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7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2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3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2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0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5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1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0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E9F4E-916B-4755-A0CD-6AC37EBB733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37CD1-C4F8-4DD2-AD68-77A159ED5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4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Overview of Anatomy and Physiology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smtClean="0">
                <a:solidFill>
                  <a:srgbClr val="375439"/>
                </a:solidFill>
              </a:rPr>
              <a:t>Anatomy 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the study of the structure of body parts and their relationships to one another</a:t>
            </a:r>
          </a:p>
          <a:p>
            <a:pPr lvl="1">
              <a:buFontTx/>
              <a:buNone/>
            </a:pPr>
            <a:endParaRPr lang="en-US" smtClean="0">
              <a:solidFill>
                <a:srgbClr val="375439"/>
              </a:solidFill>
            </a:endParaRPr>
          </a:p>
          <a:p>
            <a:r>
              <a:rPr lang="en-US" smtClean="0">
                <a:solidFill>
                  <a:srgbClr val="375439"/>
                </a:solidFill>
              </a:rPr>
              <a:t>Physiology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the study of the function of the body’s structural machinery</a:t>
            </a:r>
          </a:p>
        </p:txBody>
      </p:sp>
    </p:spTree>
    <p:extLst>
      <p:ext uri="{BB962C8B-B14F-4D97-AF65-F5344CB8AC3E}">
        <p14:creationId xmlns:p14="http://schemas.microsoft.com/office/powerpoint/2010/main" val="2098614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Survival Needs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en-US" smtClean="0">
                <a:solidFill>
                  <a:srgbClr val="375439"/>
                </a:solidFill>
              </a:rPr>
              <a:t>Water</a:t>
            </a:r>
          </a:p>
          <a:p>
            <a:pPr marL="879475" lvl="1" indent="-533400">
              <a:lnSpc>
                <a:spcPct val="90000"/>
              </a:lnSpc>
            </a:pPr>
            <a:r>
              <a:rPr lang="en-US" smtClean="0">
                <a:solidFill>
                  <a:srgbClr val="375439"/>
                </a:solidFill>
              </a:rPr>
              <a:t>Most abundant chemical in the body</a:t>
            </a:r>
          </a:p>
          <a:p>
            <a:pPr marL="879475" lvl="1" indent="-533400">
              <a:lnSpc>
                <a:spcPct val="90000"/>
              </a:lnSpc>
            </a:pPr>
            <a:r>
              <a:rPr lang="en-US" smtClean="0">
                <a:solidFill>
                  <a:srgbClr val="375439"/>
                </a:solidFill>
              </a:rPr>
              <a:t>Site of chemical reactions</a:t>
            </a:r>
          </a:p>
          <a:p>
            <a:pPr marL="571500" indent="-571500">
              <a:lnSpc>
                <a:spcPct val="90000"/>
              </a:lnSpc>
              <a:buFont typeface="Times" pitchFamily="18" charset="0"/>
              <a:buAutoNum type="arabicPeriod" startAt="4"/>
            </a:pPr>
            <a:r>
              <a:rPr lang="en-US" smtClean="0">
                <a:solidFill>
                  <a:srgbClr val="375439"/>
                </a:solidFill>
              </a:rPr>
              <a:t>Normal body temperature</a:t>
            </a:r>
          </a:p>
          <a:p>
            <a:pPr marL="879475" lvl="1" indent="-533400">
              <a:lnSpc>
                <a:spcPct val="90000"/>
              </a:lnSpc>
            </a:pPr>
            <a:r>
              <a:rPr lang="en-US" smtClean="0">
                <a:solidFill>
                  <a:srgbClr val="375439"/>
                </a:solidFill>
              </a:rPr>
              <a:t>Affects rate of chemical reactions </a:t>
            </a:r>
          </a:p>
          <a:p>
            <a:pPr marL="571500" indent="-571500">
              <a:lnSpc>
                <a:spcPct val="90000"/>
              </a:lnSpc>
              <a:buFont typeface="Times" pitchFamily="18" charset="0"/>
              <a:buAutoNum type="arabicPeriod" startAt="5"/>
            </a:pPr>
            <a:r>
              <a:rPr lang="en-US" smtClean="0">
                <a:solidFill>
                  <a:srgbClr val="375439"/>
                </a:solidFill>
              </a:rPr>
              <a:t>Appropriate atmospheric pressure</a:t>
            </a:r>
          </a:p>
          <a:p>
            <a:pPr marL="879475" lvl="1" indent="-533400">
              <a:lnSpc>
                <a:spcPct val="90000"/>
              </a:lnSpc>
            </a:pPr>
            <a:r>
              <a:rPr lang="en-US" smtClean="0">
                <a:solidFill>
                  <a:srgbClr val="375439"/>
                </a:solidFill>
              </a:rPr>
              <a:t>For adequate breathing and gas exchange in the lungs</a:t>
            </a:r>
          </a:p>
        </p:txBody>
      </p:sp>
    </p:spTree>
    <p:extLst>
      <p:ext uri="{BB962C8B-B14F-4D97-AF65-F5344CB8AC3E}">
        <p14:creationId xmlns:p14="http://schemas.microsoft.com/office/powerpoint/2010/main" val="65616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Homeostasis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smtClean="0">
                <a:solidFill>
                  <a:srgbClr val="375439"/>
                </a:solidFill>
              </a:rPr>
              <a:t>Maintenance of a relatively stable internal environment despite continuous outside changes</a:t>
            </a:r>
          </a:p>
          <a:p>
            <a:endParaRPr lang="en-US" smtClean="0">
              <a:solidFill>
                <a:srgbClr val="375439"/>
              </a:solidFill>
            </a:endParaRPr>
          </a:p>
          <a:p>
            <a:r>
              <a:rPr lang="en-US" smtClean="0">
                <a:solidFill>
                  <a:srgbClr val="375439"/>
                </a:solidFill>
              </a:rPr>
              <a:t>A dynamic state of equilibrium</a:t>
            </a:r>
          </a:p>
        </p:txBody>
      </p:sp>
    </p:spTree>
    <p:extLst>
      <p:ext uri="{BB962C8B-B14F-4D97-AF65-F5344CB8AC3E}">
        <p14:creationId xmlns:p14="http://schemas.microsoft.com/office/powerpoint/2010/main" val="100720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01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Components of a Control Mechanism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 rtlCol="0">
            <a:normAutofit lnSpcReduction="10000"/>
          </a:bodyPr>
          <a:lstStyle/>
          <a:p>
            <a:pPr marL="495300" indent="-495300" fontAlgn="auto">
              <a:spcAft>
                <a:spcPts val="0"/>
              </a:spcAft>
              <a:buFont typeface="Times" pitchFamily="18" charset="0"/>
              <a:buAutoNum type="arabicPeriod"/>
              <a:defRPr/>
            </a:pPr>
            <a:r>
              <a:rPr lang="en-US" sz="2600" dirty="0" smtClean="0"/>
              <a:t>Receptor (sensor)</a:t>
            </a:r>
          </a:p>
          <a:p>
            <a:pPr marL="803275" lvl="1" indent="-457200" fontAlgn="auto">
              <a:spcAft>
                <a:spcPts val="0"/>
              </a:spcAft>
              <a:defRPr/>
            </a:pPr>
            <a:r>
              <a:rPr lang="en-US" sz="2400" dirty="0" smtClean="0"/>
              <a:t>Monitors the environment</a:t>
            </a:r>
          </a:p>
          <a:p>
            <a:pPr marL="803275" lvl="1" indent="-457200" fontAlgn="auto">
              <a:spcAft>
                <a:spcPts val="0"/>
              </a:spcAft>
              <a:defRPr/>
            </a:pPr>
            <a:r>
              <a:rPr lang="en-US" sz="2400" dirty="0" smtClean="0"/>
              <a:t>Responds to stimuli (changes in controlled variables)</a:t>
            </a:r>
          </a:p>
          <a:p>
            <a:pPr marL="495300" indent="-495300" fontAlgn="auto">
              <a:spcAft>
                <a:spcPts val="0"/>
              </a:spcAft>
              <a:buFont typeface="Times" pitchFamily="18" charset="0"/>
              <a:buAutoNum type="arabicPeriod" startAt="2"/>
              <a:defRPr/>
            </a:pPr>
            <a:endParaRPr lang="en-US" sz="2600" dirty="0" smtClean="0"/>
          </a:p>
          <a:p>
            <a:pPr marL="495300" indent="-495300" fontAlgn="auto">
              <a:spcAft>
                <a:spcPts val="0"/>
              </a:spcAft>
              <a:buFont typeface="Times" pitchFamily="18" charset="0"/>
              <a:buAutoNum type="arabicPeriod" startAt="2"/>
              <a:defRPr/>
            </a:pPr>
            <a:r>
              <a:rPr lang="en-US" sz="2600" dirty="0" smtClean="0"/>
              <a:t>Control center</a:t>
            </a:r>
          </a:p>
          <a:p>
            <a:pPr marL="803275" lvl="1" indent="-457200" fontAlgn="auto">
              <a:spcAft>
                <a:spcPts val="0"/>
              </a:spcAft>
              <a:defRPr/>
            </a:pPr>
            <a:r>
              <a:rPr lang="en-US" sz="2400" dirty="0" smtClean="0"/>
              <a:t>Determines the set point at which the variable is maintained</a:t>
            </a:r>
          </a:p>
          <a:p>
            <a:pPr marL="803275" lvl="1" indent="-457200" fontAlgn="auto">
              <a:spcAft>
                <a:spcPts val="0"/>
              </a:spcAft>
              <a:defRPr/>
            </a:pPr>
            <a:r>
              <a:rPr lang="en-US" sz="2400" dirty="0" smtClean="0"/>
              <a:t>Receives input from receptor </a:t>
            </a:r>
          </a:p>
          <a:p>
            <a:pPr marL="803275" lvl="1" indent="-457200" fontAlgn="auto">
              <a:spcAft>
                <a:spcPts val="0"/>
              </a:spcAft>
              <a:defRPr/>
            </a:pPr>
            <a:r>
              <a:rPr lang="en-US" sz="2400" dirty="0" smtClean="0"/>
              <a:t>Determines appropriate response</a:t>
            </a:r>
          </a:p>
        </p:txBody>
      </p:sp>
    </p:spTree>
    <p:extLst>
      <p:ext uri="{BB962C8B-B14F-4D97-AF65-F5344CB8AC3E}">
        <p14:creationId xmlns:p14="http://schemas.microsoft.com/office/powerpoint/2010/main" val="404323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Components of a Control Mechanism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 startAt="3"/>
            </a:pPr>
            <a:r>
              <a:rPr lang="en-US" smtClean="0">
                <a:solidFill>
                  <a:srgbClr val="375439"/>
                </a:solidFill>
              </a:rPr>
              <a:t>Effector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Receives output from control center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Provides the means to respond 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Response acts to reduce or enhance the stimulus (feedback)</a:t>
            </a:r>
          </a:p>
        </p:txBody>
      </p:sp>
    </p:spTree>
    <p:extLst>
      <p:ext uri="{BB962C8B-B14F-4D97-AF65-F5344CB8AC3E}">
        <p14:creationId xmlns:p14="http://schemas.microsoft.com/office/powerpoint/2010/main" val="395118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Negative Feedback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smtClean="0">
                <a:solidFill>
                  <a:srgbClr val="375439"/>
                </a:solidFill>
              </a:rPr>
              <a:t>The response reduces or shuts off the original stimulus</a:t>
            </a:r>
          </a:p>
          <a:p>
            <a:r>
              <a:rPr lang="en-US" smtClean="0">
                <a:solidFill>
                  <a:srgbClr val="375439"/>
                </a:solidFill>
              </a:rPr>
              <a:t>Examples: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Regulation of body temperature </a:t>
            </a:r>
          </a:p>
          <a:p>
            <a:pPr lvl="2"/>
            <a:r>
              <a:rPr lang="en-US" smtClean="0">
                <a:solidFill>
                  <a:srgbClr val="375439"/>
                </a:solidFill>
              </a:rPr>
              <a:t>a nervous mechanism 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Regulation of blood volume by ADH </a:t>
            </a:r>
          </a:p>
          <a:p>
            <a:pPr lvl="2"/>
            <a:r>
              <a:rPr lang="en-US" smtClean="0">
                <a:solidFill>
                  <a:srgbClr val="375439"/>
                </a:solidFill>
              </a:rPr>
              <a:t>an endocrine mechanism</a:t>
            </a:r>
          </a:p>
        </p:txBody>
      </p:sp>
    </p:spTree>
    <p:extLst>
      <p:ext uri="{BB962C8B-B14F-4D97-AF65-F5344CB8AC3E}">
        <p14:creationId xmlns:p14="http://schemas.microsoft.com/office/powerpoint/2010/main" val="2038481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Positive Feedback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375439"/>
                </a:solidFill>
              </a:rPr>
              <a:t>The response enhances or exaggerates the original stimulus</a:t>
            </a:r>
          </a:p>
          <a:p>
            <a:r>
              <a:rPr lang="en-US" smtClean="0">
                <a:solidFill>
                  <a:srgbClr val="375439"/>
                </a:solidFill>
              </a:rPr>
              <a:t>May exhibit a cascade or amplifying effect</a:t>
            </a:r>
          </a:p>
          <a:p>
            <a:endParaRPr lang="en-US" smtClean="0">
              <a:solidFill>
                <a:srgbClr val="375439"/>
              </a:solidFill>
            </a:endParaRPr>
          </a:p>
          <a:p>
            <a:r>
              <a:rPr lang="en-US" smtClean="0">
                <a:solidFill>
                  <a:srgbClr val="375439"/>
                </a:solidFill>
              </a:rPr>
              <a:t>Usually controls infrequent events e.g.: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Enhancement of labor contractions by oxytocin (Chapter 28)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Platelet plug formation and blood clotting</a:t>
            </a:r>
          </a:p>
        </p:txBody>
      </p:sp>
    </p:spTree>
    <p:extLst>
      <p:ext uri="{BB962C8B-B14F-4D97-AF65-F5344CB8AC3E}">
        <p14:creationId xmlns:p14="http://schemas.microsoft.com/office/powerpoint/2010/main" val="735661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Homeostatic Imbalance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 Disturbance of homeostasis</a:t>
            </a:r>
          </a:p>
          <a:p>
            <a:pPr marL="468630" lvl="1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Increases risk of disease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Contributes to changes associated with aging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May allow destructive positive feedback mechanisms to take over (e.g., heart failure)</a:t>
            </a:r>
          </a:p>
        </p:txBody>
      </p:sp>
    </p:spTree>
    <p:extLst>
      <p:ext uri="{BB962C8B-B14F-4D97-AF65-F5344CB8AC3E}">
        <p14:creationId xmlns:p14="http://schemas.microsoft.com/office/powerpoint/2010/main" val="365513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Overview of Anatomy and Physiology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smtClean="0">
                <a:solidFill>
                  <a:srgbClr val="375439"/>
                </a:solidFill>
              </a:rPr>
              <a:t>Anatomy</a:t>
            </a:r>
          </a:p>
          <a:p>
            <a:r>
              <a:rPr lang="en-US" smtClean="0">
                <a:solidFill>
                  <a:srgbClr val="375439"/>
                </a:solidFill>
              </a:rPr>
              <a:t>Subdivisions: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Gross or macroscopic </a:t>
            </a:r>
          </a:p>
          <a:p>
            <a:pPr lvl="2"/>
            <a:r>
              <a:rPr lang="en-US" smtClean="0">
                <a:solidFill>
                  <a:srgbClr val="375439"/>
                </a:solidFill>
              </a:rPr>
              <a:t>regional, surface, and systemic anatomy 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Microscopic 	</a:t>
            </a:r>
          </a:p>
          <a:p>
            <a:pPr lvl="2"/>
            <a:r>
              <a:rPr lang="en-US" smtClean="0">
                <a:solidFill>
                  <a:srgbClr val="375439"/>
                </a:solidFill>
              </a:rPr>
              <a:t>cytology and histology </a:t>
            </a:r>
          </a:p>
          <a:p>
            <a:pPr lvl="1"/>
            <a:r>
              <a:rPr lang="en-US" smtClean="0">
                <a:solidFill>
                  <a:srgbClr val="375439"/>
                </a:solidFill>
              </a:rPr>
              <a:t>Developmental </a:t>
            </a:r>
          </a:p>
          <a:p>
            <a:pPr lvl="2"/>
            <a:r>
              <a:rPr lang="en-US" smtClean="0">
                <a:solidFill>
                  <a:srgbClr val="375439"/>
                </a:solidFill>
              </a:rPr>
              <a:t>Embryology </a:t>
            </a:r>
          </a:p>
        </p:txBody>
      </p:sp>
    </p:spTree>
    <p:extLst>
      <p:ext uri="{BB962C8B-B14F-4D97-AF65-F5344CB8AC3E}">
        <p14:creationId xmlns:p14="http://schemas.microsoft.com/office/powerpoint/2010/main" val="224881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Levels of Structural Organization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Chemical: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atoms and molecules (Chapter 2)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Cellular: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cells and their organelles (Chapter 3)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Tissue: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groups of similar cells (Chapter 4)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Organ: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contains two or more types of tissues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Organ system: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organs that work closely together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Organismal</a:t>
            </a:r>
            <a:r>
              <a:rPr lang="en-US" dirty="0" smtClean="0"/>
              <a:t>: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all organ systems</a:t>
            </a:r>
          </a:p>
        </p:txBody>
      </p:sp>
    </p:spTree>
    <p:extLst>
      <p:ext uri="{BB962C8B-B14F-4D97-AF65-F5344CB8AC3E}">
        <p14:creationId xmlns:p14="http://schemas.microsoft.com/office/powerpoint/2010/main" val="41564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 descr="figure_0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484188"/>
            <a:ext cx="8231187" cy="588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Line 8"/>
          <p:cNvSpPr>
            <a:spLocks noChangeShapeType="1"/>
          </p:cNvSpPr>
          <p:nvPr/>
        </p:nvSpPr>
        <p:spPr bwMode="auto">
          <a:xfrm>
            <a:off x="6581775" y="3889375"/>
            <a:ext cx="1047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9"/>
          <p:cNvSpPr>
            <a:spLocks noChangeShapeType="1"/>
          </p:cNvSpPr>
          <p:nvPr/>
        </p:nvSpPr>
        <p:spPr bwMode="auto">
          <a:xfrm>
            <a:off x="5740400" y="3486150"/>
            <a:ext cx="1588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10"/>
          <p:cNvSpPr>
            <a:spLocks noChangeShapeType="1"/>
          </p:cNvSpPr>
          <p:nvPr/>
        </p:nvSpPr>
        <p:spPr bwMode="auto">
          <a:xfrm>
            <a:off x="6219825" y="877888"/>
            <a:ext cx="1588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11"/>
          <p:cNvSpPr>
            <a:spLocks noChangeShapeType="1"/>
          </p:cNvSpPr>
          <p:nvPr/>
        </p:nvSpPr>
        <p:spPr bwMode="auto">
          <a:xfrm flipH="1">
            <a:off x="4933950" y="601663"/>
            <a:ext cx="1016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12"/>
          <p:cNvSpPr>
            <a:spLocks noChangeShapeType="1"/>
          </p:cNvSpPr>
          <p:nvPr/>
        </p:nvSpPr>
        <p:spPr bwMode="auto">
          <a:xfrm>
            <a:off x="5946775" y="4600575"/>
            <a:ext cx="542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Freeform 13"/>
          <p:cNvSpPr>
            <a:spLocks/>
          </p:cNvSpPr>
          <p:nvPr/>
        </p:nvSpPr>
        <p:spPr bwMode="auto">
          <a:xfrm>
            <a:off x="6423025" y="3702050"/>
            <a:ext cx="133350" cy="177800"/>
          </a:xfrm>
          <a:custGeom>
            <a:avLst/>
            <a:gdLst>
              <a:gd name="T0" fmla="*/ 0 w 84"/>
              <a:gd name="T1" fmla="*/ 2147483647 h 112"/>
              <a:gd name="T2" fmla="*/ 2147483647 w 84"/>
              <a:gd name="T3" fmla="*/ 0 h 112"/>
              <a:gd name="T4" fmla="*/ 2147483647 w 84"/>
              <a:gd name="T5" fmla="*/ 0 h 112"/>
              <a:gd name="T6" fmla="*/ 0 60000 65536"/>
              <a:gd name="T7" fmla="*/ 0 60000 65536"/>
              <a:gd name="T8" fmla="*/ 0 60000 65536"/>
              <a:gd name="T9" fmla="*/ 0 w 84"/>
              <a:gd name="T10" fmla="*/ 0 h 112"/>
              <a:gd name="T11" fmla="*/ 84 w 84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12">
                <a:moveTo>
                  <a:pt x="0" y="112"/>
                </a:moveTo>
                <a:lnTo>
                  <a:pt x="54" y="0"/>
                </a:lnTo>
                <a:lnTo>
                  <a:pt x="84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Freeform 14"/>
          <p:cNvSpPr>
            <a:spLocks/>
          </p:cNvSpPr>
          <p:nvPr/>
        </p:nvSpPr>
        <p:spPr bwMode="auto">
          <a:xfrm>
            <a:off x="3624263" y="3281363"/>
            <a:ext cx="317500" cy="127000"/>
          </a:xfrm>
          <a:custGeom>
            <a:avLst/>
            <a:gdLst>
              <a:gd name="T0" fmla="*/ 0 w 200"/>
              <a:gd name="T1" fmla="*/ 0 h 80"/>
              <a:gd name="T2" fmla="*/ 2147483647 w 200"/>
              <a:gd name="T3" fmla="*/ 0 h 80"/>
              <a:gd name="T4" fmla="*/ 2147483647 w 200"/>
              <a:gd name="T5" fmla="*/ 2147483647 h 80"/>
              <a:gd name="T6" fmla="*/ 0 60000 65536"/>
              <a:gd name="T7" fmla="*/ 0 60000 65536"/>
              <a:gd name="T8" fmla="*/ 0 60000 65536"/>
              <a:gd name="T9" fmla="*/ 0 w 200"/>
              <a:gd name="T10" fmla="*/ 0 h 80"/>
              <a:gd name="T11" fmla="*/ 200 w 200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80">
                <a:moveTo>
                  <a:pt x="0" y="0"/>
                </a:moveTo>
                <a:lnTo>
                  <a:pt x="54" y="0"/>
                </a:lnTo>
                <a:lnTo>
                  <a:pt x="200" y="8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Freeform 15"/>
          <p:cNvSpPr>
            <a:spLocks/>
          </p:cNvSpPr>
          <p:nvPr/>
        </p:nvSpPr>
        <p:spPr bwMode="auto">
          <a:xfrm>
            <a:off x="3614738" y="3033713"/>
            <a:ext cx="593725" cy="320675"/>
          </a:xfrm>
          <a:custGeom>
            <a:avLst/>
            <a:gdLst>
              <a:gd name="T0" fmla="*/ 0 w 374"/>
              <a:gd name="T1" fmla="*/ 0 h 202"/>
              <a:gd name="T2" fmla="*/ 2147483647 w 374"/>
              <a:gd name="T3" fmla="*/ 0 h 202"/>
              <a:gd name="T4" fmla="*/ 2147483647 w 374"/>
              <a:gd name="T5" fmla="*/ 2147483647 h 202"/>
              <a:gd name="T6" fmla="*/ 0 60000 65536"/>
              <a:gd name="T7" fmla="*/ 0 60000 65536"/>
              <a:gd name="T8" fmla="*/ 0 60000 65536"/>
              <a:gd name="T9" fmla="*/ 0 w 374"/>
              <a:gd name="T10" fmla="*/ 0 h 202"/>
              <a:gd name="T11" fmla="*/ 374 w 374"/>
              <a:gd name="T12" fmla="*/ 202 h 2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" h="202">
                <a:moveTo>
                  <a:pt x="0" y="0"/>
                </a:moveTo>
                <a:lnTo>
                  <a:pt x="56" y="0"/>
                </a:lnTo>
                <a:lnTo>
                  <a:pt x="374" y="20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Freeform 16"/>
          <p:cNvSpPr>
            <a:spLocks/>
          </p:cNvSpPr>
          <p:nvPr/>
        </p:nvSpPr>
        <p:spPr bwMode="auto">
          <a:xfrm>
            <a:off x="1198563" y="1493838"/>
            <a:ext cx="174625" cy="171450"/>
          </a:xfrm>
          <a:custGeom>
            <a:avLst/>
            <a:gdLst>
              <a:gd name="T0" fmla="*/ 2147483647 w 110"/>
              <a:gd name="T1" fmla="*/ 2147483647 h 108"/>
              <a:gd name="T2" fmla="*/ 2147483647 w 110"/>
              <a:gd name="T3" fmla="*/ 2147483647 h 108"/>
              <a:gd name="T4" fmla="*/ 2147483647 w 110"/>
              <a:gd name="T5" fmla="*/ 2147483647 h 108"/>
              <a:gd name="T6" fmla="*/ 2147483647 w 110"/>
              <a:gd name="T7" fmla="*/ 2147483647 h 108"/>
              <a:gd name="T8" fmla="*/ 2147483647 w 110"/>
              <a:gd name="T9" fmla="*/ 2147483647 h 108"/>
              <a:gd name="T10" fmla="*/ 2147483647 w 110"/>
              <a:gd name="T11" fmla="*/ 2147483647 h 108"/>
              <a:gd name="T12" fmla="*/ 2147483647 w 110"/>
              <a:gd name="T13" fmla="*/ 2147483647 h 108"/>
              <a:gd name="T14" fmla="*/ 2147483647 w 110"/>
              <a:gd name="T15" fmla="*/ 2147483647 h 108"/>
              <a:gd name="T16" fmla="*/ 2147483647 w 110"/>
              <a:gd name="T17" fmla="*/ 2147483647 h 108"/>
              <a:gd name="T18" fmla="*/ 2147483647 w 110"/>
              <a:gd name="T19" fmla="*/ 2147483647 h 108"/>
              <a:gd name="T20" fmla="*/ 2147483647 w 110"/>
              <a:gd name="T21" fmla="*/ 2147483647 h 108"/>
              <a:gd name="T22" fmla="*/ 2147483647 w 110"/>
              <a:gd name="T23" fmla="*/ 2147483647 h 108"/>
              <a:gd name="T24" fmla="*/ 2147483647 w 110"/>
              <a:gd name="T25" fmla="*/ 2147483647 h 108"/>
              <a:gd name="T26" fmla="*/ 2147483647 w 110"/>
              <a:gd name="T27" fmla="*/ 2147483647 h 108"/>
              <a:gd name="T28" fmla="*/ 2147483647 w 110"/>
              <a:gd name="T29" fmla="*/ 2147483647 h 108"/>
              <a:gd name="T30" fmla="*/ 0 w 110"/>
              <a:gd name="T31" fmla="*/ 2147483647 h 108"/>
              <a:gd name="T32" fmla="*/ 0 w 110"/>
              <a:gd name="T33" fmla="*/ 2147483647 h 108"/>
              <a:gd name="T34" fmla="*/ 0 w 110"/>
              <a:gd name="T35" fmla="*/ 2147483647 h 108"/>
              <a:gd name="T36" fmla="*/ 2147483647 w 110"/>
              <a:gd name="T37" fmla="*/ 2147483647 h 108"/>
              <a:gd name="T38" fmla="*/ 2147483647 w 110"/>
              <a:gd name="T39" fmla="*/ 2147483647 h 108"/>
              <a:gd name="T40" fmla="*/ 2147483647 w 110"/>
              <a:gd name="T41" fmla="*/ 2147483647 h 108"/>
              <a:gd name="T42" fmla="*/ 2147483647 w 110"/>
              <a:gd name="T43" fmla="*/ 2147483647 h 108"/>
              <a:gd name="T44" fmla="*/ 2147483647 w 110"/>
              <a:gd name="T45" fmla="*/ 2147483647 h 108"/>
              <a:gd name="T46" fmla="*/ 2147483647 w 110"/>
              <a:gd name="T47" fmla="*/ 0 h 108"/>
              <a:gd name="T48" fmla="*/ 2147483647 w 110"/>
              <a:gd name="T49" fmla="*/ 0 h 108"/>
              <a:gd name="T50" fmla="*/ 2147483647 w 110"/>
              <a:gd name="T51" fmla="*/ 0 h 108"/>
              <a:gd name="T52" fmla="*/ 2147483647 w 110"/>
              <a:gd name="T53" fmla="*/ 2147483647 h 108"/>
              <a:gd name="T54" fmla="*/ 2147483647 w 110"/>
              <a:gd name="T55" fmla="*/ 2147483647 h 108"/>
              <a:gd name="T56" fmla="*/ 2147483647 w 110"/>
              <a:gd name="T57" fmla="*/ 2147483647 h 108"/>
              <a:gd name="T58" fmla="*/ 2147483647 w 110"/>
              <a:gd name="T59" fmla="*/ 2147483647 h 108"/>
              <a:gd name="T60" fmla="*/ 2147483647 w 110"/>
              <a:gd name="T61" fmla="*/ 2147483647 h 108"/>
              <a:gd name="T62" fmla="*/ 2147483647 w 110"/>
              <a:gd name="T63" fmla="*/ 2147483647 h 108"/>
              <a:gd name="T64" fmla="*/ 2147483647 w 110"/>
              <a:gd name="T65" fmla="*/ 2147483647 h 108"/>
              <a:gd name="T66" fmla="*/ 2147483647 w 110"/>
              <a:gd name="T67" fmla="*/ 2147483647 h 1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0"/>
              <a:gd name="T103" fmla="*/ 0 h 108"/>
              <a:gd name="T104" fmla="*/ 110 w 110"/>
              <a:gd name="T105" fmla="*/ 108 h 1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0" h="108">
                <a:moveTo>
                  <a:pt x="110" y="54"/>
                </a:moveTo>
                <a:lnTo>
                  <a:pt x="108" y="64"/>
                </a:lnTo>
                <a:lnTo>
                  <a:pt x="106" y="74"/>
                </a:lnTo>
                <a:lnTo>
                  <a:pt x="100" y="84"/>
                </a:lnTo>
                <a:lnTo>
                  <a:pt x="94" y="92"/>
                </a:lnTo>
                <a:lnTo>
                  <a:pt x="86" y="98"/>
                </a:lnTo>
                <a:lnTo>
                  <a:pt x="76" y="104"/>
                </a:lnTo>
                <a:lnTo>
                  <a:pt x="66" y="106"/>
                </a:lnTo>
                <a:lnTo>
                  <a:pt x="54" y="108"/>
                </a:lnTo>
                <a:lnTo>
                  <a:pt x="44" y="106"/>
                </a:lnTo>
                <a:lnTo>
                  <a:pt x="34" y="104"/>
                </a:lnTo>
                <a:lnTo>
                  <a:pt x="24" y="98"/>
                </a:lnTo>
                <a:lnTo>
                  <a:pt x="16" y="92"/>
                </a:lnTo>
                <a:lnTo>
                  <a:pt x="8" y="84"/>
                </a:lnTo>
                <a:lnTo>
                  <a:pt x="4" y="74"/>
                </a:lnTo>
                <a:lnTo>
                  <a:pt x="0" y="64"/>
                </a:lnTo>
                <a:lnTo>
                  <a:pt x="0" y="54"/>
                </a:lnTo>
                <a:lnTo>
                  <a:pt x="0" y="42"/>
                </a:lnTo>
                <a:lnTo>
                  <a:pt x="4" y="32"/>
                </a:lnTo>
                <a:lnTo>
                  <a:pt x="8" y="24"/>
                </a:lnTo>
                <a:lnTo>
                  <a:pt x="16" y="16"/>
                </a:lnTo>
                <a:lnTo>
                  <a:pt x="24" y="8"/>
                </a:lnTo>
                <a:lnTo>
                  <a:pt x="34" y="4"/>
                </a:lnTo>
                <a:lnTo>
                  <a:pt x="44" y="0"/>
                </a:lnTo>
                <a:lnTo>
                  <a:pt x="54" y="0"/>
                </a:lnTo>
                <a:lnTo>
                  <a:pt x="66" y="0"/>
                </a:lnTo>
                <a:lnTo>
                  <a:pt x="76" y="4"/>
                </a:lnTo>
                <a:lnTo>
                  <a:pt x="86" y="8"/>
                </a:lnTo>
                <a:lnTo>
                  <a:pt x="94" y="16"/>
                </a:lnTo>
                <a:lnTo>
                  <a:pt x="100" y="24"/>
                </a:lnTo>
                <a:lnTo>
                  <a:pt x="106" y="32"/>
                </a:lnTo>
                <a:lnTo>
                  <a:pt x="108" y="42"/>
                </a:lnTo>
                <a:lnTo>
                  <a:pt x="108" y="54"/>
                </a:lnTo>
                <a:lnTo>
                  <a:pt x="110" y="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7"/>
          <p:cNvSpPr>
            <a:spLocks noChangeShapeType="1"/>
          </p:cNvSpPr>
          <p:nvPr/>
        </p:nvSpPr>
        <p:spPr bwMode="auto">
          <a:xfrm flipH="1" flipV="1">
            <a:off x="3709988" y="3281363"/>
            <a:ext cx="152400" cy="201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Rectangle 18"/>
          <p:cNvSpPr>
            <a:spLocks noChangeArrowheads="1"/>
          </p:cNvSpPr>
          <p:nvPr/>
        </p:nvSpPr>
        <p:spPr bwMode="auto">
          <a:xfrm>
            <a:off x="3117850" y="2270125"/>
            <a:ext cx="12811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Cardiovascular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system</a:t>
            </a:r>
            <a:endParaRPr lang="en-US" b="1"/>
          </a:p>
        </p:txBody>
      </p:sp>
      <p:sp>
        <p:nvSpPr>
          <p:cNvPr id="41998" name="Rectangle 19"/>
          <p:cNvSpPr>
            <a:spLocks noChangeArrowheads="1"/>
          </p:cNvSpPr>
          <p:nvPr/>
        </p:nvSpPr>
        <p:spPr bwMode="auto">
          <a:xfrm>
            <a:off x="5057775" y="488950"/>
            <a:ext cx="8175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Organelle</a:t>
            </a:r>
            <a:endParaRPr lang="en-US" b="1"/>
          </a:p>
        </p:txBody>
      </p:sp>
      <p:sp>
        <p:nvSpPr>
          <p:cNvPr id="41999" name="Rectangle 20"/>
          <p:cNvSpPr>
            <a:spLocks noChangeArrowheads="1"/>
          </p:cNvSpPr>
          <p:nvPr/>
        </p:nvSpPr>
        <p:spPr bwMode="auto">
          <a:xfrm>
            <a:off x="2717800" y="552450"/>
            <a:ext cx="7572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Molecule</a:t>
            </a:r>
            <a:endParaRPr lang="en-US" b="1"/>
          </a:p>
        </p:txBody>
      </p:sp>
      <p:sp>
        <p:nvSpPr>
          <p:cNvPr id="42000" name="Rectangle 21"/>
          <p:cNvSpPr>
            <a:spLocks noChangeArrowheads="1"/>
          </p:cNvSpPr>
          <p:nvPr/>
        </p:nvSpPr>
        <p:spPr bwMode="auto">
          <a:xfrm>
            <a:off x="1057275" y="549275"/>
            <a:ext cx="552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Atoms</a:t>
            </a:r>
            <a:endParaRPr lang="en-US" b="1"/>
          </a:p>
        </p:txBody>
      </p:sp>
      <p:sp>
        <p:nvSpPr>
          <p:cNvPr id="42001" name="Rectangle 22"/>
          <p:cNvSpPr>
            <a:spLocks noChangeArrowheads="1"/>
          </p:cNvSpPr>
          <p:nvPr/>
        </p:nvSpPr>
        <p:spPr bwMode="auto">
          <a:xfrm>
            <a:off x="1200150" y="1457325"/>
            <a:ext cx="29559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    Chemical level</a:t>
            </a:r>
            <a:br>
              <a:rPr lang="en-US" sz="140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1400" b="1">
                <a:solidFill>
                  <a:srgbClr val="000000"/>
                </a:solidFill>
              </a:rPr>
              <a:t>Atoms combine to form molecules.</a:t>
            </a:r>
            <a:endParaRPr lang="en-US"/>
          </a:p>
        </p:txBody>
      </p:sp>
      <p:sp>
        <p:nvSpPr>
          <p:cNvPr id="42002" name="Rectangle 23"/>
          <p:cNvSpPr>
            <a:spLocks noChangeArrowheads="1"/>
          </p:cNvSpPr>
          <p:nvPr/>
        </p:nvSpPr>
        <p:spPr bwMode="auto">
          <a:xfrm>
            <a:off x="4422775" y="1330325"/>
            <a:ext cx="17335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    Cellular level</a:t>
            </a:r>
            <a:br>
              <a:rPr lang="en-US" sz="140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1400" b="1">
                <a:solidFill>
                  <a:srgbClr val="000000"/>
                </a:solidFill>
              </a:rPr>
              <a:t>Cells are made up of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molecules.</a:t>
            </a:r>
            <a:endParaRPr lang="en-US"/>
          </a:p>
        </p:txBody>
      </p:sp>
      <p:sp>
        <p:nvSpPr>
          <p:cNvPr id="42003" name="Rectangle 24"/>
          <p:cNvSpPr>
            <a:spLocks noChangeArrowheads="1"/>
          </p:cNvSpPr>
          <p:nvPr/>
        </p:nvSpPr>
        <p:spPr bwMode="auto">
          <a:xfrm>
            <a:off x="5102225" y="2597150"/>
            <a:ext cx="216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    Tissue level</a:t>
            </a:r>
            <a:br>
              <a:rPr lang="en-US" sz="140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1400" b="1">
                <a:solidFill>
                  <a:srgbClr val="000000"/>
                </a:solidFill>
              </a:rPr>
              <a:t>Tissues consist of similar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types of cells.</a:t>
            </a:r>
            <a:endParaRPr lang="en-US"/>
          </a:p>
        </p:txBody>
      </p:sp>
      <p:sp>
        <p:nvSpPr>
          <p:cNvPr id="42004" name="Rectangle 25"/>
          <p:cNvSpPr>
            <a:spLocks noChangeArrowheads="1"/>
          </p:cNvSpPr>
          <p:nvPr/>
        </p:nvSpPr>
        <p:spPr bwMode="auto">
          <a:xfrm>
            <a:off x="5124450" y="4932363"/>
            <a:ext cx="31988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    Organ level</a:t>
            </a:r>
            <a:br>
              <a:rPr lang="en-US" sz="140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1400" b="1">
                <a:solidFill>
                  <a:srgbClr val="000000"/>
                </a:solidFill>
              </a:rPr>
              <a:t>Organs are made up of different types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of tissues.</a:t>
            </a:r>
            <a:endParaRPr lang="en-US"/>
          </a:p>
        </p:txBody>
      </p:sp>
      <p:sp>
        <p:nvSpPr>
          <p:cNvPr id="42005" name="Rectangle 26"/>
          <p:cNvSpPr>
            <a:spLocks noChangeArrowheads="1"/>
          </p:cNvSpPr>
          <p:nvPr/>
        </p:nvSpPr>
        <p:spPr bwMode="auto">
          <a:xfrm>
            <a:off x="3937000" y="5743575"/>
            <a:ext cx="29225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    Organ system level</a:t>
            </a:r>
            <a:br>
              <a:rPr lang="en-US" sz="140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1400" b="1">
                <a:solidFill>
                  <a:srgbClr val="000000"/>
                </a:solidFill>
              </a:rPr>
              <a:t>Organ systems consist of different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organs that work together closely.</a:t>
            </a:r>
            <a:endParaRPr lang="en-US"/>
          </a:p>
        </p:txBody>
      </p:sp>
      <p:sp>
        <p:nvSpPr>
          <p:cNvPr id="42006" name="Rectangle 27"/>
          <p:cNvSpPr>
            <a:spLocks noChangeArrowheads="1"/>
          </p:cNvSpPr>
          <p:nvPr/>
        </p:nvSpPr>
        <p:spPr bwMode="auto">
          <a:xfrm>
            <a:off x="977900" y="5740400"/>
            <a:ext cx="27670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    Organismal level</a:t>
            </a:r>
            <a:br>
              <a:rPr lang="en-US" sz="140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1400" b="1">
                <a:solidFill>
                  <a:srgbClr val="000000"/>
                </a:solidFill>
              </a:rPr>
              <a:t>The human organism is made up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of many organ systems.</a:t>
            </a:r>
            <a:endParaRPr lang="en-US"/>
          </a:p>
        </p:txBody>
      </p:sp>
      <p:sp>
        <p:nvSpPr>
          <p:cNvPr id="42007" name="Rectangle 28"/>
          <p:cNvSpPr>
            <a:spLocks noChangeArrowheads="1"/>
          </p:cNvSpPr>
          <p:nvPr/>
        </p:nvSpPr>
        <p:spPr bwMode="auto">
          <a:xfrm>
            <a:off x="5695950" y="682625"/>
            <a:ext cx="16652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Smooth muscle cell</a:t>
            </a:r>
            <a:endParaRPr lang="en-US" b="1"/>
          </a:p>
        </p:txBody>
      </p:sp>
      <p:sp>
        <p:nvSpPr>
          <p:cNvPr id="42008" name="Rectangle 29"/>
          <p:cNvSpPr>
            <a:spLocks noChangeArrowheads="1"/>
          </p:cNvSpPr>
          <p:nvPr/>
        </p:nvSpPr>
        <p:spPr bwMode="auto">
          <a:xfrm>
            <a:off x="6299200" y="1892300"/>
            <a:ext cx="18811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Smooth muscle tissue</a:t>
            </a:r>
            <a:endParaRPr lang="en-US" b="1"/>
          </a:p>
        </p:txBody>
      </p:sp>
      <p:sp>
        <p:nvSpPr>
          <p:cNvPr id="42009" name="Rectangle 30"/>
          <p:cNvSpPr>
            <a:spLocks noChangeArrowheads="1"/>
          </p:cNvSpPr>
          <p:nvPr/>
        </p:nvSpPr>
        <p:spPr bwMode="auto">
          <a:xfrm>
            <a:off x="6719888" y="3779838"/>
            <a:ext cx="151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Connective tissue</a:t>
            </a:r>
            <a:endParaRPr lang="en-US" b="1"/>
          </a:p>
        </p:txBody>
      </p:sp>
      <p:sp>
        <p:nvSpPr>
          <p:cNvPr id="42010" name="Rectangle 31"/>
          <p:cNvSpPr>
            <a:spLocks noChangeArrowheads="1"/>
          </p:cNvSpPr>
          <p:nvPr/>
        </p:nvSpPr>
        <p:spPr bwMode="auto">
          <a:xfrm>
            <a:off x="5165725" y="3294063"/>
            <a:ext cx="1751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Blood vessel (organ)</a:t>
            </a:r>
            <a:endParaRPr lang="en-US" b="1"/>
          </a:p>
        </p:txBody>
      </p:sp>
      <p:sp>
        <p:nvSpPr>
          <p:cNvPr id="42011" name="Rectangle 32"/>
          <p:cNvSpPr>
            <a:spLocks noChangeArrowheads="1"/>
          </p:cNvSpPr>
          <p:nvPr/>
        </p:nvSpPr>
        <p:spPr bwMode="auto">
          <a:xfrm>
            <a:off x="3111500" y="2930525"/>
            <a:ext cx="4540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Heart</a:t>
            </a:r>
            <a:endParaRPr lang="en-US" b="1"/>
          </a:p>
        </p:txBody>
      </p:sp>
      <p:sp>
        <p:nvSpPr>
          <p:cNvPr id="42012" name="Rectangle 33"/>
          <p:cNvSpPr>
            <a:spLocks noChangeArrowheads="1"/>
          </p:cNvSpPr>
          <p:nvPr/>
        </p:nvSpPr>
        <p:spPr bwMode="auto">
          <a:xfrm>
            <a:off x="3098800" y="3168650"/>
            <a:ext cx="6397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Blood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vessels</a:t>
            </a:r>
            <a:endParaRPr lang="en-US" b="1"/>
          </a:p>
        </p:txBody>
      </p:sp>
      <p:sp>
        <p:nvSpPr>
          <p:cNvPr id="42013" name="Rectangle 34"/>
          <p:cNvSpPr>
            <a:spLocks noChangeArrowheads="1"/>
          </p:cNvSpPr>
          <p:nvPr/>
        </p:nvSpPr>
        <p:spPr bwMode="auto">
          <a:xfrm>
            <a:off x="5121275" y="4494213"/>
            <a:ext cx="7874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Epithelial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tissue</a:t>
            </a:r>
            <a:endParaRPr lang="en-US" b="1"/>
          </a:p>
        </p:txBody>
      </p:sp>
      <p:sp>
        <p:nvSpPr>
          <p:cNvPr id="42014" name="Rectangle 35"/>
          <p:cNvSpPr>
            <a:spLocks noChangeArrowheads="1"/>
          </p:cNvSpPr>
          <p:nvPr/>
        </p:nvSpPr>
        <p:spPr bwMode="auto">
          <a:xfrm>
            <a:off x="6578600" y="3581400"/>
            <a:ext cx="18811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Smooth muscle tissue</a:t>
            </a:r>
            <a:endParaRPr lang="en-US" b="1"/>
          </a:p>
        </p:txBody>
      </p:sp>
      <p:sp>
        <p:nvSpPr>
          <p:cNvPr id="42015" name="Oval 36"/>
          <p:cNvSpPr>
            <a:spLocks noChangeArrowheads="1"/>
          </p:cNvSpPr>
          <p:nvPr/>
        </p:nvSpPr>
        <p:spPr bwMode="auto">
          <a:xfrm>
            <a:off x="1200150" y="1470025"/>
            <a:ext cx="190500" cy="190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42016" name="Oval 37"/>
          <p:cNvSpPr>
            <a:spLocks noChangeArrowheads="1"/>
          </p:cNvSpPr>
          <p:nvPr/>
        </p:nvSpPr>
        <p:spPr bwMode="auto">
          <a:xfrm>
            <a:off x="4422775" y="1339850"/>
            <a:ext cx="190500" cy="190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42017" name="Oval 38"/>
          <p:cNvSpPr>
            <a:spLocks noChangeArrowheads="1"/>
          </p:cNvSpPr>
          <p:nvPr/>
        </p:nvSpPr>
        <p:spPr bwMode="auto">
          <a:xfrm>
            <a:off x="5102225" y="2606675"/>
            <a:ext cx="190500" cy="190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42018" name="Oval 39"/>
          <p:cNvSpPr>
            <a:spLocks noChangeArrowheads="1"/>
          </p:cNvSpPr>
          <p:nvPr/>
        </p:nvSpPr>
        <p:spPr bwMode="auto">
          <a:xfrm>
            <a:off x="5124450" y="4940300"/>
            <a:ext cx="190500" cy="190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42019" name="Oval 40"/>
          <p:cNvSpPr>
            <a:spLocks noChangeArrowheads="1"/>
          </p:cNvSpPr>
          <p:nvPr/>
        </p:nvSpPr>
        <p:spPr bwMode="auto">
          <a:xfrm>
            <a:off x="3937000" y="5751513"/>
            <a:ext cx="190500" cy="190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42020" name="Oval 41"/>
          <p:cNvSpPr>
            <a:spLocks noChangeArrowheads="1"/>
          </p:cNvSpPr>
          <p:nvPr/>
        </p:nvSpPr>
        <p:spPr bwMode="auto">
          <a:xfrm>
            <a:off x="977900" y="5745163"/>
            <a:ext cx="190500" cy="190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42021" name="Rectangle 43"/>
          <p:cNvSpPr>
            <a:spLocks noChangeArrowheads="1"/>
          </p:cNvSpPr>
          <p:nvPr/>
        </p:nvSpPr>
        <p:spPr bwMode="auto">
          <a:xfrm>
            <a:off x="7713663" y="6581775"/>
            <a:ext cx="14303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b="1"/>
              <a:t>Figure 1.1, step 6</a:t>
            </a:r>
          </a:p>
        </p:txBody>
      </p:sp>
    </p:spTree>
    <p:extLst>
      <p:ext uri="{BB962C8B-B14F-4D97-AF65-F5344CB8AC3E}">
        <p14:creationId xmlns:p14="http://schemas.microsoft.com/office/powerpoint/2010/main" val="385955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Necessary Life Functions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/>
            </a:pPr>
            <a:r>
              <a:rPr lang="en-US" smtClean="0">
                <a:solidFill>
                  <a:srgbClr val="375439"/>
                </a:solidFill>
              </a:rPr>
              <a:t>Maintaining boundaries between internal and  external environments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Plasma membranes 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Skin</a:t>
            </a:r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smtClean="0">
                <a:solidFill>
                  <a:srgbClr val="375439"/>
                </a:solidFill>
              </a:rPr>
              <a:t>Movement (contractility)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Of body parts (skeletal muscle)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Of substances (cardiac and smooth muscle)</a:t>
            </a:r>
          </a:p>
        </p:txBody>
      </p:sp>
    </p:spTree>
    <p:extLst>
      <p:ext uri="{BB962C8B-B14F-4D97-AF65-F5344CB8AC3E}">
        <p14:creationId xmlns:p14="http://schemas.microsoft.com/office/powerpoint/2010/main" val="325732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Necessary Life Functions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 startAt="3"/>
            </a:pPr>
            <a:r>
              <a:rPr lang="en-US" smtClean="0">
                <a:solidFill>
                  <a:srgbClr val="375439"/>
                </a:solidFill>
              </a:rPr>
              <a:t>Responsiveness: The ability to sense and respond to stimuli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Withdrawal reflex 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Control of breathing rate</a:t>
            </a:r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smtClean="0">
                <a:solidFill>
                  <a:srgbClr val="375439"/>
                </a:solidFill>
              </a:rPr>
              <a:t>Digestion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Breakdown of ingested foodstuffs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Absorption of simple molecules into blood</a:t>
            </a:r>
          </a:p>
        </p:txBody>
      </p:sp>
    </p:spTree>
    <p:extLst>
      <p:ext uri="{BB962C8B-B14F-4D97-AF65-F5344CB8AC3E}">
        <p14:creationId xmlns:p14="http://schemas.microsoft.com/office/powerpoint/2010/main" val="209308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Necessary Life Functions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 startAt="5"/>
            </a:pPr>
            <a:r>
              <a:rPr lang="en-US" smtClean="0">
                <a:solidFill>
                  <a:srgbClr val="375439"/>
                </a:solidFill>
              </a:rPr>
              <a:t>Metabolism: All chemical reactions that occur in body cells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Catabolism and anabolism</a:t>
            </a:r>
          </a:p>
          <a:p>
            <a:pPr marL="571500" indent="-571500">
              <a:buFont typeface="Times" pitchFamily="18" charset="0"/>
              <a:buAutoNum type="arabicPeriod" startAt="6"/>
            </a:pPr>
            <a:r>
              <a:rPr lang="en-US" smtClean="0">
                <a:solidFill>
                  <a:srgbClr val="375439"/>
                </a:solidFill>
              </a:rPr>
              <a:t>Excretion: The removal of wastes from metabolism and digestion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 Urea, carbon dioxide, feces</a:t>
            </a:r>
          </a:p>
        </p:txBody>
      </p:sp>
    </p:spTree>
    <p:extLst>
      <p:ext uri="{BB962C8B-B14F-4D97-AF65-F5344CB8AC3E}">
        <p14:creationId xmlns:p14="http://schemas.microsoft.com/office/powerpoint/2010/main" val="425778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Necessary Life Functions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 startAt="7"/>
            </a:pPr>
            <a:r>
              <a:rPr lang="en-US" smtClean="0">
                <a:solidFill>
                  <a:srgbClr val="375439"/>
                </a:solidFill>
              </a:rPr>
              <a:t>Reproduction 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Cellular division for growth or repair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Production of offspring</a:t>
            </a:r>
          </a:p>
          <a:p>
            <a:pPr marL="571500" indent="-571500">
              <a:buFont typeface="Times" pitchFamily="18" charset="0"/>
              <a:buAutoNum type="arabicPeriod" startAt="8"/>
            </a:pPr>
            <a:r>
              <a:rPr lang="en-US" smtClean="0">
                <a:solidFill>
                  <a:srgbClr val="375439"/>
                </a:solidFill>
              </a:rPr>
              <a:t>Growth: Increase in size of a body part or of organism</a:t>
            </a:r>
          </a:p>
        </p:txBody>
      </p:sp>
    </p:spTree>
    <p:extLst>
      <p:ext uri="{BB962C8B-B14F-4D97-AF65-F5344CB8AC3E}">
        <p14:creationId xmlns:p14="http://schemas.microsoft.com/office/powerpoint/2010/main" val="113135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17563"/>
            <a:ext cx="7391400" cy="1201737"/>
          </a:xfrm>
        </p:spPr>
        <p:txBody>
          <a:bodyPr/>
          <a:lstStyle/>
          <a:p>
            <a:r>
              <a:rPr lang="en-US" smtClean="0"/>
              <a:t>Survival Needs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/>
            </a:pPr>
            <a:r>
              <a:rPr lang="en-US" smtClean="0">
                <a:solidFill>
                  <a:srgbClr val="375439"/>
                </a:solidFill>
              </a:rPr>
              <a:t>Nutrients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Chemicals for energy and cell building 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Carbohydrates, fats, proteins, minerals, vitamins</a:t>
            </a:r>
          </a:p>
          <a:p>
            <a:pPr marL="571500" indent="-571500">
              <a:buFont typeface="Times" pitchFamily="18" charset="0"/>
              <a:buAutoNum type="arabicPeriod" startAt="2"/>
            </a:pPr>
            <a:r>
              <a:rPr lang="en-US" smtClean="0">
                <a:solidFill>
                  <a:srgbClr val="375439"/>
                </a:solidFill>
              </a:rPr>
              <a:t>Oxygen</a:t>
            </a:r>
          </a:p>
          <a:p>
            <a:pPr marL="879475" lvl="1" indent="-533400"/>
            <a:r>
              <a:rPr lang="en-US" smtClean="0">
                <a:solidFill>
                  <a:srgbClr val="375439"/>
                </a:solidFill>
              </a:rPr>
              <a:t>Essential for energy release (ATP production)</a:t>
            </a:r>
          </a:p>
        </p:txBody>
      </p:sp>
    </p:spTree>
    <p:extLst>
      <p:ext uri="{BB962C8B-B14F-4D97-AF65-F5344CB8AC3E}">
        <p14:creationId xmlns:p14="http://schemas.microsoft.com/office/powerpoint/2010/main" val="7624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521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Overview of Anatomy and Physiology</vt:lpstr>
      <vt:lpstr>Overview of Anatomy and Physiology</vt:lpstr>
      <vt:lpstr>Levels of Structural Organization</vt:lpstr>
      <vt:lpstr>PowerPoint Presentation</vt:lpstr>
      <vt:lpstr>Necessary Life Functions</vt:lpstr>
      <vt:lpstr>Necessary Life Functions</vt:lpstr>
      <vt:lpstr>Necessary Life Functions</vt:lpstr>
      <vt:lpstr>Necessary Life Functions</vt:lpstr>
      <vt:lpstr>Survival Needs</vt:lpstr>
      <vt:lpstr>Survival Needs</vt:lpstr>
      <vt:lpstr>Homeostasis</vt:lpstr>
      <vt:lpstr>Components of a Control Mechanism</vt:lpstr>
      <vt:lpstr>Components of a Control Mechanism</vt:lpstr>
      <vt:lpstr>Negative Feedback</vt:lpstr>
      <vt:lpstr>Positive Feedback</vt:lpstr>
      <vt:lpstr>Homeostatic Imbalance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Anatomy and Physiology</dc:title>
  <dc:creator>bawargo</dc:creator>
  <cp:lastModifiedBy>bawargo</cp:lastModifiedBy>
  <cp:revision>1</cp:revision>
  <dcterms:created xsi:type="dcterms:W3CDTF">2012-01-25T15:30:14Z</dcterms:created>
  <dcterms:modified xsi:type="dcterms:W3CDTF">2012-01-25T15:33:18Z</dcterms:modified>
</cp:coreProperties>
</file>