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
  </p:notesMasterIdLst>
  <p:handoutMasterIdLst>
    <p:handoutMasterId r:id="rId208"/>
  </p:handoutMasterIdLst>
  <p:sldIdLst>
    <p:sldId id="256" r:id="rId2"/>
    <p:sldId id="258" r:id="rId3"/>
    <p:sldId id="262" r:id="rId4"/>
    <p:sldId id="263" r:id="rId5"/>
    <p:sldId id="276" r:id="rId6"/>
    <p:sldId id="292" r:id="rId7"/>
    <p:sldId id="293" r:id="rId8"/>
    <p:sldId id="294" r:id="rId9"/>
    <p:sldId id="301" r:id="rId10"/>
    <p:sldId id="304" r:id="rId11"/>
    <p:sldId id="310" r:id="rId12"/>
    <p:sldId id="311" r:id="rId13"/>
    <p:sldId id="316" r:id="rId14"/>
    <p:sldId id="321" r:id="rId15"/>
    <p:sldId id="322" r:id="rId16"/>
    <p:sldId id="323" r:id="rId17"/>
    <p:sldId id="340" r:id="rId18"/>
    <p:sldId id="325" r:id="rId19"/>
    <p:sldId id="326" r:id="rId20"/>
    <p:sldId id="328" r:id="rId21"/>
    <p:sldId id="329" r:id="rId22"/>
    <p:sldId id="330" r:id="rId23"/>
    <p:sldId id="332" r:id="rId24"/>
    <p:sldId id="333" r:id="rId25"/>
    <p:sldId id="339"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2" r:id="rId47"/>
    <p:sldId id="364" r:id="rId48"/>
    <p:sldId id="365"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4" r:id="rId95"/>
    <p:sldId id="415" r:id="rId96"/>
    <p:sldId id="416" r:id="rId97"/>
    <p:sldId id="418" r:id="rId98"/>
    <p:sldId id="419" r:id="rId99"/>
    <p:sldId id="421" r:id="rId100"/>
    <p:sldId id="422" r:id="rId101"/>
    <p:sldId id="423" r:id="rId102"/>
    <p:sldId id="425" r:id="rId103"/>
    <p:sldId id="427" r:id="rId104"/>
    <p:sldId id="428" r:id="rId105"/>
    <p:sldId id="429" r:id="rId106"/>
    <p:sldId id="433" r:id="rId107"/>
    <p:sldId id="437" r:id="rId108"/>
    <p:sldId id="438" r:id="rId109"/>
    <p:sldId id="439" r:id="rId110"/>
    <p:sldId id="440" r:id="rId111"/>
    <p:sldId id="441" r:id="rId112"/>
    <p:sldId id="442" r:id="rId113"/>
    <p:sldId id="443" r:id="rId114"/>
    <p:sldId id="444" r:id="rId115"/>
    <p:sldId id="445" r:id="rId116"/>
    <p:sldId id="446" r:id="rId117"/>
    <p:sldId id="447" r:id="rId118"/>
    <p:sldId id="448" r:id="rId119"/>
    <p:sldId id="450" r:id="rId120"/>
    <p:sldId id="451" r:id="rId121"/>
    <p:sldId id="452" r:id="rId122"/>
    <p:sldId id="454" r:id="rId123"/>
    <p:sldId id="455" r:id="rId124"/>
    <p:sldId id="456" r:id="rId125"/>
    <p:sldId id="457" r:id="rId126"/>
    <p:sldId id="458" r:id="rId127"/>
    <p:sldId id="459" r:id="rId128"/>
    <p:sldId id="460" r:id="rId129"/>
    <p:sldId id="461" r:id="rId130"/>
    <p:sldId id="462" r:id="rId131"/>
    <p:sldId id="463" r:id="rId132"/>
    <p:sldId id="464" r:id="rId133"/>
    <p:sldId id="465" r:id="rId134"/>
    <p:sldId id="466" r:id="rId135"/>
    <p:sldId id="467" r:id="rId136"/>
    <p:sldId id="468" r:id="rId137"/>
    <p:sldId id="469" r:id="rId138"/>
    <p:sldId id="470" r:id="rId139"/>
    <p:sldId id="472" r:id="rId140"/>
    <p:sldId id="473" r:id="rId141"/>
    <p:sldId id="474" r:id="rId142"/>
    <p:sldId id="475" r:id="rId143"/>
    <p:sldId id="476" r:id="rId144"/>
    <p:sldId id="477" r:id="rId145"/>
    <p:sldId id="479" r:id="rId146"/>
    <p:sldId id="480" r:id="rId147"/>
    <p:sldId id="481" r:id="rId148"/>
    <p:sldId id="482" r:id="rId149"/>
    <p:sldId id="483" r:id="rId150"/>
    <p:sldId id="484" r:id="rId151"/>
    <p:sldId id="485" r:id="rId152"/>
    <p:sldId id="486" r:id="rId153"/>
    <p:sldId id="488" r:id="rId154"/>
    <p:sldId id="489" r:id="rId155"/>
    <p:sldId id="490" r:id="rId156"/>
    <p:sldId id="491" r:id="rId157"/>
    <p:sldId id="492" r:id="rId158"/>
    <p:sldId id="493" r:id="rId159"/>
    <p:sldId id="494" r:id="rId160"/>
    <p:sldId id="495" r:id="rId161"/>
    <p:sldId id="496" r:id="rId162"/>
    <p:sldId id="503" r:id="rId163"/>
    <p:sldId id="504" r:id="rId164"/>
    <p:sldId id="505" r:id="rId165"/>
    <p:sldId id="506" r:id="rId166"/>
    <p:sldId id="507" r:id="rId167"/>
    <p:sldId id="509" r:id="rId168"/>
    <p:sldId id="510" r:id="rId169"/>
    <p:sldId id="511" r:id="rId170"/>
    <p:sldId id="512" r:id="rId171"/>
    <p:sldId id="513" r:id="rId172"/>
    <p:sldId id="514" r:id="rId173"/>
    <p:sldId id="515" r:id="rId174"/>
    <p:sldId id="516" r:id="rId175"/>
    <p:sldId id="517" r:id="rId176"/>
    <p:sldId id="518" r:id="rId177"/>
    <p:sldId id="519" r:id="rId178"/>
    <p:sldId id="520" r:id="rId179"/>
    <p:sldId id="521" r:id="rId180"/>
    <p:sldId id="522" r:id="rId181"/>
    <p:sldId id="523" r:id="rId182"/>
    <p:sldId id="524" r:id="rId183"/>
    <p:sldId id="525" r:id="rId184"/>
    <p:sldId id="526" r:id="rId185"/>
    <p:sldId id="527" r:id="rId186"/>
    <p:sldId id="528" r:id="rId187"/>
    <p:sldId id="529" r:id="rId188"/>
    <p:sldId id="530" r:id="rId189"/>
    <p:sldId id="531" r:id="rId190"/>
    <p:sldId id="532" r:id="rId191"/>
    <p:sldId id="533" r:id="rId192"/>
    <p:sldId id="534" r:id="rId193"/>
    <p:sldId id="535" r:id="rId194"/>
    <p:sldId id="536" r:id="rId195"/>
    <p:sldId id="537" r:id="rId196"/>
    <p:sldId id="538" r:id="rId197"/>
    <p:sldId id="539" r:id="rId198"/>
    <p:sldId id="540" r:id="rId199"/>
    <p:sldId id="541" r:id="rId200"/>
    <p:sldId id="542" r:id="rId201"/>
    <p:sldId id="543" r:id="rId202"/>
    <p:sldId id="544" r:id="rId203"/>
    <p:sldId id="545" r:id="rId204"/>
    <p:sldId id="546" r:id="rId205"/>
    <p:sldId id="547" r:id="rId2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57" autoAdjust="0"/>
    <p:restoredTop sz="94660"/>
  </p:normalViewPr>
  <p:slideViewPr>
    <p:cSldViewPr>
      <p:cViewPr varScale="1">
        <p:scale>
          <a:sx n="97" d="100"/>
          <a:sy n="97" d="100"/>
        </p:scale>
        <p:origin x="-90" y="-22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6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DE04B5-9AD4-496F-B153-25E87451C977}" type="datetimeFigureOut">
              <a:rPr lang="en-US" smtClean="0"/>
              <a:t>8/14/2012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004D70-C8B4-45C0-AFB7-9C7D411CA27E}" type="slidenum">
              <a:rPr lang="en-US" smtClean="0"/>
              <a:t>‹#›</a:t>
            </a:fld>
            <a:endParaRPr lang="en-US"/>
          </a:p>
        </p:txBody>
      </p:sp>
    </p:spTree>
    <p:extLst>
      <p:ext uri="{BB962C8B-B14F-4D97-AF65-F5344CB8AC3E}">
        <p14:creationId xmlns:p14="http://schemas.microsoft.com/office/powerpoint/2010/main" val="167075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79A21-5F56-4F71-8B98-3C48524CD304}" type="datetimeFigureOut">
              <a:rPr lang="en-US" smtClean="0"/>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0B522-C723-4CD5-872B-BAFF37A43187}" type="slidenum">
              <a:rPr lang="en-US" smtClean="0"/>
              <a:t>‹#›</a:t>
            </a:fld>
            <a:endParaRPr lang="en-US"/>
          </a:p>
        </p:txBody>
      </p:sp>
    </p:spTree>
    <p:extLst>
      <p:ext uri="{BB962C8B-B14F-4D97-AF65-F5344CB8AC3E}">
        <p14:creationId xmlns:p14="http://schemas.microsoft.com/office/powerpoint/2010/main" val="274870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Rot="1" noChangeAspect="1" noChangeArrowheads="1" noTextEdit="1"/>
          </p:cNvSpPr>
          <p:nvPr>
            <p:ph type="sldImg"/>
          </p:nvPr>
        </p:nvSpPr>
        <p:spPr>
          <a:ln/>
        </p:spPr>
      </p:sp>
      <p:sp>
        <p:nvSpPr>
          <p:cNvPr id="737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Rot="1" noChangeAspect="1" noChangeArrowheads="1" noTextEdit="1"/>
          </p:cNvSpPr>
          <p:nvPr>
            <p:ph type="sldImg"/>
          </p:nvPr>
        </p:nvSpPr>
        <p:spPr>
          <a:ln/>
        </p:spPr>
      </p:sp>
      <p:sp>
        <p:nvSpPr>
          <p:cNvPr id="983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Rot="1" noChangeAspect="1" noChangeArrowheads="1" noTextEdit="1"/>
          </p:cNvSpPr>
          <p:nvPr>
            <p:ph type="sldImg"/>
          </p:nvPr>
        </p:nvSpPr>
        <p:spPr>
          <a:ln/>
        </p:spPr>
      </p:sp>
      <p:sp>
        <p:nvSpPr>
          <p:cNvPr id="1013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Rot="1" noChangeAspect="1" noChangeArrowheads="1" noTextEdit="1"/>
          </p:cNvSpPr>
          <p:nvPr>
            <p:ph type="sldImg"/>
          </p:nvPr>
        </p:nvSpPr>
        <p:spPr>
          <a:ln/>
        </p:spPr>
      </p:sp>
      <p:sp>
        <p:nvSpPr>
          <p:cNvPr id="1034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26"/>
          <p:cNvSpPr>
            <a:spLocks noGrp="1" noRot="1" noChangeAspect="1" noChangeArrowheads="1" noTextEdit="1"/>
          </p:cNvSpPr>
          <p:nvPr>
            <p:ph type="sldImg"/>
          </p:nvPr>
        </p:nvSpPr>
        <p:spPr>
          <a:ln/>
        </p:spPr>
      </p:sp>
      <p:sp>
        <p:nvSpPr>
          <p:cNvPr id="14643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Rot="1" noChangeAspect="1" noChangeArrowheads="1" noTextEdit="1"/>
          </p:cNvSpPr>
          <p:nvPr>
            <p:ph type="sldImg"/>
          </p:nvPr>
        </p:nvSpPr>
        <p:spPr>
          <a:ln/>
        </p:spPr>
      </p:sp>
      <p:sp>
        <p:nvSpPr>
          <p:cNvPr id="921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7B27C5A6-1957-42A3-A369-5DA33C0570D8}" type="slidenum">
              <a:rPr lang="en-US"/>
              <a:pPr/>
              <a:t>62</a:t>
            </a:fld>
            <a:endParaRPr lang="en-US"/>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BAB697A8-54C5-4B1D-8009-2CFFBAA061FE}" type="slidenum">
              <a:rPr lang="en-US"/>
              <a:pPr/>
              <a:t>63</a:t>
            </a:fld>
            <a:endParaRPr lang="en-US"/>
          </a:p>
        </p:txBody>
      </p:sp>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C329965F-3768-4192-B3A2-7F9E3D8B2650}" type="slidenum">
              <a:rPr lang="en-US"/>
              <a:pPr/>
              <a:t>64</a:t>
            </a:fld>
            <a:endParaRPr 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E3EFFCD7-F00D-4052-B18E-5E516BEBCBF9}" type="slidenum">
              <a:rPr lang="en-US"/>
              <a:pPr/>
              <a:t>65</a:t>
            </a:fld>
            <a:endParaRPr lang="en-US"/>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6B110F58-A3D3-4A9E-B441-C34C8E546C64}" type="slidenum">
              <a:rPr lang="en-US"/>
              <a:pPr/>
              <a:t>66</a:t>
            </a:fld>
            <a:endParaRPr lang="en-US"/>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A2265B20-B7AE-4C0C-A816-457574FF1C91}" type="slidenum">
              <a:rPr lang="en-US"/>
              <a:pPr/>
              <a:t>67</a:t>
            </a:fld>
            <a:endParaRPr lang="en-US"/>
          </a:p>
        </p:txBody>
      </p:sp>
      <p:sp>
        <p:nvSpPr>
          <p:cNvPr id="880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98F8C221-EE09-4970-B6A1-F3CD29A3C9B1}" type="slidenum">
              <a:rPr lang="en-US"/>
              <a:pPr/>
              <a:t>68</a:t>
            </a:fld>
            <a:endParaRPr 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D47750B1-A3B7-48E9-B264-6A6C4B7F6837}" type="slidenum">
              <a:rPr lang="en-US"/>
              <a:pPr/>
              <a:t>69</a:t>
            </a:fld>
            <a:endParaRPr lang="en-US"/>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46F67F45-5E5E-41BD-B497-EBA362CD215C}" type="slidenum">
              <a:rPr lang="en-US"/>
              <a:pPr/>
              <a:t>70</a:t>
            </a:fld>
            <a:endParaRPr lang="en-US"/>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B482FFC6-CF25-4712-8855-959F8449266B}" type="slidenum">
              <a:rPr lang="en-US"/>
              <a:pPr/>
              <a:t>71</a:t>
            </a:fld>
            <a:endParaRPr lang="en-US"/>
          </a:p>
        </p:txBody>
      </p:sp>
      <p:sp>
        <p:nvSpPr>
          <p:cNvPr id="93185"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8848153F-3340-4CB5-A3ED-DA5BBA7E22BF}" type="slidenum">
              <a:rPr lang="en-US"/>
              <a:pPr/>
              <a:t>72</a:t>
            </a:fld>
            <a:endParaRPr lang="en-US"/>
          </a:p>
        </p:txBody>
      </p:sp>
      <p:sp>
        <p:nvSpPr>
          <p:cNvPr id="94209"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F2B51BAA-BB48-4F07-9E57-46F6FDAEA579}" type="slidenum">
              <a:rPr lang="en-US"/>
              <a:pPr/>
              <a:t>73</a:t>
            </a:fld>
            <a:endParaRPr lang="en-US"/>
          </a:p>
        </p:txBody>
      </p:sp>
      <p:sp>
        <p:nvSpPr>
          <p:cNvPr id="96257"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6678AC56-F49E-4C23-BD0A-0F096E16F5F7}" type="slidenum">
              <a:rPr lang="en-US"/>
              <a:pPr/>
              <a:t>74</a:t>
            </a:fld>
            <a:endParaRPr lang="en-US"/>
          </a:p>
        </p:txBody>
      </p:sp>
      <p:sp>
        <p:nvSpPr>
          <p:cNvPr id="97281"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5FF49621-AE26-4B11-86CF-5FCC3DF5390D}" type="slidenum">
              <a:rPr lang="en-US"/>
              <a:pPr/>
              <a:t>75</a:t>
            </a:fld>
            <a:endParaRPr lang="en-US"/>
          </a:p>
        </p:txBody>
      </p:sp>
      <p:sp>
        <p:nvSpPr>
          <p:cNvPr id="98305"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D597E37A-1FEC-40FE-B2BF-1C6B959BE9DF}" type="slidenum">
              <a:rPr lang="en-US"/>
              <a:pPr/>
              <a:t>76</a:t>
            </a:fld>
            <a:endParaRPr lang="en-US"/>
          </a:p>
        </p:txBody>
      </p:sp>
      <p:sp>
        <p:nvSpPr>
          <p:cNvPr id="100353"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F5B762A8-62E2-413C-A39D-2CB3EEF07FEB}" type="slidenum">
              <a:rPr lang="en-US"/>
              <a:pPr/>
              <a:t>77</a:t>
            </a:fld>
            <a:endParaRPr lang="en-US"/>
          </a:p>
        </p:txBody>
      </p:sp>
      <p:sp>
        <p:nvSpPr>
          <p:cNvPr id="102401"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193BD866-C2AE-460C-A3B2-6E605C7BDC67}" type="slidenum">
              <a:rPr lang="en-US"/>
              <a:pPr/>
              <a:t>78</a:t>
            </a:fld>
            <a:endParaRPr lang="en-US"/>
          </a:p>
        </p:txBody>
      </p:sp>
      <p:sp>
        <p:nvSpPr>
          <p:cNvPr id="104449"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8554E56C-4D22-484D-BC31-03A3C9BFE1D3}" type="slidenum">
              <a:rPr lang="en-US"/>
              <a:pPr/>
              <a:t>79</a:t>
            </a:fld>
            <a:endParaRPr lang="en-US"/>
          </a:p>
        </p:txBody>
      </p:sp>
      <p:sp>
        <p:nvSpPr>
          <p:cNvPr id="105473"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33AC4AB2-611C-4AEE-8D82-0922D043A0DC}" type="slidenum">
              <a:rPr lang="en-US"/>
              <a:pPr/>
              <a:t>80</a:t>
            </a:fld>
            <a:endParaRPr lang="en-US"/>
          </a:p>
        </p:txBody>
      </p:sp>
      <p:sp>
        <p:nvSpPr>
          <p:cNvPr id="107521"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4FC9FABF-4629-4007-813E-F56BBD5E5601}" type="slidenum">
              <a:rPr lang="en-US"/>
              <a:pPr/>
              <a:t>81</a:t>
            </a:fld>
            <a:endParaRPr lang="en-US"/>
          </a:p>
        </p:txBody>
      </p:sp>
      <p:sp>
        <p:nvSpPr>
          <p:cNvPr id="108545"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2CE2B97E-F5FE-4BC5-BDA4-AED080123A3D}" type="slidenum">
              <a:rPr lang="en-US"/>
              <a:pPr/>
              <a:t>82</a:t>
            </a:fld>
            <a:endParaRPr lang="en-US"/>
          </a:p>
        </p:txBody>
      </p:sp>
      <p:sp>
        <p:nvSpPr>
          <p:cNvPr id="110593" name="Rectangle 102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102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5AFC3981-5558-4069-8F0B-04AFDCADAFF1}" type="slidenum">
              <a:rPr lang="en-US"/>
              <a:pPr/>
              <a:t>83</a:t>
            </a:fld>
            <a:endParaRPr lang="en-US"/>
          </a:p>
        </p:txBody>
      </p:sp>
      <p:sp>
        <p:nvSpPr>
          <p:cNvPr id="1126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CE61B867-D7D4-468A-B435-17B79D971802}" type="slidenum">
              <a:rPr lang="en-US"/>
              <a:pPr/>
              <a:t>84</a:t>
            </a:fld>
            <a:endParaRPr lang="en-US"/>
          </a:p>
        </p:txBody>
      </p:sp>
      <p:sp>
        <p:nvSpPr>
          <p:cNvPr id="1136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3046E271-E501-4C44-9B04-A545BAFE38C6}" type="slidenum">
              <a:rPr lang="en-US"/>
              <a:pPr/>
              <a:t>85</a:t>
            </a:fld>
            <a:endParaRPr lang="en-US"/>
          </a:p>
        </p:txBody>
      </p:sp>
      <p:sp>
        <p:nvSpPr>
          <p:cNvPr id="1146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F3B77EF6-16EC-4B0D-99CF-06E94F18CC8F}" type="slidenum">
              <a:rPr lang="en-US"/>
              <a:pPr/>
              <a:t>90</a:t>
            </a:fld>
            <a:endParaRPr lang="en-US"/>
          </a:p>
        </p:txBody>
      </p:sp>
      <p:sp>
        <p:nvSpPr>
          <p:cNvPr id="1228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C38F5FAC-AF70-4F91-AF04-02363D235A92}" type="slidenum">
              <a:rPr lang="en-US"/>
              <a:pPr/>
              <a:t>91</a:t>
            </a:fld>
            <a:endParaRPr lang="en-US"/>
          </a:p>
        </p:txBody>
      </p:sp>
      <p:sp>
        <p:nvSpPr>
          <p:cNvPr id="1239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9768DD7C-5806-486D-B3F5-AC2D176FE4C5}" type="slidenum">
              <a:rPr lang="en-US"/>
              <a:pPr/>
              <a:t>92</a:t>
            </a:fld>
            <a:endParaRPr lang="en-US"/>
          </a:p>
        </p:txBody>
      </p:sp>
      <p:sp>
        <p:nvSpPr>
          <p:cNvPr id="1249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8C88482E-B581-47D6-8992-547292B44F69}" type="slidenum">
              <a:rPr lang="en-US"/>
              <a:pPr/>
              <a:t>93</a:t>
            </a:fld>
            <a:endParaRPr lang="en-US"/>
          </a:p>
        </p:txBody>
      </p:sp>
      <p:sp>
        <p:nvSpPr>
          <p:cNvPr id="1280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02426028-4C80-4CE1-A431-33A1C93F7C6E}" type="slidenum">
              <a:rPr lang="en-US"/>
              <a:pPr/>
              <a:t>94</a:t>
            </a:fld>
            <a:endParaRPr lang="en-US"/>
          </a:p>
        </p:txBody>
      </p:sp>
      <p:sp>
        <p:nvSpPr>
          <p:cNvPr id="1300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34AC7D2E-9C6E-43A6-8382-67A1FB4E6A32}" type="slidenum">
              <a:rPr lang="en-US"/>
              <a:pPr/>
              <a:t>95</a:t>
            </a:fld>
            <a:endParaRPr lang="en-US"/>
          </a:p>
        </p:txBody>
      </p:sp>
      <p:sp>
        <p:nvSpPr>
          <p:cNvPr id="1351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49DC17D1-ADD9-44CB-A4ED-5F0106B9FB99}" type="slidenum">
              <a:rPr lang="en-US"/>
              <a:pPr/>
              <a:t>96</a:t>
            </a:fld>
            <a:endParaRPr lang="en-US"/>
          </a:p>
        </p:txBody>
      </p:sp>
      <p:sp>
        <p:nvSpPr>
          <p:cNvPr id="1361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DD032377-B08A-4167-8724-4C4A423DCF23}" type="slidenum">
              <a:rPr lang="en-US"/>
              <a:pPr/>
              <a:t>97</a:t>
            </a:fld>
            <a:endParaRPr lang="en-US"/>
          </a:p>
        </p:txBody>
      </p:sp>
      <p:sp>
        <p:nvSpPr>
          <p:cNvPr id="1382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12/10/11</a:t>
            </a:r>
          </a:p>
        </p:txBody>
      </p:sp>
      <p:sp>
        <p:nvSpPr>
          <p:cNvPr id="7" name="Rectangle 7"/>
          <p:cNvSpPr>
            <a:spLocks noGrp="1" noChangeArrowheads="1"/>
          </p:cNvSpPr>
          <p:nvPr>
            <p:ph type="sldNum"/>
          </p:nvPr>
        </p:nvSpPr>
        <p:spPr>
          <a:ln/>
        </p:spPr>
        <p:txBody>
          <a:bodyPr/>
          <a:lstStyle/>
          <a:p>
            <a:fld id="{9ECFCEF1-B47B-408F-A35C-BFFEFC144A5C}" type="slidenum">
              <a:rPr lang="en-US"/>
              <a:pPr/>
              <a:t>98</a:t>
            </a:fld>
            <a:endParaRPr lang="en-US"/>
          </a:p>
        </p:txBody>
      </p:sp>
      <p:sp>
        <p:nvSpPr>
          <p:cNvPr id="1392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9598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5742AD-FFD7-4675-9DF9-9C7DBE5A79E3}" type="datetimeFigureOut">
              <a:rPr lang="en-US" smtClean="0"/>
              <a:t>8/14/2012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5E762-B331-4F0E-8A32-CA4FE6612F08}" type="slidenum">
              <a:rPr lang="en-US" smtClean="0"/>
              <a:t>‹#›</a:t>
            </a:fld>
            <a:endParaRPr lang="en-US"/>
          </a:p>
        </p:txBody>
      </p:sp>
    </p:spTree>
    <p:extLst>
      <p:ext uri="{BB962C8B-B14F-4D97-AF65-F5344CB8AC3E}">
        <p14:creationId xmlns:p14="http://schemas.microsoft.com/office/powerpoint/2010/main" val="144200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5742AD-FFD7-4675-9DF9-9C7DBE5A79E3}" type="datetimeFigureOut">
              <a:rPr lang="en-US" smtClean="0"/>
              <a:t>8/14/2012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5E762-B331-4F0E-8A32-CA4FE6612F08}" type="slidenum">
              <a:rPr lang="en-US" smtClean="0"/>
              <a:t>‹#›</a:t>
            </a:fld>
            <a:endParaRPr lang="en-US"/>
          </a:p>
        </p:txBody>
      </p:sp>
    </p:spTree>
    <p:extLst>
      <p:ext uri="{BB962C8B-B14F-4D97-AF65-F5344CB8AC3E}">
        <p14:creationId xmlns:p14="http://schemas.microsoft.com/office/powerpoint/2010/main" val="38532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txBody>
          <a:bodyPr>
            <a:no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52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84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23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62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787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5742AD-FFD7-4675-9DF9-9C7DBE5A79E3}" type="datetimeFigureOut">
              <a:rPr lang="en-US" smtClean="0"/>
              <a:t>8/14/2012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E15E762-B331-4F0E-8A32-CA4FE6612F08}" type="slidenum">
              <a:rPr lang="en-US" smtClean="0"/>
              <a:t>‹#›</a:t>
            </a:fld>
            <a:endParaRPr lang="en-US"/>
          </a:p>
        </p:txBody>
      </p:sp>
    </p:spTree>
    <p:extLst>
      <p:ext uri="{BB962C8B-B14F-4D97-AF65-F5344CB8AC3E}">
        <p14:creationId xmlns:p14="http://schemas.microsoft.com/office/powerpoint/2010/main" val="19563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5742AD-FFD7-4675-9DF9-9C7DBE5A79E3}" type="datetimeFigureOut">
              <a:rPr lang="en-US" smtClean="0"/>
              <a:t>8/14/2012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5E762-B331-4F0E-8A32-CA4FE6612F08}" type="slidenum">
              <a:rPr lang="en-US" smtClean="0"/>
              <a:t>‹#›</a:t>
            </a:fld>
            <a:endParaRPr lang="en-US"/>
          </a:p>
        </p:txBody>
      </p:sp>
    </p:spTree>
    <p:extLst>
      <p:ext uri="{BB962C8B-B14F-4D97-AF65-F5344CB8AC3E}">
        <p14:creationId xmlns:p14="http://schemas.microsoft.com/office/powerpoint/2010/main" val="34103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5742AD-FFD7-4675-9DF9-9C7DBE5A79E3}" type="datetimeFigureOut">
              <a:rPr lang="en-US" smtClean="0"/>
              <a:t>8/14/2012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5E762-B331-4F0E-8A32-CA4FE6612F08}" type="slidenum">
              <a:rPr lang="en-US" smtClean="0"/>
              <a:t>‹#›</a:t>
            </a:fld>
            <a:endParaRPr lang="en-US"/>
          </a:p>
        </p:txBody>
      </p:sp>
    </p:spTree>
    <p:extLst>
      <p:ext uri="{BB962C8B-B14F-4D97-AF65-F5344CB8AC3E}">
        <p14:creationId xmlns:p14="http://schemas.microsoft.com/office/powerpoint/2010/main" val="248731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23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 One Material</a:t>
            </a:r>
            <a:endParaRPr lang="en-US" dirty="0"/>
          </a:p>
        </p:txBody>
      </p:sp>
      <p:sp>
        <p:nvSpPr>
          <p:cNvPr id="3" name="Subtitle 2"/>
          <p:cNvSpPr>
            <a:spLocks noGrp="1"/>
          </p:cNvSpPr>
          <p:nvPr>
            <p:ph type="subTitle" idx="1"/>
          </p:nvPr>
        </p:nvSpPr>
        <p:spPr/>
        <p:txBody>
          <a:bodyPr/>
          <a:lstStyle/>
          <a:p>
            <a:r>
              <a:rPr lang="en-US" dirty="0" smtClean="0"/>
              <a:t>Chapters 1 - 4</a:t>
            </a:r>
            <a:endParaRPr lang="en-US" dirty="0"/>
          </a:p>
        </p:txBody>
      </p:sp>
    </p:spTree>
    <p:extLst>
      <p:ext uri="{BB962C8B-B14F-4D97-AF65-F5344CB8AC3E}">
        <p14:creationId xmlns:p14="http://schemas.microsoft.com/office/powerpoint/2010/main" val="404353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normAutofit fontScale="90000"/>
          </a:bodyPr>
          <a:lstStyle/>
          <a:p>
            <a:r>
              <a:rPr lang="en-US"/>
              <a:t>Positive Feedback</a:t>
            </a:r>
          </a:p>
        </p:txBody>
      </p:sp>
      <p:sp>
        <p:nvSpPr>
          <p:cNvPr id="61445" name="Rectangle 5"/>
          <p:cNvSpPr>
            <a:spLocks noGrp="1" noChangeArrowheads="1"/>
          </p:cNvSpPr>
          <p:nvPr>
            <p:ph type="body" idx="1"/>
          </p:nvPr>
        </p:nvSpPr>
        <p:spPr/>
        <p:txBody>
          <a:bodyPr>
            <a:normAutofit/>
          </a:bodyPr>
          <a:lstStyle/>
          <a:p>
            <a:r>
              <a:rPr lang="en-US" dirty="0"/>
              <a:t>Response enhances or exaggerates original stimulus</a:t>
            </a:r>
          </a:p>
          <a:p>
            <a:r>
              <a:rPr lang="en-US" dirty="0"/>
              <a:t>May exhibit a </a:t>
            </a:r>
            <a:r>
              <a:rPr lang="en-US" dirty="0" smtClean="0"/>
              <a:t>_</a:t>
            </a:r>
            <a:endParaRPr lang="en-US" dirty="0"/>
          </a:p>
          <a:p>
            <a:r>
              <a:rPr lang="en-US" dirty="0"/>
              <a:t>Usually controls </a:t>
            </a:r>
            <a:r>
              <a:rPr lang="en-US" dirty="0" smtClean="0"/>
              <a:t>_____________________________________ that </a:t>
            </a:r>
            <a:r>
              <a:rPr lang="en-US" dirty="0"/>
              <a:t>do not require continuous adjustment</a:t>
            </a:r>
          </a:p>
          <a:p>
            <a:pPr lvl="1"/>
            <a:r>
              <a:rPr lang="en-US" dirty="0"/>
              <a:t>Enhancement of labor contractions by </a:t>
            </a:r>
            <a:r>
              <a:rPr lang="en-US" dirty="0" smtClean="0"/>
              <a:t>_</a:t>
            </a:r>
            <a:endParaRPr lang="en-US" dirty="0"/>
          </a:p>
          <a:p>
            <a:pPr lvl="1"/>
            <a:r>
              <a:rPr lang="en-US" dirty="0"/>
              <a:t>Platelet plug formation </a:t>
            </a:r>
            <a:r>
              <a:rPr lang="en-US" dirty="0" smtClean="0"/>
              <a:t>_</a:t>
            </a:r>
            <a:endParaRPr lang="en-US" dirty="0"/>
          </a:p>
        </p:txBody>
      </p:sp>
    </p:spTree>
    <p:extLst>
      <p:ext uri="{BB962C8B-B14F-4D97-AF65-F5344CB8AC3E}">
        <p14:creationId xmlns:p14="http://schemas.microsoft.com/office/powerpoint/2010/main" val="1478128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a:xfrm>
            <a:off x="866007" y="152400"/>
            <a:ext cx="7391400" cy="685800"/>
          </a:xfrm>
        </p:spPr>
        <p:txBody>
          <a:bodyPr>
            <a:normAutofit fontScale="90000"/>
          </a:bodyPr>
          <a:lstStyle/>
          <a:p>
            <a:r>
              <a:rPr lang="en-US" dirty="0" smtClean="0">
                <a:solidFill>
                  <a:schemeClr val="tx1"/>
                </a:solidFill>
              </a:rPr>
              <a:t>Cell Diversity</a:t>
            </a:r>
          </a:p>
        </p:txBody>
      </p:sp>
      <p:sp>
        <p:nvSpPr>
          <p:cNvPr id="148483" name="Rectangle 5"/>
          <p:cNvSpPr>
            <a:spLocks noGrp="1" noChangeArrowheads="1"/>
          </p:cNvSpPr>
          <p:nvPr>
            <p:ph idx="1"/>
          </p:nvPr>
        </p:nvSpPr>
        <p:spPr>
          <a:xfrm>
            <a:off x="762000" y="1828800"/>
            <a:ext cx="7924800" cy="2362200"/>
          </a:xfrm>
        </p:spPr>
        <p:txBody>
          <a:bodyPr>
            <a:normAutofit/>
          </a:bodyPr>
          <a:lstStyle/>
          <a:p>
            <a:r>
              <a:rPr lang="en-US" dirty="0" smtClean="0">
                <a:solidFill>
                  <a:schemeClr val="tx1"/>
                </a:solidFill>
              </a:rPr>
              <a:t>Over </a:t>
            </a:r>
            <a:r>
              <a:rPr lang="en-US" dirty="0" smtClean="0">
                <a:solidFill>
                  <a:schemeClr val="tx1"/>
                </a:solidFill>
              </a:rPr>
              <a:t>_</a:t>
            </a:r>
            <a:endParaRPr lang="en-US" dirty="0" smtClean="0">
              <a:solidFill>
                <a:schemeClr val="tx1"/>
              </a:solidFill>
            </a:endParaRPr>
          </a:p>
          <a:p>
            <a:r>
              <a:rPr lang="en-US" dirty="0" smtClean="0">
                <a:solidFill>
                  <a:schemeClr val="tx1"/>
                </a:solidFill>
              </a:rPr>
              <a:t>Types differ in size, shape, subcellular components, and functions</a:t>
            </a:r>
          </a:p>
        </p:txBody>
      </p:sp>
    </p:spTree>
    <p:extLst>
      <p:ext uri="{BB962C8B-B14F-4D97-AF65-F5344CB8AC3E}">
        <p14:creationId xmlns:p14="http://schemas.microsoft.com/office/powerpoint/2010/main" val="23689750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Grp="1" noChangeArrowheads="1"/>
          </p:cNvSpPr>
          <p:nvPr>
            <p:ph type="title"/>
          </p:nvPr>
        </p:nvSpPr>
        <p:spPr>
          <a:xfrm>
            <a:off x="838200" y="228600"/>
            <a:ext cx="7391400" cy="554037"/>
          </a:xfrm>
        </p:spPr>
        <p:txBody>
          <a:bodyPr>
            <a:normAutofit fontScale="90000"/>
          </a:bodyPr>
          <a:lstStyle/>
          <a:p>
            <a:r>
              <a:rPr lang="en-US" dirty="0" smtClean="0">
                <a:solidFill>
                  <a:schemeClr val="tx1"/>
                </a:solidFill>
              </a:rPr>
              <a:t>Generalized Cell</a:t>
            </a:r>
          </a:p>
        </p:txBody>
      </p:sp>
      <p:sp>
        <p:nvSpPr>
          <p:cNvPr id="149507" name="Rectangle 5"/>
          <p:cNvSpPr>
            <a:spLocks noGrp="1" noChangeArrowheads="1"/>
          </p:cNvSpPr>
          <p:nvPr>
            <p:ph idx="1"/>
          </p:nvPr>
        </p:nvSpPr>
        <p:spPr>
          <a:xfrm>
            <a:off x="838200" y="1676401"/>
            <a:ext cx="7467600" cy="4495800"/>
          </a:xfrm>
        </p:spPr>
        <p:txBody>
          <a:bodyPr>
            <a:normAutofit lnSpcReduction="10000"/>
          </a:bodyPr>
          <a:lstStyle/>
          <a:p>
            <a:r>
              <a:rPr lang="en-US" dirty="0" smtClean="0">
                <a:solidFill>
                  <a:schemeClr val="tx1"/>
                </a:solidFill>
              </a:rPr>
              <a:t> All cells have some common structures and functions</a:t>
            </a:r>
          </a:p>
          <a:p>
            <a:r>
              <a:rPr lang="en-US" dirty="0" smtClean="0">
                <a:solidFill>
                  <a:schemeClr val="tx1"/>
                </a:solidFill>
              </a:rPr>
              <a:t> Human cells have three basic parts:</a:t>
            </a:r>
          </a:p>
          <a:p>
            <a:pPr lvl="1"/>
            <a:r>
              <a:rPr lang="en-US" dirty="0" smtClean="0">
                <a:solidFill>
                  <a:schemeClr val="tx1"/>
                </a:solidFill>
              </a:rPr>
              <a:t>Plasma membrane</a:t>
            </a:r>
          </a:p>
          <a:p>
            <a:pPr lvl="2"/>
            <a:r>
              <a:rPr lang="en-US" dirty="0" smtClean="0">
                <a:solidFill>
                  <a:schemeClr val="tx1"/>
                </a:solidFill>
              </a:rPr>
              <a:t>flexible outer boundary</a:t>
            </a:r>
          </a:p>
          <a:p>
            <a:pPr lvl="1"/>
            <a:r>
              <a:rPr lang="en-US" dirty="0" smtClean="0">
                <a:solidFill>
                  <a:schemeClr val="tx1"/>
                </a:solidFill>
              </a:rPr>
              <a:t>Cytoplasm</a:t>
            </a:r>
          </a:p>
          <a:p>
            <a:pPr lvl="2"/>
            <a:r>
              <a:rPr lang="en-US" dirty="0" smtClean="0">
                <a:solidFill>
                  <a:schemeClr val="tx1"/>
                </a:solidFill>
              </a:rPr>
              <a:t>intracellular fluid containing organelles</a:t>
            </a:r>
          </a:p>
          <a:p>
            <a:pPr lvl="1"/>
            <a:r>
              <a:rPr lang="en-US" dirty="0" smtClean="0">
                <a:solidFill>
                  <a:schemeClr val="tx1"/>
                </a:solidFill>
              </a:rPr>
              <a:t>Nucleus</a:t>
            </a:r>
          </a:p>
          <a:p>
            <a:pPr lvl="2"/>
            <a:r>
              <a:rPr lang="en-US" dirty="0" smtClean="0">
                <a:solidFill>
                  <a:schemeClr val="tx1"/>
                </a:solidFill>
              </a:rPr>
              <a:t>control center</a:t>
            </a:r>
          </a:p>
        </p:txBody>
      </p:sp>
    </p:spTree>
    <p:extLst>
      <p:ext uri="{BB962C8B-B14F-4D97-AF65-F5344CB8AC3E}">
        <p14:creationId xmlns:p14="http://schemas.microsoft.com/office/powerpoint/2010/main" val="30138067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title"/>
          </p:nvPr>
        </p:nvSpPr>
        <p:spPr>
          <a:xfrm>
            <a:off x="914400" y="152401"/>
            <a:ext cx="7391400" cy="762000"/>
          </a:xfrm>
        </p:spPr>
        <p:txBody>
          <a:bodyPr/>
          <a:lstStyle/>
          <a:p>
            <a:r>
              <a:rPr lang="en-US" dirty="0" smtClean="0">
                <a:solidFill>
                  <a:schemeClr val="tx1"/>
                </a:solidFill>
              </a:rPr>
              <a:t>Plasma Membrane</a:t>
            </a:r>
          </a:p>
        </p:txBody>
      </p:sp>
      <p:sp>
        <p:nvSpPr>
          <p:cNvPr id="151555" name="Rectangle 5"/>
          <p:cNvSpPr>
            <a:spLocks noGrp="1" noChangeArrowheads="1"/>
          </p:cNvSpPr>
          <p:nvPr>
            <p:ph idx="1"/>
          </p:nvPr>
        </p:nvSpPr>
        <p:spPr>
          <a:xfrm>
            <a:off x="838200" y="1600201"/>
            <a:ext cx="7467600" cy="4572000"/>
          </a:xfrm>
        </p:spPr>
        <p:txBody>
          <a:bodyPr/>
          <a:lstStyle/>
          <a:p>
            <a:r>
              <a:rPr lang="en-US" dirty="0" smtClean="0">
                <a:solidFill>
                  <a:schemeClr val="tx1"/>
                </a:solidFill>
              </a:rPr>
              <a:t>Bimolecular layer of lipids and proteins in a constantly changing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Plays </a:t>
            </a:r>
            <a:r>
              <a:rPr lang="en-US" dirty="0" smtClean="0">
                <a:solidFill>
                  <a:schemeClr val="tx1"/>
                </a:solidFill>
              </a:rPr>
              <a:t>a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Separates </a:t>
            </a:r>
            <a:r>
              <a:rPr lang="en-US" dirty="0" smtClean="0">
                <a:solidFill>
                  <a:schemeClr val="tx1"/>
                </a:solidFill>
              </a:rPr>
              <a:t>intracellular fluid (ICF) from extracellular fluid (ECF</a:t>
            </a:r>
            <a:r>
              <a:rPr lang="en-US" dirty="0" smtClean="0">
                <a:solidFill>
                  <a:schemeClr val="tx1"/>
                </a:solidFill>
              </a:rPr>
              <a:t>)</a:t>
            </a:r>
            <a:endParaRPr lang="en-US" dirty="0" smtClean="0">
              <a:solidFill>
                <a:schemeClr val="tx1"/>
              </a:solidFill>
            </a:endParaRPr>
          </a:p>
        </p:txBody>
      </p:sp>
    </p:spTree>
    <p:extLst>
      <p:ext uri="{BB962C8B-B14F-4D97-AF65-F5344CB8AC3E}">
        <p14:creationId xmlns:p14="http://schemas.microsoft.com/office/powerpoint/2010/main" val="4074352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title"/>
          </p:nvPr>
        </p:nvSpPr>
        <p:spPr>
          <a:xfrm>
            <a:off x="914400" y="152401"/>
            <a:ext cx="7391400" cy="914400"/>
          </a:xfrm>
        </p:spPr>
        <p:txBody>
          <a:bodyPr/>
          <a:lstStyle/>
          <a:p>
            <a:r>
              <a:rPr lang="en-US" dirty="0" smtClean="0">
                <a:solidFill>
                  <a:schemeClr val="tx1"/>
                </a:solidFill>
              </a:rPr>
              <a:t>Membrane Proteins</a:t>
            </a:r>
          </a:p>
        </p:txBody>
      </p:sp>
      <p:sp>
        <p:nvSpPr>
          <p:cNvPr id="153603" name="Rectangle 5"/>
          <p:cNvSpPr>
            <a:spLocks noGrp="1" noChangeArrowheads="1"/>
          </p:cNvSpPr>
          <p:nvPr>
            <p:ph idx="1"/>
          </p:nvPr>
        </p:nvSpPr>
        <p:spPr>
          <a:xfrm>
            <a:off x="838200" y="1676401"/>
            <a:ext cx="7467600" cy="4495800"/>
          </a:xfrm>
        </p:spPr>
        <p:txBody>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Firmly inserted into the membrane (most are </a:t>
            </a:r>
            <a:r>
              <a:rPr lang="en-US" dirty="0" err="1" smtClean="0">
                <a:solidFill>
                  <a:schemeClr val="tx1"/>
                </a:solidFill>
              </a:rPr>
              <a:t>transmembrane</a:t>
            </a:r>
            <a:r>
              <a:rPr lang="en-US" dirty="0" smtClean="0">
                <a:solidFill>
                  <a:schemeClr val="tx1"/>
                </a:solidFill>
              </a:rPr>
              <a:t>)</a:t>
            </a:r>
          </a:p>
          <a:p>
            <a:pPr lvl="1"/>
            <a:endParaRPr lang="en-US" dirty="0" smtClean="0">
              <a:solidFill>
                <a:schemeClr val="tx1"/>
              </a:solidFill>
            </a:endParaRPr>
          </a:p>
          <a:p>
            <a:pPr lvl="1"/>
            <a:r>
              <a:rPr lang="en-US" dirty="0" smtClean="0">
                <a:solidFill>
                  <a:schemeClr val="tx1"/>
                </a:solidFill>
              </a:rPr>
              <a:t>Functions: </a:t>
            </a:r>
          </a:p>
          <a:p>
            <a:pPr lvl="2"/>
            <a:r>
              <a:rPr lang="en-US" dirty="0" smtClean="0">
                <a:solidFill>
                  <a:schemeClr val="tx1"/>
                </a:solidFill>
              </a:rPr>
              <a:t>Transport proteins (channels and carriers), enzymes, or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629947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a:xfrm>
            <a:off x="914400" y="609600"/>
            <a:ext cx="7391400" cy="990600"/>
          </a:xfrm>
        </p:spPr>
        <p:txBody>
          <a:bodyPr/>
          <a:lstStyle/>
          <a:p>
            <a:r>
              <a:rPr lang="en-US" dirty="0" smtClean="0">
                <a:solidFill>
                  <a:schemeClr val="tx1"/>
                </a:solidFill>
              </a:rPr>
              <a:t>Membrane Proteins</a:t>
            </a:r>
          </a:p>
        </p:txBody>
      </p:sp>
      <p:sp>
        <p:nvSpPr>
          <p:cNvPr id="154627" name="Rectangle 5"/>
          <p:cNvSpPr>
            <a:spLocks noGrp="1" noChangeArrowheads="1"/>
          </p:cNvSpPr>
          <p:nvPr>
            <p:ph idx="1"/>
          </p:nvPr>
        </p:nvSpPr>
        <p:spPr>
          <a:xfrm>
            <a:off x="838200" y="1828800"/>
            <a:ext cx="7543800" cy="4343400"/>
          </a:xfrm>
        </p:spPr>
        <p:txBody>
          <a:bodyPr>
            <a:normAutofit fontScale="92500" lnSpcReduction="2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Loosely attached to integral proteins </a:t>
            </a:r>
          </a:p>
          <a:p>
            <a:pPr lvl="1"/>
            <a:endParaRPr lang="en-US" dirty="0" smtClean="0">
              <a:solidFill>
                <a:schemeClr val="tx1"/>
              </a:solidFill>
            </a:endParaRPr>
          </a:p>
          <a:p>
            <a:pPr lvl="1"/>
            <a:r>
              <a:rPr lang="en-US" dirty="0" smtClean="0">
                <a:solidFill>
                  <a:schemeClr val="tx1"/>
                </a:solidFill>
              </a:rPr>
              <a:t>Include </a:t>
            </a:r>
            <a:r>
              <a:rPr lang="en-US" dirty="0"/>
              <a:t> </a:t>
            </a:r>
            <a:r>
              <a:rPr lang="en-US" dirty="0" smtClean="0">
                <a:solidFill>
                  <a:schemeClr val="tx1"/>
                </a:solidFill>
              </a:rPr>
              <a:t>________________________on </a:t>
            </a:r>
            <a:r>
              <a:rPr lang="en-US" dirty="0" smtClean="0">
                <a:solidFill>
                  <a:schemeClr val="tx1"/>
                </a:solidFill>
              </a:rPr>
              <a:t>intracellular surface and glycoproteins on extracellular surface</a:t>
            </a:r>
          </a:p>
          <a:p>
            <a:pPr lvl="1"/>
            <a:endParaRPr lang="en-US" dirty="0" smtClean="0">
              <a:solidFill>
                <a:schemeClr val="tx1"/>
              </a:solidFill>
            </a:endParaRPr>
          </a:p>
          <a:p>
            <a:pPr lvl="1"/>
            <a:r>
              <a:rPr lang="en-US" dirty="0" smtClean="0">
                <a:solidFill>
                  <a:schemeClr val="tx1"/>
                </a:solidFill>
              </a:rPr>
              <a:t>Functions: </a:t>
            </a:r>
          </a:p>
          <a:p>
            <a:pPr lvl="2"/>
            <a:r>
              <a:rPr lang="en-US" dirty="0" smtClean="0">
                <a:solidFill>
                  <a:schemeClr val="tx1"/>
                </a:solidFill>
              </a:rPr>
              <a:t>________________________________, </a:t>
            </a:r>
            <a:r>
              <a:rPr lang="en-US" dirty="0" smtClean="0">
                <a:solidFill>
                  <a:schemeClr val="tx1"/>
                </a:solidFill>
              </a:rPr>
              <a:t>motor proteins, cell-to-cell links, provide support on intracellular surface, and form part of </a:t>
            </a:r>
            <a:r>
              <a:rPr lang="en-US" dirty="0" err="1" smtClean="0">
                <a:solidFill>
                  <a:schemeClr val="tx1"/>
                </a:solidFill>
              </a:rPr>
              <a:t>glycocalyx</a:t>
            </a:r>
            <a:endParaRPr lang="en-US" dirty="0" smtClean="0">
              <a:solidFill>
                <a:schemeClr val="tx1"/>
              </a:solidFill>
            </a:endParaRPr>
          </a:p>
        </p:txBody>
      </p:sp>
    </p:spTree>
    <p:extLst>
      <p:ext uri="{BB962C8B-B14F-4D97-AF65-F5344CB8AC3E}">
        <p14:creationId xmlns:p14="http://schemas.microsoft.com/office/powerpoint/2010/main" val="1294246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a:xfrm>
            <a:off x="914400" y="609600"/>
            <a:ext cx="7391400" cy="1201738"/>
          </a:xfrm>
        </p:spPr>
        <p:txBody>
          <a:bodyPr rtlCol="0">
            <a:normAutofit/>
          </a:bodyPr>
          <a:lstStyle/>
          <a:p>
            <a:pPr fontAlgn="auto">
              <a:spcAft>
                <a:spcPts val="0"/>
              </a:spcAft>
              <a:defRPr/>
            </a:pPr>
            <a:r>
              <a:rPr lang="en-US" dirty="0" smtClean="0">
                <a:solidFill>
                  <a:schemeClr val="tx1"/>
                </a:solidFill>
              </a:rPr>
              <a:t>Functions of Membrane Proteins</a:t>
            </a:r>
          </a:p>
        </p:txBody>
      </p:sp>
      <p:sp>
        <p:nvSpPr>
          <p:cNvPr id="155651" name="Rectangle 5"/>
          <p:cNvSpPr>
            <a:spLocks noGrp="1" noChangeArrowheads="1"/>
          </p:cNvSpPr>
          <p:nvPr>
            <p:ph idx="1"/>
          </p:nvPr>
        </p:nvSpPr>
        <p:spPr>
          <a:xfrm>
            <a:off x="838200" y="2119313"/>
            <a:ext cx="7467600" cy="4052887"/>
          </a:xfrm>
        </p:spPr>
        <p:txBody>
          <a:bodyPr/>
          <a:lstStyle/>
          <a:p>
            <a:pPr marL="571500" indent="-571500">
              <a:buFont typeface="Times" pitchFamily="18" charset="0"/>
              <a:buAutoNum type="arabicPeriod"/>
            </a:pPr>
            <a:r>
              <a:rPr lang="en-US" dirty="0" smtClean="0">
                <a:solidFill>
                  <a:schemeClr val="tx1"/>
                </a:solidFill>
              </a:rPr>
              <a:t> </a:t>
            </a:r>
            <a:endParaRPr lang="en-US" dirty="0" smtClean="0">
              <a:solidFill>
                <a:schemeClr val="tx1"/>
              </a:solidFill>
            </a:endParaRPr>
          </a:p>
          <a:p>
            <a:pPr marL="571500" indent="-571500">
              <a:buFont typeface="Times" pitchFamily="18" charset="0"/>
              <a:buAutoNum type="arabicPeriod"/>
            </a:pPr>
            <a:endParaRPr lang="en-US" dirty="0" smtClean="0">
              <a:solidFill>
                <a:schemeClr val="tx1"/>
              </a:solidFill>
            </a:endParaRPr>
          </a:p>
          <a:p>
            <a:pPr marL="571500" indent="-571500">
              <a:buFont typeface="Times" pitchFamily="18" charset="0"/>
              <a:buAutoNum type="arabicPeriod"/>
            </a:pPr>
            <a:r>
              <a:rPr lang="en-US" dirty="0" smtClean="0">
                <a:solidFill>
                  <a:schemeClr val="tx1"/>
                </a:solidFill>
              </a:rPr>
              <a:t>________________________________ for </a:t>
            </a:r>
            <a:r>
              <a:rPr lang="en-US" dirty="0" smtClean="0">
                <a:solidFill>
                  <a:schemeClr val="tx1"/>
                </a:solidFill>
              </a:rPr>
              <a:t>signal transduction</a:t>
            </a:r>
          </a:p>
          <a:p>
            <a:pPr marL="571500" indent="-571500">
              <a:buFont typeface="Times" pitchFamily="18" charset="0"/>
              <a:buAutoNum type="arabicPeriod"/>
            </a:pPr>
            <a:endParaRPr lang="en-US" dirty="0" smtClean="0">
              <a:solidFill>
                <a:schemeClr val="tx1"/>
              </a:solidFill>
            </a:endParaRPr>
          </a:p>
          <a:p>
            <a:pPr marL="571500" indent="-571500">
              <a:buFont typeface="Times" pitchFamily="18" charset="0"/>
              <a:buAutoNum type="arabicPeriod"/>
            </a:pPr>
            <a:r>
              <a:rPr lang="en-US" dirty="0" smtClean="0">
                <a:solidFill>
                  <a:schemeClr val="tx1"/>
                </a:solidFill>
              </a:rPr>
              <a:t>Attachment to cytoskeleton and extracellular matrix</a:t>
            </a:r>
          </a:p>
        </p:txBody>
      </p:sp>
    </p:spTree>
    <p:extLst>
      <p:ext uri="{BB962C8B-B14F-4D97-AF65-F5344CB8AC3E}">
        <p14:creationId xmlns:p14="http://schemas.microsoft.com/office/powerpoint/2010/main" val="58138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title"/>
          </p:nvPr>
        </p:nvSpPr>
        <p:spPr>
          <a:xfrm>
            <a:off x="914400" y="609600"/>
            <a:ext cx="7391400" cy="1201738"/>
          </a:xfrm>
        </p:spPr>
        <p:txBody>
          <a:bodyPr rtlCol="0">
            <a:normAutofit/>
          </a:bodyPr>
          <a:lstStyle/>
          <a:p>
            <a:pPr fontAlgn="auto">
              <a:spcAft>
                <a:spcPts val="0"/>
              </a:spcAft>
              <a:defRPr/>
            </a:pPr>
            <a:r>
              <a:rPr lang="en-US" dirty="0" smtClean="0">
                <a:solidFill>
                  <a:schemeClr val="tx1"/>
                </a:solidFill>
              </a:rPr>
              <a:t>Functions of Membrane Proteins</a:t>
            </a:r>
          </a:p>
        </p:txBody>
      </p:sp>
      <p:sp>
        <p:nvSpPr>
          <p:cNvPr id="159747" name="Rectangle 5"/>
          <p:cNvSpPr>
            <a:spLocks noGrp="1" noChangeArrowheads="1"/>
          </p:cNvSpPr>
          <p:nvPr>
            <p:ph idx="1"/>
          </p:nvPr>
        </p:nvSpPr>
        <p:spPr>
          <a:xfrm>
            <a:off x="838200" y="2119313"/>
            <a:ext cx="7467600" cy="4052887"/>
          </a:xfrm>
        </p:spPr>
        <p:txBody>
          <a:bodyPr/>
          <a:lstStyle/>
          <a:p>
            <a:pPr marL="571500" indent="-571500">
              <a:buFont typeface="Times" pitchFamily="18" charset="0"/>
              <a:buAutoNum type="arabicPeriod" startAt="4"/>
            </a:pPr>
            <a:r>
              <a:rPr lang="en-US" dirty="0" smtClean="0">
                <a:solidFill>
                  <a:schemeClr val="tx1"/>
                </a:solidFill>
              </a:rPr>
              <a:t> </a:t>
            </a:r>
            <a:endParaRPr lang="en-US" dirty="0" smtClean="0">
              <a:solidFill>
                <a:schemeClr val="tx1"/>
              </a:solidFill>
            </a:endParaRPr>
          </a:p>
          <a:p>
            <a:pPr marL="571500" indent="-571500">
              <a:buFont typeface="Times" pitchFamily="18" charset="0"/>
              <a:buAutoNum type="arabicPeriod" startAt="4"/>
            </a:pPr>
            <a:endParaRPr lang="en-US" dirty="0" smtClean="0">
              <a:solidFill>
                <a:schemeClr val="tx1"/>
              </a:solidFill>
            </a:endParaRPr>
          </a:p>
          <a:p>
            <a:pPr marL="571500" indent="-571500">
              <a:buFont typeface="Times" pitchFamily="18" charset="0"/>
              <a:buAutoNum type="arabicPeriod" startAt="4"/>
            </a:pPr>
            <a:endParaRPr lang="en-US" dirty="0" smtClean="0">
              <a:solidFill>
                <a:schemeClr val="tx1"/>
              </a:solidFill>
            </a:endParaRPr>
          </a:p>
          <a:p>
            <a:pPr marL="571500" indent="-571500">
              <a:buFont typeface="Times" pitchFamily="18" charset="0"/>
              <a:buAutoNum type="arabicPeriod" startAt="4"/>
            </a:pPr>
            <a:r>
              <a:rPr lang="en-US" dirty="0" smtClean="0">
                <a:solidFill>
                  <a:schemeClr val="tx1"/>
                </a:solidFill>
              </a:rPr>
              <a:t> </a:t>
            </a:r>
            <a:endParaRPr lang="en-US" dirty="0" smtClean="0">
              <a:solidFill>
                <a:schemeClr val="tx1"/>
              </a:solidFill>
            </a:endParaRPr>
          </a:p>
          <a:p>
            <a:pPr marL="571500" indent="-571500">
              <a:buFont typeface="Times" pitchFamily="18" charset="0"/>
              <a:buAutoNum type="arabicPeriod" startAt="4"/>
            </a:pPr>
            <a:endParaRPr lang="en-US" dirty="0" smtClean="0">
              <a:solidFill>
                <a:schemeClr val="tx1"/>
              </a:solidFill>
            </a:endParaRPr>
          </a:p>
          <a:p>
            <a:pPr marL="571500" indent="-571500">
              <a:buFont typeface="Times" pitchFamily="18" charset="0"/>
              <a:buAutoNum type="arabicPeriod" startAt="4"/>
            </a:pPr>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38349455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ChangeArrowheads="1"/>
          </p:cNvSpPr>
          <p:nvPr>
            <p:ph type="title"/>
          </p:nvPr>
        </p:nvSpPr>
        <p:spPr>
          <a:xfrm>
            <a:off x="838200" y="228601"/>
            <a:ext cx="7391400" cy="685800"/>
          </a:xfrm>
        </p:spPr>
        <p:txBody>
          <a:bodyPr>
            <a:normAutofit fontScale="90000"/>
          </a:bodyPr>
          <a:lstStyle/>
          <a:p>
            <a:r>
              <a:rPr lang="en-US" dirty="0" smtClean="0">
                <a:solidFill>
                  <a:schemeClr val="tx1"/>
                </a:solidFill>
              </a:rPr>
              <a:t> Membrane Junctions</a:t>
            </a:r>
          </a:p>
        </p:txBody>
      </p:sp>
      <p:sp>
        <p:nvSpPr>
          <p:cNvPr id="163843"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Three types:</a:t>
            </a: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5596202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066800" y="152400"/>
            <a:ext cx="6964363" cy="609600"/>
          </a:xfrm>
        </p:spPr>
        <p:txBody>
          <a:bodyPr rtlCol="0">
            <a:normAutofit fontScale="90000"/>
          </a:bodyPr>
          <a:lstStyle/>
          <a:p>
            <a:pPr fontAlgn="auto">
              <a:spcAft>
                <a:spcPts val="0"/>
              </a:spcAft>
              <a:defRPr/>
            </a:pPr>
            <a:r>
              <a:rPr lang="en-US" sz="3600" dirty="0" smtClean="0">
                <a:solidFill>
                  <a:schemeClr val="tx1"/>
                </a:solidFill>
              </a:rPr>
              <a:t>Membrane Junctions: Tight Junctions</a:t>
            </a:r>
          </a:p>
        </p:txBody>
      </p:sp>
      <p:sp>
        <p:nvSpPr>
          <p:cNvPr id="164867" name="Rectangle 5"/>
          <p:cNvSpPr>
            <a:spLocks noGrp="1" noChangeArrowheads="1"/>
          </p:cNvSpPr>
          <p:nvPr>
            <p:ph sz="half" idx="1"/>
          </p:nvPr>
        </p:nvSpPr>
        <p:spPr>
          <a:xfrm>
            <a:off x="685800" y="1524000"/>
            <a:ext cx="7620000" cy="4200525"/>
          </a:xfrm>
          <a:prstGeom prst="rect">
            <a:avLst/>
          </a:prstGeom>
        </p:spPr>
        <p:txBody>
          <a:bodyPr/>
          <a:lstStyle/>
          <a:p>
            <a:endParaRPr lang="en-US" dirty="0" smtClean="0">
              <a:solidFill>
                <a:schemeClr val="tx1"/>
              </a:solidFill>
            </a:endParaRPr>
          </a:p>
        </p:txBody>
      </p:sp>
    </p:spTree>
    <p:extLst>
      <p:ext uri="{BB962C8B-B14F-4D97-AF65-F5344CB8AC3E}">
        <p14:creationId xmlns:p14="http://schemas.microsoft.com/office/powerpoint/2010/main" val="511638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762000" y="152400"/>
            <a:ext cx="7620000" cy="762000"/>
          </a:xfrm>
        </p:spPr>
        <p:txBody>
          <a:bodyPr rtlCol="0">
            <a:noAutofit/>
          </a:bodyPr>
          <a:lstStyle/>
          <a:p>
            <a:pPr fontAlgn="auto">
              <a:spcAft>
                <a:spcPts val="0"/>
              </a:spcAft>
              <a:defRPr/>
            </a:pPr>
            <a:r>
              <a:rPr lang="en-US" sz="3600" dirty="0" smtClean="0">
                <a:solidFill>
                  <a:schemeClr val="tx1"/>
                </a:solidFill>
              </a:rPr>
              <a:t>Membrane Junctions:  Desmosomes</a:t>
            </a:r>
          </a:p>
        </p:txBody>
      </p:sp>
      <p:sp>
        <p:nvSpPr>
          <p:cNvPr id="165891" name="Rectangle 5"/>
          <p:cNvSpPr>
            <a:spLocks noGrp="1" noChangeArrowheads="1"/>
          </p:cNvSpPr>
          <p:nvPr>
            <p:ph sz="half" idx="1"/>
          </p:nvPr>
        </p:nvSpPr>
        <p:spPr>
          <a:xfrm>
            <a:off x="762000" y="2120900"/>
            <a:ext cx="7924799" cy="3603625"/>
          </a:xfrm>
          <a:prstGeom prst="rect">
            <a:avLst/>
          </a:prstGeom>
        </p:spPr>
        <p:txBody>
          <a:bodyPr/>
          <a:lstStyle/>
          <a:p>
            <a:r>
              <a:rPr lang="en-US" dirty="0" smtClean="0">
                <a:solidFill>
                  <a:schemeClr val="tx1"/>
                </a:solidFill>
              </a:rPr>
              <a:t> </a:t>
            </a:r>
            <a:endParaRPr lang="en-US" dirty="0" smtClean="0">
              <a:solidFill>
                <a:schemeClr val="tx1"/>
              </a:solidFill>
            </a:endParaRPr>
          </a:p>
          <a:p>
            <a:pPr>
              <a:buFont typeface="Arial" charset="0"/>
              <a:buNone/>
            </a:pPr>
            <a:endParaRPr lang="en-US" dirty="0" smtClean="0">
              <a:solidFill>
                <a:schemeClr val="tx1"/>
              </a:solidFill>
            </a:endParaRPr>
          </a:p>
        </p:txBody>
      </p:sp>
    </p:spTree>
    <p:extLst>
      <p:ext uri="{BB962C8B-B14F-4D97-AF65-F5344CB8AC3E}">
        <p14:creationId xmlns:p14="http://schemas.microsoft.com/office/powerpoint/2010/main" val="156469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normAutofit fontScale="90000"/>
          </a:bodyPr>
          <a:lstStyle/>
          <a:p>
            <a:r>
              <a:rPr lang="en-US"/>
              <a:t>Homeostatic Imbalance</a:t>
            </a:r>
          </a:p>
        </p:txBody>
      </p:sp>
      <p:sp>
        <p:nvSpPr>
          <p:cNvPr id="67589" name="Rectangle 5"/>
          <p:cNvSpPr>
            <a:spLocks noGrp="1" noChangeArrowheads="1"/>
          </p:cNvSpPr>
          <p:nvPr>
            <p:ph type="body" idx="1"/>
          </p:nvPr>
        </p:nvSpPr>
        <p:spPr/>
        <p:txBody>
          <a:bodyPr/>
          <a:lstStyle/>
          <a:p>
            <a:r>
              <a:rPr lang="en-US" dirty="0"/>
              <a:t>Disturbance of homeostasis</a:t>
            </a:r>
          </a:p>
          <a:p>
            <a:pPr lvl="1"/>
            <a:r>
              <a:rPr lang="en-US" dirty="0"/>
              <a:t> </a:t>
            </a:r>
            <a:r>
              <a:rPr lang="en-US" dirty="0" smtClean="0"/>
              <a:t> </a:t>
            </a:r>
            <a:endParaRPr lang="en-US" dirty="0"/>
          </a:p>
          <a:p>
            <a:pPr lvl="1"/>
            <a:r>
              <a:rPr lang="en-US" dirty="0"/>
              <a:t> </a:t>
            </a:r>
            <a:endParaRPr lang="en-US" dirty="0" smtClean="0"/>
          </a:p>
          <a:p>
            <a:pPr lvl="1"/>
            <a:r>
              <a:rPr lang="en-US" dirty="0" smtClean="0"/>
              <a:t>Contributes </a:t>
            </a:r>
            <a:r>
              <a:rPr lang="en-US" dirty="0"/>
              <a:t>to changes associated with _</a:t>
            </a:r>
          </a:p>
          <a:p>
            <a:pPr lvl="2"/>
            <a:r>
              <a:rPr lang="en-US" dirty="0"/>
              <a:t>Control systems less efficient</a:t>
            </a:r>
          </a:p>
          <a:p>
            <a:pPr lvl="1"/>
            <a:endParaRPr lang="en-US" dirty="0" smtClean="0"/>
          </a:p>
          <a:p>
            <a:pPr lvl="1"/>
            <a:r>
              <a:rPr lang="en-US" dirty="0" smtClean="0"/>
              <a:t> </a:t>
            </a:r>
            <a:r>
              <a:rPr lang="en-US" dirty="0"/>
              <a:t>If negative feedback mechanisms overwhelmed</a:t>
            </a:r>
          </a:p>
          <a:p>
            <a:pPr lvl="2"/>
            <a:r>
              <a:rPr lang="en-US" dirty="0" smtClean="0"/>
              <a:t> </a:t>
            </a:r>
            <a:endParaRPr lang="en-US" dirty="0"/>
          </a:p>
        </p:txBody>
      </p:sp>
    </p:spTree>
    <p:extLst>
      <p:ext uri="{BB962C8B-B14F-4D97-AF65-F5344CB8AC3E}">
        <p14:creationId xmlns:p14="http://schemas.microsoft.com/office/powerpoint/2010/main" val="2240565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762000" y="152400"/>
            <a:ext cx="7620000" cy="838200"/>
          </a:xfrm>
        </p:spPr>
        <p:txBody>
          <a:bodyPr rtlCol="0">
            <a:normAutofit/>
          </a:bodyPr>
          <a:lstStyle/>
          <a:p>
            <a:pPr fontAlgn="auto">
              <a:spcAft>
                <a:spcPts val="0"/>
              </a:spcAft>
              <a:defRPr/>
            </a:pPr>
            <a:r>
              <a:rPr lang="en-US" sz="3600" dirty="0" smtClean="0">
                <a:solidFill>
                  <a:schemeClr val="tx1"/>
                </a:solidFill>
              </a:rPr>
              <a:t>Membrane Junctions: Gap Junctions</a:t>
            </a:r>
          </a:p>
        </p:txBody>
      </p:sp>
      <p:sp>
        <p:nvSpPr>
          <p:cNvPr id="166915" name="Rectangle 5"/>
          <p:cNvSpPr>
            <a:spLocks noGrp="1" noChangeArrowheads="1"/>
          </p:cNvSpPr>
          <p:nvPr>
            <p:ph sz="half" idx="1"/>
          </p:nvPr>
        </p:nvSpPr>
        <p:spPr>
          <a:xfrm>
            <a:off x="838200" y="1600200"/>
            <a:ext cx="7467600" cy="4419600"/>
          </a:xfrm>
          <a:prstGeom prst="rect">
            <a:avLst/>
          </a:prstGeom>
        </p:spPr>
        <p:txBody>
          <a:bodyPr/>
          <a:lstStyle/>
          <a:p>
            <a:endParaRPr lang="en-US" dirty="0" smtClean="0">
              <a:solidFill>
                <a:schemeClr val="tx1"/>
              </a:solidFill>
            </a:endParaRPr>
          </a:p>
          <a:p>
            <a:r>
              <a:rPr lang="en-US" dirty="0" err="1" smtClean="0">
                <a:solidFill>
                  <a:schemeClr val="tx1"/>
                </a:solidFill>
              </a:rPr>
              <a:t>Transmembrane</a:t>
            </a:r>
            <a:r>
              <a:rPr lang="en-US" dirty="0" smtClean="0">
                <a:solidFill>
                  <a:schemeClr val="tx1"/>
                </a:solidFill>
              </a:rPr>
              <a:t> </a:t>
            </a:r>
            <a:r>
              <a:rPr lang="en-US" dirty="0" smtClean="0">
                <a:solidFill>
                  <a:schemeClr val="tx1"/>
                </a:solidFill>
              </a:rPr>
              <a:t>proteins form </a:t>
            </a:r>
            <a:r>
              <a:rPr lang="en-US" dirty="0" smtClean="0">
                <a:solidFill>
                  <a:schemeClr val="tx1"/>
                </a:solidFill>
              </a:rPr>
              <a:t>_</a:t>
            </a: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For </a:t>
            </a:r>
            <a:r>
              <a:rPr lang="en-US" dirty="0" smtClean="0">
                <a:solidFill>
                  <a:schemeClr val="tx1"/>
                </a:solidFill>
              </a:rPr>
              <a:t>spread of ions between cardiac or smooth muscle cells</a:t>
            </a:r>
          </a:p>
        </p:txBody>
      </p:sp>
    </p:spTree>
    <p:extLst>
      <p:ext uri="{BB962C8B-B14F-4D97-AF65-F5344CB8AC3E}">
        <p14:creationId xmlns:p14="http://schemas.microsoft.com/office/powerpoint/2010/main" val="13591453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Membrane Transport</a:t>
            </a:r>
          </a:p>
        </p:txBody>
      </p:sp>
      <p:sp>
        <p:nvSpPr>
          <p:cNvPr id="167939"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Plasma membranes are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Some molecules easily pass through the membrane; others do not</a:t>
            </a:r>
          </a:p>
        </p:txBody>
      </p:sp>
    </p:spTree>
    <p:extLst>
      <p:ext uri="{BB962C8B-B14F-4D97-AF65-F5344CB8AC3E}">
        <p14:creationId xmlns:p14="http://schemas.microsoft.com/office/powerpoint/2010/main" val="2177284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914400" y="152401"/>
            <a:ext cx="7391400" cy="685800"/>
          </a:xfrm>
        </p:spPr>
        <p:txBody>
          <a:bodyPr rtlCol="0">
            <a:normAutofit fontScale="90000"/>
          </a:bodyPr>
          <a:lstStyle/>
          <a:p>
            <a:pPr fontAlgn="auto">
              <a:spcAft>
                <a:spcPts val="0"/>
              </a:spcAft>
              <a:defRPr/>
            </a:pPr>
            <a:r>
              <a:rPr lang="en-US" dirty="0" smtClean="0">
                <a:solidFill>
                  <a:schemeClr val="tx1"/>
                </a:solidFill>
              </a:rPr>
              <a:t>Types of Membrane Transport</a:t>
            </a:r>
          </a:p>
        </p:txBody>
      </p:sp>
      <p:sp>
        <p:nvSpPr>
          <p:cNvPr id="168963" name="Rectangle 5"/>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Substance moves down its concentration gradient</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Occurs only in living cell membranes</a:t>
            </a:r>
          </a:p>
        </p:txBody>
      </p:sp>
    </p:spTree>
    <p:extLst>
      <p:ext uri="{BB962C8B-B14F-4D97-AF65-F5344CB8AC3E}">
        <p14:creationId xmlns:p14="http://schemas.microsoft.com/office/powerpoint/2010/main" val="36465812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Grp="1" noChangeArrowheads="1"/>
          </p:cNvSpPr>
          <p:nvPr>
            <p:ph type="title"/>
          </p:nvPr>
        </p:nvSpPr>
        <p:spPr>
          <a:xfrm>
            <a:off x="914400" y="228601"/>
            <a:ext cx="7391400" cy="685800"/>
          </a:xfrm>
        </p:spPr>
        <p:txBody>
          <a:bodyPr>
            <a:normAutofit fontScale="90000"/>
          </a:bodyPr>
          <a:lstStyle/>
          <a:p>
            <a:r>
              <a:rPr lang="en-US" dirty="0" smtClean="0">
                <a:solidFill>
                  <a:schemeClr val="tx1"/>
                </a:solidFill>
              </a:rPr>
              <a:t>Passive Processes</a:t>
            </a:r>
          </a:p>
        </p:txBody>
      </p:sp>
      <p:sp>
        <p:nvSpPr>
          <p:cNvPr id="169987" name="Rectangle 5"/>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Carrier-mediated facilitated diffusion</a:t>
            </a:r>
          </a:p>
          <a:p>
            <a:endParaRPr lang="en-US" dirty="0" smtClean="0">
              <a:solidFill>
                <a:schemeClr val="tx1"/>
              </a:solidFill>
            </a:endParaRPr>
          </a:p>
          <a:p>
            <a:r>
              <a:rPr lang="en-US" dirty="0" smtClean="0">
                <a:solidFill>
                  <a:schemeClr val="tx1"/>
                </a:solidFill>
              </a:rPr>
              <a:t>Channel-mediated facilitated diffusion</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2695840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ChangeArrowheads="1"/>
          </p:cNvSpPr>
          <p:nvPr>
            <p:ph type="title"/>
          </p:nvPr>
        </p:nvSpPr>
        <p:spPr>
          <a:xfrm>
            <a:off x="914400" y="304801"/>
            <a:ext cx="7391400" cy="685800"/>
          </a:xfrm>
        </p:spPr>
        <p:txBody>
          <a:bodyPr rtlCol="0">
            <a:normAutofit fontScale="90000"/>
          </a:bodyPr>
          <a:lstStyle/>
          <a:p>
            <a:pPr fontAlgn="auto">
              <a:spcAft>
                <a:spcPts val="0"/>
              </a:spcAft>
              <a:defRPr/>
            </a:pPr>
            <a:r>
              <a:rPr lang="en-US" dirty="0" smtClean="0">
                <a:solidFill>
                  <a:schemeClr val="tx1"/>
                </a:solidFill>
              </a:rPr>
              <a:t>Passive Processes: Simple Diffusion</a:t>
            </a:r>
          </a:p>
        </p:txBody>
      </p:sp>
      <p:sp>
        <p:nvSpPr>
          <p:cNvPr id="171011"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Nonpolar </a:t>
            </a:r>
            <a:r>
              <a:rPr lang="en-US" dirty="0" smtClean="0">
                <a:solidFill>
                  <a:schemeClr val="tx1"/>
                </a:solidFill>
              </a:rPr>
              <a:t>lipid-soluble (hydrophobic) substances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7308680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2438400" y="1981200"/>
            <a:ext cx="4114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a:latin typeface="Calibri" pitchFamily="34" charset="0"/>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
        <p:nvSpPr>
          <p:cNvPr id="2" name="Rectangle 8"/>
          <p:cNvSpPr>
            <a:spLocks noGrp="1" noChangeArrowheads="1"/>
          </p:cNvSpPr>
          <p:nvPr>
            <p:ph type="title" idx="4294967295"/>
          </p:nvPr>
        </p:nvSpPr>
        <p:spPr>
          <a:xfrm>
            <a:off x="0" y="274638"/>
            <a:ext cx="8229600" cy="1143000"/>
          </a:xfrm>
        </p:spPr>
        <p:txBody>
          <a:bodyPr rtlCol="0">
            <a:normAutofit/>
          </a:bodyPr>
          <a:lstStyle/>
          <a:p>
            <a:pPr fontAlgn="auto">
              <a:spcAft>
                <a:spcPts val="0"/>
              </a:spcAft>
              <a:defRPr/>
            </a:pPr>
            <a:r>
              <a:rPr lang="en-US" dirty="0" smtClean="0">
                <a:solidFill>
                  <a:schemeClr val="tx1"/>
                </a:solidFill>
              </a:rPr>
              <a:t>Diffusion</a:t>
            </a:r>
          </a:p>
        </p:txBody>
      </p:sp>
    </p:spTree>
    <p:controls>
      <mc:AlternateContent xmlns:mc="http://schemas.openxmlformats.org/markup-compatibility/2006">
        <mc:Choice xmlns:v="urn:schemas-microsoft-com:vml" Requires="v">
          <p:control spid="3074" name="ShockwaveFlash1" r:id="rId2" imgW="8457143" imgH="6020640"/>
        </mc:Choice>
        <mc:Fallback>
          <p:control name="ShockwaveFlash1" r:id="rId2" imgW="8457143" imgH="602064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8458200" cy="6019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397381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 y="76201"/>
            <a:ext cx="8458200" cy="685800"/>
          </a:xfrm>
        </p:spPr>
        <p:txBody>
          <a:bodyPr rtlCol="0">
            <a:normAutofit fontScale="90000"/>
          </a:bodyPr>
          <a:lstStyle/>
          <a:p>
            <a:pPr fontAlgn="auto">
              <a:spcAft>
                <a:spcPts val="0"/>
              </a:spcAft>
              <a:defRPr/>
            </a:pPr>
            <a:r>
              <a:rPr lang="en-US" dirty="0" smtClean="0">
                <a:solidFill>
                  <a:schemeClr val="tx1"/>
                </a:solidFill>
              </a:rPr>
              <a:t>Passive Processes: Facilitated Diffusion</a:t>
            </a:r>
          </a:p>
        </p:txBody>
      </p:sp>
      <p:sp>
        <p:nvSpPr>
          <p:cNvPr id="172035" name="Rectangle 5"/>
          <p:cNvSpPr>
            <a:spLocks noGrp="1" noChangeArrowheads="1"/>
          </p:cNvSpPr>
          <p:nvPr>
            <p:ph idx="1"/>
          </p:nvPr>
        </p:nvSpPr>
        <p:spPr>
          <a:xfrm>
            <a:off x="838200" y="1524001"/>
            <a:ext cx="7467600" cy="4648200"/>
          </a:xfrm>
        </p:spPr>
        <p:txBody>
          <a:bodyPr>
            <a:normAutofit lnSpcReduction="10000"/>
          </a:bodyPr>
          <a:lstStyle/>
          <a:p>
            <a:r>
              <a:rPr lang="en-US" dirty="0" smtClean="0">
                <a:solidFill>
                  <a:schemeClr val="tx1"/>
                </a:solidFill>
              </a:rPr>
              <a:t>Certain </a:t>
            </a:r>
            <a:r>
              <a:rPr lang="en-US" dirty="0" err="1" smtClean="0">
                <a:solidFill>
                  <a:schemeClr val="tx1"/>
                </a:solidFill>
              </a:rPr>
              <a:t>lipophobic</a:t>
            </a:r>
            <a:r>
              <a:rPr lang="en-US" dirty="0" smtClean="0">
                <a:solidFill>
                  <a:schemeClr val="tx1"/>
                </a:solidFill>
              </a:rPr>
              <a:t> molecules (e.g., glucose, amino acids, and ions) use </a:t>
            </a:r>
            <a:r>
              <a:rPr lang="en-US" dirty="0" smtClean="0">
                <a:solidFill>
                  <a:schemeClr val="tx1"/>
                </a:solidFill>
              </a:rPr>
              <a:t>_________________________________, </a:t>
            </a:r>
            <a:r>
              <a:rPr lang="en-US" dirty="0" smtClean="0">
                <a:solidFill>
                  <a:schemeClr val="tx1"/>
                </a:solidFill>
              </a:rPr>
              <a:t>both of which:</a:t>
            </a:r>
          </a:p>
          <a:p>
            <a:pPr lvl="1"/>
            <a:r>
              <a:rPr lang="en-US" dirty="0" smtClean="0">
                <a:solidFill>
                  <a:schemeClr val="tx1"/>
                </a:solidFill>
              </a:rPr>
              <a:t>Exhibit </a:t>
            </a:r>
            <a:r>
              <a:rPr lang="en-US" dirty="0" smtClean="0">
                <a:solidFill>
                  <a:schemeClr val="tx1"/>
                </a:solidFill>
              </a:rPr>
              <a:t>_</a:t>
            </a:r>
            <a:endParaRPr lang="en-US" dirty="0" smtClean="0">
              <a:solidFill>
                <a:schemeClr val="tx1"/>
              </a:solidFill>
            </a:endParaRPr>
          </a:p>
          <a:p>
            <a:pPr lvl="1"/>
            <a:r>
              <a:rPr lang="en-US" dirty="0" smtClean="0">
                <a:solidFill>
                  <a:schemeClr val="tx1"/>
                </a:solidFill>
              </a:rPr>
              <a:t>Are </a:t>
            </a:r>
            <a:r>
              <a:rPr lang="en-US" dirty="0" smtClean="0">
                <a:solidFill>
                  <a:schemeClr val="tx1"/>
                </a:solidFill>
              </a:rPr>
              <a:t>________________________________; </a:t>
            </a:r>
            <a:r>
              <a:rPr lang="en-US" dirty="0" smtClean="0">
                <a:solidFill>
                  <a:schemeClr val="tx1"/>
                </a:solidFill>
              </a:rPr>
              <a:t>rate is determined by number of carriers or channels</a:t>
            </a:r>
          </a:p>
          <a:p>
            <a:pPr lvl="1"/>
            <a:r>
              <a:rPr lang="en-US" dirty="0" smtClean="0">
                <a:solidFill>
                  <a:schemeClr val="tx1"/>
                </a:solidFill>
              </a:rPr>
              <a:t>Can be regulated in terms of activity and quantity </a:t>
            </a:r>
          </a:p>
        </p:txBody>
      </p:sp>
    </p:spTree>
    <p:extLst>
      <p:ext uri="{BB962C8B-B14F-4D97-AF65-F5344CB8AC3E}">
        <p14:creationId xmlns:p14="http://schemas.microsoft.com/office/powerpoint/2010/main" val="4174586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381000" y="152401"/>
            <a:ext cx="8458200" cy="685800"/>
          </a:xfrm>
        </p:spPr>
        <p:txBody>
          <a:bodyPr rtlCol="0">
            <a:normAutofit fontScale="90000"/>
          </a:bodyPr>
          <a:lstStyle/>
          <a:p>
            <a:pPr fontAlgn="auto">
              <a:spcAft>
                <a:spcPts val="0"/>
              </a:spcAft>
              <a:defRPr/>
            </a:pPr>
            <a:r>
              <a:rPr lang="en-US" dirty="0" smtClean="0">
                <a:solidFill>
                  <a:schemeClr val="tx1"/>
                </a:solidFill>
              </a:rPr>
              <a:t>Facilitated Diffusion Using Carrier Proteins</a:t>
            </a:r>
          </a:p>
        </p:txBody>
      </p:sp>
      <p:sp>
        <p:nvSpPr>
          <p:cNvPr id="173059" name="Rectangle 5"/>
          <p:cNvSpPr>
            <a:spLocks noGrp="1" noChangeArrowheads="1"/>
          </p:cNvSpPr>
          <p:nvPr>
            <p:ph idx="1"/>
          </p:nvPr>
        </p:nvSpPr>
        <p:spPr>
          <a:xfrm>
            <a:off x="838200" y="2119313"/>
            <a:ext cx="7467600" cy="4052887"/>
          </a:xfrm>
        </p:spPr>
        <p:txBody>
          <a:bodyPr/>
          <a:lstStyle/>
          <a:p>
            <a:r>
              <a:rPr lang="en-US" dirty="0" err="1" smtClean="0">
                <a:solidFill>
                  <a:schemeClr val="tx1"/>
                </a:solidFill>
              </a:rPr>
              <a:t>Transmembrane</a:t>
            </a:r>
            <a:r>
              <a:rPr lang="en-US" dirty="0" smtClean="0">
                <a:solidFill>
                  <a:schemeClr val="tx1"/>
                </a:solidFill>
              </a:rPr>
              <a:t> integral proteins transport specific polar molecules (e.g., sugars and amino acids)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690887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762000" y="152400"/>
            <a:ext cx="7696200" cy="609600"/>
          </a:xfrm>
        </p:spPr>
        <p:txBody>
          <a:bodyPr rtlCol="0">
            <a:normAutofit fontScale="90000"/>
          </a:bodyPr>
          <a:lstStyle/>
          <a:p>
            <a:pPr fontAlgn="auto">
              <a:spcAft>
                <a:spcPts val="0"/>
              </a:spcAft>
              <a:defRPr/>
            </a:pPr>
            <a:r>
              <a:rPr lang="en-US" sz="3600" dirty="0" smtClean="0">
                <a:solidFill>
                  <a:schemeClr val="tx1"/>
                </a:solidFill>
              </a:rPr>
              <a:t>Facilitated Diffusion Using Channel Proteins</a:t>
            </a:r>
          </a:p>
        </p:txBody>
      </p:sp>
      <p:sp>
        <p:nvSpPr>
          <p:cNvPr id="171011" name="Rectangle 5"/>
          <p:cNvSpPr>
            <a:spLocks noGrp="1" noChangeArrowheads="1"/>
          </p:cNvSpPr>
          <p:nvPr>
            <p:ph idx="1"/>
          </p:nvPr>
        </p:nvSpPr>
        <p:spPr>
          <a:xfrm>
            <a:off x="914400" y="1981200"/>
            <a:ext cx="7391400" cy="3733800"/>
          </a:xfrm>
        </p:spPr>
        <p:txBody>
          <a:bodyPr rtlCol="0">
            <a:normAutofit fontScale="85000" lnSpcReduction="20000"/>
          </a:bodyPr>
          <a:lstStyle/>
          <a:p>
            <a:pPr marL="274320" indent="-274320" fontAlgn="auto">
              <a:spcAft>
                <a:spcPts val="0"/>
              </a:spcAft>
              <a:defRPr/>
            </a:pPr>
            <a:r>
              <a:rPr lang="en-US" dirty="0" smtClean="0">
                <a:solidFill>
                  <a:schemeClr val="tx1"/>
                </a:solidFill>
              </a:rPr>
              <a:t>Aqueous channels formed by </a:t>
            </a:r>
            <a:r>
              <a:rPr lang="en-US" dirty="0" err="1" smtClean="0">
                <a:solidFill>
                  <a:schemeClr val="tx1"/>
                </a:solidFill>
              </a:rPr>
              <a:t>transmembrane</a:t>
            </a:r>
            <a:r>
              <a:rPr lang="en-US" dirty="0" smtClean="0">
                <a:solidFill>
                  <a:schemeClr val="tx1"/>
                </a:solidFill>
              </a:rPr>
              <a:t> proteins selectively transport ions or water </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Two types:</a:t>
            </a:r>
          </a:p>
          <a:p>
            <a:pPr marL="640080" lvl="1" indent="-274320" fontAlgn="auto">
              <a:spcAft>
                <a:spcPts val="0"/>
              </a:spcAft>
              <a:defRPr/>
            </a:pPr>
            <a:endParaRPr lang="en-US" dirty="0" smtClean="0">
              <a:solidFill>
                <a:schemeClr val="tx1"/>
              </a:solidFill>
            </a:endParaRPr>
          </a:p>
          <a:p>
            <a:pPr marL="640080" lvl="1" indent="-274320" fontAlgn="auto">
              <a:spcAft>
                <a:spcPts val="0"/>
              </a:spcAft>
              <a:defRPr/>
            </a:pPr>
            <a:r>
              <a:rPr lang="en-US" dirty="0" smtClean="0">
                <a:solidFill>
                  <a:schemeClr val="tx1"/>
                </a:solidFill>
              </a:rPr>
              <a:t>Leakage channels</a:t>
            </a:r>
          </a:p>
          <a:p>
            <a:pPr lvl="2" indent="-274320" fontAlgn="auto">
              <a:spcAft>
                <a:spcPts val="0"/>
              </a:spcAft>
              <a:defRPr/>
            </a:pPr>
            <a:r>
              <a:rPr lang="en-US" dirty="0" smtClean="0">
                <a:solidFill>
                  <a:schemeClr val="tx1"/>
                </a:solidFill>
              </a:rPr>
              <a:t> </a:t>
            </a:r>
            <a:endParaRPr lang="en-US" dirty="0" smtClean="0">
              <a:solidFill>
                <a:schemeClr val="tx1"/>
              </a:solidFill>
            </a:endParaRPr>
          </a:p>
          <a:p>
            <a:pPr marL="640080" lvl="1" indent="-274320" fontAlgn="auto">
              <a:spcAft>
                <a:spcPts val="0"/>
              </a:spcAft>
              <a:defRPr/>
            </a:pPr>
            <a:endParaRPr lang="en-US" dirty="0" smtClean="0">
              <a:solidFill>
                <a:schemeClr val="tx1"/>
              </a:solidFill>
            </a:endParaRPr>
          </a:p>
          <a:p>
            <a:pPr marL="640080" lvl="1" indent="-274320" fontAlgn="auto">
              <a:spcAft>
                <a:spcPts val="0"/>
              </a:spcAft>
              <a:defRPr/>
            </a:pPr>
            <a:r>
              <a:rPr lang="en-US" dirty="0" smtClean="0">
                <a:solidFill>
                  <a:schemeClr val="tx1"/>
                </a:solidFill>
              </a:rPr>
              <a:t>Gated channels</a:t>
            </a:r>
          </a:p>
          <a:p>
            <a:pPr lvl="2" indent="-274320" fontAlgn="auto">
              <a:spcAft>
                <a:spcPts val="0"/>
              </a:spcAft>
              <a:defRPr/>
            </a:pPr>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4518991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Passive Processes: Osmosis</a:t>
            </a:r>
          </a:p>
        </p:txBody>
      </p:sp>
      <p:sp>
        <p:nvSpPr>
          <p:cNvPr id="175107"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Movement of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Water </a:t>
            </a:r>
            <a:r>
              <a:rPr lang="en-US" dirty="0" smtClean="0">
                <a:solidFill>
                  <a:schemeClr val="tx1"/>
                </a:solidFill>
              </a:rPr>
              <a:t>diffuses through plasma membranes:</a:t>
            </a:r>
          </a:p>
          <a:p>
            <a:pPr lvl="1"/>
            <a:r>
              <a:rPr lang="en-US" dirty="0" smtClean="0">
                <a:solidFill>
                  <a:schemeClr val="tx1"/>
                </a:solidFill>
              </a:rPr>
              <a:t>Through the lipid </a:t>
            </a:r>
            <a:r>
              <a:rPr lang="en-US" dirty="0" smtClean="0">
                <a:solidFill>
                  <a:schemeClr val="tx1"/>
                </a:solidFill>
              </a:rPr>
              <a:t>bilayer</a:t>
            </a:r>
            <a:endParaRPr lang="en-US" dirty="0" smtClean="0">
              <a:solidFill>
                <a:schemeClr val="tx1"/>
              </a:solidFill>
            </a:endParaRPr>
          </a:p>
        </p:txBody>
      </p:sp>
    </p:spTree>
    <p:extLst>
      <p:ext uri="{BB962C8B-B14F-4D97-AF65-F5344CB8AC3E}">
        <p14:creationId xmlns:p14="http://schemas.microsoft.com/office/powerpoint/2010/main" val="31869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fontScale="90000"/>
          </a:bodyPr>
          <a:lstStyle/>
          <a:p>
            <a:r>
              <a:rPr lang="en-US"/>
              <a:t>Anatomical Position</a:t>
            </a:r>
          </a:p>
        </p:txBody>
      </p:sp>
      <p:sp>
        <p:nvSpPr>
          <p:cNvPr id="14341" name="Rectangle 5"/>
          <p:cNvSpPr>
            <a:spLocks noGrp="1" noChangeArrowheads="1"/>
          </p:cNvSpPr>
          <p:nvPr>
            <p:ph type="body" idx="1"/>
          </p:nvPr>
        </p:nvSpPr>
        <p:spPr/>
        <p:txBody>
          <a:bodyPr>
            <a:normAutofit/>
          </a:bodyPr>
          <a:lstStyle/>
          <a:p>
            <a:r>
              <a:rPr lang="en-US" dirty="0"/>
              <a:t>Standard anatomical body position</a:t>
            </a:r>
          </a:p>
          <a:p>
            <a:pPr lvl="1"/>
            <a:r>
              <a:rPr lang="en-US" dirty="0" smtClean="0"/>
              <a:t> </a:t>
            </a:r>
            <a:endParaRPr lang="en-US" dirty="0"/>
          </a:p>
          <a:p>
            <a:pPr lvl="1"/>
            <a:r>
              <a:rPr lang="en-US" dirty="0" smtClean="0"/>
              <a:t> </a:t>
            </a:r>
            <a:endParaRPr lang="en-US" dirty="0"/>
          </a:p>
          <a:p>
            <a:pPr lvl="1"/>
            <a:r>
              <a:rPr lang="en-US" dirty="0"/>
              <a:t>Palms facing forward</a:t>
            </a:r>
          </a:p>
          <a:p>
            <a:pPr lvl="2"/>
            <a:r>
              <a:rPr lang="en-US" dirty="0" smtClean="0"/>
              <a:t> </a:t>
            </a:r>
            <a:endParaRPr lang="en-US" dirty="0"/>
          </a:p>
          <a:p>
            <a:r>
              <a:rPr lang="en-US" dirty="0"/>
              <a:t>Always use directional terms as if body is in anatomical position</a:t>
            </a:r>
          </a:p>
          <a:p>
            <a:r>
              <a:rPr lang="en-US" dirty="0"/>
              <a:t>Right and left refer to body being viewed, not those of observer</a:t>
            </a:r>
          </a:p>
        </p:txBody>
      </p:sp>
    </p:spTree>
    <p:extLst>
      <p:ext uri="{BB962C8B-B14F-4D97-AF65-F5344CB8AC3E}">
        <p14:creationId xmlns:p14="http://schemas.microsoft.com/office/powerpoint/2010/main" val="343853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title"/>
          </p:nvPr>
        </p:nvSpPr>
        <p:spPr>
          <a:xfrm>
            <a:off x="914400" y="228600"/>
            <a:ext cx="7391400" cy="685800"/>
          </a:xfrm>
        </p:spPr>
        <p:txBody>
          <a:bodyPr>
            <a:normAutofit fontScale="90000"/>
          </a:bodyPr>
          <a:lstStyle/>
          <a:p>
            <a:r>
              <a:rPr lang="en-US" dirty="0" smtClean="0">
                <a:solidFill>
                  <a:schemeClr val="tx1"/>
                </a:solidFill>
              </a:rPr>
              <a:t>Passive Processes: Osmosis</a:t>
            </a:r>
          </a:p>
        </p:txBody>
      </p:sp>
      <p:sp>
        <p:nvSpPr>
          <p:cNvPr id="176131"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Water concentration is determined by solute concentration because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When solutions of different </a:t>
            </a:r>
            <a:r>
              <a:rPr lang="en-US" dirty="0" err="1" smtClean="0">
                <a:solidFill>
                  <a:schemeClr val="tx1"/>
                </a:solidFill>
              </a:rPr>
              <a:t>osmolarity</a:t>
            </a:r>
            <a:r>
              <a:rPr lang="en-US" dirty="0" smtClean="0">
                <a:solidFill>
                  <a:schemeClr val="tx1"/>
                </a:solidFill>
              </a:rPr>
              <a:t> are separated by a membrane,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2742037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Tonicity</a:t>
            </a:r>
          </a:p>
        </p:txBody>
      </p:sp>
      <p:sp>
        <p:nvSpPr>
          <p:cNvPr id="70661" name="Rectangle 5"/>
          <p:cNvSpPr>
            <a:spLocks noGrp="1" noChangeArrowheads="1"/>
          </p:cNvSpPr>
          <p:nvPr>
            <p:ph idx="1"/>
          </p:nvPr>
        </p:nvSpPr>
        <p:spPr>
          <a:xfrm>
            <a:off x="838200" y="2119313"/>
            <a:ext cx="7467600" cy="4052887"/>
          </a:xfrm>
        </p:spPr>
        <p:txBody>
          <a:bodyPr rtlCol="0">
            <a:normAutofit fontScale="85000" lnSpcReduction="20000"/>
          </a:bodyPr>
          <a:lstStyle/>
          <a:p>
            <a:pPr marL="274320" indent="-274320" fontAlgn="auto">
              <a:spcAft>
                <a:spcPts val="0"/>
              </a:spcAft>
              <a:buFont typeface="Arial" pitchFamily="34" charset="0"/>
              <a:buChar char="•"/>
              <a:defRPr/>
            </a:pPr>
            <a:r>
              <a:rPr lang="en-US" dirty="0" smtClean="0">
                <a:solidFill>
                  <a:schemeClr val="tx1"/>
                </a:solidFill>
              </a:rPr>
              <a:t>Tonicity: The ability of a solution to cause a cell to shrink or swell</a:t>
            </a:r>
          </a:p>
          <a:p>
            <a:pPr marL="274320" indent="-274320" fontAlgn="auto">
              <a:spcAft>
                <a:spcPts val="0"/>
              </a:spcAft>
              <a:buFont typeface="Arial" pitchFamily="34" charset="0"/>
              <a:buChar char="•"/>
              <a:defRPr/>
            </a:pPr>
            <a:r>
              <a:rPr lang="en-US" dirty="0" smtClean="0">
                <a:solidFill>
                  <a:schemeClr val="tx1"/>
                </a:solidFill>
              </a:rPr>
              <a:t> </a:t>
            </a:r>
            <a:endParaRPr lang="en-US" dirty="0" smtClean="0">
              <a:solidFill>
                <a:schemeClr val="tx1"/>
              </a:solidFill>
            </a:endParaRPr>
          </a:p>
          <a:p>
            <a:pPr marL="640080" lvl="1" indent="-274320" fontAlgn="auto">
              <a:spcAft>
                <a:spcPts val="0"/>
              </a:spcAft>
              <a:buFont typeface="Arial" pitchFamily="34" charset="0"/>
              <a:buChar char="–"/>
              <a:defRPr/>
            </a:pPr>
            <a:r>
              <a:rPr lang="en-US" dirty="0" smtClean="0">
                <a:solidFill>
                  <a:schemeClr val="tx1"/>
                </a:solidFill>
              </a:rPr>
              <a:t>A solution with the same solute concentration as that of the </a:t>
            </a:r>
            <a:r>
              <a:rPr lang="en-US" dirty="0" err="1" smtClean="0">
                <a:solidFill>
                  <a:schemeClr val="tx1"/>
                </a:solidFill>
              </a:rPr>
              <a:t>cytosol</a:t>
            </a:r>
            <a:endParaRPr lang="en-US" dirty="0" smtClean="0">
              <a:solidFill>
                <a:schemeClr val="tx1"/>
              </a:solidFill>
            </a:endParaRPr>
          </a:p>
          <a:p>
            <a:pPr marL="274320" indent="-274320" fontAlgn="auto">
              <a:spcAft>
                <a:spcPts val="0"/>
              </a:spcAft>
              <a:buFont typeface="Arial" pitchFamily="34" charset="0"/>
              <a:buChar char="•"/>
              <a:defRPr/>
            </a:pPr>
            <a:r>
              <a:rPr lang="en-US" dirty="0" smtClean="0">
                <a:solidFill>
                  <a:schemeClr val="tx1"/>
                </a:solidFill>
              </a:rPr>
              <a:t> </a:t>
            </a:r>
            <a:endParaRPr lang="en-US" dirty="0" smtClean="0">
              <a:solidFill>
                <a:schemeClr val="tx1"/>
              </a:solidFill>
            </a:endParaRPr>
          </a:p>
          <a:p>
            <a:pPr marL="640080" lvl="1" indent="-274320" fontAlgn="auto">
              <a:spcAft>
                <a:spcPts val="0"/>
              </a:spcAft>
              <a:buFont typeface="Arial" pitchFamily="34" charset="0"/>
              <a:buChar char="–"/>
              <a:defRPr/>
            </a:pPr>
            <a:r>
              <a:rPr lang="en-US" dirty="0" smtClean="0">
                <a:solidFill>
                  <a:schemeClr val="tx1"/>
                </a:solidFill>
              </a:rPr>
              <a:t>A solution having greater solute concentration than that of the </a:t>
            </a:r>
            <a:r>
              <a:rPr lang="en-US" dirty="0" err="1" smtClean="0">
                <a:solidFill>
                  <a:schemeClr val="tx1"/>
                </a:solidFill>
              </a:rPr>
              <a:t>cytosol</a:t>
            </a:r>
            <a:endParaRPr lang="en-US" dirty="0" smtClean="0">
              <a:solidFill>
                <a:schemeClr val="tx1"/>
              </a:solidFill>
            </a:endParaRPr>
          </a:p>
          <a:p>
            <a:pPr marL="274320" indent="-274320" fontAlgn="auto">
              <a:spcAft>
                <a:spcPts val="0"/>
              </a:spcAft>
              <a:buFont typeface="Arial" pitchFamily="34" charset="0"/>
              <a:buChar char="•"/>
              <a:defRPr/>
            </a:pPr>
            <a:r>
              <a:rPr lang="en-US" dirty="0" smtClean="0">
                <a:solidFill>
                  <a:schemeClr val="tx1"/>
                </a:solidFill>
              </a:rPr>
              <a:t> </a:t>
            </a:r>
            <a:endParaRPr lang="en-US" dirty="0" smtClean="0">
              <a:solidFill>
                <a:schemeClr val="tx1"/>
              </a:solidFill>
            </a:endParaRPr>
          </a:p>
          <a:p>
            <a:pPr marL="640080" lvl="1" indent="-274320" fontAlgn="auto">
              <a:spcAft>
                <a:spcPts val="0"/>
              </a:spcAft>
              <a:buFont typeface="Arial" pitchFamily="34" charset="0"/>
              <a:buChar char="–"/>
              <a:defRPr/>
            </a:pPr>
            <a:r>
              <a:rPr lang="en-US" dirty="0" smtClean="0">
                <a:solidFill>
                  <a:schemeClr val="tx1"/>
                </a:solidFill>
              </a:rPr>
              <a:t>A solution having lesser solute concentration than that of the </a:t>
            </a:r>
            <a:r>
              <a:rPr lang="en-US" dirty="0" err="1" smtClean="0">
                <a:solidFill>
                  <a:schemeClr val="tx1"/>
                </a:solidFill>
              </a:rPr>
              <a:t>cytosol</a:t>
            </a:r>
            <a:endParaRPr lang="en-US" dirty="0" smtClean="0">
              <a:solidFill>
                <a:schemeClr val="tx1"/>
              </a:solidFill>
            </a:endParaRPr>
          </a:p>
        </p:txBody>
      </p:sp>
    </p:spTree>
    <p:extLst>
      <p:ext uri="{BB962C8B-B14F-4D97-AF65-F5344CB8AC3E}">
        <p14:creationId xmlns:p14="http://schemas.microsoft.com/office/powerpoint/2010/main" val="14700127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381000" y="228601"/>
            <a:ext cx="8458200" cy="685800"/>
          </a:xfrm>
        </p:spPr>
        <p:txBody>
          <a:bodyPr rtlCol="0">
            <a:normAutofit fontScale="90000"/>
          </a:bodyPr>
          <a:lstStyle/>
          <a:p>
            <a:pPr fontAlgn="auto">
              <a:spcAft>
                <a:spcPts val="0"/>
              </a:spcAft>
              <a:defRPr/>
            </a:pPr>
            <a:r>
              <a:rPr lang="en-US" dirty="0" smtClean="0">
                <a:solidFill>
                  <a:schemeClr val="tx1"/>
                </a:solidFill>
              </a:rPr>
              <a:t>Membrane Transport: Active Processes</a:t>
            </a:r>
          </a:p>
        </p:txBody>
      </p:sp>
      <p:sp>
        <p:nvSpPr>
          <p:cNvPr id="178179" name="Rectangle 7"/>
          <p:cNvSpPr>
            <a:spLocks noGrp="1" noChangeArrowheads="1"/>
          </p:cNvSpPr>
          <p:nvPr>
            <p:ph idx="1"/>
          </p:nvPr>
        </p:nvSpPr>
        <p:spPr>
          <a:xfrm>
            <a:off x="838200" y="2119313"/>
            <a:ext cx="7467600" cy="4052887"/>
          </a:xfrm>
        </p:spPr>
        <p:txBody>
          <a:bodyPr/>
          <a:lstStyle/>
          <a:p>
            <a:r>
              <a:rPr lang="en-US" dirty="0" smtClean="0">
                <a:solidFill>
                  <a:schemeClr val="tx1"/>
                </a:solidFill>
              </a:rPr>
              <a:t>Two types of active processes:</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Both use </a:t>
            </a:r>
            <a:r>
              <a:rPr lang="en-US" dirty="0" smtClean="0">
                <a:solidFill>
                  <a:schemeClr val="tx1"/>
                </a:solidFill>
              </a:rPr>
              <a:t>_____________________ to </a:t>
            </a:r>
            <a:r>
              <a:rPr lang="en-US" dirty="0" smtClean="0">
                <a:solidFill>
                  <a:schemeClr val="tx1"/>
                </a:solidFill>
              </a:rPr>
              <a:t>move solutes across a living plasma membrane</a:t>
            </a:r>
          </a:p>
        </p:txBody>
      </p:sp>
    </p:spTree>
    <p:extLst>
      <p:ext uri="{BB962C8B-B14F-4D97-AF65-F5344CB8AC3E}">
        <p14:creationId xmlns:p14="http://schemas.microsoft.com/office/powerpoint/2010/main" val="18686948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4"/>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Active Transport</a:t>
            </a:r>
          </a:p>
        </p:txBody>
      </p:sp>
      <p:sp>
        <p:nvSpPr>
          <p:cNvPr id="179203"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Requires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Moves solutes </a:t>
            </a:r>
            <a:r>
              <a:rPr lang="en-US" dirty="0" smtClean="0">
                <a:solidFill>
                  <a:schemeClr val="tx1"/>
                </a:solidFill>
              </a:rPr>
              <a:t>_____________________ a </a:t>
            </a:r>
            <a:r>
              <a:rPr lang="en-US" dirty="0" smtClean="0">
                <a:solidFill>
                  <a:schemeClr val="tx1"/>
                </a:solidFill>
              </a:rPr>
              <a:t>concentration gradient</a:t>
            </a:r>
          </a:p>
        </p:txBody>
      </p:sp>
    </p:spTree>
    <p:extLst>
      <p:ext uri="{BB962C8B-B14F-4D97-AF65-F5344CB8AC3E}">
        <p14:creationId xmlns:p14="http://schemas.microsoft.com/office/powerpoint/2010/main" val="35591321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Grp="1" noChangeArrowheads="1"/>
          </p:cNvSpPr>
          <p:nvPr>
            <p:ph type="title"/>
          </p:nvPr>
        </p:nvSpPr>
        <p:spPr>
          <a:xfrm>
            <a:off x="914400" y="152401"/>
            <a:ext cx="7391400" cy="609600"/>
          </a:xfrm>
        </p:spPr>
        <p:txBody>
          <a:bodyPr>
            <a:normAutofit fontScale="90000"/>
          </a:bodyPr>
          <a:lstStyle/>
          <a:p>
            <a:r>
              <a:rPr lang="en-US" dirty="0" smtClean="0">
                <a:solidFill>
                  <a:schemeClr val="tx1"/>
                </a:solidFill>
              </a:rPr>
              <a:t>Vesicular Transport</a:t>
            </a:r>
          </a:p>
        </p:txBody>
      </p:sp>
      <p:sp>
        <p:nvSpPr>
          <p:cNvPr id="180227"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Transport of </a:t>
            </a:r>
            <a:r>
              <a:rPr lang="en-US" dirty="0" smtClean="0">
                <a:solidFill>
                  <a:schemeClr val="tx1"/>
                </a:solidFill>
              </a:rPr>
              <a:t>_______________________, </a:t>
            </a:r>
            <a:r>
              <a:rPr lang="en-US" dirty="0" smtClean="0">
                <a:solidFill>
                  <a:schemeClr val="tx1"/>
                </a:solidFill>
              </a:rPr>
              <a:t>macromolecules, and fluids across plasma membranes</a:t>
            </a:r>
          </a:p>
          <a:p>
            <a:endParaRPr lang="en-US" dirty="0" smtClean="0">
              <a:solidFill>
                <a:schemeClr val="tx1"/>
              </a:solidFill>
            </a:endParaRPr>
          </a:p>
          <a:p>
            <a:r>
              <a:rPr lang="en-US" dirty="0" smtClean="0">
                <a:solidFill>
                  <a:schemeClr val="tx1"/>
                </a:solidFill>
              </a:rPr>
              <a:t>Requires cellular energy (e.g., ATP)</a:t>
            </a:r>
          </a:p>
        </p:txBody>
      </p:sp>
    </p:spTree>
    <p:extLst>
      <p:ext uri="{BB962C8B-B14F-4D97-AF65-F5344CB8AC3E}">
        <p14:creationId xmlns:p14="http://schemas.microsoft.com/office/powerpoint/2010/main" val="28858788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Vesicular Transport</a:t>
            </a:r>
          </a:p>
        </p:txBody>
      </p:sp>
      <p:sp>
        <p:nvSpPr>
          <p:cNvPr id="187395" name="Rectangle 5"/>
          <p:cNvSpPr>
            <a:spLocks noGrp="1" noChangeArrowheads="1"/>
          </p:cNvSpPr>
          <p:nvPr>
            <p:ph idx="1"/>
          </p:nvPr>
        </p:nvSpPr>
        <p:spPr>
          <a:xfrm>
            <a:off x="838200" y="2119313"/>
            <a:ext cx="7467600" cy="4052887"/>
          </a:xfrm>
        </p:spPr>
        <p:txBody>
          <a:bodyPr rtlCol="0">
            <a:normAutofit fontScale="85000" lnSpcReduction="10000"/>
          </a:bodyPr>
          <a:lstStyle/>
          <a:p>
            <a:pPr marL="274320" indent="-274320" fontAlgn="auto">
              <a:spcAft>
                <a:spcPts val="0"/>
              </a:spcAft>
              <a:defRPr/>
            </a:pPr>
            <a:r>
              <a:rPr lang="en-US" dirty="0" smtClean="0">
                <a:solidFill>
                  <a:schemeClr val="tx1"/>
                </a:solidFill>
              </a:rPr>
              <a:t>Functions:</a:t>
            </a:r>
          </a:p>
          <a:p>
            <a:pPr marL="640080" lvl="1" indent="-274320" fontAlgn="auto">
              <a:spcAft>
                <a:spcPts val="0"/>
              </a:spcAft>
              <a:defRPr/>
            </a:pPr>
            <a:r>
              <a:rPr lang="en-US" dirty="0" err="1" smtClean="0">
                <a:solidFill>
                  <a:schemeClr val="tx1"/>
                </a:solidFill>
              </a:rPr>
              <a:t>Exocytosis</a:t>
            </a:r>
            <a:endParaRPr lang="en-US" dirty="0" smtClean="0">
              <a:solidFill>
                <a:schemeClr val="tx1"/>
              </a:solidFill>
            </a:endParaRPr>
          </a:p>
          <a:p>
            <a:pPr lvl="2" indent="-274320" fontAlgn="auto">
              <a:spcAft>
                <a:spcPts val="0"/>
              </a:spcAft>
              <a:defRPr/>
            </a:pPr>
            <a:r>
              <a:rPr lang="en-US" dirty="0" smtClean="0">
                <a:solidFill>
                  <a:schemeClr val="tx1"/>
                </a:solidFill>
              </a:rPr>
              <a:t> </a:t>
            </a:r>
            <a:endParaRPr lang="en-US" dirty="0" smtClean="0">
              <a:solidFill>
                <a:schemeClr val="tx1"/>
              </a:solidFill>
            </a:endParaRPr>
          </a:p>
          <a:p>
            <a:pPr marL="640080" lvl="1" indent="-274320" fontAlgn="auto">
              <a:spcAft>
                <a:spcPts val="0"/>
              </a:spcAft>
              <a:defRPr/>
            </a:pPr>
            <a:r>
              <a:rPr lang="en-US" dirty="0" err="1" smtClean="0">
                <a:solidFill>
                  <a:schemeClr val="tx1"/>
                </a:solidFill>
              </a:rPr>
              <a:t>Endocytosis</a:t>
            </a:r>
            <a:endParaRPr lang="en-US" dirty="0" smtClean="0">
              <a:solidFill>
                <a:schemeClr val="tx1"/>
              </a:solidFill>
            </a:endParaRPr>
          </a:p>
          <a:p>
            <a:pPr lvl="2" indent="-274320" fontAlgn="auto">
              <a:spcAft>
                <a:spcPts val="0"/>
              </a:spcAft>
              <a:defRPr/>
            </a:pPr>
            <a:r>
              <a:rPr lang="en-US" dirty="0" smtClean="0">
                <a:solidFill>
                  <a:schemeClr val="tx1"/>
                </a:solidFill>
              </a:rPr>
              <a:t>transport into cell</a:t>
            </a:r>
          </a:p>
          <a:p>
            <a:pPr marL="1280160" lvl="3" indent="-274320" fontAlgn="auto">
              <a:spcAft>
                <a:spcPts val="0"/>
              </a:spcAft>
              <a:defRPr/>
            </a:pPr>
            <a:r>
              <a:rPr lang="en-US" dirty="0" smtClean="0">
                <a:solidFill>
                  <a:schemeClr val="tx1"/>
                </a:solidFill>
              </a:rPr>
              <a:t> </a:t>
            </a:r>
            <a:endParaRPr lang="en-US" dirty="0" smtClean="0">
              <a:solidFill>
                <a:schemeClr val="tx1"/>
              </a:solidFill>
            </a:endParaRPr>
          </a:p>
          <a:p>
            <a:pPr marL="1280160" lvl="3" indent="-274320" fontAlgn="auto">
              <a:spcAft>
                <a:spcPts val="0"/>
              </a:spcAft>
              <a:defRPr/>
            </a:pPr>
            <a:r>
              <a:rPr lang="en-US" dirty="0" smtClean="0">
                <a:solidFill>
                  <a:schemeClr val="tx1"/>
                </a:solidFill>
              </a:rPr>
              <a:t> </a:t>
            </a:r>
            <a:endParaRPr lang="en-US" dirty="0" smtClean="0">
              <a:solidFill>
                <a:schemeClr val="tx1"/>
              </a:solidFill>
            </a:endParaRPr>
          </a:p>
          <a:p>
            <a:pPr marL="640080" lvl="1" indent="-274320" fontAlgn="auto">
              <a:spcAft>
                <a:spcPts val="0"/>
              </a:spcAft>
              <a:defRPr/>
            </a:pPr>
            <a:r>
              <a:rPr lang="en-US" dirty="0" err="1" smtClean="0">
                <a:solidFill>
                  <a:schemeClr val="tx1"/>
                </a:solidFill>
              </a:rPr>
              <a:t>Transcytosis</a:t>
            </a:r>
            <a:endParaRPr lang="en-US" dirty="0" smtClean="0">
              <a:solidFill>
                <a:schemeClr val="tx1"/>
              </a:solidFill>
            </a:endParaRPr>
          </a:p>
          <a:p>
            <a:pPr lvl="2" indent="-274320" fontAlgn="auto">
              <a:spcAft>
                <a:spcPts val="0"/>
              </a:spcAft>
              <a:defRPr/>
            </a:pPr>
            <a:r>
              <a:rPr lang="en-US" dirty="0" smtClean="0">
                <a:solidFill>
                  <a:schemeClr val="tx1"/>
                </a:solidFill>
              </a:rPr>
              <a:t> </a:t>
            </a:r>
            <a:endParaRPr lang="en-US" dirty="0" smtClean="0">
              <a:solidFill>
                <a:schemeClr val="tx1"/>
              </a:solidFill>
            </a:endParaRPr>
          </a:p>
          <a:p>
            <a:pPr marL="640080" lvl="1" indent="-274320" fontAlgn="auto">
              <a:spcAft>
                <a:spcPts val="0"/>
              </a:spcAft>
              <a:defRPr/>
            </a:pPr>
            <a:r>
              <a:rPr lang="en-US" dirty="0" smtClean="0">
                <a:solidFill>
                  <a:schemeClr val="tx1"/>
                </a:solidFill>
              </a:rPr>
              <a:t>Substance (vesicular) trafficking</a:t>
            </a:r>
          </a:p>
          <a:p>
            <a:pPr lvl="2" indent="-274320" fontAlgn="auto">
              <a:spcAft>
                <a:spcPts val="0"/>
              </a:spcAft>
              <a:defRPr/>
            </a:pPr>
            <a:r>
              <a:rPr lang="en-US" dirty="0" smtClean="0">
                <a:solidFill>
                  <a:schemeClr val="tx1"/>
                </a:solidFill>
              </a:rPr>
              <a:t>transport from one area or organelle in cell to another</a:t>
            </a:r>
          </a:p>
        </p:txBody>
      </p:sp>
    </p:spTree>
    <p:extLst>
      <p:ext uri="{BB962C8B-B14F-4D97-AF65-F5344CB8AC3E}">
        <p14:creationId xmlns:p14="http://schemas.microsoft.com/office/powerpoint/2010/main" val="20209045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4"/>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Endocytosis and </a:t>
            </a:r>
            <a:r>
              <a:rPr lang="en-US" dirty="0" err="1" smtClean="0">
                <a:solidFill>
                  <a:schemeClr val="tx1"/>
                </a:solidFill>
              </a:rPr>
              <a:t>Transcytosis</a:t>
            </a:r>
            <a:endParaRPr lang="en-US" dirty="0" smtClean="0">
              <a:solidFill>
                <a:schemeClr val="tx1"/>
              </a:solidFill>
            </a:endParaRPr>
          </a:p>
        </p:txBody>
      </p:sp>
      <p:sp>
        <p:nvSpPr>
          <p:cNvPr id="182275" name="Rectangle 5"/>
          <p:cNvSpPr>
            <a:spLocks noGrp="1" noChangeArrowheads="1"/>
          </p:cNvSpPr>
          <p:nvPr>
            <p:ph idx="1"/>
          </p:nvPr>
        </p:nvSpPr>
        <p:spPr>
          <a:xfrm>
            <a:off x="838200" y="2119313"/>
            <a:ext cx="7467600" cy="4052887"/>
          </a:xfrm>
        </p:spPr>
        <p:txBody>
          <a:bodyPr/>
          <a:lstStyle/>
          <a:p>
            <a:r>
              <a:rPr lang="en-US" dirty="0" smtClean="0">
                <a:solidFill>
                  <a:schemeClr val="tx1"/>
                </a:solidFill>
              </a:rPr>
              <a:t>Involve formation of protein-coated vesicles</a:t>
            </a:r>
          </a:p>
          <a:p>
            <a:endParaRPr lang="en-US" dirty="0" smtClean="0">
              <a:solidFill>
                <a:schemeClr val="tx1"/>
              </a:solidFill>
            </a:endParaRPr>
          </a:p>
          <a:p>
            <a:r>
              <a:rPr lang="en-US" dirty="0" smtClean="0">
                <a:solidFill>
                  <a:schemeClr val="tx1"/>
                </a:solidFill>
              </a:rPr>
              <a:t>Often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42828069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Endocytosis</a:t>
            </a:r>
          </a:p>
        </p:txBody>
      </p:sp>
      <p:sp>
        <p:nvSpPr>
          <p:cNvPr id="183299" name="Rectangle 5"/>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Phagocytosis </a:t>
            </a:r>
            <a:r>
              <a:rPr lang="en-US" dirty="0" smtClean="0">
                <a:solidFill>
                  <a:schemeClr val="tx1"/>
                </a:solidFill>
              </a:rPr>
              <a:t>_</a:t>
            </a:r>
            <a:endParaRPr lang="en-US" dirty="0" smtClean="0">
              <a:solidFill>
                <a:schemeClr val="tx1"/>
              </a:solidFill>
            </a:endParaRPr>
          </a:p>
          <a:p>
            <a:pPr lvl="1"/>
            <a:r>
              <a:rPr lang="en-US" dirty="0" smtClean="0">
                <a:solidFill>
                  <a:schemeClr val="tx1"/>
                </a:solidFill>
              </a:rPr>
              <a:t>pseudopods engulf solids and bring them into cell’s interior</a:t>
            </a:r>
          </a:p>
          <a:p>
            <a:pPr lvl="1"/>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Pinocytosis </a:t>
            </a:r>
            <a:r>
              <a:rPr lang="en-US" dirty="0" smtClean="0">
                <a:solidFill>
                  <a:schemeClr val="tx1"/>
                </a:solidFill>
              </a:rPr>
              <a:t>_</a:t>
            </a:r>
            <a:endParaRPr lang="en-US" dirty="0" smtClean="0">
              <a:solidFill>
                <a:schemeClr val="tx1"/>
              </a:solidFill>
            </a:endParaRPr>
          </a:p>
          <a:p>
            <a:pPr lvl="1"/>
            <a:r>
              <a:rPr lang="en-US" dirty="0" smtClean="0">
                <a:solidFill>
                  <a:schemeClr val="tx1"/>
                </a:solidFill>
              </a:rPr>
              <a:t>plasma membrane in-folds, bringing </a:t>
            </a:r>
            <a:r>
              <a:rPr lang="en-US" dirty="0" smtClean="0">
                <a:solidFill>
                  <a:schemeClr val="tx1"/>
                </a:solidFill>
              </a:rPr>
              <a:t>______________________________________ and </a:t>
            </a:r>
            <a:r>
              <a:rPr lang="en-US" dirty="0" smtClean="0">
                <a:solidFill>
                  <a:schemeClr val="tx1"/>
                </a:solidFill>
              </a:rPr>
              <a:t>solutes into interior of the cell </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7980610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Exocytosis</a:t>
            </a:r>
          </a:p>
        </p:txBody>
      </p:sp>
      <p:sp>
        <p:nvSpPr>
          <p:cNvPr id="184323" name="Rectangle 5"/>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Examples: </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Neurotransmitter release </a:t>
            </a: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Ejection of wastes </a:t>
            </a:r>
          </a:p>
        </p:txBody>
      </p:sp>
    </p:spTree>
    <p:extLst>
      <p:ext uri="{BB962C8B-B14F-4D97-AF65-F5344CB8AC3E}">
        <p14:creationId xmlns:p14="http://schemas.microsoft.com/office/powerpoint/2010/main" val="4802730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914400" y="152401"/>
            <a:ext cx="7391400" cy="609600"/>
          </a:xfrm>
        </p:spPr>
        <p:txBody>
          <a:bodyPr>
            <a:normAutofit fontScale="90000"/>
          </a:bodyPr>
          <a:lstStyle/>
          <a:p>
            <a:r>
              <a:rPr lang="en-US" dirty="0" smtClean="0">
                <a:solidFill>
                  <a:schemeClr val="tx1"/>
                </a:solidFill>
              </a:rPr>
              <a:t>Cytoplasm</a:t>
            </a:r>
          </a:p>
        </p:txBody>
      </p:sp>
      <p:sp>
        <p:nvSpPr>
          <p:cNvPr id="185347"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 material between plasma membrane and the nucleus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 largely water with dissolved protein, salts, sugars, and other solutes</a:t>
            </a:r>
          </a:p>
        </p:txBody>
      </p:sp>
    </p:spTree>
    <p:extLst>
      <p:ext uri="{BB962C8B-B14F-4D97-AF65-F5344CB8AC3E}">
        <p14:creationId xmlns:p14="http://schemas.microsoft.com/office/powerpoint/2010/main" val="79691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normAutofit fontScale="90000"/>
          </a:bodyPr>
          <a:lstStyle/>
          <a:p>
            <a:r>
              <a:rPr lang="en-US"/>
              <a:t>Regional Terms</a:t>
            </a:r>
          </a:p>
        </p:txBody>
      </p:sp>
      <p:sp>
        <p:nvSpPr>
          <p:cNvPr id="21509" name="Rectangle 5"/>
          <p:cNvSpPr>
            <a:spLocks noGrp="1" noChangeArrowheads="1"/>
          </p:cNvSpPr>
          <p:nvPr>
            <p:ph type="body" idx="1"/>
          </p:nvPr>
        </p:nvSpPr>
        <p:spPr/>
        <p:txBody>
          <a:bodyPr/>
          <a:lstStyle/>
          <a:p>
            <a:r>
              <a:rPr lang="en-US" dirty="0"/>
              <a:t>Two major divisions of body</a:t>
            </a:r>
          </a:p>
          <a:p>
            <a:pPr lvl="1"/>
            <a:r>
              <a:rPr lang="en-US" b="1" dirty="0" smtClean="0"/>
              <a:t> </a:t>
            </a:r>
            <a:endParaRPr lang="en-US" dirty="0"/>
          </a:p>
          <a:p>
            <a:pPr lvl="2"/>
            <a:r>
              <a:rPr lang="en-US" dirty="0"/>
              <a:t>Head, neck, and trunk</a:t>
            </a:r>
          </a:p>
          <a:p>
            <a:pPr lvl="1"/>
            <a:r>
              <a:rPr lang="en-US" b="1" dirty="0" smtClean="0"/>
              <a:t> </a:t>
            </a:r>
            <a:endParaRPr lang="en-US" dirty="0"/>
          </a:p>
          <a:p>
            <a:pPr lvl="2"/>
            <a:r>
              <a:rPr lang="en-US" dirty="0"/>
              <a:t>Limbs</a:t>
            </a:r>
          </a:p>
          <a:p>
            <a:endParaRPr lang="en-US" dirty="0" smtClean="0"/>
          </a:p>
          <a:p>
            <a:r>
              <a:rPr lang="en-US" dirty="0" smtClean="0"/>
              <a:t>Regional </a:t>
            </a:r>
            <a:r>
              <a:rPr lang="en-US" dirty="0"/>
              <a:t>terms designate specific areas within body divisions</a:t>
            </a:r>
          </a:p>
        </p:txBody>
      </p:sp>
    </p:spTree>
    <p:extLst>
      <p:ext uri="{BB962C8B-B14F-4D97-AF65-F5344CB8AC3E}">
        <p14:creationId xmlns:p14="http://schemas.microsoft.com/office/powerpoint/2010/main" val="1197704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Cytoplasm</a:t>
            </a:r>
          </a:p>
        </p:txBody>
      </p:sp>
      <p:sp>
        <p:nvSpPr>
          <p:cNvPr id="186371"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 metabolic machinery of the cell</a:t>
            </a:r>
          </a:p>
          <a:p>
            <a:endParaRPr lang="en-US" dirty="0" smtClean="0">
              <a:solidFill>
                <a:schemeClr val="tx1"/>
              </a:solidFill>
            </a:endParaRPr>
          </a:p>
          <a:p>
            <a:r>
              <a:rPr lang="en-US" dirty="0" smtClean="0">
                <a:solidFill>
                  <a:schemeClr val="tx1"/>
                </a:solidFill>
              </a:rPr>
              <a:t> </a:t>
            </a:r>
            <a:r>
              <a:rPr lang="en-US" dirty="0" smtClean="0">
                <a:solidFill>
                  <a:schemeClr val="tx1"/>
                </a:solidFill>
              </a:rPr>
              <a:t>	</a:t>
            </a:r>
          </a:p>
          <a:p>
            <a:pPr lvl="1"/>
            <a:r>
              <a:rPr lang="en-US" dirty="0" smtClean="0">
                <a:solidFill>
                  <a:schemeClr val="tx1"/>
                </a:solidFill>
              </a:rPr>
              <a:t>chemical substances such as </a:t>
            </a:r>
            <a:r>
              <a:rPr lang="en-US" dirty="0" err="1" smtClean="0">
                <a:solidFill>
                  <a:schemeClr val="tx1"/>
                </a:solidFill>
              </a:rPr>
              <a:t>glycosomes</a:t>
            </a:r>
            <a:r>
              <a:rPr lang="en-US" dirty="0" smtClean="0">
                <a:solidFill>
                  <a:schemeClr val="tx1"/>
                </a:solidFill>
              </a:rPr>
              <a:t>, glycogen granules, and pigment</a:t>
            </a:r>
          </a:p>
        </p:txBody>
      </p:sp>
    </p:spTree>
    <p:extLst>
      <p:ext uri="{BB962C8B-B14F-4D97-AF65-F5344CB8AC3E}">
        <p14:creationId xmlns:p14="http://schemas.microsoft.com/office/powerpoint/2010/main" val="24361803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14400" y="228601"/>
            <a:ext cx="7391400" cy="685800"/>
          </a:xfrm>
        </p:spPr>
        <p:txBody>
          <a:bodyPr>
            <a:normAutofit fontScale="90000"/>
          </a:bodyPr>
          <a:lstStyle/>
          <a:p>
            <a:r>
              <a:rPr lang="en-US" dirty="0" smtClean="0">
                <a:solidFill>
                  <a:schemeClr val="tx1"/>
                </a:solidFill>
              </a:rPr>
              <a:t>Cytoplasmic Organelles</a:t>
            </a:r>
          </a:p>
        </p:txBody>
      </p:sp>
      <p:sp>
        <p:nvSpPr>
          <p:cNvPr id="187395" name="Rectangle 3"/>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Specialized cellular compartments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Mitochondria, peroxisomes, lysosomes, endoplasmic reticulum, and Golgi apparatus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Cytoskeleton, centrioles, and ribosomes</a:t>
            </a:r>
          </a:p>
        </p:txBody>
      </p:sp>
    </p:spTree>
    <p:extLst>
      <p:ext uri="{BB962C8B-B14F-4D97-AF65-F5344CB8AC3E}">
        <p14:creationId xmlns:p14="http://schemas.microsoft.com/office/powerpoint/2010/main" val="19379296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762000" y="228601"/>
            <a:ext cx="7696200" cy="609600"/>
          </a:xfrm>
        </p:spPr>
        <p:txBody>
          <a:bodyPr>
            <a:normAutofit fontScale="90000"/>
          </a:bodyPr>
          <a:lstStyle/>
          <a:p>
            <a:r>
              <a:rPr lang="en-US" dirty="0" smtClean="0">
                <a:solidFill>
                  <a:schemeClr val="tx1"/>
                </a:solidFill>
              </a:rPr>
              <a:t>Mitochondria</a:t>
            </a:r>
          </a:p>
        </p:txBody>
      </p:sp>
      <p:sp>
        <p:nvSpPr>
          <p:cNvPr id="188419" name="Rectangle 3"/>
          <p:cNvSpPr>
            <a:spLocks noGrp="1" noChangeArrowheads="1"/>
          </p:cNvSpPr>
          <p:nvPr>
            <p:ph idx="1"/>
          </p:nvPr>
        </p:nvSpPr>
        <p:spPr>
          <a:xfrm>
            <a:off x="838200" y="1600200"/>
            <a:ext cx="7543800" cy="4495800"/>
          </a:xfrm>
        </p:spPr>
        <p:txBody>
          <a:bodyPr>
            <a:normAutofit/>
          </a:bodyPr>
          <a:lstStyle/>
          <a:p>
            <a:pPr>
              <a:lnSpc>
                <a:spcPct val="90000"/>
              </a:lnSpc>
            </a:pPr>
            <a:r>
              <a:rPr lang="en-US" dirty="0" smtClean="0">
                <a:solidFill>
                  <a:schemeClr val="tx1"/>
                </a:solidFill>
              </a:rPr>
              <a:t>Double membrane structure with shelf-like cristae</a:t>
            </a:r>
          </a:p>
          <a:p>
            <a:pPr>
              <a:lnSpc>
                <a:spcPct val="90000"/>
              </a:lnSpc>
            </a:pPr>
            <a:endParaRPr lang="en-US" dirty="0" smtClean="0">
              <a:solidFill>
                <a:schemeClr val="tx1"/>
              </a:solidFill>
            </a:endParaRPr>
          </a:p>
          <a:p>
            <a:pPr>
              <a:lnSpc>
                <a:spcPct val="90000"/>
              </a:lnSpc>
            </a:pPr>
            <a:r>
              <a:rPr lang="en-US" dirty="0" smtClean="0">
                <a:solidFill>
                  <a:schemeClr val="tx1"/>
                </a:solidFill>
              </a:rPr>
              <a:t> </a:t>
            </a:r>
            <a:endParaRPr lang="en-US" dirty="0" smtClean="0">
              <a:solidFill>
                <a:schemeClr val="tx1"/>
              </a:solidFill>
            </a:endParaRPr>
          </a:p>
          <a:p>
            <a:pPr>
              <a:lnSpc>
                <a:spcPct val="90000"/>
              </a:lnSpc>
            </a:pPr>
            <a:endParaRPr lang="en-US" dirty="0" smtClean="0">
              <a:solidFill>
                <a:schemeClr val="tx1"/>
              </a:solidFill>
            </a:endParaRPr>
          </a:p>
          <a:p>
            <a:pPr>
              <a:lnSpc>
                <a:spcPct val="90000"/>
              </a:lnSpc>
            </a:pPr>
            <a:endParaRPr lang="en-US" dirty="0" smtClean="0">
              <a:solidFill>
                <a:schemeClr val="tx1"/>
              </a:solidFill>
            </a:endParaRPr>
          </a:p>
          <a:p>
            <a:pPr>
              <a:lnSpc>
                <a:spcPct val="90000"/>
              </a:lnSpc>
            </a:pPr>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3204578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14400" y="228600"/>
            <a:ext cx="7391400" cy="609600"/>
          </a:xfrm>
        </p:spPr>
        <p:txBody>
          <a:bodyPr>
            <a:normAutofit fontScale="90000"/>
          </a:bodyPr>
          <a:lstStyle/>
          <a:p>
            <a:r>
              <a:rPr lang="en-US" dirty="0" smtClean="0">
                <a:solidFill>
                  <a:schemeClr val="tx1"/>
                </a:solidFill>
              </a:rPr>
              <a:t>Ribosomes</a:t>
            </a:r>
          </a:p>
        </p:txBody>
      </p:sp>
      <p:sp>
        <p:nvSpPr>
          <p:cNvPr id="189443" name="Rectangle 3"/>
          <p:cNvSpPr>
            <a:spLocks noGrp="1" noChangeArrowheads="1"/>
          </p:cNvSpPr>
          <p:nvPr>
            <p:ph idx="1"/>
          </p:nvPr>
        </p:nvSpPr>
        <p:spPr>
          <a:xfrm>
            <a:off x="838200" y="1905000"/>
            <a:ext cx="7467600" cy="4495800"/>
          </a:xfrm>
        </p:spPr>
        <p:txBody>
          <a:bodyPr>
            <a:normAutofit lnSpcReduction="10000"/>
          </a:bodyPr>
          <a:lstStyle/>
          <a:p>
            <a:r>
              <a:rPr lang="en-US" dirty="0" smtClean="0">
                <a:solidFill>
                  <a:schemeClr val="tx1"/>
                </a:solidFill>
              </a:rPr>
              <a:t>Granules containing protein and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Site of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Free ribosomes synthesize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Membrane-bound ribosomes synthesize proteins to be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9904199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4638"/>
            <a:ext cx="8153400" cy="639762"/>
          </a:xfrm>
        </p:spPr>
        <p:txBody>
          <a:bodyPr>
            <a:normAutofit fontScale="90000"/>
          </a:bodyPr>
          <a:lstStyle/>
          <a:p>
            <a:r>
              <a:rPr lang="en-US" dirty="0" smtClean="0">
                <a:solidFill>
                  <a:schemeClr val="tx1"/>
                </a:solidFill>
              </a:rPr>
              <a:t>Endoplasmic Reticulum (ER)</a:t>
            </a:r>
          </a:p>
        </p:txBody>
      </p:sp>
      <p:sp>
        <p:nvSpPr>
          <p:cNvPr id="190467" name="Rectangle 3"/>
          <p:cNvSpPr>
            <a:spLocks noGrp="1" noChangeArrowheads="1"/>
          </p:cNvSpPr>
          <p:nvPr>
            <p:ph idx="1"/>
          </p:nvPr>
        </p:nvSpPr>
        <p:spPr>
          <a:xfrm>
            <a:off x="762000" y="1676400"/>
            <a:ext cx="7543800" cy="4343400"/>
          </a:xfrm>
        </p:spPr>
        <p:txBody>
          <a:bodyPr>
            <a:normAutofit lnSpcReduction="10000"/>
          </a:bodyPr>
          <a:lstStyle/>
          <a:p>
            <a:r>
              <a:rPr lang="en-US" dirty="0" smtClean="0">
                <a:solidFill>
                  <a:schemeClr val="tx1"/>
                </a:solidFill>
              </a:rPr>
              <a:t>Interconnected tubes and parallel membranes enclosing cisternae</a:t>
            </a:r>
          </a:p>
          <a:p>
            <a:endParaRPr lang="en-US" dirty="0" smtClean="0">
              <a:solidFill>
                <a:schemeClr val="tx1"/>
              </a:solidFill>
            </a:endParaRPr>
          </a:p>
          <a:p>
            <a:r>
              <a:rPr lang="en-US" dirty="0" smtClean="0">
                <a:solidFill>
                  <a:schemeClr val="tx1"/>
                </a:solidFill>
              </a:rPr>
              <a:t>Continuous with the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Two varieties </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42217137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14400" y="228600"/>
            <a:ext cx="7391400" cy="609600"/>
          </a:xfrm>
        </p:spPr>
        <p:txBody>
          <a:bodyPr>
            <a:normAutofit fontScale="90000"/>
          </a:bodyPr>
          <a:lstStyle/>
          <a:p>
            <a:r>
              <a:rPr lang="en-US" dirty="0" smtClean="0">
                <a:solidFill>
                  <a:schemeClr val="tx1"/>
                </a:solidFill>
              </a:rPr>
              <a:t>Rough (ER)</a:t>
            </a:r>
          </a:p>
        </p:txBody>
      </p:sp>
      <p:sp>
        <p:nvSpPr>
          <p:cNvPr id="191491" name="Rectangle 3"/>
          <p:cNvSpPr>
            <a:spLocks noGrp="1" noChangeArrowheads="1"/>
          </p:cNvSpPr>
          <p:nvPr>
            <p:ph idx="1"/>
          </p:nvPr>
        </p:nvSpPr>
        <p:spPr>
          <a:xfrm>
            <a:off x="838200" y="1905000"/>
            <a:ext cx="7467600" cy="4267200"/>
          </a:xfrm>
        </p:spPr>
        <p:txBody>
          <a:bodyPr/>
          <a:lstStyle/>
          <a:p>
            <a:r>
              <a:rPr lang="en-US" dirty="0" smtClean="0">
                <a:solidFill>
                  <a:schemeClr val="tx1"/>
                </a:solidFill>
              </a:rPr>
              <a:t>External surface studded with ribosomes</a:t>
            </a:r>
          </a:p>
          <a:p>
            <a:endParaRPr lang="en-US" dirty="0" smtClean="0">
              <a:solidFill>
                <a:schemeClr val="tx1"/>
              </a:solidFill>
            </a:endParaRPr>
          </a:p>
          <a:p>
            <a:r>
              <a:rPr lang="en-US" dirty="0" smtClean="0">
                <a:solidFill>
                  <a:schemeClr val="tx1"/>
                </a:solidFill>
              </a:rPr>
              <a:t>Manufactures 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Responsible </a:t>
            </a:r>
            <a:r>
              <a:rPr lang="en-US" dirty="0" smtClean="0">
                <a:solidFill>
                  <a:schemeClr val="tx1"/>
                </a:solidFill>
              </a:rPr>
              <a:t>for the synthesis of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1456893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38200" y="228600"/>
            <a:ext cx="7543800" cy="609600"/>
          </a:xfrm>
        </p:spPr>
        <p:txBody>
          <a:bodyPr>
            <a:normAutofit fontScale="90000"/>
          </a:bodyPr>
          <a:lstStyle/>
          <a:p>
            <a:r>
              <a:rPr lang="en-US" dirty="0" smtClean="0">
                <a:solidFill>
                  <a:schemeClr val="tx1"/>
                </a:solidFill>
              </a:rPr>
              <a:t>Smooth ER</a:t>
            </a:r>
          </a:p>
        </p:txBody>
      </p:sp>
      <p:sp>
        <p:nvSpPr>
          <p:cNvPr id="192515" name="Rectangle 3"/>
          <p:cNvSpPr>
            <a:spLocks noGrp="1" noChangeArrowheads="1"/>
          </p:cNvSpPr>
          <p:nvPr>
            <p:ph idx="1"/>
          </p:nvPr>
        </p:nvSpPr>
        <p:spPr>
          <a:xfrm>
            <a:off x="762000" y="1752600"/>
            <a:ext cx="7543800" cy="4495800"/>
          </a:xfrm>
        </p:spPr>
        <p:txBody>
          <a:bodyPr>
            <a:normAutofit fontScale="92500" lnSpcReduction="10000"/>
          </a:bodyPr>
          <a:lstStyle/>
          <a:p>
            <a:r>
              <a:rPr lang="en-US" dirty="0" smtClean="0">
                <a:solidFill>
                  <a:schemeClr val="tx1"/>
                </a:solidFill>
              </a:rPr>
              <a:t>Tubules arranged in a looping network</a:t>
            </a:r>
          </a:p>
          <a:p>
            <a:r>
              <a:rPr lang="en-US" dirty="0" smtClean="0">
                <a:solidFill>
                  <a:schemeClr val="tx1"/>
                </a:solidFill>
              </a:rPr>
              <a:t>Catalyzes the following reactions in various organs of the body</a:t>
            </a:r>
          </a:p>
          <a:p>
            <a:pPr lvl="1"/>
            <a:r>
              <a:rPr lang="en-US" dirty="0" smtClean="0">
                <a:solidFill>
                  <a:schemeClr val="tx1"/>
                </a:solidFill>
              </a:rPr>
              <a:t>In the liver </a:t>
            </a:r>
          </a:p>
          <a:p>
            <a:pPr lvl="2"/>
            <a:r>
              <a:rPr lang="en-US" dirty="0" smtClean="0">
                <a:solidFill>
                  <a:schemeClr val="tx1"/>
                </a:solidFill>
              </a:rPr>
              <a:t> </a:t>
            </a:r>
            <a:endParaRPr lang="en-US" dirty="0" smtClean="0">
              <a:solidFill>
                <a:schemeClr val="tx1"/>
              </a:solidFill>
            </a:endParaRPr>
          </a:p>
          <a:p>
            <a:pPr lvl="2"/>
            <a:r>
              <a:rPr lang="en-US" dirty="0" smtClean="0">
                <a:solidFill>
                  <a:schemeClr val="tx1"/>
                </a:solidFill>
              </a:rPr>
              <a:t>breakdown </a:t>
            </a:r>
            <a:r>
              <a:rPr lang="en-US" dirty="0" smtClean="0">
                <a:solidFill>
                  <a:schemeClr val="tx1"/>
                </a:solidFill>
              </a:rPr>
              <a:t>_</a:t>
            </a:r>
            <a:endParaRPr lang="en-US" dirty="0" smtClean="0">
              <a:solidFill>
                <a:schemeClr val="tx1"/>
              </a:solidFill>
            </a:endParaRPr>
          </a:p>
          <a:p>
            <a:pPr lvl="2"/>
            <a:r>
              <a:rPr lang="en-US" dirty="0" smtClean="0">
                <a:solidFill>
                  <a:schemeClr val="tx1"/>
                </a:solidFill>
              </a:rPr>
              <a:t>detoxification of drugs </a:t>
            </a:r>
          </a:p>
          <a:p>
            <a:pPr lvl="1"/>
            <a:endParaRPr lang="en-US" dirty="0" smtClean="0">
              <a:solidFill>
                <a:schemeClr val="tx1"/>
              </a:solidFill>
            </a:endParaRPr>
          </a:p>
          <a:p>
            <a:pPr lvl="1"/>
            <a:r>
              <a:rPr lang="en-US" dirty="0" smtClean="0">
                <a:solidFill>
                  <a:schemeClr val="tx1"/>
                </a:solidFill>
              </a:rPr>
              <a:t>In the testes </a:t>
            </a:r>
          </a:p>
          <a:p>
            <a:pPr lvl="2"/>
            <a:r>
              <a:rPr lang="en-US" dirty="0" smtClean="0">
                <a:solidFill>
                  <a:schemeClr val="tx1"/>
                </a:solidFill>
              </a:rPr>
              <a:t>synthesis of steroid-based hormones: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6768886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Golgi Apparatus</a:t>
            </a:r>
          </a:p>
        </p:txBody>
      </p:sp>
      <p:sp>
        <p:nvSpPr>
          <p:cNvPr id="193539" name="Rectangle 3"/>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Stacked and flattened membranous sacs</a:t>
            </a:r>
          </a:p>
          <a:p>
            <a:r>
              <a:rPr lang="en-US" dirty="0" smtClean="0">
                <a:solidFill>
                  <a:schemeClr val="tx1"/>
                </a:solidFill>
              </a:rPr>
              <a:t>Functions in </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Concentration</a:t>
            </a:r>
          </a:p>
          <a:p>
            <a:pPr lvl="1"/>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Transport vessels from the ER fuse with the </a:t>
            </a:r>
            <a:r>
              <a:rPr lang="en-US" dirty="0" err="1" smtClean="0">
                <a:solidFill>
                  <a:schemeClr val="tx1"/>
                </a:solidFill>
              </a:rPr>
              <a:t>cis</a:t>
            </a:r>
            <a:r>
              <a:rPr lang="en-US" dirty="0" smtClean="0">
                <a:solidFill>
                  <a:schemeClr val="tx1"/>
                </a:solidFill>
              </a:rPr>
              <a:t> face of the Golgi apparatus</a:t>
            </a:r>
          </a:p>
        </p:txBody>
      </p:sp>
    </p:spTree>
    <p:extLst>
      <p:ext uri="{BB962C8B-B14F-4D97-AF65-F5344CB8AC3E}">
        <p14:creationId xmlns:p14="http://schemas.microsoft.com/office/powerpoint/2010/main" val="10706219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Golgi Apparatus</a:t>
            </a:r>
          </a:p>
        </p:txBody>
      </p:sp>
      <p:sp>
        <p:nvSpPr>
          <p:cNvPr id="194563"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Proteins then pass through the Golgi apparatus to the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Secretory vesicles leave the trans face of the Golgi stack and move to designated parts of the cell</a:t>
            </a:r>
          </a:p>
        </p:txBody>
      </p:sp>
    </p:spTree>
    <p:extLst>
      <p:ext uri="{BB962C8B-B14F-4D97-AF65-F5344CB8AC3E}">
        <p14:creationId xmlns:p14="http://schemas.microsoft.com/office/powerpoint/2010/main" val="26625633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14400" y="152401"/>
            <a:ext cx="7391400" cy="609600"/>
          </a:xfrm>
        </p:spPr>
        <p:txBody>
          <a:bodyPr>
            <a:normAutofit fontScale="90000"/>
          </a:bodyPr>
          <a:lstStyle/>
          <a:p>
            <a:r>
              <a:rPr lang="en-US" dirty="0" smtClean="0">
                <a:solidFill>
                  <a:schemeClr val="tx1"/>
                </a:solidFill>
              </a:rPr>
              <a:t>Lysosomes</a:t>
            </a:r>
          </a:p>
        </p:txBody>
      </p:sp>
      <p:sp>
        <p:nvSpPr>
          <p:cNvPr id="196611" name="Rectangle 3"/>
          <p:cNvSpPr>
            <a:spLocks noGrp="1" noChangeArrowheads="1"/>
          </p:cNvSpPr>
          <p:nvPr>
            <p:ph idx="1"/>
          </p:nvPr>
        </p:nvSpPr>
        <p:spPr>
          <a:xfrm>
            <a:off x="838200" y="2119313"/>
            <a:ext cx="7467600" cy="4052887"/>
          </a:xfrm>
        </p:spPr>
        <p:txBody>
          <a:bodyPr>
            <a:normAutofit fontScale="70000" lnSpcReduction="20000"/>
          </a:bodyPr>
          <a:lstStyle/>
          <a:p>
            <a:r>
              <a:rPr lang="en-US" dirty="0" smtClean="0">
                <a:solidFill>
                  <a:schemeClr val="tx1"/>
                </a:solidFill>
              </a:rPr>
              <a:t>Spherical membranous bags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Digest </a:t>
            </a:r>
            <a:r>
              <a:rPr lang="en-US" dirty="0" smtClean="0">
                <a:solidFill>
                  <a:schemeClr val="tx1"/>
                </a:solidFill>
              </a:rPr>
              <a:t>ingested bacteria, viruses, and toxins</a:t>
            </a:r>
          </a:p>
          <a:p>
            <a:endParaRPr lang="en-US" dirty="0" smtClean="0">
              <a:solidFill>
                <a:schemeClr val="tx1"/>
              </a:solidFill>
            </a:endParaRPr>
          </a:p>
          <a:p>
            <a:r>
              <a:rPr lang="en-US" dirty="0" smtClean="0">
                <a:solidFill>
                  <a:schemeClr val="tx1"/>
                </a:solidFill>
              </a:rPr>
              <a:t>Degrade 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Breakdown </a:t>
            </a:r>
            <a:r>
              <a:rPr lang="en-US" dirty="0" err="1" smtClean="0">
                <a:solidFill>
                  <a:schemeClr val="tx1"/>
                </a:solidFill>
              </a:rPr>
              <a:t>nonuseful</a:t>
            </a:r>
            <a:r>
              <a:rPr lang="en-US" dirty="0" smtClean="0">
                <a:solidFill>
                  <a:schemeClr val="tx1"/>
                </a:solidFill>
              </a:rPr>
              <a:t> tissue</a:t>
            </a:r>
          </a:p>
          <a:p>
            <a:endParaRPr lang="en-US" dirty="0" smtClean="0">
              <a:solidFill>
                <a:schemeClr val="tx1"/>
              </a:solidFill>
            </a:endParaRPr>
          </a:p>
          <a:p>
            <a:r>
              <a:rPr lang="en-US" dirty="0" smtClean="0">
                <a:solidFill>
                  <a:schemeClr val="tx1"/>
                </a:solidFill>
              </a:rPr>
              <a:t>Breakdown 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Secretory </a:t>
            </a:r>
            <a:r>
              <a:rPr lang="en-US" dirty="0" smtClean="0">
                <a:solidFill>
                  <a:schemeClr val="tx1"/>
                </a:solidFill>
              </a:rPr>
              <a:t>lysosomes are found in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04164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normAutofit fontScale="90000"/>
          </a:bodyPr>
          <a:lstStyle/>
          <a:p>
            <a:r>
              <a:rPr lang="en-US"/>
              <a:t>Body Planes</a:t>
            </a:r>
          </a:p>
        </p:txBody>
      </p:sp>
      <p:sp>
        <p:nvSpPr>
          <p:cNvPr id="26629" name="Rectangle 5"/>
          <p:cNvSpPr>
            <a:spLocks noGrp="1" noChangeArrowheads="1"/>
          </p:cNvSpPr>
          <p:nvPr>
            <p:ph type="body" idx="1"/>
          </p:nvPr>
        </p:nvSpPr>
        <p:spPr/>
        <p:txBody>
          <a:bodyPr/>
          <a:lstStyle/>
          <a:p>
            <a:r>
              <a:rPr lang="en-US"/>
              <a:t>Three most common</a:t>
            </a:r>
          </a:p>
          <a:p>
            <a:pPr lvl="1"/>
            <a:r>
              <a:rPr lang="en-US"/>
              <a:t>Lie at right angles to each other</a:t>
            </a:r>
          </a:p>
          <a:p>
            <a:pPr lvl="1"/>
            <a:r>
              <a:rPr lang="en-US" b="1"/>
              <a:t>Sagittal plane</a:t>
            </a:r>
            <a:endParaRPr lang="en-US"/>
          </a:p>
          <a:p>
            <a:pPr lvl="1"/>
            <a:r>
              <a:rPr lang="en-US" b="1"/>
              <a:t>Frontal (coronal) plane</a:t>
            </a:r>
          </a:p>
          <a:p>
            <a:pPr lvl="1"/>
            <a:r>
              <a:rPr lang="en-US" b="1"/>
              <a:t>Transverse (horizontal) plane</a:t>
            </a:r>
            <a:endParaRPr lang="en-US"/>
          </a:p>
        </p:txBody>
      </p:sp>
    </p:spTree>
    <p:extLst>
      <p:ext uri="{BB962C8B-B14F-4D97-AF65-F5344CB8AC3E}">
        <p14:creationId xmlns:p14="http://schemas.microsoft.com/office/powerpoint/2010/main" val="29806498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Peroxisomes</a:t>
            </a:r>
          </a:p>
        </p:txBody>
      </p:sp>
      <p:sp>
        <p:nvSpPr>
          <p:cNvPr id="197635" name="Rectangle 3"/>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Membranous sacs containing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_______________________________ harmful </a:t>
            </a:r>
            <a:r>
              <a:rPr lang="en-US" dirty="0" smtClean="0">
                <a:solidFill>
                  <a:schemeClr val="tx1"/>
                </a:solidFill>
              </a:rPr>
              <a:t>or toxic substances</a:t>
            </a:r>
          </a:p>
          <a:p>
            <a:endParaRPr lang="en-US" dirty="0" smtClean="0">
              <a:solidFill>
                <a:schemeClr val="tx1"/>
              </a:solidFill>
            </a:endParaRPr>
          </a:p>
          <a:p>
            <a:r>
              <a:rPr lang="en-US" dirty="0" smtClean="0">
                <a:solidFill>
                  <a:schemeClr val="tx1"/>
                </a:solidFill>
              </a:rPr>
              <a:t>Neutralize </a:t>
            </a:r>
            <a:r>
              <a:rPr lang="en-US" dirty="0" smtClean="0">
                <a:solidFill>
                  <a:schemeClr val="tx1"/>
                </a:solidFill>
              </a:rPr>
              <a:t>dangerous free radicals</a:t>
            </a:r>
          </a:p>
          <a:p>
            <a:pPr lvl="1"/>
            <a:r>
              <a:rPr lang="en-US" dirty="0" smtClean="0">
                <a:solidFill>
                  <a:schemeClr val="tx1"/>
                </a:solidFill>
              </a:rPr>
              <a:t>Free radicals – highly reactive chemicals with unpaired electrons (i.e., O</a:t>
            </a:r>
            <a:r>
              <a:rPr lang="en-US" baseline="-25000" dirty="0" smtClean="0">
                <a:solidFill>
                  <a:schemeClr val="tx1"/>
                </a:solidFill>
              </a:rPr>
              <a:t>2</a:t>
            </a:r>
            <a:r>
              <a:rPr lang="en-US" baseline="30000" dirty="0" smtClean="0">
                <a:solidFill>
                  <a:schemeClr val="tx1"/>
                </a:solidFill>
              </a:rPr>
              <a:t>–</a:t>
            </a:r>
            <a:r>
              <a:rPr lang="en-US" dirty="0" smtClean="0">
                <a:solidFill>
                  <a:schemeClr val="tx1"/>
                </a:solidFill>
              </a:rPr>
              <a:t>)</a:t>
            </a:r>
          </a:p>
        </p:txBody>
      </p:sp>
    </p:spTree>
    <p:extLst>
      <p:ext uri="{BB962C8B-B14F-4D97-AF65-F5344CB8AC3E}">
        <p14:creationId xmlns:p14="http://schemas.microsoft.com/office/powerpoint/2010/main" val="39046381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14400" y="228601"/>
            <a:ext cx="7391400" cy="685800"/>
          </a:xfrm>
        </p:spPr>
        <p:txBody>
          <a:bodyPr>
            <a:normAutofit fontScale="90000"/>
          </a:bodyPr>
          <a:lstStyle/>
          <a:p>
            <a:r>
              <a:rPr lang="en-US" dirty="0" smtClean="0">
                <a:solidFill>
                  <a:schemeClr val="tx1"/>
                </a:solidFill>
              </a:rPr>
              <a:t>Cytoskeleton</a:t>
            </a:r>
          </a:p>
        </p:txBody>
      </p:sp>
      <p:sp>
        <p:nvSpPr>
          <p:cNvPr id="198659" name="Rectangle 3"/>
          <p:cNvSpPr>
            <a:spLocks noGrp="1" noChangeArrowheads="1"/>
          </p:cNvSpPr>
          <p:nvPr>
            <p:ph idx="1"/>
          </p:nvPr>
        </p:nvSpPr>
        <p:spPr>
          <a:xfrm>
            <a:off x="838200" y="2119313"/>
            <a:ext cx="7467600" cy="4052887"/>
          </a:xfrm>
        </p:spPr>
        <p:txBody>
          <a:bodyPr>
            <a:normAutofit/>
          </a:bodyPr>
          <a:lstStyle/>
          <a:p>
            <a:r>
              <a:rPr lang="en-US" dirty="0" smtClean="0">
                <a:solidFill>
                  <a:schemeClr val="tx1"/>
                </a:solidFill>
              </a:rPr>
              <a:t>The “skeleton” of the cell</a:t>
            </a:r>
          </a:p>
          <a:p>
            <a:endParaRPr lang="en-US" dirty="0" smtClean="0">
              <a:solidFill>
                <a:schemeClr val="tx1"/>
              </a:solidFill>
            </a:endParaRPr>
          </a:p>
          <a:p>
            <a:r>
              <a:rPr lang="en-US" dirty="0" smtClean="0">
                <a:solidFill>
                  <a:schemeClr val="tx1"/>
                </a:solidFill>
              </a:rPr>
              <a:t>______________________________, </a:t>
            </a:r>
            <a:r>
              <a:rPr lang="en-US" dirty="0" smtClean="0">
                <a:solidFill>
                  <a:schemeClr val="tx1"/>
                </a:solidFill>
              </a:rPr>
              <a:t>elaborate series of rods running through the cytosol</a:t>
            </a:r>
          </a:p>
          <a:p>
            <a:endParaRPr lang="en-US" dirty="0" smtClean="0">
              <a:solidFill>
                <a:schemeClr val="tx1"/>
              </a:solidFill>
            </a:endParaRPr>
          </a:p>
          <a:p>
            <a:r>
              <a:rPr lang="en-US" dirty="0" smtClean="0">
                <a:solidFill>
                  <a:schemeClr val="tx1"/>
                </a:solidFill>
              </a:rPr>
              <a:t>Consists of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6981544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Centrioles</a:t>
            </a:r>
          </a:p>
        </p:txBody>
      </p:sp>
      <p:sp>
        <p:nvSpPr>
          <p:cNvPr id="203779"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Small barrel-shaped organelles located in the centrosome near the nucleus</a:t>
            </a:r>
          </a:p>
          <a:p>
            <a:endParaRPr lang="en-US" dirty="0" smtClean="0">
              <a:solidFill>
                <a:schemeClr val="tx1"/>
              </a:solidFill>
            </a:endParaRPr>
          </a:p>
          <a:p>
            <a:r>
              <a:rPr lang="en-US" dirty="0" smtClean="0">
                <a:solidFill>
                  <a:schemeClr val="tx1"/>
                </a:solidFill>
              </a:rPr>
              <a:t>Pinwheel array of nine triplets of microtubules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Form </a:t>
            </a:r>
            <a:r>
              <a:rPr lang="en-US" dirty="0" smtClean="0">
                <a:solidFill>
                  <a:schemeClr val="tx1"/>
                </a:solidFill>
              </a:rPr>
              <a:t>the bases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2220138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Cilia</a:t>
            </a:r>
          </a:p>
        </p:txBody>
      </p:sp>
      <p:sp>
        <p:nvSpPr>
          <p:cNvPr id="204803"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Whip-like, motile cellular extensions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17887847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Nucleus</a:t>
            </a:r>
          </a:p>
        </p:txBody>
      </p:sp>
      <p:sp>
        <p:nvSpPr>
          <p:cNvPr id="205827" name="Rectangle 3"/>
          <p:cNvSpPr>
            <a:spLocks noGrp="1" noChangeArrowheads="1"/>
          </p:cNvSpPr>
          <p:nvPr>
            <p:ph idx="1"/>
          </p:nvPr>
        </p:nvSpPr>
        <p:spPr>
          <a:xfrm>
            <a:off x="685800" y="1752601"/>
            <a:ext cx="7620000" cy="4419600"/>
          </a:xfrm>
        </p:spPr>
        <p:txBody>
          <a:bodyPr>
            <a:normAutofit lnSpcReduction="10000"/>
          </a:bodyPr>
          <a:lstStyle/>
          <a:p>
            <a:r>
              <a:rPr lang="en-US" dirty="0" smtClean="0">
                <a:solidFill>
                  <a:schemeClr val="tx1"/>
                </a:solidFill>
              </a:rPr>
              <a:t>Contains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Gene-containing </a:t>
            </a:r>
            <a:r>
              <a:rPr lang="en-US" dirty="0" smtClean="0">
                <a:solidFill>
                  <a:schemeClr val="tx1"/>
                </a:solidFill>
              </a:rPr>
              <a:t>control center of the cell</a:t>
            </a:r>
          </a:p>
          <a:p>
            <a:endParaRPr lang="en-US" dirty="0" smtClean="0">
              <a:solidFill>
                <a:schemeClr val="tx1"/>
              </a:solidFill>
            </a:endParaRPr>
          </a:p>
          <a:p>
            <a:r>
              <a:rPr lang="en-US" dirty="0" smtClean="0">
                <a:solidFill>
                  <a:schemeClr val="tx1"/>
                </a:solidFill>
              </a:rPr>
              <a:t>Contains </a:t>
            </a:r>
            <a:r>
              <a:rPr lang="en-US" dirty="0" smtClean="0">
                <a:solidFill>
                  <a:schemeClr val="tx1"/>
                </a:solidFill>
              </a:rPr>
              <a:t>the genetic library with blueprints for nearly all cellular proteins</a:t>
            </a:r>
          </a:p>
          <a:p>
            <a:endParaRPr lang="en-US" dirty="0" smtClean="0">
              <a:solidFill>
                <a:schemeClr val="tx1"/>
              </a:solidFill>
            </a:endParaRPr>
          </a:p>
          <a:p>
            <a:r>
              <a:rPr lang="en-US" dirty="0" smtClean="0">
                <a:solidFill>
                  <a:schemeClr val="tx1"/>
                </a:solidFill>
              </a:rPr>
              <a:t>Dictates </a:t>
            </a:r>
            <a:r>
              <a:rPr lang="en-US" dirty="0" smtClean="0">
                <a:solidFill>
                  <a:schemeClr val="tx1"/>
                </a:solidFill>
              </a:rPr>
              <a:t>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7308552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Nuclear Envelope</a:t>
            </a:r>
          </a:p>
        </p:txBody>
      </p:sp>
      <p:sp>
        <p:nvSpPr>
          <p:cNvPr id="207875"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_______________________________ double </a:t>
            </a:r>
            <a:r>
              <a:rPr lang="en-US" dirty="0" smtClean="0">
                <a:solidFill>
                  <a:schemeClr val="tx1"/>
                </a:solidFill>
              </a:rPr>
              <a:t>membrane barrier containing pores</a:t>
            </a:r>
          </a:p>
          <a:p>
            <a:endParaRPr lang="en-US" dirty="0" smtClean="0">
              <a:solidFill>
                <a:schemeClr val="tx1"/>
              </a:solidFill>
            </a:endParaRPr>
          </a:p>
          <a:p>
            <a:r>
              <a:rPr lang="en-US" dirty="0" smtClean="0">
                <a:solidFill>
                  <a:schemeClr val="tx1"/>
                </a:solidFill>
              </a:rPr>
              <a:t>Encloses jellylike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957837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Nuclear Envelope</a:t>
            </a:r>
          </a:p>
        </p:txBody>
      </p:sp>
      <p:sp>
        <p:nvSpPr>
          <p:cNvPr id="208899" name="Rectangle 3"/>
          <p:cNvSpPr>
            <a:spLocks noGrp="1" noChangeArrowheads="1"/>
          </p:cNvSpPr>
          <p:nvPr>
            <p:ph idx="1"/>
          </p:nvPr>
        </p:nvSpPr>
        <p:spPr>
          <a:xfrm>
            <a:off x="838200" y="2119313"/>
            <a:ext cx="7467600" cy="4052887"/>
          </a:xfrm>
        </p:spPr>
        <p:txBody>
          <a:bodyPr>
            <a:normAutofit fontScale="85000" lnSpcReduction="20000"/>
          </a:bodyPr>
          <a:lstStyle/>
          <a:p>
            <a:r>
              <a:rPr lang="en-US" dirty="0" smtClean="0">
                <a:solidFill>
                  <a:schemeClr val="tx1"/>
                </a:solidFill>
              </a:rPr>
              <a:t>Outer membrane is </a:t>
            </a:r>
            <a:r>
              <a:rPr lang="en-US" dirty="0" smtClean="0">
                <a:solidFill>
                  <a:schemeClr val="tx1"/>
                </a:solidFill>
              </a:rPr>
              <a:t>______________________________________ and </a:t>
            </a:r>
            <a:r>
              <a:rPr lang="en-US" dirty="0" smtClean="0">
                <a:solidFill>
                  <a:schemeClr val="tx1"/>
                </a:solidFill>
              </a:rPr>
              <a:t>is studded with ribosomes</a:t>
            </a:r>
          </a:p>
          <a:p>
            <a:endParaRPr lang="en-US" dirty="0" smtClean="0">
              <a:solidFill>
                <a:schemeClr val="tx1"/>
              </a:solidFill>
            </a:endParaRPr>
          </a:p>
          <a:p>
            <a:r>
              <a:rPr lang="en-US" dirty="0" smtClean="0">
                <a:solidFill>
                  <a:schemeClr val="tx1"/>
                </a:solidFill>
              </a:rPr>
              <a:t>Inner membrane is lined with the nuclear lamina, </a:t>
            </a:r>
          </a:p>
          <a:p>
            <a:pPr lvl="1"/>
            <a:r>
              <a:rPr lang="en-US" dirty="0" smtClean="0">
                <a:solidFill>
                  <a:schemeClr val="tx1"/>
                </a:solidFill>
              </a:rPr>
              <a:t>which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______________________________________ regulates </a:t>
            </a:r>
            <a:r>
              <a:rPr lang="en-US" dirty="0" smtClean="0">
                <a:solidFill>
                  <a:schemeClr val="tx1"/>
                </a:solidFill>
              </a:rPr>
              <a:t>transport of large molecules into and out of the nucleus</a:t>
            </a:r>
          </a:p>
        </p:txBody>
      </p:sp>
    </p:spTree>
    <p:extLst>
      <p:ext uri="{BB962C8B-B14F-4D97-AF65-F5344CB8AC3E}">
        <p14:creationId xmlns:p14="http://schemas.microsoft.com/office/powerpoint/2010/main" val="34820272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Nucleoli</a:t>
            </a:r>
          </a:p>
        </p:txBody>
      </p:sp>
      <p:sp>
        <p:nvSpPr>
          <p:cNvPr id="209923"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Dark-staining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Site </a:t>
            </a:r>
            <a:r>
              <a:rPr lang="en-US" dirty="0" smtClean="0">
                <a:solidFill>
                  <a:schemeClr val="tx1"/>
                </a:solidFill>
              </a:rPr>
              <a:t>of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8614842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74638"/>
            <a:ext cx="4267200" cy="639762"/>
          </a:xfrm>
        </p:spPr>
        <p:txBody>
          <a:bodyPr>
            <a:normAutofit fontScale="90000"/>
          </a:bodyPr>
          <a:lstStyle/>
          <a:p>
            <a:r>
              <a:rPr lang="en-US" dirty="0" smtClean="0">
                <a:solidFill>
                  <a:schemeClr val="tx1"/>
                </a:solidFill>
              </a:rPr>
              <a:t>Chromatin</a:t>
            </a:r>
          </a:p>
        </p:txBody>
      </p:sp>
      <p:sp>
        <p:nvSpPr>
          <p:cNvPr id="210947" name="Rectangle 3"/>
          <p:cNvSpPr>
            <a:spLocks noGrp="1" noChangeArrowheads="1"/>
          </p:cNvSpPr>
          <p:nvPr>
            <p:ph idx="1"/>
          </p:nvPr>
        </p:nvSpPr>
        <p:spPr>
          <a:xfrm>
            <a:off x="838200" y="1676400"/>
            <a:ext cx="7391400" cy="3886200"/>
          </a:xfrm>
        </p:spPr>
        <p:txBody>
          <a:bodyPr anchor="ctr">
            <a:normAutofit/>
          </a:bodyPr>
          <a:lstStyle/>
          <a:p>
            <a:r>
              <a:rPr lang="en-US" dirty="0" smtClean="0">
                <a:solidFill>
                  <a:schemeClr val="tx1"/>
                </a:solidFill>
              </a:rPr>
              <a:t>Threadlike strands of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Form condensed, </a:t>
            </a:r>
            <a:r>
              <a:rPr lang="en-US" dirty="0" err="1" smtClean="0">
                <a:solidFill>
                  <a:schemeClr val="tx1"/>
                </a:solidFill>
              </a:rPr>
              <a:t>barlike</a:t>
            </a:r>
            <a:r>
              <a:rPr lang="en-US" dirty="0" smtClean="0">
                <a:solidFill>
                  <a:schemeClr val="tx1"/>
                </a:solidFill>
              </a:rPr>
              <a:t> bodies of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2476776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Cell Cycle</a:t>
            </a:r>
          </a:p>
        </p:txBody>
      </p:sp>
      <p:sp>
        <p:nvSpPr>
          <p:cNvPr id="211972" name="Rectangle 4"/>
          <p:cNvSpPr>
            <a:spLocks noGrp="1" noChangeArrowheads="1"/>
          </p:cNvSpPr>
          <p:nvPr>
            <p:ph idx="1"/>
          </p:nvPr>
        </p:nvSpPr>
        <p:spPr>
          <a:xfrm>
            <a:off x="762000" y="1600200"/>
            <a:ext cx="7239000" cy="4525963"/>
          </a:xfrm>
        </p:spPr>
        <p:txBody>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Growth (G</a:t>
            </a:r>
            <a:r>
              <a:rPr lang="en-US" baseline="-25000" dirty="0" smtClean="0">
                <a:solidFill>
                  <a:schemeClr val="tx1"/>
                </a:solidFill>
              </a:rPr>
              <a:t>1</a:t>
            </a:r>
            <a:r>
              <a:rPr lang="en-US" dirty="0" smtClean="0">
                <a:solidFill>
                  <a:schemeClr val="tx1"/>
                </a:solidFill>
              </a:rPr>
              <a:t>), synthesis (S), growth (G</a:t>
            </a:r>
            <a:r>
              <a:rPr lang="en-US" baseline="-25000" dirty="0" smtClean="0">
                <a:solidFill>
                  <a:schemeClr val="tx1"/>
                </a:solidFill>
              </a:rPr>
              <a:t>2</a:t>
            </a:r>
            <a:r>
              <a:rPr lang="en-US" dirty="0" smtClean="0">
                <a:solidFill>
                  <a:schemeClr val="tx1"/>
                </a:solidFill>
              </a:rPr>
              <a:t>)</a:t>
            </a: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Mitosis and cytokinesis</a:t>
            </a:r>
          </a:p>
        </p:txBody>
      </p:sp>
    </p:spTree>
    <p:extLst>
      <p:ext uri="{BB962C8B-B14F-4D97-AF65-F5344CB8AC3E}">
        <p14:creationId xmlns:p14="http://schemas.microsoft.com/office/powerpoint/2010/main" val="369355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fontScale="90000"/>
          </a:bodyPr>
          <a:lstStyle/>
          <a:p>
            <a:r>
              <a:rPr lang="en-US"/>
              <a:t>Sagittal Plane</a:t>
            </a:r>
          </a:p>
        </p:txBody>
      </p:sp>
      <p:sp>
        <p:nvSpPr>
          <p:cNvPr id="27653" name="Rectangle 5"/>
          <p:cNvSpPr>
            <a:spLocks noGrp="1" noChangeArrowheads="1"/>
          </p:cNvSpPr>
          <p:nvPr>
            <p:ph type="body" idx="1"/>
          </p:nvPr>
        </p:nvSpPr>
        <p:spPr>
          <a:xfrm>
            <a:off x="457200" y="1600200"/>
            <a:ext cx="5562600" cy="4525963"/>
          </a:xfrm>
        </p:spPr>
        <p:txBody>
          <a:bodyPr>
            <a:normAutofit/>
          </a:bodyPr>
          <a:lstStyle/>
          <a:p>
            <a:r>
              <a:rPr lang="en-US" dirty="0"/>
              <a:t>Sagittal plane</a:t>
            </a:r>
          </a:p>
          <a:p>
            <a:pPr lvl="1"/>
            <a:r>
              <a:rPr lang="en-US" dirty="0"/>
              <a:t>Divides body </a:t>
            </a:r>
            <a:r>
              <a:rPr lang="en-US" dirty="0" smtClean="0"/>
              <a:t>_</a:t>
            </a:r>
            <a:endParaRPr lang="en-US" dirty="0"/>
          </a:p>
          <a:p>
            <a:pPr lvl="1"/>
            <a:endParaRPr lang="en-US" dirty="0" smtClean="0"/>
          </a:p>
          <a:p>
            <a:pPr lvl="1"/>
            <a:r>
              <a:rPr lang="en-US" dirty="0" smtClean="0"/>
              <a:t>Produces </a:t>
            </a:r>
            <a:r>
              <a:rPr lang="en-US" dirty="0"/>
              <a:t>a sagittal section if cut along this plane</a:t>
            </a:r>
          </a:p>
          <a:p>
            <a:pPr lvl="1"/>
            <a:r>
              <a:rPr lang="en-US" b="1" dirty="0" err="1"/>
              <a:t>Midsagittal</a:t>
            </a:r>
            <a:r>
              <a:rPr lang="en-US" b="1" dirty="0"/>
              <a:t> (median)</a:t>
            </a:r>
            <a:r>
              <a:rPr lang="en-US" dirty="0"/>
              <a:t> plane</a:t>
            </a:r>
          </a:p>
          <a:p>
            <a:pPr lvl="2"/>
            <a:r>
              <a:rPr lang="en-US" dirty="0" smtClean="0"/>
              <a:t> </a:t>
            </a:r>
            <a:endParaRPr lang="en-US" dirty="0"/>
          </a:p>
          <a:p>
            <a:pPr lvl="1"/>
            <a:r>
              <a:rPr lang="en-US" b="1" dirty="0" smtClean="0"/>
              <a:t> </a:t>
            </a:r>
            <a:endParaRPr lang="en-US" dirty="0"/>
          </a:p>
          <a:p>
            <a:pPr lvl="2"/>
            <a:r>
              <a:rPr lang="en-US" dirty="0"/>
              <a:t>Not on </a:t>
            </a:r>
            <a:r>
              <a:rPr lang="en-US" dirty="0" smtClean="0"/>
              <a:t>midline</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68087"/>
            <a:ext cx="2133600" cy="49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1909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Interphase:  DNA Replication</a:t>
            </a:r>
          </a:p>
        </p:txBody>
      </p:sp>
      <p:sp>
        <p:nvSpPr>
          <p:cNvPr id="212995"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DNA helices begin unwinding from the nucleosomes</a:t>
            </a:r>
          </a:p>
          <a:p>
            <a:endParaRPr lang="en-US" dirty="0" smtClean="0">
              <a:solidFill>
                <a:schemeClr val="tx1"/>
              </a:solidFill>
            </a:endParaRPr>
          </a:p>
          <a:p>
            <a:r>
              <a:rPr lang="en-US" dirty="0" smtClean="0">
                <a:solidFill>
                  <a:schemeClr val="tx1"/>
                </a:solidFill>
              </a:rPr>
              <a:t>________________________________ untwists </a:t>
            </a:r>
            <a:r>
              <a:rPr lang="en-US" dirty="0" smtClean="0">
                <a:solidFill>
                  <a:schemeClr val="tx1"/>
                </a:solidFill>
              </a:rPr>
              <a:t>the double helix and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Each nucleotide strand </a:t>
            </a:r>
            <a:r>
              <a:rPr lang="en-US" dirty="0" smtClean="0">
                <a:solidFill>
                  <a:schemeClr val="tx1"/>
                </a:solidFill>
              </a:rPr>
              <a:t>__________________________________ for </a:t>
            </a:r>
            <a:r>
              <a:rPr lang="en-US" dirty="0" smtClean="0">
                <a:solidFill>
                  <a:schemeClr val="tx1"/>
                </a:solidFill>
              </a:rPr>
              <a:t>building a new complementary strand</a:t>
            </a:r>
          </a:p>
        </p:txBody>
      </p:sp>
    </p:spTree>
    <p:extLst>
      <p:ext uri="{BB962C8B-B14F-4D97-AF65-F5344CB8AC3E}">
        <p14:creationId xmlns:p14="http://schemas.microsoft.com/office/powerpoint/2010/main" val="20722779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990600" y="152401"/>
            <a:ext cx="7391400" cy="762000"/>
          </a:xfrm>
        </p:spPr>
        <p:txBody>
          <a:bodyPr/>
          <a:lstStyle/>
          <a:p>
            <a:r>
              <a:rPr lang="en-US" dirty="0" smtClean="0">
                <a:solidFill>
                  <a:schemeClr val="tx1"/>
                </a:solidFill>
              </a:rPr>
              <a:t>DNA Replication</a:t>
            </a:r>
          </a:p>
        </p:txBody>
      </p:sp>
      <p:sp>
        <p:nvSpPr>
          <p:cNvPr id="214019"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uses </a:t>
            </a:r>
            <a:r>
              <a:rPr lang="en-US" dirty="0" smtClean="0">
                <a:solidFill>
                  <a:schemeClr val="tx1"/>
                </a:solidFill>
              </a:rPr>
              <a:t>_____________________________ to </a:t>
            </a:r>
            <a:r>
              <a:rPr lang="en-US" dirty="0" smtClean="0">
                <a:solidFill>
                  <a:schemeClr val="tx1"/>
                </a:solidFill>
              </a:rPr>
              <a:t>begin DNA synthesis</a:t>
            </a:r>
          </a:p>
          <a:p>
            <a:endParaRPr lang="en-US" dirty="0" smtClean="0">
              <a:solidFill>
                <a:schemeClr val="tx1"/>
              </a:solidFill>
            </a:endParaRPr>
          </a:p>
          <a:p>
            <a:r>
              <a:rPr lang="en-US" dirty="0" smtClean="0">
                <a:solidFill>
                  <a:schemeClr val="tx1"/>
                </a:solidFill>
              </a:rPr>
              <a:t>__________________________________ continues </a:t>
            </a:r>
            <a:r>
              <a:rPr lang="en-US" dirty="0" smtClean="0">
                <a:solidFill>
                  <a:schemeClr val="tx1"/>
                </a:solidFill>
              </a:rPr>
              <a:t>from the primer and adds complementary nucleotides to the template </a:t>
            </a:r>
          </a:p>
        </p:txBody>
      </p:sp>
    </p:spTree>
    <p:extLst>
      <p:ext uri="{BB962C8B-B14F-4D97-AF65-F5344CB8AC3E}">
        <p14:creationId xmlns:p14="http://schemas.microsoft.com/office/powerpoint/2010/main" val="17484807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990600" y="228601"/>
            <a:ext cx="7391400" cy="609600"/>
          </a:xfrm>
        </p:spPr>
        <p:txBody>
          <a:bodyPr>
            <a:normAutofit fontScale="90000"/>
          </a:bodyPr>
          <a:lstStyle/>
          <a:p>
            <a:r>
              <a:rPr lang="en-US" dirty="0" smtClean="0">
                <a:solidFill>
                  <a:schemeClr val="tx1"/>
                </a:solidFill>
              </a:rPr>
              <a:t>DNA Replication</a:t>
            </a:r>
          </a:p>
        </p:txBody>
      </p:sp>
      <p:sp>
        <p:nvSpPr>
          <p:cNvPr id="215043" name="Rectangle 3"/>
          <p:cNvSpPr>
            <a:spLocks noGrp="1" noChangeArrowheads="1"/>
          </p:cNvSpPr>
          <p:nvPr>
            <p:ph idx="1"/>
          </p:nvPr>
        </p:nvSpPr>
        <p:spPr>
          <a:xfrm>
            <a:off x="838200" y="2119313"/>
            <a:ext cx="7467600" cy="4052887"/>
          </a:xfrm>
        </p:spPr>
        <p:txBody>
          <a:bodyPr>
            <a:normAutofit fontScale="92500" lnSpcReduction="10000"/>
          </a:bodyPr>
          <a:lstStyle/>
          <a:p>
            <a:pPr>
              <a:buFont typeface="Arial" charset="0"/>
              <a:buChar char="•"/>
            </a:pPr>
            <a:r>
              <a:rPr lang="en-US" dirty="0" smtClean="0">
                <a:solidFill>
                  <a:schemeClr val="tx1"/>
                </a:solidFill>
              </a:rPr>
              <a:t>Since DNA polymerase only works </a:t>
            </a:r>
            <a:r>
              <a:rPr lang="en-US" dirty="0" smtClean="0">
                <a:solidFill>
                  <a:schemeClr val="tx1"/>
                </a:solidFill>
              </a:rPr>
              <a:t>_</a:t>
            </a:r>
            <a:endParaRPr lang="en-US" dirty="0" smtClean="0">
              <a:solidFill>
                <a:schemeClr val="tx1"/>
              </a:solidFill>
            </a:endParaRPr>
          </a:p>
          <a:p>
            <a:pPr lvl="1">
              <a:buFont typeface="Arial" charset="0"/>
              <a:buChar char="–"/>
            </a:pPr>
            <a:endParaRPr lang="en-US" dirty="0" smtClean="0">
              <a:solidFill>
                <a:schemeClr val="tx1"/>
              </a:solidFill>
            </a:endParaRPr>
          </a:p>
          <a:p>
            <a:pPr lvl="1">
              <a:buFont typeface="Arial" charset="0"/>
              <a:buChar char="–"/>
            </a:pPr>
            <a:r>
              <a:rPr lang="en-US" dirty="0" smtClean="0">
                <a:solidFill>
                  <a:schemeClr val="tx1"/>
                </a:solidFill>
              </a:rPr>
              <a:t>A </a:t>
            </a:r>
            <a:r>
              <a:rPr lang="en-US" dirty="0" smtClean="0">
                <a:solidFill>
                  <a:schemeClr val="tx1"/>
                </a:solidFill>
              </a:rPr>
              <a:t>continuous leading strand is synthesized</a:t>
            </a:r>
          </a:p>
          <a:p>
            <a:pPr lvl="1">
              <a:buFont typeface="Arial" charset="0"/>
              <a:buChar char="–"/>
            </a:pPr>
            <a:r>
              <a:rPr lang="en-US" dirty="0" smtClean="0">
                <a:solidFill>
                  <a:schemeClr val="tx1"/>
                </a:solidFill>
              </a:rPr>
              <a:t>A discontinuous lagging strand is synthesized</a:t>
            </a:r>
          </a:p>
          <a:p>
            <a:pPr lvl="1">
              <a:buFont typeface="Arial" charset="0"/>
              <a:buChar char="–"/>
            </a:pPr>
            <a:r>
              <a:rPr lang="en-US" dirty="0" smtClean="0">
                <a:solidFill>
                  <a:schemeClr val="tx1"/>
                </a:solidFill>
              </a:rPr>
              <a:t>____________________________________ splices </a:t>
            </a:r>
            <a:r>
              <a:rPr lang="en-US" dirty="0" smtClean="0">
                <a:solidFill>
                  <a:schemeClr val="tx1"/>
                </a:solidFill>
              </a:rPr>
              <a:t>together the short segments of the discontinuous strand</a:t>
            </a:r>
          </a:p>
          <a:p>
            <a:pPr>
              <a:buFont typeface="Arial" charset="0"/>
              <a:buChar char="•"/>
            </a:pPr>
            <a:r>
              <a:rPr lang="en-US" dirty="0" smtClean="0">
                <a:solidFill>
                  <a:schemeClr val="tx1"/>
                </a:solidFill>
              </a:rPr>
              <a:t>Two new telomeres are also synthesized</a:t>
            </a:r>
          </a:p>
          <a:p>
            <a:pPr>
              <a:buFont typeface="Arial" charset="0"/>
              <a:buChar char="•"/>
            </a:pPr>
            <a:r>
              <a:rPr lang="en-US" dirty="0" smtClean="0">
                <a:solidFill>
                  <a:schemeClr val="tx1"/>
                </a:solidFill>
              </a:rPr>
              <a:t>This process is called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9680919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14400" y="304801"/>
            <a:ext cx="7391400" cy="609600"/>
          </a:xfrm>
        </p:spPr>
        <p:txBody>
          <a:bodyPr>
            <a:normAutofit fontScale="90000"/>
          </a:bodyPr>
          <a:lstStyle/>
          <a:p>
            <a:r>
              <a:rPr lang="en-US" dirty="0" smtClean="0">
                <a:solidFill>
                  <a:schemeClr val="tx1"/>
                </a:solidFill>
              </a:rPr>
              <a:t>Cell Division</a:t>
            </a:r>
          </a:p>
        </p:txBody>
      </p:sp>
      <p:sp>
        <p:nvSpPr>
          <p:cNvPr id="217091" name="Rectangle 3"/>
          <p:cNvSpPr>
            <a:spLocks noGrp="1" noChangeArrowheads="1"/>
          </p:cNvSpPr>
          <p:nvPr>
            <p:ph idx="1"/>
          </p:nvPr>
        </p:nvSpPr>
        <p:spPr>
          <a:xfrm>
            <a:off x="838200" y="2119313"/>
            <a:ext cx="7467600" cy="4052887"/>
          </a:xfrm>
        </p:spPr>
        <p:txBody>
          <a:bodyPr>
            <a:normAutofit fontScale="92500"/>
          </a:bodyPr>
          <a:lstStyle/>
          <a:p>
            <a:r>
              <a:rPr lang="en-US" dirty="0" smtClean="0">
                <a:solidFill>
                  <a:schemeClr val="tx1"/>
                </a:solidFill>
              </a:rPr>
              <a:t>Essential for body growth and tissue repair</a:t>
            </a:r>
          </a:p>
          <a:p>
            <a:endParaRPr lang="en-US" dirty="0" smtClean="0">
              <a:solidFill>
                <a:schemeClr val="tx1"/>
              </a:solidFill>
            </a:endParaRPr>
          </a:p>
          <a:p>
            <a:r>
              <a:rPr lang="en-US" dirty="0" smtClean="0">
                <a:solidFill>
                  <a:schemeClr val="tx1"/>
                </a:solidFill>
              </a:rPr>
              <a:t>Mitosis</a:t>
            </a:r>
          </a:p>
          <a:p>
            <a:pPr lvl="1"/>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Cytokinesis</a:t>
            </a: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4054392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Mitosis</a:t>
            </a:r>
          </a:p>
        </p:txBody>
      </p:sp>
      <p:sp>
        <p:nvSpPr>
          <p:cNvPr id="218115" name="Rectangle 3"/>
          <p:cNvSpPr>
            <a:spLocks noGrp="1" noChangeArrowheads="1"/>
          </p:cNvSpPr>
          <p:nvPr>
            <p:ph idx="1"/>
          </p:nvPr>
        </p:nvSpPr>
        <p:spPr>
          <a:xfrm>
            <a:off x="838200" y="2119313"/>
            <a:ext cx="7467600" cy="4052887"/>
          </a:xfrm>
        </p:spPr>
        <p:txBody>
          <a:bodyPr>
            <a:normAutofit fontScale="92500" lnSpcReduction="10000"/>
          </a:bodyPr>
          <a:lstStyle/>
          <a:p>
            <a:r>
              <a:rPr lang="en-US" dirty="0" smtClean="0">
                <a:solidFill>
                  <a:schemeClr val="tx1"/>
                </a:solidFill>
              </a:rPr>
              <a:t>The phases of mitosis are:</a:t>
            </a: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5014657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914400" y="228601"/>
            <a:ext cx="7391400" cy="685800"/>
          </a:xfrm>
        </p:spPr>
        <p:txBody>
          <a:bodyPr>
            <a:normAutofit fontScale="90000"/>
          </a:bodyPr>
          <a:lstStyle/>
          <a:p>
            <a:r>
              <a:rPr lang="en-US" dirty="0" smtClean="0">
                <a:solidFill>
                  <a:schemeClr val="tx1"/>
                </a:solidFill>
              </a:rPr>
              <a:t>Cytokinesis</a:t>
            </a:r>
          </a:p>
        </p:txBody>
      </p:sp>
      <p:sp>
        <p:nvSpPr>
          <p:cNvPr id="219139"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________________________________ formed </a:t>
            </a:r>
            <a:r>
              <a:rPr lang="en-US" dirty="0" smtClean="0">
                <a:solidFill>
                  <a:schemeClr val="tx1"/>
                </a:solidFill>
              </a:rPr>
              <a:t>in </a:t>
            </a:r>
            <a:r>
              <a:rPr lang="en-US" dirty="0" smtClean="0">
                <a:solidFill>
                  <a:schemeClr val="tx1"/>
                </a:solidFill>
              </a:rPr>
              <a:t>________________________________ by </a:t>
            </a:r>
            <a:r>
              <a:rPr lang="en-US" dirty="0" smtClean="0">
                <a:solidFill>
                  <a:schemeClr val="tx1"/>
                </a:solidFill>
              </a:rPr>
              <a:t>contractile ring</a:t>
            </a:r>
          </a:p>
          <a:p>
            <a:endParaRPr lang="en-US" dirty="0" smtClean="0">
              <a:solidFill>
                <a:schemeClr val="tx1"/>
              </a:solidFill>
            </a:endParaRPr>
          </a:p>
          <a:p>
            <a:r>
              <a:rPr lang="en-US" dirty="0" smtClean="0">
                <a:solidFill>
                  <a:schemeClr val="tx1"/>
                </a:solidFill>
              </a:rPr>
              <a:t>Cytoplasm is pinched into two parts after mitosis ends</a:t>
            </a:r>
          </a:p>
        </p:txBody>
      </p:sp>
    </p:spTree>
    <p:extLst>
      <p:ext uri="{BB962C8B-B14F-4D97-AF65-F5344CB8AC3E}">
        <p14:creationId xmlns:p14="http://schemas.microsoft.com/office/powerpoint/2010/main" val="3545630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Early and Late Prophase</a:t>
            </a:r>
          </a:p>
        </p:txBody>
      </p:sp>
      <p:sp>
        <p:nvSpPr>
          <p:cNvPr id="220163"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Asters are seen as chromatin condenses into chromosomes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Centriole pairs separate and the </a:t>
            </a:r>
            <a:r>
              <a:rPr lang="en-US" dirty="0" smtClean="0">
                <a:solidFill>
                  <a:schemeClr val="tx1"/>
                </a:solidFill>
              </a:rPr>
              <a:t>_</a:t>
            </a:r>
            <a:endParaRPr lang="en-US" dirty="0" smtClean="0">
              <a:solidFill>
                <a:schemeClr val="tx1"/>
              </a:solidFill>
            </a:endParaRPr>
          </a:p>
        </p:txBody>
      </p:sp>
      <p:sp>
        <p:nvSpPr>
          <p:cNvPr id="220164" name="Rectangle 4"/>
          <p:cNvSpPr>
            <a:spLocks noChangeArrowheads="1"/>
          </p:cNvSpPr>
          <p:nvPr/>
        </p:nvSpPr>
        <p:spPr bwMode="auto">
          <a:xfrm>
            <a:off x="642938" y="4516438"/>
            <a:ext cx="1841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17576434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914400" y="228600"/>
            <a:ext cx="7391400" cy="685800"/>
          </a:xfrm>
        </p:spPr>
        <p:txBody>
          <a:bodyPr>
            <a:normAutofit fontScale="90000"/>
          </a:bodyPr>
          <a:lstStyle/>
          <a:p>
            <a:r>
              <a:rPr lang="en-US" dirty="0" smtClean="0">
                <a:solidFill>
                  <a:schemeClr val="tx1"/>
                </a:solidFill>
              </a:rPr>
              <a:t>Metaphase</a:t>
            </a:r>
          </a:p>
        </p:txBody>
      </p:sp>
      <p:sp>
        <p:nvSpPr>
          <p:cNvPr id="221187" name="Rectangle 3"/>
          <p:cNvSpPr>
            <a:spLocks noGrp="1" noChangeArrowheads="1"/>
          </p:cNvSpPr>
          <p:nvPr>
            <p:ph idx="1"/>
          </p:nvPr>
        </p:nvSpPr>
        <p:spPr>
          <a:xfrm>
            <a:off x="838200" y="1676400"/>
            <a:ext cx="7467600" cy="4800600"/>
          </a:xfrm>
        </p:spPr>
        <p:txBody>
          <a:bodyPr>
            <a:normAutofit/>
          </a:bodyPr>
          <a:lstStyle/>
          <a:p>
            <a:r>
              <a:rPr lang="en-US" dirty="0" smtClean="0">
                <a:solidFill>
                  <a:schemeClr val="tx1"/>
                </a:solidFill>
              </a:rPr>
              <a:t>Chromosomes </a:t>
            </a:r>
            <a:r>
              <a:rPr lang="en-US" dirty="0" smtClean="0">
                <a:solidFill>
                  <a:schemeClr val="tx1"/>
                </a:solidFill>
              </a:rPr>
              <a:t>_________________________________ of </a:t>
            </a:r>
            <a:r>
              <a:rPr lang="en-US" dirty="0" smtClean="0">
                <a:solidFill>
                  <a:schemeClr val="tx1"/>
                </a:solidFill>
              </a:rPr>
              <a:t>the cell with their centromeres aligned at the exact center, or equator, of the cell</a:t>
            </a:r>
          </a:p>
          <a:p>
            <a:endParaRPr lang="en-US" dirty="0" smtClean="0">
              <a:solidFill>
                <a:schemeClr val="tx1"/>
              </a:solidFill>
            </a:endParaRPr>
          </a:p>
          <a:p>
            <a:r>
              <a:rPr lang="en-US" dirty="0" smtClean="0">
                <a:solidFill>
                  <a:schemeClr val="tx1"/>
                </a:solidFill>
              </a:rPr>
              <a:t>This arrangement of chromosomes along a plane midway between 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677209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Anaphase</a:t>
            </a:r>
          </a:p>
        </p:txBody>
      </p:sp>
      <p:sp>
        <p:nvSpPr>
          <p:cNvPr id="222211"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_______________________________ of </a:t>
            </a:r>
            <a:r>
              <a:rPr lang="en-US" dirty="0" smtClean="0">
                <a:solidFill>
                  <a:schemeClr val="tx1"/>
                </a:solidFill>
              </a:rPr>
              <a:t>the chromosomes split</a:t>
            </a:r>
          </a:p>
          <a:p>
            <a:endParaRPr lang="en-US" dirty="0" smtClean="0">
              <a:solidFill>
                <a:schemeClr val="tx1"/>
              </a:solidFill>
            </a:endParaRPr>
          </a:p>
          <a:p>
            <a:r>
              <a:rPr lang="en-US" dirty="0" smtClean="0">
                <a:solidFill>
                  <a:schemeClr val="tx1"/>
                </a:solidFill>
              </a:rPr>
              <a:t>Motor proteins in kinetochores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7367700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914400" y="228601"/>
            <a:ext cx="7391400" cy="685800"/>
          </a:xfrm>
        </p:spPr>
        <p:txBody>
          <a:bodyPr>
            <a:normAutofit fontScale="90000"/>
          </a:bodyPr>
          <a:lstStyle/>
          <a:p>
            <a:r>
              <a:rPr lang="en-US" dirty="0" err="1" smtClean="0">
                <a:solidFill>
                  <a:schemeClr val="tx1"/>
                </a:solidFill>
              </a:rPr>
              <a:t>Telophase</a:t>
            </a:r>
            <a:r>
              <a:rPr lang="en-US" dirty="0" smtClean="0">
                <a:solidFill>
                  <a:schemeClr val="tx1"/>
                </a:solidFill>
              </a:rPr>
              <a:t> and Cytokinesis</a:t>
            </a:r>
          </a:p>
        </p:txBody>
      </p:sp>
      <p:sp>
        <p:nvSpPr>
          <p:cNvPr id="223235"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New sets of chromosomes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New </a:t>
            </a:r>
            <a:r>
              <a:rPr lang="en-US" dirty="0" smtClean="0">
                <a:solidFill>
                  <a:schemeClr val="tx1"/>
                </a:solidFill>
              </a:rPr>
              <a:t>____________________________________ from </a:t>
            </a:r>
            <a:r>
              <a:rPr lang="en-US" dirty="0" smtClean="0">
                <a:solidFill>
                  <a:schemeClr val="tx1"/>
                </a:solidFill>
              </a:rPr>
              <a:t>the rough ER</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Generally cytokinesis completes cell division</a:t>
            </a:r>
          </a:p>
        </p:txBody>
      </p:sp>
    </p:spTree>
    <p:extLst>
      <p:ext uri="{BB962C8B-B14F-4D97-AF65-F5344CB8AC3E}">
        <p14:creationId xmlns:p14="http://schemas.microsoft.com/office/powerpoint/2010/main" val="230081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normAutofit fontScale="90000"/>
          </a:bodyPr>
          <a:lstStyle/>
          <a:p>
            <a:r>
              <a:rPr lang="en-US" dirty="0"/>
              <a:t>Body Planes</a:t>
            </a:r>
          </a:p>
        </p:txBody>
      </p:sp>
      <p:sp>
        <p:nvSpPr>
          <p:cNvPr id="28677" name="Rectangle 5"/>
          <p:cNvSpPr>
            <a:spLocks noGrp="1" noChangeArrowheads="1"/>
          </p:cNvSpPr>
          <p:nvPr>
            <p:ph type="body" idx="1"/>
          </p:nvPr>
        </p:nvSpPr>
        <p:spPr>
          <a:xfrm>
            <a:off x="457200" y="1600200"/>
            <a:ext cx="5562600" cy="4525963"/>
          </a:xfrm>
        </p:spPr>
        <p:txBody>
          <a:bodyPr>
            <a:normAutofit/>
          </a:bodyPr>
          <a:lstStyle/>
          <a:p>
            <a:r>
              <a:rPr lang="en-US" dirty="0" smtClean="0"/>
              <a:t> </a:t>
            </a:r>
            <a:endParaRPr lang="en-US" dirty="0"/>
          </a:p>
          <a:p>
            <a:pPr lvl="1"/>
            <a:r>
              <a:rPr lang="en-US" sz="2600" dirty="0"/>
              <a:t>Divides body vertically into anterior and posterior parts</a:t>
            </a:r>
          </a:p>
          <a:p>
            <a:pPr lvl="1"/>
            <a:endParaRPr lang="en-US" sz="2600" dirty="0" smtClean="0"/>
          </a:p>
          <a:p>
            <a:pPr lvl="1"/>
            <a:endParaRPr lang="en-US" sz="2600" dirty="0"/>
          </a:p>
          <a:p>
            <a:pPr lvl="1"/>
            <a:r>
              <a:rPr lang="en-US" sz="2600" dirty="0" smtClean="0"/>
              <a:t>Produces </a:t>
            </a:r>
            <a:r>
              <a:rPr lang="en-US" sz="2600" dirty="0"/>
              <a:t>a </a:t>
            </a:r>
            <a:r>
              <a:rPr lang="en-US" sz="2600" b="1" dirty="0"/>
              <a:t>frontal</a:t>
            </a:r>
            <a:r>
              <a:rPr lang="en-US" sz="2600" dirty="0"/>
              <a:t> or </a:t>
            </a:r>
            <a:r>
              <a:rPr lang="en-US" sz="2600" b="1" dirty="0" smtClean="0"/>
              <a:t>_</a:t>
            </a:r>
            <a:endParaRPr lang="en-US" dirty="0"/>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30134"/>
            <a:ext cx="2124075" cy="439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3888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914400" y="304801"/>
            <a:ext cx="7391400" cy="761999"/>
          </a:xfrm>
        </p:spPr>
        <p:txBody>
          <a:bodyPr/>
          <a:lstStyle/>
          <a:p>
            <a:r>
              <a:rPr lang="en-US" dirty="0" smtClean="0">
                <a:solidFill>
                  <a:schemeClr val="tx1"/>
                </a:solidFill>
              </a:rPr>
              <a:t>Control of Cell Division</a:t>
            </a:r>
          </a:p>
        </p:txBody>
      </p:sp>
      <p:sp>
        <p:nvSpPr>
          <p:cNvPr id="224259" name="Rectangle 3"/>
          <p:cNvSpPr>
            <a:spLocks noGrp="1" noChangeArrowheads="1"/>
          </p:cNvSpPr>
          <p:nvPr>
            <p:ph idx="1"/>
          </p:nvPr>
        </p:nvSpPr>
        <p:spPr>
          <a:xfrm>
            <a:off x="838200" y="2119313"/>
            <a:ext cx="7467600" cy="4052887"/>
          </a:xfrm>
        </p:spPr>
        <p:txBody>
          <a:bodyPr>
            <a:normAutofit fontScale="92500" lnSpcReduction="10000"/>
          </a:bodyPr>
          <a:lstStyle/>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Chemical signals such as growth factors and hormones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r>
              <a:rPr lang="en-US" dirty="0" err="1" smtClean="0">
                <a:solidFill>
                  <a:schemeClr val="tx1"/>
                </a:solidFill>
              </a:rPr>
              <a:t>Cyclins</a:t>
            </a:r>
            <a:r>
              <a:rPr lang="en-US" dirty="0" smtClean="0">
                <a:solidFill>
                  <a:schemeClr val="tx1"/>
                </a:solidFill>
              </a:rPr>
              <a:t> and </a:t>
            </a:r>
            <a:r>
              <a:rPr lang="en-US" dirty="0" err="1" smtClean="0">
                <a:solidFill>
                  <a:schemeClr val="tx1"/>
                </a:solidFill>
              </a:rPr>
              <a:t>cyclin</a:t>
            </a:r>
            <a:r>
              <a:rPr lang="en-US" dirty="0" smtClean="0">
                <a:solidFill>
                  <a:schemeClr val="tx1"/>
                </a:solidFill>
              </a:rPr>
              <a:t>-dependent kinases (</a:t>
            </a:r>
            <a:r>
              <a:rPr lang="en-US" dirty="0" err="1" smtClean="0">
                <a:solidFill>
                  <a:schemeClr val="tx1"/>
                </a:solidFill>
              </a:rPr>
              <a:t>Cdks</a:t>
            </a:r>
            <a:r>
              <a:rPr lang="en-US" dirty="0" smtClean="0">
                <a:solidFill>
                  <a:schemeClr val="tx1"/>
                </a:solidFill>
              </a:rPr>
              <a:t>) complexes</a:t>
            </a:r>
          </a:p>
        </p:txBody>
      </p:sp>
    </p:spTree>
    <p:extLst>
      <p:ext uri="{BB962C8B-B14F-4D97-AF65-F5344CB8AC3E}">
        <p14:creationId xmlns:p14="http://schemas.microsoft.com/office/powerpoint/2010/main" val="37622393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Protein Synthesis</a:t>
            </a:r>
          </a:p>
        </p:txBody>
      </p:sp>
      <p:sp>
        <p:nvSpPr>
          <p:cNvPr id="225283"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DNA serves as </a:t>
            </a:r>
            <a:r>
              <a:rPr lang="en-US" dirty="0" smtClean="0">
                <a:solidFill>
                  <a:schemeClr val="tx1"/>
                </a:solidFill>
              </a:rPr>
              <a:t>_____________________________ for </a:t>
            </a:r>
            <a:r>
              <a:rPr lang="en-US" dirty="0" smtClean="0">
                <a:solidFill>
                  <a:schemeClr val="tx1"/>
                </a:solidFill>
              </a:rPr>
              <a:t>protein synthesis</a:t>
            </a:r>
          </a:p>
          <a:p>
            <a:r>
              <a:rPr lang="en-US" dirty="0" smtClean="0">
                <a:solidFill>
                  <a:schemeClr val="tx1"/>
                </a:solidFill>
              </a:rPr>
              <a:t>Genes are </a:t>
            </a:r>
            <a:r>
              <a:rPr lang="en-US" dirty="0" smtClean="0">
                <a:solidFill>
                  <a:schemeClr val="tx1"/>
                </a:solidFill>
              </a:rPr>
              <a:t>___________________________________ carrying </a:t>
            </a:r>
            <a:r>
              <a:rPr lang="en-US" dirty="0" smtClean="0">
                <a:solidFill>
                  <a:schemeClr val="tx1"/>
                </a:solidFill>
              </a:rPr>
              <a:t>instructions for a polypeptide chain</a:t>
            </a:r>
          </a:p>
          <a:p>
            <a:r>
              <a:rPr lang="en-US" dirty="0" smtClean="0">
                <a:solidFill>
                  <a:schemeClr val="tx1"/>
                </a:solidFill>
              </a:rPr>
              <a:t>Triplets of nucleotide bases form the genetic library</a:t>
            </a:r>
          </a:p>
          <a:p>
            <a:r>
              <a:rPr lang="en-US" dirty="0" smtClean="0">
                <a:solidFill>
                  <a:schemeClr val="tx1"/>
                </a:solidFill>
              </a:rPr>
              <a:t>Each triplet specifies coding for an amino acid</a:t>
            </a:r>
          </a:p>
        </p:txBody>
      </p:sp>
    </p:spTree>
    <p:extLst>
      <p:ext uri="{BB962C8B-B14F-4D97-AF65-F5344CB8AC3E}">
        <p14:creationId xmlns:p14="http://schemas.microsoft.com/office/powerpoint/2010/main" val="40527075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914400" y="228600"/>
            <a:ext cx="7391400" cy="609600"/>
          </a:xfrm>
        </p:spPr>
        <p:txBody>
          <a:bodyPr rtlCol="0">
            <a:normAutofit fontScale="90000"/>
          </a:bodyPr>
          <a:lstStyle/>
          <a:p>
            <a:pPr fontAlgn="auto">
              <a:spcAft>
                <a:spcPts val="0"/>
              </a:spcAft>
              <a:defRPr/>
            </a:pPr>
            <a:r>
              <a:rPr lang="en-US" dirty="0" smtClean="0">
                <a:solidFill>
                  <a:schemeClr val="tx1"/>
                </a:solidFill>
              </a:rPr>
              <a:t>Roles of the Three Types of RNA</a:t>
            </a:r>
          </a:p>
        </p:txBody>
      </p:sp>
      <p:sp>
        <p:nvSpPr>
          <p:cNvPr id="158723" name="Rectangle 3"/>
          <p:cNvSpPr>
            <a:spLocks noGrp="1" noChangeArrowheads="1"/>
          </p:cNvSpPr>
          <p:nvPr>
            <p:ph idx="1"/>
          </p:nvPr>
        </p:nvSpPr>
        <p:spPr>
          <a:xfrm>
            <a:off x="838200" y="2119313"/>
            <a:ext cx="7467600" cy="4052887"/>
          </a:xfrm>
        </p:spPr>
        <p:txBody>
          <a:bodyPr rtlCol="0">
            <a:normAutofit fontScale="85000" lnSpcReduction="20000"/>
          </a:bodyPr>
          <a:lstStyle/>
          <a:p>
            <a:pPr marL="274320" indent="-274320" fontAlgn="auto">
              <a:spcAft>
                <a:spcPts val="0"/>
              </a:spcAft>
              <a:buFont typeface="Arial" pitchFamily="34" charset="0"/>
              <a:buChar char="•"/>
              <a:defRPr/>
            </a:pPr>
            <a:r>
              <a:rPr lang="en-US" dirty="0" smtClean="0">
                <a:solidFill>
                  <a:schemeClr val="tx1"/>
                </a:solidFill>
              </a:rPr>
              <a:t> </a:t>
            </a:r>
            <a:endParaRPr lang="en-US" dirty="0">
              <a:solidFill>
                <a:schemeClr val="tx1"/>
              </a:solidFill>
            </a:endParaRPr>
          </a:p>
          <a:p>
            <a:pPr marL="640080" lvl="1" indent="-274320" fontAlgn="auto">
              <a:spcAft>
                <a:spcPts val="0"/>
              </a:spcAft>
              <a:buFont typeface="Arial" pitchFamily="34" charset="0"/>
              <a:buChar char="–"/>
              <a:defRPr/>
            </a:pPr>
            <a:r>
              <a:rPr lang="en-US" dirty="0">
                <a:solidFill>
                  <a:schemeClr val="tx1"/>
                </a:solidFill>
              </a:rPr>
              <a:t>carries the genetic information from DNA in the nucleus to the ribosomes in the cytoplasm</a:t>
            </a:r>
          </a:p>
          <a:p>
            <a:pPr marL="274320" indent="-274320" fontAlgn="auto">
              <a:spcAft>
                <a:spcPts val="0"/>
              </a:spcAft>
              <a:buFont typeface="Arial" pitchFamily="34" charset="0"/>
              <a:buChar char="•"/>
              <a:defRPr/>
            </a:pPr>
            <a:endParaRPr lang="en-US" dirty="0" smtClean="0">
              <a:solidFill>
                <a:schemeClr val="tx1"/>
              </a:solidFill>
            </a:endParaRPr>
          </a:p>
          <a:p>
            <a:pPr marL="274320" indent="-274320" fontAlgn="auto">
              <a:spcAft>
                <a:spcPts val="0"/>
              </a:spcAft>
              <a:buFont typeface="Arial" pitchFamily="34" charset="0"/>
              <a:buChar char="•"/>
              <a:defRPr/>
            </a:pPr>
            <a:r>
              <a:rPr lang="en-US" dirty="0" smtClean="0">
                <a:solidFill>
                  <a:schemeClr val="tx1"/>
                </a:solidFill>
              </a:rPr>
              <a:t> </a:t>
            </a:r>
            <a:endParaRPr lang="en-US" dirty="0">
              <a:solidFill>
                <a:schemeClr val="tx1"/>
              </a:solidFill>
            </a:endParaRPr>
          </a:p>
          <a:p>
            <a:pPr marL="640080" lvl="1" indent="-274320" fontAlgn="auto">
              <a:spcAft>
                <a:spcPts val="0"/>
              </a:spcAft>
              <a:buFont typeface="Arial" pitchFamily="34" charset="0"/>
              <a:buChar char="–"/>
              <a:defRPr/>
            </a:pPr>
            <a:r>
              <a:rPr lang="en-US" dirty="0">
                <a:solidFill>
                  <a:schemeClr val="tx1"/>
                </a:solidFill>
              </a:rPr>
              <a:t>bound to amino acids base pair with the codons of mRNA at the ribosome to begin the process of protein synthesis</a:t>
            </a:r>
          </a:p>
          <a:p>
            <a:pPr marL="274320" indent="-274320" fontAlgn="auto">
              <a:spcAft>
                <a:spcPts val="0"/>
              </a:spcAft>
              <a:buFont typeface="Arial" pitchFamily="34" charset="0"/>
              <a:buChar char="•"/>
              <a:defRPr/>
            </a:pPr>
            <a:endParaRPr lang="en-US" dirty="0" smtClean="0">
              <a:solidFill>
                <a:schemeClr val="tx1"/>
              </a:solidFill>
            </a:endParaRPr>
          </a:p>
          <a:p>
            <a:pPr marL="274320" indent="-274320" fontAlgn="auto">
              <a:spcAft>
                <a:spcPts val="0"/>
              </a:spcAft>
              <a:buFont typeface="Arial" pitchFamily="34" charset="0"/>
              <a:buChar char="•"/>
              <a:defRPr/>
            </a:pPr>
            <a:r>
              <a:rPr lang="en-US" dirty="0" smtClean="0">
                <a:solidFill>
                  <a:schemeClr val="tx1"/>
                </a:solidFill>
              </a:rPr>
              <a:t> </a:t>
            </a:r>
            <a:endParaRPr lang="en-US" dirty="0">
              <a:solidFill>
                <a:schemeClr val="tx1"/>
              </a:solidFill>
            </a:endParaRPr>
          </a:p>
          <a:p>
            <a:pPr marL="640080" lvl="1" indent="-274320" fontAlgn="auto">
              <a:spcAft>
                <a:spcPts val="0"/>
              </a:spcAft>
              <a:buFont typeface="Arial" pitchFamily="34" charset="0"/>
              <a:buChar char="–"/>
              <a:defRPr/>
            </a:pPr>
            <a:r>
              <a:rPr lang="en-US" dirty="0">
                <a:solidFill>
                  <a:schemeClr val="tx1"/>
                </a:solidFill>
              </a:rPr>
              <a:t> a structural component of ribosomes</a:t>
            </a:r>
          </a:p>
        </p:txBody>
      </p:sp>
    </p:spTree>
    <p:extLst>
      <p:ext uri="{BB962C8B-B14F-4D97-AF65-F5344CB8AC3E}">
        <p14:creationId xmlns:p14="http://schemas.microsoft.com/office/powerpoint/2010/main" val="29865706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Transcription</a:t>
            </a:r>
          </a:p>
        </p:txBody>
      </p:sp>
      <p:sp>
        <p:nvSpPr>
          <p:cNvPr id="233475" name="Rectangle 3"/>
          <p:cNvSpPr>
            <a:spLocks noGrp="1" noChangeArrowheads="1"/>
          </p:cNvSpPr>
          <p:nvPr>
            <p:ph idx="1"/>
          </p:nvPr>
        </p:nvSpPr>
        <p:spPr>
          <a:xfrm>
            <a:off x="838200" y="2119313"/>
            <a:ext cx="7467600" cy="4052887"/>
          </a:xfrm>
        </p:spPr>
        <p:txBody>
          <a:bodyPr/>
          <a:lstStyle/>
          <a:p>
            <a:pPr>
              <a:lnSpc>
                <a:spcPct val="90000"/>
              </a:lnSpc>
            </a:pPr>
            <a:r>
              <a:rPr lang="en-US" dirty="0" smtClean="0">
                <a:solidFill>
                  <a:schemeClr val="tx1"/>
                </a:solidFill>
              </a:rPr>
              <a:t>Transfer of information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5457962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914400" y="228600"/>
            <a:ext cx="7391400" cy="609600"/>
          </a:xfrm>
        </p:spPr>
        <p:txBody>
          <a:bodyPr rtlCol="0">
            <a:normAutofit fontScale="90000"/>
          </a:bodyPr>
          <a:lstStyle/>
          <a:p>
            <a:pPr fontAlgn="auto">
              <a:spcAft>
                <a:spcPts val="0"/>
              </a:spcAft>
              <a:defRPr/>
            </a:pPr>
            <a:r>
              <a:rPr lang="en-US" dirty="0" smtClean="0">
                <a:solidFill>
                  <a:schemeClr val="tx1"/>
                </a:solidFill>
              </a:rPr>
              <a:t>Transcription: RNA Polymerase</a:t>
            </a:r>
          </a:p>
        </p:txBody>
      </p:sp>
      <p:sp>
        <p:nvSpPr>
          <p:cNvPr id="234499" name="Rectangle 3"/>
          <p:cNvSpPr>
            <a:spLocks noGrp="1" noChangeArrowheads="1"/>
          </p:cNvSpPr>
          <p:nvPr>
            <p:ph idx="1"/>
          </p:nvPr>
        </p:nvSpPr>
        <p:spPr>
          <a:xfrm>
            <a:off x="838200" y="2119313"/>
            <a:ext cx="7467600" cy="4052887"/>
          </a:xfrm>
        </p:spPr>
        <p:txBody>
          <a:bodyPr>
            <a:normAutofit fontScale="85000" lnSpcReduction="20000"/>
          </a:bodyPr>
          <a:lstStyle/>
          <a:p>
            <a:r>
              <a:rPr lang="en-US" dirty="0" smtClean="0">
                <a:solidFill>
                  <a:schemeClr val="tx1"/>
                </a:solidFill>
              </a:rPr>
              <a:t>An enzyme that oversees the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_________________________________ the </a:t>
            </a:r>
            <a:r>
              <a:rPr lang="en-US" dirty="0" smtClean="0">
                <a:solidFill>
                  <a:schemeClr val="tx1"/>
                </a:solidFill>
              </a:rPr>
              <a:t>DNA template</a:t>
            </a:r>
          </a:p>
          <a:p>
            <a:r>
              <a:rPr lang="en-US" dirty="0" smtClean="0">
                <a:solidFill>
                  <a:schemeClr val="tx1"/>
                </a:solidFill>
              </a:rPr>
              <a:t>Adds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endParaRPr lang="en-US" dirty="0"/>
          </a:p>
          <a:p>
            <a:r>
              <a:rPr lang="en-US" dirty="0" smtClean="0">
                <a:solidFill>
                  <a:schemeClr val="tx1"/>
                </a:solidFill>
              </a:rPr>
              <a:t>Joins </a:t>
            </a:r>
            <a:r>
              <a:rPr lang="en-US" dirty="0" smtClean="0">
                <a:solidFill>
                  <a:schemeClr val="tx1"/>
                </a:solidFill>
              </a:rPr>
              <a:t>these RNA nucleotides together</a:t>
            </a:r>
          </a:p>
          <a:p>
            <a:endParaRPr lang="en-US" dirty="0" smtClean="0">
              <a:solidFill>
                <a:schemeClr val="tx1"/>
              </a:solidFill>
            </a:endParaRPr>
          </a:p>
          <a:p>
            <a:r>
              <a:rPr lang="en-US" dirty="0" smtClean="0">
                <a:solidFill>
                  <a:schemeClr val="tx1"/>
                </a:solidFill>
              </a:rPr>
              <a:t>Encodes </a:t>
            </a:r>
            <a:r>
              <a:rPr lang="en-US" dirty="0" smtClean="0">
                <a:solidFill>
                  <a:schemeClr val="tx1"/>
                </a:solidFill>
              </a:rPr>
              <a:t>a termination signal to stop transcription</a:t>
            </a:r>
          </a:p>
        </p:txBody>
      </p:sp>
    </p:spTree>
    <p:extLst>
      <p:ext uri="{BB962C8B-B14F-4D97-AF65-F5344CB8AC3E}">
        <p14:creationId xmlns:p14="http://schemas.microsoft.com/office/powerpoint/2010/main" val="256505053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62000" y="152400"/>
            <a:ext cx="3429000" cy="609600"/>
          </a:xfrm>
        </p:spPr>
        <p:txBody>
          <a:bodyPr>
            <a:normAutofit fontScale="90000"/>
          </a:bodyPr>
          <a:lstStyle/>
          <a:p>
            <a:r>
              <a:rPr lang="en-US" sz="4000" dirty="0" smtClean="0">
                <a:solidFill>
                  <a:schemeClr val="tx1"/>
                </a:solidFill>
              </a:rPr>
              <a:t>Genetic Code</a:t>
            </a:r>
          </a:p>
        </p:txBody>
      </p:sp>
      <p:sp>
        <p:nvSpPr>
          <p:cNvPr id="235523" name="Rectangle 3"/>
          <p:cNvSpPr>
            <a:spLocks noGrp="1" noChangeArrowheads="1"/>
          </p:cNvSpPr>
          <p:nvPr>
            <p:ph idx="1"/>
          </p:nvPr>
        </p:nvSpPr>
        <p:spPr>
          <a:xfrm>
            <a:off x="685800" y="1600200"/>
            <a:ext cx="7696200" cy="4525963"/>
          </a:xfrm>
        </p:spPr>
        <p:txBody>
          <a:bodyPr/>
          <a:lstStyle/>
          <a:p>
            <a:r>
              <a:rPr lang="en-US" dirty="0" smtClean="0">
                <a:solidFill>
                  <a:schemeClr val="tx1"/>
                </a:solidFill>
              </a:rPr>
              <a:t>______________________________ code </a:t>
            </a:r>
            <a:r>
              <a:rPr lang="en-US" dirty="0" smtClean="0">
                <a:solidFill>
                  <a:schemeClr val="tx1"/>
                </a:solidFill>
              </a:rPr>
              <a:t>for amino acids according to a genetic code</a:t>
            </a:r>
          </a:p>
        </p:txBody>
      </p:sp>
    </p:spTree>
    <p:extLst>
      <p:ext uri="{BB962C8B-B14F-4D97-AF65-F5344CB8AC3E}">
        <p14:creationId xmlns:p14="http://schemas.microsoft.com/office/powerpoint/2010/main" val="20593609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14400" y="228600"/>
            <a:ext cx="7391400" cy="858838"/>
          </a:xfrm>
        </p:spPr>
        <p:txBody>
          <a:bodyPr rtlCol="0">
            <a:normAutofit fontScale="90000"/>
          </a:bodyPr>
          <a:lstStyle/>
          <a:p>
            <a:pPr fontAlgn="auto">
              <a:spcAft>
                <a:spcPts val="0"/>
              </a:spcAft>
              <a:defRPr/>
            </a:pPr>
            <a:r>
              <a:rPr lang="en-US" sz="3600" dirty="0">
                <a:solidFill>
                  <a:schemeClr val="tx1"/>
                </a:solidFill>
              </a:rPr>
              <a:t>Information Transfer from DNA to RNA</a:t>
            </a:r>
          </a:p>
        </p:txBody>
      </p:sp>
      <p:sp>
        <p:nvSpPr>
          <p:cNvPr id="233475" name="Rectangle 3"/>
          <p:cNvSpPr>
            <a:spLocks noGrp="1" noChangeArrowheads="1"/>
          </p:cNvSpPr>
          <p:nvPr>
            <p:ph idx="1"/>
          </p:nvPr>
        </p:nvSpPr>
        <p:spPr>
          <a:xfrm>
            <a:off x="838200" y="2119313"/>
            <a:ext cx="7467600" cy="4052887"/>
          </a:xfrm>
        </p:spPr>
        <p:txBody>
          <a:bodyPr rtlCol="0">
            <a:normAutofit fontScale="70000" lnSpcReduction="20000"/>
          </a:bodyPr>
          <a:lstStyle/>
          <a:p>
            <a:pPr marL="274320" indent="-274320" fontAlgn="auto">
              <a:spcAft>
                <a:spcPts val="0"/>
              </a:spcAft>
              <a:defRPr/>
            </a:pPr>
            <a:r>
              <a:rPr lang="en-US" dirty="0" smtClean="0">
                <a:solidFill>
                  <a:schemeClr val="tx1"/>
                </a:solidFill>
              </a:rPr>
              <a:t>____________________________________ are </a:t>
            </a:r>
            <a:r>
              <a:rPr lang="en-US" dirty="0" smtClean="0">
                <a:solidFill>
                  <a:schemeClr val="tx1"/>
                </a:solidFill>
              </a:rPr>
              <a:t>transcribed into </a:t>
            </a:r>
            <a:r>
              <a:rPr lang="en-US" dirty="0" smtClean="0">
                <a:solidFill>
                  <a:schemeClr val="tx1"/>
                </a:solidFill>
              </a:rPr>
              <a:t>_________________________________by </a:t>
            </a:r>
            <a:r>
              <a:rPr lang="en-US" dirty="0" smtClean="0">
                <a:solidFill>
                  <a:schemeClr val="tx1"/>
                </a:solidFill>
              </a:rPr>
              <a:t>RNA polymerase</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Codons base pair with </a:t>
            </a:r>
            <a:r>
              <a:rPr lang="en-US" dirty="0" smtClean="0">
                <a:solidFill>
                  <a:schemeClr val="tx1"/>
                </a:solidFill>
              </a:rPr>
              <a:t>______________________________ at </a:t>
            </a:r>
            <a:r>
              <a:rPr lang="en-US" dirty="0" smtClean="0">
                <a:solidFill>
                  <a:schemeClr val="tx1"/>
                </a:solidFill>
              </a:rPr>
              <a:t>the ribosomes</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Amino acids are </a:t>
            </a:r>
            <a:r>
              <a:rPr lang="en-US" dirty="0" smtClean="0">
                <a:solidFill>
                  <a:schemeClr val="tx1"/>
                </a:solidFill>
              </a:rPr>
              <a:t>___________________________________ at </a:t>
            </a:r>
            <a:r>
              <a:rPr lang="en-US" dirty="0" smtClean="0">
                <a:solidFill>
                  <a:schemeClr val="tx1"/>
                </a:solidFill>
              </a:rPr>
              <a:t>the ribosomes to form polypeptide chains</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_________________________________________________ are </a:t>
            </a:r>
            <a:r>
              <a:rPr lang="en-US" dirty="0" smtClean="0">
                <a:solidFill>
                  <a:schemeClr val="tx1"/>
                </a:solidFill>
              </a:rPr>
              <a:t>used in initiating and ending translation</a:t>
            </a:r>
          </a:p>
        </p:txBody>
      </p:sp>
    </p:spTree>
    <p:extLst>
      <p:ext uri="{BB962C8B-B14F-4D97-AF65-F5344CB8AC3E}">
        <p14:creationId xmlns:p14="http://schemas.microsoft.com/office/powerpoint/2010/main" val="694218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27200" y="1795463"/>
            <a:ext cx="5722938" cy="1827212"/>
          </a:xfrm>
        </p:spPr>
        <p:txBody>
          <a:bodyPr/>
          <a:lstStyle/>
          <a:p>
            <a:r>
              <a:rPr lang="en-US" dirty="0" smtClean="0">
                <a:solidFill>
                  <a:schemeClr val="tx1"/>
                </a:solidFill>
              </a:rPr>
              <a:t>4</a:t>
            </a:r>
          </a:p>
        </p:txBody>
      </p:sp>
      <p:sp>
        <p:nvSpPr>
          <p:cNvPr id="238595" name="Rectangle 3"/>
          <p:cNvSpPr>
            <a:spLocks noGrp="1" noChangeArrowheads="1"/>
          </p:cNvSpPr>
          <p:nvPr>
            <p:ph type="subTitle" idx="1"/>
          </p:nvPr>
        </p:nvSpPr>
        <p:spPr>
          <a:xfrm>
            <a:off x="1727200" y="3736975"/>
            <a:ext cx="5711825" cy="1524000"/>
          </a:xfrm>
        </p:spPr>
        <p:txBody>
          <a:bodyPr/>
          <a:lstStyle/>
          <a:p>
            <a:pPr>
              <a:buFont typeface="Arial" charset="0"/>
              <a:buNone/>
            </a:pPr>
            <a:r>
              <a:rPr lang="en-US" dirty="0" smtClean="0">
                <a:solidFill>
                  <a:schemeClr val="tx1"/>
                </a:solidFill>
              </a:rPr>
              <a:t>Tissue: The Living Fabric</a:t>
            </a:r>
            <a:endParaRPr lang="en-US" sz="3100" b="1" dirty="0" smtClean="0">
              <a:solidFill>
                <a:schemeClr val="tx1"/>
              </a:solidFill>
              <a:latin typeface="Times New Roman" pitchFamily="18" charset="0"/>
            </a:endParaRPr>
          </a:p>
        </p:txBody>
      </p:sp>
    </p:spTree>
    <p:extLst>
      <p:ext uri="{BB962C8B-B14F-4D97-AF65-F5344CB8AC3E}">
        <p14:creationId xmlns:p14="http://schemas.microsoft.com/office/powerpoint/2010/main" val="33195464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914400" y="152401"/>
            <a:ext cx="7391400" cy="609600"/>
          </a:xfrm>
        </p:spPr>
        <p:txBody>
          <a:bodyPr>
            <a:normAutofit fontScale="90000"/>
          </a:bodyPr>
          <a:lstStyle/>
          <a:p>
            <a:r>
              <a:rPr lang="en-US" dirty="0" smtClean="0">
                <a:solidFill>
                  <a:schemeClr val="tx1"/>
                </a:solidFill>
              </a:rPr>
              <a:t>Tissues</a:t>
            </a:r>
          </a:p>
        </p:txBody>
      </p:sp>
      <p:sp>
        <p:nvSpPr>
          <p:cNvPr id="239619"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Groups of cells similar in structure and function</a:t>
            </a:r>
          </a:p>
          <a:p>
            <a:r>
              <a:rPr lang="en-US" dirty="0" smtClean="0">
                <a:solidFill>
                  <a:schemeClr val="tx1"/>
                </a:solidFill>
              </a:rPr>
              <a:t>The four types of tissues</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7947849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914400" y="228600"/>
            <a:ext cx="7391400" cy="609600"/>
          </a:xfrm>
        </p:spPr>
        <p:txBody>
          <a:bodyPr>
            <a:normAutofit fontScale="90000"/>
          </a:bodyPr>
          <a:lstStyle/>
          <a:p>
            <a:r>
              <a:rPr lang="en-US" dirty="0" smtClean="0">
                <a:solidFill>
                  <a:schemeClr val="tx1"/>
                </a:solidFill>
              </a:rPr>
              <a:t>Epithelial Membranes</a:t>
            </a:r>
          </a:p>
        </p:txBody>
      </p:sp>
      <p:sp>
        <p:nvSpPr>
          <p:cNvPr id="240643" name="Rectangle 3"/>
          <p:cNvSpPr>
            <a:spLocks noGrp="1" noChangeArrowheads="1"/>
          </p:cNvSpPr>
          <p:nvPr>
            <p:ph idx="1"/>
          </p:nvPr>
        </p:nvSpPr>
        <p:spPr>
          <a:xfrm>
            <a:off x="762000" y="1828800"/>
            <a:ext cx="7239000" cy="4297363"/>
          </a:xfrm>
        </p:spPr>
        <p:txBody>
          <a:bodyPr anchor="ctr"/>
          <a:lstStyle/>
          <a:p>
            <a:r>
              <a:rPr lang="en-US" dirty="0" smtClean="0">
                <a:solidFill>
                  <a:schemeClr val="tx1"/>
                </a:solidFill>
              </a:rPr>
              <a:t>Cutaneous </a:t>
            </a:r>
          </a:p>
          <a:p>
            <a:pPr lvl="1"/>
            <a:r>
              <a:rPr lang="en-US" dirty="0" smtClean="0">
                <a:solidFill>
                  <a:schemeClr val="tx1"/>
                </a:solidFill>
              </a:rPr>
              <a:t> </a:t>
            </a:r>
            <a:endParaRPr lang="en-US" dirty="0" smtClean="0">
              <a:solidFill>
                <a:schemeClr val="tx1"/>
              </a:solidFill>
            </a:endParaRPr>
          </a:p>
          <a:p>
            <a:r>
              <a:rPr lang="en-US" dirty="0" smtClean="0">
                <a:solidFill>
                  <a:schemeClr val="tx1"/>
                </a:solidFill>
              </a:rPr>
              <a:t>Mucus</a:t>
            </a:r>
          </a:p>
          <a:p>
            <a:pPr lvl="1"/>
            <a:r>
              <a:rPr lang="en-US" dirty="0" smtClean="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(e.g., digestive and respiratory tracts)</a:t>
            </a:r>
          </a:p>
          <a:p>
            <a:r>
              <a:rPr lang="en-US" dirty="0" smtClean="0">
                <a:solidFill>
                  <a:schemeClr val="tx1"/>
                </a:solidFill>
              </a:rPr>
              <a:t>Serous</a:t>
            </a:r>
          </a:p>
          <a:p>
            <a:pPr lvl="1"/>
            <a:r>
              <a:rPr lang="en-US" dirty="0" smtClean="0">
                <a:solidFill>
                  <a:schemeClr val="tx1"/>
                </a:solidFill>
              </a:rPr>
              <a:t>moist membranes found in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61612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Planes</a:t>
            </a:r>
            <a:endParaRPr lang="en-US" dirty="0"/>
          </a:p>
        </p:txBody>
      </p:sp>
      <p:sp>
        <p:nvSpPr>
          <p:cNvPr id="3" name="Content Placeholder 2"/>
          <p:cNvSpPr>
            <a:spLocks noGrp="1"/>
          </p:cNvSpPr>
          <p:nvPr>
            <p:ph idx="1"/>
          </p:nvPr>
        </p:nvSpPr>
        <p:spPr>
          <a:xfrm>
            <a:off x="457200" y="1600200"/>
            <a:ext cx="5029200" cy="4525963"/>
          </a:xfrm>
        </p:spPr>
        <p:txBody>
          <a:bodyPr>
            <a:normAutofit lnSpcReduction="10000"/>
          </a:bodyPr>
          <a:lstStyle/>
          <a:p>
            <a:r>
              <a:rPr lang="en-US" dirty="0" smtClean="0"/>
              <a:t>Transverse (horizontal) plane</a:t>
            </a:r>
          </a:p>
          <a:p>
            <a:pPr lvl="1"/>
            <a:r>
              <a:rPr lang="en-US" sz="2600" dirty="0" smtClean="0"/>
              <a:t>Divides body horizontally (90° to vertical plane) _</a:t>
            </a:r>
          </a:p>
          <a:p>
            <a:pPr lvl="1"/>
            <a:endParaRPr lang="en-US" sz="2600" dirty="0" smtClean="0"/>
          </a:p>
          <a:p>
            <a:pPr lvl="1"/>
            <a:r>
              <a:rPr lang="en-US" sz="2600" dirty="0" smtClean="0"/>
              <a:t>Produces a </a:t>
            </a:r>
            <a:r>
              <a:rPr lang="en-US" sz="2600" b="1" dirty="0" smtClean="0"/>
              <a:t>_</a:t>
            </a:r>
            <a:endParaRPr lang="en-US" sz="2600" dirty="0" smtClean="0"/>
          </a:p>
          <a:p>
            <a:endParaRPr lang="en-US" b="1" dirty="0" smtClean="0"/>
          </a:p>
          <a:p>
            <a:r>
              <a:rPr lang="en-US" b="1" dirty="0" smtClean="0"/>
              <a:t>Oblique section</a:t>
            </a:r>
            <a:endParaRPr lang="en-US" dirty="0" smtClean="0"/>
          </a:p>
          <a:p>
            <a:pPr lvl="1"/>
            <a:r>
              <a:rPr lang="en-US" sz="2600" dirty="0" smtClean="0"/>
              <a:t>Result of cuts at angle other than 90° to vertical plane</a:t>
            </a:r>
          </a:p>
          <a:p>
            <a:endParaRPr lang="en-US" dirty="0"/>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838200"/>
            <a:ext cx="2305050" cy="399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9421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Epithelial Tissue</a:t>
            </a:r>
          </a:p>
        </p:txBody>
      </p:sp>
      <p:sp>
        <p:nvSpPr>
          <p:cNvPr id="241667"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Cellularity</a:t>
            </a:r>
          </a:p>
          <a:p>
            <a:pPr lvl="1"/>
            <a:r>
              <a:rPr lang="en-US" dirty="0" smtClean="0">
                <a:solidFill>
                  <a:schemeClr val="tx1"/>
                </a:solidFill>
              </a:rPr>
              <a:t>composed almost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Special contacts</a:t>
            </a:r>
          </a:p>
          <a:p>
            <a:pPr lvl="1"/>
            <a:r>
              <a:rPr lang="en-US" dirty="0" smtClean="0">
                <a:solidFill>
                  <a:schemeClr val="tx1"/>
                </a:solidFill>
              </a:rPr>
              <a:t>form continuous sheets held together by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280863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914400" y="228601"/>
            <a:ext cx="7391400" cy="609600"/>
          </a:xfrm>
        </p:spPr>
        <p:txBody>
          <a:bodyPr>
            <a:normAutofit fontScale="90000"/>
          </a:bodyPr>
          <a:lstStyle/>
          <a:p>
            <a:r>
              <a:rPr lang="en-US" dirty="0" smtClean="0">
                <a:solidFill>
                  <a:schemeClr val="tx1"/>
                </a:solidFill>
              </a:rPr>
              <a:t>Epithelial Tissue</a:t>
            </a:r>
          </a:p>
        </p:txBody>
      </p:sp>
      <p:sp>
        <p:nvSpPr>
          <p:cNvPr id="242691" name="Rectangle 3"/>
          <p:cNvSpPr>
            <a:spLocks noGrp="1" noChangeArrowheads="1"/>
          </p:cNvSpPr>
          <p:nvPr>
            <p:ph idx="1"/>
          </p:nvPr>
        </p:nvSpPr>
        <p:spPr>
          <a:xfrm>
            <a:off x="838200" y="2119313"/>
            <a:ext cx="7467600" cy="4052887"/>
          </a:xfrm>
        </p:spPr>
        <p:txBody>
          <a:bodyPr>
            <a:normAutofit fontScale="77500" lnSpcReduction="2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reticular and basal </a:t>
            </a:r>
            <a:r>
              <a:rPr lang="en-US" dirty="0" err="1" smtClean="0">
                <a:solidFill>
                  <a:schemeClr val="tx1"/>
                </a:solidFill>
              </a:rPr>
              <a:t>laminae</a:t>
            </a:r>
            <a:endParaRPr lang="en-US" dirty="0" smtClean="0">
              <a:solidFill>
                <a:schemeClr val="tx1"/>
              </a:solidFill>
            </a:endParaRPr>
          </a:p>
          <a:p>
            <a:endParaRPr lang="en-US" dirty="0" smtClean="0">
              <a:solidFill>
                <a:schemeClr val="tx1"/>
              </a:solidFill>
            </a:endParaRPr>
          </a:p>
          <a:p>
            <a:r>
              <a:rPr lang="en-US" dirty="0" smtClean="0">
                <a:solidFill>
                  <a:schemeClr val="tx1"/>
                </a:solidFill>
              </a:rPr>
              <a:t>________________________________ but </a:t>
            </a:r>
            <a:r>
              <a:rPr lang="en-US" dirty="0" smtClean="0">
                <a:solidFill>
                  <a:schemeClr val="tx1"/>
                </a:solidFill>
              </a:rPr>
              <a:t>innervated	</a:t>
            </a:r>
          </a:p>
          <a:p>
            <a:pPr lvl="1"/>
            <a:r>
              <a:rPr lang="en-US" dirty="0" smtClean="0">
                <a:solidFill>
                  <a:schemeClr val="tx1"/>
                </a:solidFill>
              </a:rPr>
              <a:t>contains </a:t>
            </a:r>
            <a:r>
              <a:rPr lang="en-US" dirty="0" smtClean="0">
                <a:solidFill>
                  <a:schemeClr val="tx1"/>
                </a:solidFill>
              </a:rPr>
              <a:t>____________________________________ but </a:t>
            </a:r>
            <a:r>
              <a:rPr lang="en-US" dirty="0" smtClean="0">
                <a:solidFill>
                  <a:schemeClr val="tx1"/>
                </a:solidFill>
              </a:rPr>
              <a:t>supplied by nerve fibers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rapidly replaces lost cells by cell division</a:t>
            </a:r>
          </a:p>
        </p:txBody>
      </p:sp>
    </p:spTree>
    <p:extLst>
      <p:ext uri="{BB962C8B-B14F-4D97-AF65-F5344CB8AC3E}">
        <p14:creationId xmlns:p14="http://schemas.microsoft.com/office/powerpoint/2010/main" val="97273528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914400" y="152401"/>
            <a:ext cx="7391400" cy="685800"/>
          </a:xfrm>
        </p:spPr>
        <p:txBody>
          <a:bodyPr>
            <a:normAutofit fontScale="90000"/>
          </a:bodyPr>
          <a:lstStyle/>
          <a:p>
            <a:r>
              <a:rPr lang="en-US" dirty="0" smtClean="0">
                <a:solidFill>
                  <a:schemeClr val="tx1"/>
                </a:solidFill>
              </a:rPr>
              <a:t>Classification of Epithelia</a:t>
            </a:r>
          </a:p>
        </p:txBody>
      </p:sp>
      <p:sp>
        <p:nvSpPr>
          <p:cNvPr id="243715" name="Content Placeholder 2"/>
          <p:cNvSpPr>
            <a:spLocks noGrp="1"/>
          </p:cNvSpPr>
          <p:nvPr>
            <p:ph idx="1"/>
          </p:nvPr>
        </p:nvSpPr>
        <p:spPr>
          <a:xfrm>
            <a:off x="838200" y="2119313"/>
            <a:ext cx="4191000" cy="4052887"/>
          </a:xfrm>
        </p:spPr>
        <p:txBody>
          <a:bodyPr/>
          <a:lstStyle/>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Squamous, cuboidal, or columnar</a:t>
            </a:r>
          </a:p>
        </p:txBody>
      </p:sp>
      <p:pic>
        <p:nvPicPr>
          <p:cNvPr id="2437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25146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66979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14400" y="152400"/>
            <a:ext cx="7391400" cy="685800"/>
          </a:xfrm>
        </p:spPr>
        <p:txBody>
          <a:bodyPr>
            <a:normAutofit fontScale="90000"/>
          </a:bodyPr>
          <a:lstStyle/>
          <a:p>
            <a:r>
              <a:rPr lang="en-US" dirty="0" smtClean="0">
                <a:solidFill>
                  <a:schemeClr val="tx1"/>
                </a:solidFill>
              </a:rPr>
              <a:t>Epithelia: Simple Squamous</a:t>
            </a:r>
          </a:p>
        </p:txBody>
      </p:sp>
      <p:sp>
        <p:nvSpPr>
          <p:cNvPr id="244739" name="Rectangle 3"/>
          <p:cNvSpPr>
            <a:spLocks noGrp="1" noChangeArrowheads="1"/>
          </p:cNvSpPr>
          <p:nvPr>
            <p:ph idx="1"/>
          </p:nvPr>
        </p:nvSpPr>
        <p:spPr>
          <a:xfrm>
            <a:off x="457200" y="1828800"/>
            <a:ext cx="7924800" cy="4648200"/>
          </a:xfrm>
        </p:spPr>
        <p:txBody>
          <a:bodyPr>
            <a:normAutofit fontScale="92500" lnSpcReduction="10000"/>
          </a:bodyPr>
          <a:lstStyle/>
          <a:p>
            <a:pPr>
              <a:lnSpc>
                <a:spcPct val="90000"/>
              </a:lnSpc>
            </a:pPr>
            <a:r>
              <a:rPr lang="en-US" dirty="0" smtClean="0">
                <a:solidFill>
                  <a:schemeClr val="tx1"/>
                </a:solidFill>
              </a:rPr>
              <a:t>Single layer </a:t>
            </a:r>
            <a:r>
              <a:rPr lang="en-US" dirty="0" smtClean="0">
                <a:solidFill>
                  <a:schemeClr val="tx1"/>
                </a:solidFill>
              </a:rPr>
              <a:t>_</a:t>
            </a:r>
            <a:endParaRPr lang="en-US" dirty="0" smtClean="0">
              <a:solidFill>
                <a:schemeClr val="tx1"/>
              </a:solidFill>
            </a:endParaRPr>
          </a:p>
          <a:p>
            <a:pPr lvl="1">
              <a:lnSpc>
                <a:spcPct val="90000"/>
              </a:lnSpc>
            </a:pPr>
            <a:r>
              <a:rPr lang="en-US" dirty="0" smtClean="0">
                <a:solidFill>
                  <a:schemeClr val="tx1"/>
                </a:solidFill>
              </a:rPr>
              <a:t>disc-shaped nuclei </a:t>
            </a:r>
          </a:p>
          <a:p>
            <a:pPr lvl="1">
              <a:lnSpc>
                <a:spcPct val="90000"/>
              </a:lnSpc>
            </a:pPr>
            <a:r>
              <a:rPr lang="en-US" dirty="0" smtClean="0">
                <a:solidFill>
                  <a:schemeClr val="tx1"/>
                </a:solidFill>
              </a:rPr>
              <a:t> </a:t>
            </a:r>
            <a:endParaRPr lang="en-US" dirty="0" smtClean="0">
              <a:solidFill>
                <a:schemeClr val="tx1"/>
              </a:solidFill>
            </a:endParaRPr>
          </a:p>
          <a:p>
            <a:pPr>
              <a:lnSpc>
                <a:spcPct val="90000"/>
              </a:lnSpc>
            </a:pPr>
            <a:endParaRPr lang="en-US" dirty="0" smtClean="0">
              <a:solidFill>
                <a:schemeClr val="tx1"/>
              </a:solidFill>
            </a:endParaRPr>
          </a:p>
          <a:p>
            <a:pPr>
              <a:lnSpc>
                <a:spcPct val="90000"/>
              </a:lnSpc>
            </a:pPr>
            <a:r>
              <a:rPr lang="en-US" dirty="0" smtClean="0">
                <a:solidFill>
                  <a:schemeClr val="tx1"/>
                </a:solidFill>
              </a:rPr>
              <a:t>Functions  </a:t>
            </a:r>
            <a:endParaRPr lang="en-US" dirty="0" smtClean="0">
              <a:solidFill>
                <a:schemeClr val="tx1"/>
              </a:solidFill>
            </a:endParaRPr>
          </a:p>
          <a:p>
            <a:pPr lvl="1">
              <a:lnSpc>
                <a:spcPct val="90000"/>
              </a:lnSpc>
            </a:pPr>
            <a:r>
              <a:rPr lang="en-US" dirty="0" smtClean="0">
                <a:solidFill>
                  <a:schemeClr val="tx1"/>
                </a:solidFill>
              </a:rPr>
              <a:t> </a:t>
            </a:r>
            <a:endParaRPr lang="en-US" dirty="0" smtClean="0">
              <a:solidFill>
                <a:schemeClr val="tx1"/>
              </a:solidFill>
            </a:endParaRPr>
          </a:p>
          <a:p>
            <a:pPr lvl="1">
              <a:lnSpc>
                <a:spcPct val="90000"/>
              </a:lnSpc>
            </a:pPr>
            <a:r>
              <a:rPr lang="en-US" dirty="0" smtClean="0">
                <a:solidFill>
                  <a:schemeClr val="tx1"/>
                </a:solidFill>
              </a:rPr>
              <a:t>Provide a slick, friction-reducing lining in lymphatic and cardiovascular systems</a:t>
            </a:r>
          </a:p>
          <a:p>
            <a:pPr>
              <a:lnSpc>
                <a:spcPct val="90000"/>
              </a:lnSpc>
            </a:pPr>
            <a:endParaRPr lang="en-US" dirty="0" smtClean="0">
              <a:solidFill>
                <a:schemeClr val="tx1"/>
              </a:solidFill>
            </a:endParaRPr>
          </a:p>
          <a:p>
            <a:pPr>
              <a:lnSpc>
                <a:spcPct val="90000"/>
              </a:lnSpc>
            </a:pPr>
            <a:r>
              <a:rPr lang="en-US" dirty="0" smtClean="0">
                <a:solidFill>
                  <a:schemeClr val="tx1"/>
                </a:solidFill>
              </a:rPr>
              <a:t>Present </a:t>
            </a:r>
            <a:r>
              <a:rPr lang="en-US" dirty="0" smtClean="0">
                <a:solidFill>
                  <a:schemeClr val="tx1"/>
                </a:solidFill>
              </a:rPr>
              <a:t>in the kidney glomeruli, lining of heart, blood vessels, lymphatic vessels, and serosa</a:t>
            </a:r>
          </a:p>
        </p:txBody>
      </p:sp>
    </p:spTree>
    <p:extLst>
      <p:ext uri="{BB962C8B-B14F-4D97-AF65-F5344CB8AC3E}">
        <p14:creationId xmlns:p14="http://schemas.microsoft.com/office/powerpoint/2010/main" val="7140910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914400" y="152401"/>
            <a:ext cx="7391400" cy="685800"/>
          </a:xfrm>
        </p:spPr>
        <p:txBody>
          <a:bodyPr>
            <a:normAutofit fontScale="90000"/>
          </a:bodyPr>
          <a:lstStyle/>
          <a:p>
            <a:r>
              <a:rPr lang="en-US" dirty="0" smtClean="0">
                <a:solidFill>
                  <a:schemeClr val="tx1"/>
                </a:solidFill>
              </a:rPr>
              <a:t>Epithelia: Simple Cuboidal</a:t>
            </a:r>
          </a:p>
        </p:txBody>
      </p:sp>
      <p:sp>
        <p:nvSpPr>
          <p:cNvPr id="245763" name="Rectangle 3"/>
          <p:cNvSpPr>
            <a:spLocks noGrp="1" noChangeArrowheads="1"/>
          </p:cNvSpPr>
          <p:nvPr>
            <p:ph idx="1"/>
          </p:nvPr>
        </p:nvSpPr>
        <p:spPr>
          <a:xfrm>
            <a:off x="457200" y="2119313"/>
            <a:ext cx="7848600" cy="4052887"/>
          </a:xfrm>
        </p:spPr>
        <p:txBody>
          <a:bodyPr>
            <a:normAutofit/>
          </a:bodyPr>
          <a:lstStyle/>
          <a:p>
            <a:r>
              <a:rPr lang="en-US" dirty="0" smtClean="0">
                <a:solidFill>
                  <a:schemeClr val="tx1"/>
                </a:solidFill>
              </a:rPr>
              <a:t>Single layer of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Function in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pPr lvl="1"/>
            <a:r>
              <a:rPr lang="en-US" dirty="0" smtClean="0">
                <a:solidFill>
                  <a:schemeClr val="tx1"/>
                </a:solidFill>
              </a:rPr>
              <a:t>Present in kidney tubules, ducts and secretory portions of small glands, and ovary surface</a:t>
            </a:r>
          </a:p>
        </p:txBody>
      </p:sp>
    </p:spTree>
    <p:extLst>
      <p:ext uri="{BB962C8B-B14F-4D97-AF65-F5344CB8AC3E}">
        <p14:creationId xmlns:p14="http://schemas.microsoft.com/office/powerpoint/2010/main" val="27285145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14400" y="228600"/>
            <a:ext cx="7391400" cy="762000"/>
          </a:xfrm>
        </p:spPr>
        <p:txBody>
          <a:bodyPr/>
          <a:lstStyle/>
          <a:p>
            <a:r>
              <a:rPr lang="en-US" sz="4000" dirty="0" smtClean="0">
                <a:solidFill>
                  <a:schemeClr val="tx1"/>
                </a:solidFill>
              </a:rPr>
              <a:t>Epithelia: Simple Columnar</a:t>
            </a:r>
          </a:p>
        </p:txBody>
      </p:sp>
      <p:sp>
        <p:nvSpPr>
          <p:cNvPr id="256003" name="Rectangle 3"/>
          <p:cNvSpPr>
            <a:spLocks noGrp="1" noChangeArrowheads="1"/>
          </p:cNvSpPr>
          <p:nvPr>
            <p:ph idx="1"/>
          </p:nvPr>
        </p:nvSpPr>
        <p:spPr>
          <a:xfrm>
            <a:off x="838200" y="1828800"/>
            <a:ext cx="7467600" cy="4267200"/>
          </a:xfrm>
        </p:spPr>
        <p:txBody>
          <a:bodyPr rtlCol="0">
            <a:normAutofit fontScale="55000" lnSpcReduction="20000"/>
          </a:bodyPr>
          <a:lstStyle/>
          <a:p>
            <a:pPr marL="274320" indent="-274320" fontAlgn="auto">
              <a:spcAft>
                <a:spcPts val="0"/>
              </a:spcAft>
              <a:defRPr/>
            </a:pPr>
            <a:r>
              <a:rPr lang="en-US" dirty="0" smtClean="0">
                <a:solidFill>
                  <a:schemeClr val="tx1"/>
                </a:solidFill>
              </a:rPr>
              <a:t>Single layer of </a:t>
            </a:r>
            <a:r>
              <a:rPr lang="en-US" dirty="0" smtClean="0">
                <a:solidFill>
                  <a:schemeClr val="tx1"/>
                </a:solidFill>
              </a:rPr>
              <a:t>_</a:t>
            </a:r>
            <a:endParaRPr lang="en-US" dirty="0" smtClean="0">
              <a:solidFill>
                <a:schemeClr val="tx1"/>
              </a:solidFill>
            </a:endParaRPr>
          </a:p>
          <a:p>
            <a:pPr marL="640080" lvl="1" indent="-274320" fontAlgn="auto">
              <a:spcAft>
                <a:spcPts val="0"/>
              </a:spcAft>
              <a:defRPr/>
            </a:pPr>
            <a:r>
              <a:rPr lang="en-US" sz="2400" dirty="0" smtClean="0">
                <a:solidFill>
                  <a:schemeClr val="tx1"/>
                </a:solidFill>
              </a:rPr>
              <a:t> </a:t>
            </a:r>
            <a:endParaRPr lang="en-US" sz="2400"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Function </a:t>
            </a:r>
            <a:r>
              <a:rPr lang="en-US" dirty="0" smtClean="0">
                <a:solidFill>
                  <a:schemeClr val="tx1"/>
                </a:solidFill>
              </a:rPr>
              <a:t>in absorption and secretion</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err="1" smtClean="0">
                <a:solidFill>
                  <a:schemeClr val="tx1"/>
                </a:solidFill>
              </a:rPr>
              <a:t>Nonciliated</a:t>
            </a:r>
            <a:r>
              <a:rPr lang="en-US" dirty="0" smtClean="0">
                <a:solidFill>
                  <a:schemeClr val="tx1"/>
                </a:solidFill>
              </a:rPr>
              <a:t> type line </a:t>
            </a:r>
          </a:p>
          <a:p>
            <a:pPr marL="640080" lvl="1" indent="-274320" fontAlgn="auto">
              <a:spcAft>
                <a:spcPts val="0"/>
              </a:spcAft>
              <a:defRPr/>
            </a:pPr>
            <a:r>
              <a:rPr lang="en-US" sz="2400" dirty="0" smtClean="0">
                <a:solidFill>
                  <a:schemeClr val="tx1"/>
                </a:solidFill>
              </a:rPr>
              <a:t>digestive tract </a:t>
            </a:r>
          </a:p>
          <a:p>
            <a:pPr marL="640080" lvl="1" indent="-274320" fontAlgn="auto">
              <a:spcAft>
                <a:spcPts val="0"/>
              </a:spcAft>
              <a:defRPr/>
            </a:pPr>
            <a:r>
              <a:rPr lang="en-US" sz="2400" dirty="0" smtClean="0">
                <a:solidFill>
                  <a:schemeClr val="tx1"/>
                </a:solidFill>
              </a:rPr>
              <a:t>gallbladder</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Ciliated </a:t>
            </a:r>
            <a:r>
              <a:rPr lang="en-US" dirty="0" smtClean="0">
                <a:solidFill>
                  <a:schemeClr val="tx1"/>
                </a:solidFill>
              </a:rPr>
              <a:t>type line </a:t>
            </a:r>
            <a:endParaRPr lang="en-US" sz="2400" dirty="0" smtClean="0">
              <a:solidFill>
                <a:schemeClr val="tx1"/>
              </a:solidFill>
            </a:endParaRPr>
          </a:p>
          <a:p>
            <a:pPr marL="640080" lvl="1" indent="-274320" fontAlgn="auto">
              <a:spcAft>
                <a:spcPts val="0"/>
              </a:spcAft>
              <a:defRPr/>
            </a:pPr>
            <a:r>
              <a:rPr lang="en-US" sz="2400" dirty="0" smtClean="0">
                <a:solidFill>
                  <a:schemeClr val="tx1"/>
                </a:solidFill>
              </a:rPr>
              <a:t>small bronchi</a:t>
            </a:r>
          </a:p>
          <a:p>
            <a:pPr marL="640080" lvl="1" indent="-274320" fontAlgn="auto">
              <a:spcAft>
                <a:spcPts val="0"/>
              </a:spcAft>
              <a:defRPr/>
            </a:pPr>
            <a:r>
              <a:rPr lang="en-US" sz="2400" dirty="0" smtClean="0">
                <a:solidFill>
                  <a:schemeClr val="tx1"/>
                </a:solidFill>
              </a:rPr>
              <a:t>uterine tubes</a:t>
            </a:r>
          </a:p>
          <a:p>
            <a:pPr marL="640080" lvl="1" indent="-274320" fontAlgn="auto">
              <a:spcAft>
                <a:spcPts val="0"/>
              </a:spcAft>
              <a:defRPr/>
            </a:pPr>
            <a:r>
              <a:rPr lang="en-US" sz="2400" dirty="0" smtClean="0">
                <a:solidFill>
                  <a:schemeClr val="tx1"/>
                </a:solidFill>
              </a:rPr>
              <a:t>some regions of the uterus</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Cilia </a:t>
            </a:r>
            <a:r>
              <a:rPr lang="en-US" dirty="0" smtClean="0">
                <a:solidFill>
                  <a:schemeClr val="tx1"/>
                </a:solidFill>
              </a:rPr>
              <a:t>help move substances through internal passageways</a:t>
            </a:r>
          </a:p>
        </p:txBody>
      </p:sp>
    </p:spTree>
    <p:extLst>
      <p:ext uri="{BB962C8B-B14F-4D97-AF65-F5344CB8AC3E}">
        <p14:creationId xmlns:p14="http://schemas.microsoft.com/office/powerpoint/2010/main" val="41144910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762000" y="304800"/>
            <a:ext cx="7620000" cy="685800"/>
          </a:xfrm>
        </p:spPr>
        <p:txBody>
          <a:bodyPr/>
          <a:lstStyle/>
          <a:p>
            <a:r>
              <a:rPr lang="en-US" sz="3600" dirty="0" smtClean="0">
                <a:solidFill>
                  <a:schemeClr val="tx1"/>
                </a:solidFill>
              </a:rPr>
              <a:t>Epithelia: Pseudostratified Columnar</a:t>
            </a:r>
          </a:p>
        </p:txBody>
      </p:sp>
      <p:sp>
        <p:nvSpPr>
          <p:cNvPr id="247811"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Single layer of cells with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Nuclei </a:t>
            </a:r>
            <a:r>
              <a:rPr lang="en-US" dirty="0" smtClean="0">
                <a:solidFill>
                  <a:schemeClr val="tx1"/>
                </a:solidFill>
              </a:rPr>
              <a:t>are seen at different layers</a:t>
            </a:r>
          </a:p>
          <a:p>
            <a:r>
              <a:rPr lang="en-US" dirty="0" smtClean="0">
                <a:solidFill>
                  <a:schemeClr val="tx1"/>
                </a:solidFill>
              </a:rPr>
              <a:t>Function in </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propulsion of mucus</a:t>
            </a:r>
          </a:p>
          <a:p>
            <a:r>
              <a:rPr lang="en-US" dirty="0" smtClean="0">
                <a:solidFill>
                  <a:schemeClr val="tx1"/>
                </a:solidFill>
              </a:rPr>
              <a:t>Present in the </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trachea (ciliated)</a:t>
            </a:r>
          </a:p>
        </p:txBody>
      </p:sp>
    </p:spTree>
    <p:extLst>
      <p:ext uri="{BB962C8B-B14F-4D97-AF65-F5344CB8AC3E}">
        <p14:creationId xmlns:p14="http://schemas.microsoft.com/office/powerpoint/2010/main" val="6479932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762000" y="228600"/>
            <a:ext cx="7620000" cy="838200"/>
          </a:xfrm>
        </p:spPr>
        <p:txBody>
          <a:bodyPr/>
          <a:lstStyle/>
          <a:p>
            <a:r>
              <a:rPr lang="en-US" sz="4000" dirty="0" smtClean="0">
                <a:solidFill>
                  <a:schemeClr val="tx1"/>
                </a:solidFill>
              </a:rPr>
              <a:t>Epithelia: Stratified Squamous</a:t>
            </a:r>
          </a:p>
        </p:txBody>
      </p:sp>
      <p:sp>
        <p:nvSpPr>
          <p:cNvPr id="248835" name="Rectangle 3"/>
          <p:cNvSpPr>
            <a:spLocks noGrp="1" noChangeArrowheads="1"/>
          </p:cNvSpPr>
          <p:nvPr>
            <p:ph idx="1"/>
          </p:nvPr>
        </p:nvSpPr>
        <p:spPr>
          <a:xfrm>
            <a:off x="533400" y="2119313"/>
            <a:ext cx="7772400" cy="4052887"/>
          </a:xfrm>
        </p:spPr>
        <p:txBody>
          <a:bodyPr>
            <a:normAutofit fontScale="92500"/>
          </a:bodyPr>
          <a:lstStyle/>
          <a:p>
            <a:r>
              <a:rPr lang="en-US" dirty="0" smtClean="0">
                <a:solidFill>
                  <a:schemeClr val="tx1"/>
                </a:solidFill>
              </a:rPr>
              <a:t>____________________________ composed </a:t>
            </a:r>
            <a:r>
              <a:rPr lang="en-US" dirty="0" smtClean="0">
                <a:solidFill>
                  <a:schemeClr val="tx1"/>
                </a:solidFill>
              </a:rPr>
              <a:t>of several layers of cells</a:t>
            </a:r>
          </a:p>
          <a:p>
            <a:r>
              <a:rPr lang="en-US" dirty="0" smtClean="0">
                <a:solidFill>
                  <a:schemeClr val="tx1"/>
                </a:solidFill>
              </a:rPr>
              <a:t>Function in </a:t>
            </a:r>
            <a:r>
              <a:rPr lang="en-US" dirty="0" smtClean="0">
                <a:solidFill>
                  <a:schemeClr val="tx1"/>
                </a:solidFill>
              </a:rPr>
              <a:t>___________________________ of </a:t>
            </a:r>
            <a:r>
              <a:rPr lang="en-US" dirty="0" smtClean="0">
                <a:solidFill>
                  <a:schemeClr val="tx1"/>
                </a:solidFill>
              </a:rPr>
              <a:t>underlying areas </a:t>
            </a:r>
            <a:r>
              <a:rPr lang="en-US" dirty="0" smtClean="0">
                <a:solidFill>
                  <a:schemeClr val="tx1"/>
                </a:solidFill>
              </a:rPr>
              <a:t>_</a:t>
            </a:r>
            <a:endParaRPr lang="en-US" dirty="0" smtClean="0">
              <a:solidFill>
                <a:schemeClr val="tx1"/>
              </a:solidFill>
            </a:endParaRPr>
          </a:p>
          <a:p>
            <a:pPr lvl="1"/>
            <a:r>
              <a:rPr lang="en-US" dirty="0" smtClean="0">
                <a:solidFill>
                  <a:schemeClr val="tx1"/>
                </a:solidFill>
              </a:rPr>
              <a:t>external part of the skin’s epidermis </a:t>
            </a:r>
          </a:p>
          <a:p>
            <a:pPr lvl="2"/>
            <a:r>
              <a:rPr lang="en-US" dirty="0" smtClean="0">
                <a:solidFill>
                  <a:schemeClr val="tx1"/>
                </a:solidFill>
              </a:rPr>
              <a:t>keratinized cells</a:t>
            </a:r>
          </a:p>
          <a:p>
            <a:pPr lvl="1"/>
            <a:r>
              <a:rPr lang="en-US" dirty="0" smtClean="0">
                <a:solidFill>
                  <a:schemeClr val="tx1"/>
                </a:solidFill>
              </a:rPr>
              <a:t>linings of the </a:t>
            </a:r>
            <a:r>
              <a:rPr lang="en-US" dirty="0" smtClean="0">
                <a:solidFill>
                  <a:schemeClr val="tx1"/>
                </a:solidFill>
              </a:rPr>
              <a:t>_</a:t>
            </a:r>
            <a:endParaRPr lang="en-US" dirty="0" smtClean="0">
              <a:solidFill>
                <a:schemeClr val="tx1"/>
              </a:solidFill>
            </a:endParaRPr>
          </a:p>
          <a:p>
            <a:pPr lvl="2"/>
            <a:r>
              <a:rPr lang="en-US" dirty="0" smtClean="0">
                <a:solidFill>
                  <a:schemeClr val="tx1"/>
                </a:solidFill>
              </a:rPr>
              <a:t>Non-keratinized cells</a:t>
            </a:r>
          </a:p>
        </p:txBody>
      </p:sp>
    </p:spTree>
    <p:extLst>
      <p:ext uri="{BB962C8B-B14F-4D97-AF65-F5344CB8AC3E}">
        <p14:creationId xmlns:p14="http://schemas.microsoft.com/office/powerpoint/2010/main" val="9765327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28600"/>
            <a:ext cx="7620000" cy="762000"/>
          </a:xfrm>
        </p:spPr>
        <p:txBody>
          <a:bodyPr rtlCol="0">
            <a:normAutofit/>
          </a:bodyPr>
          <a:lstStyle/>
          <a:p>
            <a:pPr fontAlgn="auto">
              <a:spcAft>
                <a:spcPts val="0"/>
              </a:spcAft>
              <a:defRPr/>
            </a:pPr>
            <a:r>
              <a:rPr lang="en-US" sz="3200" dirty="0">
                <a:solidFill>
                  <a:schemeClr val="tx1"/>
                </a:solidFill>
              </a:rPr>
              <a:t>Epithelia: Stratified Cuboidal and Columnar</a:t>
            </a:r>
          </a:p>
        </p:txBody>
      </p:sp>
      <p:sp>
        <p:nvSpPr>
          <p:cNvPr id="249859"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Stratified cuboidal</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Found </a:t>
            </a:r>
            <a:r>
              <a:rPr lang="en-US" dirty="0" smtClean="0">
                <a:solidFill>
                  <a:schemeClr val="tx1"/>
                </a:solidFill>
              </a:rPr>
              <a:t>in some </a:t>
            </a:r>
            <a:r>
              <a:rPr lang="en-US" dirty="0" smtClean="0">
                <a:solidFill>
                  <a:schemeClr val="tx1"/>
                </a:solidFill>
              </a:rPr>
              <a:t>_</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Typically </a:t>
            </a:r>
            <a:r>
              <a:rPr lang="en-US" dirty="0" smtClean="0">
                <a:solidFill>
                  <a:schemeClr val="tx1"/>
                </a:solidFill>
              </a:rPr>
              <a:t>two cell layers thick</a:t>
            </a:r>
          </a:p>
        </p:txBody>
      </p:sp>
    </p:spTree>
    <p:extLst>
      <p:ext uri="{BB962C8B-B14F-4D97-AF65-F5344CB8AC3E}">
        <p14:creationId xmlns:p14="http://schemas.microsoft.com/office/powerpoint/2010/main" val="154795497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228600"/>
            <a:ext cx="7620000" cy="609600"/>
          </a:xfrm>
        </p:spPr>
        <p:txBody>
          <a:bodyPr rtlCol="0">
            <a:normAutofit fontScale="90000"/>
          </a:bodyPr>
          <a:lstStyle/>
          <a:p>
            <a:pPr fontAlgn="auto">
              <a:spcAft>
                <a:spcPts val="0"/>
              </a:spcAft>
              <a:defRPr/>
            </a:pPr>
            <a:r>
              <a:rPr lang="en-US" sz="3600" dirty="0">
                <a:solidFill>
                  <a:schemeClr val="tx1"/>
                </a:solidFill>
              </a:rPr>
              <a:t>Epithelia: Stratified Cuboidal and Columnar</a:t>
            </a:r>
          </a:p>
        </p:txBody>
      </p:sp>
      <p:sp>
        <p:nvSpPr>
          <p:cNvPr id="250883" name="Rectangle 3"/>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Limited distribution in the body</a:t>
            </a:r>
          </a:p>
          <a:p>
            <a:pPr lvl="1"/>
            <a:endParaRPr lang="en-US" dirty="0" smtClean="0">
              <a:solidFill>
                <a:schemeClr val="tx1"/>
              </a:solidFill>
            </a:endParaRPr>
          </a:p>
          <a:p>
            <a:pPr lvl="1"/>
            <a:r>
              <a:rPr lang="en-US" dirty="0" smtClean="0">
                <a:solidFill>
                  <a:schemeClr val="tx1"/>
                </a:solidFill>
              </a:rPr>
              <a:t>Found in the pharynx, male urethra, and lining some glandular ducts</a:t>
            </a:r>
          </a:p>
          <a:p>
            <a:pPr lvl="1"/>
            <a:endParaRPr lang="en-US" dirty="0" smtClean="0">
              <a:solidFill>
                <a:schemeClr val="tx1"/>
              </a:solidFill>
            </a:endParaRPr>
          </a:p>
          <a:p>
            <a:pPr lvl="1"/>
            <a:r>
              <a:rPr lang="en-US" dirty="0" smtClean="0">
                <a:solidFill>
                  <a:schemeClr val="tx1"/>
                </a:solidFill>
              </a:rPr>
              <a:t>Also occurs at </a:t>
            </a:r>
            <a:r>
              <a:rPr lang="en-US" dirty="0" smtClean="0">
                <a:solidFill>
                  <a:schemeClr val="tx1"/>
                </a:solidFill>
              </a:rPr>
              <a:t>________________________________ between </a:t>
            </a:r>
            <a:r>
              <a:rPr lang="en-US" dirty="0" smtClean="0">
                <a:solidFill>
                  <a:schemeClr val="tx1"/>
                </a:solidFill>
              </a:rPr>
              <a:t>two other types of epithelia</a:t>
            </a:r>
          </a:p>
        </p:txBody>
      </p:sp>
    </p:spTree>
    <p:extLst>
      <p:ext uri="{BB962C8B-B14F-4D97-AF65-F5344CB8AC3E}">
        <p14:creationId xmlns:p14="http://schemas.microsoft.com/office/powerpoint/2010/main" val="110036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r>
              <a:rPr lang="en-US"/>
              <a:t>Body Cavities</a:t>
            </a:r>
          </a:p>
        </p:txBody>
      </p:sp>
      <p:sp>
        <p:nvSpPr>
          <p:cNvPr id="30725" name="Rectangle 5"/>
          <p:cNvSpPr>
            <a:spLocks noGrp="1" noChangeArrowheads="1"/>
          </p:cNvSpPr>
          <p:nvPr>
            <p:ph type="body" idx="1"/>
          </p:nvPr>
        </p:nvSpPr>
        <p:spPr/>
        <p:txBody>
          <a:bodyPr/>
          <a:lstStyle/>
          <a:p>
            <a:r>
              <a:rPr lang="en-US" dirty="0" smtClean="0"/>
              <a:t>_____________________________ of </a:t>
            </a:r>
            <a:r>
              <a:rPr lang="en-US" dirty="0"/>
              <a:t>internal body cavities </a:t>
            </a:r>
          </a:p>
          <a:p>
            <a:pPr lvl="1"/>
            <a:r>
              <a:rPr lang="en-US" dirty="0" smtClean="0"/>
              <a:t> </a:t>
            </a:r>
            <a:endParaRPr lang="en-US" dirty="0"/>
          </a:p>
          <a:p>
            <a:r>
              <a:rPr lang="en-US" dirty="0"/>
              <a:t>Provide different degrees of protection to organs</a:t>
            </a:r>
          </a:p>
          <a:p>
            <a:r>
              <a:rPr lang="en-US" b="1" dirty="0" smtClean="0"/>
              <a:t> </a:t>
            </a:r>
            <a:endParaRPr lang="en-US" b="1" dirty="0"/>
          </a:p>
          <a:p>
            <a:r>
              <a:rPr lang="en-US" b="1" dirty="0" smtClean="0"/>
              <a:t> </a:t>
            </a:r>
            <a:endParaRPr lang="en-US" dirty="0"/>
          </a:p>
        </p:txBody>
      </p:sp>
    </p:spTree>
    <p:extLst>
      <p:ext uri="{BB962C8B-B14F-4D97-AF65-F5344CB8AC3E}">
        <p14:creationId xmlns:p14="http://schemas.microsoft.com/office/powerpoint/2010/main" val="21786662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914400" y="304800"/>
            <a:ext cx="7391400" cy="685800"/>
          </a:xfrm>
        </p:spPr>
        <p:txBody>
          <a:bodyPr rtlCol="0">
            <a:normAutofit fontScale="90000"/>
          </a:bodyPr>
          <a:lstStyle/>
          <a:p>
            <a:pPr fontAlgn="auto">
              <a:spcAft>
                <a:spcPts val="0"/>
              </a:spcAft>
              <a:defRPr/>
            </a:pPr>
            <a:r>
              <a:rPr lang="en-US" dirty="0" smtClean="0">
                <a:solidFill>
                  <a:schemeClr val="tx1"/>
                </a:solidFill>
              </a:rPr>
              <a:t>Epithelia: Transitional</a:t>
            </a:r>
          </a:p>
        </p:txBody>
      </p:sp>
      <p:sp>
        <p:nvSpPr>
          <p:cNvPr id="251907" name="Rectangle 3"/>
          <p:cNvSpPr>
            <a:spLocks noGrp="1" noChangeArrowheads="1"/>
          </p:cNvSpPr>
          <p:nvPr>
            <p:ph idx="1"/>
          </p:nvPr>
        </p:nvSpPr>
        <p:spPr>
          <a:xfrm>
            <a:off x="838200" y="2119313"/>
            <a:ext cx="7467600" cy="4052887"/>
          </a:xfrm>
        </p:spPr>
        <p:txBody>
          <a:bodyPr>
            <a:normAutofit/>
          </a:bodyPr>
          <a:lstStyle/>
          <a:p>
            <a:r>
              <a:rPr lang="en-US" dirty="0" smtClean="0">
                <a:solidFill>
                  <a:schemeClr val="tx1"/>
                </a:solidFill>
              </a:rPr>
              <a:t>Several cell layers, basal cells are cuboidal, surface cells are dome shaped</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Lines the urinary bladder, ureters, and part of the urethra</a:t>
            </a:r>
          </a:p>
        </p:txBody>
      </p:sp>
    </p:spTree>
    <p:extLst>
      <p:ext uri="{BB962C8B-B14F-4D97-AF65-F5344CB8AC3E}">
        <p14:creationId xmlns:p14="http://schemas.microsoft.com/office/powerpoint/2010/main" val="10431109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914400" y="228600"/>
            <a:ext cx="7391400" cy="685800"/>
          </a:xfrm>
        </p:spPr>
        <p:txBody>
          <a:bodyPr rtlCol="0">
            <a:normAutofit fontScale="90000"/>
          </a:bodyPr>
          <a:lstStyle/>
          <a:p>
            <a:pPr fontAlgn="auto">
              <a:spcAft>
                <a:spcPts val="0"/>
              </a:spcAft>
              <a:defRPr/>
            </a:pPr>
            <a:r>
              <a:rPr lang="en-US" dirty="0" smtClean="0">
                <a:solidFill>
                  <a:schemeClr val="tx1"/>
                </a:solidFill>
              </a:rPr>
              <a:t>Epithelia: Glandular</a:t>
            </a:r>
          </a:p>
        </p:txBody>
      </p:sp>
      <p:sp>
        <p:nvSpPr>
          <p:cNvPr id="252931" name="Rectangle 3"/>
          <p:cNvSpPr>
            <a:spLocks noGrp="1" noChangeArrowheads="1"/>
          </p:cNvSpPr>
          <p:nvPr>
            <p:ph idx="1"/>
          </p:nvPr>
        </p:nvSpPr>
        <p:spPr>
          <a:xfrm>
            <a:off x="838200" y="2119313"/>
            <a:ext cx="7467600" cy="4052887"/>
          </a:xfrm>
        </p:spPr>
        <p:txBody>
          <a:bodyPr>
            <a:normAutofit fontScale="92500" lnSpcReduction="10000"/>
          </a:bodyPr>
          <a:lstStyle/>
          <a:p>
            <a:r>
              <a:rPr lang="en-US" dirty="0" smtClean="0">
                <a:solidFill>
                  <a:schemeClr val="tx1"/>
                </a:solidFill>
              </a:rPr>
              <a:t>A gland is one or more cells that makes and secretes an aqueous fluid</a:t>
            </a:r>
          </a:p>
          <a:p>
            <a:r>
              <a:rPr lang="en-US" dirty="0" smtClean="0">
                <a:solidFill>
                  <a:schemeClr val="tx1"/>
                </a:solidFill>
              </a:rPr>
              <a:t>Classified by:</a:t>
            </a:r>
          </a:p>
          <a:p>
            <a:pPr lvl="1"/>
            <a:endParaRPr lang="en-US" dirty="0" smtClean="0">
              <a:solidFill>
                <a:schemeClr val="tx1"/>
              </a:solidFill>
            </a:endParaRPr>
          </a:p>
          <a:p>
            <a:pPr lvl="1"/>
            <a:r>
              <a:rPr lang="en-US" dirty="0" smtClean="0">
                <a:solidFill>
                  <a:schemeClr val="tx1"/>
                </a:solidFill>
              </a:rPr>
              <a:t>Site of product release</a:t>
            </a:r>
          </a:p>
          <a:p>
            <a:pPr lvl="2" indent="-273050"/>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Relative number of cells forming the gland </a:t>
            </a:r>
          </a:p>
          <a:p>
            <a:pPr lvl="2" indent="-273050"/>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37087611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838200" y="228600"/>
            <a:ext cx="7391400" cy="762000"/>
          </a:xfrm>
        </p:spPr>
        <p:txBody>
          <a:bodyPr/>
          <a:lstStyle/>
          <a:p>
            <a:r>
              <a:rPr lang="en-US" dirty="0" smtClean="0">
                <a:solidFill>
                  <a:schemeClr val="tx1"/>
                </a:solidFill>
              </a:rPr>
              <a:t>Endocrine Glands</a:t>
            </a:r>
          </a:p>
        </p:txBody>
      </p:sp>
      <p:sp>
        <p:nvSpPr>
          <p:cNvPr id="253955"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Ductless glands that produce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Secretions include amino acids, proteins, glycoproteins, and steroids</a:t>
            </a:r>
          </a:p>
        </p:txBody>
      </p:sp>
    </p:spTree>
    <p:extLst>
      <p:ext uri="{BB962C8B-B14F-4D97-AF65-F5344CB8AC3E}">
        <p14:creationId xmlns:p14="http://schemas.microsoft.com/office/powerpoint/2010/main" val="7743134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914400" y="228600"/>
            <a:ext cx="7391400" cy="609600"/>
          </a:xfrm>
        </p:spPr>
        <p:txBody>
          <a:bodyPr rtlCol="0">
            <a:normAutofit fontScale="90000"/>
          </a:bodyPr>
          <a:lstStyle/>
          <a:p>
            <a:pPr fontAlgn="auto">
              <a:spcAft>
                <a:spcPts val="0"/>
              </a:spcAft>
              <a:defRPr/>
            </a:pPr>
            <a:r>
              <a:rPr lang="en-US" dirty="0" smtClean="0">
                <a:solidFill>
                  <a:schemeClr val="tx1"/>
                </a:solidFill>
              </a:rPr>
              <a:t>Exocrine Glands</a:t>
            </a:r>
          </a:p>
        </p:txBody>
      </p:sp>
      <p:sp>
        <p:nvSpPr>
          <p:cNvPr id="254979" name="Rectangle 3"/>
          <p:cNvSpPr>
            <a:spLocks noGrp="1" noChangeArrowheads="1"/>
          </p:cNvSpPr>
          <p:nvPr>
            <p:ph idx="1"/>
          </p:nvPr>
        </p:nvSpPr>
        <p:spPr>
          <a:xfrm>
            <a:off x="838200" y="1828800"/>
            <a:ext cx="7391400" cy="4419600"/>
          </a:xfrm>
        </p:spPr>
        <p:txBody>
          <a:bodyPr>
            <a:normAutofit/>
          </a:bodyPr>
          <a:lstStyle/>
          <a:p>
            <a:pPr>
              <a:lnSpc>
                <a:spcPct val="90000"/>
              </a:lnSpc>
            </a:pPr>
            <a:r>
              <a:rPr lang="en-US" dirty="0" smtClean="0">
                <a:solidFill>
                  <a:schemeClr val="tx1"/>
                </a:solidFill>
              </a:rPr>
              <a:t>Secrete </a:t>
            </a:r>
            <a:r>
              <a:rPr lang="en-US" dirty="0" smtClean="0">
                <a:solidFill>
                  <a:schemeClr val="tx1"/>
                </a:solidFill>
              </a:rPr>
              <a:t>products </a:t>
            </a:r>
          </a:p>
          <a:p>
            <a:pPr lvl="1">
              <a:lnSpc>
                <a:spcPct val="90000"/>
              </a:lnSpc>
            </a:pPr>
            <a:r>
              <a:rPr lang="en-US" sz="2400" dirty="0" smtClean="0">
                <a:solidFill>
                  <a:schemeClr val="tx1"/>
                </a:solidFill>
              </a:rPr>
              <a:t>onto </a:t>
            </a:r>
            <a:r>
              <a:rPr lang="en-US" sz="2400" dirty="0" smtClean="0">
                <a:solidFill>
                  <a:schemeClr val="tx1"/>
                </a:solidFill>
              </a:rPr>
              <a:t>_</a:t>
            </a:r>
            <a:endParaRPr lang="en-US" sz="2400" dirty="0" smtClean="0">
              <a:solidFill>
                <a:schemeClr val="tx1"/>
              </a:solidFill>
            </a:endParaRPr>
          </a:p>
          <a:p>
            <a:pPr lvl="1">
              <a:lnSpc>
                <a:spcPct val="90000"/>
              </a:lnSpc>
            </a:pPr>
            <a:r>
              <a:rPr lang="en-US" sz="2400" dirty="0" smtClean="0">
                <a:solidFill>
                  <a:schemeClr val="tx1"/>
                </a:solidFill>
              </a:rPr>
              <a:t>into </a:t>
            </a:r>
            <a:r>
              <a:rPr lang="en-US" sz="2400" dirty="0" smtClean="0">
                <a:solidFill>
                  <a:schemeClr val="tx1"/>
                </a:solidFill>
              </a:rPr>
              <a:t>_</a:t>
            </a:r>
            <a:endParaRPr lang="en-US" sz="2400" dirty="0" smtClean="0">
              <a:solidFill>
                <a:schemeClr val="tx1"/>
              </a:solidFill>
            </a:endParaRPr>
          </a:p>
          <a:p>
            <a:pPr>
              <a:lnSpc>
                <a:spcPct val="90000"/>
              </a:lnSpc>
            </a:pPr>
            <a:r>
              <a:rPr lang="en-US" dirty="0" smtClean="0">
                <a:solidFill>
                  <a:schemeClr val="tx1"/>
                </a:solidFill>
              </a:rPr>
              <a:t>Examples include </a:t>
            </a:r>
          </a:p>
          <a:p>
            <a:pPr lvl="1">
              <a:lnSpc>
                <a:spcPct val="90000"/>
              </a:lnSpc>
            </a:pPr>
            <a:r>
              <a:rPr lang="en-US" sz="2400" dirty="0" smtClean="0">
                <a:solidFill>
                  <a:schemeClr val="tx1"/>
                </a:solidFill>
              </a:rPr>
              <a:t>mucus</a:t>
            </a:r>
            <a:r>
              <a:rPr lang="en-US" sz="2400" dirty="0" smtClean="0">
                <a:solidFill>
                  <a:schemeClr val="tx1"/>
                </a:solidFill>
              </a:rPr>
              <a:t>, sweat, </a:t>
            </a:r>
            <a:r>
              <a:rPr lang="en-US" sz="2400" dirty="0" smtClean="0">
                <a:solidFill>
                  <a:schemeClr val="tx1"/>
                </a:solidFill>
              </a:rPr>
              <a:t>_</a:t>
            </a:r>
            <a:endParaRPr lang="en-US" sz="2400" dirty="0" smtClean="0">
              <a:solidFill>
                <a:schemeClr val="tx1"/>
              </a:solidFill>
            </a:endParaRPr>
          </a:p>
          <a:p>
            <a:pPr>
              <a:lnSpc>
                <a:spcPct val="90000"/>
              </a:lnSpc>
            </a:pPr>
            <a:r>
              <a:rPr lang="en-US" dirty="0" smtClean="0">
                <a:solidFill>
                  <a:schemeClr val="tx1"/>
                </a:solidFill>
              </a:rPr>
              <a:t>The only important </a:t>
            </a:r>
            <a:r>
              <a:rPr lang="en-US" dirty="0" smtClean="0">
                <a:solidFill>
                  <a:schemeClr val="tx1"/>
                </a:solidFill>
              </a:rPr>
              <a:t>_</a:t>
            </a:r>
            <a:endParaRPr lang="en-US" dirty="0" smtClean="0">
              <a:solidFill>
                <a:schemeClr val="tx1"/>
              </a:solidFill>
            </a:endParaRPr>
          </a:p>
          <a:p>
            <a:pPr>
              <a:lnSpc>
                <a:spcPct val="90000"/>
              </a:lnSpc>
            </a:pPr>
            <a:endParaRPr lang="en-US" dirty="0" smtClean="0">
              <a:solidFill>
                <a:schemeClr val="tx1"/>
              </a:solidFill>
            </a:endParaRPr>
          </a:p>
          <a:p>
            <a:pPr>
              <a:lnSpc>
                <a:spcPct val="90000"/>
              </a:lnSpc>
            </a:pPr>
            <a:r>
              <a:rPr lang="en-US" dirty="0" smtClean="0">
                <a:solidFill>
                  <a:schemeClr val="tx1"/>
                </a:solidFill>
              </a:rPr>
              <a:t>Multicellular </a:t>
            </a:r>
            <a:r>
              <a:rPr lang="en-US" dirty="0" smtClean="0">
                <a:solidFill>
                  <a:schemeClr val="tx1"/>
                </a:solidFill>
              </a:rPr>
              <a:t>exocrine glands are composed of a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2178905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ChangeArrowheads="1"/>
          </p:cNvSpPr>
          <p:nvPr>
            <p:ph type="title"/>
          </p:nvPr>
        </p:nvSpPr>
        <p:spPr>
          <a:xfrm>
            <a:off x="876300" y="228600"/>
            <a:ext cx="7391400" cy="838200"/>
          </a:xfrm>
        </p:spPr>
        <p:txBody>
          <a:bodyPr/>
          <a:lstStyle/>
          <a:p>
            <a:r>
              <a:rPr lang="en-US" dirty="0" smtClean="0">
                <a:solidFill>
                  <a:schemeClr val="tx1"/>
                </a:solidFill>
              </a:rPr>
              <a:t>Modes of Secretion</a:t>
            </a:r>
          </a:p>
        </p:txBody>
      </p:sp>
      <p:sp>
        <p:nvSpPr>
          <p:cNvPr id="256004" name="Rectangle 3"/>
          <p:cNvSpPr>
            <a:spLocks noGrp="1" noChangeArrowheads="1"/>
          </p:cNvSpPr>
          <p:nvPr>
            <p:ph idx="1"/>
          </p:nvPr>
        </p:nvSpPr>
        <p:spPr>
          <a:xfrm>
            <a:off x="838200" y="1676400"/>
            <a:ext cx="7467600" cy="2438400"/>
          </a:xfrm>
        </p:spPr>
        <p:txBody>
          <a:bodyPr>
            <a:normAutofit fontScale="92500" lnSpcReduction="2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products are secreted by exocytosis (e.g., pancreas, sweat, and salivary glands)</a:t>
            </a: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products are secreted by the rupture of gland cells (e.g., sebaceous glands)</a:t>
            </a:r>
          </a:p>
        </p:txBody>
      </p:sp>
    </p:spTree>
    <p:extLst>
      <p:ext uri="{BB962C8B-B14F-4D97-AF65-F5344CB8AC3E}">
        <p14:creationId xmlns:p14="http://schemas.microsoft.com/office/powerpoint/2010/main" val="17538062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914400" y="304800"/>
            <a:ext cx="7391400" cy="838200"/>
          </a:xfrm>
        </p:spPr>
        <p:txBody>
          <a:bodyPr/>
          <a:lstStyle/>
          <a:p>
            <a:r>
              <a:rPr lang="en-US" dirty="0" smtClean="0">
                <a:solidFill>
                  <a:schemeClr val="tx1"/>
                </a:solidFill>
              </a:rPr>
              <a:t>Connective Tissue</a:t>
            </a:r>
          </a:p>
        </p:txBody>
      </p:sp>
      <p:sp>
        <p:nvSpPr>
          <p:cNvPr id="257027"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Found throughout the body; most abundant and widely distributed in primary tissues</a:t>
            </a: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7902957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914400" y="304800"/>
            <a:ext cx="7391400" cy="1201738"/>
          </a:xfrm>
        </p:spPr>
        <p:txBody>
          <a:bodyPr rtlCol="0">
            <a:normAutofit/>
          </a:bodyPr>
          <a:lstStyle/>
          <a:p>
            <a:pPr fontAlgn="auto">
              <a:spcAft>
                <a:spcPts val="0"/>
              </a:spcAft>
              <a:defRPr/>
            </a:pPr>
            <a:r>
              <a:rPr lang="en-US" dirty="0" smtClean="0">
                <a:solidFill>
                  <a:schemeClr val="tx1"/>
                </a:solidFill>
              </a:rPr>
              <a:t>Functions of Connective Tissue</a:t>
            </a:r>
          </a:p>
        </p:txBody>
      </p:sp>
      <p:sp>
        <p:nvSpPr>
          <p:cNvPr id="258051" name="Rectangle 3"/>
          <p:cNvSpPr>
            <a:spLocks noGrp="1" noChangeArrowheads="1"/>
          </p:cNvSpPr>
          <p:nvPr>
            <p:ph idx="1"/>
          </p:nvPr>
        </p:nvSpPr>
        <p:spPr>
          <a:xfrm>
            <a:off x="838200" y="2119313"/>
            <a:ext cx="7467600" cy="4052887"/>
          </a:xfrm>
        </p:spPr>
        <p:txBody>
          <a:bodyPr>
            <a:normAutofit lnSpcReduction="10000"/>
          </a:bodyPr>
          <a:lstStyle/>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Protection</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20544545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914400" y="152400"/>
            <a:ext cx="7391400" cy="685800"/>
          </a:xfrm>
        </p:spPr>
        <p:txBody>
          <a:bodyPr/>
          <a:lstStyle/>
          <a:p>
            <a:r>
              <a:rPr lang="en-US" sz="3600" dirty="0" smtClean="0">
                <a:solidFill>
                  <a:schemeClr val="tx1"/>
                </a:solidFill>
              </a:rPr>
              <a:t>Characteristics of Connective Tissue</a:t>
            </a:r>
          </a:p>
        </p:txBody>
      </p:sp>
      <p:sp>
        <p:nvSpPr>
          <p:cNvPr id="259075" name="Rectangle 3"/>
          <p:cNvSpPr>
            <a:spLocks noGrp="1" noChangeArrowheads="1"/>
          </p:cNvSpPr>
          <p:nvPr>
            <p:ph idx="1"/>
          </p:nvPr>
        </p:nvSpPr>
        <p:spPr>
          <a:xfrm>
            <a:off x="838200" y="2119313"/>
            <a:ext cx="7467600" cy="4052887"/>
          </a:xfrm>
        </p:spPr>
        <p:txBody>
          <a:bodyPr/>
          <a:lstStyle/>
          <a:p>
            <a:r>
              <a:rPr lang="en-US" dirty="0" smtClean="0">
                <a:solidFill>
                  <a:schemeClr val="tx1"/>
                </a:solidFill>
              </a:rPr>
              <a:t>Connective tissues have:</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Nonliving extracellular matrix, consisting of ground substance and fibers </a:t>
            </a:r>
          </a:p>
        </p:txBody>
      </p:sp>
    </p:spTree>
    <p:extLst>
      <p:ext uri="{BB962C8B-B14F-4D97-AF65-F5344CB8AC3E}">
        <p14:creationId xmlns:p14="http://schemas.microsoft.com/office/powerpoint/2010/main" val="4467870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8610600" cy="609600"/>
          </a:xfrm>
        </p:spPr>
        <p:txBody>
          <a:bodyPr rtlCol="0">
            <a:normAutofit fontScale="90000"/>
          </a:bodyPr>
          <a:lstStyle/>
          <a:p>
            <a:pPr fontAlgn="auto">
              <a:spcAft>
                <a:spcPts val="0"/>
              </a:spcAft>
              <a:defRPr/>
            </a:pPr>
            <a:r>
              <a:rPr lang="en-US" dirty="0">
                <a:solidFill>
                  <a:schemeClr val="tx1"/>
                </a:solidFill>
              </a:rPr>
              <a:t>Structural Elements of Connective Tissue</a:t>
            </a:r>
          </a:p>
        </p:txBody>
      </p:sp>
      <p:sp>
        <p:nvSpPr>
          <p:cNvPr id="260099" name="Rectangle 3"/>
          <p:cNvSpPr>
            <a:spLocks noGrp="1" noChangeArrowheads="1"/>
          </p:cNvSpPr>
          <p:nvPr>
            <p:ph idx="1"/>
          </p:nvPr>
        </p:nvSpPr>
        <p:spPr>
          <a:xfrm>
            <a:off x="838200" y="2119313"/>
            <a:ext cx="7467600" cy="4052887"/>
          </a:xfrm>
        </p:spPr>
        <p:txBody>
          <a:bodyPr>
            <a:normAutofit fontScale="85000" lnSpcReduction="2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unstructured material that fills the space between cells</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collagen, elastic, or reticular</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fibroblasts, </a:t>
            </a:r>
            <a:r>
              <a:rPr lang="en-US" dirty="0" err="1" smtClean="0">
                <a:solidFill>
                  <a:schemeClr val="tx1"/>
                </a:solidFill>
              </a:rPr>
              <a:t>chondroblasts</a:t>
            </a:r>
            <a:r>
              <a:rPr lang="en-US" dirty="0" smtClean="0">
                <a:solidFill>
                  <a:schemeClr val="tx1"/>
                </a:solidFill>
              </a:rPr>
              <a:t>, osteoblasts, and hematopoietic stem cells</a:t>
            </a:r>
          </a:p>
        </p:txBody>
      </p:sp>
    </p:spTree>
    <p:extLst>
      <p:ext uri="{BB962C8B-B14F-4D97-AF65-F5344CB8AC3E}">
        <p14:creationId xmlns:p14="http://schemas.microsoft.com/office/powerpoint/2010/main" val="32184852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14400" y="152400"/>
            <a:ext cx="7391400" cy="609600"/>
          </a:xfrm>
        </p:spPr>
        <p:txBody>
          <a:bodyPr>
            <a:normAutofit fontScale="90000"/>
          </a:bodyPr>
          <a:lstStyle/>
          <a:p>
            <a:r>
              <a:rPr lang="en-US" dirty="0" smtClean="0">
                <a:solidFill>
                  <a:schemeClr val="tx1"/>
                </a:solidFill>
              </a:rPr>
              <a:t>Ground Substance</a:t>
            </a:r>
          </a:p>
        </p:txBody>
      </p:sp>
      <p:sp>
        <p:nvSpPr>
          <p:cNvPr id="261123" name="Rectangle 3"/>
          <p:cNvSpPr>
            <a:spLocks noGrp="1" noChangeArrowheads="1"/>
          </p:cNvSpPr>
          <p:nvPr>
            <p:ph idx="1"/>
          </p:nvPr>
        </p:nvSpPr>
        <p:spPr>
          <a:xfrm>
            <a:off x="838200" y="2119313"/>
            <a:ext cx="7467600" cy="4052887"/>
          </a:xfrm>
        </p:spPr>
        <p:txBody>
          <a:bodyPr>
            <a:normAutofit fontScale="70000" lnSpcReduction="20000"/>
          </a:bodyPr>
          <a:lstStyle/>
          <a:p>
            <a:r>
              <a:rPr lang="en-US" dirty="0" smtClean="0">
                <a:solidFill>
                  <a:schemeClr val="tx1"/>
                </a:solidFill>
              </a:rPr>
              <a:t>Interstitial (tissue) fluid</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Proteoglycans </a:t>
            </a:r>
          </a:p>
          <a:p>
            <a:endParaRPr lang="en-US" dirty="0" smtClean="0">
              <a:solidFill>
                <a:schemeClr val="tx1"/>
              </a:solidFill>
            </a:endParaRPr>
          </a:p>
          <a:p>
            <a:r>
              <a:rPr lang="en-US" dirty="0" smtClean="0">
                <a:solidFill>
                  <a:schemeClr val="tx1"/>
                </a:solidFill>
              </a:rPr>
              <a:t>Functions as a </a:t>
            </a:r>
            <a:r>
              <a:rPr lang="en-US" dirty="0" smtClean="0">
                <a:solidFill>
                  <a:schemeClr val="tx1"/>
                </a:solidFill>
              </a:rPr>
              <a:t>___________________________________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through which ___________________________________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between </a:t>
            </a:r>
            <a:r>
              <a:rPr lang="en-US" dirty="0" smtClean="0">
                <a:solidFill>
                  <a:schemeClr val="tx1"/>
                </a:solidFill>
              </a:rPr>
              <a:t>blood capillaries and cells</a:t>
            </a:r>
          </a:p>
        </p:txBody>
      </p:sp>
    </p:spTree>
    <p:extLst>
      <p:ext uri="{BB962C8B-B14F-4D97-AF65-F5344CB8AC3E}">
        <p14:creationId xmlns:p14="http://schemas.microsoft.com/office/powerpoint/2010/main" val="13449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en-US"/>
              <a:t>Dorsal Body Cavity</a:t>
            </a:r>
          </a:p>
        </p:txBody>
      </p:sp>
      <p:sp>
        <p:nvSpPr>
          <p:cNvPr id="31749" name="Rectangle 5"/>
          <p:cNvSpPr>
            <a:spLocks noGrp="1" noChangeArrowheads="1"/>
          </p:cNvSpPr>
          <p:nvPr>
            <p:ph type="body" idx="1"/>
          </p:nvPr>
        </p:nvSpPr>
        <p:spPr/>
        <p:txBody>
          <a:bodyPr/>
          <a:lstStyle/>
          <a:p>
            <a:r>
              <a:rPr lang="en-US" dirty="0"/>
              <a:t>Protects nervous system</a:t>
            </a:r>
          </a:p>
          <a:p>
            <a:r>
              <a:rPr lang="en-US" dirty="0"/>
              <a:t>Two subdivisions:</a:t>
            </a:r>
          </a:p>
          <a:p>
            <a:pPr lvl="1"/>
            <a:r>
              <a:rPr lang="en-US" b="1" dirty="0"/>
              <a:t>Cranial cavity</a:t>
            </a:r>
            <a:endParaRPr lang="en-US" dirty="0"/>
          </a:p>
          <a:p>
            <a:pPr lvl="2"/>
            <a:r>
              <a:rPr lang="en-US" dirty="0" smtClean="0"/>
              <a:t> </a:t>
            </a:r>
            <a:endParaRPr lang="en-US" dirty="0"/>
          </a:p>
          <a:p>
            <a:pPr lvl="1"/>
            <a:endParaRPr lang="en-US" b="1" dirty="0" smtClean="0"/>
          </a:p>
          <a:p>
            <a:pPr lvl="1"/>
            <a:r>
              <a:rPr lang="en-US" b="1" dirty="0" smtClean="0"/>
              <a:t>Vertebral </a:t>
            </a:r>
            <a:r>
              <a:rPr lang="en-US" b="1" dirty="0"/>
              <a:t>cavity</a:t>
            </a:r>
            <a:endParaRPr lang="en-US" dirty="0"/>
          </a:p>
          <a:p>
            <a:pPr lvl="2"/>
            <a:r>
              <a:rPr lang="en-US" dirty="0" smtClean="0"/>
              <a:t> </a:t>
            </a:r>
            <a:endParaRPr lang="en-US" dirty="0"/>
          </a:p>
        </p:txBody>
      </p:sp>
    </p:spTree>
    <p:extLst>
      <p:ext uri="{BB962C8B-B14F-4D97-AF65-F5344CB8AC3E}">
        <p14:creationId xmlns:p14="http://schemas.microsoft.com/office/powerpoint/2010/main" val="126686549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914400" y="152400"/>
            <a:ext cx="7391400" cy="685800"/>
          </a:xfrm>
        </p:spPr>
        <p:txBody>
          <a:bodyPr>
            <a:normAutofit fontScale="90000"/>
          </a:bodyPr>
          <a:lstStyle/>
          <a:p>
            <a:r>
              <a:rPr lang="en-US" dirty="0" smtClean="0">
                <a:solidFill>
                  <a:schemeClr val="tx1"/>
                </a:solidFill>
              </a:rPr>
              <a:t>Fibers</a:t>
            </a:r>
          </a:p>
        </p:txBody>
      </p:sp>
      <p:sp>
        <p:nvSpPr>
          <p:cNvPr id="262147" name="Rectangle 3"/>
          <p:cNvSpPr>
            <a:spLocks noGrp="1" noChangeArrowheads="1"/>
          </p:cNvSpPr>
          <p:nvPr>
            <p:ph idx="1"/>
          </p:nvPr>
        </p:nvSpPr>
        <p:spPr>
          <a:xfrm>
            <a:off x="838200" y="2119313"/>
            <a:ext cx="7467600" cy="4052887"/>
          </a:xfrm>
        </p:spPr>
        <p:txBody>
          <a:bodyPr>
            <a:normAutofit fontScale="92500" lnSpcReduction="20000"/>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tough; provides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long, thin fibers that allow for stretch</a:t>
            </a: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pPr lvl="1"/>
            <a:r>
              <a:rPr lang="en-US" dirty="0" smtClean="0">
                <a:solidFill>
                  <a:schemeClr val="tx1"/>
                </a:solidFill>
              </a:rPr>
              <a:t>_______________________________ collagenous </a:t>
            </a:r>
            <a:r>
              <a:rPr lang="en-US" dirty="0" smtClean="0">
                <a:solidFill>
                  <a:schemeClr val="tx1"/>
                </a:solidFill>
              </a:rPr>
              <a:t>fibers that form delicate networks</a:t>
            </a:r>
          </a:p>
        </p:txBody>
      </p:sp>
    </p:spTree>
    <p:extLst>
      <p:ext uri="{BB962C8B-B14F-4D97-AF65-F5344CB8AC3E}">
        <p14:creationId xmlns:p14="http://schemas.microsoft.com/office/powerpoint/2010/main" val="19136573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14400" y="304800"/>
            <a:ext cx="7391400" cy="685800"/>
          </a:xfrm>
        </p:spPr>
        <p:txBody>
          <a:bodyPr>
            <a:normAutofit fontScale="90000"/>
          </a:bodyPr>
          <a:lstStyle/>
          <a:p>
            <a:r>
              <a:rPr lang="en-US" dirty="0" smtClean="0">
                <a:solidFill>
                  <a:schemeClr val="tx1"/>
                </a:solidFill>
              </a:rPr>
              <a:t>Cells</a:t>
            </a:r>
          </a:p>
        </p:txBody>
      </p:sp>
      <p:sp>
        <p:nvSpPr>
          <p:cNvPr id="261123" name="Rectangle 3"/>
          <p:cNvSpPr>
            <a:spLocks noGrp="1" noChangeArrowheads="1"/>
          </p:cNvSpPr>
          <p:nvPr>
            <p:ph idx="1"/>
          </p:nvPr>
        </p:nvSpPr>
        <p:spPr>
          <a:xfrm>
            <a:off x="914400" y="1828800"/>
            <a:ext cx="7391400" cy="4267200"/>
          </a:xfrm>
        </p:spPr>
        <p:txBody>
          <a:bodyPr rtlCol="0">
            <a:normAutofit fontScale="85000" lnSpcReduction="20000"/>
          </a:bodyPr>
          <a:lstStyle/>
          <a:p>
            <a:pPr marL="274320" indent="-274320" fontAlgn="auto">
              <a:lnSpc>
                <a:spcPct val="90000"/>
              </a:lnSpc>
              <a:spcAft>
                <a:spcPts val="0"/>
              </a:spcAft>
              <a:defRPr/>
            </a:pPr>
            <a:r>
              <a:rPr lang="en-US" dirty="0" smtClean="0">
                <a:solidFill>
                  <a:schemeClr val="tx1"/>
                </a:solidFill>
              </a:rPr>
              <a:t>Fibroblasts</a:t>
            </a:r>
          </a:p>
          <a:p>
            <a:pPr marL="640080" lvl="1" indent="-274320" fontAlgn="auto">
              <a:lnSpc>
                <a:spcPct val="90000"/>
              </a:lnSpc>
              <a:spcAft>
                <a:spcPts val="0"/>
              </a:spcAft>
              <a:defRPr/>
            </a:pPr>
            <a:r>
              <a:rPr lang="en-US" sz="2400" dirty="0" smtClean="0">
                <a:solidFill>
                  <a:schemeClr val="tx1"/>
                </a:solidFill>
              </a:rPr>
              <a:t> </a:t>
            </a:r>
            <a:endParaRPr lang="en-US" sz="2400" dirty="0" smtClean="0">
              <a:solidFill>
                <a:schemeClr val="tx1"/>
              </a:solidFill>
            </a:endParaRPr>
          </a:p>
          <a:p>
            <a:pPr marL="274320" indent="-274320" fontAlgn="auto">
              <a:lnSpc>
                <a:spcPct val="90000"/>
              </a:lnSpc>
              <a:spcAft>
                <a:spcPts val="0"/>
              </a:spcAft>
              <a:defRPr/>
            </a:pPr>
            <a:endParaRPr lang="en-US" dirty="0" smtClean="0">
              <a:solidFill>
                <a:schemeClr val="tx1"/>
              </a:solidFill>
            </a:endParaRPr>
          </a:p>
          <a:p>
            <a:pPr marL="274320" indent="-274320" fontAlgn="auto">
              <a:lnSpc>
                <a:spcPct val="90000"/>
              </a:lnSpc>
              <a:spcAft>
                <a:spcPts val="0"/>
              </a:spcAft>
              <a:defRPr/>
            </a:pPr>
            <a:r>
              <a:rPr lang="en-US" dirty="0" err="1" smtClean="0">
                <a:solidFill>
                  <a:schemeClr val="tx1"/>
                </a:solidFill>
              </a:rPr>
              <a:t>Chondroblasts</a:t>
            </a:r>
            <a:endParaRPr lang="en-US" dirty="0" smtClean="0">
              <a:solidFill>
                <a:schemeClr val="tx1"/>
              </a:solidFill>
            </a:endParaRPr>
          </a:p>
          <a:p>
            <a:pPr marL="640080" lvl="1" indent="-274320" fontAlgn="auto">
              <a:lnSpc>
                <a:spcPct val="90000"/>
              </a:lnSpc>
              <a:spcAft>
                <a:spcPts val="0"/>
              </a:spcAft>
              <a:defRPr/>
            </a:pPr>
            <a:r>
              <a:rPr lang="en-US" sz="2400" dirty="0" smtClean="0">
                <a:solidFill>
                  <a:schemeClr val="tx1"/>
                </a:solidFill>
              </a:rPr>
              <a:t> </a:t>
            </a:r>
            <a:endParaRPr lang="en-US" sz="2400" dirty="0" smtClean="0">
              <a:solidFill>
                <a:schemeClr val="tx1"/>
              </a:solidFill>
            </a:endParaRPr>
          </a:p>
          <a:p>
            <a:pPr marL="274320" indent="-274320" fontAlgn="auto">
              <a:lnSpc>
                <a:spcPct val="90000"/>
              </a:lnSpc>
              <a:spcAft>
                <a:spcPts val="0"/>
              </a:spcAft>
              <a:defRPr/>
            </a:pPr>
            <a:endParaRPr lang="en-US" dirty="0" smtClean="0">
              <a:solidFill>
                <a:schemeClr val="tx1"/>
              </a:solidFill>
            </a:endParaRPr>
          </a:p>
          <a:p>
            <a:pPr marL="274320" indent="-274320" fontAlgn="auto">
              <a:lnSpc>
                <a:spcPct val="90000"/>
              </a:lnSpc>
              <a:spcAft>
                <a:spcPts val="0"/>
              </a:spcAft>
              <a:defRPr/>
            </a:pPr>
            <a:r>
              <a:rPr lang="en-US" dirty="0" smtClean="0">
                <a:solidFill>
                  <a:schemeClr val="tx1"/>
                </a:solidFill>
              </a:rPr>
              <a:t>Osteoblasts</a:t>
            </a:r>
          </a:p>
          <a:p>
            <a:pPr marL="640080" lvl="1" indent="-274320" fontAlgn="auto">
              <a:lnSpc>
                <a:spcPct val="90000"/>
              </a:lnSpc>
              <a:spcAft>
                <a:spcPts val="0"/>
              </a:spcAft>
              <a:defRPr/>
            </a:pPr>
            <a:r>
              <a:rPr lang="en-US" sz="2400" dirty="0" smtClean="0">
                <a:solidFill>
                  <a:schemeClr val="tx1"/>
                </a:solidFill>
              </a:rPr>
              <a:t> </a:t>
            </a:r>
            <a:endParaRPr lang="en-US" sz="2400" dirty="0" smtClean="0">
              <a:solidFill>
                <a:schemeClr val="tx1"/>
              </a:solidFill>
            </a:endParaRPr>
          </a:p>
          <a:p>
            <a:pPr marL="274320" indent="-274320" fontAlgn="auto">
              <a:lnSpc>
                <a:spcPct val="90000"/>
              </a:lnSpc>
              <a:spcAft>
                <a:spcPts val="0"/>
              </a:spcAft>
              <a:defRPr/>
            </a:pPr>
            <a:endParaRPr lang="en-US" dirty="0" smtClean="0">
              <a:solidFill>
                <a:schemeClr val="tx1"/>
              </a:solidFill>
            </a:endParaRPr>
          </a:p>
          <a:p>
            <a:pPr marL="274320" indent="-274320" fontAlgn="auto">
              <a:lnSpc>
                <a:spcPct val="90000"/>
              </a:lnSpc>
              <a:spcAft>
                <a:spcPts val="0"/>
              </a:spcAft>
              <a:defRPr/>
            </a:pPr>
            <a:r>
              <a:rPr lang="en-US" dirty="0" smtClean="0">
                <a:solidFill>
                  <a:schemeClr val="tx1"/>
                </a:solidFill>
              </a:rPr>
              <a:t>Hematopoietic stem cells </a:t>
            </a:r>
          </a:p>
          <a:p>
            <a:pPr marL="640080" lvl="1" indent="-274320" fontAlgn="auto">
              <a:lnSpc>
                <a:spcPct val="90000"/>
              </a:lnSpc>
              <a:spcAft>
                <a:spcPts val="0"/>
              </a:spcAft>
              <a:defRPr/>
            </a:pPr>
            <a:r>
              <a:rPr lang="en-US" sz="2400" dirty="0" smtClean="0">
                <a:solidFill>
                  <a:schemeClr val="tx1"/>
                </a:solidFill>
              </a:rPr>
              <a:t> </a:t>
            </a:r>
            <a:endParaRPr lang="en-US" sz="2400" dirty="0" smtClean="0">
              <a:solidFill>
                <a:schemeClr val="tx1"/>
              </a:solidFill>
            </a:endParaRPr>
          </a:p>
          <a:p>
            <a:pPr marL="640080" lvl="1" indent="-274320" fontAlgn="auto">
              <a:lnSpc>
                <a:spcPct val="90000"/>
              </a:lnSpc>
              <a:spcAft>
                <a:spcPts val="0"/>
              </a:spcAft>
              <a:defRPr/>
            </a:pPr>
            <a:r>
              <a:rPr lang="en-US" sz="2400" dirty="0" smtClean="0">
                <a:solidFill>
                  <a:schemeClr val="tx1"/>
                </a:solidFill>
              </a:rPr>
              <a:t>White blood cells, plasma cells, macrophages, and mast cells</a:t>
            </a:r>
          </a:p>
        </p:txBody>
      </p:sp>
    </p:spTree>
    <p:extLst>
      <p:ext uri="{BB962C8B-B14F-4D97-AF65-F5344CB8AC3E}">
        <p14:creationId xmlns:p14="http://schemas.microsoft.com/office/powerpoint/2010/main" val="42874390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914400" y="152401"/>
            <a:ext cx="7391400" cy="609600"/>
          </a:xfrm>
        </p:spPr>
        <p:txBody>
          <a:bodyPr>
            <a:normAutofit fontScale="90000"/>
          </a:bodyPr>
          <a:lstStyle/>
          <a:p>
            <a:r>
              <a:rPr lang="en-US" sz="4000" dirty="0" smtClean="0">
                <a:solidFill>
                  <a:schemeClr val="tx1"/>
                </a:solidFill>
              </a:rPr>
              <a:t>Connective Tissue Proper: Loose</a:t>
            </a:r>
          </a:p>
        </p:txBody>
      </p:sp>
      <p:sp>
        <p:nvSpPr>
          <p:cNvPr id="264195" name="Rectangle 3"/>
          <p:cNvSpPr>
            <a:spLocks noGrp="1" noChangeArrowheads="1"/>
          </p:cNvSpPr>
          <p:nvPr>
            <p:ph idx="1"/>
          </p:nvPr>
        </p:nvSpPr>
        <p:spPr>
          <a:xfrm>
            <a:off x="533400" y="2119313"/>
            <a:ext cx="8229600" cy="4357687"/>
          </a:xfrm>
        </p:spPr>
        <p:txBody>
          <a:bodyPr>
            <a:normAutofit/>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Gel-like matrix with </a:t>
            </a:r>
            <a:r>
              <a:rPr lang="en-US" dirty="0" smtClean="0">
                <a:solidFill>
                  <a:schemeClr val="tx1"/>
                </a:solidFill>
              </a:rPr>
              <a:t>_</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Fibroblasts</a:t>
            </a:r>
            <a:r>
              <a:rPr lang="en-US" dirty="0" smtClean="0">
                <a:solidFill>
                  <a:schemeClr val="tx1"/>
                </a:solidFill>
              </a:rPr>
              <a:t>, macrophages, mast cells, and some white blood cells</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Widely </a:t>
            </a:r>
            <a:r>
              <a:rPr lang="en-US" dirty="0" smtClean="0">
                <a:solidFill>
                  <a:schemeClr val="tx1"/>
                </a:solidFill>
              </a:rPr>
              <a:t>distributed throughout the body</a:t>
            </a:r>
          </a:p>
        </p:txBody>
      </p:sp>
    </p:spTree>
    <p:extLst>
      <p:ext uri="{BB962C8B-B14F-4D97-AF65-F5344CB8AC3E}">
        <p14:creationId xmlns:p14="http://schemas.microsoft.com/office/powerpoint/2010/main" val="29542592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14400" y="228600"/>
            <a:ext cx="7391400" cy="685800"/>
          </a:xfrm>
        </p:spPr>
        <p:txBody>
          <a:bodyPr rtlCol="0">
            <a:normAutofit fontScale="90000"/>
          </a:bodyPr>
          <a:lstStyle/>
          <a:p>
            <a:pPr fontAlgn="auto">
              <a:spcAft>
                <a:spcPts val="0"/>
              </a:spcAft>
              <a:defRPr/>
            </a:pPr>
            <a:r>
              <a:rPr lang="en-US" dirty="0" smtClean="0">
                <a:solidFill>
                  <a:schemeClr val="tx1"/>
                </a:solidFill>
              </a:rPr>
              <a:t>Connective Tissue Proper: Loose</a:t>
            </a:r>
          </a:p>
        </p:txBody>
      </p:sp>
      <p:sp>
        <p:nvSpPr>
          <p:cNvPr id="265219" name="Rectangle 3"/>
          <p:cNvSpPr>
            <a:spLocks noGrp="1" noChangeArrowheads="1"/>
          </p:cNvSpPr>
          <p:nvPr>
            <p:ph idx="1"/>
          </p:nvPr>
        </p:nvSpPr>
        <p:spPr>
          <a:xfrm>
            <a:off x="304800" y="1752600"/>
            <a:ext cx="8534400" cy="4495800"/>
          </a:xfrm>
        </p:spPr>
        <p:txBody>
          <a:bodyPr>
            <a:normAutofit/>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closely packed </a:t>
            </a:r>
            <a:r>
              <a:rPr lang="en-US" dirty="0" smtClean="0">
                <a:solidFill>
                  <a:schemeClr val="tx1"/>
                </a:solidFill>
              </a:rPr>
              <a:t>_</a:t>
            </a:r>
            <a:endParaRPr lang="en-US" dirty="0" smtClean="0">
              <a:solidFill>
                <a:schemeClr val="tx1"/>
              </a:solidFill>
            </a:endParaRPr>
          </a:p>
          <a:p>
            <a:pPr lvl="2"/>
            <a:r>
              <a:rPr lang="en-US" dirty="0" smtClean="0">
                <a:solidFill>
                  <a:schemeClr val="tx1"/>
                </a:solidFill>
              </a:rPr>
              <a:t> </a:t>
            </a:r>
            <a:endParaRPr lang="en-US" dirty="0" smtClean="0">
              <a:solidFill>
                <a:schemeClr val="tx1"/>
              </a:solidFill>
            </a:endParaRPr>
          </a:p>
          <a:p>
            <a:pPr lvl="2"/>
            <a:r>
              <a:rPr lang="en-US" dirty="0" smtClean="0">
                <a:solidFill>
                  <a:schemeClr val="tx1"/>
                </a:solidFill>
              </a:rPr>
              <a:t>insulates against heat loss</a:t>
            </a:r>
          </a:p>
          <a:p>
            <a:pPr lvl="2"/>
            <a:r>
              <a:rPr lang="en-US" dirty="0" smtClean="0">
                <a:solidFill>
                  <a:schemeClr val="tx1"/>
                </a:solidFill>
              </a:rPr>
              <a:t>supports and protects</a:t>
            </a:r>
          </a:p>
          <a:p>
            <a:pPr lvl="1"/>
            <a:r>
              <a:rPr lang="en-US" dirty="0" smtClean="0">
                <a:solidFill>
                  <a:schemeClr val="tx1"/>
                </a:solidFill>
              </a:rPr>
              <a:t>Found under skin, </a:t>
            </a:r>
            <a:r>
              <a:rPr lang="en-US" dirty="0" smtClean="0">
                <a:solidFill>
                  <a:schemeClr val="tx1"/>
                </a:solidFill>
              </a:rPr>
              <a:t>___________________________, </a:t>
            </a:r>
            <a:r>
              <a:rPr lang="en-US" dirty="0" smtClean="0">
                <a:solidFill>
                  <a:schemeClr val="tx1"/>
                </a:solidFill>
              </a:rPr>
              <a:t>within abdomen, and in breasts </a:t>
            </a:r>
          </a:p>
          <a:p>
            <a:pPr lvl="1"/>
            <a:r>
              <a:rPr lang="en-US" dirty="0" smtClean="0">
                <a:solidFill>
                  <a:schemeClr val="tx1"/>
                </a:solidFill>
              </a:rPr>
              <a:t>Local fat deposits serve nutrient needs of highly active organs </a:t>
            </a:r>
          </a:p>
        </p:txBody>
      </p:sp>
    </p:spTree>
    <p:extLst>
      <p:ext uri="{BB962C8B-B14F-4D97-AF65-F5344CB8AC3E}">
        <p14:creationId xmlns:p14="http://schemas.microsoft.com/office/powerpoint/2010/main" val="109679032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914400" y="152400"/>
            <a:ext cx="7391400" cy="609600"/>
          </a:xfrm>
        </p:spPr>
        <p:txBody>
          <a:bodyPr rtlCol="0">
            <a:normAutofit fontScale="90000"/>
          </a:bodyPr>
          <a:lstStyle/>
          <a:p>
            <a:pPr fontAlgn="auto">
              <a:spcAft>
                <a:spcPts val="0"/>
              </a:spcAft>
              <a:defRPr/>
            </a:pPr>
            <a:r>
              <a:rPr lang="en-US" dirty="0" smtClean="0">
                <a:solidFill>
                  <a:schemeClr val="tx1"/>
                </a:solidFill>
              </a:rPr>
              <a:t>Connective Tissue Proper: Loose</a:t>
            </a:r>
          </a:p>
        </p:txBody>
      </p:sp>
      <p:sp>
        <p:nvSpPr>
          <p:cNvPr id="266243" name="Rectangle 3"/>
          <p:cNvSpPr>
            <a:spLocks noGrp="1" noChangeArrowheads="1"/>
          </p:cNvSpPr>
          <p:nvPr>
            <p:ph idx="1"/>
          </p:nvPr>
        </p:nvSpPr>
        <p:spPr>
          <a:xfrm>
            <a:off x="381000" y="1905000"/>
            <a:ext cx="8458200" cy="4571999"/>
          </a:xfrm>
        </p:spPr>
        <p:txBody>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Loose ground substance with reticular fibers</a:t>
            </a:r>
          </a:p>
          <a:p>
            <a:pPr lvl="1"/>
            <a:r>
              <a:rPr lang="en-US" dirty="0" smtClean="0">
                <a:solidFill>
                  <a:schemeClr val="tx1"/>
                </a:solidFill>
              </a:rPr>
              <a:t>Reticular cells lie in a fiber network</a:t>
            </a:r>
          </a:p>
          <a:p>
            <a:pPr lvl="1"/>
            <a:r>
              <a:rPr lang="en-US" dirty="0" smtClean="0">
                <a:solidFill>
                  <a:schemeClr val="tx1"/>
                </a:solidFill>
              </a:rPr>
              <a:t>Forms a </a:t>
            </a:r>
            <a:r>
              <a:rPr lang="en-US" dirty="0" smtClean="0">
                <a:solidFill>
                  <a:schemeClr val="tx1"/>
                </a:solidFill>
              </a:rPr>
              <a:t>__________________________________, </a:t>
            </a:r>
            <a:r>
              <a:rPr lang="en-US" dirty="0" smtClean="0">
                <a:solidFill>
                  <a:schemeClr val="tx1"/>
                </a:solidFill>
              </a:rPr>
              <a:t>or </a:t>
            </a:r>
            <a:r>
              <a:rPr lang="en-US" dirty="0" err="1" smtClean="0">
                <a:solidFill>
                  <a:schemeClr val="tx1"/>
                </a:solidFill>
              </a:rPr>
              <a:t>stroma</a:t>
            </a:r>
            <a:r>
              <a:rPr lang="en-US" dirty="0" smtClean="0">
                <a:solidFill>
                  <a:schemeClr val="tx1"/>
                </a:solidFill>
              </a:rPr>
              <a:t>, that supports other cell types</a:t>
            </a:r>
          </a:p>
          <a:p>
            <a:pPr lvl="1"/>
            <a:r>
              <a:rPr lang="en-US" dirty="0" smtClean="0">
                <a:solidFill>
                  <a:schemeClr val="tx1"/>
                </a:solidFill>
              </a:rPr>
              <a:t>Found in </a:t>
            </a:r>
            <a:r>
              <a:rPr lang="en-US" dirty="0" smtClean="0">
                <a:solidFill>
                  <a:schemeClr val="tx1"/>
                </a:solidFill>
              </a:rPr>
              <a:t>_______________________________, </a:t>
            </a:r>
            <a:r>
              <a:rPr lang="en-US" dirty="0" smtClean="0">
                <a:solidFill>
                  <a:schemeClr val="tx1"/>
                </a:solidFill>
              </a:rPr>
              <a:t>bone marrow, and the spleen</a:t>
            </a:r>
          </a:p>
        </p:txBody>
      </p:sp>
    </p:spTree>
    <p:extLst>
      <p:ext uri="{BB962C8B-B14F-4D97-AF65-F5344CB8AC3E}">
        <p14:creationId xmlns:p14="http://schemas.microsoft.com/office/powerpoint/2010/main" val="278522444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81000" y="228600"/>
            <a:ext cx="8382000" cy="609600"/>
          </a:xfrm>
        </p:spPr>
        <p:txBody>
          <a:bodyPr>
            <a:noAutofit/>
          </a:bodyPr>
          <a:lstStyle/>
          <a:p>
            <a:r>
              <a:rPr lang="en-US" sz="3200" dirty="0" smtClean="0">
                <a:solidFill>
                  <a:schemeClr val="tx1"/>
                </a:solidFill>
              </a:rPr>
              <a:t>Connective Tissue Proper: </a:t>
            </a:r>
            <a:r>
              <a:rPr lang="en-US" sz="3200" dirty="0" smtClean="0">
                <a:solidFill>
                  <a:schemeClr val="tx1"/>
                </a:solidFill>
              </a:rPr>
              <a:t>Dense </a:t>
            </a:r>
            <a:r>
              <a:rPr lang="en-US" sz="3200" dirty="0" smtClean="0">
                <a:solidFill>
                  <a:schemeClr val="tx1"/>
                </a:solidFill>
              </a:rPr>
              <a:t>Regular</a:t>
            </a:r>
          </a:p>
        </p:txBody>
      </p:sp>
      <p:sp>
        <p:nvSpPr>
          <p:cNvPr id="267267" name="Rectangle 3"/>
          <p:cNvSpPr>
            <a:spLocks noGrp="1" noChangeArrowheads="1"/>
          </p:cNvSpPr>
          <p:nvPr>
            <p:ph idx="1"/>
          </p:nvPr>
        </p:nvSpPr>
        <p:spPr>
          <a:xfrm>
            <a:off x="457200" y="1905000"/>
            <a:ext cx="8305800" cy="4571999"/>
          </a:xfrm>
        </p:spPr>
        <p:txBody>
          <a:bodyPr>
            <a:normAutofit/>
          </a:bodyPr>
          <a:lstStyle/>
          <a:p>
            <a:r>
              <a:rPr lang="en-US" dirty="0" smtClean="0">
                <a:solidFill>
                  <a:schemeClr val="tx1"/>
                </a:solidFill>
              </a:rPr>
              <a:t> </a:t>
            </a:r>
            <a:endParaRPr lang="en-US" dirty="0" smtClean="0">
              <a:solidFill>
                <a:schemeClr val="tx1"/>
              </a:solidFill>
            </a:endParaRPr>
          </a:p>
          <a:p>
            <a:pPr lvl="1"/>
            <a:r>
              <a:rPr lang="en-US" dirty="0" smtClean="0">
                <a:solidFill>
                  <a:schemeClr val="tx1"/>
                </a:solidFill>
              </a:rPr>
              <a:t>a few elastic fibers</a:t>
            </a:r>
          </a:p>
          <a:p>
            <a:r>
              <a:rPr lang="en-US" dirty="0" smtClean="0">
                <a:solidFill>
                  <a:schemeClr val="tx1"/>
                </a:solidFill>
              </a:rPr>
              <a:t>Major cell type is </a:t>
            </a:r>
            <a:r>
              <a:rPr lang="en-US" dirty="0" smtClean="0">
                <a:solidFill>
                  <a:schemeClr val="tx1"/>
                </a:solidFill>
              </a:rPr>
              <a:t>_</a:t>
            </a:r>
            <a:endParaRPr lang="en-US" dirty="0" smtClean="0">
              <a:solidFill>
                <a:schemeClr val="tx1"/>
              </a:solidFill>
            </a:endParaRPr>
          </a:p>
          <a:p>
            <a:r>
              <a:rPr lang="en-US" dirty="0" smtClean="0">
                <a:solidFill>
                  <a:schemeClr val="tx1"/>
                </a:solidFill>
              </a:rPr>
              <a:t>Attaches muscles to bone or to other muscles, and bone to bone </a:t>
            </a:r>
          </a:p>
          <a:p>
            <a:pPr lvl="1"/>
            <a:r>
              <a:rPr lang="en-US" dirty="0" smtClean="0">
                <a:solidFill>
                  <a:schemeClr val="tx1"/>
                </a:solidFill>
              </a:rPr>
              <a:t>Found in </a:t>
            </a:r>
            <a:r>
              <a:rPr lang="en-US" dirty="0" smtClean="0">
                <a:solidFill>
                  <a:schemeClr val="tx1"/>
                </a:solidFill>
              </a:rPr>
              <a:t>_</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a:p>
            <a:pPr lvl="1"/>
            <a:r>
              <a:rPr lang="en-US"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13710683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914400" y="152400"/>
            <a:ext cx="7391400" cy="685800"/>
          </a:xfrm>
        </p:spPr>
        <p:txBody>
          <a:bodyPr>
            <a:normAutofit fontScale="90000"/>
          </a:bodyPr>
          <a:lstStyle/>
          <a:p>
            <a:r>
              <a:rPr lang="en-US" sz="3600" dirty="0" smtClean="0">
                <a:solidFill>
                  <a:schemeClr val="tx1"/>
                </a:solidFill>
              </a:rPr>
              <a:t>Connective Tissue Proper: Dense Irregular</a:t>
            </a:r>
          </a:p>
        </p:txBody>
      </p:sp>
      <p:sp>
        <p:nvSpPr>
          <p:cNvPr id="268291" name="Rectangle 3"/>
          <p:cNvSpPr>
            <a:spLocks noGrp="1" noChangeArrowheads="1"/>
          </p:cNvSpPr>
          <p:nvPr>
            <p:ph idx="1"/>
          </p:nvPr>
        </p:nvSpPr>
        <p:spPr>
          <a:xfrm>
            <a:off x="457200" y="2119313"/>
            <a:ext cx="8305800" cy="4052887"/>
          </a:xfrm>
        </p:spPr>
        <p:txBody>
          <a:bodyPr>
            <a:normAutofit/>
          </a:bodyPr>
          <a:lstStyle/>
          <a:p>
            <a:r>
              <a:rPr lang="en-US" dirty="0" smtClean="0">
                <a:solidFill>
                  <a:schemeClr val="tx1"/>
                </a:solidFill>
              </a:rPr>
              <a:t>Irregularly arranged collagen fibers with some elastic fibers</a:t>
            </a:r>
          </a:p>
          <a:p>
            <a:r>
              <a:rPr lang="en-US" dirty="0" smtClean="0">
                <a:solidFill>
                  <a:schemeClr val="tx1"/>
                </a:solidFill>
              </a:rPr>
              <a:t>Major cell type is </a:t>
            </a:r>
            <a:r>
              <a:rPr lang="en-US" dirty="0" smtClean="0">
                <a:solidFill>
                  <a:schemeClr val="tx1"/>
                </a:solidFill>
              </a:rPr>
              <a:t>_</a:t>
            </a:r>
            <a:endParaRPr lang="en-US" dirty="0" smtClean="0">
              <a:solidFill>
                <a:schemeClr val="tx1"/>
              </a:solidFill>
            </a:endParaRPr>
          </a:p>
          <a:p>
            <a:r>
              <a:rPr lang="en-US" dirty="0" smtClean="0">
                <a:solidFill>
                  <a:schemeClr val="tx1"/>
                </a:solidFill>
              </a:rPr>
              <a:t>Withstands tension in many directions providing </a:t>
            </a:r>
            <a:r>
              <a:rPr lang="en-US" dirty="0" smtClean="0">
                <a:solidFill>
                  <a:schemeClr val="tx1"/>
                </a:solidFill>
              </a:rPr>
              <a:t>_</a:t>
            </a:r>
            <a:endParaRPr lang="en-US" dirty="0" smtClean="0">
              <a:solidFill>
                <a:schemeClr val="tx1"/>
              </a:solidFill>
            </a:endParaRPr>
          </a:p>
          <a:p>
            <a:r>
              <a:rPr lang="en-US" dirty="0" smtClean="0">
                <a:solidFill>
                  <a:schemeClr val="tx1"/>
                </a:solidFill>
              </a:rPr>
              <a:t>Found in the </a:t>
            </a:r>
            <a:r>
              <a:rPr lang="en-US" dirty="0" smtClean="0">
                <a:solidFill>
                  <a:schemeClr val="tx1"/>
                </a:solidFill>
              </a:rPr>
              <a:t>_______________________, </a:t>
            </a:r>
            <a:r>
              <a:rPr lang="en-US" dirty="0" err="1" smtClean="0">
                <a:solidFill>
                  <a:schemeClr val="tx1"/>
                </a:solidFill>
              </a:rPr>
              <a:t>submucosa</a:t>
            </a:r>
            <a:r>
              <a:rPr lang="en-US" dirty="0" smtClean="0">
                <a:solidFill>
                  <a:schemeClr val="tx1"/>
                </a:solidFill>
              </a:rPr>
              <a:t> of the digestive tract,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10046403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914400" y="228600"/>
            <a:ext cx="7391400" cy="533400"/>
          </a:xfrm>
        </p:spPr>
        <p:txBody>
          <a:bodyPr>
            <a:normAutofit fontScale="90000"/>
          </a:bodyPr>
          <a:lstStyle/>
          <a:p>
            <a:r>
              <a:rPr lang="en-US" sz="3200" dirty="0" smtClean="0">
                <a:solidFill>
                  <a:schemeClr val="tx1"/>
                </a:solidFill>
              </a:rPr>
              <a:t>Connective Tissue: Hyaline Cartilage</a:t>
            </a:r>
          </a:p>
        </p:txBody>
      </p:sp>
      <p:sp>
        <p:nvSpPr>
          <p:cNvPr id="267267" name="Rectangle 3"/>
          <p:cNvSpPr>
            <a:spLocks noGrp="1" noChangeArrowheads="1"/>
          </p:cNvSpPr>
          <p:nvPr>
            <p:ph idx="1"/>
          </p:nvPr>
        </p:nvSpPr>
        <p:spPr>
          <a:xfrm>
            <a:off x="914400" y="1828800"/>
            <a:ext cx="7391400" cy="4267200"/>
          </a:xfrm>
        </p:spPr>
        <p:txBody>
          <a:bodyPr rtlCol="0">
            <a:normAutofit fontScale="92500" lnSpcReduction="20000"/>
          </a:bodyPr>
          <a:lstStyle/>
          <a:p>
            <a:pPr marL="274320" indent="-274320" fontAlgn="auto">
              <a:spcAft>
                <a:spcPts val="0"/>
              </a:spcAft>
              <a:defRPr/>
            </a:pPr>
            <a:r>
              <a:rPr lang="en-US" dirty="0" smtClean="0">
                <a:solidFill>
                  <a:schemeClr val="tx1"/>
                </a:solidFill>
              </a:rPr>
              <a:t>______________________________, </a:t>
            </a:r>
            <a:r>
              <a:rPr lang="en-US" dirty="0" smtClean="0">
                <a:solidFill>
                  <a:schemeClr val="tx1"/>
                </a:solidFill>
              </a:rPr>
              <a:t>firm matrix </a:t>
            </a:r>
          </a:p>
          <a:p>
            <a:pPr marL="640080" lvl="1" indent="-274320" fontAlgn="auto">
              <a:spcAft>
                <a:spcPts val="0"/>
              </a:spcAft>
              <a:defRPr/>
            </a:pPr>
            <a:r>
              <a:rPr lang="en-US" sz="2400" dirty="0" smtClean="0">
                <a:solidFill>
                  <a:schemeClr val="tx1"/>
                </a:solidFill>
              </a:rPr>
              <a:t>network of </a:t>
            </a:r>
            <a:r>
              <a:rPr lang="en-US" sz="2400" dirty="0" smtClean="0">
                <a:solidFill>
                  <a:schemeClr val="tx1"/>
                </a:solidFill>
              </a:rPr>
              <a:t>_</a:t>
            </a:r>
            <a:endParaRPr lang="en-US" sz="2400" dirty="0" smtClean="0">
              <a:solidFill>
                <a:schemeClr val="tx1"/>
              </a:solidFill>
            </a:endParaRPr>
          </a:p>
          <a:p>
            <a:pPr marL="274320" indent="-274320" fontAlgn="auto">
              <a:spcAft>
                <a:spcPts val="0"/>
              </a:spcAft>
              <a:defRPr/>
            </a:pPr>
            <a:r>
              <a:rPr lang="en-US" dirty="0" smtClean="0">
                <a:solidFill>
                  <a:schemeClr val="tx1"/>
                </a:solidFill>
              </a:rPr>
              <a:t>Chondrocytes lie in </a:t>
            </a:r>
            <a:r>
              <a:rPr lang="en-US" dirty="0" smtClean="0">
                <a:solidFill>
                  <a:schemeClr val="tx1"/>
                </a:solidFill>
              </a:rPr>
              <a:t>_</a:t>
            </a:r>
            <a:endParaRPr lang="en-US" dirty="0" smtClean="0">
              <a:solidFill>
                <a:schemeClr val="tx1"/>
              </a:solidFill>
            </a:endParaRPr>
          </a:p>
          <a:p>
            <a:pPr marL="640080" lvl="1" indent="-274320" fontAlgn="auto">
              <a:spcAft>
                <a:spcPts val="0"/>
              </a:spcAft>
              <a:defRPr/>
            </a:pPr>
            <a:r>
              <a:rPr lang="en-US" sz="2400" dirty="0" smtClean="0">
                <a:solidFill>
                  <a:schemeClr val="tx1"/>
                </a:solidFill>
              </a:rPr>
              <a:t>Supports </a:t>
            </a:r>
          </a:p>
          <a:p>
            <a:pPr marL="640080" lvl="1" indent="-274320" fontAlgn="auto">
              <a:spcAft>
                <a:spcPts val="0"/>
              </a:spcAft>
              <a:defRPr/>
            </a:pPr>
            <a:r>
              <a:rPr lang="en-US" sz="2400" dirty="0" smtClean="0">
                <a:solidFill>
                  <a:schemeClr val="tx1"/>
                </a:solidFill>
              </a:rPr>
              <a:t>reinforces </a:t>
            </a:r>
          </a:p>
          <a:p>
            <a:pPr marL="640080" lvl="1" indent="-274320" fontAlgn="auto">
              <a:spcAft>
                <a:spcPts val="0"/>
              </a:spcAft>
              <a:defRPr/>
            </a:pPr>
            <a:r>
              <a:rPr lang="en-US" sz="2400" dirty="0" smtClean="0">
                <a:solidFill>
                  <a:schemeClr val="tx1"/>
                </a:solidFill>
              </a:rPr>
              <a:t> </a:t>
            </a:r>
            <a:endParaRPr lang="en-US" sz="2400" dirty="0" smtClean="0">
              <a:solidFill>
                <a:schemeClr val="tx1"/>
              </a:solidFill>
            </a:endParaRPr>
          </a:p>
          <a:p>
            <a:pPr marL="640080" lvl="1" indent="-274320" fontAlgn="auto">
              <a:spcAft>
                <a:spcPts val="0"/>
              </a:spcAft>
              <a:defRPr/>
            </a:pPr>
            <a:r>
              <a:rPr lang="en-US" sz="2400" dirty="0" smtClean="0">
                <a:solidFill>
                  <a:schemeClr val="tx1"/>
                </a:solidFill>
              </a:rPr>
              <a:t> </a:t>
            </a:r>
            <a:endParaRPr lang="en-US" sz="2400" dirty="0" smtClean="0">
              <a:solidFill>
                <a:schemeClr val="tx1"/>
              </a:solidFill>
            </a:endParaRPr>
          </a:p>
          <a:p>
            <a:pPr marL="274320" indent="-274320" fontAlgn="auto">
              <a:spcAft>
                <a:spcPts val="0"/>
              </a:spcAft>
              <a:defRPr/>
            </a:pPr>
            <a:r>
              <a:rPr lang="en-US" dirty="0" smtClean="0">
                <a:solidFill>
                  <a:schemeClr val="tx1"/>
                </a:solidFill>
              </a:rPr>
              <a:t>Forms the </a:t>
            </a:r>
            <a:r>
              <a:rPr lang="en-US" dirty="0" smtClean="0">
                <a:solidFill>
                  <a:schemeClr val="tx1"/>
                </a:solidFill>
              </a:rPr>
              <a:t>_</a:t>
            </a:r>
            <a:endParaRPr lang="en-US" dirty="0" smtClean="0">
              <a:solidFill>
                <a:schemeClr val="tx1"/>
              </a:solidFill>
            </a:endParaRPr>
          </a:p>
          <a:p>
            <a:pPr marL="274320" indent="-274320" fontAlgn="auto">
              <a:spcAft>
                <a:spcPts val="0"/>
              </a:spcAft>
              <a:defRPr/>
            </a:pPr>
            <a:r>
              <a:rPr lang="en-US" dirty="0" smtClean="0">
                <a:solidFill>
                  <a:schemeClr val="tx1"/>
                </a:solidFill>
              </a:rPr>
              <a:t>Found in embryonic skeleton, the end of long bones, nose, trachea, and larynx</a:t>
            </a:r>
          </a:p>
        </p:txBody>
      </p:sp>
    </p:spTree>
    <p:extLst>
      <p:ext uri="{BB962C8B-B14F-4D97-AF65-F5344CB8AC3E}">
        <p14:creationId xmlns:p14="http://schemas.microsoft.com/office/powerpoint/2010/main" val="34383574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914400" y="228600"/>
            <a:ext cx="7391400" cy="609600"/>
          </a:xfrm>
        </p:spPr>
        <p:txBody>
          <a:bodyPr>
            <a:normAutofit fontScale="90000"/>
          </a:bodyPr>
          <a:lstStyle/>
          <a:p>
            <a:r>
              <a:rPr lang="en-US" sz="3600" dirty="0" smtClean="0">
                <a:solidFill>
                  <a:schemeClr val="tx1"/>
                </a:solidFill>
              </a:rPr>
              <a:t>Connective Tissue: Elastic Cartilage</a:t>
            </a:r>
          </a:p>
        </p:txBody>
      </p:sp>
      <p:sp>
        <p:nvSpPr>
          <p:cNvPr id="270339" name="Rectangle 3"/>
          <p:cNvSpPr>
            <a:spLocks noGrp="1" noChangeArrowheads="1"/>
          </p:cNvSpPr>
          <p:nvPr>
            <p:ph idx="1"/>
          </p:nvPr>
        </p:nvSpPr>
        <p:spPr>
          <a:xfrm>
            <a:off x="838200" y="2119313"/>
            <a:ext cx="7467600" cy="4052887"/>
          </a:xfrm>
        </p:spPr>
        <p:txBody>
          <a:bodyPr>
            <a:normAutofit/>
          </a:bodyPr>
          <a:lstStyle/>
          <a:p>
            <a:r>
              <a:rPr lang="en-US" dirty="0" smtClean="0">
                <a:solidFill>
                  <a:schemeClr val="tx1"/>
                </a:solidFill>
              </a:rPr>
              <a:t>Similar to hyaline cartilage but with more elastic fibers</a:t>
            </a:r>
          </a:p>
          <a:p>
            <a:r>
              <a:rPr lang="en-US" dirty="0" smtClean="0">
                <a:solidFill>
                  <a:schemeClr val="tx1"/>
                </a:solidFill>
              </a:rPr>
              <a:t>__________________________________  while </a:t>
            </a:r>
            <a:r>
              <a:rPr lang="en-US" dirty="0" smtClean="0">
                <a:solidFill>
                  <a:schemeClr val="tx1"/>
                </a:solidFill>
              </a:rPr>
              <a:t>allowing flexibility</a:t>
            </a:r>
          </a:p>
          <a:p>
            <a:endParaRPr lang="en-US" dirty="0" smtClean="0">
              <a:solidFill>
                <a:schemeClr val="tx1"/>
              </a:solidFill>
            </a:endParaRPr>
          </a:p>
          <a:p>
            <a:r>
              <a:rPr lang="en-US" dirty="0" smtClean="0">
                <a:solidFill>
                  <a:schemeClr val="tx1"/>
                </a:solidFill>
              </a:rPr>
              <a:t>Supports __________________________  (</a:t>
            </a:r>
            <a:r>
              <a:rPr lang="en-US" dirty="0" smtClean="0">
                <a:solidFill>
                  <a:schemeClr val="tx1"/>
                </a:solidFill>
              </a:rPr>
              <a:t>pinna) and 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1918284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152400"/>
            <a:ext cx="8458200" cy="609600"/>
          </a:xfrm>
        </p:spPr>
        <p:txBody>
          <a:bodyPr rtlCol="0">
            <a:normAutofit fontScale="90000"/>
          </a:bodyPr>
          <a:lstStyle/>
          <a:p>
            <a:pPr fontAlgn="auto">
              <a:spcAft>
                <a:spcPts val="0"/>
              </a:spcAft>
              <a:defRPr/>
            </a:pPr>
            <a:r>
              <a:rPr lang="en-US" sz="3200" dirty="0">
                <a:solidFill>
                  <a:schemeClr val="tx1"/>
                </a:solidFill>
              </a:rPr>
              <a:t>Connective Tissue: </a:t>
            </a:r>
            <a:br>
              <a:rPr lang="en-US" sz="3200" dirty="0">
                <a:solidFill>
                  <a:schemeClr val="tx1"/>
                </a:solidFill>
              </a:rPr>
            </a:br>
            <a:r>
              <a:rPr lang="en-US" sz="3200" dirty="0">
                <a:solidFill>
                  <a:schemeClr val="tx1"/>
                </a:solidFill>
              </a:rPr>
              <a:t>Fibrocartilage Cartilage</a:t>
            </a:r>
          </a:p>
        </p:txBody>
      </p:sp>
      <p:sp>
        <p:nvSpPr>
          <p:cNvPr id="271363" name="Rectangle 3"/>
          <p:cNvSpPr>
            <a:spLocks noGrp="1" noChangeArrowheads="1"/>
          </p:cNvSpPr>
          <p:nvPr>
            <p:ph idx="1"/>
          </p:nvPr>
        </p:nvSpPr>
        <p:spPr>
          <a:xfrm>
            <a:off x="838200" y="1600201"/>
            <a:ext cx="7467600" cy="4572000"/>
          </a:xfrm>
        </p:spPr>
        <p:txBody>
          <a:bodyPr>
            <a:normAutofit fontScale="92500" lnSpcReduction="10000"/>
          </a:bodyPr>
          <a:lstStyle/>
          <a:p>
            <a:r>
              <a:rPr lang="en-US" dirty="0" smtClean="0">
                <a:solidFill>
                  <a:schemeClr val="tx1"/>
                </a:solidFill>
              </a:rPr>
              <a:t>Matrix similar to hyaline cartilage </a:t>
            </a:r>
          </a:p>
          <a:p>
            <a:pPr lvl="1"/>
            <a:r>
              <a:rPr lang="en-US" dirty="0" smtClean="0">
                <a:solidFill>
                  <a:schemeClr val="tx1"/>
                </a:solidFill>
              </a:rPr>
              <a:t>less firm </a:t>
            </a:r>
          </a:p>
          <a:p>
            <a:pPr lvl="1"/>
            <a:r>
              <a:rPr lang="en-US" dirty="0" smtClean="0">
                <a:solidFill>
                  <a:schemeClr val="tx1"/>
                </a:solidFill>
              </a:rPr>
              <a:t> </a:t>
            </a:r>
            <a:endParaRPr lang="en-US" dirty="0" smtClean="0">
              <a:solidFill>
                <a:schemeClr val="tx1"/>
              </a:solidFill>
            </a:endParaRPr>
          </a:p>
          <a:p>
            <a:r>
              <a:rPr lang="en-US" dirty="0" smtClean="0">
                <a:solidFill>
                  <a:schemeClr val="tx1"/>
                </a:solidFill>
              </a:rPr>
              <a:t>Provides </a:t>
            </a:r>
            <a:r>
              <a:rPr lang="en-US" dirty="0" smtClean="0">
                <a:solidFill>
                  <a:schemeClr val="tx1"/>
                </a:solidFill>
              </a:rPr>
              <a:t>__________________________ and </a:t>
            </a:r>
            <a:r>
              <a:rPr lang="en-US" dirty="0" smtClean="0">
                <a:solidFill>
                  <a:schemeClr val="tx1"/>
                </a:solidFill>
              </a:rPr>
              <a:t>absorbs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Found in </a:t>
            </a:r>
            <a:r>
              <a:rPr lang="en-US" dirty="0" smtClean="0">
                <a:solidFill>
                  <a:schemeClr val="tx1"/>
                </a:solidFill>
              </a:rPr>
              <a:t>__________________________________, </a:t>
            </a:r>
            <a:r>
              <a:rPr lang="en-US" dirty="0" smtClean="0">
                <a:solidFill>
                  <a:schemeClr val="tx1"/>
                </a:solidFill>
              </a:rPr>
              <a:t>the pubic </a:t>
            </a:r>
            <a:r>
              <a:rPr lang="en-US" dirty="0" err="1" smtClean="0">
                <a:solidFill>
                  <a:schemeClr val="tx1"/>
                </a:solidFill>
              </a:rPr>
              <a:t>symphysis</a:t>
            </a:r>
            <a:r>
              <a:rPr lang="en-US" dirty="0" smtClean="0">
                <a:solidFill>
                  <a:schemeClr val="tx1"/>
                </a:solidFill>
              </a:rPr>
              <a:t>, and in discs of the knee joint</a:t>
            </a:r>
          </a:p>
        </p:txBody>
      </p:sp>
    </p:spTree>
    <p:extLst>
      <p:ext uri="{BB962C8B-B14F-4D97-AF65-F5344CB8AC3E}">
        <p14:creationId xmlns:p14="http://schemas.microsoft.com/office/powerpoint/2010/main" val="330579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fontScale="90000"/>
          </a:bodyPr>
          <a:lstStyle/>
          <a:p>
            <a:r>
              <a:rPr lang="en-US"/>
              <a:t>Overview of Anatomy and Physiology</a:t>
            </a:r>
          </a:p>
        </p:txBody>
      </p:sp>
      <p:sp>
        <p:nvSpPr>
          <p:cNvPr id="14341" name="Rectangle 5"/>
          <p:cNvSpPr>
            <a:spLocks noGrp="1" noChangeArrowheads="1"/>
          </p:cNvSpPr>
          <p:nvPr>
            <p:ph type="body" idx="1"/>
          </p:nvPr>
        </p:nvSpPr>
        <p:spPr/>
        <p:txBody>
          <a:bodyPr>
            <a:normAutofit lnSpcReduction="10000"/>
          </a:bodyPr>
          <a:lstStyle/>
          <a:p>
            <a:r>
              <a:rPr lang="en-US" b="1" dirty="0"/>
              <a:t>Anatomy</a:t>
            </a:r>
            <a:endParaRPr lang="en-US" dirty="0"/>
          </a:p>
          <a:p>
            <a:pPr lvl="1"/>
            <a:r>
              <a:rPr lang="en-US" dirty="0" smtClean="0"/>
              <a:t> </a:t>
            </a:r>
          </a:p>
          <a:p>
            <a:pPr lvl="1"/>
            <a:endParaRPr lang="en-US" dirty="0"/>
          </a:p>
          <a:p>
            <a:r>
              <a:rPr lang="en-US" b="1" dirty="0"/>
              <a:t>Physiology</a:t>
            </a:r>
            <a:endParaRPr lang="en-US" dirty="0"/>
          </a:p>
          <a:p>
            <a:pPr lvl="1"/>
            <a:r>
              <a:rPr lang="en-US" dirty="0"/>
              <a:t>Study of the _</a:t>
            </a:r>
          </a:p>
          <a:p>
            <a:pPr lvl="1"/>
            <a:r>
              <a:rPr lang="en-US" dirty="0"/>
              <a:t>Subdivisions based on organ systems</a:t>
            </a:r>
            <a:br>
              <a:rPr lang="en-US" dirty="0"/>
            </a:br>
            <a:r>
              <a:rPr lang="en-US" dirty="0"/>
              <a:t>(e.g., renal or cardiovascular physiology)</a:t>
            </a:r>
          </a:p>
          <a:p>
            <a:pPr lvl="1"/>
            <a:endParaRPr lang="en-US" dirty="0"/>
          </a:p>
          <a:p>
            <a:pPr lvl="1"/>
            <a:r>
              <a:rPr lang="en-US" dirty="0"/>
              <a:t>Often focuses on _</a:t>
            </a:r>
          </a:p>
          <a:p>
            <a:pPr lvl="2"/>
            <a:r>
              <a:rPr lang="en-US" dirty="0"/>
              <a:t>Body's abilities depend on chemical reactions in individual cells</a:t>
            </a:r>
          </a:p>
          <a:p>
            <a:pPr lvl="1"/>
            <a:endParaRPr lang="en-US" dirty="0"/>
          </a:p>
        </p:txBody>
      </p:sp>
    </p:spTree>
    <p:extLst>
      <p:ext uri="{BB962C8B-B14F-4D97-AF65-F5344CB8AC3E}">
        <p14:creationId xmlns:p14="http://schemas.microsoft.com/office/powerpoint/2010/main" val="83147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r>
              <a:rPr lang="en-US"/>
              <a:t>Ventral Body Cavity</a:t>
            </a:r>
          </a:p>
        </p:txBody>
      </p:sp>
      <p:sp>
        <p:nvSpPr>
          <p:cNvPr id="33797" name="Rectangle 5"/>
          <p:cNvSpPr>
            <a:spLocks noGrp="1" noChangeArrowheads="1"/>
          </p:cNvSpPr>
          <p:nvPr>
            <p:ph type="body" idx="1"/>
          </p:nvPr>
        </p:nvSpPr>
        <p:spPr>
          <a:xfrm>
            <a:off x="457200" y="1600200"/>
            <a:ext cx="7924800" cy="4525963"/>
          </a:xfrm>
        </p:spPr>
        <p:txBody>
          <a:bodyPr/>
          <a:lstStyle/>
          <a:p>
            <a:r>
              <a:rPr lang="en-US" dirty="0"/>
              <a:t>Houses </a:t>
            </a:r>
            <a:r>
              <a:rPr lang="en-US" dirty="0" smtClean="0"/>
              <a:t>_</a:t>
            </a:r>
            <a:endParaRPr lang="en-US" dirty="0"/>
          </a:p>
          <a:p>
            <a:endParaRPr lang="en-US" dirty="0" smtClean="0"/>
          </a:p>
          <a:p>
            <a:r>
              <a:rPr lang="en-US" dirty="0" smtClean="0"/>
              <a:t>Two </a:t>
            </a:r>
            <a:r>
              <a:rPr lang="en-US" dirty="0"/>
              <a:t>subdivisions </a:t>
            </a:r>
            <a:r>
              <a:rPr lang="en-US" dirty="0" smtClean="0"/>
              <a:t>(___________________________________)</a:t>
            </a:r>
            <a:endParaRPr lang="en-US" dirty="0"/>
          </a:p>
          <a:p>
            <a:pPr lvl="1"/>
            <a:r>
              <a:rPr lang="en-US" b="1" dirty="0"/>
              <a:t>Thoracic cavity</a:t>
            </a:r>
          </a:p>
          <a:p>
            <a:pPr lvl="1"/>
            <a:r>
              <a:rPr lang="en-US" b="1" dirty="0"/>
              <a:t>Abdominopelvic cavity</a:t>
            </a:r>
            <a:endParaRPr lang="en-US" dirty="0"/>
          </a:p>
        </p:txBody>
      </p:sp>
    </p:spTree>
    <p:extLst>
      <p:ext uri="{BB962C8B-B14F-4D97-AF65-F5344CB8AC3E}">
        <p14:creationId xmlns:p14="http://schemas.microsoft.com/office/powerpoint/2010/main" val="9203559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152400"/>
            <a:ext cx="8305800" cy="609600"/>
          </a:xfrm>
        </p:spPr>
        <p:txBody>
          <a:bodyPr rtlCol="0">
            <a:normAutofit fontScale="90000"/>
          </a:bodyPr>
          <a:lstStyle/>
          <a:p>
            <a:pPr fontAlgn="auto">
              <a:spcAft>
                <a:spcPts val="0"/>
              </a:spcAft>
              <a:defRPr/>
            </a:pPr>
            <a:r>
              <a:rPr lang="en-US" sz="3600" dirty="0">
                <a:solidFill>
                  <a:schemeClr val="tx1"/>
                </a:solidFill>
              </a:rPr>
              <a:t>Connective Tissue: </a:t>
            </a:r>
            <a:br>
              <a:rPr lang="en-US" sz="3600" dirty="0">
                <a:solidFill>
                  <a:schemeClr val="tx1"/>
                </a:solidFill>
              </a:rPr>
            </a:br>
            <a:r>
              <a:rPr lang="en-US" sz="3600" dirty="0">
                <a:solidFill>
                  <a:schemeClr val="tx1"/>
                </a:solidFill>
              </a:rPr>
              <a:t>Bone (Osseous Tissue)</a:t>
            </a:r>
          </a:p>
        </p:txBody>
      </p:sp>
      <p:sp>
        <p:nvSpPr>
          <p:cNvPr id="270339" name="Rectangle 3"/>
          <p:cNvSpPr>
            <a:spLocks noGrp="1" noChangeArrowheads="1"/>
          </p:cNvSpPr>
          <p:nvPr>
            <p:ph idx="1"/>
          </p:nvPr>
        </p:nvSpPr>
        <p:spPr>
          <a:xfrm>
            <a:off x="838200" y="1828800"/>
            <a:ext cx="7543800" cy="4267200"/>
          </a:xfrm>
        </p:spPr>
        <p:txBody>
          <a:bodyPr rtlCol="0">
            <a:normAutofit fontScale="77500" lnSpcReduction="20000"/>
          </a:bodyPr>
          <a:lstStyle/>
          <a:p>
            <a:pPr marL="274320" indent="-274320" fontAlgn="auto">
              <a:spcAft>
                <a:spcPts val="0"/>
              </a:spcAft>
              <a:defRPr/>
            </a:pPr>
            <a:r>
              <a:rPr lang="en-US" dirty="0" smtClean="0">
                <a:solidFill>
                  <a:schemeClr val="tx1"/>
                </a:solidFill>
              </a:rPr>
              <a:t>Hard, </a:t>
            </a:r>
            <a:r>
              <a:rPr lang="en-US" dirty="0" smtClean="0">
                <a:solidFill>
                  <a:schemeClr val="tx1"/>
                </a:solidFill>
              </a:rPr>
              <a:t>_______________________________________ with </a:t>
            </a:r>
            <a:r>
              <a:rPr lang="en-US" dirty="0" smtClean="0">
                <a:solidFill>
                  <a:schemeClr val="tx1"/>
                </a:solidFill>
              </a:rPr>
              <a:t>collagen fibers</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_____________________________________ are </a:t>
            </a:r>
            <a:r>
              <a:rPr lang="en-US" dirty="0" smtClean="0">
                <a:solidFill>
                  <a:schemeClr val="tx1"/>
                </a:solidFill>
              </a:rPr>
              <a:t>found in lacunae and are </a:t>
            </a:r>
            <a:r>
              <a:rPr lang="en-US" dirty="0" smtClean="0">
                <a:solidFill>
                  <a:schemeClr val="tx1"/>
                </a:solidFill>
              </a:rPr>
              <a:t>_</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Supports, protects, and provides </a:t>
            </a:r>
            <a:r>
              <a:rPr lang="en-US" dirty="0" smtClean="0">
                <a:solidFill>
                  <a:schemeClr val="tx1"/>
                </a:solidFill>
              </a:rPr>
              <a:t>_</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Stores calcium, minerals, and fat</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en-US" dirty="0" smtClean="0">
                <a:solidFill>
                  <a:schemeClr val="tx1"/>
                </a:solidFill>
              </a:rPr>
              <a:t>Marrow </a:t>
            </a:r>
            <a:r>
              <a:rPr lang="en-US" dirty="0" smtClean="0">
                <a:solidFill>
                  <a:schemeClr val="tx1"/>
                </a:solidFill>
              </a:rPr>
              <a:t>inside bones is 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8211656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838200" y="228600"/>
            <a:ext cx="7391400" cy="609600"/>
          </a:xfrm>
        </p:spPr>
        <p:txBody>
          <a:bodyPr>
            <a:normAutofit fontScale="90000"/>
          </a:bodyPr>
          <a:lstStyle/>
          <a:p>
            <a:r>
              <a:rPr lang="en-US" dirty="0" smtClean="0">
                <a:solidFill>
                  <a:schemeClr val="tx1"/>
                </a:solidFill>
              </a:rPr>
              <a:t>Connective Tissue: Blood</a:t>
            </a:r>
          </a:p>
        </p:txBody>
      </p:sp>
      <p:sp>
        <p:nvSpPr>
          <p:cNvPr id="273411" name="Rectangle 3"/>
          <p:cNvSpPr>
            <a:spLocks noGrp="1" noChangeArrowheads="1"/>
          </p:cNvSpPr>
          <p:nvPr>
            <p:ph idx="1"/>
          </p:nvPr>
        </p:nvSpPr>
        <p:spPr>
          <a:xfrm>
            <a:off x="838200" y="1600201"/>
            <a:ext cx="7467600" cy="4572000"/>
          </a:xfrm>
        </p:spPr>
        <p:txBody>
          <a:bodyPr>
            <a:norm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Red and white cells in a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Contained within blood vessels</a:t>
            </a:r>
          </a:p>
          <a:p>
            <a:endParaRPr lang="en-US" dirty="0" smtClean="0">
              <a:solidFill>
                <a:schemeClr val="tx1"/>
              </a:solidFill>
            </a:endParaRPr>
          </a:p>
          <a:p>
            <a:r>
              <a:rPr lang="en-US" dirty="0" smtClean="0">
                <a:solidFill>
                  <a:schemeClr val="tx1"/>
                </a:solidFill>
              </a:rPr>
              <a:t>Functions in the </a:t>
            </a:r>
            <a:r>
              <a:rPr lang="en-US" dirty="0" smtClean="0">
                <a:solidFill>
                  <a:schemeClr val="tx1"/>
                </a:solidFill>
              </a:rPr>
              <a:t>____________________ of </a:t>
            </a:r>
            <a:r>
              <a:rPr lang="en-US" dirty="0" smtClean="0">
                <a:solidFill>
                  <a:schemeClr val="tx1"/>
                </a:solidFill>
              </a:rPr>
              <a:t>respiratory gases, nutrients, and wastes</a:t>
            </a:r>
          </a:p>
        </p:txBody>
      </p:sp>
    </p:spTree>
    <p:extLst>
      <p:ext uri="{BB962C8B-B14F-4D97-AF65-F5344CB8AC3E}">
        <p14:creationId xmlns:p14="http://schemas.microsoft.com/office/powerpoint/2010/main" val="36105840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
          <p:cNvSpPr>
            <a:spLocks noGrp="1" noChangeArrowheads="1"/>
          </p:cNvSpPr>
          <p:nvPr>
            <p:ph type="title"/>
          </p:nvPr>
        </p:nvSpPr>
        <p:spPr>
          <a:xfrm>
            <a:off x="914400" y="304800"/>
            <a:ext cx="7391400" cy="533400"/>
          </a:xfrm>
        </p:spPr>
        <p:txBody>
          <a:bodyPr>
            <a:normAutofit fontScale="90000"/>
          </a:bodyPr>
          <a:lstStyle/>
          <a:p>
            <a:r>
              <a:rPr lang="en-US" dirty="0" smtClean="0">
                <a:solidFill>
                  <a:schemeClr val="tx1"/>
                </a:solidFill>
              </a:rPr>
              <a:t>Nervous Tissue</a:t>
            </a:r>
          </a:p>
        </p:txBody>
      </p:sp>
      <p:sp>
        <p:nvSpPr>
          <p:cNvPr id="274435" name="Rectangle 5"/>
          <p:cNvSpPr>
            <a:spLocks noGrp="1" noChangeArrowheads="1"/>
          </p:cNvSpPr>
          <p:nvPr>
            <p:ph idx="1"/>
          </p:nvPr>
        </p:nvSpPr>
        <p:spPr>
          <a:xfrm>
            <a:off x="838200" y="1524001"/>
            <a:ext cx="7467600" cy="4648200"/>
          </a:xfrm>
        </p:spPr>
        <p:txBody>
          <a:bodyPr>
            <a:normAutofit/>
          </a:bodyPr>
          <a:lstStyle/>
          <a:p>
            <a:r>
              <a:rPr lang="en-US" dirty="0" smtClean="0">
                <a:solidFill>
                  <a:schemeClr val="tx1"/>
                </a:solidFill>
              </a:rPr>
              <a:t>______________________________ with </a:t>
            </a:r>
            <a:r>
              <a:rPr lang="en-US" dirty="0" smtClean="0">
                <a:solidFill>
                  <a:schemeClr val="tx1"/>
                </a:solidFill>
              </a:rPr>
              <a:t>long cellular processes and support cells</a:t>
            </a:r>
          </a:p>
          <a:p>
            <a:endParaRPr lang="en-US" dirty="0" smtClean="0">
              <a:solidFill>
                <a:schemeClr val="tx1"/>
              </a:solidFill>
            </a:endParaRPr>
          </a:p>
          <a:p>
            <a:r>
              <a:rPr lang="en-US" dirty="0" smtClean="0">
                <a:solidFill>
                  <a:schemeClr val="tx1"/>
                </a:solidFill>
              </a:rPr>
              <a:t>Transmits </a:t>
            </a:r>
            <a:r>
              <a:rPr lang="en-US" dirty="0" smtClean="0">
                <a:solidFill>
                  <a:schemeClr val="tx1"/>
                </a:solidFill>
              </a:rPr>
              <a:t>_________________________ from </a:t>
            </a:r>
            <a:r>
              <a:rPr lang="en-US" dirty="0" smtClean="0">
                <a:solidFill>
                  <a:schemeClr val="tx1"/>
                </a:solidFill>
              </a:rPr>
              <a:t>sensory receptors to effectors</a:t>
            </a:r>
          </a:p>
          <a:p>
            <a:endParaRPr lang="en-US" dirty="0" smtClean="0">
              <a:solidFill>
                <a:schemeClr val="tx1"/>
              </a:solidFill>
            </a:endParaRPr>
          </a:p>
          <a:p>
            <a:r>
              <a:rPr lang="en-US" dirty="0" smtClean="0">
                <a:solidFill>
                  <a:schemeClr val="tx1"/>
                </a:solidFill>
              </a:rPr>
              <a:t>Found in the brain, spinal cord, and peripheral nerves</a:t>
            </a:r>
          </a:p>
        </p:txBody>
      </p:sp>
    </p:spTree>
    <p:extLst>
      <p:ext uri="{BB962C8B-B14F-4D97-AF65-F5344CB8AC3E}">
        <p14:creationId xmlns:p14="http://schemas.microsoft.com/office/powerpoint/2010/main" val="5123332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14400" y="228600"/>
            <a:ext cx="7391400" cy="609600"/>
          </a:xfrm>
        </p:spPr>
        <p:txBody>
          <a:bodyPr>
            <a:normAutofit fontScale="90000"/>
          </a:bodyPr>
          <a:lstStyle/>
          <a:p>
            <a:r>
              <a:rPr lang="en-US" dirty="0" smtClean="0">
                <a:solidFill>
                  <a:schemeClr val="tx1"/>
                </a:solidFill>
              </a:rPr>
              <a:t>Muscle Tissue: Skeletal</a:t>
            </a:r>
          </a:p>
        </p:txBody>
      </p:sp>
      <p:sp>
        <p:nvSpPr>
          <p:cNvPr id="275459" name="Rectangle 3"/>
          <p:cNvSpPr>
            <a:spLocks noGrp="1" noChangeArrowheads="1"/>
          </p:cNvSpPr>
          <p:nvPr>
            <p:ph idx="1"/>
          </p:nvPr>
        </p:nvSpPr>
        <p:spPr>
          <a:xfrm>
            <a:off x="533400" y="1676401"/>
            <a:ext cx="7772400" cy="4495800"/>
          </a:xfrm>
        </p:spPr>
        <p:txBody>
          <a:bodyPr>
            <a:normAutofit/>
          </a:bodyPr>
          <a:lstStyle/>
          <a:p>
            <a:r>
              <a:rPr lang="en-US" dirty="0" smtClean="0">
                <a:solidFill>
                  <a:schemeClr val="tx1"/>
                </a:solidFill>
              </a:rPr>
              <a:t>Long, cylindrical, </a:t>
            </a:r>
            <a:r>
              <a:rPr lang="en-US" dirty="0" smtClean="0">
                <a:solidFill>
                  <a:schemeClr val="tx1"/>
                </a:solidFill>
              </a:rPr>
              <a:t>_____________________ with </a:t>
            </a:r>
            <a:r>
              <a:rPr lang="en-US" dirty="0" smtClean="0">
                <a:solidFill>
                  <a:schemeClr val="tx1"/>
                </a:solidFill>
              </a:rPr>
              <a:t>obvious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Initiates and controls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Found in skeletal muscles that attach to bones or skin</a:t>
            </a:r>
          </a:p>
        </p:txBody>
      </p:sp>
    </p:spTree>
    <p:extLst>
      <p:ext uri="{BB962C8B-B14F-4D97-AF65-F5344CB8AC3E}">
        <p14:creationId xmlns:p14="http://schemas.microsoft.com/office/powerpoint/2010/main" val="301740103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14400" y="152400"/>
            <a:ext cx="7391400" cy="609600"/>
          </a:xfrm>
        </p:spPr>
        <p:txBody>
          <a:bodyPr>
            <a:normAutofit fontScale="90000"/>
          </a:bodyPr>
          <a:lstStyle/>
          <a:p>
            <a:r>
              <a:rPr lang="en-US" dirty="0" smtClean="0">
                <a:solidFill>
                  <a:schemeClr val="tx1"/>
                </a:solidFill>
              </a:rPr>
              <a:t>Muscle Tissue: Cardiac</a:t>
            </a:r>
          </a:p>
        </p:txBody>
      </p:sp>
      <p:sp>
        <p:nvSpPr>
          <p:cNvPr id="276483" name="Rectangle 3"/>
          <p:cNvSpPr>
            <a:spLocks noGrp="1" noChangeArrowheads="1"/>
          </p:cNvSpPr>
          <p:nvPr>
            <p:ph idx="1"/>
          </p:nvPr>
        </p:nvSpPr>
        <p:spPr>
          <a:xfrm>
            <a:off x="457200" y="1676401"/>
            <a:ext cx="8305800" cy="4495800"/>
          </a:xfrm>
        </p:spPr>
        <p:txBody>
          <a:bodyPr/>
          <a:lstStyle/>
          <a:p>
            <a:r>
              <a:rPr lang="en-US" dirty="0" smtClean="0">
                <a:solidFill>
                  <a:schemeClr val="tx1"/>
                </a:solidFill>
              </a:rPr>
              <a:t>Branching, </a:t>
            </a:r>
            <a:r>
              <a:rPr lang="en-US" dirty="0" smtClean="0">
                <a:solidFill>
                  <a:schemeClr val="tx1"/>
                </a:solidFill>
              </a:rPr>
              <a:t>striated, ______________________ interlocking </a:t>
            </a:r>
            <a:r>
              <a:rPr lang="en-US" dirty="0" smtClean="0">
                <a:solidFill>
                  <a:schemeClr val="tx1"/>
                </a:solidFill>
              </a:rPr>
              <a:t>at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Propels blood into the circulation</a:t>
            </a:r>
          </a:p>
          <a:p>
            <a:endParaRPr lang="en-US" dirty="0" smtClean="0">
              <a:solidFill>
                <a:schemeClr val="tx1"/>
              </a:solidFill>
            </a:endParaRPr>
          </a:p>
          <a:p>
            <a:r>
              <a:rPr lang="en-US" dirty="0" smtClean="0">
                <a:solidFill>
                  <a:schemeClr val="tx1"/>
                </a:solidFill>
              </a:rPr>
              <a:t>Found in the walls of 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6229452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838200" y="152400"/>
            <a:ext cx="7391400" cy="609600"/>
          </a:xfrm>
        </p:spPr>
        <p:txBody>
          <a:bodyPr>
            <a:normAutofit fontScale="90000"/>
          </a:bodyPr>
          <a:lstStyle/>
          <a:p>
            <a:r>
              <a:rPr lang="en-US" sz="4000" dirty="0" smtClean="0">
                <a:solidFill>
                  <a:schemeClr val="tx1"/>
                </a:solidFill>
              </a:rPr>
              <a:t>Muscle Tissue: Smooth</a:t>
            </a:r>
          </a:p>
        </p:txBody>
      </p:sp>
      <p:sp>
        <p:nvSpPr>
          <p:cNvPr id="277507" name="Rectangle 3"/>
          <p:cNvSpPr>
            <a:spLocks noGrp="1" noChangeArrowheads="1"/>
          </p:cNvSpPr>
          <p:nvPr>
            <p:ph idx="1"/>
          </p:nvPr>
        </p:nvSpPr>
        <p:spPr>
          <a:xfrm>
            <a:off x="457200" y="1600201"/>
            <a:ext cx="8229600" cy="4572000"/>
          </a:xfrm>
        </p:spPr>
        <p:txBody>
          <a:bodyPr/>
          <a:lstStyle/>
          <a:p>
            <a:r>
              <a:rPr lang="en-US" dirty="0" smtClean="0">
                <a:solidFill>
                  <a:schemeClr val="tx1"/>
                </a:solidFill>
              </a:rPr>
              <a:t>Sheets of </a:t>
            </a:r>
            <a:r>
              <a:rPr lang="en-US" dirty="0" smtClean="0">
                <a:solidFill>
                  <a:schemeClr val="tx1"/>
                </a:solidFill>
              </a:rPr>
              <a:t>_____________________________ </a:t>
            </a:r>
            <a:r>
              <a:rPr lang="en-US" dirty="0" smtClean="0">
                <a:solidFill>
                  <a:schemeClr val="tx1"/>
                </a:solidFill>
              </a:rPr>
              <a:t>cells with central nuclei that have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Propels substances along internal passageways (i.e., peristalsis)</a:t>
            </a:r>
          </a:p>
          <a:p>
            <a:endParaRPr lang="en-US" dirty="0" smtClean="0">
              <a:solidFill>
                <a:schemeClr val="tx1"/>
              </a:solidFill>
            </a:endParaRPr>
          </a:p>
          <a:p>
            <a:r>
              <a:rPr lang="en-US" dirty="0" smtClean="0">
                <a:solidFill>
                  <a:schemeClr val="tx1"/>
                </a:solidFill>
              </a:rPr>
              <a:t>Found in the walls </a:t>
            </a:r>
            <a:r>
              <a:rPr lang="en-US" smtClean="0">
                <a:solidFill>
                  <a:schemeClr val="tx1"/>
                </a:solidFill>
              </a:rPr>
              <a:t>of </a:t>
            </a:r>
            <a:r>
              <a:rPr lang="en-US"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42003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normAutofit fontScale="90000"/>
          </a:bodyPr>
          <a:lstStyle/>
          <a:p>
            <a:r>
              <a:rPr lang="en-US" dirty="0"/>
              <a:t>Ventral Body Cavity</a:t>
            </a:r>
          </a:p>
        </p:txBody>
      </p:sp>
      <p:sp>
        <p:nvSpPr>
          <p:cNvPr id="34821" name="Rectangle 5"/>
          <p:cNvSpPr>
            <a:spLocks noGrp="1" noChangeArrowheads="1"/>
          </p:cNvSpPr>
          <p:nvPr>
            <p:ph type="body" idx="1"/>
          </p:nvPr>
        </p:nvSpPr>
        <p:spPr>
          <a:xfrm>
            <a:off x="457200" y="1600200"/>
            <a:ext cx="7620000" cy="4525963"/>
          </a:xfrm>
        </p:spPr>
        <p:txBody>
          <a:bodyPr>
            <a:normAutofit/>
          </a:bodyPr>
          <a:lstStyle/>
          <a:p>
            <a:r>
              <a:rPr lang="en-US" dirty="0"/>
              <a:t>Thoracic cavity subdivisions</a:t>
            </a:r>
          </a:p>
          <a:p>
            <a:pPr lvl="1"/>
            <a:r>
              <a:rPr lang="en-US" dirty="0"/>
              <a:t>Two </a:t>
            </a:r>
            <a:r>
              <a:rPr lang="en-US" b="1" dirty="0" smtClean="0"/>
              <a:t>_</a:t>
            </a:r>
            <a:endParaRPr lang="en-US" dirty="0"/>
          </a:p>
          <a:p>
            <a:pPr lvl="2"/>
            <a:r>
              <a:rPr lang="en-US" dirty="0"/>
              <a:t>Each houses </a:t>
            </a:r>
            <a:r>
              <a:rPr lang="en-US" dirty="0" smtClean="0"/>
              <a:t>_</a:t>
            </a:r>
            <a:endParaRPr lang="en-US" dirty="0"/>
          </a:p>
          <a:p>
            <a:pPr lvl="1"/>
            <a:r>
              <a:rPr lang="en-US" b="1" dirty="0" smtClean="0"/>
              <a:t> </a:t>
            </a:r>
            <a:endParaRPr lang="en-US" dirty="0"/>
          </a:p>
          <a:p>
            <a:pPr lvl="2"/>
            <a:r>
              <a:rPr lang="en-US" dirty="0"/>
              <a:t>Contains pericardial cavity</a:t>
            </a:r>
          </a:p>
          <a:p>
            <a:pPr lvl="2"/>
            <a:r>
              <a:rPr lang="en-US" dirty="0"/>
              <a:t>Surrounds </a:t>
            </a:r>
            <a:r>
              <a:rPr lang="en-US" dirty="0" smtClean="0"/>
              <a:t>_</a:t>
            </a:r>
            <a:endParaRPr lang="en-US" dirty="0"/>
          </a:p>
          <a:p>
            <a:pPr lvl="1"/>
            <a:endParaRPr lang="en-US" b="1" dirty="0" smtClean="0"/>
          </a:p>
          <a:p>
            <a:pPr lvl="1"/>
            <a:r>
              <a:rPr lang="en-US" b="1" dirty="0" smtClean="0"/>
              <a:t>Pericardial </a:t>
            </a:r>
            <a:r>
              <a:rPr lang="en-US" b="1" dirty="0"/>
              <a:t>cavity</a:t>
            </a:r>
            <a:endParaRPr lang="en-US" dirty="0"/>
          </a:p>
          <a:p>
            <a:pPr lvl="2"/>
            <a:r>
              <a:rPr lang="en-US" dirty="0" smtClean="0"/>
              <a:t> </a:t>
            </a:r>
            <a:endParaRPr lang="en-US" dirty="0"/>
          </a:p>
        </p:txBody>
      </p:sp>
    </p:spTree>
    <p:extLst>
      <p:ext uri="{BB962C8B-B14F-4D97-AF65-F5344CB8AC3E}">
        <p14:creationId xmlns:p14="http://schemas.microsoft.com/office/powerpoint/2010/main" val="354042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r>
              <a:rPr lang="en-US"/>
              <a:t>Ventral Body Cavity</a:t>
            </a:r>
          </a:p>
        </p:txBody>
      </p:sp>
      <p:sp>
        <p:nvSpPr>
          <p:cNvPr id="35845" name="Rectangle 5"/>
          <p:cNvSpPr>
            <a:spLocks noGrp="1" noChangeArrowheads="1"/>
          </p:cNvSpPr>
          <p:nvPr>
            <p:ph type="body" idx="1"/>
          </p:nvPr>
        </p:nvSpPr>
        <p:spPr/>
        <p:txBody>
          <a:bodyPr/>
          <a:lstStyle/>
          <a:p>
            <a:r>
              <a:rPr lang="en-US" dirty="0"/>
              <a:t>Abdominopelvic cavity subdivisions</a:t>
            </a:r>
          </a:p>
          <a:p>
            <a:pPr lvl="1"/>
            <a:r>
              <a:rPr lang="en-US" b="1" dirty="0" smtClean="0"/>
              <a:t> </a:t>
            </a:r>
            <a:endParaRPr lang="en-US" dirty="0"/>
          </a:p>
          <a:p>
            <a:pPr lvl="2"/>
            <a:r>
              <a:rPr lang="en-US" dirty="0"/>
              <a:t>Contains stomach, intestines, spleen, and liver</a:t>
            </a:r>
          </a:p>
          <a:p>
            <a:pPr lvl="1"/>
            <a:r>
              <a:rPr lang="en-US" b="1" dirty="0" smtClean="0"/>
              <a:t> </a:t>
            </a:r>
            <a:endParaRPr lang="en-US" dirty="0"/>
          </a:p>
          <a:p>
            <a:pPr lvl="2"/>
            <a:r>
              <a:rPr lang="en-US" dirty="0"/>
              <a:t>Contains urinary bladder, reproductive organs, and rectum </a:t>
            </a:r>
          </a:p>
        </p:txBody>
      </p:sp>
    </p:spTree>
    <p:extLst>
      <p:ext uri="{BB962C8B-B14F-4D97-AF65-F5344CB8AC3E}">
        <p14:creationId xmlns:p14="http://schemas.microsoft.com/office/powerpoint/2010/main" val="51711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normAutofit fontScale="90000"/>
          </a:bodyPr>
          <a:lstStyle/>
          <a:p>
            <a:r>
              <a:rPr lang="en-US"/>
              <a:t>Membranes in Ventral Body Cavity</a:t>
            </a:r>
          </a:p>
        </p:txBody>
      </p:sp>
      <p:sp>
        <p:nvSpPr>
          <p:cNvPr id="37893" name="Rectangle 5"/>
          <p:cNvSpPr>
            <a:spLocks noGrp="1" noChangeArrowheads="1"/>
          </p:cNvSpPr>
          <p:nvPr>
            <p:ph type="body" idx="1"/>
          </p:nvPr>
        </p:nvSpPr>
        <p:spPr/>
        <p:txBody>
          <a:bodyPr/>
          <a:lstStyle/>
          <a:p>
            <a:r>
              <a:rPr lang="en-US" b="1" dirty="0"/>
              <a:t>Serous membrane</a:t>
            </a:r>
            <a:r>
              <a:rPr lang="en-US" dirty="0"/>
              <a:t> or </a:t>
            </a:r>
            <a:r>
              <a:rPr lang="en-US" b="1" dirty="0" smtClean="0"/>
              <a:t>_</a:t>
            </a:r>
            <a:endParaRPr lang="en-US" dirty="0"/>
          </a:p>
          <a:p>
            <a:pPr lvl="1"/>
            <a:r>
              <a:rPr lang="en-US" dirty="0" smtClean="0"/>
              <a:t> </a:t>
            </a:r>
            <a:endParaRPr lang="en-US" dirty="0"/>
          </a:p>
          <a:p>
            <a:pPr lvl="2"/>
            <a:r>
              <a:rPr lang="en-US" b="1" dirty="0"/>
              <a:t>Parietal serosa</a:t>
            </a:r>
            <a:r>
              <a:rPr lang="en-US" dirty="0"/>
              <a:t> lines </a:t>
            </a:r>
            <a:r>
              <a:rPr lang="en-US" dirty="0" smtClean="0"/>
              <a:t>_</a:t>
            </a:r>
            <a:endParaRPr lang="en-US" dirty="0"/>
          </a:p>
          <a:p>
            <a:pPr lvl="2"/>
            <a:endParaRPr lang="en-US" b="1" dirty="0" smtClean="0"/>
          </a:p>
          <a:p>
            <a:pPr lvl="2"/>
            <a:r>
              <a:rPr lang="en-US" b="1" dirty="0" smtClean="0"/>
              <a:t>Visceral </a:t>
            </a:r>
            <a:r>
              <a:rPr lang="en-US" b="1" dirty="0"/>
              <a:t>serosa</a:t>
            </a:r>
            <a:r>
              <a:rPr lang="en-US" dirty="0"/>
              <a:t> covers </a:t>
            </a:r>
            <a:r>
              <a:rPr lang="en-US" dirty="0" smtClean="0"/>
              <a:t>_</a:t>
            </a:r>
            <a:endParaRPr lang="en-US" dirty="0"/>
          </a:p>
          <a:p>
            <a:pPr lvl="1"/>
            <a:endParaRPr lang="en-US" dirty="0" smtClean="0"/>
          </a:p>
          <a:p>
            <a:pPr lvl="1"/>
            <a:r>
              <a:rPr lang="en-US" dirty="0" smtClean="0"/>
              <a:t>Layers </a:t>
            </a:r>
            <a:r>
              <a:rPr lang="en-US" dirty="0"/>
              <a:t>separated by slit-like cavity filled </a:t>
            </a:r>
            <a:r>
              <a:rPr lang="en-US" dirty="0" smtClean="0"/>
              <a:t>_</a:t>
            </a:r>
            <a:endParaRPr lang="en-US" dirty="0"/>
          </a:p>
          <a:p>
            <a:pPr lvl="2"/>
            <a:r>
              <a:rPr lang="en-US" dirty="0"/>
              <a:t>Fluid secreted by both layers of membrane</a:t>
            </a:r>
          </a:p>
          <a:p>
            <a:pPr lvl="1"/>
            <a:endParaRPr lang="en-US" dirty="0"/>
          </a:p>
        </p:txBody>
      </p:sp>
    </p:spTree>
    <p:extLst>
      <p:ext uri="{BB962C8B-B14F-4D97-AF65-F5344CB8AC3E}">
        <p14:creationId xmlns:p14="http://schemas.microsoft.com/office/powerpoint/2010/main" val="298464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fontScale="90000"/>
          </a:bodyPr>
          <a:lstStyle/>
          <a:p>
            <a:r>
              <a:rPr lang="en-US"/>
              <a:t>Serous Membranes</a:t>
            </a:r>
          </a:p>
        </p:txBody>
      </p:sp>
      <p:sp>
        <p:nvSpPr>
          <p:cNvPr id="38917" name="Rectangle 5"/>
          <p:cNvSpPr>
            <a:spLocks noGrp="1" noChangeArrowheads="1"/>
          </p:cNvSpPr>
          <p:nvPr>
            <p:ph type="body" idx="1"/>
          </p:nvPr>
        </p:nvSpPr>
        <p:spPr/>
        <p:txBody>
          <a:bodyPr>
            <a:normAutofit/>
          </a:bodyPr>
          <a:lstStyle/>
          <a:p>
            <a:r>
              <a:rPr lang="en-US" dirty="0"/>
              <a:t>Named for specific cavity and organs with which associated</a:t>
            </a:r>
          </a:p>
          <a:p>
            <a:r>
              <a:rPr lang="en-US" dirty="0"/>
              <a:t>Each has parietal and visceral layers</a:t>
            </a:r>
          </a:p>
          <a:p>
            <a:r>
              <a:rPr lang="en-US" b="1" dirty="0"/>
              <a:t>Pericardium</a:t>
            </a:r>
            <a:endParaRPr lang="en-US" dirty="0"/>
          </a:p>
          <a:p>
            <a:pPr lvl="1"/>
            <a:r>
              <a:rPr lang="en-US" dirty="0" smtClean="0"/>
              <a:t> </a:t>
            </a:r>
            <a:endParaRPr lang="en-US" dirty="0"/>
          </a:p>
          <a:p>
            <a:r>
              <a:rPr lang="en-US" b="1" dirty="0" smtClean="0"/>
              <a:t> </a:t>
            </a:r>
            <a:endParaRPr lang="en-US" dirty="0"/>
          </a:p>
          <a:p>
            <a:pPr lvl="1"/>
            <a:r>
              <a:rPr lang="en-US" dirty="0"/>
              <a:t>Lungs</a:t>
            </a:r>
          </a:p>
          <a:p>
            <a:r>
              <a:rPr lang="en-US" b="1" dirty="0" smtClean="0"/>
              <a:t> </a:t>
            </a:r>
            <a:endParaRPr lang="en-US" dirty="0"/>
          </a:p>
          <a:p>
            <a:pPr lvl="1"/>
            <a:r>
              <a:rPr lang="en-US" dirty="0"/>
              <a:t>Abdominopelvic cavity</a:t>
            </a:r>
          </a:p>
        </p:txBody>
      </p:sp>
    </p:spTree>
    <p:extLst>
      <p:ext uri="{BB962C8B-B14F-4D97-AF65-F5344CB8AC3E}">
        <p14:creationId xmlns:p14="http://schemas.microsoft.com/office/powerpoint/2010/main" val="227972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p:txBody>
          <a:bodyPr>
            <a:normAutofit fontScale="90000"/>
          </a:bodyPr>
          <a:lstStyle/>
          <a:p>
            <a:r>
              <a:rPr lang="en-US"/>
              <a:t>Other Body Cavities</a:t>
            </a:r>
          </a:p>
        </p:txBody>
      </p:sp>
      <p:sp>
        <p:nvSpPr>
          <p:cNvPr id="45063" name="Rectangle 7"/>
          <p:cNvSpPr>
            <a:spLocks noGrp="1" noChangeArrowheads="1"/>
          </p:cNvSpPr>
          <p:nvPr>
            <p:ph type="body" idx="1"/>
          </p:nvPr>
        </p:nvSpPr>
        <p:spPr/>
        <p:txBody>
          <a:bodyPr/>
          <a:lstStyle/>
          <a:p>
            <a:r>
              <a:rPr lang="en-US" dirty="0"/>
              <a:t>Exposed to environment</a:t>
            </a:r>
          </a:p>
          <a:p>
            <a:pPr lvl="1"/>
            <a:r>
              <a:rPr lang="en-US" dirty="0" smtClean="0"/>
              <a:t> </a:t>
            </a:r>
            <a:endParaRPr lang="en-US" dirty="0"/>
          </a:p>
          <a:p>
            <a:pPr lvl="1"/>
            <a:r>
              <a:rPr lang="en-US" dirty="0"/>
              <a:t>Nasal cavity</a:t>
            </a:r>
          </a:p>
          <a:p>
            <a:pPr lvl="1"/>
            <a:r>
              <a:rPr lang="en-US" dirty="0"/>
              <a:t>Orbital cavities </a:t>
            </a:r>
          </a:p>
          <a:p>
            <a:pPr lvl="1"/>
            <a:r>
              <a:rPr lang="en-US" dirty="0" smtClean="0"/>
              <a:t> </a:t>
            </a:r>
            <a:endParaRPr lang="en-US" dirty="0"/>
          </a:p>
          <a:p>
            <a:r>
              <a:rPr lang="en-US" dirty="0"/>
              <a:t>Not exposed to environment</a:t>
            </a:r>
          </a:p>
          <a:p>
            <a:pPr lvl="1"/>
            <a:r>
              <a:rPr lang="en-US" dirty="0" smtClean="0"/>
              <a:t> </a:t>
            </a:r>
            <a:endParaRPr lang="en-US" dirty="0"/>
          </a:p>
        </p:txBody>
      </p:sp>
    </p:spTree>
    <p:extLst>
      <p:ext uri="{BB962C8B-B14F-4D97-AF65-F5344CB8AC3E}">
        <p14:creationId xmlns:p14="http://schemas.microsoft.com/office/powerpoint/2010/main" val="219687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ChangeArrowheads="1"/>
          </p:cNvSpPr>
          <p:nvPr>
            <p:ph type="title"/>
          </p:nvPr>
        </p:nvSpPr>
        <p:spPr/>
        <p:txBody>
          <a:bodyPr>
            <a:normAutofit fontScale="90000"/>
          </a:bodyPr>
          <a:lstStyle/>
          <a:p>
            <a:r>
              <a:rPr lang="en-US" dirty="0">
                <a:solidFill>
                  <a:schemeClr val="tx1"/>
                </a:solidFill>
              </a:rPr>
              <a:t>Matter</a:t>
            </a:r>
          </a:p>
        </p:txBody>
      </p:sp>
      <p:sp>
        <p:nvSpPr>
          <p:cNvPr id="14347" name="Rectangle 11"/>
          <p:cNvSpPr>
            <a:spLocks noGrp="1" noChangeArrowheads="1"/>
          </p:cNvSpPr>
          <p:nvPr>
            <p:ph idx="1"/>
          </p:nvPr>
        </p:nvSpPr>
        <p:spPr/>
        <p:txBody>
          <a:bodyPr/>
          <a:lstStyle/>
          <a:p>
            <a:r>
              <a:rPr lang="en-US" b="1" dirty="0">
                <a:solidFill>
                  <a:schemeClr val="tx1"/>
                </a:solidFill>
              </a:rPr>
              <a:t>Matter</a:t>
            </a:r>
            <a:r>
              <a:rPr lang="en-US" dirty="0">
                <a:solidFill>
                  <a:schemeClr val="tx1"/>
                </a:solidFill>
              </a:rPr>
              <a:t>—anything that has mass and occupies space</a:t>
            </a:r>
          </a:p>
          <a:p>
            <a:pPr lvl="1"/>
            <a:r>
              <a:rPr lang="en-US" dirty="0">
                <a:solidFill>
                  <a:schemeClr val="tx1"/>
                </a:solidFill>
              </a:rPr>
              <a:t>Weight—pull of gravity on mass</a:t>
            </a:r>
          </a:p>
          <a:p>
            <a:endParaRPr lang="en-US" dirty="0" smtClean="0">
              <a:solidFill>
                <a:schemeClr val="tx1"/>
              </a:solidFill>
            </a:endParaRPr>
          </a:p>
          <a:p>
            <a:r>
              <a:rPr lang="en-US" dirty="0" smtClean="0">
                <a:solidFill>
                  <a:schemeClr val="tx1"/>
                </a:solidFill>
              </a:rPr>
              <a:t>3 </a:t>
            </a:r>
            <a:r>
              <a:rPr lang="en-US" dirty="0">
                <a:solidFill>
                  <a:schemeClr val="tx1"/>
                </a:solidFill>
              </a:rPr>
              <a:t>states of matter</a:t>
            </a:r>
          </a:p>
          <a:p>
            <a:pPr lvl="1"/>
            <a:r>
              <a:rPr lang="en-US" dirty="0">
                <a:solidFill>
                  <a:schemeClr val="tx1"/>
                </a:solidFill>
              </a:rPr>
              <a:t>Solid</a:t>
            </a:r>
            <a:r>
              <a:rPr lang="en-US" dirty="0" smtClean="0">
                <a:solidFill>
                  <a:schemeClr val="tx1"/>
                </a:solidFill>
              </a:rPr>
              <a:t>—  </a:t>
            </a:r>
            <a:endParaRPr lang="en-US" dirty="0">
              <a:solidFill>
                <a:schemeClr val="tx1"/>
              </a:solidFill>
            </a:endParaRPr>
          </a:p>
          <a:p>
            <a:pPr lvl="1"/>
            <a:r>
              <a:rPr lang="en-US" dirty="0">
                <a:solidFill>
                  <a:schemeClr val="tx1"/>
                </a:solidFill>
              </a:rPr>
              <a:t>Liquid</a:t>
            </a:r>
            <a:r>
              <a:rPr lang="en-US" dirty="0" smtClean="0">
                <a:solidFill>
                  <a:schemeClr val="tx1"/>
                </a:solidFill>
              </a:rPr>
              <a:t>—  </a:t>
            </a:r>
            <a:endParaRPr lang="en-US" dirty="0">
              <a:solidFill>
                <a:schemeClr val="tx1"/>
              </a:solidFill>
            </a:endParaRPr>
          </a:p>
          <a:p>
            <a:pPr lvl="1"/>
            <a:r>
              <a:rPr lang="en-US" dirty="0">
                <a:solidFill>
                  <a:schemeClr val="tx1"/>
                </a:solidFill>
              </a:rPr>
              <a:t>Gas</a:t>
            </a:r>
            <a:r>
              <a:rPr lang="en-US" dirty="0" smtClean="0">
                <a:solidFill>
                  <a:schemeClr val="tx1"/>
                </a:solidFill>
              </a:rPr>
              <a:t>— changeable </a:t>
            </a:r>
            <a:r>
              <a:rPr lang="en-US" dirty="0">
                <a:solidFill>
                  <a:schemeClr val="tx1"/>
                </a:solidFill>
              </a:rPr>
              <a:t>shape and volume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873028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fontScale="90000"/>
          </a:bodyPr>
          <a:lstStyle/>
          <a:p>
            <a:r>
              <a:rPr lang="en-US" dirty="0">
                <a:solidFill>
                  <a:schemeClr val="tx1"/>
                </a:solidFill>
              </a:rPr>
              <a:t>Composition of Matter: Elements</a:t>
            </a:r>
          </a:p>
        </p:txBody>
      </p:sp>
      <p:sp>
        <p:nvSpPr>
          <p:cNvPr id="18437" name="Rectangle 5"/>
          <p:cNvSpPr>
            <a:spLocks noGrp="1" noChangeArrowheads="1"/>
          </p:cNvSpPr>
          <p:nvPr>
            <p:ph idx="1"/>
          </p:nvPr>
        </p:nvSpPr>
        <p:spPr/>
        <p:txBody>
          <a:bodyPr/>
          <a:lstStyle/>
          <a:p>
            <a:r>
              <a:rPr lang="en-US" dirty="0">
                <a:solidFill>
                  <a:schemeClr val="tx1"/>
                </a:solidFill>
              </a:rPr>
              <a:t>Elements</a:t>
            </a:r>
          </a:p>
          <a:p>
            <a:pPr lvl="1"/>
            <a:r>
              <a:rPr lang="en-US" dirty="0">
                <a:solidFill>
                  <a:schemeClr val="tx1"/>
                </a:solidFill>
              </a:rPr>
              <a:t>Matter is composed of elements</a:t>
            </a:r>
          </a:p>
          <a:p>
            <a:pPr lvl="1"/>
            <a:r>
              <a:rPr lang="en-US" dirty="0">
                <a:solidFill>
                  <a:schemeClr val="tx1"/>
                </a:solidFill>
              </a:rPr>
              <a:t>Elements cannot be broken into simpler substances by ordinary chemical methods </a:t>
            </a:r>
          </a:p>
          <a:p>
            <a:pPr lvl="1"/>
            <a:r>
              <a:rPr lang="en-US" dirty="0">
                <a:solidFill>
                  <a:schemeClr val="tx1"/>
                </a:solidFill>
              </a:rPr>
              <a:t>Each has unique properties</a:t>
            </a:r>
          </a:p>
          <a:p>
            <a:pPr lvl="2"/>
            <a:r>
              <a:rPr lang="en-US" dirty="0" smtClean="0">
                <a:solidFill>
                  <a:schemeClr val="tx1"/>
                </a:solidFill>
              </a:rPr>
              <a:t> </a:t>
            </a:r>
            <a:endParaRPr lang="en-US" dirty="0">
              <a:solidFill>
                <a:schemeClr val="tx1"/>
              </a:solidFill>
            </a:endParaRPr>
          </a:p>
          <a:p>
            <a:pPr lvl="3"/>
            <a:r>
              <a:rPr lang="en-US" dirty="0">
                <a:solidFill>
                  <a:schemeClr val="tx1"/>
                </a:solidFill>
              </a:rPr>
              <a:t>Detectable with our senses, or are measurable</a:t>
            </a:r>
          </a:p>
          <a:p>
            <a:pPr lvl="2"/>
            <a:r>
              <a:rPr lang="en-US" dirty="0" smtClean="0">
                <a:solidFill>
                  <a:schemeClr val="tx1"/>
                </a:solidFill>
              </a:rPr>
              <a:t> </a:t>
            </a:r>
            <a:endParaRPr lang="en-US" dirty="0">
              <a:solidFill>
                <a:schemeClr val="tx1"/>
              </a:solidFill>
            </a:endParaRPr>
          </a:p>
          <a:p>
            <a:pPr lvl="3"/>
            <a:r>
              <a:rPr lang="en-US" dirty="0">
                <a:solidFill>
                  <a:schemeClr val="tx1"/>
                </a:solidFill>
              </a:rPr>
              <a:t>How atoms interact (bond) with one another</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87871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normAutofit fontScale="90000"/>
          </a:bodyPr>
          <a:lstStyle/>
          <a:p>
            <a:r>
              <a:rPr lang="en-US" dirty="0">
                <a:solidFill>
                  <a:schemeClr val="tx1"/>
                </a:solidFill>
              </a:rPr>
              <a:t>Composition of Matter</a:t>
            </a:r>
          </a:p>
        </p:txBody>
      </p:sp>
      <p:sp>
        <p:nvSpPr>
          <p:cNvPr id="19461" name="Rectangle 5"/>
          <p:cNvSpPr>
            <a:spLocks noGrp="1" noChangeArrowheads="1"/>
          </p:cNvSpPr>
          <p:nvPr>
            <p:ph idx="1"/>
          </p:nvPr>
        </p:nvSpPr>
        <p:spPr/>
        <p:txBody>
          <a:bodyPr>
            <a:normAutofit/>
          </a:bodyPr>
          <a:lstStyle/>
          <a:p>
            <a:r>
              <a:rPr lang="en-US" dirty="0">
                <a:solidFill>
                  <a:schemeClr val="tx1"/>
                </a:solidFill>
              </a:rPr>
              <a:t>Atoms</a:t>
            </a:r>
          </a:p>
          <a:p>
            <a:pPr lvl="1"/>
            <a:r>
              <a:rPr lang="en-US" dirty="0" smtClean="0">
                <a:solidFill>
                  <a:schemeClr val="tx1"/>
                </a:solidFill>
              </a:rPr>
              <a:t> </a:t>
            </a:r>
            <a:endParaRPr lang="en-US" dirty="0">
              <a:solidFill>
                <a:schemeClr val="tx1"/>
              </a:solidFill>
            </a:endParaRPr>
          </a:p>
          <a:p>
            <a:pPr lvl="1"/>
            <a:r>
              <a:rPr lang="en-US" dirty="0">
                <a:solidFill>
                  <a:schemeClr val="tx1"/>
                </a:solidFill>
              </a:rPr>
              <a:t>Give each element its physical &amp; chemical properties</a:t>
            </a:r>
          </a:p>
          <a:p>
            <a:pPr lvl="1"/>
            <a:r>
              <a:rPr lang="en-US" dirty="0">
                <a:solidFill>
                  <a:schemeClr val="tx1"/>
                </a:solidFill>
              </a:rPr>
              <a:t>Smallest particles of an element with properties of that element</a:t>
            </a:r>
          </a:p>
          <a:p>
            <a:pPr lvl="1"/>
            <a:endParaRPr lang="en-US" dirty="0">
              <a:solidFill>
                <a:schemeClr val="tx1"/>
              </a:solidFill>
            </a:endParaRPr>
          </a:p>
          <a:p>
            <a:r>
              <a:rPr lang="en-US" dirty="0" smtClean="0">
                <a:solidFill>
                  <a:schemeClr val="tx1"/>
                </a:solidFill>
              </a:rPr>
              <a:t> </a:t>
            </a:r>
            <a:endParaRPr lang="en-US" dirty="0">
              <a:solidFill>
                <a:schemeClr val="tx1"/>
              </a:solidFill>
            </a:endParaRPr>
          </a:p>
          <a:p>
            <a:pPr lvl="1"/>
            <a:r>
              <a:rPr lang="en-US" dirty="0">
                <a:solidFill>
                  <a:schemeClr val="tx1"/>
                </a:solidFill>
              </a:rPr>
              <a:t>One- or two-letter chemical shorthand for each element</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83595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normAutofit fontScale="90000"/>
          </a:bodyPr>
          <a:lstStyle/>
          <a:p>
            <a:r>
              <a:rPr lang="en-US" dirty="0">
                <a:solidFill>
                  <a:schemeClr val="tx1"/>
                </a:solidFill>
              </a:rPr>
              <a:t>Atomic Structure</a:t>
            </a:r>
          </a:p>
        </p:txBody>
      </p:sp>
      <p:sp>
        <p:nvSpPr>
          <p:cNvPr id="23557" name="Rectangle 5"/>
          <p:cNvSpPr>
            <a:spLocks noGrp="1" noChangeArrowheads="1"/>
          </p:cNvSpPr>
          <p:nvPr>
            <p:ph idx="1"/>
          </p:nvPr>
        </p:nvSpPr>
        <p:spPr/>
        <p:txBody>
          <a:bodyPr/>
          <a:lstStyle/>
          <a:p>
            <a:r>
              <a:rPr lang="en-US" dirty="0">
                <a:solidFill>
                  <a:schemeClr val="tx1"/>
                </a:solidFill>
              </a:rPr>
              <a:t>Atoms are composed of </a:t>
            </a:r>
            <a:r>
              <a:rPr lang="en-US" b="1" dirty="0">
                <a:solidFill>
                  <a:schemeClr val="tx1"/>
                </a:solidFill>
              </a:rPr>
              <a:t>subatomic particles</a:t>
            </a:r>
            <a:endParaRPr lang="en-US" dirty="0">
              <a:solidFill>
                <a:schemeClr val="tx1"/>
              </a:solidFill>
            </a:endParaRPr>
          </a:p>
          <a:p>
            <a:pPr lvl="1"/>
            <a:r>
              <a:rPr lang="en-US" b="1" dirty="0">
                <a:solidFill>
                  <a:schemeClr val="tx1"/>
                </a:solidFill>
              </a:rPr>
              <a:t>Protons, neutrons, electrons</a:t>
            </a:r>
            <a:endParaRPr lang="en-US" dirty="0">
              <a:solidFill>
                <a:schemeClr val="tx1"/>
              </a:solidFill>
            </a:endParaRPr>
          </a:p>
          <a:p>
            <a:endParaRPr lang="en-US" dirty="0" smtClean="0">
              <a:solidFill>
                <a:schemeClr val="tx1"/>
              </a:solidFill>
            </a:endParaRPr>
          </a:p>
          <a:p>
            <a:r>
              <a:rPr lang="en-US" dirty="0" smtClean="0">
                <a:solidFill>
                  <a:schemeClr val="tx1"/>
                </a:solidFill>
              </a:rPr>
              <a:t>Protons </a:t>
            </a:r>
            <a:r>
              <a:rPr lang="en-US" dirty="0">
                <a:solidFill>
                  <a:schemeClr val="tx1"/>
                </a:solidFill>
              </a:rPr>
              <a:t>and neutrons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Electrons </a:t>
            </a:r>
            <a:r>
              <a:rPr lang="en-US" dirty="0">
                <a:solidFill>
                  <a:schemeClr val="tx1"/>
                </a:solidFill>
              </a:rPr>
              <a:t>orbit nucleus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38955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fontScale="90000"/>
          </a:bodyPr>
          <a:lstStyle/>
          <a:p>
            <a:r>
              <a:rPr lang="en-US"/>
              <a:t>Principle of Complementarity</a:t>
            </a:r>
          </a:p>
        </p:txBody>
      </p:sp>
      <p:sp>
        <p:nvSpPr>
          <p:cNvPr id="18437" name="Rectangle 5"/>
          <p:cNvSpPr>
            <a:spLocks noGrp="1" noChangeArrowheads="1"/>
          </p:cNvSpPr>
          <p:nvPr>
            <p:ph type="body" idx="1"/>
          </p:nvPr>
        </p:nvSpPr>
        <p:spPr/>
        <p:txBody>
          <a:bodyPr/>
          <a:lstStyle/>
          <a:p>
            <a:r>
              <a:rPr lang="en-US" dirty="0"/>
              <a:t>Anatomy and physiology are inseparable</a:t>
            </a:r>
          </a:p>
          <a:p>
            <a:pPr lvl="1"/>
            <a:r>
              <a:rPr lang="en-US" dirty="0" smtClean="0"/>
              <a:t> </a:t>
            </a:r>
            <a:endParaRPr lang="en-US" dirty="0"/>
          </a:p>
          <a:p>
            <a:pPr lvl="1"/>
            <a:endParaRPr lang="en-US" dirty="0" smtClean="0"/>
          </a:p>
          <a:p>
            <a:pPr lvl="1"/>
            <a:r>
              <a:rPr lang="en-US" dirty="0" smtClean="0"/>
              <a:t>What </a:t>
            </a:r>
            <a:r>
              <a:rPr lang="en-US" dirty="0"/>
              <a:t>a structure can do depends on its specific form</a:t>
            </a:r>
          </a:p>
        </p:txBody>
      </p:sp>
    </p:spTree>
    <p:extLst>
      <p:ext uri="{BB962C8B-B14F-4D97-AF65-F5344CB8AC3E}">
        <p14:creationId xmlns:p14="http://schemas.microsoft.com/office/powerpoint/2010/main" val="2053211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r>
              <a:rPr lang="en-US" dirty="0">
                <a:solidFill>
                  <a:schemeClr val="tx1"/>
                </a:solidFill>
              </a:rPr>
              <a:t>Atomic Structure: The Nucleus</a:t>
            </a:r>
          </a:p>
        </p:txBody>
      </p:sp>
      <p:sp>
        <p:nvSpPr>
          <p:cNvPr id="24581" name="Rectangle 5"/>
          <p:cNvSpPr>
            <a:spLocks noGrp="1" noChangeArrowheads="1"/>
          </p:cNvSpPr>
          <p:nvPr>
            <p:ph idx="1"/>
          </p:nvPr>
        </p:nvSpPr>
        <p:spPr/>
        <p:txBody>
          <a:bodyPr/>
          <a:lstStyle/>
          <a:p>
            <a:r>
              <a:rPr lang="en-US" dirty="0">
                <a:solidFill>
                  <a:schemeClr val="tx1"/>
                </a:solidFill>
              </a:rPr>
              <a:t>Almost entire mass of the atom</a:t>
            </a:r>
          </a:p>
          <a:p>
            <a:endParaRPr lang="en-US" dirty="0" smtClean="0">
              <a:solidFill>
                <a:schemeClr val="tx1"/>
              </a:solidFill>
            </a:endParaRPr>
          </a:p>
          <a:p>
            <a:r>
              <a:rPr lang="en-US" dirty="0" smtClean="0">
                <a:solidFill>
                  <a:schemeClr val="tx1"/>
                </a:solidFill>
              </a:rPr>
              <a:t>Neutrons</a:t>
            </a:r>
            <a:endParaRPr lang="en-US" dirty="0">
              <a:solidFill>
                <a:schemeClr val="tx1"/>
              </a:solidFill>
            </a:endParaRPr>
          </a:p>
          <a:p>
            <a:pPr lvl="2"/>
            <a:r>
              <a:rPr lang="en-US" dirty="0" smtClean="0">
                <a:solidFill>
                  <a:schemeClr val="tx1"/>
                </a:solidFill>
              </a:rPr>
              <a:t> </a:t>
            </a:r>
            <a:endParaRPr lang="en-US" dirty="0">
              <a:solidFill>
                <a:schemeClr val="tx1"/>
              </a:solidFill>
            </a:endParaRPr>
          </a:p>
          <a:p>
            <a:pPr lvl="2"/>
            <a:r>
              <a:rPr lang="en-US" dirty="0">
                <a:solidFill>
                  <a:schemeClr val="tx1"/>
                </a:solidFill>
              </a:rPr>
              <a:t>Mass = 1 atomic mass unit (</a:t>
            </a:r>
            <a:r>
              <a:rPr lang="en-US" dirty="0" err="1">
                <a:solidFill>
                  <a:schemeClr val="tx1"/>
                </a:solidFill>
              </a:rPr>
              <a:t>amu</a:t>
            </a:r>
            <a:r>
              <a:rPr lang="en-US" dirty="0">
                <a:solidFill>
                  <a:schemeClr val="tx1"/>
                </a:solidFill>
              </a:rPr>
              <a:t>)</a:t>
            </a:r>
          </a:p>
          <a:p>
            <a:r>
              <a:rPr lang="en-US" dirty="0">
                <a:solidFill>
                  <a:schemeClr val="tx1"/>
                </a:solidFill>
              </a:rPr>
              <a:t>Protons</a:t>
            </a:r>
          </a:p>
          <a:p>
            <a:pPr lvl="2"/>
            <a:r>
              <a:rPr lang="en-US" dirty="0" smtClean="0">
                <a:solidFill>
                  <a:schemeClr val="tx1"/>
                </a:solidFill>
              </a:rPr>
              <a:t> </a:t>
            </a:r>
            <a:endParaRPr lang="en-US" dirty="0">
              <a:solidFill>
                <a:schemeClr val="tx1"/>
              </a:solidFill>
            </a:endParaRPr>
          </a:p>
          <a:p>
            <a:pPr lvl="2"/>
            <a:r>
              <a:rPr lang="en-US" dirty="0">
                <a:solidFill>
                  <a:schemeClr val="tx1"/>
                </a:solidFill>
              </a:rPr>
              <a:t>Mass = 1 </a:t>
            </a:r>
            <a:r>
              <a:rPr lang="en-US" dirty="0" err="1">
                <a:solidFill>
                  <a:schemeClr val="tx1"/>
                </a:solidFill>
              </a:rPr>
              <a:t>amu</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85477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normAutofit fontScale="90000"/>
          </a:bodyPr>
          <a:lstStyle/>
          <a:p>
            <a:r>
              <a:rPr lang="en-US" dirty="0">
                <a:solidFill>
                  <a:schemeClr val="tx1"/>
                </a:solidFill>
              </a:rPr>
              <a:t>Atomic Structure: Electrons</a:t>
            </a:r>
          </a:p>
        </p:txBody>
      </p:sp>
      <p:sp>
        <p:nvSpPr>
          <p:cNvPr id="25605" name="Rectangle 5"/>
          <p:cNvSpPr>
            <a:spLocks noGrp="1" noChangeArrowheads="1"/>
          </p:cNvSpPr>
          <p:nvPr>
            <p:ph idx="1"/>
          </p:nvPr>
        </p:nvSpPr>
        <p:spPr/>
        <p:txBody>
          <a:bodyPr/>
          <a:lstStyle/>
          <a:p>
            <a:r>
              <a:rPr lang="en-US" dirty="0">
                <a:solidFill>
                  <a:schemeClr val="tx1"/>
                </a:solidFill>
              </a:rPr>
              <a:t>Electrons in orbitals within electron cloud</a:t>
            </a:r>
          </a:p>
          <a:p>
            <a:pPr lvl="1"/>
            <a:endParaRPr lang="en-US" dirty="0" smtClean="0">
              <a:solidFill>
                <a:schemeClr val="tx1"/>
              </a:solidFill>
            </a:endParaRPr>
          </a:p>
          <a:p>
            <a:pPr lvl="1"/>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1/2000 </a:t>
            </a:r>
            <a:r>
              <a:rPr lang="en-US" dirty="0">
                <a:solidFill>
                  <a:schemeClr val="tx1"/>
                </a:solidFill>
              </a:rPr>
              <a:t>the mass of a proton (0 </a:t>
            </a:r>
            <a:r>
              <a:rPr lang="en-US" dirty="0" err="1">
                <a:solidFill>
                  <a:schemeClr val="tx1"/>
                </a:solidFill>
              </a:rPr>
              <a:t>amu</a:t>
            </a:r>
            <a:r>
              <a:rPr lang="en-US" dirty="0">
                <a:solidFill>
                  <a:schemeClr val="tx1"/>
                </a:solidFill>
              </a:rPr>
              <a:t>)</a:t>
            </a:r>
          </a:p>
          <a:p>
            <a:pPr lvl="1"/>
            <a:endParaRPr lang="en-US" dirty="0" smtClean="0">
              <a:solidFill>
                <a:schemeClr val="tx1"/>
              </a:solidFill>
            </a:endParaRPr>
          </a:p>
          <a:p>
            <a:pPr lvl="1"/>
            <a:r>
              <a:rPr lang="en-US" dirty="0" smtClean="0">
                <a:solidFill>
                  <a:schemeClr val="tx1"/>
                </a:solidFill>
              </a:rPr>
              <a:t>Number </a:t>
            </a:r>
            <a:r>
              <a:rPr lang="en-US" dirty="0">
                <a:solidFill>
                  <a:schemeClr val="tx1"/>
                </a:solidFill>
              </a:rPr>
              <a:t>of protons and electrons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71115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normAutofit fontScale="90000"/>
          </a:bodyPr>
          <a:lstStyle/>
          <a:p>
            <a:r>
              <a:rPr lang="en-US" dirty="0">
                <a:solidFill>
                  <a:schemeClr val="tx1"/>
                </a:solidFill>
              </a:rPr>
              <a:t>Models of the Atom</a:t>
            </a:r>
          </a:p>
        </p:txBody>
      </p:sp>
      <p:sp>
        <p:nvSpPr>
          <p:cNvPr id="26629" name="Rectangle 5"/>
          <p:cNvSpPr>
            <a:spLocks noGrp="1" noChangeArrowheads="1"/>
          </p:cNvSpPr>
          <p:nvPr>
            <p:ph idx="1"/>
          </p:nvPr>
        </p:nvSpPr>
        <p:spPr>
          <a:xfrm>
            <a:off x="457200" y="1600200"/>
            <a:ext cx="4191000" cy="4525963"/>
          </a:xfrm>
        </p:spPr>
        <p:txBody>
          <a:bodyPr>
            <a:normAutofit/>
          </a:bodyPr>
          <a:lstStyle/>
          <a:p>
            <a:r>
              <a:rPr lang="en-US" dirty="0">
                <a:solidFill>
                  <a:schemeClr val="tx1"/>
                </a:solidFill>
              </a:rPr>
              <a:t>Planetary </a:t>
            </a:r>
            <a:r>
              <a:rPr lang="en-US" dirty="0" smtClean="0">
                <a:solidFill>
                  <a:schemeClr val="tx1"/>
                </a:solidFill>
              </a:rPr>
              <a:t>model</a:t>
            </a:r>
          </a:p>
          <a:p>
            <a:pPr lvl="1"/>
            <a:r>
              <a:rPr lang="en-US" dirty="0" smtClean="0">
                <a:solidFill>
                  <a:schemeClr val="tx1"/>
                </a:solidFill>
              </a:rPr>
              <a:t> </a:t>
            </a:r>
            <a:endParaRPr lang="en-US" dirty="0">
              <a:solidFill>
                <a:schemeClr val="tx1"/>
              </a:solidFill>
            </a:endParaRPr>
          </a:p>
          <a:p>
            <a:pPr lvl="2"/>
            <a:r>
              <a:rPr lang="en-US" dirty="0">
                <a:solidFill>
                  <a:schemeClr val="tx1"/>
                </a:solidFill>
              </a:rPr>
              <a:t>Incorrectly depicts fixed circular electron paths</a:t>
            </a:r>
          </a:p>
          <a:p>
            <a:pPr lvl="2"/>
            <a:endParaRPr lang="en-US" dirty="0" smtClean="0">
              <a:solidFill>
                <a:schemeClr val="tx1"/>
              </a:solidFill>
            </a:endParaRPr>
          </a:p>
          <a:p>
            <a:pPr lvl="2"/>
            <a:r>
              <a:rPr lang="en-US" dirty="0" smtClean="0">
                <a:solidFill>
                  <a:schemeClr val="tx1"/>
                </a:solidFill>
              </a:rPr>
              <a:t> </a:t>
            </a:r>
            <a:endParaRPr lang="en-US" dirty="0">
              <a:solidFill>
                <a:schemeClr val="tx1"/>
              </a:solidFill>
            </a:endParaRPr>
          </a:p>
          <a:p>
            <a:pPr lvl="1"/>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746" y="1219200"/>
            <a:ext cx="2967553" cy="52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04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Models of the Atom</a:t>
            </a:r>
          </a:p>
        </p:txBody>
      </p:sp>
      <p:sp>
        <p:nvSpPr>
          <p:cNvPr id="3" name="Content Placeholder 2"/>
          <p:cNvSpPr>
            <a:spLocks noGrp="1"/>
          </p:cNvSpPr>
          <p:nvPr>
            <p:ph idx="1"/>
          </p:nvPr>
        </p:nvSpPr>
        <p:spPr>
          <a:xfrm>
            <a:off x="457200" y="1600200"/>
            <a:ext cx="4191000" cy="4525963"/>
          </a:xfrm>
        </p:spPr>
        <p:txBody>
          <a:bodyPr>
            <a:normAutofit/>
          </a:bodyPr>
          <a:lstStyle/>
          <a:p>
            <a:r>
              <a:rPr lang="en-US" dirty="0" smtClean="0">
                <a:solidFill>
                  <a:schemeClr val="tx1"/>
                </a:solidFill>
              </a:rPr>
              <a:t> </a:t>
            </a:r>
            <a:endParaRPr lang="en-US" dirty="0">
              <a:solidFill>
                <a:schemeClr val="tx1"/>
              </a:solidFill>
            </a:endParaRPr>
          </a:p>
          <a:p>
            <a:pPr lvl="1"/>
            <a:r>
              <a:rPr lang="en-US" dirty="0">
                <a:solidFill>
                  <a:schemeClr val="tx1"/>
                </a:solidFill>
              </a:rPr>
              <a:t>current model used by chemists</a:t>
            </a:r>
          </a:p>
          <a:p>
            <a:pPr lvl="1"/>
            <a:r>
              <a:rPr lang="en-US" dirty="0" smtClean="0">
                <a:solidFill>
                  <a:schemeClr val="tx1"/>
                </a:solidFill>
              </a:rPr>
              <a:t> </a:t>
            </a:r>
          </a:p>
          <a:p>
            <a:pPr lvl="1"/>
            <a:endParaRPr lang="en-US" dirty="0">
              <a:solidFill>
                <a:schemeClr val="tx1"/>
              </a:solidFill>
            </a:endParaRPr>
          </a:p>
          <a:p>
            <a:pPr lvl="2"/>
            <a:r>
              <a:rPr lang="en-US" dirty="0">
                <a:solidFill>
                  <a:schemeClr val="tx1"/>
                </a:solidFill>
              </a:rPr>
              <a:t>an electron cloud</a:t>
            </a:r>
          </a:p>
          <a:p>
            <a:pPr lvl="1"/>
            <a:r>
              <a:rPr lang="en-US" dirty="0">
                <a:solidFill>
                  <a:schemeClr val="tx1"/>
                </a:solidFill>
              </a:rPr>
              <a:t>Useful for predicting chemical behavior of atoms</a:t>
            </a:r>
          </a:p>
          <a:p>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29337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91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normAutofit fontScale="90000"/>
          </a:bodyPr>
          <a:lstStyle/>
          <a:p>
            <a:r>
              <a:rPr lang="en-US" dirty="0">
                <a:solidFill>
                  <a:schemeClr val="tx1"/>
                </a:solidFill>
              </a:rPr>
              <a:t>Identifying Elements</a:t>
            </a:r>
          </a:p>
        </p:txBody>
      </p:sp>
      <p:sp>
        <p:nvSpPr>
          <p:cNvPr id="28677" name="Rectangle 5"/>
          <p:cNvSpPr>
            <a:spLocks noGrp="1" noChangeArrowheads="1"/>
          </p:cNvSpPr>
          <p:nvPr>
            <p:ph idx="1"/>
          </p:nvPr>
        </p:nvSpPr>
        <p:spPr>
          <a:xfrm>
            <a:off x="457200" y="1600200"/>
            <a:ext cx="4191000" cy="4525963"/>
          </a:xfrm>
        </p:spPr>
        <p:txBody>
          <a:bodyPr>
            <a:normAutofit lnSpcReduction="10000"/>
          </a:bodyPr>
          <a:lstStyle/>
          <a:p>
            <a:r>
              <a:rPr lang="en-US" dirty="0">
                <a:solidFill>
                  <a:schemeClr val="tx1"/>
                </a:solidFill>
              </a:rPr>
              <a:t>Different elements contain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Hydrogen </a:t>
            </a:r>
            <a:r>
              <a:rPr lang="en-US" dirty="0">
                <a:solidFill>
                  <a:schemeClr val="tx1"/>
                </a:solidFill>
              </a:rPr>
              <a:t>has 1 proton, 0 neutrons, and 1 electron</a:t>
            </a:r>
          </a:p>
          <a:p>
            <a:pPr lvl="1"/>
            <a:endParaRPr lang="en-US" dirty="0" smtClean="0">
              <a:solidFill>
                <a:schemeClr val="tx1"/>
              </a:solidFill>
            </a:endParaRPr>
          </a:p>
          <a:p>
            <a:pPr lvl="1"/>
            <a:r>
              <a:rPr lang="en-US" dirty="0" smtClean="0">
                <a:solidFill>
                  <a:schemeClr val="tx1"/>
                </a:solidFill>
              </a:rPr>
              <a:t>Lithium </a:t>
            </a:r>
            <a:r>
              <a:rPr lang="en-US" dirty="0">
                <a:solidFill>
                  <a:schemeClr val="tx1"/>
                </a:solidFill>
              </a:rPr>
              <a:t>has 3 protons, 4 neutrons, and 3 electrons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745" y="1828800"/>
            <a:ext cx="3276600" cy="40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0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0" y="0"/>
            <a:ext cx="9144000" cy="1066800"/>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Atomic Number and Mass Number</a:t>
            </a:r>
          </a:p>
        </p:txBody>
      </p:sp>
      <p:sp>
        <p:nvSpPr>
          <p:cNvPr id="30725" name="Rectangle 5"/>
          <p:cNvSpPr>
            <a:spLocks noGrp="1" noChangeArrowheads="1"/>
          </p:cNvSpPr>
          <p:nvPr>
            <p:ph idx="1"/>
          </p:nvPr>
        </p:nvSpPr>
        <p:spPr/>
        <p:txBody>
          <a:bodyPr/>
          <a:lstStyle/>
          <a:p>
            <a:r>
              <a:rPr lang="en-US" b="1" dirty="0">
                <a:solidFill>
                  <a:schemeClr val="tx1"/>
                </a:solidFill>
              </a:rPr>
              <a:t>Atomic number</a:t>
            </a:r>
            <a:r>
              <a:rPr lang="en-US" dirty="0">
                <a:solidFill>
                  <a:schemeClr val="tx1"/>
                </a:solidFill>
              </a:rPr>
              <a:t> = </a:t>
            </a:r>
            <a:r>
              <a:rPr lang="en-US" dirty="0" smtClean="0">
                <a:solidFill>
                  <a:schemeClr val="tx1"/>
                </a:solidFill>
              </a:rPr>
              <a:t> </a:t>
            </a:r>
            <a:endParaRPr lang="en-US" dirty="0">
              <a:solidFill>
                <a:schemeClr val="tx1"/>
              </a:solidFill>
            </a:endParaRPr>
          </a:p>
          <a:p>
            <a:endParaRPr lang="en-US" b="1" dirty="0" smtClean="0">
              <a:solidFill>
                <a:schemeClr val="tx1"/>
              </a:solidFill>
            </a:endParaRPr>
          </a:p>
          <a:p>
            <a:r>
              <a:rPr lang="en-US" b="1" dirty="0" smtClean="0">
                <a:solidFill>
                  <a:schemeClr val="tx1"/>
                </a:solidFill>
              </a:rPr>
              <a:t>Mass </a:t>
            </a:r>
            <a:r>
              <a:rPr lang="en-US" b="1" dirty="0">
                <a:solidFill>
                  <a:schemeClr val="tx1"/>
                </a:solidFill>
              </a:rPr>
              <a:t>number</a:t>
            </a:r>
            <a:r>
              <a:rPr lang="en-US" dirty="0">
                <a:solidFill>
                  <a:schemeClr val="tx1"/>
                </a:solidFill>
              </a:rPr>
              <a:t> </a:t>
            </a:r>
          </a:p>
          <a:p>
            <a:pPr lvl="1"/>
            <a:r>
              <a:rPr lang="en-US" dirty="0">
                <a:solidFill>
                  <a:schemeClr val="tx1"/>
                </a:solidFill>
              </a:rPr>
              <a:t>Total number of </a:t>
            </a:r>
            <a:r>
              <a:rPr lang="en-US" dirty="0" smtClean="0">
                <a:solidFill>
                  <a:schemeClr val="tx1"/>
                </a:solidFill>
              </a:rPr>
              <a:t>_</a:t>
            </a:r>
            <a:endParaRPr lang="en-US" dirty="0">
              <a:solidFill>
                <a:schemeClr val="tx1"/>
              </a:solidFill>
            </a:endParaRPr>
          </a:p>
          <a:p>
            <a:pPr lvl="2"/>
            <a:r>
              <a:rPr lang="en-US" dirty="0">
                <a:solidFill>
                  <a:schemeClr val="tx1"/>
                </a:solidFill>
              </a:rPr>
              <a:t>Total mass of </a:t>
            </a:r>
            <a:r>
              <a:rPr lang="en-US" dirty="0" smtClean="0">
                <a:solidFill>
                  <a:schemeClr val="tx1"/>
                </a:solidFill>
              </a:rPr>
              <a:t>atom</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379810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0" y="0"/>
            <a:ext cx="9144000" cy="1066800"/>
          </a:xfrm>
        </p:spPr>
        <p:txBody>
          <a:bodyPr>
            <a:normAutofit/>
          </a:bodyPr>
          <a:lstStyle/>
          <a:p>
            <a:r>
              <a:rPr lang="en-US" dirty="0" smtClean="0">
                <a:solidFill>
                  <a:schemeClr val="tx1"/>
                </a:solidFill>
              </a:rPr>
              <a:t>Isotopes </a:t>
            </a:r>
            <a:r>
              <a:rPr lang="en-US" dirty="0">
                <a:solidFill>
                  <a:schemeClr val="tx1"/>
                </a:solidFill>
              </a:rPr>
              <a:t>and Atomic Weight</a:t>
            </a:r>
          </a:p>
        </p:txBody>
      </p:sp>
      <p:sp>
        <p:nvSpPr>
          <p:cNvPr id="31749" name="Rectangle 5"/>
          <p:cNvSpPr>
            <a:spLocks noGrp="1" noChangeArrowheads="1"/>
          </p:cNvSpPr>
          <p:nvPr>
            <p:ph idx="1"/>
          </p:nvPr>
        </p:nvSpPr>
        <p:spPr>
          <a:xfrm>
            <a:off x="457200" y="1600201"/>
            <a:ext cx="8229600" cy="3048000"/>
          </a:xfrm>
        </p:spPr>
        <p:txBody>
          <a:bodyPr/>
          <a:lstStyle/>
          <a:p>
            <a:r>
              <a:rPr lang="en-US" b="1" dirty="0">
                <a:solidFill>
                  <a:schemeClr val="tx1"/>
                </a:solidFill>
              </a:rPr>
              <a:t>Isotopes</a:t>
            </a:r>
            <a:endParaRPr lang="en-US" dirty="0">
              <a:solidFill>
                <a:schemeClr val="tx1"/>
              </a:solidFill>
            </a:endParaRPr>
          </a:p>
          <a:p>
            <a:pPr lvl="1"/>
            <a:r>
              <a:rPr lang="en-US" dirty="0">
                <a:solidFill>
                  <a:schemeClr val="tx1"/>
                </a:solidFill>
              </a:rPr>
              <a:t>Structural variations of atoms</a:t>
            </a:r>
          </a:p>
          <a:p>
            <a:pPr lvl="1"/>
            <a:r>
              <a:rPr lang="en-US" dirty="0">
                <a:solidFill>
                  <a:schemeClr val="tx1"/>
                </a:solidFill>
              </a:rPr>
              <a:t>Differ in the number of </a:t>
            </a:r>
            <a:r>
              <a:rPr lang="en-US" dirty="0" smtClean="0">
                <a:solidFill>
                  <a:schemeClr val="tx1"/>
                </a:solidFill>
              </a:rPr>
              <a:t>_</a:t>
            </a:r>
            <a:endParaRPr lang="en-US" dirty="0">
              <a:solidFill>
                <a:schemeClr val="tx1"/>
              </a:solidFill>
            </a:endParaRPr>
          </a:p>
          <a:p>
            <a:pPr lvl="1"/>
            <a:r>
              <a:rPr lang="en-US" dirty="0">
                <a:solidFill>
                  <a:schemeClr val="tx1"/>
                </a:solidFill>
              </a:rPr>
              <a:t>Atomic numbers </a:t>
            </a:r>
            <a:r>
              <a:rPr lang="en-US" b="1" dirty="0">
                <a:solidFill>
                  <a:schemeClr val="tx1"/>
                </a:solidFill>
              </a:rPr>
              <a:t>same</a:t>
            </a:r>
            <a:r>
              <a:rPr lang="en-US" dirty="0">
                <a:solidFill>
                  <a:schemeClr val="tx1"/>
                </a:solidFill>
              </a:rPr>
              <a:t>; </a:t>
            </a:r>
            <a:r>
              <a:rPr lang="en-US" u="sng" dirty="0">
                <a:solidFill>
                  <a:schemeClr val="tx1"/>
                </a:solidFill>
              </a:rPr>
              <a:t>mass numbers different</a:t>
            </a:r>
          </a:p>
          <a:p>
            <a:endParaRPr lang="en-US" b="1" dirty="0" smtClean="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08" y="3823678"/>
            <a:ext cx="7458785" cy="257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91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Isotopes </a:t>
            </a:r>
            <a:r>
              <a:rPr lang="en-US" dirty="0">
                <a:solidFill>
                  <a:schemeClr val="tx1"/>
                </a:solidFill>
              </a:rPr>
              <a:t>and Atomic Weight</a:t>
            </a:r>
          </a:p>
        </p:txBody>
      </p:sp>
      <p:sp>
        <p:nvSpPr>
          <p:cNvPr id="3" name="Content Placeholder 2"/>
          <p:cNvSpPr>
            <a:spLocks noGrp="1"/>
          </p:cNvSpPr>
          <p:nvPr>
            <p:ph idx="1"/>
          </p:nvPr>
        </p:nvSpPr>
        <p:spPr/>
        <p:txBody>
          <a:bodyPr/>
          <a:lstStyle/>
          <a:p>
            <a:endParaRPr lang="en-US" b="1" dirty="0" smtClean="0">
              <a:solidFill>
                <a:schemeClr val="tx1"/>
              </a:solidFill>
            </a:endParaRPr>
          </a:p>
          <a:p>
            <a:r>
              <a:rPr lang="en-US" b="1" dirty="0" smtClean="0">
                <a:solidFill>
                  <a:schemeClr val="tx1"/>
                </a:solidFill>
              </a:rPr>
              <a:t>Atomic </a:t>
            </a:r>
            <a:r>
              <a:rPr lang="en-US" b="1" dirty="0">
                <a:solidFill>
                  <a:schemeClr val="tx1"/>
                </a:solidFill>
              </a:rPr>
              <a:t>weight</a:t>
            </a:r>
            <a:endParaRPr lang="en-US" dirty="0">
              <a:solidFill>
                <a:schemeClr val="tx1"/>
              </a:solidFill>
            </a:endParaRPr>
          </a:p>
          <a:p>
            <a:pPr lvl="1"/>
            <a:r>
              <a:rPr lang="en-US" dirty="0" smtClean="0">
                <a:solidFill>
                  <a:schemeClr val="tx1"/>
                </a:solidFill>
              </a:rPr>
              <a:t>___________________________ of </a:t>
            </a:r>
            <a:r>
              <a:rPr lang="en-US" dirty="0">
                <a:solidFill>
                  <a:schemeClr val="tx1"/>
                </a:solidFill>
              </a:rPr>
              <a:t>mass numbers (relative weights) </a:t>
            </a:r>
            <a:r>
              <a:rPr lang="en-US" dirty="0" smtClean="0">
                <a:solidFill>
                  <a:schemeClr val="tx1"/>
                </a:solidFill>
              </a:rPr>
              <a:t>_</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20775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0" y="0"/>
            <a:ext cx="9144000" cy="1066800"/>
          </a:xfrm>
        </p:spPr>
        <p:txBody>
          <a:bodyPr>
            <a:normAutofit fontScale="90000"/>
          </a:bodyPr>
          <a:lstStyle/>
          <a:p>
            <a:r>
              <a:rPr lang="en-US" dirty="0">
                <a:solidFill>
                  <a:schemeClr val="tx1"/>
                </a:solidFill>
              </a:rPr>
              <a:t>Combining Matter: Molecules and Compounds</a:t>
            </a:r>
          </a:p>
        </p:txBody>
      </p:sp>
      <p:sp>
        <p:nvSpPr>
          <p:cNvPr id="36869" name="Rectangle 5"/>
          <p:cNvSpPr>
            <a:spLocks noGrp="1" noChangeArrowheads="1"/>
          </p:cNvSpPr>
          <p:nvPr>
            <p:ph idx="1"/>
          </p:nvPr>
        </p:nvSpPr>
        <p:spPr/>
        <p:txBody>
          <a:bodyPr>
            <a:normAutofit lnSpcReduction="10000"/>
          </a:bodyPr>
          <a:lstStyle/>
          <a:p>
            <a:r>
              <a:rPr lang="en-US" dirty="0">
                <a:solidFill>
                  <a:schemeClr val="tx1"/>
                </a:solidFill>
              </a:rPr>
              <a:t>Most atoms chemically combined with other atoms to form molecules and compounds</a:t>
            </a:r>
          </a:p>
          <a:p>
            <a:pPr lvl="1"/>
            <a:r>
              <a:rPr lang="en-US" b="1" dirty="0" smtClean="0">
                <a:solidFill>
                  <a:schemeClr val="tx1"/>
                </a:solidFill>
              </a:rPr>
              <a:t> </a:t>
            </a:r>
            <a:endParaRPr lang="en-US" dirty="0">
              <a:solidFill>
                <a:schemeClr val="tx1"/>
              </a:solidFill>
            </a:endParaRPr>
          </a:p>
          <a:p>
            <a:pPr lvl="2"/>
            <a:r>
              <a:rPr lang="en-US" dirty="0">
                <a:solidFill>
                  <a:schemeClr val="tx1"/>
                </a:solidFill>
              </a:rPr>
              <a:t>Two or more atoms bonded </a:t>
            </a:r>
            <a:r>
              <a:rPr lang="en-US" dirty="0" smtClean="0">
                <a:solidFill>
                  <a:schemeClr val="tx1"/>
                </a:solidFill>
              </a:rPr>
              <a:t>together</a:t>
            </a:r>
          </a:p>
          <a:p>
            <a:pPr lvl="2"/>
            <a:r>
              <a:rPr lang="en-US" dirty="0" smtClean="0">
                <a:solidFill>
                  <a:schemeClr val="tx1"/>
                </a:solidFill>
              </a:rPr>
              <a:t>Can be the </a:t>
            </a:r>
            <a:r>
              <a:rPr lang="en-US" dirty="0" smtClean="0">
                <a:solidFill>
                  <a:schemeClr val="tx1"/>
                </a:solidFill>
              </a:rPr>
              <a:t>_</a:t>
            </a:r>
            <a:endParaRPr lang="en-US" dirty="0" smtClean="0">
              <a:solidFill>
                <a:schemeClr val="tx1"/>
              </a:solidFill>
            </a:endParaRPr>
          </a:p>
          <a:p>
            <a:pPr lvl="2"/>
            <a:r>
              <a:rPr lang="en-US" dirty="0" smtClean="0">
                <a:solidFill>
                  <a:schemeClr val="tx1"/>
                </a:solidFill>
              </a:rPr>
              <a:t>Or </a:t>
            </a:r>
            <a:r>
              <a:rPr lang="en-US" dirty="0" smtClean="0">
                <a:solidFill>
                  <a:schemeClr val="tx1"/>
                </a:solidFill>
              </a:rPr>
              <a:t>_</a:t>
            </a:r>
            <a:endParaRPr lang="en-US" dirty="0">
              <a:solidFill>
                <a:schemeClr val="tx1"/>
              </a:solidFill>
            </a:endParaRPr>
          </a:p>
          <a:p>
            <a:pPr lvl="2"/>
            <a:endParaRPr lang="en-US" dirty="0" smtClean="0">
              <a:solidFill>
                <a:schemeClr val="tx1"/>
              </a:solidFill>
            </a:endParaRPr>
          </a:p>
          <a:p>
            <a:pPr lvl="2"/>
            <a:r>
              <a:rPr lang="en-US" dirty="0" smtClean="0">
                <a:solidFill>
                  <a:schemeClr val="tx1"/>
                </a:solidFill>
              </a:rPr>
              <a:t>Smallest </a:t>
            </a:r>
            <a:r>
              <a:rPr lang="en-US" dirty="0">
                <a:solidFill>
                  <a:schemeClr val="tx1"/>
                </a:solidFill>
              </a:rPr>
              <a:t>particle of a compound with specific characteristics of the compound</a:t>
            </a:r>
          </a:p>
          <a:p>
            <a:pPr lvl="1"/>
            <a:r>
              <a:rPr lang="en-US" b="1" dirty="0">
                <a:solidFill>
                  <a:schemeClr val="tx1"/>
                </a:solidFill>
              </a:rPr>
              <a:t>Compound</a:t>
            </a:r>
          </a:p>
          <a:p>
            <a:pPr lvl="2"/>
            <a:r>
              <a:rPr lang="en-US" dirty="0">
                <a:solidFill>
                  <a:schemeClr val="tx1"/>
                </a:solidFill>
              </a:rPr>
              <a:t>Two or more </a:t>
            </a:r>
            <a:r>
              <a:rPr lang="en-US" u="sng" dirty="0">
                <a:solidFill>
                  <a:schemeClr val="tx1"/>
                </a:solidFill>
              </a:rPr>
              <a:t>different kinds of atoms </a:t>
            </a:r>
            <a:r>
              <a:rPr lang="en-US" dirty="0">
                <a:solidFill>
                  <a:schemeClr val="tx1"/>
                </a:solidFill>
              </a:rPr>
              <a:t>bonded together </a:t>
            </a:r>
            <a:endParaRPr lang="en-US" dirty="0" smtClean="0">
              <a:solidFill>
                <a:schemeClr val="tx1"/>
              </a:solidFill>
            </a:endParaRPr>
          </a:p>
          <a:p>
            <a:pPr lvl="3"/>
            <a:r>
              <a:rPr lang="en-US" dirty="0" smtClean="0">
                <a:solidFill>
                  <a:schemeClr val="tx1"/>
                </a:solidFill>
              </a:rPr>
              <a:t>C</a:t>
            </a:r>
            <a:r>
              <a:rPr lang="en-US" baseline="-25000" dirty="0" smtClean="0">
                <a:solidFill>
                  <a:schemeClr val="tx1"/>
                </a:solidFill>
              </a:rPr>
              <a:t>6</a:t>
            </a:r>
            <a:r>
              <a:rPr lang="en-US" dirty="0" smtClean="0">
                <a:solidFill>
                  <a:schemeClr val="tx1"/>
                </a:solidFill>
              </a:rPr>
              <a:t>H</a:t>
            </a:r>
            <a:r>
              <a:rPr lang="en-US" baseline="-25000" dirty="0" smtClean="0">
                <a:solidFill>
                  <a:schemeClr val="tx1"/>
                </a:solidFill>
              </a:rPr>
              <a:t>12</a:t>
            </a:r>
            <a:r>
              <a:rPr lang="en-US" dirty="0" smtClean="0">
                <a:solidFill>
                  <a:schemeClr val="tx1"/>
                </a:solidFill>
              </a:rPr>
              <a:t>O</a:t>
            </a:r>
            <a:r>
              <a:rPr lang="en-US" baseline="-25000" dirty="0" smtClean="0">
                <a:solidFill>
                  <a:schemeClr val="tx1"/>
                </a:solidFill>
              </a:rPr>
              <a:t>6</a:t>
            </a:r>
            <a:r>
              <a:rPr lang="en-US" dirty="0" smtClean="0">
                <a:solidFill>
                  <a:schemeClr val="tx1"/>
                </a:solidFill>
              </a:rPr>
              <a:t> </a:t>
            </a:r>
            <a:r>
              <a:rPr lang="en-US" dirty="0">
                <a:solidFill>
                  <a:schemeClr val="tx1"/>
                </a:solidFill>
              </a:rPr>
              <a:t>, but not </a:t>
            </a:r>
            <a:r>
              <a:rPr lang="en-US" dirty="0" smtClean="0">
                <a:solidFill>
                  <a:schemeClr val="tx1"/>
                </a:solidFill>
              </a:rPr>
              <a:t>H</a:t>
            </a:r>
            <a:r>
              <a:rPr lang="en-US" baseline="-25000" dirty="0" smtClean="0">
                <a:solidFill>
                  <a:schemeClr val="tx1"/>
                </a:solidFill>
              </a:rPr>
              <a:t>2</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155371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dirty="0">
                <a:solidFill>
                  <a:schemeClr val="tx1"/>
                </a:solidFill>
              </a:rPr>
              <a:t>Mixtures </a:t>
            </a:r>
          </a:p>
        </p:txBody>
      </p:sp>
      <p:sp>
        <p:nvSpPr>
          <p:cNvPr id="37893" name="Rectangle 5"/>
          <p:cNvSpPr>
            <a:spLocks noGrp="1" noChangeArrowheads="1"/>
          </p:cNvSpPr>
          <p:nvPr>
            <p:ph idx="1"/>
          </p:nvPr>
        </p:nvSpPr>
        <p:spPr/>
        <p:txBody>
          <a:bodyPr/>
          <a:lstStyle/>
          <a:p>
            <a:r>
              <a:rPr lang="en-US" dirty="0">
                <a:solidFill>
                  <a:schemeClr val="tx1"/>
                </a:solidFill>
              </a:rPr>
              <a:t>Most matter exists as </a:t>
            </a:r>
            <a:r>
              <a:rPr lang="en-US" b="1" dirty="0">
                <a:solidFill>
                  <a:schemeClr val="tx1"/>
                </a:solidFill>
              </a:rPr>
              <a:t>mixtures</a:t>
            </a:r>
            <a:endParaRPr lang="en-US" dirty="0">
              <a:solidFill>
                <a:schemeClr val="tx1"/>
              </a:solidFill>
            </a:endParaRPr>
          </a:p>
          <a:p>
            <a:pPr lvl="1"/>
            <a:r>
              <a:rPr lang="en-US" dirty="0">
                <a:solidFill>
                  <a:schemeClr val="tx1"/>
                </a:solidFill>
              </a:rPr>
              <a:t>Two or more components </a:t>
            </a:r>
            <a:r>
              <a:rPr lang="en-US" dirty="0" smtClean="0">
                <a:solidFill>
                  <a:schemeClr val="tx1"/>
                </a:solidFill>
              </a:rPr>
              <a:t>_</a:t>
            </a:r>
            <a:endParaRPr lang="en-US" dirty="0">
              <a:solidFill>
                <a:schemeClr val="tx1"/>
              </a:solidFill>
            </a:endParaRPr>
          </a:p>
          <a:p>
            <a:r>
              <a:rPr lang="en-US" dirty="0">
                <a:solidFill>
                  <a:schemeClr val="tx1"/>
                </a:solidFill>
              </a:rPr>
              <a:t>Three types of mixtures</a:t>
            </a:r>
          </a:p>
          <a:p>
            <a:pPr lvl="1"/>
            <a:r>
              <a:rPr lang="en-US" b="1" dirty="0" smtClean="0">
                <a:solidFill>
                  <a:schemeClr val="tx1"/>
                </a:solidFill>
              </a:rPr>
              <a:t> </a:t>
            </a:r>
            <a:endParaRPr lang="en-US" b="1" dirty="0">
              <a:solidFill>
                <a:schemeClr val="tx1"/>
              </a:solidFill>
            </a:endParaRPr>
          </a:p>
          <a:p>
            <a:pPr lvl="1"/>
            <a:r>
              <a:rPr lang="en-US" b="1" dirty="0" smtClean="0">
                <a:solidFill>
                  <a:schemeClr val="tx1"/>
                </a:solidFill>
              </a:rPr>
              <a:t> </a:t>
            </a:r>
            <a:endParaRPr lang="en-US" b="1"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41181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normAutofit fontScale="90000"/>
          </a:bodyPr>
          <a:lstStyle/>
          <a:p>
            <a:r>
              <a:rPr lang="en-US"/>
              <a:t>Levels of Structural Organization</a:t>
            </a:r>
          </a:p>
        </p:txBody>
      </p:sp>
      <p:sp>
        <p:nvSpPr>
          <p:cNvPr id="19461" name="Rectangle 5"/>
          <p:cNvSpPr>
            <a:spLocks noGrp="1" noChangeArrowheads="1"/>
          </p:cNvSpPr>
          <p:nvPr>
            <p:ph type="body" idx="1"/>
          </p:nvPr>
        </p:nvSpPr>
        <p:spPr/>
        <p:txBody>
          <a:bodyPr>
            <a:normAutofit/>
          </a:bodyPr>
          <a:lstStyle/>
          <a:p>
            <a:r>
              <a:rPr lang="en-US" sz="2400" dirty="0" smtClean="0"/>
              <a:t> </a:t>
            </a:r>
            <a:endParaRPr lang="en-US" sz="2400" dirty="0"/>
          </a:p>
          <a:p>
            <a:pPr lvl="1"/>
            <a:r>
              <a:rPr lang="en-US" sz="2000" dirty="0"/>
              <a:t>Atoms and molecules (chapter 2); and organelles (chapter 3)</a:t>
            </a:r>
            <a:endParaRPr lang="en-US" sz="2200" dirty="0"/>
          </a:p>
          <a:p>
            <a:r>
              <a:rPr lang="en-US" sz="2400" dirty="0" smtClean="0"/>
              <a:t> </a:t>
            </a:r>
            <a:endParaRPr lang="en-US" sz="2800" dirty="0"/>
          </a:p>
          <a:p>
            <a:pPr lvl="1"/>
            <a:r>
              <a:rPr lang="en-US" sz="2000" dirty="0"/>
              <a:t>Cells (chapter 3)</a:t>
            </a:r>
          </a:p>
          <a:p>
            <a:r>
              <a:rPr lang="en-US" sz="2400" dirty="0" smtClean="0"/>
              <a:t> </a:t>
            </a:r>
            <a:endParaRPr lang="en-US" sz="2800" dirty="0"/>
          </a:p>
          <a:p>
            <a:pPr lvl="1"/>
            <a:r>
              <a:rPr lang="en-US" sz="2000" dirty="0"/>
              <a:t>Groups of similar cells (chapter 4)</a:t>
            </a:r>
          </a:p>
          <a:p>
            <a:r>
              <a:rPr lang="en-US" sz="2400" dirty="0" smtClean="0"/>
              <a:t> </a:t>
            </a:r>
            <a:endParaRPr lang="en-US" sz="2800" dirty="0"/>
          </a:p>
          <a:p>
            <a:pPr lvl="1"/>
            <a:r>
              <a:rPr lang="en-US" sz="2000" dirty="0"/>
              <a:t>Contains two or more types of tissues</a:t>
            </a:r>
          </a:p>
          <a:p>
            <a:r>
              <a:rPr lang="en-US" sz="2400" dirty="0" smtClean="0"/>
              <a:t> </a:t>
            </a:r>
            <a:endParaRPr lang="en-US" sz="2800" dirty="0"/>
          </a:p>
          <a:p>
            <a:pPr lvl="1"/>
            <a:r>
              <a:rPr lang="en-US" sz="2000" dirty="0"/>
              <a:t>Organs that work closely together</a:t>
            </a:r>
          </a:p>
          <a:p>
            <a:r>
              <a:rPr lang="en-US" sz="2400" dirty="0" smtClean="0"/>
              <a:t> </a:t>
            </a:r>
            <a:endParaRPr lang="en-US" sz="2800" dirty="0"/>
          </a:p>
          <a:p>
            <a:pPr lvl="1"/>
            <a:r>
              <a:rPr lang="en-US" sz="2000" dirty="0"/>
              <a:t>All organ systems</a:t>
            </a:r>
          </a:p>
        </p:txBody>
      </p:sp>
    </p:spTree>
    <p:extLst>
      <p:ext uri="{BB962C8B-B14F-4D97-AF65-F5344CB8AC3E}">
        <p14:creationId xmlns:p14="http://schemas.microsoft.com/office/powerpoint/2010/main" val="1872939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fontScale="90000"/>
          </a:bodyPr>
          <a:lstStyle/>
          <a:p>
            <a:r>
              <a:rPr lang="en-US" dirty="0">
                <a:solidFill>
                  <a:schemeClr val="tx1"/>
                </a:solidFill>
              </a:rPr>
              <a:t>Types of Mixtures: Solutions </a:t>
            </a:r>
          </a:p>
        </p:txBody>
      </p:sp>
      <p:sp>
        <p:nvSpPr>
          <p:cNvPr id="38917" name="Rectangle 5"/>
          <p:cNvSpPr>
            <a:spLocks noGrp="1" noChangeArrowheads="1"/>
          </p:cNvSpPr>
          <p:nvPr>
            <p:ph idx="1"/>
          </p:nvPr>
        </p:nvSpPr>
        <p:spPr>
          <a:xfrm>
            <a:off x="457200" y="1600200"/>
            <a:ext cx="8382000" cy="4814381"/>
          </a:xfrm>
        </p:spPr>
        <p:txBody>
          <a:bodyPr>
            <a:normAutofit fontScale="92500" lnSpcReduction="10000"/>
          </a:bodyPr>
          <a:lstStyle/>
          <a:p>
            <a:pPr>
              <a:lnSpc>
                <a:spcPct val="90000"/>
              </a:lnSpc>
            </a:pPr>
            <a:r>
              <a:rPr lang="en-US" sz="2800" dirty="0">
                <a:solidFill>
                  <a:schemeClr val="tx1"/>
                </a:solidFill>
              </a:rPr>
              <a:t>Homogeneous mixtures</a:t>
            </a:r>
          </a:p>
          <a:p>
            <a:pPr>
              <a:lnSpc>
                <a:spcPct val="90000"/>
              </a:lnSpc>
            </a:pPr>
            <a:r>
              <a:rPr lang="en-US" sz="2800" dirty="0">
                <a:solidFill>
                  <a:schemeClr val="tx1"/>
                </a:solidFill>
              </a:rPr>
              <a:t>Most are true solutions in body</a:t>
            </a:r>
          </a:p>
          <a:p>
            <a:pPr lvl="1">
              <a:lnSpc>
                <a:spcPct val="90000"/>
              </a:lnSpc>
            </a:pPr>
            <a:r>
              <a:rPr lang="en-US" sz="2400" dirty="0">
                <a:solidFill>
                  <a:schemeClr val="tx1"/>
                </a:solidFill>
              </a:rPr>
              <a:t>Gases, liquids, or solids dissolved in water </a:t>
            </a:r>
          </a:p>
          <a:p>
            <a:pPr lvl="1">
              <a:lnSpc>
                <a:spcPct val="90000"/>
              </a:lnSpc>
            </a:pPr>
            <a:r>
              <a:rPr lang="en-US" sz="2400" dirty="0">
                <a:solidFill>
                  <a:schemeClr val="tx1"/>
                </a:solidFill>
              </a:rPr>
              <a:t>Usually transparent, e.g., atmospheric air or saline solution</a:t>
            </a:r>
          </a:p>
          <a:p>
            <a:pPr>
              <a:lnSpc>
                <a:spcPct val="90000"/>
              </a:lnSpc>
            </a:pPr>
            <a:r>
              <a:rPr lang="en-US" sz="2800" b="1" dirty="0">
                <a:solidFill>
                  <a:schemeClr val="tx1"/>
                </a:solidFill>
              </a:rPr>
              <a:t>Solvent</a:t>
            </a:r>
            <a:endParaRPr lang="en-US" sz="2800" dirty="0">
              <a:solidFill>
                <a:schemeClr val="tx1"/>
              </a:solidFill>
            </a:endParaRPr>
          </a:p>
          <a:p>
            <a:pPr lvl="1">
              <a:lnSpc>
                <a:spcPct val="90000"/>
              </a:lnSpc>
            </a:pPr>
            <a:r>
              <a:rPr lang="en-US" sz="2400" dirty="0">
                <a:solidFill>
                  <a:schemeClr val="tx1"/>
                </a:solidFill>
              </a:rPr>
              <a:t>Substance present in greatest amount</a:t>
            </a:r>
          </a:p>
          <a:p>
            <a:pPr lvl="1">
              <a:lnSpc>
                <a:spcPct val="90000"/>
              </a:lnSpc>
            </a:pPr>
            <a:r>
              <a:rPr lang="en-US" sz="2400" dirty="0" smtClean="0">
                <a:solidFill>
                  <a:schemeClr val="tx1"/>
                </a:solidFill>
              </a:rPr>
              <a:t> </a:t>
            </a:r>
            <a:endParaRPr lang="en-US" sz="2400" dirty="0">
              <a:solidFill>
                <a:schemeClr val="tx1"/>
              </a:solidFill>
            </a:endParaRPr>
          </a:p>
          <a:p>
            <a:pPr>
              <a:lnSpc>
                <a:spcPct val="90000"/>
              </a:lnSpc>
            </a:pPr>
            <a:endParaRPr lang="en-US" sz="2800" b="1" dirty="0" smtClean="0">
              <a:solidFill>
                <a:schemeClr val="tx1"/>
              </a:solidFill>
            </a:endParaRPr>
          </a:p>
          <a:p>
            <a:pPr>
              <a:lnSpc>
                <a:spcPct val="90000"/>
              </a:lnSpc>
            </a:pPr>
            <a:r>
              <a:rPr lang="en-US" sz="2800" b="1" dirty="0" smtClean="0">
                <a:solidFill>
                  <a:schemeClr val="tx1"/>
                </a:solidFill>
              </a:rPr>
              <a:t> </a:t>
            </a:r>
            <a:endParaRPr lang="en-US" sz="2800" dirty="0">
              <a:solidFill>
                <a:schemeClr val="tx1"/>
              </a:solidFill>
            </a:endParaRPr>
          </a:p>
          <a:p>
            <a:pPr lvl="1">
              <a:lnSpc>
                <a:spcPct val="90000"/>
              </a:lnSpc>
            </a:pPr>
            <a:r>
              <a:rPr lang="en-US" sz="2400" dirty="0">
                <a:solidFill>
                  <a:schemeClr val="tx1"/>
                </a:solidFill>
              </a:rPr>
              <a:t>Present in smaller amounts</a:t>
            </a:r>
          </a:p>
          <a:p>
            <a:pPr>
              <a:lnSpc>
                <a:spcPct val="90000"/>
              </a:lnSpc>
            </a:pPr>
            <a:endParaRPr lang="en-US" sz="2800" dirty="0" smtClean="0">
              <a:solidFill>
                <a:schemeClr val="tx1"/>
              </a:solidFill>
            </a:endParaRPr>
          </a:p>
          <a:p>
            <a:pPr>
              <a:lnSpc>
                <a:spcPct val="90000"/>
              </a:lnSpc>
            </a:pPr>
            <a:r>
              <a:rPr lang="en-US" sz="2800" dirty="0" smtClean="0">
                <a:solidFill>
                  <a:schemeClr val="tx1"/>
                </a:solidFill>
              </a:rPr>
              <a:t>Ex</a:t>
            </a:r>
            <a:r>
              <a:rPr lang="en-US" sz="2800" dirty="0">
                <a:solidFill>
                  <a:schemeClr val="tx1"/>
                </a:solidFill>
              </a:rPr>
              <a:t>. If glucose is dissolved in blood, glucose is solute; blood is solvent</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6601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fontScale="90000"/>
          </a:bodyPr>
          <a:lstStyle/>
          <a:p>
            <a:r>
              <a:rPr lang="en-US" dirty="0">
                <a:solidFill>
                  <a:schemeClr val="tx1"/>
                </a:solidFill>
              </a:rPr>
              <a:t>Colloids and Suspensions</a:t>
            </a:r>
          </a:p>
        </p:txBody>
      </p:sp>
      <p:sp>
        <p:nvSpPr>
          <p:cNvPr id="40965" name="Rectangle 5"/>
          <p:cNvSpPr>
            <a:spLocks noGrp="1" noChangeArrowheads="1"/>
          </p:cNvSpPr>
          <p:nvPr>
            <p:ph idx="1"/>
          </p:nvPr>
        </p:nvSpPr>
        <p:spPr>
          <a:xfrm>
            <a:off x="228600" y="1600200"/>
            <a:ext cx="8458200" cy="4953000"/>
          </a:xfrm>
        </p:spPr>
        <p:txBody>
          <a:bodyPr>
            <a:normAutofit fontScale="85000" lnSpcReduction="20000"/>
          </a:bodyPr>
          <a:lstStyle/>
          <a:p>
            <a:r>
              <a:rPr lang="en-US" b="1" dirty="0" smtClean="0">
                <a:solidFill>
                  <a:schemeClr val="tx1"/>
                </a:solidFill>
              </a:rPr>
              <a:t>Colloids</a:t>
            </a:r>
          </a:p>
          <a:p>
            <a:pPr lvl="1"/>
            <a:r>
              <a:rPr lang="en-US" dirty="0" smtClean="0">
                <a:solidFill>
                  <a:schemeClr val="tx1"/>
                </a:solidFill>
              </a:rPr>
              <a:t>a </a:t>
            </a:r>
            <a:r>
              <a:rPr lang="en-US" dirty="0">
                <a:solidFill>
                  <a:schemeClr val="tx1"/>
                </a:solidFill>
              </a:rPr>
              <a:t>substance </a:t>
            </a:r>
            <a:r>
              <a:rPr lang="en-US" dirty="0" smtClean="0">
                <a:solidFill>
                  <a:schemeClr val="tx1"/>
                </a:solidFill>
              </a:rPr>
              <a:t>_</a:t>
            </a:r>
            <a:endParaRPr lang="en-US" dirty="0" smtClean="0">
              <a:solidFill>
                <a:schemeClr val="tx1"/>
              </a:solidFill>
            </a:endParaRPr>
          </a:p>
          <a:p>
            <a:pPr lvl="2"/>
            <a:endParaRPr lang="en-US" dirty="0" smtClean="0">
              <a:solidFill>
                <a:schemeClr val="tx1"/>
              </a:solidFill>
            </a:endParaRPr>
          </a:p>
          <a:p>
            <a:pPr lvl="2"/>
            <a:endParaRPr lang="en-US" dirty="0"/>
          </a:p>
          <a:p>
            <a:pPr lvl="2"/>
            <a:r>
              <a:rPr lang="en-US" dirty="0" smtClean="0">
                <a:solidFill>
                  <a:schemeClr val="tx1"/>
                </a:solidFill>
              </a:rPr>
              <a:t>emulsions</a:t>
            </a:r>
            <a:endParaRPr lang="en-US" dirty="0">
              <a:solidFill>
                <a:schemeClr val="tx1"/>
              </a:solidFill>
            </a:endParaRPr>
          </a:p>
          <a:p>
            <a:pPr lvl="1"/>
            <a:r>
              <a:rPr lang="en-US" dirty="0">
                <a:solidFill>
                  <a:schemeClr val="tx1"/>
                </a:solidFill>
              </a:rPr>
              <a:t>Heterogeneous </a:t>
            </a:r>
            <a:r>
              <a:rPr lang="en-US" dirty="0" smtClean="0">
                <a:solidFill>
                  <a:schemeClr val="tx1"/>
                </a:solidFill>
              </a:rPr>
              <a:t>mixtures</a:t>
            </a:r>
          </a:p>
          <a:p>
            <a:pPr lvl="2"/>
            <a:r>
              <a:rPr lang="en-US" dirty="0" smtClean="0">
                <a:solidFill>
                  <a:schemeClr val="tx1"/>
                </a:solidFill>
              </a:rPr>
              <a:t>cytosol</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endParaRPr lang="en-US" dirty="0"/>
          </a:p>
          <a:p>
            <a:pPr lvl="1"/>
            <a:r>
              <a:rPr lang="en-US" dirty="0" smtClean="0">
                <a:solidFill>
                  <a:schemeClr val="tx1"/>
                </a:solidFill>
              </a:rPr>
              <a:t>Other </a:t>
            </a:r>
            <a:r>
              <a:rPr lang="en-US" dirty="0" smtClean="0">
                <a:solidFill>
                  <a:schemeClr val="tx1"/>
                </a:solidFill>
              </a:rPr>
              <a:t>examples:  </a:t>
            </a:r>
          </a:p>
          <a:p>
            <a:pPr lvl="2"/>
            <a:r>
              <a:rPr lang="en-US" dirty="0" smtClean="0">
                <a:solidFill>
                  <a:schemeClr val="tx1"/>
                </a:solidFill>
              </a:rPr>
              <a:t>Fog (water dispersed in air)</a:t>
            </a:r>
          </a:p>
          <a:p>
            <a:pPr lvl="2"/>
            <a:r>
              <a:rPr lang="en-US" dirty="0" smtClean="0">
                <a:solidFill>
                  <a:schemeClr val="tx1"/>
                </a:solidFill>
              </a:rPr>
              <a:t>Smoke (burned particulates suspended in air)</a:t>
            </a:r>
          </a:p>
          <a:p>
            <a:pPr lvl="2"/>
            <a:r>
              <a:rPr lang="en-US" dirty="0" smtClean="0">
                <a:solidFill>
                  <a:schemeClr val="tx1"/>
                </a:solidFill>
              </a:rPr>
              <a:t>Milk (fats dispersed in water)</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031253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Colloids and Suspensions</a:t>
            </a:r>
          </a:p>
        </p:txBody>
      </p:sp>
      <p:sp>
        <p:nvSpPr>
          <p:cNvPr id="3" name="Content Placeholder 2"/>
          <p:cNvSpPr>
            <a:spLocks noGrp="1"/>
          </p:cNvSpPr>
          <p:nvPr>
            <p:ph idx="1"/>
          </p:nvPr>
        </p:nvSpPr>
        <p:spPr>
          <a:xfrm>
            <a:off x="457200" y="1600200"/>
            <a:ext cx="8077200" cy="4525963"/>
          </a:xfrm>
        </p:spPr>
        <p:txBody>
          <a:bodyPr>
            <a:normAutofit lnSpcReduction="10000"/>
          </a:bodyPr>
          <a:lstStyle/>
          <a:p>
            <a:r>
              <a:rPr lang="en-US" b="1" dirty="0">
                <a:solidFill>
                  <a:schemeClr val="tx1"/>
                </a:solidFill>
              </a:rPr>
              <a:t>Suspensions</a:t>
            </a:r>
            <a:endParaRPr lang="en-US" dirty="0">
              <a:solidFill>
                <a:schemeClr val="tx1"/>
              </a:solidFill>
            </a:endParaRPr>
          </a:p>
          <a:p>
            <a:pPr lvl="1"/>
            <a:r>
              <a:rPr lang="en-US" dirty="0">
                <a:solidFill>
                  <a:schemeClr val="tx1"/>
                </a:solidFill>
              </a:rPr>
              <a:t>Heterogeneous </a:t>
            </a:r>
            <a:r>
              <a:rPr lang="en-US" dirty="0" smtClean="0">
                <a:solidFill>
                  <a:schemeClr val="tx1"/>
                </a:solidFill>
              </a:rPr>
              <a:t>mixtures</a:t>
            </a:r>
          </a:p>
          <a:p>
            <a:pPr lvl="2"/>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Large</a:t>
            </a:r>
            <a:r>
              <a:rPr lang="en-US" dirty="0">
                <a:solidFill>
                  <a:schemeClr val="tx1"/>
                </a:solidFill>
              </a:rPr>
              <a:t>, </a:t>
            </a:r>
            <a:r>
              <a:rPr lang="en-US" dirty="0" smtClean="0">
                <a:solidFill>
                  <a:schemeClr val="tx1"/>
                </a:solidFill>
              </a:rPr>
              <a:t>_</a:t>
            </a:r>
            <a:endParaRPr lang="en-US" dirty="0" smtClean="0">
              <a:solidFill>
                <a:schemeClr val="tx1"/>
              </a:solidFill>
            </a:endParaRPr>
          </a:p>
          <a:p>
            <a:pPr lvl="2"/>
            <a:endParaRPr lang="en-US" dirty="0" smtClean="0">
              <a:solidFill>
                <a:schemeClr val="tx1"/>
              </a:solidFill>
            </a:endParaRPr>
          </a:p>
          <a:p>
            <a:pPr lvl="2"/>
            <a:r>
              <a:rPr lang="en-US" dirty="0" smtClean="0">
                <a:solidFill>
                  <a:schemeClr val="tx1"/>
                </a:solidFill>
              </a:rPr>
              <a:t>Unlike </a:t>
            </a:r>
            <a:r>
              <a:rPr lang="en-US" dirty="0" smtClean="0">
                <a:solidFill>
                  <a:schemeClr val="tx1"/>
                </a:solidFill>
              </a:rPr>
              <a:t>colloids which don’t separate </a:t>
            </a:r>
          </a:p>
          <a:p>
            <a:pPr lvl="1"/>
            <a:r>
              <a:rPr lang="en-US" dirty="0" smtClean="0">
                <a:solidFill>
                  <a:schemeClr val="tx1"/>
                </a:solidFill>
              </a:rPr>
              <a:t>Other examples</a:t>
            </a:r>
          </a:p>
          <a:p>
            <a:pPr lvl="2"/>
            <a:r>
              <a:rPr lang="en-US" dirty="0" smtClean="0">
                <a:solidFill>
                  <a:schemeClr val="tx1"/>
                </a:solidFill>
              </a:rPr>
              <a:t>Muddy water</a:t>
            </a:r>
          </a:p>
          <a:p>
            <a:pPr lvl="2"/>
            <a:r>
              <a:rPr lang="en-US" dirty="0" smtClean="0">
                <a:solidFill>
                  <a:schemeClr val="tx1"/>
                </a:solidFill>
              </a:rPr>
              <a:t>Flour/water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94753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normAutofit fontScale="90000"/>
          </a:bodyPr>
          <a:lstStyle/>
          <a:p>
            <a:r>
              <a:rPr lang="en-US" dirty="0">
                <a:solidFill>
                  <a:schemeClr val="tx1"/>
                </a:solidFill>
              </a:rPr>
              <a:t>Mixtures versus Compounds</a:t>
            </a:r>
          </a:p>
        </p:txBody>
      </p:sp>
      <p:sp>
        <p:nvSpPr>
          <p:cNvPr id="43013" name="Rectangle 5"/>
          <p:cNvSpPr>
            <a:spLocks noGrp="1" noChangeArrowheads="1"/>
          </p:cNvSpPr>
          <p:nvPr>
            <p:ph idx="1"/>
          </p:nvPr>
        </p:nvSpPr>
        <p:spPr/>
        <p:txBody>
          <a:bodyPr>
            <a:normAutofit/>
          </a:bodyPr>
          <a:lstStyle/>
          <a:p>
            <a:r>
              <a:rPr lang="en-US" dirty="0">
                <a:solidFill>
                  <a:schemeClr val="tx1"/>
                </a:solidFill>
              </a:rPr>
              <a:t>Mixtures</a:t>
            </a:r>
          </a:p>
          <a:p>
            <a:pPr lvl="1"/>
            <a:r>
              <a:rPr lang="en-US" dirty="0" smtClean="0">
                <a:solidFill>
                  <a:schemeClr val="tx1"/>
                </a:solidFill>
              </a:rPr>
              <a:t>_________________________________________ between </a:t>
            </a:r>
            <a:r>
              <a:rPr lang="en-US" dirty="0">
                <a:solidFill>
                  <a:schemeClr val="tx1"/>
                </a:solidFill>
              </a:rPr>
              <a:t>components </a:t>
            </a:r>
          </a:p>
          <a:p>
            <a:pPr lvl="1"/>
            <a:r>
              <a:rPr lang="en-US" dirty="0">
                <a:solidFill>
                  <a:schemeClr val="tx1"/>
                </a:solidFill>
              </a:rPr>
              <a:t>Can be separated by physical means, such as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Compounds</a:t>
            </a:r>
            <a:endParaRPr lang="en-US" dirty="0">
              <a:solidFill>
                <a:schemeClr val="tx1"/>
              </a:solidFill>
            </a:endParaRPr>
          </a:p>
          <a:p>
            <a:pPr lvl="1"/>
            <a:r>
              <a:rPr lang="en-US" dirty="0" smtClean="0">
                <a:solidFill>
                  <a:schemeClr val="tx1"/>
                </a:solidFill>
              </a:rPr>
              <a:t> </a:t>
            </a:r>
            <a:endParaRPr lang="en-US" dirty="0">
              <a:solidFill>
                <a:schemeClr val="tx1"/>
              </a:solidFill>
            </a:endParaRPr>
          </a:p>
          <a:p>
            <a:pPr lvl="1"/>
            <a:r>
              <a:rPr lang="en-US" dirty="0">
                <a:solidFill>
                  <a:schemeClr val="tx1"/>
                </a:solidFill>
              </a:rPr>
              <a:t>Can be separated only by breaking </a:t>
            </a:r>
            <a:r>
              <a:rPr lang="en-US" dirty="0" smtClean="0">
                <a:solidFill>
                  <a:schemeClr val="tx1"/>
                </a:solidFill>
              </a:rPr>
              <a:t>bonds</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040363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dirty="0">
                <a:solidFill>
                  <a:schemeClr val="tx1"/>
                </a:solidFill>
              </a:rPr>
              <a:t>Chemical Bonds</a:t>
            </a:r>
          </a:p>
        </p:txBody>
      </p:sp>
      <p:sp>
        <p:nvSpPr>
          <p:cNvPr id="44037" name="Rectangle 5"/>
          <p:cNvSpPr>
            <a:spLocks noGrp="1" noChangeArrowheads="1"/>
          </p:cNvSpPr>
          <p:nvPr>
            <p:ph idx="1"/>
          </p:nvPr>
        </p:nvSpPr>
        <p:spPr/>
        <p:txBody>
          <a:bodyPr>
            <a:normAutofit lnSpcReduction="10000"/>
          </a:bodyPr>
          <a:lstStyle/>
          <a:p>
            <a:r>
              <a:rPr lang="en-US" sz="2800" b="1" dirty="0">
                <a:solidFill>
                  <a:schemeClr val="tx1"/>
                </a:solidFill>
              </a:rPr>
              <a:t>Chemical bonds</a:t>
            </a:r>
            <a:r>
              <a:rPr lang="en-US" sz="2800" dirty="0">
                <a:solidFill>
                  <a:schemeClr val="tx1"/>
                </a:solidFill>
              </a:rPr>
              <a:t> are </a:t>
            </a:r>
            <a:r>
              <a:rPr lang="en-US" sz="2800" dirty="0" smtClean="0">
                <a:solidFill>
                  <a:schemeClr val="tx1"/>
                </a:solidFill>
              </a:rPr>
              <a:t>______________________________________ between </a:t>
            </a:r>
            <a:r>
              <a:rPr lang="en-US" sz="2800" dirty="0">
                <a:solidFill>
                  <a:schemeClr val="tx1"/>
                </a:solidFill>
              </a:rPr>
              <a:t>electrons of reacting atoms</a:t>
            </a:r>
          </a:p>
          <a:p>
            <a:r>
              <a:rPr lang="en-US" sz="2800" dirty="0">
                <a:solidFill>
                  <a:schemeClr val="tx1"/>
                </a:solidFill>
              </a:rPr>
              <a:t>Electrons can occupy up to seven electron shells (energy levels) around nucleus</a:t>
            </a:r>
          </a:p>
          <a:p>
            <a:r>
              <a:rPr lang="en-US" sz="2800" dirty="0">
                <a:solidFill>
                  <a:schemeClr val="tx1"/>
                </a:solidFill>
              </a:rPr>
              <a:t>Electrons in </a:t>
            </a:r>
            <a:r>
              <a:rPr lang="en-US" sz="2800" b="1" dirty="0" smtClean="0">
                <a:solidFill>
                  <a:schemeClr val="tx1"/>
                </a:solidFill>
              </a:rPr>
              <a:t>_</a:t>
            </a:r>
            <a:endParaRPr lang="en-US" sz="2800" dirty="0">
              <a:solidFill>
                <a:schemeClr val="tx1"/>
              </a:solidFill>
            </a:endParaRPr>
          </a:p>
          <a:p>
            <a:pPr lvl="1"/>
            <a:r>
              <a:rPr lang="en-US" sz="2400" dirty="0">
                <a:solidFill>
                  <a:schemeClr val="tx1"/>
                </a:solidFill>
              </a:rPr>
              <a:t>Have most potential energy </a:t>
            </a:r>
          </a:p>
          <a:p>
            <a:pPr lvl="1"/>
            <a:r>
              <a:rPr lang="en-US" sz="2400" dirty="0">
                <a:solidFill>
                  <a:schemeClr val="tx1"/>
                </a:solidFill>
              </a:rPr>
              <a:t>Are </a:t>
            </a:r>
            <a:r>
              <a:rPr lang="en-US" sz="2400" dirty="0" smtClean="0">
                <a:solidFill>
                  <a:schemeClr val="tx1"/>
                </a:solidFill>
              </a:rPr>
              <a:t>_</a:t>
            </a:r>
            <a:endParaRPr lang="en-US" sz="2400" dirty="0">
              <a:solidFill>
                <a:schemeClr val="tx1"/>
              </a:solidFill>
            </a:endParaRPr>
          </a:p>
          <a:p>
            <a:r>
              <a:rPr lang="en-US" sz="2800" dirty="0">
                <a:solidFill>
                  <a:schemeClr val="tx1"/>
                </a:solidFill>
              </a:rPr>
              <a:t>Octet rule (rule of eights)</a:t>
            </a:r>
          </a:p>
          <a:p>
            <a:pPr lvl="1"/>
            <a:r>
              <a:rPr lang="en-US" sz="2400" dirty="0">
                <a:solidFill>
                  <a:schemeClr val="tx1"/>
                </a:solidFill>
              </a:rPr>
              <a:t>Except for the first shell (full with </a:t>
            </a:r>
            <a:r>
              <a:rPr lang="en-US" sz="2400" dirty="0" smtClean="0">
                <a:solidFill>
                  <a:schemeClr val="tx1"/>
                </a:solidFill>
              </a:rPr>
              <a:t>___________________________) </a:t>
            </a:r>
            <a:r>
              <a:rPr lang="en-US" sz="2400" dirty="0">
                <a:solidFill>
                  <a:schemeClr val="tx1"/>
                </a:solidFill>
              </a:rPr>
              <a:t>atoms interact to have eight electrons in their valence shell</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91377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normAutofit fontScale="90000"/>
          </a:bodyPr>
          <a:lstStyle/>
          <a:p>
            <a:r>
              <a:rPr lang="en-US" dirty="0">
                <a:solidFill>
                  <a:schemeClr val="tx1"/>
                </a:solidFill>
              </a:rPr>
              <a:t>Chemically Inert Elements</a:t>
            </a:r>
          </a:p>
        </p:txBody>
      </p:sp>
      <p:sp>
        <p:nvSpPr>
          <p:cNvPr id="45061" name="Rectangle 5"/>
          <p:cNvSpPr>
            <a:spLocks noGrp="1" noChangeArrowheads="1"/>
          </p:cNvSpPr>
          <p:nvPr>
            <p:ph idx="1"/>
          </p:nvPr>
        </p:nvSpPr>
        <p:spPr/>
        <p:txBody>
          <a:bodyPr>
            <a:normAutofit lnSpcReduction="10000"/>
          </a:bodyPr>
          <a:lstStyle/>
          <a:p>
            <a:r>
              <a:rPr lang="en-US" dirty="0" smtClean="0">
                <a:solidFill>
                  <a:schemeClr val="tx1"/>
                </a:solidFill>
              </a:rPr>
              <a:t> </a:t>
            </a:r>
            <a:endParaRPr lang="en-US" dirty="0">
              <a:solidFill>
                <a:schemeClr val="tx1"/>
              </a:solidFill>
            </a:endParaRPr>
          </a:p>
          <a:p>
            <a:r>
              <a:rPr lang="en-US" dirty="0">
                <a:solidFill>
                  <a:schemeClr val="tx1"/>
                </a:solidFill>
              </a:rPr>
              <a:t>Valence shell fully occupied or contains eight electrons</a:t>
            </a:r>
          </a:p>
          <a:p>
            <a:r>
              <a:rPr lang="en-US" dirty="0">
                <a:solidFill>
                  <a:schemeClr val="tx1"/>
                </a:solidFill>
              </a:rPr>
              <a:t>Noble </a:t>
            </a:r>
            <a:r>
              <a:rPr lang="en-US" dirty="0" smtClean="0">
                <a:solidFill>
                  <a:schemeClr val="tx1"/>
                </a:solidFill>
              </a:rPr>
              <a:t>gases</a:t>
            </a:r>
          </a:p>
          <a:p>
            <a:pPr lvl="1"/>
            <a:r>
              <a:rPr lang="en-US" dirty="0"/>
              <a:t>Helium</a:t>
            </a:r>
          </a:p>
          <a:p>
            <a:pPr lvl="1"/>
            <a:r>
              <a:rPr lang="en-US" dirty="0"/>
              <a:t>Neon</a:t>
            </a:r>
          </a:p>
          <a:p>
            <a:pPr lvl="1"/>
            <a:r>
              <a:rPr lang="en-US" dirty="0"/>
              <a:t>Argon</a:t>
            </a:r>
          </a:p>
          <a:p>
            <a:pPr lvl="1"/>
            <a:r>
              <a:rPr lang="en-US" dirty="0"/>
              <a:t>Krypton</a:t>
            </a:r>
          </a:p>
          <a:p>
            <a:pPr lvl="1"/>
            <a:r>
              <a:rPr lang="en-US" dirty="0"/>
              <a:t>Xenon</a:t>
            </a:r>
          </a:p>
          <a:p>
            <a:pPr lvl="1"/>
            <a:r>
              <a:rPr lang="en-US" dirty="0" smtClean="0"/>
              <a:t>Radon</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17450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normAutofit fontScale="90000"/>
          </a:bodyPr>
          <a:lstStyle/>
          <a:p>
            <a:r>
              <a:rPr lang="en-US" dirty="0">
                <a:solidFill>
                  <a:schemeClr val="tx1"/>
                </a:solidFill>
              </a:rPr>
              <a:t>Chemically Reactive Elements</a:t>
            </a:r>
          </a:p>
        </p:txBody>
      </p:sp>
      <p:sp>
        <p:nvSpPr>
          <p:cNvPr id="47109" name="Rectangle 5"/>
          <p:cNvSpPr>
            <a:spLocks noGrp="1" noChangeArrowheads="1"/>
          </p:cNvSpPr>
          <p:nvPr>
            <p:ph idx="1"/>
          </p:nvPr>
        </p:nvSpPr>
        <p:spPr/>
        <p:txBody>
          <a:bodyPr/>
          <a:lstStyle/>
          <a:p>
            <a:r>
              <a:rPr lang="en-US" dirty="0" smtClean="0">
                <a:solidFill>
                  <a:schemeClr val="tx1"/>
                </a:solidFill>
              </a:rPr>
              <a:t> </a:t>
            </a:r>
            <a:endParaRPr lang="en-US" dirty="0">
              <a:solidFill>
                <a:schemeClr val="tx1"/>
              </a:solidFill>
            </a:endParaRPr>
          </a:p>
          <a:p>
            <a:endParaRPr lang="en-US" dirty="0" smtClean="0">
              <a:solidFill>
                <a:schemeClr val="tx1"/>
              </a:solidFill>
            </a:endParaRPr>
          </a:p>
          <a:p>
            <a:endParaRPr lang="en-US" dirty="0"/>
          </a:p>
          <a:p>
            <a:r>
              <a:rPr lang="en-US" dirty="0" smtClean="0">
                <a:solidFill>
                  <a:schemeClr val="tx1"/>
                </a:solidFill>
              </a:rPr>
              <a:t>Tend </a:t>
            </a:r>
            <a:r>
              <a:rPr lang="en-US" dirty="0">
                <a:solidFill>
                  <a:schemeClr val="tx1"/>
                </a:solidFill>
              </a:rPr>
              <a:t>to gain, lose, or share electrons (form bonds) with other atoms to achieve stability </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151255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normAutofit fontScale="90000"/>
          </a:bodyPr>
          <a:lstStyle/>
          <a:p>
            <a:r>
              <a:rPr lang="en-US" dirty="0">
                <a:solidFill>
                  <a:schemeClr val="tx1"/>
                </a:solidFill>
              </a:rPr>
              <a:t>Types of Chemical Bonds</a:t>
            </a:r>
          </a:p>
        </p:txBody>
      </p:sp>
      <p:sp>
        <p:nvSpPr>
          <p:cNvPr id="49157" name="Rectangle 5"/>
          <p:cNvSpPr>
            <a:spLocks noGrp="1" noChangeArrowheads="1"/>
          </p:cNvSpPr>
          <p:nvPr>
            <p:ph idx="1"/>
          </p:nvPr>
        </p:nvSpPr>
        <p:spPr/>
        <p:txBody>
          <a:bodyPr/>
          <a:lstStyle/>
          <a:p>
            <a:r>
              <a:rPr lang="en-US" dirty="0">
                <a:solidFill>
                  <a:schemeClr val="tx1"/>
                </a:solidFill>
              </a:rPr>
              <a:t>Three major types</a:t>
            </a:r>
          </a:p>
          <a:p>
            <a:pPr lvl="1"/>
            <a:r>
              <a:rPr lang="en-US" b="1" dirty="0" smtClean="0">
                <a:solidFill>
                  <a:schemeClr val="tx1"/>
                </a:solidFill>
              </a:rPr>
              <a:t> </a:t>
            </a:r>
            <a:endParaRPr lang="en-US" dirty="0">
              <a:solidFill>
                <a:schemeClr val="tx1"/>
              </a:solidFill>
            </a:endParaRPr>
          </a:p>
          <a:p>
            <a:pPr lvl="1"/>
            <a:r>
              <a:rPr lang="en-US" b="1" dirty="0" smtClean="0">
                <a:solidFill>
                  <a:schemeClr val="tx1"/>
                </a:solidFill>
              </a:rPr>
              <a:t> </a:t>
            </a:r>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412726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dirty="0">
                <a:solidFill>
                  <a:schemeClr val="tx1"/>
                </a:solidFill>
              </a:rPr>
              <a:t>Ionic Bonds</a:t>
            </a:r>
          </a:p>
        </p:txBody>
      </p:sp>
      <p:sp>
        <p:nvSpPr>
          <p:cNvPr id="50181" name="Rectangle 5"/>
          <p:cNvSpPr>
            <a:spLocks noGrp="1" noChangeArrowheads="1"/>
          </p:cNvSpPr>
          <p:nvPr>
            <p:ph idx="1"/>
          </p:nvPr>
        </p:nvSpPr>
        <p:spPr/>
        <p:txBody>
          <a:bodyPr>
            <a:normAutofit/>
          </a:bodyPr>
          <a:lstStyle/>
          <a:p>
            <a:r>
              <a:rPr lang="en-US" sz="2800" b="1" dirty="0">
                <a:solidFill>
                  <a:schemeClr val="tx1"/>
                </a:solidFill>
              </a:rPr>
              <a:t>Ions</a:t>
            </a:r>
            <a:r>
              <a:rPr lang="en-US" sz="2800" dirty="0">
                <a:solidFill>
                  <a:schemeClr val="tx1"/>
                </a:solidFill>
              </a:rPr>
              <a:t> </a:t>
            </a:r>
          </a:p>
          <a:p>
            <a:pPr lvl="1"/>
            <a:r>
              <a:rPr lang="en-US" sz="2400" dirty="0">
                <a:solidFill>
                  <a:schemeClr val="tx1"/>
                </a:solidFill>
              </a:rPr>
              <a:t>Atom gains or loses electrons and becomes </a:t>
            </a:r>
            <a:r>
              <a:rPr lang="en-US" sz="2400" dirty="0" smtClean="0">
                <a:solidFill>
                  <a:schemeClr val="tx1"/>
                </a:solidFill>
              </a:rPr>
              <a:t>charged</a:t>
            </a:r>
          </a:p>
          <a:p>
            <a:pPr lvl="2"/>
            <a:r>
              <a:rPr lang="en-US" sz="2000" dirty="0" smtClean="0">
                <a:solidFill>
                  <a:schemeClr val="tx1"/>
                </a:solidFill>
              </a:rPr>
              <a:t> </a:t>
            </a:r>
            <a:endParaRPr lang="en-US" sz="2000" dirty="0">
              <a:solidFill>
                <a:schemeClr val="tx1"/>
              </a:solidFill>
            </a:endParaRPr>
          </a:p>
          <a:p>
            <a:r>
              <a:rPr lang="en-US" sz="2800" i="1" dirty="0" smtClean="0">
                <a:solidFill>
                  <a:schemeClr val="tx1"/>
                </a:solidFill>
              </a:rPr>
              <a:t>Transfer</a:t>
            </a:r>
            <a:r>
              <a:rPr lang="en-US" sz="2800" dirty="0" smtClean="0">
                <a:solidFill>
                  <a:schemeClr val="tx1"/>
                </a:solidFill>
              </a:rPr>
              <a:t> </a:t>
            </a:r>
            <a:r>
              <a:rPr lang="en-US" sz="2800" dirty="0">
                <a:solidFill>
                  <a:schemeClr val="tx1"/>
                </a:solidFill>
              </a:rPr>
              <a:t>of valence shell electrons from one atom to another forms ions</a:t>
            </a:r>
          </a:p>
          <a:p>
            <a:pPr lvl="1"/>
            <a:r>
              <a:rPr lang="en-US" sz="2400" dirty="0">
                <a:solidFill>
                  <a:schemeClr val="tx1"/>
                </a:solidFill>
              </a:rPr>
              <a:t>One becomes an </a:t>
            </a:r>
            <a:r>
              <a:rPr lang="en-US" sz="2400" b="1" dirty="0" smtClean="0">
                <a:solidFill>
                  <a:schemeClr val="tx1"/>
                </a:solidFill>
              </a:rPr>
              <a:t>_</a:t>
            </a:r>
            <a:endParaRPr lang="en-US" sz="2400" dirty="0" smtClean="0">
              <a:solidFill>
                <a:schemeClr val="tx1"/>
              </a:solidFill>
            </a:endParaRPr>
          </a:p>
          <a:p>
            <a:pPr lvl="2"/>
            <a:r>
              <a:rPr lang="en-US" sz="2000" dirty="0" smtClean="0">
                <a:solidFill>
                  <a:schemeClr val="tx1"/>
                </a:solidFill>
              </a:rPr>
              <a:t> </a:t>
            </a:r>
            <a:endParaRPr lang="en-US" sz="2000" dirty="0">
              <a:solidFill>
                <a:schemeClr val="tx1"/>
              </a:solidFill>
            </a:endParaRPr>
          </a:p>
          <a:p>
            <a:pPr lvl="2"/>
            <a:r>
              <a:rPr lang="en-US" sz="2000" dirty="0">
                <a:solidFill>
                  <a:schemeClr val="tx1"/>
                </a:solidFill>
              </a:rPr>
              <a:t>Atom that gained one or more electrons</a:t>
            </a:r>
          </a:p>
          <a:p>
            <a:pPr lvl="1"/>
            <a:r>
              <a:rPr lang="en-US" sz="2400" dirty="0">
                <a:solidFill>
                  <a:schemeClr val="tx1"/>
                </a:solidFill>
              </a:rPr>
              <a:t>One becomes a </a:t>
            </a:r>
            <a:r>
              <a:rPr lang="en-US" sz="2400" b="1" dirty="0" smtClean="0">
                <a:solidFill>
                  <a:schemeClr val="tx1"/>
                </a:solidFill>
              </a:rPr>
              <a:t>_</a:t>
            </a:r>
            <a:endParaRPr lang="en-US" sz="2400" dirty="0" smtClean="0">
              <a:solidFill>
                <a:schemeClr val="tx1"/>
              </a:solidFill>
            </a:endParaRPr>
          </a:p>
          <a:p>
            <a:pPr lvl="2"/>
            <a:r>
              <a:rPr lang="en-US" sz="2000" dirty="0" smtClean="0">
                <a:solidFill>
                  <a:schemeClr val="tx1"/>
                </a:solidFill>
              </a:rPr>
              <a:t> </a:t>
            </a:r>
            <a:endParaRPr lang="en-US" sz="2000" dirty="0">
              <a:solidFill>
                <a:schemeClr val="tx1"/>
              </a:solidFill>
            </a:endParaRPr>
          </a:p>
          <a:p>
            <a:pPr lvl="2"/>
            <a:r>
              <a:rPr lang="en-US" sz="2000" dirty="0">
                <a:solidFill>
                  <a:schemeClr val="tx1"/>
                </a:solidFill>
              </a:rPr>
              <a:t>Atom that lost one or more electrons</a:t>
            </a:r>
          </a:p>
          <a:p>
            <a:r>
              <a:rPr lang="en-US" sz="2800" dirty="0">
                <a:solidFill>
                  <a:schemeClr val="tx1"/>
                </a:solidFill>
              </a:rPr>
              <a:t>Attraction of opposite charges results in an ionic bond</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989054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en-US" dirty="0">
                <a:solidFill>
                  <a:schemeClr val="tx1"/>
                </a:solidFill>
              </a:rPr>
              <a:t>Ionic Compounds</a:t>
            </a:r>
          </a:p>
        </p:txBody>
      </p:sp>
      <p:sp>
        <p:nvSpPr>
          <p:cNvPr id="52229" name="Rectangle 5"/>
          <p:cNvSpPr>
            <a:spLocks noGrp="1" noChangeArrowheads="1"/>
          </p:cNvSpPr>
          <p:nvPr>
            <p:ph idx="1"/>
          </p:nvPr>
        </p:nvSpPr>
        <p:spPr>
          <a:xfrm>
            <a:off x="228600" y="1371600"/>
            <a:ext cx="8382000" cy="5181600"/>
          </a:xfrm>
        </p:spPr>
        <p:txBody>
          <a:bodyPr/>
          <a:lstStyle/>
          <a:p>
            <a:r>
              <a:rPr lang="en-US" dirty="0">
                <a:solidFill>
                  <a:schemeClr val="tx1"/>
                </a:solidFill>
              </a:rPr>
              <a:t>Most ionic compounds are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When </a:t>
            </a:r>
            <a:r>
              <a:rPr lang="en-US" dirty="0">
                <a:solidFill>
                  <a:schemeClr val="tx1"/>
                </a:solidFill>
              </a:rPr>
              <a:t>dry salts form </a:t>
            </a:r>
            <a:r>
              <a:rPr lang="en-US" dirty="0" smtClean="0">
                <a:solidFill>
                  <a:schemeClr val="tx1"/>
                </a:solidFill>
              </a:rPr>
              <a:t>__________________________ </a:t>
            </a:r>
            <a:r>
              <a:rPr lang="en-US" dirty="0">
                <a:solidFill>
                  <a:schemeClr val="tx1"/>
                </a:solidFill>
              </a:rPr>
              <a:t>instead of individual molecules</a:t>
            </a:r>
          </a:p>
          <a:p>
            <a:pPr lvl="1"/>
            <a:endParaRPr lang="en-US" dirty="0" smtClean="0">
              <a:solidFill>
                <a:schemeClr val="tx1"/>
              </a:solidFill>
            </a:endParaRPr>
          </a:p>
          <a:p>
            <a:pPr lvl="1"/>
            <a:r>
              <a:rPr lang="en-US" dirty="0" smtClean="0">
                <a:solidFill>
                  <a:schemeClr val="tx1"/>
                </a:solidFill>
              </a:rPr>
              <a:t>Example </a:t>
            </a:r>
            <a:r>
              <a:rPr lang="en-US" dirty="0">
                <a:solidFill>
                  <a:schemeClr val="tx1"/>
                </a:solidFill>
              </a:rPr>
              <a:t>is </a:t>
            </a:r>
            <a:r>
              <a:rPr lang="en-US" dirty="0" err="1">
                <a:solidFill>
                  <a:schemeClr val="tx1"/>
                </a:solidFill>
              </a:rPr>
              <a:t>NaCl</a:t>
            </a:r>
            <a:r>
              <a:rPr lang="en-US" dirty="0">
                <a:solidFill>
                  <a:schemeClr val="tx1"/>
                </a:solidFill>
              </a:rPr>
              <a:t> (sodium chloride)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17385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normAutofit fontScale="90000"/>
          </a:bodyPr>
          <a:lstStyle/>
          <a:p>
            <a:r>
              <a:rPr lang="en-US"/>
              <a:t>Interdependence of Body Cells</a:t>
            </a:r>
          </a:p>
        </p:txBody>
      </p:sp>
      <p:sp>
        <p:nvSpPr>
          <p:cNvPr id="32773" name="Rectangle 5"/>
          <p:cNvSpPr>
            <a:spLocks noGrp="1" noChangeArrowheads="1"/>
          </p:cNvSpPr>
          <p:nvPr>
            <p:ph type="body" idx="1"/>
          </p:nvPr>
        </p:nvSpPr>
        <p:spPr/>
        <p:txBody>
          <a:bodyPr>
            <a:normAutofit/>
          </a:bodyPr>
          <a:lstStyle/>
          <a:p>
            <a:r>
              <a:rPr lang="en-US" dirty="0"/>
              <a:t>Humans are </a:t>
            </a:r>
            <a:r>
              <a:rPr lang="en-US" b="1" dirty="0"/>
              <a:t>multicellular</a:t>
            </a:r>
            <a:endParaRPr lang="en-US" dirty="0"/>
          </a:p>
          <a:p>
            <a:pPr lvl="1"/>
            <a:r>
              <a:rPr lang="en-US" dirty="0"/>
              <a:t>To function, must keep individual cells alive</a:t>
            </a:r>
          </a:p>
          <a:p>
            <a:pPr lvl="1"/>
            <a:r>
              <a:rPr lang="en-US" dirty="0"/>
              <a:t>All cells depend on </a:t>
            </a:r>
            <a:r>
              <a:rPr lang="en-US" dirty="0" smtClean="0"/>
              <a:t>_</a:t>
            </a:r>
            <a:endParaRPr lang="en-US" dirty="0"/>
          </a:p>
          <a:p>
            <a:endParaRPr lang="en-US" dirty="0" smtClean="0"/>
          </a:p>
          <a:p>
            <a:r>
              <a:rPr lang="en-US" dirty="0" smtClean="0"/>
              <a:t>All </a:t>
            </a:r>
            <a:r>
              <a:rPr lang="en-US" dirty="0"/>
              <a:t>body functions spread among different organ systems</a:t>
            </a:r>
          </a:p>
          <a:p>
            <a:endParaRPr lang="en-US" dirty="0" smtClean="0"/>
          </a:p>
          <a:p>
            <a:r>
              <a:rPr lang="en-US" dirty="0" smtClean="0"/>
              <a:t>Organ </a:t>
            </a:r>
            <a:r>
              <a:rPr lang="en-US" dirty="0"/>
              <a:t>systems cooperate to maintain </a:t>
            </a:r>
            <a:r>
              <a:rPr lang="en-US" dirty="0" smtClean="0"/>
              <a:t>life</a:t>
            </a:r>
            <a:endParaRPr lang="en-US" dirty="0"/>
          </a:p>
        </p:txBody>
      </p:sp>
    </p:spTree>
    <p:extLst>
      <p:ext uri="{BB962C8B-B14F-4D97-AF65-F5344CB8AC3E}">
        <p14:creationId xmlns:p14="http://schemas.microsoft.com/office/powerpoint/2010/main" val="2508446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dirty="0">
                <a:solidFill>
                  <a:schemeClr val="tx1"/>
                </a:solidFill>
              </a:rPr>
              <a:t>Covalent Bonds</a:t>
            </a:r>
          </a:p>
        </p:txBody>
      </p:sp>
      <p:sp>
        <p:nvSpPr>
          <p:cNvPr id="54277" name="Rectangle 5"/>
          <p:cNvSpPr>
            <a:spLocks noGrp="1" noChangeArrowheads="1"/>
          </p:cNvSpPr>
          <p:nvPr>
            <p:ph idx="1"/>
          </p:nvPr>
        </p:nvSpPr>
        <p:spPr>
          <a:xfrm>
            <a:off x="457200" y="1600200"/>
            <a:ext cx="5943600" cy="4525963"/>
          </a:xfrm>
        </p:spPr>
        <p:txBody>
          <a:bodyPr/>
          <a:lstStyle/>
          <a:p>
            <a:r>
              <a:rPr lang="en-US" dirty="0">
                <a:solidFill>
                  <a:schemeClr val="tx1"/>
                </a:solidFill>
              </a:rPr>
              <a:t>Formed by sharing of </a:t>
            </a:r>
            <a:r>
              <a:rPr lang="en-US" dirty="0" smtClean="0">
                <a:solidFill>
                  <a:schemeClr val="tx1"/>
                </a:solidFill>
              </a:rPr>
              <a:t>_</a:t>
            </a:r>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Allows </a:t>
            </a:r>
            <a:r>
              <a:rPr lang="en-US" dirty="0">
                <a:solidFill>
                  <a:schemeClr val="tx1"/>
                </a:solidFill>
              </a:rPr>
              <a:t>each atom to fill its valence shell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2574107" cy="274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94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normAutofit fontScale="90000"/>
          </a:bodyPr>
          <a:lstStyle/>
          <a:p>
            <a:r>
              <a:rPr lang="en-US" dirty="0">
                <a:solidFill>
                  <a:schemeClr val="tx1"/>
                </a:solidFill>
              </a:rPr>
              <a:t>Nonpolar Covalent Bonds</a:t>
            </a:r>
          </a:p>
        </p:txBody>
      </p:sp>
      <p:sp>
        <p:nvSpPr>
          <p:cNvPr id="58373" name="Rectangle 5"/>
          <p:cNvSpPr>
            <a:spLocks noGrp="1" noChangeArrowheads="1"/>
          </p:cNvSpPr>
          <p:nvPr>
            <p:ph idx="1"/>
          </p:nvPr>
        </p:nvSpPr>
        <p:spPr/>
        <p:txBody>
          <a:bodyPr/>
          <a:lstStyle/>
          <a:p>
            <a:r>
              <a:rPr lang="en-US" dirty="0">
                <a:solidFill>
                  <a:schemeClr val="tx1"/>
                </a:solidFill>
              </a:rPr>
              <a:t>Electrons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Produces </a:t>
            </a:r>
            <a:r>
              <a:rPr lang="en-US" dirty="0" smtClean="0">
                <a:solidFill>
                  <a:schemeClr val="tx1"/>
                </a:solidFill>
              </a:rPr>
              <a:t>_____________________________, </a:t>
            </a:r>
            <a:r>
              <a:rPr lang="en-US" dirty="0">
                <a:solidFill>
                  <a:schemeClr val="tx1"/>
                </a:solidFill>
              </a:rPr>
              <a:t>nonpolar molecules such as </a:t>
            </a:r>
            <a:r>
              <a:rPr lang="en-US" dirty="0" smtClean="0">
                <a:solidFill>
                  <a:schemeClr val="tx1"/>
                </a:solidFill>
              </a:rPr>
              <a:t>CO</a:t>
            </a:r>
            <a:r>
              <a:rPr lang="en-US" baseline="-25000" dirty="0" smtClean="0">
                <a:solidFill>
                  <a:schemeClr val="tx1"/>
                </a:solidFill>
              </a:rPr>
              <a:t>2</a:t>
            </a:r>
          </a:p>
          <a:p>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105400"/>
            <a:ext cx="4311482" cy="12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432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r>
              <a:rPr lang="en-US" dirty="0">
                <a:solidFill>
                  <a:schemeClr val="tx1"/>
                </a:solidFill>
              </a:rPr>
              <a:t>Polar Covalent Bonds</a:t>
            </a:r>
          </a:p>
        </p:txBody>
      </p:sp>
      <p:sp>
        <p:nvSpPr>
          <p:cNvPr id="60421" name="Rectangle 5"/>
          <p:cNvSpPr>
            <a:spLocks noGrp="1" noChangeArrowheads="1"/>
          </p:cNvSpPr>
          <p:nvPr>
            <p:ph idx="1"/>
          </p:nvPr>
        </p:nvSpPr>
        <p:spPr>
          <a:xfrm>
            <a:off x="365125" y="1371600"/>
            <a:ext cx="8229600" cy="4725988"/>
          </a:xfrm>
        </p:spPr>
        <p:txBody>
          <a:bodyPr>
            <a:normAutofit/>
          </a:bodyPr>
          <a:lstStyle/>
          <a:p>
            <a:pPr>
              <a:lnSpc>
                <a:spcPct val="90000"/>
              </a:lnSpc>
            </a:pPr>
            <a:r>
              <a:rPr lang="en-US" dirty="0" smtClean="0">
                <a:solidFill>
                  <a:schemeClr val="tx1"/>
                </a:solidFill>
              </a:rPr>
              <a:t>_____________________ </a:t>
            </a:r>
            <a:r>
              <a:rPr lang="en-US" dirty="0">
                <a:solidFill>
                  <a:schemeClr val="tx1"/>
                </a:solidFill>
              </a:rPr>
              <a:t>sharing of electrons produces </a:t>
            </a:r>
            <a:r>
              <a:rPr lang="en-US" dirty="0" smtClean="0">
                <a:solidFill>
                  <a:schemeClr val="tx1"/>
                </a:solidFill>
              </a:rPr>
              <a:t>polar molecules </a:t>
            </a:r>
            <a:r>
              <a:rPr lang="en-US" dirty="0" smtClean="0">
                <a:solidFill>
                  <a:schemeClr val="tx1"/>
                </a:solidFill>
              </a:rPr>
              <a:t>_</a:t>
            </a:r>
            <a:endParaRPr lang="en-US" dirty="0" smtClean="0">
              <a:solidFill>
                <a:schemeClr val="tx1"/>
              </a:solidFill>
            </a:endParaRPr>
          </a:p>
          <a:p>
            <a:pPr lvl="1">
              <a:lnSpc>
                <a:spcPct val="90000"/>
              </a:lnSpc>
            </a:pPr>
            <a:r>
              <a:rPr lang="en-US" dirty="0" smtClean="0">
                <a:solidFill>
                  <a:schemeClr val="tx1"/>
                </a:solidFill>
              </a:rPr>
              <a:t>Atoms in bond have different electron-attracting abilities </a:t>
            </a:r>
          </a:p>
          <a:p>
            <a:pPr>
              <a:lnSpc>
                <a:spcPct val="90000"/>
              </a:lnSpc>
            </a:pPr>
            <a:r>
              <a:rPr lang="en-US" b="1" dirty="0" smtClean="0">
                <a:solidFill>
                  <a:schemeClr val="tx1"/>
                </a:solidFill>
              </a:rPr>
              <a:t>_________________________</a:t>
            </a:r>
            <a:r>
              <a:rPr lang="en-US" dirty="0" smtClean="0">
                <a:solidFill>
                  <a:schemeClr val="tx1"/>
                </a:solidFill>
              </a:rPr>
              <a:t>:  </a:t>
            </a:r>
            <a:r>
              <a:rPr lang="en-US" dirty="0" smtClean="0">
                <a:solidFill>
                  <a:schemeClr val="tx1"/>
                </a:solidFill>
              </a:rPr>
              <a:t>two poles, one electronegative and the other electropositive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029200"/>
            <a:ext cx="3886200" cy="141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889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Rectangle 8"/>
          <p:cNvSpPr>
            <a:spLocks noGrp="1" noChangeArrowheads="1"/>
          </p:cNvSpPr>
          <p:nvPr>
            <p:ph type="title"/>
          </p:nvPr>
        </p:nvSpPr>
        <p:spPr>
          <a:xfrm>
            <a:off x="457200" y="273050"/>
            <a:ext cx="8077200" cy="1162050"/>
          </a:xfrm>
        </p:spPr>
        <p:txBody>
          <a:bodyPr>
            <a:normAutofit/>
          </a:bodyPr>
          <a:lstStyle/>
          <a:p>
            <a:pPr algn="ctr"/>
            <a:r>
              <a:rPr lang="en-US" sz="4400" dirty="0">
                <a:solidFill>
                  <a:schemeClr val="tx1"/>
                </a:solidFill>
              </a:rPr>
              <a:t>Hydrogen Bonds</a:t>
            </a:r>
          </a:p>
        </p:txBody>
      </p:sp>
      <p:sp>
        <p:nvSpPr>
          <p:cNvPr id="63497" name="Rectangle 9"/>
          <p:cNvSpPr>
            <a:spLocks noGrp="1" noChangeArrowheads="1"/>
          </p:cNvSpPr>
          <p:nvPr>
            <p:ph type="body" sz="half" idx="2"/>
          </p:nvPr>
        </p:nvSpPr>
        <p:spPr>
          <a:xfrm>
            <a:off x="457200" y="1435100"/>
            <a:ext cx="7924800" cy="4691063"/>
          </a:xfrm>
        </p:spPr>
        <p:txBody>
          <a:bodyPr>
            <a:normAutofit/>
          </a:bodyPr>
          <a:lstStyle/>
          <a:p>
            <a:r>
              <a:rPr lang="en-US" sz="2800" dirty="0" smtClean="0">
                <a:solidFill>
                  <a:schemeClr val="tx1"/>
                </a:solidFill>
              </a:rPr>
              <a:t>_____________________________________ between </a:t>
            </a:r>
            <a:r>
              <a:rPr lang="en-US" sz="2800" dirty="0">
                <a:solidFill>
                  <a:schemeClr val="tx1"/>
                </a:solidFill>
              </a:rPr>
              <a:t>electropositive hydrogen of one molecule and an electronegative atom of another molecule</a:t>
            </a:r>
          </a:p>
          <a:p>
            <a:pPr marL="914400" lvl="1" indent="-457200">
              <a:buFont typeface="Arial" pitchFamily="34" charset="0"/>
              <a:buChar char="•"/>
            </a:pPr>
            <a:r>
              <a:rPr lang="en-US" sz="2800" dirty="0" smtClean="0">
                <a:solidFill>
                  <a:schemeClr val="tx1"/>
                </a:solidFill>
              </a:rPr>
              <a:t> </a:t>
            </a:r>
            <a:endParaRPr lang="en-US" sz="2800" dirty="0">
              <a:solidFill>
                <a:schemeClr val="tx1"/>
              </a:solidFill>
            </a:endParaRPr>
          </a:p>
          <a:p>
            <a:pPr marL="914400" lvl="1" indent="-457200">
              <a:buFont typeface="Arial" pitchFamily="34" charset="0"/>
              <a:buChar char="•"/>
            </a:pPr>
            <a:r>
              <a:rPr lang="en-US" sz="2800" dirty="0">
                <a:solidFill>
                  <a:schemeClr val="tx1"/>
                </a:solidFill>
              </a:rPr>
              <a:t>Common between dipoles such as </a:t>
            </a:r>
            <a:r>
              <a:rPr lang="en-US" sz="2800" dirty="0" smtClean="0">
                <a:solidFill>
                  <a:schemeClr val="tx1"/>
                </a:solidFill>
              </a:rPr>
              <a:t>water</a:t>
            </a:r>
          </a:p>
          <a:p>
            <a:pPr marL="1371600" lvl="2" indent="-457200">
              <a:buFont typeface="Arial" pitchFamily="34" charset="0"/>
              <a:buChar char="•"/>
            </a:pPr>
            <a:r>
              <a:rPr lang="en-US" sz="2600" dirty="0" smtClean="0">
                <a:solidFill>
                  <a:schemeClr val="tx1"/>
                </a:solidFill>
              </a:rPr>
              <a:t> </a:t>
            </a:r>
            <a:endParaRPr lang="en-US" sz="2600" dirty="0">
              <a:solidFill>
                <a:schemeClr val="tx1"/>
              </a:solidFill>
            </a:endParaRPr>
          </a:p>
          <a:p>
            <a:pPr marL="914400" lvl="1" indent="-457200">
              <a:buFont typeface="Arial" pitchFamily="34" charset="0"/>
              <a:buChar char="•"/>
            </a:pPr>
            <a:r>
              <a:rPr lang="en-US" sz="2800" dirty="0" smtClean="0">
                <a:solidFill>
                  <a:schemeClr val="tx1"/>
                </a:solidFill>
              </a:rPr>
              <a:t>Maintains 3-dimensional shape of large molecules</a:t>
            </a:r>
          </a:p>
          <a:p>
            <a:pPr marL="1371600" lvl="2" indent="-457200">
              <a:buFont typeface="Arial" pitchFamily="34" charset="0"/>
              <a:buChar char="•"/>
            </a:pPr>
            <a:r>
              <a:rPr lang="en-US" sz="2600" dirty="0" smtClean="0">
                <a:solidFill>
                  <a:schemeClr val="tx1"/>
                </a:solidFill>
              </a:rPr>
              <a:t> </a:t>
            </a:r>
            <a:endParaRPr lang="en-US" sz="2600" dirty="0">
              <a:solidFill>
                <a:schemeClr val="tx1"/>
              </a:solidFill>
            </a:endParaRPr>
          </a:p>
        </p:txBody>
      </p:sp>
      <p:sp>
        <p:nvSpPr>
          <p:cNvPr id="6" name="Footer Placeholder 3"/>
          <p:cNvSpPr>
            <a:spLocks noGrp="1"/>
          </p:cNvSpPr>
          <p:nvPr>
            <p:ph type="ftr"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1920025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normAutofit fontScale="90000"/>
          </a:bodyPr>
          <a:lstStyle/>
          <a:p>
            <a:r>
              <a:rPr lang="en-US" dirty="0">
                <a:solidFill>
                  <a:schemeClr val="tx1"/>
                </a:solidFill>
              </a:rPr>
              <a:t>Patterns of Chemical Reactions</a:t>
            </a:r>
          </a:p>
        </p:txBody>
      </p:sp>
      <p:sp>
        <p:nvSpPr>
          <p:cNvPr id="68613" name="Rectangle 5"/>
          <p:cNvSpPr>
            <a:spLocks noGrp="1" noChangeArrowheads="1"/>
          </p:cNvSpPr>
          <p:nvPr>
            <p:ph idx="1"/>
          </p:nvPr>
        </p:nvSpPr>
        <p:spPr/>
        <p:txBody>
          <a:bodyPr/>
          <a:lstStyle/>
          <a:p>
            <a:pPr marL="0" indent="0">
              <a:buNone/>
            </a:pPr>
            <a:r>
              <a:rPr lang="en-US" b="1" dirty="0">
                <a:solidFill>
                  <a:schemeClr val="tx1"/>
                </a:solidFill>
              </a:rPr>
              <a:t> </a:t>
            </a:r>
            <a:endParaRPr lang="en-US" b="1" dirty="0" smtClean="0">
              <a:solidFill>
                <a:schemeClr val="tx1"/>
              </a:solidFill>
            </a:endParaRPr>
          </a:p>
          <a:p>
            <a:r>
              <a:rPr lang="en-US" b="1" dirty="0" smtClean="0">
                <a:solidFill>
                  <a:schemeClr val="tx1"/>
                </a:solidFill>
              </a:rPr>
              <a:t>___________________________________ </a:t>
            </a:r>
            <a:r>
              <a:rPr lang="en-US" dirty="0" smtClean="0">
                <a:solidFill>
                  <a:schemeClr val="tx1"/>
                </a:solidFill>
              </a:rPr>
              <a:t>(</a:t>
            </a:r>
            <a:r>
              <a:rPr lang="en-US" dirty="0">
                <a:solidFill>
                  <a:schemeClr val="tx1"/>
                </a:solidFill>
              </a:rPr>
              <a:t>combination) reactions</a:t>
            </a:r>
          </a:p>
          <a:p>
            <a:pPr marL="0" indent="0">
              <a:buNone/>
            </a:pPr>
            <a:r>
              <a:rPr lang="en-US" b="1" dirty="0">
                <a:solidFill>
                  <a:schemeClr val="tx1"/>
                </a:solidFill>
              </a:rPr>
              <a:t> </a:t>
            </a:r>
            <a:endParaRPr lang="en-US" b="1" dirty="0" smtClean="0">
              <a:solidFill>
                <a:schemeClr val="tx1"/>
              </a:solidFill>
            </a:endParaRPr>
          </a:p>
          <a:p>
            <a:r>
              <a:rPr lang="en-US" b="1" dirty="0" smtClean="0">
                <a:solidFill>
                  <a:schemeClr val="tx1"/>
                </a:solidFill>
              </a:rPr>
              <a:t> </a:t>
            </a:r>
            <a:endParaRPr lang="en-US" dirty="0">
              <a:solidFill>
                <a:schemeClr val="tx1"/>
              </a:solidFill>
            </a:endParaRPr>
          </a:p>
          <a:p>
            <a:endParaRPr lang="en-US" b="1" dirty="0" smtClean="0">
              <a:solidFill>
                <a:schemeClr val="tx1"/>
              </a:solidFill>
            </a:endParaRPr>
          </a:p>
          <a:p>
            <a:r>
              <a:rPr lang="en-US" b="1" dirty="0" smtClean="0">
                <a:solidFill>
                  <a:schemeClr val="tx1"/>
                </a:solidFill>
              </a:rPr>
              <a:t>Exchange</a:t>
            </a:r>
            <a:r>
              <a:rPr lang="en-US" dirty="0" smtClean="0">
                <a:solidFill>
                  <a:schemeClr val="tx1"/>
                </a:solidFill>
              </a:rPr>
              <a:t> </a:t>
            </a:r>
            <a:r>
              <a:rPr lang="en-US" dirty="0">
                <a:solidFill>
                  <a:schemeClr val="tx1"/>
                </a:solidFill>
              </a:rPr>
              <a:t>reactions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511933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dirty="0">
                <a:solidFill>
                  <a:schemeClr val="tx1"/>
                </a:solidFill>
              </a:rPr>
              <a:t>Synthesis Reactions</a:t>
            </a:r>
          </a:p>
        </p:txBody>
      </p:sp>
      <p:sp>
        <p:nvSpPr>
          <p:cNvPr id="69637" name="Rectangle 5"/>
          <p:cNvSpPr>
            <a:spLocks noGrp="1" noChangeArrowheads="1"/>
          </p:cNvSpPr>
          <p:nvPr>
            <p:ph idx="1"/>
          </p:nvPr>
        </p:nvSpPr>
        <p:spPr>
          <a:xfrm>
            <a:off x="457200" y="1600200"/>
            <a:ext cx="7924800" cy="4525963"/>
          </a:xfrm>
        </p:spPr>
        <p:txBody>
          <a:bodyPr/>
          <a:lstStyle/>
          <a:p>
            <a:r>
              <a:rPr lang="en-US" dirty="0">
                <a:solidFill>
                  <a:schemeClr val="tx1"/>
                </a:solidFill>
              </a:rPr>
              <a:t>A + B </a:t>
            </a:r>
            <a:r>
              <a:rPr lang="en-US" dirty="0">
                <a:solidFill>
                  <a:schemeClr val="tx1"/>
                </a:solidFill>
                <a:sym typeface="Symbol" pitchFamily="28" charset="2"/>
              </a:rPr>
              <a:t></a:t>
            </a:r>
            <a:r>
              <a:rPr lang="en-US" dirty="0">
                <a:solidFill>
                  <a:schemeClr val="tx1"/>
                </a:solidFill>
              </a:rPr>
              <a:t> AB</a:t>
            </a:r>
          </a:p>
          <a:p>
            <a:pPr lvl="1"/>
            <a:r>
              <a:rPr lang="en-US" dirty="0">
                <a:solidFill>
                  <a:schemeClr val="tx1"/>
                </a:solidFill>
              </a:rPr>
              <a:t>Atoms or molecules combine to form larger, more complex molecule</a:t>
            </a:r>
          </a:p>
          <a:p>
            <a:pPr lvl="1"/>
            <a:r>
              <a:rPr lang="en-US" dirty="0" smtClean="0">
                <a:solidFill>
                  <a:schemeClr val="tx1"/>
                </a:solidFill>
              </a:rPr>
              <a:t> </a:t>
            </a:r>
          </a:p>
          <a:p>
            <a:pPr lvl="1"/>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20235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normAutofit fontScale="90000"/>
          </a:bodyPr>
          <a:lstStyle/>
          <a:p>
            <a:r>
              <a:rPr lang="en-US" dirty="0">
                <a:solidFill>
                  <a:schemeClr val="tx1"/>
                </a:solidFill>
              </a:rPr>
              <a:t>Decomposition Reactions</a:t>
            </a:r>
          </a:p>
        </p:txBody>
      </p:sp>
      <p:sp>
        <p:nvSpPr>
          <p:cNvPr id="71685" name="Rectangle 5"/>
          <p:cNvSpPr>
            <a:spLocks noGrp="1" noChangeArrowheads="1"/>
          </p:cNvSpPr>
          <p:nvPr>
            <p:ph idx="1"/>
          </p:nvPr>
        </p:nvSpPr>
        <p:spPr>
          <a:xfrm>
            <a:off x="457200" y="1600200"/>
            <a:ext cx="8077200" cy="4525963"/>
          </a:xfrm>
        </p:spPr>
        <p:txBody>
          <a:bodyPr>
            <a:normAutofit/>
          </a:bodyPr>
          <a:lstStyle/>
          <a:p>
            <a:r>
              <a:rPr lang="en-US" dirty="0">
                <a:solidFill>
                  <a:schemeClr val="tx1"/>
                </a:solidFill>
              </a:rPr>
              <a:t>AB </a:t>
            </a:r>
            <a:r>
              <a:rPr lang="en-US" dirty="0">
                <a:solidFill>
                  <a:schemeClr val="tx1"/>
                </a:solidFill>
                <a:sym typeface="Symbol" pitchFamily="28" charset="2"/>
              </a:rPr>
              <a:t></a:t>
            </a:r>
            <a:r>
              <a:rPr lang="en-US" dirty="0">
                <a:solidFill>
                  <a:schemeClr val="tx1"/>
                </a:solidFill>
              </a:rPr>
              <a:t> A + B</a:t>
            </a:r>
          </a:p>
          <a:p>
            <a:pPr lvl="1"/>
            <a:r>
              <a:rPr lang="en-US" dirty="0">
                <a:solidFill>
                  <a:schemeClr val="tx1"/>
                </a:solidFill>
              </a:rPr>
              <a:t>Molecule is broken down into smaller molecules or its constituent atoms</a:t>
            </a:r>
          </a:p>
          <a:p>
            <a:pPr lvl="2"/>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Involve _</a:t>
            </a:r>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650713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dirty="0">
                <a:solidFill>
                  <a:schemeClr val="tx1"/>
                </a:solidFill>
              </a:rPr>
              <a:t>Exchange Reactions</a:t>
            </a:r>
          </a:p>
        </p:txBody>
      </p:sp>
      <p:sp>
        <p:nvSpPr>
          <p:cNvPr id="73733" name="Rectangle 5"/>
          <p:cNvSpPr>
            <a:spLocks noGrp="1" noChangeArrowheads="1"/>
          </p:cNvSpPr>
          <p:nvPr>
            <p:ph idx="1"/>
          </p:nvPr>
        </p:nvSpPr>
        <p:spPr>
          <a:xfrm>
            <a:off x="457200" y="1600200"/>
            <a:ext cx="8229600" cy="4525963"/>
          </a:xfrm>
        </p:spPr>
        <p:txBody>
          <a:bodyPr/>
          <a:lstStyle/>
          <a:p>
            <a:r>
              <a:rPr lang="en-US" dirty="0">
                <a:solidFill>
                  <a:schemeClr val="tx1"/>
                </a:solidFill>
              </a:rPr>
              <a:t>AB + C </a:t>
            </a:r>
            <a:r>
              <a:rPr lang="en-US" dirty="0">
                <a:solidFill>
                  <a:schemeClr val="tx1"/>
                </a:solidFill>
                <a:sym typeface="Symbol" pitchFamily="28" charset="2"/>
              </a:rPr>
              <a:t></a:t>
            </a:r>
            <a:r>
              <a:rPr lang="en-US" dirty="0">
                <a:solidFill>
                  <a:schemeClr val="tx1"/>
                </a:solidFill>
              </a:rPr>
              <a:t> AC + B</a:t>
            </a:r>
          </a:p>
          <a:p>
            <a:pPr lvl="1"/>
            <a:r>
              <a:rPr lang="en-US" dirty="0">
                <a:solidFill>
                  <a:schemeClr val="tx1"/>
                </a:solidFill>
              </a:rPr>
              <a:t>Also called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Involve </a:t>
            </a:r>
            <a:r>
              <a:rPr lang="en-US" dirty="0">
                <a:solidFill>
                  <a:schemeClr val="tx1"/>
                </a:solidFill>
              </a:rPr>
              <a:t>both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Bonds </a:t>
            </a:r>
            <a:r>
              <a:rPr lang="en-US" dirty="0">
                <a:solidFill>
                  <a:schemeClr val="tx1"/>
                </a:solidFill>
              </a:rPr>
              <a:t>are both made and broken</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25249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normAutofit fontScale="90000"/>
          </a:bodyPr>
          <a:lstStyle/>
          <a:p>
            <a:r>
              <a:rPr lang="en-US" dirty="0">
                <a:solidFill>
                  <a:schemeClr val="tx1"/>
                </a:solidFill>
              </a:rPr>
              <a:t>Oxidation-Reduction (Redox) Reactions</a:t>
            </a:r>
          </a:p>
        </p:txBody>
      </p:sp>
      <p:sp>
        <p:nvSpPr>
          <p:cNvPr id="75781" name="Rectangle 5"/>
          <p:cNvSpPr>
            <a:spLocks noGrp="1" noChangeArrowheads="1"/>
          </p:cNvSpPr>
          <p:nvPr>
            <p:ph idx="1"/>
          </p:nvPr>
        </p:nvSpPr>
        <p:spPr/>
        <p:txBody>
          <a:bodyPr>
            <a:normAutofit/>
          </a:bodyPr>
          <a:lstStyle/>
          <a:p>
            <a:r>
              <a:rPr lang="en-US" sz="2800" dirty="0">
                <a:solidFill>
                  <a:schemeClr val="tx1"/>
                </a:solidFill>
              </a:rPr>
              <a:t>Are decomposition reactions</a:t>
            </a:r>
          </a:p>
          <a:p>
            <a:pPr lvl="1"/>
            <a:r>
              <a:rPr lang="en-US" sz="2400" dirty="0">
                <a:solidFill>
                  <a:schemeClr val="tx1"/>
                </a:solidFill>
              </a:rPr>
              <a:t>Reactions in which </a:t>
            </a:r>
            <a:r>
              <a:rPr lang="en-US" sz="2400" dirty="0" smtClean="0">
                <a:solidFill>
                  <a:schemeClr val="tx1"/>
                </a:solidFill>
              </a:rPr>
              <a:t>_</a:t>
            </a:r>
            <a:endParaRPr lang="en-US" sz="2400" dirty="0">
              <a:solidFill>
                <a:schemeClr val="tx1"/>
              </a:solidFill>
            </a:endParaRPr>
          </a:p>
          <a:p>
            <a:endParaRPr lang="en-US" sz="2800" dirty="0" smtClean="0">
              <a:solidFill>
                <a:schemeClr val="tx1"/>
              </a:solidFill>
            </a:endParaRPr>
          </a:p>
          <a:p>
            <a:r>
              <a:rPr lang="en-US" sz="2800" dirty="0" smtClean="0">
                <a:solidFill>
                  <a:schemeClr val="tx1"/>
                </a:solidFill>
              </a:rPr>
              <a:t>Are </a:t>
            </a:r>
            <a:r>
              <a:rPr lang="en-US" sz="2800" dirty="0">
                <a:solidFill>
                  <a:schemeClr val="tx1"/>
                </a:solidFill>
              </a:rPr>
              <a:t>also </a:t>
            </a:r>
            <a:r>
              <a:rPr lang="en-US" sz="2800" u="sng" dirty="0">
                <a:solidFill>
                  <a:schemeClr val="tx1"/>
                </a:solidFill>
              </a:rPr>
              <a:t>exchange reactions </a:t>
            </a:r>
            <a:r>
              <a:rPr lang="en-US" sz="2800" dirty="0">
                <a:solidFill>
                  <a:schemeClr val="tx1"/>
                </a:solidFill>
              </a:rPr>
              <a:t>because </a:t>
            </a:r>
            <a:r>
              <a:rPr lang="en-US" sz="2800" u="sng" dirty="0" smtClean="0">
                <a:solidFill>
                  <a:schemeClr val="tx1"/>
                </a:solidFill>
              </a:rPr>
              <a:t>_</a:t>
            </a:r>
            <a:endParaRPr lang="en-US" sz="2800" dirty="0">
              <a:solidFill>
                <a:schemeClr val="tx1"/>
              </a:solidFill>
            </a:endParaRPr>
          </a:p>
          <a:p>
            <a:pPr lvl="1"/>
            <a:endParaRPr lang="en-US" sz="2400" dirty="0" smtClean="0">
              <a:solidFill>
                <a:schemeClr val="tx1"/>
              </a:solidFill>
            </a:endParaRPr>
          </a:p>
          <a:p>
            <a:pPr lvl="1"/>
            <a:r>
              <a:rPr lang="en-US" sz="2400" dirty="0" smtClean="0">
                <a:solidFill>
                  <a:schemeClr val="tx1"/>
                </a:solidFill>
              </a:rPr>
              <a:t>Electron </a:t>
            </a:r>
            <a:r>
              <a:rPr lang="en-US" sz="2400" dirty="0">
                <a:solidFill>
                  <a:schemeClr val="tx1"/>
                </a:solidFill>
              </a:rPr>
              <a:t>donors lose electrons and </a:t>
            </a:r>
            <a:r>
              <a:rPr lang="en-US" sz="2400" dirty="0" smtClean="0">
                <a:solidFill>
                  <a:schemeClr val="tx1"/>
                </a:solidFill>
              </a:rPr>
              <a:t>_</a:t>
            </a:r>
            <a:endParaRPr lang="en-US" sz="2400" dirty="0">
              <a:solidFill>
                <a:schemeClr val="tx1"/>
              </a:solidFill>
            </a:endParaRPr>
          </a:p>
          <a:p>
            <a:pPr lvl="1"/>
            <a:endParaRPr lang="en-US" sz="2400" dirty="0" smtClean="0">
              <a:solidFill>
                <a:schemeClr val="tx1"/>
              </a:solidFill>
            </a:endParaRPr>
          </a:p>
          <a:p>
            <a:pPr lvl="1"/>
            <a:r>
              <a:rPr lang="en-US" sz="2400" dirty="0" smtClean="0">
                <a:solidFill>
                  <a:schemeClr val="tx1"/>
                </a:solidFill>
              </a:rPr>
              <a:t>Electron </a:t>
            </a:r>
            <a:r>
              <a:rPr lang="en-US" sz="2400" dirty="0">
                <a:solidFill>
                  <a:schemeClr val="tx1"/>
                </a:solidFill>
              </a:rPr>
              <a:t>acceptors receive electrons and </a:t>
            </a:r>
            <a:r>
              <a:rPr lang="en-US" sz="2400" dirty="0" smtClean="0">
                <a:solidFill>
                  <a:schemeClr val="tx1"/>
                </a:solidFill>
              </a:rPr>
              <a:t>_</a:t>
            </a:r>
            <a:endParaRPr lang="en-US" sz="2400"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6743676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2209800" y="1828800"/>
            <a:ext cx="4572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a:latin typeface="Calibri" pitchFamily="34" charset="0"/>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 </a:t>
            </a:r>
          </a:p>
          <a:p>
            <a:pPr eaLnBrk="1" hangingPunct="1">
              <a:spcBef>
                <a:spcPct val="50000"/>
              </a:spcBef>
            </a:pPr>
            <a:endParaRPr lang="en-US" sz="1400" b="1">
              <a:latin typeface="Calibri" pitchFamily="34" charset="0"/>
            </a:endParaRPr>
          </a:p>
        </p:txBody>
      </p:sp>
    </p:spTree>
    <p:controls>
      <mc:AlternateContent xmlns:mc="http://schemas.openxmlformats.org/markup-compatibility/2006">
        <mc:Choice xmlns:v="urn:schemas-microsoft-com:vml" Requires="v">
          <p:control spid="1026" name="ShockwaveFlash1" r:id="rId2" imgW="6426871" imgH="6780952"/>
        </mc:Choice>
        <mc:Fallback>
          <p:control name="ShockwaveFlash1" r:id="rId2" imgW="6426871" imgH="6780952">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71600" y="0"/>
                  <a:ext cx="6426200" cy="6781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4498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normAutofit fontScale="90000"/>
          </a:bodyPr>
          <a:lstStyle/>
          <a:p>
            <a:r>
              <a:rPr lang="en-US"/>
              <a:t>Homeostasis</a:t>
            </a:r>
          </a:p>
        </p:txBody>
      </p:sp>
      <p:sp>
        <p:nvSpPr>
          <p:cNvPr id="49157" name="Rectangle 5"/>
          <p:cNvSpPr>
            <a:spLocks noGrp="1" noChangeArrowheads="1"/>
          </p:cNvSpPr>
          <p:nvPr>
            <p:ph type="body" idx="1"/>
          </p:nvPr>
        </p:nvSpPr>
        <p:spPr/>
        <p:txBody>
          <a:bodyPr/>
          <a:lstStyle/>
          <a:p>
            <a:r>
              <a:rPr lang="en-US" b="1" dirty="0"/>
              <a:t>Homeostasis</a:t>
            </a:r>
            <a:endParaRPr lang="en-US" dirty="0"/>
          </a:p>
          <a:p>
            <a:pPr lvl="1"/>
            <a:r>
              <a:rPr lang="en-US" dirty="0" smtClean="0"/>
              <a:t>  </a:t>
            </a:r>
            <a:endParaRPr lang="en-US" dirty="0"/>
          </a:p>
          <a:p>
            <a:pPr lvl="1"/>
            <a:endParaRPr lang="en-US" dirty="0" smtClean="0"/>
          </a:p>
          <a:p>
            <a:pPr lvl="1"/>
            <a:endParaRPr lang="en-US" dirty="0"/>
          </a:p>
          <a:p>
            <a:pPr lvl="1"/>
            <a:endParaRPr lang="en-US" dirty="0" smtClean="0"/>
          </a:p>
          <a:p>
            <a:pPr lvl="1"/>
            <a:r>
              <a:rPr lang="en-US" dirty="0" smtClean="0"/>
              <a:t>A </a:t>
            </a:r>
            <a:r>
              <a:rPr lang="en-US" dirty="0"/>
              <a:t>dynamic state of equilibrium</a:t>
            </a:r>
          </a:p>
          <a:p>
            <a:pPr lvl="1"/>
            <a:endParaRPr lang="en-US" dirty="0" smtClean="0"/>
          </a:p>
          <a:p>
            <a:pPr lvl="1"/>
            <a:r>
              <a:rPr lang="en-US" dirty="0" smtClean="0"/>
              <a:t>Maintained </a:t>
            </a:r>
            <a:r>
              <a:rPr lang="en-US" dirty="0"/>
              <a:t>by contributions of all organ systems</a:t>
            </a:r>
          </a:p>
        </p:txBody>
      </p:sp>
    </p:spTree>
    <p:extLst>
      <p:ext uri="{BB962C8B-B14F-4D97-AF65-F5344CB8AC3E}">
        <p14:creationId xmlns:p14="http://schemas.microsoft.com/office/powerpoint/2010/main" val="3302648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normAutofit fontScale="90000"/>
          </a:bodyPr>
          <a:lstStyle/>
          <a:p>
            <a:r>
              <a:rPr lang="en-US" dirty="0">
                <a:solidFill>
                  <a:schemeClr val="tx1"/>
                </a:solidFill>
              </a:rPr>
              <a:t>Reversibility of Chemical Reactions</a:t>
            </a:r>
          </a:p>
        </p:txBody>
      </p:sp>
      <p:sp>
        <p:nvSpPr>
          <p:cNvPr id="77829" name="Rectangle 5"/>
          <p:cNvSpPr>
            <a:spLocks noGrp="1" noChangeArrowheads="1"/>
          </p:cNvSpPr>
          <p:nvPr>
            <p:ph idx="1"/>
          </p:nvPr>
        </p:nvSpPr>
        <p:spPr/>
        <p:txBody>
          <a:bodyPr>
            <a:normAutofit lnSpcReduction="10000"/>
          </a:bodyPr>
          <a:lstStyle/>
          <a:p>
            <a:pPr>
              <a:lnSpc>
                <a:spcPct val="90000"/>
              </a:lnSpc>
            </a:pPr>
            <a:r>
              <a:rPr lang="en-US" dirty="0">
                <a:solidFill>
                  <a:schemeClr val="tx1"/>
                </a:solidFill>
              </a:rPr>
              <a:t>All chemical reactions are </a:t>
            </a:r>
            <a:r>
              <a:rPr lang="en-US" dirty="0" smtClean="0">
                <a:solidFill>
                  <a:schemeClr val="tx1"/>
                </a:solidFill>
              </a:rPr>
              <a:t>_</a:t>
            </a:r>
            <a:endParaRPr lang="en-US" dirty="0">
              <a:solidFill>
                <a:schemeClr val="tx1"/>
              </a:solidFill>
            </a:endParaRPr>
          </a:p>
          <a:p>
            <a:pPr lvl="1">
              <a:lnSpc>
                <a:spcPct val="90000"/>
              </a:lnSpc>
            </a:pPr>
            <a:r>
              <a:rPr lang="en-US" dirty="0">
                <a:solidFill>
                  <a:schemeClr val="tx1"/>
                </a:solidFill>
              </a:rPr>
              <a:t>A + B </a:t>
            </a:r>
            <a:r>
              <a:rPr lang="en-US" dirty="0">
                <a:solidFill>
                  <a:schemeClr val="tx1"/>
                </a:solidFill>
                <a:sym typeface="Symbol" pitchFamily="28" charset="2"/>
              </a:rPr>
              <a:t></a:t>
            </a:r>
            <a:r>
              <a:rPr lang="en-US" dirty="0">
                <a:solidFill>
                  <a:schemeClr val="tx1"/>
                </a:solidFill>
              </a:rPr>
              <a:t> AB</a:t>
            </a:r>
          </a:p>
          <a:p>
            <a:pPr lvl="1">
              <a:lnSpc>
                <a:spcPct val="90000"/>
              </a:lnSpc>
            </a:pPr>
            <a:r>
              <a:rPr lang="en-US" dirty="0">
                <a:solidFill>
                  <a:schemeClr val="tx1"/>
                </a:solidFill>
              </a:rPr>
              <a:t>AB </a:t>
            </a:r>
            <a:r>
              <a:rPr lang="en-US" dirty="0">
                <a:solidFill>
                  <a:schemeClr val="tx1"/>
                </a:solidFill>
                <a:sym typeface="Symbol" pitchFamily="28" charset="2"/>
              </a:rPr>
              <a:t></a:t>
            </a:r>
            <a:r>
              <a:rPr lang="en-US" dirty="0">
                <a:solidFill>
                  <a:schemeClr val="tx1"/>
                </a:solidFill>
              </a:rPr>
              <a:t> A + B</a:t>
            </a:r>
          </a:p>
          <a:p>
            <a:pPr>
              <a:lnSpc>
                <a:spcPct val="90000"/>
              </a:lnSpc>
            </a:pPr>
            <a:r>
              <a:rPr lang="en-US" dirty="0" smtClean="0">
                <a:solidFill>
                  <a:schemeClr val="tx1"/>
                </a:solidFill>
              </a:rPr>
              <a:t>________________________________________occurs </a:t>
            </a:r>
            <a:r>
              <a:rPr lang="en-US" dirty="0">
                <a:solidFill>
                  <a:schemeClr val="tx1"/>
                </a:solidFill>
              </a:rPr>
              <a:t>if neither a forward nor reverse reaction is dominant</a:t>
            </a:r>
          </a:p>
          <a:p>
            <a:pPr>
              <a:lnSpc>
                <a:spcPct val="90000"/>
              </a:lnSpc>
            </a:pPr>
            <a:endParaRPr lang="en-US" dirty="0" smtClean="0">
              <a:solidFill>
                <a:schemeClr val="tx1"/>
              </a:solidFill>
            </a:endParaRPr>
          </a:p>
          <a:p>
            <a:pPr>
              <a:lnSpc>
                <a:spcPct val="90000"/>
              </a:lnSpc>
            </a:pPr>
            <a:r>
              <a:rPr lang="en-US" dirty="0" smtClean="0">
                <a:solidFill>
                  <a:schemeClr val="tx1"/>
                </a:solidFill>
              </a:rPr>
              <a:t>Many </a:t>
            </a:r>
            <a:r>
              <a:rPr lang="en-US" dirty="0">
                <a:solidFill>
                  <a:schemeClr val="tx1"/>
                </a:solidFill>
              </a:rPr>
              <a:t>biological reactions are essentially irreversible</a:t>
            </a:r>
          </a:p>
          <a:p>
            <a:pPr lvl="1">
              <a:lnSpc>
                <a:spcPct val="90000"/>
              </a:lnSpc>
            </a:pPr>
            <a:r>
              <a:rPr lang="en-US" dirty="0">
                <a:solidFill>
                  <a:schemeClr val="tx1"/>
                </a:solidFill>
              </a:rPr>
              <a:t> Due to </a:t>
            </a:r>
            <a:r>
              <a:rPr lang="en-US" dirty="0" smtClean="0">
                <a:solidFill>
                  <a:schemeClr val="tx1"/>
                </a:solidFill>
              </a:rPr>
              <a:t>_</a:t>
            </a:r>
            <a:endParaRPr lang="en-US" dirty="0">
              <a:solidFill>
                <a:schemeClr val="tx1"/>
              </a:solidFill>
            </a:endParaRPr>
          </a:p>
          <a:p>
            <a:pPr lvl="1">
              <a:lnSpc>
                <a:spcPct val="90000"/>
              </a:lnSpc>
            </a:pPr>
            <a:r>
              <a:rPr lang="en-US" dirty="0">
                <a:solidFill>
                  <a:schemeClr val="tx1"/>
                </a:solidFill>
              </a:rPr>
              <a:t> Due to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20610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normAutofit fontScale="90000"/>
          </a:bodyPr>
          <a:lstStyle/>
          <a:p>
            <a:r>
              <a:rPr lang="en-US" dirty="0">
                <a:solidFill>
                  <a:schemeClr val="tx1"/>
                </a:solidFill>
              </a:rPr>
              <a:t>Rate of Chemical Reactions</a:t>
            </a:r>
          </a:p>
        </p:txBody>
      </p:sp>
      <p:sp>
        <p:nvSpPr>
          <p:cNvPr id="78853" name="Rectangle 5"/>
          <p:cNvSpPr>
            <a:spLocks noGrp="1" noChangeArrowheads="1"/>
          </p:cNvSpPr>
          <p:nvPr>
            <p:ph idx="1"/>
          </p:nvPr>
        </p:nvSpPr>
        <p:spPr/>
        <p:txBody>
          <a:bodyPr/>
          <a:lstStyle/>
          <a:p>
            <a:r>
              <a:rPr lang="en-US" dirty="0">
                <a:solidFill>
                  <a:schemeClr val="tx1"/>
                </a:solidFill>
              </a:rPr>
              <a:t>Affected by</a:t>
            </a:r>
          </a:p>
          <a:p>
            <a:pPr lvl="1"/>
            <a:r>
              <a:rPr lang="en-US" dirty="0" smtClean="0">
                <a:solidFill>
                  <a:schemeClr val="tx1"/>
                </a:solidFill>
                <a:sym typeface="Symbol" pitchFamily="28" charset="2"/>
              </a:rPr>
              <a:t> </a:t>
            </a:r>
            <a:endParaRPr lang="en-US" dirty="0">
              <a:solidFill>
                <a:schemeClr val="tx1"/>
              </a:solidFill>
            </a:endParaRPr>
          </a:p>
          <a:p>
            <a:pPr lvl="1"/>
            <a:endParaRPr lang="en-US" dirty="0" smtClean="0">
              <a:solidFill>
                <a:schemeClr val="tx1"/>
              </a:solidFill>
              <a:sym typeface="Symbol" pitchFamily="28" charset="2"/>
            </a:endParaRPr>
          </a:p>
          <a:p>
            <a:pPr lvl="1"/>
            <a:r>
              <a:rPr lang="en-US" dirty="0" smtClean="0">
                <a:solidFill>
                  <a:schemeClr val="tx1"/>
                </a:solidFill>
                <a:sym typeface="Symbol" pitchFamily="28" charset="2"/>
              </a:rPr>
              <a:t></a:t>
            </a:r>
            <a:r>
              <a:rPr lang="en-US" dirty="0" smtClean="0">
                <a:solidFill>
                  <a:schemeClr val="tx1"/>
                </a:solidFill>
              </a:rPr>
              <a:t> </a:t>
            </a:r>
            <a:r>
              <a:rPr lang="en-US" dirty="0">
                <a:solidFill>
                  <a:schemeClr val="tx1"/>
                </a:solidFill>
              </a:rPr>
              <a:t>Concentration of reactant </a:t>
            </a:r>
            <a:r>
              <a:rPr lang="en-US" dirty="0">
                <a:solidFill>
                  <a:schemeClr val="tx1"/>
                </a:solidFill>
                <a:sym typeface="Symbol" pitchFamily="28" charset="2"/>
              </a:rPr>
              <a:t></a:t>
            </a:r>
            <a:r>
              <a:rPr lang="en-US" dirty="0">
                <a:solidFill>
                  <a:schemeClr val="tx1"/>
                </a:solidFill>
              </a:rPr>
              <a:t> </a:t>
            </a:r>
            <a:r>
              <a:rPr lang="en-US" dirty="0">
                <a:solidFill>
                  <a:schemeClr val="tx1"/>
                </a:solidFill>
                <a:sym typeface="Symbol" pitchFamily="28" charset="2"/>
              </a:rPr>
              <a:t></a:t>
            </a:r>
            <a:r>
              <a:rPr lang="en-US" dirty="0">
                <a:solidFill>
                  <a:schemeClr val="tx1"/>
                </a:solidFill>
              </a:rPr>
              <a:t> Rate </a:t>
            </a:r>
          </a:p>
          <a:p>
            <a:pPr lvl="1"/>
            <a:endParaRPr lang="en-US" dirty="0" smtClean="0">
              <a:solidFill>
                <a:schemeClr val="tx1"/>
              </a:solidFill>
              <a:sym typeface="Symbol" pitchFamily="28" charset="2"/>
            </a:endParaRPr>
          </a:p>
          <a:p>
            <a:pPr lvl="1"/>
            <a:r>
              <a:rPr lang="en-US" dirty="0" smtClean="0">
                <a:solidFill>
                  <a:schemeClr val="tx1"/>
                </a:solidFill>
                <a:sym typeface="Symbol" pitchFamily="28" charset="2"/>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_________________________________: </a:t>
            </a:r>
            <a:r>
              <a:rPr lang="en-US" dirty="0">
                <a:solidFill>
                  <a:schemeClr val="tx1"/>
                </a:solidFill>
                <a:sym typeface="Symbol" pitchFamily="28" charset="2"/>
              </a:rPr>
              <a:t></a:t>
            </a:r>
            <a:r>
              <a:rPr lang="en-US" dirty="0">
                <a:solidFill>
                  <a:schemeClr val="tx1"/>
                </a:solidFill>
              </a:rPr>
              <a:t> Rate without being chemically changed or part of product</a:t>
            </a:r>
          </a:p>
          <a:p>
            <a:pPr lvl="2"/>
            <a:r>
              <a:rPr lang="en-US"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002025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Classes of Compounds</a:t>
            </a:r>
          </a:p>
        </p:txBody>
      </p:sp>
      <p:sp>
        <p:nvSpPr>
          <p:cNvPr id="8194" name="Rectangle 2"/>
          <p:cNvSpPr>
            <a:spLocks noGrp="1" noChangeArrowheads="1"/>
          </p:cNvSpPr>
          <p:nvPr>
            <p:ph idx="1"/>
          </p:nvPr>
        </p:nvSpPr>
        <p:spPr>
          <a:xfrm>
            <a:off x="365125" y="1141413"/>
            <a:ext cx="8229600" cy="5106987"/>
          </a:xfrm>
          <a:ln/>
        </p:spPr>
        <p:txBody>
          <a:bodyPr>
            <a:normAutofit fontScale="92500" lnSpcReduction="200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a:solidFill>
                  <a:schemeClr val="tx1"/>
                </a:solidFill>
              </a:rPr>
              <a:t>Inorganic</a:t>
            </a:r>
            <a:r>
              <a:rPr lang="en-IN" dirty="0">
                <a:solidFill>
                  <a:schemeClr val="tx1"/>
                </a:solidFill>
              </a:rPr>
              <a:t> compounds</a:t>
            </a:r>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a:solidFill>
                  <a:schemeClr val="tx1"/>
                </a:solidFill>
              </a:rPr>
              <a:t>Water, salts, and many acids and bases</a:t>
            </a:r>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smtClean="0">
                <a:solidFill>
                  <a:schemeClr val="tx1"/>
                </a:solidFill>
              </a:rPr>
              <a:t>Do not contain </a:t>
            </a:r>
            <a:r>
              <a:rPr lang="en-IN" sz="2800" dirty="0" smtClean="0">
                <a:solidFill>
                  <a:schemeClr val="tx1"/>
                </a:solidFill>
              </a:rPr>
              <a:t>_</a:t>
            </a:r>
            <a:endParaRPr lang="en-IN" sz="2800"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b="1"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smtClean="0">
                <a:solidFill>
                  <a:schemeClr val="tx1"/>
                </a:solidFill>
              </a:rPr>
              <a:t>Organic</a:t>
            </a:r>
            <a:r>
              <a:rPr lang="en-IN" dirty="0" smtClean="0">
                <a:solidFill>
                  <a:schemeClr val="tx1"/>
                </a:solidFill>
              </a:rPr>
              <a:t> </a:t>
            </a:r>
            <a:r>
              <a:rPr lang="en-IN" dirty="0">
                <a:solidFill>
                  <a:schemeClr val="tx1"/>
                </a:solidFill>
              </a:rPr>
              <a:t>compounds</a:t>
            </a:r>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smtClean="0">
                <a:solidFill>
                  <a:schemeClr val="tx1"/>
                </a:solidFill>
              </a:rPr>
              <a:t> </a:t>
            </a:r>
            <a:endParaRPr lang="en-IN" sz="2800" dirty="0">
              <a:solidFill>
                <a:schemeClr val="tx1"/>
              </a:solidFill>
            </a:endParaRPr>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dirty="0" smtClean="0">
              <a:solidFill>
                <a:schemeClr val="tx1"/>
              </a:solidFill>
            </a:endParaRPr>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dirty="0"/>
          </a:p>
          <a:p>
            <a:pPr lvl="2">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smtClean="0">
                <a:solidFill>
                  <a:schemeClr val="tx1"/>
                </a:solidFill>
              </a:rPr>
              <a:t>Contain </a:t>
            </a:r>
            <a:r>
              <a:rPr lang="en-IN" sz="2800" dirty="0">
                <a:solidFill>
                  <a:schemeClr val="tx1"/>
                </a:solidFill>
              </a:rPr>
              <a:t>carbon, usually large, and are covalently bonded</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Both </a:t>
            </a:r>
            <a:r>
              <a:rPr lang="en-IN" dirty="0">
                <a:solidFill>
                  <a:schemeClr val="tx1"/>
                </a:solidFill>
              </a:rPr>
              <a:t>equally essential for life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18283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Water in Living Organisms</a:t>
            </a:r>
          </a:p>
        </p:txBody>
      </p:sp>
      <p:sp>
        <p:nvSpPr>
          <p:cNvPr id="9218"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Most </a:t>
            </a:r>
            <a:r>
              <a:rPr lang="en-IN" u="sng" dirty="0" smtClean="0">
                <a:solidFill>
                  <a:schemeClr val="tx1"/>
                </a:solidFill>
              </a:rPr>
              <a:t>_</a:t>
            </a:r>
            <a:endParaRPr lang="en-IN"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60%–80% volume of living cells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Most </a:t>
            </a:r>
            <a:r>
              <a:rPr lang="en-IN" u="sng" dirty="0">
                <a:solidFill>
                  <a:schemeClr val="tx1"/>
                </a:solidFill>
              </a:rPr>
              <a:t>important</a:t>
            </a:r>
            <a:r>
              <a:rPr lang="en-IN" dirty="0">
                <a:solidFill>
                  <a:schemeClr val="tx1"/>
                </a:solidFill>
              </a:rPr>
              <a:t> inorganic compound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Due to water’s properties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589978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Acids and Bases</a:t>
            </a:r>
          </a:p>
        </p:txBody>
      </p:sp>
      <p:sp>
        <p:nvSpPr>
          <p:cNvPr id="15362" name="Rectangle 2"/>
          <p:cNvSpPr>
            <a:spLocks noGrp="1" noChangeArrowheads="1"/>
          </p:cNvSpPr>
          <p:nvPr>
            <p:ph idx="1"/>
          </p:nvPr>
        </p:nvSpPr>
        <p:spPr>
          <a:xfrm>
            <a:off x="365125" y="1141413"/>
            <a:ext cx="8229600" cy="5133975"/>
          </a:xfrm>
          <a:ln/>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chemeClr val="tx1"/>
                </a:solidFill>
              </a:rPr>
              <a:t> Both are electrolytes</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 </a:t>
            </a:r>
            <a:endParaRPr lang="en-US" sz="2400" dirty="0">
              <a:solidFill>
                <a:schemeClr val="tx1"/>
              </a:solidFill>
            </a:endParaRPr>
          </a:p>
          <a:p>
            <a:pPr marL="341313" indent="-341313">
              <a:lnSpc>
                <a:spcPct val="9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chemeClr val="tx1"/>
              </a:solidFill>
            </a:endParaRP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chemeClr val="tx1"/>
                </a:solidFill>
              </a:rPr>
              <a:t>Acids</a:t>
            </a:r>
            <a:r>
              <a:rPr lang="en-US" sz="2800" dirty="0">
                <a:solidFill>
                  <a:schemeClr val="tx1"/>
                </a:solidFill>
              </a:rPr>
              <a:t> are </a:t>
            </a:r>
            <a:r>
              <a:rPr lang="en-US" sz="2800" b="1" dirty="0" smtClean="0">
                <a:solidFill>
                  <a:schemeClr val="tx1"/>
                </a:solidFill>
              </a:rPr>
              <a:t>_</a:t>
            </a:r>
            <a:endParaRPr lang="en-US" sz="2800" b="1" dirty="0">
              <a:solidFill>
                <a:schemeClr val="tx1"/>
              </a:solidFill>
            </a:endParaRP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Release H</a:t>
            </a:r>
            <a:r>
              <a:rPr lang="en-US" sz="2400" baseline="30000" dirty="0">
                <a:solidFill>
                  <a:schemeClr val="tx1"/>
                </a:solidFill>
              </a:rPr>
              <a:t>+</a:t>
            </a:r>
            <a:r>
              <a:rPr lang="en-US" sz="2400" dirty="0">
                <a:solidFill>
                  <a:schemeClr val="tx1"/>
                </a:solidFill>
              </a:rPr>
              <a:t> (a bare proton) in solution</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chemeClr val="tx1"/>
                </a:solidFill>
              </a:rPr>
              <a:t>HCl</a:t>
            </a:r>
            <a:r>
              <a:rPr lang="en-US" sz="2400" dirty="0">
                <a:solidFill>
                  <a:schemeClr val="tx1"/>
                </a:solidFill>
              </a:rPr>
              <a:t> </a:t>
            </a:r>
            <a:r>
              <a:rPr lang="en-US" sz="2400" dirty="0">
                <a:solidFill>
                  <a:schemeClr val="tx1"/>
                </a:solidFill>
                <a:latin typeface="Symbol" pitchFamily="80" charset="2"/>
              </a:rPr>
              <a:t></a:t>
            </a:r>
            <a:r>
              <a:rPr lang="en-US" sz="2400" dirty="0">
                <a:solidFill>
                  <a:schemeClr val="tx1"/>
                </a:solidFill>
              </a:rPr>
              <a:t> H</a:t>
            </a:r>
            <a:r>
              <a:rPr lang="en-US" sz="2400" baseline="30000" dirty="0">
                <a:solidFill>
                  <a:schemeClr val="tx1"/>
                </a:solidFill>
              </a:rPr>
              <a:t>+</a:t>
            </a:r>
            <a:r>
              <a:rPr lang="en-US" sz="2400" dirty="0">
                <a:solidFill>
                  <a:schemeClr val="tx1"/>
                </a:solidFill>
              </a:rPr>
              <a:t> + </a:t>
            </a:r>
            <a:r>
              <a:rPr lang="en-US" sz="2400" dirty="0" err="1">
                <a:solidFill>
                  <a:schemeClr val="tx1"/>
                </a:solidFill>
              </a:rPr>
              <a:t>Cl</a:t>
            </a:r>
            <a:r>
              <a:rPr lang="en-US" sz="2400" baseline="30000" dirty="0">
                <a:solidFill>
                  <a:schemeClr val="tx1"/>
                </a:solidFill>
              </a:rPr>
              <a:t>–</a:t>
            </a:r>
          </a:p>
          <a:p>
            <a:pPr marL="341313" indent="-341313">
              <a:lnSpc>
                <a:spcPct val="9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chemeClr val="tx1"/>
              </a:solidFill>
            </a:endParaRP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chemeClr val="tx1"/>
                </a:solidFill>
              </a:rPr>
              <a:t>Bases</a:t>
            </a:r>
            <a:r>
              <a:rPr lang="en-US" sz="2800" dirty="0">
                <a:solidFill>
                  <a:schemeClr val="tx1"/>
                </a:solidFill>
              </a:rPr>
              <a:t> are </a:t>
            </a:r>
            <a:r>
              <a:rPr lang="en-US" sz="2800" b="1" dirty="0" smtClean="0">
                <a:solidFill>
                  <a:schemeClr val="tx1"/>
                </a:solidFill>
              </a:rPr>
              <a:t>_</a:t>
            </a:r>
            <a:endParaRPr lang="en-US" sz="2800" b="1" dirty="0">
              <a:solidFill>
                <a:schemeClr val="tx1"/>
              </a:solidFill>
            </a:endParaRP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Take up H</a:t>
            </a:r>
            <a:r>
              <a:rPr lang="en-US" sz="2400" baseline="30000" dirty="0">
                <a:solidFill>
                  <a:schemeClr val="tx1"/>
                </a:solidFill>
              </a:rPr>
              <a:t>+</a:t>
            </a:r>
            <a:r>
              <a:rPr lang="en-US" sz="2400" dirty="0">
                <a:solidFill>
                  <a:schemeClr val="tx1"/>
                </a:solidFill>
              </a:rPr>
              <a:t> from solution</a:t>
            </a:r>
          </a:p>
          <a:p>
            <a:pPr lvl="2">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solidFill>
                  <a:schemeClr val="tx1"/>
                </a:solidFill>
              </a:rPr>
              <a:t>NaOH</a:t>
            </a:r>
            <a:r>
              <a:rPr lang="en-US" sz="2000" dirty="0">
                <a:solidFill>
                  <a:schemeClr val="tx1"/>
                </a:solidFill>
              </a:rPr>
              <a:t> </a:t>
            </a:r>
            <a:r>
              <a:rPr lang="en-US" sz="2000" dirty="0">
                <a:solidFill>
                  <a:schemeClr val="tx1"/>
                </a:solidFill>
                <a:latin typeface="Symbol" pitchFamily="80" charset="2"/>
              </a:rPr>
              <a:t></a:t>
            </a:r>
            <a:r>
              <a:rPr lang="en-US" sz="2000" dirty="0">
                <a:solidFill>
                  <a:schemeClr val="tx1"/>
                </a:solidFill>
              </a:rPr>
              <a:t> Na</a:t>
            </a:r>
            <a:r>
              <a:rPr lang="en-US" sz="2000" baseline="30000" dirty="0">
                <a:solidFill>
                  <a:schemeClr val="tx1"/>
                </a:solidFill>
              </a:rPr>
              <a:t>+</a:t>
            </a:r>
            <a:r>
              <a:rPr lang="en-US" sz="2000" dirty="0">
                <a:solidFill>
                  <a:schemeClr val="tx1"/>
                </a:solidFill>
              </a:rPr>
              <a:t> + OH</a:t>
            </a:r>
            <a:r>
              <a:rPr lang="en-US" sz="2000" baseline="30000" dirty="0">
                <a:solidFill>
                  <a:schemeClr val="tx1"/>
                </a:solidFill>
              </a:rPr>
              <a:t>–</a:t>
            </a:r>
          </a:p>
          <a:p>
            <a:pPr lvl="3">
              <a:lnSpc>
                <a:spcPct val="9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OH</a:t>
            </a:r>
            <a:r>
              <a:rPr lang="en-US" sz="1800" baseline="30000" dirty="0">
                <a:solidFill>
                  <a:schemeClr val="tx1"/>
                </a:solidFill>
              </a:rPr>
              <a:t>–</a:t>
            </a:r>
            <a:r>
              <a:rPr lang="en-US" sz="1800" dirty="0">
                <a:solidFill>
                  <a:schemeClr val="tx1"/>
                </a:solidFill>
              </a:rPr>
              <a:t> accepts an available proton (H</a:t>
            </a:r>
            <a:r>
              <a:rPr lang="en-US" sz="1800" baseline="30000" dirty="0">
                <a:solidFill>
                  <a:schemeClr val="tx1"/>
                </a:solidFill>
              </a:rPr>
              <a:t>+</a:t>
            </a:r>
            <a:r>
              <a:rPr lang="en-US" sz="1800" dirty="0">
                <a:solidFill>
                  <a:schemeClr val="tx1"/>
                </a:solidFill>
              </a:rPr>
              <a:t>)</a:t>
            </a:r>
          </a:p>
          <a:p>
            <a:pPr lvl="3">
              <a:lnSpc>
                <a:spcPct val="9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OH</a:t>
            </a:r>
            <a:r>
              <a:rPr lang="en-US" sz="1800" baseline="30000" dirty="0">
                <a:solidFill>
                  <a:schemeClr val="tx1"/>
                </a:solidFill>
              </a:rPr>
              <a:t>–</a:t>
            </a:r>
            <a:r>
              <a:rPr lang="en-US" sz="1800" dirty="0">
                <a:solidFill>
                  <a:schemeClr val="tx1"/>
                </a:solidFill>
              </a:rPr>
              <a:t> + H</a:t>
            </a:r>
            <a:r>
              <a:rPr lang="en-US" sz="1800" baseline="30000" dirty="0">
                <a:solidFill>
                  <a:schemeClr val="tx1"/>
                </a:solidFill>
              </a:rPr>
              <a:t>+</a:t>
            </a:r>
            <a:r>
              <a:rPr lang="en-US" sz="1800" dirty="0">
                <a:solidFill>
                  <a:schemeClr val="tx1"/>
                </a:solidFill>
              </a:rPr>
              <a:t> </a:t>
            </a:r>
            <a:r>
              <a:rPr lang="en-US" sz="1800" dirty="0">
                <a:solidFill>
                  <a:schemeClr val="tx1"/>
                </a:solidFill>
                <a:latin typeface="Symbol" pitchFamily="80" charset="2"/>
              </a:rPr>
              <a:t></a:t>
            </a:r>
            <a:r>
              <a:rPr lang="en-US" sz="1800" dirty="0">
                <a:solidFill>
                  <a:schemeClr val="tx1"/>
                </a:solidFill>
              </a:rPr>
              <a:t> H</a:t>
            </a:r>
            <a:r>
              <a:rPr lang="en-US" sz="1800" baseline="-25000" dirty="0">
                <a:solidFill>
                  <a:schemeClr val="tx1"/>
                </a:solidFill>
              </a:rPr>
              <a:t>2</a:t>
            </a:r>
            <a:r>
              <a:rPr lang="en-US" sz="1800" dirty="0">
                <a:solidFill>
                  <a:schemeClr val="tx1"/>
                </a:solidFill>
              </a:rPr>
              <a:t>O</a:t>
            </a:r>
          </a:p>
          <a:p>
            <a:pPr marL="341313" indent="-341313">
              <a:lnSpc>
                <a:spcPct val="90000"/>
              </a:lnSpc>
              <a:spcBef>
                <a:spcPts val="4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80578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pH: Acid-base Concentration </a:t>
            </a:r>
          </a:p>
        </p:txBody>
      </p:sp>
      <p:sp>
        <p:nvSpPr>
          <p:cNvPr id="17410" name="Rectangle 2"/>
          <p:cNvSpPr>
            <a:spLocks noGrp="1" noChangeArrowheads="1"/>
          </p:cNvSpPr>
          <p:nvPr>
            <p:ph idx="1"/>
          </p:nvPr>
        </p:nvSpPr>
        <p:spPr>
          <a:xfrm>
            <a:off x="365125" y="1141413"/>
            <a:ext cx="8229600" cy="5106987"/>
          </a:xfrm>
          <a:ln/>
        </p:spPr>
        <p:txBody>
          <a:bodyPr/>
          <a:lstStyle/>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Relative free [H</a:t>
            </a:r>
            <a:r>
              <a:rPr lang="en-IN" baseline="30000" dirty="0">
                <a:solidFill>
                  <a:schemeClr val="tx1"/>
                </a:solidFill>
              </a:rPr>
              <a:t>+</a:t>
            </a:r>
            <a:r>
              <a:rPr lang="en-IN" dirty="0">
                <a:solidFill>
                  <a:schemeClr val="tx1"/>
                </a:solidFill>
              </a:rPr>
              <a:t>] of a solution measured on </a:t>
            </a:r>
            <a:r>
              <a:rPr lang="en-IN" b="1" dirty="0">
                <a:solidFill>
                  <a:schemeClr val="tx1"/>
                </a:solidFill>
              </a:rPr>
              <a:t>pH scale</a:t>
            </a:r>
          </a:p>
          <a:p>
            <a:pPr>
              <a:lnSpc>
                <a:spcPct val="90000"/>
              </a:lnSpc>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As free [H</a:t>
            </a:r>
            <a:r>
              <a:rPr lang="en-IN" baseline="30000" dirty="0">
                <a:solidFill>
                  <a:schemeClr val="tx1"/>
                </a:solidFill>
              </a:rPr>
              <a:t>+</a:t>
            </a:r>
            <a:r>
              <a:rPr lang="en-IN" dirty="0">
                <a:solidFill>
                  <a:schemeClr val="tx1"/>
                </a:solidFill>
              </a:rPr>
              <a:t>] increases, </a:t>
            </a:r>
            <a:r>
              <a:rPr lang="en-IN" dirty="0" smtClean="0">
                <a:solidFill>
                  <a:schemeClr val="tx1"/>
                </a:solidFill>
              </a:rPr>
              <a:t>_</a:t>
            </a:r>
            <a:endParaRPr lang="en-IN" dirty="0">
              <a:solidFill>
                <a:schemeClr val="tx1"/>
              </a:solidFill>
            </a:endParaRP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[OH</a:t>
            </a:r>
            <a:r>
              <a:rPr lang="en-IN" baseline="30000" dirty="0">
                <a:solidFill>
                  <a:schemeClr val="tx1"/>
                </a:solidFill>
              </a:rPr>
              <a:t>–</a:t>
            </a:r>
            <a:r>
              <a:rPr lang="en-IN" dirty="0">
                <a:solidFill>
                  <a:schemeClr val="tx1"/>
                </a:solidFill>
              </a:rPr>
              <a:t>] decreases as [H</a:t>
            </a:r>
            <a:r>
              <a:rPr lang="en-IN" baseline="30000" dirty="0">
                <a:solidFill>
                  <a:schemeClr val="tx1"/>
                </a:solidFill>
              </a:rPr>
              <a:t>+</a:t>
            </a:r>
            <a:r>
              <a:rPr lang="en-IN" dirty="0">
                <a:solidFill>
                  <a:schemeClr val="tx1"/>
                </a:solidFill>
              </a:rPr>
              <a:t>] increases </a:t>
            </a: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a:p>
            <a:pPr>
              <a:lnSpc>
                <a:spcPct val="9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As free [H</a:t>
            </a:r>
            <a:r>
              <a:rPr lang="en-IN" baseline="30000" dirty="0">
                <a:solidFill>
                  <a:schemeClr val="tx1"/>
                </a:solidFill>
              </a:rPr>
              <a:t>+</a:t>
            </a:r>
            <a:r>
              <a:rPr lang="en-IN" dirty="0">
                <a:solidFill>
                  <a:schemeClr val="tx1"/>
                </a:solidFill>
              </a:rPr>
              <a:t>] decreases </a:t>
            </a:r>
            <a:r>
              <a:rPr lang="en-IN" dirty="0" smtClean="0">
                <a:solidFill>
                  <a:schemeClr val="tx1"/>
                </a:solidFill>
              </a:rPr>
              <a:t>_</a:t>
            </a:r>
            <a:endParaRPr lang="en-IN" dirty="0">
              <a:solidFill>
                <a:schemeClr val="tx1"/>
              </a:solidFill>
            </a:endParaRP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[OH</a:t>
            </a:r>
            <a:r>
              <a:rPr lang="en-IN" baseline="30000" dirty="0">
                <a:solidFill>
                  <a:schemeClr val="tx1"/>
                </a:solidFill>
              </a:rPr>
              <a:t>–</a:t>
            </a:r>
            <a:r>
              <a:rPr lang="en-IN" dirty="0">
                <a:solidFill>
                  <a:schemeClr val="tx1"/>
                </a:solidFill>
              </a:rPr>
              <a:t>] increases as [H</a:t>
            </a:r>
            <a:r>
              <a:rPr lang="en-IN" baseline="30000" dirty="0">
                <a:solidFill>
                  <a:schemeClr val="tx1"/>
                </a:solidFill>
              </a:rPr>
              <a:t>+</a:t>
            </a:r>
            <a:r>
              <a:rPr lang="en-IN" dirty="0">
                <a:solidFill>
                  <a:schemeClr val="tx1"/>
                </a:solidFill>
              </a:rPr>
              <a:t>] decreases</a:t>
            </a: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a:p>
            <a:pPr>
              <a:lnSpc>
                <a:spcPct val="9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060396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pH: Acid-base Concentration</a:t>
            </a:r>
          </a:p>
        </p:txBody>
      </p:sp>
      <p:sp>
        <p:nvSpPr>
          <p:cNvPr id="18434"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pH = negative logarithm of [H</a:t>
            </a:r>
            <a:r>
              <a:rPr lang="en-IN" baseline="30000" dirty="0">
                <a:solidFill>
                  <a:schemeClr val="tx1"/>
                </a:solidFill>
              </a:rPr>
              <a:t>+</a:t>
            </a:r>
            <a:r>
              <a:rPr lang="en-IN" dirty="0">
                <a:solidFill>
                  <a:schemeClr val="tx1"/>
                </a:solidFill>
              </a:rPr>
              <a:t>] in moles per </a:t>
            </a:r>
            <a:r>
              <a:rPr lang="en-IN" dirty="0" err="1">
                <a:solidFill>
                  <a:schemeClr val="tx1"/>
                </a:solidFill>
              </a:rPr>
              <a:t>liter</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pH scale ranges from 0–14</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Because </a:t>
            </a:r>
            <a:r>
              <a:rPr lang="en-IN" dirty="0">
                <a:solidFill>
                  <a:schemeClr val="tx1"/>
                </a:solidFill>
              </a:rPr>
              <a:t>pH scale is logarithmic</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a:p>
            <a:pPr marL="341313" indent="-341313">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160620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pH: Acid-base Concentration</a:t>
            </a:r>
          </a:p>
        </p:txBody>
      </p:sp>
      <p:sp>
        <p:nvSpPr>
          <p:cNvPr id="19458" name="Rectangle 2"/>
          <p:cNvSpPr>
            <a:spLocks noGrp="1" noChangeArrowheads="1"/>
          </p:cNvSpPr>
          <p:nvPr>
            <p:ph idx="1"/>
          </p:nvPr>
        </p:nvSpPr>
        <p:spPr>
          <a:xfrm>
            <a:off x="365125" y="1141413"/>
            <a:ext cx="8229600" cy="5106987"/>
          </a:xfrm>
          <a:ln/>
        </p:spPr>
        <p:txBody>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b="1" dirty="0">
                <a:solidFill>
                  <a:schemeClr val="tx1"/>
                </a:solidFill>
              </a:rPr>
              <a:t>Acidic</a:t>
            </a:r>
            <a:r>
              <a:rPr lang="en-IN" sz="2800" dirty="0">
                <a:solidFill>
                  <a:schemeClr val="tx1"/>
                </a:solidFill>
              </a:rPr>
              <a:t> solutions </a:t>
            </a:r>
            <a:endParaRPr lang="en-IN" sz="2800" dirty="0" smtClean="0">
              <a:solidFill>
                <a:schemeClr val="tx1"/>
              </a:solidFill>
            </a:endParaRPr>
          </a:p>
          <a:p>
            <a:pPr marL="741363" lvl="1"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latin typeface="Symbol" pitchFamily="80" charset="2"/>
              </a:rPr>
              <a:t> </a:t>
            </a:r>
            <a:endParaRPr lang="en-IN" sz="2000" dirty="0" smtClean="0">
              <a:solidFill>
                <a:schemeClr val="tx1"/>
              </a:solidFill>
            </a:endParaRPr>
          </a:p>
          <a:p>
            <a:pPr marL="741363" lvl="1"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Acidic </a:t>
            </a:r>
            <a:r>
              <a:rPr lang="en-IN" sz="2400" dirty="0">
                <a:solidFill>
                  <a:schemeClr val="tx1"/>
                </a:solidFill>
              </a:rPr>
              <a:t>pH: 0–6.99</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a:solidFill>
                  <a:schemeClr val="tx1"/>
                </a:solidFill>
              </a:rPr>
              <a:t>Neutral solutions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 </a:t>
            </a:r>
            <a:endParaRPr lang="en-IN" sz="2400" baseline="30000" dirty="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a:solidFill>
                  <a:schemeClr val="tx1"/>
                </a:solidFill>
              </a:rPr>
              <a:t>All neutral solutions are pH 7</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a:solidFill>
                  <a:schemeClr val="tx1"/>
                </a:solidFill>
              </a:rPr>
              <a:t>Pure water is pH neutral</a:t>
            </a:r>
          </a:p>
          <a:p>
            <a:pPr lvl="2">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a:solidFill>
                  <a:schemeClr val="tx1"/>
                </a:solidFill>
              </a:rPr>
              <a:t>pH of pure water = pH 7: [H</a:t>
            </a:r>
            <a:r>
              <a:rPr lang="en-IN" sz="2000" baseline="30000" dirty="0">
                <a:solidFill>
                  <a:schemeClr val="tx1"/>
                </a:solidFill>
              </a:rPr>
              <a:t>+</a:t>
            </a:r>
            <a:r>
              <a:rPr lang="en-IN" sz="2000" dirty="0">
                <a:solidFill>
                  <a:schemeClr val="tx1"/>
                </a:solidFill>
              </a:rPr>
              <a:t>] = 10</a:t>
            </a:r>
            <a:r>
              <a:rPr lang="en-IN" sz="2000" baseline="30000" dirty="0">
                <a:solidFill>
                  <a:schemeClr val="tx1"/>
                </a:solidFill>
              </a:rPr>
              <a:t>–7</a:t>
            </a:r>
            <a:r>
              <a:rPr lang="en-IN" sz="2000" dirty="0">
                <a:solidFill>
                  <a:schemeClr val="tx1"/>
                </a:solidFill>
              </a:rPr>
              <a:t> m</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b="1" dirty="0">
                <a:solidFill>
                  <a:schemeClr val="tx1"/>
                </a:solidFill>
              </a:rPr>
              <a:t>Alkaline (basic)</a:t>
            </a:r>
            <a:r>
              <a:rPr lang="en-IN" sz="2800" dirty="0">
                <a:solidFill>
                  <a:schemeClr val="tx1"/>
                </a:solidFill>
              </a:rPr>
              <a:t> solutions </a:t>
            </a:r>
            <a:endParaRPr lang="en-IN" sz="2800" dirty="0" smtClean="0">
              <a:solidFill>
                <a:schemeClr val="tx1"/>
              </a:solidFill>
            </a:endParaRPr>
          </a:p>
          <a:p>
            <a:pPr marL="741363" lvl="1"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latin typeface="Symbol" pitchFamily="80" charset="2"/>
              </a:rPr>
              <a:t> </a:t>
            </a:r>
            <a:endParaRPr lang="en-IN" sz="2000" dirty="0" smtClean="0">
              <a:solidFill>
                <a:schemeClr val="tx1"/>
              </a:solidFill>
            </a:endParaRPr>
          </a:p>
          <a:p>
            <a:pPr marL="741363" lvl="1"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Alkaline </a:t>
            </a:r>
            <a:r>
              <a:rPr lang="en-IN" sz="2400" dirty="0">
                <a:solidFill>
                  <a:schemeClr val="tx1"/>
                </a:solidFill>
              </a:rPr>
              <a:t>pH: 7.01–14</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526971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Neutralization</a:t>
            </a:r>
          </a:p>
        </p:txBody>
      </p:sp>
      <p:sp>
        <p:nvSpPr>
          <p:cNvPr id="21506"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Results from </a:t>
            </a:r>
            <a:r>
              <a:rPr lang="en-IN" dirty="0" smtClean="0">
                <a:solidFill>
                  <a:schemeClr val="tx1"/>
                </a:solidFill>
              </a:rPr>
              <a:t>_</a:t>
            </a:r>
            <a:endParaRPr lang="en-IN"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Displacement </a:t>
            </a:r>
            <a:r>
              <a:rPr lang="en-IN" dirty="0">
                <a:solidFill>
                  <a:schemeClr val="tx1"/>
                </a:solidFill>
              </a:rPr>
              <a:t>reactions occur forming water and A salt</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b="1"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smtClean="0">
                <a:solidFill>
                  <a:schemeClr val="tx1"/>
                </a:solidFill>
              </a:rPr>
              <a:t>Neutralization </a:t>
            </a:r>
            <a:r>
              <a:rPr lang="en-IN" b="1" dirty="0">
                <a:solidFill>
                  <a:schemeClr val="tx1"/>
                </a:solidFill>
              </a:rPr>
              <a:t>reaction</a:t>
            </a: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Joining of H</a:t>
            </a:r>
            <a:r>
              <a:rPr lang="en-IN" baseline="30000" dirty="0">
                <a:solidFill>
                  <a:schemeClr val="tx1"/>
                </a:solidFill>
              </a:rPr>
              <a:t>+</a:t>
            </a:r>
            <a:r>
              <a:rPr lang="en-IN" dirty="0">
                <a:solidFill>
                  <a:schemeClr val="tx1"/>
                </a:solidFill>
              </a:rPr>
              <a:t> and OH</a:t>
            </a:r>
            <a:r>
              <a:rPr lang="en-IN" baseline="30000" dirty="0">
                <a:solidFill>
                  <a:schemeClr val="tx1"/>
                </a:solidFill>
              </a:rPr>
              <a:t>–</a:t>
            </a:r>
            <a:r>
              <a:rPr lang="en-IN" dirty="0">
                <a:solidFill>
                  <a:schemeClr val="tx1"/>
                </a:solidFill>
              </a:rPr>
              <a:t> </a:t>
            </a:r>
            <a:r>
              <a:rPr lang="en-IN" dirty="0" smtClean="0">
                <a:solidFill>
                  <a:schemeClr val="tx1"/>
                </a:solidFill>
              </a:rPr>
              <a:t>______________________________________ neutralizes </a:t>
            </a:r>
            <a:r>
              <a:rPr lang="en-IN" dirty="0">
                <a:solidFill>
                  <a:schemeClr val="tx1"/>
                </a:solidFill>
              </a:rPr>
              <a:t>solution</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6395862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Acid-base Homeostasis</a:t>
            </a:r>
          </a:p>
        </p:txBody>
      </p:sp>
      <p:sp>
        <p:nvSpPr>
          <p:cNvPr id="22530"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pH change </a:t>
            </a:r>
            <a:r>
              <a:rPr lang="en-IN" dirty="0" smtClean="0">
                <a:solidFill>
                  <a:schemeClr val="tx1"/>
                </a:solidFill>
              </a:rPr>
              <a:t>_____________________________________ and </a:t>
            </a:r>
            <a:r>
              <a:rPr lang="en-IN" dirty="0">
                <a:solidFill>
                  <a:schemeClr val="tx1"/>
                </a:solidFill>
              </a:rPr>
              <a:t>may damage living tissue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Even </a:t>
            </a:r>
            <a:r>
              <a:rPr lang="en-IN" dirty="0" smtClean="0">
                <a:solidFill>
                  <a:schemeClr val="tx1"/>
                </a:solidFill>
              </a:rPr>
              <a:t>_</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pH </a:t>
            </a:r>
            <a:r>
              <a:rPr lang="en-IN" dirty="0">
                <a:solidFill>
                  <a:schemeClr val="tx1"/>
                </a:solidFill>
              </a:rPr>
              <a:t>is regulated by kidneys, lungs, and chemical buffers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33596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ChangeArrowheads="1"/>
          </p:cNvSpPr>
          <p:nvPr>
            <p:ph type="title"/>
          </p:nvPr>
        </p:nvSpPr>
        <p:spPr/>
        <p:txBody>
          <a:bodyPr>
            <a:normAutofit fontScale="90000"/>
          </a:bodyPr>
          <a:lstStyle/>
          <a:p>
            <a:r>
              <a:rPr lang="en-US"/>
              <a:t>Homeostatic Control Mechanisms</a:t>
            </a:r>
          </a:p>
        </p:txBody>
      </p:sp>
      <p:sp>
        <p:nvSpPr>
          <p:cNvPr id="50183" name="Rectangle 7"/>
          <p:cNvSpPr>
            <a:spLocks noGrp="1" noChangeArrowheads="1"/>
          </p:cNvSpPr>
          <p:nvPr>
            <p:ph type="body" idx="1"/>
          </p:nvPr>
        </p:nvSpPr>
        <p:spPr/>
        <p:txBody>
          <a:bodyPr>
            <a:normAutofit lnSpcReduction="10000"/>
          </a:bodyPr>
          <a:lstStyle/>
          <a:p>
            <a:r>
              <a:rPr lang="en-US" dirty="0"/>
              <a:t>Involve continuous </a:t>
            </a:r>
            <a:r>
              <a:rPr lang="en-US" dirty="0" smtClean="0"/>
              <a:t>_____________________________________of </a:t>
            </a:r>
            <a:r>
              <a:rPr lang="en-US" dirty="0"/>
              <a:t>all </a:t>
            </a:r>
            <a:r>
              <a:rPr lang="en-US" dirty="0" smtClean="0"/>
              <a:t>variables</a:t>
            </a:r>
            <a:endParaRPr lang="en-US" dirty="0"/>
          </a:p>
          <a:p>
            <a:endParaRPr lang="en-US" dirty="0" smtClean="0"/>
          </a:p>
          <a:p>
            <a:r>
              <a:rPr lang="en-US" dirty="0" smtClean="0"/>
              <a:t>____________________________________ necessary </a:t>
            </a:r>
            <a:r>
              <a:rPr lang="en-US" dirty="0"/>
              <a:t>for monitoring and regulation </a:t>
            </a:r>
          </a:p>
          <a:p>
            <a:pPr lvl="1"/>
            <a:r>
              <a:rPr lang="en-US" dirty="0"/>
              <a:t>Functions of nervous and endocrine systems</a:t>
            </a:r>
          </a:p>
          <a:p>
            <a:endParaRPr lang="en-US" dirty="0" smtClean="0"/>
          </a:p>
          <a:p>
            <a:r>
              <a:rPr lang="en-US" dirty="0" smtClean="0"/>
              <a:t>Nervous </a:t>
            </a:r>
            <a:r>
              <a:rPr lang="en-US" dirty="0"/>
              <a:t>and endocrine systems accomplish communication via </a:t>
            </a:r>
            <a:r>
              <a:rPr lang="en-US" dirty="0" smtClean="0"/>
              <a:t>_</a:t>
            </a:r>
            <a:endParaRPr lang="en-US" dirty="0"/>
          </a:p>
        </p:txBody>
      </p:sp>
    </p:spTree>
    <p:extLst>
      <p:ext uri="{BB962C8B-B14F-4D97-AF65-F5344CB8AC3E}">
        <p14:creationId xmlns:p14="http://schemas.microsoft.com/office/powerpoint/2010/main" val="1549611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Buffers</a:t>
            </a:r>
          </a:p>
        </p:txBody>
      </p:sp>
      <p:sp>
        <p:nvSpPr>
          <p:cNvPr id="23555" name="Rectangle 3"/>
          <p:cNvSpPr>
            <a:spLocks noGrp="1" noChangeArrowheads="1"/>
          </p:cNvSpPr>
          <p:nvPr>
            <p:ph idx="1"/>
          </p:nvPr>
        </p:nvSpPr>
        <p:spPr>
          <a:xfrm>
            <a:off x="365125" y="1141413"/>
            <a:ext cx="8229600" cy="5106987"/>
          </a:xfrm>
          <a:ln/>
        </p:spPr>
        <p:txBody>
          <a:bodyPr/>
          <a:lstStyle/>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Acidity reflects only </a:t>
            </a:r>
            <a:r>
              <a:rPr lang="en-US" sz="2400" dirty="0" smtClean="0">
                <a:solidFill>
                  <a:schemeClr val="tx1"/>
                </a:solidFill>
              </a:rPr>
              <a:t>_</a:t>
            </a:r>
            <a:endParaRPr lang="en-US" sz="2400" dirty="0">
              <a:solidFill>
                <a:schemeClr val="tx1"/>
              </a:solidFill>
            </a:endParaRP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Not those bound to anions</a:t>
            </a: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chemeClr val="tx1"/>
              </a:solidFill>
            </a:endParaRP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_______________________________ resist </a:t>
            </a:r>
            <a:r>
              <a:rPr lang="en-US" sz="2400" dirty="0">
                <a:solidFill>
                  <a:schemeClr val="tx1"/>
                </a:solidFill>
              </a:rPr>
              <a:t>abrupt and large swings in pH</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Release hydrogen ions if pH rises</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Bind hydrogen ions if pH falls</a:t>
            </a: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chemeClr val="tx1"/>
              </a:solidFill>
            </a:endParaRP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Convert </a:t>
            </a:r>
            <a:r>
              <a:rPr lang="en-US" sz="2400" dirty="0">
                <a:solidFill>
                  <a:schemeClr val="tx1"/>
                </a:solidFill>
              </a:rPr>
              <a:t>strong (completely dissociated) acids or bases </a:t>
            </a:r>
            <a:r>
              <a:rPr lang="en-US" sz="2400" dirty="0" smtClean="0">
                <a:solidFill>
                  <a:schemeClr val="tx1"/>
                </a:solidFill>
              </a:rPr>
              <a:t>_</a:t>
            </a:r>
            <a:endParaRPr lang="en-US" sz="2400" dirty="0">
              <a:solidFill>
                <a:schemeClr val="tx1"/>
              </a:solidFill>
            </a:endParaRP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chemeClr val="tx1"/>
              </a:solidFill>
            </a:endParaRP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Carbonic </a:t>
            </a:r>
            <a:r>
              <a:rPr lang="en-US" sz="2400" dirty="0">
                <a:solidFill>
                  <a:schemeClr val="tx1"/>
                </a:solidFill>
              </a:rPr>
              <a:t>acid-bicarbonate system (important buffer system of blood</a:t>
            </a:r>
            <a:r>
              <a:rPr lang="en-US" sz="2400" dirty="0" smtClean="0">
                <a:solidFill>
                  <a:schemeClr val="tx1"/>
                </a:solidFill>
              </a:rPr>
              <a:t>)</a:t>
            </a:r>
            <a:endParaRPr lang="en-US" sz="2400" dirty="0">
              <a:solidFill>
                <a:schemeClr val="tx1"/>
              </a:solidFill>
            </a:endParaRPr>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56747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Organic Compounds</a:t>
            </a:r>
          </a:p>
        </p:txBody>
      </p:sp>
      <p:sp>
        <p:nvSpPr>
          <p:cNvPr id="24578"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Molecules that contain carbon</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Except </a:t>
            </a:r>
            <a:r>
              <a:rPr lang="en-US" dirty="0" smtClean="0">
                <a:solidFill>
                  <a:schemeClr val="tx1"/>
                </a:solidFill>
              </a:rPr>
              <a:t>________________________________, </a:t>
            </a:r>
            <a:r>
              <a:rPr lang="en-US" dirty="0">
                <a:solidFill>
                  <a:schemeClr val="tx1"/>
                </a:solidFill>
              </a:rPr>
              <a:t>which are considered inorganic</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Carbon is </a:t>
            </a:r>
            <a:r>
              <a:rPr lang="en-US" b="1" dirty="0" err="1">
                <a:solidFill>
                  <a:schemeClr val="tx1"/>
                </a:solidFill>
              </a:rPr>
              <a:t>electroneutral</a:t>
            </a:r>
            <a:endParaRPr lang="en-US" b="1"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Forms four covalent bonds with other elements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Unique to living systems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tx1"/>
                </a:solidFill>
              </a:rPr>
              <a:t>Carbohydrates, lipids, proteins,</a:t>
            </a:r>
            <a:r>
              <a:rPr lang="en-US" dirty="0">
                <a:solidFill>
                  <a:schemeClr val="tx1"/>
                </a:solidFill>
              </a:rPr>
              <a:t> and </a:t>
            </a:r>
            <a:r>
              <a:rPr lang="en-US" b="1" dirty="0">
                <a:solidFill>
                  <a:schemeClr val="tx1"/>
                </a:solidFill>
              </a:rPr>
              <a:t>nucleic acids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530016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Organic Compounds</a:t>
            </a:r>
          </a:p>
        </p:txBody>
      </p:sp>
      <p:sp>
        <p:nvSpPr>
          <p:cNvPr id="25602"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Many are </a:t>
            </a:r>
            <a:r>
              <a:rPr lang="en-IN" b="1" dirty="0" smtClean="0">
                <a:solidFill>
                  <a:schemeClr val="tx1"/>
                </a:solidFill>
              </a:rPr>
              <a:t>_</a:t>
            </a:r>
            <a:endParaRPr lang="en-IN" b="1"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Chains of </a:t>
            </a:r>
            <a:r>
              <a:rPr lang="en-IN" dirty="0" smtClean="0">
                <a:solidFill>
                  <a:schemeClr val="tx1"/>
                </a:solidFill>
              </a:rPr>
              <a:t>____________________________ called </a:t>
            </a:r>
            <a:r>
              <a:rPr lang="en-IN" b="1" dirty="0">
                <a:solidFill>
                  <a:schemeClr val="tx1"/>
                </a:solidFill>
              </a:rPr>
              <a:t>monomers</a:t>
            </a:r>
            <a:r>
              <a:rPr lang="en-IN" dirty="0">
                <a:solidFill>
                  <a:schemeClr val="tx1"/>
                </a:solidFill>
              </a:rPr>
              <a:t> </a:t>
            </a:r>
            <a:r>
              <a:rPr lang="en-IN" dirty="0" smtClean="0">
                <a:solidFill>
                  <a:schemeClr val="tx1"/>
                </a:solidFill>
              </a:rPr>
              <a:t>(________________________)</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Synthesized </a:t>
            </a:r>
            <a:r>
              <a:rPr lang="en-IN" dirty="0">
                <a:solidFill>
                  <a:schemeClr val="tx1"/>
                </a:solidFill>
              </a:rPr>
              <a:t>by </a:t>
            </a:r>
            <a:r>
              <a:rPr lang="en-IN" dirty="0" smtClean="0">
                <a:solidFill>
                  <a:schemeClr val="tx1"/>
                </a:solidFill>
              </a:rPr>
              <a:t>_</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Broken </a:t>
            </a:r>
            <a:r>
              <a:rPr lang="en-IN" dirty="0">
                <a:solidFill>
                  <a:schemeClr val="tx1"/>
                </a:solidFill>
              </a:rPr>
              <a:t>down by </a:t>
            </a:r>
            <a:r>
              <a:rPr lang="en-IN" dirty="0" smtClean="0">
                <a:solidFill>
                  <a:schemeClr val="tx1"/>
                </a:solidFill>
              </a:rPr>
              <a:t>_</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15882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Carbohydrates</a:t>
            </a:r>
          </a:p>
        </p:txBody>
      </p:sp>
      <p:sp>
        <p:nvSpPr>
          <p:cNvPr id="27650" name="Rectangle 2"/>
          <p:cNvSpPr>
            <a:spLocks noGrp="1" noChangeArrowheads="1"/>
          </p:cNvSpPr>
          <p:nvPr>
            <p:ph idx="1"/>
          </p:nvPr>
        </p:nvSpPr>
        <p:spPr>
          <a:xfrm>
            <a:off x="365125" y="1141413"/>
            <a:ext cx="8229600" cy="5106987"/>
          </a:xfrm>
          <a:ln/>
        </p:spPr>
        <p:txBody>
          <a:bodyPr>
            <a:normAutofit lnSpcReduction="100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Sugars and starches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Polymers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Contain C, H, and O </a:t>
            </a:r>
            <a:r>
              <a:rPr lang="en-US" dirty="0" smtClean="0">
                <a:solidFill>
                  <a:schemeClr val="tx1"/>
                </a:solidFill>
              </a:rPr>
              <a:t> </a:t>
            </a:r>
            <a:endParaRPr lang="en-US"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Three classes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r>
              <a:rPr lang="en-US" dirty="0">
                <a:solidFill>
                  <a:schemeClr val="tx1"/>
                </a:solidFill>
              </a:rPr>
              <a:t>one sugar</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b="1"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two </a:t>
            </a:r>
            <a:r>
              <a:rPr lang="en-US" dirty="0">
                <a:solidFill>
                  <a:schemeClr val="tx1"/>
                </a:solidFill>
              </a:rPr>
              <a:t>sugars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b="1"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many </a:t>
            </a:r>
            <a:r>
              <a:rPr lang="en-US" dirty="0">
                <a:solidFill>
                  <a:schemeClr val="tx1"/>
                </a:solidFill>
              </a:rPr>
              <a:t>sugars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07981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Carbohydrates</a:t>
            </a:r>
          </a:p>
        </p:txBody>
      </p:sp>
      <p:sp>
        <p:nvSpPr>
          <p:cNvPr id="28674"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Functions of carbohydrates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Major </a:t>
            </a:r>
            <a:r>
              <a:rPr lang="en-IN" dirty="0">
                <a:solidFill>
                  <a:schemeClr val="tx1"/>
                </a:solidFill>
              </a:rPr>
              <a:t>source of </a:t>
            </a:r>
            <a:r>
              <a:rPr lang="en-IN" dirty="0" smtClean="0">
                <a:solidFill>
                  <a:schemeClr val="tx1"/>
                </a:solidFill>
              </a:rPr>
              <a:t>_</a:t>
            </a:r>
            <a:endParaRPr lang="en-IN" dirty="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Structural </a:t>
            </a:r>
            <a:r>
              <a:rPr lang="en-IN" dirty="0">
                <a:solidFill>
                  <a:schemeClr val="tx1"/>
                </a:solidFill>
              </a:rPr>
              <a:t>molecules </a:t>
            </a:r>
            <a:endParaRPr lang="en-IN"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5079974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solidFill>
                  <a:schemeClr val="tx1"/>
                </a:solidFill>
              </a:rPr>
              <a:t>Monosaccharides</a:t>
            </a:r>
            <a:endParaRPr lang="en-US" dirty="0">
              <a:solidFill>
                <a:schemeClr val="tx1"/>
              </a:solidFill>
            </a:endParaRPr>
          </a:p>
        </p:txBody>
      </p:sp>
      <p:sp>
        <p:nvSpPr>
          <p:cNvPr id="29698" name="Rectangle 2"/>
          <p:cNvSpPr>
            <a:spLocks noGrp="1" noChangeArrowheads="1"/>
          </p:cNvSpPr>
          <p:nvPr>
            <p:ph idx="1"/>
          </p:nvPr>
        </p:nvSpPr>
        <p:spPr>
          <a:xfrm>
            <a:off x="365125" y="1141413"/>
            <a:ext cx="8229600" cy="5106987"/>
          </a:xfrm>
          <a:ln/>
        </p:spPr>
        <p:txBody>
          <a:bodyPr/>
          <a:lstStyle/>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Simple sugars containing three to seven C atoms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Monomers </a:t>
            </a:r>
            <a:r>
              <a:rPr lang="en-US" dirty="0">
                <a:solidFill>
                  <a:schemeClr val="tx1"/>
                </a:solidFill>
              </a:rPr>
              <a:t>of </a:t>
            </a:r>
            <a:r>
              <a:rPr lang="en-US" dirty="0" smtClean="0">
                <a:solidFill>
                  <a:schemeClr val="tx1"/>
                </a:solidFill>
              </a:rPr>
              <a:t>carbohydrates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Important </a:t>
            </a:r>
            <a:r>
              <a:rPr lang="en-US" dirty="0" err="1">
                <a:solidFill>
                  <a:schemeClr val="tx1"/>
                </a:solidFill>
              </a:rPr>
              <a:t>monosaccharides</a:t>
            </a:r>
            <a:endParaRPr lang="en-US" dirty="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lvl="2">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Glucose (blood sugar)</a:t>
            </a:r>
          </a:p>
          <a:p>
            <a:pPr marL="341313" indent="-341313">
              <a:lnSpc>
                <a:spcPct val="9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749671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Disaccharides </a:t>
            </a:r>
          </a:p>
        </p:txBody>
      </p:sp>
      <p:sp>
        <p:nvSpPr>
          <p:cNvPr id="31746"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Double </a:t>
            </a:r>
            <a:r>
              <a:rPr lang="en-IN" dirty="0" smtClean="0">
                <a:solidFill>
                  <a:schemeClr val="tx1"/>
                </a:solidFill>
              </a:rPr>
              <a:t>sugars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_________________________________ to </a:t>
            </a:r>
            <a:r>
              <a:rPr lang="en-IN" dirty="0">
                <a:solidFill>
                  <a:schemeClr val="tx1"/>
                </a:solidFill>
              </a:rPr>
              <a:t>pass through cell </a:t>
            </a:r>
            <a:r>
              <a:rPr lang="en-IN" dirty="0" smtClean="0">
                <a:solidFill>
                  <a:schemeClr val="tx1"/>
                </a:solidFill>
              </a:rPr>
              <a:t>membranes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Important </a:t>
            </a:r>
            <a:r>
              <a:rPr lang="en-IN" dirty="0">
                <a:solidFill>
                  <a:schemeClr val="tx1"/>
                </a:solidFill>
              </a:rPr>
              <a:t>disaccharides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918408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Polysaccharides</a:t>
            </a:r>
          </a:p>
        </p:txBody>
      </p:sp>
      <p:sp>
        <p:nvSpPr>
          <p:cNvPr id="33794"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Polymers of </a:t>
            </a:r>
            <a:r>
              <a:rPr lang="en-US" dirty="0" err="1">
                <a:solidFill>
                  <a:schemeClr val="tx1"/>
                </a:solidFill>
              </a:rPr>
              <a:t>monosaccharides</a:t>
            </a:r>
            <a:endParaRPr lang="en-US"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Important </a:t>
            </a:r>
            <a:r>
              <a:rPr lang="en-US" dirty="0">
                <a:solidFill>
                  <a:schemeClr val="tx1"/>
                </a:solidFill>
              </a:rPr>
              <a:t>polysaccharides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Not 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23737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Lipids</a:t>
            </a:r>
          </a:p>
        </p:txBody>
      </p:sp>
      <p:sp>
        <p:nvSpPr>
          <p:cNvPr id="35843" name="Rectangle 3"/>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Contain C, H, O (less than in carbohydrates), and sometimes P</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Main types: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tx1"/>
                </a:solidFill>
              </a:rPr>
              <a:t>Neutral fats</a:t>
            </a:r>
            <a:r>
              <a:rPr lang="en-US" dirty="0">
                <a:solidFill>
                  <a:schemeClr val="tx1"/>
                </a:solidFill>
              </a:rPr>
              <a:t> or </a:t>
            </a:r>
            <a:r>
              <a:rPr lang="en-US" b="1" dirty="0" smtClean="0">
                <a:solidFill>
                  <a:schemeClr val="tx1"/>
                </a:solidFill>
              </a:rPr>
              <a:t>_</a:t>
            </a:r>
            <a:endParaRPr lang="en-US" b="1"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b="1"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tx1"/>
                </a:solidFill>
              </a:rPr>
              <a:t>Steroids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tx1"/>
                </a:solidFill>
              </a:rPr>
              <a:t>Eicosanoids</a:t>
            </a:r>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05468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Neutral Fats or Triglycerides</a:t>
            </a:r>
          </a:p>
        </p:txBody>
      </p:sp>
      <p:sp>
        <p:nvSpPr>
          <p:cNvPr id="36866" name="Rectangle 2"/>
          <p:cNvSpPr>
            <a:spLocks noGrp="1" noChangeArrowheads="1"/>
          </p:cNvSpPr>
          <p:nvPr>
            <p:ph idx="1"/>
          </p:nvPr>
        </p:nvSpPr>
        <p:spPr>
          <a:xfrm>
            <a:off x="365125" y="1141413"/>
            <a:ext cx="8229600" cy="5106987"/>
          </a:xfrm>
          <a:ln/>
        </p:spPr>
        <p:txBody>
          <a:bodyPr>
            <a:normAutofit lnSpcReduction="100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Called </a:t>
            </a:r>
            <a:r>
              <a:rPr lang="en-IN" dirty="0" smtClean="0">
                <a:solidFill>
                  <a:schemeClr val="tx1"/>
                </a:solidFill>
              </a:rPr>
              <a:t>__________________________ when </a:t>
            </a:r>
            <a:r>
              <a:rPr lang="en-IN" dirty="0">
                <a:solidFill>
                  <a:schemeClr val="tx1"/>
                </a:solidFill>
              </a:rPr>
              <a:t>solid and </a:t>
            </a:r>
            <a:r>
              <a:rPr lang="en-IN" dirty="0" smtClean="0">
                <a:solidFill>
                  <a:schemeClr val="tx1"/>
                </a:solidFill>
              </a:rPr>
              <a:t>____________________when </a:t>
            </a:r>
            <a:r>
              <a:rPr lang="en-IN" dirty="0">
                <a:solidFill>
                  <a:schemeClr val="tx1"/>
                </a:solidFill>
              </a:rPr>
              <a:t>liquid</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Composed </a:t>
            </a:r>
            <a:r>
              <a:rPr lang="en-IN" dirty="0">
                <a:solidFill>
                  <a:schemeClr val="tx1"/>
                </a:solidFill>
              </a:rPr>
              <a:t>of </a:t>
            </a:r>
            <a:r>
              <a:rPr lang="en-IN" dirty="0" smtClean="0">
                <a:solidFill>
                  <a:schemeClr val="tx1"/>
                </a:solidFill>
              </a:rPr>
              <a:t>__________________________________ bonded </a:t>
            </a:r>
            <a:r>
              <a:rPr lang="en-IN" dirty="0">
                <a:solidFill>
                  <a:schemeClr val="tx1"/>
                </a:solidFill>
              </a:rPr>
              <a:t>to </a:t>
            </a:r>
            <a:r>
              <a:rPr lang="en-IN" dirty="0" smtClean="0">
                <a:solidFill>
                  <a:schemeClr val="tx1"/>
                </a:solidFill>
              </a:rPr>
              <a:t>_</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Main functions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Energy storage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Insulation</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Protection </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291174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normAutofit fontScale="90000"/>
          </a:bodyPr>
          <a:lstStyle/>
          <a:p>
            <a:r>
              <a:rPr lang="en-US"/>
              <a:t>Components of a Control Mechanism</a:t>
            </a:r>
          </a:p>
        </p:txBody>
      </p:sp>
      <p:sp>
        <p:nvSpPr>
          <p:cNvPr id="51205" name="Rectangle 5"/>
          <p:cNvSpPr>
            <a:spLocks noGrp="1" noChangeArrowheads="1"/>
          </p:cNvSpPr>
          <p:nvPr>
            <p:ph type="body" idx="1"/>
          </p:nvPr>
        </p:nvSpPr>
        <p:spPr/>
        <p:txBody>
          <a:bodyPr>
            <a:normAutofit/>
          </a:bodyPr>
          <a:lstStyle/>
          <a:p>
            <a:r>
              <a:rPr lang="en-US" sz="2400" b="1" dirty="0" smtClean="0"/>
              <a:t> </a:t>
            </a:r>
            <a:endParaRPr lang="en-US" dirty="0"/>
          </a:p>
          <a:p>
            <a:pPr lvl="1"/>
            <a:r>
              <a:rPr lang="en-US" sz="2000" dirty="0"/>
              <a:t>Monitors environment</a:t>
            </a:r>
          </a:p>
          <a:p>
            <a:pPr lvl="1"/>
            <a:r>
              <a:rPr lang="en-US" sz="2000" dirty="0"/>
              <a:t>Responds to </a:t>
            </a:r>
            <a:r>
              <a:rPr lang="en-US" sz="2000" b="1" dirty="0"/>
              <a:t>stimuli</a:t>
            </a:r>
            <a:r>
              <a:rPr lang="en-US" sz="2000" dirty="0"/>
              <a:t> </a:t>
            </a:r>
            <a:r>
              <a:rPr lang="en-US" sz="2000" dirty="0" smtClean="0"/>
              <a:t> </a:t>
            </a:r>
            <a:endParaRPr lang="en-US" sz="2000" dirty="0"/>
          </a:p>
          <a:p>
            <a:r>
              <a:rPr lang="en-US" sz="2400" b="1" dirty="0" smtClean="0"/>
              <a:t> </a:t>
            </a:r>
            <a:endParaRPr lang="en-US" sz="3000" b="1" dirty="0"/>
          </a:p>
          <a:p>
            <a:pPr lvl="1"/>
            <a:r>
              <a:rPr lang="en-US" sz="2000" dirty="0"/>
              <a:t>Determines set point at which variable is maintained</a:t>
            </a:r>
          </a:p>
          <a:p>
            <a:pPr lvl="1"/>
            <a:r>
              <a:rPr lang="en-US" sz="2000" dirty="0"/>
              <a:t>Receives input from receptor</a:t>
            </a:r>
          </a:p>
          <a:p>
            <a:pPr lvl="1"/>
            <a:r>
              <a:rPr lang="en-US" sz="2000" dirty="0"/>
              <a:t>Determines appropriate response</a:t>
            </a:r>
          </a:p>
          <a:p>
            <a:r>
              <a:rPr lang="en-US" sz="2400" b="1" dirty="0" smtClean="0"/>
              <a:t> </a:t>
            </a:r>
            <a:endParaRPr lang="en-US" b="1" dirty="0"/>
          </a:p>
          <a:p>
            <a:pPr lvl="1"/>
            <a:r>
              <a:rPr lang="en-US" sz="2000" dirty="0"/>
              <a:t>Receives output from control center</a:t>
            </a:r>
          </a:p>
          <a:p>
            <a:pPr lvl="1"/>
            <a:r>
              <a:rPr lang="en-US" sz="2000" dirty="0"/>
              <a:t>Provides the means to respond </a:t>
            </a:r>
          </a:p>
          <a:p>
            <a:pPr lvl="1"/>
            <a:r>
              <a:rPr lang="en-US" sz="2000" dirty="0"/>
              <a:t>Response either reduces (negative feedback) or enhances stimulus (positive feedback)</a:t>
            </a:r>
          </a:p>
        </p:txBody>
      </p:sp>
    </p:spTree>
    <p:extLst>
      <p:ext uri="{BB962C8B-B14F-4D97-AF65-F5344CB8AC3E}">
        <p14:creationId xmlns:p14="http://schemas.microsoft.com/office/powerpoint/2010/main" val="3210146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Saturation of Fatty Acids</a:t>
            </a:r>
          </a:p>
        </p:txBody>
      </p:sp>
      <p:sp>
        <p:nvSpPr>
          <p:cNvPr id="38914" name="Rectangle 2"/>
          <p:cNvSpPr>
            <a:spLocks noGrp="1" noChangeArrowheads="1"/>
          </p:cNvSpPr>
          <p:nvPr>
            <p:ph idx="1"/>
          </p:nvPr>
        </p:nvSpPr>
        <p:spPr>
          <a:xfrm>
            <a:off x="365125" y="1141413"/>
            <a:ext cx="8229600" cy="5106987"/>
          </a:xfrm>
          <a:ln/>
        </p:spPr>
        <p:txBody>
          <a:bodyPr>
            <a:normAutofit fontScale="92500" lnSpcReduction="20000"/>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a:solidFill>
                  <a:schemeClr val="tx1"/>
                </a:solidFill>
              </a:rPr>
              <a:t>Saturated fatty acids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_______________________________________________ between </a:t>
            </a:r>
            <a:r>
              <a:rPr lang="en-IN" sz="2400" dirty="0">
                <a:solidFill>
                  <a:schemeClr val="tx1"/>
                </a:solidFill>
              </a:rPr>
              <a:t>C atoms</a:t>
            </a:r>
          </a:p>
          <a:p>
            <a:pPr lvl="2">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a:solidFill>
                  <a:schemeClr val="tx1"/>
                </a:solidFill>
              </a:rPr>
              <a:t>Maximum number of H atoms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 </a:t>
            </a:r>
            <a:endParaRPr lang="en-IN" sz="2400" dirty="0">
              <a:solidFill>
                <a:schemeClr val="tx1"/>
              </a:solidFill>
            </a:endParaRP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a:solidFill>
                  <a:schemeClr val="tx1"/>
                </a:solidFill>
              </a:rPr>
              <a:t>Unsaturated fatty acids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___________________________________________________ between </a:t>
            </a:r>
            <a:r>
              <a:rPr lang="en-IN" sz="2400" dirty="0">
                <a:solidFill>
                  <a:schemeClr val="tx1"/>
                </a:solidFill>
              </a:rPr>
              <a:t>C atoms</a:t>
            </a:r>
          </a:p>
          <a:p>
            <a:pPr lvl="2">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a:solidFill>
                  <a:schemeClr val="tx1"/>
                </a:solidFill>
              </a:rPr>
              <a:t>Reduced number of H atoms </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a:solidFill>
                  <a:schemeClr val="tx1"/>
                </a:solidFill>
              </a:rPr>
              <a:t>Plant oils, e.g., olive oil</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a:solidFill>
                  <a:schemeClr val="tx1"/>
                </a:solidFill>
              </a:rPr>
              <a:t>“Heart healthy”</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a:solidFill>
                  <a:schemeClr val="tx1"/>
                </a:solidFill>
              </a:rPr>
              <a:t>Trans fats – </a:t>
            </a:r>
            <a:r>
              <a:rPr lang="en-IN" sz="2800" dirty="0" smtClean="0">
                <a:solidFill>
                  <a:schemeClr val="tx1"/>
                </a:solidFill>
              </a:rPr>
              <a:t>_</a:t>
            </a:r>
            <a:endParaRPr lang="en-IN" sz="2800" dirty="0">
              <a:solidFill>
                <a:schemeClr val="tx1"/>
              </a:solidFill>
            </a:endParaRP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dirty="0" smtClean="0">
              <a:solidFill>
                <a:schemeClr val="tx1"/>
              </a:solidFill>
            </a:endParaRP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dirty="0" smtClean="0">
                <a:solidFill>
                  <a:schemeClr val="tx1"/>
                </a:solidFill>
              </a:rPr>
              <a:t>Omega-3 </a:t>
            </a:r>
            <a:r>
              <a:rPr lang="en-IN" sz="2800" dirty="0">
                <a:solidFill>
                  <a:schemeClr val="tx1"/>
                </a:solidFill>
              </a:rPr>
              <a:t>fatty acids – “heart healthy”</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863562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Phospholipids</a:t>
            </a:r>
          </a:p>
        </p:txBody>
      </p:sp>
      <p:sp>
        <p:nvSpPr>
          <p:cNvPr id="39938"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Modified triglycerides: </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Glycerol + two fatty acids and </a:t>
            </a:r>
            <a:r>
              <a:rPr lang="en-IN" dirty="0" smtClean="0">
                <a:solidFill>
                  <a:schemeClr val="tx1"/>
                </a:solidFill>
              </a:rPr>
              <a:t>_</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a:t>
            </a:r>
            <a:r>
              <a:rPr lang="en-IN" dirty="0">
                <a:solidFill>
                  <a:schemeClr val="tx1"/>
                </a:solidFill>
              </a:rPr>
              <a:t>Head” and “tail” regions have different properties </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Important </a:t>
            </a:r>
            <a:r>
              <a:rPr lang="en-IN" dirty="0">
                <a:solidFill>
                  <a:schemeClr val="tx1"/>
                </a:solidFill>
              </a:rPr>
              <a:t>in </a:t>
            </a:r>
            <a:r>
              <a:rPr lang="en-IN" dirty="0" smtClean="0">
                <a:solidFill>
                  <a:schemeClr val="tx1"/>
                </a:solidFill>
              </a:rPr>
              <a:t>_</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430500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Steroids</a:t>
            </a:r>
          </a:p>
        </p:txBody>
      </p:sp>
      <p:sp>
        <p:nvSpPr>
          <p:cNvPr id="41986" name="Rectangle 2"/>
          <p:cNvSpPr>
            <a:spLocks noGrp="1" noChangeArrowheads="1"/>
          </p:cNvSpPr>
          <p:nvPr>
            <p:ph idx="1"/>
          </p:nvPr>
        </p:nvSpPr>
        <p:spPr>
          <a:xfrm>
            <a:off x="365125" y="1141413"/>
            <a:ext cx="8229600" cy="5106987"/>
          </a:xfrm>
          <a:ln/>
        </p:spPr>
        <p:txBody>
          <a:bodyPr>
            <a:normAutofit/>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Steroids</a:t>
            </a:r>
          </a:p>
          <a:p>
            <a:pPr marL="74136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interlocking </a:t>
            </a:r>
            <a:r>
              <a:rPr lang="en-IN" dirty="0">
                <a:solidFill>
                  <a:schemeClr val="tx1"/>
                </a:solidFill>
              </a:rPr>
              <a:t>four-ring structure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______________________________, </a:t>
            </a:r>
            <a:r>
              <a:rPr lang="en-IN" dirty="0">
                <a:solidFill>
                  <a:schemeClr val="tx1"/>
                </a:solidFill>
              </a:rPr>
              <a:t>vitamin D, steroid hormones, and bile salts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Most </a:t>
            </a:r>
            <a:r>
              <a:rPr lang="en-IN" dirty="0">
                <a:solidFill>
                  <a:schemeClr val="tx1"/>
                </a:solidFill>
              </a:rPr>
              <a:t>important steroid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a:solidFill>
                  <a:schemeClr val="tx1"/>
                </a:solidFill>
              </a:rPr>
              <a:t>Cholesterol</a:t>
            </a: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Important in </a:t>
            </a:r>
            <a:r>
              <a:rPr lang="en-IN" dirty="0" smtClean="0">
                <a:solidFill>
                  <a:schemeClr val="tx1"/>
                </a:solidFill>
              </a:rPr>
              <a:t>__________________________________, </a:t>
            </a:r>
            <a:r>
              <a:rPr lang="en-IN" dirty="0">
                <a:solidFill>
                  <a:schemeClr val="tx1"/>
                </a:solidFill>
              </a:rPr>
              <a:t>vitamin D synthesis, steroid hormones, and bile salts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457454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rPr>
              <a:t>Eicosanoids</a:t>
            </a:r>
          </a:p>
        </p:txBody>
      </p:sp>
      <p:sp>
        <p:nvSpPr>
          <p:cNvPr id="44034"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Many different ones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Derived from a fatty acid (</a:t>
            </a:r>
            <a:r>
              <a:rPr lang="en-US" dirty="0" err="1">
                <a:solidFill>
                  <a:schemeClr val="tx1"/>
                </a:solidFill>
              </a:rPr>
              <a:t>arachidonic</a:t>
            </a:r>
            <a:r>
              <a:rPr lang="en-US" dirty="0">
                <a:solidFill>
                  <a:schemeClr val="tx1"/>
                </a:solidFill>
              </a:rPr>
              <a:t> acid) in cell membranes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Most </a:t>
            </a:r>
            <a:r>
              <a:rPr lang="en-US" dirty="0">
                <a:solidFill>
                  <a:schemeClr val="tx1"/>
                </a:solidFill>
              </a:rPr>
              <a:t>important eicosanoid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b="1"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Role in </a:t>
            </a:r>
            <a:r>
              <a:rPr lang="en-US" dirty="0" smtClean="0">
                <a:solidFill>
                  <a:schemeClr val="tx1"/>
                </a:solidFill>
              </a:rPr>
              <a:t>____________________________________, </a:t>
            </a:r>
            <a:r>
              <a:rPr lang="en-US" dirty="0">
                <a:solidFill>
                  <a:schemeClr val="tx1"/>
                </a:solidFill>
              </a:rPr>
              <a:t>control of blood pressure, </a:t>
            </a:r>
            <a:r>
              <a:rPr lang="en-US" dirty="0" smtClean="0">
                <a:solidFill>
                  <a:schemeClr val="tx1"/>
                </a:solidFill>
              </a:rPr>
              <a:t>____________________________________, </a:t>
            </a:r>
            <a:r>
              <a:rPr lang="en-US" dirty="0">
                <a:solidFill>
                  <a:schemeClr val="tx1"/>
                </a:solidFill>
              </a:rPr>
              <a:t>and labor contractions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883398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Other Lipids in the Body</a:t>
            </a:r>
          </a:p>
        </p:txBody>
      </p:sp>
      <p:sp>
        <p:nvSpPr>
          <p:cNvPr id="45058"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Other fat-soluble vitamins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Vitamins A, D, E, and K</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Lipoproteins</a:t>
            </a:r>
            <a:endParaRPr lang="en-IN"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Transport fats in the blood</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992495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Proteins</a:t>
            </a:r>
          </a:p>
        </p:txBody>
      </p:sp>
      <p:sp>
        <p:nvSpPr>
          <p:cNvPr id="46082" name="Rectangle 2"/>
          <p:cNvSpPr>
            <a:spLocks noGrp="1" noChangeArrowheads="1"/>
          </p:cNvSpPr>
          <p:nvPr>
            <p:ph idx="1"/>
          </p:nvPr>
        </p:nvSpPr>
        <p:spPr>
          <a:xfrm>
            <a:off x="365125" y="1141413"/>
            <a:ext cx="8229600" cy="5106987"/>
          </a:xfrm>
          <a:ln/>
        </p:spPr>
        <p:txBody>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a:solidFill>
                  <a:schemeClr val="tx1"/>
                </a:solidFill>
              </a:rPr>
              <a:t>Contain C, H, O, N, and sometimes S and P</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 </a:t>
            </a:r>
            <a:endParaRPr lang="en-IN" sz="2400" dirty="0">
              <a:solidFill>
                <a:schemeClr val="tx1"/>
              </a:solidFill>
            </a:endParaRP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400" dirty="0" smtClean="0">
                <a:solidFill>
                  <a:schemeClr val="tx1"/>
                </a:solidFill>
              </a:rPr>
              <a:t>________________________________________________ (</a:t>
            </a:r>
            <a:r>
              <a:rPr lang="en-IN" sz="2400" dirty="0">
                <a:solidFill>
                  <a:schemeClr val="tx1"/>
                </a:solidFill>
              </a:rPr>
              <a:t>20 types) are the monomers in proteins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dirty="0" smtClean="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rPr>
              <a:t>Joined </a:t>
            </a:r>
            <a:r>
              <a:rPr lang="en-IN" sz="2000" dirty="0">
                <a:solidFill>
                  <a:schemeClr val="tx1"/>
                </a:solidFill>
              </a:rPr>
              <a:t>by </a:t>
            </a:r>
            <a:r>
              <a:rPr lang="en-IN" sz="2000" dirty="0" smtClean="0">
                <a:solidFill>
                  <a:schemeClr val="tx1"/>
                </a:solidFill>
              </a:rPr>
              <a:t>_</a:t>
            </a:r>
            <a:endParaRPr lang="en-IN" sz="2000" dirty="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dirty="0" smtClean="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rPr>
              <a:t>Contain </a:t>
            </a:r>
            <a:r>
              <a:rPr lang="en-IN" sz="2000" dirty="0">
                <a:solidFill>
                  <a:schemeClr val="tx1"/>
                </a:solidFill>
              </a:rPr>
              <a:t>amine group and acid group</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dirty="0" smtClean="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rPr>
              <a:t>Can </a:t>
            </a:r>
            <a:r>
              <a:rPr lang="en-IN" sz="2000" dirty="0">
                <a:solidFill>
                  <a:schemeClr val="tx1"/>
                </a:solidFill>
              </a:rPr>
              <a:t>act as either </a:t>
            </a:r>
            <a:r>
              <a:rPr lang="en-IN" sz="2000" dirty="0" smtClean="0">
                <a:solidFill>
                  <a:schemeClr val="tx1"/>
                </a:solidFill>
              </a:rPr>
              <a:t>_</a:t>
            </a:r>
            <a:endParaRPr lang="en-IN" sz="2000" dirty="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dirty="0" smtClean="0">
              <a:solidFill>
                <a:schemeClr val="tx1"/>
              </a:solidFill>
            </a:endParaRP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dirty="0" smtClean="0">
                <a:solidFill>
                  <a:schemeClr val="tx1"/>
                </a:solidFill>
              </a:rPr>
              <a:t>All </a:t>
            </a:r>
            <a:r>
              <a:rPr lang="en-IN" sz="2000" dirty="0">
                <a:solidFill>
                  <a:schemeClr val="tx1"/>
                </a:solidFill>
              </a:rPr>
              <a:t>identical except for “R group” </a:t>
            </a:r>
            <a:r>
              <a:rPr lang="en-IN" sz="2000" dirty="0" smtClean="0">
                <a:solidFill>
                  <a:schemeClr val="tx1"/>
                </a:solidFill>
              </a:rPr>
              <a:t> </a:t>
            </a:r>
            <a:endParaRPr lang="en-IN" sz="2000" dirty="0">
              <a:solidFill>
                <a:schemeClr val="tx1"/>
              </a:solidFill>
            </a:endParaRP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400"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300729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1"/>
          <p:cNvSpPr>
            <a:spLocks noGrp="1"/>
          </p:cNvSpPr>
          <p:nvPr>
            <p:ph type="title"/>
          </p:nvPr>
        </p:nvSpPr>
        <p:spPr>
          <a:xfrm>
            <a:off x="914400" y="609600"/>
            <a:ext cx="7391400" cy="1201738"/>
          </a:xfrm>
        </p:spPr>
        <p:txBody>
          <a:bodyPr>
            <a:normAutofit/>
          </a:bodyPr>
          <a:lstStyle/>
          <a:p>
            <a:r>
              <a:rPr lang="en-US" dirty="0" smtClean="0">
                <a:solidFill>
                  <a:schemeClr val="tx1"/>
                </a:solidFill>
              </a:rPr>
              <a:t>Primary Structure of Protein</a:t>
            </a:r>
          </a:p>
        </p:txBody>
      </p:sp>
      <p:sp>
        <p:nvSpPr>
          <p:cNvPr id="133123" name="Content Placeholder 12"/>
          <p:cNvSpPr>
            <a:spLocks noGrp="1"/>
          </p:cNvSpPr>
          <p:nvPr>
            <p:ph idx="1"/>
          </p:nvPr>
        </p:nvSpPr>
        <p:spPr>
          <a:xfrm>
            <a:off x="533400" y="1981200"/>
            <a:ext cx="8153400" cy="1828800"/>
          </a:xfrm>
        </p:spPr>
        <p:txBody>
          <a:bodyPr/>
          <a:lstStyle/>
          <a:p>
            <a:r>
              <a:rPr lang="en-US" dirty="0" smtClean="0">
                <a:solidFill>
                  <a:schemeClr val="tx1"/>
                </a:solidFill>
              </a:rPr>
              <a:t>The </a:t>
            </a:r>
            <a:r>
              <a:rPr lang="en-US" dirty="0" smtClean="0">
                <a:solidFill>
                  <a:schemeClr val="tx1"/>
                </a:solidFill>
              </a:rPr>
              <a:t>_________________in </a:t>
            </a:r>
            <a:r>
              <a:rPr lang="en-US" dirty="0" smtClean="0">
                <a:solidFill>
                  <a:schemeClr val="tx1"/>
                </a:solidFill>
              </a:rPr>
              <a:t>which the amino acids are arranged</a:t>
            </a:r>
          </a:p>
          <a:p>
            <a:pPr>
              <a:buFont typeface="Arial" charset="0"/>
              <a:buNone/>
            </a:pPr>
            <a:endParaRPr lang="en-US" dirty="0" smtClean="0">
              <a:solidFill>
                <a:schemeClr val="tx1"/>
              </a:solidFill>
            </a:endParaRPr>
          </a:p>
        </p:txBody>
      </p:sp>
    </p:spTree>
    <p:extLst>
      <p:ext uri="{BB962C8B-B14F-4D97-AF65-F5344CB8AC3E}">
        <p14:creationId xmlns:p14="http://schemas.microsoft.com/office/powerpoint/2010/main" val="2273558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8"/>
          <p:cNvSpPr>
            <a:spLocks noGrp="1"/>
          </p:cNvSpPr>
          <p:nvPr>
            <p:ph type="title"/>
          </p:nvPr>
        </p:nvSpPr>
        <p:spPr>
          <a:xfrm>
            <a:off x="876300" y="609600"/>
            <a:ext cx="7391400" cy="914400"/>
          </a:xfrm>
        </p:spPr>
        <p:txBody>
          <a:bodyPr>
            <a:normAutofit/>
          </a:bodyPr>
          <a:lstStyle/>
          <a:p>
            <a:r>
              <a:rPr lang="en-US" sz="3600" dirty="0" smtClean="0">
                <a:solidFill>
                  <a:schemeClr val="tx1"/>
                </a:solidFill>
              </a:rPr>
              <a:t>Secondary Structure of Protein</a:t>
            </a:r>
          </a:p>
        </p:txBody>
      </p:sp>
      <p:sp>
        <p:nvSpPr>
          <p:cNvPr id="134147" name="Content Placeholder 9"/>
          <p:cNvSpPr>
            <a:spLocks noGrp="1"/>
          </p:cNvSpPr>
          <p:nvPr>
            <p:ph idx="1"/>
          </p:nvPr>
        </p:nvSpPr>
        <p:spPr>
          <a:xfrm>
            <a:off x="762000" y="1676400"/>
            <a:ext cx="7620000" cy="1066800"/>
          </a:xfrm>
        </p:spPr>
        <p:txBody>
          <a:bodyPr>
            <a:normAutofit fontScale="92500"/>
          </a:bodyPr>
          <a:lstStyle/>
          <a:p>
            <a:r>
              <a:rPr lang="en-US" dirty="0" smtClean="0">
                <a:solidFill>
                  <a:schemeClr val="tx1"/>
                </a:solidFill>
              </a:rPr>
              <a:t>The shapes that the polypeptide chain takes</a:t>
            </a:r>
          </a:p>
          <a:p>
            <a:pPr lvl="1"/>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2443262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itle 8"/>
          <p:cNvSpPr>
            <a:spLocks noGrp="1"/>
          </p:cNvSpPr>
          <p:nvPr>
            <p:ph type="title"/>
          </p:nvPr>
        </p:nvSpPr>
        <p:spPr>
          <a:xfrm>
            <a:off x="990600" y="609600"/>
            <a:ext cx="7315200" cy="914400"/>
          </a:xfrm>
        </p:spPr>
        <p:txBody>
          <a:bodyPr>
            <a:normAutofit/>
          </a:bodyPr>
          <a:lstStyle/>
          <a:p>
            <a:r>
              <a:rPr lang="en-US" dirty="0" smtClean="0">
                <a:solidFill>
                  <a:schemeClr val="tx1"/>
                </a:solidFill>
              </a:rPr>
              <a:t>Tertiary Structure of Protein</a:t>
            </a:r>
          </a:p>
        </p:txBody>
      </p:sp>
      <p:sp>
        <p:nvSpPr>
          <p:cNvPr id="135172" name="Content Placeholder 9"/>
          <p:cNvSpPr>
            <a:spLocks noGrp="1"/>
          </p:cNvSpPr>
          <p:nvPr>
            <p:ph idx="1"/>
          </p:nvPr>
        </p:nvSpPr>
        <p:spPr>
          <a:xfrm>
            <a:off x="838200" y="1676400"/>
            <a:ext cx="7620000" cy="1905000"/>
          </a:xfrm>
        </p:spPr>
        <p:txBody>
          <a:bodyPr/>
          <a:lstStyle/>
          <a:p>
            <a:r>
              <a:rPr lang="en-US" dirty="0" smtClean="0">
                <a:solidFill>
                  <a:schemeClr val="tx1"/>
                </a:solidFill>
              </a:rPr>
              <a:t>The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3479753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itle 7"/>
          <p:cNvSpPr>
            <a:spLocks noGrp="1"/>
          </p:cNvSpPr>
          <p:nvPr>
            <p:ph type="title"/>
          </p:nvPr>
        </p:nvSpPr>
        <p:spPr>
          <a:xfrm>
            <a:off x="874456" y="228600"/>
            <a:ext cx="7391400" cy="685800"/>
          </a:xfrm>
        </p:spPr>
        <p:txBody>
          <a:bodyPr>
            <a:noAutofit/>
          </a:bodyPr>
          <a:lstStyle/>
          <a:p>
            <a:r>
              <a:rPr lang="en-US" dirty="0" smtClean="0">
                <a:solidFill>
                  <a:schemeClr val="tx1"/>
                </a:solidFill>
              </a:rPr>
              <a:t>Quaternary Protein</a:t>
            </a:r>
          </a:p>
        </p:txBody>
      </p:sp>
      <p:sp>
        <p:nvSpPr>
          <p:cNvPr id="136196" name="Content Placeholder 8"/>
          <p:cNvSpPr>
            <a:spLocks noGrp="1"/>
          </p:cNvSpPr>
          <p:nvPr>
            <p:ph idx="1"/>
          </p:nvPr>
        </p:nvSpPr>
        <p:spPr>
          <a:xfrm>
            <a:off x="762000" y="1676400"/>
            <a:ext cx="7543800" cy="3657600"/>
          </a:xfrm>
        </p:spPr>
        <p:txBody>
          <a:bodyPr>
            <a:normAutofit/>
          </a:bodyPr>
          <a:lstStyle/>
          <a:p>
            <a:r>
              <a:rPr lang="en-US" dirty="0" smtClean="0">
                <a:solidFill>
                  <a:schemeClr val="tx1"/>
                </a:solidFill>
              </a:rPr>
              <a:t>A combination of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endParaRPr lang="en-US" dirty="0"/>
          </a:p>
          <a:p>
            <a:r>
              <a:rPr lang="en-US" dirty="0" smtClean="0">
                <a:solidFill>
                  <a:schemeClr val="tx1"/>
                </a:solidFill>
              </a:rPr>
              <a:t>Not </a:t>
            </a:r>
            <a:r>
              <a:rPr lang="en-US" dirty="0" smtClean="0">
                <a:solidFill>
                  <a:schemeClr val="tx1"/>
                </a:solidFill>
              </a:rPr>
              <a:t>all proteins will reach this stage.  Some are fully </a:t>
            </a:r>
            <a:r>
              <a:rPr lang="en-US" dirty="0" smtClean="0">
                <a:solidFill>
                  <a:schemeClr val="tx1"/>
                </a:solidFill>
              </a:rPr>
              <a:t>_</a:t>
            </a:r>
            <a:endParaRPr lang="en-US" dirty="0" smtClean="0">
              <a:solidFill>
                <a:schemeClr val="tx1"/>
              </a:solidFill>
            </a:endParaRPr>
          </a:p>
        </p:txBody>
      </p:sp>
    </p:spTree>
    <p:extLst>
      <p:ext uri="{BB962C8B-B14F-4D97-AF65-F5344CB8AC3E}">
        <p14:creationId xmlns:p14="http://schemas.microsoft.com/office/powerpoint/2010/main" val="228965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normAutofit fontScale="90000"/>
          </a:bodyPr>
          <a:lstStyle/>
          <a:p>
            <a:r>
              <a:rPr lang="en-US"/>
              <a:t>Negative Feedback</a:t>
            </a:r>
          </a:p>
        </p:txBody>
      </p:sp>
      <p:sp>
        <p:nvSpPr>
          <p:cNvPr id="58373" name="Rectangle 5"/>
          <p:cNvSpPr>
            <a:spLocks noGrp="1" noChangeArrowheads="1"/>
          </p:cNvSpPr>
          <p:nvPr>
            <p:ph type="body" idx="1"/>
          </p:nvPr>
        </p:nvSpPr>
        <p:spPr/>
        <p:txBody>
          <a:bodyPr>
            <a:normAutofit/>
          </a:bodyPr>
          <a:lstStyle/>
          <a:p>
            <a:r>
              <a:rPr lang="en-US" dirty="0"/>
              <a:t>Most feedback mechanisms in body</a:t>
            </a:r>
          </a:p>
          <a:p>
            <a:r>
              <a:rPr lang="en-US" dirty="0"/>
              <a:t>Response </a:t>
            </a:r>
            <a:r>
              <a:rPr lang="en-US" dirty="0" smtClean="0"/>
              <a:t>_</a:t>
            </a:r>
            <a:endParaRPr lang="en-US" dirty="0"/>
          </a:p>
          <a:p>
            <a:pPr lvl="1"/>
            <a:r>
              <a:rPr lang="en-US" dirty="0"/>
              <a:t>Variable changes in opposite direction of initial change</a:t>
            </a:r>
          </a:p>
          <a:p>
            <a:r>
              <a:rPr lang="en-US" dirty="0"/>
              <a:t>Examples</a:t>
            </a:r>
          </a:p>
          <a:p>
            <a:pPr lvl="1"/>
            <a:r>
              <a:rPr lang="en-US" dirty="0"/>
              <a:t>Regulation of body </a:t>
            </a:r>
            <a:r>
              <a:rPr lang="en-US" dirty="0" smtClean="0"/>
              <a:t>temperature  </a:t>
            </a:r>
            <a:endParaRPr lang="en-US" dirty="0"/>
          </a:p>
          <a:p>
            <a:pPr lvl="1"/>
            <a:r>
              <a:rPr lang="en-US" dirty="0"/>
              <a:t>Regulation of blood volume by ADH </a:t>
            </a:r>
            <a:r>
              <a:rPr lang="en-US" dirty="0" smtClean="0"/>
              <a:t> </a:t>
            </a:r>
            <a:endParaRPr lang="en-US" dirty="0"/>
          </a:p>
        </p:txBody>
      </p:sp>
    </p:spTree>
    <p:extLst>
      <p:ext uri="{BB962C8B-B14F-4D97-AF65-F5344CB8AC3E}">
        <p14:creationId xmlns:p14="http://schemas.microsoft.com/office/powerpoint/2010/main" val="4262589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Fibrous and Globular Proteins</a:t>
            </a:r>
          </a:p>
        </p:txBody>
      </p:sp>
      <p:sp>
        <p:nvSpPr>
          <p:cNvPr id="54274" name="Rectangle 2"/>
          <p:cNvSpPr>
            <a:spLocks noGrp="1" noChangeArrowheads="1"/>
          </p:cNvSpPr>
          <p:nvPr>
            <p:ph idx="1"/>
          </p:nvPr>
        </p:nvSpPr>
        <p:spPr>
          <a:xfrm>
            <a:off x="365125" y="1141413"/>
            <a:ext cx="8397875" cy="5106987"/>
          </a:xfrm>
          <a:ln/>
        </p:spPr>
        <p:txBody>
          <a:bodyPr>
            <a:normAutofit/>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____________________________________ </a:t>
            </a:r>
            <a:r>
              <a:rPr lang="en-US" dirty="0" smtClean="0">
                <a:solidFill>
                  <a:schemeClr val="tx1"/>
                </a:solidFill>
              </a:rPr>
              <a:t>proteins</a:t>
            </a:r>
            <a:endParaRPr lang="en-US"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chemeClr val="tx1"/>
                </a:solidFill>
              </a:rPr>
              <a:t>Strandlike</a:t>
            </a:r>
            <a:r>
              <a:rPr lang="en-US" dirty="0">
                <a:solidFill>
                  <a:schemeClr val="tx1"/>
                </a:solidFill>
              </a:rPr>
              <a:t>, </a:t>
            </a:r>
            <a:r>
              <a:rPr lang="en-US" dirty="0" smtClean="0">
                <a:solidFill>
                  <a:schemeClr val="tx1"/>
                </a:solidFill>
              </a:rPr>
              <a:t>_</a:t>
            </a:r>
            <a:endParaRPr lang="en-US"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Most </a:t>
            </a:r>
            <a:r>
              <a:rPr lang="en-US" dirty="0">
                <a:solidFill>
                  <a:schemeClr val="tx1"/>
                </a:solidFill>
              </a:rPr>
              <a:t>have tertiary or quaternary structure (3-D)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Provide _</a:t>
            </a:r>
            <a:endParaRPr lang="en-US"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Examples</a:t>
            </a:r>
            <a:r>
              <a:rPr lang="en-US" dirty="0">
                <a:solidFill>
                  <a:schemeClr val="tx1"/>
                </a:solidFill>
              </a:rPr>
              <a:t>: keratin, elastin, collagen (single most abundant protein in body), and certain contractile fibers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946192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Fibrous and Globular Proteins</a:t>
            </a:r>
          </a:p>
        </p:txBody>
      </p:sp>
      <p:sp>
        <p:nvSpPr>
          <p:cNvPr id="55298"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smtClean="0">
                <a:solidFill>
                  <a:schemeClr val="tx1"/>
                </a:solidFill>
              </a:rPr>
              <a:t> </a:t>
            </a:r>
            <a:endParaRPr lang="en-IN"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Compact, </a:t>
            </a:r>
            <a:r>
              <a:rPr lang="en-IN" dirty="0" smtClean="0">
                <a:solidFill>
                  <a:schemeClr val="tx1"/>
                </a:solidFill>
              </a:rPr>
              <a:t>___________________________, </a:t>
            </a:r>
            <a:r>
              <a:rPr lang="en-IN" dirty="0">
                <a:solidFill>
                  <a:schemeClr val="tx1"/>
                </a:solidFill>
              </a:rPr>
              <a:t>water-soluble and sensitive to environmental changes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Tertiary or quaternary structure (3-D)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Specific </a:t>
            </a:r>
            <a:r>
              <a:rPr lang="en-IN" dirty="0" smtClean="0">
                <a:solidFill>
                  <a:schemeClr val="tx1"/>
                </a:solidFill>
              </a:rPr>
              <a:t>__________________________________ (</a:t>
            </a:r>
            <a:r>
              <a:rPr lang="en-IN" dirty="0">
                <a:solidFill>
                  <a:schemeClr val="tx1"/>
                </a:solidFill>
              </a:rPr>
              <a:t>active sites) </a:t>
            </a: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Examples</a:t>
            </a:r>
            <a:r>
              <a:rPr lang="en-IN" dirty="0">
                <a:solidFill>
                  <a:schemeClr val="tx1"/>
                </a:solidFill>
              </a:rPr>
              <a:t>: antibodies, hormones, molecular chaperones, and enzymes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676649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rPr>
              <a:t>Protein Denaturation</a:t>
            </a:r>
          </a:p>
        </p:txBody>
      </p:sp>
      <p:sp>
        <p:nvSpPr>
          <p:cNvPr id="56322" name="Rectangle 2"/>
          <p:cNvSpPr>
            <a:spLocks noGrp="1" noChangeArrowheads="1"/>
          </p:cNvSpPr>
          <p:nvPr>
            <p:ph idx="1"/>
          </p:nvPr>
        </p:nvSpPr>
        <p:spPr>
          <a:xfrm>
            <a:off x="365125" y="1141413"/>
            <a:ext cx="8229600" cy="5106987"/>
          </a:xfrm>
          <a:ln/>
        </p:spPr>
        <p:txBody>
          <a:bodyPr>
            <a:normAutofit lnSpcReduction="100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solidFill>
              </a:rPr>
              <a:t> </a:t>
            </a:r>
            <a:endParaRPr lang="en-US" b="1"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Globular proteins </a:t>
            </a:r>
            <a:r>
              <a:rPr lang="en-US" dirty="0" smtClean="0">
                <a:solidFill>
                  <a:schemeClr val="tx1"/>
                </a:solidFill>
              </a:rPr>
              <a:t>_</a:t>
            </a:r>
            <a:endParaRPr lang="en-US"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tx1"/>
                </a:solidFill>
              </a:rPr>
              <a:t>Active sites</a:t>
            </a:r>
            <a:r>
              <a:rPr lang="en-US" dirty="0">
                <a:solidFill>
                  <a:schemeClr val="tx1"/>
                </a:solidFill>
              </a:rPr>
              <a:t> destroyed</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Can </a:t>
            </a:r>
            <a:r>
              <a:rPr lang="en-US" dirty="0">
                <a:solidFill>
                  <a:schemeClr val="tx1"/>
                </a:solidFill>
              </a:rPr>
              <a:t>be cause by </a:t>
            </a:r>
            <a:r>
              <a:rPr lang="en-US" dirty="0" smtClean="0">
                <a:solidFill>
                  <a:schemeClr val="tx1"/>
                </a:solidFill>
              </a:rPr>
              <a:t>_</a:t>
            </a:r>
            <a:endParaRPr lang="en-US"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Usually </a:t>
            </a:r>
            <a:r>
              <a:rPr lang="en-US" dirty="0">
                <a:solidFill>
                  <a:schemeClr val="tx1"/>
                </a:solidFill>
              </a:rPr>
              <a:t>reversible if normal conditions restored</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Irreversible if changes extreme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e.g., cooking an egg</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73614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Enzymes</a:t>
            </a:r>
          </a:p>
        </p:txBody>
      </p:sp>
      <p:sp>
        <p:nvSpPr>
          <p:cNvPr id="59394"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dirty="0" smtClean="0">
                <a:solidFill>
                  <a:schemeClr val="tx1"/>
                </a:solidFill>
              </a:rPr>
              <a:t> </a:t>
            </a:r>
            <a:endParaRPr lang="en-IN" b="1" dirty="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Globular </a:t>
            </a:r>
            <a:r>
              <a:rPr lang="en-IN" dirty="0">
                <a:solidFill>
                  <a:schemeClr val="tx1"/>
                </a:solidFill>
              </a:rPr>
              <a:t>proteins that act as </a:t>
            </a:r>
            <a:r>
              <a:rPr lang="en-IN" dirty="0" smtClean="0">
                <a:solidFill>
                  <a:schemeClr val="tx1"/>
                </a:solidFill>
              </a:rPr>
              <a:t>_</a:t>
            </a:r>
            <a:endParaRPr lang="en-IN" b="1"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Regulate and increase speed of chemical reactions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dirty="0" smtClean="0">
              <a:solidFill>
                <a:schemeClr val="tx1"/>
              </a:solidFill>
            </a:endParaRP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Lower </a:t>
            </a:r>
            <a:r>
              <a:rPr lang="en-IN" dirty="0">
                <a:solidFill>
                  <a:schemeClr val="tx1"/>
                </a:solidFill>
              </a:rPr>
              <a:t>the activation energy, increase the speed of a reaction </a:t>
            </a:r>
            <a:endParaRPr lang="en-IN" dirty="0" smtClean="0">
              <a:solidFill>
                <a:schemeClr val="tx1"/>
              </a:solidFill>
            </a:endParaRPr>
          </a:p>
          <a:p>
            <a:pPr marL="1141413" lvl="2"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millions </a:t>
            </a:r>
            <a:r>
              <a:rPr lang="en-IN" dirty="0">
                <a:solidFill>
                  <a:schemeClr val="tx1"/>
                </a:solidFill>
              </a:rPr>
              <a:t>of reactions per </a:t>
            </a:r>
            <a:r>
              <a:rPr lang="en-IN" dirty="0" smtClean="0">
                <a:solidFill>
                  <a:schemeClr val="tx1"/>
                </a:solidFill>
              </a:rPr>
              <a:t>minute</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04212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Characteristics of Enzymes</a:t>
            </a:r>
          </a:p>
        </p:txBody>
      </p:sp>
      <p:sp>
        <p:nvSpPr>
          <p:cNvPr id="61442" name="Rectangle 2"/>
          <p:cNvSpPr>
            <a:spLocks noGrp="1" noChangeArrowheads="1"/>
          </p:cNvSpPr>
          <p:nvPr>
            <p:ph idx="1"/>
          </p:nvPr>
        </p:nvSpPr>
        <p:spPr>
          <a:xfrm>
            <a:off x="365125" y="1141413"/>
            <a:ext cx="8229600" cy="5106987"/>
          </a:xfrm>
          <a:ln/>
        </p:spPr>
        <p:txBody>
          <a:bodyPr/>
          <a:lstStyle/>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Enzymes </a:t>
            </a:r>
            <a:r>
              <a:rPr lang="en-US" dirty="0">
                <a:solidFill>
                  <a:schemeClr val="tx1"/>
                </a:solidFill>
              </a:rPr>
              <a:t>are specific</a:t>
            </a: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Act on specific </a:t>
            </a:r>
            <a:r>
              <a:rPr lang="en-US" b="1" dirty="0" smtClean="0">
                <a:solidFill>
                  <a:schemeClr val="tx1"/>
                </a:solidFill>
              </a:rPr>
              <a:t>_</a:t>
            </a:r>
            <a:endParaRPr lang="en-US" b="1" dirty="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Usually </a:t>
            </a:r>
            <a:r>
              <a:rPr lang="en-US" dirty="0">
                <a:solidFill>
                  <a:schemeClr val="tx1"/>
                </a:solidFill>
              </a:rPr>
              <a:t>end in </a:t>
            </a:r>
            <a:r>
              <a:rPr lang="en-US" dirty="0" smtClean="0">
                <a:solidFill>
                  <a:schemeClr val="tx1"/>
                </a:solidFill>
              </a:rPr>
              <a:t>_</a:t>
            </a:r>
            <a:endParaRPr lang="en-US" i="1" dirty="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Often </a:t>
            </a:r>
            <a:r>
              <a:rPr lang="en-US" dirty="0">
                <a:solidFill>
                  <a:schemeClr val="tx1"/>
                </a:solidFill>
              </a:rPr>
              <a:t>named for the </a:t>
            </a:r>
            <a:r>
              <a:rPr lang="en-US" dirty="0" smtClean="0">
                <a:solidFill>
                  <a:schemeClr val="tx1"/>
                </a:solidFill>
              </a:rPr>
              <a:t>_</a:t>
            </a:r>
            <a:endParaRPr lang="en-US" dirty="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 Hydrolases, oxidases </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549837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Nucleic Acids</a:t>
            </a:r>
          </a:p>
        </p:txBody>
      </p:sp>
      <p:sp>
        <p:nvSpPr>
          <p:cNvPr id="66562" name="Rectangle 2"/>
          <p:cNvSpPr>
            <a:spLocks noGrp="1" noChangeArrowheads="1"/>
          </p:cNvSpPr>
          <p:nvPr>
            <p:ph idx="1"/>
          </p:nvPr>
        </p:nvSpPr>
        <p:spPr>
          <a:xfrm>
            <a:off x="365125" y="1141413"/>
            <a:ext cx="8229600" cy="5106987"/>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Deoxyribonucleic acid </a:t>
            </a:r>
            <a:r>
              <a:rPr lang="en-IN" b="1" dirty="0">
                <a:solidFill>
                  <a:schemeClr val="tx1"/>
                </a:solidFill>
              </a:rPr>
              <a:t>(DNA)</a:t>
            </a:r>
            <a:r>
              <a:rPr lang="en-IN" dirty="0">
                <a:solidFill>
                  <a:schemeClr val="tx1"/>
                </a:solidFill>
              </a:rPr>
              <a:t> and ribonucleic acid </a:t>
            </a:r>
            <a:r>
              <a:rPr lang="en-IN" b="1" dirty="0">
                <a:solidFill>
                  <a:schemeClr val="tx1"/>
                </a:solidFill>
              </a:rPr>
              <a:t>(RNA)</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smtClean="0">
                <a:solidFill>
                  <a:schemeClr val="tx1"/>
                </a:solidFill>
              </a:rPr>
              <a:t> </a:t>
            </a:r>
            <a:endParaRPr lang="en-IN" dirty="0">
              <a:solidFill>
                <a:schemeClr val="tx1"/>
              </a:solidFill>
            </a:endParaRP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Contain C, O, H, N, and P</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Polymers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Monomer = </a:t>
            </a:r>
            <a:r>
              <a:rPr lang="en-IN" b="1" dirty="0" smtClean="0">
                <a:solidFill>
                  <a:schemeClr val="tx1"/>
                </a:solidFill>
              </a:rPr>
              <a:t> </a:t>
            </a:r>
            <a:endParaRPr lang="en-IN" b="1" dirty="0">
              <a:solidFill>
                <a:schemeClr val="tx1"/>
              </a:solidFill>
            </a:endParaRPr>
          </a:p>
          <a:p>
            <a:pPr lvl="2">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Composed of </a:t>
            </a:r>
            <a:r>
              <a:rPr lang="en-IN" dirty="0" smtClean="0">
                <a:solidFill>
                  <a:schemeClr val="tx1"/>
                </a:solidFill>
              </a:rPr>
              <a:t> </a:t>
            </a:r>
            <a:endParaRPr lang="en-IN"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77132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Deoxyribonucleic Acid (DNA)</a:t>
            </a:r>
          </a:p>
        </p:txBody>
      </p:sp>
      <p:sp>
        <p:nvSpPr>
          <p:cNvPr id="67586" name="Rectangle 2"/>
          <p:cNvSpPr>
            <a:spLocks noGrp="1" noChangeArrowheads="1"/>
          </p:cNvSpPr>
          <p:nvPr>
            <p:ph idx="1"/>
          </p:nvPr>
        </p:nvSpPr>
        <p:spPr>
          <a:xfrm>
            <a:off x="365125" y="1141413"/>
            <a:ext cx="8229600" cy="5106987"/>
          </a:xfrm>
          <a:ln/>
        </p:spPr>
        <p:txBody>
          <a:bodyPr>
            <a:normAutofit lnSpcReduction="10000"/>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chemeClr val="tx1"/>
                </a:solidFill>
              </a:rPr>
              <a:t>Utilizes four nitrogen bases: </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________________________: </a:t>
            </a:r>
            <a:r>
              <a:rPr lang="en-US" sz="2400" dirty="0">
                <a:solidFill>
                  <a:schemeClr val="tx1"/>
                </a:solidFill>
              </a:rPr>
              <a:t>Adenine (A), Guanine (G) </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________________________: </a:t>
            </a:r>
            <a:r>
              <a:rPr lang="en-US" sz="2400" dirty="0">
                <a:solidFill>
                  <a:schemeClr val="tx1"/>
                </a:solidFill>
              </a:rPr>
              <a:t>Cytosine (C), and Thymine (T)</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Base-pair rule </a:t>
            </a:r>
            <a:endParaRPr lang="en-US" sz="2400" dirty="0" smtClean="0">
              <a:solidFill>
                <a:schemeClr val="tx1"/>
              </a:solidFill>
            </a:endParaRPr>
          </a:p>
          <a:p>
            <a:pPr marL="1141413" lvl="2"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each </a:t>
            </a:r>
            <a:r>
              <a:rPr lang="en-US" sz="2000" dirty="0">
                <a:solidFill>
                  <a:schemeClr val="tx1"/>
                </a:solidFill>
              </a:rPr>
              <a:t>base pairs with its </a:t>
            </a:r>
            <a:r>
              <a:rPr lang="en-US" sz="2000" dirty="0" smtClean="0">
                <a:solidFill>
                  <a:schemeClr val="tx1"/>
                </a:solidFill>
              </a:rPr>
              <a:t>_</a:t>
            </a:r>
            <a:endParaRPr lang="en-US" sz="2000" dirty="0" smtClean="0">
              <a:solidFill>
                <a:schemeClr val="tx1"/>
              </a:solidFill>
            </a:endParaRPr>
          </a:p>
          <a:p>
            <a:pPr marL="1141413" lvl="2"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A </a:t>
            </a:r>
            <a:r>
              <a:rPr lang="en-US" sz="2000" dirty="0">
                <a:solidFill>
                  <a:schemeClr val="tx1"/>
                </a:solidFill>
              </a:rPr>
              <a:t>always pairs with T; G always pairs with C</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chemeClr val="tx1"/>
                </a:solidFill>
              </a:rPr>
              <a:t>Double-stranded helical molecule </a:t>
            </a:r>
            <a:r>
              <a:rPr lang="en-US" sz="2800" dirty="0" smtClean="0">
                <a:solidFill>
                  <a:schemeClr val="tx1"/>
                </a:solidFill>
              </a:rPr>
              <a:t>in </a:t>
            </a:r>
            <a:r>
              <a:rPr lang="en-US" sz="2800" dirty="0">
                <a:solidFill>
                  <a:schemeClr val="tx1"/>
                </a:solidFill>
              </a:rPr>
              <a:t>the cell nucleus </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chemeClr val="tx1"/>
                </a:solidFill>
              </a:rPr>
              <a:t>Pentose sugar is </a:t>
            </a:r>
            <a:r>
              <a:rPr lang="en-US" sz="2800" dirty="0" smtClean="0">
                <a:solidFill>
                  <a:schemeClr val="tx1"/>
                </a:solidFill>
              </a:rPr>
              <a:t>_</a:t>
            </a:r>
            <a:endParaRPr lang="en-US" sz="2800" dirty="0">
              <a:solidFill>
                <a:schemeClr val="tx1"/>
              </a:solidFill>
            </a:endParaRP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chemeClr val="tx1"/>
                </a:solidFill>
              </a:rPr>
              <a:t>Provides </a:t>
            </a:r>
            <a:r>
              <a:rPr lang="en-US" sz="2800" dirty="0" smtClean="0">
                <a:solidFill>
                  <a:schemeClr val="tx1"/>
                </a:solidFill>
              </a:rPr>
              <a:t>__________________________________ for </a:t>
            </a:r>
            <a:r>
              <a:rPr lang="en-US" sz="2800" dirty="0">
                <a:solidFill>
                  <a:schemeClr val="tx1"/>
                </a:solidFill>
              </a:rPr>
              <a:t>protein synthesis</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tx1"/>
                </a:solidFill>
              </a:rPr>
              <a:t>_______________________________________ ensuring </a:t>
            </a:r>
            <a:r>
              <a:rPr lang="en-US" sz="2800" dirty="0">
                <a:solidFill>
                  <a:schemeClr val="tx1"/>
                </a:solidFill>
              </a:rPr>
              <a:t>genetic continuity</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233079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a:solidFill>
                  <a:schemeClr val="tx1"/>
                </a:solidFill>
              </a:rPr>
              <a:t>Ribonucleic Acid (RNA)</a:t>
            </a:r>
          </a:p>
        </p:txBody>
      </p:sp>
      <p:sp>
        <p:nvSpPr>
          <p:cNvPr id="69635" name="Rectangle 3"/>
          <p:cNvSpPr>
            <a:spLocks noGrp="1" noChangeArrowheads="1"/>
          </p:cNvSpPr>
          <p:nvPr>
            <p:ph idx="1"/>
          </p:nvPr>
        </p:nvSpPr>
        <p:spPr>
          <a:xfrm>
            <a:off x="365125" y="1141413"/>
            <a:ext cx="8229600" cy="5106987"/>
          </a:xfrm>
          <a:ln/>
        </p:spPr>
        <p:txBody>
          <a:bodyPr>
            <a:normAutofit fontScale="92500" lnSpcReduction="20000"/>
          </a:bodyPr>
          <a:lstStyle/>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Four bases: </a:t>
            </a: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Adenine (A), Guanine (G), Cytosine (C), and </a:t>
            </a:r>
            <a:r>
              <a:rPr lang="en-US" dirty="0" smtClean="0">
                <a:solidFill>
                  <a:schemeClr val="tx1"/>
                </a:solidFill>
              </a:rPr>
              <a:t>_</a:t>
            </a:r>
            <a:endParaRPr lang="en-US" dirty="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Pentose </a:t>
            </a:r>
            <a:r>
              <a:rPr lang="en-US" dirty="0">
                <a:solidFill>
                  <a:schemeClr val="tx1"/>
                </a:solidFill>
              </a:rPr>
              <a:t>sugar is </a:t>
            </a:r>
            <a:r>
              <a:rPr lang="en-US" dirty="0" smtClean="0">
                <a:solidFill>
                  <a:schemeClr val="tx1"/>
                </a:solidFill>
              </a:rPr>
              <a:t>_</a:t>
            </a:r>
            <a:endParaRPr lang="en-US" dirty="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________________________________________  </a:t>
            </a:r>
            <a:r>
              <a:rPr lang="en-US" dirty="0">
                <a:solidFill>
                  <a:schemeClr val="tx1"/>
                </a:solidFill>
              </a:rPr>
              <a:t>molecule mostly active outside the nucleus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tx1"/>
              </a:solidFill>
            </a:endParaRP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Three </a:t>
            </a:r>
            <a:r>
              <a:rPr lang="en-US" dirty="0">
                <a:solidFill>
                  <a:schemeClr val="tx1"/>
                </a:solidFill>
              </a:rPr>
              <a:t>varieties of RNA carry out the DNA orders for protein synthesis</a:t>
            </a: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smtClean="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smtClean="0">
              <a:solidFill>
                <a:schemeClr val="tx1"/>
              </a:solidFill>
            </a:endParaRPr>
          </a:p>
          <a:p>
            <a:pPr marL="741363" lvl="1" indent="-28416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a:t>
            </a:r>
            <a:endParaRPr lang="en-US" dirty="0">
              <a:solidFill>
                <a:schemeClr val="tx1"/>
              </a:solidFill>
            </a:endParaRPr>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8922552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0" y="0"/>
            <a:ext cx="9144000" cy="5810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rPr>
              <a:t>Adenosine Triphosphate (ATP)</a:t>
            </a:r>
          </a:p>
        </p:txBody>
      </p:sp>
      <p:sp>
        <p:nvSpPr>
          <p:cNvPr id="70658" name="Rectangle 2"/>
          <p:cNvSpPr>
            <a:spLocks noGrp="1" noChangeArrowheads="1"/>
          </p:cNvSpPr>
          <p:nvPr>
            <p:ph idx="1"/>
          </p:nvPr>
        </p:nvSpPr>
        <p:spPr>
          <a:xfrm>
            <a:off x="365125" y="1141413"/>
            <a:ext cx="8229600" cy="5106987"/>
          </a:xfrm>
          <a:ln/>
        </p:spPr>
        <p:txBody>
          <a:bodyPr>
            <a:normAutofit lnSpcReduction="100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Chemical energy in glucose captured in this important molecule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Directly </a:t>
            </a:r>
            <a:r>
              <a:rPr lang="en-IN" dirty="0" smtClean="0">
                <a:solidFill>
                  <a:schemeClr val="tx1"/>
                </a:solidFill>
              </a:rPr>
              <a:t>_____________________________________ in </a:t>
            </a:r>
            <a:r>
              <a:rPr lang="en-IN" dirty="0">
                <a:solidFill>
                  <a:schemeClr val="tx1"/>
                </a:solidFill>
              </a:rPr>
              <a:t>cells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Energy form immediately useable by all body cells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Structure of ATP</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dirty="0">
                <a:solidFill>
                  <a:schemeClr val="tx1"/>
                </a:solidFill>
              </a:rPr>
              <a:t>Adenine-containing RNA nucleotide with two additional phosphate groups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35430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title"/>
          </p:nvPr>
        </p:nvSpPr>
        <p:spPr>
          <a:xfrm>
            <a:off x="762000" y="152401"/>
            <a:ext cx="7391400" cy="762000"/>
          </a:xfrm>
        </p:spPr>
        <p:txBody>
          <a:bodyPr/>
          <a:lstStyle/>
          <a:p>
            <a:r>
              <a:rPr lang="en-US" dirty="0" smtClean="0">
                <a:solidFill>
                  <a:schemeClr val="tx1"/>
                </a:solidFill>
              </a:rPr>
              <a:t>Cell Theory</a:t>
            </a:r>
          </a:p>
        </p:txBody>
      </p:sp>
      <p:sp>
        <p:nvSpPr>
          <p:cNvPr id="147459" name="Rectangle 5"/>
          <p:cNvSpPr>
            <a:spLocks noGrp="1" noChangeArrowheads="1"/>
          </p:cNvSpPr>
          <p:nvPr>
            <p:ph idx="1"/>
          </p:nvPr>
        </p:nvSpPr>
        <p:spPr>
          <a:xfrm>
            <a:off x="533400" y="1447801"/>
            <a:ext cx="7772400" cy="4724400"/>
          </a:xfrm>
        </p:spPr>
        <p:txBody>
          <a:bodyPr>
            <a:normAutofit fontScale="92500" lnSpcReduction="20000"/>
          </a:bodyPr>
          <a:lstStyle/>
          <a:p>
            <a:r>
              <a:rPr lang="en-US" dirty="0" smtClean="0">
                <a:solidFill>
                  <a:schemeClr val="tx1"/>
                </a:solidFill>
              </a:rPr>
              <a:t>The cell is the smallest structural and </a:t>
            </a:r>
            <a:r>
              <a:rPr lang="en-US" dirty="0" smtClean="0">
                <a:solidFill>
                  <a:schemeClr val="tx1"/>
                </a:solidFill>
              </a:rPr>
              <a:t>_</a:t>
            </a:r>
            <a:endParaRPr lang="en-US" dirty="0" smtClean="0">
              <a:solidFill>
                <a:schemeClr val="tx1"/>
              </a:solidFill>
            </a:endParaRPr>
          </a:p>
          <a:p>
            <a:endParaRPr lang="en-US" dirty="0" smtClean="0">
              <a:solidFill>
                <a:schemeClr val="tx1"/>
              </a:solidFill>
            </a:endParaRPr>
          </a:p>
          <a:p>
            <a:r>
              <a:rPr lang="en-US" dirty="0" smtClean="0">
                <a:solidFill>
                  <a:schemeClr val="tx1"/>
                </a:solidFill>
              </a:rPr>
              <a:t>Organismal </a:t>
            </a:r>
            <a:r>
              <a:rPr lang="en-US" dirty="0" smtClean="0">
                <a:solidFill>
                  <a:schemeClr val="tx1"/>
                </a:solidFill>
              </a:rPr>
              <a:t>functions depend on </a:t>
            </a:r>
            <a:r>
              <a:rPr lang="en-US" dirty="0" smtClean="0">
                <a:solidFill>
                  <a:schemeClr val="tx1"/>
                </a:solidFill>
              </a:rPr>
              <a:t>____________________________________ </a:t>
            </a:r>
            <a:r>
              <a:rPr lang="en-US" dirty="0" smtClean="0">
                <a:solidFill>
                  <a:schemeClr val="tx1"/>
                </a:solidFill>
              </a:rPr>
              <a:t>cell functions</a:t>
            </a:r>
          </a:p>
          <a:p>
            <a:endParaRPr lang="en-US" dirty="0" smtClean="0">
              <a:solidFill>
                <a:schemeClr val="tx1"/>
              </a:solidFill>
            </a:endParaRPr>
          </a:p>
          <a:p>
            <a:r>
              <a:rPr lang="en-US" dirty="0" smtClean="0">
                <a:solidFill>
                  <a:schemeClr val="tx1"/>
                </a:solidFill>
              </a:rPr>
              <a:t>Biochemical </a:t>
            </a:r>
            <a:r>
              <a:rPr lang="en-US" dirty="0" smtClean="0">
                <a:solidFill>
                  <a:schemeClr val="tx1"/>
                </a:solidFill>
              </a:rPr>
              <a:t>activities of cells are dictated by their specific subcellular structures</a:t>
            </a:r>
          </a:p>
          <a:p>
            <a:endParaRPr lang="en-US" dirty="0" smtClean="0">
              <a:solidFill>
                <a:schemeClr val="tx1"/>
              </a:solidFill>
            </a:endParaRPr>
          </a:p>
          <a:p>
            <a:r>
              <a:rPr lang="en-US" dirty="0" smtClean="0">
                <a:solidFill>
                  <a:schemeClr val="tx1"/>
                </a:solidFill>
              </a:rPr>
              <a:t>___________________________________ of </a:t>
            </a:r>
            <a:r>
              <a:rPr lang="en-US" dirty="0" smtClean="0">
                <a:solidFill>
                  <a:schemeClr val="tx1"/>
                </a:solidFill>
              </a:rPr>
              <a:t>life has a cellular basis</a:t>
            </a:r>
          </a:p>
        </p:txBody>
      </p:sp>
    </p:spTree>
    <p:extLst>
      <p:ext uri="{BB962C8B-B14F-4D97-AF65-F5344CB8AC3E}">
        <p14:creationId xmlns:p14="http://schemas.microsoft.com/office/powerpoint/2010/main" val="2696322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Digestive Flash Animations\NADHoxidationreductionreactions.sw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5479</Words>
  <Application>Microsoft Office PowerPoint</Application>
  <PresentationFormat>On-screen Show (4:3)</PresentationFormat>
  <Paragraphs>1608</Paragraphs>
  <Slides>205</Slides>
  <Notes>75</Notes>
  <HiddenSlides>0</HiddenSlides>
  <MMClips>0</MMClips>
  <ScaleCrop>false</ScaleCrop>
  <HeadingPairs>
    <vt:vector size="4" baseType="variant">
      <vt:variant>
        <vt:lpstr>Theme</vt:lpstr>
      </vt:variant>
      <vt:variant>
        <vt:i4>1</vt:i4>
      </vt:variant>
      <vt:variant>
        <vt:lpstr>Slide Titles</vt:lpstr>
      </vt:variant>
      <vt:variant>
        <vt:i4>205</vt:i4>
      </vt:variant>
    </vt:vector>
  </HeadingPairs>
  <TitlesOfParts>
    <vt:vector size="206" baseType="lpstr">
      <vt:lpstr>Office Theme</vt:lpstr>
      <vt:lpstr>Exam One Material</vt:lpstr>
      <vt:lpstr>Overview of Anatomy and Physiology</vt:lpstr>
      <vt:lpstr>Principle of Complementarity</vt:lpstr>
      <vt:lpstr>Levels of Structural Organization</vt:lpstr>
      <vt:lpstr>Interdependence of Body Cells</vt:lpstr>
      <vt:lpstr>Homeostasis</vt:lpstr>
      <vt:lpstr>Homeostatic Control Mechanisms</vt:lpstr>
      <vt:lpstr>Components of a Control Mechanism</vt:lpstr>
      <vt:lpstr>Negative Feedback</vt:lpstr>
      <vt:lpstr>Positive Feedback</vt:lpstr>
      <vt:lpstr>Homeostatic Imbalance</vt:lpstr>
      <vt:lpstr>Anatomical Position</vt:lpstr>
      <vt:lpstr>Regional Terms</vt:lpstr>
      <vt:lpstr>Body Planes</vt:lpstr>
      <vt:lpstr>Sagittal Plane</vt:lpstr>
      <vt:lpstr>Body Planes</vt:lpstr>
      <vt:lpstr>Body Planes</vt:lpstr>
      <vt:lpstr>Body Cavities</vt:lpstr>
      <vt:lpstr>Dorsal Body Cavity</vt:lpstr>
      <vt:lpstr>Ventral Body Cavity</vt:lpstr>
      <vt:lpstr>Ventral Body Cavity</vt:lpstr>
      <vt:lpstr>Ventral Body Cavity</vt:lpstr>
      <vt:lpstr>Membranes in Ventral Body Cavity</vt:lpstr>
      <vt:lpstr>Serous Membranes</vt:lpstr>
      <vt:lpstr>Other Body Cavities</vt:lpstr>
      <vt:lpstr>Matter</vt:lpstr>
      <vt:lpstr>Composition of Matter: Elements</vt:lpstr>
      <vt:lpstr>Composition of Matter</vt:lpstr>
      <vt:lpstr>Atomic Structure</vt:lpstr>
      <vt:lpstr>Atomic Structure: The Nucleus</vt:lpstr>
      <vt:lpstr>Atomic Structure: Electrons</vt:lpstr>
      <vt:lpstr>Models of the Atom</vt:lpstr>
      <vt:lpstr>Models of the Atom</vt:lpstr>
      <vt:lpstr>Identifying Elements</vt:lpstr>
      <vt:lpstr> Atomic Number and Mass Number</vt:lpstr>
      <vt:lpstr>Isotopes and Atomic Weight</vt:lpstr>
      <vt:lpstr>Isotopes and Atomic Weight</vt:lpstr>
      <vt:lpstr>Combining Matter: Molecules and Compounds</vt:lpstr>
      <vt:lpstr>Mixtures </vt:lpstr>
      <vt:lpstr>Types of Mixtures: Solutions </vt:lpstr>
      <vt:lpstr>Colloids and Suspensions</vt:lpstr>
      <vt:lpstr>Colloids and Suspensions</vt:lpstr>
      <vt:lpstr>Mixtures versus Compounds</vt:lpstr>
      <vt:lpstr>Chemical Bonds</vt:lpstr>
      <vt:lpstr>Chemically Inert Elements</vt:lpstr>
      <vt:lpstr>Chemically Reactive Elements</vt:lpstr>
      <vt:lpstr>Types of Chemical Bonds</vt:lpstr>
      <vt:lpstr>Ionic Bonds</vt:lpstr>
      <vt:lpstr>Ionic Compounds</vt:lpstr>
      <vt:lpstr>Covalent Bonds</vt:lpstr>
      <vt:lpstr>Nonpolar Covalent Bonds</vt:lpstr>
      <vt:lpstr>Polar Covalent Bonds</vt:lpstr>
      <vt:lpstr>Hydrogen Bonds</vt:lpstr>
      <vt:lpstr>Patterns of Chemical Reactions</vt:lpstr>
      <vt:lpstr>Synthesis Reactions</vt:lpstr>
      <vt:lpstr>Decomposition Reactions</vt:lpstr>
      <vt:lpstr>Exchange Reactions</vt:lpstr>
      <vt:lpstr>Oxidation-Reduction (Redox) Reactions</vt:lpstr>
      <vt:lpstr>PowerPoint Presentation</vt:lpstr>
      <vt:lpstr>Reversibility of Chemical Reactions</vt:lpstr>
      <vt:lpstr>Rate of Chemical Reactions</vt:lpstr>
      <vt:lpstr>Classes of Compounds</vt:lpstr>
      <vt:lpstr>Water in Living Organisms</vt:lpstr>
      <vt:lpstr>Acids and Bases</vt:lpstr>
      <vt:lpstr>pH: Acid-base Concentration </vt:lpstr>
      <vt:lpstr>pH: Acid-base Concentration</vt:lpstr>
      <vt:lpstr>pH: Acid-base Concentration</vt:lpstr>
      <vt:lpstr>Neutralization</vt:lpstr>
      <vt:lpstr>Acid-base Homeostasis</vt:lpstr>
      <vt:lpstr>Buffers</vt:lpstr>
      <vt:lpstr>Organic Compounds</vt:lpstr>
      <vt:lpstr>Organic Compounds</vt:lpstr>
      <vt:lpstr>Carbohydrates</vt:lpstr>
      <vt:lpstr>Carbohydrates</vt:lpstr>
      <vt:lpstr>Monosaccharides</vt:lpstr>
      <vt:lpstr>Disaccharides </vt:lpstr>
      <vt:lpstr>Polysaccharides</vt:lpstr>
      <vt:lpstr>Lipids</vt:lpstr>
      <vt:lpstr>Neutral Fats or Triglycerides</vt:lpstr>
      <vt:lpstr>Saturation of Fatty Acids</vt:lpstr>
      <vt:lpstr>Phospholipids</vt:lpstr>
      <vt:lpstr>Steroids</vt:lpstr>
      <vt:lpstr>Eicosanoids</vt:lpstr>
      <vt:lpstr>Other Lipids in the Body</vt:lpstr>
      <vt:lpstr>Proteins</vt:lpstr>
      <vt:lpstr>Primary Structure of Protein</vt:lpstr>
      <vt:lpstr>Secondary Structure of Protein</vt:lpstr>
      <vt:lpstr>Tertiary Structure of Protein</vt:lpstr>
      <vt:lpstr>Quaternary Protein</vt:lpstr>
      <vt:lpstr>Fibrous and Globular Proteins</vt:lpstr>
      <vt:lpstr>Fibrous and Globular Proteins</vt:lpstr>
      <vt:lpstr>Protein Denaturation</vt:lpstr>
      <vt:lpstr>Enzymes</vt:lpstr>
      <vt:lpstr>Characteristics of Enzymes</vt:lpstr>
      <vt:lpstr>Nucleic Acids</vt:lpstr>
      <vt:lpstr>Deoxyribonucleic Acid (DNA)</vt:lpstr>
      <vt:lpstr>Ribonucleic Acid (RNA)</vt:lpstr>
      <vt:lpstr>Adenosine Triphosphate (ATP)</vt:lpstr>
      <vt:lpstr>Cell Theory</vt:lpstr>
      <vt:lpstr>Cell Diversity</vt:lpstr>
      <vt:lpstr>Generalized Cell</vt:lpstr>
      <vt:lpstr>Plasma Membrane</vt:lpstr>
      <vt:lpstr>Membrane Proteins</vt:lpstr>
      <vt:lpstr>Membrane Proteins</vt:lpstr>
      <vt:lpstr>Functions of Membrane Proteins</vt:lpstr>
      <vt:lpstr>Functions of Membrane Proteins</vt:lpstr>
      <vt:lpstr> Membrane Junctions</vt:lpstr>
      <vt:lpstr>Membrane Junctions: Tight Junctions</vt:lpstr>
      <vt:lpstr>Membrane Junctions:  Desmosomes</vt:lpstr>
      <vt:lpstr>Membrane Junctions: Gap Junctions</vt:lpstr>
      <vt:lpstr>Membrane Transport</vt:lpstr>
      <vt:lpstr>Types of Membrane Transport</vt:lpstr>
      <vt:lpstr>Passive Processes</vt:lpstr>
      <vt:lpstr>Passive Processes: Simple Diffusion</vt:lpstr>
      <vt:lpstr>Diffusion</vt:lpstr>
      <vt:lpstr>Passive Processes: Facilitated Diffusion</vt:lpstr>
      <vt:lpstr>Facilitated Diffusion Using Carrier Proteins</vt:lpstr>
      <vt:lpstr>Facilitated Diffusion Using Channel Proteins</vt:lpstr>
      <vt:lpstr>Passive Processes: Osmosis</vt:lpstr>
      <vt:lpstr>Passive Processes: Osmosis</vt:lpstr>
      <vt:lpstr>Tonicity</vt:lpstr>
      <vt:lpstr>Membrane Transport: Active Processes</vt:lpstr>
      <vt:lpstr>Active Transport</vt:lpstr>
      <vt:lpstr>Vesicular Transport</vt:lpstr>
      <vt:lpstr>Vesicular Transport</vt:lpstr>
      <vt:lpstr>Endocytosis and Transcytosis</vt:lpstr>
      <vt:lpstr>Endocytosis</vt:lpstr>
      <vt:lpstr>Exocytosis</vt:lpstr>
      <vt:lpstr>Cytoplasm</vt:lpstr>
      <vt:lpstr>Cytoplasm</vt:lpstr>
      <vt:lpstr>Cytoplasmic Organelles</vt:lpstr>
      <vt:lpstr>Mitochondria</vt:lpstr>
      <vt:lpstr>Ribosomes</vt:lpstr>
      <vt:lpstr>Endoplasmic Reticulum (ER)</vt:lpstr>
      <vt:lpstr>Rough (ER)</vt:lpstr>
      <vt:lpstr>Smooth ER</vt:lpstr>
      <vt:lpstr>Golgi Apparatus</vt:lpstr>
      <vt:lpstr>Golgi Apparatus</vt:lpstr>
      <vt:lpstr>Lysosomes</vt:lpstr>
      <vt:lpstr>Peroxisomes</vt:lpstr>
      <vt:lpstr>Cytoskeleton</vt:lpstr>
      <vt:lpstr>Centrioles</vt:lpstr>
      <vt:lpstr>Cilia</vt:lpstr>
      <vt:lpstr>Nucleus</vt:lpstr>
      <vt:lpstr>Nuclear Envelope</vt:lpstr>
      <vt:lpstr>Nuclear Envelope</vt:lpstr>
      <vt:lpstr>Nucleoli</vt:lpstr>
      <vt:lpstr>Chromatin</vt:lpstr>
      <vt:lpstr>Cell Cycle</vt:lpstr>
      <vt:lpstr>Interphase:  DNA Replication</vt:lpstr>
      <vt:lpstr>DNA Replication</vt:lpstr>
      <vt:lpstr>DNA Replication</vt:lpstr>
      <vt:lpstr>Cell Division</vt:lpstr>
      <vt:lpstr>Mitosis</vt:lpstr>
      <vt:lpstr>Cytokinesis</vt:lpstr>
      <vt:lpstr>Early and Late Prophase</vt:lpstr>
      <vt:lpstr>Metaphase</vt:lpstr>
      <vt:lpstr>Anaphase</vt:lpstr>
      <vt:lpstr>Telophase and Cytokinesis</vt:lpstr>
      <vt:lpstr>Control of Cell Division</vt:lpstr>
      <vt:lpstr>Protein Synthesis</vt:lpstr>
      <vt:lpstr>Roles of the Three Types of RNA</vt:lpstr>
      <vt:lpstr>Transcription</vt:lpstr>
      <vt:lpstr>Transcription: RNA Polymerase</vt:lpstr>
      <vt:lpstr>Genetic Code</vt:lpstr>
      <vt:lpstr>Information Transfer from DNA to RNA</vt:lpstr>
      <vt:lpstr>4</vt:lpstr>
      <vt:lpstr>Tissues</vt:lpstr>
      <vt:lpstr>Epithelial Membranes</vt:lpstr>
      <vt:lpstr>Epithelial Tissue</vt:lpstr>
      <vt:lpstr>Epithelial Tissue</vt:lpstr>
      <vt:lpstr>Classification of Epithelia</vt:lpstr>
      <vt:lpstr>Epithelia: Simple Squamous</vt:lpstr>
      <vt:lpstr>Epithelia: Simple Cuboidal</vt:lpstr>
      <vt:lpstr>Epithelia: Simple Columnar</vt:lpstr>
      <vt:lpstr>Epithelia: Pseudostratified Columnar</vt:lpstr>
      <vt:lpstr>Epithelia: Stratified Squamous</vt:lpstr>
      <vt:lpstr>Epithelia: Stratified Cuboidal and Columnar</vt:lpstr>
      <vt:lpstr>Epithelia: Stratified Cuboidal and Columnar</vt:lpstr>
      <vt:lpstr>Epithelia: Transitional</vt:lpstr>
      <vt:lpstr>Epithelia: Glandular</vt:lpstr>
      <vt:lpstr>Endocrine Glands</vt:lpstr>
      <vt:lpstr>Exocrine Glands</vt:lpstr>
      <vt:lpstr>Modes of Secretion</vt:lpstr>
      <vt:lpstr>Connective Tissue</vt:lpstr>
      <vt:lpstr>Functions of Connective Tissue</vt:lpstr>
      <vt:lpstr>Characteristics of Connective Tissue</vt:lpstr>
      <vt:lpstr>Structural Elements of Connective Tissue</vt:lpstr>
      <vt:lpstr>Ground Substance</vt:lpstr>
      <vt:lpstr>Fibers</vt:lpstr>
      <vt:lpstr>Cells</vt:lpstr>
      <vt:lpstr>Connective Tissue Proper: Loose</vt:lpstr>
      <vt:lpstr>Connective Tissue Proper: Loose</vt:lpstr>
      <vt:lpstr>Connective Tissue Proper: Loose</vt:lpstr>
      <vt:lpstr>Connective Tissue Proper: Dense Regular</vt:lpstr>
      <vt:lpstr>Connective Tissue Proper: Dense Irregular</vt:lpstr>
      <vt:lpstr>Connective Tissue: Hyaline Cartilage</vt:lpstr>
      <vt:lpstr>Connective Tissue: Elastic Cartilage</vt:lpstr>
      <vt:lpstr>Connective Tissue:  Fibrocartilage Cartilage</vt:lpstr>
      <vt:lpstr>Connective Tissue:  Bone (Osseous Tissue)</vt:lpstr>
      <vt:lpstr>Connective Tissue: Blood</vt:lpstr>
      <vt:lpstr>Nervous Tissue</vt:lpstr>
      <vt:lpstr>Muscle Tissue: Skeletal</vt:lpstr>
      <vt:lpstr>Muscle Tissue: Cardiac</vt:lpstr>
      <vt:lpstr>Muscle Tissue: Smooth</vt:lpstr>
    </vt:vector>
  </TitlesOfParts>
  <Company>Illinois State University / 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bawargo</dc:creator>
  <cp:lastModifiedBy>bawargo</cp:lastModifiedBy>
  <cp:revision>17</cp:revision>
  <dcterms:created xsi:type="dcterms:W3CDTF">2012-08-13T15:33:48Z</dcterms:created>
  <dcterms:modified xsi:type="dcterms:W3CDTF">2012-08-14T15:06:08Z</dcterms:modified>
</cp:coreProperties>
</file>