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4"/>
  </p:notesMasterIdLst>
  <p:sldIdLst>
    <p:sldId id="258" r:id="rId2"/>
    <p:sldId id="260" r:id="rId3"/>
    <p:sldId id="262" r:id="rId4"/>
    <p:sldId id="320" r:id="rId5"/>
    <p:sldId id="263" r:id="rId6"/>
    <p:sldId id="264" r:id="rId7"/>
    <p:sldId id="265" r:id="rId8"/>
    <p:sldId id="266" r:id="rId9"/>
    <p:sldId id="267" r:id="rId10"/>
    <p:sldId id="270" r:id="rId11"/>
    <p:sldId id="272" r:id="rId12"/>
    <p:sldId id="273" r:id="rId13"/>
    <p:sldId id="275" r:id="rId14"/>
    <p:sldId id="277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6" r:id="rId23"/>
    <p:sldId id="321" r:id="rId24"/>
    <p:sldId id="291" r:id="rId25"/>
    <p:sldId id="292" r:id="rId26"/>
    <p:sldId id="293" r:id="rId27"/>
    <p:sldId id="295" r:id="rId28"/>
    <p:sldId id="296" r:id="rId29"/>
    <p:sldId id="298" r:id="rId30"/>
    <p:sldId id="322" r:id="rId31"/>
    <p:sldId id="299" r:id="rId32"/>
    <p:sldId id="301" r:id="rId33"/>
    <p:sldId id="302" r:id="rId34"/>
    <p:sldId id="303" r:id="rId35"/>
    <p:sldId id="304" r:id="rId36"/>
    <p:sldId id="305" r:id="rId37"/>
    <p:sldId id="306" r:id="rId38"/>
    <p:sldId id="307" r:id="rId39"/>
    <p:sldId id="308" r:id="rId40"/>
    <p:sldId id="309" r:id="rId41"/>
    <p:sldId id="311" r:id="rId42"/>
    <p:sldId id="312" r:id="rId43"/>
    <p:sldId id="323" r:id="rId44"/>
    <p:sldId id="313" r:id="rId45"/>
    <p:sldId id="315" r:id="rId46"/>
    <p:sldId id="324" r:id="rId47"/>
    <p:sldId id="317" r:id="rId48"/>
    <p:sldId id="325" r:id="rId49"/>
    <p:sldId id="326" r:id="rId50"/>
    <p:sldId id="327" r:id="rId51"/>
    <p:sldId id="328" r:id="rId52"/>
    <p:sldId id="329" r:id="rId53"/>
    <p:sldId id="330" r:id="rId54"/>
    <p:sldId id="331" r:id="rId55"/>
    <p:sldId id="332" r:id="rId56"/>
    <p:sldId id="333" r:id="rId57"/>
    <p:sldId id="334" r:id="rId58"/>
    <p:sldId id="335" r:id="rId59"/>
    <p:sldId id="336" r:id="rId60"/>
    <p:sldId id="337" r:id="rId61"/>
    <p:sldId id="338" r:id="rId62"/>
    <p:sldId id="339" r:id="rId63"/>
    <p:sldId id="340" r:id="rId64"/>
    <p:sldId id="341" r:id="rId65"/>
    <p:sldId id="342" r:id="rId66"/>
    <p:sldId id="343" r:id="rId67"/>
    <p:sldId id="344" r:id="rId68"/>
    <p:sldId id="345" r:id="rId69"/>
    <p:sldId id="346" r:id="rId70"/>
    <p:sldId id="347" r:id="rId71"/>
    <p:sldId id="348" r:id="rId72"/>
    <p:sldId id="349" r:id="rId73"/>
    <p:sldId id="350" r:id="rId74"/>
    <p:sldId id="351" r:id="rId75"/>
    <p:sldId id="352" r:id="rId76"/>
    <p:sldId id="353" r:id="rId77"/>
    <p:sldId id="354" r:id="rId78"/>
    <p:sldId id="355" r:id="rId79"/>
    <p:sldId id="356" r:id="rId80"/>
    <p:sldId id="357" r:id="rId81"/>
    <p:sldId id="358" r:id="rId82"/>
    <p:sldId id="359" r:id="rId83"/>
    <p:sldId id="360" r:id="rId84"/>
    <p:sldId id="361" r:id="rId85"/>
    <p:sldId id="362" r:id="rId86"/>
    <p:sldId id="363" r:id="rId87"/>
    <p:sldId id="364" r:id="rId88"/>
    <p:sldId id="365" r:id="rId89"/>
    <p:sldId id="366" r:id="rId90"/>
    <p:sldId id="367" r:id="rId91"/>
    <p:sldId id="368" r:id="rId92"/>
    <p:sldId id="369" r:id="rId93"/>
    <p:sldId id="370" r:id="rId94"/>
    <p:sldId id="371" r:id="rId95"/>
    <p:sldId id="372" r:id="rId96"/>
    <p:sldId id="373" r:id="rId97"/>
    <p:sldId id="374" r:id="rId98"/>
    <p:sldId id="375" r:id="rId99"/>
    <p:sldId id="376" r:id="rId100"/>
    <p:sldId id="377" r:id="rId101"/>
    <p:sldId id="378" r:id="rId102"/>
    <p:sldId id="379" r:id="rId103"/>
    <p:sldId id="380" r:id="rId104"/>
    <p:sldId id="381" r:id="rId105"/>
    <p:sldId id="382" r:id="rId106"/>
    <p:sldId id="383" r:id="rId107"/>
    <p:sldId id="384" r:id="rId108"/>
    <p:sldId id="385" r:id="rId109"/>
    <p:sldId id="386" r:id="rId110"/>
    <p:sldId id="387" r:id="rId111"/>
    <p:sldId id="388" r:id="rId112"/>
    <p:sldId id="389" r:id="rId113"/>
    <p:sldId id="390" r:id="rId114"/>
    <p:sldId id="391" r:id="rId115"/>
    <p:sldId id="392" r:id="rId116"/>
    <p:sldId id="393" r:id="rId117"/>
    <p:sldId id="394" r:id="rId118"/>
    <p:sldId id="395" r:id="rId119"/>
    <p:sldId id="396" r:id="rId120"/>
    <p:sldId id="397" r:id="rId121"/>
    <p:sldId id="398" r:id="rId122"/>
    <p:sldId id="399" r:id="rId123"/>
    <p:sldId id="400" r:id="rId124"/>
    <p:sldId id="401" r:id="rId125"/>
    <p:sldId id="402" r:id="rId126"/>
    <p:sldId id="403" r:id="rId127"/>
    <p:sldId id="404" r:id="rId128"/>
    <p:sldId id="405" r:id="rId129"/>
    <p:sldId id="406" r:id="rId130"/>
    <p:sldId id="407" r:id="rId131"/>
    <p:sldId id="408" r:id="rId132"/>
    <p:sldId id="409" r:id="rId133"/>
    <p:sldId id="410" r:id="rId134"/>
    <p:sldId id="411" r:id="rId135"/>
    <p:sldId id="412" r:id="rId136"/>
    <p:sldId id="413" r:id="rId137"/>
    <p:sldId id="414" r:id="rId138"/>
    <p:sldId id="415" r:id="rId139"/>
    <p:sldId id="416" r:id="rId140"/>
    <p:sldId id="417" r:id="rId141"/>
    <p:sldId id="418" r:id="rId142"/>
    <p:sldId id="419" r:id="rId143"/>
    <p:sldId id="420" r:id="rId144"/>
    <p:sldId id="421" r:id="rId145"/>
    <p:sldId id="422" r:id="rId146"/>
    <p:sldId id="423" r:id="rId147"/>
    <p:sldId id="424" r:id="rId148"/>
    <p:sldId id="425" r:id="rId149"/>
    <p:sldId id="426" r:id="rId150"/>
    <p:sldId id="427" r:id="rId151"/>
    <p:sldId id="428" r:id="rId152"/>
    <p:sldId id="429" r:id="rId1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notesMaster" Target="notesMasters/notesMaster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presProps" Target="pres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53" Type="http://schemas.openxmlformats.org/officeDocument/2006/relationships/slide" Target="slides/slide15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theme" Target="theme/theme1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435A3F-ECE1-46CB-8791-3088E702A3F5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28930B-A190-4E5A-A534-A1B5409A5A3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57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31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52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5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34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8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902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131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54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64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745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84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950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05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155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2579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0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55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661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763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96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1731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275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E6181-52B3-422C-AC00-7634BF858626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AAE6-14E3-4839-8402-6421658B4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E6181-52B3-422C-AC00-7634BF858626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AAE6-14E3-4839-8402-6421658B4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E6181-52B3-422C-AC00-7634BF858626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AAE6-14E3-4839-8402-6421658B4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E6181-52B3-422C-AC00-7634BF858626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AAE6-14E3-4839-8402-6421658B4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E6181-52B3-422C-AC00-7634BF858626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AAE6-14E3-4839-8402-6421658B4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E6181-52B3-422C-AC00-7634BF858626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AAE6-14E3-4839-8402-6421658B4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E6181-52B3-422C-AC00-7634BF858626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AAE6-14E3-4839-8402-6421658B4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E6181-52B3-422C-AC00-7634BF858626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AAE6-14E3-4839-8402-6421658B4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E6181-52B3-422C-AC00-7634BF858626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2AAE6-14E3-4839-8402-6421658B4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E6181-52B3-422C-AC00-7634BF858626}" type="datetimeFigureOut">
              <a:rPr lang="en-US" smtClean="0"/>
              <a:pPr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2AAE6-14E3-4839-8402-6421658B4E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434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Skin (Integument)</a:t>
            </a:r>
          </a:p>
        </p:txBody>
      </p:sp>
      <p:sp>
        <p:nvSpPr>
          <p:cNvPr id="1434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Consists of two distinct regions</a:t>
            </a:r>
          </a:p>
          <a:p>
            <a:pPr lvl="1"/>
            <a:r>
              <a:rPr lang="en-US" sz="2400" b="1" dirty="0" smtClean="0"/>
              <a:t> </a:t>
            </a:r>
          </a:p>
          <a:p>
            <a:pPr lvl="2"/>
            <a:r>
              <a:rPr lang="en-US" sz="2000" dirty="0" smtClean="0"/>
              <a:t>superficial </a:t>
            </a:r>
            <a:r>
              <a:rPr lang="en-US" sz="2000" dirty="0"/>
              <a:t>region</a:t>
            </a:r>
          </a:p>
          <a:p>
            <a:pPr lvl="2"/>
            <a:r>
              <a:rPr lang="en-US" sz="2000" dirty="0"/>
              <a:t>Epithelial tissue</a:t>
            </a:r>
          </a:p>
          <a:p>
            <a:pPr lvl="1"/>
            <a:r>
              <a:rPr lang="en-US" sz="2400" b="1" dirty="0" smtClean="0"/>
              <a:t> </a:t>
            </a:r>
          </a:p>
          <a:p>
            <a:pPr lvl="2"/>
            <a:r>
              <a:rPr lang="en-US" sz="2000" dirty="0" smtClean="0"/>
              <a:t>underlies </a:t>
            </a:r>
            <a:r>
              <a:rPr lang="en-US" sz="2000" dirty="0"/>
              <a:t>epidermis</a:t>
            </a:r>
          </a:p>
          <a:p>
            <a:pPr lvl="2"/>
            <a:r>
              <a:rPr lang="en-US" sz="2000" dirty="0"/>
              <a:t>Mostly </a:t>
            </a:r>
            <a:r>
              <a:rPr lang="en-US" sz="2000" dirty="0" smtClean="0"/>
              <a:t>_</a:t>
            </a:r>
            <a:endParaRPr lang="en-US" sz="2000" dirty="0"/>
          </a:p>
          <a:p>
            <a:r>
              <a:rPr lang="en-US" sz="2800" b="1" dirty="0"/>
              <a:t>Hypodermis </a:t>
            </a:r>
            <a:r>
              <a:rPr lang="en-US" sz="2800" b="1" dirty="0" smtClean="0"/>
              <a:t> fascia</a:t>
            </a:r>
            <a:r>
              <a:rPr lang="en-US" sz="2800" b="1" dirty="0"/>
              <a:t>)</a:t>
            </a:r>
          </a:p>
          <a:p>
            <a:pPr lvl="1"/>
            <a:r>
              <a:rPr lang="en-US" sz="2400" dirty="0"/>
              <a:t>Subcutaneous layer deep to skin </a:t>
            </a:r>
          </a:p>
          <a:p>
            <a:pPr lvl="1"/>
            <a:r>
              <a:rPr lang="en-US" sz="2400" dirty="0"/>
              <a:t>Not part of skin but shares some functions</a:t>
            </a:r>
          </a:p>
          <a:p>
            <a:pPr lvl="1"/>
            <a:r>
              <a:rPr lang="en-US" sz="2400" dirty="0"/>
              <a:t>Mostly </a:t>
            </a:r>
            <a:r>
              <a:rPr lang="en-US" sz="2400" dirty="0" smtClean="0"/>
              <a:t>_</a:t>
            </a:r>
          </a:p>
          <a:p>
            <a:pPr lvl="2"/>
            <a:r>
              <a:rPr lang="en-US" sz="2000" dirty="0" smtClean="0"/>
              <a:t>absorbs </a:t>
            </a:r>
            <a:r>
              <a:rPr lang="en-US" sz="2000" dirty="0"/>
              <a:t>shock &amp; insulates</a:t>
            </a:r>
          </a:p>
          <a:p>
            <a:pPr lvl="1"/>
            <a:r>
              <a:rPr lang="en-US" sz="2400" dirty="0"/>
              <a:t>Anchors skin to underlying structures 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Dermis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65125" y="1600200"/>
            <a:ext cx="8229600" cy="44973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Strong, flexible connective tissue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Cells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occasionally </a:t>
            </a:r>
            <a:r>
              <a:rPr lang="en-US" sz="2400" dirty="0"/>
              <a:t>mast cells and white blood cells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Contains </a:t>
            </a:r>
            <a:r>
              <a:rPr lang="en-US" sz="2800" dirty="0"/>
              <a:t>nerve fibers; blood and lymphatic vessels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Contains epidermal hair follicles; oil and sweat glands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Two layers 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 </a:t>
            </a:r>
            <a:endParaRPr lang="en-US" sz="2400" b="1" dirty="0"/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Homeostatic Imbalances</a:t>
            </a:r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r>
              <a:rPr lang="en-US" b="1" dirty="0" smtClean="0"/>
              <a:t> </a:t>
            </a:r>
            <a:endParaRPr lang="en-US" dirty="0"/>
          </a:p>
          <a:p>
            <a:pPr lvl="1"/>
            <a:r>
              <a:rPr lang="en-US" dirty="0"/>
              <a:t>Group of diseases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Spongy </a:t>
            </a:r>
            <a:r>
              <a:rPr lang="en-US" dirty="0"/>
              <a:t>bone of </a:t>
            </a:r>
            <a:r>
              <a:rPr lang="en-US" dirty="0" smtClean="0"/>
              <a:t>_____________________________________ most </a:t>
            </a:r>
            <a:r>
              <a:rPr lang="en-US" dirty="0"/>
              <a:t>susceptible</a:t>
            </a:r>
          </a:p>
          <a:p>
            <a:pPr lvl="2"/>
            <a:r>
              <a:rPr lang="en-US" dirty="0"/>
              <a:t>Vertebral and hip fractures common</a:t>
            </a:r>
          </a:p>
        </p:txBody>
      </p:sp>
    </p:spTree>
    <p:extLst>
      <p:ext uri="{BB962C8B-B14F-4D97-AF65-F5344CB8AC3E}">
        <p14:creationId xmlns:p14="http://schemas.microsoft.com/office/powerpoint/2010/main" val="2966309154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Risk Factors for Osteoporosis</a:t>
            </a:r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Risk factors</a:t>
            </a:r>
          </a:p>
          <a:p>
            <a:pPr lvl="1"/>
            <a:r>
              <a:rPr lang="en-US" dirty="0"/>
              <a:t>Most often aged,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30% 60 – 70 years of age; 70% by age 80</a:t>
            </a:r>
          </a:p>
          <a:p>
            <a:pPr lvl="2"/>
            <a:r>
              <a:rPr lang="en-US" dirty="0"/>
              <a:t>30% </a:t>
            </a:r>
            <a:r>
              <a:rPr lang="en-US" dirty="0" err="1"/>
              <a:t>caucasian</a:t>
            </a:r>
            <a:r>
              <a:rPr lang="en-US" dirty="0"/>
              <a:t> women will fracture bone because of it</a:t>
            </a:r>
          </a:p>
          <a:p>
            <a:pPr lvl="1"/>
            <a:r>
              <a:rPr lang="en-US" dirty="0"/>
              <a:t>Men to lesser degree</a:t>
            </a:r>
          </a:p>
          <a:p>
            <a:pPr lvl="1"/>
            <a:r>
              <a:rPr lang="en-US" dirty="0"/>
              <a:t>Sex hormones </a:t>
            </a:r>
            <a:r>
              <a:rPr lang="en-US" dirty="0" smtClean="0"/>
              <a:t>________________________________________ and </a:t>
            </a:r>
            <a:r>
              <a:rPr lang="en-US" dirty="0"/>
              <a:t>density</a:t>
            </a:r>
          </a:p>
          <a:p>
            <a:pPr lvl="2"/>
            <a:r>
              <a:rPr lang="en-US" dirty="0"/>
              <a:t>As secretion wanes with age osteoporosis can develop</a:t>
            </a:r>
          </a:p>
        </p:txBody>
      </p:sp>
    </p:spTree>
    <p:extLst>
      <p:ext uri="{BB962C8B-B14F-4D97-AF65-F5344CB8AC3E}">
        <p14:creationId xmlns:p14="http://schemas.microsoft.com/office/powerpoint/2010/main" val="3900843449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Additional Risk Factors for Osteoporosis</a:t>
            </a:r>
          </a:p>
        </p:txBody>
      </p:sp>
      <p:sp>
        <p:nvSpPr>
          <p:cNvPr id="788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Insufficient </a:t>
            </a:r>
            <a:r>
              <a:rPr lang="en-US" sz="2800" dirty="0" smtClean="0"/>
              <a:t>_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Diet poor in calcium and protein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Hormone-related conditions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Hyperthyroidism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Low blood levels of thyroid-stimulating hormone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Diabetes mellitus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800" dirty="0"/>
              <a:t>Immobility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Males with prostate cancer taking androgen-suppressing drugs</a:t>
            </a:r>
          </a:p>
        </p:txBody>
      </p:sp>
    </p:spTree>
    <p:extLst>
      <p:ext uri="{BB962C8B-B14F-4D97-AF65-F5344CB8AC3E}">
        <p14:creationId xmlns:p14="http://schemas.microsoft.com/office/powerpoint/2010/main" val="287658487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Treating Osteoporosis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Traditional treatments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Vitamin D supplements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Hormone replacement therapy</a:t>
            </a:r>
          </a:p>
          <a:p>
            <a:pPr lvl="2"/>
            <a:r>
              <a:rPr lang="en-US" dirty="0"/>
              <a:t>Slows bone loss but does not reverse it</a:t>
            </a:r>
          </a:p>
          <a:p>
            <a:pPr lvl="2"/>
            <a:r>
              <a:rPr lang="en-US" dirty="0"/>
              <a:t>Controversial due to increased risk of heart attack, stroke, and breast cancer</a:t>
            </a:r>
          </a:p>
          <a:p>
            <a:pPr lvl="2"/>
            <a:r>
              <a:rPr lang="en-US" dirty="0"/>
              <a:t>Some take estrogenic compounds in soy as substitute</a:t>
            </a:r>
          </a:p>
        </p:txBody>
      </p:sp>
    </p:spTree>
    <p:extLst>
      <p:ext uri="{BB962C8B-B14F-4D97-AF65-F5344CB8AC3E}">
        <p14:creationId xmlns:p14="http://schemas.microsoft.com/office/powerpoint/2010/main" val="338447376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Preventing Osteoporosis</a:t>
            </a: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Plenty of calcium in diet in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/>
              <a:t>Reduce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Leaches </a:t>
            </a:r>
            <a:r>
              <a:rPr lang="en-US" dirty="0"/>
              <a:t>minerals from bone so decreases bone density</a:t>
            </a:r>
          </a:p>
          <a:p>
            <a:endParaRPr lang="en-US" dirty="0" smtClean="0"/>
          </a:p>
          <a:p>
            <a:r>
              <a:rPr lang="en-US" dirty="0" smtClean="0"/>
              <a:t>Plenty </a:t>
            </a:r>
            <a:r>
              <a:rPr lang="en-US" dirty="0"/>
              <a:t>of weight-bearing exercise</a:t>
            </a:r>
          </a:p>
          <a:p>
            <a:pPr lvl="1"/>
            <a:r>
              <a:rPr lang="en-US" dirty="0" smtClean="0"/>
              <a:t>______________________________________ above </a:t>
            </a:r>
            <a:r>
              <a:rPr lang="en-US" dirty="0"/>
              <a:t>normal for buffer against age-related bone loss</a:t>
            </a:r>
          </a:p>
        </p:txBody>
      </p:sp>
    </p:spTree>
    <p:extLst>
      <p:ext uri="{BB962C8B-B14F-4D97-AF65-F5344CB8AC3E}">
        <p14:creationId xmlns:p14="http://schemas.microsoft.com/office/powerpoint/2010/main" val="195861713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Developmental Aspects of Bones</a:t>
            </a:r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001000" cy="4800600"/>
          </a:xfrm>
        </p:spPr>
        <p:txBody>
          <a:bodyPr>
            <a:normAutofit fontScale="92500"/>
          </a:bodyPr>
          <a:lstStyle/>
          <a:p>
            <a:r>
              <a:rPr lang="en-US" sz="2800" dirty="0"/>
              <a:t>Embryonic skeleton ossifies predictably </a:t>
            </a:r>
            <a:endParaRPr lang="en-US" sz="2800" dirty="0" smtClean="0"/>
          </a:p>
          <a:p>
            <a:pPr lvl="1"/>
            <a:r>
              <a:rPr lang="en-US" sz="2400" dirty="0" smtClean="0"/>
              <a:t> </a:t>
            </a:r>
            <a:r>
              <a:rPr lang="en-US" sz="2400" dirty="0"/>
              <a:t>fetal age easily determined from X rays or sonograms</a:t>
            </a:r>
          </a:p>
          <a:p>
            <a:endParaRPr lang="en-US" sz="2800" dirty="0" smtClean="0"/>
          </a:p>
          <a:p>
            <a:r>
              <a:rPr lang="en-US" sz="2800" dirty="0" smtClean="0"/>
              <a:t>long </a:t>
            </a:r>
            <a:r>
              <a:rPr lang="en-US" sz="2800" dirty="0"/>
              <a:t>bones begin ossifying </a:t>
            </a:r>
            <a:r>
              <a:rPr lang="en-US" sz="2800" dirty="0" smtClean="0"/>
              <a:t>_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Primary </a:t>
            </a:r>
            <a:r>
              <a:rPr lang="en-US" sz="2800" dirty="0"/>
              <a:t>ossification centers </a:t>
            </a:r>
            <a:r>
              <a:rPr lang="en-US" sz="2800" dirty="0" smtClean="0"/>
              <a:t>_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At </a:t>
            </a:r>
            <a:r>
              <a:rPr lang="en-US" sz="2800" dirty="0"/>
              <a:t>birth, most long bones </a:t>
            </a:r>
            <a:r>
              <a:rPr lang="en-US" sz="2800" dirty="0" smtClean="0"/>
              <a:t>ossified </a:t>
            </a:r>
            <a:r>
              <a:rPr lang="en-US" sz="2800" dirty="0"/>
              <a:t>(except epiphyses)</a:t>
            </a:r>
          </a:p>
          <a:p>
            <a:endParaRPr lang="en-US" sz="2800" dirty="0" smtClean="0"/>
          </a:p>
          <a:p>
            <a:r>
              <a:rPr lang="en-US" sz="2800" dirty="0" smtClean="0"/>
              <a:t>At </a:t>
            </a:r>
            <a:r>
              <a:rPr lang="en-US" sz="2800" dirty="0"/>
              <a:t>age 25 ~ all bones completely ossified </a:t>
            </a:r>
            <a:r>
              <a:rPr lang="en-US" sz="2800" dirty="0" smtClean="0"/>
              <a:t>_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179950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Age-related Changes in Bone</a:t>
            </a: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Children and adolescents</a:t>
            </a:r>
            <a:endParaRPr lang="en-US" sz="2000" dirty="0"/>
          </a:p>
          <a:p>
            <a:pPr lvl="1"/>
            <a:r>
              <a:rPr lang="en-US" sz="2000" dirty="0"/>
              <a:t>Bone </a:t>
            </a:r>
            <a:r>
              <a:rPr lang="en-US" sz="2000" dirty="0" smtClean="0"/>
              <a:t>_____________________________________ exceeds </a:t>
            </a:r>
            <a:r>
              <a:rPr lang="en-US" sz="2000" dirty="0"/>
              <a:t>resorption</a:t>
            </a:r>
          </a:p>
          <a:p>
            <a:r>
              <a:rPr lang="en-US" sz="2400" dirty="0"/>
              <a:t>Young adults</a:t>
            </a:r>
          </a:p>
          <a:p>
            <a:pPr lvl="1"/>
            <a:r>
              <a:rPr lang="en-US" sz="2000" dirty="0"/>
              <a:t>Both in </a:t>
            </a:r>
            <a:r>
              <a:rPr lang="en-US" sz="2000" dirty="0" smtClean="0"/>
              <a:t>___________________________________; </a:t>
            </a:r>
            <a:r>
              <a:rPr lang="en-US" sz="2000" dirty="0"/>
              <a:t>males greater mass</a:t>
            </a:r>
          </a:p>
          <a:p>
            <a:r>
              <a:rPr lang="en-US" sz="2400" dirty="0"/>
              <a:t>Bone density changes over lifetime largely determined by genetics</a:t>
            </a:r>
          </a:p>
          <a:p>
            <a:pPr lvl="1"/>
            <a:r>
              <a:rPr lang="en-US" sz="2000" dirty="0"/>
              <a:t>Gene for Vitamin D's cellular docking determines mass early in life and osteoporosis risk as age</a:t>
            </a:r>
          </a:p>
          <a:p>
            <a:r>
              <a:rPr lang="en-US" sz="2400" dirty="0"/>
              <a:t>Bone mass, mineralization, and healing ability decrease with age beginning in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/>
            <a:r>
              <a:rPr lang="en-US" sz="2000" dirty="0"/>
              <a:t>Except bones of skull</a:t>
            </a:r>
          </a:p>
          <a:p>
            <a:pPr lvl="1"/>
            <a:r>
              <a:rPr lang="en-US" sz="2000" dirty="0"/>
              <a:t>Bone loss greater in whites and in females</a:t>
            </a:r>
          </a:p>
          <a:p>
            <a:pPr lvl="1"/>
            <a:r>
              <a:rPr lang="en-US" sz="2000" dirty="0"/>
              <a:t>Electrical stimulation; Daily ultrasound treatments hasten repair</a:t>
            </a:r>
          </a:p>
        </p:txBody>
      </p:sp>
    </p:spTree>
    <p:extLst>
      <p:ext uri="{BB962C8B-B14F-4D97-AF65-F5344CB8AC3E}">
        <p14:creationId xmlns:p14="http://schemas.microsoft.com/office/powerpoint/2010/main" val="2007776194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3075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Skeletal System</a:t>
            </a:r>
          </a:p>
        </p:txBody>
      </p:sp>
      <p:sp>
        <p:nvSpPr>
          <p:cNvPr id="3076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Composed of bones, cartilages, joints, ligaments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Two major parts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7673455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Axial Skeleton</a:t>
            </a:r>
          </a:p>
        </p:txBody>
      </p:sp>
      <p:sp>
        <p:nvSpPr>
          <p:cNvPr id="4100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Consists of 80 bones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Three major regions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5877469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7171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Skull</a:t>
            </a:r>
          </a:p>
        </p:txBody>
      </p:sp>
      <p:sp>
        <p:nvSpPr>
          <p:cNvPr id="7172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Formed by two sets of bones</a:t>
            </a:r>
          </a:p>
          <a:p>
            <a:pPr marL="914400" lvl="1" indent="-457200" eaLnBrk="1" hangingPunct="1">
              <a:buFontTx/>
              <a:buAutoNum type="arabicPeriod"/>
            </a:pPr>
            <a:r>
              <a:rPr lang="en-US" dirty="0" smtClean="0"/>
              <a:t>Cranial bones (cranium)</a:t>
            </a:r>
          </a:p>
          <a:p>
            <a:pPr marL="1371600" lvl="2" indent="-342900" eaLnBrk="1" hangingPunct="1"/>
            <a:r>
              <a:rPr lang="en-US" dirty="0" smtClean="0"/>
              <a:t>Enclose the ______________________ in the cranial cavity</a:t>
            </a:r>
          </a:p>
          <a:p>
            <a:pPr marL="1778000" lvl="3" eaLnBrk="1" hangingPunct="1"/>
            <a:r>
              <a:rPr lang="en-US" dirty="0" smtClean="0"/>
              <a:t> </a:t>
            </a:r>
          </a:p>
          <a:p>
            <a:pPr marL="1778000" lvl="3" eaLnBrk="1" hangingPunct="1"/>
            <a:r>
              <a:rPr lang="en-US" dirty="0" smtClean="0"/>
              <a:t>Cranial base: anterior, middle, and posterior cranial fossae </a:t>
            </a:r>
          </a:p>
          <a:p>
            <a:pPr marL="1371600" lvl="2" indent="-342900" eaLnBrk="1" hangingPunct="1"/>
            <a:r>
              <a:rPr lang="en-US" dirty="0" smtClean="0"/>
              <a:t>Provide sites of attachment for head and neck muscles</a:t>
            </a:r>
          </a:p>
        </p:txBody>
      </p:sp>
    </p:spTree>
    <p:extLst>
      <p:ext uri="{BB962C8B-B14F-4D97-AF65-F5344CB8AC3E}">
        <p14:creationId xmlns:p14="http://schemas.microsoft.com/office/powerpoint/2010/main" val="3282686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/>
              <a:t>Layers of the Dermis:</a:t>
            </a:r>
            <a:br>
              <a:rPr lang="en-US"/>
            </a:br>
            <a:r>
              <a:rPr lang="en-US"/>
              <a:t>Papillary Layer</a:t>
            </a:r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____________________________________ with </a:t>
            </a:r>
            <a:r>
              <a:rPr lang="en-US" dirty="0"/>
              <a:t>collagen and elastic fibers and blood vessels</a:t>
            </a:r>
          </a:p>
          <a:p>
            <a:r>
              <a:rPr lang="en-US" dirty="0"/>
              <a:t>Loose tissue</a:t>
            </a:r>
          </a:p>
          <a:p>
            <a:pPr lvl="1"/>
            <a:r>
              <a:rPr lang="en-US" dirty="0"/>
              <a:t>Phagocytes can patrol for microorganisms</a:t>
            </a:r>
          </a:p>
          <a:p>
            <a:endParaRPr lang="en-US" b="1" dirty="0" smtClean="0"/>
          </a:p>
          <a:p>
            <a:r>
              <a:rPr lang="en-US" b="1" dirty="0" smtClean="0"/>
              <a:t> </a:t>
            </a:r>
            <a:endParaRPr lang="en-US" dirty="0"/>
          </a:p>
          <a:p>
            <a:pPr lvl="1"/>
            <a:r>
              <a:rPr lang="en-US" dirty="0"/>
              <a:t>Superficial </a:t>
            </a:r>
            <a:r>
              <a:rPr lang="en-US" dirty="0" err="1"/>
              <a:t>peglike</a:t>
            </a:r>
            <a:r>
              <a:rPr lang="en-US" dirty="0"/>
              <a:t> projections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819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Skull</a:t>
            </a:r>
          </a:p>
        </p:txBody>
      </p:sp>
      <p:sp>
        <p:nvSpPr>
          <p:cNvPr id="8196" name="Rectangle 9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/>
          </a:bodyPr>
          <a:lstStyle/>
          <a:p>
            <a:pPr marL="457200" indent="-457200" eaLnBrk="1" hangingPunct="1">
              <a:buFontTx/>
              <a:buAutoNum type="arabicPeriod" startAt="2"/>
            </a:pPr>
            <a:r>
              <a:rPr lang="en-US" dirty="0" smtClean="0"/>
              <a:t> </a:t>
            </a:r>
          </a:p>
          <a:p>
            <a:pPr marL="914400" lvl="1" indent="-342900" eaLnBrk="1" hangingPunct="1"/>
            <a:r>
              <a:rPr lang="en-US" dirty="0" smtClean="0"/>
              <a:t>Framework of face</a:t>
            </a:r>
          </a:p>
          <a:p>
            <a:pPr marL="914400" lvl="1" indent="-342900" eaLnBrk="1" hangingPunct="1"/>
            <a:endParaRPr lang="en-US" dirty="0" smtClean="0"/>
          </a:p>
          <a:p>
            <a:pPr marL="914400" lvl="1" indent="-342900" eaLnBrk="1" hangingPunct="1"/>
            <a:r>
              <a:rPr lang="en-US" dirty="0" smtClean="0"/>
              <a:t>Cavities for special sense organs for_</a:t>
            </a:r>
          </a:p>
          <a:p>
            <a:pPr marL="914400" lvl="1" indent="-342900" eaLnBrk="1" hangingPunct="1"/>
            <a:endParaRPr lang="en-US" dirty="0" smtClean="0"/>
          </a:p>
          <a:p>
            <a:pPr marL="914400" lvl="1" indent="-342900" eaLnBrk="1" hangingPunct="1"/>
            <a:r>
              <a:rPr lang="en-US" dirty="0" smtClean="0"/>
              <a:t>Openings for air and food passage</a:t>
            </a:r>
          </a:p>
          <a:p>
            <a:pPr marL="914400" lvl="1" indent="-342900" eaLnBrk="1" hangingPunct="1"/>
            <a:endParaRPr lang="en-US" dirty="0" smtClean="0"/>
          </a:p>
          <a:p>
            <a:pPr marL="914400" lvl="1" indent="-342900" eaLnBrk="1" hangingPunct="1"/>
            <a:r>
              <a:rPr lang="en-US" dirty="0" smtClean="0"/>
              <a:t>Sites of attachment for teeth and muscles of facial expression</a:t>
            </a:r>
          </a:p>
        </p:txBody>
      </p:sp>
    </p:spTree>
    <p:extLst>
      <p:ext uri="{BB962C8B-B14F-4D97-AF65-F5344CB8AC3E}">
        <p14:creationId xmlns:p14="http://schemas.microsoft.com/office/powerpoint/2010/main" val="1386587019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1024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 Eight Cranial Bones</a:t>
            </a:r>
          </a:p>
        </p:txBody>
      </p:sp>
      <p:sp>
        <p:nvSpPr>
          <p:cNvPr id="10244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Parietal bones (2)</a:t>
            </a:r>
          </a:p>
          <a:p>
            <a:pPr eaLnBrk="1" hangingPunct="1"/>
            <a:r>
              <a:rPr lang="en-US" dirty="0" smtClean="0"/>
              <a:t> </a:t>
            </a:r>
          </a:p>
          <a:p>
            <a:pPr eaLnBrk="1" hangingPunct="1"/>
            <a:r>
              <a:rPr lang="en-US" dirty="0" smtClean="0"/>
              <a:t>Temporal bones (2)</a:t>
            </a:r>
          </a:p>
          <a:p>
            <a:pPr eaLnBrk="1" hangingPunct="1"/>
            <a:r>
              <a:rPr lang="en-US" dirty="0" smtClean="0"/>
              <a:t>Sphenoid bone</a:t>
            </a:r>
          </a:p>
          <a:p>
            <a:pPr eaLnBrk="1" hangingPunct="1"/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0270707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1126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Sutural Bones</a:t>
            </a:r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78012117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724400" y="1141413"/>
            <a:ext cx="3962400" cy="5106987"/>
          </a:xfrm>
        </p:spPr>
        <p:txBody>
          <a:bodyPr/>
          <a:lstStyle/>
          <a:p>
            <a:pPr eaLnBrk="1" hangingPunct="1"/>
            <a:r>
              <a:rPr lang="en-US" sz="2800" dirty="0" smtClean="0"/>
              <a:t> 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Palatine bones (2)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 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Inferior nasal conchae (2)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  <p:sp>
        <p:nvSpPr>
          <p:cNvPr id="12292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Fourteen Facial Bones</a:t>
            </a:r>
          </a:p>
        </p:txBody>
      </p:sp>
      <p:sp>
        <p:nvSpPr>
          <p:cNvPr id="12293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365125" y="1141413"/>
            <a:ext cx="4054475" cy="5106987"/>
          </a:xfrm>
        </p:spPr>
        <p:txBody>
          <a:bodyPr/>
          <a:lstStyle/>
          <a:p>
            <a:pPr eaLnBrk="1" hangingPunct="1"/>
            <a:r>
              <a:rPr lang="en-US" sz="2800" dirty="0" smtClean="0"/>
              <a:t> 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Maxillary bones (maxillae) (2)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err="1" smtClean="0"/>
              <a:t>Zygomatic</a:t>
            </a:r>
            <a:r>
              <a:rPr lang="en-US" sz="2800" dirty="0" smtClean="0"/>
              <a:t> bones (2)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Nasal bones (2)</a:t>
            </a:r>
          </a:p>
        </p:txBody>
      </p:sp>
    </p:spTree>
    <p:extLst>
      <p:ext uri="{BB962C8B-B14F-4D97-AF65-F5344CB8AC3E}">
        <p14:creationId xmlns:p14="http://schemas.microsoft.com/office/powerpoint/2010/main" val="2793561141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1331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Mandible </a:t>
            </a:r>
          </a:p>
        </p:txBody>
      </p:sp>
      <p:sp>
        <p:nvSpPr>
          <p:cNvPr id="1331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65125" y="1141413"/>
            <a:ext cx="8169275" cy="4421187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Largest, strongest bone of face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Temporomandibular</a:t>
            </a:r>
            <a:r>
              <a:rPr lang="en-US" dirty="0" smtClean="0"/>
              <a:t> joint</a:t>
            </a:r>
          </a:p>
          <a:p>
            <a:pPr lvl="1" eaLnBrk="1" hangingPunct="1"/>
            <a:r>
              <a:rPr lang="en-US" dirty="0" smtClean="0"/>
              <a:t>Only _</a:t>
            </a:r>
          </a:p>
        </p:txBody>
      </p:sp>
    </p:spTree>
    <p:extLst>
      <p:ext uri="{BB962C8B-B14F-4D97-AF65-F5344CB8AC3E}">
        <p14:creationId xmlns:p14="http://schemas.microsoft.com/office/powerpoint/2010/main" val="186941739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Maxillary Bones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65125" y="1141413"/>
            <a:ext cx="7864475" cy="5106987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form _______________________________ and central portion of facial skeleton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Articulate with all other facial bones except mandible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Contain maxillary sinuses</a:t>
            </a:r>
          </a:p>
          <a:p>
            <a:pPr lvl="1" eaLnBrk="1" hangingPunct="1"/>
            <a:r>
              <a:rPr lang="en-US" dirty="0" smtClean="0"/>
              <a:t>Largest of </a:t>
            </a:r>
            <a:r>
              <a:rPr lang="en-US" dirty="0" err="1" smtClean="0"/>
              <a:t>paranasal</a:t>
            </a:r>
            <a:r>
              <a:rPr lang="en-US" dirty="0" smtClean="0"/>
              <a:t> sinuses</a:t>
            </a:r>
          </a:p>
        </p:txBody>
      </p:sp>
    </p:spTree>
    <p:extLst>
      <p:ext uri="{BB962C8B-B14F-4D97-AF65-F5344CB8AC3E}">
        <p14:creationId xmlns:p14="http://schemas.microsoft.com/office/powerpoint/2010/main" val="741888739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Paranasal Sinuses</a:t>
            </a:r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65125" y="1141413"/>
            <a:ext cx="8169275" cy="5106987"/>
          </a:xfrm>
        </p:spPr>
        <p:txBody>
          <a:bodyPr>
            <a:normAutofit fontScale="92500" lnSpcReduction="20000"/>
          </a:bodyPr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Mucosa-lined</a:t>
            </a:r>
            <a:r>
              <a:rPr lang="en-US" dirty="0" smtClean="0"/>
              <a:t>, _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 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Enhance resonance of voice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Found in frontal, sphenoid, </a:t>
            </a:r>
            <a:r>
              <a:rPr lang="en-US" dirty="0" err="1" smtClean="0"/>
              <a:t>ethmoid</a:t>
            </a:r>
            <a:r>
              <a:rPr lang="en-US" dirty="0" smtClean="0"/>
              <a:t>, and maxillary bones</a:t>
            </a:r>
          </a:p>
        </p:txBody>
      </p:sp>
    </p:spTree>
    <p:extLst>
      <p:ext uri="{BB962C8B-B14F-4D97-AF65-F5344CB8AC3E}">
        <p14:creationId xmlns:p14="http://schemas.microsoft.com/office/powerpoint/2010/main" val="4100452485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Hyoid Bone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65125" y="1141413"/>
            <a:ext cx="8016875" cy="51069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 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Does not _____________________________ directly with another bone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Movable base for tongue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Site of attachment for _</a:t>
            </a:r>
          </a:p>
        </p:txBody>
      </p:sp>
    </p:spTree>
    <p:extLst>
      <p:ext uri="{BB962C8B-B14F-4D97-AF65-F5344CB8AC3E}">
        <p14:creationId xmlns:p14="http://schemas.microsoft.com/office/powerpoint/2010/main" val="2536069990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20483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Vertebral Column</a:t>
            </a:r>
          </a:p>
        </p:txBody>
      </p:sp>
      <p:sp>
        <p:nvSpPr>
          <p:cNvPr id="20484" name="Rectangle 1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Transmits weight of trunk to lower limbs</a:t>
            </a:r>
          </a:p>
          <a:p>
            <a:pPr eaLnBrk="1" hangingPunct="1"/>
            <a:r>
              <a:rPr lang="en-US" sz="2800" dirty="0" smtClean="0"/>
              <a:t> </a:t>
            </a:r>
          </a:p>
          <a:p>
            <a:pPr eaLnBrk="1" hangingPunct="1"/>
            <a:r>
              <a:rPr lang="en-US" sz="2800" dirty="0" smtClean="0"/>
              <a:t>Flexible curved structure containing 26 irregular bones (vertebrae) in five major regions</a:t>
            </a:r>
          </a:p>
          <a:p>
            <a:pPr lvl="1" eaLnBrk="1" hangingPunct="1"/>
            <a:r>
              <a:rPr lang="en-US" sz="2400" dirty="0" smtClean="0"/>
              <a:t>Cervical vertebrae:  7 </a:t>
            </a:r>
          </a:p>
          <a:p>
            <a:pPr lvl="1" eaLnBrk="1" hangingPunct="1"/>
            <a:r>
              <a:rPr lang="en-US" sz="2400" dirty="0" smtClean="0"/>
              <a:t>Thoracic vertebrae:  12</a:t>
            </a:r>
          </a:p>
          <a:p>
            <a:pPr lvl="1" eaLnBrk="1" hangingPunct="1"/>
            <a:r>
              <a:rPr lang="en-US" sz="2400" dirty="0" smtClean="0"/>
              <a:t>Lumbar vertebra:  5</a:t>
            </a:r>
          </a:p>
          <a:p>
            <a:pPr lvl="1" eaLnBrk="1" hangingPunct="1"/>
            <a:r>
              <a:rPr lang="en-US" sz="2400" dirty="0" smtClean="0"/>
              <a:t> </a:t>
            </a:r>
          </a:p>
          <a:p>
            <a:pPr lvl="2" eaLnBrk="1" hangingPunct="1"/>
            <a:r>
              <a:rPr lang="en-US" sz="2000" dirty="0" smtClean="0"/>
              <a:t>bone inferior to lumbar vertebrae </a:t>
            </a:r>
          </a:p>
          <a:p>
            <a:pPr lvl="1" eaLnBrk="1" hangingPunct="1"/>
            <a:r>
              <a:rPr lang="en-US" sz="2400" dirty="0" smtClean="0"/>
              <a:t> </a:t>
            </a:r>
          </a:p>
          <a:p>
            <a:pPr lvl="2" eaLnBrk="1" hangingPunct="1"/>
            <a:r>
              <a:rPr lang="en-US" sz="2000" dirty="0" smtClean="0"/>
              <a:t>End of vertebral column</a:t>
            </a:r>
          </a:p>
        </p:txBody>
      </p:sp>
    </p:spTree>
    <p:extLst>
      <p:ext uri="{BB962C8B-B14F-4D97-AF65-F5344CB8AC3E}">
        <p14:creationId xmlns:p14="http://schemas.microsoft.com/office/powerpoint/2010/main" val="2435775720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21507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Vertebral Column: Curvatures</a:t>
            </a:r>
          </a:p>
        </p:txBody>
      </p:sp>
      <p:sp>
        <p:nvSpPr>
          <p:cNvPr id="21508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65125" y="1295400"/>
            <a:ext cx="8016875" cy="5257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Increase resilience and flexibility of spine</a:t>
            </a:r>
          </a:p>
          <a:p>
            <a:pPr lvl="1" eaLnBrk="1" hangingPunct="1"/>
            <a:r>
              <a:rPr lang="en-US" sz="2400" dirty="0" smtClean="0"/>
              <a:t>Cervical and lumbar curvatures</a:t>
            </a:r>
          </a:p>
          <a:p>
            <a:pPr lvl="2" eaLnBrk="1" hangingPunct="1"/>
            <a:r>
              <a:rPr lang="en-US" sz="2000" dirty="0" smtClean="0"/>
              <a:t>Concave posteriorly</a:t>
            </a:r>
          </a:p>
          <a:p>
            <a:pPr lvl="2" eaLnBrk="1" hangingPunct="1"/>
            <a:r>
              <a:rPr lang="en-US" sz="2000" dirty="0" smtClean="0"/>
              <a:t> </a:t>
            </a:r>
          </a:p>
          <a:p>
            <a:pPr lvl="2" eaLnBrk="1" hangingPunct="1"/>
            <a:r>
              <a:rPr lang="en-US" sz="2000" dirty="0" smtClean="0"/>
              <a:t>Secondary Curve:  _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400" dirty="0" smtClean="0"/>
              <a:t>Thoracic and sacral curvatures</a:t>
            </a:r>
          </a:p>
          <a:p>
            <a:pPr lvl="2" eaLnBrk="1" hangingPunct="1"/>
            <a:r>
              <a:rPr lang="en-US" sz="2000" dirty="0" smtClean="0"/>
              <a:t>Convex posteriorly</a:t>
            </a:r>
          </a:p>
          <a:p>
            <a:pPr lvl="2" eaLnBrk="1" hangingPunct="1"/>
            <a:r>
              <a:rPr lang="en-US" sz="2000" dirty="0" smtClean="0"/>
              <a:t> </a:t>
            </a:r>
          </a:p>
          <a:p>
            <a:pPr lvl="2" eaLnBrk="1" hangingPunct="1"/>
            <a:r>
              <a:rPr lang="en-US" sz="2000" dirty="0" smtClean="0"/>
              <a:t>Primary Curve </a:t>
            </a:r>
          </a:p>
        </p:txBody>
      </p:sp>
    </p:spTree>
    <p:extLst>
      <p:ext uri="{BB962C8B-B14F-4D97-AF65-F5344CB8AC3E}">
        <p14:creationId xmlns:p14="http://schemas.microsoft.com/office/powerpoint/2010/main" val="4183861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970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Dermal Papillae</a:t>
            </a:r>
          </a:p>
        </p:txBody>
      </p:sp>
      <p:sp>
        <p:nvSpPr>
          <p:cNvPr id="2970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Most contain capillary loops </a:t>
            </a:r>
          </a:p>
          <a:p>
            <a:endParaRPr lang="en-US" sz="2800" dirty="0" smtClean="0"/>
          </a:p>
          <a:p>
            <a:r>
              <a:rPr lang="en-US" sz="2800" dirty="0" smtClean="0"/>
              <a:t>Some </a:t>
            </a:r>
            <a:r>
              <a:rPr lang="en-US" sz="2800" dirty="0"/>
              <a:t>contain </a:t>
            </a:r>
            <a:r>
              <a:rPr lang="en-US" sz="2800" dirty="0" err="1"/>
              <a:t>meissner's</a:t>
            </a:r>
            <a:r>
              <a:rPr lang="en-US" sz="2800" dirty="0"/>
              <a:t> corpuscles </a:t>
            </a:r>
            <a:endParaRPr lang="en-US" sz="2800" dirty="0" smtClean="0"/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endParaRPr lang="en-US" sz="2800" dirty="0" smtClean="0"/>
          </a:p>
          <a:p>
            <a:r>
              <a:rPr lang="en-US" sz="2800" dirty="0" smtClean="0"/>
              <a:t>Some </a:t>
            </a:r>
            <a:r>
              <a:rPr lang="en-US" sz="2800" dirty="0"/>
              <a:t>contain free nerve endings </a:t>
            </a:r>
            <a:endParaRPr lang="en-US" sz="2800" dirty="0" smtClean="0"/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Vertebral Column: Abnormal Curvatures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Abnormal spine curvatures</a:t>
            </a:r>
          </a:p>
          <a:p>
            <a:pPr lvl="1" eaLnBrk="1" hangingPunct="1"/>
            <a:r>
              <a:rPr lang="en-US" sz="2400" b="1" dirty="0" smtClean="0"/>
              <a:t> </a:t>
            </a:r>
            <a:endParaRPr lang="en-US" sz="2400" dirty="0" smtClean="0"/>
          </a:p>
          <a:p>
            <a:pPr lvl="2" eaLnBrk="1" hangingPunct="1"/>
            <a:r>
              <a:rPr lang="en-US" sz="2000" dirty="0" smtClean="0"/>
              <a:t>abnormal ______________________________________-curve</a:t>
            </a:r>
          </a:p>
          <a:p>
            <a:pPr lvl="1" eaLnBrk="1" hangingPunct="1"/>
            <a:endParaRPr lang="en-US" sz="2400" b="1" dirty="0" smtClean="0"/>
          </a:p>
          <a:p>
            <a:pPr lvl="1" eaLnBrk="1" hangingPunct="1"/>
            <a:r>
              <a:rPr lang="en-US" sz="2400" b="1" dirty="0" err="1" smtClean="0"/>
              <a:t>Hyperkyphosis</a:t>
            </a:r>
            <a:r>
              <a:rPr lang="en-US" sz="2400" dirty="0" smtClean="0"/>
              <a:t>  </a:t>
            </a:r>
          </a:p>
          <a:p>
            <a:pPr lvl="2" eaLnBrk="1" hangingPunct="1"/>
            <a:r>
              <a:rPr lang="en-US" sz="2000" dirty="0" smtClean="0"/>
              <a:t>exaggerated ____________________________________curvature</a:t>
            </a:r>
          </a:p>
          <a:p>
            <a:pPr lvl="1" eaLnBrk="1" hangingPunct="1"/>
            <a:endParaRPr lang="en-US" sz="2400" b="1" dirty="0" smtClean="0"/>
          </a:p>
          <a:p>
            <a:pPr lvl="1" eaLnBrk="1" hangingPunct="1"/>
            <a:r>
              <a:rPr lang="en-US" sz="2400" b="1" dirty="0" err="1" smtClean="0"/>
              <a:t>Hyperlordosis</a:t>
            </a:r>
            <a:r>
              <a:rPr lang="en-US" sz="2400" dirty="0" smtClean="0"/>
              <a:t>  </a:t>
            </a:r>
          </a:p>
          <a:p>
            <a:pPr lvl="2" eaLnBrk="1" hangingPunct="1"/>
            <a:r>
              <a:rPr lang="en-US" sz="2000" dirty="0" smtClean="0"/>
              <a:t>accentuated ____________________________________curvature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9111774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24579" name="Rectangle 1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Intervertebral Discs</a:t>
            </a:r>
          </a:p>
        </p:txBody>
      </p:sp>
      <p:sp>
        <p:nvSpPr>
          <p:cNvPr id="24580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365125" y="1828800"/>
            <a:ext cx="8321675" cy="4419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Cushionlike</a:t>
            </a:r>
            <a:r>
              <a:rPr lang="en-US" dirty="0" smtClean="0"/>
              <a:t> pad composed of two parts</a:t>
            </a:r>
          </a:p>
          <a:p>
            <a:pPr lvl="1" eaLnBrk="1" hangingPunct="1"/>
            <a:endParaRPr lang="en-US" b="1" dirty="0" smtClean="0"/>
          </a:p>
          <a:p>
            <a:pPr lvl="1" eaLnBrk="1" hangingPunct="1"/>
            <a:r>
              <a:rPr lang="en-US" b="1" dirty="0" smtClean="0"/>
              <a:t> </a:t>
            </a:r>
            <a:endParaRPr lang="en-US" dirty="0" smtClean="0"/>
          </a:p>
          <a:p>
            <a:pPr lvl="2" eaLnBrk="1" hangingPunct="1"/>
            <a:r>
              <a:rPr lang="en-US" dirty="0" smtClean="0"/>
              <a:t>Inner gelatinous nucleus </a:t>
            </a:r>
          </a:p>
          <a:p>
            <a:pPr lvl="2" eaLnBrk="1" hangingPunct="1"/>
            <a:r>
              <a:rPr lang="en-US" dirty="0" smtClean="0"/>
              <a:t>Gives disc its elasticity and compressibility</a:t>
            </a:r>
          </a:p>
          <a:p>
            <a:pPr lvl="1" eaLnBrk="1" hangingPunct="1"/>
            <a:endParaRPr lang="en-US" b="1" dirty="0" smtClean="0"/>
          </a:p>
          <a:p>
            <a:pPr lvl="1" eaLnBrk="1" hangingPunct="1"/>
            <a:r>
              <a:rPr lang="en-US" b="1" dirty="0" smtClean="0"/>
              <a:t> </a:t>
            </a:r>
            <a:endParaRPr lang="en-US" dirty="0" smtClean="0"/>
          </a:p>
          <a:p>
            <a:pPr lvl="2" eaLnBrk="1" hangingPunct="1"/>
            <a:r>
              <a:rPr lang="en-US" dirty="0" smtClean="0"/>
              <a:t>Outer collar composed of collagen and fibrocartilage</a:t>
            </a:r>
          </a:p>
        </p:txBody>
      </p:sp>
    </p:spTree>
    <p:extLst>
      <p:ext uri="{BB962C8B-B14F-4D97-AF65-F5344CB8AC3E}">
        <p14:creationId xmlns:p14="http://schemas.microsoft.com/office/powerpoint/2010/main" val="161356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2560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Structure of Vertebrae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800" dirty="0" smtClean="0"/>
              <a:t>________________________________ or centrum</a:t>
            </a:r>
          </a:p>
          <a:p>
            <a:pPr lvl="1" eaLnBrk="1" hangingPunct="1"/>
            <a:r>
              <a:rPr lang="en-US" sz="2400" dirty="0" smtClean="0"/>
              <a:t>Anterior weight-bearing region</a:t>
            </a:r>
          </a:p>
          <a:p>
            <a:pPr eaLnBrk="1" hangingPunct="1"/>
            <a:r>
              <a:rPr lang="en-US" sz="2800" dirty="0" smtClean="0"/>
              <a:t> </a:t>
            </a:r>
          </a:p>
          <a:p>
            <a:pPr lvl="1" eaLnBrk="1" hangingPunct="1"/>
            <a:r>
              <a:rPr lang="en-US" sz="2400" dirty="0" smtClean="0"/>
              <a:t>Composed of pedicles and </a:t>
            </a:r>
            <a:r>
              <a:rPr lang="en-US" sz="2400" dirty="0" err="1" smtClean="0"/>
              <a:t>laminae</a:t>
            </a:r>
            <a:r>
              <a:rPr lang="en-US" sz="2400" dirty="0" smtClean="0"/>
              <a:t> that, along with centrum, enclose vertebral foramen</a:t>
            </a:r>
          </a:p>
          <a:p>
            <a:pPr eaLnBrk="1" hangingPunct="1"/>
            <a:r>
              <a:rPr lang="en-US" sz="2800" dirty="0" smtClean="0"/>
              <a:t> </a:t>
            </a:r>
          </a:p>
          <a:p>
            <a:pPr lvl="1" eaLnBrk="1" hangingPunct="1"/>
            <a:r>
              <a:rPr lang="en-US" sz="2400" dirty="0" smtClean="0"/>
              <a:t>Together make up vertebral canal for spinal cord 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Intervertebral </a:t>
            </a:r>
            <a:r>
              <a:rPr lang="en-US" sz="2800" dirty="0" smtClean="0"/>
              <a:t>foramina</a:t>
            </a:r>
          </a:p>
          <a:p>
            <a:pPr lvl="1" eaLnBrk="1" hangingPunct="1"/>
            <a:r>
              <a:rPr lang="en-US" sz="2400" dirty="0" smtClean="0"/>
              <a:t>Lateral openings between adjacent vertebrae for spinal nerves </a:t>
            </a:r>
          </a:p>
        </p:txBody>
      </p:sp>
    </p:spTree>
    <p:extLst>
      <p:ext uri="{BB962C8B-B14F-4D97-AF65-F5344CB8AC3E}">
        <p14:creationId xmlns:p14="http://schemas.microsoft.com/office/powerpoint/2010/main" val="3463706680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3790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Seven processes per vertebra:</a:t>
            </a:r>
          </a:p>
          <a:p>
            <a:pPr lvl="1" eaLnBrk="1" hangingPunct="1">
              <a:defRPr/>
            </a:pPr>
            <a:r>
              <a:rPr lang="en-US" dirty="0" smtClean="0"/>
              <a:t> </a:t>
            </a:r>
          </a:p>
          <a:p>
            <a:pPr lvl="2" eaLnBrk="1" hangingPunct="1">
              <a:defRPr/>
            </a:pPr>
            <a:r>
              <a:rPr lang="en-US" dirty="0" smtClean="0"/>
              <a:t>projects </a:t>
            </a:r>
            <a:r>
              <a:rPr lang="en-US" dirty="0" err="1" smtClean="0"/>
              <a:t>posteriorly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 </a:t>
            </a:r>
          </a:p>
          <a:p>
            <a:pPr lvl="2" eaLnBrk="1" hangingPunct="1">
              <a:defRPr/>
            </a:pPr>
            <a:r>
              <a:rPr lang="en-US" dirty="0" smtClean="0"/>
              <a:t>project laterally</a:t>
            </a:r>
          </a:p>
          <a:p>
            <a:pPr lvl="1" eaLnBrk="1" hangingPunct="1">
              <a:defRPr/>
            </a:pPr>
            <a:r>
              <a:rPr lang="en-US" dirty="0" smtClean="0"/>
              <a:t>Superior </a:t>
            </a:r>
            <a:r>
              <a:rPr lang="en-US" dirty="0" err="1" smtClean="0"/>
              <a:t>articular</a:t>
            </a:r>
            <a:r>
              <a:rPr lang="en-US" dirty="0" smtClean="0"/>
              <a:t> processes (2)</a:t>
            </a:r>
          </a:p>
          <a:p>
            <a:pPr lvl="2" eaLnBrk="1" hangingPunct="1">
              <a:defRPr/>
            </a:pPr>
            <a:r>
              <a:rPr lang="en-US" dirty="0" smtClean="0"/>
              <a:t>protrude superiorly</a:t>
            </a:r>
          </a:p>
          <a:p>
            <a:pPr lvl="2" eaLnBrk="1" hangingPunct="1">
              <a:defRPr/>
            </a:pPr>
            <a:r>
              <a:rPr lang="en-US" dirty="0" smtClean="0"/>
              <a:t> </a:t>
            </a:r>
          </a:p>
          <a:p>
            <a:pPr lvl="1" eaLnBrk="1" hangingPunct="1">
              <a:defRPr/>
            </a:pPr>
            <a:r>
              <a:rPr lang="en-US" dirty="0" smtClean="0"/>
              <a:t>Inferior </a:t>
            </a:r>
            <a:r>
              <a:rPr lang="en-US" dirty="0" err="1" smtClean="0"/>
              <a:t>articular</a:t>
            </a:r>
            <a:r>
              <a:rPr lang="en-US" dirty="0" smtClean="0"/>
              <a:t> processes (2)</a:t>
            </a:r>
          </a:p>
          <a:p>
            <a:pPr lvl="2" eaLnBrk="1" hangingPunct="1">
              <a:defRPr/>
            </a:pPr>
            <a:r>
              <a:rPr lang="en-US" dirty="0" smtClean="0"/>
              <a:t>protrude inferiorly</a:t>
            </a:r>
          </a:p>
          <a:p>
            <a:pPr lvl="2" eaLnBrk="1" hangingPunct="1">
              <a:defRPr/>
            </a:pPr>
            <a:r>
              <a:rPr lang="en-US" dirty="0" smtClean="0"/>
              <a:t>Create a joint with the vertebra below</a:t>
            </a:r>
          </a:p>
        </p:txBody>
      </p:sp>
      <p:sp>
        <p:nvSpPr>
          <p:cNvPr id="26628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Structure of Vertebrae</a:t>
            </a:r>
          </a:p>
        </p:txBody>
      </p:sp>
    </p:spTree>
    <p:extLst>
      <p:ext uri="{BB962C8B-B14F-4D97-AF65-F5344CB8AC3E}">
        <p14:creationId xmlns:p14="http://schemas.microsoft.com/office/powerpoint/2010/main" val="314684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Cervical Vertebrae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65125" y="1141413"/>
            <a:ext cx="7864475" cy="51069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 to C</a:t>
            </a:r>
            <a:r>
              <a:rPr lang="en-US" baseline="-25000" dirty="0" smtClean="0"/>
              <a:t>7</a:t>
            </a:r>
            <a:r>
              <a:rPr lang="en-US" dirty="0" smtClean="0"/>
              <a:t>: smallest, lightest vertebrae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r>
              <a:rPr lang="en-US" dirty="0" smtClean="0"/>
              <a:t> to C</a:t>
            </a:r>
            <a:r>
              <a:rPr lang="en-US" baseline="-25000" dirty="0" smtClean="0"/>
              <a:t>7</a:t>
            </a:r>
            <a:r>
              <a:rPr lang="en-US" dirty="0" smtClean="0"/>
              <a:t> share following features</a:t>
            </a:r>
          </a:p>
          <a:p>
            <a:pPr lvl="1" eaLnBrk="1" hangingPunct="1">
              <a:defRPr/>
            </a:pPr>
            <a:r>
              <a:rPr lang="en-US" dirty="0" smtClean="0"/>
              <a:t> </a:t>
            </a:r>
          </a:p>
          <a:p>
            <a:pPr lvl="1" eaLnBrk="1" hangingPunct="1">
              <a:defRPr/>
            </a:pPr>
            <a:r>
              <a:rPr lang="en-US" dirty="0" err="1" smtClean="0"/>
              <a:t>Spinous</a:t>
            </a:r>
            <a:r>
              <a:rPr lang="en-US" dirty="0" smtClean="0"/>
              <a:t> processes are _</a:t>
            </a:r>
          </a:p>
          <a:p>
            <a:pPr lvl="1" eaLnBrk="1" hangingPunct="1">
              <a:defRPr/>
            </a:pPr>
            <a:r>
              <a:rPr lang="en-US" dirty="0" smtClean="0"/>
              <a:t>Large, _</a:t>
            </a:r>
          </a:p>
          <a:p>
            <a:pPr lvl="1" eaLnBrk="1" hangingPunct="1">
              <a:defRPr/>
            </a:pPr>
            <a:r>
              <a:rPr lang="en-US" dirty="0" smtClean="0"/>
              <a:t>Transverse foramen in each transverse process</a:t>
            </a:r>
          </a:p>
          <a:p>
            <a:pPr lvl="1" eaLnBrk="1" hangingPunct="1">
              <a:defRPr/>
            </a:pPr>
            <a:r>
              <a:rPr lang="en-US" dirty="0" smtClean="0"/>
              <a:t>C</a:t>
            </a:r>
            <a:r>
              <a:rPr lang="en-US" baseline="-25000" dirty="0" smtClean="0"/>
              <a:t>7</a:t>
            </a:r>
            <a:r>
              <a:rPr lang="en-US" dirty="0" smtClean="0"/>
              <a:t> is </a:t>
            </a:r>
            <a:r>
              <a:rPr lang="en-US" b="1" dirty="0" smtClean="0"/>
              <a:t>vertebra </a:t>
            </a:r>
            <a:r>
              <a:rPr lang="en-US" b="1" dirty="0" err="1" smtClean="0"/>
              <a:t>prominens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970380431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29699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Cervical Vertebrae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65125" y="1141413"/>
            <a:ext cx="8229600" cy="47259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 (atlas) and C</a:t>
            </a:r>
            <a:r>
              <a:rPr lang="en-US" baseline="-25000" dirty="0" smtClean="0"/>
              <a:t>2</a:t>
            </a:r>
            <a:r>
              <a:rPr lang="en-US" dirty="0" smtClean="0"/>
              <a:t> (axis) have unique features </a:t>
            </a:r>
          </a:p>
          <a:p>
            <a:pPr eaLnBrk="1" hangingPunct="1">
              <a:defRPr/>
            </a:pPr>
            <a:r>
              <a:rPr lang="en-US" b="1" dirty="0" smtClean="0"/>
              <a:t>Atlas</a:t>
            </a:r>
            <a:r>
              <a:rPr lang="en-US" dirty="0" smtClean="0"/>
              <a:t> (C</a:t>
            </a:r>
            <a:r>
              <a:rPr lang="en-US" baseline="-25000" dirty="0" smtClean="0"/>
              <a:t>1</a:t>
            </a:r>
            <a:r>
              <a:rPr lang="en-US" dirty="0" smtClean="0"/>
              <a:t>)</a:t>
            </a:r>
          </a:p>
          <a:p>
            <a:pPr lvl="1" eaLnBrk="1" hangingPunct="1">
              <a:defRPr/>
            </a:pPr>
            <a:r>
              <a:rPr lang="en-US" dirty="0" smtClean="0"/>
              <a:t>____________________________________ or </a:t>
            </a:r>
            <a:r>
              <a:rPr lang="en-US" dirty="0" err="1" smtClean="0"/>
              <a:t>spinous</a:t>
            </a:r>
            <a:r>
              <a:rPr lang="en-US" dirty="0" smtClean="0"/>
              <a:t> process</a:t>
            </a:r>
          </a:p>
          <a:p>
            <a:pPr lvl="1" eaLnBrk="1" hangingPunct="1">
              <a:defRPr/>
            </a:pPr>
            <a:r>
              <a:rPr lang="en-US" dirty="0" smtClean="0"/>
              <a:t>Consists of anterior and posterior arches, and two lateral masses</a:t>
            </a:r>
          </a:p>
          <a:p>
            <a:pPr lvl="1" eaLnBrk="1" hangingPunct="1">
              <a:defRPr/>
            </a:pPr>
            <a:r>
              <a:rPr lang="en-US" dirty="0" smtClean="0"/>
              <a:t>Superior surfaces of lateral masses articulate with _</a:t>
            </a:r>
          </a:p>
          <a:p>
            <a:pPr lvl="1" eaLnBrk="1" hangingPunct="1">
              <a:defRPr/>
            </a:pPr>
            <a:r>
              <a:rPr lang="en-US" dirty="0" smtClean="0"/>
              <a:t> Movement for _</a:t>
            </a:r>
          </a:p>
        </p:txBody>
      </p:sp>
    </p:spTree>
    <p:extLst>
      <p:ext uri="{BB962C8B-B14F-4D97-AF65-F5344CB8AC3E}">
        <p14:creationId xmlns:p14="http://schemas.microsoft.com/office/powerpoint/2010/main" val="2482183075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3072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Cervical Vertebrae</a:t>
            </a:r>
          </a:p>
        </p:txBody>
      </p:sp>
      <p:sp>
        <p:nvSpPr>
          <p:cNvPr id="3072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65125" y="1828800"/>
            <a:ext cx="8474075" cy="4419600"/>
          </a:xfrm>
        </p:spPr>
        <p:txBody>
          <a:bodyPr/>
          <a:lstStyle/>
          <a:p>
            <a:pPr eaLnBrk="1" hangingPunct="1"/>
            <a:r>
              <a:rPr lang="en-US" b="1" dirty="0" smtClean="0"/>
              <a:t>Axis</a:t>
            </a:r>
            <a:r>
              <a:rPr lang="en-US" dirty="0" smtClean="0"/>
              <a:t> (C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smtClean="0"/>
              <a:t>Dens projects superiorly into _</a:t>
            </a:r>
          </a:p>
          <a:p>
            <a:pPr lvl="2" eaLnBrk="1" hangingPunct="1"/>
            <a:r>
              <a:rPr lang="en-US" dirty="0" smtClean="0"/>
              <a:t>Is "missing" body of atlas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Dens is _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Movement for shaking head "No"</a:t>
            </a:r>
          </a:p>
        </p:txBody>
      </p:sp>
    </p:spTree>
    <p:extLst>
      <p:ext uri="{BB962C8B-B14F-4D97-AF65-F5344CB8AC3E}">
        <p14:creationId xmlns:p14="http://schemas.microsoft.com/office/powerpoint/2010/main" val="2430672380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31747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Thoracic Vertebrae</a:t>
            </a:r>
          </a:p>
        </p:txBody>
      </p:sp>
      <p:sp>
        <p:nvSpPr>
          <p:cNvPr id="4711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65125" y="1141413"/>
            <a:ext cx="8321675" cy="5106987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to T</a:t>
            </a:r>
            <a:r>
              <a:rPr lang="en-US" baseline="-25000" dirty="0" smtClean="0"/>
              <a:t>12</a:t>
            </a: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All articulate with ribs at facets and </a:t>
            </a:r>
            <a:r>
              <a:rPr lang="en-US" dirty="0" err="1" smtClean="0"/>
              <a:t>demifacets</a:t>
            </a:r>
            <a:endParaRPr lang="en-US" dirty="0" smtClean="0"/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Long, </a:t>
            </a:r>
            <a:r>
              <a:rPr lang="en-US" dirty="0" err="1" smtClean="0"/>
              <a:t>spinous</a:t>
            </a:r>
            <a:r>
              <a:rPr lang="en-US" dirty="0" smtClean="0"/>
              <a:t> process that points inferiorly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___________________________________ vertebral foramen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Location of articular facets allows _________________________________ of this area of spine</a:t>
            </a:r>
          </a:p>
        </p:txBody>
      </p:sp>
    </p:spTree>
    <p:extLst>
      <p:ext uri="{BB962C8B-B14F-4D97-AF65-F5344CB8AC3E}">
        <p14:creationId xmlns:p14="http://schemas.microsoft.com/office/powerpoint/2010/main" val="437429280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3379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Lumbar Vertebrae</a:t>
            </a:r>
          </a:p>
        </p:txBody>
      </p:sp>
      <p:sp>
        <p:nvSpPr>
          <p:cNvPr id="3379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65125" y="1141413"/>
            <a:ext cx="8169275" cy="5259387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dirty="0" smtClean="0"/>
              <a:t>L</a:t>
            </a:r>
            <a:r>
              <a:rPr lang="en-US" baseline="-25000" dirty="0" smtClean="0"/>
              <a:t>1</a:t>
            </a:r>
            <a:r>
              <a:rPr lang="en-US" dirty="0" smtClean="0"/>
              <a:t> to L</a:t>
            </a:r>
            <a:r>
              <a:rPr lang="en-US" baseline="-25000" dirty="0" smtClean="0"/>
              <a:t>5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Short, thick pedicles and </a:t>
            </a:r>
            <a:r>
              <a:rPr lang="en-US" dirty="0" err="1" smtClean="0"/>
              <a:t>laminae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Flat hatchet-shaped </a:t>
            </a:r>
            <a:r>
              <a:rPr lang="en-US" dirty="0" err="1" smtClean="0"/>
              <a:t>spinous</a:t>
            </a:r>
            <a:r>
              <a:rPr lang="en-US" dirty="0" smtClean="0"/>
              <a:t> processes point posteriorly 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Vertebral _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Little rotation </a:t>
            </a:r>
          </a:p>
        </p:txBody>
      </p:sp>
    </p:spTree>
    <p:extLst>
      <p:ext uri="{BB962C8B-B14F-4D97-AF65-F5344CB8AC3E}">
        <p14:creationId xmlns:p14="http://schemas.microsoft.com/office/powerpoint/2010/main" val="2625173502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35843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1141413"/>
            <a:ext cx="3657600" cy="5106987"/>
          </a:xfrm>
        </p:spPr>
        <p:txBody>
          <a:bodyPr/>
          <a:lstStyle/>
          <a:p>
            <a:pPr eaLnBrk="1" hangingPunct="1"/>
            <a:r>
              <a:rPr lang="en-US" dirty="0" smtClean="0"/>
              <a:t>Coccyx</a:t>
            </a:r>
            <a:endParaRPr lang="en-US" sz="2800" dirty="0" smtClean="0"/>
          </a:p>
          <a:p>
            <a:pPr lvl="1"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3–5 fused vertebrae</a:t>
            </a:r>
          </a:p>
          <a:p>
            <a:pPr lvl="1" eaLnBrk="1" hangingPunct="1"/>
            <a:r>
              <a:rPr lang="en-US" dirty="0" smtClean="0"/>
              <a:t>Articulates superiorly with sacrum</a:t>
            </a:r>
          </a:p>
          <a:p>
            <a:pPr eaLnBrk="1" hangingPunct="1"/>
            <a:endParaRPr lang="en-US" sz="2800" dirty="0" smtClean="0"/>
          </a:p>
        </p:txBody>
      </p:sp>
      <p:sp>
        <p:nvSpPr>
          <p:cNvPr id="35844" name="Rectangle 3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Sacrum and Coccyx</a:t>
            </a:r>
          </a:p>
        </p:txBody>
      </p:sp>
      <p:sp>
        <p:nvSpPr>
          <p:cNvPr id="35845" name="Rectangle 32"/>
          <p:cNvSpPr>
            <a:spLocks noGrp="1" noChangeArrowheads="1"/>
          </p:cNvSpPr>
          <p:nvPr>
            <p:ph type="body" sz="half" idx="1"/>
          </p:nvPr>
        </p:nvSpPr>
        <p:spPr>
          <a:xfrm>
            <a:off x="365125" y="1141413"/>
            <a:ext cx="4206875" cy="510698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Sacrum</a:t>
            </a:r>
          </a:p>
          <a:p>
            <a:pPr lvl="1" eaLnBrk="1" hangingPunct="1"/>
            <a:r>
              <a:rPr lang="en-US" dirty="0" smtClean="0"/>
              <a:t>5 fused vertebrae (S1–S5)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 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Articulates with L5 superiorly, and with auricular surfaces of hip bones, forming sacroiliac joints </a:t>
            </a:r>
          </a:p>
        </p:txBody>
      </p:sp>
    </p:spTree>
    <p:extLst>
      <p:ext uri="{BB962C8B-B14F-4D97-AF65-F5344CB8AC3E}">
        <p14:creationId xmlns:p14="http://schemas.microsoft.com/office/powerpoint/2010/main" val="3166744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1752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/>
              <a:t>Layers of the Dermis: </a:t>
            </a:r>
            <a:br>
              <a:rPr lang="en-US"/>
            </a:br>
            <a:r>
              <a:rPr lang="en-US"/>
              <a:t>Reticular Layer</a:t>
            </a:r>
          </a:p>
        </p:txBody>
      </p:sp>
      <p:sp>
        <p:nvSpPr>
          <p:cNvPr id="31753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~80% of dermal thickness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__________________________________________ connective </a:t>
            </a:r>
            <a:r>
              <a:rPr lang="en-US" sz="2800" dirty="0"/>
              <a:t>tissue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Elastic </a:t>
            </a:r>
            <a:r>
              <a:rPr lang="en-US" sz="2800" dirty="0"/>
              <a:t>fibers provide stretch-recoil properties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Collagen </a:t>
            </a:r>
            <a:r>
              <a:rPr lang="en-US" sz="2800" dirty="0"/>
              <a:t>fibers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Provide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Bind </a:t>
            </a:r>
            <a:r>
              <a:rPr lang="en-US" sz="2400" dirty="0" smtClean="0"/>
              <a:t>water</a:t>
            </a:r>
            <a:endParaRPr lang="en-US" sz="2400" dirty="0"/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3789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Thoracic Cage</a:t>
            </a:r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Composed of</a:t>
            </a:r>
          </a:p>
          <a:p>
            <a:pPr lvl="1" eaLnBrk="1" hangingPunct="1"/>
            <a:r>
              <a:rPr lang="en-US" dirty="0" smtClean="0"/>
              <a:t>  </a:t>
            </a:r>
          </a:p>
          <a:p>
            <a:pPr lvl="1" eaLnBrk="1" hangingPunct="1"/>
            <a:r>
              <a:rPr lang="en-US" dirty="0" smtClean="0"/>
              <a:t> Sternum and costal cartilages anteriorly</a:t>
            </a:r>
          </a:p>
          <a:p>
            <a:pPr lvl="1" eaLnBrk="1" hangingPunct="1"/>
            <a:r>
              <a:rPr lang="en-US" dirty="0" smtClean="0"/>
              <a:t> Ribs laterally</a:t>
            </a:r>
          </a:p>
          <a:p>
            <a:pPr eaLnBrk="1" hangingPunct="1"/>
            <a:r>
              <a:rPr lang="en-US" dirty="0" smtClean="0"/>
              <a:t>Functions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Supports shoulder girdles and upper limbs</a:t>
            </a:r>
          </a:p>
          <a:p>
            <a:pPr lvl="1" eaLnBrk="1" hangingPunct="1"/>
            <a:r>
              <a:rPr lang="en-US" dirty="0" smtClean="0"/>
              <a:t>Provides attachment sites for muscles of neck, back, chest, and shoulders</a:t>
            </a:r>
          </a:p>
        </p:txBody>
      </p:sp>
    </p:spTree>
    <p:extLst>
      <p:ext uri="{BB962C8B-B14F-4D97-AF65-F5344CB8AC3E}">
        <p14:creationId xmlns:p14="http://schemas.microsoft.com/office/powerpoint/2010/main" val="324295053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38915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Sternum (Breastbone)</a:t>
            </a:r>
          </a:p>
        </p:txBody>
      </p:sp>
      <p:sp>
        <p:nvSpPr>
          <p:cNvPr id="5735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65125" y="1141413"/>
            <a:ext cx="8016875" cy="51069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/>
              <a:t>Three fused bones</a:t>
            </a:r>
          </a:p>
          <a:p>
            <a:pPr lvl="1" eaLnBrk="1" hangingPunct="1">
              <a:defRPr/>
            </a:pPr>
            <a:r>
              <a:rPr lang="en-US" b="1" dirty="0" smtClean="0"/>
              <a:t> </a:t>
            </a:r>
            <a:endParaRPr lang="en-US" dirty="0" smtClean="0"/>
          </a:p>
          <a:p>
            <a:pPr lvl="2" eaLnBrk="1" hangingPunct="1">
              <a:defRPr/>
            </a:pPr>
            <a:r>
              <a:rPr lang="en-US" dirty="0" smtClean="0"/>
              <a:t>Articulates with clavicles and ribs 1 and 2</a:t>
            </a:r>
          </a:p>
          <a:p>
            <a:pPr lvl="1" eaLnBrk="1" hangingPunct="1">
              <a:defRPr/>
            </a:pPr>
            <a:endParaRPr lang="en-US" b="1" dirty="0" smtClean="0"/>
          </a:p>
          <a:p>
            <a:pPr lvl="1" eaLnBrk="1" hangingPunct="1">
              <a:defRPr/>
            </a:pPr>
            <a:r>
              <a:rPr lang="en-US" b="1" dirty="0" smtClean="0"/>
              <a:t> </a:t>
            </a:r>
            <a:endParaRPr lang="en-US" dirty="0" smtClean="0"/>
          </a:p>
          <a:p>
            <a:pPr lvl="2" eaLnBrk="1" hangingPunct="1">
              <a:defRPr/>
            </a:pPr>
            <a:r>
              <a:rPr lang="en-US" dirty="0" smtClean="0"/>
              <a:t>Articulates with costal cartilages of ribs 2 through 7</a:t>
            </a:r>
          </a:p>
          <a:p>
            <a:pPr lvl="1" eaLnBrk="1" hangingPunct="1">
              <a:defRPr/>
            </a:pPr>
            <a:endParaRPr lang="en-US" b="1" dirty="0" smtClean="0"/>
          </a:p>
          <a:p>
            <a:pPr lvl="1" eaLnBrk="1" hangingPunct="1">
              <a:defRPr/>
            </a:pPr>
            <a:r>
              <a:rPr lang="en-US" b="1" dirty="0" smtClean="0"/>
              <a:t> </a:t>
            </a:r>
            <a:endParaRPr lang="en-US" dirty="0" smtClean="0"/>
          </a:p>
          <a:p>
            <a:pPr lvl="2" eaLnBrk="1" hangingPunct="1">
              <a:defRPr/>
            </a:pPr>
            <a:r>
              <a:rPr lang="en-US" dirty="0" smtClean="0"/>
              <a:t>Site of muscle attachment</a:t>
            </a:r>
          </a:p>
          <a:p>
            <a:pPr lvl="2" eaLnBrk="1" hangingPunct="1">
              <a:defRPr/>
            </a:pPr>
            <a:r>
              <a:rPr lang="en-US" dirty="0" smtClean="0"/>
              <a:t>Not ossified until ~age 40</a:t>
            </a:r>
          </a:p>
        </p:txBody>
      </p:sp>
    </p:spTree>
    <p:extLst>
      <p:ext uri="{BB962C8B-B14F-4D97-AF65-F5344CB8AC3E}">
        <p14:creationId xmlns:p14="http://schemas.microsoft.com/office/powerpoint/2010/main" val="2848058851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3993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Anatomical Landmarks Of Sternum</a:t>
            </a:r>
          </a:p>
        </p:txBody>
      </p:sp>
      <p:sp>
        <p:nvSpPr>
          <p:cNvPr id="39940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b="1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Central indentation in superior border of manubrium</a:t>
            </a:r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b="1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Horizontal ridge across front of sternum</a:t>
            </a:r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b="1" dirty="0" err="1" smtClean="0"/>
              <a:t>Xiphisternal</a:t>
            </a:r>
            <a:r>
              <a:rPr lang="en-US" b="1" dirty="0" smtClean="0"/>
              <a:t> joint</a:t>
            </a:r>
            <a:endParaRPr lang="en-US" dirty="0" smtClean="0"/>
          </a:p>
          <a:p>
            <a:pPr lvl="1" eaLnBrk="1" hangingPunct="1"/>
            <a:r>
              <a:rPr lang="en-US" dirty="0" smtClean="0"/>
              <a:t>Point where sternal body and xiphoid process fuse</a:t>
            </a:r>
          </a:p>
        </p:txBody>
      </p:sp>
    </p:spTree>
    <p:extLst>
      <p:ext uri="{BB962C8B-B14F-4D97-AF65-F5344CB8AC3E}">
        <p14:creationId xmlns:p14="http://schemas.microsoft.com/office/powerpoint/2010/main" val="2535672818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4096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Ribs and Their Attachments</a:t>
            </a:r>
          </a:p>
        </p:txBody>
      </p:sp>
      <p:sp>
        <p:nvSpPr>
          <p:cNvPr id="40964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12 pairs</a:t>
            </a:r>
          </a:p>
          <a:p>
            <a:pPr eaLnBrk="1" hangingPunct="1"/>
            <a:r>
              <a:rPr lang="en-US" dirty="0" smtClean="0"/>
              <a:t>All attach posteriorly to 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__________________________________________ of thoracic vertebrae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Pairs 1 through 7</a:t>
            </a:r>
          </a:p>
          <a:p>
            <a:pPr lvl="1" eaLnBrk="1" hangingPunct="1"/>
            <a:r>
              <a:rPr lang="en-US" b="1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Attach directly to sternum by individual costal cartilages</a:t>
            </a:r>
          </a:p>
        </p:txBody>
      </p:sp>
    </p:spTree>
    <p:extLst>
      <p:ext uri="{BB962C8B-B14F-4D97-AF65-F5344CB8AC3E}">
        <p14:creationId xmlns:p14="http://schemas.microsoft.com/office/powerpoint/2010/main" val="1477097225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4198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Ribs and Their Attachments</a:t>
            </a:r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65125" y="1141413"/>
            <a:ext cx="8169275" cy="51069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Pairs </a:t>
            </a:r>
            <a:r>
              <a:rPr lang="en-US" dirty="0" smtClean="0"/>
              <a:t>8 through12</a:t>
            </a:r>
          </a:p>
          <a:p>
            <a:pPr lvl="1" eaLnBrk="1" hangingPunct="1">
              <a:defRPr/>
            </a:pPr>
            <a:r>
              <a:rPr lang="en-US" b="1" dirty="0" smtClean="0"/>
              <a:t> 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Pairs 8–10 also called </a:t>
            </a:r>
            <a:r>
              <a:rPr lang="en-US" b="1" dirty="0" err="1" smtClean="0"/>
              <a:t>vertebrochondral</a:t>
            </a:r>
            <a:r>
              <a:rPr lang="en-US" b="1" dirty="0" smtClean="0"/>
              <a:t> ribs</a:t>
            </a:r>
            <a:endParaRPr lang="en-US" dirty="0" smtClean="0"/>
          </a:p>
          <a:p>
            <a:pPr lvl="2" eaLnBrk="1" hangingPunct="1">
              <a:defRPr/>
            </a:pPr>
            <a:r>
              <a:rPr lang="en-US" dirty="0" smtClean="0"/>
              <a:t>Attach indirectly to sternum by joining costal cartilage of rib above </a:t>
            </a:r>
          </a:p>
          <a:p>
            <a:pPr lvl="1" eaLnBrk="1" hangingPunct="1">
              <a:defRPr/>
            </a:pP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Pairs 11–12 also called </a:t>
            </a:r>
            <a:r>
              <a:rPr lang="en-US" b="1" dirty="0" smtClean="0"/>
              <a:t>_</a:t>
            </a:r>
            <a:endParaRPr lang="en-US" dirty="0" smtClean="0"/>
          </a:p>
          <a:p>
            <a:pPr lvl="2" eaLnBrk="1" hangingPunct="1">
              <a:defRPr/>
            </a:pPr>
            <a:endParaRPr lang="en-US" dirty="0" smtClean="0"/>
          </a:p>
          <a:p>
            <a:pPr lvl="2" eaLnBrk="1" hangingPunct="1">
              <a:defRPr/>
            </a:pPr>
            <a:r>
              <a:rPr lang="en-US" dirty="0" smtClean="0"/>
              <a:t>No attachment to sternum</a:t>
            </a:r>
          </a:p>
        </p:txBody>
      </p:sp>
    </p:spTree>
    <p:extLst>
      <p:ext uri="{BB962C8B-B14F-4D97-AF65-F5344CB8AC3E}">
        <p14:creationId xmlns:p14="http://schemas.microsoft.com/office/powerpoint/2010/main" val="3960399999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Rib Structure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65125" y="1141413"/>
            <a:ext cx="7635875" cy="5106987"/>
          </a:xfrm>
        </p:spPr>
        <p:txBody>
          <a:bodyPr/>
          <a:lstStyle/>
          <a:p>
            <a:pPr eaLnBrk="1" hangingPunct="1"/>
            <a:r>
              <a:rPr lang="en-US" dirty="0" smtClean="0"/>
              <a:t>Main parts:</a:t>
            </a:r>
          </a:p>
          <a:p>
            <a:pPr lvl="1" eaLnBrk="1" hangingPunct="1"/>
            <a:r>
              <a:rPr lang="en-US" dirty="0" smtClean="0"/>
              <a:t>Head  </a:t>
            </a:r>
          </a:p>
          <a:p>
            <a:pPr lvl="1" eaLnBrk="1" hangingPunct="1"/>
            <a:r>
              <a:rPr lang="en-US" dirty="0" smtClean="0"/>
              <a:t>Neck  </a:t>
            </a:r>
          </a:p>
          <a:p>
            <a:pPr lvl="1" eaLnBrk="1" hangingPunct="1"/>
            <a:r>
              <a:rPr lang="en-US" dirty="0" smtClean="0"/>
              <a:t>Tubercle  </a:t>
            </a:r>
          </a:p>
          <a:p>
            <a:pPr lvl="2"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smtClean="0"/>
              <a:t> </a:t>
            </a:r>
            <a:endParaRPr lang="en-US" dirty="0" smtClean="0"/>
          </a:p>
          <a:p>
            <a:pPr lvl="2" eaLnBrk="1" hangingPunct="1"/>
            <a:r>
              <a:rPr lang="en-US" dirty="0" smtClean="0"/>
              <a:t>Most of rib</a:t>
            </a:r>
          </a:p>
        </p:txBody>
      </p:sp>
    </p:spTree>
    <p:extLst>
      <p:ext uri="{BB962C8B-B14F-4D97-AF65-F5344CB8AC3E}">
        <p14:creationId xmlns:p14="http://schemas.microsoft.com/office/powerpoint/2010/main" val="1654107956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4403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Appendicular Skeleton</a:t>
            </a:r>
          </a:p>
        </p:txBody>
      </p:sp>
      <p:sp>
        <p:nvSpPr>
          <p:cNvPr id="44036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Bones of limbs and their girdles</a:t>
            </a:r>
          </a:p>
          <a:p>
            <a:pPr lvl="1" eaLnBrk="1" hangingPunct="1"/>
            <a:r>
              <a:rPr lang="en-US" smtClean="0"/>
              <a:t>Pectoral girdle</a:t>
            </a:r>
          </a:p>
          <a:p>
            <a:pPr lvl="2" eaLnBrk="1" hangingPunct="1"/>
            <a:r>
              <a:rPr lang="en-US" smtClean="0"/>
              <a:t>Attaches upper limbs to body trunk</a:t>
            </a:r>
          </a:p>
          <a:p>
            <a:pPr lvl="1" eaLnBrk="1" hangingPunct="1"/>
            <a:endParaRPr lang="en-US" smtClean="0"/>
          </a:p>
          <a:p>
            <a:pPr lvl="1" eaLnBrk="1" hangingPunct="1"/>
            <a:r>
              <a:rPr lang="en-US" smtClean="0"/>
              <a:t>Pelvic girdle </a:t>
            </a:r>
          </a:p>
          <a:p>
            <a:pPr lvl="2" eaLnBrk="1" hangingPunct="1"/>
            <a:r>
              <a:rPr lang="en-US" smtClean="0"/>
              <a:t>Attaches lower limbs to body trunk</a:t>
            </a:r>
          </a:p>
        </p:txBody>
      </p:sp>
    </p:spTree>
    <p:extLst>
      <p:ext uri="{BB962C8B-B14F-4D97-AF65-F5344CB8AC3E}">
        <p14:creationId xmlns:p14="http://schemas.microsoft.com/office/powerpoint/2010/main" val="2439630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4505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65125" y="1141413"/>
            <a:ext cx="7864475" cy="5106987"/>
          </a:xfrm>
        </p:spPr>
        <p:txBody>
          <a:bodyPr/>
          <a:lstStyle/>
          <a:p>
            <a:pPr eaLnBrk="1" hangingPunct="1"/>
            <a:endParaRPr lang="en-US" b="1" dirty="0" smtClean="0"/>
          </a:p>
          <a:p>
            <a:pPr eaLnBrk="1" hangingPunct="1"/>
            <a:r>
              <a:rPr lang="en-US" b="1" dirty="0" smtClean="0"/>
              <a:t>Clavicles</a:t>
            </a:r>
            <a:r>
              <a:rPr lang="en-US" dirty="0" smtClean="0"/>
              <a:t> </a:t>
            </a:r>
            <a:r>
              <a:rPr lang="en-US" dirty="0" smtClean="0"/>
              <a:t>and </a:t>
            </a:r>
            <a:r>
              <a:rPr lang="en-US" b="1" dirty="0" smtClean="0"/>
              <a:t>scapulae</a:t>
            </a:r>
            <a:endParaRPr lang="en-US" dirty="0" smtClean="0"/>
          </a:p>
          <a:p>
            <a:pPr lvl="1" eaLnBrk="1" hangingPunct="1"/>
            <a:r>
              <a:rPr lang="en-US" dirty="0" smtClean="0"/>
              <a:t> 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Provide attachment sites for muscles that move upper limbs</a:t>
            </a:r>
          </a:p>
        </p:txBody>
      </p:sp>
      <p:sp>
        <p:nvSpPr>
          <p:cNvPr id="4506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Pectoral Girdle (Shoulder Girdle)</a:t>
            </a:r>
          </a:p>
        </p:txBody>
      </p:sp>
    </p:spTree>
    <p:extLst>
      <p:ext uri="{BB962C8B-B14F-4D97-AF65-F5344CB8AC3E}">
        <p14:creationId xmlns:p14="http://schemas.microsoft.com/office/powerpoint/2010/main" val="225188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4608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Clavicles (Collarbones)</a:t>
            </a:r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65125" y="1141413"/>
            <a:ext cx="8229600" cy="3506787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en-US" dirty="0" smtClean="0"/>
              <a:t>articulates with _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articulates _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Anchor muscles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Act as braces to hold the scapulae and arms out laterally </a:t>
            </a:r>
          </a:p>
        </p:txBody>
      </p:sp>
    </p:spTree>
    <p:extLst>
      <p:ext uri="{BB962C8B-B14F-4D97-AF65-F5344CB8AC3E}">
        <p14:creationId xmlns:p14="http://schemas.microsoft.com/office/powerpoint/2010/main" val="635978780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47107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Scapulae (Shoulder Blades)</a:t>
            </a:r>
          </a:p>
        </p:txBody>
      </p:sp>
      <p:sp>
        <p:nvSpPr>
          <p:cNvPr id="47108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On dorsal surface of rib cage, between _ribs 2 and 7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Flat and triangular, with three borders and three angles</a:t>
            </a:r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43025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Skin Markings</a:t>
            </a:r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Flexure lines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Dermis tightly secured to deeper structures</a:t>
            </a:r>
          </a:p>
          <a:p>
            <a:pPr lvl="1"/>
            <a:r>
              <a:rPr lang="en-US" dirty="0"/>
              <a:t>Skin cannot slide easily for joint movement causing </a:t>
            </a:r>
            <a:r>
              <a:rPr lang="en-US" dirty="0" smtClean="0"/>
              <a:t>_______________________________</a:t>
            </a:r>
            <a:endParaRPr lang="en-US" dirty="0"/>
          </a:p>
          <a:p>
            <a:pPr lvl="1"/>
            <a:r>
              <a:rPr lang="en-US" dirty="0"/>
              <a:t>Visible on hands, wrists, fingers, soles, toes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5120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Upper Limb</a:t>
            </a:r>
          </a:p>
        </p:txBody>
      </p:sp>
      <p:sp>
        <p:nvSpPr>
          <p:cNvPr id="51204" name="Rectangle 8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30 bones form skeletal framework of each upper limb</a:t>
            </a:r>
          </a:p>
          <a:p>
            <a:pPr lvl="1" eaLnBrk="1" hangingPunct="1"/>
            <a:r>
              <a:rPr lang="en-US" dirty="0" smtClean="0"/>
              <a:t>Arm</a:t>
            </a:r>
          </a:p>
          <a:p>
            <a:pPr lvl="2"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Forearm</a:t>
            </a:r>
          </a:p>
          <a:p>
            <a:pPr lvl="2"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Hand</a:t>
            </a:r>
          </a:p>
          <a:p>
            <a:pPr lvl="2" eaLnBrk="1" hangingPunct="1"/>
            <a:r>
              <a:rPr lang="en-US" dirty="0" smtClean="0"/>
              <a:t>___________  carpal bones in the wrist</a:t>
            </a:r>
          </a:p>
          <a:p>
            <a:pPr lvl="2" eaLnBrk="1" hangingPunct="1"/>
            <a:r>
              <a:rPr lang="en-US" dirty="0" smtClean="0"/>
              <a:t>5 _____________________________ bones in the palm</a:t>
            </a:r>
          </a:p>
          <a:p>
            <a:pPr lvl="2" eaLnBrk="1" hangingPunct="1"/>
            <a:r>
              <a:rPr lang="en-US" dirty="0" smtClean="0"/>
              <a:t>14 phalanges in the fingers </a:t>
            </a:r>
          </a:p>
        </p:txBody>
      </p:sp>
    </p:spTree>
    <p:extLst>
      <p:ext uri="{BB962C8B-B14F-4D97-AF65-F5344CB8AC3E}">
        <p14:creationId xmlns:p14="http://schemas.microsoft.com/office/powerpoint/2010/main" val="4273482453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5222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Humerus</a:t>
            </a:r>
          </a:p>
        </p:txBody>
      </p:sp>
      <p:sp>
        <p:nvSpPr>
          <p:cNvPr id="52228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Largest, longest bone of upper limb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Articulates superiorly _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Articulates inferiorly with _</a:t>
            </a:r>
          </a:p>
        </p:txBody>
      </p:sp>
    </p:spTree>
    <p:extLst>
      <p:ext uri="{BB962C8B-B14F-4D97-AF65-F5344CB8AC3E}">
        <p14:creationId xmlns:p14="http://schemas.microsoft.com/office/powerpoint/2010/main" val="3433545328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5427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Bones of the Forearm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65125" y="1141413"/>
            <a:ext cx="8093075" cy="5335587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b="1" dirty="0" smtClean="0"/>
              <a:t>Ulna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 </a:t>
            </a:r>
          </a:p>
          <a:p>
            <a:pPr lvl="1" eaLnBrk="1" hangingPunct="1">
              <a:defRPr/>
            </a:pPr>
            <a:r>
              <a:rPr lang="en-US" dirty="0" smtClean="0"/>
              <a:t>Forms major portion of elbow joint with </a:t>
            </a:r>
            <a:r>
              <a:rPr lang="en-US" dirty="0" err="1" smtClean="0"/>
              <a:t>humerus</a:t>
            </a:r>
            <a:endParaRPr lang="en-US" dirty="0" smtClean="0"/>
          </a:p>
          <a:p>
            <a:pPr eaLnBrk="1" hangingPunct="1">
              <a:defRPr/>
            </a:pPr>
            <a:r>
              <a:rPr lang="en-US" b="1" dirty="0" smtClean="0"/>
              <a:t>Radius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/>
              <a:t> </a:t>
            </a:r>
          </a:p>
          <a:p>
            <a:pPr lvl="1" eaLnBrk="1" hangingPunct="1">
              <a:defRPr/>
            </a:pPr>
            <a:r>
              <a:rPr lang="en-US" dirty="0" smtClean="0"/>
              <a:t>Head articulates with </a:t>
            </a:r>
            <a:r>
              <a:rPr lang="en-US" dirty="0" err="1" smtClean="0"/>
              <a:t>capitulum</a:t>
            </a:r>
            <a:r>
              <a:rPr lang="en-US" dirty="0" smtClean="0"/>
              <a:t> of </a:t>
            </a:r>
            <a:r>
              <a:rPr lang="en-US" dirty="0" err="1" smtClean="0"/>
              <a:t>humerus</a:t>
            </a:r>
            <a:r>
              <a:rPr lang="en-US" dirty="0" smtClean="0"/>
              <a:t> and radial notch of ulna</a:t>
            </a:r>
          </a:p>
          <a:p>
            <a:pPr lvl="1" eaLnBrk="1" hangingPunct="1">
              <a:defRPr/>
            </a:pPr>
            <a:r>
              <a:rPr lang="en-US" dirty="0" smtClean="0"/>
              <a:t>____________________________________ connects radius and ulna along their entire length</a:t>
            </a:r>
          </a:p>
        </p:txBody>
      </p:sp>
    </p:spTree>
    <p:extLst>
      <p:ext uri="{BB962C8B-B14F-4D97-AF65-F5344CB8AC3E}">
        <p14:creationId xmlns:p14="http://schemas.microsoft.com/office/powerpoint/2010/main" val="1177218641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57347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Hand: Carpus, Metacarpus, and Phalanges</a:t>
            </a:r>
          </a:p>
        </p:txBody>
      </p:sp>
      <p:sp>
        <p:nvSpPr>
          <p:cNvPr id="57348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/>
              <a:t>_____________________ </a:t>
            </a:r>
            <a:r>
              <a:rPr lang="en-US" dirty="0" smtClean="0"/>
              <a:t>(Wrist)</a:t>
            </a:r>
          </a:p>
          <a:p>
            <a:pPr lvl="1" eaLnBrk="1" hangingPunct="1"/>
            <a:r>
              <a:rPr lang="en-US" dirty="0" smtClean="0"/>
              <a:t>Eight bones in two rows</a:t>
            </a:r>
          </a:p>
          <a:p>
            <a:pPr lvl="2" eaLnBrk="1" hangingPunct="1"/>
            <a:endParaRPr lang="en-US" dirty="0" smtClean="0"/>
          </a:p>
          <a:p>
            <a:pPr lvl="2" eaLnBrk="1" hangingPunct="1"/>
            <a:r>
              <a:rPr lang="en-US" dirty="0" smtClean="0"/>
              <a:t>Proximal row—lateral to medial</a:t>
            </a:r>
          </a:p>
          <a:p>
            <a:pPr lvl="3" eaLnBrk="1" hangingPunct="1"/>
            <a:r>
              <a:rPr lang="en-US" b="1" dirty="0" err="1" smtClean="0"/>
              <a:t>Scaphoid</a:t>
            </a:r>
            <a:r>
              <a:rPr lang="en-US" b="1" dirty="0" smtClean="0"/>
              <a:t>, </a:t>
            </a:r>
            <a:r>
              <a:rPr lang="en-US" b="1" dirty="0" err="1" smtClean="0"/>
              <a:t>lunate</a:t>
            </a:r>
            <a:r>
              <a:rPr lang="en-US" b="1" dirty="0" smtClean="0"/>
              <a:t>, </a:t>
            </a:r>
            <a:r>
              <a:rPr lang="en-US" b="1" dirty="0" err="1" smtClean="0"/>
              <a:t>triquetrum</a:t>
            </a:r>
            <a:r>
              <a:rPr lang="en-US" b="1" dirty="0" smtClean="0"/>
              <a:t>, and </a:t>
            </a:r>
            <a:r>
              <a:rPr lang="en-US" b="1" dirty="0" err="1" smtClean="0"/>
              <a:t>pisiform</a:t>
            </a:r>
            <a:endParaRPr lang="en-US" b="1" dirty="0" smtClean="0"/>
          </a:p>
          <a:p>
            <a:pPr lvl="2" eaLnBrk="1" hangingPunct="1"/>
            <a:r>
              <a:rPr lang="en-US" dirty="0" smtClean="0"/>
              <a:t>Distal row—lateral to medial</a:t>
            </a:r>
          </a:p>
          <a:p>
            <a:pPr lvl="3" eaLnBrk="1" hangingPunct="1"/>
            <a:r>
              <a:rPr lang="en-US" b="1" dirty="0" smtClean="0"/>
              <a:t>Trapezium, trapezoid, </a:t>
            </a:r>
            <a:r>
              <a:rPr lang="en-US" b="1" dirty="0" err="1" smtClean="0"/>
              <a:t>capitate</a:t>
            </a:r>
            <a:r>
              <a:rPr lang="en-US" b="1" dirty="0" smtClean="0"/>
              <a:t>, and </a:t>
            </a:r>
            <a:r>
              <a:rPr lang="en-US" b="1" dirty="0" err="1" smtClean="0"/>
              <a:t>hamate</a:t>
            </a:r>
            <a:endParaRPr lang="en-US" b="1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Only </a:t>
            </a:r>
            <a:r>
              <a:rPr lang="en-US" dirty="0" err="1" smtClean="0"/>
              <a:t>scaphoid</a:t>
            </a:r>
            <a:r>
              <a:rPr lang="en-US" dirty="0" smtClean="0"/>
              <a:t>, </a:t>
            </a:r>
            <a:r>
              <a:rPr lang="en-US" dirty="0" err="1" smtClean="0"/>
              <a:t>lunate</a:t>
            </a:r>
            <a:r>
              <a:rPr lang="en-US" dirty="0" smtClean="0"/>
              <a:t>, and </a:t>
            </a:r>
            <a:r>
              <a:rPr lang="en-US" dirty="0" err="1" smtClean="0"/>
              <a:t>triquetrum</a:t>
            </a:r>
            <a:r>
              <a:rPr lang="en-US" dirty="0" smtClean="0"/>
              <a:t> form wrist joint</a:t>
            </a:r>
          </a:p>
        </p:txBody>
      </p:sp>
    </p:spTree>
    <p:extLst>
      <p:ext uri="{BB962C8B-B14F-4D97-AF65-F5344CB8AC3E}">
        <p14:creationId xmlns:p14="http://schemas.microsoft.com/office/powerpoint/2010/main" val="3807432954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5837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Hand: Metacarpus and Phalanges</a:t>
            </a:r>
          </a:p>
        </p:txBody>
      </p:sp>
      <p:sp>
        <p:nvSpPr>
          <p:cNvPr id="58372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b="1" dirty="0" smtClean="0"/>
              <a:t>____________________________ </a:t>
            </a:r>
            <a:r>
              <a:rPr lang="en-US" dirty="0" smtClean="0"/>
              <a:t>(Palm)</a:t>
            </a:r>
          </a:p>
          <a:p>
            <a:pPr lvl="1" eaLnBrk="1" hangingPunct="1"/>
            <a:r>
              <a:rPr lang="en-US" dirty="0" smtClean="0"/>
              <a:t>Five metacarpal bones form the palm</a:t>
            </a:r>
          </a:p>
          <a:p>
            <a:pPr eaLnBrk="1" hangingPunct="1"/>
            <a:r>
              <a:rPr lang="en-US" b="1" dirty="0" smtClean="0"/>
              <a:t>Phalanges</a:t>
            </a:r>
            <a:r>
              <a:rPr lang="en-US" dirty="0" smtClean="0"/>
              <a:t> (Fingers)</a:t>
            </a:r>
          </a:p>
          <a:p>
            <a:pPr lvl="1" eaLnBrk="1" hangingPunct="1"/>
            <a:r>
              <a:rPr lang="en-US" dirty="0" smtClean="0"/>
              <a:t>Fingers numbered 1–5 </a:t>
            </a:r>
          </a:p>
          <a:p>
            <a:pPr lvl="2" eaLnBrk="1" hangingPunct="1"/>
            <a:r>
              <a:rPr lang="en-US" dirty="0" smtClean="0"/>
              <a:t>starting at thumb </a:t>
            </a:r>
          </a:p>
          <a:p>
            <a:pPr lvl="2" eaLnBrk="1" hangingPunct="1"/>
            <a:r>
              <a:rPr lang="en-US" b="1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Digit #1 (Pollex) has 2 bones </a:t>
            </a:r>
          </a:p>
          <a:p>
            <a:pPr lvl="2"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Digits #2 – 5 have 3 bones</a:t>
            </a:r>
          </a:p>
          <a:p>
            <a:pPr lvl="2" eaLnBrk="1" hangingPunct="1"/>
            <a:r>
              <a:rPr lang="en-US" dirty="0" smtClean="0"/>
              <a:t>distal, middle, and proximal phalanx</a:t>
            </a:r>
          </a:p>
        </p:txBody>
      </p:sp>
    </p:spTree>
    <p:extLst>
      <p:ext uri="{BB962C8B-B14F-4D97-AF65-F5344CB8AC3E}">
        <p14:creationId xmlns:p14="http://schemas.microsoft.com/office/powerpoint/2010/main" val="4186096778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60419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Pelvic (Hip) Girdle</a:t>
            </a:r>
          </a:p>
        </p:txBody>
      </p:sp>
      <p:sp>
        <p:nvSpPr>
          <p:cNvPr id="60420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Two hip bones (</a:t>
            </a:r>
            <a:r>
              <a:rPr lang="en-US" sz="2800" b="1" dirty="0" err="1" smtClean="0"/>
              <a:t>coxal</a:t>
            </a:r>
            <a:r>
              <a:rPr lang="en-US" sz="2800" b="1" dirty="0" smtClean="0"/>
              <a:t> bones</a:t>
            </a:r>
            <a:r>
              <a:rPr lang="en-US" sz="2800" dirty="0" smtClean="0"/>
              <a:t> or </a:t>
            </a:r>
            <a:r>
              <a:rPr lang="en-US" sz="2800" dirty="0" err="1" smtClean="0"/>
              <a:t>os</a:t>
            </a:r>
            <a:r>
              <a:rPr lang="en-US" sz="2800" dirty="0" smtClean="0"/>
              <a:t> </a:t>
            </a:r>
            <a:r>
              <a:rPr lang="en-US" sz="2800" dirty="0" err="1" smtClean="0"/>
              <a:t>coxae</a:t>
            </a:r>
            <a:r>
              <a:rPr lang="en-US" sz="2800" dirty="0" smtClean="0"/>
              <a:t>) and sacrum</a:t>
            </a:r>
          </a:p>
          <a:p>
            <a:pPr lvl="1" eaLnBrk="1" hangingPunct="1"/>
            <a:r>
              <a:rPr lang="en-US" sz="2400" dirty="0" smtClean="0"/>
              <a:t>Attach lower limbs to axial skeleton with strong ligaments</a:t>
            </a:r>
          </a:p>
          <a:p>
            <a:pPr lvl="1" eaLnBrk="1" hangingPunct="1"/>
            <a:r>
              <a:rPr lang="en-US" sz="2400" dirty="0" smtClean="0"/>
              <a:t> </a:t>
            </a:r>
          </a:p>
          <a:p>
            <a:pPr lvl="1" eaLnBrk="1" hangingPunct="1"/>
            <a:r>
              <a:rPr lang="en-US" sz="2400" dirty="0" smtClean="0"/>
              <a:t>Support pelvic organs</a:t>
            </a:r>
          </a:p>
          <a:p>
            <a:pPr eaLnBrk="1" hangingPunct="1"/>
            <a:r>
              <a:rPr lang="en-US" sz="2800" dirty="0" smtClean="0"/>
              <a:t>_____________________________________ but more stable than shoulder joint</a:t>
            </a:r>
          </a:p>
          <a:p>
            <a:pPr eaLnBrk="1" hangingPunct="1"/>
            <a:r>
              <a:rPr lang="en-US" sz="2800" dirty="0" smtClean="0"/>
              <a:t>Three fused bones form </a:t>
            </a:r>
            <a:r>
              <a:rPr lang="en-US" sz="2800" dirty="0" err="1" smtClean="0"/>
              <a:t>coxal</a:t>
            </a:r>
            <a:r>
              <a:rPr lang="en-US" sz="2800" dirty="0" smtClean="0"/>
              <a:t> bone</a:t>
            </a:r>
          </a:p>
          <a:p>
            <a:pPr lvl="1" eaLnBrk="1" hangingPunct="1"/>
            <a:r>
              <a:rPr lang="en-US" sz="2400" dirty="0" smtClean="0"/>
              <a:t>  </a:t>
            </a:r>
          </a:p>
          <a:p>
            <a:pPr eaLnBrk="1" hangingPunct="1"/>
            <a:r>
              <a:rPr lang="en-US" sz="2800" dirty="0" smtClean="0"/>
              <a:t>Bony pelvis formed by </a:t>
            </a:r>
            <a:r>
              <a:rPr lang="en-US" sz="2800" dirty="0" err="1" smtClean="0"/>
              <a:t>coxal</a:t>
            </a:r>
            <a:r>
              <a:rPr lang="en-US" sz="2800" dirty="0" smtClean="0"/>
              <a:t> bones, sacrum, and coccyx</a:t>
            </a:r>
          </a:p>
        </p:txBody>
      </p:sp>
    </p:spTree>
    <p:extLst>
      <p:ext uri="{BB962C8B-B14F-4D97-AF65-F5344CB8AC3E}">
        <p14:creationId xmlns:p14="http://schemas.microsoft.com/office/powerpoint/2010/main" val="951883358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6246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Hip Bone</a:t>
            </a:r>
          </a:p>
        </p:txBody>
      </p:sp>
      <p:sp>
        <p:nvSpPr>
          <p:cNvPr id="6246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65125" y="1141413"/>
            <a:ext cx="8016875" cy="5106987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Three regions</a:t>
            </a:r>
          </a:p>
          <a:p>
            <a:pPr marL="977900" lvl="1" indent="-406400" eaLnBrk="1" hangingPunct="1">
              <a:buFontTx/>
              <a:buAutoNum type="arabicPeriod"/>
            </a:pPr>
            <a:r>
              <a:rPr lang="en-US" b="1" dirty="0" smtClean="0"/>
              <a:t> </a:t>
            </a:r>
            <a:endParaRPr lang="en-US" dirty="0" smtClean="0"/>
          </a:p>
          <a:p>
            <a:pPr marL="1371600" lvl="2" eaLnBrk="1" hangingPunct="1"/>
            <a:r>
              <a:rPr lang="en-US" dirty="0" smtClean="0"/>
              <a:t>Superior region of </a:t>
            </a:r>
            <a:r>
              <a:rPr lang="en-US" dirty="0" err="1" smtClean="0"/>
              <a:t>coxal</a:t>
            </a:r>
            <a:r>
              <a:rPr lang="en-US" dirty="0" smtClean="0"/>
              <a:t> bone</a:t>
            </a:r>
          </a:p>
          <a:p>
            <a:pPr marL="1371600" lvl="2" eaLnBrk="1" hangingPunct="1"/>
            <a:r>
              <a:rPr lang="en-US" dirty="0" smtClean="0"/>
              <a:t>Auricular surface articulates with sacrum (sacroiliac joint)</a:t>
            </a:r>
          </a:p>
          <a:p>
            <a:pPr marL="977900" lvl="1" indent="-406400" eaLnBrk="1" hangingPunct="1">
              <a:buFontTx/>
              <a:buAutoNum type="arabicPeriod" startAt="2"/>
            </a:pPr>
            <a:r>
              <a:rPr lang="en-US" b="1" dirty="0" smtClean="0"/>
              <a:t> </a:t>
            </a:r>
            <a:endParaRPr lang="en-US" dirty="0" smtClean="0"/>
          </a:p>
          <a:p>
            <a:pPr marL="1371600" lvl="2" eaLnBrk="1" hangingPunct="1"/>
            <a:r>
              <a:rPr lang="en-US" dirty="0" err="1" smtClean="0"/>
              <a:t>Posteroinferior</a:t>
            </a:r>
            <a:r>
              <a:rPr lang="en-US" dirty="0" smtClean="0"/>
              <a:t> part of hip bone</a:t>
            </a:r>
          </a:p>
          <a:p>
            <a:pPr marL="977900" lvl="1" indent="-406400" eaLnBrk="1" hangingPunct="1">
              <a:buFontTx/>
              <a:buAutoNum type="arabicPeriod" startAt="3"/>
            </a:pPr>
            <a:r>
              <a:rPr lang="en-US" b="1" dirty="0" smtClean="0"/>
              <a:t> </a:t>
            </a:r>
            <a:endParaRPr lang="en-US" dirty="0" smtClean="0"/>
          </a:p>
          <a:p>
            <a:pPr marL="1371600" lvl="2" eaLnBrk="1" hangingPunct="1"/>
            <a:r>
              <a:rPr lang="en-US" dirty="0" smtClean="0"/>
              <a:t>Anterior portion of hip bone</a:t>
            </a:r>
          </a:p>
          <a:p>
            <a:pPr marL="1371600" lvl="2" eaLnBrk="1" hangingPunct="1"/>
            <a:r>
              <a:rPr lang="en-US" dirty="0" smtClean="0"/>
              <a:t>Pubis bones join at pubic </a:t>
            </a:r>
            <a:r>
              <a:rPr lang="en-US" dirty="0" err="1" smtClean="0"/>
              <a:t>symphysis</a:t>
            </a:r>
            <a:r>
              <a:rPr lang="en-US" dirty="0" smtClean="0"/>
              <a:t> joint</a:t>
            </a:r>
          </a:p>
        </p:txBody>
      </p:sp>
    </p:spTree>
    <p:extLst>
      <p:ext uri="{BB962C8B-B14F-4D97-AF65-F5344CB8AC3E}">
        <p14:creationId xmlns:p14="http://schemas.microsoft.com/office/powerpoint/2010/main" val="2577003787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mtClean="0"/>
              <a:t>Comparison of Male and Female Pelves</a:t>
            </a:r>
          </a:p>
        </p:txBody>
      </p:sp>
      <p:sp>
        <p:nvSpPr>
          <p:cNvPr id="65539" name="Rectangle 7"/>
          <p:cNvSpPr>
            <a:spLocks noGrp="1" noChangeArrowheads="1"/>
          </p:cNvSpPr>
          <p:nvPr>
            <p:ph sz="half" idx="1"/>
          </p:nvPr>
        </p:nvSpPr>
        <p:spPr>
          <a:xfrm>
            <a:off x="365125" y="1600200"/>
            <a:ext cx="4038600" cy="4267200"/>
          </a:xfrm>
        </p:spPr>
        <p:txBody>
          <a:bodyPr/>
          <a:lstStyle/>
          <a:p>
            <a:pPr eaLnBrk="1" hangingPunct="1"/>
            <a:r>
              <a:rPr lang="en-CA" dirty="0" smtClean="0"/>
              <a:t> </a:t>
            </a:r>
          </a:p>
          <a:p>
            <a:pPr lvl="1" eaLnBrk="1" hangingPunct="1"/>
            <a:r>
              <a:rPr lang="en-US" dirty="0" smtClean="0"/>
              <a:t>Adapted for childbearing</a:t>
            </a:r>
            <a:endParaRPr lang="en-CA" dirty="0" smtClean="0"/>
          </a:p>
          <a:p>
            <a:pPr lvl="1" eaLnBrk="1" hangingPunct="1"/>
            <a:r>
              <a:rPr lang="en-US" dirty="0" smtClean="0"/>
              <a:t>True pelvis defines birth canal</a:t>
            </a:r>
            <a:endParaRPr lang="en-CA" dirty="0" smtClean="0"/>
          </a:p>
          <a:p>
            <a:pPr lvl="1" eaLnBrk="1" hangingPunct="1"/>
            <a:r>
              <a:rPr lang="en-US" dirty="0" smtClean="0"/>
              <a:t>Cavity of true pelvis is broad, shallow, and has greater capacity</a:t>
            </a:r>
            <a:endParaRPr lang="en-CA" dirty="0" smtClean="0"/>
          </a:p>
        </p:txBody>
      </p:sp>
      <p:sp>
        <p:nvSpPr>
          <p:cNvPr id="65540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Tilted less far forward</a:t>
            </a:r>
          </a:p>
          <a:p>
            <a:pPr lvl="1" eaLnBrk="1" hangingPunct="1"/>
            <a:r>
              <a:rPr lang="en-US" dirty="0" smtClean="0"/>
              <a:t>Adapted for support of male's heavier build and stronger muscles</a:t>
            </a:r>
          </a:p>
          <a:p>
            <a:pPr lvl="1" eaLnBrk="1" hangingPunct="1"/>
            <a:r>
              <a:rPr lang="en-US" dirty="0" smtClean="0"/>
              <a:t>Cavity of true pelvis is narrow and deep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3332145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6758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Lower Limb</a:t>
            </a:r>
          </a:p>
        </p:txBody>
      </p:sp>
      <p:sp>
        <p:nvSpPr>
          <p:cNvPr id="67588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Carries entire weight of erect body</a:t>
            </a:r>
          </a:p>
          <a:p>
            <a:pPr eaLnBrk="1" hangingPunct="1"/>
            <a:r>
              <a:rPr lang="en-US" dirty="0" smtClean="0"/>
              <a:t>Subjected to exceptional forces when jumping or running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Three segments of lower limb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07572359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68611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Bones Of The Thigh</a:t>
            </a:r>
          </a:p>
        </p:txBody>
      </p:sp>
      <p:sp>
        <p:nvSpPr>
          <p:cNvPr id="68612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 smtClean="0"/>
              <a:t> </a:t>
            </a:r>
            <a:endParaRPr lang="en-US" dirty="0" smtClean="0"/>
          </a:p>
          <a:p>
            <a:pPr lvl="1" eaLnBrk="1" hangingPunct="1"/>
            <a:r>
              <a:rPr lang="en-US" dirty="0" smtClean="0"/>
              <a:t> </a:t>
            </a:r>
          </a:p>
          <a:p>
            <a:pPr lvl="1" eaLnBrk="1" hangingPunct="1"/>
            <a:r>
              <a:rPr lang="en-US" dirty="0" smtClean="0"/>
              <a:t>Length ~ ¼ of person's height</a:t>
            </a:r>
          </a:p>
          <a:p>
            <a:pPr lvl="1" eaLnBrk="1" hangingPunct="1"/>
            <a:r>
              <a:rPr lang="en-US" dirty="0" smtClean="0"/>
              <a:t>Articulates proximally with _________________________________ of hip and distally with tibia and patella</a:t>
            </a:r>
          </a:p>
          <a:p>
            <a:pPr eaLnBrk="1" hangingPunct="1"/>
            <a:endParaRPr lang="en-US" b="1" dirty="0" smtClean="0"/>
          </a:p>
          <a:p>
            <a:pPr eaLnBrk="1" hangingPunct="1"/>
            <a:r>
              <a:rPr lang="en-US" b="1" dirty="0" smtClean="0"/>
              <a:t>Patella</a:t>
            </a:r>
            <a:endParaRPr lang="en-US" dirty="0" smtClean="0"/>
          </a:p>
          <a:p>
            <a:pPr lvl="1" eaLnBrk="1" hangingPunct="1"/>
            <a:r>
              <a:rPr lang="en-US" dirty="0" smtClean="0"/>
              <a:t>__________________________________ in quadriceps tendon</a:t>
            </a:r>
          </a:p>
        </p:txBody>
      </p:sp>
    </p:spTree>
    <p:extLst>
      <p:ext uri="{BB962C8B-B14F-4D97-AF65-F5344CB8AC3E}">
        <p14:creationId xmlns:p14="http://schemas.microsoft.com/office/powerpoint/2010/main" val="961887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Skin Markings</a:t>
            </a:r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err="1"/>
              <a:t>Striae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"Stretch marks"</a:t>
            </a:r>
          </a:p>
          <a:p>
            <a:pPr lvl="1"/>
            <a:r>
              <a:rPr lang="en-US" dirty="0"/>
              <a:t>Extreme stretching causes </a:t>
            </a:r>
            <a:r>
              <a:rPr lang="en-US" dirty="0" smtClean="0"/>
              <a:t>_</a:t>
            </a:r>
            <a:endParaRPr lang="en-US" dirty="0"/>
          </a:p>
          <a:p>
            <a:endParaRPr lang="en-US" b="1" dirty="0" smtClean="0"/>
          </a:p>
          <a:p>
            <a:r>
              <a:rPr lang="en-US" b="1" dirty="0" smtClean="0"/>
              <a:t>Blister</a:t>
            </a:r>
            <a:endParaRPr lang="en-US" dirty="0"/>
          </a:p>
          <a:p>
            <a:pPr lvl="1"/>
            <a:r>
              <a:rPr lang="en-US" dirty="0"/>
              <a:t>From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Fluid-filled pocket that separates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7065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Bones Of The Leg</a:t>
            </a:r>
          </a:p>
        </p:txBody>
      </p:sp>
      <p:sp>
        <p:nvSpPr>
          <p:cNvPr id="7066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65125" y="1141413"/>
            <a:ext cx="8321675" cy="5106987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b="1" dirty="0" smtClean="0"/>
              <a:t>Tibia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 </a:t>
            </a:r>
          </a:p>
          <a:p>
            <a:pPr lvl="1" eaLnBrk="1" hangingPunct="1"/>
            <a:r>
              <a:rPr lang="en-US" sz="2400" dirty="0" smtClean="0"/>
              <a:t>Receives weight of body from femur; transmits to foot</a:t>
            </a:r>
          </a:p>
          <a:p>
            <a:pPr eaLnBrk="1" hangingPunct="1"/>
            <a:endParaRPr lang="en-US" sz="2800" b="1" dirty="0" smtClean="0"/>
          </a:p>
          <a:p>
            <a:pPr eaLnBrk="1" hangingPunct="1"/>
            <a:r>
              <a:rPr lang="en-US" sz="2800" b="1" dirty="0" smtClean="0"/>
              <a:t>Fibula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Not weight bearing; _</a:t>
            </a:r>
          </a:p>
          <a:p>
            <a:pPr lvl="1" eaLnBrk="1" hangingPunct="1"/>
            <a:r>
              <a:rPr lang="en-US" sz="2400" dirty="0" smtClean="0"/>
              <a:t>Several muscles originate from fibula</a:t>
            </a:r>
          </a:p>
          <a:p>
            <a:pPr lvl="1" eaLnBrk="1" hangingPunct="1"/>
            <a:r>
              <a:rPr lang="en-US" sz="2400" dirty="0" smtClean="0"/>
              <a:t>Articulates proximally and distally with tibia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Tibia and fibula connected by _</a:t>
            </a:r>
          </a:p>
        </p:txBody>
      </p:sp>
    </p:spTree>
    <p:extLst>
      <p:ext uri="{BB962C8B-B14F-4D97-AF65-F5344CB8AC3E}">
        <p14:creationId xmlns:p14="http://schemas.microsoft.com/office/powerpoint/2010/main" val="107600267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7373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Foot: Tarsus, Metatarsus, Phalanges</a:t>
            </a:r>
          </a:p>
        </p:txBody>
      </p:sp>
      <p:sp>
        <p:nvSpPr>
          <p:cNvPr id="7373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Tarsus</a:t>
            </a:r>
            <a:endParaRPr lang="en-US" dirty="0" smtClean="0"/>
          </a:p>
          <a:p>
            <a:pPr lvl="1" eaLnBrk="1" hangingPunct="1"/>
            <a:r>
              <a:rPr lang="en-US" dirty="0" smtClean="0"/>
              <a:t>Seven _____________________________ form posterior half of foot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Body weight carried primarily by _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smtClean="0"/>
              <a:t>Other tarsal bones: </a:t>
            </a:r>
            <a:r>
              <a:rPr lang="en-US" b="1" dirty="0" smtClean="0"/>
              <a:t>cuboid, </a:t>
            </a:r>
            <a:r>
              <a:rPr lang="en-US" b="1" dirty="0" err="1" smtClean="0"/>
              <a:t>navicular</a:t>
            </a:r>
            <a:r>
              <a:rPr lang="en-US" dirty="0" smtClean="0"/>
              <a:t>, and </a:t>
            </a:r>
            <a:r>
              <a:rPr lang="en-US" b="1" dirty="0" smtClean="0"/>
              <a:t>medial, intermediate, and lateral cuneiform</a:t>
            </a:r>
            <a:r>
              <a:rPr lang="en-US" dirty="0" smtClean="0"/>
              <a:t> bones</a:t>
            </a:r>
          </a:p>
        </p:txBody>
      </p:sp>
    </p:spTree>
    <p:extLst>
      <p:ext uri="{BB962C8B-B14F-4D97-AF65-F5344CB8AC3E}">
        <p14:creationId xmlns:p14="http://schemas.microsoft.com/office/powerpoint/2010/main" val="1624952470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/>
              <a:t> </a:t>
            </a:r>
          </a:p>
        </p:txBody>
      </p:sp>
      <p:sp>
        <p:nvSpPr>
          <p:cNvPr id="7475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Foot: Metatarsals and Phalanges</a:t>
            </a:r>
          </a:p>
        </p:txBody>
      </p:sp>
      <p:sp>
        <p:nvSpPr>
          <p:cNvPr id="7475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65125" y="1141413"/>
            <a:ext cx="8093075" cy="5106987"/>
          </a:xfrm>
        </p:spPr>
        <p:txBody>
          <a:bodyPr>
            <a:normAutofit fontScale="92500" lnSpcReduction="10000"/>
          </a:bodyPr>
          <a:lstStyle/>
          <a:p>
            <a:pPr eaLnBrk="1" hangingPunct="1"/>
            <a:endParaRPr lang="en-US" sz="2800" b="1" dirty="0" smtClean="0"/>
          </a:p>
          <a:p>
            <a:pPr eaLnBrk="1" hangingPunct="1"/>
            <a:r>
              <a:rPr lang="en-US" sz="2800" b="1" dirty="0" smtClean="0"/>
              <a:t>Metatarsals</a:t>
            </a:r>
            <a:r>
              <a:rPr lang="en-US" sz="2800" b="1" dirty="0" smtClean="0"/>
              <a:t>: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Five metatarsal bones  </a:t>
            </a:r>
          </a:p>
          <a:p>
            <a:pPr lvl="1" eaLnBrk="1" hangingPunct="1"/>
            <a:r>
              <a:rPr lang="en-US" sz="2400" dirty="0" smtClean="0"/>
              <a:t>Enlarged head of _</a:t>
            </a:r>
          </a:p>
          <a:p>
            <a:pPr eaLnBrk="1" hangingPunct="1"/>
            <a:endParaRPr lang="en-US" sz="2800" b="1" dirty="0" smtClean="0"/>
          </a:p>
          <a:p>
            <a:pPr eaLnBrk="1" hangingPunct="1"/>
            <a:r>
              <a:rPr lang="en-US" sz="2800" b="1" dirty="0" smtClean="0"/>
              <a:t>Phalanges</a:t>
            </a:r>
            <a:endParaRPr lang="en-US" sz="2800" dirty="0" smtClean="0"/>
          </a:p>
          <a:p>
            <a:pPr lvl="1" eaLnBrk="1" hangingPunct="1"/>
            <a:r>
              <a:rPr lang="en-US" sz="2400" dirty="0" smtClean="0"/>
              <a:t>14 bones of toes</a:t>
            </a:r>
          </a:p>
          <a:p>
            <a:pPr lvl="1" eaLnBrk="1" hangingPunct="1"/>
            <a:endParaRPr lang="en-US" sz="2400" dirty="0" smtClean="0"/>
          </a:p>
          <a:p>
            <a:pPr lvl="1" eaLnBrk="1" hangingPunct="1"/>
            <a:r>
              <a:rPr lang="en-US" sz="2400" dirty="0" smtClean="0"/>
              <a:t>Digit #1 </a:t>
            </a:r>
          </a:p>
          <a:p>
            <a:pPr lvl="2" eaLnBrk="1" hangingPunct="1"/>
            <a:r>
              <a:rPr lang="en-US" sz="2000" dirty="0" smtClean="0"/>
              <a:t>(_______________________________________) has 2 bones </a:t>
            </a:r>
          </a:p>
          <a:p>
            <a:pPr lvl="2" eaLnBrk="1" hangingPunct="1"/>
            <a:r>
              <a:rPr lang="en-US" sz="2000" dirty="0" smtClean="0"/>
              <a:t>no middle phalanx</a:t>
            </a:r>
          </a:p>
          <a:p>
            <a:pPr lvl="1" eaLnBrk="1" hangingPunct="1"/>
            <a:r>
              <a:rPr lang="en-US" sz="2400" dirty="0" smtClean="0"/>
              <a:t>Digits #2–5 have 3 bones</a:t>
            </a:r>
          </a:p>
          <a:p>
            <a:pPr lvl="2" eaLnBrk="1" hangingPunct="1"/>
            <a:r>
              <a:rPr lang="en-US" sz="2000" dirty="0" smtClean="0"/>
              <a:t>distal, middle, and proximal phalanx</a:t>
            </a:r>
          </a:p>
          <a:p>
            <a:pPr lvl="1" eaLnBrk="1" hangingPunct="1"/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288586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Skin Color</a:t>
            </a:r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Three pigments contribute to skin color</a:t>
            </a:r>
          </a:p>
          <a:p>
            <a:pPr lvl="1"/>
            <a:r>
              <a:rPr lang="en-US" b="1" dirty="0" smtClean="0"/>
              <a:t> </a:t>
            </a:r>
            <a:endParaRPr lang="en-US" dirty="0"/>
          </a:p>
          <a:p>
            <a:pPr lvl="2"/>
            <a:r>
              <a:rPr lang="en-US" dirty="0"/>
              <a:t>Only pigment made in skin</a:t>
            </a:r>
          </a:p>
          <a:p>
            <a:pPr lvl="1"/>
            <a:r>
              <a:rPr lang="en-US" b="1" dirty="0" smtClean="0"/>
              <a:t> </a:t>
            </a:r>
            <a:endParaRPr lang="en-US" dirty="0"/>
          </a:p>
          <a:p>
            <a:pPr lvl="1"/>
            <a:r>
              <a:rPr lang="en-US" b="1" dirty="0" smtClean="0"/>
              <a:t> </a:t>
            </a:r>
            <a:endParaRPr lang="en-US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2" descr="http://www.beliefnet.com/healthandhealing/images/si55551196_96472_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282439"/>
            <a:ext cx="3962400" cy="2575561"/>
          </a:xfrm>
          <a:prstGeom prst="roundRect">
            <a:avLst/>
          </a:prstGeom>
          <a:noFill/>
        </p:spPr>
      </p:pic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Melanin</a:t>
            </a:r>
            <a:endParaRPr lang="en-US" dirty="0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467600" cy="4724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Two forms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Reddish-yellow to brownish-black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Color differences due to </a:t>
            </a:r>
            <a:r>
              <a:rPr lang="en-US" sz="2800" dirty="0" smtClean="0"/>
              <a:t>_</a:t>
            </a: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/>
              <a:t>Produced in </a:t>
            </a:r>
            <a:r>
              <a:rPr lang="en-US" sz="2800" dirty="0" smtClean="0"/>
              <a:t>_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Local accumulations of </a:t>
            </a:r>
            <a:r>
              <a:rPr lang="en-US" sz="2400" dirty="0" smtClean="0"/>
              <a:t>melanin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Sun </a:t>
            </a:r>
            <a:r>
              <a:rPr lang="en-US" sz="2800" dirty="0"/>
              <a:t>exposure stimulates melanin production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Sunspots </a:t>
            </a:r>
            <a:r>
              <a:rPr lang="en-US" sz="2800" dirty="0"/>
              <a:t>(</a:t>
            </a:r>
            <a:r>
              <a:rPr lang="en-US" sz="2800" dirty="0" err="1"/>
              <a:t>tinea</a:t>
            </a:r>
            <a:r>
              <a:rPr lang="en-US" sz="2800" dirty="0"/>
              <a:t> </a:t>
            </a:r>
            <a:r>
              <a:rPr lang="en-US" sz="2800" dirty="0" err="1"/>
              <a:t>versicolor</a:t>
            </a:r>
            <a:r>
              <a:rPr lang="en-US" sz="2800" dirty="0"/>
              <a:t>) are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fungal </a:t>
            </a:r>
            <a:r>
              <a:rPr lang="en-US" sz="2800" dirty="0"/>
              <a:t>infection;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not </a:t>
            </a:r>
            <a:r>
              <a:rPr lang="en-US" sz="2800" dirty="0"/>
              <a:t>related to </a:t>
            </a:r>
            <a:r>
              <a:rPr lang="en-US" sz="2800" dirty="0" smtClean="0"/>
              <a:t>melanin</a:t>
            </a:r>
            <a:endParaRPr lang="en-US" sz="2800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Carotene and Hemoglobin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65125" y="1295400"/>
            <a:ext cx="8550275" cy="4953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Carotene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Yellow to orange pigment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Most obvious in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Accumulates </a:t>
            </a:r>
            <a:r>
              <a:rPr lang="en-US" dirty="0"/>
              <a:t>in stratum </a:t>
            </a:r>
            <a:r>
              <a:rPr lang="en-US" dirty="0" err="1"/>
              <a:t>corneum</a:t>
            </a:r>
            <a:r>
              <a:rPr lang="en-US" dirty="0"/>
              <a:t> and hypodermis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Can </a:t>
            </a:r>
            <a:r>
              <a:rPr lang="en-US" dirty="0"/>
              <a:t>be converted to </a:t>
            </a:r>
            <a:r>
              <a:rPr lang="en-US" b="1" dirty="0" smtClean="0"/>
              <a:t>Vitamin A</a:t>
            </a:r>
            <a:r>
              <a:rPr lang="en-US" dirty="0" smtClean="0"/>
              <a:t> for </a:t>
            </a:r>
            <a:r>
              <a:rPr lang="en-US" dirty="0"/>
              <a:t>vision and epidermal health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Hemoglobin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Skin Color in Diagnosis</a:t>
            </a:r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Cyanosis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 </a:t>
            </a:r>
            <a:r>
              <a:rPr lang="en-US" sz="2000" dirty="0"/>
              <a:t>low oxygenation of hemoglobin</a:t>
            </a:r>
          </a:p>
          <a:p>
            <a:pPr>
              <a:lnSpc>
                <a:spcPct val="90000"/>
              </a:lnSpc>
            </a:pPr>
            <a:r>
              <a:rPr lang="en-US" sz="2800" b="1" dirty="0" err="1"/>
              <a:t>Erythema</a:t>
            </a:r>
            <a:r>
              <a:rPr lang="en-US" sz="2800" dirty="0"/>
              <a:t> 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Fever, hypertension, inflammation, allergy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Pallor</a:t>
            </a:r>
            <a:r>
              <a:rPr lang="en-US" sz="2800" dirty="0"/>
              <a:t> 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Anemia, low blood pressure, fear, anger</a:t>
            </a:r>
          </a:p>
          <a:p>
            <a:pPr>
              <a:lnSpc>
                <a:spcPct val="90000"/>
              </a:lnSpc>
            </a:pPr>
            <a:r>
              <a:rPr lang="en-US" sz="2800" b="1" dirty="0"/>
              <a:t>Jaundice</a:t>
            </a:r>
            <a:r>
              <a:rPr lang="en-US" sz="2800" dirty="0"/>
              <a:t> 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 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Liver disorder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Inadequate steroid hormones in </a:t>
            </a:r>
            <a:r>
              <a:rPr lang="en-US" sz="2400" dirty="0" err="1"/>
              <a:t>addison's</a:t>
            </a:r>
            <a:r>
              <a:rPr lang="en-US" sz="2400" dirty="0"/>
              <a:t> disease</a:t>
            </a:r>
          </a:p>
          <a:p>
            <a:pPr>
              <a:lnSpc>
                <a:spcPct val="90000"/>
              </a:lnSpc>
            </a:pPr>
            <a:r>
              <a:rPr lang="en-US" sz="2800" b="1" dirty="0" smtClean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Clotted blood beneath skin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Epidermis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Keratinized stratified </a:t>
            </a:r>
            <a:r>
              <a:rPr lang="en-US" sz="2800" dirty="0" err="1"/>
              <a:t>squamous</a:t>
            </a:r>
            <a:r>
              <a:rPr lang="en-US" sz="2800" dirty="0"/>
              <a:t> epithelium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b="1" dirty="0"/>
              <a:t>Stratum </a:t>
            </a:r>
            <a:r>
              <a:rPr lang="en-US" sz="2400" b="1" dirty="0" err="1"/>
              <a:t>basale</a:t>
            </a:r>
            <a:endParaRPr lang="en-US" sz="2400" b="1" dirty="0"/>
          </a:p>
          <a:p>
            <a:pPr lvl="1">
              <a:lnSpc>
                <a:spcPct val="90000"/>
              </a:lnSpc>
            </a:pPr>
            <a:r>
              <a:rPr lang="en-US" sz="2400" b="1" dirty="0"/>
              <a:t>Stratum </a:t>
            </a:r>
            <a:r>
              <a:rPr lang="en-US" sz="2400" b="1" dirty="0" err="1"/>
              <a:t>spinosum</a:t>
            </a:r>
            <a:endParaRPr lang="en-US" sz="2400" b="1" dirty="0"/>
          </a:p>
          <a:p>
            <a:pPr lvl="1">
              <a:lnSpc>
                <a:spcPct val="90000"/>
              </a:lnSpc>
            </a:pPr>
            <a:r>
              <a:rPr lang="en-US" sz="2400" b="1" dirty="0"/>
              <a:t>Stratum </a:t>
            </a:r>
            <a:r>
              <a:rPr lang="en-US" sz="2400" b="1" dirty="0" err="1"/>
              <a:t>granulosum</a:t>
            </a:r>
            <a:endParaRPr lang="en-US" sz="2400" b="1" dirty="0"/>
          </a:p>
          <a:p>
            <a:pPr lvl="1">
              <a:lnSpc>
                <a:spcPct val="90000"/>
              </a:lnSpc>
            </a:pPr>
            <a:r>
              <a:rPr lang="en-US" sz="2400" b="1" dirty="0"/>
              <a:t>Stratum </a:t>
            </a:r>
            <a:r>
              <a:rPr lang="en-US" sz="2400" b="1" dirty="0" err="1"/>
              <a:t>lucidum</a:t>
            </a:r>
            <a:r>
              <a:rPr lang="en-US" sz="2400" dirty="0"/>
              <a:t> (only in thick skin)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Stratum </a:t>
            </a:r>
            <a:r>
              <a:rPr lang="en-US" sz="2400" b="1" dirty="0" err="1"/>
              <a:t>corneum</a:t>
            </a:r>
            <a:endParaRPr lang="en-US" sz="2400" dirty="0"/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Appendages of the Skin</a:t>
            </a:r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Derivatives of the epidermis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Hairs </a:t>
            </a:r>
            <a:r>
              <a:rPr lang="en-US" b="1" dirty="0"/>
              <a:t>and hair follicles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 </a:t>
            </a:r>
            <a:endParaRPr lang="en-US" b="1" dirty="0"/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 </a:t>
            </a:r>
            <a:endParaRPr lang="en-US" b="1" dirty="0"/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Sebaceous </a:t>
            </a:r>
            <a:r>
              <a:rPr lang="en-US" b="1" dirty="0"/>
              <a:t>(oil) glands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Hair </a:t>
            </a:r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Dead keratinized cells of </a:t>
            </a:r>
            <a:r>
              <a:rPr lang="en-US" sz="2400" dirty="0" smtClean="0"/>
              <a:t>_</a:t>
            </a:r>
            <a:endParaRPr lang="en-US" sz="2800" dirty="0"/>
          </a:p>
          <a:p>
            <a:pPr lvl="1"/>
            <a:r>
              <a:rPr lang="en-US" sz="2000" dirty="0"/>
              <a:t>More durable than soft keratin of skin</a:t>
            </a:r>
            <a:endParaRPr lang="en-US" sz="2400" dirty="0"/>
          </a:p>
          <a:p>
            <a:r>
              <a:rPr lang="en-US" sz="2400" dirty="0"/>
              <a:t>Not in </a:t>
            </a:r>
            <a:endParaRPr lang="en-US" sz="2400" dirty="0" smtClean="0"/>
          </a:p>
          <a:p>
            <a:pPr lvl="1"/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Soles</a:t>
            </a:r>
          </a:p>
          <a:p>
            <a:pPr lvl="1"/>
            <a:r>
              <a:rPr lang="en-US" sz="2000" dirty="0" smtClean="0"/>
              <a:t> </a:t>
            </a:r>
          </a:p>
          <a:p>
            <a:pPr lvl="1"/>
            <a:r>
              <a:rPr lang="en-US" sz="2000" dirty="0" smtClean="0"/>
              <a:t>Nipples</a:t>
            </a:r>
          </a:p>
          <a:p>
            <a:pPr lvl="1"/>
            <a:r>
              <a:rPr lang="en-US" sz="2000" dirty="0" smtClean="0"/>
              <a:t>Portions of </a:t>
            </a:r>
            <a:r>
              <a:rPr lang="en-US" sz="2000" dirty="0"/>
              <a:t>external genitalia </a:t>
            </a:r>
          </a:p>
          <a:p>
            <a:r>
              <a:rPr lang="en-US" sz="2400" dirty="0"/>
              <a:t>Functions include</a:t>
            </a:r>
            <a:r>
              <a:rPr lang="en-US" sz="2800" dirty="0"/>
              <a:t> </a:t>
            </a:r>
          </a:p>
          <a:p>
            <a:pPr lvl="1"/>
            <a:r>
              <a:rPr lang="en-US" sz="2000" dirty="0"/>
              <a:t>Warn of insects on skin</a:t>
            </a:r>
          </a:p>
          <a:p>
            <a:pPr lvl="1"/>
            <a:r>
              <a:rPr lang="en-US" sz="2000" dirty="0"/>
              <a:t>Physical trauma</a:t>
            </a:r>
          </a:p>
          <a:p>
            <a:pPr lvl="1"/>
            <a:r>
              <a:rPr lang="en-US" sz="2000" dirty="0" smtClean="0"/>
              <a:t> </a:t>
            </a:r>
            <a:endParaRPr lang="en-US" sz="2000" dirty="0"/>
          </a:p>
          <a:p>
            <a:pPr lvl="1"/>
            <a:r>
              <a:rPr lang="en-US" sz="2000" dirty="0" smtClean="0"/>
              <a:t> </a:t>
            </a:r>
          </a:p>
          <a:p>
            <a:pPr lvl="1"/>
            <a:endParaRPr lang="en-US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Hair Follicles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65125" y="1524000"/>
            <a:ext cx="8229600" cy="464978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Extend from epidermal surface to dermis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Two-layered </a:t>
            </a:r>
            <a:r>
              <a:rPr lang="en-US" sz="2800" dirty="0"/>
              <a:t>wall - </a:t>
            </a:r>
            <a:r>
              <a:rPr lang="en-US" sz="2800" dirty="0" smtClean="0"/>
              <a:t> 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b="1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Hair </a:t>
            </a:r>
            <a:r>
              <a:rPr lang="en-US" sz="2800" b="1" dirty="0"/>
              <a:t>bulb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Expanded deep end</a:t>
            </a:r>
          </a:p>
          <a:p>
            <a:pPr lvl="1">
              <a:lnSpc>
                <a:spcPct val="90000"/>
              </a:lnSpc>
            </a:pPr>
            <a:r>
              <a:rPr lang="en-US" sz="2400" b="1" dirty="0"/>
              <a:t>Hair follicle receptor</a:t>
            </a:r>
            <a:r>
              <a:rPr lang="en-US" sz="2400" dirty="0"/>
              <a:t> (root hair plexus)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Sensory nerve endings </a:t>
            </a: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 </a:t>
            </a: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400" b="1" dirty="0"/>
              <a:t>Hair matrix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 err="1" smtClean="0"/>
              <a:t>Arrector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pili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_____________________________________ attached to follicle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Responsible for "goose bumps"</a:t>
            </a:r>
          </a:p>
          <a:p>
            <a:pPr>
              <a:lnSpc>
                <a:spcPct val="90000"/>
              </a:lnSpc>
            </a:pPr>
            <a:endParaRPr lang="en-US" sz="2800" b="1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 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Dermal tissue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blood supply</a:t>
            </a:r>
          </a:p>
          <a:p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Hair Follicles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and Growth of Hair</a:t>
            </a:r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b="1" dirty="0" err="1"/>
              <a:t>Vellus</a:t>
            </a:r>
            <a:r>
              <a:rPr lang="en-US" sz="2800" b="1" dirty="0"/>
              <a:t> hair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Pale, </a:t>
            </a:r>
            <a:r>
              <a:rPr lang="en-US" sz="2400" dirty="0" smtClean="0"/>
              <a:t>___________________________________________ of </a:t>
            </a:r>
            <a:r>
              <a:rPr lang="en-US" sz="2400" dirty="0"/>
              <a:t>children and adult females </a:t>
            </a:r>
          </a:p>
          <a:p>
            <a:pPr>
              <a:lnSpc>
                <a:spcPct val="90000"/>
              </a:lnSpc>
            </a:pPr>
            <a:endParaRPr lang="en-US" sz="2800" b="1" dirty="0" smtClean="0"/>
          </a:p>
          <a:p>
            <a:pPr>
              <a:lnSpc>
                <a:spcPct val="90000"/>
              </a:lnSpc>
            </a:pPr>
            <a:r>
              <a:rPr lang="en-US" sz="2800" b="1" dirty="0" smtClean="0"/>
              <a:t>Terminal </a:t>
            </a:r>
            <a:r>
              <a:rPr lang="en-US" sz="2800" b="1" dirty="0"/>
              <a:t>hair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___________________________________, </a:t>
            </a:r>
            <a:r>
              <a:rPr lang="en-US" sz="2400" dirty="0"/>
              <a:t>long hair of eyebrows, scalp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At puberty </a:t>
            </a:r>
          </a:p>
          <a:p>
            <a:pPr marL="1085850" lvl="2">
              <a:lnSpc>
                <a:spcPct val="90000"/>
              </a:lnSpc>
            </a:pPr>
            <a:r>
              <a:rPr lang="en-US" sz="2000" dirty="0"/>
              <a:t>Appear in </a:t>
            </a:r>
            <a:r>
              <a:rPr lang="en-US" sz="2000" dirty="0" err="1"/>
              <a:t>axillary</a:t>
            </a:r>
            <a:r>
              <a:rPr lang="en-US" sz="2000" dirty="0"/>
              <a:t> and pubic regions of both sexes</a:t>
            </a:r>
          </a:p>
          <a:p>
            <a:pPr marL="1085850" lvl="2">
              <a:lnSpc>
                <a:spcPct val="90000"/>
              </a:lnSpc>
            </a:pPr>
            <a:r>
              <a:rPr lang="en-US" sz="2000" dirty="0" smtClean="0"/>
              <a:t> </a:t>
            </a:r>
            <a:endParaRPr lang="en-US" sz="20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Nutrition </a:t>
            </a:r>
            <a:r>
              <a:rPr lang="en-US" sz="2800" dirty="0"/>
              <a:t>and hormones affect hair growth</a:t>
            </a:r>
          </a:p>
          <a:p>
            <a:pPr>
              <a:lnSpc>
                <a:spcPct val="90000"/>
              </a:lnSpc>
              <a:buNone/>
            </a:pPr>
            <a:endParaRPr lang="en-US" sz="2800" dirty="0"/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Hair Thinning and Baldness</a:t>
            </a:r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Alopecia</a:t>
            </a:r>
            <a:endParaRPr lang="en-US" dirty="0"/>
          </a:p>
          <a:p>
            <a:pPr lvl="1"/>
            <a:r>
              <a:rPr lang="en-US" dirty="0"/>
              <a:t>Hair </a:t>
            </a:r>
            <a:r>
              <a:rPr lang="en-US" dirty="0" smtClean="0"/>
              <a:t>___________________________ </a:t>
            </a:r>
            <a:r>
              <a:rPr lang="en-US" dirty="0" smtClean="0"/>
              <a:t>in </a:t>
            </a:r>
            <a:r>
              <a:rPr lang="en-US" dirty="0"/>
              <a:t>both sexes after a age 40</a:t>
            </a:r>
          </a:p>
          <a:p>
            <a:endParaRPr lang="en-US" dirty="0" smtClean="0"/>
          </a:p>
          <a:p>
            <a:r>
              <a:rPr lang="en-US" dirty="0" smtClean="0"/>
              <a:t>Alopecia </a:t>
            </a:r>
            <a:r>
              <a:rPr lang="en-US" dirty="0" err="1" smtClean="0"/>
              <a:t>Areata</a:t>
            </a:r>
            <a:endParaRPr lang="en-US" dirty="0" smtClean="0"/>
          </a:p>
          <a:p>
            <a:pPr lvl="1"/>
            <a:r>
              <a:rPr lang="en-US" dirty="0" smtClean="0"/>
              <a:t>___________________________ </a:t>
            </a:r>
            <a:r>
              <a:rPr lang="en-US" dirty="0" smtClean="0"/>
              <a:t>from scalp, beard</a:t>
            </a:r>
          </a:p>
          <a:p>
            <a:pPr lvl="2"/>
            <a:r>
              <a:rPr lang="en-US" dirty="0" smtClean="0"/>
              <a:t>May be autoimmune disorder</a:t>
            </a:r>
          </a:p>
          <a:p>
            <a:endParaRPr lang="en-US" dirty="0" smtClean="0"/>
          </a:p>
          <a:p>
            <a:r>
              <a:rPr lang="en-US" dirty="0" smtClean="0"/>
              <a:t>True </a:t>
            </a:r>
            <a:r>
              <a:rPr lang="en-US" dirty="0"/>
              <a:t>(frank) </a:t>
            </a:r>
            <a:r>
              <a:rPr lang="en-US" b="1" dirty="0"/>
              <a:t>baldness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Genetically determined and sex-influenced condition </a:t>
            </a:r>
          </a:p>
          <a:p>
            <a:pPr lvl="1"/>
            <a:r>
              <a:rPr lang="en-US" dirty="0"/>
              <a:t>Male pattern baldness caused by follicular response to DHT (</a:t>
            </a:r>
            <a:r>
              <a:rPr lang="en-US" dirty="0" err="1"/>
              <a:t>dihydrotestosterone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Nails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Scalelike</a:t>
            </a:r>
            <a:r>
              <a:rPr lang="en-US" dirty="0"/>
              <a:t> modifications of epidermis </a:t>
            </a:r>
          </a:p>
          <a:p>
            <a:endParaRPr lang="en-US" dirty="0" smtClean="0"/>
          </a:p>
          <a:p>
            <a:r>
              <a:rPr lang="en-US" dirty="0" smtClean="0"/>
              <a:t>Protective </a:t>
            </a:r>
            <a:r>
              <a:rPr lang="en-US" dirty="0"/>
              <a:t>cover for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Contain 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Nail </a:t>
            </a:r>
            <a:r>
              <a:rPr lang="en-US" dirty="0"/>
              <a:t>matrix</a:t>
            </a:r>
          </a:p>
          <a:p>
            <a:pPr lvl="1"/>
            <a:r>
              <a:rPr lang="en-US" dirty="0"/>
              <a:t>Hair growth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2238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Sweat Glands</a:t>
            </a:r>
          </a:p>
        </p:txBody>
      </p:sp>
      <p:sp>
        <p:nvSpPr>
          <p:cNvPr id="52239" name="Rectangle 1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Also called </a:t>
            </a:r>
            <a:r>
              <a:rPr lang="en-US" sz="2800" b="1" dirty="0" err="1"/>
              <a:t>sudoriferous</a:t>
            </a:r>
            <a:r>
              <a:rPr lang="en-US" sz="2800" b="1" dirty="0"/>
              <a:t> glands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All </a:t>
            </a:r>
            <a:r>
              <a:rPr lang="en-US" sz="2800" dirty="0"/>
              <a:t>skin surfaces except nipples and parts of external genitalia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~</a:t>
            </a:r>
            <a:r>
              <a:rPr lang="en-US" sz="2800" dirty="0"/>
              <a:t>3 million per person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Two </a:t>
            </a:r>
            <a:r>
              <a:rPr lang="en-US" sz="2800" dirty="0"/>
              <a:t>main types 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____________________________________ (</a:t>
            </a:r>
            <a:r>
              <a:rPr lang="en-US" sz="2400" b="1" dirty="0" err="1"/>
              <a:t>merocrine</a:t>
            </a:r>
            <a:r>
              <a:rPr lang="en-US" sz="2400" b="1" dirty="0"/>
              <a:t>)</a:t>
            </a:r>
            <a:r>
              <a:rPr lang="en-US" sz="2400" dirty="0"/>
              <a:t> sweat glands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____________________________________ </a:t>
            </a:r>
            <a:r>
              <a:rPr lang="en-US" sz="2400" dirty="0" smtClean="0"/>
              <a:t>sweat glands</a:t>
            </a:r>
            <a:endParaRPr lang="en-US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Eccrine Sweat Glands</a:t>
            </a:r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7244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Abundant </a:t>
            </a:r>
            <a:r>
              <a:rPr lang="en-US" dirty="0"/>
              <a:t>on palms, soles, and forehead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Ducts </a:t>
            </a:r>
            <a:r>
              <a:rPr lang="en-US" dirty="0"/>
              <a:t>connect to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Function </a:t>
            </a:r>
            <a:r>
              <a:rPr lang="en-US" dirty="0"/>
              <a:t>in thermoregulation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Regulated by sympathetic nervous </a:t>
            </a:r>
            <a:r>
              <a:rPr lang="en-US" dirty="0" smtClean="0"/>
              <a:t>system</a:t>
            </a:r>
          </a:p>
          <a:p>
            <a:pPr lvl="1">
              <a:lnSpc>
                <a:spcPct val="90000"/>
              </a:lnSpc>
            </a:pPr>
            <a:r>
              <a:rPr lang="en-US" u="sng" dirty="0" smtClean="0"/>
              <a:t>______________________________</a:t>
            </a:r>
            <a:r>
              <a:rPr lang="en-US" dirty="0" smtClean="0"/>
              <a:t> of </a:t>
            </a:r>
            <a:r>
              <a:rPr lang="en-US" u="sng" dirty="0" err="1" smtClean="0"/>
              <a:t>E</a:t>
            </a:r>
            <a:r>
              <a:rPr lang="en-US" dirty="0" err="1" smtClean="0"/>
              <a:t>ccrine</a:t>
            </a:r>
            <a:r>
              <a:rPr lang="en-US" dirty="0" smtClean="0"/>
              <a:t> sweat glands helps to cool the body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Apocrine</a:t>
            </a:r>
            <a:r>
              <a:rPr lang="en-US" dirty="0"/>
              <a:t> Sweat Glands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65125" y="1524000"/>
            <a:ext cx="8093075" cy="469582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Confined to </a:t>
            </a:r>
            <a:r>
              <a:rPr lang="en-US" sz="2800" u="sng" dirty="0" smtClean="0"/>
              <a:t>_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Sweat </a:t>
            </a:r>
            <a:r>
              <a:rPr lang="en-US" sz="2800" dirty="0"/>
              <a:t>+ fatty substances + proteins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Viscous; milky or yellowish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Odorless until bacterial interaction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 smtClean="0">
                <a:sym typeface="Wingdings" pitchFamily="2" charset="2"/>
              </a:rPr>
              <a:t>_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________________________________ than </a:t>
            </a:r>
            <a:r>
              <a:rPr lang="en-US" sz="2800" dirty="0" err="1"/>
              <a:t>eccrine</a:t>
            </a:r>
            <a:r>
              <a:rPr lang="en-US" sz="2800" dirty="0"/>
              <a:t> sweat glands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Ducts </a:t>
            </a:r>
            <a:r>
              <a:rPr lang="en-US" sz="2800" dirty="0"/>
              <a:t>empty into </a:t>
            </a:r>
            <a:r>
              <a:rPr lang="en-US" sz="2800" dirty="0" smtClean="0"/>
              <a:t>_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8440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Cells of the Epidermis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365125" y="1295400"/>
            <a:ext cx="8229600" cy="47815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err="1" smtClean="0"/>
              <a:t>Keratinocytes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Produce fibrous protein </a:t>
            </a:r>
            <a:r>
              <a:rPr lang="en-US" sz="2400" b="1" dirty="0" smtClean="0"/>
              <a:t>_</a:t>
            </a:r>
            <a:endParaRPr lang="en-US" sz="2400" b="1" dirty="0"/>
          </a:p>
          <a:p>
            <a:pPr lvl="1">
              <a:lnSpc>
                <a:spcPct val="90000"/>
              </a:lnSpc>
            </a:pPr>
            <a:r>
              <a:rPr lang="en-US" sz="2400" dirty="0"/>
              <a:t>Most cells of epidermis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_____________________________________ connections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err="1" smtClean="0"/>
              <a:t>Melanocytes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10–25% of cells in deepest epidermis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Produce </a:t>
            </a:r>
            <a:r>
              <a:rPr lang="en-US" sz="2400" dirty="0" smtClean="0"/>
              <a:t>_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packaged </a:t>
            </a:r>
            <a:r>
              <a:rPr lang="en-US" sz="2000" dirty="0"/>
              <a:t>into </a:t>
            </a:r>
            <a:r>
              <a:rPr lang="en-US" sz="2000" dirty="0" err="1"/>
              <a:t>melanosomes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Protect </a:t>
            </a:r>
            <a:r>
              <a:rPr lang="en-US" sz="2000" dirty="0" smtClean="0"/>
              <a:t>_</a:t>
            </a:r>
            <a:endParaRPr lang="en-US" sz="2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Begin functioning at puberty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Function unknown but may act as _</a:t>
            </a:r>
          </a:p>
          <a:p>
            <a:pPr>
              <a:lnSpc>
                <a:spcPct val="90000"/>
              </a:lnSpc>
              <a:buNone/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Modified </a:t>
            </a:r>
            <a:r>
              <a:rPr lang="en-US" sz="2800" dirty="0" err="1" smtClean="0"/>
              <a:t>apocrine</a:t>
            </a:r>
            <a:r>
              <a:rPr lang="en-US" sz="2800" dirty="0" smtClean="0"/>
              <a:t> glands</a:t>
            </a:r>
          </a:p>
          <a:p>
            <a:pPr lvl="1">
              <a:lnSpc>
                <a:spcPct val="90000"/>
              </a:lnSpc>
            </a:pPr>
            <a:endParaRPr lang="en-US" sz="2400" b="1" dirty="0" smtClean="0"/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 </a:t>
            </a: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lining of external ear canal; secrete </a:t>
            </a:r>
            <a:r>
              <a:rPr lang="en-US" sz="2000" dirty="0" err="1" smtClean="0"/>
              <a:t>cerumen</a:t>
            </a:r>
            <a:r>
              <a:rPr lang="en-US" sz="2000" dirty="0" smtClean="0"/>
              <a:t> (earwax)</a:t>
            </a:r>
          </a:p>
          <a:p>
            <a:pPr lvl="1">
              <a:lnSpc>
                <a:spcPct val="90000"/>
              </a:lnSpc>
            </a:pPr>
            <a:endParaRPr lang="en-US" sz="2400" b="1" dirty="0" smtClean="0"/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 </a:t>
            </a: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 secrete milk</a:t>
            </a:r>
          </a:p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Apocrine</a:t>
            </a:r>
            <a:r>
              <a:rPr lang="en-US" dirty="0"/>
              <a:t> Sweat Glands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Sebaceous (Oil) Glands</a:t>
            </a:r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47244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Widely distributed</a:t>
            </a:r>
          </a:p>
          <a:p>
            <a:pPr lvl="1"/>
            <a:r>
              <a:rPr lang="en-US" sz="2400" dirty="0"/>
              <a:t>Not in thick skin of palms and soles</a:t>
            </a:r>
          </a:p>
          <a:p>
            <a:r>
              <a:rPr lang="en-US" sz="2800" dirty="0"/>
              <a:t>Most develop from hair follicles and secrete </a:t>
            </a:r>
            <a:r>
              <a:rPr lang="en-US" sz="2800" dirty="0" smtClean="0"/>
              <a:t>_</a:t>
            </a:r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Relatively </a:t>
            </a:r>
            <a:r>
              <a:rPr lang="en-US" sz="2800" dirty="0"/>
              <a:t>inactive until puberty</a:t>
            </a:r>
          </a:p>
          <a:p>
            <a:pPr lvl="1"/>
            <a:r>
              <a:rPr lang="en-US" sz="2400" dirty="0"/>
              <a:t>Stimulated by hormones, especially </a:t>
            </a:r>
            <a:r>
              <a:rPr lang="en-US" sz="2400" dirty="0" smtClean="0"/>
              <a:t>androgens (testosterone)</a:t>
            </a:r>
            <a:endParaRPr lang="en-US" sz="2400" dirty="0"/>
          </a:p>
          <a:p>
            <a:r>
              <a:rPr lang="en-US" sz="2800" dirty="0"/>
              <a:t>Secrete </a:t>
            </a:r>
            <a:r>
              <a:rPr lang="en-US" sz="2800" b="1" dirty="0"/>
              <a:t>sebum</a:t>
            </a:r>
            <a:endParaRPr lang="en-US" sz="2800" dirty="0"/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400" dirty="0"/>
              <a:t>Bactericidal </a:t>
            </a:r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Functions of the Integumentary System</a:t>
            </a:r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Body </a:t>
            </a:r>
            <a:r>
              <a:rPr lang="en-US" dirty="0"/>
              <a:t>temperature regulation</a:t>
            </a:r>
          </a:p>
          <a:p>
            <a:endParaRPr lang="en-US" dirty="0" smtClean="0"/>
          </a:p>
          <a:p>
            <a:r>
              <a:rPr lang="en-US" dirty="0" err="1" smtClean="0"/>
              <a:t>Cutaneous</a:t>
            </a:r>
            <a:r>
              <a:rPr lang="en-US" dirty="0" smtClean="0"/>
              <a:t> </a:t>
            </a:r>
            <a:r>
              <a:rPr lang="en-US" dirty="0"/>
              <a:t>sensation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Blood </a:t>
            </a:r>
            <a:r>
              <a:rPr lang="en-US" dirty="0"/>
              <a:t>reservoir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Protection</a:t>
            </a:r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Three types of barriers</a:t>
            </a:r>
          </a:p>
          <a:p>
            <a:pPr lvl="1"/>
            <a:r>
              <a:rPr lang="en-US" dirty="0"/>
              <a:t>Chemical barriers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Biological </a:t>
            </a:r>
            <a:r>
              <a:rPr lang="en-US" dirty="0"/>
              <a:t>barriers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Chemical Barriers</a:t>
            </a:r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Skin secretions </a:t>
            </a:r>
          </a:p>
          <a:p>
            <a:pPr lvl="1"/>
            <a:r>
              <a:rPr lang="en-US" dirty="0" smtClean="0"/>
              <a:t>_________________________________ slows bacterial </a:t>
            </a:r>
            <a:r>
              <a:rPr lang="en-US" dirty="0"/>
              <a:t>multiplication</a:t>
            </a:r>
          </a:p>
          <a:p>
            <a:pPr lvl="1"/>
            <a:r>
              <a:rPr lang="en-US" dirty="0"/>
              <a:t>Sebum and </a:t>
            </a:r>
            <a:r>
              <a:rPr lang="en-US" dirty="0" err="1"/>
              <a:t>defensins</a:t>
            </a:r>
            <a:r>
              <a:rPr lang="en-US" dirty="0"/>
              <a:t> kill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Melanin</a:t>
            </a:r>
            <a:endParaRPr lang="en-US" dirty="0"/>
          </a:p>
          <a:p>
            <a:pPr lvl="1"/>
            <a:r>
              <a:rPr lang="en-US" dirty="0"/>
              <a:t>Defense against UV radiation damage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144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Barriers</a:t>
            </a:r>
          </a:p>
        </p:txBody>
      </p:sp>
      <p:sp>
        <p:nvSpPr>
          <p:cNvPr id="61449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Flat, dead cells of </a:t>
            </a:r>
            <a:r>
              <a:rPr lang="en-US" sz="2800" dirty="0" smtClean="0"/>
              <a:t>_______________________________________ surrounded </a:t>
            </a:r>
            <a:r>
              <a:rPr lang="en-US" sz="2800" dirty="0"/>
              <a:t>by lipids</a:t>
            </a:r>
          </a:p>
          <a:p>
            <a:endParaRPr lang="en-US" sz="2800" dirty="0" smtClean="0"/>
          </a:p>
          <a:p>
            <a:r>
              <a:rPr lang="en-US" sz="2800" dirty="0" smtClean="0"/>
              <a:t>Keratin </a:t>
            </a:r>
            <a:r>
              <a:rPr lang="en-US" sz="2800" dirty="0"/>
              <a:t>and </a:t>
            </a:r>
            <a:r>
              <a:rPr lang="en-US" sz="2800" dirty="0" err="1"/>
              <a:t>glycolipids</a:t>
            </a:r>
            <a:r>
              <a:rPr lang="en-US" sz="2800" dirty="0"/>
              <a:t> </a:t>
            </a:r>
            <a:r>
              <a:rPr lang="en-US" sz="2800" dirty="0" smtClean="0"/>
              <a:t>__________________________________________ and </a:t>
            </a:r>
            <a:r>
              <a:rPr lang="en-US" sz="2800" dirty="0"/>
              <a:t>water- soluble substances</a:t>
            </a:r>
          </a:p>
          <a:p>
            <a:pPr>
              <a:buNone/>
            </a:pPr>
            <a:endParaRPr lang="en-US" sz="2800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Biological Barriers</a:t>
            </a:r>
          </a:p>
        </p:txBody>
      </p:sp>
      <p:sp>
        <p:nvSpPr>
          <p:cNvPr id="6247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Biological </a:t>
            </a:r>
            <a:r>
              <a:rPr lang="en-US" dirty="0" smtClean="0"/>
              <a:t>barriers</a:t>
            </a:r>
          </a:p>
          <a:p>
            <a:endParaRPr lang="en-US" dirty="0"/>
          </a:p>
          <a:p>
            <a:pPr lvl="1"/>
            <a:r>
              <a:rPr lang="en-US" dirty="0" smtClean="0"/>
              <a:t>________________________________________of </a:t>
            </a:r>
            <a:r>
              <a:rPr lang="en-US" dirty="0"/>
              <a:t>epidermis</a:t>
            </a:r>
          </a:p>
          <a:p>
            <a:pPr lvl="2"/>
            <a:r>
              <a:rPr lang="en-US" dirty="0"/>
              <a:t>Present foreign antigens to white blood cells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________________________________________ </a:t>
            </a:r>
            <a:r>
              <a:rPr lang="en-US" dirty="0"/>
              <a:t>of dermis</a:t>
            </a:r>
          </a:p>
          <a:p>
            <a:pPr lvl="2"/>
            <a:r>
              <a:rPr lang="en-US" dirty="0"/>
              <a:t>Present foreign antigens to white blood cells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DNA</a:t>
            </a:r>
            <a:endParaRPr lang="en-US" dirty="0"/>
          </a:p>
          <a:p>
            <a:pPr lvl="2"/>
            <a:r>
              <a:rPr lang="en-US" dirty="0"/>
              <a:t>Its electrons absorb UV radiation</a:t>
            </a:r>
          </a:p>
          <a:p>
            <a:pPr lvl="2"/>
            <a:r>
              <a:rPr lang="en-US" dirty="0"/>
              <a:t>Radiation converted to heat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Functions of the Integumentary System</a:t>
            </a:r>
          </a:p>
        </p:txBody>
      </p:sp>
      <p:sp>
        <p:nvSpPr>
          <p:cNvPr id="6349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Body temperature regulation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body temperature </a:t>
            </a:r>
            <a:r>
              <a:rPr lang="en-US" dirty="0" smtClean="0"/>
              <a:t>rises: </a:t>
            </a:r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increased </a:t>
            </a:r>
            <a:r>
              <a:rPr lang="en-US" dirty="0"/>
              <a:t>sweat gland activity (</a:t>
            </a:r>
            <a:r>
              <a:rPr lang="en-US" b="1" dirty="0"/>
              <a:t>sensible perspiration</a:t>
            </a:r>
            <a:r>
              <a:rPr lang="en-US" dirty="0"/>
              <a:t>) cool the body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Cold </a:t>
            </a:r>
            <a:r>
              <a:rPr lang="en-US" dirty="0"/>
              <a:t>external environment</a:t>
            </a:r>
          </a:p>
          <a:p>
            <a:pPr lvl="2"/>
            <a:r>
              <a:rPr lang="en-US" dirty="0"/>
              <a:t>Dermal blood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Skin temperature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Functions of the Integumentary System</a:t>
            </a:r>
          </a:p>
        </p:txBody>
      </p:sp>
      <p:sp>
        <p:nvSpPr>
          <p:cNvPr id="64523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err="1"/>
              <a:t>Cutaneous</a:t>
            </a:r>
            <a:r>
              <a:rPr lang="en-US" sz="2800" dirty="0"/>
              <a:t> sensations</a:t>
            </a:r>
          </a:p>
          <a:p>
            <a:pPr lvl="1"/>
            <a:r>
              <a:rPr lang="en-US" sz="2400" dirty="0" smtClean="0"/>
              <a:t>detect _</a:t>
            </a:r>
            <a:endParaRPr lang="en-US" sz="2400" dirty="0"/>
          </a:p>
          <a:p>
            <a:endParaRPr lang="en-US" sz="3200" dirty="0" smtClean="0"/>
          </a:p>
          <a:p>
            <a:r>
              <a:rPr lang="en-US" sz="2800" dirty="0" smtClean="0"/>
              <a:t>Metabolic </a:t>
            </a:r>
            <a:r>
              <a:rPr lang="en-US" sz="2800" dirty="0"/>
              <a:t>functions</a:t>
            </a:r>
          </a:p>
          <a:p>
            <a:pPr lvl="1"/>
            <a:r>
              <a:rPr lang="en-US" sz="2400" dirty="0"/>
              <a:t>Synthesis of </a:t>
            </a:r>
            <a:r>
              <a:rPr lang="en-US" sz="2400" dirty="0" smtClean="0"/>
              <a:t>Vitamin D </a:t>
            </a:r>
            <a:r>
              <a:rPr lang="en-US" sz="2400" dirty="0"/>
              <a:t>precursor </a:t>
            </a:r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400" dirty="0"/>
              <a:t>Chemical conversion of carcinogens and activate some hormones</a:t>
            </a:r>
          </a:p>
          <a:p>
            <a:r>
              <a:rPr lang="en-US" sz="2800" dirty="0"/>
              <a:t>Blood </a:t>
            </a:r>
            <a:r>
              <a:rPr lang="en-US" sz="2800" dirty="0" smtClean="0"/>
              <a:t>reservoir</a:t>
            </a:r>
          </a:p>
          <a:p>
            <a:pPr lvl="1"/>
            <a:r>
              <a:rPr lang="en-US" sz="2400" dirty="0" smtClean="0"/>
              <a:t>up </a:t>
            </a:r>
            <a:r>
              <a:rPr lang="en-US" sz="2400" dirty="0"/>
              <a:t>to 5% of body's blood volume</a:t>
            </a:r>
          </a:p>
          <a:p>
            <a:r>
              <a:rPr lang="en-US" sz="2800" dirty="0" smtClean="0"/>
              <a:t>Excretion</a:t>
            </a:r>
          </a:p>
          <a:p>
            <a:pPr lvl="1"/>
            <a:r>
              <a:rPr lang="en-US" sz="2400" dirty="0" smtClean="0"/>
              <a:t>nitrogenous </a:t>
            </a:r>
            <a:r>
              <a:rPr lang="en-US" sz="2400" dirty="0"/>
              <a:t>wastes and salt </a:t>
            </a:r>
            <a:r>
              <a:rPr lang="en-US" sz="2400" dirty="0" smtClean="0"/>
              <a:t>_</a:t>
            </a:r>
            <a:endParaRPr lang="en-US" sz="24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Skin Cancer</a:t>
            </a:r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Most skin tumors are </a:t>
            </a:r>
            <a:r>
              <a:rPr lang="en-US" sz="2800" dirty="0" smtClean="0"/>
              <a:t>_______________________ (</a:t>
            </a:r>
            <a:r>
              <a:rPr lang="en-US" sz="2800" dirty="0"/>
              <a:t>not cancerous) and do not </a:t>
            </a:r>
            <a:r>
              <a:rPr lang="en-US" sz="2800" b="1" dirty="0"/>
              <a:t>metastasize</a:t>
            </a:r>
            <a:r>
              <a:rPr lang="en-US" sz="2800" dirty="0"/>
              <a:t> </a:t>
            </a:r>
            <a:r>
              <a:rPr lang="en-US" sz="2800" dirty="0" smtClean="0"/>
              <a:t>(______________)</a:t>
            </a: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Risk </a:t>
            </a:r>
            <a:r>
              <a:rPr lang="en-US" sz="2800" dirty="0"/>
              <a:t>factors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Overexposure to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Frequent </a:t>
            </a:r>
            <a:r>
              <a:rPr lang="en-US" sz="2400" dirty="0" smtClean="0"/>
              <a:t>___________________________________ of </a:t>
            </a:r>
            <a:r>
              <a:rPr lang="en-US" sz="2400" dirty="0"/>
              <a:t>skin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Three </a:t>
            </a:r>
            <a:r>
              <a:rPr lang="en-US" sz="2800" dirty="0"/>
              <a:t>major types of skin cancer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Basal cell carcinoma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Squamous</a:t>
            </a:r>
            <a:r>
              <a:rPr lang="en-US" sz="2400" dirty="0"/>
              <a:t> cell carcinoma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Melanoma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err="1" smtClean="0"/>
              <a:t>Dendritic</a:t>
            </a:r>
            <a:r>
              <a:rPr lang="en-US" sz="2800" dirty="0" smtClean="0"/>
              <a:t> (</a:t>
            </a:r>
            <a:r>
              <a:rPr lang="en-US" sz="2800" dirty="0" err="1" smtClean="0"/>
              <a:t>langerhans</a:t>
            </a:r>
            <a:r>
              <a:rPr lang="en-US" sz="2800" dirty="0" smtClean="0"/>
              <a:t>) cells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Macrophages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 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Tactile (</a:t>
            </a:r>
            <a:r>
              <a:rPr lang="en-US" sz="2800" dirty="0" err="1" smtClean="0"/>
              <a:t>merkel</a:t>
            </a:r>
            <a:r>
              <a:rPr lang="en-US" sz="2800" dirty="0" smtClean="0"/>
              <a:t>) cells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Sensory _</a:t>
            </a:r>
          </a:p>
          <a:p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Cells of the Epidermis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656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Basal Cell Carcinoma</a:t>
            </a:r>
          </a:p>
        </p:txBody>
      </p:sp>
      <p:sp>
        <p:nvSpPr>
          <p:cNvPr id="6656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848600" cy="4724400"/>
          </a:xfrm>
        </p:spPr>
        <p:txBody>
          <a:bodyPr/>
          <a:lstStyle/>
          <a:p>
            <a:r>
              <a:rPr lang="en-US" dirty="0" smtClean="0"/>
              <a:t>________________________; </a:t>
            </a:r>
            <a:r>
              <a:rPr lang="en-US" dirty="0"/>
              <a:t>most common</a:t>
            </a:r>
          </a:p>
          <a:p>
            <a:endParaRPr lang="en-US" dirty="0" smtClean="0"/>
          </a:p>
          <a:p>
            <a:r>
              <a:rPr lang="en-US" dirty="0" smtClean="0"/>
              <a:t>Stratum </a:t>
            </a:r>
            <a:r>
              <a:rPr lang="en-US" dirty="0" err="1"/>
              <a:t>basale</a:t>
            </a:r>
            <a:r>
              <a:rPr lang="en-US" dirty="0"/>
              <a:t> cells proliferate and slowly invade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Cured </a:t>
            </a:r>
            <a:r>
              <a:rPr lang="en-US" dirty="0"/>
              <a:t>by </a:t>
            </a:r>
            <a:r>
              <a:rPr lang="en-US" dirty="0" smtClean="0"/>
              <a:t>___________________________ in </a:t>
            </a:r>
            <a:r>
              <a:rPr lang="en-US" dirty="0"/>
              <a:t>99% of cases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Squamous Cell Carcinoma</a:t>
            </a:r>
          </a:p>
        </p:txBody>
      </p:sp>
      <p:sp>
        <p:nvSpPr>
          <p:cNvPr id="686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848600" cy="4724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Second most common type</a:t>
            </a:r>
          </a:p>
          <a:p>
            <a:r>
              <a:rPr lang="en-US" dirty="0"/>
              <a:t>Involves </a:t>
            </a:r>
            <a:r>
              <a:rPr lang="en-US" dirty="0" smtClean="0"/>
              <a:t>___________________________ of </a:t>
            </a:r>
            <a:r>
              <a:rPr lang="en-US" dirty="0"/>
              <a:t>stratum </a:t>
            </a:r>
            <a:r>
              <a:rPr lang="en-US" dirty="0" err="1"/>
              <a:t>spinosum</a:t>
            </a:r>
            <a:endParaRPr lang="en-US" dirty="0"/>
          </a:p>
          <a:p>
            <a:r>
              <a:rPr lang="en-US" dirty="0"/>
              <a:t>Usually </a:t>
            </a:r>
            <a:r>
              <a:rPr lang="en-US" dirty="0" smtClean="0"/>
              <a:t>________________________________ papule </a:t>
            </a:r>
            <a:r>
              <a:rPr lang="en-US" dirty="0"/>
              <a:t>on scalp, ears, lower lip, and hands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Good prognosis if treated by radiation therapy or removed surgically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8486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Cancer of </a:t>
            </a:r>
            <a:r>
              <a:rPr lang="en-US" sz="2800" dirty="0" err="1"/>
              <a:t>melanocytes</a:t>
            </a:r>
            <a:r>
              <a:rPr lang="en-US" sz="2800" dirty="0"/>
              <a:t>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____________________________________ </a:t>
            </a:r>
            <a:r>
              <a:rPr lang="en-US" sz="2400" dirty="0" smtClean="0"/>
              <a:t>and </a:t>
            </a:r>
            <a:r>
              <a:rPr lang="en-US" sz="2400" dirty="0"/>
              <a:t>resistant to chemotherapy</a:t>
            </a:r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Treated </a:t>
            </a:r>
            <a:r>
              <a:rPr lang="en-US" sz="2800" dirty="0"/>
              <a:t>by wide surgical excision accompanied by </a:t>
            </a:r>
            <a:r>
              <a:rPr lang="en-US" sz="2800" dirty="0" smtClean="0"/>
              <a:t>immunotherapy</a:t>
            </a:r>
            <a:endParaRPr lang="en-US" sz="2800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Melanoma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7432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Key to survival is early detection – </a:t>
            </a:r>
            <a:r>
              <a:rPr lang="en-US" sz="2800" b="1" dirty="0" smtClean="0"/>
              <a:t>ABCD rule</a:t>
            </a:r>
            <a:endParaRPr lang="en-US" sz="28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A: 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the two sides of the pigmented area do not match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B: 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exhibits indentations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C: 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contains several (black, brown, tan, sometimes red or blue)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D: 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larger than 6 mm (size of pencil eraser)</a:t>
            </a:r>
          </a:p>
          <a:p>
            <a:endParaRPr lang="en-US" dirty="0"/>
          </a:p>
        </p:txBody>
      </p:sp>
      <p:pic>
        <p:nvPicPr>
          <p:cNvPr id="14029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4484624"/>
            <a:ext cx="4876800" cy="2373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Melanoma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271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Burns</a:t>
            </a:r>
          </a:p>
        </p:txBody>
      </p:sp>
      <p:sp>
        <p:nvSpPr>
          <p:cNvPr id="7271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Tissue damage caused by heat, electricity, radiation, certain chemicals</a:t>
            </a:r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800" dirty="0"/>
              <a:t>Immediate threat:</a:t>
            </a:r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pPr lvl="2"/>
            <a:r>
              <a:rPr lang="en-US" sz="2000" dirty="0"/>
              <a:t>Leads to renal shutdown and circulatory shock</a:t>
            </a:r>
          </a:p>
          <a:p>
            <a:r>
              <a:rPr lang="en-US" sz="2800" dirty="0"/>
              <a:t>To evaluate burns</a:t>
            </a:r>
          </a:p>
          <a:p>
            <a:pPr lvl="1"/>
            <a:r>
              <a:rPr lang="en-US" sz="2400" dirty="0"/>
              <a:t>Rule of nines</a:t>
            </a:r>
          </a:p>
          <a:p>
            <a:pPr lvl="1"/>
            <a:r>
              <a:rPr lang="en-US" sz="2400" dirty="0"/>
              <a:t>Used to estimate volume of fluid loss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Burns Classified by Severity</a:t>
            </a:r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8486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b="1" dirty="0"/>
              <a:t>Partial-thickness burns</a:t>
            </a:r>
          </a:p>
          <a:p>
            <a:pPr lvl="1">
              <a:lnSpc>
                <a:spcPct val="90000"/>
              </a:lnSpc>
            </a:pPr>
            <a:endParaRPr lang="en-US" sz="2400" b="1" dirty="0" smtClean="0"/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First </a:t>
            </a:r>
            <a:r>
              <a:rPr lang="en-US" sz="2400" b="1" dirty="0"/>
              <a:t>degree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 </a:t>
            </a:r>
            <a:endParaRPr lang="en-US" sz="2000" dirty="0"/>
          </a:p>
          <a:p>
            <a:pPr lvl="3">
              <a:lnSpc>
                <a:spcPct val="90000"/>
              </a:lnSpc>
            </a:pPr>
            <a:r>
              <a:rPr lang="en-US" dirty="0"/>
              <a:t>Localized redness, edema (swelling), and pain</a:t>
            </a:r>
            <a:endParaRPr lang="en-US" sz="1800" dirty="0"/>
          </a:p>
          <a:p>
            <a:pPr lvl="1">
              <a:lnSpc>
                <a:spcPct val="90000"/>
              </a:lnSpc>
            </a:pPr>
            <a:endParaRPr lang="en-US" sz="2400" b="1" dirty="0" smtClean="0"/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Second </a:t>
            </a:r>
            <a:r>
              <a:rPr lang="en-US" sz="2400" b="1" dirty="0"/>
              <a:t>degree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 </a:t>
            </a:r>
            <a:endParaRPr lang="en-US" sz="2000" dirty="0"/>
          </a:p>
          <a:p>
            <a:pPr lvl="3">
              <a:lnSpc>
                <a:spcPct val="90000"/>
              </a:lnSpc>
            </a:pPr>
            <a:r>
              <a:rPr lang="en-US" dirty="0" smtClean="0"/>
              <a:t>_______________________________________appear</a:t>
            </a:r>
            <a:endParaRPr lang="en-US" sz="1800" dirty="0"/>
          </a:p>
          <a:p>
            <a:pPr lvl="2">
              <a:lnSpc>
                <a:spcPct val="90000"/>
              </a:lnSpc>
            </a:pPr>
            <a:endParaRPr lang="en-US" sz="20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dirty="0" smtClean="0"/>
              <a:t>Full-thickness burns</a:t>
            </a:r>
          </a:p>
          <a:p>
            <a:pPr lvl="1">
              <a:lnSpc>
                <a:spcPct val="90000"/>
              </a:lnSpc>
            </a:pPr>
            <a:r>
              <a:rPr lang="en-US" sz="2400" b="1" dirty="0" smtClean="0"/>
              <a:t>Third degree</a:t>
            </a:r>
            <a:endParaRPr lang="en-US" sz="2400" dirty="0" smtClean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 </a:t>
            </a:r>
          </a:p>
          <a:p>
            <a:pPr lvl="2">
              <a:lnSpc>
                <a:spcPct val="90000"/>
              </a:lnSpc>
            </a:pPr>
            <a:endParaRPr lang="en-US" sz="2000" dirty="0" smtClean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Skin gray-white, cherry red, or blackened</a:t>
            </a:r>
          </a:p>
          <a:p>
            <a:pPr lvl="2">
              <a:lnSpc>
                <a:spcPct val="90000"/>
              </a:lnSpc>
            </a:pPr>
            <a:endParaRPr lang="en-US" sz="2000" dirty="0" smtClean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_____________________________________________ (nerve endings destroyed) or swollen</a:t>
            </a:r>
          </a:p>
          <a:p>
            <a:pPr lvl="2">
              <a:lnSpc>
                <a:spcPct val="90000"/>
              </a:lnSpc>
            </a:pPr>
            <a:endParaRPr lang="en-US" sz="2000" dirty="0" smtClean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Skin grafting usually necessary</a:t>
            </a:r>
          </a:p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Burns Classified by Severity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78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Severity and Treatment of Burns</a:t>
            </a:r>
          </a:p>
        </p:txBody>
      </p:sp>
      <p:sp>
        <p:nvSpPr>
          <p:cNvPr id="7783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Critical if</a:t>
            </a:r>
          </a:p>
          <a:p>
            <a:pPr lvl="1"/>
            <a:r>
              <a:rPr lang="en-US" dirty="0"/>
              <a:t>&gt;25% of body has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&gt;10% of body has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Face, hands, or feet </a:t>
            </a:r>
            <a:r>
              <a:rPr lang="en-US" dirty="0" smtClean="0"/>
              <a:t>have third-degree </a:t>
            </a:r>
            <a:r>
              <a:rPr lang="en-US" dirty="0"/>
              <a:t>burns</a:t>
            </a:r>
          </a:p>
          <a:p>
            <a:endParaRPr lang="en-US" dirty="0" smtClean="0"/>
          </a:p>
          <a:p>
            <a:r>
              <a:rPr lang="en-US" dirty="0" smtClean="0"/>
              <a:t>Treatment </a:t>
            </a:r>
            <a:r>
              <a:rPr lang="en-US" dirty="0"/>
              <a:t>includes</a:t>
            </a:r>
          </a:p>
          <a:p>
            <a:pPr lvl="1"/>
            <a:r>
              <a:rPr lang="en-US" b="1" dirty="0"/>
              <a:t>Debridement</a:t>
            </a:r>
            <a:r>
              <a:rPr lang="en-US" dirty="0"/>
              <a:t> </a:t>
            </a:r>
            <a:r>
              <a:rPr lang="en-US" dirty="0" smtClean="0"/>
              <a:t>(___________________________) </a:t>
            </a:r>
            <a:r>
              <a:rPr lang="en-US" dirty="0"/>
              <a:t>of burned skin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Temporary covering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Six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8335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 of Bones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206 named bones in skeleton</a:t>
            </a:r>
          </a:p>
          <a:p>
            <a:r>
              <a:rPr lang="en-US" dirty="0"/>
              <a:t>Divided into two groups</a:t>
            </a:r>
          </a:p>
          <a:p>
            <a:pPr lvl="1"/>
            <a:r>
              <a:rPr lang="en-US" b="1" dirty="0" smtClean="0"/>
              <a:t> </a:t>
            </a:r>
            <a:endParaRPr lang="en-US" dirty="0"/>
          </a:p>
          <a:p>
            <a:pPr lvl="2"/>
            <a:r>
              <a:rPr lang="en-US" dirty="0"/>
              <a:t>Long axis of body</a:t>
            </a:r>
          </a:p>
          <a:p>
            <a:pPr lvl="2"/>
            <a:r>
              <a:rPr lang="en-US" dirty="0"/>
              <a:t>Skull, vertebral column, rib cage</a:t>
            </a:r>
          </a:p>
          <a:p>
            <a:pPr lvl="1"/>
            <a:endParaRPr lang="en-US" b="1" dirty="0" smtClean="0"/>
          </a:p>
          <a:p>
            <a:pPr lvl="1"/>
            <a:r>
              <a:rPr lang="en-US" b="1" dirty="0" smtClean="0"/>
              <a:t> </a:t>
            </a:r>
            <a:endParaRPr lang="en-US" dirty="0"/>
          </a:p>
          <a:p>
            <a:pPr lvl="2"/>
            <a:r>
              <a:rPr lang="en-US" dirty="0"/>
              <a:t>Bones of upper and lower limbs</a:t>
            </a:r>
          </a:p>
          <a:p>
            <a:pPr lvl="2"/>
            <a:r>
              <a:rPr lang="en-US" dirty="0"/>
              <a:t>Girdles attaching limbs to axial skeleton</a:t>
            </a:r>
          </a:p>
        </p:txBody>
      </p:sp>
    </p:spTree>
    <p:extLst>
      <p:ext uri="{BB962C8B-B14F-4D97-AF65-F5344CB8AC3E}">
        <p14:creationId xmlns:p14="http://schemas.microsoft.com/office/powerpoint/2010/main" val="922544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Layers of the Epidermis: </a:t>
            </a:r>
            <a:br>
              <a:rPr lang="en-US" dirty="0"/>
            </a:br>
            <a:r>
              <a:rPr lang="en-US" dirty="0"/>
              <a:t>Stratum </a:t>
            </a:r>
            <a:r>
              <a:rPr lang="en-US" dirty="0" err="1"/>
              <a:t>Basale</a:t>
            </a:r>
            <a:r>
              <a:rPr lang="en-US" dirty="0"/>
              <a:t> (Basal Layer)</a:t>
            </a:r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Deepest epidermal layer </a:t>
            </a:r>
          </a:p>
          <a:p>
            <a:r>
              <a:rPr lang="en-US" sz="2800" dirty="0"/>
              <a:t>Also called </a:t>
            </a:r>
            <a:r>
              <a:rPr lang="en-US" sz="2800" b="1" dirty="0"/>
              <a:t>stratum </a:t>
            </a:r>
            <a:r>
              <a:rPr lang="en-US" sz="2800" b="1" dirty="0" err="1"/>
              <a:t>germinativum</a:t>
            </a:r>
            <a:endParaRPr lang="en-US" sz="2800" dirty="0"/>
          </a:p>
          <a:p>
            <a:r>
              <a:rPr lang="en-US" sz="2800" dirty="0"/>
              <a:t>Firmly attached to dermis</a:t>
            </a:r>
          </a:p>
          <a:p>
            <a:r>
              <a:rPr lang="en-US" sz="2800" dirty="0"/>
              <a:t>Single row of </a:t>
            </a:r>
            <a:r>
              <a:rPr lang="en-US" sz="2800" b="1" dirty="0" smtClean="0"/>
              <a:t>_</a:t>
            </a:r>
            <a:endParaRPr lang="en-US" sz="2800" b="1" dirty="0"/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400" dirty="0"/>
              <a:t>Produces </a:t>
            </a:r>
            <a:r>
              <a:rPr lang="en-US" sz="2400" dirty="0" smtClean="0"/>
              <a:t>__________________ daughter </a:t>
            </a:r>
            <a:r>
              <a:rPr lang="en-US" sz="2400" dirty="0"/>
              <a:t>cells</a:t>
            </a:r>
          </a:p>
          <a:p>
            <a:pPr lvl="2"/>
            <a:r>
              <a:rPr lang="en-US" sz="2000" dirty="0"/>
              <a:t>One cell journeys from basal layer to surface</a:t>
            </a:r>
          </a:p>
          <a:p>
            <a:pPr lvl="3"/>
            <a:r>
              <a:rPr lang="en-US" dirty="0"/>
              <a:t>Takes 25–45 days </a:t>
            </a:r>
          </a:p>
          <a:p>
            <a:pPr lvl="3"/>
            <a:r>
              <a:rPr lang="en-US" dirty="0"/>
              <a:t>Dies as moves toward surface</a:t>
            </a:r>
            <a:endParaRPr lang="en-US" sz="1800" dirty="0"/>
          </a:p>
          <a:p>
            <a:pPr lvl="2"/>
            <a:r>
              <a:rPr lang="en-US" sz="2000" dirty="0"/>
              <a:t>One cell remains in stratum </a:t>
            </a:r>
            <a:r>
              <a:rPr lang="en-US" sz="2000" dirty="0" err="1"/>
              <a:t>basale</a:t>
            </a:r>
            <a:r>
              <a:rPr lang="en-US" sz="2000" dirty="0"/>
              <a:t> as stem cell</a:t>
            </a:r>
          </a:p>
          <a:p>
            <a:r>
              <a:rPr lang="en-US" sz="2800" dirty="0" err="1"/>
              <a:t>Melanocytes</a:t>
            </a:r>
            <a:r>
              <a:rPr lang="en-US" sz="2800" dirty="0"/>
              <a:t> compose 10 – 25% of this layer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 of Bones by Shape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endParaRPr lang="en-US" b="1" dirty="0"/>
          </a:p>
          <a:p>
            <a:r>
              <a:rPr lang="en-US" b="1" dirty="0"/>
              <a:t>Short bones</a:t>
            </a:r>
          </a:p>
          <a:p>
            <a:r>
              <a:rPr lang="en-US" b="1" dirty="0" smtClean="0"/>
              <a:t> </a:t>
            </a:r>
            <a:endParaRPr lang="en-US" b="1" dirty="0"/>
          </a:p>
          <a:p>
            <a:r>
              <a:rPr lang="en-US" b="1" dirty="0"/>
              <a:t>Irregular bones</a:t>
            </a:r>
          </a:p>
        </p:txBody>
      </p:sp>
    </p:spTree>
    <p:extLst>
      <p:ext uri="{BB962C8B-B14F-4D97-AF65-F5344CB8AC3E}">
        <p14:creationId xmlns:p14="http://schemas.microsoft.com/office/powerpoint/2010/main" val="226365976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Classification of Bones by Shape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 </a:t>
            </a:r>
            <a:endParaRPr lang="en-US" dirty="0"/>
          </a:p>
          <a:p>
            <a:pPr lvl="1"/>
            <a:r>
              <a:rPr lang="en-US" sz="2000" dirty="0"/>
              <a:t>Longer than they are wide</a:t>
            </a:r>
          </a:p>
          <a:p>
            <a:pPr lvl="1"/>
            <a:r>
              <a:rPr lang="en-US" sz="2000" dirty="0"/>
              <a:t>Limb, wrist, ankle bones </a:t>
            </a:r>
            <a:endParaRPr lang="en-US" dirty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 </a:t>
            </a:r>
            <a:endParaRPr lang="en-US" dirty="0"/>
          </a:p>
          <a:p>
            <a:pPr lvl="1"/>
            <a:r>
              <a:rPr lang="en-US" sz="2000" dirty="0"/>
              <a:t>Cube-shaped bones (in wrist and ankle)</a:t>
            </a:r>
          </a:p>
          <a:p>
            <a:pPr lvl="1"/>
            <a:r>
              <a:rPr lang="en-US" sz="2000" dirty="0" smtClean="0"/>
              <a:t>__________________________________________________  </a:t>
            </a:r>
            <a:r>
              <a:rPr lang="en-US" sz="2000" dirty="0" smtClean="0"/>
              <a:t>(</a:t>
            </a:r>
            <a:r>
              <a:rPr lang="en-US" sz="2000" dirty="0"/>
              <a:t>within tendons, e.g., Patella)</a:t>
            </a:r>
          </a:p>
          <a:p>
            <a:pPr lvl="1"/>
            <a:r>
              <a:rPr lang="en-US" sz="2000" dirty="0"/>
              <a:t>Vary in size and number in different </a:t>
            </a:r>
            <a:r>
              <a:rPr lang="en-US" sz="2000" dirty="0" smtClean="0"/>
              <a:t>individuals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82113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Bones by Shape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 </a:t>
            </a:r>
            <a:endParaRPr lang="en-US" dirty="0" smtClean="0"/>
          </a:p>
          <a:p>
            <a:pPr lvl="1"/>
            <a:r>
              <a:rPr lang="en-US" sz="2000" dirty="0" smtClean="0"/>
              <a:t>Thin, flat, slightly curved</a:t>
            </a:r>
          </a:p>
          <a:p>
            <a:pPr lvl="1"/>
            <a:r>
              <a:rPr lang="en-US" sz="2000" dirty="0" smtClean="0"/>
              <a:t>Sternum, scapulae, ribs, most skull bones </a:t>
            </a:r>
            <a:endParaRPr lang="en-US" dirty="0" smtClean="0"/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 </a:t>
            </a:r>
            <a:endParaRPr lang="en-US" dirty="0" smtClean="0"/>
          </a:p>
          <a:p>
            <a:pPr lvl="1"/>
            <a:r>
              <a:rPr lang="en-US" sz="2000" dirty="0" smtClean="0"/>
              <a:t>Complicated shapes</a:t>
            </a:r>
          </a:p>
          <a:p>
            <a:pPr lvl="1"/>
            <a:r>
              <a:rPr lang="en-US" sz="2000" dirty="0" smtClean="0"/>
              <a:t>Vertebrae, </a:t>
            </a:r>
            <a:r>
              <a:rPr lang="en-US" sz="2000" dirty="0" err="1" smtClean="0"/>
              <a:t>coxal</a:t>
            </a:r>
            <a:r>
              <a:rPr lang="en-US" sz="2000" dirty="0" smtClean="0"/>
              <a:t> bones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32466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Functions of Bones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For body and soft organs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For brain, spinal cord, and vital organs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Levers for muscle 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31372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of Bones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Mineral and growth factor storage</a:t>
            </a:r>
            <a:endParaRPr lang="en-US" dirty="0"/>
          </a:p>
          <a:p>
            <a:pPr lvl="1"/>
            <a:r>
              <a:rPr lang="en-US" sz="2400" dirty="0" smtClean="0"/>
              <a:t>_____________________________________________, </a:t>
            </a:r>
            <a:r>
              <a:rPr lang="en-US" sz="2400" dirty="0"/>
              <a:t>and growth factors reservoir</a:t>
            </a:r>
            <a:endParaRPr lang="en-US" dirty="0"/>
          </a:p>
          <a:p>
            <a:endParaRPr lang="en-US" sz="2800" dirty="0" smtClean="0"/>
          </a:p>
          <a:p>
            <a:r>
              <a:rPr lang="en-US" sz="2800" dirty="0" smtClean="0"/>
              <a:t>Blood </a:t>
            </a:r>
            <a:r>
              <a:rPr lang="en-US" sz="2800" dirty="0"/>
              <a:t>cell formation (</a:t>
            </a:r>
            <a:r>
              <a:rPr lang="en-US" sz="2800" b="1" dirty="0"/>
              <a:t>hematopoiesis</a:t>
            </a:r>
            <a:r>
              <a:rPr lang="en-US" sz="2800" dirty="0"/>
              <a:t>) in </a:t>
            </a:r>
            <a:r>
              <a:rPr lang="en-US" sz="2800" dirty="0" smtClean="0"/>
              <a:t>_________________________________________ of </a:t>
            </a:r>
            <a:r>
              <a:rPr lang="en-US" sz="2800" dirty="0"/>
              <a:t>certain bones 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6870124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 of Bones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_________________________________________ in bone cavities</a:t>
            </a:r>
            <a:endParaRPr lang="en-US" dirty="0" smtClean="0"/>
          </a:p>
          <a:p>
            <a:pPr lvl="1"/>
            <a:r>
              <a:rPr lang="en-US" sz="2400" dirty="0" smtClean="0"/>
              <a:t>Energy source</a:t>
            </a:r>
            <a:endParaRPr lang="en-US" dirty="0" smtClean="0"/>
          </a:p>
          <a:p>
            <a:endParaRPr lang="en-US" sz="2800" dirty="0" smtClean="0"/>
          </a:p>
          <a:p>
            <a:r>
              <a:rPr lang="en-US" sz="2800" dirty="0" smtClean="0"/>
              <a:t>Hormone production</a:t>
            </a:r>
            <a:endParaRPr lang="en-US" dirty="0" smtClean="0"/>
          </a:p>
          <a:p>
            <a:pPr lvl="1"/>
            <a:r>
              <a:rPr lang="en-US" sz="2400" b="1" dirty="0" err="1" smtClean="0"/>
              <a:t>Osteocalcin</a:t>
            </a:r>
            <a:r>
              <a:rPr lang="en-US" dirty="0" smtClean="0"/>
              <a:t> </a:t>
            </a:r>
          </a:p>
          <a:p>
            <a:pPr lvl="2"/>
            <a:r>
              <a:rPr lang="en-US" sz="2000" dirty="0" smtClean="0"/>
              <a:t> </a:t>
            </a:r>
          </a:p>
          <a:p>
            <a:pPr lvl="2"/>
            <a:r>
              <a:rPr lang="en-US" sz="2000" dirty="0" smtClean="0"/>
              <a:t>Protects against obesity, glucose intolerance, diabetes mellitus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60286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Bones</a:t>
            </a:r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Are organs</a:t>
            </a:r>
          </a:p>
          <a:p>
            <a:pPr lvl="1"/>
            <a:r>
              <a:rPr lang="en-US" dirty="0"/>
              <a:t>Contain different types of tissues</a:t>
            </a:r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nervous tissue</a:t>
            </a:r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fibrous </a:t>
            </a:r>
            <a:r>
              <a:rPr lang="en-US" dirty="0"/>
              <a:t>connective </a:t>
            </a:r>
            <a:r>
              <a:rPr lang="en-US" dirty="0" smtClean="0"/>
              <a:t>tissue</a:t>
            </a:r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epithelial </a:t>
            </a:r>
            <a:r>
              <a:rPr lang="en-US" dirty="0"/>
              <a:t>cells in its blood vessels</a:t>
            </a:r>
          </a:p>
          <a:p>
            <a:endParaRPr lang="en-US" dirty="0" smtClean="0"/>
          </a:p>
          <a:p>
            <a:r>
              <a:rPr lang="en-US" dirty="0" smtClean="0"/>
              <a:t>Three </a:t>
            </a:r>
            <a:r>
              <a:rPr lang="en-US" dirty="0"/>
              <a:t>levels of structure</a:t>
            </a:r>
          </a:p>
          <a:p>
            <a:pPr lvl="1"/>
            <a:r>
              <a:rPr lang="en-US" dirty="0"/>
              <a:t>Gross anatomy</a:t>
            </a:r>
          </a:p>
          <a:p>
            <a:pPr lvl="1"/>
            <a:r>
              <a:rPr lang="en-US" dirty="0"/>
              <a:t>Microscopic</a:t>
            </a:r>
          </a:p>
          <a:p>
            <a:pPr lvl="1"/>
            <a:r>
              <a:rPr lang="en-US" dirty="0"/>
              <a:t>Chemical</a:t>
            </a:r>
          </a:p>
        </p:txBody>
      </p:sp>
    </p:spTree>
    <p:extLst>
      <p:ext uri="{BB962C8B-B14F-4D97-AF65-F5344CB8AC3E}">
        <p14:creationId xmlns:p14="http://schemas.microsoft.com/office/powerpoint/2010/main" val="157744269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Gross Anatomy</a:t>
            </a: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Bone textures </a:t>
            </a:r>
          </a:p>
          <a:p>
            <a:pPr lvl="1"/>
            <a:r>
              <a:rPr lang="en-US" b="1" dirty="0"/>
              <a:t>Compact</a:t>
            </a:r>
            <a:r>
              <a:rPr lang="en-US" dirty="0"/>
              <a:t> and </a:t>
            </a:r>
            <a:r>
              <a:rPr lang="en-US" b="1" dirty="0"/>
              <a:t>spongy</a:t>
            </a:r>
            <a:r>
              <a:rPr lang="en-US" dirty="0"/>
              <a:t> bone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Dense outer layer; smooth and solid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  </a:t>
            </a:r>
            <a:r>
              <a:rPr lang="en-US" dirty="0"/>
              <a:t>(</a:t>
            </a:r>
            <a:r>
              <a:rPr lang="en-US" dirty="0" err="1"/>
              <a:t>cancellous</a:t>
            </a:r>
            <a:r>
              <a:rPr lang="en-US" dirty="0"/>
              <a:t> or trabecular)</a:t>
            </a:r>
          </a:p>
          <a:p>
            <a:pPr lvl="1"/>
            <a:r>
              <a:rPr lang="en-US" dirty="0"/>
              <a:t>Honeycomb of flat pieces of bone </a:t>
            </a:r>
            <a:r>
              <a:rPr lang="en-US" dirty="0" smtClean="0"/>
              <a:t>________________________ compact </a:t>
            </a:r>
            <a:r>
              <a:rPr lang="en-US" dirty="0"/>
              <a:t>called </a:t>
            </a:r>
            <a:r>
              <a:rPr lang="en-US" b="1" dirty="0" err="1"/>
              <a:t>trabeculae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12567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8680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Structure of Short, Irregular, and Flat Bones</a:t>
            </a:r>
          </a:p>
        </p:txBody>
      </p:sp>
      <p:sp>
        <p:nvSpPr>
          <p:cNvPr id="28681" name="Rectangle 9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Plates </a:t>
            </a:r>
            <a:r>
              <a:rPr lang="en-US" dirty="0"/>
              <a:t>sandwiched between connective tissue membranes</a:t>
            </a:r>
          </a:p>
          <a:p>
            <a:pPr lvl="1"/>
            <a:r>
              <a:rPr lang="en-US" b="1" dirty="0" err="1"/>
              <a:t>Periosteum</a:t>
            </a:r>
            <a:r>
              <a:rPr lang="en-US" dirty="0"/>
              <a:t> (outer layer) and </a:t>
            </a:r>
            <a:r>
              <a:rPr lang="en-US" b="1" dirty="0" err="1"/>
              <a:t>endosteum</a:t>
            </a:r>
            <a:endParaRPr lang="en-US" b="1" dirty="0"/>
          </a:p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Bone marrow throughout spongy bone; no marrow cavity</a:t>
            </a:r>
          </a:p>
          <a:p>
            <a:r>
              <a:rPr lang="en-US" dirty="0" smtClean="0"/>
              <a:t>_______________________________________  </a:t>
            </a:r>
            <a:r>
              <a:rPr lang="en-US" dirty="0"/>
              <a:t>cartilage covers </a:t>
            </a:r>
            <a:r>
              <a:rPr lang="en-US" b="1" dirty="0" err="1"/>
              <a:t>articular</a:t>
            </a:r>
            <a:r>
              <a:rPr lang="en-US" dirty="0"/>
              <a:t> surfaces</a:t>
            </a:r>
          </a:p>
        </p:txBody>
      </p:sp>
    </p:spTree>
    <p:extLst>
      <p:ext uri="{BB962C8B-B14F-4D97-AF65-F5344CB8AC3E}">
        <p14:creationId xmlns:p14="http://schemas.microsoft.com/office/powerpoint/2010/main" val="164389258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638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Structure of Typical Long Bone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 </a:t>
            </a:r>
            <a:endParaRPr lang="en-US" sz="3600" dirty="0"/>
          </a:p>
          <a:p>
            <a:pPr lvl="1"/>
            <a:r>
              <a:rPr lang="en-US" dirty="0"/>
              <a:t>Tubular shaft forms long axis</a:t>
            </a:r>
          </a:p>
          <a:p>
            <a:pPr lvl="1"/>
            <a:r>
              <a:rPr lang="en-US" dirty="0"/>
              <a:t>Compact bone surrounding </a:t>
            </a:r>
            <a:r>
              <a:rPr lang="en-US" b="1" dirty="0"/>
              <a:t>medullary cavity</a:t>
            </a:r>
            <a:endParaRPr lang="en-US" sz="3200" b="1" dirty="0"/>
          </a:p>
          <a:p>
            <a:endParaRPr lang="en-US" b="1" dirty="0" smtClean="0"/>
          </a:p>
          <a:p>
            <a:r>
              <a:rPr lang="en-US" b="1" dirty="0" smtClean="0"/>
              <a:t> </a:t>
            </a:r>
            <a:endParaRPr lang="en-US" sz="3600" dirty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External compact bone; internal spongy bone</a:t>
            </a:r>
          </a:p>
          <a:p>
            <a:pPr lvl="1"/>
            <a:r>
              <a:rPr lang="en-US" dirty="0"/>
              <a:t>Articular cartilage covers articular surfaces</a:t>
            </a:r>
          </a:p>
          <a:p>
            <a:pPr lvl="1"/>
            <a:r>
              <a:rPr lang="en-US" dirty="0"/>
              <a:t>Between is </a:t>
            </a:r>
            <a:r>
              <a:rPr lang="en-US" b="1" dirty="0" smtClean="0"/>
              <a:t>_</a:t>
            </a:r>
            <a:endParaRPr lang="en-US" b="1" dirty="0"/>
          </a:p>
          <a:p>
            <a:pPr lvl="2"/>
            <a:r>
              <a:rPr lang="en-US" dirty="0"/>
              <a:t>Remnant of childhood bone growth at </a:t>
            </a:r>
            <a:r>
              <a:rPr lang="en-US" b="1" dirty="0"/>
              <a:t>epiphyseal plate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21523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/>
              <a:t>Layers of the Epidermis:</a:t>
            </a:r>
            <a:br>
              <a:rPr lang="en-US"/>
            </a:br>
            <a:r>
              <a:rPr lang="en-US"/>
              <a:t>Stratum Spinosum (Prickly Layer)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Cells </a:t>
            </a:r>
            <a:r>
              <a:rPr lang="en-US" dirty="0"/>
              <a:t>contain web-like system </a:t>
            </a:r>
            <a:r>
              <a:rPr lang="en-US" dirty="0" smtClean="0"/>
              <a:t>of filaments </a:t>
            </a:r>
            <a:r>
              <a:rPr lang="en-US" dirty="0"/>
              <a:t>attached to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Abundant </a:t>
            </a:r>
            <a:r>
              <a:rPr lang="en-US" dirty="0" err="1"/>
              <a:t>melanosomes</a:t>
            </a:r>
            <a:r>
              <a:rPr lang="en-US" dirty="0"/>
              <a:t> and </a:t>
            </a:r>
            <a:r>
              <a:rPr lang="en-US" dirty="0" err="1"/>
              <a:t>dendritic</a:t>
            </a:r>
            <a:r>
              <a:rPr lang="en-US" dirty="0"/>
              <a:t> cells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/>
              <a:t>Membranes: Periosteum</a:t>
            </a:r>
            <a:br>
              <a:rPr lang="en-US"/>
            </a:b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White, double-layered membrane</a:t>
            </a:r>
          </a:p>
          <a:p>
            <a:r>
              <a:rPr lang="en-US" sz="2800" dirty="0" smtClean="0"/>
              <a:t>___________________________________________ except </a:t>
            </a:r>
            <a:r>
              <a:rPr lang="en-US" sz="2800" dirty="0"/>
              <a:t>joint surfaces</a:t>
            </a:r>
          </a:p>
          <a:p>
            <a:r>
              <a:rPr lang="en-US" sz="2800" dirty="0"/>
              <a:t>Outer </a:t>
            </a:r>
            <a:r>
              <a:rPr lang="en-US" sz="2800" b="1" dirty="0"/>
              <a:t>fibrous layer</a:t>
            </a:r>
            <a:r>
              <a:rPr lang="en-US" sz="2800" dirty="0"/>
              <a:t> of dense irregular connective tissue</a:t>
            </a:r>
            <a:endParaRPr lang="en-US" dirty="0"/>
          </a:p>
          <a:p>
            <a:pPr lvl="1"/>
            <a:r>
              <a:rPr lang="en-US" sz="2400" b="1" dirty="0" smtClean="0"/>
              <a:t>_____________________________________________ </a:t>
            </a:r>
            <a:r>
              <a:rPr lang="en-US" sz="2400" dirty="0" smtClean="0"/>
              <a:t>secure </a:t>
            </a:r>
            <a:r>
              <a:rPr lang="en-US" sz="2400" dirty="0"/>
              <a:t>to bone matrix</a:t>
            </a:r>
          </a:p>
          <a:p>
            <a:r>
              <a:rPr lang="en-US" sz="2800" dirty="0" smtClean="0"/>
              <a:t>Many </a:t>
            </a:r>
            <a:r>
              <a:rPr lang="en-US" sz="2800" dirty="0"/>
              <a:t>nerve fibers and blood vessels</a:t>
            </a:r>
          </a:p>
          <a:p>
            <a:r>
              <a:rPr lang="en-US" sz="2800" dirty="0"/>
              <a:t>Anchoring points for tendons and ligaments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92597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Membranes: Endosteum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Delicate connective tissue membrane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Covers </a:t>
            </a:r>
            <a:r>
              <a:rPr lang="en-US" dirty="0" err="1"/>
              <a:t>trabeculae</a:t>
            </a:r>
            <a:r>
              <a:rPr lang="en-US" dirty="0"/>
              <a:t> of spongy bone</a:t>
            </a:r>
          </a:p>
          <a:p>
            <a:endParaRPr lang="en-US" dirty="0" smtClean="0"/>
          </a:p>
          <a:p>
            <a:r>
              <a:rPr lang="en-US" dirty="0" smtClean="0"/>
              <a:t>Lines </a:t>
            </a:r>
            <a:r>
              <a:rPr lang="en-US" dirty="0"/>
              <a:t>canals that pass through compact bone</a:t>
            </a:r>
          </a:p>
          <a:p>
            <a:endParaRPr lang="en-US" dirty="0" smtClean="0"/>
          </a:p>
          <a:p>
            <a:r>
              <a:rPr lang="en-US" dirty="0" smtClean="0"/>
              <a:t>Contains ______________________________ that </a:t>
            </a:r>
            <a:r>
              <a:rPr lang="en-US" dirty="0"/>
              <a:t>can differentiate into other bone cells</a:t>
            </a:r>
          </a:p>
        </p:txBody>
      </p:sp>
    </p:spTree>
    <p:extLst>
      <p:ext uri="{BB962C8B-B14F-4D97-AF65-F5344CB8AC3E}">
        <p14:creationId xmlns:p14="http://schemas.microsoft.com/office/powerpoint/2010/main" val="17007591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Hematopoietic Tissue in Bones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 </a:t>
            </a:r>
            <a:endParaRPr lang="en-US" sz="3600" dirty="0"/>
          </a:p>
          <a:p>
            <a:pPr lvl="1">
              <a:lnSpc>
                <a:spcPct val="90000"/>
              </a:lnSpc>
            </a:pPr>
            <a:r>
              <a:rPr lang="en-US" dirty="0"/>
              <a:t>Found within </a:t>
            </a:r>
            <a:r>
              <a:rPr lang="en-US" dirty="0" err="1"/>
              <a:t>trabecular</a:t>
            </a:r>
            <a:r>
              <a:rPr lang="en-US" dirty="0"/>
              <a:t> cavities of spongy bone and </a:t>
            </a:r>
            <a:r>
              <a:rPr lang="en-US" b="1" dirty="0" err="1"/>
              <a:t>diploë</a:t>
            </a:r>
            <a:r>
              <a:rPr lang="en-US" dirty="0"/>
              <a:t> of flat bones (e.g., Sternum)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In </a:t>
            </a:r>
            <a:r>
              <a:rPr lang="en-US" b="1" dirty="0"/>
              <a:t>medullary cavities</a:t>
            </a:r>
            <a:r>
              <a:rPr lang="en-US" dirty="0"/>
              <a:t> and spongy bone of newborns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Adult </a:t>
            </a:r>
            <a:r>
              <a:rPr lang="en-US" dirty="0"/>
              <a:t>long bones have little red marrow</a:t>
            </a:r>
            <a:endParaRPr lang="en-US" sz="3200" dirty="0"/>
          </a:p>
          <a:p>
            <a:pPr lvl="2">
              <a:lnSpc>
                <a:spcPct val="90000"/>
              </a:lnSpc>
            </a:pPr>
            <a:r>
              <a:rPr lang="en-US" dirty="0" smtClean="0"/>
              <a:t> </a:t>
            </a:r>
            <a:endParaRPr lang="en-US" sz="2800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Red </a:t>
            </a:r>
            <a:r>
              <a:rPr lang="en-US" dirty="0"/>
              <a:t>marrow in </a:t>
            </a:r>
            <a:r>
              <a:rPr lang="en-US" dirty="0" err="1"/>
              <a:t>diploë</a:t>
            </a:r>
            <a:r>
              <a:rPr lang="en-US" dirty="0"/>
              <a:t> and some irregular bones is most active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Yellow </a:t>
            </a:r>
            <a:r>
              <a:rPr lang="en-US" dirty="0"/>
              <a:t>marrow can </a:t>
            </a:r>
            <a:r>
              <a:rPr lang="en-US" dirty="0" smtClean="0"/>
              <a:t>_______________________________, </a:t>
            </a:r>
            <a:r>
              <a:rPr lang="en-US" dirty="0"/>
              <a:t>if necessary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2929362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Bone Markings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Bulges, depressions, and holes that serve as: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Sites </a:t>
            </a:r>
            <a:r>
              <a:rPr lang="en-US" dirty="0"/>
              <a:t>of attachment for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Joint </a:t>
            </a:r>
            <a:r>
              <a:rPr lang="en-US" dirty="0"/>
              <a:t>surfaces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Conduits </a:t>
            </a:r>
            <a:r>
              <a:rPr lang="en-US" dirty="0"/>
              <a:t>for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Bone Markings: Projections – </a:t>
            </a:r>
            <a:br>
              <a:rPr lang="en-US" sz="3200" dirty="0"/>
            </a:br>
            <a:r>
              <a:rPr lang="en-US" sz="3200" dirty="0"/>
              <a:t>Sites of Muscle and Ligament Attachment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 rounded projection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narrow, prominent ridge of bone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large, blunt, irregular surface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narrow ridge of bone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prstClr val="black"/>
                </a:solidFill>
              </a:rPr>
              <a:t>Bone Markings: Projections – </a:t>
            </a:r>
            <a:br>
              <a:rPr lang="en-US" sz="3200" dirty="0" smtClean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Sites of Muscle and Ligament Attachment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772400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small rounded projection</a:t>
            </a: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raised area above a </a:t>
            </a:r>
            <a:r>
              <a:rPr lang="en-US" dirty="0" err="1" smtClean="0">
                <a:solidFill>
                  <a:srgbClr val="000000"/>
                </a:solidFill>
              </a:rPr>
              <a:t>condyle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>
                <a:solidFill>
                  <a:srgbClr val="000000"/>
                </a:solidFill>
              </a:rPr>
              <a:t>sharp, slender projection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any bony prominence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533400"/>
            <a:ext cx="91440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/>
              <a:t>Bone Markings: Projections – </a:t>
            </a:r>
            <a:br>
              <a:rPr lang="en-US" sz="3600"/>
            </a:br>
            <a:r>
              <a:rPr lang="en-US" sz="3600"/>
              <a:t>Projections That Help to Form Joints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61938" y="1752600"/>
            <a:ext cx="8501061" cy="4643438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bony expansion carried on a narrow neck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smooth, nearly flat </a:t>
            </a:r>
            <a:r>
              <a:rPr lang="en-US" dirty="0" err="1"/>
              <a:t>articular</a:t>
            </a:r>
            <a:r>
              <a:rPr lang="en-US" dirty="0"/>
              <a:t> surface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rounded </a:t>
            </a:r>
            <a:r>
              <a:rPr lang="en-US" dirty="0" err="1"/>
              <a:t>articular</a:t>
            </a:r>
            <a:r>
              <a:rPr lang="en-US" dirty="0"/>
              <a:t> projection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 </a:t>
            </a:r>
            <a:r>
              <a:rPr lang="en-US" dirty="0" err="1"/>
              <a:t>armlike</a:t>
            </a:r>
            <a:r>
              <a:rPr lang="en-US" dirty="0"/>
              <a:t> bar of bone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Bone Markings: Depressions and Openings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canal-like passageway</a:t>
            </a:r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shallow, basin-like depression</a:t>
            </a:r>
          </a:p>
          <a:p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cavity within a </a:t>
            </a:r>
            <a:r>
              <a:rPr lang="en-US" dirty="0" smtClean="0"/>
              <a:t>bone</a:t>
            </a:r>
            <a:endParaRPr lang="en-US" dirty="0"/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furrow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Bone Markings: Depressions and Openings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467600" cy="4525963"/>
          </a:xfrm>
        </p:spPr>
        <p:txBody>
          <a:bodyPr/>
          <a:lstStyle/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narrow, slit-like opening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round or oval opening through a bone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/>
              <a:t>Microscopic Anatomy of Bone: Cells of Bone Tissue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Five major cell types</a:t>
            </a:r>
          </a:p>
          <a:p>
            <a:r>
              <a:rPr lang="en-US" dirty="0"/>
              <a:t>Each specialized form of same basic cell type</a:t>
            </a:r>
          </a:p>
          <a:p>
            <a:pPr lvl="1"/>
            <a:r>
              <a:rPr lang="en-US" b="1" dirty="0" err="1">
                <a:solidFill>
                  <a:schemeClr val="bg1">
                    <a:lumMod val="75000"/>
                  </a:schemeClr>
                </a:solidFill>
              </a:rPr>
              <a:t>Osteogenic</a:t>
            </a:r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 cells</a:t>
            </a:r>
          </a:p>
          <a:p>
            <a:pPr lvl="1"/>
            <a:r>
              <a:rPr lang="en-US" b="1" dirty="0" smtClean="0"/>
              <a:t> </a:t>
            </a:r>
            <a:endParaRPr lang="en-US" b="1" dirty="0"/>
          </a:p>
          <a:p>
            <a:pPr lvl="1"/>
            <a:r>
              <a:rPr lang="en-US" b="1" dirty="0" smtClean="0"/>
              <a:t> </a:t>
            </a:r>
            <a:endParaRPr lang="en-US" b="1" dirty="0"/>
          </a:p>
          <a:p>
            <a:pPr lvl="1"/>
            <a:r>
              <a:rPr lang="en-US" b="1" dirty="0">
                <a:solidFill>
                  <a:schemeClr val="bg1">
                    <a:lumMod val="75000"/>
                  </a:schemeClr>
                </a:solidFill>
              </a:rPr>
              <a:t>Bone lining cells</a:t>
            </a:r>
          </a:p>
          <a:p>
            <a:pPr lvl="1"/>
            <a:r>
              <a:rPr lang="en-US" b="1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7570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/>
              <a:t>Layers of the Epidermis: </a:t>
            </a:r>
            <a:br>
              <a:rPr lang="en-US"/>
            </a:br>
            <a:r>
              <a:rPr lang="en-US"/>
              <a:t>Stratum Granulosum (Granular Layer)</a:t>
            </a:r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Thin </a:t>
            </a:r>
            <a:endParaRPr lang="en-US" sz="2800" dirty="0" smtClean="0"/>
          </a:p>
          <a:p>
            <a:pPr lvl="1"/>
            <a:r>
              <a:rPr lang="en-US" sz="2400" dirty="0" smtClean="0"/>
              <a:t>four </a:t>
            </a:r>
            <a:r>
              <a:rPr lang="en-US" sz="2400" dirty="0"/>
              <a:t>to six cell layers </a:t>
            </a:r>
          </a:p>
          <a:p>
            <a:r>
              <a:rPr lang="en-US" sz="2800" dirty="0"/>
              <a:t>Cell appearance changes</a:t>
            </a:r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  <a:p>
            <a:pPr lvl="1"/>
            <a:r>
              <a:rPr lang="en-US" sz="2400" dirty="0"/>
              <a:t>Nuclei and </a:t>
            </a:r>
            <a:r>
              <a:rPr lang="en-US" sz="2400" dirty="0" smtClean="0"/>
              <a:t>_</a:t>
            </a:r>
            <a:endParaRPr lang="en-US" sz="2400" dirty="0"/>
          </a:p>
          <a:p>
            <a:pPr lvl="1"/>
            <a:r>
              <a:rPr lang="en-US" sz="2400" dirty="0" err="1"/>
              <a:t>Keratinization</a:t>
            </a:r>
            <a:r>
              <a:rPr lang="en-US" sz="2400" dirty="0"/>
              <a:t> begins</a:t>
            </a:r>
          </a:p>
          <a:p>
            <a:endParaRPr lang="en-US" sz="2800" dirty="0" smtClean="0"/>
          </a:p>
          <a:p>
            <a:r>
              <a:rPr lang="en-US" sz="2800" dirty="0" smtClean="0"/>
              <a:t>Cells </a:t>
            </a:r>
            <a:r>
              <a:rPr lang="en-US" sz="2800" dirty="0"/>
              <a:t>above this layer die</a:t>
            </a:r>
          </a:p>
          <a:p>
            <a:pPr lvl="1"/>
            <a:r>
              <a:rPr lang="en-US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Osteoblasts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Secrete </a:t>
            </a:r>
            <a:r>
              <a:rPr lang="en-US" dirty="0" err="1"/>
              <a:t>unmineralized</a:t>
            </a:r>
            <a:r>
              <a:rPr lang="en-US" dirty="0"/>
              <a:t> bone matrix or </a:t>
            </a:r>
            <a:r>
              <a:rPr lang="en-US" b="1" dirty="0"/>
              <a:t>osteoid</a:t>
            </a:r>
            <a:endParaRPr lang="en-US" dirty="0"/>
          </a:p>
          <a:p>
            <a:pPr lvl="1"/>
            <a:r>
              <a:rPr lang="en-US" dirty="0" smtClean="0"/>
              <a:t>Includes </a:t>
            </a:r>
            <a:r>
              <a:rPr lang="en-US" dirty="0"/>
              <a:t>collagen and calcium-binding proteins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Actively </a:t>
            </a:r>
            <a:r>
              <a:rPr lang="en-US" dirty="0"/>
              <a:t>mitotic</a:t>
            </a:r>
          </a:p>
        </p:txBody>
      </p:sp>
    </p:spTree>
    <p:extLst>
      <p:ext uri="{BB962C8B-B14F-4D97-AF65-F5344CB8AC3E}">
        <p14:creationId xmlns:p14="http://schemas.microsoft.com/office/powerpoint/2010/main" val="22210683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Osteocytes</a:t>
            </a:r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Monitor and maintain bone matrix</a:t>
            </a:r>
          </a:p>
          <a:p>
            <a:endParaRPr lang="en-US" dirty="0" smtClean="0"/>
          </a:p>
          <a:p>
            <a:r>
              <a:rPr lang="en-US" dirty="0" smtClean="0"/>
              <a:t>Act </a:t>
            </a:r>
            <a:r>
              <a:rPr lang="en-US" dirty="0"/>
              <a:t>as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Respond </a:t>
            </a:r>
            <a:r>
              <a:rPr lang="en-US" dirty="0"/>
              <a:t>to and communicate </a:t>
            </a:r>
            <a:r>
              <a:rPr lang="en-US" dirty="0" smtClean="0"/>
              <a:t>with osteoblasts </a:t>
            </a:r>
            <a:r>
              <a:rPr lang="en-US" dirty="0"/>
              <a:t>and </a:t>
            </a:r>
            <a:r>
              <a:rPr lang="en-US" b="1" dirty="0"/>
              <a:t>osteoclasts</a:t>
            </a:r>
            <a:r>
              <a:rPr lang="en-US" dirty="0"/>
              <a:t> </a:t>
            </a:r>
            <a:r>
              <a:rPr lang="en-US" dirty="0" smtClean="0"/>
              <a:t>so </a:t>
            </a:r>
            <a:r>
              <a:rPr lang="en-US" dirty="0"/>
              <a:t>bone remodeling can occur</a:t>
            </a:r>
          </a:p>
        </p:txBody>
      </p:sp>
    </p:spTree>
    <p:extLst>
      <p:ext uri="{BB962C8B-B14F-4D97-AF65-F5344CB8AC3E}">
        <p14:creationId xmlns:p14="http://schemas.microsoft.com/office/powerpoint/2010/main" val="107251190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Osteoclasts</a:t>
            </a:r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cells </a:t>
            </a:r>
            <a:r>
              <a:rPr lang="en-US" dirty="0"/>
              <a:t>for bone </a:t>
            </a:r>
            <a:r>
              <a:rPr lang="en-US" dirty="0" err="1" smtClean="0"/>
              <a:t>resorption</a:t>
            </a:r>
            <a:endParaRPr lang="en-US" dirty="0" smtClean="0"/>
          </a:p>
          <a:p>
            <a:pPr lvl="1"/>
            <a:r>
              <a:rPr lang="en-US" dirty="0" smtClean="0"/>
              <a:t>Takes 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652589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89634"/>
            <a:ext cx="84582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Microscopic Anatomy of Bone: </a:t>
            </a:r>
            <a:br>
              <a:rPr lang="en-US" dirty="0"/>
            </a:br>
            <a:r>
              <a:rPr lang="en-US" dirty="0"/>
              <a:t>Compact Bone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724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Also called </a:t>
            </a:r>
            <a:r>
              <a:rPr lang="en-US" b="1" dirty="0"/>
              <a:t>lamellar bone</a:t>
            </a:r>
          </a:p>
          <a:p>
            <a:r>
              <a:rPr lang="en-US" b="1" dirty="0" smtClean="0"/>
              <a:t>_____________________ </a:t>
            </a:r>
            <a:r>
              <a:rPr lang="en-US" dirty="0" smtClean="0"/>
              <a:t>or </a:t>
            </a:r>
            <a:r>
              <a:rPr lang="en-US" b="1" dirty="0" err="1"/>
              <a:t>haversian</a:t>
            </a:r>
            <a:r>
              <a:rPr lang="en-US" b="1" dirty="0"/>
              <a:t> system</a:t>
            </a:r>
            <a:endParaRPr lang="en-US" dirty="0"/>
          </a:p>
          <a:p>
            <a:pPr lvl="1"/>
            <a:r>
              <a:rPr lang="en-US" dirty="0"/>
              <a:t>Structural unit of compact bone</a:t>
            </a:r>
          </a:p>
          <a:p>
            <a:pPr lvl="1"/>
            <a:r>
              <a:rPr lang="en-US" dirty="0"/>
              <a:t>Elongated cylinder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Hollow </a:t>
            </a:r>
            <a:r>
              <a:rPr lang="en-US" dirty="0"/>
              <a:t>tubes of bone matrix called </a:t>
            </a:r>
            <a:r>
              <a:rPr lang="en-US" b="1" dirty="0" smtClean="0"/>
              <a:t>_</a:t>
            </a:r>
            <a:endParaRPr lang="en-US" b="1" dirty="0"/>
          </a:p>
          <a:p>
            <a:pPr lvl="2"/>
            <a:r>
              <a:rPr lang="en-US" dirty="0"/>
              <a:t>Collagen fibers in adjacent rings run in different directions</a:t>
            </a:r>
          </a:p>
          <a:p>
            <a:pPr lvl="3"/>
            <a:r>
              <a:rPr lang="en-US" dirty="0"/>
              <a:t>Withstands stress – resist twisting</a:t>
            </a:r>
          </a:p>
        </p:txBody>
      </p:sp>
    </p:spTree>
    <p:extLst>
      <p:ext uri="{BB962C8B-B14F-4D97-AF65-F5344CB8AC3E}">
        <p14:creationId xmlns:p14="http://schemas.microsoft.com/office/powerpoint/2010/main" val="188951572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/>
              <a:t>Microscopic Anatomy of Bone:</a:t>
            </a:r>
            <a:br>
              <a:rPr lang="en-US"/>
            </a:br>
            <a:r>
              <a:rPr lang="en-US"/>
              <a:t>Spongy Bone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Appears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Trabeculae</a:t>
            </a:r>
            <a:endParaRPr lang="en-US" dirty="0"/>
          </a:p>
          <a:p>
            <a:pPr lvl="1"/>
            <a:r>
              <a:rPr lang="en-US" dirty="0"/>
              <a:t>Align along lines of stress to help resist it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Contain irregularly arranged lamellae and </a:t>
            </a:r>
            <a:r>
              <a:rPr lang="en-US" dirty="0" err="1"/>
              <a:t>osteocytes</a:t>
            </a:r>
            <a:r>
              <a:rPr lang="en-US" dirty="0"/>
              <a:t> interconnected by </a:t>
            </a:r>
            <a:r>
              <a:rPr lang="en-US" dirty="0" err="1"/>
              <a:t>canaliculi</a:t>
            </a:r>
            <a:endParaRPr lang="en-US" dirty="0"/>
          </a:p>
          <a:p>
            <a:pPr lvl="1"/>
            <a:r>
              <a:rPr lang="en-US" dirty="0"/>
              <a:t>Capillaries in </a:t>
            </a:r>
            <a:r>
              <a:rPr lang="en-US" dirty="0" err="1"/>
              <a:t>endosteum</a:t>
            </a:r>
            <a:r>
              <a:rPr lang="en-US" dirty="0"/>
              <a:t> supply nutrients</a:t>
            </a:r>
          </a:p>
        </p:txBody>
      </p:sp>
    </p:spTree>
    <p:extLst>
      <p:ext uri="{BB962C8B-B14F-4D97-AF65-F5344CB8AC3E}">
        <p14:creationId xmlns:p14="http://schemas.microsoft.com/office/powerpoint/2010/main" val="241483308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Bone Development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Ossification</a:t>
            </a:r>
            <a:r>
              <a:rPr lang="en-US" dirty="0"/>
              <a:t> (</a:t>
            </a:r>
            <a:r>
              <a:rPr lang="en-US" b="1" dirty="0" err="1"/>
              <a:t>osteogenesis</a:t>
            </a:r>
            <a:r>
              <a:rPr lang="en-US" dirty="0"/>
              <a:t>)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Formation of bony skeleton</a:t>
            </a:r>
          </a:p>
          <a:p>
            <a:pPr lvl="2"/>
            <a:r>
              <a:rPr lang="en-US" dirty="0"/>
              <a:t>Begins in 2</a:t>
            </a:r>
            <a:r>
              <a:rPr lang="en-US" baseline="30000" dirty="0"/>
              <a:t>nd</a:t>
            </a:r>
            <a:r>
              <a:rPr lang="en-US" dirty="0"/>
              <a:t> month of development</a:t>
            </a:r>
          </a:p>
          <a:p>
            <a:pPr lvl="1"/>
            <a:r>
              <a:rPr lang="en-US" dirty="0"/>
              <a:t>Postnatal bone growth</a:t>
            </a:r>
          </a:p>
          <a:p>
            <a:pPr lvl="2"/>
            <a:r>
              <a:rPr lang="en-US" dirty="0"/>
              <a:t>Until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Bone remodeling and repair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950277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</a:t>
            </a:r>
            <a:r>
              <a:rPr lang="en-US" dirty="0"/>
              <a:t>of Ossification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/>
              <a:t>Endochondral</a:t>
            </a:r>
            <a:r>
              <a:rPr lang="en-US" b="1" dirty="0"/>
              <a:t> ossification</a:t>
            </a:r>
            <a:endParaRPr lang="en-US" dirty="0"/>
          </a:p>
          <a:p>
            <a:pPr lvl="1"/>
            <a:r>
              <a:rPr lang="en-US" dirty="0"/>
              <a:t>Bone forms by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Bones called </a:t>
            </a:r>
            <a:r>
              <a:rPr lang="en-US" b="1" dirty="0"/>
              <a:t>cartilage</a:t>
            </a:r>
            <a:r>
              <a:rPr lang="en-US" dirty="0"/>
              <a:t> (</a:t>
            </a:r>
            <a:r>
              <a:rPr lang="en-US" b="1" dirty="0" err="1"/>
              <a:t>endochondral</a:t>
            </a:r>
            <a:r>
              <a:rPr lang="en-US" dirty="0"/>
              <a:t>) </a:t>
            </a:r>
            <a:r>
              <a:rPr lang="en-US" b="1" dirty="0"/>
              <a:t>bones</a:t>
            </a:r>
            <a:endParaRPr lang="en-US" dirty="0"/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122382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Endochondral Ossification</a:t>
            </a: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Forms most all bones inferior to base of skull</a:t>
            </a:r>
          </a:p>
          <a:p>
            <a:pPr lvl="1"/>
            <a:r>
              <a:rPr lang="en-US" dirty="0"/>
              <a:t>Except clavicles</a:t>
            </a:r>
          </a:p>
          <a:p>
            <a:r>
              <a:rPr lang="en-US" dirty="0"/>
              <a:t>Begins late </a:t>
            </a:r>
            <a:r>
              <a:rPr lang="en-US" dirty="0" smtClean="0"/>
              <a:t>_________________________ of </a:t>
            </a:r>
            <a:r>
              <a:rPr lang="en-US" dirty="0"/>
              <a:t>development</a:t>
            </a:r>
          </a:p>
          <a:p>
            <a:r>
              <a:rPr lang="en-US" dirty="0"/>
              <a:t>Uses hyaline cartilage models </a:t>
            </a:r>
          </a:p>
          <a:p>
            <a:r>
              <a:rPr lang="en-US" dirty="0"/>
              <a:t>Requires breakdown of hyaline cartilage </a:t>
            </a:r>
            <a:r>
              <a:rPr lang="en-US" dirty="0" smtClean="0"/>
              <a:t>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70947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Endochondral Ossification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Begins at </a:t>
            </a:r>
            <a:r>
              <a:rPr lang="en-US" sz="2800" b="1" dirty="0" smtClean="0"/>
              <a:t>___________________________________ </a:t>
            </a:r>
            <a:r>
              <a:rPr lang="en-US" sz="2800" dirty="0" smtClean="0"/>
              <a:t>in </a:t>
            </a:r>
            <a:r>
              <a:rPr lang="en-US" sz="2800" dirty="0"/>
              <a:t>center of </a:t>
            </a:r>
            <a:r>
              <a:rPr lang="en-US" sz="2800" dirty="0" smtClean="0"/>
              <a:t>shaft during embryonic stages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r>
              <a:rPr lang="en-US" sz="2800" dirty="0" smtClean="0"/>
              <a:t>Develops secondary ossification center in _</a:t>
            </a:r>
          </a:p>
          <a:p>
            <a:pPr>
              <a:lnSpc>
                <a:spcPct val="90000"/>
              </a:lnSpc>
            </a:pPr>
            <a:endParaRPr lang="en-US" sz="28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Primary bone growth grows towards secondary bone growth, meeting at the epiphyseal plate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AKA growth plate and epiphyseal disk.  </a:t>
            </a:r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573289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Ossification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Intramembranous ossification</a:t>
            </a:r>
            <a:endParaRPr lang="en-US" dirty="0" smtClean="0"/>
          </a:p>
          <a:p>
            <a:pPr lvl="1"/>
            <a:r>
              <a:rPr lang="en-US" dirty="0" smtClean="0"/>
              <a:t>Bone develops from _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Bones called </a:t>
            </a:r>
            <a:r>
              <a:rPr lang="en-US" b="1" dirty="0" smtClean="0"/>
              <a:t>membrane bones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Forms flat bones, e.g. 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853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/>
              <a:t>Layers of the Epidermis: </a:t>
            </a:r>
            <a:br>
              <a:rPr lang="en-US"/>
            </a:br>
            <a:r>
              <a:rPr lang="en-US"/>
              <a:t>Stratum Lucidum (Clear Layer)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Only in </a:t>
            </a:r>
            <a:r>
              <a:rPr lang="en-US" dirty="0" smtClean="0"/>
              <a:t>__________________________ skin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Thin</a:t>
            </a:r>
            <a:r>
              <a:rPr lang="en-US" dirty="0"/>
              <a:t>, </a:t>
            </a:r>
            <a:r>
              <a:rPr lang="en-US" dirty="0" smtClean="0"/>
              <a:t>_____________________________ band </a:t>
            </a:r>
            <a:r>
              <a:rPr lang="en-US" dirty="0"/>
              <a:t>superficial to the stratum </a:t>
            </a:r>
            <a:r>
              <a:rPr lang="en-US" dirty="0" err="1"/>
              <a:t>granulosum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few rows of flat, dead </a:t>
            </a:r>
            <a:r>
              <a:rPr lang="en-US" dirty="0" err="1"/>
              <a:t>keratinocytes</a:t>
            </a:r>
            <a:endParaRPr lang="en-US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Intramembranous Ossification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/>
              <a:t>Forms </a:t>
            </a:r>
            <a:r>
              <a:rPr lang="en-US" sz="2800" dirty="0" smtClean="0"/>
              <a:t>many skull bones </a:t>
            </a:r>
            <a:r>
              <a:rPr lang="en-US" sz="2800" dirty="0"/>
              <a:t>and clavicles</a:t>
            </a:r>
          </a:p>
          <a:p>
            <a:endParaRPr lang="en-US" sz="2800" dirty="0" smtClean="0"/>
          </a:p>
          <a:p>
            <a:r>
              <a:rPr lang="en-US" sz="2800" dirty="0" smtClean="0"/>
              <a:t>Begins </a:t>
            </a:r>
            <a:r>
              <a:rPr lang="en-US" sz="2800" dirty="0"/>
              <a:t>within </a:t>
            </a:r>
            <a:r>
              <a:rPr lang="en-US" sz="2800" dirty="0" smtClean="0"/>
              <a:t>_________________________________________ membranes </a:t>
            </a:r>
          </a:p>
          <a:p>
            <a:endParaRPr lang="en-US" sz="2800" dirty="0" smtClean="0"/>
          </a:p>
          <a:p>
            <a:r>
              <a:rPr lang="en-US" sz="2800" dirty="0" smtClean="0"/>
              <a:t>Ossification </a:t>
            </a:r>
            <a:r>
              <a:rPr lang="en-US" sz="2800" dirty="0" smtClean="0"/>
              <a:t>centers appear</a:t>
            </a:r>
          </a:p>
          <a:p>
            <a:endParaRPr lang="en-US" sz="2800" dirty="0" smtClean="0"/>
          </a:p>
          <a:p>
            <a:r>
              <a:rPr lang="en-US" sz="2800" dirty="0" smtClean="0"/>
              <a:t>Woven </a:t>
            </a:r>
            <a:r>
              <a:rPr lang="en-US" sz="2800" dirty="0"/>
              <a:t>bone and periosteum form</a:t>
            </a:r>
          </a:p>
          <a:p>
            <a:endParaRPr lang="en-US" sz="2800" dirty="0" smtClean="0"/>
          </a:p>
          <a:p>
            <a:r>
              <a:rPr lang="en-US" sz="2800" dirty="0" smtClean="0"/>
              <a:t>Lamellar </a:t>
            </a:r>
            <a:r>
              <a:rPr lang="en-US" sz="2800" dirty="0"/>
              <a:t>bone replaces woven bone &amp; </a:t>
            </a:r>
            <a:r>
              <a:rPr lang="en-US" sz="2800" dirty="0" smtClean="0"/>
              <a:t>_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710110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Postnatal Bone Growth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Interstitial (longitudinal) growth</a:t>
            </a:r>
            <a:r>
              <a:rPr lang="en-US" dirty="0"/>
              <a:t> </a:t>
            </a:r>
          </a:p>
          <a:p>
            <a:pPr lvl="1"/>
            <a:r>
              <a:rPr lang="en-US" dirty="0">
                <a:sym typeface="Symbol" pitchFamily="1" charset="2"/>
              </a:rPr>
              <a:t>Increase in </a:t>
            </a:r>
            <a:r>
              <a:rPr lang="en-US" dirty="0" smtClean="0">
                <a:sym typeface="Symbol" pitchFamily="1" charset="2"/>
              </a:rPr>
              <a:t>_</a:t>
            </a:r>
            <a:endParaRPr lang="en-US" dirty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Appositional </a:t>
            </a:r>
            <a:r>
              <a:rPr lang="en-US" b="1" dirty="0"/>
              <a:t>growth </a:t>
            </a:r>
            <a:endParaRPr lang="en-US" dirty="0"/>
          </a:p>
          <a:p>
            <a:pPr lvl="1"/>
            <a:r>
              <a:rPr lang="en-US" dirty="0">
                <a:sym typeface="Symbol" pitchFamily="1" charset="2"/>
              </a:rPr>
              <a:t>Increase in </a:t>
            </a:r>
            <a:r>
              <a:rPr lang="en-US" dirty="0" smtClean="0">
                <a:sym typeface="Symbol" pitchFamily="1" charset="2"/>
              </a:rPr>
              <a:t>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763968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Hormonal Regulation of Bone Growth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b="1" dirty="0" smtClean="0"/>
              <a:t> </a:t>
            </a:r>
            <a:endParaRPr lang="en-US" sz="2400" dirty="0"/>
          </a:p>
          <a:p>
            <a:pPr lvl="1"/>
            <a:r>
              <a:rPr lang="en-US" sz="2000" dirty="0"/>
              <a:t>Most important in stimulating </a:t>
            </a:r>
            <a:r>
              <a:rPr lang="en-US" sz="2000" dirty="0" err="1"/>
              <a:t>epiphyseal</a:t>
            </a:r>
            <a:r>
              <a:rPr lang="en-US" sz="2000" dirty="0"/>
              <a:t> plate activity in infancy and childhood</a:t>
            </a:r>
            <a:endParaRPr lang="en-US" sz="2400" dirty="0"/>
          </a:p>
          <a:p>
            <a:endParaRPr lang="en-US" sz="2400" b="1" dirty="0" smtClean="0"/>
          </a:p>
          <a:p>
            <a:r>
              <a:rPr lang="en-US" sz="2400" b="1" dirty="0" smtClean="0"/>
              <a:t> </a:t>
            </a:r>
            <a:endParaRPr lang="en-US" sz="2400" dirty="0"/>
          </a:p>
          <a:p>
            <a:pPr lvl="1"/>
            <a:r>
              <a:rPr lang="en-US" sz="2000" dirty="0"/>
              <a:t>Modulates activity of growth hormone</a:t>
            </a:r>
          </a:p>
          <a:p>
            <a:pPr lvl="1"/>
            <a:r>
              <a:rPr lang="en-US" sz="2000" dirty="0"/>
              <a:t>Ensures proper proportions</a:t>
            </a:r>
            <a:endParaRPr lang="en-US" sz="2400" dirty="0"/>
          </a:p>
          <a:p>
            <a:endParaRPr lang="en-US" sz="2400" b="1" dirty="0" smtClean="0"/>
          </a:p>
          <a:p>
            <a:r>
              <a:rPr lang="en-US" sz="2400" b="1" dirty="0" smtClean="0"/>
              <a:t>Testosterone</a:t>
            </a:r>
            <a:r>
              <a:rPr lang="en-US" sz="2400" dirty="0" smtClean="0"/>
              <a:t> </a:t>
            </a:r>
            <a:r>
              <a:rPr lang="en-US" sz="2400" dirty="0"/>
              <a:t>(males) and </a:t>
            </a:r>
            <a:r>
              <a:rPr lang="en-US" sz="2400" b="1" dirty="0"/>
              <a:t>estrogens </a:t>
            </a:r>
            <a:r>
              <a:rPr lang="en-US" sz="2400" dirty="0"/>
              <a:t>(females) at puberty</a:t>
            </a:r>
          </a:p>
          <a:p>
            <a:pPr lvl="1"/>
            <a:r>
              <a:rPr lang="en-US" sz="2000" dirty="0"/>
              <a:t>Promote </a:t>
            </a:r>
            <a:r>
              <a:rPr lang="en-US" sz="2000" dirty="0" smtClean="0"/>
              <a:t>_</a:t>
            </a:r>
            <a:endParaRPr lang="en-US" sz="2000" dirty="0"/>
          </a:p>
          <a:p>
            <a:pPr lvl="1"/>
            <a:r>
              <a:rPr lang="en-US" sz="2000" dirty="0"/>
              <a:t>End growth by inducing </a:t>
            </a:r>
            <a:r>
              <a:rPr lang="en-US" sz="2000" dirty="0" err="1"/>
              <a:t>epiphyseal</a:t>
            </a:r>
            <a:r>
              <a:rPr lang="en-US" sz="2000" dirty="0"/>
              <a:t> plate closure</a:t>
            </a:r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Excesses </a:t>
            </a:r>
            <a:r>
              <a:rPr lang="en-US" sz="2400" dirty="0"/>
              <a:t>or deficits of any cause abnormal skeletal growth</a:t>
            </a:r>
          </a:p>
        </p:txBody>
      </p:sp>
    </p:spTree>
    <p:extLst>
      <p:ext uri="{BB962C8B-B14F-4D97-AF65-F5344CB8AC3E}">
        <p14:creationId xmlns:p14="http://schemas.microsoft.com/office/powerpoint/2010/main" val="240499351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/>
              <a:t>Bone Homeostasis: Response to Mechanical Stress</a:t>
            </a: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Bones reflect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Long bones thickest midway along </a:t>
            </a:r>
            <a:r>
              <a:rPr lang="en-US" dirty="0" err="1"/>
              <a:t>diaphysis</a:t>
            </a:r>
            <a:r>
              <a:rPr lang="en-US" dirty="0"/>
              <a:t> where bending stresses greatest</a:t>
            </a:r>
          </a:p>
          <a:p>
            <a:endParaRPr lang="en-US" dirty="0" smtClean="0"/>
          </a:p>
          <a:p>
            <a:r>
              <a:rPr lang="en-US" dirty="0" smtClean="0"/>
              <a:t>Bones </a:t>
            </a:r>
            <a:r>
              <a:rPr lang="en-US" dirty="0"/>
              <a:t>stressed when </a:t>
            </a:r>
            <a:r>
              <a:rPr lang="en-US" dirty="0" smtClean="0"/>
              <a:t>____________________ on </a:t>
            </a:r>
            <a:r>
              <a:rPr lang="en-US" dirty="0"/>
              <a:t>them or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Usually </a:t>
            </a:r>
            <a:r>
              <a:rPr lang="en-US" dirty="0"/>
              <a:t>off center so tends to bend bones</a:t>
            </a:r>
          </a:p>
          <a:p>
            <a:pPr lvl="1"/>
            <a:r>
              <a:rPr lang="en-US" dirty="0"/>
              <a:t>Bending compresses on one side; stretches on other</a:t>
            </a:r>
          </a:p>
        </p:txBody>
      </p:sp>
    </p:spTree>
    <p:extLst>
      <p:ext uri="{BB962C8B-B14F-4D97-AF65-F5344CB8AC3E}">
        <p14:creationId xmlns:p14="http://schemas.microsoft.com/office/powerpoint/2010/main" val="58318698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/>
              <a:t>Results of Mechanical Stressors:</a:t>
            </a:r>
            <a:br>
              <a:rPr lang="en-US"/>
            </a:br>
            <a:r>
              <a:rPr lang="en-US"/>
              <a:t>Wolff's Law</a:t>
            </a: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Bones grow or remodel in response to demands placed on it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Explains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dirty="0"/>
              <a:t>Handedness (right or left handed) results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Curved </a:t>
            </a:r>
            <a:r>
              <a:rPr lang="en-US" dirty="0"/>
              <a:t>bones thickest where most likely to buckle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bony </a:t>
            </a:r>
            <a:r>
              <a:rPr lang="en-US" dirty="0"/>
              <a:t>projections occur where </a:t>
            </a:r>
            <a:r>
              <a:rPr lang="en-US" dirty="0" smtClean="0"/>
              <a:t>muscles </a:t>
            </a:r>
            <a:r>
              <a:rPr lang="en-US" dirty="0"/>
              <a:t>attach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Bones of fetus and bedridden </a:t>
            </a:r>
            <a:r>
              <a:rPr lang="en-US" dirty="0" smtClean="0"/>
              <a:t>_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42726826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Fracture Classification </a:t>
            </a:r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Three "either/or" fracture classifications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Position </a:t>
            </a:r>
            <a:r>
              <a:rPr lang="en-US" dirty="0"/>
              <a:t>of bone ends after fracture</a:t>
            </a:r>
          </a:p>
          <a:p>
            <a:pPr lvl="2"/>
            <a:r>
              <a:rPr lang="en-US" b="1" dirty="0" smtClean="0"/>
              <a:t>_______________________________ </a:t>
            </a:r>
            <a:r>
              <a:rPr lang="en-US" dirty="0" smtClean="0"/>
              <a:t>—</a:t>
            </a:r>
            <a:r>
              <a:rPr lang="en-US" dirty="0"/>
              <a:t>ends retain normal position</a:t>
            </a:r>
          </a:p>
          <a:p>
            <a:pPr lvl="2"/>
            <a:r>
              <a:rPr lang="en-US" b="1" dirty="0" smtClean="0"/>
              <a:t>_______________________________</a:t>
            </a:r>
            <a:r>
              <a:rPr lang="en-US" dirty="0" smtClean="0"/>
              <a:t>—</a:t>
            </a:r>
            <a:r>
              <a:rPr lang="en-US" dirty="0"/>
              <a:t>ends out of normal alignment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Completeness </a:t>
            </a:r>
            <a:r>
              <a:rPr lang="en-US" dirty="0"/>
              <a:t>of break</a:t>
            </a:r>
          </a:p>
          <a:p>
            <a:pPr lvl="2"/>
            <a:r>
              <a:rPr lang="en-US" b="1" dirty="0"/>
              <a:t>Complete</a:t>
            </a:r>
            <a:r>
              <a:rPr lang="en-US" dirty="0"/>
              <a:t>—broken all the way through</a:t>
            </a:r>
          </a:p>
          <a:p>
            <a:pPr lvl="2"/>
            <a:r>
              <a:rPr lang="en-US" b="1" dirty="0"/>
              <a:t>Incomplete</a:t>
            </a:r>
            <a:r>
              <a:rPr lang="en-US" dirty="0"/>
              <a:t>—not broken all the way through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Whether </a:t>
            </a:r>
            <a:r>
              <a:rPr lang="en-US" dirty="0"/>
              <a:t>skin is penetrated</a:t>
            </a:r>
          </a:p>
          <a:p>
            <a:pPr lvl="2"/>
            <a:r>
              <a:rPr lang="en-US" b="1" dirty="0" smtClean="0"/>
              <a:t>___________________________________________ </a:t>
            </a:r>
            <a:r>
              <a:rPr lang="en-US" dirty="0" smtClean="0"/>
              <a:t>- </a:t>
            </a:r>
            <a:r>
              <a:rPr lang="en-US" dirty="0"/>
              <a:t>skin is penetrated</a:t>
            </a:r>
          </a:p>
          <a:p>
            <a:pPr lvl="2"/>
            <a:r>
              <a:rPr lang="en-US" b="1" dirty="0" smtClean="0"/>
              <a:t>___________________________________________ </a:t>
            </a:r>
            <a:r>
              <a:rPr lang="en-US" dirty="0" smtClean="0"/>
              <a:t>– </a:t>
            </a:r>
            <a:r>
              <a:rPr lang="en-US" dirty="0"/>
              <a:t>skin is not penetrated</a:t>
            </a:r>
          </a:p>
        </p:txBody>
      </p:sp>
    </p:spTree>
    <p:extLst>
      <p:ext uri="{BB962C8B-B14F-4D97-AF65-F5344CB8AC3E}">
        <p14:creationId xmlns:p14="http://schemas.microsoft.com/office/powerpoint/2010/main" val="140064020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Classification of Bone Fractures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Also described by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External </a:t>
            </a:r>
            <a:r>
              <a:rPr lang="en-US" dirty="0"/>
              <a:t>appearance</a:t>
            </a:r>
          </a:p>
          <a:p>
            <a:endParaRPr lang="en-US" dirty="0" smtClean="0"/>
          </a:p>
          <a:p>
            <a:r>
              <a:rPr lang="en-US" dirty="0" smtClean="0"/>
              <a:t>Nature </a:t>
            </a:r>
            <a:r>
              <a:rPr lang="en-US" dirty="0"/>
              <a:t>of break</a:t>
            </a:r>
          </a:p>
        </p:txBody>
      </p:sp>
    </p:spTree>
    <p:extLst>
      <p:ext uri="{BB962C8B-B14F-4D97-AF65-F5344CB8AC3E}">
        <p14:creationId xmlns:p14="http://schemas.microsoft.com/office/powerpoint/2010/main" val="54849925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Fractures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Bone breaks (_______________) into three or more pieces.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Common in the elderly, or those with brittle bones.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89399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Fractures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/>
          <a:lstStyle/>
          <a:p>
            <a:r>
              <a:rPr lang="en-US" dirty="0" smtClean="0"/>
              <a:t>Compression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Common in bones with _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Common with extreme trauma and falls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Seen frequently in the _</a:t>
            </a:r>
          </a:p>
        </p:txBody>
      </p:sp>
    </p:spTree>
    <p:extLst>
      <p:ext uri="{BB962C8B-B14F-4D97-AF65-F5344CB8AC3E}">
        <p14:creationId xmlns:p14="http://schemas.microsoft.com/office/powerpoint/2010/main" val="1746178721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Fractures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Epiphyseal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Epiphysis separates from diaphysis along or _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407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/>
              <a:t>Layers of the Epidermis: </a:t>
            </a:r>
            <a:br>
              <a:rPr lang="en-US"/>
            </a:br>
            <a:r>
              <a:rPr lang="en-US"/>
              <a:t>Stratum Corneum (Horny Layer)</a:t>
            </a:r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20–30 rows of </a:t>
            </a:r>
            <a:r>
              <a:rPr lang="en-US" dirty="0" smtClean="0"/>
              <a:t>cells that are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Flat</a:t>
            </a:r>
          </a:p>
          <a:p>
            <a:pPr lvl="1"/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keratinized </a:t>
            </a:r>
          </a:p>
          <a:p>
            <a:pPr lvl="1"/>
            <a:r>
              <a:rPr lang="en-US" dirty="0" smtClean="0"/>
              <a:t>membranous </a:t>
            </a:r>
            <a:r>
              <a:rPr lang="en-US" dirty="0"/>
              <a:t>sacs</a:t>
            </a:r>
          </a:p>
          <a:p>
            <a:r>
              <a:rPr lang="en-US" dirty="0"/>
              <a:t>Three-quarters of epidermal thickness</a:t>
            </a:r>
          </a:p>
          <a:p>
            <a:r>
              <a:rPr lang="en-US" dirty="0"/>
              <a:t>Though dead, its cells have functions</a:t>
            </a:r>
          </a:p>
          <a:p>
            <a:pPr lvl="1"/>
            <a:r>
              <a:rPr lang="en-US" dirty="0" smtClean="0"/>
              <a:t>_____________________________ deeper </a:t>
            </a:r>
            <a:r>
              <a:rPr lang="en-US" dirty="0"/>
              <a:t>cells from environment and water loss</a:t>
            </a:r>
          </a:p>
          <a:p>
            <a:pPr lvl="1"/>
            <a:r>
              <a:rPr lang="en-US" dirty="0" smtClean="0"/>
              <a:t>______________________________ from </a:t>
            </a:r>
            <a:r>
              <a:rPr lang="en-US" dirty="0"/>
              <a:t>abrasion and penetration</a:t>
            </a:r>
          </a:p>
          <a:p>
            <a:pPr lvl="1"/>
            <a:r>
              <a:rPr lang="en-US" dirty="0"/>
              <a:t>Barrier against biological, chemical, and physical assaults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Fractures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Ragged break due to excessive twisting force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Common 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44406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Fractures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broken bone is pressed inward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Seen in 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065070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Fractures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Greenstick fracture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Due </a:t>
            </a:r>
            <a:r>
              <a:rPr lang="en-US" dirty="0" smtClean="0"/>
              <a:t>to ____________________________ of the young bone, one side of the shaft breaks and the other side bends.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Common </a:t>
            </a:r>
            <a:r>
              <a:rPr lang="en-US" dirty="0" smtClean="0"/>
              <a:t>in _</a:t>
            </a:r>
          </a:p>
          <a:p>
            <a:pPr lvl="2"/>
            <a:r>
              <a:rPr lang="en-US" dirty="0" smtClean="0"/>
              <a:t>Have more flexible bones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23853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Fracture Treatment and Repair</a:t>
            </a:r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Treatment</a:t>
            </a:r>
          </a:p>
          <a:p>
            <a:pPr lvl="1">
              <a:lnSpc>
                <a:spcPct val="90000"/>
              </a:lnSpc>
            </a:pPr>
            <a:r>
              <a:rPr lang="en-US" b="1" dirty="0"/>
              <a:t>Reduction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Closed reduction </a:t>
            </a:r>
            <a:endParaRPr lang="en-US" dirty="0" smtClean="0"/>
          </a:p>
          <a:p>
            <a:pPr lvl="3">
              <a:lnSpc>
                <a:spcPct val="90000"/>
              </a:lnSpc>
            </a:pPr>
            <a:r>
              <a:rPr lang="en-US" dirty="0" smtClean="0"/>
              <a:t> </a:t>
            </a:r>
            <a:r>
              <a:rPr lang="en-US" dirty="0"/>
              <a:t>physician manipulates to correct position</a:t>
            </a:r>
          </a:p>
          <a:p>
            <a:pPr lvl="2">
              <a:lnSpc>
                <a:spcPct val="90000"/>
              </a:lnSpc>
            </a:pPr>
            <a:endParaRPr lang="en-US" dirty="0" smtClean="0"/>
          </a:p>
          <a:p>
            <a:pPr lvl="2">
              <a:lnSpc>
                <a:spcPct val="90000"/>
              </a:lnSpc>
            </a:pPr>
            <a:r>
              <a:rPr lang="en-US" dirty="0" smtClean="0"/>
              <a:t>Open </a:t>
            </a:r>
            <a:r>
              <a:rPr lang="en-US" dirty="0"/>
              <a:t>reduction </a:t>
            </a:r>
            <a:endParaRPr lang="en-US" dirty="0" smtClean="0"/>
          </a:p>
          <a:p>
            <a:pPr lvl="3">
              <a:lnSpc>
                <a:spcPct val="90000"/>
              </a:lnSpc>
            </a:pPr>
            <a:r>
              <a:rPr lang="en-US" dirty="0" smtClean="0"/>
              <a:t>  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b="1" dirty="0" smtClean="0"/>
          </a:p>
          <a:p>
            <a:pPr lvl="1">
              <a:lnSpc>
                <a:spcPct val="90000"/>
              </a:lnSpc>
            </a:pPr>
            <a:r>
              <a:rPr lang="en-US" b="1" dirty="0" smtClean="0"/>
              <a:t>Immobilization</a:t>
            </a:r>
            <a:r>
              <a:rPr lang="en-US" dirty="0" smtClean="0"/>
              <a:t> </a:t>
            </a:r>
            <a:r>
              <a:rPr lang="en-US" dirty="0"/>
              <a:t>by </a:t>
            </a:r>
            <a:r>
              <a:rPr lang="en-US" dirty="0" smtClean="0"/>
              <a:t>________________________________________ for </a:t>
            </a:r>
            <a:r>
              <a:rPr lang="en-US" dirty="0"/>
              <a:t>healing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Depends on break severity, bone broken, and age of patient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06831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Stages of Bone Repair: HEMATOMA Forms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4525963"/>
          </a:xfrm>
        </p:spPr>
        <p:txBody>
          <a:bodyPr/>
          <a:lstStyle/>
          <a:p>
            <a:r>
              <a:rPr lang="en-US" dirty="0"/>
              <a:t>Torn blood vessels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Clot (_________________________) </a:t>
            </a:r>
            <a:r>
              <a:rPr lang="en-US" dirty="0"/>
              <a:t>forms </a:t>
            </a:r>
          </a:p>
          <a:p>
            <a:endParaRPr lang="en-US" dirty="0" smtClean="0"/>
          </a:p>
          <a:p>
            <a:r>
              <a:rPr lang="en-US" dirty="0" smtClean="0"/>
              <a:t>Site </a:t>
            </a:r>
            <a:r>
              <a:rPr lang="en-US" dirty="0"/>
              <a:t>swollen, painful, and inflamed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23098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dirty="0"/>
              <a:t>Stages of Bone Repair: </a:t>
            </a:r>
            <a:br>
              <a:rPr lang="en-US" dirty="0"/>
            </a:br>
            <a:r>
              <a:rPr lang="en-US" dirty="0" err="1"/>
              <a:t>Fibrocartilaginous</a:t>
            </a:r>
            <a:r>
              <a:rPr lang="en-US" dirty="0"/>
              <a:t> Callus Forms</a:t>
            </a:r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_______________________________ grow </a:t>
            </a:r>
            <a:r>
              <a:rPr lang="en-US" dirty="0"/>
              <a:t>into hematoma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Phagocytic </a:t>
            </a:r>
            <a:r>
              <a:rPr lang="en-US" dirty="0"/>
              <a:t>cells clear debris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________________________________ secrete </a:t>
            </a:r>
            <a:r>
              <a:rPr lang="en-US" dirty="0"/>
              <a:t>collagen fibers to span break and connect broken ends </a:t>
            </a:r>
          </a:p>
        </p:txBody>
      </p:sp>
    </p:spTree>
    <p:extLst>
      <p:ext uri="{BB962C8B-B14F-4D97-AF65-F5344CB8AC3E}">
        <p14:creationId xmlns:p14="http://schemas.microsoft.com/office/powerpoint/2010/main" val="1779134054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Stages of Bone Repair: </a:t>
            </a:r>
            <a:br>
              <a:rPr lang="en-US" dirty="0" smtClean="0"/>
            </a:br>
            <a:r>
              <a:rPr lang="en-US" dirty="0" err="1" smtClean="0"/>
              <a:t>Fibrocartilaginous</a:t>
            </a:r>
            <a:r>
              <a:rPr lang="en-US" dirty="0" smtClean="0"/>
              <a:t> Callus 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45259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Fibroblasts, cartilage, and </a:t>
            </a:r>
            <a:r>
              <a:rPr lang="en-US" dirty="0" err="1" smtClean="0"/>
              <a:t>osteogenic</a:t>
            </a:r>
            <a:r>
              <a:rPr lang="en-US" dirty="0" smtClean="0"/>
              <a:t> cells begin reconstruction of bone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____________________________________ form spongy bone 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Mass of repair tissue called </a:t>
            </a:r>
            <a:r>
              <a:rPr lang="en-US" b="1" dirty="0" err="1" smtClean="0"/>
              <a:t>fibrocartilaginous</a:t>
            </a:r>
            <a:r>
              <a:rPr lang="en-US" b="1" dirty="0" smtClean="0"/>
              <a:t> callus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06811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/>
              <a:t>Stages of Bone Repair: </a:t>
            </a:r>
            <a:br>
              <a:rPr lang="en-US"/>
            </a:br>
            <a:r>
              <a:rPr lang="en-US"/>
              <a:t>Bony Callus Forms</a:t>
            </a:r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01000" cy="4525963"/>
          </a:xfrm>
        </p:spPr>
        <p:txBody>
          <a:bodyPr>
            <a:normAutofit/>
          </a:bodyPr>
          <a:lstStyle/>
          <a:p>
            <a:r>
              <a:rPr lang="en-US" dirty="0"/>
              <a:t>Within one week new </a:t>
            </a:r>
            <a:r>
              <a:rPr lang="en-US" dirty="0" err="1"/>
              <a:t>trabeculae</a:t>
            </a:r>
            <a:r>
              <a:rPr lang="en-US" dirty="0"/>
              <a:t> appear in </a:t>
            </a:r>
            <a:r>
              <a:rPr lang="en-US" dirty="0" err="1"/>
              <a:t>fibrocartilaginous</a:t>
            </a:r>
            <a:r>
              <a:rPr lang="en-US" dirty="0"/>
              <a:t> callus</a:t>
            </a:r>
          </a:p>
          <a:p>
            <a:endParaRPr lang="en-US" dirty="0" smtClean="0"/>
          </a:p>
          <a:p>
            <a:r>
              <a:rPr lang="en-US" dirty="0" smtClean="0"/>
              <a:t>Callus </a:t>
            </a:r>
            <a:r>
              <a:rPr lang="en-US" dirty="0"/>
              <a:t>converted to bony </a:t>
            </a:r>
            <a:r>
              <a:rPr lang="en-US" dirty="0" smtClean="0"/>
              <a:t>(_____________) </a:t>
            </a:r>
            <a:r>
              <a:rPr lang="en-US" dirty="0"/>
              <a:t>callus of spongy bone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 later </a:t>
            </a:r>
            <a:r>
              <a:rPr lang="en-US" dirty="0"/>
              <a:t>firm union forms</a:t>
            </a:r>
          </a:p>
        </p:txBody>
      </p:sp>
    </p:spTree>
    <p:extLst>
      <p:ext uri="{BB962C8B-B14F-4D97-AF65-F5344CB8AC3E}">
        <p14:creationId xmlns:p14="http://schemas.microsoft.com/office/powerpoint/2010/main" val="412591391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/>
              <a:t>Stages of Bone Repair: </a:t>
            </a:r>
            <a:br>
              <a:rPr lang="en-US"/>
            </a:br>
            <a:r>
              <a:rPr lang="en-US"/>
              <a:t>Bone Remodeling Occurs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6962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Begins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Continues </a:t>
            </a:r>
            <a:r>
              <a:rPr lang="en-US" dirty="0"/>
              <a:t>for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Excess </a:t>
            </a:r>
            <a:r>
              <a:rPr lang="en-US" dirty="0"/>
              <a:t>material </a:t>
            </a:r>
            <a:r>
              <a:rPr lang="en-US" dirty="0" smtClean="0"/>
              <a:t>removed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Compact </a:t>
            </a:r>
            <a:r>
              <a:rPr lang="en-US" dirty="0"/>
              <a:t>bone laid down to reconstruct shaft </a:t>
            </a:r>
            <a:r>
              <a:rPr lang="en-US" dirty="0" smtClean="0"/>
              <a:t>walls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11971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Homeostatic Imbalances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772400" cy="452596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</a:pPr>
            <a:r>
              <a:rPr lang="en-US" b="1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Bones poorly mineralized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</a:t>
            </a:r>
            <a:r>
              <a:rPr lang="en-US" dirty="0" smtClean="0"/>
              <a:t>salts </a:t>
            </a:r>
            <a:r>
              <a:rPr lang="en-US" dirty="0"/>
              <a:t>not adequate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Pain </a:t>
            </a:r>
            <a:r>
              <a:rPr lang="en-US" dirty="0"/>
              <a:t>upon bearing weight</a:t>
            </a:r>
          </a:p>
          <a:p>
            <a:pPr>
              <a:lnSpc>
                <a:spcPct val="90000"/>
              </a:lnSpc>
            </a:pPr>
            <a:endParaRPr lang="en-US" b="1" dirty="0" smtClean="0"/>
          </a:p>
          <a:p>
            <a:pPr>
              <a:lnSpc>
                <a:spcPct val="90000"/>
              </a:lnSpc>
            </a:pPr>
            <a:r>
              <a:rPr lang="en-US" b="1" dirty="0" smtClean="0"/>
              <a:t>Rickets </a:t>
            </a:r>
            <a:r>
              <a:rPr lang="en-US" dirty="0"/>
              <a:t>(</a:t>
            </a:r>
            <a:r>
              <a:rPr lang="en-US" dirty="0" err="1"/>
              <a:t>osteomalacia</a:t>
            </a:r>
            <a:r>
              <a:rPr lang="en-US" dirty="0"/>
              <a:t> of </a:t>
            </a:r>
            <a:r>
              <a:rPr lang="en-US" dirty="0" smtClean="0"/>
              <a:t>_________________) 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 </a:t>
            </a:r>
            <a:r>
              <a:rPr lang="en-US" dirty="0" smtClean="0"/>
              <a:t>and </a:t>
            </a:r>
            <a:r>
              <a:rPr lang="en-US" dirty="0"/>
              <a:t>other bone deformities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Bones </a:t>
            </a:r>
            <a:r>
              <a:rPr lang="en-US" dirty="0"/>
              <a:t>ends enlarged and abnormally long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Cause</a:t>
            </a:r>
            <a:r>
              <a:rPr lang="en-US" dirty="0"/>
              <a:t>: </a:t>
            </a:r>
            <a:r>
              <a:rPr lang="en-US" dirty="0" smtClean="0"/>
              <a:t>________________________________  </a:t>
            </a:r>
            <a:r>
              <a:rPr lang="en-US" dirty="0"/>
              <a:t>deficiency or insufficient dietary calcium</a:t>
            </a:r>
          </a:p>
        </p:txBody>
      </p:sp>
    </p:spTree>
    <p:extLst>
      <p:ext uri="{BB962C8B-B14F-4D97-AF65-F5344CB8AC3E}">
        <p14:creationId xmlns:p14="http://schemas.microsoft.com/office/powerpoint/2010/main" val="2109262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4720</Words>
  <Application>Microsoft Office PowerPoint</Application>
  <PresentationFormat>On-screen Show (4:3)</PresentationFormat>
  <Paragraphs>1483</Paragraphs>
  <Slides>152</Slides>
  <Notes>115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152</vt:i4>
      </vt:variant>
    </vt:vector>
  </HeadingPairs>
  <TitlesOfParts>
    <vt:vector size="153" baseType="lpstr">
      <vt:lpstr>Office Theme</vt:lpstr>
      <vt:lpstr>Skin (Integument)</vt:lpstr>
      <vt:lpstr>Epidermis</vt:lpstr>
      <vt:lpstr>Cells of the Epidermis</vt:lpstr>
      <vt:lpstr>Cells of the Epidermis</vt:lpstr>
      <vt:lpstr>Layers of the Epidermis:  Stratum Basale (Basal Layer)</vt:lpstr>
      <vt:lpstr>Layers of the Epidermis: Stratum Spinosum (Prickly Layer)</vt:lpstr>
      <vt:lpstr>Layers of the Epidermis:  Stratum Granulosum (Granular Layer)</vt:lpstr>
      <vt:lpstr>Layers of the Epidermis:  Stratum Lucidum (Clear Layer)</vt:lpstr>
      <vt:lpstr>Layers of the Epidermis:  Stratum Corneum (Horny Layer)</vt:lpstr>
      <vt:lpstr>Dermis</vt:lpstr>
      <vt:lpstr>Layers of the Dermis: Papillary Layer</vt:lpstr>
      <vt:lpstr>Dermal Papillae</vt:lpstr>
      <vt:lpstr>Layers of the Dermis:  Reticular Layer</vt:lpstr>
      <vt:lpstr>Skin Markings</vt:lpstr>
      <vt:lpstr>Other Skin Markings</vt:lpstr>
      <vt:lpstr>Skin Color</vt:lpstr>
      <vt:lpstr>Melanin</vt:lpstr>
      <vt:lpstr>Carotene and Hemoglobin</vt:lpstr>
      <vt:lpstr>Skin Color in Diagnosis</vt:lpstr>
      <vt:lpstr>Appendages of the Skin</vt:lpstr>
      <vt:lpstr>Hair </vt:lpstr>
      <vt:lpstr>Hair Follicles</vt:lpstr>
      <vt:lpstr>Hair Follicles</vt:lpstr>
      <vt:lpstr>Types and Growth of Hair</vt:lpstr>
      <vt:lpstr>Hair Thinning and Baldness</vt:lpstr>
      <vt:lpstr>Nails</vt:lpstr>
      <vt:lpstr>Sweat Glands</vt:lpstr>
      <vt:lpstr>Eccrine Sweat Glands</vt:lpstr>
      <vt:lpstr>Apocrine Sweat Glands</vt:lpstr>
      <vt:lpstr>Apocrine Sweat Glands</vt:lpstr>
      <vt:lpstr>Sebaceous (Oil) Glands</vt:lpstr>
      <vt:lpstr>Functions of the Integumentary System</vt:lpstr>
      <vt:lpstr>Protection</vt:lpstr>
      <vt:lpstr>Chemical Barriers</vt:lpstr>
      <vt:lpstr>Physical Barriers</vt:lpstr>
      <vt:lpstr>Biological Barriers</vt:lpstr>
      <vt:lpstr>Functions of the Integumentary System</vt:lpstr>
      <vt:lpstr>Functions of the Integumentary System</vt:lpstr>
      <vt:lpstr>Skin Cancer</vt:lpstr>
      <vt:lpstr>Basal Cell Carcinoma</vt:lpstr>
      <vt:lpstr>Squamous Cell Carcinoma</vt:lpstr>
      <vt:lpstr>Melanoma</vt:lpstr>
      <vt:lpstr>Melanoma</vt:lpstr>
      <vt:lpstr>Burns</vt:lpstr>
      <vt:lpstr>Burns Classified by Severity</vt:lpstr>
      <vt:lpstr>Burns Classified by Severity</vt:lpstr>
      <vt:lpstr>Severity and Treatment of Burns</vt:lpstr>
      <vt:lpstr>Chapter Six</vt:lpstr>
      <vt:lpstr>Classification of Bones</vt:lpstr>
      <vt:lpstr>Classification of Bones by Shape</vt:lpstr>
      <vt:lpstr>Classification of Bones by Shape</vt:lpstr>
      <vt:lpstr>Classification of Bones by Shape</vt:lpstr>
      <vt:lpstr>Functions of Bones</vt:lpstr>
      <vt:lpstr>Functions of Bones</vt:lpstr>
      <vt:lpstr>Functions of Bones</vt:lpstr>
      <vt:lpstr>Bones</vt:lpstr>
      <vt:lpstr>Gross Anatomy</vt:lpstr>
      <vt:lpstr>Structure of Short, Irregular, and Flat Bones</vt:lpstr>
      <vt:lpstr>Structure of Typical Long Bone</vt:lpstr>
      <vt:lpstr>Membranes: Periosteum </vt:lpstr>
      <vt:lpstr>Membranes: Endosteum</vt:lpstr>
      <vt:lpstr>Hematopoietic Tissue in Bones</vt:lpstr>
      <vt:lpstr>Bone Markings</vt:lpstr>
      <vt:lpstr>Bone Markings: Projections –  Sites of Muscle and Ligament Attachment</vt:lpstr>
      <vt:lpstr>Bone Markings: Projections –  Sites of Muscle and Ligament Attachment</vt:lpstr>
      <vt:lpstr>Bone Markings: Projections –  Projections That Help to Form Joints</vt:lpstr>
      <vt:lpstr>Bone Markings: Depressions and Openings</vt:lpstr>
      <vt:lpstr>Bone Markings: Depressions and Openings</vt:lpstr>
      <vt:lpstr>Microscopic Anatomy of Bone: Cells of Bone Tissue</vt:lpstr>
      <vt:lpstr>Osteoblasts</vt:lpstr>
      <vt:lpstr>Osteocytes</vt:lpstr>
      <vt:lpstr>Osteoclasts</vt:lpstr>
      <vt:lpstr>Microscopic Anatomy of Bone:  Compact Bone</vt:lpstr>
      <vt:lpstr>Microscopic Anatomy of Bone: Spongy Bone</vt:lpstr>
      <vt:lpstr>Bone Development</vt:lpstr>
      <vt:lpstr>Types of Ossification</vt:lpstr>
      <vt:lpstr>Endochondral Ossification</vt:lpstr>
      <vt:lpstr>Endochondral Ossification</vt:lpstr>
      <vt:lpstr>Types of Ossification</vt:lpstr>
      <vt:lpstr>Intramembranous Ossification</vt:lpstr>
      <vt:lpstr>Postnatal Bone Growth</vt:lpstr>
      <vt:lpstr>Hormonal Regulation of Bone Growth</vt:lpstr>
      <vt:lpstr>Bone Homeostasis: Response to Mechanical Stress</vt:lpstr>
      <vt:lpstr>Results of Mechanical Stressors: Wolff's Law</vt:lpstr>
      <vt:lpstr>Fracture Classification </vt:lpstr>
      <vt:lpstr>Classification of Bone Fractures</vt:lpstr>
      <vt:lpstr>Types of Fractures</vt:lpstr>
      <vt:lpstr>Types of Fractures</vt:lpstr>
      <vt:lpstr>Types of Fractures</vt:lpstr>
      <vt:lpstr>Types of Fractures</vt:lpstr>
      <vt:lpstr>Types of Fractures</vt:lpstr>
      <vt:lpstr>Types of Fractures</vt:lpstr>
      <vt:lpstr>Fracture Treatment and Repair</vt:lpstr>
      <vt:lpstr>Stages of Bone Repair: HEMATOMA Forms</vt:lpstr>
      <vt:lpstr>Stages of Bone Repair:  Fibrocartilaginous Callus Forms</vt:lpstr>
      <vt:lpstr>Stages of Bone Repair:  Fibrocartilaginous Callus Forms</vt:lpstr>
      <vt:lpstr>Stages of Bone Repair:  Bony Callus Forms</vt:lpstr>
      <vt:lpstr>Stages of Bone Repair:  Bone Remodeling Occurs</vt:lpstr>
      <vt:lpstr>Homeostatic Imbalances</vt:lpstr>
      <vt:lpstr>Homeostatic Imbalances</vt:lpstr>
      <vt:lpstr>Risk Factors for Osteoporosis</vt:lpstr>
      <vt:lpstr>Additional Risk Factors for Osteoporosis</vt:lpstr>
      <vt:lpstr>Treating Osteoporosis</vt:lpstr>
      <vt:lpstr>Preventing Osteoporosis</vt:lpstr>
      <vt:lpstr>Developmental Aspects of Bones</vt:lpstr>
      <vt:lpstr>Age-related Changes in Bone</vt:lpstr>
      <vt:lpstr>Skeletal System</vt:lpstr>
      <vt:lpstr>The Axial Skeleton</vt:lpstr>
      <vt:lpstr>The Skull</vt:lpstr>
      <vt:lpstr>The Skull</vt:lpstr>
      <vt:lpstr> Eight Cranial Bones</vt:lpstr>
      <vt:lpstr>Sutural Bones</vt:lpstr>
      <vt:lpstr>Fourteen Facial Bones</vt:lpstr>
      <vt:lpstr>Mandible </vt:lpstr>
      <vt:lpstr>Maxillary Bones</vt:lpstr>
      <vt:lpstr>Paranasal Sinuses</vt:lpstr>
      <vt:lpstr>Hyoid Bone</vt:lpstr>
      <vt:lpstr>Vertebral Column</vt:lpstr>
      <vt:lpstr>Vertebral Column: Curvatures</vt:lpstr>
      <vt:lpstr>Vertebral Column: Abnormal Curvatures</vt:lpstr>
      <vt:lpstr>Intervertebral Discs</vt:lpstr>
      <vt:lpstr>General Structure of Vertebrae</vt:lpstr>
      <vt:lpstr>General Structure of Vertebrae</vt:lpstr>
      <vt:lpstr>Cervical Vertebrae</vt:lpstr>
      <vt:lpstr>Cervical Vertebrae</vt:lpstr>
      <vt:lpstr>Cervical Vertebrae</vt:lpstr>
      <vt:lpstr>Thoracic Vertebrae</vt:lpstr>
      <vt:lpstr>Lumbar Vertebrae</vt:lpstr>
      <vt:lpstr>Sacrum and Coccyx</vt:lpstr>
      <vt:lpstr>Thoracic Cage</vt:lpstr>
      <vt:lpstr>Sternum (Breastbone)</vt:lpstr>
      <vt:lpstr>Anatomical Landmarks Of Sternum</vt:lpstr>
      <vt:lpstr>Ribs and Their Attachments</vt:lpstr>
      <vt:lpstr>Ribs and Their Attachments</vt:lpstr>
      <vt:lpstr>Rib Structure</vt:lpstr>
      <vt:lpstr>Appendicular Skeleton</vt:lpstr>
      <vt:lpstr>Pectoral Girdle (Shoulder Girdle)</vt:lpstr>
      <vt:lpstr>Clavicles (Collarbones)</vt:lpstr>
      <vt:lpstr>Scapulae (Shoulder Blades)</vt:lpstr>
      <vt:lpstr>The Upper Limb</vt:lpstr>
      <vt:lpstr>Humerus</vt:lpstr>
      <vt:lpstr>Bones of the Forearm</vt:lpstr>
      <vt:lpstr>Hand: Carpus, Metacarpus, and Phalanges</vt:lpstr>
      <vt:lpstr>Hand: Metacarpus and Phalanges</vt:lpstr>
      <vt:lpstr>Pelvic (Hip) Girdle</vt:lpstr>
      <vt:lpstr>Hip Bone</vt:lpstr>
      <vt:lpstr>Comparison of Male and Female Pelves</vt:lpstr>
      <vt:lpstr>The Lower Limb</vt:lpstr>
      <vt:lpstr>Bones Of The Thigh</vt:lpstr>
      <vt:lpstr>Bones Of The Leg</vt:lpstr>
      <vt:lpstr>Foot: Tarsus, Metatarsus, Phalanges</vt:lpstr>
      <vt:lpstr>Foot: Metatarsals and Phalanges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two:  ch 5, 6, &amp; 7</dc:title>
  <dc:creator>Betsy</dc:creator>
  <cp:lastModifiedBy>Wargo, Betsy</cp:lastModifiedBy>
  <cp:revision>12</cp:revision>
  <dcterms:created xsi:type="dcterms:W3CDTF">2013-02-03T20:05:02Z</dcterms:created>
  <dcterms:modified xsi:type="dcterms:W3CDTF">2014-09-11T17:48:16Z</dcterms:modified>
</cp:coreProperties>
</file>