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1"/>
  </p:notesMasterIdLst>
  <p:handoutMasterIdLst>
    <p:handoutMasterId r:id="rId152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5" r:id="rId108"/>
    <p:sldId id="366" r:id="rId109"/>
    <p:sldId id="367" r:id="rId110"/>
    <p:sldId id="368" r:id="rId111"/>
    <p:sldId id="369" r:id="rId112"/>
    <p:sldId id="370" r:id="rId113"/>
    <p:sldId id="371" r:id="rId114"/>
    <p:sldId id="372" r:id="rId115"/>
    <p:sldId id="373" r:id="rId116"/>
    <p:sldId id="374" r:id="rId117"/>
    <p:sldId id="375" r:id="rId118"/>
    <p:sldId id="376" r:id="rId119"/>
    <p:sldId id="377" r:id="rId120"/>
    <p:sldId id="378" r:id="rId121"/>
    <p:sldId id="379" r:id="rId122"/>
    <p:sldId id="380" r:id="rId123"/>
    <p:sldId id="381" r:id="rId124"/>
    <p:sldId id="382" r:id="rId125"/>
    <p:sldId id="383" r:id="rId126"/>
    <p:sldId id="384" r:id="rId127"/>
    <p:sldId id="385" r:id="rId128"/>
    <p:sldId id="386" r:id="rId129"/>
    <p:sldId id="387" r:id="rId130"/>
    <p:sldId id="388" r:id="rId131"/>
    <p:sldId id="389" r:id="rId132"/>
    <p:sldId id="390" r:id="rId133"/>
    <p:sldId id="391" r:id="rId134"/>
    <p:sldId id="392" r:id="rId135"/>
    <p:sldId id="393" r:id="rId136"/>
    <p:sldId id="394" r:id="rId137"/>
    <p:sldId id="395" r:id="rId138"/>
    <p:sldId id="396" r:id="rId139"/>
    <p:sldId id="397" r:id="rId140"/>
    <p:sldId id="398" r:id="rId141"/>
    <p:sldId id="399" r:id="rId142"/>
    <p:sldId id="400" r:id="rId143"/>
    <p:sldId id="401" r:id="rId144"/>
    <p:sldId id="402" r:id="rId145"/>
    <p:sldId id="403" r:id="rId146"/>
    <p:sldId id="404" r:id="rId147"/>
    <p:sldId id="405" r:id="rId148"/>
    <p:sldId id="406" r:id="rId149"/>
    <p:sldId id="407" r:id="rId1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notesMaster" Target="notesMasters/notesMaster1.xml"/><Relationship Id="rId15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Material, 1 of 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8E596-6CED-4AFC-AB7B-E1CC1D2E1B02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54EA6-B774-465B-8601-FD9C72262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Material, 1 of 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074B0-CEE0-4435-BAA9-BAACDA0EF73C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E9B16-5B91-4C26-81B5-A5B0A60B6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E9B16-5B91-4C26-81B5-A5B0A60B614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 Material, 1 of 5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7D837-DAC7-4D56-830B-C346D47FBC8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 material, 2/5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Two material, 2/5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FD051-A8F8-4AD3-84E4-9CEBFC3C00F0}" type="slidenum">
              <a:rPr lang="en-US"/>
              <a:pPr/>
              <a:t>36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Two material, 2/5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A404E-25E0-4B45-924B-96B4A7932AEE}" type="slidenum">
              <a:rPr lang="en-US"/>
              <a:pPr/>
              <a:t>37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8DA3-A7CD-4E18-AEB1-BFB649473F4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 material, 3/5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two material, 4/5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83D2F-C8B8-41EC-A906-70E293134532}" type="slidenum">
              <a:rPr lang="en-US"/>
              <a:pPr/>
              <a:t>88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 Material, 5/5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7AC8-3C9A-4727-83D6-E51053A8ABD9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049-F421-46E1-BF1C-2D9BB9E85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7AC8-3C9A-4727-83D6-E51053A8ABD9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049-F421-46E1-BF1C-2D9BB9E85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7AC8-3C9A-4727-83D6-E51053A8ABD9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049-F421-46E1-BF1C-2D9BB9E85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7AC8-3C9A-4727-83D6-E51053A8ABD9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049-F421-46E1-BF1C-2D9BB9E85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7AC8-3C9A-4727-83D6-E51053A8ABD9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049-F421-46E1-BF1C-2D9BB9E85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7AC8-3C9A-4727-83D6-E51053A8ABD9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049-F421-46E1-BF1C-2D9BB9E85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7AC8-3C9A-4727-83D6-E51053A8ABD9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049-F421-46E1-BF1C-2D9BB9E85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7AC8-3C9A-4727-83D6-E51053A8ABD9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049-F421-46E1-BF1C-2D9BB9E85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7AC8-3C9A-4727-83D6-E51053A8ABD9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049-F421-46E1-BF1C-2D9BB9E85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7AC8-3C9A-4727-83D6-E51053A8ABD9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049-F421-46E1-BF1C-2D9BB9E85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7AC8-3C9A-4727-83D6-E51053A8ABD9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8049-F421-46E1-BF1C-2D9BB9E85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E7AC8-3C9A-4727-83D6-E51053A8ABD9}" type="datetimeFigureOut">
              <a:rPr lang="en-US" smtClean="0"/>
              <a:pPr/>
              <a:t>9/11/2010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8049-F421-46E1-BF1C-2D9BB9E85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Chapter </a:t>
            </a:r>
            <a:r>
              <a:rPr lang="en-US" dirty="0" smtClean="0">
                <a:solidFill>
                  <a:srgbClr val="000000"/>
                </a:solidFill>
              </a:rPr>
              <a:t>5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/>
              <a:t>The </a:t>
            </a:r>
            <a:r>
              <a:rPr lang="en-US" dirty="0" err="1" smtClean="0"/>
              <a:t>Integumentary</a:t>
            </a:r>
            <a:r>
              <a:rPr lang="en-US" dirty="0" smtClean="0"/>
              <a:t> System</a:t>
            </a:r>
            <a:br>
              <a:rPr lang="en-US" dirty="0" smtClean="0"/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 </a:t>
            </a:r>
            <a:r>
              <a:rPr lang="en-US" dirty="0" smtClean="0"/>
              <a:t>Two </a:t>
            </a:r>
            <a:r>
              <a:rPr lang="en-US" dirty="0" smtClean="0"/>
              <a:t>Material Covers Chapter 5, 6, &amp; 7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Dermis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Second major skin region containing _</a:t>
            </a:r>
          </a:p>
          <a:p>
            <a:r>
              <a:rPr lang="en-US"/>
              <a:t>Cell types include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White blood cells</a:t>
            </a:r>
          </a:p>
          <a:p>
            <a:r>
              <a:rPr lang="en-US"/>
              <a:t>Composed of two layers</a:t>
            </a:r>
          </a:p>
          <a:p>
            <a:pPr lvl="1"/>
            <a:r>
              <a:rPr lang="en-US"/>
              <a:t>papillary and reticular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Vertebral Column: Intervertebral Discs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sz="2800" dirty="0"/>
              <a:t>Cushion-like pad composed of two parts</a:t>
            </a:r>
          </a:p>
          <a:p>
            <a:pPr lvl="1"/>
            <a:r>
              <a:rPr lang="en-US" sz="2400" dirty="0"/>
              <a:t>  </a:t>
            </a:r>
          </a:p>
          <a:p>
            <a:pPr lvl="2"/>
            <a:r>
              <a:rPr lang="en-US" sz="2000" dirty="0"/>
              <a:t>inner gelatinous nucleus that gives the disc its elasticity and compressibility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/>
              <a:t>surrounds the nucleus </a:t>
            </a:r>
            <a:r>
              <a:rPr lang="en-US" sz="2000" dirty="0" err="1"/>
              <a:t>pulposus</a:t>
            </a:r>
            <a:r>
              <a:rPr lang="en-US" sz="2000" dirty="0"/>
              <a:t> with a collar composed of collagen and </a:t>
            </a:r>
            <a:r>
              <a:rPr lang="en-US" sz="2000" dirty="0" err="1"/>
              <a:t>fibrocartilage</a:t>
            </a:r>
            <a:endParaRPr lang="en-US" sz="2000" dirty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1600" y="2368932"/>
            <a:ext cx="3962400" cy="269995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Vertebrae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r>
              <a:rPr lang="en-US"/>
              <a:t>disc-shaped, weight-bearing region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composed of pedicles and laminae that, along with the centrum, enclose the vertebral foramen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make up the vertebral canal through which the spinal cord passes</a:t>
            </a: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Vertebrae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sz="2800"/>
              <a:t>  </a:t>
            </a:r>
          </a:p>
          <a:p>
            <a:pPr lvl="1"/>
            <a:r>
              <a:rPr lang="en-US" sz="2400"/>
              <a:t>project posteriorly, </a:t>
            </a:r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project laterally</a:t>
            </a:r>
          </a:p>
          <a:p>
            <a:r>
              <a:rPr lang="en-US" sz="2800"/>
              <a:t>Superior and inferior _</a:t>
            </a:r>
          </a:p>
          <a:p>
            <a:pPr lvl="1"/>
            <a:r>
              <a:rPr lang="en-US" sz="2400"/>
              <a:t>protrude superiorly and inferiorly from the pedicle-lamina junctions</a:t>
            </a:r>
          </a:p>
          <a:p>
            <a:r>
              <a:rPr lang="en-US" sz="2800"/>
              <a:t>Intervertebral foramina</a:t>
            </a:r>
          </a:p>
          <a:p>
            <a:pPr lvl="1"/>
            <a:r>
              <a:rPr lang="en-US" sz="2400"/>
              <a:t>________________________________ formed from notched areas on the _</a:t>
            </a: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Vertebrae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143000"/>
            <a:ext cx="7848600" cy="55594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en-US"/>
              <a:t>Cervical Vertebrae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257800" cy="48768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Seven vertebrae (C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-C</a:t>
            </a:r>
            <a:r>
              <a:rPr lang="en-US" baseline="-25000">
                <a:solidFill>
                  <a:srgbClr val="000000"/>
                </a:solidFill>
              </a:rPr>
              <a:t>7</a:t>
            </a:r>
            <a:r>
              <a:rPr lang="en-US">
                <a:solidFill>
                  <a:srgbClr val="000000"/>
                </a:solidFill>
              </a:rPr>
              <a:t>) are the _</a:t>
            </a:r>
          </a:p>
          <a:p>
            <a:r>
              <a:rPr lang="en-US">
                <a:solidFill>
                  <a:srgbClr val="000000"/>
                </a:solidFill>
              </a:rPr>
              <a:t>C</a:t>
            </a:r>
            <a:r>
              <a:rPr lang="en-US" baseline="-25000">
                <a:solidFill>
                  <a:srgbClr val="000000"/>
                </a:solidFill>
              </a:rPr>
              <a:t>3</a:t>
            </a:r>
            <a:r>
              <a:rPr lang="en-US">
                <a:solidFill>
                  <a:srgbClr val="000000"/>
                </a:solidFill>
              </a:rPr>
              <a:t>-C</a:t>
            </a:r>
            <a:r>
              <a:rPr lang="en-US" baseline="-25000">
                <a:solidFill>
                  <a:srgbClr val="000000"/>
                </a:solidFill>
              </a:rPr>
              <a:t>7</a:t>
            </a: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oval body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short spinous processes,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large, triangular vertebral foramina</a:t>
            </a:r>
          </a:p>
          <a:p>
            <a:r>
              <a:rPr lang="en-US">
                <a:solidFill>
                  <a:srgbClr val="000000"/>
                </a:solidFill>
              </a:rPr>
              <a:t>Each transverse process contains a _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4038" y="0"/>
            <a:ext cx="350996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Cervical Vertebrae: The Atlas (C</a:t>
            </a:r>
            <a:r>
              <a:rPr lang="en-US" sz="4000" baseline="-25000"/>
              <a:t>1</a:t>
            </a:r>
            <a:r>
              <a:rPr lang="en-US" sz="4000"/>
              <a:t>)</a:t>
            </a:r>
            <a:endParaRPr lang="en-US" sz="4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atlas has ___________________ and ______________________</a:t>
            </a:r>
          </a:p>
          <a:p>
            <a:r>
              <a:rPr lang="en-US">
                <a:solidFill>
                  <a:srgbClr val="000000"/>
                </a:solidFill>
              </a:rPr>
              <a:t>It consists of anterior and posterior arches, and _</a:t>
            </a:r>
          </a:p>
          <a:p>
            <a:r>
              <a:rPr lang="en-US">
                <a:solidFill>
                  <a:srgbClr val="000000"/>
                </a:solidFill>
              </a:rPr>
              <a:t>The superior surfaces of lateral masses articulate with the _</a:t>
            </a: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Cervical Vertebrae: The Axis (C</a:t>
            </a:r>
            <a:r>
              <a:rPr lang="en-US" baseline="-25000"/>
              <a:t>2</a:t>
            </a:r>
            <a:r>
              <a:rPr lang="en-US"/>
              <a:t>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axis has a body, spine, and vertebral arches as do other cervical vertebrae</a:t>
            </a:r>
          </a:p>
          <a:p>
            <a:r>
              <a:rPr lang="en-US" dirty="0">
                <a:solidFill>
                  <a:srgbClr val="000000"/>
                </a:solidFill>
              </a:rPr>
              <a:t>Also has the _______________________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projects superiorly from the body and is cradled in the anterior arch of the atlas</a:t>
            </a:r>
          </a:p>
          <a:p>
            <a:r>
              <a:rPr lang="en-US" dirty="0">
                <a:solidFill>
                  <a:srgbClr val="000000"/>
                </a:solidFill>
              </a:rPr>
              <a:t>The dens is a ______________ for the rotation of the atlas 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5029200"/>
            <a:ext cx="5867400" cy="16430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/>
          <a:lstStyle/>
          <a:p>
            <a:r>
              <a:rPr lang="en-US" sz="4000"/>
              <a:t>Thoracic Vertebrae</a:t>
            </a:r>
            <a:endParaRPr lang="en-US" sz="4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60198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12 Thoracic vertebrae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Major markings include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two _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two demifacets on the heart-shaped body,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_______________ vertebral foramen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transverse processes,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/>
              <a:t>facets prevents flexion and extension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____________________________ of this area of the spine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4188" y="0"/>
            <a:ext cx="3579812" cy="31686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648200" cy="1143000"/>
          </a:xfrm>
        </p:spPr>
        <p:txBody>
          <a:bodyPr/>
          <a:lstStyle/>
          <a:p>
            <a:r>
              <a:rPr lang="en-US" sz="4000"/>
              <a:t>Lumbar Vertebrae</a:t>
            </a:r>
            <a:endParaRPr lang="en-US" sz="4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7239000" cy="4525963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five lumbar vertebrae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have an enhanced _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They have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__________________________ pedicles and </a:t>
            </a:r>
            <a:r>
              <a:rPr lang="en-US" sz="2400" dirty="0" err="1">
                <a:solidFill>
                  <a:srgbClr val="000000"/>
                </a:solidFill>
              </a:rPr>
              <a:t>laminae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_______________________ hatchet-shaped </a:t>
            </a:r>
            <a:r>
              <a:rPr lang="en-US" sz="2400" dirty="0" err="1">
                <a:solidFill>
                  <a:srgbClr val="000000"/>
                </a:solidFill>
              </a:rPr>
              <a:t>spinous</a:t>
            </a:r>
            <a:r>
              <a:rPr lang="en-US" sz="2400" dirty="0">
                <a:solidFill>
                  <a:srgbClr val="000000"/>
                </a:solidFill>
              </a:rPr>
              <a:t> processes,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 triangular-shaped vertebral foramen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Orientation of articular facets locks the lumbar vertebrae together to _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9800" y="304800"/>
            <a:ext cx="3124200" cy="22907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Sacrum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Sacrum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five fused vertebrae (S</a:t>
            </a:r>
            <a:r>
              <a:rPr lang="en-US" sz="2400" baseline="-25000">
                <a:solidFill>
                  <a:srgbClr val="000000"/>
                </a:solidFill>
              </a:rPr>
              <a:t>1</a:t>
            </a:r>
            <a:r>
              <a:rPr lang="en-US" sz="2400">
                <a:solidFill>
                  <a:srgbClr val="000000"/>
                </a:solidFill>
              </a:rPr>
              <a:t>-S</a:t>
            </a:r>
            <a:r>
              <a:rPr lang="en-US" sz="2400" baseline="-25000">
                <a:solidFill>
                  <a:srgbClr val="000000"/>
                </a:solidFill>
              </a:rPr>
              <a:t>5</a:t>
            </a:r>
            <a:endParaRPr lang="en-US" sz="2400">
              <a:solidFill>
                <a:srgbClr val="000000"/>
              </a:solidFill>
            </a:endParaRPr>
          </a:p>
          <a:p>
            <a:pPr lvl="2"/>
            <a:r>
              <a:rPr lang="en-US" sz="2000">
                <a:solidFill>
                  <a:srgbClr val="000000"/>
                </a:solidFill>
              </a:rPr>
              <a:t> shape the _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It articulates with L</a:t>
            </a:r>
            <a:r>
              <a:rPr lang="en-US" sz="2400" baseline="-25000">
                <a:solidFill>
                  <a:srgbClr val="000000"/>
                </a:solidFill>
              </a:rPr>
              <a:t>5</a:t>
            </a:r>
            <a:r>
              <a:rPr lang="en-US" sz="2400">
                <a:solidFill>
                  <a:srgbClr val="000000"/>
                </a:solidFill>
              </a:rPr>
              <a:t> superiorly, and with the auricular surfaces of the hip bones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Major markings include 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transverse lines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dorsal sacral foramina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2"/>
            <a:r>
              <a:rPr lang="en-US" sz="2000">
                <a:solidFill>
                  <a:srgbClr val="000000"/>
                </a:solidFill>
              </a:rPr>
              <a:t> 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r>
              <a:rPr lang="en-US" sz="3600"/>
              <a:t>Layers of the Dermis: Papillary Layer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458200" cy="4876800"/>
          </a:xfrm>
        </p:spPr>
        <p:txBody>
          <a:bodyPr/>
          <a:lstStyle/>
          <a:p>
            <a:r>
              <a:rPr lang="en-US"/>
              <a:t>__________________________ layer</a:t>
            </a:r>
          </a:p>
          <a:p>
            <a:pPr lvl="1"/>
            <a:r>
              <a:rPr lang="en-US"/>
              <a:t>Areolar connective tissue </a:t>
            </a:r>
          </a:p>
          <a:p>
            <a:pPr lvl="2"/>
            <a:r>
              <a:rPr lang="en-US"/>
              <a:t>with _</a:t>
            </a:r>
          </a:p>
          <a:p>
            <a:pPr lvl="1"/>
            <a:r>
              <a:rPr lang="en-US"/>
              <a:t>Its superior surface contains _</a:t>
            </a:r>
          </a:p>
          <a:p>
            <a:pPr lvl="1"/>
            <a:endParaRPr lang="en-US"/>
          </a:p>
          <a:p>
            <a:pPr lvl="1"/>
            <a:r>
              <a:rPr lang="en-US"/>
              <a:t>Dermal papillae contain </a:t>
            </a:r>
          </a:p>
          <a:p>
            <a:pPr lvl="2"/>
            <a:r>
              <a:rPr lang="en-US"/>
              <a:t>capillary loops</a:t>
            </a:r>
          </a:p>
          <a:p>
            <a:pPr lvl="2"/>
            <a:r>
              <a:rPr lang="en-US"/>
              <a:t> </a:t>
            </a:r>
          </a:p>
          <a:p>
            <a:pPr lvl="2"/>
            <a:r>
              <a:rPr lang="en-US"/>
              <a:t>  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57800" cy="1143000"/>
          </a:xfrm>
        </p:spPr>
        <p:txBody>
          <a:bodyPr/>
          <a:lstStyle/>
          <a:p>
            <a:r>
              <a:rPr lang="en-US"/>
              <a:t>Coccyx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Coccyx (Tailbone)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coccyx is made up of _____________________ that articulate superiorly with the sacrum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1200" y="0"/>
            <a:ext cx="3352800" cy="3200400"/>
          </a:xfrm>
          <a:prstGeom prst="rect">
            <a:avLst/>
          </a:prstGeom>
          <a:noFill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9350" y="3352800"/>
            <a:ext cx="2914650" cy="32575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Bony Thorax (Thoracic Cage)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The thoracic cage is composed of 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the _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____________________________ laterally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____________________________________ anteriorly</a:t>
            </a: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Bony Thorax (Thoracic Cage)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Functions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Forms a ____________________________ around the heart, lungs, and great blood vessels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Supports the _________________________ and upper limbs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Provides attachment for many neck, back, chest, and shoulder muscles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</a:pPr>
            <a:r>
              <a:rPr lang="en-US">
                <a:solidFill>
                  <a:srgbClr val="000000"/>
                </a:solidFill>
              </a:rPr>
              <a:t>Uses _______________________________ to lift and depress the thorax during breathing </a:t>
            </a: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Sternum (Breastbone)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 dagger-shaped,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lies in the anterior midline of the thorax</a:t>
            </a:r>
          </a:p>
          <a:p>
            <a:r>
              <a:rPr lang="en-US">
                <a:solidFill>
                  <a:srgbClr val="000000"/>
                </a:solidFill>
              </a:rPr>
              <a:t>Results from the fusion of three bones –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Superior: 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Inferior:  _</a:t>
            </a:r>
          </a:p>
          <a:p>
            <a:r>
              <a:rPr lang="en-US"/>
              <a:t>Anatomical landmarks include the jugular (suprasternal) notch, the sternal angle, and the xiphisternal joint</a:t>
            </a: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Ribs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5105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There are twelve pair of ribs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All ribs attach _</a:t>
            </a:r>
          </a:p>
          <a:p>
            <a:pPr>
              <a:lnSpc>
                <a:spcPct val="90000"/>
              </a:lnSpc>
            </a:pPr>
            <a:endParaRPr lang="en-US" sz="24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The superior 7 pair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attach directly to the sternum via costal cartilages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Ribs 8-10 (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attach indirectly to the sternum via costal cartilage 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Ribs 11-12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 have no anterior attachment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800" y="1752600"/>
            <a:ext cx="3789363" cy="4267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 Typical True Rib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Bowed, flat bone consisting of a _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429000"/>
            <a:ext cx="4267200" cy="3135313"/>
          </a:xfrm>
          <a:prstGeom prst="rect">
            <a:avLst/>
          </a:prstGeom>
          <a:noFill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3750" y="3505200"/>
            <a:ext cx="4540250" cy="32321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Appendicular Skeleton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_____________________________ skeleton is made up of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bones of the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and their _</a:t>
            </a:r>
          </a:p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attach the upper limbs to the body trunk</a:t>
            </a:r>
          </a:p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secures the lower limbs</a:t>
            </a:r>
          </a:p>
        </p:txBody>
      </p: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Pectoral Girdles (Shoulder Girdles)</a:t>
            </a:r>
            <a:endParaRPr lang="en-US" sz="4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495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pectoral girdles consist of the ____________________ and the _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They provide attachment points for muscles that move the upper limbs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Arrangement allows _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05375" y="1600200"/>
            <a:ext cx="4238625" cy="38465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Clavicles (Collarbones)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Slender, doubly curved long bones lying across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The ______________________________ end articulates with the scapula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The sternal (medial) end articulates _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0" y="4800600"/>
            <a:ext cx="4267200" cy="175611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Scapulae (Shoulder Blades)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Triangular, flat bones lying on the _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between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Scapulae have three borders and three angles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sz="3600"/>
              <a:t>Layers of the Dermis: Reticular Layer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Reticular layer</a:t>
            </a:r>
          </a:p>
          <a:p>
            <a:pPr lvl="1"/>
            <a:r>
              <a:rPr lang="en-US"/>
              <a:t>Accounts for approximately 80% of the thickness of the skin</a:t>
            </a:r>
          </a:p>
          <a:p>
            <a:pPr lvl="1"/>
            <a:endParaRPr lang="en-US"/>
          </a:p>
          <a:p>
            <a:pPr lvl="1"/>
            <a:r>
              <a:rPr lang="en-US"/>
              <a:t>Collagen fibers add _ </a:t>
            </a:r>
          </a:p>
          <a:p>
            <a:pPr lvl="1"/>
            <a:endParaRPr lang="en-US"/>
          </a:p>
          <a:p>
            <a:pPr lvl="1"/>
            <a:r>
              <a:rPr lang="en-US"/>
              <a:t>Elastin fibers provide _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7.22d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064000" cy="4572000"/>
          </a:xfrm>
          <a:prstGeom prst="rect">
            <a:avLst/>
          </a:prstGeom>
          <a:noFill/>
        </p:spPr>
      </p:pic>
      <p:sp>
        <p:nvSpPr>
          <p:cNvPr id="8807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4648200"/>
            <a:ext cx="8229600" cy="1630363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Major markings include the suprascapular notch, the supraspinous and infraspinous fossae, the spine, the acromion, and the coracoid process</a:t>
            </a:r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4572000" cy="44989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Upper Limb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upper limb consists of the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forearm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hand  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Thirty-seven bones form the skeletal framework of each upper limb</a:t>
            </a:r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Arm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______________________________ is the sole bone of the arm</a:t>
            </a:r>
          </a:p>
          <a:p>
            <a:r>
              <a:rPr lang="en-US">
                <a:solidFill>
                  <a:srgbClr val="000000"/>
                </a:solidFill>
              </a:rPr>
              <a:t>It articulates with the ________________________________ at the shoulder, and the radius and ulna at the elbow</a:t>
            </a:r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Arm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Major markings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Proximal humerus includes the head, anatomical and surgical necks, greater and lesser tubercles, and the intertubercular groove</a:t>
            </a:r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Humerus of the Arm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10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Distal humerus includes the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medial and lateral epicondyles,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the coronoid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Medial portion includes the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radial groove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deltoid process</a:t>
            </a:r>
            <a:endParaRPr lang="en-US" sz="2400"/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24350" y="1447800"/>
            <a:ext cx="4819650" cy="5181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Forearm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bones of the forearm are the _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They articulate proximally with the humerus and _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They also _________________________________ proximally and distally at small radioulnar joints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_______________________________ connects the two bones along their entire length</a:t>
            </a:r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Ulna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86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The ulna lies _____________ in the forearm and is slightly longer than the radius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Forms the major portion of the _______________________ with the humerus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Its major markings include the olecranon, coronoid process, trochlear notch, radial notch, and the styloid process</a:t>
            </a: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86450" y="0"/>
            <a:ext cx="325755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Radius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radius lies opposite ___________________ the ulna and is thin at its proximal end, widened distally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superior surface of the head articulates with _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Medially, the head articulates with the _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Major markings include the radial tuberosity, ulnar notch, and styloid process</a:t>
            </a:r>
          </a:p>
        </p:txBody>
      </p:sp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495800" cy="1143000"/>
          </a:xfrm>
        </p:spPr>
        <p:txBody>
          <a:bodyPr/>
          <a:lstStyle/>
          <a:p>
            <a:r>
              <a:rPr lang="en-US"/>
              <a:t>Hand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36988" cy="4724400"/>
          </a:xfrm>
        </p:spPr>
        <p:txBody>
          <a:bodyPr/>
          <a:lstStyle/>
          <a:p>
            <a:r>
              <a:rPr lang="en-US"/>
              <a:t>Skeleton of the hand contains </a:t>
            </a:r>
          </a:p>
          <a:p>
            <a:pPr lvl="1"/>
            <a:r>
              <a:rPr lang="en-US"/>
              <a:t>  </a:t>
            </a:r>
          </a:p>
          <a:p>
            <a:pPr lvl="1"/>
            <a:r>
              <a:rPr lang="en-US"/>
              <a:t>bones of the palm_  </a:t>
            </a:r>
          </a:p>
          <a:p>
            <a:pPr lvl="1"/>
            <a:endParaRPr lang="en-US"/>
          </a:p>
          <a:p>
            <a:pPr lvl="1"/>
            <a:r>
              <a:rPr lang="en-US"/>
              <a:t>bones of the fingers _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97363" y="762000"/>
            <a:ext cx="4846637" cy="5486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Carpus (Wrist)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Consists of eight bones</a:t>
            </a:r>
          </a:p>
          <a:p>
            <a:pPr lvl="1"/>
            <a:r>
              <a:rPr lang="en-US"/>
              <a:t>____________________, lunate, ___________________, and pisiform proximally</a:t>
            </a:r>
          </a:p>
          <a:p>
            <a:pPr lvl="1"/>
            <a:endParaRPr lang="en-US"/>
          </a:p>
          <a:p>
            <a:pPr lvl="1"/>
            <a:r>
              <a:rPr lang="en-US"/>
              <a:t>Trapezium, ___________________, capitate, and _________________________ distally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r>
              <a:rPr lang="en-US" sz="4000"/>
              <a:t>Hypodermis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Subcutaneous layer ________________ to the skin</a:t>
            </a:r>
          </a:p>
          <a:p>
            <a:endParaRPr lang="en-US"/>
          </a:p>
          <a:p>
            <a:r>
              <a:rPr lang="en-US"/>
              <a:t>Composed of _____________________________ connective tissue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Metacarpus (Palm)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Five numbered (1-5) metacarpal bones radiate from the wrist to form the palm</a:t>
            </a:r>
          </a:p>
          <a:p>
            <a:pPr lvl="1"/>
            <a:r>
              <a:rPr lang="en-US"/>
              <a:t>Their ____________________________________ proximally, and with each other medially and laterally</a:t>
            </a:r>
          </a:p>
          <a:p>
            <a:pPr lvl="1"/>
            <a:r>
              <a:rPr lang="en-US"/>
              <a:t>Heads articulate with _</a:t>
            </a:r>
          </a:p>
        </p:txBody>
      </p:sp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Phalanges (Fingers)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Each hand contains 14 miniature long bones called phalanges</a:t>
            </a:r>
          </a:p>
          <a:p>
            <a:r>
              <a:rPr lang="en-US"/>
              <a:t>Fingers (digits) are numbered 1-5, beginning with the _</a:t>
            </a:r>
          </a:p>
          <a:p>
            <a:r>
              <a:rPr lang="en-US"/>
              <a:t>Each finger (except the thumb) has three phalanges – _</a:t>
            </a:r>
          </a:p>
          <a:p>
            <a:endParaRPr lang="en-US"/>
          </a:p>
          <a:p>
            <a:r>
              <a:rPr lang="en-US"/>
              <a:t>The thumb has _</a:t>
            </a:r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81400" cy="1401762"/>
          </a:xfrm>
        </p:spPr>
        <p:txBody>
          <a:bodyPr/>
          <a:lstStyle/>
          <a:p>
            <a:r>
              <a:rPr lang="en-US"/>
              <a:t>Pelvic Girdle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7772400" cy="3763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The hip is formed by a __________________________ (os coxae, or coxal)</a:t>
            </a:r>
          </a:p>
          <a:p>
            <a:pPr>
              <a:lnSpc>
                <a:spcPct val="90000"/>
              </a:lnSpc>
            </a:pPr>
            <a:endParaRPr lang="en-US" sz="28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Together with the ________________________________ these bones form the bony pelvis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7788" y="0"/>
            <a:ext cx="5256212" cy="3022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Pelvic Girdle (Hip)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pelvis</a:t>
            </a:r>
          </a:p>
          <a:p>
            <a:pPr lvl="1"/>
            <a:r>
              <a:rPr lang="en-US"/>
              <a:t>Attaches the lower limbs to the axial skeleton with the strongest ligaments of the body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Supports the visceral organs of the pelvis</a:t>
            </a:r>
          </a:p>
        </p:txBody>
      </p:sp>
    </p:spTree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Ilium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ilium is a large flaring bone that forms the superior region of the coxal bone</a:t>
            </a:r>
          </a:p>
          <a:p>
            <a:r>
              <a:rPr lang="en-US"/>
              <a:t>It consists of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a superior _</a:t>
            </a:r>
          </a:p>
          <a:p>
            <a:endParaRPr lang="en-US"/>
          </a:p>
          <a:p>
            <a:r>
              <a:rPr lang="en-US"/>
              <a:t>The broad posterolateral surface is called the gluteal surface</a:t>
            </a:r>
          </a:p>
        </p:txBody>
      </p:sp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/>
          <a:lstStyle/>
          <a:p>
            <a:r>
              <a:rPr lang="en-US"/>
              <a:t>Ilium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___________________ articulates with the sacrum (sacroiliac joint)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Major markings include the iliac crests, four spines, greater sciatic notch, iliac fossa, arcuate line, and the pelvic brim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7175" y="0"/>
            <a:ext cx="3470275" cy="3505200"/>
          </a:xfrm>
          <a:prstGeom prst="rect">
            <a:avLst/>
          </a:prstGeom>
          <a:noFill/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3476625"/>
            <a:ext cx="3462338" cy="33813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Ischium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ischium forms the posteroinferior part of the hip bone</a:t>
            </a:r>
          </a:p>
          <a:p>
            <a:r>
              <a:rPr lang="en-US">
                <a:solidFill>
                  <a:srgbClr val="000000"/>
                </a:solidFill>
              </a:rPr>
              <a:t>The ______________________________, and the thinner ramus articulates with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Major markings include the ischial spine, lesser sciatic notch, and the ischial tuberosity </a:t>
            </a:r>
          </a:p>
        </p:txBody>
      </p:sp>
    </p:spTree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Pubis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pubic bone forms the anterior portion of the hip bone</a:t>
            </a:r>
          </a:p>
          <a:p>
            <a:r>
              <a:rPr lang="en-US">
                <a:solidFill>
                  <a:srgbClr val="000000"/>
                </a:solidFill>
              </a:rPr>
              <a:t>It articulates with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Major markings include superior and inferior rami, the pubic crest, pubic tubercle, pubic arch, pubic symphysis, and obturator foramen (along with ilium and ischium)</a:t>
            </a:r>
            <a:endParaRPr lang="en-US"/>
          </a:p>
        </p:txBody>
      </p:sp>
    </p:spTree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Comparison of Male and Female Pelvic Structure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270875" cy="4675188"/>
          </a:xfrm>
        </p:spPr>
        <p:txBody>
          <a:bodyPr/>
          <a:lstStyle/>
          <a:p>
            <a:r>
              <a:rPr lang="en-US"/>
              <a:t>Female pelvis</a:t>
            </a:r>
          </a:p>
          <a:p>
            <a:pPr lvl="1"/>
            <a:r>
              <a:rPr lang="en-US"/>
              <a:t>Tilted forward, _</a:t>
            </a:r>
          </a:p>
          <a:p>
            <a:pPr lvl="1"/>
            <a:r>
              <a:rPr lang="en-US"/>
              <a:t>True pelvis defines birth canal</a:t>
            </a:r>
          </a:p>
          <a:p>
            <a:pPr lvl="1"/>
            <a:r>
              <a:rPr lang="en-US"/>
              <a:t>Cavity of the true pelvis is broad, shallow, and has greater capacity</a:t>
            </a:r>
          </a:p>
          <a:p>
            <a:r>
              <a:rPr lang="en-US"/>
              <a:t>Male pelvis</a:t>
            </a:r>
          </a:p>
          <a:p>
            <a:pPr lvl="1"/>
            <a:r>
              <a:rPr lang="en-US"/>
              <a:t>Tilted less forward</a:t>
            </a:r>
          </a:p>
          <a:p>
            <a:pPr lvl="1"/>
            <a:r>
              <a:rPr lang="en-US"/>
              <a:t>Adapted for support of _</a:t>
            </a:r>
          </a:p>
          <a:p>
            <a:pPr lvl="1"/>
            <a:r>
              <a:rPr lang="en-US"/>
              <a:t>Cavity of true pelvis is _</a:t>
            </a:r>
          </a:p>
        </p:txBody>
      </p:sp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0867" name="Group 35"/>
          <p:cNvGraphicFramePr>
            <a:graphicFrameLocks noGrp="1"/>
          </p:cNvGraphicFramePr>
          <p:nvPr/>
        </p:nvGraphicFramePr>
        <p:xfrm>
          <a:off x="0" y="2024063"/>
          <a:ext cx="8691563" cy="3919539"/>
        </p:xfrm>
        <a:graphic>
          <a:graphicData uri="http://schemas.openxmlformats.org/drawingml/2006/table">
            <a:tbl>
              <a:tblPr/>
              <a:tblGrid>
                <a:gridCol w="1885950"/>
                <a:gridCol w="3756025"/>
                <a:gridCol w="3049588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Characteristic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Female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Bone thickness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Lighter, thinner, and smoother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Heavier, thicker, and more prominent markings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Pubic arch/angle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80˚–90˚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50˚–60˚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Acetabula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Small; farther apart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Large; closer together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Sacrum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Wider, shorter; sacral curvature is accentuated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Narrow, longer; sacral promontory more ventral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Coccyx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More movable; straighter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Less movable; curves ventrally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865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Comparison of Male and Female Pelvic Structure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Color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Three pigments contribute to skin color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yellow to reddish-brown to black pigment, responsible for dark skin colors</a:t>
            </a:r>
          </a:p>
          <a:p>
            <a:pPr lvl="3"/>
            <a:r>
              <a:rPr lang="en-US" sz="1800"/>
              <a:t> 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yellow to orange pigment</a:t>
            </a:r>
          </a:p>
          <a:p>
            <a:pPr lvl="3"/>
            <a:r>
              <a:rPr lang="en-US"/>
              <a:t>most obvious in the _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reddish pigment responsible for the pinkish hue of the skin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Lower Limb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three segments of the lower limb are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They carry the weight of the erect body, and are subjected to exceptional forces when one jumps or runs</a:t>
            </a:r>
          </a:p>
        </p:txBody>
      </p:sp>
    </p:spTree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Femur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sole bone of the thigh is the femur, the _____________________________ bone in the body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It articulates _______________________ and _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304800"/>
            <a:ext cx="5199063" cy="6242050"/>
          </a:xfrm>
          <a:prstGeom prst="rect">
            <a:avLst/>
          </a:prstGeom>
          <a:noFill/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724400" cy="1143000"/>
          </a:xfrm>
        </p:spPr>
        <p:txBody>
          <a:bodyPr/>
          <a:lstStyle/>
          <a:p>
            <a:r>
              <a:rPr lang="en-US"/>
              <a:t>Femur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4572000" cy="4754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Major markings include the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head,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fovea capitis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greater and lesser trochanters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gluteal tuberosity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lateral and medial condyles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Epicondyles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linea aspera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patellar surface,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 intercondylar notch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7.28b</a:t>
            </a:r>
          </a:p>
        </p:txBody>
      </p:sp>
    </p:spTree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tibia and fibula form the skeleton of the leg</a:t>
            </a:r>
          </a:p>
          <a:p>
            <a:r>
              <a:rPr lang="en-US">
                <a:solidFill>
                  <a:srgbClr val="000000"/>
                </a:solidFill>
              </a:rPr>
              <a:t>They are connected to each other by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They articulate with the femur proximally and with the _</a:t>
            </a:r>
          </a:p>
          <a:p>
            <a:r>
              <a:rPr lang="en-US">
                <a:solidFill>
                  <a:srgbClr val="000000"/>
                </a:solidFill>
              </a:rPr>
              <a:t>They also articulate with each other via the _</a:t>
            </a:r>
          </a:p>
        </p:txBody>
      </p:sp>
    </p:spTree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724400" cy="1143000"/>
          </a:xfrm>
        </p:spPr>
        <p:txBody>
          <a:bodyPr/>
          <a:lstStyle/>
          <a:p>
            <a:r>
              <a:rPr lang="en-US"/>
              <a:t>Tibia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5181600" cy="49530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____________________ of the body from the femur and _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Major markings include medial and lateral condyles, intercondylar eminence, the tibial tuberosity, anterior crest, medial malleolus, and fibular notch</a:t>
            </a:r>
            <a:endParaRPr lang="en-US" sz="2800"/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2938" y="0"/>
            <a:ext cx="342106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Fibula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Sticklike bone with slightly expanded ends located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Major markings include the _</a:t>
            </a:r>
          </a:p>
        </p:txBody>
      </p:sp>
    </p:spTree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r>
              <a:rPr lang="en-US"/>
              <a:t>Foot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4800600"/>
          </a:xfrm>
        </p:spPr>
        <p:txBody>
          <a:bodyPr/>
          <a:lstStyle/>
          <a:p>
            <a:r>
              <a:rPr lang="en-US"/>
              <a:t>The skeleton of the foot includes the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The foot supports body weight and acts as a lever to propel the body forward in walking and running</a:t>
            </a:r>
          </a:p>
        </p:txBody>
      </p:sp>
    </p:spTree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Tarsus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Composed of seven bones that form the posterior half of the foot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Body weight is carried _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Talus articulates with the tibia and fibula superiorly, and the calcaneus inferiorly</a:t>
            </a:r>
          </a:p>
          <a:p>
            <a:pPr>
              <a:lnSpc>
                <a:spcPct val="90000"/>
              </a:lnSpc>
            </a:pPr>
            <a:r>
              <a:rPr lang="en-US"/>
              <a:t>Other tarsus bones include the cuboid and navicular, and the medial, intermediate, and lateral cuneiforms</a:t>
            </a:r>
          </a:p>
        </p:txBody>
      </p:sp>
    </p:spTree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Calcaneus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Forms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Carries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Point of attachment for the __________________________________ of the calf muscles</a:t>
            </a:r>
          </a:p>
        </p:txBody>
      </p:sp>
    </p:spTree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Metatarsus and Phalanges</a:t>
            </a:r>
            <a:endParaRPr 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105400" cy="495300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_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Five (1-5) long bones that articulate with the proximal phalanges 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The enlarged head of ________________________ forms the “ball of the foot”</a:t>
            </a:r>
          </a:p>
          <a:p>
            <a:r>
              <a:rPr lang="en-US" sz="2800">
                <a:solidFill>
                  <a:srgbClr val="000000"/>
                </a:solidFill>
              </a:rPr>
              <a:t>Phalanges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The 14 bones of the toes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Each digit has three phalanges except the _</a:t>
            </a:r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76900" y="1524000"/>
            <a:ext cx="3467100" cy="4953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1143000"/>
          </a:xfrm>
        </p:spPr>
        <p:txBody>
          <a:bodyPr/>
          <a:lstStyle/>
          <a:p>
            <a:r>
              <a:rPr lang="en-US" sz="4000"/>
              <a:t>Sweat Glands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Different types prevent overheating of the body; secrete cerumen and milk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________________________________ sweat glands </a:t>
            </a:r>
          </a:p>
          <a:p>
            <a:pPr lvl="2">
              <a:lnSpc>
                <a:spcPct val="90000"/>
              </a:lnSpc>
            </a:pPr>
            <a:r>
              <a:rPr lang="en-US"/>
              <a:t>found in _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________________________________ sweat glands</a:t>
            </a:r>
          </a:p>
          <a:p>
            <a:pPr lvl="2">
              <a:lnSpc>
                <a:spcPct val="90000"/>
              </a:lnSpc>
            </a:pPr>
            <a:r>
              <a:rPr lang="en-US"/>
              <a:t>found in _</a:t>
            </a:r>
          </a:p>
          <a:p>
            <a:pPr lvl="1">
              <a:lnSpc>
                <a:spcPct val="90000"/>
              </a:lnSpc>
            </a:pPr>
            <a:r>
              <a:rPr lang="en-US"/>
              <a:t>Ceruminous glands</a:t>
            </a:r>
          </a:p>
          <a:p>
            <a:pPr lvl="2">
              <a:lnSpc>
                <a:spcPct val="90000"/>
              </a:lnSpc>
            </a:pPr>
            <a:r>
              <a:rPr lang="en-US"/>
              <a:t>modified apocrine glands in ________________________ that secrete _</a:t>
            </a:r>
          </a:p>
          <a:p>
            <a:pPr lvl="1">
              <a:lnSpc>
                <a:spcPct val="90000"/>
              </a:lnSpc>
            </a:pPr>
            <a:r>
              <a:rPr lang="en-US"/>
              <a:t>Mammary glands</a:t>
            </a:r>
          </a:p>
          <a:p>
            <a:pPr lvl="2">
              <a:lnSpc>
                <a:spcPct val="90000"/>
              </a:lnSpc>
            </a:pPr>
            <a:r>
              <a:rPr lang="en-US"/>
              <a:t>specialized sweat glands that _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sz="4000"/>
              <a:t>Sebaceous Glands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Simple _________________________________ found all over the body</a:t>
            </a:r>
          </a:p>
          <a:p>
            <a:endParaRPr lang="en-US"/>
          </a:p>
          <a:p>
            <a:r>
              <a:rPr lang="en-US"/>
              <a:t>_____________________________ when stimulated by hormones</a:t>
            </a:r>
          </a:p>
          <a:p>
            <a:endParaRPr lang="en-US"/>
          </a:p>
          <a:p>
            <a:r>
              <a:rPr lang="en-US"/>
              <a:t>Secrete an _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Filamentous strands of dead keratinized cells produced by hair follicles</a:t>
            </a:r>
          </a:p>
          <a:p>
            <a:r>
              <a:rPr lang="en-US" dirty="0"/>
              <a:t>Contains _</a:t>
            </a:r>
          </a:p>
          <a:p>
            <a:pPr lvl="1"/>
            <a:r>
              <a:rPr lang="en-US" dirty="0"/>
              <a:t> tougher and more durable than soft keratin of the skin</a:t>
            </a:r>
          </a:p>
          <a:p>
            <a:r>
              <a:rPr lang="en-US" dirty="0"/>
              <a:t>Made up of 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Pigmented by </a:t>
            </a:r>
            <a:r>
              <a:rPr lang="en-US" dirty="0" err="1"/>
              <a:t>melanocytes</a:t>
            </a:r>
            <a:r>
              <a:rPr lang="en-US" dirty="0"/>
              <a:t> at the base of the hair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Hair Function and Distribution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Functions of hair include: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Helping to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_____________________________________ to presence of insects on the skin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_______________________________________ against physical trauma, heat loss, and sunlight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Hair Function and Distribution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534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Hair is distributed over the entire skin surface except: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r>
              <a:rPr lang="en-US"/>
              <a:t>Portions of the 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(Integument)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Consists of three major regions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outermost _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middle region</a:t>
            </a:r>
          </a:p>
          <a:p>
            <a:pPr lvl="1"/>
            <a:r>
              <a:rPr lang="en-US"/>
              <a:t>Hypodermis (superficial fascia) </a:t>
            </a:r>
          </a:p>
          <a:p>
            <a:pPr lvl="2"/>
            <a:r>
              <a:rPr lang="en-US"/>
              <a:t>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Hair Follicle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4953000"/>
          </a:xfrm>
        </p:spPr>
        <p:txBody>
          <a:bodyPr/>
          <a:lstStyle/>
          <a:p>
            <a:r>
              <a:rPr lang="en-US"/>
              <a:t>Root sheath extending from _</a:t>
            </a:r>
          </a:p>
          <a:p>
            <a:endParaRPr lang="en-US"/>
          </a:p>
          <a:p>
            <a:r>
              <a:rPr lang="en-US"/>
              <a:t>Deep end is expanded forming a hair bulb</a:t>
            </a:r>
          </a:p>
          <a:p>
            <a:endParaRPr lang="en-US"/>
          </a:p>
          <a:p>
            <a:r>
              <a:rPr lang="en-US"/>
              <a:t>A knot of sensory nerve endings (____________________________) wraps around each hair bulb</a:t>
            </a:r>
          </a:p>
          <a:p>
            <a:pPr lvl="1"/>
            <a:r>
              <a:rPr lang="en-US"/>
              <a:t>Bending a hair stimulates these endings, hence our hairs act as _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Hair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pale, ___________________________________ found in children and the adult female </a:t>
            </a:r>
          </a:p>
          <a:p>
            <a:r>
              <a:rPr lang="en-US"/>
              <a:t>Terminal </a:t>
            </a:r>
          </a:p>
          <a:p>
            <a:pPr lvl="1"/>
            <a:r>
              <a:rPr lang="en-US"/>
              <a:t>_______________________________________ of eyebrows, scalp, axillary, and pubic regions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927725" cy="1143000"/>
          </a:xfrm>
        </p:spPr>
        <p:txBody>
          <a:bodyPr/>
          <a:lstStyle/>
          <a:p>
            <a:r>
              <a:rPr lang="en-US" sz="4000"/>
              <a:t>Hair Thinning and Baldness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Alopecia </a:t>
            </a:r>
          </a:p>
          <a:p>
            <a:pPr lvl="1"/>
            <a:r>
              <a:rPr lang="en-US"/>
              <a:t>hair thinning in both sexes</a:t>
            </a:r>
          </a:p>
          <a:p>
            <a:pPr lvl="1"/>
            <a:r>
              <a:rPr lang="en-US"/>
              <a:t>Alopecia areata:  </a:t>
            </a:r>
          </a:p>
          <a:p>
            <a:pPr lvl="2"/>
            <a:r>
              <a:rPr lang="en-US"/>
              <a:t> </a:t>
            </a:r>
          </a:p>
          <a:p>
            <a:pPr lvl="2"/>
            <a:r>
              <a:rPr lang="en-US"/>
              <a:t>May be _</a:t>
            </a:r>
          </a:p>
          <a:p>
            <a:r>
              <a:rPr lang="en-US"/>
              <a:t>True, or frank, baldness </a:t>
            </a:r>
          </a:p>
          <a:p>
            <a:pPr lvl="1"/>
            <a:r>
              <a:rPr lang="en-US"/>
              <a:t>Genetically determined and sex-influenced condition 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caused by follicular response to DHT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 Nail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Scalelike ________________________________ on the distal, dorsal surface of fingers and toes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595688"/>
            <a:ext cx="8305800" cy="301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sz="3600"/>
              <a:t>Functions of the Integumentary System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r>
              <a:rPr lang="en-US"/>
              <a:t>chemical, physical, and mechanical barrier</a:t>
            </a:r>
          </a:p>
          <a:p>
            <a:pPr>
              <a:lnSpc>
                <a:spcPct val="90000"/>
              </a:lnSpc>
            </a:pPr>
            <a:r>
              <a:rPr lang="en-US"/>
              <a:t>Body _______________________________ is accomplished by: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_______________________________________ of dermal vessels</a:t>
            </a:r>
          </a:p>
          <a:p>
            <a:pPr lvl="1">
              <a:lnSpc>
                <a:spcPct val="90000"/>
              </a:lnSpc>
            </a:pPr>
            <a:r>
              <a:rPr lang="en-US"/>
              <a:t>Increasing sweat gland secretions to cool the body </a:t>
            </a:r>
          </a:p>
          <a:p>
            <a:pPr>
              <a:lnSpc>
                <a:spcPct val="90000"/>
              </a:lnSpc>
            </a:pPr>
            <a:r>
              <a:rPr lang="en-US"/>
              <a:t>Cutaneous sensation</a:t>
            </a:r>
          </a:p>
          <a:p>
            <a:pPr lvl="1">
              <a:lnSpc>
                <a:spcPct val="90000"/>
              </a:lnSpc>
            </a:pPr>
            <a:r>
              <a:rPr lang="en-US"/>
              <a:t>exoreceptors sense touch and pain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sz="3600"/>
              <a:t>Functions of the Integumentary System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Metabolic functions </a:t>
            </a:r>
          </a:p>
          <a:p>
            <a:pPr lvl="1">
              <a:lnSpc>
                <a:spcPct val="90000"/>
              </a:lnSpc>
            </a:pPr>
            <a:r>
              <a:rPr lang="en-US"/>
              <a:t>synthesis of ____________________________ in dermal blood vessels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skin blood vessels store up to 5% of the body’s blood volume</a:t>
            </a:r>
          </a:p>
          <a:p>
            <a:pPr>
              <a:lnSpc>
                <a:spcPct val="90000"/>
              </a:lnSpc>
            </a:pPr>
            <a:r>
              <a:rPr lang="en-US"/>
              <a:t>Excretion </a:t>
            </a:r>
          </a:p>
          <a:p>
            <a:pPr lvl="1">
              <a:lnSpc>
                <a:spcPct val="90000"/>
              </a:lnSpc>
            </a:pPr>
            <a:r>
              <a:rPr lang="en-US"/>
              <a:t>limited amounts of ___________________________________ are eliminated from the body in sweat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Cancer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Most skin tumors are _____________________ and do not metastasize</a:t>
            </a:r>
          </a:p>
          <a:p>
            <a:endParaRPr lang="en-US"/>
          </a:p>
          <a:p>
            <a:r>
              <a:rPr lang="en-US"/>
              <a:t>A crucial risk factor for non-melanoma skin cancers is the _</a:t>
            </a:r>
          </a:p>
          <a:p>
            <a:endParaRPr lang="en-US"/>
          </a:p>
          <a:p>
            <a:r>
              <a:rPr lang="en-US"/>
              <a:t>Newly developed skin lotions can fix damaged DNA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Cancer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three major types of skin cancer are:</a:t>
            </a:r>
          </a:p>
          <a:p>
            <a:pPr lvl="1"/>
            <a:r>
              <a:rPr lang="en-US"/>
              <a:t>Basal cell carcinoma</a:t>
            </a:r>
          </a:p>
          <a:p>
            <a:pPr lvl="1"/>
            <a:r>
              <a:rPr lang="en-US"/>
              <a:t>Squamous cell carcinoma	</a:t>
            </a:r>
          </a:p>
          <a:p>
            <a:pPr lvl="1"/>
            <a:r>
              <a:rPr lang="en-US"/>
              <a:t>Melanoma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Basal Cell Carcinoma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  </a:t>
            </a:r>
          </a:p>
          <a:p>
            <a:r>
              <a:rPr lang="en-US"/>
              <a:t>________________________________ skin cancer</a:t>
            </a:r>
          </a:p>
          <a:p>
            <a:r>
              <a:rPr lang="en-US"/>
              <a:t>___________________________________ cells proliferate and invade the dermis and hypodermis</a:t>
            </a:r>
          </a:p>
          <a:p>
            <a:pPr lvl="1"/>
            <a:r>
              <a:rPr lang="en-US"/>
              <a:t>Slow growing</a:t>
            </a:r>
          </a:p>
          <a:p>
            <a:pPr lvl="1"/>
            <a:r>
              <a:rPr lang="en-US"/>
              <a:t>do not often metastasize</a:t>
            </a:r>
          </a:p>
          <a:p>
            <a:r>
              <a:rPr lang="en-US"/>
              <a:t>Can be cured by _________________________ in 99% of the cases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Squamous Cell Carcinoma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Arises from keratinocytes of _</a:t>
            </a:r>
          </a:p>
          <a:p>
            <a:r>
              <a:rPr lang="en-US"/>
              <a:t>Arise most often on _</a:t>
            </a:r>
          </a:p>
          <a:p>
            <a:pPr lvl="1"/>
            <a:r>
              <a:rPr lang="en-US"/>
              <a:t>Grows rapidly </a:t>
            </a:r>
          </a:p>
          <a:p>
            <a:pPr lvl="1"/>
            <a:r>
              <a:rPr lang="en-US"/>
              <a:t>metastasizes _</a:t>
            </a:r>
          </a:p>
          <a:p>
            <a:endParaRPr lang="en-US"/>
          </a:p>
          <a:p>
            <a:r>
              <a:rPr lang="en-US"/>
              <a:t>Prognosis is good if treated by radiation therapy or removed surgically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141288" y="152400"/>
            <a:ext cx="8905875" cy="6705600"/>
            <a:chOff x="141288" y="152400"/>
            <a:chExt cx="8905875" cy="6705600"/>
          </a:xfrm>
        </p:grpSpPr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152400" y="6400800"/>
              <a:ext cx="47244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14400" y="152400"/>
              <a:ext cx="6481763" cy="6519863"/>
            </a:xfrm>
            <a:prstGeom prst="rect">
              <a:avLst/>
            </a:prstGeom>
            <a:noFill/>
          </p:spPr>
        </p:pic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1225550" y="5102225"/>
              <a:ext cx="88900" cy="3048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0"/>
                </a:cxn>
                <a:cxn ang="0">
                  <a:pos x="0" y="192"/>
                </a:cxn>
              </a:cxnLst>
              <a:rect l="0" t="0" r="r" b="b"/>
              <a:pathLst>
                <a:path w="56" h="192">
                  <a:moveTo>
                    <a:pt x="56" y="0"/>
                  </a:moveTo>
                  <a:lnTo>
                    <a:pt x="0" y="0"/>
                  </a:lnTo>
                  <a:lnTo>
                    <a:pt x="0" y="19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 flipH="1">
              <a:off x="1136650" y="5241925"/>
              <a:ext cx="889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1225550" y="5445125"/>
              <a:ext cx="1588" cy="292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1460500" y="4327525"/>
              <a:ext cx="546100" cy="1663700"/>
            </a:xfrm>
            <a:custGeom>
              <a:avLst/>
              <a:gdLst/>
              <a:ahLst/>
              <a:cxnLst>
                <a:cxn ang="0">
                  <a:pos x="0" y="1048"/>
                </a:cxn>
                <a:cxn ang="0">
                  <a:pos x="64" y="1048"/>
                </a:cxn>
                <a:cxn ang="0">
                  <a:pos x="344" y="0"/>
                </a:cxn>
              </a:cxnLst>
              <a:rect l="0" t="0" r="r" b="b"/>
              <a:pathLst>
                <a:path w="344" h="1048">
                  <a:moveTo>
                    <a:pt x="0" y="1048"/>
                  </a:moveTo>
                  <a:lnTo>
                    <a:pt x="64" y="1048"/>
                  </a:lnTo>
                  <a:lnTo>
                    <a:pt x="344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1778000" y="4416425"/>
              <a:ext cx="622300" cy="1816100"/>
            </a:xfrm>
            <a:custGeom>
              <a:avLst/>
              <a:gdLst/>
              <a:ahLst/>
              <a:cxnLst>
                <a:cxn ang="0">
                  <a:pos x="0" y="1144"/>
                </a:cxn>
                <a:cxn ang="0">
                  <a:pos x="128" y="1144"/>
                </a:cxn>
                <a:cxn ang="0">
                  <a:pos x="392" y="0"/>
                </a:cxn>
              </a:cxnLst>
              <a:rect l="0" t="0" r="r" b="b"/>
              <a:pathLst>
                <a:path w="392" h="1144">
                  <a:moveTo>
                    <a:pt x="0" y="1144"/>
                  </a:moveTo>
                  <a:lnTo>
                    <a:pt x="128" y="1144"/>
                  </a:lnTo>
                  <a:lnTo>
                    <a:pt x="392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2184400" y="4225925"/>
              <a:ext cx="1066800" cy="2247900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128" y="1416"/>
                </a:cxn>
                <a:cxn ang="0">
                  <a:pos x="672" y="0"/>
                </a:cxn>
              </a:cxnLst>
              <a:rect l="0" t="0" r="r" b="b"/>
              <a:pathLst>
                <a:path w="672" h="1416">
                  <a:moveTo>
                    <a:pt x="0" y="1416"/>
                  </a:moveTo>
                  <a:lnTo>
                    <a:pt x="128" y="1416"/>
                  </a:lnTo>
                  <a:lnTo>
                    <a:pt x="672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4197350" y="4899025"/>
              <a:ext cx="850900" cy="1574800"/>
            </a:xfrm>
            <a:custGeom>
              <a:avLst/>
              <a:gdLst/>
              <a:ahLst/>
              <a:cxnLst>
                <a:cxn ang="0">
                  <a:pos x="536" y="992"/>
                </a:cxn>
                <a:cxn ang="0">
                  <a:pos x="408" y="992"/>
                </a:cxn>
                <a:cxn ang="0">
                  <a:pos x="0" y="0"/>
                </a:cxn>
              </a:cxnLst>
              <a:rect l="0" t="0" r="r" b="b"/>
              <a:pathLst>
                <a:path w="536" h="992">
                  <a:moveTo>
                    <a:pt x="536" y="992"/>
                  </a:moveTo>
                  <a:lnTo>
                    <a:pt x="408" y="99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695950" y="5470525"/>
              <a:ext cx="381000" cy="393700"/>
            </a:xfrm>
            <a:custGeom>
              <a:avLst/>
              <a:gdLst/>
              <a:ahLst/>
              <a:cxnLst>
                <a:cxn ang="0">
                  <a:pos x="240" y="248"/>
                </a:cxn>
                <a:cxn ang="0">
                  <a:pos x="112" y="248"/>
                </a:cxn>
                <a:cxn ang="0">
                  <a:pos x="0" y="0"/>
                </a:cxn>
              </a:cxnLst>
              <a:rect l="0" t="0" r="r" b="b"/>
              <a:pathLst>
                <a:path w="240" h="248">
                  <a:moveTo>
                    <a:pt x="240" y="248"/>
                  </a:moveTo>
                  <a:lnTo>
                    <a:pt x="112" y="248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356350" y="4835525"/>
              <a:ext cx="444500" cy="609600"/>
            </a:xfrm>
            <a:custGeom>
              <a:avLst/>
              <a:gdLst/>
              <a:ahLst/>
              <a:cxnLst>
                <a:cxn ang="0">
                  <a:pos x="280" y="384"/>
                </a:cxn>
                <a:cxn ang="0">
                  <a:pos x="152" y="384"/>
                </a:cxn>
                <a:cxn ang="0">
                  <a:pos x="0" y="0"/>
                </a:cxn>
              </a:cxnLst>
              <a:rect l="0" t="0" r="r" b="b"/>
              <a:pathLst>
                <a:path w="280" h="384">
                  <a:moveTo>
                    <a:pt x="280" y="384"/>
                  </a:moveTo>
                  <a:lnTo>
                    <a:pt x="152" y="38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6584950" y="4695825"/>
              <a:ext cx="406400" cy="469900"/>
            </a:xfrm>
            <a:custGeom>
              <a:avLst/>
              <a:gdLst/>
              <a:ahLst/>
              <a:cxnLst>
                <a:cxn ang="0">
                  <a:pos x="256" y="296"/>
                </a:cxn>
                <a:cxn ang="0">
                  <a:pos x="144" y="296"/>
                </a:cxn>
                <a:cxn ang="0">
                  <a:pos x="0" y="0"/>
                </a:cxn>
              </a:cxnLst>
              <a:rect l="0" t="0" r="r" b="b"/>
              <a:pathLst>
                <a:path w="256" h="296">
                  <a:moveTo>
                    <a:pt x="256" y="296"/>
                  </a:moveTo>
                  <a:lnTo>
                    <a:pt x="144" y="296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H="1" flipV="1">
              <a:off x="4476750" y="5216525"/>
              <a:ext cx="368300" cy="12573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6242050" y="4238625"/>
              <a:ext cx="762000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5568950" y="3997325"/>
              <a:ext cx="1435100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6178550" y="3806825"/>
              <a:ext cx="825500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 flipV="1">
              <a:off x="5035550" y="3184525"/>
              <a:ext cx="482600" cy="4064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>
              <a:off x="5086350" y="3184525"/>
              <a:ext cx="1917700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>
              <a:off x="5492750" y="2651125"/>
              <a:ext cx="1511300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6000750" y="2232025"/>
              <a:ext cx="1003300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6508750" y="1546225"/>
              <a:ext cx="495300" cy="177800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88" y="0"/>
                </a:cxn>
                <a:cxn ang="0">
                  <a:pos x="0" y="112"/>
                </a:cxn>
              </a:cxnLst>
              <a:rect l="0" t="0" r="r" b="b"/>
              <a:pathLst>
                <a:path w="312" h="112">
                  <a:moveTo>
                    <a:pt x="312" y="0"/>
                  </a:moveTo>
                  <a:lnTo>
                    <a:pt x="88" y="0"/>
                  </a:lnTo>
                  <a:lnTo>
                    <a:pt x="0" y="112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5365750" y="1241425"/>
              <a:ext cx="1638300" cy="660400"/>
            </a:xfrm>
            <a:custGeom>
              <a:avLst/>
              <a:gdLst/>
              <a:ahLst/>
              <a:cxnLst>
                <a:cxn ang="0">
                  <a:pos x="1032" y="0"/>
                </a:cxn>
                <a:cxn ang="0">
                  <a:pos x="768" y="0"/>
                </a:cxn>
                <a:cxn ang="0">
                  <a:pos x="0" y="416"/>
                </a:cxn>
              </a:cxnLst>
              <a:rect l="0" t="0" r="r" b="b"/>
              <a:pathLst>
                <a:path w="1032" h="416">
                  <a:moveTo>
                    <a:pt x="1032" y="0"/>
                  </a:moveTo>
                  <a:lnTo>
                    <a:pt x="768" y="0"/>
                  </a:lnTo>
                  <a:lnTo>
                    <a:pt x="0" y="416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26"/>
            <p:cNvSpPr>
              <a:spLocks noChangeShapeType="1"/>
            </p:cNvSpPr>
            <p:nvPr/>
          </p:nvSpPr>
          <p:spPr bwMode="auto">
            <a:xfrm flipH="1">
              <a:off x="6203950" y="1546225"/>
              <a:ext cx="444500" cy="1524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27"/>
            <p:cNvSpPr>
              <a:spLocks noChangeShapeType="1"/>
            </p:cNvSpPr>
            <p:nvPr/>
          </p:nvSpPr>
          <p:spPr bwMode="auto">
            <a:xfrm>
              <a:off x="5378450" y="708025"/>
              <a:ext cx="1079500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1466850" y="4340225"/>
              <a:ext cx="546100" cy="1600200"/>
            </a:xfrm>
            <a:custGeom>
              <a:avLst/>
              <a:gdLst/>
              <a:ahLst/>
              <a:cxnLst>
                <a:cxn ang="0">
                  <a:pos x="0" y="1008"/>
                </a:cxn>
                <a:cxn ang="0">
                  <a:pos x="64" y="1008"/>
                </a:cxn>
                <a:cxn ang="0">
                  <a:pos x="344" y="0"/>
                </a:cxn>
              </a:cxnLst>
              <a:rect l="0" t="0" r="r" b="b"/>
              <a:pathLst>
                <a:path w="344" h="1008">
                  <a:moveTo>
                    <a:pt x="0" y="1008"/>
                  </a:moveTo>
                  <a:lnTo>
                    <a:pt x="64" y="1008"/>
                  </a:lnTo>
                  <a:lnTo>
                    <a:pt x="34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1784350" y="4429125"/>
              <a:ext cx="622300" cy="1752600"/>
            </a:xfrm>
            <a:custGeom>
              <a:avLst/>
              <a:gdLst/>
              <a:ahLst/>
              <a:cxnLst>
                <a:cxn ang="0">
                  <a:pos x="0" y="1104"/>
                </a:cxn>
                <a:cxn ang="0">
                  <a:pos x="128" y="1104"/>
                </a:cxn>
                <a:cxn ang="0">
                  <a:pos x="392" y="0"/>
                </a:cxn>
              </a:cxnLst>
              <a:rect l="0" t="0" r="r" b="b"/>
              <a:pathLst>
                <a:path w="392" h="1104">
                  <a:moveTo>
                    <a:pt x="0" y="1104"/>
                  </a:moveTo>
                  <a:lnTo>
                    <a:pt x="128" y="1104"/>
                  </a:lnTo>
                  <a:lnTo>
                    <a:pt x="39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2190750" y="4238625"/>
              <a:ext cx="1066800" cy="2184400"/>
            </a:xfrm>
            <a:custGeom>
              <a:avLst/>
              <a:gdLst/>
              <a:ahLst/>
              <a:cxnLst>
                <a:cxn ang="0">
                  <a:pos x="0" y="1376"/>
                </a:cxn>
                <a:cxn ang="0">
                  <a:pos x="128" y="1376"/>
                </a:cxn>
                <a:cxn ang="0">
                  <a:pos x="672" y="0"/>
                </a:cxn>
              </a:cxnLst>
              <a:rect l="0" t="0" r="r" b="b"/>
              <a:pathLst>
                <a:path w="672" h="1376">
                  <a:moveTo>
                    <a:pt x="0" y="1376"/>
                  </a:moveTo>
                  <a:lnTo>
                    <a:pt x="128" y="1376"/>
                  </a:lnTo>
                  <a:lnTo>
                    <a:pt x="67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4197350" y="4911725"/>
              <a:ext cx="850900" cy="1511300"/>
            </a:xfrm>
            <a:custGeom>
              <a:avLst/>
              <a:gdLst/>
              <a:ahLst/>
              <a:cxnLst>
                <a:cxn ang="0">
                  <a:pos x="536" y="952"/>
                </a:cxn>
                <a:cxn ang="0">
                  <a:pos x="408" y="952"/>
                </a:cxn>
                <a:cxn ang="0">
                  <a:pos x="0" y="0"/>
                </a:cxn>
              </a:cxnLst>
              <a:rect l="0" t="0" r="r" b="b"/>
              <a:pathLst>
                <a:path w="536" h="952">
                  <a:moveTo>
                    <a:pt x="536" y="952"/>
                  </a:moveTo>
                  <a:lnTo>
                    <a:pt x="408" y="95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5708650" y="5483225"/>
              <a:ext cx="381000" cy="393700"/>
            </a:xfrm>
            <a:custGeom>
              <a:avLst/>
              <a:gdLst/>
              <a:ahLst/>
              <a:cxnLst>
                <a:cxn ang="0">
                  <a:pos x="240" y="248"/>
                </a:cxn>
                <a:cxn ang="0">
                  <a:pos x="112" y="248"/>
                </a:cxn>
                <a:cxn ang="0">
                  <a:pos x="0" y="0"/>
                </a:cxn>
              </a:cxnLst>
              <a:rect l="0" t="0" r="r" b="b"/>
              <a:pathLst>
                <a:path w="240" h="248">
                  <a:moveTo>
                    <a:pt x="240" y="248"/>
                  </a:moveTo>
                  <a:lnTo>
                    <a:pt x="112" y="24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6369050" y="4848225"/>
              <a:ext cx="444500" cy="609600"/>
            </a:xfrm>
            <a:custGeom>
              <a:avLst/>
              <a:gdLst/>
              <a:ahLst/>
              <a:cxnLst>
                <a:cxn ang="0">
                  <a:pos x="280" y="384"/>
                </a:cxn>
                <a:cxn ang="0">
                  <a:pos x="152" y="384"/>
                </a:cxn>
                <a:cxn ang="0">
                  <a:pos x="0" y="0"/>
                </a:cxn>
              </a:cxnLst>
              <a:rect l="0" t="0" r="r" b="b"/>
              <a:pathLst>
                <a:path w="280" h="384">
                  <a:moveTo>
                    <a:pt x="280" y="384"/>
                  </a:moveTo>
                  <a:lnTo>
                    <a:pt x="152" y="38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>
              <a:off x="6597650" y="4708525"/>
              <a:ext cx="406400" cy="469900"/>
            </a:xfrm>
            <a:custGeom>
              <a:avLst/>
              <a:gdLst/>
              <a:ahLst/>
              <a:cxnLst>
                <a:cxn ang="0">
                  <a:pos x="256" y="296"/>
                </a:cxn>
                <a:cxn ang="0">
                  <a:pos x="144" y="296"/>
                </a:cxn>
                <a:cxn ang="0">
                  <a:pos x="0" y="0"/>
                </a:cxn>
              </a:cxnLst>
              <a:rect l="0" t="0" r="r" b="b"/>
              <a:pathLst>
                <a:path w="256" h="296">
                  <a:moveTo>
                    <a:pt x="256" y="296"/>
                  </a:moveTo>
                  <a:lnTo>
                    <a:pt x="144" y="29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 flipH="1" flipV="1">
              <a:off x="4476750" y="5229225"/>
              <a:ext cx="368300" cy="1193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>
              <a:off x="6254750" y="4238625"/>
              <a:ext cx="7620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>
              <a:off x="5581650" y="3997325"/>
              <a:ext cx="14351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auto">
            <a:xfrm>
              <a:off x="6191250" y="3806825"/>
              <a:ext cx="8255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39"/>
            <p:cNvSpPr>
              <a:spLocks noChangeShapeType="1"/>
            </p:cNvSpPr>
            <p:nvPr/>
          </p:nvSpPr>
          <p:spPr bwMode="auto">
            <a:xfrm>
              <a:off x="5632450" y="3552825"/>
              <a:ext cx="1371600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40"/>
            <p:cNvSpPr>
              <a:spLocks noChangeShapeType="1"/>
            </p:cNvSpPr>
            <p:nvPr/>
          </p:nvSpPr>
          <p:spPr bwMode="auto">
            <a:xfrm>
              <a:off x="5645150" y="3552825"/>
              <a:ext cx="13716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41"/>
            <p:cNvSpPr>
              <a:spLocks noChangeShapeType="1"/>
            </p:cNvSpPr>
            <p:nvPr/>
          </p:nvSpPr>
          <p:spPr bwMode="auto">
            <a:xfrm flipV="1">
              <a:off x="5048250" y="3184525"/>
              <a:ext cx="482600" cy="406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42"/>
            <p:cNvSpPr>
              <a:spLocks noChangeShapeType="1"/>
            </p:cNvSpPr>
            <p:nvPr/>
          </p:nvSpPr>
          <p:spPr bwMode="auto">
            <a:xfrm>
              <a:off x="5099050" y="3184525"/>
              <a:ext cx="19177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43"/>
            <p:cNvSpPr>
              <a:spLocks noChangeShapeType="1"/>
            </p:cNvSpPr>
            <p:nvPr/>
          </p:nvSpPr>
          <p:spPr bwMode="auto">
            <a:xfrm>
              <a:off x="5505450" y="2651125"/>
              <a:ext cx="15113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Line 44"/>
            <p:cNvSpPr>
              <a:spLocks noChangeShapeType="1"/>
            </p:cNvSpPr>
            <p:nvPr/>
          </p:nvSpPr>
          <p:spPr bwMode="auto">
            <a:xfrm>
              <a:off x="6013450" y="2232025"/>
              <a:ext cx="10033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6521450" y="1546225"/>
              <a:ext cx="495300" cy="177800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88" y="0"/>
                </a:cxn>
                <a:cxn ang="0">
                  <a:pos x="0" y="112"/>
                </a:cxn>
              </a:cxnLst>
              <a:rect l="0" t="0" r="r" b="b"/>
              <a:pathLst>
                <a:path w="312" h="112">
                  <a:moveTo>
                    <a:pt x="312" y="0"/>
                  </a:moveTo>
                  <a:lnTo>
                    <a:pt x="88" y="0"/>
                  </a:lnTo>
                  <a:lnTo>
                    <a:pt x="0" y="11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378450" y="1241425"/>
              <a:ext cx="1638300" cy="660400"/>
            </a:xfrm>
            <a:custGeom>
              <a:avLst/>
              <a:gdLst/>
              <a:ahLst/>
              <a:cxnLst>
                <a:cxn ang="0">
                  <a:pos x="1032" y="0"/>
                </a:cxn>
                <a:cxn ang="0">
                  <a:pos x="768" y="0"/>
                </a:cxn>
                <a:cxn ang="0">
                  <a:pos x="0" y="416"/>
                </a:cxn>
              </a:cxnLst>
              <a:rect l="0" t="0" r="r" b="b"/>
              <a:pathLst>
                <a:path w="1032" h="416">
                  <a:moveTo>
                    <a:pt x="1032" y="0"/>
                  </a:moveTo>
                  <a:lnTo>
                    <a:pt x="768" y="0"/>
                  </a:lnTo>
                  <a:lnTo>
                    <a:pt x="0" y="41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Line 47"/>
            <p:cNvSpPr>
              <a:spLocks noChangeShapeType="1"/>
            </p:cNvSpPr>
            <p:nvPr/>
          </p:nvSpPr>
          <p:spPr bwMode="auto">
            <a:xfrm flipH="1">
              <a:off x="6216650" y="1546225"/>
              <a:ext cx="4445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6623050" y="2854325"/>
              <a:ext cx="381000" cy="279400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120" y="32"/>
                </a:cxn>
                <a:cxn ang="0">
                  <a:pos x="0" y="176"/>
                </a:cxn>
              </a:cxnLst>
              <a:rect l="0" t="0" r="r" b="b"/>
              <a:pathLst>
                <a:path w="240" h="176">
                  <a:moveTo>
                    <a:pt x="240" y="0"/>
                  </a:moveTo>
                  <a:lnTo>
                    <a:pt x="120" y="32"/>
                  </a:lnTo>
                  <a:lnTo>
                    <a:pt x="0" y="176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49"/>
            <p:cNvSpPr>
              <a:spLocks noChangeShapeType="1"/>
            </p:cNvSpPr>
            <p:nvPr/>
          </p:nvSpPr>
          <p:spPr bwMode="auto">
            <a:xfrm flipH="1" flipV="1">
              <a:off x="6445250" y="2803525"/>
              <a:ext cx="355600" cy="1016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6635750" y="2854325"/>
              <a:ext cx="381000" cy="279400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120" y="32"/>
                </a:cxn>
                <a:cxn ang="0">
                  <a:pos x="0" y="176"/>
                </a:cxn>
              </a:cxnLst>
              <a:rect l="0" t="0" r="r" b="b"/>
              <a:pathLst>
                <a:path w="240" h="176">
                  <a:moveTo>
                    <a:pt x="240" y="0"/>
                  </a:moveTo>
                  <a:lnTo>
                    <a:pt x="120" y="32"/>
                  </a:lnTo>
                  <a:lnTo>
                    <a:pt x="0" y="17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Line 51"/>
            <p:cNvSpPr>
              <a:spLocks noChangeShapeType="1"/>
            </p:cNvSpPr>
            <p:nvPr/>
          </p:nvSpPr>
          <p:spPr bwMode="auto">
            <a:xfrm flipH="1" flipV="1">
              <a:off x="6457950" y="2803525"/>
              <a:ext cx="368300" cy="101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Line 52"/>
            <p:cNvSpPr>
              <a:spLocks noChangeShapeType="1"/>
            </p:cNvSpPr>
            <p:nvPr/>
          </p:nvSpPr>
          <p:spPr bwMode="auto">
            <a:xfrm>
              <a:off x="5391150" y="708025"/>
              <a:ext cx="107950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Rectangle 53"/>
            <p:cNvSpPr>
              <a:spLocks noChangeArrowheads="1"/>
            </p:cNvSpPr>
            <p:nvPr/>
          </p:nvSpPr>
          <p:spPr bwMode="auto">
            <a:xfrm>
              <a:off x="141288" y="1717675"/>
              <a:ext cx="798512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Epidermis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152400" y="3508375"/>
              <a:ext cx="558800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Dermis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75" name="Rectangle 55"/>
            <p:cNvSpPr>
              <a:spLocks noChangeArrowheads="1"/>
            </p:cNvSpPr>
            <p:nvPr/>
          </p:nvSpPr>
          <p:spPr bwMode="auto">
            <a:xfrm>
              <a:off x="152400" y="5133975"/>
              <a:ext cx="955675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Hypodermis</a:t>
              </a:r>
            </a:p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(superficial</a:t>
              </a:r>
            </a:p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fascia)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76" name="Rectangle 56"/>
            <p:cNvSpPr>
              <a:spLocks noChangeArrowheads="1"/>
            </p:cNvSpPr>
            <p:nvPr/>
          </p:nvSpPr>
          <p:spPr bwMode="auto">
            <a:xfrm>
              <a:off x="739775" y="5845175"/>
              <a:ext cx="688975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Hair root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77" name="Rectangle 57"/>
            <p:cNvSpPr>
              <a:spLocks noChangeArrowheads="1"/>
            </p:cNvSpPr>
            <p:nvPr/>
          </p:nvSpPr>
          <p:spPr bwMode="auto">
            <a:xfrm>
              <a:off x="6524625" y="625475"/>
              <a:ext cx="763588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Hair shaft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78" name="Rectangle 58"/>
            <p:cNvSpPr>
              <a:spLocks noChangeArrowheads="1"/>
            </p:cNvSpPr>
            <p:nvPr/>
          </p:nvSpPr>
          <p:spPr bwMode="auto">
            <a:xfrm>
              <a:off x="7070725" y="1146175"/>
              <a:ext cx="366713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Pore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79" name="Rectangle 59"/>
            <p:cNvSpPr>
              <a:spLocks noChangeArrowheads="1"/>
            </p:cNvSpPr>
            <p:nvPr/>
          </p:nvSpPr>
          <p:spPr bwMode="auto">
            <a:xfrm>
              <a:off x="7070725" y="1450975"/>
              <a:ext cx="1268413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Dermal papillae </a:t>
              </a:r>
            </a:p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(papillary layer</a:t>
              </a:r>
              <a:endParaRPr lang="en-US" sz="1300">
                <a:latin typeface="Arial" charset="0"/>
              </a:endParaRPr>
            </a:p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 of dermis)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80" name="Rectangle 60"/>
            <p:cNvSpPr>
              <a:spLocks noChangeArrowheads="1"/>
            </p:cNvSpPr>
            <p:nvPr/>
          </p:nvSpPr>
          <p:spPr bwMode="auto">
            <a:xfrm>
              <a:off x="7070725" y="2136775"/>
              <a:ext cx="1677988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Meissner's corpuscle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81" name="Rectangle 61"/>
            <p:cNvSpPr>
              <a:spLocks noChangeArrowheads="1"/>
            </p:cNvSpPr>
            <p:nvPr/>
          </p:nvSpPr>
          <p:spPr bwMode="auto">
            <a:xfrm>
              <a:off x="7070725" y="2555875"/>
              <a:ext cx="1427163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Free nerve ending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82" name="Rectangle 62"/>
            <p:cNvSpPr>
              <a:spLocks noChangeArrowheads="1"/>
            </p:cNvSpPr>
            <p:nvPr/>
          </p:nvSpPr>
          <p:spPr bwMode="auto">
            <a:xfrm>
              <a:off x="7070725" y="2771775"/>
              <a:ext cx="1976438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Reticular layer of dermis 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83" name="Rectangle 63"/>
            <p:cNvSpPr>
              <a:spLocks noChangeArrowheads="1"/>
            </p:cNvSpPr>
            <p:nvPr/>
          </p:nvSpPr>
          <p:spPr bwMode="auto">
            <a:xfrm>
              <a:off x="7070725" y="3089275"/>
              <a:ext cx="1714500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Sebaceous (oil) gland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84" name="Rectangle 64"/>
            <p:cNvSpPr>
              <a:spLocks noChangeArrowheads="1"/>
            </p:cNvSpPr>
            <p:nvPr/>
          </p:nvSpPr>
          <p:spPr bwMode="auto">
            <a:xfrm>
              <a:off x="7070725" y="3457575"/>
              <a:ext cx="1552575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Arrector pili muscle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85" name="Rectangle 65"/>
            <p:cNvSpPr>
              <a:spLocks noChangeArrowheads="1"/>
            </p:cNvSpPr>
            <p:nvPr/>
          </p:nvSpPr>
          <p:spPr bwMode="auto">
            <a:xfrm>
              <a:off x="7070725" y="3711575"/>
              <a:ext cx="1544638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Sensory nerve fiber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86" name="Rectangle 66"/>
            <p:cNvSpPr>
              <a:spLocks noChangeArrowheads="1"/>
            </p:cNvSpPr>
            <p:nvPr/>
          </p:nvSpPr>
          <p:spPr bwMode="auto">
            <a:xfrm>
              <a:off x="7070725" y="3902075"/>
              <a:ext cx="1592263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Eccrine sweat gland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87" name="Rectangle 67"/>
            <p:cNvSpPr>
              <a:spLocks noChangeArrowheads="1"/>
            </p:cNvSpPr>
            <p:nvPr/>
          </p:nvSpPr>
          <p:spPr bwMode="auto">
            <a:xfrm>
              <a:off x="7070725" y="4143375"/>
              <a:ext cx="1509713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Pacinian corpuscle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88" name="Rectangle 68"/>
            <p:cNvSpPr>
              <a:spLocks noChangeArrowheads="1"/>
            </p:cNvSpPr>
            <p:nvPr/>
          </p:nvSpPr>
          <p:spPr bwMode="auto">
            <a:xfrm>
              <a:off x="7070725" y="5095875"/>
              <a:ext cx="485775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Artery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89" name="Rectangle 69"/>
            <p:cNvSpPr>
              <a:spLocks noChangeArrowheads="1"/>
            </p:cNvSpPr>
            <p:nvPr/>
          </p:nvSpPr>
          <p:spPr bwMode="auto">
            <a:xfrm>
              <a:off x="6854825" y="5362575"/>
              <a:ext cx="349250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Vein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90" name="Rectangle 70"/>
            <p:cNvSpPr>
              <a:spLocks noChangeArrowheads="1"/>
            </p:cNvSpPr>
            <p:nvPr/>
          </p:nvSpPr>
          <p:spPr bwMode="auto">
            <a:xfrm>
              <a:off x="6130925" y="5794375"/>
              <a:ext cx="1179513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Adipose tissue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5102225" y="6340475"/>
              <a:ext cx="1600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Hair follicle receptor</a:t>
              </a:r>
            </a:p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(root hair plexus)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92" name="Rectangle 72"/>
            <p:cNvSpPr>
              <a:spLocks noChangeArrowheads="1"/>
            </p:cNvSpPr>
            <p:nvPr/>
          </p:nvSpPr>
          <p:spPr bwMode="auto">
            <a:xfrm>
              <a:off x="854075" y="6086475"/>
              <a:ext cx="892175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Hair follicle</a:t>
              </a:r>
              <a:endParaRPr lang="en-US" sz="1300">
                <a:latin typeface="Arial" charset="0"/>
              </a:endParaRPr>
            </a:p>
          </p:txBody>
        </p:sp>
        <p:sp>
          <p:nvSpPr>
            <p:cNvPr id="5193" name="Rectangle 73"/>
            <p:cNvSpPr>
              <a:spLocks noChangeArrowheads="1"/>
            </p:cNvSpPr>
            <p:nvPr/>
          </p:nvSpPr>
          <p:spPr bwMode="auto">
            <a:xfrm>
              <a:off x="1031875" y="6340475"/>
              <a:ext cx="11033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Eccrine sweat</a:t>
              </a:r>
            </a:p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gland</a:t>
              </a:r>
              <a:endParaRPr lang="en-US" sz="1300">
                <a:latin typeface="Arial" charset="0"/>
              </a:endParaRPr>
            </a:p>
          </p:txBody>
        </p:sp>
        <p:grpSp>
          <p:nvGrpSpPr>
            <p:cNvPr id="2" name="Group 74"/>
            <p:cNvGrpSpPr>
              <a:grpSpLocks/>
            </p:cNvGrpSpPr>
            <p:nvPr/>
          </p:nvGrpSpPr>
          <p:grpSpPr bwMode="auto">
            <a:xfrm>
              <a:off x="781050" y="2170113"/>
              <a:ext cx="539750" cy="2892425"/>
              <a:chOff x="991" y="1629"/>
              <a:chExt cx="340" cy="1822"/>
            </a:xfrm>
          </p:grpSpPr>
          <p:sp>
            <p:nvSpPr>
              <p:cNvPr id="5195" name="Line 75"/>
              <p:cNvSpPr>
                <a:spLocks noChangeShapeType="1"/>
              </p:cNvSpPr>
              <p:nvPr/>
            </p:nvSpPr>
            <p:spPr bwMode="auto">
              <a:xfrm flipH="1">
                <a:off x="991" y="2540"/>
                <a:ext cx="27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6" name="Line 76"/>
              <p:cNvSpPr>
                <a:spLocks noChangeShapeType="1"/>
              </p:cNvSpPr>
              <p:nvPr/>
            </p:nvSpPr>
            <p:spPr bwMode="auto">
              <a:xfrm>
                <a:off x="1269" y="1629"/>
                <a:ext cx="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7" name="Line 77"/>
              <p:cNvSpPr>
                <a:spLocks noChangeShapeType="1"/>
              </p:cNvSpPr>
              <p:nvPr/>
            </p:nvSpPr>
            <p:spPr bwMode="auto">
              <a:xfrm>
                <a:off x="1272" y="3450"/>
                <a:ext cx="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8" name="Line 78"/>
              <p:cNvSpPr>
                <a:spLocks noChangeShapeType="1"/>
              </p:cNvSpPr>
              <p:nvPr/>
            </p:nvSpPr>
            <p:spPr bwMode="auto">
              <a:xfrm>
                <a:off x="1267" y="1629"/>
                <a:ext cx="0" cy="18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79"/>
            <p:cNvGrpSpPr>
              <a:grpSpLocks/>
            </p:cNvGrpSpPr>
            <p:nvPr/>
          </p:nvGrpSpPr>
          <p:grpSpPr bwMode="auto">
            <a:xfrm>
              <a:off x="996950" y="1531938"/>
              <a:ext cx="323850" cy="600075"/>
              <a:chOff x="1127" y="1227"/>
              <a:chExt cx="204" cy="378"/>
            </a:xfrm>
          </p:grpSpPr>
          <p:sp>
            <p:nvSpPr>
              <p:cNvPr id="5200" name="Line 80"/>
              <p:cNvSpPr>
                <a:spLocks noChangeShapeType="1"/>
              </p:cNvSpPr>
              <p:nvPr/>
            </p:nvSpPr>
            <p:spPr bwMode="auto">
              <a:xfrm flipH="1">
                <a:off x="1127" y="1412"/>
                <a:ext cx="13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1" name="Line 81"/>
              <p:cNvSpPr>
                <a:spLocks noChangeShapeType="1"/>
              </p:cNvSpPr>
              <p:nvPr/>
            </p:nvSpPr>
            <p:spPr bwMode="auto">
              <a:xfrm>
                <a:off x="1272" y="1227"/>
                <a:ext cx="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2" name="Line 82"/>
              <p:cNvSpPr>
                <a:spLocks noChangeShapeType="1"/>
              </p:cNvSpPr>
              <p:nvPr/>
            </p:nvSpPr>
            <p:spPr bwMode="auto">
              <a:xfrm>
                <a:off x="1269" y="1605"/>
                <a:ext cx="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3" name="Line 83"/>
              <p:cNvSpPr>
                <a:spLocks noChangeShapeType="1"/>
              </p:cNvSpPr>
              <p:nvPr/>
            </p:nvSpPr>
            <p:spPr bwMode="auto">
              <a:xfrm>
                <a:off x="1270" y="1229"/>
                <a:ext cx="0" cy="3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Melanoma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Cancer of ______________________________ is the most dangerous type of skin cancer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Resistant to _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Melanoma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Melanomas have the following characteristics (ABCD rule)</a:t>
            </a:r>
          </a:p>
          <a:p>
            <a:pPr lvl="1">
              <a:lnSpc>
                <a:spcPct val="90000"/>
              </a:lnSpc>
            </a:pPr>
            <a:r>
              <a:rPr lang="en-US"/>
              <a:t>A:  </a:t>
            </a:r>
            <a:r>
              <a:rPr lang="en-US" u="sng"/>
              <a:t>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the two sides of the pigmented area do not match </a:t>
            </a:r>
          </a:p>
          <a:p>
            <a:pPr lvl="1">
              <a:lnSpc>
                <a:spcPct val="90000"/>
              </a:lnSpc>
            </a:pPr>
            <a:r>
              <a:rPr lang="en-US"/>
              <a:t>B:  </a:t>
            </a:r>
            <a:r>
              <a:rPr lang="en-US" u="sng"/>
              <a:t>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irregular 	</a:t>
            </a:r>
          </a:p>
          <a:p>
            <a:pPr lvl="2">
              <a:lnSpc>
                <a:spcPct val="90000"/>
              </a:lnSpc>
            </a:pPr>
            <a:r>
              <a:rPr lang="en-US"/>
              <a:t>exhibits indentations</a:t>
            </a:r>
          </a:p>
          <a:p>
            <a:pPr lvl="1">
              <a:lnSpc>
                <a:spcPct val="90000"/>
              </a:lnSpc>
            </a:pPr>
            <a:r>
              <a:rPr lang="en-US"/>
              <a:t>C:  </a:t>
            </a:r>
            <a:r>
              <a:rPr lang="en-US" u="sng"/>
              <a:t>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black, brown, tan, and sometimes red or blue</a:t>
            </a:r>
          </a:p>
          <a:p>
            <a:pPr lvl="1">
              <a:lnSpc>
                <a:spcPct val="90000"/>
              </a:lnSpc>
            </a:pPr>
            <a:r>
              <a:rPr lang="en-US"/>
              <a:t>D:  </a:t>
            </a:r>
            <a:r>
              <a:rPr lang="en-US" u="sng"/>
              <a:t>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larger than 6 mm (size of a pencil eraser)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Melanoma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Treated by _______________________________ accompanied by immunotherapy</a:t>
            </a:r>
          </a:p>
          <a:p>
            <a:endParaRPr lang="en-US"/>
          </a:p>
          <a:p>
            <a:r>
              <a:rPr lang="en-US"/>
              <a:t>Chance of survival is poor if the lesion is _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5486400" cy="48768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3500"/>
              <a:t>First-degree</a:t>
            </a:r>
          </a:p>
          <a:p>
            <a:pPr lvl="1">
              <a:spcBef>
                <a:spcPct val="35000"/>
              </a:spcBef>
            </a:pPr>
            <a:r>
              <a:rPr lang="en-US" sz="3100"/>
              <a:t> </a:t>
            </a:r>
            <a:endParaRPr lang="en-US" sz="3300"/>
          </a:p>
          <a:p>
            <a:pPr lvl="1">
              <a:spcBef>
                <a:spcPct val="35000"/>
              </a:spcBef>
            </a:pPr>
            <a:endParaRPr lang="en-US" sz="3200"/>
          </a:p>
          <a:p>
            <a:pPr lvl="1">
              <a:spcBef>
                <a:spcPct val="35000"/>
              </a:spcBef>
            </a:pPr>
            <a:r>
              <a:rPr lang="en-US" sz="3200"/>
              <a:t>Symptoms 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localized _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 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 </a:t>
            </a:r>
          </a:p>
        </p:txBody>
      </p:sp>
      <p:pic>
        <p:nvPicPr>
          <p:cNvPr id="41988" name="Picture 4" descr="181 first degree bur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2514600"/>
            <a:ext cx="2663825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5486400" cy="50292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3500"/>
              <a:t>Second-degree </a:t>
            </a:r>
          </a:p>
          <a:p>
            <a:pPr lvl="1">
              <a:spcBef>
                <a:spcPct val="35000"/>
              </a:spcBef>
            </a:pPr>
            <a:r>
              <a:rPr lang="en-US" sz="3100"/>
              <a:t>  </a:t>
            </a:r>
            <a:endParaRPr lang="en-US" sz="3300"/>
          </a:p>
          <a:p>
            <a:pPr lvl="1">
              <a:spcBef>
                <a:spcPct val="35000"/>
              </a:spcBef>
            </a:pPr>
            <a:endParaRPr lang="en-US" sz="3200"/>
          </a:p>
          <a:p>
            <a:pPr lvl="1">
              <a:spcBef>
                <a:spcPct val="35000"/>
              </a:spcBef>
            </a:pPr>
            <a:endParaRPr lang="en-US" sz="3200"/>
          </a:p>
          <a:p>
            <a:pPr lvl="1">
              <a:spcBef>
                <a:spcPct val="35000"/>
              </a:spcBef>
            </a:pPr>
            <a:r>
              <a:rPr lang="en-US" sz="3200"/>
              <a:t>Symptoms mimic first degree burns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 ______________________ also appear</a:t>
            </a:r>
          </a:p>
        </p:txBody>
      </p:sp>
      <p:pic>
        <p:nvPicPr>
          <p:cNvPr id="43012" name="Picture 4" descr="181 burn second degre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30900" y="1600200"/>
            <a:ext cx="2917825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sz="4000"/>
              <a:t>Burns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5943600" cy="51816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3500"/>
              <a:t>Third-degree </a:t>
            </a:r>
          </a:p>
          <a:p>
            <a:pPr lvl="1">
              <a:spcBef>
                <a:spcPct val="35000"/>
              </a:spcBef>
            </a:pPr>
            <a:r>
              <a:rPr lang="en-US" sz="3100"/>
              <a:t>________________________ of the skin is damaged</a:t>
            </a:r>
            <a:endParaRPr lang="en-US" sz="3200"/>
          </a:p>
          <a:p>
            <a:pPr lvl="1">
              <a:spcBef>
                <a:spcPct val="35000"/>
              </a:spcBef>
            </a:pPr>
            <a:r>
              <a:rPr lang="en-US" sz="3200"/>
              <a:t>Burned area appears gray-white, cherry red, or black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there is no _ 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  </a:t>
            </a:r>
          </a:p>
          <a:p>
            <a:pPr lvl="3">
              <a:spcBef>
                <a:spcPct val="35000"/>
              </a:spcBef>
            </a:pPr>
            <a:r>
              <a:rPr lang="en-US" sz="2400"/>
              <a:t> nerve endings _</a:t>
            </a:r>
          </a:p>
        </p:txBody>
      </p:sp>
      <p:pic>
        <p:nvPicPr>
          <p:cNvPr id="44036" name="Picture 4" descr="181 burn third degre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1905000"/>
            <a:ext cx="2509838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of Nines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4457700" cy="5486400"/>
          </a:xfrm>
        </p:spPr>
        <p:txBody>
          <a:bodyPr>
            <a:normAutofit lnSpcReduction="10000"/>
          </a:bodyPr>
          <a:lstStyle/>
          <a:p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Burns considered critical if:</a:t>
            </a:r>
          </a:p>
          <a:p>
            <a:pPr lvl="1"/>
            <a:r>
              <a:rPr lang="en-US"/>
              <a:t>Over 25% of the body has second-degree burns</a:t>
            </a:r>
          </a:p>
          <a:p>
            <a:pPr lvl="1"/>
            <a:r>
              <a:rPr lang="en-US"/>
              <a:t>Over 10% of the body has third-degree burns</a:t>
            </a:r>
          </a:p>
          <a:p>
            <a:pPr lvl="1"/>
            <a:r>
              <a:rPr lang="en-US"/>
              <a:t>There are third-degree burns on face, hands, or feet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7575" y="1600200"/>
            <a:ext cx="4156075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Bones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bones of the skull, vertebral column, and rib cage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bones of the upper and lower limbs, shoulder, and 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20000" cy="4346575"/>
          </a:xfrm>
        </p:spPr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longer than they are wide </a:t>
            </a:r>
            <a:br>
              <a:rPr lang="en-US"/>
            </a:br>
            <a:endParaRPr lang="en-US"/>
          </a:p>
          <a:p>
            <a:pPr lvl="1"/>
            <a:r>
              <a:rPr lang="en-US"/>
              <a:t> 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525963"/>
          </a:xfrm>
          <a:ln/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Cube-shaped bones of the _</a:t>
            </a:r>
          </a:p>
          <a:p>
            <a:pPr lvl="1"/>
            <a:endParaRPr lang="en-US"/>
          </a:p>
          <a:p>
            <a:pPr lvl="1"/>
            <a:r>
              <a:rPr lang="en-US"/>
              <a:t>Bones that form within tendons _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6.2b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14888" y="1368425"/>
            <a:ext cx="4329112" cy="5489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Epidermis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Composed of keratinized _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consisting of ________________ distinct cell types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produce the _________________________________ protein keratin </a:t>
            </a:r>
          </a:p>
          <a:p>
            <a:pPr lvl="2">
              <a:lnSpc>
                <a:spcPct val="90000"/>
              </a:lnSpc>
            </a:pPr>
            <a:r>
              <a:rPr lang="en-US" dirty="0" err="1"/>
              <a:t>Melanocytes</a:t>
            </a:r>
            <a:endParaRPr lang="en-US" dirty="0"/>
          </a:p>
          <a:p>
            <a:pPr lvl="3">
              <a:lnSpc>
                <a:spcPct val="90000"/>
              </a:lnSpc>
            </a:pPr>
            <a:r>
              <a:rPr lang="en-US" dirty="0"/>
              <a:t>produce the ______________________________________ melanin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Merkel cells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function as _____________________________________________ in association with sensory nerve endings</a:t>
            </a:r>
          </a:p>
          <a:p>
            <a:pPr lvl="2">
              <a:lnSpc>
                <a:spcPct val="90000"/>
              </a:lnSpc>
            </a:pPr>
            <a:r>
              <a:rPr lang="en-US" dirty="0" err="1"/>
              <a:t>Langerhans</a:t>
            </a:r>
            <a:r>
              <a:rPr lang="en-US" dirty="0"/>
              <a:t>’ cells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epidermal _________________________________________ that help activate the immune system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And four or five layers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r>
              <a:rPr lang="en-US">
                <a:solidFill>
                  <a:srgbClr val="000000"/>
                </a:solidFill>
              </a:rPr>
              <a:t>thin, flattened, and a bit curved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most 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6.2c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75150" y="1201738"/>
            <a:ext cx="4768850" cy="5656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bones with complicated shapes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6.2d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84638" y="1238250"/>
            <a:ext cx="5059362" cy="5619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of Bones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form the framework that supports the body and cradles soft organs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provide a protective case for the brain, spinal cord, and vital organs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provide levers for muscles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of Bones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reservoir for minerals, especially calcium and phosphorus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hematopoiesis occurs within the marrow cavities of bones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 Markings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Bulges, depressions, and holes that serve as: 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Joint surfaces</a:t>
            </a:r>
          </a:p>
          <a:p>
            <a:pPr lvl="1"/>
            <a:endParaRPr lang="en-US"/>
          </a:p>
          <a:p>
            <a:pPr lvl="1"/>
            <a:r>
              <a:rPr lang="en-US"/>
              <a:t>Conduits for blood vessels and nerves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Bone Markings: Projections – </a:t>
            </a:r>
            <a:br>
              <a:rPr lang="en-US" sz="3200"/>
            </a:br>
            <a:r>
              <a:rPr lang="en-US" sz="3200"/>
              <a:t>Sites of Muscle and Ligament Attachment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rounded projection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narrow, prominent ridge of bone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large, blunt, irregular surface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narrow ridge of bone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small rounded projection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raised area above a condyle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sharp, slender projection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any bony prominence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Bone Markings: Projections – </a:t>
            </a:r>
            <a:br>
              <a:rPr lang="en-US" sz="3600"/>
            </a:br>
            <a:r>
              <a:rPr lang="en-US" sz="3600"/>
              <a:t>Projections That Help to Form Joints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>
          <a:xfrm>
            <a:off x="261938" y="1752600"/>
            <a:ext cx="8270875" cy="4643438"/>
          </a:xfrm>
        </p:spPr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bony expansion carried on a narrow neck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smooth, nearly flat articular surface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rounded articular projection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 arm-like bar of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Bone Markings: Depressions and Openings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canal-like passageway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cavity within a bone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shallow, basin-like depression</a:t>
            </a:r>
          </a:p>
          <a:p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 furrow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narrow, slit-like opening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round or oval opening through a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4191000" cy="1143000"/>
          </a:xfrm>
        </p:spPr>
        <p:txBody>
          <a:bodyPr/>
          <a:lstStyle/>
          <a:p>
            <a:r>
              <a:rPr lang="en-US"/>
              <a:t>Bone Textures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543800" cy="4525963"/>
          </a:xfrm>
        </p:spPr>
        <p:txBody>
          <a:bodyPr/>
          <a:lstStyle/>
          <a:p>
            <a:r>
              <a:rPr lang="en-US"/>
              <a:t>Compact bone 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Spongy bone </a:t>
            </a:r>
          </a:p>
          <a:p>
            <a:pPr lvl="1"/>
            <a:r>
              <a:rPr lang="en-US"/>
              <a:t>honeycomb of trabeculae _</a:t>
            </a: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0"/>
            <a:ext cx="4876800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Long Bone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Long bones consist of a _</a:t>
            </a:r>
          </a:p>
          <a:p>
            <a:endParaRPr lang="en-US"/>
          </a:p>
          <a:p>
            <a:r>
              <a:rPr lang="en-US"/>
              <a:t>Diaphysis</a:t>
            </a:r>
          </a:p>
          <a:p>
            <a:pPr lvl="1"/>
            <a:r>
              <a:rPr lang="en-US"/>
              <a:t>Tubular shaft </a:t>
            </a:r>
          </a:p>
          <a:p>
            <a:pPr lvl="1"/>
            <a:r>
              <a:rPr lang="en-US"/>
              <a:t>Composed of _</a:t>
            </a:r>
          </a:p>
          <a:p>
            <a:pPr lvl="2"/>
            <a:r>
              <a:rPr lang="en-US"/>
              <a:t>surrounds the medullary cavity</a:t>
            </a:r>
          </a:p>
          <a:p>
            <a:pPr lvl="1"/>
            <a:r>
              <a:rPr lang="en-US"/>
              <a:t>Yellow bone marrow in the medullary cavity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r>
              <a:rPr lang="en-US" sz="3200"/>
              <a:t>Layers of the Epidermis: </a:t>
            </a:r>
            <a:br>
              <a:rPr lang="en-US" sz="3200"/>
            </a:br>
            <a:r>
              <a:rPr lang="en-US" sz="3200"/>
              <a:t>Stratum Basale (Basal Layer)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876800"/>
          </a:xfrm>
          <a:noFill/>
        </p:spPr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firmly attached to the dermis</a:t>
            </a:r>
          </a:p>
          <a:p>
            <a:r>
              <a:rPr lang="en-US"/>
              <a:t>single row of the _</a:t>
            </a:r>
          </a:p>
          <a:p>
            <a:endParaRPr lang="en-US"/>
          </a:p>
          <a:p>
            <a:pPr lvl="1"/>
            <a:r>
              <a:rPr lang="en-US"/>
              <a:t>Cells undergo _</a:t>
            </a:r>
          </a:p>
          <a:p>
            <a:pPr lvl="2"/>
            <a:r>
              <a:rPr lang="en-US"/>
              <a:t> stratum germinativum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Long Bone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Epiphyses</a:t>
            </a:r>
          </a:p>
          <a:p>
            <a:pPr lvl="1"/>
            <a:r>
              <a:rPr lang="en-US"/>
              <a:t>________________________________ of long bones</a:t>
            </a:r>
          </a:p>
          <a:p>
            <a:pPr lvl="1"/>
            <a:r>
              <a:rPr lang="en-US"/>
              <a:t>Exterior is compact bone, and the _</a:t>
            </a:r>
          </a:p>
          <a:p>
            <a:pPr lvl="1"/>
            <a:endParaRPr lang="en-US"/>
          </a:p>
          <a:p>
            <a:pPr lvl="1"/>
            <a:r>
              <a:rPr lang="en-US"/>
              <a:t>Joint surface is covered with articular (hyaline) cartilage</a:t>
            </a:r>
          </a:p>
          <a:p>
            <a:pPr lvl="1"/>
            <a:r>
              <a:rPr lang="en-US"/>
              <a:t>Epiphyseal line separates the diaphysis from the epiphyses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 Membranes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648200"/>
          </a:xfrm>
        </p:spPr>
        <p:txBody>
          <a:bodyPr/>
          <a:lstStyle/>
          <a:p>
            <a:r>
              <a:rPr lang="en-US"/>
              <a:t>______________________________ – double-layered protective membrane</a:t>
            </a:r>
          </a:p>
          <a:p>
            <a:pPr lvl="1"/>
            <a:r>
              <a:rPr lang="en-US"/>
              <a:t>Richly supplied with nerve fibers, blood, and lymphatic vessels, which enter the bone via _</a:t>
            </a:r>
          </a:p>
          <a:p>
            <a:pPr lvl="1"/>
            <a:endParaRPr lang="en-US"/>
          </a:p>
          <a:p>
            <a:pPr lvl="1"/>
            <a:r>
              <a:rPr lang="en-US"/>
              <a:t>Secured to underlying bone by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25938" y="762000"/>
            <a:ext cx="4818062" cy="6096000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/>
              <a:t>Bone Membranes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delicate membrane covering internal surfaces of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Structure of Short, Irregular, and Flat Bones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Thin plates of periosteum-covered compact bone on the outside with endosteum-covered spongy bone on the inside</a:t>
            </a:r>
          </a:p>
          <a:p>
            <a:r>
              <a:rPr lang="en-US"/>
              <a:t>Have _</a:t>
            </a:r>
          </a:p>
          <a:p>
            <a:endParaRPr lang="en-US"/>
          </a:p>
          <a:p>
            <a:r>
              <a:rPr lang="en-US"/>
              <a:t>Contain bone marrow between the trabeculae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Location of Hematopoietic Tissue </a:t>
            </a:r>
            <a:br>
              <a:rPr lang="en-US" sz="4000"/>
            </a:br>
            <a:r>
              <a:rPr lang="en-US" sz="4000"/>
              <a:t>(Red Marrow)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49238" y="1600200"/>
            <a:ext cx="8513762" cy="4881563"/>
          </a:xfrm>
        </p:spPr>
        <p:txBody>
          <a:bodyPr/>
          <a:lstStyle/>
          <a:p>
            <a:r>
              <a:rPr lang="en-US"/>
              <a:t>In infants</a:t>
            </a:r>
          </a:p>
          <a:p>
            <a:pPr lvl="1"/>
            <a:r>
              <a:rPr lang="en-US"/>
              <a:t>Found in the _</a:t>
            </a:r>
          </a:p>
          <a:p>
            <a:pPr lvl="1"/>
            <a:r>
              <a:rPr lang="en-US"/>
              <a:t>all areas of spongy bone </a:t>
            </a:r>
          </a:p>
          <a:p>
            <a:endParaRPr lang="en-US"/>
          </a:p>
          <a:p>
            <a:r>
              <a:rPr lang="en-US"/>
              <a:t>In adults</a:t>
            </a:r>
          </a:p>
          <a:p>
            <a:pPr lvl="1"/>
            <a:r>
              <a:rPr lang="en-US"/>
              <a:t>Found in the _</a:t>
            </a:r>
          </a:p>
          <a:p>
            <a:pPr lvl="1"/>
            <a:r>
              <a:rPr lang="en-US"/>
              <a:t>the head of the femur</a:t>
            </a:r>
          </a:p>
          <a:p>
            <a:pPr lvl="1"/>
            <a:r>
              <a:rPr lang="en-US"/>
              <a:t>the head of the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Microscopic Structure of Bone: </a:t>
            </a:r>
            <a:br>
              <a:rPr lang="en-US"/>
            </a:br>
            <a:r>
              <a:rPr lang="en-US"/>
              <a:t>Compact Bone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8270875" cy="44799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_________________________, or osteon – the structural unit of compact bone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weight-bearing, column-like matrix tubes composed mainly of collagen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Haversian, or _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containing blood vessels and nerves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channels lying at right angles to the central canal, connecting blood and nerve supply of the periosteum to that of the Haversian canal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Microscopic Structure of Bone: </a:t>
            </a:r>
            <a:br>
              <a:rPr lang="en-US" sz="4000"/>
            </a:br>
            <a:r>
              <a:rPr lang="en-US" sz="4000"/>
              <a:t>Compact Bone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60350" y="1828800"/>
            <a:ext cx="8270875" cy="4529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Osteocytes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Lacunae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______________________________ in bone that _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Canaliculi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___________________________________ that connect lacunae to each other and the central canal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Chemical Composition of Bone: Organic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Osteoblasts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Osteocytes</a:t>
            </a:r>
          </a:p>
          <a:p>
            <a:pPr lvl="1"/>
            <a:r>
              <a:rPr lang="en-US"/>
              <a:t>mature bone cells</a:t>
            </a:r>
          </a:p>
          <a:p>
            <a:r>
              <a:rPr lang="en-US"/>
              <a:t>Osteoclasts</a:t>
            </a:r>
          </a:p>
          <a:p>
            <a:pPr lvl="1"/>
            <a:r>
              <a:rPr lang="en-US"/>
              <a:t>large cells that resorb or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 Development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Osteogenesis and ossification – the _________________________________, which leads to:</a:t>
            </a:r>
          </a:p>
          <a:p>
            <a:pPr lvl="1"/>
            <a:r>
              <a:rPr lang="en-US"/>
              <a:t>The formation of the bony skeleton in embryos</a:t>
            </a:r>
          </a:p>
          <a:p>
            <a:pPr lvl="1"/>
            <a:r>
              <a:rPr lang="en-US"/>
              <a:t>Bone growth until early adulthood</a:t>
            </a:r>
          </a:p>
          <a:p>
            <a:pPr lvl="1"/>
            <a:r>
              <a:rPr lang="en-US"/>
              <a:t>Bone thickness,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 of the Bony Skeleton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Begins at ______________________ of embryo development</a:t>
            </a:r>
          </a:p>
          <a:p>
            <a:endParaRPr lang="en-US"/>
          </a:p>
          <a:p>
            <a:r>
              <a:rPr lang="en-US"/>
              <a:t>Intramembranous ossification</a:t>
            </a:r>
          </a:p>
          <a:p>
            <a:pPr lvl="1"/>
            <a:r>
              <a:rPr lang="en-US"/>
              <a:t>bone develops from a _</a:t>
            </a:r>
          </a:p>
          <a:p>
            <a:endParaRPr lang="en-US"/>
          </a:p>
          <a:p>
            <a:r>
              <a:rPr lang="en-US"/>
              <a:t>Endochondral ossification </a:t>
            </a:r>
          </a:p>
          <a:p>
            <a:pPr lvl="1"/>
            <a:r>
              <a:rPr lang="en-US"/>
              <a:t>bone forms by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  <a:noFill/>
          <a:ln/>
        </p:spPr>
        <p:txBody>
          <a:bodyPr/>
          <a:lstStyle/>
          <a:p>
            <a:r>
              <a:rPr lang="en-US" sz="2800"/>
              <a:t>Layers of the Epidermis: </a:t>
            </a:r>
            <a:br>
              <a:rPr lang="en-US" sz="2800"/>
            </a:br>
            <a:r>
              <a:rPr lang="en-US" sz="2800"/>
              <a:t>Stratum Spinosum (Prickly Layer)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876800"/>
          </a:xfrm>
          <a:noFill/>
        </p:spPr>
        <p:txBody>
          <a:bodyPr/>
          <a:lstStyle/>
          <a:p>
            <a:r>
              <a:rPr lang="en-US"/>
              <a:t>Cells contain a weblike system of __________________________________ attached to desmosomes</a:t>
            </a:r>
          </a:p>
          <a:p>
            <a:endParaRPr lang="en-US"/>
          </a:p>
          <a:p>
            <a:r>
              <a:rPr lang="en-US"/>
              <a:t>Melanin _______________________ and Langerhans’ cells are abundant in this layer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Intramembranous Ossification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Formation of most of the _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Stages of Intramembranous</a:t>
            </a:r>
            <a:r>
              <a:rPr lang="en-US" sz="4000"/>
              <a:t> </a:t>
            </a:r>
            <a:r>
              <a:rPr lang="en-US" sz="3600"/>
              <a:t>Ossification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_____________________________ appears in the fibrous connective tissue membrane</a:t>
            </a:r>
          </a:p>
          <a:p>
            <a:r>
              <a:rPr lang="en-US"/>
              <a:t>Bone matrix is secreted within the fibrous membrane</a:t>
            </a:r>
          </a:p>
          <a:p>
            <a:r>
              <a:rPr lang="en-US"/>
              <a:t>Woven bone and periosteum form </a:t>
            </a:r>
          </a:p>
          <a:p>
            <a:r>
              <a:rPr lang="en-US"/>
              <a:t>Bone collar of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of Intramembranous Ossification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52600"/>
            <a:ext cx="9144000" cy="4883150"/>
          </a:xfrm>
          <a:prstGeom prst="rect">
            <a:avLst/>
          </a:prstGeom>
          <a:noFill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6.7.1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of Intramembranous Ossification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24000"/>
            <a:ext cx="9144000" cy="4987925"/>
          </a:xfrm>
          <a:prstGeom prst="rect">
            <a:avLst/>
          </a:prstGeom>
          <a:noFill/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6.7.2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of Intramembranous Ossification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71600"/>
            <a:ext cx="9144000" cy="5481638"/>
          </a:xfrm>
          <a:prstGeom prst="rect">
            <a:avLst/>
          </a:prstGeom>
          <a:noFill/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6.7.3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of Intramembranous Ossification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47800"/>
            <a:ext cx="9144000" cy="5465763"/>
          </a:xfrm>
          <a:prstGeom prst="rect">
            <a:avLst/>
          </a:prstGeom>
          <a:noFill/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6.7.4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Endochondral Ossification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Begins in the _</a:t>
            </a:r>
          </a:p>
          <a:p>
            <a:endParaRPr lang="en-US"/>
          </a:p>
          <a:p>
            <a:r>
              <a:rPr lang="en-US"/>
              <a:t>Uses ____________________________” as models for bone construction</a:t>
            </a:r>
          </a:p>
          <a:p>
            <a:endParaRPr lang="en-US"/>
          </a:p>
          <a:p>
            <a:r>
              <a:rPr lang="en-US"/>
              <a:t>Requires breakdown of hyaline cartilage prior to ossification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of Endochondral Ossification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Formation of bone collar</a:t>
            </a:r>
          </a:p>
          <a:p>
            <a:pPr>
              <a:lnSpc>
                <a:spcPct val="90000"/>
              </a:lnSpc>
            </a:pPr>
            <a:r>
              <a:rPr lang="en-US"/>
              <a:t>Cavitation of the hyaline cartilage</a:t>
            </a:r>
          </a:p>
          <a:p>
            <a:pPr>
              <a:lnSpc>
                <a:spcPct val="90000"/>
              </a:lnSpc>
            </a:pPr>
            <a:r>
              <a:rPr lang="en-US"/>
              <a:t>spongy bone formation</a:t>
            </a:r>
          </a:p>
          <a:p>
            <a:pPr>
              <a:lnSpc>
                <a:spcPct val="90000"/>
              </a:lnSpc>
            </a:pPr>
            <a:r>
              <a:rPr lang="en-US"/>
              <a:t>Formation of the medullary cavity; appearance of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Ossification of the epiphyses, with hyaline cartilage remaining only in the epiphyseal plates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Postnatal Bone Growth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Growth in length of long bones</a:t>
            </a:r>
          </a:p>
          <a:p>
            <a:pPr lvl="1"/>
            <a:endParaRPr lang="en-US"/>
          </a:p>
          <a:p>
            <a:pPr lvl="1"/>
            <a:r>
              <a:rPr lang="en-US"/>
              <a:t>Cells of the epiphyseal plate proximal to the resting cartilage form three functionally different zones: </a:t>
            </a:r>
          </a:p>
          <a:p>
            <a:pPr lvl="2"/>
            <a:r>
              <a:rPr lang="en-US"/>
              <a:t> </a:t>
            </a:r>
          </a:p>
          <a:p>
            <a:pPr lvl="2"/>
            <a:r>
              <a:rPr lang="en-US"/>
              <a:t> </a:t>
            </a:r>
          </a:p>
          <a:p>
            <a:pPr lvl="2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Functional Zones in Long Bone Growth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Growth zone </a:t>
            </a:r>
          </a:p>
          <a:p>
            <a:pPr lvl="1"/>
            <a:r>
              <a:rPr lang="en-US"/>
              <a:t>____________________________________, pushing the epiphysis away from the diaphysis</a:t>
            </a:r>
          </a:p>
          <a:p>
            <a:r>
              <a:rPr lang="en-US"/>
              <a:t>Transformation zone </a:t>
            </a:r>
          </a:p>
          <a:p>
            <a:pPr lvl="1"/>
            <a:r>
              <a:rPr lang="en-US"/>
              <a:t>older cells enlarge, the matrix becomes calcified, cartilage cells die, and the _</a:t>
            </a:r>
          </a:p>
          <a:p>
            <a:r>
              <a:rPr lang="en-US"/>
              <a:t>Osteogenic zone	</a:t>
            </a:r>
          </a:p>
          <a:p>
            <a:pPr lvl="1"/>
            <a:r>
              <a:rPr lang="en-US"/>
              <a:t> new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  <a:noFill/>
          <a:ln/>
        </p:spPr>
        <p:txBody>
          <a:bodyPr/>
          <a:lstStyle/>
          <a:p>
            <a:r>
              <a:rPr lang="en-US" sz="3200"/>
              <a:t>Layers of the Epidermis: </a:t>
            </a:r>
            <a:br>
              <a:rPr lang="en-US" sz="3200"/>
            </a:br>
            <a:r>
              <a:rPr lang="en-US" sz="3200"/>
              <a:t>Stratum Granulosum (Granular Layer)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458200" cy="4876800"/>
          </a:xfrm>
          <a:noFill/>
        </p:spPr>
        <p:txBody>
          <a:bodyPr/>
          <a:lstStyle/>
          <a:p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three to five cell layers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anchor="t">
            <a:normAutofit fontScale="90000"/>
          </a:bodyPr>
          <a:lstStyle/>
          <a:p>
            <a:r>
              <a:rPr lang="en-US"/>
              <a:t>Hormonal Regulation of Bone Growth During Youth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57388"/>
            <a:ext cx="8229600" cy="4367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During infancy and childhood, epiphyseal plate activity is stimulated by _</a:t>
            </a:r>
            <a:endParaRPr lang="en-US" i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During puberty, _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Initially promote adolescent growth spurts</a:t>
            </a:r>
          </a:p>
          <a:p>
            <a:pPr lvl="1"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Later induce epiphyseal ___________________________, ending longitudinal bone growth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Response to Mechanical Stress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Wolff’s law </a:t>
            </a:r>
          </a:p>
          <a:p>
            <a:pPr lvl="1">
              <a:lnSpc>
                <a:spcPct val="90000"/>
              </a:lnSpc>
            </a:pPr>
            <a:r>
              <a:rPr lang="en-US"/>
              <a:t>a bone grows or remodels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Observations supporting Wolff’s law include</a:t>
            </a:r>
          </a:p>
          <a:p>
            <a:pPr lvl="1">
              <a:lnSpc>
                <a:spcPct val="90000"/>
              </a:lnSpc>
            </a:pPr>
            <a:r>
              <a:rPr lang="en-US"/>
              <a:t>Long bones are thickest midway along the shaft (where bending stress is greatest)</a:t>
            </a:r>
          </a:p>
          <a:p>
            <a:pPr lvl="1">
              <a:lnSpc>
                <a:spcPct val="90000"/>
              </a:lnSpc>
            </a:pPr>
            <a:r>
              <a:rPr lang="en-US"/>
              <a:t>Curved bones are thickest where they are most likely to buckle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 Fractures (Breaks)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Bone fractures are classified by:</a:t>
            </a:r>
          </a:p>
          <a:p>
            <a:pPr lvl="1"/>
            <a:r>
              <a:rPr lang="en-US"/>
              <a:t>The _____________________________ of the bone ends after fracture</a:t>
            </a:r>
          </a:p>
          <a:p>
            <a:pPr lvl="1"/>
            <a:r>
              <a:rPr lang="en-US"/>
              <a:t>The _______________________________ of the break</a:t>
            </a:r>
          </a:p>
          <a:p>
            <a:pPr lvl="1"/>
            <a:r>
              <a:rPr lang="en-US"/>
              <a:t>The ______________________________ of the bone to the long axis</a:t>
            </a:r>
          </a:p>
          <a:p>
            <a:pPr lvl="1"/>
            <a:r>
              <a:rPr lang="en-US"/>
              <a:t>Whether or not the bones ends penetrate the skin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Bone Fractures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bone ends retain their normal position</a:t>
            </a:r>
          </a:p>
          <a:p>
            <a:endParaRPr lang="en-US"/>
          </a:p>
          <a:p>
            <a:r>
              <a:rPr lang="en-US"/>
              <a:t> </a:t>
            </a:r>
          </a:p>
          <a:p>
            <a:pPr lvl="1"/>
            <a:r>
              <a:rPr lang="en-US"/>
              <a:t>bone ends are out of normal alignment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Bone Fractures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bone is broken all the way through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bone is not broken all the way through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the fracture is ___________________________________ of the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Bone Fractures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 the fracture is __________________________________to the long axis of the bone</a:t>
            </a:r>
          </a:p>
          <a:p>
            <a:r>
              <a:rPr lang="en-US"/>
              <a:t>Compound (open) </a:t>
            </a:r>
          </a:p>
          <a:p>
            <a:pPr lvl="1"/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bone ends do not penetrate the skin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Types of Fractures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2800"/>
              <a:t>Comminuted</a:t>
            </a:r>
          </a:p>
          <a:p>
            <a:pPr lvl="1"/>
            <a:r>
              <a:rPr lang="en-US" sz="2400"/>
              <a:t>bone fragments into __________________________ common in the elderly</a:t>
            </a:r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ragged break when bone is _____________________________________ common sports injury</a:t>
            </a:r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broken bone portion pressed inward; typical skull fracture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Types of Fractures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Compression 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___________________________________; common in porous bones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epiphysis separates from diaphysis along epiphyseal line; occurs where cartilage cells are dying</a:t>
            </a:r>
          </a:p>
          <a:p>
            <a:pPr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r>
              <a:rPr lang="en-US"/>
              <a:t>incomplete fracture where one side of the bone breaks and the other side bends;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in the Healing of a Bone Fracture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52913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Torn blood vessels hemorrhage</a:t>
            </a:r>
          </a:p>
          <a:p>
            <a:pPr lvl="1">
              <a:lnSpc>
                <a:spcPct val="90000"/>
              </a:lnSpc>
            </a:pPr>
            <a:r>
              <a:rPr lang="en-US"/>
              <a:t>A mass of clotted blood (_______________) forms at the fracture site</a:t>
            </a:r>
          </a:p>
          <a:p>
            <a:pPr lvl="1">
              <a:lnSpc>
                <a:spcPct val="90000"/>
              </a:lnSpc>
            </a:pPr>
            <a:r>
              <a:rPr lang="en-US"/>
              <a:t>Site becomes swollen, painful, and inflamed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53025" y="1679575"/>
            <a:ext cx="3990975" cy="5178425"/>
          </a:xfrm>
          <a:prstGeom prst="rect">
            <a:avLst/>
          </a:prstGeom>
          <a:noFill/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6.13.1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in the Healing of a Bone Fracture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72000" cy="4800600"/>
          </a:xfrm>
        </p:spPr>
        <p:txBody>
          <a:bodyPr/>
          <a:lstStyle/>
          <a:p>
            <a:r>
              <a:rPr lang="en-US"/>
              <a:t>Fibrocartilaginous _</a:t>
            </a:r>
          </a:p>
          <a:p>
            <a:r>
              <a:rPr lang="en-US"/>
              <a:t>Granulation tissue (soft callus) forms a few days after the fracture</a:t>
            </a:r>
          </a:p>
          <a:p>
            <a:r>
              <a:rPr lang="en-US"/>
              <a:t>__________________________________ and phagocytic cells begin cleaning debris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60938" y="2362200"/>
            <a:ext cx="4183062" cy="4495800"/>
          </a:xfrm>
          <a:prstGeom prst="rect">
            <a:avLst/>
          </a:prstGeom>
          <a:noFill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6.13.2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  <a:noFill/>
          <a:ln/>
        </p:spPr>
        <p:txBody>
          <a:bodyPr/>
          <a:lstStyle/>
          <a:p>
            <a:r>
              <a:rPr lang="en-US" sz="3200"/>
              <a:t>Layers of the Epidermis: </a:t>
            </a:r>
            <a:br>
              <a:rPr lang="en-US" sz="3200"/>
            </a:br>
            <a:r>
              <a:rPr lang="en-US" sz="3200"/>
              <a:t>Stratum Lucidum (Clear Layer)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534400" cy="4876800"/>
          </a:xfrm>
        </p:spPr>
        <p:txBody>
          <a:bodyPr/>
          <a:lstStyle/>
          <a:p>
            <a:r>
              <a:rPr lang="en-US"/>
              <a:t>  </a:t>
            </a:r>
          </a:p>
          <a:p>
            <a:r>
              <a:rPr lang="en-US"/>
              <a:t>superficial to the stratum granulosum</a:t>
            </a:r>
          </a:p>
          <a:p>
            <a:endParaRPr lang="en-US"/>
          </a:p>
          <a:p>
            <a:r>
              <a:rPr lang="en-US"/>
              <a:t>Consists of a few rows of flat, dead keratinocytes</a:t>
            </a:r>
          </a:p>
          <a:p>
            <a:endParaRPr lang="en-US"/>
          </a:p>
          <a:p>
            <a:r>
              <a:rPr lang="en-US"/>
              <a:t>Present only in _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in the Healing of a Bone Fracture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fibrocartilaginous callus forms when:</a:t>
            </a:r>
          </a:p>
          <a:p>
            <a:pPr lvl="1"/>
            <a:r>
              <a:rPr lang="en-US"/>
              <a:t>___________________________________ migrate to the fracture and begin reconstructing the bone</a:t>
            </a:r>
          </a:p>
          <a:p>
            <a:pPr lvl="1"/>
            <a:r>
              <a:rPr lang="en-US"/>
              <a:t>Fibroblasts secrete __________________________________ that connect broken bone ends</a:t>
            </a:r>
          </a:p>
          <a:p>
            <a:pPr lvl="1"/>
            <a:endParaRPr lang="en-US"/>
          </a:p>
          <a:p>
            <a:pPr lvl="1"/>
            <a:r>
              <a:rPr lang="en-US"/>
              <a:t>Osteoblasts begin forming spongy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in the Healing of a Bone Fracture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600200"/>
            <a:ext cx="4273550" cy="482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Bony callus formation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New bone trabeculae appear in the fibrocartilaginous callus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Fibrocartilaginous callus _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Bone callus _____________________________________, and continues until firm union is formed 2-3 months later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49900" y="1689100"/>
            <a:ext cx="3594100" cy="5168900"/>
          </a:xfrm>
          <a:prstGeom prst="rect">
            <a:avLst/>
          </a:prstGeom>
          <a:noFill/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6.13.3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Stages in the Healing of a Bone Fracture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52913" cy="4525963"/>
          </a:xfrm>
        </p:spPr>
        <p:txBody>
          <a:bodyPr/>
          <a:lstStyle/>
          <a:p>
            <a:r>
              <a:rPr lang="en-US"/>
              <a:t>Bone remodeling</a:t>
            </a:r>
          </a:p>
          <a:p>
            <a:pPr lvl="1"/>
            <a:r>
              <a:rPr lang="en-US"/>
              <a:t>Excess material on the bone shaft exterior and in the medullary canal is removed</a:t>
            </a:r>
          </a:p>
          <a:p>
            <a:pPr lvl="1"/>
            <a:r>
              <a:rPr lang="en-US"/>
              <a:t>________________ is laid down to reconstruct shaft walls</a:t>
            </a: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1600200"/>
            <a:ext cx="3733800" cy="4978400"/>
          </a:xfrm>
          <a:prstGeom prst="rect">
            <a:avLst/>
          </a:prstGeom>
          <a:noFill/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6.13.4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Bones are inadequately mineralized causing softened, weakened bones</a:t>
            </a:r>
          </a:p>
          <a:p>
            <a:pPr lvl="1"/>
            <a:r>
              <a:rPr lang="en-US"/>
              <a:t>Main symptom is pain when weight is put on the affected bone</a:t>
            </a:r>
          </a:p>
          <a:p>
            <a:pPr lvl="1"/>
            <a:r>
              <a:rPr lang="en-US"/>
              <a:t>Caused by insufficient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Rickets</a:t>
            </a:r>
          </a:p>
          <a:p>
            <a:pPr lvl="1"/>
            <a:r>
              <a:rPr lang="en-US"/>
              <a:t>Bones of children are inadequately mineralized causing softened, weakened bones</a:t>
            </a:r>
          </a:p>
          <a:p>
            <a:pPr lvl="1"/>
            <a:r>
              <a:rPr lang="en-US"/>
              <a:t>________________________________ and deformities of the pelvis, skull, and rib cage are common</a:t>
            </a:r>
          </a:p>
          <a:p>
            <a:pPr lvl="1"/>
            <a:r>
              <a:rPr lang="en-US"/>
              <a:t>Caused by insufficient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Isolated Cases of Rickets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Rickets has been _</a:t>
            </a:r>
          </a:p>
          <a:p>
            <a:endParaRPr lang="en-US"/>
          </a:p>
          <a:p>
            <a:r>
              <a:rPr lang="en-US"/>
              <a:t>Only isolated cases appear</a:t>
            </a:r>
          </a:p>
          <a:p>
            <a:endParaRPr lang="en-US"/>
          </a:p>
          <a:p>
            <a:r>
              <a:rPr lang="en-US"/>
              <a:t>Example: Infants of breastfeeding mothers deficient in Vitamin D will also be Vitamin D deficient and develop rickets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Osteoporosis</a:t>
            </a:r>
          </a:p>
          <a:p>
            <a:pPr lvl="1"/>
            <a:r>
              <a:rPr lang="en-US"/>
              <a:t>Group of diseases in which _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Occurs most often in postmenopausal women</a:t>
            </a:r>
          </a:p>
          <a:p>
            <a:pPr lvl="1"/>
            <a:endParaRPr lang="en-US"/>
          </a:p>
          <a:p>
            <a:pPr lvl="1"/>
            <a:r>
              <a:rPr lang="en-US"/>
              <a:t>Bones become so fragile that sneezing or stepping off a curb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Osteoporosis: Treatment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Increased _</a:t>
            </a:r>
          </a:p>
          <a:p>
            <a:r>
              <a:rPr lang="en-US"/>
              <a:t>Hormone (estrogen) replacement therapy (HRT) slows bone loss</a:t>
            </a:r>
          </a:p>
          <a:p>
            <a:r>
              <a:rPr lang="en-US"/>
              <a:t>Natural progesterone cream prompts new bone growth</a:t>
            </a:r>
          </a:p>
          <a:p>
            <a:r>
              <a:rPr lang="en-US"/>
              <a:t>Statins increase bone mineral density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Seven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Axial Skeleton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Eighty bones segregated into three regions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noFill/>
          <a:ln/>
        </p:spPr>
        <p:txBody>
          <a:bodyPr/>
          <a:lstStyle/>
          <a:p>
            <a:r>
              <a:rPr lang="en-US" sz="3200"/>
              <a:t>Layers of the Epidermis: </a:t>
            </a:r>
            <a:br>
              <a:rPr lang="en-US" sz="3200"/>
            </a:br>
            <a:r>
              <a:rPr lang="en-US" sz="3200"/>
              <a:t>Stratum Corneum (Horny Layer)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07425" cy="4876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____________________________________ of keratinized cells</a:t>
            </a:r>
          </a:p>
          <a:p>
            <a:pPr>
              <a:lnSpc>
                <a:spcPct val="90000"/>
              </a:lnSpc>
            </a:pPr>
            <a:r>
              <a:rPr lang="en-US"/>
              <a:t>Accounts for three quarters of the epidermal thickness</a:t>
            </a:r>
          </a:p>
          <a:p>
            <a:pPr>
              <a:lnSpc>
                <a:spcPct val="90000"/>
              </a:lnSpc>
            </a:pPr>
            <a:r>
              <a:rPr lang="en-US"/>
              <a:t>Functions include: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Protection from _</a:t>
            </a:r>
          </a:p>
          <a:p>
            <a:pPr lvl="1">
              <a:lnSpc>
                <a:spcPct val="90000"/>
              </a:lnSpc>
            </a:pPr>
            <a:r>
              <a:rPr lang="en-US"/>
              <a:t>Rendering the body relatively ______________________________________ to biological, chemical, and physical assaults</a:t>
            </a:r>
            <a:endParaRPr lang="en-US">
              <a:latin typeface="Times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Skull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______________________________ bony structure</a:t>
            </a:r>
          </a:p>
          <a:p>
            <a:pPr>
              <a:lnSpc>
                <a:spcPct val="90000"/>
              </a:lnSpc>
            </a:pPr>
            <a:r>
              <a:rPr lang="en-US" sz="2800"/>
              <a:t> formed by the _ </a:t>
            </a:r>
          </a:p>
          <a:p>
            <a:pPr>
              <a:lnSpc>
                <a:spcPct val="90000"/>
              </a:lnSpc>
            </a:pPr>
            <a:r>
              <a:rPr lang="en-US" sz="2800"/>
              <a:t>Cranium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protects the brain and is the site of attachment for head and neck muscles</a:t>
            </a:r>
          </a:p>
          <a:p>
            <a:pPr>
              <a:lnSpc>
                <a:spcPct val="90000"/>
              </a:lnSpc>
            </a:pPr>
            <a:r>
              <a:rPr lang="en-US" sz="2800"/>
              <a:t>Facial bones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Supply the framework of the _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Provide openings for the passage of air and food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Anchor the facial muscles of expression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the Cranium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eight cranial bones thin and remarkably strong for their weight</a:t>
            </a:r>
          </a:p>
          <a:p>
            <a:pPr lvl="1"/>
            <a:r>
              <a:rPr lang="en-US"/>
              <a:t>two _</a:t>
            </a:r>
          </a:p>
          <a:p>
            <a:pPr lvl="1"/>
            <a:r>
              <a:rPr lang="en-US"/>
              <a:t>two _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Sphenoid</a:t>
            </a:r>
          </a:p>
          <a:p>
            <a:pPr lvl="1"/>
            <a:r>
              <a:rPr lang="en-US"/>
              <a:t>ethmoid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Wormian Bones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_________________________________ that appear within sutures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Facial Bones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__________________________ of which only the mandible and vomer are unpaired</a:t>
            </a:r>
          </a:p>
          <a:p>
            <a:pPr>
              <a:lnSpc>
                <a:spcPct val="90000"/>
              </a:lnSpc>
            </a:pPr>
            <a:r>
              <a:rPr lang="en-US"/>
              <a:t>The paired bones are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Zygomatics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Palatines</a:t>
            </a:r>
          </a:p>
          <a:p>
            <a:pPr lvl="1">
              <a:lnSpc>
                <a:spcPct val="90000"/>
              </a:lnSpc>
            </a:pPr>
            <a:r>
              <a:rPr lang="en-US"/>
              <a:t>inferior conchae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Mandible and Its Markings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114800" cy="4678363"/>
          </a:xfrm>
        </p:spPr>
        <p:txBody>
          <a:bodyPr/>
          <a:lstStyle/>
          <a:p>
            <a:r>
              <a:rPr lang="en-US" sz="2400"/>
              <a:t>The mandible is the _____________________ bone of the face</a:t>
            </a:r>
          </a:p>
          <a:p>
            <a:r>
              <a:rPr lang="en-US" sz="2800"/>
              <a:t>Its major markings include the </a:t>
            </a:r>
          </a:p>
          <a:p>
            <a:pPr lvl="1"/>
            <a:r>
              <a:rPr lang="en-US" sz="2400"/>
              <a:t>  </a:t>
            </a:r>
          </a:p>
          <a:p>
            <a:pPr lvl="1"/>
            <a:r>
              <a:rPr lang="en-US" sz="2400"/>
              <a:t>mandibular condyle, </a:t>
            </a:r>
          </a:p>
          <a:p>
            <a:pPr lvl="1"/>
            <a:r>
              <a:rPr lang="en-US" sz="2400"/>
              <a:t>alveolar margin, and 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mental foramina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1981200"/>
            <a:ext cx="4365625" cy="3132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Maxillary Bones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91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upper jaw and the central portion of the facial skeleton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Their major markings include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palatine,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frontal, 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zygomatic</a:t>
            </a:r>
            <a:r>
              <a:rPr lang="en-US" sz="2000" dirty="0"/>
              <a:t> processes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alveolar margins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inferior orbital fissure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maxillary sinuses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0" y="3581400"/>
            <a:ext cx="4038600" cy="25305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Bony cavities in which the eyes are firmly encased and _</a:t>
            </a:r>
          </a:p>
          <a:p>
            <a:r>
              <a:rPr lang="en-US" sz="2800" dirty="0"/>
              <a:t>Formed by parts of seven bones 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 err="1"/>
              <a:t>Zygomatic</a:t>
            </a:r>
            <a:endParaRPr lang="en-US" sz="2400" dirty="0"/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Palatine</a:t>
            </a:r>
          </a:p>
          <a:p>
            <a:pPr lvl="1"/>
            <a:r>
              <a:rPr lang="en-US" sz="2400" dirty="0" err="1"/>
              <a:t>Lacrimal</a:t>
            </a:r>
            <a:endParaRPr lang="en-US" sz="2400" dirty="0"/>
          </a:p>
          <a:p>
            <a:pPr lvl="1"/>
            <a:r>
              <a:rPr lang="en-US" sz="2400" dirty="0"/>
              <a:t> </a:t>
            </a:r>
            <a:r>
              <a:rPr lang="en-US" sz="2400" dirty="0" err="1"/>
              <a:t>ethmoid</a:t>
            </a:r>
            <a:endParaRPr lang="en-US" sz="2400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86200" y="2895600"/>
            <a:ext cx="4613144" cy="3276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Hyoid Bone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lies just inferior to the mandible in the anterior neck</a:t>
            </a:r>
          </a:p>
          <a:p>
            <a:pPr>
              <a:lnSpc>
                <a:spcPct val="90000"/>
              </a:lnSpc>
            </a:pPr>
            <a:r>
              <a:rPr lang="en-US" dirty="0"/>
              <a:t>Only bone of the body that </a:t>
            </a:r>
            <a:r>
              <a:rPr lang="en-US" dirty="0" smtClean="0"/>
              <a:t>__________________________________ directly </a:t>
            </a:r>
            <a:r>
              <a:rPr lang="en-US" dirty="0"/>
              <a:t>with another bone</a:t>
            </a:r>
          </a:p>
          <a:p>
            <a:pPr>
              <a:lnSpc>
                <a:spcPct val="90000"/>
              </a:lnSpc>
            </a:pPr>
            <a:r>
              <a:rPr lang="en-US" dirty="0"/>
              <a:t>Attachment point for neck muscles that raise and lower the larynx during swallowing </a:t>
            </a:r>
            <a:br>
              <a:rPr lang="en-US" dirty="0"/>
            </a:br>
            <a:r>
              <a:rPr lang="en-US" dirty="0"/>
              <a:t>and speech</a:t>
            </a: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Vertebral Column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924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Formed from 26 irregular bones (vertebrae) connected in such a way that a flexible curved structure results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Cervical vertebrae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_____bones of the neck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Thoracic vertebrae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_____ bones of the torso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Lumbar vertebrae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_____ bones of the lower back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Sacrum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bone inferior to the lumbar vertebrae that articulates with the hip bones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Vertebral Column: Curvatures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800"/>
              <a:t> </a:t>
            </a:r>
          </a:p>
          <a:p>
            <a:pPr lvl="1"/>
            <a:r>
              <a:rPr lang="en-US" sz="2400"/>
              <a:t>cervical and lumbar</a:t>
            </a:r>
          </a:p>
          <a:p>
            <a:pPr lvl="1"/>
            <a:r>
              <a:rPr lang="en-US" sz="2400"/>
              <a:t>Secondary curvatures </a:t>
            </a:r>
          </a:p>
          <a:p>
            <a:pPr lvl="1"/>
            <a:r>
              <a:rPr lang="en-US" sz="2400"/>
              <a:t>cervical and lumbar – are convex anteriorly and are _</a:t>
            </a:r>
          </a:p>
          <a:p>
            <a:endParaRPr lang="en-US" sz="2800"/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thoracic and sacral</a:t>
            </a:r>
          </a:p>
          <a:p>
            <a:pPr lvl="1"/>
            <a:r>
              <a:rPr lang="en-US" sz="2400"/>
              <a:t>present at birth</a:t>
            </a:r>
          </a:p>
          <a:p>
            <a:pPr lvl="1"/>
            <a:r>
              <a:rPr lang="en-US" sz="2400"/>
              <a:t>convex posteriorly</a:t>
            </a:r>
          </a:p>
          <a:p>
            <a:pPr lvl="2"/>
            <a:r>
              <a:rPr lang="en-US" sz="2000"/>
              <a:t>causing the infant spine to arch like a four-legged animal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4427</Words>
  <Application>Microsoft Office PowerPoint</Application>
  <PresentationFormat>On-screen Show (4:3)</PresentationFormat>
  <Paragraphs>1011</Paragraphs>
  <Slides>149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149</vt:i4>
      </vt:variant>
    </vt:vector>
  </HeadingPairs>
  <TitlesOfParts>
    <vt:vector size="150" baseType="lpstr">
      <vt:lpstr>Office Theme</vt:lpstr>
      <vt:lpstr>Chapter 5 The Integumentary System </vt:lpstr>
      <vt:lpstr>Skin (Integument)</vt:lpstr>
      <vt:lpstr>Slide 3</vt:lpstr>
      <vt:lpstr>Epidermis</vt:lpstr>
      <vt:lpstr>Layers of the Epidermis:  Stratum Basale (Basal Layer)</vt:lpstr>
      <vt:lpstr>Layers of the Epidermis:  Stratum Spinosum (Prickly Layer)</vt:lpstr>
      <vt:lpstr>Layers of the Epidermis:  Stratum Granulosum (Granular Layer)</vt:lpstr>
      <vt:lpstr>Layers of the Epidermis:  Stratum Lucidum (Clear Layer)</vt:lpstr>
      <vt:lpstr>Layers of the Epidermis:  Stratum Corneum (Horny Layer)</vt:lpstr>
      <vt:lpstr>Dermis</vt:lpstr>
      <vt:lpstr>Layers of the Dermis: Papillary Layer</vt:lpstr>
      <vt:lpstr>Layers of the Dermis: Reticular Layer</vt:lpstr>
      <vt:lpstr>Hypodermis</vt:lpstr>
      <vt:lpstr>Skin Color</vt:lpstr>
      <vt:lpstr>Sweat Glands</vt:lpstr>
      <vt:lpstr>Sebaceous Glands</vt:lpstr>
      <vt:lpstr>Hair</vt:lpstr>
      <vt:lpstr>Hair Function and Distribution</vt:lpstr>
      <vt:lpstr>Hair Function and Distribution</vt:lpstr>
      <vt:lpstr>Hair Follicle</vt:lpstr>
      <vt:lpstr>Types of Hair</vt:lpstr>
      <vt:lpstr>Hair Thinning and Baldness</vt:lpstr>
      <vt:lpstr>Structure of a Nail</vt:lpstr>
      <vt:lpstr>Functions of the Integumentary System</vt:lpstr>
      <vt:lpstr>Functions of the Integumentary System</vt:lpstr>
      <vt:lpstr>Skin Cancer</vt:lpstr>
      <vt:lpstr>Skin Cancer</vt:lpstr>
      <vt:lpstr>Basal Cell Carcinoma</vt:lpstr>
      <vt:lpstr>Squamous Cell Carcinoma</vt:lpstr>
      <vt:lpstr>Melanoma</vt:lpstr>
      <vt:lpstr>Melanoma</vt:lpstr>
      <vt:lpstr>Melanoma</vt:lpstr>
      <vt:lpstr>Burns</vt:lpstr>
      <vt:lpstr>Burns</vt:lpstr>
      <vt:lpstr>Burns</vt:lpstr>
      <vt:lpstr>Rule of Nines</vt:lpstr>
      <vt:lpstr>Classification of Bones</vt:lpstr>
      <vt:lpstr>Classification of Bones: By Shape</vt:lpstr>
      <vt:lpstr>Classification of Bones: By Shape</vt:lpstr>
      <vt:lpstr>Classification of Bones: By Shape</vt:lpstr>
      <vt:lpstr>Classification of Bones: By Shape</vt:lpstr>
      <vt:lpstr>Function of Bones</vt:lpstr>
      <vt:lpstr>Function of Bones</vt:lpstr>
      <vt:lpstr>Bone Markings</vt:lpstr>
      <vt:lpstr>Bone Markings: Projections –  Sites of Muscle and Ligament Attachment</vt:lpstr>
      <vt:lpstr>Bone Markings: Projections –  Projections That Help to Form Joints</vt:lpstr>
      <vt:lpstr>Bone Markings: Depressions and Openings</vt:lpstr>
      <vt:lpstr>Bone Textures</vt:lpstr>
      <vt:lpstr>Structure of Long Bone</vt:lpstr>
      <vt:lpstr>Structure of Long Bone</vt:lpstr>
      <vt:lpstr>Bone Membranes</vt:lpstr>
      <vt:lpstr>Bone Membranes</vt:lpstr>
      <vt:lpstr>Structure of Short, Irregular, and Flat Bones</vt:lpstr>
      <vt:lpstr>Location of Hematopoietic Tissue  (Red Marrow)</vt:lpstr>
      <vt:lpstr>Microscopic Structure of Bone:  Compact Bone</vt:lpstr>
      <vt:lpstr>Microscopic Structure of Bone:  Compact Bone</vt:lpstr>
      <vt:lpstr>Chemical Composition of Bone: Organic</vt:lpstr>
      <vt:lpstr>Bone Development</vt:lpstr>
      <vt:lpstr>Formation of the Bony Skeleton</vt:lpstr>
      <vt:lpstr>Intramembranous Ossification</vt:lpstr>
      <vt:lpstr>Stages of Intramembranous Ossification</vt:lpstr>
      <vt:lpstr>Stages of Intramembranous Ossification</vt:lpstr>
      <vt:lpstr>Stages of Intramembranous Ossification</vt:lpstr>
      <vt:lpstr>Stages of Intramembranous Ossification</vt:lpstr>
      <vt:lpstr>Stages of Intramembranous Ossification</vt:lpstr>
      <vt:lpstr>Endochondral Ossification</vt:lpstr>
      <vt:lpstr>Stages of Endochondral Ossification</vt:lpstr>
      <vt:lpstr>Postnatal Bone Growth</vt:lpstr>
      <vt:lpstr>Functional Zones in Long Bone Growth</vt:lpstr>
      <vt:lpstr>Hormonal Regulation of Bone Growth During Youth</vt:lpstr>
      <vt:lpstr>Response to Mechanical Stress</vt:lpstr>
      <vt:lpstr>Bone Fractures (Breaks)</vt:lpstr>
      <vt:lpstr>Types of Bone Fractures</vt:lpstr>
      <vt:lpstr>Types of Bone Fractures</vt:lpstr>
      <vt:lpstr>Types of Bone Fractures</vt:lpstr>
      <vt:lpstr>Common Types of Fractures</vt:lpstr>
      <vt:lpstr>Common Types of Fractures</vt:lpstr>
      <vt:lpstr>Stages in the Healing of a Bone Fracture</vt:lpstr>
      <vt:lpstr>Stages in the Healing of a Bone Fracture</vt:lpstr>
      <vt:lpstr>Stages in the Healing of a Bone Fracture</vt:lpstr>
      <vt:lpstr>Stages in the Healing of a Bone Fracture</vt:lpstr>
      <vt:lpstr>Stages in the Healing of a Bone Fracture</vt:lpstr>
      <vt:lpstr>Homeostatic Imbalances</vt:lpstr>
      <vt:lpstr>Homeostatic Imbalances</vt:lpstr>
      <vt:lpstr>Isolated Cases of Rickets</vt:lpstr>
      <vt:lpstr>Homeostatic Imbalances</vt:lpstr>
      <vt:lpstr>Osteoporosis: Treatment</vt:lpstr>
      <vt:lpstr>Chapter Seven </vt:lpstr>
      <vt:lpstr>The Axial Skeleton</vt:lpstr>
      <vt:lpstr>The Skull</vt:lpstr>
      <vt:lpstr>Anatomy of the Cranium</vt:lpstr>
      <vt:lpstr>Wormian Bones</vt:lpstr>
      <vt:lpstr>Facial Bones</vt:lpstr>
      <vt:lpstr>Mandible and Its Markings</vt:lpstr>
      <vt:lpstr>Maxillary Bones</vt:lpstr>
      <vt:lpstr>Orbits</vt:lpstr>
      <vt:lpstr>Hyoid Bone</vt:lpstr>
      <vt:lpstr>Vertebral Column</vt:lpstr>
      <vt:lpstr>Vertebral Column: Curvatures</vt:lpstr>
      <vt:lpstr>Vertebral Column: Intervertebral Discs</vt:lpstr>
      <vt:lpstr>General Structure of Vertebrae</vt:lpstr>
      <vt:lpstr>General Structure of Vertebrae</vt:lpstr>
      <vt:lpstr>General Structure of Vertebrae</vt:lpstr>
      <vt:lpstr>Cervical Vertebrae</vt:lpstr>
      <vt:lpstr>Cervical Vertebrae: The Atlas (C1)</vt:lpstr>
      <vt:lpstr>Cervical Vertebrae: The Axis (C2)</vt:lpstr>
      <vt:lpstr>Thoracic Vertebrae</vt:lpstr>
      <vt:lpstr>Lumbar Vertebrae</vt:lpstr>
      <vt:lpstr>Sacrum</vt:lpstr>
      <vt:lpstr>Coccyx</vt:lpstr>
      <vt:lpstr>Bony Thorax (Thoracic Cage)</vt:lpstr>
      <vt:lpstr>Bony Thorax (Thoracic Cage)</vt:lpstr>
      <vt:lpstr>Sternum (Breastbone)</vt:lpstr>
      <vt:lpstr>Ribs</vt:lpstr>
      <vt:lpstr>Structure of a Typical True Rib</vt:lpstr>
      <vt:lpstr>Appendicular Skeleton</vt:lpstr>
      <vt:lpstr>Pectoral Girdles (Shoulder Girdles)</vt:lpstr>
      <vt:lpstr>Clavicles (Collarbones)</vt:lpstr>
      <vt:lpstr>Scapulae (Shoulder Blades)</vt:lpstr>
      <vt:lpstr>Slide 120</vt:lpstr>
      <vt:lpstr>The Upper Limb</vt:lpstr>
      <vt:lpstr>Arm</vt:lpstr>
      <vt:lpstr>Arm</vt:lpstr>
      <vt:lpstr>Humerus of the Arm</vt:lpstr>
      <vt:lpstr>Forearm</vt:lpstr>
      <vt:lpstr>Ulna</vt:lpstr>
      <vt:lpstr>Radius</vt:lpstr>
      <vt:lpstr>Hand</vt:lpstr>
      <vt:lpstr>Carpus (Wrist)</vt:lpstr>
      <vt:lpstr>Metacarpus (Palm)</vt:lpstr>
      <vt:lpstr>Phalanges (Fingers)</vt:lpstr>
      <vt:lpstr>Pelvic Girdle</vt:lpstr>
      <vt:lpstr>Pelvic Girdle (Hip)</vt:lpstr>
      <vt:lpstr>Ilium</vt:lpstr>
      <vt:lpstr>Ilium</vt:lpstr>
      <vt:lpstr>Ischium</vt:lpstr>
      <vt:lpstr>Pubis</vt:lpstr>
      <vt:lpstr>Comparison of Male and Female Pelvic Structure</vt:lpstr>
      <vt:lpstr>Comparison of Male and Female Pelvic Structure</vt:lpstr>
      <vt:lpstr>The Lower Limb</vt:lpstr>
      <vt:lpstr>Femur</vt:lpstr>
      <vt:lpstr>Femur</vt:lpstr>
      <vt:lpstr>Leg</vt:lpstr>
      <vt:lpstr>Tibia</vt:lpstr>
      <vt:lpstr>Fibula</vt:lpstr>
      <vt:lpstr>Foot</vt:lpstr>
      <vt:lpstr>Tarsus</vt:lpstr>
      <vt:lpstr>Calcaneus</vt:lpstr>
      <vt:lpstr>Metatarsus and Phalanges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bawargo</dc:creator>
  <cp:lastModifiedBy>bawargo</cp:lastModifiedBy>
  <cp:revision>3</cp:revision>
  <dcterms:created xsi:type="dcterms:W3CDTF">2009-02-02T19:26:28Z</dcterms:created>
  <dcterms:modified xsi:type="dcterms:W3CDTF">2010-09-11T16:26:28Z</dcterms:modified>
</cp:coreProperties>
</file>