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2"/>
  </p:notesMasterIdLst>
  <p:handoutMasterIdLst>
    <p:handoutMasterId r:id="rId163"/>
  </p:handoutMasterIdLst>
  <p:sldIdLst>
    <p:sldId id="502" r:id="rId2"/>
    <p:sldId id="503" r:id="rId3"/>
    <p:sldId id="504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0" r:id="rId30"/>
    <p:sldId id="531" r:id="rId31"/>
    <p:sldId id="532" r:id="rId32"/>
    <p:sldId id="533" r:id="rId33"/>
    <p:sldId id="534" r:id="rId34"/>
    <p:sldId id="535" r:id="rId35"/>
    <p:sldId id="536" r:id="rId36"/>
    <p:sldId id="537" r:id="rId37"/>
    <p:sldId id="538" r:id="rId38"/>
    <p:sldId id="539" r:id="rId39"/>
    <p:sldId id="540" r:id="rId40"/>
    <p:sldId id="541" r:id="rId41"/>
    <p:sldId id="542" r:id="rId42"/>
    <p:sldId id="543" r:id="rId43"/>
    <p:sldId id="544" r:id="rId44"/>
    <p:sldId id="545" r:id="rId45"/>
    <p:sldId id="546" r:id="rId46"/>
    <p:sldId id="547" r:id="rId47"/>
    <p:sldId id="548" r:id="rId48"/>
    <p:sldId id="549" r:id="rId49"/>
    <p:sldId id="550" r:id="rId50"/>
    <p:sldId id="551" r:id="rId51"/>
    <p:sldId id="552" r:id="rId52"/>
    <p:sldId id="258" r:id="rId53"/>
    <p:sldId id="259" r:id="rId54"/>
    <p:sldId id="260" r:id="rId55"/>
    <p:sldId id="261" r:id="rId56"/>
    <p:sldId id="266" r:id="rId57"/>
    <p:sldId id="267" r:id="rId58"/>
    <p:sldId id="269" r:id="rId59"/>
    <p:sldId id="271" r:id="rId60"/>
    <p:sldId id="275" r:id="rId61"/>
    <p:sldId id="276" r:id="rId62"/>
    <p:sldId id="279" r:id="rId63"/>
    <p:sldId id="287" r:id="rId64"/>
    <p:sldId id="288" r:id="rId65"/>
    <p:sldId id="293" r:id="rId66"/>
    <p:sldId id="298" r:id="rId67"/>
    <p:sldId id="300" r:id="rId68"/>
    <p:sldId id="309" r:id="rId69"/>
    <p:sldId id="310" r:id="rId70"/>
    <p:sldId id="312" r:id="rId71"/>
    <p:sldId id="336" r:id="rId72"/>
    <p:sldId id="337" r:id="rId73"/>
    <p:sldId id="338" r:id="rId74"/>
    <p:sldId id="339" r:id="rId75"/>
    <p:sldId id="346" r:id="rId76"/>
    <p:sldId id="348" r:id="rId77"/>
    <p:sldId id="349" r:id="rId78"/>
    <p:sldId id="442" r:id="rId79"/>
    <p:sldId id="444" r:id="rId80"/>
    <p:sldId id="350" r:id="rId81"/>
    <p:sldId id="352" r:id="rId82"/>
    <p:sldId id="358" r:id="rId83"/>
    <p:sldId id="376" r:id="rId84"/>
    <p:sldId id="377" r:id="rId85"/>
    <p:sldId id="387" r:id="rId86"/>
    <p:sldId id="388" r:id="rId87"/>
    <p:sldId id="389" r:id="rId88"/>
    <p:sldId id="406" r:id="rId89"/>
    <p:sldId id="407" r:id="rId90"/>
    <p:sldId id="409" r:id="rId91"/>
    <p:sldId id="410" r:id="rId92"/>
    <p:sldId id="413" r:id="rId93"/>
    <p:sldId id="415" r:id="rId94"/>
    <p:sldId id="416" r:id="rId95"/>
    <p:sldId id="419" r:id="rId96"/>
    <p:sldId id="431" r:id="rId97"/>
    <p:sldId id="432" r:id="rId98"/>
    <p:sldId id="433" r:id="rId99"/>
    <p:sldId id="434" r:id="rId100"/>
    <p:sldId id="435" r:id="rId101"/>
    <p:sldId id="437" r:id="rId102"/>
    <p:sldId id="438" r:id="rId103"/>
    <p:sldId id="439" r:id="rId104"/>
    <p:sldId id="445" r:id="rId105"/>
    <p:sldId id="446" r:id="rId106"/>
    <p:sldId id="447" r:id="rId107"/>
    <p:sldId id="448" r:id="rId108"/>
    <p:sldId id="449" r:id="rId109"/>
    <p:sldId id="450" r:id="rId110"/>
    <p:sldId id="451" r:id="rId111"/>
    <p:sldId id="452" r:id="rId112"/>
    <p:sldId id="453" r:id="rId113"/>
    <p:sldId id="454" r:id="rId114"/>
    <p:sldId id="455" r:id="rId115"/>
    <p:sldId id="456" r:id="rId116"/>
    <p:sldId id="457" r:id="rId117"/>
    <p:sldId id="458" r:id="rId118"/>
    <p:sldId id="459" r:id="rId119"/>
    <p:sldId id="460" r:id="rId120"/>
    <p:sldId id="461" r:id="rId121"/>
    <p:sldId id="462" r:id="rId122"/>
    <p:sldId id="463" r:id="rId123"/>
    <p:sldId id="464" r:id="rId124"/>
    <p:sldId id="465" r:id="rId125"/>
    <p:sldId id="466" r:id="rId126"/>
    <p:sldId id="467" r:id="rId127"/>
    <p:sldId id="468" r:id="rId128"/>
    <p:sldId id="469" r:id="rId129"/>
    <p:sldId id="470" r:id="rId130"/>
    <p:sldId id="471" r:id="rId131"/>
    <p:sldId id="472" r:id="rId132"/>
    <p:sldId id="473" r:id="rId133"/>
    <p:sldId id="474" r:id="rId134"/>
    <p:sldId id="475" r:id="rId135"/>
    <p:sldId id="476" r:id="rId136"/>
    <p:sldId id="477" r:id="rId137"/>
    <p:sldId id="478" r:id="rId138"/>
    <p:sldId id="479" r:id="rId139"/>
    <p:sldId id="480" r:id="rId140"/>
    <p:sldId id="481" r:id="rId141"/>
    <p:sldId id="482" r:id="rId142"/>
    <p:sldId id="483" r:id="rId143"/>
    <p:sldId id="484" r:id="rId144"/>
    <p:sldId id="485" r:id="rId145"/>
    <p:sldId id="486" r:id="rId146"/>
    <p:sldId id="487" r:id="rId147"/>
    <p:sldId id="488" r:id="rId148"/>
    <p:sldId id="489" r:id="rId149"/>
    <p:sldId id="490" r:id="rId150"/>
    <p:sldId id="491" r:id="rId151"/>
    <p:sldId id="492" r:id="rId152"/>
    <p:sldId id="493" r:id="rId153"/>
    <p:sldId id="494" r:id="rId154"/>
    <p:sldId id="495" r:id="rId155"/>
    <p:sldId id="496" r:id="rId156"/>
    <p:sldId id="497" r:id="rId157"/>
    <p:sldId id="498" r:id="rId158"/>
    <p:sldId id="499" r:id="rId159"/>
    <p:sldId id="500" r:id="rId160"/>
    <p:sldId id="501" r:id="rId1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6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2CCF3-6E9A-43E9-85B8-BFC542D4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827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3C0FA-5A7D-4FB7-97CE-6134EE6AB966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25F54-8EC9-412B-8E64-46C33C4C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043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3DD26EE6-F1D7-4074-B127-9130709C153F}" type="slidenum">
              <a:rPr lang="en-US" sz="1200"/>
              <a:pPr/>
              <a:t>133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0D6EB6B6-5259-4DFD-97FC-25BB039E6D06}" type="slidenum">
              <a:rPr lang="en-US" sz="1200"/>
              <a:pPr/>
              <a:t>134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618FF79C-EDD9-4E9B-BC57-A78B69829E59}" type="slidenum">
              <a:rPr lang="en-US" sz="1200"/>
              <a:pPr/>
              <a:t>135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B76C34F4-D392-4E40-9FF1-824DBE0CB301}" type="slidenum">
              <a:rPr lang="en-US" sz="1200"/>
              <a:pPr/>
              <a:t>136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37842885-B4DB-4B7A-8915-906405A97586}" type="slidenum">
              <a:rPr lang="en-US" sz="1200"/>
              <a:pPr/>
              <a:t>137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85E2BA05-6235-45A0-B613-3068920C50F9}" type="slidenum">
              <a:rPr lang="en-US" sz="1200"/>
              <a:pPr/>
              <a:t>138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B7DF2077-7CE7-4206-B32F-BBA82C39C00E}" type="slidenum">
              <a:rPr lang="en-US" sz="1200"/>
              <a:pPr/>
              <a:t>139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C5D7FB96-590A-47FD-BA67-79875A46C8EA}" type="slidenum">
              <a:rPr lang="en-US" sz="1200"/>
              <a:pPr/>
              <a:t>140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99C2BB7A-641C-4AB0-9CBC-387F6734772A}" type="slidenum">
              <a:rPr lang="en-US" sz="1200"/>
              <a:pPr/>
              <a:t>141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61236E7-3049-4E77-AB01-751F35878623}" type="slidenum">
              <a:rPr lang="en-US" sz="1200"/>
              <a:pPr/>
              <a:t>142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C7FEE06E-835B-4881-A190-DF3497C285DC}" type="slidenum">
              <a:rPr lang="en-US" sz="1200"/>
              <a:pPr/>
              <a:t>143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1CE6A4E3-8E85-4A4D-BFA3-EE79E1FC7579}" type="slidenum">
              <a:rPr lang="en-US" sz="1200"/>
              <a:pPr/>
              <a:t>144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66C183FA-9B33-4E02-B557-13BB5D826A07}" type="slidenum">
              <a:rPr lang="en-US" sz="1200"/>
              <a:pPr/>
              <a:t>145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022D5BC1-C65C-4659-974C-1E362D6854BA}" type="slidenum">
              <a:rPr lang="en-US" sz="1200"/>
              <a:pPr/>
              <a:t>146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4AA778-0DEC-4953-9AF9-7B0F1EB8880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DCEEA-310D-4189-AD29-8821AAAA463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753902-E50D-44AD-BE1A-04DAF0E58337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B48F01-B4AE-42B4-BB4A-9CE02AB3488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B46458-619C-4847-B0E7-B7C77A54CB3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0A4216-CD20-4F25-85FB-2CF1A91762C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32066D-E219-4169-BB38-44E42AAEF33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01D554-C5E9-4A8B-A28D-13742604DEB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3802E1-ED31-431A-8324-CE314EDA1616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DBCDE2-0983-49FB-A9EB-D785AED132E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3F77C9-C5D1-4B54-9657-1D060341F91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4E3216-4ACC-4C58-ACAF-D69F0FD3C97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629BBD-5634-4FBB-A008-4A1FF95B78A1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EA7252-BD88-4909-939E-02A64548E646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80E37A-1847-42FC-95DF-0BF539B4771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FD801-5CA4-4706-8DF1-95BEC454AD11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6A54C4-8D8E-46AA-ABCC-9584606B961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CB626C-BC0C-4371-81CA-887B47345EE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88B217-52B7-479A-AFEC-65C49ACF717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3BE1FA-8083-4352-BFEA-6F90C9889366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537CEF-4576-4B7C-99E8-87D2A63DA021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94936B-981D-4F78-AB11-2CF14052271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90F70F-889C-46D1-9858-144496C8301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3D4F00-2B43-4B7A-A487-D8905CF3BA1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7EB5B7-E07C-45DF-B7D2-408AB0E50B8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AB250B-89F0-49C8-9D48-95BB30B6210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A19866-B2A0-486C-B718-C5F1D921533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93B06B-D257-4CB8-8271-1A920C94BA7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055CD1-65EB-4F99-9862-78F54487DBA7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ECDBA-A451-4582-B2C3-F6B817E22C6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FDD671-431E-4A32-9D41-72068AAABD8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ED3ED-500A-4088-888D-C5AC91CA532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0F1B8D-5D07-4FE5-A099-673D3EF67E4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51D46A-A4DC-4FA3-874E-3DD4478BB74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124559-E84E-4087-9745-8C0D6F232C2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27207D-E0FC-4825-BB15-FA5BC5DE9F5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FCE3FB-45E9-4EAC-919B-8D65E0F6FE9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B408F6-38F6-44BF-8EBC-BB3EC6E3392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4C6754-2DB7-4804-A051-A07196ABC7C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3642CD-3BAC-4FA2-8D9F-0211625390D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6C3B01-7833-4A1A-8AA9-1702D874126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AC927-6A5B-451B-A070-F95D39AE80A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5A6519-83EB-420B-A638-48DF7F84D6C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00239E-99DC-44A1-B407-6ECA2CAE1223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845D40-FA6E-4DBC-96E2-EE35B5EAB71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83C36-ECD0-4811-8190-583098846C5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5B13C5-78F3-4A7E-B50B-9DBF757023D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50C72B-F42A-4BBD-AA79-6ADAE18F211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AE8722-6754-4716-813B-860BB69E9B7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EA37A9-78ED-44C8-A5EE-0D79FFCDC0A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9DA2BC-3F21-4EC0-BF34-0A8F602F8A7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909C45-B3AC-43EE-A9A3-F35FD611CB32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9615-2E45-4A49-BB04-F6D58E7B75EE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C9F9-3E57-4B1F-A4B3-1AB52703C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Joints (</a:t>
            </a:r>
            <a:r>
              <a:rPr lang="en-US" dirty="0" smtClean="0"/>
              <a:t>Articulations</a:t>
            </a:r>
            <a:r>
              <a:rPr lang="en-US" dirty="0"/>
              <a:t>)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Site where two or more bones meet</a:t>
            </a:r>
            <a:endParaRPr lang="en-US" dirty="0"/>
          </a:p>
          <a:p>
            <a:r>
              <a:rPr lang="en-US" dirty="0" smtClean="0"/>
              <a:t>Functions of joints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Hold skeleton together</a:t>
            </a:r>
            <a:endParaRPr lang="en-US" dirty="0"/>
          </a:p>
          <a:p>
            <a:r>
              <a:rPr lang="en-US" dirty="0" smtClean="0"/>
              <a:t>Two classifications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Cartilaginous Joints: </a:t>
            </a:r>
            <a:r>
              <a:rPr lang="en-US" dirty="0" err="1" smtClean="0"/>
              <a:t>Symphyses</a:t>
            </a:r>
            <a:endParaRPr 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_______________________________ unites bone</a:t>
            </a:r>
            <a:endParaRPr lang="en-US" dirty="0"/>
          </a:p>
          <a:p>
            <a:pPr lvl="1"/>
            <a:r>
              <a:rPr lang="en-US" dirty="0" smtClean="0"/>
              <a:t>Hyaline cartilage present as articular cartilage</a:t>
            </a:r>
          </a:p>
          <a:p>
            <a:r>
              <a:rPr lang="en-US" dirty="0" smtClean="0"/>
              <a:t>Strong, flexible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Pubic </a:t>
            </a:r>
            <a:r>
              <a:rPr lang="en-US" dirty="0" err="1" smtClean="0"/>
              <a:t>symphysis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930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Special Features of Smooth Muscle Contraction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Smooth muscle cells can divide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</a:t>
            </a:r>
            <a:endParaRPr lang="en-US" dirty="0"/>
          </a:p>
          <a:p>
            <a:pPr lvl="2"/>
            <a:r>
              <a:rPr lang="en-US" dirty="0"/>
              <a:t>Estrogen effects on </a:t>
            </a:r>
            <a:r>
              <a:rPr lang="en-US" dirty="0" smtClean="0"/>
              <a:t>___________________________ at </a:t>
            </a:r>
            <a:r>
              <a:rPr lang="en-US" dirty="0"/>
              <a:t>puberty and during pregnancy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42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Smooth Muscle</a:t>
            </a:r>
          </a:p>
        </p:txBody>
      </p:sp>
      <p:sp>
        <p:nvSpPr>
          <p:cNvPr id="5428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Smooth muscle varies in different organs</a:t>
            </a:r>
          </a:p>
          <a:p>
            <a:pPr lvl="1"/>
            <a:r>
              <a:rPr lang="en-US" dirty="0"/>
              <a:t>Fiber arrangement and organization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Responsiveness to various stimuli</a:t>
            </a:r>
          </a:p>
          <a:p>
            <a:r>
              <a:rPr lang="en-US" dirty="0"/>
              <a:t>Categorized as </a:t>
            </a:r>
            <a:r>
              <a:rPr lang="en-US" dirty="0" smtClean="0"/>
              <a:t>_________________________ (unitary) and </a:t>
            </a:r>
            <a:r>
              <a:rPr lang="en-US" b="1" dirty="0" smtClean="0"/>
              <a:t>__________________________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Smooth Muscle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Unitary</a:t>
            </a:r>
            <a:r>
              <a:rPr lang="en-US" dirty="0"/>
              <a:t> (visceral) </a:t>
            </a:r>
            <a:r>
              <a:rPr lang="en-US" b="1" dirty="0"/>
              <a:t>smooth muscle</a:t>
            </a:r>
            <a:endParaRPr lang="en-US" dirty="0"/>
          </a:p>
          <a:p>
            <a:pPr lvl="1"/>
            <a:r>
              <a:rPr lang="en-US" dirty="0"/>
              <a:t>In all </a:t>
            </a:r>
            <a:r>
              <a:rPr lang="en-US" dirty="0" smtClean="0"/>
              <a:t>____________________________________ except </a:t>
            </a:r>
            <a:r>
              <a:rPr lang="en-US" dirty="0"/>
              <a:t>heart </a:t>
            </a:r>
          </a:p>
          <a:p>
            <a:pPr lvl="1"/>
            <a:r>
              <a:rPr lang="en-US" dirty="0"/>
              <a:t>Arranged in opposing sheets</a:t>
            </a:r>
          </a:p>
          <a:p>
            <a:pPr lvl="1"/>
            <a:r>
              <a:rPr lang="en-US" dirty="0"/>
              <a:t>Innervated by </a:t>
            </a:r>
            <a:r>
              <a:rPr lang="en-US" dirty="0" smtClean="0"/>
              <a:t>_ </a:t>
            </a:r>
            <a:endParaRPr lang="en-US" dirty="0"/>
          </a:p>
          <a:p>
            <a:pPr lvl="1"/>
            <a:r>
              <a:rPr lang="en-US" dirty="0"/>
              <a:t>Often exhibit spontaneous action potentials</a:t>
            </a:r>
          </a:p>
          <a:p>
            <a:pPr lvl="1"/>
            <a:r>
              <a:rPr lang="en-US" dirty="0"/>
              <a:t>Electrically coupled by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Respond to various chemical stimuli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Smooth Muscle: Multiunit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Multiunit smooth muscle</a:t>
            </a:r>
          </a:p>
          <a:p>
            <a:pPr lvl="1"/>
            <a:r>
              <a:rPr lang="en-US" dirty="0"/>
              <a:t>Located in large airways, </a:t>
            </a:r>
            <a:r>
              <a:rPr lang="en-US" dirty="0" smtClean="0"/>
              <a:t>_____________________________, </a:t>
            </a:r>
            <a:r>
              <a:rPr lang="en-US" dirty="0" err="1"/>
              <a:t>arrector</a:t>
            </a:r>
            <a:r>
              <a:rPr lang="en-US" dirty="0"/>
              <a:t> </a:t>
            </a:r>
            <a:r>
              <a:rPr lang="en-US" dirty="0" err="1"/>
              <a:t>pili</a:t>
            </a:r>
            <a:r>
              <a:rPr lang="en-US" dirty="0"/>
              <a:t> muscles,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spontaneous </a:t>
            </a:r>
            <a:r>
              <a:rPr lang="en-US" dirty="0"/>
              <a:t>depolarization rare</a:t>
            </a:r>
          </a:p>
          <a:p>
            <a:pPr lvl="1"/>
            <a:r>
              <a:rPr lang="en-US" dirty="0"/>
              <a:t>Independent muscle </a:t>
            </a:r>
            <a:r>
              <a:rPr lang="en-US" dirty="0" smtClean="0"/>
              <a:t>fibers</a:t>
            </a:r>
          </a:p>
          <a:p>
            <a:pPr lvl="2"/>
            <a:r>
              <a:rPr lang="en-US" dirty="0" smtClean="0"/>
              <a:t>innervated </a:t>
            </a:r>
            <a:r>
              <a:rPr lang="en-US" dirty="0"/>
              <a:t>by autonomic </a:t>
            </a:r>
            <a:r>
              <a:rPr lang="en-US" dirty="0" smtClean="0"/>
              <a:t>NS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Has motor units; responds to hormones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Muscular System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Muscle </a:t>
            </a:r>
            <a:r>
              <a:rPr lang="en-US" dirty="0" smtClean="0"/>
              <a:t>tissue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Focus on skeletal muscle</a:t>
            </a:r>
          </a:p>
          <a:p>
            <a:pPr lvl="1"/>
            <a:r>
              <a:rPr lang="en-US" dirty="0"/>
              <a:t>How muscles interact to </a:t>
            </a:r>
            <a:r>
              <a:rPr lang="en-US" dirty="0">
                <a:sym typeface="Wingdings" pitchFamily="1" charset="2"/>
              </a:rPr>
              <a:t> movement</a:t>
            </a:r>
          </a:p>
          <a:p>
            <a:pPr lvl="1"/>
            <a:r>
              <a:rPr lang="en-US" dirty="0">
                <a:sym typeface="Wingdings" pitchFamily="1" charset="2"/>
              </a:rPr>
              <a:t>Criteria for naming muscles</a:t>
            </a:r>
          </a:p>
          <a:p>
            <a:pPr lvl="1"/>
            <a:r>
              <a:rPr lang="en-US" dirty="0">
                <a:sym typeface="Wingdings" pitchFamily="1" charset="2"/>
              </a:rPr>
              <a:t>Principles of leverage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Actions and Interactions of Skeletal Muscles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Muscles can </a:t>
            </a:r>
            <a:r>
              <a:rPr lang="en-US" dirty="0" smtClean="0"/>
              <a:t>__________________________; </a:t>
            </a:r>
            <a:r>
              <a:rPr lang="en-US" dirty="0"/>
              <a:t>never push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one muscle group "does", another "undoes"</a:t>
            </a:r>
          </a:p>
        </p:txBody>
      </p:sp>
    </p:spTree>
    <p:extLst>
      <p:ext uri="{BB962C8B-B14F-4D97-AF65-F5344CB8AC3E}">
        <p14:creationId xmlns:p14="http://schemas.microsoft.com/office/powerpoint/2010/main" val="21708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Actions and Interactions of Skeletal Muscles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Groups</a:t>
            </a:r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/>
              <a:t>Major responsibility for producing specific movement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/>
              <a:t>Opposes or reverses particular movement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Prime </a:t>
            </a:r>
            <a:r>
              <a:rPr lang="en-US" dirty="0"/>
              <a:t>mover and antagonist on opposite sides of joint across which they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Skeletal Muscles: Functional Groups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______________________________ </a:t>
            </a:r>
            <a:r>
              <a:rPr lang="en-US" dirty="0" smtClean="0"/>
              <a:t>helps </a:t>
            </a:r>
            <a:r>
              <a:rPr lang="en-US" dirty="0"/>
              <a:t>prime movers</a:t>
            </a:r>
          </a:p>
          <a:p>
            <a:pPr lvl="1"/>
            <a:r>
              <a:rPr lang="en-US" dirty="0"/>
              <a:t>Adds extra force to same movement</a:t>
            </a:r>
          </a:p>
          <a:p>
            <a:pPr lvl="1"/>
            <a:r>
              <a:rPr lang="en-US" dirty="0"/>
              <a:t>Reduces undesirable or unnecessary movement</a:t>
            </a:r>
          </a:p>
          <a:p>
            <a:endParaRPr lang="en-US" b="1" dirty="0" smtClean="0"/>
          </a:p>
          <a:p>
            <a:r>
              <a:rPr lang="en-US" b="1" dirty="0" smtClean="0"/>
              <a:t>_____________________________</a:t>
            </a:r>
            <a:endParaRPr lang="en-US" dirty="0"/>
          </a:p>
          <a:p>
            <a:pPr lvl="1"/>
            <a:r>
              <a:rPr lang="en-US" dirty="0"/>
              <a:t>Synergist that </a:t>
            </a:r>
            <a:r>
              <a:rPr lang="en-US" dirty="0" smtClean="0"/>
              <a:t>_____________________________ bone </a:t>
            </a:r>
            <a:r>
              <a:rPr lang="en-US" dirty="0"/>
              <a:t>or muscle's origin</a:t>
            </a:r>
          </a:p>
          <a:p>
            <a:pPr lvl="1"/>
            <a:r>
              <a:rPr lang="en-US" dirty="0"/>
              <a:t>Gives prime mover stable base on which to act</a:t>
            </a:r>
          </a:p>
        </p:txBody>
      </p:sp>
    </p:spTree>
    <p:extLst>
      <p:ext uri="{BB962C8B-B14F-4D97-AF65-F5344CB8AC3E}">
        <p14:creationId xmlns:p14="http://schemas.microsoft.com/office/powerpoint/2010/main" val="29101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Skeletal Muscles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 </a:t>
            </a:r>
          </a:p>
          <a:p>
            <a:pPr lvl="1"/>
            <a:r>
              <a:rPr lang="en-US" sz="2400" dirty="0" smtClean="0"/>
              <a:t>bone </a:t>
            </a:r>
            <a:r>
              <a:rPr lang="en-US" sz="2400" dirty="0"/>
              <a:t>or body region with which muscle associated</a:t>
            </a:r>
          </a:p>
          <a:p>
            <a:r>
              <a:rPr lang="en-US" sz="2800" b="1" dirty="0" smtClean="0"/>
              <a:t> </a:t>
            </a:r>
            <a:endParaRPr lang="en-US" sz="2800" dirty="0"/>
          </a:p>
          <a:p>
            <a:pPr lvl="1"/>
            <a:r>
              <a:rPr lang="en-US" sz="2400" dirty="0" smtClean="0"/>
              <a:t>deltoid </a:t>
            </a:r>
            <a:r>
              <a:rPr lang="en-US" sz="2400" dirty="0"/>
              <a:t>muscle </a:t>
            </a:r>
            <a:endParaRPr lang="en-US" sz="2400" dirty="0" smtClean="0"/>
          </a:p>
          <a:p>
            <a:pPr lvl="1"/>
            <a:r>
              <a:rPr lang="en-US" sz="2400" i="1" dirty="0" smtClean="0"/>
              <a:t>deltoid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triangle </a:t>
            </a:r>
            <a:endParaRPr lang="en-US" sz="2400" dirty="0"/>
          </a:p>
          <a:p>
            <a:r>
              <a:rPr lang="en-US" sz="2800" b="1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err="1" smtClean="0"/>
              <a:t>maximus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largest</a:t>
            </a:r>
          </a:p>
          <a:p>
            <a:pPr lvl="1"/>
            <a:r>
              <a:rPr lang="en-US" sz="2400" dirty="0" err="1" smtClean="0"/>
              <a:t>minimus</a:t>
            </a:r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 smtClean="0"/>
              <a:t>smallest</a:t>
            </a:r>
          </a:p>
          <a:p>
            <a:pPr lvl="1"/>
            <a:r>
              <a:rPr lang="en-US" sz="2400" dirty="0" err="1" smtClean="0"/>
              <a:t>longus</a:t>
            </a:r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 smtClean="0"/>
              <a:t>long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4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Skeletal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Direction of muscle fibers or fascicles </a:t>
            </a:r>
            <a:endParaRPr lang="en-US" sz="2800" dirty="0" smtClean="0"/>
          </a:p>
          <a:p>
            <a:pPr lvl="1"/>
            <a:r>
              <a:rPr lang="en-US" sz="2400" i="1" dirty="0" smtClean="0"/>
              <a:t> </a:t>
            </a:r>
            <a:endParaRPr lang="en-US" sz="2400" dirty="0" smtClean="0"/>
          </a:p>
          <a:p>
            <a:pPr lvl="2"/>
            <a:r>
              <a:rPr lang="en-US" sz="2000" dirty="0" smtClean="0"/>
              <a:t>fibers run straight</a:t>
            </a:r>
          </a:p>
          <a:p>
            <a:pPr lvl="1"/>
            <a:r>
              <a:rPr lang="en-US" sz="2400" i="1" dirty="0" err="1" smtClean="0"/>
              <a:t>transversus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fibers run at right angles</a:t>
            </a:r>
          </a:p>
          <a:p>
            <a:pPr lvl="1"/>
            <a:r>
              <a:rPr lang="en-US" sz="2400" i="1" dirty="0" smtClean="0"/>
              <a:t> 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fibers run at angles to imaginary defined axis</a:t>
            </a:r>
          </a:p>
          <a:p>
            <a:r>
              <a:rPr lang="en-US" b="1" dirty="0" smtClean="0"/>
              <a:t>Number of origins </a:t>
            </a:r>
            <a:endParaRPr lang="en-US" dirty="0" smtClean="0"/>
          </a:p>
          <a:p>
            <a:pPr lvl="1"/>
            <a:r>
              <a:rPr lang="en-US" dirty="0" smtClean="0"/>
              <a:t>Biceps </a:t>
            </a:r>
          </a:p>
          <a:p>
            <a:pPr lvl="2"/>
            <a:r>
              <a:rPr lang="en-US" dirty="0" smtClean="0"/>
              <a:t>2 origins 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3 origins</a:t>
            </a:r>
          </a:p>
          <a:p>
            <a:r>
              <a:rPr lang="en-US" b="1" dirty="0" smtClean="0"/>
              <a:t>Location of _</a:t>
            </a:r>
            <a:endParaRPr lang="en-US" dirty="0" smtClean="0"/>
          </a:p>
          <a:p>
            <a:pPr lvl="1"/>
            <a:r>
              <a:rPr lang="en-US" dirty="0" smtClean="0"/>
              <a:t>named according to point of origin and insertion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</a:t>
            </a: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Bones separated by _</a:t>
            </a:r>
            <a:endParaRPr lang="en-US" dirty="0"/>
          </a:p>
          <a:p>
            <a:r>
              <a:rPr lang="en-US" dirty="0" smtClean="0"/>
              <a:t>Include most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joints of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797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Skeletal Muscles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named </a:t>
            </a:r>
            <a:r>
              <a:rPr lang="en-US" dirty="0"/>
              <a:t>for action they </a:t>
            </a:r>
            <a:r>
              <a:rPr lang="en-US" dirty="0" smtClean="0"/>
              <a:t>produce</a:t>
            </a:r>
          </a:p>
          <a:p>
            <a:pPr lvl="1"/>
            <a:r>
              <a:rPr lang="en-US" dirty="0" smtClean="0"/>
              <a:t>flexor </a:t>
            </a:r>
            <a:r>
              <a:rPr lang="en-US" dirty="0"/>
              <a:t>or extensor</a:t>
            </a:r>
          </a:p>
          <a:p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/>
              <a:t>criteria can be combined, e.g., extensor carpi </a:t>
            </a:r>
            <a:r>
              <a:rPr lang="en-US" dirty="0" err="1"/>
              <a:t>radialis</a:t>
            </a:r>
            <a:r>
              <a:rPr lang="en-US" dirty="0"/>
              <a:t> </a:t>
            </a:r>
            <a:r>
              <a:rPr lang="en-US" dirty="0" err="1"/>
              <a:t>longus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Skeletal Muscles of the Body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grouped </a:t>
            </a:r>
            <a:r>
              <a:rPr lang="en-US" dirty="0"/>
              <a:t>by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Information for each muscle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Location relative to other muscles</a:t>
            </a:r>
          </a:p>
          <a:p>
            <a:pPr lvl="1"/>
            <a:r>
              <a:rPr lang="en-US" dirty="0"/>
              <a:t>Origin and </a:t>
            </a:r>
            <a:r>
              <a:rPr lang="en-US" dirty="0" smtClean="0"/>
              <a:t>insertion</a:t>
            </a:r>
          </a:p>
          <a:p>
            <a:pPr lvl="2"/>
            <a:r>
              <a:rPr lang="en-US" dirty="0" smtClean="0"/>
              <a:t>usually </a:t>
            </a:r>
            <a:r>
              <a:rPr lang="en-US" dirty="0"/>
              <a:t>a joint between origin and insertion 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insertion </a:t>
            </a:r>
            <a:r>
              <a:rPr lang="en-US" dirty="0"/>
              <a:t>moves toward origin</a:t>
            </a:r>
          </a:p>
          <a:p>
            <a:pPr lvl="1"/>
            <a:r>
              <a:rPr lang="en-US" dirty="0" smtClean="0"/>
              <a:t>Innervation</a:t>
            </a:r>
          </a:p>
          <a:p>
            <a:pPr lvl="2"/>
            <a:r>
              <a:rPr lang="en-US" dirty="0" smtClean="0"/>
              <a:t>name </a:t>
            </a:r>
            <a:r>
              <a:rPr lang="en-US" dirty="0"/>
              <a:t>of major nerve that supplies muscle</a:t>
            </a:r>
          </a:p>
        </p:txBody>
      </p:sp>
    </p:spTree>
    <p:extLst>
      <p:ext uri="{BB962C8B-B14F-4D97-AF65-F5344CB8AC3E}">
        <p14:creationId xmlns:p14="http://schemas.microsoft.com/office/powerpoint/2010/main" val="18432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Head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groups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Muscles </a:t>
            </a:r>
            <a:r>
              <a:rPr lang="en-US" dirty="0"/>
              <a:t>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Muscles </a:t>
            </a:r>
            <a:r>
              <a:rPr lang="en-US" dirty="0"/>
              <a:t>of </a:t>
            </a:r>
            <a:r>
              <a:rPr lang="en-US" dirty="0" smtClean="0"/>
              <a:t>______________________________ and </a:t>
            </a:r>
            <a:r>
              <a:rPr lang="en-US" dirty="0"/>
              <a:t>tongue movement</a:t>
            </a:r>
          </a:p>
        </p:txBody>
      </p:sp>
    </p:spTree>
    <p:extLst>
      <p:ext uri="{BB962C8B-B14F-4D97-AF65-F5344CB8AC3E}">
        <p14:creationId xmlns:p14="http://schemas.microsoft.com/office/powerpoint/2010/main" val="21741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Facial Expression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into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Important </a:t>
            </a:r>
            <a:r>
              <a:rPr lang="en-US" dirty="0"/>
              <a:t>in nonverbal communication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innervated by cranial nerve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Facial Expression: The Scalp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Epicranius</a:t>
            </a:r>
            <a:r>
              <a:rPr lang="en-US" dirty="0"/>
              <a:t> (</a:t>
            </a:r>
            <a:r>
              <a:rPr lang="en-US" dirty="0" err="1"/>
              <a:t>occipitofrontalis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Bipartite muscle consisting of 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err="1" smtClean="0"/>
              <a:t>Galea</a:t>
            </a:r>
            <a:r>
              <a:rPr lang="en-US" b="1" dirty="0" smtClean="0"/>
              <a:t> </a:t>
            </a:r>
            <a:r>
              <a:rPr lang="en-US" b="1" dirty="0" err="1"/>
              <a:t>aponeurotica</a:t>
            </a:r>
            <a:r>
              <a:rPr lang="en-US" dirty="0" smtClean="0"/>
              <a:t>— _________________________________________ connecting the </a:t>
            </a:r>
            <a:r>
              <a:rPr lang="en-US" dirty="0"/>
              <a:t>two </a:t>
            </a:r>
            <a:r>
              <a:rPr lang="en-US" dirty="0" smtClean="0"/>
              <a:t>muscles</a:t>
            </a:r>
            <a:endParaRPr lang="en-US" dirty="0"/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Frontal </a:t>
            </a:r>
            <a:r>
              <a:rPr lang="en-US" b="1" dirty="0"/>
              <a:t>belly; occipital belly </a:t>
            </a:r>
          </a:p>
          <a:p>
            <a:pPr lvl="3"/>
            <a:r>
              <a:rPr lang="en-US" dirty="0"/>
              <a:t>Have alternate actions;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1371600"/>
            <a:ext cx="38068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1775" indent="-23177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Aft>
                <a:spcPct val="50000"/>
              </a:spcAft>
              <a:buClr>
                <a:srgbClr val="053D76"/>
              </a:buClr>
              <a:buFont typeface="Times" pitchFamily="1" charset="0"/>
              <a:buNone/>
            </a:pPr>
            <a:endParaRPr lang="en-US">
              <a:latin typeface="Arial" charset="0"/>
            </a:endParaRPr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Facial Expression: The Face</a:t>
            </a:r>
            <a:br>
              <a:rPr lang="en-US"/>
            </a:br>
            <a:endParaRPr lang="en-U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/>
              <a:t>Corrugator supercilii</a:t>
            </a:r>
          </a:p>
          <a:p>
            <a:r>
              <a:rPr lang="en-US" b="1"/>
              <a:t>Zygomaticus</a:t>
            </a:r>
          </a:p>
          <a:p>
            <a:r>
              <a:rPr lang="en-US" b="1"/>
              <a:t>Risorius</a:t>
            </a:r>
          </a:p>
          <a:p>
            <a:r>
              <a:rPr lang="en-US" b="1"/>
              <a:t>Levator labii superioris</a:t>
            </a:r>
          </a:p>
          <a:p>
            <a:r>
              <a:rPr lang="en-US" b="1"/>
              <a:t>Depressor labii inferioris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/>
              <a:t>Depressor anguli oris</a:t>
            </a:r>
          </a:p>
          <a:p>
            <a:r>
              <a:rPr lang="en-US" b="1"/>
              <a:t>Orbicularis oris</a:t>
            </a:r>
          </a:p>
          <a:p>
            <a:r>
              <a:rPr lang="en-US" b="1"/>
              <a:t>Mentalis</a:t>
            </a:r>
          </a:p>
          <a:p>
            <a:r>
              <a:rPr lang="en-US" b="1"/>
              <a:t>Buccinator</a:t>
            </a:r>
          </a:p>
          <a:p>
            <a:r>
              <a:rPr lang="en-US" b="1"/>
              <a:t>Platysma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Mastication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pairs involved in </a:t>
            </a:r>
            <a:r>
              <a:rPr lang="en-US" dirty="0" smtClean="0"/>
              <a:t>mastication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innervated by </a:t>
            </a:r>
            <a:r>
              <a:rPr lang="en-US" dirty="0" smtClean="0"/>
              <a:t>_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Prime movers of jaw closure</a:t>
            </a:r>
          </a:p>
          <a:p>
            <a:pPr lvl="2"/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Grinding movements</a:t>
            </a:r>
          </a:p>
          <a:p>
            <a:pPr lvl="2"/>
            <a:r>
              <a:rPr lang="en-US" dirty="0"/>
              <a:t>Medial and lateral </a:t>
            </a:r>
            <a:r>
              <a:rPr lang="en-US" b="1" dirty="0" smtClean="0"/>
              <a:t>_</a:t>
            </a:r>
            <a:endParaRPr lang="en-US" dirty="0"/>
          </a:p>
          <a:p>
            <a:pPr lvl="1"/>
            <a:r>
              <a:rPr lang="en-US" dirty="0"/>
              <a:t>Chewing role - holds food between teeth</a:t>
            </a:r>
          </a:p>
          <a:p>
            <a:pPr lvl="2"/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Tongue Movement</a:t>
            </a: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muscles anchor and move tongue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Styloglossus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innervated by cranial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Neck and Vertebral Column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functional groups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Muscles </a:t>
            </a:r>
            <a:r>
              <a:rPr lang="en-US" dirty="0"/>
              <a:t>that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Muscles </a:t>
            </a:r>
            <a:r>
              <a:rPr lang="en-US" dirty="0"/>
              <a:t>that </a:t>
            </a:r>
            <a:r>
              <a:rPr lang="en-US" dirty="0" smtClean="0"/>
              <a:t>_____________________________ and </a:t>
            </a:r>
            <a:r>
              <a:rPr lang="en-US" dirty="0"/>
              <a:t>maintain posture</a:t>
            </a:r>
          </a:p>
        </p:txBody>
      </p:sp>
    </p:spTree>
    <p:extLst>
      <p:ext uri="{BB962C8B-B14F-4D97-AF65-F5344CB8AC3E}">
        <p14:creationId xmlns:p14="http://schemas.microsoft.com/office/powerpoint/2010/main" val="31099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Neck and Vertebral Column: Head Movement</a:t>
            </a:r>
            <a:br>
              <a:rPr lang="en-US"/>
            </a:b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major </a:t>
            </a:r>
            <a:r>
              <a:rPr lang="en-US" dirty="0"/>
              <a:t>head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Sternocleidomastoid </a:t>
            </a:r>
            <a:r>
              <a:rPr lang="en-US" dirty="0"/>
              <a:t>and </a:t>
            </a:r>
            <a:r>
              <a:rPr lang="en-US" b="1" dirty="0" err="1" smtClean="0"/>
              <a:t>scalenes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lateral </a:t>
            </a:r>
            <a:r>
              <a:rPr lang="en-US" dirty="0"/>
              <a:t>head movements 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Splenius </a:t>
            </a:r>
            <a:r>
              <a:rPr lang="en-US" b="1" dirty="0" err="1" smtClean="0"/>
              <a:t>capitis</a:t>
            </a:r>
            <a:r>
              <a:rPr lang="en-US" dirty="0" smtClean="0"/>
              <a:t> and </a:t>
            </a:r>
            <a:r>
              <a:rPr lang="en-US" b="1" dirty="0" err="1" smtClean="0"/>
              <a:t>cervicis</a:t>
            </a:r>
            <a:r>
              <a:rPr lang="en-US" dirty="0" smtClean="0"/>
              <a:t> portions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head _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Semispinalis</a:t>
            </a:r>
            <a:r>
              <a:rPr lang="en-US" b="1" dirty="0" smtClean="0"/>
              <a:t> </a:t>
            </a:r>
            <a:r>
              <a:rPr lang="en-US" b="1" dirty="0" err="1" smtClean="0"/>
              <a:t>capitis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synergist with </a:t>
            </a:r>
            <a:r>
              <a:rPr lang="en-US" dirty="0" err="1" smtClean="0"/>
              <a:t>sternocleidomastoid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Synovial Joints: </a:t>
            </a:r>
            <a:r>
              <a:rPr lang="en-US" sz="3200" b="1" dirty="0" smtClean="0"/>
              <a:t>Six</a:t>
            </a:r>
            <a:r>
              <a:rPr lang="en-US" sz="3200" dirty="0" smtClean="0"/>
              <a:t> Distinguishing Features</a:t>
            </a:r>
            <a:endParaRPr lang="en-US" sz="3200" dirty="0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1. Articular cartilage: hyaline cartilage</a:t>
            </a:r>
            <a:endParaRPr lang="en-US" dirty="0"/>
          </a:p>
          <a:p>
            <a:pPr lvl="1"/>
            <a:r>
              <a:rPr lang="en-US" dirty="0" smtClean="0"/>
              <a:t>Prevents _</a:t>
            </a:r>
            <a:endParaRPr lang="en-US" dirty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2. Joint (synovial) cavity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3675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9901" name="Rectangle 2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10.10a  Muscles of the neck and vertebral column that move the head and trunk.</a:t>
            </a:r>
            <a:endParaRPr lang="en-US" sz="1800" b="0"/>
          </a:p>
        </p:txBody>
      </p:sp>
      <p:pic>
        <p:nvPicPr>
          <p:cNvPr id="79903" name="Picture 9" descr="figure_10_10a_unlabel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9"/>
          <a:stretch>
            <a:fillRect/>
          </a:stretch>
        </p:blipFill>
        <p:spPr bwMode="auto">
          <a:xfrm>
            <a:off x="274638" y="977900"/>
            <a:ext cx="8594725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063" y="1362075"/>
            <a:ext cx="1430337" cy="600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n-US" sz="1800" b="1" kern="0" dirty="0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1st cervical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n-US" sz="1800" b="1" kern="0" dirty="0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vertebra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238125" y="2809875"/>
            <a:ext cx="1847850" cy="6000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fi-FI" sz="1800" kern="0" dirty="0" err="1">
                <a:latin typeface="Arial Black"/>
                <a:ea typeface="Geneva" charset="0"/>
                <a:cs typeface="Arial Black"/>
              </a:rPr>
              <a:t>Sternocleido-</a:t>
            </a:r>
            <a:endParaRPr lang="fi-FI" sz="1800" kern="0" dirty="0">
              <a:latin typeface="Arial Black"/>
              <a:ea typeface="Geneva" charset="0"/>
              <a:cs typeface="Arial Black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fi-FI" sz="1800" kern="0" dirty="0" err="1">
                <a:latin typeface="Arial Black"/>
                <a:ea typeface="Geneva" charset="0"/>
                <a:cs typeface="Arial Black"/>
              </a:rPr>
              <a:t>mastoid</a:t>
            </a:r>
            <a:endParaRPr lang="en-US" sz="1800" kern="0" dirty="0">
              <a:latin typeface="Arial Black"/>
              <a:ea typeface="Geneva" charset="0"/>
              <a:cs typeface="Arial Black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189788" y="1047750"/>
            <a:ext cx="1720850" cy="600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n-US" sz="1800" b="1" kern="0" dirty="0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Base of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n-US" sz="1800" b="1" kern="0" dirty="0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occipital bone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7189788" y="1752600"/>
            <a:ext cx="1060450" cy="600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fi-FI" sz="1800" b="1" kern="0" dirty="0" err="1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Mastoid</a:t>
            </a:r>
            <a:endParaRPr lang="fi-FI" sz="1800" b="1" kern="0" dirty="0">
              <a:solidFill>
                <a:srgbClr val="000000"/>
              </a:solidFill>
              <a:latin typeface="+mn-lt"/>
              <a:ea typeface="Geneva" charset="0"/>
              <a:cs typeface="Arial Black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fi-FI" sz="1800" b="1" kern="0" dirty="0" err="1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process</a:t>
            </a:r>
            <a:endParaRPr lang="en-US" sz="1800" b="1" kern="0" dirty="0">
              <a:solidFill>
                <a:srgbClr val="000000"/>
              </a:solidFill>
              <a:latin typeface="+mn-lt"/>
              <a:ea typeface="Geneva" charset="0"/>
              <a:cs typeface="Arial Black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189788" y="2438400"/>
            <a:ext cx="1162050" cy="6000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n-US" sz="1800" kern="0" dirty="0">
                <a:latin typeface="Arial Black"/>
                <a:ea typeface="Geneva" charset="0"/>
                <a:cs typeface="Arial Black"/>
              </a:rPr>
              <a:t>Middle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n-US" sz="1800" kern="0" dirty="0">
                <a:latin typeface="Arial Black"/>
                <a:ea typeface="Geneva" charset="0"/>
                <a:cs typeface="Arial Black"/>
              </a:rPr>
              <a:t>scalene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7189788" y="3248025"/>
            <a:ext cx="1200150" cy="6000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s-ES_tradnl" sz="1800" kern="0" dirty="0">
                <a:latin typeface="Arial Black"/>
                <a:ea typeface="Geneva" charset="0"/>
                <a:cs typeface="Arial Black"/>
              </a:rPr>
              <a:t>Anterior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s-ES_tradnl" sz="1800" kern="0" dirty="0" err="1">
                <a:latin typeface="Arial Black"/>
                <a:ea typeface="Geneva" charset="0"/>
                <a:cs typeface="Arial Black"/>
              </a:rPr>
              <a:t>scalene</a:t>
            </a:r>
            <a:endParaRPr lang="en-US" sz="1800" kern="0" dirty="0">
              <a:latin typeface="Arial Black"/>
              <a:ea typeface="Geneva" charset="0"/>
              <a:cs typeface="Arial Black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189788" y="3913188"/>
            <a:ext cx="1327150" cy="6000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s-ES_tradnl" sz="1800" kern="0" dirty="0">
                <a:latin typeface="Arial Black"/>
                <a:ea typeface="Geneva" charset="0"/>
                <a:cs typeface="Arial Black"/>
              </a:rPr>
              <a:t>Posterior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s-ES_tradnl" sz="1800" kern="0" dirty="0" err="1">
                <a:latin typeface="Arial Black"/>
                <a:ea typeface="Geneva" charset="0"/>
                <a:cs typeface="Arial Black"/>
              </a:rPr>
              <a:t>scalene</a:t>
            </a:r>
            <a:endParaRPr lang="en-US" sz="1800" kern="0" dirty="0">
              <a:latin typeface="Arial Black"/>
              <a:ea typeface="Geneva" charset="0"/>
              <a:cs typeface="Arial Black"/>
            </a:endParaRPr>
          </a:p>
        </p:txBody>
      </p:sp>
      <p:grpSp>
        <p:nvGrpSpPr>
          <p:cNvPr id="79911" name="Group 8"/>
          <p:cNvGrpSpPr>
            <a:grpSpLocks/>
          </p:cNvGrpSpPr>
          <p:nvPr/>
        </p:nvGrpSpPr>
        <p:grpSpPr bwMode="auto">
          <a:xfrm>
            <a:off x="1625600" y="1530350"/>
            <a:ext cx="3003550" cy="95250"/>
            <a:chOff x="1752600" y="1600200"/>
            <a:chExt cx="1600200" cy="0"/>
          </a:xfrm>
        </p:grpSpPr>
        <p:cxnSp>
          <p:nvCxnSpPr>
            <p:cNvPr id="171" name="Straight Connector 170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9914" name="Group 182"/>
          <p:cNvGrpSpPr>
            <a:grpSpLocks/>
          </p:cNvGrpSpPr>
          <p:nvPr/>
        </p:nvGrpSpPr>
        <p:grpSpPr bwMode="auto">
          <a:xfrm>
            <a:off x="5226050" y="3409950"/>
            <a:ext cx="2012950" cy="266700"/>
            <a:chOff x="1752600" y="1600200"/>
            <a:chExt cx="1600200" cy="0"/>
          </a:xfrm>
        </p:grpSpPr>
        <p:cxnSp>
          <p:nvCxnSpPr>
            <p:cNvPr id="186" name="Straight Connector 185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" name="Straight Connector 188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9917" name="Group 191"/>
          <p:cNvGrpSpPr>
            <a:grpSpLocks/>
          </p:cNvGrpSpPr>
          <p:nvPr/>
        </p:nvGrpSpPr>
        <p:grpSpPr bwMode="auto">
          <a:xfrm>
            <a:off x="5207000" y="2603500"/>
            <a:ext cx="2025650" cy="63500"/>
            <a:chOff x="1752600" y="1600200"/>
            <a:chExt cx="1600200" cy="0"/>
          </a:xfrm>
        </p:grpSpPr>
        <p:cxnSp>
          <p:nvCxnSpPr>
            <p:cNvPr id="195" name="Straight Connector 194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9920" name="Group 200"/>
          <p:cNvGrpSpPr>
            <a:grpSpLocks/>
          </p:cNvGrpSpPr>
          <p:nvPr/>
        </p:nvGrpSpPr>
        <p:grpSpPr bwMode="auto">
          <a:xfrm>
            <a:off x="4845050" y="1212850"/>
            <a:ext cx="2387600" cy="69850"/>
            <a:chOff x="1752600" y="1600200"/>
            <a:chExt cx="1600200" cy="0"/>
          </a:xfrm>
        </p:grpSpPr>
        <p:cxnSp>
          <p:nvCxnSpPr>
            <p:cNvPr id="204" name="Straight Connector 203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9923" name="Group 235"/>
          <p:cNvGrpSpPr>
            <a:grpSpLocks/>
          </p:cNvGrpSpPr>
          <p:nvPr/>
        </p:nvGrpSpPr>
        <p:grpSpPr bwMode="auto">
          <a:xfrm>
            <a:off x="6565900" y="4089400"/>
            <a:ext cx="673100" cy="165100"/>
            <a:chOff x="1752600" y="1600200"/>
            <a:chExt cx="1600200" cy="0"/>
          </a:xfrm>
        </p:grpSpPr>
        <p:cxnSp>
          <p:nvCxnSpPr>
            <p:cNvPr id="237" name="Straight Connector 236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8" name="Straight Connector 237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9926" name="Group 238"/>
          <p:cNvGrpSpPr>
            <a:grpSpLocks/>
          </p:cNvGrpSpPr>
          <p:nvPr/>
        </p:nvGrpSpPr>
        <p:grpSpPr bwMode="auto">
          <a:xfrm>
            <a:off x="6565900" y="1917700"/>
            <a:ext cx="673100" cy="165100"/>
            <a:chOff x="1752600" y="1600200"/>
            <a:chExt cx="1600200" cy="0"/>
          </a:xfrm>
        </p:grpSpPr>
        <p:cxnSp>
          <p:nvCxnSpPr>
            <p:cNvPr id="240" name="Straight Connector 239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" name="Straight Connector 240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9929" name="Group 241"/>
          <p:cNvGrpSpPr>
            <a:grpSpLocks/>
          </p:cNvGrpSpPr>
          <p:nvPr/>
        </p:nvGrpSpPr>
        <p:grpSpPr bwMode="auto">
          <a:xfrm rot="1380000">
            <a:off x="5791200" y="3930650"/>
            <a:ext cx="785813" cy="165100"/>
            <a:chOff x="1752600" y="1600200"/>
            <a:chExt cx="1600200" cy="0"/>
          </a:xfrm>
        </p:grpSpPr>
        <p:cxnSp>
          <p:nvCxnSpPr>
            <p:cNvPr id="243" name="Straight Connector 242"/>
            <p:cNvCxnSpPr/>
            <p:nvPr/>
          </p:nvCxnSpPr>
          <p:spPr bwMode="auto">
            <a:xfrm>
              <a:off x="1751485" y="1600202"/>
              <a:ext cx="1600200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4" name="Straight Connector 243"/>
            <p:cNvCxnSpPr/>
            <p:nvPr/>
          </p:nvCxnSpPr>
          <p:spPr bwMode="auto">
            <a:xfrm>
              <a:off x="1751485" y="1600202"/>
              <a:ext cx="1600200" cy="0"/>
            </a:xfrm>
            <a:prstGeom prst="line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9932" name="Group 244"/>
          <p:cNvGrpSpPr>
            <a:grpSpLocks/>
          </p:cNvGrpSpPr>
          <p:nvPr/>
        </p:nvGrpSpPr>
        <p:grpSpPr bwMode="auto">
          <a:xfrm rot="1020000">
            <a:off x="5572125" y="1770063"/>
            <a:ext cx="1008063" cy="79375"/>
            <a:chOff x="1752600" y="1600200"/>
            <a:chExt cx="1600200" cy="0"/>
          </a:xfrm>
        </p:grpSpPr>
        <p:cxnSp>
          <p:nvCxnSpPr>
            <p:cNvPr id="246" name="Straight Connector 245"/>
            <p:cNvCxnSpPr/>
            <p:nvPr/>
          </p:nvCxnSpPr>
          <p:spPr bwMode="auto">
            <a:xfrm>
              <a:off x="1751787" y="1600203"/>
              <a:ext cx="1600198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7" name="Straight Connector 246"/>
            <p:cNvCxnSpPr/>
            <p:nvPr/>
          </p:nvCxnSpPr>
          <p:spPr bwMode="auto">
            <a:xfrm>
              <a:off x="1751787" y="1600203"/>
              <a:ext cx="1600198" cy="0"/>
            </a:xfrm>
            <a:prstGeom prst="line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249" name="Straight Connector 248"/>
          <p:cNvCxnSpPr/>
          <p:nvPr/>
        </p:nvCxnSpPr>
        <p:spPr bwMode="auto">
          <a:xfrm rot="1620000">
            <a:off x="3197225" y="3190875"/>
            <a:ext cx="798513" cy="0"/>
          </a:xfrm>
          <a:prstGeom prst="line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9936" name="Group 173"/>
          <p:cNvGrpSpPr>
            <a:grpSpLocks/>
          </p:cNvGrpSpPr>
          <p:nvPr/>
        </p:nvGrpSpPr>
        <p:grpSpPr bwMode="auto">
          <a:xfrm>
            <a:off x="2076450" y="3009900"/>
            <a:ext cx="2095500" cy="146050"/>
            <a:chOff x="1752600" y="1600200"/>
            <a:chExt cx="1600200" cy="0"/>
          </a:xfrm>
        </p:grpSpPr>
        <p:cxnSp>
          <p:nvCxnSpPr>
            <p:cNvPr id="177" name="Straight Connector 176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0" name="Straight Connector 179"/>
            <p:cNvCxnSpPr/>
            <p:nvPr/>
          </p:nvCxnSpPr>
          <p:spPr bwMode="auto">
            <a:xfrm>
              <a:off x="1752600" y="1600200"/>
              <a:ext cx="1600200" cy="0"/>
            </a:xfrm>
            <a:prstGeom prst="line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250" name="Straight Connector 249"/>
          <p:cNvCxnSpPr/>
          <p:nvPr/>
        </p:nvCxnSpPr>
        <p:spPr bwMode="auto">
          <a:xfrm rot="1620000">
            <a:off x="3197225" y="3190875"/>
            <a:ext cx="798513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1" name="Rectangle 250"/>
          <p:cNvSpPr/>
          <p:nvPr/>
        </p:nvSpPr>
        <p:spPr>
          <a:xfrm>
            <a:off x="636588" y="5564188"/>
            <a:ext cx="120015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s-ES_tradnl" sz="1800" kern="0" dirty="0">
                <a:latin typeface="Arial Black"/>
                <a:ea typeface="Geneva" charset="0"/>
                <a:cs typeface="Arial Black"/>
              </a:rPr>
              <a:t>Anterior</a:t>
            </a:r>
            <a:endParaRPr lang="en-US" sz="1800" kern="0" dirty="0">
              <a:latin typeface="Arial Black"/>
              <a:ea typeface="Geneva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845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0914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10.10b  Muscles of the neck and vertebral column that move the head and trunk.</a:t>
            </a:r>
            <a:endParaRPr lang="en-US" sz="1800" b="0"/>
          </a:p>
        </p:txBody>
      </p:sp>
      <p:pic>
        <p:nvPicPr>
          <p:cNvPr id="80916" name="Picture 12" descr="figure_10_10b_unlabel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"/>
          <a:stretch>
            <a:fillRect/>
          </a:stretch>
        </p:blipFill>
        <p:spPr bwMode="auto">
          <a:xfrm>
            <a:off x="1662113" y="363538"/>
            <a:ext cx="5819775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657225"/>
            <a:ext cx="1887538" cy="325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fi-FI" sz="1700" b="1" kern="0" dirty="0" err="1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Mastoid</a:t>
            </a:r>
            <a:r>
              <a:rPr lang="fi-FI" sz="1700" b="1" kern="0" dirty="0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 </a:t>
            </a:r>
            <a:r>
              <a:rPr lang="fi-FI" sz="1700" b="1" kern="0" dirty="0" err="1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process</a:t>
            </a:r>
            <a:endParaRPr lang="en-US" sz="1700" b="1" kern="0" dirty="0">
              <a:solidFill>
                <a:srgbClr val="000000"/>
              </a:solidFill>
              <a:latin typeface="+mn-lt"/>
              <a:ea typeface="Geneva" charset="0"/>
              <a:cs typeface="Arial Black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579563" y="2143125"/>
            <a:ext cx="1192212" cy="571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pl-PL" sz="1700" kern="0" dirty="0" err="1">
                <a:latin typeface="Arial Black"/>
                <a:ea typeface="Geneva" charset="0"/>
                <a:cs typeface="Arial Black"/>
              </a:rPr>
              <a:t>Splenius</a:t>
            </a:r>
            <a:endParaRPr lang="pl-PL" sz="1700" kern="0" dirty="0">
              <a:latin typeface="Arial Black"/>
              <a:ea typeface="Geneva" charset="0"/>
              <a:cs typeface="Arial Black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pl-PL" sz="1700" kern="0" dirty="0" err="1">
                <a:latin typeface="Arial Black"/>
                <a:ea typeface="Geneva" charset="0"/>
                <a:cs typeface="Arial Black"/>
              </a:rPr>
              <a:t>capitis</a:t>
            </a:r>
            <a:endParaRPr lang="en-US" sz="1700" kern="0" dirty="0">
              <a:latin typeface="Arial Black"/>
              <a:ea typeface="Geneva" charset="0"/>
              <a:cs typeface="Arial Black"/>
            </a:endParaRPr>
          </a:p>
        </p:txBody>
      </p:sp>
      <p:grpSp>
        <p:nvGrpSpPr>
          <p:cNvPr id="80919" name="Group 7"/>
          <p:cNvGrpSpPr>
            <a:grpSpLocks/>
          </p:cNvGrpSpPr>
          <p:nvPr/>
        </p:nvGrpSpPr>
        <p:grpSpPr bwMode="auto">
          <a:xfrm>
            <a:off x="4151313" y="825500"/>
            <a:ext cx="704850" cy="88900"/>
            <a:chOff x="1625600" y="1565275"/>
            <a:chExt cx="3003550" cy="0"/>
          </a:xfrm>
        </p:grpSpPr>
        <p:cxnSp>
          <p:nvCxnSpPr>
            <p:cNvPr id="171" name="Straight Connector 170"/>
            <p:cNvCxnSpPr/>
            <p:nvPr/>
          </p:nvCxnSpPr>
          <p:spPr bwMode="auto">
            <a:xfrm>
              <a:off x="1625600" y="1565275"/>
              <a:ext cx="3003550" cy="0"/>
            </a:xfrm>
            <a:prstGeom prst="line">
              <a:avLst/>
            </a:prstGeom>
            <a:noFill/>
            <a:ln w="476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625600" y="1565275"/>
              <a:ext cx="300355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51" name="Rectangle 250"/>
          <p:cNvSpPr/>
          <p:nvPr/>
        </p:nvSpPr>
        <p:spPr>
          <a:xfrm>
            <a:off x="2085975" y="6191250"/>
            <a:ext cx="1263650" cy="325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es-ES_tradnl" sz="1700" kern="0" dirty="0">
                <a:latin typeface="Arial Black"/>
                <a:ea typeface="Geneva" charset="0"/>
                <a:cs typeface="Arial Black"/>
              </a:rPr>
              <a:t>Posterior</a:t>
            </a:r>
            <a:endParaRPr lang="en-US" sz="1700" kern="0" dirty="0">
              <a:latin typeface="Arial Black"/>
              <a:ea typeface="Geneva" charset="0"/>
              <a:cs typeface="Arial Black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90675" y="2809875"/>
            <a:ext cx="1252538" cy="955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defRPr/>
            </a:pPr>
            <a:r>
              <a:rPr lang="en-US" sz="1700" b="1" kern="0" dirty="0" err="1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Spinous</a:t>
            </a:r>
            <a:endParaRPr lang="en-US" sz="1700" b="1" kern="0" dirty="0">
              <a:solidFill>
                <a:srgbClr val="000000"/>
              </a:solidFill>
              <a:latin typeface="+mn-lt"/>
              <a:ea typeface="Geneva" charset="0"/>
              <a:cs typeface="Arial Black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defRPr/>
            </a:pPr>
            <a:r>
              <a:rPr lang="en-US" sz="1700" b="1" kern="0" dirty="0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processes</a:t>
            </a:r>
          </a:p>
          <a:p>
            <a:pPr>
              <a:lnSpc>
                <a:spcPct val="80000"/>
              </a:lnSpc>
              <a:spcBef>
                <a:spcPts val="100"/>
              </a:spcBef>
              <a:defRPr/>
            </a:pPr>
            <a:r>
              <a:rPr lang="en-US" sz="1700" b="1" kern="0" dirty="0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of the</a:t>
            </a:r>
          </a:p>
          <a:p>
            <a:pPr>
              <a:lnSpc>
                <a:spcPct val="80000"/>
              </a:lnSpc>
              <a:spcBef>
                <a:spcPts val="100"/>
              </a:spcBef>
              <a:defRPr/>
            </a:pPr>
            <a:r>
              <a:rPr lang="en-US" sz="1700" b="1" kern="0" dirty="0">
                <a:solidFill>
                  <a:srgbClr val="000000"/>
                </a:solidFill>
                <a:latin typeface="+mn-lt"/>
                <a:ea typeface="Geneva" charset="0"/>
                <a:cs typeface="Arial Black"/>
              </a:rPr>
              <a:t>vertebrae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81150" y="3848100"/>
            <a:ext cx="1192213" cy="571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pl-PL" sz="1700" kern="0" dirty="0" err="1">
                <a:latin typeface="Arial Black"/>
                <a:ea typeface="Geneva" charset="0"/>
                <a:cs typeface="Arial Black"/>
              </a:rPr>
              <a:t>Splenius</a:t>
            </a:r>
            <a:endParaRPr lang="pl-PL" sz="1700" kern="0" dirty="0">
              <a:latin typeface="Arial Black"/>
              <a:ea typeface="Geneva" charset="0"/>
              <a:cs typeface="Arial Black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pl-PL" sz="1700" kern="0" dirty="0" err="1">
                <a:latin typeface="Arial Black"/>
                <a:ea typeface="Geneva" charset="0"/>
                <a:cs typeface="Arial Black"/>
              </a:rPr>
              <a:t>cervicis</a:t>
            </a:r>
            <a:endParaRPr lang="en-US" sz="1700" kern="0" dirty="0">
              <a:latin typeface="Arial Black"/>
              <a:ea typeface="Geneva" charset="0"/>
              <a:cs typeface="Arial Black"/>
            </a:endParaRPr>
          </a:p>
        </p:txBody>
      </p:sp>
      <p:grpSp>
        <p:nvGrpSpPr>
          <p:cNvPr id="80925" name="Group 47"/>
          <p:cNvGrpSpPr>
            <a:grpSpLocks/>
          </p:cNvGrpSpPr>
          <p:nvPr/>
        </p:nvGrpSpPr>
        <p:grpSpPr bwMode="auto">
          <a:xfrm>
            <a:off x="2720975" y="2314575"/>
            <a:ext cx="709613" cy="158750"/>
            <a:chOff x="1625600" y="1565275"/>
            <a:chExt cx="3003550" cy="0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1625600" y="1565275"/>
              <a:ext cx="3003550" cy="0"/>
            </a:xfrm>
            <a:prstGeom prst="line">
              <a:avLst/>
            </a:prstGeom>
            <a:noFill/>
            <a:ln w="476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625600" y="1565275"/>
              <a:ext cx="300355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0928" name="Group 50"/>
          <p:cNvGrpSpPr>
            <a:grpSpLocks/>
          </p:cNvGrpSpPr>
          <p:nvPr/>
        </p:nvGrpSpPr>
        <p:grpSpPr bwMode="auto">
          <a:xfrm>
            <a:off x="2720975" y="4029075"/>
            <a:ext cx="549275" cy="238125"/>
            <a:chOff x="1625600" y="1565275"/>
            <a:chExt cx="3003550" cy="0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1625600" y="1565275"/>
              <a:ext cx="3003550" cy="0"/>
            </a:xfrm>
            <a:prstGeom prst="line">
              <a:avLst/>
            </a:prstGeom>
            <a:noFill/>
            <a:ln w="476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1625600" y="1565275"/>
              <a:ext cx="300355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6" name="Straight Connector 55"/>
          <p:cNvCxnSpPr/>
          <p:nvPr/>
        </p:nvCxnSpPr>
        <p:spPr bwMode="auto">
          <a:xfrm>
            <a:off x="2565400" y="2959100"/>
            <a:ext cx="30480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2867025" y="2714625"/>
            <a:ext cx="15875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2867025" y="3194050"/>
            <a:ext cx="15875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2624931" y="2953544"/>
            <a:ext cx="496888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24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Neck and Vertebral Column: Trunk Extension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Deep </a:t>
            </a:r>
            <a:r>
              <a:rPr lang="en-CA" dirty="0" smtClean="0"/>
              <a:t>(_____________________) </a:t>
            </a:r>
            <a:r>
              <a:rPr lang="en-CA" dirty="0"/>
              <a:t>back muscles</a:t>
            </a:r>
          </a:p>
          <a:p>
            <a:pPr lvl="1"/>
            <a:r>
              <a:rPr lang="en-US" b="1" dirty="0" smtClean="0"/>
              <a:t>___________________________________ </a:t>
            </a:r>
            <a:r>
              <a:rPr lang="en-US" dirty="0" smtClean="0"/>
              <a:t>(</a:t>
            </a:r>
            <a:r>
              <a:rPr lang="en-US" b="1" dirty="0" err="1"/>
              <a:t>sacrospinalis</a:t>
            </a:r>
            <a:r>
              <a:rPr lang="en-US" dirty="0"/>
              <a:t>) </a:t>
            </a:r>
            <a:r>
              <a:rPr lang="en-US" dirty="0" smtClean="0"/>
              <a:t>group</a:t>
            </a:r>
          </a:p>
          <a:p>
            <a:pPr lvl="2"/>
            <a:r>
              <a:rPr lang="en-US" dirty="0" smtClean="0"/>
              <a:t>prime </a:t>
            </a:r>
            <a:r>
              <a:rPr lang="en-US" dirty="0"/>
              <a:t>movers of back extension and lateral bending</a:t>
            </a:r>
          </a:p>
          <a:p>
            <a:pPr lvl="2"/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b="1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Semispinalis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/>
              <a:t>quadratus</a:t>
            </a:r>
            <a:r>
              <a:rPr lang="en-US" b="1" dirty="0"/>
              <a:t> </a:t>
            </a:r>
            <a:r>
              <a:rPr lang="en-US" b="1" dirty="0" err="1"/>
              <a:t>lumborum</a:t>
            </a:r>
            <a:r>
              <a:rPr lang="en-US" dirty="0"/>
              <a:t>—synergists in extension and rotation </a:t>
            </a:r>
          </a:p>
        </p:txBody>
      </p:sp>
    </p:spTree>
    <p:extLst>
      <p:ext uri="{BB962C8B-B14F-4D97-AF65-F5344CB8AC3E}">
        <p14:creationId xmlns:p14="http://schemas.microsoft.com/office/powerpoint/2010/main" val="829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5126" name="Picture 134" descr="figure_10_10d_unlabeled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>
            <a:fillRect/>
          </a:stretch>
        </p:blipFill>
        <p:spPr bwMode="auto">
          <a:xfrm>
            <a:off x="296863" y="166688"/>
            <a:ext cx="842645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Rectangle 123"/>
          <p:cNvSpPr>
            <a:spLocks noChangeAspect="1" noChangeArrowheads="1"/>
          </p:cNvSpPr>
          <p:nvPr/>
        </p:nvSpPr>
        <p:spPr bwMode="auto">
          <a:xfrm>
            <a:off x="746125" y="3746500"/>
            <a:ext cx="987425" cy="4143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65000"/>
              </a:lnSpc>
              <a:spcBef>
                <a:spcPts val="100"/>
              </a:spcBef>
            </a:pPr>
            <a:r>
              <a:rPr lang="en-US" sz="1600" dirty="0">
                <a:solidFill>
                  <a:srgbClr val="000000"/>
                </a:solidFill>
                <a:latin typeface="Arial Black" pitchFamily="1" charset="0"/>
              </a:rPr>
              <a:t>Erector</a:t>
            </a:r>
          </a:p>
          <a:p>
            <a:pPr>
              <a:lnSpc>
                <a:spcPct val="65000"/>
              </a:lnSpc>
              <a:spcBef>
                <a:spcPts val="100"/>
              </a:spcBef>
            </a:pPr>
            <a:r>
              <a:rPr lang="en-US" sz="1600" dirty="0" err="1">
                <a:solidFill>
                  <a:srgbClr val="000000"/>
                </a:solidFill>
                <a:latin typeface="Arial Black" pitchFamily="1" charset="0"/>
              </a:rPr>
              <a:t>spinae</a:t>
            </a:r>
            <a:endParaRPr lang="en-US" sz="1600" dirty="0">
              <a:solidFill>
                <a:srgbClr val="000000"/>
              </a:solidFill>
              <a:latin typeface="Arial Black" pitchFamily="1" charset="0"/>
            </a:endParaRPr>
          </a:p>
        </p:txBody>
      </p:sp>
      <p:sp>
        <p:nvSpPr>
          <p:cNvPr id="127" name="Rectangle 126"/>
          <p:cNvSpPr>
            <a:spLocks noChangeAspect="1" noChangeArrowheads="1"/>
          </p:cNvSpPr>
          <p:nvPr/>
        </p:nvSpPr>
        <p:spPr bwMode="auto">
          <a:xfrm>
            <a:off x="1790700" y="3529013"/>
            <a:ext cx="1209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it-IT" sz="1600" b="1">
                <a:solidFill>
                  <a:srgbClr val="000000"/>
                </a:solidFill>
                <a:latin typeface="Arial" charset="0"/>
              </a:rPr>
              <a:t>Iliocostalis</a:t>
            </a:r>
            <a:endParaRPr lang="en-U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" name="Rectangle 127"/>
          <p:cNvSpPr>
            <a:spLocks noChangeAspect="1" noChangeArrowheads="1"/>
          </p:cNvSpPr>
          <p:nvPr/>
        </p:nvSpPr>
        <p:spPr bwMode="auto">
          <a:xfrm>
            <a:off x="1787525" y="3768725"/>
            <a:ext cx="14081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fi-FI" sz="1600" b="1">
                <a:solidFill>
                  <a:srgbClr val="000000"/>
                </a:solidFill>
                <a:latin typeface="Arial" charset="0"/>
              </a:rPr>
              <a:t>Longissimus</a:t>
            </a:r>
            <a:endParaRPr lang="en-U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" name="Rectangle 128"/>
          <p:cNvSpPr>
            <a:spLocks noChangeAspect="1" noChangeArrowheads="1"/>
          </p:cNvSpPr>
          <p:nvPr/>
        </p:nvSpPr>
        <p:spPr bwMode="auto">
          <a:xfrm>
            <a:off x="1787525" y="4038600"/>
            <a:ext cx="9445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Spinalis</a:t>
            </a:r>
          </a:p>
        </p:txBody>
      </p:sp>
      <p:sp>
        <p:nvSpPr>
          <p:cNvPr id="134" name="Rectangle 133"/>
          <p:cNvSpPr>
            <a:spLocks noChangeAspect="1" noChangeArrowheads="1"/>
          </p:cNvSpPr>
          <p:nvPr/>
        </p:nvSpPr>
        <p:spPr bwMode="auto">
          <a:xfrm>
            <a:off x="7291388" y="4741863"/>
            <a:ext cx="13081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pt-BR" sz="1600">
                <a:latin typeface="Arial Black" pitchFamily="1" charset="0"/>
              </a:rPr>
              <a:t>Quadratus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pt-BR" sz="1600">
                <a:latin typeface="Arial Black" pitchFamily="1" charset="0"/>
              </a:rPr>
              <a:t>lumborum</a:t>
            </a:r>
            <a:endParaRPr lang="en-US" sz="1600">
              <a:latin typeface="Arial Black" pitchFamily="1" charset="0"/>
            </a:endParaRPr>
          </a:p>
        </p:txBody>
      </p:sp>
      <p:grpSp>
        <p:nvGrpSpPr>
          <p:cNvPr id="85169" name="Group 177"/>
          <p:cNvGrpSpPr>
            <a:grpSpLocks noChangeAspect="1"/>
          </p:cNvGrpSpPr>
          <p:nvPr/>
        </p:nvGrpSpPr>
        <p:grpSpPr bwMode="auto">
          <a:xfrm>
            <a:off x="1708150" y="3553777"/>
            <a:ext cx="5554663" cy="1397240"/>
            <a:chOff x="1076" y="2286"/>
            <a:chExt cx="3570" cy="898"/>
          </a:xfrm>
        </p:grpSpPr>
        <p:grpSp>
          <p:nvGrpSpPr>
            <p:cNvPr id="85170" name="Group 178"/>
            <p:cNvGrpSpPr>
              <a:grpSpLocks noChangeAspect="1"/>
            </p:cNvGrpSpPr>
            <p:nvPr/>
          </p:nvGrpSpPr>
          <p:grpSpPr bwMode="auto">
            <a:xfrm>
              <a:off x="1696" y="2370"/>
              <a:ext cx="2950" cy="814"/>
              <a:chOff x="1696" y="2370"/>
              <a:chExt cx="2950" cy="814"/>
            </a:xfrm>
          </p:grpSpPr>
          <p:sp>
            <p:nvSpPr>
              <p:cNvPr id="85178" name="Freeform 186"/>
              <p:cNvSpPr>
                <a:spLocks noChangeAspect="1"/>
              </p:cNvSpPr>
              <p:nvPr/>
            </p:nvSpPr>
            <p:spPr bwMode="auto">
              <a:xfrm>
                <a:off x="1914" y="2370"/>
                <a:ext cx="1074" cy="1"/>
              </a:xfrm>
              <a:custGeom>
                <a:avLst/>
                <a:gdLst>
                  <a:gd name="T0" fmla="*/ 0 w 1074"/>
                  <a:gd name="T1" fmla="*/ 0 h 1"/>
                  <a:gd name="T2" fmla="*/ 1074 w 107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74" h="1">
                    <a:moveTo>
                      <a:pt x="0" y="0"/>
                    </a:moveTo>
                    <a:lnTo>
                      <a:pt x="1074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79" name="Freeform 187"/>
              <p:cNvSpPr>
                <a:spLocks noChangeAspect="1"/>
              </p:cNvSpPr>
              <p:nvPr/>
            </p:nvSpPr>
            <p:spPr bwMode="auto">
              <a:xfrm>
                <a:off x="1992" y="2490"/>
                <a:ext cx="1130" cy="35"/>
              </a:xfrm>
              <a:custGeom>
                <a:avLst/>
                <a:gdLst>
                  <a:gd name="T0" fmla="*/ 0 w 1130"/>
                  <a:gd name="T1" fmla="*/ 35 h 35"/>
                  <a:gd name="T2" fmla="*/ 461 w 1130"/>
                  <a:gd name="T3" fmla="*/ 35 h 35"/>
                  <a:gd name="T4" fmla="*/ 1130 w 1130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0" h="35">
                    <a:moveTo>
                      <a:pt x="0" y="35"/>
                    </a:moveTo>
                    <a:lnTo>
                      <a:pt x="461" y="35"/>
                    </a:lnTo>
                    <a:lnTo>
                      <a:pt x="113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80" name="Freeform 188"/>
              <p:cNvSpPr>
                <a:spLocks noChangeAspect="1"/>
              </p:cNvSpPr>
              <p:nvPr/>
            </p:nvSpPr>
            <p:spPr bwMode="auto">
              <a:xfrm>
                <a:off x="1696" y="2610"/>
                <a:ext cx="1624" cy="98"/>
              </a:xfrm>
              <a:custGeom>
                <a:avLst/>
                <a:gdLst>
                  <a:gd name="T0" fmla="*/ 0 w 1624"/>
                  <a:gd name="T1" fmla="*/ 92 h 98"/>
                  <a:gd name="T2" fmla="*/ 478 w 1624"/>
                  <a:gd name="T3" fmla="*/ 98 h 98"/>
                  <a:gd name="T4" fmla="*/ 1624 w 1624"/>
                  <a:gd name="T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4" h="98">
                    <a:moveTo>
                      <a:pt x="0" y="92"/>
                    </a:moveTo>
                    <a:lnTo>
                      <a:pt x="478" y="98"/>
                    </a:lnTo>
                    <a:lnTo>
                      <a:pt x="1624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84" name="Freeform 192"/>
              <p:cNvSpPr>
                <a:spLocks noChangeAspect="1"/>
              </p:cNvSpPr>
              <p:nvPr/>
            </p:nvSpPr>
            <p:spPr bwMode="auto">
              <a:xfrm>
                <a:off x="3652" y="3183"/>
                <a:ext cx="994" cy="1"/>
              </a:xfrm>
              <a:custGeom>
                <a:avLst/>
                <a:gdLst>
                  <a:gd name="T0" fmla="*/ 0 w 994"/>
                  <a:gd name="T1" fmla="*/ 1 h 1"/>
                  <a:gd name="T2" fmla="*/ 994 w 99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94" h="1">
                    <a:moveTo>
                      <a:pt x="0" y="1"/>
                    </a:moveTo>
                    <a:lnTo>
                      <a:pt x="994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190" name="AutoShape 198"/>
            <p:cNvSpPr>
              <a:spLocks noChangeAspect="1"/>
            </p:cNvSpPr>
            <p:nvPr/>
          </p:nvSpPr>
          <p:spPr bwMode="auto">
            <a:xfrm>
              <a:off x="1102" y="2286"/>
              <a:ext cx="48" cy="486"/>
            </a:xfrm>
            <a:prstGeom prst="leftBracket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91" name="Freeform 199"/>
            <p:cNvSpPr>
              <a:spLocks noChangeAspect="1"/>
            </p:cNvSpPr>
            <p:nvPr/>
          </p:nvSpPr>
          <p:spPr bwMode="auto">
            <a:xfrm>
              <a:off x="1076" y="2492"/>
              <a:ext cx="26" cy="1"/>
            </a:xfrm>
            <a:custGeom>
              <a:avLst/>
              <a:gdLst>
                <a:gd name="T0" fmla="*/ 0 w 26"/>
                <a:gd name="T1" fmla="*/ 0 h 1"/>
                <a:gd name="T2" fmla="*/ 26 w 2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1">
                  <a:moveTo>
                    <a:pt x="0" y="0"/>
                  </a:moveTo>
                  <a:lnTo>
                    <a:pt x="2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59" name="Rectangle 6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10.10d  Muscles of the neck and vertebral column that move the head and trunk.</a:t>
            </a: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35708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5126" name="Picture 134" descr="figure_10_10d_unlabeled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>
            <a:fillRect/>
          </a:stretch>
        </p:blipFill>
        <p:spPr bwMode="auto">
          <a:xfrm>
            <a:off x="296863" y="166688"/>
            <a:ext cx="842645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spect="1" noChangeArrowheads="1"/>
          </p:cNvSpPr>
          <p:nvPr/>
        </p:nvSpPr>
        <p:spPr bwMode="auto">
          <a:xfrm>
            <a:off x="1957388" y="669925"/>
            <a:ext cx="17954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70000"/>
              </a:lnSpc>
              <a:spcBef>
                <a:spcPts val="1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Mastoid process</a:t>
            </a:r>
          </a:p>
          <a:p>
            <a:pPr>
              <a:lnSpc>
                <a:spcPct val="70000"/>
              </a:lnSpc>
              <a:spcBef>
                <a:spcPts val="1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of temporal bone</a:t>
            </a:r>
          </a:p>
        </p:txBody>
      </p:sp>
      <p:sp>
        <p:nvSpPr>
          <p:cNvPr id="126" name="Rectangle 125"/>
          <p:cNvSpPr>
            <a:spLocks noChangeAspect="1" noChangeArrowheads="1"/>
          </p:cNvSpPr>
          <p:nvPr/>
        </p:nvSpPr>
        <p:spPr bwMode="auto">
          <a:xfrm>
            <a:off x="1041400" y="5157788"/>
            <a:ext cx="17303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fr-FR" sz="1600" b="1" dirty="0" err="1">
                <a:solidFill>
                  <a:srgbClr val="000000"/>
                </a:solidFill>
                <a:latin typeface="Arial" charset="0"/>
              </a:rPr>
              <a:t>External</a:t>
            </a:r>
            <a:r>
              <a:rPr lang="fr-FR" sz="1600" b="1" dirty="0">
                <a:solidFill>
                  <a:srgbClr val="000000"/>
                </a:solidFill>
                <a:latin typeface="Arial" charset="0"/>
              </a:rPr>
              <a:t> oblique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" name="Rectangle 129"/>
          <p:cNvSpPr>
            <a:spLocks noChangeAspect="1" noChangeArrowheads="1"/>
          </p:cNvSpPr>
          <p:nvPr/>
        </p:nvSpPr>
        <p:spPr bwMode="auto">
          <a:xfrm>
            <a:off x="7077075" y="349250"/>
            <a:ext cx="1530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75000"/>
              </a:lnSpc>
              <a:spcBef>
                <a:spcPts val="100"/>
              </a:spcBef>
            </a:pPr>
            <a:r>
              <a:rPr lang="cs-CZ" sz="1600">
                <a:latin typeface="Arial Black" pitchFamily="1" charset="0"/>
              </a:rPr>
              <a:t>Ligamentum</a:t>
            </a:r>
          </a:p>
          <a:p>
            <a:pPr>
              <a:lnSpc>
                <a:spcPct val="75000"/>
              </a:lnSpc>
              <a:spcBef>
                <a:spcPts val="100"/>
              </a:spcBef>
            </a:pPr>
            <a:r>
              <a:rPr lang="cs-CZ" sz="1600">
                <a:latin typeface="Arial Black" pitchFamily="1" charset="0"/>
              </a:rPr>
              <a:t>nuchae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131" name="Rectangle 130"/>
          <p:cNvSpPr>
            <a:spLocks noChangeAspect="1" noChangeArrowheads="1"/>
          </p:cNvSpPr>
          <p:nvPr/>
        </p:nvSpPr>
        <p:spPr bwMode="auto">
          <a:xfrm>
            <a:off x="7072313" y="801688"/>
            <a:ext cx="15636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75000"/>
              </a:lnSpc>
              <a:spcBef>
                <a:spcPts val="100"/>
              </a:spcBef>
            </a:pPr>
            <a:r>
              <a:rPr lang="de-DE" sz="1600">
                <a:latin typeface="Arial Black" pitchFamily="1" charset="0"/>
              </a:rPr>
              <a:t>Semispinalis</a:t>
            </a:r>
          </a:p>
          <a:p>
            <a:pPr>
              <a:lnSpc>
                <a:spcPct val="75000"/>
              </a:lnSpc>
              <a:spcBef>
                <a:spcPts val="100"/>
              </a:spcBef>
            </a:pPr>
            <a:r>
              <a:rPr lang="de-DE" sz="1600">
                <a:latin typeface="Arial Black" pitchFamily="1" charset="0"/>
              </a:rPr>
              <a:t>capitis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132" name="Rectangle 131"/>
          <p:cNvSpPr>
            <a:spLocks noChangeAspect="1" noChangeArrowheads="1"/>
          </p:cNvSpPr>
          <p:nvPr/>
        </p:nvSpPr>
        <p:spPr bwMode="auto">
          <a:xfrm>
            <a:off x="7075488" y="1289050"/>
            <a:ext cx="15636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de-DE" sz="1600">
                <a:latin typeface="Arial Black" pitchFamily="1" charset="0"/>
              </a:rPr>
              <a:t>Semispinalis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de-DE" sz="1600">
                <a:latin typeface="Arial Black" pitchFamily="1" charset="0"/>
              </a:rPr>
              <a:t>cervicis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133" name="Rectangle 132"/>
          <p:cNvSpPr>
            <a:spLocks noChangeAspect="1" noChangeArrowheads="1"/>
          </p:cNvSpPr>
          <p:nvPr/>
        </p:nvSpPr>
        <p:spPr bwMode="auto">
          <a:xfrm>
            <a:off x="7310438" y="2282825"/>
            <a:ext cx="15636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5000"/>
              </a:lnSpc>
              <a:spcBef>
                <a:spcPts val="100"/>
              </a:spcBef>
            </a:pPr>
            <a:r>
              <a:rPr lang="en-US" sz="1600">
                <a:latin typeface="Arial Black" pitchFamily="1" charset="0"/>
              </a:rPr>
              <a:t>Semispinalis</a:t>
            </a:r>
          </a:p>
          <a:p>
            <a:pPr>
              <a:lnSpc>
                <a:spcPct val="95000"/>
              </a:lnSpc>
              <a:spcBef>
                <a:spcPts val="100"/>
              </a:spcBef>
            </a:pPr>
            <a:r>
              <a:rPr lang="en-US" sz="1600">
                <a:latin typeface="Arial Black" pitchFamily="1" charset="0"/>
              </a:rPr>
              <a:t>thoracis</a:t>
            </a:r>
          </a:p>
        </p:txBody>
      </p:sp>
      <p:sp>
        <p:nvSpPr>
          <p:cNvPr id="134" name="Rectangle 133"/>
          <p:cNvSpPr>
            <a:spLocks noChangeAspect="1" noChangeArrowheads="1"/>
          </p:cNvSpPr>
          <p:nvPr/>
        </p:nvSpPr>
        <p:spPr bwMode="auto">
          <a:xfrm>
            <a:off x="7291388" y="4741863"/>
            <a:ext cx="13081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pt-BR" sz="1600">
                <a:latin typeface="Arial Black" pitchFamily="1" charset="0"/>
              </a:rPr>
              <a:t>Quadratus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pt-BR" sz="1600">
                <a:latin typeface="Arial Black" pitchFamily="1" charset="0"/>
              </a:rPr>
              <a:t>lumborum</a:t>
            </a:r>
            <a:endParaRPr lang="en-US" sz="1600">
              <a:latin typeface="Arial Black" pitchFamily="1" charset="0"/>
            </a:endParaRPr>
          </a:p>
        </p:txBody>
      </p:sp>
      <p:grpSp>
        <p:nvGrpSpPr>
          <p:cNvPr id="6" name="Group 178"/>
          <p:cNvGrpSpPr>
            <a:grpSpLocks noChangeAspect="1"/>
          </p:cNvGrpSpPr>
          <p:nvPr/>
        </p:nvGrpSpPr>
        <p:grpSpPr bwMode="auto">
          <a:xfrm>
            <a:off x="2738175" y="547688"/>
            <a:ext cx="4524639" cy="4775200"/>
            <a:chOff x="1738" y="354"/>
            <a:chExt cx="2908" cy="3069"/>
          </a:xfrm>
        </p:grpSpPr>
        <p:sp>
          <p:nvSpPr>
            <p:cNvPr id="85171" name="Line 179"/>
            <p:cNvSpPr>
              <a:spLocks noChangeAspect="1" noChangeShapeType="1"/>
            </p:cNvSpPr>
            <p:nvPr/>
          </p:nvSpPr>
          <p:spPr bwMode="auto">
            <a:xfrm>
              <a:off x="2348" y="518"/>
              <a:ext cx="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82" name="Freeform 190"/>
            <p:cNvSpPr>
              <a:spLocks noChangeAspect="1"/>
            </p:cNvSpPr>
            <p:nvPr/>
          </p:nvSpPr>
          <p:spPr bwMode="auto">
            <a:xfrm>
              <a:off x="1738" y="3422"/>
              <a:ext cx="976" cy="1"/>
            </a:xfrm>
            <a:custGeom>
              <a:avLst/>
              <a:gdLst>
                <a:gd name="T0" fmla="*/ 0 w 976"/>
                <a:gd name="T1" fmla="*/ 1 h 1"/>
                <a:gd name="T2" fmla="*/ 976 w 97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6" h="1">
                  <a:moveTo>
                    <a:pt x="0" y="1"/>
                  </a:moveTo>
                  <a:lnTo>
                    <a:pt x="97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84" name="Freeform 192"/>
            <p:cNvSpPr>
              <a:spLocks noChangeAspect="1"/>
            </p:cNvSpPr>
            <p:nvPr/>
          </p:nvSpPr>
          <p:spPr bwMode="auto">
            <a:xfrm>
              <a:off x="3652" y="3183"/>
              <a:ext cx="994" cy="1"/>
            </a:xfrm>
            <a:custGeom>
              <a:avLst/>
              <a:gdLst>
                <a:gd name="T0" fmla="*/ 0 w 994"/>
                <a:gd name="T1" fmla="*/ 1 h 1"/>
                <a:gd name="T2" fmla="*/ 994 w 99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94" h="1">
                  <a:moveTo>
                    <a:pt x="0" y="1"/>
                  </a:moveTo>
                  <a:lnTo>
                    <a:pt x="99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85" name="Line 193"/>
            <p:cNvSpPr>
              <a:spLocks noChangeAspect="1" noChangeShapeType="1"/>
            </p:cNvSpPr>
            <p:nvPr/>
          </p:nvSpPr>
          <p:spPr bwMode="auto">
            <a:xfrm>
              <a:off x="3442" y="1602"/>
              <a:ext cx="1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86" name="Freeform 194"/>
            <p:cNvSpPr>
              <a:spLocks noChangeAspect="1"/>
            </p:cNvSpPr>
            <p:nvPr/>
          </p:nvSpPr>
          <p:spPr bwMode="auto">
            <a:xfrm>
              <a:off x="3440" y="934"/>
              <a:ext cx="1058" cy="1"/>
            </a:xfrm>
            <a:custGeom>
              <a:avLst/>
              <a:gdLst>
                <a:gd name="T0" fmla="*/ 0 w 1058"/>
                <a:gd name="T1" fmla="*/ 0 h 1"/>
                <a:gd name="T2" fmla="*/ 1058 w 105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8" h="1">
                  <a:moveTo>
                    <a:pt x="0" y="0"/>
                  </a:moveTo>
                  <a:lnTo>
                    <a:pt x="1058" y="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87" name="Freeform 195"/>
            <p:cNvSpPr>
              <a:spLocks noChangeAspect="1"/>
            </p:cNvSpPr>
            <p:nvPr/>
          </p:nvSpPr>
          <p:spPr bwMode="auto">
            <a:xfrm>
              <a:off x="3522" y="604"/>
              <a:ext cx="978" cy="16"/>
            </a:xfrm>
            <a:custGeom>
              <a:avLst/>
              <a:gdLst>
                <a:gd name="T0" fmla="*/ 0 w 978"/>
                <a:gd name="T1" fmla="*/ 0 h 16"/>
                <a:gd name="T2" fmla="*/ 978 w 978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8" h="16">
                  <a:moveTo>
                    <a:pt x="0" y="0"/>
                  </a:moveTo>
                  <a:lnTo>
                    <a:pt x="978" y="1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88" name="Freeform 196"/>
            <p:cNvSpPr>
              <a:spLocks noChangeAspect="1"/>
            </p:cNvSpPr>
            <p:nvPr/>
          </p:nvSpPr>
          <p:spPr bwMode="auto">
            <a:xfrm>
              <a:off x="3512" y="618"/>
              <a:ext cx="718" cy="98"/>
            </a:xfrm>
            <a:custGeom>
              <a:avLst/>
              <a:gdLst>
                <a:gd name="T0" fmla="*/ 0 w 718"/>
                <a:gd name="T1" fmla="*/ 98 h 98"/>
                <a:gd name="T2" fmla="*/ 718 w 718"/>
                <a:gd name="T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98">
                  <a:moveTo>
                    <a:pt x="0" y="98"/>
                  </a:moveTo>
                  <a:lnTo>
                    <a:pt x="71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89" name="Freeform 197"/>
            <p:cNvSpPr>
              <a:spLocks noChangeAspect="1"/>
            </p:cNvSpPr>
            <p:nvPr/>
          </p:nvSpPr>
          <p:spPr bwMode="auto">
            <a:xfrm>
              <a:off x="3386" y="354"/>
              <a:ext cx="1110" cy="212"/>
            </a:xfrm>
            <a:custGeom>
              <a:avLst/>
              <a:gdLst>
                <a:gd name="T0" fmla="*/ 0 w 1110"/>
                <a:gd name="T1" fmla="*/ 212 h 212"/>
                <a:gd name="T2" fmla="*/ 792 w 1110"/>
                <a:gd name="T3" fmla="*/ 0 h 212"/>
                <a:gd name="T4" fmla="*/ 1110 w 1110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0" h="212">
                  <a:moveTo>
                    <a:pt x="0" y="212"/>
                  </a:moveTo>
                  <a:lnTo>
                    <a:pt x="792" y="0"/>
                  </a:lnTo>
                  <a:lnTo>
                    <a:pt x="111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59" name="Rectangle 6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10.10d  Muscles of the neck and vertebral column that move the head and trunk.</a:t>
            </a: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41051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Deep Muscles of the Thorax: Breathing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Muscles of respiration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more </a:t>
            </a:r>
            <a:r>
              <a:rPr lang="en-US" dirty="0"/>
              <a:t>superficial </a:t>
            </a:r>
            <a:r>
              <a:rPr lang="en-US" dirty="0" smtClean="0"/>
              <a:t>muscles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elevate </a:t>
            </a:r>
            <a:r>
              <a:rPr lang="en-US" dirty="0"/>
              <a:t>ribs for inspiration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deeper muscles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aid </a:t>
            </a:r>
            <a:r>
              <a:rPr lang="en-US" dirty="0"/>
              <a:t>forced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Diaphragm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Partition between thoracic and abdominal cavities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Most important muscle in inspiration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Innervated by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Abdominal Wall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 muscles</a:t>
            </a:r>
            <a:r>
              <a:rPr lang="en-US" dirty="0"/>
              <a:t>, their fasciae and </a:t>
            </a:r>
            <a:r>
              <a:rPr lang="en-US" dirty="0" err="1"/>
              <a:t>aponeuroses</a:t>
            </a:r>
            <a:r>
              <a:rPr lang="en-US" dirty="0"/>
              <a:t> form lateral and anterior abdominal wall</a:t>
            </a:r>
          </a:p>
          <a:p>
            <a:pPr lvl="1"/>
            <a:r>
              <a:rPr lang="en-US" b="1" dirty="0" smtClean="0"/>
              <a:t>__________________________ </a:t>
            </a:r>
            <a:r>
              <a:rPr lang="en-US" b="1" dirty="0" err="1" smtClean="0"/>
              <a:t>abdominis</a:t>
            </a:r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/>
              <a:t>External </a:t>
            </a:r>
            <a:r>
              <a:rPr lang="en-US" b="1" dirty="0" err="1"/>
              <a:t>obliques</a:t>
            </a:r>
            <a:endParaRPr lang="en-US" b="1" dirty="0"/>
          </a:p>
          <a:p>
            <a:pPr lvl="1"/>
            <a:r>
              <a:rPr lang="en-US" b="1" dirty="0"/>
              <a:t>Internal </a:t>
            </a:r>
            <a:r>
              <a:rPr lang="en-US" b="1" dirty="0" err="1"/>
              <a:t>obliques</a:t>
            </a:r>
            <a:endParaRPr lang="en-US" b="1" dirty="0"/>
          </a:p>
          <a:p>
            <a:pPr lvl="1"/>
            <a:r>
              <a:rPr lang="en-US" b="1" dirty="0" smtClean="0"/>
              <a:t>___________________________</a:t>
            </a:r>
            <a:r>
              <a:rPr lang="en-US" b="1" dirty="0" err="1" smtClean="0"/>
              <a:t>abdominis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41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804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10.12a  Muscles of the abdominal wall.</a:t>
            </a:r>
            <a:endParaRPr lang="en-US" sz="1800" b="0"/>
          </a:p>
        </p:txBody>
      </p:sp>
      <p:pic>
        <p:nvPicPr>
          <p:cNvPr id="32806" name="Picture 38" descr="figure_10_12a_unlabe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"/>
          <a:stretch>
            <a:fillRect/>
          </a:stretch>
        </p:blipFill>
        <p:spPr bwMode="auto">
          <a:xfrm>
            <a:off x="273050" y="715963"/>
            <a:ext cx="85979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773863" y="1801813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Arial" charset="0"/>
              </a:rPr>
              <a:t>Linea alba</a:t>
            </a: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6781800" y="2513013"/>
            <a:ext cx="2220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Arial" charset="0"/>
              </a:rPr>
              <a:t>Tendinous intersection</a:t>
            </a: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6770688" y="3028950"/>
            <a:ext cx="1998662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Arial Black" pitchFamily="1" charset="0"/>
              </a:rPr>
              <a:t>Rectus </a:t>
            </a:r>
            <a:r>
              <a:rPr lang="en-US" sz="1400" dirty="0" err="1">
                <a:latin typeface="Arial Black" pitchFamily="1" charset="0"/>
              </a:rPr>
              <a:t>abdominis</a:t>
            </a:r>
            <a:endParaRPr lang="en-US" sz="1400" dirty="0">
              <a:latin typeface="Arial Black" pitchFamily="1" charset="0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233363" y="4849813"/>
            <a:ext cx="14319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 err="1">
                <a:latin typeface="Arial" charset="0"/>
              </a:rPr>
              <a:t>Aponeurosis</a:t>
            </a:r>
            <a:r>
              <a:rPr lang="en-US" sz="1400" b="1" dirty="0">
                <a:latin typeface="Arial" charset="0"/>
              </a:rPr>
              <a:t> of the external oblique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228600" y="2843213"/>
            <a:ext cx="2536825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err="1">
                <a:latin typeface="Arial Black" pitchFamily="1" charset="0"/>
              </a:rPr>
              <a:t>Transversus</a:t>
            </a:r>
            <a:r>
              <a:rPr lang="en-US" sz="1400" dirty="0">
                <a:latin typeface="Arial Black" pitchFamily="1" charset="0"/>
              </a:rPr>
              <a:t> </a:t>
            </a:r>
            <a:r>
              <a:rPr lang="en-US" sz="1400" dirty="0" err="1">
                <a:latin typeface="Arial Black" pitchFamily="1" charset="0"/>
              </a:rPr>
              <a:t>abdominis</a:t>
            </a:r>
            <a:endParaRPr lang="en-US" sz="1400" dirty="0">
              <a:latin typeface="Arial Black" pitchFamily="1" charset="0"/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228600" y="3395663"/>
            <a:ext cx="17907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Arial Black" pitchFamily="1" charset="0"/>
              </a:rPr>
              <a:t>Internal oblique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228600" y="3948113"/>
            <a:ext cx="17907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Arial Black" pitchFamily="1" charset="0"/>
              </a:rPr>
              <a:t>External oblique</a:t>
            </a:r>
          </a:p>
        </p:txBody>
      </p:sp>
      <p:grpSp>
        <p:nvGrpSpPr>
          <p:cNvPr id="32817" name="Group 49"/>
          <p:cNvGrpSpPr>
            <a:grpSpLocks/>
          </p:cNvGrpSpPr>
          <p:nvPr/>
        </p:nvGrpSpPr>
        <p:grpSpPr bwMode="auto">
          <a:xfrm>
            <a:off x="1444625" y="1962150"/>
            <a:ext cx="5387975" cy="3057525"/>
            <a:chOff x="910" y="1236"/>
            <a:chExt cx="3394" cy="1926"/>
          </a:xfrm>
        </p:grpSpPr>
        <p:sp>
          <p:nvSpPr>
            <p:cNvPr id="32818" name="Line 50"/>
            <p:cNvSpPr>
              <a:spLocks noChangeShapeType="1"/>
            </p:cNvSpPr>
            <p:nvPr/>
          </p:nvSpPr>
          <p:spPr bwMode="auto">
            <a:xfrm flipH="1">
              <a:off x="3018" y="1686"/>
              <a:ext cx="128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Line 51"/>
            <p:cNvSpPr>
              <a:spLocks noChangeShapeType="1"/>
            </p:cNvSpPr>
            <p:nvPr/>
          </p:nvSpPr>
          <p:spPr bwMode="auto">
            <a:xfrm flipH="1">
              <a:off x="3152" y="2006"/>
              <a:ext cx="114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Line 52"/>
            <p:cNvSpPr>
              <a:spLocks noChangeShapeType="1"/>
            </p:cNvSpPr>
            <p:nvPr/>
          </p:nvSpPr>
          <p:spPr bwMode="auto">
            <a:xfrm flipH="1">
              <a:off x="1642" y="1902"/>
              <a:ext cx="492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 flipH="1">
              <a:off x="1198" y="2248"/>
              <a:ext cx="804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Line 54"/>
            <p:cNvSpPr>
              <a:spLocks noChangeShapeType="1"/>
            </p:cNvSpPr>
            <p:nvPr/>
          </p:nvSpPr>
          <p:spPr bwMode="auto">
            <a:xfrm flipH="1">
              <a:off x="1228" y="2596"/>
              <a:ext cx="75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Line 57"/>
            <p:cNvSpPr>
              <a:spLocks noChangeShapeType="1"/>
            </p:cNvSpPr>
            <p:nvPr/>
          </p:nvSpPr>
          <p:spPr bwMode="auto">
            <a:xfrm flipH="1">
              <a:off x="2802" y="1236"/>
              <a:ext cx="149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Line 59"/>
            <p:cNvSpPr>
              <a:spLocks noChangeShapeType="1"/>
            </p:cNvSpPr>
            <p:nvPr/>
          </p:nvSpPr>
          <p:spPr bwMode="auto">
            <a:xfrm flipH="1">
              <a:off x="910" y="3162"/>
              <a:ext cx="1570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28" name="Group 60"/>
          <p:cNvGrpSpPr>
            <a:grpSpLocks/>
          </p:cNvGrpSpPr>
          <p:nvPr/>
        </p:nvGrpSpPr>
        <p:grpSpPr bwMode="auto">
          <a:xfrm>
            <a:off x="1444625" y="1962150"/>
            <a:ext cx="5387975" cy="3057525"/>
            <a:chOff x="910" y="1236"/>
            <a:chExt cx="3394" cy="1926"/>
          </a:xfrm>
        </p:grpSpPr>
        <p:sp>
          <p:nvSpPr>
            <p:cNvPr id="32829" name="Line 61"/>
            <p:cNvSpPr>
              <a:spLocks noChangeShapeType="1"/>
            </p:cNvSpPr>
            <p:nvPr/>
          </p:nvSpPr>
          <p:spPr bwMode="auto">
            <a:xfrm flipH="1">
              <a:off x="3018" y="1686"/>
              <a:ext cx="1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Line 62"/>
            <p:cNvSpPr>
              <a:spLocks noChangeShapeType="1"/>
            </p:cNvSpPr>
            <p:nvPr/>
          </p:nvSpPr>
          <p:spPr bwMode="auto">
            <a:xfrm flipH="1">
              <a:off x="3152" y="2006"/>
              <a:ext cx="1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Line 63"/>
            <p:cNvSpPr>
              <a:spLocks noChangeShapeType="1"/>
            </p:cNvSpPr>
            <p:nvPr/>
          </p:nvSpPr>
          <p:spPr bwMode="auto">
            <a:xfrm flipH="1">
              <a:off x="1642" y="1902"/>
              <a:ext cx="4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Line 64"/>
            <p:cNvSpPr>
              <a:spLocks noChangeShapeType="1"/>
            </p:cNvSpPr>
            <p:nvPr/>
          </p:nvSpPr>
          <p:spPr bwMode="auto">
            <a:xfrm flipH="1">
              <a:off x="1198" y="2248"/>
              <a:ext cx="8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Line 65"/>
            <p:cNvSpPr>
              <a:spLocks noChangeShapeType="1"/>
            </p:cNvSpPr>
            <p:nvPr/>
          </p:nvSpPr>
          <p:spPr bwMode="auto">
            <a:xfrm flipH="1">
              <a:off x="1228" y="2596"/>
              <a:ext cx="7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Line 68"/>
            <p:cNvSpPr>
              <a:spLocks noChangeShapeType="1"/>
            </p:cNvSpPr>
            <p:nvPr/>
          </p:nvSpPr>
          <p:spPr bwMode="auto">
            <a:xfrm flipH="1">
              <a:off x="2802" y="1236"/>
              <a:ext cx="1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Line 70"/>
            <p:cNvSpPr>
              <a:spLocks noChangeShapeType="1"/>
            </p:cNvSpPr>
            <p:nvPr/>
          </p:nvSpPr>
          <p:spPr bwMode="auto">
            <a:xfrm flipH="1">
              <a:off x="910" y="3162"/>
              <a:ext cx="15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841000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Abdominal Wall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Fascicles run at angles to one another, provide added strength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innervated by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Actions </a:t>
            </a:r>
            <a:r>
              <a:rPr lang="en-US" dirty="0"/>
              <a:t>of these muscles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 </a:t>
            </a:r>
            <a:r>
              <a:rPr lang="en-US" dirty="0"/>
              <a:t>promote urination, defecation, childbirth, vomiting, coughing, and screaming</a:t>
            </a:r>
          </a:p>
        </p:txBody>
      </p:sp>
    </p:spTree>
    <p:extLst>
      <p:ext uri="{BB962C8B-B14F-4D97-AF65-F5344CB8AC3E}">
        <p14:creationId xmlns:p14="http://schemas.microsoft.com/office/powerpoint/2010/main" val="387834566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Superficial Muscles of the Thorax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219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Most - </a:t>
            </a:r>
            <a:r>
              <a:rPr lang="en-US" sz="2800" dirty="0" smtClean="0"/>
              <a:t>__________________________________ shoulder </a:t>
            </a:r>
            <a:r>
              <a:rPr lang="en-US" sz="2800" dirty="0"/>
              <a:t>muscles</a:t>
            </a:r>
          </a:p>
          <a:p>
            <a:pPr lvl="1"/>
            <a:r>
              <a:rPr lang="en-US" sz="2400" dirty="0"/>
              <a:t>Act in combination to fix shoulder girdle (mostly scapula); move it to increase range of arm movements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Actions </a:t>
            </a:r>
          </a:p>
          <a:p>
            <a:pPr lvl="2"/>
            <a:r>
              <a:rPr lang="en-US" sz="2000" dirty="0" smtClean="0"/>
              <a:t> </a:t>
            </a:r>
          </a:p>
          <a:p>
            <a:pPr lvl="2"/>
            <a:r>
              <a:rPr lang="en-US" sz="2000" dirty="0" smtClean="0"/>
              <a:t>Depression</a:t>
            </a:r>
          </a:p>
          <a:p>
            <a:pPr lvl="2"/>
            <a:r>
              <a:rPr lang="en-US" sz="2000" dirty="0" smtClean="0"/>
              <a:t> </a:t>
            </a:r>
          </a:p>
          <a:p>
            <a:pPr lvl="2"/>
            <a:r>
              <a:rPr lang="en-US" sz="2000" dirty="0" smtClean="0"/>
              <a:t>lateral </a:t>
            </a:r>
            <a:r>
              <a:rPr lang="en-US" sz="2000" dirty="0"/>
              <a:t>and medial </a:t>
            </a:r>
            <a:r>
              <a:rPr lang="en-US" sz="2000" dirty="0" smtClean="0"/>
              <a:t>movements</a:t>
            </a:r>
          </a:p>
          <a:p>
            <a:pPr lvl="2"/>
            <a:r>
              <a:rPr lang="en-US" sz="2000" dirty="0" smtClean="0"/>
              <a:t>protraction </a:t>
            </a:r>
            <a:r>
              <a:rPr lang="en-US" sz="2000" dirty="0"/>
              <a:t>and retraction </a:t>
            </a:r>
          </a:p>
          <a:p>
            <a:endParaRPr lang="en-US" sz="2800" dirty="0" smtClean="0"/>
          </a:p>
          <a:p>
            <a:r>
              <a:rPr lang="en-US" sz="2800" dirty="0" smtClean="0"/>
              <a:t>Two </a:t>
            </a:r>
            <a:r>
              <a:rPr lang="en-US" sz="2800" dirty="0"/>
              <a:t>groups of muscles: anterior and posterior</a:t>
            </a:r>
          </a:p>
        </p:txBody>
      </p:sp>
    </p:spTree>
    <p:extLst>
      <p:ext uri="{BB962C8B-B14F-4D97-AF65-F5344CB8AC3E}">
        <p14:creationId xmlns:p14="http://schemas.microsoft.com/office/powerpoint/2010/main" val="32838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Synovial Joints: </a:t>
            </a:r>
            <a:r>
              <a:rPr lang="en-US" sz="3600" b="1" dirty="0" smtClean="0"/>
              <a:t>Six</a:t>
            </a:r>
            <a:r>
              <a:rPr lang="en-US" sz="3600" dirty="0" smtClean="0"/>
              <a:t> Distinguishing Features</a:t>
            </a:r>
            <a:endParaRPr lang="en-US" sz="3600" dirty="0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3.	</a:t>
            </a:r>
            <a:r>
              <a:rPr lang="en-US" dirty="0" smtClean="0"/>
              <a:t> Articular (joint) capsule</a:t>
            </a:r>
            <a:endParaRPr lang="en-US" dirty="0"/>
          </a:p>
          <a:p>
            <a:pPr lvl="1"/>
            <a:r>
              <a:rPr lang="en-US" dirty="0" smtClean="0"/>
              <a:t>Two layers 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3"/>
            <a:r>
              <a:rPr lang="en-US" dirty="0" smtClean="0"/>
              <a:t>Dense irregular connective tissue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3"/>
            <a:r>
              <a:rPr lang="en-US" dirty="0" smtClean="0"/>
              <a:t>Loose connective tissue</a:t>
            </a:r>
            <a:endParaRPr lang="en-US" dirty="0"/>
          </a:p>
          <a:p>
            <a:pPr lvl="3"/>
            <a:r>
              <a:rPr lang="en-US" dirty="0" smtClean="0"/>
              <a:t>Makes synovial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623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Superficial Muscles of the Thorax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Muscles of anterior thorax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41243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0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Superficial Muscles of the Posterior Thorax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Posterior extrinsic shoulder muscles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/>
              <a:t>Rhomboids</a:t>
            </a:r>
            <a:r>
              <a:rPr lang="en-US" dirty="0"/>
              <a:t> (major and minor)</a:t>
            </a:r>
          </a:p>
        </p:txBody>
      </p:sp>
    </p:spTree>
    <p:extLst>
      <p:ext uri="{BB962C8B-B14F-4D97-AF65-F5344CB8AC3E}">
        <p14:creationId xmlns:p14="http://schemas.microsoft.com/office/powerpoint/2010/main" val="15169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0223" name="Rectangle 4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10.14c  Superficial muscles of the thorax and shoulder acting on the scapula and arm.</a:t>
            </a:r>
            <a:endParaRPr lang="en-US" sz="1800" b="0"/>
          </a:p>
        </p:txBody>
      </p:sp>
      <p:pic>
        <p:nvPicPr>
          <p:cNvPr id="50266" name="Picture 90" descr="figure_10_14_2_unlabe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>
            <a:fillRect/>
          </a:stretch>
        </p:blipFill>
        <p:spPr bwMode="auto">
          <a:xfrm>
            <a:off x="841375" y="366713"/>
            <a:ext cx="73914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67" name="Freeform 91"/>
          <p:cNvSpPr>
            <a:spLocks/>
          </p:cNvSpPr>
          <p:nvPr/>
        </p:nvSpPr>
        <p:spPr bwMode="auto">
          <a:xfrm>
            <a:off x="1833563" y="1360488"/>
            <a:ext cx="2133600" cy="374650"/>
          </a:xfrm>
          <a:custGeom>
            <a:avLst/>
            <a:gdLst>
              <a:gd name="T0" fmla="*/ 0 w 1415"/>
              <a:gd name="T1" fmla="*/ 1 h 248"/>
              <a:gd name="T2" fmla="*/ 543 w 1415"/>
              <a:gd name="T3" fmla="*/ 0 h 248"/>
              <a:gd name="T4" fmla="*/ 1415 w 1415"/>
              <a:gd name="T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5" h="248">
                <a:moveTo>
                  <a:pt x="0" y="1"/>
                </a:moveTo>
                <a:lnTo>
                  <a:pt x="543" y="0"/>
                </a:lnTo>
                <a:lnTo>
                  <a:pt x="1415" y="248"/>
                </a:lnTo>
              </a:path>
            </a:pathLst>
          </a:custGeom>
          <a:noFill/>
          <a:ln w="317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8" name="Freeform 92"/>
          <p:cNvSpPr>
            <a:spLocks/>
          </p:cNvSpPr>
          <p:nvPr/>
        </p:nvSpPr>
        <p:spPr bwMode="auto">
          <a:xfrm>
            <a:off x="2668588" y="1363663"/>
            <a:ext cx="1065212" cy="825500"/>
          </a:xfrm>
          <a:custGeom>
            <a:avLst/>
            <a:gdLst>
              <a:gd name="T0" fmla="*/ 0 w 706"/>
              <a:gd name="T1" fmla="*/ 0 h 547"/>
              <a:gd name="T2" fmla="*/ 706 w 706"/>
              <a:gd name="T3" fmla="*/ 547 h 54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6" h="547">
                <a:moveTo>
                  <a:pt x="0" y="0"/>
                </a:moveTo>
                <a:lnTo>
                  <a:pt x="706" y="547"/>
                </a:lnTo>
              </a:path>
            </a:pathLst>
          </a:custGeom>
          <a:noFill/>
          <a:ln w="317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0" name="Freeform 94"/>
          <p:cNvSpPr>
            <a:spLocks/>
          </p:cNvSpPr>
          <p:nvPr/>
        </p:nvSpPr>
        <p:spPr bwMode="auto">
          <a:xfrm>
            <a:off x="1833563" y="2189163"/>
            <a:ext cx="2930525" cy="320675"/>
          </a:xfrm>
          <a:custGeom>
            <a:avLst/>
            <a:gdLst>
              <a:gd name="T0" fmla="*/ 0 w 1943"/>
              <a:gd name="T1" fmla="*/ 212 h 213"/>
              <a:gd name="T2" fmla="*/ 1812 w 1943"/>
              <a:gd name="T3" fmla="*/ 213 h 213"/>
              <a:gd name="T4" fmla="*/ 1943 w 1943"/>
              <a:gd name="T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3" h="213">
                <a:moveTo>
                  <a:pt x="0" y="212"/>
                </a:moveTo>
                <a:lnTo>
                  <a:pt x="1812" y="213"/>
                </a:lnTo>
                <a:lnTo>
                  <a:pt x="1943" y="0"/>
                </a:lnTo>
              </a:path>
            </a:pathLst>
          </a:custGeom>
          <a:noFill/>
          <a:ln w="317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1" name="Freeform 95"/>
          <p:cNvSpPr>
            <a:spLocks/>
          </p:cNvSpPr>
          <p:nvPr/>
        </p:nvSpPr>
        <p:spPr bwMode="auto">
          <a:xfrm>
            <a:off x="1831975" y="3013075"/>
            <a:ext cx="2828925" cy="1588"/>
          </a:xfrm>
          <a:custGeom>
            <a:avLst/>
            <a:gdLst>
              <a:gd name="T0" fmla="*/ 0 w 1876"/>
              <a:gd name="T1" fmla="*/ 0 h 1"/>
              <a:gd name="T2" fmla="*/ 1876 w 187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76" h="1">
                <a:moveTo>
                  <a:pt x="0" y="0"/>
                </a:moveTo>
                <a:lnTo>
                  <a:pt x="1876" y="1"/>
                </a:lnTo>
              </a:path>
            </a:pathLst>
          </a:custGeom>
          <a:noFill/>
          <a:ln w="317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3" name="Freeform 97"/>
          <p:cNvSpPr>
            <a:spLocks/>
          </p:cNvSpPr>
          <p:nvPr/>
        </p:nvSpPr>
        <p:spPr bwMode="auto">
          <a:xfrm>
            <a:off x="4740275" y="717550"/>
            <a:ext cx="2244725" cy="682625"/>
          </a:xfrm>
          <a:custGeom>
            <a:avLst/>
            <a:gdLst>
              <a:gd name="T0" fmla="*/ 1488 w 1488"/>
              <a:gd name="T1" fmla="*/ 0 h 452"/>
              <a:gd name="T2" fmla="*/ 468 w 1488"/>
              <a:gd name="T3" fmla="*/ 4 h 452"/>
              <a:gd name="T4" fmla="*/ 0 w 1488"/>
              <a:gd name="T5" fmla="*/ 45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8" h="452">
                <a:moveTo>
                  <a:pt x="1488" y="0"/>
                </a:moveTo>
                <a:lnTo>
                  <a:pt x="468" y="4"/>
                </a:lnTo>
                <a:lnTo>
                  <a:pt x="0" y="452"/>
                </a:lnTo>
              </a:path>
            </a:pathLst>
          </a:custGeom>
          <a:noFill/>
          <a:ln w="34925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0" name="Rectangle 104"/>
          <p:cNvSpPr>
            <a:spLocks noChangeArrowheads="1"/>
          </p:cNvSpPr>
          <p:nvPr/>
        </p:nvSpPr>
        <p:spPr bwMode="auto">
          <a:xfrm>
            <a:off x="6926263" y="558800"/>
            <a:ext cx="1063625" cy="5175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>
                <a:latin typeface="Arial Black" pitchFamily="1" charset="0"/>
              </a:rPr>
              <a:t>Levator</a:t>
            </a:r>
            <a:endParaRPr lang="en-US" sz="1400" dirty="0">
              <a:latin typeface="Arial Black" pitchFamily="1" charset="0"/>
            </a:endParaRPr>
          </a:p>
          <a:p>
            <a:r>
              <a:rPr lang="en-US" sz="1400" dirty="0">
                <a:latin typeface="Arial Black" pitchFamily="1" charset="0"/>
              </a:rPr>
              <a:t>scapulae</a:t>
            </a:r>
          </a:p>
        </p:txBody>
      </p:sp>
      <p:sp>
        <p:nvSpPr>
          <p:cNvPr id="50288" name="Rectangle 112"/>
          <p:cNvSpPr>
            <a:spLocks noChangeArrowheads="1"/>
          </p:cNvSpPr>
          <p:nvPr/>
        </p:nvSpPr>
        <p:spPr bwMode="auto">
          <a:xfrm>
            <a:off x="749300" y="1204913"/>
            <a:ext cx="1131888" cy="3048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>
                <a:latin typeface="Arial Black" pitchFamily="1" charset="0"/>
              </a:rPr>
              <a:t>Trapezius</a:t>
            </a:r>
            <a:endParaRPr lang="en-US" sz="1400" dirty="0">
              <a:latin typeface="Arial Black" pitchFamily="1" charset="0"/>
            </a:endParaRPr>
          </a:p>
        </p:txBody>
      </p:sp>
      <p:sp>
        <p:nvSpPr>
          <p:cNvPr id="50290" name="Rectangle 114"/>
          <p:cNvSpPr>
            <a:spLocks noChangeArrowheads="1"/>
          </p:cNvSpPr>
          <p:nvPr/>
        </p:nvSpPr>
        <p:spPr bwMode="auto">
          <a:xfrm>
            <a:off x="741363" y="2352675"/>
            <a:ext cx="1152525" cy="5175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Arial Black" pitchFamily="1" charset="0"/>
              </a:rPr>
              <a:t>Rhomboid</a:t>
            </a:r>
          </a:p>
          <a:p>
            <a:r>
              <a:rPr lang="en-US" sz="1400" dirty="0">
                <a:latin typeface="Arial Black" pitchFamily="1" charset="0"/>
              </a:rPr>
              <a:t>minor</a:t>
            </a:r>
          </a:p>
        </p:txBody>
      </p:sp>
      <p:sp>
        <p:nvSpPr>
          <p:cNvPr id="50291" name="Rectangle 115"/>
          <p:cNvSpPr>
            <a:spLocks noChangeArrowheads="1"/>
          </p:cNvSpPr>
          <p:nvPr/>
        </p:nvSpPr>
        <p:spPr bwMode="auto">
          <a:xfrm>
            <a:off x="736600" y="2854325"/>
            <a:ext cx="1152525" cy="5175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Arial Black" pitchFamily="1" charset="0"/>
              </a:rPr>
              <a:t>Rhomboid</a:t>
            </a:r>
          </a:p>
          <a:p>
            <a:r>
              <a:rPr lang="en-US" sz="1400" dirty="0">
                <a:latin typeface="Arial Black" pitchFamily="1" charset="0"/>
              </a:rPr>
              <a:t>major</a:t>
            </a:r>
          </a:p>
        </p:txBody>
      </p:sp>
      <p:sp>
        <p:nvSpPr>
          <p:cNvPr id="50293" name="Freeform 117"/>
          <p:cNvSpPr>
            <a:spLocks/>
          </p:cNvSpPr>
          <p:nvPr/>
        </p:nvSpPr>
        <p:spPr bwMode="auto">
          <a:xfrm>
            <a:off x="4741863" y="719138"/>
            <a:ext cx="2244725" cy="682625"/>
          </a:xfrm>
          <a:custGeom>
            <a:avLst/>
            <a:gdLst>
              <a:gd name="T0" fmla="*/ 1488 w 1488"/>
              <a:gd name="T1" fmla="*/ 0 h 452"/>
              <a:gd name="T2" fmla="*/ 468 w 1488"/>
              <a:gd name="T3" fmla="*/ 4 h 452"/>
              <a:gd name="T4" fmla="*/ 0 w 1488"/>
              <a:gd name="T5" fmla="*/ 45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8" h="452">
                <a:moveTo>
                  <a:pt x="1488" y="0"/>
                </a:moveTo>
                <a:lnTo>
                  <a:pt x="468" y="4"/>
                </a:lnTo>
                <a:lnTo>
                  <a:pt x="0" y="45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1" name="Freeform 125"/>
          <p:cNvSpPr>
            <a:spLocks/>
          </p:cNvSpPr>
          <p:nvPr/>
        </p:nvSpPr>
        <p:spPr bwMode="auto">
          <a:xfrm>
            <a:off x="1836738" y="1363663"/>
            <a:ext cx="2133600" cy="374650"/>
          </a:xfrm>
          <a:custGeom>
            <a:avLst/>
            <a:gdLst>
              <a:gd name="T0" fmla="*/ 0 w 1415"/>
              <a:gd name="T1" fmla="*/ 1 h 248"/>
              <a:gd name="T2" fmla="*/ 543 w 1415"/>
              <a:gd name="T3" fmla="*/ 0 h 248"/>
              <a:gd name="T4" fmla="*/ 1415 w 1415"/>
              <a:gd name="T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5" h="248">
                <a:moveTo>
                  <a:pt x="0" y="1"/>
                </a:moveTo>
                <a:lnTo>
                  <a:pt x="543" y="0"/>
                </a:lnTo>
                <a:lnTo>
                  <a:pt x="1415" y="24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2" name="Freeform 126"/>
          <p:cNvSpPr>
            <a:spLocks/>
          </p:cNvSpPr>
          <p:nvPr/>
        </p:nvSpPr>
        <p:spPr bwMode="auto">
          <a:xfrm>
            <a:off x="2671763" y="1366838"/>
            <a:ext cx="1065212" cy="825500"/>
          </a:xfrm>
          <a:custGeom>
            <a:avLst/>
            <a:gdLst>
              <a:gd name="T0" fmla="*/ 0 w 706"/>
              <a:gd name="T1" fmla="*/ 0 h 547"/>
              <a:gd name="T2" fmla="*/ 706 w 706"/>
              <a:gd name="T3" fmla="*/ 547 h 54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6" h="547">
                <a:moveTo>
                  <a:pt x="0" y="0"/>
                </a:moveTo>
                <a:lnTo>
                  <a:pt x="706" y="547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4" name="Freeform 128"/>
          <p:cNvSpPr>
            <a:spLocks/>
          </p:cNvSpPr>
          <p:nvPr/>
        </p:nvSpPr>
        <p:spPr bwMode="auto">
          <a:xfrm>
            <a:off x="1836738" y="2189163"/>
            <a:ext cx="2930525" cy="320675"/>
          </a:xfrm>
          <a:custGeom>
            <a:avLst/>
            <a:gdLst>
              <a:gd name="T0" fmla="*/ 0 w 1943"/>
              <a:gd name="T1" fmla="*/ 212 h 213"/>
              <a:gd name="T2" fmla="*/ 1812 w 1943"/>
              <a:gd name="T3" fmla="*/ 213 h 213"/>
              <a:gd name="T4" fmla="*/ 1943 w 1943"/>
              <a:gd name="T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3" h="213">
                <a:moveTo>
                  <a:pt x="0" y="212"/>
                </a:moveTo>
                <a:lnTo>
                  <a:pt x="1812" y="213"/>
                </a:lnTo>
                <a:lnTo>
                  <a:pt x="1943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5" name="Freeform 129"/>
          <p:cNvSpPr>
            <a:spLocks/>
          </p:cNvSpPr>
          <p:nvPr/>
        </p:nvSpPr>
        <p:spPr bwMode="auto">
          <a:xfrm>
            <a:off x="1835150" y="3013075"/>
            <a:ext cx="2828925" cy="1588"/>
          </a:xfrm>
          <a:custGeom>
            <a:avLst/>
            <a:gdLst>
              <a:gd name="T0" fmla="*/ 0 w 1876"/>
              <a:gd name="T1" fmla="*/ 0 h 1"/>
              <a:gd name="T2" fmla="*/ 1876 w 187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76" h="1">
                <a:moveTo>
                  <a:pt x="0" y="0"/>
                </a:moveTo>
                <a:lnTo>
                  <a:pt x="1876" y="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8653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Crossing the Shoulder Joint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Nine muscles cross shoulder joint; insert on and move </a:t>
            </a:r>
            <a:r>
              <a:rPr lang="en-US" dirty="0" err="1"/>
              <a:t>humerus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originate </a:t>
            </a:r>
            <a:r>
              <a:rPr lang="en-US" dirty="0" smtClean="0"/>
              <a:t>________________________; </a:t>
            </a:r>
            <a:r>
              <a:rPr lang="en-US" dirty="0"/>
              <a:t>others from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Actions </a:t>
            </a:r>
            <a:r>
              <a:rPr lang="en-US" dirty="0"/>
              <a:t>include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Crossing the Shoulder Joint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prime movers of arm</a:t>
            </a:r>
          </a:p>
          <a:p>
            <a:pPr lvl="1"/>
            <a:r>
              <a:rPr lang="en-US" b="1" dirty="0" smtClean="0"/>
              <a:t> </a:t>
            </a:r>
          </a:p>
          <a:p>
            <a:pPr lvl="2"/>
            <a:r>
              <a:rPr lang="en-US" b="1" dirty="0" smtClean="0"/>
              <a:t>flexion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</a:p>
          <a:p>
            <a:pPr lvl="2"/>
            <a:r>
              <a:rPr lang="en-US" b="1" dirty="0" smtClean="0"/>
              <a:t>extension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</a:p>
          <a:p>
            <a:pPr lvl="2"/>
            <a:r>
              <a:rPr lang="en-US" b="1" dirty="0" smtClean="0"/>
              <a:t>abduction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494" y="1676400"/>
            <a:ext cx="4980506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7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Crossing the Shoulder Joint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Rotator cuff muscles </a:t>
            </a:r>
            <a:endParaRPr lang="en-US" dirty="0" smtClean="0"/>
          </a:p>
          <a:p>
            <a:pPr lvl="1"/>
            <a:r>
              <a:rPr lang="en-US" dirty="0" smtClean="0"/>
              <a:t>synergists </a:t>
            </a:r>
            <a:r>
              <a:rPr lang="en-US" dirty="0"/>
              <a:t>and </a:t>
            </a:r>
            <a:r>
              <a:rPr lang="en-US" dirty="0" err="1"/>
              <a:t>fixators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originate </a:t>
            </a:r>
            <a:r>
              <a:rPr lang="en-US" dirty="0"/>
              <a:t>on scapula;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err="1"/>
              <a:t>Supraspinatus</a:t>
            </a:r>
            <a:endParaRPr lang="en-US" b="1" dirty="0"/>
          </a:p>
          <a:p>
            <a:pPr lvl="1"/>
            <a:r>
              <a:rPr lang="en-US" b="1" dirty="0" err="1"/>
              <a:t>Infraspinatus</a:t>
            </a:r>
            <a:endParaRPr lang="en-US" b="1" dirty="0"/>
          </a:p>
          <a:p>
            <a:pPr lvl="1"/>
            <a:r>
              <a:rPr lang="en-US" b="1" dirty="0" err="1"/>
              <a:t>Teres</a:t>
            </a:r>
            <a:r>
              <a:rPr lang="en-US" b="1" dirty="0"/>
              <a:t> minor</a:t>
            </a:r>
          </a:p>
          <a:p>
            <a:pPr lvl="1"/>
            <a:r>
              <a:rPr lang="en-US" b="1" dirty="0" err="1"/>
              <a:t>Subscapularis</a:t>
            </a:r>
            <a:endParaRPr lang="en-US" dirty="0"/>
          </a:p>
          <a:p>
            <a:r>
              <a:rPr lang="en-US" b="1" dirty="0" err="1"/>
              <a:t>Coracobrachialis</a:t>
            </a:r>
            <a:r>
              <a:rPr lang="en-US" dirty="0"/>
              <a:t> and </a:t>
            </a:r>
            <a:r>
              <a:rPr lang="en-US" b="1" dirty="0" err="1"/>
              <a:t>teres</a:t>
            </a:r>
            <a:r>
              <a:rPr lang="en-US" b="1" dirty="0"/>
              <a:t> major</a:t>
            </a:r>
            <a:r>
              <a:rPr lang="en-US" dirty="0"/>
              <a:t> - synergists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4752" y="1143000"/>
            <a:ext cx="323444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2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1044" name="Picture 84" descr="figure_10_15a_unlabe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"/>
          <a:stretch>
            <a:fillRect/>
          </a:stretch>
        </p:blipFill>
        <p:spPr bwMode="auto">
          <a:xfrm>
            <a:off x="2095500" y="328613"/>
            <a:ext cx="4854575" cy="63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2" name="Rectangle 4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10.15a  Muscles crossing the shoulder and elbow joints, causing movements of the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arm and forearm, respectively.</a:t>
            </a:r>
            <a:endParaRPr lang="en-US" sz="1800" b="0"/>
          </a:p>
        </p:txBody>
      </p:sp>
      <p:sp>
        <p:nvSpPr>
          <p:cNvPr id="92" name="Rectangle 91"/>
          <p:cNvSpPr/>
          <p:nvPr/>
        </p:nvSpPr>
        <p:spPr>
          <a:xfrm>
            <a:off x="4768850" y="311150"/>
            <a:ext cx="952500" cy="312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US" sz="1600">
                <a:latin typeface="Arial" charset="0"/>
              </a:rPr>
              <a:t>Clavicle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68550" y="1355725"/>
            <a:ext cx="974725" cy="312738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US" sz="1600" b="0" dirty="0">
                <a:latin typeface="Arial Black" pitchFamily="1" charset="0"/>
              </a:rPr>
              <a:t>Deltoid</a:t>
            </a:r>
          </a:p>
        </p:txBody>
      </p:sp>
      <p:sp>
        <p:nvSpPr>
          <p:cNvPr id="2" name="Rectangle 35"/>
          <p:cNvSpPr/>
          <p:nvPr/>
        </p:nvSpPr>
        <p:spPr>
          <a:xfrm>
            <a:off x="2362200" y="1689100"/>
            <a:ext cx="1008063" cy="312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US" sz="1600">
                <a:latin typeface="Arial" charset="0"/>
              </a:rPr>
              <a:t>Sternum</a:t>
            </a:r>
          </a:p>
        </p:txBody>
      </p:sp>
      <p:sp>
        <p:nvSpPr>
          <p:cNvPr id="3" name="Rectangle 35"/>
          <p:cNvSpPr/>
          <p:nvPr/>
        </p:nvSpPr>
        <p:spPr>
          <a:xfrm>
            <a:off x="2362200" y="1997075"/>
            <a:ext cx="1312863" cy="581025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r>
              <a:rPr lang="en-US" sz="1600" b="0" dirty="0" err="1">
                <a:latin typeface="Arial Black" pitchFamily="1" charset="0"/>
              </a:rPr>
              <a:t>Pectoralis</a:t>
            </a:r>
            <a:endParaRPr lang="en-US" sz="1600" b="0" dirty="0">
              <a:latin typeface="Arial Black" pitchFamily="1" charset="0"/>
            </a:endParaRPr>
          </a:p>
          <a:p>
            <a:r>
              <a:rPr lang="en-US" sz="1600" b="0" dirty="0">
                <a:latin typeface="Arial Black" pitchFamily="1" charset="0"/>
              </a:rPr>
              <a:t>major</a:t>
            </a:r>
          </a:p>
        </p:txBody>
      </p:sp>
      <p:sp>
        <p:nvSpPr>
          <p:cNvPr id="4" name="Rectangle 35"/>
          <p:cNvSpPr/>
          <p:nvPr/>
        </p:nvSpPr>
        <p:spPr>
          <a:xfrm>
            <a:off x="2032000" y="2600325"/>
            <a:ext cx="2070100" cy="33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0" dirty="0" err="1">
                <a:latin typeface="Arial Black" pitchFamily="1" charset="0"/>
              </a:rPr>
              <a:t>Coracobrachialis</a:t>
            </a:r>
            <a:endParaRPr lang="en-US" sz="1600" b="0" dirty="0">
              <a:latin typeface="Arial Black" pitchFamily="1" charset="0"/>
            </a:endParaRPr>
          </a:p>
        </p:txBody>
      </p:sp>
      <p:sp>
        <p:nvSpPr>
          <p:cNvPr id="5" name="Rectangle 35"/>
          <p:cNvSpPr/>
          <p:nvPr/>
        </p:nvSpPr>
        <p:spPr>
          <a:xfrm>
            <a:off x="2246313" y="3054350"/>
            <a:ext cx="1922462" cy="33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 Black" pitchFamily="1" charset="0"/>
              </a:rPr>
              <a:t>Triceps </a:t>
            </a:r>
            <a:r>
              <a:rPr lang="en-US" sz="1600" b="0" dirty="0" err="1">
                <a:latin typeface="Arial Black" pitchFamily="1" charset="0"/>
              </a:rPr>
              <a:t>brachii</a:t>
            </a:r>
            <a:r>
              <a:rPr lang="en-US" sz="1600" b="0" dirty="0">
                <a:latin typeface="Arial Black" pitchFamily="1" charset="0"/>
              </a:rPr>
              <a:t>:</a:t>
            </a:r>
          </a:p>
        </p:txBody>
      </p:sp>
      <p:sp>
        <p:nvSpPr>
          <p:cNvPr id="6" name="Rectangle 35"/>
          <p:cNvSpPr/>
          <p:nvPr/>
        </p:nvSpPr>
        <p:spPr>
          <a:xfrm>
            <a:off x="2371725" y="3321050"/>
            <a:ext cx="13811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Lateral head</a:t>
            </a:r>
          </a:p>
        </p:txBody>
      </p:sp>
      <p:sp>
        <p:nvSpPr>
          <p:cNvPr id="7" name="Rectangle 35"/>
          <p:cNvSpPr/>
          <p:nvPr/>
        </p:nvSpPr>
        <p:spPr>
          <a:xfrm>
            <a:off x="2378075" y="3603625"/>
            <a:ext cx="1211263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Long head</a:t>
            </a:r>
          </a:p>
        </p:txBody>
      </p:sp>
      <p:sp>
        <p:nvSpPr>
          <p:cNvPr id="8" name="Rectangle 35"/>
          <p:cNvSpPr/>
          <p:nvPr/>
        </p:nvSpPr>
        <p:spPr>
          <a:xfrm>
            <a:off x="2374900" y="3863975"/>
            <a:ext cx="1347788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Medial head</a:t>
            </a:r>
          </a:p>
        </p:txBody>
      </p:sp>
      <p:sp>
        <p:nvSpPr>
          <p:cNvPr id="9" name="Rectangle 35"/>
          <p:cNvSpPr/>
          <p:nvPr/>
        </p:nvSpPr>
        <p:spPr>
          <a:xfrm>
            <a:off x="2362200" y="4305300"/>
            <a:ext cx="952500" cy="581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 Black" pitchFamily="1" charset="0"/>
              </a:rPr>
              <a:t>Biceps</a:t>
            </a:r>
          </a:p>
          <a:p>
            <a:r>
              <a:rPr lang="en-US" sz="1600" b="0" dirty="0" err="1">
                <a:latin typeface="Arial Black" pitchFamily="1" charset="0"/>
              </a:rPr>
              <a:t>brachii</a:t>
            </a:r>
            <a:endParaRPr lang="en-US" sz="1600" b="0" dirty="0">
              <a:latin typeface="Arial Black" pitchFamily="1" charset="0"/>
            </a:endParaRPr>
          </a:p>
        </p:txBody>
      </p:sp>
      <p:sp>
        <p:nvSpPr>
          <p:cNvPr id="10" name="Rectangle 35"/>
          <p:cNvSpPr/>
          <p:nvPr/>
        </p:nvSpPr>
        <p:spPr>
          <a:xfrm>
            <a:off x="2168525" y="4857750"/>
            <a:ext cx="1301750" cy="33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Arial Black" pitchFamily="1" charset="0"/>
              </a:rPr>
              <a:t>Brachialis</a:t>
            </a:r>
            <a:endParaRPr lang="en-US" sz="1600" b="1" dirty="0">
              <a:latin typeface="Arial Black" pitchFamily="1" charset="0"/>
            </a:endParaRPr>
          </a:p>
        </p:txBody>
      </p:sp>
      <p:sp>
        <p:nvSpPr>
          <p:cNvPr id="11" name="Rectangle 35"/>
          <p:cNvSpPr/>
          <p:nvPr/>
        </p:nvSpPr>
        <p:spPr>
          <a:xfrm>
            <a:off x="2209800" y="5273675"/>
            <a:ext cx="1109663" cy="581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0" dirty="0" err="1">
                <a:latin typeface="Arial Black" pitchFamily="1" charset="0"/>
              </a:rPr>
              <a:t>Brachio</a:t>
            </a:r>
            <a:r>
              <a:rPr lang="en-US" sz="1600" b="0" dirty="0">
                <a:latin typeface="Arial Black" pitchFamily="1" charset="0"/>
              </a:rPr>
              <a:t>-</a:t>
            </a:r>
          </a:p>
          <a:p>
            <a:r>
              <a:rPr lang="en-US" sz="1600" b="0" dirty="0" err="1">
                <a:latin typeface="Arial Black" pitchFamily="1" charset="0"/>
              </a:rPr>
              <a:t>radialis</a:t>
            </a:r>
            <a:endParaRPr lang="en-US" sz="1600" b="0" dirty="0">
              <a:latin typeface="Arial Black" pitchFamily="1" charset="0"/>
            </a:endParaRPr>
          </a:p>
        </p:txBody>
      </p:sp>
      <p:sp>
        <p:nvSpPr>
          <p:cNvPr id="12" name="Rectangle 35"/>
          <p:cNvSpPr/>
          <p:nvPr/>
        </p:nvSpPr>
        <p:spPr>
          <a:xfrm>
            <a:off x="2860675" y="6356350"/>
            <a:ext cx="16732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>
                <a:latin typeface="Arial Black" pitchFamily="1" charset="0"/>
              </a:rPr>
              <a:t>Anterior view</a:t>
            </a:r>
          </a:p>
        </p:txBody>
      </p:sp>
      <p:sp>
        <p:nvSpPr>
          <p:cNvPr id="41058" name="Freeform 98"/>
          <p:cNvSpPr>
            <a:spLocks/>
          </p:cNvSpPr>
          <p:nvPr/>
        </p:nvSpPr>
        <p:spPr bwMode="auto">
          <a:xfrm>
            <a:off x="3282950" y="5019675"/>
            <a:ext cx="638175" cy="447675"/>
          </a:xfrm>
          <a:custGeom>
            <a:avLst/>
            <a:gdLst>
              <a:gd name="T0" fmla="*/ 402 w 402"/>
              <a:gd name="T1" fmla="*/ 0 h 282"/>
              <a:gd name="T2" fmla="*/ 204 w 402"/>
              <a:gd name="T3" fmla="*/ 282 h 282"/>
              <a:gd name="T4" fmla="*/ 0 w 402"/>
              <a:gd name="T5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" h="282">
                <a:moveTo>
                  <a:pt x="402" y="0"/>
                </a:moveTo>
                <a:lnTo>
                  <a:pt x="204" y="282"/>
                </a:lnTo>
                <a:lnTo>
                  <a:pt x="0" y="282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9" name="Freeform 99"/>
          <p:cNvSpPr>
            <a:spLocks/>
          </p:cNvSpPr>
          <p:nvPr/>
        </p:nvSpPr>
        <p:spPr bwMode="auto">
          <a:xfrm>
            <a:off x="3435350" y="4733925"/>
            <a:ext cx="1050925" cy="317500"/>
          </a:xfrm>
          <a:custGeom>
            <a:avLst/>
            <a:gdLst>
              <a:gd name="T0" fmla="*/ 662 w 662"/>
              <a:gd name="T1" fmla="*/ 0 h 200"/>
              <a:gd name="T2" fmla="*/ 126 w 662"/>
              <a:gd name="T3" fmla="*/ 200 h 200"/>
              <a:gd name="T4" fmla="*/ 0 w 662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2" h="200">
                <a:moveTo>
                  <a:pt x="662" y="0"/>
                </a:moveTo>
                <a:lnTo>
                  <a:pt x="126" y="200"/>
                </a:lnTo>
                <a:lnTo>
                  <a:pt x="0" y="20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0" name="Line 100"/>
          <p:cNvSpPr>
            <a:spLocks noChangeShapeType="1"/>
          </p:cNvSpPr>
          <p:nvPr/>
        </p:nvSpPr>
        <p:spPr bwMode="auto">
          <a:xfrm flipV="1">
            <a:off x="3638550" y="4479925"/>
            <a:ext cx="577850" cy="5683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1" name="Freeform 101"/>
          <p:cNvSpPr>
            <a:spLocks/>
          </p:cNvSpPr>
          <p:nvPr/>
        </p:nvSpPr>
        <p:spPr bwMode="auto">
          <a:xfrm>
            <a:off x="3276600" y="4194175"/>
            <a:ext cx="1174750" cy="301625"/>
          </a:xfrm>
          <a:custGeom>
            <a:avLst/>
            <a:gdLst>
              <a:gd name="T0" fmla="*/ 0 w 740"/>
              <a:gd name="T1" fmla="*/ 190 h 190"/>
              <a:gd name="T2" fmla="*/ 250 w 740"/>
              <a:gd name="T3" fmla="*/ 190 h 190"/>
              <a:gd name="T4" fmla="*/ 740 w 740"/>
              <a:gd name="T5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190">
                <a:moveTo>
                  <a:pt x="0" y="190"/>
                </a:moveTo>
                <a:lnTo>
                  <a:pt x="250" y="190"/>
                </a:lnTo>
                <a:lnTo>
                  <a:pt x="740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2" name="Line 102"/>
          <p:cNvSpPr>
            <a:spLocks noChangeShapeType="1"/>
          </p:cNvSpPr>
          <p:nvPr/>
        </p:nvSpPr>
        <p:spPr bwMode="auto">
          <a:xfrm>
            <a:off x="3689350" y="4054475"/>
            <a:ext cx="12350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3" name="Line 103"/>
          <p:cNvSpPr>
            <a:spLocks noChangeShapeType="1"/>
          </p:cNvSpPr>
          <p:nvPr/>
        </p:nvSpPr>
        <p:spPr bwMode="auto">
          <a:xfrm>
            <a:off x="3556000" y="3778250"/>
            <a:ext cx="14954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4" name="Freeform 104"/>
          <p:cNvSpPr>
            <a:spLocks/>
          </p:cNvSpPr>
          <p:nvPr/>
        </p:nvSpPr>
        <p:spPr bwMode="auto">
          <a:xfrm>
            <a:off x="3711575" y="3400425"/>
            <a:ext cx="641350" cy="114300"/>
          </a:xfrm>
          <a:custGeom>
            <a:avLst/>
            <a:gdLst>
              <a:gd name="T0" fmla="*/ 0 w 404"/>
              <a:gd name="T1" fmla="*/ 72 h 72"/>
              <a:gd name="T2" fmla="*/ 124 w 404"/>
              <a:gd name="T3" fmla="*/ 72 h 72"/>
              <a:gd name="T4" fmla="*/ 404 w 404"/>
              <a:gd name="T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4" h="72">
                <a:moveTo>
                  <a:pt x="0" y="72"/>
                </a:moveTo>
                <a:lnTo>
                  <a:pt x="124" y="72"/>
                </a:lnTo>
                <a:lnTo>
                  <a:pt x="404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5" name="Freeform 105"/>
          <p:cNvSpPr>
            <a:spLocks/>
          </p:cNvSpPr>
          <p:nvPr/>
        </p:nvSpPr>
        <p:spPr bwMode="auto">
          <a:xfrm>
            <a:off x="4064000" y="2797175"/>
            <a:ext cx="984250" cy="542925"/>
          </a:xfrm>
          <a:custGeom>
            <a:avLst/>
            <a:gdLst>
              <a:gd name="T0" fmla="*/ 620 w 620"/>
              <a:gd name="T1" fmla="*/ 342 h 342"/>
              <a:gd name="T2" fmla="*/ 150 w 620"/>
              <a:gd name="T3" fmla="*/ 0 h 342"/>
              <a:gd name="T4" fmla="*/ 0 w 620"/>
              <a:gd name="T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0" h="342">
                <a:moveTo>
                  <a:pt x="620" y="342"/>
                </a:move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6" name="Freeform 106"/>
          <p:cNvSpPr>
            <a:spLocks/>
          </p:cNvSpPr>
          <p:nvPr/>
        </p:nvSpPr>
        <p:spPr bwMode="auto">
          <a:xfrm>
            <a:off x="3638550" y="2184400"/>
            <a:ext cx="2009775" cy="460375"/>
          </a:xfrm>
          <a:custGeom>
            <a:avLst/>
            <a:gdLst>
              <a:gd name="T0" fmla="*/ 0 w 1266"/>
              <a:gd name="T1" fmla="*/ 0 h 290"/>
              <a:gd name="T2" fmla="*/ 172 w 1266"/>
              <a:gd name="T3" fmla="*/ 0 h 290"/>
              <a:gd name="T4" fmla="*/ 1266 w 1266"/>
              <a:gd name="T5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6" h="290">
                <a:moveTo>
                  <a:pt x="0" y="0"/>
                </a:moveTo>
                <a:lnTo>
                  <a:pt x="172" y="0"/>
                </a:lnTo>
                <a:lnTo>
                  <a:pt x="1266" y="29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7" name="Freeform 107"/>
          <p:cNvSpPr>
            <a:spLocks/>
          </p:cNvSpPr>
          <p:nvPr/>
        </p:nvSpPr>
        <p:spPr bwMode="auto">
          <a:xfrm>
            <a:off x="3297238" y="1866900"/>
            <a:ext cx="3527425" cy="368300"/>
          </a:xfrm>
          <a:custGeom>
            <a:avLst/>
            <a:gdLst>
              <a:gd name="T0" fmla="*/ 0 w 2222"/>
              <a:gd name="T1" fmla="*/ 0 h 232"/>
              <a:gd name="T2" fmla="*/ 336 w 2222"/>
              <a:gd name="T3" fmla="*/ 0 h 232"/>
              <a:gd name="T4" fmla="*/ 2222 w 2222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2" h="232">
                <a:moveTo>
                  <a:pt x="0" y="0"/>
                </a:moveTo>
                <a:lnTo>
                  <a:pt x="336" y="0"/>
                </a:lnTo>
                <a:lnTo>
                  <a:pt x="2222" y="232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8" name="Freeform 108"/>
          <p:cNvSpPr>
            <a:spLocks/>
          </p:cNvSpPr>
          <p:nvPr/>
        </p:nvSpPr>
        <p:spPr bwMode="auto">
          <a:xfrm>
            <a:off x="3284538" y="1516063"/>
            <a:ext cx="1516062" cy="350837"/>
          </a:xfrm>
          <a:custGeom>
            <a:avLst/>
            <a:gdLst>
              <a:gd name="T0" fmla="*/ 0 w 955"/>
              <a:gd name="T1" fmla="*/ 0 h 221"/>
              <a:gd name="T2" fmla="*/ 307 w 955"/>
              <a:gd name="T3" fmla="*/ 0 h 221"/>
              <a:gd name="T4" fmla="*/ 955 w 955"/>
              <a:gd name="T5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5" h="221">
                <a:moveTo>
                  <a:pt x="0" y="0"/>
                </a:moveTo>
                <a:lnTo>
                  <a:pt x="307" y="0"/>
                </a:lnTo>
                <a:lnTo>
                  <a:pt x="955" y="221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9" name="Line 109"/>
          <p:cNvSpPr>
            <a:spLocks noChangeShapeType="1"/>
          </p:cNvSpPr>
          <p:nvPr/>
        </p:nvSpPr>
        <p:spPr bwMode="auto">
          <a:xfrm>
            <a:off x="5270500" y="566738"/>
            <a:ext cx="0" cy="812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0" name="Freeform 110"/>
          <p:cNvSpPr>
            <a:spLocks/>
          </p:cNvSpPr>
          <p:nvPr/>
        </p:nvSpPr>
        <p:spPr bwMode="auto">
          <a:xfrm>
            <a:off x="3282950" y="5019675"/>
            <a:ext cx="638175" cy="447675"/>
          </a:xfrm>
          <a:custGeom>
            <a:avLst/>
            <a:gdLst>
              <a:gd name="T0" fmla="*/ 402 w 402"/>
              <a:gd name="T1" fmla="*/ 0 h 282"/>
              <a:gd name="T2" fmla="*/ 204 w 402"/>
              <a:gd name="T3" fmla="*/ 282 h 282"/>
              <a:gd name="T4" fmla="*/ 0 w 402"/>
              <a:gd name="T5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" h="282">
                <a:moveTo>
                  <a:pt x="402" y="0"/>
                </a:moveTo>
                <a:lnTo>
                  <a:pt x="204" y="282"/>
                </a:lnTo>
                <a:lnTo>
                  <a:pt x="0" y="2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1" name="Freeform 111"/>
          <p:cNvSpPr>
            <a:spLocks/>
          </p:cNvSpPr>
          <p:nvPr/>
        </p:nvSpPr>
        <p:spPr bwMode="auto">
          <a:xfrm>
            <a:off x="3435350" y="4733925"/>
            <a:ext cx="1050925" cy="317500"/>
          </a:xfrm>
          <a:custGeom>
            <a:avLst/>
            <a:gdLst>
              <a:gd name="T0" fmla="*/ 662 w 662"/>
              <a:gd name="T1" fmla="*/ 0 h 200"/>
              <a:gd name="T2" fmla="*/ 126 w 662"/>
              <a:gd name="T3" fmla="*/ 200 h 200"/>
              <a:gd name="T4" fmla="*/ 0 w 662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2" h="200">
                <a:moveTo>
                  <a:pt x="662" y="0"/>
                </a:moveTo>
                <a:lnTo>
                  <a:pt x="126" y="200"/>
                </a:lnTo>
                <a:lnTo>
                  <a:pt x="0" y="2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2" name="Line 112"/>
          <p:cNvSpPr>
            <a:spLocks noChangeShapeType="1"/>
          </p:cNvSpPr>
          <p:nvPr/>
        </p:nvSpPr>
        <p:spPr bwMode="auto">
          <a:xfrm flipV="1">
            <a:off x="3638550" y="4479925"/>
            <a:ext cx="57785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3" name="Freeform 113"/>
          <p:cNvSpPr>
            <a:spLocks/>
          </p:cNvSpPr>
          <p:nvPr/>
        </p:nvSpPr>
        <p:spPr bwMode="auto">
          <a:xfrm>
            <a:off x="3276600" y="4194175"/>
            <a:ext cx="1174750" cy="301625"/>
          </a:xfrm>
          <a:custGeom>
            <a:avLst/>
            <a:gdLst>
              <a:gd name="T0" fmla="*/ 0 w 740"/>
              <a:gd name="T1" fmla="*/ 190 h 190"/>
              <a:gd name="T2" fmla="*/ 250 w 740"/>
              <a:gd name="T3" fmla="*/ 190 h 190"/>
              <a:gd name="T4" fmla="*/ 740 w 740"/>
              <a:gd name="T5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190">
                <a:moveTo>
                  <a:pt x="0" y="190"/>
                </a:moveTo>
                <a:lnTo>
                  <a:pt x="250" y="190"/>
                </a:lnTo>
                <a:lnTo>
                  <a:pt x="74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4" name="Line 114"/>
          <p:cNvSpPr>
            <a:spLocks noChangeShapeType="1"/>
          </p:cNvSpPr>
          <p:nvPr/>
        </p:nvSpPr>
        <p:spPr bwMode="auto">
          <a:xfrm>
            <a:off x="3689350" y="4054475"/>
            <a:ext cx="1235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5" name="Line 115"/>
          <p:cNvSpPr>
            <a:spLocks noChangeShapeType="1"/>
          </p:cNvSpPr>
          <p:nvPr/>
        </p:nvSpPr>
        <p:spPr bwMode="auto">
          <a:xfrm>
            <a:off x="3556000" y="3778250"/>
            <a:ext cx="1495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6" name="Freeform 116"/>
          <p:cNvSpPr>
            <a:spLocks/>
          </p:cNvSpPr>
          <p:nvPr/>
        </p:nvSpPr>
        <p:spPr bwMode="auto">
          <a:xfrm>
            <a:off x="3711575" y="3400425"/>
            <a:ext cx="641350" cy="114300"/>
          </a:xfrm>
          <a:custGeom>
            <a:avLst/>
            <a:gdLst>
              <a:gd name="T0" fmla="*/ 0 w 404"/>
              <a:gd name="T1" fmla="*/ 72 h 72"/>
              <a:gd name="T2" fmla="*/ 124 w 404"/>
              <a:gd name="T3" fmla="*/ 72 h 72"/>
              <a:gd name="T4" fmla="*/ 404 w 404"/>
              <a:gd name="T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4" h="72">
                <a:moveTo>
                  <a:pt x="0" y="72"/>
                </a:moveTo>
                <a:lnTo>
                  <a:pt x="124" y="72"/>
                </a:lnTo>
                <a:lnTo>
                  <a:pt x="40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7" name="Freeform 117"/>
          <p:cNvSpPr>
            <a:spLocks/>
          </p:cNvSpPr>
          <p:nvPr/>
        </p:nvSpPr>
        <p:spPr bwMode="auto">
          <a:xfrm>
            <a:off x="4064000" y="2797175"/>
            <a:ext cx="984250" cy="542925"/>
          </a:xfrm>
          <a:custGeom>
            <a:avLst/>
            <a:gdLst>
              <a:gd name="T0" fmla="*/ 620 w 620"/>
              <a:gd name="T1" fmla="*/ 342 h 342"/>
              <a:gd name="T2" fmla="*/ 150 w 620"/>
              <a:gd name="T3" fmla="*/ 0 h 342"/>
              <a:gd name="T4" fmla="*/ 0 w 620"/>
              <a:gd name="T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0" h="342">
                <a:moveTo>
                  <a:pt x="620" y="342"/>
                </a:move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8" name="Freeform 118"/>
          <p:cNvSpPr>
            <a:spLocks/>
          </p:cNvSpPr>
          <p:nvPr/>
        </p:nvSpPr>
        <p:spPr bwMode="auto">
          <a:xfrm>
            <a:off x="3638550" y="2184400"/>
            <a:ext cx="2009775" cy="460375"/>
          </a:xfrm>
          <a:custGeom>
            <a:avLst/>
            <a:gdLst>
              <a:gd name="T0" fmla="*/ 0 w 1266"/>
              <a:gd name="T1" fmla="*/ 0 h 290"/>
              <a:gd name="T2" fmla="*/ 172 w 1266"/>
              <a:gd name="T3" fmla="*/ 0 h 290"/>
              <a:gd name="T4" fmla="*/ 1266 w 1266"/>
              <a:gd name="T5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6" h="290">
                <a:moveTo>
                  <a:pt x="0" y="0"/>
                </a:moveTo>
                <a:lnTo>
                  <a:pt x="172" y="0"/>
                </a:lnTo>
                <a:lnTo>
                  <a:pt x="1266" y="29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9" name="Freeform 119"/>
          <p:cNvSpPr>
            <a:spLocks/>
          </p:cNvSpPr>
          <p:nvPr/>
        </p:nvSpPr>
        <p:spPr bwMode="auto">
          <a:xfrm>
            <a:off x="3297238" y="1866900"/>
            <a:ext cx="3527425" cy="368300"/>
          </a:xfrm>
          <a:custGeom>
            <a:avLst/>
            <a:gdLst>
              <a:gd name="T0" fmla="*/ 0 w 2222"/>
              <a:gd name="T1" fmla="*/ 0 h 232"/>
              <a:gd name="T2" fmla="*/ 336 w 2222"/>
              <a:gd name="T3" fmla="*/ 0 h 232"/>
              <a:gd name="T4" fmla="*/ 2222 w 2222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2" h="232">
                <a:moveTo>
                  <a:pt x="0" y="0"/>
                </a:moveTo>
                <a:lnTo>
                  <a:pt x="336" y="0"/>
                </a:lnTo>
                <a:lnTo>
                  <a:pt x="2222" y="23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0" name="Freeform 120"/>
          <p:cNvSpPr>
            <a:spLocks/>
          </p:cNvSpPr>
          <p:nvPr/>
        </p:nvSpPr>
        <p:spPr bwMode="auto">
          <a:xfrm>
            <a:off x="3284538" y="1516063"/>
            <a:ext cx="1516062" cy="350837"/>
          </a:xfrm>
          <a:custGeom>
            <a:avLst/>
            <a:gdLst>
              <a:gd name="T0" fmla="*/ 0 w 955"/>
              <a:gd name="T1" fmla="*/ 0 h 221"/>
              <a:gd name="T2" fmla="*/ 307 w 955"/>
              <a:gd name="T3" fmla="*/ 0 h 221"/>
              <a:gd name="T4" fmla="*/ 955 w 955"/>
              <a:gd name="T5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5" h="221">
                <a:moveTo>
                  <a:pt x="0" y="0"/>
                </a:moveTo>
                <a:lnTo>
                  <a:pt x="307" y="0"/>
                </a:lnTo>
                <a:lnTo>
                  <a:pt x="955" y="22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1" name="Line 121"/>
          <p:cNvSpPr>
            <a:spLocks noChangeShapeType="1"/>
          </p:cNvSpPr>
          <p:nvPr/>
        </p:nvSpPr>
        <p:spPr bwMode="auto">
          <a:xfrm>
            <a:off x="5270500" y="566738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103" name="Rectangle 4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10.15b  Muscles crossing the shoulder and elbow joints, causing movements of the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arm and forearm, respectively.</a:t>
            </a:r>
            <a:endParaRPr lang="en-US" sz="1800" b="0"/>
          </a:p>
        </p:txBody>
      </p:sp>
      <p:pic>
        <p:nvPicPr>
          <p:cNvPr id="45150" name="Picture 94" descr="figure_10_15b_unlabe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"/>
          <a:stretch>
            <a:fillRect/>
          </a:stretch>
        </p:blipFill>
        <p:spPr bwMode="auto">
          <a:xfrm>
            <a:off x="1970088" y="425450"/>
            <a:ext cx="5375275" cy="62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371725" y="406400"/>
            <a:ext cx="1889125" cy="312738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US" sz="1600" b="0" dirty="0" err="1">
                <a:latin typeface="Arial Black" pitchFamily="1" charset="0"/>
              </a:rPr>
              <a:t>Supraspinatus</a:t>
            </a:r>
            <a:r>
              <a:rPr lang="en-US" sz="1600" b="0" dirty="0">
                <a:latin typeface="Arial Black" pitchFamily="1" charset="0"/>
              </a:rPr>
              <a:t>*</a:t>
            </a:r>
          </a:p>
        </p:txBody>
      </p:sp>
      <p:sp>
        <p:nvSpPr>
          <p:cNvPr id="2" name="Rectangle 35"/>
          <p:cNvSpPr/>
          <p:nvPr/>
        </p:nvSpPr>
        <p:spPr>
          <a:xfrm>
            <a:off x="5418138" y="939800"/>
            <a:ext cx="1798637" cy="312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US" sz="1600">
                <a:latin typeface="Arial" charset="0"/>
              </a:rPr>
              <a:t>Spine of scapula</a:t>
            </a:r>
          </a:p>
        </p:txBody>
      </p:sp>
      <p:sp>
        <p:nvSpPr>
          <p:cNvPr id="3" name="Rectangle 35"/>
          <p:cNvSpPr/>
          <p:nvPr/>
        </p:nvSpPr>
        <p:spPr>
          <a:xfrm>
            <a:off x="5422900" y="1189038"/>
            <a:ext cx="1370013" cy="312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US" sz="1600">
                <a:latin typeface="Arial" charset="0"/>
              </a:rPr>
              <a:t>Deltoid (cut)</a:t>
            </a:r>
          </a:p>
        </p:txBody>
      </p:sp>
      <p:sp>
        <p:nvSpPr>
          <p:cNvPr id="4" name="Rectangle 35"/>
          <p:cNvSpPr/>
          <p:nvPr/>
        </p:nvSpPr>
        <p:spPr>
          <a:xfrm>
            <a:off x="5416550" y="1546225"/>
            <a:ext cx="1754188" cy="533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Greater tubercle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of humerus</a:t>
            </a:r>
          </a:p>
        </p:txBody>
      </p:sp>
      <p:sp>
        <p:nvSpPr>
          <p:cNvPr id="5" name="Rectangle 35"/>
          <p:cNvSpPr/>
          <p:nvPr/>
        </p:nvSpPr>
        <p:spPr>
          <a:xfrm>
            <a:off x="5419725" y="1971675"/>
            <a:ext cx="1765300" cy="336550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r>
              <a:rPr lang="en-US" sz="1600" b="0" dirty="0" err="1">
                <a:latin typeface="Arial Black" pitchFamily="1" charset="0"/>
              </a:rPr>
              <a:t>Infraspinatus</a:t>
            </a:r>
            <a:r>
              <a:rPr lang="en-US" sz="1600" b="0" dirty="0">
                <a:latin typeface="Arial Black" pitchFamily="1" charset="0"/>
              </a:rPr>
              <a:t>*</a:t>
            </a:r>
          </a:p>
        </p:txBody>
      </p:sp>
      <p:sp>
        <p:nvSpPr>
          <p:cNvPr id="6" name="Rectangle 35"/>
          <p:cNvSpPr/>
          <p:nvPr/>
        </p:nvSpPr>
        <p:spPr>
          <a:xfrm>
            <a:off x="5422900" y="2362200"/>
            <a:ext cx="1628775" cy="336550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r>
              <a:rPr lang="en-US" sz="1600" b="0" dirty="0" err="1">
                <a:latin typeface="Arial Black" pitchFamily="1" charset="0"/>
              </a:rPr>
              <a:t>Teres</a:t>
            </a:r>
            <a:r>
              <a:rPr lang="en-US" sz="1600" b="0" dirty="0">
                <a:latin typeface="Arial Black" pitchFamily="1" charset="0"/>
              </a:rPr>
              <a:t> minor*</a:t>
            </a:r>
          </a:p>
        </p:txBody>
      </p:sp>
      <p:sp>
        <p:nvSpPr>
          <p:cNvPr id="7" name="Rectangle 35"/>
          <p:cNvSpPr/>
          <p:nvPr/>
        </p:nvSpPr>
        <p:spPr>
          <a:xfrm>
            <a:off x="5421313" y="2755900"/>
            <a:ext cx="1516062" cy="336550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r>
              <a:rPr lang="en-US" sz="1600" b="0" dirty="0" err="1">
                <a:latin typeface="Arial Black" pitchFamily="1" charset="0"/>
              </a:rPr>
              <a:t>Teres</a:t>
            </a:r>
            <a:r>
              <a:rPr lang="en-US" sz="1600" b="0" dirty="0">
                <a:latin typeface="Arial Black" pitchFamily="1" charset="0"/>
              </a:rPr>
              <a:t> major</a:t>
            </a:r>
          </a:p>
        </p:txBody>
      </p:sp>
      <p:sp>
        <p:nvSpPr>
          <p:cNvPr id="8" name="Rectangle 35"/>
          <p:cNvSpPr/>
          <p:nvPr/>
        </p:nvSpPr>
        <p:spPr>
          <a:xfrm>
            <a:off x="5338763" y="3244850"/>
            <a:ext cx="1922462" cy="33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 Black" pitchFamily="1" charset="0"/>
              </a:rPr>
              <a:t>Triceps </a:t>
            </a:r>
            <a:r>
              <a:rPr lang="en-US" sz="1600" b="0" dirty="0" err="1">
                <a:latin typeface="Arial Black" pitchFamily="1" charset="0"/>
              </a:rPr>
              <a:t>brachii</a:t>
            </a:r>
            <a:r>
              <a:rPr lang="en-US" sz="1600" b="0" dirty="0">
                <a:latin typeface="Arial Black" pitchFamily="1" charset="0"/>
              </a:rPr>
              <a:t>:</a:t>
            </a:r>
          </a:p>
        </p:txBody>
      </p:sp>
      <p:sp>
        <p:nvSpPr>
          <p:cNvPr id="9" name="Rectangle 35"/>
          <p:cNvSpPr/>
          <p:nvPr/>
        </p:nvSpPr>
        <p:spPr>
          <a:xfrm>
            <a:off x="5403850" y="3460750"/>
            <a:ext cx="143827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 Lateral head</a:t>
            </a:r>
          </a:p>
        </p:txBody>
      </p:sp>
      <p:sp>
        <p:nvSpPr>
          <p:cNvPr id="10" name="Rectangle 35"/>
          <p:cNvSpPr/>
          <p:nvPr/>
        </p:nvSpPr>
        <p:spPr>
          <a:xfrm>
            <a:off x="5403850" y="3692525"/>
            <a:ext cx="1268413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charset="0"/>
              </a:rPr>
              <a:t> Long head</a:t>
            </a:r>
          </a:p>
        </p:txBody>
      </p:sp>
      <p:sp>
        <p:nvSpPr>
          <p:cNvPr id="11" name="Rectangle 35"/>
          <p:cNvSpPr/>
          <p:nvPr/>
        </p:nvSpPr>
        <p:spPr>
          <a:xfrm>
            <a:off x="5426075" y="4156075"/>
            <a:ext cx="2012950" cy="336550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r>
              <a:rPr lang="en-US" sz="1600" b="0" dirty="0" err="1">
                <a:latin typeface="Arial Black" pitchFamily="1" charset="0"/>
              </a:rPr>
              <a:t>Latissimus</a:t>
            </a:r>
            <a:r>
              <a:rPr lang="en-US" sz="1600" b="0" dirty="0">
                <a:latin typeface="Arial Black" pitchFamily="1" charset="0"/>
              </a:rPr>
              <a:t> </a:t>
            </a:r>
            <a:r>
              <a:rPr lang="en-US" sz="1600" b="0" dirty="0" err="1">
                <a:latin typeface="Arial Black" pitchFamily="1" charset="0"/>
              </a:rPr>
              <a:t>dorsi</a:t>
            </a:r>
            <a:endParaRPr lang="en-US" sz="1600" b="0" dirty="0">
              <a:latin typeface="Arial Black" pitchFamily="1" charset="0"/>
            </a:endParaRPr>
          </a:p>
        </p:txBody>
      </p:sp>
      <p:sp>
        <p:nvSpPr>
          <p:cNvPr id="12" name="Rectangle 35"/>
          <p:cNvSpPr/>
          <p:nvPr/>
        </p:nvSpPr>
        <p:spPr>
          <a:xfrm>
            <a:off x="5422900" y="4835525"/>
            <a:ext cx="1065213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Humerus</a:t>
            </a:r>
            <a:endParaRPr lang="en-US" sz="1600" b="0">
              <a:latin typeface="Arial" charset="0"/>
            </a:endParaRPr>
          </a:p>
        </p:txBody>
      </p:sp>
      <p:sp>
        <p:nvSpPr>
          <p:cNvPr id="13" name="Rectangle 35"/>
          <p:cNvSpPr/>
          <p:nvPr/>
        </p:nvSpPr>
        <p:spPr>
          <a:xfrm>
            <a:off x="5426075" y="5207000"/>
            <a:ext cx="1189038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latin typeface="Arial" charset="0"/>
              </a:rPr>
              <a:t>Olecranon</a:t>
            </a:r>
          </a:p>
          <a:p>
            <a:pPr>
              <a:lnSpc>
                <a:spcPct val="85000"/>
              </a:lnSpc>
            </a:pPr>
            <a:r>
              <a:rPr lang="en-US" sz="1600">
                <a:latin typeface="Arial" charset="0"/>
              </a:rPr>
              <a:t>of ulna</a:t>
            </a:r>
          </a:p>
        </p:txBody>
      </p:sp>
      <p:sp>
        <p:nvSpPr>
          <p:cNvPr id="14" name="Rectangle 35"/>
          <p:cNvSpPr/>
          <p:nvPr/>
        </p:nvSpPr>
        <p:spPr>
          <a:xfrm>
            <a:off x="5426075" y="5797550"/>
            <a:ext cx="1279525" cy="33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0" dirty="0" err="1">
                <a:latin typeface="Arial Black" pitchFamily="1" charset="0"/>
              </a:rPr>
              <a:t>Anconeus</a:t>
            </a:r>
            <a:endParaRPr lang="en-US" sz="1600" b="0" dirty="0">
              <a:latin typeface="Arial" charset="0"/>
            </a:endParaRPr>
          </a:p>
        </p:txBody>
      </p:sp>
      <p:sp>
        <p:nvSpPr>
          <p:cNvPr id="15" name="Rectangle 35"/>
          <p:cNvSpPr/>
          <p:nvPr/>
        </p:nvSpPr>
        <p:spPr>
          <a:xfrm>
            <a:off x="2336800" y="6384925"/>
            <a:ext cx="17875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>
                <a:latin typeface="Arial Black" pitchFamily="1" charset="0"/>
              </a:rPr>
              <a:t>Posterior view</a:t>
            </a:r>
          </a:p>
        </p:txBody>
      </p:sp>
      <p:sp>
        <p:nvSpPr>
          <p:cNvPr id="45166" name="Line 110"/>
          <p:cNvSpPr>
            <a:spLocks noChangeShapeType="1"/>
          </p:cNvSpPr>
          <p:nvPr/>
        </p:nvSpPr>
        <p:spPr bwMode="auto">
          <a:xfrm flipV="1">
            <a:off x="3235325" y="711200"/>
            <a:ext cx="0" cy="8572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67" name="Freeform 111"/>
          <p:cNvSpPr>
            <a:spLocks/>
          </p:cNvSpPr>
          <p:nvPr/>
        </p:nvSpPr>
        <p:spPr bwMode="auto">
          <a:xfrm>
            <a:off x="3460750" y="1092200"/>
            <a:ext cx="2003425" cy="673100"/>
          </a:xfrm>
          <a:custGeom>
            <a:avLst/>
            <a:gdLst>
              <a:gd name="T0" fmla="*/ 0 w 1262"/>
              <a:gd name="T1" fmla="*/ 424 h 424"/>
              <a:gd name="T2" fmla="*/ 0 w 1262"/>
              <a:gd name="T3" fmla="*/ 0 h 424"/>
              <a:gd name="T4" fmla="*/ 1262 w 1262"/>
              <a:gd name="T5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2" h="424">
                <a:moveTo>
                  <a:pt x="0" y="424"/>
                </a:moveTo>
                <a:lnTo>
                  <a:pt x="0" y="0"/>
                </a:lnTo>
                <a:lnTo>
                  <a:pt x="1262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68" name="Freeform 112"/>
          <p:cNvSpPr>
            <a:spLocks/>
          </p:cNvSpPr>
          <p:nvPr/>
        </p:nvSpPr>
        <p:spPr bwMode="auto">
          <a:xfrm>
            <a:off x="3654425" y="1343025"/>
            <a:ext cx="1809750" cy="473075"/>
          </a:xfrm>
          <a:custGeom>
            <a:avLst/>
            <a:gdLst>
              <a:gd name="T0" fmla="*/ 0 w 1140"/>
              <a:gd name="T1" fmla="*/ 298 h 298"/>
              <a:gd name="T2" fmla="*/ 0 w 1140"/>
              <a:gd name="T3" fmla="*/ 0 h 298"/>
              <a:gd name="T4" fmla="*/ 1140 w 1140"/>
              <a:gd name="T5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0" h="298">
                <a:moveTo>
                  <a:pt x="0" y="298"/>
                </a:moveTo>
                <a:lnTo>
                  <a:pt x="0" y="0"/>
                </a:lnTo>
                <a:lnTo>
                  <a:pt x="1140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69" name="Freeform 113"/>
          <p:cNvSpPr>
            <a:spLocks/>
          </p:cNvSpPr>
          <p:nvPr/>
        </p:nvSpPr>
        <p:spPr bwMode="auto">
          <a:xfrm>
            <a:off x="4216400" y="1697038"/>
            <a:ext cx="1257300" cy="84137"/>
          </a:xfrm>
          <a:custGeom>
            <a:avLst/>
            <a:gdLst>
              <a:gd name="T0" fmla="*/ 0 w 792"/>
              <a:gd name="T1" fmla="*/ 37 h 37"/>
              <a:gd name="T2" fmla="*/ 64 w 792"/>
              <a:gd name="T3" fmla="*/ 0 h 37"/>
              <a:gd name="T4" fmla="*/ 792 w 792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2" h="37">
                <a:moveTo>
                  <a:pt x="0" y="37"/>
                </a:moveTo>
                <a:lnTo>
                  <a:pt x="64" y="0"/>
                </a:lnTo>
                <a:lnTo>
                  <a:pt x="792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70" name="Line 114"/>
          <p:cNvSpPr>
            <a:spLocks noChangeShapeType="1"/>
          </p:cNvSpPr>
          <p:nvPr/>
        </p:nvSpPr>
        <p:spPr bwMode="auto">
          <a:xfrm>
            <a:off x="3581400" y="2139950"/>
            <a:ext cx="18891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71" name="Line 115"/>
          <p:cNvSpPr>
            <a:spLocks noChangeShapeType="1"/>
          </p:cNvSpPr>
          <p:nvPr/>
        </p:nvSpPr>
        <p:spPr bwMode="auto">
          <a:xfrm>
            <a:off x="3708400" y="2524125"/>
            <a:ext cx="17557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72" name="Line 116"/>
          <p:cNvSpPr>
            <a:spLocks noChangeShapeType="1"/>
          </p:cNvSpPr>
          <p:nvPr/>
        </p:nvSpPr>
        <p:spPr bwMode="auto">
          <a:xfrm>
            <a:off x="3594100" y="2930525"/>
            <a:ext cx="18732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73" name="Freeform 117"/>
          <p:cNvSpPr>
            <a:spLocks/>
          </p:cNvSpPr>
          <p:nvPr/>
        </p:nvSpPr>
        <p:spPr bwMode="auto">
          <a:xfrm>
            <a:off x="4292600" y="3095625"/>
            <a:ext cx="1177925" cy="549275"/>
          </a:xfrm>
          <a:custGeom>
            <a:avLst/>
            <a:gdLst>
              <a:gd name="T0" fmla="*/ 0 w 742"/>
              <a:gd name="T1" fmla="*/ 0 h 346"/>
              <a:gd name="T2" fmla="*/ 572 w 742"/>
              <a:gd name="T3" fmla="*/ 346 h 346"/>
              <a:gd name="T4" fmla="*/ 742 w 742"/>
              <a:gd name="T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2" h="346">
                <a:moveTo>
                  <a:pt x="0" y="0"/>
                </a:moveTo>
                <a:lnTo>
                  <a:pt x="572" y="346"/>
                </a:lnTo>
                <a:lnTo>
                  <a:pt x="742" y="346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74" name="Freeform 118"/>
          <p:cNvSpPr>
            <a:spLocks/>
          </p:cNvSpPr>
          <p:nvPr/>
        </p:nvSpPr>
        <p:spPr bwMode="auto">
          <a:xfrm>
            <a:off x="3933825" y="3273425"/>
            <a:ext cx="1549400" cy="600075"/>
          </a:xfrm>
          <a:custGeom>
            <a:avLst/>
            <a:gdLst>
              <a:gd name="T0" fmla="*/ 0 w 976"/>
              <a:gd name="T1" fmla="*/ 0 h 378"/>
              <a:gd name="T2" fmla="*/ 796 w 976"/>
              <a:gd name="T3" fmla="*/ 378 h 378"/>
              <a:gd name="T4" fmla="*/ 976 w 976"/>
              <a:gd name="T5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378">
                <a:moveTo>
                  <a:pt x="0" y="0"/>
                </a:moveTo>
                <a:lnTo>
                  <a:pt x="796" y="378"/>
                </a:lnTo>
                <a:lnTo>
                  <a:pt x="976" y="378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75" name="Line 119"/>
          <p:cNvSpPr>
            <a:spLocks noChangeShapeType="1"/>
          </p:cNvSpPr>
          <p:nvPr/>
        </p:nvSpPr>
        <p:spPr bwMode="auto">
          <a:xfrm>
            <a:off x="3263900" y="4343400"/>
            <a:ext cx="21971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76" name="Line 120"/>
          <p:cNvSpPr>
            <a:spLocks noChangeShapeType="1"/>
          </p:cNvSpPr>
          <p:nvPr/>
        </p:nvSpPr>
        <p:spPr bwMode="auto">
          <a:xfrm>
            <a:off x="4730750" y="5029200"/>
            <a:ext cx="736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77" name="Line 121"/>
          <p:cNvSpPr>
            <a:spLocks noChangeShapeType="1"/>
          </p:cNvSpPr>
          <p:nvPr/>
        </p:nvSpPr>
        <p:spPr bwMode="auto">
          <a:xfrm>
            <a:off x="4575175" y="5362575"/>
            <a:ext cx="8921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78" name="Freeform 122"/>
          <p:cNvSpPr>
            <a:spLocks/>
          </p:cNvSpPr>
          <p:nvPr/>
        </p:nvSpPr>
        <p:spPr bwMode="auto">
          <a:xfrm>
            <a:off x="4730750" y="5470525"/>
            <a:ext cx="733425" cy="514350"/>
          </a:xfrm>
          <a:custGeom>
            <a:avLst/>
            <a:gdLst>
              <a:gd name="T0" fmla="*/ 0 w 462"/>
              <a:gd name="T1" fmla="*/ 0 h 324"/>
              <a:gd name="T2" fmla="*/ 296 w 462"/>
              <a:gd name="T3" fmla="*/ 324 h 324"/>
              <a:gd name="T4" fmla="*/ 462 w 462"/>
              <a:gd name="T5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2" h="324">
                <a:moveTo>
                  <a:pt x="0" y="0"/>
                </a:moveTo>
                <a:lnTo>
                  <a:pt x="296" y="324"/>
                </a:lnTo>
                <a:lnTo>
                  <a:pt x="462" y="324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79" name="Line 123"/>
          <p:cNvSpPr>
            <a:spLocks noChangeShapeType="1"/>
          </p:cNvSpPr>
          <p:nvPr/>
        </p:nvSpPr>
        <p:spPr bwMode="auto">
          <a:xfrm flipV="1">
            <a:off x="3235325" y="711200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80" name="Freeform 124"/>
          <p:cNvSpPr>
            <a:spLocks/>
          </p:cNvSpPr>
          <p:nvPr/>
        </p:nvSpPr>
        <p:spPr bwMode="auto">
          <a:xfrm>
            <a:off x="3460750" y="1092200"/>
            <a:ext cx="2003425" cy="673100"/>
          </a:xfrm>
          <a:custGeom>
            <a:avLst/>
            <a:gdLst>
              <a:gd name="T0" fmla="*/ 0 w 1262"/>
              <a:gd name="T1" fmla="*/ 424 h 424"/>
              <a:gd name="T2" fmla="*/ 0 w 1262"/>
              <a:gd name="T3" fmla="*/ 0 h 424"/>
              <a:gd name="T4" fmla="*/ 1262 w 1262"/>
              <a:gd name="T5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2" h="424">
                <a:moveTo>
                  <a:pt x="0" y="424"/>
                </a:moveTo>
                <a:lnTo>
                  <a:pt x="0" y="0"/>
                </a:lnTo>
                <a:lnTo>
                  <a:pt x="12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81" name="Freeform 125"/>
          <p:cNvSpPr>
            <a:spLocks/>
          </p:cNvSpPr>
          <p:nvPr/>
        </p:nvSpPr>
        <p:spPr bwMode="auto">
          <a:xfrm>
            <a:off x="3654425" y="1343025"/>
            <a:ext cx="1809750" cy="473075"/>
          </a:xfrm>
          <a:custGeom>
            <a:avLst/>
            <a:gdLst>
              <a:gd name="T0" fmla="*/ 0 w 1140"/>
              <a:gd name="T1" fmla="*/ 298 h 298"/>
              <a:gd name="T2" fmla="*/ 0 w 1140"/>
              <a:gd name="T3" fmla="*/ 0 h 298"/>
              <a:gd name="T4" fmla="*/ 1140 w 1140"/>
              <a:gd name="T5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0" h="298">
                <a:moveTo>
                  <a:pt x="0" y="298"/>
                </a:moveTo>
                <a:lnTo>
                  <a:pt x="0" y="0"/>
                </a:lnTo>
                <a:lnTo>
                  <a:pt x="114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82" name="Freeform 126"/>
          <p:cNvSpPr>
            <a:spLocks/>
          </p:cNvSpPr>
          <p:nvPr/>
        </p:nvSpPr>
        <p:spPr bwMode="auto">
          <a:xfrm>
            <a:off x="4216400" y="1697038"/>
            <a:ext cx="1257300" cy="84137"/>
          </a:xfrm>
          <a:custGeom>
            <a:avLst/>
            <a:gdLst>
              <a:gd name="T0" fmla="*/ 0 w 792"/>
              <a:gd name="T1" fmla="*/ 37 h 37"/>
              <a:gd name="T2" fmla="*/ 64 w 792"/>
              <a:gd name="T3" fmla="*/ 0 h 37"/>
              <a:gd name="T4" fmla="*/ 792 w 792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2" h="37">
                <a:moveTo>
                  <a:pt x="0" y="37"/>
                </a:moveTo>
                <a:lnTo>
                  <a:pt x="64" y="0"/>
                </a:lnTo>
                <a:lnTo>
                  <a:pt x="79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83" name="Line 127"/>
          <p:cNvSpPr>
            <a:spLocks noChangeShapeType="1"/>
          </p:cNvSpPr>
          <p:nvPr/>
        </p:nvSpPr>
        <p:spPr bwMode="auto">
          <a:xfrm>
            <a:off x="3581400" y="2139950"/>
            <a:ext cx="188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84" name="Line 128"/>
          <p:cNvSpPr>
            <a:spLocks noChangeShapeType="1"/>
          </p:cNvSpPr>
          <p:nvPr/>
        </p:nvSpPr>
        <p:spPr bwMode="auto">
          <a:xfrm>
            <a:off x="3708400" y="2524125"/>
            <a:ext cx="175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85" name="Line 129"/>
          <p:cNvSpPr>
            <a:spLocks noChangeShapeType="1"/>
          </p:cNvSpPr>
          <p:nvPr/>
        </p:nvSpPr>
        <p:spPr bwMode="auto">
          <a:xfrm>
            <a:off x="3594100" y="2930525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86" name="Freeform 130"/>
          <p:cNvSpPr>
            <a:spLocks/>
          </p:cNvSpPr>
          <p:nvPr/>
        </p:nvSpPr>
        <p:spPr bwMode="auto">
          <a:xfrm>
            <a:off x="4292600" y="3095625"/>
            <a:ext cx="1177925" cy="549275"/>
          </a:xfrm>
          <a:custGeom>
            <a:avLst/>
            <a:gdLst>
              <a:gd name="T0" fmla="*/ 0 w 742"/>
              <a:gd name="T1" fmla="*/ 0 h 346"/>
              <a:gd name="T2" fmla="*/ 572 w 742"/>
              <a:gd name="T3" fmla="*/ 346 h 346"/>
              <a:gd name="T4" fmla="*/ 742 w 742"/>
              <a:gd name="T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2" h="346">
                <a:moveTo>
                  <a:pt x="0" y="0"/>
                </a:moveTo>
                <a:lnTo>
                  <a:pt x="572" y="346"/>
                </a:lnTo>
                <a:lnTo>
                  <a:pt x="742" y="34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87" name="Freeform 131"/>
          <p:cNvSpPr>
            <a:spLocks/>
          </p:cNvSpPr>
          <p:nvPr/>
        </p:nvSpPr>
        <p:spPr bwMode="auto">
          <a:xfrm>
            <a:off x="3933825" y="3273425"/>
            <a:ext cx="1549400" cy="600075"/>
          </a:xfrm>
          <a:custGeom>
            <a:avLst/>
            <a:gdLst>
              <a:gd name="T0" fmla="*/ 0 w 976"/>
              <a:gd name="T1" fmla="*/ 0 h 378"/>
              <a:gd name="T2" fmla="*/ 796 w 976"/>
              <a:gd name="T3" fmla="*/ 378 h 378"/>
              <a:gd name="T4" fmla="*/ 976 w 976"/>
              <a:gd name="T5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378">
                <a:moveTo>
                  <a:pt x="0" y="0"/>
                </a:moveTo>
                <a:lnTo>
                  <a:pt x="796" y="378"/>
                </a:lnTo>
                <a:lnTo>
                  <a:pt x="976" y="37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88" name="Line 132"/>
          <p:cNvSpPr>
            <a:spLocks noChangeShapeType="1"/>
          </p:cNvSpPr>
          <p:nvPr/>
        </p:nvSpPr>
        <p:spPr bwMode="auto">
          <a:xfrm>
            <a:off x="3263900" y="4343400"/>
            <a:ext cx="219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89" name="Line 133"/>
          <p:cNvSpPr>
            <a:spLocks noChangeShapeType="1"/>
          </p:cNvSpPr>
          <p:nvPr/>
        </p:nvSpPr>
        <p:spPr bwMode="auto">
          <a:xfrm>
            <a:off x="4730750" y="5029200"/>
            <a:ext cx="73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90" name="Line 134"/>
          <p:cNvSpPr>
            <a:spLocks noChangeShapeType="1"/>
          </p:cNvSpPr>
          <p:nvPr/>
        </p:nvSpPr>
        <p:spPr bwMode="auto">
          <a:xfrm>
            <a:off x="4575175" y="5362575"/>
            <a:ext cx="89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91" name="Freeform 135"/>
          <p:cNvSpPr>
            <a:spLocks/>
          </p:cNvSpPr>
          <p:nvPr/>
        </p:nvSpPr>
        <p:spPr bwMode="auto">
          <a:xfrm>
            <a:off x="4730750" y="5470525"/>
            <a:ext cx="733425" cy="514350"/>
          </a:xfrm>
          <a:custGeom>
            <a:avLst/>
            <a:gdLst>
              <a:gd name="T0" fmla="*/ 0 w 462"/>
              <a:gd name="T1" fmla="*/ 0 h 324"/>
              <a:gd name="T2" fmla="*/ 296 w 462"/>
              <a:gd name="T3" fmla="*/ 324 h 324"/>
              <a:gd name="T4" fmla="*/ 462 w 462"/>
              <a:gd name="T5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2" h="324">
                <a:moveTo>
                  <a:pt x="0" y="0"/>
                </a:moveTo>
                <a:lnTo>
                  <a:pt x="296" y="324"/>
                </a:lnTo>
                <a:lnTo>
                  <a:pt x="462" y="3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503" y="1005840"/>
            <a:ext cx="3886497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Elbow Joint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Anterior flexor muscles</a:t>
            </a:r>
          </a:p>
          <a:p>
            <a:pPr lvl="1"/>
            <a:r>
              <a:rPr lang="en-US" b="1" dirty="0" err="1"/>
              <a:t>Brachialis</a:t>
            </a:r>
            <a:r>
              <a:rPr lang="en-US" dirty="0"/>
              <a:t> and </a:t>
            </a:r>
            <a:r>
              <a:rPr lang="en-US" b="1" dirty="0"/>
              <a:t>biceps </a:t>
            </a:r>
            <a:r>
              <a:rPr lang="en-US" b="1" dirty="0" err="1" smtClean="0"/>
              <a:t>brachii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synergist </a:t>
            </a:r>
            <a:r>
              <a:rPr lang="en-US" dirty="0"/>
              <a:t>and stabilizer</a:t>
            </a:r>
          </a:p>
        </p:txBody>
      </p:sp>
    </p:spTree>
    <p:extLst>
      <p:ext uri="{BB962C8B-B14F-4D97-AF65-F5344CB8AC3E}">
        <p14:creationId xmlns:p14="http://schemas.microsoft.com/office/powerpoint/2010/main" val="37948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192" y="1005840"/>
            <a:ext cx="4077808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Elbow Joint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________________ extensor </a:t>
            </a:r>
            <a:r>
              <a:rPr lang="en-US" dirty="0"/>
              <a:t>muscles</a:t>
            </a:r>
          </a:p>
          <a:p>
            <a:pPr lvl="1"/>
            <a:r>
              <a:rPr lang="en-US" b="1" dirty="0"/>
              <a:t>Triceps </a:t>
            </a:r>
            <a:r>
              <a:rPr lang="en-US" b="1" dirty="0" err="1" smtClean="0"/>
              <a:t>brachii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weak </a:t>
            </a:r>
            <a:r>
              <a:rPr lang="en-US" dirty="0"/>
              <a:t>synergist</a:t>
            </a:r>
          </a:p>
        </p:txBody>
      </p:sp>
    </p:spTree>
    <p:extLst>
      <p:ext uri="{BB962C8B-B14F-4D97-AF65-F5344CB8AC3E}">
        <p14:creationId xmlns:p14="http://schemas.microsoft.com/office/powerpoint/2010/main" val="27334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Synovial Joints: </a:t>
            </a:r>
            <a:r>
              <a:rPr lang="en-US" sz="3600" b="1" dirty="0" smtClean="0"/>
              <a:t>Six</a:t>
            </a:r>
            <a:r>
              <a:rPr lang="en-US" sz="3600" dirty="0" smtClean="0"/>
              <a:t> Distinguishing Features</a:t>
            </a:r>
            <a:endParaRPr lang="en-US" sz="3600" dirty="0"/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4.  </a:t>
            </a:r>
            <a:endParaRPr lang="en-US" dirty="0"/>
          </a:p>
          <a:p>
            <a:pPr lvl="1"/>
            <a:r>
              <a:rPr lang="en-US" dirty="0" smtClean="0"/>
              <a:t>Viscous, slippery filtrate of plasma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Contains </a:t>
            </a:r>
            <a:r>
              <a:rPr lang="en-US" dirty="0" err="1" smtClean="0"/>
              <a:t>phagocytic</a:t>
            </a:r>
            <a:r>
              <a:rPr lang="en-US" dirty="0" smtClean="0"/>
              <a:t> cells to remove microbes and debris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5267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Forearm</a:t>
            </a: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Actions - movements of wrist, fingers, thumb, </a:t>
            </a:r>
            <a:r>
              <a:rPr lang="en-US" dirty="0" err="1"/>
              <a:t>pronation</a:t>
            </a:r>
            <a:r>
              <a:rPr lang="en-US" dirty="0"/>
              <a:t>, </a:t>
            </a:r>
            <a:r>
              <a:rPr lang="en-US" dirty="0" err="1"/>
              <a:t>supination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Most ____________________________ muscles </a:t>
            </a:r>
          </a:p>
          <a:p>
            <a:pPr lvl="1"/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____________________________ muscles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591" y="1005840"/>
            <a:ext cx="4348409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Forearm</a:t>
            </a:r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b="1" dirty="0" err="1"/>
              <a:t>Pronator</a:t>
            </a:r>
            <a:r>
              <a:rPr lang="en-US" b="1" dirty="0"/>
              <a:t> </a:t>
            </a:r>
            <a:r>
              <a:rPr lang="en-US" b="1" dirty="0" err="1"/>
              <a:t>teres</a:t>
            </a:r>
            <a:r>
              <a:rPr lang="en-US" dirty="0"/>
              <a:t> and </a:t>
            </a:r>
            <a:r>
              <a:rPr lang="en-US" b="1" dirty="0" err="1"/>
              <a:t>pronator</a:t>
            </a:r>
            <a:r>
              <a:rPr lang="en-US" b="1" dirty="0"/>
              <a:t> </a:t>
            </a:r>
            <a:r>
              <a:rPr lang="en-US" b="1" dirty="0" err="1"/>
              <a:t>quadratus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err="1" smtClean="0"/>
              <a:t>Supinator</a:t>
            </a:r>
            <a:r>
              <a:rPr lang="en-US" dirty="0" smtClean="0"/>
              <a:t> </a:t>
            </a:r>
            <a:r>
              <a:rPr lang="en-US" dirty="0"/>
              <a:t>- synergist with </a:t>
            </a:r>
            <a:r>
              <a:rPr lang="en-US" dirty="0" smtClean="0"/>
              <a:t>_________________ in </a:t>
            </a:r>
            <a:r>
              <a:rPr lang="en-US" dirty="0"/>
              <a:t>forearm </a:t>
            </a:r>
            <a:r>
              <a:rPr lang="en-US" dirty="0" err="1"/>
              <a:t>supination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3138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671" y="1005840"/>
            <a:ext cx="4327329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Forearm: Anterior Compartment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648199"/>
          </a:xfrm>
        </p:spPr>
        <p:txBody>
          <a:bodyPr>
            <a:normAutofit/>
          </a:bodyPr>
          <a:lstStyle/>
          <a:p>
            <a:r>
              <a:rPr lang="en-US" dirty="0"/>
              <a:t>Flexors</a:t>
            </a:r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carpi</a:t>
            </a:r>
            <a:r>
              <a:rPr lang="en-US" b="1" dirty="0"/>
              <a:t> </a:t>
            </a:r>
            <a:r>
              <a:rPr lang="en-US" b="1" dirty="0" err="1"/>
              <a:t>radialis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carpi</a:t>
            </a:r>
            <a:r>
              <a:rPr lang="en-US" b="1" dirty="0"/>
              <a:t> </a:t>
            </a:r>
            <a:r>
              <a:rPr lang="en-US" b="1" dirty="0" err="1"/>
              <a:t>ulnaris</a:t>
            </a:r>
            <a:endParaRPr lang="en-US" b="1" dirty="0"/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profundus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7030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060" y="914400"/>
            <a:ext cx="491694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Forearm: Posterior Compartment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Extensors</a:t>
            </a:r>
          </a:p>
          <a:p>
            <a:pPr lvl="1"/>
            <a:r>
              <a:rPr lang="en-US" b="1" dirty="0"/>
              <a:t>Extensor </a:t>
            </a:r>
            <a:r>
              <a:rPr lang="en-US" b="1" dirty="0" err="1"/>
              <a:t>carpi</a:t>
            </a:r>
            <a:r>
              <a:rPr lang="en-US" b="1" dirty="0"/>
              <a:t> </a:t>
            </a:r>
            <a:r>
              <a:rPr lang="en-US" b="1" dirty="0" err="1"/>
              <a:t>radialis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/>
              <a:t>brevis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/>
              <a:t>Extensor </a:t>
            </a:r>
            <a:r>
              <a:rPr lang="en-US" b="1" dirty="0" err="1"/>
              <a:t>carpi</a:t>
            </a:r>
            <a:r>
              <a:rPr lang="en-US" b="1" dirty="0"/>
              <a:t> </a:t>
            </a:r>
            <a:r>
              <a:rPr lang="en-US" b="1" dirty="0" err="1"/>
              <a:t>ulnaris</a:t>
            </a:r>
            <a:endParaRPr lang="en-US" b="1" dirty="0"/>
          </a:p>
          <a:p>
            <a:pPr lvl="1"/>
            <a:r>
              <a:rPr lang="en-US" b="1" dirty="0"/>
              <a:t>Extensor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brevis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/>
              <a:t>Abductor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93056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Muscles of the Hand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Small weak muscles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Control ________________________________ movements </a:t>
            </a:r>
            <a:r>
              <a:rPr lang="en-US" dirty="0"/>
              <a:t>of metacarpals and fingers (e.g., threading a needle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Abductors </a:t>
            </a:r>
            <a:r>
              <a:rPr lang="en-US" dirty="0"/>
              <a:t>and adductors of fingers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Produce _</a:t>
            </a:r>
          </a:p>
          <a:p>
            <a:pPr lvl="2"/>
            <a:r>
              <a:rPr lang="en-US" dirty="0" smtClean="0"/>
              <a:t>move </a:t>
            </a:r>
            <a:r>
              <a:rPr lang="en-US" dirty="0"/>
              <a:t>thumb toward little finger</a:t>
            </a:r>
          </a:p>
        </p:txBody>
      </p:sp>
    </p:spTree>
    <p:extLst>
      <p:ext uri="{BB962C8B-B14F-4D97-AF65-F5344CB8AC3E}">
        <p14:creationId xmlns:p14="http://schemas.microsoft.com/office/powerpoint/2010/main" val="8705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Finger and Thumb Movements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Flexion</a:t>
            </a:r>
          </a:p>
          <a:p>
            <a:pPr lvl="1"/>
            <a:r>
              <a:rPr lang="en-US" dirty="0" smtClean="0"/>
              <a:t>Thumb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Fingers</a:t>
            </a:r>
          </a:p>
          <a:p>
            <a:pPr lvl="2"/>
            <a:r>
              <a:rPr lang="en-US" dirty="0" smtClean="0"/>
              <a:t>bend </a:t>
            </a:r>
            <a:r>
              <a:rPr lang="en-US" dirty="0" err="1"/>
              <a:t>anteriorly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Thumb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Fingers</a:t>
            </a:r>
          </a:p>
          <a:p>
            <a:pPr lvl="2"/>
            <a:r>
              <a:rPr lang="en-US" dirty="0" smtClean="0"/>
              <a:t>move </a:t>
            </a:r>
            <a:r>
              <a:rPr lang="en-US" dirty="0" err="1"/>
              <a:t>posteriorly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538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Muscles of the Palm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Three groups</a:t>
            </a:r>
          </a:p>
          <a:p>
            <a:pPr lvl="1"/>
            <a:r>
              <a:rPr lang="en-US" i="1" dirty="0" smtClean="0"/>
              <a:t>__________________________________________ </a:t>
            </a:r>
            <a:r>
              <a:rPr lang="en-US" dirty="0" smtClean="0"/>
              <a:t>(</a:t>
            </a:r>
            <a:r>
              <a:rPr lang="en-US" dirty="0"/>
              <a:t>ball of thumb) 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err="1" smtClean="0"/>
              <a:t>Hypothenar</a:t>
            </a:r>
            <a:r>
              <a:rPr lang="en-US" i="1" dirty="0" smtClean="0"/>
              <a:t> </a:t>
            </a:r>
            <a:r>
              <a:rPr lang="en-US" i="1" dirty="0"/>
              <a:t>eminence</a:t>
            </a:r>
            <a:r>
              <a:rPr lang="en-US" dirty="0"/>
              <a:t> (ball of the little finger) </a:t>
            </a:r>
          </a:p>
          <a:p>
            <a:pPr lvl="2"/>
            <a:r>
              <a:rPr lang="en-US" dirty="0"/>
              <a:t>Each of above groups has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i="1" dirty="0" smtClean="0"/>
          </a:p>
          <a:p>
            <a:pPr lvl="1"/>
            <a:r>
              <a:rPr lang="en-US" i="1" dirty="0" err="1" smtClean="0"/>
              <a:t>Midpalmar</a:t>
            </a:r>
            <a:r>
              <a:rPr lang="en-US" dirty="0" smtClean="0"/>
              <a:t> </a:t>
            </a:r>
            <a:r>
              <a:rPr lang="en-US" dirty="0"/>
              <a:t>muscles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b="1" dirty="0" err="1"/>
              <a:t>lumbricals</a:t>
            </a:r>
            <a:r>
              <a:rPr lang="en-US" dirty="0"/>
              <a:t> and </a:t>
            </a:r>
            <a:r>
              <a:rPr lang="en-US" b="1" dirty="0" err="1"/>
              <a:t>interossei</a:t>
            </a:r>
            <a:r>
              <a:rPr lang="en-US" dirty="0"/>
              <a:t> extend fingers</a:t>
            </a:r>
          </a:p>
          <a:p>
            <a:pPr lvl="2"/>
            <a:r>
              <a:rPr lang="en-US" dirty="0" err="1"/>
              <a:t>Interossei</a:t>
            </a:r>
            <a:r>
              <a:rPr lang="en-US" dirty="0"/>
              <a:t> muscles also abduct and adduct fingers</a:t>
            </a:r>
          </a:p>
        </p:txBody>
      </p:sp>
    </p:spTree>
    <p:extLst>
      <p:ext uri="{BB962C8B-B14F-4D97-AF65-F5344CB8AC3E}">
        <p14:creationId xmlns:p14="http://schemas.microsoft.com/office/powerpoint/2010/main" val="63595656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Crossing Hip and Knee Joints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anterior muscles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posterior muscles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Medial </a:t>
            </a:r>
            <a:r>
              <a:rPr lang="en-US" dirty="0"/>
              <a:t>muscles all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173" y="914400"/>
            <a:ext cx="399882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Movements of the Thigh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952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Include </a:t>
            </a:r>
            <a:endParaRPr lang="en-US" dirty="0" smtClean="0"/>
          </a:p>
          <a:p>
            <a:pPr lvl="1"/>
            <a:r>
              <a:rPr lang="en-US" dirty="0" smtClean="0"/>
              <a:t>Flexion</a:t>
            </a:r>
          </a:p>
          <a:p>
            <a:pPr lvl="1"/>
            <a:r>
              <a:rPr lang="en-US" dirty="0" smtClean="0"/>
              <a:t>Extension</a:t>
            </a:r>
          </a:p>
          <a:p>
            <a:pPr lvl="1"/>
            <a:r>
              <a:rPr lang="en-US" dirty="0" smtClean="0"/>
              <a:t>Abduction</a:t>
            </a:r>
          </a:p>
          <a:p>
            <a:pPr lvl="1"/>
            <a:r>
              <a:rPr lang="en-US" dirty="0" smtClean="0"/>
              <a:t>Adduction</a:t>
            </a:r>
          </a:p>
          <a:p>
            <a:pPr lvl="1"/>
            <a:r>
              <a:rPr lang="en-US" dirty="0" err="1" smtClean="0"/>
              <a:t>Circumduction</a:t>
            </a:r>
            <a:endParaRPr lang="en-US" dirty="0" smtClean="0"/>
          </a:p>
          <a:p>
            <a:pPr lvl="1"/>
            <a:r>
              <a:rPr lang="en-US" dirty="0" smtClean="0"/>
              <a:t>Rotation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Thigh </a:t>
            </a:r>
            <a:r>
              <a:rPr lang="en-US" dirty="0"/>
              <a:t>flexors pass in front of hip joint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prime </a:t>
            </a:r>
            <a:r>
              <a:rPr lang="en-US" dirty="0"/>
              <a:t>mover of flexion</a:t>
            </a:r>
          </a:p>
          <a:p>
            <a:pPr lvl="1"/>
            <a:r>
              <a:rPr lang="en-US" b="1" dirty="0"/>
              <a:t>Tensor fasciae </a:t>
            </a:r>
            <a:r>
              <a:rPr lang="en-US" b="1" dirty="0" err="1"/>
              <a:t>latae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dirty="0"/>
              <a:t>Assisted by medial </a:t>
            </a:r>
            <a:r>
              <a:rPr lang="en-US" b="1" dirty="0"/>
              <a:t>adductors</a:t>
            </a:r>
            <a:r>
              <a:rPr lang="en-US" dirty="0"/>
              <a:t> and </a:t>
            </a:r>
            <a:r>
              <a:rPr lang="en-US" b="1" dirty="0" err="1"/>
              <a:t>sartorius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97927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909" y="1066800"/>
            <a:ext cx="381309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Movements of the Thigh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/>
              <a:t>Thigh extensors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prime </a:t>
            </a:r>
            <a:r>
              <a:rPr lang="en-US" dirty="0"/>
              <a:t>movers of extension</a:t>
            </a:r>
          </a:p>
          <a:p>
            <a:pPr lvl="2"/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b="1" dirty="0" err="1"/>
              <a:t>Semitendinosus</a:t>
            </a:r>
            <a:endParaRPr lang="en-US" b="1" dirty="0"/>
          </a:p>
          <a:p>
            <a:pPr lvl="2"/>
            <a:r>
              <a:rPr lang="en-US" b="1" dirty="0" err="1"/>
              <a:t>Semimembranosus</a:t>
            </a:r>
            <a:r>
              <a:rPr lang="en-US" b="1" dirty="0"/>
              <a:t> 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Gluteus </a:t>
            </a:r>
            <a:r>
              <a:rPr lang="en-US" b="1" dirty="0" err="1"/>
              <a:t>maximus</a:t>
            </a:r>
            <a:r>
              <a:rPr lang="en-US" dirty="0"/>
              <a:t> </a:t>
            </a:r>
            <a:endParaRPr lang="en-US" dirty="0" smtClean="0"/>
          </a:p>
          <a:p>
            <a:pPr lvl="3"/>
            <a:r>
              <a:rPr lang="en-US" dirty="0" smtClean="0"/>
              <a:t>___________________ in </a:t>
            </a:r>
            <a:r>
              <a:rPr lang="en-US" dirty="0"/>
              <a:t>forceful thigh extension</a:t>
            </a:r>
          </a:p>
        </p:txBody>
      </p:sp>
    </p:spTree>
    <p:extLst>
      <p:ext uri="{BB962C8B-B14F-4D97-AF65-F5344CB8AC3E}">
        <p14:creationId xmlns:p14="http://schemas.microsoft.com/office/powerpoint/2010/main" val="205739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Synovial Joints: Six Distinguishing Features</a:t>
            </a:r>
            <a:endParaRPr lang="en-US" sz="3600" dirty="0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5. Different types of reinforcing ligaments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Thickened part of fibrous layer</a:t>
            </a:r>
            <a:endParaRPr lang="en-US" dirty="0"/>
          </a:p>
          <a:p>
            <a:pPr lvl="1"/>
            <a:r>
              <a:rPr lang="en-US" b="1" dirty="0" err="1"/>
              <a:t>Extracapsular</a:t>
            </a:r>
            <a:endParaRPr lang="en-US" b="1" dirty="0"/>
          </a:p>
          <a:p>
            <a:pPr lvl="2"/>
            <a:r>
              <a:rPr lang="en-US" dirty="0" smtClean="0"/>
              <a:t>Outside the capsule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dirty="0" smtClean="0"/>
              <a:t>Deep to capsule; covered by synovial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8945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810000" cy="520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Movements of the Thigh 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_________________ (</a:t>
            </a:r>
            <a:r>
              <a:rPr lang="en-US" dirty="0"/>
              <a:t>also medially rotate thigh)</a:t>
            </a:r>
          </a:p>
          <a:p>
            <a:pPr lvl="1"/>
            <a:r>
              <a:rPr lang="en-US" b="1" dirty="0"/>
              <a:t>Adductor </a:t>
            </a:r>
            <a:r>
              <a:rPr lang="en-US" b="1" dirty="0" smtClean="0"/>
              <a:t>_</a:t>
            </a:r>
            <a:endParaRPr lang="en-US" b="1" dirty="0"/>
          </a:p>
          <a:p>
            <a:pPr lvl="1"/>
            <a:r>
              <a:rPr lang="en-US" b="1" dirty="0"/>
              <a:t>Adductor </a:t>
            </a:r>
            <a:r>
              <a:rPr lang="en-US" b="1" dirty="0" smtClean="0"/>
              <a:t>_</a:t>
            </a:r>
            <a:endParaRPr lang="en-US" b="1" dirty="0"/>
          </a:p>
          <a:p>
            <a:pPr lvl="1"/>
            <a:r>
              <a:rPr lang="en-US" b="1" dirty="0"/>
              <a:t>Adductor </a:t>
            </a:r>
            <a:r>
              <a:rPr lang="en-US" b="1" dirty="0" smtClean="0"/>
              <a:t>_</a:t>
            </a:r>
            <a:endParaRPr lang="en-US" b="1" dirty="0"/>
          </a:p>
          <a:p>
            <a:pPr lvl="1"/>
            <a:r>
              <a:rPr lang="en-US" b="1" dirty="0" err="1"/>
              <a:t>Pectineus</a:t>
            </a:r>
            <a:endParaRPr lang="en-US" b="1" dirty="0"/>
          </a:p>
          <a:p>
            <a:pPr lvl="1"/>
            <a:r>
              <a:rPr lang="en-US" b="1" dirty="0" err="1"/>
              <a:t>Gracilis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0703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8098" y="2362200"/>
            <a:ext cx="5015902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Movements of the Thigh 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Abductors</a:t>
            </a:r>
          </a:p>
          <a:p>
            <a:pPr lvl="1"/>
            <a:r>
              <a:rPr lang="en-US" sz="2400" b="1" dirty="0"/>
              <a:t>Gluteus </a:t>
            </a:r>
            <a:r>
              <a:rPr lang="en-US" sz="2400" b="1" dirty="0" smtClean="0"/>
              <a:t>_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/>
              <a:t>Gluteus </a:t>
            </a:r>
            <a:r>
              <a:rPr lang="en-US" sz="2400" b="1" dirty="0" smtClean="0"/>
              <a:t>_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/>
              <a:t>Gluteus </a:t>
            </a:r>
            <a:r>
              <a:rPr lang="en-US" sz="2400" b="1" dirty="0" smtClean="0"/>
              <a:t>_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 err="1"/>
              <a:t>Piriformis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 err="1"/>
              <a:t>Obturator</a:t>
            </a:r>
            <a:r>
              <a:rPr lang="en-US" sz="2400" b="1" dirty="0"/>
              <a:t> </a:t>
            </a:r>
            <a:r>
              <a:rPr lang="en-US" sz="2400" b="1" dirty="0" err="1"/>
              <a:t>externus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 err="1"/>
              <a:t>Obturator</a:t>
            </a:r>
            <a:r>
              <a:rPr lang="en-US" sz="2400" b="1" dirty="0"/>
              <a:t> </a:t>
            </a:r>
            <a:r>
              <a:rPr lang="en-US" sz="2400" b="1" dirty="0" err="1"/>
              <a:t>internus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 err="1"/>
              <a:t>Gemellus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398044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Thigh that Move the Knee Joint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sole </a:t>
            </a:r>
            <a:r>
              <a:rPr lang="en-US" dirty="0"/>
              <a:t>extensor of knee 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flex knee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47609"/>
            <a:ext cx="6553200" cy="361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35154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Fascia of the Leg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Deep fascia of leg continuous with fascia </a:t>
            </a:r>
            <a:r>
              <a:rPr lang="en-US" dirty="0" err="1"/>
              <a:t>lata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Segregates </a:t>
            </a:r>
            <a:r>
              <a:rPr lang="en-US" dirty="0"/>
              <a:t>leg into three compartments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Anterior</a:t>
            </a:r>
          </a:p>
          <a:p>
            <a:pPr lvl="1"/>
            <a:r>
              <a:rPr lang="en-US" dirty="0" smtClean="0"/>
              <a:t>Lateral</a:t>
            </a:r>
          </a:p>
          <a:p>
            <a:pPr lvl="1"/>
            <a:r>
              <a:rPr lang="en-US" dirty="0" smtClean="0"/>
              <a:t>Posterior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Fascia </a:t>
            </a:r>
            <a:r>
              <a:rPr lang="en-US" dirty="0"/>
              <a:t>thickens distally; forms </a:t>
            </a:r>
            <a:r>
              <a:rPr lang="en-US" b="1" dirty="0"/>
              <a:t>flexor</a:t>
            </a:r>
            <a:r>
              <a:rPr lang="en-US" dirty="0"/>
              <a:t>, </a:t>
            </a:r>
            <a:r>
              <a:rPr lang="en-US" b="1" dirty="0"/>
              <a:t>extensor</a:t>
            </a:r>
            <a:r>
              <a:rPr lang="en-US" dirty="0"/>
              <a:t>, and </a:t>
            </a:r>
            <a:r>
              <a:rPr lang="en-US" b="1" dirty="0"/>
              <a:t>fibular </a:t>
            </a:r>
            <a:r>
              <a:rPr lang="en-US" b="1" dirty="0" err="1"/>
              <a:t>retinaculae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9347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Leg: Movements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Various leg muscles produce following movements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Intertarsal</a:t>
            </a:r>
            <a:r>
              <a:rPr lang="en-US" dirty="0"/>
              <a:t> </a:t>
            </a:r>
            <a:r>
              <a:rPr lang="en-US" dirty="0" smtClean="0"/>
              <a:t>joints</a:t>
            </a:r>
          </a:p>
          <a:p>
            <a:pPr lvl="2"/>
            <a:r>
              <a:rPr lang="en-US" dirty="0" smtClean="0"/>
              <a:t>inversion </a:t>
            </a:r>
            <a:r>
              <a:rPr lang="en-US" dirty="0"/>
              <a:t>and </a:t>
            </a:r>
            <a:r>
              <a:rPr lang="en-US" dirty="0" err="1"/>
              <a:t>eversion</a:t>
            </a:r>
            <a:r>
              <a:rPr lang="en-US" dirty="0"/>
              <a:t> of the foot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flexion </a:t>
            </a:r>
            <a:r>
              <a:rPr lang="en-US" dirty="0"/>
              <a:t>and extension</a:t>
            </a:r>
          </a:p>
        </p:txBody>
      </p:sp>
    </p:spTree>
    <p:extLst>
      <p:ext uri="{BB962C8B-B14F-4D97-AF65-F5344CB8AC3E}">
        <p14:creationId xmlns:p14="http://schemas.microsoft.com/office/powerpoint/2010/main" val="274241782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056" y="1371600"/>
            <a:ext cx="38539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Muscles of the Anterior </a:t>
            </a:r>
            <a:r>
              <a:rPr lang="en-US" sz="3600" dirty="0" smtClean="0"/>
              <a:t>Compartment, Leg</a:t>
            </a:r>
            <a:endParaRPr lang="en-US" sz="3600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Primary </a:t>
            </a:r>
            <a:r>
              <a:rPr lang="en-US" dirty="0" smtClean="0"/>
              <a:t>movers for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ankle _</a:t>
            </a:r>
            <a:endParaRPr lang="en-US" dirty="0"/>
          </a:p>
          <a:p>
            <a:pPr lvl="2"/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b="1" dirty="0"/>
              <a:t>Extensor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lvl="2"/>
            <a:r>
              <a:rPr lang="en-US" b="1" dirty="0"/>
              <a:t>Extensor </a:t>
            </a:r>
            <a:r>
              <a:rPr lang="en-US" b="1" dirty="0" err="1"/>
              <a:t>hallucis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lvl="2"/>
            <a:r>
              <a:rPr lang="en-US" b="1" dirty="0" err="1"/>
              <a:t>Fibularis</a:t>
            </a:r>
            <a:r>
              <a:rPr lang="en-US" b="1" dirty="0"/>
              <a:t> </a:t>
            </a:r>
            <a:r>
              <a:rPr lang="en-US" b="1" dirty="0" err="1"/>
              <a:t>tertius</a:t>
            </a:r>
            <a:r>
              <a:rPr lang="en-US" dirty="0"/>
              <a:t> (not always present)</a:t>
            </a:r>
          </a:p>
        </p:txBody>
      </p:sp>
    </p:spTree>
    <p:extLst>
      <p:ext uri="{BB962C8B-B14F-4D97-AF65-F5344CB8AC3E}">
        <p14:creationId xmlns:p14="http://schemas.microsoft.com/office/powerpoint/2010/main" val="258835842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333" y="1371600"/>
            <a:ext cx="389466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/>
              <a:t>Muscles of the Lateral </a:t>
            </a:r>
            <a:r>
              <a:rPr lang="en-US" sz="3600" dirty="0" smtClean="0"/>
              <a:t>Compartment, Leg</a:t>
            </a:r>
            <a:endParaRPr lang="en-US" sz="3600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_________________ of </a:t>
            </a:r>
            <a:r>
              <a:rPr lang="en-US" dirty="0"/>
              <a:t>the foot; </a:t>
            </a:r>
            <a:endParaRPr lang="en-US" dirty="0" smtClean="0"/>
          </a:p>
          <a:p>
            <a:r>
              <a:rPr lang="en-US" dirty="0" smtClean="0"/>
              <a:t>stabilize </a:t>
            </a:r>
          </a:p>
          <a:p>
            <a:pPr lvl="1"/>
            <a:r>
              <a:rPr lang="en-US" dirty="0" smtClean="0"/>
              <a:t>lateral </a:t>
            </a:r>
            <a:r>
              <a:rPr lang="en-US" dirty="0"/>
              <a:t>ankle </a:t>
            </a:r>
            <a:endParaRPr lang="en-US" dirty="0" smtClean="0"/>
          </a:p>
          <a:p>
            <a:pPr lvl="1"/>
            <a:r>
              <a:rPr lang="en-US" dirty="0" smtClean="0"/>
              <a:t>arch </a:t>
            </a:r>
            <a:r>
              <a:rPr lang="en-US" dirty="0"/>
              <a:t>of </a:t>
            </a:r>
            <a:r>
              <a:rPr lang="en-US" dirty="0" smtClean="0"/>
              <a:t>foot</a:t>
            </a:r>
          </a:p>
          <a:p>
            <a:pPr lvl="1"/>
            <a:endParaRPr lang="en-US" dirty="0"/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96081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Posterior Compartment of the Leg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Plantar flex ankle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err="1"/>
              <a:t>Plantaris</a:t>
            </a:r>
            <a:endParaRPr lang="en-US" b="1" dirty="0"/>
          </a:p>
          <a:p>
            <a:pPr lvl="1"/>
            <a:r>
              <a:rPr lang="en-US" b="1" dirty="0" err="1"/>
              <a:t>Popliteus</a:t>
            </a:r>
            <a:endParaRPr lang="en-US" b="1" dirty="0"/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hallucis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2133600"/>
            <a:ext cx="4572000" cy="251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42239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1" y="466725"/>
            <a:ext cx="256876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Intrinsic Muscles of the Foot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800600"/>
          </a:xfrm>
        </p:spPr>
        <p:txBody>
          <a:bodyPr>
            <a:normAutofit/>
          </a:bodyPr>
          <a:lstStyle/>
          <a:p>
            <a:r>
              <a:rPr lang="en-US" dirty="0"/>
              <a:t>Help flex, extend, abduct, and adduct toes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dorsal </a:t>
            </a:r>
            <a:r>
              <a:rPr lang="en-US" dirty="0"/>
              <a:t>foot </a:t>
            </a:r>
            <a:r>
              <a:rPr lang="en-US" dirty="0" smtClean="0"/>
              <a:t>muscle</a:t>
            </a:r>
          </a:p>
          <a:p>
            <a:pPr lvl="1"/>
            <a:r>
              <a:rPr lang="en-US" dirty="0" smtClean="0"/>
              <a:t>helps </a:t>
            </a:r>
            <a:r>
              <a:rPr lang="en-US" dirty="0"/>
              <a:t>extend toes</a:t>
            </a:r>
          </a:p>
        </p:txBody>
      </p:sp>
    </p:spTree>
    <p:extLst>
      <p:ext uri="{BB962C8B-B14F-4D97-AF65-F5344CB8AC3E}">
        <p14:creationId xmlns:p14="http://schemas.microsoft.com/office/powerpoint/2010/main" val="15839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745" y="1371600"/>
            <a:ext cx="405325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Plantar Muscles 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__________ layers </a:t>
            </a:r>
            <a:r>
              <a:rPr lang="en-US" dirty="0"/>
              <a:t>of plantar muscles</a:t>
            </a:r>
          </a:p>
          <a:p>
            <a:pPr lvl="1"/>
            <a:r>
              <a:rPr lang="en-US" dirty="0"/>
              <a:t> Superficial layer</a:t>
            </a:r>
          </a:p>
          <a:p>
            <a:pPr lvl="2"/>
            <a:r>
              <a:rPr lang="en-US" b="1" dirty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brevis</a:t>
            </a:r>
            <a:endParaRPr lang="en-US" b="1" dirty="0"/>
          </a:p>
          <a:p>
            <a:pPr lvl="2"/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b="1" dirty="0"/>
              <a:t>Abductor </a:t>
            </a:r>
            <a:r>
              <a:rPr lang="en-US" b="1" dirty="0" smtClean="0"/>
              <a:t>_</a:t>
            </a:r>
            <a:endParaRPr lang="en-US" b="1" dirty="0"/>
          </a:p>
          <a:p>
            <a:pPr lvl="1"/>
            <a:r>
              <a:rPr lang="en-US" dirty="0"/>
              <a:t> Second layer</a:t>
            </a:r>
          </a:p>
          <a:p>
            <a:pPr lvl="2"/>
            <a:r>
              <a:rPr lang="en-US" b="1" dirty="0"/>
              <a:t>Flexor </a:t>
            </a:r>
            <a:r>
              <a:rPr lang="en-US" b="1" dirty="0" err="1"/>
              <a:t>accessorius</a:t>
            </a:r>
            <a:endParaRPr lang="en-US" b="1" dirty="0"/>
          </a:p>
          <a:p>
            <a:pPr lvl="2"/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2757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Synovial Joints: </a:t>
            </a:r>
            <a:r>
              <a:rPr lang="en-US" sz="3600" b="1" dirty="0" smtClean="0"/>
              <a:t>Six</a:t>
            </a:r>
            <a:r>
              <a:rPr lang="en-US" sz="3600" dirty="0" smtClean="0"/>
              <a:t> Distinguishing Features</a:t>
            </a:r>
            <a:endParaRPr lang="en-US" sz="3600" dirty="0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6.	</a:t>
            </a:r>
            <a:r>
              <a:rPr lang="en-US" dirty="0" smtClean="0"/>
              <a:t> Nerves and blood vessels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Nerve fibers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Capillary beds supply filtrate for synovial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6804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552" y="1371600"/>
            <a:ext cx="499144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Plantar Muscles 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/>
          </a:bodyPr>
          <a:lstStyle/>
          <a:p>
            <a:r>
              <a:rPr lang="en-US" dirty="0"/>
              <a:t> Third layer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/>
              <a:t>Adductor </a:t>
            </a:r>
            <a:r>
              <a:rPr lang="en-US" b="1" dirty="0" err="1"/>
              <a:t>hallucis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Deepest layer</a:t>
            </a:r>
          </a:p>
          <a:p>
            <a:pPr lvl="1"/>
            <a:r>
              <a:rPr lang="en-US" b="1" dirty="0"/>
              <a:t>Plantar and dorsal </a:t>
            </a:r>
            <a:r>
              <a:rPr lang="en-US" b="1" dirty="0" smtClean="0"/>
              <a:t> _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228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Other Features of Some Synovial Joints</a:t>
            </a:r>
            <a:endParaRPr lang="en-U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Articular discs (________________________)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  separates articular surfaces to improve "fit" of bone ends, stabilize joint, and reduce wear and tear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3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Structures Associated with Synovial Joints</a:t>
            </a:r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Bursae</a:t>
            </a:r>
            <a:endParaRPr lang="en-US" dirty="0"/>
          </a:p>
          <a:p>
            <a:pPr lvl="1"/>
            <a:r>
              <a:rPr lang="en-US" dirty="0" smtClean="0"/>
              <a:t>Sacs lined with _</a:t>
            </a:r>
            <a:endParaRPr lang="en-US" dirty="0"/>
          </a:p>
          <a:p>
            <a:pPr lvl="2"/>
            <a:r>
              <a:rPr lang="en-US" dirty="0" smtClean="0"/>
              <a:t>Contain _</a:t>
            </a:r>
            <a:endParaRPr lang="en-US" dirty="0"/>
          </a:p>
          <a:p>
            <a:pPr lvl="1"/>
            <a:r>
              <a:rPr lang="en-US" dirty="0" smtClean="0"/>
              <a:t>___________________________________ where ligaments, muscles, skin, tendons, or bones rub together</a:t>
            </a:r>
            <a:endParaRPr lang="en-US" dirty="0"/>
          </a:p>
          <a:p>
            <a:r>
              <a:rPr lang="en-US" b="1" dirty="0" smtClean="0"/>
              <a:t>Tendon Sheaths</a:t>
            </a:r>
            <a:endParaRPr lang="en-US" dirty="0"/>
          </a:p>
          <a:p>
            <a:pPr lvl="1"/>
            <a:r>
              <a:rPr lang="en-US" dirty="0" smtClean="0"/>
              <a:t>_____________________________________ wrapped completely around tendon subjected to friction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3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Three Stabilizing Factors at Synovial Joints</a:t>
            </a:r>
            <a:endParaRPr lang="en-US" dirty="0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1.  ____________________________ of articular surfaces</a:t>
            </a:r>
          </a:p>
          <a:p>
            <a:pPr lvl="1"/>
            <a:r>
              <a:rPr lang="en-US" dirty="0" smtClean="0"/>
              <a:t>Minor role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2.  ____________________________number and location </a:t>
            </a:r>
          </a:p>
          <a:p>
            <a:pPr lvl="1"/>
            <a:r>
              <a:rPr lang="en-US" dirty="0" smtClean="0"/>
              <a:t>Minor role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  Muscle tendons that cross joint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 tone keeps tendons taut</a:t>
            </a:r>
            <a:endParaRPr lang="en-US" dirty="0"/>
          </a:p>
          <a:p>
            <a:pPr lvl="2"/>
            <a:r>
              <a:rPr lang="en-US" dirty="0" smtClean="0"/>
              <a:t>Extremely important in reinforcing shoulder and knee joints and arches of the foot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9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Classification of Joints </a:t>
            </a: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Three functional classifications</a:t>
            </a:r>
            <a:r>
              <a:rPr lang="en-US" dirty="0"/>
              <a:t>:</a:t>
            </a:r>
          </a:p>
          <a:p>
            <a:pPr lvl="1"/>
            <a:r>
              <a:rPr lang="en-US" b="1" dirty="0" err="1" smtClean="0"/>
              <a:t>Synarthroses</a:t>
            </a:r>
            <a:r>
              <a:rPr lang="en-US" dirty="0" smtClean="0"/>
              <a:t>—  </a:t>
            </a:r>
            <a:endParaRPr lang="en-US" dirty="0"/>
          </a:p>
          <a:p>
            <a:pPr lvl="1"/>
            <a:r>
              <a:rPr lang="en-US" b="1" dirty="0" err="1" smtClean="0"/>
              <a:t>Amphiarthroses</a:t>
            </a:r>
            <a:r>
              <a:rPr lang="en-US" dirty="0" smtClean="0"/>
              <a:t>—slightly movable joints </a:t>
            </a:r>
            <a:endParaRPr lang="en-US" dirty="0"/>
          </a:p>
          <a:p>
            <a:pPr lvl="1"/>
            <a:r>
              <a:rPr lang="en-US" b="1" dirty="0" err="1" smtClean="0"/>
              <a:t>Diarthroses</a:t>
            </a:r>
            <a:r>
              <a:rPr lang="en-US" dirty="0" smtClean="0"/>
              <a:t>—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0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Synovial Joints: Movements Allowed</a:t>
            </a: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muscles attach to bone or connective tissue at no fewer than two points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attachment to immovable bone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attachment to movable bone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Muscle contraction causes 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50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Range of Motion</a:t>
            </a:r>
            <a:endParaRPr lang="en-US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Nonaxial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Ex:  Wrists and vertebrae</a:t>
            </a:r>
            <a:endParaRPr lang="en-US" dirty="0"/>
          </a:p>
          <a:p>
            <a:r>
              <a:rPr lang="en-US" b="1" dirty="0" smtClean="0"/>
              <a:t>Uniaxial</a:t>
            </a:r>
            <a:endParaRPr lang="en-US" dirty="0" smtClean="0"/>
          </a:p>
          <a:p>
            <a:pPr lvl="1"/>
            <a:r>
              <a:rPr lang="en-US" dirty="0" smtClean="0"/>
              <a:t>movement in _</a:t>
            </a:r>
          </a:p>
          <a:p>
            <a:pPr lvl="2"/>
            <a:r>
              <a:rPr lang="en-US" dirty="0" smtClean="0"/>
              <a:t>Hinge joints:  _</a:t>
            </a:r>
            <a:endParaRPr lang="en-US" dirty="0"/>
          </a:p>
          <a:p>
            <a:r>
              <a:rPr lang="en-US" b="1" dirty="0" smtClean="0"/>
              <a:t>Biaxial</a:t>
            </a:r>
            <a:endParaRPr lang="en-US" dirty="0" smtClean="0"/>
          </a:p>
          <a:p>
            <a:pPr lvl="1"/>
            <a:r>
              <a:rPr lang="en-US" dirty="0" smtClean="0"/>
              <a:t>movement in two planes</a:t>
            </a:r>
          </a:p>
          <a:p>
            <a:pPr lvl="2"/>
            <a:r>
              <a:rPr lang="en-US" dirty="0" smtClean="0"/>
              <a:t>Ex:  Flex/Extension and abduction/adduction</a:t>
            </a:r>
            <a:endParaRPr lang="en-US" dirty="0"/>
          </a:p>
          <a:p>
            <a:r>
              <a:rPr lang="en-US" b="1" dirty="0" err="1" smtClean="0"/>
              <a:t>Multiaxial</a:t>
            </a:r>
            <a:endParaRPr lang="en-US" b="1" dirty="0" smtClean="0"/>
          </a:p>
          <a:p>
            <a:pPr lvl="1"/>
            <a:r>
              <a:rPr lang="en-US" dirty="0" smtClean="0"/>
              <a:t>movement in or around all three planes</a:t>
            </a:r>
          </a:p>
          <a:p>
            <a:pPr lvl="2"/>
            <a:r>
              <a:rPr lang="en-US" dirty="0" smtClean="0"/>
              <a:t>Ex: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77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Three General Types of Movements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 at Synovial Joints</a:t>
            </a:r>
            <a:endParaRPr lang="en-US" dirty="0"/>
          </a:p>
        </p:txBody>
      </p:sp>
      <p:sp>
        <p:nvSpPr>
          <p:cNvPr id="62481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b="1" dirty="0" smtClean="0"/>
              <a:t>1.  </a:t>
            </a:r>
            <a:endParaRPr lang="en-US" dirty="0"/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b="1" dirty="0" smtClean="0"/>
              <a:t>2.  </a:t>
            </a:r>
            <a:endParaRPr lang="en-US" b="1" dirty="0"/>
          </a:p>
          <a:p>
            <a:pPr lvl="1"/>
            <a:r>
              <a:rPr lang="en-US" dirty="0" smtClean="0"/>
              <a:t>Flexion, extension, hyperextension</a:t>
            </a:r>
            <a:endParaRPr lang="en-US" dirty="0"/>
          </a:p>
          <a:p>
            <a:pPr lvl="1"/>
            <a:r>
              <a:rPr lang="en-US" dirty="0" smtClean="0"/>
              <a:t>Abduction, adduction</a:t>
            </a:r>
            <a:endParaRPr lang="en-US" dirty="0"/>
          </a:p>
          <a:p>
            <a:pPr lvl="1"/>
            <a:r>
              <a:rPr lang="en-US" dirty="0" smtClean="0"/>
              <a:t>Circumduction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 smtClean="0"/>
              <a:t>3.  </a:t>
            </a:r>
            <a:endParaRPr lang="en-US" b="1" dirty="0"/>
          </a:p>
          <a:p>
            <a:pPr lvl="1"/>
            <a:r>
              <a:rPr lang="en-US" dirty="0" smtClean="0"/>
              <a:t>Medial and lateral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09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Gliding Movements</a:t>
            </a:r>
            <a:endParaRPr lang="en-US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 flat bone surface glides or slips over another similar surface </a:t>
            </a: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 smtClean="0"/>
              <a:t>Intertarsal</a:t>
            </a:r>
            <a:r>
              <a:rPr lang="en-US" dirty="0" smtClean="0"/>
              <a:t> joints</a:t>
            </a:r>
            <a:endParaRPr lang="en-US" dirty="0"/>
          </a:p>
          <a:p>
            <a:pPr lvl="1"/>
            <a:r>
              <a:rPr lang="en-US" dirty="0" smtClean="0"/>
              <a:t>Between articular processes of 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Angular Movements</a:t>
            </a:r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or decrease angle between two bones</a:t>
            </a:r>
            <a:endParaRPr lang="en-US" dirty="0"/>
          </a:p>
          <a:p>
            <a:r>
              <a:rPr lang="en-US" dirty="0" smtClean="0"/>
              <a:t>Movement along sagittal plane</a:t>
            </a:r>
            <a:endParaRPr lang="en-US" dirty="0"/>
          </a:p>
          <a:p>
            <a:pPr lvl="1"/>
            <a:r>
              <a:rPr lang="en-US" b="1" dirty="0" smtClean="0"/>
              <a:t>Flexion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increases the angle of the joint</a:t>
            </a:r>
            <a:endParaRPr lang="en-US" dirty="0"/>
          </a:p>
          <a:p>
            <a:pPr lvl="2"/>
            <a:r>
              <a:rPr lang="en-US" b="1" dirty="0" smtClean="0"/>
              <a:t> </a:t>
            </a:r>
          </a:p>
          <a:p>
            <a:pPr lvl="3"/>
            <a:r>
              <a:rPr lang="en-US" dirty="0" smtClean="0"/>
              <a:t>excessive extension beyond normal range of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1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Angular Movements</a:t>
            </a:r>
            <a:endParaRPr lang="en-US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Movement along frontal plane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movement away from the midline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movement toward the midline</a:t>
            </a:r>
            <a:endParaRPr lang="en-US" dirty="0"/>
          </a:p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Involves flexion, abduction, extension, and adduction of limb</a:t>
            </a:r>
            <a:endParaRPr lang="en-US" dirty="0"/>
          </a:p>
          <a:p>
            <a:pPr lvl="1"/>
            <a:r>
              <a:rPr lang="en-US" dirty="0" smtClean="0"/>
              <a:t>Limb describes cone in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52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Turning of bone around its own long axis</a:t>
            </a:r>
            <a:endParaRPr lang="en-US" dirty="0"/>
          </a:p>
          <a:p>
            <a:pPr lvl="1"/>
            <a:r>
              <a:rPr lang="en-US" dirty="0" smtClean="0"/>
              <a:t>Toward midline or away from it</a:t>
            </a:r>
            <a:endParaRPr lang="en-US" dirty="0"/>
          </a:p>
          <a:p>
            <a:pPr lvl="1"/>
            <a:r>
              <a:rPr lang="en-US" b="1" dirty="0" smtClean="0"/>
              <a:t>Medial</a:t>
            </a:r>
            <a:r>
              <a:rPr lang="en-US" dirty="0" smtClean="0"/>
              <a:t> and </a:t>
            </a:r>
            <a:r>
              <a:rPr lang="en-US" b="1" dirty="0" smtClean="0"/>
              <a:t>lateral rotation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Between _</a:t>
            </a:r>
            <a:endParaRPr lang="en-US" dirty="0"/>
          </a:p>
          <a:p>
            <a:pPr lvl="1"/>
            <a:r>
              <a:rPr lang="en-US" dirty="0" smtClean="0"/>
              <a:t>Rotation of 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6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Special Movements at Synovial Joints</a:t>
            </a: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________________________________ </a:t>
            </a:r>
            <a:r>
              <a:rPr lang="en-US" dirty="0" smtClean="0"/>
              <a:t> of radius and ulna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20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Movements at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5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Movements at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9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Structural Classification of Joints 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</a:t>
            </a:r>
            <a:endParaRPr lang="en-US" dirty="0"/>
          </a:p>
          <a:p>
            <a:pPr lvl="1"/>
            <a:r>
              <a:rPr lang="en-US" dirty="0" smtClean="0"/>
              <a:t>Material binding bones together</a:t>
            </a:r>
            <a:endParaRPr lang="en-US" dirty="0"/>
          </a:p>
          <a:p>
            <a:pPr lvl="1"/>
            <a:r>
              <a:rPr lang="en-US" dirty="0" smtClean="0"/>
              <a:t>Presence/absence of joint cavity</a:t>
            </a:r>
            <a:endParaRPr lang="en-US" dirty="0"/>
          </a:p>
          <a:p>
            <a:r>
              <a:rPr lang="en-US" dirty="0" smtClean="0"/>
              <a:t>Three structural classifications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75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Movements at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5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Synovial Joints</a:t>
            </a:r>
            <a:endParaRPr lang="en-US" dirty="0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Six types, based on shape of articular surfaces</a:t>
            </a:r>
            <a:r>
              <a:rPr lang="en-US" dirty="0"/>
              <a:t>: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/>
              <a:t>Hinge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err="1"/>
              <a:t>Condylar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/>
              <a:t>Ball-and-socket</a:t>
            </a:r>
          </a:p>
        </p:txBody>
      </p:sp>
    </p:spTree>
    <p:extLst>
      <p:ext uri="{BB962C8B-B14F-4D97-AF65-F5344CB8AC3E}">
        <p14:creationId xmlns:p14="http://schemas.microsoft.com/office/powerpoint/2010/main" val="25133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Plane Joint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4" y="1311275"/>
            <a:ext cx="8042275" cy="5214938"/>
          </a:xfrm>
        </p:spPr>
        <p:txBody>
          <a:bodyPr/>
          <a:lstStyle/>
          <a:p>
            <a:pPr eaLnBrk="1" hangingPunct="1"/>
            <a:r>
              <a:rPr lang="en-US" dirty="0" smtClean="0"/>
              <a:t>Plane joints</a:t>
            </a:r>
          </a:p>
          <a:p>
            <a:pPr lvl="1" eaLnBrk="1" hangingPunct="1"/>
            <a:r>
              <a:rPr lang="en-US" dirty="0" smtClean="0"/>
              <a:t>Articular surfaces are essentially _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Allow only _______________________________ movements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Only examples of </a:t>
            </a:r>
            <a:r>
              <a:rPr lang="en-US" dirty="0" err="1" smtClean="0"/>
              <a:t>nonaxial</a:t>
            </a:r>
            <a:r>
              <a:rPr lang="en-US" dirty="0" smtClean="0"/>
              <a:t> joints</a:t>
            </a:r>
          </a:p>
        </p:txBody>
      </p:sp>
    </p:spTree>
    <p:extLst>
      <p:ext uri="{BB962C8B-B14F-4D97-AF65-F5344CB8AC3E}">
        <p14:creationId xmlns:p14="http://schemas.microsoft.com/office/powerpoint/2010/main" val="163373670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Synovial Joints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4" y="1311275"/>
            <a:ext cx="7813675" cy="5214938"/>
          </a:xfrm>
        </p:spPr>
        <p:txBody>
          <a:bodyPr/>
          <a:lstStyle/>
          <a:p>
            <a:pPr eaLnBrk="1" hangingPunct="1"/>
            <a:r>
              <a:rPr lang="en-US" dirty="0" smtClean="0"/>
              <a:t>Hinge joints</a:t>
            </a:r>
          </a:p>
          <a:p>
            <a:pPr lvl="1" eaLnBrk="1" hangingPunct="1"/>
            <a:r>
              <a:rPr lang="en-US" dirty="0" smtClean="0"/>
              <a:t>_________________________________ of one bone fits into a __________________________  surface on another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Motion is along a _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err="1" smtClean="0"/>
              <a:t>Uniaxial</a:t>
            </a:r>
            <a:r>
              <a:rPr lang="en-US" dirty="0" smtClean="0"/>
              <a:t> joints permit flexion and extension only</a:t>
            </a:r>
          </a:p>
          <a:p>
            <a:pPr lvl="2" eaLnBrk="1" hangingPunct="1"/>
            <a:r>
              <a:rPr lang="en-US" dirty="0" smtClean="0"/>
              <a:t>Examples: elbow and _</a:t>
            </a:r>
          </a:p>
        </p:txBody>
      </p:sp>
    </p:spTree>
    <p:extLst>
      <p:ext uri="{BB962C8B-B14F-4D97-AF65-F5344CB8AC3E}">
        <p14:creationId xmlns:p14="http://schemas.microsoft.com/office/powerpoint/2010/main" val="137547231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68275"/>
            <a:ext cx="7764462" cy="723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Pivot Joints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8270875" cy="5214938"/>
          </a:xfrm>
        </p:spPr>
        <p:txBody>
          <a:bodyPr/>
          <a:lstStyle/>
          <a:p>
            <a:pPr eaLnBrk="1" hangingPunct="1"/>
            <a:r>
              <a:rPr lang="en-US" dirty="0" smtClean="0"/>
              <a:t>_______________________________ of one bone protrudes into _____________________________________  composed of bone (and possibly ligaments) of another</a:t>
            </a:r>
          </a:p>
          <a:p>
            <a:pPr eaLnBrk="1" hangingPunct="1"/>
            <a:r>
              <a:rPr lang="en-US" dirty="0" smtClean="0"/>
              <a:t>Only ________________________ movement allowed</a:t>
            </a:r>
          </a:p>
          <a:p>
            <a:pPr lvl="1" eaLnBrk="1" hangingPunct="1"/>
            <a:r>
              <a:rPr lang="en-US" dirty="0" smtClean="0"/>
              <a:t>Examples: joint between the ________________________________ , and the proximal radio-ulnar joint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6027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Condyloid or Ellipsoidal Joints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8118475" cy="5214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______________________________ surface of one bone fits into a _______________________________ in another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Both articular surfaces are oval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Biaxial joints permit _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Examples: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______________________________________  (wrist) joints, 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metacarpophalangeal</a:t>
            </a:r>
            <a:r>
              <a:rPr lang="en-US" sz="2400" dirty="0" smtClean="0"/>
              <a:t> (_________________________) joints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7773411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Saddle Joints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8042275" cy="5214938"/>
          </a:xfrm>
        </p:spPr>
        <p:txBody>
          <a:bodyPr/>
          <a:lstStyle/>
          <a:p>
            <a:pPr eaLnBrk="1" hangingPunct="1"/>
            <a:r>
              <a:rPr lang="en-US" dirty="0" smtClean="0"/>
              <a:t>Similar to </a:t>
            </a:r>
            <a:r>
              <a:rPr lang="en-US" dirty="0" err="1" smtClean="0"/>
              <a:t>condyloid</a:t>
            </a:r>
            <a:r>
              <a:rPr lang="en-US" dirty="0" smtClean="0"/>
              <a:t> joints but allow _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Each articular surface has both a concave and a convex surface</a:t>
            </a:r>
          </a:p>
          <a:p>
            <a:pPr lvl="1" eaLnBrk="1" hangingPunct="1"/>
            <a:r>
              <a:rPr lang="en-US" dirty="0" smtClean="0"/>
              <a:t>Example: carpometacarpal joint of the _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268270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Ball-and-Socket Joints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spherical or hemispherical head of one bone articulates with a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Multiaxial</a:t>
            </a:r>
            <a:r>
              <a:rPr lang="en-US" dirty="0" smtClean="0"/>
              <a:t> joints permit the most freely moving synovial joints</a:t>
            </a:r>
          </a:p>
          <a:p>
            <a:pPr lvl="1" eaLnBrk="1" hangingPunct="1"/>
            <a:r>
              <a:rPr lang="en-US" dirty="0" smtClean="0"/>
              <a:t>Examples:  </a:t>
            </a:r>
          </a:p>
        </p:txBody>
      </p:sp>
    </p:spTree>
    <p:extLst>
      <p:ext uri="{BB962C8B-B14F-4D97-AF65-F5344CB8AC3E}">
        <p14:creationId xmlns:p14="http://schemas.microsoft.com/office/powerpoint/2010/main" val="219674769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Joint Injuries</a:t>
            </a: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Cartilage tears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Due to _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Fragments may cause joint to lock or bind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Cartilage rarely repairs itself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Repaired with </a:t>
            </a:r>
            <a:r>
              <a:rPr lang="en-US" sz="2400" b="1" dirty="0" smtClean="0"/>
              <a:t>arthroscopic surgery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sz="2000" dirty="0" smtClean="0"/>
              <a:t>Ligaments repaired, cartilage fragments removed with minimal tissue damage or scarring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Meniscal transplant in younger patients</a:t>
            </a:r>
            <a:endParaRPr lang="en-US" sz="2400" dirty="0"/>
          </a:p>
          <a:p>
            <a:pPr marL="857250" lvl="2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19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Joint Injuries</a:t>
            </a:r>
            <a:endParaRPr lang="en-US" dirty="0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Sprains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Partial tears slowly repair heal</a:t>
            </a:r>
            <a:endParaRPr lang="en-US" dirty="0"/>
          </a:p>
          <a:p>
            <a:pPr lvl="2"/>
            <a:r>
              <a:rPr lang="en-US" dirty="0" smtClean="0"/>
              <a:t>Poor vascularization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Three options if torn completely</a:t>
            </a:r>
            <a:endParaRPr lang="en-US" dirty="0"/>
          </a:p>
          <a:p>
            <a:pPr lvl="2"/>
            <a:r>
              <a:rPr lang="en-US" dirty="0" smtClean="0"/>
              <a:t>Ends sewn together</a:t>
            </a:r>
            <a:endParaRPr lang="en-US" dirty="0"/>
          </a:p>
          <a:p>
            <a:pPr lvl="2"/>
            <a:r>
              <a:rPr lang="en-US" dirty="0" smtClean="0"/>
              <a:t>Replaced with grafts</a:t>
            </a:r>
            <a:endParaRPr lang="en-US" dirty="0"/>
          </a:p>
          <a:p>
            <a:pPr lvl="2"/>
            <a:r>
              <a:rPr lang="en-US" dirty="0" smtClean="0"/>
              <a:t>Time and immobilization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Fibrous Joints</a:t>
            </a: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Bones joined by _</a:t>
            </a:r>
            <a:endParaRPr lang="en-US" dirty="0"/>
          </a:p>
          <a:p>
            <a:r>
              <a:rPr lang="en-US" dirty="0" smtClean="0"/>
              <a:t>No joint cavity</a:t>
            </a:r>
            <a:endParaRPr lang="en-US" dirty="0"/>
          </a:p>
          <a:p>
            <a:r>
              <a:rPr lang="en-US" dirty="0" smtClean="0"/>
              <a:t>Most </a:t>
            </a:r>
            <a:r>
              <a:rPr lang="en-US" dirty="0" err="1" smtClean="0"/>
              <a:t>synarthrotic</a:t>
            </a:r>
            <a:r>
              <a:rPr lang="en-US" dirty="0" smtClean="0"/>
              <a:t> (_____________________)</a:t>
            </a:r>
            <a:endParaRPr lang="en-US" dirty="0"/>
          </a:p>
          <a:p>
            <a:pPr lvl="1"/>
            <a:r>
              <a:rPr lang="en-US" dirty="0" smtClean="0"/>
              <a:t>Depends on length of connective tissue fibers</a:t>
            </a:r>
            <a:endParaRPr lang="en-US" dirty="0"/>
          </a:p>
          <a:p>
            <a:r>
              <a:rPr lang="en-US" dirty="0" smtClean="0"/>
              <a:t>Three types</a:t>
            </a:r>
            <a:r>
              <a:rPr lang="en-US" dirty="0"/>
              <a:t>: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14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Joint Injuries</a:t>
            </a:r>
            <a:endParaRPr lang="en-US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Dislocations (</a:t>
            </a:r>
            <a:r>
              <a:rPr lang="en-US" b="1" dirty="0" err="1" smtClean="0"/>
              <a:t>luxations</a:t>
            </a:r>
            <a:r>
              <a:rPr lang="en-US" b="1" dirty="0"/>
              <a:t>)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Accompanied by sprains, inflammation, and difficulty moving joint</a:t>
            </a:r>
            <a:endParaRPr lang="en-US" dirty="0"/>
          </a:p>
          <a:p>
            <a:pPr lvl="1"/>
            <a:r>
              <a:rPr lang="en-US" dirty="0" smtClean="0"/>
              <a:t>Caused by _</a:t>
            </a:r>
            <a:endParaRPr lang="en-US" dirty="0"/>
          </a:p>
          <a:p>
            <a:pPr lvl="1"/>
            <a:r>
              <a:rPr lang="en-US" dirty="0" smtClean="0"/>
              <a:t>Must be reduced to treat</a:t>
            </a:r>
            <a:endParaRPr lang="en-US" dirty="0"/>
          </a:p>
          <a:p>
            <a:r>
              <a:rPr lang="en-US" b="1" dirty="0" smtClean="0"/>
              <a:t>Subluxation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Inflammatory and Degenerative Conditions</a:t>
            </a:r>
            <a:endParaRPr lang="en-US" dirty="0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Bursitis</a:t>
            </a:r>
          </a:p>
          <a:p>
            <a:pPr lvl="1"/>
            <a:r>
              <a:rPr lang="en-US" dirty="0" smtClean="0"/>
              <a:t>______________________________________, usually caused by blow or friction</a:t>
            </a:r>
            <a:endParaRPr lang="en-US" dirty="0"/>
          </a:p>
          <a:p>
            <a:pPr lvl="1"/>
            <a:r>
              <a:rPr lang="en-US" dirty="0" smtClean="0"/>
              <a:t>Treated with rest and ice and, if severe, anti-inflammatory drugs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Inflammation of tendon sheaths typically caused by _</a:t>
            </a:r>
            <a:endParaRPr lang="en-US" dirty="0"/>
          </a:p>
          <a:p>
            <a:pPr lvl="1"/>
            <a:r>
              <a:rPr lang="en-US" dirty="0" smtClean="0"/>
              <a:t>Symptoms and treatment similar to bursitis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Arthritis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More than </a:t>
            </a:r>
            <a:r>
              <a:rPr lang="en-US" dirty="0" smtClean="0"/>
              <a:t>_____________  </a:t>
            </a:r>
            <a:r>
              <a:rPr lang="en-US" dirty="0"/>
              <a:t>different types of inflammatory or degenerative diseases that damage the joints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Most widespread crippling disease in the U.S.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Symptoms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Acute forms are caused </a:t>
            </a:r>
            <a:r>
              <a:rPr lang="en-US" dirty="0" smtClean="0"/>
              <a:t>___________________________________ and </a:t>
            </a:r>
            <a:r>
              <a:rPr lang="en-US" dirty="0"/>
              <a:t>are treated with antibiotics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Chronic forms include osteoarthritis, rheumatoid arthritis, and gouty arthritis</a:t>
            </a:r>
          </a:p>
        </p:txBody>
      </p:sp>
    </p:spTree>
    <p:extLst>
      <p:ext uri="{BB962C8B-B14F-4D97-AF65-F5344CB8AC3E}">
        <p14:creationId xmlns:p14="http://schemas.microsoft.com/office/powerpoint/2010/main" val="141837617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4876800" cy="1143000"/>
          </a:xfrm>
        </p:spPr>
        <p:txBody>
          <a:bodyPr/>
          <a:lstStyle/>
          <a:p>
            <a:pPr eaLnBrk="1" hangingPunct="1"/>
            <a:r>
              <a:rPr lang="en-US" smtClean="0"/>
              <a:t>Osteoarthritis (OA)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Most common chronic arthritis; often called “____________________________” arthritis</a:t>
            </a:r>
          </a:p>
          <a:p>
            <a:pPr eaLnBrk="1" hangingPunct="1"/>
            <a:r>
              <a:rPr lang="en-US" dirty="0" smtClean="0"/>
              <a:t>Affects women more than men</a:t>
            </a:r>
          </a:p>
          <a:p>
            <a:pPr eaLnBrk="1" hangingPunct="1"/>
            <a:r>
              <a:rPr lang="en-US" dirty="0" smtClean="0"/>
              <a:t>______________ of all Americans develop OA</a:t>
            </a:r>
          </a:p>
          <a:p>
            <a:pPr eaLnBrk="1" hangingPunct="1"/>
            <a:r>
              <a:rPr lang="en-US" dirty="0" smtClean="0"/>
              <a:t>More prevalent in the aged, and is probably related to the normal aging process</a:t>
            </a:r>
          </a:p>
        </p:txBody>
      </p:sp>
    </p:spTree>
    <p:extLst>
      <p:ext uri="{BB962C8B-B14F-4D97-AF65-F5344CB8AC3E}">
        <p14:creationId xmlns:p14="http://schemas.microsoft.com/office/powerpoint/2010/main" val="57608545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Osteoarthritis: Course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OA reflects the years of abrasion and compression causing </a:t>
            </a:r>
            <a:r>
              <a:rPr lang="en-US" dirty="0" smtClean="0"/>
              <a:t>enzymes to break </a:t>
            </a:r>
            <a:r>
              <a:rPr lang="en-US" dirty="0"/>
              <a:t>down cartilage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As one ages, </a:t>
            </a:r>
            <a:r>
              <a:rPr lang="en-US" dirty="0" smtClean="0"/>
              <a:t>_</a:t>
            </a:r>
            <a:endParaRPr 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exposed bone ends thicken, enlarge, form bone spurs, and restrict movement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Joints most affected are the cervical and lumbar spine, fingers, knuckles, knees, and hips</a:t>
            </a:r>
          </a:p>
        </p:txBody>
      </p:sp>
    </p:spTree>
    <p:extLst>
      <p:ext uri="{BB962C8B-B14F-4D97-AF65-F5344CB8AC3E}">
        <p14:creationId xmlns:p14="http://schemas.microsoft.com/office/powerpoint/2010/main" val="378405866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Osteoarthritis: Treatments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 is slow and _</a:t>
            </a:r>
          </a:p>
          <a:p>
            <a:pPr eaLnBrk="1" hangingPunct="1"/>
            <a:r>
              <a:rPr lang="en-US" dirty="0" smtClean="0"/>
              <a:t>Treatments include:</a:t>
            </a:r>
          </a:p>
          <a:p>
            <a:pPr lvl="1" eaLnBrk="1" hangingPunct="1"/>
            <a:r>
              <a:rPr lang="en-US" dirty="0" smtClean="0"/>
              <a:t>Mild pain relievers, along with _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Magnetic therapy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Glucosamine sulfate decreases pain and inflammation</a:t>
            </a:r>
          </a:p>
        </p:txBody>
      </p:sp>
    </p:spTree>
    <p:extLst>
      <p:ext uri="{BB962C8B-B14F-4D97-AF65-F5344CB8AC3E}">
        <p14:creationId xmlns:p14="http://schemas.microsoft.com/office/powerpoint/2010/main" val="387574716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Rheumatoid Arthritis (RA)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Chronic, inflammatory, </a:t>
            </a:r>
            <a:r>
              <a:rPr lang="en-US" dirty="0" smtClean="0"/>
              <a:t>___________________________________ of </a:t>
            </a:r>
            <a:r>
              <a:rPr lang="en-US" dirty="0"/>
              <a:t>unknown cause, with an insidious onset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Usually </a:t>
            </a:r>
            <a:r>
              <a:rPr lang="en-US" dirty="0"/>
              <a:t>arises between the ages of 40 to 50, but may occur at any 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Signs </a:t>
            </a:r>
            <a:r>
              <a:rPr lang="en-US" dirty="0"/>
              <a:t>and symptoms include joint tenderness, anemia, osteoporosis, </a:t>
            </a:r>
            <a:r>
              <a:rPr lang="en-US" dirty="0" smtClean="0"/>
              <a:t>_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</a:t>
            </a:r>
            <a:r>
              <a:rPr lang="en-US" dirty="0"/>
              <a:t>course of RA is marked with exacerbations and remissions</a:t>
            </a:r>
          </a:p>
        </p:txBody>
      </p:sp>
    </p:spTree>
    <p:extLst>
      <p:ext uri="{BB962C8B-B14F-4D97-AF65-F5344CB8AC3E}">
        <p14:creationId xmlns:p14="http://schemas.microsoft.com/office/powerpoint/2010/main" val="333440056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Rheumatoid Arthritis: Course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 begins with _________________________ of the affected joint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Inflammatory chemicals are inappropriately released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Inflammatory blood cells migrate to the joint_ </a:t>
            </a:r>
          </a:p>
        </p:txBody>
      </p:sp>
    </p:spTree>
    <p:extLst>
      <p:ext uri="{BB962C8B-B14F-4D97-AF65-F5344CB8AC3E}">
        <p14:creationId xmlns:p14="http://schemas.microsoft.com/office/powerpoint/2010/main" val="391871543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5486400" cy="1143000"/>
          </a:xfrm>
        </p:spPr>
        <p:txBody>
          <a:bodyPr/>
          <a:lstStyle/>
          <a:p>
            <a:pPr eaLnBrk="1" hangingPunct="1"/>
            <a:r>
              <a:rPr lang="en-US" smtClean="0"/>
              <a:t>Rheumatoid Arthritis: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Inflamed synovial membrane ______________________ into a </a:t>
            </a:r>
            <a:r>
              <a:rPr lang="en-US" dirty="0" err="1" smtClean="0"/>
              <a:t>pannus</a:t>
            </a:r>
            <a:endParaRPr lang="en-US" dirty="0" smtClean="0"/>
          </a:p>
          <a:p>
            <a:pPr eaLnBrk="1" hangingPunct="1"/>
            <a:r>
              <a:rPr lang="en-US" dirty="0" err="1" smtClean="0"/>
              <a:t>Pannus</a:t>
            </a:r>
            <a:r>
              <a:rPr lang="en-US" dirty="0" smtClean="0"/>
              <a:t> erodes cartilage, ________________________________, articulating bone ends connect</a:t>
            </a:r>
          </a:p>
          <a:p>
            <a:pPr eaLnBrk="1" hangingPunct="1"/>
            <a:r>
              <a:rPr lang="en-US" dirty="0" smtClean="0"/>
              <a:t>The end result, __________________________, produces bent, deformed fingers</a:t>
            </a:r>
          </a:p>
        </p:txBody>
      </p:sp>
    </p:spTree>
    <p:extLst>
      <p:ext uri="{BB962C8B-B14F-4D97-AF65-F5344CB8AC3E}">
        <p14:creationId xmlns:p14="http://schemas.microsoft.com/office/powerpoint/2010/main" val="340206284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Rheumatoid Arthritis: Treatment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43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Conservative therapy </a:t>
            </a:r>
          </a:p>
          <a:p>
            <a:pPr lvl="1"/>
            <a:r>
              <a:rPr lang="en-US" dirty="0" smtClean="0"/>
              <a:t> ____________________________, long-term use of antibiotics, and physical therapy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Progressive treatment </a:t>
            </a:r>
          </a:p>
          <a:p>
            <a:pPr lvl="1"/>
            <a:r>
              <a:rPr lang="en-US" dirty="0" smtClean="0"/>
              <a:t> anti-inflammatory drugs or _</a:t>
            </a:r>
          </a:p>
        </p:txBody>
      </p:sp>
    </p:spTree>
    <p:extLst>
      <p:ext uri="{BB962C8B-B14F-4D97-AF65-F5344CB8AC3E}">
        <p14:creationId xmlns:p14="http://schemas.microsoft.com/office/powerpoint/2010/main" val="17016773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Fibrous Joints: Sutures</a:t>
            </a: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Rigid, interlocking joints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Immovable joints for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Contain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Allow for growth during youth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middle age, sutures ossify and fuse</a:t>
            </a:r>
            <a:endParaRPr lang="en-US" dirty="0"/>
          </a:p>
          <a:p>
            <a:pPr lvl="1"/>
            <a:r>
              <a:rPr lang="en-US" dirty="0" smtClean="0"/>
              <a:t>Called </a:t>
            </a:r>
            <a:r>
              <a:rPr lang="en-US" b="1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01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68275"/>
            <a:ext cx="4941887" cy="723900"/>
          </a:xfrm>
        </p:spPr>
        <p:txBody>
          <a:bodyPr/>
          <a:lstStyle/>
          <a:p>
            <a:pPr eaLnBrk="1" hangingPunct="1"/>
            <a:r>
              <a:rPr lang="en-US" sz="4000" smtClean="0"/>
              <a:t>Gouty Arthritis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Deposition of </a:t>
            </a:r>
            <a:r>
              <a:rPr lang="en-US" dirty="0" smtClean="0"/>
              <a:t>________________________________ in </a:t>
            </a:r>
            <a:r>
              <a:rPr lang="en-US" dirty="0"/>
              <a:t>joints </a:t>
            </a:r>
            <a:r>
              <a:rPr lang="en-US" dirty="0" smtClean="0"/>
              <a:t>and </a:t>
            </a:r>
            <a:r>
              <a:rPr lang="en-US" dirty="0"/>
              <a:t>soft tissues, followed by </a:t>
            </a:r>
            <a:r>
              <a:rPr lang="en-US" dirty="0" smtClean="0"/>
              <a:t>_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Typically</a:t>
            </a:r>
            <a:r>
              <a:rPr lang="en-US" dirty="0"/>
              <a:t>, gouty arthritis affects the joint at the </a:t>
            </a:r>
            <a:r>
              <a:rPr lang="en-US" dirty="0" smtClean="0"/>
              <a:t>_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</a:t>
            </a:r>
            <a:r>
              <a:rPr lang="en-US" dirty="0"/>
              <a:t>untreated gouty arthritis, the bone ends fuse and immobilize the joint</a:t>
            </a:r>
          </a:p>
          <a:p>
            <a:endParaRPr lang="en-US" dirty="0" smtClean="0"/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drugs</a:t>
            </a:r>
            <a:r>
              <a:rPr lang="en-US" dirty="0"/>
              <a:t>, plenty of water, avoidance of alcohol</a:t>
            </a:r>
          </a:p>
        </p:txBody>
      </p:sp>
    </p:spTree>
    <p:extLst>
      <p:ext uri="{BB962C8B-B14F-4D97-AF65-F5344CB8AC3E}">
        <p14:creationId xmlns:p14="http://schemas.microsoft.com/office/powerpoint/2010/main" val="268107209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Lyme Disease</a:t>
            </a:r>
            <a:endParaRPr lang="en-US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Caused by __________________________ transmitted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Symptoms: skin rash, flu-like symptoms,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May lead to _</a:t>
            </a:r>
            <a:endParaRPr lang="en-US" dirty="0"/>
          </a:p>
          <a:p>
            <a:r>
              <a:rPr lang="en-US" dirty="0"/>
              <a:t>Treatment</a:t>
            </a:r>
          </a:p>
          <a:p>
            <a:pPr lvl="1"/>
            <a:r>
              <a:rPr lang="en-US" dirty="0" smtClean="0"/>
              <a:t>Long course of antibiotics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5335587"/>
          </a:xfrm>
        </p:spPr>
        <p:txBody>
          <a:bodyPr/>
          <a:lstStyle/>
          <a:p>
            <a:r>
              <a:rPr lang="en-US" dirty="0"/>
              <a:t>Nearly </a:t>
            </a:r>
            <a:r>
              <a:rPr lang="en-US" dirty="0" smtClean="0"/>
              <a:t>_________________________ of </a:t>
            </a:r>
            <a:r>
              <a:rPr lang="en-US" dirty="0"/>
              <a:t>body's mass</a:t>
            </a:r>
          </a:p>
          <a:p>
            <a:r>
              <a:rPr lang="en-US" dirty="0"/>
              <a:t>Transforms chemical energy </a:t>
            </a:r>
            <a:r>
              <a:rPr lang="en-US" dirty="0" smtClean="0"/>
              <a:t>(_____________) </a:t>
            </a:r>
            <a:r>
              <a:rPr lang="en-US" dirty="0"/>
              <a:t>to directed mechanical energy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ym typeface="Wingdings" pitchFamily="28" charset="2"/>
              </a:rPr>
              <a:t>exerts force</a:t>
            </a:r>
          </a:p>
          <a:p>
            <a:r>
              <a:rPr lang="en-US" dirty="0">
                <a:sym typeface="Wingdings" pitchFamily="28" charset="2"/>
              </a:rPr>
              <a:t>Three types</a:t>
            </a:r>
          </a:p>
          <a:p>
            <a:pPr lvl="1"/>
            <a:r>
              <a:rPr lang="en-US" b="1" dirty="0" smtClean="0">
                <a:sym typeface="Wingdings" pitchFamily="28" charset="2"/>
              </a:rPr>
              <a:t> </a:t>
            </a:r>
            <a:endParaRPr lang="en-US" dirty="0">
              <a:sym typeface="Wingdings" pitchFamily="28" charset="2"/>
            </a:endParaRPr>
          </a:p>
          <a:p>
            <a:pPr lvl="1"/>
            <a:r>
              <a:rPr lang="en-US" b="1" dirty="0" smtClean="0">
                <a:sym typeface="Wingdings" pitchFamily="28" charset="2"/>
              </a:rPr>
              <a:t> </a:t>
            </a:r>
            <a:endParaRPr lang="en-US" dirty="0">
              <a:sym typeface="Wingdings" pitchFamily="28" charset="2"/>
            </a:endParaRPr>
          </a:p>
          <a:p>
            <a:pPr lvl="1"/>
            <a:r>
              <a:rPr lang="en-US" b="1" dirty="0" smtClean="0">
                <a:sym typeface="Wingdings" pitchFamily="28" charset="2"/>
              </a:rPr>
              <a:t> </a:t>
            </a:r>
            <a:endParaRPr lang="en-US" dirty="0">
              <a:sym typeface="Wingdings" pitchFamily="28" charset="2"/>
            </a:endParaRPr>
          </a:p>
          <a:p>
            <a:r>
              <a:rPr lang="en-US" dirty="0" err="1"/>
              <a:t>Myo</a:t>
            </a:r>
            <a:r>
              <a:rPr lang="en-US" dirty="0"/>
              <a:t>, </a:t>
            </a:r>
            <a:r>
              <a:rPr lang="en-US" dirty="0" err="1"/>
              <a:t>mys</a:t>
            </a:r>
            <a:r>
              <a:rPr lang="en-US" dirty="0"/>
              <a:t>, and </a:t>
            </a:r>
            <a:r>
              <a:rPr lang="en-US" dirty="0" err="1"/>
              <a:t>sarco</a:t>
            </a:r>
            <a:r>
              <a:rPr lang="en-US" dirty="0"/>
              <a:t> - prefixes for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dirty="0"/>
              <a:t>Types of Muscle Tissue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r>
              <a:rPr lang="en-US" dirty="0"/>
              <a:t>Skeletal muscles </a:t>
            </a:r>
          </a:p>
          <a:p>
            <a:pPr lvl="1"/>
            <a:r>
              <a:rPr lang="en-US" dirty="0"/>
              <a:t>Organs attached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Elongated cells called </a:t>
            </a:r>
            <a:r>
              <a:rPr lang="en-US" b="1" dirty="0"/>
              <a:t>muscle fibers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Voluntary (i.e., conscious control)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Require nervous system stimulation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dirty="0"/>
              <a:t>Types of Muscle Tissue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/>
              <a:t>Cardiac muscle</a:t>
            </a:r>
          </a:p>
          <a:p>
            <a:pPr lvl="1"/>
            <a:r>
              <a:rPr lang="en-US" dirty="0"/>
              <a:t>Only in </a:t>
            </a:r>
            <a:r>
              <a:rPr lang="en-US" dirty="0" smtClean="0"/>
              <a:t>_</a:t>
            </a:r>
          </a:p>
          <a:p>
            <a:pPr lvl="2"/>
            <a:r>
              <a:rPr lang="en-US" dirty="0" smtClean="0"/>
              <a:t>bulk </a:t>
            </a:r>
            <a:r>
              <a:rPr lang="en-US" dirty="0"/>
              <a:t>of heart walls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Can contract </a:t>
            </a:r>
            <a:r>
              <a:rPr lang="en-US" b="1" dirty="0" smtClean="0"/>
              <a:t>__________________________ </a:t>
            </a:r>
            <a:r>
              <a:rPr lang="en-US" dirty="0" smtClean="0"/>
              <a:t>nervous </a:t>
            </a:r>
            <a:r>
              <a:rPr lang="en-US" dirty="0"/>
              <a:t>system stimulation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en-US" dirty="0"/>
              <a:t>Types of Muscle Tissue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Smooth muscle</a:t>
            </a:r>
          </a:p>
          <a:p>
            <a:pPr lvl="1"/>
            <a:r>
              <a:rPr lang="en-US" dirty="0"/>
              <a:t>In walls of </a:t>
            </a:r>
            <a:r>
              <a:rPr lang="en-US" dirty="0" smtClean="0"/>
              <a:t>_</a:t>
            </a:r>
          </a:p>
          <a:p>
            <a:pPr lvl="2"/>
            <a:r>
              <a:rPr lang="en-US" dirty="0" smtClean="0"/>
              <a:t>Stomach</a:t>
            </a:r>
          </a:p>
          <a:p>
            <a:pPr lvl="2"/>
            <a:r>
              <a:rPr lang="en-US" dirty="0" smtClean="0"/>
              <a:t>Urinary bladder</a:t>
            </a:r>
          </a:p>
          <a:p>
            <a:pPr lvl="2"/>
            <a:r>
              <a:rPr lang="en-US" dirty="0" smtClean="0"/>
              <a:t>Airways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Can contract without nervous system stimulation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Special Characteristics of Muscle Tissue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responsiveness </a:t>
            </a:r>
            <a:r>
              <a:rPr lang="en-US" dirty="0"/>
              <a:t>or </a:t>
            </a:r>
            <a:r>
              <a:rPr lang="en-US" dirty="0" smtClean="0"/>
              <a:t>irritability</a:t>
            </a:r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receive and respond to stimuli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shorten forcibly when stimulated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be stretched 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recoil to resting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Functions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Four important functions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Ex:  Blood and lymph are moved by muscle contractions </a:t>
            </a:r>
            <a:endParaRPr lang="en-US" dirty="0"/>
          </a:p>
          <a:p>
            <a:pPr lvl="1"/>
            <a:r>
              <a:rPr lang="en-US" dirty="0"/>
              <a:t>Maintaining posture and body position </a:t>
            </a:r>
          </a:p>
          <a:p>
            <a:pPr lvl="1"/>
            <a:r>
              <a:rPr lang="en-US" dirty="0"/>
              <a:t>Stabilizing joints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especially </a:t>
            </a:r>
            <a:r>
              <a:rPr lang="en-US" dirty="0"/>
              <a:t>skeletal </a:t>
            </a:r>
            <a:r>
              <a:rPr lang="en-US" dirty="0" smtClean="0"/>
              <a:t>muscle </a:t>
            </a:r>
            <a:endParaRPr lang="en-US" dirty="0"/>
          </a:p>
          <a:p>
            <a:r>
              <a:rPr lang="en-US" dirty="0"/>
              <a:t>Additional functions</a:t>
            </a:r>
          </a:p>
          <a:p>
            <a:pPr lvl="1"/>
            <a:r>
              <a:rPr lang="en-US" dirty="0"/>
              <a:t>Protects </a:t>
            </a:r>
            <a:r>
              <a:rPr lang="en-US" dirty="0" smtClean="0"/>
              <a:t>organs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controls </a:t>
            </a:r>
            <a:r>
              <a:rPr lang="en-US" dirty="0"/>
              <a:t>pupil </a:t>
            </a:r>
            <a:r>
              <a:rPr lang="en-US" dirty="0" smtClean="0"/>
              <a:t>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__________________________________ sheaths </a:t>
            </a:r>
            <a:r>
              <a:rPr lang="en-US" dirty="0"/>
              <a:t>of skeletal muscle</a:t>
            </a:r>
          </a:p>
          <a:p>
            <a:pPr lvl="1"/>
            <a:r>
              <a:rPr lang="en-US" dirty="0"/>
              <a:t>Support cells; reinforce whole muscle</a:t>
            </a:r>
          </a:p>
          <a:p>
            <a:pPr lvl="1"/>
            <a:r>
              <a:rPr lang="en-US" dirty="0"/>
              <a:t>External to internal</a:t>
            </a:r>
          </a:p>
          <a:p>
            <a:pPr lvl="2"/>
            <a:r>
              <a:rPr lang="en-US" b="1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dense </a:t>
            </a:r>
            <a:r>
              <a:rPr lang="en-US" dirty="0"/>
              <a:t>irregular connective tissue surrounding entire muscle; may blend with fascia </a:t>
            </a:r>
          </a:p>
          <a:p>
            <a:pPr lvl="2"/>
            <a:r>
              <a:rPr lang="en-US" b="1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fibrous </a:t>
            </a:r>
            <a:r>
              <a:rPr lang="en-US" dirty="0"/>
              <a:t>connective tissue surrounding </a:t>
            </a:r>
            <a:r>
              <a:rPr lang="en-US" b="1" dirty="0"/>
              <a:t>fascicles</a:t>
            </a:r>
            <a:r>
              <a:rPr lang="en-US" dirty="0"/>
              <a:t> (groups of muscle fibers)</a:t>
            </a:r>
          </a:p>
          <a:p>
            <a:pPr lvl="2"/>
            <a:r>
              <a:rPr lang="en-US" b="1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fine </a:t>
            </a:r>
            <a:r>
              <a:rPr lang="en-US" dirty="0"/>
              <a:t>areolar connective tissue surrounding each muscle fiber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Muscle: Attachments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Attach in at least two places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movable bone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immovable (less movable) </a:t>
            </a:r>
            <a:r>
              <a:rPr lang="en-US" dirty="0" smtClean="0"/>
              <a:t>bone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Fibrous Joints: </a:t>
            </a:r>
            <a:r>
              <a:rPr lang="en-US" dirty="0" err="1" smtClean="0"/>
              <a:t>Syndesmoses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Bones connected by _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interosseous</a:t>
            </a:r>
            <a:r>
              <a:rPr lang="en-US" dirty="0" smtClean="0"/>
              <a:t> membrane connecting radius and ulna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481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Microscopic Anatomy of A Skeletal Muscle Fiber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Long, cylindrical cell </a:t>
            </a:r>
          </a:p>
          <a:p>
            <a:pPr lvl="1"/>
            <a:r>
              <a:rPr lang="en-US" dirty="0"/>
              <a:t>10 to 100 </a:t>
            </a:r>
            <a:r>
              <a:rPr lang="en-US" dirty="0">
                <a:sym typeface="Symbol" pitchFamily="28" charset="2"/>
              </a:rPr>
              <a:t>µ</a:t>
            </a:r>
            <a:r>
              <a:rPr lang="en-US" dirty="0"/>
              <a:t>m in diameter; up to 30 cm long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plasma membrane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cytoplasm</a:t>
            </a:r>
            <a:endParaRPr lang="en-US" dirty="0"/>
          </a:p>
          <a:p>
            <a:r>
              <a:rPr lang="en-US" b="1" dirty="0" smtClean="0"/>
              <a:t>Modified</a:t>
            </a:r>
            <a:r>
              <a:rPr lang="en-US" dirty="0" smtClean="0"/>
              <a:t> </a:t>
            </a:r>
            <a:r>
              <a:rPr lang="en-US" dirty="0"/>
              <a:t>structures: </a:t>
            </a:r>
            <a:endParaRPr lang="en-US" dirty="0" smtClean="0"/>
          </a:p>
          <a:p>
            <a:pPr lvl="1"/>
            <a:r>
              <a:rPr lang="en-US" b="1" dirty="0" smtClean="0"/>
              <a:t>myofibrils</a:t>
            </a:r>
            <a:r>
              <a:rPr lang="en-US" b="1" dirty="0"/>
              <a:t>, sarcoplasmic reticulum</a:t>
            </a:r>
            <a:r>
              <a:rPr lang="en-US" dirty="0"/>
              <a:t>, and </a:t>
            </a:r>
            <a:r>
              <a:rPr lang="en-US" b="1" dirty="0"/>
              <a:t>T tubules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Myofibrils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Densely packed, </a:t>
            </a:r>
            <a:r>
              <a:rPr lang="en-US" dirty="0" err="1"/>
              <a:t>rodlike</a:t>
            </a:r>
            <a:r>
              <a:rPr lang="en-US" dirty="0"/>
              <a:t> elements </a:t>
            </a:r>
          </a:p>
          <a:p>
            <a:r>
              <a:rPr lang="en-US" dirty="0"/>
              <a:t> </a:t>
            </a:r>
            <a:r>
              <a:rPr lang="en-US" dirty="0" smtClean="0"/>
              <a:t>most of </a:t>
            </a:r>
            <a:r>
              <a:rPr lang="en-US" dirty="0"/>
              <a:t>cell volume </a:t>
            </a:r>
          </a:p>
          <a:p>
            <a:r>
              <a:rPr lang="en-US" dirty="0"/>
              <a:t>Contain </a:t>
            </a:r>
            <a:r>
              <a:rPr lang="en-US" b="1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the contractile </a:t>
            </a:r>
            <a:r>
              <a:rPr lang="en-US" dirty="0"/>
              <a:t>units </a:t>
            </a:r>
          </a:p>
          <a:p>
            <a:pPr lvl="1"/>
            <a:r>
              <a:rPr lang="en-US" dirty="0" smtClean="0"/>
              <a:t>contain _</a:t>
            </a:r>
            <a:endParaRPr lang="en-US" dirty="0"/>
          </a:p>
          <a:p>
            <a:r>
              <a:rPr lang="en-US" dirty="0"/>
              <a:t>Exhibit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repeating </a:t>
            </a:r>
            <a:r>
              <a:rPr lang="en-US" dirty="0"/>
              <a:t>series of dark </a:t>
            </a:r>
            <a:r>
              <a:rPr lang="en-US" dirty="0" smtClean="0"/>
              <a:t>and light bands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Sarcomere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Composed </a:t>
            </a:r>
            <a:r>
              <a:rPr lang="en-US" dirty="0"/>
              <a:t>of thick and thin </a:t>
            </a:r>
            <a:r>
              <a:rPr lang="en-US" dirty="0" err="1"/>
              <a:t>myofilaments</a:t>
            </a:r>
            <a:r>
              <a:rPr lang="en-US" dirty="0"/>
              <a:t> made of contractile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Sarcoplasmic Reticulum (SR)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of </a:t>
            </a:r>
            <a:r>
              <a:rPr lang="en-US" dirty="0" smtClean="0"/>
              <a:t>____________________________________ surrounding </a:t>
            </a:r>
            <a:r>
              <a:rPr lang="en-US" dirty="0"/>
              <a:t>each myofibril</a:t>
            </a:r>
          </a:p>
          <a:p>
            <a:pPr lvl="1"/>
            <a:r>
              <a:rPr lang="en-US" dirty="0"/>
              <a:t>Most run longitudinally</a:t>
            </a:r>
          </a:p>
          <a:p>
            <a:endParaRPr lang="en-US" dirty="0" smtClean="0"/>
          </a:p>
          <a:p>
            <a:r>
              <a:rPr lang="en-US" dirty="0" smtClean="0"/>
              <a:t>Functions </a:t>
            </a:r>
            <a:r>
              <a:rPr lang="en-US" dirty="0"/>
              <a:t>in </a:t>
            </a:r>
            <a:r>
              <a:rPr lang="en-US" dirty="0" smtClean="0"/>
              <a:t>_________________________ of </a:t>
            </a:r>
            <a:r>
              <a:rPr lang="en-US" dirty="0"/>
              <a:t>intracellular </a:t>
            </a:r>
            <a:r>
              <a:rPr lang="en-US" dirty="0" smtClean="0"/>
              <a:t>_______________ levels</a:t>
            </a:r>
            <a:endParaRPr lang="en-US" dirty="0"/>
          </a:p>
          <a:p>
            <a:pPr lvl="1"/>
            <a:r>
              <a:rPr lang="en-US" dirty="0"/>
              <a:t>Stores and releases Ca</a:t>
            </a:r>
            <a:r>
              <a:rPr lang="en-US" baseline="30000" dirty="0"/>
              <a:t>2+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Tubules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Lumen </a:t>
            </a:r>
            <a:r>
              <a:rPr lang="en-US" dirty="0"/>
              <a:t>continuous with extracellular space</a:t>
            </a:r>
          </a:p>
          <a:p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/>
              <a:t>muscle fiber's surface area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Sliding Filament Model of Contraction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 heads </a:t>
            </a:r>
            <a:r>
              <a:rPr lang="en-US" dirty="0"/>
              <a:t>bind to </a:t>
            </a:r>
            <a:r>
              <a:rPr lang="en-US" dirty="0" smtClean="0"/>
              <a:t>___________________________; </a:t>
            </a:r>
            <a:r>
              <a:rPr lang="en-US" dirty="0"/>
              <a:t>sliding begins </a:t>
            </a:r>
          </a:p>
          <a:p>
            <a:endParaRPr lang="en-US" dirty="0" smtClean="0"/>
          </a:p>
          <a:p>
            <a:r>
              <a:rPr lang="en-US" dirty="0" smtClean="0"/>
              <a:t>Cross </a:t>
            </a:r>
            <a:r>
              <a:rPr lang="en-US" dirty="0"/>
              <a:t>bridges form and break several times, ratcheting thin filaments toward center of sarcomere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Physiology of Skeletal Muscle Fibers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For skeletal muscle to contract</a:t>
            </a:r>
          </a:p>
          <a:p>
            <a:pPr lvl="1"/>
            <a:r>
              <a:rPr lang="en-US" sz="3200" b="1" dirty="0"/>
              <a:t>Activation</a:t>
            </a:r>
            <a:r>
              <a:rPr lang="en-US" sz="3200" dirty="0"/>
              <a:t> (at </a:t>
            </a:r>
            <a:r>
              <a:rPr lang="en-US" sz="3200" b="1" dirty="0"/>
              <a:t>neuromuscular junction</a:t>
            </a:r>
            <a:r>
              <a:rPr lang="en-US" sz="3200" dirty="0"/>
              <a:t>)</a:t>
            </a:r>
          </a:p>
          <a:p>
            <a:pPr lvl="2"/>
            <a:r>
              <a:rPr lang="en-US" sz="2800" dirty="0"/>
              <a:t>Must be </a:t>
            </a:r>
            <a:r>
              <a:rPr lang="en-US" sz="2800" dirty="0" smtClean="0"/>
              <a:t>_</a:t>
            </a:r>
            <a:endParaRPr lang="en-US" sz="2800" dirty="0"/>
          </a:p>
          <a:p>
            <a:pPr lvl="2"/>
            <a:r>
              <a:rPr lang="en-US" sz="2800" dirty="0"/>
              <a:t>Must generate </a:t>
            </a:r>
            <a:r>
              <a:rPr lang="en-US" sz="2800" b="1" dirty="0" smtClean="0"/>
              <a:t>____________________________________ </a:t>
            </a:r>
            <a:r>
              <a:rPr lang="en-US" sz="2800" dirty="0" smtClean="0"/>
              <a:t>in </a:t>
            </a:r>
            <a:r>
              <a:rPr lang="en-US" sz="2800" dirty="0" err="1"/>
              <a:t>sarcolemma</a:t>
            </a:r>
            <a:endParaRPr lang="en-US" sz="2800" dirty="0"/>
          </a:p>
          <a:p>
            <a:pPr lvl="1"/>
            <a:r>
              <a:rPr lang="en-US" sz="3200" b="1" dirty="0"/>
              <a:t>Excitation-contraction coupling</a:t>
            </a:r>
            <a:endParaRPr lang="en-US" sz="3200" dirty="0"/>
          </a:p>
          <a:p>
            <a:pPr lvl="2"/>
            <a:r>
              <a:rPr lang="en-US" sz="2800" dirty="0"/>
              <a:t>Action potential propagated along </a:t>
            </a:r>
            <a:r>
              <a:rPr lang="en-US" sz="2800" dirty="0" err="1"/>
              <a:t>sarcolemma</a:t>
            </a:r>
            <a:endParaRPr lang="en-US" sz="2800" dirty="0"/>
          </a:p>
          <a:p>
            <a:pPr lvl="2"/>
            <a:r>
              <a:rPr lang="en-US" sz="2800" dirty="0"/>
              <a:t>Intracellular Ca</a:t>
            </a:r>
            <a:r>
              <a:rPr lang="en-US" sz="2800" baseline="30000" dirty="0"/>
              <a:t>2+</a:t>
            </a:r>
            <a:r>
              <a:rPr lang="en-US" sz="2800" dirty="0"/>
              <a:t> levels must </a:t>
            </a:r>
            <a:r>
              <a:rPr lang="en-US" sz="2800" dirty="0" smtClean="0"/>
              <a:t>_______________ </a:t>
            </a:r>
            <a:r>
              <a:rPr lang="en-US" sz="2800" dirty="0"/>
              <a:t>briefly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200" dirty="0"/>
              <a:t>The Nerve Stimulus and Events at the Neuromuscular Junction 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Skeletal muscles stimulated by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Axons </a:t>
            </a:r>
            <a:r>
              <a:rPr lang="en-US" dirty="0"/>
              <a:t>of motor neurons travel from central nervous system </a:t>
            </a:r>
            <a:r>
              <a:rPr lang="en-US" dirty="0" smtClean="0"/>
              <a:t>to </a:t>
            </a:r>
            <a:r>
              <a:rPr lang="en-US" dirty="0"/>
              <a:t>skeletal muscle</a:t>
            </a:r>
          </a:p>
          <a:p>
            <a:pPr>
              <a:lnSpc>
                <a:spcPct val="90000"/>
              </a:lnSpc>
            </a:pPr>
            <a:r>
              <a:rPr lang="en-US" dirty="0"/>
              <a:t>Each axon forms </a:t>
            </a:r>
            <a:r>
              <a:rPr lang="en-US" dirty="0" smtClean="0"/>
              <a:t>____________________________________ as </a:t>
            </a:r>
            <a:r>
              <a:rPr lang="en-US" dirty="0"/>
              <a:t>it enters muscle </a:t>
            </a:r>
          </a:p>
          <a:p>
            <a:pPr>
              <a:lnSpc>
                <a:spcPct val="90000"/>
              </a:lnSpc>
            </a:pPr>
            <a:r>
              <a:rPr lang="en-US" dirty="0"/>
              <a:t>Each axon ending forms </a:t>
            </a:r>
            <a:r>
              <a:rPr lang="en-US" b="1" dirty="0" smtClean="0"/>
              <a:t>________________________________________</a:t>
            </a:r>
            <a:r>
              <a:rPr lang="en-US" dirty="0" smtClean="0"/>
              <a:t>with </a:t>
            </a:r>
            <a:r>
              <a:rPr lang="en-US" dirty="0"/>
              <a:t>single muscle fiber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Usually only one per muscle fiber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Neuromuscular Junction (NMJ)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____________________________________</a:t>
            </a:r>
            <a:r>
              <a:rPr lang="en-US" sz="2800" dirty="0" smtClean="0"/>
              <a:t>and </a:t>
            </a:r>
            <a:r>
              <a:rPr lang="en-US" sz="2800" dirty="0"/>
              <a:t>muscle fiber separated by gel-filled </a:t>
            </a:r>
            <a:r>
              <a:rPr lang="en-US" sz="2800" dirty="0" smtClean="0"/>
              <a:t>________________________ called </a:t>
            </a:r>
            <a:r>
              <a:rPr lang="en-US" sz="2800" b="1" dirty="0"/>
              <a:t>synaptic cleft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Synaptic </a:t>
            </a:r>
            <a:r>
              <a:rPr lang="en-US" sz="2800" dirty="0"/>
              <a:t>vesicles of axon terminal contain neurotransmitter </a:t>
            </a:r>
            <a:r>
              <a:rPr lang="en-US" sz="2800" b="1" dirty="0" smtClean="0"/>
              <a:t>______________________________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b="1" dirty="0" err="1"/>
              <a:t>ACh</a:t>
            </a:r>
            <a:r>
              <a:rPr lang="en-US" sz="2800" dirty="0"/>
              <a:t>)</a:t>
            </a:r>
          </a:p>
          <a:p>
            <a:endParaRPr lang="en-US" sz="2800" b="1" dirty="0" smtClean="0"/>
          </a:p>
          <a:p>
            <a:r>
              <a:rPr lang="en-US" sz="2800" dirty="0" smtClean="0"/>
              <a:t>Muscle side of the NMJ contains </a:t>
            </a:r>
            <a:r>
              <a:rPr lang="en-US" sz="2800" b="1" dirty="0" smtClean="0"/>
              <a:t>_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NMJ </a:t>
            </a:r>
            <a:r>
              <a:rPr lang="en-US" sz="2800" dirty="0"/>
              <a:t>includes axon terminals, synaptic cleft, </a:t>
            </a:r>
            <a:r>
              <a:rPr lang="en-US" sz="2800" dirty="0" err="1"/>
              <a:t>junctional</a:t>
            </a:r>
            <a:r>
              <a:rPr lang="en-US" sz="2800" dirty="0"/>
              <a:t> folds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Events at the Neuromuscular Junction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/>
              <a:t>Nerve impulse arrives at axon terminal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ACh</a:t>
            </a:r>
            <a:r>
              <a:rPr lang="en-US" dirty="0" smtClean="0"/>
              <a:t> ___________________________ across </a:t>
            </a:r>
            <a:r>
              <a:rPr lang="en-US" dirty="0"/>
              <a:t>cleft and binds with </a:t>
            </a:r>
            <a:r>
              <a:rPr lang="en-US" dirty="0" smtClean="0"/>
              <a:t>_____________________________________</a:t>
            </a:r>
            <a:r>
              <a:rPr lang="en-US" dirty="0" smtClean="0">
                <a:sym typeface="Wingdings" pitchFamily="28" charset="2"/>
              </a:rPr>
              <a:t>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Electrical </a:t>
            </a:r>
            <a:r>
              <a:rPr lang="en-US" dirty="0"/>
              <a:t>events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generation of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Fibrous Joints: </a:t>
            </a:r>
            <a:r>
              <a:rPr lang="en-US" dirty="0" err="1" smtClean="0"/>
              <a:t>Gomphoses</a:t>
            </a:r>
            <a:endParaRPr lang="en-US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____________________________________ of teeth in alveolar sockets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Fibrous connection is the </a:t>
            </a:r>
            <a:r>
              <a:rPr lang="en-US" b="1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933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Destruction of Acetylcholine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ACh</a:t>
            </a:r>
            <a:r>
              <a:rPr lang="en-US" dirty="0"/>
              <a:t> effects quickly terminated by </a:t>
            </a:r>
            <a:r>
              <a:rPr lang="en-US" dirty="0" smtClean="0"/>
              <a:t>_____________________  </a:t>
            </a:r>
            <a:r>
              <a:rPr lang="en-US" b="1" dirty="0" err="1"/>
              <a:t>acetylcholinesterase</a:t>
            </a:r>
            <a:r>
              <a:rPr lang="en-US" dirty="0"/>
              <a:t> in synaptic cleft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Breaks </a:t>
            </a:r>
            <a:r>
              <a:rPr lang="en-US" dirty="0"/>
              <a:t>down </a:t>
            </a:r>
            <a:r>
              <a:rPr lang="en-US" dirty="0" err="1"/>
              <a:t>ACh</a:t>
            </a:r>
            <a:r>
              <a:rPr lang="en-US" dirty="0"/>
              <a:t>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Prevents </a:t>
            </a:r>
            <a:r>
              <a:rPr lang="en-US" dirty="0"/>
              <a:t>continued muscle fiber contraction in absence of additional stimulation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Calcium (Ca</a:t>
            </a:r>
            <a:r>
              <a:rPr lang="en-US" baseline="30000"/>
              <a:t>2+</a:t>
            </a:r>
            <a:r>
              <a:rPr lang="en-US"/>
              <a:t>) in Contraction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smtClean="0"/>
              <a:t>__________________ intracellular </a:t>
            </a:r>
            <a:r>
              <a:rPr lang="en-US" dirty="0"/>
              <a:t>Ca</a:t>
            </a:r>
            <a:r>
              <a:rPr lang="en-US" baseline="30000" dirty="0"/>
              <a:t>2+</a:t>
            </a:r>
            <a:r>
              <a:rPr lang="en-US" dirty="0"/>
              <a:t> concentration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Tropomyosin</a:t>
            </a:r>
            <a:r>
              <a:rPr lang="en-US" dirty="0" smtClean="0"/>
              <a:t> </a:t>
            </a:r>
            <a:r>
              <a:rPr lang="en-US" dirty="0"/>
              <a:t>blocks active sites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Myosin </a:t>
            </a:r>
            <a:r>
              <a:rPr lang="en-US" dirty="0"/>
              <a:t>heads cannot attach to </a:t>
            </a:r>
            <a:r>
              <a:rPr lang="en-US" dirty="0" err="1"/>
              <a:t>actin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 </a:t>
            </a:r>
            <a:r>
              <a:rPr lang="en-US" dirty="0"/>
              <a:t>fiber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Calcium (Ca</a:t>
            </a:r>
            <a:r>
              <a:rPr lang="en-US" baseline="30000"/>
              <a:t>2+</a:t>
            </a:r>
            <a:r>
              <a:rPr lang="en-US"/>
              <a:t>) in Contraction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 smtClean="0"/>
              <a:t>_________________________ </a:t>
            </a:r>
            <a:r>
              <a:rPr lang="en-US" dirty="0" err="1" smtClean="0"/>
              <a:t>nintracellular</a:t>
            </a:r>
            <a:r>
              <a:rPr lang="en-US" dirty="0" smtClean="0"/>
              <a:t> </a:t>
            </a:r>
            <a:r>
              <a:rPr lang="en-US" dirty="0"/>
              <a:t>Ca</a:t>
            </a:r>
            <a:r>
              <a:rPr lang="en-US" baseline="30000" dirty="0"/>
              <a:t>2+</a:t>
            </a:r>
            <a:r>
              <a:rPr lang="en-US" dirty="0"/>
              <a:t> concentrations</a:t>
            </a:r>
          </a:p>
          <a:p>
            <a:pPr lvl="1"/>
            <a:r>
              <a:rPr lang="en-US" dirty="0"/>
              <a:t>Ca</a:t>
            </a:r>
            <a:r>
              <a:rPr lang="en-US" baseline="30000" dirty="0"/>
              <a:t>2+</a:t>
            </a:r>
            <a:r>
              <a:rPr lang="en-US" dirty="0"/>
              <a:t> binds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Troponin changes shape and moves </a:t>
            </a:r>
            <a:r>
              <a:rPr lang="en-US" dirty="0" err="1"/>
              <a:t>tropomyosin</a:t>
            </a:r>
            <a:r>
              <a:rPr lang="en-US" dirty="0"/>
              <a:t> away from myosin-binding sites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_______________________________________________, </a:t>
            </a:r>
            <a:r>
              <a:rPr lang="en-US" dirty="0"/>
              <a:t>causing sarcomere shortening and muscle contraction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nervous stimulation ceases, Ca</a:t>
            </a:r>
            <a:r>
              <a:rPr lang="en-US" baseline="30000" dirty="0"/>
              <a:t>2+</a:t>
            </a:r>
            <a:r>
              <a:rPr lang="en-US" dirty="0"/>
              <a:t> pumped back into SR and contraction 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 Bridge Cycle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Continues as long as Ca</a:t>
            </a:r>
            <a:r>
              <a:rPr lang="en-US" baseline="30000" dirty="0"/>
              <a:t>2+</a:t>
            </a:r>
            <a:r>
              <a:rPr lang="en-US" dirty="0"/>
              <a:t> signal and adequate ATP present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high-energy </a:t>
            </a:r>
            <a:r>
              <a:rPr lang="en-US" dirty="0"/>
              <a:t>myosin head attaches to thin filament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myosin </a:t>
            </a:r>
            <a:r>
              <a:rPr lang="en-US" dirty="0"/>
              <a:t>head pivots and pulls thin filament toward M 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 Bridge Cycle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ATP </a:t>
            </a:r>
            <a:r>
              <a:rPr lang="en-US" dirty="0"/>
              <a:t>attaches to myosin head and cross bridge detaches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from hydrolysis of ATP cocks myosin head into high-energy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Cross bridge </a:t>
            </a:r>
            <a:r>
              <a:rPr lang="en-US" i="1" dirty="0" smtClean="0"/>
              <a:t>____________________________ </a:t>
            </a:r>
            <a:r>
              <a:rPr lang="en-US" dirty="0" smtClean="0"/>
              <a:t>requires </a:t>
            </a:r>
            <a:r>
              <a:rPr lang="en-US" dirty="0"/>
              <a:t>ATP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3–4 </a:t>
            </a:r>
            <a:r>
              <a:rPr lang="en-US" dirty="0"/>
              <a:t>hours after death muscles begin to stiffen with weak rigidity at </a:t>
            </a:r>
            <a:r>
              <a:rPr lang="en-US" dirty="0" smtClean="0"/>
              <a:t>_____________ post </a:t>
            </a:r>
            <a:r>
              <a:rPr lang="en-US" dirty="0"/>
              <a:t>mortem</a:t>
            </a:r>
          </a:p>
          <a:p>
            <a:pPr lvl="2"/>
            <a:r>
              <a:rPr lang="en-US" dirty="0"/>
              <a:t>Dying cells take in calcium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ym typeface="Wingdings" pitchFamily="28" charset="2"/>
              </a:rPr>
              <a:t>cross bridge formation</a:t>
            </a:r>
            <a:endParaRPr lang="en-US" dirty="0"/>
          </a:p>
          <a:p>
            <a:pPr lvl="2"/>
            <a:r>
              <a:rPr lang="en-US" dirty="0"/>
              <a:t>No ATP generated to break cross bridges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Review Principles of Muscle Mechanics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principles apply to contraction of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Contraction </a:t>
            </a:r>
            <a:r>
              <a:rPr lang="en-US" dirty="0"/>
              <a:t>produces </a:t>
            </a:r>
            <a:r>
              <a:rPr lang="en-US" b="1" dirty="0" smtClean="0"/>
              <a:t>____________________________</a:t>
            </a:r>
            <a:r>
              <a:rPr lang="en-US" dirty="0" smtClean="0"/>
              <a:t>, </a:t>
            </a:r>
            <a:r>
              <a:rPr lang="en-US" dirty="0"/>
              <a:t>force exerted on load or object to be moved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Review Principles of Muscle Mechanics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Contraction may/may not shorten muscle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/>
              <a:t>“same meter”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shortening; </a:t>
            </a:r>
            <a:endParaRPr lang="en-US" dirty="0" smtClean="0"/>
          </a:p>
          <a:p>
            <a:pPr lvl="2"/>
            <a:r>
              <a:rPr lang="en-US" dirty="0" smtClean="0"/>
              <a:t>may actually cause the muscle to be pulled longer (braking movements)</a:t>
            </a:r>
          </a:p>
          <a:p>
            <a:pPr lvl="2"/>
            <a:r>
              <a:rPr lang="en-US" dirty="0" smtClean="0"/>
              <a:t>muscle </a:t>
            </a:r>
            <a:r>
              <a:rPr lang="en-US" dirty="0"/>
              <a:t>tension </a:t>
            </a:r>
            <a:r>
              <a:rPr lang="en-US" dirty="0" smtClean="0"/>
              <a:t>______________________________ but </a:t>
            </a:r>
            <a:r>
              <a:rPr lang="en-US" dirty="0"/>
              <a:t>does not exceed load </a:t>
            </a:r>
          </a:p>
          <a:p>
            <a:pPr lvl="1"/>
            <a:r>
              <a:rPr lang="en-US" b="1" dirty="0"/>
              <a:t>Isotonic contraction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muscle _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“same tone”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Force </a:t>
            </a:r>
            <a:r>
              <a:rPr lang="en-US" dirty="0"/>
              <a:t>and duration of contraction vary in response to stimuli of different frequencies and intensities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Isotonic Contractions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Muscle changes in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Thin filaments slide</a:t>
            </a:r>
          </a:p>
          <a:p>
            <a:r>
              <a:rPr lang="en-US" dirty="0"/>
              <a:t>Isotonic contractions either concentric or eccentric: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muscle </a:t>
            </a:r>
            <a:r>
              <a:rPr lang="en-US" dirty="0"/>
              <a:t>shortens and does work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muscle </a:t>
            </a:r>
            <a:r>
              <a:rPr lang="en-US" dirty="0"/>
              <a:t>generates force as it lengthens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Isometric Contractions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greater than tension muscle can develop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__________________________________to </a:t>
            </a:r>
            <a:r>
              <a:rPr lang="en-US" dirty="0"/>
              <a:t>muscle's capacity, but muscle neither shortens nor lengthens</a:t>
            </a:r>
          </a:p>
          <a:p>
            <a:pPr lvl="1"/>
            <a:r>
              <a:rPr lang="en-US" dirty="0"/>
              <a:t>Cross bridges generate force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Cartilaginous Joints</a:t>
            </a:r>
            <a:endParaRPr 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Bones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highly movable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types</a:t>
            </a:r>
            <a:r>
              <a:rPr lang="en-US" dirty="0"/>
              <a:t>: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28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Motor Unit: The Nerve-Muscle Functional Unit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muscle served by at least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Axons </a:t>
            </a:r>
            <a:r>
              <a:rPr lang="en-US" dirty="0"/>
              <a:t>branch into terminals, each of which </a:t>
            </a:r>
            <a:r>
              <a:rPr lang="en-US" dirty="0" smtClean="0">
                <a:sym typeface="Wingdings" pitchFamily="28" charset="2"/>
              </a:rPr>
              <a:t>create a</a:t>
            </a:r>
            <a:r>
              <a:rPr lang="en-US" dirty="0" smtClean="0"/>
              <a:t> neuromuscular junction with a single </a:t>
            </a:r>
            <a:r>
              <a:rPr lang="en-US" dirty="0"/>
              <a:t>muscle fiber</a:t>
            </a:r>
          </a:p>
          <a:p>
            <a:r>
              <a:rPr lang="en-US" b="1" dirty="0"/>
              <a:t>Motor unit</a:t>
            </a:r>
            <a:r>
              <a:rPr lang="en-US" dirty="0"/>
              <a:t> </a:t>
            </a:r>
            <a:r>
              <a:rPr lang="en-US" dirty="0" smtClean="0"/>
              <a:t>:   </a:t>
            </a:r>
            <a:endParaRPr lang="en-US" dirty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fine </a:t>
            </a:r>
            <a:r>
              <a:rPr lang="en-US" dirty="0" smtClean="0"/>
              <a:t>control, like fingers or eyes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Bulk movement as in low back muscles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Unit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/>
              <a:t>motor unit causes </a:t>
            </a:r>
            <a:r>
              <a:rPr lang="en-US" dirty="0" smtClean="0"/>
              <a:t>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 </a:t>
            </a:r>
            <a:r>
              <a:rPr lang="en-US" dirty="0"/>
              <a:t>fibers from motor unit spread throughout muscle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Motor </a:t>
            </a:r>
            <a:r>
              <a:rPr lang="en-US" dirty="0"/>
              <a:t>units in muscle usually </a:t>
            </a:r>
            <a:r>
              <a:rPr lang="en-US" dirty="0" smtClean="0"/>
              <a:t>_____________________________________ to help </a:t>
            </a:r>
            <a:r>
              <a:rPr lang="en-US" dirty="0"/>
              <a:t>prevent </a:t>
            </a:r>
            <a:r>
              <a:rPr lang="en-US" dirty="0" smtClean="0"/>
              <a:t>fatigue of skeletal muscles 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Muscle Responses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pPr marL="914400" lvl="1" indent="-342900"/>
            <a:r>
              <a:rPr lang="en-US" dirty="0"/>
              <a:t>Varying strength of contraction for different demands</a:t>
            </a:r>
          </a:p>
          <a:p>
            <a:r>
              <a:rPr lang="en-US" dirty="0"/>
              <a:t>Required for proper control of skeletal movement</a:t>
            </a:r>
          </a:p>
          <a:p>
            <a:r>
              <a:rPr lang="en-US" dirty="0"/>
              <a:t>Responses graded by</a:t>
            </a:r>
          </a:p>
          <a:p>
            <a:pPr marL="914400" lvl="1" indent="-342900">
              <a:buFont typeface="Arial" charset="0"/>
              <a:buAutoNum type="arabicPeriod"/>
            </a:pPr>
            <a:r>
              <a:rPr lang="en-US" dirty="0"/>
              <a:t>Changing </a:t>
            </a:r>
            <a:r>
              <a:rPr lang="en-US" dirty="0" smtClean="0"/>
              <a:t>____________________________ </a:t>
            </a:r>
            <a:r>
              <a:rPr lang="en-US" dirty="0"/>
              <a:t>of stimulation</a:t>
            </a:r>
          </a:p>
          <a:p>
            <a:pPr marL="914400" lvl="1" indent="-342900">
              <a:buFont typeface="Arial" charset="0"/>
              <a:buAutoNum type="arabicPeriod"/>
            </a:pPr>
            <a:r>
              <a:rPr lang="en-US" dirty="0"/>
              <a:t>Changing </a:t>
            </a:r>
            <a:r>
              <a:rPr lang="en-US" dirty="0" smtClean="0"/>
              <a:t>____________________________ of </a:t>
            </a:r>
            <a:r>
              <a:rPr lang="en-US" dirty="0"/>
              <a:t>stimulation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Tone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 state </a:t>
            </a:r>
            <a:r>
              <a:rPr lang="en-US" dirty="0"/>
              <a:t>of all muscles</a:t>
            </a:r>
          </a:p>
          <a:p>
            <a:r>
              <a:rPr lang="en-US" dirty="0"/>
              <a:t>Due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Groups of motor units alternately activated in response to input from stretch receptors in muscles</a:t>
            </a:r>
          </a:p>
          <a:p>
            <a:r>
              <a:rPr lang="en-US" dirty="0"/>
              <a:t>Keeps muscles firm, healthy, and ready to respond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 Metabolism: Energy for Contraction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 </a:t>
            </a:r>
            <a:r>
              <a:rPr lang="en-US" dirty="0"/>
              <a:t>only source used directly for contractile activities</a:t>
            </a:r>
          </a:p>
          <a:p>
            <a:endParaRPr lang="en-US" dirty="0" smtClean="0"/>
          </a:p>
          <a:p>
            <a:r>
              <a:rPr lang="en-US" dirty="0" smtClean="0"/>
              <a:t>Available </a:t>
            </a:r>
            <a:r>
              <a:rPr lang="en-US" dirty="0"/>
              <a:t>stores of ATP depleted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Fatigue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inability </a:t>
            </a:r>
            <a:r>
              <a:rPr lang="en-US" dirty="0"/>
              <a:t>to contract despite continued stimulation</a:t>
            </a:r>
          </a:p>
          <a:p>
            <a:pPr>
              <a:lnSpc>
                <a:spcPct val="90000"/>
              </a:lnSpc>
            </a:pPr>
            <a:r>
              <a:rPr lang="en-US" dirty="0"/>
              <a:t>Occurs </a:t>
            </a:r>
            <a:r>
              <a:rPr lang="en-US" dirty="0" smtClean="0"/>
              <a:t>with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Prolonged exercise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interferes </a:t>
            </a:r>
            <a:r>
              <a:rPr lang="en-US" dirty="0"/>
              <a:t>with Ca</a:t>
            </a:r>
            <a:r>
              <a:rPr lang="en-US" baseline="30000" dirty="0"/>
              <a:t>2+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Total </a:t>
            </a:r>
            <a:r>
              <a:rPr lang="en-US" dirty="0"/>
              <a:t>lack of ATP occurs rarely, during states of continuous contraction, and causes </a:t>
            </a:r>
            <a:r>
              <a:rPr lang="en-US" dirty="0" smtClean="0"/>
              <a:t>________________________________ (</a:t>
            </a:r>
            <a:r>
              <a:rPr lang="en-US" dirty="0"/>
              <a:t>continuous contractions)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Excess Postexercise Oxygen Consumption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return muscle to resting state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Lactic acid converted to </a:t>
            </a:r>
            <a:r>
              <a:rPr lang="en-US" dirty="0" err="1"/>
              <a:t>pyruvic</a:t>
            </a:r>
            <a:r>
              <a:rPr lang="en-US" dirty="0"/>
              <a:t> acid</a:t>
            </a:r>
          </a:p>
          <a:p>
            <a:pPr lvl="1"/>
            <a:r>
              <a:rPr lang="en-US" dirty="0" smtClean="0"/>
              <a:t>________________________________ stores </a:t>
            </a:r>
            <a:r>
              <a:rPr lang="en-US" dirty="0"/>
              <a:t>replaced</a:t>
            </a:r>
          </a:p>
          <a:p>
            <a:pPr lvl="1"/>
            <a:r>
              <a:rPr lang="en-US" dirty="0"/>
              <a:t>ATP and </a:t>
            </a:r>
            <a:r>
              <a:rPr lang="en-US" dirty="0" err="1"/>
              <a:t>creatine</a:t>
            </a:r>
            <a:r>
              <a:rPr lang="en-US" dirty="0"/>
              <a:t> phosphate reserves replenished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require </a:t>
            </a:r>
            <a:r>
              <a:rPr lang="en-US" dirty="0" smtClean="0"/>
              <a:t>____________________________; </a:t>
            </a:r>
            <a:r>
              <a:rPr lang="en-US" dirty="0"/>
              <a:t>occur post exercise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Heat Production During Muscle Activity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~40% of energy released in muscle activity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Remaining </a:t>
            </a:r>
            <a:r>
              <a:rPr lang="en-US" dirty="0"/>
              <a:t>energy (60%)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Dangerous </a:t>
            </a:r>
            <a:r>
              <a:rPr lang="en-US" dirty="0"/>
              <a:t>heat levels prevented </a:t>
            </a:r>
            <a:endParaRPr lang="en-US" dirty="0" smtClean="0"/>
          </a:p>
          <a:p>
            <a:pPr lvl="1"/>
            <a:r>
              <a:rPr lang="en-US" dirty="0" smtClean="0"/>
              <a:t>by release of </a:t>
            </a:r>
            <a:r>
              <a:rPr lang="en-US" dirty="0"/>
              <a:t>heat from skin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result of muscle contractions to generate heat when cold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Results  from _</a:t>
            </a:r>
            <a:endParaRPr lang="en-US" dirty="0"/>
          </a:p>
          <a:p>
            <a:pPr lvl="1"/>
            <a:r>
              <a:rPr lang="en-US" dirty="0"/>
              <a:t>Muscle strength declines 5% per day</a:t>
            </a:r>
          </a:p>
          <a:p>
            <a:endParaRPr lang="en-US" dirty="0" smtClean="0"/>
          </a:p>
          <a:p>
            <a:r>
              <a:rPr lang="en-US" dirty="0" smtClean="0"/>
              <a:t>Without </a:t>
            </a:r>
            <a:r>
              <a:rPr lang="en-US" dirty="0"/>
              <a:t>neural stimulation muscles atrophy to ¼ initial size</a:t>
            </a:r>
          </a:p>
          <a:p>
            <a:pPr lvl="1"/>
            <a:r>
              <a:rPr lang="en-US" dirty="0"/>
              <a:t>Fibrous connective tissue replaces lost muscle tissue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</a:t>
            </a:r>
            <a:r>
              <a:rPr lang="en-US" dirty="0" smtClean="0">
                <a:sym typeface="Wingdings" pitchFamily="28" charset="2"/>
              </a:rPr>
              <a:t> </a:t>
            </a:r>
            <a:endParaRPr lang="en-US" dirty="0">
              <a:sym typeface="Wingdings" pitchFamily="28" charset="2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 Muscle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/>
              <a:t>Found in walls of most </a:t>
            </a:r>
            <a:r>
              <a:rPr lang="en-US" dirty="0" smtClean="0"/>
              <a:t>__________________  organs (except </a:t>
            </a:r>
            <a:r>
              <a:rPr lang="en-US" dirty="0"/>
              <a:t>heart)</a:t>
            </a:r>
          </a:p>
          <a:p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/>
              <a:t>in two layers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Cartilaginous Joints: Synchondroses</a:t>
            </a: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Bar/plate of _________________________ unites bones e.g</a:t>
            </a:r>
            <a:r>
              <a:rPr lang="en-US" dirty="0"/>
              <a:t>.,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Temporary ___________________________ joints</a:t>
            </a:r>
            <a:endParaRPr lang="en-US" dirty="0"/>
          </a:p>
          <a:p>
            <a:pPr lvl="2"/>
            <a:r>
              <a:rPr lang="en-US" dirty="0" smtClean="0"/>
              <a:t>Become </a:t>
            </a:r>
            <a:r>
              <a:rPr lang="en-US" dirty="0" err="1" smtClean="0"/>
              <a:t>synostoses</a:t>
            </a:r>
            <a:r>
              <a:rPr lang="en-US" dirty="0" smtClean="0"/>
              <a:t> after plate closure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Cartilage of _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960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 Structure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400" dirty="0"/>
              <a:t>Spindle-shaped fibers </a:t>
            </a:r>
            <a:endParaRPr lang="en-US" sz="2400" dirty="0" smtClean="0"/>
          </a:p>
          <a:p>
            <a:pPr lvl="1"/>
            <a:r>
              <a:rPr lang="en-US" sz="2400" dirty="0" smtClean="0"/>
              <a:t>____________________________________________ compared </a:t>
            </a:r>
            <a:r>
              <a:rPr lang="en-US" sz="2400" dirty="0"/>
              <a:t>with skeletal muscle </a:t>
            </a:r>
            <a:r>
              <a:rPr lang="en-US" sz="2400" dirty="0" smtClean="0"/>
              <a:t>fibers</a:t>
            </a:r>
          </a:p>
          <a:p>
            <a:pPr lvl="1"/>
            <a:r>
              <a:rPr lang="en-US" sz="2400" dirty="0" smtClean="0"/>
              <a:t>only _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err="1" smtClean="0"/>
              <a:t>Pouchlike</a:t>
            </a:r>
            <a:r>
              <a:rPr lang="en-US" sz="2800" dirty="0" smtClean="0"/>
              <a:t> </a:t>
            </a:r>
            <a:r>
              <a:rPr lang="en-US" sz="2800" dirty="0" err="1" smtClean="0"/>
              <a:t>infoldings</a:t>
            </a:r>
            <a:r>
              <a:rPr lang="en-US" sz="2800" dirty="0" smtClean="0"/>
              <a:t> called </a:t>
            </a:r>
            <a:r>
              <a:rPr lang="en-US" sz="2800" b="1" dirty="0" err="1" smtClean="0"/>
              <a:t>caveolae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sequester </a:t>
            </a:r>
            <a:r>
              <a:rPr lang="en-US" sz="2400" dirty="0"/>
              <a:t>Ca</a:t>
            </a:r>
            <a:r>
              <a:rPr lang="en-US" sz="2400" baseline="30000" dirty="0"/>
              <a:t>2+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most </a:t>
            </a:r>
            <a:r>
              <a:rPr lang="en-US" sz="2400" dirty="0"/>
              <a:t>calcium influx from outside cell; rapid</a:t>
            </a:r>
          </a:p>
          <a:p>
            <a:endParaRPr lang="en-US" sz="2800" dirty="0" smtClean="0"/>
          </a:p>
          <a:p>
            <a:r>
              <a:rPr lang="en-US" sz="2800" dirty="0" smtClean="0"/>
              <a:t>No </a:t>
            </a:r>
            <a:r>
              <a:rPr lang="en-US" sz="2800" dirty="0" err="1"/>
              <a:t>sarcomeres</a:t>
            </a:r>
            <a:r>
              <a:rPr lang="en-US" sz="2800" dirty="0"/>
              <a:t>, myofibrils, or T tubules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Microscopic Structure of Smooth Muscle Fibers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 </a:t>
            </a:r>
            <a:endParaRPr lang="en-US" sz="2800" dirty="0"/>
          </a:p>
          <a:p>
            <a:pPr lvl="1"/>
            <a:r>
              <a:rPr lang="en-US" sz="2400" dirty="0"/>
              <a:t>Fibers parallel to long axis of </a:t>
            </a:r>
            <a:r>
              <a:rPr lang="en-US" sz="2400" dirty="0" smtClean="0"/>
              <a:t>organ</a:t>
            </a:r>
            <a:endParaRPr lang="en-US" sz="2400" dirty="0" smtClean="0">
              <a:sym typeface="Wingdings" pitchFamily="28" charset="2"/>
            </a:endParaRPr>
          </a:p>
          <a:p>
            <a:pPr lvl="1"/>
            <a:r>
              <a:rPr lang="en-US" sz="2400" dirty="0" smtClean="0">
                <a:sym typeface="Wingdings" pitchFamily="28" charset="2"/>
              </a:rPr>
              <a:t>contraction </a:t>
            </a:r>
            <a:r>
              <a:rPr lang="en-US" sz="2400" dirty="0">
                <a:sym typeface="Wingdings" pitchFamily="28" charset="2"/>
              </a:rPr>
              <a:t> </a:t>
            </a:r>
            <a:r>
              <a:rPr lang="en-US" sz="2400" dirty="0" smtClean="0">
                <a:sym typeface="Wingdings" pitchFamily="28" charset="2"/>
              </a:rPr>
              <a:t>_</a:t>
            </a:r>
            <a:endParaRPr lang="en-US" sz="2400" dirty="0"/>
          </a:p>
          <a:p>
            <a:pPr>
              <a:buNone/>
            </a:pP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 </a:t>
            </a:r>
            <a:endParaRPr lang="en-US" sz="2800" dirty="0"/>
          </a:p>
          <a:p>
            <a:pPr lvl="1"/>
            <a:r>
              <a:rPr lang="en-US" sz="2400" dirty="0"/>
              <a:t>Fibers in circumference of </a:t>
            </a:r>
            <a:r>
              <a:rPr lang="en-US" sz="2400" dirty="0" smtClean="0"/>
              <a:t>organ</a:t>
            </a:r>
          </a:p>
          <a:p>
            <a:pPr lvl="1"/>
            <a:r>
              <a:rPr lang="en-US" sz="2400" dirty="0" smtClean="0"/>
              <a:t>contraction </a:t>
            </a:r>
            <a:r>
              <a:rPr lang="en-US" sz="2400" dirty="0">
                <a:sym typeface="Wingdings" pitchFamily="28" charset="2"/>
              </a:rPr>
              <a:t></a:t>
            </a:r>
            <a:r>
              <a:rPr lang="en-US" sz="2400" dirty="0"/>
              <a:t> </a:t>
            </a:r>
            <a:r>
              <a:rPr lang="en-US" sz="2400" dirty="0" smtClean="0">
                <a:sym typeface="Wingdings" pitchFamily="28" charset="2"/>
              </a:rPr>
              <a:t> 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Allows </a:t>
            </a:r>
            <a:r>
              <a:rPr lang="en-US" sz="2800" b="1" dirty="0" smtClean="0"/>
              <a:t>_</a:t>
            </a:r>
            <a:endParaRPr lang="en-US" sz="2800" dirty="0" smtClean="0"/>
          </a:p>
          <a:p>
            <a:pPr lvl="1"/>
            <a:r>
              <a:rPr lang="en-US" sz="2400" dirty="0" smtClean="0"/>
              <a:t>Alternating </a:t>
            </a:r>
            <a:r>
              <a:rPr lang="en-US" sz="2400" dirty="0"/>
              <a:t>contractions and relaxations of smooth muscle </a:t>
            </a:r>
            <a:endParaRPr lang="en-US" sz="2400" dirty="0" smtClean="0"/>
          </a:p>
          <a:p>
            <a:pPr lvl="2"/>
            <a:r>
              <a:rPr lang="en-US" sz="2000" dirty="0" smtClean="0"/>
              <a:t>mix </a:t>
            </a:r>
            <a:r>
              <a:rPr lang="en-US" sz="2000" dirty="0"/>
              <a:t>and squeeze substances through lumen of hollow organs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Innervation of Smooth Muscle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NMJ as in skeletal muscle</a:t>
            </a:r>
          </a:p>
          <a:p>
            <a:endParaRPr lang="en-US" dirty="0" smtClean="0"/>
          </a:p>
          <a:p>
            <a:r>
              <a:rPr lang="en-US" dirty="0" smtClean="0"/>
              <a:t>___________________________ nerve </a:t>
            </a:r>
            <a:r>
              <a:rPr lang="en-US" dirty="0"/>
              <a:t>fibers innervate smooth muscle at diffuse junctions</a:t>
            </a:r>
          </a:p>
          <a:p>
            <a:endParaRPr lang="en-US" b="1" dirty="0" smtClean="0"/>
          </a:p>
          <a:p>
            <a:r>
              <a:rPr lang="en-US" b="1" dirty="0" smtClean="0"/>
              <a:t>___________________________ </a:t>
            </a:r>
            <a:r>
              <a:rPr lang="en-US" dirty="0" smtClean="0"/>
              <a:t>(swellings</a:t>
            </a:r>
            <a:r>
              <a:rPr lang="en-US" dirty="0"/>
              <a:t>) of nerve fibers </a:t>
            </a:r>
            <a:endParaRPr lang="en-US" dirty="0" smtClean="0"/>
          </a:p>
          <a:p>
            <a:pPr lvl="1"/>
            <a:r>
              <a:rPr lang="en-US" dirty="0" smtClean="0"/>
              <a:t>store </a:t>
            </a:r>
            <a:r>
              <a:rPr lang="en-US" dirty="0"/>
              <a:t>and </a:t>
            </a:r>
            <a:r>
              <a:rPr lang="en-US" dirty="0" smtClean="0"/>
              <a:t>release _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Myofilaments in Smooth Muscle</a:t>
            </a:r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Thick </a:t>
            </a:r>
            <a:r>
              <a:rPr lang="en-US" dirty="0"/>
              <a:t>filaments have heads along entire length</a:t>
            </a:r>
          </a:p>
          <a:p>
            <a:endParaRPr lang="en-US" dirty="0" smtClean="0"/>
          </a:p>
          <a:p>
            <a:r>
              <a:rPr lang="en-US" dirty="0" smtClean="0"/>
              <a:t>No ______________________________ </a:t>
            </a:r>
            <a:r>
              <a:rPr lang="en-US" dirty="0"/>
              <a:t>complex; </a:t>
            </a:r>
            <a:endParaRPr lang="en-US" dirty="0" smtClean="0"/>
          </a:p>
          <a:p>
            <a:pPr lvl="1"/>
            <a:r>
              <a:rPr lang="en-US" dirty="0" smtClean="0"/>
              <a:t>protein </a:t>
            </a:r>
            <a:r>
              <a:rPr lang="en-US" b="1" dirty="0" err="1"/>
              <a:t>calmodulin</a:t>
            </a:r>
            <a:r>
              <a:rPr lang="en-US" dirty="0"/>
              <a:t> binds Ca</a:t>
            </a:r>
            <a:r>
              <a:rPr lang="en-US" baseline="30000" dirty="0"/>
              <a:t>2+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Myofilaments in Smooth Muscle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190999"/>
          </a:xfrm>
        </p:spPr>
        <p:txBody>
          <a:bodyPr>
            <a:normAutofit/>
          </a:bodyPr>
          <a:lstStyle/>
          <a:p>
            <a:r>
              <a:rPr lang="en-US" dirty="0" err="1"/>
              <a:t>Myofilaments</a:t>
            </a:r>
            <a:r>
              <a:rPr lang="en-US" dirty="0"/>
              <a:t> are </a:t>
            </a:r>
            <a:r>
              <a:rPr lang="en-US" dirty="0" smtClean="0"/>
              <a:t>_____________________  </a:t>
            </a:r>
            <a:r>
              <a:rPr lang="en-US" dirty="0"/>
              <a:t>arranged, causing smooth muscle to contract in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Contraction of Smooth Muscle</a:t>
            </a: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__________________________________ contractions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Cells </a:t>
            </a:r>
            <a:r>
              <a:rPr lang="en-US" dirty="0"/>
              <a:t>electrically coupled by gap junctions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cells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act </a:t>
            </a:r>
            <a:r>
              <a:rPr lang="en-US" dirty="0"/>
              <a:t>as </a:t>
            </a:r>
            <a:r>
              <a:rPr lang="en-US" i="1" dirty="0" smtClean="0"/>
              <a:t>___________________________________ </a:t>
            </a:r>
            <a:r>
              <a:rPr lang="en-US" dirty="0" smtClean="0"/>
              <a:t>for </a:t>
            </a:r>
            <a:r>
              <a:rPr lang="en-US" dirty="0"/>
              <a:t>sheets of muscle </a:t>
            </a:r>
          </a:p>
          <a:p>
            <a:pPr lvl="1"/>
            <a:r>
              <a:rPr lang="en-US" dirty="0"/>
              <a:t>Rate and intensity of contraction may be modified by neural and chemical stimuli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Contraction of Smooth Muscle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65125" y="13716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Slow </a:t>
            </a:r>
            <a:r>
              <a:rPr lang="en-US" dirty="0"/>
              <a:t>to contract and relax </a:t>
            </a:r>
            <a:endParaRPr lang="en-US" dirty="0" smtClean="0"/>
          </a:p>
          <a:p>
            <a:pPr lvl="1"/>
            <a:r>
              <a:rPr lang="en-US" dirty="0" smtClean="0"/>
              <a:t>maintained </a:t>
            </a:r>
            <a:r>
              <a:rPr lang="en-US" dirty="0"/>
              <a:t>for prolonged periods with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Slow </a:t>
            </a:r>
            <a:r>
              <a:rPr lang="en-US" dirty="0" err="1"/>
              <a:t>ATPases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Contraction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Neural </a:t>
            </a:r>
            <a:r>
              <a:rPr lang="en-US" dirty="0"/>
              <a:t>regulation</a:t>
            </a:r>
          </a:p>
          <a:p>
            <a:pPr lvl="1"/>
            <a:r>
              <a:rPr lang="en-US" dirty="0" smtClean="0"/>
              <a:t>Response </a:t>
            </a:r>
            <a:r>
              <a:rPr lang="en-US" dirty="0"/>
              <a:t>depends on neurotransmitter released and type of receptor molecules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Contraction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Hormones and local chemicals</a:t>
            </a:r>
          </a:p>
          <a:p>
            <a:pPr lvl="1"/>
            <a:r>
              <a:rPr lang="en-US" dirty="0"/>
              <a:t>Some smooth muscle cells have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Depolarize spontaneously or in response to chemical stimuli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respond to both neural and chemical stimuli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Chemical </a:t>
            </a:r>
            <a:r>
              <a:rPr lang="en-US" dirty="0"/>
              <a:t>factors include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Special Features of Smooth Muscle Contraction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Stress-relaxation response </a:t>
            </a:r>
          </a:p>
          <a:p>
            <a:pPr lvl="1"/>
            <a:r>
              <a:rPr lang="en-US" dirty="0"/>
              <a:t>Responds to stretch only briefly,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Retains </a:t>
            </a:r>
            <a:r>
              <a:rPr lang="en-US" dirty="0"/>
              <a:t>ability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Enables </a:t>
            </a:r>
            <a:r>
              <a:rPr lang="en-US" dirty="0"/>
              <a:t>organs such as stomach and bladder to temporarily store </a:t>
            </a:r>
            <a:r>
              <a:rPr lang="en-US" dirty="0" smtClean="0"/>
              <a:t>contents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4875</Words>
  <Application>Microsoft Office PowerPoint</Application>
  <PresentationFormat>On-screen Show (4:3)</PresentationFormat>
  <Paragraphs>1546</Paragraphs>
  <Slides>160</Slides>
  <Notes>117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160</vt:i4>
      </vt:variant>
    </vt:vector>
  </HeadingPairs>
  <TitlesOfParts>
    <vt:vector size="161" baseType="lpstr">
      <vt:lpstr>Office Theme</vt:lpstr>
      <vt:lpstr>Joints (Articulations)</vt:lpstr>
      <vt:lpstr>Functional Classification of Joints </vt:lpstr>
      <vt:lpstr>Structural Classification of Joints </vt:lpstr>
      <vt:lpstr>Fibrous Joints</vt:lpstr>
      <vt:lpstr>Fibrous Joints: Sutures</vt:lpstr>
      <vt:lpstr>Fibrous Joints: Syndesmoses</vt:lpstr>
      <vt:lpstr>Fibrous Joints: Gomphoses</vt:lpstr>
      <vt:lpstr>Cartilaginous Joints</vt:lpstr>
      <vt:lpstr>Cartilaginous Joints: Synchondroses</vt:lpstr>
      <vt:lpstr>Cartilaginous Joints: Symphyses</vt:lpstr>
      <vt:lpstr>Synovial Joints</vt:lpstr>
      <vt:lpstr>Synovial Joints: Six Distinguishing Features</vt:lpstr>
      <vt:lpstr>Synovial Joints: Six Distinguishing Features</vt:lpstr>
      <vt:lpstr>Synovial Joints: Six Distinguishing Features</vt:lpstr>
      <vt:lpstr>Synovial Joints: Six Distinguishing Features</vt:lpstr>
      <vt:lpstr>Synovial Joints: Six Distinguishing Features</vt:lpstr>
      <vt:lpstr>Other Features of Some Synovial Joints</vt:lpstr>
      <vt:lpstr>Structures Associated with Synovial Joints</vt:lpstr>
      <vt:lpstr>Three Stabilizing Factors at Synovial Joints</vt:lpstr>
      <vt:lpstr>Synovial Joints: Movements Allowed</vt:lpstr>
      <vt:lpstr>Synovial Joints: Range of Motion</vt:lpstr>
      <vt:lpstr>Three General Types of Movements  at Synovial Joints</vt:lpstr>
      <vt:lpstr>Gliding Movements</vt:lpstr>
      <vt:lpstr>Angular Movements</vt:lpstr>
      <vt:lpstr>Angular Movements</vt:lpstr>
      <vt:lpstr>Rotation</vt:lpstr>
      <vt:lpstr>Special Movements at Synovial Joints</vt:lpstr>
      <vt:lpstr>Special Movements at Synovial Joints</vt:lpstr>
      <vt:lpstr>Special Movements at Synovial Joints</vt:lpstr>
      <vt:lpstr>Special Movements at Synovial Joints</vt:lpstr>
      <vt:lpstr>Types of Synovial Joints</vt:lpstr>
      <vt:lpstr>Plane Joint</vt:lpstr>
      <vt:lpstr>Types of Synovial Joints</vt:lpstr>
      <vt:lpstr>Pivot Joints</vt:lpstr>
      <vt:lpstr>Condyloid or Ellipsoidal Joints</vt:lpstr>
      <vt:lpstr>Saddle Joints</vt:lpstr>
      <vt:lpstr>Ball-and-Socket Joints</vt:lpstr>
      <vt:lpstr>Common Joint Injuries</vt:lpstr>
      <vt:lpstr>Common Joint Injuries</vt:lpstr>
      <vt:lpstr>Common Joint Injuries</vt:lpstr>
      <vt:lpstr>Inflammatory and Degenerative Conditions</vt:lpstr>
      <vt:lpstr>Arthritis</vt:lpstr>
      <vt:lpstr>Osteoarthritis (OA)</vt:lpstr>
      <vt:lpstr>Osteoarthritis: Course</vt:lpstr>
      <vt:lpstr>Osteoarthritis: Treatments</vt:lpstr>
      <vt:lpstr>Rheumatoid Arthritis (RA)</vt:lpstr>
      <vt:lpstr>Rheumatoid Arthritis: Course</vt:lpstr>
      <vt:lpstr>Rheumatoid Arthritis:</vt:lpstr>
      <vt:lpstr>Rheumatoid Arthritis: Treatment</vt:lpstr>
      <vt:lpstr>Gouty Arthritis</vt:lpstr>
      <vt:lpstr>Lyme Disease</vt:lpstr>
      <vt:lpstr>Muscle Tissue</vt:lpstr>
      <vt:lpstr>Types of Muscle Tissue</vt:lpstr>
      <vt:lpstr>Types of Muscle Tissue</vt:lpstr>
      <vt:lpstr>Types of Muscle Tissue</vt:lpstr>
      <vt:lpstr>Special Characteristics of Muscle Tissue</vt:lpstr>
      <vt:lpstr>Muscle Functions</vt:lpstr>
      <vt:lpstr>Skeletal Muscle</vt:lpstr>
      <vt:lpstr>Skeletal Muscle: Attachments</vt:lpstr>
      <vt:lpstr>Microscopic Anatomy of A Skeletal Muscle Fiber</vt:lpstr>
      <vt:lpstr>Myofibrils</vt:lpstr>
      <vt:lpstr>Sarcomere</vt:lpstr>
      <vt:lpstr> Sarcoplasmic Reticulum (SR)</vt:lpstr>
      <vt:lpstr>T Tubules</vt:lpstr>
      <vt:lpstr>Sliding Filament Model of Contraction</vt:lpstr>
      <vt:lpstr>Physiology of Skeletal Muscle Fibers</vt:lpstr>
      <vt:lpstr>The Nerve Stimulus and Events at the Neuromuscular Junction </vt:lpstr>
      <vt:lpstr>Neuromuscular Junction (NMJ)</vt:lpstr>
      <vt:lpstr>Events at the Neuromuscular Junction</vt:lpstr>
      <vt:lpstr>Destruction of Acetylcholine</vt:lpstr>
      <vt:lpstr>Role of Calcium (Ca2+) in Contraction</vt:lpstr>
      <vt:lpstr>Role of Calcium (Ca2+) in Contraction</vt:lpstr>
      <vt:lpstr>Cross Bridge Cycle</vt:lpstr>
      <vt:lpstr>Cross Bridge Cycle</vt:lpstr>
      <vt:lpstr>Homeostatic Imbalance</vt:lpstr>
      <vt:lpstr>Review Principles of Muscle Mechanics</vt:lpstr>
      <vt:lpstr>Review Principles of Muscle Mechanics</vt:lpstr>
      <vt:lpstr>Isotonic Contractions</vt:lpstr>
      <vt:lpstr>Isometric Contractions</vt:lpstr>
      <vt:lpstr>Motor Unit: The Nerve-Muscle Functional Unit</vt:lpstr>
      <vt:lpstr>Motor Unit</vt:lpstr>
      <vt:lpstr>Graded Muscle Responses</vt:lpstr>
      <vt:lpstr>Muscle Tone</vt:lpstr>
      <vt:lpstr>Muscle Metabolism: Energy for Contraction</vt:lpstr>
      <vt:lpstr>Muscle Fatigue</vt:lpstr>
      <vt:lpstr>Excess Postexercise Oxygen Consumption</vt:lpstr>
      <vt:lpstr>Heat Production During Muscle Activity</vt:lpstr>
      <vt:lpstr>Homeostatic Imbalance</vt:lpstr>
      <vt:lpstr>Smooth Muscle</vt:lpstr>
      <vt:lpstr>Microscopic Structure</vt:lpstr>
      <vt:lpstr>Microscopic Structure of Smooth Muscle Fibers</vt:lpstr>
      <vt:lpstr>Innervation of Smooth Muscle</vt:lpstr>
      <vt:lpstr>Myofilaments in Smooth Muscle</vt:lpstr>
      <vt:lpstr>Myofilaments in Smooth Muscle</vt:lpstr>
      <vt:lpstr>Contraction of Smooth Muscle</vt:lpstr>
      <vt:lpstr>Contraction of Smooth Muscle</vt:lpstr>
      <vt:lpstr>Regulation of Contraction</vt:lpstr>
      <vt:lpstr>Regulation of Contraction</vt:lpstr>
      <vt:lpstr>Special Features of Smooth Muscle Contraction</vt:lpstr>
      <vt:lpstr>Special Features of Smooth Muscle Contraction</vt:lpstr>
      <vt:lpstr>Types of Smooth Muscle</vt:lpstr>
      <vt:lpstr>Types of Smooth Muscle</vt:lpstr>
      <vt:lpstr>Types of Smooth Muscle: Multiunit</vt:lpstr>
      <vt:lpstr>The Muscular System</vt:lpstr>
      <vt:lpstr>Actions and Interactions of Skeletal Muscles</vt:lpstr>
      <vt:lpstr>Actions and Interactions of Skeletal Muscles</vt:lpstr>
      <vt:lpstr>Skeletal Muscles: Functional Groups</vt:lpstr>
      <vt:lpstr>Naming Skeletal Muscles</vt:lpstr>
      <vt:lpstr>Naming Skeletal Muscles</vt:lpstr>
      <vt:lpstr>Naming Skeletal Muscles</vt:lpstr>
      <vt:lpstr>Major Skeletal Muscles of the Body</vt:lpstr>
      <vt:lpstr>Muscles of the Head</vt:lpstr>
      <vt:lpstr>Muscles of Facial Expression</vt:lpstr>
      <vt:lpstr>Muscles of Facial Expression: The Scalp</vt:lpstr>
      <vt:lpstr>Muscles of Facial Expression: The Face </vt:lpstr>
      <vt:lpstr>Muscles of Mastication</vt:lpstr>
      <vt:lpstr>Muscles of Tongue Movement</vt:lpstr>
      <vt:lpstr>Muscles of the Neck and Vertebral Column</vt:lpstr>
      <vt:lpstr>Muscles of the Neck and Vertebral Column: Head Movement </vt:lpstr>
      <vt:lpstr>Figure 10.10a  Muscles of the neck and vertebral column that move the head and trunk.</vt:lpstr>
      <vt:lpstr>Figure 10.10b  Muscles of the neck and vertebral column that move the head and trunk.</vt:lpstr>
      <vt:lpstr>Muscles of the Neck and Vertebral Column: Trunk Extension</vt:lpstr>
      <vt:lpstr>Figure 10.10d  Muscles of the neck and vertebral column that move the head and trunk.</vt:lpstr>
      <vt:lpstr>Figure 10.10d  Muscles of the neck and vertebral column that move the head and trunk.</vt:lpstr>
      <vt:lpstr>Deep Muscles of the Thorax: Breathing</vt:lpstr>
      <vt:lpstr>Muscles of the Abdominal Wall</vt:lpstr>
      <vt:lpstr>Figure 10.12a  Muscles of the abdominal wall.</vt:lpstr>
      <vt:lpstr>Muscles of the Abdominal Wall</vt:lpstr>
      <vt:lpstr>Superficial Muscles of the Thorax</vt:lpstr>
      <vt:lpstr>Superficial Muscles of the Thorax</vt:lpstr>
      <vt:lpstr>Superficial Muscles of the Posterior Thorax</vt:lpstr>
      <vt:lpstr>Figure 10.14c  Superficial muscles of the thorax and shoulder acting on the scapula and arm.</vt:lpstr>
      <vt:lpstr>Muscles Crossing the Shoulder Joint</vt:lpstr>
      <vt:lpstr>Muscles Crossing the Shoulder Joint</vt:lpstr>
      <vt:lpstr>Muscles Crossing the Shoulder Joint</vt:lpstr>
      <vt:lpstr>Figure 10.15a  Muscles crossing the shoulder and elbow joints, causing movements of the  arm and forearm, respectively.</vt:lpstr>
      <vt:lpstr>Figure 10.15b  Muscles crossing the shoulder and elbow joints, causing movements of the arm and forearm, respectively.</vt:lpstr>
      <vt:lpstr>Muscles Crossing the Elbow Joint</vt:lpstr>
      <vt:lpstr>Muscles Crossing the Elbow Joint</vt:lpstr>
      <vt:lpstr>Muscles of the Forearm</vt:lpstr>
      <vt:lpstr>Muscles of the Forearm</vt:lpstr>
      <vt:lpstr>Muscles of the Forearm: Anterior Compartment</vt:lpstr>
      <vt:lpstr>Muscles of the Forearm: Posterior Compartment</vt:lpstr>
      <vt:lpstr>Intrinsic Muscles of the Hand</vt:lpstr>
      <vt:lpstr>Finger and Thumb Movements</vt:lpstr>
      <vt:lpstr>Intrinsic Muscles of the Palm</vt:lpstr>
      <vt:lpstr>Muscles Crossing Hip and Knee Joints</vt:lpstr>
      <vt:lpstr>Movements of the Thigh</vt:lpstr>
      <vt:lpstr>Movements of the Thigh</vt:lpstr>
      <vt:lpstr>Movements of the Thigh </vt:lpstr>
      <vt:lpstr>Movements of the Thigh </vt:lpstr>
      <vt:lpstr>Muscles of the Thigh that Move the Knee Joint</vt:lpstr>
      <vt:lpstr>Fascia of the Leg</vt:lpstr>
      <vt:lpstr>Muscles of the Leg: Movements</vt:lpstr>
      <vt:lpstr>Muscles of the Anterior Compartment, Leg</vt:lpstr>
      <vt:lpstr>Muscles of the Lateral Compartment, Leg</vt:lpstr>
      <vt:lpstr>Muscles of the Posterior Compartment of the Leg</vt:lpstr>
      <vt:lpstr>Intrinsic Muscles of the Foot</vt:lpstr>
      <vt:lpstr>Plantar Muscles </vt:lpstr>
      <vt:lpstr>Plantar Muscles </vt:lpstr>
    </vt:vector>
  </TitlesOfParts>
  <Company>Heartland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bwargo</dc:creator>
  <cp:lastModifiedBy>bawargo</cp:lastModifiedBy>
  <cp:revision>19</cp:revision>
  <dcterms:created xsi:type="dcterms:W3CDTF">2013-02-28T23:09:43Z</dcterms:created>
  <dcterms:modified xsi:type="dcterms:W3CDTF">2014-02-26T20:04:48Z</dcterms:modified>
</cp:coreProperties>
</file>