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1" r:id="rId12"/>
    <p:sldId id="273" r:id="rId13"/>
    <p:sldId id="275" r:id="rId14"/>
    <p:sldId id="277" r:id="rId15"/>
    <p:sldId id="278" r:id="rId16"/>
    <p:sldId id="279" r:id="rId17"/>
    <p:sldId id="281" r:id="rId18"/>
    <p:sldId id="283" r:id="rId19"/>
    <p:sldId id="284" r:id="rId20"/>
    <p:sldId id="286" r:id="rId21"/>
    <p:sldId id="287" r:id="rId22"/>
    <p:sldId id="293" r:id="rId23"/>
    <p:sldId id="294" r:id="rId24"/>
    <p:sldId id="296" r:id="rId25"/>
    <p:sldId id="299" r:id="rId26"/>
    <p:sldId id="300" r:id="rId27"/>
    <p:sldId id="302" r:id="rId28"/>
    <p:sldId id="306" r:id="rId29"/>
    <p:sldId id="307" r:id="rId30"/>
    <p:sldId id="310" r:id="rId31"/>
    <p:sldId id="312" r:id="rId32"/>
    <p:sldId id="314" r:id="rId33"/>
    <p:sldId id="316" r:id="rId34"/>
    <p:sldId id="317" r:id="rId35"/>
    <p:sldId id="319" r:id="rId36"/>
    <p:sldId id="321" r:id="rId37"/>
    <p:sldId id="325" r:id="rId38"/>
    <p:sldId id="326" r:id="rId39"/>
    <p:sldId id="327" r:id="rId40"/>
    <p:sldId id="329" r:id="rId41"/>
    <p:sldId id="330" r:id="rId42"/>
    <p:sldId id="331" r:id="rId43"/>
    <p:sldId id="332" r:id="rId44"/>
    <p:sldId id="339" r:id="rId45"/>
    <p:sldId id="340" r:id="rId46"/>
    <p:sldId id="348" r:id="rId47"/>
    <p:sldId id="353" r:id="rId48"/>
    <p:sldId id="354" r:id="rId49"/>
    <p:sldId id="359" r:id="rId50"/>
    <p:sldId id="361" r:id="rId51"/>
    <p:sldId id="365" r:id="rId52"/>
    <p:sldId id="367" r:id="rId53"/>
    <p:sldId id="368" r:id="rId54"/>
    <p:sldId id="369" r:id="rId55"/>
    <p:sldId id="379" r:id="rId56"/>
    <p:sldId id="384" r:id="rId57"/>
    <p:sldId id="385" r:id="rId58"/>
    <p:sldId id="387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428" r:id="rId99"/>
    <p:sldId id="429" r:id="rId100"/>
    <p:sldId id="430" r:id="rId101"/>
    <p:sldId id="431" r:id="rId102"/>
    <p:sldId id="432" r:id="rId103"/>
    <p:sldId id="433" r:id="rId104"/>
    <p:sldId id="434" r:id="rId105"/>
    <p:sldId id="435" r:id="rId106"/>
    <p:sldId id="436" r:id="rId107"/>
    <p:sldId id="437" r:id="rId108"/>
    <p:sldId id="438" r:id="rId109"/>
    <p:sldId id="439" r:id="rId110"/>
    <p:sldId id="440" r:id="rId111"/>
    <p:sldId id="441" r:id="rId112"/>
    <p:sldId id="442" r:id="rId113"/>
    <p:sldId id="443" r:id="rId114"/>
    <p:sldId id="444" r:id="rId115"/>
    <p:sldId id="445" r:id="rId116"/>
    <p:sldId id="446" r:id="rId117"/>
    <p:sldId id="447" r:id="rId118"/>
    <p:sldId id="448" r:id="rId119"/>
    <p:sldId id="449" r:id="rId120"/>
    <p:sldId id="450" r:id="rId121"/>
    <p:sldId id="451" r:id="rId122"/>
    <p:sldId id="452" r:id="rId123"/>
    <p:sldId id="453" r:id="rId124"/>
    <p:sldId id="454" r:id="rId125"/>
    <p:sldId id="455" r:id="rId126"/>
    <p:sldId id="456" r:id="rId127"/>
    <p:sldId id="457" r:id="rId128"/>
    <p:sldId id="458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Chapter 11, Exam Four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6C9E-9D30-471C-8119-6204EBF9A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9512-086E-4698-AA3D-F4CBF51FFC5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AC35-C2BB-40B0-B867-76D120A86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2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56C-2462-4BC6-A97D-000EF656F481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159B-8C38-4C02-B31E-51E7EEA2999F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0AC-DEB8-4370-9855-90714A487A59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5DBC-6F6A-4138-9A59-0E55BC686EF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955A-F799-4510-AD63-0A4F4CC177B6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3C69-E36E-4248-B7E4-681C31FB6727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FFF4-86D0-495A-9B67-1E1CA173147C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E3A5-30A2-4D0D-91E7-9950DC03366E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CE-6090-4EDA-BC26-B331B6D4160F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D2E4-8419-4B2C-91E5-7E5C6E44AA64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7411-0183-4F63-8834-037B4AC9C5CE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D4ED-7D22-45A8-8661-0C8E9202D055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2013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081D-8243-4113-88C6-572D9F8C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Nervous System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controlling and communicating system of body</a:t>
            </a:r>
          </a:p>
          <a:p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/>
              <a:t>communicate via </a:t>
            </a:r>
            <a:r>
              <a:rPr lang="en-US" dirty="0" smtClean="0"/>
              <a:t>___________________ and </a:t>
            </a:r>
            <a:r>
              <a:rPr lang="en-US" dirty="0"/>
              <a:t>chemical signals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Usually cause almost immediate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Microglial Cells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Small, ovoid cells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____________________________ that </a:t>
            </a:r>
            <a:r>
              <a:rPr lang="en-US" dirty="0"/>
              <a:t>touch and monitor neurons</a:t>
            </a:r>
          </a:p>
          <a:p>
            <a:endParaRPr lang="en-US" dirty="0" smtClean="0"/>
          </a:p>
          <a:p>
            <a:r>
              <a:rPr lang="en-US" dirty="0" smtClean="0"/>
              <a:t>Migrate </a:t>
            </a:r>
            <a:r>
              <a:rPr lang="en-US" dirty="0"/>
              <a:t>toward injured neurons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75" name="Picture 43" descr="figure_12_15b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"/>
          <a:stretch>
            <a:fillRect/>
          </a:stretch>
        </p:blipFill>
        <p:spPr bwMode="auto">
          <a:xfrm>
            <a:off x="368300" y="241300"/>
            <a:ext cx="8418513" cy="6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cs typeface="Arial" charset="0"/>
              </a:rPr>
              <a:t>Figure 12.15b  Cerebellum.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2682875" y="5368925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•</a:t>
            </a:r>
            <a:r>
              <a:rPr lang="en-US" sz="10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Inferior</a:t>
            </a:r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3279775" y="5718175"/>
            <a:ext cx="1155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Medulla 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oblongata</a:t>
            </a: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5616575" y="5772150"/>
            <a:ext cx="1765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Flocculonodular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lobe</a:t>
            </a: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7518400" y="5235575"/>
            <a:ext cx="1076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>
                <a:latin typeface="Arial" charset="0"/>
              </a:rPr>
              <a:t>Choroid </a:t>
            </a:r>
          </a:p>
          <a:p>
            <a:pPr>
              <a:lnSpc>
                <a:spcPct val="95000"/>
              </a:lnSpc>
            </a:pPr>
            <a:r>
              <a:rPr lang="en-US" sz="1600" b="1">
                <a:latin typeface="Arial" charset="0"/>
              </a:rPr>
              <a:t>plexus of</a:t>
            </a:r>
          </a:p>
          <a:p>
            <a:pPr>
              <a:lnSpc>
                <a:spcPct val="95000"/>
              </a:lnSpc>
            </a:pPr>
            <a:r>
              <a:rPr lang="en-US" sz="1600" b="1">
                <a:latin typeface="Arial" charset="0"/>
              </a:rPr>
              <a:t>fourth </a:t>
            </a:r>
          </a:p>
          <a:p>
            <a:pPr>
              <a:lnSpc>
                <a:spcPct val="95000"/>
              </a:lnSpc>
            </a:pPr>
            <a:r>
              <a:rPr lang="en-US" sz="1600" b="1">
                <a:latin typeface="Arial" charset="0"/>
              </a:rPr>
              <a:t>ventricle</a:t>
            </a:r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7524750" y="4705350"/>
            <a:ext cx="1133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Posterior 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lobe</a:t>
            </a:r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7753350" y="3076575"/>
            <a:ext cx="793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Arbor 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vitae</a:t>
            </a:r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6946900" y="2732088"/>
            <a:ext cx="184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Cerebellar cortex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6524625" y="2355850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Anterior lobe</a:t>
            </a:r>
          </a:p>
        </p:txBody>
      </p:sp>
      <p:sp>
        <p:nvSpPr>
          <p:cNvPr id="69685" name="Rectangle 53"/>
          <p:cNvSpPr>
            <a:spLocks noChangeArrowheads="1"/>
          </p:cNvSpPr>
          <p:nvPr/>
        </p:nvSpPr>
        <p:spPr bwMode="auto">
          <a:xfrm>
            <a:off x="2600325" y="4492625"/>
            <a:ext cx="13350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-128" charset="0"/>
              </a:rPr>
              <a:t>Cerebellar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 Black" pitchFamily="-128" charset="0"/>
              </a:rPr>
              <a:t>peduncles</a:t>
            </a:r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2682875" y="4918075"/>
            <a:ext cx="112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•</a:t>
            </a:r>
            <a:r>
              <a:rPr lang="en-US" sz="10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Superior</a:t>
            </a: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2682875" y="5145088"/>
            <a:ext cx="933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•</a:t>
            </a:r>
            <a:r>
              <a:rPr lang="en-US" sz="10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Middle</a:t>
            </a:r>
          </a:p>
        </p:txBody>
      </p:sp>
      <p:sp>
        <p:nvSpPr>
          <p:cNvPr id="69688" name="Freeform 56"/>
          <p:cNvSpPr>
            <a:spLocks/>
          </p:cNvSpPr>
          <p:nvPr/>
        </p:nvSpPr>
        <p:spPr bwMode="auto">
          <a:xfrm>
            <a:off x="5962650" y="2552700"/>
            <a:ext cx="628650" cy="206375"/>
          </a:xfrm>
          <a:custGeom>
            <a:avLst/>
            <a:gdLst>
              <a:gd name="T0" fmla="*/ 0 w 396"/>
              <a:gd name="T1" fmla="*/ 130 h 130"/>
              <a:gd name="T2" fmla="*/ 314 w 396"/>
              <a:gd name="T3" fmla="*/ 0 h 130"/>
              <a:gd name="T4" fmla="*/ 396 w 396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130">
                <a:moveTo>
                  <a:pt x="0" y="130"/>
                </a:moveTo>
                <a:lnTo>
                  <a:pt x="314" y="0"/>
                </a:lnTo>
                <a:lnTo>
                  <a:pt x="39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9" name="Freeform 57"/>
          <p:cNvSpPr>
            <a:spLocks/>
          </p:cNvSpPr>
          <p:nvPr/>
        </p:nvSpPr>
        <p:spPr bwMode="auto">
          <a:xfrm>
            <a:off x="5969000" y="2552700"/>
            <a:ext cx="628650" cy="206375"/>
          </a:xfrm>
          <a:custGeom>
            <a:avLst/>
            <a:gdLst>
              <a:gd name="T0" fmla="*/ 0 w 396"/>
              <a:gd name="T1" fmla="*/ 130 h 130"/>
              <a:gd name="T2" fmla="*/ 314 w 396"/>
              <a:gd name="T3" fmla="*/ 0 h 130"/>
              <a:gd name="T4" fmla="*/ 396 w 396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130">
                <a:moveTo>
                  <a:pt x="0" y="130"/>
                </a:moveTo>
                <a:lnTo>
                  <a:pt x="314" y="0"/>
                </a:lnTo>
                <a:lnTo>
                  <a:pt x="39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0" name="Freeform 58"/>
          <p:cNvSpPr>
            <a:spLocks/>
          </p:cNvSpPr>
          <p:nvPr/>
        </p:nvSpPr>
        <p:spPr bwMode="auto">
          <a:xfrm>
            <a:off x="6616700" y="2901950"/>
            <a:ext cx="381000" cy="311150"/>
          </a:xfrm>
          <a:custGeom>
            <a:avLst/>
            <a:gdLst>
              <a:gd name="T0" fmla="*/ 0 w 240"/>
              <a:gd name="T1" fmla="*/ 196 h 196"/>
              <a:gd name="T2" fmla="*/ 190 w 240"/>
              <a:gd name="T3" fmla="*/ 2 h 196"/>
              <a:gd name="T4" fmla="*/ 240 w 240"/>
              <a:gd name="T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96">
                <a:moveTo>
                  <a:pt x="0" y="196"/>
                </a:moveTo>
                <a:lnTo>
                  <a:pt x="190" y="2"/>
                </a:lnTo>
                <a:lnTo>
                  <a:pt x="24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 flipV="1">
            <a:off x="6721475" y="2965450"/>
            <a:ext cx="142875" cy="4000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Freeform 60"/>
          <p:cNvSpPr>
            <a:spLocks/>
          </p:cNvSpPr>
          <p:nvPr/>
        </p:nvSpPr>
        <p:spPr bwMode="auto">
          <a:xfrm>
            <a:off x="6616700" y="2901950"/>
            <a:ext cx="381000" cy="311150"/>
          </a:xfrm>
          <a:custGeom>
            <a:avLst/>
            <a:gdLst>
              <a:gd name="T0" fmla="*/ 0 w 240"/>
              <a:gd name="T1" fmla="*/ 196 h 196"/>
              <a:gd name="T2" fmla="*/ 190 w 240"/>
              <a:gd name="T3" fmla="*/ 2 h 196"/>
              <a:gd name="T4" fmla="*/ 240 w 240"/>
              <a:gd name="T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96">
                <a:moveTo>
                  <a:pt x="0" y="196"/>
                </a:moveTo>
                <a:lnTo>
                  <a:pt x="190" y="2"/>
                </a:lnTo>
                <a:lnTo>
                  <a:pt x="24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3" name="Line 61"/>
          <p:cNvSpPr>
            <a:spLocks noChangeShapeType="1"/>
          </p:cNvSpPr>
          <p:nvPr/>
        </p:nvSpPr>
        <p:spPr bwMode="auto">
          <a:xfrm flipV="1">
            <a:off x="6721475" y="2965450"/>
            <a:ext cx="142875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4" name="Freeform 62"/>
          <p:cNvSpPr>
            <a:spLocks/>
          </p:cNvSpPr>
          <p:nvPr/>
        </p:nvSpPr>
        <p:spPr bwMode="auto">
          <a:xfrm>
            <a:off x="6153150" y="3225800"/>
            <a:ext cx="1666875" cy="387350"/>
          </a:xfrm>
          <a:custGeom>
            <a:avLst/>
            <a:gdLst>
              <a:gd name="T0" fmla="*/ 0 w 1050"/>
              <a:gd name="T1" fmla="*/ 244 h 244"/>
              <a:gd name="T2" fmla="*/ 870 w 1050"/>
              <a:gd name="T3" fmla="*/ 0 h 244"/>
              <a:gd name="T4" fmla="*/ 1050 w 1050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0" h="244">
                <a:moveTo>
                  <a:pt x="0" y="244"/>
                </a:moveTo>
                <a:lnTo>
                  <a:pt x="870" y="0"/>
                </a:lnTo>
                <a:lnTo>
                  <a:pt x="105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Line 63"/>
          <p:cNvSpPr>
            <a:spLocks noChangeShapeType="1"/>
          </p:cNvSpPr>
          <p:nvPr/>
        </p:nvSpPr>
        <p:spPr bwMode="auto">
          <a:xfrm flipV="1">
            <a:off x="6251575" y="3276600"/>
            <a:ext cx="1089025" cy="733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6" name="Freeform 64"/>
          <p:cNvSpPr>
            <a:spLocks/>
          </p:cNvSpPr>
          <p:nvPr/>
        </p:nvSpPr>
        <p:spPr bwMode="auto">
          <a:xfrm>
            <a:off x="6162675" y="3222625"/>
            <a:ext cx="1666875" cy="387350"/>
          </a:xfrm>
          <a:custGeom>
            <a:avLst/>
            <a:gdLst>
              <a:gd name="T0" fmla="*/ 0 w 1050"/>
              <a:gd name="T1" fmla="*/ 244 h 244"/>
              <a:gd name="T2" fmla="*/ 870 w 1050"/>
              <a:gd name="T3" fmla="*/ 0 h 244"/>
              <a:gd name="T4" fmla="*/ 1050 w 1050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0" h="244">
                <a:moveTo>
                  <a:pt x="0" y="244"/>
                </a:moveTo>
                <a:lnTo>
                  <a:pt x="870" y="0"/>
                </a:lnTo>
                <a:lnTo>
                  <a:pt x="105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 flipV="1">
            <a:off x="6261100" y="3273425"/>
            <a:ext cx="1089025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8" name="Line 66"/>
          <p:cNvSpPr>
            <a:spLocks noChangeShapeType="1"/>
          </p:cNvSpPr>
          <p:nvPr/>
        </p:nvSpPr>
        <p:spPr bwMode="auto">
          <a:xfrm>
            <a:off x="7207250" y="4864100"/>
            <a:ext cx="377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9" name="Line 67"/>
          <p:cNvSpPr>
            <a:spLocks noChangeShapeType="1"/>
          </p:cNvSpPr>
          <p:nvPr/>
        </p:nvSpPr>
        <p:spPr bwMode="auto">
          <a:xfrm>
            <a:off x="7210425" y="4867275"/>
            <a:ext cx="377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0" name="Freeform 68"/>
          <p:cNvSpPr>
            <a:spLocks/>
          </p:cNvSpPr>
          <p:nvPr/>
        </p:nvSpPr>
        <p:spPr bwMode="auto">
          <a:xfrm>
            <a:off x="5387975" y="4152900"/>
            <a:ext cx="2181225" cy="1266825"/>
          </a:xfrm>
          <a:custGeom>
            <a:avLst/>
            <a:gdLst>
              <a:gd name="T0" fmla="*/ 0 w 1374"/>
              <a:gd name="T1" fmla="*/ 0 h 798"/>
              <a:gd name="T2" fmla="*/ 1278 w 1374"/>
              <a:gd name="T3" fmla="*/ 798 h 798"/>
              <a:gd name="T4" fmla="*/ 1374 w 1374"/>
              <a:gd name="T5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798">
                <a:moveTo>
                  <a:pt x="0" y="0"/>
                </a:moveTo>
                <a:lnTo>
                  <a:pt x="1278" y="798"/>
                </a:lnTo>
                <a:lnTo>
                  <a:pt x="1374" y="79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1" name="Freeform 69"/>
          <p:cNvSpPr>
            <a:spLocks/>
          </p:cNvSpPr>
          <p:nvPr/>
        </p:nvSpPr>
        <p:spPr bwMode="auto">
          <a:xfrm>
            <a:off x="5391150" y="4152900"/>
            <a:ext cx="2181225" cy="1266825"/>
          </a:xfrm>
          <a:custGeom>
            <a:avLst/>
            <a:gdLst>
              <a:gd name="T0" fmla="*/ 0 w 1374"/>
              <a:gd name="T1" fmla="*/ 0 h 798"/>
              <a:gd name="T2" fmla="*/ 1278 w 1374"/>
              <a:gd name="T3" fmla="*/ 798 h 798"/>
              <a:gd name="T4" fmla="*/ 1374 w 1374"/>
              <a:gd name="T5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798">
                <a:moveTo>
                  <a:pt x="0" y="0"/>
                </a:moveTo>
                <a:lnTo>
                  <a:pt x="1278" y="798"/>
                </a:lnTo>
                <a:lnTo>
                  <a:pt x="1374" y="79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2" name="Freeform 70"/>
          <p:cNvSpPr>
            <a:spLocks/>
          </p:cNvSpPr>
          <p:nvPr/>
        </p:nvSpPr>
        <p:spPr bwMode="auto">
          <a:xfrm>
            <a:off x="5556250" y="4600575"/>
            <a:ext cx="123825" cy="1320800"/>
          </a:xfrm>
          <a:custGeom>
            <a:avLst/>
            <a:gdLst>
              <a:gd name="T0" fmla="*/ 0 w 78"/>
              <a:gd name="T1" fmla="*/ 0 h 832"/>
              <a:gd name="T2" fmla="*/ 32 w 78"/>
              <a:gd name="T3" fmla="*/ 830 h 832"/>
              <a:gd name="T4" fmla="*/ 78 w 78"/>
              <a:gd name="T5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832">
                <a:moveTo>
                  <a:pt x="0" y="0"/>
                </a:moveTo>
                <a:lnTo>
                  <a:pt x="32" y="830"/>
                </a:lnTo>
                <a:lnTo>
                  <a:pt x="78" y="832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3" name="Freeform 71"/>
          <p:cNvSpPr>
            <a:spLocks/>
          </p:cNvSpPr>
          <p:nvPr/>
        </p:nvSpPr>
        <p:spPr bwMode="auto">
          <a:xfrm>
            <a:off x="5556250" y="4606925"/>
            <a:ext cx="123825" cy="1320800"/>
          </a:xfrm>
          <a:custGeom>
            <a:avLst/>
            <a:gdLst>
              <a:gd name="T0" fmla="*/ 0 w 78"/>
              <a:gd name="T1" fmla="*/ 0 h 832"/>
              <a:gd name="T2" fmla="*/ 32 w 78"/>
              <a:gd name="T3" fmla="*/ 830 h 832"/>
              <a:gd name="T4" fmla="*/ 78 w 78"/>
              <a:gd name="T5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832">
                <a:moveTo>
                  <a:pt x="0" y="0"/>
                </a:moveTo>
                <a:lnTo>
                  <a:pt x="32" y="830"/>
                </a:lnTo>
                <a:lnTo>
                  <a:pt x="78" y="83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4" name="Freeform 72"/>
          <p:cNvSpPr>
            <a:spLocks/>
          </p:cNvSpPr>
          <p:nvPr/>
        </p:nvSpPr>
        <p:spPr bwMode="auto">
          <a:xfrm>
            <a:off x="3767138" y="3814763"/>
            <a:ext cx="1249362" cy="1308100"/>
          </a:xfrm>
          <a:custGeom>
            <a:avLst/>
            <a:gdLst>
              <a:gd name="T0" fmla="*/ 0 w 787"/>
              <a:gd name="T1" fmla="*/ 824 h 824"/>
              <a:gd name="T2" fmla="*/ 94 w 787"/>
              <a:gd name="T3" fmla="*/ 824 h 824"/>
              <a:gd name="T4" fmla="*/ 787 w 787"/>
              <a:gd name="T5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824">
                <a:moveTo>
                  <a:pt x="0" y="824"/>
                </a:moveTo>
                <a:lnTo>
                  <a:pt x="94" y="824"/>
                </a:lnTo>
                <a:lnTo>
                  <a:pt x="787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5" name="Freeform 73"/>
          <p:cNvSpPr>
            <a:spLocks/>
          </p:cNvSpPr>
          <p:nvPr/>
        </p:nvSpPr>
        <p:spPr bwMode="auto">
          <a:xfrm>
            <a:off x="3767138" y="3810000"/>
            <a:ext cx="1249362" cy="1308100"/>
          </a:xfrm>
          <a:custGeom>
            <a:avLst/>
            <a:gdLst>
              <a:gd name="T0" fmla="*/ 0 w 787"/>
              <a:gd name="T1" fmla="*/ 824 h 824"/>
              <a:gd name="T2" fmla="*/ 94 w 787"/>
              <a:gd name="T3" fmla="*/ 824 h 824"/>
              <a:gd name="T4" fmla="*/ 787 w 787"/>
              <a:gd name="T5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824">
                <a:moveTo>
                  <a:pt x="0" y="824"/>
                </a:moveTo>
                <a:lnTo>
                  <a:pt x="94" y="824"/>
                </a:lnTo>
                <a:lnTo>
                  <a:pt x="78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6" name="Freeform 74"/>
          <p:cNvSpPr>
            <a:spLocks/>
          </p:cNvSpPr>
          <p:nvPr/>
        </p:nvSpPr>
        <p:spPr bwMode="auto">
          <a:xfrm>
            <a:off x="3640138" y="4487863"/>
            <a:ext cx="1098550" cy="850900"/>
          </a:xfrm>
          <a:custGeom>
            <a:avLst/>
            <a:gdLst>
              <a:gd name="T0" fmla="*/ 692 w 692"/>
              <a:gd name="T1" fmla="*/ 0 h 536"/>
              <a:gd name="T2" fmla="*/ 174 w 692"/>
              <a:gd name="T3" fmla="*/ 536 h 536"/>
              <a:gd name="T4" fmla="*/ 0 w 692"/>
              <a:gd name="T5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2" h="536">
                <a:moveTo>
                  <a:pt x="692" y="0"/>
                </a:moveTo>
                <a:lnTo>
                  <a:pt x="174" y="536"/>
                </a:lnTo>
                <a:lnTo>
                  <a:pt x="0" y="536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7" name="Freeform 75"/>
          <p:cNvSpPr>
            <a:spLocks/>
          </p:cNvSpPr>
          <p:nvPr/>
        </p:nvSpPr>
        <p:spPr bwMode="auto">
          <a:xfrm>
            <a:off x="3589338" y="4478338"/>
            <a:ext cx="1154112" cy="850900"/>
          </a:xfrm>
          <a:custGeom>
            <a:avLst/>
            <a:gdLst>
              <a:gd name="T0" fmla="*/ 727 w 727"/>
              <a:gd name="T1" fmla="*/ 0 h 536"/>
              <a:gd name="T2" fmla="*/ 209 w 727"/>
              <a:gd name="T3" fmla="*/ 536 h 536"/>
              <a:gd name="T4" fmla="*/ 0 w 727"/>
              <a:gd name="T5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7" h="536">
                <a:moveTo>
                  <a:pt x="727" y="0"/>
                </a:moveTo>
                <a:lnTo>
                  <a:pt x="209" y="536"/>
                </a:lnTo>
                <a:lnTo>
                  <a:pt x="0" y="5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8" name="Freeform 76"/>
          <p:cNvSpPr>
            <a:spLocks/>
          </p:cNvSpPr>
          <p:nvPr/>
        </p:nvSpPr>
        <p:spPr bwMode="auto">
          <a:xfrm>
            <a:off x="3665538" y="4327525"/>
            <a:ext cx="1330325" cy="1227138"/>
          </a:xfrm>
          <a:custGeom>
            <a:avLst/>
            <a:gdLst>
              <a:gd name="T0" fmla="*/ 838 w 838"/>
              <a:gd name="T1" fmla="*/ 0 h 773"/>
              <a:gd name="T2" fmla="*/ 158 w 838"/>
              <a:gd name="T3" fmla="*/ 770 h 773"/>
              <a:gd name="T4" fmla="*/ 0 w 838"/>
              <a:gd name="T5" fmla="*/ 773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8" h="773">
                <a:moveTo>
                  <a:pt x="838" y="0"/>
                </a:moveTo>
                <a:lnTo>
                  <a:pt x="158" y="770"/>
                </a:lnTo>
                <a:lnTo>
                  <a:pt x="0" y="773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9" name="Freeform 77"/>
          <p:cNvSpPr>
            <a:spLocks/>
          </p:cNvSpPr>
          <p:nvPr/>
        </p:nvSpPr>
        <p:spPr bwMode="auto">
          <a:xfrm>
            <a:off x="3624263" y="4324350"/>
            <a:ext cx="1373187" cy="1225550"/>
          </a:xfrm>
          <a:custGeom>
            <a:avLst/>
            <a:gdLst>
              <a:gd name="T0" fmla="*/ 865 w 865"/>
              <a:gd name="T1" fmla="*/ 0 h 772"/>
              <a:gd name="T2" fmla="*/ 185 w 865"/>
              <a:gd name="T3" fmla="*/ 770 h 772"/>
              <a:gd name="T4" fmla="*/ 0 w 865"/>
              <a:gd name="T5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5" h="772">
                <a:moveTo>
                  <a:pt x="865" y="0"/>
                </a:moveTo>
                <a:lnTo>
                  <a:pt x="185" y="770"/>
                </a:lnTo>
                <a:lnTo>
                  <a:pt x="0" y="77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10" name="Freeform 78"/>
          <p:cNvSpPr>
            <a:spLocks/>
          </p:cNvSpPr>
          <p:nvPr/>
        </p:nvSpPr>
        <p:spPr bwMode="auto">
          <a:xfrm>
            <a:off x="4186238" y="5613400"/>
            <a:ext cx="533400" cy="279400"/>
          </a:xfrm>
          <a:custGeom>
            <a:avLst/>
            <a:gdLst>
              <a:gd name="T0" fmla="*/ 0 w 336"/>
              <a:gd name="T1" fmla="*/ 176 h 176"/>
              <a:gd name="T2" fmla="*/ 134 w 336"/>
              <a:gd name="T3" fmla="*/ 176 h 176"/>
              <a:gd name="T4" fmla="*/ 336 w 336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76">
                <a:moveTo>
                  <a:pt x="0" y="176"/>
                </a:moveTo>
                <a:lnTo>
                  <a:pt x="134" y="176"/>
                </a:lnTo>
                <a:lnTo>
                  <a:pt x="33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11" name="Freeform 79"/>
          <p:cNvSpPr>
            <a:spLocks/>
          </p:cNvSpPr>
          <p:nvPr/>
        </p:nvSpPr>
        <p:spPr bwMode="auto">
          <a:xfrm>
            <a:off x="4181475" y="5611813"/>
            <a:ext cx="533400" cy="279400"/>
          </a:xfrm>
          <a:custGeom>
            <a:avLst/>
            <a:gdLst>
              <a:gd name="T0" fmla="*/ 0 w 336"/>
              <a:gd name="T1" fmla="*/ 176 h 176"/>
              <a:gd name="T2" fmla="*/ 134 w 336"/>
              <a:gd name="T3" fmla="*/ 176 h 176"/>
              <a:gd name="T4" fmla="*/ 336 w 336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76">
                <a:moveTo>
                  <a:pt x="0" y="176"/>
                </a:moveTo>
                <a:lnTo>
                  <a:pt x="134" y="176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26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of the Brain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Bone </a:t>
            </a:r>
            <a:r>
              <a:rPr lang="en-US" dirty="0" smtClean="0"/>
              <a:t>(_________________________)</a:t>
            </a:r>
            <a:endParaRPr lang="en-US" dirty="0"/>
          </a:p>
          <a:p>
            <a:r>
              <a:rPr lang="en-US" dirty="0"/>
              <a:t>Membranes </a:t>
            </a:r>
            <a:r>
              <a:rPr lang="en-US" dirty="0" smtClean="0"/>
              <a:t>(</a:t>
            </a:r>
            <a:r>
              <a:rPr lang="en-US" b="1" dirty="0" smtClean="0"/>
              <a:t>__________________________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Watery cushion </a:t>
            </a:r>
            <a:r>
              <a:rPr lang="en-US" dirty="0" smtClean="0"/>
              <a:t>(</a:t>
            </a:r>
            <a:r>
              <a:rPr lang="en-US" b="1" dirty="0" smtClean="0"/>
              <a:t>________________________ fluid</a:t>
            </a:r>
            <a:r>
              <a:rPr lang="en-US" dirty="0"/>
              <a:t>)</a:t>
            </a:r>
          </a:p>
          <a:p>
            <a:r>
              <a:rPr lang="en-US" b="1" dirty="0"/>
              <a:t>Blood brain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645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and </a:t>
            </a:r>
            <a:r>
              <a:rPr lang="en-US" dirty="0" smtClean="0"/>
              <a:t>__________________________ CNS</a:t>
            </a:r>
            <a:endParaRPr lang="en-US" dirty="0"/>
          </a:p>
          <a:p>
            <a:r>
              <a:rPr lang="en-US" dirty="0"/>
              <a:t>Protect blood vessels and enclose venous sinuses</a:t>
            </a:r>
          </a:p>
          <a:p>
            <a:r>
              <a:rPr lang="en-US" dirty="0"/>
              <a:t>Contain cerebrospinal fluid (CSF)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29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layers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Meningitis</a:t>
            </a:r>
            <a:endParaRPr lang="en-US" dirty="0"/>
          </a:p>
          <a:p>
            <a:pPr lvl="1"/>
            <a:r>
              <a:rPr lang="en-US" dirty="0"/>
              <a:t>Inflammation of </a:t>
            </a:r>
            <a:r>
              <a:rPr lang="en-US" dirty="0" err="1"/>
              <a:t>meninges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249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_______________________ layers </a:t>
            </a:r>
            <a:r>
              <a:rPr lang="en-US" dirty="0"/>
              <a:t>of fibrous connective tissue (around brain) </a:t>
            </a:r>
            <a:r>
              <a:rPr lang="en-US" dirty="0" smtClean="0"/>
              <a:t>___________________________ to </a:t>
            </a:r>
            <a:r>
              <a:rPr lang="en-US" dirty="0"/>
              <a:t>form </a:t>
            </a:r>
            <a:r>
              <a:rPr lang="en-US" dirty="0" err="1"/>
              <a:t>dural</a:t>
            </a:r>
            <a:r>
              <a:rPr lang="en-US" dirty="0"/>
              <a:t> venous sinuses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4944"/>
            <a:ext cx="5614988" cy="25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6519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Dural septa limit excessive movement of brain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longitudinal fissure; attached to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galli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along </a:t>
            </a:r>
            <a:r>
              <a:rPr lang="en-US" dirty="0" err="1"/>
              <a:t>vermis</a:t>
            </a:r>
            <a:r>
              <a:rPr lang="en-US" dirty="0"/>
              <a:t> of cerebellum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horizontal </a:t>
            </a:r>
            <a:r>
              <a:rPr lang="en-US" dirty="0" err="1"/>
              <a:t>dural</a:t>
            </a:r>
            <a:r>
              <a:rPr lang="en-US" dirty="0"/>
              <a:t> fold over cerebellum and in transverse fissure</a:t>
            </a:r>
          </a:p>
        </p:txBody>
      </p:sp>
    </p:spTree>
    <p:extLst>
      <p:ext uri="{BB962C8B-B14F-4D97-AF65-F5344CB8AC3E}">
        <p14:creationId xmlns:p14="http://schemas.microsoft.com/office/powerpoint/2010/main" val="31650682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Arachnoid Mater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layer with </a:t>
            </a:r>
            <a:r>
              <a:rPr lang="en-US" dirty="0" smtClean="0"/>
              <a:t>_____________________ extensions</a:t>
            </a:r>
            <a:endParaRPr lang="en-US" dirty="0"/>
          </a:p>
          <a:p>
            <a:r>
              <a:rPr lang="en-US" dirty="0"/>
              <a:t>Separated from </a:t>
            </a:r>
            <a:r>
              <a:rPr lang="en-US" dirty="0" err="1"/>
              <a:t>dura</a:t>
            </a:r>
            <a:r>
              <a:rPr lang="en-US" dirty="0"/>
              <a:t> mater by </a:t>
            </a:r>
            <a:r>
              <a:rPr lang="en-US" b="1" dirty="0" smtClean="0"/>
              <a:t>_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CSF and largest blood vessels of </a:t>
            </a:r>
            <a:r>
              <a:rPr lang="en-US" dirty="0" smtClean="0"/>
              <a:t>brain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permit cerebrospinal fluid </a:t>
            </a:r>
            <a:r>
              <a:rPr lang="en-US" dirty="0" err="1" smtClean="0"/>
              <a:t>reabsorption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02021"/>
            <a:ext cx="4114800" cy="19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6497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 Mater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 </a:t>
            </a:r>
            <a:r>
              <a:rPr lang="en-US" dirty="0" err="1" smtClean="0"/>
              <a:t>vascularized</a:t>
            </a:r>
            <a:r>
              <a:rPr lang="en-US" dirty="0" smtClean="0"/>
              <a:t> </a:t>
            </a:r>
            <a:r>
              <a:rPr lang="en-US" dirty="0"/>
              <a:t>connective tissue that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3505201"/>
            <a:ext cx="53875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0633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Watery solution formed </a:t>
            </a:r>
            <a:r>
              <a:rPr lang="en-US" dirty="0" smtClean="0"/>
              <a:t>_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Gives ______________________________ to CNS structures</a:t>
            </a:r>
          </a:p>
          <a:p>
            <a:pPr lvl="2"/>
            <a:r>
              <a:rPr lang="en-US" dirty="0" smtClean="0"/>
              <a:t>Reduces weight by 97%</a:t>
            </a:r>
          </a:p>
          <a:p>
            <a:pPr lvl="1"/>
            <a:r>
              <a:rPr lang="en-US" dirty="0" smtClean="0"/>
              <a:t>________________________________CNS from blows and other trauma</a:t>
            </a:r>
          </a:p>
          <a:p>
            <a:pPr lvl="1"/>
            <a:r>
              <a:rPr lang="en-US" dirty="0" smtClean="0"/>
              <a:t>________________________________ brain and carries chemical signals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83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Spinal Cord: Gross Anatomy and Protection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  <a:p>
            <a:pPr lvl="1"/>
            <a:r>
              <a:rPr lang="en-US" dirty="0"/>
              <a:t>Begins at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Ends at L</a:t>
            </a:r>
            <a:r>
              <a:rPr lang="en-US" baseline="-25000" dirty="0"/>
              <a:t>1</a:t>
            </a:r>
            <a:r>
              <a:rPr lang="en-US" dirty="0"/>
              <a:t> or L</a:t>
            </a:r>
            <a:r>
              <a:rPr lang="en-US" baseline="-25000" dirty="0"/>
              <a:t>2</a:t>
            </a:r>
            <a:r>
              <a:rPr lang="en-US" dirty="0"/>
              <a:t> vertebra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Provides two-way </a:t>
            </a:r>
            <a:r>
              <a:rPr lang="en-US" dirty="0" smtClean="0"/>
              <a:t>_________________________________ to </a:t>
            </a:r>
            <a:r>
              <a:rPr lang="en-US" dirty="0"/>
              <a:t>and from brain</a:t>
            </a:r>
          </a:p>
          <a:p>
            <a:pPr lvl="1"/>
            <a:r>
              <a:rPr lang="en-US" dirty="0"/>
              <a:t>Contains spinal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3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Can be _</a:t>
            </a:r>
            <a:endParaRPr lang="en-US" dirty="0"/>
          </a:p>
          <a:p>
            <a:pPr lvl="1"/>
            <a:r>
              <a:rPr lang="en-US" dirty="0" smtClean="0"/>
              <a:t>circulates cerebrospinal fluid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Line </a:t>
            </a:r>
            <a:r>
              <a:rPr lang="en-US" dirty="0"/>
              <a:t>the central </a:t>
            </a:r>
            <a:r>
              <a:rPr lang="en-US" dirty="0" smtClean="0"/>
              <a:t>________________________ of </a:t>
            </a:r>
            <a:r>
              <a:rPr lang="en-US" dirty="0"/>
              <a:t>the brain and spinal </a:t>
            </a:r>
            <a:r>
              <a:rPr lang="en-US" dirty="0" smtClean="0"/>
              <a:t>column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Spinal Cord: Gross Anatomy and Protection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Bone, </a:t>
            </a:r>
            <a:r>
              <a:rPr lang="en-US" dirty="0" err="1"/>
              <a:t>meninges</a:t>
            </a:r>
            <a:r>
              <a:rPr lang="en-US" dirty="0"/>
              <a:t>, and CSF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Cushion of fat and network of veins in space between vertebrae and spinal </a:t>
            </a:r>
            <a:r>
              <a:rPr lang="en-US" dirty="0" err="1"/>
              <a:t>dura</a:t>
            </a:r>
            <a:r>
              <a:rPr lang="en-US" dirty="0"/>
              <a:t> mater  </a:t>
            </a:r>
          </a:p>
          <a:p>
            <a:endParaRPr lang="en-US" dirty="0" smtClean="0"/>
          </a:p>
          <a:p>
            <a:r>
              <a:rPr lang="en-US" dirty="0" smtClean="0"/>
              <a:t>CSF </a:t>
            </a:r>
            <a:r>
              <a:rPr lang="en-US" dirty="0"/>
              <a:t>in subarachnoid </a:t>
            </a:r>
            <a:r>
              <a:rPr lang="en-US" dirty="0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307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Spinal Cord: Gross Anatomy and Protection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Terminates in </a:t>
            </a:r>
            <a:r>
              <a:rPr lang="en-US" b="1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_______________________ </a:t>
            </a:r>
            <a:r>
              <a:rPr lang="en-US" dirty="0" smtClean="0"/>
              <a:t>extends </a:t>
            </a:r>
            <a:r>
              <a:rPr lang="en-US" dirty="0"/>
              <a:t>to coccyx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Denticulate ligaments</a:t>
            </a:r>
          </a:p>
          <a:p>
            <a:pPr lvl="1"/>
            <a:r>
              <a:rPr lang="en-US" dirty="0"/>
              <a:t>Extensions of </a:t>
            </a:r>
            <a:r>
              <a:rPr lang="en-US" dirty="0" smtClean="0"/>
              <a:t>____________ mater </a:t>
            </a:r>
            <a:r>
              <a:rPr lang="en-US" dirty="0"/>
              <a:t>that secure cord to </a:t>
            </a:r>
            <a:r>
              <a:rPr lang="en-US" dirty="0" err="1"/>
              <a:t>dura</a:t>
            </a:r>
            <a:r>
              <a:rPr lang="en-US" dirty="0"/>
              <a:t> mater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144178"/>
            <a:ext cx="2219325" cy="65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1797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Spinal nerves</a:t>
            </a:r>
            <a:r>
              <a:rPr lang="en-US" dirty="0"/>
              <a:t> (Part of </a:t>
            </a:r>
            <a:r>
              <a:rPr lang="en-US" dirty="0" smtClean="0"/>
              <a:t>_____________________)</a:t>
            </a:r>
            <a:endParaRPr lang="en-US" dirty="0"/>
          </a:p>
          <a:p>
            <a:pPr lvl="1"/>
            <a:r>
              <a:rPr lang="en-US" dirty="0"/>
              <a:t>31 pairs </a:t>
            </a:r>
          </a:p>
          <a:p>
            <a:r>
              <a:rPr lang="en-US" dirty="0"/>
              <a:t>Cervical and </a:t>
            </a:r>
            <a:r>
              <a:rPr lang="en-US" dirty="0" err="1"/>
              <a:t>lumbosacral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Nerves serving upper and lower limbs emerge here</a:t>
            </a:r>
          </a:p>
          <a:p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“horse tail”</a:t>
            </a:r>
            <a:endParaRPr lang="en-US" dirty="0"/>
          </a:p>
          <a:p>
            <a:pPr lvl="1"/>
            <a:r>
              <a:rPr lang="en-US" dirty="0"/>
              <a:t>Collection of </a:t>
            </a:r>
            <a:r>
              <a:rPr lang="en-US" dirty="0" smtClean="0"/>
              <a:t>_____________________________ at </a:t>
            </a:r>
            <a:r>
              <a:rPr lang="en-US" dirty="0"/>
              <a:t>inferior end of vertebral canal</a:t>
            </a:r>
          </a:p>
        </p:txBody>
      </p:sp>
    </p:spTree>
    <p:extLst>
      <p:ext uri="{BB962C8B-B14F-4D97-AF65-F5344CB8AC3E}">
        <p14:creationId xmlns:p14="http://schemas.microsoft.com/office/powerpoint/2010/main" val="14440543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Cross-sectional Anatomy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Two lengthwise grooves partially divide cord into right and left halves 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connects </a:t>
            </a:r>
            <a:r>
              <a:rPr lang="en-US" dirty="0"/>
              <a:t>masses of gray matter; encloses central canal</a:t>
            </a:r>
          </a:p>
        </p:txBody>
      </p:sp>
    </p:spTree>
    <p:extLst>
      <p:ext uri="{BB962C8B-B14F-4D97-AF65-F5344CB8AC3E}">
        <p14:creationId xmlns:p14="http://schemas.microsoft.com/office/powerpoint/2010/main" val="22323479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02" name="Picture 38" descr="figure_12_28a_un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>
            <a:fillRect/>
          </a:stretch>
        </p:blipFill>
        <p:spPr bwMode="auto">
          <a:xfrm>
            <a:off x="273050" y="1492250"/>
            <a:ext cx="85979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87338" y="1676400"/>
            <a:ext cx="1449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Epidural space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(contains fat)</a:t>
            </a: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92100" y="2146300"/>
            <a:ext cx="1508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Subdural space</a:t>
            </a: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292100" y="2492375"/>
            <a:ext cx="14382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Subarachnoid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space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(contains CSF)</a:t>
            </a: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5594350" y="1665288"/>
            <a:ext cx="984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Pia mater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5603875" y="1895475"/>
            <a:ext cx="15970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Arachnoid mater</a:t>
            </a: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5595938" y="2105025"/>
            <a:ext cx="1122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Dura mater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7251700" y="1881188"/>
            <a:ext cx="1597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Spinal meninges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616700" y="34496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Dorsal root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ganglion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568325" y="4910138"/>
            <a:ext cx="4194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>
                <a:latin typeface="Arial Black" pitchFamily="-128" charset="0"/>
              </a:rPr>
              <a:t>Cross section of spinal cord and vertebra</a:t>
            </a:r>
          </a:p>
        </p:txBody>
      </p:sp>
      <p:sp>
        <p:nvSpPr>
          <p:cNvPr id="36914" name="Freeform 50"/>
          <p:cNvSpPr>
            <a:spLocks/>
          </p:cNvSpPr>
          <p:nvPr/>
        </p:nvSpPr>
        <p:spPr bwMode="auto">
          <a:xfrm>
            <a:off x="1681163" y="1833563"/>
            <a:ext cx="2374900" cy="714375"/>
          </a:xfrm>
          <a:custGeom>
            <a:avLst/>
            <a:gdLst>
              <a:gd name="T0" fmla="*/ 0 w 1496"/>
              <a:gd name="T1" fmla="*/ 0 h 450"/>
              <a:gd name="T2" fmla="*/ 333 w 1496"/>
              <a:gd name="T3" fmla="*/ 0 h 450"/>
              <a:gd name="T4" fmla="*/ 1496 w 1496"/>
              <a:gd name="T5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6" h="450">
                <a:moveTo>
                  <a:pt x="0" y="0"/>
                </a:moveTo>
                <a:lnTo>
                  <a:pt x="333" y="0"/>
                </a:lnTo>
                <a:lnTo>
                  <a:pt x="1496" y="45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1739900" y="2303463"/>
            <a:ext cx="1993900" cy="460375"/>
          </a:xfrm>
          <a:custGeom>
            <a:avLst/>
            <a:gdLst>
              <a:gd name="T0" fmla="*/ 0 w 1256"/>
              <a:gd name="T1" fmla="*/ 0 h 290"/>
              <a:gd name="T2" fmla="*/ 347 w 1256"/>
              <a:gd name="T3" fmla="*/ 0 h 290"/>
              <a:gd name="T4" fmla="*/ 1256 w 1256"/>
              <a:gd name="T5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6" h="290">
                <a:moveTo>
                  <a:pt x="0" y="0"/>
                </a:moveTo>
                <a:lnTo>
                  <a:pt x="347" y="0"/>
                </a:lnTo>
                <a:lnTo>
                  <a:pt x="1256" y="29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Freeform 52"/>
          <p:cNvSpPr>
            <a:spLocks/>
          </p:cNvSpPr>
          <p:nvPr/>
        </p:nvSpPr>
        <p:spPr bwMode="auto">
          <a:xfrm>
            <a:off x="1608138" y="2646363"/>
            <a:ext cx="1909762" cy="338137"/>
          </a:xfrm>
          <a:custGeom>
            <a:avLst/>
            <a:gdLst>
              <a:gd name="T0" fmla="*/ 0 w 1203"/>
              <a:gd name="T1" fmla="*/ 0 h 213"/>
              <a:gd name="T2" fmla="*/ 419 w 1203"/>
              <a:gd name="T3" fmla="*/ 0 h 213"/>
              <a:gd name="T4" fmla="*/ 1203 w 1203"/>
              <a:gd name="T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3" h="213">
                <a:moveTo>
                  <a:pt x="0" y="0"/>
                </a:moveTo>
                <a:lnTo>
                  <a:pt x="419" y="0"/>
                </a:lnTo>
                <a:lnTo>
                  <a:pt x="1203" y="21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5249863" y="3589338"/>
            <a:ext cx="14176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Freeform 56"/>
          <p:cNvSpPr>
            <a:spLocks/>
          </p:cNvSpPr>
          <p:nvPr/>
        </p:nvSpPr>
        <p:spPr bwMode="auto">
          <a:xfrm>
            <a:off x="4668838" y="2230438"/>
            <a:ext cx="987425" cy="758825"/>
          </a:xfrm>
          <a:custGeom>
            <a:avLst/>
            <a:gdLst>
              <a:gd name="T0" fmla="*/ 0 w 622"/>
              <a:gd name="T1" fmla="*/ 478 h 478"/>
              <a:gd name="T2" fmla="*/ 512 w 622"/>
              <a:gd name="T3" fmla="*/ 3 h 478"/>
              <a:gd name="T4" fmla="*/ 622 w 622"/>
              <a:gd name="T5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2" h="478">
                <a:moveTo>
                  <a:pt x="0" y="478"/>
                </a:moveTo>
                <a:lnTo>
                  <a:pt x="512" y="3"/>
                </a:lnTo>
                <a:lnTo>
                  <a:pt x="622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Freeform 57"/>
          <p:cNvSpPr>
            <a:spLocks/>
          </p:cNvSpPr>
          <p:nvPr/>
        </p:nvSpPr>
        <p:spPr bwMode="auto">
          <a:xfrm>
            <a:off x="4541838" y="2024063"/>
            <a:ext cx="1109662" cy="889000"/>
          </a:xfrm>
          <a:custGeom>
            <a:avLst/>
            <a:gdLst>
              <a:gd name="T0" fmla="*/ 0 w 699"/>
              <a:gd name="T1" fmla="*/ 560 h 560"/>
              <a:gd name="T2" fmla="*/ 598 w 699"/>
              <a:gd name="T3" fmla="*/ 2 h 560"/>
              <a:gd name="T4" fmla="*/ 699 w 699"/>
              <a:gd name="T5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9" h="560">
                <a:moveTo>
                  <a:pt x="0" y="560"/>
                </a:moveTo>
                <a:lnTo>
                  <a:pt x="598" y="2"/>
                </a:lnTo>
                <a:lnTo>
                  <a:pt x="699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Freeform 58"/>
          <p:cNvSpPr>
            <a:spLocks/>
          </p:cNvSpPr>
          <p:nvPr/>
        </p:nvSpPr>
        <p:spPr bwMode="auto">
          <a:xfrm>
            <a:off x="4364038" y="1824038"/>
            <a:ext cx="1292225" cy="1047750"/>
          </a:xfrm>
          <a:custGeom>
            <a:avLst/>
            <a:gdLst>
              <a:gd name="T0" fmla="*/ 0 w 814"/>
              <a:gd name="T1" fmla="*/ 660 h 660"/>
              <a:gd name="T2" fmla="*/ 715 w 814"/>
              <a:gd name="T3" fmla="*/ 0 h 660"/>
              <a:gd name="T4" fmla="*/ 814 w 814"/>
              <a:gd name="T5" fmla="*/ 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660">
                <a:moveTo>
                  <a:pt x="0" y="660"/>
                </a:moveTo>
                <a:lnTo>
                  <a:pt x="715" y="0"/>
                </a:lnTo>
                <a:lnTo>
                  <a:pt x="814" y="1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Freeform 59"/>
          <p:cNvSpPr>
            <a:spLocks/>
          </p:cNvSpPr>
          <p:nvPr/>
        </p:nvSpPr>
        <p:spPr bwMode="auto">
          <a:xfrm>
            <a:off x="7115175" y="1746250"/>
            <a:ext cx="98425" cy="574675"/>
          </a:xfrm>
          <a:custGeom>
            <a:avLst/>
            <a:gdLst>
              <a:gd name="T0" fmla="*/ 0 w 62"/>
              <a:gd name="T1" fmla="*/ 0 h 362"/>
              <a:gd name="T2" fmla="*/ 60 w 62"/>
              <a:gd name="T3" fmla="*/ 0 h 362"/>
              <a:gd name="T4" fmla="*/ 62 w 62"/>
              <a:gd name="T5" fmla="*/ 362 h 362"/>
              <a:gd name="T6" fmla="*/ 1 w 62"/>
              <a:gd name="T7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362">
                <a:moveTo>
                  <a:pt x="0" y="0"/>
                </a:moveTo>
                <a:lnTo>
                  <a:pt x="60" y="0"/>
                </a:lnTo>
                <a:lnTo>
                  <a:pt x="62" y="362"/>
                </a:lnTo>
                <a:lnTo>
                  <a:pt x="1" y="36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>
            <a:off x="7207250" y="2032000"/>
            <a:ext cx="10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Freeform 61"/>
          <p:cNvSpPr>
            <a:spLocks/>
          </p:cNvSpPr>
          <p:nvPr/>
        </p:nvSpPr>
        <p:spPr bwMode="auto">
          <a:xfrm>
            <a:off x="1676400" y="1835150"/>
            <a:ext cx="2374900" cy="714375"/>
          </a:xfrm>
          <a:custGeom>
            <a:avLst/>
            <a:gdLst>
              <a:gd name="T0" fmla="*/ 0 w 1496"/>
              <a:gd name="T1" fmla="*/ 0 h 450"/>
              <a:gd name="T2" fmla="*/ 333 w 1496"/>
              <a:gd name="T3" fmla="*/ 0 h 450"/>
              <a:gd name="T4" fmla="*/ 1496 w 1496"/>
              <a:gd name="T5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6" h="450">
                <a:moveTo>
                  <a:pt x="0" y="0"/>
                </a:moveTo>
                <a:lnTo>
                  <a:pt x="333" y="0"/>
                </a:lnTo>
                <a:lnTo>
                  <a:pt x="1496" y="4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Freeform 62"/>
          <p:cNvSpPr>
            <a:spLocks/>
          </p:cNvSpPr>
          <p:nvPr/>
        </p:nvSpPr>
        <p:spPr bwMode="auto">
          <a:xfrm>
            <a:off x="1735138" y="2305050"/>
            <a:ext cx="1993900" cy="460375"/>
          </a:xfrm>
          <a:custGeom>
            <a:avLst/>
            <a:gdLst>
              <a:gd name="T0" fmla="*/ 0 w 1256"/>
              <a:gd name="T1" fmla="*/ 0 h 290"/>
              <a:gd name="T2" fmla="*/ 347 w 1256"/>
              <a:gd name="T3" fmla="*/ 0 h 290"/>
              <a:gd name="T4" fmla="*/ 1256 w 1256"/>
              <a:gd name="T5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6" h="290">
                <a:moveTo>
                  <a:pt x="0" y="0"/>
                </a:moveTo>
                <a:lnTo>
                  <a:pt x="347" y="0"/>
                </a:lnTo>
                <a:lnTo>
                  <a:pt x="1256" y="2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Freeform 63"/>
          <p:cNvSpPr>
            <a:spLocks/>
          </p:cNvSpPr>
          <p:nvPr/>
        </p:nvSpPr>
        <p:spPr bwMode="auto">
          <a:xfrm>
            <a:off x="1603375" y="2647950"/>
            <a:ext cx="1909763" cy="338138"/>
          </a:xfrm>
          <a:custGeom>
            <a:avLst/>
            <a:gdLst>
              <a:gd name="T0" fmla="*/ 0 w 1203"/>
              <a:gd name="T1" fmla="*/ 0 h 213"/>
              <a:gd name="T2" fmla="*/ 419 w 1203"/>
              <a:gd name="T3" fmla="*/ 0 h 213"/>
              <a:gd name="T4" fmla="*/ 1203 w 1203"/>
              <a:gd name="T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3" h="213">
                <a:moveTo>
                  <a:pt x="0" y="0"/>
                </a:moveTo>
                <a:lnTo>
                  <a:pt x="419" y="0"/>
                </a:lnTo>
                <a:lnTo>
                  <a:pt x="1203" y="21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>
            <a:off x="5245100" y="3590925"/>
            <a:ext cx="141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Freeform 67"/>
          <p:cNvSpPr>
            <a:spLocks/>
          </p:cNvSpPr>
          <p:nvPr/>
        </p:nvSpPr>
        <p:spPr bwMode="auto">
          <a:xfrm>
            <a:off x="4664075" y="2232025"/>
            <a:ext cx="987425" cy="758825"/>
          </a:xfrm>
          <a:custGeom>
            <a:avLst/>
            <a:gdLst>
              <a:gd name="T0" fmla="*/ 0 w 622"/>
              <a:gd name="T1" fmla="*/ 478 h 478"/>
              <a:gd name="T2" fmla="*/ 512 w 622"/>
              <a:gd name="T3" fmla="*/ 3 h 478"/>
              <a:gd name="T4" fmla="*/ 622 w 622"/>
              <a:gd name="T5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2" h="478">
                <a:moveTo>
                  <a:pt x="0" y="478"/>
                </a:moveTo>
                <a:lnTo>
                  <a:pt x="512" y="3"/>
                </a:lnTo>
                <a:lnTo>
                  <a:pt x="62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Freeform 68"/>
          <p:cNvSpPr>
            <a:spLocks/>
          </p:cNvSpPr>
          <p:nvPr/>
        </p:nvSpPr>
        <p:spPr bwMode="auto">
          <a:xfrm>
            <a:off x="4537075" y="2025650"/>
            <a:ext cx="1109663" cy="889000"/>
          </a:xfrm>
          <a:custGeom>
            <a:avLst/>
            <a:gdLst>
              <a:gd name="T0" fmla="*/ 0 w 699"/>
              <a:gd name="T1" fmla="*/ 560 h 560"/>
              <a:gd name="T2" fmla="*/ 598 w 699"/>
              <a:gd name="T3" fmla="*/ 2 h 560"/>
              <a:gd name="T4" fmla="*/ 699 w 699"/>
              <a:gd name="T5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9" h="560">
                <a:moveTo>
                  <a:pt x="0" y="560"/>
                </a:moveTo>
                <a:lnTo>
                  <a:pt x="598" y="2"/>
                </a:lnTo>
                <a:lnTo>
                  <a:pt x="69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3" name="Freeform 69"/>
          <p:cNvSpPr>
            <a:spLocks/>
          </p:cNvSpPr>
          <p:nvPr/>
        </p:nvSpPr>
        <p:spPr bwMode="auto">
          <a:xfrm>
            <a:off x="4359275" y="1825625"/>
            <a:ext cx="1292225" cy="1047750"/>
          </a:xfrm>
          <a:custGeom>
            <a:avLst/>
            <a:gdLst>
              <a:gd name="T0" fmla="*/ 0 w 814"/>
              <a:gd name="T1" fmla="*/ 660 h 660"/>
              <a:gd name="T2" fmla="*/ 715 w 814"/>
              <a:gd name="T3" fmla="*/ 0 h 660"/>
              <a:gd name="T4" fmla="*/ 814 w 814"/>
              <a:gd name="T5" fmla="*/ 1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660">
                <a:moveTo>
                  <a:pt x="0" y="660"/>
                </a:moveTo>
                <a:lnTo>
                  <a:pt x="715" y="0"/>
                </a:lnTo>
                <a:lnTo>
                  <a:pt x="814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cs typeface="Arial" charset="0"/>
              </a:rPr>
              <a:t>Figure 12.28a  Anatomy of the spinal cord.</a:t>
            </a:r>
          </a:p>
        </p:txBody>
      </p:sp>
    </p:spTree>
    <p:extLst>
      <p:ext uri="{BB962C8B-B14F-4D97-AF65-F5344CB8AC3E}">
        <p14:creationId xmlns:p14="http://schemas.microsoft.com/office/powerpoint/2010/main" val="2260458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54" name="Picture 66" descr="figure_12_28b_un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 bwMode="auto">
          <a:xfrm>
            <a:off x="273050" y="1038225"/>
            <a:ext cx="85979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7086600" y="838200"/>
            <a:ext cx="125386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Posterior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median </a:t>
            </a:r>
            <a:r>
              <a:rPr lang="en-US" sz="1200" b="1" dirty="0" err="1">
                <a:latin typeface="Arial" charset="0"/>
              </a:rPr>
              <a:t>sulcus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6737350" y="1247775"/>
            <a:ext cx="147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Gray commissure</a:t>
            </a: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6737350" y="1438275"/>
            <a:ext cx="1039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Dorsal horn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6735763" y="1625600"/>
            <a:ext cx="1081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Ventral horn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6735763" y="1797050"/>
            <a:ext cx="10652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Lateral horn</a:t>
            </a:r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8162925" y="1520825"/>
            <a:ext cx="6492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Gray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matter</a:t>
            </a:r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7091363" y="2698750"/>
            <a:ext cx="11414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Central canal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7096125" y="2924175"/>
            <a:ext cx="136447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Anterior median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>
                <a:latin typeface="Arial" charset="0"/>
              </a:rPr>
              <a:t>fissure</a:t>
            </a:r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7096125" y="3368675"/>
            <a:ext cx="869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Pia mater</a:t>
            </a:r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7096125" y="4111625"/>
            <a:ext cx="13954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Arachnoid mater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7096125" y="4597400"/>
            <a:ext cx="147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Spinal dura mater</a:t>
            </a:r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1371600" y="1524000"/>
            <a:ext cx="811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White</a:t>
            </a:r>
          </a:p>
          <a:p>
            <a:pPr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columns</a:t>
            </a:r>
          </a:p>
        </p:txBody>
      </p:sp>
      <p:sp>
        <p:nvSpPr>
          <p:cNvPr id="37970" name="Rectangle 82"/>
          <p:cNvSpPr>
            <a:spLocks noChangeArrowheads="1"/>
          </p:cNvSpPr>
          <p:nvPr/>
        </p:nvSpPr>
        <p:spPr bwMode="auto">
          <a:xfrm>
            <a:off x="238125" y="2092325"/>
            <a:ext cx="9969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Dorsal root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ganglion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238125" y="2540000"/>
            <a:ext cx="1090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Spinal nerve</a:t>
            </a:r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238125" y="2805113"/>
            <a:ext cx="1005403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Dorsal </a:t>
            </a:r>
            <a:r>
              <a:rPr lang="en-US" sz="1200" b="1" dirty="0" smtClean="0">
                <a:latin typeface="Arial" charset="0"/>
              </a:rPr>
              <a:t>root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7973" name="Rectangle 85"/>
          <p:cNvSpPr>
            <a:spLocks noChangeArrowheads="1"/>
          </p:cNvSpPr>
          <p:nvPr/>
        </p:nvSpPr>
        <p:spPr bwMode="auto">
          <a:xfrm>
            <a:off x="234950" y="3552825"/>
            <a:ext cx="104022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Ventral </a:t>
            </a:r>
            <a:r>
              <a:rPr lang="en-US" sz="1200" b="1" dirty="0" smtClean="0">
                <a:latin typeface="Arial" charset="0"/>
              </a:rPr>
              <a:t>root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2600" y="5375275"/>
            <a:ext cx="386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 Black" pitchFamily="-128" charset="0"/>
              </a:rPr>
              <a:t>The spinal cord and its meningeal coverings</a:t>
            </a:r>
          </a:p>
        </p:txBody>
      </p:sp>
      <p:sp>
        <p:nvSpPr>
          <p:cNvPr id="37975" name="Freeform 87"/>
          <p:cNvSpPr>
            <a:spLocks/>
          </p:cNvSpPr>
          <p:nvPr/>
        </p:nvSpPr>
        <p:spPr bwMode="auto">
          <a:xfrm>
            <a:off x="2362200" y="1295400"/>
            <a:ext cx="84138" cy="793750"/>
          </a:xfrm>
          <a:custGeom>
            <a:avLst/>
            <a:gdLst>
              <a:gd name="T0" fmla="*/ 52 w 53"/>
              <a:gd name="T1" fmla="*/ 0 h 500"/>
              <a:gd name="T2" fmla="*/ 0 w 53"/>
              <a:gd name="T3" fmla="*/ 0 h 500"/>
              <a:gd name="T4" fmla="*/ 0 w 53"/>
              <a:gd name="T5" fmla="*/ 500 h 500"/>
              <a:gd name="T6" fmla="*/ 53 w 53"/>
              <a:gd name="T7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500">
                <a:moveTo>
                  <a:pt x="52" y="0"/>
                </a:moveTo>
                <a:lnTo>
                  <a:pt x="0" y="0"/>
                </a:lnTo>
                <a:lnTo>
                  <a:pt x="0" y="500"/>
                </a:lnTo>
                <a:lnTo>
                  <a:pt x="53" y="5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6" name="Line 88"/>
          <p:cNvSpPr>
            <a:spLocks noChangeShapeType="1"/>
          </p:cNvSpPr>
          <p:nvPr/>
        </p:nvSpPr>
        <p:spPr bwMode="auto">
          <a:xfrm>
            <a:off x="2057400" y="1676400"/>
            <a:ext cx="33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7" name="Freeform 89"/>
          <p:cNvSpPr>
            <a:spLocks/>
          </p:cNvSpPr>
          <p:nvPr/>
        </p:nvSpPr>
        <p:spPr bwMode="auto">
          <a:xfrm>
            <a:off x="2409825" y="1450975"/>
            <a:ext cx="1936750" cy="796925"/>
          </a:xfrm>
          <a:custGeom>
            <a:avLst/>
            <a:gdLst>
              <a:gd name="T0" fmla="*/ 0 w 1220"/>
              <a:gd name="T1" fmla="*/ 4 h 502"/>
              <a:gd name="T2" fmla="*/ 574 w 1220"/>
              <a:gd name="T3" fmla="*/ 0 h 502"/>
              <a:gd name="T4" fmla="*/ 1220 w 1220"/>
              <a:gd name="T5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0" h="502">
                <a:moveTo>
                  <a:pt x="0" y="4"/>
                </a:moveTo>
                <a:lnTo>
                  <a:pt x="574" y="0"/>
                </a:lnTo>
                <a:lnTo>
                  <a:pt x="1220" y="50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Freeform 90"/>
          <p:cNvSpPr>
            <a:spLocks/>
          </p:cNvSpPr>
          <p:nvPr/>
        </p:nvSpPr>
        <p:spPr bwMode="auto">
          <a:xfrm>
            <a:off x="2441575" y="1708150"/>
            <a:ext cx="1914525" cy="1181100"/>
          </a:xfrm>
          <a:custGeom>
            <a:avLst/>
            <a:gdLst>
              <a:gd name="T0" fmla="*/ 0 w 1206"/>
              <a:gd name="T1" fmla="*/ 0 h 744"/>
              <a:gd name="T2" fmla="*/ 298 w 1206"/>
              <a:gd name="T3" fmla="*/ 2 h 744"/>
              <a:gd name="T4" fmla="*/ 1206 w 1206"/>
              <a:gd name="T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744">
                <a:moveTo>
                  <a:pt x="0" y="0"/>
                </a:moveTo>
                <a:lnTo>
                  <a:pt x="298" y="2"/>
                </a:lnTo>
                <a:lnTo>
                  <a:pt x="1206" y="74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9" name="Freeform 91"/>
          <p:cNvSpPr>
            <a:spLocks/>
          </p:cNvSpPr>
          <p:nvPr/>
        </p:nvSpPr>
        <p:spPr bwMode="auto">
          <a:xfrm>
            <a:off x="2422525" y="1965325"/>
            <a:ext cx="1263650" cy="555625"/>
          </a:xfrm>
          <a:custGeom>
            <a:avLst/>
            <a:gdLst>
              <a:gd name="T0" fmla="*/ 0 w 796"/>
              <a:gd name="T1" fmla="*/ 0 h 350"/>
              <a:gd name="T2" fmla="*/ 358 w 796"/>
              <a:gd name="T3" fmla="*/ 0 h 350"/>
              <a:gd name="T4" fmla="*/ 796 w 796"/>
              <a:gd name="T5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6" h="350">
                <a:moveTo>
                  <a:pt x="0" y="0"/>
                </a:moveTo>
                <a:lnTo>
                  <a:pt x="358" y="0"/>
                </a:lnTo>
                <a:lnTo>
                  <a:pt x="796" y="35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0" name="Freeform 92"/>
          <p:cNvSpPr>
            <a:spLocks/>
          </p:cNvSpPr>
          <p:nvPr/>
        </p:nvSpPr>
        <p:spPr bwMode="auto">
          <a:xfrm>
            <a:off x="1184275" y="2235200"/>
            <a:ext cx="1758950" cy="133350"/>
          </a:xfrm>
          <a:custGeom>
            <a:avLst/>
            <a:gdLst>
              <a:gd name="T0" fmla="*/ 0 w 1108"/>
              <a:gd name="T1" fmla="*/ 0 h 84"/>
              <a:gd name="T2" fmla="*/ 942 w 1108"/>
              <a:gd name="T3" fmla="*/ 0 h 84"/>
              <a:gd name="T4" fmla="*/ 1108 w 1108"/>
              <a:gd name="T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8" h="84">
                <a:moveTo>
                  <a:pt x="0" y="0"/>
                </a:moveTo>
                <a:lnTo>
                  <a:pt x="942" y="0"/>
                </a:lnTo>
                <a:lnTo>
                  <a:pt x="1108" y="8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Freeform 93"/>
          <p:cNvSpPr>
            <a:spLocks/>
          </p:cNvSpPr>
          <p:nvPr/>
        </p:nvSpPr>
        <p:spPr bwMode="auto">
          <a:xfrm>
            <a:off x="1266825" y="2413000"/>
            <a:ext cx="1384300" cy="263525"/>
          </a:xfrm>
          <a:custGeom>
            <a:avLst/>
            <a:gdLst>
              <a:gd name="T0" fmla="*/ 0 w 872"/>
              <a:gd name="T1" fmla="*/ 166 h 166"/>
              <a:gd name="T2" fmla="*/ 458 w 872"/>
              <a:gd name="T3" fmla="*/ 166 h 166"/>
              <a:gd name="T4" fmla="*/ 872 w 872"/>
              <a:gd name="T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2" h="166">
                <a:moveTo>
                  <a:pt x="0" y="166"/>
                </a:moveTo>
                <a:lnTo>
                  <a:pt x="458" y="166"/>
                </a:lnTo>
                <a:lnTo>
                  <a:pt x="872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2" name="Freeform 94"/>
          <p:cNvSpPr>
            <a:spLocks/>
          </p:cNvSpPr>
          <p:nvPr/>
        </p:nvSpPr>
        <p:spPr bwMode="auto">
          <a:xfrm>
            <a:off x="1177925" y="2473325"/>
            <a:ext cx="2063750" cy="447675"/>
          </a:xfrm>
          <a:custGeom>
            <a:avLst/>
            <a:gdLst>
              <a:gd name="T0" fmla="*/ 0 w 1300"/>
              <a:gd name="T1" fmla="*/ 282 h 282"/>
              <a:gd name="T2" fmla="*/ 930 w 1300"/>
              <a:gd name="T3" fmla="*/ 282 h 282"/>
              <a:gd name="T4" fmla="*/ 1300 w 1300"/>
              <a:gd name="T5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0" h="282">
                <a:moveTo>
                  <a:pt x="0" y="282"/>
                </a:moveTo>
                <a:lnTo>
                  <a:pt x="930" y="282"/>
                </a:lnTo>
                <a:lnTo>
                  <a:pt x="130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3" name="Freeform 95"/>
          <p:cNvSpPr>
            <a:spLocks/>
          </p:cNvSpPr>
          <p:nvPr/>
        </p:nvSpPr>
        <p:spPr bwMode="auto">
          <a:xfrm>
            <a:off x="1209675" y="2806700"/>
            <a:ext cx="2184400" cy="863600"/>
          </a:xfrm>
          <a:custGeom>
            <a:avLst/>
            <a:gdLst>
              <a:gd name="T0" fmla="*/ 0 w 1376"/>
              <a:gd name="T1" fmla="*/ 542 h 544"/>
              <a:gd name="T2" fmla="*/ 924 w 1376"/>
              <a:gd name="T3" fmla="*/ 544 h 544"/>
              <a:gd name="T4" fmla="*/ 1376 w 137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544">
                <a:moveTo>
                  <a:pt x="0" y="542"/>
                </a:moveTo>
                <a:lnTo>
                  <a:pt x="924" y="544"/>
                </a:lnTo>
                <a:lnTo>
                  <a:pt x="1376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Line 96"/>
          <p:cNvSpPr>
            <a:spLocks noChangeShapeType="1"/>
          </p:cNvSpPr>
          <p:nvPr/>
        </p:nvSpPr>
        <p:spPr bwMode="auto">
          <a:xfrm>
            <a:off x="4851400" y="4724400"/>
            <a:ext cx="23082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5" name="Line 97"/>
          <p:cNvSpPr>
            <a:spLocks noChangeShapeType="1"/>
          </p:cNvSpPr>
          <p:nvPr/>
        </p:nvSpPr>
        <p:spPr bwMode="auto">
          <a:xfrm flipH="1">
            <a:off x="4851400" y="3498850"/>
            <a:ext cx="23082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6" name="Line 98"/>
          <p:cNvSpPr>
            <a:spLocks noChangeShapeType="1"/>
          </p:cNvSpPr>
          <p:nvPr/>
        </p:nvSpPr>
        <p:spPr bwMode="auto">
          <a:xfrm>
            <a:off x="4745038" y="4241800"/>
            <a:ext cx="24177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7" name="Freeform 99"/>
          <p:cNvSpPr>
            <a:spLocks/>
          </p:cNvSpPr>
          <p:nvPr/>
        </p:nvSpPr>
        <p:spPr bwMode="auto">
          <a:xfrm>
            <a:off x="4508500" y="2811463"/>
            <a:ext cx="2646363" cy="241300"/>
          </a:xfrm>
          <a:custGeom>
            <a:avLst/>
            <a:gdLst>
              <a:gd name="T0" fmla="*/ 0 w 1667"/>
              <a:gd name="T1" fmla="*/ 0 h 152"/>
              <a:gd name="T2" fmla="*/ 211 w 1667"/>
              <a:gd name="T3" fmla="*/ 152 h 152"/>
              <a:gd name="T4" fmla="*/ 1667 w 166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7" h="152">
                <a:moveTo>
                  <a:pt x="0" y="0"/>
                </a:moveTo>
                <a:lnTo>
                  <a:pt x="211" y="152"/>
                </a:lnTo>
                <a:lnTo>
                  <a:pt x="1667" y="15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8" name="Freeform 100"/>
          <p:cNvSpPr>
            <a:spLocks/>
          </p:cNvSpPr>
          <p:nvPr/>
        </p:nvSpPr>
        <p:spPr bwMode="auto">
          <a:xfrm>
            <a:off x="4538663" y="2573338"/>
            <a:ext cx="2616200" cy="254000"/>
          </a:xfrm>
          <a:custGeom>
            <a:avLst/>
            <a:gdLst>
              <a:gd name="T0" fmla="*/ 0 w 1648"/>
              <a:gd name="T1" fmla="*/ 0 h 160"/>
              <a:gd name="T2" fmla="*/ 189 w 1648"/>
              <a:gd name="T3" fmla="*/ 158 h 160"/>
              <a:gd name="T4" fmla="*/ 1648 w 1648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8" h="160">
                <a:moveTo>
                  <a:pt x="0" y="0"/>
                </a:moveTo>
                <a:lnTo>
                  <a:pt x="189" y="158"/>
                </a:lnTo>
                <a:lnTo>
                  <a:pt x="1648" y="16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89" name="Freeform 101"/>
          <p:cNvSpPr>
            <a:spLocks/>
          </p:cNvSpPr>
          <p:nvPr/>
        </p:nvSpPr>
        <p:spPr bwMode="auto">
          <a:xfrm>
            <a:off x="5148263" y="1922463"/>
            <a:ext cx="1638300" cy="650875"/>
          </a:xfrm>
          <a:custGeom>
            <a:avLst/>
            <a:gdLst>
              <a:gd name="T0" fmla="*/ 0 w 1032"/>
              <a:gd name="T1" fmla="*/ 410 h 410"/>
              <a:gd name="T2" fmla="*/ 357 w 1032"/>
              <a:gd name="T3" fmla="*/ 0 h 410"/>
              <a:gd name="T4" fmla="*/ 1032 w 1032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2" h="410">
                <a:moveTo>
                  <a:pt x="0" y="410"/>
                </a:moveTo>
                <a:lnTo>
                  <a:pt x="357" y="0"/>
                </a:lnTo>
                <a:lnTo>
                  <a:pt x="1032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0" name="Freeform 102"/>
          <p:cNvSpPr>
            <a:spLocks/>
          </p:cNvSpPr>
          <p:nvPr/>
        </p:nvSpPr>
        <p:spPr bwMode="auto">
          <a:xfrm>
            <a:off x="4897438" y="1731963"/>
            <a:ext cx="1901825" cy="1028700"/>
          </a:xfrm>
          <a:custGeom>
            <a:avLst/>
            <a:gdLst>
              <a:gd name="T0" fmla="*/ 0 w 1198"/>
              <a:gd name="T1" fmla="*/ 648 h 648"/>
              <a:gd name="T2" fmla="*/ 384 w 1198"/>
              <a:gd name="T3" fmla="*/ 2 h 648"/>
              <a:gd name="T4" fmla="*/ 1198 w 1198"/>
              <a:gd name="T5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8" h="648">
                <a:moveTo>
                  <a:pt x="0" y="648"/>
                </a:moveTo>
                <a:lnTo>
                  <a:pt x="384" y="2"/>
                </a:lnTo>
                <a:lnTo>
                  <a:pt x="1198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1" name="Freeform 103"/>
          <p:cNvSpPr>
            <a:spLocks/>
          </p:cNvSpPr>
          <p:nvPr/>
        </p:nvSpPr>
        <p:spPr bwMode="auto">
          <a:xfrm>
            <a:off x="5003800" y="1554163"/>
            <a:ext cx="1785938" cy="762000"/>
          </a:xfrm>
          <a:custGeom>
            <a:avLst/>
            <a:gdLst>
              <a:gd name="T0" fmla="*/ 0 w 1125"/>
              <a:gd name="T1" fmla="*/ 480 h 480"/>
              <a:gd name="T2" fmla="*/ 179 w 1125"/>
              <a:gd name="T3" fmla="*/ 0 h 480"/>
              <a:gd name="T4" fmla="*/ 1125 w 1125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5" h="480">
                <a:moveTo>
                  <a:pt x="0" y="480"/>
                </a:moveTo>
                <a:lnTo>
                  <a:pt x="179" y="0"/>
                </a:lnTo>
                <a:lnTo>
                  <a:pt x="1125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" name="Freeform 104"/>
          <p:cNvSpPr>
            <a:spLocks/>
          </p:cNvSpPr>
          <p:nvPr/>
        </p:nvSpPr>
        <p:spPr bwMode="auto">
          <a:xfrm>
            <a:off x="4579938" y="1371600"/>
            <a:ext cx="2214562" cy="1079500"/>
          </a:xfrm>
          <a:custGeom>
            <a:avLst/>
            <a:gdLst>
              <a:gd name="T0" fmla="*/ 0 w 1395"/>
              <a:gd name="T1" fmla="*/ 680 h 680"/>
              <a:gd name="T2" fmla="*/ 342 w 1395"/>
              <a:gd name="T3" fmla="*/ 5 h 680"/>
              <a:gd name="T4" fmla="*/ 1395 w 1395"/>
              <a:gd name="T5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5" h="680">
                <a:moveTo>
                  <a:pt x="0" y="680"/>
                </a:moveTo>
                <a:lnTo>
                  <a:pt x="342" y="5"/>
                </a:lnTo>
                <a:lnTo>
                  <a:pt x="1395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3" name="Freeform 105"/>
          <p:cNvSpPr>
            <a:spLocks/>
          </p:cNvSpPr>
          <p:nvPr/>
        </p:nvSpPr>
        <p:spPr bwMode="auto">
          <a:xfrm>
            <a:off x="4525963" y="1150938"/>
            <a:ext cx="2636837" cy="962025"/>
          </a:xfrm>
          <a:custGeom>
            <a:avLst/>
            <a:gdLst>
              <a:gd name="T0" fmla="*/ 0 w 1661"/>
              <a:gd name="T1" fmla="*/ 606 h 606"/>
              <a:gd name="T2" fmla="*/ 274 w 1661"/>
              <a:gd name="T3" fmla="*/ 3 h 606"/>
              <a:gd name="T4" fmla="*/ 1661 w 1661"/>
              <a:gd name="T5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1" h="606">
                <a:moveTo>
                  <a:pt x="0" y="606"/>
                </a:moveTo>
                <a:lnTo>
                  <a:pt x="274" y="3"/>
                </a:lnTo>
                <a:lnTo>
                  <a:pt x="1661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4" name="Freeform 106"/>
          <p:cNvSpPr>
            <a:spLocks/>
          </p:cNvSpPr>
          <p:nvPr/>
        </p:nvSpPr>
        <p:spPr bwMode="auto">
          <a:xfrm>
            <a:off x="4387850" y="2449513"/>
            <a:ext cx="254000" cy="42862"/>
          </a:xfrm>
          <a:custGeom>
            <a:avLst/>
            <a:gdLst>
              <a:gd name="T0" fmla="*/ 2 w 160"/>
              <a:gd name="T1" fmla="*/ 26 h 27"/>
              <a:gd name="T2" fmla="*/ 0 w 160"/>
              <a:gd name="T3" fmla="*/ 0 h 27"/>
              <a:gd name="T4" fmla="*/ 158 w 160"/>
              <a:gd name="T5" fmla="*/ 0 h 27"/>
              <a:gd name="T6" fmla="*/ 160 w 160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7">
                <a:moveTo>
                  <a:pt x="2" y="26"/>
                </a:moveTo>
                <a:lnTo>
                  <a:pt x="0" y="0"/>
                </a:lnTo>
                <a:lnTo>
                  <a:pt x="158" y="0"/>
                </a:lnTo>
                <a:lnTo>
                  <a:pt x="160" y="2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5" name="Freeform 107"/>
          <p:cNvSpPr>
            <a:spLocks/>
          </p:cNvSpPr>
          <p:nvPr/>
        </p:nvSpPr>
        <p:spPr bwMode="auto">
          <a:xfrm>
            <a:off x="2406650" y="1449388"/>
            <a:ext cx="1936750" cy="796925"/>
          </a:xfrm>
          <a:custGeom>
            <a:avLst/>
            <a:gdLst>
              <a:gd name="T0" fmla="*/ 0 w 1220"/>
              <a:gd name="T1" fmla="*/ 4 h 502"/>
              <a:gd name="T2" fmla="*/ 574 w 1220"/>
              <a:gd name="T3" fmla="*/ 0 h 502"/>
              <a:gd name="T4" fmla="*/ 1220 w 1220"/>
              <a:gd name="T5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0" h="502">
                <a:moveTo>
                  <a:pt x="0" y="4"/>
                </a:moveTo>
                <a:lnTo>
                  <a:pt x="574" y="0"/>
                </a:lnTo>
                <a:lnTo>
                  <a:pt x="1220" y="5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6" name="Freeform 108"/>
          <p:cNvSpPr>
            <a:spLocks/>
          </p:cNvSpPr>
          <p:nvPr/>
        </p:nvSpPr>
        <p:spPr bwMode="auto">
          <a:xfrm>
            <a:off x="2438400" y="1706563"/>
            <a:ext cx="1914525" cy="1181100"/>
          </a:xfrm>
          <a:custGeom>
            <a:avLst/>
            <a:gdLst>
              <a:gd name="T0" fmla="*/ 0 w 1206"/>
              <a:gd name="T1" fmla="*/ 0 h 744"/>
              <a:gd name="T2" fmla="*/ 298 w 1206"/>
              <a:gd name="T3" fmla="*/ 2 h 744"/>
              <a:gd name="T4" fmla="*/ 1206 w 1206"/>
              <a:gd name="T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744">
                <a:moveTo>
                  <a:pt x="0" y="0"/>
                </a:moveTo>
                <a:lnTo>
                  <a:pt x="298" y="2"/>
                </a:lnTo>
                <a:lnTo>
                  <a:pt x="1206" y="7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7" name="Freeform 109"/>
          <p:cNvSpPr>
            <a:spLocks/>
          </p:cNvSpPr>
          <p:nvPr/>
        </p:nvSpPr>
        <p:spPr bwMode="auto">
          <a:xfrm>
            <a:off x="2419350" y="1963738"/>
            <a:ext cx="1263650" cy="555625"/>
          </a:xfrm>
          <a:custGeom>
            <a:avLst/>
            <a:gdLst>
              <a:gd name="T0" fmla="*/ 0 w 796"/>
              <a:gd name="T1" fmla="*/ 0 h 350"/>
              <a:gd name="T2" fmla="*/ 358 w 796"/>
              <a:gd name="T3" fmla="*/ 0 h 350"/>
              <a:gd name="T4" fmla="*/ 796 w 796"/>
              <a:gd name="T5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6" h="350">
                <a:moveTo>
                  <a:pt x="0" y="0"/>
                </a:moveTo>
                <a:lnTo>
                  <a:pt x="358" y="0"/>
                </a:lnTo>
                <a:lnTo>
                  <a:pt x="796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8" name="Freeform 110"/>
          <p:cNvSpPr>
            <a:spLocks/>
          </p:cNvSpPr>
          <p:nvPr/>
        </p:nvSpPr>
        <p:spPr bwMode="auto">
          <a:xfrm>
            <a:off x="1181100" y="2233613"/>
            <a:ext cx="1758950" cy="133350"/>
          </a:xfrm>
          <a:custGeom>
            <a:avLst/>
            <a:gdLst>
              <a:gd name="T0" fmla="*/ 0 w 1108"/>
              <a:gd name="T1" fmla="*/ 0 h 84"/>
              <a:gd name="T2" fmla="*/ 942 w 1108"/>
              <a:gd name="T3" fmla="*/ 0 h 84"/>
              <a:gd name="T4" fmla="*/ 1108 w 1108"/>
              <a:gd name="T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8" h="84">
                <a:moveTo>
                  <a:pt x="0" y="0"/>
                </a:moveTo>
                <a:lnTo>
                  <a:pt x="942" y="0"/>
                </a:lnTo>
                <a:lnTo>
                  <a:pt x="1108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9" name="Freeform 111"/>
          <p:cNvSpPr>
            <a:spLocks/>
          </p:cNvSpPr>
          <p:nvPr/>
        </p:nvSpPr>
        <p:spPr bwMode="auto">
          <a:xfrm>
            <a:off x="1263650" y="2411413"/>
            <a:ext cx="1384300" cy="263525"/>
          </a:xfrm>
          <a:custGeom>
            <a:avLst/>
            <a:gdLst>
              <a:gd name="T0" fmla="*/ 0 w 872"/>
              <a:gd name="T1" fmla="*/ 166 h 166"/>
              <a:gd name="T2" fmla="*/ 458 w 872"/>
              <a:gd name="T3" fmla="*/ 166 h 166"/>
              <a:gd name="T4" fmla="*/ 872 w 872"/>
              <a:gd name="T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2" h="166">
                <a:moveTo>
                  <a:pt x="0" y="166"/>
                </a:moveTo>
                <a:lnTo>
                  <a:pt x="458" y="166"/>
                </a:lnTo>
                <a:lnTo>
                  <a:pt x="8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0" name="Freeform 112"/>
          <p:cNvSpPr>
            <a:spLocks/>
          </p:cNvSpPr>
          <p:nvPr/>
        </p:nvSpPr>
        <p:spPr bwMode="auto">
          <a:xfrm>
            <a:off x="1174750" y="2471738"/>
            <a:ext cx="2063750" cy="447675"/>
          </a:xfrm>
          <a:custGeom>
            <a:avLst/>
            <a:gdLst>
              <a:gd name="T0" fmla="*/ 0 w 1300"/>
              <a:gd name="T1" fmla="*/ 282 h 282"/>
              <a:gd name="T2" fmla="*/ 930 w 1300"/>
              <a:gd name="T3" fmla="*/ 282 h 282"/>
              <a:gd name="T4" fmla="*/ 1300 w 1300"/>
              <a:gd name="T5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0" h="282">
                <a:moveTo>
                  <a:pt x="0" y="282"/>
                </a:moveTo>
                <a:lnTo>
                  <a:pt x="930" y="282"/>
                </a:lnTo>
                <a:lnTo>
                  <a:pt x="13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1" name="Freeform 113"/>
          <p:cNvSpPr>
            <a:spLocks/>
          </p:cNvSpPr>
          <p:nvPr/>
        </p:nvSpPr>
        <p:spPr bwMode="auto">
          <a:xfrm>
            <a:off x="1206500" y="2805113"/>
            <a:ext cx="2184400" cy="863600"/>
          </a:xfrm>
          <a:custGeom>
            <a:avLst/>
            <a:gdLst>
              <a:gd name="T0" fmla="*/ 0 w 1376"/>
              <a:gd name="T1" fmla="*/ 542 h 544"/>
              <a:gd name="T2" fmla="*/ 924 w 1376"/>
              <a:gd name="T3" fmla="*/ 544 h 544"/>
              <a:gd name="T4" fmla="*/ 1376 w 137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544">
                <a:moveTo>
                  <a:pt x="0" y="542"/>
                </a:moveTo>
                <a:lnTo>
                  <a:pt x="924" y="544"/>
                </a:lnTo>
                <a:lnTo>
                  <a:pt x="13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>
            <a:off x="4848225" y="4722813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3" name="Line 115"/>
          <p:cNvSpPr>
            <a:spLocks noChangeShapeType="1"/>
          </p:cNvSpPr>
          <p:nvPr/>
        </p:nvSpPr>
        <p:spPr bwMode="auto">
          <a:xfrm flipH="1">
            <a:off x="4848225" y="3497263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4" name="Line 116"/>
          <p:cNvSpPr>
            <a:spLocks noChangeShapeType="1"/>
          </p:cNvSpPr>
          <p:nvPr/>
        </p:nvSpPr>
        <p:spPr bwMode="auto">
          <a:xfrm>
            <a:off x="4741863" y="4240213"/>
            <a:ext cx="241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5" name="Freeform 117"/>
          <p:cNvSpPr>
            <a:spLocks/>
          </p:cNvSpPr>
          <p:nvPr/>
        </p:nvSpPr>
        <p:spPr bwMode="auto">
          <a:xfrm>
            <a:off x="4505325" y="2809875"/>
            <a:ext cx="2646363" cy="241300"/>
          </a:xfrm>
          <a:custGeom>
            <a:avLst/>
            <a:gdLst>
              <a:gd name="T0" fmla="*/ 0 w 1667"/>
              <a:gd name="T1" fmla="*/ 0 h 152"/>
              <a:gd name="T2" fmla="*/ 211 w 1667"/>
              <a:gd name="T3" fmla="*/ 152 h 152"/>
              <a:gd name="T4" fmla="*/ 1667 w 166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7" h="152">
                <a:moveTo>
                  <a:pt x="0" y="0"/>
                </a:moveTo>
                <a:lnTo>
                  <a:pt x="211" y="152"/>
                </a:lnTo>
                <a:lnTo>
                  <a:pt x="1667" y="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6" name="Freeform 118"/>
          <p:cNvSpPr>
            <a:spLocks/>
          </p:cNvSpPr>
          <p:nvPr/>
        </p:nvSpPr>
        <p:spPr bwMode="auto">
          <a:xfrm>
            <a:off x="4535488" y="2571750"/>
            <a:ext cx="2616200" cy="254000"/>
          </a:xfrm>
          <a:custGeom>
            <a:avLst/>
            <a:gdLst>
              <a:gd name="T0" fmla="*/ 0 w 1648"/>
              <a:gd name="T1" fmla="*/ 0 h 160"/>
              <a:gd name="T2" fmla="*/ 189 w 1648"/>
              <a:gd name="T3" fmla="*/ 158 h 160"/>
              <a:gd name="T4" fmla="*/ 1648 w 1648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8" h="160">
                <a:moveTo>
                  <a:pt x="0" y="0"/>
                </a:moveTo>
                <a:lnTo>
                  <a:pt x="189" y="158"/>
                </a:lnTo>
                <a:lnTo>
                  <a:pt x="1648" y="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7" name="Freeform 119"/>
          <p:cNvSpPr>
            <a:spLocks/>
          </p:cNvSpPr>
          <p:nvPr/>
        </p:nvSpPr>
        <p:spPr bwMode="auto">
          <a:xfrm>
            <a:off x="5145088" y="1920875"/>
            <a:ext cx="1638300" cy="650875"/>
          </a:xfrm>
          <a:custGeom>
            <a:avLst/>
            <a:gdLst>
              <a:gd name="T0" fmla="*/ 0 w 1032"/>
              <a:gd name="T1" fmla="*/ 410 h 410"/>
              <a:gd name="T2" fmla="*/ 357 w 1032"/>
              <a:gd name="T3" fmla="*/ 0 h 410"/>
              <a:gd name="T4" fmla="*/ 1032 w 1032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2" h="410">
                <a:moveTo>
                  <a:pt x="0" y="410"/>
                </a:moveTo>
                <a:lnTo>
                  <a:pt x="357" y="0"/>
                </a:lnTo>
                <a:lnTo>
                  <a:pt x="10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8" name="Freeform 120"/>
          <p:cNvSpPr>
            <a:spLocks/>
          </p:cNvSpPr>
          <p:nvPr/>
        </p:nvSpPr>
        <p:spPr bwMode="auto">
          <a:xfrm>
            <a:off x="4894263" y="1730375"/>
            <a:ext cx="1901825" cy="1028700"/>
          </a:xfrm>
          <a:custGeom>
            <a:avLst/>
            <a:gdLst>
              <a:gd name="T0" fmla="*/ 0 w 1198"/>
              <a:gd name="T1" fmla="*/ 648 h 648"/>
              <a:gd name="T2" fmla="*/ 384 w 1198"/>
              <a:gd name="T3" fmla="*/ 2 h 648"/>
              <a:gd name="T4" fmla="*/ 1198 w 1198"/>
              <a:gd name="T5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8" h="648">
                <a:moveTo>
                  <a:pt x="0" y="648"/>
                </a:moveTo>
                <a:lnTo>
                  <a:pt x="384" y="2"/>
                </a:lnTo>
                <a:lnTo>
                  <a:pt x="119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9" name="Freeform 121"/>
          <p:cNvSpPr>
            <a:spLocks/>
          </p:cNvSpPr>
          <p:nvPr/>
        </p:nvSpPr>
        <p:spPr bwMode="auto">
          <a:xfrm>
            <a:off x="5000625" y="1552575"/>
            <a:ext cx="1785938" cy="762000"/>
          </a:xfrm>
          <a:custGeom>
            <a:avLst/>
            <a:gdLst>
              <a:gd name="T0" fmla="*/ 0 w 1125"/>
              <a:gd name="T1" fmla="*/ 480 h 480"/>
              <a:gd name="T2" fmla="*/ 179 w 1125"/>
              <a:gd name="T3" fmla="*/ 0 h 480"/>
              <a:gd name="T4" fmla="*/ 1125 w 1125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5" h="480">
                <a:moveTo>
                  <a:pt x="0" y="480"/>
                </a:moveTo>
                <a:lnTo>
                  <a:pt x="179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0" name="Freeform 122"/>
          <p:cNvSpPr>
            <a:spLocks/>
          </p:cNvSpPr>
          <p:nvPr/>
        </p:nvSpPr>
        <p:spPr bwMode="auto">
          <a:xfrm>
            <a:off x="4576763" y="1370013"/>
            <a:ext cx="2214562" cy="1079500"/>
          </a:xfrm>
          <a:custGeom>
            <a:avLst/>
            <a:gdLst>
              <a:gd name="T0" fmla="*/ 0 w 1395"/>
              <a:gd name="T1" fmla="*/ 680 h 680"/>
              <a:gd name="T2" fmla="*/ 342 w 1395"/>
              <a:gd name="T3" fmla="*/ 5 h 680"/>
              <a:gd name="T4" fmla="*/ 1395 w 1395"/>
              <a:gd name="T5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5" h="680">
                <a:moveTo>
                  <a:pt x="0" y="680"/>
                </a:moveTo>
                <a:lnTo>
                  <a:pt x="342" y="5"/>
                </a:lnTo>
                <a:lnTo>
                  <a:pt x="13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1" name="Freeform 123"/>
          <p:cNvSpPr>
            <a:spLocks/>
          </p:cNvSpPr>
          <p:nvPr/>
        </p:nvSpPr>
        <p:spPr bwMode="auto">
          <a:xfrm>
            <a:off x="4522788" y="1149350"/>
            <a:ext cx="2636837" cy="962025"/>
          </a:xfrm>
          <a:custGeom>
            <a:avLst/>
            <a:gdLst>
              <a:gd name="T0" fmla="*/ 0 w 1661"/>
              <a:gd name="T1" fmla="*/ 606 h 606"/>
              <a:gd name="T2" fmla="*/ 274 w 1661"/>
              <a:gd name="T3" fmla="*/ 3 h 606"/>
              <a:gd name="T4" fmla="*/ 1661 w 1661"/>
              <a:gd name="T5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1" h="606">
                <a:moveTo>
                  <a:pt x="0" y="606"/>
                </a:moveTo>
                <a:lnTo>
                  <a:pt x="274" y="3"/>
                </a:lnTo>
                <a:lnTo>
                  <a:pt x="16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2" name="Freeform 124"/>
          <p:cNvSpPr>
            <a:spLocks/>
          </p:cNvSpPr>
          <p:nvPr/>
        </p:nvSpPr>
        <p:spPr bwMode="auto">
          <a:xfrm>
            <a:off x="4384675" y="2447925"/>
            <a:ext cx="254000" cy="42863"/>
          </a:xfrm>
          <a:custGeom>
            <a:avLst/>
            <a:gdLst>
              <a:gd name="T0" fmla="*/ 2 w 160"/>
              <a:gd name="T1" fmla="*/ 26 h 27"/>
              <a:gd name="T2" fmla="*/ 0 w 160"/>
              <a:gd name="T3" fmla="*/ 0 h 27"/>
              <a:gd name="T4" fmla="*/ 158 w 160"/>
              <a:gd name="T5" fmla="*/ 0 h 27"/>
              <a:gd name="T6" fmla="*/ 160 w 160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7">
                <a:moveTo>
                  <a:pt x="2" y="26"/>
                </a:moveTo>
                <a:lnTo>
                  <a:pt x="0" y="0"/>
                </a:lnTo>
                <a:lnTo>
                  <a:pt x="158" y="0"/>
                </a:lnTo>
                <a:lnTo>
                  <a:pt x="160" y="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3" name="Rectangle 125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cs typeface="Arial" charset="0"/>
              </a:rPr>
              <a:t>Figure 12.28b  Anatomy of the spinal cord.</a:t>
            </a:r>
          </a:p>
        </p:txBody>
      </p:sp>
      <p:sp>
        <p:nvSpPr>
          <p:cNvPr id="38017" name="AutoShape 129"/>
          <p:cNvSpPr>
            <a:spLocks/>
          </p:cNvSpPr>
          <p:nvPr/>
        </p:nvSpPr>
        <p:spPr bwMode="auto">
          <a:xfrm>
            <a:off x="8075613" y="1298575"/>
            <a:ext cx="79375" cy="708025"/>
          </a:xfrm>
          <a:prstGeom prst="righ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8" name="Line 130"/>
          <p:cNvSpPr>
            <a:spLocks noChangeShapeType="1"/>
          </p:cNvSpPr>
          <p:nvPr/>
        </p:nvSpPr>
        <p:spPr bwMode="auto">
          <a:xfrm>
            <a:off x="8150225" y="165417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15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err="1" smtClean="0"/>
              <a:t>interneurons</a:t>
            </a:r>
            <a:r>
              <a:rPr lang="en-US" sz="2400" dirty="0" smtClean="0"/>
              <a:t> </a:t>
            </a:r>
            <a:r>
              <a:rPr lang="en-US" sz="2400" dirty="0"/>
              <a:t>that receive somatic and visceral sensory input</a:t>
            </a:r>
          </a:p>
          <a:p>
            <a:r>
              <a:rPr lang="en-US" sz="2800" b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some </a:t>
            </a:r>
            <a:r>
              <a:rPr lang="en-US" sz="2400" dirty="0" err="1"/>
              <a:t>interneurons</a:t>
            </a:r>
            <a:r>
              <a:rPr lang="en-US" sz="2400" dirty="0"/>
              <a:t>; </a:t>
            </a:r>
            <a:endParaRPr lang="en-US" sz="2400" dirty="0" smtClean="0"/>
          </a:p>
          <a:p>
            <a:pPr lvl="1"/>
            <a:r>
              <a:rPr lang="en-US" sz="2400" dirty="0" smtClean="0"/>
              <a:t>somatic </a:t>
            </a:r>
            <a:r>
              <a:rPr lang="en-US" sz="2400" dirty="0"/>
              <a:t>motor neurons; </a:t>
            </a:r>
            <a:endParaRPr lang="en-US" sz="2400" dirty="0" smtClean="0"/>
          </a:p>
          <a:p>
            <a:pPr lvl="1"/>
            <a:r>
              <a:rPr lang="en-US" sz="2400" dirty="0" smtClean="0"/>
              <a:t>axons </a:t>
            </a:r>
            <a:r>
              <a:rPr lang="en-US" sz="2400" dirty="0"/>
              <a:t>exit cord via </a:t>
            </a:r>
            <a:r>
              <a:rPr lang="en-US" sz="2400" b="1" dirty="0"/>
              <a:t>ventral roots</a:t>
            </a:r>
            <a:endParaRPr lang="en-US" sz="2400" dirty="0"/>
          </a:p>
          <a:p>
            <a:r>
              <a:rPr lang="en-US" sz="2800" b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only </a:t>
            </a:r>
            <a:r>
              <a:rPr lang="en-US" sz="2400" dirty="0"/>
              <a:t>in thoracic and superior lumbar </a:t>
            </a:r>
            <a:r>
              <a:rPr lang="en-US" sz="2400" dirty="0" smtClean="0"/>
              <a:t>regions</a:t>
            </a:r>
          </a:p>
          <a:p>
            <a:pPr lvl="1"/>
            <a:r>
              <a:rPr lang="en-US" sz="2400" dirty="0" smtClean="0"/>
              <a:t>sympathetic </a:t>
            </a:r>
            <a:r>
              <a:rPr lang="en-US" sz="2400" dirty="0"/>
              <a:t>neurons</a:t>
            </a:r>
          </a:p>
          <a:p>
            <a:r>
              <a:rPr lang="en-US" sz="2800" b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sensory </a:t>
            </a:r>
            <a:r>
              <a:rPr lang="en-US" sz="2400" dirty="0"/>
              <a:t>input to cord</a:t>
            </a:r>
          </a:p>
          <a:p>
            <a:r>
              <a:rPr lang="en-US" sz="2800" b="1" dirty="0"/>
              <a:t>Dorsal root (spinal) </a:t>
            </a:r>
            <a:r>
              <a:rPr lang="en-US" sz="2800" b="1" dirty="0" smtClean="0"/>
              <a:t>ganglia</a:t>
            </a:r>
            <a:endParaRPr lang="en-US" sz="2600" dirty="0" smtClean="0"/>
          </a:p>
          <a:p>
            <a:pPr lvl="1"/>
            <a:r>
              <a:rPr lang="en-US" sz="2400" dirty="0" smtClean="0"/>
              <a:t>cell </a:t>
            </a:r>
            <a:r>
              <a:rPr lang="en-US" sz="2400" dirty="0"/>
              <a:t>bodies of sensory neurons</a:t>
            </a:r>
          </a:p>
        </p:txBody>
      </p:sp>
    </p:spTree>
    <p:extLst>
      <p:ext uri="{BB962C8B-B14F-4D97-AF65-F5344CB8AC3E}">
        <p14:creationId xmlns:p14="http://schemas.microsoft.com/office/powerpoint/2010/main" val="12115031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Myelinated</a:t>
            </a:r>
            <a:r>
              <a:rPr lang="en-US" dirty="0"/>
              <a:t> and </a:t>
            </a:r>
            <a:r>
              <a:rPr lang="en-US" dirty="0" err="1"/>
              <a:t>nonmyelinated</a:t>
            </a:r>
            <a:r>
              <a:rPr lang="en-US" dirty="0"/>
              <a:t> nerve fibers allow communication between parts of spinal cord, and spinal cord and brain</a:t>
            </a:r>
          </a:p>
          <a:p>
            <a:r>
              <a:rPr lang="en-US" dirty="0"/>
              <a:t>Run in three directions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up </a:t>
            </a:r>
            <a:r>
              <a:rPr lang="en-US" dirty="0"/>
              <a:t>to higher centers </a:t>
            </a:r>
            <a:endParaRPr lang="en-US" dirty="0" smtClean="0"/>
          </a:p>
          <a:p>
            <a:pPr lvl="2"/>
            <a:r>
              <a:rPr lang="en-US" dirty="0" smtClean="0"/>
              <a:t>sensory inputs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from </a:t>
            </a:r>
            <a:r>
              <a:rPr lang="en-US" dirty="0"/>
              <a:t>brain to cord or lower cord levels </a:t>
            </a:r>
            <a:endParaRPr lang="en-US" dirty="0" smtClean="0"/>
          </a:p>
          <a:p>
            <a:pPr lvl="2"/>
            <a:r>
              <a:rPr lang="en-US" dirty="0" smtClean="0"/>
              <a:t>motor outputs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from </a:t>
            </a:r>
            <a:r>
              <a:rPr lang="en-US" dirty="0"/>
              <a:t>one side to other </a:t>
            </a:r>
            <a:endParaRPr lang="en-US" dirty="0" smtClean="0"/>
          </a:p>
          <a:p>
            <a:pPr lvl="2"/>
            <a:r>
              <a:rPr lang="en-US" dirty="0" smtClean="0"/>
              <a:t>commissural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68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Divided into three </a:t>
            </a:r>
            <a:r>
              <a:rPr lang="en-US" b="1" dirty="0"/>
              <a:t>white columns</a:t>
            </a:r>
            <a:r>
              <a:rPr lang="en-US" dirty="0"/>
              <a:t> (</a:t>
            </a:r>
            <a:r>
              <a:rPr lang="en-US" b="1" dirty="0" err="1"/>
              <a:t>funiculi</a:t>
            </a:r>
            <a:r>
              <a:rPr lang="en-US" dirty="0"/>
              <a:t>) on each side</a:t>
            </a:r>
          </a:p>
          <a:p>
            <a:pPr lvl="1"/>
            <a:r>
              <a:rPr lang="en-US" dirty="0"/>
              <a:t>Dorsal (posterior), lateral, and ventral (anterior)</a:t>
            </a:r>
          </a:p>
          <a:p>
            <a:r>
              <a:rPr lang="en-US" dirty="0"/>
              <a:t>Each spinal tract composed of </a:t>
            </a:r>
            <a:r>
              <a:rPr lang="en-US" dirty="0" smtClean="0"/>
              <a:t>_____________________________________ and </a:t>
            </a:r>
            <a:r>
              <a:rPr lang="en-US" dirty="0"/>
              <a:t>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385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 of three neurons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Conducts impulses from </a:t>
            </a:r>
            <a:r>
              <a:rPr lang="en-US" dirty="0" err="1"/>
              <a:t>cutaneous</a:t>
            </a:r>
            <a:r>
              <a:rPr lang="en-US" dirty="0"/>
              <a:t> receptors and </a:t>
            </a:r>
            <a:r>
              <a:rPr lang="en-US" dirty="0" err="1"/>
              <a:t>proprioceptors</a:t>
            </a:r>
            <a:endParaRPr lang="en-US" dirty="0"/>
          </a:p>
          <a:p>
            <a:pPr lvl="1"/>
            <a:r>
              <a:rPr lang="en-US" dirty="0"/>
              <a:t>Branches diffusely as </a:t>
            </a:r>
            <a:r>
              <a:rPr lang="en-US" dirty="0" smtClean="0"/>
              <a:t>_______________________________ or </a:t>
            </a:r>
            <a:r>
              <a:rPr lang="en-US" dirty="0"/>
              <a:t>medulla</a:t>
            </a:r>
          </a:p>
          <a:p>
            <a:pPr lvl="1"/>
            <a:r>
              <a:rPr lang="en-US" dirty="0"/>
              <a:t>Synapses with second-order neuron </a:t>
            </a:r>
          </a:p>
        </p:txBody>
      </p:sp>
    </p:spTree>
    <p:extLst>
      <p:ext uri="{BB962C8B-B14F-4D97-AF65-F5344CB8AC3E}">
        <p14:creationId xmlns:p14="http://schemas.microsoft.com/office/powerpoint/2010/main" val="367232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Oligodendrocytes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/>
              <a:t>Branched cells</a:t>
            </a:r>
          </a:p>
          <a:p>
            <a:endParaRPr lang="en-US" dirty="0" smtClean="0"/>
          </a:p>
          <a:p>
            <a:r>
              <a:rPr lang="en-US" dirty="0" smtClean="0"/>
              <a:t>Processes </a:t>
            </a:r>
            <a:r>
              <a:rPr lang="en-US" dirty="0"/>
              <a:t>wrap </a:t>
            </a:r>
            <a:r>
              <a:rPr lang="en-US" dirty="0" smtClean="0"/>
              <a:t>_______________ nerve fibers</a:t>
            </a:r>
          </a:p>
          <a:p>
            <a:pPr lvl="1"/>
            <a:r>
              <a:rPr lang="en-US" dirty="0" smtClean="0"/>
              <a:t>forming </a:t>
            </a:r>
            <a:r>
              <a:rPr lang="en-US" b="1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Second-order neuron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Cell body in </a:t>
            </a:r>
            <a:r>
              <a:rPr lang="en-US" dirty="0" smtClean="0"/>
              <a:t>____________________________ or </a:t>
            </a:r>
            <a:r>
              <a:rPr lang="en-US" dirty="0" err="1"/>
              <a:t>medullary</a:t>
            </a:r>
            <a:r>
              <a:rPr lang="en-US" dirty="0"/>
              <a:t> nuclei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Axons </a:t>
            </a:r>
            <a:r>
              <a:rPr lang="en-US" dirty="0"/>
              <a:t>extend to thalamus or cerebellum</a:t>
            </a:r>
          </a:p>
        </p:txBody>
      </p:sp>
    </p:spTree>
    <p:extLst>
      <p:ext uri="{BB962C8B-B14F-4D97-AF65-F5344CB8AC3E}">
        <p14:creationId xmlns:p14="http://schemas.microsoft.com/office/powerpoint/2010/main" val="34802593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Third-order neuron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Cell body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Axon extends to </a:t>
            </a:r>
            <a:r>
              <a:rPr lang="en-US" dirty="0" err="1"/>
              <a:t>somatosensory</a:t>
            </a:r>
            <a:r>
              <a:rPr lang="en-US" dirty="0"/>
              <a:t> cortex</a:t>
            </a:r>
          </a:p>
          <a:p>
            <a:pPr lvl="1"/>
            <a:r>
              <a:rPr lang="en-US" dirty="0"/>
              <a:t>No third-order neurons in cerebellum</a:t>
            </a:r>
          </a:p>
        </p:txBody>
      </p:sp>
    </p:spTree>
    <p:extLst>
      <p:ext uri="{BB962C8B-B14F-4D97-AF65-F5344CB8AC3E}">
        <p14:creationId xmlns:p14="http://schemas.microsoft.com/office/powerpoint/2010/main" val="1250070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main pathways:</a:t>
            </a:r>
          </a:p>
          <a:p>
            <a:pPr lvl="1"/>
            <a:r>
              <a:rPr lang="en-US" dirty="0"/>
              <a:t>Two transmit </a:t>
            </a:r>
            <a:r>
              <a:rPr lang="en-US" dirty="0" err="1"/>
              <a:t>somatosensory</a:t>
            </a:r>
            <a:r>
              <a:rPr lang="en-US" dirty="0"/>
              <a:t> information to sensory cortex via thalamus</a:t>
            </a:r>
          </a:p>
          <a:p>
            <a:pPr lvl="2"/>
            <a:r>
              <a:rPr lang="en-US" b="1" dirty="0"/>
              <a:t>Dorsal column–medial </a:t>
            </a:r>
            <a:r>
              <a:rPr lang="en-US" b="1" dirty="0" err="1"/>
              <a:t>lemniscal</a:t>
            </a:r>
            <a:r>
              <a:rPr lang="en-US" b="1" dirty="0"/>
              <a:t> pathways</a:t>
            </a:r>
          </a:p>
          <a:p>
            <a:pPr lvl="2"/>
            <a:r>
              <a:rPr lang="en-US" b="1" dirty="0" err="1"/>
              <a:t>Spinothalamic</a:t>
            </a:r>
            <a:r>
              <a:rPr lang="en-US" b="1" dirty="0"/>
              <a:t> </a:t>
            </a:r>
            <a:r>
              <a:rPr lang="en-US" b="1" dirty="0" smtClean="0"/>
              <a:t>pathways</a:t>
            </a:r>
          </a:p>
          <a:p>
            <a:pPr lvl="3"/>
            <a:r>
              <a:rPr lang="en-US" dirty="0" smtClean="0"/>
              <a:t>Transmit _________________________________________, coarse touch, and pressure impulses</a:t>
            </a:r>
            <a:endParaRPr lang="en-US" dirty="0"/>
          </a:p>
          <a:p>
            <a:pPr lvl="2"/>
            <a:r>
              <a:rPr lang="en-US" dirty="0"/>
              <a:t>Provide discriminatory touch and conscious </a:t>
            </a:r>
            <a:r>
              <a:rPr lang="en-US" dirty="0" err="1"/>
              <a:t>proprioception</a:t>
            </a:r>
            <a:endParaRPr lang="en-US" dirty="0"/>
          </a:p>
          <a:p>
            <a:pPr lvl="1"/>
            <a:r>
              <a:rPr lang="en-US" b="1" dirty="0" err="1"/>
              <a:t>Spinocerebellar</a:t>
            </a:r>
            <a:r>
              <a:rPr lang="en-US" b="1" dirty="0"/>
              <a:t> tracts</a:t>
            </a:r>
            <a:r>
              <a:rPr lang="en-US" dirty="0"/>
              <a:t> terminate in the cerebellum </a:t>
            </a:r>
            <a:endParaRPr lang="en-US" dirty="0" smtClean="0"/>
          </a:p>
          <a:p>
            <a:pPr lvl="2"/>
            <a:r>
              <a:rPr lang="en-US" dirty="0" smtClean="0"/>
              <a:t>Convey information about __________________________________________ to cerebellum</a:t>
            </a:r>
          </a:p>
          <a:p>
            <a:pPr lvl="2"/>
            <a:r>
              <a:rPr lang="en-US" dirty="0" smtClean="0"/>
              <a:t>Used to coordinate muscle activity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623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Pathways and Tracts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 </a:t>
            </a:r>
            <a:r>
              <a:rPr lang="en-US" dirty="0" smtClean="0"/>
              <a:t>__________________________ impulses </a:t>
            </a:r>
            <a:r>
              <a:rPr lang="en-US" dirty="0"/>
              <a:t>from brain to spinal cord</a:t>
            </a:r>
          </a:p>
          <a:p>
            <a:r>
              <a:rPr lang="en-US" dirty="0"/>
              <a:t>Two groups</a:t>
            </a:r>
          </a:p>
          <a:p>
            <a:pPr lvl="1"/>
            <a:r>
              <a:rPr lang="en-US" dirty="0"/>
              <a:t>Direct </a:t>
            </a:r>
            <a:r>
              <a:rPr lang="en-US" dirty="0" smtClean="0"/>
              <a:t>pathways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Indirect </a:t>
            </a:r>
            <a:r>
              <a:rPr lang="en-US" dirty="0" smtClean="0"/>
              <a:t>pathways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3729914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Pathways and Tracts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Motor pathways involve two neurons:</a:t>
            </a:r>
          </a:p>
          <a:p>
            <a:pPr lvl="1"/>
            <a:r>
              <a:rPr lang="en-US" b="1" dirty="0"/>
              <a:t>Upper motor neurons</a:t>
            </a:r>
            <a:endParaRPr lang="en-US" dirty="0"/>
          </a:p>
          <a:p>
            <a:pPr lvl="2"/>
            <a:r>
              <a:rPr lang="en-US" dirty="0"/>
              <a:t>Pyramidal cells in </a:t>
            </a:r>
            <a:r>
              <a:rPr lang="en-US" dirty="0" smtClean="0"/>
              <a:t>_</a:t>
            </a:r>
          </a:p>
          <a:p>
            <a:pPr lvl="2"/>
            <a:r>
              <a:rPr lang="en-US" dirty="0" smtClean="0"/>
              <a:t>pass through pyramidal (</a:t>
            </a:r>
            <a:r>
              <a:rPr lang="en-US" dirty="0" err="1" smtClean="0"/>
              <a:t>corticospinal</a:t>
            </a:r>
            <a:r>
              <a:rPr lang="en-US" dirty="0" smtClean="0"/>
              <a:t>)l tracts </a:t>
            </a:r>
          </a:p>
          <a:p>
            <a:pPr lvl="2"/>
            <a:r>
              <a:rPr lang="en-US" dirty="0" smtClean="0"/>
              <a:t>Descend without </a:t>
            </a:r>
            <a:r>
              <a:rPr lang="en-US" dirty="0" err="1" smtClean="0"/>
              <a:t>synapsing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Axons synapse with </a:t>
            </a:r>
            <a:r>
              <a:rPr lang="en-US" dirty="0" err="1" smtClean="0"/>
              <a:t>interneurons</a:t>
            </a:r>
            <a:r>
              <a:rPr lang="en-US" dirty="0" smtClean="0"/>
              <a:t> or ventral horn motor neurons </a:t>
            </a:r>
          </a:p>
          <a:p>
            <a:pPr lvl="2"/>
            <a:r>
              <a:rPr lang="en-US" dirty="0" smtClean="0"/>
              <a:t>Direct pathway _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Lower motor neurons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Innervate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11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brain stem motor nuclei, and all motor pathways </a:t>
            </a:r>
            <a:r>
              <a:rPr lang="en-US" b="1" dirty="0" smtClean="0"/>
              <a:t>except pyramidal pathways</a:t>
            </a:r>
          </a:p>
          <a:p>
            <a:r>
              <a:rPr lang="en-US" dirty="0" smtClean="0"/>
              <a:t>These pathways regulate</a:t>
            </a:r>
          </a:p>
          <a:p>
            <a:pPr lvl="1"/>
            <a:r>
              <a:rPr lang="en-US" dirty="0" smtClean="0"/>
              <a:t>muscles for _</a:t>
            </a:r>
          </a:p>
          <a:p>
            <a:pPr lvl="1"/>
            <a:r>
              <a:rPr lang="en-US" dirty="0" smtClean="0"/>
              <a:t>coarse _</a:t>
            </a:r>
          </a:p>
          <a:p>
            <a:pPr lvl="1"/>
            <a:r>
              <a:rPr lang="en-US" dirty="0" smtClean="0"/>
              <a:t>Head, neck, and eye movements that follow objects in visual field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6739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losses</a:t>
            </a:r>
          </a:p>
          <a:p>
            <a:pPr lvl="1"/>
            <a:r>
              <a:rPr lang="en-US" dirty="0" err="1"/>
              <a:t>Paresthesias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/>
              <a:t>Paralysis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926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___________________________ paralysis</a:t>
            </a:r>
            <a:endParaRPr lang="en-US" dirty="0" smtClean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damage to </a:t>
            </a:r>
            <a:r>
              <a:rPr lang="en-US" dirty="0" smtClean="0"/>
              <a:t>__________________root </a:t>
            </a:r>
            <a:r>
              <a:rPr lang="en-US" dirty="0"/>
              <a:t>or ventral horn cells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there </a:t>
            </a:r>
            <a:r>
              <a:rPr lang="en-US" dirty="0"/>
              <a:t>is no voluntary or involuntary control of muscles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531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___________________________ paralysis</a:t>
            </a:r>
            <a:endParaRPr lang="en-US" dirty="0" smtClean="0"/>
          </a:p>
          <a:p>
            <a:pPr lvl="1"/>
            <a:r>
              <a:rPr lang="en-US" dirty="0" smtClean="0"/>
              <a:t>damage </a:t>
            </a:r>
            <a:r>
              <a:rPr lang="en-US" dirty="0"/>
              <a:t>to </a:t>
            </a:r>
            <a:r>
              <a:rPr lang="en-US" dirty="0" smtClean="0"/>
              <a:t>_____________________________ of </a:t>
            </a:r>
            <a:r>
              <a:rPr lang="en-US" dirty="0"/>
              <a:t>primary motor cortex </a:t>
            </a:r>
          </a:p>
          <a:p>
            <a:pPr lvl="1"/>
            <a:r>
              <a:rPr lang="en-US" dirty="0"/>
              <a:t>Spinal neurons remain intact;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voluntary control of muscles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Muscles </a:t>
            </a:r>
            <a:r>
              <a:rPr lang="en-US" dirty="0"/>
              <a:t>often shorten permanently</a:t>
            </a:r>
          </a:p>
        </p:txBody>
      </p:sp>
    </p:spTree>
    <p:extLst>
      <p:ext uri="{BB962C8B-B14F-4D97-AF65-F5344CB8AC3E}">
        <p14:creationId xmlns:p14="http://schemas.microsoft.com/office/powerpoint/2010/main" val="172255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Cells and Schwann Cells 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Satellite cells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Schwann cells</a:t>
            </a:r>
            <a:endParaRPr lang="en-US" dirty="0"/>
          </a:p>
          <a:p>
            <a:pPr lvl="1"/>
            <a:r>
              <a:rPr lang="en-US" dirty="0"/>
              <a:t>Surround </a:t>
            </a:r>
            <a:r>
              <a:rPr lang="en-US" dirty="0" smtClean="0"/>
              <a:t>________________________________________  </a:t>
            </a:r>
            <a:r>
              <a:rPr lang="en-US" dirty="0"/>
              <a:t>fibers </a:t>
            </a:r>
            <a:endParaRPr lang="en-US" dirty="0" smtClean="0"/>
          </a:p>
          <a:p>
            <a:pPr lvl="1"/>
            <a:r>
              <a:rPr lang="en-US" dirty="0" smtClean="0"/>
              <a:t>form </a:t>
            </a:r>
            <a:r>
              <a:rPr lang="en-US" dirty="0"/>
              <a:t>myelin sheaths in thicker nerve </a:t>
            </a:r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Vital </a:t>
            </a:r>
            <a:r>
              <a:rPr lang="en-US" dirty="0"/>
              <a:t>to regeneration of damaged peripheral nerve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Structural units of nervous system</a:t>
            </a:r>
          </a:p>
          <a:p>
            <a:r>
              <a:rPr lang="en-US" dirty="0"/>
              <a:t>Large, highly specialized cells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Extreme </a:t>
            </a:r>
            <a:r>
              <a:rPr lang="en-US" dirty="0"/>
              <a:t>longevity (</a:t>
            </a:r>
            <a:r>
              <a:rPr lang="en-US" dirty="0">
                <a:sym typeface="Symbol" pitchFamily="80" charset="2"/>
              </a:rPr>
              <a:t></a:t>
            </a:r>
            <a:r>
              <a:rPr lang="en-US" dirty="0"/>
              <a:t> 100 years or more)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few exceptions</a:t>
            </a:r>
          </a:p>
          <a:p>
            <a:r>
              <a:rPr lang="en-US" dirty="0"/>
              <a:t>High metabolic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continuous supply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All have </a:t>
            </a:r>
            <a:r>
              <a:rPr lang="en-US" b="1" dirty="0"/>
              <a:t>cell body</a:t>
            </a:r>
            <a:r>
              <a:rPr lang="en-US" dirty="0"/>
              <a:t> and one or more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Neuron Cell Body </a:t>
            </a:r>
            <a:r>
              <a:rPr lang="en-US" dirty="0" smtClean="0"/>
              <a:t>or Soma </a:t>
            </a:r>
            <a:endParaRPr lang="en-US" dirty="0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Biosynthetic center of neuron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Synthesizes proteins, membranes, and other chemicals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Rough ER </a:t>
            </a:r>
            <a:r>
              <a:rPr lang="en-US" sz="2400" dirty="0" smtClean="0"/>
              <a:t>(</a:t>
            </a:r>
            <a:r>
              <a:rPr lang="en-US" sz="2400" dirty="0" err="1" smtClean="0"/>
              <a:t>nissl</a:t>
            </a:r>
            <a:r>
              <a:rPr lang="en-US" sz="2400" dirty="0" smtClean="0"/>
              <a:t> </a:t>
            </a:r>
            <a:r>
              <a:rPr lang="en-US" sz="2400" dirty="0"/>
              <a:t>bodies)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Most active and best developed in body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most, plasma membrane part of receptive region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Most ________________________________________________ are in CNS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Location of cell bodies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Central Nervous system: 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Peripheral Nervous System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 clusters called 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Processes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Both neuron </a:t>
            </a:r>
            <a:r>
              <a:rPr lang="en-US" sz="2400" dirty="0" smtClean="0"/>
              <a:t>____________________________________________ and </a:t>
            </a:r>
            <a:r>
              <a:rPr lang="en-US" sz="2400" dirty="0"/>
              <a:t>their processes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Chiefly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Tracts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Bundles of neuron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Nerves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Bundles of neuron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Two </a:t>
            </a:r>
            <a:r>
              <a:rPr lang="en-US" sz="2800" dirty="0"/>
              <a:t>types of processes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 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motor neurons</a:t>
            </a:r>
          </a:p>
          <a:p>
            <a:pPr lvl="1"/>
            <a:r>
              <a:rPr lang="en-US" sz="2400" dirty="0" smtClean="0"/>
              <a:t>hundreds </a:t>
            </a:r>
            <a:r>
              <a:rPr lang="en-US" sz="2400" dirty="0"/>
              <a:t>of short, tapering, diffusely branched processes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Convey </a:t>
            </a:r>
            <a:r>
              <a:rPr lang="en-US" sz="2800" dirty="0"/>
              <a:t>incoming messages toward cell body </a:t>
            </a:r>
            <a:endParaRPr lang="en-US" sz="2800" dirty="0" smtClean="0"/>
          </a:p>
          <a:p>
            <a:pPr lvl="1"/>
            <a:r>
              <a:rPr lang="en-US" sz="2400" dirty="0" smtClean="0"/>
              <a:t>Use </a:t>
            </a:r>
            <a:r>
              <a:rPr lang="en-US" sz="2400" b="1" dirty="0" smtClean="0"/>
              <a:t>_</a:t>
            </a:r>
            <a:endParaRPr lang="en-US" sz="2400" dirty="0" smtClean="0"/>
          </a:p>
          <a:p>
            <a:pPr lvl="2"/>
            <a:r>
              <a:rPr lang="en-US" sz="2000" dirty="0" smtClean="0"/>
              <a:t>short </a:t>
            </a:r>
            <a:r>
              <a:rPr lang="en-US" sz="2000" dirty="0"/>
              <a:t>distance </a:t>
            </a:r>
            <a:r>
              <a:rPr lang="en-US" sz="2000" dirty="0" smtClean="0"/>
              <a:t>signals</a:t>
            </a:r>
            <a:endParaRPr lang="en-US" sz="2000" dirty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Axon: Structure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One axon per cell arising from </a:t>
            </a:r>
            <a:r>
              <a:rPr lang="en-US" sz="2800" b="1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Cone-shaped area of cell body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Some 1 meter long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Occasional </a:t>
            </a:r>
            <a:r>
              <a:rPr lang="en-US" sz="2800" dirty="0"/>
              <a:t>branches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Called axon collaterals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Branches </a:t>
            </a:r>
            <a:r>
              <a:rPr lang="en-US" sz="2800" dirty="0"/>
              <a:t>profusely at end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Can be 10,000 terminal branches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Distal </a:t>
            </a:r>
            <a:r>
              <a:rPr lang="en-US" sz="2800" dirty="0"/>
              <a:t>endings called </a:t>
            </a:r>
            <a:r>
              <a:rPr lang="en-US" sz="2800" b="1" dirty="0"/>
              <a:t>axon terminals</a:t>
            </a:r>
            <a:r>
              <a:rPr lang="en-US" sz="2800" dirty="0"/>
              <a:t> or </a:t>
            </a:r>
            <a:r>
              <a:rPr lang="en-US" sz="2800" b="1" dirty="0"/>
              <a:t>terminal </a:t>
            </a:r>
            <a:r>
              <a:rPr lang="en-US" sz="2800" b="1" dirty="0" err="1"/>
              <a:t>boutons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Axon: Functional Characteristics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Conducting region of neuron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Transmits </a:t>
            </a:r>
            <a:r>
              <a:rPr lang="en-US" sz="2400" dirty="0"/>
              <a:t>them along </a:t>
            </a:r>
            <a:r>
              <a:rPr lang="en-US" sz="2400" dirty="0" smtClean="0"/>
              <a:t>neuron </a:t>
            </a:r>
            <a:r>
              <a:rPr lang="en-US" sz="2400" dirty="0"/>
              <a:t>cell </a:t>
            </a:r>
            <a:r>
              <a:rPr lang="en-US" sz="2400" dirty="0" smtClean="0"/>
              <a:t>membrane </a:t>
            </a:r>
            <a:r>
              <a:rPr lang="en-US" sz="2400" dirty="0"/>
              <a:t>to </a:t>
            </a:r>
            <a:r>
              <a:rPr lang="en-US" sz="2400" b="1" dirty="0"/>
              <a:t>axon terminal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</a:t>
            </a:r>
            <a:r>
              <a:rPr lang="en-US" sz="2000" b="1" dirty="0" smtClean="0"/>
              <a:t>eurotransmitters</a:t>
            </a:r>
            <a:r>
              <a:rPr lang="en-US" sz="2000" dirty="0" smtClean="0"/>
              <a:t> </a:t>
            </a:r>
            <a:r>
              <a:rPr lang="en-US" sz="2000" dirty="0"/>
              <a:t>released into extracellular space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Either excite or inhibit neurons with which axons in close contact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Lacks </a:t>
            </a:r>
            <a:r>
              <a:rPr lang="en-US" sz="2400" dirty="0"/>
              <a:t>rough ER and Golgi apparatus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Relies on cell body to renew proteins and membranes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Efficient transport mechanisms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Quickly decay if cut or damaged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the Nervous System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Information gathered by sensory receptors about internal and external changes 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Processing and interpretation of sensory input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Activation of </a:t>
            </a:r>
            <a:r>
              <a:rPr lang="en-US" b="1" dirty="0" smtClean="0"/>
              <a:t>_________________________ </a:t>
            </a:r>
            <a:r>
              <a:rPr lang="en-US" dirty="0" smtClean="0"/>
              <a:t>organs </a:t>
            </a:r>
            <a:r>
              <a:rPr lang="en-US" dirty="0"/>
              <a:t>(muscles and glands) produces a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Composed of </a:t>
            </a:r>
            <a:r>
              <a:rPr lang="en-US" sz="2800" b="1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Whitish, protein-lipoid substance </a:t>
            </a:r>
          </a:p>
          <a:p>
            <a:endParaRPr lang="en-US" sz="2800" dirty="0" smtClean="0"/>
          </a:p>
          <a:p>
            <a:r>
              <a:rPr lang="en-US" sz="2800" dirty="0" smtClean="0"/>
              <a:t>Function </a:t>
            </a:r>
            <a:r>
              <a:rPr lang="en-US" sz="2800" dirty="0"/>
              <a:t>of myelin</a:t>
            </a:r>
          </a:p>
          <a:p>
            <a:pPr lvl="1"/>
            <a:r>
              <a:rPr lang="en-US" sz="2400" dirty="0" smtClean="0"/>
              <a:t>_________________________________________ and </a:t>
            </a:r>
            <a:r>
              <a:rPr lang="en-US" sz="2400" dirty="0"/>
              <a:t>electrically insulates axon</a:t>
            </a:r>
          </a:p>
          <a:p>
            <a:pPr lvl="1"/>
            <a:r>
              <a:rPr lang="en-US" sz="2400" dirty="0"/>
              <a:t>Increases speed of nerve impulse transmission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Nonmyelinated</a:t>
            </a:r>
            <a:r>
              <a:rPr lang="en-US" sz="2800" b="1" dirty="0" smtClean="0"/>
              <a:t> </a:t>
            </a:r>
            <a:r>
              <a:rPr lang="en-US" sz="2800" b="1" dirty="0"/>
              <a:t>fibers</a:t>
            </a:r>
            <a:r>
              <a:rPr lang="en-US" sz="2800" dirty="0"/>
              <a:t> conduct impulses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Myelination in the PNS 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Formed by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Wrap around axon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One cell forms one segment of myelin sheath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Myelin </a:t>
            </a:r>
            <a:r>
              <a:rPr lang="en-US" dirty="0"/>
              <a:t>sheath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Concentric layers of </a:t>
            </a:r>
            <a:r>
              <a:rPr lang="en-US" dirty="0" smtClean="0"/>
              <a:t>Schwann </a:t>
            </a:r>
            <a:r>
              <a:rPr lang="en-US" dirty="0"/>
              <a:t>cell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Myelination</a:t>
            </a:r>
            <a:r>
              <a:rPr lang="en-US" dirty="0"/>
              <a:t> in the PNS 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447800"/>
            <a:ext cx="8229600" cy="47371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Plasma membranes of </a:t>
            </a:r>
            <a:r>
              <a:rPr lang="en-US" sz="2800" dirty="0" err="1"/>
              <a:t>myelinating</a:t>
            </a:r>
            <a:r>
              <a:rPr lang="en-US" sz="2800" dirty="0"/>
              <a:t> have cells less protein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Nodes </a:t>
            </a:r>
            <a:r>
              <a:rPr lang="en-US" sz="2800" b="1" dirty="0"/>
              <a:t>of </a:t>
            </a:r>
            <a:r>
              <a:rPr lang="en-US" sz="2800" b="1" dirty="0" err="1" smtClean="0"/>
              <a:t>Ranvier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Myelin sheath </a:t>
            </a:r>
            <a:r>
              <a:rPr lang="en-US" sz="2400" dirty="0" smtClean="0"/>
              <a:t>___________________ between </a:t>
            </a:r>
            <a:r>
              <a:rPr lang="en-US" sz="2400" dirty="0"/>
              <a:t>adjacent </a:t>
            </a:r>
            <a:r>
              <a:rPr lang="en-US" sz="2400" dirty="0" smtClean="0"/>
              <a:t>Schwann </a:t>
            </a:r>
            <a:r>
              <a:rPr lang="en-US" sz="2400" dirty="0"/>
              <a:t>cells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Sites where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Nonmyelinated</a:t>
            </a:r>
            <a:r>
              <a:rPr lang="en-US" sz="2800" dirty="0" smtClean="0"/>
              <a:t> </a:t>
            </a:r>
            <a:r>
              <a:rPr lang="en-US" sz="2800" dirty="0"/>
              <a:t>fibers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Thin fibers not wrapped in </a:t>
            </a:r>
            <a:r>
              <a:rPr lang="en-US" sz="2400" dirty="0" smtClean="0"/>
              <a:t>myelin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surrounded </a:t>
            </a:r>
            <a:r>
              <a:rPr lang="en-US" sz="2400" dirty="0"/>
              <a:t>by S</a:t>
            </a:r>
            <a:r>
              <a:rPr lang="en-US" sz="2400" dirty="0" smtClean="0"/>
              <a:t>chwann </a:t>
            </a:r>
            <a:r>
              <a:rPr lang="en-US" sz="2400" dirty="0"/>
              <a:t>cells but no </a:t>
            </a:r>
            <a:r>
              <a:rPr lang="en-US" sz="2400" dirty="0" smtClean="0"/>
              <a:t>coiling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</a:t>
            </a:r>
            <a:r>
              <a:rPr lang="en-US" sz="2400" dirty="0"/>
              <a:t>cell may surround 15 different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Myelin Sheaths in the CNS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Formed by multiple, flat processes of </a:t>
            </a:r>
            <a:r>
              <a:rPr lang="en-US" sz="2800" dirty="0" smtClean="0"/>
              <a:t>_________________________________________ , </a:t>
            </a:r>
            <a:r>
              <a:rPr lang="en-US" sz="2800" dirty="0"/>
              <a:t>not whole cells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__________________________________________ are </a:t>
            </a:r>
            <a:r>
              <a:rPr lang="en-US" sz="2800" dirty="0"/>
              <a:t>present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</a:t>
            </a:r>
            <a:r>
              <a:rPr lang="en-US" sz="2400" dirty="0" err="1" smtClean="0"/>
              <a:t>neurilemma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Thinnest </a:t>
            </a:r>
            <a:r>
              <a:rPr lang="en-US" sz="2800" dirty="0"/>
              <a:t>fibers are </a:t>
            </a:r>
            <a:r>
              <a:rPr lang="en-US" sz="2800" dirty="0" err="1"/>
              <a:t>unmyelinated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White </a:t>
            </a:r>
            <a:r>
              <a:rPr lang="en-US" sz="2800" b="1" dirty="0"/>
              <a:t>matter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Regions of brain and spinal cord with dense collections of </a:t>
            </a:r>
            <a:r>
              <a:rPr lang="en-US" sz="2400" dirty="0" smtClean="0"/>
              <a:t>_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usually fiber tracts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Gray matter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Mostly neuron cell bodies and </a:t>
            </a:r>
            <a:r>
              <a:rPr lang="en-US" sz="2400" dirty="0" err="1"/>
              <a:t>nonmyelinated</a:t>
            </a:r>
            <a:r>
              <a:rPr lang="en-US" sz="2400" dirty="0"/>
              <a:t>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Neurons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Grouped by number of processes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Three types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3 or more processes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1 axon, others dendrites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90000"/>
              </a:lnSpc>
            </a:pP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2 processes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1 axon and 1 dendrite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______________________________________:   </a:t>
            </a:r>
            <a:r>
              <a:rPr lang="en-US" sz="1600" dirty="0"/>
              <a:t>Retina and olfactory mucosa</a:t>
            </a:r>
          </a:p>
          <a:p>
            <a:pPr lvl="1">
              <a:lnSpc>
                <a:spcPct val="90000"/>
              </a:lnSpc>
            </a:pP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1 short process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Divides T-like – both branches now considered axons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Distal (peripheral) process – associated with sensory receptor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Proximal (central) process – enters CNS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Grouped by direction in which nerve impulse travels relative to CNS</a:t>
            </a:r>
          </a:p>
          <a:p>
            <a:r>
              <a:rPr lang="en-US" dirty="0"/>
              <a:t>Three types 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57288"/>
            <a:ext cx="8229600" cy="51069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Sensory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Transmit impulses from sensory </a:t>
            </a:r>
            <a:r>
              <a:rPr lang="en-US" sz="2000" dirty="0" smtClean="0"/>
              <a:t>_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Almost all are </a:t>
            </a:r>
            <a:r>
              <a:rPr lang="en-US" sz="2000" dirty="0" smtClean="0"/>
              <a:t>_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Cell bodies in </a:t>
            </a:r>
            <a:r>
              <a:rPr lang="en-US" sz="20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Motor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Carry impulses from </a:t>
            </a:r>
            <a:r>
              <a:rPr lang="en-US" sz="2000" dirty="0" smtClean="0"/>
              <a:t>_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Most cell bodies in CNS (except some autonomic neurons)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Interneurons</a:t>
            </a:r>
            <a:r>
              <a:rPr lang="en-US" sz="2400" dirty="0" smtClean="0"/>
              <a:t> </a:t>
            </a:r>
            <a:r>
              <a:rPr lang="en-US" sz="2400" dirty="0"/>
              <a:t>(association neurons)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Lie between motor and sensory neurons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Shuttle signals through CNS pathways; most are entirely within CNS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Most confined </a:t>
            </a:r>
            <a:r>
              <a:rPr lang="en-US" sz="20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Potentials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Neurons are highly irritable</a:t>
            </a:r>
          </a:p>
          <a:p>
            <a:r>
              <a:rPr lang="en-US" dirty="0"/>
              <a:t>Respond to adequate stimulus by generating an </a:t>
            </a:r>
            <a:r>
              <a:rPr lang="en-US" b="1" dirty="0" smtClean="0"/>
              <a:t>________________________________ </a:t>
            </a:r>
            <a:r>
              <a:rPr lang="en-US" dirty="0" smtClean="0"/>
              <a:t>(</a:t>
            </a:r>
            <a:r>
              <a:rPr lang="en-US" dirty="0"/>
              <a:t>nerve impulse) </a:t>
            </a:r>
          </a:p>
          <a:p>
            <a:endParaRPr lang="en-US" dirty="0" smtClean="0"/>
          </a:p>
          <a:p>
            <a:r>
              <a:rPr lang="en-US" dirty="0" smtClean="0"/>
              <a:t>Impulse </a:t>
            </a:r>
            <a:r>
              <a:rPr lang="en-US" dirty="0"/>
              <a:t>is </a:t>
            </a:r>
            <a:r>
              <a:rPr lang="en-US" dirty="0" smtClean="0"/>
              <a:t>_____________________________ regardless </a:t>
            </a:r>
            <a:r>
              <a:rPr lang="en-US" dirty="0"/>
              <a:t>of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Membrane Ion Channels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proteins serve as selective membrane ion channels</a:t>
            </a:r>
          </a:p>
          <a:p>
            <a:r>
              <a:rPr lang="en-US" dirty="0"/>
              <a:t>Two main types of ion channels</a:t>
            </a:r>
          </a:p>
          <a:p>
            <a:pPr lvl="1"/>
            <a:r>
              <a:rPr lang="en-US" b="1" dirty="0" smtClean="0"/>
              <a:t>_______________________________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nongated</a:t>
            </a:r>
            <a:r>
              <a:rPr lang="en-US" dirty="0"/>
              <a:t>) channels</a:t>
            </a:r>
          </a:p>
          <a:p>
            <a:pPr lvl="2"/>
            <a:r>
              <a:rPr lang="en-US" dirty="0"/>
              <a:t>Always open</a:t>
            </a:r>
          </a:p>
          <a:p>
            <a:pPr lvl="1"/>
            <a:r>
              <a:rPr lang="en-US" b="1" dirty="0" smtClean="0"/>
              <a:t>_______________________________</a:t>
            </a:r>
            <a:endParaRPr lang="en-US" dirty="0"/>
          </a:p>
          <a:p>
            <a:pPr lvl="2"/>
            <a:r>
              <a:rPr lang="en-US" dirty="0"/>
              <a:t>Part of protein changes shape to open/close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Role of Membrane Ion Channels:</a:t>
            </a:r>
            <a:br>
              <a:rPr lang="en-US"/>
            </a:br>
            <a:r>
              <a:rPr lang="en-US"/>
              <a:t>Gated Channels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types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Open with binding of a specific neurotransmitter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Open and close in response to changes in membrane potential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Mechanically </a:t>
            </a:r>
            <a:r>
              <a:rPr lang="en-US" b="1" dirty="0"/>
              <a:t>gated </a:t>
            </a:r>
            <a:r>
              <a:rPr lang="en-US" dirty="0"/>
              <a:t>channels</a:t>
            </a:r>
          </a:p>
          <a:p>
            <a:pPr lvl="2"/>
            <a:r>
              <a:rPr lang="en-US" dirty="0"/>
              <a:t>Open and close in response to physical deformation of receptors, as in sensory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Divisions of the Nervous System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Central nervous system (CNS)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Integration and control center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Interprets sensory input and dictates motor output 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Peripheral </a:t>
            </a:r>
            <a:r>
              <a:rPr lang="en-US" b="1" dirty="0"/>
              <a:t>nervous system (PNS)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portion of the nervous system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__________________________________________ </a:t>
            </a:r>
            <a:r>
              <a:rPr lang="en-US" dirty="0" smtClean="0"/>
              <a:t>to </a:t>
            </a:r>
            <a:r>
              <a:rPr lang="en-US" dirty="0"/>
              <a:t>and from spinal cord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__________________________________________ </a:t>
            </a:r>
            <a:r>
              <a:rPr lang="en-US" dirty="0" smtClean="0"/>
              <a:t>to </a:t>
            </a:r>
            <a:r>
              <a:rPr lang="en-US" dirty="0"/>
              <a:t>and from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Resting Membrane Potential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Potential difference across membrane of resting cell</a:t>
            </a:r>
          </a:p>
          <a:p>
            <a:pPr lvl="1"/>
            <a:r>
              <a:rPr lang="en-US" sz="2400" dirty="0"/>
              <a:t>Approximately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 smtClean="0"/>
              <a:t>Membrane called </a:t>
            </a:r>
            <a:r>
              <a:rPr lang="en-US" sz="2400" b="1" dirty="0" smtClean="0"/>
              <a:t>_</a:t>
            </a:r>
            <a:endParaRPr lang="en-US" sz="2400" dirty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Resting Membrane Potential:</a:t>
            </a:r>
            <a:br>
              <a:rPr lang="en-US"/>
            </a:br>
            <a:r>
              <a:rPr lang="en-US"/>
              <a:t>Differences in Ionic Composition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Outside has </a:t>
            </a:r>
            <a:r>
              <a:rPr lang="en-US" dirty="0"/>
              <a:t>higher concentration of </a:t>
            </a:r>
            <a:r>
              <a:rPr lang="en-US" dirty="0" smtClean="0"/>
              <a:t>__________________________ </a:t>
            </a:r>
            <a:r>
              <a:rPr lang="en-US" dirty="0"/>
              <a:t>than </a:t>
            </a:r>
            <a:r>
              <a:rPr lang="en-US" dirty="0" smtClean="0"/>
              <a:t>inside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Inside has </a:t>
            </a:r>
            <a:r>
              <a:rPr lang="en-US" dirty="0"/>
              <a:t>higher concentration of </a:t>
            </a:r>
            <a:r>
              <a:rPr lang="en-US" dirty="0" smtClean="0"/>
              <a:t>____________ </a:t>
            </a:r>
            <a:r>
              <a:rPr lang="en-US" dirty="0"/>
              <a:t>than </a:t>
            </a:r>
            <a:r>
              <a:rPr lang="en-US" dirty="0" smtClean="0"/>
              <a:t>outside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K</a:t>
            </a:r>
            <a:r>
              <a:rPr lang="en-US" baseline="30000" dirty="0"/>
              <a:t>+</a:t>
            </a:r>
            <a:r>
              <a:rPr lang="en-US" dirty="0"/>
              <a:t> plays most important role in membrane potential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Resting Membrane Potential 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More </a:t>
            </a:r>
            <a:r>
              <a:rPr lang="en-US" dirty="0" smtClean="0"/>
              <a:t>_____________________________ out </a:t>
            </a:r>
            <a:r>
              <a:rPr lang="en-US" dirty="0"/>
              <a:t>than sodium diffuses in</a:t>
            </a:r>
          </a:p>
          <a:p>
            <a:pPr lvl="1"/>
            <a:r>
              <a:rPr lang="en-US" dirty="0"/>
              <a:t>Cell more negative inside</a:t>
            </a:r>
          </a:p>
          <a:p>
            <a:pPr lvl="1"/>
            <a:r>
              <a:rPr lang="en-US" dirty="0"/>
              <a:t>Establishes resting membrane potential</a:t>
            </a:r>
          </a:p>
          <a:p>
            <a:endParaRPr lang="en-US" dirty="0" smtClean="0"/>
          </a:p>
          <a:p>
            <a:r>
              <a:rPr lang="en-US" dirty="0" smtClean="0"/>
              <a:t>Sodium-potassium </a:t>
            </a:r>
            <a:r>
              <a:rPr lang="en-US" dirty="0"/>
              <a:t>pump stabilizes resting membrane potential </a:t>
            </a:r>
          </a:p>
          <a:p>
            <a:pPr lvl="1"/>
            <a:r>
              <a:rPr lang="en-US" dirty="0"/>
              <a:t>Maintains </a:t>
            </a:r>
            <a:r>
              <a:rPr lang="en-US" dirty="0" smtClean="0"/>
              <a:t>__________________________________ for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Membrane Potential Changes</a:t>
            </a:r>
            <a:br>
              <a:rPr lang="en-US"/>
            </a:br>
            <a:r>
              <a:rPr lang="en-US"/>
              <a:t> Used as Communication Signals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Membrane potential changes when</a:t>
            </a:r>
          </a:p>
          <a:p>
            <a:pPr lvl="1"/>
            <a:r>
              <a:rPr lang="en-US" sz="2400" dirty="0"/>
              <a:t>Concentrations of ions across membrane change</a:t>
            </a:r>
          </a:p>
          <a:p>
            <a:pPr lvl="1"/>
            <a:r>
              <a:rPr lang="en-US" sz="2400" dirty="0"/>
              <a:t>Membrane permeability to ions changes</a:t>
            </a:r>
          </a:p>
          <a:p>
            <a:endParaRPr lang="en-US" sz="2800" dirty="0" smtClean="0"/>
          </a:p>
          <a:p>
            <a:r>
              <a:rPr lang="en-US" sz="2800" dirty="0" smtClean="0"/>
              <a:t>Changes </a:t>
            </a:r>
            <a:r>
              <a:rPr lang="en-US" sz="2800" dirty="0"/>
              <a:t>produce two types signals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Incoming signals operating over short </a:t>
            </a:r>
            <a:r>
              <a:rPr lang="en-US" sz="2000" dirty="0" smtClean="0"/>
              <a:t>distances</a:t>
            </a:r>
          </a:p>
          <a:p>
            <a:pPr lvl="2"/>
            <a:r>
              <a:rPr lang="en-US" sz="2000" dirty="0" smtClean="0"/>
              <a:t>Seen in _</a:t>
            </a:r>
            <a:endParaRPr lang="en-US" sz="20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Long-distance signals of axons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Terms describing membrane potential changes </a:t>
            </a:r>
            <a:r>
              <a:rPr lang="en-US" i="1" dirty="0"/>
              <a:t>relative to</a:t>
            </a:r>
            <a:r>
              <a:rPr lang="en-US" dirty="0"/>
              <a:t> resting membrane potential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Decrease in membrane potential </a:t>
            </a:r>
            <a:endParaRPr lang="en-US" dirty="0" smtClean="0"/>
          </a:p>
          <a:p>
            <a:pPr lvl="2"/>
            <a:r>
              <a:rPr lang="en-US" dirty="0" smtClean="0"/>
              <a:t>inside </a:t>
            </a:r>
            <a:r>
              <a:rPr lang="en-US" dirty="0"/>
              <a:t>of membrane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Increases </a:t>
            </a:r>
            <a:r>
              <a:rPr lang="en-US" dirty="0"/>
              <a:t>probability of producing a nerve impulse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describing membrane potential changes </a:t>
            </a:r>
            <a:r>
              <a:rPr lang="en-US" i="1" dirty="0"/>
              <a:t>relative</a:t>
            </a:r>
            <a:r>
              <a:rPr lang="en-US" dirty="0"/>
              <a:t> </a:t>
            </a:r>
            <a:r>
              <a:rPr lang="en-US" i="1" dirty="0"/>
              <a:t>to</a:t>
            </a:r>
            <a:r>
              <a:rPr lang="en-US" dirty="0"/>
              <a:t> resting membrane potential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An increase in membrane potential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Reduces </a:t>
            </a:r>
            <a:r>
              <a:rPr lang="en-US" dirty="0"/>
              <a:t>probability of producing a nerve impulse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Short-lived, localized changes in membrane potential</a:t>
            </a:r>
          </a:p>
          <a:p>
            <a:pPr lvl="1"/>
            <a:r>
              <a:rPr lang="en-US" sz="2400" dirty="0"/>
              <a:t>Magnitude varies with stimulus strength</a:t>
            </a:r>
          </a:p>
          <a:p>
            <a:pPr lvl="1"/>
            <a:r>
              <a:rPr lang="en-US" sz="2400" dirty="0"/>
              <a:t>Stronger stimulus </a:t>
            </a:r>
            <a:r>
              <a:rPr lang="en-US" sz="2400" dirty="0">
                <a:sym typeface="Wingdings" pitchFamily="80" charset="2"/>
              </a:rPr>
              <a:t> </a:t>
            </a:r>
            <a:r>
              <a:rPr lang="en-US" sz="2400" dirty="0" smtClean="0">
                <a:sym typeface="Wingdings" pitchFamily="80" charset="2"/>
              </a:rPr>
              <a:t>farther </a:t>
            </a:r>
            <a:r>
              <a:rPr lang="en-US" sz="2400" dirty="0">
                <a:sym typeface="Wingdings" pitchFamily="80" charset="2"/>
              </a:rPr>
              <a:t>current flows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Either </a:t>
            </a:r>
            <a:r>
              <a:rPr lang="en-US" sz="2800" dirty="0"/>
              <a:t>depolarization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Current dissipates </a:t>
            </a:r>
            <a:r>
              <a:rPr lang="en-US" sz="2800" dirty="0"/>
              <a:t>quickly and decays</a:t>
            </a:r>
          </a:p>
          <a:p>
            <a:pPr lvl="1"/>
            <a:r>
              <a:rPr lang="en-US" sz="2400" dirty="0"/>
              <a:t>Graded potentials are signals only over short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Potentials (AP) 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means of long-distance neural communication</a:t>
            </a:r>
          </a:p>
          <a:p>
            <a:pPr lvl="1"/>
            <a:r>
              <a:rPr lang="en-US" dirty="0"/>
              <a:t>Occur only in </a:t>
            </a:r>
            <a:r>
              <a:rPr lang="en-US" dirty="0" smtClean="0"/>
              <a:t>_______________________________ and </a:t>
            </a:r>
            <a:r>
              <a:rPr lang="en-US" dirty="0"/>
              <a:t>axons of neurons</a:t>
            </a:r>
          </a:p>
          <a:p>
            <a:endParaRPr lang="en-US" dirty="0" smtClean="0"/>
          </a:p>
          <a:p>
            <a:r>
              <a:rPr lang="en-US" dirty="0" smtClean="0"/>
              <a:t>Brief </a:t>
            </a:r>
            <a:r>
              <a:rPr lang="en-US" dirty="0"/>
              <a:t>reversal of membrane potential with a change in voltage of ~100 mV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decay over distance as graded potentials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Gated Channels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Na</a:t>
            </a:r>
            <a:r>
              <a:rPr lang="en-US" baseline="30000" dirty="0"/>
              <a:t>+</a:t>
            </a:r>
            <a:r>
              <a:rPr lang="en-US" dirty="0"/>
              <a:t> channel has two voltage-sensitive gates </a:t>
            </a:r>
          </a:p>
          <a:p>
            <a:pPr lvl="1"/>
            <a:r>
              <a:rPr lang="en-US" b="1" dirty="0"/>
              <a:t>Activation gates</a:t>
            </a:r>
            <a:endParaRPr lang="en-US" dirty="0"/>
          </a:p>
          <a:p>
            <a:pPr lvl="2"/>
            <a:r>
              <a:rPr lang="en-US" dirty="0"/>
              <a:t>Closed at rest; </a:t>
            </a:r>
            <a:r>
              <a:rPr lang="en-US" dirty="0" smtClean="0"/>
              <a:t>_____________________________________________ allowing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to enter cell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Inactivation </a:t>
            </a:r>
            <a:r>
              <a:rPr lang="en-US" b="1" dirty="0"/>
              <a:t>gates</a:t>
            </a:r>
            <a:endParaRPr lang="en-US" dirty="0"/>
          </a:p>
          <a:p>
            <a:pPr lvl="2"/>
            <a:r>
              <a:rPr lang="en-US" dirty="0"/>
              <a:t>Open at rest; block channel once it is open to prevent more Na</a:t>
            </a:r>
            <a:r>
              <a:rPr lang="en-US" baseline="30000" dirty="0"/>
              <a:t>+</a:t>
            </a:r>
            <a:r>
              <a:rPr lang="en-US" dirty="0"/>
              <a:t> from entering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Gated Channels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_____________ </a:t>
            </a:r>
            <a:r>
              <a:rPr lang="en-US" dirty="0"/>
              <a:t>channel has one voltage-sensitive gate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Opens </a:t>
            </a:r>
            <a:r>
              <a:rPr lang="en-US" dirty="0"/>
              <a:t>slowly with depolarization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Nervous System (PNS)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functional divisions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_________________________________________</a:t>
            </a:r>
            <a:r>
              <a:rPr lang="en-US" dirty="0" smtClean="0"/>
              <a:t> </a:t>
            </a:r>
            <a:r>
              <a:rPr lang="en-US" dirty="0"/>
              <a:t>division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_______________________________________________ </a:t>
            </a:r>
            <a:r>
              <a:rPr lang="en-US" dirty="0" smtClean="0"/>
              <a:t>—</a:t>
            </a:r>
            <a:r>
              <a:rPr lang="en-US" dirty="0"/>
              <a:t>convey impulses from skin, skeletal muscles, and joints </a:t>
            </a:r>
            <a:r>
              <a:rPr lang="en-US" i="1" dirty="0"/>
              <a:t>to</a:t>
            </a:r>
            <a:r>
              <a:rPr lang="en-US" dirty="0"/>
              <a:t> CNS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Visceral sensory</a:t>
            </a:r>
            <a:r>
              <a:rPr lang="en-US" dirty="0"/>
              <a:t> </a:t>
            </a:r>
            <a:r>
              <a:rPr lang="en-US" b="1" dirty="0"/>
              <a:t>fibers</a:t>
            </a:r>
            <a:r>
              <a:rPr lang="en-US" dirty="0"/>
              <a:t>—convey impulses from visceral organs </a:t>
            </a:r>
            <a:r>
              <a:rPr lang="en-US" i="1" dirty="0"/>
              <a:t>to</a:t>
            </a:r>
            <a:r>
              <a:rPr lang="en-US" dirty="0"/>
              <a:t> CNS 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________________________________________ </a:t>
            </a:r>
            <a:r>
              <a:rPr lang="en-US" dirty="0" smtClean="0"/>
              <a:t>division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Transmits impulses </a:t>
            </a:r>
            <a:r>
              <a:rPr lang="en-US" i="1" dirty="0"/>
              <a:t>from</a:t>
            </a:r>
            <a:r>
              <a:rPr lang="en-US" dirty="0"/>
              <a:t> CNS to </a:t>
            </a:r>
            <a:r>
              <a:rPr lang="en-US" dirty="0" err="1"/>
              <a:t>effector</a:t>
            </a:r>
            <a:r>
              <a:rPr lang="en-US" dirty="0"/>
              <a:t> organs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Two divisions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lvl="3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Generation of an Action Potential:</a:t>
            </a:r>
            <a:br>
              <a:rPr lang="en-US"/>
            </a:br>
            <a:r>
              <a:rPr lang="en-US"/>
              <a:t>Resting State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gated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channels are closed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leakage channels for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are open</a:t>
            </a:r>
          </a:p>
          <a:p>
            <a:pPr lvl="1"/>
            <a:r>
              <a:rPr lang="en-US" dirty="0"/>
              <a:t>This maintains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Generation of an Action Potential: Depolarizing Phase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Depolarizing local currents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into </a:t>
            </a:r>
            <a:r>
              <a:rPr lang="en-US" sz="2400" dirty="0"/>
              <a:t>cell </a:t>
            </a:r>
            <a:endParaRPr lang="en-US" sz="2400" dirty="0" smtClean="0"/>
          </a:p>
          <a:p>
            <a:pPr lvl="1"/>
            <a:r>
              <a:rPr lang="en-US" sz="2400" dirty="0" smtClean="0"/>
              <a:t>More positive charges moving inside the membrane</a:t>
            </a:r>
            <a:endParaRPr lang="en-US" sz="2400" dirty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At </a:t>
            </a:r>
            <a:r>
              <a:rPr lang="en-US" sz="2800" b="1" dirty="0" smtClean="0"/>
              <a:t>____________________________________ </a:t>
            </a:r>
            <a:r>
              <a:rPr lang="en-US" sz="2800" dirty="0" smtClean="0"/>
              <a:t>(–</a:t>
            </a:r>
            <a:r>
              <a:rPr lang="en-US" sz="2800" dirty="0"/>
              <a:t>55 to –50 mV) positive feedback causes opening of </a:t>
            </a:r>
            <a:r>
              <a:rPr lang="en-US" sz="2800" b="1" i="1" dirty="0"/>
              <a:t>all</a:t>
            </a:r>
            <a:r>
              <a:rPr lang="en-US" sz="2800" dirty="0"/>
              <a:t> Na</a:t>
            </a:r>
            <a:r>
              <a:rPr lang="en-US" sz="2800" baseline="30000" dirty="0"/>
              <a:t>+</a:t>
            </a:r>
            <a:r>
              <a:rPr lang="en-US" sz="2800" dirty="0"/>
              <a:t> channels </a:t>
            </a:r>
            <a:endParaRPr lang="en-US" sz="2800" dirty="0" smtClean="0">
              <a:sym typeface="Wingdings" pitchFamily="80" charset="2"/>
            </a:endParaRP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reversal of membrane polarity to +30mV</a:t>
            </a:r>
          </a:p>
          <a:p>
            <a:pPr lvl="1"/>
            <a:r>
              <a:rPr lang="en-US" sz="2400" dirty="0"/>
              <a:t>Spike of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Generation of an Action Potential:</a:t>
            </a:r>
            <a:br>
              <a:rPr lang="en-US"/>
            </a:br>
            <a:r>
              <a:rPr lang="en-US"/>
              <a:t>Repolarizing Phase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Repolarizing</a:t>
            </a:r>
            <a:r>
              <a:rPr lang="en-US" dirty="0"/>
              <a:t> phase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channel slow inactivation gates close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 voltage-gated K</a:t>
            </a:r>
            <a:r>
              <a:rPr lang="en-US" baseline="30000" dirty="0" smtClean="0"/>
              <a:t>+</a:t>
            </a:r>
            <a:r>
              <a:rPr lang="en-US" dirty="0" smtClean="0"/>
              <a:t> channels open</a:t>
            </a:r>
          </a:p>
          <a:p>
            <a:pPr lvl="2"/>
            <a:r>
              <a:rPr lang="en-US" dirty="0" smtClean="0"/>
              <a:t>K</a:t>
            </a:r>
            <a:r>
              <a:rPr lang="en-US" baseline="30000" dirty="0"/>
              <a:t>+</a:t>
            </a:r>
            <a:r>
              <a:rPr lang="en-US" dirty="0"/>
              <a:t> exits the cell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Generation of an Action Potential:</a:t>
            </a:r>
            <a:br>
              <a:rPr lang="en-US"/>
            </a:br>
            <a:r>
              <a:rPr lang="en-US"/>
              <a:t>Hyperpolarization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K</a:t>
            </a:r>
            <a:r>
              <a:rPr lang="en-US" baseline="30000" dirty="0"/>
              <a:t>+</a:t>
            </a:r>
            <a:r>
              <a:rPr lang="en-US" dirty="0"/>
              <a:t> channels remain open, allowing excessive K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outpouring</a:t>
            </a:r>
            <a:endParaRPr lang="en-US" dirty="0"/>
          </a:p>
          <a:p>
            <a:pPr lvl="1"/>
            <a:r>
              <a:rPr lang="en-US" dirty="0"/>
              <a:t>Inside of membrane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causes </a:t>
            </a:r>
            <a:r>
              <a:rPr lang="en-US" b="1" dirty="0" err="1"/>
              <a:t>hyperpolarization</a:t>
            </a:r>
            <a:r>
              <a:rPr lang="en-US" dirty="0"/>
              <a:t> of the membrane 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the Sodium-Potassium Pump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Repolarization</a:t>
            </a:r>
            <a:r>
              <a:rPr lang="en-US" dirty="0"/>
              <a:t> resets </a:t>
            </a:r>
            <a:r>
              <a:rPr lang="en-US" b="1" dirty="0" smtClean="0"/>
              <a:t>_____________________________ </a:t>
            </a:r>
            <a:r>
              <a:rPr lang="en-US" dirty="0" smtClean="0"/>
              <a:t>conditions</a:t>
            </a:r>
            <a:r>
              <a:rPr lang="en-US" dirty="0"/>
              <a:t>, not </a:t>
            </a:r>
            <a:r>
              <a:rPr lang="en-US" b="1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Charges are correct, but ______________ are not in their original starting positions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_____________________________________ return Na</a:t>
            </a:r>
            <a:r>
              <a:rPr lang="en-US" baseline="30000" dirty="0" smtClean="0"/>
              <a:t>+</a:t>
            </a:r>
            <a:r>
              <a:rPr lang="en-US" dirty="0" smtClean="0"/>
              <a:t> to the outside and K</a:t>
            </a:r>
            <a:r>
              <a:rPr lang="en-US" baseline="30000" dirty="0" smtClean="0"/>
              <a:t>+</a:t>
            </a:r>
            <a:r>
              <a:rPr lang="en-US" dirty="0" smtClean="0"/>
              <a:t> to the inside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 all depolarization events produce APs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/>
              <a:t>axon to "fire", depolarization must reach </a:t>
            </a:r>
            <a:r>
              <a:rPr lang="en-US" b="1" dirty="0"/>
              <a:t>threshold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At </a:t>
            </a:r>
            <a:r>
              <a:rPr lang="en-US" dirty="0"/>
              <a:t>threshold: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Membrane has been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___________________________________ begins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for Stimulus Intensity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action potentials are alike and are independent of stimulus intensity</a:t>
            </a:r>
          </a:p>
          <a:p>
            <a:endParaRPr lang="en-US" sz="2800" dirty="0" smtClean="0"/>
          </a:p>
          <a:p>
            <a:r>
              <a:rPr lang="en-US" sz="2800" b="1" dirty="0" smtClean="0"/>
              <a:t>________________________________ </a:t>
            </a:r>
            <a:r>
              <a:rPr lang="en-US" sz="2800" dirty="0" smtClean="0"/>
              <a:t>stimuli </a:t>
            </a:r>
            <a:r>
              <a:rPr lang="en-US" sz="2800" dirty="0"/>
              <a:t>cause action potentials to occur more </a:t>
            </a:r>
            <a:r>
              <a:rPr lang="en-US" sz="2800" b="1" dirty="0" smtClean="0"/>
              <a:t>_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CNS determines stimulus intensity by the ________________________________of impulses</a:t>
            </a:r>
          </a:p>
          <a:p>
            <a:pPr lvl="1"/>
            <a:r>
              <a:rPr lang="en-US" sz="2400" dirty="0" smtClean="0"/>
              <a:t>Higher </a:t>
            </a:r>
            <a:r>
              <a:rPr lang="en-US" sz="2400" dirty="0"/>
              <a:t>frequency means stronger stimulus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Velocity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Conduction velocities of neurons vary widely</a:t>
            </a:r>
          </a:p>
          <a:p>
            <a:r>
              <a:rPr lang="en-US" dirty="0"/>
              <a:t>Rate of </a:t>
            </a:r>
            <a:r>
              <a:rPr lang="en-US" dirty="0" smtClean="0"/>
              <a:t>Action Potential speed depends on</a:t>
            </a:r>
            <a:endParaRPr lang="en-US" dirty="0"/>
          </a:p>
          <a:p>
            <a:pPr lvl="1"/>
            <a:r>
              <a:rPr lang="en-US" dirty="0"/>
              <a:t>Axon diameter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Degree </a:t>
            </a:r>
            <a:r>
              <a:rPr lang="en-US" b="1" dirty="0"/>
              <a:t>of </a:t>
            </a:r>
            <a:r>
              <a:rPr lang="en-US" b="1" dirty="0" err="1"/>
              <a:t>myelination</a:t>
            </a:r>
            <a:endParaRPr lang="en-US" dirty="0"/>
          </a:p>
          <a:p>
            <a:pPr lvl="2"/>
            <a:r>
              <a:rPr lang="en-US" b="1" dirty="0"/>
              <a:t>Continuous conduction</a:t>
            </a:r>
            <a:r>
              <a:rPr lang="en-US" dirty="0"/>
              <a:t> in </a:t>
            </a:r>
            <a:r>
              <a:rPr lang="en-US" dirty="0" err="1"/>
              <a:t>unmyelinated</a:t>
            </a:r>
            <a:r>
              <a:rPr lang="en-US" dirty="0"/>
              <a:t> axons is slower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_________________________________ </a:t>
            </a:r>
            <a:r>
              <a:rPr lang="en-US" dirty="0" smtClean="0"/>
              <a:t>conduction </a:t>
            </a:r>
            <a:r>
              <a:rPr lang="en-US" dirty="0"/>
              <a:t>in </a:t>
            </a:r>
            <a:r>
              <a:rPr lang="en-US" dirty="0" err="1"/>
              <a:t>myelinated</a:t>
            </a:r>
            <a:r>
              <a:rPr lang="en-US" dirty="0"/>
              <a:t> </a:t>
            </a:r>
            <a:r>
              <a:rPr lang="en-US" dirty="0" smtClean="0"/>
              <a:t>axons is faster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Conduction Velocity: </a:t>
            </a:r>
            <a:br>
              <a:rPr lang="en-US"/>
            </a:br>
            <a:r>
              <a:rPr lang="en-US"/>
              <a:t>Effects of Myelination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Myelin sheaths </a:t>
            </a:r>
            <a:r>
              <a:rPr lang="en-US" dirty="0" smtClean="0"/>
              <a:t>____________________________ and </a:t>
            </a:r>
            <a:r>
              <a:rPr lang="en-US" dirty="0"/>
              <a:t>prevent leakage of charge</a:t>
            </a:r>
          </a:p>
          <a:p>
            <a:endParaRPr lang="en-US" dirty="0" smtClean="0"/>
          </a:p>
          <a:p>
            <a:r>
              <a:rPr lang="en-US" dirty="0" err="1" smtClean="0"/>
              <a:t>Saltatory</a:t>
            </a:r>
            <a:r>
              <a:rPr lang="en-US" dirty="0" smtClean="0"/>
              <a:t> </a:t>
            </a:r>
            <a:r>
              <a:rPr lang="en-US" dirty="0"/>
              <a:t>conduction </a:t>
            </a:r>
            <a:r>
              <a:rPr lang="en-US" dirty="0" smtClean="0"/>
              <a:t>is </a:t>
            </a:r>
            <a:r>
              <a:rPr lang="en-US" dirty="0"/>
              <a:t>about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Electrical </a:t>
            </a:r>
            <a:r>
              <a:rPr lang="en-US" dirty="0"/>
              <a:t>signal appears to jump rapidly from gap to gap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Synapse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Nervous system works because information flows from neuron to neuron</a:t>
            </a:r>
          </a:p>
          <a:p>
            <a:endParaRPr lang="en-US" dirty="0" smtClean="0"/>
          </a:p>
          <a:p>
            <a:r>
              <a:rPr lang="en-US" dirty="0" smtClean="0"/>
              <a:t>Neurons </a:t>
            </a:r>
            <a:r>
              <a:rPr lang="en-US" dirty="0"/>
              <a:t>functionally connected by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r>
              <a:rPr lang="en-US" dirty="0"/>
              <a:t>Junctions that mediate information transfer</a:t>
            </a:r>
          </a:p>
          <a:p>
            <a:pPr lvl="2"/>
            <a:r>
              <a:rPr lang="en-US" dirty="0"/>
              <a:t>From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Or from one neuron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Motor Division of PNS:</a:t>
            </a:r>
            <a:br>
              <a:rPr lang="en-US" dirty="0"/>
            </a:br>
            <a:r>
              <a:rPr lang="en-US" dirty="0"/>
              <a:t>Somatic Nervous System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57288"/>
            <a:ext cx="8229600" cy="510698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Somatic </a:t>
            </a:r>
            <a:r>
              <a:rPr lang="en-US" dirty="0"/>
              <a:t>motor nerve fibers</a:t>
            </a:r>
          </a:p>
          <a:p>
            <a:endParaRPr lang="en-US" dirty="0" smtClean="0"/>
          </a:p>
          <a:p>
            <a:r>
              <a:rPr lang="en-US" dirty="0" smtClean="0"/>
              <a:t>Conducts </a:t>
            </a:r>
            <a:r>
              <a:rPr lang="en-US" dirty="0"/>
              <a:t>impulses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Voluntary </a:t>
            </a:r>
            <a:r>
              <a:rPr lang="en-US" dirty="0"/>
              <a:t>nervous system</a:t>
            </a:r>
          </a:p>
          <a:p>
            <a:pPr lvl="1"/>
            <a:r>
              <a:rPr lang="en-US" dirty="0" smtClean="0"/>
              <a:t>___________________________________ control </a:t>
            </a:r>
            <a:r>
              <a:rPr lang="en-US" dirty="0"/>
              <a:t>of skeletal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Terminology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447800"/>
            <a:ext cx="82296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Neuron conducting impulses toward synapse</a:t>
            </a:r>
          </a:p>
          <a:p>
            <a:pPr lvl="1"/>
            <a:r>
              <a:rPr lang="en-US" dirty="0"/>
              <a:t>Sends the information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Neuron transmitting electrical signal away from synapse</a:t>
            </a:r>
          </a:p>
          <a:p>
            <a:pPr lvl="1"/>
            <a:r>
              <a:rPr lang="en-US" dirty="0"/>
              <a:t>Receives the information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Prevents </a:t>
            </a:r>
            <a:r>
              <a:rPr lang="en-US" dirty="0"/>
              <a:t>nerve impulses from </a:t>
            </a:r>
            <a:r>
              <a:rPr lang="en-US" i="1" dirty="0"/>
              <a:t>directly</a:t>
            </a:r>
            <a:r>
              <a:rPr lang="en-US" dirty="0"/>
              <a:t> passing from one neuron to </a:t>
            </a:r>
            <a:r>
              <a:rPr lang="en-US" dirty="0" smtClean="0"/>
              <a:t>next</a:t>
            </a:r>
          </a:p>
          <a:p>
            <a:endParaRPr lang="en-US" dirty="0" smtClean="0"/>
          </a:p>
          <a:p>
            <a:r>
              <a:rPr lang="en-US" dirty="0" smtClean="0"/>
              <a:t>Transmission across synaptic cleft 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Not electrical</a:t>
            </a:r>
          </a:p>
          <a:p>
            <a:pPr lvl="1"/>
            <a:r>
              <a:rPr lang="en-US" dirty="0" smtClean="0"/>
              <a:t>Depends on release, diffusion, and _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Ensures one-way communication between neurons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Information Transfer Across Chemical Synapses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  Action Potential arrives </a:t>
            </a:r>
            <a:r>
              <a:rPr lang="en-US" sz="2800" dirty="0"/>
              <a:t>at </a:t>
            </a:r>
            <a:r>
              <a:rPr lang="en-US" sz="2800" dirty="0" smtClean="0"/>
              <a:t>_____________________________________________ of </a:t>
            </a:r>
            <a:r>
              <a:rPr lang="en-US" sz="2800" dirty="0" err="1"/>
              <a:t>presynaptic</a:t>
            </a:r>
            <a:r>
              <a:rPr lang="en-US" sz="2800" dirty="0"/>
              <a:t> neuron </a:t>
            </a:r>
          </a:p>
          <a:p>
            <a:endParaRPr lang="en-US" sz="2800" dirty="0" smtClean="0"/>
          </a:p>
          <a:p>
            <a:r>
              <a:rPr lang="en-US" sz="2800" dirty="0" smtClean="0"/>
              <a:t>2.  Causes </a:t>
            </a:r>
            <a:r>
              <a:rPr lang="en-US" sz="2800" dirty="0"/>
              <a:t>voltage-gated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floods into cell</a:t>
            </a:r>
            <a:r>
              <a:rPr lang="en-US" dirty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3.  Calcium triggers _____________________________________________ into </a:t>
            </a:r>
            <a:r>
              <a:rPr lang="en-US" sz="2800" dirty="0"/>
              <a:t>synaptic cleft </a:t>
            </a:r>
            <a:r>
              <a:rPr lang="en-US" sz="2800" dirty="0" smtClean="0"/>
              <a:t> </a:t>
            </a:r>
            <a:endParaRPr lang="en-US" dirty="0"/>
          </a:p>
          <a:p>
            <a:pPr lvl="1"/>
            <a:r>
              <a:rPr lang="en-US" sz="2400" dirty="0"/>
              <a:t>Higher impulse frequency </a:t>
            </a:r>
            <a:r>
              <a:rPr lang="en-US" sz="2400" dirty="0">
                <a:sym typeface="Wingdings" pitchFamily="80" charset="2"/>
              </a:rPr>
              <a:t> more </a:t>
            </a:r>
            <a:r>
              <a:rPr lang="en-US" sz="2400" dirty="0" err="1" smtClean="0">
                <a:sym typeface="Wingdings" pitchFamily="80" charset="2"/>
              </a:rPr>
              <a:t>neutrotransmitter</a:t>
            </a:r>
            <a:r>
              <a:rPr lang="en-US" sz="2400" dirty="0" smtClean="0">
                <a:sym typeface="Wingdings" pitchFamily="80" charset="2"/>
              </a:rPr>
              <a:t> released</a:t>
            </a:r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Information Transfer Across Chemical Synapses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4.  Neurotransmitter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5.   </a:t>
            </a:r>
            <a:r>
              <a:rPr lang="en-US" dirty="0"/>
              <a:t>Binds to </a:t>
            </a:r>
            <a:r>
              <a:rPr lang="en-US" dirty="0" smtClean="0"/>
              <a:t>____________________________ on </a:t>
            </a:r>
            <a:r>
              <a:rPr lang="en-US" dirty="0"/>
              <a:t>postsynaptic neuron</a:t>
            </a:r>
          </a:p>
          <a:p>
            <a:endParaRPr lang="en-US" dirty="0" smtClean="0"/>
          </a:p>
          <a:p>
            <a:r>
              <a:rPr lang="en-US" dirty="0" smtClean="0"/>
              <a:t>6.   </a:t>
            </a:r>
          </a:p>
          <a:p>
            <a:pPr lvl="1"/>
            <a:r>
              <a:rPr lang="en-US" dirty="0" smtClean="0"/>
              <a:t>Causes </a:t>
            </a:r>
            <a:r>
              <a:rPr lang="en-US" dirty="0"/>
              <a:t>an excitatory or inhibitory event </a:t>
            </a:r>
            <a:endParaRPr lang="en-US" dirty="0" smtClean="0"/>
          </a:p>
          <a:p>
            <a:pPr lvl="2"/>
            <a:r>
              <a:rPr lang="en-US" dirty="0" smtClean="0"/>
              <a:t>graded potential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7.  Neurotransmitter </a:t>
            </a:r>
            <a:r>
              <a:rPr lang="en-US" dirty="0"/>
              <a:t>effects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Termination of Neurotransmitter Effects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a few milliseconds neurotransmitter effect terminated in one of three ways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Taken back into axon by </a:t>
            </a:r>
            <a:r>
              <a:rPr lang="en-US" dirty="0" err="1" smtClean="0"/>
              <a:t>astrocytes</a:t>
            </a:r>
            <a:r>
              <a:rPr lang="en-US" dirty="0" smtClean="0"/>
              <a:t> </a:t>
            </a:r>
            <a:r>
              <a:rPr lang="en-US" dirty="0"/>
              <a:t>or axon terminal 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By enzymes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/>
              <a:t>Away from synaptic cleft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Postsynaptic Potentials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Neurotransmitter receptors cause graded potentials that vary in strength with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 released </a:t>
            </a:r>
            <a:r>
              <a:rPr lang="en-US" dirty="0"/>
              <a:t>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 neurotransmitter </a:t>
            </a:r>
            <a:r>
              <a:rPr lang="en-US" dirty="0"/>
              <a:t>stays in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Postsynaptic Potentials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postsynaptic potentials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EPSP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IPSP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Excitatory Synapses and EPSPs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Neurotransmitter binding </a:t>
            </a:r>
            <a:r>
              <a:rPr lang="en-US" sz="2800" dirty="0" smtClean="0"/>
              <a:t>causes ion movement that results in a _</a:t>
            </a:r>
          </a:p>
          <a:p>
            <a:pPr lvl="1"/>
            <a:r>
              <a:rPr lang="en-US" dirty="0" smtClean="0"/>
              <a:t>Na+ enters the cell and makes the _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Slight depolarization is _</a:t>
            </a:r>
            <a:endParaRPr lang="en-US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EPSP </a:t>
            </a:r>
            <a:r>
              <a:rPr lang="en-US" sz="2800" dirty="0"/>
              <a:t>help trigger AP </a:t>
            </a:r>
            <a:r>
              <a:rPr lang="en-US" sz="2800" dirty="0" smtClean="0"/>
              <a:t>when threshold is reached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Inhibitory Synapses and IPSPs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___________________________ </a:t>
            </a:r>
            <a:r>
              <a:rPr lang="en-US" dirty="0" smtClean="0"/>
              <a:t>postsynaptic </a:t>
            </a:r>
            <a:r>
              <a:rPr lang="en-US" dirty="0"/>
              <a:t>neuron's ability to produce an action potential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K+ moves out or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Results in the membrane becoming </a:t>
            </a:r>
            <a:r>
              <a:rPr lang="en-US" b="1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Will be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Therefore </a:t>
            </a:r>
            <a:r>
              <a:rPr lang="en-US" dirty="0"/>
              <a:t>neurotransmitter hyperpolarizes </a:t>
            </a:r>
            <a:r>
              <a:rPr lang="en-US" dirty="0" smtClean="0"/>
              <a:t>cell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Integration: Summation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_______________________EPSP </a:t>
            </a:r>
            <a:r>
              <a:rPr lang="en-US" dirty="0"/>
              <a:t>cannot induce an </a:t>
            </a:r>
            <a:r>
              <a:rPr lang="en-US" dirty="0" smtClean="0"/>
              <a:t>AP</a:t>
            </a:r>
          </a:p>
          <a:p>
            <a:pPr lvl="1"/>
            <a:r>
              <a:rPr lang="en-US" dirty="0" smtClean="0"/>
              <a:t>Too weak of a depolarization; won’t reach threshold on its own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EPSPs </a:t>
            </a:r>
            <a:r>
              <a:rPr lang="en-US" dirty="0"/>
              <a:t>can </a:t>
            </a:r>
            <a:r>
              <a:rPr lang="en-US" b="1" dirty="0" smtClean="0"/>
              <a:t>____________________________ </a:t>
            </a:r>
            <a:r>
              <a:rPr lang="en-US" dirty="0" smtClean="0"/>
              <a:t>to </a:t>
            </a:r>
            <a:r>
              <a:rPr lang="en-US" dirty="0"/>
              <a:t>influence postsynaptic neuron</a:t>
            </a:r>
          </a:p>
          <a:p>
            <a:endParaRPr lang="en-US" dirty="0" smtClean="0"/>
          </a:p>
          <a:p>
            <a:r>
              <a:rPr lang="en-US" dirty="0" smtClean="0"/>
              <a:t>IPSPs </a:t>
            </a:r>
            <a:r>
              <a:rPr lang="en-US" dirty="0"/>
              <a:t>can also summate 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neurons receive </a:t>
            </a:r>
            <a:r>
              <a:rPr lang="en-US" dirty="0" smtClean="0"/>
              <a:t>______________________________________________ inputs </a:t>
            </a:r>
            <a:r>
              <a:rPr lang="en-US" dirty="0"/>
              <a:t>from thousands of other </a:t>
            </a:r>
            <a:r>
              <a:rPr lang="en-US" dirty="0" smtClean="0"/>
              <a:t>neurons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Motor Division of PNS:</a:t>
            </a:r>
            <a:br>
              <a:rPr lang="en-US"/>
            </a:br>
            <a:r>
              <a:rPr lang="en-US"/>
              <a:t>Autonomic Nervous System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Visceral motor nerve fibers</a:t>
            </a:r>
          </a:p>
          <a:p>
            <a:r>
              <a:rPr lang="en-US" dirty="0"/>
              <a:t>Regulates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 nervous </a:t>
            </a:r>
            <a:r>
              <a:rPr lang="en-US" dirty="0"/>
              <a:t>system</a:t>
            </a:r>
          </a:p>
          <a:p>
            <a:r>
              <a:rPr lang="en-US" dirty="0"/>
              <a:t>Two functional subdivisions</a:t>
            </a:r>
          </a:p>
          <a:p>
            <a:pPr lvl="1"/>
            <a:r>
              <a:rPr lang="en-US" dirty="0" smtClean="0"/>
              <a:t>Work in opposition to each other</a:t>
            </a:r>
          </a:p>
          <a:p>
            <a:pPr lvl="2"/>
            <a:r>
              <a:rPr lang="en-US" dirty="0" smtClean="0"/>
              <a:t>Sympathetic</a:t>
            </a:r>
            <a:endParaRPr lang="en-US" dirty="0"/>
          </a:p>
          <a:p>
            <a:pPr lvl="2"/>
            <a:r>
              <a:rPr lang="en-US" dirty="0" smtClean="0"/>
              <a:t>Parasympathetic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Summation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One or more </a:t>
            </a:r>
            <a:r>
              <a:rPr lang="en-US" dirty="0" err="1"/>
              <a:t>presynaptic</a:t>
            </a:r>
            <a:r>
              <a:rPr lang="en-US" dirty="0"/>
              <a:t> neurons transmit impulses in rapid-fire order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Postsynaptic neuron stimulated simultaneously by large number of terminals at same time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Regions and Organization of the CNS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Spinal cord </a:t>
            </a:r>
          </a:p>
          <a:p>
            <a:pPr lvl="1"/>
            <a:r>
              <a:rPr lang="en-US" dirty="0" smtClean="0"/>
              <a:t>_______________________________ surrounded </a:t>
            </a:r>
            <a:r>
              <a:rPr lang="en-US" dirty="0"/>
              <a:t>by gray matter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 composed </a:t>
            </a:r>
            <a:r>
              <a:rPr lang="en-US" dirty="0"/>
              <a:t>of </a:t>
            </a:r>
            <a:r>
              <a:rPr lang="en-US" dirty="0" err="1"/>
              <a:t>myelinated</a:t>
            </a:r>
            <a:r>
              <a:rPr lang="en-US" dirty="0"/>
              <a:t> fiber tracts</a:t>
            </a:r>
          </a:p>
        </p:txBody>
      </p:sp>
    </p:spTree>
    <p:extLst>
      <p:ext uri="{BB962C8B-B14F-4D97-AF65-F5344CB8AC3E}">
        <p14:creationId xmlns:p14="http://schemas.microsoft.com/office/powerpoint/2010/main" val="10195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Regions and Organization of the CNS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Similar pattern</a:t>
            </a:r>
          </a:p>
          <a:p>
            <a:pPr lvl="1"/>
            <a:r>
              <a:rPr lang="en-US" dirty="0"/>
              <a:t>Additional areas of </a:t>
            </a:r>
            <a:r>
              <a:rPr lang="en-US" dirty="0" smtClean="0"/>
              <a:t>_________________________ in </a:t>
            </a:r>
            <a:r>
              <a:rPr lang="en-US" dirty="0"/>
              <a:t>brain</a:t>
            </a:r>
          </a:p>
          <a:p>
            <a:pPr lvl="1"/>
            <a:r>
              <a:rPr lang="en-US" dirty="0"/>
              <a:t>Cerebral hemispheres and cerebellum</a:t>
            </a:r>
          </a:p>
          <a:p>
            <a:pPr marL="1085850" lvl="2"/>
            <a:r>
              <a:rPr lang="en-US" dirty="0"/>
              <a:t>Outer gray matter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Cortex _</a:t>
            </a:r>
            <a:endParaRPr lang="en-US" dirty="0"/>
          </a:p>
          <a:p>
            <a:pPr marL="1085850" lvl="2"/>
            <a:r>
              <a:rPr lang="en-US" dirty="0"/>
              <a:t>Scattered gray matter </a:t>
            </a:r>
            <a:r>
              <a:rPr lang="en-US" dirty="0" smtClean="0"/>
              <a:t>_________________________ within the white </a:t>
            </a:r>
            <a:r>
              <a:rPr lang="en-US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2043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Ventricles of the Brain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Filled with cerebrospinal fluid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Lined by </a:t>
            </a:r>
            <a:r>
              <a:rPr lang="en-US" b="1" dirty="0" smtClean="0"/>
              <a:t>_</a:t>
            </a:r>
            <a:endParaRPr lang="en-US" dirty="0"/>
          </a:p>
          <a:p>
            <a:r>
              <a:rPr lang="en-US" dirty="0"/>
              <a:t>Connected to one another and to central canal of spinal cord</a:t>
            </a:r>
          </a:p>
          <a:p>
            <a:pPr lvl="1"/>
            <a:r>
              <a:rPr lang="en-US" dirty="0"/>
              <a:t>Lateral ventricles </a:t>
            </a:r>
            <a:r>
              <a:rPr lang="en-US" dirty="0" smtClean="0">
                <a:sym typeface="Wingdings" pitchFamily="-128" charset="2"/>
              </a:rPr>
              <a:t>connect to the  </a:t>
            </a:r>
            <a:r>
              <a:rPr lang="en-US" dirty="0">
                <a:sym typeface="Wingdings" pitchFamily="-128" charset="2"/>
              </a:rPr>
              <a:t>third ventricle </a:t>
            </a:r>
            <a:r>
              <a:rPr lang="en-US" dirty="0" smtClean="0">
                <a:sym typeface="Wingdings" pitchFamily="-128" charset="2"/>
              </a:rPr>
              <a:t>by the </a:t>
            </a:r>
            <a:r>
              <a:rPr lang="en-US" b="1" dirty="0" smtClean="0">
                <a:sym typeface="Wingdings" pitchFamily="-128" charset="2"/>
              </a:rPr>
              <a:t>_</a:t>
            </a:r>
            <a:endParaRPr lang="en-US" dirty="0">
              <a:sym typeface="Wingdings" pitchFamily="-128" charset="2"/>
            </a:endParaRPr>
          </a:p>
          <a:p>
            <a:pPr lvl="1"/>
            <a:r>
              <a:rPr lang="en-US" dirty="0">
                <a:sym typeface="Wingdings" pitchFamily="-128" charset="2"/>
              </a:rPr>
              <a:t>Third ventricle </a:t>
            </a:r>
            <a:r>
              <a:rPr lang="en-US" dirty="0" smtClean="0">
                <a:sym typeface="Wingdings" pitchFamily="-128" charset="2"/>
              </a:rPr>
              <a:t>connects to the fourth </a:t>
            </a:r>
            <a:r>
              <a:rPr lang="en-US" dirty="0">
                <a:sym typeface="Wingdings" pitchFamily="-128" charset="2"/>
              </a:rPr>
              <a:t>ventricle via </a:t>
            </a:r>
            <a:r>
              <a:rPr lang="en-US" b="1" dirty="0" smtClean="0">
                <a:sym typeface="Wingdings" pitchFamily="-128" charset="2"/>
              </a:rPr>
              <a:t>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5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Ventricles of the Brain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Paired, C-shaped lateral ventricles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Third </a:t>
            </a:r>
            <a:r>
              <a:rPr lang="en-US" dirty="0"/>
              <a:t>ventricle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Fourth </a:t>
            </a:r>
            <a:r>
              <a:rPr lang="en-US" dirty="0"/>
              <a:t>ventricle in </a:t>
            </a:r>
            <a:r>
              <a:rPr lang="en-US" dirty="0" smtClean="0"/>
              <a:t>hindbrain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3" name="Picture 43" descr="figure_12_03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273050" y="1511300"/>
            <a:ext cx="85979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cs typeface="Arial" charset="0"/>
              </a:rPr>
              <a:t>Figure 12.3  Ventricles of the brain.</a:t>
            </a: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234950" y="2335213"/>
            <a:ext cx="9890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Septum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pellucidum</a:t>
            </a: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238125" y="2968625"/>
            <a:ext cx="709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Inferior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horn</a:t>
            </a: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238125" y="3663950"/>
            <a:ext cx="793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Lateral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aperture</a:t>
            </a: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3709988" y="1508125"/>
            <a:ext cx="920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>
                <a:latin typeface="Arial Black" pitchFamily="-128" charset="0"/>
              </a:rPr>
              <a:t>Lateral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latin typeface="Arial Black" pitchFamily="-128" charset="0"/>
              </a:rPr>
              <a:t>ventricle</a:t>
            </a: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3708400" y="2106613"/>
            <a:ext cx="939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horn</a:t>
            </a:r>
          </a:p>
        </p:txBody>
      </p:sp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3495675" y="2430463"/>
            <a:ext cx="12938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Interventricular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foramen</a:t>
            </a:r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3708400" y="3097213"/>
            <a:ext cx="920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>
                <a:latin typeface="Arial Black" pitchFamily="-128" charset="0"/>
              </a:rPr>
              <a:t>Third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latin typeface="Arial Black" pitchFamily="-128" charset="0"/>
              </a:rPr>
              <a:t>ventricle</a:t>
            </a:r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3703638" y="3654425"/>
            <a:ext cx="1725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 Black" pitchFamily="-128" charset="0"/>
              </a:rPr>
              <a:t>Cerebral aqueduct</a:t>
            </a:r>
          </a:p>
        </p:txBody>
      </p:sp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3706813" y="3968750"/>
            <a:ext cx="1512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 Black" pitchFamily="-128" charset="0"/>
              </a:rPr>
              <a:t>Fourth ventricle</a:t>
            </a:r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3708400" y="4325938"/>
            <a:ext cx="1141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Central canal</a:t>
            </a:r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8050213" y="2214563"/>
            <a:ext cx="852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horn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8050213" y="3306763"/>
            <a:ext cx="70961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Inferior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horn</a:t>
            </a: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8048625" y="3683000"/>
            <a:ext cx="793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Median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aperture</a:t>
            </a:r>
          </a:p>
        </p:txBody>
      </p:sp>
      <p:sp>
        <p:nvSpPr>
          <p:cNvPr id="41018" name="Rectangle 58"/>
          <p:cNvSpPr>
            <a:spLocks noChangeArrowheads="1"/>
          </p:cNvSpPr>
          <p:nvPr/>
        </p:nvSpPr>
        <p:spPr bwMode="auto">
          <a:xfrm>
            <a:off x="8048625" y="4084638"/>
            <a:ext cx="793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Lateral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aperture</a:t>
            </a:r>
          </a:p>
        </p:txBody>
      </p:sp>
      <p:sp>
        <p:nvSpPr>
          <p:cNvPr id="41019" name="Rectangle 59"/>
          <p:cNvSpPr>
            <a:spLocks noChangeArrowheads="1"/>
          </p:cNvSpPr>
          <p:nvPr/>
        </p:nvSpPr>
        <p:spPr bwMode="auto">
          <a:xfrm>
            <a:off x="2041525" y="4918075"/>
            <a:ext cx="130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 Black" pitchFamily="-128" charset="0"/>
              </a:rPr>
              <a:t>Anterior view</a:t>
            </a:r>
          </a:p>
        </p:txBody>
      </p:sp>
      <p:sp>
        <p:nvSpPr>
          <p:cNvPr id="41020" name="Rectangle 60"/>
          <p:cNvSpPr>
            <a:spLocks noChangeArrowheads="1"/>
          </p:cNvSpPr>
          <p:nvPr/>
        </p:nvSpPr>
        <p:spPr bwMode="auto">
          <a:xfrm>
            <a:off x="5999163" y="4919663"/>
            <a:ext cx="1547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 Black" pitchFamily="-128" charset="0"/>
              </a:rPr>
              <a:t>Left lateral view</a:t>
            </a:r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930275" y="2463800"/>
            <a:ext cx="137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882650" y="3111500"/>
            <a:ext cx="84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Freeform 63"/>
          <p:cNvSpPr>
            <a:spLocks/>
          </p:cNvSpPr>
          <p:nvPr/>
        </p:nvSpPr>
        <p:spPr bwMode="auto">
          <a:xfrm>
            <a:off x="2365375" y="2559050"/>
            <a:ext cx="1184275" cy="50800"/>
          </a:xfrm>
          <a:custGeom>
            <a:avLst/>
            <a:gdLst>
              <a:gd name="T0" fmla="*/ 0 w 746"/>
              <a:gd name="T1" fmla="*/ 32 h 32"/>
              <a:gd name="T2" fmla="*/ 746 w 746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6" h="32">
                <a:moveTo>
                  <a:pt x="0" y="32"/>
                </a:moveTo>
                <a:lnTo>
                  <a:pt x="746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Freeform 64"/>
          <p:cNvSpPr>
            <a:spLocks/>
          </p:cNvSpPr>
          <p:nvPr/>
        </p:nvSpPr>
        <p:spPr bwMode="auto">
          <a:xfrm>
            <a:off x="1847850" y="1638300"/>
            <a:ext cx="1920875" cy="574675"/>
          </a:xfrm>
          <a:custGeom>
            <a:avLst/>
            <a:gdLst>
              <a:gd name="T0" fmla="*/ 0 w 1210"/>
              <a:gd name="T1" fmla="*/ 362 h 362"/>
              <a:gd name="T2" fmla="*/ 716 w 1210"/>
              <a:gd name="T3" fmla="*/ 0 h 362"/>
              <a:gd name="T4" fmla="*/ 1210 w 1210"/>
              <a:gd name="T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0" h="362">
                <a:moveTo>
                  <a:pt x="0" y="362"/>
                </a:moveTo>
                <a:lnTo>
                  <a:pt x="716" y="0"/>
                </a:lnTo>
                <a:lnTo>
                  <a:pt x="121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Freeform 65"/>
          <p:cNvSpPr>
            <a:spLocks/>
          </p:cNvSpPr>
          <p:nvPr/>
        </p:nvSpPr>
        <p:spPr bwMode="auto">
          <a:xfrm>
            <a:off x="2457450" y="2235200"/>
            <a:ext cx="1314450" cy="193675"/>
          </a:xfrm>
          <a:custGeom>
            <a:avLst/>
            <a:gdLst>
              <a:gd name="T0" fmla="*/ 0 w 828"/>
              <a:gd name="T1" fmla="*/ 122 h 122"/>
              <a:gd name="T2" fmla="*/ 662 w 828"/>
              <a:gd name="T3" fmla="*/ 0 h 122"/>
              <a:gd name="T4" fmla="*/ 828 w 828"/>
              <a:gd name="T5" fmla="*/ 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8" h="122">
                <a:moveTo>
                  <a:pt x="0" y="122"/>
                </a:moveTo>
                <a:lnTo>
                  <a:pt x="662" y="0"/>
                </a:lnTo>
                <a:lnTo>
                  <a:pt x="828" y="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Freeform 66"/>
          <p:cNvSpPr>
            <a:spLocks/>
          </p:cNvSpPr>
          <p:nvPr/>
        </p:nvSpPr>
        <p:spPr bwMode="auto">
          <a:xfrm>
            <a:off x="2314575" y="2905125"/>
            <a:ext cx="1447800" cy="317500"/>
          </a:xfrm>
          <a:custGeom>
            <a:avLst/>
            <a:gdLst>
              <a:gd name="T0" fmla="*/ 0 w 912"/>
              <a:gd name="T1" fmla="*/ 0 h 200"/>
              <a:gd name="T2" fmla="*/ 864 w 912"/>
              <a:gd name="T3" fmla="*/ 200 h 200"/>
              <a:gd name="T4" fmla="*/ 912 w 912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200">
                <a:moveTo>
                  <a:pt x="0" y="0"/>
                </a:moveTo>
                <a:lnTo>
                  <a:pt x="864" y="200"/>
                </a:lnTo>
                <a:lnTo>
                  <a:pt x="912" y="20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Freeform 67"/>
          <p:cNvSpPr>
            <a:spLocks/>
          </p:cNvSpPr>
          <p:nvPr/>
        </p:nvSpPr>
        <p:spPr bwMode="auto">
          <a:xfrm>
            <a:off x="2314575" y="3276600"/>
            <a:ext cx="1447800" cy="533400"/>
          </a:xfrm>
          <a:custGeom>
            <a:avLst/>
            <a:gdLst>
              <a:gd name="T0" fmla="*/ 0 w 912"/>
              <a:gd name="T1" fmla="*/ 0 h 336"/>
              <a:gd name="T2" fmla="*/ 864 w 912"/>
              <a:gd name="T3" fmla="*/ 336 h 336"/>
              <a:gd name="T4" fmla="*/ 912 w 912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336">
                <a:moveTo>
                  <a:pt x="0" y="0"/>
                </a:moveTo>
                <a:lnTo>
                  <a:pt x="864" y="336"/>
                </a:lnTo>
                <a:lnTo>
                  <a:pt x="912" y="336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Freeform 68"/>
          <p:cNvSpPr>
            <a:spLocks/>
          </p:cNvSpPr>
          <p:nvPr/>
        </p:nvSpPr>
        <p:spPr bwMode="auto">
          <a:xfrm>
            <a:off x="2324100" y="3803650"/>
            <a:ext cx="1438275" cy="314325"/>
          </a:xfrm>
          <a:custGeom>
            <a:avLst/>
            <a:gdLst>
              <a:gd name="T0" fmla="*/ 0 w 906"/>
              <a:gd name="T1" fmla="*/ 0 h 198"/>
              <a:gd name="T2" fmla="*/ 854 w 906"/>
              <a:gd name="T3" fmla="*/ 198 h 198"/>
              <a:gd name="T4" fmla="*/ 906 w 906"/>
              <a:gd name="T5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6" h="198">
                <a:moveTo>
                  <a:pt x="0" y="0"/>
                </a:moveTo>
                <a:lnTo>
                  <a:pt x="854" y="198"/>
                </a:lnTo>
                <a:lnTo>
                  <a:pt x="906" y="198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>
            <a:off x="2330450" y="4473575"/>
            <a:ext cx="143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871538" y="3789363"/>
            <a:ext cx="1109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Freeform 71"/>
          <p:cNvSpPr>
            <a:spLocks/>
          </p:cNvSpPr>
          <p:nvPr/>
        </p:nvSpPr>
        <p:spPr bwMode="auto">
          <a:xfrm>
            <a:off x="4435475" y="1644650"/>
            <a:ext cx="1882775" cy="927100"/>
          </a:xfrm>
          <a:custGeom>
            <a:avLst/>
            <a:gdLst>
              <a:gd name="T0" fmla="*/ 0 w 1186"/>
              <a:gd name="T1" fmla="*/ 0 h 584"/>
              <a:gd name="T2" fmla="*/ 408 w 1186"/>
              <a:gd name="T3" fmla="*/ 0 h 584"/>
              <a:gd name="T4" fmla="*/ 1186 w 1186"/>
              <a:gd name="T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6" h="584">
                <a:moveTo>
                  <a:pt x="0" y="0"/>
                </a:moveTo>
                <a:lnTo>
                  <a:pt x="408" y="0"/>
                </a:lnTo>
                <a:lnTo>
                  <a:pt x="1186" y="584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Freeform 72"/>
          <p:cNvSpPr>
            <a:spLocks/>
          </p:cNvSpPr>
          <p:nvPr/>
        </p:nvSpPr>
        <p:spPr bwMode="auto">
          <a:xfrm>
            <a:off x="4438650" y="2238375"/>
            <a:ext cx="1127125" cy="571500"/>
          </a:xfrm>
          <a:custGeom>
            <a:avLst/>
            <a:gdLst>
              <a:gd name="T0" fmla="*/ 0 w 710"/>
              <a:gd name="T1" fmla="*/ 2 h 360"/>
              <a:gd name="T2" fmla="*/ 136 w 710"/>
              <a:gd name="T3" fmla="*/ 0 h 360"/>
              <a:gd name="T4" fmla="*/ 710 w 71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0" h="360">
                <a:moveTo>
                  <a:pt x="0" y="2"/>
                </a:moveTo>
                <a:lnTo>
                  <a:pt x="136" y="0"/>
                </a:lnTo>
                <a:lnTo>
                  <a:pt x="710" y="36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3" name="Freeform 73"/>
          <p:cNvSpPr>
            <a:spLocks/>
          </p:cNvSpPr>
          <p:nvPr/>
        </p:nvSpPr>
        <p:spPr bwMode="auto">
          <a:xfrm>
            <a:off x="4708525" y="2562225"/>
            <a:ext cx="1276350" cy="447675"/>
          </a:xfrm>
          <a:custGeom>
            <a:avLst/>
            <a:gdLst>
              <a:gd name="T0" fmla="*/ 0 w 804"/>
              <a:gd name="T1" fmla="*/ 2 h 282"/>
              <a:gd name="T2" fmla="*/ 54 w 804"/>
              <a:gd name="T3" fmla="*/ 0 h 282"/>
              <a:gd name="T4" fmla="*/ 804 w 804"/>
              <a:gd name="T5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4" h="282">
                <a:moveTo>
                  <a:pt x="0" y="2"/>
                </a:moveTo>
                <a:lnTo>
                  <a:pt x="54" y="0"/>
                </a:lnTo>
                <a:lnTo>
                  <a:pt x="804" y="28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Freeform 74"/>
          <p:cNvSpPr>
            <a:spLocks/>
          </p:cNvSpPr>
          <p:nvPr/>
        </p:nvSpPr>
        <p:spPr bwMode="auto">
          <a:xfrm>
            <a:off x="4273550" y="3035300"/>
            <a:ext cx="2111375" cy="200025"/>
          </a:xfrm>
          <a:custGeom>
            <a:avLst/>
            <a:gdLst>
              <a:gd name="T0" fmla="*/ 0 w 1330"/>
              <a:gd name="T1" fmla="*/ 126 h 126"/>
              <a:gd name="T2" fmla="*/ 332 w 1330"/>
              <a:gd name="T3" fmla="*/ 126 h 126"/>
              <a:gd name="T4" fmla="*/ 1330 w 1330"/>
              <a:gd name="T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0" h="126">
                <a:moveTo>
                  <a:pt x="0" y="126"/>
                </a:moveTo>
                <a:lnTo>
                  <a:pt x="332" y="126"/>
                </a:lnTo>
                <a:lnTo>
                  <a:pt x="133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auto">
          <a:xfrm>
            <a:off x="6292850" y="3441700"/>
            <a:ext cx="182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Line 76"/>
          <p:cNvSpPr>
            <a:spLocks noChangeShapeType="1"/>
          </p:cNvSpPr>
          <p:nvPr/>
        </p:nvSpPr>
        <p:spPr bwMode="auto">
          <a:xfrm flipV="1">
            <a:off x="6781800" y="3813175"/>
            <a:ext cx="1323975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Freeform 77"/>
          <p:cNvSpPr>
            <a:spLocks/>
          </p:cNvSpPr>
          <p:nvPr/>
        </p:nvSpPr>
        <p:spPr bwMode="auto">
          <a:xfrm>
            <a:off x="6664325" y="4041775"/>
            <a:ext cx="1441450" cy="171450"/>
          </a:xfrm>
          <a:custGeom>
            <a:avLst/>
            <a:gdLst>
              <a:gd name="T0" fmla="*/ 0 w 908"/>
              <a:gd name="T1" fmla="*/ 0 h 108"/>
              <a:gd name="T2" fmla="*/ 824 w 908"/>
              <a:gd name="T3" fmla="*/ 108 h 108"/>
              <a:gd name="T4" fmla="*/ 908 w 908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8" h="108">
                <a:moveTo>
                  <a:pt x="0" y="0"/>
                </a:moveTo>
                <a:lnTo>
                  <a:pt x="824" y="108"/>
                </a:lnTo>
                <a:lnTo>
                  <a:pt x="908" y="108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Line 78"/>
          <p:cNvSpPr>
            <a:spLocks noChangeShapeType="1"/>
          </p:cNvSpPr>
          <p:nvPr/>
        </p:nvSpPr>
        <p:spPr bwMode="auto">
          <a:xfrm>
            <a:off x="4800600" y="447357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Freeform 79"/>
          <p:cNvSpPr>
            <a:spLocks/>
          </p:cNvSpPr>
          <p:nvPr/>
        </p:nvSpPr>
        <p:spPr bwMode="auto">
          <a:xfrm>
            <a:off x="5184775" y="3705225"/>
            <a:ext cx="1517650" cy="425450"/>
          </a:xfrm>
          <a:custGeom>
            <a:avLst/>
            <a:gdLst>
              <a:gd name="T0" fmla="*/ 0 w 956"/>
              <a:gd name="T1" fmla="*/ 268 h 268"/>
              <a:gd name="T2" fmla="*/ 586 w 956"/>
              <a:gd name="T3" fmla="*/ 266 h 268"/>
              <a:gd name="T4" fmla="*/ 956 w 956"/>
              <a:gd name="T5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6" h="268">
                <a:moveTo>
                  <a:pt x="0" y="268"/>
                </a:moveTo>
                <a:lnTo>
                  <a:pt x="586" y="266"/>
                </a:lnTo>
                <a:lnTo>
                  <a:pt x="956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Freeform 80"/>
          <p:cNvSpPr>
            <a:spLocks/>
          </p:cNvSpPr>
          <p:nvPr/>
        </p:nvSpPr>
        <p:spPr bwMode="auto">
          <a:xfrm>
            <a:off x="5375275" y="3568700"/>
            <a:ext cx="1273175" cy="241300"/>
          </a:xfrm>
          <a:custGeom>
            <a:avLst/>
            <a:gdLst>
              <a:gd name="T0" fmla="*/ 0 w 802"/>
              <a:gd name="T1" fmla="*/ 150 h 152"/>
              <a:gd name="T2" fmla="*/ 310 w 802"/>
              <a:gd name="T3" fmla="*/ 152 h 152"/>
              <a:gd name="T4" fmla="*/ 802 w 802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" h="152">
                <a:moveTo>
                  <a:pt x="0" y="150"/>
                </a:moveTo>
                <a:lnTo>
                  <a:pt x="310" y="152"/>
                </a:lnTo>
                <a:lnTo>
                  <a:pt x="8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1" name="Freeform 81"/>
          <p:cNvSpPr>
            <a:spLocks/>
          </p:cNvSpPr>
          <p:nvPr/>
        </p:nvSpPr>
        <p:spPr bwMode="auto">
          <a:xfrm>
            <a:off x="7350125" y="2343150"/>
            <a:ext cx="765175" cy="492125"/>
          </a:xfrm>
          <a:custGeom>
            <a:avLst/>
            <a:gdLst>
              <a:gd name="T0" fmla="*/ 0 w 482"/>
              <a:gd name="T1" fmla="*/ 310 h 310"/>
              <a:gd name="T2" fmla="*/ 394 w 482"/>
              <a:gd name="T3" fmla="*/ 0 h 310"/>
              <a:gd name="T4" fmla="*/ 482 w 482"/>
              <a:gd name="T5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2" h="310">
                <a:moveTo>
                  <a:pt x="0" y="310"/>
                </a:moveTo>
                <a:lnTo>
                  <a:pt x="394" y="0"/>
                </a:lnTo>
                <a:lnTo>
                  <a:pt x="4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Surface markings</a:t>
            </a:r>
          </a:p>
          <a:p>
            <a:pPr lvl="1"/>
            <a:r>
              <a:rPr lang="en-US" dirty="0"/>
              <a:t>Ridges </a:t>
            </a:r>
            <a:r>
              <a:rPr lang="en-US" dirty="0" smtClean="0"/>
              <a:t>	</a:t>
            </a:r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shallow </a:t>
            </a:r>
            <a:r>
              <a:rPr lang="en-US" dirty="0"/>
              <a:t>grooves </a:t>
            </a:r>
            <a:endParaRPr lang="en-US" dirty="0" smtClean="0"/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deep </a:t>
            </a:r>
            <a:r>
              <a:rPr lang="en-US" dirty="0"/>
              <a:t>grooves 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marL="1085850" lvl="2"/>
            <a:r>
              <a:rPr lang="en-US" dirty="0"/>
              <a:t>Separates two hemispheres</a:t>
            </a:r>
          </a:p>
          <a:p>
            <a:pPr lvl="1"/>
            <a:r>
              <a:rPr lang="en-US" b="1" dirty="0"/>
              <a:t>Transverse cerebral fissure</a:t>
            </a:r>
            <a:endParaRPr lang="en-US" dirty="0"/>
          </a:p>
          <a:p>
            <a:pPr marL="1085850" lvl="2"/>
            <a:r>
              <a:rPr lang="en-US" dirty="0"/>
              <a:t>Separates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lobes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err="1"/>
              <a:t>Insula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9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Separates </a:t>
            </a:r>
            <a:r>
              <a:rPr lang="en-US" b="1" dirty="0" err="1"/>
              <a:t>precentral</a:t>
            </a:r>
            <a:r>
              <a:rPr lang="en-US" b="1" dirty="0"/>
              <a:t> </a:t>
            </a:r>
            <a:r>
              <a:rPr lang="en-US" b="1" dirty="0" err="1"/>
              <a:t>gyrus</a:t>
            </a:r>
            <a:r>
              <a:rPr lang="en-US" dirty="0"/>
              <a:t> </a:t>
            </a:r>
            <a:r>
              <a:rPr lang="en-US" dirty="0" smtClean="0"/>
              <a:t>(__________________) of </a:t>
            </a:r>
            <a:r>
              <a:rPr lang="en-US" dirty="0"/>
              <a:t>frontal lobe and </a:t>
            </a:r>
            <a:r>
              <a:rPr lang="en-US" b="1" dirty="0" err="1"/>
              <a:t>postcentral</a:t>
            </a:r>
            <a:r>
              <a:rPr lang="en-US" b="1" dirty="0"/>
              <a:t> </a:t>
            </a:r>
            <a:r>
              <a:rPr lang="en-US" b="1" dirty="0" err="1"/>
              <a:t>gyrus</a:t>
            </a:r>
            <a:r>
              <a:rPr lang="en-US" dirty="0"/>
              <a:t> </a:t>
            </a:r>
            <a:r>
              <a:rPr lang="en-US" dirty="0" smtClean="0"/>
              <a:t>(____________________________) of </a:t>
            </a:r>
            <a:r>
              <a:rPr lang="en-US" dirty="0"/>
              <a:t>parietal lobe</a:t>
            </a:r>
          </a:p>
          <a:p>
            <a:endParaRPr lang="en-US" b="1" dirty="0" smtClean="0"/>
          </a:p>
          <a:p>
            <a:r>
              <a:rPr lang="en-US" b="1" dirty="0" err="1" smtClean="0"/>
              <a:t>Parieto</a:t>
            </a:r>
            <a:r>
              <a:rPr lang="en-US" b="1" dirty="0" smtClean="0"/>
              <a:t>-occipital </a:t>
            </a:r>
            <a:r>
              <a:rPr lang="en-US" b="1" dirty="0"/>
              <a:t>sulcus</a:t>
            </a:r>
            <a:endParaRPr lang="en-US" dirty="0"/>
          </a:p>
          <a:p>
            <a:pPr lvl="1"/>
            <a:r>
              <a:rPr lang="en-US" dirty="0"/>
              <a:t>Separates occipital and parietal lobes</a:t>
            </a:r>
          </a:p>
          <a:p>
            <a:endParaRPr lang="en-US" b="1" dirty="0" smtClean="0"/>
          </a:p>
          <a:p>
            <a:r>
              <a:rPr lang="en-US" b="1" dirty="0" smtClean="0"/>
              <a:t>Lateral </a:t>
            </a:r>
            <a:r>
              <a:rPr lang="en-US" b="1" dirty="0"/>
              <a:t>sulcus</a:t>
            </a:r>
            <a:r>
              <a:rPr lang="en-US" dirty="0"/>
              <a:t> outlines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basic regions</a:t>
            </a:r>
          </a:p>
          <a:p>
            <a:pPr lvl="1"/>
            <a:r>
              <a:rPr lang="en-US" b="1" dirty="0"/>
              <a:t>Cerebral cortex</a:t>
            </a:r>
            <a:r>
              <a:rPr lang="en-US" dirty="0"/>
              <a:t> of </a:t>
            </a:r>
            <a:r>
              <a:rPr lang="en-US" dirty="0" smtClean="0"/>
              <a:t>_________________________ superficially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 </a:t>
            </a:r>
            <a:r>
              <a:rPr lang="en-US" dirty="0" smtClean="0"/>
              <a:t>internally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 </a:t>
            </a:r>
            <a:r>
              <a:rPr lang="en-US" dirty="0" smtClean="0"/>
              <a:t>deep </a:t>
            </a:r>
            <a:r>
              <a:rPr lang="en-US" dirty="0"/>
              <a:t>within white matter</a:t>
            </a:r>
          </a:p>
        </p:txBody>
      </p:sp>
    </p:spTree>
    <p:extLst>
      <p:ext uri="{BB962C8B-B14F-4D97-AF65-F5344CB8AC3E}">
        <p14:creationId xmlns:p14="http://schemas.microsoft.com/office/powerpoint/2010/main" val="6658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Nervous Tissue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cellular; little extracellular space</a:t>
            </a:r>
          </a:p>
          <a:p>
            <a:pPr lvl="1"/>
            <a:r>
              <a:rPr lang="en-US" dirty="0"/>
              <a:t>Tightly packed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principal cell types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small cells that surround and wrap delicate neurons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excitable </a:t>
            </a:r>
            <a:r>
              <a:rPr lang="en-US" dirty="0"/>
              <a:t>cells that transmit electrical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47" name="Picture 67" descr="figure_12_04c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>
            <a:fillRect/>
          </a:stretch>
        </p:blipFill>
        <p:spPr bwMode="auto">
          <a:xfrm>
            <a:off x="939800" y="206375"/>
            <a:ext cx="7112000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cs typeface="Arial" charset="0"/>
              </a:rPr>
              <a:t>Figure 12.4c  Lobes, sulci, and fissures of the cerebral hemispheres.</a:t>
            </a:r>
          </a:p>
        </p:txBody>
      </p:sp>
      <p:sp>
        <p:nvSpPr>
          <p:cNvPr id="46149" name="Freeform 69"/>
          <p:cNvSpPr>
            <a:spLocks/>
          </p:cNvSpPr>
          <p:nvPr/>
        </p:nvSpPr>
        <p:spPr bwMode="auto">
          <a:xfrm>
            <a:off x="1849438" y="4129088"/>
            <a:ext cx="385762" cy="1249362"/>
          </a:xfrm>
          <a:custGeom>
            <a:avLst/>
            <a:gdLst>
              <a:gd name="T0" fmla="*/ 248 w 248"/>
              <a:gd name="T1" fmla="*/ 802 h 802"/>
              <a:gd name="T2" fmla="*/ 147 w 248"/>
              <a:gd name="T3" fmla="*/ 0 h 802"/>
              <a:gd name="T4" fmla="*/ 0 w 248"/>
              <a:gd name="T5" fmla="*/ 0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802">
                <a:moveTo>
                  <a:pt x="248" y="802"/>
                </a:moveTo>
                <a:lnTo>
                  <a:pt x="147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 flipH="1">
            <a:off x="3600450" y="5815013"/>
            <a:ext cx="6477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Line 71"/>
          <p:cNvSpPr>
            <a:spLocks noChangeShapeType="1"/>
          </p:cNvSpPr>
          <p:nvPr/>
        </p:nvSpPr>
        <p:spPr bwMode="auto">
          <a:xfrm flipH="1">
            <a:off x="3090863" y="5513388"/>
            <a:ext cx="11493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3595688" y="5218113"/>
            <a:ext cx="635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3" name="Freeform 73"/>
          <p:cNvSpPr>
            <a:spLocks/>
          </p:cNvSpPr>
          <p:nvPr/>
        </p:nvSpPr>
        <p:spPr bwMode="auto">
          <a:xfrm>
            <a:off x="3794125" y="4806950"/>
            <a:ext cx="452438" cy="120650"/>
          </a:xfrm>
          <a:custGeom>
            <a:avLst/>
            <a:gdLst>
              <a:gd name="T0" fmla="*/ 291 w 291"/>
              <a:gd name="T1" fmla="*/ 6 h 78"/>
              <a:gd name="T2" fmla="*/ 124 w 291"/>
              <a:gd name="T3" fmla="*/ 0 h 78"/>
              <a:gd name="T4" fmla="*/ 0 w 291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78">
                <a:moveTo>
                  <a:pt x="291" y="6"/>
                </a:moveTo>
                <a:lnTo>
                  <a:pt x="124" y="0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 flipH="1">
            <a:off x="4202113" y="4121150"/>
            <a:ext cx="15382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 flipH="1">
            <a:off x="3981450" y="3868738"/>
            <a:ext cx="1763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6" name="Line 76"/>
          <p:cNvSpPr>
            <a:spLocks noChangeShapeType="1"/>
          </p:cNvSpPr>
          <p:nvPr/>
        </p:nvSpPr>
        <p:spPr bwMode="auto">
          <a:xfrm flipH="1">
            <a:off x="3784600" y="3606800"/>
            <a:ext cx="196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7" name="Line 77"/>
          <p:cNvSpPr>
            <a:spLocks noChangeShapeType="1"/>
          </p:cNvSpPr>
          <p:nvPr/>
        </p:nvSpPr>
        <p:spPr bwMode="auto">
          <a:xfrm flipH="1">
            <a:off x="5160963" y="3360738"/>
            <a:ext cx="584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8" name="Line 78"/>
          <p:cNvSpPr>
            <a:spLocks noChangeShapeType="1"/>
          </p:cNvSpPr>
          <p:nvPr/>
        </p:nvSpPr>
        <p:spPr bwMode="auto">
          <a:xfrm>
            <a:off x="5238750" y="2957513"/>
            <a:ext cx="5095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9" name="Line 79"/>
          <p:cNvSpPr>
            <a:spLocks noChangeShapeType="1"/>
          </p:cNvSpPr>
          <p:nvPr/>
        </p:nvSpPr>
        <p:spPr bwMode="auto">
          <a:xfrm>
            <a:off x="3854450" y="2655888"/>
            <a:ext cx="18907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0" name="Line 80"/>
          <p:cNvSpPr>
            <a:spLocks noChangeShapeType="1"/>
          </p:cNvSpPr>
          <p:nvPr/>
        </p:nvSpPr>
        <p:spPr bwMode="auto">
          <a:xfrm>
            <a:off x="5332413" y="2363788"/>
            <a:ext cx="4111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1" name="Freeform 81"/>
          <p:cNvSpPr>
            <a:spLocks/>
          </p:cNvSpPr>
          <p:nvPr/>
        </p:nvSpPr>
        <p:spPr bwMode="auto">
          <a:xfrm>
            <a:off x="3967163" y="2032000"/>
            <a:ext cx="1774825" cy="146050"/>
          </a:xfrm>
          <a:custGeom>
            <a:avLst/>
            <a:gdLst>
              <a:gd name="T0" fmla="*/ 1141 w 1141"/>
              <a:gd name="T1" fmla="*/ 5 h 93"/>
              <a:gd name="T2" fmla="*/ 975 w 1141"/>
              <a:gd name="T3" fmla="*/ 0 h 93"/>
              <a:gd name="T4" fmla="*/ 0 w 1141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93">
                <a:moveTo>
                  <a:pt x="1141" y="5"/>
                </a:moveTo>
                <a:lnTo>
                  <a:pt x="975" y="0"/>
                </a:lnTo>
                <a:lnTo>
                  <a:pt x="0" y="9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2" name="Freeform 82"/>
          <p:cNvSpPr>
            <a:spLocks/>
          </p:cNvSpPr>
          <p:nvPr/>
        </p:nvSpPr>
        <p:spPr bwMode="auto">
          <a:xfrm>
            <a:off x="5205413" y="1276350"/>
            <a:ext cx="534987" cy="412750"/>
          </a:xfrm>
          <a:custGeom>
            <a:avLst/>
            <a:gdLst>
              <a:gd name="T0" fmla="*/ 0 w 344"/>
              <a:gd name="T1" fmla="*/ 265 h 265"/>
              <a:gd name="T2" fmla="*/ 181 w 344"/>
              <a:gd name="T3" fmla="*/ 0 h 265"/>
              <a:gd name="T4" fmla="*/ 344 w 344"/>
              <a:gd name="T5" fmla="*/ 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265">
                <a:moveTo>
                  <a:pt x="0" y="265"/>
                </a:moveTo>
                <a:lnTo>
                  <a:pt x="181" y="0"/>
                </a:lnTo>
                <a:lnTo>
                  <a:pt x="344" y="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3" name="Freeform 83"/>
          <p:cNvSpPr>
            <a:spLocks/>
          </p:cNvSpPr>
          <p:nvPr/>
        </p:nvSpPr>
        <p:spPr bwMode="auto">
          <a:xfrm>
            <a:off x="4516438" y="968375"/>
            <a:ext cx="1231900" cy="477838"/>
          </a:xfrm>
          <a:custGeom>
            <a:avLst/>
            <a:gdLst>
              <a:gd name="T0" fmla="*/ 0 w 792"/>
              <a:gd name="T1" fmla="*/ 306 h 306"/>
              <a:gd name="T2" fmla="*/ 627 w 792"/>
              <a:gd name="T3" fmla="*/ 0 h 306"/>
              <a:gd name="T4" fmla="*/ 792 w 792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306">
                <a:moveTo>
                  <a:pt x="0" y="306"/>
                </a:moveTo>
                <a:lnTo>
                  <a:pt x="627" y="0"/>
                </a:lnTo>
                <a:lnTo>
                  <a:pt x="792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4" name="Freeform 84"/>
          <p:cNvSpPr>
            <a:spLocks/>
          </p:cNvSpPr>
          <p:nvPr/>
        </p:nvSpPr>
        <p:spPr bwMode="auto">
          <a:xfrm>
            <a:off x="4132263" y="544513"/>
            <a:ext cx="490537" cy="533400"/>
          </a:xfrm>
          <a:custGeom>
            <a:avLst/>
            <a:gdLst>
              <a:gd name="T0" fmla="*/ 0 w 315"/>
              <a:gd name="T1" fmla="*/ 343 h 343"/>
              <a:gd name="T2" fmla="*/ 203 w 315"/>
              <a:gd name="T3" fmla="*/ 0 h 343"/>
              <a:gd name="T4" fmla="*/ 315 w 315"/>
              <a:gd name="T5" fmla="*/ 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" h="343">
                <a:moveTo>
                  <a:pt x="0" y="343"/>
                </a:moveTo>
                <a:lnTo>
                  <a:pt x="203" y="0"/>
                </a:lnTo>
                <a:lnTo>
                  <a:pt x="315" y="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5" name="Freeform 85"/>
          <p:cNvSpPr>
            <a:spLocks/>
          </p:cNvSpPr>
          <p:nvPr/>
        </p:nvSpPr>
        <p:spPr bwMode="auto">
          <a:xfrm>
            <a:off x="3116263" y="487363"/>
            <a:ext cx="527050" cy="590550"/>
          </a:xfrm>
          <a:custGeom>
            <a:avLst/>
            <a:gdLst>
              <a:gd name="T0" fmla="*/ 339 w 339"/>
              <a:gd name="T1" fmla="*/ 379 h 379"/>
              <a:gd name="T2" fmla="*/ 106 w 339"/>
              <a:gd name="T3" fmla="*/ 2 h 379"/>
              <a:gd name="T4" fmla="*/ 0 w 339"/>
              <a:gd name="T5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9" h="379">
                <a:moveTo>
                  <a:pt x="339" y="379"/>
                </a:moveTo>
                <a:lnTo>
                  <a:pt x="106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6" name="Line 86"/>
          <p:cNvSpPr>
            <a:spLocks noChangeShapeType="1"/>
          </p:cNvSpPr>
          <p:nvPr/>
        </p:nvSpPr>
        <p:spPr bwMode="auto">
          <a:xfrm flipV="1">
            <a:off x="3903663" y="695325"/>
            <a:ext cx="0" cy="368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7" name="Freeform 87"/>
          <p:cNvSpPr>
            <a:spLocks/>
          </p:cNvSpPr>
          <p:nvPr/>
        </p:nvSpPr>
        <p:spPr bwMode="auto">
          <a:xfrm>
            <a:off x="2332038" y="969963"/>
            <a:ext cx="496887" cy="400050"/>
          </a:xfrm>
          <a:custGeom>
            <a:avLst/>
            <a:gdLst>
              <a:gd name="T0" fmla="*/ 320 w 320"/>
              <a:gd name="T1" fmla="*/ 256 h 256"/>
              <a:gd name="T2" fmla="*/ 106 w 320"/>
              <a:gd name="T3" fmla="*/ 0 h 256"/>
              <a:gd name="T4" fmla="*/ 0 w 32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0" h="256">
                <a:moveTo>
                  <a:pt x="320" y="256"/>
                </a:moveTo>
                <a:lnTo>
                  <a:pt x="10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>
            <a:off x="915988" y="785813"/>
            <a:ext cx="1516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Frontal lobe</a:t>
            </a:r>
          </a:p>
        </p:txBody>
      </p:sp>
      <p:sp>
        <p:nvSpPr>
          <p:cNvPr id="46169" name="Rectangle 89"/>
          <p:cNvSpPr>
            <a:spLocks noChangeArrowheads="1"/>
          </p:cNvSpPr>
          <p:nvPr/>
        </p:nvSpPr>
        <p:spPr bwMode="auto">
          <a:xfrm>
            <a:off x="4572000" y="360363"/>
            <a:ext cx="129063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Postcentral</a:t>
            </a: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gyrus</a:t>
            </a:r>
          </a:p>
        </p:txBody>
      </p:sp>
      <p:sp>
        <p:nvSpPr>
          <p:cNvPr id="46170" name="Rectangle 90"/>
          <p:cNvSpPr>
            <a:spLocks noChangeArrowheads="1"/>
          </p:cNvSpPr>
          <p:nvPr/>
        </p:nvSpPr>
        <p:spPr bwMode="auto">
          <a:xfrm>
            <a:off x="5700713" y="788988"/>
            <a:ext cx="159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Parietal lobe</a:t>
            </a:r>
          </a:p>
        </p:txBody>
      </p: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3468688" y="190500"/>
            <a:ext cx="88423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Central</a:t>
            </a: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sulcus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2009775" y="312738"/>
            <a:ext cx="11779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</a:pPr>
            <a:r>
              <a:rPr lang="en-US" sz="1600" b="1">
                <a:latin typeface="Arial" charset="0"/>
              </a:rPr>
              <a:t>Precentral</a:t>
            </a:r>
          </a:p>
          <a:p>
            <a:pPr eaLnBrk="1" hangingPunct="1">
              <a:lnSpc>
                <a:spcPct val="93000"/>
              </a:lnSpc>
            </a:pPr>
            <a:r>
              <a:rPr lang="en-US" sz="1600" b="1">
                <a:latin typeface="Arial" charset="0"/>
              </a:rPr>
              <a:t>gyrus</a:t>
            </a:r>
          </a:p>
        </p:txBody>
      </p: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5697538" y="1120775"/>
            <a:ext cx="246538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Parieto-occipital sulcus</a:t>
            </a: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(on medial surface</a:t>
            </a: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of hemisphere)</a:t>
            </a:r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5695950" y="1849438"/>
            <a:ext cx="1550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Lateral sulcus</a:t>
            </a:r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5689600" y="2471738"/>
            <a:ext cx="177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Temporal lobe</a:t>
            </a:r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5695950" y="2187575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Occipital lobe</a:t>
            </a:r>
          </a:p>
        </p:txBody>
      </p:sp>
      <p:sp>
        <p:nvSpPr>
          <p:cNvPr id="46177" name="Rectangle 97"/>
          <p:cNvSpPr>
            <a:spLocks noChangeArrowheads="1"/>
          </p:cNvSpPr>
          <p:nvPr/>
        </p:nvSpPr>
        <p:spPr bwMode="auto">
          <a:xfrm>
            <a:off x="5692775" y="2782888"/>
            <a:ext cx="1714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Transverse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cerebral fissure</a:t>
            </a:r>
          </a:p>
        </p:txBody>
      </p:sp>
      <p:sp>
        <p:nvSpPr>
          <p:cNvPr id="46178" name="Rectangle 98"/>
          <p:cNvSpPr>
            <a:spLocks noChangeArrowheads="1"/>
          </p:cNvSpPr>
          <p:nvPr/>
        </p:nvSpPr>
        <p:spPr bwMode="auto">
          <a:xfrm>
            <a:off x="5692775" y="344805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Pons</a:t>
            </a:r>
          </a:p>
        </p:txBody>
      </p:sp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5692775" y="3930650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Spinal cord</a:t>
            </a:r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900113" y="3946525"/>
            <a:ext cx="9969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>
                <a:latin typeface="Arial Black" pitchFamily="-128" charset="0"/>
              </a:rPr>
              <a:t>Fissure</a:t>
            </a:r>
            <a:endParaRPr lang="en-US" sz="1600" b="1">
              <a:latin typeface="Arial" charset="0"/>
            </a:endParaRP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(a deep</a:t>
            </a:r>
          </a:p>
          <a:p>
            <a:pPr>
              <a:lnSpc>
                <a:spcPct val="93000"/>
              </a:lnSpc>
            </a:pPr>
            <a:r>
              <a:rPr lang="en-US" sz="1600" b="1">
                <a:latin typeface="Arial" charset="0"/>
              </a:rPr>
              <a:t>sulcus)</a:t>
            </a:r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4184650" y="4629150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Gyrus</a:t>
            </a:r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4189413" y="5043488"/>
            <a:ext cx="2125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Cortex (gray matter)</a:t>
            </a:r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4189413" y="5329238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 Black" pitchFamily="-128" charset="0"/>
              </a:rPr>
              <a:t>Sulcus</a:t>
            </a:r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4192588" y="5646738"/>
            <a:ext cx="1414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White matter</a:t>
            </a:r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1254125" y="6240463"/>
            <a:ext cx="376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Arial Black" pitchFamily="-128" charset="0"/>
              </a:rPr>
              <a:t>Lobes and </a:t>
            </a:r>
            <a:r>
              <a:rPr lang="en-US" sz="1600" dirty="0" err="1">
                <a:latin typeface="Arial Black" pitchFamily="-128" charset="0"/>
              </a:rPr>
              <a:t>sulci</a:t>
            </a:r>
            <a:r>
              <a:rPr lang="en-US" sz="1600" dirty="0">
                <a:latin typeface="Arial Black" pitchFamily="-128" charset="0"/>
              </a:rPr>
              <a:t> of the cerebrum</a:t>
            </a:r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5691188" y="3684588"/>
            <a:ext cx="196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Medulla oblongata</a:t>
            </a: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5703888" y="3186113"/>
            <a:ext cx="1290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Cerebellum</a:t>
            </a:r>
          </a:p>
        </p:txBody>
      </p:sp>
      <p:sp>
        <p:nvSpPr>
          <p:cNvPr id="46188" name="Freeform 108"/>
          <p:cNvSpPr>
            <a:spLocks/>
          </p:cNvSpPr>
          <p:nvPr/>
        </p:nvSpPr>
        <p:spPr bwMode="auto">
          <a:xfrm>
            <a:off x="2336800" y="973138"/>
            <a:ext cx="496888" cy="400050"/>
          </a:xfrm>
          <a:custGeom>
            <a:avLst/>
            <a:gdLst>
              <a:gd name="T0" fmla="*/ 320 w 320"/>
              <a:gd name="T1" fmla="*/ 256 h 256"/>
              <a:gd name="T2" fmla="*/ 106 w 320"/>
              <a:gd name="T3" fmla="*/ 0 h 256"/>
              <a:gd name="T4" fmla="*/ 0 w 32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0" h="256">
                <a:moveTo>
                  <a:pt x="320" y="256"/>
                </a:moveTo>
                <a:lnTo>
                  <a:pt x="10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9" name="Line 109"/>
          <p:cNvSpPr>
            <a:spLocks noChangeShapeType="1"/>
          </p:cNvSpPr>
          <p:nvPr/>
        </p:nvSpPr>
        <p:spPr bwMode="auto">
          <a:xfrm flipV="1">
            <a:off x="3903663" y="687388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0" name="Freeform 110"/>
          <p:cNvSpPr>
            <a:spLocks/>
          </p:cNvSpPr>
          <p:nvPr/>
        </p:nvSpPr>
        <p:spPr bwMode="auto">
          <a:xfrm>
            <a:off x="3113088" y="479425"/>
            <a:ext cx="527050" cy="590550"/>
          </a:xfrm>
          <a:custGeom>
            <a:avLst/>
            <a:gdLst>
              <a:gd name="T0" fmla="*/ 339 w 339"/>
              <a:gd name="T1" fmla="*/ 379 h 379"/>
              <a:gd name="T2" fmla="*/ 106 w 339"/>
              <a:gd name="T3" fmla="*/ 2 h 379"/>
              <a:gd name="T4" fmla="*/ 0 w 339"/>
              <a:gd name="T5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9" h="379">
                <a:moveTo>
                  <a:pt x="339" y="379"/>
                </a:moveTo>
                <a:lnTo>
                  <a:pt x="106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1" name="Freeform 111"/>
          <p:cNvSpPr>
            <a:spLocks/>
          </p:cNvSpPr>
          <p:nvPr/>
        </p:nvSpPr>
        <p:spPr bwMode="auto">
          <a:xfrm>
            <a:off x="4135438" y="538163"/>
            <a:ext cx="490537" cy="533400"/>
          </a:xfrm>
          <a:custGeom>
            <a:avLst/>
            <a:gdLst>
              <a:gd name="T0" fmla="*/ 0 w 315"/>
              <a:gd name="T1" fmla="*/ 343 h 343"/>
              <a:gd name="T2" fmla="*/ 203 w 315"/>
              <a:gd name="T3" fmla="*/ 0 h 343"/>
              <a:gd name="T4" fmla="*/ 315 w 315"/>
              <a:gd name="T5" fmla="*/ 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" h="343">
                <a:moveTo>
                  <a:pt x="0" y="343"/>
                </a:moveTo>
                <a:lnTo>
                  <a:pt x="203" y="0"/>
                </a:lnTo>
                <a:lnTo>
                  <a:pt x="315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2" name="Freeform 112"/>
          <p:cNvSpPr>
            <a:spLocks/>
          </p:cNvSpPr>
          <p:nvPr/>
        </p:nvSpPr>
        <p:spPr bwMode="auto">
          <a:xfrm>
            <a:off x="4521200" y="965200"/>
            <a:ext cx="1231900" cy="476250"/>
          </a:xfrm>
          <a:custGeom>
            <a:avLst/>
            <a:gdLst>
              <a:gd name="T0" fmla="*/ 0 w 792"/>
              <a:gd name="T1" fmla="*/ 306 h 306"/>
              <a:gd name="T2" fmla="*/ 627 w 792"/>
              <a:gd name="T3" fmla="*/ 0 h 306"/>
              <a:gd name="T4" fmla="*/ 792 w 792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306">
                <a:moveTo>
                  <a:pt x="0" y="306"/>
                </a:moveTo>
                <a:lnTo>
                  <a:pt x="627" y="0"/>
                </a:lnTo>
                <a:lnTo>
                  <a:pt x="7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3" name="Freeform 113"/>
          <p:cNvSpPr>
            <a:spLocks/>
          </p:cNvSpPr>
          <p:nvPr/>
        </p:nvSpPr>
        <p:spPr bwMode="auto">
          <a:xfrm>
            <a:off x="5207000" y="1270000"/>
            <a:ext cx="534988" cy="412750"/>
          </a:xfrm>
          <a:custGeom>
            <a:avLst/>
            <a:gdLst>
              <a:gd name="T0" fmla="*/ 0 w 344"/>
              <a:gd name="T1" fmla="*/ 265 h 265"/>
              <a:gd name="T2" fmla="*/ 181 w 344"/>
              <a:gd name="T3" fmla="*/ 0 h 265"/>
              <a:gd name="T4" fmla="*/ 344 w 344"/>
              <a:gd name="T5" fmla="*/ 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265">
                <a:moveTo>
                  <a:pt x="0" y="265"/>
                </a:moveTo>
                <a:lnTo>
                  <a:pt x="181" y="0"/>
                </a:lnTo>
                <a:lnTo>
                  <a:pt x="344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4" name="Freeform 114"/>
          <p:cNvSpPr>
            <a:spLocks/>
          </p:cNvSpPr>
          <p:nvPr/>
        </p:nvSpPr>
        <p:spPr bwMode="auto">
          <a:xfrm>
            <a:off x="3976688" y="2030413"/>
            <a:ext cx="1774825" cy="144462"/>
          </a:xfrm>
          <a:custGeom>
            <a:avLst/>
            <a:gdLst>
              <a:gd name="T0" fmla="*/ 1141 w 1141"/>
              <a:gd name="T1" fmla="*/ 5 h 93"/>
              <a:gd name="T2" fmla="*/ 975 w 1141"/>
              <a:gd name="T3" fmla="*/ 0 h 93"/>
              <a:gd name="T4" fmla="*/ 0 w 1141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93">
                <a:moveTo>
                  <a:pt x="1141" y="5"/>
                </a:moveTo>
                <a:lnTo>
                  <a:pt x="975" y="0"/>
                </a:lnTo>
                <a:lnTo>
                  <a:pt x="0" y="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5" name="Line 115"/>
          <p:cNvSpPr>
            <a:spLocks noChangeShapeType="1"/>
          </p:cNvSpPr>
          <p:nvPr/>
        </p:nvSpPr>
        <p:spPr bwMode="auto">
          <a:xfrm>
            <a:off x="5341938" y="2363788"/>
            <a:ext cx="41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6" name="Line 116"/>
          <p:cNvSpPr>
            <a:spLocks noChangeShapeType="1"/>
          </p:cNvSpPr>
          <p:nvPr/>
        </p:nvSpPr>
        <p:spPr bwMode="auto">
          <a:xfrm>
            <a:off x="3862388" y="2655888"/>
            <a:ext cx="1890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7" name="Line 117"/>
          <p:cNvSpPr>
            <a:spLocks noChangeShapeType="1"/>
          </p:cNvSpPr>
          <p:nvPr/>
        </p:nvSpPr>
        <p:spPr bwMode="auto">
          <a:xfrm>
            <a:off x="5240338" y="2955925"/>
            <a:ext cx="50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8" name="Line 118"/>
          <p:cNvSpPr>
            <a:spLocks noChangeShapeType="1"/>
          </p:cNvSpPr>
          <p:nvPr/>
        </p:nvSpPr>
        <p:spPr bwMode="auto">
          <a:xfrm flipH="1">
            <a:off x="5168900" y="3360738"/>
            <a:ext cx="58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9" name="Line 119"/>
          <p:cNvSpPr>
            <a:spLocks noChangeShapeType="1"/>
          </p:cNvSpPr>
          <p:nvPr/>
        </p:nvSpPr>
        <p:spPr bwMode="auto">
          <a:xfrm flipH="1">
            <a:off x="3792538" y="36068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0" name="Line 120"/>
          <p:cNvSpPr>
            <a:spLocks noChangeShapeType="1"/>
          </p:cNvSpPr>
          <p:nvPr/>
        </p:nvSpPr>
        <p:spPr bwMode="auto">
          <a:xfrm flipH="1">
            <a:off x="3990975" y="3868738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1" name="Line 121"/>
          <p:cNvSpPr>
            <a:spLocks noChangeShapeType="1"/>
          </p:cNvSpPr>
          <p:nvPr/>
        </p:nvSpPr>
        <p:spPr bwMode="auto">
          <a:xfrm flipH="1">
            <a:off x="4211638" y="4122738"/>
            <a:ext cx="153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2" name="Freeform 122"/>
          <p:cNvSpPr>
            <a:spLocks/>
          </p:cNvSpPr>
          <p:nvPr/>
        </p:nvSpPr>
        <p:spPr bwMode="auto">
          <a:xfrm>
            <a:off x="3795713" y="4803775"/>
            <a:ext cx="452437" cy="120650"/>
          </a:xfrm>
          <a:custGeom>
            <a:avLst/>
            <a:gdLst>
              <a:gd name="T0" fmla="*/ 291 w 291"/>
              <a:gd name="T1" fmla="*/ 6 h 78"/>
              <a:gd name="T2" fmla="*/ 124 w 291"/>
              <a:gd name="T3" fmla="*/ 0 h 78"/>
              <a:gd name="T4" fmla="*/ 0 w 291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78">
                <a:moveTo>
                  <a:pt x="291" y="6"/>
                </a:moveTo>
                <a:lnTo>
                  <a:pt x="124" y="0"/>
                </a:lnTo>
                <a:lnTo>
                  <a:pt x="0" y="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3" name="Line 123"/>
          <p:cNvSpPr>
            <a:spLocks noChangeShapeType="1"/>
          </p:cNvSpPr>
          <p:nvPr/>
        </p:nvSpPr>
        <p:spPr bwMode="auto">
          <a:xfrm>
            <a:off x="3605213" y="52197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4" name="Line 124"/>
          <p:cNvSpPr>
            <a:spLocks noChangeShapeType="1"/>
          </p:cNvSpPr>
          <p:nvPr/>
        </p:nvSpPr>
        <p:spPr bwMode="auto">
          <a:xfrm flipH="1">
            <a:off x="3098800" y="5513388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5" name="Line 125"/>
          <p:cNvSpPr>
            <a:spLocks noChangeShapeType="1"/>
          </p:cNvSpPr>
          <p:nvPr/>
        </p:nvSpPr>
        <p:spPr bwMode="auto">
          <a:xfrm flipH="1">
            <a:off x="3605213" y="58150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06" name="Freeform 126"/>
          <p:cNvSpPr>
            <a:spLocks/>
          </p:cNvSpPr>
          <p:nvPr/>
        </p:nvSpPr>
        <p:spPr bwMode="auto">
          <a:xfrm>
            <a:off x="1851025" y="4122738"/>
            <a:ext cx="385763" cy="1249362"/>
          </a:xfrm>
          <a:custGeom>
            <a:avLst/>
            <a:gdLst>
              <a:gd name="T0" fmla="*/ 248 w 248"/>
              <a:gd name="T1" fmla="*/ 802 h 802"/>
              <a:gd name="T2" fmla="*/ 147 w 248"/>
              <a:gd name="T3" fmla="*/ 0 h 802"/>
              <a:gd name="T4" fmla="*/ 0 w 248"/>
              <a:gd name="T5" fmla="*/ 0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802">
                <a:moveTo>
                  <a:pt x="248" y="802"/>
                </a:moveTo>
                <a:lnTo>
                  <a:pt x="14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Cortex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Thin,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</a:t>
            </a:r>
            <a:r>
              <a:rPr lang="en-US" dirty="0"/>
              <a:t>% mass of brain</a:t>
            </a:r>
          </a:p>
          <a:p>
            <a:endParaRPr lang="en-US" dirty="0" smtClean="0"/>
          </a:p>
          <a:p>
            <a:r>
              <a:rPr lang="en-US" dirty="0" smtClean="0"/>
              <a:t>Site </a:t>
            </a:r>
            <a:r>
              <a:rPr lang="en-US" dirty="0"/>
              <a:t>of conscious mind: awareness, sensory perception, voluntary motor initiation, communication, memory storage,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 General Considerations of Cerebral Cortex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8788" indent="-458788">
              <a:buNone/>
            </a:pPr>
            <a:r>
              <a:rPr lang="en-US" dirty="0"/>
              <a:t>Three types of functional areas</a:t>
            </a:r>
          </a:p>
          <a:p>
            <a:pPr marL="928688" lvl="1" indent="-268288"/>
            <a:r>
              <a:rPr lang="en-US" dirty="0" smtClean="0"/>
              <a:t> </a:t>
            </a:r>
          </a:p>
          <a:p>
            <a:pPr marL="1328738" lvl="2" indent="-268288"/>
            <a:r>
              <a:rPr lang="en-US" dirty="0" smtClean="0"/>
              <a:t>control ____________________________________ movement</a:t>
            </a:r>
            <a:endParaRPr lang="en-US" dirty="0"/>
          </a:p>
          <a:p>
            <a:pPr marL="928688" lvl="1" indent="-268288"/>
            <a:r>
              <a:rPr lang="en-US" dirty="0" smtClean="0"/>
              <a:t> </a:t>
            </a:r>
          </a:p>
          <a:p>
            <a:pPr marL="1328738" lvl="2" indent="-268288"/>
            <a:r>
              <a:rPr lang="en-US" dirty="0" smtClean="0"/>
              <a:t>conscious </a:t>
            </a:r>
            <a:r>
              <a:rPr lang="en-US" dirty="0"/>
              <a:t>awareness of sensation</a:t>
            </a:r>
          </a:p>
          <a:p>
            <a:pPr marL="928688" lvl="1" indent="-268288"/>
            <a:r>
              <a:rPr lang="en-US" dirty="0" smtClean="0"/>
              <a:t> </a:t>
            </a:r>
          </a:p>
          <a:p>
            <a:pPr marL="1328738" lvl="2" indent="-268288"/>
            <a:r>
              <a:rPr lang="en-US" dirty="0" smtClean="0"/>
              <a:t>____________________________________ diverse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Areas of Cerebral Cortex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54864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frontal lobe; control voluntary movement</a:t>
            </a:r>
          </a:p>
          <a:p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in</a:t>
            </a:r>
            <a:r>
              <a:rPr lang="en-US" b="1" dirty="0" smtClean="0"/>
              <a:t> _</a:t>
            </a:r>
          </a:p>
          <a:p>
            <a:pPr lvl="1"/>
            <a:r>
              <a:rPr lang="en-US" dirty="0"/>
              <a:t>Allows conscious control of precise, skilled, skeletal muscle movements</a:t>
            </a:r>
          </a:p>
          <a:p>
            <a:pPr lvl="1"/>
            <a:r>
              <a:rPr lang="en-US" b="1" dirty="0"/>
              <a:t>Motor </a:t>
            </a:r>
            <a:r>
              <a:rPr lang="en-US" b="1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upside-down </a:t>
            </a:r>
            <a:r>
              <a:rPr lang="en-US" dirty="0"/>
              <a:t>caricatures represent </a:t>
            </a:r>
            <a:r>
              <a:rPr lang="en-US" b="1" dirty="0"/>
              <a:t>contralateral</a:t>
            </a:r>
            <a:r>
              <a:rPr lang="en-US" dirty="0"/>
              <a:t> motor innervation of body regions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61" y="1981200"/>
            <a:ext cx="3118739" cy="37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____________________________________ </a:t>
            </a:r>
            <a:r>
              <a:rPr lang="en-US" dirty="0" smtClean="0"/>
              <a:t>anterior </a:t>
            </a:r>
            <a:r>
              <a:rPr lang="en-US" dirty="0"/>
              <a:t>to </a:t>
            </a:r>
            <a:r>
              <a:rPr lang="en-US" dirty="0" err="1"/>
              <a:t>precentral</a:t>
            </a:r>
            <a:r>
              <a:rPr lang="en-US" dirty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lvl="1"/>
            <a:r>
              <a:rPr lang="en-US" dirty="0"/>
              <a:t>Helps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Controls learned, repetitious, or patterned motor skills</a:t>
            </a:r>
          </a:p>
          <a:p>
            <a:pPr lvl="1"/>
            <a:r>
              <a:rPr lang="en-US" dirty="0"/>
              <a:t>Coordinates simultaneous or sequential actions  </a:t>
            </a:r>
          </a:p>
          <a:p>
            <a:pPr lvl="1"/>
            <a:r>
              <a:rPr lang="en-US" dirty="0"/>
              <a:t>Controls voluntary actions that depend on sensory feedback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_________________________________ </a:t>
            </a:r>
            <a:r>
              <a:rPr lang="en-US" dirty="0" smtClean="0"/>
              <a:t>anterior </a:t>
            </a:r>
            <a:r>
              <a:rPr lang="en-US" dirty="0"/>
              <a:t>to inferior premotor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Present in one hemisphere </a:t>
            </a:r>
            <a:r>
              <a:rPr lang="en-US" dirty="0" smtClean="0"/>
              <a:t>(____________________________)</a:t>
            </a:r>
            <a:endParaRPr lang="en-US" dirty="0"/>
          </a:p>
          <a:p>
            <a:pPr lvl="1"/>
            <a:r>
              <a:rPr lang="en-US" dirty="0" smtClean="0"/>
              <a:t>directs _</a:t>
            </a:r>
            <a:endParaRPr lang="en-US" dirty="0"/>
          </a:p>
          <a:p>
            <a:pPr lvl="1"/>
            <a:r>
              <a:rPr lang="en-US" dirty="0"/>
              <a:t>Active in planning speech and voluntary motor activities</a:t>
            </a:r>
          </a:p>
          <a:p>
            <a:pPr lvl="1"/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Areas of Cerebral Cortex</a:t>
            </a:r>
          </a:p>
        </p:txBody>
      </p:sp>
    </p:spTree>
    <p:extLst>
      <p:ext uri="{BB962C8B-B14F-4D97-AF65-F5344CB8AC3E}">
        <p14:creationId xmlns:p14="http://schemas.microsoft.com/office/powerpoint/2010/main" val="2021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___________________________________ </a:t>
            </a:r>
            <a:r>
              <a:rPr lang="en-US" dirty="0" smtClean="0"/>
              <a:t>within </a:t>
            </a:r>
            <a:r>
              <a:rPr lang="en-US" dirty="0"/>
              <a:t>and anterior to premotor cortex; superior to </a:t>
            </a:r>
            <a:r>
              <a:rPr lang="en-US" dirty="0" err="1"/>
              <a:t>Broca's</a:t>
            </a:r>
            <a:r>
              <a:rPr lang="en-US" dirty="0"/>
              <a:t>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Controls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Areas of Cerebral Cortex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59" y="4038600"/>
            <a:ext cx="4113216" cy="25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9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Somatosensory Cortex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 </a:t>
            </a:r>
            <a:r>
              <a:rPr lang="en-US" sz="2800" dirty="0" smtClean="0"/>
              <a:t>_</a:t>
            </a:r>
            <a:endParaRPr lang="en-US" sz="2800" dirty="0"/>
          </a:p>
          <a:p>
            <a:r>
              <a:rPr lang="en-US" sz="2800" dirty="0" smtClean="0"/>
              <a:t>general _______________________ from skin, joints</a:t>
            </a:r>
            <a:r>
              <a:rPr lang="en-US" sz="2800" dirty="0"/>
              <a:t>, and tendons</a:t>
            </a:r>
          </a:p>
          <a:p>
            <a:r>
              <a:rPr lang="en-US" sz="2800" dirty="0"/>
              <a:t>Capable of </a:t>
            </a:r>
            <a:r>
              <a:rPr lang="en-US" sz="2800" b="1" dirty="0" smtClean="0"/>
              <a:t>_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identification </a:t>
            </a:r>
            <a:r>
              <a:rPr lang="en-US" sz="2400" dirty="0"/>
              <a:t>of body region being stimulated</a:t>
            </a:r>
          </a:p>
          <a:p>
            <a:r>
              <a:rPr lang="en-US" sz="2800" b="1" dirty="0" smtClean="0"/>
              <a:t>homunculus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upside-down caricatures represent </a:t>
            </a:r>
            <a:r>
              <a:rPr lang="en-US" sz="2400" dirty="0" err="1"/>
              <a:t>contralateral</a:t>
            </a:r>
            <a:r>
              <a:rPr lang="en-US" sz="2400" dirty="0"/>
              <a:t> sensory input from body regions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128" y="2057400"/>
            <a:ext cx="2491872" cy="30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0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Somatosensory Association Cortex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Posterior to primary </a:t>
            </a:r>
            <a:r>
              <a:rPr lang="en-US" dirty="0" err="1"/>
              <a:t>somatosensory</a:t>
            </a:r>
            <a:r>
              <a:rPr lang="en-US" dirty="0"/>
              <a:t> cortex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 sensory </a:t>
            </a:r>
            <a:r>
              <a:rPr lang="en-US" dirty="0"/>
              <a:t>input from primary </a:t>
            </a:r>
            <a:r>
              <a:rPr lang="en-US" dirty="0" err="1"/>
              <a:t>somatosensory</a:t>
            </a:r>
            <a:r>
              <a:rPr lang="en-US" dirty="0"/>
              <a:t> cortex for understanding of object</a:t>
            </a:r>
          </a:p>
          <a:p>
            <a:endParaRPr lang="en-US" dirty="0" smtClean="0"/>
          </a:p>
          <a:p>
            <a:r>
              <a:rPr lang="en-US" dirty="0" smtClean="0"/>
              <a:t>Determines ___________________________, </a:t>
            </a:r>
            <a:r>
              <a:rPr lang="en-US" dirty="0"/>
              <a:t>and relationship of parts of objects being felt</a:t>
            </a:r>
          </a:p>
        </p:txBody>
      </p:sp>
    </p:spTree>
    <p:extLst>
      <p:ext uri="{BB962C8B-B14F-4D97-AF65-F5344CB8AC3E}">
        <p14:creationId xmlns:p14="http://schemas.microsoft.com/office/powerpoint/2010/main" val="3244513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Areas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Primary </a:t>
            </a:r>
            <a:r>
              <a:rPr lang="en-US" b="1" dirty="0" smtClean="0"/>
              <a:t>________________________(</a:t>
            </a:r>
            <a:r>
              <a:rPr lang="en-US" b="1" dirty="0"/>
              <a:t>striate) cortex</a:t>
            </a:r>
            <a:endParaRPr lang="en-US" dirty="0"/>
          </a:p>
          <a:p>
            <a:pPr lvl="1"/>
            <a:r>
              <a:rPr lang="en-US" dirty="0"/>
              <a:t>Extreme posterior tip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Receives </a:t>
            </a:r>
            <a:r>
              <a:rPr lang="en-US" dirty="0"/>
              <a:t>visual information from </a:t>
            </a:r>
            <a:r>
              <a:rPr lang="en-US" dirty="0" smtClean="0"/>
              <a:t>_</a:t>
            </a:r>
          </a:p>
          <a:p>
            <a:endParaRPr lang="en-US" b="1" dirty="0" smtClean="0"/>
          </a:p>
          <a:p>
            <a:r>
              <a:rPr lang="en-US" b="1" dirty="0" smtClean="0"/>
              <a:t>Visual association area</a:t>
            </a:r>
            <a:endParaRPr lang="en-US" dirty="0" smtClean="0"/>
          </a:p>
          <a:p>
            <a:pPr lvl="1"/>
            <a:r>
              <a:rPr lang="en-US" dirty="0" smtClean="0"/>
              <a:t>_________________________________________ primary visual cortex</a:t>
            </a:r>
          </a:p>
          <a:p>
            <a:pPr lvl="1"/>
            <a:r>
              <a:rPr lang="en-US" dirty="0" smtClean="0"/>
              <a:t>Uses past visual experiences to interpret visual stimuli</a:t>
            </a:r>
          </a:p>
          <a:p>
            <a:pPr lvl="2"/>
            <a:r>
              <a:rPr lang="en-US" dirty="0" smtClean="0"/>
              <a:t>ability to recognize faces</a:t>
            </a:r>
          </a:p>
        </p:txBody>
      </p:sp>
    </p:spTree>
    <p:extLst>
      <p:ext uri="{BB962C8B-B14F-4D97-AF65-F5344CB8AC3E}">
        <p14:creationId xmlns:p14="http://schemas.microsoft.com/office/powerpoint/2010/main" val="11221532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Areas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</a:t>
            </a:r>
            <a:r>
              <a:rPr lang="en-US" b="1" dirty="0" smtClean="0"/>
              <a:t>________________________  </a:t>
            </a:r>
            <a:r>
              <a:rPr lang="en-US" b="1" dirty="0"/>
              <a:t>cortex</a:t>
            </a:r>
            <a:endParaRPr lang="en-US" dirty="0"/>
          </a:p>
          <a:p>
            <a:pPr lvl="1"/>
            <a:r>
              <a:rPr lang="en-US" dirty="0"/>
              <a:t>Superior margin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Interprets information from inner ear as pitch, loudness, and location</a:t>
            </a:r>
          </a:p>
          <a:p>
            <a:r>
              <a:rPr lang="en-US" b="1" dirty="0"/>
              <a:t>Auditory association area</a:t>
            </a:r>
          </a:p>
          <a:p>
            <a:pPr lvl="1"/>
            <a:r>
              <a:rPr lang="en-US" dirty="0"/>
              <a:t>Located posterior to primary auditory cortex</a:t>
            </a:r>
          </a:p>
          <a:p>
            <a:pPr lvl="1"/>
            <a:r>
              <a:rPr lang="en-US" dirty="0"/>
              <a:t>Stores </a:t>
            </a:r>
            <a:r>
              <a:rPr lang="en-US" dirty="0" smtClean="0"/>
              <a:t>__________________________________ and </a:t>
            </a:r>
            <a:r>
              <a:rPr lang="en-US" dirty="0"/>
              <a:t>permits perception of sound stimulus</a:t>
            </a:r>
          </a:p>
        </p:txBody>
      </p:sp>
    </p:spTree>
    <p:extLst>
      <p:ext uri="{BB962C8B-B14F-4D97-AF65-F5344CB8AC3E}">
        <p14:creationId xmlns:p14="http://schemas.microsoft.com/office/powerpoint/2010/main" val="229178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Histology of Nervous Tissue: Neuroglia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Central Nervous System </a:t>
            </a:r>
            <a:r>
              <a:rPr lang="en-US" b="1" dirty="0" err="1" smtClean="0"/>
              <a:t>Glial</a:t>
            </a:r>
            <a:r>
              <a:rPr lang="en-US" b="1" dirty="0" smtClean="0"/>
              <a:t> cells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  </a:t>
            </a:r>
            <a:endParaRPr lang="en-US" b="1" dirty="0"/>
          </a:p>
          <a:p>
            <a:r>
              <a:rPr lang="en-US" b="1" dirty="0" smtClean="0"/>
              <a:t>Peripheral Nervous System </a:t>
            </a:r>
            <a:r>
              <a:rPr lang="en-US" b="1" dirty="0" err="1" smtClean="0"/>
              <a:t>Glial</a:t>
            </a:r>
            <a:r>
              <a:rPr lang="en-US" b="1" dirty="0" smtClean="0"/>
              <a:t> cells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OIfactory</a:t>
            </a:r>
            <a:r>
              <a:rPr lang="en-US" dirty="0"/>
              <a:t> </a:t>
            </a:r>
            <a:r>
              <a:rPr lang="en-US" dirty="0" smtClean="0"/>
              <a:t>and Gustatory </a:t>
            </a:r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Primary olfactory </a:t>
            </a:r>
            <a:r>
              <a:rPr lang="en-US" b="1" dirty="0" smtClean="0"/>
              <a:t>(___________________) </a:t>
            </a:r>
            <a:r>
              <a:rPr lang="en-US" b="1" dirty="0"/>
              <a:t>cortex</a:t>
            </a:r>
            <a:endParaRPr lang="en-US" dirty="0"/>
          </a:p>
          <a:p>
            <a:pPr lvl="1"/>
            <a:r>
              <a:rPr lang="en-US" dirty="0"/>
              <a:t>Medial aspect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Region </a:t>
            </a:r>
            <a:r>
              <a:rPr lang="en-US" dirty="0"/>
              <a:t>of conscious awareness of </a:t>
            </a:r>
            <a:r>
              <a:rPr lang="en-US" dirty="0" smtClean="0"/>
              <a:t>_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Gustatory Cortex</a:t>
            </a:r>
          </a:p>
          <a:p>
            <a:pPr lvl="1"/>
            <a:r>
              <a:rPr lang="en-US" dirty="0" smtClean="0"/>
              <a:t>In ____________________________ just deep to temporal lobe</a:t>
            </a:r>
          </a:p>
          <a:p>
            <a:pPr lvl="1"/>
            <a:r>
              <a:rPr lang="en-US" dirty="0" smtClean="0"/>
              <a:t>Involved in perception of _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654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Visceral Sensory Area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Posterior to gustatory cortex</a:t>
            </a:r>
          </a:p>
          <a:p>
            <a:r>
              <a:rPr lang="en-US" dirty="0"/>
              <a:t>Conscious perception of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upset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13047"/>
            <a:ext cx="5319713" cy="32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3635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Myelinated</a:t>
            </a:r>
            <a:r>
              <a:rPr lang="en-US" dirty="0"/>
              <a:t> fibers and tracts</a:t>
            </a:r>
          </a:p>
          <a:p>
            <a:r>
              <a:rPr lang="en-US" dirty="0"/>
              <a:t>Communication between cerebral areas, and between cortex and lower CNS 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horizontal; connect different parts of same hemisphere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horizontal; connect gray matter of two hemispheres 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vertical; connect hemispheres with lower brain or spinal cord</a:t>
            </a:r>
          </a:p>
        </p:txBody>
      </p:sp>
    </p:spTree>
    <p:extLst>
      <p:ext uri="{BB962C8B-B14F-4D97-AF65-F5344CB8AC3E}">
        <p14:creationId xmlns:p14="http://schemas.microsoft.com/office/powerpoint/2010/main" val="27372286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Basal Nuclei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/>
              <a:t>Functions thought to be</a:t>
            </a:r>
          </a:p>
          <a:p>
            <a:pPr lvl="1"/>
            <a:r>
              <a:rPr lang="en-US" dirty="0"/>
              <a:t>Influence muscle movements </a:t>
            </a:r>
          </a:p>
          <a:p>
            <a:pPr lvl="1"/>
            <a:r>
              <a:rPr lang="en-US" dirty="0"/>
              <a:t>Role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Regulate intensity of slow or stereotyped movements</a:t>
            </a:r>
          </a:p>
          <a:p>
            <a:pPr lvl="1"/>
            <a:r>
              <a:rPr lang="en-US" dirty="0"/>
              <a:t>Filter out incorrect/inappropriate responses</a:t>
            </a:r>
          </a:p>
          <a:p>
            <a:pPr lvl="1"/>
            <a:r>
              <a:rPr lang="en-US" dirty="0"/>
              <a:t>Inhibit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95288"/>
            <a:ext cx="3200400" cy="29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9902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Diencephalon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paired structures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Encloses </a:t>
            </a:r>
            <a:r>
              <a:rPr lang="en-US" dirty="0"/>
              <a:t>third ventricle</a:t>
            </a:r>
          </a:p>
        </p:txBody>
      </p:sp>
    </p:spTree>
    <p:extLst>
      <p:ext uri="{BB962C8B-B14F-4D97-AF65-F5344CB8AC3E}">
        <p14:creationId xmlns:p14="http://schemas.microsoft.com/office/powerpoint/2010/main" val="17832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Thalamus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80% of diencephalon</a:t>
            </a:r>
          </a:p>
          <a:p>
            <a:pPr lvl="1"/>
            <a:r>
              <a:rPr lang="en-US" dirty="0" smtClean="0"/>
              <a:t>Nuclei __________________________________ fibers </a:t>
            </a:r>
            <a:r>
              <a:rPr lang="en-US" dirty="0"/>
              <a:t>from cerebral cortex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211" y="3733800"/>
            <a:ext cx="458340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755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Function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Gateway to cerebral cortex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33008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Hypothalamus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  <a:r>
              <a:rPr lang="en-US" dirty="0"/>
              <a:t>many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b="1" dirty="0" smtClean="0"/>
              <a:t>_</a:t>
            </a:r>
            <a:endParaRPr lang="en-US" dirty="0"/>
          </a:p>
          <a:p>
            <a:r>
              <a:rPr lang="en-US" b="1" dirty="0" err="1" smtClean="0"/>
              <a:t>Infundibulum</a:t>
            </a:r>
            <a:endParaRPr lang="en-US" dirty="0" smtClean="0"/>
          </a:p>
          <a:p>
            <a:pPr lvl="1"/>
            <a:r>
              <a:rPr lang="en-US" dirty="0" smtClean="0"/>
              <a:t>____________________________ that </a:t>
            </a:r>
            <a:r>
              <a:rPr lang="en-US" dirty="0"/>
              <a:t>connects to pituitary gland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069" y="4191000"/>
            <a:ext cx="48179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0903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Function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blood pressure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and force of </a:t>
            </a:r>
            <a:r>
              <a:rPr lang="en-US" dirty="0" smtClean="0"/>
              <a:t>heartbeat</a:t>
            </a:r>
          </a:p>
          <a:p>
            <a:pPr lvl="1"/>
            <a:r>
              <a:rPr lang="en-US" dirty="0" smtClean="0"/>
              <a:t>digestive </a:t>
            </a:r>
            <a:r>
              <a:rPr lang="en-US" dirty="0"/>
              <a:t>tract </a:t>
            </a:r>
            <a:r>
              <a:rPr lang="en-US" dirty="0" smtClean="0"/>
              <a:t>motility</a:t>
            </a:r>
          </a:p>
          <a:p>
            <a:pPr lvl="1"/>
            <a:r>
              <a:rPr lang="en-US" dirty="0" smtClean="0"/>
              <a:t>pupil size</a:t>
            </a:r>
            <a:endParaRPr lang="en-US" dirty="0"/>
          </a:p>
          <a:p>
            <a:r>
              <a:rPr lang="en-US" dirty="0"/>
              <a:t>Physical responses to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Perception of pleasure, fear, and rage, and in biological rhythms and drives</a:t>
            </a:r>
          </a:p>
        </p:txBody>
      </p:sp>
    </p:spTree>
    <p:extLst>
      <p:ext uri="{BB962C8B-B14F-4D97-AF65-F5344CB8AC3E}">
        <p14:creationId xmlns:p14="http://schemas.microsoft.com/office/powerpoint/2010/main" val="40262294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Function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Regulates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sweating/shivering</a:t>
            </a:r>
            <a:endParaRPr lang="en-US" dirty="0"/>
          </a:p>
          <a:p>
            <a:r>
              <a:rPr lang="en-US" dirty="0"/>
              <a:t>Regulates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response to nutrient blood levels or hormones</a:t>
            </a:r>
          </a:p>
          <a:p>
            <a:r>
              <a:rPr lang="en-US" dirty="0"/>
              <a:t>Regulates water balance and </a:t>
            </a:r>
            <a:r>
              <a:rPr lang="en-US" dirty="0" smtClean="0"/>
              <a:t>thirst</a:t>
            </a:r>
          </a:p>
          <a:p>
            <a:r>
              <a:rPr lang="en-US" dirty="0" smtClean="0"/>
              <a:t>Regulates sleep-wake cycles</a:t>
            </a:r>
          </a:p>
          <a:p>
            <a:r>
              <a:rPr lang="en-US" dirty="0" smtClean="0"/>
              <a:t>Controls _</a:t>
            </a:r>
          </a:p>
          <a:p>
            <a:pPr lvl="1"/>
            <a:r>
              <a:rPr lang="en-US" dirty="0" smtClean="0"/>
              <a:t>Controls secretions of anterior pituitary gland</a:t>
            </a:r>
          </a:p>
          <a:p>
            <a:pPr lvl="1"/>
            <a:r>
              <a:rPr lang="en-US" dirty="0" smtClean="0"/>
              <a:t>Produces posterior pituitary hormones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4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Most </a:t>
            </a:r>
            <a:r>
              <a:rPr lang="en-US" sz="2800" dirty="0" smtClean="0"/>
              <a:t>abundant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Cling </a:t>
            </a:r>
            <a:r>
              <a:rPr lang="en-US" sz="2800" dirty="0"/>
              <a:t>to neurons, synaptic endings, and capillaries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Functions </a:t>
            </a:r>
            <a:r>
              <a:rPr lang="en-US" sz="2800" dirty="0"/>
              <a:t>include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Support and brace neurons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Play role in exchanges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Guide migration of young </a:t>
            </a:r>
            <a:r>
              <a:rPr lang="en-US" sz="2400" dirty="0" smtClean="0"/>
              <a:t>neurons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Epithalamus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___________________________ gland </a:t>
            </a:r>
            <a:r>
              <a:rPr lang="en-US" b="1" dirty="0"/>
              <a:t>(body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extends </a:t>
            </a:r>
            <a:r>
              <a:rPr lang="en-US" dirty="0"/>
              <a:t>from posterior border and secretes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Melatonin</a:t>
            </a:r>
            <a:endParaRPr lang="en-US" dirty="0" smtClean="0"/>
          </a:p>
          <a:p>
            <a:pPr lvl="2"/>
            <a:r>
              <a:rPr lang="en-US" dirty="0" smtClean="0"/>
              <a:t>helps </a:t>
            </a:r>
            <a:r>
              <a:rPr lang="en-US" dirty="0"/>
              <a:t>regulate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149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Brain Stem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regions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Medulla oblongata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61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Brain Stem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Similar structure to spinal cord </a:t>
            </a:r>
            <a:endParaRPr lang="en-US" dirty="0" smtClean="0"/>
          </a:p>
          <a:p>
            <a:pPr lvl="1"/>
            <a:r>
              <a:rPr lang="en-US" dirty="0" smtClean="0"/>
              <a:t>contains ______________________________ </a:t>
            </a:r>
            <a:r>
              <a:rPr lang="en-US" dirty="0"/>
              <a:t>embedded in white matter</a:t>
            </a:r>
          </a:p>
          <a:p>
            <a:r>
              <a:rPr lang="en-US" dirty="0"/>
              <a:t>Controls </a:t>
            </a:r>
            <a:r>
              <a:rPr lang="en-US" dirty="0" smtClean="0"/>
              <a:t>__________________________ behaviors </a:t>
            </a:r>
            <a:r>
              <a:rPr lang="en-US" dirty="0"/>
              <a:t>necessary for survival</a:t>
            </a:r>
          </a:p>
          <a:p>
            <a:r>
              <a:rPr lang="en-US" dirty="0"/>
              <a:t>Contains fiber tracts connecting higher and lower neural </a:t>
            </a:r>
            <a:r>
              <a:rPr lang="en-US" dirty="0" smtClean="0"/>
              <a:t>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687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25" y="762000"/>
            <a:ext cx="7694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336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Fibers </a:t>
            </a:r>
            <a:r>
              <a:rPr lang="en-US" sz="2800" dirty="0"/>
              <a:t>of </a:t>
            </a:r>
            <a:r>
              <a:rPr lang="en-US" sz="2800" dirty="0" err="1"/>
              <a:t>pons</a:t>
            </a:r>
            <a:endParaRPr lang="en-US" sz="2800" dirty="0"/>
          </a:p>
          <a:p>
            <a:pPr lvl="1"/>
            <a:r>
              <a:rPr lang="en-US" sz="2400" dirty="0" smtClean="0"/>
              <a:t>_______________________________________________ and </a:t>
            </a:r>
            <a:r>
              <a:rPr lang="en-US" sz="2400" dirty="0"/>
              <a:t>spinal cord</a:t>
            </a:r>
          </a:p>
          <a:p>
            <a:pPr lvl="1"/>
            <a:r>
              <a:rPr lang="en-US" sz="2400" dirty="0"/>
              <a:t>Relay impulses between motor cortex and cerebellum</a:t>
            </a:r>
          </a:p>
          <a:p>
            <a:endParaRPr lang="en-US" sz="2800" dirty="0" smtClean="0"/>
          </a:p>
          <a:p>
            <a:r>
              <a:rPr lang="en-US" sz="2800" dirty="0" smtClean="0"/>
              <a:t>Nuclei </a:t>
            </a:r>
            <a:r>
              <a:rPr lang="en-US" sz="2800" dirty="0"/>
              <a:t>help maintain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871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 (Medulla)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Joins spinal cord at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Contains </a:t>
            </a:r>
            <a:r>
              <a:rPr lang="en-US" b="1" dirty="0" smtClean="0"/>
              <a:t>_____________________________ </a:t>
            </a:r>
            <a:r>
              <a:rPr lang="en-US" dirty="0" smtClean="0"/>
              <a:t>of </a:t>
            </a:r>
            <a:r>
              <a:rPr lang="en-US" dirty="0"/>
              <a:t>fourth ventricle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Pyramids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/>
              <a:t>ventral </a:t>
            </a:r>
            <a:r>
              <a:rPr lang="en-US" dirty="0" smtClean="0"/>
              <a:t>____________________________________ formed </a:t>
            </a:r>
            <a:r>
              <a:rPr lang="en-US" dirty="0"/>
              <a:t>by pyramidal tracts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Decussation</a:t>
            </a:r>
            <a:r>
              <a:rPr lang="en-US" b="1" dirty="0"/>
              <a:t> of the </a:t>
            </a:r>
            <a:r>
              <a:rPr lang="en-US" b="1" dirty="0" smtClean="0"/>
              <a:t>pyramids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69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Oblongata: Functions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Autonomic reflex center</a:t>
            </a:r>
          </a:p>
          <a:p>
            <a:pPr lvl="1"/>
            <a:r>
              <a:rPr lang="en-US" dirty="0"/>
              <a:t>Functions overlap with hypothalamus</a:t>
            </a:r>
          </a:p>
          <a:p>
            <a:pPr lvl="2"/>
            <a:r>
              <a:rPr lang="en-US" dirty="0"/>
              <a:t>Hypothalamus relays instructions via medulla</a:t>
            </a:r>
          </a:p>
          <a:p>
            <a:r>
              <a:rPr lang="en-US" b="1" dirty="0"/>
              <a:t>Cardiovascular center</a:t>
            </a:r>
            <a:endParaRPr lang="en-US" dirty="0"/>
          </a:p>
          <a:p>
            <a:pPr lvl="1"/>
            <a:r>
              <a:rPr lang="en-US" b="1" dirty="0" smtClean="0"/>
              <a:t>__________________________________ </a:t>
            </a:r>
            <a:r>
              <a:rPr lang="en-US" dirty="0" smtClean="0"/>
              <a:t>adjusts </a:t>
            </a:r>
            <a:r>
              <a:rPr lang="en-US" dirty="0"/>
              <a:t>force and rate of heart contraction</a:t>
            </a:r>
          </a:p>
          <a:p>
            <a:pPr lvl="1"/>
            <a:r>
              <a:rPr lang="en-US" b="1" dirty="0" smtClean="0"/>
              <a:t>__________________________________ </a:t>
            </a:r>
            <a:r>
              <a:rPr lang="en-US" dirty="0" smtClean="0"/>
              <a:t>adjusts </a:t>
            </a:r>
            <a:r>
              <a:rPr lang="en-US" dirty="0"/>
              <a:t>blood vessel diameter for blood pressure regulation</a:t>
            </a:r>
          </a:p>
        </p:txBody>
      </p:sp>
    </p:spTree>
    <p:extLst>
      <p:ext uri="{BB962C8B-B14F-4D97-AF65-F5344CB8AC3E}">
        <p14:creationId xmlns:p14="http://schemas.microsoft.com/office/powerpoint/2010/main" val="37300717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Respiratory centers</a:t>
            </a:r>
            <a:endParaRPr lang="en-US" dirty="0"/>
          </a:p>
          <a:p>
            <a:pPr lvl="1"/>
            <a:r>
              <a:rPr lang="en-US" dirty="0"/>
              <a:t>Generate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Control rate and depth of breathing (with </a:t>
            </a:r>
            <a:r>
              <a:rPr lang="en-US" dirty="0" err="1"/>
              <a:t>pontine</a:t>
            </a:r>
            <a:r>
              <a:rPr lang="en-US" dirty="0"/>
              <a:t> centers)</a:t>
            </a:r>
          </a:p>
        </p:txBody>
      </p:sp>
    </p:spTree>
    <p:extLst>
      <p:ext uri="{BB962C8B-B14F-4D97-AF65-F5344CB8AC3E}">
        <p14:creationId xmlns:p14="http://schemas.microsoft.com/office/powerpoint/2010/main" val="31347398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centers regulate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err="1"/>
              <a:t>Hiccuping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Coughing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720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Cerebellum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11% of brain mass</a:t>
            </a:r>
          </a:p>
          <a:p>
            <a:r>
              <a:rPr lang="en-US" dirty="0" smtClean="0"/>
              <a:t>Input </a:t>
            </a:r>
            <a:r>
              <a:rPr lang="en-US" dirty="0"/>
              <a:t>from cortex, brain stem and sensory receptors </a:t>
            </a:r>
          </a:p>
          <a:p>
            <a:r>
              <a:rPr lang="en-US" dirty="0"/>
              <a:t>Allows </a:t>
            </a:r>
            <a:r>
              <a:rPr lang="en-US" dirty="0" smtClean="0"/>
              <a:t>_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treelike pattern of _</a:t>
            </a:r>
          </a:p>
          <a:p>
            <a:r>
              <a:rPr lang="en-US" dirty="0" smtClean="0"/>
              <a:t>Role in thinking, language, and emotion</a:t>
            </a:r>
          </a:p>
          <a:p>
            <a:r>
              <a:rPr lang="en-US" dirty="0" smtClean="0"/>
              <a:t>May compare actual with expected output and adjust accordingly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2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3857</Words>
  <Application>Microsoft Office PowerPoint</Application>
  <PresentationFormat>On-screen Show (4:3)</PresentationFormat>
  <Paragraphs>1061</Paragraphs>
  <Slides>128</Slides>
  <Notes>97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The Nervous System</vt:lpstr>
      <vt:lpstr>Functions of the Nervous System</vt:lpstr>
      <vt:lpstr>Divisions of the Nervous System</vt:lpstr>
      <vt:lpstr>Peripheral Nervous System (PNS)</vt:lpstr>
      <vt:lpstr>Motor Division of PNS: Somatic Nervous System</vt:lpstr>
      <vt:lpstr>Motor Division of PNS: Autonomic Nervous System</vt:lpstr>
      <vt:lpstr>Histology of Nervous Tissue</vt:lpstr>
      <vt:lpstr>Histology of Nervous Tissue: Neuroglia</vt:lpstr>
      <vt:lpstr>Astrocytes</vt:lpstr>
      <vt:lpstr>Microglial Cells</vt:lpstr>
      <vt:lpstr>Ependymal Cells</vt:lpstr>
      <vt:lpstr>Oligodendrocytes</vt:lpstr>
      <vt:lpstr>Satellite Cells and Schwann Cells </vt:lpstr>
      <vt:lpstr>Neurons</vt:lpstr>
      <vt:lpstr>Neuron Cell Body or Soma </vt:lpstr>
      <vt:lpstr>Neuron Processes</vt:lpstr>
      <vt:lpstr>Dendrites</vt:lpstr>
      <vt:lpstr>The Axon: Structure</vt:lpstr>
      <vt:lpstr>The Axon: Functional Characteristics</vt:lpstr>
      <vt:lpstr>Myelin Sheath</vt:lpstr>
      <vt:lpstr>Myelination in the PNS </vt:lpstr>
      <vt:lpstr>Myelination in the PNS </vt:lpstr>
      <vt:lpstr>Myelin Sheaths in the CNS</vt:lpstr>
      <vt:lpstr>Structural Classification of Neurons</vt:lpstr>
      <vt:lpstr>Functional Classification of Neurons</vt:lpstr>
      <vt:lpstr>Functional Classification of Neurons</vt:lpstr>
      <vt:lpstr>Membrane Potentials</vt:lpstr>
      <vt:lpstr>Role of Membrane Ion Channels</vt:lpstr>
      <vt:lpstr>Role of Membrane Ion Channels: Gated Channels</vt:lpstr>
      <vt:lpstr>The Resting Membrane Potential</vt:lpstr>
      <vt:lpstr>Resting Membrane Potential: Differences in Ionic Composition</vt:lpstr>
      <vt:lpstr>Resting Membrane Potential </vt:lpstr>
      <vt:lpstr>Membrane Potential Changes  Used as Communication Signals</vt:lpstr>
      <vt:lpstr>Changes in Membrane Potential</vt:lpstr>
      <vt:lpstr>Changes in Membrane Potential</vt:lpstr>
      <vt:lpstr>Graded Potentials</vt:lpstr>
      <vt:lpstr>Action Potentials (AP) </vt:lpstr>
      <vt:lpstr>Properties of Gated Channels</vt:lpstr>
      <vt:lpstr>Properties of Gated Channels</vt:lpstr>
      <vt:lpstr>Generation of an Action Potential: Resting State</vt:lpstr>
      <vt:lpstr>Generation of an Action Potential: Depolarizing Phase</vt:lpstr>
      <vt:lpstr>Generation of an Action Potential: Repolarizing Phase</vt:lpstr>
      <vt:lpstr>Generation of an Action Potential: Hyperpolarization</vt:lpstr>
      <vt:lpstr>Role of the Sodium-Potassium Pump</vt:lpstr>
      <vt:lpstr>Threshold</vt:lpstr>
      <vt:lpstr>Coding for Stimulus Intensity</vt:lpstr>
      <vt:lpstr>Conduction Velocity</vt:lpstr>
      <vt:lpstr>Conduction Velocity:  Effects of Myelination</vt:lpstr>
      <vt:lpstr>The Synapse</vt:lpstr>
      <vt:lpstr>Important Terminology</vt:lpstr>
      <vt:lpstr>Synaptic Cleft</vt:lpstr>
      <vt:lpstr>Information Transfer Across Chemical Synapses</vt:lpstr>
      <vt:lpstr>Information Transfer Across Chemical Synapses</vt:lpstr>
      <vt:lpstr>Termination of Neurotransmitter Effects</vt:lpstr>
      <vt:lpstr>Postsynaptic Potentials</vt:lpstr>
      <vt:lpstr>Postsynaptic Potentials</vt:lpstr>
      <vt:lpstr>Excitatory Synapses and EPSPs</vt:lpstr>
      <vt:lpstr>Inhibitory Synapses and IPSPs</vt:lpstr>
      <vt:lpstr>Synaptic Integration: Summation</vt:lpstr>
      <vt:lpstr>Two Types of Summation</vt:lpstr>
      <vt:lpstr>Regions and Organization of the CNS</vt:lpstr>
      <vt:lpstr>Regions and Organization of the CNS</vt:lpstr>
      <vt:lpstr>Ventricles of the Brain</vt:lpstr>
      <vt:lpstr>Ventricles of the Brain</vt:lpstr>
      <vt:lpstr>PowerPoint Presentation</vt:lpstr>
      <vt:lpstr>Cerebral Hemispheres</vt:lpstr>
      <vt:lpstr>Cerebral Hemispheres</vt:lpstr>
      <vt:lpstr>Cerebral Hemispheres</vt:lpstr>
      <vt:lpstr>Cerebral Hemispheres</vt:lpstr>
      <vt:lpstr>PowerPoint Presentation</vt:lpstr>
      <vt:lpstr>Cerebral Cortex</vt:lpstr>
      <vt:lpstr>4 General Considerations of Cerebral Cortex</vt:lpstr>
      <vt:lpstr>Motor Areas of Cerebral Cortex</vt:lpstr>
      <vt:lpstr>Motor Areas of Cerebral Cortex</vt:lpstr>
      <vt:lpstr>Motor Areas of Cerebral Cortex</vt:lpstr>
      <vt:lpstr>Primary Somatosensory Cortex</vt:lpstr>
      <vt:lpstr>Somatosensory Association Cortex</vt:lpstr>
      <vt:lpstr>Visual Areas</vt:lpstr>
      <vt:lpstr>Auditory Areas</vt:lpstr>
      <vt:lpstr>OIfactory and Gustatory </vt:lpstr>
      <vt:lpstr>Visceral Sensory Area</vt:lpstr>
      <vt:lpstr>Cerebral White Matter</vt:lpstr>
      <vt:lpstr>Functions of Basal Nuclei</vt:lpstr>
      <vt:lpstr>Diencephalon</vt:lpstr>
      <vt:lpstr>Thalamus</vt:lpstr>
      <vt:lpstr>Thalamic Function</vt:lpstr>
      <vt:lpstr>Hypothalamus</vt:lpstr>
      <vt:lpstr>Hypothalamic Function</vt:lpstr>
      <vt:lpstr>Hypothalamic Function</vt:lpstr>
      <vt:lpstr>Epithalamus</vt:lpstr>
      <vt:lpstr> Brain Stem</vt:lpstr>
      <vt:lpstr> Brain Stem</vt:lpstr>
      <vt:lpstr>PowerPoint Presentation</vt:lpstr>
      <vt:lpstr>Pons</vt:lpstr>
      <vt:lpstr>Medulla Oblongata (Medulla)</vt:lpstr>
      <vt:lpstr>Medulla Oblongata: Functions</vt:lpstr>
      <vt:lpstr>Medulla Oblongata</vt:lpstr>
      <vt:lpstr>Medulla Oblongata</vt:lpstr>
      <vt:lpstr>Cerebellum</vt:lpstr>
      <vt:lpstr>PowerPoint Presentation</vt:lpstr>
      <vt:lpstr>Protection of the Brain</vt:lpstr>
      <vt:lpstr>Meninges</vt:lpstr>
      <vt:lpstr>Meninges</vt:lpstr>
      <vt:lpstr>Dura Mater</vt:lpstr>
      <vt:lpstr>Dura Mater</vt:lpstr>
      <vt:lpstr>Arachnoid Mater</vt:lpstr>
      <vt:lpstr>Pia Mater</vt:lpstr>
      <vt:lpstr>Cerebrospinal Fluid (CSF)</vt:lpstr>
      <vt:lpstr>Spinal Cord: Gross Anatomy and Protection</vt:lpstr>
      <vt:lpstr>Spinal Cord: Gross Anatomy and Protection</vt:lpstr>
      <vt:lpstr>Spinal Cord: Gross Anatomy and Protection</vt:lpstr>
      <vt:lpstr>Spinal Cord</vt:lpstr>
      <vt:lpstr>Cross-sectional Anatomy</vt:lpstr>
      <vt:lpstr>PowerPoint Presentation</vt:lpstr>
      <vt:lpstr>PowerPoint Presentation</vt:lpstr>
      <vt:lpstr>Gray Matter</vt:lpstr>
      <vt:lpstr>White Matter </vt:lpstr>
      <vt:lpstr>White Matter</vt:lpstr>
      <vt:lpstr>Ascending Pathways</vt:lpstr>
      <vt:lpstr>Ascending Pathways</vt:lpstr>
      <vt:lpstr>Ascending Pathways</vt:lpstr>
      <vt:lpstr>Ascending Pathways</vt:lpstr>
      <vt:lpstr>Descending Pathways and Tracts</vt:lpstr>
      <vt:lpstr>Descending Pathways and Tracts</vt:lpstr>
      <vt:lpstr>Indirect System</vt:lpstr>
      <vt:lpstr>Spinal Cord Trauma</vt:lpstr>
      <vt:lpstr>Spinal Cord Trauma</vt:lpstr>
      <vt:lpstr>Spinal Cord Trauma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Betsy</dc:creator>
  <cp:lastModifiedBy>bawargo</cp:lastModifiedBy>
  <cp:revision>16</cp:revision>
  <dcterms:created xsi:type="dcterms:W3CDTF">2013-03-22T02:03:03Z</dcterms:created>
  <dcterms:modified xsi:type="dcterms:W3CDTF">2014-03-19T16:40:43Z</dcterms:modified>
</cp:coreProperties>
</file>