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handoutMasterIdLst>
    <p:handoutMasterId r:id="rId1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Five Material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ECD06-ABBE-49C0-B243-60AAAAC28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7580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Five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330D4-2798-480A-BD70-2510DDAFEA2F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29E63-B262-461D-817D-33DE288C4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3276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D7F268B3-D9F0-4350-94B0-7F98DC431CC3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D414B353-6025-4EFD-8680-988ADE8E7DFE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AFC32930-D3F5-450C-922B-B8E769013388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38AAEF85-D7B8-4301-BA27-777C957EB21B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880CF59F-DE0B-4317-A3E0-B741D6A61B2A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29F30805-C835-4141-A62A-62A9D11AFBA4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613AEDBF-EA6E-4C1E-A2C0-EC1751B57E31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5EE7950A-A4E9-4808-B8B5-8CF7ACAD810F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Blank</a:t>
            </a:r>
            <a:r>
              <a:rPr lang="en-US" baseline="0" dirty="0" smtClean="0"/>
              <a:t> for drawing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06E1D-AC6C-4950-AE8D-381DD5996064}" type="slidenum">
              <a:rPr lang="en-US" smtClean="0"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19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97216E3F-954A-4D13-924B-731A1988AAE2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AEA3809A-17E2-4A50-BBEB-FD18E71CF8D6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D486CD77-BBE0-48E0-B439-A56D6CA016E6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2426F9B9-7EE0-48C5-94C8-F0A9956943BF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B1353731-B9EA-4B5F-A1E8-74AA07030EFC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11EEC922-9780-4DB8-A7F8-2A13B423119E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DB6C4961-A65A-4567-B814-8186C8A54321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443E8021-4449-4533-99D0-E21FB4F64920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264BA200-04A1-4C05-9801-545A04D01062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EFBB29E8-0022-4D2A-8EAB-C23EE39FB53A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66CB8451-8821-46EF-8BE0-ECD67F4D3D2B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23226EDD-44D7-479D-9D1C-77ECCE9ADF21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684CCFBE-D6DA-40F3-B200-96ADA67AD366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FFCE12F8-B4DA-44C0-9037-4517633A5C50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687ABD0C-D795-4C1E-A9C2-C421B58BF7CB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D708E5FE-6DB2-4971-8748-E112F0120E68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6770889B-99FB-421C-9A89-EA812A98ED72}" type="slidenum">
              <a:rPr lang="en-US" altLang="en-US" sz="1200" smtClean="0"/>
              <a:pPr/>
              <a:t>33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57279DB1-1D2D-4F99-AEF5-456D0A9FDD68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12E136AB-884A-40B0-8727-6EA719D27166}" type="slidenum">
              <a:rPr lang="en-US" altLang="en-US" sz="1200" smtClean="0"/>
              <a:pPr/>
              <a:t>35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859DEC88-A14D-4719-9781-A7CE7AB7407E}" type="slidenum">
              <a:rPr lang="en-US" altLang="en-US" sz="1200" smtClean="0"/>
              <a:pPr/>
              <a:t>36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8204201B-5D7C-4B31-92D5-B176C2BD6555}" type="slidenum">
              <a:rPr lang="en-US" altLang="en-US" sz="1200" smtClean="0"/>
              <a:pPr/>
              <a:t>39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44F88D0B-16FD-47D0-AA42-933F10FCF750}" type="slidenum">
              <a:rPr lang="en-US" altLang="en-US" sz="1200" smtClean="0"/>
              <a:pPr/>
              <a:t>41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33E53022-7B83-42B7-9B9F-B849E136B3C2}" type="slidenum">
              <a:rPr lang="en-US" altLang="en-US" sz="1200" smtClean="0"/>
              <a:pPr/>
              <a:t>44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84E6FA03-2D28-452C-AD7D-75D66B5DA059}" type="slidenum">
              <a:rPr lang="en-US" altLang="en-US" sz="1200" smtClean="0"/>
              <a:pPr/>
              <a:t>47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2344C041-2B27-4213-B441-510F1E9EF0F3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09D33C58-F884-4F87-A894-FC9155690A86}" type="slidenum">
              <a:rPr lang="en-US" altLang="en-US" sz="1200" smtClean="0"/>
              <a:pPr/>
              <a:t>50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255580F1-67E8-4023-A557-2877E9304487}" type="slidenum">
              <a:rPr lang="en-US" altLang="en-US" sz="1200" smtClean="0"/>
              <a:pPr/>
              <a:t>52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B77BF113-295C-4C32-97F4-55AA0516C105}" type="slidenum">
              <a:rPr lang="en-US" altLang="en-US" sz="1200" smtClean="0"/>
              <a:pPr/>
              <a:t>55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BFC4A46E-F79F-4151-824C-995A66983EE2}" type="slidenum">
              <a:rPr lang="en-US" altLang="en-US" sz="1200" smtClean="0"/>
              <a:pPr/>
              <a:t>59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04EDABDB-AB4B-4868-B5BE-DEA27890996F}" type="slidenum">
              <a:rPr lang="en-US" altLang="en-US" sz="1200" smtClean="0"/>
              <a:pPr/>
              <a:t>61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64062E70-E4EA-4A0B-BB5D-501D56BC0481}" type="slidenum">
              <a:rPr lang="en-US" altLang="en-US" sz="1200" smtClean="0"/>
              <a:pPr/>
              <a:t>64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77402247-9C0B-4F2F-BC27-D92920A4D954}" type="slidenum">
              <a:rPr lang="en-US" altLang="en-US" sz="1200" smtClean="0"/>
              <a:pPr/>
              <a:t>67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24DBA49A-216C-405C-8AA8-1414BD152379}" type="slidenum">
              <a:rPr lang="en-US" altLang="en-US" sz="1200" smtClean="0"/>
              <a:pPr/>
              <a:t>69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BD84FA7E-5ECC-4702-BA82-8692A34C7BA1}" type="slidenum">
              <a:rPr lang="en-US" altLang="en-US" sz="1200" smtClean="0"/>
              <a:pPr/>
              <a:t>70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00FEE5D2-50A8-41B9-BE24-7F40F7FDBB7E}" type="slidenum">
              <a:rPr lang="en-US" altLang="en-US" sz="1200" smtClean="0"/>
              <a:pPr/>
              <a:t>71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74433AE0-510F-44C2-B3BF-83285FE113A3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960EBE34-9A28-46F7-8207-C5D05603D611}" type="slidenum">
              <a:rPr lang="en-US" altLang="en-US" sz="1200" smtClean="0"/>
              <a:pPr/>
              <a:t>72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8F98D31A-096E-4589-93D3-7D236D645B4F}" type="slidenum">
              <a:rPr lang="en-US" altLang="en-US" sz="1200" smtClean="0"/>
              <a:pPr/>
              <a:t>73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C372FB63-3CF4-47F8-BCE0-8D3F2041C9F9}" type="slidenum">
              <a:rPr lang="en-US" altLang="en-US" sz="1200" smtClean="0"/>
              <a:pPr/>
              <a:t>74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B7ACC5B9-63A3-4EED-BB18-7AC071003DA1}" type="slidenum">
              <a:rPr lang="en-US" altLang="en-US" sz="1200" smtClean="0"/>
              <a:pPr/>
              <a:t>75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C9DC7573-A002-4C4F-803F-7C4649255FE6}" type="slidenum">
              <a:rPr lang="en-US" altLang="en-US" sz="1200" smtClean="0"/>
              <a:pPr/>
              <a:t>76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C656441B-0855-4E5E-BFFE-25B1C46A133C}" type="slidenum">
              <a:rPr lang="en-US" altLang="en-US" sz="1200" smtClean="0"/>
              <a:pPr/>
              <a:t>77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B2249519-94C6-4A62-BD5D-7E745EE9F1A5}" type="slidenum">
              <a:rPr lang="en-US" altLang="en-US" sz="1200" smtClean="0"/>
              <a:pPr/>
              <a:t>78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C0DC248B-4A20-42FA-A844-5DA75CFD83C9}" type="slidenum">
              <a:rPr lang="en-US" altLang="en-US" sz="1200" smtClean="0"/>
              <a:pPr/>
              <a:t>79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9BB0883F-D075-4C2E-919B-2321B87BB136}" type="slidenum">
              <a:rPr lang="en-US" altLang="en-US" sz="1200" smtClean="0"/>
              <a:pPr/>
              <a:t>80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7336A834-D0C9-4EE5-B404-328D2F4DE7BE}" type="slidenum">
              <a:rPr lang="en-US" altLang="en-US" sz="1200" smtClean="0"/>
              <a:pPr/>
              <a:t>81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863DD9F6-2878-4BF6-89EC-5D3A5E7FF123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1A670F51-D999-46F4-A80A-7DA77010CA60}" type="slidenum">
              <a:rPr lang="en-US" altLang="en-US" sz="1200" smtClean="0"/>
              <a:pPr/>
              <a:t>82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FBE62FF4-12DF-4747-A3C6-55D8F3F3552C}" type="slidenum">
              <a:rPr lang="en-US" altLang="en-US" sz="1200" smtClean="0"/>
              <a:pPr/>
              <a:t>83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FA11D31E-6DE1-48A2-ABEE-2973C4071EF2}" type="slidenum">
              <a:rPr lang="en-US" altLang="en-US" sz="1200" smtClean="0"/>
              <a:pPr/>
              <a:t>84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3CFDA3F3-7306-44CE-9949-D2F53475E716}" type="slidenum">
              <a:rPr lang="en-US" altLang="en-US" sz="1200" smtClean="0"/>
              <a:pPr/>
              <a:t>85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3885FB08-AA15-499C-8884-C49911C8FFB9}" type="slidenum">
              <a:rPr lang="en-US" altLang="en-US" sz="1200" smtClean="0"/>
              <a:pPr/>
              <a:t>86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191B2443-3E69-4E81-B2C7-A69C977B400A}" type="slidenum">
              <a:rPr lang="en-US" altLang="en-US" sz="1200" smtClean="0"/>
              <a:pPr/>
              <a:t>87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92AB215C-FFB8-4889-B648-2C064D176152}" type="slidenum">
              <a:rPr lang="en-US" altLang="en-US" sz="1200" smtClean="0"/>
              <a:pPr/>
              <a:t>88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B9C7B5F1-75F9-4044-8FC4-4271AE1542FD}" type="slidenum">
              <a:rPr lang="en-US" altLang="en-US" sz="1200" smtClean="0"/>
              <a:pPr/>
              <a:t>89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EB35E7D3-ACCB-4831-8815-CE164B211F16}" type="slidenum">
              <a:rPr lang="en-US" altLang="en-US" sz="1200" smtClean="0"/>
              <a:pPr/>
              <a:t>90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BB05C386-5B09-426E-832E-666801DCA09A}" type="slidenum">
              <a:rPr lang="en-US" altLang="en-US" sz="1200" smtClean="0"/>
              <a:pPr/>
              <a:t>91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C105CC8D-2DAF-4D3E-A59D-49A8106E0FB2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CA77346F-CAA5-40A0-B9EB-DCA0BF4BA027}" type="slidenum">
              <a:rPr lang="en-US" altLang="en-US" sz="1200" smtClean="0"/>
              <a:pPr/>
              <a:t>92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B8EC07CA-C061-4EF1-BB99-23E43A17EE7D}" type="slidenum">
              <a:rPr lang="en-US" altLang="en-US" sz="1200" smtClean="0"/>
              <a:pPr/>
              <a:t>93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2B688D14-D2FF-46DC-9CFA-C2E9C89BD1FD}" type="slidenum">
              <a:rPr lang="en-US" altLang="en-US" sz="1200" smtClean="0"/>
              <a:pPr/>
              <a:t>94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734C4A24-EB68-41F1-BE1D-AF4831476B67}" type="slidenum">
              <a:rPr lang="en-US" altLang="en-US" sz="1200" smtClean="0"/>
              <a:pPr/>
              <a:t>96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8155E606-96B0-4BFE-8307-8DAB427FC44B}" type="slidenum">
              <a:rPr lang="en-US" altLang="en-US" sz="1200" smtClean="0"/>
              <a:pPr/>
              <a:t>97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4FA01F3E-07AA-4B3A-9AF3-C3C8FD75E448}" type="slidenum">
              <a:rPr lang="en-US" altLang="en-US" sz="1200" smtClean="0"/>
              <a:pPr/>
              <a:t>98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E05209EC-A276-4EC8-BEC7-5E789B7583C2}" type="slidenum">
              <a:rPr lang="en-US" altLang="en-US" sz="1200" smtClean="0"/>
              <a:pPr/>
              <a:t>99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2BCC1346-5EC0-4B56-B8F0-6EF7059B354C}" type="slidenum">
              <a:rPr lang="en-US" altLang="en-US" sz="1200" smtClean="0"/>
              <a:pPr/>
              <a:t>100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077F497A-0D33-4D50-A2F5-50BC228692A0}" type="slidenum">
              <a:rPr lang="en-US" altLang="en-US" sz="1200" smtClean="0"/>
              <a:pPr/>
              <a:t>101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A6BB9B2B-399E-4469-9BB1-C09DD81937F1}" type="slidenum">
              <a:rPr lang="en-US" altLang="en-US" sz="1200" smtClean="0"/>
              <a:pPr/>
              <a:t>102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592CEF67-7378-46B5-8985-F33B1D88DE4B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405797AD-9277-43EC-9EC9-E95C07CD15F6}" type="slidenum">
              <a:rPr lang="en-US" altLang="en-US" sz="1200" smtClean="0"/>
              <a:pPr/>
              <a:t>105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44E842B1-5ECB-4FF4-B998-977E16F24FA2}" type="slidenum">
              <a:rPr lang="en-US" altLang="en-US" sz="1200" smtClean="0"/>
              <a:pPr/>
              <a:t>106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76EC84B2-A235-455D-B072-04F3823B7309}" type="slidenum">
              <a:rPr lang="en-US" altLang="en-US" sz="1200" smtClean="0"/>
              <a:pPr/>
              <a:t>107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C66476E5-CD2E-47A6-8A6B-C01F40022A1E}" type="slidenum">
              <a:rPr lang="en-US" altLang="en-US" sz="1200" smtClean="0"/>
              <a:pPr/>
              <a:t>108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85CCC82E-AD36-42B2-AC3B-2601F84F2CF4}" type="slidenum">
              <a:rPr lang="en-US" altLang="en-US" sz="1200" smtClean="0"/>
              <a:pPr/>
              <a:t>109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EBBE39C5-EFEC-46DD-94CF-B10EDBC0C70A}" type="slidenum">
              <a:rPr lang="en-US" altLang="en-US" sz="1200" smtClean="0"/>
              <a:pPr/>
              <a:t>111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20" charset="-128"/>
              </a:defRPr>
            </a:lvl9pPr>
          </a:lstStyle>
          <a:p>
            <a:fld id="{9E348EB9-A1D7-44FD-AD1F-8CC1945278C9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CC05-3D44-4BBF-8298-F96A859DFD9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7A23-19D4-4959-B6D6-8B3593E5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CC05-3D44-4BBF-8298-F96A859DFD9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7A23-19D4-4959-B6D6-8B3593E5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2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CC05-3D44-4BBF-8298-F96A859DFD9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7A23-19D4-4959-B6D6-8B3593E5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7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CC05-3D44-4BBF-8298-F96A859DFD9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7A23-19D4-4959-B6D6-8B3593E5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2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CC05-3D44-4BBF-8298-F96A859DFD9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7A23-19D4-4959-B6D6-8B3593E5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3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CC05-3D44-4BBF-8298-F96A859DFD9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7A23-19D4-4959-B6D6-8B3593E5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CC05-3D44-4BBF-8298-F96A859DFD9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7A23-19D4-4959-B6D6-8B3593E5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CC05-3D44-4BBF-8298-F96A859DFD9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7A23-19D4-4959-B6D6-8B3593E5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4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CC05-3D44-4BBF-8298-F96A859DFD9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7A23-19D4-4959-B6D6-8B3593E5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3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CC05-3D44-4BBF-8298-F96A859DFD9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7A23-19D4-4959-B6D6-8B3593E5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CC05-3D44-4BBF-8298-F96A859DFD9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7A23-19D4-4959-B6D6-8B3593E5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4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ACC05-3D44-4BBF-8298-F96A859DFD9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87A23-19D4-4959-B6D6-8B3593E5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1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hyperlink" Target="https://d1tb9j1fbhww3m.cloudfront.net/uploads/media/file/11041/x264_Sustained_Clonus_tendon_hammer.mp4" TargetMode="Externa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Peripheral Nervous System (PNS)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571999"/>
          </a:xfrm>
        </p:spPr>
        <p:txBody>
          <a:bodyPr>
            <a:normAutofit/>
          </a:bodyPr>
          <a:lstStyle/>
          <a:p>
            <a:r>
              <a:rPr lang="en-US" altLang="en-US" dirty="0"/>
              <a:t>Provides links from and to world outside body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All </a:t>
            </a:r>
            <a:r>
              <a:rPr lang="en-US" altLang="en-US" dirty="0"/>
              <a:t>neural structures outside brain</a:t>
            </a:r>
          </a:p>
          <a:p>
            <a:pPr lvl="1"/>
            <a:r>
              <a:rPr lang="en-US" altLang="en-US" dirty="0" smtClean="0"/>
              <a:t> 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Peripheral </a:t>
            </a:r>
            <a:r>
              <a:rPr lang="en-US" altLang="en-US" dirty="0"/>
              <a:t>nerves and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____________________________motor </a:t>
            </a:r>
            <a:r>
              <a:rPr lang="en-US" altLang="en-US" dirty="0"/>
              <a:t>endings</a:t>
            </a:r>
          </a:p>
        </p:txBody>
      </p:sp>
    </p:spTree>
    <p:extLst>
      <p:ext uri="{BB962C8B-B14F-4D97-AF65-F5344CB8AC3E}">
        <p14:creationId xmlns:p14="http://schemas.microsoft.com/office/powerpoint/2010/main" val="6180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Simple Receptors, </a:t>
            </a:r>
            <a:r>
              <a:rPr lang="en-US" altLang="en-US" dirty="0" err="1" smtClean="0"/>
              <a:t>Nonencapsulated</a:t>
            </a:r>
            <a:r>
              <a:rPr lang="en-US" altLang="en-US" dirty="0" smtClean="0"/>
              <a:t> Free Nerve Endings</a:t>
            </a:r>
            <a:endParaRPr lang="en-US" altLang="en-US" dirty="0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endParaRPr lang="en-US" altLang="en-US" dirty="0"/>
          </a:p>
          <a:p>
            <a:pPr lvl="1"/>
            <a:r>
              <a:rPr lang="en-US" altLang="en-US" dirty="0"/>
              <a:t>Cold receptors </a:t>
            </a:r>
            <a:r>
              <a:rPr lang="en-US" altLang="en-US" dirty="0" smtClean="0"/>
              <a:t> </a:t>
            </a:r>
          </a:p>
          <a:p>
            <a:pPr lvl="2"/>
            <a:r>
              <a:rPr lang="en-US" altLang="en-US" dirty="0" smtClean="0"/>
              <a:t>in ___________________________________ dermis </a:t>
            </a:r>
            <a:endParaRPr lang="en-US" altLang="en-US" dirty="0"/>
          </a:p>
          <a:p>
            <a:pPr lvl="1"/>
            <a:r>
              <a:rPr lang="en-US" altLang="en-US" dirty="0"/>
              <a:t>Heat receptors </a:t>
            </a:r>
            <a:r>
              <a:rPr lang="en-US" altLang="en-US" dirty="0" smtClean="0"/>
              <a:t> </a:t>
            </a:r>
          </a:p>
          <a:p>
            <a:pPr lvl="2"/>
            <a:r>
              <a:rPr lang="en-US" altLang="en-US" dirty="0" smtClean="0"/>
              <a:t>in ____________________________________ dermis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Outside </a:t>
            </a:r>
            <a:r>
              <a:rPr lang="en-US" altLang="en-US" dirty="0"/>
              <a:t>those temperature ranges </a:t>
            </a:r>
            <a:r>
              <a:rPr lang="en-US" altLang="en-US" dirty="0">
                <a:sym typeface="Wingdings" pitchFamily="-128" charset="2"/>
              </a:rPr>
              <a:t> nociceptors activated  </a:t>
            </a:r>
            <a:r>
              <a:rPr lang="en-US" altLang="en-US" dirty="0" smtClean="0">
                <a:sym typeface="Wingdings" pitchFamily="-128" charset="2"/>
              </a:rPr>
              <a:t>_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94498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Stretch Reflexes</a:t>
            </a: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Positive reflex reactions indicate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Sensory and motor connections between muscle and spinal cord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Strength </a:t>
            </a:r>
            <a:r>
              <a:rPr lang="en-US" altLang="en-US" dirty="0"/>
              <a:t>of response indicates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Hypoactive </a:t>
            </a:r>
            <a:r>
              <a:rPr lang="en-US" altLang="en-US" dirty="0"/>
              <a:t>or </a:t>
            </a:r>
            <a:r>
              <a:rPr lang="en-US" altLang="en-US" dirty="0" smtClean="0"/>
              <a:t>______________________ reflexes indicate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 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Hyperactive responses indicate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lesions </a:t>
            </a:r>
            <a:r>
              <a:rPr lang="en-US" altLang="en-US" dirty="0"/>
              <a:t>of </a:t>
            </a:r>
            <a:r>
              <a:rPr lang="en-US" altLang="en-US" dirty="0" err="1"/>
              <a:t>corticospinal</a:t>
            </a:r>
            <a:r>
              <a:rPr lang="en-US" altLang="en-US" dirty="0"/>
              <a:t> tract</a:t>
            </a:r>
          </a:p>
        </p:txBody>
      </p:sp>
    </p:spTree>
    <p:extLst>
      <p:ext uri="{BB962C8B-B14F-4D97-AF65-F5344CB8AC3E}">
        <p14:creationId xmlns:p14="http://schemas.microsoft.com/office/powerpoint/2010/main" val="113743151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Tendon Reflex</a:t>
            </a:r>
          </a:p>
        </p:txBody>
      </p:sp>
      <p:sp>
        <p:nvSpPr>
          <p:cNvPr id="49163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_____________________________ reflexes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Helps </a:t>
            </a:r>
            <a:r>
              <a:rPr lang="en-US" altLang="en-US" dirty="0"/>
              <a:t>prevent damage due to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Important </a:t>
            </a:r>
            <a:r>
              <a:rPr lang="en-US" altLang="en-US" dirty="0"/>
              <a:t>for smooth onset and termination of muscle contraction</a:t>
            </a:r>
          </a:p>
        </p:txBody>
      </p:sp>
    </p:spTree>
    <p:extLst>
      <p:ext uri="{BB962C8B-B14F-4D97-AF65-F5344CB8AC3E}">
        <p14:creationId xmlns:p14="http://schemas.microsoft.com/office/powerpoint/2010/main" val="147148707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Tendon Reflex</a:t>
            </a:r>
          </a:p>
        </p:txBody>
      </p:sp>
      <p:sp>
        <p:nvSpPr>
          <p:cNvPr id="5018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Produces </a:t>
            </a:r>
            <a:r>
              <a:rPr lang="en-US" altLang="en-US" dirty="0" smtClean="0"/>
              <a:t>________________________________ (</a:t>
            </a:r>
            <a:r>
              <a:rPr lang="en-US" altLang="en-US" dirty="0"/>
              <a:t>lengthening) in response to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/>
            <a:r>
              <a:rPr lang="en-US" altLang="en-US" dirty="0"/>
              <a:t>Contraction or passive stretch activates tendon reflex 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Afferent </a:t>
            </a:r>
            <a:r>
              <a:rPr lang="en-US" altLang="en-US" dirty="0"/>
              <a:t>impulses transmitted to spinal cord </a:t>
            </a:r>
          </a:p>
          <a:p>
            <a:pPr lvl="2"/>
            <a:r>
              <a:rPr lang="en-US" altLang="en-US" dirty="0"/>
              <a:t>Contracting muscle relaxes; antagonist contracts </a:t>
            </a:r>
            <a:r>
              <a:rPr lang="en-US" altLang="en-US" dirty="0" smtClean="0"/>
              <a:t>(</a:t>
            </a:r>
            <a:r>
              <a:rPr lang="en-US" altLang="en-US" b="1" dirty="0" smtClean="0"/>
              <a:t>______________________________________________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Information </a:t>
            </a:r>
            <a:r>
              <a:rPr lang="en-US" altLang="en-US" dirty="0"/>
              <a:t>transmitted simultaneously to </a:t>
            </a:r>
            <a:r>
              <a:rPr lang="en-US" altLang="en-US" dirty="0" smtClean="0"/>
              <a:t>____________________________________ and </a:t>
            </a:r>
            <a:r>
              <a:rPr lang="en-US" altLang="en-US" dirty="0"/>
              <a:t>used to adjust muscle tension</a:t>
            </a:r>
          </a:p>
        </p:txBody>
      </p:sp>
    </p:spTree>
    <p:extLst>
      <p:ext uri="{BB962C8B-B14F-4D97-AF65-F5344CB8AC3E}">
        <p14:creationId xmlns:p14="http://schemas.microsoft.com/office/powerpoint/2010/main" val="55845835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Tendon Reflex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Example of a scale used for _________________________: </a:t>
            </a:r>
          </a:p>
          <a:p>
            <a:pPr lvl="1"/>
            <a:r>
              <a:rPr lang="en-US" dirty="0" smtClean="0"/>
              <a:t>The usual gradation for deep tendon reflexes ranges from 0 to 4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0   </a:t>
            </a:r>
          </a:p>
          <a:p>
            <a:pPr lvl="1"/>
            <a:r>
              <a:rPr lang="en-US" dirty="0" smtClean="0"/>
              <a:t>1  Feeble reflex</a:t>
            </a:r>
          </a:p>
          <a:p>
            <a:pPr lvl="1"/>
            <a:r>
              <a:rPr lang="en-US" dirty="0" smtClean="0"/>
              <a:t>2   </a:t>
            </a:r>
          </a:p>
          <a:p>
            <a:pPr lvl="1"/>
            <a:r>
              <a:rPr lang="en-US" dirty="0" smtClean="0"/>
              <a:t>3  Brisk reflex</a:t>
            </a:r>
          </a:p>
          <a:p>
            <a:pPr lvl="1"/>
            <a:r>
              <a:rPr lang="en-US" dirty="0" smtClean="0"/>
              <a:t>4  Brisk reflex with _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sometimes a fifth possibility is listed:</a:t>
            </a:r>
            <a:endParaRPr lang="en-US" dirty="0" smtClean="0"/>
          </a:p>
          <a:p>
            <a:pPr lvl="1"/>
            <a:r>
              <a:rPr lang="en-US" dirty="0" smtClean="0"/>
              <a:t>5 Brisk reflex with sustained </a:t>
            </a:r>
            <a:r>
              <a:rPr lang="en-US" dirty="0" err="1" smtClean="0"/>
              <a:t>clonus</a:t>
            </a:r>
            <a:r>
              <a:rPr lang="en-US" dirty="0" smtClean="0"/>
              <a:t> </a:t>
            </a:r>
            <a:r>
              <a:rPr lang="en-US" i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Tendon Reflex </a:t>
            </a:r>
            <a:r>
              <a:rPr lang="en-US" dirty="0" err="1" smtClean="0"/>
              <a:t>Repsones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Clonus</a:t>
            </a:r>
          </a:p>
          <a:p>
            <a:pPr lvl="1"/>
            <a:r>
              <a:rPr lang="en-US" dirty="0" smtClean="0"/>
              <a:t>A series of _</a:t>
            </a:r>
          </a:p>
          <a:p>
            <a:pPr lvl="2"/>
            <a:r>
              <a:rPr lang="en-US" dirty="0" smtClean="0"/>
              <a:t>Associated with </a:t>
            </a:r>
            <a:r>
              <a:rPr lang="en-US" dirty="0" err="1" smtClean="0"/>
              <a:t>hyperexcitability</a:t>
            </a:r>
            <a:r>
              <a:rPr lang="en-US" dirty="0" smtClean="0"/>
              <a:t> and upper motor neuron damage</a:t>
            </a:r>
          </a:p>
          <a:p>
            <a:pPr lvl="3"/>
            <a:r>
              <a:rPr lang="en-US" dirty="0" smtClean="0"/>
              <a:t>Common with _</a:t>
            </a:r>
          </a:p>
          <a:p>
            <a:pPr lvl="2"/>
            <a:r>
              <a:rPr lang="en-US" dirty="0" smtClean="0"/>
              <a:t>Can last from several seconds to several minutes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hlinkClick r:id="rId2"/>
              </a:rPr>
              <a:t>Sustained </a:t>
            </a:r>
            <a:r>
              <a:rPr lang="en-US" dirty="0" err="1" smtClean="0">
                <a:hlinkClick r:id="rId2"/>
              </a:rPr>
              <a:t>clonus</a:t>
            </a:r>
            <a:r>
              <a:rPr lang="en-US" dirty="0" smtClean="0"/>
              <a:t>:  always _</a:t>
            </a:r>
          </a:p>
          <a:p>
            <a:pPr lvl="1"/>
            <a:r>
              <a:rPr lang="en-US" dirty="0" smtClean="0"/>
              <a:t>More than 4 beats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Flexor and Crossed-Extensor Reflexes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Flexor</a:t>
            </a:r>
            <a:r>
              <a:rPr lang="en-US" altLang="en-US" dirty="0"/>
              <a:t> </a:t>
            </a:r>
            <a:r>
              <a:rPr lang="en-US" altLang="en-US" dirty="0" smtClean="0"/>
              <a:t>(________________________) </a:t>
            </a:r>
            <a:r>
              <a:rPr lang="en-US" altLang="en-US" b="1" dirty="0"/>
              <a:t>reflex</a:t>
            </a:r>
            <a:endParaRPr lang="en-US" altLang="en-US" dirty="0"/>
          </a:p>
          <a:p>
            <a:pPr lvl="1"/>
            <a:r>
              <a:rPr lang="en-US" altLang="en-US" dirty="0"/>
              <a:t>Initiated by </a:t>
            </a:r>
            <a:r>
              <a:rPr lang="en-US" altLang="en-US" dirty="0" smtClean="0"/>
              <a:t>_________________________ stimulus</a:t>
            </a:r>
            <a:endParaRPr lang="en-US" altLang="en-US" dirty="0"/>
          </a:p>
          <a:p>
            <a:pPr lvl="1"/>
            <a:r>
              <a:rPr lang="en-US" altLang="en-US" dirty="0"/>
              <a:t>Causes </a:t>
            </a:r>
            <a:r>
              <a:rPr lang="en-US" altLang="en-US" b="1" dirty="0"/>
              <a:t>automatic withdrawal </a:t>
            </a:r>
            <a:r>
              <a:rPr lang="en-US" altLang="en-US" dirty="0"/>
              <a:t>of threatened body part</a:t>
            </a:r>
          </a:p>
          <a:p>
            <a:pPr lvl="1"/>
            <a:r>
              <a:rPr lang="en-US" altLang="en-US" b="1" dirty="0" err="1"/>
              <a:t>Ipsilateral</a:t>
            </a:r>
            <a:r>
              <a:rPr lang="en-US" altLang="en-US" dirty="0"/>
              <a:t> and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/>
            <a:r>
              <a:rPr lang="en-US" altLang="en-US" dirty="0"/>
              <a:t>Protective; important</a:t>
            </a:r>
          </a:p>
          <a:p>
            <a:pPr lvl="1"/>
            <a:r>
              <a:rPr lang="en-US" altLang="en-US" dirty="0"/>
              <a:t>Brain can override</a:t>
            </a:r>
          </a:p>
          <a:p>
            <a:pPr lvl="2"/>
            <a:r>
              <a:rPr lang="en-US" altLang="en-US" dirty="0"/>
              <a:t>E.g., finger stick for blood test</a:t>
            </a:r>
          </a:p>
        </p:txBody>
      </p:sp>
    </p:spTree>
    <p:extLst>
      <p:ext uri="{BB962C8B-B14F-4D97-AF65-F5344CB8AC3E}">
        <p14:creationId xmlns:p14="http://schemas.microsoft.com/office/powerpoint/2010/main" val="26702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Flexor and Crossed-Extensor Reflexes</a:t>
            </a: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/>
              <a:t>Crossed extensor reflex</a:t>
            </a:r>
          </a:p>
          <a:p>
            <a:pPr lvl="1"/>
            <a:r>
              <a:rPr lang="en-US" altLang="en-US" dirty="0"/>
              <a:t>Occurs with flexor reflexes in </a:t>
            </a:r>
            <a:r>
              <a:rPr lang="en-US" altLang="en-US" dirty="0" smtClean="0"/>
              <a:t>______________________________________ to </a:t>
            </a:r>
            <a:r>
              <a:rPr lang="en-US" altLang="en-US" dirty="0"/>
              <a:t>maintain balance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Consists </a:t>
            </a:r>
            <a:r>
              <a:rPr lang="en-US" altLang="en-US" dirty="0"/>
              <a:t>of </a:t>
            </a:r>
            <a:r>
              <a:rPr lang="en-US" altLang="en-US" dirty="0" err="1"/>
              <a:t>ipsilateral</a:t>
            </a:r>
            <a:r>
              <a:rPr lang="en-US" altLang="en-US" dirty="0"/>
              <a:t> withdrawal reflex and </a:t>
            </a:r>
            <a:r>
              <a:rPr lang="en-US" altLang="en-US" dirty="0" smtClean="0"/>
              <a:t>_________________________________________</a:t>
            </a:r>
            <a:endParaRPr lang="en-US" altLang="en-US" dirty="0"/>
          </a:p>
          <a:p>
            <a:pPr lvl="2"/>
            <a:r>
              <a:rPr lang="en-US" altLang="en-US" dirty="0"/>
              <a:t>Stimulated side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2"/>
            <a:r>
              <a:rPr lang="en-US" altLang="en-US" dirty="0" err="1"/>
              <a:t>Contralateral</a:t>
            </a:r>
            <a:r>
              <a:rPr lang="en-US" altLang="en-US" dirty="0"/>
              <a:t> side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3"/>
            <a:r>
              <a:rPr lang="en-US" altLang="en-US" dirty="0"/>
              <a:t>e.g., step barefoot on broken glass</a:t>
            </a:r>
          </a:p>
        </p:txBody>
      </p:sp>
    </p:spTree>
    <p:extLst>
      <p:ext uri="{BB962C8B-B14F-4D97-AF65-F5344CB8AC3E}">
        <p14:creationId xmlns:p14="http://schemas.microsoft.com/office/powerpoint/2010/main" val="358499957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58414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>
            <a:spAutoFit/>
          </a:bodyPr>
          <a:lstStyle>
            <a:lvl1pPr>
              <a:spcBef>
                <a:spcPct val="50000"/>
              </a:spcBef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1pPr>
            <a:lvl2pPr>
              <a:spcBef>
                <a:spcPct val="50000"/>
              </a:spcBef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2pPr>
            <a:lvl3pPr>
              <a:spcBef>
                <a:spcPct val="50000"/>
              </a:spcBef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3pPr>
            <a:lvl4pPr>
              <a:spcBef>
                <a:spcPct val="50000"/>
              </a:spcBef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4pPr>
            <a:lvl5pPr>
              <a:spcBef>
                <a:spcPct val="50000"/>
              </a:spcBef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>
                <a:solidFill>
                  <a:schemeClr val="tx1"/>
                </a:solidFill>
              </a:rPr>
              <a:t>Figure 13.20  The crossed-extensor reflex.</a:t>
            </a:r>
          </a:p>
        </p:txBody>
      </p:sp>
      <p:pic>
        <p:nvPicPr>
          <p:cNvPr id="58450" name="Picture 82" descr="figure_13_20_unlabe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5"/>
          <a:stretch>
            <a:fillRect/>
          </a:stretch>
        </p:blipFill>
        <p:spPr bwMode="auto">
          <a:xfrm>
            <a:off x="273050" y="219075"/>
            <a:ext cx="8597900" cy="62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451" name="Freeform 83"/>
          <p:cNvSpPr>
            <a:spLocks/>
          </p:cNvSpPr>
          <p:nvPr/>
        </p:nvSpPr>
        <p:spPr bwMode="auto">
          <a:xfrm>
            <a:off x="3590925" y="4013200"/>
            <a:ext cx="200025" cy="190500"/>
          </a:xfrm>
          <a:custGeom>
            <a:avLst/>
            <a:gdLst>
              <a:gd name="T0" fmla="*/ 0 w 126"/>
              <a:gd name="T1" fmla="*/ 120 h 120"/>
              <a:gd name="T2" fmla="*/ 72 w 126"/>
              <a:gd name="T3" fmla="*/ 12 h 120"/>
              <a:gd name="T4" fmla="*/ 126 w 126"/>
              <a:gd name="T5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6" h="120">
                <a:moveTo>
                  <a:pt x="0" y="120"/>
                </a:moveTo>
                <a:lnTo>
                  <a:pt x="72" y="12"/>
                </a:lnTo>
                <a:lnTo>
                  <a:pt x="126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2" name="Freeform 84"/>
          <p:cNvSpPr>
            <a:spLocks/>
          </p:cNvSpPr>
          <p:nvPr/>
        </p:nvSpPr>
        <p:spPr bwMode="auto">
          <a:xfrm>
            <a:off x="5245100" y="4006850"/>
            <a:ext cx="180975" cy="174625"/>
          </a:xfrm>
          <a:custGeom>
            <a:avLst/>
            <a:gdLst>
              <a:gd name="T0" fmla="*/ 0 w 114"/>
              <a:gd name="T1" fmla="*/ 0 h 110"/>
              <a:gd name="T2" fmla="*/ 58 w 114"/>
              <a:gd name="T3" fmla="*/ 10 h 110"/>
              <a:gd name="T4" fmla="*/ 114 w 114"/>
              <a:gd name="T5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" h="110">
                <a:moveTo>
                  <a:pt x="0" y="0"/>
                </a:moveTo>
                <a:lnTo>
                  <a:pt x="58" y="10"/>
                </a:lnTo>
                <a:lnTo>
                  <a:pt x="114" y="11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3" name="Line 85"/>
          <p:cNvSpPr>
            <a:spLocks noChangeShapeType="1"/>
          </p:cNvSpPr>
          <p:nvPr/>
        </p:nvSpPr>
        <p:spPr bwMode="auto">
          <a:xfrm>
            <a:off x="908050" y="4044950"/>
            <a:ext cx="10731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4" name="Freeform 86"/>
          <p:cNvSpPr>
            <a:spLocks/>
          </p:cNvSpPr>
          <p:nvPr/>
        </p:nvSpPr>
        <p:spPr bwMode="auto">
          <a:xfrm>
            <a:off x="1130300" y="3584575"/>
            <a:ext cx="523875" cy="339725"/>
          </a:xfrm>
          <a:custGeom>
            <a:avLst/>
            <a:gdLst>
              <a:gd name="T0" fmla="*/ 0 w 330"/>
              <a:gd name="T1" fmla="*/ 0 h 214"/>
              <a:gd name="T2" fmla="*/ 74 w 330"/>
              <a:gd name="T3" fmla="*/ 0 h 214"/>
              <a:gd name="T4" fmla="*/ 330 w 330"/>
              <a:gd name="T5" fmla="*/ 21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0" h="214">
                <a:moveTo>
                  <a:pt x="0" y="0"/>
                </a:moveTo>
                <a:lnTo>
                  <a:pt x="74" y="0"/>
                </a:lnTo>
                <a:lnTo>
                  <a:pt x="330" y="21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5" name="Line 87"/>
          <p:cNvSpPr>
            <a:spLocks noChangeShapeType="1"/>
          </p:cNvSpPr>
          <p:nvPr/>
        </p:nvSpPr>
        <p:spPr bwMode="auto">
          <a:xfrm flipV="1">
            <a:off x="1758950" y="2476500"/>
            <a:ext cx="657225" cy="1809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6" name="Line 88"/>
          <p:cNvSpPr>
            <a:spLocks noChangeShapeType="1"/>
          </p:cNvSpPr>
          <p:nvPr/>
        </p:nvSpPr>
        <p:spPr bwMode="auto">
          <a:xfrm flipV="1">
            <a:off x="1993900" y="2543175"/>
            <a:ext cx="174625" cy="1047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7" name="Freeform 89"/>
          <p:cNvSpPr>
            <a:spLocks/>
          </p:cNvSpPr>
          <p:nvPr/>
        </p:nvSpPr>
        <p:spPr bwMode="auto">
          <a:xfrm>
            <a:off x="1073150" y="1803400"/>
            <a:ext cx="422275" cy="1588"/>
          </a:xfrm>
          <a:custGeom>
            <a:avLst/>
            <a:gdLst>
              <a:gd name="T0" fmla="*/ 0 w 266"/>
              <a:gd name="T1" fmla="*/ 0 h 1"/>
              <a:gd name="T2" fmla="*/ 266 w 266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6" h="1">
                <a:moveTo>
                  <a:pt x="0" y="0"/>
                </a:moveTo>
                <a:lnTo>
                  <a:pt x="266" y="1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8" name="Freeform 90"/>
          <p:cNvSpPr>
            <a:spLocks/>
          </p:cNvSpPr>
          <p:nvPr/>
        </p:nvSpPr>
        <p:spPr bwMode="auto">
          <a:xfrm>
            <a:off x="4054475" y="568325"/>
            <a:ext cx="2406650" cy="793750"/>
          </a:xfrm>
          <a:custGeom>
            <a:avLst/>
            <a:gdLst>
              <a:gd name="T0" fmla="*/ 0 w 1516"/>
              <a:gd name="T1" fmla="*/ 272 h 500"/>
              <a:gd name="T2" fmla="*/ 1516 w 1516"/>
              <a:gd name="T3" fmla="*/ 0 h 500"/>
              <a:gd name="T4" fmla="*/ 656 w 1516"/>
              <a:gd name="T5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6" h="500">
                <a:moveTo>
                  <a:pt x="0" y="272"/>
                </a:moveTo>
                <a:lnTo>
                  <a:pt x="1516" y="0"/>
                </a:lnTo>
                <a:lnTo>
                  <a:pt x="656" y="50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9" name="Line 91"/>
          <p:cNvSpPr>
            <a:spLocks noChangeShapeType="1"/>
          </p:cNvSpPr>
          <p:nvPr/>
        </p:nvSpPr>
        <p:spPr bwMode="auto">
          <a:xfrm>
            <a:off x="6461125" y="568325"/>
            <a:ext cx="1365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0" name="Line 92"/>
          <p:cNvSpPr>
            <a:spLocks noChangeShapeType="1"/>
          </p:cNvSpPr>
          <p:nvPr/>
        </p:nvSpPr>
        <p:spPr bwMode="auto">
          <a:xfrm>
            <a:off x="7137400" y="1809750"/>
            <a:ext cx="9588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1" name="Line 93"/>
          <p:cNvSpPr>
            <a:spLocks noChangeShapeType="1"/>
          </p:cNvSpPr>
          <p:nvPr/>
        </p:nvSpPr>
        <p:spPr bwMode="auto">
          <a:xfrm flipV="1">
            <a:off x="7321550" y="1809750"/>
            <a:ext cx="546100" cy="200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2" name="Freeform 94"/>
          <p:cNvSpPr>
            <a:spLocks/>
          </p:cNvSpPr>
          <p:nvPr/>
        </p:nvSpPr>
        <p:spPr bwMode="auto">
          <a:xfrm>
            <a:off x="7251700" y="3581400"/>
            <a:ext cx="657225" cy="146050"/>
          </a:xfrm>
          <a:custGeom>
            <a:avLst/>
            <a:gdLst>
              <a:gd name="T0" fmla="*/ 0 w 414"/>
              <a:gd name="T1" fmla="*/ 92 h 92"/>
              <a:gd name="T2" fmla="*/ 368 w 414"/>
              <a:gd name="T3" fmla="*/ 0 h 92"/>
              <a:gd name="T4" fmla="*/ 414 w 414"/>
              <a:gd name="T5" fmla="*/ 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4" h="92">
                <a:moveTo>
                  <a:pt x="0" y="92"/>
                </a:moveTo>
                <a:lnTo>
                  <a:pt x="368" y="0"/>
                </a:lnTo>
                <a:lnTo>
                  <a:pt x="414" y="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3" name="Freeform 95"/>
          <p:cNvSpPr>
            <a:spLocks/>
          </p:cNvSpPr>
          <p:nvPr/>
        </p:nvSpPr>
        <p:spPr bwMode="auto">
          <a:xfrm>
            <a:off x="7489825" y="4025900"/>
            <a:ext cx="412750" cy="104775"/>
          </a:xfrm>
          <a:custGeom>
            <a:avLst/>
            <a:gdLst>
              <a:gd name="T0" fmla="*/ 0 w 260"/>
              <a:gd name="T1" fmla="*/ 66 h 66"/>
              <a:gd name="T2" fmla="*/ 214 w 260"/>
              <a:gd name="T3" fmla="*/ 0 h 66"/>
              <a:gd name="T4" fmla="*/ 260 w 260"/>
              <a:gd name="T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0" h="66">
                <a:moveTo>
                  <a:pt x="0" y="66"/>
                </a:moveTo>
                <a:lnTo>
                  <a:pt x="214" y="0"/>
                </a:lnTo>
                <a:lnTo>
                  <a:pt x="26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4" name="Rectangle 96"/>
          <p:cNvSpPr>
            <a:spLocks noChangeArrowheads="1"/>
          </p:cNvSpPr>
          <p:nvPr/>
        </p:nvSpPr>
        <p:spPr bwMode="auto">
          <a:xfrm>
            <a:off x="341313" y="439738"/>
            <a:ext cx="18240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altLang="en-US" sz="1400" b="1">
                <a:latin typeface="Arial" charset="0"/>
              </a:rPr>
              <a:t>+  Excitatory synapse</a:t>
            </a:r>
          </a:p>
        </p:txBody>
      </p:sp>
      <p:sp>
        <p:nvSpPr>
          <p:cNvPr id="58465" name="Rectangle 97"/>
          <p:cNvSpPr>
            <a:spLocks noChangeArrowheads="1"/>
          </p:cNvSpPr>
          <p:nvPr/>
        </p:nvSpPr>
        <p:spPr bwMode="auto">
          <a:xfrm>
            <a:off x="323850" y="677863"/>
            <a:ext cx="17684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altLang="en-US" sz="1400" b="1">
                <a:latin typeface="Arial" charset="0"/>
              </a:rPr>
              <a:t>–  Inhibitory synapse</a:t>
            </a:r>
          </a:p>
        </p:txBody>
      </p:sp>
      <p:sp>
        <p:nvSpPr>
          <p:cNvPr id="58466" name="Rectangle 98"/>
          <p:cNvSpPr>
            <a:spLocks noChangeArrowheads="1"/>
          </p:cNvSpPr>
          <p:nvPr/>
        </p:nvSpPr>
        <p:spPr bwMode="auto">
          <a:xfrm>
            <a:off x="333375" y="1708150"/>
            <a:ext cx="6810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1400" b="1">
                <a:latin typeface="Arial" charset="0"/>
              </a:rPr>
              <a:t>Afferent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Arial" charset="0"/>
              </a:rPr>
              <a:t>fiber</a:t>
            </a:r>
          </a:p>
        </p:txBody>
      </p:sp>
      <p:sp>
        <p:nvSpPr>
          <p:cNvPr id="58467" name="Rectangle 99"/>
          <p:cNvSpPr>
            <a:spLocks noChangeArrowheads="1"/>
          </p:cNvSpPr>
          <p:nvPr/>
        </p:nvSpPr>
        <p:spPr bwMode="auto">
          <a:xfrm>
            <a:off x="2447925" y="2379663"/>
            <a:ext cx="7715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1400" b="1">
                <a:latin typeface="Arial" charset="0"/>
              </a:rPr>
              <a:t>Efferent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Arial" charset="0"/>
              </a:rPr>
              <a:t>fibers</a:t>
            </a:r>
          </a:p>
        </p:txBody>
      </p:sp>
      <p:sp>
        <p:nvSpPr>
          <p:cNvPr id="58468" name="Rectangle 100"/>
          <p:cNvSpPr>
            <a:spLocks noChangeArrowheads="1"/>
          </p:cNvSpPr>
          <p:nvPr/>
        </p:nvSpPr>
        <p:spPr bwMode="auto">
          <a:xfrm rot="-2024786">
            <a:off x="2713038" y="3806825"/>
            <a:ext cx="5540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altLang="en-US" sz="1400" b="1" i="1">
                <a:latin typeface="Arial" charset="0"/>
              </a:rPr>
              <a:t>Flexes</a:t>
            </a:r>
          </a:p>
        </p:txBody>
      </p:sp>
      <p:sp>
        <p:nvSpPr>
          <p:cNvPr id="58469" name="Rectangle 101"/>
          <p:cNvSpPr>
            <a:spLocks noChangeArrowheads="1"/>
          </p:cNvSpPr>
          <p:nvPr/>
        </p:nvSpPr>
        <p:spPr bwMode="auto">
          <a:xfrm>
            <a:off x="3813175" y="3883025"/>
            <a:ext cx="13938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altLang="en-US" sz="1400" b="1">
                <a:latin typeface="Arial" charset="0"/>
              </a:rPr>
              <a:t>Arm movements</a:t>
            </a:r>
          </a:p>
        </p:txBody>
      </p:sp>
      <p:sp>
        <p:nvSpPr>
          <p:cNvPr id="58470" name="Rectangle 102"/>
          <p:cNvSpPr>
            <a:spLocks noChangeArrowheads="1"/>
          </p:cNvSpPr>
          <p:nvPr/>
        </p:nvSpPr>
        <p:spPr bwMode="auto">
          <a:xfrm>
            <a:off x="244475" y="3424238"/>
            <a:ext cx="944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400" b="1">
                <a:latin typeface="Arial" charset="0"/>
              </a:rPr>
              <a:t>Extensor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latin typeface="Arial" charset="0"/>
              </a:rPr>
              <a:t>inhibited</a:t>
            </a:r>
          </a:p>
        </p:txBody>
      </p:sp>
      <p:sp>
        <p:nvSpPr>
          <p:cNvPr id="58471" name="Rectangle 103"/>
          <p:cNvSpPr>
            <a:spLocks noChangeArrowheads="1"/>
          </p:cNvSpPr>
          <p:nvPr/>
        </p:nvSpPr>
        <p:spPr bwMode="auto">
          <a:xfrm>
            <a:off x="241300" y="3875088"/>
            <a:ext cx="1073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400" b="1">
                <a:latin typeface="Arial" charset="0"/>
              </a:rPr>
              <a:t>Flexor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latin typeface="Arial" charset="0"/>
              </a:rPr>
              <a:t>stimulated</a:t>
            </a:r>
          </a:p>
        </p:txBody>
      </p:sp>
      <p:sp>
        <p:nvSpPr>
          <p:cNvPr id="58472" name="Rectangle 104"/>
          <p:cNvSpPr>
            <a:spLocks noChangeArrowheads="1"/>
          </p:cNvSpPr>
          <p:nvPr/>
        </p:nvSpPr>
        <p:spPr bwMode="auto">
          <a:xfrm>
            <a:off x="6630988" y="442913"/>
            <a:ext cx="10874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altLang="en-US" sz="1400" b="1">
                <a:latin typeface="Arial" charset="0"/>
              </a:rPr>
              <a:t>Interneurons</a:t>
            </a:r>
          </a:p>
        </p:txBody>
      </p:sp>
      <p:sp>
        <p:nvSpPr>
          <p:cNvPr id="58473" name="Rectangle 105"/>
          <p:cNvSpPr>
            <a:spLocks noChangeArrowheads="1"/>
          </p:cNvSpPr>
          <p:nvPr/>
        </p:nvSpPr>
        <p:spPr bwMode="auto">
          <a:xfrm>
            <a:off x="8026400" y="1646238"/>
            <a:ext cx="8556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altLang="en-US" sz="1400" b="1">
                <a:latin typeface="Arial" charset="0"/>
              </a:rPr>
              <a:t>Efferent</a:t>
            </a:r>
          </a:p>
          <a:p>
            <a:pPr>
              <a:lnSpc>
                <a:spcPct val="92000"/>
              </a:lnSpc>
            </a:pPr>
            <a:r>
              <a:rPr lang="en-US" altLang="en-US" sz="1400" b="1">
                <a:latin typeface="Arial" charset="0"/>
              </a:rPr>
              <a:t>fibers</a:t>
            </a:r>
          </a:p>
        </p:txBody>
      </p:sp>
      <p:sp>
        <p:nvSpPr>
          <p:cNvPr id="58474" name="Rectangle 106"/>
          <p:cNvSpPr>
            <a:spLocks noChangeArrowheads="1"/>
          </p:cNvSpPr>
          <p:nvPr/>
        </p:nvSpPr>
        <p:spPr bwMode="auto">
          <a:xfrm>
            <a:off x="7835900" y="3424238"/>
            <a:ext cx="9255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400" b="1">
                <a:latin typeface="Arial" charset="0"/>
              </a:rPr>
              <a:t>Flexor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latin typeface="Arial" charset="0"/>
              </a:rPr>
              <a:t>inhibited</a:t>
            </a:r>
          </a:p>
        </p:txBody>
      </p:sp>
      <p:sp>
        <p:nvSpPr>
          <p:cNvPr id="58475" name="Rectangle 107"/>
          <p:cNvSpPr>
            <a:spLocks noChangeArrowheads="1"/>
          </p:cNvSpPr>
          <p:nvPr/>
        </p:nvSpPr>
        <p:spPr bwMode="auto">
          <a:xfrm>
            <a:off x="7842250" y="3868738"/>
            <a:ext cx="1073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400" b="1">
                <a:latin typeface="Arial" charset="0"/>
              </a:rPr>
              <a:t>Extensor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latin typeface="Arial" charset="0"/>
              </a:rPr>
              <a:t>stimulated</a:t>
            </a:r>
          </a:p>
        </p:txBody>
      </p:sp>
      <p:sp>
        <p:nvSpPr>
          <p:cNvPr id="58476" name="Rectangle 108"/>
          <p:cNvSpPr>
            <a:spLocks noChangeArrowheads="1"/>
          </p:cNvSpPr>
          <p:nvPr/>
        </p:nvSpPr>
        <p:spPr bwMode="auto">
          <a:xfrm rot="-1461399">
            <a:off x="5708650" y="4876800"/>
            <a:ext cx="6921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altLang="en-US" sz="1400" b="1" i="1">
                <a:latin typeface="Arial" charset="0"/>
              </a:rPr>
              <a:t>Extends</a:t>
            </a:r>
          </a:p>
        </p:txBody>
      </p:sp>
      <p:sp>
        <p:nvSpPr>
          <p:cNvPr id="58477" name="Rectangle 109"/>
          <p:cNvSpPr>
            <a:spLocks noChangeArrowheads="1"/>
          </p:cNvSpPr>
          <p:nvPr/>
        </p:nvSpPr>
        <p:spPr bwMode="auto">
          <a:xfrm>
            <a:off x="7058025" y="5354638"/>
            <a:ext cx="16795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2000"/>
              </a:lnSpc>
            </a:pPr>
            <a:r>
              <a:rPr lang="en-US" altLang="en-US" sz="1400">
                <a:latin typeface="Arial Black" pitchFamily="-128" charset="0"/>
              </a:rPr>
              <a:t>Site of reciprocal</a:t>
            </a:r>
          </a:p>
          <a:p>
            <a:pPr>
              <a:lnSpc>
                <a:spcPct val="82000"/>
              </a:lnSpc>
            </a:pPr>
            <a:r>
              <a:rPr lang="en-US" altLang="en-US" sz="1400">
                <a:latin typeface="Arial Black" pitchFamily="-128" charset="0"/>
              </a:rPr>
              <a:t>activation:</a:t>
            </a:r>
            <a:r>
              <a:rPr lang="en-US" altLang="en-US" sz="1400">
                <a:latin typeface="Arial" charset="0"/>
              </a:rPr>
              <a:t> </a:t>
            </a:r>
            <a:r>
              <a:rPr lang="en-US" altLang="en-US" sz="1400" b="1">
                <a:latin typeface="Arial" charset="0"/>
              </a:rPr>
              <a:t>At the</a:t>
            </a:r>
          </a:p>
          <a:p>
            <a:pPr>
              <a:lnSpc>
                <a:spcPct val="82000"/>
              </a:lnSpc>
            </a:pPr>
            <a:r>
              <a:rPr lang="en-US" altLang="en-US" sz="1400" b="1">
                <a:latin typeface="Arial" charset="0"/>
              </a:rPr>
              <a:t>same time, the</a:t>
            </a:r>
          </a:p>
          <a:p>
            <a:pPr>
              <a:lnSpc>
                <a:spcPct val="82000"/>
              </a:lnSpc>
            </a:pPr>
            <a:r>
              <a:rPr lang="en-US" altLang="en-US" sz="1400" b="1">
                <a:latin typeface="Arial" charset="0"/>
              </a:rPr>
              <a:t>extensor muscles</a:t>
            </a:r>
          </a:p>
          <a:p>
            <a:pPr>
              <a:lnSpc>
                <a:spcPct val="82000"/>
              </a:lnSpc>
            </a:pPr>
            <a:r>
              <a:rPr lang="en-US" altLang="en-US" sz="1400" b="1">
                <a:latin typeface="Arial" charset="0"/>
              </a:rPr>
              <a:t>on the opposite</a:t>
            </a:r>
          </a:p>
          <a:p>
            <a:pPr>
              <a:lnSpc>
                <a:spcPct val="82000"/>
              </a:lnSpc>
            </a:pPr>
            <a:r>
              <a:rPr lang="en-US" altLang="en-US" sz="1400" b="1">
                <a:latin typeface="Arial" charset="0"/>
              </a:rPr>
              <a:t>side are activated.</a:t>
            </a:r>
          </a:p>
        </p:txBody>
      </p:sp>
      <p:sp>
        <p:nvSpPr>
          <p:cNvPr id="58478" name="Rectangle 110"/>
          <p:cNvSpPr>
            <a:spLocks noChangeArrowheads="1"/>
          </p:cNvSpPr>
          <p:nvPr/>
        </p:nvSpPr>
        <p:spPr bwMode="auto">
          <a:xfrm>
            <a:off x="430213" y="5349875"/>
            <a:ext cx="1649412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3000"/>
              </a:lnSpc>
            </a:pPr>
            <a:r>
              <a:rPr lang="en-US" altLang="en-US" sz="1400">
                <a:latin typeface="Arial Black" pitchFamily="-128" charset="0"/>
              </a:rPr>
              <a:t>Site of stimulus:</a:t>
            </a:r>
          </a:p>
          <a:p>
            <a:pPr>
              <a:lnSpc>
                <a:spcPct val="83000"/>
              </a:lnSpc>
            </a:pPr>
            <a:r>
              <a:rPr lang="en-US" altLang="en-US" sz="1400" b="1">
                <a:latin typeface="Arial" charset="0"/>
              </a:rPr>
              <a:t>A noxious stimulus</a:t>
            </a:r>
          </a:p>
          <a:p>
            <a:pPr>
              <a:lnSpc>
                <a:spcPct val="83000"/>
              </a:lnSpc>
            </a:pPr>
            <a:r>
              <a:rPr lang="en-US" altLang="en-US" sz="1400" b="1">
                <a:latin typeface="Arial" charset="0"/>
              </a:rPr>
              <a:t>causes a</a:t>
            </a:r>
            <a:r>
              <a:rPr lang="en-US" altLang="en-US" sz="1400">
                <a:latin typeface="Arial" charset="0"/>
              </a:rPr>
              <a:t> </a:t>
            </a:r>
            <a:r>
              <a:rPr lang="en-US" altLang="en-US" sz="1400">
                <a:latin typeface="Arial Black" pitchFamily="-128" charset="0"/>
              </a:rPr>
              <a:t>flexor</a:t>
            </a:r>
            <a:endParaRPr lang="en-US" altLang="en-US" sz="1400" b="1">
              <a:latin typeface="Arial Black" pitchFamily="-128" charset="0"/>
            </a:endParaRPr>
          </a:p>
          <a:p>
            <a:pPr>
              <a:lnSpc>
                <a:spcPct val="83000"/>
              </a:lnSpc>
            </a:pPr>
            <a:r>
              <a:rPr lang="en-US" altLang="en-US" sz="1400">
                <a:latin typeface="Arial Black" pitchFamily="-128" charset="0"/>
              </a:rPr>
              <a:t>reflex</a:t>
            </a:r>
            <a:r>
              <a:rPr lang="en-US" altLang="en-US" sz="1400" b="1">
                <a:latin typeface="Arial" charset="0"/>
              </a:rPr>
              <a:t> on the same</a:t>
            </a:r>
          </a:p>
          <a:p>
            <a:pPr>
              <a:lnSpc>
                <a:spcPct val="83000"/>
              </a:lnSpc>
            </a:pPr>
            <a:r>
              <a:rPr lang="en-US" altLang="en-US" sz="1400" b="1">
                <a:latin typeface="Arial" charset="0"/>
              </a:rPr>
              <a:t>side, withdrawing</a:t>
            </a:r>
          </a:p>
          <a:p>
            <a:pPr>
              <a:lnSpc>
                <a:spcPct val="83000"/>
              </a:lnSpc>
            </a:pPr>
            <a:r>
              <a:rPr lang="en-US" altLang="en-US" sz="1400" b="1">
                <a:latin typeface="Arial" charset="0"/>
              </a:rPr>
              <a:t>that limb.</a:t>
            </a:r>
          </a:p>
        </p:txBody>
      </p:sp>
      <p:sp>
        <p:nvSpPr>
          <p:cNvPr id="58479" name="Rectangle 111"/>
          <p:cNvSpPr>
            <a:spLocks noChangeArrowheads="1"/>
          </p:cNvSpPr>
          <p:nvPr/>
        </p:nvSpPr>
        <p:spPr bwMode="auto">
          <a:xfrm>
            <a:off x="4276725" y="1487488"/>
            <a:ext cx="762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400" b="1">
                <a:latin typeface="Arial" charset="0"/>
              </a:rPr>
              <a:t>+</a:t>
            </a:r>
          </a:p>
        </p:txBody>
      </p:sp>
      <p:sp>
        <p:nvSpPr>
          <p:cNvPr id="58480" name="Rectangle 112"/>
          <p:cNvSpPr>
            <a:spLocks noChangeArrowheads="1"/>
          </p:cNvSpPr>
          <p:nvPr/>
        </p:nvSpPr>
        <p:spPr bwMode="auto">
          <a:xfrm>
            <a:off x="4918075" y="1011238"/>
            <a:ext cx="22860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400" b="1">
                <a:latin typeface="Arial" charset="0"/>
              </a:rPr>
              <a:t>+</a:t>
            </a:r>
          </a:p>
        </p:txBody>
      </p:sp>
      <p:sp>
        <p:nvSpPr>
          <p:cNvPr id="58481" name="Rectangle 113"/>
          <p:cNvSpPr>
            <a:spLocks noChangeArrowheads="1"/>
          </p:cNvSpPr>
          <p:nvPr/>
        </p:nvSpPr>
        <p:spPr bwMode="auto">
          <a:xfrm>
            <a:off x="5073650" y="1292225"/>
            <a:ext cx="2286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400" b="1">
                <a:latin typeface="Arial" charset="0"/>
              </a:rPr>
              <a:t>+</a:t>
            </a:r>
          </a:p>
        </p:txBody>
      </p:sp>
      <p:sp>
        <p:nvSpPr>
          <p:cNvPr id="58482" name="Rectangle 114"/>
          <p:cNvSpPr>
            <a:spLocks noChangeArrowheads="1"/>
          </p:cNvSpPr>
          <p:nvPr/>
        </p:nvSpPr>
        <p:spPr bwMode="auto">
          <a:xfrm>
            <a:off x="4702175" y="1504950"/>
            <a:ext cx="2286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400" b="1">
                <a:latin typeface="Arial" charset="0"/>
              </a:rPr>
              <a:t>–</a:t>
            </a:r>
          </a:p>
        </p:txBody>
      </p:sp>
      <p:sp>
        <p:nvSpPr>
          <p:cNvPr id="58483" name="Rectangle 115"/>
          <p:cNvSpPr>
            <a:spLocks noChangeArrowheads="1"/>
          </p:cNvSpPr>
          <p:nvPr/>
        </p:nvSpPr>
        <p:spPr bwMode="auto">
          <a:xfrm>
            <a:off x="3822700" y="1225550"/>
            <a:ext cx="2286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400" b="1">
                <a:latin typeface="Arial" charset="0"/>
              </a:rPr>
              <a:t>–</a:t>
            </a:r>
          </a:p>
        </p:txBody>
      </p:sp>
      <p:sp>
        <p:nvSpPr>
          <p:cNvPr id="58484" name="Rectangle 116"/>
          <p:cNvSpPr>
            <a:spLocks noChangeArrowheads="1"/>
          </p:cNvSpPr>
          <p:nvPr/>
        </p:nvSpPr>
        <p:spPr bwMode="auto">
          <a:xfrm>
            <a:off x="4054475" y="811213"/>
            <a:ext cx="762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400" b="1"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3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Superficial Reflexes</a:t>
            </a:r>
          </a:p>
        </p:txBody>
      </p:sp>
      <p:sp>
        <p:nvSpPr>
          <p:cNvPr id="59405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Elicited by gentle </a:t>
            </a:r>
            <a:r>
              <a:rPr lang="en-US" altLang="en-US" dirty="0" smtClean="0"/>
              <a:t>_______________________ stimulation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Depend </a:t>
            </a:r>
            <a:r>
              <a:rPr lang="en-US" altLang="en-US" dirty="0"/>
              <a:t>on upper motor pathways and cord-level reflex arcs</a:t>
            </a:r>
          </a:p>
          <a:p>
            <a:r>
              <a:rPr lang="en-US" altLang="en-US" dirty="0"/>
              <a:t>Best known:</a:t>
            </a:r>
          </a:p>
          <a:p>
            <a:pPr lvl="1"/>
            <a:r>
              <a:rPr lang="en-US" altLang="en-US" b="1" dirty="0" smtClean="0"/>
              <a:t> </a:t>
            </a:r>
            <a:endParaRPr lang="en-US" altLang="en-US" b="1" dirty="0"/>
          </a:p>
          <a:p>
            <a:pPr lvl="1"/>
            <a:r>
              <a:rPr lang="en-US" altLang="en-US" b="1" dirty="0"/>
              <a:t>Abdominal </a:t>
            </a:r>
            <a:r>
              <a:rPr lang="en-US" altLang="en-US" b="1" dirty="0" smtClean="0"/>
              <a:t>reflex</a:t>
            </a:r>
          </a:p>
          <a:p>
            <a:pPr lvl="1"/>
            <a:r>
              <a:rPr lang="en-US" altLang="en-US" b="1" dirty="0" err="1" smtClean="0"/>
              <a:t>Cremasteric</a:t>
            </a:r>
            <a:r>
              <a:rPr lang="en-US" altLang="en-US" b="1" dirty="0" smtClean="0"/>
              <a:t> reflex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507849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604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Superficial Reflexes: Plantar Reflex</a:t>
            </a:r>
          </a:p>
        </p:txBody>
      </p:sp>
      <p:sp>
        <p:nvSpPr>
          <p:cNvPr id="6042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Test integrity of cord from L</a:t>
            </a:r>
            <a:r>
              <a:rPr lang="en-US" altLang="en-US" baseline="-25000" dirty="0"/>
              <a:t>4</a:t>
            </a:r>
            <a:r>
              <a:rPr lang="en-US" altLang="en-US" dirty="0"/>
              <a:t> – S</a:t>
            </a:r>
            <a:r>
              <a:rPr lang="en-US" altLang="en-US" baseline="-25000" dirty="0"/>
              <a:t>2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Stimulus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stroke </a:t>
            </a:r>
            <a:r>
              <a:rPr lang="en-US" altLang="en-US" dirty="0"/>
              <a:t>lateral aspect of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Expected Response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 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2137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Simple Receptors, </a:t>
            </a:r>
            <a:r>
              <a:rPr lang="en-US" altLang="en-US" dirty="0" err="1" smtClean="0"/>
              <a:t>Nonencapsulated</a:t>
            </a:r>
            <a:r>
              <a:rPr lang="en-US" altLang="en-US" dirty="0" smtClean="0"/>
              <a:t> Free Nerve Endings</a:t>
            </a:r>
            <a:endParaRPr lang="en-US" altLang="en-US" dirty="0"/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Nociceptors</a:t>
            </a:r>
          </a:p>
          <a:p>
            <a:pPr lvl="1"/>
            <a:r>
              <a:rPr lang="en-US" altLang="en-US" dirty="0" smtClean="0"/>
              <a:t>Respond </a:t>
            </a:r>
            <a:r>
              <a:rPr lang="en-US" altLang="en-US" dirty="0"/>
              <a:t>to:</a:t>
            </a:r>
          </a:p>
          <a:p>
            <a:pPr lvl="2"/>
            <a:r>
              <a:rPr lang="en-US" altLang="en-US" dirty="0" smtClean="0"/>
              <a:t> </a:t>
            </a:r>
          </a:p>
          <a:p>
            <a:pPr lvl="2"/>
            <a:r>
              <a:rPr lang="en-US" altLang="en-US" dirty="0" smtClean="0"/>
              <a:t>chemicals </a:t>
            </a:r>
            <a:r>
              <a:rPr lang="en-US" altLang="en-US" dirty="0"/>
              <a:t>from </a:t>
            </a:r>
            <a:r>
              <a:rPr lang="en-US" altLang="en-US" dirty="0" smtClean="0"/>
              <a:t>_</a:t>
            </a:r>
          </a:p>
          <a:p>
            <a:pPr lvl="2"/>
            <a:r>
              <a:rPr lang="en-US" altLang="en-US" dirty="0" smtClean="0"/>
              <a:t>capsaicin</a:t>
            </a:r>
            <a:endParaRPr lang="en-US" altLang="en-US" dirty="0"/>
          </a:p>
          <a:p>
            <a:pPr lvl="2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784148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Damage to _</a:t>
            </a:r>
            <a:endParaRPr lang="en-US" altLang="en-US" dirty="0" smtClean="0">
              <a:sym typeface="Wingdings" pitchFamily="-128" charset="2"/>
            </a:endParaRPr>
          </a:p>
          <a:p>
            <a:pPr lvl="1">
              <a:lnSpc>
                <a:spcPct val="90000"/>
              </a:lnSpc>
            </a:pPr>
            <a:endParaRPr lang="en-US" altLang="en-US" dirty="0" smtClean="0">
              <a:sym typeface="Wingdings" pitchFamily="-128" charset="2"/>
            </a:endParaRPr>
          </a:p>
          <a:p>
            <a:pPr lvl="1">
              <a:lnSpc>
                <a:spcPct val="90000"/>
              </a:lnSpc>
            </a:pPr>
            <a:endParaRPr lang="en-US" altLang="en-US" dirty="0" smtClean="0">
              <a:sym typeface="Wingdings" pitchFamily="-128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ym typeface="Wingdings" pitchFamily="-128" charset="2"/>
              </a:rPr>
              <a:t>yields abnormal response 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sym typeface="Wingdings" pitchFamily="-128" charset="2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sym typeface="Wingdings" pitchFamily="-128" charset="2"/>
              </a:rPr>
              <a:t> </a:t>
            </a:r>
            <a:r>
              <a:rPr lang="en-US" altLang="en-US" b="1" dirty="0" err="1" smtClean="0">
                <a:sym typeface="Wingdings" pitchFamily="-128" charset="2"/>
              </a:rPr>
              <a:t>Babinski's</a:t>
            </a:r>
            <a:r>
              <a:rPr lang="en-US" altLang="en-US" b="1" dirty="0" smtClean="0">
                <a:sym typeface="Wingdings" pitchFamily="-128" charset="2"/>
              </a:rPr>
              <a:t> sign</a:t>
            </a:r>
            <a:r>
              <a:rPr lang="en-US" altLang="en-US" dirty="0" smtClean="0"/>
              <a:t> </a:t>
            </a:r>
            <a:endParaRPr lang="en-US" altLang="en-US" b="1" dirty="0" smtClean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digits fan laterally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_____________________________ in infant to ~1 year due to incomplete </a:t>
            </a:r>
            <a:r>
              <a:rPr lang="en-US" altLang="en-US" dirty="0" err="1" smtClean="0"/>
              <a:t>myelination</a:t>
            </a:r>
            <a:endParaRPr lang="en-US" altLang="en-US" dirty="0" smtClean="0"/>
          </a:p>
          <a:p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Superficial Reflexes: Plantar Reflex</a:t>
            </a:r>
          </a:p>
        </p:txBody>
      </p:sp>
    </p:spTree>
    <p:extLst>
      <p:ext uri="{BB962C8B-B14F-4D97-AF65-F5344CB8AC3E}">
        <p14:creationId xmlns:p14="http://schemas.microsoft.com/office/powerpoint/2010/main" val="253559753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61450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Superficial Reflexes: Abdominal </a:t>
            </a:r>
            <a:r>
              <a:rPr lang="en-US" altLang="en-US" dirty="0" smtClean="0"/>
              <a:t>Reflexes</a:t>
            </a:r>
            <a:endParaRPr lang="en-US" altLang="en-US" dirty="0"/>
          </a:p>
        </p:txBody>
      </p:sp>
      <p:sp>
        <p:nvSpPr>
          <p:cNvPr id="614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629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Test integrity of cord from T</a:t>
            </a:r>
            <a:r>
              <a:rPr lang="en-US" altLang="en-US" baseline="-25000" dirty="0"/>
              <a:t>8</a:t>
            </a:r>
            <a:r>
              <a:rPr lang="en-US" altLang="en-US" dirty="0"/>
              <a:t> – T</a:t>
            </a:r>
            <a:r>
              <a:rPr lang="en-US" altLang="en-US" baseline="-25000" dirty="0"/>
              <a:t>12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Results in </a:t>
            </a:r>
          </a:p>
          <a:p>
            <a:pPr lvl="1"/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movement </a:t>
            </a:r>
            <a:r>
              <a:rPr lang="en-US" altLang="en-US" dirty="0"/>
              <a:t>of umbilicus in response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Vary </a:t>
            </a:r>
            <a:r>
              <a:rPr lang="en-US" altLang="en-US" dirty="0"/>
              <a:t>in intensity from one person to another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Absent </a:t>
            </a:r>
            <a:r>
              <a:rPr lang="en-US" altLang="en-US" dirty="0"/>
              <a:t>when </a:t>
            </a:r>
            <a:r>
              <a:rPr lang="en-US" altLang="en-US" dirty="0" smtClean="0"/>
              <a:t>__________________________________ lesions are present</a:t>
            </a:r>
            <a:endParaRPr lang="en-US" altLang="en-US" dirty="0"/>
          </a:p>
        </p:txBody>
      </p:sp>
      <p:sp>
        <p:nvSpPr>
          <p:cNvPr id="234498" name="AutoShape 2" descr="data:image/jpeg;base64,/9j/4AAQSkZJRgABAQAAAQABAAD/2wCEAAkGBhQQERQUEBIUEhQUEBQVFQ8UFBQRFBQRFBcVFRUVFBYXGygeHBkjGhQUHy8gIycpLi0tFx4xNTAqNSYrLCkBCQoKDgwOGA8PGCkkHR4tKSkxKSwqKTAsLiosKSkqKS0qKSksKSkpKSwsLCwpKSkpLCksKTQ1LCopLCkqKSkpLP/AABEIALwAyAMBIgACEQEDEQH/xAAbAAEAAgMBAQAAAAAAAAAAAAAAAQYCBAUHA//EAEAQAAIBAwIEAwUFBQYGAwAAAAECAAMEEQUhBhIxQRNRYQcUIjKBI3GRobFCUmJykhWCssHR8DNDVHR1oiRTY//EABgBAQADAQAAAAAAAAAAAAAAAAABAwQC/8QALBEAAgECAwYGAgMAAAAAAAAAAAECAxESITEEQVFhccETIoGhsdGR8DNS8f/aAAwDAQACEQMRAD8A9xifG7uBTRnbOEUscDJwoJOB36Ti8McbW+oKTQYhl+ak+FqAeeM7j1EHShJpySyRYImIeZCDkRIJmLVAIBnExFQTKAIiIAkZgtOLfcQgVloUUNaq2GYAgJSpH9uo5yBkZ5R+0RBKTeh2syZXbzitba5NO6xRpMqGjcHPI5wedXborAgYB6id6lXDgFSCCMhgQQR2II2IglxaPpERByIiIAiYl5PNAJMgwTOfrGtUrWk1Wu4RF7k7k9lUd2PYSSUm3Zam+Wiec8HWNxf3Q1G5Z0pgsLa3yQPDIIDbHcbntud/KejgQd1afhyw369SYiJBWYsJ5f7UOHWt2TULP7F6bYqlAFPxbLU8j1IPmCJ6jiV/j2y8XT7leUMfBZgDtunxZ+mMwaNmqOnUT3aPozV4J44p6jS7JXUAVKOd8/vJ3K/p3lqU5E8qTgY1rS1u7B2oXS0EbJbap8PcjHxbdeh7+c2dH9qb0HFDVaLUagyDXCkKeXqxX8spkb9BBfV2ZTbdHdu3r7R6Y0p/F+l3FaoRSNM0ntKlJqNWsaSh3bapyBTzEAjHTfEsNhrdG4H2FanV2zhHVjynoSM5H1m21EE7gH7wD6/5CDHFuEtCvcE0iKTEOz0lKU6JJJDU6SKhqDI6OwYggkEY3lmExpoAMAADyGwEygiTu7iIiDkxK5mnp+i0bdStCklIM3MQgAy3mfOb0QD5VbZWBVgGB2KkAgj1B2MULdaahUUKoGAqgKAPIAbCfWIAiIgCQZMQCqcYa1VpPTp0abVedKgekPsuamykc6VzspQ4JHkwPafbhPVarotOpTLCnTwbsEGlUdW5ORCTzMQBgsQMkGWC4t1dSrqGUjBVgGBHkQdjOfrmmPWpGnRqmhzMA1RB8YTOWCdgx8/UwWqUXFRa9TS4h4zo2v2Y+2uGA8O0p71HYnAzjZRnuZTeLuF6tWyr3eoVCayJz0ram58CgMgcuP2jjqfSXrQuF6NmD4S5djl67nnquT1Ludz93SaPtIYDS7rJAzTAGe5LKAB6mSX0KihUiqfFXfr7HR4SoFLG2VgQwtqQIPY8g2nXmrpa4o0we1JB/wCom1IMsneTYiIg5E1dUp81GopXnzTccmeXmypHLntnpmbU+Vz8p+4/pBK1Kz7MqpfTLbmOcKyj0VWYKPwEsF1p1OrjxaaVMZxzor4z1xzAyn+xytnTsE5K16gxnPL0OPTrn6y9CSXbQrVpdTj2/ClrTrrXSgiVVBAdBybMADkDY7Adp2YiQUuTerEREECIiAIiIAiDIBgExEQBERAEiTEAiVH2mYe0p0s4Ne8t6ansCagOT6YEtxlK40rKb7S6ZGc3TvjGRhFxk+uWEF+zq9Rcrv8ACLokymKTKCgREQBMKgyMHvt9O8zmLwDzf2VL4Fa/tCR9lcBlXvy7rnOPIU/znpInnIHu3EXX4bu2yQWI+IDYAdzmlt95noyyTVtWc1P+yTJiIkGUREgmAQWnOttdpVa9SgjFqlJQ1TAJVCeis3Tm74znrOPd6lWvqho2bGnRU4rXwzkkHelb7YY9QX6DsczuaTo9K2pinRQIo7Dqx7sx6sx7k7mCxxUVnr+6m8JMRBWYVQSDg4269ceu8q39vV7FsX4FSiT8N/TXlC57XFMfJ/MuR54lrnzq0gwIYBgQQVIyCD1BB6iDqMktUTSqhgCCCCMgjcEeYMzBlTraZU09vEsw1S2xmpYA8xQfv2oPfzp5we28sGm6pTuED0XDqdsjbB7qw6qw7g7iCZRtmtDdiIg4EREAgyj16ZuNdTDYW0syxXIIZqpI2HbZl/CXgym8D0xVutRudjz3QoqwGxSioGx69SQf5YL6WSlLlb85FxSZSBJgoEREASDJkNAKH7Rqfg3Gn3QAHh3ao9QjOKdTbf0+b7sy+L0lT9qNia2m1wucoFqYAySEYE/lv9J1eFNU95s7eqBjnorkfxAcp6+oMGmaxUYy4Nrv9nYiRmCYMwJlUv7p9QqtbWzFLdDy3N0p+Jm70KJHRsfM/boN5scSalUeotnakirVQs9YZxb0Nwam37Z3VR579p1tL0qnbU1pUV5UUHA6k53JY9yTuSesFq8ixPV6ff0Z2VilGmtOkoREAVUAwAPScy44wtUuEtvFDVnblFNAXIP8WNl+s+HFmqjkNpSTxri4RlWgCVAQjDVKrDdE369T0E5Xs64A9w56lfkeuzEKynKpTH7pI2LZyfoILIwhgc6jz3LjzLwhmUgCTBmIfpORofEtC85vAfLIxV6bDldSDynmQ7gZE67TzDiz2cV2vWurNgowtQoHNOo1ZSMqhwRlgMgnbMkvowpzupu3Dgem5lZ1XTKlq7XNkgbmObi1GwqqP26XZao9PmHXfBnW0LU0uKCVKZJBXB5iCwZfhZX/AIwQQfUTocsFabg7GtpuopcU1qUmDIw2I9OoI6gg5BBm2JUtRpHTqxuaSn3eoc3VJc/A3/UqvT+fz2PWWqjVDAMpBBAIYbgg7gg+UESVs1oz6RESDkwqNgH0GZVPZmAbEVMFTWr16pBz1eo3T0xidfiq78KzuXIJ5bep067qRt+M+HA9sadhaq2Mi3Q7b/MOYfkRBcsqT5s70SBJgpEREASDJiAat9arVptTcZV0ZWHowwf1lF9j9wVo3Fs2Q1C5YcpIJAO2Mdt1b6z0IrPOqb+4a84IxTv6QK4P/NU9WH3q/wDVBqo+anOHK69D0aQwkD1meIMpy9N0NKDVXBZnrVS7uxyx7Kmf3VGwHaa/EWveAq06QFS5qkrQo9cttl2A6U1GST/rO2ROXbaGiXNW4OWqVAqgsc+GijHJT/dBOScdfpB3Fq95Gvw5w/7srNUbxbiqeatcH5nbso8kUbBRtO2ICycQcybk7smIiCBMSkyiAVO/pf2dc+8LkW9d8XKgZWlWICpcbbgHHK3bofOWlTPlfWq1UanUHMjqVZT3VtiJr6Lpxt6CUjUaryLyio/zEDpzHO5xtn0kncniXM3KlEEYO4IwQcEEHqCIoUFRQqAKqqAFGwCjYAegn0iQcCRmTIgFN9q96aem1QM/aFKeQcYDNvn02lm0e28OhSQnPJRppkdPhUDb8JVva1TZtPKovMWr0VG2cFnABHkckDPrLjRXCgeQAx9wEGiX8Mer7H0EmIgziIiAIiIAnnvH1uP7S0p8fEbhlLfwgoQPxZvxnoUp/Ha/b6Z/5Jd/7j5/QfhBo2Z2qej+GW+TIkwZxERAEREAREQBERAEiTEAREQBIkyIBV/aIqe5kvj4Li3YEnoRWTf8MyziVL2pKDplc4BI8Mj0POuCPIy025+Efyj9ILn/ABRfN9j7REQUiIiAIiIAlL47uR7zpib8xvwwH8KqVP5uJdJ59xWfF1vTqRbIRXq8oO4fcgn6IINGzK8+ifwy/gyZAhjBnJiV7U+NKdCo1NqF2xXHx07apUQ5GfhYDBmk3tGpf9Lfn190qQWqjNq6RbsxPONI9qj1btqD2lXHigLyI/iJTOwaqhyRuV8gMn0noymBUpTpNKW8ykZkys8ba7UtEpmkadPnqFGuKwdqdIcpYEhNySRgffBxGLk7IssmcrhvVHubelVqIabOuSmGXcHGQG35T1GexE6sENWdiMxmcPi7iFrKiKiUKlwS3LyUwTjYnmbAJC7dcd5W+GvaNcXNEu1hWqkORzW/IaeBjb7RwebeC2NCcoY1p1R6BEqlbjGuBtpd6T5fYj8+cyzWlQsqsylSVBKHBKkjdTjbI6beUHEqcoa/J9oiIOCv8daf4+n3KdT4LMBnHxJ8Y3/uz78I3Yq2Vs4zvb0+vXZQpz9VM6d3biojI26srKR5hgQf1lU9l1Y+4+ExybevWok5JzyOcHfcDHaC9Z0Xyfz/AIXASZAkwUCIiAIiQYAJlBoEVeInKEHwbEK/8xOwH9Yl7dsdZQ/Zuoq3GoXIyRVuyqPklWRM9Cd+4/LykmmjlCcuVvyy/iDEZkGYgLMoiAfBLVQxYKoZsZYABjjpk9TPsBJiAJBEmIBGJMRAIInzWiFzgAZOTgYyfM+Zn1iAY8syjMQBERAIM894AJt9Q1G1JJUVBWUFgcc7HO3mQy/0z0Juk8916n7nrVpcdEulNvUI/wDs6Ln7/g/pMGmhmpw4r3WZ6EsmYp0mUGYREQBIMmQ0A4PHGqC2sbipnB8IqvT53+BevqZjwLo/uthb0z83h8zfzP8AER17ZxORxwwubuxsiMq9U16uGwfDog4Uj1JP4GXZekGiXlpKPHPsu5Mh2wN/9JM+dekGUqwDKQQVO4IOxBgzmVNwRkEEdiN5nKIKtTRn5SDU0522cZLWZO+D50c9D2zLrb3AdVZWDKyghgcgg7ggwWTp4bPVPefaJEQVkxEQBERAESCZxuINf92CoimrXqnFG3BwXbuzH9mmvUsf1glK7sj6apr6UHo0zlqleoESmu7Y/acjPyKNyZ1FM4WgcPmiWrV2FW6q/wDErY2UdqVIfs018u53O87wEEysskTEiTByQZUPadpRq2TVKf8AxLZ1roc8pxT3bf8AlyfpLhPjc0Q6lWGVYEMp6FSMEGDunPBNSW419F1EXFClVXpUpq4/vAEj8cib0ovsxqmklzZufitbpwF//J/iUjO+CeYy8wTVhgm0iYiIKxMX6TKYVWwMn6/dAKHpIFzrl1VGWFtbpRBwCBUb5gvcdH6esvyyiey68Ff36sAPtNQdgRvleVeXfrjBz9ZexBo2m6nh4JL2JmMymLwZzCrTDAggEEYIIBBB7H/feUTUazaG3OgL2FV8GhklraqcnNLPVDj5e369+w4jIuqlrchadTm57cjIWtQPTBP/ADFIYFR6GdurSDghgCCMEEAgjyMF8JeG7SV0930czhbiBb62SugxzZDJnJRxkMpP++s7AnK0ThujZ+ILdSi1KnOyZJUNgL8Kn5RsOk6ogrnhcnh0JiIg4EREAqPtH1+pa26i25jcVqqpSVAWY4PM+AAcjAx9ZlwTpVUK1zeIwu6xPOXKnkpj5EpgfImMHl65zmWlkkqILvFtTwJevboJz9e1dLWiajfEchUpj5qlRtkpqPMn/XtNm9vUpU2qVGCIilmcnAAHUmVXSqL6lcU7uqpS3o5a0pnGajNkGvUHbYfCPUmDmEb+Z6IsmjGsaNP3kKKxXNQIMKGO5A3PTpnvN8TFRiZQV3vmJiwmUgwDz4N7rxAQQES7tRuWwGqL0wOhb4cfU+c9ABlD9rFsyUre7pjLWlwrnfojYztjf4lQfUy7WN2tWmlRN1dFcH0YZH6waa3mhCfK3qjYiIgzCa2pVAtKox6LTcn7gpJmzORxbVK2VyR1FtV/wEf5wdQV5JFb9jth4enByN6tV3znOQMIPu+WXoSv8BUgum2oHe3Vvq3xH8zLCJJZtEsVWT5sSCJMSCk5WvaBSvKZp1QevMtRTyvTcdHRuzCV6hrtfTiKeonxKGQqaio6Z+VbhOqn+IbGXR58rm1SojJUUOjDDIwyCD1BEkthUssMs1+6EWt4tRQ1N1dT0dGDKfuIJE+4M8dS/fSdX92tDihVqU+ai5LqOcAkr0IO57/jPYFMg7r0PCazupK6M4kCTBnEREAgzT1PVadtTarWYIiDJY/oPM+k22nluqVjqGti0uTm3ofGtEbK7hQc1M55uuPu+85kvoUvEb4JXfQ61nb1NZqLVrq1OwQhqVBvhNyw6VKo6hARssvdOmAMDYAbAbADyEhEAGwxgYAHYeQmQMFc54styJxJiJBwIiIBxeMbXxbK5TIGbepuRkfCOb/L85qezuuH0215T0ohT6MpII/GdTiIf/FuP+2rf4GlV9jlYtpoBOQtaqq+i5zj8SYNKTezvk17pl7iIgzH/9k="/>
          <p:cNvSpPr>
            <a:spLocks noChangeAspect="1" noChangeArrowheads="1"/>
          </p:cNvSpPr>
          <p:nvPr/>
        </p:nvSpPr>
        <p:spPr bwMode="auto">
          <a:xfrm>
            <a:off x="155575" y="-1074738"/>
            <a:ext cx="2381250" cy="2238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500" name="AutoShape 4" descr="data:image/jpeg;base64,/9j/4AAQSkZJRgABAQAAAQABAAD/2wCEAAkGBhQQERQUEBIUEhQUEBQVFQ8UFBQRFBQRFBcVFRUVFBYXGygeHBkjGhQUHy8gIycpLi0tFx4xNTAqNSYrLCkBCQoKDgwOGA8PGCkkHR4tKSkxKSwqKTAsLiosKSkqKS0qKSksKSkpKSwsLCwpKSkpLCksKTQ1LCopLCkqKSkpLP/AABEIALwAyAMBIgACEQEDEQH/xAAbAAEAAgMBAQAAAAAAAAAAAAAAAQYCBAUHA//EAEAQAAIBAwIEAwUFBQYGAwAAAAECAAMEEQUhBhIxQRNRYQcUIjKBI3GRobFCUmJykhWCssHR8DNDVHR1oiRTY//EABgBAQADAQAAAAAAAAAAAAAAAAABAwQC/8QALBEAAgECAwYGAgMAAAAAAAAAAAECAxESITEEQVFhccETIoGhsdGR8DNS8f/aAAwDAQACEQMRAD8A9xifG7uBTRnbOEUscDJwoJOB36Ti8McbW+oKTQYhl+ak+FqAeeM7j1EHShJpySyRYImIeZCDkRIJmLVAIBnExFQTKAIiIAkZgtOLfcQgVloUUNaq2GYAgJSpH9uo5yBkZ5R+0RBKTeh2syZXbzitba5NO6xRpMqGjcHPI5wedXborAgYB6id6lXDgFSCCMhgQQR2II2IglxaPpERByIiIAiYl5PNAJMgwTOfrGtUrWk1Wu4RF7k7k9lUd2PYSSUm3Zam+Wiec8HWNxf3Q1G5Z0pgsLa3yQPDIIDbHcbntud/KejgQd1afhyw369SYiJBWYsJ5f7UOHWt2TULP7F6bYqlAFPxbLU8j1IPmCJ6jiV/j2y8XT7leUMfBZgDtunxZ+mMwaNmqOnUT3aPozV4J44p6jS7JXUAVKOd8/vJ3K/p3lqU5E8qTgY1rS1u7B2oXS0EbJbap8PcjHxbdeh7+c2dH9qb0HFDVaLUagyDXCkKeXqxX8spkb9BBfV2ZTbdHdu3r7R6Y0p/F+l3FaoRSNM0ntKlJqNWsaSh3bapyBTzEAjHTfEsNhrdG4H2FanV2zhHVjynoSM5H1m21EE7gH7wD6/5CDHFuEtCvcE0iKTEOz0lKU6JJJDU6SKhqDI6OwYggkEY3lmExpoAMAADyGwEygiTu7iIiDkxK5mnp+i0bdStCklIM3MQgAy3mfOb0QD5VbZWBVgGB2KkAgj1B2MULdaahUUKoGAqgKAPIAbCfWIAiIgCQZMQCqcYa1VpPTp0abVedKgekPsuamykc6VzspQ4JHkwPafbhPVarotOpTLCnTwbsEGlUdW5ORCTzMQBgsQMkGWC4t1dSrqGUjBVgGBHkQdjOfrmmPWpGnRqmhzMA1RB8YTOWCdgx8/UwWqUXFRa9TS4h4zo2v2Y+2uGA8O0p71HYnAzjZRnuZTeLuF6tWyr3eoVCayJz0ram58CgMgcuP2jjqfSXrQuF6NmD4S5djl67nnquT1Ludz93SaPtIYDS7rJAzTAGe5LKAB6mSX0KihUiqfFXfr7HR4SoFLG2VgQwtqQIPY8g2nXmrpa4o0we1JB/wCom1IMsneTYiIg5E1dUp81GopXnzTccmeXmypHLntnpmbU+Vz8p+4/pBK1Kz7MqpfTLbmOcKyj0VWYKPwEsF1p1OrjxaaVMZxzor4z1xzAyn+xytnTsE5K16gxnPL0OPTrn6y9CSXbQrVpdTj2/ClrTrrXSgiVVBAdBybMADkDY7Adp2YiQUuTerEREECIiAIiIAiDIBgExEQBERAEiTEAiVH2mYe0p0s4Ne8t6ansCagOT6YEtxlK40rKb7S6ZGc3TvjGRhFxk+uWEF+zq9Rcrv8ACLokymKTKCgREQBMKgyMHvt9O8zmLwDzf2VL4Fa/tCR9lcBlXvy7rnOPIU/znpInnIHu3EXX4bu2yQWI+IDYAdzmlt95noyyTVtWc1P+yTJiIkGUREgmAQWnOttdpVa9SgjFqlJQ1TAJVCeis3Tm74znrOPd6lWvqho2bGnRU4rXwzkkHelb7YY9QX6DsczuaTo9K2pinRQIo7Dqx7sx6sx7k7mCxxUVnr+6m8JMRBWYVQSDg4269ceu8q39vV7FsX4FSiT8N/TXlC57XFMfJ/MuR54lrnzq0gwIYBgQQVIyCD1BB6iDqMktUTSqhgCCCCMgjcEeYMzBlTraZU09vEsw1S2xmpYA8xQfv2oPfzp5we28sGm6pTuED0XDqdsjbB7qw6qw7g7iCZRtmtDdiIg4EREAgyj16ZuNdTDYW0syxXIIZqpI2HbZl/CXgym8D0xVutRudjz3QoqwGxSioGx69SQf5YL6WSlLlb85FxSZSBJgoEREASDJkNAKH7Rqfg3Gn3QAHh3ao9QjOKdTbf0+b7sy+L0lT9qNia2m1wucoFqYAySEYE/lv9J1eFNU95s7eqBjnorkfxAcp6+oMGmaxUYy4Nrv9nYiRmCYMwJlUv7p9QqtbWzFLdDy3N0p+Jm70KJHRsfM/boN5scSalUeotnakirVQs9YZxb0Nwam37Z3VR579p1tL0qnbU1pUV5UUHA6k53JY9yTuSesFq8ixPV6ff0Z2VilGmtOkoREAVUAwAPScy44wtUuEtvFDVnblFNAXIP8WNl+s+HFmqjkNpSTxri4RlWgCVAQjDVKrDdE369T0E5Xs64A9w56lfkeuzEKynKpTH7pI2LZyfoILIwhgc6jz3LjzLwhmUgCTBmIfpORofEtC85vAfLIxV6bDldSDynmQ7gZE67TzDiz2cV2vWurNgowtQoHNOo1ZSMqhwRlgMgnbMkvowpzupu3Dgem5lZ1XTKlq7XNkgbmObi1GwqqP26XZao9PmHXfBnW0LU0uKCVKZJBXB5iCwZfhZX/AIwQQfUTocsFabg7GtpuopcU1qUmDIw2I9OoI6gg5BBm2JUtRpHTqxuaSn3eoc3VJc/A3/UqvT+fz2PWWqjVDAMpBBAIYbgg7gg+UESVs1oz6RESDkwqNgH0GZVPZmAbEVMFTWr16pBz1eo3T0xidfiq78KzuXIJ5bep067qRt+M+HA9sadhaq2Mi3Q7b/MOYfkRBcsqT5s70SBJgpEREASDJiAat9arVptTcZV0ZWHowwf1lF9j9wVo3Fs2Q1C5YcpIJAO2Mdt1b6z0IrPOqb+4a84IxTv6QK4P/NU9WH3q/wDVBqo+anOHK69D0aQwkD1meIMpy9N0NKDVXBZnrVS7uxyx7Kmf3VGwHaa/EWveAq06QFS5qkrQo9cttl2A6U1GST/rO2ROXbaGiXNW4OWqVAqgsc+GijHJT/dBOScdfpB3Fq95Gvw5w/7srNUbxbiqeatcH5nbso8kUbBRtO2ICycQcybk7smIiCBMSkyiAVO/pf2dc+8LkW9d8XKgZWlWICpcbbgHHK3bofOWlTPlfWq1UanUHMjqVZT3VtiJr6Lpxt6CUjUaryLyio/zEDpzHO5xtn0kncniXM3KlEEYO4IwQcEEHqCIoUFRQqAKqqAFGwCjYAegn0iQcCRmTIgFN9q96aem1QM/aFKeQcYDNvn02lm0e28OhSQnPJRppkdPhUDb8JVva1TZtPKovMWr0VG2cFnABHkckDPrLjRXCgeQAx9wEGiX8Mer7H0EmIgziIiAIiIAnnvH1uP7S0p8fEbhlLfwgoQPxZvxnoUp/Ha/b6Z/5Jd/7j5/QfhBo2Z2qej+GW+TIkwZxERAEREAREQBERAEiTEAREQBIkyIBV/aIqe5kvj4Li3YEnoRWTf8MyziVL2pKDplc4BI8Mj0POuCPIy025+Efyj9ILn/ABRfN9j7REQUiIiAIiIAlL47uR7zpib8xvwwH8KqVP5uJdJ59xWfF1vTqRbIRXq8oO4fcgn6IINGzK8+ifwy/gyZAhjBnJiV7U+NKdCo1NqF2xXHx07apUQ5GfhYDBmk3tGpf9Lfn190qQWqjNq6RbsxPONI9qj1btqD2lXHigLyI/iJTOwaqhyRuV8gMn0noymBUpTpNKW8ykZkys8ba7UtEpmkadPnqFGuKwdqdIcpYEhNySRgffBxGLk7IssmcrhvVHubelVqIabOuSmGXcHGQG35T1GexE6sENWdiMxmcPi7iFrKiKiUKlwS3LyUwTjYnmbAJC7dcd5W+GvaNcXNEu1hWqkORzW/IaeBjb7RwebeC2NCcoY1p1R6BEqlbjGuBtpd6T5fYj8+cyzWlQsqsylSVBKHBKkjdTjbI6beUHEqcoa/J9oiIOCv8daf4+n3KdT4LMBnHxJ8Y3/uz78I3Yq2Vs4zvb0+vXZQpz9VM6d3biojI26srKR5hgQf1lU9l1Y+4+ExybevWok5JzyOcHfcDHaC9Z0Xyfz/AIXASZAkwUCIiAIiQYAJlBoEVeInKEHwbEK/8xOwH9Yl7dsdZQ/Zuoq3GoXIyRVuyqPklWRM9Cd+4/LykmmjlCcuVvyy/iDEZkGYgLMoiAfBLVQxYKoZsZYABjjpk9TPsBJiAJBEmIBGJMRAIInzWiFzgAZOTgYyfM+Zn1iAY8syjMQBERAIM894AJt9Q1G1JJUVBWUFgcc7HO3mQy/0z0Juk8916n7nrVpcdEulNvUI/wDs6Ln7/g/pMGmhmpw4r3WZ6EsmYp0mUGYREQBIMmQ0A4PHGqC2sbipnB8IqvT53+BevqZjwLo/uthb0z83h8zfzP8AER17ZxORxwwubuxsiMq9U16uGwfDog4Uj1JP4GXZekGiXlpKPHPsu5Mh2wN/9JM+dekGUqwDKQQVO4IOxBgzmVNwRkEEdiN5nKIKtTRn5SDU0522cZLWZO+D50c9D2zLrb3AdVZWDKyghgcgg7ggwWTp4bPVPefaJEQVkxEQBERAESCZxuINf92CoimrXqnFG3BwXbuzH9mmvUsf1glK7sj6apr6UHo0zlqleoESmu7Y/acjPyKNyZ1FM4WgcPmiWrV2FW6q/wDErY2UdqVIfs018u53O87wEEysskTEiTByQZUPadpRq2TVKf8AxLZ1roc8pxT3bf8AlyfpLhPjc0Q6lWGVYEMp6FSMEGDunPBNSW419F1EXFClVXpUpq4/vAEj8cib0ovsxqmklzZufitbpwF//J/iUjO+CeYy8wTVhgm0iYiIKxMX6TKYVWwMn6/dAKHpIFzrl1VGWFtbpRBwCBUb5gvcdH6esvyyiey68Ff36sAPtNQdgRvleVeXfrjBz9ZexBo2m6nh4JL2JmMymLwZzCrTDAggEEYIIBBB7H/feUTUazaG3OgL2FV8GhklraqcnNLPVDj5e369+w4jIuqlrchadTm57cjIWtQPTBP/ADFIYFR6GdurSDghgCCMEEAgjyMF8JeG7SV0930czhbiBb62SugxzZDJnJRxkMpP++s7AnK0ThujZ+ILdSi1KnOyZJUNgL8Kn5RsOk6ogrnhcnh0JiIg4EREAqPtH1+pa26i25jcVqqpSVAWY4PM+AAcjAx9ZlwTpVUK1zeIwu6xPOXKnkpj5EpgfImMHl65zmWlkkqILvFtTwJevboJz9e1dLWiajfEchUpj5qlRtkpqPMn/XtNm9vUpU2qVGCIilmcnAAHUmVXSqL6lcU7uqpS3o5a0pnGajNkGvUHbYfCPUmDmEb+Z6IsmjGsaNP3kKKxXNQIMKGO5A3PTpnvN8TFRiZQV3vmJiwmUgwDz4N7rxAQQES7tRuWwGqL0wOhb4cfU+c9ABlD9rFsyUre7pjLWlwrnfojYztjf4lQfUy7WN2tWmlRN1dFcH0YZH6waa3mhCfK3qjYiIgzCa2pVAtKox6LTcn7gpJmzORxbVK2VyR1FtV/wEf5wdQV5JFb9jth4enByN6tV3znOQMIPu+WXoSv8BUgum2oHe3Vvq3xH8zLCJJZtEsVWT5sSCJMSCk5WvaBSvKZp1QevMtRTyvTcdHRuzCV6hrtfTiKeonxKGQqaio6Z+VbhOqn+IbGXR58rm1SojJUUOjDDIwyCD1BEkthUssMs1+6EWt4tRQ1N1dT0dGDKfuIJE+4M8dS/fSdX92tDihVqU+ai5LqOcAkr0IO57/jPYFMg7r0PCazupK6M4kCTBnEREAgzT1PVadtTarWYIiDJY/oPM+k22nluqVjqGti0uTm3ofGtEbK7hQc1M55uuPu+85kvoUvEb4JXfQ61nb1NZqLVrq1OwQhqVBvhNyw6VKo6hARssvdOmAMDYAbAbADyEhEAGwxgYAHYeQmQMFc54styJxJiJBwIiIBxeMbXxbK5TIGbepuRkfCOb/L85qezuuH0215T0ohT6MpII/GdTiIf/FuP+2rf4GlV9jlYtpoBOQtaqq+i5zj8SYNKTezvk17pl7iIgzH/9k="/>
          <p:cNvSpPr>
            <a:spLocks noChangeAspect="1" noChangeArrowheads="1"/>
          </p:cNvSpPr>
          <p:nvPr/>
        </p:nvSpPr>
        <p:spPr bwMode="auto">
          <a:xfrm>
            <a:off x="155575" y="-1074738"/>
            <a:ext cx="2381250" cy="2238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4502" name="Picture 6" descr="http://jpkcsb.bjmu.edu.cn/huli/tu/files/image/10-2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9132" y="2895600"/>
            <a:ext cx="1894867" cy="1781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35305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Superficial Reflexes:  </a:t>
            </a:r>
            <a:r>
              <a:rPr lang="en-US" dirty="0" err="1" smtClean="0"/>
              <a:t>Cremasteric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cremaster</a:t>
            </a:r>
            <a:r>
              <a:rPr lang="en-US" dirty="0" smtClean="0"/>
              <a:t> muscle is a _________________________ muscle responsible for _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Light </a:t>
            </a:r>
            <a:r>
              <a:rPr lang="en-US" dirty="0" smtClean="0"/>
              <a:t>touch to the __________________________ results in a superficial reflex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Cremaster</a:t>
            </a:r>
            <a:r>
              <a:rPr lang="en-US" dirty="0" smtClean="0"/>
              <a:t> muscle is activated, and _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Evaluation helpful to evaluate nerve function following hernia repair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6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Simple, </a:t>
            </a:r>
            <a:r>
              <a:rPr lang="en-US" altLang="en-US" dirty="0" err="1" smtClean="0"/>
              <a:t>Nonencapsulated</a:t>
            </a:r>
            <a:endParaRPr lang="en-US" altLang="en-US" dirty="0"/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Light touch receptors</a:t>
            </a:r>
          </a:p>
          <a:p>
            <a:pPr lvl="1"/>
            <a:r>
              <a:rPr lang="en-US" altLang="en-US" dirty="0"/>
              <a:t>Tactile </a:t>
            </a:r>
            <a:r>
              <a:rPr lang="en-US" altLang="en-US" dirty="0" smtClean="0"/>
              <a:t>(_________________________) discs</a:t>
            </a:r>
          </a:p>
          <a:p>
            <a:pPr lvl="2"/>
            <a:r>
              <a:rPr lang="en-US" altLang="en-US" dirty="0" smtClean="0"/>
              <a:t>Sensitive to _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Hair </a:t>
            </a:r>
            <a:r>
              <a:rPr lang="en-US" altLang="en-US" dirty="0"/>
              <a:t>follicle </a:t>
            </a:r>
            <a:r>
              <a:rPr lang="en-US" altLang="en-US" dirty="0" smtClean="0"/>
              <a:t>receptors</a:t>
            </a:r>
          </a:p>
          <a:p>
            <a:pPr lvl="2"/>
            <a:r>
              <a:rPr lang="en-US" altLang="en-US" dirty="0" smtClean="0"/>
              <a:t>Sensitive to hair _</a:t>
            </a:r>
          </a:p>
          <a:p>
            <a:pPr lvl="2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732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Encapsulated Dendritic Endings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sz="2800" dirty="0" smtClean="0"/>
              <a:t>Most mechanoreceptors </a:t>
            </a:r>
            <a:r>
              <a:rPr lang="en-US" altLang="en-US" sz="2800" dirty="0"/>
              <a:t>in connective tissue capsule</a:t>
            </a:r>
          </a:p>
          <a:p>
            <a:pPr lvl="1"/>
            <a:endParaRPr lang="en-US" altLang="en-US" sz="2400" b="1" dirty="0" smtClean="0"/>
          </a:p>
          <a:p>
            <a:pPr lvl="1"/>
            <a:r>
              <a:rPr lang="en-US" altLang="en-US" sz="2400" b="1" dirty="0" smtClean="0"/>
              <a:t>Tactile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Meissner's</a:t>
            </a:r>
            <a:r>
              <a:rPr lang="en-US" altLang="en-US" sz="2400" dirty="0"/>
              <a:t>) </a:t>
            </a:r>
            <a:r>
              <a:rPr lang="en-US" altLang="en-US" sz="2400" b="1" dirty="0" smtClean="0"/>
              <a:t>corpuscles</a:t>
            </a:r>
            <a:endParaRPr lang="en-US" altLang="en-US" sz="2400" dirty="0" smtClean="0"/>
          </a:p>
          <a:p>
            <a:pPr lvl="2"/>
            <a:r>
              <a:rPr lang="en-US" altLang="en-US" sz="2000" dirty="0" smtClean="0"/>
              <a:t> </a:t>
            </a:r>
          </a:p>
          <a:p>
            <a:pPr lvl="2"/>
            <a:r>
              <a:rPr lang="en-US" altLang="en-US" sz="2000" dirty="0" smtClean="0"/>
              <a:t>Found in nipples, external genitalia, finger tips, soles of the feet, and eyelids </a:t>
            </a:r>
            <a:endParaRPr lang="en-US" altLang="en-US" sz="2000" dirty="0"/>
          </a:p>
          <a:p>
            <a:pPr lvl="1"/>
            <a:endParaRPr lang="en-US" altLang="en-US" sz="2400" b="1" dirty="0" smtClean="0"/>
          </a:p>
          <a:p>
            <a:pPr lvl="1"/>
            <a:r>
              <a:rPr lang="en-US" altLang="en-US" sz="2400" b="1" dirty="0" smtClean="0"/>
              <a:t>Lamellar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Pacinian</a:t>
            </a:r>
            <a:r>
              <a:rPr lang="en-US" altLang="en-US" sz="2400" dirty="0"/>
              <a:t>) </a:t>
            </a:r>
            <a:r>
              <a:rPr lang="en-US" altLang="en-US" sz="2400" b="1" dirty="0" smtClean="0"/>
              <a:t>corpuscles</a:t>
            </a:r>
            <a:endParaRPr lang="en-US" altLang="en-US" sz="2400" dirty="0" smtClean="0"/>
          </a:p>
          <a:p>
            <a:pPr lvl="2"/>
            <a:r>
              <a:rPr lang="en-US" altLang="en-US" sz="2000" dirty="0" smtClean="0"/>
              <a:t> </a:t>
            </a:r>
          </a:p>
          <a:p>
            <a:pPr lvl="2"/>
            <a:r>
              <a:rPr lang="en-US" altLang="en-US" sz="2000" dirty="0" smtClean="0"/>
              <a:t>Found in fingers, soles of feet, external genitalia, nipples</a:t>
            </a:r>
            <a:endParaRPr lang="en-US" altLang="en-US" sz="2000" dirty="0"/>
          </a:p>
          <a:p>
            <a:pPr lvl="1"/>
            <a:endParaRPr lang="en-US" altLang="en-US" sz="2400" b="1" dirty="0" smtClean="0"/>
          </a:p>
          <a:p>
            <a:pPr lvl="1"/>
            <a:r>
              <a:rPr lang="en-US" altLang="en-US" sz="2400" b="1" dirty="0" smtClean="0"/>
              <a:t>Bulbous </a:t>
            </a:r>
            <a:r>
              <a:rPr lang="en-US" altLang="en-US" sz="2400" b="1" dirty="0"/>
              <a:t>corpuscles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Ruffini</a:t>
            </a:r>
            <a:r>
              <a:rPr lang="en-US" altLang="en-US" sz="2400" dirty="0"/>
              <a:t> endings</a:t>
            </a:r>
            <a:r>
              <a:rPr lang="en-US" altLang="en-US" sz="2400" dirty="0" smtClean="0"/>
              <a:t>)</a:t>
            </a:r>
          </a:p>
          <a:p>
            <a:pPr lvl="2"/>
            <a:r>
              <a:rPr lang="en-US" altLang="en-US" sz="2000" dirty="0" smtClean="0"/>
              <a:t> </a:t>
            </a:r>
          </a:p>
          <a:p>
            <a:pPr lvl="2"/>
            <a:r>
              <a:rPr lang="en-US" altLang="en-US" sz="2000" dirty="0" smtClean="0"/>
              <a:t>Found in dermis, hypodermis, and joint capsules</a:t>
            </a:r>
            <a:endParaRPr lang="en-US" altLang="en-US" sz="2000" dirty="0"/>
          </a:p>
          <a:p>
            <a:pPr lvl="1"/>
            <a:endParaRPr lang="en-US" altLang="en-US" sz="2400" b="1" dirty="0" smtClean="0"/>
          </a:p>
          <a:p>
            <a:pPr lvl="1"/>
            <a:r>
              <a:rPr lang="en-US" altLang="en-US" sz="2400" b="1" dirty="0" smtClean="0"/>
              <a:t>Muscle spindles</a:t>
            </a:r>
            <a:endParaRPr lang="en-US" altLang="en-US" sz="2400" dirty="0" smtClean="0"/>
          </a:p>
          <a:p>
            <a:pPr lvl="2"/>
            <a:r>
              <a:rPr lang="en-US" altLang="en-US" sz="2000" dirty="0" smtClean="0"/>
              <a:t> </a:t>
            </a:r>
            <a:endParaRPr lang="en-US" altLang="en-US" sz="2000" dirty="0"/>
          </a:p>
          <a:p>
            <a:pPr lvl="1"/>
            <a:endParaRPr lang="en-US" altLang="en-US" sz="2400" b="1" dirty="0" smtClean="0"/>
          </a:p>
          <a:p>
            <a:pPr lvl="1"/>
            <a:r>
              <a:rPr lang="en-US" altLang="en-US" sz="2400" b="1" dirty="0" smtClean="0"/>
              <a:t>Tendon organs</a:t>
            </a:r>
            <a:endParaRPr lang="en-US" altLang="en-US" sz="2400" dirty="0" smtClean="0"/>
          </a:p>
          <a:p>
            <a:pPr lvl="2"/>
            <a:r>
              <a:rPr lang="en-US" altLang="en-US" sz="2000" dirty="0" smtClean="0"/>
              <a:t>stretch </a:t>
            </a:r>
            <a:r>
              <a:rPr lang="en-US" altLang="en-US" sz="2000" dirty="0"/>
              <a:t>in tendons</a:t>
            </a:r>
          </a:p>
          <a:p>
            <a:pPr lvl="1"/>
            <a:endParaRPr lang="en-US" altLang="en-US" sz="2400" b="1" dirty="0" smtClean="0"/>
          </a:p>
          <a:p>
            <a:pPr lvl="1"/>
            <a:r>
              <a:rPr lang="en-US" altLang="en-US" sz="2400" b="1" dirty="0" smtClean="0"/>
              <a:t>Joint </a:t>
            </a:r>
            <a:r>
              <a:rPr lang="en-US" altLang="en-US" sz="2400" b="1" dirty="0"/>
              <a:t>kinesthetic </a:t>
            </a:r>
            <a:r>
              <a:rPr lang="en-US" altLang="en-US" sz="2400" b="1" dirty="0" smtClean="0"/>
              <a:t>receptors </a:t>
            </a:r>
            <a:endParaRPr lang="en-US" altLang="en-US" sz="2400" dirty="0" smtClean="0"/>
          </a:p>
          <a:p>
            <a:pPr lvl="2"/>
            <a:r>
              <a:rPr lang="en-US" altLang="en-US" sz="2000" dirty="0" smtClean="0"/>
              <a:t> 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19491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From Sensation to Perception</a:t>
            </a: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Survival depends upon sensation and perception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/>
              <a:t>awareness of changes in the internal and external environment</a:t>
            </a:r>
          </a:p>
          <a:p>
            <a:r>
              <a:rPr lang="en-US" altLang="en-US" b="1" dirty="0" smtClean="0"/>
              <a:t>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/>
              <a:t>conscious interpretation of those stimuli</a:t>
            </a:r>
          </a:p>
        </p:txBody>
      </p:sp>
    </p:spTree>
    <p:extLst>
      <p:ext uri="{BB962C8B-B14F-4D97-AF65-F5344CB8AC3E}">
        <p14:creationId xmlns:p14="http://schemas.microsoft.com/office/powerpoint/2010/main" val="68356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3570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Sensory Integration</a:t>
            </a:r>
          </a:p>
        </p:txBody>
      </p:sp>
      <p:sp>
        <p:nvSpPr>
          <p:cNvPr id="23571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 </a:t>
            </a:r>
            <a:r>
              <a:rPr lang="en-US" altLang="en-US" dirty="0"/>
              <a:t>part of sensory system serving body wall and limbs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Receives </a:t>
            </a:r>
            <a:r>
              <a:rPr lang="en-US" altLang="en-US" dirty="0"/>
              <a:t>inputs from</a:t>
            </a:r>
          </a:p>
          <a:p>
            <a:pPr lvl="1"/>
            <a:r>
              <a:rPr lang="en-US" altLang="en-US" b="1" dirty="0" err="1"/>
              <a:t>Exteroceptors</a:t>
            </a:r>
            <a:r>
              <a:rPr lang="en-US" altLang="en-US" b="1" dirty="0"/>
              <a:t>, proprioceptors, and </a:t>
            </a:r>
            <a:r>
              <a:rPr lang="en-US" altLang="en-US" b="1" dirty="0" err="1"/>
              <a:t>interoceptors</a:t>
            </a:r>
            <a:endParaRPr lang="en-US" altLang="en-US" b="1" dirty="0"/>
          </a:p>
          <a:p>
            <a:endParaRPr lang="en-US" altLang="en-US" dirty="0" smtClean="0"/>
          </a:p>
          <a:p>
            <a:r>
              <a:rPr lang="en-US" altLang="en-US" dirty="0" smtClean="0"/>
              <a:t>Input </a:t>
            </a:r>
            <a:r>
              <a:rPr lang="en-US" altLang="en-US" dirty="0"/>
              <a:t>relayed toward head, but </a:t>
            </a:r>
            <a:r>
              <a:rPr lang="en-US" altLang="en-US" dirty="0" smtClean="0"/>
              <a:t>_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3096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Sensory Integration</a:t>
            </a: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Levels of neural integration in sensory systems: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b="1" dirty="0" smtClean="0"/>
              <a:t> </a:t>
            </a:r>
            <a:endParaRPr lang="en-US" altLang="en-US" dirty="0" smtClean="0"/>
          </a:p>
          <a:p>
            <a:pPr marL="1371600" lvl="2" indent="-514350"/>
            <a:r>
              <a:rPr lang="en-US" altLang="en-US" dirty="0" smtClean="0"/>
              <a:t>sensory </a:t>
            </a:r>
            <a:r>
              <a:rPr lang="en-US" altLang="en-US" dirty="0"/>
              <a:t>receptors</a:t>
            </a:r>
          </a:p>
          <a:p>
            <a:pPr marL="971550" lvl="1" indent="-514350">
              <a:buFontTx/>
              <a:buAutoNum type="arabicPeriod" startAt="2"/>
            </a:pPr>
            <a:r>
              <a:rPr lang="en-US" altLang="en-US" b="1" dirty="0" smtClean="0"/>
              <a:t> </a:t>
            </a:r>
            <a:endParaRPr lang="en-US" altLang="en-US" dirty="0" smtClean="0"/>
          </a:p>
          <a:p>
            <a:pPr marL="1371600" lvl="2" indent="-514350"/>
            <a:r>
              <a:rPr lang="en-US" altLang="en-US" dirty="0" smtClean="0"/>
              <a:t>processing </a:t>
            </a:r>
            <a:r>
              <a:rPr lang="en-US" altLang="en-US" dirty="0"/>
              <a:t>in ascending pathways</a:t>
            </a:r>
          </a:p>
          <a:p>
            <a:pPr marL="971550" lvl="1" indent="-514350">
              <a:buFontTx/>
              <a:buAutoNum type="arabicPeriod" startAt="3"/>
            </a:pPr>
            <a:r>
              <a:rPr lang="en-US" altLang="en-US" b="1" dirty="0" smtClean="0"/>
              <a:t> </a:t>
            </a:r>
            <a:endParaRPr lang="en-US" altLang="en-US" dirty="0" smtClean="0"/>
          </a:p>
          <a:p>
            <a:pPr marL="1371600" lvl="2" indent="-514350"/>
            <a:r>
              <a:rPr lang="en-US" altLang="en-US" dirty="0" smtClean="0"/>
              <a:t>processing </a:t>
            </a:r>
            <a:r>
              <a:rPr lang="en-US" altLang="en-US" dirty="0"/>
              <a:t>in cortical sensory areas</a:t>
            </a:r>
          </a:p>
        </p:txBody>
      </p:sp>
    </p:spTree>
    <p:extLst>
      <p:ext uri="{BB962C8B-B14F-4D97-AF65-F5344CB8AC3E}">
        <p14:creationId xmlns:p14="http://schemas.microsoft.com/office/powerpoint/2010/main" val="3706200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739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Adaptation of Sensory Receptors</a:t>
            </a: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Adaptation is </a:t>
            </a:r>
            <a:r>
              <a:rPr lang="en-US" altLang="en-US" dirty="0" smtClean="0"/>
              <a:t>______________________________ in the presence </a:t>
            </a:r>
            <a:r>
              <a:rPr lang="en-US" altLang="en-US" dirty="0"/>
              <a:t>of </a:t>
            </a:r>
            <a:r>
              <a:rPr lang="en-US" altLang="en-US" dirty="0" smtClean="0"/>
              <a:t>_______________________  </a:t>
            </a:r>
            <a:r>
              <a:rPr lang="en-US" altLang="en-US" dirty="0"/>
              <a:t>stimulus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Receptor </a:t>
            </a:r>
            <a:r>
              <a:rPr lang="en-US" altLang="en-US" dirty="0"/>
              <a:t>membranes become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Receptor </a:t>
            </a:r>
            <a:r>
              <a:rPr lang="en-US" altLang="en-US" dirty="0"/>
              <a:t>potentials </a:t>
            </a:r>
            <a:r>
              <a:rPr lang="en-US" altLang="en-US" dirty="0" smtClean="0"/>
              <a:t>_______________________ in </a:t>
            </a:r>
            <a:r>
              <a:rPr lang="en-US" altLang="en-US" dirty="0"/>
              <a:t>frequency or stop</a:t>
            </a:r>
          </a:p>
        </p:txBody>
      </p:sp>
    </p:spTree>
    <p:extLst>
      <p:ext uri="{BB962C8B-B14F-4D97-AF65-F5344CB8AC3E}">
        <p14:creationId xmlns:p14="http://schemas.microsoft.com/office/powerpoint/2010/main" val="3085862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Adaptation of Sensory Receptors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 smtClean="0"/>
              <a:t>___________________________ </a:t>
            </a:r>
            <a:r>
              <a:rPr lang="en-US" altLang="en-US" dirty="0" smtClean="0"/>
              <a:t>(</a:t>
            </a:r>
            <a:r>
              <a:rPr lang="en-US" altLang="en-US" dirty="0"/>
              <a:t>fast-adapting) </a:t>
            </a:r>
            <a:r>
              <a:rPr lang="en-US" altLang="en-US" b="1" dirty="0"/>
              <a:t>receptors</a:t>
            </a:r>
            <a:r>
              <a:rPr lang="en-US" altLang="en-US" dirty="0"/>
              <a:t> signal beginning or end of stimulus</a:t>
            </a:r>
          </a:p>
          <a:p>
            <a:pPr lvl="1"/>
            <a:r>
              <a:rPr lang="en-US" altLang="en-US" dirty="0" smtClean="0"/>
              <a:t>receptors </a:t>
            </a:r>
            <a:r>
              <a:rPr lang="en-US" altLang="en-US" dirty="0"/>
              <a:t>for pressure, touch, and smell 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____________________________ receptors</a:t>
            </a:r>
            <a:r>
              <a:rPr lang="en-US" altLang="en-US" dirty="0" smtClean="0"/>
              <a:t> </a:t>
            </a:r>
            <a:r>
              <a:rPr lang="en-US" altLang="en-US" dirty="0"/>
              <a:t>adapt slowly or not at all</a:t>
            </a:r>
          </a:p>
          <a:p>
            <a:pPr lvl="1"/>
            <a:r>
              <a:rPr lang="en-US" altLang="en-US" dirty="0" smtClean="0"/>
              <a:t>_______________________________ and </a:t>
            </a:r>
            <a:r>
              <a:rPr lang="en-US" altLang="en-US" dirty="0"/>
              <a:t>most proprioceptors</a:t>
            </a:r>
          </a:p>
        </p:txBody>
      </p:sp>
    </p:spTree>
    <p:extLst>
      <p:ext uri="{BB962C8B-B14F-4D97-AF65-F5344CB8AC3E}">
        <p14:creationId xmlns:p14="http://schemas.microsoft.com/office/powerpoint/2010/main" val="17117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Sensory Receptors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Specialized to </a:t>
            </a:r>
            <a:r>
              <a:rPr lang="en-US" altLang="en-US" dirty="0" smtClean="0"/>
              <a:t>_</a:t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en-US" altLang="en-US" b="1" dirty="0"/>
              <a:t>stimuli</a:t>
            </a:r>
            <a:r>
              <a:rPr lang="en-US" altLang="en-US" dirty="0"/>
              <a:t>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Activation </a:t>
            </a:r>
            <a:r>
              <a:rPr lang="en-US" altLang="en-US" dirty="0"/>
              <a:t>results in </a:t>
            </a:r>
            <a:r>
              <a:rPr lang="en-US" altLang="en-US" dirty="0" smtClean="0"/>
              <a:t>_____________________________________ that </a:t>
            </a:r>
            <a:r>
              <a:rPr lang="en-US" altLang="en-US" dirty="0"/>
              <a:t>trigger nerve impulses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Sensation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awareness </a:t>
            </a:r>
            <a:r>
              <a:rPr lang="en-US" altLang="en-US" dirty="0"/>
              <a:t>of </a:t>
            </a:r>
            <a:r>
              <a:rPr lang="en-US" altLang="en-US" dirty="0" smtClean="0"/>
              <a:t>stimulus</a:t>
            </a:r>
          </a:p>
          <a:p>
            <a:r>
              <a:rPr lang="en-US" altLang="en-US" b="1" dirty="0"/>
              <a:t>P</a:t>
            </a:r>
            <a:r>
              <a:rPr lang="en-US" altLang="en-US" b="1" dirty="0" smtClean="0"/>
              <a:t>erception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interpretation </a:t>
            </a:r>
            <a:r>
              <a:rPr lang="en-US" altLang="en-US" dirty="0"/>
              <a:t>of meaning of </a:t>
            </a:r>
            <a:r>
              <a:rPr lang="en-US" altLang="en-US" dirty="0" smtClean="0"/>
              <a:t>stimulus	</a:t>
            </a:r>
            <a:endParaRPr lang="en-US" altLang="en-US" dirty="0"/>
          </a:p>
        </p:txBody>
      </p:sp>
      <p:sp>
        <p:nvSpPr>
          <p:cNvPr id="5" name="Right Brace 4"/>
          <p:cNvSpPr/>
          <p:nvPr/>
        </p:nvSpPr>
        <p:spPr>
          <a:xfrm>
            <a:off x="6477000" y="4419600"/>
            <a:ext cx="457200" cy="1447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4820334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4306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Processing at the Circuit Level</a:t>
            </a: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Pathways of three neurons conduct sensory impulses upward to appropriate cortical regions</a:t>
            </a:r>
          </a:p>
          <a:p>
            <a:r>
              <a:rPr lang="en-US" altLang="en-US" sz="2800" b="1" dirty="0" smtClean="0"/>
              <a:t> </a:t>
            </a:r>
            <a:endParaRPr lang="en-US" altLang="en-US" sz="2800" b="1" dirty="0"/>
          </a:p>
          <a:p>
            <a:pPr lvl="1"/>
            <a:r>
              <a:rPr lang="en-US" altLang="en-US" sz="2400" dirty="0"/>
              <a:t>Conduct impulses from receptor level to spinal reflexes or second-order neurons in CNS</a:t>
            </a:r>
          </a:p>
          <a:p>
            <a:r>
              <a:rPr lang="en-US" altLang="en-US" sz="2800" b="1" dirty="0"/>
              <a:t>Second-order sensory neurons</a:t>
            </a:r>
          </a:p>
          <a:p>
            <a:pPr lvl="1"/>
            <a:r>
              <a:rPr lang="en-US" altLang="en-US" sz="2400" dirty="0"/>
              <a:t>Transmit impulses to third-order sensory neurons</a:t>
            </a:r>
          </a:p>
          <a:p>
            <a:r>
              <a:rPr lang="en-US" altLang="en-US" sz="2800" b="1" dirty="0"/>
              <a:t>Third-order sensory neurons</a:t>
            </a:r>
          </a:p>
          <a:p>
            <a:pPr lvl="1"/>
            <a:r>
              <a:rPr lang="en-US" altLang="en-US" sz="2400" dirty="0"/>
              <a:t>Conduct impulses from </a:t>
            </a:r>
            <a:r>
              <a:rPr lang="en-US" altLang="en-US" sz="2400" dirty="0" smtClean="0"/>
              <a:t>_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7288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277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Processing at the Perceptual Level</a:t>
            </a:r>
          </a:p>
        </p:txBody>
      </p:sp>
      <p:sp>
        <p:nvSpPr>
          <p:cNvPr id="3277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Interpretation of sensory input depends on </a:t>
            </a:r>
            <a:r>
              <a:rPr lang="en-US" altLang="en-US" dirty="0" smtClean="0"/>
              <a:t>__________________________________ of </a:t>
            </a:r>
            <a:r>
              <a:rPr lang="en-US" altLang="en-US" dirty="0"/>
              <a:t>target neurons in sensory cortex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Aspects of sensory perception: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 smtClean="0"/>
              <a:t> </a:t>
            </a:r>
            <a:endParaRPr lang="en-US" altLang="en-US" dirty="0" smtClean="0"/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ability </a:t>
            </a:r>
            <a:r>
              <a:rPr lang="en-US" altLang="en-US" dirty="0"/>
              <a:t>to detect a stimulus (requires summation of impulses)</a:t>
            </a:r>
          </a:p>
          <a:p>
            <a:pPr lvl="1">
              <a:lnSpc>
                <a:spcPct val="90000"/>
              </a:lnSpc>
            </a:pPr>
            <a:endParaRPr lang="en-US" altLang="en-US" b="1" dirty="0" smtClean="0"/>
          </a:p>
          <a:p>
            <a:pPr lvl="1">
              <a:lnSpc>
                <a:spcPct val="90000"/>
              </a:lnSpc>
            </a:pPr>
            <a:r>
              <a:rPr lang="en-US" altLang="en-US" b="1" dirty="0" smtClean="0"/>
              <a:t>Magnitude estimation</a:t>
            </a:r>
            <a:endParaRPr lang="en-US" altLang="en-US" dirty="0" smtClean="0"/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intensity </a:t>
            </a:r>
            <a:r>
              <a:rPr lang="en-US" altLang="en-US" dirty="0"/>
              <a:t>coded in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b="1" dirty="0" smtClean="0"/>
          </a:p>
          <a:p>
            <a:pPr lvl="1">
              <a:lnSpc>
                <a:spcPct val="90000"/>
              </a:lnSpc>
            </a:pPr>
            <a:r>
              <a:rPr lang="en-US" altLang="en-US" b="1" dirty="0" smtClean="0"/>
              <a:t>Spatial discrimination</a:t>
            </a:r>
            <a:endParaRPr lang="en-US" altLang="en-US" dirty="0" smtClean="0"/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identifying </a:t>
            </a:r>
            <a:r>
              <a:rPr lang="en-US" altLang="en-US" dirty="0"/>
              <a:t>site or </a:t>
            </a:r>
            <a:r>
              <a:rPr lang="en-US" altLang="en-US" dirty="0" smtClean="0"/>
              <a:t>__________________________________ (</a:t>
            </a:r>
            <a:r>
              <a:rPr lang="en-US" altLang="en-US" dirty="0"/>
              <a:t>studied by two-point discrimination test)</a:t>
            </a:r>
          </a:p>
        </p:txBody>
      </p:sp>
    </p:spTree>
    <p:extLst>
      <p:ext uri="{BB962C8B-B14F-4D97-AF65-F5344CB8AC3E}">
        <p14:creationId xmlns:p14="http://schemas.microsoft.com/office/powerpoint/2010/main" val="166872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Main Aspects of Sensory Perception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b="1" dirty="0" smtClean="0"/>
              <a:t>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identification </a:t>
            </a:r>
            <a:r>
              <a:rPr lang="en-US" altLang="en-US" dirty="0"/>
              <a:t>of more complex aspects and several stimulus properties</a:t>
            </a:r>
          </a:p>
          <a:p>
            <a:r>
              <a:rPr lang="en-US" altLang="en-US" b="1" dirty="0" smtClean="0"/>
              <a:t>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ability </a:t>
            </a:r>
            <a:r>
              <a:rPr lang="en-US" altLang="en-US" dirty="0"/>
              <a:t>to identify </a:t>
            </a:r>
            <a:r>
              <a:rPr lang="en-US" altLang="en-US" dirty="0" err="1"/>
              <a:t>submodalities</a:t>
            </a:r>
            <a:r>
              <a:rPr lang="en-US" altLang="en-US" dirty="0"/>
              <a:t> of a sensation 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 </a:t>
            </a:r>
            <a:endParaRPr lang="en-US" altLang="en-US" dirty="0"/>
          </a:p>
          <a:p>
            <a:r>
              <a:rPr lang="en-US" altLang="en-US" b="1" dirty="0" smtClean="0"/>
              <a:t>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recognition </a:t>
            </a:r>
            <a:r>
              <a:rPr lang="en-US" altLang="en-US" dirty="0"/>
              <a:t>of familiar or significant patterns in stimuli 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melody </a:t>
            </a:r>
            <a:r>
              <a:rPr lang="en-US" altLang="en-US" dirty="0"/>
              <a:t>in piece of </a:t>
            </a:r>
            <a:r>
              <a:rPr lang="en-US" altLang="en-US" dirty="0" smtClean="0"/>
              <a:t>music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2053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Perception of Pain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2800" dirty="0"/>
              <a:t>Warns of actual or impending tissue damage </a:t>
            </a:r>
            <a:r>
              <a:rPr lang="en-US" altLang="en-US" sz="2800" dirty="0">
                <a:sym typeface="Wingdings" pitchFamily="-128" charset="2"/>
              </a:rPr>
              <a:t> protective action</a:t>
            </a:r>
            <a:endParaRPr lang="en-US" altLang="en-US" sz="2800" dirty="0"/>
          </a:p>
          <a:p>
            <a:r>
              <a:rPr lang="en-US" altLang="en-US" sz="2800" dirty="0"/>
              <a:t>Stimuli include </a:t>
            </a:r>
            <a:endParaRPr lang="en-US" altLang="en-US" sz="2800" dirty="0" smtClean="0"/>
          </a:p>
          <a:p>
            <a:pPr lvl="1"/>
            <a:r>
              <a:rPr lang="en-US" altLang="en-US" sz="2400" dirty="0" smtClean="0"/>
              <a:t> </a:t>
            </a:r>
          </a:p>
          <a:p>
            <a:pPr lvl="1"/>
            <a:r>
              <a:rPr lang="en-US" altLang="en-US" sz="2400" dirty="0" smtClean="0"/>
              <a:t> </a:t>
            </a:r>
          </a:p>
          <a:p>
            <a:pPr lvl="1"/>
            <a:r>
              <a:rPr lang="en-US" altLang="en-US" sz="2400" dirty="0" smtClean="0"/>
              <a:t>K</a:t>
            </a:r>
            <a:r>
              <a:rPr lang="en-US" altLang="en-US" sz="2400" baseline="30000" dirty="0" smtClean="0"/>
              <a:t>+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 </a:t>
            </a:r>
          </a:p>
          <a:p>
            <a:pPr lvl="1"/>
            <a:r>
              <a:rPr lang="en-US" altLang="en-US" sz="2400" dirty="0" smtClean="0"/>
              <a:t>Acids</a:t>
            </a:r>
          </a:p>
          <a:p>
            <a:pPr lvl="1"/>
            <a:r>
              <a:rPr lang="en-US" altLang="en-US" sz="2400" dirty="0" err="1" smtClean="0"/>
              <a:t>bradykinin</a:t>
            </a:r>
            <a:endParaRPr lang="en-US" altLang="en-US" sz="2400" dirty="0"/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Some </a:t>
            </a:r>
            <a:r>
              <a:rPr lang="en-US" altLang="en-US" sz="2800" dirty="0"/>
              <a:t>pain impulses are blocked by inhibitory </a:t>
            </a:r>
            <a:r>
              <a:rPr lang="en-US" altLang="en-US" sz="2800" dirty="0" smtClean="0"/>
              <a:t>__________________________________________ (</a:t>
            </a:r>
            <a:r>
              <a:rPr lang="en-US" altLang="en-US" sz="2800" dirty="0"/>
              <a:t>e.g., endorphins) </a:t>
            </a:r>
          </a:p>
        </p:txBody>
      </p:sp>
    </p:spTree>
    <p:extLst>
      <p:ext uri="{BB962C8B-B14F-4D97-AF65-F5344CB8AC3E}">
        <p14:creationId xmlns:p14="http://schemas.microsoft.com/office/powerpoint/2010/main" val="50030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Pain Tolerance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All perceive pain at same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Pain _____________________________ varies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"</a:t>
            </a:r>
            <a:r>
              <a:rPr lang="en-US" altLang="en-US" dirty="0"/>
              <a:t>Sensitive to pain" means </a:t>
            </a:r>
            <a:r>
              <a:rPr lang="en-US" altLang="en-US" dirty="0" smtClean="0"/>
              <a:t>__________________________________, </a:t>
            </a:r>
            <a:r>
              <a:rPr lang="en-US" altLang="en-US" dirty="0"/>
              <a:t>not low pain threshold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Genes </a:t>
            </a:r>
            <a:r>
              <a:rPr lang="en-US" altLang="en-US" dirty="0"/>
              <a:t>help determine pain tolerance, response to pain </a:t>
            </a:r>
            <a:r>
              <a:rPr lang="en-US" altLang="en-US" dirty="0" smtClean="0"/>
              <a:t>medications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2543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Homeostatic Imbalance</a:t>
            </a:r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Long-lasting/intense pain </a:t>
            </a:r>
            <a:r>
              <a:rPr lang="en-US" altLang="en-US" dirty="0" smtClean="0"/>
              <a:t>leads to </a:t>
            </a:r>
          </a:p>
          <a:p>
            <a:pPr lvl="1"/>
            <a:r>
              <a:rPr lang="en-US" altLang="en-US" dirty="0" smtClean="0">
                <a:sym typeface="Wingdings" pitchFamily="-128" charset="2"/>
              </a:rPr>
              <a:t>________________________________________ (</a:t>
            </a:r>
            <a:r>
              <a:rPr lang="en-US" altLang="en-US" dirty="0">
                <a:sym typeface="Wingdings" pitchFamily="-128" charset="2"/>
              </a:rPr>
              <a:t>pain amplification</a:t>
            </a:r>
            <a:r>
              <a:rPr lang="en-US" altLang="en-US" dirty="0" smtClean="0">
                <a:sym typeface="Wingdings" pitchFamily="-128" charset="2"/>
              </a:rPr>
              <a:t>)</a:t>
            </a:r>
          </a:p>
          <a:p>
            <a:pPr lvl="1"/>
            <a:r>
              <a:rPr lang="en-US" altLang="en-US" dirty="0" smtClean="0">
                <a:sym typeface="Wingdings" pitchFamily="-128" charset="2"/>
              </a:rPr>
              <a:t>chronic pain</a:t>
            </a:r>
          </a:p>
          <a:p>
            <a:pPr lvl="1"/>
            <a:r>
              <a:rPr lang="en-US" altLang="en-US" dirty="0" smtClean="0">
                <a:sym typeface="Wingdings" pitchFamily="-128" charset="2"/>
              </a:rPr>
              <a:t> </a:t>
            </a:r>
          </a:p>
          <a:p>
            <a:pPr lvl="2"/>
            <a:r>
              <a:rPr lang="en-US" altLang="en-US" dirty="0" smtClean="0"/>
              <a:t>felt in limb no longer present</a:t>
            </a:r>
          </a:p>
          <a:p>
            <a:pPr lvl="2"/>
            <a:r>
              <a:rPr lang="en-US" altLang="en-US" dirty="0" smtClean="0"/>
              <a:t>Now use epidural anesthesia to reduce</a:t>
            </a:r>
          </a:p>
          <a:p>
            <a:pPr lvl="2"/>
            <a:endParaRPr lang="en-US" altLang="en-US" dirty="0" smtClean="0"/>
          </a:p>
          <a:p>
            <a:pPr lvl="1"/>
            <a:endParaRPr lang="en-US" altLang="en-US" dirty="0">
              <a:sym typeface="Wingdings" pitchFamily="-128" charset="2"/>
            </a:endParaRPr>
          </a:p>
          <a:p>
            <a:r>
              <a:rPr lang="en-US" altLang="en-US" dirty="0" smtClean="0">
                <a:sym typeface="Wingdings" pitchFamily="-128" charset="2"/>
              </a:rPr>
              <a:t>Early </a:t>
            </a:r>
            <a:r>
              <a:rPr lang="en-US" altLang="en-US" dirty="0">
                <a:sym typeface="Wingdings" pitchFamily="-128" charset="2"/>
              </a:rPr>
              <a:t>pain management critical to </a:t>
            </a:r>
            <a:r>
              <a:rPr lang="en-US" altLang="en-US" dirty="0" smtClean="0">
                <a:sym typeface="Wingdings" pitchFamily="-128" charset="2"/>
              </a:rPr>
              <a:t>prevent pain amplification responses</a:t>
            </a:r>
            <a:endParaRPr lang="en-US" altLang="en-US" dirty="0">
              <a:sym typeface="Wingdings" pitchFamily="-12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18466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Visceral </a:t>
            </a:r>
            <a:r>
              <a:rPr lang="en-US" altLang="en-US" dirty="0" smtClean="0"/>
              <a:t>Pain</a:t>
            </a:r>
            <a:endParaRPr lang="en-US" altLang="en-US" dirty="0"/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Stimulation of </a:t>
            </a:r>
            <a:r>
              <a:rPr lang="en-US" altLang="en-US" sz="2800" dirty="0" smtClean="0"/>
              <a:t>_</a:t>
            </a:r>
            <a:endParaRPr lang="en-US" altLang="en-US" sz="2800" dirty="0"/>
          </a:p>
          <a:p>
            <a:pPr lvl="1"/>
            <a:r>
              <a:rPr lang="en-US" altLang="en-US" sz="2400" dirty="0"/>
              <a:t>Felt as </a:t>
            </a:r>
            <a:r>
              <a:rPr lang="en-US" altLang="en-US" sz="2400" dirty="0" smtClean="0"/>
              <a:t>_________________ aching</a:t>
            </a:r>
            <a:r>
              <a:rPr lang="en-US" altLang="en-US" sz="2400" dirty="0"/>
              <a:t>, gnawing, burning</a:t>
            </a:r>
          </a:p>
          <a:p>
            <a:pPr lvl="1"/>
            <a:r>
              <a:rPr lang="en-US" altLang="en-US" sz="2400" dirty="0"/>
              <a:t>Activated by </a:t>
            </a:r>
            <a:endParaRPr lang="en-US" altLang="en-US" sz="2400" dirty="0" smtClean="0"/>
          </a:p>
          <a:p>
            <a:pPr lvl="2"/>
            <a:r>
              <a:rPr lang="en-US" altLang="en-US" sz="2000" dirty="0" smtClean="0"/>
              <a:t> </a:t>
            </a:r>
          </a:p>
          <a:p>
            <a:pPr lvl="2"/>
            <a:r>
              <a:rPr lang="en-US" altLang="en-US" sz="2000" dirty="0" smtClean="0"/>
              <a:t>Ischemia</a:t>
            </a:r>
          </a:p>
          <a:p>
            <a:pPr lvl="2"/>
            <a:r>
              <a:rPr lang="en-US" altLang="en-US" sz="2000" dirty="0" smtClean="0"/>
              <a:t>Chemicals</a:t>
            </a:r>
          </a:p>
          <a:p>
            <a:pPr lvl="2"/>
            <a:r>
              <a:rPr lang="en-US" altLang="en-US" sz="2000" dirty="0" smtClean="0"/>
              <a:t>muscle spasms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79962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Referred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724400"/>
          </a:xfrm>
        </p:spPr>
        <p:txBody>
          <a:bodyPr>
            <a:normAutofit/>
          </a:bodyPr>
          <a:lstStyle/>
          <a:p>
            <a:r>
              <a:rPr lang="en-US" altLang="en-US" sz="2800" b="1" dirty="0" smtClean="0"/>
              <a:t>Referred pain</a:t>
            </a:r>
          </a:p>
          <a:p>
            <a:pPr lvl="1"/>
            <a:r>
              <a:rPr lang="en-US" altLang="en-US" sz="2400" dirty="0" smtClean="0"/>
              <a:t>Pain from one body region _</a:t>
            </a:r>
          </a:p>
          <a:p>
            <a:pPr lvl="1"/>
            <a:endParaRPr lang="en-US" altLang="en-US" sz="2400" dirty="0" smtClean="0"/>
          </a:p>
          <a:p>
            <a:pPr lvl="1"/>
            <a:r>
              <a:rPr lang="en-US" altLang="en-US" sz="2400" dirty="0" smtClean="0"/>
              <a:t>Visceral and somatic pain fibers travel in same nerves; </a:t>
            </a:r>
          </a:p>
          <a:p>
            <a:pPr lvl="2"/>
            <a:r>
              <a:rPr lang="en-US" altLang="en-US" sz="2000" dirty="0" smtClean="0"/>
              <a:t>brain assumes stimulus from common (somatic) region</a:t>
            </a:r>
          </a:p>
          <a:p>
            <a:pPr lvl="2"/>
            <a:r>
              <a:rPr lang="en-US" altLang="en-US" sz="2000" dirty="0" smtClean="0"/>
              <a:t>E.g., left arm pain during heart attack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61" y="1073944"/>
            <a:ext cx="4421739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411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Structure of a Nerve</a:t>
            </a:r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Cordlike organ of </a:t>
            </a:r>
            <a:r>
              <a:rPr lang="en-US" altLang="en-US" dirty="0" smtClean="0"/>
              <a:t>the Peripheral Nervous System</a:t>
            </a:r>
            <a:endParaRPr lang="en-US" altLang="en-US" dirty="0"/>
          </a:p>
          <a:p>
            <a:endParaRPr lang="en-US" altLang="en-US" dirty="0" smtClean="0"/>
          </a:p>
          <a:p>
            <a:pPr lvl="1"/>
            <a:r>
              <a:rPr lang="en-US" altLang="en-US" dirty="0" smtClean="0"/>
              <a:t>Bundle </a:t>
            </a:r>
            <a:r>
              <a:rPr lang="en-US" altLang="en-US" dirty="0"/>
              <a:t>of </a:t>
            </a:r>
            <a:r>
              <a:rPr lang="en-US" altLang="en-US" dirty="0" smtClean="0"/>
              <a:t>_________________________________________  peripheral </a:t>
            </a:r>
            <a:r>
              <a:rPr lang="en-US" altLang="en-US" dirty="0"/>
              <a:t>axons enclosed by connective tissue</a:t>
            </a:r>
          </a:p>
        </p:txBody>
      </p:sp>
    </p:spTree>
    <p:extLst>
      <p:ext uri="{BB962C8B-B14F-4D97-AF65-F5344CB8AC3E}">
        <p14:creationId xmlns:p14="http://schemas.microsoft.com/office/powerpoint/2010/main" val="1795843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419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Structure of a Nerve</a:t>
            </a: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Connective tissue coverings include</a:t>
            </a:r>
          </a:p>
          <a:p>
            <a:pPr lvl="1"/>
            <a:r>
              <a:rPr lang="en-US" altLang="en-US" b="1" dirty="0" smtClean="0"/>
              <a:t> 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loose </a:t>
            </a:r>
            <a:r>
              <a:rPr lang="en-US" altLang="en-US" dirty="0"/>
              <a:t>connective tissue that encloses axons and their myelin sheaths</a:t>
            </a:r>
          </a:p>
          <a:p>
            <a:pPr lvl="1"/>
            <a:r>
              <a:rPr lang="en-US" altLang="en-US" b="1" dirty="0" smtClean="0"/>
              <a:t> 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coarse </a:t>
            </a:r>
            <a:r>
              <a:rPr lang="en-US" altLang="en-US" dirty="0"/>
              <a:t>connective tissue that bundles fibers into </a:t>
            </a:r>
            <a:r>
              <a:rPr lang="en-US" altLang="en-US" b="1" dirty="0"/>
              <a:t>fascicles</a:t>
            </a:r>
            <a:endParaRPr lang="en-US" altLang="en-US" dirty="0"/>
          </a:p>
          <a:p>
            <a:pPr lvl="1"/>
            <a:r>
              <a:rPr lang="en-US" altLang="en-US" b="1" dirty="0" smtClean="0"/>
              <a:t> 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tough </a:t>
            </a:r>
            <a:r>
              <a:rPr lang="en-US" altLang="en-US" dirty="0"/>
              <a:t>fibrous sheath around a nerve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27" y="2205037"/>
            <a:ext cx="4424273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02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 of Receptors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Based on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 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__________________________________ in </a:t>
            </a:r>
            <a:r>
              <a:rPr lang="en-US" altLang="en-US" dirty="0"/>
              <a:t>body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Structural </a:t>
            </a:r>
            <a:r>
              <a:rPr lang="en-US" altLang="en-US" dirty="0"/>
              <a:t>complexity</a:t>
            </a:r>
          </a:p>
        </p:txBody>
      </p:sp>
    </p:spTree>
    <p:extLst>
      <p:ext uri="{BB962C8B-B14F-4D97-AF65-F5344CB8AC3E}">
        <p14:creationId xmlns:p14="http://schemas.microsoft.com/office/powerpoint/2010/main" val="2717693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 of Nerves</a:t>
            </a:r>
          </a:p>
        </p:txBody>
      </p:sp>
      <p:sp>
        <p:nvSpPr>
          <p:cNvPr id="45069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Most nerves are </a:t>
            </a:r>
            <a:r>
              <a:rPr lang="en-US" altLang="en-US" dirty="0" smtClean="0"/>
              <a:t>______________________ of </a:t>
            </a:r>
            <a:r>
              <a:rPr lang="en-US" altLang="en-US" dirty="0"/>
              <a:t>afferent and efferent fibers and somatic and autonomic (visceral) fibers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Classified </a:t>
            </a:r>
            <a:r>
              <a:rPr lang="en-US" altLang="en-US" dirty="0"/>
              <a:t>according to direction transmit impulses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both </a:t>
            </a:r>
            <a:r>
              <a:rPr lang="en-US" altLang="en-US" dirty="0"/>
              <a:t>sensory and motor </a:t>
            </a:r>
            <a:r>
              <a:rPr lang="en-US" altLang="en-US" dirty="0" smtClean="0"/>
              <a:t>fibers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impulses </a:t>
            </a:r>
            <a:r>
              <a:rPr lang="en-US" altLang="en-US" dirty="0"/>
              <a:t>both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Sensory (afferent) nerves </a:t>
            </a:r>
            <a:endParaRPr lang="en-US" altLang="en-US" dirty="0" smtClean="0"/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impulses </a:t>
            </a:r>
            <a:r>
              <a:rPr lang="en-US" altLang="en-US" dirty="0"/>
              <a:t>only toward CNS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Motor (efferent) nerves </a:t>
            </a:r>
            <a:endParaRPr lang="en-US" altLang="en-US" dirty="0" smtClean="0"/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impulses </a:t>
            </a:r>
            <a:r>
              <a:rPr lang="en-US" altLang="en-US" dirty="0"/>
              <a:t>only away from CNS</a:t>
            </a:r>
          </a:p>
        </p:txBody>
      </p:sp>
    </p:spTree>
    <p:extLst>
      <p:ext uri="{BB962C8B-B14F-4D97-AF65-F5344CB8AC3E}">
        <p14:creationId xmlns:p14="http://schemas.microsoft.com/office/powerpoint/2010/main" val="457457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 of Nerves</a:t>
            </a:r>
          </a:p>
        </p:txBody>
      </p:sp>
      <p:sp>
        <p:nvSpPr>
          <p:cNvPr id="4609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Pure sensory (afferent) or motor (efferent) nerves are </a:t>
            </a:r>
            <a:r>
              <a:rPr lang="en-US" altLang="en-US" dirty="0" smtClean="0"/>
              <a:t>__________________________; </a:t>
            </a:r>
            <a:r>
              <a:rPr lang="en-US" altLang="en-US" dirty="0"/>
              <a:t>most mixed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Types </a:t>
            </a:r>
            <a:r>
              <a:rPr lang="en-US" altLang="en-US" dirty="0"/>
              <a:t>of fibers in mixed nerves:</a:t>
            </a:r>
          </a:p>
          <a:p>
            <a:pPr lvl="1"/>
            <a:r>
              <a:rPr lang="en-US" altLang="en-US" dirty="0"/>
              <a:t>Somatic afferent</a:t>
            </a:r>
          </a:p>
          <a:p>
            <a:pPr lvl="1"/>
            <a:r>
              <a:rPr lang="en-US" altLang="en-US" dirty="0"/>
              <a:t>Somatic efferent</a:t>
            </a:r>
          </a:p>
          <a:p>
            <a:pPr lvl="1"/>
            <a:r>
              <a:rPr lang="en-US" altLang="en-US" dirty="0"/>
              <a:t>Visceral afferent</a:t>
            </a:r>
          </a:p>
          <a:p>
            <a:pPr lvl="1"/>
            <a:r>
              <a:rPr lang="en-US" altLang="en-US" dirty="0"/>
              <a:t>Visceral efferent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Peripheral </a:t>
            </a:r>
            <a:r>
              <a:rPr lang="en-US" altLang="en-US" dirty="0"/>
              <a:t>nerves classified as </a:t>
            </a:r>
            <a:r>
              <a:rPr lang="en-US" altLang="en-US" dirty="0" smtClean="0"/>
              <a:t>_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9727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Ganglia</a:t>
            </a:r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Contain </a:t>
            </a:r>
            <a:r>
              <a:rPr lang="en-US" altLang="en-US" dirty="0" smtClean="0"/>
              <a:t>_____________________________ associated </a:t>
            </a:r>
            <a:r>
              <a:rPr lang="en-US" altLang="en-US" dirty="0"/>
              <a:t>with nerves in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/>
            <a:r>
              <a:rPr lang="en-US" altLang="en-US" dirty="0"/>
              <a:t>Ganglia associated with 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afferent </a:t>
            </a:r>
            <a:r>
              <a:rPr lang="en-US" altLang="en-US" dirty="0"/>
              <a:t>nerve fibers </a:t>
            </a:r>
            <a:endParaRPr lang="en-US" altLang="en-US" dirty="0" smtClean="0"/>
          </a:p>
          <a:p>
            <a:pPr lvl="3"/>
            <a:r>
              <a:rPr lang="en-US" altLang="en-US" dirty="0" smtClean="0"/>
              <a:t>contain _</a:t>
            </a:r>
            <a:endParaRPr lang="en-US" altLang="en-US" dirty="0"/>
          </a:p>
          <a:p>
            <a:pPr lvl="3"/>
            <a:r>
              <a:rPr lang="en-US" altLang="en-US" dirty="0" smtClean="0"/>
              <a:t> </a:t>
            </a:r>
            <a:endParaRPr lang="en-US" altLang="en-US" dirty="0"/>
          </a:p>
          <a:p>
            <a:pPr lvl="1"/>
            <a:r>
              <a:rPr lang="en-US" altLang="en-US" dirty="0"/>
              <a:t>Ganglia associated with 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efferent </a:t>
            </a:r>
            <a:r>
              <a:rPr lang="en-US" altLang="en-US" dirty="0"/>
              <a:t>nerve fibers </a:t>
            </a:r>
            <a:endParaRPr lang="en-US" altLang="en-US" dirty="0" smtClean="0"/>
          </a:p>
          <a:p>
            <a:pPr lvl="3"/>
            <a:r>
              <a:rPr lang="en-US" altLang="en-US" dirty="0" smtClean="0"/>
              <a:t>contain _</a:t>
            </a:r>
            <a:endParaRPr lang="en-US" altLang="en-US" dirty="0"/>
          </a:p>
          <a:p>
            <a:pPr lvl="3"/>
            <a:r>
              <a:rPr lang="en-US" altLang="en-US" dirty="0"/>
              <a:t>Autonomic ganglia 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2694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4813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Regeneration of Nerve Fibers</a:t>
            </a: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800" dirty="0"/>
              <a:t>Mature neurons are </a:t>
            </a:r>
            <a:r>
              <a:rPr lang="en-US" altLang="en-US" sz="2800" dirty="0" smtClean="0"/>
              <a:t>_</a:t>
            </a:r>
          </a:p>
          <a:p>
            <a:pPr lvl="1"/>
            <a:r>
              <a:rPr lang="en-US" altLang="en-US" sz="2400" dirty="0" smtClean="0"/>
              <a:t>if ____________________ of </a:t>
            </a:r>
            <a:r>
              <a:rPr lang="en-US" altLang="en-US" sz="2400" dirty="0"/>
              <a:t>damaged nerve is </a:t>
            </a:r>
            <a:r>
              <a:rPr lang="en-US" altLang="en-US" sz="2400" dirty="0" smtClean="0"/>
              <a:t>____________, </a:t>
            </a:r>
            <a:r>
              <a:rPr lang="en-US" altLang="en-US" sz="2400" dirty="0"/>
              <a:t>peripheral axon may regenerate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If </a:t>
            </a:r>
            <a:r>
              <a:rPr lang="en-US" altLang="en-US" sz="2800" dirty="0"/>
              <a:t>peripheral axon damaged</a:t>
            </a:r>
          </a:p>
          <a:p>
            <a:pPr lvl="1"/>
            <a:r>
              <a:rPr lang="en-US" altLang="en-US" sz="2400" dirty="0" smtClean="0"/>
              <a:t>_____________________________________ clean </a:t>
            </a:r>
            <a:r>
              <a:rPr lang="en-US" altLang="en-US" sz="2400" dirty="0"/>
              <a:t>dead axon; myelin sheath intact</a:t>
            </a:r>
          </a:p>
          <a:p>
            <a:pPr lvl="1"/>
            <a:r>
              <a:rPr lang="en-US" altLang="en-US" sz="2400" dirty="0"/>
              <a:t>Axon filaments grow through regeneration tube</a:t>
            </a:r>
          </a:p>
          <a:p>
            <a:pPr lvl="1"/>
            <a:r>
              <a:rPr lang="en-US" altLang="en-US" sz="2400" dirty="0"/>
              <a:t>Axon regenerates; </a:t>
            </a:r>
            <a:r>
              <a:rPr lang="en-US" altLang="en-US" sz="2400" dirty="0" smtClean="0"/>
              <a:t>_</a:t>
            </a:r>
            <a:endParaRPr lang="en-US" altLang="en-US" sz="2400" b="1" dirty="0"/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Greater </a:t>
            </a:r>
            <a:r>
              <a:rPr lang="en-US" altLang="en-US" sz="2800" dirty="0"/>
              <a:t>distance between severed ends-less chance of regeneration</a:t>
            </a:r>
          </a:p>
        </p:txBody>
      </p:sp>
    </p:spTree>
    <p:extLst>
      <p:ext uri="{BB962C8B-B14F-4D97-AF65-F5344CB8AC3E}">
        <p14:creationId xmlns:p14="http://schemas.microsoft.com/office/powerpoint/2010/main" val="3255397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Regeneration of Nerve Fibers</a:t>
            </a:r>
          </a:p>
        </p:txBody>
      </p:sp>
      <p:sp>
        <p:nvSpPr>
          <p:cNvPr id="49163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Most </a:t>
            </a:r>
            <a:r>
              <a:rPr lang="en-US" altLang="en-US" sz="2800" dirty="0" smtClean="0"/>
              <a:t>__________________fibers _</a:t>
            </a:r>
            <a:endParaRPr lang="en-US" altLang="en-US" sz="2800" dirty="0"/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CNS </a:t>
            </a:r>
            <a:r>
              <a:rPr lang="en-US" altLang="en-US" sz="2800" dirty="0" err="1"/>
              <a:t>oligodendrocytes</a:t>
            </a:r>
            <a:r>
              <a:rPr lang="en-US" altLang="en-US" sz="2800" dirty="0"/>
              <a:t> bear </a:t>
            </a:r>
            <a:r>
              <a:rPr lang="en-US" altLang="en-US" sz="2800" dirty="0" smtClean="0"/>
              <a:t>_______________________________________ that </a:t>
            </a:r>
            <a:r>
              <a:rPr lang="en-US" altLang="en-US" sz="2800" dirty="0"/>
              <a:t>prevent CNS fiber regeneration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Astrocytes </a:t>
            </a:r>
            <a:r>
              <a:rPr lang="en-US" altLang="en-US" sz="2800" dirty="0"/>
              <a:t>at injury site </a:t>
            </a:r>
            <a:r>
              <a:rPr lang="en-US" altLang="en-US" sz="2800" dirty="0" smtClean="0"/>
              <a:t>_______________________________________ that </a:t>
            </a:r>
            <a:r>
              <a:rPr lang="en-US" altLang="en-US" sz="2800" dirty="0"/>
              <a:t>blocks axonal regrowth</a:t>
            </a:r>
          </a:p>
          <a:p>
            <a:endParaRPr lang="en-US" altLang="en-US" sz="28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78114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Cranial Nerves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______________________________ of </a:t>
            </a:r>
            <a:r>
              <a:rPr lang="en-US" altLang="en-US" sz="2800" dirty="0"/>
              <a:t>nerves associated with brain</a:t>
            </a:r>
          </a:p>
          <a:p>
            <a:pPr lvl="1"/>
            <a:r>
              <a:rPr lang="en-US" altLang="en-US" sz="2400" dirty="0"/>
              <a:t>Two attach to forebrain; rest with brain stem 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Most _________________________nerves</a:t>
            </a:r>
            <a:r>
              <a:rPr lang="en-US" altLang="en-US" sz="2800" dirty="0"/>
              <a:t>; </a:t>
            </a:r>
            <a:r>
              <a:rPr lang="en-US" altLang="en-US" sz="2800" dirty="0" smtClean="0"/>
              <a:t>__________________________pairs </a:t>
            </a:r>
            <a:r>
              <a:rPr lang="en-US" altLang="en-US" sz="2800" dirty="0"/>
              <a:t>purely sensory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Each </a:t>
            </a:r>
            <a:r>
              <a:rPr lang="en-US" altLang="en-US" sz="2800" dirty="0"/>
              <a:t>numbered </a:t>
            </a:r>
            <a:r>
              <a:rPr lang="en-US" altLang="en-US" sz="2800" dirty="0" smtClean="0"/>
              <a:t>with Roman Numerals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36444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I: The Olfactory Nerves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r>
              <a:rPr lang="en-US" altLang="en-US" dirty="0"/>
              <a:t>Sensory nerves of </a:t>
            </a:r>
            <a:r>
              <a:rPr lang="en-US" altLang="en-US" dirty="0" smtClean="0"/>
              <a:t>smell (_______________)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Receptors:   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Purely </a:t>
            </a:r>
            <a:r>
              <a:rPr lang="en-US" altLang="en-US" dirty="0"/>
              <a:t>sensory (olfactory) function</a:t>
            </a:r>
          </a:p>
        </p:txBody>
      </p:sp>
    </p:spTree>
    <p:extLst>
      <p:ext uri="{BB962C8B-B14F-4D97-AF65-F5344CB8AC3E}">
        <p14:creationId xmlns:p14="http://schemas.microsoft.com/office/powerpoint/2010/main" val="2683713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Pathway</a:t>
            </a:r>
          </a:p>
          <a:p>
            <a:pPr lvl="1"/>
            <a:r>
              <a:rPr lang="en-US" dirty="0" smtClean="0"/>
              <a:t>Receptors in olfactory epithelium in nasal cavity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Pass through _____________________________, roof of nasal cavity to olfactory bulb.  </a:t>
            </a:r>
          </a:p>
          <a:p>
            <a:pPr lvl="1"/>
            <a:r>
              <a:rPr lang="en-US" dirty="0" smtClean="0"/>
              <a:t>Synapse in _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Olfactory tract runs beneath frontal lobe to primary olfactory cortex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I: The Olfactory Nerves</a:t>
            </a:r>
          </a:p>
        </p:txBody>
      </p:sp>
    </p:spTree>
    <p:extLst>
      <p:ext uri="{BB962C8B-B14F-4D97-AF65-F5344CB8AC3E}">
        <p14:creationId xmlns:p14="http://schemas.microsoft.com/office/powerpoint/2010/main" val="1856067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Homeostatic Imbalance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Partial or total loss of smell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I: The Olfactory Nerves</a:t>
            </a:r>
          </a:p>
        </p:txBody>
      </p:sp>
    </p:spTree>
    <p:extLst>
      <p:ext uri="{BB962C8B-B14F-4D97-AF65-F5344CB8AC3E}">
        <p14:creationId xmlns:p14="http://schemas.microsoft.com/office/powerpoint/2010/main" val="1263210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II: The Optic Nerves</a:t>
            </a:r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962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Receptors:  in retinas </a:t>
            </a:r>
          </a:p>
          <a:p>
            <a:r>
              <a:rPr lang="en-US" altLang="en-US" dirty="0" smtClean="0"/>
              <a:t>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Pathway</a:t>
            </a:r>
            <a:endParaRPr lang="en-US" altLang="en-US" dirty="0"/>
          </a:p>
          <a:p>
            <a:pPr lvl="1"/>
            <a:r>
              <a:rPr lang="en-US" altLang="en-US" dirty="0" smtClean="0"/>
              <a:t>Photoreceptors in retina</a:t>
            </a:r>
          </a:p>
          <a:p>
            <a:pPr lvl="1"/>
            <a:r>
              <a:rPr lang="en-US" altLang="en-US" dirty="0" smtClean="0"/>
              <a:t>Pass </a:t>
            </a:r>
            <a:r>
              <a:rPr lang="en-US" altLang="en-US" dirty="0"/>
              <a:t>through optic </a:t>
            </a:r>
            <a:r>
              <a:rPr lang="en-US" altLang="en-US" dirty="0" smtClean="0"/>
              <a:t>canals as _______________________</a:t>
            </a:r>
          </a:p>
          <a:p>
            <a:pPr lvl="1"/>
            <a:r>
              <a:rPr lang="en-US" altLang="en-US" dirty="0" smtClean="0"/>
              <a:t>converge </a:t>
            </a:r>
            <a:r>
              <a:rPr lang="en-US" altLang="en-US" dirty="0"/>
              <a:t>and partially cross over at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/>
            <a:r>
              <a:rPr lang="en-US" altLang="en-US" dirty="0"/>
              <a:t>Optic tracts continue to </a:t>
            </a:r>
            <a:r>
              <a:rPr lang="en-US" altLang="en-US" dirty="0" smtClean="0"/>
              <a:t>_</a:t>
            </a:r>
          </a:p>
          <a:p>
            <a:pPr lvl="2"/>
            <a:r>
              <a:rPr lang="en-US" altLang="en-US" dirty="0" smtClean="0"/>
              <a:t>where </a:t>
            </a:r>
            <a:r>
              <a:rPr lang="en-US" altLang="en-US" dirty="0"/>
              <a:t>they synapse</a:t>
            </a:r>
          </a:p>
          <a:p>
            <a:pPr lvl="1"/>
            <a:r>
              <a:rPr lang="en-US" altLang="en-US" dirty="0"/>
              <a:t>Optic radiation fibers run to </a:t>
            </a:r>
            <a:r>
              <a:rPr lang="en-US" altLang="en-US" dirty="0" smtClean="0"/>
              <a:t>visual cortex in the occipital lobe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158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Classification by </a:t>
            </a:r>
            <a:r>
              <a:rPr lang="en-US" altLang="en-US" b="1" dirty="0"/>
              <a:t>Stimulus Type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 smtClean="0"/>
              <a:t>  </a:t>
            </a:r>
            <a:endParaRPr lang="en-US" altLang="en-US" sz="28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respond </a:t>
            </a:r>
            <a:r>
              <a:rPr lang="en-US" altLang="en-US" sz="2400" dirty="0"/>
              <a:t>to touch, pressure, vibration, and stretch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 err="1" smtClean="0"/>
              <a:t>Thermoreceptors</a:t>
            </a:r>
            <a:endParaRPr lang="en-US" altLang="en-US" sz="28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sensitive </a:t>
            </a:r>
            <a:r>
              <a:rPr lang="en-US" altLang="en-US" sz="2400" dirty="0"/>
              <a:t>to changes in temperature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 smtClean="0"/>
              <a:t>Photoreceptors</a:t>
            </a:r>
            <a:r>
              <a:rPr lang="en-US" altLang="en-US" sz="2800" dirty="0" smtClean="0"/>
              <a:t>	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respond </a:t>
            </a:r>
            <a:r>
              <a:rPr lang="en-US" altLang="en-US" sz="2400" dirty="0"/>
              <a:t>to light energy (e.g., retina)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 smtClean="0"/>
              <a:t> </a:t>
            </a:r>
            <a:endParaRPr lang="en-US" altLang="en-US" sz="28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respond </a:t>
            </a:r>
            <a:r>
              <a:rPr lang="en-US" altLang="en-US" sz="2400" dirty="0"/>
              <a:t>to chemicals (e.g., smell, taste, changes in blood chemistry)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 smtClean="0"/>
              <a:t> </a:t>
            </a:r>
            <a:endParaRPr lang="en-US" altLang="en-US" sz="28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sensitive </a:t>
            </a:r>
            <a:r>
              <a:rPr lang="en-US" altLang="en-US" sz="2400" dirty="0"/>
              <a:t>to pain-causing stimuli </a:t>
            </a:r>
            <a:endParaRPr lang="en-US" altLang="en-US" sz="2400" dirty="0" smtClean="0"/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extreme </a:t>
            </a:r>
            <a:r>
              <a:rPr lang="en-US" altLang="en-US" sz="2000" dirty="0"/>
              <a:t>heat or cold, excessive pressure, inflammatory </a:t>
            </a:r>
            <a:r>
              <a:rPr lang="en-US" altLang="en-US" sz="2000" dirty="0" smtClean="0"/>
              <a:t>chemicals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745289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Homeostatic Imbalance</a:t>
            </a:r>
          </a:p>
          <a:p>
            <a:pPr lvl="1"/>
            <a:r>
              <a:rPr lang="en-US" dirty="0" smtClean="0"/>
              <a:t>Damage done to optic nerve:  _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Damage done after optic </a:t>
            </a:r>
            <a:r>
              <a:rPr lang="en-US" dirty="0" err="1" smtClean="0"/>
              <a:t>chiasma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Clinical Tests</a:t>
            </a:r>
          </a:p>
          <a:p>
            <a:pPr lvl="2"/>
            <a:r>
              <a:rPr lang="en-US" dirty="0" smtClean="0"/>
              <a:t>Acuity</a:t>
            </a:r>
          </a:p>
          <a:p>
            <a:pPr lvl="2"/>
            <a:r>
              <a:rPr lang="en-US" dirty="0" smtClean="0"/>
              <a:t>Peripheral vision</a:t>
            </a:r>
          </a:p>
          <a:p>
            <a:pPr lvl="2"/>
            <a:r>
              <a:rPr lang="en-US" dirty="0" err="1" smtClean="0"/>
              <a:t>Ophthalmascopic</a:t>
            </a:r>
            <a:r>
              <a:rPr lang="en-US" dirty="0" smtClean="0"/>
              <a:t> evaluation to view _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II: The Optic Nerves</a:t>
            </a:r>
          </a:p>
        </p:txBody>
      </p:sp>
    </p:spTree>
    <p:extLst>
      <p:ext uri="{BB962C8B-B14F-4D97-AF65-F5344CB8AC3E}">
        <p14:creationId xmlns:p14="http://schemas.microsoft.com/office/powerpoint/2010/main" val="2701616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III: The </a:t>
            </a:r>
            <a:r>
              <a:rPr lang="en-US" altLang="en-US" dirty="0" err="1"/>
              <a:t>Oculomotor</a:t>
            </a:r>
            <a:r>
              <a:rPr lang="en-US" altLang="en-US" dirty="0"/>
              <a:t> Nerves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 smtClean="0"/>
              <a:t>Origin:  gray matter of midbrain</a:t>
            </a:r>
          </a:p>
          <a:p>
            <a:r>
              <a:rPr lang="en-US" altLang="en-US" dirty="0" smtClean="0"/>
              <a:t>Pathway:  gray matter of midbrain, near </a:t>
            </a:r>
            <a:r>
              <a:rPr lang="en-US" altLang="en-US" dirty="0" err="1" smtClean="0"/>
              <a:t>pons</a:t>
            </a:r>
            <a:r>
              <a:rPr lang="en-US" altLang="en-US" dirty="0" smtClean="0">
                <a:sym typeface="Wingdings" pitchFamily="2" charset="2"/>
              </a:rPr>
              <a:t> enters bony orbit through superior orbital fissure  eye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Function:  </a:t>
            </a:r>
          </a:p>
          <a:p>
            <a:pPr lvl="1"/>
            <a:r>
              <a:rPr lang="en-US" altLang="en-US" dirty="0" smtClean="0"/>
              <a:t>____________________________________________________ with some proprioception</a:t>
            </a:r>
          </a:p>
          <a:p>
            <a:pPr lvl="1"/>
            <a:r>
              <a:rPr lang="en-US" altLang="en-US" dirty="0" smtClean="0"/>
              <a:t>Function in _</a:t>
            </a:r>
          </a:p>
          <a:p>
            <a:pPr>
              <a:buNone/>
            </a:pPr>
            <a:endParaRPr lang="en-US" altLang="en-US" dirty="0" smtClean="0"/>
          </a:p>
          <a:p>
            <a:r>
              <a:rPr lang="en-US" altLang="en-US" dirty="0" smtClean="0"/>
              <a:t>Voluntary Effectors:  </a:t>
            </a:r>
          </a:p>
          <a:p>
            <a:pPr lvl="1"/>
            <a:r>
              <a:rPr lang="en-US" altLang="en-US" dirty="0" smtClean="0"/>
              <a:t>4 of 6 extrinsic eye muscles</a:t>
            </a:r>
          </a:p>
          <a:p>
            <a:pPr lvl="2"/>
            <a:r>
              <a:rPr lang="en-US" altLang="en-US" dirty="0" smtClean="0"/>
              <a:t>Inferior Oblique</a:t>
            </a:r>
          </a:p>
          <a:p>
            <a:pPr lvl="2"/>
            <a:r>
              <a:rPr lang="en-US" altLang="en-US" dirty="0" smtClean="0"/>
              <a:t>Superior Rectus</a:t>
            </a:r>
          </a:p>
          <a:p>
            <a:pPr lvl="2"/>
            <a:r>
              <a:rPr lang="en-US" altLang="en-US" dirty="0" smtClean="0"/>
              <a:t>Medial Rectus</a:t>
            </a:r>
          </a:p>
          <a:p>
            <a:pPr lvl="2"/>
            <a:r>
              <a:rPr lang="en-US" altLang="en-US" dirty="0" smtClean="0"/>
              <a:t>Inferior Rectus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And _</a:t>
            </a:r>
          </a:p>
          <a:p>
            <a:pPr lvl="2"/>
            <a:r>
              <a:rPr lang="en-US" altLang="en-US" dirty="0" err="1" smtClean="0"/>
              <a:t>Levator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Palpebra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Superioris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28068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Involuntary Effectors</a:t>
            </a:r>
          </a:p>
          <a:p>
            <a:pPr lvl="1"/>
            <a:r>
              <a:rPr lang="en-US" altLang="en-US" dirty="0" smtClean="0"/>
              <a:t> </a:t>
            </a:r>
          </a:p>
          <a:p>
            <a:pPr lvl="2"/>
            <a:r>
              <a:rPr lang="en-US" altLang="en-US" dirty="0" err="1" smtClean="0"/>
              <a:t>Pupillary</a:t>
            </a:r>
            <a:r>
              <a:rPr lang="en-US" altLang="en-US" dirty="0" smtClean="0"/>
              <a:t> constriction</a:t>
            </a:r>
          </a:p>
          <a:p>
            <a:pPr lvl="2"/>
            <a:endParaRPr lang="en-US" altLang="en-US" dirty="0" smtClean="0"/>
          </a:p>
          <a:p>
            <a:pPr lvl="1"/>
            <a:r>
              <a:rPr lang="en-US" altLang="en-US" dirty="0" smtClean="0"/>
              <a:t> </a:t>
            </a:r>
          </a:p>
          <a:p>
            <a:pPr lvl="2"/>
            <a:r>
              <a:rPr lang="en-US" altLang="en-US" dirty="0" smtClean="0"/>
              <a:t>Change in lens shape for focusing</a:t>
            </a:r>
          </a:p>
          <a:p>
            <a:pPr lvl="2"/>
            <a:endParaRPr lang="en-US" altLang="en-US" dirty="0" smtClean="0"/>
          </a:p>
          <a:p>
            <a:pPr lvl="2"/>
            <a:r>
              <a:rPr lang="en-US" altLang="en-US" dirty="0" smtClean="0"/>
              <a:t>Autonomic Fibers:  _</a:t>
            </a:r>
          </a:p>
          <a:p>
            <a:r>
              <a:rPr lang="en-US" altLang="en-US" dirty="0" smtClean="0"/>
              <a:t>Afferent Fibers</a:t>
            </a:r>
          </a:p>
          <a:p>
            <a:pPr lvl="1"/>
            <a:r>
              <a:rPr lang="en-US" altLang="en-US" dirty="0" smtClean="0"/>
              <a:t>Sensory from the four extrinsic eye muscles for _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III: The </a:t>
            </a:r>
            <a:r>
              <a:rPr lang="en-US" altLang="en-US" dirty="0" err="1"/>
              <a:t>Oculomotor</a:t>
            </a:r>
            <a:r>
              <a:rPr lang="en-US" altLang="en-US" dirty="0"/>
              <a:t> Nerves</a:t>
            </a:r>
          </a:p>
        </p:txBody>
      </p:sp>
    </p:spTree>
    <p:extLst>
      <p:ext uri="{BB962C8B-B14F-4D97-AF65-F5344CB8AC3E}">
        <p14:creationId xmlns:p14="http://schemas.microsoft.com/office/powerpoint/2010/main" val="2369022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Clinical Tests</a:t>
            </a:r>
          </a:p>
          <a:p>
            <a:pPr lvl="1"/>
            <a:r>
              <a:rPr lang="en-US" dirty="0" smtClean="0"/>
              <a:t>Pupillary reflex (________________________________)</a:t>
            </a:r>
          </a:p>
          <a:p>
            <a:pPr lvl="1"/>
            <a:r>
              <a:rPr lang="en-US" dirty="0" smtClean="0"/>
              <a:t>Convergence (__________________________________)</a:t>
            </a:r>
          </a:p>
          <a:p>
            <a:pPr lvl="1"/>
            <a:r>
              <a:rPr lang="en-US" dirty="0" smtClean="0"/>
              <a:t>H or Z pattern for extrinsic eye muscle movement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Homeostatic Imbalance</a:t>
            </a:r>
          </a:p>
          <a:p>
            <a:pPr lvl="1"/>
            <a:r>
              <a:rPr lang="en-US" dirty="0" err="1" smtClean="0"/>
              <a:t>Oculomotor</a:t>
            </a:r>
            <a:r>
              <a:rPr lang="en-US" dirty="0" smtClean="0"/>
              <a:t> nerve paralysis:  </a:t>
            </a:r>
          </a:p>
          <a:p>
            <a:pPr lvl="2"/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eye rotates __________________________________________ at rest </a:t>
            </a:r>
          </a:p>
          <a:p>
            <a:pPr lvl="3"/>
            <a:r>
              <a:rPr lang="en-US" dirty="0" smtClean="0"/>
              <a:t>(Lateral Rectus muscle is not affected by CN III.  </a:t>
            </a:r>
          </a:p>
          <a:p>
            <a:pPr lvl="2"/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Drooping eyelid (</a:t>
            </a:r>
            <a:r>
              <a:rPr lang="en-US" dirty="0" err="1" smtClean="0"/>
              <a:t>Levator</a:t>
            </a:r>
            <a:r>
              <a:rPr lang="en-US" dirty="0" smtClean="0"/>
              <a:t> </a:t>
            </a:r>
            <a:r>
              <a:rPr lang="en-US" dirty="0" err="1" smtClean="0"/>
              <a:t>Palpebra</a:t>
            </a:r>
            <a:r>
              <a:rPr lang="en-US" dirty="0" smtClean="0"/>
              <a:t> </a:t>
            </a:r>
            <a:r>
              <a:rPr lang="en-US" dirty="0" err="1" smtClean="0"/>
              <a:t>Superioris</a:t>
            </a:r>
            <a:r>
              <a:rPr lang="en-US" dirty="0" smtClean="0"/>
              <a:t> loses function)</a:t>
            </a:r>
          </a:p>
          <a:p>
            <a:pPr lvl="2"/>
            <a:r>
              <a:rPr lang="en-US" dirty="0" smtClean="0"/>
              <a:t>Difficulty focusing (____________________________________)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III: The </a:t>
            </a:r>
            <a:r>
              <a:rPr lang="en-US" altLang="en-US" dirty="0" err="1"/>
              <a:t>Oculomotor</a:t>
            </a:r>
            <a:r>
              <a:rPr lang="en-US" altLang="en-US" dirty="0"/>
              <a:t> Nerves</a:t>
            </a:r>
          </a:p>
        </p:txBody>
      </p:sp>
    </p:spTree>
    <p:extLst>
      <p:ext uri="{BB962C8B-B14F-4D97-AF65-F5344CB8AC3E}">
        <p14:creationId xmlns:p14="http://schemas.microsoft.com/office/powerpoint/2010/main" val="3493945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153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IV: The </a:t>
            </a:r>
            <a:r>
              <a:rPr lang="en-US" altLang="en-US" dirty="0" err="1"/>
              <a:t>Trochlear</a:t>
            </a:r>
            <a:r>
              <a:rPr lang="en-US" altLang="en-US" dirty="0"/>
              <a:t> Nerves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Origin:  midbrain</a:t>
            </a:r>
          </a:p>
          <a:p>
            <a:r>
              <a:rPr lang="en-US" altLang="en-US" dirty="0" smtClean="0"/>
              <a:t>Pathway:  from midbrain through superior orbital fissure to _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Primarily </a:t>
            </a:r>
            <a:r>
              <a:rPr lang="en-US" altLang="en-US" dirty="0"/>
              <a:t>motor nerve that directs </a:t>
            </a:r>
            <a:r>
              <a:rPr lang="en-US" altLang="en-US" dirty="0" smtClean="0"/>
              <a:t>eyeball</a:t>
            </a:r>
          </a:p>
          <a:p>
            <a:pPr lvl="1"/>
            <a:r>
              <a:rPr lang="en-US" altLang="en-US" dirty="0" smtClean="0"/>
              <a:t>Some afferent fibers from _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38473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Testing </a:t>
            </a:r>
          </a:p>
          <a:p>
            <a:pPr lvl="1"/>
            <a:r>
              <a:rPr lang="en-US" dirty="0" smtClean="0"/>
              <a:t>H or Z pattern of eye movements</a:t>
            </a:r>
          </a:p>
          <a:p>
            <a:pPr lvl="1"/>
            <a:r>
              <a:rPr lang="en-US" dirty="0" smtClean="0"/>
              <a:t>Looking _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Damage to </a:t>
            </a:r>
            <a:r>
              <a:rPr lang="en-US" dirty="0" err="1" smtClean="0"/>
              <a:t>Trochlear</a:t>
            </a:r>
            <a:r>
              <a:rPr lang="en-US" dirty="0" smtClean="0"/>
              <a:t> Nerve</a:t>
            </a:r>
          </a:p>
          <a:p>
            <a:pPr lvl="1"/>
            <a:r>
              <a:rPr lang="en-US" dirty="0" smtClean="0"/>
              <a:t>________________________________ and the inability to look down and laterally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IV: The </a:t>
            </a:r>
            <a:r>
              <a:rPr lang="en-US" altLang="en-US" dirty="0" err="1"/>
              <a:t>Trochlear</a:t>
            </a:r>
            <a:r>
              <a:rPr lang="en-US" altLang="en-US" dirty="0"/>
              <a:t> Nerves</a:t>
            </a:r>
          </a:p>
        </p:txBody>
      </p:sp>
    </p:spTree>
    <p:extLst>
      <p:ext uri="{BB962C8B-B14F-4D97-AF65-F5344CB8AC3E}">
        <p14:creationId xmlns:p14="http://schemas.microsoft.com/office/powerpoint/2010/main" val="192509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953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Sensory and Motor:  _</a:t>
            </a:r>
          </a:p>
          <a:p>
            <a:r>
              <a:rPr lang="en-US" dirty="0" smtClean="0"/>
              <a:t>Largest cranial nerve</a:t>
            </a:r>
          </a:p>
          <a:p>
            <a:endParaRPr lang="en-US" dirty="0" smtClean="0"/>
          </a:p>
          <a:p>
            <a:r>
              <a:rPr lang="en-US" dirty="0" smtClean="0"/>
              <a:t>Origins for motor fibers:  _</a:t>
            </a:r>
          </a:p>
          <a:p>
            <a:r>
              <a:rPr lang="en-US" dirty="0" smtClean="0"/>
              <a:t>Sensory Receptors located</a:t>
            </a:r>
          </a:p>
          <a:p>
            <a:pPr lvl="1"/>
            <a:r>
              <a:rPr lang="en-US" dirty="0" smtClean="0"/>
              <a:t>Scalp, upper eyelid, nose, nasal cavity, corneal, </a:t>
            </a:r>
            <a:r>
              <a:rPr lang="en-US" dirty="0" err="1" smtClean="0"/>
              <a:t>lacrimal</a:t>
            </a:r>
            <a:r>
              <a:rPr lang="en-US" dirty="0" smtClean="0"/>
              <a:t> gland </a:t>
            </a:r>
          </a:p>
          <a:p>
            <a:pPr lvl="2"/>
            <a:r>
              <a:rPr lang="en-US" dirty="0" smtClean="0"/>
              <a:t>Ophthalmic division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Palate, upper teeth, skin of cheek, upper lip, lower eyelid</a:t>
            </a:r>
          </a:p>
          <a:p>
            <a:pPr lvl="2"/>
            <a:r>
              <a:rPr lang="en-US" dirty="0" smtClean="0"/>
              <a:t>Maxillary division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Anterior tongue (_______________________________), lower teeth, chin, temples </a:t>
            </a:r>
          </a:p>
          <a:p>
            <a:pPr lvl="2"/>
            <a:r>
              <a:rPr lang="en-US" dirty="0" err="1" smtClean="0"/>
              <a:t>Mandibular</a:t>
            </a:r>
            <a:r>
              <a:rPr lang="en-US" dirty="0" smtClean="0"/>
              <a:t> division</a:t>
            </a:r>
          </a:p>
          <a:p>
            <a:endParaRPr lang="en-US" dirty="0" smtClean="0"/>
          </a:p>
          <a:p>
            <a:r>
              <a:rPr lang="en-US" dirty="0" smtClean="0"/>
              <a:t>_______________________________________________ for sensory fibers located in _</a:t>
            </a:r>
          </a:p>
          <a:p>
            <a:endParaRPr lang="en-US" dirty="0" smtClean="0"/>
          </a:p>
          <a:p>
            <a:r>
              <a:rPr lang="en-US" dirty="0" smtClean="0"/>
              <a:t>Pathway:  Runs in three branches to the face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V: The Trigeminal Nerves</a:t>
            </a:r>
          </a:p>
        </p:txBody>
      </p:sp>
    </p:spTree>
    <p:extLst>
      <p:ext uri="{BB962C8B-B14F-4D97-AF65-F5344CB8AC3E}">
        <p14:creationId xmlns:p14="http://schemas.microsoft.com/office/powerpoint/2010/main" val="36585349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V: The Trigeminal Nerves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/>
              <a:t>Three </a:t>
            </a:r>
            <a:r>
              <a:rPr lang="en-US" altLang="en-US" sz="2800" dirty="0"/>
              <a:t>divisions</a:t>
            </a:r>
          </a:p>
          <a:p>
            <a:pPr lvl="1"/>
            <a:endParaRPr lang="en-US" altLang="en-US" sz="2400" dirty="0" smtClean="0"/>
          </a:p>
          <a:p>
            <a:pPr lvl="1"/>
            <a:r>
              <a:rPr lang="en-US" altLang="en-US" sz="2400" dirty="0" smtClean="0"/>
              <a:t> </a:t>
            </a:r>
            <a:endParaRPr lang="en-US" altLang="en-US" sz="2000" dirty="0"/>
          </a:p>
          <a:p>
            <a:pPr lvl="1"/>
            <a:endParaRPr lang="en-US" altLang="en-US" sz="2400" dirty="0" smtClean="0"/>
          </a:p>
          <a:p>
            <a:pPr lvl="1"/>
            <a:r>
              <a:rPr lang="en-US" altLang="en-US" sz="2400" dirty="0" smtClean="0"/>
              <a:t> </a:t>
            </a:r>
          </a:p>
          <a:p>
            <a:pPr lvl="1">
              <a:buNone/>
            </a:pPr>
            <a:endParaRPr lang="en-US" altLang="en-US" sz="2400" dirty="0" smtClean="0"/>
          </a:p>
          <a:p>
            <a:pPr lvl="1">
              <a:buNone/>
            </a:pPr>
            <a:endParaRPr lang="en-US" altLang="en-US" sz="2400" dirty="0" smtClean="0"/>
          </a:p>
          <a:p>
            <a:pPr lvl="1"/>
            <a:r>
              <a:rPr lang="en-US" altLang="en-US" sz="2400" dirty="0" err="1" smtClean="0"/>
              <a:t>Mandibular</a:t>
            </a:r>
            <a:r>
              <a:rPr lang="en-US" altLang="en-US" sz="2400" dirty="0" smtClean="0"/>
              <a:t> division</a:t>
            </a:r>
          </a:p>
          <a:p>
            <a:pPr lvl="2"/>
            <a:r>
              <a:rPr lang="en-US" altLang="en-US" sz="2000" dirty="0" smtClean="0"/>
              <a:t>Muscles of mastication</a:t>
            </a:r>
          </a:p>
          <a:p>
            <a:pPr lvl="2">
              <a:buNone/>
            </a:pPr>
            <a:endParaRPr lang="en-US" altLang="en-US" sz="2000" dirty="0"/>
          </a:p>
          <a:p>
            <a:endParaRPr lang="en-US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6" name="Right Brace 5"/>
          <p:cNvSpPr/>
          <p:nvPr/>
        </p:nvSpPr>
        <p:spPr>
          <a:xfrm>
            <a:off x="5181600" y="2655455"/>
            <a:ext cx="381000" cy="12192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62600" y="3048000"/>
            <a:ext cx="90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sensory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4191000" y="4876800"/>
            <a:ext cx="152400" cy="533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4953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611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Clinical Tests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Ophthalmic division</a:t>
            </a:r>
          </a:p>
          <a:p>
            <a:pPr lvl="2"/>
            <a:r>
              <a:rPr lang="en-US" dirty="0" smtClean="0"/>
              <a:t>______________________________________________:  check sensory to cornea by making light contact.  Normal response:  _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Check pain/temperature responses.  Hot/cold and sharp/dull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Mandibular</a:t>
            </a:r>
            <a:r>
              <a:rPr lang="en-US" dirty="0" smtClean="0"/>
              <a:t> division</a:t>
            </a:r>
          </a:p>
          <a:p>
            <a:pPr lvl="2"/>
            <a:r>
              <a:rPr lang="en-US" dirty="0" smtClean="0"/>
              <a:t>_______________________________:  clench teeth, open mouth against resistance, move jaw side to side</a:t>
            </a:r>
          </a:p>
          <a:p>
            <a:pPr lvl="3"/>
            <a:r>
              <a:rPr lang="en-US" dirty="0" smtClean="0"/>
              <a:t>Tests muscles _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V: The Trigeminal Nerves</a:t>
            </a:r>
          </a:p>
        </p:txBody>
      </p:sp>
    </p:spTree>
    <p:extLst>
      <p:ext uri="{BB962C8B-B14F-4D97-AF65-F5344CB8AC3E}">
        <p14:creationId xmlns:p14="http://schemas.microsoft.com/office/powerpoint/2010/main" val="20252822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Homeostatic Imbalance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i="1" dirty="0" smtClean="0"/>
              <a:t>Tic </a:t>
            </a:r>
            <a:r>
              <a:rPr lang="en-US" i="1" dirty="0" err="1" smtClean="0"/>
              <a:t>douloureux</a:t>
            </a:r>
            <a:r>
              <a:rPr lang="en-US" i="1" dirty="0" smtClean="0"/>
              <a:t> </a:t>
            </a:r>
            <a:r>
              <a:rPr lang="en-US" dirty="0" smtClean="0"/>
              <a:t>(painful twitch)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Possibly vascular compression of CN V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Mild sensory stimuli (a breeze) can cause ______________________________________________ that last for seconds to minutes</a:t>
            </a:r>
          </a:p>
          <a:p>
            <a:pPr lvl="3"/>
            <a:r>
              <a:rPr lang="en-US" dirty="0" smtClean="0"/>
              <a:t>Can happen a hundred times a day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Treatment</a:t>
            </a:r>
          </a:p>
          <a:p>
            <a:pPr lvl="2"/>
            <a:r>
              <a:rPr lang="en-US" dirty="0" smtClean="0"/>
              <a:t>NSAIDS/Analgesics are partially effective</a:t>
            </a:r>
          </a:p>
          <a:p>
            <a:pPr lvl="2"/>
            <a:r>
              <a:rPr lang="en-US" dirty="0" smtClean="0"/>
              <a:t>Surgical destruction of the nerve</a:t>
            </a:r>
          </a:p>
          <a:p>
            <a:pPr lvl="3"/>
            <a:r>
              <a:rPr lang="en-US" dirty="0" smtClean="0"/>
              <a:t>Loss of sensation to face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V: The Trigeminal Nerves</a:t>
            </a:r>
          </a:p>
        </p:txBody>
      </p:sp>
    </p:spTree>
    <p:extLst>
      <p:ext uri="{BB962C8B-B14F-4D97-AF65-F5344CB8AC3E}">
        <p14:creationId xmlns:p14="http://schemas.microsoft.com/office/powerpoint/2010/main" val="32479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Classification by </a:t>
            </a:r>
            <a:r>
              <a:rPr lang="en-US" altLang="en-US" b="1" dirty="0"/>
              <a:t>Location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 smtClean="0"/>
              <a:t> </a:t>
            </a:r>
            <a:endParaRPr lang="en-US" altLang="en-US" dirty="0"/>
          </a:p>
          <a:p>
            <a:pPr lvl="1"/>
            <a:r>
              <a:rPr lang="en-US" altLang="en-US" dirty="0"/>
              <a:t>Respond to stimuli arising </a:t>
            </a:r>
            <a:r>
              <a:rPr lang="en-US" altLang="en-US" dirty="0" smtClean="0"/>
              <a:t>from _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Receptors </a:t>
            </a:r>
            <a:r>
              <a:rPr lang="en-US" altLang="en-US" dirty="0"/>
              <a:t>in </a:t>
            </a:r>
            <a:r>
              <a:rPr lang="en-US" altLang="en-US" dirty="0" smtClean="0"/>
              <a:t>___________________ for </a:t>
            </a:r>
            <a:r>
              <a:rPr lang="en-US" altLang="en-US" dirty="0"/>
              <a:t>touch, pressure, pain, and temperature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Most _______________________________ organs are </a:t>
            </a:r>
            <a:r>
              <a:rPr lang="en-US" altLang="en-US" dirty="0" err="1" smtClean="0"/>
              <a:t>exteroceptors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6700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VI: The </a:t>
            </a:r>
            <a:r>
              <a:rPr lang="en-US" altLang="en-US" dirty="0" err="1"/>
              <a:t>Abducens</a:t>
            </a:r>
            <a:r>
              <a:rPr lang="en-US" altLang="en-US" dirty="0"/>
              <a:t> Nerves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Fibers from inferior </a:t>
            </a:r>
            <a:r>
              <a:rPr lang="en-US" altLang="en-US" dirty="0" err="1"/>
              <a:t>pons</a:t>
            </a:r>
            <a:r>
              <a:rPr lang="en-US" altLang="en-US" dirty="0"/>
              <a:t> enter orbits via superior orbital fissures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Primarily </a:t>
            </a:r>
            <a:r>
              <a:rPr lang="en-US" altLang="en-US" dirty="0"/>
              <a:t>a </a:t>
            </a:r>
            <a:r>
              <a:rPr lang="en-US" altLang="en-US" dirty="0" smtClean="0"/>
              <a:t>_</a:t>
            </a:r>
          </a:p>
          <a:p>
            <a:pPr lvl="1"/>
            <a:r>
              <a:rPr lang="en-US" altLang="en-US" dirty="0" smtClean="0"/>
              <a:t>innervates _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Some sensory:</a:t>
            </a:r>
          </a:p>
          <a:p>
            <a:pPr lvl="2"/>
            <a:r>
              <a:rPr lang="en-US" altLang="en-US" dirty="0" smtClean="0"/>
              <a:t>_______________________________________ from Lateral Rectus muscle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63837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Homeostatic Imbalance</a:t>
            </a:r>
          </a:p>
          <a:p>
            <a:pPr lvl="1"/>
            <a:r>
              <a:rPr lang="en-US" dirty="0" smtClean="0"/>
              <a:t>Damage causes an _</a:t>
            </a:r>
          </a:p>
          <a:p>
            <a:pPr lvl="2"/>
            <a:r>
              <a:rPr lang="en-US" dirty="0" smtClean="0"/>
              <a:t>Lateral Rectus muscle can not pull the eye laterally, _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Clinical Tests, along with III and IV</a:t>
            </a:r>
          </a:p>
          <a:p>
            <a:pPr lvl="1"/>
            <a:r>
              <a:rPr lang="en-US" dirty="0" smtClean="0"/>
              <a:t>H or Z pattern for eye movement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VI: The </a:t>
            </a:r>
            <a:r>
              <a:rPr lang="en-US" altLang="en-US" dirty="0" err="1"/>
              <a:t>Abducens</a:t>
            </a:r>
            <a:r>
              <a:rPr lang="en-US" altLang="en-US" dirty="0"/>
              <a:t> Nerves</a:t>
            </a:r>
          </a:p>
        </p:txBody>
      </p:sp>
    </p:spTree>
    <p:extLst>
      <p:ext uri="{BB962C8B-B14F-4D97-AF65-F5344CB8AC3E}">
        <p14:creationId xmlns:p14="http://schemas.microsoft.com/office/powerpoint/2010/main" val="38699671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VII: The Facial Nerves</a:t>
            </a: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2800" dirty="0" smtClean="0"/>
              <a:t>Pathway:  from </a:t>
            </a:r>
            <a:r>
              <a:rPr lang="en-US" altLang="en-US" sz="2800" dirty="0" err="1"/>
              <a:t>pons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through </a:t>
            </a:r>
            <a:r>
              <a:rPr lang="en-US" altLang="en-US" sz="2800" dirty="0"/>
              <a:t>internal acoustic </a:t>
            </a:r>
            <a:r>
              <a:rPr lang="en-US" altLang="en-US" sz="2800" dirty="0" err="1" smtClean="0"/>
              <a:t>meatus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ym typeface="Wingdings" pitchFamily="2" charset="2"/>
              </a:rPr>
              <a:t> </a:t>
            </a:r>
            <a:r>
              <a:rPr lang="en-US" altLang="en-US" sz="2800" dirty="0" smtClean="0"/>
              <a:t>emerge </a:t>
            </a:r>
            <a:r>
              <a:rPr lang="en-US" altLang="en-US" sz="2800" dirty="0"/>
              <a:t>through </a:t>
            </a:r>
            <a:r>
              <a:rPr lang="en-US" altLang="en-US" sz="2800" dirty="0" err="1"/>
              <a:t>stylomastoid</a:t>
            </a:r>
            <a:r>
              <a:rPr lang="en-US" altLang="en-US" sz="2800" dirty="0"/>
              <a:t> foramina to lateral aspect of face</a:t>
            </a:r>
          </a:p>
          <a:p>
            <a:r>
              <a:rPr lang="en-US" altLang="en-US" sz="2800" dirty="0" smtClean="0"/>
              <a:t>Chief </a:t>
            </a:r>
            <a:r>
              <a:rPr lang="en-US" altLang="en-US" sz="2800" dirty="0"/>
              <a:t>motor nerves of face with </a:t>
            </a:r>
            <a:r>
              <a:rPr lang="en-US" altLang="en-US" sz="2800" dirty="0" smtClean="0"/>
              <a:t>_</a:t>
            </a:r>
          </a:p>
          <a:p>
            <a:pPr lvl="1"/>
            <a:r>
              <a:rPr lang="en-US" altLang="en-US" sz="2400" dirty="0" smtClean="0"/>
              <a:t> </a:t>
            </a:r>
            <a:endParaRPr lang="en-US" altLang="en-US" sz="2400" dirty="0"/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Motor </a:t>
            </a:r>
            <a:r>
              <a:rPr lang="en-US" altLang="en-US" sz="2800" dirty="0"/>
              <a:t>functions include </a:t>
            </a:r>
            <a:endParaRPr lang="en-US" altLang="en-US" sz="2800" dirty="0" smtClean="0"/>
          </a:p>
          <a:p>
            <a:pPr lvl="1"/>
            <a:r>
              <a:rPr lang="en-US" altLang="en-US" sz="2400" dirty="0" smtClean="0"/>
              <a:t>facial expression</a:t>
            </a:r>
          </a:p>
          <a:p>
            <a:pPr lvl="1"/>
            <a:endParaRPr lang="en-US" altLang="en-US" sz="2400" dirty="0" smtClean="0"/>
          </a:p>
          <a:p>
            <a:pPr lvl="1"/>
            <a:r>
              <a:rPr lang="en-US" altLang="en-US" sz="2400" dirty="0" smtClean="0"/>
              <a:t>_______________ glands</a:t>
            </a:r>
          </a:p>
          <a:p>
            <a:pPr lvl="1"/>
            <a:r>
              <a:rPr lang="en-US" altLang="en-US" sz="2400" dirty="0" smtClean="0"/>
              <a:t>Nasal and palatine glands</a:t>
            </a:r>
          </a:p>
          <a:p>
            <a:pPr lvl="1"/>
            <a:r>
              <a:rPr lang="en-US" altLang="en-US" sz="2400" dirty="0" smtClean="0"/>
              <a:t>salivary glands</a:t>
            </a:r>
          </a:p>
          <a:p>
            <a:pPr lvl="2"/>
            <a:r>
              <a:rPr lang="en-US" altLang="en-US" sz="1600" dirty="0" smtClean="0"/>
              <a:t> </a:t>
            </a:r>
          </a:p>
          <a:p>
            <a:pPr lvl="2"/>
            <a:r>
              <a:rPr lang="en-US" altLang="en-US" sz="1600" dirty="0" smtClean="0"/>
              <a:t> </a:t>
            </a:r>
            <a:endParaRPr lang="en-US" altLang="en-US" sz="1600" dirty="0"/>
          </a:p>
          <a:p>
            <a:endParaRPr lang="en-US" altLang="en-US" sz="2800" dirty="0" smtClean="0"/>
          </a:p>
        </p:txBody>
      </p:sp>
      <p:sp>
        <p:nvSpPr>
          <p:cNvPr id="5" name="Right Brace 4"/>
          <p:cNvSpPr/>
          <p:nvPr/>
        </p:nvSpPr>
        <p:spPr>
          <a:xfrm>
            <a:off x="3124200" y="3962400"/>
            <a:ext cx="152400" cy="304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5105400" y="4648200"/>
            <a:ext cx="228600" cy="12192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5073134"/>
            <a:ext cx="301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Autonomic Motor, Involuntary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832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Sensory function from ____________________________________ of tongue</a:t>
            </a:r>
          </a:p>
          <a:p>
            <a:pPr lvl="1"/>
            <a:r>
              <a:rPr lang="en-US" alt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Clinical Tests</a:t>
            </a:r>
          </a:p>
          <a:p>
            <a:pPr lvl="1"/>
            <a:r>
              <a:rPr lang="en-US" dirty="0" smtClean="0"/>
              <a:t>Test for _____________________________________, etc to see if sensory portion intact</a:t>
            </a:r>
          </a:p>
          <a:p>
            <a:pPr lvl="1"/>
            <a:r>
              <a:rPr lang="en-US" dirty="0" smtClean="0"/>
              <a:t>Close eyes (_______________________________), smile (____________________________________) </a:t>
            </a:r>
          </a:p>
          <a:p>
            <a:pPr lvl="2"/>
            <a:r>
              <a:rPr lang="en-US" dirty="0" smtClean="0"/>
              <a:t>to observe facial expressions</a:t>
            </a:r>
          </a:p>
          <a:p>
            <a:pPr lvl="1"/>
            <a:r>
              <a:rPr lang="en-US" dirty="0" smtClean="0"/>
              <a:t>Encourage tear production (________________________) </a:t>
            </a:r>
          </a:p>
          <a:p>
            <a:pPr lvl="2"/>
            <a:r>
              <a:rPr lang="en-US" dirty="0" smtClean="0"/>
              <a:t>Ammonia fumes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VII: The Facial Nerves</a:t>
            </a:r>
          </a:p>
        </p:txBody>
      </p:sp>
    </p:spTree>
    <p:extLst>
      <p:ext uri="{BB962C8B-B14F-4D97-AF65-F5344CB8AC3E}">
        <p14:creationId xmlns:p14="http://schemas.microsoft.com/office/powerpoint/2010/main" val="12815997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Homeostatic imbalance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Rapid onset</a:t>
            </a:r>
          </a:p>
          <a:p>
            <a:pPr lvl="1"/>
            <a:r>
              <a:rPr lang="en-US" dirty="0" smtClean="0"/>
              <a:t>May be related to _</a:t>
            </a:r>
          </a:p>
          <a:p>
            <a:pPr lvl="1"/>
            <a:r>
              <a:rPr lang="en-US" dirty="0" smtClean="0"/>
              <a:t>_________________________________________ of facial muscles on the affected side</a:t>
            </a:r>
          </a:p>
          <a:p>
            <a:pPr lvl="2"/>
            <a:r>
              <a:rPr lang="en-US" dirty="0" smtClean="0"/>
              <a:t>Partial loss of _</a:t>
            </a:r>
          </a:p>
          <a:p>
            <a:pPr lvl="2"/>
            <a:r>
              <a:rPr lang="en-US" dirty="0" smtClean="0"/>
              <a:t>Drooping _____________________________ eyelid</a:t>
            </a:r>
          </a:p>
          <a:p>
            <a:pPr lvl="3"/>
            <a:r>
              <a:rPr lang="en-US" dirty="0" smtClean="0"/>
              <a:t>(upper eyelid controlled by CN III)</a:t>
            </a:r>
          </a:p>
          <a:p>
            <a:pPr lvl="2"/>
            <a:r>
              <a:rPr lang="en-US" dirty="0" smtClean="0"/>
              <a:t>Mouth corners sag (facial muscles impacted)</a:t>
            </a:r>
          </a:p>
          <a:p>
            <a:pPr lvl="3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Continual tearing (loss of </a:t>
            </a:r>
            <a:r>
              <a:rPr lang="en-US" dirty="0" err="1" smtClean="0"/>
              <a:t>Lacrimal</a:t>
            </a:r>
            <a:r>
              <a:rPr lang="en-US" dirty="0" smtClean="0"/>
              <a:t> Gland control)</a:t>
            </a:r>
          </a:p>
          <a:p>
            <a:pPr lvl="2"/>
            <a:r>
              <a:rPr lang="en-US" dirty="0" smtClean="0"/>
              <a:t>Eye can not close completely</a:t>
            </a:r>
          </a:p>
          <a:p>
            <a:pPr lvl="3"/>
            <a:r>
              <a:rPr lang="en-US" dirty="0" smtClean="0"/>
              <a:t>May result in dry eye syndrome</a:t>
            </a:r>
          </a:p>
          <a:p>
            <a:pPr lvl="2"/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VII: The Facial Nerves</a:t>
            </a:r>
          </a:p>
        </p:txBody>
      </p:sp>
    </p:spTree>
    <p:extLst>
      <p:ext uri="{BB962C8B-B14F-4D97-AF65-F5344CB8AC3E}">
        <p14:creationId xmlns:p14="http://schemas.microsoft.com/office/powerpoint/2010/main" val="16276921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VIII: The </a:t>
            </a:r>
            <a:r>
              <a:rPr lang="en-US" altLang="en-US" dirty="0" err="1"/>
              <a:t>Vestibulocochlear</a:t>
            </a:r>
            <a:r>
              <a:rPr lang="en-US" altLang="en-US" dirty="0"/>
              <a:t> Nerves</a:t>
            </a:r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__________________________ fibers </a:t>
            </a:r>
            <a:r>
              <a:rPr lang="en-US" altLang="en-US" dirty="0"/>
              <a:t>from hearing receptors </a:t>
            </a:r>
            <a:r>
              <a:rPr lang="en-US" altLang="en-US" dirty="0" smtClean="0"/>
              <a:t>(_____________________) </a:t>
            </a:r>
            <a:r>
              <a:rPr lang="en-US" altLang="en-US" dirty="0"/>
              <a:t>and equilibrium receptors (vestibular division) pass from inner ear through internal acoustic </a:t>
            </a:r>
            <a:r>
              <a:rPr lang="en-US" altLang="en-US" dirty="0" err="1"/>
              <a:t>meatuses</a:t>
            </a:r>
            <a:r>
              <a:rPr lang="en-US" altLang="en-US" dirty="0"/>
              <a:t>, and enter brain stem at </a:t>
            </a:r>
            <a:r>
              <a:rPr lang="en-US" altLang="en-US" dirty="0" err="1"/>
              <a:t>pons</a:t>
            </a:r>
            <a:r>
              <a:rPr lang="en-US" altLang="en-US" dirty="0"/>
              <a:t>-medulla border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_____________________________________; </a:t>
            </a:r>
            <a:r>
              <a:rPr lang="en-US" altLang="en-US" dirty="0"/>
              <a:t>small motor component for adjustment of sensitivity of receptors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Formerly </a:t>
            </a:r>
            <a:r>
              <a:rPr lang="en-US" altLang="en-US" i="1" dirty="0"/>
              <a:t>auditory nerve </a:t>
            </a:r>
          </a:p>
        </p:txBody>
      </p:sp>
    </p:spTree>
    <p:extLst>
      <p:ext uri="{BB962C8B-B14F-4D97-AF65-F5344CB8AC3E}">
        <p14:creationId xmlns:p14="http://schemas.microsoft.com/office/powerpoint/2010/main" val="30374938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Vestibulo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Vestibule is related to _</a:t>
            </a:r>
          </a:p>
          <a:p>
            <a:r>
              <a:rPr lang="en-US" dirty="0" smtClean="0"/>
              <a:t>Cochlear</a:t>
            </a:r>
          </a:p>
          <a:p>
            <a:pPr lvl="1"/>
            <a:r>
              <a:rPr lang="en-US" dirty="0" smtClean="0"/>
              <a:t>Cochlea houses the _</a:t>
            </a:r>
          </a:p>
          <a:p>
            <a:endParaRPr lang="en-US" dirty="0" smtClean="0"/>
          </a:p>
          <a:p>
            <a:r>
              <a:rPr lang="en-US" dirty="0" smtClean="0"/>
              <a:t>Mostly sensory</a:t>
            </a:r>
          </a:p>
          <a:p>
            <a:pPr lvl="1"/>
            <a:r>
              <a:rPr lang="en-US" dirty="0" smtClean="0"/>
              <a:t> </a:t>
            </a:r>
          </a:p>
          <a:p>
            <a:r>
              <a:rPr lang="en-US" dirty="0" smtClean="0"/>
              <a:t>Minor motor component</a:t>
            </a:r>
          </a:p>
          <a:p>
            <a:pPr lvl="1"/>
            <a:r>
              <a:rPr lang="en-US" dirty="0" smtClean="0"/>
              <a:t>Adjusts ______________________________ of the sensory receptors</a:t>
            </a:r>
          </a:p>
          <a:p>
            <a:pPr lvl="1"/>
            <a:endParaRPr lang="en-US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VIII: The </a:t>
            </a:r>
            <a:r>
              <a:rPr lang="en-US" altLang="en-US" dirty="0" err="1"/>
              <a:t>Vestibulocochlear</a:t>
            </a:r>
            <a:r>
              <a:rPr lang="en-US" altLang="en-US" dirty="0"/>
              <a:t> Nerves</a:t>
            </a:r>
          </a:p>
        </p:txBody>
      </p:sp>
    </p:spTree>
    <p:extLst>
      <p:ext uri="{BB962C8B-B14F-4D97-AF65-F5344CB8AC3E}">
        <p14:creationId xmlns:p14="http://schemas.microsoft.com/office/powerpoint/2010/main" val="12519879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Origin:  Receptors in the vestibule (balance) and cochlea (hearing).</a:t>
            </a:r>
          </a:p>
          <a:p>
            <a:pPr lvl="1"/>
            <a:r>
              <a:rPr lang="en-US" dirty="0" smtClean="0"/>
              <a:t>Vestibular Nerve (____________________________________) joins Cochlear nerve (cell bodies in ____________________________) to pass through the internal acoustic </a:t>
            </a:r>
            <a:r>
              <a:rPr lang="en-US" dirty="0" err="1" smtClean="0"/>
              <a:t>meatus</a:t>
            </a:r>
            <a:r>
              <a:rPr lang="en-US" dirty="0" smtClean="0"/>
              <a:t> to go to brain stem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VIII: The </a:t>
            </a:r>
            <a:r>
              <a:rPr lang="en-US" altLang="en-US" dirty="0" err="1"/>
              <a:t>Vestibulocochlear</a:t>
            </a:r>
            <a:r>
              <a:rPr lang="en-US" altLang="en-US" dirty="0"/>
              <a:t> Nerves</a:t>
            </a:r>
          </a:p>
        </p:txBody>
      </p:sp>
    </p:spTree>
    <p:extLst>
      <p:ext uri="{BB962C8B-B14F-4D97-AF65-F5344CB8AC3E}">
        <p14:creationId xmlns:p14="http://schemas.microsoft.com/office/powerpoint/2010/main" val="2695940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Clinical Tests</a:t>
            </a:r>
          </a:p>
          <a:p>
            <a:pPr lvl="1"/>
            <a:r>
              <a:rPr lang="en-US" dirty="0" smtClean="0"/>
              <a:t>Evaluate _____________________________________ with tuning fork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Check for _</a:t>
            </a:r>
          </a:p>
          <a:p>
            <a:endParaRPr lang="en-US" dirty="0" smtClean="0"/>
          </a:p>
          <a:p>
            <a:r>
              <a:rPr lang="en-US" dirty="0" smtClean="0"/>
              <a:t>Homeostatic Imbalance</a:t>
            </a:r>
          </a:p>
          <a:p>
            <a:pPr lvl="1"/>
            <a:r>
              <a:rPr lang="en-US" dirty="0" smtClean="0"/>
              <a:t>Damage to cochlear nerve:  </a:t>
            </a:r>
          </a:p>
          <a:p>
            <a:pPr lvl="2"/>
            <a:r>
              <a:rPr lang="en-US" dirty="0" smtClean="0"/>
              <a:t>_______________________________________________ (nerve deafness)</a:t>
            </a:r>
          </a:p>
          <a:p>
            <a:pPr lvl="1"/>
            <a:r>
              <a:rPr lang="en-US" dirty="0" smtClean="0"/>
              <a:t>Damage to vestibular nerve: </a:t>
            </a:r>
          </a:p>
          <a:p>
            <a:pPr lvl="2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Rapid involuntary eye movements (______________________)</a:t>
            </a:r>
          </a:p>
          <a:p>
            <a:pPr lvl="2"/>
            <a:r>
              <a:rPr lang="en-US" dirty="0" smtClean="0"/>
              <a:t>Loss of _</a:t>
            </a:r>
          </a:p>
          <a:p>
            <a:pPr lvl="2"/>
            <a:r>
              <a:rPr lang="en-US" dirty="0" smtClean="0"/>
              <a:t>Nausea and vomiting  </a:t>
            </a:r>
          </a:p>
          <a:p>
            <a:pPr lvl="1"/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VIII: The </a:t>
            </a:r>
            <a:r>
              <a:rPr lang="en-US" altLang="en-US" dirty="0" err="1"/>
              <a:t>Vestibulocochlear</a:t>
            </a:r>
            <a:r>
              <a:rPr lang="en-US" altLang="en-US" dirty="0"/>
              <a:t> Nerves</a:t>
            </a:r>
          </a:p>
        </p:txBody>
      </p:sp>
    </p:spTree>
    <p:extLst>
      <p:ext uri="{BB962C8B-B14F-4D97-AF65-F5344CB8AC3E}">
        <p14:creationId xmlns:p14="http://schemas.microsoft.com/office/powerpoint/2010/main" val="23687987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IX: The </a:t>
            </a:r>
            <a:r>
              <a:rPr lang="en-US" altLang="en-US" dirty="0" err="1"/>
              <a:t>Glossopharyngeal</a:t>
            </a:r>
            <a:r>
              <a:rPr lang="en-US" altLang="en-US" dirty="0"/>
              <a:t> Nerves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Origen/Pathway:  from medulla</a:t>
            </a:r>
            <a:r>
              <a:rPr lang="en-US" altLang="en-US" dirty="0" smtClean="0">
                <a:sym typeface="Wingdings" pitchFamily="2" charset="2"/>
              </a:rPr>
              <a:t> </a:t>
            </a:r>
            <a:r>
              <a:rPr lang="en-US" altLang="en-US" dirty="0" smtClean="0"/>
              <a:t>leave </a:t>
            </a:r>
            <a:r>
              <a:rPr lang="en-US" altLang="en-US" dirty="0"/>
              <a:t>skull via jugular foramen and run to throat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Motor </a:t>
            </a:r>
            <a:r>
              <a:rPr lang="en-US" altLang="en-US" dirty="0"/>
              <a:t>functions </a:t>
            </a: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swallowing</a:t>
            </a:r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Parotid salivary </a:t>
            </a:r>
            <a:r>
              <a:rPr lang="en-US" altLang="en-US" dirty="0"/>
              <a:t>glands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Sensory functions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general sensory (touch, pressure, pain) </a:t>
            </a:r>
            <a:r>
              <a:rPr lang="en-US" altLang="en-US" dirty="0"/>
              <a:t>impulses from pharynx and posterior </a:t>
            </a:r>
            <a:r>
              <a:rPr lang="en-US" altLang="en-US" dirty="0" smtClean="0"/>
              <a:t>tongue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impulses </a:t>
            </a:r>
            <a:r>
              <a:rPr lang="en-US" altLang="en-US" dirty="0"/>
              <a:t>from carotid </a:t>
            </a:r>
            <a:r>
              <a:rPr lang="en-US" altLang="en-US" dirty="0" err="1"/>
              <a:t>chemoreceptors</a:t>
            </a:r>
            <a:r>
              <a:rPr lang="en-US" altLang="en-US" dirty="0"/>
              <a:t> and </a:t>
            </a:r>
            <a:r>
              <a:rPr lang="en-US" altLang="en-US" dirty="0" err="1"/>
              <a:t>baroreceptors</a:t>
            </a:r>
            <a:r>
              <a:rPr lang="en-US" altLang="en-US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Chemoreceptor:  sensitive to changes in blood _</a:t>
            </a:r>
            <a:endParaRPr lang="en-US" altLang="en-US" baseline="-25000" dirty="0" smtClean="0"/>
          </a:p>
          <a:p>
            <a:pPr lvl="2">
              <a:lnSpc>
                <a:spcPct val="90000"/>
              </a:lnSpc>
            </a:pPr>
            <a:r>
              <a:rPr lang="en-US" altLang="en-US" dirty="0" err="1" smtClean="0"/>
              <a:t>Baroreceptors</a:t>
            </a:r>
            <a:r>
              <a:rPr lang="en-US" altLang="en-US" dirty="0" smtClean="0"/>
              <a:t>:  sensitive to changes in blood _</a:t>
            </a:r>
          </a:p>
        </p:txBody>
      </p:sp>
      <p:sp>
        <p:nvSpPr>
          <p:cNvPr id="5" name="Right Brace 4"/>
          <p:cNvSpPr/>
          <p:nvPr/>
        </p:nvSpPr>
        <p:spPr>
          <a:xfrm>
            <a:off x="5562600" y="3048000"/>
            <a:ext cx="152400" cy="304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114800" y="3810000"/>
            <a:ext cx="152400" cy="304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0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Classification by </a:t>
            </a:r>
            <a:r>
              <a:rPr lang="en-US" altLang="en-US" b="1" dirty="0"/>
              <a:t>Location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 err="1"/>
              <a:t>Interoceptors</a:t>
            </a:r>
            <a:r>
              <a:rPr lang="en-US" altLang="en-US" dirty="0"/>
              <a:t> (</a:t>
            </a:r>
            <a:r>
              <a:rPr lang="en-US" altLang="en-US" dirty="0" err="1"/>
              <a:t>visceroceptors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Respond to stimuli arising in </a:t>
            </a:r>
            <a:r>
              <a:rPr lang="en-US" altLang="en-US" dirty="0" smtClean="0"/>
              <a:t>_________________________________________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Sensitive </a:t>
            </a:r>
            <a:r>
              <a:rPr lang="en-US" altLang="en-US" dirty="0"/>
              <a:t>to chemical changes, tissue stretch, and temperature changes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Sometimes </a:t>
            </a:r>
            <a:r>
              <a:rPr lang="en-US" altLang="en-US" dirty="0"/>
              <a:t>cause </a:t>
            </a:r>
            <a:r>
              <a:rPr lang="en-US" altLang="en-US" dirty="0" smtClean="0"/>
              <a:t>_</a:t>
            </a:r>
          </a:p>
          <a:p>
            <a:pPr lvl="2"/>
            <a:r>
              <a:rPr lang="en-US" altLang="en-US" dirty="0" smtClean="0"/>
              <a:t>We are usually _______________________________  </a:t>
            </a:r>
            <a:r>
              <a:rPr lang="en-US" altLang="en-US" dirty="0"/>
              <a:t>of their workings</a:t>
            </a:r>
          </a:p>
        </p:txBody>
      </p:sp>
    </p:spTree>
    <p:extLst>
      <p:ext uri="{BB962C8B-B14F-4D97-AF65-F5344CB8AC3E}">
        <p14:creationId xmlns:p14="http://schemas.microsoft.com/office/powerpoint/2010/main" val="7701523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Clinical Testing</a:t>
            </a:r>
          </a:p>
          <a:p>
            <a:pPr lvl="1"/>
            <a:r>
              <a:rPr lang="en-US" dirty="0" smtClean="0"/>
              <a:t>View ______________ while mouth is open, saying “</a:t>
            </a:r>
            <a:r>
              <a:rPr lang="en-US" dirty="0" err="1" smtClean="0"/>
              <a:t>aah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Use cotton-tipped swab to test for _</a:t>
            </a:r>
          </a:p>
          <a:p>
            <a:pPr lvl="1"/>
            <a:r>
              <a:rPr lang="en-US" dirty="0" smtClean="0"/>
              <a:t>Check __________________________________ for ability to taste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Homeostatic Imbalance</a:t>
            </a:r>
          </a:p>
          <a:p>
            <a:pPr lvl="1"/>
            <a:r>
              <a:rPr lang="en-US" dirty="0" smtClean="0"/>
              <a:t>Damage to CN IX result in impaired ability to swallow and taste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IX: The </a:t>
            </a:r>
            <a:r>
              <a:rPr lang="en-US" altLang="en-US" dirty="0" err="1"/>
              <a:t>Glossopharyngeal</a:t>
            </a:r>
            <a:r>
              <a:rPr lang="en-US" altLang="en-US" dirty="0"/>
              <a:t> Nerves</a:t>
            </a:r>
          </a:p>
        </p:txBody>
      </p:sp>
    </p:spTree>
    <p:extLst>
      <p:ext uri="{BB962C8B-B14F-4D97-AF65-F5344CB8AC3E}">
        <p14:creationId xmlns:p14="http://schemas.microsoft.com/office/powerpoint/2010/main" val="17575952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X: The </a:t>
            </a:r>
            <a:r>
              <a:rPr lang="en-US" altLang="en-US" dirty="0" err="1"/>
              <a:t>Vagus</a:t>
            </a:r>
            <a:r>
              <a:rPr lang="en-US" altLang="en-US" dirty="0"/>
              <a:t> Nerves</a:t>
            </a: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800" dirty="0" err="1" smtClean="0"/>
              <a:t>Vagus</a:t>
            </a:r>
            <a:r>
              <a:rPr lang="en-US" altLang="en-US" sz="2800" dirty="0" smtClean="0"/>
              <a:t>:  “_________________________” or wandering</a:t>
            </a:r>
          </a:p>
          <a:p>
            <a:r>
              <a:rPr lang="en-US" altLang="en-US" sz="2800" dirty="0" smtClean="0"/>
              <a:t>Only </a:t>
            </a:r>
            <a:r>
              <a:rPr lang="en-US" altLang="en-US" sz="2800" dirty="0"/>
              <a:t>cranial nerves </a:t>
            </a:r>
            <a:r>
              <a:rPr lang="en-US" altLang="en-US" sz="2800" dirty="0" smtClean="0"/>
              <a:t>_</a:t>
            </a:r>
            <a:endParaRPr lang="en-US" altLang="en-US" sz="2800" dirty="0"/>
          </a:p>
          <a:p>
            <a:endParaRPr lang="en-US" altLang="en-US" sz="2800" dirty="0" smtClean="0"/>
          </a:p>
          <a:p>
            <a:endParaRPr lang="en-US" altLang="en-US" sz="2800" dirty="0"/>
          </a:p>
          <a:p>
            <a:r>
              <a:rPr lang="en-US" altLang="en-US" sz="2800" dirty="0" smtClean="0"/>
              <a:t>Origin:  from medulla through jugular foramen </a:t>
            </a:r>
            <a:r>
              <a:rPr lang="en-US" altLang="en-US" sz="2800" dirty="0" smtClean="0">
                <a:sym typeface="Wingdings" pitchFamily="2" charset="2"/>
              </a:rPr>
              <a:t> neck, thorax, and abdomen</a:t>
            </a:r>
            <a:endParaRPr lang="en-US" altLang="en-US" sz="2800" dirty="0"/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Most </a:t>
            </a:r>
            <a:r>
              <a:rPr lang="en-US" altLang="en-US" sz="2800" dirty="0"/>
              <a:t>motor fibers are </a:t>
            </a:r>
            <a:r>
              <a:rPr lang="en-US" altLang="en-US" sz="2800" dirty="0" smtClean="0"/>
              <a:t>_</a:t>
            </a:r>
          </a:p>
          <a:p>
            <a:pPr lvl="1"/>
            <a:endParaRPr lang="en-US" altLang="en-US" sz="2400" dirty="0" smtClean="0"/>
          </a:p>
          <a:p>
            <a:pPr lvl="1"/>
            <a:r>
              <a:rPr lang="en-US" altLang="en-US" sz="2400" dirty="0" smtClean="0"/>
              <a:t>regulate </a:t>
            </a:r>
            <a:r>
              <a:rPr lang="en-US" altLang="en-US" sz="2400" dirty="0"/>
              <a:t>activities of </a:t>
            </a:r>
            <a:endParaRPr lang="en-US" altLang="en-US" sz="2400" dirty="0" smtClean="0"/>
          </a:p>
          <a:p>
            <a:pPr lvl="2"/>
            <a:r>
              <a:rPr lang="en-US" altLang="en-US" sz="2000" dirty="0" smtClean="0"/>
              <a:t>Heart</a:t>
            </a:r>
          </a:p>
          <a:p>
            <a:pPr lvl="2"/>
            <a:r>
              <a:rPr lang="en-US" altLang="en-US" sz="2000" dirty="0" smtClean="0"/>
              <a:t>Lungs</a:t>
            </a:r>
          </a:p>
          <a:p>
            <a:pPr lvl="2"/>
            <a:r>
              <a:rPr lang="en-US" altLang="en-US" sz="2000" dirty="0" smtClean="0"/>
              <a:t>Abdominal viscera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046253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Sensory fibers </a:t>
            </a:r>
          </a:p>
          <a:p>
            <a:pPr lvl="1"/>
            <a:r>
              <a:rPr lang="en-US" altLang="en-US" dirty="0" smtClean="0"/>
              <a:t>carry impulses _________________ thoracic and _</a:t>
            </a:r>
          </a:p>
          <a:p>
            <a:pPr lvl="1"/>
            <a:r>
              <a:rPr lang="en-US" altLang="en-US" dirty="0" err="1" smtClean="0"/>
              <a:t>Baroreceptors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taste buds of posterior tongue and pharynx </a:t>
            </a:r>
          </a:p>
          <a:p>
            <a:pPr lvl="1"/>
            <a:r>
              <a:rPr lang="en-US" altLang="en-US" dirty="0" smtClean="0"/>
              <a:t>_______________________________ fibers from muscles of larynx and pharynx  </a:t>
            </a:r>
          </a:p>
          <a:p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X: The </a:t>
            </a:r>
            <a:r>
              <a:rPr lang="en-US" altLang="en-US" dirty="0" err="1"/>
              <a:t>Vagus</a:t>
            </a:r>
            <a:r>
              <a:rPr lang="en-US" altLang="en-US" dirty="0"/>
              <a:t> Nerves</a:t>
            </a:r>
          </a:p>
        </p:txBody>
      </p:sp>
    </p:spTree>
    <p:extLst>
      <p:ext uri="{BB962C8B-B14F-4D97-AF65-F5344CB8AC3E}">
        <p14:creationId xmlns:p14="http://schemas.microsoft.com/office/powerpoint/2010/main" val="17416616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Clinical Testing</a:t>
            </a:r>
          </a:p>
          <a:p>
            <a:pPr lvl="1"/>
            <a:r>
              <a:rPr lang="en-US" dirty="0" smtClean="0"/>
              <a:t>Similar to the testing for CN IX since their areas overlap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Homeostatic Imbalance</a:t>
            </a:r>
          </a:p>
          <a:p>
            <a:pPr lvl="1"/>
            <a:r>
              <a:rPr lang="en-US" dirty="0" smtClean="0"/>
              <a:t>Can lead to _______________________________ or loss of voice if CN X is damaged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Changes in gastrointestinal motility</a:t>
            </a:r>
          </a:p>
          <a:p>
            <a:pPr lvl="1"/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X: The </a:t>
            </a:r>
            <a:r>
              <a:rPr lang="en-US" altLang="en-US" dirty="0" err="1"/>
              <a:t>Vagus</a:t>
            </a:r>
            <a:r>
              <a:rPr lang="en-US" altLang="en-US" dirty="0"/>
              <a:t> Nerves</a:t>
            </a:r>
          </a:p>
        </p:txBody>
      </p:sp>
    </p:spTree>
    <p:extLst>
      <p:ext uri="{BB962C8B-B14F-4D97-AF65-F5344CB8AC3E}">
        <p14:creationId xmlns:p14="http://schemas.microsoft.com/office/powerpoint/2010/main" val="14399671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XI: The Accessory Nerves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Origin differs from the other cranial nerves</a:t>
            </a:r>
          </a:p>
          <a:p>
            <a:pPr lvl="1"/>
            <a:r>
              <a:rPr lang="en-US" altLang="en-US" dirty="0" smtClean="0"/>
              <a:t>Are </a:t>
            </a:r>
            <a:r>
              <a:rPr lang="en-US" altLang="en-US" b="1" dirty="0" smtClean="0"/>
              <a:t>_______________________________ </a:t>
            </a:r>
            <a:r>
              <a:rPr lang="en-US" altLang="en-US" dirty="0" smtClean="0"/>
              <a:t>from the upper cervical regions instead of </a:t>
            </a:r>
            <a:r>
              <a:rPr lang="en-US" altLang="en-US" b="1" dirty="0" smtClean="0"/>
              <a:t>cranial</a:t>
            </a:r>
            <a:r>
              <a:rPr lang="en-US" altLang="en-US" dirty="0" smtClean="0"/>
              <a:t> rootlets </a:t>
            </a:r>
          </a:p>
          <a:p>
            <a:pPr lvl="1"/>
            <a:r>
              <a:rPr lang="en-US" altLang="en-US" dirty="0" smtClean="0"/>
              <a:t>Do </a:t>
            </a:r>
            <a:r>
              <a:rPr lang="en-US" altLang="en-US" b="1" dirty="0" smtClean="0"/>
              <a:t>not</a:t>
            </a:r>
            <a:r>
              <a:rPr lang="en-US" altLang="en-US" dirty="0" smtClean="0"/>
              <a:t> originate from _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Rootlets </a:t>
            </a:r>
            <a:r>
              <a:rPr lang="en-US" altLang="en-US" dirty="0"/>
              <a:t>pass </a:t>
            </a:r>
            <a:r>
              <a:rPr lang="en-US" altLang="en-US" dirty="0" smtClean="0"/>
              <a:t>_________________ cranium through the foramen magnum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99114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Mostly Motor </a:t>
            </a:r>
          </a:p>
          <a:p>
            <a:pPr lvl="1"/>
            <a:r>
              <a:rPr lang="en-US" altLang="en-US" dirty="0" smtClean="0"/>
              <a:t>Innervates ________________________ muscles and </a:t>
            </a:r>
            <a:r>
              <a:rPr lang="en-US" altLang="en-US" dirty="0" err="1" smtClean="0"/>
              <a:t>Sternocleidomastoid</a:t>
            </a:r>
            <a:r>
              <a:rPr lang="en-US" altLang="en-US" dirty="0" smtClean="0"/>
              <a:t> muscles</a:t>
            </a:r>
          </a:p>
          <a:p>
            <a:r>
              <a:rPr lang="en-US" altLang="en-US" dirty="0" smtClean="0"/>
              <a:t>Minor sensory</a:t>
            </a:r>
          </a:p>
          <a:p>
            <a:pPr lvl="1"/>
            <a:r>
              <a:rPr lang="en-US" altLang="en-US" dirty="0" smtClean="0"/>
              <a:t>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Formerly </a:t>
            </a:r>
            <a:r>
              <a:rPr lang="en-US" altLang="en-US" i="1" dirty="0" smtClean="0"/>
              <a:t>spinal accessory nerve</a:t>
            </a: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XI: The Accessory Nerves</a:t>
            </a:r>
          </a:p>
        </p:txBody>
      </p:sp>
    </p:spTree>
    <p:extLst>
      <p:ext uri="{BB962C8B-B14F-4D97-AF65-F5344CB8AC3E}">
        <p14:creationId xmlns:p14="http://schemas.microsoft.com/office/powerpoint/2010/main" val="26382243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Testing</a:t>
            </a:r>
          </a:p>
          <a:p>
            <a:pPr lvl="1"/>
            <a:r>
              <a:rPr lang="en-US" dirty="0" smtClean="0"/>
              <a:t>Muscle test the Traps and SCMs _</a:t>
            </a:r>
          </a:p>
          <a:p>
            <a:pPr lvl="2"/>
            <a:r>
              <a:rPr lang="en-US" dirty="0" smtClean="0"/>
              <a:t>Ask them to rotate head and shrug shoulders </a:t>
            </a:r>
          </a:p>
          <a:p>
            <a:pPr lvl="3"/>
            <a:r>
              <a:rPr lang="en-US" dirty="0" smtClean="0"/>
              <a:t>“I </a:t>
            </a:r>
            <a:r>
              <a:rPr lang="en-US" dirty="0" err="1" smtClean="0"/>
              <a:t>dunno</a:t>
            </a:r>
            <a:r>
              <a:rPr lang="en-US" dirty="0" smtClean="0"/>
              <a:t>” movement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Homeostatic Imbalance</a:t>
            </a:r>
          </a:p>
          <a:p>
            <a:pPr lvl="1"/>
            <a:r>
              <a:rPr lang="en-US" dirty="0" smtClean="0"/>
              <a:t>Head turns toward side of injury _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Elevation of _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XI: The Accessory Nerves</a:t>
            </a:r>
          </a:p>
        </p:txBody>
      </p:sp>
    </p:spTree>
    <p:extLst>
      <p:ext uri="{BB962C8B-B14F-4D97-AF65-F5344CB8AC3E}">
        <p14:creationId xmlns:p14="http://schemas.microsoft.com/office/powerpoint/2010/main" val="7436896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XII: The Hypoglossal Nerves</a:t>
            </a:r>
          </a:p>
        </p:txBody>
      </p:sp>
      <p:sp>
        <p:nvSpPr>
          <p:cNvPr id="33803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Origin:  Fibers </a:t>
            </a:r>
            <a:r>
              <a:rPr lang="en-US" altLang="en-US" dirty="0"/>
              <a:t>from medulla exit skull via hypoglossal canal </a:t>
            </a:r>
            <a:r>
              <a:rPr lang="en-US" altLang="en-US" dirty="0" smtClean="0"/>
              <a:t>to target the tongue</a:t>
            </a:r>
            <a:endParaRPr lang="en-US" altLang="en-US" dirty="0"/>
          </a:p>
          <a:p>
            <a:r>
              <a:rPr lang="en-US" altLang="en-US" dirty="0" smtClean="0"/>
              <a:t>___________________nerve, _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Motor function </a:t>
            </a:r>
          </a:p>
          <a:p>
            <a:pPr lvl="1"/>
            <a:r>
              <a:rPr lang="en-US" altLang="en-US" dirty="0" smtClean="0"/>
              <a:t>Innervate </a:t>
            </a:r>
            <a:r>
              <a:rPr lang="en-US" altLang="en-US" dirty="0"/>
              <a:t>extrinsic </a:t>
            </a:r>
            <a:r>
              <a:rPr lang="en-US" altLang="en-US" dirty="0" smtClean="0"/>
              <a:t>and intrinsic ________________________________________that </a:t>
            </a:r>
            <a:r>
              <a:rPr lang="en-US" altLang="en-US" dirty="0"/>
              <a:t>contribute to swallowing and </a:t>
            </a:r>
            <a:r>
              <a:rPr lang="en-US" altLang="en-US" dirty="0" smtClean="0"/>
              <a:t>speech</a:t>
            </a:r>
          </a:p>
          <a:p>
            <a:r>
              <a:rPr lang="en-US" altLang="en-US" dirty="0" smtClean="0"/>
              <a:t>Sensory function</a:t>
            </a:r>
          </a:p>
          <a:p>
            <a:pPr lvl="1"/>
            <a:r>
              <a:rPr lang="en-US" altLang="en-US" dirty="0" smtClean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89836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Clinical Testing</a:t>
            </a:r>
          </a:p>
          <a:p>
            <a:pPr lvl="1"/>
            <a:r>
              <a:rPr lang="en-US" dirty="0" smtClean="0"/>
              <a:t>Ask subjects to _</a:t>
            </a:r>
          </a:p>
          <a:p>
            <a:pPr lvl="2"/>
            <a:r>
              <a:rPr lang="en-US" dirty="0" smtClean="0"/>
              <a:t>(stick out their tongues)</a:t>
            </a:r>
          </a:p>
          <a:p>
            <a:pPr lvl="2"/>
            <a:r>
              <a:rPr lang="en-US" dirty="0" smtClean="0"/>
              <a:t>Check for _____________________________________ to one side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Homeostatic Imbalance</a:t>
            </a:r>
          </a:p>
          <a:p>
            <a:pPr lvl="1"/>
            <a:r>
              <a:rPr lang="en-US" dirty="0" smtClean="0"/>
              <a:t>Difficulty with speech and swallowing </a:t>
            </a:r>
          </a:p>
          <a:p>
            <a:pPr lvl="1"/>
            <a:r>
              <a:rPr lang="en-US" dirty="0" smtClean="0"/>
              <a:t>Decreased movement/paralysis of tongue and eventual atrophy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XII: The Hypoglossal Nerves</a:t>
            </a:r>
          </a:p>
        </p:txBody>
      </p:sp>
    </p:spTree>
    <p:extLst>
      <p:ext uri="{BB962C8B-B14F-4D97-AF65-F5344CB8AC3E}">
        <p14:creationId xmlns:p14="http://schemas.microsoft.com/office/powerpoint/2010/main" val="41412847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Spinal Nerves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31 pairs of mixed nerves named for point of issue from spinal cord</a:t>
            </a:r>
          </a:p>
          <a:p>
            <a:pPr lvl="1"/>
            <a:r>
              <a:rPr lang="en-US" altLang="en-US" dirty="0"/>
              <a:t>Supply all body parts but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8 </a:t>
            </a:r>
            <a:r>
              <a:rPr lang="en-US" altLang="en-US" dirty="0"/>
              <a:t>cervical (C</a:t>
            </a:r>
            <a:r>
              <a:rPr lang="en-US" altLang="en-US" baseline="-25000" dirty="0"/>
              <a:t>1</a:t>
            </a:r>
            <a:r>
              <a:rPr lang="en-US" altLang="en-US" dirty="0"/>
              <a:t>–C</a:t>
            </a:r>
            <a:r>
              <a:rPr lang="en-US" altLang="en-US" baseline="-25000" dirty="0"/>
              <a:t>8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12 thoracic (T</a:t>
            </a:r>
            <a:r>
              <a:rPr lang="en-US" altLang="en-US" baseline="-25000" dirty="0"/>
              <a:t>1</a:t>
            </a:r>
            <a:r>
              <a:rPr lang="en-US" altLang="en-US" dirty="0"/>
              <a:t>–T</a:t>
            </a:r>
            <a:r>
              <a:rPr lang="en-US" altLang="en-US" baseline="-25000" dirty="0"/>
              <a:t>12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5 Lumbar (L</a:t>
            </a:r>
            <a:r>
              <a:rPr lang="en-US" altLang="en-US" baseline="-25000" dirty="0"/>
              <a:t>1</a:t>
            </a:r>
            <a:r>
              <a:rPr lang="en-US" altLang="en-US" dirty="0"/>
              <a:t>–L</a:t>
            </a:r>
            <a:r>
              <a:rPr lang="en-US" altLang="en-US" baseline="-25000" dirty="0"/>
              <a:t>5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5 Sacral (S</a:t>
            </a:r>
            <a:r>
              <a:rPr lang="en-US" altLang="en-US" baseline="-25000" dirty="0"/>
              <a:t>1</a:t>
            </a:r>
            <a:r>
              <a:rPr lang="en-US" altLang="en-US" dirty="0"/>
              <a:t>–S</a:t>
            </a:r>
            <a:r>
              <a:rPr lang="en-US" altLang="en-US" baseline="-25000" dirty="0"/>
              <a:t>5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1 </a:t>
            </a:r>
            <a:r>
              <a:rPr lang="en-US" altLang="en-US" dirty="0" err="1"/>
              <a:t>Coccygeal</a:t>
            </a:r>
            <a:r>
              <a:rPr lang="en-US" altLang="en-US" dirty="0"/>
              <a:t> (C</a:t>
            </a:r>
            <a:r>
              <a:rPr lang="en-US" altLang="en-US" baseline="-25000" dirty="0"/>
              <a:t>0</a:t>
            </a:r>
            <a:r>
              <a:rPr lang="en-US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596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Classification by </a:t>
            </a:r>
            <a:r>
              <a:rPr lang="en-US" altLang="en-US" b="1" dirty="0"/>
              <a:t>Location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 smtClean="0"/>
              <a:t> </a:t>
            </a:r>
            <a:endParaRPr lang="en-US" altLang="en-US" dirty="0"/>
          </a:p>
          <a:p>
            <a:pPr lvl="1"/>
            <a:r>
              <a:rPr lang="en-US" altLang="en-US" dirty="0"/>
              <a:t>Respond to </a:t>
            </a:r>
            <a:r>
              <a:rPr lang="en-US" altLang="en-US" dirty="0" smtClean="0"/>
              <a:t>stretch in ______________________, </a:t>
            </a:r>
            <a:r>
              <a:rPr lang="en-US" altLang="en-US" dirty="0"/>
              <a:t>tendons, joints, ligaments, and connective tissue coverings of bones and muscles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Inform </a:t>
            </a:r>
            <a:r>
              <a:rPr lang="en-US" altLang="en-US" dirty="0"/>
              <a:t>brain of one's movements</a:t>
            </a:r>
          </a:p>
        </p:txBody>
      </p:sp>
    </p:spTree>
    <p:extLst>
      <p:ext uri="{BB962C8B-B14F-4D97-AF65-F5344CB8AC3E}">
        <p14:creationId xmlns:p14="http://schemas.microsoft.com/office/powerpoint/2010/main" val="26042915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638800" cy="1143000"/>
          </a:xfrm>
        </p:spPr>
        <p:txBody>
          <a:bodyPr/>
          <a:lstStyle/>
          <a:p>
            <a:r>
              <a:rPr lang="en-US" altLang="en-US" dirty="0"/>
              <a:t>Spinal Nerves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r>
              <a:rPr lang="en-US" altLang="en-US" dirty="0"/>
              <a:t>Only 7 cervical vertebrae,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7 </a:t>
            </a:r>
            <a:r>
              <a:rPr lang="en-US" altLang="en-US" dirty="0"/>
              <a:t>exit vertebral canal superior to vertebrae for which named</a:t>
            </a:r>
          </a:p>
          <a:p>
            <a:pPr lvl="1"/>
            <a:r>
              <a:rPr lang="en-US" altLang="en-US" dirty="0"/>
              <a:t>1 exits canal inferior to C</a:t>
            </a:r>
            <a:r>
              <a:rPr lang="en-US" altLang="en-US" baseline="-25000" dirty="0"/>
              <a:t>7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Other spinal nerves _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252413"/>
            <a:ext cx="300037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57381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Spinal Nerves: Roots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Each spinal nerve connects to spinal cord via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endParaRPr lang="en-US" altLang="en-US" b="1" dirty="0" smtClean="0"/>
          </a:p>
          <a:p>
            <a:r>
              <a:rPr lang="en-US" altLang="en-US" b="1" dirty="0" smtClean="0"/>
              <a:t> </a:t>
            </a:r>
            <a:endParaRPr lang="en-US" altLang="en-US" b="1" dirty="0"/>
          </a:p>
          <a:p>
            <a:pPr lvl="1"/>
            <a:r>
              <a:rPr lang="en-US" altLang="en-US" dirty="0"/>
              <a:t>Contain motor </a:t>
            </a:r>
            <a:r>
              <a:rPr lang="en-US" altLang="en-US" dirty="0" smtClean="0"/>
              <a:t>(___________________) </a:t>
            </a:r>
            <a:r>
              <a:rPr lang="en-US" altLang="en-US" dirty="0"/>
              <a:t>fibers from ventral horn motor neurons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Fibers </a:t>
            </a:r>
            <a:r>
              <a:rPr lang="en-US" altLang="en-US" dirty="0"/>
              <a:t>innervate skeletal muscles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061" y="1600200"/>
            <a:ext cx="428593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09662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Spinal Nerves: Roots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b="1" dirty="0"/>
              <a:t>Dorsal roots</a:t>
            </a:r>
            <a:endParaRPr lang="en-US" altLang="en-US" dirty="0"/>
          </a:p>
          <a:p>
            <a:pPr lvl="1"/>
            <a:r>
              <a:rPr lang="en-US" altLang="en-US" dirty="0"/>
              <a:t>Contain sensory (afferent) fibers from sensory neurons in </a:t>
            </a:r>
            <a:r>
              <a:rPr lang="en-US" altLang="en-US" b="1" dirty="0"/>
              <a:t>dorsal root </a:t>
            </a:r>
            <a:r>
              <a:rPr lang="en-US" altLang="en-US" b="1" dirty="0" smtClean="0"/>
              <a:t>______________________ </a:t>
            </a:r>
            <a:r>
              <a:rPr lang="en-US" altLang="en-US" dirty="0" smtClean="0"/>
              <a:t>and </a:t>
            </a:r>
            <a:r>
              <a:rPr lang="en-US" altLang="en-US" dirty="0"/>
              <a:t>conduct impulses from peripheral receptors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Dorsal </a:t>
            </a:r>
            <a:r>
              <a:rPr lang="en-US" altLang="en-US" dirty="0"/>
              <a:t>and ventral roots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______________________</a:t>
            </a:r>
          </a:p>
          <a:p>
            <a:pPr lvl="1"/>
            <a:r>
              <a:rPr lang="en-US" altLang="en-US" dirty="0" smtClean="0"/>
              <a:t>emerge </a:t>
            </a:r>
            <a:r>
              <a:rPr lang="en-US" altLang="en-US" dirty="0"/>
              <a:t>from vertebral column via </a:t>
            </a:r>
            <a:r>
              <a:rPr lang="en-US" altLang="en-US" b="1" dirty="0" smtClean="0"/>
              <a:t>_</a:t>
            </a:r>
            <a:endParaRPr lang="en-US" alt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2116" y="2209800"/>
            <a:ext cx="420188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33144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Spinal Nerves: Rami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b="1" dirty="0"/>
              <a:t>Spinal nerves </a:t>
            </a:r>
            <a:r>
              <a:rPr lang="en-US" altLang="en-US" dirty="0"/>
              <a:t>quite </a:t>
            </a:r>
            <a:r>
              <a:rPr lang="en-US" altLang="en-US" dirty="0" smtClean="0"/>
              <a:t>________________________ (~</a:t>
            </a:r>
            <a:r>
              <a:rPr lang="en-US" altLang="en-US" dirty="0"/>
              <a:t>1-2 cm)</a:t>
            </a:r>
          </a:p>
          <a:p>
            <a:r>
              <a:rPr lang="en-US" altLang="en-US" dirty="0"/>
              <a:t>Each branches into mixed </a:t>
            </a:r>
            <a:r>
              <a:rPr lang="en-US" altLang="en-US" dirty="0" err="1"/>
              <a:t>rami</a:t>
            </a:r>
            <a:endParaRPr lang="en-US" altLang="en-US" dirty="0"/>
          </a:p>
          <a:p>
            <a:pPr lvl="1"/>
            <a:r>
              <a:rPr lang="en-US" altLang="en-US" b="1" dirty="0" smtClean="0"/>
              <a:t> </a:t>
            </a:r>
            <a:endParaRPr lang="en-US" altLang="en-US" b="1" dirty="0"/>
          </a:p>
          <a:p>
            <a:pPr lvl="1"/>
            <a:r>
              <a:rPr lang="en-US" altLang="en-US" b="1" dirty="0"/>
              <a:t>Ventral </a:t>
            </a:r>
            <a:r>
              <a:rPr lang="en-US" altLang="en-US" b="1" dirty="0" err="1"/>
              <a:t>ramus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larger</a:t>
            </a:r>
            <a:endParaRPr lang="en-US" altLang="en-US" dirty="0"/>
          </a:p>
          <a:p>
            <a:pPr lvl="1"/>
            <a:r>
              <a:rPr lang="en-US" altLang="en-US" b="1" dirty="0" smtClean="0"/>
              <a:t> 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tiny </a:t>
            </a:r>
          </a:p>
          <a:p>
            <a:pPr lvl="2"/>
            <a:r>
              <a:rPr lang="en-US" altLang="en-US" dirty="0" smtClean="0"/>
              <a:t>reenters </a:t>
            </a:r>
            <a:r>
              <a:rPr lang="en-US" altLang="en-US" dirty="0"/>
              <a:t>vertebral </a:t>
            </a:r>
            <a:r>
              <a:rPr lang="en-US" altLang="en-US" dirty="0" smtClean="0"/>
              <a:t>canal</a:t>
            </a:r>
          </a:p>
          <a:p>
            <a:pPr lvl="2"/>
            <a:r>
              <a:rPr lang="en-US" altLang="en-US" dirty="0" smtClean="0"/>
              <a:t>innervates </a:t>
            </a:r>
            <a:r>
              <a:rPr lang="en-US" altLang="en-US" dirty="0" err="1"/>
              <a:t>meninges</a:t>
            </a:r>
            <a:r>
              <a:rPr lang="en-US" altLang="en-US" dirty="0"/>
              <a:t> and blood vessels</a:t>
            </a:r>
          </a:p>
          <a:p>
            <a:pPr lvl="1"/>
            <a:r>
              <a:rPr lang="en-US" altLang="en-US" b="1" dirty="0" err="1"/>
              <a:t>Rami</a:t>
            </a:r>
            <a:r>
              <a:rPr lang="en-US" altLang="en-US" b="1" dirty="0"/>
              <a:t> </a:t>
            </a:r>
            <a:r>
              <a:rPr lang="en-US" altLang="en-US" b="1" dirty="0" err="1"/>
              <a:t>communicantes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(__________________________ pathways</a:t>
            </a:r>
            <a:r>
              <a:rPr lang="en-US" altLang="en-US" dirty="0"/>
              <a:t>) join ventral </a:t>
            </a:r>
            <a:r>
              <a:rPr lang="en-US" altLang="en-US" dirty="0" err="1"/>
              <a:t>rami</a:t>
            </a:r>
            <a:r>
              <a:rPr lang="en-US" altLang="en-US" dirty="0"/>
              <a:t> in thoracic region</a:t>
            </a:r>
          </a:p>
        </p:txBody>
      </p:sp>
      <p:pic>
        <p:nvPicPr>
          <p:cNvPr id="2498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061510"/>
            <a:ext cx="3733800" cy="34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73099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Spinal Nerves: Rami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800" dirty="0"/>
              <a:t>All ventral </a:t>
            </a:r>
            <a:r>
              <a:rPr lang="en-US" altLang="en-US" sz="2800" dirty="0" err="1"/>
              <a:t>rami</a:t>
            </a:r>
            <a:r>
              <a:rPr lang="en-US" altLang="en-US" sz="2800" dirty="0"/>
              <a:t> except </a:t>
            </a:r>
            <a:r>
              <a:rPr lang="en-US" altLang="en-US" sz="2800" dirty="0" smtClean="0"/>
              <a:t>______________________ </a:t>
            </a:r>
            <a:r>
              <a:rPr lang="en-US" altLang="en-US" sz="2800" dirty="0"/>
              <a:t>form interlacing nerve networks </a:t>
            </a:r>
            <a:endParaRPr lang="en-US" altLang="en-US" sz="2800" dirty="0" smtClean="0"/>
          </a:p>
          <a:p>
            <a:pPr lvl="1"/>
            <a:r>
              <a:rPr lang="en-US" altLang="en-US" sz="2400" dirty="0" smtClean="0"/>
              <a:t>called </a:t>
            </a:r>
            <a:r>
              <a:rPr lang="en-US" altLang="en-US" sz="2400" b="1" dirty="0" smtClean="0"/>
              <a:t> </a:t>
            </a:r>
            <a:endParaRPr lang="en-US" altLang="en-US" sz="2400" dirty="0" smtClean="0"/>
          </a:p>
          <a:p>
            <a:pPr lvl="2"/>
            <a:r>
              <a:rPr lang="en-US" altLang="en-US" sz="2000" dirty="0" smtClean="0"/>
              <a:t>cervical</a:t>
            </a:r>
            <a:r>
              <a:rPr lang="en-US" altLang="en-US" sz="2000" dirty="0"/>
              <a:t>, brachial, lumbar, and </a:t>
            </a:r>
            <a:r>
              <a:rPr lang="en-US" altLang="en-US" sz="2000" dirty="0" smtClean="0"/>
              <a:t>sacral</a:t>
            </a:r>
            <a:endParaRPr lang="en-US" altLang="en-US" sz="2000" dirty="0"/>
          </a:p>
          <a:p>
            <a:r>
              <a:rPr lang="en-US" altLang="en-US" sz="2800" dirty="0" smtClean="0"/>
              <a:t>The ____________________is innervated </a:t>
            </a:r>
            <a:r>
              <a:rPr lang="en-US" altLang="en-US" sz="2800" dirty="0"/>
              <a:t>by </a:t>
            </a:r>
            <a:r>
              <a:rPr lang="en-US" altLang="en-US" sz="2800" dirty="0" smtClean="0"/>
              <a:t>__________________________________ via </a:t>
            </a:r>
            <a:r>
              <a:rPr lang="en-US" altLang="en-US" sz="2800" dirty="0"/>
              <a:t>several branches</a:t>
            </a:r>
          </a:p>
          <a:p>
            <a:r>
              <a:rPr lang="en-US" altLang="en-US" sz="2800" dirty="0"/>
              <a:t>Ventral </a:t>
            </a:r>
            <a:r>
              <a:rPr lang="en-US" altLang="en-US" sz="2800" dirty="0" err="1"/>
              <a:t>rami</a:t>
            </a:r>
            <a:r>
              <a:rPr lang="en-US" altLang="en-US" sz="2800" dirty="0"/>
              <a:t> </a:t>
            </a:r>
            <a:endParaRPr lang="en-US" altLang="en-US" sz="2800" dirty="0" smtClean="0"/>
          </a:p>
          <a:p>
            <a:pPr lvl="1"/>
            <a:r>
              <a:rPr lang="en-US" altLang="en-US" sz="2400" dirty="0" smtClean="0"/>
              <a:t>supply </a:t>
            </a:r>
            <a:r>
              <a:rPr lang="en-US" altLang="en-US" sz="2400" dirty="0"/>
              <a:t>muscles of </a:t>
            </a:r>
            <a:r>
              <a:rPr lang="en-US" altLang="en-US" sz="2400" dirty="0" smtClean="0"/>
              <a:t>ribs</a:t>
            </a:r>
          </a:p>
          <a:p>
            <a:pPr lvl="1"/>
            <a:r>
              <a:rPr lang="en-US" altLang="en-US" sz="2400" dirty="0" err="1" smtClean="0"/>
              <a:t>anterolateral</a:t>
            </a:r>
            <a:r>
              <a:rPr lang="en-US" altLang="en-US" sz="2400" dirty="0" smtClean="0"/>
              <a:t> thorax</a:t>
            </a:r>
          </a:p>
          <a:p>
            <a:pPr lvl="1"/>
            <a:r>
              <a:rPr lang="en-US" altLang="en-US" sz="2400" dirty="0" smtClean="0"/>
              <a:t>abdominal </a:t>
            </a:r>
            <a:r>
              <a:rPr lang="en-US" altLang="en-US" sz="2400" dirty="0"/>
              <a:t>wall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Spinal </a:t>
            </a:r>
            <a:r>
              <a:rPr lang="en-US" altLang="en-US" sz="2800" dirty="0"/>
              <a:t>roots longer as move </a:t>
            </a:r>
            <a:r>
              <a:rPr lang="en-US" altLang="en-US" sz="2800" dirty="0" smtClean="0"/>
              <a:t>_</a:t>
            </a:r>
            <a:endParaRPr lang="en-US" altLang="en-US" sz="2800" dirty="0"/>
          </a:p>
          <a:p>
            <a:pPr lvl="1"/>
            <a:r>
              <a:rPr lang="en-US" altLang="en-US" sz="2400" dirty="0"/>
              <a:t>Lumbar and sacral roots extend as </a:t>
            </a:r>
            <a:r>
              <a:rPr lang="en-US" altLang="en-US" sz="2400" b="1" dirty="0" smtClean="0"/>
              <a:t>_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37573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Spinal Nerves: Plexuses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Within plexus fibers </a:t>
            </a:r>
            <a:r>
              <a:rPr lang="en-US" altLang="en-US" dirty="0" err="1"/>
              <a:t>criss</a:t>
            </a:r>
            <a:r>
              <a:rPr lang="en-US" altLang="en-US" dirty="0"/>
              <a:t>-cross</a:t>
            </a:r>
          </a:p>
          <a:p>
            <a:pPr lvl="1"/>
            <a:r>
              <a:rPr lang="en-US" altLang="en-US" dirty="0" smtClean="0"/>
              <a:t> 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Fibers </a:t>
            </a:r>
            <a:r>
              <a:rPr lang="en-US" altLang="en-US" dirty="0"/>
              <a:t>from ventral </a:t>
            </a:r>
            <a:r>
              <a:rPr lang="en-US" altLang="en-US" dirty="0" err="1"/>
              <a:t>ramus</a:t>
            </a:r>
            <a:r>
              <a:rPr lang="en-US" altLang="en-US" dirty="0"/>
              <a:t> go to body periphery via several routes</a:t>
            </a:r>
          </a:p>
          <a:p>
            <a:pPr lvl="2"/>
            <a:r>
              <a:rPr lang="en-US" altLang="en-US" dirty="0"/>
              <a:t>Each limb muscle innervated by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3"/>
            <a:endParaRPr lang="en-US" altLang="en-US" dirty="0" smtClean="0"/>
          </a:p>
          <a:p>
            <a:pPr lvl="3"/>
            <a:r>
              <a:rPr lang="en-US" altLang="en-US" dirty="0" smtClean="0"/>
              <a:t>Damage </a:t>
            </a:r>
            <a:r>
              <a:rPr lang="en-US" altLang="en-US" dirty="0"/>
              <a:t>to </a:t>
            </a:r>
            <a:r>
              <a:rPr lang="en-US" altLang="en-US" dirty="0" smtClean="0"/>
              <a:t>one spinal nerve </a:t>
            </a:r>
            <a:r>
              <a:rPr lang="en-US" altLang="en-US" dirty="0"/>
              <a:t>does not </a:t>
            </a:r>
            <a:r>
              <a:rPr lang="en-US" altLang="en-US" dirty="0" smtClean="0">
                <a:sym typeface="Wingdings" pitchFamily="-128" charset="2"/>
              </a:rPr>
              <a:t>cause paralysis</a:t>
            </a:r>
            <a:endParaRPr lang="en-US" altLang="en-US" dirty="0">
              <a:sym typeface="Wingdings" pitchFamily="-12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841787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Cervical Plexus and the Neck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5532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Formed by ventral </a:t>
            </a:r>
            <a:r>
              <a:rPr lang="en-US" altLang="en-US" dirty="0" err="1"/>
              <a:t>rami</a:t>
            </a:r>
            <a:r>
              <a:rPr lang="en-US" altLang="en-US" dirty="0"/>
              <a:t> of C</a:t>
            </a:r>
            <a:r>
              <a:rPr lang="en-US" altLang="en-US" baseline="-25000" dirty="0"/>
              <a:t>1</a:t>
            </a:r>
            <a:r>
              <a:rPr lang="en-US" altLang="en-US" dirty="0"/>
              <a:t>–C</a:t>
            </a:r>
            <a:r>
              <a:rPr lang="en-US" altLang="en-US" baseline="-25000" dirty="0"/>
              <a:t>4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Most </a:t>
            </a:r>
            <a:r>
              <a:rPr lang="en-US" altLang="en-US" dirty="0"/>
              <a:t>branches form </a:t>
            </a:r>
            <a:r>
              <a:rPr lang="en-US" altLang="en-US" b="1" dirty="0" smtClean="0"/>
              <a:t>_</a:t>
            </a:r>
            <a:endParaRPr lang="en-US" altLang="en-US" dirty="0"/>
          </a:p>
          <a:p>
            <a:pPr lvl="1"/>
            <a:r>
              <a:rPr lang="en-US" altLang="en-US" dirty="0"/>
              <a:t>Innervate </a:t>
            </a:r>
            <a:r>
              <a:rPr lang="en-US" altLang="en-US" dirty="0" smtClean="0"/>
              <a:t>____________________________of </a:t>
            </a:r>
            <a:r>
              <a:rPr lang="en-US" altLang="en-US" dirty="0"/>
              <a:t>neck, ear, back of head, and shoulders</a:t>
            </a:r>
          </a:p>
          <a:p>
            <a:pPr lvl="1"/>
            <a:r>
              <a:rPr lang="en-US" altLang="en-US" dirty="0"/>
              <a:t>Other branches innervate neck muscles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 </a:t>
            </a:r>
            <a:endParaRPr lang="en-US" altLang="en-US" dirty="0"/>
          </a:p>
          <a:p>
            <a:pPr lvl="1"/>
            <a:r>
              <a:rPr lang="en-US" altLang="en-US" dirty="0"/>
              <a:t>Major motor and sensory nerve of </a:t>
            </a:r>
            <a:r>
              <a:rPr lang="en-US" altLang="en-US" dirty="0" smtClean="0"/>
              <a:t>_________________________</a:t>
            </a:r>
          </a:p>
          <a:p>
            <a:pPr lvl="2"/>
            <a:r>
              <a:rPr lang="en-US" altLang="en-US" dirty="0" smtClean="0"/>
              <a:t>receives </a:t>
            </a:r>
            <a:r>
              <a:rPr lang="en-US" altLang="en-US" dirty="0"/>
              <a:t>fibers from </a:t>
            </a:r>
            <a:r>
              <a:rPr lang="en-US" altLang="en-US" dirty="0" smtClean="0"/>
              <a:t>C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–C</a:t>
            </a:r>
            <a:r>
              <a:rPr lang="en-US" altLang="en-US" baseline="-25000" dirty="0" smtClean="0"/>
              <a:t>5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Irritation </a:t>
            </a:r>
            <a:r>
              <a:rPr lang="en-US" altLang="en-US" dirty="0">
                <a:sym typeface="Symbol" pitchFamily="-78" charset="0"/>
              </a:rPr>
              <a:t></a:t>
            </a:r>
            <a:r>
              <a:rPr lang="en-US" altLang="en-US" dirty="0">
                <a:sym typeface="Wingdings" pitchFamily="-128" charset="2"/>
              </a:rPr>
              <a:t> hiccups</a:t>
            </a:r>
            <a:endParaRPr lang="en-US" altLang="en-US" dirty="0"/>
          </a:p>
        </p:txBody>
      </p:sp>
      <p:pic>
        <p:nvPicPr>
          <p:cNvPr id="2416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820194"/>
            <a:ext cx="1981200" cy="339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3342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Brachial Plexus and Upper Limb</a:t>
            </a: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Formed by ventral </a:t>
            </a:r>
            <a:r>
              <a:rPr lang="en-US" altLang="en-US" dirty="0" err="1"/>
              <a:t>rami</a:t>
            </a:r>
            <a:r>
              <a:rPr lang="en-US" altLang="en-US" dirty="0"/>
              <a:t> of C</a:t>
            </a:r>
            <a:r>
              <a:rPr lang="en-US" altLang="en-US" baseline="-25000" dirty="0"/>
              <a:t>5</a:t>
            </a:r>
            <a:r>
              <a:rPr lang="en-US" altLang="en-US" dirty="0"/>
              <a:t>–C</a:t>
            </a:r>
            <a:r>
              <a:rPr lang="en-US" altLang="en-US" baseline="-25000" dirty="0"/>
              <a:t>8</a:t>
            </a:r>
            <a:r>
              <a:rPr lang="en-US" altLang="en-US" dirty="0"/>
              <a:t> and </a:t>
            </a:r>
            <a:r>
              <a:rPr lang="en-US" altLang="en-US" dirty="0" smtClean="0"/>
              <a:t>T</a:t>
            </a:r>
            <a:r>
              <a:rPr lang="en-US" altLang="en-US" baseline="-25000" dirty="0" smtClean="0"/>
              <a:t>1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Gives rise to nerves that innervate upper limb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Major branches of this plexus: 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 smtClean="0"/>
              <a:t> </a:t>
            </a:r>
            <a:endParaRPr lang="en-US" altLang="en-US" dirty="0" smtClean="0"/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five </a:t>
            </a:r>
            <a:r>
              <a:rPr lang="en-US" altLang="en-US" dirty="0"/>
              <a:t>ventral </a:t>
            </a:r>
            <a:r>
              <a:rPr lang="en-US" altLang="en-US" dirty="0" err="1"/>
              <a:t>rami</a:t>
            </a:r>
            <a:r>
              <a:rPr lang="en-US" altLang="en-US" dirty="0"/>
              <a:t> (</a:t>
            </a:r>
            <a:r>
              <a:rPr lang="en-US" altLang="en-US" dirty="0" smtClean="0"/>
              <a:t>C</a:t>
            </a:r>
            <a:r>
              <a:rPr lang="en-US" altLang="en-US" baseline="-25000" dirty="0" smtClean="0"/>
              <a:t>5</a:t>
            </a:r>
            <a:r>
              <a:rPr lang="en-US" altLang="en-US" dirty="0" smtClean="0"/>
              <a:t>–T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b="1" dirty="0" smtClean="0"/>
              <a:t> </a:t>
            </a:r>
            <a:endParaRPr lang="en-US" altLang="en-US" dirty="0" smtClean="0"/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upper</a:t>
            </a:r>
            <a:r>
              <a:rPr lang="en-US" altLang="en-US" dirty="0"/>
              <a:t>, middle, and </a:t>
            </a:r>
            <a:r>
              <a:rPr lang="en-US" altLang="en-US" dirty="0" smtClean="0"/>
              <a:t>lower 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b="1" dirty="0" smtClean="0"/>
              <a:t> </a:t>
            </a:r>
            <a:endParaRPr lang="en-US" altLang="en-US" dirty="0" smtClean="0"/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anterior </a:t>
            </a:r>
            <a:r>
              <a:rPr lang="en-US" altLang="en-US" dirty="0"/>
              <a:t>and </a:t>
            </a:r>
            <a:r>
              <a:rPr lang="en-US" altLang="en-US" dirty="0" smtClean="0"/>
              <a:t>posterior 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b="1" dirty="0" smtClean="0"/>
              <a:t> </a:t>
            </a:r>
            <a:endParaRPr lang="en-US" altLang="en-US" dirty="0"/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lateral</a:t>
            </a:r>
            <a:r>
              <a:rPr lang="en-US" altLang="en-US" dirty="0"/>
              <a:t>, medial, and posterior </a:t>
            </a:r>
          </a:p>
        </p:txBody>
      </p:sp>
    </p:spTree>
    <p:extLst>
      <p:ext uri="{BB962C8B-B14F-4D97-AF65-F5344CB8AC3E}">
        <p14:creationId xmlns:p14="http://schemas.microsoft.com/office/powerpoint/2010/main" val="10288055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Brachial Plexus: Five Important Nerves</a:t>
            </a:r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400" b="1" dirty="0" smtClean="0"/>
              <a:t> </a:t>
            </a:r>
            <a:endParaRPr lang="en-US" altLang="en-US" sz="2400" dirty="0" smtClean="0"/>
          </a:p>
          <a:p>
            <a:pPr lvl="1"/>
            <a:r>
              <a:rPr lang="en-US" altLang="en-US" sz="2000" dirty="0" smtClean="0"/>
              <a:t>innervates </a:t>
            </a:r>
            <a:r>
              <a:rPr lang="en-US" altLang="en-US" sz="2000" b="1" dirty="0"/>
              <a:t>deltoid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teres</a:t>
            </a:r>
            <a:r>
              <a:rPr lang="en-US" altLang="en-US" sz="2000" dirty="0"/>
              <a:t> minor, and skin and joint capsule of shoulder</a:t>
            </a:r>
          </a:p>
          <a:p>
            <a:r>
              <a:rPr lang="en-US" altLang="en-US" sz="2400" b="1" dirty="0" smtClean="0"/>
              <a:t> </a:t>
            </a:r>
            <a:endParaRPr lang="en-US" altLang="en-US" sz="2400" dirty="0" smtClean="0"/>
          </a:p>
          <a:p>
            <a:pPr lvl="1"/>
            <a:r>
              <a:rPr lang="en-US" altLang="en-US" sz="2000" dirty="0" smtClean="0"/>
              <a:t>innervates </a:t>
            </a:r>
            <a:r>
              <a:rPr lang="en-US" altLang="en-US" sz="2000" b="1" dirty="0"/>
              <a:t>biceps </a:t>
            </a:r>
            <a:r>
              <a:rPr lang="en-US" altLang="en-US" sz="2000" b="1" dirty="0" err="1"/>
              <a:t>brachii</a:t>
            </a:r>
            <a:r>
              <a:rPr lang="en-US" altLang="en-US" sz="2000" b="1" dirty="0"/>
              <a:t> </a:t>
            </a:r>
            <a:r>
              <a:rPr lang="en-US" altLang="en-US" sz="2000" dirty="0"/>
              <a:t>and </a:t>
            </a:r>
            <a:r>
              <a:rPr lang="en-US" altLang="en-US" sz="2000" dirty="0" err="1"/>
              <a:t>brachialis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coracobrachialis</a:t>
            </a:r>
            <a:r>
              <a:rPr lang="en-US" altLang="en-US" sz="2000" b="1" dirty="0"/>
              <a:t>,</a:t>
            </a:r>
            <a:r>
              <a:rPr lang="en-US" altLang="en-US" sz="2000" dirty="0"/>
              <a:t> and skin of lateral forearm</a:t>
            </a:r>
          </a:p>
          <a:p>
            <a:r>
              <a:rPr lang="en-US" altLang="en-US" sz="2400" b="1" dirty="0" smtClean="0"/>
              <a:t> </a:t>
            </a:r>
            <a:endParaRPr lang="en-US" altLang="en-US" sz="2400" dirty="0" smtClean="0"/>
          </a:p>
          <a:p>
            <a:pPr lvl="1"/>
            <a:r>
              <a:rPr lang="en-US" altLang="en-US" sz="2000" dirty="0" smtClean="0"/>
              <a:t>innervates </a:t>
            </a:r>
            <a:r>
              <a:rPr lang="en-US" altLang="en-US" sz="2000" b="1" dirty="0"/>
              <a:t>skin</a:t>
            </a:r>
            <a:r>
              <a:rPr lang="en-US" altLang="en-US" sz="2000" dirty="0"/>
              <a:t>, </a:t>
            </a:r>
            <a:r>
              <a:rPr lang="en-US" altLang="en-US" sz="2000" b="1" dirty="0"/>
              <a:t>most flexors</a:t>
            </a:r>
            <a:r>
              <a:rPr lang="en-US" altLang="en-US" sz="2000" dirty="0"/>
              <a:t>, forearm </a:t>
            </a:r>
            <a:r>
              <a:rPr lang="en-US" altLang="en-US" sz="2000" dirty="0" err="1"/>
              <a:t>pronators</a:t>
            </a:r>
            <a:r>
              <a:rPr lang="en-US" altLang="en-US" sz="2000" dirty="0"/>
              <a:t>, wrist and finger flexors, thumb opposition muscles</a:t>
            </a:r>
          </a:p>
          <a:p>
            <a:r>
              <a:rPr lang="en-US" altLang="en-US" sz="2400" b="1" dirty="0" smtClean="0"/>
              <a:t> </a:t>
            </a:r>
            <a:endParaRPr lang="en-US" altLang="en-US" sz="2400" dirty="0" smtClean="0"/>
          </a:p>
          <a:p>
            <a:pPr lvl="1"/>
            <a:r>
              <a:rPr lang="en-US" altLang="en-US" sz="2000" dirty="0" smtClean="0"/>
              <a:t>supplies </a:t>
            </a:r>
            <a:r>
              <a:rPr lang="en-US" altLang="en-US" sz="2000" dirty="0"/>
              <a:t>flexor </a:t>
            </a:r>
            <a:r>
              <a:rPr lang="en-US" altLang="en-US" sz="2000" dirty="0" err="1"/>
              <a:t>carpi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ulnaris</a:t>
            </a:r>
            <a:r>
              <a:rPr lang="en-US" altLang="en-US" sz="2000" dirty="0"/>
              <a:t>, part of flexor </a:t>
            </a:r>
            <a:r>
              <a:rPr lang="en-US" altLang="en-US" sz="2000" dirty="0" err="1"/>
              <a:t>digitorum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profundus</a:t>
            </a:r>
            <a:r>
              <a:rPr lang="en-US" altLang="en-US" sz="2000" dirty="0"/>
              <a:t>, </a:t>
            </a:r>
            <a:r>
              <a:rPr lang="en-US" altLang="en-US" sz="2000" b="1" dirty="0"/>
              <a:t>most intrinsic hand muscles</a:t>
            </a:r>
            <a:r>
              <a:rPr lang="en-US" altLang="en-US" sz="2000" dirty="0"/>
              <a:t>, skin of medial aspect of hand, wrist/finger flexion</a:t>
            </a:r>
          </a:p>
          <a:p>
            <a:r>
              <a:rPr lang="en-US" altLang="en-US" sz="2400" b="1" dirty="0" smtClean="0"/>
              <a:t> </a:t>
            </a:r>
            <a:endParaRPr lang="en-US" altLang="en-US" sz="2400" dirty="0" smtClean="0"/>
          </a:p>
          <a:p>
            <a:pPr lvl="1"/>
            <a:r>
              <a:rPr lang="en-US" altLang="en-US" sz="2000" dirty="0" smtClean="0"/>
              <a:t>innervates </a:t>
            </a:r>
            <a:r>
              <a:rPr lang="en-US" altLang="en-US" sz="2000" dirty="0"/>
              <a:t>essentially </a:t>
            </a:r>
            <a:r>
              <a:rPr lang="en-US" altLang="en-US" sz="2000" b="1" dirty="0"/>
              <a:t>all extensor muscles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supinators</a:t>
            </a:r>
            <a:r>
              <a:rPr lang="en-US" altLang="en-US" sz="2000" dirty="0"/>
              <a:t>, and posterior skin of limb</a:t>
            </a:r>
          </a:p>
        </p:txBody>
      </p:sp>
    </p:spTree>
    <p:extLst>
      <p:ext uri="{BB962C8B-B14F-4D97-AF65-F5344CB8AC3E}">
        <p14:creationId xmlns:p14="http://schemas.microsoft.com/office/powerpoint/2010/main" val="13634763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Lumbar Plexus</a:t>
            </a: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553200" cy="4525963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Arises from L</a:t>
            </a:r>
            <a:r>
              <a:rPr lang="en-US" altLang="en-US" baseline="-25000" dirty="0"/>
              <a:t>1</a:t>
            </a:r>
            <a:r>
              <a:rPr lang="en-US" altLang="en-US" dirty="0"/>
              <a:t>–L</a:t>
            </a:r>
            <a:r>
              <a:rPr lang="en-US" altLang="en-US" baseline="-25000" dirty="0"/>
              <a:t>4</a:t>
            </a:r>
            <a:endParaRPr lang="en-US" altLang="en-US" dirty="0"/>
          </a:p>
          <a:p>
            <a:r>
              <a:rPr lang="en-US" altLang="en-US" dirty="0"/>
              <a:t>Innervates thigh, abdominal wall, and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r>
              <a:rPr lang="en-US" altLang="en-US" b="1" dirty="0" smtClean="0"/>
              <a:t> </a:t>
            </a:r>
            <a:endParaRPr lang="en-US" altLang="en-US" dirty="0"/>
          </a:p>
          <a:p>
            <a:pPr lvl="1"/>
            <a:r>
              <a:rPr lang="en-US" altLang="en-US" dirty="0" smtClean="0"/>
              <a:t>innervates </a:t>
            </a:r>
            <a:r>
              <a:rPr lang="en-US" altLang="en-US" dirty="0"/>
              <a:t>quadriceps and skin of anterior thigh and medial surface of leg</a:t>
            </a:r>
          </a:p>
          <a:p>
            <a:r>
              <a:rPr lang="en-US" altLang="en-US" b="1" dirty="0" smtClean="0"/>
              <a:t>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passes </a:t>
            </a:r>
            <a:r>
              <a:rPr lang="en-US" altLang="en-US" dirty="0"/>
              <a:t>through </a:t>
            </a:r>
            <a:r>
              <a:rPr lang="en-US" altLang="en-US" dirty="0" err="1"/>
              <a:t>obturator</a:t>
            </a:r>
            <a:r>
              <a:rPr lang="en-US" altLang="en-US" dirty="0"/>
              <a:t> foramen to innervate adductor muscles</a:t>
            </a:r>
          </a:p>
        </p:txBody>
      </p:sp>
      <p:pic>
        <p:nvPicPr>
          <p:cNvPr id="2211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14338"/>
            <a:ext cx="19050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835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Classification by Receptor Structure</a:t>
            </a:r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/>
              <a:t>Simple receptors for </a:t>
            </a:r>
            <a:r>
              <a:rPr lang="en-US" altLang="en-US" b="1" dirty="0" smtClean="0"/>
              <a:t>_</a:t>
            </a:r>
            <a:endParaRPr lang="en-US" altLang="en-US" b="1" dirty="0"/>
          </a:p>
          <a:p>
            <a:pPr lvl="1"/>
            <a:r>
              <a:rPr lang="en-US" altLang="en-US" dirty="0" smtClean="0"/>
              <a:t>___________________________________ </a:t>
            </a:r>
            <a:r>
              <a:rPr lang="en-US" altLang="en-US" dirty="0"/>
              <a:t>sensations 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touch</a:t>
            </a:r>
            <a:r>
              <a:rPr lang="en-US" altLang="en-US" dirty="0"/>
              <a:t>, pressure, stretch, </a:t>
            </a:r>
            <a:r>
              <a:rPr lang="en-US" altLang="en-US" dirty="0" smtClean="0"/>
              <a:t>vibration</a:t>
            </a:r>
          </a:p>
          <a:p>
            <a:pPr lvl="1"/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muscle </a:t>
            </a:r>
            <a:r>
              <a:rPr lang="en-US" altLang="en-US" dirty="0"/>
              <a:t>sense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Modified </a:t>
            </a:r>
            <a:r>
              <a:rPr lang="en-US" altLang="en-US" dirty="0"/>
              <a:t>dendritic endings of sensory neurons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Receptors </a:t>
            </a:r>
            <a:r>
              <a:rPr lang="en-US" altLang="en-US" dirty="0"/>
              <a:t>for </a:t>
            </a:r>
            <a:r>
              <a:rPr lang="en-US" altLang="en-US" b="1" dirty="0"/>
              <a:t>special senses</a:t>
            </a:r>
          </a:p>
          <a:p>
            <a:pPr lvl="1"/>
            <a:r>
              <a:rPr lang="en-US" altLang="en-US" dirty="0"/>
              <a:t>Vision, hearing, equilibrium, smell, and taste (Chapter 15)</a:t>
            </a:r>
          </a:p>
        </p:txBody>
      </p:sp>
    </p:spTree>
    <p:extLst>
      <p:ext uri="{BB962C8B-B14F-4D97-AF65-F5344CB8AC3E}">
        <p14:creationId xmlns:p14="http://schemas.microsoft.com/office/powerpoint/2010/main" val="30075797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Sacral Plexus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578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Arises from L</a:t>
            </a:r>
            <a:r>
              <a:rPr lang="en-US" altLang="en-US" baseline="-25000" dirty="0"/>
              <a:t>4</a:t>
            </a:r>
            <a:r>
              <a:rPr lang="en-US" altLang="en-US" dirty="0"/>
              <a:t>–S</a:t>
            </a:r>
            <a:r>
              <a:rPr lang="en-US" altLang="en-US" baseline="-25000" dirty="0"/>
              <a:t>4</a:t>
            </a:r>
            <a:endParaRPr lang="en-US" altLang="en-US" dirty="0"/>
          </a:p>
          <a:p>
            <a:r>
              <a:rPr lang="en-US" altLang="en-US" dirty="0"/>
              <a:t>Serves the buttock, lower limb, pelvic structures, and perineum</a:t>
            </a:r>
          </a:p>
          <a:p>
            <a:r>
              <a:rPr lang="en-US" altLang="en-US" b="1" dirty="0"/>
              <a:t>Sciatic nerve</a:t>
            </a:r>
            <a:endParaRPr lang="en-US" altLang="en-US" dirty="0"/>
          </a:p>
          <a:p>
            <a:pPr lvl="1"/>
            <a:r>
              <a:rPr lang="en-US" altLang="en-US" dirty="0" smtClean="0"/>
              <a:t> </a:t>
            </a:r>
            <a:endParaRPr lang="en-US" altLang="en-US" dirty="0"/>
          </a:p>
          <a:p>
            <a:pPr lvl="1"/>
            <a:r>
              <a:rPr lang="en-US" altLang="en-US" dirty="0"/>
              <a:t>Innervates hamstring muscles, adductor </a:t>
            </a:r>
            <a:r>
              <a:rPr lang="en-US" altLang="en-US" dirty="0" err="1"/>
              <a:t>magnus</a:t>
            </a:r>
            <a:r>
              <a:rPr lang="en-US" altLang="en-US" dirty="0"/>
              <a:t>, and most muscles in leg and foot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Composed </a:t>
            </a:r>
            <a:r>
              <a:rPr lang="en-US" altLang="en-US" dirty="0"/>
              <a:t>of two nerves: </a:t>
            </a:r>
            <a:endParaRPr lang="en-US" altLang="en-US" dirty="0" smtClean="0"/>
          </a:p>
          <a:p>
            <a:pPr lvl="2"/>
            <a:r>
              <a:rPr lang="en-US" altLang="en-US" b="1" dirty="0" smtClean="0"/>
              <a:t> </a:t>
            </a:r>
            <a:endParaRPr lang="en-US" altLang="en-US" dirty="0" smtClean="0"/>
          </a:p>
          <a:p>
            <a:pPr lvl="2"/>
            <a:r>
              <a:rPr lang="en-US" altLang="en-US" b="1" dirty="0" smtClean="0"/>
              <a:t> </a:t>
            </a:r>
            <a:endParaRPr lang="en-US" altLang="en-US" dirty="0"/>
          </a:p>
        </p:txBody>
      </p:sp>
      <p:pic>
        <p:nvPicPr>
          <p:cNvPr id="2150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900" y="595313"/>
            <a:ext cx="30861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1662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Anterolateral Thorax and Abdominal Wall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Ventral </a:t>
            </a:r>
            <a:r>
              <a:rPr lang="en-US" altLang="en-US" dirty="0" err="1"/>
              <a:t>rami</a:t>
            </a:r>
            <a:r>
              <a:rPr lang="en-US" altLang="en-US" dirty="0"/>
              <a:t> in </a:t>
            </a:r>
            <a:r>
              <a:rPr lang="en-US" altLang="en-US" dirty="0" smtClean="0"/>
              <a:t>thoracic wall run in a simple _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Form </a:t>
            </a:r>
            <a:r>
              <a:rPr lang="en-US" altLang="en-US" dirty="0" err="1"/>
              <a:t>intercostal</a:t>
            </a:r>
            <a:r>
              <a:rPr lang="en-US" altLang="en-US" dirty="0"/>
              <a:t> nerves that supply </a:t>
            </a:r>
            <a:r>
              <a:rPr lang="en-US" altLang="en-US" dirty="0" err="1"/>
              <a:t>intercostal</a:t>
            </a:r>
            <a:r>
              <a:rPr lang="en-US" altLang="en-US" dirty="0"/>
              <a:t> muscles, muscle and </a:t>
            </a:r>
            <a:r>
              <a:rPr lang="en-US" altLang="en-US" dirty="0" smtClean="0"/>
              <a:t>skin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Give </a:t>
            </a:r>
            <a:r>
              <a:rPr lang="en-US" altLang="en-US" dirty="0"/>
              <a:t>off </a:t>
            </a:r>
            <a:r>
              <a:rPr lang="en-US" altLang="en-US" dirty="0" err="1"/>
              <a:t>cutaneous</a:t>
            </a:r>
            <a:r>
              <a:rPr lang="en-US" altLang="en-US" dirty="0"/>
              <a:t> branches to </a:t>
            </a:r>
            <a:r>
              <a:rPr lang="en-US" altLang="en-US" dirty="0" smtClean="0"/>
              <a:t>skin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Dorsal </a:t>
            </a:r>
            <a:r>
              <a:rPr lang="en-US" altLang="en-US" dirty="0" err="1"/>
              <a:t>rami</a:t>
            </a:r>
            <a:r>
              <a:rPr lang="en-US" altLang="en-US" dirty="0"/>
              <a:t> innervate </a:t>
            </a:r>
            <a:r>
              <a:rPr lang="en-US" altLang="en-US" dirty="0" smtClean="0"/>
              <a:t>_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13086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Innervation of Skin: Dermatomes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dirty="0"/>
              <a:t>Dermatome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area </a:t>
            </a:r>
            <a:r>
              <a:rPr lang="en-US" altLang="en-US" dirty="0"/>
              <a:t>of skin innervated by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All </a:t>
            </a:r>
            <a:r>
              <a:rPr lang="en-US" altLang="en-US" dirty="0"/>
              <a:t>spinal nerves </a:t>
            </a:r>
            <a:r>
              <a:rPr lang="en-US" altLang="en-US" dirty="0" smtClean="0"/>
              <a:t>______________________  </a:t>
            </a:r>
            <a:r>
              <a:rPr lang="en-US" altLang="en-US" dirty="0"/>
              <a:t>participate in dermatomes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_______________________ of </a:t>
            </a:r>
            <a:r>
              <a:rPr lang="en-US" altLang="en-US" dirty="0"/>
              <a:t>spinal cord injuries ascertained by affected dermatomes</a:t>
            </a:r>
          </a:p>
          <a:p>
            <a:pPr lvl="1"/>
            <a:r>
              <a:rPr lang="en-US" altLang="en-US" dirty="0"/>
              <a:t>Most dermatomes overlap, so destruction of a single spinal nerve </a:t>
            </a:r>
            <a:r>
              <a:rPr lang="en-US" altLang="en-US" dirty="0" smtClean="0"/>
              <a:t>_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86614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Peripheral Motor Endings</a:t>
            </a: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PNS elements that </a:t>
            </a:r>
            <a:r>
              <a:rPr lang="en-US" altLang="en-US" dirty="0" smtClean="0"/>
              <a:t>_____________________________by </a:t>
            </a:r>
            <a:r>
              <a:rPr lang="en-US" altLang="en-US" dirty="0"/>
              <a:t>releasing </a:t>
            </a:r>
            <a:r>
              <a:rPr lang="en-US" altLang="en-US" dirty="0" smtClean="0"/>
              <a:t>_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13082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Review of Innervation of Skeletal Muscle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Takes place at </a:t>
            </a:r>
            <a:r>
              <a:rPr lang="en-US" altLang="en-US" b="1" dirty="0" smtClean="0"/>
              <a:t>_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Neurotransmitter </a:t>
            </a:r>
            <a:r>
              <a:rPr lang="en-US" altLang="en-US" dirty="0"/>
              <a:t>acetylcholine (</a:t>
            </a:r>
            <a:r>
              <a:rPr lang="en-US" altLang="en-US" dirty="0" err="1"/>
              <a:t>ACh</a:t>
            </a:r>
            <a:r>
              <a:rPr lang="en-US" altLang="en-US" dirty="0"/>
              <a:t>) released when nerve impulse reaches axon terminal </a:t>
            </a:r>
          </a:p>
          <a:p>
            <a:endParaRPr lang="en-US" altLang="en-US" dirty="0" smtClean="0"/>
          </a:p>
          <a:p>
            <a:r>
              <a:rPr lang="en-US" altLang="en-US" dirty="0" err="1" smtClean="0"/>
              <a:t>ACh</a:t>
            </a:r>
            <a:r>
              <a:rPr lang="en-US" altLang="en-US" dirty="0" smtClean="0"/>
              <a:t> </a:t>
            </a:r>
            <a:r>
              <a:rPr lang="en-US" altLang="en-US" dirty="0"/>
              <a:t>binds to receptors, resulting in:</a:t>
            </a:r>
          </a:p>
          <a:p>
            <a:pPr lvl="1"/>
            <a:r>
              <a:rPr lang="en-US" altLang="en-US" dirty="0"/>
              <a:t>Movement of Na</a:t>
            </a:r>
            <a:r>
              <a:rPr lang="en-US" altLang="en-US" baseline="30000" dirty="0"/>
              <a:t>+</a:t>
            </a:r>
            <a:r>
              <a:rPr lang="en-US" altLang="en-US" dirty="0"/>
              <a:t> and K</a:t>
            </a:r>
            <a:r>
              <a:rPr lang="en-US" altLang="en-US" baseline="30000" dirty="0"/>
              <a:t>+</a:t>
            </a:r>
            <a:r>
              <a:rPr lang="en-US" altLang="en-US" dirty="0"/>
              <a:t> across membrane</a:t>
            </a:r>
          </a:p>
          <a:p>
            <a:pPr lvl="1"/>
            <a:r>
              <a:rPr lang="en-US" altLang="en-US" dirty="0" smtClean="0"/>
              <a:t> </a:t>
            </a:r>
            <a:endParaRPr lang="en-US" altLang="en-US" dirty="0"/>
          </a:p>
          <a:p>
            <a:pPr lvl="1"/>
            <a:r>
              <a:rPr lang="en-US" altLang="en-US" dirty="0"/>
              <a:t>An </a:t>
            </a:r>
            <a:r>
              <a:rPr lang="en-US" altLang="en-US" b="1" dirty="0"/>
              <a:t>end plate potential</a:t>
            </a:r>
            <a:r>
              <a:rPr lang="en-US" altLang="en-US" dirty="0"/>
              <a:t>, which triggers an action potential </a:t>
            </a:r>
            <a:r>
              <a:rPr lang="en-US" altLang="en-US" dirty="0">
                <a:sym typeface="Wingdings" pitchFamily="-128" charset="2"/>
              </a:rPr>
              <a:t> </a:t>
            </a:r>
            <a:r>
              <a:rPr lang="en-US" altLang="en-US" dirty="0" smtClean="0">
                <a:sym typeface="Wingdings" pitchFamily="-128" charset="2"/>
              </a:rPr>
              <a:t>_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80845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Review of </a:t>
            </a:r>
            <a:r>
              <a:rPr lang="en-US" altLang="en-US" sz="3600" dirty="0" err="1"/>
              <a:t>Innervation</a:t>
            </a:r>
            <a:r>
              <a:rPr lang="en-US" altLang="en-US" sz="3600" dirty="0"/>
              <a:t> of Visceral Muscle and Glands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495799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____________________________motor </a:t>
            </a:r>
            <a:r>
              <a:rPr lang="en-US" altLang="en-US" dirty="0"/>
              <a:t>endings and visceral effectors are </a:t>
            </a:r>
            <a:r>
              <a:rPr lang="en-US" altLang="en-US" dirty="0" smtClean="0"/>
              <a:t>_________________________ </a:t>
            </a:r>
            <a:r>
              <a:rPr lang="en-US" altLang="en-US" dirty="0"/>
              <a:t>than somatic </a:t>
            </a:r>
            <a:r>
              <a:rPr lang="en-US" altLang="en-US" dirty="0" smtClean="0"/>
              <a:t>junctions</a:t>
            </a:r>
          </a:p>
          <a:p>
            <a:pPr lvl="1"/>
            <a:r>
              <a:rPr lang="en-US" altLang="en-US" dirty="0" smtClean="0"/>
              <a:t>Branches </a:t>
            </a:r>
            <a:r>
              <a:rPr lang="en-US" altLang="en-US" dirty="0"/>
              <a:t>form synapses </a:t>
            </a:r>
            <a:r>
              <a:rPr lang="en-US" altLang="en-US" dirty="0" smtClean="0"/>
              <a:t>using </a:t>
            </a:r>
            <a:r>
              <a:rPr lang="en-US" altLang="en-US" b="1" dirty="0" smtClean="0"/>
              <a:t>_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Visceral </a:t>
            </a:r>
            <a:r>
              <a:rPr lang="en-US" altLang="en-US" dirty="0"/>
              <a:t>motor responses </a:t>
            </a:r>
            <a:r>
              <a:rPr lang="en-US" altLang="en-US" dirty="0" smtClean="0"/>
              <a:t>_________________ than </a:t>
            </a:r>
            <a:r>
              <a:rPr lang="en-US" altLang="en-US" dirty="0"/>
              <a:t>somatic responses</a:t>
            </a:r>
          </a:p>
        </p:txBody>
      </p:sp>
    </p:spTree>
    <p:extLst>
      <p:ext uri="{BB962C8B-B14F-4D97-AF65-F5344CB8AC3E}">
        <p14:creationId xmlns:p14="http://schemas.microsoft.com/office/powerpoint/2010/main" val="19548852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Reflexes</a:t>
            </a:r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Inborn </a:t>
            </a:r>
            <a:r>
              <a:rPr lang="en-US" altLang="en-US" dirty="0" smtClean="0"/>
              <a:t>(____________________) </a:t>
            </a:r>
            <a:r>
              <a:rPr lang="en-US" altLang="en-US" dirty="0"/>
              <a:t>reflex - rapid, involuntary, predictable motor response to stimulus</a:t>
            </a:r>
          </a:p>
          <a:p>
            <a:pPr lvl="1"/>
            <a:r>
              <a:rPr lang="en-US" altLang="en-US" dirty="0"/>
              <a:t>Example – maintain </a:t>
            </a:r>
            <a:r>
              <a:rPr lang="en-US" altLang="en-US" dirty="0" smtClean="0"/>
              <a:t>________________________, </a:t>
            </a:r>
            <a:r>
              <a:rPr lang="en-US" altLang="en-US" dirty="0"/>
              <a:t>control visceral activities</a:t>
            </a:r>
          </a:p>
          <a:p>
            <a:pPr lvl="1"/>
            <a:r>
              <a:rPr lang="en-US" altLang="en-US" dirty="0"/>
              <a:t>Can be </a:t>
            </a:r>
            <a:r>
              <a:rPr lang="en-US" altLang="en-US" dirty="0" smtClean="0"/>
              <a:t>________________________________by </a:t>
            </a:r>
            <a:r>
              <a:rPr lang="en-US" altLang="en-US" dirty="0"/>
              <a:t>learning and conscious effort</a:t>
            </a:r>
          </a:p>
          <a:p>
            <a:r>
              <a:rPr lang="en-US" altLang="en-US" dirty="0"/>
              <a:t>Learned </a:t>
            </a:r>
            <a:r>
              <a:rPr lang="en-US" altLang="en-US" dirty="0" smtClean="0"/>
              <a:t>(___________________________) </a:t>
            </a:r>
            <a:r>
              <a:rPr lang="en-US" altLang="en-US" dirty="0"/>
              <a:t>reflexes result from practice or repetition, </a:t>
            </a:r>
          </a:p>
          <a:p>
            <a:pPr lvl="1"/>
            <a:r>
              <a:rPr lang="en-US" altLang="en-US" dirty="0"/>
              <a:t>Example – 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30870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Reflex Arc</a:t>
            </a:r>
          </a:p>
        </p:txBody>
      </p:sp>
      <p:sp>
        <p:nvSpPr>
          <p:cNvPr id="20495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Components of a </a:t>
            </a:r>
            <a:r>
              <a:rPr lang="en-US" altLang="en-US" b="1" dirty="0"/>
              <a:t>reflex arc</a:t>
            </a:r>
            <a:r>
              <a:rPr lang="en-US" altLang="en-US" dirty="0"/>
              <a:t> (neural path)</a:t>
            </a:r>
          </a:p>
          <a:p>
            <a:pPr marL="971550" lvl="1" indent="-514350">
              <a:lnSpc>
                <a:spcPct val="90000"/>
              </a:lnSpc>
              <a:buFontTx/>
              <a:buAutoNum type="arabicPeriod"/>
            </a:pPr>
            <a:r>
              <a:rPr lang="en-US" altLang="en-US" b="1" dirty="0" smtClean="0"/>
              <a:t> </a:t>
            </a:r>
            <a:endParaRPr lang="en-US" altLang="en-US" dirty="0"/>
          </a:p>
          <a:p>
            <a:pPr marL="1371600" lvl="2" indent="-514350">
              <a:lnSpc>
                <a:spcPct val="90000"/>
              </a:lnSpc>
            </a:pPr>
            <a:r>
              <a:rPr lang="en-US" altLang="en-US" dirty="0" smtClean="0"/>
              <a:t>site </a:t>
            </a:r>
            <a:r>
              <a:rPr lang="en-US" altLang="en-US" dirty="0"/>
              <a:t>of stimulus action</a:t>
            </a:r>
          </a:p>
          <a:p>
            <a:pPr marL="971550" lvl="1" indent="-514350">
              <a:lnSpc>
                <a:spcPct val="90000"/>
              </a:lnSpc>
              <a:buFontTx/>
              <a:buAutoNum type="arabicPeriod" startAt="2"/>
            </a:pPr>
            <a:r>
              <a:rPr lang="en-US" altLang="en-US" b="1" dirty="0" smtClean="0"/>
              <a:t> </a:t>
            </a:r>
            <a:endParaRPr lang="en-US" altLang="en-US" dirty="0" smtClean="0"/>
          </a:p>
          <a:p>
            <a:pPr marL="1371600" lvl="2" indent="-514350">
              <a:lnSpc>
                <a:spcPct val="90000"/>
              </a:lnSpc>
            </a:pPr>
            <a:r>
              <a:rPr lang="en-US" altLang="en-US" dirty="0" smtClean="0"/>
              <a:t>transmits </a:t>
            </a:r>
            <a:r>
              <a:rPr lang="en-US" altLang="en-US" dirty="0"/>
              <a:t>afferent impulses to CNS</a:t>
            </a:r>
          </a:p>
          <a:p>
            <a:pPr marL="971550" lvl="1" indent="-514350">
              <a:lnSpc>
                <a:spcPct val="90000"/>
              </a:lnSpc>
              <a:buFontTx/>
              <a:buAutoNum type="arabicPeriod" startAt="3"/>
            </a:pPr>
            <a:r>
              <a:rPr lang="en-US" altLang="en-US" b="1" dirty="0" smtClean="0"/>
              <a:t>Integration center</a:t>
            </a:r>
            <a:endParaRPr lang="en-US" altLang="en-US" dirty="0" smtClean="0"/>
          </a:p>
          <a:p>
            <a:pPr marL="1371600" lvl="2" indent="-514350">
              <a:lnSpc>
                <a:spcPct val="90000"/>
              </a:lnSpc>
            </a:pPr>
            <a:r>
              <a:rPr lang="en-US" altLang="en-US" dirty="0" smtClean="0"/>
              <a:t>either </a:t>
            </a:r>
            <a:r>
              <a:rPr lang="en-US" altLang="en-US" dirty="0"/>
              <a:t>monosynaptic or polysynaptic region within CNS</a:t>
            </a:r>
          </a:p>
          <a:p>
            <a:pPr marL="971550" lvl="1" indent="-514350">
              <a:lnSpc>
                <a:spcPct val="90000"/>
              </a:lnSpc>
              <a:buFontTx/>
              <a:buAutoNum type="arabicPeriod" startAt="4"/>
            </a:pPr>
            <a:r>
              <a:rPr lang="en-US" altLang="en-US" b="1" dirty="0" smtClean="0"/>
              <a:t> </a:t>
            </a:r>
            <a:endParaRPr lang="en-US" altLang="en-US" dirty="0" smtClean="0"/>
          </a:p>
          <a:p>
            <a:pPr marL="1371600" lvl="2" indent="-514350">
              <a:lnSpc>
                <a:spcPct val="90000"/>
              </a:lnSpc>
            </a:pPr>
            <a:r>
              <a:rPr lang="en-US" altLang="en-US" dirty="0" smtClean="0"/>
              <a:t>conducts </a:t>
            </a:r>
            <a:r>
              <a:rPr lang="en-US" altLang="en-US" dirty="0"/>
              <a:t>efferent impulses from integration center to effector organ</a:t>
            </a:r>
          </a:p>
          <a:p>
            <a:pPr marL="971550" lvl="1" indent="-514350">
              <a:lnSpc>
                <a:spcPct val="90000"/>
              </a:lnSpc>
              <a:buFontTx/>
              <a:buAutoNum type="arabicPeriod" startAt="5"/>
            </a:pPr>
            <a:r>
              <a:rPr lang="en-US" altLang="en-US" b="1" dirty="0" smtClean="0"/>
              <a:t> </a:t>
            </a:r>
            <a:endParaRPr lang="en-US" altLang="en-US" dirty="0" smtClean="0"/>
          </a:p>
          <a:p>
            <a:pPr marL="1371600" lvl="2" indent="-514350">
              <a:lnSpc>
                <a:spcPct val="90000"/>
              </a:lnSpc>
            </a:pPr>
            <a:r>
              <a:rPr lang="en-US" altLang="en-US" dirty="0" smtClean="0"/>
              <a:t>muscle </a:t>
            </a:r>
            <a:r>
              <a:rPr lang="en-US" altLang="en-US" dirty="0"/>
              <a:t>fiber or gland cell that responds to efferent impulses by contracting or secreting</a:t>
            </a:r>
          </a:p>
        </p:txBody>
      </p:sp>
    </p:spTree>
    <p:extLst>
      <p:ext uri="{BB962C8B-B14F-4D97-AF65-F5344CB8AC3E}">
        <p14:creationId xmlns:p14="http://schemas.microsoft.com/office/powerpoint/2010/main" val="36470567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pic>
        <p:nvPicPr>
          <p:cNvPr id="21539" name="Picture 35" descr="figure_13_15_unlabe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6"/>
          <a:stretch>
            <a:fillRect/>
          </a:stretch>
        </p:blipFill>
        <p:spPr bwMode="auto">
          <a:xfrm>
            <a:off x="273050" y="276225"/>
            <a:ext cx="85979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40" name="Oval 36"/>
          <p:cNvSpPr>
            <a:spLocks noChangeArrowheads="1"/>
          </p:cNvSpPr>
          <p:nvPr/>
        </p:nvSpPr>
        <p:spPr bwMode="auto">
          <a:xfrm>
            <a:off x="500063" y="4879975"/>
            <a:ext cx="354012" cy="3540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Oval 37"/>
          <p:cNvSpPr>
            <a:spLocks noChangeArrowheads="1"/>
          </p:cNvSpPr>
          <p:nvPr/>
        </p:nvSpPr>
        <p:spPr bwMode="auto">
          <a:xfrm>
            <a:off x="498475" y="4289425"/>
            <a:ext cx="354013" cy="3540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Oval 38"/>
          <p:cNvSpPr>
            <a:spLocks noChangeArrowheads="1"/>
          </p:cNvSpPr>
          <p:nvPr/>
        </p:nvSpPr>
        <p:spPr bwMode="auto">
          <a:xfrm>
            <a:off x="495300" y="3689350"/>
            <a:ext cx="354013" cy="3540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Oval 39"/>
          <p:cNvSpPr>
            <a:spLocks noChangeArrowheads="1"/>
          </p:cNvSpPr>
          <p:nvPr/>
        </p:nvSpPr>
        <p:spPr bwMode="auto">
          <a:xfrm>
            <a:off x="495300" y="3098800"/>
            <a:ext cx="354013" cy="3540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Oval 40"/>
          <p:cNvSpPr>
            <a:spLocks noChangeArrowheads="1"/>
          </p:cNvSpPr>
          <p:nvPr/>
        </p:nvSpPr>
        <p:spPr bwMode="auto">
          <a:xfrm>
            <a:off x="500063" y="2495550"/>
            <a:ext cx="354012" cy="3540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>
            <a:spAutoFit/>
          </a:bodyPr>
          <a:lstStyle>
            <a:lvl1pPr>
              <a:spcBef>
                <a:spcPct val="50000"/>
              </a:spcBef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1pPr>
            <a:lvl2pPr>
              <a:spcBef>
                <a:spcPct val="50000"/>
              </a:spcBef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2pPr>
            <a:lvl3pPr>
              <a:spcBef>
                <a:spcPct val="50000"/>
              </a:spcBef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3pPr>
            <a:lvl4pPr>
              <a:spcBef>
                <a:spcPct val="50000"/>
              </a:spcBef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4pPr>
            <a:lvl5pPr>
              <a:spcBef>
                <a:spcPct val="50000"/>
              </a:spcBef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>
                <a:solidFill>
                  <a:schemeClr val="tx1"/>
                </a:solidFill>
              </a:rPr>
              <a:t>Figure 13.15  The five basic components of all reflex arcs.</a:t>
            </a:r>
          </a:p>
        </p:txBody>
      </p:sp>
      <p:sp>
        <p:nvSpPr>
          <p:cNvPr id="21546" name="Rectangle 42"/>
          <p:cNvSpPr>
            <a:spLocks noChangeArrowheads="1"/>
          </p:cNvSpPr>
          <p:nvPr/>
        </p:nvSpPr>
        <p:spPr bwMode="auto">
          <a:xfrm>
            <a:off x="1958975" y="376238"/>
            <a:ext cx="125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>
                <a:latin typeface="Arial" charset="0"/>
              </a:rPr>
              <a:t>Stimulus</a:t>
            </a:r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2374900" y="138906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>
                <a:latin typeface="Arial" charset="0"/>
              </a:rPr>
              <a:t>Skin</a:t>
            </a:r>
          </a:p>
        </p:txBody>
      </p:sp>
      <p:sp>
        <p:nvSpPr>
          <p:cNvPr id="21553" name="Rectangle 49"/>
          <p:cNvSpPr>
            <a:spLocks noChangeArrowheads="1"/>
          </p:cNvSpPr>
          <p:nvPr/>
        </p:nvSpPr>
        <p:spPr bwMode="auto">
          <a:xfrm>
            <a:off x="512763" y="247491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>
                <a:latin typeface="Arial" charset="0"/>
              </a:rPr>
              <a:t>1</a:t>
            </a:r>
          </a:p>
        </p:txBody>
      </p:sp>
      <p:sp>
        <p:nvSpPr>
          <p:cNvPr id="21554" name="Rectangle 50"/>
          <p:cNvSpPr>
            <a:spLocks noChangeArrowheads="1"/>
          </p:cNvSpPr>
          <p:nvPr/>
        </p:nvSpPr>
        <p:spPr bwMode="auto">
          <a:xfrm>
            <a:off x="517525" y="30734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>
                <a:latin typeface="Arial" charset="0"/>
              </a:rPr>
              <a:t>2</a:t>
            </a:r>
          </a:p>
        </p:txBody>
      </p:sp>
      <p:sp>
        <p:nvSpPr>
          <p:cNvPr id="21555" name="Rectangle 51"/>
          <p:cNvSpPr>
            <a:spLocks noChangeArrowheads="1"/>
          </p:cNvSpPr>
          <p:nvPr/>
        </p:nvSpPr>
        <p:spPr bwMode="auto">
          <a:xfrm>
            <a:off x="522288" y="36671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>
                <a:latin typeface="Arial" charset="0"/>
              </a:rPr>
              <a:t>3</a:t>
            </a:r>
          </a:p>
        </p:txBody>
      </p:sp>
      <p:sp>
        <p:nvSpPr>
          <p:cNvPr id="21556" name="Rectangle 52"/>
          <p:cNvSpPr>
            <a:spLocks noChangeArrowheads="1"/>
          </p:cNvSpPr>
          <p:nvPr/>
        </p:nvSpPr>
        <p:spPr bwMode="auto">
          <a:xfrm>
            <a:off x="515938" y="42624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>
                <a:latin typeface="Arial" charset="0"/>
              </a:rPr>
              <a:t>4</a:t>
            </a:r>
          </a:p>
        </p:txBody>
      </p:sp>
      <p:sp>
        <p:nvSpPr>
          <p:cNvPr id="21557" name="Rectangle 53"/>
          <p:cNvSpPr>
            <a:spLocks noChangeArrowheads="1"/>
          </p:cNvSpPr>
          <p:nvPr/>
        </p:nvSpPr>
        <p:spPr bwMode="auto">
          <a:xfrm>
            <a:off x="511175" y="485298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>
                <a:latin typeface="Arial" charset="0"/>
              </a:rPr>
              <a:t>5</a:t>
            </a:r>
          </a:p>
        </p:txBody>
      </p:sp>
      <p:sp>
        <p:nvSpPr>
          <p:cNvPr id="21558" name="Rectangle 54"/>
          <p:cNvSpPr>
            <a:spLocks noChangeArrowheads="1"/>
          </p:cNvSpPr>
          <p:nvPr/>
        </p:nvSpPr>
        <p:spPr bwMode="auto">
          <a:xfrm>
            <a:off x="6623050" y="2379663"/>
            <a:ext cx="159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>
                <a:latin typeface="Arial" charset="0"/>
              </a:rPr>
              <a:t>Interneuron</a:t>
            </a:r>
          </a:p>
        </p:txBody>
      </p:sp>
      <p:sp>
        <p:nvSpPr>
          <p:cNvPr id="21559" name="Rectangle 55"/>
          <p:cNvSpPr>
            <a:spLocks noChangeArrowheads="1"/>
          </p:cNvSpPr>
          <p:nvPr/>
        </p:nvSpPr>
        <p:spPr bwMode="auto">
          <a:xfrm>
            <a:off x="6594475" y="5641975"/>
            <a:ext cx="2287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b="1">
                <a:latin typeface="Arial" charset="0"/>
              </a:rPr>
              <a:t>Spinal cord</a:t>
            </a:r>
          </a:p>
          <a:p>
            <a:pPr>
              <a:lnSpc>
                <a:spcPct val="90000"/>
              </a:lnSpc>
            </a:pPr>
            <a:r>
              <a:rPr lang="en-US" altLang="en-US" sz="2000" b="1">
                <a:latin typeface="Arial" charset="0"/>
              </a:rPr>
              <a:t>(in cross scetion)</a:t>
            </a:r>
          </a:p>
        </p:txBody>
      </p:sp>
      <p:sp>
        <p:nvSpPr>
          <p:cNvPr id="21560" name="Freeform 56"/>
          <p:cNvSpPr>
            <a:spLocks/>
          </p:cNvSpPr>
          <p:nvPr/>
        </p:nvSpPr>
        <p:spPr bwMode="auto">
          <a:xfrm>
            <a:off x="1365250" y="587375"/>
            <a:ext cx="644525" cy="1588"/>
          </a:xfrm>
          <a:custGeom>
            <a:avLst/>
            <a:gdLst>
              <a:gd name="T0" fmla="*/ 406 w 406"/>
              <a:gd name="T1" fmla="*/ 0 h 1"/>
              <a:gd name="T2" fmla="*/ 0 w 406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6" h="1">
                <a:moveTo>
                  <a:pt x="406" y="0"/>
                </a:moveTo>
                <a:lnTo>
                  <a:pt x="0" y="1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Freeform 57"/>
          <p:cNvSpPr>
            <a:spLocks/>
          </p:cNvSpPr>
          <p:nvPr/>
        </p:nvSpPr>
        <p:spPr bwMode="auto">
          <a:xfrm>
            <a:off x="3284538" y="2887663"/>
            <a:ext cx="1663700" cy="376237"/>
          </a:xfrm>
          <a:custGeom>
            <a:avLst/>
            <a:gdLst>
              <a:gd name="T0" fmla="*/ 1048 w 1048"/>
              <a:gd name="T1" fmla="*/ 0 h 237"/>
              <a:gd name="T2" fmla="*/ 659 w 1048"/>
              <a:gd name="T3" fmla="*/ 237 h 237"/>
              <a:gd name="T4" fmla="*/ 0 w 1048"/>
              <a:gd name="T5" fmla="*/ 234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8" h="237">
                <a:moveTo>
                  <a:pt x="1048" y="0"/>
                </a:moveTo>
                <a:lnTo>
                  <a:pt x="659" y="237"/>
                </a:lnTo>
                <a:lnTo>
                  <a:pt x="0" y="23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Freeform 58"/>
          <p:cNvSpPr>
            <a:spLocks/>
          </p:cNvSpPr>
          <p:nvPr/>
        </p:nvSpPr>
        <p:spPr bwMode="auto">
          <a:xfrm>
            <a:off x="3290888" y="3789363"/>
            <a:ext cx="2225675" cy="87312"/>
          </a:xfrm>
          <a:custGeom>
            <a:avLst/>
            <a:gdLst>
              <a:gd name="T0" fmla="*/ 1402 w 1402"/>
              <a:gd name="T1" fmla="*/ 0 h 55"/>
              <a:gd name="T2" fmla="*/ 654 w 1402"/>
              <a:gd name="T3" fmla="*/ 55 h 55"/>
              <a:gd name="T4" fmla="*/ 0 w 1402"/>
              <a:gd name="T5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2" h="55">
                <a:moveTo>
                  <a:pt x="1402" y="0"/>
                </a:moveTo>
                <a:lnTo>
                  <a:pt x="654" y="55"/>
                </a:lnTo>
                <a:lnTo>
                  <a:pt x="0" y="55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Freeform 59"/>
          <p:cNvSpPr>
            <a:spLocks/>
          </p:cNvSpPr>
          <p:nvPr/>
        </p:nvSpPr>
        <p:spPr bwMode="auto">
          <a:xfrm>
            <a:off x="3281363" y="4471988"/>
            <a:ext cx="2085975" cy="155575"/>
          </a:xfrm>
          <a:custGeom>
            <a:avLst/>
            <a:gdLst>
              <a:gd name="T0" fmla="*/ 1314 w 1314"/>
              <a:gd name="T1" fmla="*/ 98 h 98"/>
              <a:gd name="T2" fmla="*/ 654 w 1314"/>
              <a:gd name="T3" fmla="*/ 0 h 98"/>
              <a:gd name="T4" fmla="*/ 0 w 1314"/>
              <a:gd name="T5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4" h="98">
                <a:moveTo>
                  <a:pt x="1314" y="98"/>
                </a:moveTo>
                <a:lnTo>
                  <a:pt x="654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Freeform 60"/>
          <p:cNvSpPr>
            <a:spLocks/>
          </p:cNvSpPr>
          <p:nvPr/>
        </p:nvSpPr>
        <p:spPr bwMode="auto">
          <a:xfrm>
            <a:off x="5735638" y="5164138"/>
            <a:ext cx="914400" cy="652462"/>
          </a:xfrm>
          <a:custGeom>
            <a:avLst/>
            <a:gdLst>
              <a:gd name="T0" fmla="*/ 0 w 576"/>
              <a:gd name="T1" fmla="*/ 0 h 411"/>
              <a:gd name="T2" fmla="*/ 184 w 576"/>
              <a:gd name="T3" fmla="*/ 411 h 411"/>
              <a:gd name="T4" fmla="*/ 576 w 576"/>
              <a:gd name="T5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411">
                <a:moveTo>
                  <a:pt x="0" y="0"/>
                </a:moveTo>
                <a:lnTo>
                  <a:pt x="184" y="411"/>
                </a:lnTo>
                <a:lnTo>
                  <a:pt x="576" y="411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Freeform 61"/>
          <p:cNvSpPr>
            <a:spLocks/>
          </p:cNvSpPr>
          <p:nvPr/>
        </p:nvSpPr>
        <p:spPr bwMode="auto">
          <a:xfrm>
            <a:off x="5697538" y="2593975"/>
            <a:ext cx="982662" cy="1185863"/>
          </a:xfrm>
          <a:custGeom>
            <a:avLst/>
            <a:gdLst>
              <a:gd name="T0" fmla="*/ 0 w 619"/>
              <a:gd name="T1" fmla="*/ 747 h 747"/>
              <a:gd name="T2" fmla="*/ 315 w 619"/>
              <a:gd name="T3" fmla="*/ 0 h 747"/>
              <a:gd name="T4" fmla="*/ 619 w 619"/>
              <a:gd name="T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9" h="747">
                <a:moveTo>
                  <a:pt x="0" y="747"/>
                </a:moveTo>
                <a:lnTo>
                  <a:pt x="315" y="0"/>
                </a:lnTo>
                <a:lnTo>
                  <a:pt x="619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6727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Reflexes</a:t>
            </a: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Functional classification</a:t>
            </a:r>
          </a:p>
          <a:p>
            <a:pPr lvl="1"/>
            <a:r>
              <a:rPr lang="en-US" altLang="en-US" b="1" dirty="0" smtClean="0"/>
              <a:t>_____________________________reflexes</a:t>
            </a:r>
            <a:endParaRPr lang="en-US" altLang="en-US" dirty="0"/>
          </a:p>
          <a:p>
            <a:pPr lvl="2"/>
            <a:r>
              <a:rPr lang="en-US" altLang="en-US" dirty="0"/>
              <a:t>Activate </a:t>
            </a:r>
            <a:r>
              <a:rPr lang="en-US" altLang="en-US" dirty="0" smtClean="0"/>
              <a:t>_______________________________muscle</a:t>
            </a:r>
            <a:endParaRPr lang="en-US" altLang="en-US" dirty="0"/>
          </a:p>
          <a:p>
            <a:pPr lvl="1"/>
            <a:endParaRPr lang="en-US" altLang="en-US" b="1" dirty="0" smtClean="0"/>
          </a:p>
          <a:p>
            <a:pPr lvl="1"/>
            <a:r>
              <a:rPr lang="en-US" altLang="en-US" b="1" dirty="0" smtClean="0"/>
              <a:t>________________________________ (</a:t>
            </a:r>
            <a:r>
              <a:rPr lang="en-US" altLang="en-US" b="1" dirty="0"/>
              <a:t>visceral) reflexes</a:t>
            </a:r>
            <a:endParaRPr lang="en-US" altLang="en-US" dirty="0"/>
          </a:p>
          <a:p>
            <a:pPr lvl="2"/>
            <a:r>
              <a:rPr lang="en-US" altLang="en-US" dirty="0"/>
              <a:t>Activate </a:t>
            </a:r>
            <a:r>
              <a:rPr lang="en-US" altLang="en-US" dirty="0" smtClean="0"/>
              <a:t>_____________________________ effectors </a:t>
            </a:r>
          </a:p>
          <a:p>
            <a:pPr lvl="3"/>
            <a:r>
              <a:rPr lang="en-US" altLang="en-US" dirty="0" smtClean="0"/>
              <a:t>smooth </a:t>
            </a:r>
            <a:r>
              <a:rPr lang="en-US" altLang="en-US" dirty="0"/>
              <a:t>or cardiac muscle or </a:t>
            </a:r>
            <a:r>
              <a:rPr lang="en-US" altLang="en-US" dirty="0" smtClean="0"/>
              <a:t>glands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61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Simple </a:t>
            </a:r>
            <a:r>
              <a:rPr lang="en-US" altLang="en-US" dirty="0" smtClean="0"/>
              <a:t>Receptors, </a:t>
            </a:r>
            <a:r>
              <a:rPr lang="en-US" altLang="en-US" dirty="0" err="1" smtClean="0"/>
              <a:t>Nonencapsulated</a:t>
            </a:r>
            <a:endParaRPr lang="en-US" altLang="en-US" dirty="0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err="1" smtClean="0"/>
              <a:t>Nonencapsulated</a:t>
            </a:r>
            <a:r>
              <a:rPr lang="en-US" altLang="en-US" dirty="0" smtClean="0"/>
              <a:t> </a:t>
            </a:r>
            <a:r>
              <a:rPr lang="en-US" altLang="en-US" dirty="0"/>
              <a:t>(free) nerve endings</a:t>
            </a:r>
          </a:p>
          <a:p>
            <a:pPr lvl="1"/>
            <a:r>
              <a:rPr lang="en-US" altLang="en-US" dirty="0"/>
              <a:t>Abundant in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Associated with most </a:t>
            </a:r>
            <a:r>
              <a:rPr lang="en-US" altLang="en-US" dirty="0" err="1" smtClean="0"/>
              <a:t>nonmyelinated</a:t>
            </a:r>
            <a:r>
              <a:rPr lang="en-US" altLang="en-US" dirty="0" smtClean="0"/>
              <a:t> fibers , </a:t>
            </a:r>
            <a:r>
              <a:rPr lang="en-US" altLang="en-US" dirty="0"/>
              <a:t>small-diameter group C </a:t>
            </a:r>
            <a:r>
              <a:rPr lang="en-US" altLang="en-US" dirty="0" smtClean="0"/>
              <a:t>fibers (pain fibers)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 smtClean="0"/>
              <a:t>Respond </a:t>
            </a:r>
            <a:r>
              <a:rPr lang="en-US" altLang="en-US" dirty="0"/>
              <a:t>mostly to 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 </a:t>
            </a:r>
          </a:p>
          <a:p>
            <a:pPr lvl="2"/>
            <a:r>
              <a:rPr lang="en-US" altLang="en-US" dirty="0" smtClean="0"/>
              <a:t>pressure-induced </a:t>
            </a:r>
            <a:r>
              <a:rPr lang="en-US" altLang="en-US" dirty="0"/>
              <a:t>tissue </a:t>
            </a:r>
            <a:r>
              <a:rPr lang="en-US" altLang="en-US" dirty="0" smtClean="0"/>
              <a:t>movement</a:t>
            </a:r>
          </a:p>
          <a:p>
            <a:pPr lvl="2"/>
            <a:r>
              <a:rPr lang="en-US" altLang="en-US" dirty="0" smtClean="0"/>
              <a:t>itch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2476979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Spinal Reflexes</a:t>
            </a: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Spinal somatic reflexes</a:t>
            </a:r>
          </a:p>
          <a:p>
            <a:pPr lvl="1"/>
            <a:r>
              <a:rPr lang="en-US" altLang="en-US" dirty="0"/>
              <a:t>Integration center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/>
            <a:r>
              <a:rPr lang="en-US" altLang="en-US" dirty="0"/>
              <a:t>Effectors are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Testing </a:t>
            </a:r>
            <a:r>
              <a:rPr lang="en-US" altLang="en-US" dirty="0"/>
              <a:t>of somatic reflexes important clinically to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/>
            <a:r>
              <a:rPr lang="en-US" altLang="en-US" dirty="0"/>
              <a:t>If exaggerated, distorted, or absent </a:t>
            </a:r>
            <a:endParaRPr lang="en-US" altLang="en-US" dirty="0" smtClean="0">
              <a:sym typeface="Wingdings" pitchFamily="-128" charset="2"/>
            </a:endParaRPr>
          </a:p>
          <a:p>
            <a:pPr lvl="2"/>
            <a:r>
              <a:rPr lang="en-US" altLang="en-US" dirty="0" smtClean="0">
                <a:sym typeface="Wingdings" pitchFamily="-128" charset="2"/>
              </a:rPr>
              <a:t> </a:t>
            </a:r>
            <a:r>
              <a:rPr lang="en-US" altLang="en-US" dirty="0"/>
              <a:t>degeneration/pathology of specific nervous system regions</a:t>
            </a:r>
          </a:p>
        </p:txBody>
      </p:sp>
    </p:spTree>
    <p:extLst>
      <p:ext uri="{BB962C8B-B14F-4D97-AF65-F5344CB8AC3E}">
        <p14:creationId xmlns:p14="http://schemas.microsoft.com/office/powerpoint/2010/main" val="38269226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Stretch and Tendon Reflexes</a:t>
            </a:r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To smoothly coordinate skeletal muscle nervous system must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________________________________ of </a:t>
            </a:r>
            <a:r>
              <a:rPr lang="en-US" altLang="en-US" dirty="0"/>
              <a:t>muscle</a:t>
            </a:r>
          </a:p>
          <a:p>
            <a:pPr lvl="2"/>
            <a:r>
              <a:rPr lang="en-US" altLang="en-US" dirty="0"/>
              <a:t>From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Amount </a:t>
            </a:r>
            <a:r>
              <a:rPr lang="en-US" altLang="en-US" dirty="0"/>
              <a:t>of </a:t>
            </a:r>
            <a:r>
              <a:rPr lang="en-US" altLang="en-US" dirty="0" smtClean="0"/>
              <a:t>_______________________ in </a:t>
            </a:r>
            <a:r>
              <a:rPr lang="en-US" altLang="en-US" dirty="0"/>
              <a:t>muscle</a:t>
            </a:r>
          </a:p>
          <a:p>
            <a:pPr lvl="2"/>
            <a:r>
              <a:rPr lang="en-US" altLang="en-US" dirty="0"/>
              <a:t>From </a:t>
            </a:r>
            <a:r>
              <a:rPr lang="en-US" altLang="en-US" dirty="0" smtClean="0"/>
              <a:t>_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566185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Functional Anatomy of Muscle Spindles</a:t>
            </a:r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65125" y="1676400"/>
            <a:ext cx="4130675" cy="4572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Composed of 3–10 </a:t>
            </a:r>
            <a:r>
              <a:rPr lang="en-US" altLang="en-US" dirty="0" smtClean="0"/>
              <a:t>_</a:t>
            </a:r>
          </a:p>
          <a:p>
            <a:pPr lvl="1"/>
            <a:endParaRPr lang="en-US" altLang="en-US" b="1" dirty="0" smtClean="0"/>
          </a:p>
          <a:p>
            <a:pPr lvl="1"/>
            <a:endParaRPr lang="en-US" altLang="en-US" b="1" dirty="0" smtClean="0"/>
          </a:p>
          <a:p>
            <a:pPr lvl="1"/>
            <a:r>
              <a:rPr lang="en-US" altLang="en-US" b="1" dirty="0" err="1" smtClean="0"/>
              <a:t>intrafusal</a:t>
            </a:r>
            <a:r>
              <a:rPr lang="en-US" altLang="en-US" b="1" dirty="0" smtClean="0"/>
              <a:t> </a:t>
            </a:r>
            <a:r>
              <a:rPr lang="en-US" altLang="en-US" b="1" dirty="0"/>
              <a:t>muscle fibers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wrapped </a:t>
            </a:r>
            <a:r>
              <a:rPr lang="en-US" altLang="en-US" dirty="0"/>
              <a:t>in connective tissue capsule</a:t>
            </a:r>
            <a:endParaRPr lang="en-US" altLang="en-US" b="1" dirty="0"/>
          </a:p>
          <a:p>
            <a:pPr lvl="1"/>
            <a:endParaRPr lang="en-US" altLang="en-US" dirty="0" smtClean="0"/>
          </a:p>
          <a:p>
            <a:r>
              <a:rPr lang="en-US" altLang="en-US" dirty="0" err="1" smtClean="0"/>
              <a:t>Effector</a:t>
            </a:r>
            <a:r>
              <a:rPr lang="en-US" altLang="en-US" dirty="0" smtClean="0"/>
              <a:t> </a:t>
            </a:r>
            <a:r>
              <a:rPr lang="en-US" altLang="en-US" dirty="0"/>
              <a:t>fibers </a:t>
            </a:r>
            <a:endParaRPr lang="en-US" altLang="en-US" dirty="0" smtClean="0"/>
          </a:p>
          <a:p>
            <a:pPr lvl="1"/>
            <a:r>
              <a:rPr lang="en-US" altLang="en-US" b="1" dirty="0" err="1" smtClean="0"/>
              <a:t>extrafusal</a:t>
            </a:r>
            <a:r>
              <a:rPr lang="en-US" altLang="en-US" b="1" dirty="0" smtClean="0"/>
              <a:t> </a:t>
            </a:r>
            <a:r>
              <a:rPr lang="en-US" altLang="en-US" b="1" dirty="0"/>
              <a:t>muscle fibers</a:t>
            </a:r>
          </a:p>
          <a:p>
            <a:endParaRPr lang="en-US" altLang="en-US" dirty="0"/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3787" y="1419225"/>
            <a:ext cx="4420213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19529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Intrafusal Fibers</a:t>
            </a: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 smtClean="0"/>
              <a:t>__________________________ in </a:t>
            </a:r>
            <a:r>
              <a:rPr lang="en-US" altLang="en-US" dirty="0"/>
              <a:t>central regions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lack </a:t>
            </a:r>
            <a:r>
              <a:rPr lang="en-US" altLang="en-US" dirty="0" err="1" smtClean="0"/>
              <a:t>myofilaments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Two </a:t>
            </a:r>
            <a:r>
              <a:rPr lang="en-US" altLang="en-US" dirty="0"/>
              <a:t>types of afferent endings</a:t>
            </a:r>
          </a:p>
          <a:p>
            <a:pPr lvl="1"/>
            <a:r>
              <a:rPr lang="en-US" altLang="en-US" b="1" dirty="0" err="1"/>
              <a:t>Anulospiral</a:t>
            </a:r>
            <a:r>
              <a:rPr lang="en-US" altLang="en-US" b="1" dirty="0"/>
              <a:t> endings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________________________ sensory endings</a:t>
            </a:r>
            <a:endParaRPr lang="en-US" altLang="en-US" dirty="0"/>
          </a:p>
          <a:p>
            <a:pPr lvl="2"/>
            <a:r>
              <a:rPr lang="en-US" altLang="en-US" dirty="0"/>
              <a:t>Endings wrap around spindle; stimulated by </a:t>
            </a:r>
            <a:r>
              <a:rPr lang="en-US" altLang="en-US" b="1" dirty="0" smtClean="0"/>
              <a:t>_</a:t>
            </a:r>
            <a:endParaRPr lang="en-US" altLang="en-US" b="1" dirty="0"/>
          </a:p>
          <a:p>
            <a:pPr lvl="1"/>
            <a:endParaRPr lang="en-US" altLang="en-US" b="1" dirty="0" smtClean="0"/>
          </a:p>
          <a:p>
            <a:pPr lvl="1"/>
            <a:r>
              <a:rPr lang="en-US" altLang="en-US" b="1" dirty="0" smtClean="0"/>
              <a:t>Flower </a:t>
            </a:r>
            <a:r>
              <a:rPr lang="en-US" altLang="en-US" b="1" dirty="0"/>
              <a:t>spray endings</a:t>
            </a:r>
            <a:r>
              <a:rPr lang="en-US" altLang="en-US" dirty="0"/>
              <a:t> </a:t>
            </a:r>
            <a:r>
              <a:rPr lang="en-US" altLang="en-US" dirty="0" smtClean="0"/>
              <a:t>_________________________ sensory endings</a:t>
            </a:r>
            <a:endParaRPr lang="en-US" altLang="en-US" dirty="0"/>
          </a:p>
          <a:p>
            <a:pPr lvl="2"/>
            <a:r>
              <a:rPr lang="en-US" altLang="en-US" dirty="0"/>
              <a:t>Small axons at spindle ends; respond to </a:t>
            </a:r>
            <a:r>
              <a:rPr lang="en-US" altLang="en-US" b="1" dirty="0" smtClean="0"/>
              <a:t>_</a:t>
            </a:r>
            <a:endParaRPr lang="en-US" altLang="en-US" b="1" dirty="0"/>
          </a:p>
        </p:txBody>
      </p:sp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3720" y="2438400"/>
            <a:ext cx="3380280" cy="300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982247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Muscle Spindles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609600" indent="-609600"/>
            <a:r>
              <a:rPr lang="en-US" altLang="en-US" dirty="0"/>
              <a:t>Excited in two ways</a:t>
            </a:r>
          </a:p>
          <a:p>
            <a:pPr marL="990600" lvl="1" indent="-533400">
              <a:buFont typeface="Arial" charset="0"/>
              <a:buAutoNum type="arabicPeriod"/>
            </a:pPr>
            <a:r>
              <a:rPr lang="en-US" altLang="en-US" dirty="0" smtClean="0"/>
              <a:t>_________________________________ stretch </a:t>
            </a:r>
            <a:r>
              <a:rPr lang="en-US" altLang="en-US" dirty="0"/>
              <a:t>of muscle and muscle spindle</a:t>
            </a:r>
          </a:p>
          <a:p>
            <a:pPr marL="990600" lvl="1" indent="-533400">
              <a:buFont typeface="Arial" charset="0"/>
              <a:buAutoNum type="arabicPeriod"/>
            </a:pPr>
            <a:endParaRPr lang="en-US" altLang="en-US" dirty="0" smtClean="0"/>
          </a:p>
          <a:p>
            <a:pPr marL="990600" lvl="1" indent="-533400">
              <a:buFont typeface="Arial" charset="0"/>
              <a:buAutoNum type="arabicPeriod"/>
            </a:pPr>
            <a:r>
              <a:rPr lang="en-US" altLang="en-US" dirty="0" smtClean="0"/>
              <a:t>________________________ stretch </a:t>
            </a:r>
            <a:r>
              <a:rPr lang="en-US" altLang="en-US" dirty="0"/>
              <a:t>of muscle spindle</a:t>
            </a:r>
          </a:p>
          <a:p>
            <a:pPr marL="1371600" lvl="2" indent="-457200"/>
            <a:r>
              <a:rPr lang="en-US" altLang="en-US" dirty="0"/>
              <a:t>Activating </a:t>
            </a:r>
            <a:r>
              <a:rPr lang="en-US" altLang="en-US" dirty="0">
                <a:sym typeface="Symbol" pitchFamily="-78" charset="0"/>
              </a:rPr>
              <a:t></a:t>
            </a:r>
            <a:r>
              <a:rPr lang="en-US" altLang="en-US" dirty="0"/>
              <a:t> motor neurons stimulates ends to contract, thereby stretching spindle</a:t>
            </a:r>
          </a:p>
          <a:p>
            <a:pPr marL="609600" indent="-609600"/>
            <a:endParaRPr lang="en-US" altLang="en-US" dirty="0" smtClean="0"/>
          </a:p>
          <a:p>
            <a:pPr marL="609600" indent="-609600"/>
            <a:r>
              <a:rPr lang="en-US" altLang="en-US" dirty="0" smtClean="0"/>
              <a:t>Stretch </a:t>
            </a:r>
            <a:r>
              <a:rPr lang="en-US" altLang="en-US" dirty="0"/>
              <a:t>causes </a:t>
            </a:r>
            <a:r>
              <a:rPr lang="en-US" altLang="en-US" dirty="0" smtClean="0"/>
              <a:t>__________________________________________ to </a:t>
            </a:r>
            <a:r>
              <a:rPr lang="en-US" altLang="en-US" dirty="0"/>
              <a:t>spinal cord</a:t>
            </a:r>
          </a:p>
        </p:txBody>
      </p:sp>
    </p:spTree>
    <p:extLst>
      <p:ext uri="{BB962C8B-B14F-4D97-AF65-F5344CB8AC3E}">
        <p14:creationId xmlns:p14="http://schemas.microsoft.com/office/powerpoint/2010/main" val="422831333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223838"/>
            <a:ext cx="87630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76055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176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Muscle Spindles</a:t>
            </a:r>
          </a:p>
        </p:txBody>
      </p:sp>
      <p:sp>
        <p:nvSpPr>
          <p:cNvPr id="31763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______________________________ muscle __________________________ tension </a:t>
            </a:r>
            <a:r>
              <a:rPr lang="en-US" altLang="en-US" dirty="0"/>
              <a:t>on muscle spindle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Sensitivity </a:t>
            </a:r>
            <a:r>
              <a:rPr lang="en-US" altLang="en-US" dirty="0"/>
              <a:t>lost unless muscle spindle </a:t>
            </a:r>
            <a:r>
              <a:rPr lang="en-US" altLang="en-US" dirty="0" smtClean="0"/>
              <a:t>shortened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575574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Stretch Reflex</a:t>
            </a:r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Maintains </a:t>
            </a:r>
            <a:r>
              <a:rPr lang="en-US" altLang="en-US" dirty="0" smtClean="0"/>
              <a:t>____________________________ in </a:t>
            </a:r>
            <a:r>
              <a:rPr lang="en-US" altLang="en-US" dirty="0"/>
              <a:t>large postural muscles, and adjusts it reflexively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Causes _______________________________ in </a:t>
            </a:r>
            <a:r>
              <a:rPr lang="en-US" altLang="en-US" dirty="0"/>
              <a:t>response to increased muscle </a:t>
            </a:r>
            <a:r>
              <a:rPr lang="en-US" altLang="en-US" dirty="0" smtClean="0"/>
              <a:t>_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632983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Stretch Reflexes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How stretch reflex works</a:t>
            </a:r>
          </a:p>
          <a:p>
            <a:pPr lvl="1"/>
            <a:r>
              <a:rPr lang="en-US" altLang="en-US" dirty="0"/>
              <a:t>Stretch activates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/>
            <a:r>
              <a:rPr lang="en-US" altLang="en-US" dirty="0"/>
              <a:t>Sensory neurons synapse directly with </a:t>
            </a:r>
            <a:r>
              <a:rPr lang="en-US" altLang="en-US" dirty="0">
                <a:sym typeface="Symbol" pitchFamily="-78" charset="0"/>
              </a:rPr>
              <a:t></a:t>
            </a:r>
            <a:r>
              <a:rPr lang="en-US" altLang="en-US" dirty="0"/>
              <a:t> motor neurons in spinal cord</a:t>
            </a:r>
          </a:p>
          <a:p>
            <a:pPr lvl="1"/>
            <a:r>
              <a:rPr lang="en-US" altLang="en-US" dirty="0">
                <a:sym typeface="Symbol" pitchFamily="-78" charset="0"/>
              </a:rPr>
              <a:t></a:t>
            </a:r>
            <a:r>
              <a:rPr lang="en-US" altLang="en-US" dirty="0"/>
              <a:t> motor neurons cause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All </a:t>
            </a:r>
            <a:r>
              <a:rPr lang="en-US" altLang="en-US" dirty="0"/>
              <a:t>stretch reflexes are </a:t>
            </a:r>
            <a:r>
              <a:rPr lang="en-US" altLang="en-US" b="1" dirty="0" smtClean="0"/>
              <a:t>_____________________________ </a:t>
            </a:r>
            <a:r>
              <a:rPr lang="en-US" altLang="en-US" dirty="0" smtClean="0"/>
              <a:t>and </a:t>
            </a:r>
            <a:r>
              <a:rPr lang="en-US" altLang="en-US" b="1" dirty="0" smtClean="0"/>
              <a:t>_____________________________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483116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Stretch Reflexes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___________________________________ also occurs</a:t>
            </a:r>
          </a:p>
          <a:p>
            <a:pPr lvl="1"/>
            <a:r>
              <a:rPr lang="en-US" altLang="en-US" dirty="0" smtClean="0"/>
              <a:t>Specific fibers </a:t>
            </a:r>
            <a:r>
              <a:rPr lang="en-US" altLang="en-US" dirty="0"/>
              <a:t>synapse with </a:t>
            </a:r>
            <a:r>
              <a:rPr lang="en-US" altLang="en-US" dirty="0" err="1"/>
              <a:t>interneurons</a:t>
            </a:r>
            <a:r>
              <a:rPr lang="en-US" altLang="en-US" dirty="0"/>
              <a:t> that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Example</a:t>
            </a:r>
          </a:p>
          <a:p>
            <a:pPr lvl="2"/>
            <a:r>
              <a:rPr lang="en-US" altLang="en-US" dirty="0" smtClean="0"/>
              <a:t>In </a:t>
            </a:r>
            <a:r>
              <a:rPr lang="en-US" altLang="en-US" dirty="0"/>
              <a:t>patellar </a:t>
            </a:r>
            <a:r>
              <a:rPr lang="en-US" altLang="en-US" dirty="0" smtClean="0"/>
              <a:t>reflex:</a:t>
            </a:r>
          </a:p>
          <a:p>
            <a:pPr lvl="3"/>
            <a:r>
              <a:rPr lang="en-US" altLang="en-US" dirty="0" smtClean="0"/>
              <a:t>stretched </a:t>
            </a:r>
            <a:r>
              <a:rPr lang="en-US" altLang="en-US" dirty="0"/>
              <a:t>muscle (quadriceps) contracts </a:t>
            </a:r>
            <a:endParaRPr lang="en-US" altLang="en-US" dirty="0" smtClean="0"/>
          </a:p>
          <a:p>
            <a:pPr lvl="3"/>
            <a:r>
              <a:rPr lang="en-US" altLang="en-US" dirty="0" smtClean="0"/>
              <a:t>antagonists </a:t>
            </a:r>
            <a:r>
              <a:rPr lang="en-US" altLang="en-US" dirty="0"/>
              <a:t>(hamstrings) relax</a:t>
            </a:r>
          </a:p>
        </p:txBody>
      </p:sp>
    </p:spTree>
    <p:extLst>
      <p:ext uri="{BB962C8B-B14F-4D97-AF65-F5344CB8AC3E}">
        <p14:creationId xmlns:p14="http://schemas.microsoft.com/office/powerpoint/2010/main" val="3090108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4414</Words>
  <Application>Microsoft Office PowerPoint</Application>
  <PresentationFormat>On-screen Show (4:3)</PresentationFormat>
  <Paragraphs>1275</Paragraphs>
  <Slides>112</Slides>
  <Notes>85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3" baseType="lpstr">
      <vt:lpstr>Office Theme</vt:lpstr>
      <vt:lpstr>Peripheral Nervous System (PNS)</vt:lpstr>
      <vt:lpstr>Sensory Receptors</vt:lpstr>
      <vt:lpstr>Classification of Receptors</vt:lpstr>
      <vt:lpstr>Classification by Stimulus Type</vt:lpstr>
      <vt:lpstr>Classification by Location</vt:lpstr>
      <vt:lpstr>Classification by Location</vt:lpstr>
      <vt:lpstr>Classification by Location</vt:lpstr>
      <vt:lpstr>Classification by Receptor Structure</vt:lpstr>
      <vt:lpstr>Simple Receptors, Nonencapsulated</vt:lpstr>
      <vt:lpstr>Simple Receptors, Nonencapsulated Free Nerve Endings</vt:lpstr>
      <vt:lpstr>Simple Receptors, Nonencapsulated Free Nerve Endings</vt:lpstr>
      <vt:lpstr>Simple, Nonencapsulated</vt:lpstr>
      <vt:lpstr>Encapsulated Dendritic Endings</vt:lpstr>
      <vt:lpstr>From Sensation to Perception</vt:lpstr>
      <vt:lpstr>Sensory Integration</vt:lpstr>
      <vt:lpstr>Sensory Integration</vt:lpstr>
      <vt:lpstr>PowerPoint Presentation</vt:lpstr>
      <vt:lpstr>Adaptation of Sensory Receptors</vt:lpstr>
      <vt:lpstr>Adaptation of Sensory Receptors</vt:lpstr>
      <vt:lpstr>Processing at the Circuit Level</vt:lpstr>
      <vt:lpstr>Processing at the Perceptual Level</vt:lpstr>
      <vt:lpstr>Main Aspects of Sensory Perception</vt:lpstr>
      <vt:lpstr>Perception of Pain</vt:lpstr>
      <vt:lpstr>Pain Tolerance</vt:lpstr>
      <vt:lpstr>Homeostatic Imbalance</vt:lpstr>
      <vt:lpstr>Visceral Pain</vt:lpstr>
      <vt:lpstr>Referred Pain</vt:lpstr>
      <vt:lpstr>Structure of a Nerve</vt:lpstr>
      <vt:lpstr>Structure of a Nerve</vt:lpstr>
      <vt:lpstr>Classification of Nerves</vt:lpstr>
      <vt:lpstr>Classification of Nerves</vt:lpstr>
      <vt:lpstr>Ganglia</vt:lpstr>
      <vt:lpstr>Regeneration of Nerve Fibers</vt:lpstr>
      <vt:lpstr>Regeneration of Nerve Fibers</vt:lpstr>
      <vt:lpstr>Cranial Nerves</vt:lpstr>
      <vt:lpstr>I: The Olfactory Nerves</vt:lpstr>
      <vt:lpstr>I: The Olfactory Nerves</vt:lpstr>
      <vt:lpstr>I: The Olfactory Nerves</vt:lpstr>
      <vt:lpstr>II: The Optic Nerves</vt:lpstr>
      <vt:lpstr>II: The Optic Nerves</vt:lpstr>
      <vt:lpstr>III: The Oculomotor Nerves</vt:lpstr>
      <vt:lpstr>III: The Oculomotor Nerves</vt:lpstr>
      <vt:lpstr>III: The Oculomotor Nerves</vt:lpstr>
      <vt:lpstr>IV: The Trochlear Nerves</vt:lpstr>
      <vt:lpstr>IV: The Trochlear Nerves</vt:lpstr>
      <vt:lpstr>V: The Trigeminal Nerves</vt:lpstr>
      <vt:lpstr>V: The Trigeminal Nerves</vt:lpstr>
      <vt:lpstr>V: The Trigeminal Nerves</vt:lpstr>
      <vt:lpstr>V: The Trigeminal Nerves</vt:lpstr>
      <vt:lpstr>VI: The Abducens Nerves</vt:lpstr>
      <vt:lpstr>VI: The Abducens Nerves</vt:lpstr>
      <vt:lpstr>VII: The Facial Nerves</vt:lpstr>
      <vt:lpstr>VII: The Facial Nerves</vt:lpstr>
      <vt:lpstr>VII: The Facial Nerves</vt:lpstr>
      <vt:lpstr>VIII: The Vestibulocochlear Nerves</vt:lpstr>
      <vt:lpstr>VIII: The Vestibulocochlear Nerves</vt:lpstr>
      <vt:lpstr>VIII: The Vestibulocochlear Nerves</vt:lpstr>
      <vt:lpstr>VIII: The Vestibulocochlear Nerves</vt:lpstr>
      <vt:lpstr>IX: The Glossopharyngeal Nerves</vt:lpstr>
      <vt:lpstr>IX: The Glossopharyngeal Nerves</vt:lpstr>
      <vt:lpstr>X: The Vagus Nerves</vt:lpstr>
      <vt:lpstr>X: The Vagus Nerves</vt:lpstr>
      <vt:lpstr>X: The Vagus Nerves</vt:lpstr>
      <vt:lpstr>XI: The Accessory Nerves</vt:lpstr>
      <vt:lpstr>XI: The Accessory Nerves</vt:lpstr>
      <vt:lpstr>XI: The Accessory Nerves</vt:lpstr>
      <vt:lpstr>XII: The Hypoglossal Nerves</vt:lpstr>
      <vt:lpstr>XII: The Hypoglossal Nerves</vt:lpstr>
      <vt:lpstr>Spinal Nerves</vt:lpstr>
      <vt:lpstr>Spinal Nerves</vt:lpstr>
      <vt:lpstr>Spinal Nerves: Roots</vt:lpstr>
      <vt:lpstr>Spinal Nerves: Roots</vt:lpstr>
      <vt:lpstr>Spinal Nerves: Rami</vt:lpstr>
      <vt:lpstr>Spinal Nerves: Rami</vt:lpstr>
      <vt:lpstr>Spinal Nerves: Plexuses</vt:lpstr>
      <vt:lpstr>Cervical Plexus and the Neck</vt:lpstr>
      <vt:lpstr>Brachial Plexus and Upper Limb</vt:lpstr>
      <vt:lpstr>Brachial Plexus: Five Important Nerves</vt:lpstr>
      <vt:lpstr>Lumbar Plexus</vt:lpstr>
      <vt:lpstr>Sacral Plexus</vt:lpstr>
      <vt:lpstr>Anterolateral Thorax and Abdominal Wall</vt:lpstr>
      <vt:lpstr>Innervation of Skin: Dermatomes</vt:lpstr>
      <vt:lpstr>Peripheral Motor Endings</vt:lpstr>
      <vt:lpstr>Review of Innervation of Skeletal Muscle</vt:lpstr>
      <vt:lpstr>Review of Innervation of Visceral Muscle and Glands</vt:lpstr>
      <vt:lpstr>Reflexes</vt:lpstr>
      <vt:lpstr>Reflex Arc</vt:lpstr>
      <vt:lpstr>PowerPoint Presentation</vt:lpstr>
      <vt:lpstr>Reflexes</vt:lpstr>
      <vt:lpstr>Spinal Reflexes</vt:lpstr>
      <vt:lpstr>Stretch and Tendon Reflexes</vt:lpstr>
      <vt:lpstr>Functional Anatomy of Muscle Spindles</vt:lpstr>
      <vt:lpstr>Intrafusal Fibers</vt:lpstr>
      <vt:lpstr>Muscle Spindles</vt:lpstr>
      <vt:lpstr>PowerPoint Presentation</vt:lpstr>
      <vt:lpstr>Muscle Spindles</vt:lpstr>
      <vt:lpstr>The Stretch Reflex</vt:lpstr>
      <vt:lpstr>Stretch Reflexes</vt:lpstr>
      <vt:lpstr>Stretch Reflexes</vt:lpstr>
      <vt:lpstr>Stretch Reflexes</vt:lpstr>
      <vt:lpstr>The Tendon Reflex</vt:lpstr>
      <vt:lpstr>The Tendon Reflex</vt:lpstr>
      <vt:lpstr>Tendon Reflex Responses</vt:lpstr>
      <vt:lpstr>Tendon Reflex Repsones</vt:lpstr>
      <vt:lpstr>The Flexor and Crossed-Extensor Reflexes</vt:lpstr>
      <vt:lpstr>Flexor and Crossed-Extensor Reflexes</vt:lpstr>
      <vt:lpstr>PowerPoint Presentation</vt:lpstr>
      <vt:lpstr>Superficial Reflexes</vt:lpstr>
      <vt:lpstr>Superficial Reflexes: Plantar Reflex</vt:lpstr>
      <vt:lpstr>Superficial Reflexes: Plantar Reflex</vt:lpstr>
      <vt:lpstr>Superficial Reflexes: Abdominal Reflexes</vt:lpstr>
      <vt:lpstr>Superficial Reflexes:  Cremasteric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Wargo, Betsy</dc:creator>
  <cp:lastModifiedBy>Wargo, Betsy</cp:lastModifiedBy>
  <cp:revision>3</cp:revision>
  <dcterms:created xsi:type="dcterms:W3CDTF">2014-04-07T19:12:37Z</dcterms:created>
  <dcterms:modified xsi:type="dcterms:W3CDTF">2014-10-28T17:02:38Z</dcterms:modified>
</cp:coreProperties>
</file>