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4"/>
  </p:notesMasterIdLst>
  <p:sldIdLst>
    <p:sldId id="708" r:id="rId2"/>
    <p:sldId id="709" r:id="rId3"/>
    <p:sldId id="710" r:id="rId4"/>
    <p:sldId id="711" r:id="rId5"/>
    <p:sldId id="712" r:id="rId6"/>
    <p:sldId id="713" r:id="rId7"/>
    <p:sldId id="714" r:id="rId8"/>
    <p:sldId id="715" r:id="rId9"/>
    <p:sldId id="716" r:id="rId10"/>
    <p:sldId id="717" r:id="rId11"/>
    <p:sldId id="718" r:id="rId12"/>
    <p:sldId id="719" r:id="rId13"/>
    <p:sldId id="720" r:id="rId14"/>
    <p:sldId id="721" r:id="rId15"/>
    <p:sldId id="730" r:id="rId16"/>
    <p:sldId id="258" r:id="rId17"/>
    <p:sldId id="263" r:id="rId18"/>
    <p:sldId id="285" r:id="rId19"/>
    <p:sldId id="286" r:id="rId20"/>
    <p:sldId id="287" r:id="rId21"/>
    <p:sldId id="288" r:id="rId22"/>
    <p:sldId id="289" r:id="rId23"/>
    <p:sldId id="290" r:id="rId24"/>
    <p:sldId id="291" r:id="rId25"/>
    <p:sldId id="293" r:id="rId26"/>
    <p:sldId id="294" r:id="rId27"/>
    <p:sldId id="301" r:id="rId28"/>
    <p:sldId id="304" r:id="rId29"/>
    <p:sldId id="310" r:id="rId30"/>
    <p:sldId id="315" r:id="rId31"/>
    <p:sldId id="343" r:id="rId32"/>
    <p:sldId id="344" r:id="rId33"/>
    <p:sldId id="345" r:id="rId34"/>
    <p:sldId id="346" r:id="rId35"/>
    <p:sldId id="347" r:id="rId36"/>
    <p:sldId id="322" r:id="rId37"/>
    <p:sldId id="330" r:id="rId38"/>
    <p:sldId id="331" r:id="rId39"/>
    <p:sldId id="333" r:id="rId40"/>
    <p:sldId id="334" r:id="rId41"/>
    <p:sldId id="336" r:id="rId42"/>
    <p:sldId id="342" r:id="rId43"/>
    <p:sldId id="349" r:id="rId44"/>
    <p:sldId id="353" r:id="rId45"/>
    <p:sldId id="354" r:id="rId46"/>
    <p:sldId id="355" r:id="rId47"/>
    <p:sldId id="356" r:id="rId48"/>
    <p:sldId id="357" r:id="rId49"/>
    <p:sldId id="358" r:id="rId50"/>
    <p:sldId id="359" r:id="rId51"/>
    <p:sldId id="360" r:id="rId52"/>
    <p:sldId id="361" r:id="rId53"/>
    <p:sldId id="362" r:id="rId54"/>
    <p:sldId id="366" r:id="rId55"/>
    <p:sldId id="367" r:id="rId56"/>
    <p:sldId id="368" r:id="rId57"/>
    <p:sldId id="372" r:id="rId58"/>
    <p:sldId id="373" r:id="rId59"/>
    <p:sldId id="374" r:id="rId60"/>
    <p:sldId id="376" r:id="rId61"/>
    <p:sldId id="414" r:id="rId62"/>
    <p:sldId id="379" r:id="rId63"/>
    <p:sldId id="380" r:id="rId64"/>
    <p:sldId id="382" r:id="rId65"/>
    <p:sldId id="384" r:id="rId66"/>
    <p:sldId id="385" r:id="rId67"/>
    <p:sldId id="387" r:id="rId68"/>
    <p:sldId id="389" r:id="rId69"/>
    <p:sldId id="393" r:id="rId70"/>
    <p:sldId id="395" r:id="rId71"/>
    <p:sldId id="398" r:id="rId72"/>
    <p:sldId id="731" r:id="rId73"/>
    <p:sldId id="403" r:id="rId74"/>
    <p:sldId id="404" r:id="rId75"/>
    <p:sldId id="406" r:id="rId76"/>
    <p:sldId id="408" r:id="rId77"/>
    <p:sldId id="410" r:id="rId78"/>
    <p:sldId id="412" r:id="rId79"/>
    <p:sldId id="732" r:id="rId80"/>
    <p:sldId id="733" r:id="rId81"/>
    <p:sldId id="416" r:id="rId82"/>
    <p:sldId id="417" r:id="rId83"/>
    <p:sldId id="425" r:id="rId84"/>
    <p:sldId id="426" r:id="rId85"/>
    <p:sldId id="427" r:id="rId86"/>
    <p:sldId id="429" r:id="rId87"/>
    <p:sldId id="431" r:id="rId88"/>
    <p:sldId id="432" r:id="rId89"/>
    <p:sldId id="434" r:id="rId90"/>
    <p:sldId id="436" r:id="rId91"/>
    <p:sldId id="438" r:id="rId92"/>
    <p:sldId id="440" r:id="rId93"/>
    <p:sldId id="442" r:id="rId94"/>
    <p:sldId id="443" r:id="rId95"/>
    <p:sldId id="445" r:id="rId96"/>
    <p:sldId id="446" r:id="rId97"/>
    <p:sldId id="448" r:id="rId98"/>
    <p:sldId id="451" r:id="rId99"/>
    <p:sldId id="452" r:id="rId100"/>
    <p:sldId id="456" r:id="rId101"/>
    <p:sldId id="457" r:id="rId102"/>
    <p:sldId id="458" r:id="rId103"/>
    <p:sldId id="459" r:id="rId104"/>
    <p:sldId id="460" r:id="rId105"/>
    <p:sldId id="464" r:id="rId106"/>
    <p:sldId id="481" r:id="rId107"/>
    <p:sldId id="482" r:id="rId108"/>
    <p:sldId id="483" r:id="rId109"/>
    <p:sldId id="484" r:id="rId110"/>
    <p:sldId id="485" r:id="rId111"/>
    <p:sldId id="486" r:id="rId112"/>
    <p:sldId id="487" r:id="rId113"/>
    <p:sldId id="488" r:id="rId114"/>
    <p:sldId id="489" r:id="rId115"/>
    <p:sldId id="490" r:id="rId116"/>
    <p:sldId id="492" r:id="rId117"/>
    <p:sldId id="494" r:id="rId118"/>
    <p:sldId id="498" r:id="rId119"/>
    <p:sldId id="499" r:id="rId120"/>
    <p:sldId id="501" r:id="rId121"/>
    <p:sldId id="505" r:id="rId122"/>
    <p:sldId id="509" r:id="rId123"/>
    <p:sldId id="510" r:id="rId124"/>
    <p:sldId id="512" r:id="rId125"/>
    <p:sldId id="514" r:id="rId126"/>
    <p:sldId id="516" r:id="rId127"/>
    <p:sldId id="517" r:id="rId128"/>
    <p:sldId id="519" r:id="rId129"/>
    <p:sldId id="520" r:id="rId130"/>
    <p:sldId id="522" r:id="rId131"/>
    <p:sldId id="523" r:id="rId132"/>
    <p:sldId id="525" r:id="rId133"/>
    <p:sldId id="527" r:id="rId134"/>
    <p:sldId id="529" r:id="rId135"/>
    <p:sldId id="533" r:id="rId136"/>
    <p:sldId id="539" r:id="rId137"/>
    <p:sldId id="540" r:id="rId138"/>
    <p:sldId id="556" r:id="rId139"/>
    <p:sldId id="557" r:id="rId140"/>
    <p:sldId id="558" r:id="rId141"/>
    <p:sldId id="566" r:id="rId142"/>
    <p:sldId id="572" r:id="rId143"/>
    <p:sldId id="614" r:id="rId144"/>
    <p:sldId id="615" r:id="rId145"/>
    <p:sldId id="616" r:id="rId146"/>
    <p:sldId id="617" r:id="rId147"/>
    <p:sldId id="618" r:id="rId148"/>
    <p:sldId id="619" r:id="rId149"/>
    <p:sldId id="621" r:id="rId150"/>
    <p:sldId id="622" r:id="rId151"/>
    <p:sldId id="623" r:id="rId152"/>
    <p:sldId id="624" r:id="rId153"/>
    <p:sldId id="626" r:id="rId154"/>
    <p:sldId id="627" r:id="rId155"/>
    <p:sldId id="628" r:id="rId156"/>
    <p:sldId id="629" r:id="rId157"/>
    <p:sldId id="630" r:id="rId158"/>
    <p:sldId id="631" r:id="rId159"/>
    <p:sldId id="632" r:id="rId160"/>
    <p:sldId id="633" r:id="rId161"/>
    <p:sldId id="634" r:id="rId162"/>
    <p:sldId id="635" r:id="rId163"/>
    <p:sldId id="637" r:id="rId164"/>
    <p:sldId id="638" r:id="rId165"/>
    <p:sldId id="639" r:id="rId166"/>
    <p:sldId id="640" r:id="rId167"/>
    <p:sldId id="641" r:id="rId168"/>
    <p:sldId id="642" r:id="rId169"/>
    <p:sldId id="643" r:id="rId170"/>
    <p:sldId id="644" r:id="rId171"/>
    <p:sldId id="646" r:id="rId172"/>
    <p:sldId id="647" r:id="rId173"/>
    <p:sldId id="648" r:id="rId174"/>
    <p:sldId id="649" r:id="rId175"/>
    <p:sldId id="650" r:id="rId176"/>
    <p:sldId id="651" r:id="rId177"/>
    <p:sldId id="652" r:id="rId178"/>
    <p:sldId id="653" r:id="rId179"/>
    <p:sldId id="654" r:id="rId180"/>
    <p:sldId id="661" r:id="rId181"/>
    <p:sldId id="662" r:id="rId182"/>
    <p:sldId id="663" r:id="rId183"/>
    <p:sldId id="664" r:id="rId184"/>
    <p:sldId id="665" r:id="rId185"/>
    <p:sldId id="668" r:id="rId186"/>
    <p:sldId id="669" r:id="rId187"/>
    <p:sldId id="670" r:id="rId188"/>
    <p:sldId id="671" r:id="rId189"/>
    <p:sldId id="734" r:id="rId190"/>
    <p:sldId id="674" r:id="rId191"/>
    <p:sldId id="675" r:id="rId192"/>
    <p:sldId id="676" r:id="rId193"/>
    <p:sldId id="677" r:id="rId194"/>
    <p:sldId id="678" r:id="rId195"/>
    <p:sldId id="679" r:id="rId196"/>
    <p:sldId id="680" r:id="rId197"/>
    <p:sldId id="681" r:id="rId198"/>
    <p:sldId id="682" r:id="rId199"/>
    <p:sldId id="683" r:id="rId200"/>
    <p:sldId id="684" r:id="rId201"/>
    <p:sldId id="685" r:id="rId202"/>
    <p:sldId id="687" r:id="rId203"/>
    <p:sldId id="688" r:id="rId204"/>
    <p:sldId id="689" r:id="rId205"/>
    <p:sldId id="690" r:id="rId206"/>
    <p:sldId id="691" r:id="rId207"/>
    <p:sldId id="692" r:id="rId208"/>
    <p:sldId id="693" r:id="rId209"/>
    <p:sldId id="694" r:id="rId210"/>
    <p:sldId id="695" r:id="rId211"/>
    <p:sldId id="696" r:id="rId212"/>
    <p:sldId id="697" r:id="rId213"/>
    <p:sldId id="698" r:id="rId214"/>
    <p:sldId id="699" r:id="rId215"/>
    <p:sldId id="700" r:id="rId216"/>
    <p:sldId id="701" r:id="rId217"/>
    <p:sldId id="702" r:id="rId218"/>
    <p:sldId id="703" r:id="rId219"/>
    <p:sldId id="704" r:id="rId220"/>
    <p:sldId id="705" r:id="rId221"/>
    <p:sldId id="706" r:id="rId222"/>
    <p:sldId id="707" r:id="rId2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7" d="100"/>
          <a:sy n="97" d="100"/>
        </p:scale>
        <p:origin x="-90"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DEDA3-30CA-4B62-8A37-69871C90CF5D}" type="datetimeFigureOut">
              <a:rPr lang="en-US" smtClean="0"/>
              <a:t>1/13/2012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8CA08F-D5C2-457A-8017-3A17A1F8E7C7}" type="slidenum">
              <a:rPr lang="en-US" smtClean="0"/>
              <a:t>‹#›</a:t>
            </a:fld>
            <a:endParaRPr lang="en-US"/>
          </a:p>
        </p:txBody>
      </p:sp>
    </p:spTree>
    <p:extLst>
      <p:ext uri="{BB962C8B-B14F-4D97-AF65-F5344CB8AC3E}">
        <p14:creationId xmlns:p14="http://schemas.microsoft.com/office/powerpoint/2010/main" val="53835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8CA08F-D5C2-457A-8017-3A17A1F8E7C7}" type="slidenum">
              <a:rPr lang="en-US" smtClean="0"/>
              <a:t>1</a:t>
            </a:fld>
            <a:endParaRPr lang="en-US"/>
          </a:p>
        </p:txBody>
      </p:sp>
    </p:spTree>
    <p:extLst>
      <p:ext uri="{BB962C8B-B14F-4D97-AF65-F5344CB8AC3E}">
        <p14:creationId xmlns:p14="http://schemas.microsoft.com/office/powerpoint/2010/main" val="245629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624282-603D-4022-BA16-D719373BC6AF}" type="datetimeFigureOut">
              <a:rPr lang="en-US"/>
              <a:pPr>
                <a:defRPr/>
              </a:pPr>
              <a:t>1/13/2012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75EEFC-B0F1-4C4B-8297-4A7AD82CFC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4199BA-0A8F-409D-8EEB-62B544D294A5}" type="datetimeFigureOut">
              <a:rPr lang="en-US"/>
              <a:pPr>
                <a:defRPr/>
              </a:pPr>
              <a:t>1/13/2012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B10855-038D-422B-88AD-D6CDE54027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28EE00-6268-41FA-A978-3F5712A11E66}" type="datetimeFigureOut">
              <a:rPr lang="en-US"/>
              <a:pPr>
                <a:defRPr/>
              </a:pPr>
              <a:t>1/13/2012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9FF587-1115-4295-B95C-5D101B1DDA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BDF9F6-B05C-467E-A0DC-9EDD91C2A30F}" type="datetimeFigureOut">
              <a:rPr lang="en-US"/>
              <a:pPr>
                <a:defRPr/>
              </a:pPr>
              <a:t>1/13/2012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FDC10D-FC8E-4ADD-A826-2230D4CC5F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8FA2BD-2644-468F-ABDA-D6AD06E4A6A9}" type="datetimeFigureOut">
              <a:rPr lang="en-US"/>
              <a:pPr>
                <a:defRPr/>
              </a:pPr>
              <a:t>1/13/2012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01D544-C2D9-4FB1-8049-B925911FB3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62FA7D-4CB9-4A4A-AA16-DF961474ADD9}" type="datetimeFigureOut">
              <a:rPr lang="en-US"/>
              <a:pPr>
                <a:defRPr/>
              </a:pPr>
              <a:t>1/13/2012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627DCC-2B28-493D-8E05-C4671D4DE3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841643-3328-45EE-AA58-E643FD4E58B4}" type="datetimeFigureOut">
              <a:rPr lang="en-US"/>
              <a:pPr>
                <a:defRPr/>
              </a:pPr>
              <a:t>1/13/2012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244299-CCC9-445B-B566-CA2D12ECE5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6A6C26-038E-47DA-9AE6-AC291E11FCCB}" type="datetimeFigureOut">
              <a:rPr lang="en-US"/>
              <a:pPr>
                <a:defRPr/>
              </a:pPr>
              <a:t>1/13/2012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8792C8-ACE5-47CF-8CDA-2F270F5CAB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0DE840-8762-4B5D-AC06-70037035C650}" type="datetimeFigureOut">
              <a:rPr lang="en-US"/>
              <a:pPr>
                <a:defRPr/>
              </a:pPr>
              <a:t>1/13/2012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EDDF559-12A5-4DFC-8B69-9ED3936445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8E00D2-1724-4BC2-A287-C1F872894142}" type="datetimeFigureOut">
              <a:rPr lang="en-US"/>
              <a:pPr>
                <a:defRPr/>
              </a:pPr>
              <a:t>1/13/2012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8616C8-C9BA-411F-9B9D-DB6F0B660A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3442A0-4A2E-4B69-9C4A-F933C6D43FF9}" type="datetimeFigureOut">
              <a:rPr lang="en-US"/>
              <a:pPr>
                <a:defRPr/>
              </a:pPr>
              <a:t>1/13/2012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8BCCDD-1721-414B-8BAD-EBE1A513EF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A293D1A-FF95-4122-AD1C-DE24906449A6}" type="datetimeFigureOut">
              <a:rPr lang="en-US"/>
              <a:pPr>
                <a:defRPr/>
              </a:pPr>
              <a:t>1/13/2012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3E6F188-A020-4BE3-9681-7D95012156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io.ilstu.edu/bawargo" TargetMode="External"/><Relationship Id="rId2" Type="http://schemas.openxmlformats.org/officeDocument/2006/relationships/hyperlink" Target="mailto:bawargo@ilst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US" dirty="0" smtClean="0"/>
              <a:t>BSC 181</a:t>
            </a:r>
          </a:p>
        </p:txBody>
      </p:sp>
      <p:sp>
        <p:nvSpPr>
          <p:cNvPr id="2051" name="Rectangle 3"/>
          <p:cNvSpPr>
            <a:spLocks noGrp="1" noChangeArrowheads="1"/>
          </p:cNvSpPr>
          <p:nvPr>
            <p:ph type="subTitle" idx="1"/>
          </p:nvPr>
        </p:nvSpPr>
        <p:spPr/>
        <p:txBody>
          <a:bodyPr rtlCol="0">
            <a:normAutofit/>
          </a:bodyPr>
          <a:lstStyle/>
          <a:p>
            <a:pPr fontAlgn="auto">
              <a:spcAft>
                <a:spcPts val="0"/>
              </a:spcAft>
              <a:buFont typeface="Arial" pitchFamily="34" charset="0"/>
              <a:buNone/>
              <a:defRPr/>
            </a:pPr>
            <a:r>
              <a:rPr lang="en-US" dirty="0" smtClean="0"/>
              <a:t>Spring 2012</a:t>
            </a: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Betsy A. </a:t>
            </a:r>
            <a:r>
              <a:rPr lang="en-US" dirty="0" err="1" smtClean="0"/>
              <a:t>Wargo</a:t>
            </a:r>
            <a:r>
              <a:rPr lang="en-US" dirty="0" smtClean="0"/>
              <a:t>, D.C.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Introduction</a:t>
            </a:r>
          </a:p>
        </p:txBody>
      </p:sp>
      <p:sp>
        <p:nvSpPr>
          <p:cNvPr id="16387" name="Rectangle 3"/>
          <p:cNvSpPr>
            <a:spLocks noGrp="1" noChangeArrowheads="1"/>
          </p:cNvSpPr>
          <p:nvPr>
            <p:ph type="body" idx="1"/>
          </p:nvPr>
        </p:nvSpPr>
        <p:spPr>
          <a:xfrm>
            <a:off x="457200" y="1600200"/>
            <a:ext cx="8229600" cy="4876800"/>
          </a:xfrm>
        </p:spPr>
        <p:txBody>
          <a:bodyPr/>
          <a:lstStyle/>
          <a:p>
            <a:pPr lvl="1"/>
            <a:r>
              <a:rPr lang="en-US" sz="3200" smtClean="0"/>
              <a:t>Active Studying</a:t>
            </a:r>
          </a:p>
          <a:p>
            <a:pPr lvl="2"/>
            <a:r>
              <a:rPr lang="en-US" sz="2800" smtClean="0"/>
              <a:t>Developing </a:t>
            </a:r>
            <a:r>
              <a:rPr lang="en-US" sz="2800" i="1" smtClean="0"/>
              <a:t>comprehension</a:t>
            </a:r>
          </a:p>
          <a:p>
            <a:pPr lvl="2"/>
            <a:endParaRPr lang="en-US" sz="2800" smtClean="0"/>
          </a:p>
          <a:p>
            <a:pPr lvl="2"/>
            <a:r>
              <a:rPr lang="en-US" sz="2800" smtClean="0"/>
              <a:t>Re-writing sections you don’t understand</a:t>
            </a:r>
          </a:p>
          <a:p>
            <a:pPr lvl="3"/>
            <a:r>
              <a:rPr lang="en-US" sz="2400" smtClean="0"/>
              <a:t>Study efficiently!</a:t>
            </a:r>
          </a:p>
          <a:p>
            <a:pPr lvl="2"/>
            <a:r>
              <a:rPr lang="en-US" sz="2800" smtClean="0"/>
              <a:t>Note-cards</a:t>
            </a:r>
          </a:p>
          <a:p>
            <a:pPr lvl="2"/>
            <a:r>
              <a:rPr lang="en-US" sz="2800" smtClean="0"/>
              <a:t>Vocabulary</a:t>
            </a:r>
          </a:p>
          <a:p>
            <a:pPr lvl="3"/>
            <a:r>
              <a:rPr lang="en-US" sz="2400" smtClean="0"/>
              <a:t>Know root words, prefixes, suffixes.</a:t>
            </a:r>
          </a:p>
          <a:p>
            <a:pPr lvl="4"/>
            <a:r>
              <a:rPr lang="en-US" sz="2400" smtClean="0"/>
              <a:t>These will make it easier to interpret terms that you may be unfamiliar with.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1"/>
          <p:cNvSpPr>
            <a:spLocks noGrp="1"/>
          </p:cNvSpPr>
          <p:nvPr>
            <p:ph type="title"/>
          </p:nvPr>
        </p:nvSpPr>
        <p:spPr/>
        <p:txBody>
          <a:bodyPr/>
          <a:lstStyle/>
          <a:p>
            <a:r>
              <a:rPr lang="en-US" smtClean="0"/>
              <a:t>Primary Structure of Protein</a:t>
            </a:r>
          </a:p>
        </p:txBody>
      </p:sp>
      <p:sp>
        <p:nvSpPr>
          <p:cNvPr id="138243" name="Content Placeholder 12"/>
          <p:cNvSpPr>
            <a:spLocks noGrp="1"/>
          </p:cNvSpPr>
          <p:nvPr>
            <p:ph idx="1"/>
          </p:nvPr>
        </p:nvSpPr>
        <p:spPr>
          <a:xfrm>
            <a:off x="457200" y="1600200"/>
            <a:ext cx="8229600" cy="1524000"/>
          </a:xfrm>
        </p:spPr>
        <p:txBody>
          <a:bodyPr/>
          <a:lstStyle/>
          <a:p>
            <a:r>
              <a:rPr lang="en-US" dirty="0" smtClean="0"/>
              <a:t>The order in which the _</a:t>
            </a:r>
          </a:p>
          <a:p>
            <a:pPr>
              <a:buFont typeface="Arial" charset="0"/>
              <a:buNone/>
            </a:pPr>
            <a:endParaRPr lang="en-US"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8"/>
          <p:cNvSpPr>
            <a:spLocks noGrp="1"/>
          </p:cNvSpPr>
          <p:nvPr>
            <p:ph type="title"/>
          </p:nvPr>
        </p:nvSpPr>
        <p:spPr/>
        <p:txBody>
          <a:bodyPr/>
          <a:lstStyle/>
          <a:p>
            <a:r>
              <a:rPr lang="en-US" smtClean="0"/>
              <a:t>Secondary Structure of Protein</a:t>
            </a:r>
          </a:p>
        </p:txBody>
      </p:sp>
      <p:sp>
        <p:nvSpPr>
          <p:cNvPr id="139267" name="Content Placeholder 9"/>
          <p:cNvSpPr>
            <a:spLocks noGrp="1"/>
          </p:cNvSpPr>
          <p:nvPr>
            <p:ph idx="1"/>
          </p:nvPr>
        </p:nvSpPr>
        <p:spPr>
          <a:xfrm>
            <a:off x="457200" y="1600200"/>
            <a:ext cx="8229600" cy="2362200"/>
          </a:xfrm>
        </p:spPr>
        <p:txBody>
          <a:bodyPr/>
          <a:lstStyle/>
          <a:p>
            <a:r>
              <a:rPr lang="en-US" dirty="0" smtClean="0"/>
              <a:t>The shapes that the _____________________________ takes</a:t>
            </a:r>
          </a:p>
          <a:p>
            <a:pPr lvl="1"/>
            <a:r>
              <a:rPr lang="en-US" dirty="0" smtClean="0"/>
              <a:t> </a:t>
            </a:r>
          </a:p>
          <a:p>
            <a:pPr lvl="1"/>
            <a:endParaRPr lang="en-US" dirty="0" smtClean="0"/>
          </a:p>
          <a:p>
            <a:pPr lvl="1"/>
            <a:endParaRPr lang="en-US" dirty="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itle 8"/>
          <p:cNvSpPr>
            <a:spLocks noGrp="1"/>
          </p:cNvSpPr>
          <p:nvPr>
            <p:ph type="title"/>
          </p:nvPr>
        </p:nvSpPr>
        <p:spPr/>
        <p:txBody>
          <a:bodyPr/>
          <a:lstStyle/>
          <a:p>
            <a:r>
              <a:rPr lang="en-US" smtClean="0"/>
              <a:t>Tertiary Structure of Protein</a:t>
            </a:r>
          </a:p>
        </p:txBody>
      </p:sp>
      <p:sp>
        <p:nvSpPr>
          <p:cNvPr id="140292" name="Content Placeholder 9"/>
          <p:cNvSpPr>
            <a:spLocks noGrp="1"/>
          </p:cNvSpPr>
          <p:nvPr>
            <p:ph idx="1"/>
          </p:nvPr>
        </p:nvSpPr>
        <p:spPr>
          <a:xfrm>
            <a:off x="457200" y="1600200"/>
            <a:ext cx="8001000" cy="3352800"/>
          </a:xfrm>
        </p:spPr>
        <p:txBody>
          <a:bodyPr/>
          <a:lstStyle/>
          <a:p>
            <a:r>
              <a:rPr lang="en-US" dirty="0" smtClean="0"/>
              <a:t>The ___________________________________ that the pleats or coils take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itle 7"/>
          <p:cNvSpPr>
            <a:spLocks noGrp="1"/>
          </p:cNvSpPr>
          <p:nvPr>
            <p:ph type="title"/>
          </p:nvPr>
        </p:nvSpPr>
        <p:spPr/>
        <p:txBody>
          <a:bodyPr/>
          <a:lstStyle/>
          <a:p>
            <a:r>
              <a:rPr lang="en-US" smtClean="0"/>
              <a:t>Quaternary Protein</a:t>
            </a:r>
          </a:p>
        </p:txBody>
      </p:sp>
      <p:sp>
        <p:nvSpPr>
          <p:cNvPr id="141316" name="Content Placeholder 8"/>
          <p:cNvSpPr>
            <a:spLocks noGrp="1"/>
          </p:cNvSpPr>
          <p:nvPr>
            <p:ph idx="1"/>
          </p:nvPr>
        </p:nvSpPr>
        <p:spPr>
          <a:xfrm>
            <a:off x="457200" y="1600200"/>
            <a:ext cx="8534400" cy="4525963"/>
          </a:xfrm>
        </p:spPr>
        <p:txBody>
          <a:bodyPr/>
          <a:lstStyle/>
          <a:p>
            <a:r>
              <a:rPr lang="en-US" dirty="0" smtClean="0"/>
              <a:t>A combination of _</a:t>
            </a:r>
          </a:p>
          <a:p>
            <a:endParaRPr lang="en-US" dirty="0" smtClean="0"/>
          </a:p>
          <a:p>
            <a:endParaRPr lang="en-US" dirty="0" smtClean="0"/>
          </a:p>
          <a:p>
            <a:endParaRPr lang="en-US" dirty="0" smtClean="0"/>
          </a:p>
          <a:p>
            <a:r>
              <a:rPr lang="en-US" dirty="0" smtClean="0"/>
              <a:t>Not all proteins will reach this stage.  _</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Grp="1" noChangeArrowheads="1"/>
          </p:cNvSpPr>
          <p:nvPr>
            <p:ph type="title"/>
          </p:nvPr>
        </p:nvSpPr>
        <p:spPr/>
        <p:txBody>
          <a:bodyPr/>
          <a:lstStyle/>
          <a:p>
            <a:r>
              <a:rPr lang="en-US" smtClean="0"/>
              <a:t>Fibrous and Globular Proteins</a:t>
            </a:r>
          </a:p>
        </p:txBody>
      </p:sp>
      <p:sp>
        <p:nvSpPr>
          <p:cNvPr id="84997" name="Rectangle 5"/>
          <p:cNvSpPr>
            <a:spLocks noGrp="1" noChangeArrowheads="1"/>
          </p:cNvSpPr>
          <p:nvPr>
            <p:ph type="body" idx="1"/>
          </p:nvPr>
        </p:nvSpPr>
        <p:spPr>
          <a:xfrm>
            <a:off x="457200" y="1600200"/>
            <a:ext cx="8229600" cy="4876800"/>
          </a:xfrm>
        </p:spPr>
        <p:txBody>
          <a:bodyPr rtlCol="0">
            <a:normAutofit fontScale="92500"/>
          </a:bodyPr>
          <a:lstStyle/>
          <a:p>
            <a:pPr fontAlgn="auto">
              <a:spcAft>
                <a:spcPts val="0"/>
              </a:spcAft>
              <a:buFont typeface="Arial" pitchFamily="34" charset="0"/>
              <a:buChar char="•"/>
              <a:defRPr/>
            </a:pPr>
            <a:r>
              <a:rPr lang="en-US" dirty="0" smtClean="0"/>
              <a:t>________________________________ proteins</a:t>
            </a:r>
          </a:p>
          <a:p>
            <a:pPr lvl="1" fontAlgn="auto">
              <a:spcAft>
                <a:spcPts val="0"/>
              </a:spcAft>
              <a:buFont typeface="Arial" pitchFamily="34" charset="0"/>
              <a:buChar char="–"/>
              <a:defRPr/>
            </a:pPr>
            <a:r>
              <a:rPr lang="en-US" dirty="0" err="1" smtClean="0"/>
              <a:t>Strandlike</a:t>
            </a:r>
            <a:r>
              <a:rPr lang="en-US" dirty="0" smtClean="0"/>
              <a:t>, water __________________________, and stable </a:t>
            </a:r>
          </a:p>
          <a:p>
            <a:pPr lvl="2" fontAlgn="auto">
              <a:spcAft>
                <a:spcPts val="0"/>
              </a:spcAft>
              <a:buFont typeface="Arial" pitchFamily="34" charset="0"/>
              <a:buChar char="•"/>
              <a:defRPr/>
            </a:pPr>
            <a:r>
              <a:rPr lang="en-US" dirty="0" smtClean="0"/>
              <a:t>Examples: keratin, </a:t>
            </a:r>
            <a:r>
              <a:rPr lang="en-US" dirty="0" err="1" smtClean="0"/>
              <a:t>elastin</a:t>
            </a:r>
            <a:r>
              <a:rPr lang="en-US" dirty="0" smtClean="0"/>
              <a:t>, collagen, and certain contractile fibers</a:t>
            </a:r>
          </a:p>
          <a:p>
            <a:pPr fontAlgn="auto">
              <a:spcAft>
                <a:spcPts val="0"/>
              </a:spcAft>
              <a:buFont typeface="Arial" pitchFamily="34" charset="0"/>
              <a:buChar char="•"/>
              <a:defRPr/>
            </a:pPr>
            <a:r>
              <a:rPr lang="en-US" dirty="0" smtClean="0"/>
              <a:t>________________________________ proteins </a:t>
            </a:r>
          </a:p>
          <a:p>
            <a:pPr lvl="1" fontAlgn="auto">
              <a:spcAft>
                <a:spcPts val="0"/>
              </a:spcAft>
              <a:buFont typeface="Arial" pitchFamily="34" charset="0"/>
              <a:buChar char="–"/>
              <a:defRPr/>
            </a:pPr>
            <a:r>
              <a:rPr lang="en-US" dirty="0" smtClean="0"/>
              <a:t>Compact, spherical, water-soluble and sensitive to environmental changes</a:t>
            </a:r>
          </a:p>
          <a:p>
            <a:pPr lvl="1" fontAlgn="auto">
              <a:spcAft>
                <a:spcPts val="0"/>
              </a:spcAft>
              <a:buFont typeface="Arial" pitchFamily="34" charset="0"/>
              <a:buChar char="–"/>
              <a:defRPr/>
            </a:pPr>
            <a:r>
              <a:rPr lang="en-US" dirty="0" smtClean="0"/>
              <a:t>Specific _</a:t>
            </a:r>
          </a:p>
          <a:p>
            <a:pPr lvl="2" fontAlgn="auto">
              <a:spcAft>
                <a:spcPts val="0"/>
              </a:spcAft>
              <a:buFont typeface="Arial" pitchFamily="34" charset="0"/>
              <a:buChar char="•"/>
              <a:defRPr/>
            </a:pPr>
            <a:r>
              <a:rPr lang="en-US" dirty="0" smtClean="0"/>
              <a:t>Examples: ____________________________________, hormones, molecular chaperones, and _</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title"/>
          </p:nvPr>
        </p:nvSpPr>
        <p:spPr/>
        <p:txBody>
          <a:bodyPr/>
          <a:lstStyle/>
          <a:p>
            <a:r>
              <a:rPr lang="en-US" smtClean="0"/>
              <a:t>Enzymes</a:t>
            </a:r>
          </a:p>
        </p:txBody>
      </p:sp>
      <p:sp>
        <p:nvSpPr>
          <p:cNvPr id="143363" name="Rectangle 5"/>
          <p:cNvSpPr>
            <a:spLocks noGrp="1" noChangeArrowheads="1"/>
          </p:cNvSpPr>
          <p:nvPr>
            <p:ph type="body" idx="1"/>
          </p:nvPr>
        </p:nvSpPr>
        <p:spPr/>
        <p:txBody>
          <a:bodyPr/>
          <a:lstStyle/>
          <a:p>
            <a:r>
              <a:rPr lang="en-US" dirty="0" smtClean="0"/>
              <a:t> </a:t>
            </a:r>
          </a:p>
          <a:p>
            <a:pPr lvl="1"/>
            <a:r>
              <a:rPr lang="en-US" dirty="0" smtClean="0"/>
              <a:t>Lower the _______________________________, increase the speed of a reaction (millions of reactions per minute!)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mtClean="0"/>
              <a:t>Characteristics of Enzymes</a:t>
            </a:r>
          </a:p>
        </p:txBody>
      </p:sp>
      <p:sp>
        <p:nvSpPr>
          <p:cNvPr id="144387" name="Rectangle 3"/>
          <p:cNvSpPr>
            <a:spLocks noGrp="1" noChangeArrowheads="1"/>
          </p:cNvSpPr>
          <p:nvPr>
            <p:ph type="body" idx="1"/>
          </p:nvPr>
        </p:nvSpPr>
        <p:spPr>
          <a:xfrm>
            <a:off x="609600" y="1524000"/>
            <a:ext cx="7959725" cy="5067300"/>
          </a:xfrm>
        </p:spPr>
        <p:txBody>
          <a:bodyPr/>
          <a:lstStyle/>
          <a:p>
            <a:r>
              <a:rPr lang="en-US" dirty="0" smtClean="0"/>
              <a:t>Most are __________________________________ that act as biological catalysts</a:t>
            </a:r>
          </a:p>
          <a:p>
            <a:pPr>
              <a:buFont typeface="Wingdings" pitchFamily="2" charset="2"/>
              <a:buNone/>
            </a:pPr>
            <a:endParaRPr lang="en-US" dirty="0" smtClean="0"/>
          </a:p>
          <a:p>
            <a:r>
              <a:rPr lang="en-US" dirty="0" smtClean="0"/>
              <a:t>Enzymes are _</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mtClean="0"/>
              <a:t>Characteristics of Enzymes</a:t>
            </a:r>
          </a:p>
        </p:txBody>
      </p:sp>
      <p:sp>
        <p:nvSpPr>
          <p:cNvPr id="145411" name="Rectangle 3"/>
          <p:cNvSpPr>
            <a:spLocks noGrp="1" noChangeArrowheads="1"/>
          </p:cNvSpPr>
          <p:nvPr>
            <p:ph type="body" idx="1"/>
          </p:nvPr>
        </p:nvSpPr>
        <p:spPr>
          <a:xfrm>
            <a:off x="762000" y="1600200"/>
            <a:ext cx="7807325" cy="4991100"/>
          </a:xfrm>
        </p:spPr>
        <p:txBody>
          <a:bodyPr/>
          <a:lstStyle/>
          <a:p>
            <a:r>
              <a:rPr lang="en-US" dirty="0" smtClean="0"/>
              <a:t>Frequently named for the _</a:t>
            </a:r>
          </a:p>
          <a:p>
            <a:endParaRPr lang="en-US" dirty="0" smtClean="0"/>
          </a:p>
          <a:p>
            <a:r>
              <a:rPr lang="en-US" dirty="0" smtClean="0"/>
              <a:t>Enzyme names usually _</a:t>
            </a:r>
          </a:p>
          <a:p>
            <a:endParaRPr lang="en-US" dirty="0" smtClean="0"/>
          </a:p>
          <a:p>
            <a:r>
              <a:rPr lang="en-US" dirty="0" smtClean="0"/>
              <a:t>Lower activation energy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mtClean="0"/>
              <a:t>Mechanism of Enzyme Action</a:t>
            </a:r>
          </a:p>
        </p:txBody>
      </p:sp>
      <p:sp>
        <p:nvSpPr>
          <p:cNvPr id="146435" name="Rectangle 3"/>
          <p:cNvSpPr>
            <a:spLocks noGrp="1" noChangeArrowheads="1"/>
          </p:cNvSpPr>
          <p:nvPr>
            <p:ph type="body" idx="1"/>
          </p:nvPr>
        </p:nvSpPr>
        <p:spPr/>
        <p:txBody>
          <a:bodyPr/>
          <a:lstStyle/>
          <a:p>
            <a:r>
              <a:rPr lang="en-US" dirty="0" smtClean="0"/>
              <a:t>Enzyme binds with _</a:t>
            </a:r>
          </a:p>
          <a:p>
            <a:endParaRPr lang="en-US" dirty="0" smtClean="0"/>
          </a:p>
          <a:p>
            <a:r>
              <a:rPr lang="en-US" dirty="0" smtClean="0"/>
              <a:t>__________________________________ is formed at a lower activation energy</a:t>
            </a:r>
          </a:p>
          <a:p>
            <a:endParaRPr lang="en-US" dirty="0" smtClean="0"/>
          </a:p>
          <a:p>
            <a:r>
              <a:rPr lang="en-US" dirty="0" smtClean="0"/>
              <a:t>Product is _</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mtClean="0"/>
              <a:t>Nucleic Acids</a:t>
            </a:r>
          </a:p>
        </p:txBody>
      </p:sp>
      <p:sp>
        <p:nvSpPr>
          <p:cNvPr id="147459" name="Rectangle 3"/>
          <p:cNvSpPr>
            <a:spLocks noGrp="1" noChangeArrowheads="1"/>
          </p:cNvSpPr>
          <p:nvPr>
            <p:ph type="body" idx="1"/>
          </p:nvPr>
        </p:nvSpPr>
        <p:spPr/>
        <p:txBody>
          <a:bodyPr/>
          <a:lstStyle/>
          <a:p>
            <a:pPr>
              <a:lnSpc>
                <a:spcPct val="90000"/>
              </a:lnSpc>
            </a:pPr>
            <a:r>
              <a:rPr lang="en-US" dirty="0" smtClean="0"/>
              <a:t>Composed of carbon, oxygen, hydrogen, nitrogen, and phosphorus</a:t>
            </a:r>
          </a:p>
          <a:p>
            <a:pPr>
              <a:lnSpc>
                <a:spcPct val="90000"/>
              </a:lnSpc>
            </a:pPr>
            <a:endParaRPr lang="en-US" dirty="0" smtClean="0"/>
          </a:p>
          <a:p>
            <a:pPr>
              <a:lnSpc>
                <a:spcPct val="90000"/>
              </a:lnSpc>
            </a:pPr>
            <a:r>
              <a:rPr lang="en-US" dirty="0" smtClean="0"/>
              <a:t>Their structural unit is the _</a:t>
            </a:r>
          </a:p>
          <a:p>
            <a:pPr lvl="1">
              <a:lnSpc>
                <a:spcPct val="90000"/>
              </a:lnSpc>
            </a:pPr>
            <a:r>
              <a:rPr lang="en-US" dirty="0" smtClean="0"/>
              <a:t>composed of _</a:t>
            </a:r>
          </a:p>
          <a:p>
            <a:pPr lvl="1">
              <a:lnSpc>
                <a:spcPct val="90000"/>
              </a:lnSpc>
            </a:pPr>
            <a:r>
              <a:rPr lang="en-US" dirty="0" smtClean="0"/>
              <a:t>a _</a:t>
            </a:r>
          </a:p>
          <a:p>
            <a:pPr lvl="1">
              <a:lnSpc>
                <a:spcPct val="90000"/>
              </a:lnSpc>
            </a:pPr>
            <a:r>
              <a:rPr lang="en-US" dirty="0" smtClean="0"/>
              <a:t>a _</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Introduction</a:t>
            </a:r>
          </a:p>
        </p:txBody>
      </p:sp>
      <p:sp>
        <p:nvSpPr>
          <p:cNvPr id="12291" name="Rectangle 3"/>
          <p:cNvSpPr>
            <a:spLocks noGrp="1" noChangeArrowheads="1"/>
          </p:cNvSpPr>
          <p:nvPr>
            <p:ph type="body" idx="1"/>
          </p:nvPr>
        </p:nvSpPr>
        <p:spPr/>
        <p:txBody>
          <a:bodyPr rtlCol="0">
            <a:normAutofit lnSpcReduction="10000"/>
          </a:bodyPr>
          <a:lstStyle/>
          <a:p>
            <a:pPr lvl="1" fontAlgn="auto">
              <a:spcAft>
                <a:spcPts val="0"/>
              </a:spcAft>
              <a:buFont typeface="Arial" pitchFamily="34" charset="0"/>
              <a:buChar char="–"/>
              <a:defRPr/>
            </a:pPr>
            <a:r>
              <a:rPr lang="en-US" smtClean="0"/>
              <a:t>Study groups</a:t>
            </a:r>
          </a:p>
          <a:p>
            <a:pPr lvl="2" fontAlgn="auto">
              <a:spcAft>
                <a:spcPts val="0"/>
              </a:spcAft>
              <a:buFont typeface="Arial" pitchFamily="34" charset="0"/>
              <a:buChar char="•"/>
              <a:defRPr/>
            </a:pPr>
            <a:r>
              <a:rPr lang="en-US" smtClean="0"/>
              <a:t>Discussing pathways or processes</a:t>
            </a:r>
          </a:p>
          <a:p>
            <a:pPr lvl="2" fontAlgn="auto">
              <a:spcAft>
                <a:spcPts val="0"/>
              </a:spcAft>
              <a:buFont typeface="Arial" pitchFamily="34" charset="0"/>
              <a:buChar char="•"/>
              <a:defRPr/>
            </a:pPr>
            <a:r>
              <a:rPr lang="en-US" smtClean="0"/>
              <a:t>Explaining to those who don’t get it yet</a:t>
            </a:r>
          </a:p>
          <a:p>
            <a:pPr lvl="2" fontAlgn="auto">
              <a:spcAft>
                <a:spcPts val="0"/>
              </a:spcAft>
              <a:buFont typeface="Arial" pitchFamily="34" charset="0"/>
              <a:buChar char="•"/>
              <a:defRPr/>
            </a:pPr>
            <a:r>
              <a:rPr lang="en-US" smtClean="0"/>
              <a:t>Forcing verbal recall of written material</a:t>
            </a:r>
          </a:p>
          <a:p>
            <a:pPr lvl="1" fontAlgn="auto">
              <a:spcAft>
                <a:spcPts val="0"/>
              </a:spcAft>
              <a:buFont typeface="Arial" pitchFamily="34" charset="0"/>
              <a:buChar char="–"/>
              <a:defRPr/>
            </a:pPr>
            <a:r>
              <a:rPr lang="en-US" smtClean="0"/>
              <a:t>Making exam questions</a:t>
            </a:r>
          </a:p>
          <a:p>
            <a:pPr lvl="2" fontAlgn="auto">
              <a:spcAft>
                <a:spcPts val="0"/>
              </a:spcAft>
              <a:buFont typeface="Arial" pitchFamily="34" charset="0"/>
              <a:buChar char="•"/>
              <a:defRPr/>
            </a:pPr>
            <a:r>
              <a:rPr lang="en-US" smtClean="0"/>
              <a:t>Answering exam questions correctly</a:t>
            </a:r>
          </a:p>
          <a:p>
            <a:pPr lvl="2" fontAlgn="auto">
              <a:spcAft>
                <a:spcPts val="0"/>
              </a:spcAft>
              <a:buFont typeface="Arial" pitchFamily="34" charset="0"/>
              <a:buChar char="•"/>
              <a:defRPr/>
            </a:pPr>
            <a:r>
              <a:rPr lang="en-US" smtClean="0"/>
              <a:t>Exchanging and reviewing assignments.  </a:t>
            </a:r>
            <a:br>
              <a:rPr lang="en-US" smtClean="0"/>
            </a:br>
            <a:r>
              <a:rPr lang="en-US" smtClean="0"/>
              <a:t>This then becomes a study guide for class material.  </a:t>
            </a:r>
          </a:p>
          <a:p>
            <a:pPr lvl="1" fontAlgn="auto">
              <a:spcAft>
                <a:spcPts val="0"/>
              </a:spcAft>
              <a:buFont typeface="Arial" pitchFamily="34" charset="0"/>
              <a:buChar char="–"/>
              <a:defRPr/>
            </a:pPr>
            <a:r>
              <a:rPr lang="en-US" smtClean="0"/>
              <a:t>Using supplemental study sites for practice quizzes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Nucleic Acids</a:t>
            </a:r>
          </a:p>
        </p:txBody>
      </p:sp>
      <p:sp>
        <p:nvSpPr>
          <p:cNvPr id="133123" name="Rectangle 3"/>
          <p:cNvSpPr>
            <a:spLocks noGrp="1" noChangeArrowheads="1"/>
          </p:cNvSpPr>
          <p:nvPr>
            <p:ph type="body" idx="1"/>
          </p:nvPr>
        </p:nvSpPr>
        <p:spPr/>
        <p:txBody>
          <a:bodyPr rtlCol="0">
            <a:normAutofit lnSpcReduction="10000"/>
          </a:bodyPr>
          <a:lstStyle/>
          <a:p>
            <a:pPr fontAlgn="auto">
              <a:lnSpc>
                <a:spcPct val="90000"/>
              </a:lnSpc>
              <a:spcAft>
                <a:spcPts val="0"/>
              </a:spcAft>
              <a:buFont typeface="Arial" pitchFamily="34" charset="0"/>
              <a:buChar char="•"/>
              <a:defRPr/>
            </a:pPr>
            <a:r>
              <a:rPr lang="en-US" dirty="0" smtClean="0"/>
              <a:t>__________________________________ contribute </a:t>
            </a:r>
            <a:r>
              <a:rPr lang="en-US" dirty="0"/>
              <a:t>to nucleotide structure – </a:t>
            </a:r>
          </a:p>
          <a:p>
            <a:pPr lvl="1" fontAlgn="auto">
              <a:lnSpc>
                <a:spcPct val="90000"/>
              </a:lnSpc>
              <a:spcAft>
                <a:spcPts val="0"/>
              </a:spcAft>
              <a:buFont typeface="Arial" pitchFamily="34" charset="0"/>
              <a:buChar char="–"/>
              <a:defRPr/>
            </a:pPr>
            <a:r>
              <a:rPr lang="en-US" dirty="0"/>
              <a:t>adenine (A), </a:t>
            </a:r>
          </a:p>
          <a:p>
            <a:pPr lvl="1" fontAlgn="auto">
              <a:lnSpc>
                <a:spcPct val="90000"/>
              </a:lnSpc>
              <a:spcAft>
                <a:spcPts val="0"/>
              </a:spcAft>
              <a:buFont typeface="Arial" pitchFamily="34" charset="0"/>
              <a:buChar char="–"/>
              <a:defRPr/>
            </a:pPr>
            <a:r>
              <a:rPr lang="en-US" dirty="0"/>
              <a:t>guanine (G), </a:t>
            </a:r>
          </a:p>
          <a:p>
            <a:pPr lvl="1" fontAlgn="auto">
              <a:lnSpc>
                <a:spcPct val="90000"/>
              </a:lnSpc>
              <a:spcAft>
                <a:spcPts val="0"/>
              </a:spcAft>
              <a:buFont typeface="Arial" pitchFamily="34" charset="0"/>
              <a:buChar char="–"/>
              <a:defRPr/>
            </a:pPr>
            <a:r>
              <a:rPr lang="en-US" dirty="0"/>
              <a:t>cytosine (C), </a:t>
            </a:r>
          </a:p>
          <a:p>
            <a:pPr lvl="1" fontAlgn="auto">
              <a:lnSpc>
                <a:spcPct val="90000"/>
              </a:lnSpc>
              <a:spcAft>
                <a:spcPts val="0"/>
              </a:spcAft>
              <a:buFont typeface="Arial" pitchFamily="34" charset="0"/>
              <a:buChar char="–"/>
              <a:defRPr/>
            </a:pPr>
            <a:r>
              <a:rPr lang="en-US" dirty="0"/>
              <a:t>thymine (T),  </a:t>
            </a:r>
          </a:p>
          <a:p>
            <a:pPr lvl="1" fontAlgn="auto">
              <a:lnSpc>
                <a:spcPct val="90000"/>
              </a:lnSpc>
              <a:spcAft>
                <a:spcPts val="0"/>
              </a:spcAft>
              <a:buFont typeface="Arial" pitchFamily="34" charset="0"/>
              <a:buChar char="–"/>
              <a:defRPr/>
            </a:pPr>
            <a:r>
              <a:rPr lang="en-US" dirty="0" err="1"/>
              <a:t>uracil</a:t>
            </a:r>
            <a:r>
              <a:rPr lang="en-US" dirty="0"/>
              <a:t> (U)</a:t>
            </a:r>
          </a:p>
          <a:p>
            <a:pPr fontAlgn="auto">
              <a:lnSpc>
                <a:spcPct val="90000"/>
              </a:lnSpc>
              <a:spcAft>
                <a:spcPts val="0"/>
              </a:spcAft>
              <a:buFont typeface="Arial" pitchFamily="34" charset="0"/>
              <a:buChar char="•"/>
              <a:defRPr/>
            </a:pPr>
            <a:endParaRPr lang="en-US" dirty="0"/>
          </a:p>
          <a:p>
            <a:pPr fontAlgn="auto">
              <a:lnSpc>
                <a:spcPct val="90000"/>
              </a:lnSpc>
              <a:spcAft>
                <a:spcPts val="0"/>
              </a:spcAft>
              <a:buFont typeface="Arial" pitchFamily="34" charset="0"/>
              <a:buChar char="•"/>
              <a:defRPr/>
            </a:pPr>
            <a:r>
              <a:rPr lang="en-US" dirty="0"/>
              <a:t>Two major classes</a:t>
            </a:r>
          </a:p>
          <a:p>
            <a:pPr lvl="1" fontAlgn="auto">
              <a:lnSpc>
                <a:spcPct val="90000"/>
              </a:lnSpc>
              <a:spcAft>
                <a:spcPts val="0"/>
              </a:spcAft>
              <a:buFont typeface="Arial" pitchFamily="34" charset="0"/>
              <a:buChar char="–"/>
              <a:defRPr/>
            </a:pPr>
            <a:r>
              <a:rPr lang="en-US" dirty="0" smtClean="0"/>
              <a:t> </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mtClean="0"/>
              <a:t>Deoxyribonucleic Acid (DNA)</a:t>
            </a:r>
          </a:p>
        </p:txBody>
      </p:sp>
      <p:sp>
        <p:nvSpPr>
          <p:cNvPr id="149507" name="Rectangle 3"/>
          <p:cNvSpPr>
            <a:spLocks noGrp="1" noChangeArrowheads="1"/>
          </p:cNvSpPr>
          <p:nvPr>
            <p:ph type="body" idx="1"/>
          </p:nvPr>
        </p:nvSpPr>
        <p:spPr>
          <a:xfrm>
            <a:off x="914400" y="1600200"/>
            <a:ext cx="7391400" cy="5029200"/>
          </a:xfrm>
        </p:spPr>
        <p:txBody>
          <a:bodyPr/>
          <a:lstStyle/>
          <a:p>
            <a:r>
              <a:rPr lang="en-US" sz="2400" dirty="0" smtClean="0"/>
              <a:t>____________________________________________molecule found in the __________________________ of the cell</a:t>
            </a:r>
          </a:p>
          <a:p>
            <a:endParaRPr lang="en-US" sz="2400" dirty="0" smtClean="0"/>
          </a:p>
          <a:p>
            <a:r>
              <a:rPr lang="en-US" sz="2400" dirty="0" smtClean="0"/>
              <a:t>Replicates itself before the cell divides, ensuring genetic continuity</a:t>
            </a:r>
          </a:p>
          <a:p>
            <a:endParaRPr lang="en-US" sz="2400" dirty="0" smtClean="0"/>
          </a:p>
          <a:p>
            <a:r>
              <a:rPr lang="en-US" sz="2400" dirty="0" smtClean="0"/>
              <a:t>Provides _</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mtClean="0"/>
              <a:t>Ribonucleic Acid (RNA)</a:t>
            </a:r>
          </a:p>
        </p:txBody>
      </p:sp>
      <p:sp>
        <p:nvSpPr>
          <p:cNvPr id="137219" name="Rectangle 3"/>
          <p:cNvSpPr>
            <a:spLocks noGrp="1" noChangeArrowheads="1"/>
          </p:cNvSpPr>
          <p:nvPr>
            <p:ph type="body" idx="1"/>
          </p:nvPr>
        </p:nvSpPr>
        <p:spPr/>
        <p:txBody>
          <a:bodyPr rtlCol="0">
            <a:normAutofit lnSpcReduction="10000"/>
          </a:bodyPr>
          <a:lstStyle/>
          <a:p>
            <a:pPr fontAlgn="auto">
              <a:lnSpc>
                <a:spcPct val="90000"/>
              </a:lnSpc>
              <a:spcAft>
                <a:spcPts val="0"/>
              </a:spcAft>
              <a:buFont typeface="Arial" pitchFamily="34" charset="0"/>
              <a:buChar char="•"/>
              <a:defRPr/>
            </a:pPr>
            <a:r>
              <a:rPr lang="en-US" dirty="0" smtClean="0"/>
              <a:t>_____________________________________ </a:t>
            </a:r>
            <a:r>
              <a:rPr lang="en-US" dirty="0"/>
              <a:t>molecule found in both the nucleus and </a:t>
            </a:r>
            <a:r>
              <a:rPr lang="en-US" dirty="0" smtClean="0"/>
              <a:t>_</a:t>
            </a:r>
            <a:endParaRPr lang="en-US" dirty="0"/>
          </a:p>
          <a:p>
            <a:pPr fontAlgn="auto">
              <a:lnSpc>
                <a:spcPct val="90000"/>
              </a:lnSpc>
              <a:spcAft>
                <a:spcPts val="0"/>
              </a:spcAft>
              <a:buFont typeface="Arial" pitchFamily="34" charset="0"/>
              <a:buChar char="•"/>
              <a:defRPr/>
            </a:pPr>
            <a:endParaRPr lang="en-US" dirty="0"/>
          </a:p>
          <a:p>
            <a:pPr fontAlgn="auto">
              <a:lnSpc>
                <a:spcPct val="90000"/>
              </a:lnSpc>
              <a:spcAft>
                <a:spcPts val="0"/>
              </a:spcAft>
              <a:buFont typeface="Arial" pitchFamily="34" charset="0"/>
              <a:buChar char="•"/>
              <a:defRPr/>
            </a:pPr>
            <a:r>
              <a:rPr lang="en-US" dirty="0"/>
              <a:t>Uses the nitrogenous base </a:t>
            </a:r>
            <a:r>
              <a:rPr lang="en-US" dirty="0" smtClean="0"/>
              <a:t>_______________ instead </a:t>
            </a:r>
            <a:r>
              <a:rPr lang="en-US" dirty="0"/>
              <a:t>of thymine</a:t>
            </a:r>
          </a:p>
          <a:p>
            <a:pPr fontAlgn="auto">
              <a:lnSpc>
                <a:spcPct val="90000"/>
              </a:lnSpc>
              <a:spcAft>
                <a:spcPts val="0"/>
              </a:spcAft>
              <a:buFont typeface="Arial" pitchFamily="34" charset="0"/>
              <a:buChar char="•"/>
              <a:defRPr/>
            </a:pPr>
            <a:endParaRPr lang="en-US" dirty="0"/>
          </a:p>
          <a:p>
            <a:pPr fontAlgn="auto">
              <a:lnSpc>
                <a:spcPct val="90000"/>
              </a:lnSpc>
              <a:spcAft>
                <a:spcPts val="0"/>
              </a:spcAft>
              <a:buFont typeface="Arial" pitchFamily="34" charset="0"/>
              <a:buChar char="•"/>
              <a:defRPr/>
            </a:pPr>
            <a:r>
              <a:rPr lang="en-US" dirty="0"/>
              <a:t>Three varieties of RNA: </a:t>
            </a:r>
          </a:p>
          <a:p>
            <a:pPr lvl="1" fontAlgn="auto">
              <a:lnSpc>
                <a:spcPct val="90000"/>
              </a:lnSpc>
              <a:spcAft>
                <a:spcPts val="0"/>
              </a:spcAft>
              <a:buFont typeface="Arial" pitchFamily="34" charset="0"/>
              <a:buChar char="–"/>
              <a:defRPr/>
            </a:pPr>
            <a:r>
              <a:rPr lang="en-US" dirty="0" smtClean="0"/>
              <a:t> </a:t>
            </a:r>
            <a:endParaRPr lang="en-US" dirty="0"/>
          </a:p>
          <a:p>
            <a:pPr lvl="1" fontAlgn="auto">
              <a:lnSpc>
                <a:spcPct val="90000"/>
              </a:lnSpc>
              <a:spcAft>
                <a:spcPts val="0"/>
              </a:spcAft>
              <a:buFont typeface="Arial" pitchFamily="34" charset="0"/>
              <a:buChar char="–"/>
              <a:defRPr/>
            </a:pPr>
            <a:r>
              <a:rPr lang="en-US" dirty="0" smtClean="0"/>
              <a:t> </a:t>
            </a:r>
            <a:endParaRPr lang="en-US" dirty="0"/>
          </a:p>
          <a:p>
            <a:pPr lvl="1" fontAlgn="auto">
              <a:lnSpc>
                <a:spcPct val="90000"/>
              </a:lnSpc>
              <a:spcAft>
                <a:spcPts val="0"/>
              </a:spcAft>
              <a:buFont typeface="Arial" pitchFamily="34" charset="0"/>
              <a:buChar char="–"/>
              <a:defRPr/>
            </a:pPr>
            <a:r>
              <a:rPr lang="en-US" dirty="0" smtClean="0"/>
              <a:t> </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mtClean="0"/>
              <a:t>Adenosine Triphosphate (ATP)</a:t>
            </a:r>
          </a:p>
        </p:txBody>
      </p:sp>
      <p:sp>
        <p:nvSpPr>
          <p:cNvPr id="151555" name="Rectangle 3"/>
          <p:cNvSpPr>
            <a:spLocks noGrp="1" noChangeArrowheads="1"/>
          </p:cNvSpPr>
          <p:nvPr>
            <p:ph type="body" idx="1"/>
          </p:nvPr>
        </p:nvSpPr>
        <p:spPr>
          <a:xfrm>
            <a:off x="914400" y="1600200"/>
            <a:ext cx="7315200" cy="4530725"/>
          </a:xfrm>
        </p:spPr>
        <p:txBody>
          <a:bodyPr/>
          <a:lstStyle/>
          <a:p>
            <a:r>
              <a:rPr lang="en-US" dirty="0" smtClean="0"/>
              <a:t>Source of immediately usable _______________________________ for the cell</a:t>
            </a:r>
          </a:p>
          <a:p>
            <a:endParaRPr lang="en-US" dirty="0" smtClean="0"/>
          </a:p>
          <a:p>
            <a:r>
              <a:rPr lang="en-US" dirty="0" smtClean="0"/>
              <a:t>Adenine-containing RNA nucleotide with _</a:t>
            </a:r>
          </a:p>
        </p:txBody>
      </p:sp>
      <p:sp>
        <p:nvSpPr>
          <p:cNvPr id="151557" name="TextBox 4"/>
          <p:cNvSpPr txBox="1">
            <a:spLocks noChangeArrowheads="1"/>
          </p:cNvSpPr>
          <p:nvPr/>
        </p:nvSpPr>
        <p:spPr bwMode="auto">
          <a:xfrm>
            <a:off x="5105400" y="6488113"/>
            <a:ext cx="3786188" cy="369887"/>
          </a:xfrm>
          <a:prstGeom prst="rect">
            <a:avLst/>
          </a:prstGeom>
          <a:noFill/>
          <a:ln w="9525">
            <a:noFill/>
            <a:miter lim="800000"/>
            <a:headEnd/>
            <a:tailEnd/>
          </a:ln>
        </p:spPr>
        <p:txBody>
          <a:bodyPr wrap="none">
            <a:spAutoFit/>
          </a:bodyPr>
          <a:lstStyle/>
          <a:p>
            <a:r>
              <a:rPr lang="en-US">
                <a:latin typeface="Calibri" pitchFamily="34" charset="0"/>
              </a:rPr>
              <a:t>End Chapter Two.  Start Chapter Three</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title"/>
          </p:nvPr>
        </p:nvSpPr>
        <p:spPr/>
        <p:txBody>
          <a:bodyPr/>
          <a:lstStyle/>
          <a:p>
            <a:r>
              <a:rPr lang="en-US" smtClean="0"/>
              <a:t>Cell Theory</a:t>
            </a:r>
          </a:p>
        </p:txBody>
      </p:sp>
      <p:sp>
        <p:nvSpPr>
          <p:cNvPr id="152579" name="Rectangle 5"/>
          <p:cNvSpPr>
            <a:spLocks noGrp="1" noChangeArrowheads="1"/>
          </p:cNvSpPr>
          <p:nvPr>
            <p:ph type="body" idx="1"/>
          </p:nvPr>
        </p:nvSpPr>
        <p:spPr/>
        <p:txBody>
          <a:bodyPr/>
          <a:lstStyle/>
          <a:p>
            <a:r>
              <a:rPr lang="en-US" dirty="0" smtClean="0"/>
              <a:t>The cell is the smallest __________________________ and __________________________ living unit </a:t>
            </a:r>
          </a:p>
          <a:p>
            <a:r>
              <a:rPr lang="en-US" dirty="0" err="1" smtClean="0"/>
              <a:t>Organismal</a:t>
            </a:r>
            <a:r>
              <a:rPr lang="en-US" dirty="0" smtClean="0"/>
              <a:t> functions depend on individual and collective cell functions</a:t>
            </a:r>
          </a:p>
          <a:p>
            <a:r>
              <a:rPr lang="en-US" dirty="0" smtClean="0"/>
              <a:t>Biochemical activities of cells are dictated by their specific </a:t>
            </a:r>
            <a:r>
              <a:rPr lang="en-US" dirty="0" err="1" smtClean="0"/>
              <a:t>subcellular</a:t>
            </a:r>
            <a:r>
              <a:rPr lang="en-US" dirty="0" smtClean="0"/>
              <a:t> structures</a:t>
            </a:r>
          </a:p>
          <a:p>
            <a:r>
              <a:rPr lang="en-US" dirty="0" smtClean="0"/>
              <a:t>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title"/>
          </p:nvPr>
        </p:nvSpPr>
        <p:spPr/>
        <p:txBody>
          <a:bodyPr/>
          <a:lstStyle/>
          <a:p>
            <a:r>
              <a:rPr lang="en-US" smtClean="0"/>
              <a:t>Cell Diversity</a:t>
            </a:r>
          </a:p>
        </p:txBody>
      </p:sp>
      <p:sp>
        <p:nvSpPr>
          <p:cNvPr id="153603" name="Rectangle 5"/>
          <p:cNvSpPr>
            <a:spLocks noGrp="1" noChangeArrowheads="1"/>
          </p:cNvSpPr>
          <p:nvPr>
            <p:ph type="body" idx="1"/>
          </p:nvPr>
        </p:nvSpPr>
        <p:spPr>
          <a:xfrm>
            <a:off x="457200" y="1600200"/>
            <a:ext cx="8229600" cy="4267200"/>
          </a:xfrm>
        </p:spPr>
        <p:txBody>
          <a:bodyPr/>
          <a:lstStyle/>
          <a:p>
            <a:r>
              <a:rPr lang="en-US" dirty="0" smtClean="0"/>
              <a:t>Over 200 different types of human cells</a:t>
            </a:r>
          </a:p>
          <a:p>
            <a:endParaRPr lang="en-US" dirty="0" smtClean="0"/>
          </a:p>
          <a:p>
            <a:r>
              <a:rPr lang="en-US" dirty="0" smtClean="0"/>
              <a:t>Types differ in _</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title"/>
          </p:nvPr>
        </p:nvSpPr>
        <p:spPr/>
        <p:txBody>
          <a:bodyPr/>
          <a:lstStyle/>
          <a:p>
            <a:r>
              <a:rPr lang="en-US" smtClean="0"/>
              <a:t>Generalized Cell</a:t>
            </a:r>
          </a:p>
        </p:txBody>
      </p:sp>
      <p:sp>
        <p:nvSpPr>
          <p:cNvPr id="154627" name="Rectangle 5"/>
          <p:cNvSpPr>
            <a:spLocks noGrp="1" noChangeArrowheads="1"/>
          </p:cNvSpPr>
          <p:nvPr>
            <p:ph type="body" idx="1"/>
          </p:nvPr>
        </p:nvSpPr>
        <p:spPr>
          <a:xfrm>
            <a:off x="457200" y="1600200"/>
            <a:ext cx="8229600" cy="4800600"/>
          </a:xfrm>
        </p:spPr>
        <p:txBody>
          <a:bodyPr>
            <a:normAutofit lnSpcReduction="10000"/>
          </a:bodyPr>
          <a:lstStyle/>
          <a:p>
            <a:r>
              <a:rPr lang="en-US" dirty="0" smtClean="0"/>
              <a:t> All cells have some ________________________________ and functions</a:t>
            </a:r>
          </a:p>
          <a:p>
            <a:r>
              <a:rPr lang="en-US" dirty="0" smtClean="0"/>
              <a:t> Human cells have three basic parts:</a:t>
            </a:r>
          </a:p>
          <a:p>
            <a:pPr lvl="1"/>
            <a:r>
              <a:rPr lang="en-US" dirty="0" smtClean="0"/>
              <a:t> </a:t>
            </a:r>
          </a:p>
          <a:p>
            <a:pPr lvl="2"/>
            <a:r>
              <a:rPr lang="en-US" dirty="0" smtClean="0"/>
              <a:t>flexible outer boundary</a:t>
            </a:r>
          </a:p>
          <a:p>
            <a:pPr lvl="1"/>
            <a:r>
              <a:rPr lang="en-US" dirty="0" smtClean="0"/>
              <a:t> </a:t>
            </a:r>
          </a:p>
          <a:p>
            <a:pPr lvl="2"/>
            <a:r>
              <a:rPr lang="en-US" dirty="0" smtClean="0"/>
              <a:t>intracellular fluid containing _</a:t>
            </a:r>
          </a:p>
          <a:p>
            <a:pPr lvl="1"/>
            <a:r>
              <a:rPr lang="en-US" dirty="0" smtClean="0"/>
              <a:t> </a:t>
            </a:r>
          </a:p>
          <a:p>
            <a:pPr lvl="2"/>
            <a:r>
              <a:rPr lang="en-US" dirty="0" smtClean="0"/>
              <a:t>control center</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title"/>
          </p:nvPr>
        </p:nvSpPr>
        <p:spPr/>
        <p:txBody>
          <a:bodyPr/>
          <a:lstStyle/>
          <a:p>
            <a:r>
              <a:rPr lang="en-US" smtClean="0"/>
              <a:t>Plasma Membrane</a:t>
            </a:r>
          </a:p>
        </p:txBody>
      </p:sp>
      <p:sp>
        <p:nvSpPr>
          <p:cNvPr id="156675" name="Rectangle 5"/>
          <p:cNvSpPr>
            <a:spLocks noGrp="1" noChangeArrowheads="1"/>
          </p:cNvSpPr>
          <p:nvPr>
            <p:ph type="body" idx="1"/>
          </p:nvPr>
        </p:nvSpPr>
        <p:spPr/>
        <p:txBody>
          <a:bodyPr/>
          <a:lstStyle/>
          <a:p>
            <a:r>
              <a:rPr lang="en-US" dirty="0" smtClean="0"/>
              <a:t>Double layer of lipids and proteins in a constantly changing _</a:t>
            </a:r>
          </a:p>
          <a:p>
            <a:r>
              <a:rPr lang="en-US" dirty="0" smtClean="0"/>
              <a:t>Plays a dynamic role in _</a:t>
            </a:r>
          </a:p>
          <a:p>
            <a:endParaRPr lang="en-US" dirty="0" smtClean="0"/>
          </a:p>
          <a:p>
            <a:r>
              <a:rPr lang="en-US" dirty="0" smtClean="0"/>
              <a:t>Separates intracellular fluid (ICF) from extracellular fluid (ECF)</a:t>
            </a:r>
          </a:p>
          <a:p>
            <a:pPr lvl="1"/>
            <a:r>
              <a:rPr lang="en-US" dirty="0" smtClean="0"/>
              <a:t>Interstitial fluid (IF) = ECF that surrounds cells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4"/>
          <p:cNvSpPr>
            <a:spLocks noGrp="1" noChangeArrowheads="1"/>
          </p:cNvSpPr>
          <p:nvPr>
            <p:ph type="title"/>
          </p:nvPr>
        </p:nvSpPr>
        <p:spPr/>
        <p:txBody>
          <a:bodyPr/>
          <a:lstStyle/>
          <a:p>
            <a:r>
              <a:rPr lang="en-US" smtClean="0"/>
              <a:t>Membrane Proteins</a:t>
            </a:r>
          </a:p>
        </p:txBody>
      </p:sp>
      <p:sp>
        <p:nvSpPr>
          <p:cNvPr id="159747" name="Rectangle 5"/>
          <p:cNvSpPr>
            <a:spLocks noGrp="1" noChangeArrowheads="1"/>
          </p:cNvSpPr>
          <p:nvPr>
            <p:ph type="body" idx="1"/>
          </p:nvPr>
        </p:nvSpPr>
        <p:spPr/>
        <p:txBody>
          <a:bodyPr/>
          <a:lstStyle/>
          <a:p>
            <a:r>
              <a:rPr lang="en-US" dirty="0" smtClean="0"/>
              <a:t> </a:t>
            </a:r>
          </a:p>
          <a:p>
            <a:pPr lvl="1"/>
            <a:r>
              <a:rPr lang="en-US" dirty="0" smtClean="0"/>
              <a:t>Firmly inserted into the membrane (most are </a:t>
            </a:r>
            <a:r>
              <a:rPr lang="en-US" dirty="0" err="1" smtClean="0"/>
              <a:t>transmembrane</a:t>
            </a:r>
            <a:r>
              <a:rPr lang="en-US" dirty="0" smtClean="0"/>
              <a:t>)</a:t>
            </a:r>
          </a:p>
          <a:p>
            <a:pPr lvl="1"/>
            <a:r>
              <a:rPr lang="en-US" dirty="0" smtClean="0"/>
              <a:t>Functions: </a:t>
            </a:r>
          </a:p>
          <a:p>
            <a:pPr lvl="2"/>
            <a:r>
              <a:rPr lang="en-US" dirty="0" smtClean="0"/>
              <a:t>_______________________________ proteins (channels and carriers), enzymes, or receptors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Grp="1" noChangeArrowheads="1"/>
          </p:cNvSpPr>
          <p:nvPr>
            <p:ph type="title"/>
          </p:nvPr>
        </p:nvSpPr>
        <p:spPr/>
        <p:txBody>
          <a:bodyPr/>
          <a:lstStyle/>
          <a:p>
            <a:r>
              <a:rPr lang="en-US" smtClean="0"/>
              <a:t>Membrane Proteins</a:t>
            </a:r>
          </a:p>
        </p:txBody>
      </p:sp>
      <p:sp>
        <p:nvSpPr>
          <p:cNvPr id="160771" name="Rectangle 5"/>
          <p:cNvSpPr>
            <a:spLocks noGrp="1" noChangeArrowheads="1"/>
          </p:cNvSpPr>
          <p:nvPr>
            <p:ph type="body" idx="1"/>
          </p:nvPr>
        </p:nvSpPr>
        <p:spPr>
          <a:xfrm>
            <a:off x="460375" y="1524000"/>
            <a:ext cx="8228013" cy="4800600"/>
          </a:xfrm>
        </p:spPr>
        <p:txBody>
          <a:bodyPr/>
          <a:lstStyle/>
          <a:p>
            <a:r>
              <a:rPr lang="en-US" dirty="0" smtClean="0"/>
              <a:t>_____________________________ proteins</a:t>
            </a:r>
          </a:p>
          <a:p>
            <a:pPr lvl="1"/>
            <a:r>
              <a:rPr lang="en-US" dirty="0" smtClean="0"/>
              <a:t>Loosely attached to integral proteins </a:t>
            </a:r>
          </a:p>
          <a:p>
            <a:pPr lvl="1"/>
            <a:r>
              <a:rPr lang="en-US" dirty="0" smtClean="0"/>
              <a:t>Include filaments on intracellular surface and </a:t>
            </a:r>
            <a:r>
              <a:rPr lang="en-US" dirty="0" err="1" smtClean="0"/>
              <a:t>glycoproteins</a:t>
            </a:r>
            <a:r>
              <a:rPr lang="en-US" dirty="0" smtClean="0"/>
              <a:t> on extracellular surface</a:t>
            </a:r>
          </a:p>
          <a:p>
            <a:pPr lvl="1"/>
            <a:r>
              <a:rPr lang="en-US" dirty="0" smtClean="0"/>
              <a:t>Functions: </a:t>
            </a:r>
          </a:p>
          <a:p>
            <a:pPr lvl="2"/>
            <a:r>
              <a:rPr lang="en-US" dirty="0" smtClean="0"/>
              <a:t>___________________________________, motor proteins, cell-to-cell links, provide support on intracellular surface, and form part of </a:t>
            </a:r>
            <a:r>
              <a:rPr lang="en-US" dirty="0" err="1" smtClean="0"/>
              <a:t>glycocalyx</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Introduction</a:t>
            </a:r>
          </a:p>
        </p:txBody>
      </p:sp>
      <p:sp>
        <p:nvSpPr>
          <p:cNvPr id="18435" name="Rectangle 3"/>
          <p:cNvSpPr>
            <a:spLocks noGrp="1" noChangeArrowheads="1"/>
          </p:cNvSpPr>
          <p:nvPr>
            <p:ph type="body" idx="1"/>
          </p:nvPr>
        </p:nvSpPr>
        <p:spPr/>
        <p:txBody>
          <a:bodyPr/>
          <a:lstStyle/>
          <a:p>
            <a:r>
              <a:rPr lang="en-US" smtClean="0"/>
              <a:t>Exam Format</a:t>
            </a:r>
          </a:p>
          <a:p>
            <a:pPr lvl="1"/>
            <a:r>
              <a:rPr lang="en-US" smtClean="0"/>
              <a:t>Exams will be created from material presented in lecture</a:t>
            </a:r>
          </a:p>
          <a:p>
            <a:pPr lvl="1"/>
            <a:r>
              <a:rPr lang="en-US" smtClean="0"/>
              <a:t>You may be responsible for diagrams (Anatomy)</a:t>
            </a:r>
          </a:p>
          <a:p>
            <a:pPr lvl="2"/>
            <a:r>
              <a:rPr lang="en-US" smtClean="0"/>
              <a:t>Multiple choice options will have one correct response</a:t>
            </a:r>
          </a:p>
          <a:p>
            <a:pPr lvl="2"/>
            <a:r>
              <a:rPr lang="en-US" smtClean="0"/>
              <a:t>Short answer (not essay) questions will allow you to demonstrate your comprehension in your own words.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Grp="1" noChangeArrowheads="1"/>
          </p:cNvSpPr>
          <p:nvPr>
            <p:ph type="title"/>
          </p:nvPr>
        </p:nvSpPr>
        <p:spPr/>
        <p:txBody>
          <a:bodyPr/>
          <a:lstStyle/>
          <a:p>
            <a:r>
              <a:rPr lang="en-US" smtClean="0"/>
              <a:t>Functions of Membrane Proteins</a:t>
            </a:r>
          </a:p>
        </p:txBody>
      </p:sp>
      <p:sp>
        <p:nvSpPr>
          <p:cNvPr id="161795" name="Rectangle 5"/>
          <p:cNvSpPr>
            <a:spLocks noGrp="1" noChangeArrowheads="1"/>
          </p:cNvSpPr>
          <p:nvPr>
            <p:ph type="body" idx="1"/>
          </p:nvPr>
        </p:nvSpPr>
        <p:spPr/>
        <p:txBody>
          <a:bodyPr/>
          <a:lstStyle/>
          <a:p>
            <a:pPr marL="571500" indent="-571500">
              <a:buFont typeface="Times" pitchFamily="18" charset="0"/>
              <a:buAutoNum type="arabicPeriod"/>
            </a:pPr>
            <a:r>
              <a:rPr lang="en-US" dirty="0" smtClean="0"/>
              <a:t> </a:t>
            </a:r>
          </a:p>
          <a:p>
            <a:pPr marL="571500" indent="-571500">
              <a:buFont typeface="Times" pitchFamily="18" charset="0"/>
              <a:buAutoNum type="arabicPeriod"/>
            </a:pPr>
            <a:endParaRPr lang="en-US" dirty="0" smtClean="0"/>
          </a:p>
          <a:p>
            <a:pPr marL="571500" indent="-571500">
              <a:buFont typeface="Times" pitchFamily="18" charset="0"/>
              <a:buAutoNum type="arabicPeriod"/>
            </a:pPr>
            <a:r>
              <a:rPr lang="en-US" dirty="0" smtClean="0"/>
              <a:t>Receptors for _</a:t>
            </a:r>
          </a:p>
          <a:p>
            <a:pPr marL="571500" indent="-571500">
              <a:buFont typeface="Times" pitchFamily="18" charset="0"/>
              <a:buAutoNum type="arabicPeriod"/>
            </a:pPr>
            <a:endParaRPr lang="en-US" dirty="0" smtClean="0"/>
          </a:p>
          <a:p>
            <a:pPr marL="571500" indent="-571500">
              <a:buFont typeface="Times" pitchFamily="18" charset="0"/>
              <a:buAutoNum type="arabicPeriod"/>
            </a:pPr>
            <a:r>
              <a:rPr lang="en-US" dirty="0" smtClean="0"/>
              <a:t>Attachment to cytoskeleton and extracellular matrix</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Grp="1" noChangeArrowheads="1"/>
          </p:cNvSpPr>
          <p:nvPr>
            <p:ph type="title"/>
          </p:nvPr>
        </p:nvSpPr>
        <p:spPr/>
        <p:txBody>
          <a:bodyPr/>
          <a:lstStyle/>
          <a:p>
            <a:r>
              <a:rPr lang="en-US" smtClean="0"/>
              <a:t>Functions of Membrane Proteins</a:t>
            </a:r>
          </a:p>
        </p:txBody>
      </p:sp>
      <p:sp>
        <p:nvSpPr>
          <p:cNvPr id="165891" name="Rectangle 5"/>
          <p:cNvSpPr>
            <a:spLocks noGrp="1" noChangeArrowheads="1"/>
          </p:cNvSpPr>
          <p:nvPr>
            <p:ph type="body" idx="1"/>
          </p:nvPr>
        </p:nvSpPr>
        <p:spPr/>
        <p:txBody>
          <a:bodyPr/>
          <a:lstStyle/>
          <a:p>
            <a:pPr marL="571500" indent="-571500">
              <a:buFont typeface="Times" pitchFamily="18" charset="0"/>
              <a:buAutoNum type="arabicPeriod" startAt="4"/>
            </a:pPr>
            <a:r>
              <a:rPr lang="en-US" dirty="0" smtClean="0"/>
              <a:t> </a:t>
            </a:r>
          </a:p>
          <a:p>
            <a:pPr marL="571500" indent="-571500">
              <a:buFont typeface="Times" pitchFamily="18" charset="0"/>
              <a:buAutoNum type="arabicPeriod" startAt="4"/>
            </a:pPr>
            <a:endParaRPr lang="en-US" dirty="0" smtClean="0"/>
          </a:p>
          <a:p>
            <a:pPr marL="571500" indent="-571500">
              <a:buFont typeface="Times" pitchFamily="18" charset="0"/>
              <a:buAutoNum type="arabicPeriod" startAt="4"/>
            </a:pPr>
            <a:r>
              <a:rPr lang="en-US" dirty="0" smtClean="0"/>
              <a:t> </a:t>
            </a:r>
          </a:p>
          <a:p>
            <a:pPr marL="571500" indent="-571500">
              <a:buFont typeface="Times" pitchFamily="18" charset="0"/>
              <a:buAutoNum type="arabicPeriod" startAt="4"/>
            </a:pPr>
            <a:endParaRPr lang="en-US" dirty="0" smtClean="0"/>
          </a:p>
          <a:p>
            <a:pPr marL="571500" indent="-571500">
              <a:buFont typeface="Times" pitchFamily="18" charset="0"/>
              <a:buAutoNum type="arabicPeriod" startAt="4"/>
            </a:pPr>
            <a:r>
              <a:rPr lang="en-US" dirty="0" smtClean="0"/>
              <a:t>Cell-cell recognition</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4"/>
          <p:cNvSpPr>
            <a:spLocks noGrp="1" noChangeArrowheads="1"/>
          </p:cNvSpPr>
          <p:nvPr>
            <p:ph type="title"/>
          </p:nvPr>
        </p:nvSpPr>
        <p:spPr/>
        <p:txBody>
          <a:bodyPr/>
          <a:lstStyle/>
          <a:p>
            <a:r>
              <a:rPr lang="en-US" smtClean="0"/>
              <a:t> Membrane Junctions</a:t>
            </a:r>
          </a:p>
        </p:txBody>
      </p:sp>
      <p:sp>
        <p:nvSpPr>
          <p:cNvPr id="169987" name="Rectangle 5"/>
          <p:cNvSpPr>
            <a:spLocks noGrp="1" noChangeArrowheads="1"/>
          </p:cNvSpPr>
          <p:nvPr>
            <p:ph type="body" idx="1"/>
          </p:nvPr>
        </p:nvSpPr>
        <p:spPr/>
        <p:txBody>
          <a:bodyPr/>
          <a:lstStyle/>
          <a:p>
            <a:r>
              <a:rPr lang="en-US" dirty="0" smtClean="0"/>
              <a:t>Three types:</a:t>
            </a:r>
          </a:p>
          <a:p>
            <a:pPr lvl="1"/>
            <a:r>
              <a:rPr lang="en-US" dirty="0" smtClean="0"/>
              <a:t> </a:t>
            </a:r>
          </a:p>
          <a:p>
            <a:pPr lvl="1"/>
            <a:r>
              <a:rPr lang="en-US" dirty="0" smtClean="0"/>
              <a:t> </a:t>
            </a:r>
          </a:p>
          <a:p>
            <a:pPr lvl="1"/>
            <a:r>
              <a:rPr lang="en-US" dirty="0" smtClean="0"/>
              <a:t>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rtlCol="0">
            <a:normAutofit fontScale="90000"/>
          </a:bodyPr>
          <a:lstStyle/>
          <a:p>
            <a:pPr fontAlgn="auto">
              <a:spcAft>
                <a:spcPts val="0"/>
              </a:spcAft>
              <a:defRPr/>
            </a:pPr>
            <a:r>
              <a:rPr lang="en-US" dirty="0" smtClean="0"/>
              <a:t>Membrane Junctions: Tight Junctions</a:t>
            </a:r>
          </a:p>
        </p:txBody>
      </p:sp>
      <p:sp>
        <p:nvSpPr>
          <p:cNvPr id="171011" name="Rectangle 5"/>
          <p:cNvSpPr>
            <a:spLocks noGrp="1" noChangeArrowheads="1"/>
          </p:cNvSpPr>
          <p:nvPr>
            <p:ph sz="half" idx="1"/>
          </p:nvPr>
        </p:nvSpPr>
        <p:spPr>
          <a:xfrm>
            <a:off x="457200" y="1600200"/>
            <a:ext cx="7848600" cy="4525963"/>
          </a:xfrm>
        </p:spPr>
        <p:txBody>
          <a:bodyPr/>
          <a:lstStyle/>
          <a:p>
            <a:r>
              <a:rPr lang="en-US" dirty="0" smtClean="0"/>
              <a:t>Prevent ___________________and most molecules from _</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rtlCol="0">
            <a:normAutofit fontScale="90000"/>
          </a:bodyPr>
          <a:lstStyle/>
          <a:p>
            <a:pPr fontAlgn="auto">
              <a:spcAft>
                <a:spcPts val="0"/>
              </a:spcAft>
              <a:defRPr/>
            </a:pPr>
            <a:r>
              <a:rPr lang="en-US" smtClean="0"/>
              <a:t>Membrane Junctions: Desmosomes</a:t>
            </a:r>
          </a:p>
        </p:txBody>
      </p:sp>
      <p:sp>
        <p:nvSpPr>
          <p:cNvPr id="172035" name="Rectangle 5"/>
          <p:cNvSpPr>
            <a:spLocks noGrp="1" noChangeArrowheads="1"/>
          </p:cNvSpPr>
          <p:nvPr>
            <p:ph sz="half" idx="1"/>
          </p:nvPr>
        </p:nvSpPr>
        <p:spPr>
          <a:xfrm>
            <a:off x="457200" y="1600200"/>
            <a:ext cx="7848600" cy="4525963"/>
          </a:xfrm>
        </p:spPr>
        <p:txBody>
          <a:bodyPr/>
          <a:lstStyle/>
          <a:p>
            <a:r>
              <a:rPr lang="en-US" dirty="0" smtClean="0"/>
              <a:t>“Rivets” or ____________________________ that _</a:t>
            </a:r>
          </a:p>
          <a:p>
            <a:pPr>
              <a:buFont typeface="Arial" charset="0"/>
              <a:buNone/>
            </a:pPr>
            <a:endParaRPr lang="en-US" dirty="0"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rtlCol="0">
            <a:normAutofit fontScale="90000"/>
          </a:bodyPr>
          <a:lstStyle/>
          <a:p>
            <a:pPr fontAlgn="auto">
              <a:spcAft>
                <a:spcPts val="0"/>
              </a:spcAft>
              <a:defRPr/>
            </a:pPr>
            <a:r>
              <a:rPr lang="en-US" smtClean="0"/>
              <a:t>Membrane Junctions: Gap Junctions</a:t>
            </a:r>
          </a:p>
        </p:txBody>
      </p:sp>
      <p:sp>
        <p:nvSpPr>
          <p:cNvPr id="173059" name="Rectangle 5"/>
          <p:cNvSpPr>
            <a:spLocks noGrp="1" noChangeArrowheads="1"/>
          </p:cNvSpPr>
          <p:nvPr>
            <p:ph sz="half" idx="1"/>
          </p:nvPr>
        </p:nvSpPr>
        <p:spPr>
          <a:xfrm>
            <a:off x="457200" y="1600200"/>
            <a:ext cx="8229600" cy="4525963"/>
          </a:xfrm>
        </p:spPr>
        <p:txBody>
          <a:bodyPr/>
          <a:lstStyle/>
          <a:p>
            <a:r>
              <a:rPr lang="en-US" dirty="0" err="1" smtClean="0"/>
              <a:t>Transmembrane</a:t>
            </a:r>
            <a:r>
              <a:rPr lang="en-US" dirty="0" smtClean="0"/>
              <a:t> proteins _____________________________________ that allow small molecules _</a:t>
            </a:r>
          </a:p>
          <a:p>
            <a:pPr lvl="1"/>
            <a:endParaRPr lang="en-US" dirty="0" smtClean="0"/>
          </a:p>
          <a:p>
            <a:pPr lvl="1"/>
            <a:endParaRPr lang="en-US" dirty="0" smtClean="0"/>
          </a:p>
          <a:p>
            <a:pPr lvl="1"/>
            <a:r>
              <a:rPr lang="en-US" dirty="0" smtClean="0"/>
              <a:t>For spread of ions between cardiac or smooth muscle cells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4"/>
          <p:cNvSpPr>
            <a:spLocks noGrp="1" noChangeArrowheads="1"/>
          </p:cNvSpPr>
          <p:nvPr>
            <p:ph type="title"/>
          </p:nvPr>
        </p:nvSpPr>
        <p:spPr/>
        <p:txBody>
          <a:bodyPr/>
          <a:lstStyle/>
          <a:p>
            <a:r>
              <a:rPr lang="en-US" smtClean="0"/>
              <a:t>Membrane Transport</a:t>
            </a:r>
          </a:p>
        </p:txBody>
      </p:sp>
      <p:sp>
        <p:nvSpPr>
          <p:cNvPr id="174083" name="Rectangle 5"/>
          <p:cNvSpPr>
            <a:spLocks noGrp="1" noChangeArrowheads="1"/>
          </p:cNvSpPr>
          <p:nvPr>
            <p:ph type="body" idx="1"/>
          </p:nvPr>
        </p:nvSpPr>
        <p:spPr/>
        <p:txBody>
          <a:bodyPr/>
          <a:lstStyle/>
          <a:p>
            <a:r>
              <a:rPr lang="en-US" dirty="0" smtClean="0"/>
              <a:t>Plasma membranes are _</a:t>
            </a:r>
          </a:p>
          <a:p>
            <a:endParaRPr lang="en-US" dirty="0" smtClean="0"/>
          </a:p>
          <a:p>
            <a:endParaRPr lang="en-US" dirty="0" smtClean="0"/>
          </a:p>
          <a:p>
            <a:r>
              <a:rPr lang="en-US" dirty="0" smtClean="0"/>
              <a:t>Some molecules easily pass through the membrane; others do not</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4"/>
          <p:cNvSpPr>
            <a:spLocks noGrp="1" noChangeArrowheads="1"/>
          </p:cNvSpPr>
          <p:nvPr>
            <p:ph type="title"/>
          </p:nvPr>
        </p:nvSpPr>
        <p:spPr/>
        <p:txBody>
          <a:bodyPr/>
          <a:lstStyle/>
          <a:p>
            <a:r>
              <a:rPr lang="en-US" smtClean="0"/>
              <a:t>Types of Membrane Transport</a:t>
            </a:r>
          </a:p>
        </p:txBody>
      </p:sp>
      <p:sp>
        <p:nvSpPr>
          <p:cNvPr id="175107" name="Rectangle 5"/>
          <p:cNvSpPr>
            <a:spLocks noGrp="1" noChangeArrowheads="1"/>
          </p:cNvSpPr>
          <p:nvPr>
            <p:ph type="body" idx="1"/>
          </p:nvPr>
        </p:nvSpPr>
        <p:spPr/>
        <p:txBody>
          <a:bodyPr/>
          <a:lstStyle/>
          <a:p>
            <a:r>
              <a:rPr lang="en-US" dirty="0" smtClean="0"/>
              <a:t> </a:t>
            </a:r>
          </a:p>
          <a:p>
            <a:pPr lvl="1"/>
            <a:r>
              <a:rPr lang="en-US" dirty="0" smtClean="0"/>
              <a:t>No _</a:t>
            </a:r>
          </a:p>
          <a:p>
            <a:pPr lvl="1"/>
            <a:r>
              <a:rPr lang="en-US" dirty="0" smtClean="0"/>
              <a:t>Substance moves down its _</a:t>
            </a:r>
          </a:p>
          <a:p>
            <a:r>
              <a:rPr lang="en-US" dirty="0" smtClean="0"/>
              <a:t>Active processes</a:t>
            </a:r>
          </a:p>
          <a:p>
            <a:pPr lvl="1"/>
            <a:r>
              <a:rPr lang="en-US" dirty="0" smtClean="0"/>
              <a:t>Energy ________________________ required</a:t>
            </a:r>
          </a:p>
          <a:p>
            <a:pPr lvl="1"/>
            <a:r>
              <a:rPr lang="en-US" dirty="0" smtClean="0"/>
              <a:t>Occurs only in _____________________________ membranes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4"/>
          <p:cNvSpPr>
            <a:spLocks noGrp="1" noChangeArrowheads="1"/>
          </p:cNvSpPr>
          <p:nvPr>
            <p:ph type="title"/>
          </p:nvPr>
        </p:nvSpPr>
        <p:spPr/>
        <p:txBody>
          <a:bodyPr/>
          <a:lstStyle/>
          <a:p>
            <a:r>
              <a:rPr lang="en-US" smtClean="0"/>
              <a:t>Passive Processes</a:t>
            </a:r>
          </a:p>
        </p:txBody>
      </p:sp>
      <p:sp>
        <p:nvSpPr>
          <p:cNvPr id="176131" name="Rectangle 5"/>
          <p:cNvSpPr>
            <a:spLocks noGrp="1" noChangeArrowheads="1"/>
          </p:cNvSpPr>
          <p:nvPr>
            <p:ph type="body" idx="1"/>
          </p:nvPr>
        </p:nvSpPr>
        <p:spPr/>
        <p:txBody>
          <a:bodyPr/>
          <a:lstStyle/>
          <a:p>
            <a:r>
              <a:rPr lang="en-US" dirty="0" smtClean="0"/>
              <a:t>Simple _</a:t>
            </a:r>
          </a:p>
          <a:p>
            <a:endParaRPr lang="en-US" dirty="0" smtClean="0"/>
          </a:p>
          <a:p>
            <a:r>
              <a:rPr lang="en-US" dirty="0" smtClean="0"/>
              <a:t>Carrier-mediated facilitated diffusion</a:t>
            </a:r>
          </a:p>
          <a:p>
            <a:endParaRPr lang="en-US" dirty="0" smtClean="0"/>
          </a:p>
          <a:p>
            <a:r>
              <a:rPr lang="en-US" dirty="0" smtClean="0"/>
              <a:t>Channel-mediated facilitated diffusion</a:t>
            </a:r>
          </a:p>
          <a:p>
            <a:endParaRPr lang="en-US" dirty="0" smtClean="0"/>
          </a:p>
          <a:p>
            <a:r>
              <a:rPr lang="en-US" dirty="0" smtClean="0"/>
              <a:t>  </a:t>
            </a:r>
          </a:p>
          <a:p>
            <a:endParaRPr lang="en-US" dirty="0" smtClean="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
          <p:cNvSpPr>
            <a:spLocks noGrp="1" noChangeArrowheads="1"/>
          </p:cNvSpPr>
          <p:nvPr>
            <p:ph type="title"/>
          </p:nvPr>
        </p:nvSpPr>
        <p:spPr/>
        <p:txBody>
          <a:bodyPr/>
          <a:lstStyle/>
          <a:p>
            <a:r>
              <a:rPr lang="en-US" smtClean="0"/>
              <a:t>Passive Processes: Simple Diffusion</a:t>
            </a:r>
          </a:p>
        </p:txBody>
      </p:sp>
      <p:sp>
        <p:nvSpPr>
          <p:cNvPr id="177155" name="Rectangle 5"/>
          <p:cNvSpPr>
            <a:spLocks noGrp="1" noChangeArrowheads="1"/>
          </p:cNvSpPr>
          <p:nvPr>
            <p:ph type="body" idx="1"/>
          </p:nvPr>
        </p:nvSpPr>
        <p:spPr/>
        <p:txBody>
          <a:bodyPr/>
          <a:lstStyle/>
          <a:p>
            <a:r>
              <a:rPr lang="en-US" dirty="0" smtClean="0"/>
              <a:t>________________________________ (hydrophobic) substances diffuse directly through the _</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Lab</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There will be no lab this week</a:t>
            </a:r>
          </a:p>
          <a:p>
            <a:pPr lvl="1" fontAlgn="auto">
              <a:spcAft>
                <a:spcPts val="0"/>
              </a:spcAft>
              <a:buFont typeface="Arial" pitchFamily="34" charset="0"/>
              <a:buChar char="–"/>
              <a:defRPr/>
            </a:pPr>
            <a:r>
              <a:rPr lang="en-US" dirty="0" smtClean="0"/>
              <a:t>Please be sure to bring the BSC 181 lab manual with you to lab</a:t>
            </a:r>
          </a:p>
          <a:p>
            <a:pPr lvl="1" fontAlgn="auto">
              <a:spcAft>
                <a:spcPts val="0"/>
              </a:spcAft>
              <a:buFont typeface="Arial" pitchFamily="34" charset="0"/>
              <a:buChar char="–"/>
              <a:defRPr/>
            </a:pPr>
            <a:r>
              <a:rPr lang="en-US" dirty="0" smtClean="0"/>
              <a:t>Lab manuals can be purchased at the Phi Sigma bookstore (</a:t>
            </a:r>
            <a:r>
              <a:rPr lang="en-US" dirty="0" err="1" smtClean="0"/>
              <a:t>Felmley</a:t>
            </a:r>
            <a:r>
              <a:rPr lang="en-US" dirty="0" smtClean="0"/>
              <a:t> 101A) this week and next for $15.00</a:t>
            </a:r>
          </a:p>
          <a:p>
            <a:pPr lvl="1" fontAlgn="auto">
              <a:spcAft>
                <a:spcPts val="0"/>
              </a:spcAft>
              <a:buFont typeface="Arial" pitchFamily="34" charset="0"/>
              <a:buChar char="–"/>
              <a:defRPr/>
            </a:pPr>
            <a:r>
              <a:rPr lang="en-US" dirty="0" smtClean="0"/>
              <a:t>Lab format</a:t>
            </a:r>
          </a:p>
          <a:p>
            <a:pPr lvl="2" fontAlgn="auto">
              <a:spcAft>
                <a:spcPts val="0"/>
              </a:spcAft>
              <a:buFont typeface="Arial" pitchFamily="34" charset="0"/>
              <a:buChar char="•"/>
              <a:defRPr/>
            </a:pPr>
            <a:r>
              <a:rPr lang="en-US" dirty="0" smtClean="0"/>
              <a:t>There will be four lab practicals this semester</a:t>
            </a:r>
          </a:p>
          <a:p>
            <a:pPr lvl="2" fontAlgn="auto">
              <a:spcAft>
                <a:spcPts val="0"/>
              </a:spcAft>
              <a:buFont typeface="Arial" pitchFamily="34" charset="0"/>
              <a:buChar char="•"/>
              <a:defRPr/>
            </a:pPr>
            <a:r>
              <a:rPr lang="en-US" dirty="0" smtClean="0"/>
              <a:t>Lab assignments (case studies or article summaries) may be assigned throughout the semester.  </a:t>
            </a:r>
          </a:p>
          <a:p>
            <a:pPr fontAlgn="auto">
              <a:spcAft>
                <a:spcPts val="0"/>
              </a:spcAft>
              <a:buFont typeface="Arial" pitchFamily="34" charset="0"/>
              <a:buChar char="•"/>
              <a:defRPr/>
            </a:pP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rtlCol="0">
            <a:normAutofit fontScale="90000"/>
          </a:bodyPr>
          <a:lstStyle/>
          <a:p>
            <a:pPr fontAlgn="auto">
              <a:spcAft>
                <a:spcPts val="0"/>
              </a:spcAft>
              <a:defRPr/>
            </a:pPr>
            <a:r>
              <a:rPr lang="en-US" smtClean="0"/>
              <a:t>Passive Processes: Facilitated Diffusion</a:t>
            </a:r>
          </a:p>
        </p:txBody>
      </p:sp>
      <p:sp>
        <p:nvSpPr>
          <p:cNvPr id="178179" name="Rectangle 5"/>
          <p:cNvSpPr>
            <a:spLocks noGrp="1" noChangeArrowheads="1"/>
          </p:cNvSpPr>
          <p:nvPr>
            <p:ph type="body" idx="1"/>
          </p:nvPr>
        </p:nvSpPr>
        <p:spPr/>
        <p:txBody>
          <a:bodyPr/>
          <a:lstStyle/>
          <a:p>
            <a:r>
              <a:rPr lang="en-US" dirty="0" smtClean="0"/>
              <a:t>Certain _____________________________  molecules (e.g., glucose, amino acids, and ions) use ____________________________ or channel proteins, both of which:</a:t>
            </a:r>
          </a:p>
          <a:p>
            <a:pPr lvl="1"/>
            <a:r>
              <a:rPr lang="en-US" dirty="0" smtClean="0"/>
              <a:t>Exhibit _________________________________ (selectivity)</a:t>
            </a:r>
          </a:p>
          <a:p>
            <a:pPr lvl="1"/>
            <a:r>
              <a:rPr lang="en-US" dirty="0" smtClean="0"/>
              <a:t>Are </a:t>
            </a:r>
            <a:r>
              <a:rPr lang="en-US" dirty="0" err="1" smtClean="0"/>
              <a:t>saturable</a:t>
            </a:r>
            <a:r>
              <a:rPr lang="en-US" dirty="0" smtClean="0"/>
              <a:t>; rate is determined _</a:t>
            </a:r>
          </a:p>
          <a:p>
            <a:pPr lvl="1"/>
            <a:endParaRPr lang="en-US" dirty="0" smtClean="0"/>
          </a:p>
          <a:p>
            <a:pPr lvl="1"/>
            <a:r>
              <a:rPr lang="en-US" dirty="0" smtClean="0"/>
              <a:t>Can be regulated in terms of activity and quantity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rtlCol="0">
            <a:normAutofit fontScale="90000"/>
          </a:bodyPr>
          <a:lstStyle/>
          <a:p>
            <a:pPr fontAlgn="auto">
              <a:spcAft>
                <a:spcPts val="0"/>
              </a:spcAft>
              <a:defRPr/>
            </a:pPr>
            <a:r>
              <a:rPr lang="en-US" smtClean="0"/>
              <a:t>Facilitated Diffusion Using Carrier Proteins</a:t>
            </a:r>
          </a:p>
        </p:txBody>
      </p:sp>
      <p:sp>
        <p:nvSpPr>
          <p:cNvPr id="179203" name="Rectangle 5"/>
          <p:cNvSpPr>
            <a:spLocks noGrp="1" noChangeArrowheads="1"/>
          </p:cNvSpPr>
          <p:nvPr>
            <p:ph type="body" idx="1"/>
          </p:nvPr>
        </p:nvSpPr>
        <p:spPr/>
        <p:txBody>
          <a:bodyPr/>
          <a:lstStyle/>
          <a:p>
            <a:r>
              <a:rPr lang="en-US" dirty="0" err="1" smtClean="0"/>
              <a:t>Transmembrane</a:t>
            </a:r>
            <a:r>
              <a:rPr lang="en-US" dirty="0" smtClean="0"/>
              <a:t> integral proteins transport ___________________________________ (e.g., sugars and amino acids)</a:t>
            </a:r>
          </a:p>
          <a:p>
            <a:endParaRPr lang="en-US" dirty="0" smtClean="0"/>
          </a:p>
          <a:p>
            <a:endParaRPr lang="en-US" dirty="0" smtClean="0"/>
          </a:p>
          <a:p>
            <a:r>
              <a:rPr lang="en-US" dirty="0" smtClean="0"/>
              <a:t>Binding of substrate causes ___________________________________ in carrier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rtlCol="0">
            <a:normAutofit fontScale="90000"/>
          </a:bodyPr>
          <a:lstStyle/>
          <a:p>
            <a:pPr fontAlgn="auto">
              <a:spcAft>
                <a:spcPts val="0"/>
              </a:spcAft>
              <a:defRPr/>
            </a:pPr>
            <a:r>
              <a:rPr lang="en-US" smtClean="0"/>
              <a:t>Facilitated Diffusion Using Channel Proteins</a:t>
            </a:r>
          </a:p>
        </p:txBody>
      </p:sp>
      <p:sp>
        <p:nvSpPr>
          <p:cNvPr id="180227" name="Rectangle 5"/>
          <p:cNvSpPr>
            <a:spLocks noGrp="1" noChangeArrowheads="1"/>
          </p:cNvSpPr>
          <p:nvPr>
            <p:ph type="body" idx="1"/>
          </p:nvPr>
        </p:nvSpPr>
        <p:spPr/>
        <p:txBody>
          <a:bodyPr/>
          <a:lstStyle/>
          <a:p>
            <a:r>
              <a:rPr lang="en-US" dirty="0" smtClean="0"/>
              <a:t>Aqueous channels formed by </a:t>
            </a:r>
            <a:r>
              <a:rPr lang="en-US" dirty="0" err="1" smtClean="0"/>
              <a:t>transmembrane</a:t>
            </a:r>
            <a:r>
              <a:rPr lang="en-US" dirty="0" smtClean="0"/>
              <a:t> proteins selectively _</a:t>
            </a:r>
          </a:p>
          <a:p>
            <a:r>
              <a:rPr lang="en-US" dirty="0" smtClean="0"/>
              <a:t>Two types:</a:t>
            </a:r>
          </a:p>
          <a:p>
            <a:pPr lvl="1"/>
            <a:r>
              <a:rPr lang="en-US" dirty="0" smtClean="0"/>
              <a:t> </a:t>
            </a:r>
          </a:p>
          <a:p>
            <a:pPr lvl="2"/>
            <a:r>
              <a:rPr lang="en-US" dirty="0" smtClean="0"/>
              <a:t>Always open</a:t>
            </a:r>
          </a:p>
          <a:p>
            <a:pPr lvl="1"/>
            <a:r>
              <a:rPr lang="en-US" dirty="0" smtClean="0"/>
              <a:t> </a:t>
            </a:r>
          </a:p>
          <a:p>
            <a:pPr lvl="2"/>
            <a:r>
              <a:rPr lang="en-US" dirty="0" smtClean="0"/>
              <a:t>Controlled by chemical or electrical signals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4"/>
          <p:cNvSpPr>
            <a:spLocks noGrp="1" noChangeArrowheads="1"/>
          </p:cNvSpPr>
          <p:nvPr>
            <p:ph type="title"/>
          </p:nvPr>
        </p:nvSpPr>
        <p:spPr/>
        <p:txBody>
          <a:bodyPr/>
          <a:lstStyle/>
          <a:p>
            <a:r>
              <a:rPr lang="en-US" smtClean="0"/>
              <a:t>Passive Processes: Osmosis</a:t>
            </a:r>
          </a:p>
        </p:txBody>
      </p:sp>
      <p:sp>
        <p:nvSpPr>
          <p:cNvPr id="181251" name="Rectangle 5"/>
          <p:cNvSpPr>
            <a:spLocks noGrp="1" noChangeArrowheads="1"/>
          </p:cNvSpPr>
          <p:nvPr>
            <p:ph type="body" idx="1"/>
          </p:nvPr>
        </p:nvSpPr>
        <p:spPr/>
        <p:txBody>
          <a:bodyPr/>
          <a:lstStyle/>
          <a:p>
            <a:r>
              <a:rPr lang="en-US" dirty="0" smtClean="0"/>
              <a:t>Movement of ____________________________ across a selectively permeable membrane </a:t>
            </a:r>
          </a:p>
          <a:p>
            <a:r>
              <a:rPr lang="en-US" dirty="0" smtClean="0"/>
              <a:t>Water diffuses through plasma membranes:</a:t>
            </a:r>
          </a:p>
          <a:p>
            <a:pPr lvl="1"/>
            <a:r>
              <a:rPr lang="en-US" dirty="0" smtClean="0"/>
              <a:t>Through the _</a:t>
            </a:r>
          </a:p>
          <a:p>
            <a:pPr lvl="1"/>
            <a:r>
              <a:rPr lang="en-US" dirty="0" smtClean="0"/>
              <a:t>Through water channels called </a:t>
            </a:r>
            <a:r>
              <a:rPr lang="en-US" dirty="0" err="1" smtClean="0"/>
              <a:t>aquaporins</a:t>
            </a:r>
            <a:r>
              <a:rPr lang="en-US" dirty="0" smtClean="0"/>
              <a:t> (AQPs)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4"/>
          <p:cNvSpPr>
            <a:spLocks noGrp="1" noChangeArrowheads="1"/>
          </p:cNvSpPr>
          <p:nvPr>
            <p:ph type="title"/>
          </p:nvPr>
        </p:nvSpPr>
        <p:spPr/>
        <p:txBody>
          <a:bodyPr/>
          <a:lstStyle/>
          <a:p>
            <a:r>
              <a:rPr lang="en-US" smtClean="0"/>
              <a:t>Passive Processes: Osmosis</a:t>
            </a:r>
          </a:p>
        </p:txBody>
      </p:sp>
      <p:sp>
        <p:nvSpPr>
          <p:cNvPr id="182275" name="Rectangle 5"/>
          <p:cNvSpPr>
            <a:spLocks noGrp="1" noChangeArrowheads="1"/>
          </p:cNvSpPr>
          <p:nvPr>
            <p:ph type="body" idx="1"/>
          </p:nvPr>
        </p:nvSpPr>
        <p:spPr/>
        <p:txBody>
          <a:bodyPr/>
          <a:lstStyle/>
          <a:p>
            <a:r>
              <a:rPr lang="en-US" dirty="0" smtClean="0"/>
              <a:t>Water concentration is determined by solute concentration because solute particles displace water molecules</a:t>
            </a:r>
          </a:p>
          <a:p>
            <a:endParaRPr lang="en-US" dirty="0" smtClean="0"/>
          </a:p>
          <a:p>
            <a:r>
              <a:rPr lang="en-US" dirty="0" smtClean="0"/>
              <a:t>When solutions of different </a:t>
            </a:r>
            <a:r>
              <a:rPr lang="en-US" dirty="0" err="1" smtClean="0"/>
              <a:t>osmolarity</a:t>
            </a:r>
            <a:r>
              <a:rPr lang="en-US" dirty="0" smtClean="0"/>
              <a:t> are ____________________________________, osmosis occurs until _</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4"/>
          <p:cNvSpPr>
            <a:spLocks noGrp="1" noChangeArrowheads="1"/>
          </p:cNvSpPr>
          <p:nvPr>
            <p:ph type="title"/>
          </p:nvPr>
        </p:nvSpPr>
        <p:spPr/>
        <p:txBody>
          <a:bodyPr/>
          <a:lstStyle/>
          <a:p>
            <a:r>
              <a:rPr lang="en-US" smtClean="0"/>
              <a:t>Tonicity</a:t>
            </a:r>
          </a:p>
        </p:txBody>
      </p:sp>
      <p:sp>
        <p:nvSpPr>
          <p:cNvPr id="70661" name="Rectangle 5"/>
          <p:cNvSpPr>
            <a:spLocks noGrp="1" noChangeArrowheads="1"/>
          </p:cNvSpPr>
          <p:nvPr>
            <p:ph type="body" idx="1"/>
          </p:nvPr>
        </p:nvSpPr>
        <p:spPr/>
        <p:txBody>
          <a:bodyPr rtlCol="0">
            <a:normAutofit fontScale="92500" lnSpcReduction="20000"/>
          </a:bodyPr>
          <a:lstStyle/>
          <a:p>
            <a:pPr fontAlgn="auto">
              <a:spcAft>
                <a:spcPts val="0"/>
              </a:spcAft>
              <a:buFont typeface="Arial" pitchFamily="34" charset="0"/>
              <a:buChar char="•"/>
              <a:defRPr/>
            </a:pPr>
            <a:r>
              <a:rPr lang="en-US" dirty="0" smtClean="0"/>
              <a:t>Tonicity: The ability of a solution to cause a cell to shrink or swell</a:t>
            </a:r>
          </a:p>
          <a:p>
            <a:pPr fontAlgn="auto">
              <a:spcAft>
                <a:spcPts val="0"/>
              </a:spcAft>
              <a:buFont typeface="Arial" pitchFamily="34" charset="0"/>
              <a:buChar char="•"/>
              <a:defRPr/>
            </a:pPr>
            <a:r>
              <a:rPr lang="en-US" dirty="0" smtClean="0"/>
              <a:t> </a:t>
            </a:r>
          </a:p>
          <a:p>
            <a:pPr lvl="1" fontAlgn="auto">
              <a:spcAft>
                <a:spcPts val="0"/>
              </a:spcAft>
              <a:buFont typeface="Arial" pitchFamily="34" charset="0"/>
              <a:buChar char="–"/>
              <a:defRPr/>
            </a:pPr>
            <a:r>
              <a:rPr lang="en-US" dirty="0" smtClean="0"/>
              <a:t>A solution with the same solute concentration as that of the </a:t>
            </a:r>
            <a:r>
              <a:rPr lang="en-US" dirty="0" err="1" smtClean="0"/>
              <a:t>cytosol</a:t>
            </a:r>
            <a:endParaRPr lang="en-US" dirty="0" smtClean="0"/>
          </a:p>
          <a:p>
            <a:pPr fontAlgn="auto">
              <a:spcAft>
                <a:spcPts val="0"/>
              </a:spcAft>
              <a:buFont typeface="Arial" pitchFamily="34" charset="0"/>
              <a:buChar char="•"/>
              <a:defRPr/>
            </a:pPr>
            <a:r>
              <a:rPr lang="en-US" dirty="0" smtClean="0"/>
              <a:t> </a:t>
            </a:r>
          </a:p>
          <a:p>
            <a:pPr lvl="1" fontAlgn="auto">
              <a:spcAft>
                <a:spcPts val="0"/>
              </a:spcAft>
              <a:buFont typeface="Arial" pitchFamily="34" charset="0"/>
              <a:buChar char="–"/>
              <a:defRPr/>
            </a:pPr>
            <a:r>
              <a:rPr lang="en-US" dirty="0" smtClean="0"/>
              <a:t>A solution having greater solute concentration than that of the </a:t>
            </a:r>
            <a:r>
              <a:rPr lang="en-US" dirty="0" err="1" smtClean="0"/>
              <a:t>cytosol</a:t>
            </a:r>
            <a:endParaRPr lang="en-US" dirty="0" smtClean="0"/>
          </a:p>
          <a:p>
            <a:pPr fontAlgn="auto">
              <a:spcAft>
                <a:spcPts val="0"/>
              </a:spcAft>
              <a:buFont typeface="Arial" pitchFamily="34" charset="0"/>
              <a:buChar char="•"/>
              <a:defRPr/>
            </a:pPr>
            <a:r>
              <a:rPr lang="en-US" dirty="0" smtClean="0"/>
              <a:t> </a:t>
            </a:r>
          </a:p>
          <a:p>
            <a:pPr lvl="1" fontAlgn="auto">
              <a:spcAft>
                <a:spcPts val="0"/>
              </a:spcAft>
              <a:buFont typeface="Arial" pitchFamily="34" charset="0"/>
              <a:buChar char="–"/>
              <a:defRPr/>
            </a:pPr>
            <a:r>
              <a:rPr lang="en-US" dirty="0" smtClean="0"/>
              <a:t>A solution having lesser solute concentration than that of the </a:t>
            </a:r>
            <a:r>
              <a:rPr lang="en-US" dirty="0" err="1" smtClean="0"/>
              <a:t>cytosol</a:t>
            </a:r>
            <a:endParaRPr lang="en-US" dirty="0" smtClean="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p:txBody>
          <a:bodyPr rtlCol="0">
            <a:normAutofit fontScale="90000"/>
          </a:bodyPr>
          <a:lstStyle/>
          <a:p>
            <a:pPr fontAlgn="auto">
              <a:spcAft>
                <a:spcPts val="0"/>
              </a:spcAft>
              <a:defRPr/>
            </a:pPr>
            <a:r>
              <a:rPr lang="en-US" smtClean="0"/>
              <a:t>Membrane Transport: Active Processes</a:t>
            </a:r>
          </a:p>
        </p:txBody>
      </p:sp>
      <p:sp>
        <p:nvSpPr>
          <p:cNvPr id="184323" name="Rectangle 7"/>
          <p:cNvSpPr>
            <a:spLocks noGrp="1" noChangeArrowheads="1"/>
          </p:cNvSpPr>
          <p:nvPr>
            <p:ph type="body" idx="1"/>
          </p:nvPr>
        </p:nvSpPr>
        <p:spPr/>
        <p:txBody>
          <a:bodyPr/>
          <a:lstStyle/>
          <a:p>
            <a:r>
              <a:rPr lang="en-US" dirty="0" smtClean="0"/>
              <a:t>Two types of _________________________ processes:</a:t>
            </a:r>
          </a:p>
          <a:p>
            <a:pPr lvl="1"/>
            <a:r>
              <a:rPr lang="en-US" dirty="0" smtClean="0"/>
              <a:t> </a:t>
            </a:r>
          </a:p>
          <a:p>
            <a:pPr lvl="1"/>
            <a:r>
              <a:rPr lang="en-US" dirty="0" smtClean="0"/>
              <a:t> </a:t>
            </a:r>
          </a:p>
          <a:p>
            <a:r>
              <a:rPr lang="en-US" dirty="0" smtClean="0"/>
              <a:t>Both use ___________________________ to move solutes across a living plasma membrane</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ChangeArrowheads="1"/>
          </p:cNvSpPr>
          <p:nvPr>
            <p:ph type="title"/>
          </p:nvPr>
        </p:nvSpPr>
        <p:spPr/>
        <p:txBody>
          <a:bodyPr/>
          <a:lstStyle/>
          <a:p>
            <a:r>
              <a:rPr lang="en-US" smtClean="0"/>
              <a:t>Active Transport</a:t>
            </a:r>
          </a:p>
        </p:txBody>
      </p:sp>
      <p:sp>
        <p:nvSpPr>
          <p:cNvPr id="185347" name="Rectangle 5"/>
          <p:cNvSpPr>
            <a:spLocks noGrp="1" noChangeArrowheads="1"/>
          </p:cNvSpPr>
          <p:nvPr>
            <p:ph type="body" idx="1"/>
          </p:nvPr>
        </p:nvSpPr>
        <p:spPr/>
        <p:txBody>
          <a:bodyPr/>
          <a:lstStyle/>
          <a:p>
            <a:r>
              <a:rPr lang="en-US" dirty="0" smtClean="0"/>
              <a:t>Requires carrier proteins _</a:t>
            </a:r>
          </a:p>
          <a:p>
            <a:endParaRPr lang="en-US" dirty="0" smtClean="0"/>
          </a:p>
          <a:p>
            <a:r>
              <a:rPr lang="en-US" dirty="0" smtClean="0"/>
              <a:t>Moves solutes _________________________ a concentration gradient</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title"/>
          </p:nvPr>
        </p:nvSpPr>
        <p:spPr/>
        <p:txBody>
          <a:bodyPr/>
          <a:lstStyle/>
          <a:p>
            <a:r>
              <a:rPr lang="en-US" smtClean="0"/>
              <a:t>Vesicular Transport</a:t>
            </a:r>
          </a:p>
        </p:txBody>
      </p:sp>
      <p:sp>
        <p:nvSpPr>
          <p:cNvPr id="186371" name="Rectangle 5"/>
          <p:cNvSpPr>
            <a:spLocks noGrp="1" noChangeArrowheads="1"/>
          </p:cNvSpPr>
          <p:nvPr>
            <p:ph type="body" idx="1"/>
          </p:nvPr>
        </p:nvSpPr>
        <p:spPr/>
        <p:txBody>
          <a:bodyPr/>
          <a:lstStyle/>
          <a:p>
            <a:r>
              <a:rPr lang="en-US" dirty="0" smtClean="0"/>
              <a:t>Transport of ___________________________, macromolecules, and fluids across plasma membranes</a:t>
            </a:r>
          </a:p>
          <a:p>
            <a:endParaRPr lang="en-US" dirty="0" smtClean="0"/>
          </a:p>
          <a:p>
            <a:endParaRPr lang="en-US" dirty="0" smtClean="0"/>
          </a:p>
          <a:p>
            <a:r>
              <a:rPr lang="en-US" dirty="0" smtClean="0"/>
              <a:t>Requires _</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Grp="1" noChangeArrowheads="1"/>
          </p:cNvSpPr>
          <p:nvPr>
            <p:ph type="title"/>
          </p:nvPr>
        </p:nvSpPr>
        <p:spPr/>
        <p:txBody>
          <a:bodyPr/>
          <a:lstStyle/>
          <a:p>
            <a:r>
              <a:rPr lang="en-US" smtClean="0"/>
              <a:t>Vesicular Transport</a:t>
            </a:r>
          </a:p>
        </p:txBody>
      </p:sp>
      <p:sp>
        <p:nvSpPr>
          <p:cNvPr id="187395" name="Rectangle 5"/>
          <p:cNvSpPr>
            <a:spLocks noGrp="1" noChangeArrowheads="1"/>
          </p:cNvSpPr>
          <p:nvPr>
            <p:ph type="body" idx="1"/>
          </p:nvPr>
        </p:nvSpPr>
        <p:spPr/>
        <p:txBody>
          <a:bodyPr>
            <a:normAutofit fontScale="92500" lnSpcReduction="10000"/>
          </a:bodyPr>
          <a:lstStyle/>
          <a:p>
            <a:r>
              <a:rPr lang="en-US" dirty="0" smtClean="0"/>
              <a:t>Functions:</a:t>
            </a:r>
          </a:p>
          <a:p>
            <a:pPr lvl="1"/>
            <a:r>
              <a:rPr lang="en-US" dirty="0" smtClean="0"/>
              <a:t> </a:t>
            </a:r>
          </a:p>
          <a:p>
            <a:pPr lvl="2"/>
            <a:r>
              <a:rPr lang="en-US" dirty="0" smtClean="0"/>
              <a:t>transport out of cell </a:t>
            </a:r>
          </a:p>
          <a:p>
            <a:pPr lvl="1"/>
            <a:r>
              <a:rPr lang="en-US" dirty="0" err="1" smtClean="0"/>
              <a:t>Endocytosis</a:t>
            </a:r>
            <a:endParaRPr lang="en-US" dirty="0" smtClean="0"/>
          </a:p>
          <a:p>
            <a:pPr lvl="2"/>
            <a:r>
              <a:rPr lang="en-US" dirty="0" smtClean="0"/>
              <a:t> </a:t>
            </a:r>
          </a:p>
          <a:p>
            <a:pPr lvl="3"/>
            <a:r>
              <a:rPr lang="en-US" dirty="0" err="1" smtClean="0"/>
              <a:t>Phagocytosis</a:t>
            </a:r>
            <a:endParaRPr lang="en-US" dirty="0" smtClean="0"/>
          </a:p>
          <a:p>
            <a:pPr lvl="3"/>
            <a:r>
              <a:rPr lang="en-US" dirty="0" err="1" smtClean="0"/>
              <a:t>Pinocytosis</a:t>
            </a:r>
            <a:endParaRPr lang="en-US" dirty="0" smtClean="0"/>
          </a:p>
          <a:p>
            <a:pPr lvl="1"/>
            <a:r>
              <a:rPr lang="en-US" dirty="0" err="1" smtClean="0"/>
              <a:t>Transcytosis</a:t>
            </a:r>
            <a:endParaRPr lang="en-US" dirty="0" smtClean="0"/>
          </a:p>
          <a:p>
            <a:pPr lvl="2"/>
            <a:r>
              <a:rPr lang="en-US" dirty="0" smtClean="0"/>
              <a:t>transport _</a:t>
            </a:r>
          </a:p>
          <a:p>
            <a:pPr lvl="1"/>
            <a:r>
              <a:rPr lang="en-US" dirty="0" smtClean="0"/>
              <a:t>Substance (vesicular) trafficking</a:t>
            </a:r>
          </a:p>
          <a:p>
            <a:pPr lvl="2"/>
            <a:r>
              <a:rPr lang="en-US" dirty="0" smtClean="0"/>
              <a:t>transport from one _</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800" smtClean="0"/>
              <a:t>Ready</a:t>
            </a:r>
            <a:r>
              <a:rPr lang="en-US" smtClean="0"/>
              <a:t>?</a:t>
            </a:r>
          </a:p>
        </p:txBody>
      </p:sp>
      <p:sp>
        <p:nvSpPr>
          <p:cNvPr id="4" name="Content Placeholder 3"/>
          <p:cNvSpPr>
            <a:spLocks noGrp="1"/>
          </p:cNvSpPr>
          <p:nvPr>
            <p:ph idx="1"/>
          </p:nvPr>
        </p:nvSpPr>
        <p:spPr/>
        <p:txBody>
          <a:bodyPr rtlCol="0">
            <a:normAutofit/>
          </a:bodyPr>
          <a:lstStyle/>
          <a:p>
            <a:pPr fontAlgn="auto">
              <a:spcAft>
                <a:spcPts val="0"/>
              </a:spcAft>
              <a:buFont typeface="Arial" pitchFamily="34" charset="0"/>
              <a:buChar char="•"/>
              <a:defRPr/>
            </a:pPr>
            <a:r>
              <a:rPr kumimoji="1" lang="en-US" b="1" dirty="0" smtClean="0"/>
              <a:t>Before we begin, take a moment to introduce yourself to your neighbors</a:t>
            </a:r>
            <a:br>
              <a:rPr kumimoji="1" lang="en-US" b="1" dirty="0" smtClean="0"/>
            </a:br>
            <a:r>
              <a:rPr kumimoji="1" lang="en-US" b="1" dirty="0" smtClean="0"/>
              <a:t/>
            </a:r>
            <a:br>
              <a:rPr kumimoji="1" lang="en-US" b="1" dirty="0" smtClean="0"/>
            </a:br>
            <a:r>
              <a:rPr kumimoji="1" lang="en-US" b="1" dirty="0" smtClean="0"/>
              <a:t>	</a:t>
            </a:r>
            <a:br>
              <a:rPr kumimoji="1" lang="en-US" b="1" dirty="0" smtClean="0"/>
            </a:br>
            <a:r>
              <a:rPr kumimoji="1" lang="en-US" b="1" dirty="0" smtClean="0">
                <a:solidFill>
                  <a:schemeClr val="accent2">
                    <a:lumMod val="75000"/>
                  </a:schemeClr>
                </a:solidFill>
              </a:rPr>
              <a:t>make sure you have contact information from a classmate should you need to get a copy of the notes</a:t>
            </a:r>
          </a:p>
          <a:p>
            <a:pPr fontAlgn="auto">
              <a:spcAft>
                <a:spcPts val="0"/>
              </a:spcAft>
              <a:buFont typeface="Arial" pitchFamily="34" charset="0"/>
              <a:buChar char="•"/>
              <a:defRPr/>
            </a:pPr>
            <a:endParaRPr lang="en-US" dirty="0"/>
          </a:p>
        </p:txBody>
      </p:sp>
      <p:sp>
        <p:nvSpPr>
          <p:cNvPr id="20484" name="Rectangle 3"/>
          <p:cNvSpPr>
            <a:spLocks noChangeArrowheads="1"/>
          </p:cNvSpPr>
          <p:nvPr/>
        </p:nvSpPr>
        <p:spPr bwMode="auto">
          <a:xfrm>
            <a:off x="304800" y="3657600"/>
            <a:ext cx="8686800" cy="1219200"/>
          </a:xfrm>
          <a:prstGeom prst="rect">
            <a:avLst/>
          </a:prstGeom>
          <a:noFill/>
          <a:ln w="9525">
            <a:noFill/>
            <a:miter lim="800000"/>
            <a:headEnd/>
            <a:tailEnd/>
          </a:ln>
        </p:spPr>
        <p:txBody>
          <a:bodyPr anchor="ctr"/>
          <a:lstStyle/>
          <a:p>
            <a:pPr eaLnBrk="0" hangingPunct="0"/>
            <a:endParaRPr kumimoji="1" lang="en-US" sz="3200" b="1">
              <a:latin typeface="Calibri"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
          <p:cNvSpPr>
            <a:spLocks noGrp="1" noChangeArrowheads="1"/>
          </p:cNvSpPr>
          <p:nvPr>
            <p:ph type="title"/>
          </p:nvPr>
        </p:nvSpPr>
        <p:spPr/>
        <p:txBody>
          <a:bodyPr/>
          <a:lstStyle/>
          <a:p>
            <a:r>
              <a:rPr lang="en-US" smtClean="0"/>
              <a:t>Endocytosis and Transcytosis</a:t>
            </a:r>
          </a:p>
        </p:txBody>
      </p:sp>
      <p:sp>
        <p:nvSpPr>
          <p:cNvPr id="188419" name="Rectangle 5"/>
          <p:cNvSpPr>
            <a:spLocks noGrp="1" noChangeArrowheads="1"/>
          </p:cNvSpPr>
          <p:nvPr>
            <p:ph type="body" idx="1"/>
          </p:nvPr>
        </p:nvSpPr>
        <p:spPr/>
        <p:txBody>
          <a:bodyPr/>
          <a:lstStyle/>
          <a:p>
            <a:r>
              <a:rPr lang="en-US" dirty="0" smtClean="0"/>
              <a:t>Involve formation of protein-coated vesicles</a:t>
            </a:r>
          </a:p>
          <a:p>
            <a:endParaRPr lang="en-US" dirty="0" smtClean="0"/>
          </a:p>
          <a:p>
            <a:r>
              <a:rPr lang="en-US" dirty="0" smtClean="0"/>
              <a:t>Often receptor mediated, therefore _</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4"/>
          <p:cNvSpPr>
            <a:spLocks noGrp="1" noChangeArrowheads="1"/>
          </p:cNvSpPr>
          <p:nvPr>
            <p:ph type="title"/>
          </p:nvPr>
        </p:nvSpPr>
        <p:spPr/>
        <p:txBody>
          <a:bodyPr/>
          <a:lstStyle/>
          <a:p>
            <a:r>
              <a:rPr lang="en-US" smtClean="0"/>
              <a:t>Endocytosis</a:t>
            </a:r>
          </a:p>
        </p:txBody>
      </p:sp>
      <p:sp>
        <p:nvSpPr>
          <p:cNvPr id="189443" name="Rectangle 5"/>
          <p:cNvSpPr>
            <a:spLocks noGrp="1" noChangeArrowheads="1"/>
          </p:cNvSpPr>
          <p:nvPr>
            <p:ph type="body" idx="1"/>
          </p:nvPr>
        </p:nvSpPr>
        <p:spPr>
          <a:xfrm>
            <a:off x="457200" y="1600200"/>
            <a:ext cx="8229600" cy="4876800"/>
          </a:xfrm>
        </p:spPr>
        <p:txBody>
          <a:bodyPr>
            <a:normAutofit fontScale="92500" lnSpcReduction="20000"/>
          </a:bodyPr>
          <a:lstStyle/>
          <a:p>
            <a:r>
              <a:rPr lang="en-US" dirty="0" smtClean="0"/>
              <a:t>_____________________________________ “cell eating”</a:t>
            </a:r>
          </a:p>
          <a:p>
            <a:pPr lvl="1"/>
            <a:r>
              <a:rPr lang="en-US" dirty="0" err="1" smtClean="0"/>
              <a:t>pseudopods</a:t>
            </a:r>
            <a:r>
              <a:rPr lang="en-US" dirty="0" smtClean="0"/>
              <a:t> _____________________________ and bring them into cell’s interior</a:t>
            </a:r>
          </a:p>
          <a:p>
            <a:pPr lvl="1"/>
            <a:r>
              <a:rPr lang="en-US" dirty="0" smtClean="0"/>
              <a:t>____________________________________ and some white blood cells </a:t>
            </a:r>
          </a:p>
          <a:p>
            <a:r>
              <a:rPr lang="en-US" dirty="0" smtClean="0"/>
              <a:t>_____________________________________ “cell drinking”</a:t>
            </a:r>
          </a:p>
          <a:p>
            <a:pPr lvl="1"/>
            <a:r>
              <a:rPr lang="en-US" dirty="0" smtClean="0"/>
              <a:t>plasma membrane in-folds, bringing extracellular __________________________and solutes into interior of the cell </a:t>
            </a:r>
          </a:p>
          <a:p>
            <a:pPr lvl="1"/>
            <a:r>
              <a:rPr lang="en-US" dirty="0" smtClean="0"/>
              <a:t>Nutrient absorption in the small intestine </a:t>
            </a:r>
          </a:p>
          <a:p>
            <a:pPr lvl="1"/>
            <a:endParaRPr lang="en-US" dirty="0" smtClean="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4"/>
          <p:cNvSpPr>
            <a:spLocks noGrp="1" noChangeArrowheads="1"/>
          </p:cNvSpPr>
          <p:nvPr>
            <p:ph type="title"/>
          </p:nvPr>
        </p:nvSpPr>
        <p:spPr/>
        <p:txBody>
          <a:bodyPr/>
          <a:lstStyle/>
          <a:p>
            <a:r>
              <a:rPr lang="en-US" smtClean="0"/>
              <a:t>Exocytosis</a:t>
            </a:r>
          </a:p>
        </p:txBody>
      </p:sp>
      <p:sp>
        <p:nvSpPr>
          <p:cNvPr id="190467" name="Rectangle 5"/>
          <p:cNvSpPr>
            <a:spLocks noGrp="1" noChangeArrowheads="1"/>
          </p:cNvSpPr>
          <p:nvPr>
            <p:ph type="body" idx="1"/>
          </p:nvPr>
        </p:nvSpPr>
        <p:spPr/>
        <p:txBody>
          <a:bodyPr/>
          <a:lstStyle/>
          <a:p>
            <a:r>
              <a:rPr lang="en-US" dirty="0" smtClean="0"/>
              <a:t>Examples: </a:t>
            </a:r>
          </a:p>
          <a:p>
            <a:pPr lvl="1"/>
            <a:r>
              <a:rPr lang="en-US" dirty="0" smtClean="0"/>
              <a:t> </a:t>
            </a:r>
          </a:p>
          <a:p>
            <a:pPr lvl="1"/>
            <a:r>
              <a:rPr lang="en-US" dirty="0" smtClean="0"/>
              <a:t>Neurotransmitter release </a:t>
            </a:r>
          </a:p>
          <a:p>
            <a:pPr lvl="1"/>
            <a:r>
              <a:rPr lang="en-US" dirty="0" smtClean="0"/>
              <a:t>Mucus secretion </a:t>
            </a:r>
          </a:p>
          <a:p>
            <a:pPr lvl="1"/>
            <a:r>
              <a:rPr lang="en-US" dirty="0" smtClean="0"/>
              <a:t>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mtClean="0"/>
              <a:t>Cytoplasm</a:t>
            </a:r>
          </a:p>
        </p:txBody>
      </p:sp>
      <p:sp>
        <p:nvSpPr>
          <p:cNvPr id="192515" name="Rectangle 3"/>
          <p:cNvSpPr>
            <a:spLocks noGrp="1" noChangeArrowheads="1"/>
          </p:cNvSpPr>
          <p:nvPr>
            <p:ph type="body" idx="1"/>
          </p:nvPr>
        </p:nvSpPr>
        <p:spPr/>
        <p:txBody>
          <a:bodyPr/>
          <a:lstStyle/>
          <a:p>
            <a:r>
              <a:rPr lang="en-US" dirty="0" smtClean="0"/>
              <a:t>Cytoplasm </a:t>
            </a:r>
          </a:p>
          <a:p>
            <a:pPr lvl="1"/>
            <a:r>
              <a:rPr lang="en-US" dirty="0" smtClean="0"/>
              <a:t> material between _</a:t>
            </a:r>
          </a:p>
          <a:p>
            <a:endParaRPr lang="en-US" dirty="0" smtClean="0"/>
          </a:p>
          <a:p>
            <a:r>
              <a:rPr lang="en-US" dirty="0" smtClean="0"/>
              <a:t> </a:t>
            </a:r>
          </a:p>
          <a:p>
            <a:pPr lvl="1"/>
            <a:r>
              <a:rPr lang="en-US" dirty="0" smtClean="0"/>
              <a:t> largely water with dissolved protein, salts, sugars, and other solutes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smtClean="0"/>
              <a:t>Cytoplasm</a:t>
            </a:r>
          </a:p>
        </p:txBody>
      </p:sp>
      <p:sp>
        <p:nvSpPr>
          <p:cNvPr id="193539" name="Rectangle 3"/>
          <p:cNvSpPr>
            <a:spLocks noGrp="1" noChangeArrowheads="1"/>
          </p:cNvSpPr>
          <p:nvPr>
            <p:ph type="body" idx="1"/>
          </p:nvPr>
        </p:nvSpPr>
        <p:spPr/>
        <p:txBody>
          <a:bodyPr/>
          <a:lstStyle/>
          <a:p>
            <a:r>
              <a:rPr lang="en-US" dirty="0" err="1" smtClean="0"/>
              <a:t>Cytoplasmic</a:t>
            </a:r>
            <a:r>
              <a:rPr lang="en-US" dirty="0" smtClean="0"/>
              <a:t> _</a:t>
            </a:r>
          </a:p>
          <a:p>
            <a:pPr lvl="1"/>
            <a:r>
              <a:rPr lang="en-US" dirty="0" smtClean="0"/>
              <a:t> metabolic ______________________________ of the cell</a:t>
            </a:r>
          </a:p>
          <a:p>
            <a:endParaRPr lang="en-US" dirty="0" smtClean="0"/>
          </a:p>
          <a:p>
            <a:r>
              <a:rPr lang="en-US" dirty="0" smtClean="0"/>
              <a:t> 	</a:t>
            </a:r>
          </a:p>
          <a:p>
            <a:pPr lvl="1"/>
            <a:r>
              <a:rPr lang="en-US" dirty="0" smtClean="0"/>
              <a:t>chemical substances such as </a:t>
            </a:r>
            <a:r>
              <a:rPr lang="en-US" dirty="0" err="1" smtClean="0"/>
              <a:t>glycosomes</a:t>
            </a:r>
            <a:r>
              <a:rPr lang="en-US" dirty="0" smtClean="0"/>
              <a:t>, glycogen granules, and ____________________________</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mtClean="0"/>
              <a:t>Cytoplasmic Organelles</a:t>
            </a:r>
          </a:p>
        </p:txBody>
      </p:sp>
      <p:sp>
        <p:nvSpPr>
          <p:cNvPr id="194563" name="Rectangle 3"/>
          <p:cNvSpPr>
            <a:spLocks noGrp="1" noChangeArrowheads="1"/>
          </p:cNvSpPr>
          <p:nvPr>
            <p:ph type="body" idx="1"/>
          </p:nvPr>
        </p:nvSpPr>
        <p:spPr/>
        <p:txBody>
          <a:bodyPr/>
          <a:lstStyle/>
          <a:p>
            <a:r>
              <a:rPr lang="en-US" dirty="0" smtClean="0"/>
              <a:t>Specialized cellular compartments</a:t>
            </a:r>
          </a:p>
          <a:p>
            <a:r>
              <a:rPr lang="en-US" dirty="0" smtClean="0"/>
              <a:t>  </a:t>
            </a:r>
          </a:p>
          <a:p>
            <a:pPr lvl="1"/>
            <a:r>
              <a:rPr lang="en-US" dirty="0" smtClean="0"/>
              <a:t>Mitochondria, </a:t>
            </a:r>
            <a:r>
              <a:rPr lang="en-US" dirty="0" err="1" smtClean="0"/>
              <a:t>peroxisomes</a:t>
            </a:r>
            <a:r>
              <a:rPr lang="en-US" dirty="0" smtClean="0"/>
              <a:t>, </a:t>
            </a:r>
            <a:r>
              <a:rPr lang="en-US" dirty="0" err="1" smtClean="0"/>
              <a:t>lysosomes</a:t>
            </a:r>
            <a:r>
              <a:rPr lang="en-US" dirty="0" smtClean="0"/>
              <a:t>, endoplasmic reticulum, and Golgi apparatus</a:t>
            </a:r>
          </a:p>
          <a:p>
            <a:r>
              <a:rPr lang="en-US" dirty="0" smtClean="0"/>
              <a:t> </a:t>
            </a:r>
          </a:p>
          <a:p>
            <a:pPr lvl="1"/>
            <a:r>
              <a:rPr lang="en-US" dirty="0" smtClean="0"/>
              <a:t>Cytoskeleton, </a:t>
            </a:r>
            <a:r>
              <a:rPr lang="en-US" dirty="0" err="1" smtClean="0"/>
              <a:t>centrioles</a:t>
            </a:r>
            <a:r>
              <a:rPr lang="en-US" dirty="0" smtClean="0"/>
              <a:t>, and </a:t>
            </a:r>
            <a:r>
              <a:rPr lang="en-US" dirty="0" err="1" smtClean="0"/>
              <a:t>ribosomes</a:t>
            </a:r>
            <a:endParaRPr lang="en-US" dirty="0" smtClean="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smtClean="0"/>
              <a:t>Mitochondria</a:t>
            </a:r>
          </a:p>
        </p:txBody>
      </p:sp>
      <p:sp>
        <p:nvSpPr>
          <p:cNvPr id="195587" name="Rectangle 3"/>
          <p:cNvSpPr>
            <a:spLocks noGrp="1" noChangeArrowheads="1"/>
          </p:cNvSpPr>
          <p:nvPr>
            <p:ph type="body" idx="1"/>
          </p:nvPr>
        </p:nvSpPr>
        <p:spPr>
          <a:xfrm>
            <a:off x="457200" y="1600200"/>
            <a:ext cx="8001000" cy="4495800"/>
          </a:xfrm>
        </p:spPr>
        <p:txBody>
          <a:bodyPr/>
          <a:lstStyle/>
          <a:p>
            <a:pPr>
              <a:lnSpc>
                <a:spcPct val="90000"/>
              </a:lnSpc>
            </a:pPr>
            <a:r>
              <a:rPr lang="en-US" dirty="0" smtClean="0"/>
              <a:t>Double membrane structure with shelf-like </a:t>
            </a:r>
            <a:r>
              <a:rPr lang="en-US" dirty="0" err="1" smtClean="0"/>
              <a:t>cristae</a:t>
            </a:r>
            <a:endParaRPr lang="en-US" dirty="0" smtClean="0"/>
          </a:p>
          <a:p>
            <a:pPr>
              <a:lnSpc>
                <a:spcPct val="90000"/>
              </a:lnSpc>
            </a:pPr>
            <a:r>
              <a:rPr lang="en-US" dirty="0" smtClean="0"/>
              <a:t> </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r>
              <a:rPr lang="en-US" dirty="0" smtClean="0"/>
              <a:t>Contain their own DNA and RNA</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smtClean="0"/>
              <a:t>Ribosomes</a:t>
            </a:r>
          </a:p>
        </p:txBody>
      </p:sp>
      <p:sp>
        <p:nvSpPr>
          <p:cNvPr id="196611" name="Rectangle 3"/>
          <p:cNvSpPr>
            <a:spLocks noGrp="1" noChangeArrowheads="1"/>
          </p:cNvSpPr>
          <p:nvPr>
            <p:ph type="body" idx="1"/>
          </p:nvPr>
        </p:nvSpPr>
        <p:spPr/>
        <p:txBody>
          <a:bodyPr/>
          <a:lstStyle/>
          <a:p>
            <a:r>
              <a:rPr lang="en-US" dirty="0" smtClean="0"/>
              <a:t>Granules containing _</a:t>
            </a:r>
          </a:p>
          <a:p>
            <a:r>
              <a:rPr lang="en-US" dirty="0" smtClean="0"/>
              <a:t>Site of _</a:t>
            </a:r>
          </a:p>
          <a:p>
            <a:endParaRPr lang="en-US" dirty="0" smtClean="0"/>
          </a:p>
          <a:p>
            <a:r>
              <a:rPr lang="en-US" dirty="0" smtClean="0"/>
              <a:t>_________________________________ synthesize soluble proteins</a:t>
            </a:r>
          </a:p>
          <a:p>
            <a:endParaRPr lang="en-US" dirty="0" smtClean="0"/>
          </a:p>
          <a:p>
            <a:r>
              <a:rPr lang="en-US" dirty="0" smtClean="0"/>
              <a:t>Membrane-bound </a:t>
            </a:r>
            <a:r>
              <a:rPr lang="en-US" dirty="0" err="1" smtClean="0"/>
              <a:t>ribosomes</a:t>
            </a:r>
            <a:r>
              <a:rPr lang="en-US" dirty="0" smtClean="0"/>
              <a:t> synthesize proteins to be incorporated into membranes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4638"/>
            <a:ext cx="8153400" cy="1143000"/>
          </a:xfrm>
        </p:spPr>
        <p:txBody>
          <a:bodyPr/>
          <a:lstStyle/>
          <a:p>
            <a:r>
              <a:rPr lang="en-US" dirty="0" smtClean="0"/>
              <a:t>Endoplasmic Reticulum (ER)</a:t>
            </a:r>
          </a:p>
        </p:txBody>
      </p:sp>
      <p:sp>
        <p:nvSpPr>
          <p:cNvPr id="197635" name="Rectangle 3"/>
          <p:cNvSpPr>
            <a:spLocks noGrp="1" noChangeArrowheads="1"/>
          </p:cNvSpPr>
          <p:nvPr>
            <p:ph type="body" idx="1"/>
          </p:nvPr>
        </p:nvSpPr>
        <p:spPr>
          <a:xfrm>
            <a:off x="457200" y="1600200"/>
            <a:ext cx="8153400" cy="4525963"/>
          </a:xfrm>
        </p:spPr>
        <p:txBody>
          <a:bodyPr/>
          <a:lstStyle/>
          <a:p>
            <a:r>
              <a:rPr lang="en-US" dirty="0" smtClean="0"/>
              <a:t>Interconnected tubes and __________________________________ enclosing </a:t>
            </a:r>
            <a:r>
              <a:rPr lang="en-US" dirty="0" err="1" smtClean="0"/>
              <a:t>cisternae</a:t>
            </a:r>
            <a:endParaRPr lang="en-US" dirty="0" smtClean="0"/>
          </a:p>
          <a:p>
            <a:endParaRPr lang="en-US" dirty="0" smtClean="0"/>
          </a:p>
          <a:p>
            <a:r>
              <a:rPr lang="en-US" dirty="0" smtClean="0"/>
              <a:t>Continuous with the _</a:t>
            </a:r>
          </a:p>
          <a:p>
            <a:r>
              <a:rPr lang="en-US" dirty="0" smtClean="0"/>
              <a:t>Two varieties </a:t>
            </a:r>
          </a:p>
          <a:p>
            <a:pPr lvl="1"/>
            <a:r>
              <a:rPr lang="en-US" dirty="0" smtClean="0"/>
              <a:t> </a:t>
            </a:r>
          </a:p>
          <a:p>
            <a:pPr lvl="1"/>
            <a:r>
              <a:rPr lang="en-US" dirty="0" smtClean="0"/>
              <a:t>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smtClean="0"/>
              <a:t>Rough (ER)</a:t>
            </a:r>
          </a:p>
        </p:txBody>
      </p:sp>
      <p:sp>
        <p:nvSpPr>
          <p:cNvPr id="199683" name="Rectangle 3"/>
          <p:cNvSpPr>
            <a:spLocks noGrp="1" noChangeArrowheads="1"/>
          </p:cNvSpPr>
          <p:nvPr>
            <p:ph type="body" idx="1"/>
          </p:nvPr>
        </p:nvSpPr>
        <p:spPr/>
        <p:txBody>
          <a:bodyPr/>
          <a:lstStyle/>
          <a:p>
            <a:r>
              <a:rPr lang="en-US" dirty="0" smtClean="0"/>
              <a:t>External surface studded with _</a:t>
            </a:r>
          </a:p>
          <a:p>
            <a:r>
              <a:rPr lang="en-US" dirty="0" smtClean="0"/>
              <a:t>Manufactures all _</a:t>
            </a:r>
          </a:p>
          <a:p>
            <a:r>
              <a:rPr lang="en-US" dirty="0" smtClean="0"/>
              <a:t>Responsible for the synthesis of integral membrane proteins and ____________________________________ for cell membranes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fontAlgn="auto">
              <a:spcAft>
                <a:spcPts val="0"/>
              </a:spcAft>
              <a:defRPr/>
            </a:pPr>
            <a:r>
              <a:rPr lang="en-US" smtClean="0"/>
              <a:t>Overview of Anatomy and Physiology</a:t>
            </a:r>
          </a:p>
        </p:txBody>
      </p:sp>
      <p:sp>
        <p:nvSpPr>
          <p:cNvPr id="29699" name="Rectangle 3"/>
          <p:cNvSpPr>
            <a:spLocks noGrp="1" noChangeArrowheads="1"/>
          </p:cNvSpPr>
          <p:nvPr>
            <p:ph type="body" idx="1"/>
          </p:nvPr>
        </p:nvSpPr>
        <p:spPr/>
        <p:txBody>
          <a:bodyPr/>
          <a:lstStyle/>
          <a:p>
            <a:r>
              <a:rPr lang="en-US" dirty="0" smtClean="0"/>
              <a:t> </a:t>
            </a:r>
          </a:p>
          <a:p>
            <a:pPr lvl="1"/>
            <a:r>
              <a:rPr lang="en-US" dirty="0" smtClean="0"/>
              <a:t>the study of the structure of body parts and their relationships to one another</a:t>
            </a:r>
          </a:p>
          <a:p>
            <a:pPr lvl="1">
              <a:buFontTx/>
              <a:buNone/>
            </a:pPr>
            <a:endParaRPr lang="en-US" dirty="0" smtClean="0"/>
          </a:p>
          <a:p>
            <a:r>
              <a:rPr lang="en-US" dirty="0" smtClean="0"/>
              <a:t> </a:t>
            </a:r>
          </a:p>
          <a:p>
            <a:pPr lvl="1"/>
            <a:r>
              <a:rPr lang="en-US" dirty="0" smtClean="0"/>
              <a:t>the study of the function of the body’s structural machinery</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mtClean="0"/>
              <a:t>Smooth ER</a:t>
            </a:r>
          </a:p>
        </p:txBody>
      </p:sp>
      <p:sp>
        <p:nvSpPr>
          <p:cNvPr id="200707" name="Rectangle 3"/>
          <p:cNvSpPr>
            <a:spLocks noGrp="1" noChangeArrowheads="1"/>
          </p:cNvSpPr>
          <p:nvPr>
            <p:ph type="body" idx="1"/>
          </p:nvPr>
        </p:nvSpPr>
        <p:spPr>
          <a:xfrm>
            <a:off x="298450" y="1447800"/>
            <a:ext cx="8270875" cy="5022850"/>
          </a:xfrm>
        </p:spPr>
        <p:txBody>
          <a:bodyPr/>
          <a:lstStyle/>
          <a:p>
            <a:r>
              <a:rPr lang="en-US" dirty="0" smtClean="0"/>
              <a:t>Tubules arranged in a _</a:t>
            </a:r>
          </a:p>
          <a:p>
            <a:r>
              <a:rPr lang="en-US" dirty="0" smtClean="0"/>
              <a:t>Catalyzes the following reactions in various organs of the body</a:t>
            </a:r>
          </a:p>
          <a:p>
            <a:pPr lvl="1"/>
            <a:r>
              <a:rPr lang="en-US" dirty="0" smtClean="0"/>
              <a:t>In the liver </a:t>
            </a:r>
          </a:p>
          <a:p>
            <a:pPr lvl="2"/>
            <a:r>
              <a:rPr lang="en-US" dirty="0" smtClean="0"/>
              <a:t>lipid and _</a:t>
            </a:r>
          </a:p>
          <a:p>
            <a:pPr lvl="2"/>
            <a:r>
              <a:rPr lang="en-US" dirty="0" smtClean="0"/>
              <a:t>breakdown of _</a:t>
            </a:r>
          </a:p>
          <a:p>
            <a:pPr lvl="2"/>
            <a:r>
              <a:rPr lang="en-US" dirty="0" smtClean="0"/>
              <a:t>detoxification of drugs </a:t>
            </a:r>
          </a:p>
          <a:p>
            <a:pPr lvl="1"/>
            <a:endParaRPr lang="en-US" dirty="0" smtClean="0"/>
          </a:p>
          <a:p>
            <a:pPr lvl="1"/>
            <a:r>
              <a:rPr lang="en-US" dirty="0" smtClean="0"/>
              <a:t>In the testes </a:t>
            </a:r>
          </a:p>
          <a:p>
            <a:pPr lvl="2"/>
            <a:r>
              <a:rPr lang="en-US" dirty="0" smtClean="0"/>
              <a:t>synthesis of steroid-based hormones_</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smtClean="0"/>
              <a:t>Golgi Apparatus</a:t>
            </a:r>
          </a:p>
        </p:txBody>
      </p:sp>
      <p:sp>
        <p:nvSpPr>
          <p:cNvPr id="201731" name="Rectangle 3"/>
          <p:cNvSpPr>
            <a:spLocks noGrp="1" noChangeArrowheads="1"/>
          </p:cNvSpPr>
          <p:nvPr>
            <p:ph type="body" idx="1"/>
          </p:nvPr>
        </p:nvSpPr>
        <p:spPr>
          <a:xfrm>
            <a:off x="457200" y="1600200"/>
            <a:ext cx="8229600" cy="4724400"/>
          </a:xfrm>
        </p:spPr>
        <p:txBody>
          <a:bodyPr>
            <a:normAutofit lnSpcReduction="10000"/>
          </a:bodyPr>
          <a:lstStyle/>
          <a:p>
            <a:r>
              <a:rPr lang="en-US" dirty="0" smtClean="0"/>
              <a:t>_____________________________________ membranous sacs</a:t>
            </a:r>
          </a:p>
          <a:p>
            <a:r>
              <a:rPr lang="en-US" dirty="0" smtClean="0"/>
              <a:t>Functions in </a:t>
            </a:r>
          </a:p>
          <a:p>
            <a:pPr lvl="1"/>
            <a:r>
              <a:rPr lang="en-US" dirty="0" smtClean="0"/>
              <a:t> </a:t>
            </a:r>
          </a:p>
          <a:p>
            <a:pPr lvl="1"/>
            <a:r>
              <a:rPr lang="en-US" dirty="0" smtClean="0"/>
              <a:t>Concentration</a:t>
            </a:r>
          </a:p>
          <a:p>
            <a:pPr lvl="1"/>
            <a:r>
              <a:rPr lang="en-US" dirty="0" smtClean="0"/>
              <a:t> </a:t>
            </a:r>
          </a:p>
          <a:p>
            <a:endParaRPr lang="en-US" dirty="0" smtClean="0"/>
          </a:p>
          <a:p>
            <a:r>
              <a:rPr lang="en-US" dirty="0" smtClean="0"/>
              <a:t>Transport vessels from the ER fuse with the </a:t>
            </a:r>
            <a:r>
              <a:rPr lang="en-US" dirty="0" err="1" smtClean="0"/>
              <a:t>cis</a:t>
            </a:r>
            <a:r>
              <a:rPr lang="en-US" dirty="0" smtClean="0"/>
              <a:t> face of the Golgi apparatus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smtClean="0"/>
              <a:t>Golgi Apparatus</a:t>
            </a:r>
          </a:p>
        </p:txBody>
      </p:sp>
      <p:sp>
        <p:nvSpPr>
          <p:cNvPr id="202755" name="Rectangle 3"/>
          <p:cNvSpPr>
            <a:spLocks noGrp="1" noChangeArrowheads="1"/>
          </p:cNvSpPr>
          <p:nvPr>
            <p:ph type="body" idx="1"/>
          </p:nvPr>
        </p:nvSpPr>
        <p:spPr/>
        <p:txBody>
          <a:bodyPr/>
          <a:lstStyle/>
          <a:p>
            <a:r>
              <a:rPr lang="en-US" dirty="0" smtClean="0"/>
              <a:t>Proteins then pass _____________________ the Golgi apparatus to the trans face</a:t>
            </a:r>
          </a:p>
          <a:p>
            <a:endParaRPr lang="en-US" dirty="0" smtClean="0"/>
          </a:p>
          <a:p>
            <a:r>
              <a:rPr lang="en-US" dirty="0" smtClean="0"/>
              <a:t>____________________________________ leave the trans face of the Golgi stack and move to designated parts of the cell</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smtClean="0"/>
              <a:t>Lysosomes</a:t>
            </a:r>
          </a:p>
        </p:txBody>
      </p:sp>
      <p:sp>
        <p:nvSpPr>
          <p:cNvPr id="204803" name="Rectangle 3"/>
          <p:cNvSpPr>
            <a:spLocks noGrp="1" noChangeArrowheads="1"/>
          </p:cNvSpPr>
          <p:nvPr>
            <p:ph type="body" idx="1"/>
          </p:nvPr>
        </p:nvSpPr>
        <p:spPr/>
        <p:txBody>
          <a:bodyPr/>
          <a:lstStyle/>
          <a:p>
            <a:r>
              <a:rPr lang="en-US" sz="2800" dirty="0" smtClean="0"/>
              <a:t>Spherical membranous bags containing _</a:t>
            </a:r>
          </a:p>
          <a:p>
            <a:endParaRPr lang="en-US" sz="2800" dirty="0" smtClean="0"/>
          </a:p>
          <a:p>
            <a:r>
              <a:rPr lang="en-US" sz="2800" dirty="0" smtClean="0"/>
              <a:t> </a:t>
            </a:r>
          </a:p>
          <a:p>
            <a:endParaRPr lang="en-US" sz="2800" dirty="0" smtClean="0"/>
          </a:p>
          <a:p>
            <a:r>
              <a:rPr lang="en-US" sz="2800" dirty="0" smtClean="0"/>
              <a:t>Degrade nonfunctional organelles</a:t>
            </a:r>
          </a:p>
          <a:p>
            <a:r>
              <a:rPr lang="en-US" sz="2800" dirty="0" smtClean="0"/>
              <a:t>Breakdown </a:t>
            </a:r>
            <a:r>
              <a:rPr lang="en-US" sz="2800" dirty="0" err="1" smtClean="0"/>
              <a:t>nonuseful</a:t>
            </a:r>
            <a:r>
              <a:rPr lang="en-US" sz="2800" dirty="0" smtClean="0"/>
              <a:t> tissue</a:t>
            </a:r>
          </a:p>
          <a:p>
            <a:r>
              <a:rPr lang="en-US" sz="2800" dirty="0" smtClean="0"/>
              <a:t>Breakdown bone to release Ca</a:t>
            </a:r>
            <a:r>
              <a:rPr lang="en-US" sz="2800" baseline="30000" dirty="0" smtClean="0"/>
              <a:t>2+</a:t>
            </a:r>
            <a:endParaRPr lang="en-US" sz="2800" dirty="0" smtClean="0"/>
          </a:p>
          <a:p>
            <a:r>
              <a:rPr lang="en-US" sz="2800" dirty="0" err="1" smtClean="0"/>
              <a:t>Secretory</a:t>
            </a:r>
            <a:r>
              <a:rPr lang="en-US" sz="2800" dirty="0" smtClean="0"/>
              <a:t> </a:t>
            </a:r>
            <a:r>
              <a:rPr lang="en-US" sz="2800" dirty="0" err="1" smtClean="0"/>
              <a:t>lysosomes</a:t>
            </a:r>
            <a:r>
              <a:rPr lang="en-US" sz="2800" dirty="0" smtClean="0"/>
              <a:t> are found in white blood cells, immune cells, and </a:t>
            </a:r>
            <a:r>
              <a:rPr lang="en-US" sz="2800" dirty="0" err="1" smtClean="0"/>
              <a:t>melanocytes</a:t>
            </a:r>
            <a:endParaRPr lang="en-US" sz="2800" dirty="0"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smtClean="0"/>
              <a:t>Peroxisomes</a:t>
            </a:r>
          </a:p>
        </p:txBody>
      </p:sp>
      <p:sp>
        <p:nvSpPr>
          <p:cNvPr id="205827" name="Rectangle 3"/>
          <p:cNvSpPr>
            <a:spLocks noGrp="1" noChangeArrowheads="1"/>
          </p:cNvSpPr>
          <p:nvPr>
            <p:ph type="body" idx="1"/>
          </p:nvPr>
        </p:nvSpPr>
        <p:spPr/>
        <p:txBody>
          <a:bodyPr/>
          <a:lstStyle/>
          <a:p>
            <a:r>
              <a:rPr lang="en-US" dirty="0" smtClean="0">
                <a:solidFill>
                  <a:srgbClr val="000000"/>
                </a:solidFill>
              </a:rPr>
              <a:t>Membranous sacs containing _</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 </a:t>
            </a:r>
          </a:p>
          <a:p>
            <a:endParaRPr lang="en-US" dirty="0" smtClean="0">
              <a:solidFill>
                <a:srgbClr val="000000"/>
              </a:solidFill>
            </a:endParaRPr>
          </a:p>
          <a:p>
            <a:r>
              <a:rPr lang="en-US" dirty="0" smtClean="0">
                <a:solidFill>
                  <a:srgbClr val="000000"/>
                </a:solidFill>
              </a:rPr>
              <a:t>Neutralize dangerous free radicals</a:t>
            </a:r>
          </a:p>
          <a:p>
            <a:pPr lvl="1"/>
            <a:r>
              <a:rPr lang="en-US" dirty="0" smtClean="0">
                <a:solidFill>
                  <a:srgbClr val="000000"/>
                </a:solidFill>
              </a:rPr>
              <a:t>Free radicals – highly reactive chemicals with unpaired electrons (i.e., O</a:t>
            </a:r>
            <a:r>
              <a:rPr lang="en-US" baseline="-25000" dirty="0" smtClean="0">
                <a:solidFill>
                  <a:srgbClr val="000000"/>
                </a:solidFill>
              </a:rPr>
              <a:t>2</a:t>
            </a:r>
            <a:r>
              <a:rPr lang="en-US" baseline="30000" dirty="0" smtClean="0">
                <a:solidFill>
                  <a:srgbClr val="000000"/>
                </a:solidFill>
              </a:rPr>
              <a:t>–</a:t>
            </a:r>
            <a:r>
              <a:rPr lang="en-US" dirty="0" smtClean="0">
                <a:solidFill>
                  <a:srgbClr val="000000"/>
                </a:solidFill>
              </a:rPr>
              <a:t>)</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mtClean="0"/>
              <a:t>Cytoskeleton</a:t>
            </a:r>
          </a:p>
        </p:txBody>
      </p:sp>
      <p:sp>
        <p:nvSpPr>
          <p:cNvPr id="206851" name="Rectangle 3"/>
          <p:cNvSpPr>
            <a:spLocks noGrp="1" noChangeArrowheads="1"/>
          </p:cNvSpPr>
          <p:nvPr>
            <p:ph type="body" idx="1"/>
          </p:nvPr>
        </p:nvSpPr>
        <p:spPr/>
        <p:txBody>
          <a:bodyPr/>
          <a:lstStyle/>
          <a:p>
            <a:r>
              <a:rPr lang="en-US" dirty="0" smtClean="0">
                <a:solidFill>
                  <a:srgbClr val="000000"/>
                </a:solidFill>
              </a:rPr>
              <a:t>The _</a:t>
            </a:r>
          </a:p>
          <a:p>
            <a:endParaRPr lang="en-US" dirty="0" smtClean="0">
              <a:solidFill>
                <a:srgbClr val="000000"/>
              </a:solidFill>
            </a:endParaRPr>
          </a:p>
          <a:p>
            <a:r>
              <a:rPr lang="en-US" dirty="0" smtClean="0">
                <a:solidFill>
                  <a:srgbClr val="000000"/>
                </a:solidFill>
              </a:rPr>
              <a:t>Dynamic, elaborate series of rods running through the </a:t>
            </a:r>
            <a:r>
              <a:rPr lang="en-US" dirty="0" err="1" smtClean="0">
                <a:solidFill>
                  <a:srgbClr val="000000"/>
                </a:solidFill>
              </a:rPr>
              <a:t>cytosol</a:t>
            </a:r>
            <a:endParaRPr lang="en-US" dirty="0" smtClean="0">
              <a:solidFill>
                <a:srgbClr val="000000"/>
              </a:solidFill>
            </a:endParaRPr>
          </a:p>
          <a:p>
            <a:endParaRPr lang="en-US" dirty="0" smtClean="0">
              <a:solidFill>
                <a:srgbClr val="000000"/>
              </a:solidFill>
            </a:endParaRPr>
          </a:p>
          <a:p>
            <a:r>
              <a:rPr lang="en-US" dirty="0" smtClean="0">
                <a:solidFill>
                  <a:srgbClr val="000000"/>
                </a:solidFill>
              </a:rPr>
              <a:t>Consists of ________________________, microfilaments, and intermediate filaments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mtClean="0"/>
              <a:t>Microtubules</a:t>
            </a:r>
          </a:p>
        </p:txBody>
      </p:sp>
      <p:sp>
        <p:nvSpPr>
          <p:cNvPr id="207875" name="Rectangle 3"/>
          <p:cNvSpPr>
            <a:spLocks noGrp="1" noChangeArrowheads="1"/>
          </p:cNvSpPr>
          <p:nvPr>
            <p:ph type="body" idx="1"/>
          </p:nvPr>
        </p:nvSpPr>
        <p:spPr/>
        <p:txBody>
          <a:bodyPr/>
          <a:lstStyle/>
          <a:p>
            <a:r>
              <a:rPr lang="en-US" dirty="0" smtClean="0">
                <a:solidFill>
                  <a:srgbClr val="000000"/>
                </a:solidFill>
              </a:rPr>
              <a:t>Dynamic, ____________________________ made of the spherical protein _</a:t>
            </a:r>
          </a:p>
          <a:p>
            <a:endParaRPr lang="en-US" dirty="0" smtClean="0">
              <a:solidFill>
                <a:srgbClr val="000000"/>
              </a:solidFill>
            </a:endParaRPr>
          </a:p>
          <a:p>
            <a:r>
              <a:rPr lang="en-US" dirty="0" smtClean="0">
                <a:solidFill>
                  <a:srgbClr val="000000"/>
                </a:solidFill>
              </a:rPr>
              <a:t>Determine the overall shape of the cell and distribution of organelles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mtClean="0"/>
              <a:t>Microfilaments</a:t>
            </a:r>
          </a:p>
        </p:txBody>
      </p:sp>
      <p:sp>
        <p:nvSpPr>
          <p:cNvPr id="208899" name="Rectangle 3"/>
          <p:cNvSpPr>
            <a:spLocks noGrp="1" noChangeArrowheads="1"/>
          </p:cNvSpPr>
          <p:nvPr>
            <p:ph type="body" idx="1"/>
          </p:nvPr>
        </p:nvSpPr>
        <p:spPr/>
        <p:txBody>
          <a:bodyPr/>
          <a:lstStyle/>
          <a:p>
            <a:r>
              <a:rPr lang="en-US" dirty="0" smtClean="0">
                <a:solidFill>
                  <a:srgbClr val="000000"/>
                </a:solidFill>
              </a:rPr>
              <a:t>Dynamic strands of the _</a:t>
            </a:r>
          </a:p>
          <a:p>
            <a:r>
              <a:rPr lang="en-US" dirty="0" smtClean="0">
                <a:solidFill>
                  <a:srgbClr val="000000"/>
                </a:solidFill>
              </a:rPr>
              <a:t>Attached to the </a:t>
            </a:r>
            <a:r>
              <a:rPr lang="en-US" dirty="0" err="1" smtClean="0">
                <a:solidFill>
                  <a:srgbClr val="000000"/>
                </a:solidFill>
              </a:rPr>
              <a:t>cytoplasmic</a:t>
            </a:r>
            <a:r>
              <a:rPr lang="en-US" dirty="0" smtClean="0">
                <a:solidFill>
                  <a:srgbClr val="000000"/>
                </a:solidFill>
              </a:rPr>
              <a:t> side of the plasma membrane</a:t>
            </a:r>
          </a:p>
          <a:p>
            <a:r>
              <a:rPr lang="en-US" dirty="0" smtClean="0">
                <a:solidFill>
                  <a:srgbClr val="000000"/>
                </a:solidFill>
              </a:rPr>
              <a:t>_____________________________________ the cell surface</a:t>
            </a:r>
          </a:p>
          <a:p>
            <a:endParaRPr lang="en-US" dirty="0" smtClean="0">
              <a:solidFill>
                <a:srgbClr val="000000"/>
              </a:solidFill>
            </a:endParaRPr>
          </a:p>
          <a:p>
            <a:r>
              <a:rPr lang="en-US" dirty="0" smtClean="0">
                <a:solidFill>
                  <a:srgbClr val="000000"/>
                </a:solidFill>
              </a:rPr>
              <a:t>Attach to CAMs and function in </a:t>
            </a:r>
            <a:r>
              <a:rPr lang="en-US" dirty="0" err="1" smtClean="0">
                <a:solidFill>
                  <a:srgbClr val="000000"/>
                </a:solidFill>
              </a:rPr>
              <a:t>endocytosis</a:t>
            </a:r>
            <a:r>
              <a:rPr lang="en-US" dirty="0" smtClean="0">
                <a:solidFill>
                  <a:srgbClr val="000000"/>
                </a:solidFill>
              </a:rPr>
              <a:t> and </a:t>
            </a:r>
            <a:r>
              <a:rPr lang="en-US" dirty="0" err="1" smtClean="0">
                <a:solidFill>
                  <a:srgbClr val="000000"/>
                </a:solidFill>
              </a:rPr>
              <a:t>exocytosis</a:t>
            </a:r>
            <a:endParaRPr lang="en-US" dirty="0" smtClean="0">
              <a:solidFill>
                <a:srgbClr val="000000"/>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smtClean="0"/>
              <a:t>Intermediate Filaments</a:t>
            </a:r>
          </a:p>
        </p:txBody>
      </p:sp>
      <p:sp>
        <p:nvSpPr>
          <p:cNvPr id="209923" name="Rectangle 3"/>
          <p:cNvSpPr>
            <a:spLocks noGrp="1" noChangeArrowheads="1"/>
          </p:cNvSpPr>
          <p:nvPr>
            <p:ph type="body" idx="1"/>
          </p:nvPr>
        </p:nvSpPr>
        <p:spPr/>
        <p:txBody>
          <a:bodyPr/>
          <a:lstStyle/>
          <a:p>
            <a:r>
              <a:rPr lang="en-US" dirty="0" smtClean="0"/>
              <a:t>Tough, ___________________________ protein fibers with high tensile strength</a:t>
            </a:r>
          </a:p>
          <a:p>
            <a:endParaRPr lang="en-US" dirty="0" smtClean="0"/>
          </a:p>
          <a:p>
            <a:r>
              <a:rPr lang="en-US" dirty="0" smtClean="0"/>
              <a:t>___________________________________ on the cell and help form </a:t>
            </a:r>
            <a:r>
              <a:rPr lang="en-US" dirty="0" err="1" smtClean="0"/>
              <a:t>desmosomes</a:t>
            </a:r>
            <a:endParaRPr lang="en-US" dirty="0" smtClean="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smtClean="0"/>
              <a:t>Motor Molecules</a:t>
            </a:r>
          </a:p>
        </p:txBody>
      </p:sp>
      <p:sp>
        <p:nvSpPr>
          <p:cNvPr id="210947" name="Rectangle 3"/>
          <p:cNvSpPr>
            <a:spLocks noGrp="1" noChangeArrowheads="1"/>
          </p:cNvSpPr>
          <p:nvPr>
            <p:ph type="body" idx="1"/>
          </p:nvPr>
        </p:nvSpPr>
        <p:spPr/>
        <p:txBody>
          <a:bodyPr/>
          <a:lstStyle/>
          <a:p>
            <a:r>
              <a:rPr lang="en-US" dirty="0" smtClean="0"/>
              <a:t>Protein complexes that function _</a:t>
            </a:r>
          </a:p>
          <a:p>
            <a:endParaRPr lang="en-US" dirty="0" smtClean="0"/>
          </a:p>
          <a:p>
            <a:r>
              <a:rPr lang="en-US" dirty="0" smtClean="0"/>
              <a:t>Powered by _</a:t>
            </a:r>
          </a:p>
          <a:p>
            <a:endParaRPr lang="en-US" dirty="0" smtClean="0"/>
          </a:p>
          <a:p>
            <a:r>
              <a:rPr lang="en-US" dirty="0" smtClean="0"/>
              <a:t>Attach to receptors on organelles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rtlCol="0">
            <a:normAutofit fontScale="90000"/>
          </a:bodyPr>
          <a:lstStyle/>
          <a:p>
            <a:pPr fontAlgn="auto">
              <a:spcAft>
                <a:spcPts val="0"/>
              </a:spcAft>
              <a:defRPr/>
            </a:pPr>
            <a:r>
              <a:rPr lang="en-US" smtClean="0"/>
              <a:t>Overview of Anatomy and Physiology</a:t>
            </a:r>
          </a:p>
        </p:txBody>
      </p:sp>
      <p:sp>
        <p:nvSpPr>
          <p:cNvPr id="30723" name="Rectangle 5"/>
          <p:cNvSpPr>
            <a:spLocks noGrp="1" noChangeArrowheads="1"/>
          </p:cNvSpPr>
          <p:nvPr>
            <p:ph type="body" idx="1"/>
          </p:nvPr>
        </p:nvSpPr>
        <p:spPr/>
        <p:txBody>
          <a:bodyPr/>
          <a:lstStyle/>
          <a:p>
            <a:r>
              <a:rPr lang="en-US" dirty="0" smtClean="0"/>
              <a:t>Anatomy</a:t>
            </a:r>
          </a:p>
          <a:p>
            <a:r>
              <a:rPr lang="en-US" dirty="0" smtClean="0"/>
              <a:t>Subdivisions:</a:t>
            </a:r>
          </a:p>
          <a:p>
            <a:pPr lvl="1"/>
            <a:r>
              <a:rPr lang="en-US" dirty="0" smtClean="0"/>
              <a:t> </a:t>
            </a:r>
          </a:p>
          <a:p>
            <a:pPr lvl="2"/>
            <a:r>
              <a:rPr lang="en-US" dirty="0" smtClean="0"/>
              <a:t>regional, surface, and systemic anatomy </a:t>
            </a:r>
          </a:p>
          <a:p>
            <a:pPr lvl="1"/>
            <a:r>
              <a:rPr lang="en-US" dirty="0" smtClean="0"/>
              <a:t>Microscopic 	</a:t>
            </a:r>
          </a:p>
          <a:p>
            <a:pPr lvl="2"/>
            <a:r>
              <a:rPr lang="en-US" dirty="0" smtClean="0"/>
              <a:t> </a:t>
            </a:r>
          </a:p>
          <a:p>
            <a:pPr lvl="1"/>
            <a:r>
              <a:rPr lang="en-US" dirty="0" smtClean="0"/>
              <a:t>Developmental </a:t>
            </a:r>
          </a:p>
          <a:p>
            <a:pPr lvl="2"/>
            <a:r>
              <a:rPr lang="en-US" dirty="0" smtClean="0"/>
              <a:t>Embryology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smtClean="0"/>
              <a:t>Centrioles</a:t>
            </a:r>
          </a:p>
        </p:txBody>
      </p:sp>
      <p:sp>
        <p:nvSpPr>
          <p:cNvPr id="211971" name="Rectangle 3"/>
          <p:cNvSpPr>
            <a:spLocks noGrp="1" noChangeArrowheads="1"/>
          </p:cNvSpPr>
          <p:nvPr>
            <p:ph type="body" idx="1"/>
          </p:nvPr>
        </p:nvSpPr>
        <p:spPr/>
        <p:txBody>
          <a:bodyPr/>
          <a:lstStyle/>
          <a:p>
            <a:r>
              <a:rPr lang="en-US" dirty="0" smtClean="0"/>
              <a:t>Small _____________________________ organelles located in the </a:t>
            </a:r>
            <a:r>
              <a:rPr lang="en-US" dirty="0" err="1" smtClean="0"/>
              <a:t>centrosome</a:t>
            </a:r>
            <a:r>
              <a:rPr lang="en-US" dirty="0" smtClean="0"/>
              <a:t> near the nucleus</a:t>
            </a:r>
          </a:p>
          <a:p>
            <a:r>
              <a:rPr lang="en-US" dirty="0" smtClean="0"/>
              <a:t>Pinwheel array of nine triplets of microtubules</a:t>
            </a:r>
          </a:p>
          <a:p>
            <a:r>
              <a:rPr lang="en-US" dirty="0" smtClean="0"/>
              <a:t>Organize _</a:t>
            </a:r>
          </a:p>
          <a:p>
            <a:endParaRPr lang="en-US" dirty="0" smtClean="0"/>
          </a:p>
          <a:p>
            <a:r>
              <a:rPr lang="en-US" dirty="0" smtClean="0"/>
              <a:t>Form the bases _</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smtClean="0"/>
              <a:t>Cilia</a:t>
            </a:r>
          </a:p>
        </p:txBody>
      </p:sp>
      <p:sp>
        <p:nvSpPr>
          <p:cNvPr id="212995" name="Rectangle 3"/>
          <p:cNvSpPr>
            <a:spLocks noGrp="1" noChangeArrowheads="1"/>
          </p:cNvSpPr>
          <p:nvPr>
            <p:ph type="body" idx="1"/>
          </p:nvPr>
        </p:nvSpPr>
        <p:spPr/>
        <p:txBody>
          <a:bodyPr/>
          <a:lstStyle/>
          <a:p>
            <a:r>
              <a:rPr lang="en-US" dirty="0" smtClean="0"/>
              <a:t>Whip-like, motile cellular extensions on exposed surfaces of certain cells</a:t>
            </a:r>
          </a:p>
          <a:p>
            <a:endParaRPr lang="en-US" dirty="0" smtClean="0"/>
          </a:p>
          <a:p>
            <a:r>
              <a:rPr lang="en-US" dirty="0" smtClean="0"/>
              <a:t>___________________________________ in one direction across cell surfaces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smtClean="0"/>
              <a:t>Nucleus</a:t>
            </a:r>
          </a:p>
        </p:txBody>
      </p:sp>
      <p:sp>
        <p:nvSpPr>
          <p:cNvPr id="214019" name="Rectangle 3"/>
          <p:cNvSpPr>
            <a:spLocks noGrp="1" noChangeArrowheads="1"/>
          </p:cNvSpPr>
          <p:nvPr>
            <p:ph type="body" idx="1"/>
          </p:nvPr>
        </p:nvSpPr>
        <p:spPr>
          <a:xfrm>
            <a:off x="457200" y="1600200"/>
            <a:ext cx="8229600" cy="4800600"/>
          </a:xfrm>
        </p:spPr>
        <p:txBody>
          <a:bodyPr>
            <a:normAutofit lnSpcReduction="10000"/>
          </a:bodyPr>
          <a:lstStyle/>
          <a:p>
            <a:r>
              <a:rPr lang="en-US" dirty="0" smtClean="0"/>
              <a:t>Contains _</a:t>
            </a:r>
          </a:p>
          <a:p>
            <a:endParaRPr lang="en-US" dirty="0" smtClean="0"/>
          </a:p>
          <a:p>
            <a:endParaRPr lang="en-US" dirty="0" smtClean="0"/>
          </a:p>
          <a:p>
            <a:r>
              <a:rPr lang="en-US" dirty="0" smtClean="0"/>
              <a:t>Gene-containing control center of the cell</a:t>
            </a:r>
          </a:p>
          <a:p>
            <a:r>
              <a:rPr lang="en-US" dirty="0" smtClean="0"/>
              <a:t>Contains the ______________________________with blueprints for nearly all cellular proteins</a:t>
            </a:r>
          </a:p>
          <a:p>
            <a:r>
              <a:rPr lang="en-US" dirty="0" smtClean="0"/>
              <a:t>Dictates the kinds and amounts of proteins to be synthesized</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smtClean="0"/>
              <a:t>Nuclear Envelope</a:t>
            </a:r>
          </a:p>
        </p:txBody>
      </p:sp>
      <p:sp>
        <p:nvSpPr>
          <p:cNvPr id="216067" name="Rectangle 3"/>
          <p:cNvSpPr>
            <a:spLocks noGrp="1" noChangeArrowheads="1"/>
          </p:cNvSpPr>
          <p:nvPr>
            <p:ph type="body" idx="1"/>
          </p:nvPr>
        </p:nvSpPr>
        <p:spPr/>
        <p:txBody>
          <a:bodyPr/>
          <a:lstStyle/>
          <a:p>
            <a:r>
              <a:rPr lang="en-US" dirty="0" smtClean="0"/>
              <a:t>_________________________________ double membrane barrier _</a:t>
            </a:r>
          </a:p>
          <a:p>
            <a:endParaRPr lang="en-US" dirty="0" smtClean="0"/>
          </a:p>
          <a:p>
            <a:r>
              <a:rPr lang="en-US" dirty="0" smtClean="0"/>
              <a:t>Encloses jellylike _</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mtClean="0"/>
              <a:t>Nuclear Envelope</a:t>
            </a:r>
          </a:p>
        </p:txBody>
      </p:sp>
      <p:sp>
        <p:nvSpPr>
          <p:cNvPr id="217091" name="Rectangle 3"/>
          <p:cNvSpPr>
            <a:spLocks noGrp="1" noChangeArrowheads="1"/>
          </p:cNvSpPr>
          <p:nvPr>
            <p:ph type="body" idx="1"/>
          </p:nvPr>
        </p:nvSpPr>
        <p:spPr/>
        <p:txBody>
          <a:bodyPr/>
          <a:lstStyle/>
          <a:p>
            <a:r>
              <a:rPr lang="en-US" dirty="0" smtClean="0"/>
              <a:t>Outer membrane is continuous with the __________________________and is studded with _</a:t>
            </a:r>
          </a:p>
          <a:p>
            <a:r>
              <a:rPr lang="en-US" dirty="0" smtClean="0"/>
              <a:t>Inner membrane is lined with the nuclear lamina, </a:t>
            </a:r>
          </a:p>
          <a:p>
            <a:pPr lvl="1"/>
            <a:r>
              <a:rPr lang="en-US" dirty="0" smtClean="0"/>
              <a:t>which maintains the shape of the nucleus</a:t>
            </a:r>
          </a:p>
          <a:p>
            <a:r>
              <a:rPr lang="en-US" dirty="0" smtClean="0"/>
              <a:t>Pore complex regulates transport of large molecules into and out of the nucleus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smtClean="0"/>
              <a:t>Nucleoli</a:t>
            </a:r>
          </a:p>
        </p:txBody>
      </p:sp>
      <p:sp>
        <p:nvSpPr>
          <p:cNvPr id="218115" name="Rectangle 3"/>
          <p:cNvSpPr>
            <a:spLocks noGrp="1" noChangeArrowheads="1"/>
          </p:cNvSpPr>
          <p:nvPr>
            <p:ph type="body" idx="1"/>
          </p:nvPr>
        </p:nvSpPr>
        <p:spPr/>
        <p:txBody>
          <a:bodyPr/>
          <a:lstStyle/>
          <a:p>
            <a:r>
              <a:rPr lang="en-US" dirty="0" smtClean="0"/>
              <a:t>Dark-staining spherical bodies _</a:t>
            </a:r>
          </a:p>
          <a:p>
            <a:endParaRPr lang="en-US" dirty="0" smtClean="0"/>
          </a:p>
          <a:p>
            <a:r>
              <a:rPr lang="en-US" dirty="0" smtClean="0"/>
              <a:t>Site of _</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274638"/>
            <a:ext cx="4267200" cy="1143000"/>
          </a:xfrm>
        </p:spPr>
        <p:txBody>
          <a:bodyPr/>
          <a:lstStyle/>
          <a:p>
            <a:r>
              <a:rPr lang="en-US" smtClean="0"/>
              <a:t>Chromatin</a:t>
            </a:r>
          </a:p>
        </p:txBody>
      </p:sp>
      <p:sp>
        <p:nvSpPr>
          <p:cNvPr id="219139" name="Rectangle 3"/>
          <p:cNvSpPr>
            <a:spLocks noGrp="1" noChangeArrowheads="1"/>
          </p:cNvSpPr>
          <p:nvPr>
            <p:ph type="body" idx="1"/>
          </p:nvPr>
        </p:nvSpPr>
        <p:spPr>
          <a:xfrm>
            <a:off x="457200" y="1600200"/>
            <a:ext cx="7848600" cy="4800600"/>
          </a:xfrm>
        </p:spPr>
        <p:txBody>
          <a:bodyPr anchor="ctr"/>
          <a:lstStyle/>
          <a:p>
            <a:r>
              <a:rPr lang="en-US" dirty="0" smtClean="0">
                <a:solidFill>
                  <a:srgbClr val="000000"/>
                </a:solidFill>
              </a:rPr>
              <a:t> </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Form condensed, </a:t>
            </a:r>
            <a:r>
              <a:rPr lang="en-US" dirty="0" err="1" smtClean="0">
                <a:solidFill>
                  <a:srgbClr val="000000"/>
                </a:solidFill>
              </a:rPr>
              <a:t>barlike</a:t>
            </a:r>
            <a:r>
              <a:rPr lang="en-US" dirty="0" smtClean="0">
                <a:solidFill>
                  <a:srgbClr val="000000"/>
                </a:solidFill>
              </a:rPr>
              <a:t> bodies of ____________________________when the nucleus starts to divide</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title"/>
          </p:nvPr>
        </p:nvSpPr>
        <p:spPr/>
        <p:txBody>
          <a:bodyPr/>
          <a:lstStyle/>
          <a:p>
            <a:r>
              <a:rPr lang="en-US" smtClean="0"/>
              <a:t>Cell Cycle</a:t>
            </a:r>
          </a:p>
        </p:txBody>
      </p:sp>
      <p:sp>
        <p:nvSpPr>
          <p:cNvPr id="220164" name="Rectangle 4"/>
          <p:cNvSpPr>
            <a:spLocks noGrp="1" noChangeArrowheads="1"/>
          </p:cNvSpPr>
          <p:nvPr>
            <p:ph type="body" idx="1"/>
          </p:nvPr>
        </p:nvSpPr>
        <p:spPr>
          <a:xfrm>
            <a:off x="457200" y="1600200"/>
            <a:ext cx="8001000" cy="4525963"/>
          </a:xfrm>
        </p:spPr>
        <p:txBody>
          <a:bodyPr/>
          <a:lstStyle/>
          <a:p>
            <a:r>
              <a:rPr lang="en-US" dirty="0" smtClean="0"/>
              <a:t> </a:t>
            </a:r>
          </a:p>
          <a:p>
            <a:pPr lvl="1"/>
            <a:r>
              <a:rPr lang="en-US" dirty="0" smtClean="0"/>
              <a:t>Growth (G</a:t>
            </a:r>
            <a:r>
              <a:rPr lang="en-US" baseline="-25000" dirty="0" smtClean="0"/>
              <a:t>1</a:t>
            </a:r>
            <a:r>
              <a:rPr lang="en-US" dirty="0" smtClean="0"/>
              <a:t>), synthesis (S), growth (G</a:t>
            </a:r>
            <a:r>
              <a:rPr lang="en-US" baseline="-25000" dirty="0" smtClean="0"/>
              <a:t>2</a:t>
            </a:r>
            <a:r>
              <a:rPr lang="en-US" dirty="0" smtClean="0"/>
              <a:t>)</a:t>
            </a:r>
          </a:p>
          <a:p>
            <a:r>
              <a:rPr lang="en-US" dirty="0" smtClean="0"/>
              <a:t> </a:t>
            </a:r>
          </a:p>
          <a:p>
            <a:pPr lvl="1"/>
            <a:r>
              <a:rPr lang="en-US" dirty="0" smtClean="0"/>
              <a:t>Mitosis and </a:t>
            </a:r>
            <a:r>
              <a:rPr lang="en-US" dirty="0" err="1" smtClean="0"/>
              <a:t>cytokinesis</a:t>
            </a:r>
            <a:endParaRPr lang="en-US" dirty="0" smtClean="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mtClean="0"/>
              <a:t>Interphase:  DNA Replication</a:t>
            </a:r>
          </a:p>
        </p:txBody>
      </p:sp>
      <p:sp>
        <p:nvSpPr>
          <p:cNvPr id="221187" name="Rectangle 3"/>
          <p:cNvSpPr>
            <a:spLocks noGrp="1" noChangeArrowheads="1"/>
          </p:cNvSpPr>
          <p:nvPr>
            <p:ph type="body" idx="1"/>
          </p:nvPr>
        </p:nvSpPr>
        <p:spPr/>
        <p:txBody>
          <a:bodyPr/>
          <a:lstStyle/>
          <a:p>
            <a:r>
              <a:rPr lang="en-US" dirty="0" smtClean="0"/>
              <a:t>DNA helices begin ________________________________from the </a:t>
            </a:r>
            <a:r>
              <a:rPr lang="en-US" dirty="0" err="1" smtClean="0"/>
              <a:t>nucleosomes</a:t>
            </a:r>
            <a:endParaRPr lang="en-US" dirty="0" smtClean="0"/>
          </a:p>
          <a:p>
            <a:r>
              <a:rPr lang="en-US" dirty="0" smtClean="0"/>
              <a:t>_________________________untwists the double helix and exposes complementary strands</a:t>
            </a:r>
          </a:p>
          <a:p>
            <a:r>
              <a:rPr lang="en-US" dirty="0" smtClean="0"/>
              <a:t>Each nucleotide strand serves as a template for building a new complementary strand</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smtClean="0"/>
              <a:t>DNA Replication</a:t>
            </a:r>
          </a:p>
        </p:txBody>
      </p:sp>
      <p:sp>
        <p:nvSpPr>
          <p:cNvPr id="222211" name="Rectangle 3"/>
          <p:cNvSpPr>
            <a:spLocks noGrp="1" noChangeArrowheads="1"/>
          </p:cNvSpPr>
          <p:nvPr>
            <p:ph type="body" idx="1"/>
          </p:nvPr>
        </p:nvSpPr>
        <p:spPr/>
        <p:txBody>
          <a:bodyPr/>
          <a:lstStyle/>
          <a:p>
            <a:r>
              <a:rPr lang="en-US" dirty="0" smtClean="0">
                <a:solidFill>
                  <a:srgbClr val="000000"/>
                </a:solidFill>
              </a:rPr>
              <a:t>uses _______________________________ to begin DNA synthesis</a:t>
            </a:r>
          </a:p>
          <a:p>
            <a:endParaRPr lang="en-US" dirty="0" smtClean="0">
              <a:solidFill>
                <a:srgbClr val="000000"/>
              </a:solidFill>
            </a:endParaRPr>
          </a:p>
          <a:p>
            <a:r>
              <a:rPr lang="en-US" dirty="0" smtClean="0">
                <a:solidFill>
                  <a:srgbClr val="000000"/>
                </a:solidFill>
              </a:rPr>
              <a:t>___________________________________ continues from the primer and adds complementary nucleotides to the template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smtClean="0"/>
              <a:t>Levels of Structural Organization</a:t>
            </a:r>
          </a:p>
        </p:txBody>
      </p:sp>
      <p:sp>
        <p:nvSpPr>
          <p:cNvPr id="14341" name="Rectangle 5"/>
          <p:cNvSpPr>
            <a:spLocks noGrp="1" noChangeArrowheads="1"/>
          </p:cNvSpPr>
          <p:nvPr>
            <p:ph type="body" idx="1"/>
          </p:nvPr>
        </p:nvSpPr>
        <p:spPr/>
        <p:txBody>
          <a:bodyPr rtlCol="0">
            <a:normAutofit fontScale="70000" lnSpcReduction="20000"/>
          </a:bodyPr>
          <a:lstStyle/>
          <a:p>
            <a:pPr fontAlgn="auto">
              <a:spcAft>
                <a:spcPts val="0"/>
              </a:spcAft>
              <a:buFont typeface="Arial" pitchFamily="34" charset="0"/>
              <a:buChar char="•"/>
              <a:defRPr/>
            </a:pPr>
            <a:r>
              <a:rPr lang="en-US" dirty="0" smtClean="0"/>
              <a:t> </a:t>
            </a:r>
          </a:p>
          <a:p>
            <a:pPr lvl="1" fontAlgn="auto">
              <a:spcAft>
                <a:spcPts val="0"/>
              </a:spcAft>
              <a:buFont typeface="Arial" pitchFamily="34" charset="0"/>
              <a:buChar char="–"/>
              <a:defRPr/>
            </a:pPr>
            <a:r>
              <a:rPr lang="en-US" dirty="0" smtClean="0"/>
              <a:t>atoms and molecules (Chapter 2)</a:t>
            </a:r>
          </a:p>
          <a:p>
            <a:pPr fontAlgn="auto">
              <a:spcAft>
                <a:spcPts val="0"/>
              </a:spcAft>
              <a:buFont typeface="Arial" pitchFamily="34" charset="0"/>
              <a:buChar char="•"/>
              <a:defRPr/>
            </a:pPr>
            <a:r>
              <a:rPr lang="en-US" dirty="0" smtClean="0"/>
              <a:t>Cellular: </a:t>
            </a:r>
          </a:p>
          <a:p>
            <a:pPr lvl="1" fontAlgn="auto">
              <a:spcAft>
                <a:spcPts val="0"/>
              </a:spcAft>
              <a:buFont typeface="Arial" pitchFamily="34" charset="0"/>
              <a:buChar char="–"/>
              <a:defRPr/>
            </a:pPr>
            <a:r>
              <a:rPr lang="en-US" dirty="0" smtClean="0"/>
              <a:t>cells and their ___________________________________ (Chapter 3)</a:t>
            </a:r>
          </a:p>
          <a:p>
            <a:pPr fontAlgn="auto">
              <a:spcAft>
                <a:spcPts val="0"/>
              </a:spcAft>
              <a:buFont typeface="Arial" pitchFamily="34" charset="0"/>
              <a:buChar char="•"/>
              <a:defRPr/>
            </a:pPr>
            <a:r>
              <a:rPr lang="en-US" dirty="0" smtClean="0"/>
              <a:t>Tissue: </a:t>
            </a:r>
          </a:p>
          <a:p>
            <a:pPr lvl="1" fontAlgn="auto">
              <a:spcAft>
                <a:spcPts val="0"/>
              </a:spcAft>
              <a:buFont typeface="Arial" pitchFamily="34" charset="0"/>
              <a:buChar char="–"/>
              <a:defRPr/>
            </a:pPr>
            <a:r>
              <a:rPr lang="en-US" dirty="0" smtClean="0"/>
              <a:t>groups of ________________________________________(Chapter 4)</a:t>
            </a:r>
          </a:p>
          <a:p>
            <a:pPr fontAlgn="auto">
              <a:spcAft>
                <a:spcPts val="0"/>
              </a:spcAft>
              <a:buFont typeface="Arial" pitchFamily="34" charset="0"/>
              <a:buChar char="•"/>
              <a:defRPr/>
            </a:pPr>
            <a:r>
              <a:rPr lang="en-US" dirty="0" smtClean="0"/>
              <a:t>Organ: </a:t>
            </a:r>
          </a:p>
          <a:p>
            <a:pPr lvl="1" fontAlgn="auto">
              <a:spcAft>
                <a:spcPts val="0"/>
              </a:spcAft>
              <a:buFont typeface="Arial" pitchFamily="34" charset="0"/>
              <a:buChar char="–"/>
              <a:defRPr/>
            </a:pPr>
            <a:r>
              <a:rPr lang="en-US" dirty="0" smtClean="0"/>
              <a:t>contains _</a:t>
            </a:r>
          </a:p>
          <a:p>
            <a:pPr fontAlgn="auto">
              <a:spcAft>
                <a:spcPts val="0"/>
              </a:spcAft>
              <a:buFont typeface="Arial" pitchFamily="34" charset="0"/>
              <a:buChar char="•"/>
              <a:defRPr/>
            </a:pPr>
            <a:r>
              <a:rPr lang="en-US" dirty="0" smtClean="0"/>
              <a:t>Organ system: </a:t>
            </a:r>
          </a:p>
          <a:p>
            <a:pPr lvl="1" fontAlgn="auto">
              <a:spcAft>
                <a:spcPts val="0"/>
              </a:spcAft>
              <a:buFont typeface="Arial" pitchFamily="34" charset="0"/>
              <a:buChar char="–"/>
              <a:defRPr/>
            </a:pPr>
            <a:r>
              <a:rPr lang="en-US" dirty="0" smtClean="0"/>
              <a:t>organs that work closely together</a:t>
            </a:r>
          </a:p>
          <a:p>
            <a:pPr fontAlgn="auto">
              <a:spcAft>
                <a:spcPts val="0"/>
              </a:spcAft>
              <a:buFont typeface="Arial" pitchFamily="34" charset="0"/>
              <a:buChar char="•"/>
              <a:defRPr/>
            </a:pPr>
            <a:r>
              <a:rPr lang="en-US" dirty="0" smtClean="0"/>
              <a:t>   </a:t>
            </a:r>
          </a:p>
          <a:p>
            <a:pPr lvl="1" fontAlgn="auto">
              <a:spcAft>
                <a:spcPts val="0"/>
              </a:spcAft>
              <a:buFont typeface="Arial" pitchFamily="34" charset="0"/>
              <a:buChar char="–"/>
              <a:defRPr/>
            </a:pPr>
            <a:r>
              <a:rPr lang="en-US" dirty="0" smtClean="0"/>
              <a:t>all organ systems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smtClean="0"/>
              <a:t>DNA Replication</a:t>
            </a:r>
          </a:p>
        </p:txBody>
      </p:sp>
      <p:sp>
        <p:nvSpPr>
          <p:cNvPr id="136195" name="Rectangle 3"/>
          <p:cNvSpPr>
            <a:spLocks noGrp="1" noChangeArrowheads="1"/>
          </p:cNvSpPr>
          <p:nvPr>
            <p:ph type="body" idx="1"/>
          </p:nvPr>
        </p:nvSpPr>
        <p:spPr/>
        <p:txBody>
          <a:bodyPr rtlCol="0">
            <a:normAutofit fontScale="92500" lnSpcReduction="10000"/>
          </a:bodyPr>
          <a:lstStyle/>
          <a:p>
            <a:pPr fontAlgn="auto">
              <a:spcAft>
                <a:spcPts val="0"/>
              </a:spcAft>
              <a:buFont typeface="Arial" pitchFamily="34" charset="0"/>
              <a:buChar char="•"/>
              <a:defRPr/>
            </a:pPr>
            <a:r>
              <a:rPr lang="en-US" dirty="0"/>
              <a:t>Since DNA polymerase only works in one direction:</a:t>
            </a:r>
          </a:p>
          <a:p>
            <a:pPr lvl="1" fontAlgn="auto">
              <a:spcAft>
                <a:spcPts val="0"/>
              </a:spcAft>
              <a:buFont typeface="Arial" pitchFamily="34" charset="0"/>
              <a:buChar char="–"/>
              <a:defRPr/>
            </a:pPr>
            <a:r>
              <a:rPr lang="en-US" dirty="0"/>
              <a:t>A continuous </a:t>
            </a:r>
            <a:r>
              <a:rPr lang="en-US" dirty="0" smtClean="0"/>
              <a:t>____________________________ </a:t>
            </a:r>
            <a:r>
              <a:rPr lang="en-US" dirty="0"/>
              <a:t>is synthesized</a:t>
            </a:r>
          </a:p>
          <a:p>
            <a:pPr lvl="1" fontAlgn="auto">
              <a:spcAft>
                <a:spcPts val="0"/>
              </a:spcAft>
              <a:buFont typeface="Arial" pitchFamily="34" charset="0"/>
              <a:buChar char="–"/>
              <a:defRPr/>
            </a:pPr>
            <a:r>
              <a:rPr lang="en-US" dirty="0"/>
              <a:t>A discontinuous </a:t>
            </a:r>
            <a:r>
              <a:rPr lang="en-US" dirty="0" smtClean="0"/>
              <a:t>___________________________is </a:t>
            </a:r>
            <a:r>
              <a:rPr lang="en-US" dirty="0"/>
              <a:t>synthesized</a:t>
            </a:r>
          </a:p>
          <a:p>
            <a:pPr lvl="1" fontAlgn="auto">
              <a:spcAft>
                <a:spcPts val="0"/>
              </a:spcAft>
              <a:buFont typeface="Arial" pitchFamily="34" charset="0"/>
              <a:buChar char="–"/>
              <a:defRPr/>
            </a:pPr>
            <a:r>
              <a:rPr lang="en-US" dirty="0"/>
              <a:t>DNA </a:t>
            </a:r>
            <a:r>
              <a:rPr lang="en-US" dirty="0" err="1"/>
              <a:t>ligase</a:t>
            </a:r>
            <a:r>
              <a:rPr lang="en-US" dirty="0"/>
              <a:t> splices together the short segments of the discontinuous strand</a:t>
            </a:r>
          </a:p>
          <a:p>
            <a:pPr fontAlgn="auto">
              <a:spcAft>
                <a:spcPts val="0"/>
              </a:spcAft>
              <a:buFont typeface="Arial" pitchFamily="34" charset="0"/>
              <a:buChar char="•"/>
              <a:defRPr/>
            </a:pPr>
            <a:r>
              <a:rPr lang="en-US" dirty="0"/>
              <a:t>Two new telomeres are also synthesized</a:t>
            </a:r>
          </a:p>
          <a:p>
            <a:pPr fontAlgn="auto">
              <a:spcAft>
                <a:spcPts val="0"/>
              </a:spcAft>
              <a:buFont typeface="Arial" pitchFamily="34" charset="0"/>
              <a:buChar char="•"/>
              <a:defRPr/>
            </a:pPr>
            <a:r>
              <a:rPr lang="en-US" dirty="0"/>
              <a:t>This process is called </a:t>
            </a:r>
            <a:r>
              <a:rPr lang="en-US" dirty="0" err="1"/>
              <a:t>semiconservative</a:t>
            </a:r>
            <a:r>
              <a:rPr lang="en-US" dirty="0"/>
              <a:t> replication</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smtClean="0"/>
              <a:t>Cell Division</a:t>
            </a:r>
          </a:p>
        </p:txBody>
      </p:sp>
      <p:sp>
        <p:nvSpPr>
          <p:cNvPr id="225283" name="Rectangle 3"/>
          <p:cNvSpPr>
            <a:spLocks noGrp="1" noChangeArrowheads="1"/>
          </p:cNvSpPr>
          <p:nvPr>
            <p:ph type="body" idx="1"/>
          </p:nvPr>
        </p:nvSpPr>
        <p:spPr/>
        <p:txBody>
          <a:bodyPr/>
          <a:lstStyle/>
          <a:p>
            <a:r>
              <a:rPr lang="en-US" dirty="0" smtClean="0"/>
              <a:t>Essential for body growth and tissue repair</a:t>
            </a:r>
          </a:p>
          <a:p>
            <a:r>
              <a:rPr lang="en-US" dirty="0" smtClean="0"/>
              <a:t> </a:t>
            </a:r>
          </a:p>
          <a:p>
            <a:pPr lvl="1"/>
            <a:r>
              <a:rPr lang="en-US" dirty="0" smtClean="0"/>
              <a:t>nuclear division</a:t>
            </a:r>
          </a:p>
          <a:p>
            <a:r>
              <a:rPr lang="en-US" dirty="0" smtClean="0"/>
              <a:t> </a:t>
            </a:r>
          </a:p>
          <a:p>
            <a:pPr lvl="1"/>
            <a:r>
              <a:rPr lang="en-US" dirty="0" smtClean="0"/>
              <a:t>division of the _</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smtClean="0"/>
              <a:t>Mitosis</a:t>
            </a:r>
          </a:p>
        </p:txBody>
      </p:sp>
      <p:sp>
        <p:nvSpPr>
          <p:cNvPr id="226307" name="Rectangle 3"/>
          <p:cNvSpPr>
            <a:spLocks noGrp="1" noChangeArrowheads="1"/>
          </p:cNvSpPr>
          <p:nvPr>
            <p:ph type="body" idx="1"/>
          </p:nvPr>
        </p:nvSpPr>
        <p:spPr/>
        <p:txBody>
          <a:bodyPr/>
          <a:lstStyle/>
          <a:p>
            <a:r>
              <a:rPr lang="en-US" dirty="0" smtClean="0"/>
              <a:t>The phases of mitosis are:</a:t>
            </a:r>
          </a:p>
          <a:p>
            <a:pPr lvl="1"/>
            <a:r>
              <a:rPr lang="en-US" dirty="0" smtClean="0"/>
              <a:t> </a:t>
            </a:r>
          </a:p>
          <a:p>
            <a:pPr lvl="1"/>
            <a:r>
              <a:rPr lang="en-US" dirty="0" smtClean="0"/>
              <a:t> </a:t>
            </a:r>
          </a:p>
          <a:p>
            <a:pPr lvl="1"/>
            <a:r>
              <a:rPr lang="en-US" dirty="0" smtClean="0"/>
              <a:t> </a:t>
            </a:r>
          </a:p>
          <a:p>
            <a:pPr lvl="1"/>
            <a:r>
              <a:rPr lang="en-US" dirty="0" smtClean="0"/>
              <a:t>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mtClean="0"/>
              <a:t>Cytokinesis</a:t>
            </a:r>
          </a:p>
        </p:txBody>
      </p:sp>
      <p:sp>
        <p:nvSpPr>
          <p:cNvPr id="227331" name="Rectangle 3"/>
          <p:cNvSpPr>
            <a:spLocks noGrp="1" noChangeArrowheads="1"/>
          </p:cNvSpPr>
          <p:nvPr>
            <p:ph type="body" idx="1"/>
          </p:nvPr>
        </p:nvSpPr>
        <p:spPr/>
        <p:txBody>
          <a:bodyPr/>
          <a:lstStyle/>
          <a:p>
            <a:r>
              <a:rPr lang="en-US" dirty="0" smtClean="0"/>
              <a:t>Cleavage furrow formed in __________________________________ by contractile ring</a:t>
            </a:r>
          </a:p>
          <a:p>
            <a:endParaRPr lang="en-US" dirty="0" smtClean="0"/>
          </a:p>
          <a:p>
            <a:r>
              <a:rPr lang="en-US" dirty="0" smtClean="0"/>
              <a:t>Cytoplasm is ____________________________________ after mitosis ends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smtClean="0"/>
              <a:t>Early and Late Prophase</a:t>
            </a:r>
          </a:p>
        </p:txBody>
      </p:sp>
      <p:sp>
        <p:nvSpPr>
          <p:cNvPr id="228355" name="Rectangle 3"/>
          <p:cNvSpPr>
            <a:spLocks noGrp="1" noChangeArrowheads="1"/>
          </p:cNvSpPr>
          <p:nvPr>
            <p:ph type="body" idx="1"/>
          </p:nvPr>
        </p:nvSpPr>
        <p:spPr/>
        <p:txBody>
          <a:bodyPr/>
          <a:lstStyle/>
          <a:p>
            <a:r>
              <a:rPr lang="en-US" dirty="0" smtClean="0"/>
              <a:t>Asters are seen as _</a:t>
            </a:r>
          </a:p>
          <a:p>
            <a:endParaRPr lang="en-US" dirty="0" smtClean="0"/>
          </a:p>
          <a:p>
            <a:r>
              <a:rPr lang="en-US" dirty="0" smtClean="0"/>
              <a:t> </a:t>
            </a:r>
          </a:p>
          <a:p>
            <a:endParaRPr lang="en-US" dirty="0" smtClean="0"/>
          </a:p>
          <a:p>
            <a:r>
              <a:rPr lang="en-US" dirty="0" err="1" smtClean="0"/>
              <a:t>Centriole</a:t>
            </a:r>
            <a:r>
              <a:rPr lang="en-US" dirty="0" smtClean="0"/>
              <a:t> pairs separate and the mitotic spindle is formed</a:t>
            </a:r>
          </a:p>
        </p:txBody>
      </p:sp>
      <p:sp>
        <p:nvSpPr>
          <p:cNvPr id="228356" name="Rectangle 4"/>
          <p:cNvSpPr>
            <a:spLocks noChangeArrowheads="1"/>
          </p:cNvSpPr>
          <p:nvPr/>
        </p:nvSpPr>
        <p:spPr bwMode="auto">
          <a:xfrm>
            <a:off x="642938" y="4516438"/>
            <a:ext cx="184150" cy="473075"/>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smtClean="0"/>
              <a:t>Metaphase</a:t>
            </a:r>
          </a:p>
        </p:txBody>
      </p:sp>
      <p:sp>
        <p:nvSpPr>
          <p:cNvPr id="229379" name="Rectangle 3"/>
          <p:cNvSpPr>
            <a:spLocks noGrp="1" noChangeArrowheads="1"/>
          </p:cNvSpPr>
          <p:nvPr>
            <p:ph type="body" idx="1"/>
          </p:nvPr>
        </p:nvSpPr>
        <p:spPr>
          <a:xfrm>
            <a:off x="457200" y="1600200"/>
            <a:ext cx="8229600" cy="4724400"/>
          </a:xfrm>
        </p:spPr>
        <p:txBody>
          <a:bodyPr/>
          <a:lstStyle/>
          <a:p>
            <a:r>
              <a:rPr lang="en-US" dirty="0" smtClean="0">
                <a:solidFill>
                  <a:srgbClr val="000000"/>
                </a:solidFill>
              </a:rPr>
              <a:t>_____________________________________of the cell with their </a:t>
            </a:r>
            <a:r>
              <a:rPr lang="en-US" dirty="0" err="1" smtClean="0">
                <a:solidFill>
                  <a:srgbClr val="000000"/>
                </a:solidFill>
              </a:rPr>
              <a:t>centromeres</a:t>
            </a:r>
            <a:r>
              <a:rPr lang="en-US" dirty="0" smtClean="0">
                <a:solidFill>
                  <a:srgbClr val="000000"/>
                </a:solidFill>
              </a:rPr>
              <a:t> aligned at the exact center, or equator, of the cell</a:t>
            </a:r>
          </a:p>
          <a:p>
            <a:endParaRPr lang="en-US" dirty="0" smtClean="0">
              <a:solidFill>
                <a:srgbClr val="000000"/>
              </a:solidFill>
            </a:endParaRPr>
          </a:p>
          <a:p>
            <a:r>
              <a:rPr lang="en-US" dirty="0" smtClean="0">
                <a:solidFill>
                  <a:srgbClr val="000000"/>
                </a:solidFill>
              </a:rPr>
              <a:t>This arrangement of chromosomes along a plane midway between the poles is called the _</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Anaphase</a:t>
            </a:r>
          </a:p>
        </p:txBody>
      </p:sp>
      <p:sp>
        <p:nvSpPr>
          <p:cNvPr id="230403" name="Rectangle 3"/>
          <p:cNvSpPr>
            <a:spLocks noGrp="1" noChangeArrowheads="1"/>
          </p:cNvSpPr>
          <p:nvPr>
            <p:ph type="body" idx="1"/>
          </p:nvPr>
        </p:nvSpPr>
        <p:spPr/>
        <p:txBody>
          <a:bodyPr/>
          <a:lstStyle/>
          <a:p>
            <a:r>
              <a:rPr lang="en-US" dirty="0" smtClean="0">
                <a:solidFill>
                  <a:srgbClr val="000000"/>
                </a:solidFill>
              </a:rPr>
              <a:t>_______________________________ of the chromosomes split</a:t>
            </a:r>
          </a:p>
          <a:p>
            <a:endParaRPr lang="en-US" dirty="0" smtClean="0">
              <a:solidFill>
                <a:srgbClr val="000000"/>
              </a:solidFill>
            </a:endParaRPr>
          </a:p>
          <a:p>
            <a:r>
              <a:rPr lang="en-US" dirty="0" smtClean="0">
                <a:solidFill>
                  <a:srgbClr val="000000"/>
                </a:solidFill>
              </a:rPr>
              <a:t>Motor proteins in </a:t>
            </a:r>
            <a:r>
              <a:rPr lang="en-US" dirty="0" err="1" smtClean="0">
                <a:solidFill>
                  <a:srgbClr val="000000"/>
                </a:solidFill>
              </a:rPr>
              <a:t>kinetochores</a:t>
            </a:r>
            <a:r>
              <a:rPr lang="en-US" dirty="0" smtClean="0">
                <a:solidFill>
                  <a:srgbClr val="000000"/>
                </a:solidFill>
              </a:rPr>
              <a:t> _</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mtClean="0"/>
              <a:t>Telophase and Cytokinesis</a:t>
            </a:r>
          </a:p>
        </p:txBody>
      </p:sp>
      <p:sp>
        <p:nvSpPr>
          <p:cNvPr id="231427" name="Rectangle 3"/>
          <p:cNvSpPr>
            <a:spLocks noGrp="1" noChangeArrowheads="1"/>
          </p:cNvSpPr>
          <p:nvPr>
            <p:ph type="body" idx="1"/>
          </p:nvPr>
        </p:nvSpPr>
        <p:spPr/>
        <p:txBody>
          <a:bodyPr/>
          <a:lstStyle/>
          <a:p>
            <a:r>
              <a:rPr lang="en-US" dirty="0" smtClean="0"/>
              <a:t>New sets of chromosomes extend into chromatin</a:t>
            </a:r>
          </a:p>
          <a:p>
            <a:r>
              <a:rPr lang="en-US" dirty="0" smtClean="0"/>
              <a:t>_____________________________________ from the rough ER</a:t>
            </a:r>
          </a:p>
          <a:p>
            <a:r>
              <a:rPr lang="en-US" dirty="0" smtClean="0"/>
              <a:t> </a:t>
            </a:r>
          </a:p>
          <a:p>
            <a:r>
              <a:rPr lang="en-US" dirty="0" smtClean="0"/>
              <a:t>Generally </a:t>
            </a:r>
            <a:r>
              <a:rPr lang="en-US" dirty="0" err="1" smtClean="0"/>
              <a:t>cytokinesis</a:t>
            </a:r>
            <a:r>
              <a:rPr lang="en-US" dirty="0" smtClean="0"/>
              <a:t> completes cell division</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smtClean="0"/>
              <a:t>Control of Cell Division</a:t>
            </a:r>
          </a:p>
        </p:txBody>
      </p:sp>
      <p:sp>
        <p:nvSpPr>
          <p:cNvPr id="232451" name="Rectangle 3"/>
          <p:cNvSpPr>
            <a:spLocks noGrp="1" noChangeArrowheads="1"/>
          </p:cNvSpPr>
          <p:nvPr>
            <p:ph type="body" idx="1"/>
          </p:nvPr>
        </p:nvSpPr>
        <p:spPr/>
        <p:txBody>
          <a:bodyPr/>
          <a:lstStyle/>
          <a:p>
            <a:r>
              <a:rPr lang="en-US" dirty="0" smtClean="0"/>
              <a:t> </a:t>
            </a:r>
          </a:p>
          <a:p>
            <a:r>
              <a:rPr lang="en-US" dirty="0" smtClean="0"/>
              <a:t>Chemical signals such as ________________________________ and hormones</a:t>
            </a:r>
          </a:p>
          <a:p>
            <a:r>
              <a:rPr lang="en-US" dirty="0" smtClean="0"/>
              <a:t> </a:t>
            </a:r>
          </a:p>
          <a:p>
            <a:r>
              <a:rPr lang="en-US" dirty="0" err="1" smtClean="0"/>
              <a:t>Cyclins</a:t>
            </a:r>
            <a:r>
              <a:rPr lang="en-US" dirty="0" smtClean="0"/>
              <a:t> and </a:t>
            </a:r>
            <a:r>
              <a:rPr lang="en-US" dirty="0" err="1" smtClean="0"/>
              <a:t>cyclin</a:t>
            </a:r>
            <a:r>
              <a:rPr lang="en-US" dirty="0" smtClean="0"/>
              <a:t>-dependent </a:t>
            </a:r>
            <a:r>
              <a:rPr lang="en-US" dirty="0" err="1" smtClean="0"/>
              <a:t>kinases</a:t>
            </a:r>
            <a:r>
              <a:rPr lang="en-US" dirty="0" smtClean="0"/>
              <a:t> (</a:t>
            </a:r>
            <a:r>
              <a:rPr lang="en-US" dirty="0" err="1" smtClean="0"/>
              <a:t>Cdks</a:t>
            </a:r>
            <a:r>
              <a:rPr lang="en-US" dirty="0" smtClean="0"/>
              <a:t>) complexes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smtClean="0"/>
              <a:t>Protein Synthesis</a:t>
            </a:r>
          </a:p>
        </p:txBody>
      </p:sp>
      <p:sp>
        <p:nvSpPr>
          <p:cNvPr id="233475" name="Rectangle 3"/>
          <p:cNvSpPr>
            <a:spLocks noGrp="1" noChangeArrowheads="1"/>
          </p:cNvSpPr>
          <p:nvPr>
            <p:ph type="body" idx="1"/>
          </p:nvPr>
        </p:nvSpPr>
        <p:spPr/>
        <p:txBody>
          <a:bodyPr/>
          <a:lstStyle/>
          <a:p>
            <a:r>
              <a:rPr lang="en-US" dirty="0" smtClean="0">
                <a:solidFill>
                  <a:srgbClr val="000000"/>
                </a:solidFill>
              </a:rPr>
              <a:t>DNA serves as master blueprint for protein synthesis</a:t>
            </a:r>
          </a:p>
          <a:p>
            <a:r>
              <a:rPr lang="en-US" dirty="0" smtClean="0">
                <a:solidFill>
                  <a:srgbClr val="000000"/>
                </a:solidFill>
              </a:rPr>
              <a:t>_____________________________________ carrying instructions for a polypeptide chain</a:t>
            </a:r>
          </a:p>
          <a:p>
            <a:r>
              <a:rPr lang="en-US" dirty="0" smtClean="0">
                <a:solidFill>
                  <a:srgbClr val="000000"/>
                </a:solidFill>
              </a:rPr>
              <a:t>_____________________________ of nucleotide bases form the genetic library</a:t>
            </a:r>
          </a:p>
          <a:p>
            <a:r>
              <a:rPr lang="en-US" dirty="0" smtClean="0">
                <a:solidFill>
                  <a:srgbClr val="000000"/>
                </a:solidFill>
              </a:rPr>
              <a:t>Each triplet specifies coding for an _</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smtClean="0"/>
              <a:t>Necessary Life Functions</a:t>
            </a:r>
          </a:p>
        </p:txBody>
      </p:sp>
      <p:sp>
        <p:nvSpPr>
          <p:cNvPr id="39939" name="Rectangle 5"/>
          <p:cNvSpPr>
            <a:spLocks noGrp="1" noChangeArrowheads="1"/>
          </p:cNvSpPr>
          <p:nvPr>
            <p:ph type="body" idx="1"/>
          </p:nvPr>
        </p:nvSpPr>
        <p:spPr/>
        <p:txBody>
          <a:bodyPr/>
          <a:lstStyle/>
          <a:p>
            <a:pPr marL="571500" indent="-571500">
              <a:buFont typeface="Times" pitchFamily="18" charset="0"/>
              <a:buAutoNum type="arabicPeriod"/>
            </a:pPr>
            <a:r>
              <a:rPr lang="en-US" dirty="0" smtClean="0"/>
              <a:t>Maintaining ___________________________________ between internal and  external environments</a:t>
            </a:r>
          </a:p>
          <a:p>
            <a:pPr marL="879475" lvl="1" indent="-533400"/>
            <a:r>
              <a:rPr lang="en-US" dirty="0" smtClean="0"/>
              <a:t> </a:t>
            </a:r>
          </a:p>
          <a:p>
            <a:pPr marL="879475" lvl="1" indent="-533400"/>
            <a:r>
              <a:rPr lang="en-US" dirty="0" smtClean="0"/>
              <a:t>Skin</a:t>
            </a:r>
          </a:p>
          <a:p>
            <a:pPr marL="571500" indent="-571500">
              <a:buFont typeface="Times" pitchFamily="18" charset="0"/>
              <a:buAutoNum type="arabicPeriod"/>
            </a:pPr>
            <a:r>
              <a:rPr lang="en-US" dirty="0" smtClean="0"/>
              <a:t>Movement _</a:t>
            </a:r>
          </a:p>
          <a:p>
            <a:pPr marL="879475" lvl="1" indent="-533400"/>
            <a:r>
              <a:rPr lang="en-US" dirty="0" smtClean="0"/>
              <a:t>Of body parts (skeletal muscle)</a:t>
            </a:r>
          </a:p>
          <a:p>
            <a:pPr marL="879475" lvl="1" indent="-533400"/>
            <a:r>
              <a:rPr lang="en-US" dirty="0" smtClean="0"/>
              <a:t>Of _</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smtClean="0"/>
              <a:t>Roles of the Three Types of RNA</a:t>
            </a:r>
          </a:p>
        </p:txBody>
      </p:sp>
      <p:sp>
        <p:nvSpPr>
          <p:cNvPr id="158723" name="Rectangle 3"/>
          <p:cNvSpPr>
            <a:spLocks noGrp="1" noChangeArrowheads="1"/>
          </p:cNvSpPr>
          <p:nvPr>
            <p:ph type="body" idx="1"/>
          </p:nvPr>
        </p:nvSpPr>
        <p:spPr/>
        <p:txBody>
          <a:bodyPr rtlCol="0">
            <a:normAutofit lnSpcReduction="10000"/>
          </a:bodyPr>
          <a:lstStyle/>
          <a:p>
            <a:pPr fontAlgn="auto">
              <a:spcAft>
                <a:spcPts val="0"/>
              </a:spcAft>
              <a:buFont typeface="Arial" pitchFamily="34" charset="0"/>
              <a:buChar char="•"/>
              <a:defRPr/>
            </a:pPr>
            <a:r>
              <a:rPr lang="en-US" dirty="0" smtClean="0"/>
              <a:t> </a:t>
            </a:r>
            <a:endParaRPr lang="en-US" dirty="0"/>
          </a:p>
          <a:p>
            <a:pPr lvl="1" fontAlgn="auto">
              <a:spcAft>
                <a:spcPts val="0"/>
              </a:spcAft>
              <a:buFont typeface="Arial" pitchFamily="34" charset="0"/>
              <a:buChar char="–"/>
              <a:defRPr/>
            </a:pPr>
            <a:r>
              <a:rPr lang="en-US" dirty="0"/>
              <a:t>carries the genetic information from DNA in the nucleus to the </a:t>
            </a:r>
            <a:r>
              <a:rPr lang="en-US" dirty="0" err="1"/>
              <a:t>ribosomes</a:t>
            </a:r>
            <a:r>
              <a:rPr lang="en-US" dirty="0"/>
              <a:t> in the cytoplasm</a:t>
            </a:r>
          </a:p>
          <a:p>
            <a:pPr fontAlgn="auto">
              <a:spcAft>
                <a:spcPts val="0"/>
              </a:spcAft>
              <a:buFont typeface="Arial" pitchFamily="34" charset="0"/>
              <a:buChar char="•"/>
              <a:defRPr/>
            </a:pPr>
            <a:r>
              <a:rPr lang="en-US" dirty="0" smtClean="0"/>
              <a:t> </a:t>
            </a:r>
            <a:endParaRPr lang="en-US" dirty="0"/>
          </a:p>
          <a:p>
            <a:pPr lvl="1" fontAlgn="auto">
              <a:spcAft>
                <a:spcPts val="0"/>
              </a:spcAft>
              <a:buFont typeface="Arial" pitchFamily="34" charset="0"/>
              <a:buChar char="–"/>
              <a:defRPr/>
            </a:pPr>
            <a:r>
              <a:rPr lang="en-US" dirty="0"/>
              <a:t>bound to amino acids base pair with the </a:t>
            </a:r>
            <a:r>
              <a:rPr lang="en-US" dirty="0" smtClean="0"/>
              <a:t>_____________________ of </a:t>
            </a:r>
            <a:r>
              <a:rPr lang="en-US" dirty="0"/>
              <a:t>mRNA at the ribosome to begin the process of protein synthesis</a:t>
            </a:r>
          </a:p>
          <a:p>
            <a:pPr fontAlgn="auto">
              <a:spcAft>
                <a:spcPts val="0"/>
              </a:spcAft>
              <a:buFont typeface="Arial" pitchFamily="34" charset="0"/>
              <a:buChar char="•"/>
              <a:defRPr/>
            </a:pPr>
            <a:r>
              <a:rPr lang="en-US" dirty="0" smtClean="0"/>
              <a:t> </a:t>
            </a:r>
            <a:endParaRPr lang="en-US" dirty="0"/>
          </a:p>
          <a:p>
            <a:pPr lvl="1" fontAlgn="auto">
              <a:spcAft>
                <a:spcPts val="0"/>
              </a:spcAft>
              <a:buFont typeface="Arial" pitchFamily="34" charset="0"/>
              <a:buChar char="–"/>
              <a:defRPr/>
            </a:pPr>
            <a:r>
              <a:rPr lang="en-US" dirty="0"/>
              <a:t> a structural component of </a:t>
            </a:r>
            <a:r>
              <a:rPr lang="en-US" dirty="0" err="1"/>
              <a:t>ribosomes</a:t>
            </a:r>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smtClean="0"/>
              <a:t>Transcription</a:t>
            </a:r>
          </a:p>
        </p:txBody>
      </p:sp>
      <p:sp>
        <p:nvSpPr>
          <p:cNvPr id="241667" name="Rectangle 3"/>
          <p:cNvSpPr>
            <a:spLocks noGrp="1" noChangeArrowheads="1"/>
          </p:cNvSpPr>
          <p:nvPr>
            <p:ph type="body" idx="1"/>
          </p:nvPr>
        </p:nvSpPr>
        <p:spPr/>
        <p:txBody>
          <a:bodyPr/>
          <a:lstStyle/>
          <a:p>
            <a:pPr>
              <a:lnSpc>
                <a:spcPct val="90000"/>
              </a:lnSpc>
            </a:pPr>
            <a:r>
              <a:rPr lang="en-US" dirty="0" smtClean="0"/>
              <a:t>Transfer of information from the sense strand of _</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Transcription: RNA Polymerase</a:t>
            </a:r>
          </a:p>
        </p:txBody>
      </p:sp>
      <p:sp>
        <p:nvSpPr>
          <p:cNvPr id="242691" name="Rectangle 3"/>
          <p:cNvSpPr>
            <a:spLocks noGrp="1" noChangeArrowheads="1"/>
          </p:cNvSpPr>
          <p:nvPr>
            <p:ph type="body" idx="1"/>
          </p:nvPr>
        </p:nvSpPr>
        <p:spPr/>
        <p:txBody>
          <a:bodyPr/>
          <a:lstStyle/>
          <a:p>
            <a:r>
              <a:rPr lang="en-US" dirty="0" smtClean="0"/>
              <a:t>An enzyme that oversees the synthesis of RNA</a:t>
            </a:r>
          </a:p>
          <a:p>
            <a:r>
              <a:rPr lang="en-US" dirty="0" smtClean="0"/>
              <a:t> </a:t>
            </a:r>
          </a:p>
          <a:p>
            <a:r>
              <a:rPr lang="en-US" dirty="0" smtClean="0"/>
              <a:t>Adds complementary ___________________________  </a:t>
            </a:r>
            <a:r>
              <a:rPr lang="en-US" dirty="0" err="1" smtClean="0"/>
              <a:t>triphosphates</a:t>
            </a:r>
            <a:r>
              <a:rPr lang="en-US" dirty="0" smtClean="0"/>
              <a:t> on the DNA template</a:t>
            </a:r>
          </a:p>
          <a:p>
            <a:r>
              <a:rPr lang="en-US" dirty="0" smtClean="0"/>
              <a:t>Joins these RNA nucleotides together</a:t>
            </a:r>
          </a:p>
          <a:p>
            <a:r>
              <a:rPr lang="en-US" dirty="0" smtClean="0"/>
              <a:t>Encodes a termination signal to _</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74638"/>
            <a:ext cx="3429000" cy="1143000"/>
          </a:xfrm>
        </p:spPr>
        <p:txBody>
          <a:bodyPr/>
          <a:lstStyle/>
          <a:p>
            <a:r>
              <a:rPr lang="en-US" sz="4000" smtClean="0"/>
              <a:t>Genetic Code</a:t>
            </a:r>
          </a:p>
        </p:txBody>
      </p:sp>
      <p:sp>
        <p:nvSpPr>
          <p:cNvPr id="243715" name="Rectangle 3"/>
          <p:cNvSpPr>
            <a:spLocks noGrp="1" noChangeArrowheads="1"/>
          </p:cNvSpPr>
          <p:nvPr>
            <p:ph type="body" idx="1"/>
          </p:nvPr>
        </p:nvSpPr>
        <p:spPr>
          <a:xfrm>
            <a:off x="457200" y="1600200"/>
            <a:ext cx="8077200" cy="4525963"/>
          </a:xfrm>
        </p:spPr>
        <p:txBody>
          <a:bodyPr/>
          <a:lstStyle/>
          <a:p>
            <a:r>
              <a:rPr lang="en-US" dirty="0" smtClean="0"/>
              <a:t>_______________________________ code for _____________________________ according to a genetic code</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rtlCol="0">
            <a:normAutofit fontScale="90000"/>
          </a:bodyPr>
          <a:lstStyle/>
          <a:p>
            <a:pPr fontAlgn="auto">
              <a:spcAft>
                <a:spcPts val="0"/>
              </a:spcAft>
              <a:defRPr/>
            </a:pPr>
            <a:r>
              <a:rPr lang="en-US"/>
              <a:t>Information Transfer from DNA to RNA</a:t>
            </a:r>
          </a:p>
        </p:txBody>
      </p:sp>
      <p:sp>
        <p:nvSpPr>
          <p:cNvPr id="244739" name="Rectangle 3"/>
          <p:cNvSpPr>
            <a:spLocks noGrp="1" noChangeArrowheads="1"/>
          </p:cNvSpPr>
          <p:nvPr>
            <p:ph type="body" idx="1"/>
          </p:nvPr>
        </p:nvSpPr>
        <p:spPr/>
        <p:txBody>
          <a:bodyPr/>
          <a:lstStyle/>
          <a:p>
            <a:r>
              <a:rPr lang="en-US" dirty="0" smtClean="0"/>
              <a:t>DNA triplets are ________________________ into mRNA </a:t>
            </a:r>
            <a:r>
              <a:rPr lang="en-US" dirty="0" err="1" smtClean="0"/>
              <a:t>codons</a:t>
            </a:r>
            <a:r>
              <a:rPr lang="en-US" dirty="0" smtClean="0"/>
              <a:t> by RNA polymerase</a:t>
            </a:r>
          </a:p>
          <a:p>
            <a:r>
              <a:rPr lang="en-US" dirty="0" err="1" smtClean="0"/>
              <a:t>Codons</a:t>
            </a:r>
            <a:r>
              <a:rPr lang="en-US" dirty="0" smtClean="0"/>
              <a:t> base pair with __________________________________ at the _</a:t>
            </a:r>
          </a:p>
          <a:p>
            <a:r>
              <a:rPr lang="en-US" dirty="0" smtClean="0"/>
              <a:t>Amino acids are peptide bonded at the </a:t>
            </a:r>
            <a:r>
              <a:rPr lang="en-US" dirty="0" err="1" smtClean="0"/>
              <a:t>ribosomes</a:t>
            </a:r>
            <a:r>
              <a:rPr lang="en-US" dirty="0" smtClean="0"/>
              <a:t> to form polypeptide chains</a:t>
            </a:r>
          </a:p>
          <a:p>
            <a:r>
              <a:rPr lang="en-US" dirty="0" smtClean="0"/>
              <a:t>Start and stop </a:t>
            </a:r>
            <a:r>
              <a:rPr lang="en-US" dirty="0" err="1" smtClean="0"/>
              <a:t>codons</a:t>
            </a:r>
            <a:r>
              <a:rPr lang="en-US" dirty="0" smtClean="0"/>
              <a:t> are used in initiating and ending translation</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mtClean="0"/>
              <a:t>Tissues</a:t>
            </a:r>
          </a:p>
        </p:txBody>
      </p:sp>
      <p:sp>
        <p:nvSpPr>
          <p:cNvPr id="247811" name="Rectangle 3"/>
          <p:cNvSpPr>
            <a:spLocks noGrp="1" noChangeArrowheads="1"/>
          </p:cNvSpPr>
          <p:nvPr>
            <p:ph type="body" idx="1"/>
          </p:nvPr>
        </p:nvSpPr>
        <p:spPr/>
        <p:txBody>
          <a:bodyPr/>
          <a:lstStyle/>
          <a:p>
            <a:r>
              <a:rPr lang="en-US" dirty="0" smtClean="0"/>
              <a:t>Groups of cells similar in structure and function</a:t>
            </a:r>
          </a:p>
          <a:p>
            <a:r>
              <a:rPr lang="en-US" dirty="0" smtClean="0"/>
              <a:t>The four types of tissues</a:t>
            </a:r>
          </a:p>
          <a:p>
            <a:pPr lvl="1"/>
            <a:r>
              <a:rPr lang="en-US" dirty="0" smtClean="0"/>
              <a:t> </a:t>
            </a:r>
          </a:p>
          <a:p>
            <a:pPr lvl="1"/>
            <a:r>
              <a:rPr lang="en-US" dirty="0" smtClean="0"/>
              <a:t> </a:t>
            </a:r>
          </a:p>
          <a:p>
            <a:pPr lvl="1"/>
            <a:r>
              <a:rPr lang="en-US" dirty="0" smtClean="0"/>
              <a:t> </a:t>
            </a:r>
          </a:p>
          <a:p>
            <a:pPr lvl="1"/>
            <a:r>
              <a:rPr lang="en-US" dirty="0" smtClean="0"/>
              <a:t> </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smtClean="0"/>
              <a:t>Epithelial Membranes</a:t>
            </a:r>
          </a:p>
        </p:txBody>
      </p:sp>
      <p:sp>
        <p:nvSpPr>
          <p:cNvPr id="248835" name="Rectangle 3"/>
          <p:cNvSpPr>
            <a:spLocks noGrp="1" noChangeArrowheads="1"/>
          </p:cNvSpPr>
          <p:nvPr>
            <p:ph type="body" idx="1"/>
          </p:nvPr>
        </p:nvSpPr>
        <p:spPr>
          <a:xfrm>
            <a:off x="457200" y="1600200"/>
            <a:ext cx="7543800" cy="4525963"/>
          </a:xfrm>
        </p:spPr>
        <p:txBody>
          <a:bodyPr anchor="ctr"/>
          <a:lstStyle/>
          <a:p>
            <a:r>
              <a:rPr lang="en-US" dirty="0" smtClean="0"/>
              <a:t> </a:t>
            </a:r>
          </a:p>
          <a:p>
            <a:pPr lvl="1"/>
            <a:r>
              <a:rPr lang="en-US" dirty="0" smtClean="0"/>
              <a:t>skin</a:t>
            </a:r>
            <a:endParaRPr lang="en-US" dirty="0" smtClean="0">
              <a:solidFill>
                <a:srgbClr val="000000"/>
              </a:solidFill>
            </a:endParaRPr>
          </a:p>
          <a:p>
            <a:r>
              <a:rPr lang="en-US" dirty="0" smtClean="0">
                <a:solidFill>
                  <a:srgbClr val="000000"/>
                </a:solidFill>
              </a:rPr>
              <a:t> </a:t>
            </a:r>
          </a:p>
          <a:p>
            <a:pPr lvl="1"/>
            <a:r>
              <a:rPr lang="en-US" dirty="0" smtClean="0">
                <a:solidFill>
                  <a:srgbClr val="000000"/>
                </a:solidFill>
              </a:rPr>
              <a:t>lines ______________________________ open to the exterior </a:t>
            </a:r>
            <a:br>
              <a:rPr lang="en-US" dirty="0" smtClean="0">
                <a:solidFill>
                  <a:srgbClr val="000000"/>
                </a:solidFill>
              </a:rPr>
            </a:br>
            <a:r>
              <a:rPr lang="en-US" dirty="0" smtClean="0">
                <a:solidFill>
                  <a:srgbClr val="000000"/>
                </a:solidFill>
              </a:rPr>
              <a:t>(e.g., digestive and respiratory tracts)</a:t>
            </a:r>
          </a:p>
          <a:p>
            <a:r>
              <a:rPr lang="en-US" dirty="0" smtClean="0">
                <a:solidFill>
                  <a:srgbClr val="000000"/>
                </a:solidFill>
              </a:rPr>
              <a:t>Serous</a:t>
            </a:r>
          </a:p>
          <a:p>
            <a:pPr lvl="1"/>
            <a:r>
              <a:rPr lang="en-US" dirty="0" smtClean="0">
                <a:solidFill>
                  <a:srgbClr val="000000"/>
                </a:solidFill>
              </a:rPr>
              <a:t>moist membranes found _</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smtClean="0"/>
              <a:t>Epithelial Tissue</a:t>
            </a:r>
          </a:p>
        </p:txBody>
      </p:sp>
      <p:sp>
        <p:nvSpPr>
          <p:cNvPr id="249859" name="Rectangle 3"/>
          <p:cNvSpPr>
            <a:spLocks noGrp="1" noChangeArrowheads="1"/>
          </p:cNvSpPr>
          <p:nvPr>
            <p:ph type="body" idx="1"/>
          </p:nvPr>
        </p:nvSpPr>
        <p:spPr/>
        <p:txBody>
          <a:bodyPr/>
          <a:lstStyle/>
          <a:p>
            <a:r>
              <a:rPr lang="en-US" dirty="0" err="1" smtClean="0"/>
              <a:t>Cellularity</a:t>
            </a:r>
            <a:endParaRPr lang="en-US" dirty="0" smtClean="0"/>
          </a:p>
          <a:p>
            <a:pPr lvl="1"/>
            <a:r>
              <a:rPr lang="en-US" dirty="0" smtClean="0"/>
              <a:t>composed almost _</a:t>
            </a:r>
          </a:p>
          <a:p>
            <a:endParaRPr lang="en-US" dirty="0" smtClean="0"/>
          </a:p>
          <a:p>
            <a:r>
              <a:rPr lang="en-US" dirty="0" smtClean="0"/>
              <a:t>Special contacts</a:t>
            </a:r>
          </a:p>
          <a:p>
            <a:pPr lvl="1"/>
            <a:r>
              <a:rPr lang="en-US" dirty="0" smtClean="0"/>
              <a:t>form continuous sheets held together by _</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smtClean="0"/>
              <a:t>Epithelial Tissue</a:t>
            </a:r>
          </a:p>
        </p:txBody>
      </p:sp>
      <p:sp>
        <p:nvSpPr>
          <p:cNvPr id="250883" name="Rectangle 3"/>
          <p:cNvSpPr>
            <a:spLocks noGrp="1" noChangeArrowheads="1"/>
          </p:cNvSpPr>
          <p:nvPr>
            <p:ph type="body" idx="1"/>
          </p:nvPr>
        </p:nvSpPr>
        <p:spPr/>
        <p:txBody>
          <a:bodyPr>
            <a:normAutofit fontScale="92500"/>
          </a:bodyPr>
          <a:lstStyle/>
          <a:p>
            <a:r>
              <a:rPr lang="en-US" dirty="0" smtClean="0"/>
              <a:t>__________________________ by connective tissue</a:t>
            </a:r>
          </a:p>
          <a:p>
            <a:pPr lvl="1"/>
            <a:r>
              <a:rPr lang="en-US" dirty="0" smtClean="0"/>
              <a:t>reticular and basal </a:t>
            </a:r>
            <a:r>
              <a:rPr lang="en-US" dirty="0" err="1" smtClean="0"/>
              <a:t>laminae</a:t>
            </a:r>
            <a:endParaRPr lang="en-US" dirty="0" smtClean="0"/>
          </a:p>
          <a:p>
            <a:r>
              <a:rPr lang="en-US" dirty="0" smtClean="0"/>
              <a:t>___________________________ but innervated	</a:t>
            </a:r>
          </a:p>
          <a:p>
            <a:pPr lvl="1"/>
            <a:r>
              <a:rPr lang="en-US" dirty="0" smtClean="0"/>
              <a:t>contains ___________________________________ but supplied by nerve fibers</a:t>
            </a:r>
          </a:p>
          <a:p>
            <a:r>
              <a:rPr lang="en-US" dirty="0" smtClean="0"/>
              <a:t> </a:t>
            </a:r>
          </a:p>
          <a:p>
            <a:pPr lvl="1"/>
            <a:r>
              <a:rPr lang="en-US" dirty="0" smtClean="0"/>
              <a:t>rapidly replaces lost cells by cell division</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email"/>
          <a:srcRect/>
          <a:stretch>
            <a:fillRect/>
          </a:stretch>
        </p:blipFill>
        <p:spPr bwMode="auto">
          <a:xfrm>
            <a:off x="2667000" y="2290233"/>
            <a:ext cx="6324600" cy="456776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Classification of Epithelia</a:t>
            </a:r>
            <a:endParaRPr lang="en-US" dirty="0"/>
          </a:p>
        </p:txBody>
      </p:sp>
      <p:sp>
        <p:nvSpPr>
          <p:cNvPr id="3" name="Content Placeholder 2"/>
          <p:cNvSpPr>
            <a:spLocks noGrp="1"/>
          </p:cNvSpPr>
          <p:nvPr>
            <p:ph idx="1"/>
          </p:nvPr>
        </p:nvSpPr>
        <p:spPr/>
        <p:txBody>
          <a:bodyPr/>
          <a:lstStyle/>
          <a:p>
            <a:r>
              <a:rPr lang="en-US" dirty="0" smtClean="0"/>
              <a:t> </a:t>
            </a:r>
          </a:p>
          <a:p>
            <a:endParaRPr lang="en-US" dirty="0" smtClean="0"/>
          </a:p>
          <a:p>
            <a:r>
              <a:rPr lang="en-US" dirty="0" err="1" smtClean="0"/>
              <a:t>Squamous</a:t>
            </a:r>
            <a:r>
              <a:rPr lang="en-US" dirty="0" smtClean="0"/>
              <a:t>, </a:t>
            </a:r>
            <a:r>
              <a:rPr lang="en-US" dirty="0" err="1" smtClean="0"/>
              <a:t>cuboidal</a:t>
            </a:r>
            <a:r>
              <a:rPr lang="en-US" dirty="0" smtClean="0"/>
              <a:t>, or columnar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r>
              <a:rPr lang="en-US" smtClean="0"/>
              <a:t>Necessary Life Functions</a:t>
            </a:r>
          </a:p>
        </p:txBody>
      </p:sp>
      <p:sp>
        <p:nvSpPr>
          <p:cNvPr id="40963" name="Rectangle 5"/>
          <p:cNvSpPr>
            <a:spLocks noGrp="1" noChangeArrowheads="1"/>
          </p:cNvSpPr>
          <p:nvPr>
            <p:ph type="body" idx="1"/>
          </p:nvPr>
        </p:nvSpPr>
        <p:spPr/>
        <p:txBody>
          <a:bodyPr/>
          <a:lstStyle/>
          <a:p>
            <a:pPr marL="571500" indent="-571500">
              <a:buFont typeface="Times" pitchFamily="18" charset="0"/>
              <a:buAutoNum type="arabicPeriod" startAt="3"/>
            </a:pPr>
            <a:r>
              <a:rPr lang="en-US" dirty="0" smtClean="0"/>
              <a:t>______________________________ : The ability to sense and respond to stimuli</a:t>
            </a:r>
          </a:p>
          <a:p>
            <a:pPr marL="879475" lvl="1" indent="-533400"/>
            <a:r>
              <a:rPr lang="en-US" dirty="0" smtClean="0"/>
              <a:t> </a:t>
            </a:r>
          </a:p>
          <a:p>
            <a:pPr marL="879475" lvl="1" indent="-533400"/>
            <a:r>
              <a:rPr lang="en-US" dirty="0" smtClean="0"/>
              <a:t>Control of breathing rate</a:t>
            </a:r>
          </a:p>
          <a:p>
            <a:pPr marL="571500" indent="-571500">
              <a:buFont typeface="Times" pitchFamily="18" charset="0"/>
              <a:buAutoNum type="arabicPeriod" startAt="4"/>
            </a:pPr>
            <a:r>
              <a:rPr lang="en-US" dirty="0" smtClean="0"/>
              <a:t>Digestion</a:t>
            </a:r>
          </a:p>
          <a:p>
            <a:pPr marL="879475" lvl="1" indent="-533400"/>
            <a:r>
              <a:rPr lang="en-US" dirty="0" smtClean="0"/>
              <a:t>Breakdown of ingested foodstuffs</a:t>
            </a:r>
          </a:p>
          <a:p>
            <a:pPr marL="879475" lvl="1" indent="-533400"/>
            <a:r>
              <a:rPr lang="en-US" dirty="0" smtClean="0"/>
              <a:t>__________________________________ of simple molecules into blood</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smtClean="0"/>
              <a:t>Epithelia: Simple Squamous</a:t>
            </a:r>
          </a:p>
        </p:txBody>
      </p:sp>
      <p:sp>
        <p:nvSpPr>
          <p:cNvPr id="253955" name="Rectangle 3"/>
          <p:cNvSpPr>
            <a:spLocks noGrp="1" noChangeArrowheads="1"/>
          </p:cNvSpPr>
          <p:nvPr>
            <p:ph type="body" idx="1"/>
          </p:nvPr>
        </p:nvSpPr>
        <p:spPr>
          <a:xfrm>
            <a:off x="457200" y="1600200"/>
            <a:ext cx="8229600" cy="4876800"/>
          </a:xfrm>
        </p:spPr>
        <p:txBody>
          <a:bodyPr/>
          <a:lstStyle/>
          <a:p>
            <a:pPr>
              <a:lnSpc>
                <a:spcPct val="90000"/>
              </a:lnSpc>
            </a:pPr>
            <a:r>
              <a:rPr lang="en-US" dirty="0" smtClean="0">
                <a:solidFill>
                  <a:srgbClr val="000000"/>
                </a:solidFill>
              </a:rPr>
              <a:t>Single layer _</a:t>
            </a:r>
          </a:p>
          <a:p>
            <a:pPr lvl="1">
              <a:lnSpc>
                <a:spcPct val="90000"/>
              </a:lnSpc>
            </a:pPr>
            <a:r>
              <a:rPr lang="en-US" dirty="0" smtClean="0">
                <a:solidFill>
                  <a:srgbClr val="000000"/>
                </a:solidFill>
              </a:rPr>
              <a:t>disc-shaped nuclei </a:t>
            </a:r>
          </a:p>
          <a:p>
            <a:pPr lvl="1">
              <a:lnSpc>
                <a:spcPct val="90000"/>
              </a:lnSpc>
            </a:pPr>
            <a:r>
              <a:rPr lang="en-US" dirty="0" smtClean="0">
                <a:solidFill>
                  <a:srgbClr val="000000"/>
                </a:solidFill>
              </a:rPr>
              <a:t>little cytoplasm</a:t>
            </a:r>
          </a:p>
          <a:p>
            <a:pPr>
              <a:lnSpc>
                <a:spcPct val="90000"/>
              </a:lnSpc>
            </a:pPr>
            <a:r>
              <a:rPr lang="en-US" dirty="0" smtClean="0">
                <a:solidFill>
                  <a:srgbClr val="000000"/>
                </a:solidFill>
              </a:rPr>
              <a:t>Functions  </a:t>
            </a:r>
          </a:p>
          <a:p>
            <a:pPr lvl="1">
              <a:lnSpc>
                <a:spcPct val="90000"/>
              </a:lnSpc>
            </a:pPr>
            <a:r>
              <a:rPr lang="en-US" dirty="0" smtClean="0">
                <a:solidFill>
                  <a:srgbClr val="000000"/>
                </a:solidFill>
              </a:rPr>
              <a:t> </a:t>
            </a:r>
          </a:p>
          <a:p>
            <a:pPr lvl="1">
              <a:lnSpc>
                <a:spcPct val="90000"/>
              </a:lnSpc>
            </a:pPr>
            <a:r>
              <a:rPr lang="en-US" dirty="0" smtClean="0">
                <a:solidFill>
                  <a:srgbClr val="000000"/>
                </a:solidFill>
              </a:rPr>
              <a:t>Provide a slick, friction-reducing lining in lymphatic and cardiovascular systems</a:t>
            </a:r>
          </a:p>
          <a:p>
            <a:pPr>
              <a:lnSpc>
                <a:spcPct val="90000"/>
              </a:lnSpc>
            </a:pPr>
            <a:r>
              <a:rPr lang="en-US" dirty="0" smtClean="0"/>
              <a:t>Present in the kidney </a:t>
            </a:r>
            <a:r>
              <a:rPr lang="en-US" dirty="0" err="1" smtClean="0"/>
              <a:t>glomeruli</a:t>
            </a:r>
            <a:r>
              <a:rPr lang="en-US" dirty="0" smtClean="0"/>
              <a:t>, lining of heart, blood vessels, lymphatic vessels, and </a:t>
            </a:r>
            <a:r>
              <a:rPr lang="en-US" dirty="0" err="1" smtClean="0"/>
              <a:t>serosa</a:t>
            </a:r>
            <a:endParaRPr lang="en-US" dirty="0" smtClean="0">
              <a:solidFill>
                <a:srgbClr val="000000"/>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smtClean="0"/>
              <a:t>Epithelia: Simple Cuboidal</a:t>
            </a:r>
          </a:p>
        </p:txBody>
      </p:sp>
      <p:sp>
        <p:nvSpPr>
          <p:cNvPr id="254979" name="Rectangle 3"/>
          <p:cNvSpPr>
            <a:spLocks noGrp="1" noChangeArrowheads="1"/>
          </p:cNvSpPr>
          <p:nvPr>
            <p:ph type="body" idx="1"/>
          </p:nvPr>
        </p:nvSpPr>
        <p:spPr/>
        <p:txBody>
          <a:bodyPr/>
          <a:lstStyle/>
          <a:p>
            <a:r>
              <a:rPr lang="en-US" dirty="0" smtClean="0"/>
              <a:t>Single layer of _______________________ with large, _</a:t>
            </a:r>
          </a:p>
          <a:p>
            <a:endParaRPr lang="en-US" dirty="0" smtClean="0"/>
          </a:p>
          <a:p>
            <a:r>
              <a:rPr lang="en-US" dirty="0" smtClean="0"/>
              <a:t>Function in _</a:t>
            </a:r>
          </a:p>
          <a:p>
            <a:endParaRPr lang="en-US" dirty="0" smtClean="0"/>
          </a:p>
          <a:p>
            <a:r>
              <a:rPr lang="en-US" dirty="0" smtClean="0"/>
              <a:t>Present in kidney tubules, ducts and </a:t>
            </a:r>
            <a:r>
              <a:rPr lang="en-US" dirty="0" err="1" smtClean="0"/>
              <a:t>secretory</a:t>
            </a:r>
            <a:r>
              <a:rPr lang="en-US" dirty="0" smtClean="0"/>
              <a:t> portions of small glands, and ovary surface</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mtClean="0"/>
              <a:t>Epithelia: Simple Columnar</a:t>
            </a:r>
          </a:p>
        </p:txBody>
      </p:sp>
      <p:sp>
        <p:nvSpPr>
          <p:cNvPr id="256003" name="Rectangle 3"/>
          <p:cNvSpPr>
            <a:spLocks noGrp="1" noChangeArrowheads="1"/>
          </p:cNvSpPr>
          <p:nvPr>
            <p:ph type="body" idx="1"/>
          </p:nvPr>
        </p:nvSpPr>
        <p:spPr>
          <a:xfrm>
            <a:off x="457200" y="1600200"/>
            <a:ext cx="8229600" cy="4876800"/>
          </a:xfrm>
        </p:spPr>
        <p:txBody>
          <a:bodyPr>
            <a:normAutofit fontScale="92500" lnSpcReduction="10000"/>
          </a:bodyPr>
          <a:lstStyle/>
          <a:p>
            <a:r>
              <a:rPr lang="en-US" sz="2800" dirty="0" smtClean="0"/>
              <a:t>Single layer _</a:t>
            </a:r>
          </a:p>
          <a:p>
            <a:pPr lvl="1"/>
            <a:r>
              <a:rPr lang="en-US" sz="2400" dirty="0" smtClean="0"/>
              <a:t>many contain _</a:t>
            </a:r>
          </a:p>
          <a:p>
            <a:r>
              <a:rPr lang="en-US" sz="2800" dirty="0" smtClean="0"/>
              <a:t>Goblet cells are often found in this layer</a:t>
            </a:r>
          </a:p>
          <a:p>
            <a:r>
              <a:rPr lang="en-US" sz="2800" dirty="0" smtClean="0"/>
              <a:t>Function in absorption and secretion</a:t>
            </a:r>
          </a:p>
          <a:p>
            <a:r>
              <a:rPr lang="en-US" sz="2800" dirty="0" smtClean="0"/>
              <a:t> </a:t>
            </a:r>
          </a:p>
          <a:p>
            <a:pPr lvl="1"/>
            <a:r>
              <a:rPr lang="en-US" sz="2400" dirty="0" smtClean="0"/>
              <a:t>digestive tract </a:t>
            </a:r>
          </a:p>
          <a:p>
            <a:pPr lvl="1"/>
            <a:r>
              <a:rPr lang="en-US" sz="2400" dirty="0" smtClean="0"/>
              <a:t>gallbladder</a:t>
            </a:r>
          </a:p>
          <a:p>
            <a:r>
              <a:rPr lang="en-US" sz="2800" dirty="0" smtClean="0"/>
              <a:t>Ciliated type line </a:t>
            </a:r>
          </a:p>
          <a:p>
            <a:pPr lvl="1"/>
            <a:r>
              <a:rPr lang="en-US" sz="2400" dirty="0" smtClean="0"/>
              <a:t>small bronchi</a:t>
            </a:r>
          </a:p>
          <a:p>
            <a:pPr lvl="1"/>
            <a:r>
              <a:rPr lang="en-US" sz="2400" dirty="0" smtClean="0"/>
              <a:t> </a:t>
            </a:r>
          </a:p>
          <a:p>
            <a:pPr lvl="1"/>
            <a:r>
              <a:rPr lang="en-US" sz="2400" dirty="0" smtClean="0"/>
              <a:t>some regions of the uterus</a:t>
            </a:r>
          </a:p>
          <a:p>
            <a:r>
              <a:rPr lang="en-US" sz="2800" dirty="0" smtClean="0"/>
              <a:t>Cilia help move substances through internal passageways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fontAlgn="auto">
              <a:spcAft>
                <a:spcPts val="0"/>
              </a:spcAft>
              <a:defRPr/>
            </a:pPr>
            <a:r>
              <a:rPr lang="en-US"/>
              <a:t>Epithelia: Pseudostratified Columnar</a:t>
            </a:r>
          </a:p>
        </p:txBody>
      </p:sp>
      <p:sp>
        <p:nvSpPr>
          <p:cNvPr id="257027" name="Rectangle 3"/>
          <p:cNvSpPr>
            <a:spLocks noGrp="1" noChangeArrowheads="1"/>
          </p:cNvSpPr>
          <p:nvPr>
            <p:ph type="body" idx="1"/>
          </p:nvPr>
        </p:nvSpPr>
        <p:spPr/>
        <p:txBody>
          <a:bodyPr>
            <a:normAutofit lnSpcReduction="10000"/>
          </a:bodyPr>
          <a:lstStyle/>
          <a:p>
            <a:r>
              <a:rPr lang="en-US" dirty="0" smtClean="0">
                <a:solidFill>
                  <a:srgbClr val="000000"/>
                </a:solidFill>
              </a:rPr>
              <a:t>Single layer of cells with different heights; some do not reach the free surface</a:t>
            </a:r>
          </a:p>
          <a:p>
            <a:r>
              <a:rPr lang="en-US" dirty="0" smtClean="0">
                <a:solidFill>
                  <a:srgbClr val="000000"/>
                </a:solidFill>
              </a:rPr>
              <a:t> </a:t>
            </a:r>
          </a:p>
          <a:p>
            <a:r>
              <a:rPr lang="en-US" dirty="0" smtClean="0">
                <a:solidFill>
                  <a:srgbClr val="000000"/>
                </a:solidFill>
              </a:rPr>
              <a:t>Function in </a:t>
            </a:r>
          </a:p>
          <a:p>
            <a:pPr lvl="1"/>
            <a:r>
              <a:rPr lang="en-US" dirty="0" smtClean="0">
                <a:solidFill>
                  <a:srgbClr val="000000"/>
                </a:solidFill>
              </a:rPr>
              <a:t> </a:t>
            </a:r>
          </a:p>
          <a:p>
            <a:pPr lvl="1"/>
            <a:r>
              <a:rPr lang="en-US" dirty="0" smtClean="0">
                <a:solidFill>
                  <a:srgbClr val="000000"/>
                </a:solidFill>
              </a:rPr>
              <a:t>propulsion of mucus</a:t>
            </a:r>
          </a:p>
          <a:p>
            <a:r>
              <a:rPr lang="en-US" dirty="0" smtClean="0"/>
              <a:t>Present in the </a:t>
            </a:r>
          </a:p>
          <a:p>
            <a:pPr lvl="1"/>
            <a:r>
              <a:rPr lang="en-US" dirty="0" smtClean="0"/>
              <a:t>male sperm-carrying ducts (</a:t>
            </a:r>
            <a:r>
              <a:rPr lang="en-US" dirty="0" err="1" smtClean="0"/>
              <a:t>nonciliated</a:t>
            </a:r>
            <a:r>
              <a:rPr lang="en-US" dirty="0" smtClean="0"/>
              <a:t>) </a:t>
            </a:r>
          </a:p>
          <a:p>
            <a:pPr lvl="1"/>
            <a:r>
              <a:rPr lang="en-US" dirty="0" smtClean="0"/>
              <a:t>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smtClean="0"/>
              <a:t>Epithelia: Stratified Squamous</a:t>
            </a:r>
          </a:p>
        </p:txBody>
      </p:sp>
      <p:sp>
        <p:nvSpPr>
          <p:cNvPr id="258051" name="Rectangle 3"/>
          <p:cNvSpPr>
            <a:spLocks noGrp="1" noChangeArrowheads="1"/>
          </p:cNvSpPr>
          <p:nvPr>
            <p:ph type="body" idx="1"/>
          </p:nvPr>
        </p:nvSpPr>
        <p:spPr/>
        <p:txBody>
          <a:bodyPr/>
          <a:lstStyle/>
          <a:p>
            <a:r>
              <a:rPr lang="en-US" dirty="0" smtClean="0">
                <a:solidFill>
                  <a:srgbClr val="000000"/>
                </a:solidFill>
              </a:rPr>
              <a:t>Thick membrane composed of _</a:t>
            </a:r>
          </a:p>
          <a:p>
            <a:pPr>
              <a:buNone/>
            </a:pPr>
            <a:endParaRPr lang="en-US" dirty="0" smtClean="0">
              <a:solidFill>
                <a:srgbClr val="000000"/>
              </a:solidFill>
            </a:endParaRPr>
          </a:p>
          <a:p>
            <a:r>
              <a:rPr lang="en-US" dirty="0" smtClean="0">
                <a:solidFill>
                  <a:srgbClr val="000000"/>
                </a:solidFill>
              </a:rPr>
              <a:t>Function in _</a:t>
            </a:r>
          </a:p>
          <a:p>
            <a:pPr lvl="1"/>
            <a:endParaRPr lang="en-US" dirty="0" smtClean="0"/>
          </a:p>
          <a:p>
            <a:pPr lvl="1"/>
            <a:endParaRPr lang="en-US" dirty="0" smtClean="0"/>
          </a:p>
          <a:p>
            <a:pPr lvl="1"/>
            <a:r>
              <a:rPr lang="en-US" dirty="0" smtClean="0"/>
              <a:t>external part of the _</a:t>
            </a:r>
          </a:p>
          <a:p>
            <a:pPr lvl="2"/>
            <a:r>
              <a:rPr lang="en-US" dirty="0" smtClean="0"/>
              <a:t>keratinized cells</a:t>
            </a:r>
          </a:p>
          <a:p>
            <a:pPr lvl="1"/>
            <a:r>
              <a:rPr lang="en-US" dirty="0" smtClean="0"/>
              <a:t>linings of the esophagus, mouth, and vagina</a:t>
            </a:r>
          </a:p>
          <a:p>
            <a:pPr lvl="2"/>
            <a:r>
              <a:rPr lang="en-US" dirty="0" smtClean="0"/>
              <a:t>Non-keratinized cells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fontScale="90000"/>
          </a:bodyPr>
          <a:lstStyle/>
          <a:p>
            <a:pPr fontAlgn="auto">
              <a:spcAft>
                <a:spcPts val="0"/>
              </a:spcAft>
              <a:defRPr/>
            </a:pPr>
            <a:r>
              <a:rPr lang="en-US" sz="4000"/>
              <a:t>Epithelia: Stratified Cuboidal and Columnar</a:t>
            </a:r>
          </a:p>
        </p:txBody>
      </p:sp>
      <p:sp>
        <p:nvSpPr>
          <p:cNvPr id="259075" name="Rectangle 3"/>
          <p:cNvSpPr>
            <a:spLocks noGrp="1" noChangeArrowheads="1"/>
          </p:cNvSpPr>
          <p:nvPr>
            <p:ph type="body" idx="1"/>
          </p:nvPr>
        </p:nvSpPr>
        <p:spPr/>
        <p:txBody>
          <a:bodyPr/>
          <a:lstStyle/>
          <a:p>
            <a:r>
              <a:rPr lang="en-US" dirty="0" smtClean="0"/>
              <a:t>Stratified </a:t>
            </a:r>
            <a:r>
              <a:rPr lang="en-US" dirty="0" err="1" smtClean="0"/>
              <a:t>cuboidal</a:t>
            </a:r>
            <a:endParaRPr lang="en-US" dirty="0" smtClean="0"/>
          </a:p>
          <a:p>
            <a:pPr lvl="1"/>
            <a:r>
              <a:rPr lang="en-US" dirty="0" smtClean="0"/>
              <a:t>Quite _______________in the body</a:t>
            </a:r>
          </a:p>
          <a:p>
            <a:pPr lvl="1"/>
            <a:r>
              <a:rPr lang="en-US" dirty="0" smtClean="0"/>
              <a:t>Found in some sweat and mammary glands</a:t>
            </a:r>
          </a:p>
          <a:p>
            <a:pPr lvl="1"/>
            <a:r>
              <a:rPr lang="en-US" dirty="0" smtClean="0"/>
              <a:t>Typically _</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fontScale="90000"/>
          </a:bodyPr>
          <a:lstStyle/>
          <a:p>
            <a:pPr fontAlgn="auto">
              <a:spcAft>
                <a:spcPts val="0"/>
              </a:spcAft>
              <a:defRPr/>
            </a:pPr>
            <a:r>
              <a:rPr lang="en-US"/>
              <a:t>Epithelia: Stratified Cuboidal and Columnar</a:t>
            </a:r>
          </a:p>
        </p:txBody>
      </p:sp>
      <p:sp>
        <p:nvSpPr>
          <p:cNvPr id="260099" name="Rectangle 3"/>
          <p:cNvSpPr>
            <a:spLocks noGrp="1" noChangeArrowheads="1"/>
          </p:cNvSpPr>
          <p:nvPr>
            <p:ph type="body" idx="1"/>
          </p:nvPr>
        </p:nvSpPr>
        <p:spPr/>
        <p:txBody>
          <a:bodyPr/>
          <a:lstStyle/>
          <a:p>
            <a:r>
              <a:rPr lang="en-US" dirty="0" smtClean="0"/>
              <a:t>Stratified columnar </a:t>
            </a:r>
          </a:p>
          <a:p>
            <a:pPr lvl="1"/>
            <a:r>
              <a:rPr lang="en-US" dirty="0" smtClean="0"/>
              <a:t>Limited distribution in the body</a:t>
            </a:r>
          </a:p>
          <a:p>
            <a:pPr lvl="1"/>
            <a:endParaRPr lang="en-US" dirty="0" smtClean="0"/>
          </a:p>
          <a:p>
            <a:pPr lvl="1"/>
            <a:r>
              <a:rPr lang="en-US" dirty="0" smtClean="0"/>
              <a:t>Found in the _________________________, male urethra, and lining some glandular ducts</a:t>
            </a:r>
          </a:p>
          <a:p>
            <a:pPr lvl="1"/>
            <a:endParaRPr lang="en-US" dirty="0" smtClean="0"/>
          </a:p>
          <a:p>
            <a:pPr lvl="1"/>
            <a:r>
              <a:rPr lang="en-US" dirty="0" smtClean="0"/>
              <a:t>Also occurs at _____________________________________ between two other types of epithelia</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smtClean="0"/>
              <a:t>Epithelia: Transitional</a:t>
            </a:r>
          </a:p>
        </p:txBody>
      </p:sp>
      <p:sp>
        <p:nvSpPr>
          <p:cNvPr id="261123" name="Rectangle 3"/>
          <p:cNvSpPr>
            <a:spLocks noGrp="1" noChangeArrowheads="1"/>
          </p:cNvSpPr>
          <p:nvPr>
            <p:ph type="body" idx="1"/>
          </p:nvPr>
        </p:nvSpPr>
        <p:spPr/>
        <p:txBody>
          <a:bodyPr/>
          <a:lstStyle/>
          <a:p>
            <a:r>
              <a:rPr lang="en-US" dirty="0" smtClean="0"/>
              <a:t>Several cell layers, basal cells are _</a:t>
            </a:r>
          </a:p>
          <a:p>
            <a:endParaRPr lang="en-US" dirty="0" smtClean="0"/>
          </a:p>
          <a:p>
            <a:r>
              <a:rPr lang="en-US" dirty="0" smtClean="0"/>
              <a:t>________________________________ to permit the distension of the urinary bladder</a:t>
            </a:r>
          </a:p>
          <a:p>
            <a:endParaRPr lang="en-US" dirty="0" smtClean="0"/>
          </a:p>
          <a:p>
            <a:r>
              <a:rPr lang="en-US" dirty="0" smtClean="0"/>
              <a:t>Lines the urinary bladder, </a:t>
            </a:r>
            <a:r>
              <a:rPr lang="en-US" dirty="0" err="1" smtClean="0"/>
              <a:t>ureters</a:t>
            </a:r>
            <a:r>
              <a:rPr lang="en-US" dirty="0" smtClean="0"/>
              <a:t>, and part of the urethra</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smtClean="0"/>
              <a:t>Epithelia: Glandular</a:t>
            </a:r>
          </a:p>
        </p:txBody>
      </p:sp>
      <p:sp>
        <p:nvSpPr>
          <p:cNvPr id="262147" name="Rectangle 3"/>
          <p:cNvSpPr>
            <a:spLocks noGrp="1" noChangeArrowheads="1"/>
          </p:cNvSpPr>
          <p:nvPr>
            <p:ph type="body" idx="1"/>
          </p:nvPr>
        </p:nvSpPr>
        <p:spPr/>
        <p:txBody>
          <a:bodyPr/>
          <a:lstStyle/>
          <a:p>
            <a:r>
              <a:rPr lang="en-US" dirty="0" smtClean="0">
                <a:solidFill>
                  <a:srgbClr val="000000"/>
                </a:solidFill>
              </a:rPr>
              <a:t>A gland is one or more cells that _</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Classified by:</a:t>
            </a:r>
          </a:p>
          <a:p>
            <a:pPr lvl="1"/>
            <a:r>
              <a:rPr lang="en-US" dirty="0" smtClean="0">
                <a:solidFill>
                  <a:srgbClr val="000000"/>
                </a:solidFill>
              </a:rPr>
              <a:t>Site of product release</a:t>
            </a:r>
          </a:p>
          <a:p>
            <a:pPr lvl="2"/>
            <a:r>
              <a:rPr lang="en-US" dirty="0" smtClean="0">
                <a:solidFill>
                  <a:srgbClr val="000000"/>
                </a:solidFill>
              </a:rPr>
              <a:t> </a:t>
            </a:r>
          </a:p>
          <a:p>
            <a:pPr lvl="1"/>
            <a:r>
              <a:rPr lang="en-US" dirty="0" smtClean="0">
                <a:solidFill>
                  <a:srgbClr val="000000"/>
                </a:solidFill>
              </a:rPr>
              <a:t>Relative number of cells forming the gland </a:t>
            </a:r>
          </a:p>
          <a:p>
            <a:pPr lvl="2"/>
            <a:r>
              <a:rPr lang="en-US" dirty="0" smtClean="0">
                <a:solidFill>
                  <a:srgbClr val="000000"/>
                </a:solidFill>
              </a:rPr>
              <a:t>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smtClean="0"/>
              <a:t>Endocrine Glands</a:t>
            </a:r>
          </a:p>
        </p:txBody>
      </p:sp>
      <p:sp>
        <p:nvSpPr>
          <p:cNvPr id="263171" name="Rectangle 3"/>
          <p:cNvSpPr>
            <a:spLocks noGrp="1" noChangeArrowheads="1"/>
          </p:cNvSpPr>
          <p:nvPr>
            <p:ph type="body" idx="1"/>
          </p:nvPr>
        </p:nvSpPr>
        <p:spPr/>
        <p:txBody>
          <a:bodyPr/>
          <a:lstStyle/>
          <a:p>
            <a:r>
              <a:rPr lang="en-US" dirty="0" smtClean="0"/>
              <a:t>Ductless glands that _</a:t>
            </a:r>
          </a:p>
          <a:p>
            <a:endParaRPr lang="en-US" dirty="0" smtClean="0"/>
          </a:p>
          <a:p>
            <a:r>
              <a:rPr lang="en-US" dirty="0" smtClean="0"/>
              <a:t>Secretions include amino acids, proteins, </a:t>
            </a:r>
            <a:r>
              <a:rPr lang="en-US" dirty="0" err="1" smtClean="0"/>
              <a:t>glycoproteins</a:t>
            </a:r>
            <a:r>
              <a:rPr lang="en-US" dirty="0" smtClean="0"/>
              <a:t>, and steroids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Introduction</a:t>
            </a:r>
          </a:p>
        </p:txBody>
      </p:sp>
      <p:sp>
        <p:nvSpPr>
          <p:cNvPr id="3075" name="Rectangle 3"/>
          <p:cNvSpPr>
            <a:spLocks noGrp="1" noChangeArrowheads="1"/>
          </p:cNvSpPr>
          <p:nvPr>
            <p:ph type="body" idx="1"/>
          </p:nvPr>
        </p:nvSpPr>
        <p:spPr>
          <a:xfrm>
            <a:off x="457200" y="1600200"/>
            <a:ext cx="8229600" cy="4724400"/>
          </a:xfrm>
        </p:spPr>
        <p:txBody>
          <a:bodyPr rtlCol="0">
            <a:normAutofit lnSpcReduction="10000"/>
          </a:bodyPr>
          <a:lstStyle/>
          <a:p>
            <a:pPr fontAlgn="auto">
              <a:lnSpc>
                <a:spcPct val="90000"/>
              </a:lnSpc>
              <a:spcAft>
                <a:spcPts val="0"/>
              </a:spcAft>
              <a:buFont typeface="Arial" pitchFamily="34" charset="0"/>
              <a:buChar char="•"/>
              <a:defRPr/>
            </a:pPr>
            <a:r>
              <a:rPr lang="en-US" dirty="0" smtClean="0"/>
              <a:t>Dr. </a:t>
            </a:r>
            <a:r>
              <a:rPr lang="en-US" dirty="0" err="1" smtClean="0"/>
              <a:t>Wargo</a:t>
            </a:r>
            <a:endParaRPr lang="en-US" dirty="0" smtClean="0"/>
          </a:p>
          <a:p>
            <a:pPr lvl="2" fontAlgn="auto">
              <a:lnSpc>
                <a:spcPct val="90000"/>
              </a:lnSpc>
              <a:spcAft>
                <a:spcPts val="0"/>
              </a:spcAft>
              <a:buFont typeface="Arial" pitchFamily="34" charset="0"/>
              <a:buChar char="•"/>
              <a:defRPr/>
            </a:pPr>
            <a:r>
              <a:rPr lang="en-US" dirty="0" smtClean="0">
                <a:hlinkClick r:id="rId2"/>
              </a:rPr>
              <a:t>bawargo@ilstu.edu</a:t>
            </a:r>
            <a:endParaRPr lang="en-US" dirty="0" smtClean="0"/>
          </a:p>
          <a:p>
            <a:pPr lvl="2" fontAlgn="auto">
              <a:lnSpc>
                <a:spcPct val="90000"/>
              </a:lnSpc>
              <a:spcAft>
                <a:spcPts val="0"/>
              </a:spcAft>
              <a:buFont typeface="Arial" pitchFamily="34" charset="0"/>
              <a:buChar char="•"/>
              <a:defRPr/>
            </a:pPr>
            <a:r>
              <a:rPr lang="en-US" dirty="0" smtClean="0"/>
              <a:t>Office hours:  </a:t>
            </a:r>
            <a:r>
              <a:rPr lang="en-US" dirty="0" smtClean="0"/>
              <a:t>M-W-F, </a:t>
            </a:r>
            <a:r>
              <a:rPr lang="en-US" dirty="0" smtClean="0"/>
              <a:t>by appt please</a:t>
            </a:r>
          </a:p>
          <a:p>
            <a:pPr lvl="2" fontAlgn="auto">
              <a:lnSpc>
                <a:spcPct val="90000"/>
              </a:lnSpc>
              <a:spcAft>
                <a:spcPts val="0"/>
              </a:spcAft>
              <a:buFont typeface="Arial" pitchFamily="34" charset="0"/>
              <a:buChar char="•"/>
              <a:defRPr/>
            </a:pPr>
            <a:r>
              <a:rPr lang="en-US" dirty="0" smtClean="0"/>
              <a:t>Office:  SLB 233</a:t>
            </a:r>
          </a:p>
          <a:p>
            <a:pPr lvl="2" fontAlgn="auto">
              <a:lnSpc>
                <a:spcPct val="90000"/>
              </a:lnSpc>
              <a:spcAft>
                <a:spcPts val="0"/>
              </a:spcAft>
              <a:buFont typeface="Arial" pitchFamily="34" charset="0"/>
              <a:buChar char="•"/>
              <a:defRPr/>
            </a:pPr>
            <a:r>
              <a:rPr lang="en-US" dirty="0" smtClean="0"/>
              <a:t>Class Website:  </a:t>
            </a:r>
            <a:r>
              <a:rPr lang="en-US" dirty="0" smtClean="0">
                <a:hlinkClick r:id="rId3"/>
              </a:rPr>
              <a:t>http://www.bio.ilstu.edu/bawargo</a:t>
            </a:r>
            <a:endParaRPr lang="en-US" dirty="0" smtClean="0"/>
          </a:p>
          <a:p>
            <a:pPr lvl="3" fontAlgn="auto">
              <a:lnSpc>
                <a:spcPct val="90000"/>
              </a:lnSpc>
              <a:spcAft>
                <a:spcPts val="0"/>
              </a:spcAft>
              <a:buFont typeface="Arial" pitchFamily="34" charset="0"/>
              <a:buChar char="–"/>
              <a:defRPr/>
            </a:pPr>
            <a:r>
              <a:rPr lang="en-US" dirty="0" smtClean="0"/>
              <a:t>This website is an integral part of class.  You will find lecture notes here as well as announcements.  </a:t>
            </a:r>
          </a:p>
          <a:p>
            <a:pPr lvl="2" fontAlgn="auto">
              <a:lnSpc>
                <a:spcPct val="90000"/>
              </a:lnSpc>
              <a:spcAft>
                <a:spcPts val="0"/>
              </a:spcAft>
              <a:buFont typeface="Arial" pitchFamily="34" charset="0"/>
              <a:buChar char="•"/>
              <a:defRPr/>
            </a:pPr>
            <a:r>
              <a:rPr lang="en-US" dirty="0" smtClean="0"/>
              <a:t>Background</a:t>
            </a:r>
          </a:p>
          <a:p>
            <a:pPr lvl="3" fontAlgn="auto">
              <a:lnSpc>
                <a:spcPct val="90000"/>
              </a:lnSpc>
              <a:spcAft>
                <a:spcPts val="0"/>
              </a:spcAft>
              <a:buFont typeface="Arial" pitchFamily="34" charset="0"/>
              <a:buChar char="–"/>
              <a:defRPr/>
            </a:pPr>
            <a:r>
              <a:rPr lang="en-US" dirty="0" smtClean="0"/>
              <a:t>Graduated from ISU 1994</a:t>
            </a:r>
          </a:p>
          <a:p>
            <a:pPr lvl="4" fontAlgn="auto">
              <a:lnSpc>
                <a:spcPct val="90000"/>
              </a:lnSpc>
              <a:spcAft>
                <a:spcPts val="0"/>
              </a:spcAft>
              <a:buFont typeface="Arial" pitchFamily="34" charset="0"/>
              <a:buChar char="»"/>
              <a:defRPr/>
            </a:pPr>
            <a:r>
              <a:rPr lang="en-US" dirty="0" smtClean="0"/>
              <a:t>Major:  Biology</a:t>
            </a:r>
          </a:p>
          <a:p>
            <a:pPr lvl="3" fontAlgn="auto">
              <a:lnSpc>
                <a:spcPct val="90000"/>
              </a:lnSpc>
              <a:spcAft>
                <a:spcPts val="0"/>
              </a:spcAft>
              <a:buFont typeface="Arial" pitchFamily="34" charset="0"/>
              <a:buChar char="–"/>
              <a:defRPr/>
            </a:pPr>
            <a:r>
              <a:rPr lang="en-US" dirty="0" smtClean="0"/>
              <a:t>Graduated from National College of Chiropractic 1997</a:t>
            </a:r>
          </a:p>
          <a:p>
            <a:pPr lvl="4" fontAlgn="auto">
              <a:lnSpc>
                <a:spcPct val="90000"/>
              </a:lnSpc>
              <a:spcAft>
                <a:spcPts val="0"/>
              </a:spcAft>
              <a:buFont typeface="Arial" pitchFamily="34" charset="0"/>
              <a:buChar char="»"/>
              <a:defRPr/>
            </a:pPr>
            <a:r>
              <a:rPr lang="en-US" dirty="0" smtClean="0"/>
              <a:t>B.S. in Human Biology</a:t>
            </a:r>
          </a:p>
          <a:p>
            <a:pPr lvl="4" fontAlgn="auto">
              <a:lnSpc>
                <a:spcPct val="90000"/>
              </a:lnSpc>
              <a:spcAft>
                <a:spcPts val="0"/>
              </a:spcAft>
              <a:buFont typeface="Arial" pitchFamily="34" charset="0"/>
              <a:buChar char="»"/>
              <a:defRPr/>
            </a:pPr>
            <a:r>
              <a:rPr lang="en-US" dirty="0" smtClean="0"/>
              <a:t>Doctorate for Chiropractic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r>
              <a:rPr lang="en-US" smtClean="0"/>
              <a:t>Necessary Life Functions</a:t>
            </a:r>
          </a:p>
        </p:txBody>
      </p:sp>
      <p:sp>
        <p:nvSpPr>
          <p:cNvPr id="41987" name="Rectangle 5"/>
          <p:cNvSpPr>
            <a:spLocks noGrp="1" noChangeArrowheads="1"/>
          </p:cNvSpPr>
          <p:nvPr>
            <p:ph type="body" idx="1"/>
          </p:nvPr>
        </p:nvSpPr>
        <p:spPr/>
        <p:txBody>
          <a:bodyPr/>
          <a:lstStyle/>
          <a:p>
            <a:pPr marL="571500" indent="-571500">
              <a:buFont typeface="Times" pitchFamily="18" charset="0"/>
              <a:buAutoNum type="arabicPeriod" startAt="5"/>
            </a:pPr>
            <a:r>
              <a:rPr lang="en-US" dirty="0" smtClean="0"/>
              <a:t>___________________________ : All ________________________________ that occur in body cells</a:t>
            </a:r>
          </a:p>
          <a:p>
            <a:pPr marL="879475" lvl="1" indent="-533400"/>
            <a:r>
              <a:rPr lang="en-US" dirty="0" smtClean="0"/>
              <a:t> </a:t>
            </a:r>
          </a:p>
          <a:p>
            <a:pPr marL="571500" indent="-571500">
              <a:buFont typeface="Times" pitchFamily="18" charset="0"/>
              <a:buAutoNum type="arabicPeriod" startAt="6"/>
            </a:pPr>
            <a:r>
              <a:rPr lang="en-US" dirty="0" smtClean="0"/>
              <a:t>__________________________________: The removal of wastes from metabolism and digestion</a:t>
            </a:r>
          </a:p>
          <a:p>
            <a:pPr marL="879475" lvl="1" indent="-533400"/>
            <a:r>
              <a:rPr lang="en-US" dirty="0" smtClean="0"/>
              <a:t> Urea, carbon dioxide, feces</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smtClean="0"/>
              <a:t>Exocrine Glands</a:t>
            </a:r>
          </a:p>
        </p:txBody>
      </p:sp>
      <p:sp>
        <p:nvSpPr>
          <p:cNvPr id="264195" name="Rectangle 3"/>
          <p:cNvSpPr>
            <a:spLocks noGrp="1" noChangeArrowheads="1"/>
          </p:cNvSpPr>
          <p:nvPr>
            <p:ph type="body" idx="1"/>
          </p:nvPr>
        </p:nvSpPr>
        <p:spPr>
          <a:xfrm>
            <a:off x="457200" y="1600200"/>
            <a:ext cx="8229600" cy="4724400"/>
          </a:xfrm>
        </p:spPr>
        <p:txBody>
          <a:bodyPr/>
          <a:lstStyle/>
          <a:p>
            <a:pPr>
              <a:lnSpc>
                <a:spcPct val="90000"/>
              </a:lnSpc>
            </a:pPr>
            <a:r>
              <a:rPr lang="en-US" sz="2800" dirty="0" smtClean="0">
                <a:solidFill>
                  <a:srgbClr val="000000"/>
                </a:solidFill>
              </a:rPr>
              <a:t>More numerous</a:t>
            </a:r>
          </a:p>
          <a:p>
            <a:pPr>
              <a:lnSpc>
                <a:spcPct val="90000"/>
              </a:lnSpc>
            </a:pPr>
            <a:r>
              <a:rPr lang="en-US" sz="2800" dirty="0" smtClean="0">
                <a:solidFill>
                  <a:srgbClr val="000000"/>
                </a:solidFill>
              </a:rPr>
              <a:t>Secrete products </a:t>
            </a:r>
          </a:p>
          <a:p>
            <a:pPr lvl="1">
              <a:lnSpc>
                <a:spcPct val="90000"/>
              </a:lnSpc>
            </a:pPr>
            <a:r>
              <a:rPr lang="en-US" sz="2400" dirty="0" smtClean="0">
                <a:solidFill>
                  <a:srgbClr val="000000"/>
                </a:solidFill>
              </a:rPr>
              <a:t>onto _</a:t>
            </a:r>
          </a:p>
          <a:p>
            <a:pPr lvl="1">
              <a:lnSpc>
                <a:spcPct val="90000"/>
              </a:lnSpc>
            </a:pPr>
            <a:r>
              <a:rPr lang="en-US" sz="2400" dirty="0" smtClean="0">
                <a:solidFill>
                  <a:srgbClr val="000000"/>
                </a:solidFill>
              </a:rPr>
              <a:t>into _</a:t>
            </a:r>
          </a:p>
          <a:p>
            <a:pPr>
              <a:lnSpc>
                <a:spcPct val="90000"/>
              </a:lnSpc>
            </a:pPr>
            <a:r>
              <a:rPr lang="en-US" sz="2800" dirty="0" smtClean="0">
                <a:solidFill>
                  <a:srgbClr val="000000"/>
                </a:solidFill>
              </a:rPr>
              <a:t>Examples include </a:t>
            </a:r>
          </a:p>
          <a:p>
            <a:pPr lvl="1">
              <a:lnSpc>
                <a:spcPct val="90000"/>
              </a:lnSpc>
            </a:pPr>
            <a:r>
              <a:rPr lang="en-US" sz="2400" dirty="0" smtClean="0">
                <a:solidFill>
                  <a:srgbClr val="000000"/>
                </a:solidFill>
              </a:rPr>
              <a:t>mucous, sweat, oil, and salivary glands</a:t>
            </a:r>
          </a:p>
          <a:p>
            <a:pPr>
              <a:lnSpc>
                <a:spcPct val="90000"/>
              </a:lnSpc>
            </a:pPr>
            <a:r>
              <a:rPr lang="en-US" sz="2800" dirty="0" smtClean="0">
                <a:solidFill>
                  <a:srgbClr val="000000"/>
                </a:solidFill>
              </a:rPr>
              <a:t>The only important _</a:t>
            </a:r>
          </a:p>
          <a:p>
            <a:pPr>
              <a:lnSpc>
                <a:spcPct val="90000"/>
              </a:lnSpc>
            </a:pPr>
            <a:endParaRPr lang="en-US" sz="2800" dirty="0" smtClean="0">
              <a:solidFill>
                <a:srgbClr val="000000"/>
              </a:solidFill>
            </a:endParaRPr>
          </a:p>
          <a:p>
            <a:pPr>
              <a:lnSpc>
                <a:spcPct val="90000"/>
              </a:lnSpc>
            </a:pPr>
            <a:r>
              <a:rPr lang="en-US" sz="2800" dirty="0" err="1" smtClean="0">
                <a:solidFill>
                  <a:srgbClr val="000000"/>
                </a:solidFill>
              </a:rPr>
              <a:t>Multicellular</a:t>
            </a:r>
            <a:r>
              <a:rPr lang="en-US" sz="2800" dirty="0" smtClean="0">
                <a:solidFill>
                  <a:srgbClr val="000000"/>
                </a:solidFill>
              </a:rPr>
              <a:t> exocrine glands are composed of a duct and </a:t>
            </a:r>
            <a:r>
              <a:rPr lang="en-US" sz="2800" dirty="0" err="1" smtClean="0">
                <a:solidFill>
                  <a:srgbClr val="000000"/>
                </a:solidFill>
              </a:rPr>
              <a:t>secretory</a:t>
            </a:r>
            <a:r>
              <a:rPr lang="en-US" sz="2800" dirty="0" smtClean="0">
                <a:solidFill>
                  <a:srgbClr val="000000"/>
                </a:solidFill>
              </a:rPr>
              <a:t> unit</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email"/>
          <a:srcRect/>
          <a:stretch>
            <a:fillRect/>
          </a:stretch>
        </p:blipFill>
        <p:spPr bwMode="auto">
          <a:xfrm>
            <a:off x="2057400" y="4259951"/>
            <a:ext cx="5029200" cy="2598049"/>
          </a:xfrm>
          <a:prstGeom prst="rect">
            <a:avLst/>
          </a:prstGeom>
          <a:noFill/>
          <a:ln w="9525">
            <a:noFill/>
            <a:miter lim="800000"/>
            <a:headEnd/>
            <a:tailEnd/>
          </a:ln>
        </p:spPr>
      </p:pic>
      <p:sp>
        <p:nvSpPr>
          <p:cNvPr id="265218" name="Rectangle 2"/>
          <p:cNvSpPr>
            <a:spLocks noGrp="1" noChangeArrowheads="1"/>
          </p:cNvSpPr>
          <p:nvPr>
            <p:ph type="title"/>
          </p:nvPr>
        </p:nvSpPr>
        <p:spPr/>
        <p:txBody>
          <a:bodyPr/>
          <a:lstStyle/>
          <a:p>
            <a:r>
              <a:rPr lang="en-US" smtClean="0"/>
              <a:t>Modes of Secretion</a:t>
            </a:r>
          </a:p>
        </p:txBody>
      </p:sp>
      <p:sp>
        <p:nvSpPr>
          <p:cNvPr id="265219" name="Rectangle 3"/>
          <p:cNvSpPr>
            <a:spLocks noGrp="1" noChangeArrowheads="1"/>
          </p:cNvSpPr>
          <p:nvPr>
            <p:ph type="body" idx="1"/>
          </p:nvPr>
        </p:nvSpPr>
        <p:spPr>
          <a:xfrm>
            <a:off x="457200" y="1600201"/>
            <a:ext cx="8229600" cy="2667000"/>
          </a:xfrm>
        </p:spPr>
        <p:txBody>
          <a:bodyPr>
            <a:normAutofit fontScale="92500" lnSpcReduction="10000"/>
          </a:bodyPr>
          <a:lstStyle/>
          <a:p>
            <a:r>
              <a:rPr lang="en-US" dirty="0" err="1" smtClean="0"/>
              <a:t>Merocrine</a:t>
            </a:r>
            <a:r>
              <a:rPr lang="en-US" dirty="0" smtClean="0"/>
              <a:t> </a:t>
            </a:r>
          </a:p>
          <a:p>
            <a:pPr lvl="1"/>
            <a:r>
              <a:rPr lang="en-US" dirty="0" smtClean="0"/>
              <a:t>products are secreted by ______________________ (e.g., pancreas, sweat, and salivary glands)</a:t>
            </a:r>
          </a:p>
          <a:p>
            <a:r>
              <a:rPr lang="en-US" dirty="0" err="1" smtClean="0"/>
              <a:t>Holocrine</a:t>
            </a:r>
            <a:endParaRPr lang="en-US" dirty="0" smtClean="0"/>
          </a:p>
          <a:p>
            <a:pPr lvl="1"/>
            <a:r>
              <a:rPr lang="en-US" dirty="0" smtClean="0"/>
              <a:t>products are secreted by the ___________________ of gland cells (e.g., sebaceous glands)</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smtClean="0"/>
              <a:t>Connective Tissue</a:t>
            </a:r>
          </a:p>
        </p:txBody>
      </p:sp>
      <p:sp>
        <p:nvSpPr>
          <p:cNvPr id="267267" name="Rectangle 3"/>
          <p:cNvSpPr>
            <a:spLocks noGrp="1" noChangeArrowheads="1"/>
          </p:cNvSpPr>
          <p:nvPr>
            <p:ph type="body" idx="1"/>
          </p:nvPr>
        </p:nvSpPr>
        <p:spPr/>
        <p:txBody>
          <a:bodyPr/>
          <a:lstStyle/>
          <a:p>
            <a:r>
              <a:rPr lang="en-US" dirty="0" smtClean="0"/>
              <a:t>Found throughout the body; most abundant and widely distributed in primary tissues</a:t>
            </a:r>
          </a:p>
          <a:p>
            <a:pPr lvl="1"/>
            <a:r>
              <a:rPr lang="en-US" dirty="0" smtClean="0"/>
              <a:t>Connective tissue proper</a:t>
            </a:r>
          </a:p>
          <a:p>
            <a:pPr lvl="1"/>
            <a:r>
              <a:rPr lang="en-US" dirty="0" smtClean="0"/>
              <a:t> </a:t>
            </a:r>
          </a:p>
          <a:p>
            <a:pPr lvl="1"/>
            <a:r>
              <a:rPr lang="en-US" dirty="0" smtClean="0"/>
              <a:t> </a:t>
            </a:r>
          </a:p>
          <a:p>
            <a:pPr lvl="1"/>
            <a:r>
              <a:rPr lang="en-US" dirty="0" smtClean="0"/>
              <a:t> </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smtClean="0"/>
              <a:t>Functions of Connective Tissue</a:t>
            </a:r>
          </a:p>
        </p:txBody>
      </p:sp>
      <p:sp>
        <p:nvSpPr>
          <p:cNvPr id="268291" name="Rectangle 3"/>
          <p:cNvSpPr>
            <a:spLocks noGrp="1" noChangeArrowheads="1"/>
          </p:cNvSpPr>
          <p:nvPr>
            <p:ph type="body" idx="1"/>
          </p:nvPr>
        </p:nvSpPr>
        <p:spPr/>
        <p:txBody>
          <a:bodyPr/>
          <a:lstStyle/>
          <a:p>
            <a:r>
              <a:rPr lang="en-US" dirty="0" smtClean="0"/>
              <a:t> </a:t>
            </a:r>
          </a:p>
          <a:p>
            <a:endParaRPr lang="en-US" dirty="0" smtClean="0"/>
          </a:p>
          <a:p>
            <a:r>
              <a:rPr lang="en-US" dirty="0" smtClean="0"/>
              <a:t>Protection</a:t>
            </a:r>
          </a:p>
          <a:p>
            <a:endParaRPr lang="en-US" dirty="0" smtClean="0"/>
          </a:p>
          <a:p>
            <a:r>
              <a:rPr lang="en-US" dirty="0" smtClean="0"/>
              <a:t>Insulation</a:t>
            </a:r>
          </a:p>
          <a:p>
            <a:endParaRPr lang="en-US" dirty="0" smtClean="0"/>
          </a:p>
          <a:p>
            <a:r>
              <a:rPr lang="en-US" dirty="0" smtClean="0"/>
              <a:t>  </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sz="3600" smtClean="0"/>
              <a:t>Characteristics of Connective Tissue</a:t>
            </a:r>
          </a:p>
        </p:txBody>
      </p:sp>
      <p:sp>
        <p:nvSpPr>
          <p:cNvPr id="269315" name="Rectangle 3"/>
          <p:cNvSpPr>
            <a:spLocks noGrp="1" noChangeArrowheads="1"/>
          </p:cNvSpPr>
          <p:nvPr>
            <p:ph type="body" idx="1"/>
          </p:nvPr>
        </p:nvSpPr>
        <p:spPr/>
        <p:txBody>
          <a:bodyPr/>
          <a:lstStyle/>
          <a:p>
            <a:r>
              <a:rPr lang="en-US" dirty="0" smtClean="0"/>
              <a:t>Connective tissues have:</a:t>
            </a:r>
          </a:p>
          <a:p>
            <a:pPr lvl="1"/>
            <a:r>
              <a:rPr lang="en-US" dirty="0" smtClean="0"/>
              <a:t> </a:t>
            </a:r>
          </a:p>
          <a:p>
            <a:pPr lvl="1"/>
            <a:endParaRPr lang="en-US" dirty="0" smtClean="0"/>
          </a:p>
          <a:p>
            <a:pPr lvl="1"/>
            <a:r>
              <a:rPr lang="en-US" dirty="0" smtClean="0"/>
              <a:t>Nonliving extracellular matrix, consisting of ground substance and _</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fontScale="90000"/>
          </a:bodyPr>
          <a:lstStyle/>
          <a:p>
            <a:pPr fontAlgn="auto">
              <a:spcAft>
                <a:spcPts val="0"/>
              </a:spcAft>
              <a:defRPr/>
            </a:pPr>
            <a:r>
              <a:rPr lang="en-US"/>
              <a:t>Structural Elements of Connective Tissue</a:t>
            </a:r>
          </a:p>
        </p:txBody>
      </p:sp>
      <p:sp>
        <p:nvSpPr>
          <p:cNvPr id="270339" name="Rectangle 3"/>
          <p:cNvSpPr>
            <a:spLocks noGrp="1" noChangeArrowheads="1"/>
          </p:cNvSpPr>
          <p:nvPr>
            <p:ph type="body" idx="1"/>
          </p:nvPr>
        </p:nvSpPr>
        <p:spPr/>
        <p:txBody>
          <a:bodyPr/>
          <a:lstStyle/>
          <a:p>
            <a:r>
              <a:rPr lang="en-US" dirty="0" smtClean="0"/>
              <a:t>Ground substance</a:t>
            </a:r>
          </a:p>
          <a:p>
            <a:pPr lvl="1"/>
            <a:r>
              <a:rPr lang="en-US" dirty="0" smtClean="0"/>
              <a:t>unstructured material that fills the space between cells</a:t>
            </a:r>
          </a:p>
          <a:p>
            <a:r>
              <a:rPr lang="en-US" dirty="0" smtClean="0"/>
              <a:t>Fibers</a:t>
            </a:r>
          </a:p>
          <a:p>
            <a:pPr lvl="1"/>
            <a:r>
              <a:rPr lang="en-US" dirty="0" smtClean="0"/>
              <a:t> </a:t>
            </a:r>
          </a:p>
          <a:p>
            <a:r>
              <a:rPr lang="en-US" dirty="0" smtClean="0"/>
              <a:t> </a:t>
            </a:r>
          </a:p>
          <a:p>
            <a:pPr lvl="1"/>
            <a:r>
              <a:rPr lang="en-US" dirty="0" smtClean="0"/>
              <a:t>fibroblasts, </a:t>
            </a:r>
            <a:r>
              <a:rPr lang="en-US" dirty="0" err="1" smtClean="0"/>
              <a:t>chondroblasts</a:t>
            </a:r>
            <a:r>
              <a:rPr lang="en-US" dirty="0" smtClean="0"/>
              <a:t>, </a:t>
            </a:r>
            <a:r>
              <a:rPr lang="en-US" dirty="0" err="1" smtClean="0"/>
              <a:t>osteoblasts</a:t>
            </a:r>
            <a:r>
              <a:rPr lang="en-US" dirty="0" smtClean="0"/>
              <a:t>, and hematopoietic stem cells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smtClean="0"/>
              <a:t>Ground Substance</a:t>
            </a:r>
          </a:p>
        </p:txBody>
      </p:sp>
      <p:sp>
        <p:nvSpPr>
          <p:cNvPr id="271363" name="Rectangle 3"/>
          <p:cNvSpPr>
            <a:spLocks noGrp="1" noChangeArrowheads="1"/>
          </p:cNvSpPr>
          <p:nvPr>
            <p:ph type="body" idx="1"/>
          </p:nvPr>
        </p:nvSpPr>
        <p:spPr/>
        <p:txBody>
          <a:bodyPr/>
          <a:lstStyle/>
          <a:p>
            <a:r>
              <a:rPr lang="en-US" dirty="0" smtClean="0"/>
              <a:t>Interstitial (tissue) fluid</a:t>
            </a:r>
          </a:p>
          <a:p>
            <a:r>
              <a:rPr lang="en-US" dirty="0" smtClean="0"/>
              <a:t> </a:t>
            </a:r>
          </a:p>
          <a:p>
            <a:r>
              <a:rPr lang="en-US" dirty="0" err="1" smtClean="0"/>
              <a:t>Proteoglycans</a:t>
            </a:r>
            <a:r>
              <a:rPr lang="en-US" dirty="0" smtClean="0"/>
              <a:t> </a:t>
            </a:r>
          </a:p>
          <a:p>
            <a:endParaRPr lang="en-US" dirty="0" smtClean="0"/>
          </a:p>
          <a:p>
            <a:r>
              <a:rPr lang="en-US" dirty="0" smtClean="0"/>
              <a:t>Functions as a ____________________________ through which nutrients diffuse between blood capillaries and cells</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smtClean="0"/>
              <a:t>Fibers</a:t>
            </a:r>
          </a:p>
        </p:txBody>
      </p:sp>
      <p:sp>
        <p:nvSpPr>
          <p:cNvPr id="272387" name="Rectangle 3"/>
          <p:cNvSpPr>
            <a:spLocks noGrp="1" noChangeArrowheads="1"/>
          </p:cNvSpPr>
          <p:nvPr>
            <p:ph type="body" idx="1"/>
          </p:nvPr>
        </p:nvSpPr>
        <p:spPr/>
        <p:txBody>
          <a:bodyPr/>
          <a:lstStyle/>
          <a:p>
            <a:r>
              <a:rPr lang="en-US" dirty="0" smtClean="0"/>
              <a:t>Collagen</a:t>
            </a:r>
          </a:p>
          <a:p>
            <a:pPr lvl="1"/>
            <a:r>
              <a:rPr lang="en-US" dirty="0" smtClean="0"/>
              <a:t>tough; provides _</a:t>
            </a:r>
          </a:p>
          <a:p>
            <a:r>
              <a:rPr lang="en-US" dirty="0" smtClean="0"/>
              <a:t>Elastic</a:t>
            </a:r>
          </a:p>
          <a:p>
            <a:pPr lvl="1"/>
            <a:r>
              <a:rPr lang="en-US" dirty="0" smtClean="0"/>
              <a:t>long, thin fibers that _</a:t>
            </a:r>
          </a:p>
          <a:p>
            <a:r>
              <a:rPr lang="en-US" dirty="0" smtClean="0"/>
              <a:t> </a:t>
            </a:r>
          </a:p>
          <a:p>
            <a:pPr lvl="1"/>
            <a:r>
              <a:rPr lang="en-US" dirty="0" smtClean="0"/>
              <a:t>______________________________ </a:t>
            </a:r>
            <a:r>
              <a:rPr lang="en-US" dirty="0" err="1" smtClean="0"/>
              <a:t>collagenous</a:t>
            </a:r>
            <a:r>
              <a:rPr lang="en-US" dirty="0" smtClean="0"/>
              <a:t> fibers that form delicate networks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smtClean="0"/>
              <a:t>Cells</a:t>
            </a:r>
          </a:p>
        </p:txBody>
      </p:sp>
      <p:sp>
        <p:nvSpPr>
          <p:cNvPr id="273411" name="Rectangle 3"/>
          <p:cNvSpPr>
            <a:spLocks noGrp="1" noChangeArrowheads="1"/>
          </p:cNvSpPr>
          <p:nvPr>
            <p:ph type="body" idx="1"/>
          </p:nvPr>
        </p:nvSpPr>
        <p:spPr/>
        <p:txBody>
          <a:bodyPr/>
          <a:lstStyle/>
          <a:p>
            <a:pPr>
              <a:lnSpc>
                <a:spcPct val="90000"/>
              </a:lnSpc>
            </a:pPr>
            <a:r>
              <a:rPr lang="en-US" sz="2800" dirty="0" smtClean="0"/>
              <a:t> </a:t>
            </a:r>
          </a:p>
          <a:p>
            <a:pPr lvl="1">
              <a:lnSpc>
                <a:spcPct val="90000"/>
              </a:lnSpc>
            </a:pPr>
            <a:r>
              <a:rPr lang="en-US" sz="2400" dirty="0" smtClean="0"/>
              <a:t>connective tissue proper</a:t>
            </a:r>
          </a:p>
          <a:p>
            <a:pPr>
              <a:lnSpc>
                <a:spcPct val="90000"/>
              </a:lnSpc>
            </a:pPr>
            <a:r>
              <a:rPr lang="en-US" sz="2800" dirty="0" smtClean="0"/>
              <a:t> </a:t>
            </a:r>
          </a:p>
          <a:p>
            <a:pPr lvl="1">
              <a:lnSpc>
                <a:spcPct val="90000"/>
              </a:lnSpc>
            </a:pPr>
            <a:r>
              <a:rPr lang="en-US" sz="2400" dirty="0" smtClean="0"/>
              <a:t> </a:t>
            </a:r>
          </a:p>
          <a:p>
            <a:pPr>
              <a:lnSpc>
                <a:spcPct val="90000"/>
              </a:lnSpc>
            </a:pPr>
            <a:r>
              <a:rPr lang="en-US" sz="2800" dirty="0" err="1" smtClean="0"/>
              <a:t>Osteoblasts</a:t>
            </a:r>
            <a:endParaRPr lang="en-US" sz="2800" dirty="0" smtClean="0"/>
          </a:p>
          <a:p>
            <a:pPr lvl="1">
              <a:lnSpc>
                <a:spcPct val="90000"/>
              </a:lnSpc>
            </a:pPr>
            <a:r>
              <a:rPr lang="en-US" sz="2400" dirty="0" smtClean="0"/>
              <a:t> </a:t>
            </a:r>
          </a:p>
          <a:p>
            <a:pPr>
              <a:lnSpc>
                <a:spcPct val="90000"/>
              </a:lnSpc>
            </a:pPr>
            <a:r>
              <a:rPr lang="en-US" sz="2800" dirty="0" smtClean="0"/>
              <a:t>Hematopoietic stem cells </a:t>
            </a:r>
          </a:p>
          <a:p>
            <a:pPr lvl="1">
              <a:lnSpc>
                <a:spcPct val="90000"/>
              </a:lnSpc>
            </a:pPr>
            <a:r>
              <a:rPr lang="en-US" sz="2400" dirty="0" smtClean="0"/>
              <a:t> </a:t>
            </a:r>
          </a:p>
          <a:p>
            <a:pPr lvl="1">
              <a:lnSpc>
                <a:spcPct val="90000"/>
              </a:lnSpc>
            </a:pPr>
            <a:r>
              <a:rPr lang="en-US" sz="2400" dirty="0" smtClean="0"/>
              <a:t>White blood cells, plasma cells, macrophages, and mast cells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sz="4000" smtClean="0"/>
              <a:t>Connective Tissue Proper: Loose</a:t>
            </a:r>
          </a:p>
        </p:txBody>
      </p:sp>
      <p:sp>
        <p:nvSpPr>
          <p:cNvPr id="274435" name="Rectangle 3"/>
          <p:cNvSpPr>
            <a:spLocks noGrp="1" noChangeArrowheads="1"/>
          </p:cNvSpPr>
          <p:nvPr>
            <p:ph type="body" idx="1"/>
          </p:nvPr>
        </p:nvSpPr>
        <p:spPr/>
        <p:txBody>
          <a:bodyPr/>
          <a:lstStyle/>
          <a:p>
            <a:r>
              <a:rPr lang="en-US" dirty="0" smtClean="0"/>
              <a:t>________________________ connective tissue</a:t>
            </a:r>
          </a:p>
          <a:p>
            <a:pPr lvl="1"/>
            <a:r>
              <a:rPr lang="en-US" dirty="0" smtClean="0"/>
              <a:t>Gel-like matrix with all three connective tissue fibers</a:t>
            </a:r>
          </a:p>
          <a:p>
            <a:pPr lvl="1"/>
            <a:r>
              <a:rPr lang="en-US" dirty="0" smtClean="0"/>
              <a:t>Fibroblasts, macrophages, mast cells, and some white blood cells</a:t>
            </a:r>
          </a:p>
          <a:p>
            <a:pPr lvl="1"/>
            <a:r>
              <a:rPr lang="en-US" dirty="0" smtClean="0"/>
              <a:t> </a:t>
            </a:r>
          </a:p>
          <a:p>
            <a:pPr lvl="1"/>
            <a:r>
              <a:rPr lang="en-US" dirty="0" smtClean="0"/>
              <a:t>________________________________________ throughout the body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smtClean="0"/>
              <a:t>Necessary Life Functions</a:t>
            </a:r>
          </a:p>
        </p:txBody>
      </p:sp>
      <p:sp>
        <p:nvSpPr>
          <p:cNvPr id="43011" name="Rectangle 5"/>
          <p:cNvSpPr>
            <a:spLocks noGrp="1" noChangeArrowheads="1"/>
          </p:cNvSpPr>
          <p:nvPr>
            <p:ph type="body" idx="1"/>
          </p:nvPr>
        </p:nvSpPr>
        <p:spPr/>
        <p:txBody>
          <a:bodyPr/>
          <a:lstStyle/>
          <a:p>
            <a:pPr marL="571500" indent="-571500">
              <a:buFont typeface="Times" pitchFamily="18" charset="0"/>
              <a:buAutoNum type="arabicPeriod" startAt="7"/>
            </a:pPr>
            <a:r>
              <a:rPr lang="en-US" dirty="0" smtClean="0"/>
              <a:t> </a:t>
            </a:r>
          </a:p>
          <a:p>
            <a:pPr marL="879475" lvl="1" indent="-533400"/>
            <a:r>
              <a:rPr lang="en-US" dirty="0" smtClean="0"/>
              <a:t>Cellular division for growth or repair</a:t>
            </a:r>
          </a:p>
          <a:p>
            <a:pPr marL="879475" lvl="1" indent="-533400"/>
            <a:r>
              <a:rPr lang="en-US" dirty="0" smtClean="0"/>
              <a:t>Production of offspring</a:t>
            </a:r>
          </a:p>
          <a:p>
            <a:pPr marL="571500" indent="-571500">
              <a:buFont typeface="Times" pitchFamily="18" charset="0"/>
              <a:buAutoNum type="arabicPeriod" startAt="8"/>
            </a:pPr>
            <a:r>
              <a:rPr lang="en-US" dirty="0" smtClean="0"/>
              <a:t>Growth: Increase in size of a _</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smtClean="0"/>
              <a:t>Connective Tissue Proper: Loose</a:t>
            </a:r>
          </a:p>
        </p:txBody>
      </p:sp>
      <p:sp>
        <p:nvSpPr>
          <p:cNvPr id="275459" name="Rectangle 3"/>
          <p:cNvSpPr>
            <a:spLocks noGrp="1" noChangeArrowheads="1"/>
          </p:cNvSpPr>
          <p:nvPr>
            <p:ph type="body" idx="1"/>
          </p:nvPr>
        </p:nvSpPr>
        <p:spPr>
          <a:xfrm>
            <a:off x="457200" y="1600200"/>
            <a:ext cx="8229600" cy="4876800"/>
          </a:xfrm>
        </p:spPr>
        <p:txBody>
          <a:bodyPr>
            <a:normAutofit lnSpcReduction="10000"/>
          </a:bodyPr>
          <a:lstStyle/>
          <a:p>
            <a:r>
              <a:rPr lang="en-US" dirty="0" smtClean="0"/>
              <a:t>____________________________connective tissue</a:t>
            </a:r>
          </a:p>
          <a:p>
            <a:pPr lvl="1"/>
            <a:r>
              <a:rPr lang="en-US" dirty="0" smtClean="0"/>
              <a:t>closely packed _</a:t>
            </a:r>
          </a:p>
          <a:p>
            <a:pPr lvl="2"/>
            <a:r>
              <a:rPr lang="en-US" dirty="0" smtClean="0"/>
              <a:t>Reserves _</a:t>
            </a:r>
          </a:p>
          <a:p>
            <a:pPr lvl="2"/>
            <a:r>
              <a:rPr lang="en-US" dirty="0" smtClean="0"/>
              <a:t>________________________________ against heat loss</a:t>
            </a:r>
          </a:p>
          <a:p>
            <a:pPr lvl="2"/>
            <a:r>
              <a:rPr lang="en-US" dirty="0" smtClean="0"/>
              <a:t> </a:t>
            </a:r>
          </a:p>
          <a:p>
            <a:pPr lvl="1"/>
            <a:r>
              <a:rPr lang="en-US" dirty="0" smtClean="0"/>
              <a:t>Found under skin, around kidneys, within abdomen, and in breasts </a:t>
            </a:r>
          </a:p>
          <a:p>
            <a:pPr lvl="1"/>
            <a:r>
              <a:rPr lang="en-US" dirty="0" smtClean="0"/>
              <a:t>Local fat deposits serve nutrient needs of highly active organs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smtClean="0"/>
              <a:t>Connective Tissue Proper: Loose</a:t>
            </a:r>
          </a:p>
        </p:txBody>
      </p:sp>
      <p:sp>
        <p:nvSpPr>
          <p:cNvPr id="276483" name="Rectangle 3"/>
          <p:cNvSpPr>
            <a:spLocks noGrp="1" noChangeArrowheads="1"/>
          </p:cNvSpPr>
          <p:nvPr>
            <p:ph type="body" idx="1"/>
          </p:nvPr>
        </p:nvSpPr>
        <p:spPr/>
        <p:txBody>
          <a:bodyPr/>
          <a:lstStyle/>
          <a:p>
            <a:r>
              <a:rPr lang="en-US" dirty="0" smtClean="0"/>
              <a:t>Reticular connective tissue</a:t>
            </a:r>
          </a:p>
          <a:p>
            <a:pPr lvl="1"/>
            <a:r>
              <a:rPr lang="en-US" dirty="0" smtClean="0"/>
              <a:t>Loose ground substance _</a:t>
            </a:r>
          </a:p>
          <a:p>
            <a:pPr lvl="1"/>
            <a:r>
              <a:rPr lang="en-US" dirty="0" smtClean="0"/>
              <a:t>Reticular cells lie in a fiber network</a:t>
            </a:r>
          </a:p>
          <a:p>
            <a:pPr lvl="1"/>
            <a:r>
              <a:rPr lang="en-US" dirty="0" smtClean="0"/>
              <a:t>Forms a soft ______________________________, or </a:t>
            </a:r>
            <a:r>
              <a:rPr lang="en-US" dirty="0" err="1" smtClean="0"/>
              <a:t>stroma</a:t>
            </a:r>
            <a:r>
              <a:rPr lang="en-US" dirty="0" smtClean="0"/>
              <a:t>, that supports other cell types</a:t>
            </a:r>
          </a:p>
          <a:p>
            <a:pPr lvl="1"/>
            <a:r>
              <a:rPr lang="en-US" dirty="0" smtClean="0"/>
              <a:t>Found in ________________________________, bone marrow, and the spleen</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rtlCol="0">
            <a:normAutofit fontScale="90000"/>
          </a:bodyPr>
          <a:lstStyle/>
          <a:p>
            <a:pPr fontAlgn="auto">
              <a:spcAft>
                <a:spcPts val="0"/>
              </a:spcAft>
              <a:defRPr/>
            </a:pPr>
            <a:r>
              <a:rPr lang="en-US" sz="3600"/>
              <a:t>Connective Tissue Proper: </a:t>
            </a:r>
            <a:br>
              <a:rPr lang="en-US" sz="3600"/>
            </a:br>
            <a:r>
              <a:rPr lang="en-US" sz="3600"/>
              <a:t>Dense Regular</a:t>
            </a:r>
          </a:p>
        </p:txBody>
      </p:sp>
      <p:sp>
        <p:nvSpPr>
          <p:cNvPr id="277507" name="Rectangle 3"/>
          <p:cNvSpPr>
            <a:spLocks noGrp="1" noChangeArrowheads="1"/>
          </p:cNvSpPr>
          <p:nvPr>
            <p:ph type="body" idx="1"/>
          </p:nvPr>
        </p:nvSpPr>
        <p:spPr/>
        <p:txBody>
          <a:bodyPr/>
          <a:lstStyle/>
          <a:p>
            <a:r>
              <a:rPr lang="en-US" dirty="0" smtClean="0"/>
              <a:t>Parallel collagen fibers </a:t>
            </a:r>
          </a:p>
          <a:p>
            <a:pPr lvl="1"/>
            <a:r>
              <a:rPr lang="en-US" dirty="0" smtClean="0"/>
              <a:t>a few elastic fibers</a:t>
            </a:r>
          </a:p>
          <a:p>
            <a:r>
              <a:rPr lang="en-US" dirty="0" smtClean="0"/>
              <a:t>Major cell type _</a:t>
            </a:r>
          </a:p>
          <a:p>
            <a:r>
              <a:rPr lang="en-US" dirty="0" smtClean="0"/>
              <a:t>Attaches muscles to bone or to other muscles, and bone to bone </a:t>
            </a:r>
          </a:p>
          <a:p>
            <a:pPr lvl="1"/>
            <a:r>
              <a:rPr lang="en-US" dirty="0" smtClean="0"/>
              <a:t>Found in _</a:t>
            </a:r>
          </a:p>
          <a:p>
            <a:pPr lvl="1"/>
            <a:r>
              <a:rPr lang="en-US" dirty="0" smtClean="0"/>
              <a:t> </a:t>
            </a:r>
          </a:p>
          <a:p>
            <a:pPr lvl="1"/>
            <a:r>
              <a:rPr lang="en-US" dirty="0" smtClean="0"/>
              <a:t>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rtlCol="0">
            <a:normAutofit fontScale="90000"/>
          </a:bodyPr>
          <a:lstStyle/>
          <a:p>
            <a:pPr fontAlgn="auto">
              <a:spcAft>
                <a:spcPts val="0"/>
              </a:spcAft>
              <a:defRPr/>
            </a:pPr>
            <a:r>
              <a:rPr lang="en-US"/>
              <a:t>Connective Tissue Proper: Dense Irregular</a:t>
            </a:r>
          </a:p>
        </p:txBody>
      </p:sp>
      <p:sp>
        <p:nvSpPr>
          <p:cNvPr id="278531" name="Rectangle 3"/>
          <p:cNvSpPr>
            <a:spLocks noGrp="1" noChangeArrowheads="1"/>
          </p:cNvSpPr>
          <p:nvPr>
            <p:ph type="body" idx="1"/>
          </p:nvPr>
        </p:nvSpPr>
        <p:spPr/>
        <p:txBody>
          <a:bodyPr/>
          <a:lstStyle/>
          <a:p>
            <a:r>
              <a:rPr lang="en-US" dirty="0" smtClean="0"/>
              <a:t>___________________________ arranged collagen fibers with some elastic fibers</a:t>
            </a:r>
          </a:p>
          <a:p>
            <a:r>
              <a:rPr lang="en-US" dirty="0" smtClean="0"/>
              <a:t>Major cell type is _</a:t>
            </a:r>
          </a:p>
          <a:p>
            <a:r>
              <a:rPr lang="en-US" dirty="0" smtClean="0"/>
              <a:t>Withstands tension in many directions providing _</a:t>
            </a:r>
          </a:p>
          <a:p>
            <a:endParaRPr lang="en-US" dirty="0" smtClean="0"/>
          </a:p>
          <a:p>
            <a:r>
              <a:rPr lang="en-US" dirty="0" smtClean="0"/>
              <a:t>Found in the dermis, </a:t>
            </a:r>
            <a:r>
              <a:rPr lang="en-US" dirty="0" err="1" smtClean="0"/>
              <a:t>submucosa</a:t>
            </a:r>
            <a:r>
              <a:rPr lang="en-US" dirty="0" smtClean="0"/>
              <a:t> of the digestive tract, and fibrous organ capsules</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rtlCol="0">
            <a:normAutofit fontScale="90000"/>
          </a:bodyPr>
          <a:lstStyle/>
          <a:p>
            <a:pPr fontAlgn="auto">
              <a:spcAft>
                <a:spcPts val="0"/>
              </a:spcAft>
              <a:defRPr/>
            </a:pPr>
            <a:r>
              <a:rPr lang="en-US"/>
              <a:t>Connective Tissue: Hyaline Cartilage</a:t>
            </a:r>
          </a:p>
        </p:txBody>
      </p:sp>
      <p:sp>
        <p:nvSpPr>
          <p:cNvPr id="279555" name="Rectangle 3"/>
          <p:cNvSpPr>
            <a:spLocks noGrp="1" noChangeArrowheads="1"/>
          </p:cNvSpPr>
          <p:nvPr>
            <p:ph type="body" idx="1"/>
          </p:nvPr>
        </p:nvSpPr>
        <p:spPr>
          <a:xfrm>
            <a:off x="457200" y="1600200"/>
            <a:ext cx="8229600" cy="4800600"/>
          </a:xfrm>
        </p:spPr>
        <p:txBody>
          <a:bodyPr/>
          <a:lstStyle/>
          <a:p>
            <a:r>
              <a:rPr lang="en-US" sz="2800" dirty="0" smtClean="0"/>
              <a:t>Amorphous, firm matrix </a:t>
            </a:r>
          </a:p>
          <a:p>
            <a:pPr lvl="1"/>
            <a:r>
              <a:rPr lang="en-US" sz="2400" dirty="0" smtClean="0"/>
              <a:t>network of collagen fibers</a:t>
            </a:r>
          </a:p>
          <a:p>
            <a:r>
              <a:rPr lang="en-US" sz="2800" dirty="0" smtClean="0"/>
              <a:t>________________________________ lie in _</a:t>
            </a:r>
          </a:p>
          <a:p>
            <a:pPr lvl="1"/>
            <a:r>
              <a:rPr lang="en-US" sz="2400" dirty="0" smtClean="0"/>
              <a:t>Supports </a:t>
            </a:r>
          </a:p>
          <a:p>
            <a:pPr lvl="1"/>
            <a:r>
              <a:rPr lang="en-US" sz="2400" dirty="0" smtClean="0"/>
              <a:t>reinforces </a:t>
            </a:r>
          </a:p>
          <a:p>
            <a:pPr lvl="1"/>
            <a:r>
              <a:rPr lang="en-US" sz="2400" dirty="0" smtClean="0"/>
              <a:t> </a:t>
            </a:r>
          </a:p>
          <a:p>
            <a:pPr lvl="1"/>
            <a:r>
              <a:rPr lang="en-US" sz="2400" dirty="0" smtClean="0"/>
              <a:t>resists compression</a:t>
            </a:r>
          </a:p>
          <a:p>
            <a:r>
              <a:rPr lang="en-US" sz="2800" dirty="0" smtClean="0"/>
              <a:t>Forms the _</a:t>
            </a:r>
          </a:p>
          <a:p>
            <a:r>
              <a:rPr lang="en-US" sz="2800" dirty="0" smtClean="0"/>
              <a:t>Found in embryonic skeleton, the end of long bones, nose, trachea, and larynx</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sz="3600" smtClean="0"/>
              <a:t>Connective Tissue: Elastic Cartilage</a:t>
            </a:r>
          </a:p>
        </p:txBody>
      </p:sp>
      <p:sp>
        <p:nvSpPr>
          <p:cNvPr id="280579" name="Rectangle 3"/>
          <p:cNvSpPr>
            <a:spLocks noGrp="1" noChangeArrowheads="1"/>
          </p:cNvSpPr>
          <p:nvPr>
            <p:ph type="body" idx="1"/>
          </p:nvPr>
        </p:nvSpPr>
        <p:spPr/>
        <p:txBody>
          <a:bodyPr/>
          <a:lstStyle/>
          <a:p>
            <a:r>
              <a:rPr lang="en-US" dirty="0" smtClean="0"/>
              <a:t>Similar to hyaline cartilage but with _</a:t>
            </a:r>
          </a:p>
          <a:p>
            <a:endParaRPr lang="en-US" dirty="0" smtClean="0"/>
          </a:p>
          <a:p>
            <a:r>
              <a:rPr lang="en-US" dirty="0" smtClean="0"/>
              <a:t>Maintains shape and structure while _</a:t>
            </a:r>
          </a:p>
          <a:p>
            <a:endParaRPr lang="en-US" dirty="0" smtClean="0"/>
          </a:p>
          <a:p>
            <a:endParaRPr lang="en-US" dirty="0" smtClean="0"/>
          </a:p>
          <a:p>
            <a:r>
              <a:rPr lang="en-US" dirty="0" smtClean="0"/>
              <a:t>Supports ___________________________________ and the epiglottis</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rmAutofit fontScale="90000"/>
          </a:bodyPr>
          <a:lstStyle/>
          <a:p>
            <a:pPr fontAlgn="auto">
              <a:spcAft>
                <a:spcPts val="0"/>
              </a:spcAft>
              <a:defRPr/>
            </a:pPr>
            <a:r>
              <a:rPr lang="en-US" sz="3600"/>
              <a:t>Connective Tissue: </a:t>
            </a:r>
            <a:br>
              <a:rPr lang="en-US" sz="3600"/>
            </a:br>
            <a:r>
              <a:rPr lang="en-US" sz="3600"/>
              <a:t>Fibrocartilage Cartilage</a:t>
            </a:r>
          </a:p>
        </p:txBody>
      </p:sp>
      <p:sp>
        <p:nvSpPr>
          <p:cNvPr id="281603" name="Rectangle 3"/>
          <p:cNvSpPr>
            <a:spLocks noGrp="1" noChangeArrowheads="1"/>
          </p:cNvSpPr>
          <p:nvPr>
            <p:ph type="body" idx="1"/>
          </p:nvPr>
        </p:nvSpPr>
        <p:spPr/>
        <p:txBody>
          <a:bodyPr>
            <a:normAutofit lnSpcReduction="10000"/>
          </a:bodyPr>
          <a:lstStyle/>
          <a:p>
            <a:r>
              <a:rPr lang="en-US" dirty="0" smtClean="0"/>
              <a:t>Matrix similar to hyaline cartilage </a:t>
            </a:r>
          </a:p>
          <a:p>
            <a:pPr lvl="1"/>
            <a:r>
              <a:rPr lang="en-US" dirty="0" smtClean="0"/>
              <a:t>less firm </a:t>
            </a:r>
          </a:p>
          <a:p>
            <a:pPr lvl="1"/>
            <a:r>
              <a:rPr lang="en-US" dirty="0" smtClean="0"/>
              <a:t> </a:t>
            </a:r>
          </a:p>
          <a:p>
            <a:r>
              <a:rPr lang="en-US" dirty="0" smtClean="0"/>
              <a:t>Provides ______________________________ and absorbs compression shock</a:t>
            </a:r>
          </a:p>
          <a:p>
            <a:endParaRPr lang="en-US" dirty="0" smtClean="0"/>
          </a:p>
          <a:p>
            <a:r>
              <a:rPr lang="en-US" dirty="0" smtClean="0"/>
              <a:t>Found in ___________________________, the _______________________________, and in discs of the knee joint</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rtlCol="0">
            <a:normAutofit fontScale="90000"/>
          </a:bodyPr>
          <a:lstStyle/>
          <a:p>
            <a:pPr fontAlgn="auto">
              <a:spcAft>
                <a:spcPts val="0"/>
              </a:spcAft>
              <a:defRPr/>
            </a:pPr>
            <a:r>
              <a:rPr lang="en-US" sz="3600"/>
              <a:t>Connective Tissue: </a:t>
            </a:r>
            <a:br>
              <a:rPr lang="en-US" sz="3600"/>
            </a:br>
            <a:r>
              <a:rPr lang="en-US" sz="3600"/>
              <a:t>Bone (Osseous Tissue)</a:t>
            </a:r>
          </a:p>
        </p:txBody>
      </p:sp>
      <p:sp>
        <p:nvSpPr>
          <p:cNvPr id="282627" name="Rectangle 3"/>
          <p:cNvSpPr>
            <a:spLocks noGrp="1" noChangeArrowheads="1"/>
          </p:cNvSpPr>
          <p:nvPr>
            <p:ph type="body" idx="1"/>
          </p:nvPr>
        </p:nvSpPr>
        <p:spPr>
          <a:xfrm>
            <a:off x="457200" y="1600200"/>
            <a:ext cx="8229600" cy="4800600"/>
          </a:xfrm>
        </p:spPr>
        <p:txBody>
          <a:bodyPr>
            <a:normAutofit fontScale="92500"/>
          </a:bodyPr>
          <a:lstStyle/>
          <a:p>
            <a:r>
              <a:rPr lang="en-US" dirty="0" smtClean="0"/>
              <a:t>Hard, ______________________________ with collagen fibers</a:t>
            </a:r>
          </a:p>
          <a:p>
            <a:r>
              <a:rPr lang="en-US" dirty="0" smtClean="0"/>
              <a:t>_____________________________ are found in ___________________________ and are well </a:t>
            </a:r>
            <a:r>
              <a:rPr lang="en-US" dirty="0" err="1" smtClean="0"/>
              <a:t>vascularized</a:t>
            </a:r>
            <a:endParaRPr lang="en-US" dirty="0" smtClean="0"/>
          </a:p>
          <a:p>
            <a:r>
              <a:rPr lang="en-US" dirty="0" smtClean="0"/>
              <a:t>Supports, protects, and provides levers for muscular action</a:t>
            </a:r>
          </a:p>
          <a:p>
            <a:r>
              <a:rPr lang="en-US" dirty="0" smtClean="0"/>
              <a:t>Stores _</a:t>
            </a:r>
          </a:p>
          <a:p>
            <a:r>
              <a:rPr lang="en-US" dirty="0" smtClean="0"/>
              <a:t>Marrow inside bones is the site of </a:t>
            </a:r>
            <a:r>
              <a:rPr lang="en-US" dirty="0" err="1" smtClean="0"/>
              <a:t>hematopoiesis</a:t>
            </a:r>
            <a:endParaRPr lang="en-US" dirty="0" smtClean="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smtClean="0"/>
              <a:t>Connective Tissue: Blood</a:t>
            </a:r>
          </a:p>
        </p:txBody>
      </p:sp>
      <p:sp>
        <p:nvSpPr>
          <p:cNvPr id="283651" name="Rectangle 3"/>
          <p:cNvSpPr>
            <a:spLocks noGrp="1" noChangeArrowheads="1"/>
          </p:cNvSpPr>
          <p:nvPr>
            <p:ph type="body" idx="1"/>
          </p:nvPr>
        </p:nvSpPr>
        <p:spPr/>
        <p:txBody>
          <a:bodyPr/>
          <a:lstStyle/>
          <a:p>
            <a:r>
              <a:rPr lang="en-US" dirty="0" smtClean="0"/>
              <a:t>___________________________________ in a fluid matrix (plasma)</a:t>
            </a:r>
          </a:p>
          <a:p>
            <a:endParaRPr lang="en-US" dirty="0" smtClean="0"/>
          </a:p>
          <a:p>
            <a:r>
              <a:rPr lang="en-US" dirty="0" smtClean="0"/>
              <a:t>Contained within blood vessels</a:t>
            </a:r>
          </a:p>
          <a:p>
            <a:endParaRPr lang="en-US" dirty="0" smtClean="0"/>
          </a:p>
          <a:p>
            <a:r>
              <a:rPr lang="en-US" dirty="0" smtClean="0"/>
              <a:t>Functions in the ________________________ of respiratory gases, nutrients, and wastes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4"/>
          <p:cNvSpPr>
            <a:spLocks noGrp="1" noChangeArrowheads="1"/>
          </p:cNvSpPr>
          <p:nvPr>
            <p:ph type="title"/>
          </p:nvPr>
        </p:nvSpPr>
        <p:spPr/>
        <p:txBody>
          <a:bodyPr/>
          <a:lstStyle/>
          <a:p>
            <a:r>
              <a:rPr lang="en-US" smtClean="0"/>
              <a:t>Nervous Tissue</a:t>
            </a:r>
          </a:p>
        </p:txBody>
      </p:sp>
      <p:sp>
        <p:nvSpPr>
          <p:cNvPr id="284675" name="Rectangle 5"/>
          <p:cNvSpPr>
            <a:spLocks noGrp="1" noChangeArrowheads="1"/>
          </p:cNvSpPr>
          <p:nvPr>
            <p:ph type="body" idx="1"/>
          </p:nvPr>
        </p:nvSpPr>
        <p:spPr/>
        <p:txBody>
          <a:bodyPr/>
          <a:lstStyle/>
          <a:p>
            <a:r>
              <a:rPr lang="en-US" dirty="0" smtClean="0"/>
              <a:t>________________________________ with long cellular processes and support cells</a:t>
            </a:r>
          </a:p>
          <a:p>
            <a:endParaRPr lang="en-US" dirty="0" smtClean="0"/>
          </a:p>
          <a:p>
            <a:r>
              <a:rPr lang="en-US" dirty="0" smtClean="0"/>
              <a:t>Transmits ____________________________ from sensory receptors to effectors</a:t>
            </a:r>
          </a:p>
          <a:p>
            <a:endParaRPr lang="en-US" dirty="0" smtClean="0"/>
          </a:p>
          <a:p>
            <a:r>
              <a:rPr lang="en-US" dirty="0" smtClean="0"/>
              <a:t>Found in the brain, spinal cord, and peripheral nerves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r>
              <a:rPr lang="en-US" smtClean="0"/>
              <a:t>Survival Needs</a:t>
            </a:r>
          </a:p>
        </p:txBody>
      </p:sp>
      <p:sp>
        <p:nvSpPr>
          <p:cNvPr id="44035" name="Rectangle 5"/>
          <p:cNvSpPr>
            <a:spLocks noGrp="1" noChangeArrowheads="1"/>
          </p:cNvSpPr>
          <p:nvPr>
            <p:ph type="body" idx="1"/>
          </p:nvPr>
        </p:nvSpPr>
        <p:spPr/>
        <p:txBody>
          <a:bodyPr/>
          <a:lstStyle/>
          <a:p>
            <a:pPr marL="571500" indent="-571500">
              <a:buFont typeface="Times" pitchFamily="18" charset="0"/>
              <a:buAutoNum type="arabicPeriod"/>
            </a:pPr>
            <a:r>
              <a:rPr lang="en-US" dirty="0" smtClean="0"/>
              <a:t> </a:t>
            </a:r>
          </a:p>
          <a:p>
            <a:pPr marL="879475" lvl="1" indent="-533400"/>
            <a:r>
              <a:rPr lang="en-US" dirty="0" smtClean="0"/>
              <a:t>Chemicals for energy and cell building </a:t>
            </a:r>
          </a:p>
          <a:p>
            <a:pPr marL="879475" lvl="1" indent="-533400"/>
            <a:r>
              <a:rPr lang="en-US" dirty="0" smtClean="0"/>
              <a:t>Carbohydrates, fats, proteins, minerals, vitamins</a:t>
            </a:r>
          </a:p>
          <a:p>
            <a:pPr marL="571500" indent="-571500">
              <a:buFont typeface="Times" pitchFamily="18" charset="0"/>
              <a:buAutoNum type="arabicPeriod" startAt="2"/>
            </a:pPr>
            <a:r>
              <a:rPr lang="en-US" dirty="0" smtClean="0"/>
              <a:t>Oxygen</a:t>
            </a:r>
          </a:p>
          <a:p>
            <a:pPr marL="879475" lvl="1" indent="-533400"/>
            <a:r>
              <a:rPr lang="en-US" dirty="0" smtClean="0"/>
              <a:t>Essential for _</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smtClean="0"/>
              <a:t>Muscle Tissue: Skeletal</a:t>
            </a:r>
          </a:p>
        </p:txBody>
      </p:sp>
      <p:sp>
        <p:nvSpPr>
          <p:cNvPr id="285699" name="Rectangle 3"/>
          <p:cNvSpPr>
            <a:spLocks noGrp="1" noChangeArrowheads="1"/>
          </p:cNvSpPr>
          <p:nvPr>
            <p:ph type="body" idx="1"/>
          </p:nvPr>
        </p:nvSpPr>
        <p:spPr/>
        <p:txBody>
          <a:bodyPr/>
          <a:lstStyle/>
          <a:p>
            <a:r>
              <a:rPr lang="en-US" dirty="0" smtClean="0"/>
              <a:t>Long, cylindrical, _______________________ cells with obvious _</a:t>
            </a:r>
          </a:p>
          <a:p>
            <a:endParaRPr lang="en-US" dirty="0" smtClean="0"/>
          </a:p>
          <a:p>
            <a:r>
              <a:rPr lang="en-US" dirty="0" smtClean="0"/>
              <a:t>Initiates and controls _</a:t>
            </a:r>
          </a:p>
          <a:p>
            <a:endParaRPr lang="en-US" dirty="0" smtClean="0"/>
          </a:p>
          <a:p>
            <a:r>
              <a:rPr lang="en-US" dirty="0" smtClean="0"/>
              <a:t>Found in skeletal muscles that attach to bones or skin</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smtClean="0"/>
              <a:t>Muscle Tissue: Cardiac</a:t>
            </a:r>
          </a:p>
        </p:txBody>
      </p:sp>
      <p:sp>
        <p:nvSpPr>
          <p:cNvPr id="286723" name="Rectangle 3"/>
          <p:cNvSpPr>
            <a:spLocks noGrp="1" noChangeArrowheads="1"/>
          </p:cNvSpPr>
          <p:nvPr>
            <p:ph type="body" idx="1"/>
          </p:nvPr>
        </p:nvSpPr>
        <p:spPr/>
        <p:txBody>
          <a:bodyPr/>
          <a:lstStyle/>
          <a:p>
            <a:r>
              <a:rPr lang="en-US" dirty="0" smtClean="0"/>
              <a:t>Branching, striated, ____________________________ cells interlocking at _</a:t>
            </a:r>
          </a:p>
          <a:p>
            <a:endParaRPr lang="en-US" dirty="0" smtClean="0"/>
          </a:p>
          <a:p>
            <a:r>
              <a:rPr lang="en-US" dirty="0" smtClean="0"/>
              <a:t>Propels blood into the circulation</a:t>
            </a:r>
          </a:p>
          <a:p>
            <a:endParaRPr lang="en-US" dirty="0" smtClean="0"/>
          </a:p>
          <a:p>
            <a:r>
              <a:rPr lang="en-US" dirty="0" smtClean="0"/>
              <a:t>Found in the walls of the _</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smtClean="0"/>
              <a:t>Muscle Tissue: Smooth</a:t>
            </a:r>
          </a:p>
        </p:txBody>
      </p:sp>
      <p:sp>
        <p:nvSpPr>
          <p:cNvPr id="287747" name="Rectangle 3"/>
          <p:cNvSpPr>
            <a:spLocks noGrp="1" noChangeArrowheads="1"/>
          </p:cNvSpPr>
          <p:nvPr>
            <p:ph type="body" idx="1"/>
          </p:nvPr>
        </p:nvSpPr>
        <p:spPr/>
        <p:txBody>
          <a:bodyPr/>
          <a:lstStyle/>
          <a:p>
            <a:r>
              <a:rPr lang="en-US" dirty="0" smtClean="0"/>
              <a:t>Sheets of ___________________________ with central nuclei that have _</a:t>
            </a:r>
          </a:p>
          <a:p>
            <a:endParaRPr lang="en-US" dirty="0" smtClean="0"/>
          </a:p>
          <a:p>
            <a:r>
              <a:rPr lang="en-US" dirty="0" smtClean="0"/>
              <a:t>Propels substances along internal passageways (i.e., peristalsis)</a:t>
            </a:r>
          </a:p>
          <a:p>
            <a:endParaRPr lang="en-US" dirty="0" smtClean="0"/>
          </a:p>
          <a:p>
            <a:r>
              <a:rPr lang="en-US" dirty="0" smtClean="0"/>
              <a:t>Found in the walls of _</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r>
              <a:rPr lang="en-US" smtClean="0"/>
              <a:t>Survival Needs</a:t>
            </a:r>
          </a:p>
        </p:txBody>
      </p:sp>
      <p:sp>
        <p:nvSpPr>
          <p:cNvPr id="45059" name="Rectangle 5"/>
          <p:cNvSpPr>
            <a:spLocks noGrp="1" noChangeArrowheads="1"/>
          </p:cNvSpPr>
          <p:nvPr>
            <p:ph type="body" idx="1"/>
          </p:nvPr>
        </p:nvSpPr>
        <p:spPr/>
        <p:txBody>
          <a:bodyPr/>
          <a:lstStyle/>
          <a:p>
            <a:pPr marL="571500" indent="-571500">
              <a:lnSpc>
                <a:spcPct val="90000"/>
              </a:lnSpc>
              <a:buFont typeface="Times" pitchFamily="18" charset="0"/>
              <a:buAutoNum type="arabicPeriod" startAt="3"/>
            </a:pPr>
            <a:r>
              <a:rPr lang="en-US" dirty="0" smtClean="0"/>
              <a:t>Water</a:t>
            </a:r>
          </a:p>
          <a:p>
            <a:pPr marL="879475" lvl="1" indent="-533400">
              <a:lnSpc>
                <a:spcPct val="90000"/>
              </a:lnSpc>
            </a:pPr>
            <a:r>
              <a:rPr lang="en-US" dirty="0" smtClean="0"/>
              <a:t>Most abundant chemical in the body</a:t>
            </a:r>
          </a:p>
          <a:p>
            <a:pPr marL="879475" lvl="1" indent="-533400">
              <a:lnSpc>
                <a:spcPct val="90000"/>
              </a:lnSpc>
            </a:pPr>
            <a:r>
              <a:rPr lang="en-US" dirty="0" smtClean="0"/>
              <a:t>Site of _</a:t>
            </a:r>
          </a:p>
          <a:p>
            <a:pPr marL="571500" indent="-571500">
              <a:lnSpc>
                <a:spcPct val="90000"/>
              </a:lnSpc>
              <a:buFont typeface="Times" pitchFamily="18" charset="0"/>
              <a:buAutoNum type="arabicPeriod" startAt="4"/>
            </a:pPr>
            <a:r>
              <a:rPr lang="en-US" dirty="0" smtClean="0"/>
              <a:t>Normal body _</a:t>
            </a:r>
          </a:p>
          <a:p>
            <a:pPr marL="879475" lvl="1" indent="-533400">
              <a:lnSpc>
                <a:spcPct val="90000"/>
              </a:lnSpc>
            </a:pPr>
            <a:r>
              <a:rPr lang="en-US" dirty="0" smtClean="0"/>
              <a:t>Affects ____________________ of chemical reactions </a:t>
            </a:r>
          </a:p>
          <a:p>
            <a:pPr marL="571500" indent="-571500">
              <a:lnSpc>
                <a:spcPct val="90000"/>
              </a:lnSpc>
              <a:buFont typeface="Times" pitchFamily="18" charset="0"/>
              <a:buAutoNum type="arabicPeriod" startAt="5"/>
            </a:pPr>
            <a:r>
              <a:rPr lang="en-US" dirty="0" smtClean="0"/>
              <a:t>Appropriate _</a:t>
            </a:r>
          </a:p>
          <a:p>
            <a:pPr marL="879475" lvl="1" indent="-533400">
              <a:lnSpc>
                <a:spcPct val="90000"/>
              </a:lnSpc>
            </a:pPr>
            <a:r>
              <a:rPr lang="en-US" dirty="0" smtClean="0"/>
              <a:t>For adequate breathing and gas exchange in the lungs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r>
              <a:rPr lang="en-US" smtClean="0"/>
              <a:t>Homeostasis</a:t>
            </a:r>
          </a:p>
        </p:txBody>
      </p:sp>
      <p:sp>
        <p:nvSpPr>
          <p:cNvPr id="46083" name="Rectangle 5"/>
          <p:cNvSpPr>
            <a:spLocks noGrp="1" noChangeArrowheads="1"/>
          </p:cNvSpPr>
          <p:nvPr>
            <p:ph type="body" idx="1"/>
          </p:nvPr>
        </p:nvSpPr>
        <p:spPr/>
        <p:txBody>
          <a:bodyPr/>
          <a:lstStyle/>
          <a:p>
            <a:r>
              <a:rPr lang="en-US" dirty="0" smtClean="0"/>
              <a:t>Maintenance of a relatively ______________________________ environment despite continuous outside changes</a:t>
            </a:r>
          </a:p>
          <a:p>
            <a:r>
              <a:rPr lang="en-US" dirty="0" smtClean="0"/>
              <a:t>A ______________________________ of equilibrium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rtlCol="0">
            <a:normAutofit fontScale="90000"/>
          </a:bodyPr>
          <a:lstStyle/>
          <a:p>
            <a:pPr fontAlgn="auto">
              <a:spcAft>
                <a:spcPts val="0"/>
              </a:spcAft>
              <a:defRPr/>
            </a:pPr>
            <a:r>
              <a:rPr lang="en-US" smtClean="0"/>
              <a:t>Components of a Control Mechanism</a:t>
            </a:r>
          </a:p>
        </p:txBody>
      </p:sp>
      <p:sp>
        <p:nvSpPr>
          <p:cNvPr id="48131" name="Rectangle 5"/>
          <p:cNvSpPr>
            <a:spLocks noGrp="1" noChangeArrowheads="1"/>
          </p:cNvSpPr>
          <p:nvPr>
            <p:ph type="body" idx="1"/>
          </p:nvPr>
        </p:nvSpPr>
        <p:spPr/>
        <p:txBody>
          <a:bodyPr/>
          <a:lstStyle/>
          <a:p>
            <a:pPr marL="495300" indent="-495300">
              <a:buFont typeface="Times" pitchFamily="18" charset="0"/>
              <a:buAutoNum type="arabicPeriod"/>
            </a:pPr>
            <a:r>
              <a:rPr lang="en-US" sz="2600" dirty="0" smtClean="0"/>
              <a:t> </a:t>
            </a:r>
          </a:p>
          <a:p>
            <a:pPr marL="803275" lvl="1" indent="-457200"/>
            <a:r>
              <a:rPr lang="en-US" sz="2400" dirty="0" smtClean="0"/>
              <a:t>Monitors the environment</a:t>
            </a:r>
          </a:p>
          <a:p>
            <a:pPr marL="803275" lvl="1" indent="-457200"/>
            <a:r>
              <a:rPr lang="en-US" sz="2400" dirty="0" smtClean="0"/>
              <a:t>Responds to stimuli (changes in controlled variables)</a:t>
            </a:r>
          </a:p>
          <a:p>
            <a:pPr marL="495300" indent="-495300">
              <a:buFont typeface="Times" pitchFamily="18" charset="0"/>
              <a:buAutoNum type="arabicPeriod" startAt="2"/>
            </a:pPr>
            <a:r>
              <a:rPr lang="en-US" sz="2600" dirty="0" smtClean="0"/>
              <a:t> </a:t>
            </a:r>
          </a:p>
          <a:p>
            <a:pPr marL="803275" lvl="1" indent="-457200"/>
            <a:r>
              <a:rPr lang="en-US" sz="2400" dirty="0" smtClean="0"/>
              <a:t>Determines the set point at which the variable is maintained</a:t>
            </a:r>
          </a:p>
          <a:p>
            <a:pPr marL="803275" lvl="1" indent="-457200"/>
            <a:r>
              <a:rPr lang="en-US" sz="2400" dirty="0" smtClean="0"/>
              <a:t>Receives input from receptor </a:t>
            </a:r>
          </a:p>
          <a:p>
            <a:pPr marL="803275" lvl="1" indent="-457200"/>
            <a:r>
              <a:rPr lang="en-US" sz="2400" dirty="0"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rtlCol="0">
            <a:normAutofit fontScale="90000"/>
          </a:bodyPr>
          <a:lstStyle/>
          <a:p>
            <a:pPr fontAlgn="auto">
              <a:spcAft>
                <a:spcPts val="0"/>
              </a:spcAft>
              <a:defRPr/>
            </a:pPr>
            <a:r>
              <a:rPr lang="en-US" smtClean="0"/>
              <a:t>Components of a Control Mechanism</a:t>
            </a:r>
          </a:p>
        </p:txBody>
      </p:sp>
      <p:sp>
        <p:nvSpPr>
          <p:cNvPr id="49155" name="Rectangle 5"/>
          <p:cNvSpPr>
            <a:spLocks noGrp="1" noChangeArrowheads="1"/>
          </p:cNvSpPr>
          <p:nvPr>
            <p:ph type="body" idx="1"/>
          </p:nvPr>
        </p:nvSpPr>
        <p:spPr/>
        <p:txBody>
          <a:bodyPr/>
          <a:lstStyle/>
          <a:p>
            <a:pPr marL="571500" indent="-571500">
              <a:buFont typeface="Times" pitchFamily="18" charset="0"/>
              <a:buAutoNum type="arabicPeriod" startAt="3"/>
            </a:pPr>
            <a:r>
              <a:rPr lang="en-US" dirty="0" smtClean="0"/>
              <a:t> </a:t>
            </a:r>
          </a:p>
          <a:p>
            <a:pPr marL="879475" lvl="1" indent="-533400"/>
            <a:r>
              <a:rPr lang="en-US" dirty="0" smtClean="0"/>
              <a:t>Receives output from control center</a:t>
            </a:r>
          </a:p>
          <a:p>
            <a:pPr marL="879475" lvl="1" indent="-533400"/>
            <a:r>
              <a:rPr lang="en-US" dirty="0" smtClean="0"/>
              <a:t> </a:t>
            </a:r>
          </a:p>
          <a:p>
            <a:pPr marL="879475" lvl="1" indent="-533400"/>
            <a:r>
              <a:rPr lang="en-US" dirty="0" smtClean="0"/>
              <a:t>Response acts to reduce or enhance the stimulus (feedback)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r>
              <a:rPr lang="en-US" smtClean="0"/>
              <a:t>Negative Feedback</a:t>
            </a:r>
          </a:p>
        </p:txBody>
      </p:sp>
      <p:sp>
        <p:nvSpPr>
          <p:cNvPr id="50179" name="Rectangle 5"/>
          <p:cNvSpPr>
            <a:spLocks noGrp="1" noChangeArrowheads="1"/>
          </p:cNvSpPr>
          <p:nvPr>
            <p:ph type="body" idx="1"/>
          </p:nvPr>
        </p:nvSpPr>
        <p:spPr/>
        <p:txBody>
          <a:bodyPr/>
          <a:lstStyle/>
          <a:p>
            <a:r>
              <a:rPr lang="en-US" dirty="0" smtClean="0"/>
              <a:t>The response _</a:t>
            </a:r>
          </a:p>
          <a:p>
            <a:endParaRPr lang="en-US" dirty="0" smtClean="0"/>
          </a:p>
          <a:p>
            <a:endParaRPr lang="en-US" dirty="0" smtClean="0"/>
          </a:p>
          <a:p>
            <a:r>
              <a:rPr lang="en-US" dirty="0" smtClean="0"/>
              <a:t>Examples:</a:t>
            </a:r>
          </a:p>
          <a:p>
            <a:pPr lvl="1"/>
            <a:r>
              <a:rPr lang="en-US" dirty="0" smtClean="0"/>
              <a:t>Regulation of _</a:t>
            </a:r>
          </a:p>
          <a:p>
            <a:pPr lvl="2"/>
            <a:r>
              <a:rPr lang="en-US" dirty="0" smtClean="0"/>
              <a:t>a nervous mechanism </a:t>
            </a:r>
          </a:p>
          <a:p>
            <a:pPr lvl="1"/>
            <a:r>
              <a:rPr lang="en-US" dirty="0" smtClean="0"/>
              <a:t>Regulation of blood volume by ADH </a:t>
            </a:r>
          </a:p>
          <a:p>
            <a:pPr lvl="2"/>
            <a:r>
              <a:rPr lang="en-US" dirty="0" smtClean="0"/>
              <a:t>an endocrine mechanism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r>
              <a:rPr lang="en-US" smtClean="0"/>
              <a:t>Positive Feedback</a:t>
            </a:r>
          </a:p>
        </p:txBody>
      </p:sp>
      <p:sp>
        <p:nvSpPr>
          <p:cNvPr id="51203" name="Rectangle 5"/>
          <p:cNvSpPr>
            <a:spLocks noGrp="1" noChangeArrowheads="1"/>
          </p:cNvSpPr>
          <p:nvPr>
            <p:ph type="body" idx="1"/>
          </p:nvPr>
        </p:nvSpPr>
        <p:spPr/>
        <p:txBody>
          <a:bodyPr/>
          <a:lstStyle/>
          <a:p>
            <a:r>
              <a:rPr lang="en-US" dirty="0" smtClean="0"/>
              <a:t>The response _</a:t>
            </a:r>
          </a:p>
          <a:p>
            <a:endParaRPr lang="en-US" dirty="0" smtClean="0"/>
          </a:p>
          <a:p>
            <a:endParaRPr lang="en-US" dirty="0" smtClean="0"/>
          </a:p>
          <a:p>
            <a:r>
              <a:rPr lang="en-US" dirty="0" smtClean="0"/>
              <a:t>May exhibit a cascade or amplifying effect</a:t>
            </a:r>
          </a:p>
          <a:p>
            <a:r>
              <a:rPr lang="en-US" dirty="0" smtClean="0"/>
              <a:t>Usually controls infrequent events e.g.:</a:t>
            </a:r>
          </a:p>
          <a:p>
            <a:pPr lvl="1"/>
            <a:r>
              <a:rPr lang="en-US" dirty="0" smtClean="0"/>
              <a:t>Enhancement of ___________________________ by </a:t>
            </a:r>
            <a:r>
              <a:rPr lang="en-US" dirty="0" err="1" smtClean="0"/>
              <a:t>oxytocin</a:t>
            </a:r>
            <a:r>
              <a:rPr lang="en-US" dirty="0" smtClean="0"/>
              <a:t> (Chapter 28)</a:t>
            </a:r>
          </a:p>
          <a:p>
            <a:pPr lvl="1"/>
            <a:r>
              <a:rPr lang="en-US" dirty="0" smtClean="0"/>
              <a:t>Platelet plug formation and blood clotting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r>
              <a:rPr lang="en-US" smtClean="0"/>
              <a:t>Homeostatic Imbalance</a:t>
            </a:r>
          </a:p>
        </p:txBody>
      </p:sp>
      <p:sp>
        <p:nvSpPr>
          <p:cNvPr id="52227" name="Rectangle 5"/>
          <p:cNvSpPr>
            <a:spLocks noGrp="1" noChangeArrowheads="1"/>
          </p:cNvSpPr>
          <p:nvPr>
            <p:ph type="body" idx="1"/>
          </p:nvPr>
        </p:nvSpPr>
        <p:spPr/>
        <p:txBody>
          <a:bodyPr/>
          <a:lstStyle/>
          <a:p>
            <a:r>
              <a:rPr lang="en-US" dirty="0" smtClean="0"/>
              <a:t> Disturbance of homeostasis</a:t>
            </a:r>
          </a:p>
          <a:p>
            <a:pPr lvl="1"/>
            <a:r>
              <a:rPr lang="en-US" dirty="0" smtClean="0"/>
              <a:t> Increases _</a:t>
            </a:r>
          </a:p>
          <a:p>
            <a:pPr lvl="1"/>
            <a:r>
              <a:rPr lang="en-US" dirty="0" smtClean="0"/>
              <a:t> Contributes to changes associated with _</a:t>
            </a:r>
          </a:p>
          <a:p>
            <a:pPr lvl="1"/>
            <a:r>
              <a:rPr lang="en-US" dirty="0" smtClean="0"/>
              <a:t> May allow destructive positive feedback mechanisms to take over (e.g., heart failure)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Introduction</a:t>
            </a:r>
          </a:p>
        </p:txBody>
      </p:sp>
      <p:sp>
        <p:nvSpPr>
          <p:cNvPr id="9219" name="Rectangle 3"/>
          <p:cNvSpPr>
            <a:spLocks noGrp="1" noChangeArrowheads="1"/>
          </p:cNvSpPr>
          <p:nvPr>
            <p:ph type="body" idx="1"/>
          </p:nvPr>
        </p:nvSpPr>
        <p:spPr>
          <a:xfrm>
            <a:off x="457200" y="1600200"/>
            <a:ext cx="8229600" cy="4724400"/>
          </a:xfrm>
        </p:spPr>
        <p:txBody>
          <a:bodyPr/>
          <a:lstStyle/>
          <a:p>
            <a:pPr>
              <a:lnSpc>
                <a:spcPct val="90000"/>
              </a:lnSpc>
            </a:pPr>
            <a:r>
              <a:rPr lang="en-US" dirty="0" smtClean="0"/>
              <a:t>Syllabus</a:t>
            </a:r>
          </a:p>
          <a:p>
            <a:pPr>
              <a:lnSpc>
                <a:spcPct val="90000"/>
              </a:lnSpc>
            </a:pPr>
            <a:r>
              <a:rPr lang="en-US" dirty="0" smtClean="0"/>
              <a:t>Exams</a:t>
            </a:r>
          </a:p>
          <a:p>
            <a:pPr lvl="1">
              <a:lnSpc>
                <a:spcPct val="90000"/>
              </a:lnSpc>
            </a:pPr>
            <a:r>
              <a:rPr lang="en-US" dirty="0" smtClean="0"/>
              <a:t>Six semester exams worth 100 points</a:t>
            </a:r>
          </a:p>
          <a:p>
            <a:pPr lvl="2">
              <a:lnSpc>
                <a:spcPct val="90000"/>
              </a:lnSpc>
            </a:pPr>
            <a:r>
              <a:rPr lang="en-US" dirty="0" smtClean="0"/>
              <a:t>From exams 1-5, your lowest exam will be dropped.  Exam six is not available for dropping</a:t>
            </a:r>
          </a:p>
          <a:p>
            <a:pPr lvl="2">
              <a:lnSpc>
                <a:spcPct val="90000"/>
              </a:lnSpc>
            </a:pPr>
            <a:r>
              <a:rPr lang="en-US" dirty="0" smtClean="0"/>
              <a:t>No make up exams</a:t>
            </a:r>
          </a:p>
          <a:p>
            <a:pPr>
              <a:lnSpc>
                <a:spcPct val="90000"/>
              </a:lnSpc>
            </a:pPr>
            <a:r>
              <a:rPr lang="en-US" dirty="0" smtClean="0"/>
              <a:t>Grading</a:t>
            </a:r>
          </a:p>
          <a:p>
            <a:pPr lvl="2">
              <a:lnSpc>
                <a:spcPct val="90000"/>
              </a:lnSpc>
            </a:pPr>
            <a:r>
              <a:rPr lang="en-US" dirty="0" smtClean="0"/>
              <a:t>Standard 90% A; 80% B etc</a:t>
            </a:r>
          </a:p>
          <a:p>
            <a:pPr lvl="2">
              <a:lnSpc>
                <a:spcPct val="90000"/>
              </a:lnSpc>
            </a:pPr>
            <a:r>
              <a:rPr lang="en-US" dirty="0" smtClean="0"/>
              <a:t>Because there is extra credit built into your exams, an 89 is a B, a 79 is a C, etc.</a:t>
            </a:r>
            <a:r>
              <a:rPr lang="en-US" sz="2800" dirty="0" smtClean="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r>
              <a:rPr lang="en-US" smtClean="0"/>
              <a:t>Anatomical Position</a:t>
            </a:r>
          </a:p>
        </p:txBody>
      </p:sp>
      <p:sp>
        <p:nvSpPr>
          <p:cNvPr id="53251" name="Rectangle 5"/>
          <p:cNvSpPr>
            <a:spLocks noGrp="1" noChangeArrowheads="1"/>
          </p:cNvSpPr>
          <p:nvPr>
            <p:ph type="body" idx="1"/>
          </p:nvPr>
        </p:nvSpPr>
        <p:spPr/>
        <p:txBody>
          <a:bodyPr/>
          <a:lstStyle/>
          <a:p>
            <a:r>
              <a:rPr lang="en-US" dirty="0" smtClean="0"/>
              <a:t>Standard anatomical body position:</a:t>
            </a:r>
          </a:p>
          <a:p>
            <a:pPr lvl="1"/>
            <a:r>
              <a:rPr lang="en-US" dirty="0" smtClean="0"/>
              <a:t> </a:t>
            </a:r>
          </a:p>
          <a:p>
            <a:pPr lvl="1"/>
            <a:r>
              <a:rPr lang="en-US" dirty="0" smtClean="0"/>
              <a:t>Feet slightly apart</a:t>
            </a:r>
          </a:p>
          <a:p>
            <a:pPr lvl="1"/>
            <a:r>
              <a:rPr lang="en-US" dirty="0" smtClean="0"/>
              <a:t>Palms _</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Directional terms</a:t>
            </a:r>
          </a:p>
        </p:txBody>
      </p:sp>
      <p:sp>
        <p:nvSpPr>
          <p:cNvPr id="4" name="Content Placeholder 3"/>
          <p:cNvSpPr>
            <a:spLocks noGrp="1"/>
          </p:cNvSpPr>
          <p:nvPr>
            <p:ph sz="half" idx="1"/>
          </p:nvPr>
        </p:nvSpPr>
        <p:spPr/>
        <p:txBody>
          <a:bodyPr rtlCol="0">
            <a:normAutofit fontScale="92500" lnSpcReduction="20000"/>
          </a:bodyPr>
          <a:lstStyle/>
          <a:p>
            <a:pPr fontAlgn="auto">
              <a:spcAft>
                <a:spcPts val="0"/>
              </a:spcAft>
              <a:buFont typeface="Arial" pitchFamily="34" charset="0"/>
              <a:buChar char="•"/>
              <a:defRPr/>
            </a:pPr>
            <a:r>
              <a:rPr lang="en-US" dirty="0" smtClean="0"/>
              <a:t>Superior</a:t>
            </a:r>
          </a:p>
          <a:p>
            <a:pPr lvl="1" fontAlgn="auto">
              <a:spcAft>
                <a:spcPts val="0"/>
              </a:spcAft>
              <a:buFont typeface="Arial" pitchFamily="34" charset="0"/>
              <a:buChar char="–"/>
              <a:defRPr/>
            </a:pPr>
            <a:r>
              <a:rPr lang="en-US" dirty="0" smtClean="0"/>
              <a:t>Towards the _</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dirty="0" smtClean="0"/>
              <a:t>Above</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 </a:t>
            </a:r>
          </a:p>
          <a:p>
            <a:pPr lvl="1" fontAlgn="auto">
              <a:spcAft>
                <a:spcPts val="0"/>
              </a:spcAft>
              <a:buFont typeface="Arial" pitchFamily="34" charset="0"/>
              <a:buChar char="–"/>
              <a:defRPr/>
            </a:pPr>
            <a:r>
              <a:rPr lang="en-US" dirty="0" smtClean="0"/>
              <a:t>Away from the head end or toward the lower part of the structure or the body.  </a:t>
            </a:r>
          </a:p>
          <a:p>
            <a:pPr lvl="1" fontAlgn="auto">
              <a:spcAft>
                <a:spcPts val="0"/>
              </a:spcAft>
              <a:buFont typeface="Arial" pitchFamily="34" charset="0"/>
              <a:buChar char="–"/>
              <a:defRPr/>
            </a:pPr>
            <a:r>
              <a:rPr lang="en-US" dirty="0" smtClean="0"/>
              <a:t>Below.</a:t>
            </a:r>
          </a:p>
          <a:p>
            <a:pPr lvl="1" fontAlgn="auto">
              <a:spcAft>
                <a:spcPts val="0"/>
              </a:spcAft>
              <a:buFont typeface="Arial" pitchFamily="34" charset="0"/>
              <a:buChar char="–"/>
              <a:defRPr/>
            </a:pPr>
            <a:endParaRPr lang="en-US" dirty="0" smtClean="0"/>
          </a:p>
        </p:txBody>
      </p:sp>
      <p:pic>
        <p:nvPicPr>
          <p:cNvPr id="54276" name="Picture 2"/>
          <p:cNvPicPr>
            <a:picLocks noGrp="1" noChangeAspect="1" noChangeArrowheads="1"/>
          </p:cNvPicPr>
          <p:nvPr>
            <p:ph sz="half" idx="2"/>
          </p:nvPr>
        </p:nvPicPr>
        <p:blipFill>
          <a:blip r:embed="rId2" cstate="email"/>
          <a:srcRect/>
          <a:stretch>
            <a:fillRect/>
          </a:stretch>
        </p:blipFill>
        <p:spPr>
          <a:xfrm>
            <a:off x="6275388" y="1295400"/>
            <a:ext cx="2181225" cy="55626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Directional Terms</a:t>
            </a:r>
          </a:p>
        </p:txBody>
      </p:sp>
      <p:sp>
        <p:nvSpPr>
          <p:cNvPr id="3" name="Content Placeholder 2"/>
          <p:cNvSpPr>
            <a:spLocks noGrp="1"/>
          </p:cNvSpPr>
          <p:nvPr>
            <p:ph sz="half" idx="1"/>
          </p:nvPr>
        </p:nvSpPr>
        <p:spPr/>
        <p:txBody>
          <a:bodyPr rtlCol="0">
            <a:normAutofit lnSpcReduction="10000"/>
          </a:bodyPr>
          <a:lstStyle/>
          <a:p>
            <a:pPr fontAlgn="auto">
              <a:spcAft>
                <a:spcPts val="0"/>
              </a:spcAft>
              <a:buFont typeface="Arial" pitchFamily="34" charset="0"/>
              <a:buChar char="•"/>
              <a:defRPr/>
            </a:pPr>
            <a:r>
              <a:rPr lang="en-US" dirty="0" smtClean="0"/>
              <a:t> </a:t>
            </a:r>
          </a:p>
          <a:p>
            <a:pPr lvl="1" fontAlgn="auto">
              <a:spcAft>
                <a:spcPts val="0"/>
              </a:spcAft>
              <a:buFont typeface="Arial" pitchFamily="34" charset="0"/>
              <a:buChar char="–"/>
              <a:defRPr/>
            </a:pPr>
            <a:r>
              <a:rPr lang="en-US" dirty="0" smtClean="0"/>
              <a:t>In a human, we can also say _</a:t>
            </a:r>
          </a:p>
          <a:p>
            <a:pPr lvl="1" fontAlgn="auto">
              <a:spcAft>
                <a:spcPts val="0"/>
              </a:spcAft>
              <a:buFont typeface="Arial" pitchFamily="34" charset="0"/>
              <a:buChar char="–"/>
              <a:defRPr/>
            </a:pPr>
            <a:r>
              <a:rPr lang="en-US" dirty="0" smtClean="0"/>
              <a:t>Towards the front</a:t>
            </a:r>
          </a:p>
          <a:p>
            <a:pPr lvl="1" fontAlgn="auto">
              <a:spcAft>
                <a:spcPts val="0"/>
              </a:spcAft>
              <a:buFont typeface="Arial" pitchFamily="34" charset="0"/>
              <a:buChar char="–"/>
              <a:defRPr/>
            </a:pPr>
            <a:r>
              <a:rPr lang="en-US" dirty="0" smtClean="0"/>
              <a:t>In front of</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dirty="0" smtClean="0"/>
              <a:t> </a:t>
            </a:r>
          </a:p>
          <a:p>
            <a:pPr lvl="2" fontAlgn="auto">
              <a:spcAft>
                <a:spcPts val="0"/>
              </a:spcAft>
              <a:buFont typeface="Arial" pitchFamily="34" charset="0"/>
              <a:buChar char="•"/>
              <a:defRPr/>
            </a:pPr>
            <a:r>
              <a:rPr lang="en-US" dirty="0" smtClean="0"/>
              <a:t>In a  human, we can also _</a:t>
            </a:r>
          </a:p>
          <a:p>
            <a:pPr lvl="2" fontAlgn="auto">
              <a:spcAft>
                <a:spcPts val="0"/>
              </a:spcAft>
              <a:buFont typeface="Arial" pitchFamily="34" charset="0"/>
              <a:buChar char="•"/>
              <a:defRPr/>
            </a:pPr>
            <a:r>
              <a:rPr lang="en-US" dirty="0" smtClean="0"/>
              <a:t>Towards the back of the body. </a:t>
            </a:r>
          </a:p>
          <a:p>
            <a:pPr lvl="2" fontAlgn="auto">
              <a:spcAft>
                <a:spcPts val="0"/>
              </a:spcAft>
              <a:buFont typeface="Arial" pitchFamily="34" charset="0"/>
              <a:buChar char="•"/>
              <a:defRPr/>
            </a:pPr>
            <a:r>
              <a:rPr lang="en-US" dirty="0" smtClean="0"/>
              <a:t> </a:t>
            </a:r>
          </a:p>
        </p:txBody>
      </p:sp>
      <p:pic>
        <p:nvPicPr>
          <p:cNvPr id="55300" name="Picture 2"/>
          <p:cNvPicPr>
            <a:picLocks noGrp="1" noChangeAspect="1" noChangeArrowheads="1"/>
          </p:cNvPicPr>
          <p:nvPr>
            <p:ph sz="half" idx="2"/>
          </p:nvPr>
        </p:nvPicPr>
        <p:blipFill>
          <a:blip r:embed="rId2" cstate="email"/>
          <a:srcRect/>
          <a:stretch>
            <a:fillRect/>
          </a:stretch>
        </p:blipFill>
        <p:spPr>
          <a:xfrm>
            <a:off x="6248400" y="2057400"/>
            <a:ext cx="2290763" cy="3621088"/>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Directional Terms</a:t>
            </a:r>
          </a:p>
        </p:txBody>
      </p:sp>
      <p:sp>
        <p:nvSpPr>
          <p:cNvPr id="3" name="Content Placeholder 2"/>
          <p:cNvSpPr>
            <a:spLocks noGrp="1"/>
          </p:cNvSpPr>
          <p:nvPr>
            <p:ph sz="half" idx="1"/>
          </p:nvPr>
        </p:nvSpPr>
        <p:spPr/>
        <p:txBody>
          <a:bodyPr rtlCol="0">
            <a:normAutofit fontScale="92500" lnSpcReduction="20000"/>
          </a:bodyPr>
          <a:lstStyle/>
          <a:p>
            <a:pPr fontAlgn="auto">
              <a:spcAft>
                <a:spcPts val="0"/>
              </a:spcAft>
              <a:buFont typeface="Arial" pitchFamily="34" charset="0"/>
              <a:buChar char="•"/>
              <a:defRPr/>
            </a:pPr>
            <a:r>
              <a:rPr lang="en-US" dirty="0" smtClean="0"/>
              <a:t> </a:t>
            </a:r>
          </a:p>
          <a:p>
            <a:pPr lvl="1" fontAlgn="auto">
              <a:spcAft>
                <a:spcPts val="0"/>
              </a:spcAft>
              <a:buFont typeface="Arial" pitchFamily="34" charset="0"/>
              <a:buChar char="–"/>
              <a:defRPr/>
            </a:pPr>
            <a:r>
              <a:rPr lang="en-US" dirty="0" smtClean="0"/>
              <a:t>Toward, or at the midline of the body</a:t>
            </a:r>
          </a:p>
          <a:p>
            <a:pPr lvl="1" fontAlgn="auto">
              <a:spcAft>
                <a:spcPts val="0"/>
              </a:spcAft>
              <a:buFont typeface="Arial" pitchFamily="34" charset="0"/>
              <a:buChar char="–"/>
              <a:defRPr/>
            </a:pPr>
            <a:r>
              <a:rPr lang="en-US" dirty="0" smtClean="0"/>
              <a:t>The _</a:t>
            </a:r>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 </a:t>
            </a:r>
          </a:p>
          <a:p>
            <a:pPr lvl="1" fontAlgn="auto">
              <a:spcAft>
                <a:spcPts val="0"/>
              </a:spcAft>
              <a:buFont typeface="Arial" pitchFamily="34" charset="0"/>
              <a:buChar char="–"/>
              <a:defRPr/>
            </a:pPr>
            <a:r>
              <a:rPr lang="en-US" dirty="0" smtClean="0"/>
              <a:t>Away from the midline</a:t>
            </a:r>
          </a:p>
          <a:p>
            <a:pPr lvl="1" fontAlgn="auto">
              <a:spcAft>
                <a:spcPts val="0"/>
              </a:spcAft>
              <a:buFont typeface="Arial" pitchFamily="34" charset="0"/>
              <a:buChar char="–"/>
              <a:defRPr/>
            </a:pPr>
            <a:r>
              <a:rPr lang="en-US" dirty="0" smtClean="0"/>
              <a:t>On the _</a:t>
            </a:r>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 </a:t>
            </a:r>
          </a:p>
          <a:p>
            <a:pPr lvl="1" fontAlgn="auto">
              <a:spcAft>
                <a:spcPts val="0"/>
              </a:spcAft>
              <a:buFont typeface="Arial" pitchFamily="34" charset="0"/>
              <a:buChar char="–"/>
              <a:defRPr/>
            </a:pPr>
            <a:r>
              <a:rPr lang="en-US" dirty="0" smtClean="0"/>
              <a:t>Between a more medial and a more lateral structure</a:t>
            </a:r>
          </a:p>
        </p:txBody>
      </p:sp>
      <p:pic>
        <p:nvPicPr>
          <p:cNvPr id="56324" name="Picture 2"/>
          <p:cNvPicPr>
            <a:picLocks noGrp="1" noChangeAspect="1" noChangeArrowheads="1"/>
          </p:cNvPicPr>
          <p:nvPr>
            <p:ph sz="half" idx="2"/>
          </p:nvPr>
        </p:nvPicPr>
        <p:blipFill>
          <a:blip r:embed="rId2" cstate="email"/>
          <a:srcRect/>
          <a:stretch>
            <a:fillRect/>
          </a:stretch>
        </p:blipFill>
        <p:spPr>
          <a:xfrm>
            <a:off x="6019800" y="1676400"/>
            <a:ext cx="2438400" cy="43053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Directional Terms</a:t>
            </a:r>
          </a:p>
        </p:txBody>
      </p:sp>
      <p:sp>
        <p:nvSpPr>
          <p:cNvPr id="3" name="Content Placeholder 2"/>
          <p:cNvSpPr>
            <a:spLocks noGrp="1"/>
          </p:cNvSpPr>
          <p:nvPr>
            <p:ph sz="half" idx="1"/>
          </p:nvPr>
        </p:nvSpPr>
        <p:spPr/>
        <p:txBody>
          <a:bodyPr rtlCol="0">
            <a:normAutofit lnSpcReduction="10000"/>
          </a:bodyPr>
          <a:lstStyle/>
          <a:p>
            <a:pPr fontAlgn="auto">
              <a:spcAft>
                <a:spcPts val="0"/>
              </a:spcAft>
              <a:buFont typeface="Arial" pitchFamily="34" charset="0"/>
              <a:buChar char="•"/>
              <a:defRPr/>
            </a:pPr>
            <a:r>
              <a:rPr lang="en-US" dirty="0" smtClean="0"/>
              <a:t> </a:t>
            </a:r>
          </a:p>
          <a:p>
            <a:pPr lvl="1" fontAlgn="auto">
              <a:spcAft>
                <a:spcPts val="0"/>
              </a:spcAft>
              <a:buFont typeface="Arial" pitchFamily="34" charset="0"/>
              <a:buChar char="–"/>
              <a:defRPr/>
            </a:pPr>
            <a:r>
              <a:rPr lang="en-US" dirty="0" smtClean="0"/>
              <a:t>Closer to the _</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dirty="0" smtClean="0"/>
              <a:t>Closer to the attachment of a limb to the trunk</a:t>
            </a:r>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Distal</a:t>
            </a:r>
          </a:p>
          <a:p>
            <a:pPr lvl="1" fontAlgn="auto">
              <a:spcAft>
                <a:spcPts val="0"/>
              </a:spcAft>
              <a:buFont typeface="Arial" pitchFamily="34" charset="0"/>
              <a:buChar char="–"/>
              <a:defRPr/>
            </a:pPr>
            <a:r>
              <a:rPr lang="en-US" dirty="0" smtClean="0"/>
              <a:t>Farter away from the origin of a body part</a:t>
            </a:r>
          </a:p>
          <a:p>
            <a:pPr lvl="1" fontAlgn="auto">
              <a:spcAft>
                <a:spcPts val="0"/>
              </a:spcAft>
              <a:buFont typeface="Arial" pitchFamily="34" charset="0"/>
              <a:buChar char="–"/>
              <a:defRPr/>
            </a:pPr>
            <a:r>
              <a:rPr lang="en-US" dirty="0" smtClean="0"/>
              <a:t>Farther away from the attachment of the limb _</a:t>
            </a:r>
          </a:p>
          <a:p>
            <a:pPr lvl="1" fontAlgn="auto">
              <a:spcAft>
                <a:spcPts val="0"/>
              </a:spcAft>
              <a:buFont typeface="Arial" pitchFamily="34" charset="0"/>
              <a:buChar char="–"/>
              <a:defRPr/>
            </a:pPr>
            <a:endParaRPr lang="en-US" dirty="0" smtClean="0"/>
          </a:p>
        </p:txBody>
      </p:sp>
      <p:pic>
        <p:nvPicPr>
          <p:cNvPr id="57348" name="Picture 2"/>
          <p:cNvPicPr>
            <a:picLocks noGrp="1" noChangeAspect="1" noChangeArrowheads="1"/>
          </p:cNvPicPr>
          <p:nvPr>
            <p:ph sz="half" idx="2"/>
          </p:nvPr>
        </p:nvPicPr>
        <p:blipFill>
          <a:blip r:embed="rId2" cstate="email"/>
          <a:srcRect/>
          <a:stretch>
            <a:fillRect/>
          </a:stretch>
        </p:blipFill>
        <p:spPr>
          <a:xfrm>
            <a:off x="6324600" y="1676400"/>
            <a:ext cx="2057400" cy="4884738"/>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Directional Terms</a:t>
            </a:r>
          </a:p>
        </p:txBody>
      </p:sp>
      <p:sp>
        <p:nvSpPr>
          <p:cNvPr id="58371" name="Content Placeholder 2"/>
          <p:cNvSpPr>
            <a:spLocks noGrp="1"/>
          </p:cNvSpPr>
          <p:nvPr>
            <p:ph sz="half" idx="1"/>
          </p:nvPr>
        </p:nvSpPr>
        <p:spPr/>
        <p:txBody>
          <a:bodyPr/>
          <a:lstStyle/>
          <a:p>
            <a:r>
              <a:rPr lang="en-US" dirty="0" smtClean="0"/>
              <a:t> </a:t>
            </a:r>
          </a:p>
          <a:p>
            <a:pPr lvl="1"/>
            <a:r>
              <a:rPr lang="en-US" dirty="0" smtClean="0"/>
              <a:t> </a:t>
            </a:r>
          </a:p>
          <a:p>
            <a:pPr lvl="1"/>
            <a:r>
              <a:rPr lang="en-US" dirty="0" smtClean="0"/>
              <a:t>Toward, or at the body surface</a:t>
            </a:r>
          </a:p>
          <a:p>
            <a:pPr lvl="1"/>
            <a:endParaRPr lang="en-US" dirty="0" smtClean="0"/>
          </a:p>
          <a:p>
            <a:r>
              <a:rPr lang="en-US" dirty="0" smtClean="0"/>
              <a:t> </a:t>
            </a:r>
          </a:p>
          <a:p>
            <a:pPr lvl="1"/>
            <a:r>
              <a:rPr lang="en-US" dirty="0" smtClean="0"/>
              <a:t> </a:t>
            </a:r>
          </a:p>
          <a:p>
            <a:pPr lvl="1"/>
            <a:r>
              <a:rPr lang="en-US" dirty="0" smtClean="0"/>
              <a:t>Away from the body surface</a:t>
            </a:r>
          </a:p>
        </p:txBody>
      </p:sp>
      <p:pic>
        <p:nvPicPr>
          <p:cNvPr id="58372" name="Picture 2"/>
          <p:cNvPicPr>
            <a:picLocks noGrp="1" noChangeAspect="1" noChangeArrowheads="1"/>
          </p:cNvPicPr>
          <p:nvPr>
            <p:ph sz="half" idx="2"/>
          </p:nvPr>
        </p:nvPicPr>
        <p:blipFill>
          <a:blip r:embed="rId2" cstate="email"/>
          <a:srcRect/>
          <a:stretch>
            <a:fillRect/>
          </a:stretch>
        </p:blipFill>
        <p:spPr>
          <a:xfrm>
            <a:off x="5410200" y="2286000"/>
            <a:ext cx="3087688" cy="31242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r>
              <a:rPr lang="en-US" smtClean="0"/>
              <a:t>Regional Terms</a:t>
            </a:r>
          </a:p>
        </p:txBody>
      </p:sp>
      <p:sp>
        <p:nvSpPr>
          <p:cNvPr id="59395" name="Rectangle 5"/>
          <p:cNvSpPr>
            <a:spLocks noGrp="1" noChangeArrowheads="1"/>
          </p:cNvSpPr>
          <p:nvPr>
            <p:ph type="body" idx="1"/>
          </p:nvPr>
        </p:nvSpPr>
        <p:spPr/>
        <p:txBody>
          <a:bodyPr/>
          <a:lstStyle/>
          <a:p>
            <a:r>
              <a:rPr lang="en-US" dirty="0" smtClean="0"/>
              <a:t>Two major divisions of body:</a:t>
            </a:r>
          </a:p>
          <a:p>
            <a:pPr lvl="1"/>
            <a:r>
              <a:rPr lang="en-US" dirty="0" smtClean="0"/>
              <a:t> </a:t>
            </a:r>
          </a:p>
          <a:p>
            <a:pPr lvl="2"/>
            <a:r>
              <a:rPr lang="en-US" dirty="0" smtClean="0"/>
              <a:t>Head, neck, and trunk</a:t>
            </a:r>
          </a:p>
          <a:p>
            <a:pPr lvl="1"/>
            <a:r>
              <a:rPr lang="en-US" dirty="0" err="1" smtClean="0"/>
              <a:t>Appendicular</a:t>
            </a:r>
            <a:endParaRPr lang="en-US" dirty="0" smtClean="0"/>
          </a:p>
          <a:p>
            <a:pPr lvl="2"/>
            <a:r>
              <a:rPr lang="en-US" dirty="0" smtClean="0"/>
              <a:t> </a:t>
            </a:r>
          </a:p>
          <a:p>
            <a:r>
              <a:rPr lang="en-US" dirty="0" smtClean="0"/>
              <a:t>Regional terms designate specific areas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en-US" smtClean="0"/>
              <a:t>Body Cavities</a:t>
            </a:r>
          </a:p>
        </p:txBody>
      </p:sp>
      <p:sp>
        <p:nvSpPr>
          <p:cNvPr id="60419" name="Rectangle 5"/>
          <p:cNvSpPr>
            <a:spLocks noGrp="1" noChangeArrowheads="1"/>
          </p:cNvSpPr>
          <p:nvPr>
            <p:ph type="body" idx="1"/>
          </p:nvPr>
        </p:nvSpPr>
        <p:spPr/>
        <p:txBody>
          <a:bodyPr/>
          <a:lstStyle/>
          <a:p>
            <a:r>
              <a:rPr lang="en-US" dirty="0" smtClean="0"/>
              <a:t> </a:t>
            </a:r>
          </a:p>
          <a:p>
            <a:pPr lvl="1"/>
            <a:r>
              <a:rPr lang="en-US" dirty="0" smtClean="0"/>
              <a:t>Protects nervous system</a:t>
            </a:r>
          </a:p>
          <a:p>
            <a:endParaRPr lang="en-US" dirty="0" smtClean="0"/>
          </a:p>
          <a:p>
            <a:r>
              <a:rPr lang="en-US" dirty="0" smtClean="0"/>
              <a:t>Two subdivisions:</a:t>
            </a:r>
          </a:p>
          <a:p>
            <a:pPr lvl="1"/>
            <a:r>
              <a:rPr lang="en-US" dirty="0" smtClean="0"/>
              <a:t>Cranial cavity</a:t>
            </a:r>
          </a:p>
          <a:p>
            <a:pPr lvl="2"/>
            <a:r>
              <a:rPr lang="en-US" dirty="0" smtClean="0"/>
              <a:t>Encases _</a:t>
            </a:r>
          </a:p>
          <a:p>
            <a:pPr lvl="1"/>
            <a:r>
              <a:rPr lang="en-US" dirty="0" smtClean="0"/>
              <a:t>Vertebral cavity</a:t>
            </a:r>
          </a:p>
          <a:p>
            <a:pPr lvl="2"/>
            <a:r>
              <a:rPr lang="en-US" dirty="0" smtClean="0"/>
              <a:t>Encases _</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r>
              <a:rPr lang="en-US" smtClean="0"/>
              <a:t>Body Cavities</a:t>
            </a:r>
          </a:p>
        </p:txBody>
      </p:sp>
      <p:sp>
        <p:nvSpPr>
          <p:cNvPr id="61443" name="Rectangle 5"/>
          <p:cNvSpPr>
            <a:spLocks noGrp="1" noChangeArrowheads="1"/>
          </p:cNvSpPr>
          <p:nvPr>
            <p:ph sz="half" idx="1"/>
          </p:nvPr>
        </p:nvSpPr>
        <p:spPr>
          <a:xfrm>
            <a:off x="457200" y="1600200"/>
            <a:ext cx="7696200" cy="4525963"/>
          </a:xfrm>
        </p:spPr>
        <p:txBody>
          <a:bodyPr/>
          <a:lstStyle/>
          <a:p>
            <a:r>
              <a:rPr lang="en-US" dirty="0" smtClean="0"/>
              <a:t>Ventral cavity</a:t>
            </a:r>
          </a:p>
          <a:p>
            <a:pPr lvl="1"/>
            <a:r>
              <a:rPr lang="en-US" dirty="0" smtClean="0"/>
              <a:t>Houses _________________________________ (viscera)</a:t>
            </a:r>
          </a:p>
          <a:p>
            <a:pPr lvl="1"/>
            <a:r>
              <a:rPr lang="en-US" dirty="0" smtClean="0"/>
              <a:t>Two subdivisions</a:t>
            </a:r>
          </a:p>
          <a:p>
            <a:pPr lvl="1"/>
            <a:endParaRPr lang="en-US" dirty="0" smtClean="0"/>
          </a:p>
          <a:p>
            <a:pPr lvl="1"/>
            <a:r>
              <a:rPr lang="en-US" dirty="0" smtClean="0"/>
              <a:t>separated by diaphragm</a:t>
            </a:r>
          </a:p>
          <a:p>
            <a:pPr lvl="2"/>
            <a:r>
              <a:rPr lang="en-US" dirty="0" smtClean="0"/>
              <a:t> </a:t>
            </a:r>
          </a:p>
          <a:p>
            <a:pPr lvl="2"/>
            <a:r>
              <a:rPr lang="en-US" dirty="0" err="1" smtClean="0"/>
              <a:t>Abdominopelvic</a:t>
            </a:r>
            <a:r>
              <a:rPr lang="en-US" dirty="0" smtClean="0"/>
              <a:t> cavity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r>
              <a:rPr lang="en-US" smtClean="0"/>
              <a:t>Ventral Body Cavities</a:t>
            </a:r>
          </a:p>
        </p:txBody>
      </p:sp>
      <p:sp>
        <p:nvSpPr>
          <p:cNvPr id="62467" name="Rectangle 5"/>
          <p:cNvSpPr>
            <a:spLocks noGrp="1" noChangeArrowheads="1"/>
          </p:cNvSpPr>
          <p:nvPr>
            <p:ph type="body" idx="1"/>
          </p:nvPr>
        </p:nvSpPr>
        <p:spPr/>
        <p:txBody>
          <a:bodyPr/>
          <a:lstStyle/>
          <a:p>
            <a:pPr>
              <a:lnSpc>
                <a:spcPct val="90000"/>
              </a:lnSpc>
            </a:pPr>
            <a:r>
              <a:rPr lang="en-US" dirty="0" smtClean="0"/>
              <a:t>Thoracic cavity subdivisions:</a:t>
            </a:r>
          </a:p>
          <a:p>
            <a:pPr lvl="1">
              <a:lnSpc>
                <a:spcPct val="90000"/>
              </a:lnSpc>
            </a:pPr>
            <a:r>
              <a:rPr lang="en-US" dirty="0" smtClean="0"/>
              <a:t>Two ______________________________ cavities</a:t>
            </a:r>
          </a:p>
          <a:p>
            <a:pPr lvl="2">
              <a:lnSpc>
                <a:spcPct val="90000"/>
              </a:lnSpc>
            </a:pPr>
            <a:r>
              <a:rPr lang="en-US" dirty="0" smtClean="0"/>
              <a:t>Each houses _</a:t>
            </a:r>
          </a:p>
          <a:p>
            <a:pPr lvl="1">
              <a:lnSpc>
                <a:spcPct val="90000"/>
              </a:lnSpc>
            </a:pPr>
            <a:r>
              <a:rPr lang="en-US" dirty="0" err="1" smtClean="0"/>
              <a:t>Mediastinum</a:t>
            </a:r>
            <a:endParaRPr lang="en-US" dirty="0" smtClean="0"/>
          </a:p>
          <a:p>
            <a:pPr lvl="2">
              <a:lnSpc>
                <a:spcPct val="90000"/>
              </a:lnSpc>
            </a:pPr>
            <a:r>
              <a:rPr lang="en-US" dirty="0" smtClean="0"/>
              <a:t>Contains pericardial cavity</a:t>
            </a:r>
          </a:p>
          <a:p>
            <a:pPr lvl="2">
              <a:lnSpc>
                <a:spcPct val="90000"/>
              </a:lnSpc>
            </a:pPr>
            <a:r>
              <a:rPr lang="en-US" dirty="0" smtClean="0"/>
              <a:t>Surrounds _</a:t>
            </a:r>
          </a:p>
          <a:p>
            <a:pPr lvl="1">
              <a:lnSpc>
                <a:spcPct val="90000"/>
              </a:lnSpc>
            </a:pPr>
            <a:r>
              <a:rPr lang="en-US" dirty="0" smtClean="0"/>
              <a:t>__________________________________ cavity</a:t>
            </a:r>
          </a:p>
          <a:p>
            <a:pPr lvl="2">
              <a:lnSpc>
                <a:spcPct val="90000"/>
              </a:lnSpc>
            </a:pPr>
            <a:r>
              <a:rPr lang="en-US" dirty="0" smtClean="0"/>
              <a:t>Encloses _</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Comment on grades and goals</a:t>
            </a:r>
          </a:p>
        </p:txBody>
      </p:sp>
      <p:sp>
        <p:nvSpPr>
          <p:cNvPr id="10243" name="Rectangle 3"/>
          <p:cNvSpPr>
            <a:spLocks noGrp="1" noChangeArrowheads="1"/>
          </p:cNvSpPr>
          <p:nvPr>
            <p:ph type="body" idx="1"/>
          </p:nvPr>
        </p:nvSpPr>
        <p:spPr/>
        <p:txBody>
          <a:bodyPr/>
          <a:lstStyle/>
          <a:p>
            <a:r>
              <a:rPr lang="en-US" smtClean="0"/>
              <a:t>My goal as an instructor is to present material to you in an understandable fashion, to elaborate on the text.  </a:t>
            </a:r>
          </a:p>
          <a:p>
            <a:endParaRPr lang="en-US" smtClean="0"/>
          </a:p>
          <a:p>
            <a:r>
              <a:rPr lang="en-US" smtClean="0"/>
              <a:t>My goal is for you to understand, and more importantly, apply the information you’ve been presented.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smtClean="0"/>
              <a:t>Ventral Body Cavities</a:t>
            </a:r>
          </a:p>
        </p:txBody>
      </p:sp>
      <p:sp>
        <p:nvSpPr>
          <p:cNvPr id="63491" name="Rectangle 5"/>
          <p:cNvSpPr>
            <a:spLocks noGrp="1" noChangeArrowheads="1"/>
          </p:cNvSpPr>
          <p:nvPr>
            <p:ph type="body" idx="1"/>
          </p:nvPr>
        </p:nvSpPr>
        <p:spPr/>
        <p:txBody>
          <a:bodyPr/>
          <a:lstStyle/>
          <a:p>
            <a:r>
              <a:rPr lang="en-US" dirty="0" err="1" smtClean="0"/>
              <a:t>Abdominopelvic</a:t>
            </a:r>
            <a:r>
              <a:rPr lang="en-US" dirty="0" smtClean="0"/>
              <a:t> cavity subdivisions:</a:t>
            </a:r>
          </a:p>
          <a:p>
            <a:pPr lvl="1"/>
            <a:r>
              <a:rPr lang="en-US" dirty="0" smtClean="0"/>
              <a:t>_________________________________ cavity</a:t>
            </a:r>
          </a:p>
          <a:p>
            <a:pPr lvl="2"/>
            <a:r>
              <a:rPr lang="en-US" dirty="0" smtClean="0"/>
              <a:t>Contains stomach, intestines, spleen, and liver</a:t>
            </a:r>
          </a:p>
          <a:p>
            <a:pPr lvl="1"/>
            <a:r>
              <a:rPr lang="en-US" dirty="0" smtClean="0"/>
              <a:t>_________________________________ cavity</a:t>
            </a:r>
          </a:p>
          <a:p>
            <a:pPr lvl="2"/>
            <a:r>
              <a:rPr lang="en-US" dirty="0" smtClean="0"/>
              <a:t>Contains urinary bladder, reproductive organs, and rectum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smtClean="0"/>
              <a:t>Serous Membrane (Serosa)</a:t>
            </a:r>
          </a:p>
        </p:txBody>
      </p:sp>
      <p:sp>
        <p:nvSpPr>
          <p:cNvPr id="64515" name="Rectangle 5"/>
          <p:cNvSpPr>
            <a:spLocks noGrp="1" noChangeArrowheads="1"/>
          </p:cNvSpPr>
          <p:nvPr>
            <p:ph type="body" idx="1"/>
          </p:nvPr>
        </p:nvSpPr>
        <p:spPr/>
        <p:txBody>
          <a:bodyPr/>
          <a:lstStyle/>
          <a:p>
            <a:r>
              <a:rPr lang="en-US" dirty="0" smtClean="0"/>
              <a:t>Thin, _____________________________________ separated by serous fluid</a:t>
            </a:r>
          </a:p>
          <a:p>
            <a:pPr lvl="1"/>
            <a:r>
              <a:rPr lang="en-US" dirty="0" smtClean="0"/>
              <a:t>Parietal </a:t>
            </a:r>
            <a:r>
              <a:rPr lang="en-US" dirty="0" err="1" smtClean="0"/>
              <a:t>serosa</a:t>
            </a:r>
            <a:r>
              <a:rPr lang="en-US" dirty="0" smtClean="0"/>
              <a:t> lines _</a:t>
            </a:r>
          </a:p>
          <a:p>
            <a:pPr lvl="1"/>
            <a:r>
              <a:rPr lang="en-US" dirty="0" smtClean="0"/>
              <a:t>Visceral </a:t>
            </a:r>
            <a:r>
              <a:rPr lang="en-US" dirty="0" err="1" smtClean="0"/>
              <a:t>serosa</a:t>
            </a:r>
            <a:r>
              <a:rPr lang="en-US" dirty="0" smtClean="0"/>
              <a:t> covers _</a:t>
            </a:r>
          </a:p>
        </p:txBody>
      </p:sp>
      <p:pic>
        <p:nvPicPr>
          <p:cNvPr id="13314" name="Picture 2"/>
          <p:cNvPicPr>
            <a:picLocks noChangeAspect="1" noChangeArrowheads="1"/>
          </p:cNvPicPr>
          <p:nvPr/>
        </p:nvPicPr>
        <p:blipFill>
          <a:blip r:embed="rId2" cstate="email"/>
          <a:srcRect/>
          <a:stretch>
            <a:fillRect/>
          </a:stretch>
        </p:blipFill>
        <p:spPr bwMode="auto">
          <a:xfrm>
            <a:off x="1447800" y="4946570"/>
            <a:ext cx="6262744" cy="1911430"/>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p:txBody>
          <a:bodyPr/>
          <a:lstStyle/>
          <a:p>
            <a:r>
              <a:rPr lang="en-US" smtClean="0"/>
              <a:t>Other Body Cavities</a:t>
            </a:r>
          </a:p>
        </p:txBody>
      </p:sp>
      <p:sp>
        <p:nvSpPr>
          <p:cNvPr id="67587" name="Rectangle 5"/>
          <p:cNvSpPr>
            <a:spLocks noGrp="1" noChangeArrowheads="1"/>
          </p:cNvSpPr>
          <p:nvPr>
            <p:ph type="body" idx="1"/>
          </p:nvPr>
        </p:nvSpPr>
        <p:spPr/>
        <p:txBody>
          <a:bodyPr/>
          <a:lstStyle/>
          <a:p>
            <a:r>
              <a:rPr lang="en-US" dirty="0" smtClean="0"/>
              <a:t>____________________________ and digestive cavities </a:t>
            </a:r>
          </a:p>
          <a:p>
            <a:r>
              <a:rPr lang="en-US" dirty="0" smtClean="0"/>
              <a:t>__________________________ cavity</a:t>
            </a:r>
          </a:p>
          <a:p>
            <a:r>
              <a:rPr lang="en-US" dirty="0" smtClean="0"/>
              <a:t>Orbital cavities </a:t>
            </a:r>
          </a:p>
          <a:p>
            <a:r>
              <a:rPr lang="en-US" dirty="0" smtClean="0"/>
              <a:t>Middle ear cavities</a:t>
            </a:r>
          </a:p>
          <a:p>
            <a:r>
              <a:rPr lang="en-US" dirty="0" smtClean="0"/>
              <a:t>___________________________ cavities </a:t>
            </a:r>
          </a:p>
        </p:txBody>
      </p:sp>
      <p:sp>
        <p:nvSpPr>
          <p:cNvPr id="67588" name="TextBox 3"/>
          <p:cNvSpPr txBox="1">
            <a:spLocks noChangeArrowheads="1"/>
          </p:cNvSpPr>
          <p:nvPr/>
        </p:nvSpPr>
        <p:spPr bwMode="auto">
          <a:xfrm>
            <a:off x="5334000" y="6324600"/>
            <a:ext cx="3633788" cy="369888"/>
          </a:xfrm>
          <a:prstGeom prst="rect">
            <a:avLst/>
          </a:prstGeom>
          <a:noFill/>
          <a:ln w="9525">
            <a:noFill/>
            <a:miter lim="800000"/>
            <a:headEnd/>
            <a:tailEnd/>
          </a:ln>
        </p:spPr>
        <p:txBody>
          <a:bodyPr wrap="none">
            <a:spAutoFit/>
          </a:bodyPr>
          <a:lstStyle/>
          <a:p>
            <a:r>
              <a:rPr lang="en-US">
                <a:latin typeface="Calibri" pitchFamily="34" charset="0"/>
              </a:rPr>
              <a:t>End Chapter One.  Start Chapter Two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r>
              <a:rPr lang="en-US" smtClean="0"/>
              <a:t>Matter</a:t>
            </a:r>
          </a:p>
        </p:txBody>
      </p:sp>
      <p:sp>
        <p:nvSpPr>
          <p:cNvPr id="68611" name="Rectangle 5"/>
          <p:cNvSpPr>
            <a:spLocks noGrp="1" noChangeArrowheads="1"/>
          </p:cNvSpPr>
          <p:nvPr>
            <p:ph type="body" idx="1"/>
          </p:nvPr>
        </p:nvSpPr>
        <p:spPr/>
        <p:txBody>
          <a:bodyPr/>
          <a:lstStyle/>
          <a:p>
            <a:pPr marL="571500" indent="-571500"/>
            <a:r>
              <a:rPr lang="en-US" dirty="0" smtClean="0"/>
              <a:t>Anything that has mass and occupies space</a:t>
            </a:r>
          </a:p>
          <a:p>
            <a:pPr marL="571500" indent="-571500"/>
            <a:r>
              <a:rPr lang="en-US" dirty="0" smtClean="0"/>
              <a:t>States of matter:</a:t>
            </a:r>
          </a:p>
          <a:p>
            <a:pPr marL="879475" lvl="1" indent="-533400">
              <a:buFont typeface="Times" pitchFamily="18" charset="0"/>
              <a:buAutoNum type="arabicPeriod"/>
            </a:pPr>
            <a:r>
              <a:rPr lang="en-US" dirty="0" smtClean="0"/>
              <a:t> </a:t>
            </a:r>
          </a:p>
          <a:p>
            <a:pPr marL="1279525" lvl="2" indent="-533400"/>
            <a:r>
              <a:rPr lang="en-US" dirty="0" smtClean="0"/>
              <a:t>definite shape and volume</a:t>
            </a:r>
          </a:p>
          <a:p>
            <a:pPr marL="879475" lvl="1" indent="-533400">
              <a:buFont typeface="Times" pitchFamily="18" charset="0"/>
              <a:buAutoNum type="arabicPeriod"/>
            </a:pPr>
            <a:r>
              <a:rPr lang="en-US" dirty="0" smtClean="0"/>
              <a:t> </a:t>
            </a:r>
          </a:p>
          <a:p>
            <a:pPr marL="1279525" lvl="2" indent="-533400"/>
            <a:r>
              <a:rPr lang="en-US" dirty="0" smtClean="0"/>
              <a:t>definite volume, changeable shape</a:t>
            </a:r>
          </a:p>
          <a:p>
            <a:pPr marL="879475" lvl="1" indent="-533400">
              <a:buFont typeface="Times" pitchFamily="18" charset="0"/>
              <a:buAutoNum type="arabicPeriod"/>
            </a:pPr>
            <a:r>
              <a:rPr lang="en-US" dirty="0" smtClean="0"/>
              <a:t> </a:t>
            </a:r>
          </a:p>
          <a:p>
            <a:pPr marL="1279525" lvl="2" indent="-533400"/>
            <a:r>
              <a:rPr lang="en-US" dirty="0" smtClean="0"/>
              <a:t>changeable shape and volume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title"/>
          </p:nvPr>
        </p:nvSpPr>
        <p:spPr/>
        <p:txBody>
          <a:bodyPr/>
          <a:lstStyle/>
          <a:p>
            <a:r>
              <a:rPr lang="en-US" smtClean="0"/>
              <a:t>Composition of Matter</a:t>
            </a:r>
          </a:p>
        </p:txBody>
      </p:sp>
      <p:sp>
        <p:nvSpPr>
          <p:cNvPr id="69635" name="Rectangle 7"/>
          <p:cNvSpPr>
            <a:spLocks noGrp="1" noChangeArrowheads="1"/>
          </p:cNvSpPr>
          <p:nvPr>
            <p:ph type="body" idx="1"/>
          </p:nvPr>
        </p:nvSpPr>
        <p:spPr/>
        <p:txBody>
          <a:bodyPr/>
          <a:lstStyle/>
          <a:p>
            <a:r>
              <a:rPr lang="en-US" sz="2600" dirty="0" smtClean="0"/>
              <a:t>Elements</a:t>
            </a:r>
          </a:p>
          <a:p>
            <a:pPr lvl="1"/>
            <a:r>
              <a:rPr lang="en-US" sz="2400" dirty="0" smtClean="0"/>
              <a:t>Cannot be broken down by ordinary chemical means </a:t>
            </a:r>
          </a:p>
          <a:p>
            <a:pPr lvl="1"/>
            <a:r>
              <a:rPr lang="en-US" sz="2400" dirty="0" smtClean="0"/>
              <a:t>Each has unique properties:</a:t>
            </a:r>
          </a:p>
          <a:p>
            <a:pPr lvl="2"/>
            <a:r>
              <a:rPr lang="en-US" dirty="0" smtClean="0"/>
              <a:t>Physical properties</a:t>
            </a:r>
          </a:p>
          <a:p>
            <a:pPr lvl="3"/>
            <a:r>
              <a:rPr lang="en-US" sz="2400" dirty="0" smtClean="0"/>
              <a:t>Are detectable with our _</a:t>
            </a:r>
          </a:p>
          <a:p>
            <a:pPr lvl="2"/>
            <a:endParaRPr lang="en-US" dirty="0" smtClean="0"/>
          </a:p>
          <a:p>
            <a:pPr lvl="2"/>
            <a:r>
              <a:rPr lang="en-US" dirty="0" smtClean="0"/>
              <a:t>Chemical properties</a:t>
            </a:r>
          </a:p>
          <a:p>
            <a:pPr lvl="3"/>
            <a:r>
              <a:rPr lang="en-US" sz="2400" dirty="0" smtClean="0"/>
              <a:t>How _</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smtClean="0"/>
              <a:t>Composition of Matter</a:t>
            </a:r>
          </a:p>
        </p:txBody>
      </p:sp>
      <p:sp>
        <p:nvSpPr>
          <p:cNvPr id="70659" name="Rectangle 5"/>
          <p:cNvSpPr>
            <a:spLocks noGrp="1" noChangeArrowheads="1"/>
          </p:cNvSpPr>
          <p:nvPr>
            <p:ph type="body" idx="1"/>
          </p:nvPr>
        </p:nvSpPr>
        <p:spPr/>
        <p:txBody>
          <a:bodyPr/>
          <a:lstStyle/>
          <a:p>
            <a:r>
              <a:rPr lang="en-US" dirty="0" smtClean="0"/>
              <a:t>Atoms</a:t>
            </a:r>
          </a:p>
          <a:p>
            <a:pPr lvl="1"/>
            <a:r>
              <a:rPr lang="en-US" dirty="0" smtClean="0"/>
              <a:t>Unique _________________________________ for each element</a:t>
            </a:r>
          </a:p>
          <a:p>
            <a:pPr lvl="1"/>
            <a:endParaRPr lang="en-US" dirty="0" smtClean="0"/>
          </a:p>
          <a:p>
            <a:r>
              <a:rPr lang="en-US" dirty="0" smtClean="0"/>
              <a:t>Atomic symbol: one- or two-letter chemical shorthand for each element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rtlCol="0">
            <a:normAutofit fontScale="90000"/>
          </a:bodyPr>
          <a:lstStyle/>
          <a:p>
            <a:pPr fontAlgn="auto">
              <a:spcAft>
                <a:spcPts val="0"/>
              </a:spcAft>
              <a:defRPr/>
            </a:pPr>
            <a:r>
              <a:rPr lang="en-US" dirty="0" smtClean="0"/>
              <a:t>Major Elements of the Human Body</a:t>
            </a:r>
          </a:p>
        </p:txBody>
      </p:sp>
      <p:sp>
        <p:nvSpPr>
          <p:cNvPr id="71683" name="Rectangle 5"/>
          <p:cNvSpPr>
            <a:spLocks noGrp="1" noChangeArrowheads="1"/>
          </p:cNvSpPr>
          <p:nvPr>
            <p:ph type="body" idx="1"/>
          </p:nvPr>
        </p:nvSpPr>
        <p:spPr/>
        <p:txBody>
          <a:bodyPr/>
          <a:lstStyle/>
          <a:p>
            <a:r>
              <a:rPr lang="en-US" dirty="0" smtClean="0"/>
              <a:t>Oxygen (O) </a:t>
            </a:r>
          </a:p>
          <a:p>
            <a:r>
              <a:rPr lang="en-US" dirty="0" smtClean="0"/>
              <a:t>  </a:t>
            </a:r>
          </a:p>
          <a:p>
            <a:r>
              <a:rPr lang="en-US" dirty="0" smtClean="0"/>
              <a:t>Hydrogen (H) </a:t>
            </a:r>
          </a:p>
          <a:p>
            <a:r>
              <a:rPr lang="en-US" dirty="0" smtClean="0"/>
              <a:t> </a:t>
            </a:r>
          </a:p>
        </p:txBody>
      </p:sp>
      <p:sp>
        <p:nvSpPr>
          <p:cNvPr id="71684" name="Text Box 6"/>
          <p:cNvSpPr txBox="1">
            <a:spLocks noChangeArrowheads="1"/>
          </p:cNvSpPr>
          <p:nvPr/>
        </p:nvSpPr>
        <p:spPr bwMode="auto">
          <a:xfrm>
            <a:off x="3814763" y="2430463"/>
            <a:ext cx="4414837" cy="777875"/>
          </a:xfrm>
          <a:prstGeom prst="rect">
            <a:avLst/>
          </a:prstGeom>
          <a:noFill/>
          <a:ln w="9525">
            <a:noFill/>
            <a:miter lim="800000"/>
            <a:headEnd/>
            <a:tailEnd/>
          </a:ln>
        </p:spPr>
        <p:txBody>
          <a:bodyPr wrap="none">
            <a:spAutoFit/>
          </a:bodyPr>
          <a:lstStyle/>
          <a:p>
            <a:pPr>
              <a:spcAft>
                <a:spcPct val="50000"/>
              </a:spcAft>
              <a:buClr>
                <a:srgbClr val="053D76"/>
              </a:buClr>
              <a:buFont typeface="Times" pitchFamily="18" charset="0"/>
              <a:buNone/>
            </a:pPr>
            <a:r>
              <a:rPr lang="en-US" sz="3000" dirty="0"/>
              <a:t>About 96% of body mass</a:t>
            </a:r>
            <a:endParaRPr lang="en-US" dirty="0">
              <a:latin typeface="Calibri" pitchFamily="34" charset="0"/>
            </a:endParaRPr>
          </a:p>
        </p:txBody>
      </p:sp>
      <p:sp>
        <p:nvSpPr>
          <p:cNvPr id="71685" name="AutoShape 7"/>
          <p:cNvSpPr>
            <a:spLocks/>
          </p:cNvSpPr>
          <p:nvPr/>
        </p:nvSpPr>
        <p:spPr bwMode="auto">
          <a:xfrm>
            <a:off x="3124200" y="1439863"/>
            <a:ext cx="685800" cy="2514600"/>
          </a:xfrm>
          <a:prstGeom prst="rightBrace">
            <a:avLst>
              <a:gd name="adj1" fmla="val 30556"/>
              <a:gd name="adj2" fmla="val 50000"/>
            </a:avLst>
          </a:prstGeom>
          <a:noFill/>
          <a:ln w="12700">
            <a:solidFill>
              <a:schemeClr val="tx1"/>
            </a:solidFill>
            <a:round/>
            <a:headEnd/>
            <a:tailEnd/>
          </a:ln>
        </p:spPr>
        <p:txBody>
          <a:bodyPr wrap="none" anchor="ctr"/>
          <a:lstStyle/>
          <a:p>
            <a:endParaRPr lang="en-US">
              <a:latin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rtlCol="0">
            <a:normAutofit fontScale="90000"/>
          </a:bodyPr>
          <a:lstStyle/>
          <a:p>
            <a:pPr fontAlgn="auto">
              <a:spcAft>
                <a:spcPts val="0"/>
              </a:spcAft>
              <a:defRPr/>
            </a:pPr>
            <a:r>
              <a:rPr lang="en-US" smtClean="0"/>
              <a:t>Lesser Elements of the Human Body</a:t>
            </a:r>
          </a:p>
        </p:txBody>
      </p:sp>
      <p:sp>
        <p:nvSpPr>
          <p:cNvPr id="18437" name="Rectangle 5"/>
          <p:cNvSpPr>
            <a:spLocks noGrp="1" noChangeArrowheads="1"/>
          </p:cNvSpPr>
          <p:nvPr>
            <p:ph type="body" idx="1"/>
          </p:nvPr>
        </p:nvSpPr>
        <p:spPr/>
        <p:txBody>
          <a:bodyPr rtlCol="0">
            <a:normAutofit fontScale="92500" lnSpcReduction="10000"/>
          </a:bodyPr>
          <a:lstStyle/>
          <a:p>
            <a:pPr fontAlgn="auto">
              <a:spcAft>
                <a:spcPts val="0"/>
              </a:spcAft>
              <a:buFont typeface="Arial" pitchFamily="34" charset="0"/>
              <a:buChar char="•"/>
              <a:defRPr/>
            </a:pPr>
            <a:r>
              <a:rPr lang="en-US" dirty="0" smtClean="0"/>
              <a:t> About 3.9% of body mass:</a:t>
            </a:r>
          </a:p>
          <a:p>
            <a:pPr lvl="1" fontAlgn="auto">
              <a:spcAft>
                <a:spcPts val="0"/>
              </a:spcAft>
              <a:buFont typeface="Arial" pitchFamily="34" charset="0"/>
              <a:buChar char="–"/>
              <a:defRPr/>
            </a:pPr>
            <a:r>
              <a:rPr lang="en-US" dirty="0" smtClean="0"/>
              <a:t>Calcium (Ca)</a:t>
            </a:r>
          </a:p>
          <a:p>
            <a:pPr lvl="1" fontAlgn="auto">
              <a:spcAft>
                <a:spcPts val="0"/>
              </a:spcAft>
              <a:buFont typeface="Arial" pitchFamily="34" charset="0"/>
              <a:buChar char="–"/>
              <a:defRPr/>
            </a:pPr>
            <a:r>
              <a:rPr lang="en-US" dirty="0" smtClean="0"/>
              <a:t>phosphorus (P)</a:t>
            </a:r>
          </a:p>
          <a:p>
            <a:pPr lvl="1" fontAlgn="auto">
              <a:spcAft>
                <a:spcPts val="0"/>
              </a:spcAft>
              <a:buFont typeface="Arial" pitchFamily="34" charset="0"/>
              <a:buChar char="–"/>
              <a:defRPr/>
            </a:pPr>
            <a:r>
              <a:rPr lang="en-US" dirty="0" smtClean="0"/>
              <a:t>potassium (K)</a:t>
            </a:r>
          </a:p>
          <a:p>
            <a:pPr lvl="1" fontAlgn="auto">
              <a:spcAft>
                <a:spcPts val="0"/>
              </a:spcAft>
              <a:buFont typeface="Arial" pitchFamily="34" charset="0"/>
              <a:buChar char="–"/>
              <a:defRPr/>
            </a:pPr>
            <a:r>
              <a:rPr lang="en-US" dirty="0" smtClean="0"/>
              <a:t>sulfur (S)</a:t>
            </a:r>
          </a:p>
          <a:p>
            <a:pPr lvl="1" fontAlgn="auto">
              <a:spcAft>
                <a:spcPts val="0"/>
              </a:spcAft>
              <a:buFont typeface="Arial" pitchFamily="34" charset="0"/>
              <a:buChar char="–"/>
              <a:defRPr/>
            </a:pPr>
            <a:r>
              <a:rPr lang="en-US" dirty="0" smtClean="0"/>
              <a:t>sodium (Na)</a:t>
            </a:r>
          </a:p>
          <a:p>
            <a:pPr lvl="1" fontAlgn="auto">
              <a:spcAft>
                <a:spcPts val="0"/>
              </a:spcAft>
              <a:buFont typeface="Arial" pitchFamily="34" charset="0"/>
              <a:buChar char="–"/>
              <a:defRPr/>
            </a:pPr>
            <a:r>
              <a:rPr lang="en-US" dirty="0" smtClean="0"/>
              <a:t>chlorine (</a:t>
            </a:r>
            <a:r>
              <a:rPr lang="en-US" dirty="0" err="1" smtClean="0"/>
              <a:t>Cl</a:t>
            </a:r>
            <a:r>
              <a:rPr lang="en-US" dirty="0" smtClean="0"/>
              <a:t>)</a:t>
            </a:r>
          </a:p>
          <a:p>
            <a:pPr lvl="1" fontAlgn="auto">
              <a:spcAft>
                <a:spcPts val="0"/>
              </a:spcAft>
              <a:buFont typeface="Arial" pitchFamily="34" charset="0"/>
              <a:buChar char="–"/>
              <a:defRPr/>
            </a:pPr>
            <a:r>
              <a:rPr lang="en-US" dirty="0" smtClean="0"/>
              <a:t>magnesium (Mg)</a:t>
            </a:r>
          </a:p>
          <a:p>
            <a:pPr lvl="1" fontAlgn="auto">
              <a:spcAft>
                <a:spcPts val="0"/>
              </a:spcAft>
              <a:buFont typeface="Arial" pitchFamily="34" charset="0"/>
              <a:buChar char="–"/>
              <a:defRPr/>
            </a:pPr>
            <a:r>
              <a:rPr lang="en-US" dirty="0" smtClean="0"/>
              <a:t>iodine (I</a:t>
            </a:r>
          </a:p>
          <a:p>
            <a:pPr lvl="1" fontAlgn="auto">
              <a:spcAft>
                <a:spcPts val="0"/>
              </a:spcAft>
              <a:buFont typeface="Arial" pitchFamily="34" charset="0"/>
              <a:buChar char="–"/>
              <a:defRPr/>
            </a:pPr>
            <a:r>
              <a:rPr lang="en-US" dirty="0" smtClean="0"/>
              <a:t>iron (Fe)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p:txBody>
          <a:bodyPr/>
          <a:lstStyle/>
          <a:p>
            <a:r>
              <a:rPr lang="en-US" smtClean="0"/>
              <a:t>Trace Elements of the Human Body</a:t>
            </a:r>
          </a:p>
        </p:txBody>
      </p:sp>
      <p:sp>
        <p:nvSpPr>
          <p:cNvPr id="73731" name="Rectangle 5"/>
          <p:cNvSpPr>
            <a:spLocks noGrp="1" noChangeArrowheads="1"/>
          </p:cNvSpPr>
          <p:nvPr>
            <p:ph type="body" idx="1"/>
          </p:nvPr>
        </p:nvSpPr>
        <p:spPr/>
        <p:txBody>
          <a:bodyPr/>
          <a:lstStyle/>
          <a:p>
            <a:r>
              <a:rPr lang="en-US" dirty="0" smtClean="0"/>
              <a:t>&lt; 0.01% of body mass:</a:t>
            </a:r>
          </a:p>
          <a:p>
            <a:pPr lvl="1"/>
            <a:r>
              <a:rPr lang="en-US" dirty="0" smtClean="0"/>
              <a:t>Part of _</a:t>
            </a:r>
          </a:p>
          <a:p>
            <a:pPr lvl="1"/>
            <a:r>
              <a:rPr lang="en-US" dirty="0" smtClean="0"/>
              <a:t>chromium (Cr)</a:t>
            </a:r>
          </a:p>
          <a:p>
            <a:pPr lvl="1"/>
            <a:r>
              <a:rPr lang="en-US" dirty="0" smtClean="0"/>
              <a:t>manganese (</a:t>
            </a:r>
            <a:r>
              <a:rPr lang="en-US" dirty="0" err="1" smtClean="0"/>
              <a:t>Mn</a:t>
            </a:r>
            <a:endParaRPr lang="en-US" dirty="0" smtClean="0"/>
          </a:p>
          <a:p>
            <a:pPr lvl="1"/>
            <a:r>
              <a:rPr lang="en-US" dirty="0" smtClean="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p:txBody>
          <a:bodyPr/>
          <a:lstStyle/>
          <a:p>
            <a:r>
              <a:rPr lang="en-US" smtClean="0"/>
              <a:t>Atomic Structure</a:t>
            </a:r>
          </a:p>
        </p:txBody>
      </p:sp>
      <p:sp>
        <p:nvSpPr>
          <p:cNvPr id="74755" name="Rectangle 5"/>
          <p:cNvSpPr>
            <a:spLocks noGrp="1" noChangeArrowheads="1"/>
          </p:cNvSpPr>
          <p:nvPr>
            <p:ph type="body" idx="1"/>
          </p:nvPr>
        </p:nvSpPr>
        <p:spPr/>
        <p:txBody>
          <a:bodyPr/>
          <a:lstStyle/>
          <a:p>
            <a:r>
              <a:rPr lang="en-US" dirty="0" smtClean="0"/>
              <a:t>Determined by numbers of _</a:t>
            </a:r>
          </a:p>
          <a:p>
            <a:endParaRPr lang="en-US" dirty="0" smtClean="0"/>
          </a:p>
          <a:p>
            <a:r>
              <a:rPr lang="en-US" dirty="0" smtClean="0"/>
              <a:t>Nucleus consists of _</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Comment on grades and goals</a:t>
            </a:r>
          </a:p>
        </p:txBody>
      </p:sp>
      <p:sp>
        <p:nvSpPr>
          <p:cNvPr id="6147" name="Rectangle 3"/>
          <p:cNvSpPr>
            <a:spLocks noGrp="1" noChangeArrowheads="1"/>
          </p:cNvSpPr>
          <p:nvPr>
            <p:ph type="body" idx="1"/>
          </p:nvPr>
        </p:nvSpPr>
        <p:spPr>
          <a:xfrm>
            <a:off x="457200" y="1600200"/>
            <a:ext cx="8229600" cy="4800600"/>
          </a:xfrm>
        </p:spPr>
        <p:txBody>
          <a:bodyPr rtlCol="0">
            <a:normAutofit lnSpcReduction="10000"/>
          </a:bodyPr>
          <a:lstStyle/>
          <a:p>
            <a:pPr fontAlgn="auto">
              <a:lnSpc>
                <a:spcPct val="90000"/>
              </a:lnSpc>
              <a:spcAft>
                <a:spcPts val="0"/>
              </a:spcAft>
              <a:buFont typeface="Arial" pitchFamily="34" charset="0"/>
              <a:buChar char="•"/>
              <a:defRPr/>
            </a:pPr>
            <a:r>
              <a:rPr lang="en-US" sz="2800" dirty="0" smtClean="0"/>
              <a:t>My goal is to create challenging exams that reflect the material and your comprehension. </a:t>
            </a:r>
          </a:p>
          <a:p>
            <a:pPr lvl="1" fontAlgn="auto">
              <a:lnSpc>
                <a:spcPct val="90000"/>
              </a:lnSpc>
              <a:spcAft>
                <a:spcPts val="0"/>
              </a:spcAft>
              <a:buFont typeface="Arial" pitchFamily="34" charset="0"/>
              <a:buChar char="–"/>
              <a:defRPr/>
            </a:pPr>
            <a:r>
              <a:rPr lang="en-US" sz="2400" dirty="0" smtClean="0"/>
              <a:t>There is a great deal of information in this class</a:t>
            </a:r>
          </a:p>
          <a:p>
            <a:pPr lvl="1" fontAlgn="auto">
              <a:lnSpc>
                <a:spcPct val="90000"/>
              </a:lnSpc>
              <a:spcAft>
                <a:spcPts val="0"/>
              </a:spcAft>
              <a:buFont typeface="Arial" pitchFamily="34" charset="0"/>
              <a:buChar char="–"/>
              <a:defRPr/>
            </a:pPr>
            <a:r>
              <a:rPr lang="en-US" sz="2400" dirty="0" smtClean="0"/>
              <a:t>For summer semester, there is a very limited time frame in which you have to learn this information</a:t>
            </a:r>
          </a:p>
          <a:p>
            <a:pPr fontAlgn="auto">
              <a:lnSpc>
                <a:spcPct val="90000"/>
              </a:lnSpc>
              <a:spcAft>
                <a:spcPts val="0"/>
              </a:spcAft>
              <a:buFont typeface="Arial" pitchFamily="34" charset="0"/>
              <a:buChar char="•"/>
              <a:defRPr/>
            </a:pPr>
            <a:endParaRPr lang="en-US" sz="2800" dirty="0" smtClean="0"/>
          </a:p>
          <a:p>
            <a:pPr fontAlgn="auto">
              <a:lnSpc>
                <a:spcPct val="90000"/>
              </a:lnSpc>
              <a:spcAft>
                <a:spcPts val="0"/>
              </a:spcAft>
              <a:buFont typeface="Arial" pitchFamily="34" charset="0"/>
              <a:buChar char="•"/>
              <a:defRPr/>
            </a:pPr>
            <a:r>
              <a:rPr lang="en-US" sz="2800" dirty="0" smtClean="0"/>
              <a:t>I know that some of you are grade oriented.  Please be aware that I am not.  I much prefer questions regarding content than exam scores.  For those of you considering careers in health care, I consider it vitally important that you have this information as a good building tool.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p:txBody>
          <a:bodyPr/>
          <a:lstStyle/>
          <a:p>
            <a:r>
              <a:rPr lang="en-US" smtClean="0"/>
              <a:t>Atomic Structure</a:t>
            </a:r>
          </a:p>
        </p:txBody>
      </p:sp>
      <p:sp>
        <p:nvSpPr>
          <p:cNvPr id="75779" name="Rectangle 5"/>
          <p:cNvSpPr>
            <a:spLocks noGrp="1" noChangeArrowheads="1"/>
          </p:cNvSpPr>
          <p:nvPr>
            <p:ph type="body" idx="1"/>
          </p:nvPr>
        </p:nvSpPr>
        <p:spPr/>
        <p:txBody>
          <a:bodyPr/>
          <a:lstStyle/>
          <a:p>
            <a:r>
              <a:rPr lang="en-US" dirty="0" smtClean="0"/>
              <a:t>Neutrons</a:t>
            </a:r>
          </a:p>
          <a:p>
            <a:pPr lvl="2"/>
            <a:r>
              <a:rPr lang="en-US" dirty="0" smtClean="0"/>
              <a:t> </a:t>
            </a:r>
          </a:p>
          <a:p>
            <a:pPr lvl="2"/>
            <a:r>
              <a:rPr lang="en-US" dirty="0" smtClean="0"/>
              <a:t>Mass = 1 atomic mass unit (</a:t>
            </a:r>
            <a:r>
              <a:rPr lang="en-US" dirty="0" err="1" smtClean="0"/>
              <a:t>amu</a:t>
            </a:r>
            <a:r>
              <a:rPr lang="en-US" dirty="0" smtClean="0"/>
              <a:t>)</a:t>
            </a:r>
          </a:p>
          <a:p>
            <a:endParaRPr lang="en-US" dirty="0" smtClean="0"/>
          </a:p>
          <a:p>
            <a:r>
              <a:rPr lang="en-US" dirty="0" smtClean="0"/>
              <a:t> </a:t>
            </a:r>
          </a:p>
          <a:p>
            <a:pPr lvl="2"/>
            <a:r>
              <a:rPr lang="en-US" dirty="0" smtClean="0"/>
              <a:t> </a:t>
            </a:r>
          </a:p>
          <a:p>
            <a:pPr lvl="2"/>
            <a:r>
              <a:rPr lang="en-US" dirty="0" smtClean="0"/>
              <a:t>Mass = 1 </a:t>
            </a:r>
            <a:r>
              <a:rPr lang="en-US" dirty="0" err="1" smtClean="0"/>
              <a:t>amu</a:t>
            </a:r>
            <a:endParaRPr lang="en-US"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title"/>
          </p:nvPr>
        </p:nvSpPr>
        <p:spPr/>
        <p:txBody>
          <a:bodyPr/>
          <a:lstStyle/>
          <a:p>
            <a:r>
              <a:rPr lang="en-US" smtClean="0"/>
              <a:t>Atomic Structure</a:t>
            </a:r>
          </a:p>
        </p:txBody>
      </p:sp>
      <p:sp>
        <p:nvSpPr>
          <p:cNvPr id="76803" name="Rectangle 7"/>
          <p:cNvSpPr>
            <a:spLocks noGrp="1" noChangeArrowheads="1"/>
          </p:cNvSpPr>
          <p:nvPr>
            <p:ph type="body" idx="1"/>
          </p:nvPr>
        </p:nvSpPr>
        <p:spPr/>
        <p:txBody>
          <a:bodyPr/>
          <a:lstStyle/>
          <a:p>
            <a:r>
              <a:rPr lang="en-US" dirty="0" smtClean="0"/>
              <a:t> </a:t>
            </a:r>
          </a:p>
          <a:p>
            <a:pPr lvl="1"/>
            <a:r>
              <a:rPr lang="en-US" dirty="0" smtClean="0"/>
              <a:t>Orbit nucleus</a:t>
            </a:r>
          </a:p>
          <a:p>
            <a:pPr lvl="1"/>
            <a:r>
              <a:rPr lang="en-US" dirty="0" smtClean="0"/>
              <a:t> </a:t>
            </a:r>
          </a:p>
          <a:p>
            <a:pPr lvl="1"/>
            <a:r>
              <a:rPr lang="en-US" dirty="0" smtClean="0"/>
              <a:t>Negative charge </a:t>
            </a:r>
          </a:p>
          <a:p>
            <a:pPr lvl="1"/>
            <a:r>
              <a:rPr lang="en-US" dirty="0" smtClean="0"/>
              <a:t>1/2000 the mass of a proton (0 </a:t>
            </a:r>
            <a:r>
              <a:rPr lang="en-US" dirty="0" err="1" smtClean="0"/>
              <a:t>amu</a:t>
            </a:r>
            <a:r>
              <a:rPr lang="en-US" dirty="0" smtClean="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Grp="1" noChangeAspect="1" noChangeArrowheads="1"/>
          </p:cNvPicPr>
          <p:nvPr>
            <p:ph sz="half" idx="2"/>
          </p:nvPr>
        </p:nvPicPr>
        <p:blipFill>
          <a:blip r:embed="rId2" cstate="email"/>
          <a:srcRect/>
          <a:stretch>
            <a:fillRect/>
          </a:stretch>
        </p:blipFill>
        <p:spPr>
          <a:xfrm>
            <a:off x="3124201" y="1700192"/>
            <a:ext cx="6019800" cy="4548208"/>
          </a:xfrm>
          <a:noFill/>
        </p:spPr>
      </p:pic>
      <p:sp>
        <p:nvSpPr>
          <p:cNvPr id="77827" name="Rectangle 6"/>
          <p:cNvSpPr>
            <a:spLocks noGrp="1" noChangeArrowheads="1"/>
          </p:cNvSpPr>
          <p:nvPr>
            <p:ph type="title"/>
          </p:nvPr>
        </p:nvSpPr>
        <p:spPr/>
        <p:txBody>
          <a:bodyPr/>
          <a:lstStyle/>
          <a:p>
            <a:r>
              <a:rPr lang="en-US" smtClean="0"/>
              <a:t>Models of the Atom</a:t>
            </a:r>
          </a:p>
        </p:txBody>
      </p:sp>
      <p:sp>
        <p:nvSpPr>
          <p:cNvPr id="77828" name="Rectangle 7"/>
          <p:cNvSpPr>
            <a:spLocks noGrp="1" noChangeArrowheads="1"/>
          </p:cNvSpPr>
          <p:nvPr>
            <p:ph sz="half" idx="1"/>
          </p:nvPr>
        </p:nvSpPr>
        <p:spPr>
          <a:xfrm>
            <a:off x="457200" y="1600200"/>
            <a:ext cx="5257800" cy="4525963"/>
          </a:xfrm>
        </p:spPr>
        <p:txBody>
          <a:bodyPr/>
          <a:lstStyle/>
          <a:p>
            <a:r>
              <a:rPr lang="en-US" dirty="0" smtClean="0"/>
              <a:t>__________________________ model: current model used by chemists</a:t>
            </a:r>
          </a:p>
          <a:p>
            <a:pPr lvl="1"/>
            <a:r>
              <a:rPr lang="en-US" dirty="0" smtClean="0"/>
              <a:t>Depicts probable regions of greatest electron density _</a:t>
            </a:r>
          </a:p>
          <a:p>
            <a:pPr lvl="1"/>
            <a:endParaRPr lang="en-US" dirty="0" smtClean="0"/>
          </a:p>
          <a:p>
            <a:pPr lvl="1"/>
            <a:endParaRPr lang="en-US" dirty="0" smtClean="0"/>
          </a:p>
          <a:p>
            <a:pPr lvl="1"/>
            <a:r>
              <a:rPr lang="en-US" dirty="0" smtClean="0"/>
              <a:t>Useful for predicting chemical behavior of atoms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Grp="1" noChangeAspect="1" noChangeArrowheads="1"/>
          </p:cNvPicPr>
          <p:nvPr>
            <p:ph sz="half" idx="2"/>
          </p:nvPr>
        </p:nvPicPr>
        <p:blipFill>
          <a:blip r:embed="rId2" cstate="email"/>
          <a:srcRect/>
          <a:stretch>
            <a:fillRect/>
          </a:stretch>
        </p:blipFill>
        <p:spPr>
          <a:xfrm>
            <a:off x="2667000" y="1405351"/>
            <a:ext cx="6172200" cy="5058949"/>
          </a:xfrm>
          <a:noFill/>
        </p:spPr>
      </p:pic>
      <p:sp>
        <p:nvSpPr>
          <p:cNvPr id="78851" name="Rectangle 4"/>
          <p:cNvSpPr>
            <a:spLocks noGrp="1" noChangeArrowheads="1"/>
          </p:cNvSpPr>
          <p:nvPr>
            <p:ph type="title"/>
          </p:nvPr>
        </p:nvSpPr>
        <p:spPr/>
        <p:txBody>
          <a:bodyPr/>
          <a:lstStyle/>
          <a:p>
            <a:r>
              <a:rPr lang="en-US" smtClean="0"/>
              <a:t>Models of the Atom</a:t>
            </a:r>
          </a:p>
        </p:txBody>
      </p:sp>
      <p:sp>
        <p:nvSpPr>
          <p:cNvPr id="78852" name="Rectangle 5"/>
          <p:cNvSpPr>
            <a:spLocks noGrp="1" noChangeArrowheads="1"/>
          </p:cNvSpPr>
          <p:nvPr>
            <p:ph sz="half" idx="1"/>
          </p:nvPr>
        </p:nvSpPr>
        <p:spPr>
          <a:xfrm>
            <a:off x="457200" y="1600200"/>
            <a:ext cx="5029200" cy="4525963"/>
          </a:xfrm>
        </p:spPr>
        <p:txBody>
          <a:bodyPr/>
          <a:lstStyle/>
          <a:p>
            <a:r>
              <a:rPr lang="en-US" dirty="0" smtClean="0"/>
              <a:t>Planetary model—________________________, outdated model</a:t>
            </a:r>
          </a:p>
          <a:p>
            <a:pPr lvl="1"/>
            <a:r>
              <a:rPr lang="en-US" dirty="0" smtClean="0"/>
              <a:t>Incorrectly depicts _</a:t>
            </a:r>
          </a:p>
          <a:p>
            <a:pPr lvl="1"/>
            <a:endParaRPr lang="en-US" dirty="0" smtClean="0"/>
          </a:p>
          <a:p>
            <a:pPr lvl="1"/>
            <a:endParaRPr lang="en-US" dirty="0" smtClean="0"/>
          </a:p>
          <a:p>
            <a:pPr lvl="1"/>
            <a:endParaRPr lang="en-US" dirty="0" smtClean="0"/>
          </a:p>
          <a:p>
            <a:pPr lvl="1"/>
            <a:r>
              <a:rPr lang="en-US" dirty="0" smtClean="0"/>
              <a:t>Useful for illustrations (as in the text)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title"/>
          </p:nvPr>
        </p:nvSpPr>
        <p:spPr/>
        <p:txBody>
          <a:bodyPr/>
          <a:lstStyle/>
          <a:p>
            <a:r>
              <a:rPr lang="en-US" smtClean="0"/>
              <a:t>Identifying Elements</a:t>
            </a:r>
          </a:p>
        </p:txBody>
      </p:sp>
      <p:sp>
        <p:nvSpPr>
          <p:cNvPr id="79875" name="Rectangle 7"/>
          <p:cNvSpPr>
            <a:spLocks noGrp="1" noChangeArrowheads="1"/>
          </p:cNvSpPr>
          <p:nvPr>
            <p:ph type="body" idx="1"/>
          </p:nvPr>
        </p:nvSpPr>
        <p:spPr/>
        <p:txBody>
          <a:bodyPr/>
          <a:lstStyle/>
          <a:p>
            <a:r>
              <a:rPr lang="en-US" dirty="0" smtClean="0"/>
              <a:t>Atomic _______________________ = number of__________________________ in nucleus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p:txBody>
          <a:bodyPr/>
          <a:lstStyle/>
          <a:p>
            <a:r>
              <a:rPr lang="en-US" smtClean="0"/>
              <a:t>Identifying Elements</a:t>
            </a:r>
          </a:p>
        </p:txBody>
      </p:sp>
      <p:sp>
        <p:nvSpPr>
          <p:cNvPr id="80899" name="Rectangle 5"/>
          <p:cNvSpPr>
            <a:spLocks noGrp="1" noChangeArrowheads="1"/>
          </p:cNvSpPr>
          <p:nvPr>
            <p:ph type="body" idx="1"/>
          </p:nvPr>
        </p:nvSpPr>
        <p:spPr/>
        <p:txBody>
          <a:bodyPr/>
          <a:lstStyle/>
          <a:p>
            <a:r>
              <a:rPr lang="en-US" dirty="0" smtClean="0"/>
              <a:t>Mass number = mass of _</a:t>
            </a:r>
          </a:p>
          <a:p>
            <a:pPr lvl="1"/>
            <a:endParaRPr lang="en-US" dirty="0" smtClean="0"/>
          </a:p>
          <a:p>
            <a:pPr lvl="1"/>
            <a:r>
              <a:rPr lang="en-US" dirty="0" smtClean="0"/>
              <a:t>Mass numbers of atoms of an element _</a:t>
            </a:r>
          </a:p>
          <a:p>
            <a:pPr lvl="1"/>
            <a:endParaRPr lang="en-US" dirty="0" smtClean="0"/>
          </a:p>
          <a:p>
            <a:pPr lvl="1"/>
            <a:endParaRPr lang="en-US" dirty="0" smtClean="0"/>
          </a:p>
          <a:p>
            <a:pPr lvl="1"/>
            <a:r>
              <a:rPr lang="en-US" dirty="0" smtClean="0"/>
              <a:t>_____________________________________ are structural variations of elements that differ in the number of neutrons they contain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r>
              <a:rPr lang="en-US" smtClean="0"/>
              <a:t>Identifying Elements</a:t>
            </a:r>
          </a:p>
        </p:txBody>
      </p:sp>
      <p:sp>
        <p:nvSpPr>
          <p:cNvPr id="82947" name="Rectangle 5"/>
          <p:cNvSpPr>
            <a:spLocks noGrp="1" noChangeArrowheads="1"/>
          </p:cNvSpPr>
          <p:nvPr>
            <p:ph type="body" idx="1"/>
          </p:nvPr>
        </p:nvSpPr>
        <p:spPr/>
        <p:txBody>
          <a:bodyPr/>
          <a:lstStyle/>
          <a:p>
            <a:r>
              <a:rPr lang="en-US" dirty="0" smtClean="0"/>
              <a:t>Atomic ____________________________ = average of _______________________________ of all isotopes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lstStyle/>
          <a:p>
            <a:r>
              <a:rPr lang="en-US" smtClean="0"/>
              <a:t>Molecules and Compounds</a:t>
            </a:r>
          </a:p>
        </p:txBody>
      </p:sp>
      <p:sp>
        <p:nvSpPr>
          <p:cNvPr id="83971" name="Rectangle 5"/>
          <p:cNvSpPr>
            <a:spLocks noGrp="1" noChangeArrowheads="1"/>
          </p:cNvSpPr>
          <p:nvPr>
            <p:ph type="body" idx="1"/>
          </p:nvPr>
        </p:nvSpPr>
        <p:spPr/>
        <p:txBody>
          <a:bodyPr/>
          <a:lstStyle/>
          <a:p>
            <a:r>
              <a:rPr lang="en-US" dirty="0" smtClean="0"/>
              <a:t> Most atoms combine chemically with other atoms to form molecules and compounds</a:t>
            </a:r>
          </a:p>
          <a:p>
            <a:pPr lvl="1"/>
            <a:r>
              <a:rPr lang="en-US" dirty="0" smtClean="0"/>
              <a:t> </a:t>
            </a:r>
          </a:p>
          <a:p>
            <a:pPr lvl="2"/>
            <a:r>
              <a:rPr lang="en-US" dirty="0" smtClean="0"/>
              <a:t>two or more atoms bonded together (e.g., H</a:t>
            </a:r>
            <a:r>
              <a:rPr lang="en-US" baseline="-25000" dirty="0" smtClean="0"/>
              <a:t>2</a:t>
            </a:r>
            <a:r>
              <a:rPr lang="en-US" dirty="0" smtClean="0"/>
              <a:t> or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a:t>
            </a:r>
          </a:p>
          <a:p>
            <a:pPr lvl="1"/>
            <a:r>
              <a:rPr lang="en-US" dirty="0" smtClean="0"/>
              <a:t> </a:t>
            </a:r>
          </a:p>
          <a:p>
            <a:pPr lvl="2"/>
            <a:r>
              <a:rPr lang="en-US" dirty="0" smtClean="0"/>
              <a:t>two or more different kinds of atoms bonded together (e.g.,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r>
              <a:rPr lang="en-US" smtClean="0"/>
              <a:t>Mixtures </a:t>
            </a:r>
          </a:p>
        </p:txBody>
      </p:sp>
      <p:sp>
        <p:nvSpPr>
          <p:cNvPr id="84995" name="Rectangle 5"/>
          <p:cNvSpPr>
            <a:spLocks noGrp="1" noChangeArrowheads="1"/>
          </p:cNvSpPr>
          <p:nvPr>
            <p:ph type="body" idx="1"/>
          </p:nvPr>
        </p:nvSpPr>
        <p:spPr/>
        <p:txBody>
          <a:bodyPr/>
          <a:lstStyle/>
          <a:p>
            <a:r>
              <a:rPr lang="en-US" dirty="0" smtClean="0"/>
              <a:t>Most matter exists as mixtures</a:t>
            </a:r>
          </a:p>
          <a:p>
            <a:pPr lvl="1"/>
            <a:r>
              <a:rPr lang="en-US" dirty="0" smtClean="0"/>
              <a:t>Two or more components _</a:t>
            </a:r>
          </a:p>
          <a:p>
            <a:r>
              <a:rPr lang="en-US" dirty="0" smtClean="0"/>
              <a:t>Three types of mixtures</a:t>
            </a:r>
          </a:p>
          <a:p>
            <a:pPr lvl="1"/>
            <a:r>
              <a:rPr lang="en-US" dirty="0" smtClean="0"/>
              <a:t> </a:t>
            </a:r>
          </a:p>
          <a:p>
            <a:pPr lvl="1"/>
            <a:r>
              <a:rPr lang="en-US" dirty="0" smtClean="0"/>
              <a:t> </a:t>
            </a:r>
          </a:p>
          <a:p>
            <a:pPr lvl="1"/>
            <a:r>
              <a:rPr lang="en-US" dirty="0" smtClean="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r>
              <a:rPr lang="en-US" smtClean="0"/>
              <a:t>Solutions </a:t>
            </a:r>
          </a:p>
        </p:txBody>
      </p:sp>
      <p:sp>
        <p:nvSpPr>
          <p:cNvPr id="86019" name="Rectangle 5"/>
          <p:cNvSpPr>
            <a:spLocks noGrp="1" noChangeArrowheads="1"/>
          </p:cNvSpPr>
          <p:nvPr>
            <p:ph sz="half" idx="1"/>
          </p:nvPr>
        </p:nvSpPr>
        <p:spPr>
          <a:xfrm>
            <a:off x="457200" y="1600200"/>
            <a:ext cx="4876800" cy="4525963"/>
          </a:xfrm>
        </p:spPr>
        <p:txBody>
          <a:bodyPr/>
          <a:lstStyle/>
          <a:p>
            <a:r>
              <a:rPr lang="en-US" dirty="0" smtClean="0"/>
              <a:t>_______________________ mixtures</a:t>
            </a:r>
          </a:p>
          <a:p>
            <a:r>
              <a:rPr lang="en-US" dirty="0" smtClean="0"/>
              <a:t>Usually transparent, e.g., atmospheric air _</a:t>
            </a:r>
          </a:p>
          <a:p>
            <a:pPr lvl="1"/>
            <a:r>
              <a:rPr lang="en-US" dirty="0" smtClean="0"/>
              <a:t>Solvent</a:t>
            </a:r>
          </a:p>
          <a:p>
            <a:pPr lvl="2"/>
            <a:r>
              <a:rPr lang="en-US" dirty="0" smtClean="0"/>
              <a:t>Present in greatest amount, usually a liquid</a:t>
            </a:r>
          </a:p>
          <a:p>
            <a:pPr lvl="1"/>
            <a:r>
              <a:rPr lang="en-US" dirty="0" smtClean="0"/>
              <a:t>Solute(s)</a:t>
            </a:r>
          </a:p>
          <a:p>
            <a:pPr lvl="2"/>
            <a:r>
              <a:rPr lang="en-US" dirty="0" smtClean="0"/>
              <a:t>Present in smaller amounts</a:t>
            </a:r>
          </a:p>
        </p:txBody>
      </p:sp>
      <p:pic>
        <p:nvPicPr>
          <p:cNvPr id="86020" name="Picture 2"/>
          <p:cNvPicPr>
            <a:picLocks noGrp="1" noChangeAspect="1" noChangeArrowheads="1"/>
          </p:cNvPicPr>
          <p:nvPr>
            <p:ph sz="half" idx="2"/>
          </p:nvPr>
        </p:nvPicPr>
        <p:blipFill>
          <a:blip r:embed="rId2" cstate="email"/>
          <a:srcRect/>
          <a:stretch>
            <a:fillRect/>
          </a:stretch>
        </p:blipFill>
        <p:spPr>
          <a:xfrm>
            <a:off x="5638800" y="1371600"/>
            <a:ext cx="3062288" cy="54864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Introduction</a:t>
            </a:r>
          </a:p>
        </p:txBody>
      </p:sp>
      <p:sp>
        <p:nvSpPr>
          <p:cNvPr id="12291" name="Rectangle 3"/>
          <p:cNvSpPr>
            <a:spLocks noGrp="1" noChangeArrowheads="1"/>
          </p:cNvSpPr>
          <p:nvPr>
            <p:ph type="body" idx="1"/>
          </p:nvPr>
        </p:nvSpPr>
        <p:spPr>
          <a:xfrm>
            <a:off x="457200" y="1600200"/>
            <a:ext cx="8229600" cy="4876800"/>
          </a:xfrm>
        </p:spPr>
        <p:txBody>
          <a:bodyPr/>
          <a:lstStyle/>
          <a:p>
            <a:pPr>
              <a:lnSpc>
                <a:spcPct val="80000"/>
              </a:lnSpc>
            </a:pPr>
            <a:r>
              <a:rPr lang="en-US" sz="2800" dirty="0" smtClean="0"/>
              <a:t>Assignments:  Instructions are also available as they are assigned on Blackboard</a:t>
            </a:r>
          </a:p>
          <a:p>
            <a:pPr lvl="1">
              <a:lnSpc>
                <a:spcPct val="80000"/>
              </a:lnSpc>
            </a:pPr>
            <a:r>
              <a:rPr lang="en-US" sz="2400" dirty="0" smtClean="0"/>
              <a:t>Encourage Active Study</a:t>
            </a:r>
          </a:p>
          <a:p>
            <a:pPr lvl="1">
              <a:lnSpc>
                <a:spcPct val="80000"/>
              </a:lnSpc>
            </a:pPr>
            <a:r>
              <a:rPr lang="en-US" sz="2400" dirty="0" smtClean="0"/>
              <a:t>Ten high-quality quiz questions</a:t>
            </a:r>
          </a:p>
          <a:p>
            <a:pPr lvl="2">
              <a:lnSpc>
                <a:spcPct val="80000"/>
              </a:lnSpc>
            </a:pPr>
            <a:r>
              <a:rPr lang="en-US" sz="2000" dirty="0" smtClean="0"/>
              <a:t>Eight multiple choice questions that include at least four options.  Indicate the correct response.</a:t>
            </a:r>
          </a:p>
          <a:p>
            <a:pPr lvl="2">
              <a:lnSpc>
                <a:spcPct val="80000"/>
              </a:lnSpc>
            </a:pPr>
            <a:r>
              <a:rPr lang="en-US" sz="2000" dirty="0" smtClean="0"/>
              <a:t>Two short answer questions.  Asked and answered correctly</a:t>
            </a:r>
          </a:p>
          <a:p>
            <a:pPr lvl="1">
              <a:lnSpc>
                <a:spcPct val="80000"/>
              </a:lnSpc>
            </a:pPr>
            <a:r>
              <a:rPr lang="en-US" sz="2400" dirty="0" smtClean="0"/>
              <a:t>Assignments will be submitted through Blackboard.</a:t>
            </a:r>
          </a:p>
          <a:p>
            <a:pPr lvl="1">
              <a:lnSpc>
                <a:spcPct val="80000"/>
              </a:lnSpc>
            </a:pPr>
            <a:r>
              <a:rPr lang="en-US" sz="2400" dirty="0" smtClean="0"/>
              <a:t>No late assignments will be accepted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lstStyle/>
          <a:p>
            <a:r>
              <a:rPr lang="en-US" smtClean="0"/>
              <a:t>Colloids</a:t>
            </a:r>
          </a:p>
        </p:txBody>
      </p:sp>
      <p:sp>
        <p:nvSpPr>
          <p:cNvPr id="87043" name="Rectangle 5"/>
          <p:cNvSpPr>
            <a:spLocks noGrp="1" noChangeArrowheads="1"/>
          </p:cNvSpPr>
          <p:nvPr>
            <p:ph sz="half" idx="1"/>
          </p:nvPr>
        </p:nvSpPr>
        <p:spPr>
          <a:xfrm>
            <a:off x="457200" y="1600200"/>
            <a:ext cx="5029200" cy="4525963"/>
          </a:xfrm>
        </p:spPr>
        <p:txBody>
          <a:bodyPr/>
          <a:lstStyle/>
          <a:p>
            <a:pPr>
              <a:lnSpc>
                <a:spcPct val="90000"/>
              </a:lnSpc>
            </a:pPr>
            <a:r>
              <a:rPr lang="en-US" dirty="0" smtClean="0"/>
              <a:t> </a:t>
            </a:r>
          </a:p>
          <a:p>
            <a:pPr lvl="1">
              <a:lnSpc>
                <a:spcPct val="90000"/>
              </a:lnSpc>
            </a:pPr>
            <a:r>
              <a:rPr lang="en-US" dirty="0" smtClean="0"/>
              <a:t>Heterogeneous __________________________ mixtures 	</a:t>
            </a:r>
          </a:p>
          <a:p>
            <a:pPr lvl="2">
              <a:lnSpc>
                <a:spcPct val="90000"/>
              </a:lnSpc>
            </a:pPr>
            <a:r>
              <a:rPr lang="en-US" dirty="0" smtClean="0"/>
              <a:t> </a:t>
            </a:r>
          </a:p>
          <a:p>
            <a:pPr lvl="1">
              <a:lnSpc>
                <a:spcPct val="90000"/>
              </a:lnSpc>
            </a:pPr>
            <a:endParaRPr lang="en-US" dirty="0" smtClean="0"/>
          </a:p>
          <a:p>
            <a:pPr lvl="1">
              <a:lnSpc>
                <a:spcPct val="90000"/>
              </a:lnSpc>
            </a:pPr>
            <a:r>
              <a:rPr lang="en-US" dirty="0" smtClean="0"/>
              <a:t>Large solute particles that do not settle out</a:t>
            </a:r>
          </a:p>
          <a:p>
            <a:pPr>
              <a:lnSpc>
                <a:spcPct val="90000"/>
              </a:lnSpc>
            </a:pPr>
            <a:endParaRPr lang="en-US" dirty="0" smtClean="0"/>
          </a:p>
        </p:txBody>
      </p:sp>
      <p:pic>
        <p:nvPicPr>
          <p:cNvPr id="87044" name="Picture 2"/>
          <p:cNvPicPr>
            <a:picLocks noGrp="1" noChangeAspect="1" noChangeArrowheads="1"/>
          </p:cNvPicPr>
          <p:nvPr>
            <p:ph sz="half" idx="2"/>
          </p:nvPr>
        </p:nvPicPr>
        <p:blipFill>
          <a:blip r:embed="rId2" cstate="email"/>
          <a:srcRect/>
          <a:stretch>
            <a:fillRect/>
          </a:stretch>
        </p:blipFill>
        <p:spPr>
          <a:xfrm>
            <a:off x="5638800" y="1371600"/>
            <a:ext cx="3084513" cy="5486400"/>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Suspensions</a:t>
            </a:r>
          </a:p>
        </p:txBody>
      </p:sp>
      <p:sp>
        <p:nvSpPr>
          <p:cNvPr id="88067" name="Content Placeholder 2"/>
          <p:cNvSpPr>
            <a:spLocks noGrp="1"/>
          </p:cNvSpPr>
          <p:nvPr>
            <p:ph sz="half" idx="1"/>
          </p:nvPr>
        </p:nvSpPr>
        <p:spPr>
          <a:xfrm>
            <a:off x="457200" y="1600200"/>
            <a:ext cx="4876800" cy="4525963"/>
          </a:xfrm>
        </p:spPr>
        <p:txBody>
          <a:bodyPr/>
          <a:lstStyle/>
          <a:p>
            <a:pPr>
              <a:lnSpc>
                <a:spcPct val="90000"/>
              </a:lnSpc>
            </a:pPr>
            <a:r>
              <a:rPr lang="en-US" dirty="0" smtClean="0"/>
              <a:t> </a:t>
            </a:r>
          </a:p>
          <a:p>
            <a:pPr lvl="1">
              <a:lnSpc>
                <a:spcPct val="90000"/>
              </a:lnSpc>
            </a:pPr>
            <a:r>
              <a:rPr lang="en-US" dirty="0" smtClean="0"/>
              <a:t>Heterogeneous mixtures</a:t>
            </a:r>
          </a:p>
          <a:p>
            <a:pPr lvl="2">
              <a:lnSpc>
                <a:spcPct val="90000"/>
              </a:lnSpc>
            </a:pPr>
            <a:r>
              <a:rPr lang="en-US" dirty="0" smtClean="0"/>
              <a:t> </a:t>
            </a:r>
          </a:p>
          <a:p>
            <a:pPr lvl="1">
              <a:lnSpc>
                <a:spcPct val="90000"/>
              </a:lnSpc>
            </a:pPr>
            <a:endParaRPr lang="en-US" dirty="0" smtClean="0"/>
          </a:p>
          <a:p>
            <a:pPr lvl="1">
              <a:lnSpc>
                <a:spcPct val="90000"/>
              </a:lnSpc>
            </a:pPr>
            <a:r>
              <a:rPr lang="en-US" dirty="0" smtClean="0"/>
              <a:t>_________________________ solutes tend to settle out</a:t>
            </a:r>
          </a:p>
          <a:p>
            <a:endParaRPr lang="en-US" dirty="0" smtClean="0"/>
          </a:p>
        </p:txBody>
      </p:sp>
      <p:pic>
        <p:nvPicPr>
          <p:cNvPr id="88068" name="Picture 2"/>
          <p:cNvPicPr>
            <a:picLocks noGrp="1" noChangeAspect="1" noChangeArrowheads="1"/>
          </p:cNvPicPr>
          <p:nvPr>
            <p:ph sz="half" idx="2"/>
          </p:nvPr>
        </p:nvPicPr>
        <p:blipFill>
          <a:blip r:embed="rId2" cstate="email"/>
          <a:srcRect/>
          <a:stretch>
            <a:fillRect/>
          </a:stretch>
        </p:blipFill>
        <p:spPr>
          <a:xfrm>
            <a:off x="5562600" y="1463675"/>
            <a:ext cx="3071813" cy="5394325"/>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p:txBody>
          <a:bodyPr/>
          <a:lstStyle/>
          <a:p>
            <a:r>
              <a:rPr lang="en-US" smtClean="0"/>
              <a:t>Chemical Bonds</a:t>
            </a:r>
          </a:p>
        </p:txBody>
      </p:sp>
      <p:sp>
        <p:nvSpPr>
          <p:cNvPr id="89091" name="Rectangle 5"/>
          <p:cNvSpPr>
            <a:spLocks noGrp="1" noChangeArrowheads="1"/>
          </p:cNvSpPr>
          <p:nvPr>
            <p:ph type="body" idx="1"/>
          </p:nvPr>
        </p:nvSpPr>
        <p:spPr/>
        <p:txBody>
          <a:bodyPr/>
          <a:lstStyle/>
          <a:p>
            <a:r>
              <a:rPr lang="en-US" dirty="0" smtClean="0"/>
              <a:t>Electrons occupy up to seven electron shells (_________________________________) around nucleus </a:t>
            </a:r>
          </a:p>
          <a:p>
            <a:r>
              <a:rPr lang="en-US" dirty="0" smtClean="0"/>
              <a:t> </a:t>
            </a:r>
          </a:p>
          <a:p>
            <a:pPr lvl="1"/>
            <a:r>
              <a:rPr lang="en-US" dirty="0" smtClean="0"/>
              <a:t>Except for the first shell which is ________________________________________,  atoms interact in a manner to have ____________________________________ electrons in their outermost energy level (valence shell)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p:txBody>
          <a:bodyPr/>
          <a:lstStyle/>
          <a:p>
            <a:r>
              <a:rPr lang="en-US" smtClean="0"/>
              <a:t>Chemically Inert Elements</a:t>
            </a:r>
          </a:p>
        </p:txBody>
      </p:sp>
      <p:sp>
        <p:nvSpPr>
          <p:cNvPr id="90115" name="Rectangle 5"/>
          <p:cNvSpPr>
            <a:spLocks noGrp="1" noChangeArrowheads="1"/>
          </p:cNvSpPr>
          <p:nvPr>
            <p:ph type="body" idx="1"/>
          </p:nvPr>
        </p:nvSpPr>
        <p:spPr>
          <a:xfrm>
            <a:off x="457200" y="1600200"/>
            <a:ext cx="8229600" cy="3352800"/>
          </a:xfrm>
        </p:spPr>
        <p:txBody>
          <a:bodyPr/>
          <a:lstStyle/>
          <a:p>
            <a:r>
              <a:rPr lang="en-US" dirty="0" smtClean="0"/>
              <a:t>Stable and _</a:t>
            </a:r>
          </a:p>
          <a:p>
            <a:r>
              <a:rPr lang="en-US" dirty="0" smtClean="0"/>
              <a:t>Outermost energy level _____________________________ or contains eight electrons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p:txBody>
          <a:bodyPr/>
          <a:lstStyle/>
          <a:p>
            <a:r>
              <a:rPr lang="en-US" smtClean="0"/>
              <a:t>Chemically Reactive Elements</a:t>
            </a:r>
          </a:p>
        </p:txBody>
      </p:sp>
      <p:sp>
        <p:nvSpPr>
          <p:cNvPr id="91139" name="Rectangle 5"/>
          <p:cNvSpPr>
            <a:spLocks noGrp="1" noChangeArrowheads="1"/>
          </p:cNvSpPr>
          <p:nvPr>
            <p:ph sz="half" idx="1"/>
          </p:nvPr>
        </p:nvSpPr>
        <p:spPr>
          <a:xfrm>
            <a:off x="457200" y="1600200"/>
            <a:ext cx="7772400" cy="4525963"/>
          </a:xfrm>
        </p:spPr>
        <p:txBody>
          <a:bodyPr/>
          <a:lstStyle/>
          <a:p>
            <a:r>
              <a:rPr lang="en-US" dirty="0" smtClean="0"/>
              <a:t>Outermost energy level _____________________________________ by electrons</a:t>
            </a:r>
          </a:p>
          <a:p>
            <a:endParaRPr lang="en-US" dirty="0" smtClean="0"/>
          </a:p>
          <a:p>
            <a:r>
              <a:rPr lang="en-US" dirty="0" smtClean="0"/>
              <a:t>Tend to ________________________________________ with other atoms to achieve stability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p:txBody>
          <a:bodyPr/>
          <a:lstStyle/>
          <a:p>
            <a:r>
              <a:rPr lang="en-US" smtClean="0"/>
              <a:t>Types of Chemical Bonds</a:t>
            </a:r>
          </a:p>
        </p:txBody>
      </p:sp>
      <p:sp>
        <p:nvSpPr>
          <p:cNvPr id="92163" name="Rectangle 5"/>
          <p:cNvSpPr>
            <a:spLocks noGrp="1" noChangeArrowheads="1"/>
          </p:cNvSpPr>
          <p:nvPr>
            <p:ph type="body" idx="1"/>
          </p:nvPr>
        </p:nvSpPr>
        <p:spPr/>
        <p:txBody>
          <a:bodyPr/>
          <a:lstStyle/>
          <a:p>
            <a:r>
              <a:rPr lang="en-US" dirty="0" smtClean="0"/>
              <a:t> </a:t>
            </a:r>
          </a:p>
          <a:p>
            <a:endParaRPr lang="en-US" dirty="0" smtClean="0"/>
          </a:p>
          <a:p>
            <a:r>
              <a:rPr lang="en-US" dirty="0" smtClean="0"/>
              <a:t> </a:t>
            </a:r>
          </a:p>
          <a:p>
            <a:endParaRPr lang="en-US" dirty="0" smtClean="0"/>
          </a:p>
          <a:p>
            <a:r>
              <a:rPr lang="en-US" dirty="0" smtClean="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p:txBody>
          <a:bodyPr/>
          <a:lstStyle/>
          <a:p>
            <a:r>
              <a:rPr lang="en-US" smtClean="0"/>
              <a:t>Ionic Bonds</a:t>
            </a:r>
          </a:p>
        </p:txBody>
      </p:sp>
      <p:sp>
        <p:nvSpPr>
          <p:cNvPr id="60421" name="Rectangle 5"/>
          <p:cNvSpPr>
            <a:spLocks noGrp="1" noChangeArrowheads="1"/>
          </p:cNvSpPr>
          <p:nvPr>
            <p:ph type="body" idx="1"/>
          </p:nvPr>
        </p:nvSpPr>
        <p:spPr/>
        <p:txBody>
          <a:bodyPr rtlCol="0">
            <a:normAutofit fontScale="92500" lnSpcReduction="20000"/>
          </a:bodyPr>
          <a:lstStyle/>
          <a:p>
            <a:pPr fontAlgn="auto">
              <a:spcAft>
                <a:spcPts val="0"/>
              </a:spcAft>
              <a:buFont typeface="Arial" pitchFamily="34" charset="0"/>
              <a:buChar char="•"/>
              <a:defRPr/>
            </a:pPr>
            <a:r>
              <a:rPr lang="en-US" dirty="0" smtClean="0"/>
              <a:t>Ions are formed by ____________________ of valence shell electrons between atoms</a:t>
            </a:r>
          </a:p>
          <a:p>
            <a:pPr lvl="1" fontAlgn="auto">
              <a:spcAft>
                <a:spcPts val="0"/>
              </a:spcAft>
              <a:buFont typeface="Arial" pitchFamily="34" charset="0"/>
              <a:buChar char="–"/>
              <a:defRPr/>
            </a:pPr>
            <a:r>
              <a:rPr lang="en-US" dirty="0" smtClean="0"/>
              <a:t>Anions </a:t>
            </a:r>
          </a:p>
          <a:p>
            <a:pPr lvl="2" fontAlgn="auto">
              <a:spcAft>
                <a:spcPts val="0"/>
              </a:spcAft>
              <a:buFont typeface="Arial" pitchFamily="34" charset="0"/>
              <a:buChar char="•"/>
              <a:defRPr/>
            </a:pPr>
            <a:r>
              <a:rPr lang="en-US" dirty="0" smtClean="0"/>
              <a:t> </a:t>
            </a:r>
          </a:p>
          <a:p>
            <a:pPr lvl="2" fontAlgn="auto">
              <a:spcAft>
                <a:spcPts val="0"/>
              </a:spcAft>
              <a:buFont typeface="Arial" pitchFamily="34" charset="0"/>
              <a:buChar char="•"/>
              <a:defRPr/>
            </a:pPr>
            <a:r>
              <a:rPr lang="en-US" dirty="0" smtClean="0"/>
              <a:t>have _____________________________ one or more electrons</a:t>
            </a:r>
          </a:p>
          <a:p>
            <a:pPr lvl="1" fontAlgn="auto">
              <a:spcAft>
                <a:spcPts val="0"/>
              </a:spcAft>
              <a:buFont typeface="Arial" pitchFamily="34" charset="0"/>
              <a:buChar char="–"/>
              <a:defRPr/>
            </a:pPr>
            <a:r>
              <a:rPr lang="en-US" dirty="0" err="1" smtClean="0"/>
              <a:t>Cations</a:t>
            </a:r>
            <a:r>
              <a:rPr lang="en-US" dirty="0" smtClean="0"/>
              <a:t> </a:t>
            </a:r>
          </a:p>
          <a:p>
            <a:pPr lvl="2" fontAlgn="auto">
              <a:spcAft>
                <a:spcPts val="0"/>
              </a:spcAft>
              <a:buFont typeface="Arial" pitchFamily="34" charset="0"/>
              <a:buChar char="•"/>
              <a:defRPr/>
            </a:pPr>
            <a:r>
              <a:rPr lang="en-US" dirty="0" smtClean="0"/>
              <a:t> </a:t>
            </a:r>
          </a:p>
          <a:p>
            <a:pPr lvl="2" fontAlgn="auto">
              <a:spcAft>
                <a:spcPts val="0"/>
              </a:spcAft>
              <a:buFont typeface="Arial" pitchFamily="34" charset="0"/>
              <a:buChar char="•"/>
              <a:defRPr/>
            </a:pPr>
            <a:r>
              <a:rPr lang="en-US" dirty="0" smtClean="0"/>
              <a:t>have ______________________________one or more electrons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Attraction of opposite charges results in an _</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ChangeArrowheads="1"/>
          </p:cNvSpPr>
          <p:nvPr>
            <p:ph type="title"/>
          </p:nvPr>
        </p:nvSpPr>
        <p:spPr/>
        <p:txBody>
          <a:bodyPr/>
          <a:lstStyle/>
          <a:p>
            <a:r>
              <a:rPr lang="en-US" smtClean="0"/>
              <a:t>Formation of an Ionic Bond</a:t>
            </a:r>
          </a:p>
        </p:txBody>
      </p:sp>
      <p:sp>
        <p:nvSpPr>
          <p:cNvPr id="94211" name="Rectangle 5"/>
          <p:cNvSpPr>
            <a:spLocks noGrp="1" noChangeArrowheads="1"/>
          </p:cNvSpPr>
          <p:nvPr>
            <p:ph type="body" idx="1"/>
          </p:nvPr>
        </p:nvSpPr>
        <p:spPr/>
        <p:txBody>
          <a:bodyPr/>
          <a:lstStyle/>
          <a:p>
            <a:r>
              <a:rPr lang="en-US" dirty="0" smtClean="0"/>
              <a:t>Ionic compounds form _______________________________ instead of individual molecules</a:t>
            </a:r>
          </a:p>
          <a:p>
            <a:pPr lvl="1"/>
            <a:r>
              <a:rPr lang="en-US" dirty="0" err="1" smtClean="0"/>
              <a:t>NaCl</a:t>
            </a:r>
            <a:r>
              <a:rPr lang="en-US" dirty="0" smtClean="0"/>
              <a:t> (sodium chloride)</a:t>
            </a:r>
          </a:p>
        </p:txBody>
      </p:sp>
      <p:pic>
        <p:nvPicPr>
          <p:cNvPr id="94212" name="Picture 2"/>
          <p:cNvPicPr>
            <a:picLocks noChangeAspect="1" noChangeArrowheads="1"/>
          </p:cNvPicPr>
          <p:nvPr/>
        </p:nvPicPr>
        <p:blipFill>
          <a:blip r:embed="rId2" cstate="email"/>
          <a:srcRect/>
          <a:stretch>
            <a:fillRect/>
          </a:stretch>
        </p:blipFill>
        <p:spPr bwMode="auto">
          <a:xfrm>
            <a:off x="4572000" y="3429000"/>
            <a:ext cx="4391025" cy="3195638"/>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p:txBody>
          <a:bodyPr/>
          <a:lstStyle/>
          <a:p>
            <a:r>
              <a:rPr lang="en-US" smtClean="0"/>
              <a:t>Covalent Bonds</a:t>
            </a:r>
          </a:p>
        </p:txBody>
      </p:sp>
      <p:sp>
        <p:nvSpPr>
          <p:cNvPr id="95235" name="Rectangle 5"/>
          <p:cNvSpPr>
            <a:spLocks noGrp="1" noChangeArrowheads="1"/>
          </p:cNvSpPr>
          <p:nvPr>
            <p:ph type="body" idx="1"/>
          </p:nvPr>
        </p:nvSpPr>
        <p:spPr/>
        <p:txBody>
          <a:bodyPr/>
          <a:lstStyle/>
          <a:p>
            <a:r>
              <a:rPr lang="en-US" dirty="0" smtClean="0"/>
              <a:t>Formed by ____________________________ of two or more valence shell electrons </a:t>
            </a:r>
          </a:p>
          <a:p>
            <a:endParaRPr lang="en-US" dirty="0" smtClean="0"/>
          </a:p>
          <a:p>
            <a:r>
              <a:rPr lang="en-US" dirty="0" smtClean="0"/>
              <a:t>Allows each atom to _____________________________________ at least part of the time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noChangeArrowheads="1"/>
          </p:cNvSpPr>
          <p:nvPr>
            <p:ph type="title"/>
          </p:nvPr>
        </p:nvSpPr>
        <p:spPr/>
        <p:txBody>
          <a:bodyPr/>
          <a:lstStyle/>
          <a:p>
            <a:r>
              <a:rPr lang="en-US" smtClean="0"/>
              <a:t>Covalent Bonds</a:t>
            </a:r>
          </a:p>
        </p:txBody>
      </p:sp>
      <p:sp>
        <p:nvSpPr>
          <p:cNvPr id="96259" name="Rectangle 5"/>
          <p:cNvSpPr>
            <a:spLocks noGrp="1" noChangeArrowheads="1"/>
          </p:cNvSpPr>
          <p:nvPr>
            <p:ph type="body" idx="1"/>
          </p:nvPr>
        </p:nvSpPr>
        <p:spPr/>
        <p:txBody>
          <a:bodyPr/>
          <a:lstStyle/>
          <a:p>
            <a:r>
              <a:rPr lang="en-US" dirty="0" smtClean="0"/>
              <a:t>Sharing of electrons may be _</a:t>
            </a:r>
          </a:p>
          <a:p>
            <a:pPr lvl="1"/>
            <a:r>
              <a:rPr lang="en-US" dirty="0" smtClean="0"/>
              <a:t>_________________________________produces electrically balanced ________________________ molecules</a:t>
            </a:r>
          </a:p>
          <a:p>
            <a:pPr lvl="2"/>
            <a:r>
              <a:rPr lang="en-US" dirty="0" smtClean="0"/>
              <a:t>CO</a:t>
            </a:r>
            <a:r>
              <a:rPr lang="en-US" baseline="-25000" dirty="0" smtClean="0"/>
              <a:t>2</a:t>
            </a:r>
            <a:endParaRPr lang="en-US" dirty="0" smtClean="0"/>
          </a:p>
        </p:txBody>
      </p:sp>
      <p:pic>
        <p:nvPicPr>
          <p:cNvPr id="96260" name="Picture 2"/>
          <p:cNvPicPr>
            <a:picLocks noChangeAspect="1" noChangeArrowheads="1"/>
          </p:cNvPicPr>
          <p:nvPr/>
        </p:nvPicPr>
        <p:blipFill>
          <a:blip r:embed="rId2" cstate="email"/>
          <a:srcRect/>
          <a:stretch>
            <a:fillRect/>
          </a:stretch>
        </p:blipFill>
        <p:spPr bwMode="auto">
          <a:xfrm>
            <a:off x="1600200" y="4800600"/>
            <a:ext cx="5600700" cy="189526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Introduction</a:t>
            </a:r>
          </a:p>
        </p:txBody>
      </p:sp>
      <p:sp>
        <p:nvSpPr>
          <p:cNvPr id="13315" name="Rectangle 3"/>
          <p:cNvSpPr>
            <a:spLocks noGrp="1" noChangeArrowheads="1"/>
          </p:cNvSpPr>
          <p:nvPr>
            <p:ph type="body" idx="1"/>
          </p:nvPr>
        </p:nvSpPr>
        <p:spPr>
          <a:xfrm>
            <a:off x="457200" y="1600200"/>
            <a:ext cx="8229600" cy="4724400"/>
          </a:xfrm>
        </p:spPr>
        <p:txBody>
          <a:bodyPr/>
          <a:lstStyle/>
          <a:p>
            <a:pPr>
              <a:lnSpc>
                <a:spcPct val="80000"/>
              </a:lnSpc>
            </a:pPr>
            <a:r>
              <a:rPr lang="en-US" sz="2800" smtClean="0"/>
              <a:t>Format</a:t>
            </a:r>
          </a:p>
          <a:p>
            <a:pPr lvl="1">
              <a:lnSpc>
                <a:spcPct val="80000"/>
              </a:lnSpc>
            </a:pPr>
            <a:r>
              <a:rPr lang="en-US" sz="2400" smtClean="0"/>
              <a:t>Class will consist of PowerPoint lecture based on the information from your text book.  </a:t>
            </a:r>
          </a:p>
          <a:p>
            <a:pPr lvl="2">
              <a:lnSpc>
                <a:spcPct val="80000"/>
              </a:lnSpc>
            </a:pPr>
            <a:r>
              <a:rPr lang="en-US" sz="2000" smtClean="0"/>
              <a:t>Lectures are intended to help you digest and comprehend the material from your book, </a:t>
            </a:r>
            <a:r>
              <a:rPr lang="en-US" sz="2000" b="1" smtClean="0"/>
              <a:t>not replace it.</a:t>
            </a:r>
            <a:r>
              <a:rPr lang="en-US" sz="2000" smtClean="0"/>
              <a:t>  </a:t>
            </a:r>
          </a:p>
          <a:p>
            <a:pPr lvl="2">
              <a:lnSpc>
                <a:spcPct val="80000"/>
              </a:lnSpc>
            </a:pPr>
            <a:r>
              <a:rPr lang="en-US" sz="2000" smtClean="0"/>
              <a:t>Templates for the lectures will be available online for you to download and print.</a:t>
            </a:r>
          </a:p>
          <a:p>
            <a:pPr lvl="2">
              <a:lnSpc>
                <a:spcPct val="80000"/>
              </a:lnSpc>
            </a:pPr>
            <a:r>
              <a:rPr lang="en-US" sz="2000" smtClean="0"/>
              <a:t>A picture is worth a thousand words…</a:t>
            </a:r>
          </a:p>
          <a:p>
            <a:pPr lvl="3">
              <a:lnSpc>
                <a:spcPct val="80000"/>
              </a:lnSpc>
            </a:pPr>
            <a:r>
              <a:rPr lang="en-US" sz="1800" smtClean="0"/>
              <a:t>Generally, if I draw it on the board, make sure it gets into your notes.  </a:t>
            </a:r>
          </a:p>
          <a:p>
            <a:pPr lvl="1">
              <a:lnSpc>
                <a:spcPct val="80000"/>
              </a:lnSpc>
            </a:pPr>
            <a:endParaRPr lang="en-US" sz="2400" smtClean="0"/>
          </a:p>
          <a:p>
            <a:pPr lvl="1">
              <a:lnSpc>
                <a:spcPct val="80000"/>
              </a:lnSpc>
            </a:pPr>
            <a:r>
              <a:rPr lang="en-US" sz="2400" smtClean="0"/>
              <a:t>The templates are for your convenience.  You do not have to use them.  Some students prefer to bring in laptops and takes their notes in that format.  Do what works best for you to get this material in a digestible format.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Grp="1" noChangeArrowheads="1"/>
          </p:cNvSpPr>
          <p:nvPr>
            <p:ph type="title"/>
          </p:nvPr>
        </p:nvSpPr>
        <p:spPr/>
        <p:txBody>
          <a:bodyPr/>
          <a:lstStyle/>
          <a:p>
            <a:r>
              <a:rPr lang="en-US" smtClean="0"/>
              <a:t>Covalent Bonds</a:t>
            </a:r>
          </a:p>
        </p:txBody>
      </p:sp>
      <p:sp>
        <p:nvSpPr>
          <p:cNvPr id="97283" name="Rectangle 5"/>
          <p:cNvSpPr>
            <a:spLocks noGrp="1" noChangeArrowheads="1"/>
          </p:cNvSpPr>
          <p:nvPr>
            <p:ph type="body" idx="1"/>
          </p:nvPr>
        </p:nvSpPr>
        <p:spPr/>
        <p:txBody>
          <a:bodyPr/>
          <a:lstStyle/>
          <a:p>
            <a:r>
              <a:rPr lang="en-US" dirty="0" smtClean="0"/>
              <a:t>________________________________sharing by atoms with different electron-attracting abilities produces _</a:t>
            </a:r>
          </a:p>
          <a:p>
            <a:pPr lvl="1"/>
            <a:r>
              <a:rPr lang="en-US" dirty="0" smtClean="0"/>
              <a:t>H</a:t>
            </a:r>
            <a:r>
              <a:rPr lang="en-US" baseline="-25000" dirty="0" smtClean="0"/>
              <a:t>2</a:t>
            </a:r>
            <a:r>
              <a:rPr lang="en-US" dirty="0" smtClean="0"/>
              <a:t>O</a:t>
            </a:r>
          </a:p>
        </p:txBody>
      </p:sp>
      <p:pic>
        <p:nvPicPr>
          <p:cNvPr id="97284" name="Picture 2"/>
          <p:cNvPicPr>
            <a:picLocks noChangeAspect="1" noChangeArrowheads="1"/>
          </p:cNvPicPr>
          <p:nvPr/>
        </p:nvPicPr>
        <p:blipFill>
          <a:blip r:embed="rId2" cstate="email"/>
          <a:srcRect/>
          <a:stretch>
            <a:fillRect/>
          </a:stretch>
        </p:blipFill>
        <p:spPr bwMode="auto">
          <a:xfrm>
            <a:off x="2895600" y="4434529"/>
            <a:ext cx="4833938" cy="2286946"/>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title"/>
          </p:nvPr>
        </p:nvSpPr>
        <p:spPr/>
        <p:txBody>
          <a:bodyPr/>
          <a:lstStyle/>
          <a:p>
            <a:r>
              <a:rPr lang="en-US" smtClean="0"/>
              <a:t>Hydrogen Bonds</a:t>
            </a:r>
          </a:p>
        </p:txBody>
      </p:sp>
      <p:sp>
        <p:nvSpPr>
          <p:cNvPr id="98307" name="Rectangle 5"/>
          <p:cNvSpPr>
            <a:spLocks noGrp="1" noChangeArrowheads="1"/>
          </p:cNvSpPr>
          <p:nvPr>
            <p:ph type="body" idx="1"/>
          </p:nvPr>
        </p:nvSpPr>
        <p:spPr/>
        <p:txBody>
          <a:bodyPr/>
          <a:lstStyle/>
          <a:p>
            <a:r>
              <a:rPr lang="en-US" dirty="0" smtClean="0"/>
              <a:t>Attractive force between electropositive hydrogen of one molecule and an electronegative atom of another molecule</a:t>
            </a:r>
          </a:p>
          <a:p>
            <a:pPr lvl="1"/>
            <a:r>
              <a:rPr lang="en-US" dirty="0" smtClean="0"/>
              <a:t>Common between _________________________ such as water</a:t>
            </a:r>
          </a:p>
          <a:p>
            <a:pPr lvl="1"/>
            <a:endParaRPr lang="en-US" dirty="0" smtClean="0"/>
          </a:p>
          <a:p>
            <a:pPr lvl="1"/>
            <a:r>
              <a:rPr lang="en-US" dirty="0" smtClean="0"/>
              <a:t>Also act as _______________________________, holding a large molecule in a three-dimensional shape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Chemical Reactions</a:t>
            </a:r>
          </a:p>
        </p:txBody>
      </p:sp>
      <p:sp>
        <p:nvSpPr>
          <p:cNvPr id="41987" name="Rectangle 3"/>
          <p:cNvSpPr>
            <a:spLocks noGrp="1" noChangeArrowheads="1"/>
          </p:cNvSpPr>
          <p:nvPr>
            <p:ph type="body" idx="1"/>
          </p:nvPr>
        </p:nvSpPr>
        <p:spPr>
          <a:xfrm>
            <a:off x="914400" y="1600200"/>
            <a:ext cx="7772400" cy="3733800"/>
          </a:xfrm>
        </p:spPr>
        <p:txBody>
          <a:bodyPr rtlCol="0">
            <a:normAutofit/>
          </a:bodyPr>
          <a:lstStyle/>
          <a:p>
            <a:pPr fontAlgn="auto">
              <a:lnSpc>
                <a:spcPct val="90000"/>
              </a:lnSpc>
              <a:spcAft>
                <a:spcPts val="0"/>
              </a:spcAft>
              <a:buFont typeface="Arial" pitchFamily="34" charset="0"/>
              <a:buChar char="•"/>
              <a:defRPr/>
            </a:pPr>
            <a:r>
              <a:rPr lang="en-US" dirty="0"/>
              <a:t>Occur when chemical bonds are </a:t>
            </a:r>
            <a:r>
              <a:rPr lang="en-US" dirty="0" smtClean="0"/>
              <a:t>_</a:t>
            </a:r>
            <a:endParaRPr lang="en-US" dirty="0"/>
          </a:p>
          <a:p>
            <a:pPr fontAlgn="auto">
              <a:lnSpc>
                <a:spcPct val="90000"/>
              </a:lnSpc>
              <a:spcAft>
                <a:spcPts val="0"/>
              </a:spcAft>
              <a:buFont typeface="Arial" pitchFamily="34" charset="0"/>
              <a:buChar char="•"/>
              <a:defRPr/>
            </a:pPr>
            <a:r>
              <a:rPr lang="en-US" dirty="0"/>
              <a:t>Written in symbolic form using chemical equations</a:t>
            </a:r>
          </a:p>
          <a:p>
            <a:pPr fontAlgn="auto">
              <a:lnSpc>
                <a:spcPct val="90000"/>
              </a:lnSpc>
              <a:spcAft>
                <a:spcPts val="0"/>
              </a:spcAft>
              <a:buFont typeface="Arial" pitchFamily="34" charset="0"/>
              <a:buChar char="•"/>
              <a:defRPr/>
            </a:pPr>
            <a:r>
              <a:rPr lang="en-US" dirty="0"/>
              <a:t>Chemical equations contain:</a:t>
            </a:r>
          </a:p>
          <a:p>
            <a:pPr lvl="1" fontAlgn="auto">
              <a:lnSpc>
                <a:spcPct val="90000"/>
              </a:lnSpc>
              <a:spcAft>
                <a:spcPts val="0"/>
              </a:spcAft>
              <a:buFont typeface="Arial" pitchFamily="34" charset="0"/>
              <a:buChar char="–"/>
              <a:defRPr/>
            </a:pPr>
            <a:r>
              <a:rPr lang="en-US" dirty="0"/>
              <a:t>Number and type of reacting substances, and products produced</a:t>
            </a:r>
          </a:p>
          <a:p>
            <a:pPr lvl="1" fontAlgn="auto">
              <a:lnSpc>
                <a:spcPct val="90000"/>
              </a:lnSpc>
              <a:spcAft>
                <a:spcPts val="0"/>
              </a:spcAft>
              <a:buFont typeface="Arial" pitchFamily="34" charset="0"/>
              <a:buChar char="–"/>
              <a:defRPr/>
            </a:pPr>
            <a:r>
              <a:rPr lang="en-US" dirty="0"/>
              <a:t>Relative amounts of </a:t>
            </a:r>
            <a:r>
              <a:rPr lang="en-US" dirty="0" smtClean="0"/>
              <a:t>_</a:t>
            </a:r>
            <a:endParaRPr lang="en-US" dirty="0"/>
          </a:p>
        </p:txBody>
      </p:sp>
      <p:pic>
        <p:nvPicPr>
          <p:cNvPr id="100356" name="Picture 4"/>
          <p:cNvPicPr>
            <a:picLocks noChangeAspect="1" noChangeArrowheads="1"/>
          </p:cNvPicPr>
          <p:nvPr/>
        </p:nvPicPr>
        <p:blipFill>
          <a:blip r:embed="rId2" cstate="email"/>
          <a:srcRect/>
          <a:stretch>
            <a:fillRect/>
          </a:stretch>
        </p:blipFill>
        <p:spPr bwMode="auto">
          <a:xfrm>
            <a:off x="4800600" y="5381621"/>
            <a:ext cx="3932238" cy="1476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p:txBody>
          <a:bodyPr/>
          <a:lstStyle/>
          <a:p>
            <a:r>
              <a:rPr lang="en-US" smtClean="0"/>
              <a:t>Patterns of Chemical Reactions</a:t>
            </a:r>
          </a:p>
        </p:txBody>
      </p:sp>
      <p:sp>
        <p:nvSpPr>
          <p:cNvPr id="101379" name="Rectangle 5"/>
          <p:cNvSpPr>
            <a:spLocks noGrp="1" noChangeArrowheads="1"/>
          </p:cNvSpPr>
          <p:nvPr>
            <p:ph type="body" idx="1"/>
          </p:nvPr>
        </p:nvSpPr>
        <p:spPr/>
        <p:txBody>
          <a:bodyPr/>
          <a:lstStyle/>
          <a:p>
            <a:r>
              <a:rPr lang="en-US" dirty="0" smtClean="0"/>
              <a:t> ____________________________ (combination) reactions</a:t>
            </a:r>
          </a:p>
          <a:p>
            <a:endParaRPr lang="en-US" dirty="0" smtClean="0"/>
          </a:p>
          <a:p>
            <a:r>
              <a:rPr lang="en-US" dirty="0" smtClean="0"/>
              <a:t> ____________________________ reactions</a:t>
            </a:r>
          </a:p>
          <a:p>
            <a:endParaRPr lang="en-US" dirty="0" smtClean="0"/>
          </a:p>
          <a:p>
            <a:r>
              <a:rPr lang="en-US" dirty="0" smtClean="0"/>
              <a:t> ____________________________reactions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p:txBody>
          <a:bodyPr/>
          <a:lstStyle/>
          <a:p>
            <a:r>
              <a:rPr lang="en-US" smtClean="0"/>
              <a:t>Synthesis Reactions</a:t>
            </a:r>
          </a:p>
        </p:txBody>
      </p:sp>
      <p:sp>
        <p:nvSpPr>
          <p:cNvPr id="102403" name="Rectangle 5"/>
          <p:cNvSpPr>
            <a:spLocks noGrp="1" noChangeArrowheads="1"/>
          </p:cNvSpPr>
          <p:nvPr>
            <p:ph sz="half" idx="1"/>
          </p:nvPr>
        </p:nvSpPr>
        <p:spPr/>
        <p:txBody>
          <a:bodyPr/>
          <a:lstStyle/>
          <a:p>
            <a:r>
              <a:rPr lang="en-US" dirty="0" smtClean="0"/>
              <a:t>A + B </a:t>
            </a:r>
            <a:r>
              <a:rPr lang="en-US" dirty="0" smtClean="0">
                <a:sym typeface="Symbol" pitchFamily="18" charset="2"/>
              </a:rPr>
              <a:t></a:t>
            </a:r>
            <a:r>
              <a:rPr lang="en-US" dirty="0" smtClean="0"/>
              <a:t> AB</a:t>
            </a:r>
          </a:p>
          <a:p>
            <a:pPr lvl="1"/>
            <a:r>
              <a:rPr lang="en-US" dirty="0" smtClean="0"/>
              <a:t> </a:t>
            </a:r>
          </a:p>
          <a:p>
            <a:pPr lvl="1">
              <a:buNone/>
            </a:pPr>
            <a:r>
              <a:rPr lang="en-US" dirty="0" smtClean="0"/>
              <a:t> </a:t>
            </a:r>
          </a:p>
          <a:p>
            <a:pPr lvl="1"/>
            <a:r>
              <a:rPr lang="en-US" dirty="0" smtClean="0"/>
              <a:t> </a:t>
            </a:r>
          </a:p>
        </p:txBody>
      </p:sp>
      <p:pic>
        <p:nvPicPr>
          <p:cNvPr id="102404" name="Picture 3"/>
          <p:cNvPicPr>
            <a:picLocks noGrp="1" noChangeAspect="1" noChangeArrowheads="1"/>
          </p:cNvPicPr>
          <p:nvPr>
            <p:ph sz="half" idx="2"/>
          </p:nvPr>
        </p:nvPicPr>
        <p:blipFill>
          <a:blip r:embed="rId2" cstate="email"/>
          <a:srcRect/>
          <a:stretch>
            <a:fillRect/>
          </a:stretch>
        </p:blipFill>
        <p:spPr>
          <a:xfrm>
            <a:off x="4962525" y="1600200"/>
            <a:ext cx="3409950" cy="4525963"/>
          </a:xfr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r>
              <a:rPr lang="en-US" smtClean="0"/>
              <a:t>Decomposition Reactions</a:t>
            </a:r>
          </a:p>
        </p:txBody>
      </p:sp>
      <p:sp>
        <p:nvSpPr>
          <p:cNvPr id="103427" name="Rectangle 5"/>
          <p:cNvSpPr>
            <a:spLocks noGrp="1" noChangeArrowheads="1"/>
          </p:cNvSpPr>
          <p:nvPr>
            <p:ph sz="half" idx="1"/>
          </p:nvPr>
        </p:nvSpPr>
        <p:spPr/>
        <p:txBody>
          <a:bodyPr/>
          <a:lstStyle/>
          <a:p>
            <a:r>
              <a:rPr lang="en-US" dirty="0" smtClean="0"/>
              <a:t>AB </a:t>
            </a:r>
            <a:r>
              <a:rPr lang="en-US" dirty="0" smtClean="0">
                <a:sym typeface="Symbol" pitchFamily="18" charset="2"/>
              </a:rPr>
              <a:t></a:t>
            </a:r>
            <a:r>
              <a:rPr lang="en-US" dirty="0" smtClean="0"/>
              <a:t> A + B</a:t>
            </a:r>
          </a:p>
          <a:p>
            <a:pPr lvl="1"/>
            <a:r>
              <a:rPr lang="en-US" dirty="0" smtClean="0"/>
              <a:t>Reverse synthesis reactions</a:t>
            </a:r>
          </a:p>
          <a:p>
            <a:pPr lvl="1"/>
            <a:r>
              <a:rPr lang="en-US" dirty="0" smtClean="0"/>
              <a:t> </a:t>
            </a:r>
          </a:p>
          <a:p>
            <a:pPr lvl="1"/>
            <a:endParaRPr lang="en-US" dirty="0" smtClean="0"/>
          </a:p>
          <a:p>
            <a:pPr lvl="1"/>
            <a:endParaRPr lang="en-US" dirty="0" smtClean="0"/>
          </a:p>
          <a:p>
            <a:pPr lvl="1"/>
            <a:r>
              <a:rPr lang="en-US" dirty="0" smtClean="0"/>
              <a:t> </a:t>
            </a:r>
          </a:p>
        </p:txBody>
      </p:sp>
      <p:pic>
        <p:nvPicPr>
          <p:cNvPr id="103428" name="Picture 2"/>
          <p:cNvPicPr>
            <a:picLocks noGrp="1" noChangeAspect="1" noChangeArrowheads="1"/>
          </p:cNvPicPr>
          <p:nvPr>
            <p:ph sz="half" idx="2"/>
          </p:nvPr>
        </p:nvPicPr>
        <p:blipFill>
          <a:blip r:embed="rId2" cstate="email"/>
          <a:srcRect/>
          <a:stretch>
            <a:fillRect/>
          </a:stretch>
        </p:blipFill>
        <p:spPr>
          <a:xfrm>
            <a:off x="4773613" y="1600200"/>
            <a:ext cx="3787775" cy="4525963"/>
          </a:xfr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r>
              <a:rPr lang="en-US" smtClean="0"/>
              <a:t>Exchange Reactions</a:t>
            </a:r>
          </a:p>
        </p:txBody>
      </p:sp>
      <p:sp>
        <p:nvSpPr>
          <p:cNvPr id="104451" name="Rectangle 5"/>
          <p:cNvSpPr>
            <a:spLocks noGrp="1" noChangeArrowheads="1"/>
          </p:cNvSpPr>
          <p:nvPr>
            <p:ph sz="half" idx="1"/>
          </p:nvPr>
        </p:nvSpPr>
        <p:spPr/>
        <p:txBody>
          <a:bodyPr/>
          <a:lstStyle/>
          <a:p>
            <a:r>
              <a:rPr lang="en-US" dirty="0" smtClean="0"/>
              <a:t>AB + C </a:t>
            </a:r>
            <a:r>
              <a:rPr lang="en-US" dirty="0" smtClean="0">
                <a:sym typeface="Symbol" pitchFamily="18" charset="2"/>
              </a:rPr>
              <a:t></a:t>
            </a:r>
            <a:r>
              <a:rPr lang="en-US" dirty="0" smtClean="0"/>
              <a:t> AC + B</a:t>
            </a:r>
          </a:p>
          <a:p>
            <a:pPr lvl="1"/>
            <a:r>
              <a:rPr lang="en-US" dirty="0" smtClean="0"/>
              <a:t>Also called _</a:t>
            </a:r>
          </a:p>
          <a:p>
            <a:pPr lvl="1"/>
            <a:endParaRPr lang="en-US" dirty="0" smtClean="0"/>
          </a:p>
          <a:p>
            <a:pPr lvl="1"/>
            <a:endParaRPr lang="en-US" dirty="0" smtClean="0"/>
          </a:p>
          <a:p>
            <a:pPr lvl="1"/>
            <a:endParaRPr lang="en-US" dirty="0" smtClean="0"/>
          </a:p>
          <a:p>
            <a:pPr lvl="1"/>
            <a:r>
              <a:rPr lang="en-US" dirty="0" smtClean="0"/>
              <a:t>Bonds are both made and broken</a:t>
            </a:r>
          </a:p>
        </p:txBody>
      </p:sp>
      <p:pic>
        <p:nvPicPr>
          <p:cNvPr id="104452" name="Picture 2"/>
          <p:cNvPicPr>
            <a:picLocks noGrp="1" noChangeAspect="1" noChangeArrowheads="1"/>
          </p:cNvPicPr>
          <p:nvPr>
            <p:ph sz="half" idx="2"/>
          </p:nvPr>
        </p:nvPicPr>
        <p:blipFill>
          <a:blip r:embed="rId2" cstate="email"/>
          <a:srcRect/>
          <a:stretch>
            <a:fillRect/>
          </a:stretch>
        </p:blipFill>
        <p:spPr>
          <a:xfrm>
            <a:off x="4648200" y="1830388"/>
            <a:ext cx="4038600" cy="4065587"/>
          </a:xfr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rtlCol="0">
            <a:normAutofit fontScale="90000"/>
          </a:bodyPr>
          <a:lstStyle/>
          <a:p>
            <a:pPr fontAlgn="auto">
              <a:spcAft>
                <a:spcPts val="0"/>
              </a:spcAft>
              <a:defRPr/>
            </a:pPr>
            <a:r>
              <a:rPr lang="en-US" smtClean="0"/>
              <a:t>Oxidation-Reduction (Redox) Reactions</a:t>
            </a:r>
          </a:p>
        </p:txBody>
      </p:sp>
      <p:sp>
        <p:nvSpPr>
          <p:cNvPr id="105475" name="Rectangle 5"/>
          <p:cNvSpPr>
            <a:spLocks noGrp="1" noChangeArrowheads="1"/>
          </p:cNvSpPr>
          <p:nvPr>
            <p:ph type="body" idx="1"/>
          </p:nvPr>
        </p:nvSpPr>
        <p:spPr/>
        <p:txBody>
          <a:bodyPr/>
          <a:lstStyle/>
          <a:p>
            <a:r>
              <a:rPr lang="en-US" dirty="0" smtClean="0"/>
              <a:t>Decomposition reactions: Reactions in which ______________________ is broken down for ________________________</a:t>
            </a:r>
          </a:p>
          <a:p>
            <a:r>
              <a:rPr lang="en-US" dirty="0" smtClean="0"/>
              <a:t>Also called _____________________________ because electrons are exchanged or shared differently</a:t>
            </a:r>
          </a:p>
          <a:p>
            <a:pPr lvl="1"/>
            <a:r>
              <a:rPr lang="en-US" dirty="0" smtClean="0"/>
              <a:t>Electron donors _</a:t>
            </a:r>
          </a:p>
          <a:p>
            <a:pPr lvl="1"/>
            <a:r>
              <a:rPr lang="en-US" dirty="0" smtClean="0"/>
              <a:t>Electron acceptors receive electrons and become _</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title"/>
          </p:nvPr>
        </p:nvSpPr>
        <p:spPr/>
        <p:txBody>
          <a:bodyPr/>
          <a:lstStyle/>
          <a:p>
            <a:r>
              <a:rPr lang="en-US" smtClean="0"/>
              <a:t>Chemical Reactions</a:t>
            </a:r>
          </a:p>
        </p:txBody>
      </p:sp>
      <p:sp>
        <p:nvSpPr>
          <p:cNvPr id="106499" name="Rectangle 5"/>
          <p:cNvSpPr>
            <a:spLocks noGrp="1" noChangeArrowheads="1"/>
          </p:cNvSpPr>
          <p:nvPr>
            <p:ph type="body" idx="1"/>
          </p:nvPr>
        </p:nvSpPr>
        <p:spPr>
          <a:xfrm>
            <a:off x="460375" y="1368425"/>
            <a:ext cx="8228013" cy="5260975"/>
          </a:xfrm>
        </p:spPr>
        <p:txBody>
          <a:bodyPr/>
          <a:lstStyle/>
          <a:p>
            <a:r>
              <a:rPr lang="en-US" sz="2600" dirty="0" smtClean="0"/>
              <a:t>All chemical reactions are theoretically _</a:t>
            </a:r>
          </a:p>
          <a:p>
            <a:pPr lvl="1"/>
            <a:r>
              <a:rPr lang="en-US" sz="2400" dirty="0" smtClean="0"/>
              <a:t>A + B </a:t>
            </a:r>
            <a:r>
              <a:rPr lang="en-US" sz="2400" dirty="0" smtClean="0">
                <a:sym typeface="Symbol" pitchFamily="18" charset="2"/>
              </a:rPr>
              <a:t></a:t>
            </a:r>
            <a:r>
              <a:rPr lang="en-US" sz="2400" dirty="0" smtClean="0"/>
              <a:t> AB</a:t>
            </a:r>
          </a:p>
          <a:p>
            <a:pPr lvl="1"/>
            <a:r>
              <a:rPr lang="en-US" sz="2400" dirty="0" smtClean="0"/>
              <a:t>AB </a:t>
            </a:r>
            <a:r>
              <a:rPr lang="en-US" sz="2400" dirty="0" smtClean="0">
                <a:sym typeface="Symbol" pitchFamily="18" charset="2"/>
              </a:rPr>
              <a:t></a:t>
            </a:r>
            <a:r>
              <a:rPr lang="en-US" sz="2400" dirty="0" smtClean="0"/>
              <a:t> A + B</a:t>
            </a:r>
          </a:p>
          <a:p>
            <a:r>
              <a:rPr lang="en-US" sz="2600" dirty="0" smtClean="0"/>
              <a:t>Chemical __________________________________ occurs if neither a forward nor reverse reaction is dominant</a:t>
            </a:r>
          </a:p>
          <a:p>
            <a:r>
              <a:rPr lang="en-US" sz="2600" dirty="0" smtClean="0"/>
              <a:t> Many biological reactions are essentially irreversible due to</a:t>
            </a:r>
          </a:p>
          <a:p>
            <a:pPr lvl="1"/>
            <a:r>
              <a:rPr lang="en-US" sz="2400" dirty="0" smtClean="0"/>
              <a:t>  </a:t>
            </a:r>
          </a:p>
          <a:p>
            <a:pPr lvl="1"/>
            <a:r>
              <a:rPr lang="en-US" sz="2400" dirty="0" smtClean="0"/>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261938"/>
            <a:ext cx="8458200" cy="957262"/>
          </a:xfrm>
        </p:spPr>
        <p:txBody>
          <a:bodyPr/>
          <a:lstStyle/>
          <a:p>
            <a:r>
              <a:rPr lang="en-US" sz="3400" smtClean="0"/>
              <a:t>Factors Influencing Rate of Chemical Reactions</a:t>
            </a:r>
          </a:p>
        </p:txBody>
      </p:sp>
      <p:sp>
        <p:nvSpPr>
          <p:cNvPr id="50179" name="Rectangle 3"/>
          <p:cNvSpPr>
            <a:spLocks noGrp="1" noChangeArrowheads="1"/>
          </p:cNvSpPr>
          <p:nvPr>
            <p:ph type="body" idx="1"/>
          </p:nvPr>
        </p:nvSpPr>
        <p:spPr/>
        <p:txBody>
          <a:bodyPr rtlCol="0">
            <a:normAutofit fontScale="92500" lnSpcReduction="10000"/>
          </a:bodyPr>
          <a:lstStyle/>
          <a:p>
            <a:pPr fontAlgn="auto">
              <a:spcAft>
                <a:spcPts val="0"/>
              </a:spcAft>
              <a:buFont typeface="Arial" pitchFamily="34" charset="0"/>
              <a:buChar char="•"/>
              <a:defRPr/>
            </a:pPr>
            <a:r>
              <a:rPr lang="en-US" dirty="0" smtClean="0"/>
              <a:t> </a:t>
            </a:r>
            <a:endParaRPr lang="en-US" dirty="0"/>
          </a:p>
          <a:p>
            <a:pPr lvl="1" fontAlgn="auto">
              <a:spcAft>
                <a:spcPts val="0"/>
              </a:spcAft>
              <a:buFont typeface="Arial" pitchFamily="34" charset="0"/>
              <a:buChar char="–"/>
              <a:defRPr/>
            </a:pPr>
            <a:r>
              <a:rPr lang="en-US" dirty="0"/>
              <a:t>chemical reactions proceed quicker at higher temperatures</a:t>
            </a:r>
          </a:p>
          <a:p>
            <a:pPr fontAlgn="auto">
              <a:spcAft>
                <a:spcPts val="0"/>
              </a:spcAft>
              <a:buFont typeface="Arial" pitchFamily="34" charset="0"/>
              <a:buChar char="•"/>
              <a:defRPr/>
            </a:pPr>
            <a:r>
              <a:rPr lang="en-US" dirty="0"/>
              <a:t>Particle size</a:t>
            </a:r>
          </a:p>
          <a:p>
            <a:pPr lvl="1" fontAlgn="auto">
              <a:spcAft>
                <a:spcPts val="0"/>
              </a:spcAft>
              <a:buFont typeface="Arial" pitchFamily="34" charset="0"/>
              <a:buChar char="–"/>
              <a:defRPr/>
            </a:pPr>
            <a:r>
              <a:rPr lang="en-US" dirty="0"/>
              <a:t>the </a:t>
            </a:r>
            <a:r>
              <a:rPr lang="en-US" dirty="0" smtClean="0"/>
              <a:t>__________________________________ the </a:t>
            </a:r>
            <a:r>
              <a:rPr lang="en-US" dirty="0"/>
              <a:t>particle the faster the chemical reaction</a:t>
            </a:r>
          </a:p>
          <a:p>
            <a:pPr fontAlgn="auto">
              <a:spcAft>
                <a:spcPts val="0"/>
              </a:spcAft>
              <a:buFont typeface="Arial" pitchFamily="34" charset="0"/>
              <a:buChar char="•"/>
              <a:defRPr/>
            </a:pPr>
            <a:r>
              <a:rPr lang="en-US" dirty="0" smtClean="0"/>
              <a:t> </a:t>
            </a:r>
            <a:endParaRPr lang="en-US" dirty="0"/>
          </a:p>
          <a:p>
            <a:pPr lvl="1" fontAlgn="auto">
              <a:spcAft>
                <a:spcPts val="0"/>
              </a:spcAft>
              <a:buFont typeface="Arial" pitchFamily="34" charset="0"/>
              <a:buChar char="–"/>
              <a:defRPr/>
            </a:pPr>
            <a:r>
              <a:rPr lang="en-US" dirty="0" smtClean="0"/>
              <a:t>________________________________ reacting </a:t>
            </a:r>
            <a:r>
              <a:rPr lang="en-US" dirty="0"/>
              <a:t>particle concentrations produce </a:t>
            </a:r>
            <a:r>
              <a:rPr lang="en-US" dirty="0" smtClean="0"/>
              <a:t>____________________________________reactions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Introduction</a:t>
            </a:r>
          </a:p>
        </p:txBody>
      </p:sp>
      <p:sp>
        <p:nvSpPr>
          <p:cNvPr id="14339" name="Rectangle 3"/>
          <p:cNvSpPr>
            <a:spLocks noGrp="1" noChangeArrowheads="1"/>
          </p:cNvSpPr>
          <p:nvPr>
            <p:ph type="body" idx="1"/>
          </p:nvPr>
        </p:nvSpPr>
        <p:spPr/>
        <p:txBody>
          <a:bodyPr/>
          <a:lstStyle/>
          <a:p>
            <a:pPr marL="685800" indent="-685800"/>
            <a:r>
              <a:rPr lang="en-US" smtClean="0"/>
              <a:t>Studying</a:t>
            </a:r>
          </a:p>
          <a:p>
            <a:pPr marL="1066800" lvl="1" indent="-609600"/>
            <a:r>
              <a:rPr lang="en-US" smtClean="0"/>
              <a:t>Read related materials </a:t>
            </a:r>
            <a:r>
              <a:rPr lang="en-US" i="1" smtClean="0"/>
              <a:t>before</a:t>
            </a:r>
            <a:r>
              <a:rPr lang="en-US" smtClean="0"/>
              <a:t> you come in.</a:t>
            </a:r>
          </a:p>
          <a:p>
            <a:pPr marL="1447800" lvl="2" indent="-533400"/>
            <a:r>
              <a:rPr lang="en-US" smtClean="0"/>
              <a:t>Some students find it better to hear lecture, and then read the textbook. </a:t>
            </a:r>
          </a:p>
          <a:p>
            <a:pPr marL="1066800" lvl="1" indent="-609600"/>
            <a:r>
              <a:rPr lang="en-US" smtClean="0"/>
              <a:t>Don’t leave confused.</a:t>
            </a:r>
          </a:p>
          <a:p>
            <a:pPr marL="1066800" lvl="1" indent="-609600"/>
            <a:r>
              <a:rPr lang="en-US" smtClean="0"/>
              <a:t>Study as soon after class as possible.</a:t>
            </a:r>
          </a:p>
          <a:p>
            <a:pPr marL="1066800" lvl="1" indent="-609600"/>
            <a:r>
              <a:rPr lang="en-US" smtClean="0"/>
              <a:t>Spread study time out.</a:t>
            </a:r>
          </a:p>
          <a:p>
            <a:pPr marL="1066800" lvl="1" indent="-609600"/>
            <a:r>
              <a:rPr lang="en-US" smtClean="0"/>
              <a:t>Ask for help when you don’t understand.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261938"/>
            <a:ext cx="8458200" cy="804862"/>
          </a:xfrm>
        </p:spPr>
        <p:txBody>
          <a:bodyPr/>
          <a:lstStyle/>
          <a:p>
            <a:r>
              <a:rPr lang="en-US" sz="3400" smtClean="0"/>
              <a:t>Factors Influencing Rate of Chemical Reactions</a:t>
            </a:r>
          </a:p>
        </p:txBody>
      </p:sp>
      <p:sp>
        <p:nvSpPr>
          <p:cNvPr id="108547" name="Rectangle 3"/>
          <p:cNvSpPr>
            <a:spLocks noGrp="1" noChangeArrowheads="1"/>
          </p:cNvSpPr>
          <p:nvPr>
            <p:ph type="body" idx="1"/>
          </p:nvPr>
        </p:nvSpPr>
        <p:spPr/>
        <p:txBody>
          <a:bodyPr/>
          <a:lstStyle/>
          <a:p>
            <a:r>
              <a:rPr lang="en-US" dirty="0" smtClean="0"/>
              <a:t> </a:t>
            </a:r>
          </a:p>
          <a:p>
            <a:pPr lvl="1"/>
            <a:r>
              <a:rPr lang="en-US" dirty="0" smtClean="0"/>
              <a:t>increase the rate of a reaction without being chemically changed</a:t>
            </a:r>
          </a:p>
          <a:p>
            <a:endParaRPr lang="en-US" dirty="0" smtClean="0"/>
          </a:p>
          <a:p>
            <a:r>
              <a:rPr lang="en-US" dirty="0" smtClean="0"/>
              <a:t> </a:t>
            </a:r>
          </a:p>
          <a:p>
            <a:pPr lvl="1"/>
            <a:r>
              <a:rPr lang="en-US" dirty="0" smtClean="0"/>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p:txBody>
          <a:bodyPr/>
          <a:lstStyle/>
          <a:p>
            <a:r>
              <a:rPr lang="en-US" smtClean="0"/>
              <a:t>Classes of Compounds</a:t>
            </a:r>
          </a:p>
        </p:txBody>
      </p:sp>
      <p:sp>
        <p:nvSpPr>
          <p:cNvPr id="109571" name="Rectangle 5"/>
          <p:cNvSpPr>
            <a:spLocks noGrp="1" noChangeArrowheads="1"/>
          </p:cNvSpPr>
          <p:nvPr>
            <p:ph type="body" idx="1"/>
          </p:nvPr>
        </p:nvSpPr>
        <p:spPr>
          <a:xfrm>
            <a:off x="457200" y="1600200"/>
            <a:ext cx="8229600" cy="4876800"/>
          </a:xfrm>
        </p:spPr>
        <p:txBody>
          <a:bodyPr>
            <a:normAutofit/>
          </a:bodyPr>
          <a:lstStyle/>
          <a:p>
            <a:r>
              <a:rPr lang="en-US" dirty="0" smtClean="0"/>
              <a:t>______________________________ compounds</a:t>
            </a:r>
          </a:p>
          <a:p>
            <a:pPr lvl="2"/>
            <a:r>
              <a:rPr lang="en-US" dirty="0" smtClean="0"/>
              <a:t>_________________________ , salts, and many acids and bases</a:t>
            </a:r>
          </a:p>
          <a:p>
            <a:pPr lvl="2"/>
            <a:r>
              <a:rPr lang="en-US" dirty="0" smtClean="0"/>
              <a:t>Do not contain _</a:t>
            </a:r>
          </a:p>
          <a:p>
            <a:endParaRPr lang="en-US" dirty="0" smtClean="0"/>
          </a:p>
          <a:p>
            <a:r>
              <a:rPr lang="en-US" dirty="0" smtClean="0"/>
              <a:t>__________________________________ compounds</a:t>
            </a:r>
          </a:p>
          <a:p>
            <a:pPr lvl="2"/>
            <a:r>
              <a:rPr lang="en-US" dirty="0" smtClean="0"/>
              <a:t>Carbohydrates, fats, proteins, and nucleic acids</a:t>
            </a:r>
          </a:p>
          <a:p>
            <a:pPr lvl="2"/>
            <a:r>
              <a:rPr lang="en-US" dirty="0" smtClean="0"/>
              <a:t>Contain carbon, _</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p:txBody>
          <a:bodyPr/>
          <a:lstStyle/>
          <a:p>
            <a:r>
              <a:rPr lang="en-US" smtClean="0"/>
              <a:t>Water</a:t>
            </a:r>
          </a:p>
        </p:txBody>
      </p:sp>
      <p:sp>
        <p:nvSpPr>
          <p:cNvPr id="110595" name="Rectangle 5"/>
          <p:cNvSpPr>
            <a:spLocks noGrp="1" noChangeArrowheads="1"/>
          </p:cNvSpPr>
          <p:nvPr>
            <p:ph type="body" idx="1"/>
          </p:nvPr>
        </p:nvSpPr>
        <p:spPr/>
        <p:txBody>
          <a:bodyPr/>
          <a:lstStyle/>
          <a:p>
            <a:r>
              <a:rPr lang="en-US" dirty="0" smtClean="0"/>
              <a:t>60%–80% of the volume of living cells</a:t>
            </a:r>
          </a:p>
          <a:p>
            <a:endParaRPr lang="en-US" dirty="0" smtClean="0"/>
          </a:p>
          <a:p>
            <a:r>
              <a:rPr lang="en-US" dirty="0" smtClean="0"/>
              <a:t>_____________________________________ in living organisms because of its properties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ChangeArrowheads="1"/>
          </p:cNvSpPr>
          <p:nvPr>
            <p:ph type="title"/>
          </p:nvPr>
        </p:nvSpPr>
        <p:spPr/>
        <p:txBody>
          <a:bodyPr/>
          <a:lstStyle/>
          <a:p>
            <a:r>
              <a:rPr lang="en-US" smtClean="0"/>
              <a:t>Acid-Base Concentration </a:t>
            </a:r>
          </a:p>
        </p:txBody>
      </p:sp>
      <p:sp>
        <p:nvSpPr>
          <p:cNvPr id="114691" name="Rectangle 5"/>
          <p:cNvSpPr>
            <a:spLocks noGrp="1" noChangeArrowheads="1"/>
          </p:cNvSpPr>
          <p:nvPr>
            <p:ph type="body" idx="1"/>
          </p:nvPr>
        </p:nvSpPr>
        <p:spPr/>
        <p:txBody>
          <a:bodyPr/>
          <a:lstStyle/>
          <a:p>
            <a:r>
              <a:rPr lang="en-US" dirty="0" smtClean="0"/>
              <a:t>Acid solutions _</a:t>
            </a:r>
          </a:p>
          <a:p>
            <a:pPr lvl="1"/>
            <a:r>
              <a:rPr lang="en-US" dirty="0" smtClean="0"/>
              <a:t>As [H</a:t>
            </a:r>
            <a:r>
              <a:rPr lang="en-US" baseline="30000" dirty="0" smtClean="0"/>
              <a:t>+</a:t>
            </a:r>
            <a:r>
              <a:rPr lang="en-US" dirty="0" smtClean="0"/>
              <a:t>] increases, _</a:t>
            </a:r>
          </a:p>
          <a:p>
            <a:endParaRPr lang="en-US" dirty="0" smtClean="0"/>
          </a:p>
          <a:p>
            <a:r>
              <a:rPr lang="en-US" dirty="0" smtClean="0"/>
              <a:t>Alkaline solutions contain _</a:t>
            </a:r>
          </a:p>
          <a:p>
            <a:pPr lvl="1"/>
            <a:r>
              <a:rPr lang="en-US" dirty="0" smtClean="0"/>
              <a:t>As ________________________________ (or as [OH</a:t>
            </a:r>
            <a:r>
              <a:rPr lang="en-US" baseline="40000" dirty="0" smtClean="0"/>
              <a:t>–</a:t>
            </a:r>
            <a:r>
              <a:rPr lang="en-US" dirty="0" smtClean="0"/>
              <a:t>] increases),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pH: Acid-Base Concentration</a:t>
            </a:r>
          </a:p>
        </p:txBody>
      </p:sp>
      <p:sp>
        <p:nvSpPr>
          <p:cNvPr id="115715" name="Rectangle 3"/>
          <p:cNvSpPr>
            <a:spLocks noGrp="1" noChangeArrowheads="1"/>
          </p:cNvSpPr>
          <p:nvPr>
            <p:ph type="body" idx="1"/>
          </p:nvPr>
        </p:nvSpPr>
        <p:spPr/>
        <p:txBody>
          <a:bodyPr/>
          <a:lstStyle/>
          <a:p>
            <a:r>
              <a:rPr lang="en-US" dirty="0" smtClean="0"/>
              <a:t>__________ = the negative logarithm of [H</a:t>
            </a:r>
            <a:r>
              <a:rPr lang="en-US" baseline="30000" dirty="0" smtClean="0"/>
              <a:t>+</a:t>
            </a:r>
            <a:r>
              <a:rPr lang="en-US" dirty="0" smtClean="0"/>
              <a:t>] in moles per liter</a:t>
            </a:r>
          </a:p>
          <a:p>
            <a:r>
              <a:rPr lang="en-US" dirty="0" smtClean="0"/>
              <a:t>Neutral solutions:</a:t>
            </a:r>
          </a:p>
          <a:p>
            <a:pPr lvl="1"/>
            <a:r>
              <a:rPr lang="en-US" dirty="0" smtClean="0"/>
              <a:t>Pure water is pH neutral (_______________________________________)</a:t>
            </a:r>
          </a:p>
          <a:p>
            <a:pPr lvl="1"/>
            <a:endParaRPr lang="en-US" dirty="0" smtClean="0"/>
          </a:p>
          <a:p>
            <a:pPr lvl="1"/>
            <a:r>
              <a:rPr lang="en-US" dirty="0" smtClean="0"/>
              <a:t>pH of pure water = _</a:t>
            </a:r>
          </a:p>
          <a:p>
            <a:pPr lvl="1"/>
            <a:r>
              <a:rPr lang="en-US" dirty="0" smtClean="0"/>
              <a:t>All neutral solutions are pH 7</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mtClean="0"/>
              <a:t>pH: Acid-Base Concentration</a:t>
            </a:r>
          </a:p>
        </p:txBody>
      </p:sp>
      <p:sp>
        <p:nvSpPr>
          <p:cNvPr id="116739" name="Rectangle 3"/>
          <p:cNvSpPr>
            <a:spLocks noGrp="1" noChangeArrowheads="1"/>
          </p:cNvSpPr>
          <p:nvPr>
            <p:ph type="body" idx="1"/>
          </p:nvPr>
        </p:nvSpPr>
        <p:spPr/>
        <p:txBody>
          <a:bodyPr/>
          <a:lstStyle/>
          <a:p>
            <a:pPr>
              <a:lnSpc>
                <a:spcPct val="90000"/>
              </a:lnSpc>
            </a:pPr>
            <a:r>
              <a:rPr lang="en-US" dirty="0" smtClean="0"/>
              <a:t>Acidic solutions </a:t>
            </a:r>
          </a:p>
          <a:p>
            <a:pPr lvl="1">
              <a:lnSpc>
                <a:spcPct val="90000"/>
              </a:lnSpc>
            </a:pPr>
            <a:r>
              <a:rPr lang="en-US" dirty="0" smtClean="0">
                <a:sym typeface="Symbol" pitchFamily="18" charset="2"/>
              </a:rPr>
              <a:t> </a:t>
            </a:r>
            <a:endParaRPr lang="en-US" dirty="0" smtClean="0"/>
          </a:p>
          <a:p>
            <a:pPr lvl="1">
              <a:lnSpc>
                <a:spcPct val="90000"/>
              </a:lnSpc>
            </a:pPr>
            <a:r>
              <a:rPr lang="en-US" dirty="0" smtClean="0"/>
              <a:t>Acidic pH: 0–6.99</a:t>
            </a:r>
          </a:p>
          <a:p>
            <a:pPr lvl="1">
              <a:lnSpc>
                <a:spcPct val="90000"/>
              </a:lnSpc>
            </a:pPr>
            <a:r>
              <a:rPr lang="en-US" dirty="0" smtClean="0"/>
              <a:t>pH scale is logarithmic: ________________________________________  more H</a:t>
            </a:r>
            <a:r>
              <a:rPr lang="en-US" baseline="30000" dirty="0" smtClean="0"/>
              <a:t>+</a:t>
            </a:r>
            <a:r>
              <a:rPr lang="en-US" dirty="0" smtClean="0"/>
              <a:t> than a pH 6 solution</a:t>
            </a:r>
          </a:p>
          <a:p>
            <a:pPr>
              <a:lnSpc>
                <a:spcPct val="90000"/>
              </a:lnSpc>
            </a:pPr>
            <a:r>
              <a:rPr lang="en-US" dirty="0" smtClean="0"/>
              <a:t>Alkaline solutions </a:t>
            </a:r>
          </a:p>
          <a:p>
            <a:pPr lvl="1">
              <a:lnSpc>
                <a:spcPct val="90000"/>
              </a:lnSpc>
            </a:pPr>
            <a:r>
              <a:rPr lang="en-US" dirty="0" smtClean="0">
                <a:sym typeface="Symbol" pitchFamily="18" charset="2"/>
              </a:rPr>
              <a:t> </a:t>
            </a:r>
            <a:endParaRPr lang="en-US" dirty="0" smtClean="0"/>
          </a:p>
          <a:p>
            <a:pPr lvl="1">
              <a:lnSpc>
                <a:spcPct val="90000"/>
              </a:lnSpc>
            </a:pPr>
            <a:r>
              <a:rPr lang="en-US" dirty="0" smtClean="0"/>
              <a:t>Alkaline (basic) pH: 7.01–14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p:cNvSpPr>
            <a:spLocks noGrp="1" noChangeArrowheads="1"/>
          </p:cNvSpPr>
          <p:nvPr>
            <p:ph type="title"/>
          </p:nvPr>
        </p:nvSpPr>
        <p:spPr/>
        <p:txBody>
          <a:bodyPr/>
          <a:lstStyle/>
          <a:p>
            <a:r>
              <a:rPr lang="en-US" smtClean="0"/>
              <a:t>Acid-Base Homeostasis</a:t>
            </a:r>
          </a:p>
        </p:txBody>
      </p:sp>
      <p:sp>
        <p:nvSpPr>
          <p:cNvPr id="118787" name="Rectangle 5"/>
          <p:cNvSpPr>
            <a:spLocks noGrp="1" noChangeArrowheads="1"/>
          </p:cNvSpPr>
          <p:nvPr>
            <p:ph type="body" idx="1"/>
          </p:nvPr>
        </p:nvSpPr>
        <p:spPr/>
        <p:txBody>
          <a:bodyPr/>
          <a:lstStyle/>
          <a:p>
            <a:r>
              <a:rPr lang="en-US" dirty="0" smtClean="0"/>
              <a:t>pH change interferes with cell function and may _</a:t>
            </a:r>
          </a:p>
          <a:p>
            <a:endParaRPr lang="en-US" dirty="0" smtClean="0"/>
          </a:p>
          <a:p>
            <a:r>
              <a:rPr lang="en-US" dirty="0" smtClean="0"/>
              <a:t>Slight change in pH _</a:t>
            </a:r>
          </a:p>
          <a:p>
            <a:endParaRPr lang="en-US" dirty="0" smtClean="0"/>
          </a:p>
          <a:p>
            <a:r>
              <a:rPr lang="en-US" dirty="0" smtClean="0"/>
              <a:t>pH is regulated by _</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noChangeArrowheads="1"/>
          </p:cNvSpPr>
          <p:nvPr>
            <p:ph type="title"/>
          </p:nvPr>
        </p:nvSpPr>
        <p:spPr/>
        <p:txBody>
          <a:bodyPr/>
          <a:lstStyle/>
          <a:p>
            <a:r>
              <a:rPr lang="en-US" smtClean="0"/>
              <a:t>Organic Compounds</a:t>
            </a:r>
          </a:p>
        </p:txBody>
      </p:sp>
      <p:sp>
        <p:nvSpPr>
          <p:cNvPr id="120835" name="Rectangle 5"/>
          <p:cNvSpPr>
            <a:spLocks noGrp="1" noChangeArrowheads="1"/>
          </p:cNvSpPr>
          <p:nvPr>
            <p:ph type="body" idx="1"/>
          </p:nvPr>
        </p:nvSpPr>
        <p:spPr/>
        <p:txBody>
          <a:bodyPr/>
          <a:lstStyle/>
          <a:p>
            <a:r>
              <a:rPr lang="en-US" dirty="0" smtClean="0"/>
              <a:t>Contain carbon </a:t>
            </a:r>
          </a:p>
          <a:p>
            <a:pPr lvl="1"/>
            <a:r>
              <a:rPr lang="en-US" dirty="0" smtClean="0"/>
              <a:t>except _____________________________, which are inorganic </a:t>
            </a:r>
          </a:p>
          <a:p>
            <a:r>
              <a:rPr lang="en-US" dirty="0" smtClean="0"/>
              <a:t>Unique to living systems</a:t>
            </a:r>
          </a:p>
          <a:p>
            <a:endParaRPr lang="en-US" dirty="0" smtClean="0"/>
          </a:p>
          <a:p>
            <a:r>
              <a:rPr lang="en-US" dirty="0" smtClean="0"/>
              <a:t>Include _</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p:txBody>
          <a:bodyPr/>
          <a:lstStyle/>
          <a:p>
            <a:r>
              <a:rPr lang="en-US" smtClean="0"/>
              <a:t>Organic Compounds</a:t>
            </a:r>
          </a:p>
        </p:txBody>
      </p:sp>
      <p:sp>
        <p:nvSpPr>
          <p:cNvPr id="121859" name="Rectangle 5"/>
          <p:cNvSpPr>
            <a:spLocks noGrp="1" noChangeArrowheads="1"/>
          </p:cNvSpPr>
          <p:nvPr>
            <p:ph type="body" idx="1"/>
          </p:nvPr>
        </p:nvSpPr>
        <p:spPr/>
        <p:txBody>
          <a:bodyPr/>
          <a:lstStyle/>
          <a:p>
            <a:r>
              <a:rPr lang="en-US" dirty="0" smtClean="0"/>
              <a:t>Many are _</a:t>
            </a:r>
          </a:p>
          <a:p>
            <a:pPr lvl="1"/>
            <a:r>
              <a:rPr lang="en-US" dirty="0" smtClean="0"/>
              <a:t>chains of similar units </a:t>
            </a:r>
          </a:p>
          <a:p>
            <a:pPr lvl="2"/>
            <a:r>
              <a:rPr lang="en-US" dirty="0" smtClean="0"/>
              <a:t>_____________________________________ or building blocks</a:t>
            </a:r>
          </a:p>
          <a:p>
            <a:pPr lvl="1"/>
            <a:endParaRPr lang="en-US" dirty="0" smtClean="0"/>
          </a:p>
          <a:p>
            <a:pPr lvl="1"/>
            <a:r>
              <a:rPr lang="en-US" dirty="0" smtClean="0"/>
              <a:t>Synthesized by _</a:t>
            </a:r>
          </a:p>
          <a:p>
            <a:pPr lvl="1"/>
            <a:endParaRPr lang="en-US" dirty="0" smtClean="0"/>
          </a:p>
          <a:p>
            <a:pPr lvl="1"/>
            <a:r>
              <a:rPr lang="en-US" dirty="0" smtClean="0"/>
              <a:t>Broken down by _</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title"/>
          </p:nvPr>
        </p:nvSpPr>
        <p:spPr/>
        <p:txBody>
          <a:bodyPr/>
          <a:lstStyle/>
          <a:p>
            <a:r>
              <a:rPr lang="en-US" smtClean="0"/>
              <a:t>Carbohydrates</a:t>
            </a:r>
          </a:p>
        </p:txBody>
      </p:sp>
      <p:sp>
        <p:nvSpPr>
          <p:cNvPr id="123907" name="Rectangle 7"/>
          <p:cNvSpPr>
            <a:spLocks noGrp="1" noChangeArrowheads="1"/>
          </p:cNvSpPr>
          <p:nvPr>
            <p:ph type="body" idx="1"/>
          </p:nvPr>
        </p:nvSpPr>
        <p:spPr/>
        <p:txBody>
          <a:bodyPr>
            <a:normAutofit fontScale="92500" lnSpcReduction="20000"/>
          </a:bodyPr>
          <a:lstStyle/>
          <a:p>
            <a:r>
              <a:rPr lang="en-US" dirty="0" smtClean="0"/>
              <a:t>Functions</a:t>
            </a:r>
          </a:p>
          <a:p>
            <a:pPr lvl="1"/>
            <a:r>
              <a:rPr lang="en-US" dirty="0" smtClean="0"/>
              <a:t>Major source of _______________________________ (e.g., glucose)</a:t>
            </a:r>
          </a:p>
          <a:p>
            <a:pPr lvl="1"/>
            <a:r>
              <a:rPr lang="en-US" dirty="0" smtClean="0"/>
              <a:t>_____________________________________ molecules (e.g., ribose sugar in RNA)</a:t>
            </a:r>
          </a:p>
          <a:p>
            <a:r>
              <a:rPr lang="en-US" dirty="0" smtClean="0"/>
              <a:t>Contain C, H, and O </a:t>
            </a:r>
          </a:p>
          <a:p>
            <a:pPr lvl="1"/>
            <a:r>
              <a:rPr lang="en-US" dirty="0" smtClean="0"/>
              <a:t>(CH</a:t>
            </a:r>
            <a:r>
              <a:rPr lang="en-US" baseline="-25000" dirty="0" smtClean="0"/>
              <a:t>2</a:t>
            </a:r>
            <a:r>
              <a:rPr lang="en-US" dirty="0" smtClean="0"/>
              <a:t>0)</a:t>
            </a:r>
            <a:r>
              <a:rPr lang="en-US" baseline="-25000" dirty="0" smtClean="0"/>
              <a:t>n</a:t>
            </a:r>
            <a:endParaRPr lang="en-US" dirty="0" smtClean="0"/>
          </a:p>
          <a:p>
            <a:r>
              <a:rPr lang="en-US" dirty="0" smtClean="0"/>
              <a:t>Three classes</a:t>
            </a:r>
          </a:p>
          <a:p>
            <a:pPr lvl="1"/>
            <a:r>
              <a:rPr lang="en-US" dirty="0" smtClean="0"/>
              <a:t> </a:t>
            </a:r>
          </a:p>
          <a:p>
            <a:pPr lvl="1"/>
            <a:r>
              <a:rPr lang="en-US" dirty="0" smtClean="0"/>
              <a:t> </a:t>
            </a:r>
          </a:p>
          <a:p>
            <a:pPr lvl="1"/>
            <a:r>
              <a:rPr lang="en-US" dirty="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Introduction</a:t>
            </a:r>
          </a:p>
        </p:txBody>
      </p:sp>
      <p:sp>
        <p:nvSpPr>
          <p:cNvPr id="15363" name="Rectangle 3"/>
          <p:cNvSpPr>
            <a:spLocks noGrp="1" noChangeArrowheads="1"/>
          </p:cNvSpPr>
          <p:nvPr>
            <p:ph type="body" idx="1"/>
          </p:nvPr>
        </p:nvSpPr>
        <p:spPr/>
        <p:txBody>
          <a:bodyPr/>
          <a:lstStyle/>
          <a:p>
            <a:r>
              <a:rPr lang="en-US" smtClean="0"/>
              <a:t>Active versus Passive Studying</a:t>
            </a:r>
          </a:p>
          <a:p>
            <a:pPr lvl="1"/>
            <a:r>
              <a:rPr lang="en-US" smtClean="0"/>
              <a:t>Passive:  </a:t>
            </a:r>
          </a:p>
          <a:p>
            <a:pPr lvl="2"/>
            <a:r>
              <a:rPr lang="en-US" sz="2800" smtClean="0"/>
              <a:t>reading or re-reading notes, listening to taped lectures</a:t>
            </a:r>
          </a:p>
          <a:p>
            <a:pPr lvl="2"/>
            <a:r>
              <a:rPr lang="en-US" sz="2800" smtClean="0"/>
              <a:t>Low energy requirements</a:t>
            </a:r>
          </a:p>
          <a:p>
            <a:pPr lvl="2"/>
            <a:r>
              <a:rPr lang="en-US" sz="2800" smtClean="0"/>
              <a:t>Begin to understand material</a:t>
            </a:r>
          </a:p>
          <a:p>
            <a:pPr lvl="2">
              <a:buFontTx/>
              <a:buNone/>
            </a:pPr>
            <a:endParaRPr lang="en-US" sz="2800" smtClean="0"/>
          </a:p>
          <a:p>
            <a:pPr lvl="2"/>
            <a:endParaRPr lang="en-US"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p:txBody>
          <a:bodyPr/>
          <a:lstStyle/>
          <a:p>
            <a:r>
              <a:rPr lang="en-US" smtClean="0"/>
              <a:t>Monosaccharides</a:t>
            </a:r>
          </a:p>
        </p:txBody>
      </p:sp>
      <p:sp>
        <p:nvSpPr>
          <p:cNvPr id="125955" name="Rectangle 5"/>
          <p:cNvSpPr>
            <a:spLocks noGrp="1" noChangeArrowheads="1"/>
          </p:cNvSpPr>
          <p:nvPr>
            <p:ph type="body" idx="1"/>
          </p:nvPr>
        </p:nvSpPr>
        <p:spPr>
          <a:xfrm>
            <a:off x="457200" y="1600200"/>
            <a:ext cx="8229600" cy="2514600"/>
          </a:xfrm>
        </p:spPr>
        <p:txBody>
          <a:bodyPr/>
          <a:lstStyle/>
          <a:p>
            <a:r>
              <a:rPr lang="en-US" dirty="0" smtClean="0"/>
              <a:t>Simple sugars containing _</a:t>
            </a:r>
          </a:p>
          <a:p>
            <a:endParaRPr lang="en-US" dirty="0" smtClean="0"/>
          </a:p>
          <a:p>
            <a:r>
              <a:rPr lang="en-US" dirty="0" smtClean="0"/>
              <a:t>(CH</a:t>
            </a:r>
            <a:r>
              <a:rPr lang="en-US" baseline="-25000" dirty="0" smtClean="0"/>
              <a:t>2</a:t>
            </a:r>
            <a:r>
              <a:rPr lang="en-US" dirty="0" smtClean="0"/>
              <a:t>0)</a:t>
            </a:r>
            <a:r>
              <a:rPr lang="en-US" baseline="-25000" dirty="0" smtClean="0"/>
              <a:t>n</a:t>
            </a:r>
          </a:p>
          <a:p>
            <a:endParaRPr lang="en-US" baseline="-25000"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title"/>
          </p:nvPr>
        </p:nvSpPr>
        <p:spPr/>
        <p:txBody>
          <a:bodyPr/>
          <a:lstStyle/>
          <a:p>
            <a:r>
              <a:rPr lang="en-US" smtClean="0"/>
              <a:t>Disaccharides </a:t>
            </a:r>
          </a:p>
        </p:txBody>
      </p:sp>
      <p:sp>
        <p:nvSpPr>
          <p:cNvPr id="126979" name="Rectangle 5"/>
          <p:cNvSpPr>
            <a:spLocks noGrp="1" noChangeArrowheads="1"/>
          </p:cNvSpPr>
          <p:nvPr>
            <p:ph type="body" idx="1"/>
          </p:nvPr>
        </p:nvSpPr>
        <p:spPr>
          <a:xfrm>
            <a:off x="457200" y="1600200"/>
            <a:ext cx="8229600" cy="3200400"/>
          </a:xfrm>
        </p:spPr>
        <p:txBody>
          <a:bodyPr/>
          <a:lstStyle/>
          <a:p>
            <a:r>
              <a:rPr lang="en-US" dirty="0" smtClean="0"/>
              <a:t> </a:t>
            </a:r>
          </a:p>
          <a:p>
            <a:r>
              <a:rPr lang="en-US" dirty="0" smtClean="0"/>
              <a:t>Too large to _</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r>
              <a:rPr lang="en-US" smtClean="0"/>
              <a:t>Polysaccharides</a:t>
            </a:r>
          </a:p>
        </p:txBody>
      </p:sp>
      <p:sp>
        <p:nvSpPr>
          <p:cNvPr id="128003" name="Rectangle 5"/>
          <p:cNvSpPr>
            <a:spLocks noGrp="1" noChangeArrowheads="1"/>
          </p:cNvSpPr>
          <p:nvPr>
            <p:ph type="body" idx="1"/>
          </p:nvPr>
        </p:nvSpPr>
        <p:spPr/>
        <p:txBody>
          <a:bodyPr/>
          <a:lstStyle/>
          <a:p>
            <a:r>
              <a:rPr lang="en-US" dirty="0" smtClean="0"/>
              <a:t>____________________________ of simple sugars, e.g., _</a:t>
            </a:r>
          </a:p>
          <a:p>
            <a:endParaRPr lang="en-US" dirty="0" smtClean="0"/>
          </a:p>
          <a:p>
            <a:endParaRPr lang="en-US" dirty="0" smtClean="0"/>
          </a:p>
          <a:p>
            <a:r>
              <a:rPr lang="en-US" dirty="0" smtClean="0"/>
              <a:t>Not very soluble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p:txBody>
          <a:bodyPr/>
          <a:lstStyle/>
          <a:p>
            <a:r>
              <a:rPr lang="en-US" smtClean="0"/>
              <a:t>Lipids</a:t>
            </a:r>
          </a:p>
        </p:txBody>
      </p:sp>
      <p:sp>
        <p:nvSpPr>
          <p:cNvPr id="129027" name="Rectangle 5"/>
          <p:cNvSpPr>
            <a:spLocks noGrp="1" noChangeArrowheads="1"/>
          </p:cNvSpPr>
          <p:nvPr>
            <p:ph type="body" idx="1"/>
          </p:nvPr>
        </p:nvSpPr>
        <p:spPr>
          <a:xfrm>
            <a:off x="457200" y="1371600"/>
            <a:ext cx="8228013" cy="4943475"/>
          </a:xfrm>
        </p:spPr>
        <p:txBody>
          <a:bodyPr/>
          <a:lstStyle/>
          <a:p>
            <a:pPr>
              <a:lnSpc>
                <a:spcPct val="90000"/>
              </a:lnSpc>
            </a:pPr>
            <a:r>
              <a:rPr lang="en-US" dirty="0" smtClean="0"/>
              <a:t>Contain C, H, O (less than in carbohydrates), and sometimes P</a:t>
            </a:r>
          </a:p>
          <a:p>
            <a:pPr>
              <a:lnSpc>
                <a:spcPct val="90000"/>
              </a:lnSpc>
            </a:pPr>
            <a:r>
              <a:rPr lang="en-US" dirty="0" smtClean="0"/>
              <a:t> </a:t>
            </a:r>
          </a:p>
          <a:p>
            <a:pPr>
              <a:lnSpc>
                <a:spcPct val="90000"/>
              </a:lnSpc>
            </a:pPr>
            <a:endParaRPr lang="en-US" dirty="0" smtClean="0"/>
          </a:p>
          <a:p>
            <a:pPr>
              <a:lnSpc>
                <a:spcPct val="90000"/>
              </a:lnSpc>
            </a:pPr>
            <a:r>
              <a:rPr lang="en-US" dirty="0" smtClean="0"/>
              <a:t>Main types:</a:t>
            </a:r>
          </a:p>
          <a:p>
            <a:pPr lvl="1">
              <a:lnSpc>
                <a:spcPct val="90000"/>
              </a:lnSpc>
            </a:pPr>
            <a:r>
              <a:rPr lang="en-US" dirty="0" smtClean="0"/>
              <a:t> </a:t>
            </a:r>
          </a:p>
          <a:p>
            <a:pPr lvl="1">
              <a:lnSpc>
                <a:spcPct val="90000"/>
              </a:lnSpc>
            </a:pPr>
            <a:r>
              <a:rPr lang="en-US" dirty="0" smtClean="0"/>
              <a:t> </a:t>
            </a:r>
          </a:p>
          <a:p>
            <a:pPr lvl="1">
              <a:lnSpc>
                <a:spcPct val="90000"/>
              </a:lnSpc>
            </a:pPr>
            <a:r>
              <a:rPr lang="en-US" dirty="0" smtClean="0"/>
              <a:t> </a:t>
            </a:r>
          </a:p>
          <a:p>
            <a:pPr lvl="1">
              <a:lnSpc>
                <a:spcPct val="90000"/>
              </a:lnSpc>
            </a:pPr>
            <a:r>
              <a:rPr lang="en-US" dirty="0" err="1" smtClean="0"/>
              <a:t>Eicosanoids</a:t>
            </a:r>
            <a:endParaRPr lang="en-US"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p:nvPr>
        </p:nvSpPr>
        <p:spPr/>
        <p:txBody>
          <a:bodyPr/>
          <a:lstStyle/>
          <a:p>
            <a:r>
              <a:rPr lang="en-US" smtClean="0"/>
              <a:t>Triglycerides</a:t>
            </a:r>
          </a:p>
        </p:txBody>
      </p:sp>
      <p:sp>
        <p:nvSpPr>
          <p:cNvPr id="130051" name="Rectangle 5"/>
          <p:cNvSpPr>
            <a:spLocks noGrp="1" noChangeArrowheads="1"/>
          </p:cNvSpPr>
          <p:nvPr>
            <p:ph type="body" idx="1"/>
          </p:nvPr>
        </p:nvSpPr>
        <p:spPr>
          <a:xfrm>
            <a:off x="457200" y="1600200"/>
            <a:ext cx="8229600" cy="4724400"/>
          </a:xfrm>
        </p:spPr>
        <p:txBody>
          <a:bodyPr/>
          <a:lstStyle/>
          <a:p>
            <a:r>
              <a:rPr lang="en-US" dirty="0" smtClean="0"/>
              <a:t>Neutral fats</a:t>
            </a:r>
          </a:p>
          <a:p>
            <a:pPr lvl="1"/>
            <a:r>
              <a:rPr lang="en-US" dirty="0" smtClean="0"/>
              <a:t>____________________________ and liquid oils</a:t>
            </a:r>
          </a:p>
          <a:p>
            <a:r>
              <a:rPr lang="en-US" dirty="0" smtClean="0"/>
              <a:t>Composed of __________________________________ bonded to a glycerol molecule</a:t>
            </a:r>
          </a:p>
          <a:p>
            <a:r>
              <a:rPr lang="en-US" dirty="0" smtClean="0"/>
              <a:t>Main functions</a:t>
            </a:r>
          </a:p>
          <a:p>
            <a:pPr lvl="1"/>
            <a:r>
              <a:rPr lang="en-US" dirty="0" smtClean="0"/>
              <a:t> </a:t>
            </a:r>
          </a:p>
          <a:p>
            <a:pPr lvl="1"/>
            <a:r>
              <a:rPr lang="en-US" dirty="0" smtClean="0"/>
              <a:t>Insulation</a:t>
            </a:r>
          </a:p>
          <a:p>
            <a:pPr lvl="1"/>
            <a:r>
              <a:rPr lang="en-US" dirty="0" smtClean="0"/>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type="title"/>
          </p:nvPr>
        </p:nvSpPr>
        <p:spPr/>
        <p:txBody>
          <a:bodyPr/>
          <a:lstStyle/>
          <a:p>
            <a:r>
              <a:rPr lang="en-US" smtClean="0"/>
              <a:t>Saturation of Fatty Acids</a:t>
            </a:r>
          </a:p>
        </p:txBody>
      </p:sp>
      <p:sp>
        <p:nvSpPr>
          <p:cNvPr id="132099" name="Rectangle 5"/>
          <p:cNvSpPr>
            <a:spLocks noGrp="1" noChangeArrowheads="1"/>
          </p:cNvSpPr>
          <p:nvPr>
            <p:ph type="body" idx="1"/>
          </p:nvPr>
        </p:nvSpPr>
        <p:spPr/>
        <p:txBody>
          <a:bodyPr/>
          <a:lstStyle/>
          <a:p>
            <a:pPr>
              <a:lnSpc>
                <a:spcPct val="90000"/>
              </a:lnSpc>
            </a:pPr>
            <a:r>
              <a:rPr lang="en-US" dirty="0" smtClean="0"/>
              <a:t>________________________________ fatty acids</a:t>
            </a:r>
          </a:p>
          <a:p>
            <a:pPr lvl="1">
              <a:lnSpc>
                <a:spcPct val="90000"/>
              </a:lnSpc>
            </a:pPr>
            <a:r>
              <a:rPr lang="en-US" dirty="0" smtClean="0"/>
              <a:t>Single bonds between C atoms; maximum number of H</a:t>
            </a:r>
          </a:p>
          <a:p>
            <a:pPr lvl="1">
              <a:lnSpc>
                <a:spcPct val="90000"/>
              </a:lnSpc>
            </a:pPr>
            <a:r>
              <a:rPr lang="en-US" dirty="0" smtClean="0"/>
              <a:t>Solid animal fats, e.g., butter</a:t>
            </a:r>
          </a:p>
          <a:p>
            <a:pPr>
              <a:lnSpc>
                <a:spcPct val="90000"/>
              </a:lnSpc>
            </a:pPr>
            <a:r>
              <a:rPr lang="en-US" dirty="0" smtClean="0"/>
              <a:t>________________________________fatty acids</a:t>
            </a:r>
          </a:p>
          <a:p>
            <a:pPr lvl="1">
              <a:lnSpc>
                <a:spcPct val="90000"/>
              </a:lnSpc>
            </a:pPr>
            <a:r>
              <a:rPr lang="en-US" dirty="0" smtClean="0"/>
              <a:t>One or more double bonds between C atoms</a:t>
            </a:r>
          </a:p>
          <a:p>
            <a:pPr lvl="1">
              <a:lnSpc>
                <a:spcPct val="90000"/>
              </a:lnSpc>
            </a:pPr>
            <a:r>
              <a:rPr lang="en-US" dirty="0" smtClean="0"/>
              <a:t> </a:t>
            </a:r>
          </a:p>
          <a:p>
            <a:pPr lvl="1">
              <a:lnSpc>
                <a:spcPct val="90000"/>
              </a:lnSpc>
            </a:pPr>
            <a:r>
              <a:rPr lang="en-US" dirty="0" smtClean="0"/>
              <a:t>Plant oils, e.g., olive oil</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title"/>
          </p:nvPr>
        </p:nvSpPr>
        <p:spPr/>
        <p:txBody>
          <a:bodyPr/>
          <a:lstStyle/>
          <a:p>
            <a:r>
              <a:rPr lang="en-US" smtClean="0"/>
              <a:t>Phospholipids</a:t>
            </a:r>
          </a:p>
        </p:txBody>
      </p:sp>
      <p:sp>
        <p:nvSpPr>
          <p:cNvPr id="133123" name="Rectangle 5"/>
          <p:cNvSpPr>
            <a:spLocks noGrp="1" noChangeArrowheads="1"/>
          </p:cNvSpPr>
          <p:nvPr>
            <p:ph type="body" idx="1"/>
          </p:nvPr>
        </p:nvSpPr>
        <p:spPr/>
        <p:txBody>
          <a:bodyPr/>
          <a:lstStyle/>
          <a:p>
            <a:r>
              <a:rPr lang="en-US" dirty="0" smtClean="0"/>
              <a:t>Modified triglycerides: </a:t>
            </a:r>
          </a:p>
          <a:p>
            <a:pPr lvl="1"/>
            <a:r>
              <a:rPr lang="en-US" dirty="0" smtClean="0"/>
              <a:t>Glycerol + two fatty acids and a _</a:t>
            </a:r>
          </a:p>
          <a:p>
            <a:r>
              <a:rPr lang="en-US" dirty="0" smtClean="0"/>
              <a:t>“Head” and “tail” regions have different properties </a:t>
            </a:r>
          </a:p>
          <a:p>
            <a:endParaRPr lang="en-US" dirty="0" smtClean="0"/>
          </a:p>
          <a:p>
            <a:r>
              <a:rPr lang="en-US" dirty="0" smtClean="0"/>
              <a:t>Important in _</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ChangeArrowheads="1"/>
          </p:cNvSpPr>
          <p:nvPr>
            <p:ph type="title"/>
          </p:nvPr>
        </p:nvSpPr>
        <p:spPr/>
        <p:txBody>
          <a:bodyPr/>
          <a:lstStyle/>
          <a:p>
            <a:r>
              <a:rPr lang="en-US" smtClean="0"/>
              <a:t>Steroids</a:t>
            </a:r>
          </a:p>
        </p:txBody>
      </p:sp>
      <p:sp>
        <p:nvSpPr>
          <p:cNvPr id="134147" name="Rectangle 5"/>
          <p:cNvSpPr>
            <a:spLocks noGrp="1" noChangeArrowheads="1"/>
          </p:cNvSpPr>
          <p:nvPr>
            <p:ph type="body" idx="1"/>
          </p:nvPr>
        </p:nvSpPr>
        <p:spPr>
          <a:xfrm>
            <a:off x="457200" y="1600200"/>
            <a:ext cx="8229600" cy="3505200"/>
          </a:xfrm>
        </p:spPr>
        <p:txBody>
          <a:bodyPr/>
          <a:lstStyle/>
          <a:p>
            <a:r>
              <a:rPr lang="en-US" dirty="0" smtClean="0"/>
              <a:t>Steroids—interlocking four-ring structure</a:t>
            </a:r>
          </a:p>
          <a:p>
            <a:r>
              <a:rPr lang="en-US" dirty="0" smtClean="0"/>
              <a:t>______________________________ , vitamin D, steroid hormones, and bile salts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ChangeArrowheads="1"/>
          </p:cNvSpPr>
          <p:nvPr>
            <p:ph type="title"/>
          </p:nvPr>
        </p:nvSpPr>
        <p:spPr/>
        <p:txBody>
          <a:bodyPr/>
          <a:lstStyle/>
          <a:p>
            <a:r>
              <a:rPr lang="en-US" smtClean="0"/>
              <a:t>Other Lipids in the Body</a:t>
            </a:r>
          </a:p>
        </p:txBody>
      </p:sp>
      <p:sp>
        <p:nvSpPr>
          <p:cNvPr id="135171" name="Rectangle 5"/>
          <p:cNvSpPr>
            <a:spLocks noGrp="1" noChangeArrowheads="1"/>
          </p:cNvSpPr>
          <p:nvPr>
            <p:ph type="body" idx="1"/>
          </p:nvPr>
        </p:nvSpPr>
        <p:spPr/>
        <p:txBody>
          <a:bodyPr/>
          <a:lstStyle/>
          <a:p>
            <a:r>
              <a:rPr lang="en-US" dirty="0" smtClean="0"/>
              <a:t>Other fat-soluble vitamins</a:t>
            </a:r>
          </a:p>
          <a:p>
            <a:pPr lvl="1"/>
            <a:r>
              <a:rPr lang="en-US" dirty="0" smtClean="0"/>
              <a:t>Vitamins _</a:t>
            </a:r>
          </a:p>
          <a:p>
            <a:r>
              <a:rPr lang="en-US" dirty="0" smtClean="0"/>
              <a:t>Lipoproteins</a:t>
            </a:r>
          </a:p>
          <a:p>
            <a:pPr lvl="1"/>
            <a:r>
              <a:rPr lang="en-US" dirty="0" smtClean="0"/>
              <a:t>_____________________________________ in the blood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Grp="1" noChangeArrowheads="1"/>
          </p:cNvSpPr>
          <p:nvPr>
            <p:ph type="title"/>
          </p:nvPr>
        </p:nvSpPr>
        <p:spPr/>
        <p:txBody>
          <a:bodyPr/>
          <a:lstStyle/>
          <a:p>
            <a:r>
              <a:rPr lang="en-US" smtClean="0"/>
              <a:t>Proteins</a:t>
            </a:r>
          </a:p>
        </p:txBody>
      </p:sp>
      <p:sp>
        <p:nvSpPr>
          <p:cNvPr id="136195" name="Rectangle 5"/>
          <p:cNvSpPr>
            <a:spLocks noGrp="1" noChangeArrowheads="1"/>
          </p:cNvSpPr>
          <p:nvPr>
            <p:ph type="body" idx="1"/>
          </p:nvPr>
        </p:nvSpPr>
        <p:spPr/>
        <p:txBody>
          <a:bodyPr/>
          <a:lstStyle/>
          <a:p>
            <a:r>
              <a:rPr lang="en-US" dirty="0" smtClean="0"/>
              <a:t>Polymers of amino acids (20 types)</a:t>
            </a:r>
          </a:p>
          <a:p>
            <a:pPr lvl="1"/>
            <a:r>
              <a:rPr lang="en-US" dirty="0" smtClean="0"/>
              <a:t>Joined by _</a:t>
            </a:r>
          </a:p>
          <a:p>
            <a:endParaRPr lang="en-US" dirty="0" smtClean="0"/>
          </a:p>
          <a:p>
            <a:r>
              <a:rPr lang="en-US" dirty="0" smtClean="0"/>
              <a:t>Contain C, H, O, N, and sometimes S and 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5788</Words>
  <Application>Microsoft Office PowerPoint</Application>
  <PresentationFormat>On-screen Show (4:3)</PresentationFormat>
  <Paragraphs>1387</Paragraphs>
  <Slides>222</Slides>
  <Notes>1</Notes>
  <HiddenSlides>0</HiddenSlides>
  <MMClips>0</MMClips>
  <ScaleCrop>false</ScaleCrop>
  <HeadingPairs>
    <vt:vector size="4" baseType="variant">
      <vt:variant>
        <vt:lpstr>Theme</vt:lpstr>
      </vt:variant>
      <vt:variant>
        <vt:i4>1</vt:i4>
      </vt:variant>
      <vt:variant>
        <vt:lpstr>Slide Titles</vt:lpstr>
      </vt:variant>
      <vt:variant>
        <vt:i4>222</vt:i4>
      </vt:variant>
    </vt:vector>
  </HeadingPairs>
  <TitlesOfParts>
    <vt:vector size="223" baseType="lpstr">
      <vt:lpstr>Office Theme</vt:lpstr>
      <vt:lpstr>BSC 181</vt:lpstr>
      <vt:lpstr>Introduction</vt:lpstr>
      <vt:lpstr>Introduction</vt:lpstr>
      <vt:lpstr>Comment on grades and goals</vt:lpstr>
      <vt:lpstr>Comment on grades and goals</vt:lpstr>
      <vt:lpstr>Introduction</vt:lpstr>
      <vt:lpstr>Introduction</vt:lpstr>
      <vt:lpstr>Introduction</vt:lpstr>
      <vt:lpstr>Introduction</vt:lpstr>
      <vt:lpstr>Introduction</vt:lpstr>
      <vt:lpstr>Introduction</vt:lpstr>
      <vt:lpstr>Introduction</vt:lpstr>
      <vt:lpstr>Lab</vt:lpstr>
      <vt:lpstr>Ready?</vt:lpstr>
      <vt:lpstr>Overview of Anatomy and Physiology</vt:lpstr>
      <vt:lpstr>Overview of Anatomy and Physiology</vt:lpstr>
      <vt:lpstr>Levels of Structural Organization</vt:lpstr>
      <vt:lpstr>Necessary Life Functions</vt:lpstr>
      <vt:lpstr>Necessary Life Functions</vt:lpstr>
      <vt:lpstr>Necessary Life Functions</vt:lpstr>
      <vt:lpstr>Necessary Life Functions</vt:lpstr>
      <vt:lpstr>Survival Needs</vt:lpstr>
      <vt:lpstr>Survival Needs</vt:lpstr>
      <vt:lpstr>Homeostasis</vt:lpstr>
      <vt:lpstr>Components of a Control Mechanism</vt:lpstr>
      <vt:lpstr>Components of a Control Mechanism</vt:lpstr>
      <vt:lpstr>Negative Feedback</vt:lpstr>
      <vt:lpstr>Positive Feedback</vt:lpstr>
      <vt:lpstr>Homeostatic Imbalance</vt:lpstr>
      <vt:lpstr>Anatomical Position</vt:lpstr>
      <vt:lpstr>Directional terms</vt:lpstr>
      <vt:lpstr>Directional Terms</vt:lpstr>
      <vt:lpstr>Directional Terms</vt:lpstr>
      <vt:lpstr>Directional Terms</vt:lpstr>
      <vt:lpstr>Directional Terms</vt:lpstr>
      <vt:lpstr>Regional Terms</vt:lpstr>
      <vt:lpstr>Body Cavities</vt:lpstr>
      <vt:lpstr>Body Cavities</vt:lpstr>
      <vt:lpstr>Ventral Body Cavities</vt:lpstr>
      <vt:lpstr>Ventral Body Cavities</vt:lpstr>
      <vt:lpstr>Serous Membrane (Serosa)</vt:lpstr>
      <vt:lpstr>Other Body Cavities</vt:lpstr>
      <vt:lpstr>Matter</vt:lpstr>
      <vt:lpstr>Composition of Matter</vt:lpstr>
      <vt:lpstr>Composition of Matter</vt:lpstr>
      <vt:lpstr>Major Elements of the Human Body</vt:lpstr>
      <vt:lpstr>Lesser Elements of the Human Body</vt:lpstr>
      <vt:lpstr>Trace Elements of the Human Body</vt:lpstr>
      <vt:lpstr>Atomic Structure</vt:lpstr>
      <vt:lpstr>Atomic Structure</vt:lpstr>
      <vt:lpstr>Atomic Structure</vt:lpstr>
      <vt:lpstr>Models of the Atom</vt:lpstr>
      <vt:lpstr>Models of the Atom</vt:lpstr>
      <vt:lpstr>Identifying Elements</vt:lpstr>
      <vt:lpstr>Identifying Elements</vt:lpstr>
      <vt:lpstr>Identifying Elements</vt:lpstr>
      <vt:lpstr>Molecules and Compounds</vt:lpstr>
      <vt:lpstr>Mixtures </vt:lpstr>
      <vt:lpstr>Solutions </vt:lpstr>
      <vt:lpstr>Colloids</vt:lpstr>
      <vt:lpstr>Suspensions</vt:lpstr>
      <vt:lpstr>Chemical Bonds</vt:lpstr>
      <vt:lpstr>Chemically Inert Elements</vt:lpstr>
      <vt:lpstr>Chemically Reactive Elements</vt:lpstr>
      <vt:lpstr>Types of Chemical Bonds</vt:lpstr>
      <vt:lpstr>Ionic Bonds</vt:lpstr>
      <vt:lpstr>Formation of an Ionic Bond</vt:lpstr>
      <vt:lpstr>Covalent Bonds</vt:lpstr>
      <vt:lpstr>Covalent Bonds</vt:lpstr>
      <vt:lpstr>Covalent Bonds</vt:lpstr>
      <vt:lpstr>Hydrogen Bonds</vt:lpstr>
      <vt:lpstr>Chemical Reactions</vt:lpstr>
      <vt:lpstr>Patterns of Chemical Reactions</vt:lpstr>
      <vt:lpstr>Synthesis Reactions</vt:lpstr>
      <vt:lpstr>Decomposition Reactions</vt:lpstr>
      <vt:lpstr>Exchange Reactions</vt:lpstr>
      <vt:lpstr>Oxidation-Reduction (Redox) Reactions</vt:lpstr>
      <vt:lpstr>Chemical Reactions</vt:lpstr>
      <vt:lpstr>Factors Influencing Rate of Chemical Reactions</vt:lpstr>
      <vt:lpstr>Factors Influencing Rate of Chemical Reactions</vt:lpstr>
      <vt:lpstr>Classes of Compounds</vt:lpstr>
      <vt:lpstr>Water</vt:lpstr>
      <vt:lpstr>Acid-Base Concentration </vt:lpstr>
      <vt:lpstr>pH: Acid-Base Concentration</vt:lpstr>
      <vt:lpstr>pH: Acid-Base Concentration</vt:lpstr>
      <vt:lpstr>Acid-Base Homeostasis</vt:lpstr>
      <vt:lpstr>Organic Compounds</vt:lpstr>
      <vt:lpstr>Organic Compounds</vt:lpstr>
      <vt:lpstr>Carbohydrates</vt:lpstr>
      <vt:lpstr>Monosaccharides</vt:lpstr>
      <vt:lpstr>Disaccharides </vt:lpstr>
      <vt:lpstr>Polysaccharides</vt:lpstr>
      <vt:lpstr>Lipids</vt:lpstr>
      <vt:lpstr>Triglycerides</vt:lpstr>
      <vt:lpstr>Saturation of Fatty Acids</vt:lpstr>
      <vt:lpstr>Phospholipids</vt:lpstr>
      <vt:lpstr>Steroids</vt:lpstr>
      <vt:lpstr>Other Lipids in the Body</vt:lpstr>
      <vt:lpstr>Proteins</vt:lpstr>
      <vt:lpstr>Primary Structure of Protein</vt:lpstr>
      <vt:lpstr>Secondary Structure of Protein</vt:lpstr>
      <vt:lpstr>Tertiary Structure of Protein</vt:lpstr>
      <vt:lpstr>Quaternary Protein</vt:lpstr>
      <vt:lpstr>Fibrous and Globular Proteins</vt:lpstr>
      <vt:lpstr>Enzymes</vt:lpstr>
      <vt:lpstr>Characteristics of Enzymes</vt:lpstr>
      <vt:lpstr>Characteristics of Enzymes</vt:lpstr>
      <vt:lpstr>Mechanism of Enzyme Action</vt:lpstr>
      <vt:lpstr>Nucleic Acids</vt:lpstr>
      <vt:lpstr>Nucleic Acids</vt:lpstr>
      <vt:lpstr>Deoxyribonucleic Acid (DNA)</vt:lpstr>
      <vt:lpstr>Ribonucleic Acid (RNA)</vt:lpstr>
      <vt:lpstr>Adenosine Triphosphate (ATP)</vt:lpstr>
      <vt:lpstr>Cell Theory</vt:lpstr>
      <vt:lpstr>Cell Diversity</vt:lpstr>
      <vt:lpstr>Generalized Cell</vt:lpstr>
      <vt:lpstr>Plasma Membrane</vt:lpstr>
      <vt:lpstr>Membrane Proteins</vt:lpstr>
      <vt:lpstr>Membrane Proteins</vt:lpstr>
      <vt:lpstr>Functions of Membrane Proteins</vt:lpstr>
      <vt:lpstr>Functions of Membrane Proteins</vt:lpstr>
      <vt:lpstr> Membrane Junctions</vt:lpstr>
      <vt:lpstr>Membrane Junctions: Tight Junctions</vt:lpstr>
      <vt:lpstr>Membrane Junctions: Desmosomes</vt:lpstr>
      <vt:lpstr>Membrane Junctions: Gap Junctions</vt:lpstr>
      <vt:lpstr>Membrane Transport</vt:lpstr>
      <vt:lpstr>Types of Membrane Transport</vt:lpstr>
      <vt:lpstr>Passive Processes</vt:lpstr>
      <vt:lpstr>Passive Processes: Simple Diffusion</vt:lpstr>
      <vt:lpstr>Passive Processes: Facilitated Diffusion</vt:lpstr>
      <vt:lpstr>Facilitated Diffusion Using Carrier Proteins</vt:lpstr>
      <vt:lpstr>Facilitated Diffusion Using Channel Proteins</vt:lpstr>
      <vt:lpstr>Passive Processes: Osmosis</vt:lpstr>
      <vt:lpstr>Passive Processes: Osmosis</vt:lpstr>
      <vt:lpstr>Tonicity</vt:lpstr>
      <vt:lpstr>Membrane Transport: Active Processes</vt:lpstr>
      <vt:lpstr>Active Transport</vt:lpstr>
      <vt:lpstr>Vesicular Transport</vt:lpstr>
      <vt:lpstr>Vesicular Transport</vt:lpstr>
      <vt:lpstr>Endocytosis and Transcytosis</vt:lpstr>
      <vt:lpstr>Endocytosis</vt:lpstr>
      <vt:lpstr>Exocytosis</vt:lpstr>
      <vt:lpstr>Cytoplasm</vt:lpstr>
      <vt:lpstr>Cytoplasm</vt:lpstr>
      <vt:lpstr>Cytoplasmic Organelles</vt:lpstr>
      <vt:lpstr>Mitochondria</vt:lpstr>
      <vt:lpstr>Ribosomes</vt:lpstr>
      <vt:lpstr>Endoplasmic Reticulum (ER)</vt:lpstr>
      <vt:lpstr>Rough (ER)</vt:lpstr>
      <vt:lpstr>Smooth ER</vt:lpstr>
      <vt:lpstr>Golgi Apparatus</vt:lpstr>
      <vt:lpstr>Golgi Apparatus</vt:lpstr>
      <vt:lpstr>Lysosomes</vt:lpstr>
      <vt:lpstr>Peroxisomes</vt:lpstr>
      <vt:lpstr>Cytoskeleton</vt:lpstr>
      <vt:lpstr>Microtubules</vt:lpstr>
      <vt:lpstr>Microfilaments</vt:lpstr>
      <vt:lpstr>Intermediate Filaments</vt:lpstr>
      <vt:lpstr>Motor Molecules</vt:lpstr>
      <vt:lpstr>Centrioles</vt:lpstr>
      <vt:lpstr>Cilia</vt:lpstr>
      <vt:lpstr>Nucleus</vt:lpstr>
      <vt:lpstr>Nuclear Envelope</vt:lpstr>
      <vt:lpstr>Nuclear Envelope</vt:lpstr>
      <vt:lpstr>Nucleoli</vt:lpstr>
      <vt:lpstr>Chromatin</vt:lpstr>
      <vt:lpstr>Cell Cycle</vt:lpstr>
      <vt:lpstr>Interphase:  DNA Replication</vt:lpstr>
      <vt:lpstr>DNA Replication</vt:lpstr>
      <vt:lpstr>DNA Replication</vt:lpstr>
      <vt:lpstr>Cell Division</vt:lpstr>
      <vt:lpstr>Mitosis</vt:lpstr>
      <vt:lpstr>Cytokinesis</vt:lpstr>
      <vt:lpstr>Early and Late Prophase</vt:lpstr>
      <vt:lpstr>Metaphase</vt:lpstr>
      <vt:lpstr>Anaphase</vt:lpstr>
      <vt:lpstr>Telophase and Cytokinesis</vt:lpstr>
      <vt:lpstr>Control of Cell Division</vt:lpstr>
      <vt:lpstr>Protein Synthesis</vt:lpstr>
      <vt:lpstr>Roles of the Three Types of RNA</vt:lpstr>
      <vt:lpstr>Transcription</vt:lpstr>
      <vt:lpstr>Transcription: RNA Polymerase</vt:lpstr>
      <vt:lpstr>Genetic Code</vt:lpstr>
      <vt:lpstr>Information Transfer from DNA to RNA</vt:lpstr>
      <vt:lpstr>Tissues</vt:lpstr>
      <vt:lpstr>Epithelial Membranes</vt:lpstr>
      <vt:lpstr>Epithelial Tissue</vt:lpstr>
      <vt:lpstr>Epithelial Tissue</vt:lpstr>
      <vt:lpstr>Classification of Epithelia</vt:lpstr>
      <vt:lpstr>Epithelia: Simple Squamous</vt:lpstr>
      <vt:lpstr>Epithelia: Simple Cuboidal</vt:lpstr>
      <vt:lpstr>Epithelia: Simple Columnar</vt:lpstr>
      <vt:lpstr>Epithelia: Pseudostratified Columnar</vt:lpstr>
      <vt:lpstr>Epithelia: Stratified Squamous</vt:lpstr>
      <vt:lpstr>Epithelia: Stratified Cuboidal and Columnar</vt:lpstr>
      <vt:lpstr>Epithelia: Stratified Cuboidal and Columnar</vt:lpstr>
      <vt:lpstr>Epithelia: Transitional</vt:lpstr>
      <vt:lpstr>Epithelia: Glandular</vt:lpstr>
      <vt:lpstr>Endocrine Glands</vt:lpstr>
      <vt:lpstr>Exocrine Glands</vt:lpstr>
      <vt:lpstr>Modes of Secretion</vt:lpstr>
      <vt:lpstr>Connective Tissue</vt:lpstr>
      <vt:lpstr>Functions of Connective Tissue</vt:lpstr>
      <vt:lpstr>Characteristics of Connective Tissue</vt:lpstr>
      <vt:lpstr>Structural Elements of Connective Tissue</vt:lpstr>
      <vt:lpstr>Ground Substance</vt:lpstr>
      <vt:lpstr>Fibers</vt:lpstr>
      <vt:lpstr>Cells</vt:lpstr>
      <vt:lpstr>Connective Tissue Proper: Loose</vt:lpstr>
      <vt:lpstr>Connective Tissue Proper: Loose</vt:lpstr>
      <vt:lpstr>Connective Tissue Proper: Loose</vt:lpstr>
      <vt:lpstr>Connective Tissue Proper:  Dense Regular</vt:lpstr>
      <vt:lpstr>Connective Tissue Proper: Dense Irregular</vt:lpstr>
      <vt:lpstr>Connective Tissue: Hyaline Cartilage</vt:lpstr>
      <vt:lpstr>Connective Tissue: Elastic Cartilage</vt:lpstr>
      <vt:lpstr>Connective Tissue:  Fibrocartilage Cartilage</vt:lpstr>
      <vt:lpstr>Connective Tissue:  Bone (Osseous Tissue)</vt:lpstr>
      <vt:lpstr>Connective Tissue: Blood</vt:lpstr>
      <vt:lpstr>Nervous Tissue</vt:lpstr>
      <vt:lpstr>Muscle Tissue: Skeletal</vt:lpstr>
      <vt:lpstr>Muscle Tissue: Cardiac</vt:lpstr>
      <vt:lpstr>Muscle Tissue: Smooth</vt:lpstr>
    </vt:vector>
  </TitlesOfParts>
  <Company>Illinois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bawargo</dc:creator>
  <cp:lastModifiedBy>bawargo</cp:lastModifiedBy>
  <cp:revision>43</cp:revision>
  <dcterms:created xsi:type="dcterms:W3CDTF">2010-08-17T18:12:06Z</dcterms:created>
  <dcterms:modified xsi:type="dcterms:W3CDTF">2012-01-13T18:05:50Z</dcterms:modified>
</cp:coreProperties>
</file>