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Three, packet three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6697-F407-4728-A5BB-671B569BC5E2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8F46-7A14-440B-AA5F-2BA98E2462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Three, packet three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79536-1DCF-4347-A504-31AB5F72A9B4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11C04-B967-4184-A6EE-9F6248D363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11C04-B967-4184-A6EE-9F6248D36382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Three, packet three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022D-CD14-445D-A0AB-8E2284F2B46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9FD-EA04-46E8-B45B-03E50A722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022D-CD14-445D-A0AB-8E2284F2B46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9FD-EA04-46E8-B45B-03E50A722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022D-CD14-445D-A0AB-8E2284F2B46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9FD-EA04-46E8-B45B-03E50A722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022D-CD14-445D-A0AB-8E2284F2B46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9FD-EA04-46E8-B45B-03E50A722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022D-CD14-445D-A0AB-8E2284F2B46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9FD-EA04-46E8-B45B-03E50A722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022D-CD14-445D-A0AB-8E2284F2B46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9FD-EA04-46E8-B45B-03E50A722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022D-CD14-445D-A0AB-8E2284F2B46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9FD-EA04-46E8-B45B-03E50A722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022D-CD14-445D-A0AB-8E2284F2B46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9FD-EA04-46E8-B45B-03E50A722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022D-CD14-445D-A0AB-8E2284F2B46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9FD-EA04-46E8-B45B-03E50A722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022D-CD14-445D-A0AB-8E2284F2B46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9FD-EA04-46E8-B45B-03E50A722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022D-CD14-445D-A0AB-8E2284F2B46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39FD-EA04-46E8-B45B-03E50A7229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5022D-CD14-445D-A0AB-8E2284F2B46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639FD-EA04-46E8-B45B-03E50A7229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Myofilaments: Banding Pattern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Thick filaments are composed of the </a:t>
            </a:r>
            <a:r>
              <a:rPr lang="en-US" dirty="0" smtClean="0"/>
              <a:t>_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extend </a:t>
            </a:r>
            <a:r>
              <a:rPr lang="en-US" dirty="0"/>
              <a:t>the entire length of an A band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extend across the I band and partway into the A band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Z-disc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coin-shaped sheet of proteins (</a:t>
            </a:r>
            <a:r>
              <a:rPr lang="en-US" dirty="0" err="1"/>
              <a:t>connectins</a:t>
            </a:r>
            <a:r>
              <a:rPr lang="en-US" dirty="0"/>
              <a:t>) that anchors the thin filaments and connects myofibrils to one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Neuromuscular Junction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neuromuscular junction is formed from:</a:t>
            </a:r>
          </a:p>
          <a:p>
            <a:pPr lvl="1"/>
            <a:r>
              <a:rPr lang="en-US" dirty="0" smtClean="0"/>
              <a:t>___________________________________, </a:t>
            </a:r>
            <a:r>
              <a:rPr lang="en-US" dirty="0" smtClean="0"/>
              <a:t>which have small membranous sacs (synaptic vesicles) that contain the neurotransmitter acetylcholine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ACh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__________________________________of </a:t>
            </a:r>
            <a:r>
              <a:rPr lang="en-US" dirty="0" smtClean="0"/>
              <a:t>a muscle, which is a specific part of the </a:t>
            </a:r>
            <a:r>
              <a:rPr lang="en-US" dirty="0" err="1" smtClean="0"/>
              <a:t>sarcolemma</a:t>
            </a:r>
            <a:r>
              <a:rPr lang="en-US" dirty="0" smtClean="0"/>
              <a:t> that contains </a:t>
            </a:r>
            <a:r>
              <a:rPr lang="en-US" dirty="0" err="1" smtClean="0"/>
              <a:t>ACh</a:t>
            </a:r>
            <a:r>
              <a:rPr lang="en-US" dirty="0" smtClean="0"/>
              <a:t> receptors and helps form the neuromuscular junction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Neuromuscular Junction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Though exceedingly close, axonal ends and muscle fibers are </a:t>
            </a:r>
            <a:r>
              <a:rPr lang="en-US" sz="2800" dirty="0" smtClean="0"/>
              <a:t>____________________________________ called </a:t>
            </a:r>
            <a:r>
              <a:rPr lang="en-US" sz="2800" dirty="0" smtClean="0"/>
              <a:t>the synaptic cleft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581400"/>
            <a:ext cx="4267200" cy="3104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Neuromuscular Junction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When a nerve impulse reaches the end of an axon at the neuromuscular junction:</a:t>
            </a:r>
            <a:endParaRPr lang="en-US" sz="27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___________________________________________  </a:t>
            </a:r>
            <a:r>
              <a:rPr lang="en-US" sz="2400" dirty="0"/>
              <a:t>calcium channels open and allow Ca</a:t>
            </a:r>
            <a:r>
              <a:rPr lang="en-US" sz="2400" baseline="30000" dirty="0"/>
              <a:t>2+</a:t>
            </a:r>
            <a:r>
              <a:rPr lang="en-US" sz="2400" dirty="0"/>
              <a:t> to enter the axon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Ca</a:t>
            </a:r>
            <a:r>
              <a:rPr lang="en-US" sz="2400" baseline="30000" dirty="0"/>
              <a:t>2+</a:t>
            </a:r>
            <a:r>
              <a:rPr lang="en-US" sz="2400" dirty="0"/>
              <a:t> causes axonal vesicles to </a:t>
            </a:r>
            <a:r>
              <a:rPr lang="en-US" sz="2400" dirty="0" smtClean="0"/>
              <a:t>____________________ with </a:t>
            </a:r>
            <a:r>
              <a:rPr lang="en-US" sz="2400" dirty="0"/>
              <a:t>the axonal membrane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This fusion releases </a:t>
            </a:r>
            <a:r>
              <a:rPr lang="en-US" sz="2400" dirty="0" smtClean="0"/>
              <a:t>_____________________ into </a:t>
            </a:r>
            <a:r>
              <a:rPr lang="en-US" sz="2400" dirty="0"/>
              <a:t>the synaptic cleft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/>
              <a:t>ACh</a:t>
            </a:r>
            <a:r>
              <a:rPr lang="en-US" sz="2400" dirty="0"/>
              <a:t> </a:t>
            </a:r>
            <a:r>
              <a:rPr lang="en-US" sz="2400" dirty="0" smtClean="0"/>
              <a:t>_______________________________ across </a:t>
            </a:r>
            <a:r>
              <a:rPr lang="en-US" sz="2400" dirty="0"/>
              <a:t>the synaptic cleft to </a:t>
            </a:r>
            <a:r>
              <a:rPr lang="en-US" sz="2400" dirty="0" err="1"/>
              <a:t>ACh</a:t>
            </a:r>
            <a:r>
              <a:rPr lang="en-US" sz="2400" dirty="0"/>
              <a:t> receptors on the </a:t>
            </a:r>
            <a:r>
              <a:rPr lang="en-US" sz="2400" dirty="0" err="1"/>
              <a:t>sarcolemma</a:t>
            </a:r>
            <a:endParaRPr lang="en-US" sz="24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Binding of </a:t>
            </a:r>
            <a:r>
              <a:rPr lang="en-US" sz="2400" dirty="0" err="1"/>
              <a:t>ACh</a:t>
            </a:r>
            <a:r>
              <a:rPr lang="en-US" sz="2400" dirty="0"/>
              <a:t> to its receptors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Destruction of Acetylcholine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ACh</a:t>
            </a:r>
            <a:r>
              <a:rPr lang="en-US" dirty="0" smtClean="0"/>
              <a:t> bound to </a:t>
            </a:r>
            <a:r>
              <a:rPr lang="en-US" dirty="0" err="1" smtClean="0"/>
              <a:t>ACh</a:t>
            </a:r>
            <a:r>
              <a:rPr lang="en-US" dirty="0" smtClean="0"/>
              <a:t> receptors is quickly </a:t>
            </a:r>
            <a:r>
              <a:rPr lang="en-US" dirty="0" smtClean="0"/>
              <a:t>_____________________________________by </a:t>
            </a:r>
            <a:r>
              <a:rPr lang="en-US" dirty="0" smtClean="0"/>
              <a:t>the enzyme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destruction prevents </a:t>
            </a:r>
            <a:r>
              <a:rPr lang="en-US" dirty="0" smtClean="0"/>
              <a:t>__________________________________  </a:t>
            </a:r>
            <a:r>
              <a:rPr lang="en-US" dirty="0" smtClean="0"/>
              <a:t>in the absence of additional stimuli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Role of Ionic Calcium (Ca</a:t>
            </a:r>
            <a:r>
              <a:rPr lang="en-US" sz="2800" baseline="30000" smtClean="0"/>
              <a:t>2+</a:t>
            </a:r>
            <a:r>
              <a:rPr lang="en-US" sz="2800" smtClean="0"/>
              <a:t>) in the Contraction Mechanism</a:t>
            </a:r>
          </a:p>
        </p:txBody>
      </p:sp>
      <p:sp>
        <p:nvSpPr>
          <p:cNvPr id="921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98450" y="1289050"/>
            <a:ext cx="4959350" cy="5056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At </a:t>
            </a:r>
            <a:r>
              <a:rPr lang="en-US" dirty="0" smtClean="0"/>
              <a:t>__________ intracellular </a:t>
            </a:r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concentration: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Tropomyosin</a:t>
            </a:r>
            <a:r>
              <a:rPr lang="en-US" dirty="0" smtClean="0"/>
              <a:t> </a:t>
            </a:r>
            <a:r>
              <a:rPr lang="en-US" dirty="0" smtClean="0"/>
              <a:t>________________the </a:t>
            </a:r>
            <a:r>
              <a:rPr lang="en-US" dirty="0" smtClean="0"/>
              <a:t>binding sites on </a:t>
            </a:r>
            <a:r>
              <a:rPr lang="en-US" dirty="0" err="1" smtClean="0"/>
              <a:t>actin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Myosin </a:t>
            </a:r>
            <a:r>
              <a:rPr lang="en-US" dirty="0" smtClean="0"/>
              <a:t>cross bridges cannot attach to binding sites on </a:t>
            </a:r>
            <a:r>
              <a:rPr lang="en-US" dirty="0" err="1" smtClean="0"/>
              <a:t>actin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Muscle remains </a:t>
            </a:r>
            <a:r>
              <a:rPr lang="en-US" dirty="0" smtClean="0"/>
              <a:t>_</a:t>
            </a:r>
            <a:endParaRPr lang="en-US" dirty="0" smtClean="0"/>
          </a:p>
        </p:txBody>
      </p:sp>
      <p:sp>
        <p:nvSpPr>
          <p:cNvPr id="92164" name="Text Box 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9.11a</a:t>
            </a:r>
          </a:p>
        </p:txBody>
      </p:sp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676650" cy="481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Role of Ionic Calcium (Ca</a:t>
            </a:r>
            <a:r>
              <a:rPr lang="en-US" sz="2800" baseline="30000" smtClean="0"/>
              <a:t>2+</a:t>
            </a:r>
            <a:r>
              <a:rPr lang="en-US" sz="2800" smtClean="0"/>
              <a:t>) in the Contraction Mechanism</a:t>
            </a:r>
          </a:p>
        </p:txBody>
      </p:sp>
      <p:sp>
        <p:nvSpPr>
          <p:cNvPr id="931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98450" y="1350963"/>
            <a:ext cx="4502150" cy="52784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</a:t>
            </a:r>
            <a:r>
              <a:rPr lang="en-US" dirty="0" smtClean="0"/>
              <a:t>__________________ intracellular </a:t>
            </a:r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concentrations:</a:t>
            </a:r>
          </a:p>
          <a:p>
            <a:pPr lvl="1"/>
            <a:r>
              <a:rPr lang="en-US" dirty="0" smtClean="0"/>
              <a:t>Additional calcium binds to </a:t>
            </a:r>
            <a:r>
              <a:rPr lang="en-US" dirty="0" err="1" smtClean="0"/>
              <a:t>troponin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Calcium-activated </a:t>
            </a:r>
            <a:r>
              <a:rPr lang="en-US" dirty="0" err="1" smtClean="0"/>
              <a:t>troponin</a:t>
            </a:r>
            <a:r>
              <a:rPr lang="en-US" dirty="0" smtClean="0"/>
              <a:t> binds an additional two Ca</a:t>
            </a:r>
            <a:r>
              <a:rPr lang="en-US" baseline="30000" dirty="0" smtClean="0"/>
              <a:t>2+</a:t>
            </a:r>
            <a:r>
              <a:rPr lang="en-US" dirty="0" smtClean="0"/>
              <a:t> at a separate regulatory site</a:t>
            </a:r>
          </a:p>
        </p:txBody>
      </p:sp>
      <p:sp>
        <p:nvSpPr>
          <p:cNvPr id="93188" name="Text Box 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9.11b</a:t>
            </a:r>
          </a:p>
        </p:txBody>
      </p:sp>
      <p:pic>
        <p:nvPicPr>
          <p:cNvPr id="768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132263" cy="445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Role of Ionic Calcium (Ca</a:t>
            </a:r>
            <a:r>
              <a:rPr lang="en-US" sz="2800" baseline="30000" smtClean="0"/>
              <a:t>2+</a:t>
            </a:r>
            <a:r>
              <a:rPr lang="en-US" sz="2800" smtClean="0"/>
              <a:t>) in the Contraction Mechanism</a:t>
            </a: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98450" y="1244600"/>
            <a:ext cx="4273550" cy="5056188"/>
          </a:xfrm>
        </p:spPr>
        <p:txBody>
          <a:bodyPr/>
          <a:lstStyle/>
          <a:p>
            <a:r>
              <a:rPr lang="en-US" dirty="0" smtClean="0"/>
              <a:t>Calcium-activated </a:t>
            </a:r>
            <a:r>
              <a:rPr lang="en-US" dirty="0" err="1" smtClean="0"/>
              <a:t>troponin</a:t>
            </a:r>
            <a:r>
              <a:rPr lang="en-US" dirty="0" smtClean="0"/>
              <a:t> undergoes a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change moves </a:t>
            </a:r>
            <a:r>
              <a:rPr lang="en-US" dirty="0" err="1" smtClean="0"/>
              <a:t>tropomyosin</a:t>
            </a:r>
            <a:r>
              <a:rPr lang="en-US" dirty="0" smtClean="0"/>
              <a:t> away from </a:t>
            </a:r>
            <a:r>
              <a:rPr lang="en-US" dirty="0" smtClean="0"/>
              <a:t>_</a:t>
            </a:r>
            <a:endParaRPr lang="en-US" dirty="0" smtClean="0"/>
          </a:p>
        </p:txBody>
      </p:sp>
      <p:sp>
        <p:nvSpPr>
          <p:cNvPr id="94212" name="Text Box 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9.11c</a:t>
            </a:r>
          </a:p>
        </p:txBody>
      </p:sp>
      <p:pic>
        <p:nvPicPr>
          <p:cNvPr id="778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524250" cy="462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Role of Ionic Calcium (Ca</a:t>
            </a:r>
            <a:r>
              <a:rPr lang="en-US" sz="2800" baseline="30000" smtClean="0"/>
              <a:t>2+</a:t>
            </a:r>
            <a:r>
              <a:rPr lang="en-US" sz="2800" smtClean="0"/>
              <a:t>) in the Contraction Mechanism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8450" y="1323975"/>
            <a:ext cx="4730750" cy="5056188"/>
          </a:xfrm>
        </p:spPr>
        <p:txBody>
          <a:bodyPr/>
          <a:lstStyle/>
          <a:p>
            <a:r>
              <a:rPr lang="en-US" dirty="0" smtClean="0"/>
              <a:t>Myosin head can now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permits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sliding </a:t>
            </a:r>
            <a:r>
              <a:rPr lang="en-US" dirty="0" smtClean="0"/>
              <a:t>of the thin filaments by the myosin cross bridges</a:t>
            </a:r>
          </a:p>
        </p:txBody>
      </p:sp>
      <p:sp>
        <p:nvSpPr>
          <p:cNvPr id="95236" name="Text Box 7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9.11d</a:t>
            </a:r>
          </a:p>
        </p:txBody>
      </p:sp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729038" cy="4638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Sequential Events of Contraction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myosin cross bridge attaches to </a:t>
            </a:r>
            <a:r>
              <a:rPr lang="en-US" sz="2400" dirty="0" err="1" smtClean="0"/>
              <a:t>actin</a:t>
            </a:r>
            <a:r>
              <a:rPr lang="en-US" sz="2400" dirty="0" smtClean="0"/>
              <a:t> filament</a:t>
            </a:r>
          </a:p>
          <a:p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myosin head pivots and pulls </a:t>
            </a:r>
            <a:r>
              <a:rPr lang="en-US" sz="2400" dirty="0" err="1" smtClean="0"/>
              <a:t>actin</a:t>
            </a:r>
            <a:r>
              <a:rPr lang="en-US" sz="2400" dirty="0" smtClean="0"/>
              <a:t> filament toward M line</a:t>
            </a:r>
          </a:p>
          <a:p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ATP attaches to myosin head and the cross bridge detaches</a:t>
            </a:r>
          </a:p>
          <a:p>
            <a:r>
              <a:rPr lang="en-US" sz="2800" dirty="0" smtClean="0"/>
              <a:t>“Cocking” of the myosin head </a:t>
            </a:r>
          </a:p>
          <a:p>
            <a:pPr lvl="1"/>
            <a:r>
              <a:rPr lang="en-US" sz="2400" dirty="0" smtClean="0"/>
              <a:t>energy from hydrolysis of ATP cocks the myosin head into the high-energy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9.12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704013"/>
            <a:chOff x="565" y="351"/>
            <a:chExt cx="4382" cy="3647"/>
          </a:xfrm>
        </p:grpSpPr>
        <p:pic>
          <p:nvPicPr>
            <p:cNvPr id="9728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1" y="351"/>
              <a:ext cx="4366" cy="3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285" name="Rectangle 5"/>
            <p:cNvSpPr>
              <a:spLocks noChangeArrowheads="1"/>
            </p:cNvSpPr>
            <p:nvPr/>
          </p:nvSpPr>
          <p:spPr bwMode="auto">
            <a:xfrm>
              <a:off x="2388" y="3349"/>
              <a:ext cx="109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ATP</a:t>
              </a:r>
              <a:endParaRPr lang="en-US" sz="2100" b="1"/>
            </a:p>
          </p:txBody>
        </p:sp>
        <p:sp>
          <p:nvSpPr>
            <p:cNvPr id="97286" name="Rectangle 6"/>
            <p:cNvSpPr>
              <a:spLocks noChangeArrowheads="1"/>
            </p:cNvSpPr>
            <p:nvPr/>
          </p:nvSpPr>
          <p:spPr bwMode="auto">
            <a:xfrm>
              <a:off x="2756" y="589"/>
              <a:ext cx="1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ADP</a:t>
              </a:r>
              <a:endParaRPr lang="en-US" sz="2100" b="1"/>
            </a:p>
          </p:txBody>
        </p:sp>
        <p:sp>
          <p:nvSpPr>
            <p:cNvPr id="97287" name="Rectangle 7"/>
            <p:cNvSpPr>
              <a:spLocks noChangeArrowheads="1"/>
            </p:cNvSpPr>
            <p:nvPr/>
          </p:nvSpPr>
          <p:spPr bwMode="auto">
            <a:xfrm>
              <a:off x="1372" y="1993"/>
              <a:ext cx="116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ADP</a:t>
              </a:r>
              <a:endParaRPr lang="en-US" sz="2100" b="1"/>
            </a:p>
          </p:txBody>
        </p:sp>
        <p:sp>
          <p:nvSpPr>
            <p:cNvPr id="97288" name="Rectangle 8"/>
            <p:cNvSpPr>
              <a:spLocks noChangeArrowheads="1"/>
            </p:cNvSpPr>
            <p:nvPr/>
          </p:nvSpPr>
          <p:spPr bwMode="auto">
            <a:xfrm>
              <a:off x="708" y="2014"/>
              <a:ext cx="110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ATP</a:t>
              </a:r>
              <a:endParaRPr lang="en-US" sz="2100" b="1"/>
            </a:p>
          </p:txBody>
        </p:sp>
        <p:sp>
          <p:nvSpPr>
            <p:cNvPr id="97289" name="Rectangle 9"/>
            <p:cNvSpPr>
              <a:spLocks noChangeArrowheads="1"/>
            </p:cNvSpPr>
            <p:nvPr/>
          </p:nvSpPr>
          <p:spPr bwMode="auto">
            <a:xfrm>
              <a:off x="602" y="2099"/>
              <a:ext cx="274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hydrolysis</a:t>
              </a:r>
              <a:endParaRPr lang="en-US" sz="2100" b="1"/>
            </a:p>
          </p:txBody>
        </p:sp>
        <p:sp>
          <p:nvSpPr>
            <p:cNvPr id="97290" name="Rectangle 10"/>
            <p:cNvSpPr>
              <a:spLocks noChangeArrowheads="1"/>
            </p:cNvSpPr>
            <p:nvPr/>
          </p:nvSpPr>
          <p:spPr bwMode="auto">
            <a:xfrm>
              <a:off x="3984" y="1944"/>
              <a:ext cx="1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ADP</a:t>
              </a:r>
              <a:endParaRPr lang="en-US" sz="2100" b="1"/>
            </a:p>
          </p:txBody>
        </p:sp>
        <p:sp>
          <p:nvSpPr>
            <p:cNvPr id="97291" name="Rectangle 11"/>
            <p:cNvSpPr>
              <a:spLocks noChangeArrowheads="1"/>
            </p:cNvSpPr>
            <p:nvPr/>
          </p:nvSpPr>
          <p:spPr bwMode="auto">
            <a:xfrm>
              <a:off x="4648" y="3137"/>
              <a:ext cx="11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ATP</a:t>
              </a:r>
              <a:endParaRPr lang="en-US" sz="2100" b="1"/>
            </a:p>
          </p:txBody>
        </p:sp>
        <p:sp>
          <p:nvSpPr>
            <p:cNvPr id="97292" name="Rectangle 12"/>
            <p:cNvSpPr>
              <a:spLocks noChangeArrowheads="1"/>
            </p:cNvSpPr>
            <p:nvPr/>
          </p:nvSpPr>
          <p:spPr bwMode="auto">
            <a:xfrm>
              <a:off x="1393" y="2149"/>
              <a:ext cx="46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P</a:t>
              </a:r>
              <a:r>
                <a:rPr lang="en-US" sz="900" b="1" baseline="-25000">
                  <a:solidFill>
                    <a:srgbClr val="000000"/>
                  </a:solidFill>
                </a:rPr>
                <a:t>i</a:t>
              </a:r>
              <a:endParaRPr lang="en-US" sz="600" b="1">
                <a:solidFill>
                  <a:srgbClr val="000000"/>
                </a:solidFill>
              </a:endParaRPr>
            </a:p>
          </p:txBody>
        </p:sp>
        <p:sp>
          <p:nvSpPr>
            <p:cNvPr id="97293" name="Rectangle 13"/>
            <p:cNvSpPr>
              <a:spLocks noChangeArrowheads="1"/>
            </p:cNvSpPr>
            <p:nvPr/>
          </p:nvSpPr>
          <p:spPr bwMode="auto">
            <a:xfrm>
              <a:off x="2784" y="737"/>
              <a:ext cx="45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P</a:t>
              </a:r>
              <a:r>
                <a:rPr lang="en-US" sz="800" b="1" baseline="-25000">
                  <a:solidFill>
                    <a:srgbClr val="000000"/>
                  </a:solidFill>
                </a:rPr>
                <a:t>i</a:t>
              </a:r>
              <a:endParaRPr lang="en-US" sz="2100" b="1"/>
            </a:p>
          </p:txBody>
        </p:sp>
        <p:sp>
          <p:nvSpPr>
            <p:cNvPr id="97294" name="Rectangle 14"/>
            <p:cNvSpPr>
              <a:spLocks noChangeArrowheads="1"/>
            </p:cNvSpPr>
            <p:nvPr/>
          </p:nvSpPr>
          <p:spPr bwMode="auto">
            <a:xfrm>
              <a:off x="1951" y="596"/>
              <a:ext cx="36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Myosin head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(high-energy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configuration)</a:t>
              </a:r>
              <a:endParaRPr lang="en-US" sz="2100" b="1"/>
            </a:p>
          </p:txBody>
        </p:sp>
        <p:sp>
          <p:nvSpPr>
            <p:cNvPr id="97295" name="Rectangle 15"/>
            <p:cNvSpPr>
              <a:spLocks noChangeArrowheads="1"/>
            </p:cNvSpPr>
            <p:nvPr/>
          </p:nvSpPr>
          <p:spPr bwMode="auto">
            <a:xfrm>
              <a:off x="2021" y="1231"/>
              <a:ext cx="96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Myosin head attaches to the actin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myofilament, forming a cross bridge.</a:t>
              </a:r>
              <a:endParaRPr lang="en-US" sz="2100" b="1"/>
            </a:p>
          </p:txBody>
        </p:sp>
        <p:sp>
          <p:nvSpPr>
            <p:cNvPr id="97296" name="Rectangle 16"/>
            <p:cNvSpPr>
              <a:spLocks noChangeArrowheads="1"/>
            </p:cNvSpPr>
            <p:nvPr/>
          </p:nvSpPr>
          <p:spPr bwMode="auto">
            <a:xfrm>
              <a:off x="1633" y="1485"/>
              <a:ext cx="341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Thin filament</a:t>
              </a:r>
              <a:endParaRPr lang="en-US" sz="2100" b="1"/>
            </a:p>
          </p:txBody>
        </p:sp>
        <p:sp>
          <p:nvSpPr>
            <p:cNvPr id="97297" name="Rectangle 17"/>
            <p:cNvSpPr>
              <a:spLocks noChangeArrowheads="1"/>
            </p:cNvSpPr>
            <p:nvPr/>
          </p:nvSpPr>
          <p:spPr bwMode="auto">
            <a:xfrm>
              <a:off x="701" y="2558"/>
              <a:ext cx="122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As ATP is split into ADP and P</a:t>
              </a:r>
              <a:r>
                <a:rPr lang="en-US" sz="900" b="1" baseline="-25000">
                  <a:solidFill>
                    <a:srgbClr val="000000"/>
                  </a:solidFill>
                </a:rPr>
                <a:t>i</a:t>
              </a:r>
              <a:r>
                <a:rPr lang="en-US" sz="900" b="1">
                  <a:solidFill>
                    <a:srgbClr val="000000"/>
                  </a:solidFill>
                </a:rPr>
                <a:t>, the myosin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head is energized (cocked into the high-energy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conformation).</a:t>
              </a:r>
              <a:endParaRPr lang="en-US" sz="2100" b="1"/>
            </a:p>
          </p:txBody>
        </p:sp>
        <p:sp>
          <p:nvSpPr>
            <p:cNvPr id="97298" name="Rectangle 18"/>
            <p:cNvSpPr>
              <a:spLocks noChangeArrowheads="1"/>
            </p:cNvSpPr>
            <p:nvPr/>
          </p:nvSpPr>
          <p:spPr bwMode="auto">
            <a:xfrm>
              <a:off x="3525" y="2537"/>
              <a:ext cx="129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Inorganic phosphate (P</a:t>
              </a:r>
              <a:r>
                <a:rPr lang="en-US" sz="900" b="1" baseline="-25000">
                  <a:solidFill>
                    <a:srgbClr val="000000"/>
                  </a:solidFill>
                </a:rPr>
                <a:t>i</a:t>
              </a:r>
              <a:r>
                <a:rPr lang="en-US" sz="900" b="1">
                  <a:solidFill>
                    <a:srgbClr val="000000"/>
                  </a:solidFill>
                </a:rPr>
                <a:t>) generated in the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previous contraction cycle is released, initiating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the power (working) stroke. The myosin head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pivots and bends as it pulls on the actin filament,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sliding it toward the M line. Then ADP is released.</a:t>
              </a:r>
              <a:endParaRPr lang="en-US" sz="2100" b="1"/>
            </a:p>
          </p:txBody>
        </p:sp>
        <p:sp>
          <p:nvSpPr>
            <p:cNvPr id="97299" name="Rectangle 19"/>
            <p:cNvSpPr>
              <a:spLocks noChangeArrowheads="1"/>
            </p:cNvSpPr>
            <p:nvPr/>
          </p:nvSpPr>
          <p:spPr bwMode="auto">
            <a:xfrm>
              <a:off x="3116" y="3299"/>
              <a:ext cx="36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Myosin head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(low-energy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configuration)</a:t>
              </a:r>
              <a:endParaRPr lang="en-US" sz="2100" b="1"/>
            </a:p>
          </p:txBody>
        </p:sp>
        <p:sp>
          <p:nvSpPr>
            <p:cNvPr id="97300" name="Rectangle 20"/>
            <p:cNvSpPr>
              <a:spLocks noChangeArrowheads="1"/>
            </p:cNvSpPr>
            <p:nvPr/>
          </p:nvSpPr>
          <p:spPr bwMode="auto">
            <a:xfrm>
              <a:off x="2049" y="3850"/>
              <a:ext cx="152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As new ATP attaches to the myosin head, the link between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myosin and actin weakens, and the cross bridge detaches.</a:t>
              </a:r>
              <a:endParaRPr lang="en-US" sz="2100" b="1"/>
            </a:p>
          </p:txBody>
        </p:sp>
        <p:sp>
          <p:nvSpPr>
            <p:cNvPr id="97301" name="Rectangle 21"/>
            <p:cNvSpPr>
              <a:spLocks noChangeArrowheads="1"/>
            </p:cNvSpPr>
            <p:nvPr/>
          </p:nvSpPr>
          <p:spPr bwMode="auto">
            <a:xfrm>
              <a:off x="1612" y="2021"/>
              <a:ext cx="368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</a:rPr>
                <a:t>Thick filament</a:t>
              </a:r>
              <a:endParaRPr lang="en-US" sz="2100" b="1"/>
            </a:p>
          </p:txBody>
        </p:sp>
        <p:sp>
          <p:nvSpPr>
            <p:cNvPr id="97302" name="Oval 22"/>
            <p:cNvSpPr>
              <a:spLocks noChangeAspect="1" noChangeArrowheads="1"/>
            </p:cNvSpPr>
            <p:nvPr/>
          </p:nvSpPr>
          <p:spPr bwMode="auto">
            <a:xfrm>
              <a:off x="1896" y="1225"/>
              <a:ext cx="92" cy="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0348" tIns="40348" rIns="40348" bIns="40348" anchor="ctr"/>
            <a:lstStyle/>
            <a:p>
              <a:pPr algn="ctr" defTabSz="806450"/>
              <a:r>
                <a:rPr lang="en-US" sz="900" b="1"/>
                <a:t>1</a:t>
              </a:r>
            </a:p>
          </p:txBody>
        </p:sp>
        <p:sp>
          <p:nvSpPr>
            <p:cNvPr id="97303" name="Oval 23"/>
            <p:cNvSpPr>
              <a:spLocks noChangeAspect="1" noChangeArrowheads="1"/>
            </p:cNvSpPr>
            <p:nvPr/>
          </p:nvSpPr>
          <p:spPr bwMode="auto">
            <a:xfrm>
              <a:off x="565" y="2552"/>
              <a:ext cx="92" cy="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0348" tIns="40348" rIns="40348" bIns="40348" anchor="ctr"/>
            <a:lstStyle/>
            <a:p>
              <a:pPr algn="ctr" defTabSz="806450"/>
              <a:r>
                <a:rPr lang="en-US" sz="900" b="1"/>
                <a:t>4</a:t>
              </a:r>
            </a:p>
          </p:txBody>
        </p:sp>
        <p:sp>
          <p:nvSpPr>
            <p:cNvPr id="97304" name="Oval 24"/>
            <p:cNvSpPr>
              <a:spLocks noChangeAspect="1" noChangeArrowheads="1"/>
            </p:cNvSpPr>
            <p:nvPr/>
          </p:nvSpPr>
          <p:spPr bwMode="auto">
            <a:xfrm>
              <a:off x="3396" y="2527"/>
              <a:ext cx="92" cy="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0348" tIns="40348" rIns="40348" bIns="40348" anchor="ctr"/>
            <a:lstStyle/>
            <a:p>
              <a:pPr algn="ctr" defTabSz="806450"/>
              <a:r>
                <a:rPr lang="en-US" sz="900" b="1"/>
                <a:t>2</a:t>
              </a:r>
            </a:p>
          </p:txBody>
        </p:sp>
        <p:sp>
          <p:nvSpPr>
            <p:cNvPr id="97305" name="Oval 25"/>
            <p:cNvSpPr>
              <a:spLocks noChangeAspect="1" noChangeArrowheads="1"/>
            </p:cNvSpPr>
            <p:nvPr/>
          </p:nvSpPr>
          <p:spPr bwMode="auto">
            <a:xfrm>
              <a:off x="1931" y="3847"/>
              <a:ext cx="92" cy="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0348" tIns="40348" rIns="40348" bIns="40348" anchor="ctr"/>
            <a:lstStyle/>
            <a:p>
              <a:pPr algn="ctr" defTabSz="806450"/>
              <a:r>
                <a:rPr lang="en-US" sz="900" b="1"/>
                <a:t>3</a:t>
              </a:r>
            </a:p>
          </p:txBody>
        </p:sp>
        <p:sp>
          <p:nvSpPr>
            <p:cNvPr id="97306" name="Line 26"/>
            <p:cNvSpPr>
              <a:spLocks noChangeShapeType="1"/>
            </p:cNvSpPr>
            <p:nvPr/>
          </p:nvSpPr>
          <p:spPr bwMode="auto">
            <a:xfrm>
              <a:off x="2401" y="635"/>
              <a:ext cx="9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7" name="Freeform 27"/>
            <p:cNvSpPr>
              <a:spLocks/>
            </p:cNvSpPr>
            <p:nvPr/>
          </p:nvSpPr>
          <p:spPr bwMode="auto">
            <a:xfrm>
              <a:off x="2817" y="3339"/>
              <a:ext cx="283" cy="77"/>
            </a:xfrm>
            <a:custGeom>
              <a:avLst/>
              <a:gdLst>
                <a:gd name="T0" fmla="*/ 320 w 320"/>
                <a:gd name="T1" fmla="*/ 0 h 88"/>
                <a:gd name="T2" fmla="*/ 200 w 320"/>
                <a:gd name="T3" fmla="*/ 0 h 88"/>
                <a:gd name="T4" fmla="*/ 0 w 320"/>
                <a:gd name="T5" fmla="*/ 88 h 88"/>
                <a:gd name="T6" fmla="*/ 0 60000 65536"/>
                <a:gd name="T7" fmla="*/ 0 60000 65536"/>
                <a:gd name="T8" fmla="*/ 0 60000 65536"/>
                <a:gd name="T9" fmla="*/ 0 w 320"/>
                <a:gd name="T10" fmla="*/ 0 h 88"/>
                <a:gd name="T11" fmla="*/ 320 w 32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88">
                  <a:moveTo>
                    <a:pt x="320" y="0"/>
                  </a:moveTo>
                  <a:lnTo>
                    <a:pt x="200" y="0"/>
                  </a:lnTo>
                  <a:lnTo>
                    <a:pt x="0" y="8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>
              <a:off x="1864" y="1574"/>
              <a:ext cx="1" cy="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9" name="Line 29"/>
            <p:cNvSpPr>
              <a:spLocks noChangeShapeType="1"/>
            </p:cNvSpPr>
            <p:nvPr/>
          </p:nvSpPr>
          <p:spPr bwMode="auto">
            <a:xfrm>
              <a:off x="1864" y="2111"/>
              <a:ext cx="1" cy="2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Ultrastructure of Myofilaments: Thick Filaments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953000"/>
          </a:xfrm>
        </p:spPr>
        <p:txBody>
          <a:bodyPr/>
          <a:lstStyle/>
          <a:p>
            <a:pPr marL="231775" indent="-231775"/>
            <a:r>
              <a:rPr lang="en-US" dirty="0" smtClean="0"/>
              <a:t>Each </a:t>
            </a:r>
            <a:r>
              <a:rPr lang="en-US" dirty="0" smtClean="0"/>
              <a:t>________________________________ molecule </a:t>
            </a:r>
            <a:r>
              <a:rPr lang="en-US" dirty="0" smtClean="0"/>
              <a:t>has a rod-like tail and two globular heads</a:t>
            </a:r>
          </a:p>
          <a:p>
            <a:pPr marL="631825"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two interwoven, heavy polypeptide chains</a:t>
            </a:r>
          </a:p>
          <a:p>
            <a:pPr marL="631825"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two smaller, light polypeptide chains called cross bridges</a:t>
            </a:r>
            <a:endParaRPr lang="en-US" i="1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495800"/>
            <a:ext cx="5676900" cy="160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Contraction of Skeletal Muscle Fibers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Contraction 	</a:t>
            </a:r>
          </a:p>
          <a:p>
            <a:pPr lvl="1"/>
            <a:r>
              <a:rPr lang="en-US" dirty="0" smtClean="0"/>
              <a:t>refers to the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ends when cross bridges become inactive, the tension generated declines, and relaxation is induced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r>
              <a:rPr lang="en-US" sz="3200" smtClean="0"/>
              <a:t>Contraction of Skeletal Muscle (Organ Level)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153400" cy="50292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two types of muscle contractions are: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________________________contraction </a:t>
            </a:r>
            <a:endParaRPr lang="en-US" dirty="0"/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muscle shortens during contraction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Iso</a:t>
            </a:r>
            <a:r>
              <a:rPr lang="en-US" dirty="0"/>
              <a:t> = same; tonic = tone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increasing muscle tension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muscle does not </a:t>
            </a:r>
            <a:r>
              <a:rPr lang="en-US" dirty="0" smtClean="0"/>
              <a:t>___________________________ </a:t>
            </a:r>
            <a:r>
              <a:rPr lang="en-US" dirty="0"/>
              <a:t>during contraction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Iso</a:t>
            </a:r>
            <a:r>
              <a:rPr lang="en-US" dirty="0"/>
              <a:t> = same;  metric =length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r>
              <a:rPr lang="en-US" sz="3200" smtClean="0"/>
              <a:t>Motor Unit: The Nerve-Muscle Functional Unit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419600" cy="4800600"/>
          </a:xfrm>
        </p:spPr>
        <p:txBody>
          <a:bodyPr/>
          <a:lstStyle/>
          <a:p>
            <a:r>
              <a:rPr lang="en-US" dirty="0" smtClean="0"/>
              <a:t>A motor unit is a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number of muscle fibers per motor unit varies</a:t>
            </a:r>
          </a:p>
          <a:p>
            <a:pPr lvl="1"/>
            <a:r>
              <a:rPr lang="en-US" dirty="0" smtClean="0"/>
              <a:t>from </a:t>
            </a:r>
            <a:r>
              <a:rPr lang="en-US" dirty="0" smtClean="0"/>
              <a:t>_</a:t>
            </a:r>
            <a:endParaRPr lang="en-US" dirty="0" smtClean="0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733800" cy="3440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/>
          <a:lstStyle/>
          <a:p>
            <a:r>
              <a:rPr lang="en-US" sz="3200" smtClean="0"/>
              <a:t>Motor Unit: The Nerve-Muscle Functional Unit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r>
              <a:rPr lang="en-US" dirty="0" smtClean="0"/>
              <a:t>Muscles that control fine movements have </a:t>
            </a:r>
            <a:r>
              <a:rPr lang="en-US" dirty="0" smtClean="0"/>
              <a:t>_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fingers</a:t>
            </a:r>
            <a:r>
              <a:rPr lang="en-US" dirty="0" smtClean="0"/>
              <a:t>, eyes </a:t>
            </a:r>
          </a:p>
          <a:p>
            <a:r>
              <a:rPr lang="en-US" dirty="0" smtClean="0"/>
              <a:t>________________________weight-bearing </a:t>
            </a:r>
            <a:r>
              <a:rPr lang="en-US" dirty="0" smtClean="0"/>
              <a:t>muscles have </a:t>
            </a:r>
            <a:r>
              <a:rPr lang="en-US" dirty="0" smtClean="0"/>
              <a:t>________________motor </a:t>
            </a:r>
            <a:r>
              <a:rPr lang="en-US" dirty="0" smtClean="0"/>
              <a:t>units </a:t>
            </a:r>
          </a:p>
          <a:p>
            <a:pPr lvl="1"/>
            <a:r>
              <a:rPr lang="en-US" dirty="0" smtClean="0"/>
              <a:t>thighs, hips</a:t>
            </a:r>
          </a:p>
          <a:p>
            <a:r>
              <a:rPr lang="en-US" sz="2800" dirty="0" smtClean="0"/>
              <a:t>Muscle fibers from a motor unit are spread throughout the muscle; therefore, contraction of a single motor unit causes weak contraction of the entire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 Twitch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_______________________________is </a:t>
            </a:r>
            <a:r>
              <a:rPr lang="en-US" dirty="0" smtClean="0"/>
              <a:t>the response of a muscle to a single, brief threshold stimulus</a:t>
            </a:r>
          </a:p>
          <a:p>
            <a:endParaRPr lang="en-US" dirty="0" smtClean="0"/>
          </a:p>
          <a:p>
            <a:r>
              <a:rPr lang="en-US" dirty="0" smtClean="0"/>
              <a:t>There are three phases to a muscle twitch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Period of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Period of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Phases of a Muscle Twitch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495800" cy="4648200"/>
          </a:xfrm>
        </p:spPr>
        <p:txBody>
          <a:bodyPr/>
          <a:lstStyle/>
          <a:p>
            <a:r>
              <a:rPr lang="en-US" sz="2800" dirty="0" smtClean="0"/>
              <a:t>Latent period </a:t>
            </a:r>
          </a:p>
          <a:p>
            <a:pPr lvl="1"/>
            <a:r>
              <a:rPr lang="en-US" sz="2400" dirty="0" smtClean="0"/>
              <a:t>first few </a:t>
            </a:r>
            <a:r>
              <a:rPr lang="en-US" sz="2400" dirty="0" err="1" smtClean="0"/>
              <a:t>msec</a:t>
            </a:r>
            <a:r>
              <a:rPr lang="en-US" sz="2400" dirty="0" smtClean="0"/>
              <a:t> after stimulus; EC coupling taking place</a:t>
            </a:r>
          </a:p>
          <a:p>
            <a:endParaRPr lang="en-US" sz="2800" dirty="0" smtClean="0"/>
          </a:p>
          <a:p>
            <a:r>
              <a:rPr lang="en-US" sz="2800" dirty="0" smtClean="0"/>
              <a:t>Period </a:t>
            </a:r>
            <a:r>
              <a:rPr lang="en-US" sz="2800" dirty="0" smtClean="0"/>
              <a:t>of contraction	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smtClean="0"/>
              <a:t>______________________; </a:t>
            </a:r>
            <a:r>
              <a:rPr lang="en-US" sz="2400" dirty="0" smtClean="0"/>
              <a:t>muscle shortens</a:t>
            </a:r>
          </a:p>
          <a:p>
            <a:endParaRPr lang="en-US" sz="2800" dirty="0" smtClean="0"/>
          </a:p>
          <a:p>
            <a:r>
              <a:rPr lang="en-US" sz="2800" dirty="0" smtClean="0"/>
              <a:t>Period </a:t>
            </a:r>
            <a:r>
              <a:rPr lang="en-US" sz="2800" dirty="0" smtClean="0"/>
              <a:t>of relaxation</a:t>
            </a:r>
          </a:p>
          <a:p>
            <a:pPr lvl="1"/>
            <a:r>
              <a:rPr lang="en-US" sz="2400" dirty="0" smtClean="0"/>
              <a:t>Ca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reabsorbed; </a:t>
            </a:r>
            <a:r>
              <a:rPr lang="en-US" sz="2400" dirty="0" smtClean="0"/>
              <a:t>_</a:t>
            </a:r>
            <a:endParaRPr lang="en-US" sz="2400" dirty="0" smtClean="0"/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1676400"/>
            <a:ext cx="3886200" cy="27828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9.14a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Graded Muscle Responses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 responses </a:t>
            </a:r>
            <a:r>
              <a:rPr lang="en-US" dirty="0" smtClean="0"/>
              <a:t>are:</a:t>
            </a:r>
          </a:p>
          <a:p>
            <a:pPr lvl="1"/>
            <a:r>
              <a:rPr lang="en-US" dirty="0" smtClean="0"/>
              <a:t>Variations in the degree of muscle contraction</a:t>
            </a:r>
          </a:p>
          <a:p>
            <a:pPr lvl="1"/>
            <a:r>
              <a:rPr lang="en-US" dirty="0" smtClean="0"/>
              <a:t>Required for proper control of skeletal movement</a:t>
            </a:r>
          </a:p>
          <a:p>
            <a:endParaRPr lang="en-US" dirty="0" smtClean="0"/>
          </a:p>
          <a:p>
            <a:r>
              <a:rPr lang="en-US" dirty="0" smtClean="0"/>
              <a:t>Responses are graded by: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 Response to Varying Stimuli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8270875" cy="4953000"/>
          </a:xfrm>
        </p:spPr>
        <p:txBody>
          <a:bodyPr/>
          <a:lstStyle/>
          <a:p>
            <a:r>
              <a:rPr lang="en-US" dirty="0" smtClean="0"/>
              <a:t>A single stimulus results in a single contractile response</a:t>
            </a:r>
          </a:p>
          <a:p>
            <a:pPr lvl="1"/>
            <a:r>
              <a:rPr lang="en-US" dirty="0" smtClean="0"/>
              <a:t>a muscle twitch</a:t>
            </a:r>
          </a:p>
          <a:p>
            <a:r>
              <a:rPr lang="en-US" dirty="0" smtClean="0"/>
              <a:t>With frequently delivered stimuli, muscle does not have time to completely relax and it increases contractile force </a:t>
            </a:r>
          </a:p>
          <a:p>
            <a:pPr lvl="1"/>
            <a:r>
              <a:rPr lang="en-US" dirty="0" smtClean="0"/>
              <a:t>_</a:t>
            </a:r>
            <a:endParaRPr lang="en-US" dirty="0" smtClean="0"/>
          </a:p>
        </p:txBody>
      </p:sp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9.15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 Response to Varying Stimuli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1766637"/>
          </a:xfrm>
        </p:spPr>
        <p:txBody>
          <a:bodyPr>
            <a:spAutoFit/>
          </a:bodyPr>
          <a:lstStyle/>
          <a:p>
            <a:r>
              <a:rPr lang="en-US" dirty="0" smtClean="0"/>
              <a:t>More rapidly delivered stimuli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stimuli are given quickly enough, </a:t>
            </a:r>
            <a:r>
              <a:rPr lang="en-US" dirty="0" smtClean="0"/>
              <a:t>_</a:t>
            </a:r>
            <a:endParaRPr lang="en-US" dirty="0" smtClean="0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657600"/>
            <a:ext cx="6819900" cy="2801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 Response: Stimulation Strength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the stimulus strength at which the first observable muscle contraction occurs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Beyond threshold, muscle contracts more vigorously as stimulus strength is increased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Force of contraction is precisely controlled by multiple motor unit summation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This phenomenon, called </a:t>
            </a:r>
            <a:r>
              <a:rPr lang="en-US" dirty="0" smtClean="0"/>
              <a:t>_____________________________, </a:t>
            </a:r>
            <a:r>
              <a:rPr lang="en-US" dirty="0" smtClean="0"/>
              <a:t>brings more and more muscle fibers into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Ultrastructure of Myofilaments: Thin Filaments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3124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Thin filaments are chiefly composed of the protein </a:t>
            </a:r>
            <a:r>
              <a:rPr lang="en-US" dirty="0" smtClean="0"/>
              <a:t>_</a:t>
            </a:r>
            <a:endParaRPr lang="en-US" dirty="0" smtClean="0"/>
          </a:p>
          <a:p>
            <a:r>
              <a:rPr lang="en-US" dirty="0" smtClean="0"/>
              <a:t>The subunits contain the </a:t>
            </a:r>
            <a:r>
              <a:rPr lang="en-US" dirty="0" smtClean="0"/>
              <a:t>____________________________ to </a:t>
            </a:r>
            <a:r>
              <a:rPr lang="en-US" dirty="0" smtClean="0"/>
              <a:t>which myosin heads attach during contraction</a:t>
            </a:r>
          </a:p>
          <a:p>
            <a:r>
              <a:rPr lang="en-US" dirty="0" err="1" smtClean="0"/>
              <a:t>Tropomyosin</a:t>
            </a:r>
            <a:r>
              <a:rPr lang="en-US" dirty="0" smtClean="0"/>
              <a:t> and </a:t>
            </a:r>
            <a:r>
              <a:rPr lang="en-US" dirty="0" err="1" smtClean="0"/>
              <a:t>troponin</a:t>
            </a:r>
            <a:r>
              <a:rPr lang="en-US" dirty="0" smtClean="0"/>
              <a:t> are regulatory subunits bound to </a:t>
            </a:r>
            <a:r>
              <a:rPr lang="en-US" dirty="0" err="1" smtClean="0"/>
              <a:t>actin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724400"/>
            <a:ext cx="6496050" cy="1947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Treppe: The Staircase Effect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increased contraction in response to multiple stimuli of the same strength</a:t>
            </a:r>
          </a:p>
          <a:p>
            <a:r>
              <a:rPr lang="en-US" dirty="0" smtClean="0"/>
              <a:t>Contractions increase because:</a:t>
            </a:r>
          </a:p>
          <a:p>
            <a:pPr lvl="1"/>
            <a:r>
              <a:rPr lang="en-US" dirty="0" smtClean="0"/>
              <a:t>There is </a:t>
            </a:r>
            <a:r>
              <a:rPr lang="en-US" dirty="0" smtClean="0"/>
              <a:t>________________________________________ in </a:t>
            </a:r>
            <a:r>
              <a:rPr lang="en-US" dirty="0" smtClean="0"/>
              <a:t>the </a:t>
            </a:r>
            <a:r>
              <a:rPr lang="en-US" dirty="0" err="1" smtClean="0"/>
              <a:t>sarcoplasm</a:t>
            </a:r>
            <a:endParaRPr lang="en-US" dirty="0" smtClean="0"/>
          </a:p>
          <a:p>
            <a:pPr lvl="1"/>
            <a:r>
              <a:rPr lang="en-US" dirty="0" smtClean="0"/>
              <a:t>Muscle enzyme systems become more efficient because </a:t>
            </a:r>
            <a:r>
              <a:rPr lang="en-US" dirty="0" smtClean="0"/>
              <a:t>_________________________________ as </a:t>
            </a:r>
            <a:r>
              <a:rPr lang="en-US" dirty="0" smtClean="0"/>
              <a:t>muscle contracts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Sarcoplasmic Reticulum (SR)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SR is </a:t>
            </a:r>
            <a:r>
              <a:rPr lang="en-US" dirty="0" smtClean="0"/>
              <a:t>___________________________________ that </a:t>
            </a:r>
            <a:r>
              <a:rPr lang="en-US" dirty="0" smtClean="0"/>
              <a:t>runs longitudinally and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Functions in the regulation of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 Tubules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 tubules are continuous with the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conduct impulses to the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impulses signal for the release of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Sliding Filament Model of Contraction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 filaments </a:t>
            </a:r>
            <a:r>
              <a:rPr lang="en-US" dirty="0" smtClean="0"/>
              <a:t>_____________________ past </a:t>
            </a:r>
            <a:r>
              <a:rPr lang="en-US" dirty="0" smtClean="0"/>
              <a:t>the thick ones so that the </a:t>
            </a:r>
            <a:r>
              <a:rPr lang="en-US" dirty="0" err="1" smtClean="0"/>
              <a:t>actin</a:t>
            </a:r>
            <a:r>
              <a:rPr lang="en-US" dirty="0" smtClean="0"/>
              <a:t> and myosin filaments overlap to a greater degree</a:t>
            </a:r>
          </a:p>
          <a:p>
            <a:r>
              <a:rPr lang="en-US" dirty="0" smtClean="0"/>
              <a:t>In the relaxed state, thin and thick filaments overlap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Upon </a:t>
            </a:r>
            <a:r>
              <a:rPr lang="en-US" dirty="0" smtClean="0"/>
              <a:t>stimulation, myosin heads bind to </a:t>
            </a:r>
            <a:r>
              <a:rPr lang="en-US" dirty="0" err="1" smtClean="0"/>
              <a:t>actin</a:t>
            </a:r>
            <a:r>
              <a:rPr lang="en-US" dirty="0" smtClean="0"/>
              <a:t> and sliding begins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Sliding Filament Model of Contraction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Each myosin head binds and detaches several times during contraction, </a:t>
            </a:r>
            <a:r>
              <a:rPr lang="en-US" sz="2800" dirty="0" smtClean="0"/>
              <a:t>______________________________________ to </a:t>
            </a:r>
            <a:r>
              <a:rPr lang="en-US" sz="2800" dirty="0" smtClean="0"/>
              <a:t>generate tension and propel the thin filaments to the center of the </a:t>
            </a:r>
            <a:r>
              <a:rPr lang="en-US" sz="2800" dirty="0" err="1" smtClean="0"/>
              <a:t>sarcomere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As </a:t>
            </a:r>
            <a:r>
              <a:rPr lang="en-US" sz="2800" dirty="0" smtClean="0"/>
              <a:t>this event occurs throughout the </a:t>
            </a:r>
            <a:r>
              <a:rPr lang="en-US" sz="2800" dirty="0" err="1" smtClean="0"/>
              <a:t>sarcomeres</a:t>
            </a:r>
            <a:r>
              <a:rPr lang="en-US" sz="2800" dirty="0" smtClean="0"/>
              <a:t>, the </a:t>
            </a:r>
            <a:r>
              <a:rPr lang="en-US" sz="2800" dirty="0" smtClean="0"/>
              <a:t>_</a:t>
            </a:r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Skeletal Muscle Contraction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order to contract, a skeletal muscle must:</a:t>
            </a:r>
          </a:p>
          <a:p>
            <a:pPr lvl="1"/>
            <a:r>
              <a:rPr lang="en-US" dirty="0" smtClean="0"/>
              <a:t>Be </a:t>
            </a:r>
            <a:r>
              <a:rPr lang="en-US" dirty="0" smtClean="0"/>
              <a:t>____________________________by </a:t>
            </a:r>
            <a:r>
              <a:rPr lang="en-US" dirty="0" smtClean="0"/>
              <a:t>a nerve ending</a:t>
            </a:r>
          </a:p>
          <a:p>
            <a:pPr lvl="1"/>
            <a:r>
              <a:rPr lang="en-US" dirty="0" smtClean="0"/>
              <a:t>Send an electrical current, or </a:t>
            </a:r>
            <a:r>
              <a:rPr lang="en-US" dirty="0" smtClean="0"/>
              <a:t>________________________________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along its </a:t>
            </a:r>
            <a:r>
              <a:rPr lang="en-US" dirty="0" err="1" smtClean="0"/>
              <a:t>sarcolemma</a:t>
            </a:r>
            <a:endParaRPr lang="en-US" dirty="0" smtClean="0"/>
          </a:p>
          <a:p>
            <a:pPr lvl="1"/>
            <a:r>
              <a:rPr lang="en-US" dirty="0" smtClean="0"/>
              <a:t>Have a </a:t>
            </a:r>
            <a:r>
              <a:rPr lang="en-US" dirty="0" smtClean="0"/>
              <a:t>___________________ in </a:t>
            </a:r>
            <a:r>
              <a:rPr lang="en-US" dirty="0" smtClean="0"/>
              <a:t>intracellular Ca</a:t>
            </a:r>
            <a:r>
              <a:rPr lang="en-US" baseline="30000" dirty="0" smtClean="0"/>
              <a:t>2+</a:t>
            </a:r>
            <a:r>
              <a:rPr lang="en-US" dirty="0" smtClean="0"/>
              <a:t> levels, the final trigger for contraction</a:t>
            </a:r>
          </a:p>
          <a:p>
            <a:r>
              <a:rPr lang="en-US" dirty="0" smtClean="0"/>
              <a:t>Linking the </a:t>
            </a:r>
            <a:r>
              <a:rPr lang="en-US" dirty="0" smtClean="0"/>
              <a:t>______________________________________ is </a:t>
            </a:r>
            <a:r>
              <a:rPr lang="en-US" dirty="0" smtClean="0"/>
              <a:t>excitation-contraction coupling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Nerve Stimulus of Skeletal Muscle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Skeletal muscles are stimulated by </a:t>
            </a:r>
            <a:r>
              <a:rPr lang="en-US" dirty="0" smtClean="0"/>
              <a:t>_______________________________ </a:t>
            </a:r>
            <a:r>
              <a:rPr lang="en-US" dirty="0" smtClean="0"/>
              <a:t>of the somatic nervous system</a:t>
            </a:r>
          </a:p>
          <a:p>
            <a:r>
              <a:rPr lang="en-US" dirty="0" smtClean="0"/>
              <a:t>Axons of these neurons travel in </a:t>
            </a:r>
            <a:r>
              <a:rPr lang="en-US" dirty="0" smtClean="0"/>
              <a:t>____________________to </a:t>
            </a:r>
            <a:r>
              <a:rPr lang="en-US" dirty="0" smtClean="0"/>
              <a:t>muscle cells</a:t>
            </a:r>
          </a:p>
          <a:p>
            <a:r>
              <a:rPr lang="en-US" dirty="0" smtClean="0"/>
              <a:t>Axons of motor neurons </a:t>
            </a:r>
            <a:r>
              <a:rPr lang="en-US" dirty="0" smtClean="0"/>
              <a:t>__________________ profusely </a:t>
            </a:r>
            <a:r>
              <a:rPr lang="en-US" dirty="0" smtClean="0"/>
              <a:t>as they enter muscles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smtClean="0"/>
              <a:t>axonal branch forms a </a:t>
            </a:r>
            <a:r>
              <a:rPr lang="en-US" dirty="0" smtClean="0"/>
              <a:t>_______________________________________  </a:t>
            </a:r>
            <a:r>
              <a:rPr lang="en-US" dirty="0" smtClean="0"/>
              <a:t>with a single muscle fiber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1195</Words>
  <Application>Microsoft Office PowerPoint</Application>
  <PresentationFormat>On-screen Show (4:3)</PresentationFormat>
  <Paragraphs>215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Myofilaments: Banding Pattern</vt:lpstr>
      <vt:lpstr>Ultrastructure of Myofilaments: Thick Filaments</vt:lpstr>
      <vt:lpstr>Ultrastructure of Myofilaments: Thin Filaments</vt:lpstr>
      <vt:lpstr>Sarcoplasmic Reticulum (SR)</vt:lpstr>
      <vt:lpstr>T Tubules</vt:lpstr>
      <vt:lpstr>Sliding Filament Model of Contraction</vt:lpstr>
      <vt:lpstr>Sliding Filament Model of Contraction</vt:lpstr>
      <vt:lpstr>Skeletal Muscle Contraction</vt:lpstr>
      <vt:lpstr>Nerve Stimulus of Skeletal Muscle</vt:lpstr>
      <vt:lpstr>Neuromuscular Junction</vt:lpstr>
      <vt:lpstr>Neuromuscular Junction</vt:lpstr>
      <vt:lpstr>Neuromuscular Junction</vt:lpstr>
      <vt:lpstr>Destruction of Acetylcholine</vt:lpstr>
      <vt:lpstr>Role of Ionic Calcium (Ca2+) in the Contraction Mechanism</vt:lpstr>
      <vt:lpstr>Role of Ionic Calcium (Ca2+) in the Contraction Mechanism</vt:lpstr>
      <vt:lpstr>Role of Ionic Calcium (Ca2+) in the Contraction Mechanism</vt:lpstr>
      <vt:lpstr>Role of Ionic Calcium (Ca2+) in the Contraction Mechanism</vt:lpstr>
      <vt:lpstr>Sequential Events of Contraction</vt:lpstr>
      <vt:lpstr>Slide 19</vt:lpstr>
      <vt:lpstr>Contraction of Skeletal Muscle Fibers</vt:lpstr>
      <vt:lpstr>Contraction of Skeletal Muscle (Organ Level)</vt:lpstr>
      <vt:lpstr>Motor Unit: The Nerve-Muscle Functional Unit</vt:lpstr>
      <vt:lpstr>Motor Unit: The Nerve-Muscle Functional Unit</vt:lpstr>
      <vt:lpstr>Muscle Twitch</vt:lpstr>
      <vt:lpstr>Phases of a Muscle Twitch</vt:lpstr>
      <vt:lpstr>Graded Muscle Responses</vt:lpstr>
      <vt:lpstr>Muscle Response to Varying Stimuli</vt:lpstr>
      <vt:lpstr>Muscle Response to Varying Stimuli</vt:lpstr>
      <vt:lpstr>Muscle Response: Stimulation Strength</vt:lpstr>
      <vt:lpstr>Treppe: The Staircase Effect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Myofilaments: Banding Pattern</dc:title>
  <dc:creator>bawargo</dc:creator>
  <cp:lastModifiedBy>bawargo</cp:lastModifiedBy>
  <cp:revision>1</cp:revision>
  <dcterms:created xsi:type="dcterms:W3CDTF">2011-02-21T20:05:17Z</dcterms:created>
  <dcterms:modified xsi:type="dcterms:W3CDTF">2011-02-21T20:06:26Z</dcterms:modified>
</cp:coreProperties>
</file>