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75" r:id="rId17"/>
    <p:sldId id="276" r:id="rId18"/>
    <p:sldId id="278" r:id="rId19"/>
    <p:sldId id="279" r:id="rId20"/>
    <p:sldId id="280" r:id="rId21"/>
    <p:sldId id="281" r:id="rId22"/>
    <p:sldId id="283" r:id="rId23"/>
    <p:sldId id="284" r:id="rId24"/>
    <p:sldId id="285" r:id="rId25"/>
    <p:sldId id="286" r:id="rId26"/>
    <p:sldId id="287" r:id="rId27"/>
    <p:sldId id="290" r:id="rId28"/>
    <p:sldId id="293" r:id="rId29"/>
    <p:sldId id="295" r:id="rId30"/>
    <p:sldId id="296" r:id="rId31"/>
    <p:sldId id="29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five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546F1-3FA6-4C32-9C63-49DF768573A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97940-CD41-4C75-8706-ECDD1A1257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five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AC487-BE31-44C4-BCED-53B49508971C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CE71E-6BCA-47DE-A945-61C77BEB67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E71E-6BCA-47DE-A945-61C77BEB67C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three, packet five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1A12-3442-4522-A8EC-1B03E65321F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A25-290A-4187-BDC0-2CD77189A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1A12-3442-4522-A8EC-1B03E65321F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A25-290A-4187-BDC0-2CD77189A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1A12-3442-4522-A8EC-1B03E65321F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A25-290A-4187-BDC0-2CD77189A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1A12-3442-4522-A8EC-1B03E65321F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A25-290A-4187-BDC0-2CD77189A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1A12-3442-4522-A8EC-1B03E65321F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A25-290A-4187-BDC0-2CD77189A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1A12-3442-4522-A8EC-1B03E65321F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A25-290A-4187-BDC0-2CD77189A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1A12-3442-4522-A8EC-1B03E65321F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A25-290A-4187-BDC0-2CD77189A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1A12-3442-4522-A8EC-1B03E65321F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A25-290A-4187-BDC0-2CD77189A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1A12-3442-4522-A8EC-1B03E65321F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A25-290A-4187-BDC0-2CD77189A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1A12-3442-4522-A8EC-1B03E65321F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A25-290A-4187-BDC0-2CD77189A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1A12-3442-4522-A8EC-1B03E65321F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9A25-290A-4187-BDC0-2CD77189A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D1A12-3442-4522-A8EC-1B03E65321F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59A25-290A-4187-BDC0-2CD77189A7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Muscular Dystrophy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Muscular dystrophy </a:t>
            </a:r>
          </a:p>
          <a:p>
            <a:pPr lvl="1"/>
            <a:r>
              <a:rPr lang="en-US" dirty="0" smtClean="0"/>
              <a:t>group of inherited </a:t>
            </a:r>
            <a:r>
              <a:rPr lang="en-US" dirty="0" smtClean="0"/>
              <a:t>___________________________________ diseases </a:t>
            </a:r>
            <a:endParaRPr lang="en-US" dirty="0" smtClean="0"/>
          </a:p>
          <a:p>
            <a:pPr lvl="1"/>
            <a:r>
              <a:rPr lang="en-US" dirty="0" smtClean="0"/>
              <a:t>muscles enlarge due to </a:t>
            </a:r>
            <a:r>
              <a:rPr lang="en-US" dirty="0" smtClean="0"/>
              <a:t>_______________________________ tissue </a:t>
            </a:r>
            <a:r>
              <a:rPr lang="en-US" dirty="0" smtClean="0"/>
              <a:t>deposits, </a:t>
            </a:r>
          </a:p>
          <a:p>
            <a:pPr lvl="2"/>
            <a:r>
              <a:rPr lang="en-US" dirty="0" smtClean="0"/>
              <a:t>but muscle fibers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Caused by a lack of the </a:t>
            </a:r>
            <a:r>
              <a:rPr lang="en-US" dirty="0" err="1" smtClean="0"/>
              <a:t>cytoplasmic</a:t>
            </a:r>
            <a:r>
              <a:rPr lang="en-US" dirty="0" smtClean="0"/>
              <a:t> protein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 smtClean="0"/>
              <a:t>is no cure, but </a:t>
            </a:r>
            <a:r>
              <a:rPr lang="en-US" dirty="0" err="1" smtClean="0"/>
              <a:t>myoblast</a:t>
            </a:r>
            <a:r>
              <a:rPr lang="en-US" dirty="0" smtClean="0"/>
              <a:t> transfer therapy shows promise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508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Naming Skeletal Muscles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bone or body region associated with the muscle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e.g., the deltoid muscle (deltoid = triangle)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762000"/>
          </a:xfrm>
        </p:spPr>
        <p:txBody>
          <a:bodyPr/>
          <a:lstStyle/>
          <a:p>
            <a:r>
              <a:rPr lang="en-US" smtClean="0"/>
              <a:t>Naming Skeletal</a:t>
            </a:r>
            <a:r>
              <a:rPr lang="en-US" sz="2800" smtClean="0"/>
              <a:t> </a:t>
            </a:r>
            <a:r>
              <a:rPr lang="en-US" smtClean="0"/>
              <a:t>Muscles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7244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maximus</a:t>
            </a:r>
            <a:r>
              <a:rPr lang="en-US" dirty="0" smtClean="0"/>
              <a:t> (largest), </a:t>
            </a:r>
            <a:r>
              <a:rPr lang="en-US" dirty="0" err="1" smtClean="0"/>
              <a:t>minimus</a:t>
            </a:r>
            <a:r>
              <a:rPr lang="en-US" dirty="0" smtClean="0"/>
              <a:t> (smallest), </a:t>
            </a:r>
            <a:r>
              <a:rPr lang="en-US" dirty="0" err="1" smtClean="0"/>
              <a:t>longus</a:t>
            </a:r>
            <a:r>
              <a:rPr lang="en-US" dirty="0" smtClean="0"/>
              <a:t> (long)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rectus (fibers run straight), </a:t>
            </a:r>
            <a:r>
              <a:rPr lang="en-US" dirty="0" err="1" smtClean="0"/>
              <a:t>transversus</a:t>
            </a:r>
            <a:r>
              <a:rPr lang="en-US" dirty="0" smtClean="0"/>
              <a:t>, and oblique (fibers run at angles to an imaginary defined axis)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Naming Skeletal Muscles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Number of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 biceps (two origins) and triceps (three origins)</a:t>
            </a:r>
          </a:p>
          <a:p>
            <a:r>
              <a:rPr lang="en-US" dirty="0" smtClean="0"/>
              <a:t>Location of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named according to point of origin or insertion 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flexor or extensor, as in the names of muscles that flex or extend, respectively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Arrangement of Fascicles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524000"/>
            <a:ext cx="5568950" cy="4540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fascicles run parallel to the long axis of the muscle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r>
              <a:rPr lang="en-US" sz="2400" dirty="0" err="1" smtClean="0"/>
              <a:t>sartorius</a:t>
            </a:r>
            <a:r>
              <a:rPr lang="en-US" sz="2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spindle-shaped muscles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biceps </a:t>
            </a:r>
            <a:r>
              <a:rPr lang="en-US" sz="2400" dirty="0" err="1" smtClean="0"/>
              <a:t>brachii</a:t>
            </a:r>
            <a:r>
              <a:rPr lang="en-US" sz="2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short fascicles that attach obliquely to a central tendon running the length of the muscle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rectus </a:t>
            </a:r>
            <a:r>
              <a:rPr lang="en-US" sz="2400" dirty="0" err="1" smtClean="0"/>
              <a:t>femoris</a:t>
            </a:r>
            <a:r>
              <a:rPr lang="en-US" sz="2400" dirty="0" smtClean="0"/>
              <a:t> </a:t>
            </a:r>
          </a:p>
        </p:txBody>
      </p:sp>
      <p:pic>
        <p:nvPicPr>
          <p:cNvPr id="1617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371600"/>
            <a:ext cx="1219200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7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438400"/>
            <a:ext cx="922338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7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572000"/>
            <a:ext cx="8509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Arrangement of Fascicles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077200" cy="48006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fascicles converge from a broad origin to a single tendon insertion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pectoralis</a:t>
            </a:r>
            <a:r>
              <a:rPr lang="en-US" dirty="0" smtClean="0"/>
              <a:t> major </a:t>
            </a:r>
          </a:p>
          <a:p>
            <a:r>
              <a:rPr lang="en-US" dirty="0" smtClean="0"/>
              <a:t>     </a:t>
            </a:r>
            <a:endParaRPr lang="en-US" dirty="0" smtClean="0"/>
          </a:p>
          <a:p>
            <a:pPr lvl="1"/>
            <a:r>
              <a:rPr lang="en-US" dirty="0" smtClean="0"/>
              <a:t>fascicles are arranged in concentric rings </a:t>
            </a:r>
          </a:p>
          <a:p>
            <a:pPr lvl="1"/>
            <a:r>
              <a:rPr lang="en-US" dirty="0" err="1" smtClean="0"/>
              <a:t>orbicularis</a:t>
            </a:r>
            <a:r>
              <a:rPr lang="en-US" dirty="0" smtClean="0"/>
              <a:t> </a:t>
            </a:r>
            <a:r>
              <a:rPr lang="en-US" dirty="0" err="1" smtClean="0"/>
              <a:t>oris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Muscles: Name, Action, and Innervation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Name and description of the muscle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be alert to information given in the name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Origin and insertion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Action </a:t>
            </a:r>
            <a:endParaRPr lang="en-US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best learned by </a:t>
            </a:r>
            <a:r>
              <a:rPr lang="en-US" dirty="0" smtClean="0"/>
              <a:t>_________________________________________ on </a:t>
            </a:r>
            <a:r>
              <a:rPr lang="en-US" dirty="0"/>
              <a:t>one’s own body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Nerve supply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name of major nerve that innervates the muscle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Muscles of the Scalp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Epicranius</a:t>
            </a:r>
            <a:r>
              <a:rPr lang="en-US" dirty="0" smtClean="0"/>
              <a:t> </a:t>
            </a:r>
            <a:r>
              <a:rPr lang="en-US" dirty="0" smtClean="0"/>
              <a:t>(___________________________) </a:t>
            </a:r>
            <a:r>
              <a:rPr lang="en-US" dirty="0" smtClean="0"/>
              <a:t>– bipartite muscle consisting of the: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Galea</a:t>
            </a:r>
            <a:r>
              <a:rPr lang="en-US" dirty="0" smtClean="0"/>
              <a:t> </a:t>
            </a:r>
            <a:r>
              <a:rPr lang="en-US" dirty="0" err="1" smtClean="0"/>
              <a:t>aponeurotica</a:t>
            </a:r>
            <a:r>
              <a:rPr lang="en-US" dirty="0" smtClean="0"/>
              <a:t> – cranial </a:t>
            </a:r>
            <a:r>
              <a:rPr lang="en-US" dirty="0" smtClean="0"/>
              <a:t>___________________________________ connecting </a:t>
            </a:r>
            <a:r>
              <a:rPr lang="en-US" dirty="0" smtClean="0"/>
              <a:t>above muscles</a:t>
            </a:r>
          </a:p>
          <a:p>
            <a:r>
              <a:rPr lang="en-US" dirty="0" smtClean="0"/>
              <a:t>These two muscles have alternate actions of pulling the scalp forward and backward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Muscles of the Face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11 muscles are involved in lifting the eyebrows, flaring the nostrils, opening and closing the eyes and mouth, and smiling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All are innervated by </a:t>
            </a:r>
            <a:r>
              <a:rPr lang="en-US" dirty="0" smtClean="0"/>
              <a:t>__________________________________ (</a:t>
            </a:r>
            <a:r>
              <a:rPr lang="en-US" dirty="0" smtClean="0"/>
              <a:t>facial nerve)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Usually insert </a:t>
            </a:r>
            <a:r>
              <a:rPr lang="en-US" dirty="0" smtClean="0"/>
              <a:t>______________________ (</a:t>
            </a:r>
            <a:r>
              <a:rPr lang="en-US" dirty="0" smtClean="0"/>
              <a:t>rather than bone), and adjacent muscles often fuse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4038600" cy="762000"/>
          </a:xfrm>
        </p:spPr>
        <p:txBody>
          <a:bodyPr/>
          <a:lstStyle/>
          <a:p>
            <a:r>
              <a:rPr lang="en-US" sz="3200" smtClean="0"/>
              <a:t>Muscles of Mastication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077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There are </a:t>
            </a:r>
            <a:r>
              <a:rPr lang="en-US" dirty="0" smtClean="0"/>
              <a:t>___________________________ of </a:t>
            </a:r>
            <a:r>
              <a:rPr lang="en-US" dirty="0" smtClean="0"/>
              <a:t>muscles </a:t>
            </a:r>
            <a:r>
              <a:rPr lang="en-US" dirty="0" smtClean="0"/>
              <a:t>involved </a:t>
            </a:r>
            <a:r>
              <a:rPr lang="en-US" dirty="0" smtClean="0"/>
              <a:t>in </a:t>
            </a:r>
            <a:r>
              <a:rPr lang="en-US" dirty="0" smtClean="0"/>
              <a:t>mastication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Prime </a:t>
            </a:r>
            <a:r>
              <a:rPr lang="en-US" dirty="0" smtClean="0"/>
              <a:t>movers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Grinding movements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All are innervated by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Extrinsic Tongue Muscles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 major muscles that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smtClean="0"/>
              <a:t>are innervated by cranial nerve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Duchenne Muscular Dystrophy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err="1" smtClean="0"/>
              <a:t>Duchenne</a:t>
            </a:r>
            <a:r>
              <a:rPr lang="en-US" dirty="0" smtClean="0"/>
              <a:t> muscular dystrophy (DMD)</a:t>
            </a:r>
          </a:p>
          <a:p>
            <a:pPr lvl="1"/>
            <a:r>
              <a:rPr lang="en-US" dirty="0" smtClean="0"/>
              <a:t>Inherited, </a:t>
            </a:r>
            <a:r>
              <a:rPr lang="en-US" dirty="0" smtClean="0"/>
              <a:t>______________________________ </a:t>
            </a:r>
            <a:r>
              <a:rPr lang="en-US" dirty="0" smtClean="0"/>
              <a:t>disease carried by females and expressed in males (1/3500)</a:t>
            </a:r>
          </a:p>
          <a:p>
            <a:pPr lvl="1"/>
            <a:r>
              <a:rPr lang="en-US" dirty="0" smtClean="0"/>
              <a:t>Diagnosed between the ages of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Victims </a:t>
            </a:r>
            <a:r>
              <a:rPr lang="en-US" dirty="0" smtClean="0"/>
              <a:t>become </a:t>
            </a:r>
            <a:r>
              <a:rPr lang="en-US" dirty="0" smtClean="0"/>
              <a:t>__________________________ frequently </a:t>
            </a:r>
            <a:r>
              <a:rPr lang="en-US" dirty="0" smtClean="0"/>
              <a:t>as their muscles fail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Muscles of the Neck: Head Movements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sternocleidomastoid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 to </a:t>
            </a:r>
            <a:r>
              <a:rPr lang="en-US" dirty="0" smtClean="0"/>
              <a:t>head flexion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suprahyoid</a:t>
            </a:r>
            <a:r>
              <a:rPr lang="en-US" dirty="0" smtClean="0"/>
              <a:t> and </a:t>
            </a:r>
            <a:r>
              <a:rPr lang="en-US" dirty="0" err="1" smtClean="0"/>
              <a:t>infrahyoid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sternocleidomastoid</a:t>
            </a:r>
            <a:r>
              <a:rPr lang="en-US" dirty="0" smtClean="0"/>
              <a:t> and scalene muscles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Head extension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deep splenius muscles and aided by the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Trunk Movements: Deep Back Muscles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prime mover of </a:t>
            </a:r>
            <a:r>
              <a:rPr lang="en-US" sz="2800" dirty="0" smtClean="0"/>
              <a:t>_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erector </a:t>
            </a:r>
            <a:r>
              <a:rPr lang="en-US" sz="2400" dirty="0" err="1" smtClean="0"/>
              <a:t>spinae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Erector </a:t>
            </a:r>
            <a:r>
              <a:rPr lang="en-US" sz="2800" dirty="0" err="1" smtClean="0"/>
              <a:t>spinae</a:t>
            </a:r>
            <a:r>
              <a:rPr lang="en-US" sz="2800" dirty="0" smtClean="0"/>
              <a:t> muscles consist of </a:t>
            </a:r>
            <a:r>
              <a:rPr lang="en-US" sz="2800" dirty="0" smtClean="0"/>
              <a:t>______________________________ on </a:t>
            </a:r>
            <a:r>
              <a:rPr lang="en-US" sz="2800" dirty="0" smtClean="0"/>
              <a:t>each side of the vertebrae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Lateral bending of the back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unilateral contraction of these muscles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Other deep back extensors include the </a:t>
            </a:r>
            <a:r>
              <a:rPr lang="en-US" sz="2800" dirty="0" err="1" smtClean="0"/>
              <a:t>semispinalis</a:t>
            </a:r>
            <a:r>
              <a:rPr lang="en-US" sz="2800" dirty="0" smtClean="0"/>
              <a:t> muscles and the </a:t>
            </a:r>
            <a:r>
              <a:rPr lang="en-US" sz="2800" dirty="0" err="1" smtClean="0"/>
              <a:t>quadratus</a:t>
            </a:r>
            <a:r>
              <a:rPr lang="en-US" sz="2800" dirty="0" smtClean="0"/>
              <a:t> </a:t>
            </a:r>
            <a:r>
              <a:rPr lang="en-US" sz="2800" dirty="0" err="1" smtClean="0"/>
              <a:t>lumborum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457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/>
              <a:t>Trunk Movements: Short Muscles</a:t>
            </a:r>
          </a:p>
        </p:txBody>
      </p:sp>
      <p:sp>
        <p:nvSpPr>
          <p:cNvPr id="1761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8450" y="1295400"/>
            <a:ext cx="8270875" cy="5029200"/>
          </a:xfrm>
        </p:spPr>
        <p:txBody>
          <a:bodyPr/>
          <a:lstStyle/>
          <a:p>
            <a:r>
              <a:rPr lang="en-US" dirty="0" smtClean="0"/>
              <a:t>Four short muscles extend from one vertebra to another</a:t>
            </a:r>
          </a:p>
          <a:p>
            <a:endParaRPr lang="en-US" dirty="0" smtClean="0"/>
          </a:p>
          <a:p>
            <a:r>
              <a:rPr lang="en-US" dirty="0" smtClean="0"/>
              <a:t>These muscles are synergists in </a:t>
            </a:r>
            <a:r>
              <a:rPr lang="en-US" dirty="0" smtClean="0"/>
              <a:t>________________________________ of </a:t>
            </a:r>
            <a:r>
              <a:rPr lang="en-US" dirty="0" smtClean="0"/>
              <a:t>the spine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7685088" y="4249738"/>
            <a:ext cx="1306512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Muscles of Respiration: External Intercostals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229600" cy="4800600"/>
          </a:xfrm>
        </p:spPr>
        <p:txBody>
          <a:bodyPr/>
          <a:lstStyle/>
          <a:p>
            <a:r>
              <a:rPr lang="en-US" sz="2800" dirty="0" smtClean="0"/>
              <a:t>The primary function of deep thoracic muscles is to </a:t>
            </a:r>
            <a:r>
              <a:rPr lang="en-US" sz="2800" dirty="0" smtClean="0"/>
              <a:t>_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______________________</a:t>
            </a:r>
            <a:endParaRPr lang="en-US" sz="2800" dirty="0" smtClean="0"/>
          </a:p>
          <a:p>
            <a:pPr lvl="1"/>
            <a:r>
              <a:rPr lang="en-US" sz="2400" dirty="0" smtClean="0"/>
              <a:t>more superficial layer that lifts the rib cage </a:t>
            </a:r>
          </a:p>
          <a:p>
            <a:pPr lvl="1"/>
            <a:r>
              <a:rPr lang="en-US" sz="2400" dirty="0" smtClean="0"/>
              <a:t>increases thoracic volume to allow inspiration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609600"/>
          </a:xfrm>
        </p:spPr>
        <p:txBody>
          <a:bodyPr/>
          <a:lstStyle/>
          <a:p>
            <a:r>
              <a:rPr lang="en-US" sz="3200" smtClean="0"/>
              <a:t>Muscles of Respiration: Internal Intercostals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7848600" cy="48006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deeper layer that aids in forced expiration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most important muscle in inspiration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Muscles of the Abdominal Wall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abdominal wall is composed of four paired muscles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external </a:t>
            </a:r>
            <a:r>
              <a:rPr lang="en-US" dirty="0" err="1" smtClean="0"/>
              <a:t>obliques</a:t>
            </a:r>
            <a:r>
              <a:rPr lang="en-US" dirty="0" smtClean="0"/>
              <a:t>,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rectus </a:t>
            </a:r>
            <a:r>
              <a:rPr lang="en-US" dirty="0" err="1" smtClean="0"/>
              <a:t>abdominis</a:t>
            </a:r>
            <a:r>
              <a:rPr lang="en-US" dirty="0" smtClean="0"/>
              <a:t>),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their fasciae, and their </a:t>
            </a:r>
            <a:r>
              <a:rPr lang="en-US" dirty="0" smtClean="0"/>
              <a:t>_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Fascicles of these muscles run at right and oblique angles to one another, giving the abdominal wall added strength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Muscles of the Abdominal Wall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addition to forming the abdominal wall, these muscles:</a:t>
            </a:r>
          </a:p>
          <a:p>
            <a:pPr lvl="1"/>
            <a:r>
              <a:rPr lang="en-US" dirty="0" smtClean="0"/>
              <a:t>Are involved with </a:t>
            </a:r>
            <a:r>
              <a:rPr lang="en-US" dirty="0" smtClean="0"/>
              <a:t>________________________ and </a:t>
            </a:r>
            <a:r>
              <a:rPr lang="en-US" dirty="0" smtClean="0"/>
              <a:t>rotation of the trunk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Help promote </a:t>
            </a:r>
            <a:r>
              <a:rPr lang="en-US" dirty="0" smtClean="0"/>
              <a:t>__________________________, </a:t>
            </a:r>
            <a:r>
              <a:rPr lang="en-US" dirty="0" smtClean="0"/>
              <a:t>defecation, </a:t>
            </a:r>
            <a:r>
              <a:rPr lang="en-US" dirty="0" smtClean="0"/>
              <a:t>___________________________, </a:t>
            </a:r>
            <a:r>
              <a:rPr lang="en-US" dirty="0" smtClean="0"/>
              <a:t>vomiting, coughing, and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Extrinsic Shoulder Muscles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95400"/>
            <a:ext cx="8270875" cy="5326063"/>
          </a:xfrm>
        </p:spPr>
        <p:txBody>
          <a:bodyPr/>
          <a:lstStyle/>
          <a:p>
            <a:r>
              <a:rPr lang="en-US" sz="2800" dirty="0" smtClean="0"/>
              <a:t>Muscles of the thorax</a:t>
            </a:r>
          </a:p>
          <a:p>
            <a:pPr lvl="1"/>
            <a:r>
              <a:rPr lang="en-US" sz="2400" dirty="0" smtClean="0"/>
              <a:t>Anterior: </a:t>
            </a:r>
          </a:p>
          <a:p>
            <a:pPr lvl="2"/>
            <a:r>
              <a:rPr lang="en-US" sz="2000" dirty="0" err="1" smtClean="0"/>
              <a:t>pectoralis</a:t>
            </a:r>
            <a:r>
              <a:rPr lang="en-US" sz="2000" dirty="0" smtClean="0"/>
              <a:t> major, </a:t>
            </a:r>
            <a:r>
              <a:rPr lang="en-US" sz="2000" dirty="0" err="1" smtClean="0"/>
              <a:t>pectoralis</a:t>
            </a:r>
            <a:r>
              <a:rPr lang="en-US" sz="2000" dirty="0" smtClean="0"/>
              <a:t> minor, </a:t>
            </a:r>
            <a:r>
              <a:rPr lang="en-US" sz="2000" dirty="0" err="1" smtClean="0"/>
              <a:t>serratus</a:t>
            </a:r>
            <a:r>
              <a:rPr lang="en-US" sz="2000" dirty="0" smtClean="0"/>
              <a:t> anterior, and </a:t>
            </a:r>
            <a:r>
              <a:rPr lang="en-US" sz="2000" dirty="0" err="1" smtClean="0"/>
              <a:t>subclavius</a:t>
            </a:r>
            <a:r>
              <a:rPr lang="en-US" sz="2000" dirty="0" smtClean="0"/>
              <a:t> </a:t>
            </a:r>
          </a:p>
          <a:p>
            <a:pPr lvl="1"/>
            <a:r>
              <a:rPr lang="en-US" sz="2400" dirty="0" smtClean="0"/>
              <a:t>Posterior: </a:t>
            </a:r>
          </a:p>
          <a:p>
            <a:pPr lvl="2"/>
            <a:r>
              <a:rPr lang="en-US" sz="2000" dirty="0" err="1" smtClean="0"/>
              <a:t>latissimus</a:t>
            </a:r>
            <a:r>
              <a:rPr lang="en-US" sz="2000" dirty="0" smtClean="0"/>
              <a:t> </a:t>
            </a:r>
            <a:r>
              <a:rPr lang="en-US" sz="2000" dirty="0" err="1" smtClean="0"/>
              <a:t>dorsi</a:t>
            </a:r>
            <a:r>
              <a:rPr lang="en-US" sz="2000" dirty="0" smtClean="0"/>
              <a:t>, </a:t>
            </a:r>
            <a:r>
              <a:rPr lang="en-US" sz="2000" dirty="0" err="1" smtClean="0"/>
              <a:t>trapezius</a:t>
            </a:r>
            <a:r>
              <a:rPr lang="en-US" sz="2000" dirty="0" smtClean="0"/>
              <a:t> muscles, </a:t>
            </a:r>
            <a:r>
              <a:rPr lang="en-US" sz="2000" dirty="0" err="1" smtClean="0"/>
              <a:t>levator</a:t>
            </a:r>
            <a:r>
              <a:rPr lang="en-US" sz="2000" dirty="0" smtClean="0"/>
              <a:t> scapulae, and rhomboids </a:t>
            </a:r>
          </a:p>
          <a:p>
            <a:pPr lvl="1"/>
            <a:r>
              <a:rPr lang="en-US" sz="2400" dirty="0" smtClean="0"/>
              <a:t>These muscles are involved with the </a:t>
            </a:r>
            <a:r>
              <a:rPr lang="en-US" sz="2400" dirty="0" smtClean="0"/>
              <a:t>_________________________________________ including </a:t>
            </a:r>
            <a:r>
              <a:rPr lang="en-US" sz="2400" dirty="0" smtClean="0"/>
              <a:t>elevation, depression, rotation, and lateral and medial movements</a:t>
            </a:r>
          </a:p>
          <a:p>
            <a:endParaRPr lang="en-US" sz="2800" dirty="0" smtClean="0"/>
          </a:p>
          <a:p>
            <a:r>
              <a:rPr lang="en-US" sz="2800" dirty="0" smtClean="0"/>
              <a:t>Prime </a:t>
            </a:r>
            <a:r>
              <a:rPr lang="en-US" sz="2800" dirty="0" smtClean="0"/>
              <a:t>movers of shoulder elevation are the </a:t>
            </a:r>
            <a:r>
              <a:rPr lang="en-US" sz="2800" dirty="0" smtClean="0"/>
              <a:t>_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Muscles Crossing the Shoulder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153400" cy="5029200"/>
          </a:xfrm>
        </p:spPr>
        <p:txBody>
          <a:bodyPr/>
          <a:lstStyle/>
          <a:p>
            <a:r>
              <a:rPr lang="en-US" dirty="0" smtClean="0"/>
              <a:t>Nine muscles cross the shoulder joint and insert into the </a:t>
            </a:r>
            <a:r>
              <a:rPr lang="en-US" dirty="0" err="1" smtClean="0"/>
              <a:t>humerus</a:t>
            </a:r>
            <a:endParaRPr lang="en-US" dirty="0" smtClean="0"/>
          </a:p>
          <a:p>
            <a:r>
              <a:rPr lang="en-US" dirty="0" smtClean="0"/>
              <a:t>Prime movers include:</a:t>
            </a:r>
          </a:p>
          <a:p>
            <a:pPr lvl="1"/>
            <a:r>
              <a:rPr lang="en-US" dirty="0" err="1" smtClean="0"/>
              <a:t>Pectoralis</a:t>
            </a:r>
            <a:r>
              <a:rPr lang="en-US" dirty="0" smtClean="0"/>
              <a:t> major </a:t>
            </a:r>
          </a:p>
          <a:p>
            <a:pPr lvl="2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Latissimus</a:t>
            </a:r>
            <a:r>
              <a:rPr lang="en-US" dirty="0" smtClean="0"/>
              <a:t> </a:t>
            </a:r>
            <a:r>
              <a:rPr lang="en-US" dirty="0" err="1" smtClean="0"/>
              <a:t>dorsi</a:t>
            </a:r>
            <a:r>
              <a:rPr lang="en-US" dirty="0" smtClean="0"/>
              <a:t> and posterior fibers of the deltoid </a:t>
            </a:r>
          </a:p>
          <a:p>
            <a:pPr lvl="2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Middle fibers of the deltoid </a:t>
            </a:r>
          </a:p>
          <a:p>
            <a:pPr lvl="2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Muscles Crossing the Shoulder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Rotator cuff muscles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Function </a:t>
            </a:r>
            <a:r>
              <a:rPr lang="en-US" dirty="0" smtClean="0"/>
              <a:t>mainly to reinforce the capsule of the shoulder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Secondarily act as synergists and </a:t>
            </a:r>
            <a:r>
              <a:rPr lang="en-US" dirty="0" err="1" smtClean="0"/>
              <a:t>fixators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Duchenne muscular dystrophy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Symptoms usually appear before age 6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By age 10, </a:t>
            </a:r>
            <a:r>
              <a:rPr lang="en-US" sz="1800" dirty="0" smtClean="0"/>
              <a:t>__________________________ may </a:t>
            </a:r>
            <a:r>
              <a:rPr lang="en-US" sz="1800" dirty="0"/>
              <a:t>be required for walking, and by age 12, most patients are </a:t>
            </a:r>
            <a:r>
              <a:rPr lang="en-US" sz="1800" dirty="0" smtClean="0"/>
              <a:t>_</a:t>
            </a:r>
            <a:endParaRPr lang="en-US" sz="18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There </a:t>
            </a:r>
            <a:r>
              <a:rPr lang="en-US" sz="1800" dirty="0"/>
              <a:t>is </a:t>
            </a:r>
            <a:r>
              <a:rPr lang="en-US" sz="1800" dirty="0" smtClean="0"/>
              <a:t>____________________________________________ of </a:t>
            </a:r>
            <a:r>
              <a:rPr lang="en-US" sz="1800" dirty="0"/>
              <a:t>the legs and pelvis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/>
              <a:t> associated with a loss of muscle mass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/>
              <a:t>Muscle weakness also occurs in the arms, neck, and other areas, but not as severely or as early as in the lower half of the body.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Calf muscles </a:t>
            </a:r>
            <a:r>
              <a:rPr lang="en-US" sz="1800" dirty="0" smtClean="0"/>
              <a:t>_</a:t>
            </a:r>
            <a:endParaRPr lang="en-US" sz="1800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/>
              <a:t>muscle tissue is eventually replaced by fat and connective tissue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/>
              <a:t>Muscle contractures occur in the legs, rendering the muscles unusable because the muscle fibers shorten and fibrosis occurs in connective tissue.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Muscular </a:t>
            </a:r>
            <a:r>
              <a:rPr lang="en-US" sz="1800" dirty="0"/>
              <a:t>weakness and skeletal deformities contribute to frequent breathing disorders.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_______________________________________________  </a:t>
            </a:r>
            <a:r>
              <a:rPr lang="en-US" sz="1800" dirty="0"/>
              <a:t>occurs in almost all cases.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Muscles Crossing the Elbow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Forearm extension</a:t>
            </a:r>
          </a:p>
          <a:p>
            <a:pPr lvl="1"/>
            <a:r>
              <a:rPr lang="en-US" dirty="0" smtClean="0"/>
              <a:t>prime mover of forearm extension</a:t>
            </a:r>
          </a:p>
          <a:p>
            <a:pPr lvl="2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weak synergist 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Muscles Crossing the Elbow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Forearm flexion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chief forearm flexors</a:t>
            </a:r>
          </a:p>
          <a:p>
            <a:pPr lvl="2"/>
            <a:r>
              <a:rPr lang="en-US" dirty="0" smtClean="0"/>
              <a:t> </a:t>
            </a:r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  <a:p>
            <a:pPr lvl="1"/>
            <a:r>
              <a:rPr lang="en-US" dirty="0" smtClean="0"/>
              <a:t>synergist 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/>
              <a:t>_</a:t>
            </a:r>
            <a:endParaRPr lang="en-US" dirty="0" smtClean="0"/>
          </a:p>
          <a:p>
            <a:pPr lvl="2"/>
            <a:r>
              <a:rPr lang="en-US" dirty="0" smtClean="0"/>
              <a:t>helps stabilize the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Myotonic Muscular Dystrophy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__________________________________ of </a:t>
            </a:r>
            <a:r>
              <a:rPr lang="en-US" dirty="0"/>
              <a:t>adult muscular dystrophy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caused by a defective gene (</a:t>
            </a:r>
            <a:r>
              <a:rPr lang="en-US" dirty="0" err="1"/>
              <a:t>Autosomal</a:t>
            </a:r>
            <a:r>
              <a:rPr lang="en-US" dirty="0"/>
              <a:t> Dominant)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but unlike the other kinds, the muscle weakness is also accompanied by </a:t>
            </a:r>
            <a:r>
              <a:rPr lang="en-US" dirty="0" err="1"/>
              <a:t>myotonia</a:t>
            </a:r>
            <a:r>
              <a:rPr lang="en-US" dirty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/>
              <a:t>Myotonia</a:t>
            </a:r>
            <a:r>
              <a:rPr lang="en-US" dirty="0"/>
              <a:t>: 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_____________________________________________ of </a:t>
            </a:r>
            <a:r>
              <a:rPr lang="en-US" dirty="0"/>
              <a:t>muscles after the muscle is contracted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Not always disease related.  Can be stress induced.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Myotonic Muscular Dystrophy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Symptoms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Delayed muscle relaxation after contraction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Impaired nourishment of </a:t>
            </a:r>
            <a:r>
              <a:rPr lang="en-US" dirty="0" smtClean="0"/>
              <a:t>_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Weaknesses in the facial muscles, arms and legs, and muscles affecting speech and swallowing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_____________________________________ in </a:t>
            </a:r>
            <a:r>
              <a:rPr lang="en-US" dirty="0"/>
              <a:t>men and women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Respiratory problems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Heart abnormalities in early adulthood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Facioscapulohumeral Muscular Dystrophy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autosomal</a:t>
            </a:r>
            <a:r>
              <a:rPr lang="en-US" dirty="0"/>
              <a:t> dominant form of muscular dystrophy that affects the muscles of the shoulders and face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begins to show in half of all patients by </a:t>
            </a:r>
            <a:r>
              <a:rPr lang="en-US" dirty="0" smtClean="0"/>
              <a:t>_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and in 95 percent of patients by age 20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 earlier in life it appears the worse the symptoms will be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Because it doesn’t affect the heart or respiratory muscles, </a:t>
            </a:r>
            <a:r>
              <a:rPr lang="en-US" dirty="0" err="1"/>
              <a:t>facioscapulohumeral</a:t>
            </a:r>
            <a:r>
              <a:rPr lang="en-US" dirty="0"/>
              <a:t> MD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Facioscapulohumeral Muscular dystrophy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Difficulty </a:t>
            </a:r>
            <a:r>
              <a:rPr lang="en-US" dirty="0" smtClean="0"/>
              <a:t>_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Aching around shoulders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Prominent shoulder blades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Eyes remain </a:t>
            </a:r>
            <a:r>
              <a:rPr lang="en-US" dirty="0" smtClean="0"/>
              <a:t>__________________________ during </a:t>
            </a:r>
            <a:r>
              <a:rPr lang="en-US" dirty="0" smtClean="0"/>
              <a:t>sleep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Little facial expression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among infants and small children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severe cases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Difficulty or </a:t>
            </a:r>
            <a:r>
              <a:rPr lang="en-US" dirty="0" smtClean="0"/>
              <a:t>_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Difficulty or inability to straighten or bend elbows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Interactions of Skeletal Muscles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Skeletal muscles work </a:t>
            </a:r>
            <a:r>
              <a:rPr lang="en-US" dirty="0" smtClean="0"/>
              <a:t>_________________________ or </a:t>
            </a:r>
            <a:r>
              <a:rPr lang="en-US" dirty="0" smtClean="0"/>
              <a:t>in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Muscles </a:t>
            </a:r>
            <a:r>
              <a:rPr lang="en-US" dirty="0" smtClean="0"/>
              <a:t>only </a:t>
            </a:r>
            <a:r>
              <a:rPr lang="en-US" dirty="0" smtClean="0"/>
              <a:t>_______________(</a:t>
            </a:r>
            <a:r>
              <a:rPr lang="en-US" dirty="0" smtClean="0"/>
              <a:t>never push)</a:t>
            </a:r>
          </a:p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smtClean="0"/>
              <a:t>muscles shorten, the insertion generally moves toward the origin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457200"/>
          </a:xfrm>
        </p:spPr>
        <p:txBody>
          <a:bodyPr/>
          <a:lstStyle/>
          <a:p>
            <a:r>
              <a:rPr lang="en-US" sz="2400" smtClean="0"/>
              <a:t>Muscles: Functional Groups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270875" cy="4724400"/>
          </a:xfrm>
        </p:spPr>
        <p:txBody>
          <a:bodyPr/>
          <a:lstStyle/>
          <a:p>
            <a:r>
              <a:rPr lang="en-US" sz="2800" dirty="0" smtClean="0"/>
              <a:t> </a:t>
            </a:r>
            <a:endParaRPr lang="en-US" sz="2800" dirty="0" smtClean="0"/>
          </a:p>
          <a:p>
            <a:pPr lvl="1"/>
            <a:r>
              <a:rPr lang="en-US" sz="2400" dirty="0" smtClean="0"/>
              <a:t>provide the major force for producing a specific movement</a:t>
            </a:r>
          </a:p>
          <a:p>
            <a:r>
              <a:rPr lang="en-US" sz="2800" dirty="0" smtClean="0"/>
              <a:t> </a:t>
            </a:r>
            <a:endParaRPr lang="en-US" sz="2800" dirty="0" smtClean="0"/>
          </a:p>
          <a:p>
            <a:pPr lvl="1"/>
            <a:r>
              <a:rPr lang="en-US" sz="2400" dirty="0" smtClean="0"/>
              <a:t>oppose or reverse a particular movement</a:t>
            </a:r>
          </a:p>
          <a:p>
            <a:r>
              <a:rPr lang="en-US" sz="2800" dirty="0" smtClean="0"/>
              <a:t> </a:t>
            </a:r>
            <a:endParaRPr lang="en-US" sz="2800" dirty="0" smtClean="0"/>
          </a:p>
          <a:p>
            <a:pPr lvl="1"/>
            <a:r>
              <a:rPr lang="en-US" sz="2400" dirty="0" smtClean="0"/>
              <a:t>Add force to a movement</a:t>
            </a:r>
          </a:p>
          <a:p>
            <a:pPr lvl="1"/>
            <a:r>
              <a:rPr lang="en-US" sz="2400" dirty="0" smtClean="0"/>
              <a:t>Reduce undesirable or unnecessary movement</a:t>
            </a:r>
          </a:p>
          <a:p>
            <a:r>
              <a:rPr lang="en-US" sz="2800" dirty="0" smtClean="0"/>
              <a:t> </a:t>
            </a:r>
            <a:endParaRPr lang="en-US" sz="2800" dirty="0" smtClean="0"/>
          </a:p>
          <a:p>
            <a:pPr lvl="1"/>
            <a:r>
              <a:rPr lang="en-US" sz="2400" dirty="0" smtClean="0"/>
              <a:t>synergists that immobilize a bone or muscle’s origin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1215</Words>
  <Application>Microsoft Office PowerPoint</Application>
  <PresentationFormat>On-screen Show (4:3)</PresentationFormat>
  <Paragraphs>241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Muscular Dystrophy</vt:lpstr>
      <vt:lpstr>Duchenne Muscular Dystrophy</vt:lpstr>
      <vt:lpstr>Duchenne muscular dystrophy</vt:lpstr>
      <vt:lpstr>Myotonic Muscular Dystrophy</vt:lpstr>
      <vt:lpstr>Myotonic Muscular Dystrophy</vt:lpstr>
      <vt:lpstr>Facioscapulohumeral Muscular Dystrophy</vt:lpstr>
      <vt:lpstr>Facioscapulohumeral Muscular dystrophy</vt:lpstr>
      <vt:lpstr>Interactions of Skeletal Muscles</vt:lpstr>
      <vt:lpstr>Muscles: Functional Groups</vt:lpstr>
      <vt:lpstr>Naming Skeletal Muscles</vt:lpstr>
      <vt:lpstr>Naming Skeletal Muscles</vt:lpstr>
      <vt:lpstr>Naming Skeletal Muscles</vt:lpstr>
      <vt:lpstr>Arrangement of Fascicles</vt:lpstr>
      <vt:lpstr>Arrangement of Fascicles</vt:lpstr>
      <vt:lpstr>Muscles: Name, Action, and Innervation</vt:lpstr>
      <vt:lpstr>Muscles of the Scalp</vt:lpstr>
      <vt:lpstr>Muscles of the Face</vt:lpstr>
      <vt:lpstr>Muscles of Mastication</vt:lpstr>
      <vt:lpstr>Extrinsic Tongue Muscles</vt:lpstr>
      <vt:lpstr>Muscles of the Neck: Head Movements</vt:lpstr>
      <vt:lpstr>Trunk Movements: Deep Back Muscles</vt:lpstr>
      <vt:lpstr>Trunk Movements: Short Muscles</vt:lpstr>
      <vt:lpstr>Muscles of Respiration: External Intercostals</vt:lpstr>
      <vt:lpstr>Muscles of Respiration: Internal Intercostals</vt:lpstr>
      <vt:lpstr>Muscles of the Abdominal Wall</vt:lpstr>
      <vt:lpstr>Muscles of the Abdominal Wall</vt:lpstr>
      <vt:lpstr>Extrinsic Shoulder Muscles</vt:lpstr>
      <vt:lpstr>Muscles Crossing the Shoulder</vt:lpstr>
      <vt:lpstr>Muscles Crossing the Shoulder</vt:lpstr>
      <vt:lpstr>Muscles Crossing the Elbow</vt:lpstr>
      <vt:lpstr>Muscles Crossing the Elbow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Muscular Dystrophy</dc:title>
  <dc:creator>bawargo</dc:creator>
  <cp:lastModifiedBy>bawargo</cp:lastModifiedBy>
  <cp:revision>2</cp:revision>
  <dcterms:created xsi:type="dcterms:W3CDTF">2011-02-21T20:11:09Z</dcterms:created>
  <dcterms:modified xsi:type="dcterms:W3CDTF">2011-02-21T20:14:11Z</dcterms:modified>
</cp:coreProperties>
</file>