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three, packet six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1E01C-E636-4609-A813-F26299F3A637}" type="datetimeFigureOut">
              <a:rPr lang="en-US" smtClean="0"/>
              <a:t>2/21/2011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6054D-0DD3-4AF8-9C7C-98483EAFD07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three, packet six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855BA-001C-44D4-97ED-317E171F8430}" type="datetimeFigureOut">
              <a:rPr lang="en-US" smtClean="0"/>
              <a:t>2/21/2011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DF82E-7B55-4780-8E1B-B78466BA49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DF82E-7B55-4780-8E1B-B78466BA493E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Exam three, packet six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D0E13-8325-4D9F-88BC-3371C823A3BA}" type="datetimeFigureOut">
              <a:rPr lang="en-US" smtClean="0"/>
              <a:t>2/21/2011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C744E-118B-4FB0-B6B4-C9CE89F109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D0E13-8325-4D9F-88BC-3371C823A3BA}" type="datetimeFigureOut">
              <a:rPr lang="en-US" smtClean="0"/>
              <a:t>2/21/2011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C744E-118B-4FB0-B6B4-C9CE89F109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D0E13-8325-4D9F-88BC-3371C823A3BA}" type="datetimeFigureOut">
              <a:rPr lang="en-US" smtClean="0"/>
              <a:t>2/21/2011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C744E-118B-4FB0-B6B4-C9CE89F109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D0E13-8325-4D9F-88BC-3371C823A3BA}" type="datetimeFigureOut">
              <a:rPr lang="en-US" smtClean="0"/>
              <a:t>2/21/2011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C744E-118B-4FB0-B6B4-C9CE89F109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D0E13-8325-4D9F-88BC-3371C823A3BA}" type="datetimeFigureOut">
              <a:rPr lang="en-US" smtClean="0"/>
              <a:t>2/21/2011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C744E-118B-4FB0-B6B4-C9CE89F109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D0E13-8325-4D9F-88BC-3371C823A3BA}" type="datetimeFigureOut">
              <a:rPr lang="en-US" smtClean="0"/>
              <a:t>2/21/2011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C744E-118B-4FB0-B6B4-C9CE89F109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D0E13-8325-4D9F-88BC-3371C823A3BA}" type="datetimeFigureOut">
              <a:rPr lang="en-US" smtClean="0"/>
              <a:t>2/21/2011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C744E-118B-4FB0-B6B4-C9CE89F109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D0E13-8325-4D9F-88BC-3371C823A3BA}" type="datetimeFigureOut">
              <a:rPr lang="en-US" smtClean="0"/>
              <a:t>2/21/2011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C744E-118B-4FB0-B6B4-C9CE89F109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D0E13-8325-4D9F-88BC-3371C823A3BA}" type="datetimeFigureOut">
              <a:rPr lang="en-US" smtClean="0"/>
              <a:t>2/21/2011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C744E-118B-4FB0-B6B4-C9CE89F109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D0E13-8325-4D9F-88BC-3371C823A3BA}" type="datetimeFigureOut">
              <a:rPr lang="en-US" smtClean="0"/>
              <a:t>2/21/2011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C744E-118B-4FB0-B6B4-C9CE89F109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D0E13-8325-4D9F-88BC-3371C823A3BA}" type="datetimeFigureOut">
              <a:rPr lang="en-US" smtClean="0"/>
              <a:t>2/21/2011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C744E-118B-4FB0-B6B4-C9CE89F109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D0E13-8325-4D9F-88BC-3371C823A3BA}" type="datetimeFigureOut">
              <a:rPr lang="en-US" smtClean="0"/>
              <a:t>2/21/2011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C744E-118B-4FB0-B6B4-C9CE89F1099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Muscles of the Forearm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Forearm muscle groups: </a:t>
            </a:r>
          </a:p>
          <a:p>
            <a:pPr lvl="1"/>
            <a:r>
              <a:rPr lang="en-US" dirty="0" smtClean="0"/>
              <a:t>those that cause </a:t>
            </a:r>
            <a:r>
              <a:rPr lang="en-US" dirty="0" smtClean="0"/>
              <a:t>_</a:t>
            </a:r>
            <a:endParaRPr lang="en-US" dirty="0" smtClean="0"/>
          </a:p>
          <a:p>
            <a:pPr lvl="1"/>
            <a:r>
              <a:rPr lang="en-US" dirty="0" smtClean="0"/>
              <a:t>those that move the </a:t>
            </a:r>
            <a:r>
              <a:rPr lang="en-US" dirty="0" smtClean="0"/>
              <a:t>_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These muscles insert via the flexor and extensor </a:t>
            </a:r>
            <a:r>
              <a:rPr lang="en-US" dirty="0" err="1" smtClean="0"/>
              <a:t>retinacula</a:t>
            </a:r>
            <a:endParaRPr lang="en-US" dirty="0" smtClean="0"/>
          </a:p>
          <a:p>
            <a:r>
              <a:rPr lang="en-US" dirty="0" smtClean="0"/>
              <a:t>Most </a:t>
            </a:r>
            <a:r>
              <a:rPr lang="en-US" dirty="0" smtClean="0"/>
              <a:t>_</a:t>
            </a:r>
            <a:endParaRPr lang="en-US" dirty="0" smtClean="0"/>
          </a:p>
          <a:p>
            <a:r>
              <a:rPr lang="en-US" dirty="0" smtClean="0"/>
              <a:t>Most </a:t>
            </a:r>
            <a:r>
              <a:rPr lang="en-US" dirty="0" smtClean="0"/>
              <a:t>_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Intrinsic Muscles of the Hand: Groups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sz="2800" dirty="0" smtClean="0"/>
              <a:t>There are </a:t>
            </a:r>
            <a:r>
              <a:rPr lang="en-US" sz="2800" dirty="0" smtClean="0"/>
              <a:t>_____________________ groups </a:t>
            </a:r>
            <a:r>
              <a:rPr lang="en-US" sz="2800" dirty="0" smtClean="0"/>
              <a:t>of intrinsic hand muscles</a:t>
            </a:r>
          </a:p>
          <a:p>
            <a:r>
              <a:rPr lang="en-US" sz="2800" dirty="0" smtClean="0"/>
              <a:t>The </a:t>
            </a:r>
            <a:r>
              <a:rPr lang="en-US" sz="2800" dirty="0" err="1" smtClean="0"/>
              <a:t>thenar</a:t>
            </a:r>
            <a:r>
              <a:rPr lang="en-US" sz="2800" dirty="0" smtClean="0"/>
              <a:t> eminence and </a:t>
            </a:r>
            <a:r>
              <a:rPr lang="en-US" sz="2800" dirty="0" err="1" smtClean="0"/>
              <a:t>hypothenar</a:t>
            </a:r>
            <a:r>
              <a:rPr lang="en-US" sz="2800" dirty="0" smtClean="0"/>
              <a:t> eminence</a:t>
            </a:r>
          </a:p>
          <a:p>
            <a:pPr lvl="1"/>
            <a:r>
              <a:rPr lang="en-US" sz="2400" dirty="0" smtClean="0"/>
              <a:t>each have a </a:t>
            </a:r>
            <a:r>
              <a:rPr lang="en-US" sz="2400" dirty="0" smtClean="0"/>
              <a:t>_</a:t>
            </a:r>
            <a:endParaRPr lang="en-US" sz="2400" dirty="0" smtClean="0"/>
          </a:p>
          <a:p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 err="1" smtClean="0"/>
              <a:t>midpalm</a:t>
            </a:r>
            <a:r>
              <a:rPr lang="en-US" sz="2800" dirty="0" smtClean="0"/>
              <a:t> muscles, the </a:t>
            </a:r>
            <a:r>
              <a:rPr lang="en-US" sz="2800" dirty="0" err="1" smtClean="0"/>
              <a:t>lumbricals</a:t>
            </a:r>
            <a:r>
              <a:rPr lang="en-US" sz="2800" dirty="0" smtClean="0"/>
              <a:t> and </a:t>
            </a:r>
            <a:r>
              <a:rPr lang="en-US" sz="2800" dirty="0" err="1" smtClean="0"/>
              <a:t>interossei</a:t>
            </a:r>
            <a:r>
              <a:rPr lang="en-US" sz="2800" dirty="0" smtClean="0"/>
              <a:t>, 	</a:t>
            </a:r>
          </a:p>
          <a:p>
            <a:pPr lvl="1"/>
            <a:r>
              <a:rPr lang="en-US" sz="2400" dirty="0" smtClean="0"/>
              <a:t> </a:t>
            </a:r>
            <a:endParaRPr lang="en-US" sz="2400" dirty="0" smtClean="0"/>
          </a:p>
          <a:p>
            <a:r>
              <a:rPr lang="en-US" sz="2800" dirty="0" smtClean="0"/>
              <a:t>The </a:t>
            </a:r>
            <a:r>
              <a:rPr lang="en-US" sz="2800" dirty="0" smtClean="0"/>
              <a:t>_</a:t>
            </a:r>
            <a:endParaRPr lang="en-US" sz="2800" dirty="0" smtClean="0"/>
          </a:p>
          <a:p>
            <a:pPr lvl="1"/>
            <a:r>
              <a:rPr lang="en-US" sz="2400" dirty="0" smtClean="0"/>
              <a:t>abduct and adduct the fingers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Intrinsic Muscles of the Hand: Groups</a:t>
            </a:r>
          </a:p>
        </p:txBody>
      </p:sp>
      <p:sp>
        <p:nvSpPr>
          <p:cNvPr id="201731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  <a:latin typeface="Calibri" pitchFamily="34" charset="0"/>
              </a:rPr>
              <a:t>Figure 10.18c, d</a:t>
            </a:r>
          </a:p>
        </p:txBody>
      </p:sp>
      <p:pic>
        <p:nvPicPr>
          <p:cNvPr id="2017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8323263" cy="560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Muscles Crossing Hip and Knee Joints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Most </a:t>
            </a:r>
            <a:r>
              <a:rPr lang="en-US" sz="2800" dirty="0" smtClean="0"/>
              <a:t>___________________________________ muscles </a:t>
            </a:r>
            <a:r>
              <a:rPr lang="en-US" sz="2800" dirty="0" smtClean="0"/>
              <a:t>of the hip and thigh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 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 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Posterior compartment muscles of the hip and thigh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extend </a:t>
            </a:r>
            <a:r>
              <a:rPr lang="en-US" sz="2400" dirty="0" smtClean="0"/>
              <a:t>_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flex </a:t>
            </a:r>
            <a:r>
              <a:rPr lang="en-US" sz="2400" dirty="0" smtClean="0"/>
              <a:t>_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The medial compartment muscles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 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These three groups are enclosed by the fascia </a:t>
            </a:r>
            <a:r>
              <a:rPr lang="en-US" sz="2800" dirty="0" err="1" smtClean="0"/>
              <a:t>lata</a:t>
            </a: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ChangeArrowheads="1"/>
          </p:cNvSpPr>
          <p:nvPr/>
        </p:nvSpPr>
        <p:spPr bwMode="auto">
          <a:xfrm>
            <a:off x="0" y="533400"/>
            <a:ext cx="9144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10600" cy="533400"/>
          </a:xfrm>
        </p:spPr>
        <p:txBody>
          <a:bodyPr/>
          <a:lstStyle/>
          <a:p>
            <a:r>
              <a:rPr lang="en-US" sz="2800" smtClean="0"/>
              <a:t>Movements of the thigh at the Hip: Flexion and Extension</a:t>
            </a: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8450" y="1371600"/>
            <a:ext cx="8270875" cy="4916488"/>
          </a:xfrm>
        </p:spPr>
        <p:txBody>
          <a:bodyPr rtlCol="0">
            <a:normAutofit lnSpcReduction="1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The ball-and-socket hip joint permits 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/>
              <a:t> </a:t>
            </a:r>
            <a:endParaRPr lang="en-US" sz="2400" dirty="0"/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/>
              <a:t>Extension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/>
              <a:t> </a:t>
            </a:r>
            <a:endParaRPr lang="en-US" sz="2400" dirty="0"/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/>
              <a:t>Adduction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/>
              <a:t> </a:t>
            </a:r>
            <a:endParaRPr lang="en-US" sz="2400" dirty="0"/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/>
              <a:t>Rotation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The most important thigh flexors 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/>
              <a:t> </a:t>
            </a:r>
            <a:endParaRPr lang="en-US" sz="2400" dirty="0"/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/>
              <a:t> </a:t>
            </a:r>
            <a:endParaRPr lang="en-US" sz="2400" dirty="0"/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/>
              <a:t> </a:t>
            </a:r>
            <a:endParaRPr lang="en-US" sz="2400" dirty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The </a:t>
            </a:r>
            <a:r>
              <a:rPr lang="en-US" sz="2800" dirty="0"/>
              <a:t>medially located adductor muscles and </a:t>
            </a:r>
            <a:r>
              <a:rPr lang="en-US" sz="2800" dirty="0" err="1"/>
              <a:t>sartorius</a:t>
            </a:r>
            <a:r>
              <a:rPr lang="en-US" sz="2800" dirty="0"/>
              <a:t> assist in thigh flexion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ChangeArrowheads="1"/>
          </p:cNvSpPr>
          <p:nvPr/>
        </p:nvSpPr>
        <p:spPr bwMode="auto">
          <a:xfrm>
            <a:off x="0" y="533400"/>
            <a:ext cx="9144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10600" cy="457200"/>
          </a:xfrm>
        </p:spPr>
        <p:txBody>
          <a:bodyPr/>
          <a:lstStyle/>
          <a:p>
            <a:r>
              <a:rPr lang="en-US" sz="2400" smtClean="0"/>
              <a:t>Movements of the Thigh at the Hip: Flexion and Extension</a:t>
            </a:r>
          </a:p>
        </p:txBody>
      </p:sp>
      <p:sp>
        <p:nvSpPr>
          <p:cNvPr id="2048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8450" y="1231900"/>
            <a:ext cx="6102350" cy="5056188"/>
          </a:xfrm>
        </p:spPr>
        <p:txBody>
          <a:bodyPr/>
          <a:lstStyle/>
          <a:p>
            <a:r>
              <a:rPr lang="en-US" dirty="0" smtClean="0"/>
              <a:t>Thigh extension is primarily effected by the </a:t>
            </a:r>
            <a:r>
              <a:rPr lang="en-US" dirty="0" smtClean="0"/>
              <a:t>_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Forceful extension is aided by the gluteus </a:t>
            </a:r>
            <a:r>
              <a:rPr lang="en-US" dirty="0" err="1" smtClean="0"/>
              <a:t>maximus</a:t>
            </a:r>
            <a:endParaRPr lang="en-US" dirty="0" smtClean="0"/>
          </a:p>
        </p:txBody>
      </p:sp>
      <p:pic>
        <p:nvPicPr>
          <p:cNvPr id="204805" name="Picture 5"/>
          <p:cNvPicPr>
            <a:picLocks noChangeAspect="1" noChangeArrowheads="1"/>
          </p:cNvPicPr>
          <p:nvPr/>
        </p:nvPicPr>
        <p:blipFill>
          <a:blip r:embed="rId2" cstate="print"/>
          <a:srcRect l="28200" t="4794" r="14827" b="6062"/>
          <a:stretch>
            <a:fillRect/>
          </a:stretch>
        </p:blipFill>
        <p:spPr bwMode="auto">
          <a:xfrm>
            <a:off x="6356350" y="914400"/>
            <a:ext cx="278765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0"/>
            <a:ext cx="5826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ChangeArrowheads="1"/>
          </p:cNvSpPr>
          <p:nvPr/>
        </p:nvSpPr>
        <p:spPr bwMode="auto">
          <a:xfrm>
            <a:off x="0" y="533400"/>
            <a:ext cx="9144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10600" cy="533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Movements of the Thigh at the Hip: </a:t>
            </a:r>
          </a:p>
        </p:txBody>
      </p:sp>
      <p:sp>
        <p:nvSpPr>
          <p:cNvPr id="2068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344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Abduction and rotation assisted by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 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 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 antagonized by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lateral rotators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Thigh </a:t>
            </a:r>
            <a:r>
              <a:rPr lang="en-US" sz="2800" dirty="0" smtClean="0"/>
              <a:t>adduction is the role of five adductor muscles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adductor </a:t>
            </a:r>
            <a:r>
              <a:rPr lang="en-US" sz="2400" dirty="0" smtClean="0"/>
              <a:t>_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adductor </a:t>
            </a:r>
            <a:r>
              <a:rPr lang="en-US" sz="2400" dirty="0" smtClean="0"/>
              <a:t>_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adductor </a:t>
            </a:r>
            <a:r>
              <a:rPr lang="en-US" sz="2400" dirty="0" smtClean="0"/>
              <a:t>_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the </a:t>
            </a:r>
            <a:r>
              <a:rPr lang="en-US" sz="2400" dirty="0" smtClean="0"/>
              <a:t>_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err="1" smtClean="0"/>
              <a:t>gracilis</a:t>
            </a: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Movements of the Knee Joint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4724400" cy="4800600"/>
          </a:xfrm>
        </p:spPr>
        <p:txBody>
          <a:bodyPr/>
          <a:lstStyle/>
          <a:p>
            <a:r>
              <a:rPr lang="en-US" dirty="0" smtClean="0"/>
              <a:t>The sole extensor of the knee </a:t>
            </a:r>
          </a:p>
          <a:p>
            <a:pPr lvl="1"/>
            <a:r>
              <a:rPr lang="en-US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flex </a:t>
            </a:r>
            <a:r>
              <a:rPr lang="en-US" dirty="0" smtClean="0"/>
              <a:t>the </a:t>
            </a:r>
            <a:r>
              <a:rPr lang="en-US" dirty="0" smtClean="0"/>
              <a:t>_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and act as antagonists to the quadriceps </a:t>
            </a:r>
            <a:r>
              <a:rPr lang="en-US" dirty="0" err="1" smtClean="0"/>
              <a:t>femoris</a:t>
            </a:r>
            <a:endParaRPr lang="en-US" dirty="0" smtClean="0"/>
          </a:p>
        </p:txBody>
      </p:sp>
      <p:sp>
        <p:nvSpPr>
          <p:cNvPr id="207876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  <a:latin typeface="Calibri" pitchFamily="34" charset="0"/>
              </a:rPr>
              <a:t>Figure 10.19a</a:t>
            </a:r>
          </a:p>
        </p:txBody>
      </p:sp>
      <p:pic>
        <p:nvPicPr>
          <p:cNvPr id="2078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4213" y="1176338"/>
            <a:ext cx="3379787" cy="568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5638800" cy="762000"/>
          </a:xfrm>
        </p:spPr>
        <p:txBody>
          <a:bodyPr/>
          <a:lstStyle/>
          <a:p>
            <a:r>
              <a:rPr lang="en-US" smtClean="0"/>
              <a:t>Fascia of the Leg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5340350" cy="52593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A deep fascia of the leg is continuous with the fascia </a:t>
            </a:r>
            <a:r>
              <a:rPr lang="en-US" dirty="0" err="1" smtClean="0"/>
              <a:t>lata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This fascia segregates the leg into </a:t>
            </a:r>
            <a:r>
              <a:rPr lang="en-US" dirty="0" smtClean="0"/>
              <a:t>_</a:t>
            </a: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Distally</a:t>
            </a:r>
            <a:r>
              <a:rPr lang="en-US" dirty="0" smtClean="0"/>
              <a:t>, the fascia thickens and forms the flexor, extensor, and fibular </a:t>
            </a:r>
            <a:r>
              <a:rPr lang="en-US" dirty="0" err="1" smtClean="0"/>
              <a:t>retinaculae</a:t>
            </a:r>
            <a:endParaRPr lang="en-US" dirty="0" smtClean="0"/>
          </a:p>
        </p:txBody>
      </p:sp>
      <p:sp>
        <p:nvSpPr>
          <p:cNvPr id="208900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  <a:latin typeface="Calibri" pitchFamily="34" charset="0"/>
              </a:rPr>
              <a:t>Figure 10.22a</a:t>
            </a:r>
          </a:p>
        </p:txBody>
      </p:sp>
      <p:pic>
        <p:nvPicPr>
          <p:cNvPr id="2089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1213" y="762000"/>
            <a:ext cx="3252787" cy="575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Muscles of the Leg: Movements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Various leg muscles produce the following movements at the:</a:t>
            </a:r>
          </a:p>
          <a:p>
            <a:pPr lvl="1"/>
            <a:r>
              <a:rPr lang="en-US" dirty="0" smtClean="0"/>
              <a:t>Ankle</a:t>
            </a:r>
          </a:p>
          <a:p>
            <a:pPr lvl="2"/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err="1" smtClean="0"/>
              <a:t>Intertarsal</a:t>
            </a:r>
            <a:r>
              <a:rPr lang="en-US" dirty="0" smtClean="0"/>
              <a:t> joints</a:t>
            </a:r>
          </a:p>
          <a:p>
            <a:pPr lvl="2"/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Toes</a:t>
            </a:r>
          </a:p>
          <a:p>
            <a:pPr lvl="2"/>
            <a:r>
              <a:rPr lang="en-US" dirty="0" smtClean="0"/>
              <a:t> 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Muscles of the Forearm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pronator</a:t>
            </a:r>
            <a:r>
              <a:rPr lang="en-US" dirty="0" smtClean="0"/>
              <a:t> </a:t>
            </a:r>
            <a:r>
              <a:rPr lang="en-US" dirty="0" err="1" smtClean="0"/>
              <a:t>teres</a:t>
            </a:r>
            <a:r>
              <a:rPr lang="en-US" dirty="0" smtClean="0"/>
              <a:t> and </a:t>
            </a:r>
            <a:r>
              <a:rPr lang="en-US" dirty="0" err="1" smtClean="0"/>
              <a:t>pronator</a:t>
            </a:r>
            <a:r>
              <a:rPr lang="en-US" dirty="0" smtClean="0"/>
              <a:t> </a:t>
            </a:r>
            <a:r>
              <a:rPr lang="en-US" dirty="0" err="1" smtClean="0"/>
              <a:t>quadratus</a:t>
            </a:r>
            <a:r>
              <a:rPr lang="en-US" dirty="0" smtClean="0"/>
              <a:t> are not flexors, but </a:t>
            </a:r>
            <a:r>
              <a:rPr lang="en-US" dirty="0" smtClean="0"/>
              <a:t>_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supinator</a:t>
            </a:r>
            <a:r>
              <a:rPr lang="en-US" dirty="0" smtClean="0"/>
              <a:t> muscle is a synergist with the biceps </a:t>
            </a:r>
            <a:r>
              <a:rPr lang="en-US" dirty="0" err="1" smtClean="0"/>
              <a:t>brachii</a:t>
            </a:r>
            <a:r>
              <a:rPr lang="en-US" dirty="0" smtClean="0"/>
              <a:t> in </a:t>
            </a:r>
            <a:r>
              <a:rPr lang="en-US" dirty="0" smtClean="0"/>
              <a:t>_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Muscles of the Anterior Compartment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5791200" cy="4800600"/>
          </a:xfrm>
        </p:spPr>
        <p:txBody>
          <a:bodyPr/>
          <a:lstStyle/>
          <a:p>
            <a:r>
              <a:rPr lang="en-US" dirty="0" smtClean="0"/>
              <a:t>primary toe extensors and ankle </a:t>
            </a:r>
            <a:r>
              <a:rPr lang="en-US" dirty="0" err="1" smtClean="0"/>
              <a:t>dorsiflexors</a:t>
            </a:r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extensor </a:t>
            </a:r>
            <a:r>
              <a:rPr lang="en-US" dirty="0" err="1" smtClean="0"/>
              <a:t>digitorum</a:t>
            </a:r>
            <a:r>
              <a:rPr lang="en-US" dirty="0" smtClean="0"/>
              <a:t> </a:t>
            </a:r>
            <a:r>
              <a:rPr lang="en-US" dirty="0" err="1" smtClean="0"/>
              <a:t>longus</a:t>
            </a:r>
            <a:r>
              <a:rPr lang="en-US" dirty="0" smtClean="0"/>
              <a:t>, </a:t>
            </a:r>
          </a:p>
          <a:p>
            <a:pPr lvl="1"/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err="1" smtClean="0"/>
              <a:t>fibularis</a:t>
            </a:r>
            <a:r>
              <a:rPr lang="en-US" dirty="0" smtClean="0"/>
              <a:t> </a:t>
            </a:r>
            <a:r>
              <a:rPr lang="en-US" dirty="0" err="1" smtClean="0"/>
              <a:t>tertius</a:t>
            </a:r>
            <a:endParaRPr lang="en-US" dirty="0" smtClean="0"/>
          </a:p>
        </p:txBody>
      </p:sp>
      <p:sp>
        <p:nvSpPr>
          <p:cNvPr id="210948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  <a:latin typeface="Calibri" pitchFamily="34" charset="0"/>
              </a:rPr>
              <a:t>Figure 10.21a</a:t>
            </a:r>
          </a:p>
        </p:txBody>
      </p:sp>
      <p:pic>
        <p:nvPicPr>
          <p:cNvPr id="2109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1066800"/>
            <a:ext cx="2209800" cy="571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Muscles of the Lateral Compartment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4449763" cy="4800600"/>
          </a:xfrm>
        </p:spPr>
        <p:txBody>
          <a:bodyPr/>
          <a:lstStyle/>
          <a:p>
            <a:r>
              <a:rPr lang="en-US" dirty="0" smtClean="0"/>
              <a:t>Plantar-flex and </a:t>
            </a:r>
            <a:r>
              <a:rPr lang="en-US" dirty="0" err="1" smtClean="0"/>
              <a:t>evert</a:t>
            </a:r>
            <a:r>
              <a:rPr lang="en-US" dirty="0" smtClean="0"/>
              <a:t> the foot</a:t>
            </a:r>
          </a:p>
          <a:p>
            <a:pPr lvl="1"/>
            <a:r>
              <a:rPr lang="en-US" dirty="0" smtClean="0"/>
              <a:t> 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fibularis</a:t>
            </a:r>
            <a:r>
              <a:rPr lang="en-US" dirty="0" smtClean="0"/>
              <a:t> </a:t>
            </a:r>
            <a:r>
              <a:rPr lang="en-US" dirty="0" smtClean="0"/>
              <a:t>_</a:t>
            </a:r>
            <a:endParaRPr lang="en-US" dirty="0" smtClean="0"/>
          </a:p>
        </p:txBody>
      </p:sp>
      <p:sp>
        <p:nvSpPr>
          <p:cNvPr id="211972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  <a:latin typeface="Calibri" pitchFamily="34" charset="0"/>
              </a:rPr>
              <a:t>Figure 10.22a</a:t>
            </a:r>
          </a:p>
        </p:txBody>
      </p:sp>
      <p:pic>
        <p:nvPicPr>
          <p:cNvPr id="2119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2488" y="1104900"/>
            <a:ext cx="3211512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Muscles of the Posterior Compartment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5181600" cy="4800600"/>
          </a:xfrm>
        </p:spPr>
        <p:txBody>
          <a:bodyPr/>
          <a:lstStyle/>
          <a:p>
            <a:r>
              <a:rPr lang="en-US" dirty="0" smtClean="0"/>
              <a:t>flex the foot and the toes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err="1" smtClean="0"/>
              <a:t>Tibialis</a:t>
            </a:r>
            <a:r>
              <a:rPr lang="en-US" dirty="0" smtClean="0"/>
              <a:t> posterior  </a:t>
            </a:r>
          </a:p>
          <a:p>
            <a:pPr lvl="1"/>
            <a:r>
              <a:rPr lang="en-US" dirty="0" smtClean="0"/>
              <a:t>Flexor </a:t>
            </a:r>
            <a:r>
              <a:rPr lang="en-US" dirty="0" err="1" smtClean="0"/>
              <a:t>digitorum</a:t>
            </a:r>
            <a:r>
              <a:rPr lang="en-US" dirty="0" smtClean="0"/>
              <a:t> </a:t>
            </a:r>
            <a:r>
              <a:rPr lang="en-US" dirty="0" err="1" smtClean="0"/>
              <a:t>longus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endParaRPr lang="en-US" dirty="0" smtClean="0"/>
          </a:p>
        </p:txBody>
      </p:sp>
      <p:sp>
        <p:nvSpPr>
          <p:cNvPr id="212996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  <a:latin typeface="Calibri" pitchFamily="34" charset="0"/>
              </a:rPr>
              <a:t>Figure 10.23a</a:t>
            </a:r>
          </a:p>
        </p:txBody>
      </p:sp>
      <p:pic>
        <p:nvPicPr>
          <p:cNvPr id="21299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7788" y="1154113"/>
            <a:ext cx="2716212" cy="570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Muscles of the Posterior Compartment</a:t>
            </a:r>
          </a:p>
        </p:txBody>
      </p:sp>
      <p:sp>
        <p:nvSpPr>
          <p:cNvPr id="214019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  <a:latin typeface="Calibri" pitchFamily="34" charset="0"/>
              </a:rPr>
              <a:t>Figure 10.23b, c</a:t>
            </a:r>
          </a:p>
        </p:txBody>
      </p:sp>
      <p:pic>
        <p:nvPicPr>
          <p:cNvPr id="2140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36650"/>
            <a:ext cx="2527300" cy="572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40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090613"/>
            <a:ext cx="2451100" cy="576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402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089025"/>
            <a:ext cx="2530475" cy="576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Muscle Actions of the Thigh: Summary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Thigh muscles: </a:t>
            </a:r>
          </a:p>
          <a:p>
            <a:pPr lvl="1"/>
            <a:r>
              <a:rPr lang="en-US" dirty="0" smtClean="0"/>
              <a:t>Flex and extend the thigh </a:t>
            </a:r>
            <a:r>
              <a:rPr lang="en-US" dirty="0" smtClean="0"/>
              <a:t>(____________________________________)</a:t>
            </a:r>
            <a:endParaRPr lang="en-US" dirty="0" smtClean="0"/>
          </a:p>
          <a:p>
            <a:pPr lvl="1"/>
            <a:r>
              <a:rPr lang="en-US" dirty="0" smtClean="0"/>
              <a:t>Extend the leg </a:t>
            </a:r>
            <a:r>
              <a:rPr lang="en-US" dirty="0" smtClean="0"/>
              <a:t>(______________________________________)</a:t>
            </a:r>
            <a:endParaRPr lang="en-US" dirty="0" smtClean="0"/>
          </a:p>
          <a:p>
            <a:pPr lvl="1"/>
            <a:r>
              <a:rPr lang="en-US" dirty="0" smtClean="0"/>
              <a:t>Adduct the thigh </a:t>
            </a:r>
            <a:r>
              <a:rPr lang="en-US" dirty="0" smtClean="0"/>
              <a:t>(____________________________________)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Muscle Actions of the Leg: Summary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Leg muscles:</a:t>
            </a:r>
          </a:p>
          <a:p>
            <a:pPr lvl="1"/>
            <a:r>
              <a:rPr lang="en-US" dirty="0" smtClean="0"/>
              <a:t>Plantar flex and </a:t>
            </a:r>
            <a:r>
              <a:rPr lang="en-US" dirty="0" err="1" smtClean="0"/>
              <a:t>evert</a:t>
            </a:r>
            <a:r>
              <a:rPr lang="en-US" dirty="0" smtClean="0"/>
              <a:t> the foot </a:t>
            </a:r>
          </a:p>
          <a:p>
            <a:pPr lvl="2"/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Plantar flex the foot and flex the toes </a:t>
            </a:r>
          </a:p>
          <a:p>
            <a:pPr lvl="2"/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err="1" smtClean="0"/>
              <a:t>Dorsiflex</a:t>
            </a:r>
            <a:r>
              <a:rPr lang="en-US" dirty="0" smtClean="0"/>
              <a:t> the foot and extend the toes </a:t>
            </a:r>
          </a:p>
          <a:p>
            <a:pPr lvl="2"/>
            <a:r>
              <a:rPr lang="en-US" dirty="0" smtClean="0"/>
              <a:t> 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44000" cy="612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Intrinsic Muscles of the Foot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These muscles help </a:t>
            </a:r>
            <a:r>
              <a:rPr lang="en-US" dirty="0" smtClean="0"/>
              <a:t>_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 smtClean="0"/>
              <a:t>addition, along with some leg tendons, they support the </a:t>
            </a:r>
            <a:r>
              <a:rPr lang="en-US" dirty="0" smtClean="0"/>
              <a:t>_</a:t>
            </a:r>
            <a:endParaRPr lang="en-US" dirty="0" smtClean="0"/>
          </a:p>
          <a:p>
            <a:r>
              <a:rPr lang="en-US" dirty="0" smtClean="0"/>
              <a:t>There is a single dorsal foot muscle, the </a:t>
            </a:r>
            <a:r>
              <a:rPr lang="en-US" dirty="0" smtClean="0"/>
              <a:t>___________________________________, </a:t>
            </a:r>
            <a:r>
              <a:rPr lang="en-US" dirty="0" smtClean="0"/>
              <a:t>which extends the toes</a:t>
            </a:r>
          </a:p>
          <a:p>
            <a:r>
              <a:rPr lang="en-US" dirty="0" smtClean="0"/>
              <a:t>The plantar muscles occur in four layers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2238" y="1144588"/>
            <a:ext cx="3941762" cy="571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Plantar Muscles: First Layer (Superficial)</a:t>
            </a:r>
          </a:p>
        </p:txBody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4098925" cy="4800600"/>
          </a:xfrm>
        </p:spPr>
        <p:txBody>
          <a:bodyPr/>
          <a:lstStyle/>
          <a:p>
            <a:r>
              <a:rPr lang="en-US" dirty="0" smtClean="0"/>
              <a:t>Superficial muscles of the </a:t>
            </a:r>
            <a:r>
              <a:rPr lang="en-US" dirty="0" smtClean="0"/>
              <a:t>_________________of </a:t>
            </a:r>
            <a:r>
              <a:rPr lang="en-US" dirty="0" smtClean="0"/>
              <a:t>the foot</a:t>
            </a:r>
          </a:p>
          <a:p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 smtClean="0"/>
              <a:t>muscles are similar to the corresponding muscles of the hand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Muscles of the Forearm: Anterior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1257300"/>
            <a:ext cx="3968750" cy="5056188"/>
          </a:xfrm>
        </p:spPr>
        <p:txBody>
          <a:bodyPr/>
          <a:lstStyle/>
          <a:p>
            <a:r>
              <a:rPr lang="en-US" smtClean="0"/>
              <a:t>These muscles are primarily flexors of the wrist and fingers</a:t>
            </a:r>
          </a:p>
        </p:txBody>
      </p:sp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143000"/>
            <a:ext cx="3746500" cy="533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1213" y="228600"/>
            <a:ext cx="4522787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1187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  <a:latin typeface="Calibri" pitchFamily="34" charset="0"/>
              </a:rPr>
              <a:t>Figure 10.25b</a:t>
            </a:r>
          </a:p>
        </p:txBody>
      </p:sp>
      <p:pic>
        <p:nvPicPr>
          <p:cNvPr id="2211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4760913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Plantar Muscles: Fourth Layer</a:t>
            </a:r>
          </a:p>
        </p:txBody>
      </p:sp>
      <p:pic>
        <p:nvPicPr>
          <p:cNvPr id="2222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066800"/>
            <a:ext cx="5627688" cy="560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  <a:latin typeface="Calibri" pitchFamily="34" charset="0"/>
              </a:rPr>
              <a:t>Figure 10.15b, c</a:t>
            </a:r>
          </a:p>
        </p:txBody>
      </p:sp>
      <p:pic>
        <p:nvPicPr>
          <p:cNvPr id="19456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0"/>
            <a:ext cx="69342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10600" cy="533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Muscles of the Forearm: Posterior</a:t>
            </a:r>
          </a:p>
        </p:txBody>
      </p:sp>
      <p:sp>
        <p:nvSpPr>
          <p:cNvPr id="195587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  <a:latin typeface="Calibri" pitchFamily="34" charset="0"/>
              </a:rPr>
              <a:t>Figure 10.16a</a:t>
            </a:r>
          </a:p>
        </p:txBody>
      </p:sp>
      <p:pic>
        <p:nvPicPr>
          <p:cNvPr id="19558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41021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58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7113" y="1066800"/>
            <a:ext cx="3036887" cy="568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5590" name="Text Box 8"/>
          <p:cNvSpPr txBox="1">
            <a:spLocks noChangeArrowheads="1"/>
          </p:cNvSpPr>
          <p:nvPr/>
        </p:nvSpPr>
        <p:spPr bwMode="auto">
          <a:xfrm>
            <a:off x="4343400" y="2667000"/>
            <a:ext cx="14478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</a:rPr>
              <a:t>These muscles are primarily extensors of the wrist and digits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10600" cy="533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/>
              <a:t>Intrinsic Muscles of the Hand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1295400"/>
            <a:ext cx="8270875" cy="5403850"/>
          </a:xfrm>
        </p:spPr>
        <p:txBody>
          <a:bodyPr/>
          <a:lstStyle/>
          <a:p>
            <a:r>
              <a:rPr lang="en-US" dirty="0" smtClean="0"/>
              <a:t>These small muscles: </a:t>
            </a:r>
          </a:p>
          <a:p>
            <a:pPr lvl="1"/>
            <a:r>
              <a:rPr lang="en-US" dirty="0" smtClean="0"/>
              <a:t>Lie </a:t>
            </a:r>
            <a:r>
              <a:rPr lang="en-US" dirty="0" smtClean="0"/>
              <a:t>____________________________ of </a:t>
            </a:r>
            <a:r>
              <a:rPr lang="en-US" dirty="0" smtClean="0"/>
              <a:t>the hand</a:t>
            </a:r>
          </a:p>
          <a:p>
            <a:pPr lvl="2"/>
            <a:r>
              <a:rPr lang="en-US" dirty="0" smtClean="0"/>
              <a:t>none on the dorsal side </a:t>
            </a:r>
          </a:p>
          <a:p>
            <a:pPr lvl="1"/>
            <a:r>
              <a:rPr lang="en-US" dirty="0" smtClean="0"/>
              <a:t>Move the </a:t>
            </a:r>
            <a:r>
              <a:rPr lang="en-US" dirty="0" smtClean="0"/>
              <a:t>______________________________ </a:t>
            </a:r>
            <a:r>
              <a:rPr lang="en-US" dirty="0" smtClean="0"/>
              <a:t>and fingers</a:t>
            </a:r>
          </a:p>
          <a:p>
            <a:pPr lvl="1"/>
            <a:r>
              <a:rPr lang="en-US" dirty="0" smtClean="0"/>
              <a:t>Control precise movements </a:t>
            </a:r>
          </a:p>
          <a:p>
            <a:pPr lvl="1"/>
            <a:r>
              <a:rPr lang="en-US" dirty="0" smtClean="0"/>
              <a:t>Are the main abductors and adductors of the fingers</a:t>
            </a:r>
          </a:p>
          <a:p>
            <a:pPr lvl="1"/>
            <a:r>
              <a:rPr lang="en-US" dirty="0" smtClean="0"/>
              <a:t>Produce </a:t>
            </a:r>
            <a:r>
              <a:rPr lang="en-US" dirty="0" smtClean="0"/>
              <a:t>_</a:t>
            </a:r>
            <a:endParaRPr lang="en-US" dirty="0" smtClean="0"/>
          </a:p>
          <a:p>
            <a:pPr lvl="2"/>
            <a:r>
              <a:rPr lang="en-US" dirty="0" smtClean="0"/>
              <a:t>move the thumb toward the little finger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10600" cy="457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/>
              <a:t>Intrinsic Muscles of the Hand</a:t>
            </a:r>
          </a:p>
        </p:txBody>
      </p:sp>
      <p:sp>
        <p:nvSpPr>
          <p:cNvPr id="197635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  <a:latin typeface="Calibri" pitchFamily="34" charset="0"/>
              </a:rPr>
              <a:t>Figure 10.18a</a:t>
            </a:r>
          </a:p>
        </p:txBody>
      </p:sp>
      <p:pic>
        <p:nvPicPr>
          <p:cNvPr id="1976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066800"/>
            <a:ext cx="5621338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10600" cy="533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/>
              <a:t>Intrinsic Muscles of the Hand</a:t>
            </a:r>
          </a:p>
        </p:txBody>
      </p:sp>
      <p:sp>
        <p:nvSpPr>
          <p:cNvPr id="198659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  <a:latin typeface="Calibri" pitchFamily="34" charset="0"/>
              </a:rPr>
              <a:t>Figure 10.18b</a:t>
            </a:r>
          </a:p>
        </p:txBody>
      </p:sp>
      <p:pic>
        <p:nvPicPr>
          <p:cNvPr id="19866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990600"/>
            <a:ext cx="4910138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Finger and Thumb Movements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Flexion</a:t>
            </a:r>
          </a:p>
          <a:p>
            <a:pPr lvl="1"/>
            <a:r>
              <a:rPr lang="en-US" dirty="0" smtClean="0"/>
              <a:t>Thumb – 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Fingers – 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Extension</a:t>
            </a:r>
          </a:p>
          <a:p>
            <a:pPr lvl="1"/>
            <a:r>
              <a:rPr lang="en-US" dirty="0" smtClean="0"/>
              <a:t>Thumb – 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Fingers – </a:t>
            </a:r>
            <a:r>
              <a:rPr lang="en-US" dirty="0" smtClean="0"/>
              <a:t> 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661</Words>
  <Application>Microsoft Office PowerPoint</Application>
  <PresentationFormat>On-screen Show (4:3)</PresentationFormat>
  <Paragraphs>170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Muscles of the Forearm</vt:lpstr>
      <vt:lpstr>Muscles of the Forearm</vt:lpstr>
      <vt:lpstr>Muscles of the Forearm: Anterior</vt:lpstr>
      <vt:lpstr>Slide 4</vt:lpstr>
      <vt:lpstr>Muscles of the Forearm: Posterior</vt:lpstr>
      <vt:lpstr>Intrinsic Muscles of the Hand</vt:lpstr>
      <vt:lpstr>Intrinsic Muscles of the Hand</vt:lpstr>
      <vt:lpstr>Intrinsic Muscles of the Hand</vt:lpstr>
      <vt:lpstr>Finger and Thumb Movements</vt:lpstr>
      <vt:lpstr>Intrinsic Muscles of the Hand: Groups</vt:lpstr>
      <vt:lpstr>Intrinsic Muscles of the Hand: Groups</vt:lpstr>
      <vt:lpstr>Muscles Crossing Hip and Knee Joints</vt:lpstr>
      <vt:lpstr>Movements of the thigh at the Hip: Flexion and Extension</vt:lpstr>
      <vt:lpstr>Movements of the Thigh at the Hip: Flexion and Extension</vt:lpstr>
      <vt:lpstr>Slide 15</vt:lpstr>
      <vt:lpstr>Movements of the Thigh at the Hip: </vt:lpstr>
      <vt:lpstr>Movements of the Knee Joint</vt:lpstr>
      <vt:lpstr>Fascia of the Leg</vt:lpstr>
      <vt:lpstr>Muscles of the Leg: Movements</vt:lpstr>
      <vt:lpstr>Muscles of the Anterior Compartment</vt:lpstr>
      <vt:lpstr>Muscles of the Lateral Compartment</vt:lpstr>
      <vt:lpstr>Muscles of the Posterior Compartment</vt:lpstr>
      <vt:lpstr>Muscles of the Posterior Compartment</vt:lpstr>
      <vt:lpstr>Muscle Actions of the Thigh: Summary</vt:lpstr>
      <vt:lpstr>Slide 25</vt:lpstr>
      <vt:lpstr>Muscle Actions of the Leg: Summary</vt:lpstr>
      <vt:lpstr>Slide 27</vt:lpstr>
      <vt:lpstr>Intrinsic Muscles of the Foot</vt:lpstr>
      <vt:lpstr>Plantar Muscles: First Layer (Superficial)</vt:lpstr>
      <vt:lpstr>Slide 30</vt:lpstr>
      <vt:lpstr>Plantar Muscles: Fourth Layer</vt:lpstr>
    </vt:vector>
  </TitlesOfParts>
  <Company>Illinois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Muscles of the Forearm</dc:title>
  <dc:creator>bawargo</dc:creator>
  <cp:lastModifiedBy>bawargo</cp:lastModifiedBy>
  <cp:revision>1</cp:revision>
  <dcterms:created xsi:type="dcterms:W3CDTF">2011-02-21T20:14:42Z</dcterms:created>
  <dcterms:modified xsi:type="dcterms:W3CDTF">2011-02-21T20:15:29Z</dcterms:modified>
</cp:coreProperties>
</file>