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FBD04-32BF-41F1-9500-181E8757C14D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7CC23-C3D2-4B77-B028-98042EDA4D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0AC8F-F437-4A79-BEC3-A95760574E2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4B799-0E18-406A-92A4-5FBAD4C02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4B799-0E18-406A-92A4-5FBAD4C0202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four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Tone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40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Muscle tone: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 the </a:t>
            </a:r>
            <a:r>
              <a:rPr lang="en-US" dirty="0" smtClean="0"/>
              <a:t>_________________________________ state </a:t>
            </a:r>
            <a:r>
              <a:rPr lang="en-US" dirty="0" smtClean="0"/>
              <a:t>of all muscles, which does not </a:t>
            </a:r>
            <a:r>
              <a:rPr lang="en-US" dirty="0" smtClean="0"/>
              <a:t>_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Keeps </a:t>
            </a:r>
            <a:r>
              <a:rPr lang="en-US" dirty="0" smtClean="0"/>
              <a:t>the muscles firm, healthy, and </a:t>
            </a:r>
            <a:r>
              <a:rPr lang="en-US" dirty="0" smtClean="0"/>
              <a:t>_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Spinal </a:t>
            </a:r>
            <a:r>
              <a:rPr lang="en-US" dirty="0" smtClean="0"/>
              <a:t>reflexes account for muscle tone by: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Activating one motor unit and then another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Responding </a:t>
            </a:r>
            <a:r>
              <a:rPr lang="en-US" dirty="0" smtClean="0"/>
              <a:t>to activation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Force of Muscle Contraction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r>
              <a:rPr lang="en-US" dirty="0" smtClean="0"/>
              <a:t>The force of contraction is affected by: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_______________________________________ contracting </a:t>
            </a:r>
            <a:endParaRPr lang="en-US" dirty="0" smtClean="0"/>
          </a:p>
          <a:p>
            <a:pPr lvl="2"/>
            <a:r>
              <a:rPr lang="en-US" dirty="0" smtClean="0"/>
              <a:t>the more motor fibers in a muscle, the stronger the contraction</a:t>
            </a:r>
          </a:p>
          <a:p>
            <a:pPr lvl="1"/>
            <a:r>
              <a:rPr lang="en-US" dirty="0" smtClean="0"/>
              <a:t>The relative </a:t>
            </a:r>
            <a:r>
              <a:rPr lang="en-US" dirty="0" smtClean="0"/>
              <a:t>_______________________ of </a:t>
            </a:r>
            <a:r>
              <a:rPr lang="en-US" dirty="0" smtClean="0"/>
              <a:t>the muscle</a:t>
            </a:r>
          </a:p>
          <a:p>
            <a:pPr lvl="2"/>
            <a:r>
              <a:rPr lang="en-US" dirty="0" smtClean="0"/>
              <a:t>the bulkier the muscle, the greater its strength</a:t>
            </a:r>
          </a:p>
          <a:p>
            <a:pPr lvl="1"/>
            <a:r>
              <a:rPr lang="en-US" dirty="0" smtClean="0"/>
              <a:t>____________________________ of </a:t>
            </a:r>
            <a:r>
              <a:rPr lang="en-US" dirty="0" smtClean="0"/>
              <a:t>muscle stretch</a:t>
            </a:r>
          </a:p>
          <a:p>
            <a:pPr lvl="2"/>
            <a:r>
              <a:rPr lang="en-US" dirty="0" smtClean="0"/>
              <a:t>muscles contract strongest when muscle fibers are 80-120% of their normal resting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Aerobic Exercise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Aerobic exercise results in an increase of:</a:t>
            </a:r>
          </a:p>
          <a:p>
            <a:pPr lvl="1"/>
            <a:r>
              <a:rPr lang="en-US" dirty="0" smtClean="0"/>
              <a:t>Muscle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Number of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_______________________________ synthesis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Resistance Exercise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 exercise </a:t>
            </a:r>
            <a:r>
              <a:rPr lang="en-US" dirty="0" smtClean="0"/>
              <a:t>(typically anaerobic) results in:</a:t>
            </a:r>
          </a:p>
          <a:p>
            <a:pPr lvl="1"/>
            <a:r>
              <a:rPr lang="en-US" dirty="0" smtClean="0"/>
              <a:t>Muscle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Increased 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Myofilaments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Overload Principle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Forcing a muscle to work promotes increased muscular strength</a:t>
            </a:r>
          </a:p>
          <a:p>
            <a:endParaRPr lang="en-US" dirty="0" smtClean="0"/>
          </a:p>
          <a:p>
            <a:r>
              <a:rPr lang="en-US" dirty="0" smtClean="0"/>
              <a:t>Muscles </a:t>
            </a:r>
            <a:r>
              <a:rPr lang="en-US" dirty="0" smtClean="0"/>
              <a:t>______________________________ to </a:t>
            </a:r>
            <a:r>
              <a:rPr lang="en-US" dirty="0" smtClean="0"/>
              <a:t>increased demands</a:t>
            </a:r>
          </a:p>
          <a:p>
            <a:endParaRPr lang="en-US" dirty="0" smtClean="0"/>
          </a:p>
          <a:p>
            <a:r>
              <a:rPr lang="en-US" dirty="0" smtClean="0"/>
              <a:t>Muscles must be </a:t>
            </a:r>
            <a:r>
              <a:rPr lang="en-US" dirty="0" smtClean="0"/>
              <a:t>______________________ to </a:t>
            </a:r>
            <a:r>
              <a:rPr lang="en-US" dirty="0" smtClean="0"/>
              <a:t>produce further gains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r>
              <a:rPr lang="en-US" dirty="0" smtClean="0"/>
              <a:t>Composed of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 the </a:t>
            </a:r>
            <a:r>
              <a:rPr lang="en-US" dirty="0" smtClean="0"/>
              <a:t>coarse connective tissue sheaths of skeletal muscle,</a:t>
            </a:r>
          </a:p>
          <a:p>
            <a:pPr lvl="1"/>
            <a:r>
              <a:rPr lang="en-US" dirty="0" smtClean="0"/>
              <a:t>have fine </a:t>
            </a:r>
            <a:r>
              <a:rPr lang="en-US" dirty="0" err="1" smtClean="0"/>
              <a:t>endomysium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Organized into </a:t>
            </a:r>
            <a:r>
              <a:rPr lang="en-US" dirty="0" smtClean="0"/>
              <a:t>____________________ of </a:t>
            </a:r>
            <a:r>
              <a:rPr lang="en-US" dirty="0" smtClean="0"/>
              <a:t>closely apposed fibers</a:t>
            </a:r>
          </a:p>
          <a:p>
            <a:pPr lvl="1"/>
            <a:r>
              <a:rPr lang="en-US" dirty="0" smtClean="0"/>
              <a:t>longitudinal </a:t>
            </a:r>
          </a:p>
          <a:p>
            <a:pPr lvl="1"/>
            <a:r>
              <a:rPr lang="en-US" dirty="0" smtClean="0"/>
              <a:t>circular</a:t>
            </a:r>
          </a:p>
          <a:p>
            <a:r>
              <a:rPr lang="en-US" dirty="0" smtClean="0"/>
              <a:t>Found in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 smtClean="0"/>
              <a:t>essentially the same contractile mechanisms as skeletal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Peristalsis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the </a:t>
            </a:r>
            <a:r>
              <a:rPr lang="en-US" dirty="0" smtClean="0"/>
              <a:t>________________________layer </a:t>
            </a:r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the organ dilates and contracts </a:t>
            </a:r>
          </a:p>
          <a:p>
            <a:r>
              <a:rPr lang="en-US" dirty="0" smtClean="0"/>
              <a:t>When the </a:t>
            </a:r>
            <a:r>
              <a:rPr lang="en-US" dirty="0" smtClean="0"/>
              <a:t>_____________________ layer </a:t>
            </a:r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the organ elongates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alternating contractions and relaxations of smooth muscles that </a:t>
            </a:r>
            <a:r>
              <a:rPr lang="en-US" dirty="0" smtClean="0"/>
              <a:t>_____________________________ substances </a:t>
            </a:r>
            <a:r>
              <a:rPr lang="en-US" dirty="0" smtClean="0"/>
              <a:t>through the lumen of hollow organs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Innervation of Smooth Muscle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Smooth muscle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Innervating </a:t>
            </a:r>
            <a:r>
              <a:rPr lang="en-US" dirty="0" smtClean="0"/>
              <a:t>nerves have bulbous swellings called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Varicosities </a:t>
            </a:r>
            <a:r>
              <a:rPr lang="en-US" dirty="0" smtClean="0"/>
              <a:t>____________________________ into </a:t>
            </a:r>
            <a:r>
              <a:rPr lang="en-US" dirty="0" smtClean="0"/>
              <a:t>wide synaptic clefts called diffuse junctions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Microscopic Anatomy of Smooth Muscle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153400" cy="4648200"/>
          </a:xfrm>
        </p:spPr>
        <p:txBody>
          <a:bodyPr/>
          <a:lstStyle/>
          <a:p>
            <a:r>
              <a:rPr lang="en-US" sz="3100" dirty="0" err="1" smtClean="0"/>
              <a:t>Sarcoplasmic</a:t>
            </a:r>
            <a:r>
              <a:rPr lang="en-US" sz="3100" dirty="0" smtClean="0"/>
              <a:t> Reticulum</a:t>
            </a:r>
          </a:p>
          <a:p>
            <a:pPr lvl="1"/>
            <a:r>
              <a:rPr lang="en-US" sz="2700" dirty="0" smtClean="0"/>
              <a:t>is </a:t>
            </a:r>
            <a:r>
              <a:rPr lang="en-US" sz="2700" dirty="0" smtClean="0"/>
              <a:t>_____________________ than </a:t>
            </a:r>
            <a:r>
              <a:rPr lang="en-US" sz="2700" dirty="0" smtClean="0"/>
              <a:t>in skeletal muscle </a:t>
            </a:r>
          </a:p>
          <a:p>
            <a:pPr lvl="1"/>
            <a:r>
              <a:rPr lang="en-US" sz="2700" dirty="0" smtClean="0"/>
              <a:t>lacks a specific pattern</a:t>
            </a:r>
          </a:p>
          <a:p>
            <a:r>
              <a:rPr lang="en-US" sz="3100" dirty="0" smtClean="0"/>
              <a:t>T tubules are </a:t>
            </a:r>
            <a:r>
              <a:rPr lang="en-US" sz="3100" dirty="0" smtClean="0"/>
              <a:t>_</a:t>
            </a:r>
            <a:endParaRPr lang="en-US" sz="3100" dirty="0" smtClean="0"/>
          </a:p>
          <a:p>
            <a:endParaRPr lang="en-US" sz="3100" dirty="0" smtClean="0"/>
          </a:p>
          <a:p>
            <a:r>
              <a:rPr lang="en-US" sz="3100" dirty="0" smtClean="0"/>
              <a:t>Plasma </a:t>
            </a:r>
            <a:r>
              <a:rPr lang="en-US" sz="3100" dirty="0" smtClean="0"/>
              <a:t>membranes have </a:t>
            </a:r>
            <a:r>
              <a:rPr lang="en-US" sz="3100" dirty="0" err="1" smtClean="0"/>
              <a:t>pouchlike</a:t>
            </a:r>
            <a:r>
              <a:rPr lang="en-US" sz="3100" dirty="0" smtClean="0"/>
              <a:t> </a:t>
            </a:r>
            <a:r>
              <a:rPr lang="en-US" sz="3100" dirty="0" err="1" smtClean="0"/>
              <a:t>infoldings</a:t>
            </a:r>
            <a:r>
              <a:rPr lang="en-US" sz="3100" dirty="0" smtClean="0"/>
              <a:t> called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Microscopic Anatomy of Smooth Muscle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 is </a:t>
            </a:r>
            <a:r>
              <a:rPr lang="en-US" dirty="0" smtClean="0"/>
              <a:t>kept in the extracellular space near the </a:t>
            </a:r>
            <a:r>
              <a:rPr lang="en-US" dirty="0" err="1" smtClean="0"/>
              <a:t>caveoli</a:t>
            </a:r>
            <a:r>
              <a:rPr lang="en-US" dirty="0" smtClean="0"/>
              <a:t>, allowing rapid influx when channels are opened</a:t>
            </a:r>
          </a:p>
          <a:p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dirty="0" smtClean="0"/>
              <a:t>____________________________ and </a:t>
            </a:r>
            <a:r>
              <a:rPr lang="en-US" dirty="0" smtClean="0"/>
              <a:t>no </a:t>
            </a:r>
            <a:r>
              <a:rPr lang="en-US" dirty="0" err="1" smtClean="0"/>
              <a:t>sarcomeres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Thin and thick filaments are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Muscle Metabolism: Energy for Contraction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 </a:t>
            </a:r>
            <a:r>
              <a:rPr lang="en-US" dirty="0" smtClean="0"/>
              <a:t>is the only source used directly for contractile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Myofilaments in Smooth Muscle</a:t>
            </a:r>
          </a:p>
        </p:txBody>
      </p:sp>
      <p:sp>
        <p:nvSpPr>
          <p:cNvPr id="1361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311275"/>
            <a:ext cx="8383588" cy="5056188"/>
          </a:xfrm>
        </p:spPr>
        <p:txBody>
          <a:bodyPr/>
          <a:lstStyle/>
          <a:p>
            <a:r>
              <a:rPr lang="en-US" dirty="0" smtClean="0"/>
              <a:t>Ratio of thick to thin filaments is much lower than in skeletal muscle</a:t>
            </a:r>
          </a:p>
          <a:p>
            <a:endParaRPr lang="en-US" dirty="0" smtClean="0"/>
          </a:p>
          <a:p>
            <a:r>
              <a:rPr lang="en-US" dirty="0" smtClean="0"/>
              <a:t>Thick </a:t>
            </a:r>
            <a:r>
              <a:rPr lang="en-US" dirty="0" smtClean="0"/>
              <a:t>filaments have heads along their entire length</a:t>
            </a:r>
          </a:p>
          <a:p>
            <a:endParaRPr lang="en-US" dirty="0" smtClean="0"/>
          </a:p>
          <a:p>
            <a:r>
              <a:rPr lang="en-US" dirty="0" smtClean="0"/>
              <a:t>There is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Myofilaments in Smooth Muscle</a:t>
            </a:r>
          </a:p>
        </p:txBody>
      </p:sp>
      <p:sp>
        <p:nvSpPr>
          <p:cNvPr id="1372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311275"/>
            <a:ext cx="8383588" cy="5056188"/>
          </a:xfrm>
        </p:spPr>
        <p:txBody>
          <a:bodyPr/>
          <a:lstStyle/>
          <a:p>
            <a:r>
              <a:rPr lang="en-US" sz="2800" dirty="0" smtClean="0"/>
              <a:t>Thick and thin filaments are </a:t>
            </a:r>
            <a:r>
              <a:rPr lang="en-US" sz="2800" dirty="0" smtClean="0"/>
              <a:t>_____________________________, </a:t>
            </a:r>
            <a:r>
              <a:rPr lang="en-US" sz="2800" dirty="0" smtClean="0"/>
              <a:t>causing smooth muscle to contract in a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Contraction of Smooth Muscle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Whole sheets of smooth muscle exhibit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contract in unison, reflecting their electrical coupling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Action potentials are transmitted from cell to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Contraction of Smooth Muscle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smooth muscle cells: </a:t>
            </a:r>
          </a:p>
          <a:p>
            <a:pPr lvl="1"/>
            <a:r>
              <a:rPr lang="en-US" dirty="0" smtClean="0"/>
              <a:t>Act as </a:t>
            </a:r>
            <a:r>
              <a:rPr lang="en-US" dirty="0" smtClean="0"/>
              <a:t>______________________________ and </a:t>
            </a:r>
            <a:r>
              <a:rPr lang="en-US" dirty="0" smtClean="0"/>
              <a:t>set the contractile pace for </a:t>
            </a:r>
            <a:r>
              <a:rPr lang="en-US" dirty="0" smtClean="0"/>
              <a:t>_____________________________ of </a:t>
            </a:r>
            <a:r>
              <a:rPr lang="en-US" dirty="0" smtClean="0"/>
              <a:t>muscle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Are </a:t>
            </a:r>
            <a:r>
              <a:rPr lang="en-US" dirty="0" smtClean="0"/>
              <a:t>___________________________________ and </a:t>
            </a:r>
            <a:r>
              <a:rPr lang="en-US" dirty="0" smtClean="0"/>
              <a:t>depolarize without external stimuli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Contraction Mechanism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err="1" smtClean="0"/>
              <a:t>Actin</a:t>
            </a:r>
            <a:r>
              <a:rPr lang="en-US" dirty="0" smtClean="0"/>
              <a:t> and myosin interact according to the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final trigger for contractions is a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 is released from the SR and from the extracellular space</a:t>
            </a:r>
          </a:p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 interacts with </a:t>
            </a:r>
            <a:r>
              <a:rPr lang="en-US" dirty="0" err="1" smtClean="0"/>
              <a:t>calmodulin</a:t>
            </a:r>
            <a:r>
              <a:rPr lang="en-US" dirty="0" smtClean="0"/>
              <a:t> and myosin light chain </a:t>
            </a:r>
            <a:r>
              <a:rPr lang="en-US" dirty="0" err="1" smtClean="0"/>
              <a:t>kinase</a:t>
            </a:r>
            <a:r>
              <a:rPr lang="en-US" dirty="0" smtClean="0"/>
              <a:t> to activate myosin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Calcium Ion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 binds to </a:t>
            </a:r>
            <a:r>
              <a:rPr lang="en-US" dirty="0" smtClean="0"/>
              <a:t>__________________________ and </a:t>
            </a:r>
            <a:r>
              <a:rPr lang="en-US" dirty="0" smtClean="0"/>
              <a:t>activates it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Activated </a:t>
            </a:r>
            <a:r>
              <a:rPr lang="en-US" dirty="0" err="1" smtClean="0"/>
              <a:t>calmodulin</a:t>
            </a:r>
            <a:r>
              <a:rPr lang="en-US" dirty="0" smtClean="0"/>
              <a:t> activates the </a:t>
            </a:r>
            <a:r>
              <a:rPr lang="en-US" dirty="0" smtClean="0"/>
              <a:t>_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Activated </a:t>
            </a:r>
            <a:r>
              <a:rPr lang="en-US" dirty="0" err="1" smtClean="0"/>
              <a:t>kinase</a:t>
            </a:r>
            <a:r>
              <a:rPr lang="en-US" dirty="0" smtClean="0"/>
              <a:t> transfers </a:t>
            </a:r>
            <a:r>
              <a:rPr lang="en-US" dirty="0" smtClean="0"/>
              <a:t>________________ from </a:t>
            </a:r>
            <a:r>
              <a:rPr lang="en-US" dirty="0" smtClean="0"/>
              <a:t>ATP to myosin cross bridges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Phosphorylated</a:t>
            </a:r>
            <a:r>
              <a:rPr lang="en-US" dirty="0" smtClean="0"/>
              <a:t> cross bridges interact with </a:t>
            </a:r>
            <a:r>
              <a:rPr lang="en-US" dirty="0" err="1" smtClean="0"/>
              <a:t>actin</a:t>
            </a:r>
            <a:r>
              <a:rPr lang="en-US" dirty="0" smtClean="0"/>
              <a:t> to produce shortening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Smooth muscle relaxes when intracellular Ca</a:t>
            </a:r>
            <a:r>
              <a:rPr lang="en-US" baseline="30000" dirty="0" smtClean="0"/>
              <a:t>2+</a:t>
            </a:r>
            <a:r>
              <a:rPr lang="en-US" dirty="0" smtClean="0"/>
              <a:t> levels drop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 smtClean="0"/>
              <a:t>Special Features of Smooth Muscle Contraction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55700"/>
            <a:ext cx="8270875" cy="5056188"/>
          </a:xfrm>
        </p:spPr>
        <p:txBody>
          <a:bodyPr/>
          <a:lstStyle/>
          <a:p>
            <a:r>
              <a:rPr lang="en-US" dirty="0" smtClean="0"/>
              <a:t>Unique characteristics of smooth muscle include:</a:t>
            </a:r>
          </a:p>
          <a:p>
            <a:pPr lvl="1"/>
            <a:r>
              <a:rPr lang="en-US" dirty="0" smtClean="0"/>
              <a:t>Smooth muscle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___________________________, </a:t>
            </a:r>
            <a:r>
              <a:rPr lang="en-US" dirty="0" smtClean="0"/>
              <a:t>prolonged contractile activity</a:t>
            </a:r>
          </a:p>
          <a:p>
            <a:pPr lvl="1"/>
            <a:r>
              <a:rPr lang="en-US" dirty="0" smtClean="0"/>
              <a:t>Low energy requirements</a:t>
            </a:r>
          </a:p>
          <a:p>
            <a:pPr lvl="1"/>
            <a:r>
              <a:rPr lang="en-US" dirty="0" smtClean="0"/>
              <a:t>Response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to Stretch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Smooth muscle exhibits a phenomenon called </a:t>
            </a:r>
            <a:br>
              <a:rPr lang="en-US" dirty="0" smtClean="0"/>
            </a:br>
            <a:r>
              <a:rPr lang="en-US" dirty="0" smtClean="0"/>
              <a:t>____________________________ response </a:t>
            </a:r>
            <a:r>
              <a:rPr lang="en-US" dirty="0" smtClean="0"/>
              <a:t>in which: </a:t>
            </a:r>
          </a:p>
          <a:p>
            <a:pPr lvl="1"/>
            <a:r>
              <a:rPr lang="en-US" dirty="0" smtClean="0"/>
              <a:t>Smooth muscle responds to stretch only briefly, and then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The new length, however,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enables organs such as the stomach and bladder to temporarily store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Hyperplasia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Certain </a:t>
            </a:r>
            <a:r>
              <a:rPr lang="en-US" dirty="0" smtClean="0"/>
              <a:t>_______________________ muscles </a:t>
            </a:r>
            <a:r>
              <a:rPr lang="en-US" dirty="0"/>
              <a:t>can divide and </a:t>
            </a:r>
            <a:r>
              <a:rPr lang="en-US" dirty="0" smtClean="0"/>
              <a:t>____________________________ by </a:t>
            </a:r>
            <a:r>
              <a:rPr lang="en-US" dirty="0"/>
              <a:t>undergoing hyperplasia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is shown by estrogen’s effect on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At puberty,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estrogen stimulates the synthesis of more smooth muscle, causing the uterus to grow to adult size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During </a:t>
            </a:r>
            <a:r>
              <a:rPr lang="en-US" dirty="0" smtClean="0"/>
              <a:t>_</a:t>
            </a:r>
            <a:endParaRPr lang="en-US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estrogen stimulates uterine growth to accommodate the increasing size of the growing fetus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Smooth Muscle: Single Unit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cells of single-unit smooth muscle, commonly called </a:t>
            </a:r>
            <a:r>
              <a:rPr lang="en-US" dirty="0" smtClean="0"/>
              <a:t>_______________________  </a:t>
            </a:r>
            <a:r>
              <a:rPr lang="en-US" dirty="0" smtClean="0"/>
              <a:t>muscle:</a:t>
            </a:r>
          </a:p>
          <a:p>
            <a:pPr lvl="1"/>
            <a:r>
              <a:rPr lang="en-US" dirty="0" smtClean="0"/>
              <a:t>Contract rhythmically as a unit</a:t>
            </a:r>
          </a:p>
          <a:p>
            <a:pPr lvl="1"/>
            <a:r>
              <a:rPr lang="en-US" dirty="0" smtClean="0"/>
              <a:t>Are electrically coupled to one another via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Often </a:t>
            </a:r>
            <a:r>
              <a:rPr lang="en-US" dirty="0" smtClean="0"/>
              <a:t>exhibit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Are arranged in opposing sheets and exhibit stress-relaxation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Muscle Metabolism: Anaerobic Glycolysis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muscle contractile activity reaches 70% of maximum:</a:t>
            </a:r>
          </a:p>
          <a:p>
            <a:pPr lvl="1"/>
            <a:r>
              <a:rPr lang="en-US" dirty="0" smtClean="0"/>
              <a:t>________________________________ compress </a:t>
            </a:r>
            <a:r>
              <a:rPr lang="en-US" dirty="0" smtClean="0"/>
              <a:t>blood vessels</a:t>
            </a:r>
          </a:p>
          <a:p>
            <a:pPr lvl="1"/>
            <a:r>
              <a:rPr lang="en-US" dirty="0" smtClean="0"/>
              <a:t>Oxygen delivery is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 is </a:t>
            </a:r>
            <a:r>
              <a:rPr lang="en-US" dirty="0" smtClean="0"/>
              <a:t>converted into lactic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Smooth Muscle: Multiunit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Multiunit smooth muscles are found:</a:t>
            </a:r>
          </a:p>
          <a:p>
            <a:pPr lvl="1"/>
            <a:r>
              <a:rPr lang="en-US" dirty="0" smtClean="0"/>
              <a:t>In large airways to the lungs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arrector</a:t>
            </a:r>
            <a:r>
              <a:rPr lang="en-US" dirty="0" smtClean="0"/>
              <a:t> </a:t>
            </a:r>
            <a:r>
              <a:rPr lang="en-US" dirty="0" err="1" smtClean="0"/>
              <a:t>pili</a:t>
            </a:r>
            <a:r>
              <a:rPr lang="en-US" dirty="0" smtClean="0"/>
              <a:t> muscles</a:t>
            </a:r>
          </a:p>
          <a:p>
            <a:pPr lvl="1"/>
            <a:r>
              <a:rPr lang="en-US" dirty="0" smtClean="0"/>
              <a:t>Attached to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In the internal eye muscles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Smooth Muscle: Multiunit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Their characteristics include:</a:t>
            </a:r>
          </a:p>
          <a:p>
            <a:pPr lvl="1"/>
            <a:r>
              <a:rPr lang="en-US" dirty="0" smtClean="0"/>
              <a:t>_________________ gap </a:t>
            </a:r>
            <a:r>
              <a:rPr lang="en-US" dirty="0" smtClean="0"/>
              <a:t>junctions</a:t>
            </a:r>
          </a:p>
          <a:p>
            <a:pPr lvl="1"/>
            <a:r>
              <a:rPr lang="en-US" dirty="0" smtClean="0"/>
              <a:t>_________________________________ spontaneous </a:t>
            </a:r>
            <a:r>
              <a:rPr lang="en-US" dirty="0" err="1" smtClean="0"/>
              <a:t>depolarizations</a:t>
            </a:r>
            <a:endParaRPr lang="en-US" dirty="0" smtClean="0"/>
          </a:p>
          <a:p>
            <a:pPr lvl="1"/>
            <a:r>
              <a:rPr lang="en-US" dirty="0" smtClean="0"/>
              <a:t>Structurally independent muscle fibers </a:t>
            </a:r>
          </a:p>
          <a:p>
            <a:pPr lvl="1"/>
            <a:r>
              <a:rPr lang="en-US" dirty="0" smtClean="0"/>
              <a:t>A rich nerve supply, which, with a number of muscle fibers, forms motor units</a:t>
            </a:r>
          </a:p>
          <a:p>
            <a:pPr lvl="1"/>
            <a:r>
              <a:rPr lang="en-US" dirty="0" smtClean="0"/>
              <a:t>______________________________________ in </a:t>
            </a:r>
            <a:r>
              <a:rPr lang="en-US" dirty="0" smtClean="0"/>
              <a:t>response to neural stimuli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Muscle Metabolism: Anaerobic Glycolysis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Diffuses into the bloodstream</a:t>
            </a:r>
          </a:p>
          <a:p>
            <a:pPr lvl="1"/>
            <a:r>
              <a:rPr lang="en-US" dirty="0" smtClean="0"/>
              <a:t>Is picked up and used as fuel by the liver, kidneys, and heart</a:t>
            </a:r>
          </a:p>
          <a:p>
            <a:pPr lvl="1"/>
            <a:r>
              <a:rPr lang="en-US" dirty="0" smtClean="0"/>
              <a:t>Is converted back into </a:t>
            </a:r>
            <a:r>
              <a:rPr lang="en-US" dirty="0" err="1" smtClean="0"/>
              <a:t>pyruvic</a:t>
            </a:r>
            <a:r>
              <a:rPr lang="en-US" dirty="0" smtClean="0"/>
              <a:t> acid by the 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Fatigue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Muscle fatigue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muscle is in a state of physiological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Muscle </a:t>
            </a:r>
            <a:r>
              <a:rPr lang="en-US" dirty="0"/>
              <a:t>fatigue occurs when: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More ATP being </a:t>
            </a:r>
            <a:r>
              <a:rPr lang="en-US" dirty="0" smtClean="0"/>
              <a:t>_________________than </a:t>
            </a:r>
            <a:r>
              <a:rPr lang="en-US" dirty="0"/>
              <a:t>being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There </a:t>
            </a:r>
            <a:r>
              <a:rPr lang="en-US" dirty="0"/>
              <a:t>is a relative deficit of ATP, causing contractures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Ionic imbalances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Fatigue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Intense exercise produces </a:t>
            </a:r>
            <a:r>
              <a:rPr lang="en-US" dirty="0" smtClean="0"/>
              <a:t>_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with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-K</a:t>
            </a:r>
            <a:r>
              <a:rPr lang="en-US" baseline="30000" dirty="0" smtClean="0"/>
              <a:t>+</a:t>
            </a:r>
            <a:r>
              <a:rPr lang="en-US" dirty="0" smtClean="0"/>
              <a:t> pumps cannot restore ionic balances quickly enough</a:t>
            </a:r>
          </a:p>
          <a:p>
            <a:r>
              <a:rPr lang="en-US" dirty="0" smtClean="0"/>
              <a:t>Low-intensity exercise produces </a:t>
            </a:r>
            <a:r>
              <a:rPr lang="en-US" dirty="0" smtClean="0"/>
              <a:t>____________________________-</a:t>
            </a:r>
            <a:r>
              <a:rPr lang="en-US" dirty="0" smtClean="0"/>
              <a:t>developing fatigue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Oxygen Debt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Vigorous exercise causes dramatic changes in muscle chemistry</a:t>
            </a:r>
          </a:p>
          <a:p>
            <a:r>
              <a:rPr lang="en-US" dirty="0" smtClean="0"/>
              <a:t>For a muscle to return to a resting state:</a:t>
            </a:r>
          </a:p>
          <a:p>
            <a:pPr lvl="1"/>
            <a:r>
              <a:rPr lang="en-US" dirty="0" smtClean="0"/>
              <a:t>________________________________ must </a:t>
            </a:r>
            <a:r>
              <a:rPr lang="en-US" dirty="0" smtClean="0"/>
              <a:t>be replenished</a:t>
            </a:r>
          </a:p>
          <a:p>
            <a:pPr lvl="1"/>
            <a:r>
              <a:rPr lang="en-US" dirty="0" smtClean="0"/>
              <a:t>Lactic acid must be converted to </a:t>
            </a:r>
            <a:r>
              <a:rPr lang="en-US" dirty="0" err="1" smtClean="0"/>
              <a:t>pyruvic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_________________________________ stores </a:t>
            </a:r>
            <a:r>
              <a:rPr lang="en-US" dirty="0" smtClean="0"/>
              <a:t>must be replaced</a:t>
            </a:r>
          </a:p>
          <a:p>
            <a:pPr lvl="1"/>
            <a:r>
              <a:rPr lang="en-US" dirty="0" smtClean="0"/>
              <a:t>__________________and </a:t>
            </a:r>
            <a:r>
              <a:rPr lang="en-US" dirty="0" smtClean="0"/>
              <a:t>CP reserves must be </a:t>
            </a:r>
            <a:r>
              <a:rPr lang="en-US" dirty="0" err="1" smtClean="0"/>
              <a:t>resynthesized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Oxygen Debt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Oxygen debt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_____________________ amount </a:t>
            </a:r>
            <a:r>
              <a:rPr lang="en-US" dirty="0" smtClean="0"/>
              <a:t>of O2 needed for the above restorative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Heat Production During Muscle Activity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40% of the energy released in muscle activity is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remaining 60% is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Dangerous heat levels are prevented by radiation of heat from the skin and sweating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956</Words>
  <Application>Microsoft Office PowerPoint</Application>
  <PresentationFormat>On-screen Show (4:3)</PresentationFormat>
  <Paragraphs>196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Muscle Tone</vt:lpstr>
      <vt:lpstr>Muscle Metabolism: Energy for Contraction</vt:lpstr>
      <vt:lpstr>Muscle Metabolism: Anaerobic Glycolysis</vt:lpstr>
      <vt:lpstr>Muscle Metabolism: Anaerobic Glycolysis</vt:lpstr>
      <vt:lpstr>Muscle Fatigue</vt:lpstr>
      <vt:lpstr>Muscle Fatigue</vt:lpstr>
      <vt:lpstr>Oxygen Debt</vt:lpstr>
      <vt:lpstr>Oxygen Debt</vt:lpstr>
      <vt:lpstr>Heat Production During Muscle Activity</vt:lpstr>
      <vt:lpstr>Force of Muscle Contraction</vt:lpstr>
      <vt:lpstr>Effects of Aerobic Exercise</vt:lpstr>
      <vt:lpstr>Effects of Resistance Exercise</vt:lpstr>
      <vt:lpstr>The Overload Principle</vt:lpstr>
      <vt:lpstr>Smooth Muscle</vt:lpstr>
      <vt:lpstr>Smooth Muscle</vt:lpstr>
      <vt:lpstr>Peristalsis</vt:lpstr>
      <vt:lpstr>Innervation of Smooth Muscle</vt:lpstr>
      <vt:lpstr>Microscopic Anatomy of Smooth Muscle</vt:lpstr>
      <vt:lpstr>Microscopic Anatomy of Smooth Muscle</vt:lpstr>
      <vt:lpstr>Myofilaments in Smooth Muscle</vt:lpstr>
      <vt:lpstr>Myofilaments in Smooth Muscle</vt:lpstr>
      <vt:lpstr>Contraction of Smooth Muscle</vt:lpstr>
      <vt:lpstr>Contraction of Smooth Muscle</vt:lpstr>
      <vt:lpstr>Contraction Mechanism</vt:lpstr>
      <vt:lpstr>Role of Calcium Ion</vt:lpstr>
      <vt:lpstr>Special Features of Smooth Muscle Contraction</vt:lpstr>
      <vt:lpstr>Response to Stretch</vt:lpstr>
      <vt:lpstr>Hyperplasia</vt:lpstr>
      <vt:lpstr>Types of Smooth Muscle: Single Unit</vt:lpstr>
      <vt:lpstr>Types of Smooth Muscle: Multiunit</vt:lpstr>
      <vt:lpstr>Types of Smooth Muscle: Multiunit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Tone</dc:title>
  <dc:creator>bawargo</dc:creator>
  <cp:lastModifiedBy>bawargo</cp:lastModifiedBy>
  <cp:revision>2</cp:revision>
  <dcterms:created xsi:type="dcterms:W3CDTF">2011-02-21T20:09:03Z</dcterms:created>
  <dcterms:modified xsi:type="dcterms:W3CDTF">2011-02-21T20:10:34Z</dcterms:modified>
</cp:coreProperties>
</file>