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Four, Packet One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DF22A-18F0-4EF0-9530-04A1BC817975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CB520-F865-43E8-B950-60C4BB232D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Four, Packet One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DABA2-F2CE-4C73-91E7-7031F5848D34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D56AA-8817-4966-9BD0-D784727781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D56AA-8817-4966-9BD0-D784727781F6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Four, Packet One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5A66-FD02-4200-9FF3-B2925481A5EA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E7BF-1315-495A-BE8D-65BC41F629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master _________________________________ system of the body</a:t>
            </a:r>
          </a:p>
          <a:p>
            <a:pPr>
              <a:lnSpc>
                <a:spcPct val="90000"/>
              </a:lnSpc>
            </a:pPr>
            <a:r>
              <a:rPr lang="en-US"/>
              <a:t>Functions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monitoring stimuli </a:t>
            </a:r>
          </a:p>
          <a:p>
            <a:pPr lvl="1">
              <a:lnSpc>
                <a:spcPct val="90000"/>
              </a:lnSpc>
            </a:pPr>
            <a:r>
              <a:rPr lang="en-US"/>
              <a:t>Integration 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 output </a:t>
            </a:r>
          </a:p>
          <a:p>
            <a:pPr lvl="2">
              <a:lnSpc>
                <a:spcPct val="90000"/>
              </a:lnSpc>
            </a:pPr>
            <a:r>
              <a:rPr lang="en-US"/>
              <a:t>response to stimuli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Ependymal Cells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Ependymal cells </a:t>
            </a:r>
          </a:p>
          <a:p>
            <a:pPr lvl="1"/>
            <a:r>
              <a:rPr lang="en-US"/>
              <a:t>range in shape from squamous to columnar</a:t>
            </a:r>
          </a:p>
          <a:p>
            <a:pPr lvl="1"/>
            <a:r>
              <a:rPr lang="en-US"/>
              <a:t>They ____________________________________ of the brain and spinal column</a:t>
            </a:r>
          </a:p>
          <a:p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267200"/>
            <a:ext cx="5572125" cy="223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Oligodendrocytes</a:t>
            </a:r>
            <a:r>
              <a:rPr lang="en-US" sz="3200"/>
              <a:t>,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752600"/>
            <a:ext cx="8270875" cy="4535488"/>
          </a:xfrm>
        </p:spPr>
        <p:txBody>
          <a:bodyPr/>
          <a:lstStyle/>
          <a:p>
            <a:r>
              <a:rPr lang="en-US"/>
              <a:t>Oligodendrocytes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724400" cy="33686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Schwann Cells, and Satellite Cells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Schwann cells </a:t>
            </a:r>
          </a:p>
          <a:p>
            <a:pPr lvl="1"/>
            <a:r>
              <a:rPr lang="en-US"/>
              <a:t>surround _</a:t>
            </a:r>
          </a:p>
          <a:p>
            <a:r>
              <a:rPr lang="en-US"/>
              <a:t>Satellite cells </a:t>
            </a:r>
          </a:p>
          <a:p>
            <a:pPr lvl="1"/>
            <a:r>
              <a:rPr lang="en-US"/>
              <a:t>surround _</a:t>
            </a:r>
          </a:p>
          <a:p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8686800" cy="179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Structural units of the nervous system</a:t>
            </a:r>
          </a:p>
          <a:p>
            <a:pPr lvl="1">
              <a:lnSpc>
                <a:spcPct val="90000"/>
              </a:lnSpc>
            </a:pPr>
            <a:r>
              <a:rPr lang="en-US"/>
              <a:t>Composed of a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Long-lived, _____________________, and have a high metabolic rate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Their plasma membrane function in: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Cell-to-cell signaling during development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 (Nerve Cells)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Cell Body:  Soma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Contains the _ </a:t>
            </a:r>
          </a:p>
          <a:p>
            <a:pPr>
              <a:lnSpc>
                <a:spcPct val="90000"/>
              </a:lnSpc>
            </a:pPr>
            <a:r>
              <a:rPr lang="en-US"/>
              <a:t>Is the major biosynthetic center </a:t>
            </a:r>
          </a:p>
          <a:p>
            <a:pPr>
              <a:lnSpc>
                <a:spcPct val="90000"/>
              </a:lnSpc>
            </a:pPr>
            <a:r>
              <a:rPr lang="en-US"/>
              <a:t>Is the focal point for the outgrowth of neuronal processes </a:t>
            </a:r>
          </a:p>
          <a:p>
            <a:pPr>
              <a:lnSpc>
                <a:spcPct val="90000"/>
              </a:lnSpc>
            </a:pPr>
            <a:r>
              <a:rPr lang="en-US"/>
              <a:t>Has well-developed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Contains an axon hillock </a:t>
            </a:r>
          </a:p>
          <a:p>
            <a:pPr lvl="1">
              <a:lnSpc>
                <a:spcPct val="90000"/>
              </a:lnSpc>
            </a:pPr>
            <a:r>
              <a:rPr lang="en-US"/>
              <a:t>cone-shaped area _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Armlike extensions from the soma</a:t>
            </a:r>
          </a:p>
          <a:p>
            <a:r>
              <a:rPr lang="en-US"/>
              <a:t>Called </a:t>
            </a:r>
            <a:r>
              <a:rPr lang="en-US" i="1"/>
              <a:t>_________________</a:t>
            </a:r>
            <a:r>
              <a:rPr lang="en-US"/>
              <a:t> in the _</a:t>
            </a:r>
          </a:p>
          <a:p>
            <a:r>
              <a:rPr lang="en-US"/>
              <a:t>Called </a:t>
            </a:r>
            <a:r>
              <a:rPr lang="en-US" i="1"/>
              <a:t>_________________</a:t>
            </a:r>
            <a:r>
              <a:rPr lang="en-US"/>
              <a:t> in the _</a:t>
            </a:r>
          </a:p>
          <a:p>
            <a:endParaRPr lang="en-US"/>
          </a:p>
          <a:p>
            <a:r>
              <a:rPr lang="en-US"/>
              <a:t>There are two types: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 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Dendrites of Motor Neurons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Short, tapering, and diffusely branched processes</a:t>
            </a:r>
          </a:p>
          <a:p>
            <a:r>
              <a:rPr lang="en-US"/>
              <a:t>They are the ______________________________, regions of the neuron </a:t>
            </a:r>
          </a:p>
          <a:p>
            <a:r>
              <a:rPr lang="en-US"/>
              <a:t>Electrical signals are conveyed as _________________________________ (not action potentials)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Structure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Slender processes _</a:t>
            </a:r>
          </a:p>
          <a:p>
            <a:r>
              <a:rPr lang="en-US"/>
              <a:t>Long axons are called _</a:t>
            </a:r>
          </a:p>
          <a:p>
            <a:r>
              <a:rPr lang="en-US"/>
              <a:t>Usually there is only one unbranched axon per neuron</a:t>
            </a:r>
          </a:p>
          <a:p>
            <a:r>
              <a:rPr lang="en-US"/>
              <a:t>Rare branches, if present, are called _</a:t>
            </a:r>
          </a:p>
          <a:p>
            <a:endParaRPr lang="en-US"/>
          </a:p>
          <a:p>
            <a:r>
              <a:rPr lang="en-US"/>
              <a:t>Axonal terminal </a:t>
            </a:r>
          </a:p>
          <a:p>
            <a:pPr lvl="1"/>
            <a:r>
              <a:rPr lang="en-US"/>
              <a:t>branched terminus of an axon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Function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 </a:t>
            </a:r>
          </a:p>
          <a:p>
            <a:r>
              <a:rPr lang="en-US" sz="2800"/>
              <a:t>Secrete ________________________________ from the axonal terminals</a:t>
            </a:r>
          </a:p>
          <a:p>
            <a:r>
              <a:rPr lang="en-US" sz="2800"/>
              <a:t>Movement along axons occurs in two ways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_____________________________________ axonal terminal</a:t>
            </a:r>
          </a:p>
          <a:p>
            <a:pPr lvl="1"/>
            <a:r>
              <a:rPr lang="en-US" sz="2400"/>
              <a:t>  </a:t>
            </a:r>
          </a:p>
          <a:p>
            <a:pPr lvl="2"/>
            <a:r>
              <a:rPr lang="en-US" sz="2000"/>
              <a:t>____________________________________ axonal terminal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Organization of the Nervous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Central nervous system (CNS)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Integration and command center </a:t>
            </a:r>
          </a:p>
          <a:p>
            <a:endParaRPr lang="en-US"/>
          </a:p>
          <a:p>
            <a:r>
              <a:rPr lang="en-US"/>
              <a:t>Peripheral nervous system (PNS)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Carries messages to and from the spinal cord and brain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Whitish, fatty (protein-lipoid), _______________________________ around most long axons</a:t>
            </a:r>
          </a:p>
          <a:p>
            <a:r>
              <a:rPr lang="en-US"/>
              <a:t>It functions to: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Electrically ___________________________ fibers from one another</a:t>
            </a:r>
          </a:p>
          <a:p>
            <a:pPr lvl="1"/>
            <a:r>
              <a:rPr lang="en-US"/>
              <a:t>Increase the _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/>
              <a:t>Myelin Sheath and Neurilemma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791200" cy="5105400"/>
          </a:xfrm>
        </p:spPr>
        <p:txBody>
          <a:bodyPr/>
          <a:lstStyle/>
          <a:p>
            <a:r>
              <a:rPr lang="en-US" sz="2800"/>
              <a:t>Formed by _________________ cells in the _</a:t>
            </a:r>
          </a:p>
          <a:p>
            <a:r>
              <a:rPr lang="en-US" sz="2800"/>
              <a:t>A Schwann cell:</a:t>
            </a:r>
          </a:p>
          <a:p>
            <a:pPr lvl="1"/>
            <a:r>
              <a:rPr lang="en-US" sz="2400"/>
              <a:t>Envelopes an axon</a:t>
            </a:r>
          </a:p>
          <a:p>
            <a:pPr lvl="1"/>
            <a:r>
              <a:rPr lang="en-US" sz="2400"/>
              <a:t>Encloses the axon with its plasma membrane</a:t>
            </a:r>
          </a:p>
          <a:p>
            <a:pPr lvl="1"/>
            <a:r>
              <a:rPr lang="en-US" sz="2400"/>
              <a:t>Has concentric layers of membrane that make up the myelin sheath </a:t>
            </a:r>
          </a:p>
          <a:p>
            <a:r>
              <a:rPr lang="en-US" sz="2800"/>
              <a:t>Neurilemma </a:t>
            </a:r>
          </a:p>
          <a:p>
            <a:pPr lvl="1"/>
            <a:r>
              <a:rPr lang="en-US" sz="2400"/>
              <a:t> 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700" y="1600200"/>
            <a:ext cx="31623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Nodes of Ranvier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 in the myelin sheath _</a:t>
            </a:r>
          </a:p>
          <a:p>
            <a:endParaRPr lang="en-US"/>
          </a:p>
          <a:p>
            <a:r>
              <a:rPr lang="en-US"/>
              <a:t>They are the sites where _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Unmyelinated Axons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Schwann cell surrounds nerve fibers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Schwann cells partially enclose 15 or more axons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 of the CNS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myelinated and unmyelinated fibers are present</a:t>
            </a:r>
          </a:p>
          <a:p>
            <a:r>
              <a:rPr lang="en-US"/>
              <a:t>______________________________ are formed by _</a:t>
            </a:r>
          </a:p>
          <a:p>
            <a:endParaRPr lang="en-US"/>
          </a:p>
          <a:p>
            <a:r>
              <a:rPr lang="en-US"/>
              <a:t>Nodes of Ranvier are _</a:t>
            </a:r>
          </a:p>
          <a:p>
            <a:endParaRPr lang="en-US"/>
          </a:p>
          <a:p>
            <a:r>
              <a:rPr lang="en-US"/>
              <a:t>There is no neurilemma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Regions of the Brain and Spinal Cord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 matter </a:t>
            </a:r>
          </a:p>
          <a:p>
            <a:pPr lvl="1"/>
            <a:r>
              <a:rPr lang="en-US"/>
              <a:t>dense collections of _</a:t>
            </a:r>
          </a:p>
          <a:p>
            <a:endParaRPr lang="en-US"/>
          </a:p>
          <a:p>
            <a:r>
              <a:rPr lang="en-US"/>
              <a:t>________________________ matter</a:t>
            </a:r>
          </a:p>
          <a:p>
            <a:pPr lvl="1"/>
            <a:r>
              <a:rPr lang="en-US"/>
              <a:t>mostly _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Structural:  </a:t>
            </a:r>
          </a:p>
          <a:p>
            <a:pPr lvl="1"/>
            <a:r>
              <a:rPr lang="en-US"/>
              <a:t>Multipolar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Bipolar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Unipolar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Classification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Functional: 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transmit impulses _</a:t>
            </a:r>
          </a:p>
          <a:p>
            <a:pPr lvl="1"/>
            <a:r>
              <a:rPr lang="en-US"/>
              <a:t>Motor _</a:t>
            </a:r>
          </a:p>
          <a:p>
            <a:pPr lvl="2"/>
            <a:r>
              <a:rPr lang="en-US"/>
              <a:t>carry impulses _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_________________________________ (association neurons) </a:t>
            </a:r>
          </a:p>
          <a:p>
            <a:pPr lvl="2"/>
            <a:r>
              <a:rPr lang="en-US"/>
              <a:t>shuttle signals through CNS pathways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817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12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r>
              <a:rPr lang="en-US" sz="3600"/>
              <a:t>PNS: Two Functional Divisions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231900"/>
            <a:ext cx="8270875" cy="5321300"/>
          </a:xfrm>
        </p:spPr>
        <p:txBody>
          <a:bodyPr/>
          <a:lstStyle/>
          <a:p>
            <a:r>
              <a:rPr lang="en-US"/>
              <a:t>Sensory (_______________________) division</a:t>
            </a:r>
          </a:p>
          <a:p>
            <a:pPr lvl="1"/>
            <a:r>
              <a:rPr lang="en-US"/>
              <a:t>Sensory afferent fibers </a:t>
            </a:r>
          </a:p>
          <a:p>
            <a:pPr lvl="2"/>
            <a:r>
              <a:rPr lang="en-US"/>
              <a:t>carry impulses from _</a:t>
            </a:r>
          </a:p>
          <a:p>
            <a:pPr lvl="1"/>
            <a:endParaRPr lang="en-US"/>
          </a:p>
          <a:p>
            <a:pPr lvl="1"/>
            <a:r>
              <a:rPr lang="en-US"/>
              <a:t>Visceral afferent fibers</a:t>
            </a:r>
          </a:p>
          <a:p>
            <a:pPr lvl="2"/>
            <a:r>
              <a:rPr lang="en-US"/>
              <a:t>transmit impulses from _ </a:t>
            </a:r>
          </a:p>
          <a:p>
            <a:r>
              <a:rPr lang="en-US"/>
              <a:t>Motor (__________________________) division </a:t>
            </a:r>
          </a:p>
          <a:p>
            <a:pPr lvl="1"/>
            <a:r>
              <a:rPr lang="en-US"/>
              <a:t>Transmits impulses from the _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213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Neurophysiology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Neurons are _</a:t>
            </a:r>
          </a:p>
          <a:p>
            <a:r>
              <a:rPr lang="en-US"/>
              <a:t>Action potentials, or nerve impulses, are:</a:t>
            </a:r>
          </a:p>
          <a:p>
            <a:pPr lvl="1"/>
            <a:r>
              <a:rPr lang="en-US"/>
              <a:t>__________________________________ carried along the length of axons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The underlying _______________________________ of the nervous system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Division: Two Main Parts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__________________________ nervous system</a:t>
            </a:r>
          </a:p>
          <a:p>
            <a:pPr lvl="1"/>
            <a:r>
              <a:rPr lang="en-US" sz="2400"/>
              <a:t>________________________________ control of skeletal muscles</a:t>
            </a:r>
          </a:p>
          <a:p>
            <a:endParaRPr lang="en-US" sz="2800"/>
          </a:p>
          <a:p>
            <a:r>
              <a:rPr lang="en-US" sz="2800"/>
              <a:t>_____________________________ nervous system (ANS)</a:t>
            </a:r>
          </a:p>
          <a:p>
            <a:pPr lvl="1"/>
            <a:r>
              <a:rPr lang="en-US" sz="2400"/>
              <a:t>Regulates _</a:t>
            </a:r>
          </a:p>
          <a:p>
            <a:pPr lvl="2"/>
            <a:r>
              <a:rPr lang="en-US" sz="2000"/>
              <a:t>sympathetic </a:t>
            </a:r>
          </a:p>
          <a:p>
            <a:pPr lvl="2"/>
            <a:r>
              <a:rPr lang="en-US" sz="2000"/>
              <a:t>parasympathetic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Histology of Nerve Tissue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two cell divisions in the nervous system are:</a:t>
            </a:r>
          </a:p>
          <a:p>
            <a:pPr lvl="1"/>
            <a:r>
              <a:rPr lang="en-US"/>
              <a:t>  </a:t>
            </a:r>
          </a:p>
          <a:p>
            <a:pPr lvl="2"/>
            <a:r>
              <a:rPr lang="en-US"/>
              <a:t>excitable cells that transmit electrical signals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cells that _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Cells: Neuroglia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supporting cells: neuroglia or glial cells</a:t>
            </a:r>
          </a:p>
          <a:p>
            <a:pPr lvl="1"/>
            <a:r>
              <a:rPr lang="en-US"/>
              <a:t>Provide a _</a:t>
            </a:r>
          </a:p>
          <a:p>
            <a:pPr lvl="1"/>
            <a:r>
              <a:rPr lang="en-US"/>
              <a:t>Segregate and insulate neurons</a:t>
            </a:r>
          </a:p>
          <a:p>
            <a:pPr lvl="1"/>
            <a:r>
              <a:rPr lang="en-US"/>
              <a:t>____________________________ young neurons to the proper connections </a:t>
            </a:r>
          </a:p>
          <a:p>
            <a:pPr lvl="1"/>
            <a:r>
              <a:rPr lang="en-US"/>
              <a:t>Promote _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191000" cy="1143000"/>
          </a:xfrm>
        </p:spPr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endParaRPr lang="en-US"/>
          </a:p>
          <a:p>
            <a:r>
              <a:rPr lang="en-US"/>
              <a:t>Most _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They cling to neurons and their synaptic endings, and _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5029200" cy="32242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Functionally, they:</a:t>
            </a:r>
          </a:p>
          <a:p>
            <a:pPr lvl="1"/>
            <a:r>
              <a:rPr lang="en-US"/>
              <a:t>Support and brace neurons</a:t>
            </a:r>
          </a:p>
          <a:p>
            <a:pPr lvl="1"/>
            <a:r>
              <a:rPr lang="en-US"/>
              <a:t>______________________________ neurons to their nutrient supplies</a:t>
            </a:r>
          </a:p>
          <a:p>
            <a:pPr lvl="1"/>
            <a:r>
              <a:rPr lang="en-US"/>
              <a:t>Guide migration of young neurons</a:t>
            </a:r>
          </a:p>
          <a:p>
            <a:pPr lvl="1"/>
            <a:r>
              <a:rPr lang="en-US"/>
              <a:t>Control the _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Microglia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small, ovoid cells with spiny processes</a:t>
            </a:r>
          </a:p>
          <a:p>
            <a:pPr lvl="1"/>
            <a:r>
              <a:rPr lang="en-US"/>
              <a:t>____________________________ that monitor the health of neurons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81400"/>
            <a:ext cx="5000625" cy="30956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On-screen Show (4:3)</PresentationFormat>
  <Paragraphs>183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Nervous System</vt:lpstr>
      <vt:lpstr>Organization of the Nervous System</vt:lpstr>
      <vt:lpstr>PNS: Two Functional Divisions</vt:lpstr>
      <vt:lpstr>Motor Division: Two Main Parts</vt:lpstr>
      <vt:lpstr>Histology of Nerve Tissue</vt:lpstr>
      <vt:lpstr>Supporting Cells: Neuroglia</vt:lpstr>
      <vt:lpstr>Astrocytes</vt:lpstr>
      <vt:lpstr>Astrocytes</vt:lpstr>
      <vt:lpstr>Microglia</vt:lpstr>
      <vt:lpstr>Ependymal Cells</vt:lpstr>
      <vt:lpstr>Oligodendrocytes, </vt:lpstr>
      <vt:lpstr>Schwann Cells, and Satellite Cells</vt:lpstr>
      <vt:lpstr>Neurons  </vt:lpstr>
      <vt:lpstr>Neurons (Nerve Cells)</vt:lpstr>
      <vt:lpstr>Nerve Cell Body:  Soma </vt:lpstr>
      <vt:lpstr>Processes</vt:lpstr>
      <vt:lpstr>Dendrites of Motor Neurons</vt:lpstr>
      <vt:lpstr>Axons: Structure</vt:lpstr>
      <vt:lpstr>Axons: Function</vt:lpstr>
      <vt:lpstr>Myelin Sheath</vt:lpstr>
      <vt:lpstr>Myelin Sheath and Neurilemma</vt:lpstr>
      <vt:lpstr>Nodes of Ranvier  </vt:lpstr>
      <vt:lpstr>Unmyelinated Axons</vt:lpstr>
      <vt:lpstr>Axons of the CNS</vt:lpstr>
      <vt:lpstr>Regions of the Brain and Spinal Cord</vt:lpstr>
      <vt:lpstr>Neuron Classification</vt:lpstr>
      <vt:lpstr>Neuron Classification</vt:lpstr>
      <vt:lpstr>Slide 28</vt:lpstr>
      <vt:lpstr>Slide 29</vt:lpstr>
      <vt:lpstr>Slide 30</vt:lpstr>
      <vt:lpstr>Neurophysiology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bawargo</dc:creator>
  <cp:lastModifiedBy>bawargo</cp:lastModifiedBy>
  <cp:revision>1</cp:revision>
  <dcterms:created xsi:type="dcterms:W3CDTF">2011-03-14T18:03:30Z</dcterms:created>
  <dcterms:modified xsi:type="dcterms:W3CDTF">2011-03-14T18:04:13Z</dcterms:modified>
</cp:coreProperties>
</file>