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9C4C-D89C-446E-9DCE-BBD9F5FD3A40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365E0-59AD-4958-B9ED-11750EE1B8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A3B07-4272-420C-979C-D0287AB71A4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DD437-B703-49F3-8B71-F907B7AC0D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Four, Packet Two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EF21B-6EE4-4FA9-A03E-DCE14DA4ED10}" type="slidenum">
              <a:rPr lang="en-US"/>
              <a:pPr/>
              <a:t>1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E740-D5E6-4320-B9FD-607AA7F65C7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Two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BBC9-3F40-4F25-9F9A-636A98A8382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Two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B7A2B-E891-4137-9798-3A86CA671A9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174DD-AF3B-4EF1-8169-9126CAD8A6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Current and the Body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Reflects the flow of ________________ rather than electrons</a:t>
            </a:r>
          </a:p>
          <a:p>
            <a:r>
              <a:rPr lang="en-US"/>
              <a:t>There is a potential on either side of membranes when:</a:t>
            </a:r>
          </a:p>
          <a:p>
            <a:pPr lvl="1"/>
            <a:r>
              <a:rPr lang="en-US"/>
              <a:t>The number of ions is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The membrane provides a resistance to ion flow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Potential: Resting State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Leakage accounts for small movements of Na</a:t>
            </a:r>
            <a:r>
              <a:rPr lang="en-US" baseline="30000"/>
              <a:t>+</a:t>
            </a:r>
            <a:r>
              <a:rPr lang="en-US"/>
              <a:t> and K</a:t>
            </a:r>
            <a:r>
              <a:rPr lang="en-US" baseline="30000"/>
              <a:t>+</a:t>
            </a:r>
            <a:endParaRPr lang="en-US"/>
          </a:p>
          <a:p>
            <a:endParaRPr lang="en-US"/>
          </a:p>
          <a:p>
            <a:r>
              <a:rPr lang="en-US"/>
              <a:t>Each Na</a:t>
            </a:r>
            <a:r>
              <a:rPr lang="en-US" baseline="30000"/>
              <a:t>+</a:t>
            </a:r>
            <a:r>
              <a:rPr lang="en-US"/>
              <a:t> channel has two voltage-regulated gates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Action Potential: Depolarization Phase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</a:t>
            </a:r>
            <a:r>
              <a:rPr lang="en-US" baseline="30000"/>
              <a:t>+</a:t>
            </a:r>
            <a:r>
              <a:rPr lang="en-US"/>
              <a:t>_______________________________   increases; membrane potential reverses</a:t>
            </a:r>
          </a:p>
          <a:p>
            <a:r>
              <a:rPr lang="en-US"/>
              <a:t> </a:t>
            </a:r>
          </a:p>
          <a:p>
            <a:r>
              <a:rPr lang="en-US"/>
              <a:t>Threshold</a:t>
            </a:r>
          </a:p>
          <a:p>
            <a:pPr lvl="1"/>
            <a:r>
              <a:rPr lang="en-US"/>
              <a:t>a critical level of depolarization</a:t>
            </a:r>
          </a:p>
          <a:p>
            <a:pPr lvl="1"/>
            <a:r>
              <a:rPr lang="en-US"/>
              <a:t>-55 to -50 mV </a:t>
            </a:r>
          </a:p>
          <a:p>
            <a:endParaRPr lang="en-US"/>
          </a:p>
          <a:p>
            <a:r>
              <a:rPr lang="en-US"/>
              <a:t>At threshold, depolarization becomes 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Action Potential: Repolarization Phase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Sodium inactivation gates close</a:t>
            </a:r>
          </a:p>
          <a:p>
            <a:pPr>
              <a:lnSpc>
                <a:spcPct val="90000"/>
              </a:lnSpc>
            </a:pPr>
            <a:r>
              <a:rPr lang="en-US"/>
              <a:t>Membrane permeability to Na</a:t>
            </a:r>
            <a:r>
              <a:rPr lang="en-US" baseline="30000"/>
              <a:t>+</a:t>
            </a:r>
            <a:r>
              <a:rPr lang="en-US"/>
              <a:t> declines to resting levels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As sodium gates close,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K</a:t>
            </a:r>
            <a:r>
              <a:rPr lang="en-US" baseline="30000"/>
              <a:t>+</a:t>
            </a:r>
            <a:r>
              <a:rPr lang="en-US"/>
              <a:t> exits the cell and _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Potential: Hyperpolarization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800"/>
              <a:t>Potassium gates remain open, causing an _</a:t>
            </a:r>
          </a:p>
          <a:p>
            <a:endParaRPr lang="en-US" sz="2800"/>
          </a:p>
          <a:p>
            <a:r>
              <a:rPr lang="en-US" sz="2800"/>
              <a:t>This movement causes _________________________________ of the membrane (undershoot)</a:t>
            </a:r>
          </a:p>
          <a:p>
            <a:endParaRPr lang="en-US" sz="2800"/>
          </a:p>
          <a:p>
            <a:r>
              <a:rPr lang="en-US" sz="2800"/>
              <a:t>The neuron is ___________________________ to stimulus and depolarization during this time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Action Potential: </a:t>
            </a:r>
            <a:br>
              <a:rPr lang="en-US" sz="2800"/>
            </a:br>
            <a:r>
              <a:rPr lang="en-US" sz="2800"/>
              <a:t>Role of the Sodium-Potassium Pump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600200"/>
            <a:ext cx="8464550" cy="4700588"/>
          </a:xfrm>
        </p:spPr>
        <p:txBody>
          <a:bodyPr/>
          <a:lstStyle/>
          <a:p>
            <a:r>
              <a:rPr lang="en-US"/>
              <a:t>  </a:t>
            </a:r>
          </a:p>
          <a:p>
            <a:pPr lvl="1"/>
            <a:r>
              <a:rPr lang="en-US"/>
              <a:t>___________________________________ electrical conditions of the neuron</a:t>
            </a:r>
          </a:p>
          <a:p>
            <a:pPr lvl="1"/>
            <a:r>
              <a:rPr lang="en-US"/>
              <a:t>Does _________ restore the resting ionic conditions</a:t>
            </a:r>
          </a:p>
          <a:p>
            <a:endParaRPr lang="en-US"/>
          </a:p>
          <a:p>
            <a:r>
              <a:rPr lang="en-US"/>
              <a:t>Ionic redistribution back to resting conditions _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46513" y="1452563"/>
            <a:ext cx="415925" cy="611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46513" y="4984750"/>
            <a:ext cx="415925" cy="793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Action Potential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20000" cy="4830763"/>
          </a:xfrm>
        </p:spPr>
        <p:txBody>
          <a:bodyPr/>
          <a:lstStyle/>
          <a:p>
            <a:r>
              <a:rPr lang="en-US"/>
              <a:t>1 –  </a:t>
            </a:r>
          </a:p>
          <a:p>
            <a:endParaRPr lang="en-US"/>
          </a:p>
          <a:p>
            <a:r>
              <a:rPr lang="en-US"/>
              <a:t>2 –  </a:t>
            </a:r>
          </a:p>
          <a:p>
            <a:endParaRPr lang="en-US"/>
          </a:p>
          <a:p>
            <a:r>
              <a:rPr lang="en-US"/>
              <a:t>3 –  </a:t>
            </a:r>
          </a:p>
          <a:p>
            <a:endParaRPr lang="en-US"/>
          </a:p>
          <a:p>
            <a:r>
              <a:rPr lang="en-US"/>
              <a:t>4 – 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Action Potential</a:t>
            </a:r>
          </a:p>
        </p:txBody>
      </p:sp>
      <p:pic>
        <p:nvPicPr>
          <p:cNvPr id="1105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6550" y="1179513"/>
            <a:ext cx="7740650" cy="5678487"/>
          </a:xfr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and Action Potentials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Threshold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Established by the total amount of current flowing through the membrane </a:t>
            </a:r>
          </a:p>
          <a:p>
            <a:pPr>
              <a:lnSpc>
                <a:spcPct val="90000"/>
              </a:lnSpc>
            </a:pPr>
            <a:r>
              <a:rPr lang="en-US" sz="2800"/>
              <a:t>Subthreshold:  _</a:t>
            </a:r>
          </a:p>
          <a:p>
            <a:pPr>
              <a:lnSpc>
                <a:spcPct val="90000"/>
              </a:lnSpc>
            </a:pPr>
            <a:r>
              <a:rPr lang="en-US" sz="2800"/>
              <a:t>Threshold:   _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All-or-none phenomenon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action potentials _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for Stimulus Intensity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action potentials are _______________ and are independent of stimulus intensity</a:t>
            </a:r>
          </a:p>
          <a:p>
            <a:endParaRPr lang="en-US"/>
          </a:p>
          <a:p>
            <a:r>
              <a:rPr lang="en-US"/>
              <a:t>Strong stimuli can generate an action potential more often than weaker stimuli</a:t>
            </a:r>
          </a:p>
          <a:p>
            <a:endParaRPr lang="en-US"/>
          </a:p>
          <a:p>
            <a:r>
              <a:rPr lang="en-US"/>
              <a:t>The CNS determines stimulus intensity by the _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Refractory Period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absolute refractory period: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Ensures that _</a:t>
            </a:r>
          </a:p>
          <a:p>
            <a:pPr lvl="1"/>
            <a:endParaRPr lang="en-US"/>
          </a:p>
          <a:p>
            <a:pPr lvl="1"/>
            <a:r>
              <a:rPr lang="en-US"/>
              <a:t>Enforces one-way transmission of nerve impulses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Ion Channels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/>
              <a:t>Types of plasma membrane ion channels:</a:t>
            </a:r>
          </a:p>
          <a:p>
            <a:pPr marL="631825"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always open</a:t>
            </a:r>
          </a:p>
          <a:p>
            <a:pPr marL="631825" lvl="1">
              <a:lnSpc>
                <a:spcPct val="90000"/>
              </a:lnSpc>
            </a:pPr>
            <a:r>
              <a:rPr lang="en-US"/>
              <a:t>  </a:t>
            </a:r>
          </a:p>
          <a:p>
            <a:pPr lvl="2">
              <a:lnSpc>
                <a:spcPct val="90000"/>
              </a:lnSpc>
            </a:pPr>
            <a:r>
              <a:rPr lang="en-US"/>
              <a:t>open with binding of a specific neurotransmitter</a:t>
            </a:r>
          </a:p>
          <a:p>
            <a:pPr marL="631825"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 open and close in response to membrane potential</a:t>
            </a:r>
          </a:p>
          <a:p>
            <a:pPr marL="631825" lvl="1">
              <a:lnSpc>
                <a:spcPct val="90000"/>
              </a:lnSpc>
            </a:pPr>
            <a:r>
              <a:rPr lang="en-US"/>
              <a:t>  </a:t>
            </a:r>
          </a:p>
          <a:p>
            <a:pPr lvl="2">
              <a:lnSpc>
                <a:spcPct val="90000"/>
              </a:lnSpc>
            </a:pPr>
            <a:r>
              <a:rPr lang="en-US"/>
              <a:t> open and close in response to physical deformation of receptors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Refractory Period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interval following the absolute refractory period when _</a:t>
            </a:r>
          </a:p>
          <a:p>
            <a:endParaRPr lang="en-US"/>
          </a:p>
          <a:p>
            <a:r>
              <a:rPr lang="en-US"/>
              <a:t>The threshold level is _______________________, allowing _______________________________ to increase the frequency of action potential events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Conduction Velocities of Axons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Rate of impulse propagation is determined by: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the larger the diameter, the faster the impulse</a:t>
            </a:r>
          </a:p>
          <a:p>
            <a:pPr lvl="1"/>
            <a:endParaRPr lang="en-US"/>
          </a:p>
          <a:p>
            <a:pPr lvl="1"/>
            <a:r>
              <a:rPr lang="en-US"/>
              <a:t>Presence of a _</a:t>
            </a:r>
          </a:p>
          <a:p>
            <a:pPr lvl="2"/>
            <a:r>
              <a:rPr lang="en-US"/>
              <a:t>myelination dramatically _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Saltatory Conduction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 passes through a myelinated axon only _</a:t>
            </a:r>
          </a:p>
          <a:p>
            <a:r>
              <a:rPr lang="en-US"/>
              <a:t>Voltage-gated Na</a:t>
            </a:r>
            <a:r>
              <a:rPr lang="en-US" baseline="30000"/>
              <a:t>+</a:t>
            </a:r>
            <a:r>
              <a:rPr lang="en-US"/>
              <a:t> channels are concentrated at these nodes</a:t>
            </a:r>
          </a:p>
          <a:p>
            <a:r>
              <a:rPr lang="en-US"/>
              <a:t>Action potentials are triggered only at the nodes and _</a:t>
            </a:r>
          </a:p>
          <a:p>
            <a:r>
              <a:rPr lang="en-US"/>
              <a:t>Much faster than conduction along unmyelinated axons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Fiber Classification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Nerve fibers are classified according to: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Degree of _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Synapses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junction that mediates information transfer from one neuron: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r>
              <a:rPr lang="en-US"/>
              <a:t>Presynaptic neuron </a:t>
            </a:r>
          </a:p>
          <a:p>
            <a:pPr lvl="1"/>
            <a:r>
              <a:rPr lang="en-US"/>
              <a:t>conducts impulses _</a:t>
            </a:r>
          </a:p>
          <a:p>
            <a:r>
              <a:rPr lang="en-US"/>
              <a:t>Postsynaptic neuron</a:t>
            </a:r>
          </a:p>
          <a:p>
            <a:pPr lvl="1"/>
            <a:r>
              <a:rPr lang="en-US"/>
              <a:t>transmits impulses _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Fluid-filled space _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Prevents nerve impulses from directly passing from one neuron to the next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Transmission across the synaptic cleft: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___________________________________ (as opposed to an electrical one)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Ensures ____________________________ communication between neurons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Cleft: Information Transfer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Nerve impulses reach the axonal terminal of the </a:t>
            </a:r>
            <a:r>
              <a:rPr lang="en-US" dirty="0" err="1"/>
              <a:t>presynaptic</a:t>
            </a:r>
            <a:r>
              <a:rPr lang="en-US" dirty="0"/>
              <a:t> neuron and _</a:t>
            </a:r>
          </a:p>
          <a:p>
            <a:pPr>
              <a:lnSpc>
                <a:spcPct val="90000"/>
              </a:lnSpc>
            </a:pPr>
            <a:r>
              <a:rPr lang="en-US" dirty="0"/>
              <a:t>Neurotransmitter is released into the synaptic cleft via _</a:t>
            </a:r>
          </a:p>
          <a:p>
            <a:pPr>
              <a:lnSpc>
                <a:spcPct val="90000"/>
              </a:lnSpc>
            </a:pPr>
            <a:r>
              <a:rPr lang="en-US" dirty="0"/>
              <a:t>Neurotransmitter crosses the synaptic cleft </a:t>
            </a:r>
          </a:p>
          <a:p>
            <a:pPr>
              <a:lnSpc>
                <a:spcPct val="90000"/>
              </a:lnSpc>
            </a:pPr>
            <a:r>
              <a:rPr lang="en-US" dirty="0"/>
              <a:t>binds to _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Postsynaptic membrane permeability changes, causing an _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03338"/>
            <a:ext cx="8610600" cy="4443412"/>
          </a:xfrm>
          <a:prstGeom prst="rect">
            <a:avLst/>
          </a:prstGeom>
          <a:noFill/>
        </p:spPr>
      </p:pic>
      <p:sp>
        <p:nvSpPr>
          <p:cNvPr id="55299" name="Freeform 3"/>
          <p:cNvSpPr>
            <a:spLocks/>
          </p:cNvSpPr>
          <p:nvPr/>
        </p:nvSpPr>
        <p:spPr bwMode="auto">
          <a:xfrm>
            <a:off x="2381250" y="4927600"/>
            <a:ext cx="336550" cy="10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8"/>
              </a:cxn>
              <a:cxn ang="0">
                <a:pos x="240" y="78"/>
              </a:cxn>
              <a:cxn ang="0">
                <a:pos x="240" y="12"/>
              </a:cxn>
            </a:cxnLst>
            <a:rect l="0" t="0" r="r" b="b"/>
            <a:pathLst>
              <a:path w="240" h="78">
                <a:moveTo>
                  <a:pt x="0" y="0"/>
                </a:moveTo>
                <a:lnTo>
                  <a:pt x="0" y="78"/>
                </a:lnTo>
                <a:lnTo>
                  <a:pt x="240" y="78"/>
                </a:lnTo>
                <a:lnTo>
                  <a:pt x="240" y="1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0" name="Freeform 4"/>
          <p:cNvSpPr>
            <a:spLocks/>
          </p:cNvSpPr>
          <p:nvPr/>
        </p:nvSpPr>
        <p:spPr bwMode="auto">
          <a:xfrm>
            <a:off x="2811463" y="4986338"/>
            <a:ext cx="334962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8"/>
              </a:cxn>
              <a:cxn ang="0">
                <a:pos x="240" y="78"/>
              </a:cxn>
              <a:cxn ang="0">
                <a:pos x="240" y="12"/>
              </a:cxn>
            </a:cxnLst>
            <a:rect l="0" t="0" r="r" b="b"/>
            <a:pathLst>
              <a:path w="240" h="78">
                <a:moveTo>
                  <a:pt x="0" y="0"/>
                </a:moveTo>
                <a:lnTo>
                  <a:pt x="0" y="78"/>
                </a:lnTo>
                <a:lnTo>
                  <a:pt x="240" y="78"/>
                </a:lnTo>
                <a:lnTo>
                  <a:pt x="240" y="1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1" name="Freeform 5"/>
          <p:cNvSpPr>
            <a:spLocks/>
          </p:cNvSpPr>
          <p:nvPr/>
        </p:nvSpPr>
        <p:spPr bwMode="auto">
          <a:xfrm>
            <a:off x="2289175" y="5037138"/>
            <a:ext cx="260350" cy="920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86" y="66"/>
              </a:cxn>
              <a:cxn ang="0">
                <a:pos x="186" y="0"/>
              </a:cxn>
            </a:cxnLst>
            <a:rect l="0" t="0" r="r" b="b"/>
            <a:pathLst>
              <a:path w="186" h="66">
                <a:moveTo>
                  <a:pt x="0" y="66"/>
                </a:moveTo>
                <a:lnTo>
                  <a:pt x="186" y="66"/>
                </a:lnTo>
                <a:lnTo>
                  <a:pt x="18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Freeform 6"/>
          <p:cNvSpPr>
            <a:spLocks/>
          </p:cNvSpPr>
          <p:nvPr/>
        </p:nvSpPr>
        <p:spPr bwMode="auto">
          <a:xfrm>
            <a:off x="2978150" y="5095875"/>
            <a:ext cx="193675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6"/>
              </a:cxn>
              <a:cxn ang="0">
                <a:pos x="138" y="66"/>
              </a:cxn>
            </a:cxnLst>
            <a:rect l="0" t="0" r="r" b="b"/>
            <a:pathLst>
              <a:path w="138" h="66">
                <a:moveTo>
                  <a:pt x="0" y="0"/>
                </a:moveTo>
                <a:lnTo>
                  <a:pt x="0" y="66"/>
                </a:lnTo>
                <a:lnTo>
                  <a:pt x="138" y="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1625600" y="4473575"/>
            <a:ext cx="611188" cy="115888"/>
          </a:xfrm>
          <a:custGeom>
            <a:avLst/>
            <a:gdLst/>
            <a:ahLst/>
            <a:cxnLst>
              <a:cxn ang="0">
                <a:pos x="436" y="82"/>
              </a:cxn>
              <a:cxn ang="0">
                <a:pos x="96" y="0"/>
              </a:cxn>
              <a:cxn ang="0">
                <a:pos x="0" y="0"/>
              </a:cxn>
            </a:cxnLst>
            <a:rect l="0" t="0" r="r" b="b"/>
            <a:pathLst>
              <a:path w="436" h="82">
                <a:moveTo>
                  <a:pt x="436" y="82"/>
                </a:moveTo>
                <a:lnTo>
                  <a:pt x="96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3336925" y="2505075"/>
            <a:ext cx="288925" cy="798513"/>
          </a:xfrm>
          <a:custGeom>
            <a:avLst/>
            <a:gdLst/>
            <a:ahLst/>
            <a:cxnLst>
              <a:cxn ang="0">
                <a:pos x="206" y="0"/>
              </a:cxn>
              <a:cxn ang="0">
                <a:pos x="206" y="134"/>
              </a:cxn>
              <a:cxn ang="0">
                <a:pos x="0" y="570"/>
              </a:cxn>
            </a:cxnLst>
            <a:rect l="0" t="0" r="r" b="b"/>
            <a:pathLst>
              <a:path w="206" h="570">
                <a:moveTo>
                  <a:pt x="206" y="0"/>
                </a:moveTo>
                <a:lnTo>
                  <a:pt x="206" y="134"/>
                </a:lnTo>
                <a:lnTo>
                  <a:pt x="0" y="57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V="1">
            <a:off x="4122738" y="2055813"/>
            <a:ext cx="1587" cy="889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V="1">
            <a:off x="4913313" y="2506663"/>
            <a:ext cx="1587" cy="1000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1589088" y="3322638"/>
            <a:ext cx="12461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 flipV="1">
            <a:off x="2028825" y="3322638"/>
            <a:ext cx="614363" cy="1095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966788" y="2681288"/>
            <a:ext cx="45085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Freeform 14"/>
          <p:cNvSpPr>
            <a:spLocks/>
          </p:cNvSpPr>
          <p:nvPr/>
        </p:nvSpPr>
        <p:spPr bwMode="auto">
          <a:xfrm>
            <a:off x="6834188" y="1590675"/>
            <a:ext cx="711200" cy="512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" y="0"/>
              </a:cxn>
              <a:cxn ang="0">
                <a:pos x="508" y="366"/>
              </a:cxn>
            </a:cxnLst>
            <a:rect l="0" t="0" r="r" b="b"/>
            <a:pathLst>
              <a:path w="508" h="366">
                <a:moveTo>
                  <a:pt x="0" y="0"/>
                </a:moveTo>
                <a:lnTo>
                  <a:pt x="262" y="0"/>
                </a:lnTo>
                <a:lnTo>
                  <a:pt x="508" y="3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6323013" y="1935163"/>
            <a:ext cx="1252537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0"/>
              </a:cxn>
              <a:cxn ang="0">
                <a:pos x="894" y="246"/>
              </a:cxn>
            </a:cxnLst>
            <a:rect l="0" t="0" r="r" b="b"/>
            <a:pathLst>
              <a:path w="894" h="246">
                <a:moveTo>
                  <a:pt x="0" y="0"/>
                </a:moveTo>
                <a:lnTo>
                  <a:pt x="548" y="0"/>
                </a:lnTo>
                <a:lnTo>
                  <a:pt x="894" y="24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6881813" y="2260600"/>
            <a:ext cx="74612" cy="62547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0"/>
              </a:cxn>
              <a:cxn ang="0">
                <a:pos x="0" y="446"/>
              </a:cxn>
              <a:cxn ang="0">
                <a:pos x="54" y="446"/>
              </a:cxn>
            </a:cxnLst>
            <a:rect l="0" t="0" r="r" b="b"/>
            <a:pathLst>
              <a:path w="54" h="446">
                <a:moveTo>
                  <a:pt x="48" y="0"/>
                </a:moveTo>
                <a:lnTo>
                  <a:pt x="0" y="0"/>
                </a:lnTo>
                <a:lnTo>
                  <a:pt x="0" y="446"/>
                </a:lnTo>
                <a:lnTo>
                  <a:pt x="54" y="44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6813550" y="2927350"/>
            <a:ext cx="944563" cy="142875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206" y="102"/>
              </a:cxn>
              <a:cxn ang="0">
                <a:pos x="674" y="0"/>
              </a:cxn>
            </a:cxnLst>
            <a:rect l="0" t="0" r="r" b="b"/>
            <a:pathLst>
              <a:path w="674" h="102">
                <a:moveTo>
                  <a:pt x="0" y="102"/>
                </a:moveTo>
                <a:lnTo>
                  <a:pt x="206" y="102"/>
                </a:lnTo>
                <a:lnTo>
                  <a:pt x="674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>
            <a:off x="6586538" y="2557463"/>
            <a:ext cx="29527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6416675" y="3902075"/>
            <a:ext cx="85725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945313" y="5011738"/>
            <a:ext cx="889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441325" y="3228975"/>
            <a:ext cx="116363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Synaptic vesicles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containing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molecules</a:t>
            </a:r>
            <a:endParaRPr lang="en-US" sz="2100" b="1"/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41325" y="2589213"/>
            <a:ext cx="784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Axon of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presynaptic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neuron</a:t>
            </a:r>
            <a:endParaRPr lang="en-US" sz="2100" b="1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1027113" y="4375150"/>
            <a:ext cx="582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cleft</a:t>
            </a:r>
            <a:endParaRPr lang="en-US" sz="2100" b="1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1525588" y="5046663"/>
            <a:ext cx="776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(closed)</a:t>
            </a:r>
            <a:endParaRPr lang="en-US" sz="2100" b="1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3216275" y="5105400"/>
            <a:ext cx="1241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(open)</a:t>
            </a:r>
            <a:endParaRPr lang="en-US" sz="2100" b="1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3535363" y="1724025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Axon terminal of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presynaptic neuron</a:t>
            </a:r>
            <a:endParaRPr lang="en-US" sz="2100" b="1"/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4516438" y="2181225"/>
            <a:ext cx="86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Postsynaptic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membrane</a:t>
            </a:r>
            <a:endParaRPr lang="en-US" sz="2100" b="1"/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3154363" y="2316163"/>
            <a:ext cx="9699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Mitochondrion</a:t>
            </a:r>
            <a:endParaRPr lang="en-US" sz="2100" b="1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5707063" y="4921250"/>
            <a:ext cx="12573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closed</a:t>
            </a:r>
            <a:endParaRPr lang="en-US" sz="2100" b="1"/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5681663" y="2970213"/>
            <a:ext cx="11493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open</a:t>
            </a:r>
            <a:endParaRPr lang="en-US" sz="2100" b="1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5718175" y="1506538"/>
            <a:ext cx="11318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</a:t>
            </a:r>
            <a:endParaRPr lang="en-US" sz="2100" b="1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5718175" y="1836738"/>
            <a:ext cx="606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Receptor</a:t>
            </a:r>
            <a:endParaRPr lang="en-US" sz="2100" b="1"/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5718175" y="2455863"/>
            <a:ext cx="86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Postsynaptic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membrane</a:t>
            </a:r>
            <a:endParaRPr lang="en-US" sz="2100" b="1"/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5762625" y="3811588"/>
            <a:ext cx="1116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Degraded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</a:t>
            </a:r>
            <a:endParaRPr lang="en-US" sz="2100" b="1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8434388" y="1573213"/>
            <a:ext cx="2317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Na</a:t>
            </a:r>
            <a:r>
              <a:rPr lang="en-US" sz="1100" b="1" baseline="30000">
                <a:solidFill>
                  <a:srgbClr val="000000"/>
                </a:solidFill>
              </a:rPr>
              <a:t>+</a:t>
            </a:r>
            <a:endParaRPr lang="en-US" sz="2100" b="1"/>
          </a:p>
        </p:txBody>
      </p:sp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2967038" y="1598613"/>
            <a:ext cx="280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Ca</a:t>
            </a:r>
            <a:r>
              <a:rPr lang="en-US" sz="1100" b="1" baseline="30000">
                <a:solidFill>
                  <a:srgbClr val="000000"/>
                </a:solidFill>
              </a:rPr>
              <a:t>2+</a:t>
            </a:r>
            <a:endParaRPr lang="en-US" sz="2100" b="1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auto">
          <a:xfrm>
            <a:off x="2733675" y="1911350"/>
            <a:ext cx="160338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1</a:t>
            </a:r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auto">
          <a:xfrm>
            <a:off x="3632200" y="3992563"/>
            <a:ext cx="160338" cy="160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2</a:t>
            </a:r>
          </a:p>
        </p:txBody>
      </p:sp>
      <p:sp>
        <p:nvSpPr>
          <p:cNvPr id="55335" name="Oval 39"/>
          <p:cNvSpPr>
            <a:spLocks noChangeArrowheads="1"/>
          </p:cNvSpPr>
          <p:nvPr/>
        </p:nvSpPr>
        <p:spPr bwMode="auto">
          <a:xfrm>
            <a:off x="3497263" y="4572000"/>
            <a:ext cx="161925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3</a:t>
            </a:r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auto">
          <a:xfrm>
            <a:off x="4344988" y="4679950"/>
            <a:ext cx="161925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4</a:t>
            </a:r>
          </a:p>
        </p:txBody>
      </p:sp>
      <p:sp>
        <p:nvSpPr>
          <p:cNvPr id="55337" name="Oval 41"/>
          <p:cNvSpPr>
            <a:spLocks noChangeArrowheads="1"/>
          </p:cNvSpPr>
          <p:nvPr/>
        </p:nvSpPr>
        <p:spPr bwMode="auto">
          <a:xfrm>
            <a:off x="7505700" y="3294063"/>
            <a:ext cx="161925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5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 rot="3466779">
            <a:off x="948531" y="1791494"/>
            <a:ext cx="11795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696" tIns="40348" rIns="80696" bIns="40348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chemeClr val="bg1"/>
                </a:solidFill>
              </a:rPr>
              <a:t>Action potential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11.18</a:t>
            </a:r>
          </a:p>
        </p:txBody>
      </p:sp>
      <p:sp>
        <p:nvSpPr>
          <p:cNvPr id="55340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Cleft: Information Transfer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Termination of Neurotransmitter Effects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4883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Neurotransmitter bound to a postsynaptic receptor: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Produces a _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_________________________________________ of additional “messages”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Must be removed from its receptor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Removal of neurotransmitters occurs when they: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degraded by _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__________________________________ by </a:t>
            </a:r>
            <a:r>
              <a:rPr lang="en-US" sz="2400" dirty="0" err="1"/>
              <a:t>astrocytes</a:t>
            </a:r>
            <a:r>
              <a:rPr lang="en-US" sz="2400" dirty="0"/>
              <a:t> or the </a:t>
            </a:r>
            <a:r>
              <a:rPr lang="en-US" sz="2400" dirty="0" err="1"/>
              <a:t>presynaptic</a:t>
            </a:r>
            <a:r>
              <a:rPr lang="en-US" sz="2400" dirty="0"/>
              <a:t> terminals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Diffuse from the synaptic cleft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Electrochemical Gradient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chemical gradient </a:t>
            </a:r>
          </a:p>
          <a:p>
            <a:pPr lvl="1"/>
            <a:r>
              <a:rPr lang="en-US"/>
              <a:t>________ movement from an area of _</a:t>
            </a:r>
          </a:p>
          <a:p>
            <a:endParaRPr lang="en-US"/>
          </a:p>
          <a:p>
            <a:r>
              <a:rPr lang="en-US"/>
              <a:t>electrical gradient </a:t>
            </a:r>
          </a:p>
          <a:p>
            <a:pPr lvl="1"/>
            <a:r>
              <a:rPr lang="en-US"/>
              <a:t>Ion movement toward an area of _</a:t>
            </a:r>
          </a:p>
          <a:p>
            <a:r>
              <a:rPr lang="en-US"/>
              <a:t>Electrochemical gradient</a:t>
            </a:r>
          </a:p>
          <a:p>
            <a:pPr lvl="1"/>
            <a:r>
              <a:rPr lang="en-US"/>
              <a:t>the ____________________________________ gradients taken together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Resting Membrane Potential (V</a:t>
            </a:r>
            <a:r>
              <a:rPr lang="en-US" sz="3200" baseline="-25000"/>
              <a:t>r</a:t>
            </a:r>
            <a:r>
              <a:rPr lang="en-US" sz="3200"/>
              <a:t>)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/>
              <a:t>The potential difference (–70 mV) across the membrane of a resting neuron</a:t>
            </a:r>
          </a:p>
          <a:p>
            <a:r>
              <a:rPr lang="en-US"/>
              <a:t>It is generated by different concentrations of Na</a:t>
            </a:r>
            <a:r>
              <a:rPr lang="en-US" baseline="30000"/>
              <a:t>+</a:t>
            </a:r>
            <a:r>
              <a:rPr lang="en-US"/>
              <a:t>, K</a:t>
            </a:r>
            <a:r>
              <a:rPr lang="en-US" baseline="30000"/>
              <a:t>+</a:t>
            </a:r>
            <a:r>
              <a:rPr lang="en-US"/>
              <a:t>, Cl</a:t>
            </a:r>
            <a:r>
              <a:rPr lang="en-US" baseline="30000">
                <a:sym typeface="Symbol" charset="2"/>
              </a:rPr>
              <a:t></a:t>
            </a:r>
            <a:r>
              <a:rPr lang="en-US"/>
              <a:t>, and protein anions (A</a:t>
            </a:r>
            <a:r>
              <a:rPr lang="en-US" baseline="30000">
                <a:sym typeface="Symbol" charset="2"/>
              </a:rPr>
              <a:t></a:t>
            </a:r>
            <a:r>
              <a:rPr lang="en-US"/>
              <a:t>)</a:t>
            </a:r>
          </a:p>
          <a:p>
            <a:r>
              <a:rPr lang="en-US"/>
              <a:t>Ionic differences are the consequence of:</a:t>
            </a:r>
          </a:p>
          <a:p>
            <a:pPr lvl="1"/>
            <a:r>
              <a:rPr lang="en-US"/>
              <a:t>Differential __________________________ of the neurilemma to Na</a:t>
            </a:r>
            <a:r>
              <a:rPr lang="en-US" baseline="30000"/>
              <a:t>+</a:t>
            </a:r>
            <a:r>
              <a:rPr lang="en-US"/>
              <a:t> and K</a:t>
            </a:r>
            <a:r>
              <a:rPr lang="en-US" baseline="30000"/>
              <a:t>+</a:t>
            </a:r>
            <a:endParaRPr lang="en-US"/>
          </a:p>
          <a:p>
            <a:pPr lvl="1"/>
            <a:r>
              <a:rPr lang="en-US"/>
              <a:t>Operation of the _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Membrane Potentials: Signals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Membrane potential changes are produced by:</a:t>
            </a:r>
          </a:p>
          <a:p>
            <a:pPr lvl="1"/>
            <a:r>
              <a:rPr lang="en-US"/>
              <a:t>Changes in membrane permeability to ions</a:t>
            </a:r>
          </a:p>
          <a:p>
            <a:pPr lvl="1"/>
            <a:r>
              <a:rPr lang="en-US"/>
              <a:t>Alterations of ion concentrations across the membrane</a:t>
            </a:r>
          </a:p>
          <a:p>
            <a:endParaRPr lang="en-US"/>
          </a:p>
          <a:p>
            <a:r>
              <a:rPr lang="en-US"/>
              <a:t>Types of signals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in Membrane Potential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Changes are caused by three events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 the inside of the membrane becomes _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the membrane returns to its resting membrane potential</a:t>
            </a:r>
          </a:p>
          <a:p>
            <a:pPr lvl="1">
              <a:lnSpc>
                <a:spcPct val="90000"/>
              </a:lnSpc>
            </a:pPr>
            <a:r>
              <a:rPr lang="en-US"/>
              <a:t>  </a:t>
            </a:r>
          </a:p>
          <a:p>
            <a:pPr lvl="2">
              <a:lnSpc>
                <a:spcPct val="90000"/>
              </a:lnSpc>
            </a:pPr>
            <a:r>
              <a:rPr lang="en-US"/>
              <a:t>the inside of the membrane becomes _______________________________________ than the resting potential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Graded Potentials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_________________________________ in membrane potential</a:t>
            </a:r>
          </a:p>
          <a:p>
            <a:r>
              <a:rPr lang="en-US"/>
              <a:t> </a:t>
            </a:r>
          </a:p>
          <a:p>
            <a:r>
              <a:rPr lang="en-US"/>
              <a:t>Magnitude varies directly with the strength of the stimulus</a:t>
            </a:r>
          </a:p>
          <a:p>
            <a:r>
              <a:rPr lang="en-US"/>
              <a:t>Sufficiently strong graded potentials can initiate action potentials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Graded Potentials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 is quickly dissipated due to the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Only travel over _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Potentials (APs)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brief reversal of membrane potential with a total amplitude of 100 mV</a:t>
            </a:r>
          </a:p>
          <a:p>
            <a:pPr>
              <a:lnSpc>
                <a:spcPct val="90000"/>
              </a:lnSpc>
            </a:pPr>
            <a:r>
              <a:rPr lang="en-US"/>
              <a:t>Action potentials are only generated by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do ________ decrease in strength over distance</a:t>
            </a:r>
          </a:p>
          <a:p>
            <a:pPr>
              <a:lnSpc>
                <a:spcPct val="90000"/>
              </a:lnSpc>
            </a:pPr>
            <a:r>
              <a:rPr lang="en-US"/>
              <a:t>principal means of neural communication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 ________________________ in the axon of a neuron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901</Words>
  <Application>Microsoft Office PowerPoint</Application>
  <PresentationFormat>On-screen Show (4:3)</PresentationFormat>
  <Paragraphs>226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Electrical Current and the Body</vt:lpstr>
      <vt:lpstr>Role of Ion Channels</vt:lpstr>
      <vt:lpstr>Electrochemical Gradient</vt:lpstr>
      <vt:lpstr>Resting Membrane Potential (Vr)</vt:lpstr>
      <vt:lpstr>Membrane Potentials: Signals</vt:lpstr>
      <vt:lpstr>Changes in Membrane Potential</vt:lpstr>
      <vt:lpstr>Graded Potentials</vt:lpstr>
      <vt:lpstr>Graded Potentials</vt:lpstr>
      <vt:lpstr>Action Potentials (APs)</vt:lpstr>
      <vt:lpstr>Action Potential: Resting State</vt:lpstr>
      <vt:lpstr>Action Potential: Depolarization Phase</vt:lpstr>
      <vt:lpstr>Action Potential: Repolarization Phase</vt:lpstr>
      <vt:lpstr>Action Potential: Hyperpolarization</vt:lpstr>
      <vt:lpstr>Action Potential:  Role of the Sodium-Potassium Pump</vt:lpstr>
      <vt:lpstr>Phases of the Action Potential</vt:lpstr>
      <vt:lpstr>Phases of the Action Potential</vt:lpstr>
      <vt:lpstr>Threshold and Action Potentials</vt:lpstr>
      <vt:lpstr>Coding for Stimulus Intensity</vt:lpstr>
      <vt:lpstr>Absolute Refractory Period</vt:lpstr>
      <vt:lpstr>Relative Refractory Period</vt:lpstr>
      <vt:lpstr>Conduction Velocities of Axons</vt:lpstr>
      <vt:lpstr>Saltatory Conduction</vt:lpstr>
      <vt:lpstr>Nerve Fiber Classification</vt:lpstr>
      <vt:lpstr>Synapses</vt:lpstr>
      <vt:lpstr>Synaptic Cleft</vt:lpstr>
      <vt:lpstr>Synaptic Cleft: Information Transfer</vt:lpstr>
      <vt:lpstr>Synaptic Cleft: Information Transfer</vt:lpstr>
      <vt:lpstr>Termination of Neurotransmitter Effects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Current and the Body</dc:title>
  <dc:creator>bawargo</dc:creator>
  <cp:lastModifiedBy>bawargo</cp:lastModifiedBy>
  <cp:revision>1</cp:revision>
  <dcterms:created xsi:type="dcterms:W3CDTF">2011-03-14T18:04:45Z</dcterms:created>
  <dcterms:modified xsi:type="dcterms:W3CDTF">2011-03-14T18:05:22Z</dcterms:modified>
</cp:coreProperties>
</file>