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3A755-8B6A-49F5-AF09-034ED565E671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5BF97-FB7A-4803-B1A0-9C1E9CD355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14E7F-2F9B-4EF8-97A3-889C5C139AB4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7AEF3-58BE-4F27-95D3-5E10B1FFDA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7AEF3-58BE-4F27-95D3-5E10B1FFDAAA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Four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1549-6624-4F46-8936-F3FAD65D28C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Packet Four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3936C-BADC-49F3-A1F3-6AD945C41066}" type="datetimeFigureOut">
              <a:rPr lang="en-US" smtClean="0"/>
              <a:t>3/14/2011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CE3A3-9BB5-4DFD-827E-2C5511A840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Basic Pattern of the Central Nervous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673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Spinal Cord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 surrounded by a _ </a:t>
            </a:r>
          </a:p>
          <a:p>
            <a:pPr lvl="1">
              <a:lnSpc>
                <a:spcPct val="90000"/>
              </a:lnSpc>
            </a:pPr>
            <a:r>
              <a:rPr lang="en-US"/>
              <a:t>Gray matter is surrounded by _ </a:t>
            </a:r>
          </a:p>
          <a:p>
            <a:pPr lvl="2">
              <a:lnSpc>
                <a:spcPct val="90000"/>
              </a:lnSpc>
            </a:pPr>
            <a:r>
              <a:rPr lang="en-US"/>
              <a:t>myelinated fiber _</a:t>
            </a:r>
          </a:p>
          <a:p>
            <a:pPr>
              <a:lnSpc>
                <a:spcPct val="90000"/>
              </a:lnSpc>
            </a:pPr>
            <a:r>
              <a:rPr lang="en-US"/>
              <a:t>Brain</a:t>
            </a:r>
          </a:p>
          <a:p>
            <a:pPr lvl="1">
              <a:lnSpc>
                <a:spcPct val="90000"/>
              </a:lnSpc>
            </a:pPr>
            <a:r>
              <a:rPr lang="en-US"/>
              <a:t>Similar to spinal cord but with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Cerebellum has gray matter in nuclei</a:t>
            </a:r>
          </a:p>
          <a:p>
            <a:pPr lvl="1">
              <a:lnSpc>
                <a:spcPct val="90000"/>
              </a:lnSpc>
            </a:pPr>
            <a:r>
              <a:rPr lang="en-US"/>
              <a:t>Cerebrum has nuclei and additional gray matter in the cortex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Areas of the Cerebral Cortex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762000"/>
            <a:ext cx="8929687" cy="5684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Areas of the Cerebral Cortex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8501063" cy="538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Cortex: Motor Areas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Primary _</a:t>
            </a:r>
          </a:p>
          <a:p>
            <a:r>
              <a:rPr lang="en-US"/>
              <a:t>Premotor cortex</a:t>
            </a:r>
          </a:p>
          <a:p>
            <a:r>
              <a:rPr lang="en-US"/>
              <a:t> </a:t>
            </a:r>
          </a:p>
          <a:p>
            <a:r>
              <a:rPr lang="en-US"/>
              <a:t>Frontal eye field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Motor Cortex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490855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Located in the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Pyramidal cells whose axons make up the _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Allows conscious control of precise, skilled, voluntary movements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0" y="1219200"/>
            <a:ext cx="403225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Premotor Cortex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Located _</a:t>
            </a:r>
          </a:p>
          <a:p>
            <a:endParaRPr lang="en-US"/>
          </a:p>
          <a:p>
            <a:r>
              <a:rPr lang="en-US"/>
              <a:t>Controls _</a:t>
            </a:r>
          </a:p>
          <a:p>
            <a:endParaRPr lang="en-US"/>
          </a:p>
          <a:p>
            <a:r>
              <a:rPr lang="en-US"/>
              <a:t>Coordinates simultaneous or sequential actions  </a:t>
            </a:r>
          </a:p>
          <a:p>
            <a:endParaRPr lang="en-US"/>
          </a:p>
          <a:p>
            <a:r>
              <a:rPr lang="en-US"/>
              <a:t>Involved in the planning of movements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Broca’s Area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Broca’s area</a:t>
            </a:r>
          </a:p>
          <a:p>
            <a:pPr lvl="1"/>
            <a:r>
              <a:rPr lang="en-US"/>
              <a:t>Located anterior to the inferior region of the premotor area</a:t>
            </a:r>
          </a:p>
          <a:p>
            <a:pPr lvl="1"/>
            <a:endParaRPr lang="en-US"/>
          </a:p>
          <a:p>
            <a:pPr lvl="1"/>
            <a:r>
              <a:rPr lang="en-US"/>
              <a:t>Present in _</a:t>
            </a:r>
          </a:p>
          <a:p>
            <a:pPr lvl="1"/>
            <a:endParaRPr lang="en-US"/>
          </a:p>
          <a:p>
            <a:pPr lvl="1"/>
            <a:r>
              <a:rPr lang="en-US"/>
              <a:t>A motor speech area that _</a:t>
            </a:r>
          </a:p>
          <a:p>
            <a:pPr lvl="1"/>
            <a:endParaRPr lang="en-US"/>
          </a:p>
          <a:p>
            <a:pPr lvl="1"/>
            <a:r>
              <a:rPr lang="en-US"/>
              <a:t>Is active as one prepares to speak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Frontal Eye Field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Located anterior to the premotor cortex and superior to Broca’s area</a:t>
            </a:r>
          </a:p>
          <a:p>
            <a:pPr lvl="1"/>
            <a:endParaRPr lang="en-US"/>
          </a:p>
          <a:p>
            <a:pPr lvl="1"/>
            <a:r>
              <a:rPr lang="en-US"/>
              <a:t>Controls _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Areas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Primary _</a:t>
            </a:r>
          </a:p>
          <a:p>
            <a:r>
              <a:rPr lang="en-US"/>
              <a:t>Somatosensory association cortex</a:t>
            </a:r>
          </a:p>
          <a:p>
            <a:r>
              <a:rPr lang="en-US"/>
              <a:t>Visual and _</a:t>
            </a:r>
          </a:p>
          <a:p>
            <a:r>
              <a:rPr lang="en-US"/>
              <a:t>Olfactory, ___________________________, and vestibular cortices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Somatosensory Cortex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4876800" cy="5105400"/>
          </a:xfrm>
        </p:spPr>
        <p:txBody>
          <a:bodyPr/>
          <a:lstStyle/>
          <a:p>
            <a:r>
              <a:rPr lang="en-US" dirty="0"/>
              <a:t>Located in the </a:t>
            </a:r>
            <a:r>
              <a:rPr lang="en-US" dirty="0" err="1"/>
              <a:t>postcentral</a:t>
            </a:r>
            <a:r>
              <a:rPr lang="en-US" dirty="0"/>
              <a:t> </a:t>
            </a:r>
            <a:r>
              <a:rPr lang="en-US" dirty="0" err="1"/>
              <a:t>gyrus</a:t>
            </a:r>
            <a:r>
              <a:rPr lang="en-US" dirty="0"/>
              <a:t>, this area: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Receives information from the _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Exhibits _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524000"/>
            <a:ext cx="4065588" cy="3963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Somatosensory Association Cortex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Located posterior to the primary </a:t>
            </a:r>
            <a:r>
              <a:rPr lang="en-US" dirty="0" err="1"/>
              <a:t>somatosensory</a:t>
            </a:r>
            <a:r>
              <a:rPr lang="en-US" dirty="0"/>
              <a:t> cortex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Forms _____________________________ understanding of the stimulus</a:t>
            </a:r>
          </a:p>
          <a:p>
            <a:endParaRPr lang="en-US" dirty="0"/>
          </a:p>
          <a:p>
            <a:r>
              <a:rPr lang="en-US" dirty="0"/>
              <a:t>Determines size, texture, and relationship of parts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Ventricles of the Brain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Arise from expansion of the lumen of the neural tube</a:t>
            </a:r>
          </a:p>
          <a:p>
            <a:r>
              <a:rPr lang="en-US"/>
              <a:t>The ventricles are:</a:t>
            </a:r>
          </a:p>
          <a:p>
            <a:pPr lvl="1"/>
            <a:r>
              <a:rPr lang="en-US"/>
              <a:t>The paired _ </a:t>
            </a:r>
          </a:p>
          <a:p>
            <a:pPr lvl="1"/>
            <a:endParaRPr lang="en-US"/>
          </a:p>
          <a:p>
            <a:pPr lvl="1"/>
            <a:r>
              <a:rPr lang="en-US"/>
              <a:t>The third ventricle found in the diencephalon</a:t>
            </a:r>
          </a:p>
          <a:p>
            <a:pPr lvl="1"/>
            <a:endParaRPr lang="en-US"/>
          </a:p>
          <a:p>
            <a:pPr lvl="1"/>
            <a:r>
              <a:rPr lang="en-US"/>
              <a:t>The fourth ventricle found in the hindbrain dorsal to the pons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Areas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616575"/>
          </a:xfrm>
        </p:spPr>
        <p:txBody>
          <a:bodyPr/>
          <a:lstStyle/>
          <a:p>
            <a:r>
              <a:rPr lang="en-US" dirty="0"/>
              <a:t>Primary visual (striate) cortex</a:t>
            </a:r>
          </a:p>
          <a:p>
            <a:pPr lvl="1"/>
            <a:r>
              <a:rPr lang="en-US" dirty="0"/>
              <a:t>Seen on the _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Most of it is buried in the </a:t>
            </a:r>
            <a:r>
              <a:rPr lang="en-US" dirty="0" err="1"/>
              <a:t>calcarine</a:t>
            </a:r>
            <a:r>
              <a:rPr lang="en-US" dirty="0"/>
              <a:t> </a:t>
            </a:r>
            <a:r>
              <a:rPr lang="en-US" dirty="0" err="1"/>
              <a:t>sulcus</a:t>
            </a:r>
            <a:endParaRPr lang="en-US" dirty="0"/>
          </a:p>
          <a:p>
            <a:pPr lvl="1"/>
            <a:r>
              <a:rPr lang="en-US" dirty="0"/>
              <a:t>Receives visual information from the retinas</a:t>
            </a:r>
          </a:p>
          <a:p>
            <a:r>
              <a:rPr lang="en-US" dirty="0"/>
              <a:t>Visual association area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Interprets visual stimuli (e.g., color, form, and movement)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Auditory Areas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3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Primary auditory cortex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Located at the superior margin of the _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Receives information related to _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Auditory association area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Located posterior to the primary auditory cortex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____________________________________ and permits perception of sounds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Areas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Language areas</a:t>
            </a:r>
          </a:p>
          <a:p>
            <a:endParaRPr lang="en-US" dirty="0"/>
          </a:p>
          <a:p>
            <a:r>
              <a:rPr lang="en-US" dirty="0"/>
              <a:t>General (common) interpretation area</a:t>
            </a:r>
          </a:p>
          <a:p>
            <a:endParaRPr lang="en-US" dirty="0"/>
          </a:p>
          <a:p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Prefrontal Cortex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Located in the _</a:t>
            </a:r>
          </a:p>
          <a:p>
            <a:endParaRPr lang="en-US" dirty="0"/>
          </a:p>
          <a:p>
            <a:r>
              <a:rPr lang="en-US" dirty="0"/>
              <a:t>Involved with ________________________, cognition, recall, and _</a:t>
            </a:r>
          </a:p>
          <a:p>
            <a:r>
              <a:rPr lang="en-US" dirty="0"/>
              <a:t>Necessary for judgment, _______________________, persistence, and conscience</a:t>
            </a:r>
          </a:p>
          <a:p>
            <a:r>
              <a:rPr lang="en-US" dirty="0"/>
              <a:t>Closely linked to the __________________ system (emotional part of the brain)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Cerebellar Cognitive Function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Plays a role in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Recognizes and ______________________ sequences of events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Areas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Located in a large area surrounding the ________________  (or language-dominant) _</a:t>
            </a:r>
          </a:p>
          <a:p>
            <a:r>
              <a:rPr lang="en-US" sz="2800" dirty="0"/>
              <a:t>Major parts and functions:</a:t>
            </a:r>
          </a:p>
          <a:p>
            <a:pPr lvl="1"/>
            <a:r>
              <a:rPr lang="en-US" sz="2400" dirty="0"/>
              <a:t> </a:t>
            </a:r>
          </a:p>
          <a:p>
            <a:pPr lvl="2"/>
            <a:r>
              <a:rPr lang="en-US" sz="2000" dirty="0"/>
              <a:t>sounding out unfamiliar words</a:t>
            </a:r>
          </a:p>
          <a:p>
            <a:pPr lvl="1"/>
            <a:r>
              <a:rPr lang="en-US" sz="2400" dirty="0"/>
              <a:t> </a:t>
            </a:r>
          </a:p>
          <a:p>
            <a:pPr lvl="2"/>
            <a:r>
              <a:rPr lang="en-US" sz="2000" dirty="0"/>
              <a:t>speech preparation and production</a:t>
            </a:r>
          </a:p>
          <a:p>
            <a:pPr lvl="1"/>
            <a:r>
              <a:rPr lang="en-US" sz="2400" dirty="0"/>
              <a:t> </a:t>
            </a:r>
          </a:p>
          <a:p>
            <a:pPr lvl="2"/>
            <a:r>
              <a:rPr lang="en-US" sz="2000" dirty="0"/>
              <a:t>language comprehension and word analysis</a:t>
            </a:r>
          </a:p>
          <a:p>
            <a:pPr lvl="1"/>
            <a:r>
              <a:rPr lang="en-US" sz="2400" dirty="0"/>
              <a:t>Lateral and ventral temporal lobe</a:t>
            </a:r>
          </a:p>
          <a:p>
            <a:pPr lvl="2"/>
            <a:r>
              <a:rPr lang="en-US" sz="2000" dirty="0"/>
              <a:t>coordinate auditory and visual aspects of language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General (Common) Interpretation Area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__________________________ region including parts of the temporal, parietal, and occipital lobes</a:t>
            </a:r>
          </a:p>
          <a:p>
            <a:r>
              <a:rPr lang="en-US" dirty="0"/>
              <a:t>Found in one hemisphere, _</a:t>
            </a:r>
          </a:p>
          <a:p>
            <a:endParaRPr lang="en-US" dirty="0"/>
          </a:p>
          <a:p>
            <a:r>
              <a:rPr lang="en-US" dirty="0"/>
              <a:t>Integrates incoming signals _</a:t>
            </a:r>
          </a:p>
          <a:p>
            <a:endParaRPr lang="en-US" dirty="0"/>
          </a:p>
          <a:p>
            <a:r>
              <a:rPr lang="en-US" dirty="0"/>
              <a:t>Involved in processing spatial relationships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Visceral Association Area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Located in the _</a:t>
            </a:r>
          </a:p>
          <a:p>
            <a:endParaRPr lang="en-US"/>
          </a:p>
          <a:p>
            <a:r>
              <a:rPr lang="en-US"/>
              <a:t>Involved in conscious perception of _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Lateralization of Cortical Function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Lateralization</a:t>
            </a:r>
          </a:p>
          <a:p>
            <a:pPr lvl="1"/>
            <a:r>
              <a:rPr lang="en-US" dirty="0"/>
              <a:t>each hemisphere has _</a:t>
            </a:r>
          </a:p>
          <a:p>
            <a:r>
              <a:rPr lang="en-US" dirty="0"/>
              <a:t>Cerebral dominance</a:t>
            </a:r>
          </a:p>
          <a:p>
            <a:pPr lvl="1"/>
            <a:r>
              <a:rPr lang="en-US" dirty="0"/>
              <a:t>designates the hemisphere _</a:t>
            </a:r>
          </a:p>
          <a:p>
            <a:r>
              <a:rPr lang="en-US" dirty="0"/>
              <a:t>Left hemisphere</a:t>
            </a:r>
          </a:p>
          <a:p>
            <a:pPr lvl="1"/>
            <a:r>
              <a:rPr lang="en-US" dirty="0"/>
              <a:t>controls _</a:t>
            </a:r>
          </a:p>
          <a:p>
            <a:r>
              <a:rPr lang="en-US" dirty="0"/>
              <a:t>Right hemisphere</a:t>
            </a:r>
          </a:p>
          <a:p>
            <a:pPr lvl="1"/>
            <a:r>
              <a:rPr lang="en-US" dirty="0"/>
              <a:t>controls _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White Matter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Consists of deep _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is responsible for communication between: </a:t>
            </a:r>
          </a:p>
          <a:p>
            <a:pPr lvl="1"/>
            <a:r>
              <a:rPr lang="en-US" dirty="0"/>
              <a:t>The cerebral cortex and lower CNS center, and areas of the cerebrum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Ventricles of the Brain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8578850" cy="4049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Hemispheres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Contains ridges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and shallow grooves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Contain deep grooves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Are separated by the _</a:t>
            </a:r>
          </a:p>
          <a:p>
            <a:r>
              <a:rPr lang="en-US" dirty="0"/>
              <a:t>Have three basic regions: </a:t>
            </a:r>
          </a:p>
          <a:p>
            <a:pPr lvl="1"/>
            <a:r>
              <a:rPr lang="en-US" dirty="0"/>
              <a:t>cortex, white matter, and basal nuclei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Major Lobes, Gyri, and Sulci of the Cerebral Hemisphere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282700"/>
            <a:ext cx="8270875" cy="5056188"/>
          </a:xfrm>
        </p:spPr>
        <p:txBody>
          <a:bodyPr/>
          <a:lstStyle/>
          <a:p>
            <a:r>
              <a:rPr lang="en-US"/>
              <a:t>Deep sulci divide the hemispheres into five lobes: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 </a:t>
            </a:r>
          </a:p>
          <a:p>
            <a:pPr lvl="1"/>
            <a:r>
              <a:rPr lang="en-US"/>
              <a:t>separates the frontal and parietal lobes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Brain Lobes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394700" cy="5262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Major Lobes, Gyri, and Sulci of the Cerebral Hemisphere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270000"/>
            <a:ext cx="8270875" cy="5056188"/>
          </a:xfrm>
        </p:spPr>
        <p:txBody>
          <a:bodyPr/>
          <a:lstStyle/>
          <a:p>
            <a:r>
              <a:rPr lang="en-US" dirty="0"/>
              <a:t>  </a:t>
            </a:r>
          </a:p>
          <a:p>
            <a:pPr lvl="1"/>
            <a:r>
              <a:rPr lang="en-US" dirty="0"/>
              <a:t>separates the parietal and occipital lobes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separates the parietal and temporal lobes</a:t>
            </a:r>
          </a:p>
          <a:p>
            <a:endParaRPr lang="en-US" dirty="0"/>
          </a:p>
          <a:p>
            <a:r>
              <a:rPr lang="en-US" dirty="0"/>
              <a:t>The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Cortex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cortex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superficial gray matter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accounts for 40% of the mass of the brain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 enables 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Each hemisphere acts _____________________________ (controls the opposite side of the body)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Hemispheres are not equal in function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 functional area acts alone; conscious behavior involves the entire cortex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Areas of the Cerebral Cortex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three types of functional areas are:</a:t>
            </a:r>
          </a:p>
          <a:p>
            <a:pPr lvl="1"/>
            <a:r>
              <a:rPr lang="en-US"/>
              <a:t>  </a:t>
            </a:r>
          </a:p>
          <a:p>
            <a:pPr lvl="2"/>
            <a:r>
              <a:rPr lang="en-US"/>
              <a:t>control voluntary movement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conscious awareness of sensation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integrate diverse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728</Words>
  <Application>Microsoft Office PowerPoint</Application>
  <PresentationFormat>On-screen Show (4:3)</PresentationFormat>
  <Paragraphs>197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Basic Pattern of the Central Nervous System</vt:lpstr>
      <vt:lpstr>Ventricles of the Brain</vt:lpstr>
      <vt:lpstr>Ventricles of the Brain</vt:lpstr>
      <vt:lpstr>Cerebral Hemispheres</vt:lpstr>
      <vt:lpstr>Major Lobes, Gyri, and Sulci of the Cerebral Hemisphere</vt:lpstr>
      <vt:lpstr>Brain Lobes</vt:lpstr>
      <vt:lpstr>Major Lobes, Gyri, and Sulci of the Cerebral Hemisphere</vt:lpstr>
      <vt:lpstr>Cerebral Cortex</vt:lpstr>
      <vt:lpstr>Functional Areas of the Cerebral Cortex</vt:lpstr>
      <vt:lpstr>Functional Areas of the Cerebral Cortex</vt:lpstr>
      <vt:lpstr>Functional Areas of the Cerebral Cortex</vt:lpstr>
      <vt:lpstr>Cerebral Cortex: Motor Areas</vt:lpstr>
      <vt:lpstr>Primary Motor Cortex</vt:lpstr>
      <vt:lpstr>Premotor Cortex</vt:lpstr>
      <vt:lpstr>Broca’s Area</vt:lpstr>
      <vt:lpstr>Frontal Eye Field</vt:lpstr>
      <vt:lpstr>Sensory Areas</vt:lpstr>
      <vt:lpstr>PrImary Somatosensory Cortex</vt:lpstr>
      <vt:lpstr>Somatosensory Association Cortex</vt:lpstr>
      <vt:lpstr>Visual Areas</vt:lpstr>
      <vt:lpstr>Auditory Areas</vt:lpstr>
      <vt:lpstr>Association Areas</vt:lpstr>
      <vt:lpstr>Prefrontal Cortex</vt:lpstr>
      <vt:lpstr>Cerebellar Cognitive Function</vt:lpstr>
      <vt:lpstr>Language Areas</vt:lpstr>
      <vt:lpstr>General (Common) Interpretation Area</vt:lpstr>
      <vt:lpstr>Visceral Association Area</vt:lpstr>
      <vt:lpstr>Lateralization of Cortical Function</vt:lpstr>
      <vt:lpstr>Cerebral White Matter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Pattern of the Central Nervous System</dc:title>
  <dc:creator>bawargo</dc:creator>
  <cp:lastModifiedBy>bawargo</cp:lastModifiedBy>
  <cp:revision>1</cp:revision>
  <dcterms:created xsi:type="dcterms:W3CDTF">2011-03-14T18:08:39Z</dcterms:created>
  <dcterms:modified xsi:type="dcterms:W3CDTF">2011-03-14T18:09:20Z</dcterms:modified>
</cp:coreProperties>
</file>