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Five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056C3-7157-4F96-A274-96D61C5A6ACA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67809-935D-45F8-80CF-E536FB27B0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Five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B3AE4-64C9-492F-8233-B9BBAD312CD3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A1467-CDBC-478D-8675-698C8DC704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A1467-CDBC-478D-8675-698C8DC704E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Four, Packet Five 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Exam Four, Packet Five 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B0C26-9290-4BF5-AAAD-9E48282ECE49}" type="slidenum">
              <a:rPr lang="en-US"/>
              <a:pPr/>
              <a:t>12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D5B3E-A89E-49E2-A454-E4BD9FB3554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Four, Packet Five 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BF06-E9AA-4F25-A7FC-82E9D20CE7C4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F39-E12E-4AC2-B733-E5E8CA382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BF06-E9AA-4F25-A7FC-82E9D20CE7C4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F39-E12E-4AC2-B733-E5E8CA382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BF06-E9AA-4F25-A7FC-82E9D20CE7C4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F39-E12E-4AC2-B733-E5E8CA382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BF06-E9AA-4F25-A7FC-82E9D20CE7C4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F39-E12E-4AC2-B733-E5E8CA382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BF06-E9AA-4F25-A7FC-82E9D20CE7C4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F39-E12E-4AC2-B733-E5E8CA382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BF06-E9AA-4F25-A7FC-82E9D20CE7C4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F39-E12E-4AC2-B733-E5E8CA382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BF06-E9AA-4F25-A7FC-82E9D20CE7C4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F39-E12E-4AC2-B733-E5E8CA382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BF06-E9AA-4F25-A7FC-82E9D20CE7C4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F39-E12E-4AC2-B733-E5E8CA382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BF06-E9AA-4F25-A7FC-82E9D20CE7C4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F39-E12E-4AC2-B733-E5E8CA382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BF06-E9AA-4F25-A7FC-82E9D20CE7C4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F39-E12E-4AC2-B733-E5E8CA382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BF06-E9AA-4F25-A7FC-82E9D20CE7C4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F39-E12E-4AC2-B733-E5E8CA382C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BF06-E9AA-4F25-A7FC-82E9D20CE7C4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DCF39-E12E-4AC2-B733-E5E8CA382C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Cerebral White Matter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4383088" cy="5334000"/>
          </a:xfrm>
        </p:spPr>
        <p:txBody>
          <a:bodyPr/>
          <a:lstStyle/>
          <a:p>
            <a:r>
              <a:rPr lang="en-US" sz="2800" dirty="0"/>
              <a:t>Types include:</a:t>
            </a:r>
          </a:p>
          <a:p>
            <a:pPr lvl="1"/>
            <a:r>
              <a:rPr lang="en-US" sz="2400" dirty="0"/>
              <a:t> </a:t>
            </a:r>
          </a:p>
          <a:p>
            <a:pPr lvl="2"/>
            <a:r>
              <a:rPr lang="en-US" sz="2000" dirty="0"/>
              <a:t>connect corresponding gray areas of the two hemispheres</a:t>
            </a:r>
          </a:p>
          <a:p>
            <a:pPr lvl="1"/>
            <a:r>
              <a:rPr lang="en-US" sz="2400" dirty="0"/>
              <a:t> </a:t>
            </a:r>
          </a:p>
          <a:p>
            <a:pPr lvl="2"/>
            <a:r>
              <a:rPr lang="en-US" sz="2000" dirty="0"/>
              <a:t>connect different parts of the same hemisphere</a:t>
            </a:r>
          </a:p>
          <a:p>
            <a:pPr lvl="1"/>
            <a:r>
              <a:rPr lang="en-US" sz="2400" dirty="0"/>
              <a:t> </a:t>
            </a:r>
          </a:p>
          <a:p>
            <a:pPr lvl="2"/>
            <a:r>
              <a:rPr lang="en-US" sz="2000" dirty="0"/>
              <a:t>enter the hemispheres from lower brain or cord centers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286000"/>
            <a:ext cx="4573588" cy="3265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Epithalamus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_______________________ of the diencephalon; forms roof of the third ventricle</a:t>
            </a:r>
          </a:p>
          <a:p>
            <a:r>
              <a:rPr lang="en-US" dirty="0"/>
              <a:t> </a:t>
            </a:r>
          </a:p>
          <a:p>
            <a:pPr lvl="1"/>
            <a:r>
              <a:rPr lang="en-US" dirty="0"/>
              <a:t>extends from the posterior border and secretes _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a hormone involved with sleep regulation, sleep-wake cycles, and mood</a:t>
            </a:r>
          </a:p>
          <a:p>
            <a:r>
              <a:rPr lang="en-US" dirty="0"/>
              <a:t> </a:t>
            </a:r>
          </a:p>
          <a:p>
            <a:pPr lvl="1"/>
            <a:r>
              <a:rPr lang="en-US" dirty="0"/>
              <a:t>a structure that _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Brain Stem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Consists of three regions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Similar to spinal cord </a:t>
            </a:r>
          </a:p>
          <a:p>
            <a:pPr lvl="1"/>
            <a:r>
              <a:rPr lang="en-US" dirty="0"/>
              <a:t>but contains _</a:t>
            </a:r>
          </a:p>
          <a:p>
            <a:r>
              <a:rPr lang="en-US" dirty="0"/>
              <a:t>Controls ___________________________ behaviors necessary for survival</a:t>
            </a:r>
          </a:p>
          <a:p>
            <a:r>
              <a:rPr lang="en-US" dirty="0"/>
              <a:t>Provides the pathway for tracts between higher and lower brain centers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Midbrain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453063"/>
          </a:xfrm>
        </p:spPr>
        <p:txBody>
          <a:bodyPr/>
          <a:lstStyle/>
          <a:p>
            <a:r>
              <a:rPr lang="en-US" dirty="0"/>
              <a:t>Located between the diencephalon and the </a:t>
            </a:r>
            <a:r>
              <a:rPr lang="en-US" dirty="0" err="1"/>
              <a:t>pons</a:t>
            </a:r>
            <a:endParaRPr lang="en-US" dirty="0"/>
          </a:p>
          <a:p>
            <a:endParaRPr lang="en-US" dirty="0"/>
          </a:p>
          <a:p>
            <a:r>
              <a:rPr lang="en-US" dirty="0"/>
              <a:t>Midbrain structures include:</a:t>
            </a:r>
          </a:p>
          <a:p>
            <a:pPr lvl="1"/>
            <a:r>
              <a:rPr lang="en-US" dirty="0"/>
              <a:t>  </a:t>
            </a:r>
          </a:p>
          <a:p>
            <a:pPr lvl="2"/>
            <a:r>
              <a:rPr lang="en-US" dirty="0"/>
              <a:t>two bulging structures that contain descending pyramidal motor tracts</a:t>
            </a:r>
          </a:p>
          <a:p>
            <a:pPr lvl="1"/>
            <a:r>
              <a:rPr lang="en-US" dirty="0"/>
              <a:t> </a:t>
            </a:r>
          </a:p>
          <a:p>
            <a:pPr lvl="2"/>
            <a:r>
              <a:rPr lang="en-US" dirty="0"/>
              <a:t>hollow tube that connects the _</a:t>
            </a:r>
          </a:p>
          <a:p>
            <a:pPr lvl="1"/>
            <a:r>
              <a:rPr lang="en-US" dirty="0"/>
              <a:t>Various nuclei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Pons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________________________________ region between the midbrain and the medulla oblongata</a:t>
            </a:r>
          </a:p>
          <a:p>
            <a:r>
              <a:rPr lang="en-US" dirty="0"/>
              <a:t>Fibers of the </a:t>
            </a:r>
            <a:r>
              <a:rPr lang="en-US" dirty="0" err="1"/>
              <a:t>pons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Connect higher brain centers and the spinal cord</a:t>
            </a:r>
          </a:p>
          <a:p>
            <a:pPr lvl="1"/>
            <a:r>
              <a:rPr lang="en-US" dirty="0"/>
              <a:t>_____________________________________ between the motor cortex and the cerebellum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Pons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 of cranial nerves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 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Medulla Oblongata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Most _______________________ part of the brain stem</a:t>
            </a:r>
          </a:p>
          <a:p>
            <a:pPr>
              <a:lnSpc>
                <a:spcPct val="90000"/>
              </a:lnSpc>
            </a:pPr>
            <a:r>
              <a:rPr lang="en-US" dirty="0"/>
              <a:t>Contains a ___________________________ of the fourth ventricle</a:t>
            </a:r>
          </a:p>
          <a:p>
            <a:pPr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 longitudinal ridges formed by _</a:t>
            </a:r>
          </a:p>
          <a:p>
            <a:pPr>
              <a:lnSpc>
                <a:spcPct val="90000"/>
              </a:lnSpc>
            </a:pPr>
            <a:r>
              <a:rPr lang="en-US" dirty="0"/>
              <a:t>___________________________ of the pyramids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____________________________ points of the </a:t>
            </a:r>
            <a:r>
              <a:rPr lang="en-US" dirty="0" err="1"/>
              <a:t>corticospinal</a:t>
            </a:r>
            <a:r>
              <a:rPr lang="en-US" dirty="0"/>
              <a:t> tracts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Cerebellum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Located _</a:t>
            </a:r>
          </a:p>
          <a:p>
            <a:r>
              <a:rPr lang="en-US" dirty="0"/>
              <a:t>Protrudes under the occipital lobes of the cerebrum</a:t>
            </a:r>
          </a:p>
          <a:p>
            <a:r>
              <a:rPr lang="en-US" dirty="0"/>
              <a:t>Makes up 11% of the brain’s mass</a:t>
            </a:r>
          </a:p>
          <a:p>
            <a:r>
              <a:rPr lang="en-US" dirty="0"/>
              <a:t>Provides ____________________________ and appropriate patterns of skeletal muscle contraction</a:t>
            </a:r>
          </a:p>
          <a:p>
            <a:r>
              <a:rPr lang="en-US" dirty="0" err="1"/>
              <a:t>Cerebellar</a:t>
            </a:r>
            <a:r>
              <a:rPr lang="en-US" dirty="0"/>
              <a:t> activity occurs _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Cerebellar Cognitive Function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Plays a role in _</a:t>
            </a:r>
          </a:p>
          <a:p>
            <a:endParaRPr lang="en-US" dirty="0"/>
          </a:p>
          <a:p>
            <a:r>
              <a:rPr lang="en-US" dirty="0"/>
              <a:t>Recognizes and ___________________________ sequences of events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Consciousness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Encompasses perception of _____________ __________________________________, and capabilities associated with higher mental processing</a:t>
            </a:r>
          </a:p>
          <a:p>
            <a:r>
              <a:rPr lang="en-US" dirty="0"/>
              <a:t>Involves simultaneous activity of large areas of the cerebral cortex</a:t>
            </a:r>
          </a:p>
          <a:p>
            <a:r>
              <a:rPr lang="en-US" dirty="0"/>
              <a:t>Is superimposed on other types of neural activity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4868863" cy="762000"/>
          </a:xfrm>
        </p:spPr>
        <p:txBody>
          <a:bodyPr/>
          <a:lstStyle/>
          <a:p>
            <a:r>
              <a:rPr lang="en-US"/>
              <a:t>Basal Nuclei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229600" cy="5334000"/>
          </a:xfrm>
        </p:spPr>
        <p:txBody>
          <a:bodyPr/>
          <a:lstStyle/>
          <a:p>
            <a:r>
              <a:rPr lang="en-US" sz="2800" dirty="0"/>
              <a:t>Masses of </a:t>
            </a:r>
            <a:r>
              <a:rPr lang="en-US" sz="2800" dirty="0" smtClean="0"/>
              <a:t>_________________________ found deep within </a:t>
            </a:r>
            <a:r>
              <a:rPr lang="en-US" sz="2800" dirty="0"/>
              <a:t>the cortical </a:t>
            </a:r>
            <a:r>
              <a:rPr lang="en-US" sz="2800" dirty="0" smtClean="0"/>
              <a:t>white </a:t>
            </a:r>
            <a:r>
              <a:rPr lang="en-US" sz="2800" dirty="0"/>
              <a:t>matter</a:t>
            </a:r>
          </a:p>
          <a:p>
            <a:endParaRPr lang="en-US" sz="2800" dirty="0"/>
          </a:p>
          <a:p>
            <a:r>
              <a:rPr lang="en-US" sz="2800" dirty="0"/>
              <a:t>The corpus striatum is composed of three parts</a:t>
            </a:r>
          </a:p>
          <a:p>
            <a:pPr lvl="1"/>
            <a:r>
              <a:rPr lang="en-US" sz="2400" dirty="0"/>
              <a:t> </a:t>
            </a:r>
          </a:p>
          <a:p>
            <a:pPr lvl="1"/>
            <a:r>
              <a:rPr lang="en-US" sz="2400" dirty="0"/>
              <a:t> </a:t>
            </a:r>
          </a:p>
          <a:p>
            <a:pPr lvl="2"/>
            <a:r>
              <a:rPr lang="en-US" sz="2000" dirty="0"/>
              <a:t>composed of the </a:t>
            </a:r>
            <a:r>
              <a:rPr lang="en-US" sz="2000" dirty="0" err="1"/>
              <a:t>putamen</a:t>
            </a:r>
            <a:r>
              <a:rPr lang="en-US" sz="2000" dirty="0"/>
              <a:t> and the </a:t>
            </a:r>
            <a:r>
              <a:rPr lang="en-US" sz="2000" dirty="0" err="1"/>
              <a:t>globus</a:t>
            </a:r>
            <a:r>
              <a:rPr lang="en-US" sz="2000" dirty="0"/>
              <a:t> </a:t>
            </a:r>
            <a:r>
              <a:rPr lang="en-US" sz="2000" dirty="0" err="1"/>
              <a:t>pallidus</a:t>
            </a:r>
            <a:endParaRPr lang="en-US" sz="2000" dirty="0"/>
          </a:p>
          <a:p>
            <a:pPr lvl="1"/>
            <a:r>
              <a:rPr lang="en-US" sz="2400" dirty="0"/>
              <a:t>_______________________________ running between and through caudate and </a:t>
            </a:r>
            <a:r>
              <a:rPr lang="en-US" sz="2400" dirty="0" err="1"/>
              <a:t>lentiform</a:t>
            </a:r>
            <a:r>
              <a:rPr lang="en-US" sz="2400" dirty="0"/>
              <a:t> nuclei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Consciousness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holistic and _</a:t>
            </a:r>
          </a:p>
          <a:p>
            <a:endParaRPr lang="en-US" dirty="0"/>
          </a:p>
          <a:p>
            <a:r>
              <a:rPr lang="en-US" dirty="0"/>
              <a:t>Clinical consciousness is defined on a continuum that grades levels of behavior </a:t>
            </a:r>
          </a:p>
          <a:p>
            <a:pPr lvl="1"/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 of the Brain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brain is protected by _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Harmful substances are shielded from the brain by the _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Meninges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Three connective tissue membranes lie external to the CNS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Functions of the </a:t>
            </a:r>
            <a:r>
              <a:rPr lang="en-US" dirty="0" err="1"/>
              <a:t>meninges</a:t>
            </a:r>
            <a:endParaRPr lang="en-US" dirty="0"/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_____________________________________ and enclose venous sinuses</a:t>
            </a:r>
          </a:p>
          <a:p>
            <a:pPr lvl="1"/>
            <a:r>
              <a:rPr lang="en-US" dirty="0"/>
              <a:t>Contain cerebrospinal fluid (CSF)</a:t>
            </a:r>
          </a:p>
          <a:p>
            <a:pPr lvl="1"/>
            <a:r>
              <a:rPr lang="en-US" dirty="0"/>
              <a:t>Form ___________________________ within the skull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Meninges</a:t>
            </a:r>
          </a:p>
        </p:txBody>
      </p:sp>
      <p:pic>
        <p:nvPicPr>
          <p:cNvPr id="1771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535988" cy="481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Dura Mater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Leathery, strong covering composed of _</a:t>
            </a:r>
          </a:p>
          <a:p>
            <a:endParaRPr lang="en-US"/>
          </a:p>
          <a:p>
            <a:r>
              <a:rPr lang="en-US"/>
              <a:t>The two layers _______________________ in certain areas and _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Dura Mater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Three ___________________________ extend inward and limit excessive movement of the brain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fold that dips into the _</a:t>
            </a:r>
          </a:p>
          <a:p>
            <a:pPr lvl="1"/>
            <a:r>
              <a:rPr lang="en-US"/>
              <a:t>Falx _</a:t>
            </a:r>
          </a:p>
          <a:p>
            <a:pPr lvl="2"/>
            <a:r>
              <a:rPr lang="en-US"/>
              <a:t>runs along the _</a:t>
            </a:r>
          </a:p>
          <a:p>
            <a:pPr lvl="1"/>
            <a:r>
              <a:rPr lang="en-US"/>
              <a:t>Tentorium cerebelli</a:t>
            </a:r>
          </a:p>
          <a:p>
            <a:pPr lvl="2"/>
            <a:r>
              <a:rPr lang="en-US"/>
              <a:t>horizontal dural fold extends into the _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Arachnoid Mater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forms a _</a:t>
            </a:r>
          </a:p>
          <a:p>
            <a:r>
              <a:rPr lang="en-US" dirty="0"/>
              <a:t>It is separated from the </a:t>
            </a:r>
            <a:r>
              <a:rPr lang="en-US" dirty="0" err="1"/>
              <a:t>dura</a:t>
            </a:r>
            <a:r>
              <a:rPr lang="en-US" dirty="0"/>
              <a:t> mater by the _</a:t>
            </a:r>
          </a:p>
          <a:p>
            <a:endParaRPr lang="en-US" dirty="0"/>
          </a:p>
          <a:p>
            <a:r>
              <a:rPr lang="en-US" dirty="0"/>
              <a:t>Beneath the </a:t>
            </a:r>
            <a:r>
              <a:rPr lang="en-US" dirty="0" err="1"/>
              <a:t>arachnoid</a:t>
            </a:r>
            <a:r>
              <a:rPr lang="en-US" dirty="0"/>
              <a:t> is a wide subarachnoid space filled with CSF and large blood vessels</a:t>
            </a:r>
          </a:p>
          <a:p>
            <a:r>
              <a:rPr lang="en-US" dirty="0" err="1"/>
              <a:t>Arachnoid</a:t>
            </a:r>
            <a:r>
              <a:rPr lang="en-US" dirty="0"/>
              <a:t> </a:t>
            </a:r>
            <a:r>
              <a:rPr lang="en-US" dirty="0" err="1"/>
              <a:t>villi</a:t>
            </a:r>
            <a:r>
              <a:rPr lang="en-US" dirty="0"/>
              <a:t> protrude superiorly and _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Pia Mater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_______________________ layer composed of delicate connective tissue that _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Cerebrospinal Fluid (CSF)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375275"/>
          </a:xfrm>
        </p:spPr>
        <p:txBody>
          <a:bodyPr/>
          <a:lstStyle/>
          <a:p>
            <a:r>
              <a:rPr lang="en-US"/>
              <a:t>Watery solution similar in composition _</a:t>
            </a:r>
          </a:p>
          <a:p>
            <a:endParaRPr lang="en-US"/>
          </a:p>
          <a:p>
            <a:r>
              <a:rPr lang="en-US"/>
              <a:t>Forms a _____________________________ that gives buoyancy to the CNS organs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Cerebrospinal Fluid (CSF)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Prevents the brain from _</a:t>
            </a:r>
          </a:p>
          <a:p>
            <a:endParaRPr lang="en-US"/>
          </a:p>
          <a:p>
            <a:r>
              <a:rPr lang="en-US"/>
              <a:t>Protects the CNS from _</a:t>
            </a:r>
          </a:p>
          <a:p>
            <a:endParaRPr lang="en-US"/>
          </a:p>
          <a:p>
            <a:r>
              <a:rPr lang="en-US"/>
              <a:t>_______________________________ the brain and carries chemical signals throughout 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 of Basal Nuclei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are thought to be functions of basal nuclei</a:t>
            </a:r>
          </a:p>
          <a:p>
            <a:pPr lvl="1"/>
            <a:r>
              <a:rPr lang="en-US" dirty="0"/>
              <a:t>Influence muscular activity </a:t>
            </a:r>
          </a:p>
          <a:p>
            <a:pPr lvl="1"/>
            <a:r>
              <a:rPr lang="en-US" dirty="0"/>
              <a:t>Regulate _</a:t>
            </a:r>
          </a:p>
          <a:p>
            <a:pPr lvl="1"/>
            <a:r>
              <a:rPr lang="en-US" dirty="0"/>
              <a:t>Regulate intensity of slow or stereotyped movements</a:t>
            </a:r>
          </a:p>
          <a:p>
            <a:pPr lvl="1"/>
            <a:r>
              <a:rPr lang="en-US" dirty="0"/>
              <a:t>_____________________________________ and unnecessary movement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4038600" cy="1219200"/>
          </a:xfrm>
        </p:spPr>
        <p:txBody>
          <a:bodyPr/>
          <a:lstStyle/>
          <a:p>
            <a:r>
              <a:rPr lang="en-US" dirty="0"/>
              <a:t>Choroid Plexuses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153400" cy="54864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Clusters of </a:t>
            </a:r>
            <a:r>
              <a:rPr lang="en-US" dirty="0" smtClean="0"/>
              <a:t>_________________ that form tissue </a:t>
            </a:r>
            <a:r>
              <a:rPr lang="en-US" dirty="0"/>
              <a:t>fluid </a:t>
            </a:r>
            <a:r>
              <a:rPr lang="en-US" dirty="0" smtClean="0"/>
              <a:t>filters</a:t>
            </a:r>
            <a:r>
              <a:rPr lang="en-US" dirty="0"/>
              <a:t>, which hang </a:t>
            </a:r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 smtClean="0"/>
              <a:t>roof of each </a:t>
            </a:r>
            <a:r>
              <a:rPr lang="en-US" dirty="0"/>
              <a:t>ventricle</a:t>
            </a:r>
          </a:p>
          <a:p>
            <a:endParaRPr lang="en-US" dirty="0"/>
          </a:p>
          <a:p>
            <a:r>
              <a:rPr lang="en-US" dirty="0"/>
              <a:t>Help _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Blood-Brain Barrier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Protective mechanism that helps maintain a stable environment for the brain</a:t>
            </a:r>
          </a:p>
          <a:p>
            <a:r>
              <a:rPr lang="en-US"/>
              <a:t>Bloodborne substances are separated from neurons by:</a:t>
            </a:r>
          </a:p>
          <a:p>
            <a:pPr lvl="1"/>
            <a:r>
              <a:rPr lang="en-US"/>
              <a:t>Continuous _</a:t>
            </a:r>
          </a:p>
          <a:p>
            <a:pPr lvl="1"/>
            <a:r>
              <a:rPr lang="en-US"/>
              <a:t>Relatively thick _</a:t>
            </a:r>
          </a:p>
          <a:p>
            <a:pPr lvl="1"/>
            <a:r>
              <a:rPr lang="en-US"/>
              <a:t>Bulbous feet of _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Blood-Brain Barrier: Functions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Selective barrier that allows _______________________ to pass freely</a:t>
            </a:r>
          </a:p>
          <a:p>
            <a:pPr>
              <a:lnSpc>
                <a:spcPct val="90000"/>
              </a:lnSpc>
            </a:pPr>
            <a:r>
              <a:rPr lang="en-US" dirty="0"/>
              <a:t>Is ineffective against substances that can diffuse through plasma membranes</a:t>
            </a:r>
          </a:p>
          <a:p>
            <a:pPr>
              <a:lnSpc>
                <a:spcPct val="90000"/>
              </a:lnSpc>
            </a:pPr>
            <a:r>
              <a:rPr lang="en-US" dirty="0"/>
              <a:t>Absent in some areas __________________________________ allowing these areas to monitor the chemical composition of the blood</a:t>
            </a:r>
          </a:p>
          <a:p>
            <a:pPr>
              <a:lnSpc>
                <a:spcPct val="90000"/>
              </a:lnSpc>
            </a:pPr>
            <a:r>
              <a:rPr lang="en-US" dirty="0"/>
              <a:t>_____________________ increases the ability of chemicals to pass through the blood-brain barrier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1" y="152400"/>
            <a:ext cx="32004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Diencephalon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705725" cy="5334000"/>
          </a:xfrm>
        </p:spPr>
        <p:txBody>
          <a:bodyPr/>
          <a:lstStyle/>
          <a:p>
            <a:r>
              <a:rPr lang="en-US" dirty="0"/>
              <a:t>Central core </a:t>
            </a:r>
            <a:br>
              <a:rPr lang="en-US" dirty="0"/>
            </a:br>
            <a:r>
              <a:rPr lang="en-US" dirty="0"/>
              <a:t>of the forebrain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Consists of three paired structures – </a:t>
            </a:r>
          </a:p>
          <a:p>
            <a:pPr lvl="1"/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Encloses the _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0"/>
            <a:ext cx="5638800" cy="325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Thalamus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Paired, egg-shaped masses that form the </a:t>
            </a:r>
            <a:r>
              <a:rPr lang="en-US" dirty="0" err="1"/>
              <a:t>superolateral</a:t>
            </a:r>
            <a:r>
              <a:rPr lang="en-US" dirty="0"/>
              <a:t> walls of the third ventricle</a:t>
            </a:r>
          </a:p>
          <a:p>
            <a:endParaRPr lang="en-US" dirty="0"/>
          </a:p>
          <a:p>
            <a:r>
              <a:rPr lang="en-US" dirty="0"/>
              <a:t>Contains four groups of nuclei </a:t>
            </a:r>
          </a:p>
          <a:p>
            <a:pPr lvl="1"/>
            <a:r>
              <a:rPr lang="en-US" dirty="0"/>
              <a:t>anterior, ventral, dorsal, and posterior</a:t>
            </a:r>
          </a:p>
          <a:p>
            <a:endParaRPr lang="en-US" dirty="0"/>
          </a:p>
          <a:p>
            <a:r>
              <a:rPr lang="en-US" dirty="0"/>
              <a:t>Nuclei _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Thalamic Function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___________________________________ and synapse in the thalamus</a:t>
            </a:r>
          </a:p>
          <a:p>
            <a:r>
              <a:rPr lang="en-US" dirty="0"/>
              <a:t>Impulses of similar function are sorted out, _________________________, and ______________________ as a group</a:t>
            </a:r>
          </a:p>
          <a:p>
            <a:r>
              <a:rPr lang="en-US" dirty="0"/>
              <a:t>All inputs ascending to the cerebral cortex pass through the thalamus</a:t>
            </a:r>
          </a:p>
          <a:p>
            <a:r>
              <a:rPr lang="en-US" dirty="0"/>
              <a:t>Mediates sensation, motor activities, cortical arousal, learning, and memory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Hypothalamus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Located below the thalamus, it caps the brainstem and forms the </a:t>
            </a:r>
            <a:r>
              <a:rPr lang="en-US" sz="2800" dirty="0" err="1"/>
              <a:t>inferolateral</a:t>
            </a:r>
            <a:r>
              <a:rPr lang="en-US" sz="2800" dirty="0"/>
              <a:t> walls of the third ventricle</a:t>
            </a:r>
          </a:p>
          <a:p>
            <a:r>
              <a:rPr lang="en-US" sz="2800" dirty="0"/>
              <a:t> </a:t>
            </a:r>
          </a:p>
          <a:p>
            <a:pPr lvl="1"/>
            <a:r>
              <a:rPr lang="en-US" sz="2400" dirty="0"/>
              <a:t>Small, paired nuclei bulging </a:t>
            </a:r>
            <a:r>
              <a:rPr lang="en-US" sz="2400" dirty="0" err="1"/>
              <a:t>anteriorly</a:t>
            </a:r>
            <a:r>
              <a:rPr lang="en-US" sz="2400" dirty="0"/>
              <a:t> from the hypothalamus</a:t>
            </a:r>
          </a:p>
          <a:p>
            <a:pPr lvl="1"/>
            <a:r>
              <a:rPr lang="en-US" sz="2400" dirty="0"/>
              <a:t>_________________________________ for olfactory pathways</a:t>
            </a:r>
          </a:p>
          <a:p>
            <a:r>
              <a:rPr lang="en-US" sz="2800" dirty="0" err="1"/>
              <a:t>Infundibulum</a:t>
            </a:r>
            <a:r>
              <a:rPr lang="en-US" sz="2800" dirty="0"/>
              <a:t> </a:t>
            </a:r>
          </a:p>
          <a:p>
            <a:pPr lvl="1"/>
            <a:r>
              <a:rPr lang="en-US" sz="2400" dirty="0"/>
              <a:t>stalk of the hypothalamus; _</a:t>
            </a:r>
          </a:p>
          <a:p>
            <a:pPr lvl="1"/>
            <a:r>
              <a:rPr lang="en-US" sz="2400" dirty="0"/>
              <a:t>Main _____________________________________ of the body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Hypothalamic Function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Regulates _ </a:t>
            </a:r>
          </a:p>
          <a:p>
            <a:r>
              <a:rPr lang="en-US" dirty="0"/>
              <a:t>rate and force of _</a:t>
            </a:r>
          </a:p>
          <a:p>
            <a:r>
              <a:rPr lang="en-US" dirty="0"/>
              <a:t>______________________________ motility</a:t>
            </a:r>
          </a:p>
          <a:p>
            <a:r>
              <a:rPr lang="en-US" dirty="0"/>
              <a:t>rate and depth of _</a:t>
            </a:r>
          </a:p>
          <a:p>
            <a:pPr lvl="1"/>
            <a:r>
              <a:rPr lang="en-US" dirty="0"/>
              <a:t>many other visceral activities</a:t>
            </a:r>
          </a:p>
          <a:p>
            <a:r>
              <a:rPr lang="en-US" dirty="0"/>
              <a:t>Perception of _</a:t>
            </a:r>
          </a:p>
          <a:p>
            <a:r>
              <a:rPr lang="en-US" dirty="0"/>
              <a:t>Maintains normal body _</a:t>
            </a:r>
          </a:p>
          <a:p>
            <a:r>
              <a:rPr lang="en-US" dirty="0"/>
              <a:t>Regulates feelings of hunger and _</a:t>
            </a:r>
          </a:p>
          <a:p>
            <a:r>
              <a:rPr lang="en-US" dirty="0"/>
              <a:t>Regulates sleep and the _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Endocrine Functions of the Hypothalamus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____________________________________ control secretion of hormones by the anterior pituitary</a:t>
            </a:r>
          </a:p>
          <a:p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866</Words>
  <Application>Microsoft Office PowerPoint</Application>
  <PresentationFormat>On-screen Show (4:3)</PresentationFormat>
  <Paragraphs>190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Cerebral White Matter</vt:lpstr>
      <vt:lpstr>Basal Nuclei</vt:lpstr>
      <vt:lpstr>Functions of Basal Nuclei</vt:lpstr>
      <vt:lpstr>Diencephalon</vt:lpstr>
      <vt:lpstr>Thalamus</vt:lpstr>
      <vt:lpstr>Thalamic Function</vt:lpstr>
      <vt:lpstr>Hypothalamus</vt:lpstr>
      <vt:lpstr>Hypothalamic Function</vt:lpstr>
      <vt:lpstr>Endocrine Functions of the Hypothalamus</vt:lpstr>
      <vt:lpstr>Epithalamus</vt:lpstr>
      <vt:lpstr>Chapter 12</vt:lpstr>
      <vt:lpstr>Brain Stem</vt:lpstr>
      <vt:lpstr>Midbrain</vt:lpstr>
      <vt:lpstr>Pons</vt:lpstr>
      <vt:lpstr>Pons</vt:lpstr>
      <vt:lpstr>Medulla Oblongata</vt:lpstr>
      <vt:lpstr>The Cerebellum</vt:lpstr>
      <vt:lpstr>Cerebellar Cognitive Function</vt:lpstr>
      <vt:lpstr>Consciousness</vt:lpstr>
      <vt:lpstr>Consciousness</vt:lpstr>
      <vt:lpstr>Protection of the Brain</vt:lpstr>
      <vt:lpstr>Meninges</vt:lpstr>
      <vt:lpstr>Meninges</vt:lpstr>
      <vt:lpstr>Dura Mater</vt:lpstr>
      <vt:lpstr>Dura Mater</vt:lpstr>
      <vt:lpstr>Arachnoid Mater</vt:lpstr>
      <vt:lpstr>Pia Mater</vt:lpstr>
      <vt:lpstr>Cerebrospinal Fluid (CSF)</vt:lpstr>
      <vt:lpstr>Cerebrospinal Fluid (CSF)</vt:lpstr>
      <vt:lpstr>Choroid Plexuses</vt:lpstr>
      <vt:lpstr>Blood-Brain Barrier</vt:lpstr>
      <vt:lpstr>Blood-Brain Barrier: Functions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Cerebral White Matter</dc:title>
  <dc:creator>bawargo</dc:creator>
  <cp:lastModifiedBy>bawargo</cp:lastModifiedBy>
  <cp:revision>1</cp:revision>
  <dcterms:created xsi:type="dcterms:W3CDTF">2011-03-14T18:09:53Z</dcterms:created>
  <dcterms:modified xsi:type="dcterms:W3CDTF">2011-03-14T18:10:36Z</dcterms:modified>
</cp:coreProperties>
</file>