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Material, Packet 1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4C57-EB20-4926-BD66-9CCE062D8A7C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E09E5-EFC8-4D44-BCD3-4E4DC4BA1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51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Material, Packet 1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2865F-1E76-4319-98F3-5D11430102E8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EFEA0-CD23-4AC8-9327-B3228F474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88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FEA0-CD23-4AC8-9327-B3228F474B3D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 Material, Packet 1 of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1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3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4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5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3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7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1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5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05F4-D902-4659-8D4F-37692CE5F661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CABFE-21EB-4322-950B-50EBBC90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Chapters 8, 9,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Fibrous Structural Joints: Gomphoses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__________________________________  fibrous joint between a tooth and its 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fibrous connection is the _</a:t>
            </a:r>
          </a:p>
        </p:txBody>
      </p:sp>
    </p:spTree>
    <p:extLst>
      <p:ext uri="{BB962C8B-B14F-4D97-AF65-F5344CB8AC3E}">
        <p14:creationId xmlns:p14="http://schemas.microsoft.com/office/powerpoint/2010/main" val="25627076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Cartilaginous Joints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bones are united by _</a:t>
            </a:r>
          </a:p>
          <a:p>
            <a:endParaRPr lang="en-US" dirty="0" smtClean="0"/>
          </a:p>
          <a:p>
            <a:r>
              <a:rPr lang="en-US" dirty="0" smtClean="0"/>
              <a:t>_________________________a joint cavity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types –  </a:t>
            </a:r>
          </a:p>
        </p:txBody>
      </p:sp>
    </p:spTree>
    <p:extLst>
      <p:ext uri="{BB962C8B-B14F-4D97-AF65-F5344CB8AC3E}">
        <p14:creationId xmlns:p14="http://schemas.microsoft.com/office/powerpoint/2010/main" val="10878643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Cartilaginous Joints: Synchondroses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bar or ________________ of _____________________________ cartilage unites the bones</a:t>
            </a:r>
          </a:p>
          <a:p>
            <a:r>
              <a:rPr lang="en-US" dirty="0" smtClean="0"/>
              <a:t>Examples include: </a:t>
            </a:r>
          </a:p>
          <a:p>
            <a:pPr lvl="1"/>
            <a:r>
              <a:rPr lang="en-US" dirty="0" smtClean="0"/>
              <a:t>_______________________________ of children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Joint between the _</a:t>
            </a:r>
          </a:p>
        </p:txBody>
      </p:sp>
    </p:spTree>
    <p:extLst>
      <p:ext uri="{BB962C8B-B14F-4D97-AF65-F5344CB8AC3E}">
        <p14:creationId xmlns:p14="http://schemas.microsoft.com/office/powerpoint/2010/main" val="22355816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3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Cartilaginous Joints: Synchondroses</a:t>
            </a:r>
          </a:p>
        </p:txBody>
      </p:sp>
      <p:pic>
        <p:nvPicPr>
          <p:cNvPr id="30925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371600"/>
            <a:ext cx="7218363" cy="458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8.2a, b</a:t>
            </a:r>
          </a:p>
        </p:txBody>
      </p:sp>
    </p:spTree>
    <p:extLst>
      <p:ext uri="{BB962C8B-B14F-4D97-AF65-F5344CB8AC3E}">
        <p14:creationId xmlns:p14="http://schemas.microsoft.com/office/powerpoint/2010/main" val="12252241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Cartilaginous Joints: Symphyses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_________________________________ covers the articulating surface of the bone and is fused to an intervening pad of 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 include _________________________ and the _________________________________of the pelvis</a:t>
            </a:r>
          </a:p>
        </p:txBody>
      </p:sp>
    </p:spTree>
    <p:extLst>
      <p:ext uri="{BB962C8B-B14F-4D97-AF65-F5344CB8AC3E}">
        <p14:creationId xmlns:p14="http://schemas.microsoft.com/office/powerpoint/2010/main" val="21559129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Cartilaginous Joints: Symphyses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32485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8.2c</a:t>
            </a:r>
          </a:p>
        </p:txBody>
      </p:sp>
    </p:spTree>
    <p:extLst>
      <p:ext uri="{BB962C8B-B14F-4D97-AF65-F5344CB8AC3E}">
        <p14:creationId xmlns:p14="http://schemas.microsoft.com/office/powerpoint/2010/main" val="29950829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joints in which the articulating bones are separated by a 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 – all limb joints, and most joints of the body</a:t>
            </a:r>
          </a:p>
        </p:txBody>
      </p:sp>
    </p:spTree>
    <p:extLst>
      <p:ext uri="{BB962C8B-B14F-4D97-AF65-F5344CB8AC3E}">
        <p14:creationId xmlns:p14="http://schemas.microsoft.com/office/powerpoint/2010/main" val="21220565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General Structure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Synovial joints all have the following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Joint (________________________) cavity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Synovial fluid</a:t>
            </a:r>
          </a:p>
          <a:p>
            <a:pPr lvl="1"/>
            <a:r>
              <a:rPr lang="en-US" dirty="0" smtClean="0"/>
              <a:t>Reinforcing ligaments</a:t>
            </a:r>
          </a:p>
        </p:txBody>
      </p:sp>
    </p:spTree>
    <p:extLst>
      <p:ext uri="{BB962C8B-B14F-4D97-AF65-F5344CB8AC3E}">
        <p14:creationId xmlns:p14="http://schemas.microsoft.com/office/powerpoint/2010/main" val="20839376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General Structure</a:t>
            </a:r>
          </a:p>
        </p:txBody>
      </p:sp>
      <p:pic>
        <p:nvPicPr>
          <p:cNvPr id="3143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210425" cy="487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8.3a, b</a:t>
            </a:r>
          </a:p>
        </p:txBody>
      </p:sp>
    </p:spTree>
    <p:extLst>
      <p:ext uri="{BB962C8B-B14F-4D97-AF65-F5344CB8AC3E}">
        <p14:creationId xmlns:p14="http://schemas.microsoft.com/office/powerpoint/2010/main" val="31740038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Synovial Joints: Friction-Reducing Structures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___________________________– flattened, fibrous sacs lined with synovial membranes and containing _</a:t>
            </a:r>
          </a:p>
          <a:p>
            <a:r>
              <a:rPr lang="en-US" dirty="0" smtClean="0"/>
              <a:t>Common where ligaments, muscles, skin, tendons, or bones rub together</a:t>
            </a:r>
          </a:p>
          <a:p>
            <a:r>
              <a:rPr lang="en-US" dirty="0" smtClean="0"/>
              <a:t>___________________________________ – elongated bursa that wraps completely around a tendon</a:t>
            </a:r>
          </a:p>
        </p:txBody>
      </p:sp>
    </p:spTree>
    <p:extLst>
      <p:ext uri="{BB962C8B-B14F-4D97-AF65-F5344CB8AC3E}">
        <p14:creationId xmlns:p14="http://schemas.microsoft.com/office/powerpoint/2010/main" val="16542951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Joints (Articulations)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 parts of the skeleton</a:t>
            </a:r>
          </a:p>
          <a:p>
            <a:r>
              <a:rPr lang="en-US" dirty="0" smtClean="0"/>
              <a:t>__________________________________ – site where two or more bones meet</a:t>
            </a:r>
          </a:p>
          <a:p>
            <a:r>
              <a:rPr lang="en-US" dirty="0" smtClean="0"/>
              <a:t>Functions of joints</a:t>
            </a:r>
          </a:p>
          <a:p>
            <a:pPr lvl="1"/>
            <a:r>
              <a:rPr lang="en-US" dirty="0" smtClean="0"/>
              <a:t>Give the skeleton _</a:t>
            </a:r>
          </a:p>
          <a:p>
            <a:pPr lvl="1"/>
            <a:r>
              <a:rPr lang="en-US" dirty="0" smtClean="0"/>
              <a:t>Hold the skeleton together</a:t>
            </a:r>
          </a:p>
        </p:txBody>
      </p:sp>
    </p:spTree>
    <p:extLst>
      <p:ext uri="{BB962C8B-B14F-4D97-AF65-F5344CB8AC3E}">
        <p14:creationId xmlns:p14="http://schemas.microsoft.com/office/powerpoint/2010/main" val="401861394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Synovial Joints: Friction-Reducing Structures</a:t>
            </a:r>
          </a:p>
        </p:txBody>
      </p:sp>
      <p:pic>
        <p:nvPicPr>
          <p:cNvPr id="3164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943850" cy="4848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8.4</a:t>
            </a:r>
          </a:p>
        </p:txBody>
      </p:sp>
    </p:spTree>
    <p:extLst>
      <p:ext uri="{BB962C8B-B14F-4D97-AF65-F5344CB8AC3E}">
        <p14:creationId xmlns:p14="http://schemas.microsoft.com/office/powerpoint/2010/main" val="21172619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Stability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Stability is determined by:</a:t>
            </a:r>
          </a:p>
          <a:p>
            <a:pPr lvl="1"/>
            <a:r>
              <a:rPr lang="en-US" dirty="0" smtClean="0"/>
              <a:t>_____________________________________–  shape determines what movements are possible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______________________________________– unite bones and prevent excessive or undesirable motion</a:t>
            </a:r>
          </a:p>
        </p:txBody>
      </p:sp>
    </p:spTree>
    <p:extLst>
      <p:ext uri="{BB962C8B-B14F-4D97-AF65-F5344CB8AC3E}">
        <p14:creationId xmlns:p14="http://schemas.microsoft.com/office/powerpoint/2010/main" val="32786011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Stability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 is accomplished by:</a:t>
            </a:r>
          </a:p>
          <a:p>
            <a:pPr lvl="1"/>
            <a:r>
              <a:rPr lang="en-US" dirty="0" smtClean="0"/>
              <a:t>Muscle tendons across joints acting as _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Tendons that are __________________________  at all times by _</a:t>
            </a:r>
          </a:p>
        </p:txBody>
      </p:sp>
    </p:spTree>
    <p:extLst>
      <p:ext uri="{BB962C8B-B14F-4D97-AF65-F5344CB8AC3E}">
        <p14:creationId xmlns:p14="http://schemas.microsoft.com/office/powerpoint/2010/main" val="36550660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Movement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two muscle attachments across a joint are:</a:t>
            </a:r>
          </a:p>
          <a:p>
            <a:pPr lvl="1"/>
            <a:r>
              <a:rPr lang="en-US" dirty="0" smtClean="0"/>
              <a:t>____________________________________– attachment to the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____________________________________– attachment to the _</a:t>
            </a:r>
          </a:p>
          <a:p>
            <a:r>
              <a:rPr lang="en-US" dirty="0" smtClean="0"/>
              <a:t>Described as movement along transverse, frontal, or </a:t>
            </a:r>
            <a:r>
              <a:rPr lang="en-US" dirty="0" err="1" smtClean="0"/>
              <a:t>sagittal</a:t>
            </a:r>
            <a:r>
              <a:rPr lang="en-US" dirty="0" smtClean="0"/>
              <a:t> planes</a:t>
            </a:r>
          </a:p>
        </p:txBody>
      </p:sp>
    </p:spTree>
    <p:extLst>
      <p:ext uri="{BB962C8B-B14F-4D97-AF65-F5344CB8AC3E}">
        <p14:creationId xmlns:p14="http://schemas.microsoft.com/office/powerpoint/2010/main" val="10963339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Range of Motion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 </a:t>
            </a:r>
          </a:p>
          <a:p>
            <a:pPr lvl="1"/>
            <a:r>
              <a:rPr lang="en-US" dirty="0" smtClean="0"/>
              <a:t>slipping movements only</a:t>
            </a:r>
          </a:p>
          <a:p>
            <a:r>
              <a:rPr lang="en-US" dirty="0" smtClean="0"/>
              <a:t>______________________</a:t>
            </a:r>
          </a:p>
          <a:p>
            <a:pPr lvl="1"/>
            <a:r>
              <a:rPr lang="en-US" dirty="0" smtClean="0"/>
              <a:t>movement in one plane</a:t>
            </a:r>
          </a:p>
          <a:p>
            <a:r>
              <a:rPr lang="en-US" dirty="0" smtClean="0"/>
              <a:t>______________________</a:t>
            </a:r>
          </a:p>
          <a:p>
            <a:pPr lvl="1"/>
            <a:r>
              <a:rPr lang="en-US" dirty="0" smtClean="0"/>
              <a:t>movement in two planes</a:t>
            </a:r>
          </a:p>
          <a:p>
            <a:r>
              <a:rPr lang="en-US" dirty="0" smtClean="0"/>
              <a:t>______________________</a:t>
            </a:r>
          </a:p>
          <a:p>
            <a:pPr lvl="1"/>
            <a:r>
              <a:rPr lang="en-US" dirty="0" smtClean="0"/>
              <a:t>movement in or around all three planes</a:t>
            </a:r>
          </a:p>
        </p:txBody>
      </p:sp>
    </p:spTree>
    <p:extLst>
      <p:ext uri="{BB962C8B-B14F-4D97-AF65-F5344CB8AC3E}">
        <p14:creationId xmlns:p14="http://schemas.microsoft.com/office/powerpoint/2010/main" val="80498919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Gliding Movements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_____________________________ glides or slips over another similar surface</a:t>
            </a:r>
          </a:p>
          <a:p>
            <a:r>
              <a:rPr lang="en-US" dirty="0" smtClean="0"/>
              <a:t>Examples </a:t>
            </a:r>
          </a:p>
          <a:p>
            <a:pPr lvl="1"/>
            <a:r>
              <a:rPr lang="en-US" dirty="0" smtClean="0"/>
              <a:t>_______________________________  and </a:t>
            </a:r>
            <a:r>
              <a:rPr lang="en-US" dirty="0" err="1" smtClean="0"/>
              <a:t>intertarsal</a:t>
            </a:r>
            <a:r>
              <a:rPr lang="en-US" dirty="0" smtClean="0"/>
              <a:t> joints</a:t>
            </a:r>
          </a:p>
          <a:p>
            <a:pPr lvl="1"/>
            <a:r>
              <a:rPr lang="en-US" dirty="0" smtClean="0"/>
              <a:t>between the flat </a:t>
            </a:r>
            <a:r>
              <a:rPr lang="en-US" dirty="0" err="1" smtClean="0"/>
              <a:t>articular</a:t>
            </a:r>
            <a:r>
              <a:rPr lang="en-US" dirty="0" smtClean="0"/>
              <a:t> processes of _</a:t>
            </a:r>
          </a:p>
        </p:txBody>
      </p:sp>
    </p:spTree>
    <p:extLst>
      <p:ext uri="{BB962C8B-B14F-4D97-AF65-F5344CB8AC3E}">
        <p14:creationId xmlns:p14="http://schemas.microsoft.com/office/powerpoint/2010/main" val="40386061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Angular Movement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bending movement that decreases the angle of the joint</a:t>
            </a:r>
          </a:p>
          <a:p>
            <a:r>
              <a:rPr lang="en-US" dirty="0" smtClean="0"/>
              <a:t>Extension </a:t>
            </a:r>
          </a:p>
          <a:p>
            <a:pPr lvl="1"/>
            <a:r>
              <a:rPr lang="en-US" dirty="0" smtClean="0"/>
              <a:t>reverse of flexion; joint angle is _</a:t>
            </a:r>
          </a:p>
          <a:p>
            <a:r>
              <a:rPr lang="en-US" dirty="0" smtClean="0"/>
              <a:t>____________________________ and plantar flexion </a:t>
            </a:r>
          </a:p>
          <a:p>
            <a:pPr lvl="1"/>
            <a:r>
              <a:rPr lang="en-US" dirty="0" smtClean="0"/>
              <a:t>up and down movement of the foot</a:t>
            </a:r>
          </a:p>
        </p:txBody>
      </p:sp>
    </p:spTree>
    <p:extLst>
      <p:ext uri="{BB962C8B-B14F-4D97-AF65-F5344CB8AC3E}">
        <p14:creationId xmlns:p14="http://schemas.microsoft.com/office/powerpoint/2010/main" val="12910199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Angular Movement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movement away from the midline</a:t>
            </a:r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movement toward the midline</a:t>
            </a:r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movement describes a ______________________ in space</a:t>
            </a:r>
          </a:p>
        </p:txBody>
      </p:sp>
    </p:spTree>
    <p:extLst>
      <p:ext uri="{BB962C8B-B14F-4D97-AF65-F5344CB8AC3E}">
        <p14:creationId xmlns:p14="http://schemas.microsoft.com/office/powerpoint/2010/main" val="428926970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7737475" cy="5214938"/>
          </a:xfrm>
        </p:spPr>
        <p:txBody>
          <a:bodyPr/>
          <a:lstStyle/>
          <a:p>
            <a:r>
              <a:rPr lang="en-US" dirty="0" smtClean="0"/>
              <a:t>The turning of a bone _</a:t>
            </a:r>
          </a:p>
          <a:p>
            <a:r>
              <a:rPr lang="en-US" dirty="0" smtClean="0"/>
              <a:t>Examples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Between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___________________________and shoulder joints</a:t>
            </a:r>
          </a:p>
        </p:txBody>
      </p:sp>
    </p:spTree>
    <p:extLst>
      <p:ext uri="{BB962C8B-B14F-4D97-AF65-F5344CB8AC3E}">
        <p14:creationId xmlns:p14="http://schemas.microsoft.com/office/powerpoint/2010/main" val="199289524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Movements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____________________________and </a:t>
            </a:r>
            <a:r>
              <a:rPr lang="en-US" dirty="0" err="1" smtClean="0"/>
              <a:t>pronation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Inversion and _</a:t>
            </a:r>
          </a:p>
          <a:p>
            <a:endParaRPr lang="en-US" dirty="0" smtClean="0"/>
          </a:p>
          <a:p>
            <a:r>
              <a:rPr lang="en-US" dirty="0" smtClean="0"/>
              <a:t>___________________________and retraction</a:t>
            </a:r>
          </a:p>
          <a:p>
            <a:endParaRPr lang="en-US" dirty="0" smtClean="0"/>
          </a:p>
          <a:p>
            <a:r>
              <a:rPr lang="en-US" dirty="0" smtClean="0"/>
              <a:t>Elevation and _</a:t>
            </a:r>
          </a:p>
          <a:p>
            <a:endParaRPr lang="en-US" dirty="0" smtClean="0"/>
          </a:p>
          <a:p>
            <a:r>
              <a:rPr lang="en-US" dirty="0" smtClean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0717817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of Joints: Structural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_________________________________ classification focuses on the _____________________________________ and whether or not ___________________________ is present</a:t>
            </a:r>
          </a:p>
          <a:p>
            <a:r>
              <a:rPr lang="en-US" dirty="0" smtClean="0"/>
              <a:t>The three structural classifications are:</a:t>
            </a:r>
          </a:p>
          <a:p>
            <a:pPr lvl="1"/>
            <a:r>
              <a:rPr lang="en-US" dirty="0" smtClean="0"/>
              <a:t>Fibrous</a:t>
            </a:r>
          </a:p>
          <a:p>
            <a:pPr lvl="1"/>
            <a:r>
              <a:rPr lang="en-US" dirty="0" smtClean="0"/>
              <a:t>Cartilaginous </a:t>
            </a:r>
          </a:p>
          <a:p>
            <a:pPr lvl="1"/>
            <a:r>
              <a:rPr lang="en-US" dirty="0" smtClean="0"/>
              <a:t>Synovial </a:t>
            </a:r>
          </a:p>
        </p:txBody>
      </p:sp>
    </p:spTree>
    <p:extLst>
      <p:ext uri="{BB962C8B-B14F-4D97-AF65-F5344CB8AC3E}">
        <p14:creationId xmlns:p14="http://schemas.microsoft.com/office/powerpoint/2010/main" val="43526526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Plane Joint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4548188" cy="5214938"/>
          </a:xfrm>
        </p:spPr>
        <p:txBody>
          <a:bodyPr/>
          <a:lstStyle/>
          <a:p>
            <a:r>
              <a:rPr lang="en-US" dirty="0" smtClean="0"/>
              <a:t>Plane joints</a:t>
            </a:r>
          </a:p>
          <a:p>
            <a:pPr lvl="1"/>
            <a:r>
              <a:rPr lang="en-US" dirty="0" err="1" smtClean="0"/>
              <a:t>Articular</a:t>
            </a:r>
            <a:r>
              <a:rPr lang="en-US" dirty="0" smtClean="0"/>
              <a:t> surfaces are _</a:t>
            </a:r>
          </a:p>
          <a:p>
            <a:pPr lvl="1"/>
            <a:r>
              <a:rPr lang="en-US" dirty="0" smtClean="0"/>
              <a:t>Allow only slipping or gliding movements</a:t>
            </a:r>
          </a:p>
          <a:p>
            <a:pPr lvl="1"/>
            <a:r>
              <a:rPr lang="en-US" dirty="0" smtClean="0"/>
              <a:t> </a:t>
            </a:r>
          </a:p>
        </p:txBody>
      </p:sp>
      <p:pic>
        <p:nvPicPr>
          <p:cNvPr id="3420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017963" cy="391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5049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Synovial Joints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4891088" cy="5214938"/>
          </a:xfrm>
        </p:spPr>
        <p:txBody>
          <a:bodyPr/>
          <a:lstStyle/>
          <a:p>
            <a:r>
              <a:rPr lang="en-US" dirty="0" smtClean="0"/>
              <a:t>Hinge joints</a:t>
            </a:r>
          </a:p>
          <a:p>
            <a:pPr lvl="1"/>
            <a:r>
              <a:rPr lang="en-US" dirty="0" smtClean="0"/>
              <a:t>Cylindrical projections of one bone fits into a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Motion is along a _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Uniaxial</a:t>
            </a:r>
            <a:r>
              <a:rPr lang="en-US" dirty="0" smtClean="0"/>
              <a:t> joints permit _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Examples: ______________________ and interphalangeal joints</a:t>
            </a:r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133600"/>
            <a:ext cx="3392488" cy="340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24440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68275"/>
            <a:ext cx="4695825" cy="723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Pivot Joints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7769225" cy="5214938"/>
          </a:xfrm>
        </p:spPr>
        <p:txBody>
          <a:bodyPr/>
          <a:lstStyle/>
          <a:p>
            <a:r>
              <a:rPr lang="en-US" dirty="0" smtClean="0"/>
              <a:t>Rounded end of one </a:t>
            </a:r>
            <a:br>
              <a:rPr lang="en-US" dirty="0" smtClean="0"/>
            </a:br>
            <a:r>
              <a:rPr lang="en-US" dirty="0" smtClean="0"/>
              <a:t>bone protrudes into </a:t>
            </a:r>
            <a:br>
              <a:rPr lang="en-US" dirty="0" smtClean="0"/>
            </a:br>
            <a:r>
              <a:rPr lang="en-US" dirty="0" smtClean="0"/>
              <a:t>a “sleeve,” or ring, </a:t>
            </a:r>
            <a:br>
              <a:rPr lang="en-US" dirty="0" smtClean="0"/>
            </a:br>
            <a:r>
              <a:rPr lang="en-US" dirty="0" smtClean="0"/>
              <a:t>composed of bone </a:t>
            </a:r>
            <a:br>
              <a:rPr lang="en-US" dirty="0" smtClean="0"/>
            </a:br>
            <a:r>
              <a:rPr lang="en-US" dirty="0" smtClean="0"/>
              <a:t>(and possibly ______________________) of another</a:t>
            </a:r>
          </a:p>
          <a:p>
            <a:r>
              <a:rPr lang="en-US" dirty="0" smtClean="0"/>
              <a:t>Only </a:t>
            </a:r>
            <a:r>
              <a:rPr lang="en-US" dirty="0" err="1" smtClean="0"/>
              <a:t>uniaxial</a:t>
            </a:r>
            <a:r>
              <a:rPr lang="en-US" dirty="0" smtClean="0"/>
              <a:t> movement allowed</a:t>
            </a:r>
          </a:p>
          <a:p>
            <a:pPr lvl="1"/>
            <a:r>
              <a:rPr lang="en-US" dirty="0" smtClean="0"/>
              <a:t>Examples: joint between the ____________________________________, and the proximal _</a:t>
            </a:r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"/>
            <a:ext cx="3733800" cy="290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98640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Condyloid or Ellipsoidal Joints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4646613" cy="5214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Oval </a:t>
            </a:r>
            <a:r>
              <a:rPr lang="en-US" sz="2800" dirty="0" err="1" smtClean="0"/>
              <a:t>articular</a:t>
            </a:r>
            <a:r>
              <a:rPr lang="en-US" sz="2800" dirty="0" smtClean="0"/>
              <a:t> surface of one bone fits into a _______________________in another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Both </a:t>
            </a:r>
            <a:r>
              <a:rPr lang="en-US" sz="2800" dirty="0" err="1" smtClean="0"/>
              <a:t>articular</a:t>
            </a:r>
            <a:r>
              <a:rPr lang="en-US" sz="2800" dirty="0" smtClean="0"/>
              <a:t> surfaces _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Biaxial joints permit all angular motions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Examples: ______________________ (wrist) joints, and _______________________ (knuckle) joints</a:t>
            </a:r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838" y="2351088"/>
            <a:ext cx="3856037" cy="2620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82093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81200"/>
            <a:ext cx="3170238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Saddle Joints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5146675" cy="5214938"/>
          </a:xfrm>
        </p:spPr>
        <p:txBody>
          <a:bodyPr/>
          <a:lstStyle/>
          <a:p>
            <a:r>
              <a:rPr lang="en-US" dirty="0" smtClean="0"/>
              <a:t>Similar to </a:t>
            </a:r>
            <a:r>
              <a:rPr lang="en-US" dirty="0" err="1" smtClean="0"/>
              <a:t>condyloid</a:t>
            </a:r>
            <a:r>
              <a:rPr lang="en-US" dirty="0" smtClean="0"/>
              <a:t> joints but allow _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articular</a:t>
            </a:r>
            <a:r>
              <a:rPr lang="en-US" dirty="0" smtClean="0"/>
              <a:t> surface has both a _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carpometacarpal</a:t>
            </a:r>
            <a:r>
              <a:rPr lang="en-US" dirty="0" smtClean="0"/>
              <a:t> joint of the thumb</a:t>
            </a:r>
          </a:p>
        </p:txBody>
      </p:sp>
    </p:spTree>
    <p:extLst>
      <p:ext uri="{BB962C8B-B14F-4D97-AF65-F5344CB8AC3E}">
        <p14:creationId xmlns:p14="http://schemas.microsoft.com/office/powerpoint/2010/main" val="34705682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Ball-and-Socket Joints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__________________________or hemispherical head of one bone articulates with a _</a:t>
            </a:r>
          </a:p>
          <a:p>
            <a:endParaRPr lang="en-US" dirty="0" smtClean="0"/>
          </a:p>
          <a:p>
            <a:r>
              <a:rPr lang="en-US" dirty="0" err="1" smtClean="0"/>
              <a:t>Multiaxial</a:t>
            </a:r>
            <a:r>
              <a:rPr lang="en-US" dirty="0" smtClean="0"/>
              <a:t> joints permit the _</a:t>
            </a:r>
          </a:p>
          <a:p>
            <a:pPr lvl="1"/>
            <a:r>
              <a:rPr lang="en-US" dirty="0" smtClean="0"/>
              <a:t>Examples: shoulder and hip joints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462" y="5060455"/>
            <a:ext cx="2649538" cy="1797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76087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Knee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Largest and ____________________________ joint of the body</a:t>
            </a:r>
          </a:p>
          <a:p>
            <a:r>
              <a:rPr lang="en-US" dirty="0" smtClean="0"/>
              <a:t>Allows _</a:t>
            </a:r>
          </a:p>
          <a:p>
            <a:endParaRPr lang="en-US" dirty="0" smtClean="0"/>
          </a:p>
          <a:p>
            <a:r>
              <a:rPr lang="en-US" dirty="0" smtClean="0"/>
              <a:t>__________________ joints in one surrounded by a single joint cavity</a:t>
            </a:r>
          </a:p>
          <a:p>
            <a:pPr lvl="1"/>
            <a:r>
              <a:rPr lang="en-US" dirty="0" err="1" smtClean="0"/>
              <a:t>Femoropatellar</a:t>
            </a:r>
            <a:r>
              <a:rPr lang="en-US" dirty="0" smtClean="0"/>
              <a:t> joint</a:t>
            </a:r>
          </a:p>
          <a:p>
            <a:pPr lvl="1"/>
            <a:r>
              <a:rPr lang="en-US" dirty="0" smtClean="0"/>
              <a:t>Lateral and medial _________________________ joints</a:t>
            </a:r>
          </a:p>
        </p:txBody>
      </p:sp>
    </p:spTree>
    <p:extLst>
      <p:ext uri="{BB962C8B-B14F-4D97-AF65-F5344CB8AC3E}">
        <p14:creationId xmlns:p14="http://schemas.microsoft.com/office/powerpoint/2010/main" val="371550273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Synovial Joints: Shoulder (Glenohumeral)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Ball-and-socket joint in which _________________________is sacrificed to obtain greater 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Head of </a:t>
            </a:r>
            <a:r>
              <a:rPr lang="en-US" dirty="0" err="1" smtClean="0"/>
              <a:t>humerus</a:t>
            </a:r>
            <a:r>
              <a:rPr lang="en-US" dirty="0" smtClean="0"/>
              <a:t> articulates with the ____________________________________ of the scapula</a:t>
            </a:r>
          </a:p>
        </p:txBody>
      </p:sp>
    </p:spTree>
    <p:extLst>
      <p:ext uri="{BB962C8B-B14F-4D97-AF65-F5344CB8AC3E}">
        <p14:creationId xmlns:p14="http://schemas.microsoft.com/office/powerpoint/2010/main" val="355142699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Elbow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 joint that allows flexion and extension 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Radius and ulna articulate with _</a:t>
            </a:r>
          </a:p>
        </p:txBody>
      </p:sp>
    </p:spTree>
    <p:extLst>
      <p:ext uri="{BB962C8B-B14F-4D97-AF65-F5344CB8AC3E}">
        <p14:creationId xmlns:p14="http://schemas.microsoft.com/office/powerpoint/2010/main" val="330155849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Shoulder Stability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Weak stability is maintained by: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Thin, loose joint capsule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Four ligaments – </a:t>
            </a:r>
            <a:r>
              <a:rPr lang="en-US" dirty="0" err="1"/>
              <a:t>coracohumeral</a:t>
            </a:r>
            <a:r>
              <a:rPr lang="en-US" dirty="0"/>
              <a:t>, and three </a:t>
            </a:r>
            <a:r>
              <a:rPr lang="en-US" dirty="0" err="1"/>
              <a:t>glenohumeral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Tendon of the </a:t>
            </a:r>
            <a:r>
              <a:rPr lang="en-US" dirty="0" smtClean="0"/>
              <a:t>______________________________________, </a:t>
            </a:r>
            <a:r>
              <a:rPr lang="en-US" dirty="0"/>
              <a:t>which travels through the </a:t>
            </a:r>
            <a:r>
              <a:rPr lang="en-US" dirty="0" smtClean="0"/>
              <a:t>____________________________________groove </a:t>
            </a:r>
            <a:r>
              <a:rPr lang="en-US" dirty="0"/>
              <a:t>and secures the </a:t>
            </a:r>
            <a:r>
              <a:rPr lang="en-US" dirty="0" err="1"/>
              <a:t>humerus</a:t>
            </a:r>
            <a:r>
              <a:rPr lang="en-US" dirty="0"/>
              <a:t> to the </a:t>
            </a:r>
            <a:r>
              <a:rPr lang="en-US" dirty="0" err="1"/>
              <a:t>glenoid</a:t>
            </a:r>
            <a:r>
              <a:rPr lang="en-US" dirty="0"/>
              <a:t> cavity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____________________________________(</a:t>
            </a:r>
            <a:r>
              <a:rPr lang="en-US" dirty="0"/>
              <a:t>four tendons) that encircles the shoulder joint and blends with the </a:t>
            </a:r>
            <a:r>
              <a:rPr lang="en-US" dirty="0" err="1"/>
              <a:t>articular</a:t>
            </a:r>
            <a:r>
              <a:rPr lang="en-US" dirty="0"/>
              <a:t> capsule</a:t>
            </a:r>
          </a:p>
        </p:txBody>
      </p:sp>
    </p:spTree>
    <p:extLst>
      <p:ext uri="{BB962C8B-B14F-4D97-AF65-F5344CB8AC3E}">
        <p14:creationId xmlns:p14="http://schemas.microsoft.com/office/powerpoint/2010/main" val="7985644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of Joints: Functional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 classification is based on the ___________________________________ allowed by the joint</a:t>
            </a:r>
          </a:p>
          <a:p>
            <a:r>
              <a:rPr lang="en-US" dirty="0" smtClean="0"/>
              <a:t>The three functional classes of joints are:</a:t>
            </a:r>
          </a:p>
          <a:p>
            <a:pPr lvl="1"/>
            <a:r>
              <a:rPr lang="en-US" dirty="0" err="1" smtClean="0"/>
              <a:t>Synarthroses</a:t>
            </a:r>
            <a:r>
              <a:rPr lang="en-US" dirty="0" smtClean="0"/>
              <a:t> –  </a:t>
            </a:r>
          </a:p>
          <a:p>
            <a:pPr lvl="1"/>
            <a:r>
              <a:rPr lang="en-US" dirty="0" err="1" smtClean="0"/>
              <a:t>Amphiarthroses</a:t>
            </a:r>
            <a:r>
              <a:rPr lang="en-US" dirty="0" smtClean="0"/>
              <a:t> –  </a:t>
            </a:r>
          </a:p>
          <a:p>
            <a:pPr lvl="1"/>
            <a:r>
              <a:rPr lang="en-US" dirty="0" err="1" smtClean="0"/>
              <a:t>Diarthroses</a:t>
            </a:r>
            <a:r>
              <a:rPr lang="en-US" dirty="0" smtClean="0"/>
              <a:t> –  </a:t>
            </a:r>
          </a:p>
        </p:txBody>
      </p:sp>
    </p:spTree>
    <p:extLst>
      <p:ext uri="{BB962C8B-B14F-4D97-AF65-F5344CB8AC3E}">
        <p14:creationId xmlns:p14="http://schemas.microsoft.com/office/powerpoint/2010/main" val="21683345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Hip (Coxal) Joint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Head of the femur articulates with the </a:t>
            </a:r>
            <a:r>
              <a:rPr lang="en-US" dirty="0" err="1" smtClean="0"/>
              <a:t>acetabulum</a:t>
            </a:r>
            <a:endParaRPr lang="en-US" dirty="0" smtClean="0"/>
          </a:p>
          <a:p>
            <a:r>
              <a:rPr lang="en-US" dirty="0" smtClean="0"/>
              <a:t>Good range of motion, but _</a:t>
            </a:r>
          </a:p>
        </p:txBody>
      </p:sp>
    </p:spTree>
    <p:extLst>
      <p:ext uri="{BB962C8B-B14F-4D97-AF65-F5344CB8AC3E}">
        <p14:creationId xmlns:p14="http://schemas.microsoft.com/office/powerpoint/2010/main" val="15864989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Fibrous Structural Joints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bones are joined by _</a:t>
            </a:r>
          </a:p>
          <a:p>
            <a:r>
              <a:rPr lang="en-US" dirty="0" smtClean="0"/>
              <a:t>There is _</a:t>
            </a:r>
          </a:p>
          <a:p>
            <a:r>
              <a:rPr lang="en-US" dirty="0" smtClean="0"/>
              <a:t>Most are _</a:t>
            </a:r>
          </a:p>
          <a:p>
            <a:r>
              <a:rPr lang="en-US" dirty="0" smtClean="0"/>
              <a:t>There are three types –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Syndesmoses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7369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Fibrous Structural Joints: Sutures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Occur between the _</a:t>
            </a:r>
          </a:p>
          <a:p>
            <a:r>
              <a:rPr lang="en-US" dirty="0" smtClean="0"/>
              <a:t>Comprised of interlocking junctions completely filled with _</a:t>
            </a:r>
          </a:p>
          <a:p>
            <a:endParaRPr lang="en-US" dirty="0" smtClean="0"/>
          </a:p>
          <a:p>
            <a:r>
              <a:rPr lang="en-US" dirty="0" smtClean="0"/>
              <a:t>Bind bones tightly together, but allow for _</a:t>
            </a:r>
          </a:p>
          <a:p>
            <a:endParaRPr lang="en-US" dirty="0" smtClean="0"/>
          </a:p>
          <a:p>
            <a:r>
              <a:rPr lang="en-US" dirty="0" smtClean="0"/>
              <a:t>In middle age, skull bones ___________________ and are called _</a:t>
            </a:r>
          </a:p>
        </p:txBody>
      </p:sp>
    </p:spTree>
    <p:extLst>
      <p:ext uri="{BB962C8B-B14F-4D97-AF65-F5344CB8AC3E}">
        <p14:creationId xmlns:p14="http://schemas.microsoft.com/office/powerpoint/2010/main" val="14428106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8229600" cy="898525"/>
          </a:xfrm>
        </p:spPr>
        <p:txBody>
          <a:bodyPr/>
          <a:lstStyle/>
          <a:p>
            <a:r>
              <a:rPr lang="en-US" smtClean="0"/>
              <a:t>Fibrous Structural Joints: Sutures</a:t>
            </a:r>
          </a:p>
        </p:txBody>
      </p:sp>
      <p:pic>
        <p:nvPicPr>
          <p:cNvPr id="1413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852488"/>
            <a:ext cx="6196013" cy="550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8.1a</a:t>
            </a:r>
          </a:p>
        </p:txBody>
      </p:sp>
    </p:spTree>
    <p:extLst>
      <p:ext uri="{BB962C8B-B14F-4D97-AF65-F5344CB8AC3E}">
        <p14:creationId xmlns:p14="http://schemas.microsoft.com/office/powerpoint/2010/main" val="6933529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Fibrous Structural Joints: Syndesmoses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Bones are connected by a _</a:t>
            </a:r>
          </a:p>
          <a:p>
            <a:endParaRPr lang="en-US" dirty="0" smtClean="0"/>
          </a:p>
          <a:p>
            <a:r>
              <a:rPr lang="en-US" dirty="0" smtClean="0"/>
              <a:t>Movement varies from immovable to slightly variable</a:t>
            </a:r>
          </a:p>
          <a:p>
            <a:endParaRPr lang="en-US" dirty="0" smtClean="0"/>
          </a:p>
          <a:p>
            <a:r>
              <a:rPr lang="en-US" dirty="0" smtClean="0"/>
              <a:t>Examples include the connection between the _</a:t>
            </a:r>
          </a:p>
        </p:txBody>
      </p:sp>
    </p:spTree>
    <p:extLst>
      <p:ext uri="{BB962C8B-B14F-4D97-AF65-F5344CB8AC3E}">
        <p14:creationId xmlns:p14="http://schemas.microsoft.com/office/powerpoint/2010/main" val="23513055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Fibrous Structural Joints: Syndesmoses</a:t>
            </a:r>
          </a:p>
        </p:txBody>
      </p:sp>
      <p:pic>
        <p:nvPicPr>
          <p:cNvPr id="3051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5800725" cy="484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8.1b</a:t>
            </a:r>
          </a:p>
        </p:txBody>
      </p:sp>
    </p:spTree>
    <p:extLst>
      <p:ext uri="{BB962C8B-B14F-4D97-AF65-F5344CB8AC3E}">
        <p14:creationId xmlns:p14="http://schemas.microsoft.com/office/powerpoint/2010/main" val="227440941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923</Words>
  <Application>Microsoft Office PowerPoint</Application>
  <PresentationFormat>On-screen Show (4:3)</PresentationFormat>
  <Paragraphs>219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Exam Three Material</vt:lpstr>
      <vt:lpstr>Joints (Articulations)</vt:lpstr>
      <vt:lpstr>Classification of Joints: Structural</vt:lpstr>
      <vt:lpstr>Classification of Joints: Functional</vt:lpstr>
      <vt:lpstr>Fibrous Structural Joints</vt:lpstr>
      <vt:lpstr>Fibrous Structural Joints: Sutures</vt:lpstr>
      <vt:lpstr>Fibrous Structural Joints: Sutures</vt:lpstr>
      <vt:lpstr>Fibrous Structural Joints: Syndesmoses</vt:lpstr>
      <vt:lpstr>Fibrous Structural Joints: Syndesmoses</vt:lpstr>
      <vt:lpstr>Fibrous Structural Joints: Gomphoses</vt:lpstr>
      <vt:lpstr>Cartilaginous Joints</vt:lpstr>
      <vt:lpstr>Cartilaginous Joints: Synchondroses</vt:lpstr>
      <vt:lpstr>Cartilaginous Joints: Synchondroses</vt:lpstr>
      <vt:lpstr>Cartilaginous Joints: Symphyses</vt:lpstr>
      <vt:lpstr>Cartilaginous Joints: Symphyses</vt:lpstr>
      <vt:lpstr>Synovial Joints</vt:lpstr>
      <vt:lpstr>Synovial Joints: General Structure</vt:lpstr>
      <vt:lpstr>Synovial Joints: General Structure</vt:lpstr>
      <vt:lpstr>Synovial Joints: Friction-Reducing Structures</vt:lpstr>
      <vt:lpstr>Synovial Joints: Friction-Reducing Structures</vt:lpstr>
      <vt:lpstr>Synovial Joints: Stability</vt:lpstr>
      <vt:lpstr>Synovial Joints: Stability</vt:lpstr>
      <vt:lpstr>Synovial Joints: Movement</vt:lpstr>
      <vt:lpstr>Synovial Joints: Range of Motion</vt:lpstr>
      <vt:lpstr>Gliding Movements</vt:lpstr>
      <vt:lpstr>Angular Movement</vt:lpstr>
      <vt:lpstr>Angular Movement</vt:lpstr>
      <vt:lpstr>Rotation</vt:lpstr>
      <vt:lpstr>Special Movements</vt:lpstr>
      <vt:lpstr>Plane Joint</vt:lpstr>
      <vt:lpstr>Types of Synovial Joints</vt:lpstr>
      <vt:lpstr>Pivot Joints</vt:lpstr>
      <vt:lpstr>Condyloid or Ellipsoidal Joints</vt:lpstr>
      <vt:lpstr>Saddle Joints</vt:lpstr>
      <vt:lpstr>Ball-and-Socket Joints</vt:lpstr>
      <vt:lpstr>Synovial Joints: Knee</vt:lpstr>
      <vt:lpstr>Synovial Joints: Shoulder (Glenohumeral)</vt:lpstr>
      <vt:lpstr>Synovial Joints: Elbow</vt:lpstr>
      <vt:lpstr>Synovial Joints: Shoulder Stability</vt:lpstr>
      <vt:lpstr>Synovial Joints: Hip (Coxal) Joint</vt:lpstr>
    </vt:vector>
  </TitlesOfParts>
  <Company>Illinois State University / 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Three Material</dc:title>
  <dc:creator>bawargo</dc:creator>
  <cp:lastModifiedBy>bawargo</cp:lastModifiedBy>
  <cp:revision>2</cp:revision>
  <dcterms:created xsi:type="dcterms:W3CDTF">2011-09-06T17:59:14Z</dcterms:created>
  <dcterms:modified xsi:type="dcterms:W3CDTF">2011-09-06T18:07:54Z</dcterms:modified>
</cp:coreProperties>
</file>