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Material, Packet 3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1110A-D6B4-4C5B-904C-3F2825A0B660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FBC9-F9A3-42A7-A1EF-E2F34454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97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Material, Packet 3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A6DD2-F97F-4C50-B914-D4807A2D8823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9BF6-AC8F-4C9D-A14E-2DB7D21E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529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9BF6-AC8F-4C9D-A14E-2DB7D21EF218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 Material, Packet 3 of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4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6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7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0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2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9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8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6258-5E2A-46A0-9F9D-75BDEC4254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145F-58BF-498A-96E1-D63BC279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Role of Ionic Calcium (Ca</a:t>
            </a:r>
            <a:r>
              <a:rPr lang="en-US" sz="2800" baseline="30000" smtClean="0"/>
              <a:t>2+</a:t>
            </a:r>
            <a:r>
              <a:rPr lang="en-US" sz="2800" smtClean="0"/>
              <a:t>) in the Contraction Mechanism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98450" y="1289050"/>
            <a:ext cx="4959350" cy="5056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At __________ intracellular Ca</a:t>
            </a:r>
            <a:r>
              <a:rPr lang="en-US" baseline="30000" dirty="0" smtClean="0"/>
              <a:t>2+</a:t>
            </a:r>
            <a:r>
              <a:rPr lang="en-US" dirty="0" smtClean="0"/>
              <a:t> concentration: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Tropomyosin</a:t>
            </a:r>
            <a:r>
              <a:rPr lang="en-US" dirty="0" smtClean="0"/>
              <a:t> ________________the binding sites on </a:t>
            </a:r>
            <a:r>
              <a:rPr lang="en-US" dirty="0" err="1" smtClean="0"/>
              <a:t>actin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Myosin cross bridges cannot attach to binding sites on </a:t>
            </a:r>
            <a:r>
              <a:rPr lang="en-US" dirty="0" err="1" smtClean="0"/>
              <a:t>actin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Muscle remains _</a:t>
            </a:r>
          </a:p>
        </p:txBody>
      </p:sp>
      <p:sp>
        <p:nvSpPr>
          <p:cNvPr id="92164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9.11a</a:t>
            </a:r>
          </a:p>
        </p:txBody>
      </p:sp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3676650" cy="481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7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3200" smtClean="0"/>
              <a:t>Motor Unit: The Nerve-Muscle Functional Unit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r>
              <a:rPr lang="en-US" dirty="0" smtClean="0"/>
              <a:t>Muscles that control fine movements have _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fingers, eyes </a:t>
            </a:r>
          </a:p>
          <a:p>
            <a:r>
              <a:rPr lang="en-US" dirty="0" smtClean="0"/>
              <a:t>________________________weight-bearing muscles have ________________motor units </a:t>
            </a:r>
          </a:p>
          <a:p>
            <a:pPr lvl="1"/>
            <a:r>
              <a:rPr lang="en-US" dirty="0" smtClean="0"/>
              <a:t>thighs, hips</a:t>
            </a:r>
          </a:p>
          <a:p>
            <a:r>
              <a:rPr lang="en-US" sz="2800" dirty="0" smtClean="0"/>
              <a:t>Muscle fibers from a motor unit are spread throughout the muscle; therefore, contraction of a single motor unit causes weak contraction of the entire muscle</a:t>
            </a:r>
          </a:p>
        </p:txBody>
      </p:sp>
    </p:spTree>
    <p:extLst>
      <p:ext uri="{BB962C8B-B14F-4D97-AF65-F5344CB8AC3E}">
        <p14:creationId xmlns:p14="http://schemas.microsoft.com/office/powerpoint/2010/main" val="37802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 Tone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40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Muscle tone: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 the _________________________________ state of all muscles, which does not _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Keeps the muscles firm, healthy, and _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Spinal reflexes account for muscle tone by: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Activating one motor unit and then another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Responding to activation of _</a:t>
            </a:r>
          </a:p>
        </p:txBody>
      </p:sp>
    </p:spTree>
    <p:extLst>
      <p:ext uri="{BB962C8B-B14F-4D97-AF65-F5344CB8AC3E}">
        <p14:creationId xmlns:p14="http://schemas.microsoft.com/office/powerpoint/2010/main" val="33296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Heat Production During Muscle Activity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40% of the energy released in muscle activity is _</a:t>
            </a:r>
          </a:p>
          <a:p>
            <a:endParaRPr lang="en-US" dirty="0" smtClean="0"/>
          </a:p>
          <a:p>
            <a:r>
              <a:rPr lang="en-US" dirty="0" smtClean="0"/>
              <a:t>The remaining 60% is _</a:t>
            </a:r>
          </a:p>
          <a:p>
            <a:endParaRPr lang="en-US" dirty="0" smtClean="0"/>
          </a:p>
          <a:p>
            <a:r>
              <a:rPr lang="en-US" dirty="0" smtClean="0"/>
              <a:t>Dangerous heat levels are prevented by radiation of heat from the skin and sweating</a:t>
            </a:r>
          </a:p>
        </p:txBody>
      </p:sp>
    </p:spTree>
    <p:extLst>
      <p:ext uri="{BB962C8B-B14F-4D97-AF65-F5344CB8AC3E}">
        <p14:creationId xmlns:p14="http://schemas.microsoft.com/office/powerpoint/2010/main" val="15343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 of Muscle Contraction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r>
              <a:rPr lang="en-US" dirty="0" smtClean="0"/>
              <a:t>The force of contraction is affected by:</a:t>
            </a:r>
          </a:p>
          <a:p>
            <a:pPr lvl="1"/>
            <a:r>
              <a:rPr lang="en-US" dirty="0" smtClean="0"/>
              <a:t>The _______________________________________ contracting </a:t>
            </a:r>
          </a:p>
          <a:p>
            <a:pPr lvl="2"/>
            <a:r>
              <a:rPr lang="en-US" dirty="0" smtClean="0"/>
              <a:t>the more motor fibers in a muscle, the stronger the contraction</a:t>
            </a:r>
          </a:p>
          <a:p>
            <a:pPr lvl="1"/>
            <a:r>
              <a:rPr lang="en-US" dirty="0" smtClean="0"/>
              <a:t>The relative _______________________ of the muscle</a:t>
            </a:r>
          </a:p>
          <a:p>
            <a:pPr lvl="2"/>
            <a:r>
              <a:rPr lang="en-US" dirty="0" smtClean="0"/>
              <a:t>the bulkier the muscle, the greater its strength</a:t>
            </a:r>
          </a:p>
          <a:p>
            <a:pPr lvl="1"/>
            <a:r>
              <a:rPr lang="en-US" dirty="0" smtClean="0"/>
              <a:t>____________________________ of muscle stretch</a:t>
            </a:r>
          </a:p>
          <a:p>
            <a:pPr lvl="2"/>
            <a:r>
              <a:rPr lang="en-US" dirty="0" smtClean="0"/>
              <a:t>muscles contract strongest when muscle fibers are 80-120% of their normal resting length</a:t>
            </a:r>
          </a:p>
        </p:txBody>
      </p:sp>
    </p:spTree>
    <p:extLst>
      <p:ext uri="{BB962C8B-B14F-4D97-AF65-F5344CB8AC3E}">
        <p14:creationId xmlns:p14="http://schemas.microsoft.com/office/powerpoint/2010/main" val="15849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Aerobic Exercise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Aerobic exercise results in an increase of:</a:t>
            </a:r>
          </a:p>
          <a:p>
            <a:pPr lvl="1"/>
            <a:r>
              <a:rPr lang="en-US" dirty="0" smtClean="0"/>
              <a:t>Muscle _</a:t>
            </a:r>
          </a:p>
          <a:p>
            <a:pPr lvl="1"/>
            <a:r>
              <a:rPr lang="en-US" dirty="0" smtClean="0"/>
              <a:t>Number of _</a:t>
            </a:r>
          </a:p>
          <a:p>
            <a:pPr lvl="1"/>
            <a:r>
              <a:rPr lang="en-US" dirty="0" smtClean="0"/>
              <a:t>_______________________________ synthesis</a:t>
            </a:r>
          </a:p>
        </p:txBody>
      </p:sp>
    </p:spTree>
    <p:extLst>
      <p:ext uri="{BB962C8B-B14F-4D97-AF65-F5344CB8AC3E}">
        <p14:creationId xmlns:p14="http://schemas.microsoft.com/office/powerpoint/2010/main" val="30250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Resistance Exercise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 exercise (typically anaerobic) results in:</a:t>
            </a:r>
          </a:p>
          <a:p>
            <a:pPr lvl="1"/>
            <a:r>
              <a:rPr lang="en-US" dirty="0" smtClean="0"/>
              <a:t>Muscle _</a:t>
            </a:r>
          </a:p>
          <a:p>
            <a:pPr lvl="1"/>
            <a:r>
              <a:rPr lang="en-US" dirty="0" smtClean="0"/>
              <a:t>Increased 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Myofilaments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1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Overload Principle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Forcing a muscle to work promotes increased muscular strength</a:t>
            </a:r>
          </a:p>
          <a:p>
            <a:endParaRPr lang="en-US" dirty="0" smtClean="0"/>
          </a:p>
          <a:p>
            <a:r>
              <a:rPr lang="en-US" dirty="0" smtClean="0"/>
              <a:t>Muscles ______________________________ to increased demands</a:t>
            </a:r>
          </a:p>
          <a:p>
            <a:endParaRPr lang="en-US" dirty="0" smtClean="0"/>
          </a:p>
          <a:p>
            <a:r>
              <a:rPr lang="en-US" dirty="0" smtClean="0"/>
              <a:t>Muscles must be ______________________ to produce further gains</a:t>
            </a:r>
          </a:p>
        </p:txBody>
      </p:sp>
    </p:spTree>
    <p:extLst>
      <p:ext uri="{BB962C8B-B14F-4D97-AF65-F5344CB8AC3E}">
        <p14:creationId xmlns:p14="http://schemas.microsoft.com/office/powerpoint/2010/main" val="25298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Smooth Muscle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648200"/>
          </a:xfrm>
        </p:spPr>
        <p:txBody>
          <a:bodyPr/>
          <a:lstStyle/>
          <a:p>
            <a:r>
              <a:rPr lang="en-US" dirty="0" smtClean="0"/>
              <a:t>Composed of _</a:t>
            </a:r>
          </a:p>
          <a:p>
            <a:endParaRPr lang="en-US" dirty="0" smtClean="0"/>
          </a:p>
          <a:p>
            <a:r>
              <a:rPr lang="en-US" dirty="0" smtClean="0"/>
              <a:t>____________________ the coarse connective tissue sheaths of skeletal muscle,</a:t>
            </a:r>
          </a:p>
          <a:p>
            <a:pPr lvl="1"/>
            <a:r>
              <a:rPr lang="en-US" dirty="0" smtClean="0"/>
              <a:t>have fine </a:t>
            </a:r>
            <a:r>
              <a:rPr lang="en-US" dirty="0" err="1" smtClean="0"/>
              <a:t>endomysium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24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Smooth Muscle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Organized into ____________________ of closely apposed fibers</a:t>
            </a:r>
          </a:p>
          <a:p>
            <a:pPr lvl="1"/>
            <a:r>
              <a:rPr lang="en-US" dirty="0" smtClean="0"/>
              <a:t>longitudinal </a:t>
            </a:r>
          </a:p>
          <a:p>
            <a:pPr lvl="1"/>
            <a:r>
              <a:rPr lang="en-US" dirty="0" smtClean="0"/>
              <a:t>circular</a:t>
            </a:r>
          </a:p>
          <a:p>
            <a:r>
              <a:rPr lang="en-US" dirty="0" smtClean="0"/>
              <a:t>Found in _</a:t>
            </a:r>
          </a:p>
          <a:p>
            <a:endParaRPr lang="en-US" dirty="0" smtClean="0"/>
          </a:p>
          <a:p>
            <a:r>
              <a:rPr lang="en-US" dirty="0" smtClean="0"/>
              <a:t>Have essentially the same contractile mechanisms as skeletal muscle</a:t>
            </a:r>
          </a:p>
        </p:txBody>
      </p:sp>
    </p:spTree>
    <p:extLst>
      <p:ext uri="{BB962C8B-B14F-4D97-AF65-F5344CB8AC3E}">
        <p14:creationId xmlns:p14="http://schemas.microsoft.com/office/powerpoint/2010/main" val="33865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Smooth Muscle</a:t>
            </a: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10600" cy="363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9.24</a:t>
            </a:r>
          </a:p>
        </p:txBody>
      </p:sp>
    </p:spTree>
    <p:extLst>
      <p:ext uri="{BB962C8B-B14F-4D97-AF65-F5344CB8AC3E}">
        <p14:creationId xmlns:p14="http://schemas.microsoft.com/office/powerpoint/2010/main" val="41758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Role of Ionic Calcium (Ca</a:t>
            </a:r>
            <a:r>
              <a:rPr lang="en-US" sz="2800" baseline="30000" smtClean="0"/>
              <a:t>2+</a:t>
            </a:r>
            <a:r>
              <a:rPr lang="en-US" sz="2800" smtClean="0"/>
              <a:t>) in the Contraction Mechanism</a:t>
            </a:r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98450" y="1350963"/>
            <a:ext cx="4502150" cy="52784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__________________ intracellular Ca</a:t>
            </a:r>
            <a:r>
              <a:rPr lang="en-US" baseline="30000" dirty="0" smtClean="0"/>
              <a:t>2+</a:t>
            </a:r>
            <a:r>
              <a:rPr lang="en-US" dirty="0" smtClean="0"/>
              <a:t> concentrations:</a:t>
            </a:r>
          </a:p>
          <a:p>
            <a:pPr lvl="1"/>
            <a:r>
              <a:rPr lang="en-US" dirty="0" smtClean="0"/>
              <a:t>Additional calcium binds to </a:t>
            </a:r>
            <a:r>
              <a:rPr lang="en-US" dirty="0" err="1" smtClean="0"/>
              <a:t>troponin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Calcium-activated </a:t>
            </a:r>
            <a:r>
              <a:rPr lang="en-US" dirty="0" err="1" smtClean="0"/>
              <a:t>troponin</a:t>
            </a:r>
            <a:r>
              <a:rPr lang="en-US" dirty="0" smtClean="0"/>
              <a:t> binds an additional two Ca</a:t>
            </a:r>
            <a:r>
              <a:rPr lang="en-US" baseline="30000" dirty="0" smtClean="0"/>
              <a:t>2+</a:t>
            </a:r>
            <a:r>
              <a:rPr lang="en-US" dirty="0" smtClean="0"/>
              <a:t> at a separate regulatory site</a:t>
            </a:r>
          </a:p>
        </p:txBody>
      </p:sp>
      <p:sp>
        <p:nvSpPr>
          <p:cNvPr id="93188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9.11b</a:t>
            </a:r>
          </a:p>
        </p:txBody>
      </p:sp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32263" cy="445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Peristalsis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the ________________________layer contracts</a:t>
            </a:r>
          </a:p>
          <a:p>
            <a:pPr lvl="1"/>
            <a:r>
              <a:rPr lang="en-US" dirty="0" smtClean="0"/>
              <a:t>the organ dilates and contracts </a:t>
            </a:r>
          </a:p>
          <a:p>
            <a:r>
              <a:rPr lang="en-US" dirty="0" smtClean="0"/>
              <a:t>When the _____________________ layer contracts</a:t>
            </a:r>
          </a:p>
          <a:p>
            <a:pPr lvl="1"/>
            <a:r>
              <a:rPr lang="en-US" dirty="0" smtClean="0"/>
              <a:t>the organ elongates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alternating contractions and relaxations of smooth muscles that _____________________________ substances through the lumen of hollow organs</a:t>
            </a:r>
          </a:p>
        </p:txBody>
      </p:sp>
    </p:spTree>
    <p:extLst>
      <p:ext uri="{BB962C8B-B14F-4D97-AF65-F5344CB8AC3E}">
        <p14:creationId xmlns:p14="http://schemas.microsoft.com/office/powerpoint/2010/main" val="37266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Innervation of Smooth Muscle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Smooth muscle _</a:t>
            </a:r>
          </a:p>
          <a:p>
            <a:endParaRPr lang="en-US" dirty="0" smtClean="0"/>
          </a:p>
          <a:p>
            <a:r>
              <a:rPr lang="en-US" dirty="0" smtClean="0"/>
              <a:t>Innervating nerves have bulbous swellings called _</a:t>
            </a:r>
          </a:p>
          <a:p>
            <a:endParaRPr lang="en-US" dirty="0" smtClean="0"/>
          </a:p>
          <a:p>
            <a:r>
              <a:rPr lang="en-US" dirty="0" smtClean="0"/>
              <a:t>Varicosities ____________________________ into wide synaptic clefts called diffuse junctions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0770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Innervation of Smooth Muscle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763000" cy="4068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9.25</a:t>
            </a:r>
          </a:p>
        </p:txBody>
      </p:sp>
    </p:spTree>
    <p:extLst>
      <p:ext uri="{BB962C8B-B14F-4D97-AF65-F5344CB8AC3E}">
        <p14:creationId xmlns:p14="http://schemas.microsoft.com/office/powerpoint/2010/main" val="7995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Microscopic Anatomy of Smooth Muscle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410200" cy="4648200"/>
          </a:xfrm>
        </p:spPr>
        <p:txBody>
          <a:bodyPr/>
          <a:lstStyle/>
          <a:p>
            <a:r>
              <a:rPr lang="en-US" sz="3100" dirty="0" err="1" smtClean="0"/>
              <a:t>Sarcoplasmic</a:t>
            </a:r>
            <a:r>
              <a:rPr lang="en-US" sz="3100" dirty="0" smtClean="0"/>
              <a:t> Reticulum</a:t>
            </a:r>
          </a:p>
          <a:p>
            <a:pPr lvl="1"/>
            <a:r>
              <a:rPr lang="en-US" sz="2700" dirty="0" smtClean="0"/>
              <a:t>is _____________________ than in skeletal muscle </a:t>
            </a:r>
          </a:p>
          <a:p>
            <a:pPr lvl="1"/>
            <a:r>
              <a:rPr lang="en-US" sz="2700" dirty="0" smtClean="0"/>
              <a:t>lacks a specific pattern</a:t>
            </a:r>
          </a:p>
          <a:p>
            <a:r>
              <a:rPr lang="en-US" sz="3100" dirty="0" smtClean="0"/>
              <a:t>T tubules are _</a:t>
            </a:r>
          </a:p>
          <a:p>
            <a:endParaRPr lang="en-US" sz="3100" dirty="0" smtClean="0"/>
          </a:p>
          <a:p>
            <a:r>
              <a:rPr lang="en-US" sz="3100" dirty="0" smtClean="0"/>
              <a:t>Plasma membranes have </a:t>
            </a:r>
            <a:r>
              <a:rPr lang="en-US" sz="3100" dirty="0" err="1" smtClean="0"/>
              <a:t>pouchlike</a:t>
            </a:r>
            <a:r>
              <a:rPr lang="en-US" sz="3100" dirty="0" smtClean="0"/>
              <a:t> </a:t>
            </a:r>
            <a:r>
              <a:rPr lang="en-US" sz="3100" dirty="0" err="1" smtClean="0"/>
              <a:t>infoldings</a:t>
            </a:r>
            <a:r>
              <a:rPr lang="en-US" sz="3100" dirty="0" smtClean="0"/>
              <a:t> called _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2916238" cy="490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Microscopic Anatomy of Smooth Muscle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 is kept in the extracellular space near the </a:t>
            </a:r>
            <a:r>
              <a:rPr lang="en-US" dirty="0" err="1" smtClean="0"/>
              <a:t>caveoli</a:t>
            </a:r>
            <a:r>
              <a:rPr lang="en-US" dirty="0" smtClean="0"/>
              <a:t>, allowing rapid influx when channels are opened</a:t>
            </a:r>
          </a:p>
          <a:p>
            <a:endParaRPr lang="en-US" dirty="0" smtClean="0"/>
          </a:p>
          <a:p>
            <a:r>
              <a:rPr lang="en-US" dirty="0" smtClean="0"/>
              <a:t>There are ____________________________ and no </a:t>
            </a:r>
            <a:r>
              <a:rPr lang="en-US" dirty="0" err="1" smtClean="0"/>
              <a:t>sarcomeres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Thin and thick filaments are present</a:t>
            </a:r>
          </a:p>
        </p:txBody>
      </p:sp>
    </p:spTree>
    <p:extLst>
      <p:ext uri="{BB962C8B-B14F-4D97-AF65-F5344CB8AC3E}">
        <p14:creationId xmlns:p14="http://schemas.microsoft.com/office/powerpoint/2010/main" val="23334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Myofilaments in Smooth Muscle</a:t>
            </a:r>
          </a:p>
        </p:txBody>
      </p:sp>
      <p:sp>
        <p:nvSpPr>
          <p:cNvPr id="136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311275"/>
            <a:ext cx="8383588" cy="5056188"/>
          </a:xfrm>
        </p:spPr>
        <p:txBody>
          <a:bodyPr/>
          <a:lstStyle/>
          <a:p>
            <a:r>
              <a:rPr lang="en-US" dirty="0" smtClean="0"/>
              <a:t>Ratio of thick to thin filaments is much lower than in skeletal muscle</a:t>
            </a:r>
          </a:p>
          <a:p>
            <a:endParaRPr lang="en-US" dirty="0" smtClean="0"/>
          </a:p>
          <a:p>
            <a:r>
              <a:rPr lang="en-US" dirty="0" smtClean="0"/>
              <a:t>Thick filaments have heads along their entire length</a:t>
            </a:r>
          </a:p>
          <a:p>
            <a:endParaRPr lang="en-US" dirty="0" smtClean="0"/>
          </a:p>
          <a:p>
            <a:r>
              <a:rPr lang="en-US" dirty="0" smtClean="0"/>
              <a:t>There is _</a:t>
            </a:r>
          </a:p>
        </p:txBody>
      </p:sp>
    </p:spTree>
    <p:extLst>
      <p:ext uri="{BB962C8B-B14F-4D97-AF65-F5344CB8AC3E}">
        <p14:creationId xmlns:p14="http://schemas.microsoft.com/office/powerpoint/2010/main" val="32849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Myofilaments in Smooth Muscle</a:t>
            </a:r>
          </a:p>
        </p:txBody>
      </p:sp>
      <p:sp>
        <p:nvSpPr>
          <p:cNvPr id="137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311275"/>
            <a:ext cx="8383588" cy="5056188"/>
          </a:xfrm>
        </p:spPr>
        <p:txBody>
          <a:bodyPr/>
          <a:lstStyle/>
          <a:p>
            <a:r>
              <a:rPr lang="en-US" sz="2800" dirty="0" smtClean="0"/>
              <a:t>Thick and thin filaments are _____________________________, causing smooth muscle to contract in a _</a:t>
            </a:r>
          </a:p>
          <a:p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465772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8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Contraction of Smooth Muscle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Whole sheets of smooth muscle exhibit _</a:t>
            </a:r>
          </a:p>
          <a:p>
            <a:endParaRPr lang="en-US" dirty="0" smtClean="0"/>
          </a:p>
          <a:p>
            <a:r>
              <a:rPr lang="en-US" dirty="0" smtClean="0"/>
              <a:t>They contract in unison, reflecting their electrical coupling _</a:t>
            </a:r>
          </a:p>
          <a:p>
            <a:endParaRPr lang="en-US" dirty="0" smtClean="0"/>
          </a:p>
          <a:p>
            <a:r>
              <a:rPr lang="en-US" dirty="0" smtClean="0"/>
              <a:t>Action potentials are transmitted from cell to cell</a:t>
            </a:r>
          </a:p>
        </p:txBody>
      </p:sp>
    </p:spTree>
    <p:extLst>
      <p:ext uri="{BB962C8B-B14F-4D97-AF65-F5344CB8AC3E}">
        <p14:creationId xmlns:p14="http://schemas.microsoft.com/office/powerpoint/2010/main" val="25558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Contraction of Smooth Muscle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smooth muscle cells: </a:t>
            </a:r>
          </a:p>
          <a:p>
            <a:pPr lvl="1"/>
            <a:r>
              <a:rPr lang="en-US" dirty="0" smtClean="0"/>
              <a:t>Act as ______________________________ and set the contractile pace for _____________________________ of muscle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 ___________________________________ and depolarize without external stimuli</a:t>
            </a:r>
          </a:p>
        </p:txBody>
      </p:sp>
    </p:spTree>
    <p:extLst>
      <p:ext uri="{BB962C8B-B14F-4D97-AF65-F5344CB8AC3E}">
        <p14:creationId xmlns:p14="http://schemas.microsoft.com/office/powerpoint/2010/main" val="22581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Contraction Mechanism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err="1" smtClean="0"/>
              <a:t>Actin</a:t>
            </a:r>
            <a:r>
              <a:rPr lang="en-US" dirty="0" smtClean="0"/>
              <a:t> and myosin interact according to the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final trigger for contractions is a _</a:t>
            </a:r>
          </a:p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is released from the SR and from the extracellular space</a:t>
            </a:r>
          </a:p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interacts with </a:t>
            </a:r>
            <a:r>
              <a:rPr lang="en-US" dirty="0" err="1" smtClean="0"/>
              <a:t>calmodulin</a:t>
            </a:r>
            <a:r>
              <a:rPr lang="en-US" dirty="0" smtClean="0"/>
              <a:t> and myosin light chain </a:t>
            </a:r>
            <a:r>
              <a:rPr lang="en-US" dirty="0" err="1" smtClean="0"/>
              <a:t>kinase</a:t>
            </a:r>
            <a:r>
              <a:rPr lang="en-US" dirty="0" smtClean="0"/>
              <a:t> to activate myosin</a:t>
            </a:r>
          </a:p>
        </p:txBody>
      </p:sp>
    </p:spTree>
    <p:extLst>
      <p:ext uri="{BB962C8B-B14F-4D97-AF65-F5344CB8AC3E}">
        <p14:creationId xmlns:p14="http://schemas.microsoft.com/office/powerpoint/2010/main" val="4577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Role of Ionic Calcium (Ca</a:t>
            </a:r>
            <a:r>
              <a:rPr lang="en-US" sz="2800" baseline="30000" smtClean="0"/>
              <a:t>2+</a:t>
            </a:r>
            <a:r>
              <a:rPr lang="en-US" sz="2800" smtClean="0"/>
              <a:t>) in the Contraction Mechanism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98450" y="1244600"/>
            <a:ext cx="4273550" cy="5056188"/>
          </a:xfrm>
        </p:spPr>
        <p:txBody>
          <a:bodyPr/>
          <a:lstStyle/>
          <a:p>
            <a:r>
              <a:rPr lang="en-US" dirty="0" smtClean="0"/>
              <a:t>Calcium-activated </a:t>
            </a:r>
            <a:r>
              <a:rPr lang="en-US" dirty="0" err="1" smtClean="0"/>
              <a:t>troponin</a:t>
            </a:r>
            <a:r>
              <a:rPr lang="en-US" dirty="0" smtClean="0"/>
              <a:t> undergoes a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change moves </a:t>
            </a:r>
            <a:r>
              <a:rPr lang="en-US" dirty="0" err="1" smtClean="0"/>
              <a:t>tropomyosin</a:t>
            </a:r>
            <a:r>
              <a:rPr lang="en-US" dirty="0" smtClean="0"/>
              <a:t> away from _</a:t>
            </a:r>
          </a:p>
        </p:txBody>
      </p:sp>
      <p:sp>
        <p:nvSpPr>
          <p:cNvPr id="94212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9.11c</a:t>
            </a:r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524250" cy="462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Calcium 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binds to __________________________ and activates 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Activated </a:t>
            </a:r>
            <a:r>
              <a:rPr lang="en-US" dirty="0" err="1" smtClean="0"/>
              <a:t>calmodulin</a:t>
            </a:r>
            <a:r>
              <a:rPr lang="en-US" dirty="0" smtClean="0"/>
              <a:t> activates the _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Activated </a:t>
            </a:r>
            <a:r>
              <a:rPr lang="en-US" dirty="0" err="1" smtClean="0"/>
              <a:t>kinase</a:t>
            </a:r>
            <a:r>
              <a:rPr lang="en-US" dirty="0" smtClean="0"/>
              <a:t> transfers ________________ from ATP to myosin cross bridges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Phosphorylated</a:t>
            </a:r>
            <a:r>
              <a:rPr lang="en-US" dirty="0" smtClean="0"/>
              <a:t> cross bridges interact with </a:t>
            </a:r>
            <a:r>
              <a:rPr lang="en-US" dirty="0" err="1" smtClean="0"/>
              <a:t>actin</a:t>
            </a:r>
            <a:r>
              <a:rPr lang="en-US" dirty="0" smtClean="0"/>
              <a:t> to produce shortening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Smooth muscle relaxes when intracellular Ca</a:t>
            </a:r>
            <a:r>
              <a:rPr lang="en-US" baseline="30000" dirty="0" smtClean="0"/>
              <a:t>2+</a:t>
            </a:r>
            <a:r>
              <a:rPr lang="en-US" dirty="0" smtClean="0"/>
              <a:t> levels drop</a:t>
            </a:r>
          </a:p>
        </p:txBody>
      </p:sp>
    </p:spTree>
    <p:extLst>
      <p:ext uri="{BB962C8B-B14F-4D97-AF65-F5344CB8AC3E}">
        <p14:creationId xmlns:p14="http://schemas.microsoft.com/office/powerpoint/2010/main" val="33651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 smtClean="0"/>
              <a:t>Special Features of Smooth Muscle Contraction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55700"/>
            <a:ext cx="8270875" cy="5056188"/>
          </a:xfrm>
        </p:spPr>
        <p:txBody>
          <a:bodyPr/>
          <a:lstStyle/>
          <a:p>
            <a:r>
              <a:rPr lang="en-US" dirty="0" smtClean="0"/>
              <a:t>Unique characteristics of smooth muscle include:</a:t>
            </a:r>
          </a:p>
          <a:p>
            <a:pPr lvl="1"/>
            <a:r>
              <a:rPr lang="en-US" dirty="0" smtClean="0"/>
              <a:t>Smooth muscle _</a:t>
            </a:r>
          </a:p>
          <a:p>
            <a:pPr lvl="1"/>
            <a:r>
              <a:rPr lang="en-US" dirty="0" smtClean="0"/>
              <a:t>___________________________, prolonged contractile activity</a:t>
            </a:r>
          </a:p>
          <a:p>
            <a:pPr lvl="1"/>
            <a:r>
              <a:rPr lang="en-US" dirty="0" smtClean="0"/>
              <a:t>Low energy requirements</a:t>
            </a:r>
          </a:p>
          <a:p>
            <a:pPr lvl="1"/>
            <a:r>
              <a:rPr lang="en-US" dirty="0" smtClean="0"/>
              <a:t>Response _</a:t>
            </a:r>
          </a:p>
        </p:txBody>
      </p:sp>
    </p:spTree>
    <p:extLst>
      <p:ext uri="{BB962C8B-B14F-4D97-AF65-F5344CB8AC3E}">
        <p14:creationId xmlns:p14="http://schemas.microsoft.com/office/powerpoint/2010/main" val="16643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 to Stretch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Smooth muscle exhibits a phenomenon called </a:t>
            </a:r>
            <a:br>
              <a:rPr lang="en-US" dirty="0" smtClean="0"/>
            </a:br>
            <a:r>
              <a:rPr lang="en-US" dirty="0" smtClean="0"/>
              <a:t>____________________________ response in which: </a:t>
            </a:r>
          </a:p>
          <a:p>
            <a:pPr lvl="1"/>
            <a:r>
              <a:rPr lang="en-US" dirty="0" smtClean="0"/>
              <a:t>Smooth muscle responds to stretch only briefly, and then _</a:t>
            </a:r>
          </a:p>
          <a:p>
            <a:pPr lvl="1"/>
            <a:r>
              <a:rPr lang="en-US" dirty="0" smtClean="0"/>
              <a:t>The new length, however, _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enables organs such as the stomach and bladder to temporarily store contents</a:t>
            </a:r>
          </a:p>
        </p:txBody>
      </p:sp>
    </p:spTree>
    <p:extLst>
      <p:ext uri="{BB962C8B-B14F-4D97-AF65-F5344CB8AC3E}">
        <p14:creationId xmlns:p14="http://schemas.microsoft.com/office/powerpoint/2010/main" val="14802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Hyperplasia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Certain </a:t>
            </a:r>
            <a:r>
              <a:rPr lang="en-US" dirty="0" smtClean="0"/>
              <a:t>_______________________ muscles </a:t>
            </a:r>
            <a:r>
              <a:rPr lang="en-US" dirty="0"/>
              <a:t>can divide and </a:t>
            </a:r>
            <a:r>
              <a:rPr lang="en-US" dirty="0" smtClean="0"/>
              <a:t>____________________________ by </a:t>
            </a:r>
            <a:r>
              <a:rPr lang="en-US" dirty="0"/>
              <a:t>undergoing hyperplasia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is shown by estrogen’s effect on </a:t>
            </a:r>
            <a:r>
              <a:rPr lang="en-US" dirty="0" smtClean="0"/>
              <a:t>_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At puberty,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estrogen stimulates the synthesis of more smooth muscle, causing the uterus to grow to adult size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During </a:t>
            </a:r>
            <a:r>
              <a:rPr lang="en-US" dirty="0" smtClean="0"/>
              <a:t>_</a:t>
            </a:r>
            <a:endParaRPr lang="en-US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estrogen stimulates uterine growth to accommodate the increasing size of the growing fetus</a:t>
            </a:r>
          </a:p>
        </p:txBody>
      </p:sp>
    </p:spTree>
    <p:extLst>
      <p:ext uri="{BB962C8B-B14F-4D97-AF65-F5344CB8AC3E}">
        <p14:creationId xmlns:p14="http://schemas.microsoft.com/office/powerpoint/2010/main" val="10279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Types of Smooth Muscle: Single Unit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cells of single-unit smooth muscle, commonly called _______________________  muscle:</a:t>
            </a:r>
          </a:p>
          <a:p>
            <a:pPr lvl="1"/>
            <a:r>
              <a:rPr lang="en-US" dirty="0" smtClean="0"/>
              <a:t>Contract rhythmically as a unit</a:t>
            </a:r>
          </a:p>
          <a:p>
            <a:pPr lvl="1"/>
            <a:r>
              <a:rPr lang="en-US" dirty="0" smtClean="0"/>
              <a:t>Are electrically coupled to one another via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Often exhibit _</a:t>
            </a:r>
          </a:p>
          <a:p>
            <a:pPr lvl="1"/>
            <a:r>
              <a:rPr lang="en-US" dirty="0" smtClean="0"/>
              <a:t>Are arranged in opposing sheets and exhibit stress-relaxation response</a:t>
            </a:r>
          </a:p>
        </p:txBody>
      </p:sp>
    </p:spTree>
    <p:extLst>
      <p:ext uri="{BB962C8B-B14F-4D97-AF65-F5344CB8AC3E}">
        <p14:creationId xmlns:p14="http://schemas.microsoft.com/office/powerpoint/2010/main" val="32187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Smooth Muscle: Multiunit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Multiunit smooth muscles are found:</a:t>
            </a:r>
          </a:p>
          <a:p>
            <a:pPr lvl="1"/>
            <a:r>
              <a:rPr lang="en-US" dirty="0" smtClean="0"/>
              <a:t>In large airways to the lungs</a:t>
            </a:r>
          </a:p>
          <a:p>
            <a:pPr lvl="1"/>
            <a:r>
              <a:rPr lang="en-US" dirty="0" smtClean="0"/>
              <a:t>In _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arrector</a:t>
            </a:r>
            <a:r>
              <a:rPr lang="en-US" dirty="0" smtClean="0"/>
              <a:t> </a:t>
            </a:r>
            <a:r>
              <a:rPr lang="en-US" dirty="0" err="1" smtClean="0"/>
              <a:t>pili</a:t>
            </a:r>
            <a:r>
              <a:rPr lang="en-US" dirty="0" smtClean="0"/>
              <a:t> muscles</a:t>
            </a:r>
          </a:p>
          <a:p>
            <a:pPr lvl="1"/>
            <a:r>
              <a:rPr lang="en-US" dirty="0" smtClean="0"/>
              <a:t>Attached to _</a:t>
            </a:r>
          </a:p>
          <a:p>
            <a:pPr lvl="1"/>
            <a:r>
              <a:rPr lang="en-US" dirty="0" smtClean="0"/>
              <a:t>In the internal eye muscles</a:t>
            </a:r>
          </a:p>
        </p:txBody>
      </p:sp>
    </p:spTree>
    <p:extLst>
      <p:ext uri="{BB962C8B-B14F-4D97-AF65-F5344CB8AC3E}">
        <p14:creationId xmlns:p14="http://schemas.microsoft.com/office/powerpoint/2010/main" val="6853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Smooth Muscle: Multiunit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Their characteristics include:</a:t>
            </a:r>
          </a:p>
          <a:p>
            <a:pPr lvl="1"/>
            <a:r>
              <a:rPr lang="en-US" dirty="0" smtClean="0"/>
              <a:t>_________________ gap junctions</a:t>
            </a:r>
          </a:p>
          <a:p>
            <a:pPr lvl="1"/>
            <a:r>
              <a:rPr lang="en-US" dirty="0" smtClean="0"/>
              <a:t>_________________________________ spontaneous </a:t>
            </a:r>
            <a:r>
              <a:rPr lang="en-US" dirty="0" err="1" smtClean="0"/>
              <a:t>depolarizations</a:t>
            </a:r>
            <a:endParaRPr lang="en-US" dirty="0" smtClean="0"/>
          </a:p>
          <a:p>
            <a:pPr lvl="1"/>
            <a:r>
              <a:rPr lang="en-US" dirty="0" smtClean="0"/>
              <a:t>Structurally independent muscle fibers </a:t>
            </a:r>
          </a:p>
          <a:p>
            <a:pPr lvl="1"/>
            <a:r>
              <a:rPr lang="en-US" dirty="0" smtClean="0"/>
              <a:t>A rich nerve supply, which, with a number of muscle fibers, forms motor units</a:t>
            </a:r>
          </a:p>
          <a:p>
            <a:pPr lvl="1"/>
            <a:r>
              <a:rPr lang="en-US" dirty="0" smtClean="0"/>
              <a:t>______________________________________ in response to neural stimuli</a:t>
            </a:r>
          </a:p>
        </p:txBody>
      </p:sp>
    </p:spTree>
    <p:extLst>
      <p:ext uri="{BB962C8B-B14F-4D97-AF65-F5344CB8AC3E}">
        <p14:creationId xmlns:p14="http://schemas.microsoft.com/office/powerpoint/2010/main" val="2771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Role of Ionic Calcium (Ca</a:t>
            </a:r>
            <a:r>
              <a:rPr lang="en-US" sz="2800" baseline="30000" smtClean="0"/>
              <a:t>2+</a:t>
            </a:r>
            <a:r>
              <a:rPr lang="en-US" sz="2800" smtClean="0"/>
              <a:t>) in the Contraction Mechanism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323975"/>
            <a:ext cx="4730750" cy="5056188"/>
          </a:xfrm>
        </p:spPr>
        <p:txBody>
          <a:bodyPr/>
          <a:lstStyle/>
          <a:p>
            <a:r>
              <a:rPr lang="en-US" dirty="0" smtClean="0"/>
              <a:t>Myosin head can now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permits _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sliding of the thin filaments by the myosin cross bridges</a:t>
            </a:r>
          </a:p>
        </p:txBody>
      </p:sp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9.11d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729038" cy="463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8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Sequential Events of Contraction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myosin cross bridge attaches to </a:t>
            </a:r>
            <a:r>
              <a:rPr lang="en-US" sz="2400" dirty="0" err="1" smtClean="0"/>
              <a:t>actin</a:t>
            </a:r>
            <a:r>
              <a:rPr lang="en-US" sz="2400" dirty="0" smtClean="0"/>
              <a:t> filament</a:t>
            </a:r>
          </a:p>
          <a:p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myosin head pivots and pulls </a:t>
            </a:r>
            <a:r>
              <a:rPr lang="en-US" sz="2400" dirty="0" err="1" smtClean="0"/>
              <a:t>actin</a:t>
            </a:r>
            <a:r>
              <a:rPr lang="en-US" sz="2400" dirty="0" smtClean="0"/>
              <a:t> filament toward M line</a:t>
            </a:r>
          </a:p>
          <a:p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ATP attaches to myosin head and the cross bridge detaches</a:t>
            </a:r>
          </a:p>
          <a:p>
            <a:r>
              <a:rPr lang="en-US" sz="2800" dirty="0" smtClean="0"/>
              <a:t>“Cocking” of the myosin head </a:t>
            </a:r>
          </a:p>
          <a:p>
            <a:pPr lvl="1"/>
            <a:r>
              <a:rPr lang="en-US" sz="2400" dirty="0" smtClean="0"/>
              <a:t>energy from hydrolysis of ATP cocks the myosin head into the high-energy state</a:t>
            </a:r>
          </a:p>
        </p:txBody>
      </p:sp>
    </p:spTree>
    <p:extLst>
      <p:ext uri="{BB962C8B-B14F-4D97-AF65-F5344CB8AC3E}">
        <p14:creationId xmlns:p14="http://schemas.microsoft.com/office/powerpoint/2010/main" val="14789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9.12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0" y="0"/>
            <a:ext cx="9144000" cy="6704013"/>
            <a:chOff x="565" y="351"/>
            <a:chExt cx="4382" cy="3647"/>
          </a:xfrm>
        </p:grpSpPr>
        <p:pic>
          <p:nvPicPr>
            <p:cNvPr id="9728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1" y="351"/>
              <a:ext cx="4366" cy="3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2388" y="3349"/>
              <a:ext cx="109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ATP</a:t>
              </a:r>
              <a:endParaRPr lang="en-US" sz="2100" b="1"/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2756" y="589"/>
              <a:ext cx="1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ADP</a:t>
              </a:r>
              <a:endParaRPr lang="en-US" sz="2100" b="1"/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1372" y="1993"/>
              <a:ext cx="11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ADP</a:t>
              </a:r>
              <a:endParaRPr lang="en-US" sz="2100" b="1"/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708" y="2014"/>
              <a:ext cx="110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ATP</a:t>
              </a:r>
              <a:endParaRPr lang="en-US" sz="2100" b="1"/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602" y="2099"/>
              <a:ext cx="27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hydrolysis</a:t>
              </a:r>
              <a:endParaRPr lang="en-US" sz="2100" b="1"/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3984" y="1944"/>
              <a:ext cx="1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ADP</a:t>
              </a:r>
              <a:endParaRPr lang="en-US" sz="2100" b="1"/>
            </a:p>
          </p:txBody>
        </p:sp>
        <p:sp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4648" y="3137"/>
              <a:ext cx="11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ATP</a:t>
              </a:r>
              <a:endParaRPr lang="en-US" sz="2100" b="1"/>
            </a:p>
          </p:txBody>
        </p:sp>
        <p:sp>
          <p:nvSpPr>
            <p:cNvPr id="97292" name="Rectangle 12"/>
            <p:cNvSpPr>
              <a:spLocks noChangeArrowheads="1"/>
            </p:cNvSpPr>
            <p:nvPr/>
          </p:nvSpPr>
          <p:spPr bwMode="auto">
            <a:xfrm>
              <a:off x="1393" y="2149"/>
              <a:ext cx="4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P</a:t>
              </a:r>
              <a:r>
                <a:rPr lang="en-US" sz="900" b="1" baseline="-25000">
                  <a:solidFill>
                    <a:srgbClr val="000000"/>
                  </a:solidFill>
                </a:rPr>
                <a:t>i</a:t>
              </a:r>
              <a:endParaRPr lang="en-US" sz="600" b="1">
                <a:solidFill>
                  <a:srgbClr val="000000"/>
                </a:solidFill>
              </a:endParaRPr>
            </a:p>
          </p:txBody>
        </p:sp>
        <p:sp>
          <p:nvSpPr>
            <p:cNvPr id="97293" name="Rectangle 13"/>
            <p:cNvSpPr>
              <a:spLocks noChangeArrowheads="1"/>
            </p:cNvSpPr>
            <p:nvPr/>
          </p:nvSpPr>
          <p:spPr bwMode="auto">
            <a:xfrm>
              <a:off x="2784" y="737"/>
              <a:ext cx="45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P</a:t>
              </a:r>
              <a:r>
                <a:rPr lang="en-US" sz="800" b="1" baseline="-25000">
                  <a:solidFill>
                    <a:srgbClr val="000000"/>
                  </a:solidFill>
                </a:rPr>
                <a:t>i</a:t>
              </a:r>
              <a:endParaRPr lang="en-US" sz="2100" b="1"/>
            </a:p>
          </p:txBody>
        </p:sp>
        <p:sp>
          <p:nvSpPr>
            <p:cNvPr id="97294" name="Rectangle 14"/>
            <p:cNvSpPr>
              <a:spLocks noChangeArrowheads="1"/>
            </p:cNvSpPr>
            <p:nvPr/>
          </p:nvSpPr>
          <p:spPr bwMode="auto">
            <a:xfrm>
              <a:off x="1951" y="596"/>
              <a:ext cx="36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(high-energy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configuration)</a:t>
              </a:r>
              <a:endParaRPr lang="en-US" sz="2100" b="1"/>
            </a:p>
          </p:txBody>
        </p:sp>
        <p:sp>
          <p:nvSpPr>
            <p:cNvPr id="97295" name="Rectangle 15"/>
            <p:cNvSpPr>
              <a:spLocks noChangeArrowheads="1"/>
            </p:cNvSpPr>
            <p:nvPr/>
          </p:nvSpPr>
          <p:spPr bwMode="auto">
            <a:xfrm>
              <a:off x="2021" y="1231"/>
              <a:ext cx="96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Myosin head attaches to the actin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myofilament, forming a cross bridge.</a:t>
              </a:r>
              <a:endParaRPr lang="en-US" sz="2100" b="1"/>
            </a:p>
          </p:txBody>
        </p:sp>
        <p:sp>
          <p:nvSpPr>
            <p:cNvPr id="97296" name="Rectangle 16"/>
            <p:cNvSpPr>
              <a:spLocks noChangeArrowheads="1"/>
            </p:cNvSpPr>
            <p:nvPr/>
          </p:nvSpPr>
          <p:spPr bwMode="auto">
            <a:xfrm>
              <a:off x="1633" y="1485"/>
              <a:ext cx="341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Thin filament</a:t>
              </a:r>
              <a:endParaRPr lang="en-US" sz="2100" b="1"/>
            </a:p>
          </p:txBody>
        </p:sp>
        <p:sp>
          <p:nvSpPr>
            <p:cNvPr id="97297" name="Rectangle 17"/>
            <p:cNvSpPr>
              <a:spLocks noChangeArrowheads="1"/>
            </p:cNvSpPr>
            <p:nvPr/>
          </p:nvSpPr>
          <p:spPr bwMode="auto">
            <a:xfrm>
              <a:off x="701" y="2558"/>
              <a:ext cx="122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As ATP is split into ADP and P</a:t>
              </a:r>
              <a:r>
                <a:rPr lang="en-US" sz="900" b="1" baseline="-25000">
                  <a:solidFill>
                    <a:srgbClr val="000000"/>
                  </a:solidFill>
                </a:rPr>
                <a:t>i</a:t>
              </a:r>
              <a:r>
                <a:rPr lang="en-US" sz="900" b="1">
                  <a:solidFill>
                    <a:srgbClr val="000000"/>
                  </a:solidFill>
                </a:rPr>
                <a:t>, the myosin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head is energized (cocked into the high-energy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conformation).</a:t>
              </a:r>
              <a:endParaRPr lang="en-US" sz="2100" b="1"/>
            </a:p>
          </p:txBody>
        </p:sp>
        <p:sp>
          <p:nvSpPr>
            <p:cNvPr id="97298" name="Rectangle 18"/>
            <p:cNvSpPr>
              <a:spLocks noChangeArrowheads="1"/>
            </p:cNvSpPr>
            <p:nvPr/>
          </p:nvSpPr>
          <p:spPr bwMode="auto">
            <a:xfrm>
              <a:off x="3525" y="2537"/>
              <a:ext cx="129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Inorganic phosphate (P</a:t>
              </a:r>
              <a:r>
                <a:rPr lang="en-US" sz="900" b="1" baseline="-25000">
                  <a:solidFill>
                    <a:srgbClr val="000000"/>
                  </a:solidFill>
                </a:rPr>
                <a:t>i</a:t>
              </a:r>
              <a:r>
                <a:rPr lang="en-US" sz="900" b="1">
                  <a:solidFill>
                    <a:srgbClr val="000000"/>
                  </a:solidFill>
                </a:rPr>
                <a:t>) generated in the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previous contraction cycle is released, initiating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the power (working) stroke. The 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pivots and bends as it pulls on the actin filament,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sliding it toward the M line. Then ADP is released.</a:t>
              </a:r>
              <a:endParaRPr lang="en-US" sz="2100" b="1"/>
            </a:p>
          </p:txBody>
        </p:sp>
        <p:sp>
          <p:nvSpPr>
            <p:cNvPr id="97299" name="Rectangle 19"/>
            <p:cNvSpPr>
              <a:spLocks noChangeArrowheads="1"/>
            </p:cNvSpPr>
            <p:nvPr/>
          </p:nvSpPr>
          <p:spPr bwMode="auto">
            <a:xfrm>
              <a:off x="3116" y="3299"/>
              <a:ext cx="36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(low-energy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configuration)</a:t>
              </a:r>
              <a:endParaRPr lang="en-US" sz="2100" b="1"/>
            </a:p>
          </p:txBody>
        </p:sp>
        <p:sp>
          <p:nvSpPr>
            <p:cNvPr id="97300" name="Rectangle 20"/>
            <p:cNvSpPr>
              <a:spLocks noChangeArrowheads="1"/>
            </p:cNvSpPr>
            <p:nvPr/>
          </p:nvSpPr>
          <p:spPr bwMode="auto">
            <a:xfrm>
              <a:off x="2049" y="3850"/>
              <a:ext cx="15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As new ATP attaches to the myosin head, the link between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myosin and actin weakens, and the cross bridge detaches.</a:t>
              </a:r>
              <a:endParaRPr lang="en-US" sz="2100" b="1"/>
            </a:p>
          </p:txBody>
        </p:sp>
        <p:sp>
          <p:nvSpPr>
            <p:cNvPr id="97301" name="Rectangle 21"/>
            <p:cNvSpPr>
              <a:spLocks noChangeArrowheads="1"/>
            </p:cNvSpPr>
            <p:nvPr/>
          </p:nvSpPr>
          <p:spPr bwMode="auto">
            <a:xfrm>
              <a:off x="1612" y="2021"/>
              <a:ext cx="36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Thick filament</a:t>
              </a:r>
              <a:endParaRPr lang="en-US" sz="2100" b="1"/>
            </a:p>
          </p:txBody>
        </p:sp>
        <p:sp>
          <p:nvSpPr>
            <p:cNvPr id="97302" name="Oval 22"/>
            <p:cNvSpPr>
              <a:spLocks noChangeAspect="1" noChangeArrowheads="1"/>
            </p:cNvSpPr>
            <p:nvPr/>
          </p:nvSpPr>
          <p:spPr bwMode="auto">
            <a:xfrm>
              <a:off x="1896" y="1225"/>
              <a:ext cx="92" cy="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/>
                <a:t>1</a:t>
              </a:r>
            </a:p>
          </p:txBody>
        </p:sp>
        <p:sp>
          <p:nvSpPr>
            <p:cNvPr id="97303" name="Oval 23"/>
            <p:cNvSpPr>
              <a:spLocks noChangeAspect="1" noChangeArrowheads="1"/>
            </p:cNvSpPr>
            <p:nvPr/>
          </p:nvSpPr>
          <p:spPr bwMode="auto">
            <a:xfrm>
              <a:off x="565" y="2552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/>
                <a:t>4</a:t>
              </a:r>
            </a:p>
          </p:txBody>
        </p:sp>
        <p:sp>
          <p:nvSpPr>
            <p:cNvPr id="97304" name="Oval 24"/>
            <p:cNvSpPr>
              <a:spLocks noChangeAspect="1" noChangeArrowheads="1"/>
            </p:cNvSpPr>
            <p:nvPr/>
          </p:nvSpPr>
          <p:spPr bwMode="auto">
            <a:xfrm>
              <a:off x="3396" y="2527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/>
                <a:t>2</a:t>
              </a:r>
            </a:p>
          </p:txBody>
        </p:sp>
        <p:sp>
          <p:nvSpPr>
            <p:cNvPr id="97305" name="Oval 25"/>
            <p:cNvSpPr>
              <a:spLocks noChangeAspect="1" noChangeArrowheads="1"/>
            </p:cNvSpPr>
            <p:nvPr/>
          </p:nvSpPr>
          <p:spPr bwMode="auto">
            <a:xfrm>
              <a:off x="1931" y="3847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/>
                <a:t>3</a:t>
              </a:r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>
              <a:off x="2401" y="635"/>
              <a:ext cx="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Freeform 27"/>
            <p:cNvSpPr>
              <a:spLocks/>
            </p:cNvSpPr>
            <p:nvPr/>
          </p:nvSpPr>
          <p:spPr bwMode="auto">
            <a:xfrm>
              <a:off x="2817" y="3339"/>
              <a:ext cx="283" cy="77"/>
            </a:xfrm>
            <a:custGeom>
              <a:avLst/>
              <a:gdLst>
                <a:gd name="T0" fmla="*/ 320 w 320"/>
                <a:gd name="T1" fmla="*/ 0 h 88"/>
                <a:gd name="T2" fmla="*/ 200 w 320"/>
                <a:gd name="T3" fmla="*/ 0 h 88"/>
                <a:gd name="T4" fmla="*/ 0 w 320"/>
                <a:gd name="T5" fmla="*/ 88 h 88"/>
                <a:gd name="T6" fmla="*/ 0 60000 65536"/>
                <a:gd name="T7" fmla="*/ 0 60000 65536"/>
                <a:gd name="T8" fmla="*/ 0 60000 65536"/>
                <a:gd name="T9" fmla="*/ 0 w 320"/>
                <a:gd name="T10" fmla="*/ 0 h 88"/>
                <a:gd name="T11" fmla="*/ 320 w 32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88">
                  <a:moveTo>
                    <a:pt x="320" y="0"/>
                  </a:moveTo>
                  <a:lnTo>
                    <a:pt x="200" y="0"/>
                  </a:lnTo>
                  <a:lnTo>
                    <a:pt x="0" y="8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1864" y="1574"/>
              <a:ext cx="1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Line 29"/>
            <p:cNvSpPr>
              <a:spLocks noChangeShapeType="1"/>
            </p:cNvSpPr>
            <p:nvPr/>
          </p:nvSpPr>
          <p:spPr bwMode="auto">
            <a:xfrm>
              <a:off x="1864" y="2111"/>
              <a:ext cx="1" cy="2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0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Contraction of Skeletal Muscle Fibers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Contraction 	</a:t>
            </a:r>
          </a:p>
          <a:p>
            <a:pPr lvl="1"/>
            <a:r>
              <a:rPr lang="en-US" dirty="0" smtClean="0"/>
              <a:t>refers to the _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ends when cross bridges become inactive, the tension generated declines, and relaxation is induced</a:t>
            </a:r>
          </a:p>
        </p:txBody>
      </p:sp>
    </p:spTree>
    <p:extLst>
      <p:ext uri="{BB962C8B-B14F-4D97-AF65-F5344CB8AC3E}">
        <p14:creationId xmlns:p14="http://schemas.microsoft.com/office/powerpoint/2010/main" val="6902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 smtClean="0"/>
              <a:t>Contraction of Skeletal Muscle (Organ Level)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50292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two types of muscle contractions are: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________________________contraction </a:t>
            </a:r>
            <a:endParaRPr lang="en-US" dirty="0"/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muscle shortens during contraction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Iso</a:t>
            </a:r>
            <a:r>
              <a:rPr lang="en-US" dirty="0"/>
              <a:t> = same; tonic = tone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increasing muscle tension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muscle does not </a:t>
            </a:r>
            <a:r>
              <a:rPr lang="en-US" dirty="0" smtClean="0"/>
              <a:t>___________________________ </a:t>
            </a:r>
            <a:r>
              <a:rPr lang="en-US" dirty="0"/>
              <a:t>during contraction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Iso</a:t>
            </a:r>
            <a:r>
              <a:rPr lang="en-US" dirty="0"/>
              <a:t> = same;  metric =length </a:t>
            </a:r>
          </a:p>
        </p:txBody>
      </p:sp>
    </p:spTree>
    <p:extLst>
      <p:ext uri="{BB962C8B-B14F-4D97-AF65-F5344CB8AC3E}">
        <p14:creationId xmlns:p14="http://schemas.microsoft.com/office/powerpoint/2010/main" val="3176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 smtClean="0"/>
              <a:t>Motor Unit: The Nerve-Muscle Functional Unit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419600" cy="4800600"/>
          </a:xfrm>
        </p:spPr>
        <p:txBody>
          <a:bodyPr/>
          <a:lstStyle/>
          <a:p>
            <a:r>
              <a:rPr lang="en-US" dirty="0" smtClean="0"/>
              <a:t>A motor unit is a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number of muscle fibers per motor unit varies</a:t>
            </a:r>
          </a:p>
          <a:p>
            <a:pPr lvl="1"/>
            <a:r>
              <a:rPr lang="en-US" dirty="0" smtClean="0"/>
              <a:t>from _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733800" cy="3440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4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On-screen Show (4:3)</PresentationFormat>
  <Paragraphs>260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Role of Ionic Calcium (Ca2+) in the Contraction Mechanism</vt:lpstr>
      <vt:lpstr>Role of Ionic Calcium (Ca2+) in the Contraction Mechanism</vt:lpstr>
      <vt:lpstr>Role of Ionic Calcium (Ca2+) in the Contraction Mechanism</vt:lpstr>
      <vt:lpstr>Role of Ionic Calcium (Ca2+) in the Contraction Mechanism</vt:lpstr>
      <vt:lpstr>Sequential Events of Contraction</vt:lpstr>
      <vt:lpstr>PowerPoint Presentation</vt:lpstr>
      <vt:lpstr>Contraction of Skeletal Muscle Fibers</vt:lpstr>
      <vt:lpstr>Contraction of Skeletal Muscle (Organ Level)</vt:lpstr>
      <vt:lpstr>Motor Unit: The Nerve-Muscle Functional Unit</vt:lpstr>
      <vt:lpstr>Motor Unit: The Nerve-Muscle Functional Unit</vt:lpstr>
      <vt:lpstr>Muscle Tone</vt:lpstr>
      <vt:lpstr>Heat Production During Muscle Activity</vt:lpstr>
      <vt:lpstr>Force of Muscle Contraction</vt:lpstr>
      <vt:lpstr>Effects of Aerobic Exercise</vt:lpstr>
      <vt:lpstr>Effects of Resistance Exercise</vt:lpstr>
      <vt:lpstr>The Overload Principle</vt:lpstr>
      <vt:lpstr>Smooth Muscle</vt:lpstr>
      <vt:lpstr>Smooth Muscle</vt:lpstr>
      <vt:lpstr>Smooth Muscle</vt:lpstr>
      <vt:lpstr>Peristalsis</vt:lpstr>
      <vt:lpstr>Innervation of Smooth Muscle</vt:lpstr>
      <vt:lpstr>Innervation of Smooth Muscle</vt:lpstr>
      <vt:lpstr>Microscopic Anatomy of Smooth Muscle</vt:lpstr>
      <vt:lpstr>Microscopic Anatomy of Smooth Muscle</vt:lpstr>
      <vt:lpstr>Myofilaments in Smooth Muscle</vt:lpstr>
      <vt:lpstr>Myofilaments in Smooth Muscle</vt:lpstr>
      <vt:lpstr>Contraction of Smooth Muscle</vt:lpstr>
      <vt:lpstr>Contraction of Smooth Muscle</vt:lpstr>
      <vt:lpstr>Contraction Mechanism</vt:lpstr>
      <vt:lpstr>Role of Calcium Ion</vt:lpstr>
      <vt:lpstr>Special Features of Smooth Muscle Contraction</vt:lpstr>
      <vt:lpstr>Response to Stretch</vt:lpstr>
      <vt:lpstr>Hyperplasia</vt:lpstr>
      <vt:lpstr>Types of Smooth Muscle: Single Unit</vt:lpstr>
      <vt:lpstr>Types of Smooth Muscle: Multiunit</vt:lpstr>
      <vt:lpstr>Types of Smooth Muscle: Multiunit</vt:lpstr>
    </vt:vector>
  </TitlesOfParts>
  <Company>Illinois State University / 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Ionic Calcium (Ca2+) in the Contraction Mechanism</dc:title>
  <dc:creator>bawargo</dc:creator>
  <cp:lastModifiedBy>bawargo</cp:lastModifiedBy>
  <cp:revision>2</cp:revision>
  <dcterms:created xsi:type="dcterms:W3CDTF">2011-09-06T18:02:44Z</dcterms:created>
  <dcterms:modified xsi:type="dcterms:W3CDTF">2011-09-06T18:07:08Z</dcterms:modified>
</cp:coreProperties>
</file>