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4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5737-4800-46E4-BE82-AFF423BAAB8A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0153-74EB-4801-BF74-682983BA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0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4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70D6D-26E1-4C22-A6F5-686CD465E5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03001-542B-4CAE-BFC0-CD25EEFBC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65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03001-542B-4CAE-BFC0-CD25EEFBC11A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Material, Packet 4 of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1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2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048D-20A4-4B10-BCE3-069C9560DF0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47D1-E414-4DD4-B5F8-5B923044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Interactions of Skeletal Muscles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Skeletal muscles work _________________________ or in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Muscles only _______________(never push)</a:t>
            </a:r>
          </a:p>
          <a:p>
            <a:endParaRPr lang="en-US" dirty="0" smtClean="0"/>
          </a:p>
          <a:p>
            <a:r>
              <a:rPr lang="en-US" dirty="0" smtClean="0"/>
              <a:t>As muscles shorten, the insertion generally moves toward the origin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30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Major Skeletal Muscles: Posterior View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975100" cy="4800600"/>
          </a:xfrm>
        </p:spPr>
        <p:txBody>
          <a:bodyPr/>
          <a:lstStyle/>
          <a:p>
            <a:r>
              <a:rPr lang="en-US" smtClean="0"/>
              <a:t>The 27 superficial muscles here are divided into seven regional areas of the body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10.5b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1687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48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Muscles: Name, Action, and Innervation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Name and description of the muscle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 alert to information given in the name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Origin and insertion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Action </a:t>
            </a:r>
            <a:endParaRPr lang="en-US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best learned by </a:t>
            </a:r>
            <a:r>
              <a:rPr lang="en-US" dirty="0" smtClean="0"/>
              <a:t>_________________________________________ on </a:t>
            </a:r>
            <a:r>
              <a:rPr lang="en-US" dirty="0"/>
              <a:t>one’s own body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Nerve supply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name of major nerve that innervates the muscle</a:t>
            </a:r>
          </a:p>
        </p:txBody>
      </p:sp>
    </p:spTree>
    <p:extLst>
      <p:ext uri="{BB962C8B-B14F-4D97-AF65-F5344CB8AC3E}">
        <p14:creationId xmlns:p14="http://schemas.microsoft.com/office/powerpoint/2010/main" val="403831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Scalp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Epicranius</a:t>
            </a:r>
            <a:r>
              <a:rPr lang="en-US" dirty="0" smtClean="0"/>
              <a:t> (___________________________) – bipartite muscle consisting of the: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Galea</a:t>
            </a:r>
            <a:r>
              <a:rPr lang="en-US" dirty="0" smtClean="0"/>
              <a:t> </a:t>
            </a:r>
            <a:r>
              <a:rPr lang="en-US" dirty="0" err="1" smtClean="0"/>
              <a:t>aponeurotica</a:t>
            </a:r>
            <a:r>
              <a:rPr lang="en-US" dirty="0" smtClean="0"/>
              <a:t> – cranial ___________________________________ connecting above muscles</a:t>
            </a:r>
          </a:p>
          <a:p>
            <a:r>
              <a:rPr lang="en-US" dirty="0" smtClean="0"/>
              <a:t>These two muscles have alternate actions of pulling the scalp forward and backward</a:t>
            </a:r>
          </a:p>
        </p:txBody>
      </p:sp>
    </p:spTree>
    <p:extLst>
      <p:ext uri="{BB962C8B-B14F-4D97-AF65-F5344CB8AC3E}">
        <p14:creationId xmlns:p14="http://schemas.microsoft.com/office/powerpoint/2010/main" val="133572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Face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11 muscles are involved in lifting the eyebrows, flaring the nostrils, opening and closing the eyes and mouth, and smiling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are innervated by __________________________________ (facial nerve)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Usually insert ______________________ (rather than bone), and adjacent muscles often fuse</a:t>
            </a:r>
          </a:p>
        </p:txBody>
      </p:sp>
    </p:spTree>
    <p:extLst>
      <p:ext uri="{BB962C8B-B14F-4D97-AF65-F5344CB8AC3E}">
        <p14:creationId xmlns:p14="http://schemas.microsoft.com/office/powerpoint/2010/main" val="34643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24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038600" cy="762000"/>
          </a:xfrm>
        </p:spPr>
        <p:txBody>
          <a:bodyPr/>
          <a:lstStyle/>
          <a:p>
            <a:r>
              <a:rPr lang="en-US" sz="3200" smtClean="0"/>
              <a:t>Muscles of Mastication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There are ____________________________________ of muscles </a:t>
            </a:r>
            <a:br>
              <a:rPr lang="en-US" dirty="0" smtClean="0"/>
            </a:br>
            <a:r>
              <a:rPr lang="en-US" dirty="0" smtClean="0"/>
              <a:t>involved in </a:t>
            </a:r>
            <a:br>
              <a:rPr lang="en-US" dirty="0" smtClean="0"/>
            </a:br>
            <a:r>
              <a:rPr lang="en-US" dirty="0" smtClean="0"/>
              <a:t>mastication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Prime movers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Grinding movements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are innervated by _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419600" cy="293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16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Tongue Muscles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major muscles that _</a:t>
            </a:r>
          </a:p>
          <a:p>
            <a:endParaRPr lang="en-US" dirty="0" smtClean="0"/>
          </a:p>
          <a:p>
            <a:r>
              <a:rPr lang="en-US" dirty="0" smtClean="0"/>
              <a:t>All are innervated by cranial nerve _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38600"/>
            <a:ext cx="7353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12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Neck: Head Movements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sternocleidomastoid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 to head flexion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suprahyoid</a:t>
            </a:r>
            <a:r>
              <a:rPr lang="en-US" dirty="0" smtClean="0"/>
              <a:t> and </a:t>
            </a:r>
            <a:r>
              <a:rPr lang="en-US" dirty="0" err="1" smtClean="0"/>
              <a:t>infrahyoid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sternocleidomastoid</a:t>
            </a:r>
            <a:r>
              <a:rPr lang="en-US" dirty="0" smtClean="0"/>
              <a:t> and scalene muscles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Head extension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deep splenius muscles and aided by the _</a:t>
            </a:r>
          </a:p>
        </p:txBody>
      </p:sp>
    </p:spTree>
    <p:extLst>
      <p:ext uri="{BB962C8B-B14F-4D97-AF65-F5344CB8AC3E}">
        <p14:creationId xmlns:p14="http://schemas.microsoft.com/office/powerpoint/2010/main" val="382690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Trunk Movements: Deep Back Muscles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prime mover of _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erector </a:t>
            </a:r>
            <a:r>
              <a:rPr lang="en-US" sz="2400" dirty="0" err="1" smtClean="0"/>
              <a:t>spinae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Erector </a:t>
            </a:r>
            <a:r>
              <a:rPr lang="en-US" sz="2800" dirty="0" err="1" smtClean="0"/>
              <a:t>spinae</a:t>
            </a:r>
            <a:r>
              <a:rPr lang="en-US" sz="2800" dirty="0" smtClean="0"/>
              <a:t> muscles consist of ______________________________ on each side of the vertebrae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Lateral bending of the back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unilateral contraction of these muscles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Other deep back extensors include the </a:t>
            </a:r>
            <a:r>
              <a:rPr lang="en-US" sz="2800" dirty="0" err="1" smtClean="0"/>
              <a:t>semispinalis</a:t>
            </a:r>
            <a:r>
              <a:rPr lang="en-US" sz="2800" dirty="0" smtClean="0"/>
              <a:t> muscles and the </a:t>
            </a:r>
            <a:r>
              <a:rPr lang="en-US" sz="2800" dirty="0" err="1" smtClean="0"/>
              <a:t>quadratus</a:t>
            </a:r>
            <a:r>
              <a:rPr lang="en-US" sz="2800" dirty="0" smtClean="0"/>
              <a:t> </a:t>
            </a:r>
            <a:r>
              <a:rPr lang="en-US" sz="2800" dirty="0" err="1" smtClean="0"/>
              <a:t>lumborum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843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10.9d</a:t>
            </a: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29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 smtClean="0"/>
              <a:t>Muscles: Functional Groups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70875" cy="4724400"/>
          </a:xfrm>
        </p:spPr>
        <p:txBody>
          <a:bodyPr/>
          <a:lstStyle/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provide the major force for producing a specific movement</a:t>
            </a:r>
          </a:p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oppose or reverse a particular movement</a:t>
            </a:r>
          </a:p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Add force to a movement</a:t>
            </a:r>
          </a:p>
          <a:p>
            <a:pPr lvl="1"/>
            <a:r>
              <a:rPr lang="en-US" sz="2400" dirty="0" smtClean="0"/>
              <a:t>Reduce undesirable or unnecessary movement</a:t>
            </a:r>
          </a:p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synergists that immobilize a bone or muscle’s origin</a:t>
            </a:r>
          </a:p>
        </p:txBody>
      </p:sp>
    </p:spTree>
    <p:extLst>
      <p:ext uri="{BB962C8B-B14F-4D97-AF65-F5344CB8AC3E}">
        <p14:creationId xmlns:p14="http://schemas.microsoft.com/office/powerpoint/2010/main" val="216876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Trunk Movements: Short Muscles</a:t>
            </a: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029200"/>
          </a:xfrm>
        </p:spPr>
        <p:txBody>
          <a:bodyPr/>
          <a:lstStyle/>
          <a:p>
            <a:r>
              <a:rPr lang="en-US" dirty="0" smtClean="0"/>
              <a:t>Four short muscles extend from one vertebra to another</a:t>
            </a:r>
          </a:p>
          <a:p>
            <a:endParaRPr lang="en-US" dirty="0" smtClean="0"/>
          </a:p>
          <a:p>
            <a:r>
              <a:rPr lang="en-US" dirty="0" smtClean="0"/>
              <a:t>These muscles are synergists in ________________________________ of the spine</a:t>
            </a:r>
          </a:p>
        </p:txBody>
      </p:sp>
    </p:spTree>
    <p:extLst>
      <p:ext uri="{BB962C8B-B14F-4D97-AF65-F5344CB8AC3E}">
        <p14:creationId xmlns:p14="http://schemas.microsoft.com/office/powerpoint/2010/main" val="265798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7685088" y="4249738"/>
            <a:ext cx="13065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Muscles of Respiration: External Intercostals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sz="2800" dirty="0" smtClean="0"/>
              <a:t>The primary function of deep thoracic muscles is to _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______________________</a:t>
            </a:r>
          </a:p>
          <a:p>
            <a:pPr lvl="1"/>
            <a:r>
              <a:rPr lang="en-US" sz="2400" dirty="0" smtClean="0"/>
              <a:t>more superficial layer that lifts the rib cage </a:t>
            </a:r>
          </a:p>
          <a:p>
            <a:pPr lvl="1"/>
            <a:r>
              <a:rPr lang="en-US" sz="2400" dirty="0" smtClean="0"/>
              <a:t>increases thoracic volume to allow inspiration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946525" cy="441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75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305300" cy="499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/>
          <a:lstStyle/>
          <a:p>
            <a:r>
              <a:rPr lang="en-US" sz="3200" smtClean="0"/>
              <a:t>Muscles of Respiration: Internal Intercostals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581400" cy="48006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deeper layer that aids in forced expiration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important muscle in inspiration</a:t>
            </a:r>
          </a:p>
        </p:txBody>
      </p:sp>
    </p:spTree>
    <p:extLst>
      <p:ext uri="{BB962C8B-B14F-4D97-AF65-F5344CB8AC3E}">
        <p14:creationId xmlns:p14="http://schemas.microsoft.com/office/powerpoint/2010/main" val="278558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abdominal wall is composed of four paired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external </a:t>
            </a:r>
            <a:r>
              <a:rPr lang="en-US" dirty="0" err="1" smtClean="0"/>
              <a:t>obliques</a:t>
            </a:r>
            <a:r>
              <a:rPr lang="en-US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r>
              <a:rPr lang="en-US" dirty="0" smtClean="0"/>
              <a:t>),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their fasciae, and their _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Fascicles of these muscles run at right and oblique angles to one another, giving the abdominal wall added strength</a:t>
            </a:r>
          </a:p>
        </p:txBody>
      </p:sp>
    </p:spTree>
    <p:extLst>
      <p:ext uri="{BB962C8B-B14F-4D97-AF65-F5344CB8AC3E}">
        <p14:creationId xmlns:p14="http://schemas.microsoft.com/office/powerpoint/2010/main" val="124510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forming the abdominal wall, these muscles:</a:t>
            </a:r>
          </a:p>
          <a:p>
            <a:pPr lvl="1"/>
            <a:r>
              <a:rPr lang="en-US" dirty="0" smtClean="0"/>
              <a:t>Are involved with ________________________ and rotation of the trunk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promote __________________________, defecation, ___________________________, vomiting, coughing, and _</a:t>
            </a:r>
          </a:p>
        </p:txBody>
      </p:sp>
    </p:spTree>
    <p:extLst>
      <p:ext uri="{BB962C8B-B14F-4D97-AF65-F5344CB8AC3E}">
        <p14:creationId xmlns:p14="http://schemas.microsoft.com/office/powerpoint/2010/main" val="128393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10.11a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4548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74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10.11b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80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90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Shoulder Muscles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326063"/>
          </a:xfrm>
        </p:spPr>
        <p:txBody>
          <a:bodyPr/>
          <a:lstStyle/>
          <a:p>
            <a:r>
              <a:rPr lang="en-US" sz="2800" dirty="0" smtClean="0"/>
              <a:t>Muscles of the thorax</a:t>
            </a:r>
          </a:p>
          <a:p>
            <a:pPr lvl="1"/>
            <a:r>
              <a:rPr lang="en-US" sz="2400" dirty="0" smtClean="0"/>
              <a:t>Anterior: </a:t>
            </a:r>
          </a:p>
          <a:p>
            <a:pPr lvl="2"/>
            <a:r>
              <a:rPr lang="en-US" sz="2000" dirty="0" err="1" smtClean="0"/>
              <a:t>pectoralis</a:t>
            </a:r>
            <a:r>
              <a:rPr lang="en-US" sz="2000" dirty="0" smtClean="0"/>
              <a:t> major, </a:t>
            </a:r>
            <a:r>
              <a:rPr lang="en-US" sz="2000" dirty="0" err="1" smtClean="0"/>
              <a:t>pectoralis</a:t>
            </a:r>
            <a:r>
              <a:rPr lang="en-US" sz="2000" dirty="0" smtClean="0"/>
              <a:t> minor, </a:t>
            </a:r>
            <a:r>
              <a:rPr lang="en-US" sz="2000" dirty="0" err="1" smtClean="0"/>
              <a:t>serratus</a:t>
            </a:r>
            <a:r>
              <a:rPr lang="en-US" sz="2000" dirty="0" smtClean="0"/>
              <a:t> anterior, and </a:t>
            </a:r>
            <a:r>
              <a:rPr lang="en-US" sz="2000" dirty="0" err="1" smtClean="0"/>
              <a:t>subclavius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Posterior: </a:t>
            </a:r>
          </a:p>
          <a:p>
            <a:pPr lvl="2"/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 smtClean="0"/>
              <a:t>, </a:t>
            </a:r>
            <a:r>
              <a:rPr lang="en-US" sz="2000" dirty="0" err="1" smtClean="0"/>
              <a:t>trapezius</a:t>
            </a:r>
            <a:r>
              <a:rPr lang="en-US" sz="2000" dirty="0" smtClean="0"/>
              <a:t> muscles,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scapulae, and rhomboids </a:t>
            </a:r>
          </a:p>
          <a:p>
            <a:pPr lvl="1"/>
            <a:r>
              <a:rPr lang="en-US" sz="2400" dirty="0" smtClean="0"/>
              <a:t>These muscles are involved with the _________________________________________ including elevation, depression, rotation, and lateral and medial movements</a:t>
            </a:r>
          </a:p>
          <a:p>
            <a:endParaRPr lang="en-US" sz="2800" dirty="0" smtClean="0"/>
          </a:p>
          <a:p>
            <a:r>
              <a:rPr lang="en-US" sz="2800" dirty="0" smtClean="0"/>
              <a:t>Prime movers of shoulder elevation are the _</a:t>
            </a:r>
          </a:p>
        </p:txBody>
      </p:sp>
    </p:spTree>
    <p:extLst>
      <p:ext uri="{BB962C8B-B14F-4D97-AF65-F5344CB8AC3E}">
        <p14:creationId xmlns:p14="http://schemas.microsoft.com/office/powerpoint/2010/main" val="331097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Shoulder Muscles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10.13a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46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10.13b</a:t>
            </a:r>
          </a:p>
        </p:txBody>
      </p:sp>
      <p:pic>
        <p:nvPicPr>
          <p:cNvPr id="1853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96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0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Naming Skeletal Muscles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bone or body region associated with the muscle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the deltoid muscle (deltoid = triangle) </a:t>
            </a:r>
          </a:p>
        </p:txBody>
      </p:sp>
    </p:spTree>
    <p:extLst>
      <p:ext uri="{BB962C8B-B14F-4D97-AF65-F5344CB8AC3E}">
        <p14:creationId xmlns:p14="http://schemas.microsoft.com/office/powerpoint/2010/main" val="239176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Shoulder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153400" cy="5029200"/>
          </a:xfrm>
        </p:spPr>
        <p:txBody>
          <a:bodyPr/>
          <a:lstStyle/>
          <a:p>
            <a:r>
              <a:rPr lang="en-US" dirty="0" smtClean="0"/>
              <a:t>Nine muscles cross the shoulder joint and insert into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Prime movers include:</a:t>
            </a:r>
          </a:p>
          <a:p>
            <a:pPr lvl="1"/>
            <a:r>
              <a:rPr lang="en-US" dirty="0" err="1" smtClean="0"/>
              <a:t>Pectoralis</a:t>
            </a:r>
            <a:r>
              <a:rPr lang="en-US" dirty="0" smtClean="0"/>
              <a:t> major 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 and posterior fibers of the deltoid 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Middle fibers of the deltoid </a:t>
            </a:r>
          </a:p>
          <a:p>
            <a:pPr lvl="2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3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Muscles Crossing the Shoulder</a:t>
            </a:r>
          </a:p>
        </p:txBody>
      </p:sp>
      <p:pic>
        <p:nvPicPr>
          <p:cNvPr id="1873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914400"/>
            <a:ext cx="42243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3830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4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Shoulder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Rotator cuff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Function mainly to reinforce the capsule of the shoulder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Secondarily act as synergists and </a:t>
            </a:r>
            <a:r>
              <a:rPr lang="en-US" dirty="0" err="1" smtClean="0"/>
              <a:t>fixators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67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Elbow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extension</a:t>
            </a:r>
          </a:p>
          <a:p>
            <a:pPr lvl="1"/>
            <a:r>
              <a:rPr lang="en-US" dirty="0" smtClean="0"/>
              <a:t>prime mover of forearm extension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weak synergist </a:t>
            </a:r>
          </a:p>
          <a:p>
            <a:pPr lvl="2"/>
            <a:r>
              <a:rPr lang="en-US" dirty="0" smtClean="0"/>
              <a:t>The  </a:t>
            </a:r>
          </a:p>
        </p:txBody>
      </p:sp>
    </p:spTree>
    <p:extLst>
      <p:ext uri="{BB962C8B-B14F-4D97-AF65-F5344CB8AC3E}">
        <p14:creationId xmlns:p14="http://schemas.microsoft.com/office/powerpoint/2010/main" val="3734288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Elbow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flexion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chief forearm flexors</a:t>
            </a:r>
          </a:p>
          <a:p>
            <a:pPr lvl="2"/>
            <a:r>
              <a:rPr lang="en-US" dirty="0" smtClean="0"/>
              <a:t> 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synergist </a:t>
            </a:r>
          </a:p>
          <a:p>
            <a:pPr lvl="2"/>
            <a:r>
              <a:rPr lang="en-US" dirty="0" smtClean="0"/>
              <a:t>The _</a:t>
            </a:r>
          </a:p>
          <a:p>
            <a:pPr lvl="2"/>
            <a:r>
              <a:rPr lang="en-US" dirty="0" smtClean="0"/>
              <a:t>helps stabilize the _</a:t>
            </a:r>
          </a:p>
        </p:txBody>
      </p:sp>
    </p:spTree>
    <p:extLst>
      <p:ext uri="{BB962C8B-B14F-4D97-AF65-F5344CB8AC3E}">
        <p14:creationId xmlns:p14="http://schemas.microsoft.com/office/powerpoint/2010/main" val="3875469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muscle groups: </a:t>
            </a:r>
          </a:p>
          <a:p>
            <a:pPr lvl="1"/>
            <a:r>
              <a:rPr lang="en-US" dirty="0" smtClean="0"/>
              <a:t>those that cause _</a:t>
            </a:r>
          </a:p>
          <a:p>
            <a:pPr lvl="1"/>
            <a:r>
              <a:rPr lang="en-US" dirty="0" smtClean="0"/>
              <a:t>those that move the _</a:t>
            </a:r>
          </a:p>
          <a:p>
            <a:endParaRPr lang="en-US" dirty="0" smtClean="0"/>
          </a:p>
          <a:p>
            <a:r>
              <a:rPr lang="en-US" dirty="0" smtClean="0"/>
              <a:t>These muscles insert via the flexor and extensor </a:t>
            </a:r>
            <a:r>
              <a:rPr lang="en-US" dirty="0" err="1" smtClean="0"/>
              <a:t>retinacula</a:t>
            </a:r>
            <a:endParaRPr lang="en-US" dirty="0" smtClean="0"/>
          </a:p>
          <a:p>
            <a:r>
              <a:rPr lang="en-US" dirty="0" smtClean="0"/>
              <a:t>Most _</a:t>
            </a:r>
          </a:p>
          <a:p>
            <a:r>
              <a:rPr lang="en-US" dirty="0" smtClean="0"/>
              <a:t>Most _</a:t>
            </a:r>
          </a:p>
        </p:txBody>
      </p:sp>
    </p:spTree>
    <p:extLst>
      <p:ext uri="{BB962C8B-B14F-4D97-AF65-F5344CB8AC3E}">
        <p14:creationId xmlns:p14="http://schemas.microsoft.com/office/powerpoint/2010/main" val="201948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and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r>
              <a:rPr lang="en-US" dirty="0" smtClean="0"/>
              <a:t> are not flexors, but _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supinator</a:t>
            </a:r>
            <a:r>
              <a:rPr lang="en-US" dirty="0" smtClean="0"/>
              <a:t> muscle is a synergist with the biceps </a:t>
            </a:r>
            <a:r>
              <a:rPr lang="en-US" dirty="0" err="1" smtClean="0"/>
              <a:t>brachii</a:t>
            </a:r>
            <a:r>
              <a:rPr lang="en-US" dirty="0" smtClean="0"/>
              <a:t> in _</a:t>
            </a:r>
          </a:p>
        </p:txBody>
      </p:sp>
    </p:spTree>
    <p:extLst>
      <p:ext uri="{BB962C8B-B14F-4D97-AF65-F5344CB8AC3E}">
        <p14:creationId xmlns:p14="http://schemas.microsoft.com/office/powerpoint/2010/main" val="115631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Forearm: Anterior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57300"/>
            <a:ext cx="3968750" cy="5056188"/>
          </a:xfrm>
        </p:spPr>
        <p:txBody>
          <a:bodyPr/>
          <a:lstStyle/>
          <a:p>
            <a:r>
              <a:rPr lang="en-US" smtClean="0"/>
              <a:t>These muscles are primarily flexors of the wrist and fingers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37465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59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10.15b, c</a:t>
            </a:r>
          </a:p>
        </p:txBody>
      </p:sp>
      <p:pic>
        <p:nvPicPr>
          <p:cNvPr id="194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9342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8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Forearm: Posterior</a:t>
            </a:r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10.16a</a:t>
            </a:r>
          </a:p>
        </p:txBody>
      </p:sp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102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1066800"/>
            <a:ext cx="3036887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0" name="Text Box 8"/>
          <p:cNvSpPr txBox="1">
            <a:spLocks noChangeArrowheads="1"/>
          </p:cNvSpPr>
          <p:nvPr/>
        </p:nvSpPr>
        <p:spPr bwMode="auto">
          <a:xfrm>
            <a:off x="4343400" y="2667000"/>
            <a:ext cx="144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These muscles are primarily extensors of the wrist and digits</a:t>
            </a:r>
          </a:p>
        </p:txBody>
      </p:sp>
    </p:spTree>
    <p:extLst>
      <p:ext uri="{BB962C8B-B14F-4D97-AF65-F5344CB8AC3E}">
        <p14:creationId xmlns:p14="http://schemas.microsoft.com/office/powerpoint/2010/main" val="69803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762000"/>
          </a:xfrm>
        </p:spPr>
        <p:txBody>
          <a:bodyPr/>
          <a:lstStyle/>
          <a:p>
            <a:r>
              <a:rPr lang="en-US" smtClean="0"/>
              <a:t>Naming Skeletal</a:t>
            </a:r>
            <a:r>
              <a:rPr lang="en-US" sz="2800" smtClean="0"/>
              <a:t> </a:t>
            </a:r>
            <a:r>
              <a:rPr lang="en-US" smtClean="0"/>
              <a:t>Muscles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maximus</a:t>
            </a:r>
            <a:r>
              <a:rPr lang="en-US" dirty="0" smtClean="0"/>
              <a:t> (largest), </a:t>
            </a:r>
            <a:r>
              <a:rPr lang="en-US" dirty="0" err="1" smtClean="0"/>
              <a:t>minimus</a:t>
            </a:r>
            <a:r>
              <a:rPr lang="en-US" dirty="0" smtClean="0"/>
              <a:t> (smallest), </a:t>
            </a:r>
            <a:r>
              <a:rPr lang="en-US" dirty="0" err="1" smtClean="0"/>
              <a:t>longus</a:t>
            </a:r>
            <a:r>
              <a:rPr lang="en-US" dirty="0" smtClean="0"/>
              <a:t> (long)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rectus (fibers run straight), </a:t>
            </a:r>
            <a:r>
              <a:rPr lang="en-US" dirty="0" err="1" smtClean="0"/>
              <a:t>transversus</a:t>
            </a:r>
            <a:r>
              <a:rPr lang="en-US" dirty="0" smtClean="0"/>
              <a:t>, and oblique (fibers run at angles to an imaginary defined axis)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836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403850"/>
          </a:xfrm>
        </p:spPr>
        <p:txBody>
          <a:bodyPr/>
          <a:lstStyle/>
          <a:p>
            <a:r>
              <a:rPr lang="en-US" dirty="0" smtClean="0"/>
              <a:t>These small muscles: </a:t>
            </a:r>
          </a:p>
          <a:p>
            <a:pPr lvl="1"/>
            <a:r>
              <a:rPr lang="en-US" dirty="0" smtClean="0"/>
              <a:t>Lie ____________________________ of the hand</a:t>
            </a:r>
          </a:p>
          <a:p>
            <a:pPr lvl="2"/>
            <a:r>
              <a:rPr lang="en-US" dirty="0" smtClean="0"/>
              <a:t>none on the dorsal side </a:t>
            </a:r>
          </a:p>
          <a:p>
            <a:pPr lvl="1"/>
            <a:r>
              <a:rPr lang="en-US" dirty="0" smtClean="0"/>
              <a:t>Move the ______________________________ and fingers</a:t>
            </a:r>
          </a:p>
          <a:p>
            <a:pPr lvl="1"/>
            <a:r>
              <a:rPr lang="en-US" dirty="0" smtClean="0"/>
              <a:t>Control precise movements </a:t>
            </a:r>
          </a:p>
          <a:p>
            <a:pPr lvl="1"/>
            <a:r>
              <a:rPr lang="en-US" dirty="0" smtClean="0"/>
              <a:t>Are the main abductors and adductors of the fingers</a:t>
            </a:r>
          </a:p>
          <a:p>
            <a:pPr lvl="1"/>
            <a:r>
              <a:rPr lang="en-US" dirty="0" smtClean="0"/>
              <a:t>Produce _</a:t>
            </a:r>
          </a:p>
          <a:p>
            <a:pPr lvl="2"/>
            <a:r>
              <a:rPr lang="en-US" dirty="0" smtClean="0"/>
              <a:t>move the thumb toward the little finger</a:t>
            </a:r>
          </a:p>
        </p:txBody>
      </p:sp>
    </p:spTree>
    <p:extLst>
      <p:ext uri="{BB962C8B-B14F-4D97-AF65-F5344CB8AC3E}">
        <p14:creationId xmlns:p14="http://schemas.microsoft.com/office/powerpoint/2010/main" val="85581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6213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52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10.18b</a:t>
            </a:r>
          </a:p>
        </p:txBody>
      </p:sp>
      <p:pic>
        <p:nvPicPr>
          <p:cNvPr id="1986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49101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54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 and Thumb Movements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Thumb –  </a:t>
            </a:r>
          </a:p>
          <a:p>
            <a:pPr lvl="1"/>
            <a:r>
              <a:rPr lang="en-US" dirty="0" smtClean="0"/>
              <a:t>Fingers –  </a:t>
            </a:r>
          </a:p>
          <a:p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Thumb –  </a:t>
            </a:r>
          </a:p>
          <a:p>
            <a:pPr lvl="1"/>
            <a:r>
              <a:rPr lang="en-US" dirty="0" smtClean="0"/>
              <a:t>Fingers –  </a:t>
            </a:r>
          </a:p>
        </p:txBody>
      </p:sp>
    </p:spTree>
    <p:extLst>
      <p:ext uri="{BB962C8B-B14F-4D97-AF65-F5344CB8AC3E}">
        <p14:creationId xmlns:p14="http://schemas.microsoft.com/office/powerpoint/2010/main" val="348965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Intrinsic Muscles of the Hand: Groups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/>
              <a:t>There are _____________________ groups of intrinsic hand muscles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thenar</a:t>
            </a:r>
            <a:r>
              <a:rPr lang="en-US" sz="2800" dirty="0" smtClean="0"/>
              <a:t> eminence and </a:t>
            </a:r>
            <a:r>
              <a:rPr lang="en-US" sz="2800" dirty="0" err="1" smtClean="0"/>
              <a:t>hypothenar</a:t>
            </a:r>
            <a:r>
              <a:rPr lang="en-US" sz="2800" dirty="0" smtClean="0"/>
              <a:t> eminence</a:t>
            </a:r>
          </a:p>
          <a:p>
            <a:pPr lvl="1"/>
            <a:r>
              <a:rPr lang="en-US" sz="2400" dirty="0" smtClean="0"/>
              <a:t>each have a _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midpalm</a:t>
            </a:r>
            <a:r>
              <a:rPr lang="en-US" sz="2800" dirty="0" smtClean="0"/>
              <a:t> muscles, the </a:t>
            </a:r>
            <a:r>
              <a:rPr lang="en-US" sz="2800" dirty="0" err="1" smtClean="0"/>
              <a:t>lumbricals</a:t>
            </a:r>
            <a:r>
              <a:rPr lang="en-US" sz="2800" dirty="0" smtClean="0"/>
              <a:t> and </a:t>
            </a:r>
            <a:r>
              <a:rPr lang="en-US" sz="2800" dirty="0" err="1" smtClean="0"/>
              <a:t>interossei</a:t>
            </a:r>
            <a:r>
              <a:rPr lang="en-US" sz="2800" dirty="0" smtClean="0"/>
              <a:t>, 	</a:t>
            </a:r>
          </a:p>
          <a:p>
            <a:pPr lvl="1"/>
            <a:r>
              <a:rPr lang="en-US" sz="2400" dirty="0" smtClean="0"/>
              <a:t> </a:t>
            </a:r>
          </a:p>
          <a:p>
            <a:r>
              <a:rPr lang="en-US" sz="2800" dirty="0" smtClean="0"/>
              <a:t>The _</a:t>
            </a:r>
          </a:p>
          <a:p>
            <a:pPr lvl="1"/>
            <a:r>
              <a:rPr lang="en-US" sz="2400" dirty="0" smtClean="0"/>
              <a:t>abduct and adduct the fingers</a:t>
            </a:r>
          </a:p>
        </p:txBody>
      </p:sp>
    </p:spTree>
    <p:extLst>
      <p:ext uri="{BB962C8B-B14F-4D97-AF65-F5344CB8AC3E}">
        <p14:creationId xmlns:p14="http://schemas.microsoft.com/office/powerpoint/2010/main" val="357981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Intrinsic Muscles of the Hand: Groups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10.18c, d</a:t>
            </a: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23263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88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Crossing Hip and Knee Joints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 ___________________________________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Posterior compartment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extend _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flex _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medial compartment muscles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These three groups are enclosed by the fascia </a:t>
            </a:r>
            <a:r>
              <a:rPr lang="en-US" sz="2800" dirty="0" err="1" smtClean="0"/>
              <a:t>lata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764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 sz="2800" smtClean="0"/>
              <a:t>Movements of the thigh at the Hip: Flexion and Extension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491648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ball-and-socket hip joint permits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Extension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Adduction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Rotation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most important thigh flexors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medially located adductor muscles and </a:t>
            </a:r>
            <a:r>
              <a:rPr lang="en-US" sz="2800" dirty="0" err="1"/>
              <a:t>sartorius</a:t>
            </a:r>
            <a:r>
              <a:rPr lang="en-US" sz="2800" dirty="0"/>
              <a:t> assist in thigh flexion</a:t>
            </a:r>
          </a:p>
        </p:txBody>
      </p:sp>
    </p:spTree>
    <p:extLst>
      <p:ext uri="{BB962C8B-B14F-4D97-AF65-F5344CB8AC3E}">
        <p14:creationId xmlns:p14="http://schemas.microsoft.com/office/powerpoint/2010/main" val="403587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 smtClean="0"/>
              <a:t>Movements of the Thigh at the Hip: Flexion and Extension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6102350" cy="5056188"/>
          </a:xfrm>
        </p:spPr>
        <p:txBody>
          <a:bodyPr/>
          <a:lstStyle/>
          <a:p>
            <a:r>
              <a:rPr lang="en-US" dirty="0" smtClean="0"/>
              <a:t>Thigh extension is primarily effected by the _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Forceful extension is aided by the gluteus </a:t>
            </a:r>
            <a:r>
              <a:rPr lang="en-US" dirty="0" err="1" smtClean="0"/>
              <a:t>maximus</a:t>
            </a:r>
            <a:endParaRPr lang="en-US" dirty="0" smtClean="0"/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 cstate="print"/>
          <a:srcRect l="28200" t="4794" r="14827" b="6062"/>
          <a:stretch>
            <a:fillRect/>
          </a:stretch>
        </p:blipFill>
        <p:spPr bwMode="auto">
          <a:xfrm>
            <a:off x="6356350" y="914400"/>
            <a:ext cx="27876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91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82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91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Skeletal Muscles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_</a:t>
            </a:r>
          </a:p>
          <a:p>
            <a:pPr lvl="1"/>
            <a:r>
              <a:rPr lang="en-US" dirty="0" smtClean="0"/>
              <a:t> biceps (two origins) and triceps (three origins)</a:t>
            </a:r>
          </a:p>
          <a:p>
            <a:r>
              <a:rPr lang="en-US" dirty="0" smtClean="0"/>
              <a:t>Location of _</a:t>
            </a:r>
          </a:p>
          <a:p>
            <a:pPr lvl="1"/>
            <a:r>
              <a:rPr lang="en-US" dirty="0" smtClean="0"/>
              <a:t>named according to point of origin or insertion 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flexor or extensor, as in the names of muscles that flex or extend, respectively</a:t>
            </a:r>
          </a:p>
        </p:txBody>
      </p:sp>
    </p:spTree>
    <p:extLst>
      <p:ext uri="{BB962C8B-B14F-4D97-AF65-F5344CB8AC3E}">
        <p14:creationId xmlns:p14="http://schemas.microsoft.com/office/powerpoint/2010/main" val="58549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Movements of the Thigh at the Hip: 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Abduction and rotation assisted by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antagonized by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lateral rotators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Thigh adduction is the role of five adductor muscles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_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_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_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_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gracilis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304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Movements of the Knee Joint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724400" cy="4800600"/>
          </a:xfrm>
        </p:spPr>
        <p:txBody>
          <a:bodyPr/>
          <a:lstStyle/>
          <a:p>
            <a:r>
              <a:rPr lang="en-US" dirty="0" smtClean="0"/>
              <a:t>The sole extensor of the knee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flex the _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and act as antagonists to the quadriceps </a:t>
            </a:r>
            <a:r>
              <a:rPr lang="en-US" dirty="0" err="1" smtClean="0"/>
              <a:t>femoris</a:t>
            </a:r>
            <a:endParaRPr lang="en-US" dirty="0" smtClean="0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10.19a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213" y="1176338"/>
            <a:ext cx="3379787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51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638800" cy="762000"/>
          </a:xfrm>
        </p:spPr>
        <p:txBody>
          <a:bodyPr/>
          <a:lstStyle/>
          <a:p>
            <a:r>
              <a:rPr lang="en-US" smtClean="0"/>
              <a:t>Fascia of the Leg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340350" cy="525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deep fascia of the leg is continuous with the fascia </a:t>
            </a:r>
            <a:r>
              <a:rPr lang="en-US" dirty="0" err="1" smtClean="0"/>
              <a:t>lata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This fascia segregates the leg into _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Distally, the fascia thickens and forms the flexor, extensor, and fibular </a:t>
            </a:r>
            <a:r>
              <a:rPr lang="en-US" dirty="0" err="1" smtClean="0"/>
              <a:t>retinaculae</a:t>
            </a:r>
            <a:endParaRPr lang="en-US" dirty="0" smtClean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10.22a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213" y="762000"/>
            <a:ext cx="325278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58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Leg: Movements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 leg muscles produce the following movements at the:</a:t>
            </a:r>
          </a:p>
          <a:p>
            <a:pPr lvl="1"/>
            <a:r>
              <a:rPr lang="en-US" dirty="0" smtClean="0"/>
              <a:t>Ankle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Toes</a:t>
            </a:r>
          </a:p>
          <a:p>
            <a:pPr lvl="2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59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Anterior Compartment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791200" cy="4800600"/>
          </a:xfrm>
        </p:spPr>
        <p:txBody>
          <a:bodyPr/>
          <a:lstStyle/>
          <a:p>
            <a:r>
              <a:rPr lang="en-US" dirty="0" smtClean="0"/>
              <a:t>primary toe extensors and ankle </a:t>
            </a:r>
            <a:r>
              <a:rPr lang="en-US" dirty="0" err="1" smtClean="0"/>
              <a:t>dorsiflexors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endParaRPr lang="en-US" dirty="0" smtClean="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10.21a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22098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63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Lateral Compartment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dirty="0" smtClean="0"/>
              <a:t>Plantar-flex and </a:t>
            </a:r>
            <a:r>
              <a:rPr lang="en-US" dirty="0" err="1" smtClean="0"/>
              <a:t>evert</a:t>
            </a:r>
            <a:r>
              <a:rPr lang="en-US" dirty="0" smtClean="0"/>
              <a:t> the foot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fibularis</a:t>
            </a:r>
            <a:r>
              <a:rPr lang="en-US" dirty="0" smtClean="0"/>
              <a:t> _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10.22a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488" y="1104900"/>
            <a:ext cx="321151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19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Posterior Compartment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181600" cy="4800600"/>
          </a:xfrm>
        </p:spPr>
        <p:txBody>
          <a:bodyPr/>
          <a:lstStyle/>
          <a:p>
            <a:r>
              <a:rPr lang="en-US" dirty="0" smtClean="0"/>
              <a:t>flex the foot and the toes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Tibialis</a:t>
            </a:r>
            <a:r>
              <a:rPr lang="en-US" dirty="0" smtClean="0"/>
              <a:t> posterior  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10.23a</a:t>
            </a:r>
          </a:p>
        </p:txBody>
      </p:sp>
      <p:pic>
        <p:nvPicPr>
          <p:cNvPr id="2129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788" y="1154113"/>
            <a:ext cx="2716212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51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Muscles of the Posterior Compartment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10.23b, c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650"/>
            <a:ext cx="25273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90613"/>
            <a:ext cx="245110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89025"/>
            <a:ext cx="25304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16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Actions of the Thigh: Summary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Thigh muscles: </a:t>
            </a:r>
          </a:p>
          <a:p>
            <a:pPr lvl="1"/>
            <a:r>
              <a:rPr lang="en-US" dirty="0" smtClean="0"/>
              <a:t>Flex and extend the thigh (____________________________________)</a:t>
            </a:r>
          </a:p>
          <a:p>
            <a:pPr lvl="1"/>
            <a:r>
              <a:rPr lang="en-US" dirty="0" smtClean="0"/>
              <a:t>Extend the leg (______________________________________)</a:t>
            </a:r>
          </a:p>
          <a:p>
            <a:pPr lvl="1"/>
            <a:r>
              <a:rPr lang="en-US" dirty="0" smtClean="0"/>
              <a:t>Adduct the thigh (____________________________________)</a:t>
            </a:r>
          </a:p>
        </p:txBody>
      </p:sp>
    </p:spTree>
    <p:extLst>
      <p:ext uri="{BB962C8B-B14F-4D97-AF65-F5344CB8AC3E}">
        <p14:creationId xmlns:p14="http://schemas.microsoft.com/office/powerpoint/2010/main" val="1720644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19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 of Fascicles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5568950" cy="454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fascicles run parallel to the long axis of the muscle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sartorius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spindle-shaped muscles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biceps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short fascicles that attach obliquely to a central tendon running the length of the muscle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rectus </a:t>
            </a:r>
            <a:r>
              <a:rPr lang="en-US" sz="2400" dirty="0" err="1" smtClean="0"/>
              <a:t>femoris</a:t>
            </a:r>
            <a:r>
              <a:rPr lang="en-US" sz="2400" dirty="0" smtClean="0"/>
              <a:t> 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1219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9223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72000"/>
            <a:ext cx="850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49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Actions of the Leg: Summary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 muscles:</a:t>
            </a:r>
          </a:p>
          <a:p>
            <a:pPr lvl="1"/>
            <a:r>
              <a:rPr lang="en-US" dirty="0" smtClean="0"/>
              <a:t>Plantar flex and </a:t>
            </a:r>
            <a:r>
              <a:rPr lang="en-US" dirty="0" err="1" smtClean="0"/>
              <a:t>evert</a:t>
            </a:r>
            <a:r>
              <a:rPr lang="en-US" dirty="0" smtClean="0"/>
              <a:t> the foot 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Plantar flex the foot and flex the toes 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Dorsiflex</a:t>
            </a:r>
            <a:r>
              <a:rPr lang="en-US" dirty="0" smtClean="0"/>
              <a:t> the foot and extend the toes </a:t>
            </a:r>
          </a:p>
          <a:p>
            <a:pPr lvl="2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93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71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Intrinsic Muscles of the Foot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muscles help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addition, along with some leg tendons, they support the _</a:t>
            </a:r>
          </a:p>
          <a:p>
            <a:r>
              <a:rPr lang="en-US" dirty="0" smtClean="0"/>
              <a:t>There is a single dorsal foot muscle, the ___________________________________, which extends the toes</a:t>
            </a:r>
          </a:p>
          <a:p>
            <a:r>
              <a:rPr lang="en-US" dirty="0" smtClean="0"/>
              <a:t>The plantar muscles occur in four layers</a:t>
            </a:r>
          </a:p>
        </p:txBody>
      </p:sp>
    </p:spTree>
    <p:extLst>
      <p:ext uri="{BB962C8B-B14F-4D97-AF65-F5344CB8AC3E}">
        <p14:creationId xmlns:p14="http://schemas.microsoft.com/office/powerpoint/2010/main" val="165722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1144588"/>
            <a:ext cx="3941762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Plantar Muscles: First Layer (Superficial)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98925" cy="4800600"/>
          </a:xfrm>
        </p:spPr>
        <p:txBody>
          <a:bodyPr/>
          <a:lstStyle/>
          <a:p>
            <a:r>
              <a:rPr lang="en-US" dirty="0" smtClean="0"/>
              <a:t>Superficial muscles of the _________________of the foot</a:t>
            </a:r>
          </a:p>
          <a:p>
            <a:endParaRPr lang="en-US" dirty="0" smtClean="0"/>
          </a:p>
          <a:p>
            <a:r>
              <a:rPr lang="en-US" dirty="0" smtClean="0"/>
              <a:t>These muscles are similar to the corresponding muscles of the hand</a:t>
            </a:r>
          </a:p>
        </p:txBody>
      </p:sp>
    </p:spTree>
    <p:extLst>
      <p:ext uri="{BB962C8B-B14F-4D97-AF65-F5344CB8AC3E}">
        <p14:creationId xmlns:p14="http://schemas.microsoft.com/office/powerpoint/2010/main" val="330566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213" y="228600"/>
            <a:ext cx="45227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10.25b</a:t>
            </a:r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760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95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Plantar Muscles: Fourth Layer</a:t>
            </a:r>
          </a:p>
        </p:txBody>
      </p:sp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627688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12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 of Fascicles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257800" cy="48006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fascicles converge from a broad origin to a single tendon insertion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pectoralis</a:t>
            </a:r>
            <a:r>
              <a:rPr lang="en-US" dirty="0" smtClean="0"/>
              <a:t> major </a:t>
            </a:r>
          </a:p>
          <a:p>
            <a:r>
              <a:rPr lang="en-US" dirty="0" smtClean="0"/>
              <a:t>     </a:t>
            </a:r>
          </a:p>
          <a:p>
            <a:pPr lvl="1"/>
            <a:r>
              <a:rPr lang="en-US" dirty="0" smtClean="0"/>
              <a:t>fascicles are arranged in concentric rings </a:t>
            </a:r>
          </a:p>
          <a:p>
            <a:pPr lvl="1"/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r>
              <a:rPr lang="en-US" dirty="0" smtClean="0"/>
              <a:t> 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21224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34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18088" cy="617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89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Major Skeletal Muscles: Anterior View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976688" cy="4800600"/>
          </a:xfrm>
        </p:spPr>
        <p:txBody>
          <a:bodyPr/>
          <a:lstStyle/>
          <a:p>
            <a:r>
              <a:rPr lang="en-US" smtClean="0"/>
              <a:t>The 40 superficial muscles here are divided into 10 regional areas of the body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10.4b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88" y="1009650"/>
            <a:ext cx="44688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54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1533</Words>
  <Application>Microsoft Office PowerPoint</Application>
  <PresentationFormat>On-screen Show (4:3)</PresentationFormat>
  <Paragraphs>361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Interactions of Skeletal Muscles</vt:lpstr>
      <vt:lpstr>Muscles: Functional Groups</vt:lpstr>
      <vt:lpstr>Naming Skeletal Muscles</vt:lpstr>
      <vt:lpstr>Naming Skeletal Muscles</vt:lpstr>
      <vt:lpstr>Naming Skeletal Muscles</vt:lpstr>
      <vt:lpstr>Arrangement of Fascicles</vt:lpstr>
      <vt:lpstr>Arrangement of Fascicles</vt:lpstr>
      <vt:lpstr>PowerPoint Presentation</vt:lpstr>
      <vt:lpstr>Major Skeletal Muscles: Anterior View</vt:lpstr>
      <vt:lpstr>Major Skeletal Muscles: Posterior View</vt:lpstr>
      <vt:lpstr>Muscles: Name, Action, and Innervation</vt:lpstr>
      <vt:lpstr>Muscles of the Scalp</vt:lpstr>
      <vt:lpstr>Muscles of the Face</vt:lpstr>
      <vt:lpstr>PowerPoint Presentation</vt:lpstr>
      <vt:lpstr>Muscles of Mastication</vt:lpstr>
      <vt:lpstr>Extrinsic Tongue Muscles</vt:lpstr>
      <vt:lpstr>Muscles of the Neck: Head Movements</vt:lpstr>
      <vt:lpstr>Trunk Movements: Deep Back Muscles</vt:lpstr>
      <vt:lpstr>PowerPoint Presentation</vt:lpstr>
      <vt:lpstr>Trunk Movements: Short Muscles</vt:lpstr>
      <vt:lpstr>Muscles of Respiration: External Intercostals</vt:lpstr>
      <vt:lpstr>Muscles of Respiration: Internal Intercostals</vt:lpstr>
      <vt:lpstr>Muscles of the Abdominal Wall</vt:lpstr>
      <vt:lpstr>Muscles of the Abdominal Wall</vt:lpstr>
      <vt:lpstr>Muscles of the Abdominal Wall</vt:lpstr>
      <vt:lpstr>Muscles of the Abdominal Wall</vt:lpstr>
      <vt:lpstr>Extrinsic Shoulder Muscles</vt:lpstr>
      <vt:lpstr>Extrinsic Shoulder Muscles</vt:lpstr>
      <vt:lpstr>PowerPoint Presentation</vt:lpstr>
      <vt:lpstr>Muscles Crossing the Shoulder</vt:lpstr>
      <vt:lpstr>Muscles Crossing the Shoulder</vt:lpstr>
      <vt:lpstr>Muscles Crossing the Shoulder</vt:lpstr>
      <vt:lpstr>Muscles Crossing the Elbow</vt:lpstr>
      <vt:lpstr>Muscles Crossing the Elbow</vt:lpstr>
      <vt:lpstr>Muscles of the Forearm</vt:lpstr>
      <vt:lpstr>Muscles of the Forearm</vt:lpstr>
      <vt:lpstr>Muscles of the Forearm: Anterior</vt:lpstr>
      <vt:lpstr>PowerPoint Presentation</vt:lpstr>
      <vt:lpstr>Muscles of the Forearm: Posterior</vt:lpstr>
      <vt:lpstr>Intrinsic Muscles of the Hand</vt:lpstr>
      <vt:lpstr>Intrinsic Muscles of the Hand</vt:lpstr>
      <vt:lpstr>Intrinsic Muscles of the Hand</vt:lpstr>
      <vt:lpstr>Finger and Thumb Movements</vt:lpstr>
      <vt:lpstr>Intrinsic Muscles of the Hand: Groups</vt:lpstr>
      <vt:lpstr>Intrinsic Muscles of the Hand: Groups</vt:lpstr>
      <vt:lpstr>Muscles Crossing Hip and Knee Joints</vt:lpstr>
      <vt:lpstr>Movements of the thigh at the Hip: Flexion and Extension</vt:lpstr>
      <vt:lpstr>Movements of the Thigh at the Hip: Flexion and Extension</vt:lpstr>
      <vt:lpstr>PowerPoint Presentation</vt:lpstr>
      <vt:lpstr>Movements of the Thigh at the Hip: </vt:lpstr>
      <vt:lpstr>Movements of the Knee Joint</vt:lpstr>
      <vt:lpstr>Fascia of the Leg</vt:lpstr>
      <vt:lpstr>Muscles of the Leg: Movements</vt:lpstr>
      <vt:lpstr>Muscles of the Anterior Compartment</vt:lpstr>
      <vt:lpstr>Muscles of the Lateral Compartment</vt:lpstr>
      <vt:lpstr>Muscles of the Posterior Compartment</vt:lpstr>
      <vt:lpstr>Muscles of the Posterior Compartment</vt:lpstr>
      <vt:lpstr>Muscle Actions of the Thigh: Summary</vt:lpstr>
      <vt:lpstr>PowerPoint Presentation</vt:lpstr>
      <vt:lpstr>Muscle Actions of the Leg: Summary</vt:lpstr>
      <vt:lpstr>PowerPoint Presentation</vt:lpstr>
      <vt:lpstr>Intrinsic Muscles of the Foot</vt:lpstr>
      <vt:lpstr>Plantar Muscles: First Layer (Superficial)</vt:lpstr>
      <vt:lpstr>PowerPoint Presentation</vt:lpstr>
      <vt:lpstr>Plantar Muscles: Fourth Layer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Skeletal Muscles</dc:title>
  <dc:creator>bawargo</dc:creator>
  <cp:lastModifiedBy>bawargo</cp:lastModifiedBy>
  <cp:revision>1</cp:revision>
  <dcterms:created xsi:type="dcterms:W3CDTF">2011-09-06T18:05:32Z</dcterms:created>
  <dcterms:modified xsi:type="dcterms:W3CDTF">2011-09-06T18:06:37Z</dcterms:modified>
</cp:coreProperties>
</file>