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3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F226-A8BA-44C0-B642-C89F2C6B169F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88C3A-3882-48AD-A07F-086F1AD5EF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3 of 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6CBE6-7CC4-401F-BAF4-42C8F3EEE89D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11549-6624-4F46-8936-F3FAD65D28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Exam Four, 3 of 4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0D22-A5CF-4BE8-9CB9-A3A28D3200EE}" type="slidenum">
              <a:rPr lang="en-US"/>
              <a:pPr/>
              <a:t>13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11549-6624-4F46-8936-F3FAD65D28CE}" type="slidenum">
              <a:rPr lang="en-US" smtClean="0"/>
              <a:t>27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3 of 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69CEF-206F-425C-ABC3-D25BA59F4591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AA049-D8F4-44FB-8872-85D5A25590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3600"/>
              <a:t>Two classifications: excitatory and inhibitory</a:t>
            </a:r>
          </a:p>
          <a:p>
            <a:pPr lvl="1"/>
            <a:r>
              <a:rPr lang="en-US" sz="3200"/>
              <a:t>Excitatory neurotransmitters cause _</a:t>
            </a:r>
          </a:p>
          <a:p>
            <a:pPr lvl="2"/>
            <a:r>
              <a:rPr lang="en-US" sz="2800"/>
              <a:t> </a:t>
            </a:r>
          </a:p>
          <a:p>
            <a:pPr lvl="1"/>
            <a:endParaRPr lang="en-US" sz="3200"/>
          </a:p>
          <a:p>
            <a:pPr lvl="1"/>
            <a:r>
              <a:rPr lang="en-US" sz="3200"/>
              <a:t>Inhibitory neurotransmitters cause _</a:t>
            </a:r>
          </a:p>
          <a:p>
            <a:pPr lvl="2"/>
            <a:r>
              <a:rPr lang="en-US" sz="2800"/>
              <a:t> 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Serial Processing</a:t>
            </a:r>
          </a:p>
          <a:p>
            <a:pPr lvl="1"/>
            <a:r>
              <a:rPr lang="en-US"/>
              <a:t>Input travels along one pathway to a specific destination</a:t>
            </a:r>
          </a:p>
          <a:p>
            <a:pPr lvl="1"/>
            <a:r>
              <a:rPr lang="en-US"/>
              <a:t>Works in an _</a:t>
            </a:r>
          </a:p>
          <a:p>
            <a:pPr lvl="1"/>
            <a:endParaRPr lang="en-US"/>
          </a:p>
          <a:p>
            <a:pPr lvl="1"/>
            <a:r>
              <a:rPr lang="en-US"/>
              <a:t>Example: 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Processing</a:t>
            </a:r>
          </a:p>
          <a:p>
            <a:pPr lvl="1"/>
            <a:r>
              <a:rPr lang="en-US"/>
              <a:t>Input travels along _</a:t>
            </a:r>
          </a:p>
          <a:p>
            <a:pPr lvl="1"/>
            <a:r>
              <a:rPr lang="en-US"/>
              <a:t>Pathways are integrated in different CNS systems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Example:  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Nervous System (CNS)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CNS – composed of the _</a:t>
            </a:r>
          </a:p>
          <a:p>
            <a:endParaRPr lang="en-US">
              <a:solidFill>
                <a:srgbClr val="000000"/>
              </a:solidFill>
            </a:endParaRP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Elaboration of the anterior portion of the CNS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Increase in ___________________________ in the head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Highest level is reached in the human brain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Brain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Composed of wrinkled, pinkish gray tissue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Surface anatomy includes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Brain Structures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cerebrum:  cortex, white matter, and basal nuclei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thalamus, hypothalamus, and </a:t>
            </a:r>
            <a:r>
              <a:rPr lang="en-US" dirty="0" err="1">
                <a:solidFill>
                  <a:srgbClr val="000000"/>
                </a:solidFill>
              </a:rPr>
              <a:t>epithalamus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midbrain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Metencephalon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</a:t>
            </a:r>
            <a:r>
              <a:rPr lang="en-US" dirty="0" err="1">
                <a:solidFill>
                  <a:srgbClr val="000000"/>
                </a:solidFill>
              </a:rPr>
              <a:t>pons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Myelencephalon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brain stem: medulla oblongata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Neural Canal Regions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Adult structures derived from the neural canal</a:t>
            </a:r>
          </a:p>
          <a:p>
            <a:pPr lvl="1"/>
            <a:r>
              <a:rPr lang="en-US"/>
              <a:t>Telencephalon –  </a:t>
            </a:r>
          </a:p>
          <a:p>
            <a:pPr lvl="1"/>
            <a:r>
              <a:rPr lang="en-US"/>
              <a:t>Diencephalon –  </a:t>
            </a:r>
          </a:p>
          <a:p>
            <a:pPr lvl="1"/>
            <a:r>
              <a:rPr lang="en-US"/>
              <a:t>Mesencephalon –  </a:t>
            </a:r>
          </a:p>
          <a:p>
            <a:pPr lvl="1"/>
            <a:r>
              <a:rPr lang="en-US"/>
              <a:t>Metencephalon and myelencephalon –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Pattern of the Central Nervous 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73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Spinal Cord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 surrounded by a _ </a:t>
            </a:r>
          </a:p>
          <a:p>
            <a:pPr lvl="1">
              <a:lnSpc>
                <a:spcPct val="90000"/>
              </a:lnSpc>
            </a:pPr>
            <a:r>
              <a:rPr lang="en-US"/>
              <a:t>Gray matter is surrounded by _ </a:t>
            </a:r>
          </a:p>
          <a:p>
            <a:pPr lvl="2">
              <a:lnSpc>
                <a:spcPct val="90000"/>
              </a:lnSpc>
            </a:pPr>
            <a:r>
              <a:rPr lang="en-US"/>
              <a:t>myelinated fiber _</a:t>
            </a:r>
          </a:p>
          <a:p>
            <a:pPr>
              <a:lnSpc>
                <a:spcPct val="90000"/>
              </a:lnSpc>
            </a:pPr>
            <a:r>
              <a:rPr lang="en-US"/>
              <a:t>Brain</a:t>
            </a:r>
          </a:p>
          <a:p>
            <a:pPr lvl="1">
              <a:lnSpc>
                <a:spcPct val="90000"/>
              </a:lnSpc>
            </a:pPr>
            <a:r>
              <a:rPr lang="en-US"/>
              <a:t>Similar to spinal cord but with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Cerebellum has gray matter in nuclei</a:t>
            </a:r>
          </a:p>
          <a:p>
            <a:pPr lvl="1">
              <a:lnSpc>
                <a:spcPct val="90000"/>
              </a:lnSpc>
            </a:pPr>
            <a:r>
              <a:rPr lang="en-US"/>
              <a:t>Cerebrum has nuclei and additional gray matter in the cortex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Arise from expansion of the lumen of the neural tube</a:t>
            </a:r>
          </a:p>
          <a:p>
            <a:r>
              <a:rPr lang="en-US"/>
              <a:t>The ventricles are:</a:t>
            </a:r>
          </a:p>
          <a:p>
            <a:pPr lvl="1"/>
            <a:r>
              <a:rPr lang="en-US"/>
              <a:t>The paired _ </a:t>
            </a:r>
          </a:p>
          <a:p>
            <a:pPr lvl="1"/>
            <a:endParaRPr lang="en-US"/>
          </a:p>
          <a:p>
            <a:pPr lvl="1"/>
            <a:r>
              <a:rPr lang="en-US"/>
              <a:t>The third ventricle found in the diencephalon</a:t>
            </a:r>
          </a:p>
          <a:p>
            <a:pPr lvl="1"/>
            <a:endParaRPr lang="en-US"/>
          </a:p>
          <a:p>
            <a:pPr lvl="1"/>
            <a:r>
              <a:rPr lang="en-US"/>
              <a:t>The fourth ventricle found in the hindbrain dorsal to the pons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8578850" cy="404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/>
              <a:t>Some neurotransmitters have _ </a:t>
            </a:r>
          </a:p>
          <a:p>
            <a:pPr lvl="1"/>
            <a:endParaRPr lang="en-US"/>
          </a:p>
          <a:p>
            <a:pPr lvl="1"/>
            <a:r>
              <a:rPr lang="en-US"/>
              <a:t>Determined by the ____________________ type of the postsynaptic neuron </a:t>
            </a:r>
          </a:p>
          <a:p>
            <a:pPr lvl="1"/>
            <a:endParaRPr lang="en-US"/>
          </a:p>
          <a:p>
            <a:pPr lvl="1"/>
            <a:r>
              <a:rPr lang="en-US"/>
              <a:t>Example: _</a:t>
            </a:r>
          </a:p>
          <a:p>
            <a:pPr lvl="2"/>
            <a:r>
              <a:rPr lang="en-US" sz="2800"/>
              <a:t>_____________________________ at neuromuscular junctions with skeletal muscle</a:t>
            </a:r>
          </a:p>
          <a:p>
            <a:pPr lvl="2"/>
            <a:r>
              <a:rPr lang="en-US" sz="2800"/>
              <a:t>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Hemispheres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Contains ridges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and shallow grooves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Contain deep grooves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Are separated by the _</a:t>
            </a:r>
          </a:p>
          <a:p>
            <a:r>
              <a:rPr lang="en-US" dirty="0"/>
              <a:t>Have three basic regions: </a:t>
            </a:r>
          </a:p>
          <a:p>
            <a:pPr lvl="1"/>
            <a:r>
              <a:rPr lang="en-US" dirty="0"/>
              <a:t>cortex, white matter, and basal nuclei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82700"/>
            <a:ext cx="8270875" cy="5056188"/>
          </a:xfrm>
        </p:spPr>
        <p:txBody>
          <a:bodyPr/>
          <a:lstStyle/>
          <a:p>
            <a:r>
              <a:rPr lang="en-US"/>
              <a:t>Deep sulci divide the hemispheres into five lobes:</a:t>
            </a:r>
          </a:p>
          <a:p>
            <a:pPr lvl="1"/>
            <a:r>
              <a:rPr lang="en-US"/>
              <a:t>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 </a:t>
            </a:r>
          </a:p>
          <a:p>
            <a:pPr lvl="1"/>
            <a:r>
              <a:rPr lang="en-US"/>
              <a:t>separates the frontal and parietal lobes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Lobes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8394700" cy="5262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70000"/>
            <a:ext cx="8270875" cy="5056188"/>
          </a:xfrm>
        </p:spPr>
        <p:txBody>
          <a:bodyPr/>
          <a:lstStyle/>
          <a:p>
            <a:r>
              <a:rPr lang="en-US" dirty="0"/>
              <a:t>  </a:t>
            </a:r>
          </a:p>
          <a:p>
            <a:pPr lvl="1"/>
            <a:r>
              <a:rPr lang="en-US" dirty="0"/>
              <a:t>separates the parietal and occipital lobes</a:t>
            </a:r>
          </a:p>
          <a:p>
            <a:r>
              <a:rPr lang="en-US" dirty="0"/>
              <a:t> </a:t>
            </a:r>
          </a:p>
          <a:p>
            <a:pPr lvl="1"/>
            <a:r>
              <a:rPr lang="en-US" dirty="0"/>
              <a:t>separates the parietal and temporal lobes</a:t>
            </a:r>
          </a:p>
          <a:p>
            <a:endParaRPr lang="en-US" dirty="0"/>
          </a:p>
          <a:p>
            <a:r>
              <a:rPr lang="en-US" dirty="0"/>
              <a:t>The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The cortex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superficial gray matter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accounts for 40% of the mass of the brain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 enables  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hemisphere acts _____________________________ (controls the opposite side of the body)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Hemispheres are not equal in function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 functional area acts alone; conscious behavior involves the entire cortex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three types of functional areas are:</a:t>
            </a:r>
          </a:p>
          <a:p>
            <a:pPr lvl="1"/>
            <a:r>
              <a:rPr lang="en-US"/>
              <a:t>  </a:t>
            </a:r>
          </a:p>
          <a:p>
            <a:pPr lvl="2"/>
            <a:r>
              <a:rPr lang="en-US"/>
              <a:t>control voluntary movement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conscious awareness of sensation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integrate diverse information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62000"/>
            <a:ext cx="8929687" cy="5684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8501063" cy="538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Cortex: Motor Areas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Primary _</a:t>
            </a:r>
          </a:p>
          <a:p>
            <a:r>
              <a:rPr lang="en-US"/>
              <a:t>Premotor cortex</a:t>
            </a:r>
          </a:p>
          <a:p>
            <a:r>
              <a:rPr lang="en-US"/>
              <a:t> </a:t>
            </a:r>
          </a:p>
          <a:p>
            <a:r>
              <a:rPr lang="en-US"/>
              <a:t>Frontal eye field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Motor Cortex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490855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Located in the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Pyramidal cells whose axons make up the _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Allows conscious control of precise, skilled, voluntary movements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1750" y="1219200"/>
            <a:ext cx="403225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 Receptor Mechanisms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Direct: neurotransmitters that open _</a:t>
            </a:r>
          </a:p>
          <a:p>
            <a:pPr lvl="1"/>
            <a:r>
              <a:rPr lang="en-US"/>
              <a:t>Promote _</a:t>
            </a:r>
          </a:p>
          <a:p>
            <a:pPr lvl="1"/>
            <a:r>
              <a:rPr lang="en-US"/>
              <a:t>Examples: _____________ and amino acids</a:t>
            </a:r>
          </a:p>
          <a:p>
            <a:endParaRPr lang="en-US"/>
          </a:p>
          <a:p>
            <a:r>
              <a:rPr lang="en-US"/>
              <a:t>Indirect: neurotransmitters that _</a:t>
            </a:r>
          </a:p>
          <a:p>
            <a:pPr lvl="1"/>
            <a:r>
              <a:rPr lang="en-US"/>
              <a:t>Promote _</a:t>
            </a:r>
          </a:p>
          <a:p>
            <a:pPr lvl="1"/>
            <a:endParaRPr lang="en-US"/>
          </a:p>
          <a:p>
            <a:pPr lvl="2"/>
            <a:r>
              <a:rPr lang="en-US"/>
              <a:t>Examples: biogenic amines, peptides, and dissolved gases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Premotor Cortex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Located _</a:t>
            </a:r>
          </a:p>
          <a:p>
            <a:endParaRPr lang="en-US"/>
          </a:p>
          <a:p>
            <a:r>
              <a:rPr lang="en-US"/>
              <a:t>Controls _</a:t>
            </a:r>
          </a:p>
          <a:p>
            <a:endParaRPr lang="en-US"/>
          </a:p>
          <a:p>
            <a:r>
              <a:rPr lang="en-US"/>
              <a:t>Coordinates simultaneous or sequential actions  </a:t>
            </a:r>
          </a:p>
          <a:p>
            <a:endParaRPr lang="en-US"/>
          </a:p>
          <a:p>
            <a:r>
              <a:rPr lang="en-US"/>
              <a:t>Involved in the planning of movements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Broca’s Area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Broca’s area</a:t>
            </a:r>
          </a:p>
          <a:p>
            <a:pPr lvl="1"/>
            <a:r>
              <a:rPr lang="en-US"/>
              <a:t>Located anterior to the inferior region of the premotor area</a:t>
            </a:r>
          </a:p>
          <a:p>
            <a:pPr lvl="1"/>
            <a:endParaRPr lang="en-US"/>
          </a:p>
          <a:p>
            <a:pPr lvl="1"/>
            <a:r>
              <a:rPr lang="en-US"/>
              <a:t>Present in _</a:t>
            </a:r>
          </a:p>
          <a:p>
            <a:pPr lvl="1"/>
            <a:endParaRPr lang="en-US"/>
          </a:p>
          <a:p>
            <a:pPr lvl="1"/>
            <a:r>
              <a:rPr lang="en-US"/>
              <a:t>A motor speech area that _</a:t>
            </a:r>
          </a:p>
          <a:p>
            <a:pPr lvl="1"/>
            <a:endParaRPr lang="en-US"/>
          </a:p>
          <a:p>
            <a:pPr lvl="1"/>
            <a:r>
              <a:rPr lang="en-US"/>
              <a:t>Is active as one prepares to speak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Frontal Eye Field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Located anterior to the premotor cortex and superior to Broca’s area</a:t>
            </a:r>
          </a:p>
          <a:p>
            <a:pPr lvl="1"/>
            <a:endParaRPr lang="en-US"/>
          </a:p>
          <a:p>
            <a:pPr lvl="1"/>
            <a:r>
              <a:rPr lang="en-US"/>
              <a:t>Controls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Functional groups of neurons that:</a:t>
            </a:r>
          </a:p>
          <a:p>
            <a:pPr lvl="1"/>
            <a:r>
              <a:rPr lang="en-US"/>
              <a:t>__________________________ incoming information</a:t>
            </a:r>
          </a:p>
          <a:p>
            <a:pPr lvl="1"/>
            <a:r>
              <a:rPr lang="en-US"/>
              <a:t>Forward the processed information to its appropriate destination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neuronal pool</a:t>
            </a:r>
          </a:p>
          <a:p>
            <a:pPr lvl="1"/>
            <a:r>
              <a:rPr lang="en-US"/>
              <a:t>Input fiber </a:t>
            </a:r>
          </a:p>
          <a:p>
            <a:pPr lvl="2"/>
            <a:r>
              <a:rPr lang="en-US"/>
              <a:t> </a:t>
            </a:r>
          </a:p>
          <a:p>
            <a:pPr lvl="1"/>
            <a:r>
              <a:rPr lang="en-US"/>
              <a:t>Discharge zone</a:t>
            </a:r>
          </a:p>
          <a:p>
            <a:pPr lvl="2"/>
            <a:r>
              <a:rPr lang="en-US"/>
              <a:t>neurons _________________________________ with the incoming fiber</a:t>
            </a:r>
          </a:p>
          <a:p>
            <a:pPr lvl="1"/>
            <a:r>
              <a:rPr lang="en-US"/>
              <a:t>Facilitated zone</a:t>
            </a:r>
          </a:p>
          <a:p>
            <a:pPr lvl="2"/>
            <a:r>
              <a:rPr lang="en-US"/>
              <a:t>neurons farther away from _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Divergent </a:t>
            </a:r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696200" cy="4830763"/>
          </a:xfrm>
        </p:spPr>
        <p:txBody>
          <a:bodyPr/>
          <a:lstStyle/>
          <a:p>
            <a:r>
              <a:rPr lang="en-US"/>
              <a:t>Convergent </a:t>
            </a:r>
          </a:p>
          <a:p>
            <a:pPr lvl="1"/>
            <a:r>
              <a:rPr lang="en-US"/>
              <a:t>  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Reverberating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633788"/>
            <a:ext cx="7900988" cy="28479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Parallel after-discharge </a:t>
            </a:r>
          </a:p>
          <a:p>
            <a:pPr lvl="1"/>
            <a:r>
              <a:rPr lang="en-US"/>
              <a:t> </a:t>
            </a:r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5525" y="2986088"/>
            <a:ext cx="7137400" cy="38719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697</Words>
  <Application>Microsoft Office PowerPoint</Application>
  <PresentationFormat>On-screen Show (4:3)</PresentationFormat>
  <Paragraphs>197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Functional Classification of Neurotransmitters</vt:lpstr>
      <vt:lpstr>Functional Classification of Neurotransmitters</vt:lpstr>
      <vt:lpstr>Neurotransmitter Receptor Mechanisms</vt:lpstr>
      <vt:lpstr>Neural Integration: Neuronal Pools</vt:lpstr>
      <vt:lpstr>Neural Integration: Neuronal Pools</vt:lpstr>
      <vt:lpstr>Types of Circuits in Neuronal Pools </vt:lpstr>
      <vt:lpstr>Types of Circuits in Neuronal Pools </vt:lpstr>
      <vt:lpstr>Types of Circuits in Neuronal Pools</vt:lpstr>
      <vt:lpstr>Types of Circuits in Neuronal Pools </vt:lpstr>
      <vt:lpstr>Patterns of Neural Processing</vt:lpstr>
      <vt:lpstr>Patterns of Neural Processing</vt:lpstr>
      <vt:lpstr>Chapter 12</vt:lpstr>
      <vt:lpstr>Central Nervous System (CNS)</vt:lpstr>
      <vt:lpstr>The Brain</vt:lpstr>
      <vt:lpstr>Adult Brain Structures</vt:lpstr>
      <vt:lpstr>Adult Neural Canal Regions</vt:lpstr>
      <vt:lpstr>Basic Pattern of the Central Nervous System</vt:lpstr>
      <vt:lpstr>Ventricles of the Brain</vt:lpstr>
      <vt:lpstr>Ventricles of the Brain</vt:lpstr>
      <vt:lpstr>Cerebral Hemispheres</vt:lpstr>
      <vt:lpstr>Major Lobes, Gyri, and Sulci of the Cerebral Hemisphere</vt:lpstr>
      <vt:lpstr>Brain Lobes</vt:lpstr>
      <vt:lpstr>Major Lobes, Gyri, and Sulci of the Cerebral Hemisphere</vt:lpstr>
      <vt:lpstr>Cerebral Cortex</vt:lpstr>
      <vt:lpstr>Functional Areas of the Cerebral Cortex</vt:lpstr>
      <vt:lpstr>Functional Areas of the Cerebral Cortex</vt:lpstr>
      <vt:lpstr>Functional Areas of the Cerebral Cortex</vt:lpstr>
      <vt:lpstr>Cerebral Cortex: Motor Areas</vt:lpstr>
      <vt:lpstr>Primary Motor Cortex</vt:lpstr>
      <vt:lpstr>Premotor Cortex</vt:lpstr>
      <vt:lpstr>Broca’s Area</vt:lpstr>
      <vt:lpstr>Frontal Eye Field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Classification of Neurotransmitters</dc:title>
  <dc:creator>bawargo</dc:creator>
  <cp:lastModifiedBy>bawargo</cp:lastModifiedBy>
  <cp:revision>2</cp:revision>
  <dcterms:created xsi:type="dcterms:W3CDTF">2010-10-14T18:31:18Z</dcterms:created>
  <dcterms:modified xsi:type="dcterms:W3CDTF">2010-10-14T18:32:41Z</dcterms:modified>
</cp:coreProperties>
</file>