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Five Material, 1 of 3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EB27B-55D6-44BF-A137-D251C23178D9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52702-E696-4BFA-B242-891D109986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Five Material, 1 of 3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527FE-D0DE-4068-A5DA-7E09BA6F92B3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6AB12-7BC9-4E82-B847-2704114E98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6AB12-7BC9-4E82-B847-2704114E988E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Five Material, 1 of 3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7880-985D-44DC-9F6C-AD1E53775FF2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FCDC-AE8E-411F-A653-7FFCE45E4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7880-985D-44DC-9F6C-AD1E53775FF2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FCDC-AE8E-411F-A653-7FFCE45E4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7880-985D-44DC-9F6C-AD1E53775FF2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FCDC-AE8E-411F-A653-7FFCE45E4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7880-985D-44DC-9F6C-AD1E53775FF2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FCDC-AE8E-411F-A653-7FFCE45E4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7880-985D-44DC-9F6C-AD1E53775FF2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FCDC-AE8E-411F-A653-7FFCE45E4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7880-985D-44DC-9F6C-AD1E53775FF2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FCDC-AE8E-411F-A653-7FFCE45E4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7880-985D-44DC-9F6C-AD1E53775FF2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FCDC-AE8E-411F-A653-7FFCE45E4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7880-985D-44DC-9F6C-AD1E53775FF2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FCDC-AE8E-411F-A653-7FFCE45E4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7880-985D-44DC-9F6C-AD1E53775FF2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FCDC-AE8E-411F-A653-7FFCE45E4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7880-985D-44DC-9F6C-AD1E53775FF2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FCDC-AE8E-411F-A653-7FFCE45E4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7880-985D-44DC-9F6C-AD1E53775FF2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FCDC-AE8E-411F-A653-7FFCE45E4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D7880-985D-44DC-9F6C-AD1E53775FF2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DFCDC-AE8E-411F-A653-7FFCE45E4F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Exam Five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/>
              <a:t>12 and 13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White Matter: Pathway Generalizations</a:t>
            </a:r>
          </a:p>
        </p:txBody>
      </p:sp>
      <p:pic>
        <p:nvPicPr>
          <p:cNvPr id="2078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8610600" cy="3810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 Ascending Pathways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central processes of </a:t>
            </a:r>
            <a:r>
              <a:rPr lang="en-US" dirty="0" smtClean="0"/>
              <a:t>first-order </a:t>
            </a:r>
            <a:r>
              <a:rPr lang="en-US" dirty="0"/>
              <a:t>neurons branch diffusely as they enter the spinal cord and medulla</a:t>
            </a:r>
          </a:p>
          <a:p>
            <a:pPr>
              <a:lnSpc>
                <a:spcPct val="90000"/>
              </a:lnSpc>
            </a:pPr>
            <a:r>
              <a:rPr lang="en-US" dirty="0"/>
              <a:t>Some branches take part in spinal cord reflexes</a:t>
            </a:r>
          </a:p>
          <a:p>
            <a:pPr>
              <a:lnSpc>
                <a:spcPct val="90000"/>
              </a:lnSpc>
            </a:pPr>
            <a:r>
              <a:rPr lang="en-US" dirty="0"/>
              <a:t>Others synapse with </a:t>
            </a:r>
            <a:r>
              <a:rPr lang="en-US" dirty="0" smtClean="0"/>
              <a:t>________________________________________in </a:t>
            </a:r>
            <a:r>
              <a:rPr lang="en-US" dirty="0"/>
              <a:t>the cord and </a:t>
            </a:r>
            <a:r>
              <a:rPr lang="en-US" dirty="0" err="1"/>
              <a:t>medullary</a:t>
            </a:r>
            <a:r>
              <a:rPr lang="en-US" dirty="0"/>
              <a:t> nuclei</a:t>
            </a:r>
          </a:p>
          <a:p>
            <a:pPr>
              <a:lnSpc>
                <a:spcPct val="90000"/>
              </a:lnSpc>
            </a:pPr>
            <a:r>
              <a:rPr lang="en-US" dirty="0"/>
              <a:t>Fibers from touch and pressure receptors form collateral synapses with </a:t>
            </a:r>
            <a:r>
              <a:rPr lang="en-US" dirty="0" smtClean="0"/>
              <a:t>_______________________________________ in </a:t>
            </a:r>
            <a:r>
              <a:rPr lang="en-US" dirty="0"/>
              <a:t>the dorsal horns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Ascending Pathways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nonspecific and specific ascending pathways send impulses to the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These pathways are responsible for </a:t>
            </a:r>
            <a:r>
              <a:rPr lang="en-US" dirty="0" smtClean="0"/>
              <a:t>discriminative_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_________________________________ tracts </a:t>
            </a:r>
            <a:r>
              <a:rPr lang="en-US" dirty="0"/>
              <a:t>send impulses to the cerebellum and do not contribute to sensory perception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Nonspecific Ascending Pathway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5410200" cy="4983163"/>
          </a:xfrm>
        </p:spPr>
        <p:txBody>
          <a:bodyPr/>
          <a:lstStyle/>
          <a:p>
            <a:r>
              <a:rPr lang="en-US" dirty="0"/>
              <a:t>Nonspecific pathway for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within the lateral </a:t>
            </a:r>
            <a:r>
              <a:rPr lang="en-US" dirty="0" smtClean="0"/>
              <a:t>________________________tract</a:t>
            </a:r>
            <a:endParaRPr lang="en-US" dirty="0"/>
          </a:p>
        </p:txBody>
      </p:sp>
      <p:pic>
        <p:nvPicPr>
          <p:cNvPr id="21094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3600" y="1219200"/>
            <a:ext cx="2532881" cy="5053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5410200" cy="914400"/>
          </a:xfrm>
        </p:spPr>
        <p:txBody>
          <a:bodyPr>
            <a:normAutofit fontScale="90000"/>
          </a:bodyPr>
          <a:lstStyle/>
          <a:p>
            <a:r>
              <a:rPr lang="en-US" sz="3200"/>
              <a:t>Specific and Posterior Spinocerebellar Tracts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5486400" cy="4754563"/>
          </a:xfrm>
        </p:spPr>
        <p:txBody>
          <a:bodyPr/>
          <a:lstStyle/>
          <a:p>
            <a:r>
              <a:rPr lang="en-US" dirty="0"/>
              <a:t>Specific ascending pathways within the </a:t>
            </a:r>
          </a:p>
          <a:p>
            <a:pPr lvl="1"/>
            <a:r>
              <a:rPr lang="en-US" dirty="0"/>
              <a:t>fasciculus </a:t>
            </a:r>
            <a:r>
              <a:rPr lang="en-US" dirty="0" err="1"/>
              <a:t>gracilis</a:t>
            </a:r>
            <a:endParaRPr lang="en-US" dirty="0"/>
          </a:p>
          <a:p>
            <a:pPr lvl="1"/>
            <a:r>
              <a:rPr lang="en-US" dirty="0"/>
              <a:t>fasciculus </a:t>
            </a:r>
            <a:r>
              <a:rPr lang="en-US" dirty="0" err="1"/>
              <a:t>cuneatus</a:t>
            </a:r>
            <a:r>
              <a:rPr lang="en-US" dirty="0"/>
              <a:t> tracts, and their continuation in the </a:t>
            </a:r>
          </a:p>
          <a:p>
            <a:pPr lvl="1"/>
            <a:r>
              <a:rPr lang="en-US" dirty="0"/>
              <a:t>medial </a:t>
            </a:r>
            <a:r>
              <a:rPr lang="en-US" dirty="0" err="1"/>
              <a:t>lemniscal</a:t>
            </a:r>
            <a:r>
              <a:rPr lang="en-US" dirty="0"/>
              <a:t> tracts </a:t>
            </a:r>
          </a:p>
          <a:p>
            <a:endParaRPr lang="en-US" dirty="0"/>
          </a:p>
          <a:p>
            <a:r>
              <a:rPr lang="en-US" dirty="0"/>
              <a:t>The posterior </a:t>
            </a:r>
            <a:r>
              <a:rPr lang="en-US" dirty="0" smtClean="0"/>
              <a:t>_</a:t>
            </a:r>
            <a:endParaRPr lang="en-US" dirty="0"/>
          </a:p>
        </p:txBody>
      </p:sp>
      <p:pic>
        <p:nvPicPr>
          <p:cNvPr id="21197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19738" y="228600"/>
            <a:ext cx="3624262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Descending (Motor) Pathways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Descending tracts deliver </a:t>
            </a:r>
            <a:r>
              <a:rPr lang="en-US" dirty="0" smtClean="0"/>
              <a:t>____________________________________ from </a:t>
            </a:r>
            <a:r>
              <a:rPr lang="en-US" dirty="0"/>
              <a:t>the brain to the spinal cord, and are divided into two groups</a:t>
            </a:r>
          </a:p>
          <a:p>
            <a:pPr lvl="1"/>
            <a:r>
              <a:rPr lang="en-US" dirty="0"/>
              <a:t>Direct pathways equivalent to the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Indirect pathways, essentially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Motor </a:t>
            </a:r>
            <a:r>
              <a:rPr lang="en-US" dirty="0"/>
              <a:t>pathways involve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5562600" cy="685800"/>
          </a:xfrm>
        </p:spPr>
        <p:txBody>
          <a:bodyPr/>
          <a:lstStyle/>
          <a:p>
            <a:r>
              <a:rPr lang="en-US" sz="2800"/>
              <a:t>The Direct (Pyramidal) System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5568950" cy="5461000"/>
          </a:xfrm>
        </p:spPr>
        <p:txBody>
          <a:bodyPr/>
          <a:lstStyle/>
          <a:p>
            <a:r>
              <a:rPr lang="en-US" sz="2800" dirty="0"/>
              <a:t>Direct pathways originate with the </a:t>
            </a:r>
            <a:r>
              <a:rPr lang="en-US" sz="2800" dirty="0" smtClean="0"/>
              <a:t>___________________________ in </a:t>
            </a:r>
            <a:r>
              <a:rPr lang="en-US" sz="2800" dirty="0"/>
              <a:t>the </a:t>
            </a:r>
            <a:r>
              <a:rPr lang="en-US" sz="2800" dirty="0" err="1"/>
              <a:t>precentral</a:t>
            </a:r>
            <a:r>
              <a:rPr lang="en-US" sz="2800" dirty="0"/>
              <a:t> </a:t>
            </a:r>
            <a:r>
              <a:rPr lang="en-US" sz="2800" dirty="0" err="1"/>
              <a:t>gyri</a:t>
            </a:r>
            <a:endParaRPr lang="en-US" sz="2800" dirty="0"/>
          </a:p>
          <a:p>
            <a:r>
              <a:rPr lang="en-US" sz="2800" dirty="0"/>
              <a:t>Impulses are sent through the </a:t>
            </a:r>
            <a:r>
              <a:rPr lang="en-US" sz="2800" dirty="0" smtClean="0"/>
              <a:t>____________________________ and </a:t>
            </a:r>
            <a:r>
              <a:rPr lang="en-US" sz="2800" dirty="0"/>
              <a:t>synapse in the anterior horn</a:t>
            </a:r>
          </a:p>
          <a:p>
            <a:pPr lvl="1"/>
            <a:r>
              <a:rPr lang="en-US" sz="2400" dirty="0"/>
              <a:t>Stimulation of anterior horn neurons activates skeletal muscles</a:t>
            </a:r>
          </a:p>
          <a:p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direct pathway regulates fast and </a:t>
            </a:r>
            <a:r>
              <a:rPr lang="en-US" sz="2800" dirty="0" smtClean="0"/>
              <a:t>_</a:t>
            </a:r>
            <a:endParaRPr lang="en-US" sz="2800" dirty="0"/>
          </a:p>
        </p:txBody>
      </p:sp>
      <p:pic>
        <p:nvPicPr>
          <p:cNvPr id="2150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25" y="228600"/>
            <a:ext cx="3381375" cy="6362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Indirect (Extrapyramidal) System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977900"/>
            <a:ext cx="8270875" cy="5575300"/>
          </a:xfrm>
        </p:spPr>
        <p:txBody>
          <a:bodyPr/>
          <a:lstStyle/>
          <a:p>
            <a:r>
              <a:rPr lang="en-US" dirty="0"/>
              <a:t>Includes the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motor nuclei</a:t>
            </a:r>
          </a:p>
          <a:p>
            <a:pPr lvl="1"/>
            <a:r>
              <a:rPr lang="en-US" dirty="0"/>
              <a:t>motor pathways not part of the pyramidal system</a:t>
            </a:r>
          </a:p>
          <a:p>
            <a:r>
              <a:rPr lang="en-US" dirty="0"/>
              <a:t>This system includes the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err="1"/>
              <a:t>Vestibulospinal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err="1"/>
              <a:t>Tectospinal</a:t>
            </a:r>
            <a:r>
              <a:rPr lang="en-US" dirty="0"/>
              <a:t> tracts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Indirect (Extrapyramidal) System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motor pathways are complex and </a:t>
            </a:r>
            <a:r>
              <a:rPr lang="en-US" dirty="0" err="1"/>
              <a:t>multisynaptic</a:t>
            </a:r>
            <a:r>
              <a:rPr lang="en-US" dirty="0"/>
              <a:t>, and regulate:</a:t>
            </a:r>
          </a:p>
          <a:p>
            <a:pPr lvl="1"/>
            <a:r>
              <a:rPr lang="en-US" dirty="0"/>
              <a:t>Axial muscles that maintain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Muscles controlling </a:t>
            </a:r>
            <a:r>
              <a:rPr lang="en-US" dirty="0" smtClean="0"/>
              <a:t>______________________________________ of </a:t>
            </a:r>
            <a:r>
              <a:rPr lang="en-US" dirty="0"/>
              <a:t>the proximal portions of limbs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Head, neck, and eye movement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5257800" cy="685800"/>
          </a:xfrm>
        </p:spPr>
        <p:txBody>
          <a:bodyPr/>
          <a:lstStyle/>
          <a:p>
            <a:r>
              <a:rPr lang="en-US" sz="3200"/>
              <a:t>Extrapyramidal Pathways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5638800" cy="4983163"/>
          </a:xfrm>
        </p:spPr>
        <p:txBody>
          <a:bodyPr/>
          <a:lstStyle/>
          <a:p>
            <a:r>
              <a:rPr lang="en-US" dirty="0" err="1"/>
              <a:t>Reticulospinal</a:t>
            </a:r>
            <a:r>
              <a:rPr lang="en-US" dirty="0"/>
              <a:t> tracts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r>
              <a:rPr lang="en-US" dirty="0" err="1"/>
              <a:t>Rubrospinal</a:t>
            </a:r>
            <a:r>
              <a:rPr lang="en-US" dirty="0"/>
              <a:t> tracts</a:t>
            </a:r>
          </a:p>
          <a:p>
            <a:pPr lvl="1"/>
            <a:r>
              <a:rPr lang="en-US" dirty="0"/>
              <a:t>control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/>
              <a:t>Superior </a:t>
            </a:r>
            <a:r>
              <a:rPr lang="en-US" dirty="0" err="1"/>
              <a:t>colliculi</a:t>
            </a:r>
            <a:r>
              <a:rPr lang="en-US" dirty="0"/>
              <a:t> and </a:t>
            </a:r>
            <a:r>
              <a:rPr lang="en-US" dirty="0" err="1"/>
              <a:t>tectospinal</a:t>
            </a:r>
            <a:r>
              <a:rPr lang="en-US" dirty="0"/>
              <a:t> tracts </a:t>
            </a:r>
          </a:p>
          <a:p>
            <a:pPr lvl="1"/>
            <a:r>
              <a:rPr lang="en-US" dirty="0"/>
              <a:t>mediate </a:t>
            </a:r>
            <a:r>
              <a:rPr lang="en-US" dirty="0" smtClean="0"/>
              <a:t>_</a:t>
            </a:r>
            <a:endParaRPr lang="en-US" dirty="0"/>
          </a:p>
        </p:txBody>
      </p:sp>
      <p:pic>
        <p:nvPicPr>
          <p:cNvPr id="2201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0"/>
            <a:ext cx="3000375" cy="659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Spinal Cord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CNS tissue is </a:t>
            </a:r>
            <a:r>
              <a:rPr lang="en-US" dirty="0" smtClean="0"/>
              <a:t>_____________________________________ </a:t>
            </a:r>
            <a:r>
              <a:rPr lang="en-US" dirty="0"/>
              <a:t>from the foramen magnum to L</a:t>
            </a:r>
            <a:r>
              <a:rPr lang="en-US" baseline="-25000" dirty="0"/>
              <a:t>1</a:t>
            </a:r>
            <a:endParaRPr lang="en-US" dirty="0"/>
          </a:p>
          <a:p>
            <a:r>
              <a:rPr lang="en-US" dirty="0"/>
              <a:t>Provides </a:t>
            </a:r>
            <a:r>
              <a:rPr lang="en-US" dirty="0" smtClean="0"/>
              <a:t>_______________________________________ to </a:t>
            </a:r>
            <a:r>
              <a:rPr lang="en-US" dirty="0"/>
              <a:t>and from the brain</a:t>
            </a:r>
          </a:p>
          <a:p>
            <a:r>
              <a:rPr lang="en-US" dirty="0"/>
              <a:t>Protected by bone, </a:t>
            </a:r>
            <a:r>
              <a:rPr lang="en-US" dirty="0" err="1"/>
              <a:t>meninges</a:t>
            </a:r>
            <a:r>
              <a:rPr lang="en-US" dirty="0"/>
              <a:t>, and CSF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space between the vertebrae and the </a:t>
            </a:r>
            <a:r>
              <a:rPr lang="en-US" dirty="0" err="1"/>
              <a:t>dural</a:t>
            </a:r>
            <a:r>
              <a:rPr lang="en-US" dirty="0"/>
              <a:t> mater filled with fat and a network of veins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Spinal Cord Trauma: Paralysis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Paralysis </a:t>
            </a:r>
          </a:p>
          <a:p>
            <a:pPr lvl="1"/>
            <a:r>
              <a:rPr lang="en-US" dirty="0"/>
              <a:t>loss of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 smtClean="0"/>
              <a:t>_______________________________ paralysis</a:t>
            </a:r>
            <a:endParaRPr lang="en-US" dirty="0"/>
          </a:p>
          <a:p>
            <a:pPr lvl="1"/>
            <a:r>
              <a:rPr lang="en-US" dirty="0"/>
              <a:t>severe damage to the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Lower motor neurons are damaged and impulses do not reach muscles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There </a:t>
            </a:r>
            <a:r>
              <a:rPr lang="en-US" dirty="0"/>
              <a:t>is no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Spinal Cord Trauma: Paralysis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________________________________ paralysis </a:t>
            </a:r>
            <a:endParaRPr lang="en-US" dirty="0"/>
          </a:p>
          <a:p>
            <a:pPr lvl="1"/>
            <a:r>
              <a:rPr lang="en-US" dirty="0"/>
              <a:t>only </a:t>
            </a:r>
            <a:r>
              <a:rPr lang="en-US" dirty="0" smtClean="0"/>
              <a:t>_____________________________________ of </a:t>
            </a:r>
            <a:r>
              <a:rPr lang="en-US" dirty="0"/>
              <a:t>the primary motor cortex are damaged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Spinal neurons remain intact and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There is no </a:t>
            </a:r>
            <a:r>
              <a:rPr lang="en-US" dirty="0" smtClean="0"/>
              <a:t>________________________________________ of </a:t>
            </a:r>
            <a:r>
              <a:rPr lang="en-US" dirty="0"/>
              <a:t>muscles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Spinal Cord Trauma: Transection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Cross sectioning of the spinal cord at any level results in </a:t>
            </a:r>
            <a:r>
              <a:rPr lang="en-US" dirty="0" smtClean="0"/>
              <a:t>__________________________________________________________________________ in </a:t>
            </a:r>
            <a:r>
              <a:rPr lang="en-US" dirty="0"/>
              <a:t>regions inferior to the cut</a:t>
            </a:r>
          </a:p>
          <a:p>
            <a:r>
              <a:rPr lang="en-US" dirty="0"/>
              <a:t>Paraplegia </a:t>
            </a:r>
          </a:p>
          <a:p>
            <a:pPr lvl="1"/>
            <a:r>
              <a:rPr lang="en-US" dirty="0" err="1"/>
              <a:t>transection</a:t>
            </a:r>
            <a:r>
              <a:rPr lang="en-US" dirty="0"/>
              <a:t> between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err="1"/>
              <a:t>transection</a:t>
            </a:r>
            <a:r>
              <a:rPr lang="en-US" dirty="0"/>
              <a:t> in the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Peripheral Nervous System (PNS)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PNS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 all neural structures outside the brain and spinal cord</a:t>
            </a:r>
          </a:p>
          <a:p>
            <a:r>
              <a:rPr lang="en-US" sz="2800" dirty="0">
                <a:solidFill>
                  <a:srgbClr val="000000"/>
                </a:solidFill>
              </a:rPr>
              <a:t>Includes 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associated ganglia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sz="2800" dirty="0" smtClean="0"/>
          </a:p>
          <a:p>
            <a:r>
              <a:rPr lang="en-US" sz="2800" dirty="0" smtClean="0"/>
              <a:t>Provides </a:t>
            </a:r>
            <a:r>
              <a:rPr lang="en-US" sz="2800" dirty="0"/>
              <a:t>links to and from the external environment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Sensory Receptors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Structures specialized to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Activation of sensory receptors results in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_____________________________________ that </a:t>
            </a:r>
            <a:r>
              <a:rPr lang="en-US" dirty="0">
                <a:solidFill>
                  <a:srgbClr val="000000"/>
                </a:solidFill>
              </a:rPr>
              <a:t>trigger impulses to the CNS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realization of these stimuli, sensation and perception,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Receptor Classification by Stimulus Type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</a:rPr>
              <a:t>Mechanoreceptors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</a:rPr>
              <a:t>respond to </a:t>
            </a:r>
            <a:r>
              <a:rPr lang="en-US" sz="2400" dirty="0" smtClean="0">
                <a:solidFill>
                  <a:srgbClr val="000000"/>
                </a:solidFill>
              </a:rPr>
              <a:t>_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 </a:t>
            </a:r>
            <a:endParaRPr lang="en-US" sz="2800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</a:rPr>
              <a:t>sensitive to changes in temperature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</a:rPr>
              <a:t>Photoreceptors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</a:rPr>
              <a:t>respond to light energy (e.g., retina)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 </a:t>
            </a:r>
            <a:endParaRPr lang="en-US" sz="2800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</a:rPr>
              <a:t> respond to chemicals (e.g., smell, taste, changes in </a:t>
            </a:r>
            <a:r>
              <a:rPr lang="en-US" sz="2400" dirty="0" smtClean="0">
                <a:solidFill>
                  <a:srgbClr val="000000"/>
                </a:solidFill>
              </a:rPr>
              <a:t>_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err="1" smtClean="0"/>
              <a:t>Nociceptors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sensitive to </a:t>
            </a:r>
            <a:r>
              <a:rPr lang="en-US" sz="2400" dirty="0" smtClean="0"/>
              <a:t>_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Receptor Class by Location: Exteroceptors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Respond to stimuli arising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Found near the body surface</a:t>
            </a:r>
          </a:p>
          <a:p>
            <a:r>
              <a:rPr lang="en-US" dirty="0">
                <a:solidFill>
                  <a:srgbClr val="000000"/>
                </a:solidFill>
              </a:rPr>
              <a:t>Sensitive to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Include </a:t>
            </a:r>
            <a:r>
              <a:rPr lang="en-US" dirty="0"/>
              <a:t>the special sense organs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Receptor Class by Location: Interoceptors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Respond to stimuli arising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Found in internal </a:t>
            </a:r>
            <a:r>
              <a:rPr lang="en-US" dirty="0" smtClean="0">
                <a:solidFill>
                  <a:srgbClr val="000000"/>
                </a:solidFill>
              </a:rPr>
              <a:t>_______________________ and </a:t>
            </a:r>
            <a:r>
              <a:rPr lang="en-US" dirty="0">
                <a:solidFill>
                  <a:srgbClr val="000000"/>
                </a:solidFill>
              </a:rPr>
              <a:t>blood vessels</a:t>
            </a:r>
          </a:p>
          <a:p>
            <a:endParaRPr lang="en-US" dirty="0" smtClean="0"/>
          </a:p>
          <a:p>
            <a:r>
              <a:rPr lang="en-US" dirty="0" smtClean="0"/>
              <a:t>Sensitive </a:t>
            </a:r>
            <a:r>
              <a:rPr lang="en-US" dirty="0"/>
              <a:t>to chemical changes, </a:t>
            </a:r>
            <a:r>
              <a:rPr lang="en-US" dirty="0" smtClean="0"/>
              <a:t>___________________________________, </a:t>
            </a:r>
            <a:r>
              <a:rPr lang="en-US" dirty="0"/>
              <a:t>and temperature changes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Receptor Class by Location: Proprioceptors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Respond to degree of stretch of the organs they occupy</a:t>
            </a:r>
          </a:p>
          <a:p>
            <a:r>
              <a:rPr lang="en-US" dirty="0">
                <a:solidFill>
                  <a:srgbClr val="000000"/>
                </a:solidFill>
              </a:rPr>
              <a:t>Found in skeletal muscles, tendons, joints, ligaments, and connective tissue coverings of bones and muscles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8450" y="1244600"/>
            <a:ext cx="8270875" cy="5056188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Receptors are structurally classified as either simple or complex</a:t>
            </a:r>
          </a:p>
          <a:p>
            <a:r>
              <a:rPr lang="en-US" dirty="0">
                <a:solidFill>
                  <a:srgbClr val="000000"/>
                </a:solidFill>
              </a:rPr>
              <a:t>Most receptors are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_____________________________________  </a:t>
            </a:r>
            <a:r>
              <a:rPr lang="en-US" dirty="0">
                <a:solidFill>
                  <a:srgbClr val="000000"/>
                </a:solidFill>
              </a:rPr>
              <a:t>and include encapsulated and </a:t>
            </a:r>
            <a:r>
              <a:rPr lang="en-US" dirty="0" err="1">
                <a:solidFill>
                  <a:srgbClr val="000000"/>
                </a:solidFill>
              </a:rPr>
              <a:t>unencapsulated</a:t>
            </a:r>
            <a:r>
              <a:rPr lang="en-US" dirty="0">
                <a:solidFill>
                  <a:srgbClr val="000000"/>
                </a:solidFill>
              </a:rPr>
              <a:t> varieties</a:t>
            </a:r>
          </a:p>
          <a:p>
            <a:r>
              <a:rPr lang="en-US" dirty="0"/>
              <a:t>Complex receptors are </a:t>
            </a:r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t">
            <a:normAutofit fontScale="90000"/>
          </a:bodyPr>
          <a:lstStyle/>
          <a:p>
            <a:r>
              <a:rPr lang="en-US" sz="4000"/>
              <a:t>Receptor Classification by Structural Complexity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Spinal Cord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6019800" cy="4983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terminal portion of the spinal cord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fibrous extension of the </a:t>
            </a:r>
            <a:r>
              <a:rPr lang="en-US" dirty="0" smtClean="0"/>
              <a:t>__________________________ anchors </a:t>
            </a:r>
            <a:r>
              <a:rPr lang="en-US" dirty="0"/>
              <a:t>the spinal cord to the coccyx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Denticulate </a:t>
            </a:r>
            <a:r>
              <a:rPr lang="en-US" dirty="0"/>
              <a:t>ligaments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delicate shelves of </a:t>
            </a:r>
            <a:r>
              <a:rPr lang="en-US" dirty="0" err="1"/>
              <a:t>pia</a:t>
            </a:r>
            <a:r>
              <a:rPr lang="en-US" dirty="0"/>
              <a:t> mater; </a:t>
            </a:r>
            <a:r>
              <a:rPr lang="en-US" dirty="0" smtClean="0"/>
              <a:t>_</a:t>
            </a:r>
            <a:endParaRPr lang="en-US" dirty="0"/>
          </a:p>
        </p:txBody>
      </p:sp>
      <p:pic>
        <p:nvPicPr>
          <p:cNvPr id="19866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24600" y="304800"/>
            <a:ext cx="2520791" cy="601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Receptors: Unencapsulated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Free </a:t>
            </a:r>
            <a:r>
              <a:rPr lang="en-US" dirty="0" err="1">
                <a:solidFill>
                  <a:srgbClr val="000000"/>
                </a:solidFill>
              </a:rPr>
              <a:t>dendritic</a:t>
            </a:r>
            <a:r>
              <a:rPr lang="en-US" dirty="0">
                <a:solidFill>
                  <a:srgbClr val="000000"/>
                </a:solidFill>
              </a:rPr>
              <a:t> nerve endings</a:t>
            </a:r>
          </a:p>
          <a:p>
            <a:pPr lvl="1"/>
            <a:r>
              <a:rPr lang="en-US" dirty="0"/>
              <a:t>Respond chiefly to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 smtClean="0">
                <a:solidFill>
                  <a:srgbClr val="000000"/>
                </a:solidFill>
              </a:rPr>
              <a:t>_____________________________________ (</a:t>
            </a:r>
            <a:r>
              <a:rPr lang="en-US" dirty="0">
                <a:solidFill>
                  <a:srgbClr val="000000"/>
                </a:solidFill>
              </a:rPr>
              <a:t>tactile) discs</a:t>
            </a:r>
          </a:p>
          <a:p>
            <a:r>
              <a:rPr lang="en-US" dirty="0"/>
              <a:t>Hair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Receptors: Encapsulated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tactile corpuscles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err="1">
                <a:solidFill>
                  <a:srgbClr val="000000"/>
                </a:solidFill>
              </a:rPr>
              <a:t>lamellated</a:t>
            </a:r>
            <a:r>
              <a:rPr lang="en-US" dirty="0">
                <a:solidFill>
                  <a:srgbClr val="000000"/>
                </a:solidFill>
              </a:rPr>
              <a:t> corpuscles</a:t>
            </a:r>
          </a:p>
          <a:p>
            <a:r>
              <a:rPr lang="en-US" dirty="0">
                <a:solidFill>
                  <a:srgbClr val="000000"/>
                </a:solidFill>
              </a:rPr>
              <a:t>Muscle spindles, Golgi tendon organs, and </a:t>
            </a:r>
            <a:r>
              <a:rPr lang="en-US" dirty="0" err="1">
                <a:solidFill>
                  <a:srgbClr val="000000"/>
                </a:solidFill>
              </a:rPr>
              <a:t>Ruffini’s</a:t>
            </a:r>
            <a:r>
              <a:rPr lang="en-US" dirty="0">
                <a:solidFill>
                  <a:srgbClr val="000000"/>
                </a:solidFill>
              </a:rPr>
              <a:t> corpuscles</a:t>
            </a:r>
          </a:p>
          <a:p>
            <a:r>
              <a:rPr lang="en-US" dirty="0"/>
              <a:t>Joint kinesthetic receptors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Sensation to Perception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Survival depends upon sensation and perception</a:t>
            </a:r>
          </a:p>
          <a:p>
            <a:r>
              <a:rPr lang="en-US" dirty="0">
                <a:solidFill>
                  <a:srgbClr val="000000"/>
                </a:solidFill>
              </a:rPr>
              <a:t>Sensation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_________________________________________in </a:t>
            </a:r>
            <a:r>
              <a:rPr lang="en-US" dirty="0">
                <a:solidFill>
                  <a:srgbClr val="000000"/>
                </a:solidFill>
              </a:rPr>
              <a:t>the internal and external environment</a:t>
            </a:r>
          </a:p>
          <a:p>
            <a:r>
              <a:rPr lang="en-US" dirty="0"/>
              <a:t>Perception </a:t>
            </a:r>
          </a:p>
          <a:p>
            <a:pPr lvl="1"/>
            <a:r>
              <a:rPr lang="en-US" dirty="0"/>
              <a:t>the conscious </a:t>
            </a:r>
            <a:r>
              <a:rPr lang="en-US" dirty="0" smtClean="0"/>
              <a:t>_______________________________________ of </a:t>
            </a:r>
            <a:r>
              <a:rPr lang="en-US" dirty="0"/>
              <a:t>those stimuli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Organization of the Somatosensory System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Input comes from </a:t>
            </a:r>
            <a:r>
              <a:rPr lang="en-US" sz="2800" dirty="0" err="1">
                <a:solidFill>
                  <a:srgbClr val="000000"/>
                </a:solidFill>
              </a:rPr>
              <a:t>exteroceptors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proprioceptors</a:t>
            </a:r>
            <a:r>
              <a:rPr lang="en-US" sz="2800" dirty="0">
                <a:solidFill>
                  <a:srgbClr val="000000"/>
                </a:solidFill>
              </a:rPr>
              <a:t>, and </a:t>
            </a:r>
            <a:r>
              <a:rPr lang="en-US" sz="2800" dirty="0" err="1">
                <a:solidFill>
                  <a:srgbClr val="000000"/>
                </a:solidFill>
              </a:rPr>
              <a:t>interoceptors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The three main levels of neural integration in the </a:t>
            </a:r>
            <a:r>
              <a:rPr lang="en-US" sz="2800" dirty="0" err="1">
                <a:solidFill>
                  <a:srgbClr val="000000"/>
                </a:solidFill>
              </a:rPr>
              <a:t>somatosensory</a:t>
            </a:r>
            <a:r>
              <a:rPr lang="en-US" sz="2800" dirty="0">
                <a:solidFill>
                  <a:srgbClr val="000000"/>
                </a:solidFill>
              </a:rPr>
              <a:t> system are: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the sensor receptors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ascending pathways</a:t>
            </a:r>
          </a:p>
          <a:p>
            <a:pPr lvl="1"/>
            <a:r>
              <a:rPr lang="en-US" sz="2400" dirty="0" smtClean="0"/>
              <a:t> </a:t>
            </a:r>
            <a:endParaRPr lang="en-US" sz="2400" dirty="0"/>
          </a:p>
          <a:p>
            <a:pPr lvl="2"/>
            <a:r>
              <a:rPr lang="en-US" sz="2000" dirty="0"/>
              <a:t>neuronal circuits in the cerebral cortex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Adaptation of Sensory Receptors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___________________________________ occurs </a:t>
            </a:r>
            <a:r>
              <a:rPr lang="en-US" dirty="0"/>
              <a:t>when sensory receptors are subjected to an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Receptor </a:t>
            </a:r>
            <a:r>
              <a:rPr lang="en-US" dirty="0"/>
              <a:t>membranes become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Receptor </a:t>
            </a:r>
            <a:r>
              <a:rPr lang="en-US" dirty="0"/>
              <a:t>potentials decline in frequency or stop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Adaptation of Sensory Receptors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Receptors responding to </a:t>
            </a:r>
            <a:r>
              <a:rPr lang="en-US" dirty="0" smtClean="0"/>
              <a:t>_____________________________________ adapt </a:t>
            </a:r>
            <a:r>
              <a:rPr lang="en-US" dirty="0"/>
              <a:t>quickly</a:t>
            </a:r>
          </a:p>
          <a:p>
            <a:r>
              <a:rPr lang="en-US" dirty="0"/>
              <a:t>Receptors responding slowly include Merkel’s discs, </a:t>
            </a:r>
            <a:r>
              <a:rPr lang="en-US" dirty="0" err="1"/>
              <a:t>Ruffini’s</a:t>
            </a:r>
            <a:r>
              <a:rPr lang="en-US" dirty="0"/>
              <a:t> corpuscles, and </a:t>
            </a:r>
            <a:r>
              <a:rPr lang="en-US" dirty="0" err="1"/>
              <a:t>interoceptors</a:t>
            </a:r>
            <a:r>
              <a:rPr lang="en-US" dirty="0"/>
              <a:t> that respond to chemical levels in the blood </a:t>
            </a:r>
          </a:p>
          <a:p>
            <a:r>
              <a:rPr lang="en-US" dirty="0" smtClean="0"/>
              <a:t>_____________________________________and </a:t>
            </a:r>
            <a:r>
              <a:rPr lang="en-US" dirty="0" err="1"/>
              <a:t>proprioceptors</a:t>
            </a:r>
            <a:r>
              <a:rPr lang="en-US" dirty="0"/>
              <a:t> do not exhibit adaptation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Processing at the Circuit Level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219200"/>
            <a:ext cx="8270875" cy="5311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Chains of three neurons conduct sensory impulses upward to the brain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soma reside in dorsal root or cranial ganglia, and conduct impulses </a:t>
            </a:r>
            <a:r>
              <a:rPr lang="en-US" sz="2400" dirty="0" smtClean="0"/>
              <a:t>_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_______________________________neurons 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 soma reside in the dorsal horn of the spinal cord or </a:t>
            </a:r>
            <a:r>
              <a:rPr lang="en-US" sz="2400" dirty="0" err="1"/>
              <a:t>medullary</a:t>
            </a:r>
            <a:r>
              <a:rPr lang="en-US" sz="2400" dirty="0"/>
              <a:t> nuclei and transmit impulses </a:t>
            </a:r>
            <a:r>
              <a:rPr lang="en-US" sz="2400" dirty="0" smtClean="0"/>
              <a:t>_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located in the thalamus and conduct impulses to the </a:t>
            </a:r>
            <a:r>
              <a:rPr lang="en-US" sz="2400" dirty="0" err="1"/>
              <a:t>somatosensory</a:t>
            </a:r>
            <a:r>
              <a:rPr lang="en-US" sz="2400" dirty="0"/>
              <a:t> </a:t>
            </a:r>
            <a:r>
              <a:rPr lang="en-US" sz="2400" dirty="0" smtClean="0"/>
              <a:t>_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Main Aspects of Sensory Perception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detecting that a stimulus has occurred and requires summation</a:t>
            </a:r>
          </a:p>
          <a:p>
            <a:r>
              <a:rPr lang="en-US" dirty="0">
                <a:solidFill>
                  <a:srgbClr val="000000"/>
                </a:solidFill>
              </a:rPr>
              <a:t>Magnitude estimation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how much of a stimulus is acting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identifying the site or pattern of the stimulus</a:t>
            </a:r>
            <a:endParaRPr lang="en-US" dirty="0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Main Aspects of Sensory Perception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Feature abstraction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used to identify a substance that has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Quality discrimination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the ability to identify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______________________________________  of </a:t>
            </a:r>
            <a:r>
              <a:rPr lang="en-US" dirty="0">
                <a:solidFill>
                  <a:srgbClr val="000000"/>
                </a:solidFill>
              </a:rPr>
              <a:t>a sensation (e.g., sweet  or sour tastes)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ability to recognize patterns in stimuli (e.g., melody, familiar face)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a Nerve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50292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Nerve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cordlike organ of the PNS consisting of </a:t>
            </a:r>
            <a:r>
              <a:rPr lang="en-US" sz="2400" dirty="0" smtClean="0">
                <a:solidFill>
                  <a:srgbClr val="000000"/>
                </a:solidFill>
              </a:rPr>
              <a:t>_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Connective </a:t>
            </a:r>
            <a:r>
              <a:rPr lang="en-US" sz="2800" dirty="0">
                <a:solidFill>
                  <a:srgbClr val="000000"/>
                </a:solidFill>
              </a:rPr>
              <a:t>tissue coverings include: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_____________________________– </a:t>
            </a:r>
            <a:r>
              <a:rPr lang="en-US" sz="2400" dirty="0">
                <a:solidFill>
                  <a:srgbClr val="000000"/>
                </a:solidFill>
              </a:rPr>
              <a:t>loose connective tissue that surrounds axons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_____________________________ coarse </a:t>
            </a:r>
            <a:r>
              <a:rPr lang="en-US" sz="2400" dirty="0">
                <a:solidFill>
                  <a:srgbClr val="000000"/>
                </a:solidFill>
              </a:rPr>
              <a:t>connective tissue  that bundles fibers into fascicles</a:t>
            </a:r>
          </a:p>
          <a:p>
            <a:pPr lvl="1"/>
            <a:r>
              <a:rPr lang="en-US" sz="2400" dirty="0" smtClean="0"/>
              <a:t>_____________________________tough </a:t>
            </a:r>
            <a:r>
              <a:rPr lang="en-US" sz="2400" dirty="0"/>
              <a:t>fibrous sheath around a nerve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62600" y="1295400"/>
            <a:ext cx="3431557" cy="495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Spinal Cord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31 pairs attach to the cord by paired roots</a:t>
            </a:r>
          </a:p>
          <a:p>
            <a:r>
              <a:rPr lang="en-US" dirty="0"/>
              <a:t>Cervical and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sites where nerves serving the upper and lower limbs emerge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collection of nerve roots at the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of Nerves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Sensory and motor divisions</a:t>
            </a:r>
          </a:p>
          <a:p>
            <a:r>
              <a:rPr lang="en-US" dirty="0">
                <a:solidFill>
                  <a:srgbClr val="000000"/>
                </a:solidFill>
              </a:rPr>
              <a:t>Sensory (afferent)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Motor (efferent)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Mixed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Peripheral Nerves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Mixed nerves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 carry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 (</a:t>
            </a:r>
            <a:r>
              <a:rPr lang="en-US" dirty="0">
                <a:solidFill>
                  <a:srgbClr val="000000"/>
                </a:solidFill>
              </a:rPr>
              <a:t>visceral) impulses</a:t>
            </a:r>
          </a:p>
          <a:p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_____________________________ of </a:t>
            </a:r>
            <a:r>
              <a:rPr lang="en-US" dirty="0">
                <a:solidFill>
                  <a:srgbClr val="000000"/>
                </a:solidFill>
              </a:rPr>
              <a:t>mixed nerves are: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Somatic afferent and somatic efferent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Visceral afferent and visceral efferent</a:t>
            </a:r>
          </a:p>
          <a:p>
            <a:r>
              <a:rPr lang="en-US" dirty="0"/>
              <a:t>Peripheral nerves originate from the brain or spinal column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Regeneration of Nerve Fibers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Damage to nerve tissue is serious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If </a:t>
            </a: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_____________________________ of </a:t>
            </a:r>
            <a:r>
              <a:rPr lang="en-US" dirty="0">
                <a:solidFill>
                  <a:srgbClr val="000000"/>
                </a:solidFill>
              </a:rPr>
              <a:t>a damaged nerve remains intact, damage can be repaired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Regeneration involves coordinated activity among: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______________________________________– </a:t>
            </a:r>
            <a:r>
              <a:rPr lang="en-US" dirty="0">
                <a:solidFill>
                  <a:srgbClr val="000000"/>
                </a:solidFill>
              </a:rPr>
              <a:t>remove debris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Schwann cells – form regeneration tube and secrete growth factors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__________________________________________– </a:t>
            </a:r>
            <a:r>
              <a:rPr lang="en-US" dirty="0"/>
              <a:t>regenerate damaged part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____________________________________ of </a:t>
            </a:r>
            <a:r>
              <a:rPr lang="en-US" dirty="0">
                <a:solidFill>
                  <a:srgbClr val="000000"/>
                </a:solidFill>
              </a:rPr>
              <a:t>cranial nerves arise from the brain </a:t>
            </a:r>
          </a:p>
          <a:p>
            <a:r>
              <a:rPr lang="en-US" dirty="0">
                <a:solidFill>
                  <a:srgbClr val="000000"/>
                </a:solidFill>
              </a:rPr>
              <a:t>They have sensory, motor, or both sensory and motor functions</a:t>
            </a:r>
          </a:p>
          <a:p>
            <a:r>
              <a:rPr lang="en-US" dirty="0">
                <a:solidFill>
                  <a:srgbClr val="000000"/>
                </a:solidFill>
              </a:rPr>
              <a:t>Each nerve is identified by a </a:t>
            </a:r>
            <a:r>
              <a:rPr lang="en-US" dirty="0" smtClean="0">
                <a:solidFill>
                  <a:srgbClr val="000000"/>
                </a:solidFill>
              </a:rPr>
              <a:t>____________________________ </a:t>
            </a:r>
            <a:r>
              <a:rPr lang="en-US" dirty="0">
                <a:solidFill>
                  <a:srgbClr val="000000"/>
                </a:solidFill>
              </a:rPr>
              <a:t>(I through XII) and a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Four cranial nerves carry </a:t>
            </a:r>
            <a:r>
              <a:rPr lang="en-US" dirty="0" smtClean="0"/>
              <a:t>______________________________________ that </a:t>
            </a:r>
            <a:r>
              <a:rPr lang="en-US" dirty="0"/>
              <a:t>serve muscles and glands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 I: Olfactory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Arises from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Passes through the </a:t>
            </a:r>
            <a:r>
              <a:rPr lang="en-US" dirty="0" err="1" smtClean="0">
                <a:solidFill>
                  <a:srgbClr val="000000"/>
                </a:solidFill>
              </a:rPr>
              <a:t>cribiform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plate of the </a:t>
            </a:r>
            <a:r>
              <a:rPr lang="en-US" dirty="0" err="1">
                <a:solidFill>
                  <a:srgbClr val="000000"/>
                </a:solidFill>
              </a:rPr>
              <a:t>ethmoid</a:t>
            </a:r>
            <a:r>
              <a:rPr lang="en-US" dirty="0">
                <a:solidFill>
                  <a:srgbClr val="000000"/>
                </a:solidFill>
              </a:rPr>
              <a:t> bone</a:t>
            </a:r>
          </a:p>
          <a:p>
            <a:r>
              <a:rPr lang="en-US" dirty="0">
                <a:solidFill>
                  <a:srgbClr val="000000"/>
                </a:solidFill>
              </a:rPr>
              <a:t>Fibers run through the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_____________________________________ and </a:t>
            </a:r>
            <a:r>
              <a:rPr lang="en-US" dirty="0">
                <a:solidFill>
                  <a:srgbClr val="000000"/>
                </a:solidFill>
              </a:rPr>
              <a:t>terminate in the primary olfactory cortex</a:t>
            </a:r>
          </a:p>
          <a:p>
            <a:endParaRPr lang="en-US" dirty="0" smtClean="0"/>
          </a:p>
          <a:p>
            <a:r>
              <a:rPr lang="en-US" dirty="0" smtClean="0"/>
              <a:t>Functions </a:t>
            </a:r>
            <a:r>
              <a:rPr lang="en-US" dirty="0"/>
              <a:t>solely by carrying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 I: Olfactory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4645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 II: Optic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Arises from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Optic nerves pass through the optic canals and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 at </a:t>
            </a: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They continue to the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 </a:t>
            </a:r>
            <a:r>
              <a:rPr lang="en-US" dirty="0">
                <a:solidFill>
                  <a:srgbClr val="000000"/>
                </a:solidFill>
              </a:rPr>
              <a:t>where they synapse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From there, the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_______________________________________ run </a:t>
            </a:r>
            <a:r>
              <a:rPr lang="en-US" dirty="0">
                <a:solidFill>
                  <a:srgbClr val="000000"/>
                </a:solidFill>
              </a:rPr>
              <a:t>to the visual cortex</a:t>
            </a:r>
          </a:p>
          <a:p>
            <a:pPr>
              <a:lnSpc>
                <a:spcPct val="90000"/>
              </a:lnSpc>
            </a:pPr>
            <a:r>
              <a:rPr lang="en-US" dirty="0"/>
              <a:t>Functions solely by carrying afferent impulses for vision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/>
              <a:t>Cranial Nerve II: Optic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3600" y="828868"/>
            <a:ext cx="6629400" cy="581760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 III: Oculomotor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Fibers extend from the ventral midbrain, pass through the superior orbital fissure, and go to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Functions in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____________________________________, </a:t>
            </a:r>
            <a:r>
              <a:rPr lang="en-US" dirty="0">
                <a:solidFill>
                  <a:srgbClr val="000000"/>
                </a:solidFill>
              </a:rPr>
              <a:t>directing the eyeball,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_______________________________________, </a:t>
            </a:r>
            <a:r>
              <a:rPr lang="en-US" dirty="0">
                <a:solidFill>
                  <a:srgbClr val="000000"/>
                </a:solidFill>
              </a:rPr>
              <a:t>and controlling lens shape</a:t>
            </a:r>
          </a:p>
          <a:p>
            <a:r>
              <a:rPr lang="en-US" dirty="0"/>
              <a:t>Parasympathetic cell bodies are in the </a:t>
            </a:r>
            <a:r>
              <a:rPr lang="en-US" dirty="0" err="1"/>
              <a:t>ciliary</a:t>
            </a:r>
            <a:r>
              <a:rPr lang="en-US" dirty="0"/>
              <a:t> ganglia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/>
              <a:t>Cranial Nerve III: Oculomotor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8229600" cy="60198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Cross-Sectional Anatomy of the Spinal Cord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219200"/>
            <a:ext cx="8458200" cy="4814888"/>
          </a:xfrm>
        </p:spPr>
        <p:txBody>
          <a:bodyPr/>
          <a:lstStyle/>
          <a:p>
            <a:r>
              <a:rPr lang="en-US" dirty="0" smtClean="0"/>
              <a:t>______________________________________– </a:t>
            </a:r>
            <a:r>
              <a:rPr lang="en-US" dirty="0"/>
              <a:t>separates anterior </a:t>
            </a:r>
            <a:r>
              <a:rPr lang="en-US" dirty="0" err="1"/>
              <a:t>funiculi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______________________________________– </a:t>
            </a:r>
            <a:r>
              <a:rPr lang="en-US" dirty="0"/>
              <a:t>divides posterior </a:t>
            </a:r>
            <a:r>
              <a:rPr lang="en-US" dirty="0" err="1"/>
              <a:t>funiculi</a:t>
            </a:r>
            <a:endParaRPr lang="en-US" dirty="0"/>
          </a:p>
        </p:txBody>
      </p:sp>
      <p:pic>
        <p:nvPicPr>
          <p:cNvPr id="20070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95400" y="3886200"/>
            <a:ext cx="6081713" cy="282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 IV: Trochlear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Fibers emerge from the dorsal midbrain and enter the orbits via the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_____________________________________; </a:t>
            </a:r>
            <a:r>
              <a:rPr lang="en-US" dirty="0">
                <a:solidFill>
                  <a:srgbClr val="000000"/>
                </a:solidFill>
              </a:rPr>
              <a:t>innervate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Primarily </a:t>
            </a:r>
            <a:r>
              <a:rPr lang="en-US" dirty="0"/>
              <a:t>a motor nerve that directs the eyeball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 IV: Trochlear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48863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Gray Matter and Spinal Roots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__________________________matter </a:t>
            </a:r>
            <a:r>
              <a:rPr lang="en-US" sz="2800" dirty="0"/>
              <a:t>consists of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 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 err="1"/>
              <a:t>unmyelinated</a:t>
            </a:r>
            <a:r>
              <a:rPr lang="en-US" sz="2400" dirty="0"/>
              <a:t> processes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Gray </a:t>
            </a:r>
            <a:r>
              <a:rPr lang="en-US" sz="2800" dirty="0" smtClean="0"/>
              <a:t>_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connects masses of gray matter; encloses central canal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Posterior (dorsal) </a:t>
            </a:r>
            <a:r>
              <a:rPr lang="en-US" sz="2800" dirty="0" smtClean="0"/>
              <a:t>_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 </a:t>
            </a:r>
            <a:r>
              <a:rPr lang="en-US" sz="2400" dirty="0" err="1"/>
              <a:t>interneurons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Anterior (ventral) horns </a:t>
            </a:r>
          </a:p>
          <a:p>
            <a:pPr lvl="1">
              <a:lnSpc>
                <a:spcPct val="80000"/>
              </a:lnSpc>
            </a:pPr>
            <a:r>
              <a:rPr lang="en-US" sz="2400" dirty="0" err="1"/>
              <a:t>interneurons</a:t>
            </a:r>
            <a:r>
              <a:rPr lang="en-US" sz="2400" dirty="0"/>
              <a:t> and </a:t>
            </a:r>
            <a:r>
              <a:rPr lang="en-US" sz="2400" dirty="0" smtClean="0"/>
              <a:t>_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Lateral horns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contain </a:t>
            </a:r>
            <a:r>
              <a:rPr lang="en-US" sz="2400" dirty="0" smtClean="0"/>
              <a:t>_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Gray Matter: Organization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Dorsal half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Ventral half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Dorsal and ventral roots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White Matter in the Spinal Cord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105400"/>
          </a:xfrm>
        </p:spPr>
        <p:txBody>
          <a:bodyPr/>
          <a:lstStyle/>
          <a:p>
            <a:r>
              <a:rPr lang="en-US" sz="2800" dirty="0"/>
              <a:t>Fibers run in three directions </a:t>
            </a:r>
          </a:p>
          <a:p>
            <a:pPr lvl="1"/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800" dirty="0"/>
              <a:t>Divided into three </a:t>
            </a:r>
            <a:r>
              <a:rPr lang="en-US" sz="2800" dirty="0" err="1"/>
              <a:t>funiculi</a:t>
            </a:r>
            <a:r>
              <a:rPr lang="en-US" sz="2800" dirty="0"/>
              <a:t> </a:t>
            </a:r>
            <a:r>
              <a:rPr lang="en-US" sz="2800" dirty="0" smtClean="0"/>
              <a:t>(_______________________) </a:t>
            </a:r>
            <a:endParaRPr lang="en-US" sz="2800" dirty="0"/>
          </a:p>
          <a:p>
            <a:pPr lvl="1"/>
            <a:r>
              <a:rPr lang="en-US" sz="2400" dirty="0"/>
              <a:t>posterior, lateral, and anterior</a:t>
            </a:r>
          </a:p>
          <a:p>
            <a:r>
              <a:rPr lang="en-US" sz="2800" dirty="0"/>
              <a:t>Each </a:t>
            </a:r>
            <a:r>
              <a:rPr lang="en-US" sz="2800" dirty="0" err="1"/>
              <a:t>funiculus</a:t>
            </a:r>
            <a:r>
              <a:rPr lang="en-US" sz="2800" dirty="0"/>
              <a:t> contains several fiber tracks</a:t>
            </a:r>
          </a:p>
          <a:p>
            <a:pPr lvl="1"/>
            <a:r>
              <a:rPr lang="en-US" sz="2400" dirty="0"/>
              <a:t>Fiber tract names reveal their </a:t>
            </a:r>
            <a:r>
              <a:rPr lang="en-US" sz="2400" dirty="0" smtClean="0"/>
              <a:t>_</a:t>
            </a:r>
            <a:endParaRPr lang="en-US" sz="2400" dirty="0"/>
          </a:p>
          <a:p>
            <a:pPr lvl="1"/>
            <a:r>
              <a:rPr lang="en-US" sz="2400" dirty="0"/>
              <a:t>Fiber tracts are composed of </a:t>
            </a:r>
            <a:r>
              <a:rPr lang="en-US" sz="2400" dirty="0" smtClean="0"/>
              <a:t>_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White Matter: Pathway Generalizations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Pathways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/>
          </a:p>
          <a:p>
            <a:r>
              <a:rPr lang="en-US" dirty="0"/>
              <a:t>Most consist of two or three neurons</a:t>
            </a:r>
          </a:p>
          <a:p>
            <a:endParaRPr lang="en-US" dirty="0"/>
          </a:p>
          <a:p>
            <a:r>
              <a:rPr lang="en-US" dirty="0"/>
              <a:t>Pathways are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one on each side of the spinal cord or brain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1551</Words>
  <Application>Microsoft Office PowerPoint</Application>
  <PresentationFormat>On-screen Show (4:3)</PresentationFormat>
  <Paragraphs>313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Exam Five</vt:lpstr>
      <vt:lpstr>Spinal Cord</vt:lpstr>
      <vt:lpstr>Spinal Cord</vt:lpstr>
      <vt:lpstr>Spinal Cord</vt:lpstr>
      <vt:lpstr>Cross-Sectional Anatomy of the Spinal Cord</vt:lpstr>
      <vt:lpstr>Gray Matter and Spinal Roots</vt:lpstr>
      <vt:lpstr>Gray Matter: Organization</vt:lpstr>
      <vt:lpstr>White Matter in the Spinal Cord</vt:lpstr>
      <vt:lpstr>White Matter: Pathway Generalizations</vt:lpstr>
      <vt:lpstr>White Matter: Pathway Generalizations</vt:lpstr>
      <vt:lpstr>Main Ascending Pathways</vt:lpstr>
      <vt:lpstr>Three Ascending Pathways</vt:lpstr>
      <vt:lpstr>Nonspecific Ascending Pathway</vt:lpstr>
      <vt:lpstr>Specific and Posterior Spinocerebellar Tracts</vt:lpstr>
      <vt:lpstr>Descending (Motor) Pathways</vt:lpstr>
      <vt:lpstr>The Direct (Pyramidal) System</vt:lpstr>
      <vt:lpstr>Indirect (Extrapyramidal) System</vt:lpstr>
      <vt:lpstr>Indirect (Extrapyramidal) System</vt:lpstr>
      <vt:lpstr>Extrapyramidal Pathways</vt:lpstr>
      <vt:lpstr>Spinal Cord Trauma: Paralysis</vt:lpstr>
      <vt:lpstr>Spinal Cord Trauma: Paralysis</vt:lpstr>
      <vt:lpstr>Spinal Cord Trauma: Transection</vt:lpstr>
      <vt:lpstr>Peripheral Nervous System (PNS)</vt:lpstr>
      <vt:lpstr>Sensory Receptors</vt:lpstr>
      <vt:lpstr>Receptor Classification by Stimulus Type</vt:lpstr>
      <vt:lpstr>Receptor Class by Location: Exteroceptors</vt:lpstr>
      <vt:lpstr>Receptor Class by Location: Interoceptors</vt:lpstr>
      <vt:lpstr>Receptor Class by Location: Proprioceptors</vt:lpstr>
      <vt:lpstr>Receptor Classification by Structural Complexity</vt:lpstr>
      <vt:lpstr>Simple Receptors: Unencapsulated</vt:lpstr>
      <vt:lpstr>Simple Receptors: Encapsulated</vt:lpstr>
      <vt:lpstr>From Sensation to Perception</vt:lpstr>
      <vt:lpstr>Organization of the Somatosensory System</vt:lpstr>
      <vt:lpstr>Adaptation of Sensory Receptors</vt:lpstr>
      <vt:lpstr>Adaptation of Sensory Receptors</vt:lpstr>
      <vt:lpstr>Processing at the Circuit Level</vt:lpstr>
      <vt:lpstr>Main Aspects of Sensory Perception</vt:lpstr>
      <vt:lpstr>Main Aspects of Sensory Perception</vt:lpstr>
      <vt:lpstr>Structure of a Nerve</vt:lpstr>
      <vt:lpstr>Classification of Nerves</vt:lpstr>
      <vt:lpstr>Peripheral Nerves</vt:lpstr>
      <vt:lpstr>Regeneration of Nerve Fibers</vt:lpstr>
      <vt:lpstr>Cranial Nerves</vt:lpstr>
      <vt:lpstr>Cranial Nerve I: Olfactory</vt:lpstr>
      <vt:lpstr>Cranial Nerve I: Olfactory</vt:lpstr>
      <vt:lpstr>Cranial Nerve II: Optic</vt:lpstr>
      <vt:lpstr>Cranial Nerve II: Optic</vt:lpstr>
      <vt:lpstr>Cranial Nerve III: Oculomotor</vt:lpstr>
      <vt:lpstr>Cranial Nerve III: Oculomotor</vt:lpstr>
      <vt:lpstr>Cranial Nerve IV: Trochlear</vt:lpstr>
      <vt:lpstr>Cranial Nerve IV: Trochlear</vt:lpstr>
    </vt:vector>
  </TitlesOfParts>
  <Company>Illinois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Wargo, Betsy</dc:creator>
  <cp:lastModifiedBy>Wargo, Betsy</cp:lastModifiedBy>
  <cp:revision>3</cp:revision>
  <dcterms:created xsi:type="dcterms:W3CDTF">2009-10-20T16:46:37Z</dcterms:created>
  <dcterms:modified xsi:type="dcterms:W3CDTF">2009-10-20T16:48:29Z</dcterms:modified>
</cp:coreProperties>
</file>