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A3130-EE80-48DD-8EA7-42D690C77752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63F4D-D479-43B8-A50F-BA409D20B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Material, 3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15A8-4943-4655-933F-9EACD90B405C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E2E72-CFB2-4431-B632-FC2177BFE0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E2E72-CFB2-4431-B632-FC2177BFE0F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Material, 3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D841D-68B5-4B14-9BF9-40B3A4E87ECD}" type="datetimeFigureOut">
              <a:rPr lang="en-US" smtClean="0"/>
              <a:t>10/20/2009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9891-A9AE-4A94-B857-DAE637297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 Effects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616950" cy="53451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All </a:t>
            </a:r>
            <a:r>
              <a:rPr lang="en-US" dirty="0" smtClean="0"/>
              <a:t>____________________________________ neurons </a:t>
            </a:r>
            <a:r>
              <a:rPr lang="en-US" dirty="0"/>
              <a:t>release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which has an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the ANS: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Preganglionic</a:t>
            </a:r>
            <a:r>
              <a:rPr lang="en-US" dirty="0"/>
              <a:t> fibers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Postganglionic fibers release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or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effect is either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ANS effect depends on the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neurotransmitter released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form </a:t>
            </a:r>
            <a:r>
              <a:rPr lang="en-US" dirty="0">
                <a:solidFill>
                  <a:srgbClr val="000000"/>
                </a:solidFill>
              </a:rPr>
              <a:t>part of the sympathetic trunk or chain</a:t>
            </a:r>
          </a:p>
          <a:p>
            <a:r>
              <a:rPr lang="en-US" dirty="0"/>
              <a:t>Typically there are 23 ganglia</a:t>
            </a:r>
          </a:p>
          <a:p>
            <a:pPr lvl="1"/>
            <a:r>
              <a:rPr lang="en-US" dirty="0"/>
              <a:t>3 cervical</a:t>
            </a:r>
          </a:p>
          <a:p>
            <a:pPr lvl="1"/>
            <a:r>
              <a:rPr lang="en-US" dirty="0"/>
              <a:t>11 thoracic</a:t>
            </a:r>
          </a:p>
          <a:p>
            <a:pPr lvl="1"/>
            <a:r>
              <a:rPr lang="en-US" dirty="0"/>
              <a:t>4 lumbar</a:t>
            </a:r>
          </a:p>
          <a:p>
            <a:pPr lvl="1"/>
            <a:r>
              <a:rPr lang="en-US" dirty="0"/>
              <a:t>4 sacral</a:t>
            </a:r>
          </a:p>
          <a:p>
            <a:pPr lvl="1"/>
            <a:r>
              <a:rPr lang="en-US" dirty="0"/>
              <a:t> 1 </a:t>
            </a:r>
            <a:r>
              <a:rPr lang="en-US" dirty="0" err="1"/>
              <a:t>coccygeal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Trunks and Pathways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solidFill>
                  <a:srgbClr val="000000"/>
                </a:solidFill>
              </a:rPr>
              <a:t>A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 follows one of three pathways upon entering the 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Synapse with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_______________________________________ the </a:t>
            </a:r>
            <a:r>
              <a:rPr lang="en-US" dirty="0">
                <a:solidFill>
                  <a:srgbClr val="000000"/>
                </a:solidFill>
              </a:rPr>
              <a:t>sympathetic chain to synapse in another chain ganglion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Pass through the chain ganglion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Chain Ganglia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Postganglionic axons enter the ventral </a:t>
            </a:r>
            <a:r>
              <a:rPr lang="en-US" dirty="0" err="1">
                <a:solidFill>
                  <a:srgbClr val="000000"/>
                </a:solidFill>
              </a:rPr>
              <a:t>rami</a:t>
            </a:r>
            <a:r>
              <a:rPr lang="en-US" dirty="0">
                <a:solidFill>
                  <a:srgbClr val="000000"/>
                </a:solidFill>
              </a:rPr>
              <a:t> via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These fibers innervate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Rami</a:t>
            </a:r>
            <a:r>
              <a:rPr lang="en-US" dirty="0"/>
              <a:t> </a:t>
            </a:r>
            <a:r>
              <a:rPr lang="en-US" dirty="0" err="1"/>
              <a:t>communicantes</a:t>
            </a:r>
            <a:r>
              <a:rPr lang="en-US" dirty="0"/>
              <a:t> are associated </a:t>
            </a:r>
            <a:r>
              <a:rPr lang="en-US" dirty="0" smtClean="0"/>
              <a:t>_______________ with </a:t>
            </a:r>
            <a:r>
              <a:rPr lang="en-US" dirty="0"/>
              <a:t>the sympathetic division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Head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emerge from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-T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 and synapse in the superior cervical ganglion</a:t>
            </a:r>
          </a:p>
          <a:p>
            <a:r>
              <a:rPr lang="en-US" dirty="0">
                <a:solidFill>
                  <a:srgbClr val="000000"/>
                </a:solidFill>
              </a:rPr>
              <a:t>These fibers: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Serve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Stimulate dilator muscles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Inhibit nasal and salivary glands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Preganglionic</a:t>
            </a:r>
            <a:r>
              <a:rPr lang="en-US" dirty="0"/>
              <a:t> fibers emerge from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and synapse 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Postganglionic fibers emerge from the middle and inferior cervical ganglia and enter nerves C</a:t>
            </a:r>
            <a:r>
              <a:rPr lang="en-US" baseline="-25000" dirty="0"/>
              <a:t>4</a:t>
            </a:r>
            <a:r>
              <a:rPr lang="en-US" dirty="0"/>
              <a:t>-C</a:t>
            </a:r>
            <a:r>
              <a:rPr lang="en-US" baseline="-25000" dirty="0"/>
              <a:t>8</a:t>
            </a:r>
            <a:endParaRPr lang="en-US" dirty="0"/>
          </a:p>
          <a:p>
            <a:r>
              <a:rPr lang="en-US" dirty="0"/>
              <a:t>These fibers innervate the </a:t>
            </a:r>
            <a:r>
              <a:rPr lang="en-US" dirty="0" smtClean="0"/>
              <a:t>___________________  </a:t>
            </a:r>
            <a:r>
              <a:rPr lang="en-US" dirty="0"/>
              <a:t>via the cardiac plexus, as well as innervating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Thorax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T</a:t>
            </a:r>
            <a:r>
              <a:rPr lang="en-US" baseline="-25000" dirty="0"/>
              <a:t>1</a:t>
            </a:r>
            <a:r>
              <a:rPr lang="en-US" dirty="0"/>
              <a:t>-T</a:t>
            </a:r>
            <a:r>
              <a:rPr lang="en-US" baseline="-25000" dirty="0"/>
              <a:t>6</a:t>
            </a:r>
            <a:r>
              <a:rPr lang="en-US" dirty="0"/>
              <a:t> </a:t>
            </a:r>
            <a:r>
              <a:rPr lang="en-US" dirty="0" err="1"/>
              <a:t>preganglionic</a:t>
            </a:r>
            <a:r>
              <a:rPr lang="en-US" dirty="0"/>
              <a:t> fibers synapse in the nearest chain ganglia</a:t>
            </a:r>
          </a:p>
          <a:p>
            <a:r>
              <a:rPr lang="en-US" dirty="0"/>
              <a:t>Postganglionic fibers directly serve the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Collateral Ganglia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These fibers (T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) leave the sympathetic chain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They form thoracic, lumbar, and sacral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Their ganglia include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superior and inferior </a:t>
            </a:r>
            <a:r>
              <a:rPr lang="en-US" dirty="0" err="1"/>
              <a:t>mesenterics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Abdomen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nerves innervating the abdomen have </a:t>
            </a: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They travel through the thoracic </a:t>
            </a:r>
            <a:r>
              <a:rPr lang="en-US" dirty="0" err="1">
                <a:solidFill>
                  <a:srgbClr val="000000"/>
                </a:solidFill>
              </a:rPr>
              <a:t>splanchnic</a:t>
            </a:r>
            <a:r>
              <a:rPr lang="en-US" dirty="0">
                <a:solidFill>
                  <a:srgbClr val="000000"/>
                </a:solidFill>
              </a:rPr>
              <a:t> nerves and synapse at the celiac and superior mesenteric ganglia</a:t>
            </a:r>
          </a:p>
          <a:p>
            <a:endParaRPr lang="en-US" dirty="0"/>
          </a:p>
          <a:p>
            <a:r>
              <a:rPr lang="en-US" dirty="0"/>
              <a:t>Postganglionic fibers serve the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Pathways to the Pelvis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Preganglionic</a:t>
            </a:r>
            <a:r>
              <a:rPr lang="en-US" dirty="0">
                <a:solidFill>
                  <a:srgbClr val="000000"/>
                </a:solidFill>
              </a:rPr>
              <a:t> fibers originate from T</a:t>
            </a:r>
            <a:r>
              <a:rPr lang="en-US" baseline="-25000" dirty="0">
                <a:solidFill>
                  <a:srgbClr val="000000"/>
                </a:solidFill>
              </a:rPr>
              <a:t>10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Most travel via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 </a:t>
            </a:r>
            <a:r>
              <a:rPr lang="en-US" dirty="0" err="1" smtClean="0">
                <a:solidFill>
                  <a:srgbClr val="000000"/>
                </a:solidFill>
              </a:rPr>
              <a:t>splanchnic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nerves to the inferior mesenteric and </a:t>
            </a:r>
            <a:r>
              <a:rPr lang="en-US" dirty="0" err="1">
                <a:solidFill>
                  <a:srgbClr val="000000"/>
                </a:solidFill>
              </a:rPr>
              <a:t>hypogastric</a:t>
            </a:r>
            <a:r>
              <a:rPr lang="en-US" dirty="0">
                <a:solidFill>
                  <a:srgbClr val="000000"/>
                </a:solidFill>
              </a:rPr>
              <a:t> ganglia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Postganglionic fibers serve the distal half of the large intestine, the </a:t>
            </a:r>
            <a:r>
              <a:rPr lang="en-US" dirty="0" smtClean="0"/>
              <a:t>____________________________________, </a:t>
            </a:r>
            <a:r>
              <a:rPr lang="en-US" dirty="0"/>
              <a:t>and the reproductive organs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Pathways with Synapses in the Adrenal Medulla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44600"/>
            <a:ext cx="8270875" cy="5056188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Fibers of the thoracic </a:t>
            </a:r>
            <a:r>
              <a:rPr lang="en-US" dirty="0" err="1"/>
              <a:t>splanchnic</a:t>
            </a:r>
            <a:r>
              <a:rPr lang="en-US" dirty="0"/>
              <a:t> nerve pass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Upon stimulation, </a:t>
            </a:r>
            <a:r>
              <a:rPr lang="en-US" dirty="0" err="1"/>
              <a:t>medullary</a:t>
            </a:r>
            <a:r>
              <a:rPr lang="en-US" dirty="0"/>
              <a:t> cells secrete </a:t>
            </a:r>
            <a:r>
              <a:rPr lang="en-US" dirty="0" smtClean="0"/>
              <a:t>____________________________________________________________________________into </a:t>
            </a:r>
            <a:r>
              <a:rPr lang="en-US" dirty="0"/>
              <a:t>the blood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Divisions of the 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ANS divisions: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mobilizes the body during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performs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___________________________________________ and </a:t>
            </a:r>
            <a:r>
              <a:rPr lang="en-US" dirty="0">
                <a:solidFill>
                  <a:srgbClr val="000000"/>
                </a:solidFill>
              </a:rPr>
              <a:t>conserves body energy </a:t>
            </a:r>
          </a:p>
          <a:p>
            <a:endParaRPr lang="en-US" dirty="0"/>
          </a:p>
          <a:p>
            <a:r>
              <a:rPr lang="en-US" dirty="0"/>
              <a:t>The two divisions provide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305800" cy="687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Reflexes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____________________________reflexes </a:t>
            </a:r>
            <a:r>
              <a:rPr lang="en-US" dirty="0"/>
              <a:t>have the same elements as </a:t>
            </a:r>
            <a:r>
              <a:rPr lang="en-US" dirty="0" smtClean="0"/>
              <a:t>_______________________________reflexes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are always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Afferent fibers are found in spinal and autonomic nerves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Referred Pain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48307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Pain stimuli arising from the </a:t>
            </a:r>
            <a:r>
              <a:rPr lang="en-US" sz="2800" dirty="0" smtClean="0"/>
              <a:t>__________________are 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This may be due to the fact that visceral pain afferents travel along the same pathways as somatic pain fibers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 and Receptors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Acetylcholine (</a:t>
            </a:r>
            <a:r>
              <a:rPr lang="en-US" sz="2800" dirty="0" err="1">
                <a:solidFill>
                  <a:srgbClr val="000000"/>
                </a:solidFill>
              </a:rPr>
              <a:t>ACh</a:t>
            </a:r>
            <a:r>
              <a:rPr lang="en-US" sz="2800" dirty="0">
                <a:solidFill>
                  <a:srgbClr val="000000"/>
                </a:solidFill>
              </a:rPr>
              <a:t>) and </a:t>
            </a:r>
            <a:r>
              <a:rPr lang="en-US" sz="2800" dirty="0" err="1">
                <a:solidFill>
                  <a:srgbClr val="000000"/>
                </a:solidFill>
              </a:rPr>
              <a:t>norepinephrine</a:t>
            </a:r>
            <a:r>
              <a:rPr lang="en-US" sz="2800" dirty="0">
                <a:solidFill>
                  <a:srgbClr val="000000"/>
                </a:solidFill>
              </a:rPr>
              <a:t> (NE) are the two major neurotransmitters of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-releasing fibers </a:t>
            </a:r>
          </a:p>
          <a:p>
            <a:pPr lvl="1">
              <a:lnSpc>
                <a:spcPct val="90000"/>
              </a:lnSpc>
            </a:pPr>
            <a:r>
              <a:rPr lang="en-US" sz="2400" dirty="0" err="1">
                <a:solidFill>
                  <a:srgbClr val="000000"/>
                </a:solidFill>
              </a:rPr>
              <a:t>ACh</a:t>
            </a:r>
            <a:r>
              <a:rPr lang="en-US" sz="2400" dirty="0">
                <a:solidFill>
                  <a:srgbClr val="000000"/>
                </a:solidFill>
              </a:rPr>
              <a:t> is released by all </a:t>
            </a:r>
            <a:r>
              <a:rPr lang="en-US" sz="2400" dirty="0" smtClean="0">
                <a:solidFill>
                  <a:srgbClr val="000000"/>
                </a:solidFill>
              </a:rPr>
              <a:t>__________________________________________ </a:t>
            </a:r>
            <a:r>
              <a:rPr lang="en-US" sz="2400" dirty="0">
                <a:solidFill>
                  <a:srgbClr val="000000"/>
                </a:solidFill>
              </a:rPr>
              <a:t>axons and all parasympathetic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</a:rPr>
              <a:t>Adrenergic fibers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______________________________________________ postganglionic </a:t>
            </a:r>
            <a:r>
              <a:rPr lang="en-US" sz="2400" dirty="0">
                <a:solidFill>
                  <a:srgbClr val="000000"/>
                </a:solidFill>
              </a:rPr>
              <a:t>axons that release NE 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effects (excitatory/inhibitory)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Cholinergic Receptors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__________________________of </a:t>
            </a:r>
            <a:r>
              <a:rPr lang="en-US" dirty="0">
                <a:solidFill>
                  <a:srgbClr val="000000"/>
                </a:solidFill>
              </a:rPr>
              <a:t>receptors that bind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are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These are named after drugs that bind to them and mimic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Nicotinic Receptors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Nicotinic receptors are found on: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somatic targets)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</a:t>
            </a:r>
            <a:r>
              <a:rPr lang="en-US" dirty="0" err="1">
                <a:solidFill>
                  <a:srgbClr val="000000"/>
                </a:solidFill>
              </a:rPr>
              <a:t>ganglionic</a:t>
            </a:r>
            <a:r>
              <a:rPr lang="en-US" dirty="0">
                <a:solidFill>
                  <a:srgbClr val="000000"/>
                </a:solidFill>
              </a:rPr>
              <a:t> neurons of both sympathetic and parasympathetic divisions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cells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 to nicotinic receptors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Muscarinic Receptors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Muscarinic</a:t>
            </a:r>
            <a:r>
              <a:rPr lang="en-US" dirty="0">
                <a:solidFill>
                  <a:srgbClr val="000000"/>
                </a:solidFill>
              </a:rPr>
              <a:t> receptors occur on all </a:t>
            </a:r>
            <a:r>
              <a:rPr lang="en-US" dirty="0" err="1">
                <a:solidFill>
                  <a:srgbClr val="000000"/>
                </a:solidFill>
              </a:rPr>
              <a:t>effector</a:t>
            </a:r>
            <a:r>
              <a:rPr lang="en-US" dirty="0">
                <a:solidFill>
                  <a:srgbClr val="000000"/>
                </a:solidFill>
              </a:rPr>
              <a:t> cells stimulated by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 be either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Depends on the </a:t>
            </a:r>
            <a:r>
              <a:rPr lang="en-US" dirty="0" smtClean="0"/>
              <a:t>_________________________________________ of </a:t>
            </a:r>
            <a:r>
              <a:rPr lang="en-US" dirty="0"/>
              <a:t>the target organ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Adrenergic Receptors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two types of adrenergic receptors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Effects </a:t>
            </a:r>
            <a:r>
              <a:rPr lang="en-US" dirty="0"/>
              <a:t>of NE binding to: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notable exception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 binding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of the heart is stimulatory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Drugs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49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Atropine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blocks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Tricyclic</a:t>
            </a:r>
            <a:r>
              <a:rPr lang="en-US" dirty="0">
                <a:solidFill>
                  <a:srgbClr val="000000"/>
                </a:solidFill>
              </a:rPr>
              <a:t> antidepressants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prolong the activity of NE on postsynaptic membranes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Over-the-counter drugs for colds, allergies, and nasal congestion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Beta-blockers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attach mainly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receptors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Interactions of the Autonomic Divisions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</a:t>
            </a:r>
            <a:r>
              <a:rPr lang="en-US" dirty="0" smtClean="0"/>
              <a:t>_________________________ organs </a:t>
            </a:r>
            <a:r>
              <a:rPr lang="en-US" dirty="0"/>
              <a:t>are innervated by both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 heart and respiratory rates, and inhibit digestion and elimination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decrease heart and respiratory rates, and allow for digestion and the discarding of wastes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Role of the Parasympathetic Division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Concerned with keeping body energy use low</a:t>
            </a:r>
          </a:p>
          <a:p>
            <a:r>
              <a:rPr lang="en-US" sz="2800" dirty="0">
                <a:solidFill>
                  <a:srgbClr val="000000"/>
                </a:solidFill>
              </a:rPr>
              <a:t>Involves the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Its activity is illustrated in a person who relaxes after a meal  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Blood pressure, heart rate, and respiratory rates are low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Gastrointestinal tract activity is high</a:t>
            </a:r>
          </a:p>
          <a:p>
            <a:pPr lvl="1"/>
            <a:r>
              <a:rPr lang="en-US" sz="2400" dirty="0"/>
              <a:t>The skin is warm and the pupils are constricted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Sympathetic Tone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2451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and </a:t>
            </a:r>
            <a:r>
              <a:rPr lang="en-US" dirty="0">
                <a:solidFill>
                  <a:srgbClr val="000000"/>
                </a:solidFill>
              </a:rPr>
              <a:t>keeps the blood vessels in a continual state of partial constriction</a:t>
            </a:r>
          </a:p>
          <a:p>
            <a:r>
              <a:rPr lang="en-US" dirty="0">
                <a:solidFill>
                  <a:srgbClr val="000000"/>
                </a:solidFill>
              </a:rPr>
              <a:t>This sympathetic tone (vasomotor tone):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Constricts blood vessels and causes blood pressure to rise as needed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Prompts vessels to </a:t>
            </a:r>
            <a:r>
              <a:rPr lang="en-US" dirty="0" smtClean="0">
                <a:solidFill>
                  <a:srgbClr val="000000"/>
                </a:solidFill>
              </a:rPr>
              <a:t>_______________________  </a:t>
            </a:r>
            <a:r>
              <a:rPr lang="en-US" dirty="0">
                <a:solidFill>
                  <a:srgbClr val="000000"/>
                </a:solidFill>
              </a:rPr>
              <a:t>if blood pressure is to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Tone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Parasympathetic tone: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Dictates normal activity levels of the digestive and urinary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The sympathetic division can override these effects during times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Drugs that block parasympathetic responses increase heart rate and block fecal and urinary retention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Cooperative Effects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is </a:t>
            </a:r>
            <a:r>
              <a:rPr lang="en-US" dirty="0">
                <a:solidFill>
                  <a:srgbClr val="000000"/>
                </a:solidFill>
              </a:rPr>
              <a:t>best seen in control of the external genitalia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 fibers </a:t>
            </a:r>
            <a:r>
              <a:rPr lang="en-US" dirty="0">
                <a:solidFill>
                  <a:srgbClr val="000000"/>
                </a:solidFill>
              </a:rPr>
              <a:t>cause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______________________________and </a:t>
            </a:r>
            <a:r>
              <a:rPr lang="en-US" dirty="0">
                <a:solidFill>
                  <a:srgbClr val="000000"/>
                </a:solidFill>
              </a:rPr>
              <a:t>are responsible for erection of the penis and clitoris</a:t>
            </a:r>
          </a:p>
          <a:p>
            <a:endParaRPr lang="en-US" dirty="0"/>
          </a:p>
          <a:p>
            <a:r>
              <a:rPr lang="en-US" dirty="0" smtClean="0"/>
              <a:t>________________________________ fibers </a:t>
            </a:r>
            <a:r>
              <a:rPr lang="en-US" dirty="0"/>
              <a:t>cause </a:t>
            </a:r>
            <a:r>
              <a:rPr lang="en-US" dirty="0" smtClean="0"/>
              <a:t>__________________________________ in </a:t>
            </a:r>
            <a:r>
              <a:rPr lang="en-US" dirty="0"/>
              <a:t>males and reflex peristalsis in females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Regulates many functions not subject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These include the activity of the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sweat glands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arrector</a:t>
            </a:r>
            <a:r>
              <a:rPr lang="en-US" dirty="0"/>
              <a:t> </a:t>
            </a:r>
            <a:r>
              <a:rPr lang="en-US" dirty="0" err="1"/>
              <a:t>pili</a:t>
            </a:r>
            <a:r>
              <a:rPr lang="en-US" dirty="0"/>
              <a:t> muscles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most blood vessels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sympathetic division controls:</a:t>
            </a:r>
          </a:p>
          <a:p>
            <a:pPr lvl="1"/>
            <a:r>
              <a:rPr lang="en-US" dirty="0"/>
              <a:t>Thermoregulatory responses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Release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Metabolic effects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Thermoregulatory Responses to Heat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Applying heat to the skin causes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___________________________________ of </a:t>
            </a:r>
            <a:r>
              <a:rPr lang="en-US" sz="2800" dirty="0">
                <a:solidFill>
                  <a:srgbClr val="000000"/>
                </a:solidFill>
              </a:rPr>
              <a:t>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Systemic body temperature elevation results in widespread dilation of 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This dilation brings warm blood to the surface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When temperature falls, blood vessels constrict and blood is retained in deeper vital organs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of Renin from the Kidneys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impulses activate the kidneys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Renin</a:t>
            </a:r>
            <a:r>
              <a:rPr lang="en-US" dirty="0"/>
              <a:t> is an enzyme 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Effects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promotes metabolic effects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Increases the metabolic rate of body cells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Raises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Mobilizes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Stimulates the reticular activating system (RAS) of the brain, increasing mental alertness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Versus Diffuse Effects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parasympathetic division exerts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 sympathetic division exerts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Sympathetic Activation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4826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activation is long-lasting because NE: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 more </a:t>
            </a:r>
            <a:r>
              <a:rPr lang="en-US" dirty="0">
                <a:solidFill>
                  <a:srgbClr val="000000"/>
                </a:solidFill>
              </a:rPr>
              <a:t>slowly than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an indirectly acting neurotransmitter, using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epinephrine are released into the blood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345113"/>
          </a:xfrm>
        </p:spPr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The sympathetic division is the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endParaRPr lang="en-US" sz="3100" dirty="0">
              <a:solidFill>
                <a:srgbClr val="000000"/>
              </a:solidFill>
            </a:endParaRPr>
          </a:p>
          <a:p>
            <a:r>
              <a:rPr lang="en-US" sz="3100" dirty="0">
                <a:solidFill>
                  <a:srgbClr val="000000"/>
                </a:solidFill>
              </a:rPr>
              <a:t>Involves </a:t>
            </a:r>
            <a:r>
              <a:rPr lang="en-US" sz="3100" dirty="0" smtClean="0">
                <a:solidFill>
                  <a:srgbClr val="000000"/>
                </a:solidFill>
              </a:rPr>
              <a:t>_</a:t>
            </a:r>
            <a:endParaRPr lang="en-US" sz="3100" dirty="0">
              <a:solidFill>
                <a:srgbClr val="000000"/>
              </a:solidFill>
            </a:endParaRP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exercise, excitement, emergency, and embarrassment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ANS Control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hypothalamus is the main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center </a:t>
            </a:r>
            <a:r>
              <a:rPr lang="en-US" dirty="0">
                <a:solidFill>
                  <a:srgbClr val="000000"/>
                </a:solidFill>
              </a:rPr>
              <a:t>of ANS activity</a:t>
            </a:r>
          </a:p>
          <a:p>
            <a:r>
              <a:rPr lang="en-US" dirty="0">
                <a:solidFill>
                  <a:srgbClr val="000000"/>
                </a:solidFill>
              </a:rPr>
              <a:t>Subconscious cerebral input via limbic lobe connections influences hypothalamic function</a:t>
            </a:r>
          </a:p>
          <a:p>
            <a:r>
              <a:rPr lang="en-US" dirty="0"/>
              <a:t>Other controls come from the </a:t>
            </a:r>
            <a:r>
              <a:rPr lang="en-US" dirty="0" smtClean="0"/>
              <a:t>_______________________________ , </a:t>
            </a:r>
            <a:r>
              <a:rPr lang="en-US" dirty="0"/>
              <a:t>the reticular formation, 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Hypothalamic Control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0488"/>
            <a:ext cx="8229600" cy="47005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Centers of the hypothalamus control: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Body temperature,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endocrine activity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rage, pleasure) and biological drives (hunger, thirst, sex)</a:t>
            </a:r>
          </a:p>
          <a:p>
            <a:pPr lvl="1"/>
            <a:r>
              <a:rPr lang="en-US" dirty="0"/>
              <a:t>Reactions </a:t>
            </a:r>
            <a:r>
              <a:rPr lang="en-US"/>
              <a:t>to </a:t>
            </a:r>
            <a:r>
              <a:rPr lang="en-US" smtClean="0"/>
              <a:t>____________________________ and </a:t>
            </a:r>
            <a:r>
              <a:rPr lang="en-US" dirty="0"/>
              <a:t>the “fight-or-flight”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the Sympathetic Division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100" dirty="0">
                <a:solidFill>
                  <a:srgbClr val="000000"/>
                </a:solidFill>
              </a:rPr>
              <a:t>Promotes adjustments during exercise 	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blood flow to organs is reduced,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endParaRPr lang="en-US" sz="3100" dirty="0" smtClean="0">
              <a:solidFill>
                <a:srgbClr val="000000"/>
              </a:solidFill>
            </a:endParaRPr>
          </a:p>
          <a:p>
            <a:r>
              <a:rPr lang="en-US" sz="3100" dirty="0" smtClean="0">
                <a:solidFill>
                  <a:srgbClr val="000000"/>
                </a:solidFill>
              </a:rPr>
              <a:t>Its </a:t>
            </a:r>
            <a:r>
              <a:rPr lang="en-US" sz="3100" dirty="0">
                <a:solidFill>
                  <a:srgbClr val="000000"/>
                </a:solidFill>
              </a:rPr>
              <a:t>activity is illustrated by a person who is threatened</a:t>
            </a:r>
          </a:p>
          <a:p>
            <a:pPr lvl="1"/>
            <a:r>
              <a:rPr lang="en-US" sz="2700" dirty="0">
                <a:solidFill>
                  <a:srgbClr val="000000"/>
                </a:solidFill>
              </a:rPr>
              <a:t>Heart rate </a:t>
            </a:r>
            <a:r>
              <a:rPr lang="en-US" sz="2700" dirty="0" smtClean="0">
                <a:solidFill>
                  <a:srgbClr val="000000"/>
                </a:solidFill>
              </a:rPr>
              <a:t>______________________________ </a:t>
            </a:r>
            <a:r>
              <a:rPr lang="en-US" sz="2700" dirty="0">
                <a:solidFill>
                  <a:srgbClr val="000000"/>
                </a:solidFill>
              </a:rPr>
              <a:t>and breathing is </a:t>
            </a:r>
            <a:r>
              <a:rPr lang="en-US" sz="2700" dirty="0" smtClean="0">
                <a:solidFill>
                  <a:srgbClr val="000000"/>
                </a:solidFill>
              </a:rPr>
              <a:t>_</a:t>
            </a:r>
            <a:endParaRPr lang="en-US" sz="2700" dirty="0">
              <a:solidFill>
                <a:srgbClr val="000000"/>
              </a:solidFill>
            </a:endParaRPr>
          </a:p>
          <a:p>
            <a:pPr lvl="1"/>
            <a:r>
              <a:rPr lang="en-US" sz="2700" dirty="0"/>
              <a:t>The skin is cold and sweaty, and the pupils dilate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Group 2"/>
          <p:cNvGraphicFramePr>
            <a:graphicFrameLocks noGrp="1"/>
          </p:cNvGraphicFramePr>
          <p:nvPr/>
        </p:nvGraphicFramePr>
        <p:xfrm>
          <a:off x="0" y="1524000"/>
          <a:ext cx="9144000" cy="4267201"/>
        </p:xfrm>
        <a:graphic>
          <a:graphicData uri="http://schemas.openxmlformats.org/drawingml/2006/table">
            <a:tbl>
              <a:tblPr/>
              <a:tblGrid>
                <a:gridCol w="2355850"/>
                <a:gridCol w="2409825"/>
                <a:gridCol w="2376488"/>
                <a:gridCol w="2001837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Division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Origin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Length of Fibers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Location of Ganglia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Thoracolumbar region of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Short preganglionic and long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Close to the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8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Parasympathetic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Brain and sacral spinal cord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Long preganglionic and short postganglionic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 the visceral effector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Anatomy of ANS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0" y="1371600"/>
          <a:ext cx="9144000" cy="5181602"/>
        </p:xfrm>
        <a:graphic>
          <a:graphicData uri="http://schemas.openxmlformats.org/drawingml/2006/table">
            <a:tbl>
              <a:tblPr/>
              <a:tblGrid>
                <a:gridCol w="1993900"/>
                <a:gridCol w="2133600"/>
                <a:gridCol w="2508250"/>
                <a:gridCol w="2508250"/>
              </a:tblGrid>
              <a:tr h="560388"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Cranial Nerve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Ganglion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Effector Organ(s)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Occulomotor (III)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Ciliary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Eye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Facial (VII)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Pterygopalatin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Submandibular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Salivary, nasal, and lacrimal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Glossopharyngeal (IX)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Parotid salivary glands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Vagus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Heart, lungs, and most visceral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0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Sacral Outflow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-S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Located within the walls of the target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Large intestine, urinary bladder, ureters, and reproductive organs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9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Division Outflow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30701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Arises from spinal cord segments T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through 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Sympathetic neurons 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Preganglionic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fibers pass through 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and </a:t>
            </a:r>
            <a:r>
              <a:rPr lang="en-US" dirty="0">
                <a:solidFill>
                  <a:srgbClr val="000000"/>
                </a:solidFill>
              </a:rPr>
              <a:t>synapse in the chain (</a:t>
            </a:r>
            <a:r>
              <a:rPr lang="en-US" dirty="0" err="1">
                <a:solidFill>
                  <a:srgbClr val="000000"/>
                </a:solidFill>
              </a:rPr>
              <a:t>paravertebral</a:t>
            </a:r>
            <a:r>
              <a:rPr lang="en-US" dirty="0">
                <a:solidFill>
                  <a:srgbClr val="000000"/>
                </a:solidFill>
              </a:rPr>
              <a:t>) ganglia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Sympathetic Outflow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Fibers from T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-L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	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form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synapse with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Postganglionic fibers innervate the numerous organs of the body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1356</Words>
  <Application>Microsoft Office PowerPoint</Application>
  <PresentationFormat>On-screen Show (4:3)</PresentationFormat>
  <Paragraphs>278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Neurotransmitter Effects</vt:lpstr>
      <vt:lpstr>Divisions of the ANS</vt:lpstr>
      <vt:lpstr>Role of the Parasympathetic Division</vt:lpstr>
      <vt:lpstr>Role of the Sympathetic Division</vt:lpstr>
      <vt:lpstr>Role of the Sympathetic Division</vt:lpstr>
      <vt:lpstr>Anatomy of ANS</vt:lpstr>
      <vt:lpstr>Parasympathetic Division Outflow</vt:lpstr>
      <vt:lpstr>Sympathetic Outflow</vt:lpstr>
      <vt:lpstr>Sympathetic Outflow</vt:lpstr>
      <vt:lpstr>Sympathetic Trunks and Pathways</vt:lpstr>
      <vt:lpstr>Sympathetic Trunks and Pathways</vt:lpstr>
      <vt:lpstr>Pathways with Synapses in Chain Ganglia</vt:lpstr>
      <vt:lpstr>Pathways to the Head</vt:lpstr>
      <vt:lpstr>Pathways to the Thorax</vt:lpstr>
      <vt:lpstr>Pathways to the Thorax</vt:lpstr>
      <vt:lpstr>Pathways with Synapses in Collateral Ganglia</vt:lpstr>
      <vt:lpstr>Pathways to the Abdomen</vt:lpstr>
      <vt:lpstr>Pathways to the Pelvis</vt:lpstr>
      <vt:lpstr>Pathways with Synapses in the Adrenal Medulla</vt:lpstr>
      <vt:lpstr>Slide 20</vt:lpstr>
      <vt:lpstr>Visceral Reflexes</vt:lpstr>
      <vt:lpstr>Referred Pain</vt:lpstr>
      <vt:lpstr>Neurotransmitters and Receptors</vt:lpstr>
      <vt:lpstr>Cholinergic Receptors</vt:lpstr>
      <vt:lpstr>Nicotinic Receptors</vt:lpstr>
      <vt:lpstr>Muscarinic Receptors</vt:lpstr>
      <vt:lpstr>Adrenergic Receptors</vt:lpstr>
      <vt:lpstr>Effects of Drugs</vt:lpstr>
      <vt:lpstr>Interactions of the Autonomic Divisions</vt:lpstr>
      <vt:lpstr>Sympathetic Tone</vt:lpstr>
      <vt:lpstr>Parasympathetic Tone</vt:lpstr>
      <vt:lpstr>Cooperative Effects</vt:lpstr>
      <vt:lpstr>Unique Roles of the Sympathetic Division</vt:lpstr>
      <vt:lpstr>Unique Roles of the Sympathetic Division</vt:lpstr>
      <vt:lpstr>Thermoregulatory Responses to Heat</vt:lpstr>
      <vt:lpstr>Release of Renin from the Kidneys</vt:lpstr>
      <vt:lpstr>Metabolic Effects</vt:lpstr>
      <vt:lpstr>Localized Versus Diffuse Effects</vt:lpstr>
      <vt:lpstr>Effects of Sympathetic Activation</vt:lpstr>
      <vt:lpstr>Levels of ANS Control</vt:lpstr>
      <vt:lpstr>Hypothalamic Control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Neurotransmitter Effects</dc:title>
  <dc:creator>Wargo, Betsy</dc:creator>
  <cp:lastModifiedBy>Wargo, Betsy</cp:lastModifiedBy>
  <cp:revision>2</cp:revision>
  <dcterms:created xsi:type="dcterms:W3CDTF">2009-10-20T16:53:16Z</dcterms:created>
  <dcterms:modified xsi:type="dcterms:W3CDTF">2009-10-20T16:54:48Z</dcterms:modified>
</cp:coreProperties>
</file>