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material, 1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D0EDB-A5BB-4B32-9306-9B1CEEC0A35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A0445-8F61-4BB6-BC6F-48D771094A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 material, 1 of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38CB8-7C28-4E5E-A1A3-2A1643FCC8C6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777D-56CE-453A-AFB5-8EB35E96F5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777D-56CE-453A-AFB5-8EB35E96F5EA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 material, 1 of 3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9928-4814-4D80-8C1F-C16AC4F77B4F}" type="datetimeFigureOut">
              <a:rPr lang="en-US" smtClean="0"/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E595-45CF-41F1-B081-B0644ED4E4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15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 Six Material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401763"/>
            <a:ext cx="2413000" cy="16891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Lacrimal</a:t>
            </a:r>
            <a:r>
              <a:rPr lang="en-US" dirty="0"/>
              <a:t> Apparatus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15.2</a:t>
            </a:r>
          </a:p>
        </p:txBody>
      </p:sp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0"/>
            <a:ext cx="571658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Eye Muscles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</a:t>
            </a:r>
            <a:r>
              <a:rPr lang="en-US" dirty="0" err="1"/>
              <a:t>straplike</a:t>
            </a:r>
            <a:r>
              <a:rPr lang="en-US" dirty="0"/>
              <a:t> extrinsic eye muscles</a:t>
            </a:r>
          </a:p>
          <a:p>
            <a:pPr lvl="1"/>
            <a:r>
              <a:rPr lang="en-US" dirty="0"/>
              <a:t>Enable the eye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Maintain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Four </a:t>
            </a:r>
            <a:r>
              <a:rPr lang="en-US" dirty="0" smtClean="0"/>
              <a:t>________________________________ muscles </a:t>
            </a:r>
            <a:r>
              <a:rPr lang="en-US" dirty="0"/>
              <a:t>originate from the annular ring</a:t>
            </a:r>
          </a:p>
          <a:p>
            <a:r>
              <a:rPr lang="en-US" dirty="0"/>
              <a:t>Two </a:t>
            </a:r>
            <a:r>
              <a:rPr lang="en-US" dirty="0" smtClean="0"/>
              <a:t>______________________________ muscles </a:t>
            </a:r>
            <a:r>
              <a:rPr lang="en-US" dirty="0"/>
              <a:t>move the eye in the vertical plane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Eye Muscles</a:t>
            </a:r>
          </a:p>
        </p:txBody>
      </p:sp>
      <p:pic>
        <p:nvPicPr>
          <p:cNvPr id="314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5263"/>
            <a:ext cx="91440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Summary of Cranial Nerves and Muscle Actions</a:t>
            </a:r>
          </a:p>
        </p:txBody>
      </p:sp>
      <p:sp>
        <p:nvSpPr>
          <p:cNvPr id="3154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98450" y="1244600"/>
            <a:ext cx="8270875" cy="5056188"/>
          </a:xfrm>
        </p:spPr>
        <p:txBody>
          <a:bodyPr/>
          <a:lstStyle/>
          <a:p>
            <a:r>
              <a:rPr lang="en-US"/>
              <a:t>Names, actions, and cranial nerve innervation of the extrinsic eye muscles</a:t>
            </a:r>
          </a:p>
        </p:txBody>
      </p:sp>
      <p:pic>
        <p:nvPicPr>
          <p:cNvPr id="31540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8788"/>
            <a:ext cx="9144000" cy="2851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Eyeball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A slightly </a:t>
            </a:r>
            <a:r>
              <a:rPr lang="en-US" sz="3200" dirty="0" smtClean="0"/>
              <a:t>_____________________________________with </a:t>
            </a:r>
            <a:r>
              <a:rPr lang="en-US" sz="3200" dirty="0"/>
              <a:t>anterior and posterior poles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The wall is composed of three tunics –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The internal cavity is filled with fluids called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lens separates the internal cavity into anterior and posterior segments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Eyeball</a:t>
            </a:r>
          </a:p>
        </p:txBody>
      </p:sp>
      <p:pic>
        <p:nvPicPr>
          <p:cNvPr id="317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Fibrous Tunic</a:t>
            </a: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 the outermost coat of the eye and is composed of: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sclera </a:t>
            </a:r>
            <a:r>
              <a:rPr lang="en-US" dirty="0" smtClean="0"/>
              <a:t>_____________________________________ and </a:t>
            </a:r>
            <a:r>
              <a:rPr lang="en-US" dirty="0"/>
              <a:t>anchors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The cornea lets light enter the eye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Vascular Tunic: Choroid Region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three regions: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Choroid region</a:t>
            </a:r>
          </a:p>
          <a:p>
            <a:pPr lvl="1"/>
            <a:r>
              <a:rPr lang="en-US" dirty="0"/>
              <a:t>A dark brown membrane that forms the posterior portion of the vascular layer</a:t>
            </a:r>
          </a:p>
          <a:p>
            <a:pPr lvl="1"/>
            <a:r>
              <a:rPr lang="en-US" dirty="0"/>
              <a:t>Supplies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Tunic: Ciliary Body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thickened ring of tissue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Composed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err="1"/>
              <a:t>ciliary</a:t>
            </a:r>
            <a:r>
              <a:rPr lang="en-US" dirty="0"/>
              <a:t> muscles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Anchors </a:t>
            </a:r>
            <a:r>
              <a:rPr lang="en-US" dirty="0"/>
              <a:t>the </a:t>
            </a:r>
            <a:r>
              <a:rPr lang="en-US" dirty="0" smtClean="0"/>
              <a:t>_____________________________________ that </a:t>
            </a:r>
            <a:r>
              <a:rPr lang="en-US" dirty="0"/>
              <a:t>holds the lens in place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Vascular Tunic: Iris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The </a:t>
            </a:r>
            <a:r>
              <a:rPr lang="en-US" sz="3200" dirty="0" smtClean="0"/>
              <a:t>_________________________________ of </a:t>
            </a:r>
            <a:r>
              <a:rPr lang="en-US" sz="3200" dirty="0"/>
              <a:t>the eye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Pupil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central opening of the iris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Close vision and bright light 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Distant vision and dim light </a:t>
            </a:r>
          </a:p>
          <a:p>
            <a:pPr lvl="3">
              <a:lnSpc>
                <a:spcPct val="80000"/>
              </a:lnSpc>
            </a:pPr>
            <a:r>
              <a:rPr lang="en-US" sz="2000" dirty="0" smtClean="0"/>
              <a:t> 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Changes in emotional state </a:t>
            </a:r>
          </a:p>
          <a:p>
            <a:pPr lvl="3">
              <a:lnSpc>
                <a:spcPct val="80000"/>
              </a:lnSpc>
            </a:pPr>
            <a:r>
              <a:rPr lang="en-US" sz="2000" dirty="0"/>
              <a:t>pupils dilate when the subject matter is appealing or requires problem-solving skills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and Associated Structures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575675" cy="49863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_______________________________________are </a:t>
            </a:r>
            <a:r>
              <a:rPr lang="en-US" sz="3200" dirty="0"/>
              <a:t>in the eye</a:t>
            </a:r>
          </a:p>
          <a:p>
            <a:r>
              <a:rPr lang="en-US" sz="3200" dirty="0"/>
              <a:t>Most of the eye is protected by a </a:t>
            </a:r>
            <a:r>
              <a:rPr lang="en-US" sz="3200" dirty="0" smtClean="0"/>
              <a:t>cushion of fat and the bony orbit</a:t>
            </a:r>
            <a:endParaRPr lang="en-US" sz="3200" dirty="0"/>
          </a:p>
          <a:p>
            <a:r>
              <a:rPr lang="en-US" sz="3200" dirty="0"/>
              <a:t>Accessory structures include 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Tunic: Retina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 delicate </a:t>
            </a:r>
            <a:r>
              <a:rPr lang="en-US" sz="3200" dirty="0" smtClean="0"/>
              <a:t>_</a:t>
            </a:r>
            <a:endParaRPr lang="en-US" sz="3200" dirty="0"/>
          </a:p>
          <a:p>
            <a:r>
              <a:rPr lang="en-US" sz="3200" dirty="0"/>
              <a:t>Pigmented layer </a:t>
            </a:r>
          </a:p>
          <a:p>
            <a:pPr lvl="1"/>
            <a:r>
              <a:rPr lang="en-US" sz="2800" dirty="0"/>
              <a:t>the outer layer that </a:t>
            </a:r>
            <a:r>
              <a:rPr lang="en-US" sz="2800" dirty="0" smtClean="0"/>
              <a:t>________________________________________ and </a:t>
            </a:r>
            <a:r>
              <a:rPr lang="en-US" sz="2800" dirty="0"/>
              <a:t>prevents its scattering</a:t>
            </a:r>
          </a:p>
          <a:p>
            <a:r>
              <a:rPr lang="en-US" sz="3200" dirty="0"/>
              <a:t>Neural layer, which contains:</a:t>
            </a:r>
          </a:p>
          <a:p>
            <a:pPr lvl="1"/>
            <a:r>
              <a:rPr lang="en-US" sz="2800" dirty="0" smtClean="0"/>
              <a:t>___________________________________________ that </a:t>
            </a:r>
            <a:r>
              <a:rPr lang="en-US" sz="2800" dirty="0" err="1"/>
              <a:t>transduce</a:t>
            </a:r>
            <a:r>
              <a:rPr lang="en-US" sz="2800" dirty="0"/>
              <a:t> light energy</a:t>
            </a:r>
          </a:p>
          <a:p>
            <a:pPr lvl="1"/>
            <a:r>
              <a:rPr lang="en-US" sz="2800" dirty="0"/>
              <a:t>Bipolar cells and ganglion cells</a:t>
            </a:r>
          </a:p>
          <a:p>
            <a:pPr lvl="1"/>
            <a:r>
              <a:rPr lang="en-US" sz="2800" dirty="0" err="1"/>
              <a:t>Amacrine</a:t>
            </a:r>
            <a:r>
              <a:rPr lang="en-US" sz="2800" dirty="0"/>
              <a:t> and horizontal cells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Tunic: Retina</a:t>
            </a:r>
          </a:p>
        </p:txBody>
      </p:sp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0"/>
            <a:ext cx="7500937" cy="6851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The Retina: Ganglion Cells and the Optic Disc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Ganglion cell axons:</a:t>
            </a:r>
          </a:p>
          <a:p>
            <a:pPr lvl="1"/>
            <a:r>
              <a:rPr lang="en-US" dirty="0"/>
              <a:t>Run along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Leave the eye as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_</a:t>
            </a:r>
            <a:endParaRPr lang="en-US" dirty="0"/>
          </a:p>
          <a:p>
            <a:pPr lvl="1"/>
            <a:r>
              <a:rPr lang="en-US" dirty="0"/>
              <a:t>Is the site where the optic nerve leaves the eye</a:t>
            </a:r>
          </a:p>
          <a:p>
            <a:pPr lvl="1"/>
            <a:r>
              <a:rPr lang="en-US" dirty="0"/>
              <a:t>Lacks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the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/>
              <a:t>The Retina: Ganglion Cells and the Optic Disc</a:t>
            </a:r>
          </a:p>
        </p:txBody>
      </p:sp>
      <p:pic>
        <p:nvPicPr>
          <p:cNvPr id="3266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50" y="1309688"/>
            <a:ext cx="4379913" cy="5548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Retina: Photoreceptors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Rods: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Respond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Are used for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Respond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Have </a:t>
            </a:r>
            <a:r>
              <a:rPr lang="en-US" dirty="0" smtClean="0"/>
              <a:t>_____________________________________  </a:t>
            </a:r>
            <a:r>
              <a:rPr lang="en-US" dirty="0"/>
              <a:t>color vision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found in the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Are concentrated in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Supply to the Retina</a:t>
            </a: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neural retina receives its blood supply from two sources</a:t>
            </a:r>
          </a:p>
          <a:p>
            <a:pPr lvl="1"/>
            <a:r>
              <a:rPr lang="en-US" dirty="0"/>
              <a:t>The outer third receives its blood from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 inner two-thirds is served by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vessels radiate out from the optic disc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Chambers and Fluids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lens separates the internal eye into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posterior segment is filled with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Transmits </a:t>
            </a:r>
            <a:r>
              <a:rPr lang="en-US" dirty="0"/>
              <a:t>light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Supports the posterior surface of the lens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Contributes </a:t>
            </a:r>
            <a:r>
              <a:rPr lang="en-US" dirty="0"/>
              <a:t>to intraocular pressure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Segment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Composed of two chambers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between the cornea and the iris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between the iris and the lens</a:t>
            </a:r>
          </a:p>
          <a:p>
            <a:r>
              <a:rPr lang="en-US" sz="3200" dirty="0" smtClean="0"/>
              <a:t>____________________________ humor</a:t>
            </a:r>
            <a:endParaRPr lang="en-US" sz="3200" dirty="0"/>
          </a:p>
          <a:p>
            <a:pPr lvl="1"/>
            <a:r>
              <a:rPr lang="en-US" sz="2800" dirty="0"/>
              <a:t>A </a:t>
            </a:r>
            <a:r>
              <a:rPr lang="en-US" sz="2800" dirty="0" err="1"/>
              <a:t>plasmalike</a:t>
            </a:r>
            <a:r>
              <a:rPr lang="en-US" sz="2800" dirty="0"/>
              <a:t> fluid that fills the anterior segment</a:t>
            </a:r>
          </a:p>
          <a:p>
            <a:pPr lvl="1"/>
            <a:r>
              <a:rPr lang="en-US" sz="2800" dirty="0"/>
              <a:t>Drains via the </a:t>
            </a:r>
            <a:r>
              <a:rPr lang="en-US" sz="2800" dirty="0" smtClean="0"/>
              <a:t>_</a:t>
            </a:r>
            <a:endParaRPr lang="en-US" sz="2800" dirty="0"/>
          </a:p>
          <a:p>
            <a:r>
              <a:rPr lang="en-US" sz="3200" dirty="0"/>
              <a:t>Supports, nourishes, and </a:t>
            </a:r>
            <a:r>
              <a:rPr lang="en-US" sz="3200" dirty="0" smtClean="0"/>
              <a:t>_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Anterior Segment</a:t>
            </a:r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344612" cy="548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58900"/>
            <a:ext cx="8575675" cy="4714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A biconvex, transparent, flexible, </a:t>
            </a:r>
            <a:r>
              <a:rPr lang="en-US" sz="3200" dirty="0" smtClean="0"/>
              <a:t>________________________________structure </a:t>
            </a:r>
            <a:r>
              <a:rPr lang="en-US" sz="3200" dirty="0"/>
              <a:t>that: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Allows </a:t>
            </a:r>
            <a:r>
              <a:rPr lang="en-US" sz="2800" dirty="0" smtClean="0"/>
              <a:t>____________________________________of </a:t>
            </a:r>
            <a:r>
              <a:rPr lang="en-US" sz="2800" dirty="0"/>
              <a:t>light onto the retina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Is composed of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Lens fibers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cells filled with the transparent protein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With </a:t>
            </a:r>
            <a:r>
              <a:rPr lang="en-US" sz="3200" dirty="0"/>
              <a:t>age, 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the lens becomes more compact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loses its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Eyebrows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____________________________________ that </a:t>
            </a:r>
            <a:r>
              <a:rPr lang="en-US" sz="3200" dirty="0"/>
              <a:t>overlie the </a:t>
            </a:r>
            <a:r>
              <a:rPr lang="en-US" sz="3200" dirty="0" err="1"/>
              <a:t>supraorbital</a:t>
            </a:r>
            <a:r>
              <a:rPr lang="en-US" sz="3200" dirty="0"/>
              <a:t> margins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Functions include: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Preventing </a:t>
            </a:r>
            <a:r>
              <a:rPr lang="en-US" sz="2800" dirty="0" smtClean="0"/>
              <a:t>______________________________  </a:t>
            </a:r>
            <a:r>
              <a:rPr lang="en-US" sz="2800" dirty="0"/>
              <a:t>from reaching the eye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depresses the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move the eyebrows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eyes respond to a small portion of this spectrum called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Different </a:t>
            </a:r>
            <a:r>
              <a:rPr lang="en-US" dirty="0" smtClean="0"/>
              <a:t>___________________________ in </a:t>
            </a:r>
            <a:r>
              <a:rPr lang="en-US" dirty="0"/>
              <a:t>the retina respond to different </a:t>
            </a:r>
            <a:r>
              <a:rPr lang="en-US" dirty="0" smtClean="0"/>
              <a:t>__________________________________ </a:t>
            </a:r>
            <a:r>
              <a:rPr lang="en-US" dirty="0"/>
              <a:t>of the visible spectrum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Refraction and Lenses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light passes from one transparent medium to another its speed changes and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Light </a:t>
            </a:r>
            <a:r>
              <a:rPr lang="en-US" dirty="0"/>
              <a:t>passing through a convex lens is bent so that the rays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When </a:t>
            </a:r>
            <a:r>
              <a:rPr lang="en-US" dirty="0"/>
              <a:t>a convex lens forms an image, the image is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Light on the Retina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Pathway of light entering the eye: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Light </a:t>
            </a:r>
            <a:r>
              <a:rPr lang="en-US" sz="3200" dirty="0"/>
              <a:t>is refracted: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At the cornea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Entering the lens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Leaving the lens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The lens curvature and shape allow for fine focusing of an image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for Distant Vision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33500"/>
            <a:ext cx="3946525" cy="474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Light from a distance needs </a:t>
            </a:r>
            <a:r>
              <a:rPr lang="en-US" sz="2800" dirty="0" smtClean="0"/>
              <a:t>______________________________________ for </a:t>
            </a:r>
            <a:r>
              <a:rPr lang="en-US" sz="2800" dirty="0"/>
              <a:t>proper focusing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Far </a:t>
            </a:r>
            <a:r>
              <a:rPr lang="en-US" sz="2800" dirty="0"/>
              <a:t>point of vision – the distance beyond which the lens does not need to change shape to focus (20 ft.)</a:t>
            </a:r>
          </a:p>
        </p:txBody>
      </p:sp>
      <p:pic>
        <p:nvPicPr>
          <p:cNvPr id="424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575" y="1931988"/>
            <a:ext cx="4627563" cy="2803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Focusing for Close Vision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Close vision requires: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changing the lens shape by </a:t>
            </a:r>
            <a:r>
              <a:rPr lang="en-US" sz="2400" dirty="0" err="1"/>
              <a:t>ciliary</a:t>
            </a:r>
            <a:r>
              <a:rPr lang="en-US" sz="2400" dirty="0"/>
              <a:t> muscles to increase refractory power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the </a:t>
            </a:r>
            <a:r>
              <a:rPr lang="en-US" sz="2400" dirty="0" err="1"/>
              <a:t>pupillary</a:t>
            </a:r>
            <a:r>
              <a:rPr lang="en-US" sz="2400" dirty="0"/>
              <a:t> reflex constricts the pupils to prevent divergent light rays from entering the eye</a:t>
            </a:r>
          </a:p>
          <a:p>
            <a:pPr lvl="1"/>
            <a:r>
              <a:rPr lang="en-US" sz="2800" dirty="0" smtClean="0"/>
              <a:t> </a:t>
            </a:r>
            <a:endParaRPr lang="en-US" sz="2800" dirty="0"/>
          </a:p>
          <a:p>
            <a:pPr lvl="2"/>
            <a:r>
              <a:rPr lang="en-US" sz="2400" dirty="0"/>
              <a:t>medial rotation of the eyeballs toward the object being viewed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of Refraction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 eye with light focused properly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focal point is in front of the retina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Corrected with a concave lens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focal point is behind the retina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Corrected with a convex lens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8"/>
            <a:ext cx="9144000" cy="6437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Palpebrae (Eyelids)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575675" cy="4718050"/>
          </a:xfrm>
        </p:spPr>
        <p:txBody>
          <a:bodyPr/>
          <a:lstStyle/>
          <a:p>
            <a:r>
              <a:rPr lang="en-US" dirty="0"/>
              <a:t>Protect the eye </a:t>
            </a:r>
            <a:r>
              <a:rPr lang="en-US" dirty="0" err="1"/>
              <a:t>anteriorly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separates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medial and lateral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Palpebrae (Eyelids)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contains </a:t>
            </a:r>
            <a:r>
              <a:rPr lang="en-US" dirty="0" smtClean="0"/>
              <a:t>_______________________________ that </a:t>
            </a:r>
            <a:r>
              <a:rPr lang="en-US" dirty="0"/>
              <a:t>secrete a whitish, oily secretion (Sandman’s eye sand)</a:t>
            </a:r>
          </a:p>
          <a:p>
            <a:r>
              <a:rPr lang="en-US" dirty="0" smtClean="0"/>
              <a:t>__________________________________ of </a:t>
            </a:r>
            <a:r>
              <a:rPr lang="en-US" dirty="0"/>
              <a:t>connective tissue support the eyelids internally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gives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Palpebrae (Eyelids)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312863"/>
            <a:ext cx="8575675" cy="4718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Eyelashes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from the free margin of each eyelid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Lubricating </a:t>
            </a:r>
            <a:r>
              <a:rPr lang="en-US" dirty="0"/>
              <a:t>glands associated with the eyelids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 and </a:t>
            </a:r>
            <a:r>
              <a:rPr lang="en-US" dirty="0"/>
              <a:t>sebaceous glands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 lie </a:t>
            </a:r>
            <a:r>
              <a:rPr lang="en-US" dirty="0"/>
              <a:t>between the hair follicles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1692275"/>
            <a:ext cx="2339975" cy="1949450"/>
          </a:xfrm>
        </p:spPr>
        <p:txBody>
          <a:bodyPr>
            <a:normAutofit fontScale="90000"/>
          </a:bodyPr>
          <a:lstStyle/>
          <a:p>
            <a:r>
              <a:rPr lang="en-US"/>
              <a:t>Palpebrae (Eyelids)</a:t>
            </a:r>
          </a:p>
        </p:txBody>
      </p:sp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775" y="0"/>
            <a:ext cx="53562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Conjunctiva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 membrane </a:t>
            </a:r>
            <a:r>
              <a:rPr lang="en-US" dirty="0"/>
              <a:t>that:</a:t>
            </a:r>
          </a:p>
          <a:p>
            <a:pPr lvl="1"/>
            <a:r>
              <a:rPr lang="en-US" dirty="0"/>
              <a:t>Lines the eyelids as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Covers the whites of the eyes as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______________________________________and protects the eye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Lacrimal Apparatus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Consists of the </a:t>
            </a:r>
            <a:r>
              <a:rPr lang="en-US" sz="3200" dirty="0" err="1"/>
              <a:t>lacrimal</a:t>
            </a:r>
            <a:r>
              <a:rPr lang="en-US" sz="3200" dirty="0"/>
              <a:t> gland and associated ducts</a:t>
            </a:r>
          </a:p>
          <a:p>
            <a:r>
              <a:rPr lang="en-US" sz="3200" dirty="0" err="1"/>
              <a:t>Lacrimal</a:t>
            </a:r>
            <a:r>
              <a:rPr lang="en-US" sz="3200" dirty="0"/>
              <a:t> glands </a:t>
            </a:r>
            <a:r>
              <a:rPr lang="en-US" sz="3200" dirty="0" smtClean="0"/>
              <a:t>_</a:t>
            </a:r>
            <a:endParaRPr lang="en-US" sz="3200" dirty="0"/>
          </a:p>
          <a:p>
            <a:r>
              <a:rPr lang="en-US" sz="3200" dirty="0"/>
              <a:t>Tears</a:t>
            </a:r>
          </a:p>
          <a:p>
            <a:pPr lvl="1"/>
            <a:r>
              <a:rPr lang="en-US" sz="2800" dirty="0"/>
              <a:t>Contain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800" dirty="0"/>
              <a:t>Enter the eye via </a:t>
            </a:r>
            <a:r>
              <a:rPr lang="en-US" sz="2800" dirty="0" err="1"/>
              <a:t>superolateral</a:t>
            </a:r>
            <a:r>
              <a:rPr lang="en-US" sz="2800" dirty="0"/>
              <a:t> excretory ducts </a:t>
            </a:r>
          </a:p>
          <a:p>
            <a:pPr lvl="1"/>
            <a:r>
              <a:rPr lang="en-US" sz="2800" dirty="0" smtClean="0"/>
              <a:t>_____________________the </a:t>
            </a:r>
            <a:r>
              <a:rPr lang="en-US" sz="2800" dirty="0"/>
              <a:t>eye </a:t>
            </a:r>
            <a:r>
              <a:rPr lang="en-US" sz="2800" dirty="0" smtClean="0"/>
              <a:t>__________________________via </a:t>
            </a:r>
            <a:r>
              <a:rPr lang="en-US" sz="2800" dirty="0"/>
              <a:t>the </a:t>
            </a:r>
            <a:r>
              <a:rPr lang="en-US" sz="2800" dirty="0" err="1"/>
              <a:t>lacrimal</a:t>
            </a:r>
            <a:r>
              <a:rPr lang="en-US" sz="2800" dirty="0"/>
              <a:t> </a:t>
            </a:r>
            <a:r>
              <a:rPr lang="en-US" sz="2800" dirty="0" err="1"/>
              <a:t>punctum</a:t>
            </a:r>
            <a:endParaRPr lang="en-US" sz="2800" dirty="0"/>
          </a:p>
          <a:p>
            <a:pPr lvl="1"/>
            <a:r>
              <a:rPr lang="en-US" sz="2800" dirty="0"/>
              <a:t>Drain into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On-screen Show (4:3)</PresentationFormat>
  <Paragraphs>218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15</vt:lpstr>
      <vt:lpstr>Eye and Associated Structures</vt:lpstr>
      <vt:lpstr>Eyebrows</vt:lpstr>
      <vt:lpstr>Palpebrae (Eyelids)</vt:lpstr>
      <vt:lpstr>Palpebrae (Eyelids)</vt:lpstr>
      <vt:lpstr>Palpebrae (Eyelids)</vt:lpstr>
      <vt:lpstr>Palpebrae (Eyelids)</vt:lpstr>
      <vt:lpstr>Conjunctiva</vt:lpstr>
      <vt:lpstr>Lacrimal Apparatus</vt:lpstr>
      <vt:lpstr>Lacrimal Apparatus</vt:lpstr>
      <vt:lpstr>Extrinsic Eye Muscles</vt:lpstr>
      <vt:lpstr>Extrinsic Eye Muscles</vt:lpstr>
      <vt:lpstr>Summary of Cranial Nerves and Muscle Actions</vt:lpstr>
      <vt:lpstr>Structure of the Eyeball</vt:lpstr>
      <vt:lpstr>Structure of the Eyeball</vt:lpstr>
      <vt:lpstr>Fibrous Tunic</vt:lpstr>
      <vt:lpstr>Vascular Tunic: Choroid Region</vt:lpstr>
      <vt:lpstr>Vascular Tunic: Ciliary Body</vt:lpstr>
      <vt:lpstr>Vascular Tunic: Iris</vt:lpstr>
      <vt:lpstr>Sensory Tunic: Retina</vt:lpstr>
      <vt:lpstr>Sensory Tunic: Retina</vt:lpstr>
      <vt:lpstr>The Retina: Ganglion Cells and the Optic Disc</vt:lpstr>
      <vt:lpstr>The Retina: Ganglion Cells and the Optic Disc</vt:lpstr>
      <vt:lpstr>The Retina: Photoreceptors</vt:lpstr>
      <vt:lpstr>Blood Supply to the Retina</vt:lpstr>
      <vt:lpstr>Inner Chambers and Fluids</vt:lpstr>
      <vt:lpstr>Anterior Segment</vt:lpstr>
      <vt:lpstr>Anterior Segment</vt:lpstr>
      <vt:lpstr>Lens</vt:lpstr>
      <vt:lpstr>Light</vt:lpstr>
      <vt:lpstr>Refraction and Lenses</vt:lpstr>
      <vt:lpstr>Focusing Light on the Retina</vt:lpstr>
      <vt:lpstr>Focusing for Distant Vision</vt:lpstr>
      <vt:lpstr>Focusing for Close Vision</vt:lpstr>
      <vt:lpstr>Problems of Refraction</vt:lpstr>
      <vt:lpstr>Slide 36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Wargo, Betsy</dc:creator>
  <cp:lastModifiedBy>Wargo, Betsy</cp:lastModifiedBy>
  <cp:revision>1</cp:revision>
  <dcterms:created xsi:type="dcterms:W3CDTF">2009-10-20T17:00:21Z</dcterms:created>
  <dcterms:modified xsi:type="dcterms:W3CDTF">2009-10-20T17:01:21Z</dcterms:modified>
</cp:coreProperties>
</file>