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Material, 3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1675B-0556-4111-B769-8AAE2B96ECA8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B915-4062-4700-85E6-EE88712004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Material, 3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D74D0-39C1-4D50-A490-267B1157C6F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40B7A-3330-4712-8E8F-E4FD558105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78B60-7A60-4176-A584-CAC9D951853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3A8-59A4-41BF-A96A-E7564B9E23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Vestibule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utricle extends into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sacs:</a:t>
            </a:r>
          </a:p>
          <a:p>
            <a:pPr lvl="1"/>
            <a:r>
              <a:rPr lang="en-US" dirty="0"/>
              <a:t>House </a:t>
            </a:r>
            <a:r>
              <a:rPr lang="en-US" dirty="0" smtClean="0"/>
              <a:t>___________________________________ called </a:t>
            </a:r>
            <a:r>
              <a:rPr lang="en-US" dirty="0"/>
              <a:t>maculae</a:t>
            </a:r>
          </a:p>
          <a:p>
            <a:pPr lvl="1"/>
            <a:r>
              <a:rPr lang="en-US" dirty="0"/>
              <a:t>Respond to </a:t>
            </a:r>
            <a:r>
              <a:rPr lang="en-US" dirty="0" smtClean="0"/>
              <a:t>_______________________________ and </a:t>
            </a:r>
            <a:r>
              <a:rPr lang="en-US" dirty="0"/>
              <a:t>changes in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Resonance of the Basilar Membrane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Sound waves of low frequency (inaudible):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Travel around the </a:t>
            </a:r>
            <a:r>
              <a:rPr lang="en-US" dirty="0" err="1"/>
              <a:t>helicotrema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Audible sound waves: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Penetrate through the cochlear duct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Vibrate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Excite specific hair cells according to </a:t>
            </a:r>
            <a:r>
              <a:rPr lang="en-US" dirty="0" smtClean="0"/>
              <a:t>________________________________________ of </a:t>
            </a:r>
            <a:r>
              <a:rPr lang="en-US" dirty="0"/>
              <a:t>the sound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Organ of Corti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composed of </a:t>
            </a:r>
            <a:r>
              <a:rPr lang="en-US" dirty="0" smtClean="0"/>
              <a:t>___________________________________ and </a:t>
            </a:r>
            <a:r>
              <a:rPr lang="en-US" dirty="0"/>
              <a:t>outer and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_____________________________________ fibers </a:t>
            </a:r>
            <a:r>
              <a:rPr lang="en-US" dirty="0"/>
              <a:t>of the cochlear nerve attach to the base of hair cells</a:t>
            </a:r>
          </a:p>
          <a:p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Protrude into the </a:t>
            </a:r>
            <a:r>
              <a:rPr lang="en-US" dirty="0" err="1"/>
              <a:t>endolymph</a:t>
            </a:r>
            <a:endParaRPr lang="en-US" dirty="0"/>
          </a:p>
          <a:p>
            <a:pPr lvl="1"/>
            <a:r>
              <a:rPr lang="en-US" dirty="0"/>
              <a:t>Touch the </a:t>
            </a:r>
            <a:r>
              <a:rPr lang="en-US" dirty="0" err="1"/>
              <a:t>tectorial</a:t>
            </a:r>
            <a:r>
              <a:rPr lang="en-US" dirty="0"/>
              <a:t> membrane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Excitation of Hair Cells in the Organ of Corti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Bending cilia: </a:t>
            </a:r>
          </a:p>
          <a:p>
            <a:pPr lvl="1"/>
            <a:r>
              <a:rPr lang="en-US" dirty="0"/>
              <a:t>Opens </a:t>
            </a:r>
            <a:r>
              <a:rPr lang="en-US" dirty="0" smtClean="0"/>
              <a:t>__________________________________ ion </a:t>
            </a:r>
            <a:r>
              <a:rPr lang="en-US" dirty="0"/>
              <a:t>channels</a:t>
            </a:r>
          </a:p>
          <a:p>
            <a:pPr lvl="1"/>
            <a:r>
              <a:rPr lang="en-US" dirty="0"/>
              <a:t>Causes a </a:t>
            </a:r>
            <a:r>
              <a:rPr lang="en-US" dirty="0" smtClean="0"/>
              <a:t>_________________________________________ and </a:t>
            </a:r>
            <a:r>
              <a:rPr lang="en-US" dirty="0"/>
              <a:t>the release of a neurotransmitter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neurotransmitter causes cochlear fibers to transmit impulses to the brain, where sound is perceived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Auditory Pathway to the Brain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65263"/>
            <a:ext cx="7827962" cy="48466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Impulses from the cochlea pass via the </a:t>
            </a:r>
            <a:r>
              <a:rPr lang="en-US" sz="2400" dirty="0" smtClean="0"/>
              <a:t>__________________________to </a:t>
            </a:r>
            <a:r>
              <a:rPr lang="en-US" sz="2400" dirty="0"/>
              <a:t>the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From there, impulses are sent to the: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From </a:t>
            </a:r>
            <a:r>
              <a:rPr lang="en-US" sz="2400" dirty="0"/>
              <a:t>there, impulses pass to the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Auditory pathways </a:t>
            </a:r>
            <a:r>
              <a:rPr lang="en-US" sz="2400" dirty="0" smtClean="0"/>
              <a:t>_________________________ so </a:t>
            </a:r>
            <a:r>
              <a:rPr lang="en-US" sz="2400" dirty="0"/>
              <a:t>that both cortices receive input from both ears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Deafness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494823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 </a:t>
            </a:r>
            <a:endParaRPr lang="en-US" sz="3200" dirty="0"/>
          </a:p>
          <a:p>
            <a:pPr lvl="1"/>
            <a:r>
              <a:rPr lang="en-US" sz="2800" dirty="0"/>
              <a:t>something hampers sound conduction to the fluids of the inner ear 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  <a:p>
            <a:pPr lvl="1"/>
            <a:r>
              <a:rPr lang="en-US" sz="2800" dirty="0"/>
              <a:t>results from damage to the </a:t>
            </a:r>
            <a:r>
              <a:rPr lang="en-US" sz="2800" dirty="0" smtClean="0"/>
              <a:t>________________________________________  </a:t>
            </a:r>
            <a:r>
              <a:rPr lang="en-US" sz="2800" dirty="0"/>
              <a:t>at any point from the cochlear hair cells to the auditory cortical cells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Deafness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ringing or clicking sound in the ears in the absence of auditory stimuli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labyrinth disorder that affects the cochlea and the semicircular canals, causing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Mechanisms of Equilibrium and Orientation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equilibrium receptors in the semicircular canals and vestibule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Maintains our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Vestibular receptors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monitor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Semicircular canal receptors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monitor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of Maculae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____________________________________are </a:t>
            </a:r>
            <a:r>
              <a:rPr lang="en-US" sz="2800" dirty="0"/>
              <a:t>the sensory receptors for static equilibrium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Contain supporting cells and hair cells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Each hair cell has </a:t>
            </a:r>
            <a:r>
              <a:rPr lang="en-US" sz="2400" dirty="0" err="1"/>
              <a:t>stereocilia</a:t>
            </a:r>
            <a:r>
              <a:rPr lang="en-US" sz="2400" dirty="0"/>
              <a:t> and </a:t>
            </a:r>
            <a:r>
              <a:rPr lang="en-US" sz="2400" dirty="0" err="1"/>
              <a:t>kinocilium</a:t>
            </a:r>
            <a:r>
              <a:rPr lang="en-US" sz="2400" dirty="0"/>
              <a:t> embedded in the </a:t>
            </a:r>
            <a:r>
              <a:rPr lang="en-US" sz="2400" dirty="0" err="1"/>
              <a:t>otolithic</a:t>
            </a:r>
            <a:r>
              <a:rPr lang="en-US" sz="2400" dirty="0"/>
              <a:t> membrane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jellylike mass studded with tiny stones called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__________________________________ hairs </a:t>
            </a:r>
            <a:r>
              <a:rPr lang="en-US" sz="2800" dirty="0"/>
              <a:t>respond to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__________________________________ hairs </a:t>
            </a:r>
            <a:r>
              <a:rPr lang="en-US" sz="2800" dirty="0"/>
              <a:t>respond to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Effect of Gravity on Utricular Receptor Cells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46200"/>
            <a:ext cx="8270875" cy="5143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Otolithic</a:t>
            </a:r>
            <a:r>
              <a:rPr lang="en-US" dirty="0"/>
              <a:t> movement in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Depolarizes </a:t>
            </a:r>
            <a:r>
              <a:rPr lang="en-US" dirty="0"/>
              <a:t>vestibular nerve fibers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_________________________________the </a:t>
            </a:r>
            <a:r>
              <a:rPr lang="en-US" dirty="0"/>
              <a:t>number of action potentials generated</a:t>
            </a:r>
          </a:p>
          <a:p>
            <a:pPr>
              <a:lnSpc>
                <a:spcPct val="90000"/>
              </a:lnSpc>
            </a:pPr>
            <a:r>
              <a:rPr lang="en-US" dirty="0"/>
              <a:t>Movement in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 vestibular </a:t>
            </a:r>
            <a:r>
              <a:rPr lang="en-US" dirty="0"/>
              <a:t>nerve fibers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 the </a:t>
            </a:r>
            <a:r>
              <a:rPr lang="en-US" dirty="0"/>
              <a:t>rate of impulse propagation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Crista Ampullaris and Dynamic Equilibrium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</a:t>
            </a:r>
            <a:r>
              <a:rPr lang="en-US" sz="3200" dirty="0" smtClean="0"/>
              <a:t>_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Is the receptor for </a:t>
            </a:r>
            <a:r>
              <a:rPr lang="en-US" sz="2800" dirty="0" smtClean="0"/>
              <a:t>_________________________________ equilibrium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Is located in the </a:t>
            </a:r>
            <a:r>
              <a:rPr lang="en-US" sz="2800" dirty="0" err="1"/>
              <a:t>ampulla</a:t>
            </a:r>
            <a:r>
              <a:rPr lang="en-US" sz="2800" dirty="0"/>
              <a:t> of each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Responds to angular movements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Each </a:t>
            </a:r>
            <a:r>
              <a:rPr lang="en-US" sz="3200" dirty="0" err="1"/>
              <a:t>crista</a:t>
            </a:r>
            <a:r>
              <a:rPr lang="en-US" sz="3200" dirty="0"/>
              <a:t> has support cells and hair cells that extend into a gel-like mass called the </a:t>
            </a:r>
            <a:r>
              <a:rPr lang="en-US" sz="3200" dirty="0" smtClean="0"/>
              <a:t>_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Dendrites of vestibular nerve fibers encircle the base of the hair cells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Semicircular Canals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Three canals that lie in the </a:t>
            </a:r>
            <a:r>
              <a:rPr lang="en-US" sz="3200" dirty="0" smtClean="0"/>
              <a:t>_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Membranous </a:t>
            </a:r>
            <a:r>
              <a:rPr lang="en-US" sz="3200" dirty="0"/>
              <a:t>semicircular ducts line each canal and communicate with the utricle</a:t>
            </a:r>
          </a:p>
          <a:p>
            <a:r>
              <a:rPr lang="en-US" sz="3200" dirty="0"/>
              <a:t>The </a:t>
            </a:r>
            <a:r>
              <a:rPr lang="en-US" sz="3200" dirty="0" smtClean="0"/>
              <a:t>_________________________________is </a:t>
            </a:r>
            <a:r>
              <a:rPr lang="en-US" sz="3200" dirty="0"/>
              <a:t>the swollen end of each canal and it houses equilibrium receptors in a region called the </a:t>
            </a:r>
            <a:r>
              <a:rPr lang="en-US" sz="3200" dirty="0" smtClean="0"/>
              <a:t>_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These </a:t>
            </a:r>
            <a:r>
              <a:rPr lang="en-US" sz="3200" dirty="0"/>
              <a:t>receptors respond to </a:t>
            </a:r>
            <a:r>
              <a:rPr lang="en-US" sz="3200" dirty="0" smtClean="0"/>
              <a:t>_</a:t>
            </a:r>
            <a:endParaRPr lang="en-US" sz="32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Activating Crista Ampullaris Receptors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58900"/>
            <a:ext cx="8270875" cy="49657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Cristae</a:t>
            </a:r>
            <a:r>
              <a:rPr lang="en-US" sz="3200" dirty="0"/>
              <a:t> respond to </a:t>
            </a:r>
            <a:r>
              <a:rPr lang="en-US" sz="3200" dirty="0" smtClean="0"/>
              <a:t>_____________________________________ of </a:t>
            </a:r>
            <a:r>
              <a:rPr lang="en-US" sz="3200" dirty="0" err="1"/>
              <a:t>rotatory</a:t>
            </a:r>
            <a:r>
              <a:rPr lang="en-US" sz="3200" dirty="0"/>
              <a:t> movements of the head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Directional bending of hair cells in the </a:t>
            </a:r>
            <a:r>
              <a:rPr lang="en-US" sz="3200" dirty="0" err="1"/>
              <a:t>cristae</a:t>
            </a:r>
            <a:r>
              <a:rPr lang="en-US" sz="3200" dirty="0"/>
              <a:t> causes: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err="1" smtClean="0"/>
              <a:t>Hyperpolarizations</a:t>
            </a:r>
            <a:r>
              <a:rPr lang="en-US" sz="2800" dirty="0"/>
              <a:t>, and fewer impulses reach the brain</a:t>
            </a:r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result is that the brain is informed of rotational movements of the head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Balance and Orientation Pathways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14463"/>
            <a:ext cx="8420100" cy="4681537"/>
          </a:xfrm>
        </p:spPr>
        <p:txBody>
          <a:bodyPr/>
          <a:lstStyle/>
          <a:p>
            <a:r>
              <a:rPr lang="en-US" dirty="0"/>
              <a:t>There are </a:t>
            </a:r>
            <a:r>
              <a:rPr lang="en-US" dirty="0" smtClean="0"/>
              <a:t>______________________________ for </a:t>
            </a:r>
            <a:r>
              <a:rPr lang="en-US" dirty="0"/>
              <a:t>balance and orientation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mtClean="0"/>
              <a:t> </a:t>
            </a:r>
            <a:endParaRPr lang="en-US" dirty="0"/>
          </a:p>
          <a:p>
            <a:r>
              <a:rPr lang="en-US" dirty="0"/>
              <a:t>These receptors allow our body to respond reflexively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______________________________, </a:t>
            </a:r>
            <a:r>
              <a:rPr lang="en-US" dirty="0"/>
              <a:t>conical, bony chamber that:</a:t>
            </a:r>
          </a:p>
          <a:p>
            <a:pPr lvl="1"/>
            <a:r>
              <a:rPr lang="en-US" dirty="0"/>
              <a:t>Extends from the anterior vestibule</a:t>
            </a:r>
          </a:p>
          <a:p>
            <a:pPr lvl="1"/>
            <a:r>
              <a:rPr lang="en-US" dirty="0"/>
              <a:t>Coils around a bony pillar called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Contains the cochlear duct, which ends at the cochlear apex</a:t>
            </a:r>
          </a:p>
          <a:p>
            <a:pPr lvl="1"/>
            <a:r>
              <a:rPr lang="en-US" dirty="0"/>
              <a:t>Contains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cochlea is divided into three chambers:</a:t>
            </a:r>
          </a:p>
          <a:p>
            <a:pPr lvl="1"/>
            <a:r>
              <a:rPr lang="en-US" dirty="0" err="1" smtClean="0"/>
              <a:t>Scala</a:t>
            </a:r>
            <a:r>
              <a:rPr lang="en-US" dirty="0" smtClean="0"/>
              <a:t> _</a:t>
            </a:r>
            <a:endParaRPr lang="en-US" dirty="0"/>
          </a:p>
          <a:p>
            <a:pPr lvl="1"/>
            <a:r>
              <a:rPr lang="en-US" dirty="0" err="1"/>
              <a:t>Scala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err="1"/>
              <a:t>Scala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scala</a:t>
            </a:r>
            <a:r>
              <a:rPr lang="en-US" dirty="0"/>
              <a:t> tympani terminates at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scalas</a:t>
            </a:r>
            <a:r>
              <a:rPr lang="en-US" dirty="0"/>
              <a:t> tympani and </a:t>
            </a:r>
            <a:r>
              <a:rPr lang="en-US" dirty="0" err="1"/>
              <a:t>vestibuli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Are filled with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Are continuous with each other via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scala</a:t>
            </a:r>
            <a:r>
              <a:rPr lang="en-US" dirty="0"/>
              <a:t> media is filled with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Cochlea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“floor” of the cochlear duct is composed of:</a:t>
            </a:r>
          </a:p>
          <a:p>
            <a:pPr lvl="1"/>
            <a:r>
              <a:rPr lang="en-US" dirty="0"/>
              <a:t>The bony spiral lamina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____________________________________, </a:t>
            </a:r>
            <a:r>
              <a:rPr lang="en-US" dirty="0"/>
              <a:t>which supports the organ of </a:t>
            </a:r>
            <a:r>
              <a:rPr lang="en-US" dirty="0" err="1"/>
              <a:t>Corti</a:t>
            </a:r>
            <a:endParaRPr lang="en-US" dirty="0"/>
          </a:p>
          <a:p>
            <a:r>
              <a:rPr lang="en-US" dirty="0"/>
              <a:t>The cochlear branch of nerve VIII runs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Sound and Mechanisms of Hearing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39863"/>
            <a:ext cx="8575675" cy="4656137"/>
          </a:xfrm>
        </p:spPr>
        <p:txBody>
          <a:bodyPr/>
          <a:lstStyle/>
          <a:p>
            <a:r>
              <a:rPr lang="en-US" sz="3200" dirty="0"/>
              <a:t>Sound vibrations beat against the eardrum</a:t>
            </a:r>
          </a:p>
          <a:p>
            <a:r>
              <a:rPr lang="en-US" sz="3200" dirty="0"/>
              <a:t>The eardrum pushes against the </a:t>
            </a:r>
            <a:r>
              <a:rPr lang="en-US" sz="3200" dirty="0" err="1"/>
              <a:t>ossicles</a:t>
            </a:r>
            <a:r>
              <a:rPr lang="en-US" sz="3200" dirty="0"/>
              <a:t>, which presses fluid in the inner ear against the oval and round windows</a:t>
            </a:r>
          </a:p>
          <a:p>
            <a:pPr lvl="1"/>
            <a:r>
              <a:rPr lang="en-US" sz="2800" dirty="0"/>
              <a:t>This movement sets up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Moving </a:t>
            </a:r>
            <a:r>
              <a:rPr lang="en-US" sz="2800" dirty="0"/>
              <a:t>hair cells stimulates the cochlear nerve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Sound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the number of waves that pass a given point in a given time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 perception of different frequencies (we hear from 20–20,000 Hz)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intensity of a sound measured in decibels (dB)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subjective interpretation of sound intensity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Transmission of Sound to the Inner Ear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65263"/>
            <a:ext cx="8575675" cy="4630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The route of sound to the inner ear follows this pathway: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Outer ear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Middle ear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Inner ear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scalas</a:t>
            </a:r>
            <a:r>
              <a:rPr lang="en-US" sz="2400" dirty="0"/>
              <a:t> </a:t>
            </a:r>
            <a:r>
              <a:rPr lang="en-US" sz="2400" dirty="0" err="1"/>
              <a:t>vestibuli</a:t>
            </a:r>
            <a:r>
              <a:rPr lang="en-US" sz="2400" dirty="0"/>
              <a:t> and tympani to the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Stimulation of the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Generation of impulses in the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784</Words>
  <Application>Microsoft Office PowerPoint</Application>
  <PresentationFormat>On-screen Show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Vestibule</vt:lpstr>
      <vt:lpstr>The Semicircular Canals</vt:lpstr>
      <vt:lpstr>The Cochlea</vt:lpstr>
      <vt:lpstr>The Cochlea</vt:lpstr>
      <vt:lpstr>The Cochlea</vt:lpstr>
      <vt:lpstr>The Cochlea</vt:lpstr>
      <vt:lpstr>Sound and Mechanisms of Hearing</vt:lpstr>
      <vt:lpstr>Properties of Sound</vt:lpstr>
      <vt:lpstr>Transmission of Sound to the Inner Ear</vt:lpstr>
      <vt:lpstr>Resonance of the Basilar Membrane</vt:lpstr>
      <vt:lpstr>The Organ of Corti</vt:lpstr>
      <vt:lpstr>Excitation of Hair Cells in the Organ of Corti</vt:lpstr>
      <vt:lpstr>Auditory Pathway to the Brain</vt:lpstr>
      <vt:lpstr>Deafness</vt:lpstr>
      <vt:lpstr>Deafness</vt:lpstr>
      <vt:lpstr>Mechanisms of Equilibrium and Orientation</vt:lpstr>
      <vt:lpstr>Anatomy of Maculae</vt:lpstr>
      <vt:lpstr>Effect of Gravity on Utricular Receptor Cells</vt:lpstr>
      <vt:lpstr>Crista Ampullaris and Dynamic Equilibrium</vt:lpstr>
      <vt:lpstr>Activating Crista Ampullaris Receptors</vt:lpstr>
      <vt:lpstr>Balance and Orientation Pathways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Vestibule</dc:title>
  <dc:creator>Wargo, Betsy</dc:creator>
  <cp:lastModifiedBy>Wargo, Betsy</cp:lastModifiedBy>
  <cp:revision>3</cp:revision>
  <dcterms:created xsi:type="dcterms:W3CDTF">2009-10-20T17:04:32Z</dcterms:created>
  <dcterms:modified xsi:type="dcterms:W3CDTF">2009-10-20T17:05:55Z</dcterms:modified>
</cp:coreProperties>
</file>