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8"/>
  </p:notesMasterIdLst>
  <p:handoutMasterIdLst>
    <p:handoutMasterId r:id="rId99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handoutMaster" Target="handoutMasters/handoutMaster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Six Material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8D7E46-9DBD-4E7D-A20D-9E5E534785C1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D3AAC-8339-4074-A361-40CC5BE84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23148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Six Material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2B3EF-6D8F-474E-8D76-95DE4B16A280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7E9A4-FAB5-4DFA-8714-1C291973B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4674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7E9A4-FAB5-4DFA-8714-1C291973BA05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Exam Six Material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0E802-7842-4235-ACAC-9A1DCCB9E341}" type="slidenum">
              <a:rPr lang="en-US" smtClean="0"/>
              <a:t>54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Exam Six Material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987F5-7E32-418F-BD7F-16888DF56622}" type="slidenum">
              <a:rPr lang="en-US" smtClean="0"/>
              <a:t>81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Exam Six Material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30A25-55AD-425C-8AA4-D29CE7C5EAFF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FCCD5-EB00-49DF-82C1-924864CF45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30A25-55AD-425C-8AA4-D29CE7C5EAFF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FCCD5-EB00-49DF-82C1-924864CF45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30A25-55AD-425C-8AA4-D29CE7C5EAFF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FCCD5-EB00-49DF-82C1-924864CF45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30A25-55AD-425C-8AA4-D29CE7C5EAFF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FCCD5-EB00-49DF-82C1-924864CF45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30A25-55AD-425C-8AA4-D29CE7C5EAFF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FCCD5-EB00-49DF-82C1-924864CF45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30A25-55AD-425C-8AA4-D29CE7C5EAFF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FCCD5-EB00-49DF-82C1-924864CF45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30A25-55AD-425C-8AA4-D29CE7C5EAFF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FCCD5-EB00-49DF-82C1-924864CF45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30A25-55AD-425C-8AA4-D29CE7C5EAFF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FCCD5-EB00-49DF-82C1-924864CF45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30A25-55AD-425C-8AA4-D29CE7C5EAFF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FCCD5-EB00-49DF-82C1-924864CF45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30A25-55AD-425C-8AA4-D29CE7C5EAFF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FCCD5-EB00-49DF-82C1-924864CF45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30A25-55AD-425C-8AA4-D29CE7C5EAFF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FCCD5-EB00-49DF-82C1-924864CF45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30A25-55AD-425C-8AA4-D29CE7C5EAFF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FCCD5-EB00-49DF-82C1-924864CF456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Chapter 15</a:t>
            </a:r>
          </a:p>
        </p:txBody>
      </p:sp>
      <p:sp>
        <p:nvSpPr>
          <p:cNvPr id="53145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Exam Six Material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11175" y="1401763"/>
            <a:ext cx="2413000" cy="16891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Lacrimal</a:t>
            </a:r>
            <a:r>
              <a:rPr lang="en-US" dirty="0"/>
              <a:t> Apparatus</a:t>
            </a:r>
          </a:p>
        </p:txBody>
      </p:sp>
      <p:sp>
        <p:nvSpPr>
          <p:cNvPr id="312325" name="Text Box 5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chemeClr val="accent2"/>
                </a:solidFill>
              </a:rPr>
              <a:t>Figure 15.2</a:t>
            </a:r>
          </a:p>
        </p:txBody>
      </p:sp>
      <p:pic>
        <p:nvPicPr>
          <p:cNvPr id="31232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7413" y="0"/>
            <a:ext cx="5716587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Extrinsic Eye Muscles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Six </a:t>
            </a:r>
            <a:r>
              <a:rPr lang="en-US" dirty="0" err="1"/>
              <a:t>straplike</a:t>
            </a:r>
            <a:r>
              <a:rPr lang="en-US" dirty="0"/>
              <a:t> extrinsic eye muscles</a:t>
            </a:r>
          </a:p>
          <a:p>
            <a:pPr lvl="1"/>
            <a:r>
              <a:rPr lang="en-US" dirty="0"/>
              <a:t>Enable the eye to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/>
              <a:t>Maintain the </a:t>
            </a:r>
            <a:r>
              <a:rPr lang="en-US" dirty="0" smtClean="0"/>
              <a:t>_</a:t>
            </a:r>
            <a:endParaRPr lang="en-US" dirty="0"/>
          </a:p>
          <a:p>
            <a:r>
              <a:rPr lang="en-US" dirty="0"/>
              <a:t>Four </a:t>
            </a:r>
            <a:r>
              <a:rPr lang="en-US" dirty="0" smtClean="0"/>
              <a:t>________________________________ muscles </a:t>
            </a:r>
            <a:r>
              <a:rPr lang="en-US" dirty="0"/>
              <a:t>originate from the annular ring</a:t>
            </a:r>
          </a:p>
          <a:p>
            <a:r>
              <a:rPr lang="en-US" dirty="0"/>
              <a:t>Two </a:t>
            </a:r>
            <a:r>
              <a:rPr lang="en-US" dirty="0" smtClean="0"/>
              <a:t>______________________________ muscles </a:t>
            </a:r>
            <a:r>
              <a:rPr lang="en-US" dirty="0"/>
              <a:t>move the eye in the vertical plane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Extrinsic Eye Muscles</a:t>
            </a:r>
          </a:p>
        </p:txBody>
      </p:sp>
      <p:pic>
        <p:nvPicPr>
          <p:cNvPr id="31437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65263"/>
            <a:ext cx="9144000" cy="4191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40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Summary of Cranial Nerves and Muscle Actions</a:t>
            </a:r>
          </a:p>
        </p:txBody>
      </p:sp>
      <p:sp>
        <p:nvSpPr>
          <p:cNvPr id="315402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298450" y="1244600"/>
            <a:ext cx="8270875" cy="5056188"/>
          </a:xfrm>
        </p:spPr>
        <p:txBody>
          <a:bodyPr/>
          <a:lstStyle/>
          <a:p>
            <a:r>
              <a:rPr lang="en-US"/>
              <a:t>Names, actions, and cranial nerve innervation of the extrinsic eye muscles</a:t>
            </a:r>
          </a:p>
        </p:txBody>
      </p:sp>
      <p:pic>
        <p:nvPicPr>
          <p:cNvPr id="315404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98788"/>
            <a:ext cx="9144000" cy="28511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Structure of the Eyeball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3200" dirty="0"/>
              <a:t>A slightly </a:t>
            </a:r>
            <a:r>
              <a:rPr lang="en-US" sz="3200" dirty="0" smtClean="0"/>
              <a:t>_____________________________________with </a:t>
            </a:r>
            <a:r>
              <a:rPr lang="en-US" sz="3200" dirty="0"/>
              <a:t>anterior and posterior poles</a:t>
            </a:r>
          </a:p>
          <a:p>
            <a:pPr>
              <a:lnSpc>
                <a:spcPct val="80000"/>
              </a:lnSpc>
            </a:pPr>
            <a:r>
              <a:rPr lang="en-US" sz="3200" dirty="0"/>
              <a:t>The wall is composed of three tunics – 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 </a:t>
            </a:r>
            <a:endParaRPr lang="en-US" sz="2800" dirty="0"/>
          </a:p>
          <a:p>
            <a:pPr lvl="1">
              <a:lnSpc>
                <a:spcPct val="80000"/>
              </a:lnSpc>
            </a:pPr>
            <a:r>
              <a:rPr lang="en-US" sz="2800" dirty="0" smtClean="0"/>
              <a:t> </a:t>
            </a:r>
            <a:endParaRPr lang="en-US" sz="2800" dirty="0"/>
          </a:p>
          <a:p>
            <a:pPr lvl="1">
              <a:lnSpc>
                <a:spcPct val="8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3200" dirty="0"/>
              <a:t>The internal cavity is filled with fluids called </a:t>
            </a:r>
            <a:r>
              <a:rPr lang="en-US" sz="3200" dirty="0" smtClean="0"/>
              <a:t>_</a:t>
            </a:r>
            <a:endParaRPr lang="en-US" sz="3200" dirty="0"/>
          </a:p>
          <a:p>
            <a:pPr>
              <a:lnSpc>
                <a:spcPct val="80000"/>
              </a:lnSpc>
            </a:pPr>
            <a:endParaRPr lang="en-US" sz="3200" dirty="0" smtClean="0"/>
          </a:p>
          <a:p>
            <a:pPr>
              <a:lnSpc>
                <a:spcPct val="80000"/>
              </a:lnSpc>
            </a:pPr>
            <a:r>
              <a:rPr lang="en-US" sz="3200" dirty="0" smtClean="0"/>
              <a:t>The </a:t>
            </a:r>
            <a:r>
              <a:rPr lang="en-US" sz="3200" dirty="0"/>
              <a:t>lens separates the internal cavity into anterior and posterior segments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Structure of the Eyeball</a:t>
            </a:r>
          </a:p>
        </p:txBody>
      </p:sp>
      <p:pic>
        <p:nvPicPr>
          <p:cNvPr id="31744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04900"/>
            <a:ext cx="9144000" cy="57531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Fibrous Tunic</a:t>
            </a:r>
          </a:p>
        </p:txBody>
      </p:sp>
      <p:sp>
        <p:nvSpPr>
          <p:cNvPr id="31846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Forms the outermost coat of the eye and is composed of: 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The sclera </a:t>
            </a:r>
            <a:r>
              <a:rPr lang="en-US" dirty="0" smtClean="0"/>
              <a:t>_____________________________________ and </a:t>
            </a:r>
            <a:r>
              <a:rPr lang="en-US" dirty="0"/>
              <a:t>anchors </a:t>
            </a:r>
            <a:r>
              <a:rPr lang="en-US" dirty="0" smtClean="0"/>
              <a:t>_</a:t>
            </a:r>
            <a:endParaRPr lang="en-US" dirty="0"/>
          </a:p>
          <a:p>
            <a:r>
              <a:rPr lang="en-US" dirty="0"/>
              <a:t>The cornea lets light enter the eye 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Vascular Tunic: Choroid Region</a:t>
            </a:r>
          </a:p>
        </p:txBody>
      </p:sp>
      <p:sp>
        <p:nvSpPr>
          <p:cNvPr id="3194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Has three regions: 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Choroid region</a:t>
            </a:r>
          </a:p>
          <a:p>
            <a:pPr lvl="1"/>
            <a:r>
              <a:rPr lang="en-US" dirty="0"/>
              <a:t>A dark brown membrane that forms the posterior portion of the vascular layer</a:t>
            </a:r>
          </a:p>
          <a:p>
            <a:pPr lvl="1"/>
            <a:r>
              <a:rPr lang="en-US" dirty="0"/>
              <a:t>Supplies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Vascular Tunic: Ciliary Body</a:t>
            </a:r>
          </a:p>
        </p:txBody>
      </p:sp>
      <p:sp>
        <p:nvSpPr>
          <p:cNvPr id="3205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thickened ring of tissue </a:t>
            </a:r>
            <a:r>
              <a:rPr lang="en-US" dirty="0" smtClean="0"/>
              <a:t>_</a:t>
            </a:r>
            <a:endParaRPr lang="en-US" dirty="0"/>
          </a:p>
          <a:p>
            <a:r>
              <a:rPr lang="en-US" dirty="0"/>
              <a:t>Composed of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 err="1"/>
              <a:t>ciliary</a:t>
            </a:r>
            <a:r>
              <a:rPr lang="en-US" dirty="0"/>
              <a:t> muscles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Anchors </a:t>
            </a:r>
            <a:r>
              <a:rPr lang="en-US" dirty="0"/>
              <a:t>the </a:t>
            </a:r>
            <a:r>
              <a:rPr lang="en-US" dirty="0" smtClean="0"/>
              <a:t>_____________________________________ that </a:t>
            </a:r>
            <a:r>
              <a:rPr lang="en-US" dirty="0"/>
              <a:t>holds the lens in place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Vascular Tunic: Iris</a:t>
            </a:r>
          </a:p>
        </p:txBody>
      </p:sp>
      <p:sp>
        <p:nvSpPr>
          <p:cNvPr id="3215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200" dirty="0"/>
              <a:t>The </a:t>
            </a:r>
            <a:r>
              <a:rPr lang="en-US" sz="3200" dirty="0" smtClean="0"/>
              <a:t>_________________________________ of </a:t>
            </a:r>
            <a:r>
              <a:rPr lang="en-US" sz="3200" dirty="0"/>
              <a:t>the eye</a:t>
            </a:r>
          </a:p>
          <a:p>
            <a:pPr>
              <a:lnSpc>
                <a:spcPct val="80000"/>
              </a:lnSpc>
            </a:pPr>
            <a:r>
              <a:rPr lang="en-US" sz="3200" dirty="0"/>
              <a:t>Pupil </a:t>
            </a:r>
          </a:p>
          <a:p>
            <a:pPr lvl="1">
              <a:lnSpc>
                <a:spcPct val="80000"/>
              </a:lnSpc>
            </a:pPr>
            <a:r>
              <a:rPr lang="en-US" sz="2800" dirty="0"/>
              <a:t>central opening of the iris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 </a:t>
            </a:r>
            <a:endParaRPr lang="en-US" sz="2800" dirty="0"/>
          </a:p>
          <a:p>
            <a:pPr lvl="2">
              <a:lnSpc>
                <a:spcPct val="80000"/>
              </a:lnSpc>
            </a:pPr>
            <a:r>
              <a:rPr lang="en-US" sz="2400" dirty="0"/>
              <a:t>Close vision and bright light </a:t>
            </a:r>
          </a:p>
          <a:p>
            <a:pPr lvl="3">
              <a:lnSpc>
                <a:spcPct val="80000"/>
              </a:lnSpc>
            </a:pPr>
            <a:r>
              <a:rPr lang="en-US" sz="2000" dirty="0" smtClean="0"/>
              <a:t> </a:t>
            </a:r>
            <a:endParaRPr lang="en-US" sz="2000" dirty="0"/>
          </a:p>
          <a:p>
            <a:pPr lvl="2">
              <a:lnSpc>
                <a:spcPct val="80000"/>
              </a:lnSpc>
            </a:pPr>
            <a:r>
              <a:rPr lang="en-US" sz="2400" dirty="0"/>
              <a:t>Distant vision and dim light </a:t>
            </a:r>
          </a:p>
          <a:p>
            <a:pPr lvl="3">
              <a:lnSpc>
                <a:spcPct val="80000"/>
              </a:lnSpc>
            </a:pPr>
            <a:r>
              <a:rPr lang="en-US" sz="2000" dirty="0" smtClean="0"/>
              <a:t> </a:t>
            </a:r>
            <a:endParaRPr lang="en-US" sz="2000" dirty="0"/>
          </a:p>
          <a:p>
            <a:pPr lvl="2">
              <a:lnSpc>
                <a:spcPct val="80000"/>
              </a:lnSpc>
            </a:pPr>
            <a:r>
              <a:rPr lang="en-US" sz="2400" dirty="0"/>
              <a:t>Changes in emotional state </a:t>
            </a:r>
          </a:p>
          <a:p>
            <a:pPr lvl="3">
              <a:lnSpc>
                <a:spcPct val="80000"/>
              </a:lnSpc>
            </a:pPr>
            <a:r>
              <a:rPr lang="en-US" sz="2000" dirty="0"/>
              <a:t>pupils dilate when the subject matter is appealing or requires problem-solving skills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Eye and Associated Structures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5438" y="1312863"/>
            <a:ext cx="8575675" cy="4986337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_______________________________________are </a:t>
            </a:r>
            <a:r>
              <a:rPr lang="en-US" sz="3200" dirty="0"/>
              <a:t>in the eye</a:t>
            </a:r>
          </a:p>
          <a:p>
            <a:r>
              <a:rPr lang="en-US" sz="3200" dirty="0"/>
              <a:t>Most of the eye is protected by a </a:t>
            </a:r>
            <a:r>
              <a:rPr lang="en-US" sz="3200" dirty="0" smtClean="0"/>
              <a:t>cushion of fat and the bony orbit</a:t>
            </a:r>
            <a:endParaRPr lang="en-US" sz="3200" dirty="0"/>
          </a:p>
          <a:p>
            <a:r>
              <a:rPr lang="en-US" sz="3200" dirty="0"/>
              <a:t>Accessory structures include </a:t>
            </a:r>
          </a:p>
          <a:p>
            <a:pPr lvl="1"/>
            <a:r>
              <a:rPr lang="en-US" sz="2800" dirty="0" smtClean="0"/>
              <a:t> </a:t>
            </a:r>
            <a:endParaRPr lang="en-US" sz="2800" dirty="0"/>
          </a:p>
          <a:p>
            <a:pPr lvl="1"/>
            <a:r>
              <a:rPr lang="en-US" sz="2800" dirty="0" smtClean="0"/>
              <a:t> </a:t>
            </a:r>
            <a:endParaRPr lang="en-US" sz="2800" dirty="0"/>
          </a:p>
          <a:p>
            <a:pPr lvl="1"/>
            <a:r>
              <a:rPr lang="en-US" sz="2800" dirty="0" smtClean="0"/>
              <a:t> </a:t>
            </a:r>
            <a:endParaRPr lang="en-US" sz="2800" dirty="0"/>
          </a:p>
          <a:p>
            <a:pPr lvl="1"/>
            <a:r>
              <a:rPr lang="en-US" sz="2800" dirty="0" smtClean="0"/>
              <a:t> </a:t>
            </a:r>
            <a:endParaRPr lang="en-US" sz="2800" dirty="0"/>
          </a:p>
          <a:p>
            <a:pPr lvl="1"/>
            <a:r>
              <a:rPr lang="en-US" sz="2800" dirty="0"/>
              <a:t> 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Sensory Tunic: Retina</a:t>
            </a: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/>
              <a:t>A delicate </a:t>
            </a:r>
            <a:r>
              <a:rPr lang="en-US" sz="3200" dirty="0" smtClean="0"/>
              <a:t>_</a:t>
            </a:r>
            <a:endParaRPr lang="en-US" sz="3200" dirty="0"/>
          </a:p>
          <a:p>
            <a:r>
              <a:rPr lang="en-US" sz="3200" dirty="0"/>
              <a:t>Pigmented layer </a:t>
            </a:r>
          </a:p>
          <a:p>
            <a:pPr lvl="1"/>
            <a:r>
              <a:rPr lang="en-US" sz="2800" dirty="0"/>
              <a:t>the outer layer that </a:t>
            </a:r>
            <a:r>
              <a:rPr lang="en-US" sz="2800" dirty="0" smtClean="0"/>
              <a:t>________________________________________ and </a:t>
            </a:r>
            <a:r>
              <a:rPr lang="en-US" sz="2800" dirty="0"/>
              <a:t>prevents its scattering</a:t>
            </a:r>
          </a:p>
          <a:p>
            <a:r>
              <a:rPr lang="en-US" sz="3200" dirty="0"/>
              <a:t>Neural layer, which contains:</a:t>
            </a:r>
          </a:p>
          <a:p>
            <a:pPr lvl="1"/>
            <a:r>
              <a:rPr lang="en-US" sz="2800" dirty="0" smtClean="0"/>
              <a:t>___________________________________________ that </a:t>
            </a:r>
            <a:r>
              <a:rPr lang="en-US" sz="2800" dirty="0" err="1"/>
              <a:t>transduce</a:t>
            </a:r>
            <a:r>
              <a:rPr lang="en-US" sz="2800" dirty="0"/>
              <a:t> light energy</a:t>
            </a:r>
          </a:p>
          <a:p>
            <a:pPr lvl="1"/>
            <a:r>
              <a:rPr lang="en-US" sz="2800" dirty="0"/>
              <a:t>Bipolar cells and ganglion cells</a:t>
            </a:r>
          </a:p>
          <a:p>
            <a:pPr lvl="1"/>
            <a:r>
              <a:rPr lang="en-US" sz="2800" dirty="0" err="1"/>
              <a:t>Amacrine</a:t>
            </a:r>
            <a:r>
              <a:rPr lang="en-US" sz="2800" dirty="0"/>
              <a:t> and horizontal cells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Sensory Tunic: Retina</a:t>
            </a:r>
          </a:p>
        </p:txBody>
      </p:sp>
      <p:pic>
        <p:nvPicPr>
          <p:cNvPr id="32461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4563" y="0"/>
            <a:ext cx="7500937" cy="68516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The Retina: Ganglion Cells and the Optic Disc</a:t>
            </a:r>
          </a:p>
        </p:txBody>
      </p:sp>
      <p:sp>
        <p:nvSpPr>
          <p:cNvPr id="32563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Ganglion cell axons:</a:t>
            </a:r>
          </a:p>
          <a:p>
            <a:pPr lvl="1"/>
            <a:r>
              <a:rPr lang="en-US" dirty="0"/>
              <a:t>Run along the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/>
              <a:t>Leave the eye as the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_</a:t>
            </a:r>
            <a:endParaRPr lang="en-US" dirty="0"/>
          </a:p>
          <a:p>
            <a:pPr lvl="1"/>
            <a:r>
              <a:rPr lang="en-US" dirty="0"/>
              <a:t>Is the site where the optic nerve leaves the eye</a:t>
            </a:r>
          </a:p>
          <a:p>
            <a:pPr lvl="1"/>
            <a:r>
              <a:rPr lang="en-US" dirty="0"/>
              <a:t>Lacks </a:t>
            </a:r>
            <a:r>
              <a:rPr lang="en-US" dirty="0" smtClean="0"/>
              <a:t>_</a:t>
            </a:r>
            <a:endParaRPr lang="en-US" dirty="0"/>
          </a:p>
          <a:p>
            <a:pPr lvl="2"/>
            <a:r>
              <a:rPr lang="en-US" dirty="0"/>
              <a:t>the 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3600" dirty="0"/>
              <a:t>The Retina: Ganglion Cells and the Optic Disc</a:t>
            </a:r>
          </a:p>
        </p:txBody>
      </p:sp>
      <p:pic>
        <p:nvPicPr>
          <p:cNvPr id="32666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2050" y="1309688"/>
            <a:ext cx="4379913" cy="554831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Retina: Photoreceptors</a:t>
            </a:r>
          </a:p>
        </p:txBody>
      </p:sp>
      <p:sp>
        <p:nvSpPr>
          <p:cNvPr id="32768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Rods: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Respond to </a:t>
            </a:r>
            <a:r>
              <a:rPr lang="en-US" dirty="0" smtClean="0"/>
              <a:t>_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Are used for </a:t>
            </a:r>
            <a:r>
              <a:rPr lang="en-US" dirty="0" smtClean="0"/>
              <a:t>_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Cones: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Respond to </a:t>
            </a:r>
            <a:r>
              <a:rPr lang="en-US" dirty="0" smtClean="0"/>
              <a:t>_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Have </a:t>
            </a:r>
            <a:r>
              <a:rPr lang="en-US" dirty="0" smtClean="0"/>
              <a:t>_____________________________________  </a:t>
            </a:r>
            <a:r>
              <a:rPr lang="en-US" dirty="0"/>
              <a:t>color vision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Are found in the </a:t>
            </a:r>
            <a:r>
              <a:rPr lang="en-US" dirty="0" smtClean="0"/>
              <a:t>_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Are concentrated in the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Blood Supply to the Retina</a:t>
            </a:r>
          </a:p>
        </p:txBody>
      </p:sp>
      <p:sp>
        <p:nvSpPr>
          <p:cNvPr id="32870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neural retina receives its blood supply from two sources</a:t>
            </a:r>
          </a:p>
          <a:p>
            <a:pPr lvl="1"/>
            <a:r>
              <a:rPr lang="en-US" dirty="0"/>
              <a:t>The outer third receives its blood from the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/>
              <a:t>The inner two-thirds is served by the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Small </a:t>
            </a:r>
            <a:r>
              <a:rPr lang="en-US" dirty="0"/>
              <a:t>vessels radiate out from the optic disc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Inner Chambers and Fluids</a:t>
            </a:r>
          </a:p>
        </p:txBody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lens separates the internal eye into </a:t>
            </a:r>
            <a:r>
              <a:rPr lang="en-US" dirty="0" smtClean="0"/>
              <a:t>_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The </a:t>
            </a:r>
            <a:r>
              <a:rPr lang="en-US" dirty="0"/>
              <a:t>posterior segment is filled with </a:t>
            </a:r>
            <a:r>
              <a:rPr lang="en-US" dirty="0" smtClean="0"/>
              <a:t>_</a:t>
            </a:r>
            <a:endParaRPr lang="en-US" dirty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Transmits </a:t>
            </a:r>
            <a:r>
              <a:rPr lang="en-US" dirty="0"/>
              <a:t>light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Supports the posterior surface of the lens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Contributes </a:t>
            </a:r>
            <a:r>
              <a:rPr lang="en-US" dirty="0"/>
              <a:t>to intraocular pressure</a:t>
            </a:r>
          </a:p>
        </p:txBody>
      </p:sp>
    </p:spTree>
    <p:extLst>
      <p:ext uri="{BB962C8B-B14F-4D97-AF65-F5344CB8AC3E}">
        <p14:creationId xmlns:p14="http://schemas.microsoft.com/office/powerpoint/2010/main" val="2999902133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Anterior Segment</a:t>
            </a:r>
          </a:p>
        </p:txBody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Composed of two chambers</a:t>
            </a:r>
          </a:p>
          <a:p>
            <a:pPr lvl="1"/>
            <a:r>
              <a:rPr lang="en-US" sz="2800" dirty="0" smtClean="0"/>
              <a:t> </a:t>
            </a:r>
            <a:endParaRPr lang="en-US" sz="2800" dirty="0"/>
          </a:p>
          <a:p>
            <a:pPr lvl="2"/>
            <a:r>
              <a:rPr lang="en-US" sz="2400" dirty="0"/>
              <a:t>between the cornea and the iris</a:t>
            </a:r>
          </a:p>
          <a:p>
            <a:pPr lvl="1"/>
            <a:r>
              <a:rPr lang="en-US" sz="2800" dirty="0" smtClean="0"/>
              <a:t> </a:t>
            </a:r>
            <a:endParaRPr lang="en-US" sz="2800" dirty="0"/>
          </a:p>
          <a:p>
            <a:pPr lvl="2"/>
            <a:r>
              <a:rPr lang="en-US" sz="2400" dirty="0"/>
              <a:t>between the iris and the lens</a:t>
            </a:r>
          </a:p>
          <a:p>
            <a:r>
              <a:rPr lang="en-US" sz="3200" dirty="0" smtClean="0"/>
              <a:t>____________________________ humor</a:t>
            </a:r>
            <a:endParaRPr lang="en-US" sz="3200" dirty="0"/>
          </a:p>
          <a:p>
            <a:pPr lvl="1"/>
            <a:r>
              <a:rPr lang="en-US" sz="2800" dirty="0"/>
              <a:t>A </a:t>
            </a:r>
            <a:r>
              <a:rPr lang="en-US" sz="2800" dirty="0" err="1"/>
              <a:t>plasmalike</a:t>
            </a:r>
            <a:r>
              <a:rPr lang="en-US" sz="2800" dirty="0"/>
              <a:t> fluid that fills the anterior segment</a:t>
            </a:r>
          </a:p>
          <a:p>
            <a:pPr lvl="1"/>
            <a:r>
              <a:rPr lang="en-US" sz="2800" dirty="0"/>
              <a:t>Drains via the </a:t>
            </a:r>
            <a:r>
              <a:rPr lang="en-US" sz="2800" dirty="0" smtClean="0"/>
              <a:t>_</a:t>
            </a:r>
            <a:endParaRPr lang="en-US" sz="2800" dirty="0"/>
          </a:p>
          <a:p>
            <a:r>
              <a:rPr lang="en-US" sz="3200" dirty="0"/>
              <a:t>Supports, nourishes, and </a:t>
            </a:r>
            <a:r>
              <a:rPr lang="en-US" sz="3200" dirty="0" smtClean="0"/>
              <a:t>_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16556751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Anterior Segment</a:t>
            </a:r>
          </a:p>
        </p:txBody>
      </p:sp>
      <p:pic>
        <p:nvPicPr>
          <p:cNvPr id="41779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1143000"/>
            <a:ext cx="8344612" cy="548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1911992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Lens</a:t>
            </a:r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1358900"/>
            <a:ext cx="8575675" cy="47148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3200" dirty="0"/>
              <a:t>A biconvex, transparent, flexible, </a:t>
            </a:r>
            <a:r>
              <a:rPr lang="en-US" sz="3200" dirty="0" smtClean="0"/>
              <a:t>________________________________structure </a:t>
            </a:r>
            <a:r>
              <a:rPr lang="en-US" sz="3200" dirty="0"/>
              <a:t>that:</a:t>
            </a:r>
          </a:p>
          <a:p>
            <a:pPr lvl="1">
              <a:lnSpc>
                <a:spcPct val="80000"/>
              </a:lnSpc>
            </a:pPr>
            <a:r>
              <a:rPr lang="en-US" sz="2800" dirty="0"/>
              <a:t>Allows </a:t>
            </a:r>
            <a:r>
              <a:rPr lang="en-US" sz="2800" dirty="0" smtClean="0"/>
              <a:t>____________________________________of </a:t>
            </a:r>
            <a:r>
              <a:rPr lang="en-US" sz="2800" dirty="0"/>
              <a:t>light onto the retina</a:t>
            </a:r>
          </a:p>
          <a:p>
            <a:pPr lvl="1">
              <a:lnSpc>
                <a:spcPct val="80000"/>
              </a:lnSpc>
            </a:pPr>
            <a:r>
              <a:rPr lang="en-US" sz="2800" dirty="0"/>
              <a:t>Is composed of </a:t>
            </a:r>
            <a:r>
              <a:rPr lang="en-US" sz="2800" dirty="0" smtClean="0"/>
              <a:t>_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3200" dirty="0"/>
              <a:t>Lens fibers </a:t>
            </a:r>
          </a:p>
          <a:p>
            <a:pPr lvl="1">
              <a:lnSpc>
                <a:spcPct val="80000"/>
              </a:lnSpc>
            </a:pPr>
            <a:r>
              <a:rPr lang="en-US" sz="2800" dirty="0"/>
              <a:t>cells filled with the transparent protein </a:t>
            </a:r>
            <a:r>
              <a:rPr lang="en-US" sz="2800" dirty="0" smtClean="0"/>
              <a:t>_</a:t>
            </a:r>
            <a:endParaRPr lang="en-US" sz="2800" dirty="0"/>
          </a:p>
          <a:p>
            <a:pPr>
              <a:lnSpc>
                <a:spcPct val="80000"/>
              </a:lnSpc>
            </a:pPr>
            <a:endParaRPr lang="en-US" sz="3200" dirty="0" smtClean="0"/>
          </a:p>
          <a:p>
            <a:pPr>
              <a:lnSpc>
                <a:spcPct val="80000"/>
              </a:lnSpc>
            </a:pPr>
            <a:r>
              <a:rPr lang="en-US" sz="3200" dirty="0" smtClean="0"/>
              <a:t>With </a:t>
            </a:r>
            <a:r>
              <a:rPr lang="en-US" sz="3200" dirty="0"/>
              <a:t>age, </a:t>
            </a:r>
          </a:p>
          <a:p>
            <a:pPr lvl="1">
              <a:lnSpc>
                <a:spcPct val="80000"/>
              </a:lnSpc>
            </a:pPr>
            <a:r>
              <a:rPr lang="en-US" sz="2800" dirty="0"/>
              <a:t>the lens becomes more compact 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 </a:t>
            </a:r>
            <a:endParaRPr lang="en-US" sz="2800" dirty="0"/>
          </a:p>
          <a:p>
            <a:pPr lvl="1">
              <a:lnSpc>
                <a:spcPct val="80000"/>
              </a:lnSpc>
            </a:pPr>
            <a:r>
              <a:rPr lang="en-US" sz="2800" dirty="0"/>
              <a:t>loses its </a:t>
            </a:r>
            <a:r>
              <a:rPr lang="en-US" sz="2800" dirty="0" smtClean="0"/>
              <a:t>_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44412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Eyebrows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3200" dirty="0" smtClean="0"/>
              <a:t>____________________________________ that </a:t>
            </a:r>
            <a:r>
              <a:rPr lang="en-US" sz="3200" dirty="0"/>
              <a:t>overlie the </a:t>
            </a:r>
            <a:r>
              <a:rPr lang="en-US" sz="3200" dirty="0" err="1"/>
              <a:t>supraorbital</a:t>
            </a:r>
            <a:r>
              <a:rPr lang="en-US" sz="3200" dirty="0"/>
              <a:t> margins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Functions include: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 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800" dirty="0"/>
              <a:t>Preventing </a:t>
            </a:r>
            <a:r>
              <a:rPr lang="en-US" sz="2800" dirty="0" smtClean="0"/>
              <a:t>______________________________  </a:t>
            </a:r>
            <a:r>
              <a:rPr lang="en-US" sz="2800" dirty="0"/>
              <a:t>from reaching the eye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 </a:t>
            </a:r>
            <a:endParaRPr lang="en-US" sz="3200" dirty="0"/>
          </a:p>
          <a:p>
            <a:pPr lvl="1">
              <a:lnSpc>
                <a:spcPct val="90000"/>
              </a:lnSpc>
            </a:pPr>
            <a:r>
              <a:rPr lang="en-US" sz="2800" dirty="0"/>
              <a:t>depresses the </a:t>
            </a:r>
            <a:r>
              <a:rPr lang="en-US" sz="2800" dirty="0" smtClean="0"/>
              <a:t>_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3200" dirty="0" smtClean="0"/>
              <a:t> </a:t>
            </a:r>
            <a:endParaRPr lang="en-US" sz="3200" dirty="0"/>
          </a:p>
          <a:p>
            <a:pPr lvl="1">
              <a:lnSpc>
                <a:spcPct val="90000"/>
              </a:lnSpc>
            </a:pPr>
            <a:r>
              <a:rPr lang="en-US" sz="2800" dirty="0"/>
              <a:t>move the eyebrows </a:t>
            </a:r>
            <a:r>
              <a:rPr lang="en-US" sz="2800" dirty="0" smtClean="0"/>
              <a:t>_</a:t>
            </a:r>
            <a:endParaRPr lang="en-US" sz="2800" dirty="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Light</a:t>
            </a:r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eyes respond to a small portion of this spectrum called the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/>
          </a:p>
          <a:p>
            <a:r>
              <a:rPr lang="en-US" dirty="0"/>
              <a:t>Different </a:t>
            </a:r>
            <a:r>
              <a:rPr lang="en-US" dirty="0" smtClean="0"/>
              <a:t>___________________________ in </a:t>
            </a:r>
            <a:r>
              <a:rPr lang="en-US" dirty="0"/>
              <a:t>the retina respond to different </a:t>
            </a:r>
            <a:r>
              <a:rPr lang="en-US" dirty="0" smtClean="0"/>
              <a:t>__________________________________ </a:t>
            </a:r>
            <a:r>
              <a:rPr lang="en-US" dirty="0"/>
              <a:t>of the visible spectrum</a:t>
            </a:r>
          </a:p>
        </p:txBody>
      </p:sp>
    </p:spTree>
    <p:extLst>
      <p:ext uri="{BB962C8B-B14F-4D97-AF65-F5344CB8AC3E}">
        <p14:creationId xmlns:p14="http://schemas.microsoft.com/office/powerpoint/2010/main" val="504546251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Refraction and Lenses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When light passes from one transparent medium to another its speed changes and </a:t>
            </a:r>
            <a:r>
              <a:rPr lang="en-US" dirty="0" smtClean="0"/>
              <a:t>_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Light </a:t>
            </a:r>
            <a:r>
              <a:rPr lang="en-US" dirty="0"/>
              <a:t>passing through a convex lens is bent so that the rays </a:t>
            </a:r>
            <a:r>
              <a:rPr lang="en-US" dirty="0" smtClean="0"/>
              <a:t>_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When </a:t>
            </a:r>
            <a:r>
              <a:rPr lang="en-US" dirty="0"/>
              <a:t>a convex lens forms an image, the image is </a:t>
            </a:r>
            <a:r>
              <a:rPr lang="en-US" dirty="0" smtClean="0"/>
              <a:t>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55891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Focusing Light on the Retina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Pathway of light entering the eye: 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 </a:t>
            </a:r>
            <a:endParaRPr lang="en-US" sz="2800" dirty="0"/>
          </a:p>
          <a:p>
            <a:pPr>
              <a:lnSpc>
                <a:spcPct val="90000"/>
              </a:lnSpc>
            </a:pPr>
            <a:endParaRPr lang="en-US" sz="3200" dirty="0" smtClean="0"/>
          </a:p>
          <a:p>
            <a:pPr>
              <a:lnSpc>
                <a:spcPct val="90000"/>
              </a:lnSpc>
            </a:pPr>
            <a:r>
              <a:rPr lang="en-US" sz="3200" dirty="0" smtClean="0"/>
              <a:t>Light </a:t>
            </a:r>
            <a:r>
              <a:rPr lang="en-US" sz="3200" dirty="0"/>
              <a:t>is refracted: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At the cornea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Entering the lens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Leaving the lens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The lens curvature and shape allow for fine focusing of an image</a:t>
            </a:r>
          </a:p>
        </p:txBody>
      </p:sp>
    </p:spTree>
    <p:extLst>
      <p:ext uri="{BB962C8B-B14F-4D97-AF65-F5344CB8AC3E}">
        <p14:creationId xmlns:p14="http://schemas.microsoft.com/office/powerpoint/2010/main" val="1306084768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Focusing for Distant Vision</a:t>
            </a:r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1333500"/>
            <a:ext cx="3946525" cy="4740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Light from a distance needs </a:t>
            </a:r>
            <a:r>
              <a:rPr lang="en-US" sz="2800" dirty="0" smtClean="0"/>
              <a:t>______________________________________ for </a:t>
            </a:r>
            <a:r>
              <a:rPr lang="en-US" sz="2800" dirty="0"/>
              <a:t>proper focusing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Far </a:t>
            </a:r>
            <a:r>
              <a:rPr lang="en-US" sz="2800" dirty="0"/>
              <a:t>point of vision – the distance beyond which the lens does not need to change shape to focus (20 ft.)</a:t>
            </a:r>
          </a:p>
        </p:txBody>
      </p:sp>
      <p:pic>
        <p:nvPicPr>
          <p:cNvPr id="42496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6575" y="1931988"/>
            <a:ext cx="4627563" cy="2803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2521529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Focusing for Close Vision</a:t>
            </a:r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Close vision requires:</a:t>
            </a:r>
          </a:p>
          <a:p>
            <a:pPr lvl="1"/>
            <a:r>
              <a:rPr lang="en-US" sz="2800" dirty="0" smtClean="0"/>
              <a:t> </a:t>
            </a:r>
            <a:endParaRPr lang="en-US" sz="2800" dirty="0"/>
          </a:p>
          <a:p>
            <a:pPr lvl="2"/>
            <a:r>
              <a:rPr lang="en-US" sz="2400" dirty="0"/>
              <a:t>changing the lens shape by </a:t>
            </a:r>
            <a:r>
              <a:rPr lang="en-US" sz="2400" dirty="0" err="1"/>
              <a:t>ciliary</a:t>
            </a:r>
            <a:r>
              <a:rPr lang="en-US" sz="2400" dirty="0"/>
              <a:t> muscles to increase refractory power</a:t>
            </a:r>
          </a:p>
          <a:p>
            <a:pPr lvl="1"/>
            <a:r>
              <a:rPr lang="en-US" sz="2800" dirty="0" smtClean="0"/>
              <a:t> </a:t>
            </a:r>
            <a:endParaRPr lang="en-US" sz="2800" dirty="0"/>
          </a:p>
          <a:p>
            <a:pPr lvl="2"/>
            <a:r>
              <a:rPr lang="en-US" sz="2400" dirty="0"/>
              <a:t>the </a:t>
            </a:r>
            <a:r>
              <a:rPr lang="en-US" sz="2400" dirty="0" err="1"/>
              <a:t>pupillary</a:t>
            </a:r>
            <a:r>
              <a:rPr lang="en-US" sz="2400" dirty="0"/>
              <a:t> reflex constricts the pupils to prevent divergent light rays from entering the eye</a:t>
            </a:r>
          </a:p>
          <a:p>
            <a:pPr lvl="1"/>
            <a:r>
              <a:rPr lang="en-US" sz="2800" dirty="0" smtClean="0"/>
              <a:t> </a:t>
            </a:r>
            <a:endParaRPr lang="en-US" sz="2800" dirty="0"/>
          </a:p>
          <a:p>
            <a:pPr lvl="2"/>
            <a:r>
              <a:rPr lang="en-US" sz="2400" dirty="0"/>
              <a:t>medial rotation of the eyeballs toward the object being viewed</a:t>
            </a:r>
          </a:p>
        </p:txBody>
      </p:sp>
    </p:spTree>
    <p:extLst>
      <p:ext uri="{BB962C8B-B14F-4D97-AF65-F5344CB8AC3E}">
        <p14:creationId xmlns:p14="http://schemas.microsoft.com/office/powerpoint/2010/main" val="2605574447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Problems of Refraction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normal eye with light focused properly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the focal point is in front of the retina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Corrected with a concave lens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the focal point is behind the retina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Corrected with a convex lens</a:t>
            </a:r>
          </a:p>
        </p:txBody>
      </p:sp>
    </p:spTree>
    <p:extLst>
      <p:ext uri="{BB962C8B-B14F-4D97-AF65-F5344CB8AC3E}">
        <p14:creationId xmlns:p14="http://schemas.microsoft.com/office/powerpoint/2010/main" val="4040778663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0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2888"/>
            <a:ext cx="9144000" cy="6437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29898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ChangeArrowheads="1"/>
          </p:cNvSpPr>
          <p:nvPr/>
        </p:nvSpPr>
        <p:spPr bwMode="auto">
          <a:xfrm>
            <a:off x="6350" y="533400"/>
            <a:ext cx="9144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083" name="Rectangle 3"/>
          <p:cNvSpPr>
            <a:spLocks noChangeArrowheads="1"/>
          </p:cNvSpPr>
          <p:nvPr/>
        </p:nvSpPr>
        <p:spPr bwMode="auto">
          <a:xfrm>
            <a:off x="311150" y="76200"/>
            <a:ext cx="861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430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Photoreception: </a:t>
            </a:r>
            <a:br>
              <a:rPr lang="en-US" sz="3200"/>
            </a:br>
            <a:r>
              <a:rPr lang="en-US" sz="3200"/>
              <a:t>Functional Anatomy of Photoreceptors</a:t>
            </a:r>
          </a:p>
        </p:txBody>
      </p:sp>
      <p:sp>
        <p:nvSpPr>
          <p:cNvPr id="4300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8450" y="1358900"/>
            <a:ext cx="8270875" cy="4979988"/>
          </a:xfrm>
        </p:spPr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  <a:p>
            <a:pPr lvl="1"/>
            <a:r>
              <a:rPr lang="en-US" dirty="0"/>
              <a:t>process by which the eye detects light energy</a:t>
            </a:r>
          </a:p>
          <a:p>
            <a:endParaRPr lang="en-US" dirty="0" smtClean="0"/>
          </a:p>
          <a:p>
            <a:r>
              <a:rPr lang="en-US" dirty="0" smtClean="0"/>
              <a:t>Rods </a:t>
            </a:r>
            <a:r>
              <a:rPr lang="en-US" dirty="0"/>
              <a:t>and cones contain </a:t>
            </a:r>
            <a:r>
              <a:rPr lang="en-US" dirty="0" smtClean="0"/>
              <a:t>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9009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83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Rods</a:t>
            </a:r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Functional characteristics</a:t>
            </a:r>
          </a:p>
          <a:p>
            <a:pPr lvl="1"/>
            <a:r>
              <a:rPr lang="en-US" dirty="0"/>
              <a:t>Sensitive to </a:t>
            </a:r>
            <a:r>
              <a:rPr lang="en-US" dirty="0" smtClean="0"/>
              <a:t>___________________________ and </a:t>
            </a:r>
            <a:r>
              <a:rPr lang="en-US" dirty="0"/>
              <a:t>best suited for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/>
              <a:t>Absorb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/>
              <a:t>Perceived input is in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/>
              <a:t>Sum of visual input from many rods feeds into a single ganglion cell </a:t>
            </a:r>
          </a:p>
          <a:p>
            <a:pPr lvl="1"/>
            <a:r>
              <a:rPr lang="en-US" dirty="0"/>
              <a:t>Results in </a:t>
            </a:r>
            <a:r>
              <a:rPr lang="en-US" dirty="0" smtClean="0"/>
              <a:t>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714391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Cones</a:t>
            </a:r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Functional characteristics </a:t>
            </a:r>
          </a:p>
          <a:p>
            <a:pPr lvl="1"/>
            <a:r>
              <a:rPr lang="en-US" dirty="0"/>
              <a:t>Need </a:t>
            </a:r>
            <a:r>
              <a:rPr lang="en-US" dirty="0" smtClean="0"/>
              <a:t>___________________________________ for </a:t>
            </a:r>
            <a:r>
              <a:rPr lang="en-US" dirty="0"/>
              <a:t>activation </a:t>
            </a:r>
          </a:p>
          <a:p>
            <a:pPr lvl="2"/>
            <a:r>
              <a:rPr lang="en-US" dirty="0"/>
              <a:t>have low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/>
              <a:t>Have pigments that allow a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/>
              <a:t>Each cone synapses with a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/>
              <a:t>Vision is </a:t>
            </a:r>
            <a:r>
              <a:rPr lang="en-US" dirty="0" smtClean="0"/>
              <a:t>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82176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Palpebrae (Eyelids)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5438" y="1312863"/>
            <a:ext cx="8575675" cy="4718050"/>
          </a:xfrm>
        </p:spPr>
        <p:txBody>
          <a:bodyPr/>
          <a:lstStyle/>
          <a:p>
            <a:r>
              <a:rPr lang="en-US" dirty="0"/>
              <a:t>Protect the eye </a:t>
            </a:r>
            <a:r>
              <a:rPr lang="en-US" dirty="0" err="1"/>
              <a:t>anteriorly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separates </a:t>
            </a:r>
            <a:r>
              <a:rPr lang="en-US" dirty="0" smtClean="0"/>
              <a:t>_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medial and lateral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Excitation of Cones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three types of cones: 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  <a:p>
            <a:r>
              <a:rPr lang="en-US" dirty="0"/>
              <a:t>Intermediate colors are perceived by activation of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Method </a:t>
            </a:r>
            <a:r>
              <a:rPr lang="en-US" dirty="0"/>
              <a:t>of excitation is similar to rods</a:t>
            </a:r>
          </a:p>
        </p:txBody>
      </p:sp>
    </p:spTree>
    <p:extLst>
      <p:ext uri="{BB962C8B-B14F-4D97-AF65-F5344CB8AC3E}">
        <p14:creationId xmlns:p14="http://schemas.microsoft.com/office/powerpoint/2010/main" val="1749629621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1963" y="1963738"/>
            <a:ext cx="4262437" cy="2039937"/>
          </a:xfrm>
        </p:spPr>
        <p:txBody>
          <a:bodyPr>
            <a:normAutofit fontScale="90000"/>
          </a:bodyPr>
          <a:lstStyle/>
          <a:p>
            <a:r>
              <a:rPr lang="en-US"/>
              <a:t>Signal Transmission in the Retina</a:t>
            </a:r>
          </a:p>
        </p:txBody>
      </p:sp>
      <p:pic>
        <p:nvPicPr>
          <p:cNvPr id="4454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1588" y="0"/>
            <a:ext cx="3097212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83935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Adaptation</a:t>
            </a:r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1384300"/>
            <a:ext cx="8270875" cy="46720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/>
              <a:t>_____________________________________ (</a:t>
            </a:r>
            <a:r>
              <a:rPr lang="en-US" sz="3200" dirty="0"/>
              <a:t>going from dark to light) involves: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Dramatic decreases in retinal sensitivity 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/>
              <a:t> 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800" dirty="0"/>
              <a:t>Switching from the rod to the cone system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/>
              <a:t> 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3200" dirty="0"/>
              <a:t>Adaptation to dark is the reverse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 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800" dirty="0" err="1"/>
              <a:t>Rhodopsin</a:t>
            </a:r>
            <a:r>
              <a:rPr lang="en-US" sz="2800" dirty="0"/>
              <a:t> accumulates in the dark and retinal sensitivity is restored</a:t>
            </a:r>
          </a:p>
        </p:txBody>
      </p:sp>
    </p:spTree>
    <p:extLst>
      <p:ext uri="{BB962C8B-B14F-4D97-AF65-F5344CB8AC3E}">
        <p14:creationId xmlns:p14="http://schemas.microsoft.com/office/powerpoint/2010/main" val="1359672323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Visual Pathways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1295400"/>
            <a:ext cx="8270875" cy="4875213"/>
          </a:xfrm>
        </p:spPr>
        <p:txBody>
          <a:bodyPr/>
          <a:lstStyle/>
          <a:p>
            <a:r>
              <a:rPr lang="en-US" dirty="0"/>
              <a:t>Axons of retinal ganglion cells form the optic nerve </a:t>
            </a:r>
          </a:p>
          <a:p>
            <a:r>
              <a:rPr lang="en-US" dirty="0"/>
              <a:t>Medial fibers of the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/>
          </a:p>
          <a:p>
            <a:r>
              <a:rPr lang="en-US" dirty="0"/>
              <a:t>Most fibers of the optic tracts continue to the </a:t>
            </a:r>
            <a:r>
              <a:rPr lang="en-US" dirty="0" smtClean="0"/>
              <a:t>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485736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Visual Pathways</a:t>
            </a:r>
          </a:p>
        </p:txBody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optic tract fibers end in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/>
          </a:p>
          <a:p>
            <a:r>
              <a:rPr lang="en-US" dirty="0"/>
              <a:t>Optic radiations travel from </a:t>
            </a:r>
            <a:r>
              <a:rPr lang="en-US" dirty="0" smtClean="0"/>
              <a:t>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523307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Visual Pathways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nerve fibers send tracts to the midbrain ending in the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/>
          </a:p>
          <a:p>
            <a:r>
              <a:rPr lang="en-US" dirty="0"/>
              <a:t>A small subset of visual fibers contain </a:t>
            </a:r>
            <a:r>
              <a:rPr lang="en-US" dirty="0" err="1"/>
              <a:t>melanopsin</a:t>
            </a:r>
            <a:r>
              <a:rPr lang="en-US" dirty="0"/>
              <a:t> (circadian pigment) which:</a:t>
            </a:r>
          </a:p>
          <a:p>
            <a:pPr lvl="1"/>
            <a:r>
              <a:rPr lang="en-US" dirty="0"/>
              <a:t>Mediates papillary light reflexes</a:t>
            </a:r>
          </a:p>
          <a:p>
            <a:pPr lvl="1"/>
            <a:r>
              <a:rPr lang="en-US" dirty="0"/>
              <a:t>Sets daily </a:t>
            </a:r>
            <a:r>
              <a:rPr lang="en-US" dirty="0" smtClean="0"/>
              <a:t>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092153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Depth Perception</a:t>
            </a:r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Achieved by both eyes viewing the same image from </a:t>
            </a:r>
            <a:r>
              <a:rPr lang="en-US" sz="3200" dirty="0" smtClean="0"/>
              <a:t>_</a:t>
            </a:r>
            <a:endParaRPr lang="en-US" sz="3200" dirty="0"/>
          </a:p>
          <a:p>
            <a:r>
              <a:rPr lang="en-US" sz="3200" dirty="0"/>
              <a:t>Three-dimensional vision results from </a:t>
            </a:r>
            <a:r>
              <a:rPr lang="en-US" sz="3200" dirty="0" smtClean="0"/>
              <a:t>_____________________________________ of </a:t>
            </a:r>
            <a:r>
              <a:rPr lang="en-US" sz="3200" dirty="0"/>
              <a:t>the slightly different images</a:t>
            </a:r>
          </a:p>
          <a:p>
            <a:r>
              <a:rPr lang="en-US" sz="3200" dirty="0"/>
              <a:t>If only one eye is used, </a:t>
            </a:r>
            <a:r>
              <a:rPr lang="en-US" sz="3200" dirty="0" smtClean="0"/>
              <a:t>_____________________________________and </a:t>
            </a:r>
            <a:r>
              <a:rPr lang="en-US" sz="3200" dirty="0"/>
              <a:t>the observer must rely on learned clues to determine depth</a:t>
            </a:r>
          </a:p>
        </p:txBody>
      </p:sp>
    </p:spTree>
    <p:extLst>
      <p:ext uri="{BB962C8B-B14F-4D97-AF65-F5344CB8AC3E}">
        <p14:creationId xmlns:p14="http://schemas.microsoft.com/office/powerpoint/2010/main" val="2971160435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Thalamic Processing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</a:t>
            </a:r>
            <a:r>
              <a:rPr lang="en-US" dirty="0" smtClean="0"/>
              <a:t>_____________________________________ of </a:t>
            </a:r>
            <a:r>
              <a:rPr lang="en-US" dirty="0"/>
              <a:t>the thalamus: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Relay information on </a:t>
            </a:r>
            <a:r>
              <a:rPr lang="en-US" dirty="0" smtClean="0"/>
              <a:t>_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Segregate the retinal axons in preparation </a:t>
            </a:r>
            <a:r>
              <a:rPr lang="en-US" dirty="0" smtClean="0"/>
              <a:t>_</a:t>
            </a:r>
            <a:endParaRPr lang="en-US" dirty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Emphasize </a:t>
            </a:r>
            <a:r>
              <a:rPr lang="en-US" dirty="0"/>
              <a:t>visual inputs from regions of high cone density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Sharpen the contrast information received by the retina</a:t>
            </a:r>
          </a:p>
        </p:txBody>
      </p:sp>
    </p:spTree>
    <p:extLst>
      <p:ext uri="{BB962C8B-B14F-4D97-AF65-F5344CB8AC3E}">
        <p14:creationId xmlns:p14="http://schemas.microsoft.com/office/powerpoint/2010/main" val="138521260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Cortical Processing</a:t>
            </a:r>
          </a:p>
        </p:txBody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3200" dirty="0" smtClean="0"/>
              <a:t> </a:t>
            </a:r>
            <a:endParaRPr lang="en-US" sz="3200" dirty="0"/>
          </a:p>
          <a:p>
            <a:pPr lvl="1">
              <a:lnSpc>
                <a:spcPct val="80000"/>
              </a:lnSpc>
            </a:pPr>
            <a:r>
              <a:rPr lang="en-US" sz="2800" dirty="0"/>
              <a:t>Basic dark/bright and </a:t>
            </a:r>
            <a:r>
              <a:rPr lang="en-US" sz="2800" dirty="0" smtClean="0"/>
              <a:t>_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3200" dirty="0" err="1"/>
              <a:t>Prestriate</a:t>
            </a:r>
            <a:r>
              <a:rPr lang="en-US" sz="3200" dirty="0"/>
              <a:t> cortices (association areas) processes</a:t>
            </a:r>
          </a:p>
          <a:p>
            <a:pPr lvl="1">
              <a:lnSpc>
                <a:spcPct val="80000"/>
              </a:lnSpc>
            </a:pPr>
            <a:r>
              <a:rPr lang="en-US" sz="2800" dirty="0"/>
              <a:t>Form, color, and movement </a:t>
            </a:r>
          </a:p>
          <a:p>
            <a:pPr>
              <a:lnSpc>
                <a:spcPct val="80000"/>
              </a:lnSpc>
            </a:pPr>
            <a:r>
              <a:rPr lang="en-US" sz="3200" dirty="0"/>
              <a:t>Visual information then proceeds </a:t>
            </a:r>
            <a:r>
              <a:rPr lang="en-US" sz="3200" dirty="0" err="1"/>
              <a:t>anteriorly</a:t>
            </a:r>
            <a:r>
              <a:rPr lang="en-US" sz="3200" dirty="0"/>
              <a:t> to the: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___________________________________ – </a:t>
            </a:r>
            <a:r>
              <a:rPr lang="en-US" sz="2800" dirty="0"/>
              <a:t>processes identification of objects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___________________________________ and </a:t>
            </a:r>
            <a:r>
              <a:rPr lang="en-US" sz="2800" dirty="0" err="1"/>
              <a:t>postcentral</a:t>
            </a:r>
            <a:r>
              <a:rPr lang="en-US" sz="2800" dirty="0"/>
              <a:t> </a:t>
            </a:r>
            <a:r>
              <a:rPr lang="en-US" sz="2800" dirty="0" err="1"/>
              <a:t>gyrus</a:t>
            </a:r>
            <a:r>
              <a:rPr lang="en-US" sz="2800" dirty="0"/>
              <a:t> – processes spatial location</a:t>
            </a:r>
          </a:p>
        </p:txBody>
      </p:sp>
    </p:spTree>
    <p:extLst>
      <p:ext uri="{BB962C8B-B14F-4D97-AF65-F5344CB8AC3E}">
        <p14:creationId xmlns:p14="http://schemas.microsoft.com/office/powerpoint/2010/main" val="1030603813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Chemical Senses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Chemical senses 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 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800" dirty="0" smtClean="0"/>
              <a:t> 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3200" dirty="0"/>
              <a:t>Their </a:t>
            </a:r>
            <a:r>
              <a:rPr lang="en-US" sz="3200" dirty="0" err="1"/>
              <a:t>chemoreceptors</a:t>
            </a:r>
            <a:r>
              <a:rPr lang="en-US" sz="3200" dirty="0"/>
              <a:t> respond to chemicals in aqueous solution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Taste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to substances dissolved </a:t>
            </a:r>
            <a:r>
              <a:rPr lang="en-US" sz="2400" dirty="0" smtClean="0"/>
              <a:t>_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800" dirty="0"/>
              <a:t>Smell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to substances dissolved in </a:t>
            </a:r>
            <a:r>
              <a:rPr lang="en-US" sz="2400" dirty="0" smtClean="0"/>
              <a:t>_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7770971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Palpebrae (Eyelids)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contains </a:t>
            </a:r>
            <a:r>
              <a:rPr lang="en-US" dirty="0" smtClean="0"/>
              <a:t>_______________________________ that </a:t>
            </a:r>
            <a:r>
              <a:rPr lang="en-US" dirty="0"/>
              <a:t>secrete a whitish, oily secretion (Sandman’s eye sand)</a:t>
            </a:r>
          </a:p>
          <a:p>
            <a:r>
              <a:rPr lang="en-US" dirty="0" smtClean="0"/>
              <a:t>__________________________________ of </a:t>
            </a:r>
            <a:r>
              <a:rPr lang="en-US" dirty="0"/>
              <a:t>connective tissue support the eyelids internally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gives the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Sense of Smell</a:t>
            </a:r>
          </a:p>
        </p:txBody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organ of smell is the </a:t>
            </a:r>
            <a:r>
              <a:rPr lang="en-US" dirty="0" smtClean="0"/>
              <a:t>_____________________________________, </a:t>
            </a:r>
            <a:r>
              <a:rPr lang="en-US" dirty="0"/>
              <a:t>which covers the superior nasal </a:t>
            </a:r>
            <a:r>
              <a:rPr lang="en-US" dirty="0" err="1"/>
              <a:t>concha</a:t>
            </a:r>
            <a:r>
              <a:rPr lang="en-US" dirty="0"/>
              <a:t> </a:t>
            </a:r>
          </a:p>
          <a:p>
            <a:r>
              <a:rPr lang="en-US" dirty="0"/>
              <a:t>Olfactory receptor cells are </a:t>
            </a:r>
            <a:r>
              <a:rPr lang="en-US" dirty="0" smtClean="0"/>
              <a:t>_____________________________________with </a:t>
            </a:r>
            <a:r>
              <a:rPr lang="en-US" dirty="0"/>
              <a:t>radiating olfactory cilia</a:t>
            </a:r>
          </a:p>
          <a:p>
            <a:r>
              <a:rPr lang="en-US" dirty="0"/>
              <a:t>Basal cells lie at the base of the epithelium</a:t>
            </a:r>
          </a:p>
        </p:txBody>
      </p:sp>
    </p:spTree>
    <p:extLst>
      <p:ext uri="{BB962C8B-B14F-4D97-AF65-F5344CB8AC3E}">
        <p14:creationId xmlns:p14="http://schemas.microsoft.com/office/powerpoint/2010/main" val="1542239656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Olfactory Receptors</a:t>
            </a:r>
          </a:p>
        </p:txBody>
      </p:sp>
      <p:pic>
        <p:nvPicPr>
          <p:cNvPr id="4618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57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9523184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Physiology of Smell</a:t>
            </a:r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Olfactory receptors respond to several different odor-causing chemicals</a:t>
            </a:r>
          </a:p>
          <a:p>
            <a:pPr>
              <a:lnSpc>
                <a:spcPct val="90000"/>
              </a:lnSpc>
            </a:pPr>
            <a:r>
              <a:rPr lang="en-US" dirty="0"/>
              <a:t>When bound to </a:t>
            </a:r>
            <a:r>
              <a:rPr lang="en-US" dirty="0" err="1"/>
              <a:t>ligand</a:t>
            </a:r>
            <a:r>
              <a:rPr lang="en-US" dirty="0"/>
              <a:t> these proteins </a:t>
            </a:r>
            <a:r>
              <a:rPr lang="en-US" dirty="0" smtClean="0"/>
              <a:t>_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err="1" smtClean="0"/>
              <a:t>cAMP</a:t>
            </a:r>
            <a:r>
              <a:rPr lang="en-US" dirty="0" smtClean="0"/>
              <a:t> </a:t>
            </a:r>
            <a:r>
              <a:rPr lang="en-US" dirty="0"/>
              <a:t>(the second messenger) opens ion channels,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causing </a:t>
            </a:r>
            <a:r>
              <a:rPr lang="en-US" dirty="0" smtClean="0"/>
              <a:t>___________________________________  </a:t>
            </a:r>
            <a:r>
              <a:rPr lang="en-US" dirty="0"/>
              <a:t>of the receptor membrane that then triggers an action potential</a:t>
            </a:r>
          </a:p>
        </p:txBody>
      </p:sp>
    </p:spTree>
    <p:extLst>
      <p:ext uri="{BB962C8B-B14F-4D97-AF65-F5344CB8AC3E}">
        <p14:creationId xmlns:p14="http://schemas.microsoft.com/office/powerpoint/2010/main" val="674142887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Olfactory Pathway</a:t>
            </a:r>
          </a:p>
        </p:txBody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Olfactory receptor cells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Glomerular</a:t>
            </a:r>
            <a:r>
              <a:rPr lang="en-US" dirty="0" smtClean="0"/>
              <a:t> </a:t>
            </a:r>
            <a:r>
              <a:rPr lang="en-US" dirty="0"/>
              <a:t>mitral cells </a:t>
            </a:r>
            <a:r>
              <a:rPr lang="en-US" dirty="0" smtClean="0"/>
              <a:t>_</a:t>
            </a:r>
            <a:endParaRPr lang="en-US" dirty="0"/>
          </a:p>
          <a:p>
            <a:r>
              <a:rPr lang="en-US" dirty="0"/>
              <a:t>Mitral cells send impulses to:</a:t>
            </a:r>
          </a:p>
          <a:p>
            <a:pPr lvl="1"/>
            <a:r>
              <a:rPr lang="en-US" dirty="0"/>
              <a:t>The 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The hypothalamus, </a:t>
            </a:r>
            <a:r>
              <a:rPr lang="en-US" dirty="0" err="1"/>
              <a:t>amygdala</a:t>
            </a:r>
            <a:r>
              <a:rPr lang="en-US" dirty="0"/>
              <a:t>, and </a:t>
            </a:r>
            <a:r>
              <a:rPr lang="en-US" dirty="0" smtClean="0"/>
              <a:t>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670164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Taste Buds</a:t>
            </a:r>
          </a:p>
        </p:txBody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3200" dirty="0" smtClean="0"/>
              <a:t>_________________of </a:t>
            </a:r>
            <a:r>
              <a:rPr lang="en-US" sz="3200" dirty="0"/>
              <a:t>the 10,000 or so taste buds are found on the </a:t>
            </a:r>
            <a:r>
              <a:rPr lang="en-US" sz="3200" dirty="0" smtClean="0"/>
              <a:t>_</a:t>
            </a:r>
            <a:endParaRPr lang="en-US" sz="3200" dirty="0"/>
          </a:p>
          <a:p>
            <a:pPr>
              <a:lnSpc>
                <a:spcPct val="80000"/>
              </a:lnSpc>
            </a:pPr>
            <a:r>
              <a:rPr lang="en-US" sz="3200" dirty="0"/>
              <a:t>Taste buds are found in papillae of the tongue mucosa</a:t>
            </a:r>
          </a:p>
          <a:p>
            <a:pPr>
              <a:lnSpc>
                <a:spcPct val="80000"/>
              </a:lnSpc>
            </a:pPr>
            <a:r>
              <a:rPr lang="en-US" sz="3200" dirty="0"/>
              <a:t>Papillae come in three types: 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 </a:t>
            </a:r>
            <a:endParaRPr lang="en-US" sz="2800" dirty="0"/>
          </a:p>
          <a:p>
            <a:pPr lvl="1">
              <a:lnSpc>
                <a:spcPct val="80000"/>
              </a:lnSpc>
            </a:pPr>
            <a:r>
              <a:rPr lang="en-US" sz="2800" dirty="0" smtClean="0"/>
              <a:t> </a:t>
            </a:r>
            <a:endParaRPr lang="en-US" sz="2800" dirty="0"/>
          </a:p>
          <a:p>
            <a:pPr lvl="1">
              <a:lnSpc>
                <a:spcPct val="80000"/>
              </a:lnSpc>
            </a:pPr>
            <a:r>
              <a:rPr lang="en-US" sz="2800" dirty="0" smtClean="0"/>
              <a:t> 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3200" dirty="0" err="1"/>
              <a:t>Fungiform</a:t>
            </a:r>
            <a:r>
              <a:rPr lang="en-US" sz="3200" dirty="0"/>
              <a:t> and </a:t>
            </a:r>
            <a:r>
              <a:rPr lang="en-US" sz="3200" dirty="0" err="1"/>
              <a:t>circumvallate</a:t>
            </a:r>
            <a:r>
              <a:rPr lang="en-US" sz="3200" dirty="0"/>
              <a:t> papillae </a:t>
            </a:r>
            <a:r>
              <a:rPr lang="en-US" sz="3200" dirty="0" smtClean="0"/>
              <a:t>_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39579341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0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4500"/>
            <a:ext cx="9144000" cy="591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3985235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Structure of a Taste Bud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</a:t>
            </a:r>
            <a:r>
              <a:rPr lang="en-US" dirty="0" smtClean="0"/>
              <a:t>_________________________________  </a:t>
            </a:r>
            <a:r>
              <a:rPr lang="en-US" dirty="0"/>
              <a:t>taste bud consists of three major cell types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2"/>
            <a:r>
              <a:rPr lang="en-US" dirty="0"/>
              <a:t>insulate the receptor 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2"/>
            <a:r>
              <a:rPr lang="en-US" dirty="0"/>
              <a:t>dynamic stem cells 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2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081880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Taste Sensations</a:t>
            </a:r>
          </a:p>
        </p:txBody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5438" y="1312863"/>
            <a:ext cx="8348662" cy="47831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 dirty="0"/>
              <a:t>There are five basic taste sensations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 </a:t>
            </a:r>
            <a:endParaRPr lang="en-US" sz="2800" dirty="0"/>
          </a:p>
          <a:p>
            <a:pPr lvl="2">
              <a:lnSpc>
                <a:spcPct val="80000"/>
              </a:lnSpc>
            </a:pPr>
            <a:r>
              <a:rPr lang="en-US" sz="2400" dirty="0"/>
              <a:t> sugars, saccharin, alcohol, and some amino acids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 </a:t>
            </a:r>
            <a:endParaRPr lang="en-US" sz="2800" dirty="0"/>
          </a:p>
          <a:p>
            <a:pPr lvl="2">
              <a:lnSpc>
                <a:spcPct val="80000"/>
              </a:lnSpc>
            </a:pPr>
            <a:r>
              <a:rPr lang="en-US" sz="2400" dirty="0"/>
              <a:t>metal ions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 </a:t>
            </a:r>
            <a:endParaRPr lang="en-US" sz="2800" dirty="0"/>
          </a:p>
          <a:p>
            <a:pPr lvl="2">
              <a:lnSpc>
                <a:spcPct val="80000"/>
              </a:lnSpc>
            </a:pPr>
            <a:r>
              <a:rPr lang="en-US" sz="2400" dirty="0"/>
              <a:t>hydrogen ions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 </a:t>
            </a:r>
            <a:endParaRPr lang="en-US" sz="2800" dirty="0"/>
          </a:p>
          <a:p>
            <a:pPr lvl="2">
              <a:lnSpc>
                <a:spcPct val="80000"/>
              </a:lnSpc>
            </a:pPr>
            <a:r>
              <a:rPr lang="en-US" sz="2400" dirty="0"/>
              <a:t> alkaloids such as quinine and nicotine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 </a:t>
            </a:r>
            <a:endParaRPr lang="en-US" sz="2800" dirty="0"/>
          </a:p>
          <a:p>
            <a:pPr lvl="2">
              <a:lnSpc>
                <a:spcPct val="80000"/>
              </a:lnSpc>
            </a:pPr>
            <a:r>
              <a:rPr lang="en-US" sz="2400" dirty="0"/>
              <a:t>elicited by the amino acid glutamate</a:t>
            </a:r>
          </a:p>
        </p:txBody>
      </p:sp>
    </p:spTree>
    <p:extLst>
      <p:ext uri="{BB962C8B-B14F-4D97-AF65-F5344CB8AC3E}">
        <p14:creationId xmlns:p14="http://schemas.microsoft.com/office/powerpoint/2010/main" val="4075494084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Physiology of Taste</a:t>
            </a:r>
          </a:p>
        </p:txBody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order to be tasted, a chemical:</a:t>
            </a:r>
          </a:p>
          <a:p>
            <a:pPr lvl="1"/>
            <a:r>
              <a:rPr lang="en-US" dirty="0"/>
              <a:t>Must be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/>
              <a:t>Must contact </a:t>
            </a:r>
            <a:r>
              <a:rPr lang="en-US" dirty="0" smtClean="0"/>
              <a:t>_</a:t>
            </a:r>
            <a:endParaRPr lang="en-US" dirty="0"/>
          </a:p>
          <a:p>
            <a:r>
              <a:rPr lang="en-US" dirty="0"/>
              <a:t>Binding of the food chemical:</a:t>
            </a:r>
          </a:p>
          <a:p>
            <a:pPr lvl="1"/>
            <a:r>
              <a:rPr lang="en-US" dirty="0"/>
              <a:t>Depolarizes the taste cell membrane,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Initiates </a:t>
            </a:r>
            <a:r>
              <a:rPr lang="en-US" dirty="0"/>
              <a:t>a generator potential that elicits an </a:t>
            </a:r>
            <a:r>
              <a:rPr lang="en-US" dirty="0" smtClean="0"/>
              <a:t>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373969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Gustatory Pathway</a:t>
            </a:r>
          </a:p>
        </p:txBody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Cranial Nerves </a:t>
            </a:r>
            <a:r>
              <a:rPr lang="en-US" dirty="0" smtClean="0"/>
              <a:t>_________________________ carry </a:t>
            </a:r>
            <a:r>
              <a:rPr lang="en-US" dirty="0"/>
              <a:t>impulses from </a:t>
            </a:r>
            <a:r>
              <a:rPr lang="en-US" dirty="0" smtClean="0"/>
              <a:t>_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These </a:t>
            </a:r>
            <a:r>
              <a:rPr lang="en-US" dirty="0"/>
              <a:t>impulses then travel to the </a:t>
            </a:r>
            <a:r>
              <a:rPr lang="en-US" dirty="0" smtClean="0"/>
              <a:t>_____________________________________, </a:t>
            </a:r>
            <a:r>
              <a:rPr lang="en-US" dirty="0"/>
              <a:t>and from there fibers branch to the: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Hypothalamus and limbic system </a:t>
            </a:r>
            <a:r>
              <a:rPr lang="en-US" dirty="0" smtClean="0"/>
              <a:t>(________________________________of </a:t>
            </a:r>
            <a:r>
              <a:rPr lang="en-US" dirty="0"/>
              <a:t>taste)</a:t>
            </a:r>
          </a:p>
        </p:txBody>
      </p:sp>
    </p:spTree>
    <p:extLst>
      <p:ext uri="{BB962C8B-B14F-4D97-AF65-F5344CB8AC3E}">
        <p14:creationId xmlns:p14="http://schemas.microsoft.com/office/powerpoint/2010/main" val="409790185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Palpebrae (Eyelids)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5438" y="1312863"/>
            <a:ext cx="8575675" cy="47180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Eyelashes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Project from the free margin of each eyelid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Lubricating </a:t>
            </a:r>
            <a:r>
              <a:rPr lang="en-US" dirty="0"/>
              <a:t>glands associated with the eyelids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__________________________________________ and </a:t>
            </a:r>
            <a:r>
              <a:rPr lang="en-US" dirty="0"/>
              <a:t>sebaceous glands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_________________________________________ lie </a:t>
            </a:r>
            <a:r>
              <a:rPr lang="en-US" dirty="0"/>
              <a:t>between the hair follicles</a:t>
            </a: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Influence of Other Sensations on Taste</a:t>
            </a:r>
          </a:p>
        </p:txBody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5438" y="1414463"/>
            <a:ext cx="8575675" cy="4681537"/>
          </a:xfrm>
        </p:spPr>
        <p:txBody>
          <a:bodyPr/>
          <a:lstStyle/>
          <a:p>
            <a:r>
              <a:rPr lang="en-US" dirty="0"/>
              <a:t>Taste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Thermoreceptors</a:t>
            </a:r>
            <a:r>
              <a:rPr lang="en-US" dirty="0"/>
              <a:t>, mechanoreceptors, </a:t>
            </a:r>
            <a:r>
              <a:rPr lang="en-US" dirty="0" err="1"/>
              <a:t>nociceptors</a:t>
            </a:r>
            <a:r>
              <a:rPr lang="en-US" dirty="0"/>
              <a:t> also influence tastes</a:t>
            </a:r>
          </a:p>
          <a:p>
            <a:endParaRPr lang="en-US" dirty="0"/>
          </a:p>
          <a:p>
            <a:r>
              <a:rPr lang="en-US" dirty="0" smtClean="0"/>
              <a:t>________________________________________ enhance </a:t>
            </a:r>
            <a:r>
              <a:rPr lang="en-US" dirty="0"/>
              <a:t>or detract from taste</a:t>
            </a:r>
          </a:p>
        </p:txBody>
      </p:sp>
    </p:spTree>
    <p:extLst>
      <p:ext uri="{BB962C8B-B14F-4D97-AF65-F5344CB8AC3E}">
        <p14:creationId xmlns:p14="http://schemas.microsoft.com/office/powerpoint/2010/main" val="3525334943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Ear: Hearing and Balance</a:t>
            </a:r>
          </a:p>
        </p:txBody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The three parts of the ear are the </a:t>
            </a:r>
            <a:r>
              <a:rPr lang="en-US" sz="3200" dirty="0" smtClean="0"/>
              <a:t>_</a:t>
            </a:r>
            <a:endParaRPr lang="en-US" sz="3200" dirty="0"/>
          </a:p>
          <a:p>
            <a:pPr>
              <a:lnSpc>
                <a:spcPct val="90000"/>
              </a:lnSpc>
            </a:pPr>
            <a:r>
              <a:rPr lang="en-US" sz="3200" dirty="0"/>
              <a:t>The outer and middle ear are involved with hearing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The inner ear functions 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 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3200" dirty="0"/>
              <a:t>Receptors for hearing and balance: 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Respond to </a:t>
            </a:r>
            <a:r>
              <a:rPr lang="en-US" sz="2800" dirty="0" smtClean="0"/>
              <a:t>_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71324432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Ear: Hearing and Balance</a:t>
            </a:r>
          </a:p>
        </p:txBody>
      </p:sp>
      <p:pic>
        <p:nvPicPr>
          <p:cNvPr id="4812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33488"/>
            <a:ext cx="9144000" cy="5470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2475658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Outer Ear</a:t>
            </a:r>
          </a:p>
        </p:txBody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auricle (</a:t>
            </a:r>
            <a:r>
              <a:rPr lang="en-US" dirty="0" err="1"/>
              <a:t>pinna</a:t>
            </a:r>
            <a:r>
              <a:rPr lang="en-US" dirty="0"/>
              <a:t>) is composed of: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The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External </a:t>
            </a:r>
            <a:r>
              <a:rPr lang="en-US" dirty="0"/>
              <a:t>auditory canal</a:t>
            </a:r>
          </a:p>
          <a:p>
            <a:pPr lvl="1"/>
            <a:r>
              <a:rPr lang="en-US" dirty="0"/>
              <a:t>Short, curved tube filled with </a:t>
            </a:r>
            <a:r>
              <a:rPr lang="en-US" dirty="0" smtClean="0"/>
              <a:t>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234492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Outer Ear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Tympanic membrane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/>
              <a:t>Thin connective tissue membrane that vibrates in response to sound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Transfers </a:t>
            </a:r>
            <a:r>
              <a:rPr lang="en-US" dirty="0"/>
              <a:t>sound energy to the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56319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Middle Ear (Tympanic Cavity)</a:t>
            </a:r>
          </a:p>
        </p:txBody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A small, </a:t>
            </a:r>
            <a:r>
              <a:rPr lang="en-US" sz="3200" dirty="0" smtClean="0"/>
              <a:t>___________________________, </a:t>
            </a:r>
            <a:r>
              <a:rPr lang="en-US" sz="3200" dirty="0"/>
              <a:t>mucosa-lined cavity 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Flanked </a:t>
            </a:r>
            <a:r>
              <a:rPr lang="en-US" sz="2800" dirty="0" smtClean="0"/>
              <a:t>_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800" dirty="0"/>
              <a:t>Flanked medially by the </a:t>
            </a:r>
            <a:r>
              <a:rPr lang="en-US" sz="2800" dirty="0" smtClean="0"/>
              <a:t>_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3200" dirty="0" err="1"/>
              <a:t>Epitympanic</a:t>
            </a:r>
            <a:r>
              <a:rPr lang="en-US" sz="3200" dirty="0"/>
              <a:t> recess 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superior portion of the middle ear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 </a:t>
            </a:r>
            <a:endParaRPr lang="en-US" sz="3200" dirty="0"/>
          </a:p>
          <a:p>
            <a:pPr lvl="1">
              <a:lnSpc>
                <a:spcPct val="90000"/>
              </a:lnSpc>
            </a:pPr>
            <a:r>
              <a:rPr lang="en-US" sz="2800" dirty="0"/>
              <a:t>connects the middle ear to the </a:t>
            </a:r>
            <a:r>
              <a:rPr lang="en-US" sz="2800" dirty="0" err="1"/>
              <a:t>nasopharynx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800" dirty="0" smtClean="0"/>
              <a:t>______________________________________ in </a:t>
            </a:r>
            <a:r>
              <a:rPr lang="en-US" sz="2800" dirty="0"/>
              <a:t>the middle ear cavity with the external air pressure</a:t>
            </a:r>
          </a:p>
        </p:txBody>
      </p:sp>
    </p:spTree>
    <p:extLst>
      <p:ext uri="{BB962C8B-B14F-4D97-AF65-F5344CB8AC3E}">
        <p14:creationId xmlns:p14="http://schemas.microsoft.com/office/powerpoint/2010/main" val="4285219520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Middle and Internal Ear</a:t>
            </a:r>
          </a:p>
        </p:txBody>
      </p:sp>
      <p:pic>
        <p:nvPicPr>
          <p:cNvPr id="4853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89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128200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Ear Ossicles</a:t>
            </a:r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tympanic cavity contains three small bones: 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Transmit </a:t>
            </a:r>
            <a:r>
              <a:rPr lang="en-US" dirty="0" smtClean="0"/>
              <a:t>_________________________________ of </a:t>
            </a:r>
            <a:r>
              <a:rPr lang="en-US" dirty="0"/>
              <a:t>the eardrum to the </a:t>
            </a:r>
            <a:r>
              <a:rPr lang="en-US" dirty="0" smtClean="0"/>
              <a:t>_</a:t>
            </a:r>
            <a:endParaRPr lang="en-US" dirty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Dampened </a:t>
            </a:r>
            <a:r>
              <a:rPr lang="en-US" dirty="0"/>
              <a:t>by the </a:t>
            </a:r>
            <a:r>
              <a:rPr lang="en-US" dirty="0" smtClean="0"/>
              <a:t>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462150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4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2963" y="0"/>
            <a:ext cx="7246937" cy="6861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0502040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Inner Ear</a:t>
            </a:r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1308100"/>
            <a:ext cx="8270875" cy="478631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3200" dirty="0" smtClean="0"/>
              <a:t> </a:t>
            </a:r>
            <a:endParaRPr lang="en-US" sz="3200" dirty="0"/>
          </a:p>
          <a:p>
            <a:pPr lvl="1">
              <a:lnSpc>
                <a:spcPct val="90000"/>
              </a:lnSpc>
            </a:pPr>
            <a:r>
              <a:rPr lang="en-US" sz="2800" dirty="0"/>
              <a:t>Tortuous channels worming their way through </a:t>
            </a:r>
            <a:r>
              <a:rPr lang="en-US" sz="2800" dirty="0" smtClean="0"/>
              <a:t>_</a:t>
            </a:r>
            <a:endParaRPr lang="en-US" sz="2800" dirty="0"/>
          </a:p>
          <a:p>
            <a:pPr lvl="1">
              <a:lnSpc>
                <a:spcPct val="90000"/>
              </a:lnSpc>
            </a:pPr>
            <a:endParaRPr lang="en-US" sz="2800" dirty="0" smtClean="0"/>
          </a:p>
          <a:p>
            <a:pPr lvl="1">
              <a:lnSpc>
                <a:spcPct val="90000"/>
              </a:lnSpc>
            </a:pPr>
            <a:r>
              <a:rPr lang="en-US" sz="2800" dirty="0" smtClean="0"/>
              <a:t>Contains </a:t>
            </a:r>
            <a:r>
              <a:rPr lang="en-US" sz="2800" dirty="0"/>
              <a:t>the </a:t>
            </a:r>
            <a:r>
              <a:rPr lang="en-US" sz="2800" dirty="0" smtClean="0"/>
              <a:t>_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800" dirty="0"/>
              <a:t>Filled with </a:t>
            </a:r>
            <a:r>
              <a:rPr lang="en-US" sz="2800" dirty="0" err="1"/>
              <a:t>perilymph</a:t>
            </a:r>
            <a:endParaRPr lang="en-US" sz="2800" dirty="0"/>
          </a:p>
          <a:p>
            <a:pPr>
              <a:lnSpc>
                <a:spcPct val="90000"/>
              </a:lnSpc>
            </a:pPr>
            <a:endParaRPr lang="en-US" sz="3200" dirty="0" smtClean="0"/>
          </a:p>
          <a:p>
            <a:pPr>
              <a:lnSpc>
                <a:spcPct val="90000"/>
              </a:lnSpc>
            </a:pPr>
            <a:r>
              <a:rPr lang="en-US" sz="3200" dirty="0" smtClean="0"/>
              <a:t>Membranous </a:t>
            </a:r>
            <a:r>
              <a:rPr lang="en-US" sz="3200" dirty="0"/>
              <a:t>labyrinth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Series of membranous sacs within the bony labyrinth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Filled with a </a:t>
            </a:r>
            <a:r>
              <a:rPr lang="en-US" sz="2800" dirty="0" smtClean="0"/>
              <a:t>_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5729944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582613" y="1692275"/>
            <a:ext cx="2339975" cy="1949450"/>
          </a:xfrm>
        </p:spPr>
        <p:txBody>
          <a:bodyPr>
            <a:normAutofit fontScale="90000"/>
          </a:bodyPr>
          <a:lstStyle/>
          <a:p>
            <a:r>
              <a:rPr lang="en-US"/>
              <a:t>Palpebrae (Eyelids)</a:t>
            </a:r>
          </a:p>
        </p:txBody>
      </p:sp>
      <p:pic>
        <p:nvPicPr>
          <p:cNvPr id="30925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7775" y="0"/>
            <a:ext cx="5356225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Inner Ear</a:t>
            </a:r>
          </a:p>
        </p:txBody>
      </p:sp>
      <p:pic>
        <p:nvPicPr>
          <p:cNvPr id="4894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98588"/>
            <a:ext cx="9144000" cy="4314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5407898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Vestibule</a:t>
            </a:r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__________________________________ of </a:t>
            </a:r>
            <a:r>
              <a:rPr lang="en-US" dirty="0"/>
              <a:t>the bony labyrinth</a:t>
            </a:r>
          </a:p>
          <a:p>
            <a:r>
              <a:rPr lang="en-US" dirty="0"/>
              <a:t>Suspended in its </a:t>
            </a:r>
            <a:r>
              <a:rPr lang="en-US" dirty="0" err="1"/>
              <a:t>perilymph</a:t>
            </a:r>
            <a:r>
              <a:rPr lang="en-US" dirty="0"/>
              <a:t> are two sacs: 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The </a:t>
            </a:r>
            <a:r>
              <a:rPr lang="en-US" dirty="0" err="1"/>
              <a:t>saccule</a:t>
            </a:r>
            <a:r>
              <a:rPr lang="en-US" dirty="0"/>
              <a:t> extends </a:t>
            </a:r>
            <a:r>
              <a:rPr lang="en-US" dirty="0" smtClean="0"/>
              <a:t>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595005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Vestibule</a:t>
            </a:r>
          </a:p>
        </p:txBody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utricle extends into the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/>
              <a:t>sacs:</a:t>
            </a:r>
          </a:p>
          <a:p>
            <a:pPr lvl="1"/>
            <a:r>
              <a:rPr lang="en-US" dirty="0"/>
              <a:t>House </a:t>
            </a:r>
            <a:r>
              <a:rPr lang="en-US" dirty="0" smtClean="0"/>
              <a:t>___________________________________ called </a:t>
            </a:r>
            <a:r>
              <a:rPr lang="en-US" dirty="0"/>
              <a:t>maculae</a:t>
            </a:r>
          </a:p>
          <a:p>
            <a:pPr lvl="1"/>
            <a:r>
              <a:rPr lang="en-US" dirty="0"/>
              <a:t>Respond to </a:t>
            </a:r>
            <a:r>
              <a:rPr lang="en-US" dirty="0" smtClean="0"/>
              <a:t>_______________________________ and </a:t>
            </a:r>
            <a:r>
              <a:rPr lang="en-US" dirty="0"/>
              <a:t>changes in the </a:t>
            </a:r>
            <a:r>
              <a:rPr lang="en-US" dirty="0" smtClean="0"/>
              <a:t>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444515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Semicircular Canals</a:t>
            </a:r>
          </a:p>
        </p:txBody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/>
              <a:t>Three canals that lie in the </a:t>
            </a:r>
            <a:r>
              <a:rPr lang="en-US" sz="3200" dirty="0" smtClean="0"/>
              <a:t>_</a:t>
            </a:r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Membranous </a:t>
            </a:r>
            <a:r>
              <a:rPr lang="en-US" sz="3200" dirty="0"/>
              <a:t>semicircular ducts line each canal and communicate with the utricle</a:t>
            </a:r>
          </a:p>
          <a:p>
            <a:r>
              <a:rPr lang="en-US" sz="3200" dirty="0"/>
              <a:t>The </a:t>
            </a:r>
            <a:r>
              <a:rPr lang="en-US" sz="3200" dirty="0" smtClean="0"/>
              <a:t>_________________________________is </a:t>
            </a:r>
            <a:r>
              <a:rPr lang="en-US" sz="3200" dirty="0"/>
              <a:t>the swollen end of each canal and it houses equilibrium receptors in a region called the </a:t>
            </a:r>
            <a:r>
              <a:rPr lang="en-US" sz="3200" dirty="0" smtClean="0"/>
              <a:t>_</a:t>
            </a:r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These </a:t>
            </a:r>
            <a:r>
              <a:rPr lang="en-US" sz="3200" dirty="0"/>
              <a:t>receptors respond to </a:t>
            </a:r>
            <a:r>
              <a:rPr lang="en-US" sz="3200" dirty="0" smtClean="0"/>
              <a:t>_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22485955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Cochlea</a:t>
            </a:r>
          </a:p>
        </p:txBody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smtClean="0"/>
              <a:t>______________________________, </a:t>
            </a:r>
            <a:r>
              <a:rPr lang="en-US" dirty="0"/>
              <a:t>conical, bony chamber that:</a:t>
            </a:r>
          </a:p>
          <a:p>
            <a:pPr lvl="1"/>
            <a:r>
              <a:rPr lang="en-US" dirty="0"/>
              <a:t>Extends from the anterior vestibule</a:t>
            </a:r>
          </a:p>
          <a:p>
            <a:pPr lvl="1"/>
            <a:r>
              <a:rPr lang="en-US" dirty="0"/>
              <a:t>Coils around a bony pillar called the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/>
              <a:t>Contains the cochlear duct, which ends at the cochlear apex</a:t>
            </a:r>
          </a:p>
          <a:p>
            <a:pPr lvl="1"/>
            <a:r>
              <a:rPr lang="en-US" dirty="0"/>
              <a:t>Contains the </a:t>
            </a:r>
            <a:r>
              <a:rPr lang="en-US" dirty="0" smtClean="0"/>
              <a:t>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40606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Cochlea</a:t>
            </a:r>
          </a:p>
        </p:txBody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cochlea is divided into three chambers:</a:t>
            </a:r>
          </a:p>
          <a:p>
            <a:pPr lvl="1"/>
            <a:r>
              <a:rPr lang="en-US" dirty="0" err="1" smtClean="0"/>
              <a:t>Scala</a:t>
            </a:r>
            <a:r>
              <a:rPr lang="en-US" dirty="0" smtClean="0"/>
              <a:t> _</a:t>
            </a:r>
            <a:endParaRPr lang="en-US" dirty="0"/>
          </a:p>
          <a:p>
            <a:pPr lvl="1"/>
            <a:r>
              <a:rPr lang="en-US" dirty="0" err="1"/>
              <a:t>Scala</a:t>
            </a:r>
            <a:r>
              <a:rPr lang="en-US" dirty="0"/>
              <a:t>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 err="1"/>
              <a:t>Scala</a:t>
            </a:r>
            <a:r>
              <a:rPr lang="en-US" dirty="0"/>
              <a:t> </a:t>
            </a:r>
            <a:r>
              <a:rPr lang="en-US" dirty="0" smtClean="0"/>
              <a:t>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442287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Cochlea</a:t>
            </a:r>
          </a:p>
        </p:txBody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scala</a:t>
            </a:r>
            <a:r>
              <a:rPr lang="en-US" dirty="0"/>
              <a:t> tympani terminates at the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/>
              <a:t>scalas</a:t>
            </a:r>
            <a:r>
              <a:rPr lang="en-US" dirty="0"/>
              <a:t> tympani and </a:t>
            </a:r>
            <a:r>
              <a:rPr lang="en-US" dirty="0" err="1"/>
              <a:t>vestibuli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Are filled with 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Are continuous with each other via the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/>
              <a:t>scala</a:t>
            </a:r>
            <a:r>
              <a:rPr lang="en-US" dirty="0"/>
              <a:t> media is filled with </a:t>
            </a:r>
            <a:r>
              <a:rPr lang="en-US" dirty="0" smtClean="0"/>
              <a:t>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875336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Cochlea</a:t>
            </a:r>
          </a:p>
        </p:txBody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“floor” of the cochlear duct is composed of:</a:t>
            </a:r>
          </a:p>
          <a:p>
            <a:pPr lvl="1"/>
            <a:r>
              <a:rPr lang="en-US" dirty="0"/>
              <a:t>The bony spiral lamina</a:t>
            </a:r>
          </a:p>
          <a:p>
            <a:pPr lvl="1"/>
            <a:r>
              <a:rPr lang="en-US" dirty="0"/>
              <a:t>The </a:t>
            </a:r>
            <a:r>
              <a:rPr lang="en-US" dirty="0" smtClean="0"/>
              <a:t>____________________________________, </a:t>
            </a:r>
            <a:r>
              <a:rPr lang="en-US" dirty="0"/>
              <a:t>which supports the organ of </a:t>
            </a:r>
            <a:r>
              <a:rPr lang="en-US" dirty="0" err="1"/>
              <a:t>Corti</a:t>
            </a:r>
            <a:endParaRPr lang="en-US" dirty="0"/>
          </a:p>
          <a:p>
            <a:r>
              <a:rPr lang="en-US" dirty="0"/>
              <a:t>The cochlear branch of nerve VIII runs </a:t>
            </a:r>
            <a:r>
              <a:rPr lang="en-US" dirty="0" smtClean="0"/>
              <a:t>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445719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7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4325"/>
            <a:ext cx="9144000" cy="6010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3839043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Sound and Mechanisms of Hearing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5438" y="1439863"/>
            <a:ext cx="8575675" cy="4656137"/>
          </a:xfrm>
        </p:spPr>
        <p:txBody>
          <a:bodyPr/>
          <a:lstStyle/>
          <a:p>
            <a:r>
              <a:rPr lang="en-US" sz="3200" dirty="0"/>
              <a:t>Sound vibrations beat against the eardrum</a:t>
            </a:r>
          </a:p>
          <a:p>
            <a:r>
              <a:rPr lang="en-US" sz="3200" dirty="0"/>
              <a:t>The eardrum pushes against the </a:t>
            </a:r>
            <a:r>
              <a:rPr lang="en-US" sz="3200" dirty="0" err="1"/>
              <a:t>ossicles</a:t>
            </a:r>
            <a:r>
              <a:rPr lang="en-US" sz="3200" dirty="0"/>
              <a:t>, which presses fluid in the inner ear against the oval and round windows</a:t>
            </a:r>
          </a:p>
          <a:p>
            <a:pPr lvl="1"/>
            <a:r>
              <a:rPr lang="en-US" sz="2800" dirty="0"/>
              <a:t>This movement sets up </a:t>
            </a:r>
            <a:r>
              <a:rPr lang="en-US" sz="2800" dirty="0" smtClean="0"/>
              <a:t>_</a:t>
            </a:r>
            <a:endParaRPr lang="en-US" sz="2800" dirty="0"/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Moving </a:t>
            </a:r>
            <a:r>
              <a:rPr lang="en-US" sz="2800" dirty="0"/>
              <a:t>hair cells stimulates the cochlear nerve </a:t>
            </a:r>
            <a:r>
              <a:rPr lang="en-US" sz="2800" dirty="0" smtClean="0"/>
              <a:t>_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3562821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Conjunctiva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_________________________________ membrane </a:t>
            </a:r>
            <a:r>
              <a:rPr lang="en-US" dirty="0"/>
              <a:t>that:</a:t>
            </a:r>
          </a:p>
          <a:p>
            <a:pPr lvl="1"/>
            <a:r>
              <a:rPr lang="en-US" dirty="0"/>
              <a:t>Lines the eyelids as the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/>
              <a:t>Covers the whites of the eyes as the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______________________________________and protects the eye</a:t>
            </a:r>
            <a:endParaRPr lang="en-US" dirty="0"/>
          </a:p>
        </p:txBody>
      </p:sp>
    </p:spTree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Properties of Sound</a:t>
            </a:r>
          </a:p>
        </p:txBody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3200" dirty="0" smtClean="0"/>
              <a:t> </a:t>
            </a:r>
            <a:endParaRPr lang="en-US" sz="3200" dirty="0"/>
          </a:p>
          <a:p>
            <a:pPr lvl="1">
              <a:lnSpc>
                <a:spcPct val="90000"/>
              </a:lnSpc>
            </a:pPr>
            <a:r>
              <a:rPr lang="en-US" sz="2800" dirty="0"/>
              <a:t>the number of waves that pass a given point in a given time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 </a:t>
            </a:r>
            <a:endParaRPr lang="en-US" sz="3200" dirty="0"/>
          </a:p>
          <a:p>
            <a:pPr lvl="1">
              <a:lnSpc>
                <a:spcPct val="90000"/>
              </a:lnSpc>
            </a:pPr>
            <a:r>
              <a:rPr lang="en-US" sz="2800" dirty="0"/>
              <a:t> perception of different frequencies (we hear from 20–20,000 Hz)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 </a:t>
            </a:r>
            <a:endParaRPr lang="en-US" sz="3200" dirty="0"/>
          </a:p>
          <a:p>
            <a:pPr lvl="1">
              <a:lnSpc>
                <a:spcPct val="90000"/>
              </a:lnSpc>
            </a:pPr>
            <a:r>
              <a:rPr lang="en-US" sz="2800" dirty="0"/>
              <a:t>intensity of a sound measured in decibels (dB)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 </a:t>
            </a:r>
            <a:endParaRPr lang="en-US" sz="3200" dirty="0"/>
          </a:p>
          <a:p>
            <a:pPr lvl="1">
              <a:lnSpc>
                <a:spcPct val="90000"/>
              </a:lnSpc>
            </a:pPr>
            <a:r>
              <a:rPr lang="en-US" sz="2800" dirty="0"/>
              <a:t>subjective interpretation of sound intensity</a:t>
            </a:r>
          </a:p>
        </p:txBody>
      </p:sp>
    </p:spTree>
    <p:extLst>
      <p:ext uri="{BB962C8B-B14F-4D97-AF65-F5344CB8AC3E}">
        <p14:creationId xmlns:p14="http://schemas.microsoft.com/office/powerpoint/2010/main" val="550410001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Transmission of Sound to the Inner Ear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5438" y="1465263"/>
            <a:ext cx="8575675" cy="46307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The route of sound to the inner ear follows this pathway: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Outer ear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/>
              <a:t> 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800" dirty="0"/>
              <a:t>Middle ear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/>
              <a:t> 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800" dirty="0"/>
              <a:t>Inner ear</a:t>
            </a:r>
          </a:p>
          <a:p>
            <a:pPr lvl="2">
              <a:lnSpc>
                <a:spcPct val="90000"/>
              </a:lnSpc>
            </a:pPr>
            <a:r>
              <a:rPr lang="en-US" sz="2400" dirty="0" err="1"/>
              <a:t>scalas</a:t>
            </a:r>
            <a:r>
              <a:rPr lang="en-US" sz="2400" dirty="0"/>
              <a:t> </a:t>
            </a:r>
            <a:r>
              <a:rPr lang="en-US" sz="2400" dirty="0" err="1"/>
              <a:t>vestibuli</a:t>
            </a:r>
            <a:r>
              <a:rPr lang="en-US" sz="2400" dirty="0"/>
              <a:t> and tympani to the </a:t>
            </a:r>
            <a:r>
              <a:rPr lang="en-US" sz="2400" dirty="0" smtClean="0"/>
              <a:t>_</a:t>
            </a:r>
            <a:endParaRPr lang="en-US" sz="2400" dirty="0"/>
          </a:p>
          <a:p>
            <a:pPr lvl="2">
              <a:lnSpc>
                <a:spcPct val="90000"/>
              </a:lnSpc>
            </a:pPr>
            <a:r>
              <a:rPr lang="en-US" sz="2400" dirty="0"/>
              <a:t>Stimulation of the </a:t>
            </a:r>
            <a:r>
              <a:rPr lang="en-US" sz="2400" dirty="0" smtClean="0"/>
              <a:t>_</a:t>
            </a:r>
            <a:endParaRPr lang="en-US" sz="2400" dirty="0"/>
          </a:p>
          <a:p>
            <a:pPr lvl="2">
              <a:lnSpc>
                <a:spcPct val="90000"/>
              </a:lnSpc>
            </a:pPr>
            <a:r>
              <a:rPr lang="en-US" sz="2400" dirty="0"/>
              <a:t>Generation of impulses in the </a:t>
            </a:r>
            <a:r>
              <a:rPr lang="en-US" sz="2400" dirty="0" smtClean="0"/>
              <a:t>_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83862101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Resonance of the Basilar Membrane</a:t>
            </a:r>
          </a:p>
        </p:txBody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Sound waves of low frequency (inaudible):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Travel around the </a:t>
            </a:r>
            <a:r>
              <a:rPr lang="en-US" dirty="0" err="1"/>
              <a:t>helicotrema</a:t>
            </a:r>
            <a:r>
              <a:rPr lang="en-US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Audible sound waves: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Penetrate through the cochlear duct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Vibrate the </a:t>
            </a:r>
            <a:r>
              <a:rPr lang="en-US" dirty="0" smtClean="0"/>
              <a:t>_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Excite specific hair cells according to </a:t>
            </a:r>
            <a:r>
              <a:rPr lang="en-US" dirty="0" smtClean="0"/>
              <a:t>________________________________________ of </a:t>
            </a:r>
            <a:r>
              <a:rPr lang="en-US" dirty="0"/>
              <a:t>the sound</a:t>
            </a:r>
          </a:p>
        </p:txBody>
      </p:sp>
    </p:spTree>
    <p:extLst>
      <p:ext uri="{BB962C8B-B14F-4D97-AF65-F5344CB8AC3E}">
        <p14:creationId xmlns:p14="http://schemas.microsoft.com/office/powerpoint/2010/main" val="2874119297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Organ of Corti</a:t>
            </a:r>
          </a:p>
        </p:txBody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Is composed of </a:t>
            </a:r>
            <a:r>
              <a:rPr lang="en-US" dirty="0" smtClean="0"/>
              <a:t>___________________________________ and </a:t>
            </a:r>
            <a:r>
              <a:rPr lang="en-US" dirty="0"/>
              <a:t>outer and </a:t>
            </a:r>
            <a:r>
              <a:rPr lang="en-US" dirty="0" smtClean="0"/>
              <a:t>_</a:t>
            </a:r>
            <a:endParaRPr lang="en-US" dirty="0"/>
          </a:p>
          <a:p>
            <a:r>
              <a:rPr lang="en-US" dirty="0" smtClean="0"/>
              <a:t>_____________________________________ fibers </a:t>
            </a:r>
            <a:r>
              <a:rPr lang="en-US" dirty="0"/>
              <a:t>of the cochlear nerve attach to the base of hair cells</a:t>
            </a:r>
          </a:p>
          <a:p>
            <a:r>
              <a:rPr lang="en-US" dirty="0"/>
              <a:t>The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/>
              <a:t>Protrude into the </a:t>
            </a:r>
            <a:r>
              <a:rPr lang="en-US" dirty="0" err="1"/>
              <a:t>endolymph</a:t>
            </a:r>
            <a:endParaRPr lang="en-US" dirty="0"/>
          </a:p>
          <a:p>
            <a:pPr lvl="1"/>
            <a:r>
              <a:rPr lang="en-US" dirty="0"/>
              <a:t>Touch the </a:t>
            </a:r>
            <a:r>
              <a:rPr lang="en-US" dirty="0" err="1"/>
              <a:t>tectorial</a:t>
            </a:r>
            <a:r>
              <a:rPr lang="en-US" dirty="0"/>
              <a:t> membrane</a:t>
            </a:r>
          </a:p>
        </p:txBody>
      </p:sp>
    </p:spTree>
    <p:extLst>
      <p:ext uri="{BB962C8B-B14F-4D97-AF65-F5344CB8AC3E}">
        <p14:creationId xmlns:p14="http://schemas.microsoft.com/office/powerpoint/2010/main" val="3552255388"/>
      </p:ext>
    </p:ext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Excitation of Hair Cells in the Organ of Corti</a:t>
            </a:r>
          </a:p>
        </p:txBody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Bending cilia: </a:t>
            </a:r>
          </a:p>
          <a:p>
            <a:pPr lvl="1"/>
            <a:r>
              <a:rPr lang="en-US" dirty="0"/>
              <a:t>Opens </a:t>
            </a:r>
            <a:r>
              <a:rPr lang="en-US" dirty="0" smtClean="0"/>
              <a:t>__________________________________ ion </a:t>
            </a:r>
            <a:r>
              <a:rPr lang="en-US" dirty="0"/>
              <a:t>channels</a:t>
            </a:r>
          </a:p>
          <a:p>
            <a:pPr lvl="1"/>
            <a:r>
              <a:rPr lang="en-US" dirty="0"/>
              <a:t>Causes a </a:t>
            </a:r>
            <a:r>
              <a:rPr lang="en-US" dirty="0" smtClean="0"/>
              <a:t>_________________________________________ and </a:t>
            </a:r>
            <a:r>
              <a:rPr lang="en-US" dirty="0"/>
              <a:t>the release of a neurotransmitter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neurotransmitter causes cochlear fibers to transmit impulses to the brain, where sound is perceived</a:t>
            </a:r>
          </a:p>
        </p:txBody>
      </p:sp>
    </p:spTree>
    <p:extLst>
      <p:ext uri="{BB962C8B-B14F-4D97-AF65-F5344CB8AC3E}">
        <p14:creationId xmlns:p14="http://schemas.microsoft.com/office/powerpoint/2010/main" val="3021429139"/>
      </p:ext>
    </p:extLst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144000" cy="6475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4439050"/>
      </p:ext>
    </p:extLst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Auditory Pathway to the Brain</a:t>
            </a:r>
          </a:p>
        </p:txBody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5438" y="1465263"/>
            <a:ext cx="4473575" cy="48466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Impulses from the cochlea pass via the </a:t>
            </a:r>
            <a:r>
              <a:rPr lang="en-US" sz="2400" dirty="0" smtClean="0"/>
              <a:t>__________________________to </a:t>
            </a:r>
            <a:r>
              <a:rPr lang="en-US" sz="2400" dirty="0"/>
              <a:t>the </a:t>
            </a:r>
            <a:r>
              <a:rPr lang="en-US" sz="2400" dirty="0" smtClean="0"/>
              <a:t>_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From there, impulses are sent to the: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 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 smtClean="0"/>
              <a:t> </a:t>
            </a:r>
            <a:endParaRPr lang="en-US" sz="2000" dirty="0"/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From </a:t>
            </a:r>
            <a:r>
              <a:rPr lang="en-US" sz="2400" dirty="0"/>
              <a:t>there, impulses pass to the </a:t>
            </a:r>
            <a:r>
              <a:rPr lang="en-US" sz="2400" dirty="0" smtClean="0"/>
              <a:t>_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Auditory pathways </a:t>
            </a:r>
            <a:r>
              <a:rPr lang="en-US" sz="2400" dirty="0" smtClean="0"/>
              <a:t>_________________________ so </a:t>
            </a:r>
            <a:r>
              <a:rPr lang="en-US" sz="2400" dirty="0"/>
              <a:t>that both cortices receive input from both ears</a:t>
            </a:r>
          </a:p>
        </p:txBody>
      </p:sp>
      <p:pic>
        <p:nvPicPr>
          <p:cNvPr id="51302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00600" y="1447800"/>
            <a:ext cx="4021347" cy="510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2017396"/>
      </p:ext>
    </p:extLst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Deafness</a:t>
            </a:r>
          </a:p>
        </p:txBody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1295400"/>
            <a:ext cx="8270875" cy="4948238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 </a:t>
            </a:r>
            <a:endParaRPr lang="en-US" sz="3200" dirty="0"/>
          </a:p>
          <a:p>
            <a:pPr lvl="1"/>
            <a:r>
              <a:rPr lang="en-US" sz="2800" dirty="0"/>
              <a:t>something hampers sound conduction to the fluids of the inner ear </a:t>
            </a:r>
          </a:p>
          <a:p>
            <a:pPr lvl="1"/>
            <a:r>
              <a:rPr lang="en-US" sz="2800" dirty="0" smtClean="0"/>
              <a:t> </a:t>
            </a:r>
            <a:endParaRPr lang="en-US" sz="2800" dirty="0"/>
          </a:p>
          <a:p>
            <a:endParaRPr lang="en-US" sz="3200" dirty="0" smtClean="0"/>
          </a:p>
          <a:p>
            <a:r>
              <a:rPr lang="en-US" sz="3200" dirty="0" smtClean="0"/>
              <a:t> </a:t>
            </a:r>
            <a:endParaRPr lang="en-US" sz="3200" dirty="0"/>
          </a:p>
          <a:p>
            <a:pPr lvl="1"/>
            <a:r>
              <a:rPr lang="en-US" sz="2800" dirty="0"/>
              <a:t>results from damage to the </a:t>
            </a:r>
            <a:r>
              <a:rPr lang="en-US" sz="2800" dirty="0" smtClean="0"/>
              <a:t>________________________________________  </a:t>
            </a:r>
            <a:r>
              <a:rPr lang="en-US" sz="2800" dirty="0"/>
              <a:t>at any point from the cochlear hair cells to the auditory cortical cells</a:t>
            </a:r>
          </a:p>
        </p:txBody>
      </p:sp>
    </p:spTree>
    <p:extLst>
      <p:ext uri="{BB962C8B-B14F-4D97-AF65-F5344CB8AC3E}">
        <p14:creationId xmlns:p14="http://schemas.microsoft.com/office/powerpoint/2010/main" val="2763173817"/>
      </p:ext>
    </p:extLst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Deafness</a:t>
            </a: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ringing or clicking sound in the ears in the absence of auditory stimuli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labyrinth disorder that affects the cochlea and the semicircular canals, causing </a:t>
            </a:r>
            <a:r>
              <a:rPr lang="en-US" dirty="0" smtClean="0"/>
              <a:t>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083735"/>
      </p:ext>
    </p:extLst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Mechanisms of Equilibrium and Orientation</a:t>
            </a:r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equilibrium receptors in the semicircular canals and vestibule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Maintains our </a:t>
            </a:r>
            <a:r>
              <a:rPr lang="en-US" dirty="0" smtClean="0"/>
              <a:t>_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Vestibular receptors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monitor </a:t>
            </a:r>
            <a:r>
              <a:rPr lang="en-US" dirty="0" smtClean="0"/>
              <a:t>_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Semicircular canal receptors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monitor </a:t>
            </a:r>
            <a:r>
              <a:rPr lang="en-US" dirty="0" smtClean="0"/>
              <a:t>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47996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Lacrimal Apparatus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/>
              <a:t>Consists of the </a:t>
            </a:r>
            <a:r>
              <a:rPr lang="en-US" sz="3200" dirty="0" err="1"/>
              <a:t>lacrimal</a:t>
            </a:r>
            <a:r>
              <a:rPr lang="en-US" sz="3200" dirty="0"/>
              <a:t> gland and associated ducts</a:t>
            </a:r>
          </a:p>
          <a:p>
            <a:r>
              <a:rPr lang="en-US" sz="3200" dirty="0" err="1"/>
              <a:t>Lacrimal</a:t>
            </a:r>
            <a:r>
              <a:rPr lang="en-US" sz="3200" dirty="0"/>
              <a:t> glands </a:t>
            </a:r>
            <a:r>
              <a:rPr lang="en-US" sz="3200" dirty="0" smtClean="0"/>
              <a:t>_</a:t>
            </a:r>
            <a:endParaRPr lang="en-US" sz="3200" dirty="0"/>
          </a:p>
          <a:p>
            <a:r>
              <a:rPr lang="en-US" sz="3200" dirty="0"/>
              <a:t>Tears</a:t>
            </a:r>
          </a:p>
          <a:p>
            <a:pPr lvl="1"/>
            <a:r>
              <a:rPr lang="en-US" sz="2800" dirty="0"/>
              <a:t>Contain </a:t>
            </a:r>
            <a:r>
              <a:rPr lang="en-US" sz="2800" dirty="0" smtClean="0"/>
              <a:t>_</a:t>
            </a:r>
            <a:endParaRPr lang="en-US" sz="2800" dirty="0"/>
          </a:p>
          <a:p>
            <a:pPr lvl="1"/>
            <a:r>
              <a:rPr lang="en-US" sz="2800" dirty="0"/>
              <a:t>Enter the eye via </a:t>
            </a:r>
            <a:r>
              <a:rPr lang="en-US" sz="2800" dirty="0" err="1"/>
              <a:t>superolateral</a:t>
            </a:r>
            <a:r>
              <a:rPr lang="en-US" sz="2800" dirty="0"/>
              <a:t> excretory ducts </a:t>
            </a:r>
          </a:p>
          <a:p>
            <a:pPr lvl="1"/>
            <a:r>
              <a:rPr lang="en-US" sz="2800" dirty="0" smtClean="0"/>
              <a:t>_____________________the </a:t>
            </a:r>
            <a:r>
              <a:rPr lang="en-US" sz="2800" dirty="0"/>
              <a:t>eye </a:t>
            </a:r>
            <a:r>
              <a:rPr lang="en-US" sz="2800" dirty="0" smtClean="0"/>
              <a:t>__________________________via </a:t>
            </a:r>
            <a:r>
              <a:rPr lang="en-US" sz="2800" dirty="0"/>
              <a:t>the </a:t>
            </a:r>
            <a:r>
              <a:rPr lang="en-US" sz="2800" dirty="0" err="1"/>
              <a:t>lacrimal</a:t>
            </a:r>
            <a:r>
              <a:rPr lang="en-US" sz="2800" dirty="0"/>
              <a:t> </a:t>
            </a:r>
            <a:r>
              <a:rPr lang="en-US" sz="2800" dirty="0" err="1"/>
              <a:t>punctum</a:t>
            </a:r>
            <a:endParaRPr lang="en-US" sz="2800" dirty="0"/>
          </a:p>
          <a:p>
            <a:pPr lvl="1"/>
            <a:r>
              <a:rPr lang="en-US" sz="2800" dirty="0"/>
              <a:t>Drain into </a:t>
            </a:r>
            <a:r>
              <a:rPr lang="en-US" sz="2800" dirty="0" smtClean="0"/>
              <a:t>_</a:t>
            </a:r>
            <a:endParaRPr lang="en-US" sz="2800" dirty="0"/>
          </a:p>
        </p:txBody>
      </p:sp>
    </p:spTree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Anatomy of Maculae</a:t>
            </a:r>
          </a:p>
        </p:txBody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____________________________________are </a:t>
            </a:r>
            <a:r>
              <a:rPr lang="en-US" sz="2800" dirty="0"/>
              <a:t>the sensory receptors for static equilibrium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Contain supporting cells and hair cells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Each hair cell has </a:t>
            </a:r>
            <a:r>
              <a:rPr lang="en-US" sz="2400" dirty="0" err="1"/>
              <a:t>stereocilia</a:t>
            </a:r>
            <a:r>
              <a:rPr lang="en-US" sz="2400" dirty="0"/>
              <a:t> and </a:t>
            </a:r>
            <a:r>
              <a:rPr lang="en-US" sz="2400" dirty="0" err="1"/>
              <a:t>kinocilium</a:t>
            </a:r>
            <a:r>
              <a:rPr lang="en-US" sz="2400" dirty="0"/>
              <a:t> embedded in the </a:t>
            </a:r>
            <a:r>
              <a:rPr lang="en-US" sz="2400" dirty="0" err="1"/>
              <a:t>otolithic</a:t>
            </a:r>
            <a:r>
              <a:rPr lang="en-US" sz="2400" dirty="0"/>
              <a:t> membrane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 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jellylike mass studded with tiny stones called </a:t>
            </a:r>
            <a:r>
              <a:rPr lang="en-US" sz="2400" dirty="0" smtClean="0"/>
              <a:t>_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__________________________________ hairs </a:t>
            </a:r>
            <a:r>
              <a:rPr lang="en-US" sz="2800" dirty="0"/>
              <a:t>respond to </a:t>
            </a:r>
            <a:r>
              <a:rPr lang="en-US" sz="2800" dirty="0" smtClean="0"/>
              <a:t>_</a:t>
            </a: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__________________________________ hairs </a:t>
            </a:r>
            <a:r>
              <a:rPr lang="en-US" sz="2800" dirty="0"/>
              <a:t>respond to </a:t>
            </a:r>
            <a:r>
              <a:rPr lang="en-US" sz="2800" dirty="0" smtClean="0"/>
              <a:t>_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65844490"/>
      </p:ext>
    </p:extLst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Effect of Gravity on Utricular Receptor Cells</a:t>
            </a:r>
          </a:p>
        </p:txBody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1346200"/>
            <a:ext cx="8270875" cy="51435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err="1"/>
              <a:t>Otolithic</a:t>
            </a:r>
            <a:r>
              <a:rPr lang="en-US" dirty="0"/>
              <a:t> movement in the </a:t>
            </a:r>
            <a:r>
              <a:rPr lang="en-US" dirty="0" smtClean="0"/>
              <a:t>_</a:t>
            </a:r>
            <a:endParaRPr lang="en-US" dirty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Depolarizes </a:t>
            </a:r>
            <a:r>
              <a:rPr lang="en-US" dirty="0"/>
              <a:t>vestibular nerve fibers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_________________________________the </a:t>
            </a:r>
            <a:r>
              <a:rPr lang="en-US" dirty="0"/>
              <a:t>number of action potentials generated</a:t>
            </a:r>
          </a:p>
          <a:p>
            <a:pPr>
              <a:lnSpc>
                <a:spcPct val="90000"/>
              </a:lnSpc>
            </a:pPr>
            <a:r>
              <a:rPr lang="en-US" dirty="0"/>
              <a:t>Movement in the </a:t>
            </a:r>
            <a:r>
              <a:rPr lang="en-US" dirty="0" smtClean="0"/>
              <a:t>_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_______________________________________ vestibular </a:t>
            </a:r>
            <a:r>
              <a:rPr lang="en-US" dirty="0"/>
              <a:t>nerve fibers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____________________________________ the </a:t>
            </a:r>
            <a:r>
              <a:rPr lang="en-US" dirty="0"/>
              <a:t>rate of impulse propagation </a:t>
            </a:r>
          </a:p>
        </p:txBody>
      </p:sp>
    </p:spTree>
    <p:extLst>
      <p:ext uri="{BB962C8B-B14F-4D97-AF65-F5344CB8AC3E}">
        <p14:creationId xmlns:p14="http://schemas.microsoft.com/office/powerpoint/2010/main" val="2451641273"/>
      </p:ext>
    </p:extLst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Effect of Gravity on Utricular Receptor Cells</a:t>
            </a:r>
          </a:p>
        </p:txBody>
      </p:sp>
      <p:pic>
        <p:nvPicPr>
          <p:cNvPr id="52224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1676400"/>
            <a:ext cx="8839200" cy="35218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9701820"/>
      </p:ext>
    </p:extLst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Crista Ampullaris and Dynamic Equilibrium</a:t>
            </a:r>
          </a:p>
        </p:txBody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The </a:t>
            </a:r>
            <a:r>
              <a:rPr lang="en-US" sz="3200" dirty="0" smtClean="0"/>
              <a:t>_</a:t>
            </a:r>
            <a:endParaRPr lang="en-US" sz="3200" dirty="0"/>
          </a:p>
          <a:p>
            <a:pPr lvl="1">
              <a:lnSpc>
                <a:spcPct val="90000"/>
              </a:lnSpc>
            </a:pPr>
            <a:r>
              <a:rPr lang="en-US" sz="2800" dirty="0"/>
              <a:t>Is the receptor for </a:t>
            </a:r>
            <a:r>
              <a:rPr lang="en-US" sz="2800" dirty="0" smtClean="0"/>
              <a:t>_________________________________ equilibrium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800" dirty="0"/>
              <a:t>Is located in the </a:t>
            </a:r>
            <a:r>
              <a:rPr lang="en-US" sz="2800" dirty="0" err="1"/>
              <a:t>ampulla</a:t>
            </a:r>
            <a:r>
              <a:rPr lang="en-US" sz="2800" dirty="0"/>
              <a:t> of each </a:t>
            </a:r>
            <a:r>
              <a:rPr lang="en-US" sz="2800" dirty="0" smtClean="0"/>
              <a:t>_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800" dirty="0"/>
              <a:t>Responds to angular movements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Each </a:t>
            </a:r>
            <a:r>
              <a:rPr lang="en-US" sz="3200" dirty="0" err="1"/>
              <a:t>crista</a:t>
            </a:r>
            <a:r>
              <a:rPr lang="en-US" sz="3200" dirty="0"/>
              <a:t> has support cells and hair cells that extend into a gel-like mass called the </a:t>
            </a:r>
            <a:r>
              <a:rPr lang="en-US" sz="3200" dirty="0" smtClean="0"/>
              <a:t>_</a:t>
            </a:r>
            <a:endParaRPr lang="en-US" sz="3200" dirty="0"/>
          </a:p>
          <a:p>
            <a:pPr>
              <a:lnSpc>
                <a:spcPct val="90000"/>
              </a:lnSpc>
            </a:pPr>
            <a:r>
              <a:rPr lang="en-US" sz="3200" dirty="0"/>
              <a:t>Dendrites of vestibular nerve fibers encircle the base of the hair cells</a:t>
            </a:r>
          </a:p>
        </p:txBody>
      </p:sp>
    </p:spTree>
    <p:extLst>
      <p:ext uri="{BB962C8B-B14F-4D97-AF65-F5344CB8AC3E}">
        <p14:creationId xmlns:p14="http://schemas.microsoft.com/office/powerpoint/2010/main" val="1036988285"/>
      </p:ext>
    </p:extLst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Activating Crista Ampullaris Receptors</a:t>
            </a:r>
          </a:p>
        </p:txBody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1358900"/>
            <a:ext cx="8270875" cy="49657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3200" dirty="0" err="1"/>
              <a:t>Cristae</a:t>
            </a:r>
            <a:r>
              <a:rPr lang="en-US" sz="3200" dirty="0"/>
              <a:t> respond to </a:t>
            </a:r>
            <a:r>
              <a:rPr lang="en-US" sz="3200" dirty="0" smtClean="0"/>
              <a:t>_____________________________________ of </a:t>
            </a:r>
            <a:r>
              <a:rPr lang="en-US" sz="3200" dirty="0" err="1"/>
              <a:t>rotatory</a:t>
            </a:r>
            <a:r>
              <a:rPr lang="en-US" sz="3200" dirty="0"/>
              <a:t> movements of the head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Directional bending of hair cells in the </a:t>
            </a:r>
            <a:r>
              <a:rPr lang="en-US" sz="3200" dirty="0" err="1"/>
              <a:t>cristae</a:t>
            </a:r>
            <a:r>
              <a:rPr lang="en-US" sz="3200" dirty="0"/>
              <a:t> causes: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 </a:t>
            </a:r>
            <a:endParaRPr lang="en-US" sz="2800" dirty="0"/>
          </a:p>
          <a:p>
            <a:pPr lvl="1">
              <a:lnSpc>
                <a:spcPct val="90000"/>
              </a:lnSpc>
            </a:pPr>
            <a:endParaRPr lang="en-US" sz="2800" dirty="0" smtClean="0"/>
          </a:p>
          <a:p>
            <a:pPr lvl="1">
              <a:lnSpc>
                <a:spcPct val="90000"/>
              </a:lnSpc>
            </a:pPr>
            <a:r>
              <a:rPr lang="en-US" sz="2800" dirty="0" err="1" smtClean="0"/>
              <a:t>Hyperpolarizations</a:t>
            </a:r>
            <a:r>
              <a:rPr lang="en-US" sz="2800" dirty="0"/>
              <a:t>, and fewer impulses reach the brain</a:t>
            </a:r>
          </a:p>
          <a:p>
            <a:pPr>
              <a:lnSpc>
                <a:spcPct val="90000"/>
              </a:lnSpc>
            </a:pPr>
            <a:endParaRPr lang="en-US" sz="3200" dirty="0" smtClean="0"/>
          </a:p>
          <a:p>
            <a:pPr>
              <a:lnSpc>
                <a:spcPct val="90000"/>
              </a:lnSpc>
            </a:pPr>
            <a:r>
              <a:rPr lang="en-US" sz="3200" dirty="0" smtClean="0"/>
              <a:t>The </a:t>
            </a:r>
            <a:r>
              <a:rPr lang="en-US" sz="3200" dirty="0"/>
              <a:t>result is that the brain is informed of rotational movements of the head</a:t>
            </a:r>
          </a:p>
        </p:txBody>
      </p:sp>
    </p:spTree>
    <p:extLst>
      <p:ext uri="{BB962C8B-B14F-4D97-AF65-F5344CB8AC3E}">
        <p14:creationId xmlns:p14="http://schemas.microsoft.com/office/powerpoint/2010/main" val="2606970335"/>
      </p:ext>
    </p:extLst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Rotary Head Movement</a:t>
            </a:r>
          </a:p>
        </p:txBody>
      </p:sp>
      <p:pic>
        <p:nvPicPr>
          <p:cNvPr id="5263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9144000" cy="45894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2970480"/>
      </p:ext>
    </p:extLst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Balance and Orientation Pathways</a:t>
            </a:r>
          </a:p>
        </p:txBody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5438" y="1414463"/>
            <a:ext cx="8420100" cy="4681537"/>
          </a:xfrm>
        </p:spPr>
        <p:txBody>
          <a:bodyPr/>
          <a:lstStyle/>
          <a:p>
            <a:r>
              <a:rPr lang="en-US" dirty="0"/>
              <a:t>There are </a:t>
            </a:r>
            <a:r>
              <a:rPr lang="en-US" dirty="0" smtClean="0"/>
              <a:t>______________________________ for </a:t>
            </a:r>
            <a:r>
              <a:rPr lang="en-US" dirty="0"/>
              <a:t>balance and orientation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These receptors allow our body to respond reflexively </a:t>
            </a:r>
          </a:p>
        </p:txBody>
      </p:sp>
    </p:spTree>
    <p:extLst>
      <p:ext uri="{BB962C8B-B14F-4D97-AF65-F5344CB8AC3E}">
        <p14:creationId xmlns:p14="http://schemas.microsoft.com/office/powerpoint/2010/main" val="103868433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2638</Words>
  <Application>Microsoft Office PowerPoint</Application>
  <PresentationFormat>On-screen Show (4:3)</PresentationFormat>
  <Paragraphs>576</Paragraphs>
  <Slides>96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96</vt:i4>
      </vt:variant>
    </vt:vector>
  </HeadingPairs>
  <TitlesOfParts>
    <vt:vector size="97" baseType="lpstr">
      <vt:lpstr>Office Theme</vt:lpstr>
      <vt:lpstr>Chapter 15</vt:lpstr>
      <vt:lpstr>Eye and Associated Structures</vt:lpstr>
      <vt:lpstr>Eyebrows</vt:lpstr>
      <vt:lpstr>Palpebrae (Eyelids)</vt:lpstr>
      <vt:lpstr>Palpebrae (Eyelids)</vt:lpstr>
      <vt:lpstr>Palpebrae (Eyelids)</vt:lpstr>
      <vt:lpstr>Palpebrae (Eyelids)</vt:lpstr>
      <vt:lpstr>Conjunctiva</vt:lpstr>
      <vt:lpstr>Lacrimal Apparatus</vt:lpstr>
      <vt:lpstr>Lacrimal Apparatus</vt:lpstr>
      <vt:lpstr>Extrinsic Eye Muscles</vt:lpstr>
      <vt:lpstr>Extrinsic Eye Muscles</vt:lpstr>
      <vt:lpstr>Summary of Cranial Nerves and Muscle Actions</vt:lpstr>
      <vt:lpstr>Structure of the Eyeball</vt:lpstr>
      <vt:lpstr>Structure of the Eyeball</vt:lpstr>
      <vt:lpstr>Fibrous Tunic</vt:lpstr>
      <vt:lpstr>Vascular Tunic: Choroid Region</vt:lpstr>
      <vt:lpstr>Vascular Tunic: Ciliary Body</vt:lpstr>
      <vt:lpstr>Vascular Tunic: Iris</vt:lpstr>
      <vt:lpstr>Sensory Tunic: Retina</vt:lpstr>
      <vt:lpstr>Sensory Tunic: Retina</vt:lpstr>
      <vt:lpstr>The Retina: Ganglion Cells and the Optic Disc</vt:lpstr>
      <vt:lpstr>The Retina: Ganglion Cells and the Optic Disc</vt:lpstr>
      <vt:lpstr>The Retina: Photoreceptors</vt:lpstr>
      <vt:lpstr>Blood Supply to the Retina</vt:lpstr>
      <vt:lpstr>Inner Chambers and Fluids</vt:lpstr>
      <vt:lpstr>Anterior Segment</vt:lpstr>
      <vt:lpstr>Anterior Segment</vt:lpstr>
      <vt:lpstr>Lens</vt:lpstr>
      <vt:lpstr>Light</vt:lpstr>
      <vt:lpstr>Refraction and Lenses</vt:lpstr>
      <vt:lpstr>Focusing Light on the Retina</vt:lpstr>
      <vt:lpstr>Focusing for Distant Vision</vt:lpstr>
      <vt:lpstr>Focusing for Close Vision</vt:lpstr>
      <vt:lpstr>Problems of Refraction</vt:lpstr>
      <vt:lpstr>PowerPoint Presentation</vt:lpstr>
      <vt:lpstr>Photoreception:  Functional Anatomy of Photoreceptors</vt:lpstr>
      <vt:lpstr>Rods</vt:lpstr>
      <vt:lpstr>Cones</vt:lpstr>
      <vt:lpstr>Excitation of Cones</vt:lpstr>
      <vt:lpstr>Signal Transmission in the Retina</vt:lpstr>
      <vt:lpstr>Adaptation</vt:lpstr>
      <vt:lpstr>Visual Pathways</vt:lpstr>
      <vt:lpstr>Visual Pathways</vt:lpstr>
      <vt:lpstr>Visual Pathways</vt:lpstr>
      <vt:lpstr>Depth Perception</vt:lpstr>
      <vt:lpstr>Thalamic Processing</vt:lpstr>
      <vt:lpstr>Cortical Processing</vt:lpstr>
      <vt:lpstr>Chemical Senses</vt:lpstr>
      <vt:lpstr>Sense of Smell</vt:lpstr>
      <vt:lpstr>Olfactory Receptors</vt:lpstr>
      <vt:lpstr>Physiology of Smell</vt:lpstr>
      <vt:lpstr>Olfactory Pathway</vt:lpstr>
      <vt:lpstr>Taste Buds</vt:lpstr>
      <vt:lpstr>PowerPoint Presentation</vt:lpstr>
      <vt:lpstr>Structure of a Taste Bud</vt:lpstr>
      <vt:lpstr>Taste Sensations</vt:lpstr>
      <vt:lpstr>Physiology of Taste</vt:lpstr>
      <vt:lpstr>Gustatory Pathway</vt:lpstr>
      <vt:lpstr>Influence of Other Sensations on Taste</vt:lpstr>
      <vt:lpstr>The Ear: Hearing and Balance</vt:lpstr>
      <vt:lpstr>The Ear: Hearing and Balance</vt:lpstr>
      <vt:lpstr>Outer Ear</vt:lpstr>
      <vt:lpstr>Outer Ear</vt:lpstr>
      <vt:lpstr>Middle Ear (Tympanic Cavity)</vt:lpstr>
      <vt:lpstr>Middle and Internal Ear</vt:lpstr>
      <vt:lpstr>Ear Ossicles</vt:lpstr>
      <vt:lpstr>PowerPoint Presentation</vt:lpstr>
      <vt:lpstr>Inner Ear</vt:lpstr>
      <vt:lpstr>Inner Ear</vt:lpstr>
      <vt:lpstr>The Vestibule</vt:lpstr>
      <vt:lpstr>The Vestibule</vt:lpstr>
      <vt:lpstr>The Semicircular Canals</vt:lpstr>
      <vt:lpstr>The Cochlea</vt:lpstr>
      <vt:lpstr>The Cochlea</vt:lpstr>
      <vt:lpstr>The Cochlea</vt:lpstr>
      <vt:lpstr>The Cochlea</vt:lpstr>
      <vt:lpstr>PowerPoint Presentation</vt:lpstr>
      <vt:lpstr>Sound and Mechanisms of Hearing</vt:lpstr>
      <vt:lpstr>Properties of Sound</vt:lpstr>
      <vt:lpstr>Transmission of Sound to the Inner Ear</vt:lpstr>
      <vt:lpstr>Resonance of the Basilar Membrane</vt:lpstr>
      <vt:lpstr>The Organ of Corti</vt:lpstr>
      <vt:lpstr>Excitation of Hair Cells in the Organ of Corti</vt:lpstr>
      <vt:lpstr>PowerPoint Presentation</vt:lpstr>
      <vt:lpstr>Auditory Pathway to the Brain</vt:lpstr>
      <vt:lpstr>Deafness</vt:lpstr>
      <vt:lpstr>Deafness</vt:lpstr>
      <vt:lpstr>Mechanisms of Equilibrium and Orientation</vt:lpstr>
      <vt:lpstr>Anatomy of Maculae</vt:lpstr>
      <vt:lpstr>Effect of Gravity on Utricular Receptor Cells</vt:lpstr>
      <vt:lpstr>Effect of Gravity on Utricular Receptor Cells</vt:lpstr>
      <vt:lpstr>Crista Ampullaris and Dynamic Equilibrium</vt:lpstr>
      <vt:lpstr>Activating Crista Ampullaris Receptors</vt:lpstr>
      <vt:lpstr>Rotary Head Movement</vt:lpstr>
      <vt:lpstr>Balance and Orientation Pathways</vt:lpstr>
    </vt:vector>
  </TitlesOfParts>
  <Company>ISU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15</dc:title>
  <dc:creator>bawargo</dc:creator>
  <cp:lastModifiedBy>bawargo</cp:lastModifiedBy>
  <cp:revision>2</cp:revision>
  <dcterms:created xsi:type="dcterms:W3CDTF">2009-03-23T20:33:31Z</dcterms:created>
  <dcterms:modified xsi:type="dcterms:W3CDTF">2013-04-19T14:19:18Z</dcterms:modified>
</cp:coreProperties>
</file>