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ctiveX/activeX3.xml" ContentType="application/vnd.ms-office.activeX+xml"/>
  <Override PartName="/ppt/activeX/activeX4.xml" ContentType="application/vnd.ms-office.activeX+xml"/>
  <Override PartName="/ppt/tags/tag3.xml" ContentType="application/vnd.openxmlformats-officedocument.presentationml.tags+xml"/>
  <Override PartName="/ppt/activeX/activeX5.xml" ContentType="application/vnd.ms-office.activeX+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4"/>
  </p:notesMasterIdLst>
  <p:sldIdLst>
    <p:sldId id="637" r:id="rId2"/>
    <p:sldId id="638" r:id="rId3"/>
    <p:sldId id="639" r:id="rId4"/>
    <p:sldId id="640" r:id="rId5"/>
    <p:sldId id="641" r:id="rId6"/>
    <p:sldId id="642" r:id="rId7"/>
    <p:sldId id="643" r:id="rId8"/>
    <p:sldId id="644" r:id="rId9"/>
    <p:sldId id="645" r:id="rId10"/>
    <p:sldId id="646" r:id="rId11"/>
    <p:sldId id="497" r:id="rId12"/>
    <p:sldId id="258" r:id="rId13"/>
    <p:sldId id="262" r:id="rId14"/>
    <p:sldId id="263" r:id="rId15"/>
    <p:sldId id="276" r:id="rId16"/>
    <p:sldId id="277" r:id="rId17"/>
    <p:sldId id="292" r:id="rId18"/>
    <p:sldId id="293" r:id="rId19"/>
    <p:sldId id="294" r:id="rId20"/>
    <p:sldId id="635" r:id="rId21"/>
    <p:sldId id="301" r:id="rId22"/>
    <p:sldId id="304" r:id="rId23"/>
    <p:sldId id="306" r:id="rId24"/>
    <p:sldId id="307" r:id="rId25"/>
    <p:sldId id="308" r:id="rId26"/>
    <p:sldId id="309" r:id="rId27"/>
    <p:sldId id="310" r:id="rId28"/>
    <p:sldId id="311" r:id="rId29"/>
    <p:sldId id="316" r:id="rId30"/>
    <p:sldId id="317" r:id="rId31"/>
    <p:sldId id="318" r:id="rId32"/>
    <p:sldId id="321" r:id="rId33"/>
    <p:sldId id="322" r:id="rId34"/>
    <p:sldId id="323" r:id="rId35"/>
    <p:sldId id="340" r:id="rId36"/>
    <p:sldId id="325" r:id="rId37"/>
    <p:sldId id="326" r:id="rId38"/>
    <p:sldId id="328" r:id="rId39"/>
    <p:sldId id="329" r:id="rId40"/>
    <p:sldId id="330" r:id="rId41"/>
    <p:sldId id="332" r:id="rId42"/>
    <p:sldId id="333" r:id="rId43"/>
    <p:sldId id="334" r:id="rId44"/>
    <p:sldId id="339" r:id="rId45"/>
    <p:sldId id="636" r:id="rId46"/>
    <p:sldId id="342" r:id="rId47"/>
    <p:sldId id="346" r:id="rId48"/>
    <p:sldId id="347" r:id="rId49"/>
    <p:sldId id="351" r:id="rId50"/>
    <p:sldId id="352" r:id="rId51"/>
    <p:sldId id="353" r:id="rId52"/>
    <p:sldId id="354" r:id="rId53"/>
    <p:sldId id="472" r:id="rId54"/>
    <p:sldId id="356" r:id="rId55"/>
    <p:sldId id="358" r:id="rId56"/>
    <p:sldId id="359" r:id="rId57"/>
    <p:sldId id="473" r:id="rId58"/>
    <p:sldId id="364" r:id="rId59"/>
    <p:sldId id="365" r:id="rId60"/>
    <p:sldId id="366" r:id="rId61"/>
    <p:sldId id="368" r:id="rId62"/>
    <p:sldId id="474" r:id="rId63"/>
    <p:sldId id="370" r:id="rId64"/>
    <p:sldId id="371" r:id="rId65"/>
    <p:sldId id="372" r:id="rId66"/>
    <p:sldId id="373" r:id="rId67"/>
    <p:sldId id="374" r:id="rId68"/>
    <p:sldId id="375" r:id="rId69"/>
    <p:sldId id="376" r:id="rId70"/>
    <p:sldId id="377" r:id="rId71"/>
    <p:sldId id="378" r:id="rId72"/>
    <p:sldId id="379" r:id="rId73"/>
    <p:sldId id="381" r:id="rId74"/>
    <p:sldId id="385" r:id="rId75"/>
    <p:sldId id="387" r:id="rId76"/>
    <p:sldId id="390" r:id="rId77"/>
    <p:sldId id="395" r:id="rId78"/>
    <p:sldId id="396" r:id="rId79"/>
    <p:sldId id="398" r:id="rId80"/>
    <p:sldId id="400" r:id="rId81"/>
    <p:sldId id="402" r:id="rId82"/>
    <p:sldId id="502" r:id="rId83"/>
    <p:sldId id="404" r:id="rId84"/>
    <p:sldId id="405" r:id="rId85"/>
    <p:sldId id="407" r:id="rId86"/>
    <p:sldId id="408" r:id="rId87"/>
    <p:sldId id="414" r:id="rId88"/>
    <p:sldId id="416" r:id="rId89"/>
    <p:sldId id="417" r:id="rId90"/>
    <p:sldId id="418" r:id="rId91"/>
    <p:sldId id="419" r:id="rId92"/>
    <p:sldId id="420" r:id="rId93"/>
    <p:sldId id="421" r:id="rId94"/>
    <p:sldId id="422" r:id="rId95"/>
    <p:sldId id="423" r:id="rId96"/>
    <p:sldId id="424" r:id="rId97"/>
    <p:sldId id="426" r:id="rId98"/>
    <p:sldId id="427" r:id="rId99"/>
    <p:sldId id="428" r:id="rId100"/>
    <p:sldId id="430" r:id="rId101"/>
    <p:sldId id="432" r:id="rId102"/>
    <p:sldId id="434" r:id="rId103"/>
    <p:sldId id="435" r:id="rId104"/>
    <p:sldId id="437" r:id="rId105"/>
    <p:sldId id="438" r:id="rId106"/>
    <p:sldId id="440" r:id="rId107"/>
    <p:sldId id="442" r:id="rId108"/>
    <p:sldId id="443" r:id="rId109"/>
    <p:sldId id="444" r:id="rId110"/>
    <p:sldId id="498" r:id="rId111"/>
    <p:sldId id="499" r:id="rId112"/>
    <p:sldId id="500" r:id="rId113"/>
    <p:sldId id="501" r:id="rId114"/>
    <p:sldId id="452" r:id="rId115"/>
    <p:sldId id="453" r:id="rId116"/>
    <p:sldId id="454" r:id="rId117"/>
    <p:sldId id="457" r:id="rId118"/>
    <p:sldId id="503" r:id="rId119"/>
    <p:sldId id="459" r:id="rId120"/>
    <p:sldId id="464" r:id="rId121"/>
    <p:sldId id="465" r:id="rId122"/>
    <p:sldId id="466" r:id="rId123"/>
    <p:sldId id="467" r:id="rId124"/>
    <p:sldId id="468" r:id="rId125"/>
    <p:sldId id="469" r:id="rId126"/>
    <p:sldId id="504" r:id="rId127"/>
    <p:sldId id="505" r:id="rId128"/>
    <p:sldId id="506" r:id="rId129"/>
    <p:sldId id="507" r:id="rId130"/>
    <p:sldId id="508" r:id="rId131"/>
    <p:sldId id="509" r:id="rId132"/>
    <p:sldId id="510" r:id="rId133"/>
    <p:sldId id="511" r:id="rId134"/>
    <p:sldId id="512" r:id="rId135"/>
    <p:sldId id="513" r:id="rId136"/>
    <p:sldId id="514" r:id="rId137"/>
    <p:sldId id="515" r:id="rId138"/>
    <p:sldId id="516" r:id="rId139"/>
    <p:sldId id="517" r:id="rId140"/>
    <p:sldId id="518" r:id="rId141"/>
    <p:sldId id="519" r:id="rId142"/>
    <p:sldId id="520" r:id="rId143"/>
    <p:sldId id="521" r:id="rId144"/>
    <p:sldId id="522" r:id="rId145"/>
    <p:sldId id="523" r:id="rId146"/>
    <p:sldId id="524" r:id="rId147"/>
    <p:sldId id="525" r:id="rId148"/>
    <p:sldId id="526" r:id="rId149"/>
    <p:sldId id="527" r:id="rId150"/>
    <p:sldId id="528" r:id="rId151"/>
    <p:sldId id="529" r:id="rId152"/>
    <p:sldId id="530" r:id="rId153"/>
    <p:sldId id="531" r:id="rId154"/>
    <p:sldId id="532" r:id="rId155"/>
    <p:sldId id="533" r:id="rId156"/>
    <p:sldId id="534" r:id="rId157"/>
    <p:sldId id="535" r:id="rId158"/>
    <p:sldId id="536" r:id="rId159"/>
    <p:sldId id="537" r:id="rId160"/>
    <p:sldId id="538" r:id="rId161"/>
    <p:sldId id="539" r:id="rId162"/>
    <p:sldId id="540" r:id="rId163"/>
    <p:sldId id="541" r:id="rId164"/>
    <p:sldId id="542" r:id="rId165"/>
    <p:sldId id="543" r:id="rId166"/>
    <p:sldId id="544" r:id="rId167"/>
    <p:sldId id="545" r:id="rId168"/>
    <p:sldId id="546" r:id="rId169"/>
    <p:sldId id="547" r:id="rId170"/>
    <p:sldId id="548" r:id="rId171"/>
    <p:sldId id="549" r:id="rId172"/>
    <p:sldId id="550" r:id="rId173"/>
    <p:sldId id="551" r:id="rId174"/>
    <p:sldId id="552" r:id="rId175"/>
    <p:sldId id="553" r:id="rId176"/>
    <p:sldId id="554" r:id="rId177"/>
    <p:sldId id="555" r:id="rId178"/>
    <p:sldId id="556" r:id="rId179"/>
    <p:sldId id="557" r:id="rId180"/>
    <p:sldId id="562" r:id="rId181"/>
    <p:sldId id="563" r:id="rId182"/>
    <p:sldId id="564" r:id="rId183"/>
    <p:sldId id="565" r:id="rId184"/>
    <p:sldId id="566" r:id="rId185"/>
    <p:sldId id="567" r:id="rId186"/>
    <p:sldId id="568" r:id="rId187"/>
    <p:sldId id="569" r:id="rId188"/>
    <p:sldId id="570" r:id="rId189"/>
    <p:sldId id="571" r:id="rId190"/>
    <p:sldId id="572" r:id="rId191"/>
    <p:sldId id="573" r:id="rId192"/>
    <p:sldId id="574" r:id="rId193"/>
    <p:sldId id="575" r:id="rId194"/>
    <p:sldId id="576" r:id="rId195"/>
    <p:sldId id="577" r:id="rId196"/>
    <p:sldId id="578" r:id="rId197"/>
    <p:sldId id="579" r:id="rId198"/>
    <p:sldId id="580" r:id="rId199"/>
    <p:sldId id="581" r:id="rId200"/>
    <p:sldId id="582" r:id="rId201"/>
    <p:sldId id="583" r:id="rId202"/>
    <p:sldId id="584" r:id="rId203"/>
    <p:sldId id="585" r:id="rId204"/>
    <p:sldId id="586" r:id="rId205"/>
    <p:sldId id="587" r:id="rId206"/>
    <p:sldId id="588" r:id="rId207"/>
    <p:sldId id="589" r:id="rId208"/>
    <p:sldId id="590" r:id="rId209"/>
    <p:sldId id="591" r:id="rId210"/>
    <p:sldId id="592" r:id="rId211"/>
    <p:sldId id="593" r:id="rId212"/>
    <p:sldId id="594" r:id="rId213"/>
    <p:sldId id="595" r:id="rId214"/>
    <p:sldId id="596" r:id="rId215"/>
    <p:sldId id="597" r:id="rId216"/>
    <p:sldId id="598" r:id="rId217"/>
    <p:sldId id="599" r:id="rId218"/>
    <p:sldId id="600" r:id="rId219"/>
    <p:sldId id="601" r:id="rId220"/>
    <p:sldId id="602" r:id="rId221"/>
    <p:sldId id="603" r:id="rId222"/>
    <p:sldId id="604" r:id="rId223"/>
    <p:sldId id="605" r:id="rId224"/>
    <p:sldId id="606" r:id="rId225"/>
    <p:sldId id="607" r:id="rId226"/>
    <p:sldId id="608" r:id="rId227"/>
    <p:sldId id="609" r:id="rId228"/>
    <p:sldId id="610" r:id="rId229"/>
    <p:sldId id="611" r:id="rId230"/>
    <p:sldId id="612" r:id="rId231"/>
    <p:sldId id="613" r:id="rId232"/>
    <p:sldId id="614" r:id="rId233"/>
    <p:sldId id="615" r:id="rId234"/>
    <p:sldId id="616" r:id="rId235"/>
    <p:sldId id="617" r:id="rId236"/>
    <p:sldId id="618" r:id="rId237"/>
    <p:sldId id="619" r:id="rId238"/>
    <p:sldId id="620" r:id="rId239"/>
    <p:sldId id="621" r:id="rId240"/>
    <p:sldId id="622" r:id="rId241"/>
    <p:sldId id="623" r:id="rId242"/>
    <p:sldId id="624" r:id="rId243"/>
    <p:sldId id="625" r:id="rId244"/>
    <p:sldId id="626" r:id="rId245"/>
    <p:sldId id="627" r:id="rId246"/>
    <p:sldId id="628" r:id="rId247"/>
    <p:sldId id="629" r:id="rId248"/>
    <p:sldId id="630" r:id="rId249"/>
    <p:sldId id="631" r:id="rId250"/>
    <p:sldId id="632" r:id="rId251"/>
    <p:sldId id="633" r:id="rId252"/>
    <p:sldId id="634" r:id="rId2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94628" autoAdjust="0"/>
  </p:normalViewPr>
  <p:slideViewPr>
    <p:cSldViewPr>
      <p:cViewPr varScale="1">
        <p:scale>
          <a:sx n="97" d="100"/>
          <a:sy n="97" d="100"/>
        </p:scale>
        <p:origin x="-90" y="-228"/>
      </p:cViewPr>
      <p:guideLst>
        <p:guide orient="horz" pos="2160"/>
        <p:guide pos="2880"/>
      </p:guideLst>
    </p:cSldViewPr>
  </p:slideViewPr>
  <p:outlineViewPr>
    <p:cViewPr>
      <p:scale>
        <a:sx n="33" d="100"/>
        <a:sy n="33" d="100"/>
      </p:scale>
      <p:origin x="72" y="1937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79A21-5F56-4F71-8B98-3C48524CD304}" type="datetimeFigureOut">
              <a:rPr lang="en-US" smtClean="0"/>
              <a:t>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60B522-C723-4CD5-872B-BAFF37A43187}" type="slidenum">
              <a:rPr lang="en-US" smtClean="0"/>
              <a:t>‹#›</a:t>
            </a:fld>
            <a:endParaRPr lang="en-US"/>
          </a:p>
        </p:txBody>
      </p:sp>
    </p:spTree>
    <p:extLst>
      <p:ext uri="{BB962C8B-B14F-4D97-AF65-F5344CB8AC3E}">
        <p14:creationId xmlns:p14="http://schemas.microsoft.com/office/powerpoint/2010/main" val="274870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1428"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latin typeface="Times New Roman" pitchFamily="18" charset="0"/>
              </a:rPr>
              <a:t>Exam One Material 1/5</a:t>
            </a:r>
          </a:p>
        </p:txBody>
      </p:sp>
      <p:sp>
        <p:nvSpPr>
          <p:cNvPr id="231429"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43CA6A6-CDF3-4265-9478-36EAEEFEA855}" type="slidenum">
              <a:rPr lang="en-US" smtClean="0">
                <a:latin typeface="Times New Roman" pitchFamily="18" charset="0"/>
              </a:rPr>
              <a:pPr>
                <a:defRPr/>
              </a:pPr>
              <a:t>1</a:t>
            </a:fld>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ChangeArrowheads="1" noTextEdit="1"/>
          </p:cNvSpPr>
          <p:nvPr>
            <p:ph type="sldImg"/>
          </p:nvPr>
        </p:nvSpPr>
        <p:spPr>
          <a:ln/>
        </p:spPr>
      </p:sp>
      <p:sp>
        <p:nvSpPr>
          <p:cNvPr id="737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ln/>
        </p:spPr>
      </p:sp>
      <p:sp>
        <p:nvSpPr>
          <p:cNvPr id="9830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Rot="1" noChangeAspect="1" noChangeArrowheads="1" noTextEdit="1"/>
          </p:cNvSpPr>
          <p:nvPr>
            <p:ph type="sldImg"/>
          </p:nvPr>
        </p:nvSpPr>
        <p:spPr>
          <a:ln/>
        </p:spPr>
      </p:sp>
      <p:sp>
        <p:nvSpPr>
          <p:cNvPr id="1013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p:cNvSpPr>
            <a:spLocks noGrp="1" noRot="1" noChangeAspect="1" noChangeArrowheads="1" noTextEdit="1"/>
          </p:cNvSpPr>
          <p:nvPr>
            <p:ph type="sldImg"/>
          </p:nvPr>
        </p:nvSpPr>
        <p:spPr>
          <a:ln/>
        </p:spPr>
      </p:sp>
      <p:sp>
        <p:nvSpPr>
          <p:cNvPr id="1064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Rot="1" noChangeAspect="1" noChangeArrowheads="1" noTextEdit="1"/>
          </p:cNvSpPr>
          <p:nvPr>
            <p:ph type="sldImg"/>
          </p:nvPr>
        </p:nvSpPr>
        <p:spPr>
          <a:ln/>
        </p:spPr>
      </p:sp>
      <p:sp>
        <p:nvSpPr>
          <p:cNvPr id="14438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Rot="1" noChangeAspect="1" noChangeArrowheads="1" noTextEdit="1"/>
          </p:cNvSpPr>
          <p:nvPr>
            <p:ph type="sldImg"/>
          </p:nvPr>
        </p:nvSpPr>
        <p:spPr>
          <a:ln/>
        </p:spPr>
      </p:sp>
      <p:sp>
        <p:nvSpPr>
          <p:cNvPr id="146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Rot="1" noChangeAspect="1" noChangeArrowheads="1" noTextEdit="1"/>
          </p:cNvSpPr>
          <p:nvPr>
            <p:ph type="sldImg"/>
          </p:nvPr>
        </p:nvSpPr>
        <p:spPr>
          <a:ln/>
        </p:spPr>
      </p:sp>
      <p:sp>
        <p:nvSpPr>
          <p:cNvPr id="921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7B27C5A6-1957-42A3-A369-5DA33C0570D8}" type="slidenum">
              <a:rPr lang="en-US"/>
              <a:pPr/>
              <a:t>85</a:t>
            </a:fld>
            <a:endParaRPr lang="en-US"/>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BAB697A8-54C5-4B1D-8009-2CFFBAA061FE}" type="slidenum">
              <a:rPr lang="en-US"/>
              <a:pPr/>
              <a:t>86</a:t>
            </a:fld>
            <a:endParaRPr lang="en-US"/>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C329965F-3768-4192-B3A2-7F9E3D8B2650}" type="slidenum">
              <a:rPr lang="en-US"/>
              <a:pPr/>
              <a:t>87</a:t>
            </a:fld>
            <a:endParaRPr lang="en-US"/>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E3EFFCD7-F00D-4052-B18E-5E516BEBCBF9}" type="slidenum">
              <a:rPr lang="en-US"/>
              <a:pPr/>
              <a:t>88</a:t>
            </a:fld>
            <a:endParaRPr lang="en-US"/>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6B110F58-A3D3-4A9E-B441-C34C8E546C64}" type="slidenum">
              <a:rPr lang="en-US"/>
              <a:pPr/>
              <a:t>89</a:t>
            </a:fld>
            <a:endParaRPr lang="en-US"/>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A2265B20-B7AE-4C0C-A816-457574FF1C91}" type="slidenum">
              <a:rPr lang="en-US"/>
              <a:pPr/>
              <a:t>90</a:t>
            </a:fld>
            <a:endParaRPr lang="en-US"/>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F4BA1714-EF94-4301-9B73-ABFCD5869B1E}" type="slidenum">
              <a:rPr lang="en-US"/>
              <a:pPr/>
              <a:t>91</a:t>
            </a:fld>
            <a:endParaRPr lang="en-US"/>
          </a:p>
        </p:txBody>
      </p:sp>
      <p:sp>
        <p:nvSpPr>
          <p:cNvPr id="89089"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98F8C221-EE09-4970-B6A1-F3CD29A3C9B1}" type="slidenum">
              <a:rPr lang="en-US"/>
              <a:pPr/>
              <a:t>92</a:t>
            </a:fld>
            <a:endParaRPr lang="en-US"/>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D47750B1-A3B7-48E9-B264-6A6C4B7F6837}" type="slidenum">
              <a:rPr lang="en-US"/>
              <a:pPr/>
              <a:t>93</a:t>
            </a:fld>
            <a:endParaRPr lang="en-US"/>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46F67F45-5E5E-41BD-B497-EBA362CD215C}" type="slidenum">
              <a:rPr lang="en-US"/>
              <a:pPr/>
              <a:t>94</a:t>
            </a:fld>
            <a:endParaRPr lang="en-US"/>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B482FFC6-CF25-4712-8855-959F8449266B}" type="slidenum">
              <a:rPr lang="en-US"/>
              <a:pPr/>
              <a:t>95</a:t>
            </a:fld>
            <a:endParaRPr lang="en-US"/>
          </a:p>
        </p:txBody>
      </p:sp>
      <p:sp>
        <p:nvSpPr>
          <p:cNvPr id="93185"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8848153F-3340-4CB5-A3ED-DA5BBA7E22BF}" type="slidenum">
              <a:rPr lang="en-US"/>
              <a:pPr/>
              <a:t>96</a:t>
            </a:fld>
            <a:endParaRPr lang="en-US"/>
          </a:p>
        </p:txBody>
      </p:sp>
      <p:sp>
        <p:nvSpPr>
          <p:cNvPr id="94209"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F2B51BAA-BB48-4F07-9E57-46F6FDAEA579}" type="slidenum">
              <a:rPr lang="en-US"/>
              <a:pPr/>
              <a:t>97</a:t>
            </a:fld>
            <a:endParaRPr lang="en-US"/>
          </a:p>
        </p:txBody>
      </p:sp>
      <p:sp>
        <p:nvSpPr>
          <p:cNvPr id="96257"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6678AC56-F49E-4C23-BD0A-0F096E16F5F7}" type="slidenum">
              <a:rPr lang="en-US"/>
              <a:pPr/>
              <a:t>98</a:t>
            </a:fld>
            <a:endParaRPr lang="en-US"/>
          </a:p>
        </p:txBody>
      </p:sp>
      <p:sp>
        <p:nvSpPr>
          <p:cNvPr id="97281"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5FF49621-AE26-4B11-86CF-5FCC3DF5390D}" type="slidenum">
              <a:rPr lang="en-US"/>
              <a:pPr/>
              <a:t>99</a:t>
            </a:fld>
            <a:endParaRPr lang="en-US"/>
          </a:p>
        </p:txBody>
      </p:sp>
      <p:sp>
        <p:nvSpPr>
          <p:cNvPr id="98305"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D597E37A-1FEC-40FE-B2BF-1C6B959BE9DF}" type="slidenum">
              <a:rPr lang="en-US"/>
              <a:pPr/>
              <a:t>100</a:t>
            </a:fld>
            <a:endParaRPr lang="en-US"/>
          </a:p>
        </p:txBody>
      </p:sp>
      <p:sp>
        <p:nvSpPr>
          <p:cNvPr id="100353"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F5B762A8-62E2-413C-A39D-2CB3EEF07FEB}" type="slidenum">
              <a:rPr lang="en-US"/>
              <a:pPr/>
              <a:t>101</a:t>
            </a:fld>
            <a:endParaRPr lang="en-US"/>
          </a:p>
        </p:txBody>
      </p:sp>
      <p:sp>
        <p:nvSpPr>
          <p:cNvPr id="102401"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193BD866-C2AE-460C-A3B2-6E605C7BDC67}" type="slidenum">
              <a:rPr lang="en-US"/>
              <a:pPr/>
              <a:t>102</a:t>
            </a:fld>
            <a:endParaRPr lang="en-US"/>
          </a:p>
        </p:txBody>
      </p:sp>
      <p:sp>
        <p:nvSpPr>
          <p:cNvPr id="104449"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8554E56C-4D22-484D-BC31-03A3C9BFE1D3}" type="slidenum">
              <a:rPr lang="en-US"/>
              <a:pPr/>
              <a:t>103</a:t>
            </a:fld>
            <a:endParaRPr lang="en-US"/>
          </a:p>
        </p:txBody>
      </p:sp>
      <p:sp>
        <p:nvSpPr>
          <p:cNvPr id="105473"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33AC4AB2-611C-4AEE-8D82-0922D043A0DC}" type="slidenum">
              <a:rPr lang="en-US"/>
              <a:pPr/>
              <a:t>104</a:t>
            </a:fld>
            <a:endParaRPr lang="en-US"/>
          </a:p>
        </p:txBody>
      </p:sp>
      <p:sp>
        <p:nvSpPr>
          <p:cNvPr id="107521"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4FC9FABF-4629-4007-813E-F56BBD5E5601}" type="slidenum">
              <a:rPr lang="en-US"/>
              <a:pPr/>
              <a:t>105</a:t>
            </a:fld>
            <a:endParaRPr lang="en-US"/>
          </a:p>
        </p:txBody>
      </p:sp>
      <p:sp>
        <p:nvSpPr>
          <p:cNvPr id="108545"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2CE2B97E-F5FE-4BC5-BDA4-AED080123A3D}" type="slidenum">
              <a:rPr lang="en-US"/>
              <a:pPr/>
              <a:t>106</a:t>
            </a:fld>
            <a:endParaRPr lang="en-US"/>
          </a:p>
        </p:txBody>
      </p:sp>
      <p:sp>
        <p:nvSpPr>
          <p:cNvPr id="110593" name="Rectangle 102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102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5AFC3981-5558-4069-8F0B-04AFDCADAFF1}" type="slidenum">
              <a:rPr lang="en-US"/>
              <a:pPr/>
              <a:t>107</a:t>
            </a:fld>
            <a:endParaRPr lang="en-US"/>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CE61B867-D7D4-468A-B435-17B79D971802}" type="slidenum">
              <a:rPr lang="en-US"/>
              <a:pPr/>
              <a:t>108</a:t>
            </a:fld>
            <a:endParaRPr lang="en-US"/>
          </a:p>
        </p:txBody>
      </p:sp>
      <p:sp>
        <p:nvSpPr>
          <p:cNvPr id="113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3046E271-E501-4C44-9B04-A545BAFE38C6}" type="slidenum">
              <a:rPr lang="en-US"/>
              <a:pPr/>
              <a:t>109</a:t>
            </a:fld>
            <a:endParaRPr lang="en-US"/>
          </a:p>
        </p:txBody>
      </p:sp>
      <p:sp>
        <p:nvSpPr>
          <p:cNvPr id="114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F3B77EF6-16EC-4B0D-99CF-06E94F18CC8F}" type="slidenum">
              <a:rPr lang="en-US"/>
              <a:pPr/>
              <a:t>114</a:t>
            </a:fld>
            <a:endParaRPr lang="en-US"/>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C38F5FAC-AF70-4F91-AF04-02363D235A92}" type="slidenum">
              <a:rPr lang="en-US"/>
              <a:pPr/>
              <a:t>115</a:t>
            </a:fld>
            <a:endParaRPr lang="en-US"/>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9768DD7C-5806-486D-B3F5-AC2D176FE4C5}" type="slidenum">
              <a:rPr lang="en-US"/>
              <a:pPr/>
              <a:t>116</a:t>
            </a:fld>
            <a:endParaRPr lang="en-US"/>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8C88482E-B581-47D6-8992-547292B44F69}" type="slidenum">
              <a:rPr lang="en-US"/>
              <a:pPr/>
              <a:t>117</a:t>
            </a:fld>
            <a:endParaRPr lang="en-US"/>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02426028-4C80-4CE1-A431-33A1C93F7C6E}" type="slidenum">
              <a:rPr lang="en-US"/>
              <a:pPr/>
              <a:t>119</a:t>
            </a:fld>
            <a:endParaRPr lang="en-US"/>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34AC7D2E-9C6E-43A6-8382-67A1FB4E6A32}" type="slidenum">
              <a:rPr lang="en-US"/>
              <a:pPr/>
              <a:t>120</a:t>
            </a:fld>
            <a:endParaRPr lang="en-US"/>
          </a:p>
        </p:txBody>
      </p:sp>
      <p:sp>
        <p:nvSpPr>
          <p:cNvPr id="1351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49DC17D1-ADD9-44CB-A4ED-5F0106B9FB99}" type="slidenum">
              <a:rPr lang="en-US"/>
              <a:pPr/>
              <a:t>121</a:t>
            </a:fld>
            <a:endParaRPr lang="en-US"/>
          </a:p>
        </p:txBody>
      </p:sp>
      <p:sp>
        <p:nvSpPr>
          <p:cNvPr id="1361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190B716D-715A-43E6-8E77-85A10B3451C8}" type="slidenum">
              <a:rPr lang="en-US"/>
              <a:pPr/>
              <a:t>122</a:t>
            </a:fld>
            <a:endParaRPr lang="en-US"/>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DD032377-B08A-4167-8724-4C4A423DCF23}" type="slidenum">
              <a:rPr lang="en-US"/>
              <a:pPr/>
              <a:t>123</a:t>
            </a:fld>
            <a:endParaRPr lang="en-US"/>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9ECFCEF1-B47B-408F-A35C-BFFEFC144A5C}" type="slidenum">
              <a:rPr lang="en-US"/>
              <a:pPr/>
              <a:t>124</a:t>
            </a:fld>
            <a:endParaRPr lang="en-US"/>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t>12/10/11</a:t>
            </a:r>
          </a:p>
        </p:txBody>
      </p:sp>
      <p:sp>
        <p:nvSpPr>
          <p:cNvPr id="7" name="Rectangle 7"/>
          <p:cNvSpPr>
            <a:spLocks noGrp="1" noChangeArrowheads="1"/>
          </p:cNvSpPr>
          <p:nvPr>
            <p:ph type="sldNum"/>
          </p:nvPr>
        </p:nvSpPr>
        <p:spPr>
          <a:ln/>
        </p:spPr>
        <p:txBody>
          <a:bodyPr/>
          <a:lstStyle/>
          <a:p>
            <a:fld id="{14EF1BF5-8FAA-43CB-BB21-155686DE47E1}" type="slidenum">
              <a:rPr lang="en-US"/>
              <a:pPr/>
              <a:t>125</a:t>
            </a:fld>
            <a:endParaRPr lang="en-US"/>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5742AD-FFD7-4675-9DF9-9C7DBE5A79E3}" type="datetimeFigureOut">
              <a:rPr lang="en-US" smtClean="0"/>
              <a:t>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85654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742AD-FFD7-4675-9DF9-9C7DBE5A79E3}" type="datetimeFigureOut">
              <a:rPr lang="en-US" smtClean="0"/>
              <a:t>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189105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742AD-FFD7-4675-9DF9-9C7DBE5A79E3}" type="datetimeFigureOut">
              <a:rPr lang="en-US" smtClean="0"/>
              <a:t>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219347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normAutofit/>
          </a:bodyPr>
          <a:lstStyle>
            <a:lvl1pPr algn="ctr">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26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5742AD-FFD7-4675-9DF9-9C7DBE5A79E3}" type="datetimeFigureOut">
              <a:rPr lang="en-US" smtClean="0"/>
              <a:t>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227593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defRPr sz="40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5742AD-FFD7-4675-9DF9-9C7DBE5A79E3}" type="datetimeFigureOut">
              <a:rPr lang="en-US" smtClean="0"/>
              <a:t>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358802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5742AD-FFD7-4675-9DF9-9C7DBE5A79E3}" type="datetimeFigureOut">
              <a:rPr lang="en-US" smtClean="0"/>
              <a:t>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15E762-B331-4F0E-8A32-CA4FE6612F08}" type="slidenum">
              <a:rPr lang="en-US" smtClean="0"/>
              <a:t>‹#›</a:t>
            </a:fld>
            <a:endParaRPr lang="en-US"/>
          </a:p>
        </p:txBody>
      </p:sp>
      <p:sp>
        <p:nvSpPr>
          <p:cNvPr id="10" name="Title 1"/>
          <p:cNvSpPr txBox="1">
            <a:spLocks/>
          </p:cNvSpPr>
          <p:nvPr userDrawn="1"/>
        </p:nvSpPr>
        <p:spPr>
          <a:xfrm>
            <a:off x="457200" y="274638"/>
            <a:ext cx="82296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016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5742AD-FFD7-4675-9DF9-9C7DBE5A79E3}" type="datetimeFigureOut">
              <a:rPr lang="en-US" smtClean="0"/>
              <a:t>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15E762-B331-4F0E-8A32-CA4FE6612F08}" type="slidenum">
              <a:rPr lang="en-US" smtClean="0"/>
              <a:t>‹#›</a:t>
            </a:fld>
            <a:endParaRPr lang="en-US"/>
          </a:p>
        </p:txBody>
      </p:sp>
      <p:sp>
        <p:nvSpPr>
          <p:cNvPr id="6" name="Title 1"/>
          <p:cNvSpPr txBox="1">
            <a:spLocks/>
          </p:cNvSpPr>
          <p:nvPr userDrawn="1"/>
        </p:nvSpPr>
        <p:spPr>
          <a:xfrm>
            <a:off x="457200" y="274638"/>
            <a:ext cx="82296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376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742AD-FFD7-4675-9DF9-9C7DBE5A79E3}" type="datetimeFigureOut">
              <a:rPr lang="en-US" smtClean="0"/>
              <a:t>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350256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742AD-FFD7-4675-9DF9-9C7DBE5A79E3}" type="datetimeFigureOut">
              <a:rPr lang="en-US" smtClean="0"/>
              <a:t>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192738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742AD-FFD7-4675-9DF9-9C7DBE5A79E3}" type="datetimeFigureOut">
              <a:rPr lang="en-US" smtClean="0"/>
              <a:t>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5E762-B331-4F0E-8A32-CA4FE6612F08}" type="slidenum">
              <a:rPr lang="en-US" smtClean="0"/>
              <a:t>‹#›</a:t>
            </a:fld>
            <a:endParaRPr lang="en-US"/>
          </a:p>
        </p:txBody>
      </p:sp>
    </p:spTree>
    <p:extLst>
      <p:ext uri="{BB962C8B-B14F-4D97-AF65-F5344CB8AC3E}">
        <p14:creationId xmlns:p14="http://schemas.microsoft.com/office/powerpoint/2010/main" val="51663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8"/>
            <a:ext cx="83820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600200"/>
            <a:ext cx="8458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742AD-FFD7-4675-9DF9-9C7DBE5A79E3}" type="datetimeFigureOut">
              <a:rPr lang="en-US" smtClean="0"/>
              <a:t>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5E762-B331-4F0E-8A32-CA4FE6612F08}" type="slidenum">
              <a:rPr lang="en-US" smtClean="0"/>
              <a:t>‹#›</a:t>
            </a:fld>
            <a:endParaRPr lang="en-US"/>
          </a:p>
        </p:txBody>
      </p:sp>
    </p:spTree>
    <p:extLst>
      <p:ext uri="{BB962C8B-B14F-4D97-AF65-F5344CB8AC3E}">
        <p14:creationId xmlns:p14="http://schemas.microsoft.com/office/powerpoint/2010/main" val="14893612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7.png"/><Relationship Id="rId4"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6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67.png"/><Relationship Id="rId4"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bawargo@ilstu.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0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0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78.jpeg"/></Relationships>
</file>

<file path=ppt/slides/_rels/slide2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81.jpeg"/><Relationship Id="rId4" Type="http://schemas.openxmlformats.org/officeDocument/2006/relationships/image" Target="../media/image78.jpeg"/></Relationships>
</file>

<file path=ppt/slides/_rels/slide20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2971800" y="3540125"/>
            <a:ext cx="5497513" cy="1101725"/>
          </a:xfrm>
        </p:spPr>
        <p:txBody>
          <a:bodyPr rtlCol="0"/>
          <a:lstStyle/>
          <a:p>
            <a:pPr fontAlgn="auto">
              <a:lnSpc>
                <a:spcPct val="80000"/>
              </a:lnSpc>
              <a:spcAft>
                <a:spcPts val="0"/>
              </a:spcAft>
              <a:buFont typeface="Arial" pitchFamily="34" charset="0"/>
              <a:buNone/>
              <a:defRPr/>
            </a:pPr>
            <a:endParaRPr lang="en-US" sz="2800" smtClean="0">
              <a:solidFill>
                <a:srgbClr val="002060"/>
              </a:solidFill>
            </a:endParaRPr>
          </a:p>
          <a:p>
            <a:pPr fontAlgn="auto">
              <a:lnSpc>
                <a:spcPct val="80000"/>
              </a:lnSpc>
              <a:spcAft>
                <a:spcPts val="0"/>
              </a:spcAft>
              <a:buFont typeface="Arial" pitchFamily="34" charset="0"/>
              <a:buNone/>
              <a:defRPr/>
            </a:pPr>
            <a:r>
              <a:rPr lang="en-US" sz="2800" smtClean="0">
                <a:solidFill>
                  <a:srgbClr val="002060"/>
                </a:solidFill>
              </a:rPr>
              <a:t>Dr. Betsy A. Wargo</a:t>
            </a:r>
          </a:p>
        </p:txBody>
      </p:sp>
      <p:sp>
        <p:nvSpPr>
          <p:cNvPr id="2050" name="Rectangle 2"/>
          <p:cNvSpPr>
            <a:spLocks noGrp="1" noChangeArrowheads="1"/>
          </p:cNvSpPr>
          <p:nvPr>
            <p:ph type="ctrTitle"/>
          </p:nvPr>
        </p:nvSpPr>
        <p:spPr>
          <a:xfrm>
            <a:off x="609600" y="1524000"/>
            <a:ext cx="6629400" cy="1447800"/>
          </a:xfrm>
        </p:spPr>
        <p:txBody>
          <a:bodyPr/>
          <a:lstStyle/>
          <a:p>
            <a:pPr fontAlgn="auto">
              <a:spcAft>
                <a:spcPts val="0"/>
              </a:spcAft>
              <a:defRPr/>
            </a:pPr>
            <a:r>
              <a:rPr lang="en-US" sz="3200" dirty="0">
                <a:solidFill>
                  <a:srgbClr val="002060"/>
                </a:solidFill>
              </a:rPr>
              <a:t>BSC </a:t>
            </a:r>
            <a:r>
              <a:rPr lang="en-US" sz="3200" dirty="0" smtClean="0">
                <a:solidFill>
                  <a:srgbClr val="002060"/>
                </a:solidFill>
              </a:rPr>
              <a:t>181</a:t>
            </a:r>
            <a:r>
              <a:rPr lang="en-US" sz="3200" dirty="0">
                <a:solidFill>
                  <a:srgbClr val="002060"/>
                </a:solidFill>
              </a:rPr>
              <a:t/>
            </a:r>
            <a:br>
              <a:rPr lang="en-US" sz="3200" dirty="0">
                <a:solidFill>
                  <a:srgbClr val="002060"/>
                </a:solidFill>
              </a:rPr>
            </a:br>
            <a:r>
              <a:rPr lang="en-US" sz="3200" dirty="0">
                <a:solidFill>
                  <a:srgbClr val="002060"/>
                </a:solidFill>
              </a:rPr>
              <a:t>Human Physiology &amp; Anatomy </a:t>
            </a:r>
            <a:r>
              <a:rPr lang="en-US" sz="3200" dirty="0" smtClean="0">
                <a:solidFill>
                  <a:srgbClr val="002060"/>
                </a:solidFill>
              </a:rPr>
              <a:t>I</a:t>
            </a:r>
            <a:endParaRPr lang="en-US" sz="3200" dirty="0">
              <a:solidFill>
                <a:srgbClr val="002060"/>
              </a:solidFill>
            </a:endParaRPr>
          </a:p>
        </p:txBody>
      </p:sp>
    </p:spTree>
    <p:extLst>
      <p:ext uri="{BB962C8B-B14F-4D97-AF65-F5344CB8AC3E}">
        <p14:creationId xmlns:p14="http://schemas.microsoft.com/office/powerpoint/2010/main" val="3016061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idx="4294967295"/>
          </p:nvPr>
        </p:nvSpPr>
        <p:spPr>
          <a:xfrm>
            <a:off x="0" y="152400"/>
            <a:ext cx="8686800" cy="1219200"/>
          </a:xfrm>
        </p:spPr>
        <p:txBody>
          <a:bodyPr/>
          <a:lstStyle/>
          <a:p>
            <a:pPr fontAlgn="auto">
              <a:spcAft>
                <a:spcPts val="0"/>
              </a:spcAft>
              <a:defRPr/>
            </a:pPr>
            <a:r>
              <a:rPr lang="en-US" sz="6000" dirty="0">
                <a:latin typeface="Bell MT" panose="02020503060305020303" pitchFamily="18" charset="0"/>
              </a:rPr>
              <a:t>Ready</a:t>
            </a:r>
            <a:r>
              <a:rPr lang="en-US" dirty="0">
                <a:latin typeface="Algerian" pitchFamily="82" charset="0"/>
              </a:rPr>
              <a:t>?</a:t>
            </a:r>
          </a:p>
        </p:txBody>
      </p:sp>
      <p:sp>
        <p:nvSpPr>
          <p:cNvPr id="22531" name="Rectangle 5"/>
          <p:cNvSpPr>
            <a:spLocks noChangeArrowheads="1"/>
          </p:cNvSpPr>
          <p:nvPr/>
        </p:nvSpPr>
        <p:spPr bwMode="auto">
          <a:xfrm>
            <a:off x="304800" y="1981200"/>
            <a:ext cx="7848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kumimoji="1" lang="en-US" sz="3600" b="1" dirty="0">
                <a:latin typeface="Bell MT" panose="02020503060305020303" pitchFamily="18" charset="0"/>
              </a:rPr>
              <a:t>Before we begin, take a moment to introduce yourself to your neighbors</a:t>
            </a:r>
            <a:br>
              <a:rPr kumimoji="1" lang="en-US" sz="3600" b="1" dirty="0">
                <a:latin typeface="Bell MT" panose="02020503060305020303" pitchFamily="18" charset="0"/>
              </a:rPr>
            </a:br>
            <a:r>
              <a:rPr kumimoji="1" lang="en-US" sz="3600" b="1" dirty="0">
                <a:latin typeface="Bell MT" panose="02020503060305020303" pitchFamily="18" charset="0"/>
              </a:rPr>
              <a:t/>
            </a:r>
            <a:br>
              <a:rPr kumimoji="1" lang="en-US" sz="3600" b="1" dirty="0">
                <a:latin typeface="Bell MT" panose="02020503060305020303" pitchFamily="18" charset="0"/>
              </a:rPr>
            </a:br>
            <a:r>
              <a:rPr kumimoji="1" lang="en-US" sz="3600" b="1" dirty="0">
                <a:latin typeface="Bell MT" panose="02020503060305020303" pitchFamily="18" charset="0"/>
              </a:rPr>
              <a:t>	</a:t>
            </a:r>
            <a:br>
              <a:rPr kumimoji="1" lang="en-US" sz="3600" b="1" dirty="0">
                <a:latin typeface="Bell MT" panose="02020503060305020303" pitchFamily="18" charset="0"/>
              </a:rPr>
            </a:br>
            <a:r>
              <a:rPr kumimoji="1" lang="en-US" sz="2800" b="1" dirty="0">
                <a:latin typeface="Bell MT" panose="02020503060305020303" pitchFamily="18" charset="0"/>
              </a:rPr>
              <a:t>make sure you have contact information from a classmate should you need to get a copy of the notes</a:t>
            </a:r>
          </a:p>
        </p:txBody>
      </p:sp>
    </p:spTree>
    <p:extLst>
      <p:ext uri="{BB962C8B-B14F-4D97-AF65-F5344CB8AC3E}">
        <p14:creationId xmlns:p14="http://schemas.microsoft.com/office/powerpoint/2010/main" val="39080731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Disaccharides </a:t>
            </a:r>
          </a:p>
        </p:txBody>
      </p:sp>
      <p:sp>
        <p:nvSpPr>
          <p:cNvPr id="31746"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Double </a:t>
            </a:r>
            <a:r>
              <a:rPr lang="en-IN" dirty="0" smtClean="0">
                <a:solidFill>
                  <a:schemeClr val="tx1"/>
                </a:solidFill>
              </a:rPr>
              <a:t>sugars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Too </a:t>
            </a:r>
            <a:r>
              <a:rPr lang="en-IN" dirty="0">
                <a:solidFill>
                  <a:schemeClr val="tx1"/>
                </a:solidFill>
              </a:rPr>
              <a:t>large to pass through cell </a:t>
            </a:r>
            <a:r>
              <a:rPr lang="en-IN" dirty="0" smtClean="0">
                <a:solidFill>
                  <a:schemeClr val="tx1"/>
                </a:solidFill>
              </a:rPr>
              <a:t>membranes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Important </a:t>
            </a:r>
            <a:r>
              <a:rPr lang="en-IN" dirty="0">
                <a:solidFill>
                  <a:schemeClr val="tx1"/>
                </a:solidFill>
              </a:rPr>
              <a:t>disaccharides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Sucrose, maltose, lactose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 y="4297254"/>
            <a:ext cx="7539038" cy="256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669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Polysaccharides</a:t>
            </a:r>
          </a:p>
        </p:txBody>
      </p:sp>
      <p:sp>
        <p:nvSpPr>
          <p:cNvPr id="33794"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Polymers of </a:t>
            </a:r>
            <a:r>
              <a:rPr lang="en-US" dirty="0" err="1">
                <a:solidFill>
                  <a:schemeClr val="tx1"/>
                </a:solidFill>
              </a:rPr>
              <a:t>monosaccharides</a:t>
            </a:r>
            <a:endParaRPr lang="en-US" dirty="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Important polysaccharides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Starch and glycogen</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Not very soluble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1" y="3633223"/>
            <a:ext cx="7615238" cy="322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51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Lipids</a:t>
            </a:r>
          </a:p>
        </p:txBody>
      </p:sp>
      <p:sp>
        <p:nvSpPr>
          <p:cNvPr id="35843" name="Rectangle 3"/>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Contain C, H, O (less than in carbohydrates), and sometimes P</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Insoluble in water</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Main types: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Neutral fats</a:t>
            </a:r>
            <a:r>
              <a:rPr lang="en-US" dirty="0">
                <a:solidFill>
                  <a:schemeClr val="tx1"/>
                </a:solidFill>
              </a:rPr>
              <a:t> or </a:t>
            </a:r>
            <a:r>
              <a:rPr lang="en-US" b="1" dirty="0">
                <a:solidFill>
                  <a:schemeClr val="tx1"/>
                </a:solidFill>
              </a:rPr>
              <a:t>triglycerides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Phospholipids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Steroids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Eicosanoids</a:t>
            </a:r>
          </a:p>
        </p:txBody>
      </p:sp>
      <p:sp>
        <p:nvSpPr>
          <p:cNvPr id="6" name="Footer Placeholder 5"/>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14930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Neutral Fats or Triglycerides</a:t>
            </a:r>
          </a:p>
        </p:txBody>
      </p:sp>
      <p:sp>
        <p:nvSpPr>
          <p:cNvPr id="36866"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Called fats when solid and oils when liquid</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Composed of three fatty acids bonded to A glycerol molecule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Main functions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Energy storage</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Insulation</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Protection </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497478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Saturation of Fatty Acids</a:t>
            </a:r>
          </a:p>
        </p:txBody>
      </p:sp>
      <p:sp>
        <p:nvSpPr>
          <p:cNvPr id="38914" name="Rectangle 2"/>
          <p:cNvSpPr>
            <a:spLocks noGrp="1" noChangeArrowheads="1"/>
          </p:cNvSpPr>
          <p:nvPr>
            <p:ph idx="1"/>
          </p:nvPr>
        </p:nvSpPr>
        <p:spPr>
          <a:xfrm>
            <a:off x="365125" y="1141413"/>
            <a:ext cx="8229600" cy="5106987"/>
          </a:xfrm>
          <a:ln/>
        </p:spPr>
        <p:txBody>
          <a:bodyPr/>
          <a:lstStyle/>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Saturated fatty acids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Single covalent bonds between C atoms</a:t>
            </a:r>
          </a:p>
          <a:p>
            <a:pPr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Maximum number of H atoms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Solid animal fats, e.g., butter</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Unsaturated fatty acids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One or more double bonds between C atoms</a:t>
            </a:r>
          </a:p>
          <a:p>
            <a:pPr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Reduced number of H atoms </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Plant oils, e.g., olive oil</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“Heart healthy”</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Trans fats – modified oils – unhealthy</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Omega-3 fatty acids – “heart healthy”</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048053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Phospholipids</a:t>
            </a:r>
          </a:p>
        </p:txBody>
      </p:sp>
      <p:sp>
        <p:nvSpPr>
          <p:cNvPr id="3993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Modified triglycerides: </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Glycerol + two fatty acids and A phosphorus (P) - containing group</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“Head” and “tail” regions have different properties </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Important in cell membrane structure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741260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Steroids</a:t>
            </a:r>
          </a:p>
        </p:txBody>
      </p:sp>
      <p:sp>
        <p:nvSpPr>
          <p:cNvPr id="41986"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Steroids</a:t>
            </a: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interlocking </a:t>
            </a:r>
            <a:r>
              <a:rPr lang="en-IN" dirty="0">
                <a:solidFill>
                  <a:schemeClr val="tx1"/>
                </a:solidFill>
              </a:rPr>
              <a:t>four-ring structure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741363" lvl="1"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Cholesterol</a:t>
            </a:r>
            <a:r>
              <a:rPr lang="en-IN" dirty="0">
                <a:solidFill>
                  <a:schemeClr val="tx1"/>
                </a:solidFill>
              </a:rPr>
              <a:t>, vitamin D, steroid hormones, and bile salts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Most </a:t>
            </a:r>
            <a:r>
              <a:rPr lang="en-IN" dirty="0">
                <a:solidFill>
                  <a:schemeClr val="tx1"/>
                </a:solidFill>
              </a:rPr>
              <a:t>important steroid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Cholesterol</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Important in cell membranes, vitamin D synthesis, steroid hormones, and bile salts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426307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chemeClr val="tx1"/>
                </a:solidFill>
              </a:rPr>
              <a:t>Eicosanoids</a:t>
            </a:r>
          </a:p>
        </p:txBody>
      </p:sp>
      <p:sp>
        <p:nvSpPr>
          <p:cNvPr id="44034"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Many different ones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Derived from a fatty acid (</a:t>
            </a:r>
            <a:r>
              <a:rPr lang="en-US" dirty="0" err="1">
                <a:solidFill>
                  <a:schemeClr val="tx1"/>
                </a:solidFill>
              </a:rPr>
              <a:t>arachidonic</a:t>
            </a:r>
            <a:r>
              <a:rPr lang="en-US" dirty="0">
                <a:solidFill>
                  <a:schemeClr val="tx1"/>
                </a:solidFill>
              </a:rPr>
              <a:t> acid) in cell membranes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Most </a:t>
            </a:r>
            <a:r>
              <a:rPr lang="en-US" dirty="0">
                <a:solidFill>
                  <a:schemeClr val="tx1"/>
                </a:solidFill>
              </a:rPr>
              <a:t>important eicosanoid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Prostaglandins</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Role in blood clotting, control of blood pressure, inflammation, and labor contractions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5522407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Other Lipids in the Body</a:t>
            </a:r>
          </a:p>
        </p:txBody>
      </p:sp>
      <p:sp>
        <p:nvSpPr>
          <p:cNvPr id="4505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Other fat-soluble vitamins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Vitamins A, D, E, and K</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Lipoproteins</a:t>
            </a:r>
            <a:endParaRPr lang="en-IN" dirty="0">
              <a:solidFill>
                <a:schemeClr val="tx1"/>
              </a:solidFill>
            </a:endParaRP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Transport fats in the blood</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227952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Proteins</a:t>
            </a:r>
          </a:p>
        </p:txBody>
      </p:sp>
      <p:sp>
        <p:nvSpPr>
          <p:cNvPr id="46082" name="Rectangle 2"/>
          <p:cNvSpPr>
            <a:spLocks noGrp="1" noChangeArrowheads="1"/>
          </p:cNvSpPr>
          <p:nvPr>
            <p:ph idx="1"/>
          </p:nvPr>
        </p:nvSpPr>
        <p:spPr>
          <a:xfrm>
            <a:off x="365125" y="1141413"/>
            <a:ext cx="8229600" cy="5106987"/>
          </a:xfrm>
          <a:ln/>
        </p:spPr>
        <p:txBody>
          <a:bodyPr/>
          <a:lstStyle/>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Contain C, H, O, N, and sometimes S and P</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Proteins are polymers </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Amino acids (20 types) are the monomers in proteins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Joined by covalent bonds called peptide bonds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Contain amine group and acid group</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Can act as either acid or base</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All identical except for “R group” (in green on figure)</a:t>
            </a:r>
          </a:p>
          <a:p>
            <a:pPr marL="341313" indent="-341313">
              <a:spcBef>
                <a:spcPts val="6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sz="2400"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94" y="4114800"/>
            <a:ext cx="761610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730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817563"/>
            <a:ext cx="7391400" cy="1201737"/>
          </a:xfrm>
        </p:spPr>
        <p:txBody>
          <a:bodyPr rtlCol="0">
            <a:normAutofit fontScale="90000"/>
          </a:bodyPr>
          <a:lstStyle/>
          <a:p>
            <a:pPr fontAlgn="auto">
              <a:spcAft>
                <a:spcPts val="0"/>
              </a:spcAft>
              <a:defRPr/>
            </a:pPr>
            <a:r>
              <a:rPr lang="en-US" dirty="0" smtClean="0">
                <a:solidFill>
                  <a:schemeClr val="tx1"/>
                </a:solidFill>
              </a:rPr>
              <a:t>Overview of Anatomy and Physiology</a:t>
            </a:r>
          </a:p>
        </p:txBody>
      </p:sp>
      <p:sp>
        <p:nvSpPr>
          <p:cNvPr id="3379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Anatomy </a:t>
            </a:r>
          </a:p>
          <a:p>
            <a:pPr lvl="1"/>
            <a:r>
              <a:rPr lang="en-US" dirty="0" smtClean="0">
                <a:solidFill>
                  <a:schemeClr val="tx1"/>
                </a:solidFill>
              </a:rPr>
              <a:t>the study of the structure of body parts and their relationships to one another</a:t>
            </a:r>
          </a:p>
          <a:p>
            <a:pPr lvl="1">
              <a:buFontTx/>
              <a:buNone/>
            </a:pPr>
            <a:endParaRPr lang="en-US" dirty="0" smtClean="0">
              <a:solidFill>
                <a:schemeClr val="tx1"/>
              </a:solidFill>
            </a:endParaRPr>
          </a:p>
          <a:p>
            <a:r>
              <a:rPr lang="en-US" dirty="0" smtClean="0">
                <a:solidFill>
                  <a:schemeClr val="tx1"/>
                </a:solidFill>
              </a:rPr>
              <a:t>Physiology</a:t>
            </a:r>
          </a:p>
          <a:p>
            <a:pPr lvl="1"/>
            <a:r>
              <a:rPr lang="en-US" dirty="0" smtClean="0">
                <a:solidFill>
                  <a:schemeClr val="tx1"/>
                </a:solidFill>
              </a:rPr>
              <a:t>the study of the function of the body’s structural machinery</a:t>
            </a:r>
          </a:p>
        </p:txBody>
      </p:sp>
    </p:spTree>
    <p:extLst>
      <p:ext uri="{BB962C8B-B14F-4D97-AF65-F5344CB8AC3E}">
        <p14:creationId xmlns:p14="http://schemas.microsoft.com/office/powerpoint/2010/main" val="13306137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1"/>
          <p:cNvSpPr>
            <a:spLocks noGrp="1"/>
          </p:cNvSpPr>
          <p:nvPr>
            <p:ph type="title"/>
          </p:nvPr>
        </p:nvSpPr>
        <p:spPr>
          <a:xfrm>
            <a:off x="914400" y="609600"/>
            <a:ext cx="7391400" cy="1201738"/>
          </a:xfrm>
        </p:spPr>
        <p:txBody>
          <a:bodyPr>
            <a:normAutofit/>
          </a:bodyPr>
          <a:lstStyle/>
          <a:p>
            <a:r>
              <a:rPr lang="en-US" dirty="0" smtClean="0">
                <a:solidFill>
                  <a:schemeClr val="tx1"/>
                </a:solidFill>
              </a:rPr>
              <a:t>Primary Structure of Protein</a:t>
            </a:r>
          </a:p>
        </p:txBody>
      </p:sp>
      <p:sp>
        <p:nvSpPr>
          <p:cNvPr id="133123" name="Content Placeholder 12"/>
          <p:cNvSpPr>
            <a:spLocks noGrp="1"/>
          </p:cNvSpPr>
          <p:nvPr>
            <p:ph idx="1"/>
          </p:nvPr>
        </p:nvSpPr>
        <p:spPr>
          <a:xfrm>
            <a:off x="762000" y="1981200"/>
            <a:ext cx="7543800" cy="1371600"/>
          </a:xfrm>
        </p:spPr>
        <p:txBody>
          <a:bodyPr/>
          <a:lstStyle/>
          <a:p>
            <a:r>
              <a:rPr lang="en-US" dirty="0" smtClean="0">
                <a:solidFill>
                  <a:schemeClr val="tx1"/>
                </a:solidFill>
              </a:rPr>
              <a:t>The order in which the amino acids are arranged</a:t>
            </a:r>
          </a:p>
          <a:p>
            <a:pPr>
              <a:buFont typeface="Arial" charset="0"/>
              <a:buNone/>
            </a:pPr>
            <a:endParaRPr lang="en-US" dirty="0" smtClean="0">
              <a:solidFill>
                <a:schemeClr val="tx1"/>
              </a:solidFill>
            </a:endParaRPr>
          </a:p>
        </p:txBody>
      </p:sp>
      <p:pic>
        <p:nvPicPr>
          <p:cNvPr id="130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33380"/>
            <a:ext cx="7315200" cy="1972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2477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8"/>
          <p:cNvSpPr>
            <a:spLocks noGrp="1"/>
          </p:cNvSpPr>
          <p:nvPr>
            <p:ph type="title"/>
          </p:nvPr>
        </p:nvSpPr>
        <p:spPr>
          <a:xfrm>
            <a:off x="876300" y="609600"/>
            <a:ext cx="7391400" cy="914400"/>
          </a:xfrm>
        </p:spPr>
        <p:txBody>
          <a:bodyPr>
            <a:normAutofit/>
          </a:bodyPr>
          <a:lstStyle/>
          <a:p>
            <a:r>
              <a:rPr lang="en-US" sz="3600" dirty="0" smtClean="0">
                <a:solidFill>
                  <a:schemeClr val="tx1"/>
                </a:solidFill>
              </a:rPr>
              <a:t>Secondary Structure of Protein</a:t>
            </a:r>
          </a:p>
        </p:txBody>
      </p:sp>
      <p:sp>
        <p:nvSpPr>
          <p:cNvPr id="134147" name="Content Placeholder 9"/>
          <p:cNvSpPr>
            <a:spLocks noGrp="1"/>
          </p:cNvSpPr>
          <p:nvPr>
            <p:ph idx="1"/>
          </p:nvPr>
        </p:nvSpPr>
        <p:spPr>
          <a:xfrm>
            <a:off x="762000" y="1676400"/>
            <a:ext cx="7620000" cy="1066800"/>
          </a:xfrm>
        </p:spPr>
        <p:txBody>
          <a:bodyPr>
            <a:normAutofit fontScale="92500"/>
          </a:bodyPr>
          <a:lstStyle/>
          <a:p>
            <a:r>
              <a:rPr lang="en-US" dirty="0" smtClean="0">
                <a:solidFill>
                  <a:schemeClr val="tx1"/>
                </a:solidFill>
              </a:rPr>
              <a:t>The shapes that the polypeptide chain takes</a:t>
            </a:r>
          </a:p>
          <a:p>
            <a:pPr lvl="1"/>
            <a:r>
              <a:rPr lang="en-US" dirty="0" smtClean="0">
                <a:solidFill>
                  <a:schemeClr val="tx1"/>
                </a:solidFill>
              </a:rPr>
              <a:t>Coiled or Pleated</a:t>
            </a:r>
          </a:p>
          <a:p>
            <a:pPr lvl="1"/>
            <a:endParaRPr lang="en-US" dirty="0" smtClean="0">
              <a:solidFill>
                <a:schemeClr val="tx1"/>
              </a:solidFill>
            </a:endParaRPr>
          </a:p>
          <a:p>
            <a:pPr lvl="1"/>
            <a:endParaRPr lang="en-US" dirty="0" smtClean="0">
              <a:solidFill>
                <a:schemeClr val="tx1"/>
              </a:solidFill>
            </a:endParaRPr>
          </a:p>
        </p:txBody>
      </p:sp>
      <p:pic>
        <p:nvPicPr>
          <p:cNvPr id="131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32" y="2971801"/>
            <a:ext cx="7415407"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570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57400"/>
            <a:ext cx="5791200" cy="41666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itle 8"/>
          <p:cNvSpPr>
            <a:spLocks noGrp="1"/>
          </p:cNvSpPr>
          <p:nvPr>
            <p:ph type="title"/>
          </p:nvPr>
        </p:nvSpPr>
        <p:spPr>
          <a:xfrm>
            <a:off x="990600" y="609600"/>
            <a:ext cx="7315200" cy="914400"/>
          </a:xfrm>
        </p:spPr>
        <p:txBody>
          <a:bodyPr>
            <a:normAutofit/>
          </a:bodyPr>
          <a:lstStyle/>
          <a:p>
            <a:r>
              <a:rPr lang="en-US" dirty="0" smtClean="0">
                <a:solidFill>
                  <a:schemeClr val="tx1"/>
                </a:solidFill>
              </a:rPr>
              <a:t>Tertiary Structure of Protein</a:t>
            </a:r>
          </a:p>
        </p:txBody>
      </p:sp>
      <p:sp>
        <p:nvSpPr>
          <p:cNvPr id="135172" name="Content Placeholder 9"/>
          <p:cNvSpPr>
            <a:spLocks noGrp="1"/>
          </p:cNvSpPr>
          <p:nvPr>
            <p:ph idx="1"/>
          </p:nvPr>
        </p:nvSpPr>
        <p:spPr>
          <a:xfrm>
            <a:off x="838200" y="1676400"/>
            <a:ext cx="5715000" cy="1600200"/>
          </a:xfrm>
        </p:spPr>
        <p:txBody>
          <a:bodyPr/>
          <a:lstStyle/>
          <a:p>
            <a:r>
              <a:rPr lang="en-US" dirty="0" smtClean="0">
                <a:solidFill>
                  <a:schemeClr val="tx1"/>
                </a:solidFill>
              </a:rPr>
              <a:t>The three-dimensional shape that the pleats or coils take</a:t>
            </a:r>
          </a:p>
        </p:txBody>
      </p:sp>
    </p:spTree>
    <p:extLst>
      <p:ext uri="{BB962C8B-B14F-4D97-AF65-F5344CB8AC3E}">
        <p14:creationId xmlns:p14="http://schemas.microsoft.com/office/powerpoint/2010/main" val="32818352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276600"/>
            <a:ext cx="43624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7"/>
          <p:cNvSpPr>
            <a:spLocks noGrp="1"/>
          </p:cNvSpPr>
          <p:nvPr>
            <p:ph type="title"/>
          </p:nvPr>
        </p:nvSpPr>
        <p:spPr>
          <a:xfrm>
            <a:off x="874456" y="228600"/>
            <a:ext cx="7391400" cy="685800"/>
          </a:xfrm>
        </p:spPr>
        <p:txBody>
          <a:bodyPr>
            <a:noAutofit/>
          </a:bodyPr>
          <a:lstStyle/>
          <a:p>
            <a:r>
              <a:rPr lang="en-US" dirty="0" smtClean="0">
                <a:solidFill>
                  <a:schemeClr val="tx1"/>
                </a:solidFill>
              </a:rPr>
              <a:t>Quaternary Protein</a:t>
            </a:r>
          </a:p>
        </p:txBody>
      </p:sp>
      <p:sp>
        <p:nvSpPr>
          <p:cNvPr id="136196" name="Content Placeholder 8"/>
          <p:cNvSpPr>
            <a:spLocks noGrp="1"/>
          </p:cNvSpPr>
          <p:nvPr>
            <p:ph idx="1"/>
          </p:nvPr>
        </p:nvSpPr>
        <p:spPr>
          <a:xfrm>
            <a:off x="1003300" y="1676400"/>
            <a:ext cx="5029200" cy="2514600"/>
          </a:xfrm>
        </p:spPr>
        <p:txBody>
          <a:bodyPr>
            <a:normAutofit fontScale="92500" lnSpcReduction="20000"/>
          </a:bodyPr>
          <a:lstStyle/>
          <a:p>
            <a:r>
              <a:rPr lang="en-US" dirty="0" smtClean="0">
                <a:solidFill>
                  <a:schemeClr val="tx1"/>
                </a:solidFill>
              </a:rPr>
              <a:t>A combination of two or more tertiary proteins</a:t>
            </a:r>
          </a:p>
          <a:p>
            <a:r>
              <a:rPr lang="en-US" dirty="0" smtClean="0">
                <a:solidFill>
                  <a:schemeClr val="tx1"/>
                </a:solidFill>
              </a:rPr>
              <a:t>Not all proteins will reach this stage.  Some are fully functional at the tertiary stage.</a:t>
            </a:r>
          </a:p>
        </p:txBody>
      </p:sp>
    </p:spTree>
    <p:extLst>
      <p:ext uri="{BB962C8B-B14F-4D97-AF65-F5344CB8AC3E}">
        <p14:creationId xmlns:p14="http://schemas.microsoft.com/office/powerpoint/2010/main" val="23378972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Fibrous and Globular Proteins</a:t>
            </a:r>
          </a:p>
        </p:txBody>
      </p:sp>
      <p:sp>
        <p:nvSpPr>
          <p:cNvPr id="54274" name="Rectangle 2"/>
          <p:cNvSpPr>
            <a:spLocks noGrp="1" noChangeArrowheads="1"/>
          </p:cNvSpPr>
          <p:nvPr>
            <p:ph idx="1"/>
          </p:nvPr>
        </p:nvSpPr>
        <p:spPr>
          <a:xfrm>
            <a:off x="365125" y="1141413"/>
            <a:ext cx="8397875"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Fibrous (structural)</a:t>
            </a:r>
            <a:r>
              <a:rPr lang="en-US" dirty="0">
                <a:solidFill>
                  <a:schemeClr val="tx1"/>
                </a:solidFill>
              </a:rPr>
              <a:t> proteins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err="1">
                <a:solidFill>
                  <a:schemeClr val="tx1"/>
                </a:solidFill>
              </a:rPr>
              <a:t>Strandlike</a:t>
            </a:r>
            <a:r>
              <a:rPr lang="en-US" dirty="0">
                <a:solidFill>
                  <a:schemeClr val="tx1"/>
                </a:solidFill>
              </a:rPr>
              <a:t>, water-insoluble, and stable </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Most have tertiary or quaternary structure (3-D)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Provide mechanical support and tensile strength</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Examples: keratin, elastin, collagen (single most abundant protein in body), and certain contractile fibers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75621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Fibrous and Globular Proteins</a:t>
            </a:r>
          </a:p>
        </p:txBody>
      </p:sp>
      <p:sp>
        <p:nvSpPr>
          <p:cNvPr id="5529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Globular (functional)</a:t>
            </a:r>
            <a:r>
              <a:rPr lang="en-IN" dirty="0">
                <a:solidFill>
                  <a:schemeClr val="tx1"/>
                </a:solidFill>
              </a:rPr>
              <a:t> proteins </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Compact, spherical, water-soluble and sensitive to environmental changes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Tertiary or quaternary structure (3-D)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Specific functional regions (active sites) </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Examples: antibodies, hormones, molecular chaperones, and enzymes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683689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chemeClr val="tx1"/>
                </a:solidFill>
              </a:rPr>
              <a:t>Protein Denaturation</a:t>
            </a:r>
          </a:p>
        </p:txBody>
      </p:sp>
      <p:sp>
        <p:nvSpPr>
          <p:cNvPr id="56322"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Denaturation</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Globular proteins unfold and lose </a:t>
            </a:r>
            <a:r>
              <a:rPr lang="en-US" dirty="0" smtClean="0">
                <a:solidFill>
                  <a:schemeClr val="tx1"/>
                </a:solidFill>
              </a:rPr>
              <a:t> function</a:t>
            </a:r>
            <a:endParaRPr lang="en-US" dirty="0">
              <a:solidFill>
                <a:schemeClr val="tx1"/>
              </a:solidFill>
            </a:endParaRP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Active sites</a:t>
            </a:r>
            <a:r>
              <a:rPr lang="en-US" dirty="0">
                <a:solidFill>
                  <a:schemeClr val="tx1"/>
                </a:solidFill>
              </a:rPr>
              <a:t> destroyed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Can be cause by decreased pH or increased temperature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Usually reversible if normal conditions restored</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Irreversible if changes extreme</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e.g., cooking an egg</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588346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Enzymes</a:t>
            </a:r>
          </a:p>
        </p:txBody>
      </p:sp>
      <p:sp>
        <p:nvSpPr>
          <p:cNvPr id="59394"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Enzymes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Globular proteins that act as biological </a:t>
            </a:r>
            <a:r>
              <a:rPr lang="en-IN" b="1" dirty="0">
                <a:solidFill>
                  <a:schemeClr val="tx1"/>
                </a:solidFill>
              </a:rPr>
              <a:t>catalysts</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Regulate and increase speed of chemical reactions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Lower </a:t>
            </a:r>
            <a:r>
              <a:rPr lang="en-IN" dirty="0">
                <a:solidFill>
                  <a:schemeClr val="tx1"/>
                </a:solidFill>
              </a:rPr>
              <a:t>the activation energy, increase the speed of a reaction </a:t>
            </a:r>
            <a:endParaRPr lang="en-IN" dirty="0" smtClean="0">
              <a:solidFill>
                <a:schemeClr val="tx1"/>
              </a:solidFill>
            </a:endParaRP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millions </a:t>
            </a:r>
            <a:r>
              <a:rPr lang="en-IN" dirty="0">
                <a:solidFill>
                  <a:schemeClr val="tx1"/>
                </a:solidFill>
              </a:rPr>
              <a:t>of reactions per </a:t>
            </a:r>
            <a:r>
              <a:rPr lang="en-IN" dirty="0" smtClean="0">
                <a:solidFill>
                  <a:schemeClr val="tx1"/>
                </a:solidFill>
              </a:rPr>
              <a:t>minute</a:t>
            </a:r>
            <a:endParaRPr lang="en-IN"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144468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2514600" y="1828800"/>
            <a:ext cx="4572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eaLnBrk="1" hangingPunct="1">
              <a:spcBef>
                <a:spcPct val="50000"/>
              </a:spcBef>
            </a:pPr>
            <a:endParaRPr lang="en-US" sz="1400" b="1">
              <a:latin typeface="Calibri" pitchFamily="34" charset="0"/>
            </a:endParaRPr>
          </a:p>
        </p:txBody>
      </p:sp>
    </p:spTree>
    <p:controls>
      <mc:AlternateContent xmlns:mc="http://schemas.openxmlformats.org/markup-compatibility/2006">
        <mc:Choice xmlns:v="urn:schemas-microsoft-com:vml" Requires="v">
          <p:control spid="20484" r:id="rId2" imgW="5334745" imgH="6400000"/>
        </mc:Choice>
        <mc:Fallback>
          <p:control r:id="rId2" imgW="5334745" imgH="6400000">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2057400" y="228600"/>
                  <a:ext cx="5334000" cy="6400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8507275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Characteristics of Enzymes</a:t>
            </a:r>
          </a:p>
        </p:txBody>
      </p:sp>
      <p:sp>
        <p:nvSpPr>
          <p:cNvPr id="61442" name="Rectangle 2"/>
          <p:cNvSpPr>
            <a:spLocks noGrp="1" noChangeArrowheads="1"/>
          </p:cNvSpPr>
          <p:nvPr>
            <p:ph idx="1"/>
          </p:nvPr>
        </p:nvSpPr>
        <p:spPr>
          <a:xfrm>
            <a:off x="365125" y="1141413"/>
            <a:ext cx="8229600" cy="5106987"/>
          </a:xfrm>
          <a:ln/>
        </p:spPr>
        <p:txBody>
          <a:bodyPr/>
          <a:lstStyle/>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Enzymes </a:t>
            </a:r>
            <a:r>
              <a:rPr lang="en-US" dirty="0">
                <a:solidFill>
                  <a:schemeClr val="tx1"/>
                </a:solidFill>
              </a:rPr>
              <a:t>are specific</a:t>
            </a: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Act on specific </a:t>
            </a:r>
            <a:r>
              <a:rPr lang="en-US" b="1" dirty="0">
                <a:solidFill>
                  <a:schemeClr val="tx1"/>
                </a:solidFill>
              </a:rPr>
              <a:t>substrate</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solidFill>
                <a:schemeClr val="tx1"/>
              </a:solidFill>
            </a:endParaRP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Usually </a:t>
            </a:r>
            <a:r>
              <a:rPr lang="en-US" dirty="0">
                <a:solidFill>
                  <a:schemeClr val="tx1"/>
                </a:solidFill>
              </a:rPr>
              <a:t>end in -</a:t>
            </a:r>
            <a:r>
              <a:rPr lang="en-US" i="1" dirty="0" err="1">
                <a:solidFill>
                  <a:schemeClr val="tx1"/>
                </a:solidFill>
              </a:rPr>
              <a:t>ase</a:t>
            </a:r>
            <a:endParaRPr lang="en-US" i="1" dirty="0">
              <a:solidFill>
                <a:schemeClr val="tx1"/>
              </a:solidFill>
            </a:endParaRP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smtClean="0">
              <a:solidFill>
                <a:schemeClr val="tx1"/>
              </a:solidFill>
            </a:endParaRP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Often </a:t>
            </a:r>
            <a:r>
              <a:rPr lang="en-US" dirty="0">
                <a:solidFill>
                  <a:schemeClr val="tx1"/>
                </a:solidFill>
              </a:rPr>
              <a:t>named for the reaction they catalyze</a:t>
            </a: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 Hydrolases, oxidases </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233258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normAutofit/>
          </a:bodyPr>
          <a:lstStyle/>
          <a:p>
            <a:r>
              <a:rPr lang="en-US" dirty="0">
                <a:solidFill>
                  <a:schemeClr val="tx1"/>
                </a:solidFill>
              </a:rPr>
              <a:t>Overview of Anatomy and Physiology</a:t>
            </a:r>
          </a:p>
        </p:txBody>
      </p:sp>
      <p:sp>
        <p:nvSpPr>
          <p:cNvPr id="14341" name="Rectangle 5"/>
          <p:cNvSpPr>
            <a:spLocks noGrp="1" noChangeArrowheads="1"/>
          </p:cNvSpPr>
          <p:nvPr>
            <p:ph idx="1"/>
          </p:nvPr>
        </p:nvSpPr>
        <p:spPr/>
        <p:txBody>
          <a:bodyPr>
            <a:normAutofit fontScale="92500" lnSpcReduction="10000"/>
          </a:bodyPr>
          <a:lstStyle/>
          <a:p>
            <a:r>
              <a:rPr lang="en-US" b="1" dirty="0">
                <a:solidFill>
                  <a:schemeClr val="tx1"/>
                </a:solidFill>
              </a:rPr>
              <a:t>Anatomy</a:t>
            </a:r>
            <a:endParaRPr lang="en-US" dirty="0">
              <a:solidFill>
                <a:schemeClr val="tx1"/>
              </a:solidFill>
            </a:endParaRPr>
          </a:p>
          <a:p>
            <a:pPr lvl="1"/>
            <a:r>
              <a:rPr lang="en-US" dirty="0">
                <a:solidFill>
                  <a:schemeClr val="tx1"/>
                </a:solidFill>
              </a:rPr>
              <a:t>Study of structure </a:t>
            </a:r>
            <a:endParaRPr lang="en-US" dirty="0" smtClean="0">
              <a:solidFill>
                <a:schemeClr val="tx1"/>
              </a:solidFill>
            </a:endParaRPr>
          </a:p>
          <a:p>
            <a:pPr lvl="1"/>
            <a:endParaRPr lang="en-US" dirty="0" smtClean="0">
              <a:solidFill>
                <a:schemeClr val="tx1"/>
              </a:solidFill>
            </a:endParaRPr>
          </a:p>
          <a:p>
            <a:r>
              <a:rPr lang="en-US" b="1" dirty="0">
                <a:solidFill>
                  <a:schemeClr val="tx1"/>
                </a:solidFill>
              </a:rPr>
              <a:t>Physiology</a:t>
            </a:r>
            <a:endParaRPr lang="en-US" dirty="0">
              <a:solidFill>
                <a:schemeClr val="tx1"/>
              </a:solidFill>
            </a:endParaRPr>
          </a:p>
          <a:p>
            <a:pPr lvl="1"/>
            <a:r>
              <a:rPr lang="en-US" dirty="0">
                <a:solidFill>
                  <a:schemeClr val="tx1"/>
                </a:solidFill>
              </a:rPr>
              <a:t>Study of the function of the body</a:t>
            </a:r>
          </a:p>
          <a:p>
            <a:pPr lvl="1"/>
            <a:r>
              <a:rPr lang="en-US" dirty="0">
                <a:solidFill>
                  <a:schemeClr val="tx1"/>
                </a:solidFill>
              </a:rPr>
              <a:t>Subdivisions based on organ systems</a:t>
            </a:r>
            <a:br>
              <a:rPr lang="en-US" dirty="0">
                <a:solidFill>
                  <a:schemeClr val="tx1"/>
                </a:solidFill>
              </a:rPr>
            </a:br>
            <a:r>
              <a:rPr lang="en-US" dirty="0">
                <a:solidFill>
                  <a:schemeClr val="tx1"/>
                </a:solidFill>
              </a:rPr>
              <a:t>(e.g., renal or cardiovascular physiology)</a:t>
            </a:r>
          </a:p>
          <a:p>
            <a:pPr lvl="1"/>
            <a:r>
              <a:rPr lang="en-US" dirty="0">
                <a:solidFill>
                  <a:schemeClr val="tx1"/>
                </a:solidFill>
              </a:rPr>
              <a:t>Often focuses on cellular and molecular level</a:t>
            </a:r>
          </a:p>
          <a:p>
            <a:pPr lvl="2"/>
            <a:r>
              <a:rPr lang="en-US" dirty="0">
                <a:solidFill>
                  <a:schemeClr val="tx1"/>
                </a:solidFill>
              </a:rPr>
              <a:t>Body's abilities depend on chemical reactions in individual cells</a:t>
            </a:r>
          </a:p>
          <a:p>
            <a:pPr lvl="1"/>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8314708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Nucleic Acids</a:t>
            </a:r>
          </a:p>
        </p:txBody>
      </p:sp>
      <p:sp>
        <p:nvSpPr>
          <p:cNvPr id="66562"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Deoxyribonucleic acid </a:t>
            </a:r>
            <a:r>
              <a:rPr lang="en-IN" b="1" dirty="0">
                <a:solidFill>
                  <a:schemeClr val="tx1"/>
                </a:solidFill>
              </a:rPr>
              <a:t>(DNA)</a:t>
            </a:r>
            <a:r>
              <a:rPr lang="en-IN" dirty="0">
                <a:solidFill>
                  <a:schemeClr val="tx1"/>
                </a:solidFill>
              </a:rPr>
              <a:t> and ribonucleic acid </a:t>
            </a:r>
            <a:r>
              <a:rPr lang="en-IN" b="1" dirty="0">
                <a:solidFill>
                  <a:schemeClr val="tx1"/>
                </a:solidFill>
              </a:rPr>
              <a:t>(RNA)</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Largest molecules in the body</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Contain C, O, H, N, and P</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Polymers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Monomer = </a:t>
            </a:r>
            <a:r>
              <a:rPr lang="en-IN" b="1" dirty="0">
                <a:solidFill>
                  <a:schemeClr val="tx1"/>
                </a:solidFill>
              </a:rPr>
              <a:t>nucleotide</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Composed of nitrogen base, a pentose sugar, and a phosphate group</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094624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Deoxyribonucleic Acid (DNA)</a:t>
            </a:r>
          </a:p>
        </p:txBody>
      </p:sp>
      <p:sp>
        <p:nvSpPr>
          <p:cNvPr id="67586" name="Rectangle 2"/>
          <p:cNvSpPr>
            <a:spLocks noGrp="1" noChangeArrowheads="1"/>
          </p:cNvSpPr>
          <p:nvPr>
            <p:ph idx="1"/>
          </p:nvPr>
        </p:nvSpPr>
        <p:spPr>
          <a:xfrm>
            <a:off x="365125" y="1141413"/>
            <a:ext cx="8229600" cy="5106987"/>
          </a:xfrm>
          <a:ln/>
        </p:spPr>
        <p:txBody>
          <a:bodyPr/>
          <a:lstStyle/>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Utilizes four nitrogen bases: </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Purines: Adenine (A), Guanine (G) </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err="1">
                <a:solidFill>
                  <a:schemeClr val="tx1"/>
                </a:solidFill>
              </a:rPr>
              <a:t>Pyrimidines</a:t>
            </a:r>
            <a:r>
              <a:rPr lang="en-US" sz="2400" dirty="0">
                <a:solidFill>
                  <a:schemeClr val="tx1"/>
                </a:solidFill>
              </a:rPr>
              <a:t>: Cytosine (C), and Thymine (T)</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Base-pair rule </a:t>
            </a:r>
            <a:endParaRPr lang="en-US" sz="2400" dirty="0" smtClean="0">
              <a:solidFill>
                <a:schemeClr val="tx1"/>
              </a:solidFill>
            </a:endParaRPr>
          </a:p>
          <a:p>
            <a:pPr marL="1141413" lvl="2"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smtClean="0">
                <a:solidFill>
                  <a:schemeClr val="tx1"/>
                </a:solidFill>
              </a:rPr>
              <a:t>each </a:t>
            </a:r>
            <a:r>
              <a:rPr lang="en-US" sz="2000" dirty="0">
                <a:solidFill>
                  <a:schemeClr val="tx1"/>
                </a:solidFill>
              </a:rPr>
              <a:t>base pairs with its complementary base </a:t>
            </a:r>
            <a:endParaRPr lang="en-US" sz="2000" dirty="0" smtClean="0">
              <a:solidFill>
                <a:schemeClr val="tx1"/>
              </a:solidFill>
            </a:endParaRPr>
          </a:p>
          <a:p>
            <a:pPr marL="1141413" lvl="2"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smtClean="0">
                <a:solidFill>
                  <a:schemeClr val="tx1"/>
                </a:solidFill>
              </a:rPr>
              <a:t>A </a:t>
            </a:r>
            <a:r>
              <a:rPr lang="en-US" sz="2000" dirty="0">
                <a:solidFill>
                  <a:schemeClr val="tx1"/>
                </a:solidFill>
              </a:rPr>
              <a:t>always pairs with T; G always pairs with C</a:t>
            </a: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Double-stranded helical molecule </a:t>
            </a:r>
            <a:r>
              <a:rPr lang="en-US" sz="2800" dirty="0" smtClean="0">
                <a:solidFill>
                  <a:schemeClr val="tx1"/>
                </a:solidFill>
              </a:rPr>
              <a:t>in </a:t>
            </a:r>
            <a:r>
              <a:rPr lang="en-US" sz="2800" dirty="0">
                <a:solidFill>
                  <a:schemeClr val="tx1"/>
                </a:solidFill>
              </a:rPr>
              <a:t>the cell nucleus </a:t>
            </a: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Pentose sugar is </a:t>
            </a:r>
            <a:r>
              <a:rPr lang="en-US" sz="2800" dirty="0" err="1">
                <a:solidFill>
                  <a:schemeClr val="tx1"/>
                </a:solidFill>
              </a:rPr>
              <a:t>deoxyribose</a:t>
            </a:r>
            <a:endParaRPr lang="en-US" sz="2800" dirty="0">
              <a:solidFill>
                <a:schemeClr val="tx1"/>
              </a:solidFill>
            </a:endParaRP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Provides instructions for protein synthesis</a:t>
            </a: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Replicates before cell division ensuring genetic continuity</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97949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oter Placeholder 40"/>
          <p:cNvSpPr>
            <a:spLocks noGrp="1"/>
          </p:cNvSpPr>
          <p:nvPr>
            <p:ph type="ftr" sz="quarter" idx="11"/>
          </p:nvPr>
        </p:nvSpPr>
        <p:spPr/>
        <p:txBody>
          <a:bodyPr/>
          <a:lstStyle/>
          <a:p>
            <a:r>
              <a:rPr lang="en-GB" dirty="0" smtClean="0"/>
              <a:t>  </a:t>
            </a:r>
            <a:endParaRPr lang="en-GB" dirty="0"/>
          </a:p>
        </p:txBody>
      </p:sp>
      <p:pic>
        <p:nvPicPr>
          <p:cNvPr id="68609" name="Picture 1"/>
          <p:cNvPicPr>
            <a:picLocks noChangeAspect="1" noChangeArrowheads="1"/>
          </p:cNvPicPr>
          <p:nvPr/>
        </p:nvPicPr>
        <p:blipFill>
          <a:blip r:embed="rId3">
            <a:extLst>
              <a:ext uri="{28A0092B-C50C-407E-A947-70E740481C1C}">
                <a14:useLocalDpi xmlns:a14="http://schemas.microsoft.com/office/drawing/2010/main" val="0"/>
              </a:ext>
            </a:extLst>
          </a:blip>
          <a:srcRect b="2501"/>
          <a:stretch>
            <a:fillRect/>
          </a:stretch>
        </p:blipFill>
        <p:spPr bwMode="auto">
          <a:xfrm>
            <a:off x="1371600" y="546100"/>
            <a:ext cx="6462713" cy="5935663"/>
          </a:xfrm>
          <a:prstGeom prst="rect">
            <a:avLst/>
          </a:prstGeom>
          <a:noFill/>
          <a:ln>
            <a:noFill/>
          </a:ln>
          <a:effectLst/>
          <a:extLst>
            <a:ext uri="{909E8E84-426E-40DD-AFC4-6F175D3DCCD1}">
              <a14:hiddenFill xmlns:a14="http://schemas.microsoft.com/office/drawing/2010/main">
                <a:blipFill dpi="0" rotWithShape="0">
                  <a:blip/>
                  <a:srcRect b="250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0" name="Rectangle 2"/>
          <p:cNvSpPr>
            <a:spLocks noChangeArrowheads="1"/>
          </p:cNvSpPr>
          <p:nvPr/>
        </p:nvSpPr>
        <p:spPr bwMode="auto">
          <a:xfrm>
            <a:off x="1339850" y="631825"/>
            <a:ext cx="7651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Phosphate</a:t>
            </a:r>
          </a:p>
        </p:txBody>
      </p:sp>
      <p:sp>
        <p:nvSpPr>
          <p:cNvPr id="68611" name="Rectangle 3"/>
          <p:cNvSpPr>
            <a:spLocks noChangeArrowheads="1"/>
          </p:cNvSpPr>
          <p:nvPr/>
        </p:nvSpPr>
        <p:spPr bwMode="auto">
          <a:xfrm>
            <a:off x="1992313" y="565150"/>
            <a:ext cx="86677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rPr>
              <a:t>Sugar:</a:t>
            </a:r>
          </a:p>
          <a:p>
            <a:pPr algn="ct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rPr>
              <a:t>Deoxyribose</a:t>
            </a:r>
          </a:p>
        </p:txBody>
      </p:sp>
      <p:sp>
        <p:nvSpPr>
          <p:cNvPr id="68612" name="Rectangle 4"/>
          <p:cNvSpPr>
            <a:spLocks noChangeArrowheads="1"/>
          </p:cNvSpPr>
          <p:nvPr/>
        </p:nvSpPr>
        <p:spPr bwMode="auto">
          <a:xfrm>
            <a:off x="2935288" y="560388"/>
            <a:ext cx="82232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Base:</a:t>
            </a:r>
          </a:p>
          <a:p>
            <a:pPr algn="ct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Adenine (A)</a:t>
            </a:r>
          </a:p>
        </p:txBody>
      </p:sp>
      <p:sp>
        <p:nvSpPr>
          <p:cNvPr id="68613" name="Rectangle 5"/>
          <p:cNvSpPr>
            <a:spLocks noChangeArrowheads="1"/>
          </p:cNvSpPr>
          <p:nvPr/>
        </p:nvSpPr>
        <p:spPr bwMode="auto">
          <a:xfrm>
            <a:off x="4046538" y="630238"/>
            <a:ext cx="8286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Thymine (T)</a:t>
            </a:r>
          </a:p>
        </p:txBody>
      </p:sp>
      <p:sp>
        <p:nvSpPr>
          <p:cNvPr id="68614" name="Rectangle 6"/>
          <p:cNvSpPr>
            <a:spLocks noChangeArrowheads="1"/>
          </p:cNvSpPr>
          <p:nvPr/>
        </p:nvSpPr>
        <p:spPr bwMode="auto">
          <a:xfrm>
            <a:off x="5024438" y="630238"/>
            <a:ext cx="50482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Sugar</a:t>
            </a:r>
          </a:p>
        </p:txBody>
      </p:sp>
      <p:sp>
        <p:nvSpPr>
          <p:cNvPr id="68615" name="Rectangle 7"/>
          <p:cNvSpPr>
            <a:spLocks noChangeArrowheads="1"/>
          </p:cNvSpPr>
          <p:nvPr/>
        </p:nvSpPr>
        <p:spPr bwMode="auto">
          <a:xfrm>
            <a:off x="5592763" y="631825"/>
            <a:ext cx="7651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Phosphate</a:t>
            </a:r>
          </a:p>
        </p:txBody>
      </p:sp>
      <p:sp>
        <p:nvSpPr>
          <p:cNvPr id="68616" name="Rectangle 8"/>
          <p:cNvSpPr>
            <a:spLocks noChangeArrowheads="1"/>
          </p:cNvSpPr>
          <p:nvPr/>
        </p:nvSpPr>
        <p:spPr bwMode="auto">
          <a:xfrm>
            <a:off x="2052638" y="2211388"/>
            <a:ext cx="12350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Adenine nucleotide</a:t>
            </a:r>
          </a:p>
        </p:txBody>
      </p:sp>
      <p:sp>
        <p:nvSpPr>
          <p:cNvPr id="68617" name="Rectangle 9"/>
          <p:cNvSpPr>
            <a:spLocks noChangeArrowheads="1"/>
          </p:cNvSpPr>
          <p:nvPr/>
        </p:nvSpPr>
        <p:spPr bwMode="auto">
          <a:xfrm>
            <a:off x="4456113" y="2209800"/>
            <a:ext cx="125412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Thymine nucleotide</a:t>
            </a:r>
          </a:p>
        </p:txBody>
      </p:sp>
      <p:sp>
        <p:nvSpPr>
          <p:cNvPr id="68618" name="Rectangle 10"/>
          <p:cNvSpPr>
            <a:spLocks noChangeArrowheads="1"/>
          </p:cNvSpPr>
          <p:nvPr/>
        </p:nvSpPr>
        <p:spPr bwMode="auto">
          <a:xfrm>
            <a:off x="3622675" y="2460625"/>
            <a:ext cx="71437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Hydrogen</a:t>
            </a:r>
          </a:p>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bond</a:t>
            </a:r>
          </a:p>
        </p:txBody>
      </p:sp>
      <p:sp>
        <p:nvSpPr>
          <p:cNvPr id="68619" name="Rectangle 11"/>
          <p:cNvSpPr>
            <a:spLocks noChangeArrowheads="1"/>
          </p:cNvSpPr>
          <p:nvPr/>
        </p:nvSpPr>
        <p:spPr bwMode="auto">
          <a:xfrm>
            <a:off x="2155825" y="3940175"/>
            <a:ext cx="86677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rPr>
              <a:t>Deoxyribose</a:t>
            </a:r>
          </a:p>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rPr>
              <a:t>sugar</a:t>
            </a:r>
          </a:p>
        </p:txBody>
      </p:sp>
      <p:sp>
        <p:nvSpPr>
          <p:cNvPr id="68620" name="Rectangle 12"/>
          <p:cNvSpPr>
            <a:spLocks noChangeArrowheads="1"/>
          </p:cNvSpPr>
          <p:nvPr/>
        </p:nvSpPr>
        <p:spPr bwMode="auto">
          <a:xfrm>
            <a:off x="2163763" y="4206875"/>
            <a:ext cx="7651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Phosphate</a:t>
            </a:r>
          </a:p>
        </p:txBody>
      </p:sp>
      <p:sp>
        <p:nvSpPr>
          <p:cNvPr id="68621" name="Rectangle 13"/>
          <p:cNvSpPr>
            <a:spLocks noChangeArrowheads="1"/>
          </p:cNvSpPr>
          <p:nvPr/>
        </p:nvSpPr>
        <p:spPr bwMode="auto">
          <a:xfrm>
            <a:off x="1346200" y="4086225"/>
            <a:ext cx="75882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Sugar-</a:t>
            </a:r>
          </a:p>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phosphate</a:t>
            </a:r>
          </a:p>
          <a:p>
            <a:pPr>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900" b="1">
                <a:solidFill>
                  <a:srgbClr val="000000"/>
                </a:solidFill>
              </a:rPr>
              <a:t>backbone</a:t>
            </a:r>
          </a:p>
        </p:txBody>
      </p:sp>
      <p:sp>
        <p:nvSpPr>
          <p:cNvPr id="68622" name="Rectangle 14"/>
          <p:cNvSpPr>
            <a:spLocks noChangeArrowheads="1"/>
          </p:cNvSpPr>
          <p:nvPr/>
        </p:nvSpPr>
        <p:spPr bwMode="auto">
          <a:xfrm>
            <a:off x="1727200" y="5430838"/>
            <a:ext cx="779463"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800" b="1">
                <a:solidFill>
                  <a:srgbClr val="000000"/>
                </a:solidFill>
              </a:rPr>
              <a:t> Adenine (A)</a:t>
            </a:r>
          </a:p>
        </p:txBody>
      </p:sp>
      <p:sp>
        <p:nvSpPr>
          <p:cNvPr id="68623" name="Rectangle 15"/>
          <p:cNvSpPr>
            <a:spLocks noChangeArrowheads="1"/>
          </p:cNvSpPr>
          <p:nvPr/>
        </p:nvSpPr>
        <p:spPr bwMode="auto">
          <a:xfrm>
            <a:off x="1724025" y="5599113"/>
            <a:ext cx="784225"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800" b="1">
                <a:solidFill>
                  <a:srgbClr val="000000"/>
                </a:solidFill>
              </a:rPr>
              <a:t> Thymine (T)</a:t>
            </a:r>
          </a:p>
        </p:txBody>
      </p:sp>
      <p:sp>
        <p:nvSpPr>
          <p:cNvPr id="68624" name="Rectangle 16"/>
          <p:cNvSpPr>
            <a:spLocks noChangeArrowheads="1"/>
          </p:cNvSpPr>
          <p:nvPr/>
        </p:nvSpPr>
        <p:spPr bwMode="auto">
          <a:xfrm>
            <a:off x="1720850" y="5780088"/>
            <a:ext cx="808038"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800" b="1">
                <a:solidFill>
                  <a:srgbClr val="000000"/>
                </a:solidFill>
              </a:rPr>
              <a:t> Cytosine (C)</a:t>
            </a:r>
          </a:p>
        </p:txBody>
      </p:sp>
      <p:sp>
        <p:nvSpPr>
          <p:cNvPr id="68625" name="Rectangle 17"/>
          <p:cNvSpPr>
            <a:spLocks noChangeArrowheads="1"/>
          </p:cNvSpPr>
          <p:nvPr/>
        </p:nvSpPr>
        <p:spPr bwMode="auto">
          <a:xfrm>
            <a:off x="1719263" y="5949950"/>
            <a:ext cx="790575"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800" b="1">
                <a:solidFill>
                  <a:srgbClr val="000000"/>
                </a:solidFill>
              </a:rPr>
              <a:t> Guanine (G)</a:t>
            </a:r>
          </a:p>
        </p:txBody>
      </p:sp>
      <p:sp>
        <p:nvSpPr>
          <p:cNvPr id="68626" name="Freeform 18"/>
          <p:cNvSpPr>
            <a:spLocks noChangeArrowheads="1"/>
          </p:cNvSpPr>
          <p:nvPr/>
        </p:nvSpPr>
        <p:spPr bwMode="auto">
          <a:xfrm>
            <a:off x="2978150" y="4037013"/>
            <a:ext cx="361950" cy="177800"/>
          </a:xfrm>
          <a:custGeom>
            <a:avLst/>
            <a:gdLst>
              <a:gd name="T0" fmla="*/ 0 w 248"/>
              <a:gd name="T1" fmla="*/ 0 h 122"/>
              <a:gd name="T2" fmla="*/ 62 w 248"/>
              <a:gd name="T3" fmla="*/ 2 h 122"/>
              <a:gd name="T4" fmla="*/ 248 w 248"/>
              <a:gd name="T5" fmla="*/ 122 h 122"/>
            </a:gdLst>
            <a:ahLst/>
            <a:cxnLst>
              <a:cxn ang="0">
                <a:pos x="T0" y="T1"/>
              </a:cxn>
              <a:cxn ang="0">
                <a:pos x="T2" y="T3"/>
              </a:cxn>
              <a:cxn ang="0">
                <a:pos x="T4" y="T5"/>
              </a:cxn>
            </a:cxnLst>
            <a:rect l="0" t="0" r="r" b="b"/>
            <a:pathLst>
              <a:path w="248" h="122">
                <a:moveTo>
                  <a:pt x="0" y="0"/>
                </a:moveTo>
                <a:lnTo>
                  <a:pt x="62" y="2"/>
                </a:lnTo>
                <a:lnTo>
                  <a:pt x="248" y="12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27" name="Line 19"/>
          <p:cNvSpPr>
            <a:spLocks noChangeShapeType="1"/>
          </p:cNvSpPr>
          <p:nvPr/>
        </p:nvSpPr>
        <p:spPr bwMode="auto">
          <a:xfrm>
            <a:off x="2911475" y="4319588"/>
            <a:ext cx="238125" cy="158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28" name="Freeform 20"/>
          <p:cNvSpPr>
            <a:spLocks noChangeArrowheads="1"/>
          </p:cNvSpPr>
          <p:nvPr/>
        </p:nvSpPr>
        <p:spPr bwMode="auto">
          <a:xfrm>
            <a:off x="3798888" y="2738438"/>
            <a:ext cx="103187" cy="244475"/>
          </a:xfrm>
          <a:custGeom>
            <a:avLst/>
            <a:gdLst>
              <a:gd name="T0" fmla="*/ 0 w 70"/>
              <a:gd name="T1" fmla="*/ 168 h 168"/>
              <a:gd name="T2" fmla="*/ 70 w 70"/>
              <a:gd name="T3" fmla="*/ 24 h 168"/>
              <a:gd name="T4" fmla="*/ 68 w 70"/>
              <a:gd name="T5" fmla="*/ 0 h 168"/>
            </a:gdLst>
            <a:ahLst/>
            <a:cxnLst>
              <a:cxn ang="0">
                <a:pos x="T0" y="T1"/>
              </a:cxn>
              <a:cxn ang="0">
                <a:pos x="T2" y="T3"/>
              </a:cxn>
              <a:cxn ang="0">
                <a:pos x="T4" y="T5"/>
              </a:cxn>
            </a:cxnLst>
            <a:rect l="0" t="0" r="r" b="b"/>
            <a:pathLst>
              <a:path w="70" h="168">
                <a:moveTo>
                  <a:pt x="0" y="168"/>
                </a:moveTo>
                <a:lnTo>
                  <a:pt x="70" y="24"/>
                </a:lnTo>
                <a:lnTo>
                  <a:pt x="68" y="0"/>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29" name="Line 21"/>
          <p:cNvSpPr>
            <a:spLocks noChangeShapeType="1"/>
          </p:cNvSpPr>
          <p:nvPr/>
        </p:nvSpPr>
        <p:spPr bwMode="auto">
          <a:xfrm>
            <a:off x="1736725" y="817563"/>
            <a:ext cx="1588"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30" name="Line 22"/>
          <p:cNvSpPr>
            <a:spLocks noChangeShapeType="1"/>
          </p:cNvSpPr>
          <p:nvPr/>
        </p:nvSpPr>
        <p:spPr bwMode="auto">
          <a:xfrm>
            <a:off x="2427288" y="817563"/>
            <a:ext cx="1587"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31" name="Freeform 23"/>
          <p:cNvSpPr>
            <a:spLocks noChangeArrowheads="1"/>
          </p:cNvSpPr>
          <p:nvPr/>
        </p:nvSpPr>
        <p:spPr bwMode="auto">
          <a:xfrm>
            <a:off x="4000500" y="898525"/>
            <a:ext cx="917575" cy="63500"/>
          </a:xfrm>
          <a:custGeom>
            <a:avLst/>
            <a:gdLst>
              <a:gd name="T0" fmla="*/ 0 w 578"/>
              <a:gd name="T1" fmla="*/ 37 h 40"/>
              <a:gd name="T2" fmla="*/ 0 w 578"/>
              <a:gd name="T3" fmla="*/ 0 h 40"/>
              <a:gd name="T4" fmla="*/ 578 w 578"/>
              <a:gd name="T5" fmla="*/ 0 h 40"/>
              <a:gd name="T6" fmla="*/ 578 w 578"/>
              <a:gd name="T7" fmla="*/ 40 h 40"/>
            </a:gdLst>
            <a:ahLst/>
            <a:cxnLst>
              <a:cxn ang="0">
                <a:pos x="T0" y="T1"/>
              </a:cxn>
              <a:cxn ang="0">
                <a:pos x="T2" y="T3"/>
              </a:cxn>
              <a:cxn ang="0">
                <a:pos x="T4" y="T5"/>
              </a:cxn>
              <a:cxn ang="0">
                <a:pos x="T6" y="T7"/>
              </a:cxn>
            </a:cxnLst>
            <a:rect l="0" t="0" r="r" b="b"/>
            <a:pathLst>
              <a:path w="578" h="40">
                <a:moveTo>
                  <a:pt x="0" y="37"/>
                </a:moveTo>
                <a:lnTo>
                  <a:pt x="0" y="0"/>
                </a:lnTo>
                <a:lnTo>
                  <a:pt x="578" y="0"/>
                </a:lnTo>
                <a:lnTo>
                  <a:pt x="578" y="40"/>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2" name="Freeform 24"/>
          <p:cNvSpPr>
            <a:spLocks noChangeArrowheads="1"/>
          </p:cNvSpPr>
          <p:nvPr/>
        </p:nvSpPr>
        <p:spPr bwMode="auto">
          <a:xfrm>
            <a:off x="5005388" y="895350"/>
            <a:ext cx="528637" cy="65088"/>
          </a:xfrm>
          <a:custGeom>
            <a:avLst/>
            <a:gdLst>
              <a:gd name="T0" fmla="*/ 0 w 333"/>
              <a:gd name="T1" fmla="*/ 41 h 41"/>
              <a:gd name="T2" fmla="*/ 0 w 333"/>
              <a:gd name="T3" fmla="*/ 0 h 41"/>
              <a:gd name="T4" fmla="*/ 333 w 333"/>
              <a:gd name="T5" fmla="*/ 2 h 41"/>
              <a:gd name="T6" fmla="*/ 333 w 333"/>
              <a:gd name="T7" fmla="*/ 40 h 41"/>
            </a:gdLst>
            <a:ahLst/>
            <a:cxnLst>
              <a:cxn ang="0">
                <a:pos x="T0" y="T1"/>
              </a:cxn>
              <a:cxn ang="0">
                <a:pos x="T2" y="T3"/>
              </a:cxn>
              <a:cxn ang="0">
                <a:pos x="T4" y="T5"/>
              </a:cxn>
              <a:cxn ang="0">
                <a:pos x="T6" y="T7"/>
              </a:cxn>
            </a:cxnLst>
            <a:rect l="0" t="0" r="r" b="b"/>
            <a:pathLst>
              <a:path w="333" h="41">
                <a:moveTo>
                  <a:pt x="0" y="41"/>
                </a:moveTo>
                <a:lnTo>
                  <a:pt x="0" y="0"/>
                </a:lnTo>
                <a:lnTo>
                  <a:pt x="333" y="2"/>
                </a:lnTo>
                <a:lnTo>
                  <a:pt x="333" y="40"/>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3" name="Freeform 25"/>
          <p:cNvSpPr>
            <a:spLocks noChangeArrowheads="1"/>
          </p:cNvSpPr>
          <p:nvPr/>
        </p:nvSpPr>
        <p:spPr bwMode="auto">
          <a:xfrm>
            <a:off x="5626100" y="895350"/>
            <a:ext cx="647700" cy="65088"/>
          </a:xfrm>
          <a:custGeom>
            <a:avLst/>
            <a:gdLst>
              <a:gd name="T0" fmla="*/ 0 w 408"/>
              <a:gd name="T1" fmla="*/ 41 h 41"/>
              <a:gd name="T2" fmla="*/ 0 w 408"/>
              <a:gd name="T3" fmla="*/ 0 h 41"/>
              <a:gd name="T4" fmla="*/ 408 w 408"/>
              <a:gd name="T5" fmla="*/ 2 h 41"/>
              <a:gd name="T6" fmla="*/ 408 w 408"/>
              <a:gd name="T7" fmla="*/ 41 h 41"/>
            </a:gdLst>
            <a:ahLst/>
            <a:cxnLst>
              <a:cxn ang="0">
                <a:pos x="T0" y="T1"/>
              </a:cxn>
              <a:cxn ang="0">
                <a:pos x="T2" y="T3"/>
              </a:cxn>
              <a:cxn ang="0">
                <a:pos x="T4" y="T5"/>
              </a:cxn>
              <a:cxn ang="0">
                <a:pos x="T6" y="T7"/>
              </a:cxn>
            </a:cxnLst>
            <a:rect l="0" t="0" r="r" b="b"/>
            <a:pathLst>
              <a:path w="408" h="41">
                <a:moveTo>
                  <a:pt x="0" y="41"/>
                </a:moveTo>
                <a:lnTo>
                  <a:pt x="0" y="0"/>
                </a:lnTo>
                <a:lnTo>
                  <a:pt x="408" y="2"/>
                </a:lnTo>
                <a:lnTo>
                  <a:pt x="408" y="41"/>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4" name="Freeform 26"/>
          <p:cNvSpPr>
            <a:spLocks noChangeArrowheads="1"/>
          </p:cNvSpPr>
          <p:nvPr/>
        </p:nvSpPr>
        <p:spPr bwMode="auto">
          <a:xfrm flipV="1">
            <a:off x="1441450" y="2141538"/>
            <a:ext cx="2438400" cy="68262"/>
          </a:xfrm>
          <a:custGeom>
            <a:avLst/>
            <a:gdLst>
              <a:gd name="T0" fmla="*/ 0 w 408"/>
              <a:gd name="T1" fmla="*/ 42 h 42"/>
              <a:gd name="T2" fmla="*/ 0 w 408"/>
              <a:gd name="T3" fmla="*/ 2 h 42"/>
              <a:gd name="T4" fmla="*/ 408 w 408"/>
              <a:gd name="T5" fmla="*/ 0 h 42"/>
              <a:gd name="T6" fmla="*/ 408 w 408"/>
              <a:gd name="T7" fmla="*/ 42 h 42"/>
            </a:gdLst>
            <a:ahLst/>
            <a:cxnLst>
              <a:cxn ang="0">
                <a:pos x="T0" y="T1"/>
              </a:cxn>
              <a:cxn ang="0">
                <a:pos x="T2" y="T3"/>
              </a:cxn>
              <a:cxn ang="0">
                <a:pos x="T4" y="T5"/>
              </a:cxn>
              <a:cxn ang="0">
                <a:pos x="T6" y="T7"/>
              </a:cxn>
            </a:cxnLst>
            <a:rect l="0" t="0" r="r" b="b"/>
            <a:pathLst>
              <a:path w="408" h="42">
                <a:moveTo>
                  <a:pt x="0" y="42"/>
                </a:moveTo>
                <a:lnTo>
                  <a:pt x="0" y="2"/>
                </a:lnTo>
                <a:lnTo>
                  <a:pt x="408" y="0"/>
                </a:lnTo>
                <a:lnTo>
                  <a:pt x="408" y="4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5" name="Freeform 27"/>
          <p:cNvSpPr>
            <a:spLocks noChangeArrowheads="1"/>
          </p:cNvSpPr>
          <p:nvPr/>
        </p:nvSpPr>
        <p:spPr bwMode="auto">
          <a:xfrm>
            <a:off x="2667000" y="2209800"/>
            <a:ext cx="1588" cy="50800"/>
          </a:xfrm>
          <a:custGeom>
            <a:avLst/>
            <a:gdLst>
              <a:gd name="T0" fmla="*/ 0 w 1"/>
              <a:gd name="T1" fmla="*/ 0 h 32"/>
              <a:gd name="T2" fmla="*/ 0 w 1"/>
              <a:gd name="T3" fmla="*/ 32 h 32"/>
            </a:gdLst>
            <a:ahLst/>
            <a:cxnLst>
              <a:cxn ang="0">
                <a:pos x="T0" y="T1"/>
              </a:cxn>
              <a:cxn ang="0">
                <a:pos x="T2" y="T3"/>
              </a:cxn>
            </a:cxnLst>
            <a:rect l="0" t="0" r="r" b="b"/>
            <a:pathLst>
              <a:path w="1" h="32">
                <a:moveTo>
                  <a:pt x="0" y="0"/>
                </a:moveTo>
                <a:lnTo>
                  <a:pt x="0" y="3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6" name="Freeform 28"/>
          <p:cNvSpPr>
            <a:spLocks noChangeArrowheads="1"/>
          </p:cNvSpPr>
          <p:nvPr/>
        </p:nvSpPr>
        <p:spPr bwMode="auto">
          <a:xfrm flipV="1">
            <a:off x="4238625" y="2135188"/>
            <a:ext cx="2041525" cy="74612"/>
          </a:xfrm>
          <a:custGeom>
            <a:avLst/>
            <a:gdLst>
              <a:gd name="T0" fmla="*/ 0 w 408"/>
              <a:gd name="T1" fmla="*/ 42 h 42"/>
              <a:gd name="T2" fmla="*/ 0 w 408"/>
              <a:gd name="T3" fmla="*/ 2 h 42"/>
              <a:gd name="T4" fmla="*/ 408 w 408"/>
              <a:gd name="T5" fmla="*/ 0 h 42"/>
              <a:gd name="T6" fmla="*/ 408 w 408"/>
              <a:gd name="T7" fmla="*/ 42 h 42"/>
            </a:gdLst>
            <a:ahLst/>
            <a:cxnLst>
              <a:cxn ang="0">
                <a:pos x="T0" y="T1"/>
              </a:cxn>
              <a:cxn ang="0">
                <a:pos x="T2" y="T3"/>
              </a:cxn>
              <a:cxn ang="0">
                <a:pos x="T4" y="T5"/>
              </a:cxn>
              <a:cxn ang="0">
                <a:pos x="T6" y="T7"/>
              </a:cxn>
            </a:cxnLst>
            <a:rect l="0" t="0" r="r" b="b"/>
            <a:pathLst>
              <a:path w="408" h="42">
                <a:moveTo>
                  <a:pt x="0" y="42"/>
                </a:moveTo>
                <a:lnTo>
                  <a:pt x="0" y="2"/>
                </a:lnTo>
                <a:lnTo>
                  <a:pt x="408" y="0"/>
                </a:lnTo>
                <a:lnTo>
                  <a:pt x="408" y="4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7" name="Freeform 29"/>
          <p:cNvSpPr>
            <a:spLocks noChangeArrowheads="1"/>
          </p:cNvSpPr>
          <p:nvPr/>
        </p:nvSpPr>
        <p:spPr bwMode="auto">
          <a:xfrm>
            <a:off x="5130800" y="2206625"/>
            <a:ext cx="1588" cy="50800"/>
          </a:xfrm>
          <a:custGeom>
            <a:avLst/>
            <a:gdLst>
              <a:gd name="T0" fmla="*/ 0 w 1"/>
              <a:gd name="T1" fmla="*/ 0 h 32"/>
              <a:gd name="T2" fmla="*/ 0 w 1"/>
              <a:gd name="T3" fmla="*/ 32 h 32"/>
            </a:gdLst>
            <a:ahLst/>
            <a:cxnLst>
              <a:cxn ang="0">
                <a:pos x="T0" y="T1"/>
              </a:cxn>
              <a:cxn ang="0">
                <a:pos x="T2" y="T3"/>
              </a:cxn>
            </a:cxnLst>
            <a:rect l="0" t="0" r="r" b="b"/>
            <a:pathLst>
              <a:path w="1" h="32">
                <a:moveTo>
                  <a:pt x="0" y="0"/>
                </a:moveTo>
                <a:lnTo>
                  <a:pt x="0" y="3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38" name="Line 30"/>
          <p:cNvSpPr>
            <a:spLocks noChangeShapeType="1"/>
          </p:cNvSpPr>
          <p:nvPr/>
        </p:nvSpPr>
        <p:spPr bwMode="auto">
          <a:xfrm>
            <a:off x="3344863" y="817563"/>
            <a:ext cx="1587"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39" name="Line 31"/>
          <p:cNvSpPr>
            <a:spLocks noChangeShapeType="1"/>
          </p:cNvSpPr>
          <p:nvPr/>
        </p:nvSpPr>
        <p:spPr bwMode="auto">
          <a:xfrm>
            <a:off x="4457700" y="817563"/>
            <a:ext cx="1588"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40" name="Line 32"/>
          <p:cNvSpPr>
            <a:spLocks noChangeShapeType="1"/>
          </p:cNvSpPr>
          <p:nvPr/>
        </p:nvSpPr>
        <p:spPr bwMode="auto">
          <a:xfrm>
            <a:off x="5265738" y="820738"/>
            <a:ext cx="1587"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41" name="Line 33"/>
          <p:cNvSpPr>
            <a:spLocks noChangeShapeType="1"/>
          </p:cNvSpPr>
          <p:nvPr/>
        </p:nvSpPr>
        <p:spPr bwMode="auto">
          <a:xfrm>
            <a:off x="5953125" y="820738"/>
            <a:ext cx="1588" cy="762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42" name="Freeform 34"/>
          <p:cNvSpPr>
            <a:spLocks noChangeArrowheads="1"/>
          </p:cNvSpPr>
          <p:nvPr/>
        </p:nvSpPr>
        <p:spPr bwMode="auto">
          <a:xfrm>
            <a:off x="2127250" y="3984625"/>
            <a:ext cx="76200" cy="385763"/>
          </a:xfrm>
          <a:custGeom>
            <a:avLst/>
            <a:gdLst>
              <a:gd name="T0" fmla="*/ 52 w 52"/>
              <a:gd name="T1" fmla="*/ 0 h 264"/>
              <a:gd name="T2" fmla="*/ 0 w 52"/>
              <a:gd name="T3" fmla="*/ 0 h 264"/>
              <a:gd name="T4" fmla="*/ 4 w 52"/>
              <a:gd name="T5" fmla="*/ 262 h 264"/>
              <a:gd name="T6" fmla="*/ 48 w 52"/>
              <a:gd name="T7" fmla="*/ 264 h 264"/>
            </a:gdLst>
            <a:ahLst/>
            <a:cxnLst>
              <a:cxn ang="0">
                <a:pos x="T0" y="T1"/>
              </a:cxn>
              <a:cxn ang="0">
                <a:pos x="T2" y="T3"/>
              </a:cxn>
              <a:cxn ang="0">
                <a:pos x="T4" y="T5"/>
              </a:cxn>
              <a:cxn ang="0">
                <a:pos x="T6" y="T7"/>
              </a:cxn>
            </a:cxnLst>
            <a:rect l="0" t="0" r="r" b="b"/>
            <a:pathLst>
              <a:path w="52" h="264">
                <a:moveTo>
                  <a:pt x="52" y="0"/>
                </a:moveTo>
                <a:lnTo>
                  <a:pt x="0" y="0"/>
                </a:lnTo>
                <a:lnTo>
                  <a:pt x="4" y="262"/>
                </a:lnTo>
                <a:lnTo>
                  <a:pt x="48" y="264"/>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43" name="Line 35"/>
          <p:cNvSpPr>
            <a:spLocks noChangeShapeType="1"/>
          </p:cNvSpPr>
          <p:nvPr/>
        </p:nvSpPr>
        <p:spPr bwMode="auto">
          <a:xfrm>
            <a:off x="2054225" y="4178300"/>
            <a:ext cx="79375" cy="158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644" name="Freeform 36"/>
          <p:cNvSpPr>
            <a:spLocks noChangeArrowheads="1"/>
          </p:cNvSpPr>
          <p:nvPr/>
        </p:nvSpPr>
        <p:spPr bwMode="auto">
          <a:xfrm>
            <a:off x="1441450" y="898525"/>
            <a:ext cx="590550" cy="55563"/>
          </a:xfrm>
          <a:custGeom>
            <a:avLst/>
            <a:gdLst>
              <a:gd name="T0" fmla="*/ 0 w 372"/>
              <a:gd name="T1" fmla="*/ 34 h 35"/>
              <a:gd name="T2" fmla="*/ 0 w 372"/>
              <a:gd name="T3" fmla="*/ 0 h 35"/>
              <a:gd name="T4" fmla="*/ 372 w 372"/>
              <a:gd name="T5" fmla="*/ 0 h 35"/>
              <a:gd name="T6" fmla="*/ 372 w 372"/>
              <a:gd name="T7" fmla="*/ 35 h 35"/>
            </a:gdLst>
            <a:ahLst/>
            <a:cxnLst>
              <a:cxn ang="0">
                <a:pos x="T0" y="T1"/>
              </a:cxn>
              <a:cxn ang="0">
                <a:pos x="T2" y="T3"/>
              </a:cxn>
              <a:cxn ang="0">
                <a:pos x="T4" y="T5"/>
              </a:cxn>
              <a:cxn ang="0">
                <a:pos x="T6" y="T7"/>
              </a:cxn>
            </a:cxnLst>
            <a:rect l="0" t="0" r="r" b="b"/>
            <a:pathLst>
              <a:path w="372" h="35">
                <a:moveTo>
                  <a:pt x="0" y="34"/>
                </a:moveTo>
                <a:lnTo>
                  <a:pt x="0" y="0"/>
                </a:lnTo>
                <a:lnTo>
                  <a:pt x="372" y="0"/>
                </a:lnTo>
                <a:lnTo>
                  <a:pt x="372" y="35"/>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45" name="Freeform 37"/>
          <p:cNvSpPr>
            <a:spLocks noChangeArrowheads="1"/>
          </p:cNvSpPr>
          <p:nvPr/>
        </p:nvSpPr>
        <p:spPr bwMode="auto">
          <a:xfrm>
            <a:off x="2124075" y="892175"/>
            <a:ext cx="615950" cy="66675"/>
          </a:xfrm>
          <a:custGeom>
            <a:avLst/>
            <a:gdLst>
              <a:gd name="T0" fmla="*/ 0 w 388"/>
              <a:gd name="T1" fmla="*/ 38 h 42"/>
              <a:gd name="T2" fmla="*/ 0 w 388"/>
              <a:gd name="T3" fmla="*/ 0 h 42"/>
              <a:gd name="T4" fmla="*/ 388 w 388"/>
              <a:gd name="T5" fmla="*/ 2 h 42"/>
              <a:gd name="T6" fmla="*/ 388 w 388"/>
              <a:gd name="T7" fmla="*/ 42 h 42"/>
            </a:gdLst>
            <a:ahLst/>
            <a:cxnLst>
              <a:cxn ang="0">
                <a:pos x="T0" y="T1"/>
              </a:cxn>
              <a:cxn ang="0">
                <a:pos x="T2" y="T3"/>
              </a:cxn>
              <a:cxn ang="0">
                <a:pos x="T4" y="T5"/>
              </a:cxn>
              <a:cxn ang="0">
                <a:pos x="T6" y="T7"/>
              </a:cxn>
            </a:cxnLst>
            <a:rect l="0" t="0" r="r" b="b"/>
            <a:pathLst>
              <a:path w="388" h="42">
                <a:moveTo>
                  <a:pt x="0" y="38"/>
                </a:moveTo>
                <a:lnTo>
                  <a:pt x="0" y="0"/>
                </a:lnTo>
                <a:lnTo>
                  <a:pt x="388" y="2"/>
                </a:lnTo>
                <a:lnTo>
                  <a:pt x="388" y="42"/>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46" name="Freeform 38"/>
          <p:cNvSpPr>
            <a:spLocks noChangeArrowheads="1"/>
          </p:cNvSpPr>
          <p:nvPr/>
        </p:nvSpPr>
        <p:spPr bwMode="auto">
          <a:xfrm>
            <a:off x="2806700" y="898525"/>
            <a:ext cx="1096963" cy="66675"/>
          </a:xfrm>
          <a:custGeom>
            <a:avLst/>
            <a:gdLst>
              <a:gd name="T0" fmla="*/ 0 w 691"/>
              <a:gd name="T1" fmla="*/ 42 h 42"/>
              <a:gd name="T2" fmla="*/ 0 w 691"/>
              <a:gd name="T3" fmla="*/ 0 h 42"/>
              <a:gd name="T4" fmla="*/ 690 w 691"/>
              <a:gd name="T5" fmla="*/ 0 h 42"/>
              <a:gd name="T6" fmla="*/ 691 w 691"/>
              <a:gd name="T7" fmla="*/ 40 h 42"/>
            </a:gdLst>
            <a:ahLst/>
            <a:cxnLst>
              <a:cxn ang="0">
                <a:pos x="T0" y="T1"/>
              </a:cxn>
              <a:cxn ang="0">
                <a:pos x="T2" y="T3"/>
              </a:cxn>
              <a:cxn ang="0">
                <a:pos x="T4" y="T5"/>
              </a:cxn>
              <a:cxn ang="0">
                <a:pos x="T6" y="T7"/>
              </a:cxn>
            </a:cxnLst>
            <a:rect l="0" t="0" r="r" b="b"/>
            <a:pathLst>
              <a:path w="691" h="42">
                <a:moveTo>
                  <a:pt x="0" y="42"/>
                </a:moveTo>
                <a:lnTo>
                  <a:pt x="0" y="0"/>
                </a:lnTo>
                <a:lnTo>
                  <a:pt x="690" y="0"/>
                </a:lnTo>
                <a:lnTo>
                  <a:pt x="691" y="40"/>
                </a:ln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647" name="Text Box 39"/>
          <p:cNvSpPr txBox="1">
            <a:spLocks noChangeArrowheads="1"/>
          </p:cNvSpPr>
          <p:nvPr/>
        </p:nvSpPr>
        <p:spPr bwMode="auto">
          <a:xfrm>
            <a:off x="0" y="0"/>
            <a:ext cx="9144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5pPr>
            <a:lvl6pPr marL="25146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6pPr>
            <a:lvl7pPr marL="29718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7pPr>
            <a:lvl8pPr marL="34290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8pPr>
            <a:lvl9pPr marL="38862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9pPr>
          </a:lstStyle>
          <a:p>
            <a:pPr>
              <a:spcBef>
                <a:spcPts val="750"/>
              </a:spcBef>
            </a:pPr>
            <a:r>
              <a:rPr lang="en-IN" sz="1200" b="1">
                <a:cs typeface="Arial" charset="0"/>
              </a:rPr>
              <a:t>Figure 2.22  Structure of DNA.</a:t>
            </a:r>
          </a:p>
        </p:txBody>
      </p:sp>
    </p:spTree>
    <p:extLst>
      <p:ext uri="{BB962C8B-B14F-4D97-AF65-F5344CB8AC3E}">
        <p14:creationId xmlns:p14="http://schemas.microsoft.com/office/powerpoint/2010/main" val="511654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Ribonucleic Acid (RNA)</a:t>
            </a:r>
          </a:p>
        </p:txBody>
      </p:sp>
      <p:sp>
        <p:nvSpPr>
          <p:cNvPr id="69635" name="Rectangle 3"/>
          <p:cNvSpPr>
            <a:spLocks noGrp="1" noChangeArrowheads="1"/>
          </p:cNvSpPr>
          <p:nvPr>
            <p:ph idx="1"/>
          </p:nvPr>
        </p:nvSpPr>
        <p:spPr>
          <a:xfrm>
            <a:off x="365125" y="1141413"/>
            <a:ext cx="8229600" cy="5106987"/>
          </a:xfrm>
          <a:ln/>
        </p:spPr>
        <p:txBody>
          <a:bodyPr>
            <a:normAutofit lnSpcReduction="10000"/>
          </a:bodyPr>
          <a:lstStyle/>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Four bases: </a:t>
            </a: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Adenine (A), Guanine (G), Cytosine (C), and Uracil (U)</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Pentose sugar is ribose</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Single-stranded molecule mostly active outside the nucleus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Three varieties of RNA carry out the DNA orders for protein synthesis</a:t>
            </a: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Messenger RNA </a:t>
            </a:r>
            <a:r>
              <a:rPr lang="en-US" dirty="0" smtClean="0">
                <a:solidFill>
                  <a:schemeClr val="tx1"/>
                </a:solidFill>
              </a:rPr>
              <a:t>	(</a:t>
            </a:r>
            <a:r>
              <a:rPr lang="en-US" dirty="0">
                <a:solidFill>
                  <a:schemeClr val="tx1"/>
                </a:solidFill>
              </a:rPr>
              <a:t>mRNA), </a:t>
            </a:r>
            <a:endParaRPr lang="en-US" dirty="0" smtClean="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Transfer </a:t>
            </a:r>
            <a:r>
              <a:rPr lang="en-US" dirty="0">
                <a:solidFill>
                  <a:schemeClr val="tx1"/>
                </a:solidFill>
              </a:rPr>
              <a:t>RNA </a:t>
            </a:r>
            <a:r>
              <a:rPr lang="en-US" dirty="0" smtClean="0">
                <a:solidFill>
                  <a:schemeClr val="tx1"/>
                </a:solidFill>
              </a:rPr>
              <a:t>		(</a:t>
            </a:r>
            <a:r>
              <a:rPr lang="en-US" dirty="0" err="1">
                <a:solidFill>
                  <a:schemeClr val="tx1"/>
                </a:solidFill>
              </a:rPr>
              <a:t>tRNA</a:t>
            </a:r>
            <a:r>
              <a:rPr lang="en-US" dirty="0">
                <a:solidFill>
                  <a:schemeClr val="tx1"/>
                </a:solidFill>
              </a:rPr>
              <a:t>), </a:t>
            </a:r>
            <a:endParaRPr lang="en-US" dirty="0" smtClean="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Ribosomal </a:t>
            </a:r>
            <a:r>
              <a:rPr lang="en-US" dirty="0">
                <a:solidFill>
                  <a:schemeClr val="tx1"/>
                </a:solidFill>
              </a:rPr>
              <a:t>RNA </a:t>
            </a:r>
            <a:r>
              <a:rPr lang="en-US" dirty="0" smtClean="0">
                <a:solidFill>
                  <a:schemeClr val="tx1"/>
                </a:solidFill>
              </a:rPr>
              <a:t>	(</a:t>
            </a:r>
            <a:r>
              <a:rPr lang="en-US" dirty="0" err="1">
                <a:solidFill>
                  <a:schemeClr val="tx1"/>
                </a:solidFill>
              </a:rPr>
              <a:t>rRNA</a:t>
            </a:r>
            <a:r>
              <a:rPr lang="en-US" dirty="0">
                <a:solidFill>
                  <a:schemeClr val="tx1"/>
                </a:solidFill>
              </a:rPr>
              <a:t>)</a:t>
            </a:r>
          </a:p>
        </p:txBody>
      </p:sp>
      <p:sp>
        <p:nvSpPr>
          <p:cNvPr id="6" name="Footer Placeholder 5"/>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4132673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chemeClr val="tx1"/>
                </a:solidFill>
              </a:rPr>
              <a:t>Adenosine Triphosphate (ATP)</a:t>
            </a:r>
          </a:p>
        </p:txBody>
      </p:sp>
      <p:sp>
        <p:nvSpPr>
          <p:cNvPr id="7065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Chemical energy in glucose captured in this important molecule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Directly powers chemical reactions in cells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Energy form immediately useable by all body cells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Structure of ATP</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Adenine-containing RNA nucleotide with two additional phosphate groups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4006010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1"/>
          <p:cNvSpPr>
            <a:spLocks noGrp="1"/>
          </p:cNvSpPr>
          <p:nvPr>
            <p:ph type="ftr" sz="quarter" idx="11"/>
          </p:nvPr>
        </p:nvSpPr>
        <p:spPr/>
        <p:txBody>
          <a:bodyPr/>
          <a:lstStyle/>
          <a:p>
            <a:r>
              <a:rPr lang="en-GB" dirty="0" smtClean="0"/>
              <a:t>  </a:t>
            </a:r>
            <a:endParaRPr lang="en-GB" dirty="0"/>
          </a:p>
        </p:txBody>
      </p:sp>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b="2968"/>
          <a:stretch>
            <a:fillRect/>
          </a:stretch>
        </p:blipFill>
        <p:spPr bwMode="auto">
          <a:xfrm>
            <a:off x="1066800" y="563563"/>
            <a:ext cx="6919913" cy="5811837"/>
          </a:xfrm>
          <a:prstGeom prst="rect">
            <a:avLst/>
          </a:prstGeom>
          <a:noFill/>
          <a:ln>
            <a:noFill/>
          </a:ln>
          <a:effectLst/>
          <a:extLst>
            <a:ext uri="{909E8E84-426E-40DD-AFC4-6F175D3DCCD1}">
              <a14:hiddenFill xmlns:a14="http://schemas.microsoft.com/office/drawing/2010/main">
                <a:blipFill dpi="0" rotWithShape="0">
                  <a:blip/>
                  <a:srcRect b="29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2" name="Rectangle 2"/>
          <p:cNvSpPr>
            <a:spLocks noChangeArrowheads="1"/>
          </p:cNvSpPr>
          <p:nvPr/>
        </p:nvSpPr>
        <p:spPr bwMode="auto">
          <a:xfrm>
            <a:off x="4843463" y="555625"/>
            <a:ext cx="2771775"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74A5"/>
                </a:solidFill>
              </a:rPr>
              <a:t>High-energy phosphate</a:t>
            </a:r>
          </a:p>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74A5"/>
                </a:solidFill>
              </a:rPr>
              <a:t>bonds can be hydrolyzed</a:t>
            </a:r>
          </a:p>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74A5"/>
                </a:solidFill>
              </a:rPr>
              <a:t>to release energy.</a:t>
            </a:r>
          </a:p>
        </p:txBody>
      </p:sp>
      <p:sp>
        <p:nvSpPr>
          <p:cNvPr id="71683" name="Rectangle 3"/>
          <p:cNvSpPr>
            <a:spLocks noChangeArrowheads="1"/>
          </p:cNvSpPr>
          <p:nvPr/>
        </p:nvSpPr>
        <p:spPr bwMode="auto">
          <a:xfrm>
            <a:off x="1503363" y="2368550"/>
            <a:ext cx="1033462"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0000"/>
                </a:solidFill>
              </a:rPr>
              <a:t>Adenine</a:t>
            </a:r>
          </a:p>
        </p:txBody>
      </p:sp>
      <p:sp>
        <p:nvSpPr>
          <p:cNvPr id="71684" name="Rectangle 4"/>
          <p:cNvSpPr>
            <a:spLocks noChangeArrowheads="1"/>
          </p:cNvSpPr>
          <p:nvPr/>
        </p:nvSpPr>
        <p:spPr bwMode="auto">
          <a:xfrm>
            <a:off x="2857500" y="4127500"/>
            <a:ext cx="90011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0000"/>
                </a:solidFill>
              </a:rPr>
              <a:t>Ribose</a:t>
            </a:r>
          </a:p>
        </p:txBody>
      </p:sp>
      <p:sp>
        <p:nvSpPr>
          <p:cNvPr id="71685" name="Rectangle 5"/>
          <p:cNvSpPr>
            <a:spLocks noChangeArrowheads="1"/>
          </p:cNvSpPr>
          <p:nvPr/>
        </p:nvSpPr>
        <p:spPr bwMode="auto">
          <a:xfrm>
            <a:off x="5026025" y="3446463"/>
            <a:ext cx="2076450"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0000"/>
                </a:solidFill>
              </a:rPr>
              <a:t>Phosphate groups</a:t>
            </a:r>
          </a:p>
        </p:txBody>
      </p:sp>
      <p:sp>
        <p:nvSpPr>
          <p:cNvPr id="71686" name="Rectangle 6"/>
          <p:cNvSpPr>
            <a:spLocks noChangeArrowheads="1"/>
          </p:cNvSpPr>
          <p:nvPr/>
        </p:nvSpPr>
        <p:spPr bwMode="auto">
          <a:xfrm>
            <a:off x="1860550" y="4614863"/>
            <a:ext cx="1284288"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700" b="1">
                <a:solidFill>
                  <a:srgbClr val="000000"/>
                </a:solidFill>
              </a:rPr>
              <a:t>Adenosine</a:t>
            </a:r>
          </a:p>
        </p:txBody>
      </p:sp>
      <p:sp>
        <p:nvSpPr>
          <p:cNvPr id="71687" name="Rectangle 7"/>
          <p:cNvSpPr>
            <a:spLocks noChangeArrowheads="1"/>
          </p:cNvSpPr>
          <p:nvPr/>
        </p:nvSpPr>
        <p:spPr bwMode="auto">
          <a:xfrm>
            <a:off x="1417638" y="5132388"/>
            <a:ext cx="37068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700" b="1">
                <a:solidFill>
                  <a:srgbClr val="000000"/>
                </a:solidFill>
              </a:rPr>
              <a:t>Adenosine monophosphate (AMP)</a:t>
            </a:r>
          </a:p>
        </p:txBody>
      </p:sp>
      <p:sp>
        <p:nvSpPr>
          <p:cNvPr id="71688" name="Rectangle 8"/>
          <p:cNvSpPr>
            <a:spLocks noChangeArrowheads="1"/>
          </p:cNvSpPr>
          <p:nvPr/>
        </p:nvSpPr>
        <p:spPr bwMode="auto">
          <a:xfrm>
            <a:off x="2582863" y="6075363"/>
            <a:ext cx="32877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700" b="1">
                <a:solidFill>
                  <a:srgbClr val="000000"/>
                </a:solidFill>
              </a:rPr>
              <a:t>Adenosine triphosphate (ATP)</a:t>
            </a:r>
          </a:p>
        </p:txBody>
      </p:sp>
      <p:sp>
        <p:nvSpPr>
          <p:cNvPr id="71689" name="Freeform 9"/>
          <p:cNvSpPr>
            <a:spLocks noChangeArrowheads="1"/>
          </p:cNvSpPr>
          <p:nvPr/>
        </p:nvSpPr>
        <p:spPr bwMode="auto">
          <a:xfrm>
            <a:off x="3116263" y="4689475"/>
            <a:ext cx="779462" cy="107950"/>
          </a:xfrm>
          <a:custGeom>
            <a:avLst/>
            <a:gdLst>
              <a:gd name="T0" fmla="*/ 491 w 491"/>
              <a:gd name="T1" fmla="*/ 0 h 68"/>
              <a:gd name="T2" fmla="*/ 491 w 491"/>
              <a:gd name="T3" fmla="*/ 68 h 68"/>
              <a:gd name="T4" fmla="*/ 0 w 491"/>
              <a:gd name="T5" fmla="*/ 63 h 68"/>
            </a:gdLst>
            <a:ahLst/>
            <a:cxnLst>
              <a:cxn ang="0">
                <a:pos x="T0" y="T1"/>
              </a:cxn>
              <a:cxn ang="0">
                <a:pos x="T2" y="T3"/>
              </a:cxn>
              <a:cxn ang="0">
                <a:pos x="T4" y="T5"/>
              </a:cxn>
            </a:cxnLst>
            <a:rect l="0" t="0" r="r" b="b"/>
            <a:pathLst>
              <a:path w="491" h="68">
                <a:moveTo>
                  <a:pt x="491" y="0"/>
                </a:moveTo>
                <a:lnTo>
                  <a:pt x="491" y="68"/>
                </a:lnTo>
                <a:lnTo>
                  <a:pt x="0" y="63"/>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0" name="Freeform 10"/>
          <p:cNvSpPr>
            <a:spLocks noChangeArrowheads="1"/>
          </p:cNvSpPr>
          <p:nvPr/>
        </p:nvSpPr>
        <p:spPr bwMode="auto">
          <a:xfrm>
            <a:off x="1133475" y="5175250"/>
            <a:ext cx="346075" cy="109538"/>
          </a:xfrm>
          <a:custGeom>
            <a:avLst/>
            <a:gdLst>
              <a:gd name="T0" fmla="*/ 0 w 242"/>
              <a:gd name="T1" fmla="*/ 0 h 76"/>
              <a:gd name="T2" fmla="*/ 0 w 242"/>
              <a:gd name="T3" fmla="*/ 76 h 76"/>
              <a:gd name="T4" fmla="*/ 242 w 242"/>
              <a:gd name="T5" fmla="*/ 74 h 76"/>
            </a:gdLst>
            <a:ahLst/>
            <a:cxnLst>
              <a:cxn ang="0">
                <a:pos x="T0" y="T1"/>
              </a:cxn>
              <a:cxn ang="0">
                <a:pos x="T2" y="T3"/>
              </a:cxn>
              <a:cxn ang="0">
                <a:pos x="T4" y="T5"/>
              </a:cxn>
            </a:cxnLst>
            <a:rect l="0" t="0" r="r" b="b"/>
            <a:pathLst>
              <a:path w="242" h="76">
                <a:moveTo>
                  <a:pt x="0" y="0"/>
                </a:moveTo>
                <a:lnTo>
                  <a:pt x="0" y="76"/>
                </a:lnTo>
                <a:lnTo>
                  <a:pt x="242" y="74"/>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1" name="Freeform 11"/>
          <p:cNvSpPr>
            <a:spLocks noChangeArrowheads="1"/>
          </p:cNvSpPr>
          <p:nvPr/>
        </p:nvSpPr>
        <p:spPr bwMode="auto">
          <a:xfrm>
            <a:off x="5411788" y="5672138"/>
            <a:ext cx="1009650" cy="100012"/>
          </a:xfrm>
          <a:custGeom>
            <a:avLst/>
            <a:gdLst>
              <a:gd name="T0" fmla="*/ 0 w 704"/>
              <a:gd name="T1" fmla="*/ 70 h 70"/>
              <a:gd name="T2" fmla="*/ 704 w 704"/>
              <a:gd name="T3" fmla="*/ 68 h 70"/>
              <a:gd name="T4" fmla="*/ 704 w 704"/>
              <a:gd name="T5" fmla="*/ 0 h 70"/>
            </a:gdLst>
            <a:ahLst/>
            <a:cxnLst>
              <a:cxn ang="0">
                <a:pos x="T0" y="T1"/>
              </a:cxn>
              <a:cxn ang="0">
                <a:pos x="T2" y="T3"/>
              </a:cxn>
              <a:cxn ang="0">
                <a:pos x="T4" y="T5"/>
              </a:cxn>
            </a:cxnLst>
            <a:rect l="0" t="0" r="r" b="b"/>
            <a:pathLst>
              <a:path w="704" h="70">
                <a:moveTo>
                  <a:pt x="0" y="70"/>
                </a:moveTo>
                <a:lnTo>
                  <a:pt x="704" y="68"/>
                </a:lnTo>
                <a:lnTo>
                  <a:pt x="704" y="0"/>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2" name="Freeform 12"/>
          <p:cNvSpPr>
            <a:spLocks noChangeArrowheads="1"/>
          </p:cNvSpPr>
          <p:nvPr/>
        </p:nvSpPr>
        <p:spPr bwMode="auto">
          <a:xfrm>
            <a:off x="1130300" y="5662613"/>
            <a:ext cx="1063625" cy="109537"/>
          </a:xfrm>
          <a:custGeom>
            <a:avLst/>
            <a:gdLst>
              <a:gd name="T0" fmla="*/ 0 w 742"/>
              <a:gd name="T1" fmla="*/ 0 h 76"/>
              <a:gd name="T2" fmla="*/ 0 w 742"/>
              <a:gd name="T3" fmla="*/ 76 h 76"/>
              <a:gd name="T4" fmla="*/ 742 w 742"/>
              <a:gd name="T5" fmla="*/ 76 h 76"/>
            </a:gdLst>
            <a:ahLst/>
            <a:cxnLst>
              <a:cxn ang="0">
                <a:pos x="T0" y="T1"/>
              </a:cxn>
              <a:cxn ang="0">
                <a:pos x="T2" y="T3"/>
              </a:cxn>
              <a:cxn ang="0">
                <a:pos x="T4" y="T5"/>
              </a:cxn>
            </a:cxnLst>
            <a:rect l="0" t="0" r="r" b="b"/>
            <a:pathLst>
              <a:path w="742" h="76">
                <a:moveTo>
                  <a:pt x="0" y="0"/>
                </a:moveTo>
                <a:lnTo>
                  <a:pt x="0" y="76"/>
                </a:lnTo>
                <a:lnTo>
                  <a:pt x="742" y="76"/>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3" name="Freeform 13"/>
          <p:cNvSpPr>
            <a:spLocks noChangeArrowheads="1"/>
          </p:cNvSpPr>
          <p:nvPr/>
        </p:nvSpPr>
        <p:spPr bwMode="auto">
          <a:xfrm>
            <a:off x="1130300" y="6148388"/>
            <a:ext cx="1512888" cy="104775"/>
          </a:xfrm>
          <a:custGeom>
            <a:avLst/>
            <a:gdLst>
              <a:gd name="T0" fmla="*/ 0 w 1056"/>
              <a:gd name="T1" fmla="*/ 0 h 74"/>
              <a:gd name="T2" fmla="*/ 2 w 1056"/>
              <a:gd name="T3" fmla="*/ 74 h 74"/>
              <a:gd name="T4" fmla="*/ 1056 w 1056"/>
              <a:gd name="T5" fmla="*/ 74 h 74"/>
            </a:gdLst>
            <a:ahLst/>
            <a:cxnLst>
              <a:cxn ang="0">
                <a:pos x="T0" y="T1"/>
              </a:cxn>
              <a:cxn ang="0">
                <a:pos x="T2" y="T3"/>
              </a:cxn>
              <a:cxn ang="0">
                <a:pos x="T4" y="T5"/>
              </a:cxn>
            </a:cxnLst>
            <a:rect l="0" t="0" r="r" b="b"/>
            <a:pathLst>
              <a:path w="1056" h="74">
                <a:moveTo>
                  <a:pt x="0" y="0"/>
                </a:moveTo>
                <a:lnTo>
                  <a:pt x="2" y="74"/>
                </a:lnTo>
                <a:lnTo>
                  <a:pt x="1056" y="74"/>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4" name="Freeform 14"/>
          <p:cNvSpPr>
            <a:spLocks noChangeArrowheads="1"/>
          </p:cNvSpPr>
          <p:nvPr/>
        </p:nvSpPr>
        <p:spPr bwMode="auto">
          <a:xfrm>
            <a:off x="1133475" y="4691063"/>
            <a:ext cx="779463" cy="109537"/>
          </a:xfrm>
          <a:custGeom>
            <a:avLst/>
            <a:gdLst>
              <a:gd name="T0" fmla="*/ 0 w 544"/>
              <a:gd name="T1" fmla="*/ 0 h 76"/>
              <a:gd name="T2" fmla="*/ 0 w 544"/>
              <a:gd name="T3" fmla="*/ 76 h 76"/>
              <a:gd name="T4" fmla="*/ 544 w 544"/>
              <a:gd name="T5" fmla="*/ 76 h 76"/>
            </a:gdLst>
            <a:ahLst/>
            <a:cxnLst>
              <a:cxn ang="0">
                <a:pos x="T0" y="T1"/>
              </a:cxn>
              <a:cxn ang="0">
                <a:pos x="T2" y="T3"/>
              </a:cxn>
              <a:cxn ang="0">
                <a:pos x="T4" y="T5"/>
              </a:cxn>
            </a:cxnLst>
            <a:rect l="0" t="0" r="r" b="b"/>
            <a:pathLst>
              <a:path w="544" h="76">
                <a:moveTo>
                  <a:pt x="0" y="0"/>
                </a:moveTo>
                <a:lnTo>
                  <a:pt x="0" y="76"/>
                </a:lnTo>
                <a:lnTo>
                  <a:pt x="544" y="76"/>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5" name="Freeform 15"/>
          <p:cNvSpPr>
            <a:spLocks noChangeArrowheads="1"/>
          </p:cNvSpPr>
          <p:nvPr/>
        </p:nvSpPr>
        <p:spPr bwMode="auto">
          <a:xfrm>
            <a:off x="5091113" y="5181600"/>
            <a:ext cx="347662" cy="100013"/>
          </a:xfrm>
          <a:custGeom>
            <a:avLst/>
            <a:gdLst>
              <a:gd name="T0" fmla="*/ 0 w 704"/>
              <a:gd name="T1" fmla="*/ 70 h 70"/>
              <a:gd name="T2" fmla="*/ 704 w 704"/>
              <a:gd name="T3" fmla="*/ 68 h 70"/>
              <a:gd name="T4" fmla="*/ 704 w 704"/>
              <a:gd name="T5" fmla="*/ 0 h 70"/>
            </a:gdLst>
            <a:ahLst/>
            <a:cxnLst>
              <a:cxn ang="0">
                <a:pos x="T0" y="T1"/>
              </a:cxn>
              <a:cxn ang="0">
                <a:pos x="T2" y="T3"/>
              </a:cxn>
              <a:cxn ang="0">
                <a:pos x="T4" y="T5"/>
              </a:cxn>
            </a:cxnLst>
            <a:rect l="0" t="0" r="r" b="b"/>
            <a:pathLst>
              <a:path w="704" h="70">
                <a:moveTo>
                  <a:pt x="0" y="70"/>
                </a:moveTo>
                <a:lnTo>
                  <a:pt x="704" y="68"/>
                </a:lnTo>
                <a:lnTo>
                  <a:pt x="704" y="0"/>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6" name="Freeform 16"/>
          <p:cNvSpPr>
            <a:spLocks noChangeArrowheads="1"/>
          </p:cNvSpPr>
          <p:nvPr/>
        </p:nvSpPr>
        <p:spPr bwMode="auto">
          <a:xfrm>
            <a:off x="5824538" y="6154738"/>
            <a:ext cx="1482725" cy="100012"/>
          </a:xfrm>
          <a:custGeom>
            <a:avLst/>
            <a:gdLst>
              <a:gd name="T0" fmla="*/ 0 w 704"/>
              <a:gd name="T1" fmla="*/ 70 h 70"/>
              <a:gd name="T2" fmla="*/ 704 w 704"/>
              <a:gd name="T3" fmla="*/ 68 h 70"/>
              <a:gd name="T4" fmla="*/ 704 w 704"/>
              <a:gd name="T5" fmla="*/ 0 h 70"/>
            </a:gdLst>
            <a:ahLst/>
            <a:cxnLst>
              <a:cxn ang="0">
                <a:pos x="T0" y="T1"/>
              </a:cxn>
              <a:cxn ang="0">
                <a:pos x="T2" y="T3"/>
              </a:cxn>
              <a:cxn ang="0">
                <a:pos x="T4" y="T5"/>
              </a:cxn>
            </a:cxnLst>
            <a:rect l="0" t="0" r="r" b="b"/>
            <a:pathLst>
              <a:path w="704" h="70">
                <a:moveTo>
                  <a:pt x="0" y="70"/>
                </a:moveTo>
                <a:lnTo>
                  <a:pt x="704" y="68"/>
                </a:lnTo>
                <a:lnTo>
                  <a:pt x="704" y="0"/>
                </a:lnTo>
              </a:path>
            </a:pathLst>
          </a:cu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697" name="Rectangle 17"/>
          <p:cNvSpPr>
            <a:spLocks noChangeArrowheads="1"/>
          </p:cNvSpPr>
          <p:nvPr/>
        </p:nvSpPr>
        <p:spPr bwMode="auto">
          <a:xfrm>
            <a:off x="2151063" y="5594350"/>
            <a:ext cx="3287712"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700" b="1">
                <a:solidFill>
                  <a:srgbClr val="000000"/>
                </a:solidFill>
              </a:rPr>
              <a:t>Adenosine diphosphate (ADP)</a:t>
            </a:r>
          </a:p>
        </p:txBody>
      </p:sp>
      <p:sp>
        <p:nvSpPr>
          <p:cNvPr id="71698" name="Line 18"/>
          <p:cNvSpPr>
            <a:spLocks noChangeShapeType="1"/>
          </p:cNvSpPr>
          <p:nvPr/>
        </p:nvSpPr>
        <p:spPr bwMode="auto">
          <a:xfrm>
            <a:off x="4940300" y="1482725"/>
            <a:ext cx="2516188" cy="1588"/>
          </a:xfrm>
          <a:prstGeom prst="line">
            <a:avLst/>
          </a:prstGeom>
          <a:noFill/>
          <a:ln w="19080">
            <a:solidFill>
              <a:srgbClr val="0074A5"/>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699" name="Freeform 19"/>
          <p:cNvSpPr>
            <a:spLocks noChangeArrowheads="1"/>
          </p:cNvSpPr>
          <p:nvPr/>
        </p:nvSpPr>
        <p:spPr bwMode="auto">
          <a:xfrm>
            <a:off x="5902325" y="1484313"/>
            <a:ext cx="1055688" cy="1238250"/>
          </a:xfrm>
          <a:custGeom>
            <a:avLst/>
            <a:gdLst>
              <a:gd name="T0" fmla="*/ 0 w 736"/>
              <a:gd name="T1" fmla="*/ 864 h 864"/>
              <a:gd name="T2" fmla="*/ 196 w 736"/>
              <a:gd name="T3" fmla="*/ 0 h 864"/>
              <a:gd name="T4" fmla="*/ 736 w 736"/>
              <a:gd name="T5" fmla="*/ 860 h 864"/>
            </a:gdLst>
            <a:ahLst/>
            <a:cxnLst>
              <a:cxn ang="0">
                <a:pos x="T0" y="T1"/>
              </a:cxn>
              <a:cxn ang="0">
                <a:pos x="T2" y="T3"/>
              </a:cxn>
              <a:cxn ang="0">
                <a:pos x="T4" y="T5"/>
              </a:cxn>
            </a:cxnLst>
            <a:rect l="0" t="0" r="r" b="b"/>
            <a:pathLst>
              <a:path w="736" h="864">
                <a:moveTo>
                  <a:pt x="0" y="864"/>
                </a:moveTo>
                <a:lnTo>
                  <a:pt x="196" y="0"/>
                </a:lnTo>
                <a:lnTo>
                  <a:pt x="736" y="860"/>
                </a:lnTo>
              </a:path>
            </a:pathLst>
          </a:custGeom>
          <a:noFill/>
          <a:ln w="19080">
            <a:solidFill>
              <a:srgbClr val="0074A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00" name="Text Box 20"/>
          <p:cNvSpPr txBox="1">
            <a:spLocks noChangeArrowheads="1"/>
          </p:cNvSpPr>
          <p:nvPr/>
        </p:nvSpPr>
        <p:spPr bwMode="auto">
          <a:xfrm>
            <a:off x="0" y="0"/>
            <a:ext cx="9144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5pPr>
            <a:lvl6pPr marL="25146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6pPr>
            <a:lvl7pPr marL="29718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7pPr>
            <a:lvl8pPr marL="34290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8pPr>
            <a:lvl9pPr marL="38862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9pPr>
          </a:lstStyle>
          <a:p>
            <a:pPr>
              <a:spcBef>
                <a:spcPts val="750"/>
              </a:spcBef>
            </a:pPr>
            <a:r>
              <a:rPr lang="en-US" sz="1200" b="1">
                <a:cs typeface="Arial" charset="0"/>
              </a:rPr>
              <a:t>Figure 2.23  Structure of ATP (adenosine triphosphate).</a:t>
            </a:r>
          </a:p>
        </p:txBody>
      </p:sp>
    </p:spTree>
    <p:extLst>
      <p:ext uri="{BB962C8B-B14F-4D97-AF65-F5344CB8AC3E}">
        <p14:creationId xmlns:p14="http://schemas.microsoft.com/office/powerpoint/2010/main" val="3889458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4"/>
          <p:cNvSpPr>
            <a:spLocks noGrp="1" noChangeArrowheads="1"/>
          </p:cNvSpPr>
          <p:nvPr>
            <p:ph type="title"/>
          </p:nvPr>
        </p:nvSpPr>
        <p:spPr>
          <a:xfrm>
            <a:off x="762000" y="152401"/>
            <a:ext cx="7391400" cy="762000"/>
          </a:xfrm>
        </p:spPr>
        <p:txBody>
          <a:bodyPr/>
          <a:lstStyle/>
          <a:p>
            <a:r>
              <a:rPr lang="en-US" dirty="0" smtClean="0">
                <a:solidFill>
                  <a:schemeClr val="tx1"/>
                </a:solidFill>
              </a:rPr>
              <a:t>Cell Theory</a:t>
            </a:r>
          </a:p>
        </p:txBody>
      </p:sp>
      <p:sp>
        <p:nvSpPr>
          <p:cNvPr id="147459"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The cell is the smallest structural and functional living unit </a:t>
            </a:r>
          </a:p>
          <a:p>
            <a:r>
              <a:rPr lang="en-US" dirty="0" smtClean="0">
                <a:solidFill>
                  <a:schemeClr val="tx1"/>
                </a:solidFill>
              </a:rPr>
              <a:t>Organismal functions depend on individual and collective cell functions</a:t>
            </a:r>
          </a:p>
          <a:p>
            <a:r>
              <a:rPr lang="en-US" dirty="0" smtClean="0">
                <a:solidFill>
                  <a:schemeClr val="tx1"/>
                </a:solidFill>
              </a:rPr>
              <a:t>Biochemical activities of cells are dictated by their specific subcellular structures</a:t>
            </a:r>
          </a:p>
          <a:p>
            <a:r>
              <a:rPr lang="en-US" dirty="0" smtClean="0">
                <a:solidFill>
                  <a:schemeClr val="tx1"/>
                </a:solidFill>
              </a:rPr>
              <a:t>Continuity of life has a cellular basis</a:t>
            </a:r>
          </a:p>
        </p:txBody>
      </p:sp>
    </p:spTree>
    <p:extLst>
      <p:ext uri="{BB962C8B-B14F-4D97-AF65-F5344CB8AC3E}">
        <p14:creationId xmlns:p14="http://schemas.microsoft.com/office/powerpoint/2010/main" val="26107852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p:cNvSpPr>
            <a:spLocks noGrp="1" noChangeArrowheads="1"/>
          </p:cNvSpPr>
          <p:nvPr>
            <p:ph type="title"/>
          </p:nvPr>
        </p:nvSpPr>
        <p:spPr>
          <a:xfrm>
            <a:off x="866007" y="152400"/>
            <a:ext cx="7391400" cy="685800"/>
          </a:xfrm>
        </p:spPr>
        <p:txBody>
          <a:bodyPr>
            <a:normAutofit fontScale="90000"/>
          </a:bodyPr>
          <a:lstStyle/>
          <a:p>
            <a:r>
              <a:rPr lang="en-US" dirty="0" smtClean="0">
                <a:solidFill>
                  <a:schemeClr val="tx1"/>
                </a:solidFill>
              </a:rPr>
              <a:t>Cell Diversity</a:t>
            </a:r>
          </a:p>
        </p:txBody>
      </p:sp>
      <p:sp>
        <p:nvSpPr>
          <p:cNvPr id="148483" name="Rectangle 5"/>
          <p:cNvSpPr>
            <a:spLocks noGrp="1" noChangeArrowheads="1"/>
          </p:cNvSpPr>
          <p:nvPr>
            <p:ph idx="1"/>
          </p:nvPr>
        </p:nvSpPr>
        <p:spPr>
          <a:xfrm>
            <a:off x="762000" y="1828800"/>
            <a:ext cx="7924800" cy="1524000"/>
          </a:xfrm>
        </p:spPr>
        <p:txBody>
          <a:bodyPr>
            <a:normAutofit lnSpcReduction="10000"/>
          </a:bodyPr>
          <a:lstStyle/>
          <a:p>
            <a:r>
              <a:rPr lang="en-US" dirty="0" smtClean="0">
                <a:solidFill>
                  <a:schemeClr val="tx1"/>
                </a:solidFill>
              </a:rPr>
              <a:t>Over 200 different types of human cells</a:t>
            </a:r>
          </a:p>
          <a:p>
            <a:r>
              <a:rPr lang="en-US" dirty="0" smtClean="0">
                <a:solidFill>
                  <a:schemeClr val="tx1"/>
                </a:solidFill>
              </a:rPr>
              <a:t>Types differ in size, shape, subcellular components, and functions</a:t>
            </a:r>
          </a:p>
        </p:txBody>
      </p:sp>
      <p:pic>
        <p:nvPicPr>
          <p:cNvPr id="145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9" y="3733800"/>
            <a:ext cx="755183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1634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Grp="1" noChangeArrowheads="1"/>
          </p:cNvSpPr>
          <p:nvPr>
            <p:ph type="title"/>
          </p:nvPr>
        </p:nvSpPr>
        <p:spPr>
          <a:xfrm>
            <a:off x="838200" y="228600"/>
            <a:ext cx="7391400" cy="554037"/>
          </a:xfrm>
        </p:spPr>
        <p:txBody>
          <a:bodyPr>
            <a:normAutofit fontScale="90000"/>
          </a:bodyPr>
          <a:lstStyle/>
          <a:p>
            <a:r>
              <a:rPr lang="en-US" dirty="0" smtClean="0">
                <a:solidFill>
                  <a:schemeClr val="tx1"/>
                </a:solidFill>
              </a:rPr>
              <a:t>Generalized Cell</a:t>
            </a:r>
          </a:p>
        </p:txBody>
      </p:sp>
      <p:sp>
        <p:nvSpPr>
          <p:cNvPr id="149507" name="Rectangle 5"/>
          <p:cNvSpPr>
            <a:spLocks noGrp="1" noChangeArrowheads="1"/>
          </p:cNvSpPr>
          <p:nvPr>
            <p:ph idx="1"/>
          </p:nvPr>
        </p:nvSpPr>
        <p:spPr>
          <a:xfrm>
            <a:off x="838200" y="1676401"/>
            <a:ext cx="7467600" cy="4495800"/>
          </a:xfrm>
        </p:spPr>
        <p:txBody>
          <a:bodyPr>
            <a:normAutofit lnSpcReduction="10000"/>
          </a:bodyPr>
          <a:lstStyle/>
          <a:p>
            <a:r>
              <a:rPr lang="en-US" dirty="0" smtClean="0">
                <a:solidFill>
                  <a:schemeClr val="tx1"/>
                </a:solidFill>
              </a:rPr>
              <a:t> All cells have some common structures and functions</a:t>
            </a:r>
          </a:p>
          <a:p>
            <a:r>
              <a:rPr lang="en-US" dirty="0" smtClean="0">
                <a:solidFill>
                  <a:schemeClr val="tx1"/>
                </a:solidFill>
              </a:rPr>
              <a:t> Human cells have three basic parts:</a:t>
            </a:r>
          </a:p>
          <a:p>
            <a:pPr lvl="1"/>
            <a:r>
              <a:rPr lang="en-US" dirty="0" smtClean="0">
                <a:solidFill>
                  <a:schemeClr val="tx1"/>
                </a:solidFill>
              </a:rPr>
              <a:t>Plasma membrane</a:t>
            </a:r>
          </a:p>
          <a:p>
            <a:pPr lvl="2"/>
            <a:r>
              <a:rPr lang="en-US" dirty="0" smtClean="0">
                <a:solidFill>
                  <a:schemeClr val="tx1"/>
                </a:solidFill>
              </a:rPr>
              <a:t>flexible outer boundary</a:t>
            </a:r>
          </a:p>
          <a:p>
            <a:pPr lvl="1"/>
            <a:r>
              <a:rPr lang="en-US" dirty="0" smtClean="0">
                <a:solidFill>
                  <a:schemeClr val="tx1"/>
                </a:solidFill>
              </a:rPr>
              <a:t>Cytoplasm</a:t>
            </a:r>
          </a:p>
          <a:p>
            <a:pPr lvl="2"/>
            <a:r>
              <a:rPr lang="en-US" dirty="0" smtClean="0">
                <a:solidFill>
                  <a:schemeClr val="tx1"/>
                </a:solidFill>
              </a:rPr>
              <a:t>intracellular fluid containing organelles</a:t>
            </a:r>
          </a:p>
          <a:p>
            <a:pPr lvl="1"/>
            <a:r>
              <a:rPr lang="en-US" dirty="0" smtClean="0">
                <a:solidFill>
                  <a:schemeClr val="tx1"/>
                </a:solidFill>
              </a:rPr>
              <a:t>Nucleus</a:t>
            </a:r>
          </a:p>
          <a:p>
            <a:pPr lvl="2"/>
            <a:r>
              <a:rPr lang="en-US" dirty="0" smtClean="0">
                <a:solidFill>
                  <a:schemeClr val="tx1"/>
                </a:solidFill>
              </a:rPr>
              <a:t>control center</a:t>
            </a:r>
          </a:p>
        </p:txBody>
      </p:sp>
    </p:spTree>
    <p:extLst>
      <p:ext uri="{BB962C8B-B14F-4D97-AF65-F5344CB8AC3E}">
        <p14:creationId xmlns:p14="http://schemas.microsoft.com/office/powerpoint/2010/main" val="22115719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4"/>
          <p:cNvSpPr>
            <a:spLocks noChangeArrowheads="1"/>
          </p:cNvSpPr>
          <p:nvPr/>
        </p:nvSpPr>
        <p:spPr bwMode="auto">
          <a:xfrm>
            <a:off x="8235950" y="6581775"/>
            <a:ext cx="90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3.2</a:t>
            </a:r>
          </a:p>
        </p:txBody>
      </p:sp>
      <p:pic>
        <p:nvPicPr>
          <p:cNvPr id="1505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731838"/>
            <a:ext cx="592613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Freeform 8"/>
          <p:cNvSpPr>
            <a:spLocks/>
          </p:cNvSpPr>
          <p:nvPr/>
        </p:nvSpPr>
        <p:spPr bwMode="auto">
          <a:xfrm>
            <a:off x="6450013" y="2825750"/>
            <a:ext cx="727075" cy="963613"/>
          </a:xfrm>
          <a:custGeom>
            <a:avLst/>
            <a:gdLst>
              <a:gd name="T0" fmla="*/ 2147483647 w 458"/>
              <a:gd name="T1" fmla="*/ 2147483647 h 607"/>
              <a:gd name="T2" fmla="*/ 2147483647 w 458"/>
              <a:gd name="T3" fmla="*/ 2147483647 h 607"/>
              <a:gd name="T4" fmla="*/ 0 w 458"/>
              <a:gd name="T5" fmla="*/ 0 h 607"/>
              <a:gd name="T6" fmla="*/ 0 60000 65536"/>
              <a:gd name="T7" fmla="*/ 0 60000 65536"/>
              <a:gd name="T8" fmla="*/ 0 60000 65536"/>
              <a:gd name="T9" fmla="*/ 0 w 458"/>
              <a:gd name="T10" fmla="*/ 0 h 607"/>
              <a:gd name="T11" fmla="*/ 458 w 458"/>
              <a:gd name="T12" fmla="*/ 607 h 607"/>
            </a:gdLst>
            <a:ahLst/>
            <a:cxnLst>
              <a:cxn ang="T6">
                <a:pos x="T0" y="T1"/>
              </a:cxn>
              <a:cxn ang="T7">
                <a:pos x="T2" y="T3"/>
              </a:cxn>
              <a:cxn ang="T8">
                <a:pos x="T4" y="T5"/>
              </a:cxn>
            </a:cxnLst>
            <a:rect l="T9" t="T10" r="T11" b="T12"/>
            <a:pathLst>
              <a:path w="458" h="607">
                <a:moveTo>
                  <a:pt x="458" y="607"/>
                </a:moveTo>
                <a:lnTo>
                  <a:pt x="326" y="607"/>
                </a:lnTo>
                <a:lnTo>
                  <a:pt x="0" y="0"/>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3" name="Freeform 9"/>
          <p:cNvSpPr>
            <a:spLocks/>
          </p:cNvSpPr>
          <p:nvPr/>
        </p:nvSpPr>
        <p:spPr bwMode="auto">
          <a:xfrm>
            <a:off x="2708275" y="1282700"/>
            <a:ext cx="568325" cy="304800"/>
          </a:xfrm>
          <a:custGeom>
            <a:avLst/>
            <a:gdLst>
              <a:gd name="T0" fmla="*/ 0 w 358"/>
              <a:gd name="T1" fmla="*/ 0 h 192"/>
              <a:gd name="T2" fmla="*/ 2147483647 w 358"/>
              <a:gd name="T3" fmla="*/ 0 h 192"/>
              <a:gd name="T4" fmla="*/ 2147483647 w 358"/>
              <a:gd name="T5" fmla="*/ 2147483647 h 192"/>
              <a:gd name="T6" fmla="*/ 0 60000 65536"/>
              <a:gd name="T7" fmla="*/ 0 60000 65536"/>
              <a:gd name="T8" fmla="*/ 0 60000 65536"/>
              <a:gd name="T9" fmla="*/ 0 w 358"/>
              <a:gd name="T10" fmla="*/ 0 h 192"/>
              <a:gd name="T11" fmla="*/ 358 w 358"/>
              <a:gd name="T12" fmla="*/ 192 h 192"/>
            </a:gdLst>
            <a:ahLst/>
            <a:cxnLst>
              <a:cxn ang="T6">
                <a:pos x="T0" y="T1"/>
              </a:cxn>
              <a:cxn ang="T7">
                <a:pos x="T2" y="T3"/>
              </a:cxn>
              <a:cxn ang="T8">
                <a:pos x="T4" y="T5"/>
              </a:cxn>
            </a:cxnLst>
            <a:rect l="T9" t="T10" r="T11" b="T12"/>
            <a:pathLst>
              <a:path w="358" h="192">
                <a:moveTo>
                  <a:pt x="0" y="0"/>
                </a:moveTo>
                <a:lnTo>
                  <a:pt x="96" y="0"/>
                </a:lnTo>
                <a:lnTo>
                  <a:pt x="358" y="192"/>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4" name="Freeform 10"/>
          <p:cNvSpPr>
            <a:spLocks/>
          </p:cNvSpPr>
          <p:nvPr/>
        </p:nvSpPr>
        <p:spPr bwMode="auto">
          <a:xfrm>
            <a:off x="5888038" y="4135438"/>
            <a:ext cx="717550" cy="752475"/>
          </a:xfrm>
          <a:custGeom>
            <a:avLst/>
            <a:gdLst>
              <a:gd name="T0" fmla="*/ 2147483647 w 452"/>
              <a:gd name="T1" fmla="*/ 2147483647 h 474"/>
              <a:gd name="T2" fmla="*/ 2147483647 w 452"/>
              <a:gd name="T3" fmla="*/ 2147483647 h 474"/>
              <a:gd name="T4" fmla="*/ 0 w 452"/>
              <a:gd name="T5" fmla="*/ 0 h 474"/>
              <a:gd name="T6" fmla="*/ 0 60000 65536"/>
              <a:gd name="T7" fmla="*/ 0 60000 65536"/>
              <a:gd name="T8" fmla="*/ 0 60000 65536"/>
              <a:gd name="T9" fmla="*/ 0 w 452"/>
              <a:gd name="T10" fmla="*/ 0 h 474"/>
              <a:gd name="T11" fmla="*/ 452 w 452"/>
              <a:gd name="T12" fmla="*/ 474 h 474"/>
            </a:gdLst>
            <a:ahLst/>
            <a:cxnLst>
              <a:cxn ang="T6">
                <a:pos x="T0" y="T1"/>
              </a:cxn>
              <a:cxn ang="T7">
                <a:pos x="T2" y="T3"/>
              </a:cxn>
              <a:cxn ang="T8">
                <a:pos x="T4" y="T5"/>
              </a:cxn>
            </a:cxnLst>
            <a:rect l="T9" t="T10" r="T11" b="T12"/>
            <a:pathLst>
              <a:path w="452" h="474">
                <a:moveTo>
                  <a:pt x="452" y="474"/>
                </a:moveTo>
                <a:lnTo>
                  <a:pt x="344" y="474"/>
                </a:lnTo>
                <a:lnTo>
                  <a:pt x="0" y="0"/>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5" name="Freeform 11"/>
          <p:cNvSpPr>
            <a:spLocks/>
          </p:cNvSpPr>
          <p:nvPr/>
        </p:nvSpPr>
        <p:spPr bwMode="auto">
          <a:xfrm>
            <a:off x="5751513" y="638175"/>
            <a:ext cx="923925" cy="584200"/>
          </a:xfrm>
          <a:custGeom>
            <a:avLst/>
            <a:gdLst>
              <a:gd name="T0" fmla="*/ 2147483647 w 582"/>
              <a:gd name="T1" fmla="*/ 0 h 368"/>
              <a:gd name="T2" fmla="*/ 2147483647 w 582"/>
              <a:gd name="T3" fmla="*/ 0 h 368"/>
              <a:gd name="T4" fmla="*/ 0 w 582"/>
              <a:gd name="T5" fmla="*/ 2147483647 h 368"/>
              <a:gd name="T6" fmla="*/ 0 60000 65536"/>
              <a:gd name="T7" fmla="*/ 0 60000 65536"/>
              <a:gd name="T8" fmla="*/ 0 60000 65536"/>
              <a:gd name="T9" fmla="*/ 0 w 582"/>
              <a:gd name="T10" fmla="*/ 0 h 368"/>
              <a:gd name="T11" fmla="*/ 582 w 582"/>
              <a:gd name="T12" fmla="*/ 368 h 368"/>
            </a:gdLst>
            <a:ahLst/>
            <a:cxnLst>
              <a:cxn ang="T6">
                <a:pos x="T0" y="T1"/>
              </a:cxn>
              <a:cxn ang="T7">
                <a:pos x="T2" y="T3"/>
              </a:cxn>
              <a:cxn ang="T8">
                <a:pos x="T4" y="T5"/>
              </a:cxn>
            </a:cxnLst>
            <a:rect l="T9" t="T10" r="T11" b="T12"/>
            <a:pathLst>
              <a:path w="582" h="368">
                <a:moveTo>
                  <a:pt x="582" y="0"/>
                </a:moveTo>
                <a:lnTo>
                  <a:pt x="510" y="0"/>
                </a:lnTo>
                <a:lnTo>
                  <a:pt x="0" y="368"/>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6" name="Freeform 12"/>
          <p:cNvSpPr>
            <a:spLocks/>
          </p:cNvSpPr>
          <p:nvPr/>
        </p:nvSpPr>
        <p:spPr bwMode="auto">
          <a:xfrm>
            <a:off x="6094413" y="1044575"/>
            <a:ext cx="1317625" cy="374650"/>
          </a:xfrm>
          <a:custGeom>
            <a:avLst/>
            <a:gdLst>
              <a:gd name="T0" fmla="*/ 2147483647 w 830"/>
              <a:gd name="T1" fmla="*/ 0 h 236"/>
              <a:gd name="T2" fmla="*/ 2147483647 w 830"/>
              <a:gd name="T3" fmla="*/ 0 h 236"/>
              <a:gd name="T4" fmla="*/ 0 w 830"/>
              <a:gd name="T5" fmla="*/ 2147483647 h 236"/>
              <a:gd name="T6" fmla="*/ 0 60000 65536"/>
              <a:gd name="T7" fmla="*/ 0 60000 65536"/>
              <a:gd name="T8" fmla="*/ 0 60000 65536"/>
              <a:gd name="T9" fmla="*/ 0 w 830"/>
              <a:gd name="T10" fmla="*/ 0 h 236"/>
              <a:gd name="T11" fmla="*/ 830 w 830"/>
              <a:gd name="T12" fmla="*/ 236 h 236"/>
            </a:gdLst>
            <a:ahLst/>
            <a:cxnLst>
              <a:cxn ang="T6">
                <a:pos x="T0" y="T1"/>
              </a:cxn>
              <a:cxn ang="T7">
                <a:pos x="T2" y="T3"/>
              </a:cxn>
              <a:cxn ang="T8">
                <a:pos x="T4" y="T5"/>
              </a:cxn>
            </a:cxnLst>
            <a:rect l="T9" t="T10" r="T11" b="T12"/>
            <a:pathLst>
              <a:path w="830" h="236">
                <a:moveTo>
                  <a:pt x="830" y="0"/>
                </a:moveTo>
                <a:lnTo>
                  <a:pt x="606" y="0"/>
                </a:lnTo>
                <a:lnTo>
                  <a:pt x="0" y="236"/>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7" name="Freeform 13"/>
          <p:cNvSpPr>
            <a:spLocks/>
          </p:cNvSpPr>
          <p:nvPr/>
        </p:nvSpPr>
        <p:spPr bwMode="auto">
          <a:xfrm>
            <a:off x="6411913" y="3732213"/>
            <a:ext cx="771525" cy="850900"/>
          </a:xfrm>
          <a:custGeom>
            <a:avLst/>
            <a:gdLst>
              <a:gd name="T0" fmla="*/ 0 w 486"/>
              <a:gd name="T1" fmla="*/ 0 h 536"/>
              <a:gd name="T2" fmla="*/ 2147483647 w 486"/>
              <a:gd name="T3" fmla="*/ 2147483647 h 536"/>
              <a:gd name="T4" fmla="*/ 2147483647 w 486"/>
              <a:gd name="T5" fmla="*/ 2147483647 h 536"/>
              <a:gd name="T6" fmla="*/ 0 60000 65536"/>
              <a:gd name="T7" fmla="*/ 0 60000 65536"/>
              <a:gd name="T8" fmla="*/ 0 60000 65536"/>
              <a:gd name="T9" fmla="*/ 0 w 486"/>
              <a:gd name="T10" fmla="*/ 0 h 536"/>
              <a:gd name="T11" fmla="*/ 486 w 486"/>
              <a:gd name="T12" fmla="*/ 536 h 536"/>
            </a:gdLst>
            <a:ahLst/>
            <a:cxnLst>
              <a:cxn ang="T6">
                <a:pos x="T0" y="T1"/>
              </a:cxn>
              <a:cxn ang="T7">
                <a:pos x="T2" y="T3"/>
              </a:cxn>
              <a:cxn ang="T8">
                <a:pos x="T4" y="T5"/>
              </a:cxn>
            </a:cxnLst>
            <a:rect l="T9" t="T10" r="T11" b="T12"/>
            <a:pathLst>
              <a:path w="486" h="536">
                <a:moveTo>
                  <a:pt x="0" y="0"/>
                </a:moveTo>
                <a:lnTo>
                  <a:pt x="230" y="536"/>
                </a:lnTo>
                <a:lnTo>
                  <a:pt x="486" y="536"/>
                </a:lnTo>
              </a:path>
            </a:pathLst>
          </a:custGeom>
          <a:noFill/>
          <a:ln w="254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8" name="Line 14"/>
          <p:cNvSpPr>
            <a:spLocks noChangeShapeType="1"/>
          </p:cNvSpPr>
          <p:nvPr/>
        </p:nvSpPr>
        <p:spPr bwMode="auto">
          <a:xfrm>
            <a:off x="6107113" y="5227638"/>
            <a:ext cx="527050" cy="15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9" name="Line 15"/>
          <p:cNvSpPr>
            <a:spLocks noChangeShapeType="1"/>
          </p:cNvSpPr>
          <p:nvPr/>
        </p:nvSpPr>
        <p:spPr bwMode="auto">
          <a:xfrm>
            <a:off x="6405563" y="3460750"/>
            <a:ext cx="371475" cy="1122363"/>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0" name="Freeform 16"/>
          <p:cNvSpPr>
            <a:spLocks/>
          </p:cNvSpPr>
          <p:nvPr/>
        </p:nvSpPr>
        <p:spPr bwMode="auto">
          <a:xfrm>
            <a:off x="2708275" y="1282700"/>
            <a:ext cx="568325" cy="304800"/>
          </a:xfrm>
          <a:custGeom>
            <a:avLst/>
            <a:gdLst>
              <a:gd name="T0" fmla="*/ 0 w 358"/>
              <a:gd name="T1" fmla="*/ 0 h 192"/>
              <a:gd name="T2" fmla="*/ 2147483647 w 358"/>
              <a:gd name="T3" fmla="*/ 0 h 192"/>
              <a:gd name="T4" fmla="*/ 2147483647 w 358"/>
              <a:gd name="T5" fmla="*/ 2147483647 h 192"/>
              <a:gd name="T6" fmla="*/ 0 60000 65536"/>
              <a:gd name="T7" fmla="*/ 0 60000 65536"/>
              <a:gd name="T8" fmla="*/ 0 60000 65536"/>
              <a:gd name="T9" fmla="*/ 0 w 358"/>
              <a:gd name="T10" fmla="*/ 0 h 192"/>
              <a:gd name="T11" fmla="*/ 358 w 358"/>
              <a:gd name="T12" fmla="*/ 192 h 192"/>
            </a:gdLst>
            <a:ahLst/>
            <a:cxnLst>
              <a:cxn ang="T6">
                <a:pos x="T0" y="T1"/>
              </a:cxn>
              <a:cxn ang="T7">
                <a:pos x="T2" y="T3"/>
              </a:cxn>
              <a:cxn ang="T8">
                <a:pos x="T4" y="T5"/>
              </a:cxn>
            </a:cxnLst>
            <a:rect l="T9" t="T10" r="T11" b="T12"/>
            <a:pathLst>
              <a:path w="358" h="192">
                <a:moveTo>
                  <a:pt x="0" y="0"/>
                </a:moveTo>
                <a:lnTo>
                  <a:pt x="96" y="0"/>
                </a:lnTo>
                <a:lnTo>
                  <a:pt x="358" y="192"/>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1" name="Freeform 17"/>
          <p:cNvSpPr>
            <a:spLocks/>
          </p:cNvSpPr>
          <p:nvPr/>
        </p:nvSpPr>
        <p:spPr bwMode="auto">
          <a:xfrm>
            <a:off x="1231900" y="2149475"/>
            <a:ext cx="1101725" cy="625475"/>
          </a:xfrm>
          <a:custGeom>
            <a:avLst/>
            <a:gdLst>
              <a:gd name="T0" fmla="*/ 0 w 694"/>
              <a:gd name="T1" fmla="*/ 0 h 394"/>
              <a:gd name="T2" fmla="*/ 2147483647 w 694"/>
              <a:gd name="T3" fmla="*/ 0 h 394"/>
              <a:gd name="T4" fmla="*/ 2147483647 w 694"/>
              <a:gd name="T5" fmla="*/ 2147483647 h 394"/>
              <a:gd name="T6" fmla="*/ 0 60000 65536"/>
              <a:gd name="T7" fmla="*/ 0 60000 65536"/>
              <a:gd name="T8" fmla="*/ 0 60000 65536"/>
              <a:gd name="T9" fmla="*/ 0 w 694"/>
              <a:gd name="T10" fmla="*/ 0 h 394"/>
              <a:gd name="T11" fmla="*/ 694 w 694"/>
              <a:gd name="T12" fmla="*/ 394 h 394"/>
            </a:gdLst>
            <a:ahLst/>
            <a:cxnLst>
              <a:cxn ang="T6">
                <a:pos x="T0" y="T1"/>
              </a:cxn>
              <a:cxn ang="T7">
                <a:pos x="T2" y="T3"/>
              </a:cxn>
              <a:cxn ang="T8">
                <a:pos x="T4" y="T5"/>
              </a:cxn>
            </a:cxnLst>
            <a:rect l="T9" t="T10" r="T11" b="T12"/>
            <a:pathLst>
              <a:path w="694" h="394">
                <a:moveTo>
                  <a:pt x="0" y="0"/>
                </a:moveTo>
                <a:lnTo>
                  <a:pt x="308" y="0"/>
                </a:lnTo>
                <a:lnTo>
                  <a:pt x="694" y="394"/>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2" name="Freeform 18"/>
          <p:cNvSpPr>
            <a:spLocks/>
          </p:cNvSpPr>
          <p:nvPr/>
        </p:nvSpPr>
        <p:spPr bwMode="auto">
          <a:xfrm>
            <a:off x="1530350" y="2492375"/>
            <a:ext cx="749300" cy="739775"/>
          </a:xfrm>
          <a:custGeom>
            <a:avLst/>
            <a:gdLst>
              <a:gd name="T0" fmla="*/ 0 w 472"/>
              <a:gd name="T1" fmla="*/ 0 h 466"/>
              <a:gd name="T2" fmla="*/ 2147483647 w 472"/>
              <a:gd name="T3" fmla="*/ 0 h 466"/>
              <a:gd name="T4" fmla="*/ 2147483647 w 472"/>
              <a:gd name="T5" fmla="*/ 2147483647 h 466"/>
              <a:gd name="T6" fmla="*/ 0 60000 65536"/>
              <a:gd name="T7" fmla="*/ 0 60000 65536"/>
              <a:gd name="T8" fmla="*/ 0 60000 65536"/>
              <a:gd name="T9" fmla="*/ 0 w 472"/>
              <a:gd name="T10" fmla="*/ 0 h 466"/>
              <a:gd name="T11" fmla="*/ 472 w 472"/>
              <a:gd name="T12" fmla="*/ 466 h 466"/>
            </a:gdLst>
            <a:ahLst/>
            <a:cxnLst>
              <a:cxn ang="T6">
                <a:pos x="T0" y="T1"/>
              </a:cxn>
              <a:cxn ang="T7">
                <a:pos x="T2" y="T3"/>
              </a:cxn>
              <a:cxn ang="T8">
                <a:pos x="T4" y="T5"/>
              </a:cxn>
            </a:cxnLst>
            <a:rect l="T9" t="T10" r="T11" b="T12"/>
            <a:pathLst>
              <a:path w="472" h="466">
                <a:moveTo>
                  <a:pt x="0" y="0"/>
                </a:moveTo>
                <a:lnTo>
                  <a:pt x="120" y="0"/>
                </a:lnTo>
                <a:lnTo>
                  <a:pt x="472" y="466"/>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3" name="Freeform 19"/>
          <p:cNvSpPr>
            <a:spLocks/>
          </p:cNvSpPr>
          <p:nvPr/>
        </p:nvSpPr>
        <p:spPr bwMode="auto">
          <a:xfrm>
            <a:off x="1990725" y="1847850"/>
            <a:ext cx="727075" cy="1419225"/>
          </a:xfrm>
          <a:custGeom>
            <a:avLst/>
            <a:gdLst>
              <a:gd name="T0" fmla="*/ 0 w 458"/>
              <a:gd name="T1" fmla="*/ 0 h 894"/>
              <a:gd name="T2" fmla="*/ 2147483647 w 458"/>
              <a:gd name="T3" fmla="*/ 0 h 894"/>
              <a:gd name="T4" fmla="*/ 2147483647 w 458"/>
              <a:gd name="T5" fmla="*/ 2147483647 h 894"/>
              <a:gd name="T6" fmla="*/ 0 60000 65536"/>
              <a:gd name="T7" fmla="*/ 0 60000 65536"/>
              <a:gd name="T8" fmla="*/ 0 60000 65536"/>
              <a:gd name="T9" fmla="*/ 0 w 458"/>
              <a:gd name="T10" fmla="*/ 0 h 894"/>
              <a:gd name="T11" fmla="*/ 458 w 458"/>
              <a:gd name="T12" fmla="*/ 894 h 894"/>
            </a:gdLst>
            <a:ahLst/>
            <a:cxnLst>
              <a:cxn ang="T6">
                <a:pos x="T0" y="T1"/>
              </a:cxn>
              <a:cxn ang="T7">
                <a:pos x="T2" y="T3"/>
              </a:cxn>
              <a:cxn ang="T8">
                <a:pos x="T4" y="T5"/>
              </a:cxn>
            </a:cxnLst>
            <a:rect l="T9" t="T10" r="T11" b="T12"/>
            <a:pathLst>
              <a:path w="458" h="894">
                <a:moveTo>
                  <a:pt x="0" y="0"/>
                </a:moveTo>
                <a:lnTo>
                  <a:pt x="102" y="0"/>
                </a:lnTo>
                <a:lnTo>
                  <a:pt x="458" y="894"/>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4" name="Freeform 20"/>
          <p:cNvSpPr>
            <a:spLocks/>
          </p:cNvSpPr>
          <p:nvPr/>
        </p:nvSpPr>
        <p:spPr bwMode="auto">
          <a:xfrm>
            <a:off x="1743075" y="3130550"/>
            <a:ext cx="1117600" cy="731838"/>
          </a:xfrm>
          <a:custGeom>
            <a:avLst/>
            <a:gdLst>
              <a:gd name="T0" fmla="*/ 0 w 704"/>
              <a:gd name="T1" fmla="*/ 0 h 461"/>
              <a:gd name="T2" fmla="*/ 2147483647 w 704"/>
              <a:gd name="T3" fmla="*/ 0 h 461"/>
              <a:gd name="T4" fmla="*/ 2147483647 w 704"/>
              <a:gd name="T5" fmla="*/ 2147483647 h 461"/>
              <a:gd name="T6" fmla="*/ 0 60000 65536"/>
              <a:gd name="T7" fmla="*/ 0 60000 65536"/>
              <a:gd name="T8" fmla="*/ 0 60000 65536"/>
              <a:gd name="T9" fmla="*/ 0 w 704"/>
              <a:gd name="T10" fmla="*/ 0 h 461"/>
              <a:gd name="T11" fmla="*/ 704 w 704"/>
              <a:gd name="T12" fmla="*/ 461 h 461"/>
            </a:gdLst>
            <a:ahLst/>
            <a:cxnLst>
              <a:cxn ang="T6">
                <a:pos x="T0" y="T1"/>
              </a:cxn>
              <a:cxn ang="T7">
                <a:pos x="T2" y="T3"/>
              </a:cxn>
              <a:cxn ang="T8">
                <a:pos x="T4" y="T5"/>
              </a:cxn>
            </a:cxnLst>
            <a:rect l="T9" t="T10" r="T11" b="T12"/>
            <a:pathLst>
              <a:path w="704" h="461">
                <a:moveTo>
                  <a:pt x="0" y="0"/>
                </a:moveTo>
                <a:lnTo>
                  <a:pt x="90" y="0"/>
                </a:lnTo>
                <a:lnTo>
                  <a:pt x="704" y="461"/>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5" name="Freeform 21"/>
          <p:cNvSpPr>
            <a:spLocks/>
          </p:cNvSpPr>
          <p:nvPr/>
        </p:nvSpPr>
        <p:spPr bwMode="auto">
          <a:xfrm>
            <a:off x="1851025" y="4237038"/>
            <a:ext cx="1171575" cy="1622425"/>
          </a:xfrm>
          <a:custGeom>
            <a:avLst/>
            <a:gdLst>
              <a:gd name="T0" fmla="*/ 0 w 738"/>
              <a:gd name="T1" fmla="*/ 2147483647 h 1022"/>
              <a:gd name="T2" fmla="*/ 2147483647 w 738"/>
              <a:gd name="T3" fmla="*/ 2147483647 h 1022"/>
              <a:gd name="T4" fmla="*/ 2147483647 w 738"/>
              <a:gd name="T5" fmla="*/ 0 h 1022"/>
              <a:gd name="T6" fmla="*/ 0 60000 65536"/>
              <a:gd name="T7" fmla="*/ 0 60000 65536"/>
              <a:gd name="T8" fmla="*/ 0 60000 65536"/>
              <a:gd name="T9" fmla="*/ 0 w 738"/>
              <a:gd name="T10" fmla="*/ 0 h 1022"/>
              <a:gd name="T11" fmla="*/ 738 w 738"/>
              <a:gd name="T12" fmla="*/ 1022 h 1022"/>
            </a:gdLst>
            <a:ahLst/>
            <a:cxnLst>
              <a:cxn ang="T6">
                <a:pos x="T0" y="T1"/>
              </a:cxn>
              <a:cxn ang="T7">
                <a:pos x="T2" y="T3"/>
              </a:cxn>
              <a:cxn ang="T8">
                <a:pos x="T4" y="T5"/>
              </a:cxn>
            </a:cxnLst>
            <a:rect l="T9" t="T10" r="T11" b="T12"/>
            <a:pathLst>
              <a:path w="738" h="1022">
                <a:moveTo>
                  <a:pt x="0" y="1022"/>
                </a:moveTo>
                <a:lnTo>
                  <a:pt x="120" y="1022"/>
                </a:lnTo>
                <a:lnTo>
                  <a:pt x="738"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6" name="Freeform 22"/>
          <p:cNvSpPr>
            <a:spLocks/>
          </p:cNvSpPr>
          <p:nvPr/>
        </p:nvSpPr>
        <p:spPr bwMode="auto">
          <a:xfrm>
            <a:off x="1898650" y="4910138"/>
            <a:ext cx="1603375" cy="1177925"/>
          </a:xfrm>
          <a:custGeom>
            <a:avLst/>
            <a:gdLst>
              <a:gd name="T0" fmla="*/ 0 w 1010"/>
              <a:gd name="T1" fmla="*/ 2147483647 h 742"/>
              <a:gd name="T2" fmla="*/ 2147483647 w 1010"/>
              <a:gd name="T3" fmla="*/ 2147483647 h 742"/>
              <a:gd name="T4" fmla="*/ 2147483647 w 1010"/>
              <a:gd name="T5" fmla="*/ 0 h 742"/>
              <a:gd name="T6" fmla="*/ 0 60000 65536"/>
              <a:gd name="T7" fmla="*/ 0 60000 65536"/>
              <a:gd name="T8" fmla="*/ 0 60000 65536"/>
              <a:gd name="T9" fmla="*/ 0 w 1010"/>
              <a:gd name="T10" fmla="*/ 0 h 742"/>
              <a:gd name="T11" fmla="*/ 1010 w 1010"/>
              <a:gd name="T12" fmla="*/ 742 h 742"/>
            </a:gdLst>
            <a:ahLst/>
            <a:cxnLst>
              <a:cxn ang="T6">
                <a:pos x="T0" y="T1"/>
              </a:cxn>
              <a:cxn ang="T7">
                <a:pos x="T2" y="T3"/>
              </a:cxn>
              <a:cxn ang="T8">
                <a:pos x="T4" y="T5"/>
              </a:cxn>
            </a:cxnLst>
            <a:rect l="T9" t="T10" r="T11" b="T12"/>
            <a:pathLst>
              <a:path w="1010" h="742">
                <a:moveTo>
                  <a:pt x="0" y="742"/>
                </a:moveTo>
                <a:lnTo>
                  <a:pt x="90" y="742"/>
                </a:lnTo>
                <a:lnTo>
                  <a:pt x="1010"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7" name="Freeform 23"/>
          <p:cNvSpPr>
            <a:spLocks/>
          </p:cNvSpPr>
          <p:nvPr/>
        </p:nvSpPr>
        <p:spPr bwMode="auto">
          <a:xfrm>
            <a:off x="4025900" y="5891213"/>
            <a:ext cx="1722438" cy="450850"/>
          </a:xfrm>
          <a:custGeom>
            <a:avLst/>
            <a:gdLst>
              <a:gd name="T0" fmla="*/ 2147483647 w 1085"/>
              <a:gd name="T1" fmla="*/ 2147483647 h 284"/>
              <a:gd name="T2" fmla="*/ 2147483647 w 1085"/>
              <a:gd name="T3" fmla="*/ 2147483647 h 284"/>
              <a:gd name="T4" fmla="*/ 0 w 1085"/>
              <a:gd name="T5" fmla="*/ 0 h 284"/>
              <a:gd name="T6" fmla="*/ 0 60000 65536"/>
              <a:gd name="T7" fmla="*/ 0 60000 65536"/>
              <a:gd name="T8" fmla="*/ 0 60000 65536"/>
              <a:gd name="T9" fmla="*/ 0 w 1085"/>
              <a:gd name="T10" fmla="*/ 0 h 284"/>
              <a:gd name="T11" fmla="*/ 1085 w 1085"/>
              <a:gd name="T12" fmla="*/ 284 h 284"/>
            </a:gdLst>
            <a:ahLst/>
            <a:cxnLst>
              <a:cxn ang="T6">
                <a:pos x="T0" y="T1"/>
              </a:cxn>
              <a:cxn ang="T7">
                <a:pos x="T2" y="T3"/>
              </a:cxn>
              <a:cxn ang="T8">
                <a:pos x="T4" y="T5"/>
              </a:cxn>
            </a:cxnLst>
            <a:rect l="T9" t="T10" r="T11" b="T12"/>
            <a:pathLst>
              <a:path w="1085" h="284">
                <a:moveTo>
                  <a:pt x="1085" y="284"/>
                </a:moveTo>
                <a:lnTo>
                  <a:pt x="405" y="284"/>
                </a:lnTo>
                <a:lnTo>
                  <a:pt x="0"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48" name="Line 24"/>
          <p:cNvSpPr>
            <a:spLocks noChangeShapeType="1"/>
          </p:cNvSpPr>
          <p:nvPr/>
        </p:nvSpPr>
        <p:spPr bwMode="auto">
          <a:xfrm flipV="1">
            <a:off x="2041525" y="5532438"/>
            <a:ext cx="1524000" cy="555625"/>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9" name="Line 25"/>
          <p:cNvSpPr>
            <a:spLocks noChangeShapeType="1"/>
          </p:cNvSpPr>
          <p:nvPr/>
        </p:nvSpPr>
        <p:spPr bwMode="auto">
          <a:xfrm>
            <a:off x="6107113" y="5227638"/>
            <a:ext cx="527050" cy="1587"/>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0" name="Freeform 26"/>
          <p:cNvSpPr>
            <a:spLocks/>
          </p:cNvSpPr>
          <p:nvPr/>
        </p:nvSpPr>
        <p:spPr bwMode="auto">
          <a:xfrm>
            <a:off x="5888038" y="4135438"/>
            <a:ext cx="720725" cy="752475"/>
          </a:xfrm>
          <a:custGeom>
            <a:avLst/>
            <a:gdLst>
              <a:gd name="T0" fmla="*/ 2147483647 w 454"/>
              <a:gd name="T1" fmla="*/ 2147483647 h 474"/>
              <a:gd name="T2" fmla="*/ 2147483647 w 454"/>
              <a:gd name="T3" fmla="*/ 2147483647 h 474"/>
              <a:gd name="T4" fmla="*/ 0 w 454"/>
              <a:gd name="T5" fmla="*/ 0 h 474"/>
              <a:gd name="T6" fmla="*/ 0 60000 65536"/>
              <a:gd name="T7" fmla="*/ 0 60000 65536"/>
              <a:gd name="T8" fmla="*/ 0 60000 65536"/>
              <a:gd name="T9" fmla="*/ 0 w 454"/>
              <a:gd name="T10" fmla="*/ 0 h 474"/>
              <a:gd name="T11" fmla="*/ 454 w 454"/>
              <a:gd name="T12" fmla="*/ 474 h 474"/>
            </a:gdLst>
            <a:ahLst/>
            <a:cxnLst>
              <a:cxn ang="T6">
                <a:pos x="T0" y="T1"/>
              </a:cxn>
              <a:cxn ang="T7">
                <a:pos x="T2" y="T3"/>
              </a:cxn>
              <a:cxn ang="T8">
                <a:pos x="T4" y="T5"/>
              </a:cxn>
            </a:cxnLst>
            <a:rect l="T9" t="T10" r="T11" b="T12"/>
            <a:pathLst>
              <a:path w="454" h="474">
                <a:moveTo>
                  <a:pt x="454" y="474"/>
                </a:moveTo>
                <a:lnTo>
                  <a:pt x="344" y="474"/>
                </a:lnTo>
                <a:lnTo>
                  <a:pt x="0"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1" name="Freeform 27"/>
          <p:cNvSpPr>
            <a:spLocks/>
          </p:cNvSpPr>
          <p:nvPr/>
        </p:nvSpPr>
        <p:spPr bwMode="auto">
          <a:xfrm>
            <a:off x="6450013" y="2825750"/>
            <a:ext cx="727075" cy="963613"/>
          </a:xfrm>
          <a:custGeom>
            <a:avLst/>
            <a:gdLst>
              <a:gd name="T0" fmla="*/ 2147483647 w 458"/>
              <a:gd name="T1" fmla="*/ 2147483647 h 607"/>
              <a:gd name="T2" fmla="*/ 2147483647 w 458"/>
              <a:gd name="T3" fmla="*/ 2147483647 h 607"/>
              <a:gd name="T4" fmla="*/ 0 w 458"/>
              <a:gd name="T5" fmla="*/ 0 h 607"/>
              <a:gd name="T6" fmla="*/ 0 60000 65536"/>
              <a:gd name="T7" fmla="*/ 0 60000 65536"/>
              <a:gd name="T8" fmla="*/ 0 60000 65536"/>
              <a:gd name="T9" fmla="*/ 0 w 458"/>
              <a:gd name="T10" fmla="*/ 0 h 607"/>
              <a:gd name="T11" fmla="*/ 458 w 458"/>
              <a:gd name="T12" fmla="*/ 607 h 607"/>
            </a:gdLst>
            <a:ahLst/>
            <a:cxnLst>
              <a:cxn ang="T6">
                <a:pos x="T0" y="T1"/>
              </a:cxn>
              <a:cxn ang="T7">
                <a:pos x="T2" y="T3"/>
              </a:cxn>
              <a:cxn ang="T8">
                <a:pos x="T4" y="T5"/>
              </a:cxn>
            </a:cxnLst>
            <a:rect l="T9" t="T10" r="T11" b="T12"/>
            <a:pathLst>
              <a:path w="458" h="607">
                <a:moveTo>
                  <a:pt x="458" y="607"/>
                </a:moveTo>
                <a:lnTo>
                  <a:pt x="326" y="607"/>
                </a:lnTo>
                <a:lnTo>
                  <a:pt x="0"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2" name="Freeform 28"/>
          <p:cNvSpPr>
            <a:spLocks/>
          </p:cNvSpPr>
          <p:nvPr/>
        </p:nvSpPr>
        <p:spPr bwMode="auto">
          <a:xfrm>
            <a:off x="3943350" y="638175"/>
            <a:ext cx="1173163" cy="600075"/>
          </a:xfrm>
          <a:custGeom>
            <a:avLst/>
            <a:gdLst>
              <a:gd name="T0" fmla="*/ 0 w 739"/>
              <a:gd name="T1" fmla="*/ 0 h 378"/>
              <a:gd name="T2" fmla="*/ 2147483647 w 739"/>
              <a:gd name="T3" fmla="*/ 0 h 378"/>
              <a:gd name="T4" fmla="*/ 2147483647 w 739"/>
              <a:gd name="T5" fmla="*/ 2147483647 h 378"/>
              <a:gd name="T6" fmla="*/ 0 60000 65536"/>
              <a:gd name="T7" fmla="*/ 0 60000 65536"/>
              <a:gd name="T8" fmla="*/ 0 60000 65536"/>
              <a:gd name="T9" fmla="*/ 0 w 739"/>
              <a:gd name="T10" fmla="*/ 0 h 378"/>
              <a:gd name="T11" fmla="*/ 739 w 739"/>
              <a:gd name="T12" fmla="*/ 378 h 378"/>
            </a:gdLst>
            <a:ahLst/>
            <a:cxnLst>
              <a:cxn ang="T6">
                <a:pos x="T0" y="T1"/>
              </a:cxn>
              <a:cxn ang="T7">
                <a:pos x="T2" y="T3"/>
              </a:cxn>
              <a:cxn ang="T8">
                <a:pos x="T4" y="T5"/>
              </a:cxn>
            </a:cxnLst>
            <a:rect l="T9" t="T10" r="T11" b="T12"/>
            <a:pathLst>
              <a:path w="739" h="378">
                <a:moveTo>
                  <a:pt x="0" y="0"/>
                </a:moveTo>
                <a:lnTo>
                  <a:pt x="122" y="0"/>
                </a:lnTo>
                <a:lnTo>
                  <a:pt x="739" y="378"/>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3" name="Freeform 29"/>
          <p:cNvSpPr>
            <a:spLocks/>
          </p:cNvSpPr>
          <p:nvPr/>
        </p:nvSpPr>
        <p:spPr bwMode="auto">
          <a:xfrm>
            <a:off x="3873500" y="949325"/>
            <a:ext cx="1058863" cy="882650"/>
          </a:xfrm>
          <a:custGeom>
            <a:avLst/>
            <a:gdLst>
              <a:gd name="T0" fmla="*/ 0 w 667"/>
              <a:gd name="T1" fmla="*/ 0 h 556"/>
              <a:gd name="T2" fmla="*/ 2147483647 w 667"/>
              <a:gd name="T3" fmla="*/ 0 h 556"/>
              <a:gd name="T4" fmla="*/ 2147483647 w 667"/>
              <a:gd name="T5" fmla="*/ 2147483647 h 556"/>
              <a:gd name="T6" fmla="*/ 0 60000 65536"/>
              <a:gd name="T7" fmla="*/ 0 60000 65536"/>
              <a:gd name="T8" fmla="*/ 0 60000 65536"/>
              <a:gd name="T9" fmla="*/ 0 w 667"/>
              <a:gd name="T10" fmla="*/ 0 h 556"/>
              <a:gd name="T11" fmla="*/ 667 w 667"/>
              <a:gd name="T12" fmla="*/ 556 h 556"/>
            </a:gdLst>
            <a:ahLst/>
            <a:cxnLst>
              <a:cxn ang="T6">
                <a:pos x="T0" y="T1"/>
              </a:cxn>
              <a:cxn ang="T7">
                <a:pos x="T2" y="T3"/>
              </a:cxn>
              <a:cxn ang="T8">
                <a:pos x="T4" y="T5"/>
              </a:cxn>
            </a:cxnLst>
            <a:rect l="T9" t="T10" r="T11" b="T12"/>
            <a:pathLst>
              <a:path w="667" h="556">
                <a:moveTo>
                  <a:pt x="0" y="0"/>
                </a:moveTo>
                <a:lnTo>
                  <a:pt x="144" y="0"/>
                </a:lnTo>
                <a:lnTo>
                  <a:pt x="667" y="556"/>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4" name="Freeform 30"/>
          <p:cNvSpPr>
            <a:spLocks/>
          </p:cNvSpPr>
          <p:nvPr/>
        </p:nvSpPr>
        <p:spPr bwMode="auto">
          <a:xfrm>
            <a:off x="5751513" y="638175"/>
            <a:ext cx="923925" cy="584200"/>
          </a:xfrm>
          <a:custGeom>
            <a:avLst/>
            <a:gdLst>
              <a:gd name="T0" fmla="*/ 2147483647 w 582"/>
              <a:gd name="T1" fmla="*/ 0 h 368"/>
              <a:gd name="T2" fmla="*/ 2147483647 w 582"/>
              <a:gd name="T3" fmla="*/ 0 h 368"/>
              <a:gd name="T4" fmla="*/ 0 w 582"/>
              <a:gd name="T5" fmla="*/ 2147483647 h 368"/>
              <a:gd name="T6" fmla="*/ 0 60000 65536"/>
              <a:gd name="T7" fmla="*/ 0 60000 65536"/>
              <a:gd name="T8" fmla="*/ 0 60000 65536"/>
              <a:gd name="T9" fmla="*/ 0 w 582"/>
              <a:gd name="T10" fmla="*/ 0 h 368"/>
              <a:gd name="T11" fmla="*/ 582 w 582"/>
              <a:gd name="T12" fmla="*/ 368 h 368"/>
            </a:gdLst>
            <a:ahLst/>
            <a:cxnLst>
              <a:cxn ang="T6">
                <a:pos x="T0" y="T1"/>
              </a:cxn>
              <a:cxn ang="T7">
                <a:pos x="T2" y="T3"/>
              </a:cxn>
              <a:cxn ang="T8">
                <a:pos x="T4" y="T5"/>
              </a:cxn>
            </a:cxnLst>
            <a:rect l="T9" t="T10" r="T11" b="T12"/>
            <a:pathLst>
              <a:path w="582" h="368">
                <a:moveTo>
                  <a:pt x="582" y="0"/>
                </a:moveTo>
                <a:lnTo>
                  <a:pt x="510" y="0"/>
                </a:lnTo>
                <a:lnTo>
                  <a:pt x="0" y="368"/>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5" name="Freeform 31"/>
          <p:cNvSpPr>
            <a:spLocks/>
          </p:cNvSpPr>
          <p:nvPr/>
        </p:nvSpPr>
        <p:spPr bwMode="auto">
          <a:xfrm>
            <a:off x="6094413" y="1044575"/>
            <a:ext cx="1317625" cy="374650"/>
          </a:xfrm>
          <a:custGeom>
            <a:avLst/>
            <a:gdLst>
              <a:gd name="T0" fmla="*/ 2147483647 w 830"/>
              <a:gd name="T1" fmla="*/ 0 h 236"/>
              <a:gd name="T2" fmla="*/ 2147483647 w 830"/>
              <a:gd name="T3" fmla="*/ 0 h 236"/>
              <a:gd name="T4" fmla="*/ 0 w 830"/>
              <a:gd name="T5" fmla="*/ 2147483647 h 236"/>
              <a:gd name="T6" fmla="*/ 0 60000 65536"/>
              <a:gd name="T7" fmla="*/ 0 60000 65536"/>
              <a:gd name="T8" fmla="*/ 0 60000 65536"/>
              <a:gd name="T9" fmla="*/ 0 w 830"/>
              <a:gd name="T10" fmla="*/ 0 h 236"/>
              <a:gd name="T11" fmla="*/ 830 w 830"/>
              <a:gd name="T12" fmla="*/ 236 h 236"/>
            </a:gdLst>
            <a:ahLst/>
            <a:cxnLst>
              <a:cxn ang="T6">
                <a:pos x="T0" y="T1"/>
              </a:cxn>
              <a:cxn ang="T7">
                <a:pos x="T2" y="T3"/>
              </a:cxn>
              <a:cxn ang="T8">
                <a:pos x="T4" y="T5"/>
              </a:cxn>
            </a:cxnLst>
            <a:rect l="T9" t="T10" r="T11" b="T12"/>
            <a:pathLst>
              <a:path w="830" h="236">
                <a:moveTo>
                  <a:pt x="830" y="0"/>
                </a:moveTo>
                <a:lnTo>
                  <a:pt x="606" y="0"/>
                </a:lnTo>
                <a:lnTo>
                  <a:pt x="0" y="236"/>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6" name="Freeform 32"/>
          <p:cNvSpPr>
            <a:spLocks/>
          </p:cNvSpPr>
          <p:nvPr/>
        </p:nvSpPr>
        <p:spPr bwMode="auto">
          <a:xfrm>
            <a:off x="6411913" y="3732213"/>
            <a:ext cx="771525" cy="850900"/>
          </a:xfrm>
          <a:custGeom>
            <a:avLst/>
            <a:gdLst>
              <a:gd name="T0" fmla="*/ 0 w 486"/>
              <a:gd name="T1" fmla="*/ 0 h 536"/>
              <a:gd name="T2" fmla="*/ 2147483647 w 486"/>
              <a:gd name="T3" fmla="*/ 2147483647 h 536"/>
              <a:gd name="T4" fmla="*/ 2147483647 w 486"/>
              <a:gd name="T5" fmla="*/ 2147483647 h 536"/>
              <a:gd name="T6" fmla="*/ 0 60000 65536"/>
              <a:gd name="T7" fmla="*/ 0 60000 65536"/>
              <a:gd name="T8" fmla="*/ 0 60000 65536"/>
              <a:gd name="T9" fmla="*/ 0 w 486"/>
              <a:gd name="T10" fmla="*/ 0 h 536"/>
              <a:gd name="T11" fmla="*/ 486 w 486"/>
              <a:gd name="T12" fmla="*/ 536 h 536"/>
            </a:gdLst>
            <a:ahLst/>
            <a:cxnLst>
              <a:cxn ang="T6">
                <a:pos x="T0" y="T1"/>
              </a:cxn>
              <a:cxn ang="T7">
                <a:pos x="T2" y="T3"/>
              </a:cxn>
              <a:cxn ang="T8">
                <a:pos x="T4" y="T5"/>
              </a:cxn>
            </a:cxnLst>
            <a:rect l="T9" t="T10" r="T11" b="T12"/>
            <a:pathLst>
              <a:path w="486" h="536">
                <a:moveTo>
                  <a:pt x="0" y="0"/>
                </a:moveTo>
                <a:lnTo>
                  <a:pt x="230" y="536"/>
                </a:lnTo>
                <a:lnTo>
                  <a:pt x="486" y="536"/>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57" name="Line 33"/>
          <p:cNvSpPr>
            <a:spLocks noChangeShapeType="1"/>
          </p:cNvSpPr>
          <p:nvPr/>
        </p:nvSpPr>
        <p:spPr bwMode="auto">
          <a:xfrm flipH="1">
            <a:off x="7119938" y="1447800"/>
            <a:ext cx="304800" cy="1588"/>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8" name="Line 34"/>
          <p:cNvSpPr>
            <a:spLocks noChangeShapeType="1"/>
          </p:cNvSpPr>
          <p:nvPr/>
        </p:nvSpPr>
        <p:spPr bwMode="auto">
          <a:xfrm>
            <a:off x="6405563" y="3460750"/>
            <a:ext cx="371475" cy="1122363"/>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9" name="Line 35"/>
          <p:cNvSpPr>
            <a:spLocks noChangeShapeType="1"/>
          </p:cNvSpPr>
          <p:nvPr/>
        </p:nvSpPr>
        <p:spPr bwMode="auto">
          <a:xfrm flipV="1">
            <a:off x="2835275" y="3595688"/>
            <a:ext cx="250825" cy="60325"/>
          </a:xfrm>
          <a:prstGeom prst="line">
            <a:avLst/>
          </a:prstGeom>
          <a:noFill/>
          <a:ln w="952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0" name="Freeform 36"/>
          <p:cNvSpPr>
            <a:spLocks/>
          </p:cNvSpPr>
          <p:nvPr/>
        </p:nvSpPr>
        <p:spPr bwMode="auto">
          <a:xfrm>
            <a:off x="1511300" y="2816225"/>
            <a:ext cx="1495425" cy="963613"/>
          </a:xfrm>
          <a:custGeom>
            <a:avLst/>
            <a:gdLst>
              <a:gd name="T0" fmla="*/ 0 w 942"/>
              <a:gd name="T1" fmla="*/ 0 h 607"/>
              <a:gd name="T2" fmla="*/ 2147483647 w 942"/>
              <a:gd name="T3" fmla="*/ 0 h 607"/>
              <a:gd name="T4" fmla="*/ 2147483647 w 942"/>
              <a:gd name="T5" fmla="*/ 2147483647 h 607"/>
              <a:gd name="T6" fmla="*/ 0 60000 65536"/>
              <a:gd name="T7" fmla="*/ 0 60000 65536"/>
              <a:gd name="T8" fmla="*/ 0 60000 65536"/>
              <a:gd name="T9" fmla="*/ 0 w 942"/>
              <a:gd name="T10" fmla="*/ 0 h 607"/>
              <a:gd name="T11" fmla="*/ 942 w 942"/>
              <a:gd name="T12" fmla="*/ 607 h 607"/>
            </a:gdLst>
            <a:ahLst/>
            <a:cxnLst>
              <a:cxn ang="T6">
                <a:pos x="T0" y="T1"/>
              </a:cxn>
              <a:cxn ang="T7">
                <a:pos x="T2" y="T3"/>
              </a:cxn>
              <a:cxn ang="T8">
                <a:pos x="T4" y="T5"/>
              </a:cxn>
            </a:cxnLst>
            <a:rect l="T9" t="T10" r="T11" b="T12"/>
            <a:pathLst>
              <a:path w="942" h="607">
                <a:moveTo>
                  <a:pt x="0" y="0"/>
                </a:moveTo>
                <a:lnTo>
                  <a:pt x="50" y="0"/>
                </a:lnTo>
                <a:lnTo>
                  <a:pt x="942" y="607"/>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61" name="Rectangle 37"/>
          <p:cNvSpPr>
            <a:spLocks noChangeArrowheads="1"/>
          </p:cNvSpPr>
          <p:nvPr/>
        </p:nvSpPr>
        <p:spPr bwMode="auto">
          <a:xfrm>
            <a:off x="6656388" y="5084763"/>
            <a:ext cx="19431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Secretion being</a:t>
            </a:r>
          </a:p>
          <a:p>
            <a:r>
              <a:rPr lang="en-US" b="1">
                <a:solidFill>
                  <a:srgbClr val="231F20"/>
                </a:solidFill>
              </a:rPr>
              <a:t>released from cell</a:t>
            </a:r>
            <a:endParaRPr lang="en-US" b="1"/>
          </a:p>
          <a:p>
            <a:r>
              <a:rPr lang="en-US" b="1">
                <a:solidFill>
                  <a:srgbClr val="231F20"/>
                </a:solidFill>
              </a:rPr>
              <a:t>by exocytosis</a:t>
            </a:r>
            <a:endParaRPr lang="en-US" b="1"/>
          </a:p>
        </p:txBody>
      </p:sp>
      <p:sp>
        <p:nvSpPr>
          <p:cNvPr id="150562" name="Rectangle 38"/>
          <p:cNvSpPr>
            <a:spLocks noChangeArrowheads="1"/>
          </p:cNvSpPr>
          <p:nvPr/>
        </p:nvSpPr>
        <p:spPr bwMode="auto">
          <a:xfrm>
            <a:off x="5770563" y="619918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Peroxisome</a:t>
            </a:r>
            <a:endParaRPr lang="en-US" b="1"/>
          </a:p>
        </p:txBody>
      </p:sp>
      <p:sp>
        <p:nvSpPr>
          <p:cNvPr id="150563" name="Rectangle 39"/>
          <p:cNvSpPr>
            <a:spLocks noChangeArrowheads="1"/>
          </p:cNvSpPr>
          <p:nvPr/>
        </p:nvSpPr>
        <p:spPr bwMode="auto">
          <a:xfrm>
            <a:off x="7205663" y="4440238"/>
            <a:ext cx="1231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Ribosomes</a:t>
            </a:r>
            <a:endParaRPr lang="en-US" b="1"/>
          </a:p>
        </p:txBody>
      </p:sp>
      <p:sp>
        <p:nvSpPr>
          <p:cNvPr id="150564" name="Rectangle 40"/>
          <p:cNvSpPr>
            <a:spLocks noChangeArrowheads="1"/>
          </p:cNvSpPr>
          <p:nvPr/>
        </p:nvSpPr>
        <p:spPr bwMode="auto">
          <a:xfrm>
            <a:off x="7196138" y="3646488"/>
            <a:ext cx="1397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Rough</a:t>
            </a:r>
          </a:p>
          <a:p>
            <a:r>
              <a:rPr lang="en-US" b="1">
                <a:solidFill>
                  <a:srgbClr val="231F20"/>
                </a:solidFill>
              </a:rPr>
              <a:t>endoplasmic</a:t>
            </a:r>
            <a:endParaRPr lang="en-US" b="1"/>
          </a:p>
          <a:p>
            <a:r>
              <a:rPr lang="en-US" b="1">
                <a:solidFill>
                  <a:srgbClr val="231F20"/>
                </a:solidFill>
              </a:rPr>
              <a:t>reticulum</a:t>
            </a:r>
            <a:endParaRPr lang="en-US" b="1"/>
          </a:p>
        </p:txBody>
      </p:sp>
      <p:sp>
        <p:nvSpPr>
          <p:cNvPr id="150565" name="Rectangle 41"/>
          <p:cNvSpPr>
            <a:spLocks noChangeArrowheads="1"/>
          </p:cNvSpPr>
          <p:nvPr/>
        </p:nvSpPr>
        <p:spPr bwMode="auto">
          <a:xfrm>
            <a:off x="7446963" y="912813"/>
            <a:ext cx="88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Nucleus</a:t>
            </a:r>
            <a:endParaRPr lang="en-US" b="1"/>
          </a:p>
        </p:txBody>
      </p:sp>
      <p:sp>
        <p:nvSpPr>
          <p:cNvPr id="150566" name="Rectangle 42"/>
          <p:cNvSpPr>
            <a:spLocks noChangeArrowheads="1"/>
          </p:cNvSpPr>
          <p:nvPr/>
        </p:nvSpPr>
        <p:spPr bwMode="auto">
          <a:xfrm>
            <a:off x="6700838" y="506413"/>
            <a:ext cx="189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Nuclear envelope</a:t>
            </a:r>
            <a:endParaRPr lang="en-US" b="1"/>
          </a:p>
        </p:txBody>
      </p:sp>
      <p:sp>
        <p:nvSpPr>
          <p:cNvPr id="150567" name="Rectangle 43"/>
          <p:cNvSpPr>
            <a:spLocks noChangeArrowheads="1"/>
          </p:cNvSpPr>
          <p:nvPr/>
        </p:nvSpPr>
        <p:spPr bwMode="auto">
          <a:xfrm>
            <a:off x="2741613" y="509588"/>
            <a:ext cx="114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Chromatin</a:t>
            </a:r>
            <a:endParaRPr lang="en-US" b="1"/>
          </a:p>
        </p:txBody>
      </p:sp>
      <p:sp>
        <p:nvSpPr>
          <p:cNvPr id="150568" name="Rectangle 44"/>
          <p:cNvSpPr>
            <a:spLocks noChangeArrowheads="1"/>
          </p:cNvSpPr>
          <p:nvPr/>
        </p:nvSpPr>
        <p:spPr bwMode="auto">
          <a:xfrm>
            <a:off x="6630988" y="4760913"/>
            <a:ext cx="1739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Golgi apparatus</a:t>
            </a:r>
            <a:endParaRPr lang="en-US" b="1"/>
          </a:p>
        </p:txBody>
      </p:sp>
      <p:sp>
        <p:nvSpPr>
          <p:cNvPr id="150569" name="Rectangle 45"/>
          <p:cNvSpPr>
            <a:spLocks noChangeArrowheads="1"/>
          </p:cNvSpPr>
          <p:nvPr/>
        </p:nvSpPr>
        <p:spPr bwMode="auto">
          <a:xfrm>
            <a:off x="2741613" y="8143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Nucleolus</a:t>
            </a:r>
            <a:endParaRPr lang="en-US" b="1"/>
          </a:p>
        </p:txBody>
      </p:sp>
      <p:sp>
        <p:nvSpPr>
          <p:cNvPr id="150570" name="Rectangle 46"/>
          <p:cNvSpPr>
            <a:spLocks noChangeArrowheads="1"/>
          </p:cNvSpPr>
          <p:nvPr/>
        </p:nvSpPr>
        <p:spPr bwMode="auto">
          <a:xfrm>
            <a:off x="369888" y="1135063"/>
            <a:ext cx="231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Smooth endoplasmic</a:t>
            </a:r>
          </a:p>
          <a:p>
            <a:r>
              <a:rPr lang="en-US" b="1">
                <a:solidFill>
                  <a:srgbClr val="231F20"/>
                </a:solidFill>
              </a:rPr>
              <a:t>reticulum </a:t>
            </a:r>
            <a:endParaRPr lang="en-US" b="1"/>
          </a:p>
        </p:txBody>
      </p:sp>
      <p:sp>
        <p:nvSpPr>
          <p:cNvPr id="150571" name="Rectangle 47"/>
          <p:cNvSpPr>
            <a:spLocks noChangeArrowheads="1"/>
          </p:cNvSpPr>
          <p:nvPr/>
        </p:nvSpPr>
        <p:spPr bwMode="auto">
          <a:xfrm>
            <a:off x="369888" y="2008188"/>
            <a:ext cx="83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Cytosol</a:t>
            </a:r>
            <a:endParaRPr lang="en-US" b="1"/>
          </a:p>
        </p:txBody>
      </p:sp>
      <p:sp>
        <p:nvSpPr>
          <p:cNvPr id="150572" name="Rectangle 48"/>
          <p:cNvSpPr>
            <a:spLocks noChangeArrowheads="1"/>
          </p:cNvSpPr>
          <p:nvPr/>
        </p:nvSpPr>
        <p:spPr bwMode="auto">
          <a:xfrm>
            <a:off x="369888" y="2344738"/>
            <a:ext cx="1130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Lysosome</a:t>
            </a:r>
            <a:endParaRPr lang="en-US" b="1"/>
          </a:p>
        </p:txBody>
      </p:sp>
      <p:sp>
        <p:nvSpPr>
          <p:cNvPr id="150573" name="Rectangle 49"/>
          <p:cNvSpPr>
            <a:spLocks noChangeArrowheads="1"/>
          </p:cNvSpPr>
          <p:nvPr/>
        </p:nvSpPr>
        <p:spPr bwMode="auto">
          <a:xfrm>
            <a:off x="369888" y="1693863"/>
            <a:ext cx="1587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Mitochondrion</a:t>
            </a:r>
            <a:endParaRPr lang="en-US" b="1"/>
          </a:p>
        </p:txBody>
      </p:sp>
      <p:sp>
        <p:nvSpPr>
          <p:cNvPr id="150574" name="Rectangle 50"/>
          <p:cNvSpPr>
            <a:spLocks noChangeArrowheads="1"/>
          </p:cNvSpPr>
          <p:nvPr/>
        </p:nvSpPr>
        <p:spPr bwMode="auto">
          <a:xfrm>
            <a:off x="369888" y="2671763"/>
            <a:ext cx="1117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Centrioles</a:t>
            </a:r>
            <a:endParaRPr lang="en-US" b="1"/>
          </a:p>
        </p:txBody>
      </p:sp>
      <p:sp>
        <p:nvSpPr>
          <p:cNvPr id="150575" name="Rectangle 51"/>
          <p:cNvSpPr>
            <a:spLocks noChangeArrowheads="1"/>
          </p:cNvSpPr>
          <p:nvPr/>
        </p:nvSpPr>
        <p:spPr bwMode="auto">
          <a:xfrm>
            <a:off x="369888" y="2989263"/>
            <a:ext cx="1333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Centrosome</a:t>
            </a:r>
          </a:p>
          <a:p>
            <a:r>
              <a:rPr lang="en-US" b="1">
                <a:solidFill>
                  <a:srgbClr val="231F20"/>
                </a:solidFill>
              </a:rPr>
              <a:t>matrix</a:t>
            </a:r>
            <a:endParaRPr lang="en-US" b="1"/>
          </a:p>
        </p:txBody>
      </p:sp>
      <p:sp>
        <p:nvSpPr>
          <p:cNvPr id="150576" name="Rectangle 52"/>
          <p:cNvSpPr>
            <a:spLocks noChangeArrowheads="1"/>
          </p:cNvSpPr>
          <p:nvPr/>
        </p:nvSpPr>
        <p:spPr bwMode="auto">
          <a:xfrm>
            <a:off x="373063" y="5205413"/>
            <a:ext cx="1501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Cytoskeletal</a:t>
            </a:r>
          </a:p>
          <a:p>
            <a:r>
              <a:rPr lang="en-US" b="1">
                <a:solidFill>
                  <a:srgbClr val="231F20"/>
                </a:solidFill>
              </a:rPr>
              <a:t>elements</a:t>
            </a:r>
            <a:endParaRPr lang="en-US" b="1"/>
          </a:p>
          <a:p>
            <a:r>
              <a:rPr lang="en-US" b="1">
                <a:solidFill>
                  <a:srgbClr val="231F20"/>
                </a:solidFill>
              </a:rPr>
              <a:t>• Microtubule</a:t>
            </a:r>
            <a:endParaRPr lang="en-US" b="1"/>
          </a:p>
          <a:p>
            <a:r>
              <a:rPr lang="en-US" b="1">
                <a:solidFill>
                  <a:srgbClr val="231F20"/>
                </a:solidFill>
              </a:rPr>
              <a:t>• Intermediate</a:t>
            </a:r>
            <a:endParaRPr lang="en-US" b="1"/>
          </a:p>
          <a:p>
            <a:r>
              <a:rPr lang="en-US" b="1">
                <a:solidFill>
                  <a:srgbClr val="231F20"/>
                </a:solidFill>
              </a:rPr>
              <a:t>  filaments</a:t>
            </a:r>
            <a:endParaRPr lang="en-US" b="1"/>
          </a:p>
        </p:txBody>
      </p:sp>
      <p:sp>
        <p:nvSpPr>
          <p:cNvPr id="150577" name="Rectangle 53"/>
          <p:cNvSpPr>
            <a:spLocks noChangeArrowheads="1"/>
          </p:cNvSpPr>
          <p:nvPr/>
        </p:nvSpPr>
        <p:spPr bwMode="auto">
          <a:xfrm>
            <a:off x="7446963" y="1316038"/>
            <a:ext cx="1155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Plasma</a:t>
            </a:r>
          </a:p>
          <a:p>
            <a:r>
              <a:rPr lang="en-US" b="1">
                <a:solidFill>
                  <a:srgbClr val="231F20"/>
                </a:solidFill>
              </a:rPr>
              <a:t>membrane</a:t>
            </a:r>
            <a:endParaRPr lang="en-US" b="1"/>
          </a:p>
        </p:txBody>
      </p:sp>
    </p:spTree>
    <p:extLst>
      <p:ext uri="{BB962C8B-B14F-4D97-AF65-F5344CB8AC3E}">
        <p14:creationId xmlns:p14="http://schemas.microsoft.com/office/powerpoint/2010/main" val="307287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normAutofit/>
          </a:bodyPr>
          <a:lstStyle/>
          <a:p>
            <a:r>
              <a:rPr lang="en-US" dirty="0">
                <a:solidFill>
                  <a:schemeClr val="tx1"/>
                </a:solidFill>
              </a:rPr>
              <a:t>Principle of Complementarity</a:t>
            </a:r>
          </a:p>
        </p:txBody>
      </p:sp>
      <p:sp>
        <p:nvSpPr>
          <p:cNvPr id="18437" name="Rectangle 5"/>
          <p:cNvSpPr>
            <a:spLocks noGrp="1" noChangeArrowheads="1"/>
          </p:cNvSpPr>
          <p:nvPr>
            <p:ph idx="1"/>
          </p:nvPr>
        </p:nvSpPr>
        <p:spPr/>
        <p:txBody>
          <a:bodyPr/>
          <a:lstStyle/>
          <a:p>
            <a:r>
              <a:rPr lang="en-US" dirty="0">
                <a:solidFill>
                  <a:schemeClr val="tx1"/>
                </a:solidFill>
              </a:rPr>
              <a:t>Anatomy and physiology are inseparable</a:t>
            </a:r>
          </a:p>
          <a:p>
            <a:pPr lvl="1"/>
            <a:r>
              <a:rPr lang="en-US" dirty="0">
                <a:solidFill>
                  <a:schemeClr val="tx1"/>
                </a:solidFill>
              </a:rPr>
              <a:t>Function always reflects structure</a:t>
            </a:r>
          </a:p>
          <a:p>
            <a:pPr lvl="1"/>
            <a:r>
              <a:rPr lang="en-US" dirty="0">
                <a:solidFill>
                  <a:schemeClr val="tx1"/>
                </a:solidFill>
              </a:rPr>
              <a:t>What a structure can do depends on its specific form</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0532119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4"/>
          <p:cNvSpPr>
            <a:spLocks noGrp="1" noChangeArrowheads="1"/>
          </p:cNvSpPr>
          <p:nvPr>
            <p:ph type="title"/>
          </p:nvPr>
        </p:nvSpPr>
        <p:spPr>
          <a:xfrm>
            <a:off x="914400" y="152401"/>
            <a:ext cx="7391400" cy="762000"/>
          </a:xfrm>
        </p:spPr>
        <p:txBody>
          <a:bodyPr/>
          <a:lstStyle/>
          <a:p>
            <a:r>
              <a:rPr lang="en-US" dirty="0" smtClean="0">
                <a:solidFill>
                  <a:schemeClr val="tx1"/>
                </a:solidFill>
              </a:rPr>
              <a:t>Plasma Membrane</a:t>
            </a:r>
          </a:p>
        </p:txBody>
      </p:sp>
      <p:sp>
        <p:nvSpPr>
          <p:cNvPr id="151555" name="Rectangle 5"/>
          <p:cNvSpPr>
            <a:spLocks noGrp="1" noChangeArrowheads="1"/>
          </p:cNvSpPr>
          <p:nvPr>
            <p:ph idx="1"/>
          </p:nvPr>
        </p:nvSpPr>
        <p:spPr>
          <a:xfrm>
            <a:off x="838200" y="1600201"/>
            <a:ext cx="7467600" cy="4572000"/>
          </a:xfrm>
        </p:spPr>
        <p:txBody>
          <a:bodyPr/>
          <a:lstStyle/>
          <a:p>
            <a:r>
              <a:rPr lang="en-US" dirty="0" smtClean="0">
                <a:solidFill>
                  <a:schemeClr val="tx1"/>
                </a:solidFill>
              </a:rPr>
              <a:t>Bimolecular layer of lipids and proteins in a constantly changing fluid mosaic </a:t>
            </a:r>
          </a:p>
          <a:p>
            <a:endParaRPr lang="en-US" dirty="0" smtClean="0">
              <a:solidFill>
                <a:schemeClr val="tx1"/>
              </a:solidFill>
            </a:endParaRPr>
          </a:p>
          <a:p>
            <a:r>
              <a:rPr lang="en-US" dirty="0" smtClean="0">
                <a:solidFill>
                  <a:schemeClr val="tx1"/>
                </a:solidFill>
              </a:rPr>
              <a:t>Plays a dynamic role in cellular activity</a:t>
            </a:r>
          </a:p>
          <a:p>
            <a:endParaRPr lang="en-US" dirty="0" smtClean="0">
              <a:solidFill>
                <a:schemeClr val="tx1"/>
              </a:solidFill>
            </a:endParaRPr>
          </a:p>
          <a:p>
            <a:r>
              <a:rPr lang="en-US" dirty="0" smtClean="0">
                <a:solidFill>
                  <a:schemeClr val="tx1"/>
                </a:solidFill>
              </a:rPr>
              <a:t>Separates intracellular fluid (ICF) from extracellular fluid (ECF)</a:t>
            </a:r>
          </a:p>
        </p:txBody>
      </p:sp>
    </p:spTree>
    <p:extLst>
      <p:ext uri="{BB962C8B-B14F-4D97-AF65-F5344CB8AC3E}">
        <p14:creationId xmlns:p14="http://schemas.microsoft.com/office/powerpoint/2010/main" val="6675936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8235950" y="6581775"/>
            <a:ext cx="90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3.3</a:t>
            </a:r>
          </a:p>
        </p:txBody>
      </p:sp>
      <p:pic>
        <p:nvPicPr>
          <p:cNvPr id="1495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93713"/>
            <a:ext cx="5172075" cy="5868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Freeform 8"/>
          <p:cNvSpPr>
            <a:spLocks/>
          </p:cNvSpPr>
          <p:nvPr/>
        </p:nvSpPr>
        <p:spPr bwMode="auto">
          <a:xfrm>
            <a:off x="5732463" y="1663700"/>
            <a:ext cx="146050" cy="1000125"/>
          </a:xfrm>
          <a:custGeom>
            <a:avLst/>
            <a:gdLst>
              <a:gd name="T0" fmla="*/ 2147483647 w 92"/>
              <a:gd name="T1" fmla="*/ 2147483647 h 630"/>
              <a:gd name="T2" fmla="*/ 0 w 92"/>
              <a:gd name="T3" fmla="*/ 2147483647 h 630"/>
              <a:gd name="T4" fmla="*/ 0 w 92"/>
              <a:gd name="T5" fmla="*/ 0 h 630"/>
              <a:gd name="T6" fmla="*/ 0 60000 65536"/>
              <a:gd name="T7" fmla="*/ 0 60000 65536"/>
              <a:gd name="T8" fmla="*/ 0 60000 65536"/>
              <a:gd name="T9" fmla="*/ 0 w 92"/>
              <a:gd name="T10" fmla="*/ 0 h 630"/>
              <a:gd name="T11" fmla="*/ 92 w 92"/>
              <a:gd name="T12" fmla="*/ 630 h 630"/>
            </a:gdLst>
            <a:ahLst/>
            <a:cxnLst>
              <a:cxn ang="T6">
                <a:pos x="T0" y="T1"/>
              </a:cxn>
              <a:cxn ang="T7">
                <a:pos x="T2" y="T3"/>
              </a:cxn>
              <a:cxn ang="T8">
                <a:pos x="T4" y="T5"/>
              </a:cxn>
            </a:cxnLst>
            <a:rect l="T9" t="T10" r="T11" b="T12"/>
            <a:pathLst>
              <a:path w="92" h="630">
                <a:moveTo>
                  <a:pt x="92" y="630"/>
                </a:moveTo>
                <a:lnTo>
                  <a:pt x="0" y="290"/>
                </a:lnTo>
                <a:lnTo>
                  <a:pt x="0" y="0"/>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1" name="Freeform 9"/>
          <p:cNvSpPr>
            <a:spLocks/>
          </p:cNvSpPr>
          <p:nvPr/>
        </p:nvSpPr>
        <p:spPr bwMode="auto">
          <a:xfrm>
            <a:off x="4611688" y="1301750"/>
            <a:ext cx="47625" cy="1222375"/>
          </a:xfrm>
          <a:custGeom>
            <a:avLst/>
            <a:gdLst>
              <a:gd name="T0" fmla="*/ 2147483647 w 30"/>
              <a:gd name="T1" fmla="*/ 2147483647 h 770"/>
              <a:gd name="T2" fmla="*/ 2147483647 w 30"/>
              <a:gd name="T3" fmla="*/ 0 h 770"/>
              <a:gd name="T4" fmla="*/ 0 w 30"/>
              <a:gd name="T5" fmla="*/ 0 h 770"/>
              <a:gd name="T6" fmla="*/ 0 60000 65536"/>
              <a:gd name="T7" fmla="*/ 0 60000 65536"/>
              <a:gd name="T8" fmla="*/ 0 60000 65536"/>
              <a:gd name="T9" fmla="*/ 0 w 30"/>
              <a:gd name="T10" fmla="*/ 0 h 770"/>
              <a:gd name="T11" fmla="*/ 30 w 30"/>
              <a:gd name="T12" fmla="*/ 770 h 770"/>
            </a:gdLst>
            <a:ahLst/>
            <a:cxnLst>
              <a:cxn ang="T6">
                <a:pos x="T0" y="T1"/>
              </a:cxn>
              <a:cxn ang="T7">
                <a:pos x="T2" y="T3"/>
              </a:cxn>
              <a:cxn ang="T8">
                <a:pos x="T4" y="T5"/>
              </a:cxn>
            </a:cxnLst>
            <a:rect l="T9" t="T10" r="T11" b="T12"/>
            <a:pathLst>
              <a:path w="30" h="770">
                <a:moveTo>
                  <a:pt x="28" y="770"/>
                </a:moveTo>
                <a:lnTo>
                  <a:pt x="30" y="0"/>
                </a:lnTo>
                <a:lnTo>
                  <a:pt x="0" y="0"/>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2" name="Line 10"/>
          <p:cNvSpPr>
            <a:spLocks noChangeShapeType="1"/>
          </p:cNvSpPr>
          <p:nvPr/>
        </p:nvSpPr>
        <p:spPr bwMode="auto">
          <a:xfrm flipH="1">
            <a:off x="3219450" y="2543175"/>
            <a:ext cx="63500" cy="1588"/>
          </a:xfrm>
          <a:prstGeom prst="line">
            <a:avLst/>
          </a:prstGeom>
          <a:noFill/>
          <a:ln w="635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3" name="Line 11"/>
          <p:cNvSpPr>
            <a:spLocks noChangeShapeType="1"/>
          </p:cNvSpPr>
          <p:nvPr/>
        </p:nvSpPr>
        <p:spPr bwMode="auto">
          <a:xfrm flipH="1" flipV="1">
            <a:off x="6183313" y="1936750"/>
            <a:ext cx="3175" cy="936625"/>
          </a:xfrm>
          <a:prstGeom prst="line">
            <a:avLst/>
          </a:prstGeom>
          <a:noFill/>
          <a:ln w="635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4" name="Freeform 12"/>
          <p:cNvSpPr>
            <a:spLocks/>
          </p:cNvSpPr>
          <p:nvPr/>
        </p:nvSpPr>
        <p:spPr bwMode="auto">
          <a:xfrm>
            <a:off x="4833938" y="1219200"/>
            <a:ext cx="139700" cy="1327150"/>
          </a:xfrm>
          <a:custGeom>
            <a:avLst/>
            <a:gdLst>
              <a:gd name="T0" fmla="*/ 0 w 88"/>
              <a:gd name="T1" fmla="*/ 2147483647 h 836"/>
              <a:gd name="T2" fmla="*/ 0 w 88"/>
              <a:gd name="T3" fmla="*/ 0 h 836"/>
              <a:gd name="T4" fmla="*/ 2147483647 w 88"/>
              <a:gd name="T5" fmla="*/ 0 h 836"/>
              <a:gd name="T6" fmla="*/ 0 60000 65536"/>
              <a:gd name="T7" fmla="*/ 0 60000 65536"/>
              <a:gd name="T8" fmla="*/ 0 60000 65536"/>
              <a:gd name="T9" fmla="*/ 0 w 88"/>
              <a:gd name="T10" fmla="*/ 0 h 836"/>
              <a:gd name="T11" fmla="*/ 88 w 88"/>
              <a:gd name="T12" fmla="*/ 836 h 836"/>
            </a:gdLst>
            <a:ahLst/>
            <a:cxnLst>
              <a:cxn ang="T6">
                <a:pos x="T0" y="T1"/>
              </a:cxn>
              <a:cxn ang="T7">
                <a:pos x="T2" y="T3"/>
              </a:cxn>
              <a:cxn ang="T8">
                <a:pos x="T4" y="T5"/>
              </a:cxn>
            </a:cxnLst>
            <a:rect l="T9" t="T10" r="T11" b="T12"/>
            <a:pathLst>
              <a:path w="88" h="836">
                <a:moveTo>
                  <a:pt x="0" y="836"/>
                </a:moveTo>
                <a:lnTo>
                  <a:pt x="0" y="0"/>
                </a:lnTo>
                <a:lnTo>
                  <a:pt x="88" y="0"/>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5" name="Freeform 13"/>
          <p:cNvSpPr>
            <a:spLocks/>
          </p:cNvSpPr>
          <p:nvPr/>
        </p:nvSpPr>
        <p:spPr bwMode="auto">
          <a:xfrm>
            <a:off x="5008563" y="2397125"/>
            <a:ext cx="942975" cy="2141538"/>
          </a:xfrm>
          <a:custGeom>
            <a:avLst/>
            <a:gdLst>
              <a:gd name="T0" fmla="*/ 2147483647 w 594"/>
              <a:gd name="T1" fmla="*/ 2147483647 h 1349"/>
              <a:gd name="T2" fmla="*/ 2147483647 w 594"/>
              <a:gd name="T3" fmla="*/ 2147483647 h 1349"/>
              <a:gd name="T4" fmla="*/ 0 w 594"/>
              <a:gd name="T5" fmla="*/ 0 h 1349"/>
              <a:gd name="T6" fmla="*/ 0 60000 65536"/>
              <a:gd name="T7" fmla="*/ 0 60000 65536"/>
              <a:gd name="T8" fmla="*/ 0 60000 65536"/>
              <a:gd name="T9" fmla="*/ 0 w 594"/>
              <a:gd name="T10" fmla="*/ 0 h 1349"/>
              <a:gd name="T11" fmla="*/ 594 w 594"/>
              <a:gd name="T12" fmla="*/ 1349 h 1349"/>
            </a:gdLst>
            <a:ahLst/>
            <a:cxnLst>
              <a:cxn ang="T6">
                <a:pos x="T0" y="T1"/>
              </a:cxn>
              <a:cxn ang="T7">
                <a:pos x="T2" y="T3"/>
              </a:cxn>
              <a:cxn ang="T8">
                <a:pos x="T4" y="T5"/>
              </a:cxn>
            </a:cxnLst>
            <a:rect l="T9" t="T10" r="T11" b="T12"/>
            <a:pathLst>
              <a:path w="594" h="1349">
                <a:moveTo>
                  <a:pt x="520" y="1061"/>
                </a:moveTo>
                <a:lnTo>
                  <a:pt x="594" y="1349"/>
                </a:lnTo>
                <a:lnTo>
                  <a:pt x="0" y="0"/>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6" name="Freeform 14"/>
          <p:cNvSpPr>
            <a:spLocks/>
          </p:cNvSpPr>
          <p:nvPr/>
        </p:nvSpPr>
        <p:spPr bwMode="auto">
          <a:xfrm>
            <a:off x="4079875" y="3387725"/>
            <a:ext cx="512763" cy="280988"/>
          </a:xfrm>
          <a:custGeom>
            <a:avLst/>
            <a:gdLst>
              <a:gd name="T0" fmla="*/ 0 w 323"/>
              <a:gd name="T1" fmla="*/ 0 h 177"/>
              <a:gd name="T2" fmla="*/ 2147483647 w 323"/>
              <a:gd name="T3" fmla="*/ 2147483647 h 177"/>
              <a:gd name="T4" fmla="*/ 2147483647 w 323"/>
              <a:gd name="T5" fmla="*/ 2147483647 h 177"/>
              <a:gd name="T6" fmla="*/ 0 60000 65536"/>
              <a:gd name="T7" fmla="*/ 0 60000 65536"/>
              <a:gd name="T8" fmla="*/ 0 60000 65536"/>
              <a:gd name="T9" fmla="*/ 0 w 323"/>
              <a:gd name="T10" fmla="*/ 0 h 177"/>
              <a:gd name="T11" fmla="*/ 323 w 323"/>
              <a:gd name="T12" fmla="*/ 177 h 177"/>
            </a:gdLst>
            <a:ahLst/>
            <a:cxnLst>
              <a:cxn ang="T6">
                <a:pos x="T0" y="T1"/>
              </a:cxn>
              <a:cxn ang="T7">
                <a:pos x="T2" y="T3"/>
              </a:cxn>
              <a:cxn ang="T8">
                <a:pos x="T4" y="T5"/>
              </a:cxn>
            </a:cxnLst>
            <a:rect l="T9" t="T10" r="T11" b="T12"/>
            <a:pathLst>
              <a:path w="323" h="177">
                <a:moveTo>
                  <a:pt x="0" y="0"/>
                </a:moveTo>
                <a:lnTo>
                  <a:pt x="226" y="177"/>
                </a:lnTo>
                <a:lnTo>
                  <a:pt x="323" y="77"/>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7" name="Line 15"/>
          <p:cNvSpPr>
            <a:spLocks noChangeShapeType="1"/>
          </p:cNvSpPr>
          <p:nvPr/>
        </p:nvSpPr>
        <p:spPr bwMode="auto">
          <a:xfrm flipV="1">
            <a:off x="5119688" y="3694113"/>
            <a:ext cx="1587" cy="514350"/>
          </a:xfrm>
          <a:prstGeom prst="line">
            <a:avLst/>
          </a:prstGeom>
          <a:noFill/>
          <a:ln w="635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8" name="Line 16"/>
          <p:cNvSpPr>
            <a:spLocks noChangeShapeType="1"/>
          </p:cNvSpPr>
          <p:nvPr/>
        </p:nvSpPr>
        <p:spPr bwMode="auto">
          <a:xfrm>
            <a:off x="4438650" y="3668713"/>
            <a:ext cx="1588" cy="152400"/>
          </a:xfrm>
          <a:prstGeom prst="line">
            <a:avLst/>
          </a:prstGeom>
          <a:noFill/>
          <a:ln w="635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89" name="Line 17"/>
          <p:cNvSpPr>
            <a:spLocks noChangeShapeType="1"/>
          </p:cNvSpPr>
          <p:nvPr/>
        </p:nvSpPr>
        <p:spPr bwMode="auto">
          <a:xfrm>
            <a:off x="5951538" y="4538663"/>
            <a:ext cx="1587" cy="95250"/>
          </a:xfrm>
          <a:prstGeom prst="line">
            <a:avLst/>
          </a:prstGeom>
          <a:noFill/>
          <a:ln w="635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590" name="Freeform 18"/>
          <p:cNvSpPr>
            <a:spLocks/>
          </p:cNvSpPr>
          <p:nvPr/>
        </p:nvSpPr>
        <p:spPr bwMode="auto">
          <a:xfrm>
            <a:off x="3286125" y="2857500"/>
            <a:ext cx="219075" cy="658813"/>
          </a:xfrm>
          <a:custGeom>
            <a:avLst/>
            <a:gdLst>
              <a:gd name="T0" fmla="*/ 2147483647 w 138"/>
              <a:gd name="T1" fmla="*/ 0 h 415"/>
              <a:gd name="T2" fmla="*/ 0 w 138"/>
              <a:gd name="T3" fmla="*/ 2147483647 h 415"/>
              <a:gd name="T4" fmla="*/ 2147483647 w 138"/>
              <a:gd name="T5" fmla="*/ 2147483647 h 415"/>
              <a:gd name="T6" fmla="*/ 2147483647 w 138"/>
              <a:gd name="T7" fmla="*/ 2147483647 h 415"/>
              <a:gd name="T8" fmla="*/ 0 60000 65536"/>
              <a:gd name="T9" fmla="*/ 0 60000 65536"/>
              <a:gd name="T10" fmla="*/ 0 60000 65536"/>
              <a:gd name="T11" fmla="*/ 0 60000 65536"/>
              <a:gd name="T12" fmla="*/ 0 w 138"/>
              <a:gd name="T13" fmla="*/ 0 h 415"/>
              <a:gd name="T14" fmla="*/ 138 w 138"/>
              <a:gd name="T15" fmla="*/ 415 h 415"/>
            </a:gdLst>
            <a:ahLst/>
            <a:cxnLst>
              <a:cxn ang="T8">
                <a:pos x="T0" y="T1"/>
              </a:cxn>
              <a:cxn ang="T9">
                <a:pos x="T2" y="T3"/>
              </a:cxn>
              <a:cxn ang="T10">
                <a:pos x="T4" y="T5"/>
              </a:cxn>
              <a:cxn ang="T11">
                <a:pos x="T6" y="T7"/>
              </a:cxn>
            </a:cxnLst>
            <a:rect l="T12" t="T13" r="T14" b="T15"/>
            <a:pathLst>
              <a:path w="138" h="415">
                <a:moveTo>
                  <a:pt x="34" y="0"/>
                </a:moveTo>
                <a:lnTo>
                  <a:pt x="0" y="8"/>
                </a:lnTo>
                <a:lnTo>
                  <a:pt x="104" y="415"/>
                </a:lnTo>
                <a:lnTo>
                  <a:pt x="138" y="407"/>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1" name="Freeform 19"/>
          <p:cNvSpPr>
            <a:spLocks/>
          </p:cNvSpPr>
          <p:nvPr/>
        </p:nvSpPr>
        <p:spPr bwMode="auto">
          <a:xfrm>
            <a:off x="3451225" y="3516313"/>
            <a:ext cx="352425" cy="1200150"/>
          </a:xfrm>
          <a:custGeom>
            <a:avLst/>
            <a:gdLst>
              <a:gd name="T0" fmla="*/ 0 w 222"/>
              <a:gd name="T1" fmla="*/ 0 h 756"/>
              <a:gd name="T2" fmla="*/ 2147483647 w 222"/>
              <a:gd name="T3" fmla="*/ 2147483647 h 756"/>
              <a:gd name="T4" fmla="*/ 2147483647 w 222"/>
              <a:gd name="T5" fmla="*/ 2147483647 h 756"/>
              <a:gd name="T6" fmla="*/ 0 60000 65536"/>
              <a:gd name="T7" fmla="*/ 0 60000 65536"/>
              <a:gd name="T8" fmla="*/ 0 60000 65536"/>
              <a:gd name="T9" fmla="*/ 0 w 222"/>
              <a:gd name="T10" fmla="*/ 0 h 756"/>
              <a:gd name="T11" fmla="*/ 222 w 222"/>
              <a:gd name="T12" fmla="*/ 756 h 756"/>
            </a:gdLst>
            <a:ahLst/>
            <a:cxnLst>
              <a:cxn ang="T6">
                <a:pos x="T0" y="T1"/>
              </a:cxn>
              <a:cxn ang="T7">
                <a:pos x="T2" y="T3"/>
              </a:cxn>
              <a:cxn ang="T8">
                <a:pos x="T4" y="T5"/>
              </a:cxn>
            </a:cxnLst>
            <a:rect l="T9" t="T10" r="T11" b="T12"/>
            <a:pathLst>
              <a:path w="222" h="756">
                <a:moveTo>
                  <a:pt x="0" y="0"/>
                </a:moveTo>
                <a:lnTo>
                  <a:pt x="158" y="756"/>
                </a:lnTo>
                <a:lnTo>
                  <a:pt x="222" y="756"/>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2" name="Freeform 20"/>
          <p:cNvSpPr>
            <a:spLocks/>
          </p:cNvSpPr>
          <p:nvPr/>
        </p:nvSpPr>
        <p:spPr bwMode="auto">
          <a:xfrm>
            <a:off x="3162300" y="3279775"/>
            <a:ext cx="120650" cy="284163"/>
          </a:xfrm>
          <a:custGeom>
            <a:avLst/>
            <a:gdLst>
              <a:gd name="T0" fmla="*/ 2147483647 w 76"/>
              <a:gd name="T1" fmla="*/ 0 h 179"/>
              <a:gd name="T2" fmla="*/ 0 w 76"/>
              <a:gd name="T3" fmla="*/ 2147483647 h 179"/>
              <a:gd name="T4" fmla="*/ 2147483647 w 76"/>
              <a:gd name="T5" fmla="*/ 2147483647 h 179"/>
              <a:gd name="T6" fmla="*/ 2147483647 w 76"/>
              <a:gd name="T7" fmla="*/ 2147483647 h 179"/>
              <a:gd name="T8" fmla="*/ 0 60000 65536"/>
              <a:gd name="T9" fmla="*/ 0 60000 65536"/>
              <a:gd name="T10" fmla="*/ 0 60000 65536"/>
              <a:gd name="T11" fmla="*/ 0 60000 65536"/>
              <a:gd name="T12" fmla="*/ 0 w 76"/>
              <a:gd name="T13" fmla="*/ 0 h 179"/>
              <a:gd name="T14" fmla="*/ 76 w 76"/>
              <a:gd name="T15" fmla="*/ 179 h 179"/>
            </a:gdLst>
            <a:ahLst/>
            <a:cxnLst>
              <a:cxn ang="T8">
                <a:pos x="T0" y="T1"/>
              </a:cxn>
              <a:cxn ang="T9">
                <a:pos x="T2" y="T3"/>
              </a:cxn>
              <a:cxn ang="T10">
                <a:pos x="T4" y="T5"/>
              </a:cxn>
              <a:cxn ang="T11">
                <a:pos x="T6" y="T7"/>
              </a:cxn>
            </a:cxnLst>
            <a:rect l="T12" t="T13" r="T14" b="T15"/>
            <a:pathLst>
              <a:path w="76" h="179">
                <a:moveTo>
                  <a:pt x="36" y="0"/>
                </a:moveTo>
                <a:lnTo>
                  <a:pt x="0" y="8"/>
                </a:lnTo>
                <a:lnTo>
                  <a:pt x="42" y="179"/>
                </a:lnTo>
                <a:lnTo>
                  <a:pt x="76" y="171"/>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3" name="Freeform 21"/>
          <p:cNvSpPr>
            <a:spLocks/>
          </p:cNvSpPr>
          <p:nvPr/>
        </p:nvSpPr>
        <p:spPr bwMode="auto">
          <a:xfrm>
            <a:off x="3228975" y="3563938"/>
            <a:ext cx="104775" cy="1177925"/>
          </a:xfrm>
          <a:custGeom>
            <a:avLst/>
            <a:gdLst>
              <a:gd name="T0" fmla="*/ 0 w 66"/>
              <a:gd name="T1" fmla="*/ 0 h 742"/>
              <a:gd name="T2" fmla="*/ 2147483647 w 66"/>
              <a:gd name="T3" fmla="*/ 2147483647 h 742"/>
              <a:gd name="T4" fmla="*/ 2147483647 w 66"/>
              <a:gd name="T5" fmla="*/ 2147483647 h 742"/>
              <a:gd name="T6" fmla="*/ 0 60000 65536"/>
              <a:gd name="T7" fmla="*/ 0 60000 65536"/>
              <a:gd name="T8" fmla="*/ 0 60000 65536"/>
              <a:gd name="T9" fmla="*/ 0 w 66"/>
              <a:gd name="T10" fmla="*/ 0 h 742"/>
              <a:gd name="T11" fmla="*/ 66 w 66"/>
              <a:gd name="T12" fmla="*/ 742 h 742"/>
            </a:gdLst>
            <a:ahLst/>
            <a:cxnLst>
              <a:cxn ang="T6">
                <a:pos x="T0" y="T1"/>
              </a:cxn>
              <a:cxn ang="T7">
                <a:pos x="T2" y="T3"/>
              </a:cxn>
              <a:cxn ang="T8">
                <a:pos x="T4" y="T5"/>
              </a:cxn>
            </a:cxnLst>
            <a:rect l="T9" t="T10" r="T11" b="T12"/>
            <a:pathLst>
              <a:path w="66" h="742">
                <a:moveTo>
                  <a:pt x="0" y="0"/>
                </a:moveTo>
                <a:lnTo>
                  <a:pt x="66" y="742"/>
                </a:lnTo>
                <a:lnTo>
                  <a:pt x="8" y="742"/>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4" name="Freeform 22"/>
          <p:cNvSpPr>
            <a:spLocks/>
          </p:cNvSpPr>
          <p:nvPr/>
        </p:nvSpPr>
        <p:spPr bwMode="auto">
          <a:xfrm>
            <a:off x="3082925" y="2952750"/>
            <a:ext cx="130175" cy="327025"/>
          </a:xfrm>
          <a:custGeom>
            <a:avLst/>
            <a:gdLst>
              <a:gd name="T0" fmla="*/ 2147483647 w 82"/>
              <a:gd name="T1" fmla="*/ 0 h 206"/>
              <a:gd name="T2" fmla="*/ 0 w 82"/>
              <a:gd name="T3" fmla="*/ 2147483647 h 206"/>
              <a:gd name="T4" fmla="*/ 2147483647 w 82"/>
              <a:gd name="T5" fmla="*/ 2147483647 h 206"/>
              <a:gd name="T6" fmla="*/ 2147483647 w 82"/>
              <a:gd name="T7" fmla="*/ 2147483647 h 206"/>
              <a:gd name="T8" fmla="*/ 0 60000 65536"/>
              <a:gd name="T9" fmla="*/ 0 60000 65536"/>
              <a:gd name="T10" fmla="*/ 0 60000 65536"/>
              <a:gd name="T11" fmla="*/ 0 60000 65536"/>
              <a:gd name="T12" fmla="*/ 0 w 82"/>
              <a:gd name="T13" fmla="*/ 0 h 206"/>
              <a:gd name="T14" fmla="*/ 82 w 82"/>
              <a:gd name="T15" fmla="*/ 206 h 206"/>
            </a:gdLst>
            <a:ahLst/>
            <a:cxnLst>
              <a:cxn ang="T8">
                <a:pos x="T0" y="T1"/>
              </a:cxn>
              <a:cxn ang="T9">
                <a:pos x="T2" y="T3"/>
              </a:cxn>
              <a:cxn ang="T10">
                <a:pos x="T4" y="T5"/>
              </a:cxn>
              <a:cxn ang="T11">
                <a:pos x="T6" y="T7"/>
              </a:cxn>
            </a:cxnLst>
            <a:rect l="T12" t="T13" r="T14" b="T15"/>
            <a:pathLst>
              <a:path w="82" h="206">
                <a:moveTo>
                  <a:pt x="34" y="0"/>
                </a:moveTo>
                <a:lnTo>
                  <a:pt x="0" y="8"/>
                </a:lnTo>
                <a:lnTo>
                  <a:pt x="48" y="206"/>
                </a:lnTo>
                <a:lnTo>
                  <a:pt x="82" y="198"/>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95" name="Freeform 23"/>
          <p:cNvSpPr>
            <a:spLocks/>
          </p:cNvSpPr>
          <p:nvPr/>
        </p:nvSpPr>
        <p:spPr bwMode="auto">
          <a:xfrm>
            <a:off x="2863850" y="3146425"/>
            <a:ext cx="266700" cy="684213"/>
          </a:xfrm>
          <a:custGeom>
            <a:avLst/>
            <a:gdLst>
              <a:gd name="T0" fmla="*/ 2147483647 w 168"/>
              <a:gd name="T1" fmla="*/ 0 h 431"/>
              <a:gd name="T2" fmla="*/ 2147483647 w 168"/>
              <a:gd name="T3" fmla="*/ 2147483647 h 431"/>
              <a:gd name="T4" fmla="*/ 0 w 168"/>
              <a:gd name="T5" fmla="*/ 2147483647 h 431"/>
              <a:gd name="T6" fmla="*/ 0 60000 65536"/>
              <a:gd name="T7" fmla="*/ 0 60000 65536"/>
              <a:gd name="T8" fmla="*/ 0 60000 65536"/>
              <a:gd name="T9" fmla="*/ 0 w 168"/>
              <a:gd name="T10" fmla="*/ 0 h 431"/>
              <a:gd name="T11" fmla="*/ 168 w 168"/>
              <a:gd name="T12" fmla="*/ 431 h 431"/>
            </a:gdLst>
            <a:ahLst/>
            <a:cxnLst>
              <a:cxn ang="T6">
                <a:pos x="T0" y="T1"/>
              </a:cxn>
              <a:cxn ang="T7">
                <a:pos x="T2" y="T3"/>
              </a:cxn>
              <a:cxn ang="T8">
                <a:pos x="T4" y="T5"/>
              </a:cxn>
            </a:cxnLst>
            <a:rect l="T9" t="T10" r="T11" b="T12"/>
            <a:pathLst>
              <a:path w="168" h="431">
                <a:moveTo>
                  <a:pt x="168" y="0"/>
                </a:moveTo>
                <a:lnTo>
                  <a:pt x="64" y="431"/>
                </a:lnTo>
                <a:lnTo>
                  <a:pt x="0" y="431"/>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4" name="Rectangle 24"/>
          <p:cNvSpPr>
            <a:spLocks noChangeArrowheads="1"/>
          </p:cNvSpPr>
          <p:nvPr/>
        </p:nvSpPr>
        <p:spPr bwMode="auto">
          <a:xfrm>
            <a:off x="4113213" y="3786188"/>
            <a:ext cx="7556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Integral</a:t>
            </a:r>
          </a:p>
          <a:p>
            <a:pPr>
              <a:defRPr/>
            </a:pPr>
            <a:r>
              <a:rPr lang="en-US" sz="1400" b="1" dirty="0">
                <a:solidFill>
                  <a:schemeClr val="accent1">
                    <a:lumMod val="50000"/>
                  </a:schemeClr>
                </a:solidFill>
              </a:rPr>
              <a:t>proteins </a:t>
            </a:r>
          </a:p>
        </p:txBody>
      </p:sp>
      <p:sp>
        <p:nvSpPr>
          <p:cNvPr id="149525" name="Rectangle 25"/>
          <p:cNvSpPr>
            <a:spLocks noChangeArrowheads="1"/>
          </p:cNvSpPr>
          <p:nvPr/>
        </p:nvSpPr>
        <p:spPr bwMode="auto">
          <a:xfrm>
            <a:off x="5249863" y="627063"/>
            <a:ext cx="18097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i="1" dirty="0">
                <a:solidFill>
                  <a:schemeClr val="accent1">
                    <a:lumMod val="50000"/>
                  </a:schemeClr>
                </a:solidFill>
              </a:rPr>
              <a:t>Extracellular fluid</a:t>
            </a:r>
          </a:p>
          <a:p>
            <a:pPr>
              <a:defRPr/>
            </a:pPr>
            <a:r>
              <a:rPr lang="en-US" sz="1400" b="1" i="1" dirty="0">
                <a:solidFill>
                  <a:schemeClr val="accent1">
                    <a:lumMod val="50000"/>
                  </a:schemeClr>
                </a:solidFill>
              </a:rPr>
              <a:t>(watery environment)</a:t>
            </a:r>
            <a:endParaRPr lang="en-US" dirty="0">
              <a:solidFill>
                <a:schemeClr val="accent1">
                  <a:lumMod val="50000"/>
                </a:schemeClr>
              </a:solidFill>
            </a:endParaRPr>
          </a:p>
        </p:txBody>
      </p:sp>
      <p:sp>
        <p:nvSpPr>
          <p:cNvPr id="152598" name="Rectangle 26"/>
          <p:cNvSpPr>
            <a:spLocks noChangeArrowheads="1"/>
          </p:cNvSpPr>
          <p:nvPr/>
        </p:nvSpPr>
        <p:spPr bwMode="auto">
          <a:xfrm>
            <a:off x="2125663" y="5694363"/>
            <a:ext cx="18415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i="1"/>
              <a:t>Cytoplasm</a:t>
            </a:r>
          </a:p>
          <a:p>
            <a:r>
              <a:rPr lang="en-US" sz="1400" b="1" i="1"/>
              <a:t>(watery environment) </a:t>
            </a:r>
          </a:p>
        </p:txBody>
      </p:sp>
      <p:sp>
        <p:nvSpPr>
          <p:cNvPr id="149527" name="Rectangle 27"/>
          <p:cNvSpPr>
            <a:spLocks noChangeArrowheads="1"/>
          </p:cNvSpPr>
          <p:nvPr/>
        </p:nvSpPr>
        <p:spPr bwMode="auto">
          <a:xfrm>
            <a:off x="3441700" y="1198563"/>
            <a:ext cx="1169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Polar head of</a:t>
            </a:r>
          </a:p>
          <a:p>
            <a:pPr>
              <a:defRPr/>
            </a:pPr>
            <a:r>
              <a:rPr lang="en-US" sz="1400" b="1" dirty="0">
                <a:solidFill>
                  <a:schemeClr val="accent1">
                    <a:lumMod val="50000"/>
                  </a:schemeClr>
                </a:solidFill>
              </a:rPr>
              <a:t>phospholipid </a:t>
            </a:r>
            <a:endParaRPr lang="en-US" b="1" dirty="0">
              <a:solidFill>
                <a:schemeClr val="accent1">
                  <a:lumMod val="50000"/>
                </a:schemeClr>
              </a:solidFill>
            </a:endParaRPr>
          </a:p>
          <a:p>
            <a:pPr>
              <a:defRPr/>
            </a:pPr>
            <a:r>
              <a:rPr lang="en-US" sz="1400" b="1" dirty="0">
                <a:solidFill>
                  <a:schemeClr val="accent1">
                    <a:lumMod val="50000"/>
                  </a:schemeClr>
                </a:solidFill>
              </a:rPr>
              <a:t>molecule</a:t>
            </a:r>
          </a:p>
        </p:txBody>
      </p:sp>
      <p:sp>
        <p:nvSpPr>
          <p:cNvPr id="149528" name="Rectangle 28"/>
          <p:cNvSpPr>
            <a:spLocks noChangeArrowheads="1"/>
          </p:cNvSpPr>
          <p:nvPr/>
        </p:nvSpPr>
        <p:spPr bwMode="auto">
          <a:xfrm>
            <a:off x="5303838" y="1458913"/>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Glycolipid</a:t>
            </a:r>
            <a:endParaRPr lang="en-US" b="1" dirty="0">
              <a:solidFill>
                <a:schemeClr val="accent1">
                  <a:lumMod val="50000"/>
                </a:schemeClr>
              </a:solidFill>
            </a:endParaRPr>
          </a:p>
        </p:txBody>
      </p:sp>
      <p:sp>
        <p:nvSpPr>
          <p:cNvPr id="149529" name="Rectangle 29"/>
          <p:cNvSpPr>
            <a:spLocks noChangeArrowheads="1"/>
          </p:cNvSpPr>
          <p:nvPr/>
        </p:nvSpPr>
        <p:spPr bwMode="auto">
          <a:xfrm>
            <a:off x="4995863" y="1141413"/>
            <a:ext cx="984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Cholesterol</a:t>
            </a:r>
            <a:endParaRPr lang="en-US" b="1" dirty="0">
              <a:solidFill>
                <a:schemeClr val="accent1">
                  <a:lumMod val="50000"/>
                </a:schemeClr>
              </a:solidFill>
            </a:endParaRPr>
          </a:p>
        </p:txBody>
      </p:sp>
      <p:sp>
        <p:nvSpPr>
          <p:cNvPr id="149530" name="Rectangle 30"/>
          <p:cNvSpPr>
            <a:spLocks noChangeArrowheads="1"/>
          </p:cNvSpPr>
          <p:nvPr/>
        </p:nvSpPr>
        <p:spPr bwMode="auto">
          <a:xfrm>
            <a:off x="5449888" y="4608513"/>
            <a:ext cx="876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Peripheral</a:t>
            </a:r>
          </a:p>
          <a:p>
            <a:pPr>
              <a:defRPr/>
            </a:pPr>
            <a:r>
              <a:rPr lang="en-US" sz="1400" b="1" dirty="0">
                <a:solidFill>
                  <a:schemeClr val="accent1">
                    <a:lumMod val="50000"/>
                  </a:schemeClr>
                </a:solidFill>
              </a:rPr>
              <a:t>proteins </a:t>
            </a:r>
          </a:p>
        </p:txBody>
      </p:sp>
      <p:sp>
        <p:nvSpPr>
          <p:cNvPr id="149531" name="Rectangle 31"/>
          <p:cNvSpPr>
            <a:spLocks noChangeArrowheads="1"/>
          </p:cNvSpPr>
          <p:nvPr/>
        </p:nvSpPr>
        <p:spPr bwMode="auto">
          <a:xfrm>
            <a:off x="3830638" y="4618038"/>
            <a:ext cx="10255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Bimolecular</a:t>
            </a:r>
          </a:p>
          <a:p>
            <a:pPr>
              <a:defRPr/>
            </a:pPr>
            <a:r>
              <a:rPr lang="en-US" sz="1400" b="1" dirty="0">
                <a:solidFill>
                  <a:schemeClr val="accent1">
                    <a:lumMod val="50000"/>
                  </a:schemeClr>
                </a:solidFill>
              </a:rPr>
              <a:t>lipid layer</a:t>
            </a:r>
            <a:endParaRPr lang="en-US" b="1" dirty="0">
              <a:solidFill>
                <a:schemeClr val="accent1">
                  <a:lumMod val="50000"/>
                </a:schemeClr>
              </a:solidFill>
            </a:endParaRPr>
          </a:p>
          <a:p>
            <a:pPr>
              <a:defRPr/>
            </a:pPr>
            <a:r>
              <a:rPr lang="en-US" sz="1400" b="1" dirty="0">
                <a:solidFill>
                  <a:schemeClr val="accent1">
                    <a:lumMod val="50000"/>
                  </a:schemeClr>
                </a:solidFill>
              </a:rPr>
              <a:t>containing</a:t>
            </a:r>
            <a:endParaRPr lang="en-US" b="1" dirty="0">
              <a:solidFill>
                <a:schemeClr val="accent1">
                  <a:lumMod val="50000"/>
                </a:schemeClr>
              </a:solidFill>
            </a:endParaRPr>
          </a:p>
          <a:p>
            <a:pPr>
              <a:defRPr/>
            </a:pPr>
            <a:r>
              <a:rPr lang="en-US" sz="1400" b="1" dirty="0">
                <a:solidFill>
                  <a:schemeClr val="accent1">
                    <a:lumMod val="50000"/>
                  </a:schemeClr>
                </a:solidFill>
              </a:rPr>
              <a:t>proteins</a:t>
            </a:r>
            <a:endParaRPr lang="en-US" b="1" dirty="0">
              <a:solidFill>
                <a:schemeClr val="accent1">
                  <a:lumMod val="50000"/>
                </a:schemeClr>
              </a:solidFill>
            </a:endParaRPr>
          </a:p>
        </p:txBody>
      </p:sp>
      <p:sp>
        <p:nvSpPr>
          <p:cNvPr id="149532" name="Rectangle 32"/>
          <p:cNvSpPr>
            <a:spLocks noChangeArrowheads="1"/>
          </p:cNvSpPr>
          <p:nvPr/>
        </p:nvSpPr>
        <p:spPr bwMode="auto">
          <a:xfrm>
            <a:off x="2068513" y="4637088"/>
            <a:ext cx="121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Inward-facing</a:t>
            </a:r>
          </a:p>
          <a:p>
            <a:pPr>
              <a:defRPr/>
            </a:pPr>
            <a:r>
              <a:rPr lang="en-US" sz="1400" b="1" dirty="0">
                <a:solidFill>
                  <a:schemeClr val="accent1">
                    <a:lumMod val="50000"/>
                  </a:schemeClr>
                </a:solidFill>
              </a:rPr>
              <a:t>layer of</a:t>
            </a:r>
            <a:endParaRPr lang="en-US" b="1" dirty="0">
              <a:solidFill>
                <a:schemeClr val="accent1">
                  <a:lumMod val="50000"/>
                </a:schemeClr>
              </a:solidFill>
            </a:endParaRPr>
          </a:p>
          <a:p>
            <a:pPr>
              <a:defRPr/>
            </a:pPr>
            <a:r>
              <a:rPr lang="en-US" sz="1400" b="1" dirty="0">
                <a:solidFill>
                  <a:schemeClr val="accent1">
                    <a:lumMod val="50000"/>
                  </a:schemeClr>
                </a:solidFill>
              </a:rPr>
              <a:t>phospholipids</a:t>
            </a:r>
            <a:endParaRPr lang="en-US" b="1" dirty="0">
              <a:solidFill>
                <a:schemeClr val="accent1">
                  <a:lumMod val="50000"/>
                </a:schemeClr>
              </a:solidFill>
            </a:endParaRPr>
          </a:p>
        </p:txBody>
      </p:sp>
      <p:sp>
        <p:nvSpPr>
          <p:cNvPr id="149533" name="Rectangle 33"/>
          <p:cNvSpPr>
            <a:spLocks noChangeArrowheads="1"/>
          </p:cNvSpPr>
          <p:nvPr/>
        </p:nvSpPr>
        <p:spPr bwMode="auto">
          <a:xfrm>
            <a:off x="2055813" y="3709988"/>
            <a:ext cx="1219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Outward-</a:t>
            </a:r>
          </a:p>
          <a:p>
            <a:pPr>
              <a:defRPr/>
            </a:pPr>
            <a:r>
              <a:rPr lang="en-US" sz="1400" b="1" dirty="0">
                <a:solidFill>
                  <a:schemeClr val="accent1">
                    <a:lumMod val="50000"/>
                  </a:schemeClr>
                </a:solidFill>
              </a:rPr>
              <a:t>facing</a:t>
            </a:r>
            <a:endParaRPr lang="en-US" b="1" dirty="0">
              <a:solidFill>
                <a:schemeClr val="accent1">
                  <a:lumMod val="50000"/>
                </a:schemeClr>
              </a:solidFill>
            </a:endParaRPr>
          </a:p>
          <a:p>
            <a:pPr>
              <a:defRPr/>
            </a:pPr>
            <a:r>
              <a:rPr lang="en-US" sz="1400" b="1" dirty="0">
                <a:solidFill>
                  <a:schemeClr val="accent1">
                    <a:lumMod val="50000"/>
                  </a:schemeClr>
                </a:solidFill>
              </a:rPr>
              <a:t>layer of</a:t>
            </a:r>
            <a:endParaRPr lang="en-US" b="1" dirty="0">
              <a:solidFill>
                <a:schemeClr val="accent1">
                  <a:lumMod val="50000"/>
                </a:schemeClr>
              </a:solidFill>
            </a:endParaRPr>
          </a:p>
          <a:p>
            <a:pPr>
              <a:defRPr/>
            </a:pPr>
            <a:r>
              <a:rPr lang="en-US" sz="1400" b="1" dirty="0">
                <a:solidFill>
                  <a:schemeClr val="accent1">
                    <a:lumMod val="50000"/>
                  </a:schemeClr>
                </a:solidFill>
              </a:rPr>
              <a:t>phospholipids</a:t>
            </a:r>
            <a:endParaRPr lang="en-US" b="1" dirty="0">
              <a:solidFill>
                <a:schemeClr val="accent1">
                  <a:lumMod val="50000"/>
                </a:schemeClr>
              </a:solidFill>
            </a:endParaRPr>
          </a:p>
        </p:txBody>
      </p:sp>
      <p:sp>
        <p:nvSpPr>
          <p:cNvPr id="149534" name="Rectangle 34"/>
          <p:cNvSpPr>
            <a:spLocks noChangeArrowheads="1"/>
          </p:cNvSpPr>
          <p:nvPr/>
        </p:nvSpPr>
        <p:spPr bwMode="auto">
          <a:xfrm>
            <a:off x="2024063" y="2443163"/>
            <a:ext cx="1212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Carbohydrate </a:t>
            </a:r>
          </a:p>
          <a:p>
            <a:pPr>
              <a:defRPr/>
            </a:pPr>
            <a:r>
              <a:rPr lang="en-US" sz="1400" b="1" dirty="0">
                <a:solidFill>
                  <a:schemeClr val="accent1">
                    <a:lumMod val="50000"/>
                  </a:schemeClr>
                </a:solidFill>
              </a:rPr>
              <a:t>of </a:t>
            </a:r>
            <a:r>
              <a:rPr lang="en-US" sz="1400" b="1" dirty="0" err="1">
                <a:solidFill>
                  <a:schemeClr val="accent1">
                    <a:lumMod val="50000"/>
                  </a:schemeClr>
                </a:solidFill>
              </a:rPr>
              <a:t>glycocalyx</a:t>
            </a:r>
            <a:endParaRPr lang="en-US" b="1" dirty="0">
              <a:solidFill>
                <a:schemeClr val="accent1">
                  <a:lumMod val="50000"/>
                </a:schemeClr>
              </a:solidFill>
            </a:endParaRPr>
          </a:p>
        </p:txBody>
      </p:sp>
      <p:sp>
        <p:nvSpPr>
          <p:cNvPr id="149535" name="Rectangle 35"/>
          <p:cNvSpPr>
            <a:spLocks noChangeArrowheads="1"/>
          </p:cNvSpPr>
          <p:nvPr/>
        </p:nvSpPr>
        <p:spPr bwMode="auto">
          <a:xfrm>
            <a:off x="5916613" y="1714500"/>
            <a:ext cx="1103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Glycoprotein</a:t>
            </a:r>
            <a:endParaRPr lang="en-US" b="1" dirty="0">
              <a:solidFill>
                <a:schemeClr val="accent1">
                  <a:lumMod val="50000"/>
                </a:schemeClr>
              </a:solidFill>
            </a:endParaRPr>
          </a:p>
        </p:txBody>
      </p:sp>
      <p:sp>
        <p:nvSpPr>
          <p:cNvPr id="152608" name="AutoShape 36"/>
          <p:cNvSpPr>
            <a:spLocks/>
          </p:cNvSpPr>
          <p:nvPr/>
        </p:nvSpPr>
        <p:spPr bwMode="auto">
          <a:xfrm>
            <a:off x="3279775" y="2241550"/>
            <a:ext cx="63500" cy="571500"/>
          </a:xfrm>
          <a:prstGeom prst="lef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sp>
        <p:nvSpPr>
          <p:cNvPr id="149537" name="Rectangle 37"/>
          <p:cNvSpPr>
            <a:spLocks noChangeArrowheads="1"/>
          </p:cNvSpPr>
          <p:nvPr/>
        </p:nvSpPr>
        <p:spPr bwMode="auto">
          <a:xfrm>
            <a:off x="4583113" y="4191000"/>
            <a:ext cx="1092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Filament of </a:t>
            </a:r>
          </a:p>
          <a:p>
            <a:pPr>
              <a:defRPr/>
            </a:pPr>
            <a:r>
              <a:rPr lang="en-US" sz="1400" b="1" dirty="0">
                <a:solidFill>
                  <a:schemeClr val="accent1">
                    <a:lumMod val="50000"/>
                  </a:schemeClr>
                </a:solidFill>
              </a:rPr>
              <a:t>cytoskeleton</a:t>
            </a:r>
          </a:p>
        </p:txBody>
      </p:sp>
      <p:sp>
        <p:nvSpPr>
          <p:cNvPr id="149538" name="Rectangle 38"/>
          <p:cNvSpPr>
            <a:spLocks noChangeArrowheads="1"/>
          </p:cNvSpPr>
          <p:nvPr/>
        </p:nvSpPr>
        <p:spPr bwMode="auto">
          <a:xfrm>
            <a:off x="5022850" y="5148263"/>
            <a:ext cx="11699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1400" b="1" dirty="0">
                <a:solidFill>
                  <a:schemeClr val="accent1">
                    <a:lumMod val="50000"/>
                  </a:schemeClr>
                </a:solidFill>
              </a:rPr>
              <a:t>Nonpolar </a:t>
            </a:r>
          </a:p>
          <a:p>
            <a:pPr>
              <a:defRPr/>
            </a:pPr>
            <a:r>
              <a:rPr lang="en-US" sz="1400" b="1" dirty="0">
                <a:solidFill>
                  <a:schemeClr val="accent1">
                    <a:lumMod val="50000"/>
                  </a:schemeClr>
                </a:solidFill>
              </a:rPr>
              <a:t>tail of </a:t>
            </a:r>
          </a:p>
          <a:p>
            <a:pPr>
              <a:defRPr/>
            </a:pPr>
            <a:r>
              <a:rPr lang="en-US" sz="1400" b="1" dirty="0">
                <a:solidFill>
                  <a:schemeClr val="accent1">
                    <a:lumMod val="50000"/>
                  </a:schemeClr>
                </a:solidFill>
              </a:rPr>
              <a:t>phospholipid </a:t>
            </a:r>
          </a:p>
          <a:p>
            <a:pPr>
              <a:defRPr/>
            </a:pPr>
            <a:r>
              <a:rPr lang="en-US" sz="1400" b="1" dirty="0">
                <a:solidFill>
                  <a:schemeClr val="accent1">
                    <a:lumMod val="50000"/>
                  </a:schemeClr>
                </a:solidFill>
              </a:rPr>
              <a:t>molecule</a:t>
            </a:r>
          </a:p>
        </p:txBody>
      </p:sp>
      <p:sp>
        <p:nvSpPr>
          <p:cNvPr id="152611" name="Freeform 39"/>
          <p:cNvSpPr>
            <a:spLocks/>
          </p:cNvSpPr>
          <p:nvPr/>
        </p:nvSpPr>
        <p:spPr bwMode="auto">
          <a:xfrm>
            <a:off x="5838825" y="4727575"/>
            <a:ext cx="1082675" cy="517525"/>
          </a:xfrm>
          <a:custGeom>
            <a:avLst/>
            <a:gdLst>
              <a:gd name="T0" fmla="*/ 2147483647 w 682"/>
              <a:gd name="T1" fmla="*/ 0 h 326"/>
              <a:gd name="T2" fmla="*/ 2147483647 w 682"/>
              <a:gd name="T3" fmla="*/ 2147483647 h 326"/>
              <a:gd name="T4" fmla="*/ 0 w 682"/>
              <a:gd name="T5" fmla="*/ 2147483647 h 326"/>
              <a:gd name="T6" fmla="*/ 0 60000 65536"/>
              <a:gd name="T7" fmla="*/ 0 60000 65536"/>
              <a:gd name="T8" fmla="*/ 0 60000 65536"/>
              <a:gd name="T9" fmla="*/ 0 w 682"/>
              <a:gd name="T10" fmla="*/ 0 h 326"/>
              <a:gd name="T11" fmla="*/ 682 w 682"/>
              <a:gd name="T12" fmla="*/ 326 h 326"/>
            </a:gdLst>
            <a:ahLst/>
            <a:cxnLst>
              <a:cxn ang="T6">
                <a:pos x="T0" y="T1"/>
              </a:cxn>
              <a:cxn ang="T7">
                <a:pos x="T2" y="T3"/>
              </a:cxn>
              <a:cxn ang="T8">
                <a:pos x="T4" y="T5"/>
              </a:cxn>
            </a:cxnLst>
            <a:rect l="T9" t="T10" r="T11" b="T12"/>
            <a:pathLst>
              <a:path w="682" h="326">
                <a:moveTo>
                  <a:pt x="682" y="0"/>
                </a:moveTo>
                <a:lnTo>
                  <a:pt x="202" y="326"/>
                </a:lnTo>
                <a:lnTo>
                  <a:pt x="0" y="326"/>
                </a:lnTo>
              </a:path>
            </a:pathLst>
          </a:custGeom>
          <a:noFill/>
          <a:ln w="63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919838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Grp="1" noChangeArrowheads="1"/>
          </p:cNvSpPr>
          <p:nvPr>
            <p:ph type="title"/>
          </p:nvPr>
        </p:nvSpPr>
        <p:spPr>
          <a:xfrm>
            <a:off x="914400" y="152401"/>
            <a:ext cx="7391400" cy="914400"/>
          </a:xfrm>
        </p:spPr>
        <p:txBody>
          <a:bodyPr/>
          <a:lstStyle/>
          <a:p>
            <a:r>
              <a:rPr lang="en-US" dirty="0" smtClean="0">
                <a:solidFill>
                  <a:schemeClr val="tx1"/>
                </a:solidFill>
              </a:rPr>
              <a:t>Membrane Proteins</a:t>
            </a:r>
          </a:p>
        </p:txBody>
      </p:sp>
      <p:sp>
        <p:nvSpPr>
          <p:cNvPr id="153603" name="Rectangle 5"/>
          <p:cNvSpPr>
            <a:spLocks noGrp="1" noChangeArrowheads="1"/>
          </p:cNvSpPr>
          <p:nvPr>
            <p:ph idx="1"/>
          </p:nvPr>
        </p:nvSpPr>
        <p:spPr>
          <a:xfrm>
            <a:off x="838200" y="1676401"/>
            <a:ext cx="7467600" cy="4495800"/>
          </a:xfrm>
        </p:spPr>
        <p:txBody>
          <a:bodyPr/>
          <a:lstStyle/>
          <a:p>
            <a:r>
              <a:rPr lang="en-US" dirty="0" smtClean="0">
                <a:solidFill>
                  <a:schemeClr val="tx1"/>
                </a:solidFill>
              </a:rPr>
              <a:t>Integral proteins</a:t>
            </a:r>
          </a:p>
          <a:p>
            <a:pPr lvl="1"/>
            <a:r>
              <a:rPr lang="en-US" dirty="0" smtClean="0">
                <a:solidFill>
                  <a:schemeClr val="tx1"/>
                </a:solidFill>
              </a:rPr>
              <a:t>Firmly inserted into the membrane (most are </a:t>
            </a:r>
            <a:r>
              <a:rPr lang="en-US" dirty="0" err="1" smtClean="0">
                <a:solidFill>
                  <a:schemeClr val="tx1"/>
                </a:solidFill>
              </a:rPr>
              <a:t>transmembrane</a:t>
            </a:r>
            <a:r>
              <a:rPr lang="en-US" dirty="0" smtClean="0">
                <a:solidFill>
                  <a:schemeClr val="tx1"/>
                </a:solidFill>
              </a:rPr>
              <a:t>)</a:t>
            </a:r>
          </a:p>
          <a:p>
            <a:pPr lvl="1"/>
            <a:endParaRPr lang="en-US" dirty="0" smtClean="0">
              <a:solidFill>
                <a:schemeClr val="tx1"/>
              </a:solidFill>
            </a:endParaRPr>
          </a:p>
          <a:p>
            <a:pPr lvl="1"/>
            <a:r>
              <a:rPr lang="en-US" dirty="0" smtClean="0">
                <a:solidFill>
                  <a:schemeClr val="tx1"/>
                </a:solidFill>
              </a:rPr>
              <a:t>Functions: </a:t>
            </a:r>
          </a:p>
          <a:p>
            <a:pPr lvl="2"/>
            <a:r>
              <a:rPr lang="en-US" dirty="0" smtClean="0">
                <a:solidFill>
                  <a:schemeClr val="tx1"/>
                </a:solidFill>
              </a:rPr>
              <a:t>Transport proteins (channels and carriers), enzymes, or receptors</a:t>
            </a:r>
          </a:p>
        </p:txBody>
      </p:sp>
    </p:spTree>
    <p:extLst>
      <p:ext uri="{BB962C8B-B14F-4D97-AF65-F5344CB8AC3E}">
        <p14:creationId xmlns:p14="http://schemas.microsoft.com/office/powerpoint/2010/main" val="36133411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a:xfrm>
            <a:off x="914400" y="609600"/>
            <a:ext cx="7391400" cy="990600"/>
          </a:xfrm>
        </p:spPr>
        <p:txBody>
          <a:bodyPr/>
          <a:lstStyle/>
          <a:p>
            <a:r>
              <a:rPr lang="en-US" dirty="0" smtClean="0">
                <a:solidFill>
                  <a:schemeClr val="tx1"/>
                </a:solidFill>
              </a:rPr>
              <a:t>Membrane Proteins</a:t>
            </a:r>
          </a:p>
        </p:txBody>
      </p:sp>
      <p:sp>
        <p:nvSpPr>
          <p:cNvPr id="154627" name="Rectangle 5"/>
          <p:cNvSpPr>
            <a:spLocks noGrp="1" noChangeArrowheads="1"/>
          </p:cNvSpPr>
          <p:nvPr>
            <p:ph idx="1"/>
          </p:nvPr>
        </p:nvSpPr>
        <p:spPr>
          <a:xfrm>
            <a:off x="838200" y="1828800"/>
            <a:ext cx="7543800" cy="4343400"/>
          </a:xfrm>
        </p:spPr>
        <p:txBody>
          <a:bodyPr>
            <a:normAutofit lnSpcReduction="10000"/>
          </a:bodyPr>
          <a:lstStyle/>
          <a:p>
            <a:r>
              <a:rPr lang="en-US" dirty="0" smtClean="0">
                <a:solidFill>
                  <a:schemeClr val="tx1"/>
                </a:solidFill>
              </a:rPr>
              <a:t>Peripheral proteins</a:t>
            </a:r>
          </a:p>
          <a:p>
            <a:pPr lvl="1"/>
            <a:r>
              <a:rPr lang="en-US" dirty="0" smtClean="0">
                <a:solidFill>
                  <a:schemeClr val="tx1"/>
                </a:solidFill>
              </a:rPr>
              <a:t>Loosely attached to integral proteins </a:t>
            </a:r>
          </a:p>
          <a:p>
            <a:pPr lvl="1"/>
            <a:endParaRPr lang="en-US" dirty="0" smtClean="0">
              <a:solidFill>
                <a:schemeClr val="tx1"/>
              </a:solidFill>
            </a:endParaRPr>
          </a:p>
          <a:p>
            <a:pPr lvl="1"/>
            <a:r>
              <a:rPr lang="en-US" dirty="0" smtClean="0">
                <a:solidFill>
                  <a:schemeClr val="tx1"/>
                </a:solidFill>
              </a:rPr>
              <a:t>Include filaments on intracellular surface and glycoproteins on extracellular surface</a:t>
            </a:r>
          </a:p>
          <a:p>
            <a:pPr lvl="1"/>
            <a:endParaRPr lang="en-US" dirty="0" smtClean="0">
              <a:solidFill>
                <a:schemeClr val="tx1"/>
              </a:solidFill>
            </a:endParaRPr>
          </a:p>
          <a:p>
            <a:pPr lvl="1"/>
            <a:r>
              <a:rPr lang="en-US" dirty="0" smtClean="0">
                <a:solidFill>
                  <a:schemeClr val="tx1"/>
                </a:solidFill>
              </a:rPr>
              <a:t>Functions: </a:t>
            </a:r>
          </a:p>
          <a:p>
            <a:pPr lvl="2"/>
            <a:r>
              <a:rPr lang="en-US" dirty="0" smtClean="0">
                <a:solidFill>
                  <a:schemeClr val="tx1"/>
                </a:solidFill>
              </a:rPr>
              <a:t>Enzymes, motor proteins, cell-to-cell links, provide support on intracellular surface, and form part of </a:t>
            </a:r>
            <a:r>
              <a:rPr lang="en-US" dirty="0" err="1" smtClean="0">
                <a:solidFill>
                  <a:schemeClr val="tx1"/>
                </a:solidFill>
              </a:rPr>
              <a:t>glycocalyx</a:t>
            </a:r>
            <a:endParaRPr lang="en-US" dirty="0" smtClean="0">
              <a:solidFill>
                <a:schemeClr val="tx1"/>
              </a:solidFill>
            </a:endParaRPr>
          </a:p>
        </p:txBody>
      </p:sp>
    </p:spTree>
    <p:extLst>
      <p:ext uri="{BB962C8B-B14F-4D97-AF65-F5344CB8AC3E}">
        <p14:creationId xmlns:p14="http://schemas.microsoft.com/office/powerpoint/2010/main" val="13398064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title"/>
          </p:nvPr>
        </p:nvSpPr>
        <p:spPr>
          <a:xfrm>
            <a:off x="914400" y="609600"/>
            <a:ext cx="7391400" cy="1201738"/>
          </a:xfrm>
        </p:spPr>
        <p:txBody>
          <a:bodyPr rtlCol="0">
            <a:normAutofit/>
          </a:bodyPr>
          <a:lstStyle/>
          <a:p>
            <a:pPr fontAlgn="auto">
              <a:spcAft>
                <a:spcPts val="0"/>
              </a:spcAft>
              <a:defRPr/>
            </a:pPr>
            <a:r>
              <a:rPr lang="en-US" dirty="0" smtClean="0">
                <a:solidFill>
                  <a:schemeClr val="tx1"/>
                </a:solidFill>
              </a:rPr>
              <a:t>Functions of Membrane Proteins</a:t>
            </a:r>
          </a:p>
        </p:txBody>
      </p:sp>
      <p:sp>
        <p:nvSpPr>
          <p:cNvPr id="155651" name="Rectangle 5"/>
          <p:cNvSpPr>
            <a:spLocks noGrp="1" noChangeArrowheads="1"/>
          </p:cNvSpPr>
          <p:nvPr>
            <p:ph idx="1"/>
          </p:nvPr>
        </p:nvSpPr>
        <p:spPr>
          <a:xfrm>
            <a:off x="838200" y="2119313"/>
            <a:ext cx="7467600" cy="4052887"/>
          </a:xfrm>
        </p:spPr>
        <p:txBody>
          <a:bodyPr/>
          <a:lstStyle/>
          <a:p>
            <a:pPr marL="571500" indent="-571500">
              <a:buFont typeface="Times" pitchFamily="18" charset="0"/>
              <a:buAutoNum type="arabicPeriod"/>
            </a:pPr>
            <a:r>
              <a:rPr lang="en-US" dirty="0" smtClean="0">
                <a:solidFill>
                  <a:schemeClr val="tx1"/>
                </a:solidFill>
              </a:rPr>
              <a:t>Transport</a:t>
            </a:r>
          </a:p>
          <a:p>
            <a:pPr marL="571500" indent="-571500">
              <a:buFont typeface="Times" pitchFamily="18" charset="0"/>
              <a:buAutoNum type="arabicPeriod"/>
            </a:pPr>
            <a:endParaRPr lang="en-US" dirty="0" smtClean="0">
              <a:solidFill>
                <a:schemeClr val="tx1"/>
              </a:solidFill>
            </a:endParaRPr>
          </a:p>
          <a:p>
            <a:pPr marL="571500" indent="-571500">
              <a:buFont typeface="Times" pitchFamily="18" charset="0"/>
              <a:buAutoNum type="arabicPeriod"/>
            </a:pPr>
            <a:r>
              <a:rPr lang="en-US" dirty="0" smtClean="0">
                <a:solidFill>
                  <a:schemeClr val="tx1"/>
                </a:solidFill>
              </a:rPr>
              <a:t>Receptors for signal transduction</a:t>
            </a:r>
          </a:p>
          <a:p>
            <a:pPr marL="571500" indent="-571500">
              <a:buFont typeface="Times" pitchFamily="18" charset="0"/>
              <a:buAutoNum type="arabicPeriod"/>
            </a:pPr>
            <a:endParaRPr lang="en-US" dirty="0" smtClean="0">
              <a:solidFill>
                <a:schemeClr val="tx1"/>
              </a:solidFill>
            </a:endParaRPr>
          </a:p>
          <a:p>
            <a:pPr marL="571500" indent="-571500">
              <a:buFont typeface="Times" pitchFamily="18" charset="0"/>
              <a:buAutoNum type="arabicPeriod"/>
            </a:pPr>
            <a:r>
              <a:rPr lang="en-US" dirty="0" smtClean="0">
                <a:solidFill>
                  <a:schemeClr val="tx1"/>
                </a:solidFill>
              </a:rPr>
              <a:t>Attachment to cytoskeleton and extracellular matrix</a:t>
            </a:r>
          </a:p>
        </p:txBody>
      </p:sp>
    </p:spTree>
    <p:extLst>
      <p:ext uri="{BB962C8B-B14F-4D97-AF65-F5344CB8AC3E}">
        <p14:creationId xmlns:p14="http://schemas.microsoft.com/office/powerpoint/2010/main" val="7294957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ChangeArrowheads="1"/>
          </p:cNvSpPr>
          <p:nvPr/>
        </p:nvSpPr>
        <p:spPr bwMode="auto">
          <a:xfrm>
            <a:off x="8151813" y="6581775"/>
            <a:ext cx="989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3.4a</a:t>
            </a:r>
          </a:p>
        </p:txBody>
      </p:sp>
      <p:pic>
        <p:nvPicPr>
          <p:cNvPr id="15667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97038"/>
            <a:ext cx="8231188"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17"/>
          <p:cNvSpPr>
            <a:spLocks noChangeArrowheads="1"/>
          </p:cNvSpPr>
          <p:nvPr/>
        </p:nvSpPr>
        <p:spPr bwMode="auto">
          <a:xfrm>
            <a:off x="3521075" y="2151063"/>
            <a:ext cx="51625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b="1">
                <a:solidFill>
                  <a:srgbClr val="231F20"/>
                </a:solidFill>
              </a:rPr>
              <a:t>A protein (left) that spans the membrane </a:t>
            </a:r>
          </a:p>
          <a:p>
            <a:r>
              <a:rPr lang="en-US" sz="2000" b="1">
                <a:solidFill>
                  <a:srgbClr val="231F20"/>
                </a:solidFill>
              </a:rPr>
              <a:t>may provide a hydrophilic channel across </a:t>
            </a:r>
            <a:endParaRPr lang="en-US" b="1"/>
          </a:p>
          <a:p>
            <a:r>
              <a:rPr lang="en-US" sz="2000" b="1">
                <a:solidFill>
                  <a:srgbClr val="231F20"/>
                </a:solidFill>
              </a:rPr>
              <a:t>the membrane that is selective for a </a:t>
            </a:r>
            <a:endParaRPr lang="en-US" b="1"/>
          </a:p>
          <a:p>
            <a:r>
              <a:rPr lang="en-US" sz="2000" b="1">
                <a:solidFill>
                  <a:srgbClr val="231F20"/>
                </a:solidFill>
              </a:rPr>
              <a:t>particular solute. Some transport proteins </a:t>
            </a:r>
            <a:endParaRPr lang="en-US" b="1"/>
          </a:p>
          <a:p>
            <a:r>
              <a:rPr lang="en-US" sz="2000" b="1">
                <a:solidFill>
                  <a:srgbClr val="231F20"/>
                </a:solidFill>
              </a:rPr>
              <a:t>(right) hydrolyze ATP as an energy source </a:t>
            </a:r>
            <a:endParaRPr lang="en-US" b="1"/>
          </a:p>
          <a:p>
            <a:r>
              <a:rPr lang="en-US" sz="2000" b="1">
                <a:solidFill>
                  <a:srgbClr val="231F20"/>
                </a:solidFill>
              </a:rPr>
              <a:t>to actively pump substances across the </a:t>
            </a:r>
            <a:endParaRPr lang="en-US" b="1"/>
          </a:p>
          <a:p>
            <a:r>
              <a:rPr lang="en-US" sz="2000" b="1">
                <a:solidFill>
                  <a:srgbClr val="231F20"/>
                </a:solidFill>
              </a:rPr>
              <a:t>membrane.</a:t>
            </a:r>
            <a:endParaRPr lang="en-US" b="1"/>
          </a:p>
        </p:txBody>
      </p:sp>
      <p:sp>
        <p:nvSpPr>
          <p:cNvPr id="156677" name="Rectangle 18"/>
          <p:cNvSpPr>
            <a:spLocks noChangeArrowheads="1"/>
          </p:cNvSpPr>
          <p:nvPr/>
        </p:nvSpPr>
        <p:spPr bwMode="auto">
          <a:xfrm>
            <a:off x="3521075" y="1624013"/>
            <a:ext cx="18081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rgbClr val="231F20"/>
                </a:solidFill>
                <a:latin typeface="Arial Black" pitchFamily="34" charset="0"/>
              </a:rPr>
              <a:t>(a) Transport</a:t>
            </a:r>
            <a:endParaRPr lang="en-US"/>
          </a:p>
        </p:txBody>
      </p:sp>
    </p:spTree>
    <p:extLst>
      <p:ext uri="{BB962C8B-B14F-4D97-AF65-F5344CB8AC3E}">
        <p14:creationId xmlns:p14="http://schemas.microsoft.com/office/powerpoint/2010/main" val="10901121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8142288" y="6581775"/>
            <a:ext cx="9985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3.4b</a:t>
            </a:r>
          </a:p>
        </p:txBody>
      </p:sp>
      <p:pic>
        <p:nvPicPr>
          <p:cNvPr id="15769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603375"/>
            <a:ext cx="8240712"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Freeform 18"/>
          <p:cNvSpPr>
            <a:spLocks/>
          </p:cNvSpPr>
          <p:nvPr/>
        </p:nvSpPr>
        <p:spPr bwMode="auto">
          <a:xfrm>
            <a:off x="2292350" y="1855788"/>
            <a:ext cx="346075" cy="193675"/>
          </a:xfrm>
          <a:custGeom>
            <a:avLst/>
            <a:gdLst>
              <a:gd name="T0" fmla="*/ 2147483647 w 218"/>
              <a:gd name="T1" fmla="*/ 2147483647 h 122"/>
              <a:gd name="T2" fmla="*/ 2147483647 w 218"/>
              <a:gd name="T3" fmla="*/ 0 h 122"/>
              <a:gd name="T4" fmla="*/ 0 w 218"/>
              <a:gd name="T5" fmla="*/ 0 h 122"/>
              <a:gd name="T6" fmla="*/ 0 60000 65536"/>
              <a:gd name="T7" fmla="*/ 0 60000 65536"/>
              <a:gd name="T8" fmla="*/ 0 60000 65536"/>
              <a:gd name="T9" fmla="*/ 0 w 218"/>
              <a:gd name="T10" fmla="*/ 0 h 122"/>
              <a:gd name="T11" fmla="*/ 218 w 218"/>
              <a:gd name="T12" fmla="*/ 122 h 122"/>
            </a:gdLst>
            <a:ahLst/>
            <a:cxnLst>
              <a:cxn ang="T6">
                <a:pos x="T0" y="T1"/>
              </a:cxn>
              <a:cxn ang="T7">
                <a:pos x="T2" y="T3"/>
              </a:cxn>
              <a:cxn ang="T8">
                <a:pos x="T4" y="T5"/>
              </a:cxn>
            </a:cxnLst>
            <a:rect l="T9" t="T10" r="T11" b="T12"/>
            <a:pathLst>
              <a:path w="218" h="122">
                <a:moveTo>
                  <a:pt x="218" y="122"/>
                </a:moveTo>
                <a:lnTo>
                  <a:pt x="82" y="0"/>
                </a:lnTo>
                <a:lnTo>
                  <a:pt x="0" y="0"/>
                </a:lnTo>
              </a:path>
            </a:pathLst>
          </a:custGeom>
          <a:noFill/>
          <a:ln w="254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01" name="Freeform 19"/>
          <p:cNvSpPr>
            <a:spLocks/>
          </p:cNvSpPr>
          <p:nvPr/>
        </p:nvSpPr>
        <p:spPr bwMode="auto">
          <a:xfrm>
            <a:off x="1054100" y="3908425"/>
            <a:ext cx="565150" cy="612775"/>
          </a:xfrm>
          <a:custGeom>
            <a:avLst/>
            <a:gdLst>
              <a:gd name="T0" fmla="*/ 2147483647 w 356"/>
              <a:gd name="T1" fmla="*/ 0 h 386"/>
              <a:gd name="T2" fmla="*/ 0 w 356"/>
              <a:gd name="T3" fmla="*/ 2147483647 h 386"/>
              <a:gd name="T4" fmla="*/ 0 w 356"/>
              <a:gd name="T5" fmla="*/ 2147483647 h 386"/>
              <a:gd name="T6" fmla="*/ 0 60000 65536"/>
              <a:gd name="T7" fmla="*/ 0 60000 65536"/>
              <a:gd name="T8" fmla="*/ 0 60000 65536"/>
              <a:gd name="T9" fmla="*/ 0 w 356"/>
              <a:gd name="T10" fmla="*/ 0 h 386"/>
              <a:gd name="T11" fmla="*/ 356 w 356"/>
              <a:gd name="T12" fmla="*/ 386 h 386"/>
            </a:gdLst>
            <a:ahLst/>
            <a:cxnLst>
              <a:cxn ang="T6">
                <a:pos x="T0" y="T1"/>
              </a:cxn>
              <a:cxn ang="T7">
                <a:pos x="T2" y="T3"/>
              </a:cxn>
              <a:cxn ang="T8">
                <a:pos x="T4" y="T5"/>
              </a:cxn>
            </a:cxnLst>
            <a:rect l="T9" t="T10" r="T11" b="T12"/>
            <a:pathLst>
              <a:path w="356" h="386">
                <a:moveTo>
                  <a:pt x="356" y="0"/>
                </a:moveTo>
                <a:lnTo>
                  <a:pt x="0" y="318"/>
                </a:lnTo>
                <a:lnTo>
                  <a:pt x="0" y="386"/>
                </a:lnTo>
              </a:path>
            </a:pathLst>
          </a:custGeom>
          <a:noFill/>
          <a:ln w="254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02" name="Rectangle 20"/>
          <p:cNvSpPr>
            <a:spLocks noChangeArrowheads="1"/>
          </p:cNvSpPr>
          <p:nvPr/>
        </p:nvSpPr>
        <p:spPr bwMode="auto">
          <a:xfrm>
            <a:off x="3355975" y="2108200"/>
            <a:ext cx="498316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A membrane protein exposed to the </a:t>
            </a:r>
          </a:p>
          <a:p>
            <a:r>
              <a:rPr lang="en-US" sz="2100" b="1">
                <a:solidFill>
                  <a:srgbClr val="231F20"/>
                </a:solidFill>
              </a:rPr>
              <a:t>outside of the cell may have a binding </a:t>
            </a:r>
            <a:endParaRPr lang="en-US" b="1"/>
          </a:p>
          <a:p>
            <a:r>
              <a:rPr lang="en-US" sz="2100" b="1">
                <a:solidFill>
                  <a:srgbClr val="231F20"/>
                </a:solidFill>
              </a:rPr>
              <a:t>site with a specific shape that fits the </a:t>
            </a:r>
            <a:endParaRPr lang="en-US" b="1"/>
          </a:p>
          <a:p>
            <a:r>
              <a:rPr lang="en-US" sz="2100" b="1">
                <a:solidFill>
                  <a:srgbClr val="231F20"/>
                </a:solidFill>
              </a:rPr>
              <a:t>shape of a chemical messenger, such </a:t>
            </a:r>
            <a:endParaRPr lang="en-US" b="1"/>
          </a:p>
          <a:p>
            <a:r>
              <a:rPr lang="en-US" sz="2100" b="1">
                <a:solidFill>
                  <a:srgbClr val="231F20"/>
                </a:solidFill>
              </a:rPr>
              <a:t>as a hormone. The external signal may </a:t>
            </a:r>
            <a:endParaRPr lang="en-US" b="1"/>
          </a:p>
          <a:p>
            <a:r>
              <a:rPr lang="en-US" sz="2100" b="1">
                <a:solidFill>
                  <a:srgbClr val="231F20"/>
                </a:solidFill>
              </a:rPr>
              <a:t>cause a change in shape in the protein </a:t>
            </a:r>
            <a:endParaRPr lang="en-US" b="1"/>
          </a:p>
          <a:p>
            <a:r>
              <a:rPr lang="en-US" sz="2100" b="1">
                <a:solidFill>
                  <a:srgbClr val="231F20"/>
                </a:solidFill>
              </a:rPr>
              <a:t>that initiates a chain of chemical </a:t>
            </a:r>
            <a:endParaRPr lang="en-US" b="1"/>
          </a:p>
          <a:p>
            <a:r>
              <a:rPr lang="en-US" sz="2100" b="1">
                <a:solidFill>
                  <a:srgbClr val="231F20"/>
                </a:solidFill>
              </a:rPr>
              <a:t>reactions in the cell.</a:t>
            </a:r>
            <a:endParaRPr lang="en-US" b="1"/>
          </a:p>
        </p:txBody>
      </p:sp>
      <p:sp>
        <p:nvSpPr>
          <p:cNvPr id="157703" name="Rectangle 21"/>
          <p:cNvSpPr>
            <a:spLocks noChangeArrowheads="1"/>
          </p:cNvSpPr>
          <p:nvPr/>
        </p:nvSpPr>
        <p:spPr bwMode="auto">
          <a:xfrm>
            <a:off x="3355975" y="1565275"/>
            <a:ext cx="53673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231F20"/>
                </a:solidFill>
                <a:latin typeface="Arial Black" pitchFamily="34" charset="0"/>
              </a:rPr>
              <a:t>(b) Receptors for signal transduction</a:t>
            </a:r>
            <a:endParaRPr lang="en-US"/>
          </a:p>
        </p:txBody>
      </p:sp>
      <p:sp>
        <p:nvSpPr>
          <p:cNvPr id="157704" name="Rectangle 22"/>
          <p:cNvSpPr>
            <a:spLocks noChangeArrowheads="1"/>
          </p:cNvSpPr>
          <p:nvPr/>
        </p:nvSpPr>
        <p:spPr bwMode="auto">
          <a:xfrm>
            <a:off x="1474788" y="1717675"/>
            <a:ext cx="8016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Signal</a:t>
            </a:r>
            <a:endParaRPr lang="en-US" b="1"/>
          </a:p>
        </p:txBody>
      </p:sp>
      <p:sp>
        <p:nvSpPr>
          <p:cNvPr id="157705" name="Rectangle 23"/>
          <p:cNvSpPr>
            <a:spLocks noChangeArrowheads="1"/>
          </p:cNvSpPr>
          <p:nvPr/>
        </p:nvSpPr>
        <p:spPr bwMode="auto">
          <a:xfrm>
            <a:off x="487363" y="4508500"/>
            <a:ext cx="11541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Receptor</a:t>
            </a:r>
            <a:endParaRPr lang="en-US" b="1"/>
          </a:p>
        </p:txBody>
      </p:sp>
    </p:spTree>
    <p:extLst>
      <p:ext uri="{BB962C8B-B14F-4D97-AF65-F5344CB8AC3E}">
        <p14:creationId xmlns:p14="http://schemas.microsoft.com/office/powerpoint/2010/main" val="19829047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8151813" y="6581775"/>
            <a:ext cx="989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3.4c</a:t>
            </a:r>
          </a:p>
        </p:txBody>
      </p:sp>
      <p:pic>
        <p:nvPicPr>
          <p:cNvPr id="15872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636713"/>
            <a:ext cx="82375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14"/>
          <p:cNvSpPr>
            <a:spLocks noChangeArrowheads="1"/>
          </p:cNvSpPr>
          <p:nvPr/>
        </p:nvSpPr>
        <p:spPr bwMode="auto">
          <a:xfrm>
            <a:off x="3486150" y="2378075"/>
            <a:ext cx="526256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Elements of the cytoskeleton (cell’s </a:t>
            </a:r>
          </a:p>
          <a:p>
            <a:r>
              <a:rPr lang="en-US" sz="2100" b="1">
                <a:solidFill>
                  <a:srgbClr val="231F20"/>
                </a:solidFill>
              </a:rPr>
              <a:t>internal supports) and the extracellular </a:t>
            </a:r>
            <a:endParaRPr lang="en-US" b="1"/>
          </a:p>
          <a:p>
            <a:r>
              <a:rPr lang="en-US" sz="2100" b="1">
                <a:solidFill>
                  <a:srgbClr val="231F20"/>
                </a:solidFill>
              </a:rPr>
              <a:t>matrix (fibers and other substances </a:t>
            </a:r>
            <a:endParaRPr lang="en-US" b="1"/>
          </a:p>
          <a:p>
            <a:r>
              <a:rPr lang="en-US" sz="2100" b="1">
                <a:solidFill>
                  <a:srgbClr val="231F20"/>
                </a:solidFill>
              </a:rPr>
              <a:t>outside the cell) may be anchored to </a:t>
            </a:r>
            <a:endParaRPr lang="en-US" b="1"/>
          </a:p>
          <a:p>
            <a:r>
              <a:rPr lang="en-US" sz="2100" b="1">
                <a:solidFill>
                  <a:srgbClr val="231F20"/>
                </a:solidFill>
              </a:rPr>
              <a:t>membrane proteins, which help maintain </a:t>
            </a:r>
            <a:endParaRPr lang="en-US" b="1"/>
          </a:p>
          <a:p>
            <a:r>
              <a:rPr lang="en-US" sz="2100" b="1">
                <a:solidFill>
                  <a:srgbClr val="231F20"/>
                </a:solidFill>
              </a:rPr>
              <a:t>cell shape and fix the location of certain </a:t>
            </a:r>
            <a:endParaRPr lang="en-US" b="1"/>
          </a:p>
          <a:p>
            <a:r>
              <a:rPr lang="en-US" sz="2100" b="1">
                <a:solidFill>
                  <a:srgbClr val="231F20"/>
                </a:solidFill>
              </a:rPr>
              <a:t>membrane proteins. Others play a role in </a:t>
            </a:r>
            <a:endParaRPr lang="en-US" b="1"/>
          </a:p>
          <a:p>
            <a:r>
              <a:rPr lang="en-US" sz="2100" b="1">
                <a:solidFill>
                  <a:srgbClr val="231F20"/>
                </a:solidFill>
              </a:rPr>
              <a:t>cell movement or bind adjacent cells </a:t>
            </a:r>
            <a:endParaRPr lang="en-US" b="1"/>
          </a:p>
          <a:p>
            <a:r>
              <a:rPr lang="en-US" sz="2100" b="1">
                <a:solidFill>
                  <a:srgbClr val="231F20"/>
                </a:solidFill>
              </a:rPr>
              <a:t>together.</a:t>
            </a:r>
            <a:endParaRPr lang="en-US" b="1"/>
          </a:p>
        </p:txBody>
      </p:sp>
      <p:sp>
        <p:nvSpPr>
          <p:cNvPr id="158725" name="Rectangle 15"/>
          <p:cNvSpPr>
            <a:spLocks noChangeArrowheads="1"/>
          </p:cNvSpPr>
          <p:nvPr/>
        </p:nvSpPr>
        <p:spPr bwMode="auto">
          <a:xfrm>
            <a:off x="3486150" y="1546225"/>
            <a:ext cx="5130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231F20"/>
                </a:solidFill>
                <a:latin typeface="Arial Black" pitchFamily="34" charset="0"/>
              </a:rPr>
              <a:t>(c) Attachment to the cytoskeleton</a:t>
            </a:r>
          </a:p>
          <a:p>
            <a:r>
              <a:rPr lang="en-US" sz="2100">
                <a:solidFill>
                  <a:srgbClr val="231F20"/>
                </a:solidFill>
                <a:latin typeface="Arial Black" pitchFamily="34" charset="0"/>
              </a:rPr>
              <a:t>     and extracellular matrix (ECM)</a:t>
            </a:r>
            <a:endParaRPr lang="en-US"/>
          </a:p>
        </p:txBody>
      </p:sp>
    </p:spTree>
    <p:extLst>
      <p:ext uri="{BB962C8B-B14F-4D97-AF65-F5344CB8AC3E}">
        <p14:creationId xmlns:p14="http://schemas.microsoft.com/office/powerpoint/2010/main" val="37699194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title"/>
          </p:nvPr>
        </p:nvSpPr>
        <p:spPr>
          <a:xfrm>
            <a:off x="914400" y="609600"/>
            <a:ext cx="7391400" cy="1201738"/>
          </a:xfrm>
        </p:spPr>
        <p:txBody>
          <a:bodyPr rtlCol="0">
            <a:normAutofit/>
          </a:bodyPr>
          <a:lstStyle/>
          <a:p>
            <a:pPr fontAlgn="auto">
              <a:spcAft>
                <a:spcPts val="0"/>
              </a:spcAft>
              <a:defRPr/>
            </a:pPr>
            <a:r>
              <a:rPr lang="en-US" dirty="0" smtClean="0">
                <a:solidFill>
                  <a:schemeClr val="tx1"/>
                </a:solidFill>
              </a:rPr>
              <a:t>Functions of Membrane Proteins</a:t>
            </a:r>
          </a:p>
        </p:txBody>
      </p:sp>
      <p:sp>
        <p:nvSpPr>
          <p:cNvPr id="159747" name="Rectangle 5"/>
          <p:cNvSpPr>
            <a:spLocks noGrp="1" noChangeArrowheads="1"/>
          </p:cNvSpPr>
          <p:nvPr>
            <p:ph idx="1"/>
          </p:nvPr>
        </p:nvSpPr>
        <p:spPr>
          <a:xfrm>
            <a:off x="838200" y="2119313"/>
            <a:ext cx="7467600" cy="4052887"/>
          </a:xfrm>
        </p:spPr>
        <p:txBody>
          <a:bodyPr/>
          <a:lstStyle/>
          <a:p>
            <a:pPr marL="571500" indent="-571500">
              <a:buFont typeface="Times" pitchFamily="18" charset="0"/>
              <a:buAutoNum type="arabicPeriod" startAt="4"/>
            </a:pPr>
            <a:r>
              <a:rPr lang="en-US" dirty="0" smtClean="0">
                <a:solidFill>
                  <a:schemeClr val="tx1"/>
                </a:solidFill>
              </a:rPr>
              <a:t>Enzymatic activity</a:t>
            </a:r>
          </a:p>
          <a:p>
            <a:pPr marL="571500" indent="-571500">
              <a:buFont typeface="Times" pitchFamily="18" charset="0"/>
              <a:buAutoNum type="arabicPeriod" startAt="4"/>
            </a:pPr>
            <a:endParaRPr lang="en-US" dirty="0" smtClean="0">
              <a:solidFill>
                <a:schemeClr val="tx1"/>
              </a:solidFill>
            </a:endParaRPr>
          </a:p>
          <a:p>
            <a:pPr marL="571500" indent="-571500">
              <a:buFont typeface="Times" pitchFamily="18" charset="0"/>
              <a:buAutoNum type="arabicPeriod" startAt="4"/>
            </a:pPr>
            <a:r>
              <a:rPr lang="en-US" dirty="0" smtClean="0">
                <a:solidFill>
                  <a:schemeClr val="tx1"/>
                </a:solidFill>
              </a:rPr>
              <a:t>Intercellular joining</a:t>
            </a:r>
          </a:p>
          <a:p>
            <a:pPr marL="571500" indent="-571500">
              <a:buFont typeface="Times" pitchFamily="18" charset="0"/>
              <a:buAutoNum type="arabicPeriod" startAt="4"/>
            </a:pPr>
            <a:endParaRPr lang="en-US" dirty="0" smtClean="0">
              <a:solidFill>
                <a:schemeClr val="tx1"/>
              </a:solidFill>
            </a:endParaRPr>
          </a:p>
          <a:p>
            <a:pPr marL="571500" indent="-571500">
              <a:buFont typeface="Times" pitchFamily="18" charset="0"/>
              <a:buAutoNum type="arabicPeriod" startAt="4"/>
            </a:pPr>
            <a:r>
              <a:rPr lang="en-US" dirty="0" smtClean="0">
                <a:solidFill>
                  <a:schemeClr val="tx1"/>
                </a:solidFill>
              </a:rPr>
              <a:t>Cell-cell recognition</a:t>
            </a:r>
          </a:p>
        </p:txBody>
      </p:sp>
    </p:spTree>
    <p:extLst>
      <p:ext uri="{BB962C8B-B14F-4D97-AF65-F5344CB8AC3E}">
        <p14:creationId xmlns:p14="http://schemas.microsoft.com/office/powerpoint/2010/main" val="2772354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ChangeArrowheads="1"/>
          </p:cNvSpPr>
          <p:nvPr/>
        </p:nvSpPr>
        <p:spPr bwMode="auto">
          <a:xfrm>
            <a:off x="8142288" y="6581775"/>
            <a:ext cx="9985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3.4d</a:t>
            </a:r>
          </a:p>
        </p:txBody>
      </p:sp>
      <p:pic>
        <p:nvPicPr>
          <p:cNvPr id="16077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514475"/>
            <a:ext cx="824071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Line 15"/>
          <p:cNvSpPr>
            <a:spLocks noChangeShapeType="1"/>
          </p:cNvSpPr>
          <p:nvPr/>
        </p:nvSpPr>
        <p:spPr bwMode="auto">
          <a:xfrm>
            <a:off x="1560513" y="2281238"/>
            <a:ext cx="1587" cy="473075"/>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3" name="Line 16"/>
          <p:cNvSpPr>
            <a:spLocks noChangeShapeType="1"/>
          </p:cNvSpPr>
          <p:nvPr/>
        </p:nvSpPr>
        <p:spPr bwMode="auto">
          <a:xfrm flipH="1" flipV="1">
            <a:off x="1563688" y="2360613"/>
            <a:ext cx="565150" cy="384175"/>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74" name="Rectangle 17"/>
          <p:cNvSpPr>
            <a:spLocks noChangeArrowheads="1"/>
          </p:cNvSpPr>
          <p:nvPr/>
        </p:nvSpPr>
        <p:spPr bwMode="auto">
          <a:xfrm>
            <a:off x="3660775" y="1995488"/>
            <a:ext cx="49672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A protein built into the membrane may </a:t>
            </a:r>
          </a:p>
          <a:p>
            <a:r>
              <a:rPr lang="en-US" sz="2100" b="1">
                <a:solidFill>
                  <a:srgbClr val="231F20"/>
                </a:solidFill>
              </a:rPr>
              <a:t>be an enzyme with its active site </a:t>
            </a:r>
            <a:endParaRPr lang="en-US" b="1"/>
          </a:p>
          <a:p>
            <a:r>
              <a:rPr lang="en-US" sz="2100" b="1">
                <a:solidFill>
                  <a:srgbClr val="231F20"/>
                </a:solidFill>
              </a:rPr>
              <a:t>exposed to substances in the adjacent </a:t>
            </a:r>
            <a:endParaRPr lang="en-US" b="1"/>
          </a:p>
          <a:p>
            <a:r>
              <a:rPr lang="en-US" sz="2100" b="1">
                <a:solidFill>
                  <a:srgbClr val="231F20"/>
                </a:solidFill>
              </a:rPr>
              <a:t>solution. In some cases, several </a:t>
            </a:r>
            <a:endParaRPr lang="en-US" b="1"/>
          </a:p>
          <a:p>
            <a:r>
              <a:rPr lang="en-US" sz="2100" b="1">
                <a:solidFill>
                  <a:srgbClr val="231F20"/>
                </a:solidFill>
              </a:rPr>
              <a:t>enzymes in a membrane act as a team </a:t>
            </a:r>
            <a:endParaRPr lang="en-US" b="1"/>
          </a:p>
          <a:p>
            <a:r>
              <a:rPr lang="en-US" sz="2100" b="1">
                <a:solidFill>
                  <a:srgbClr val="231F20"/>
                </a:solidFill>
              </a:rPr>
              <a:t>that catalyzes sequential steps of a </a:t>
            </a:r>
            <a:endParaRPr lang="en-US" b="1"/>
          </a:p>
          <a:p>
            <a:r>
              <a:rPr lang="en-US" sz="2100" b="1">
                <a:solidFill>
                  <a:srgbClr val="231F20"/>
                </a:solidFill>
              </a:rPr>
              <a:t>metabolic pathway as indicated (left to </a:t>
            </a:r>
            <a:endParaRPr lang="en-US" b="1"/>
          </a:p>
          <a:p>
            <a:r>
              <a:rPr lang="en-US" sz="2100" b="1">
                <a:solidFill>
                  <a:srgbClr val="231F20"/>
                </a:solidFill>
              </a:rPr>
              <a:t>right) here.</a:t>
            </a:r>
            <a:endParaRPr lang="en-US" b="1"/>
          </a:p>
        </p:txBody>
      </p:sp>
      <p:sp>
        <p:nvSpPr>
          <p:cNvPr id="160775" name="Rectangle 18"/>
          <p:cNvSpPr>
            <a:spLocks noChangeArrowheads="1"/>
          </p:cNvSpPr>
          <p:nvPr/>
        </p:nvSpPr>
        <p:spPr bwMode="auto">
          <a:xfrm>
            <a:off x="3660775" y="1439863"/>
            <a:ext cx="31718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231F20"/>
                </a:solidFill>
                <a:latin typeface="Arial Black" pitchFamily="34" charset="0"/>
              </a:rPr>
              <a:t>(d) Enzymatic activity</a:t>
            </a:r>
            <a:endParaRPr lang="en-US"/>
          </a:p>
        </p:txBody>
      </p:sp>
      <p:sp>
        <p:nvSpPr>
          <p:cNvPr id="160776" name="Rectangle 19"/>
          <p:cNvSpPr>
            <a:spLocks noChangeArrowheads="1"/>
          </p:cNvSpPr>
          <p:nvPr/>
        </p:nvSpPr>
        <p:spPr bwMode="auto">
          <a:xfrm>
            <a:off x="1009650" y="1963738"/>
            <a:ext cx="11541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Enzymes</a:t>
            </a:r>
            <a:endParaRPr lang="en-US" b="1"/>
          </a:p>
        </p:txBody>
      </p:sp>
    </p:spTree>
    <p:extLst>
      <p:ext uri="{BB962C8B-B14F-4D97-AF65-F5344CB8AC3E}">
        <p14:creationId xmlns:p14="http://schemas.microsoft.com/office/powerpoint/2010/main" val="265659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normAutofit/>
          </a:bodyPr>
          <a:lstStyle/>
          <a:p>
            <a:r>
              <a:rPr lang="en-US" dirty="0">
                <a:solidFill>
                  <a:schemeClr val="tx1"/>
                </a:solidFill>
              </a:rPr>
              <a:t>Levels of Structural Organization</a:t>
            </a:r>
          </a:p>
        </p:txBody>
      </p:sp>
      <p:sp>
        <p:nvSpPr>
          <p:cNvPr id="19461" name="Rectangle 5"/>
          <p:cNvSpPr>
            <a:spLocks noGrp="1" noChangeArrowheads="1"/>
          </p:cNvSpPr>
          <p:nvPr>
            <p:ph idx="1"/>
          </p:nvPr>
        </p:nvSpPr>
        <p:spPr/>
        <p:txBody>
          <a:bodyPr>
            <a:normAutofit lnSpcReduction="10000"/>
          </a:bodyPr>
          <a:lstStyle/>
          <a:p>
            <a:r>
              <a:rPr lang="en-US" sz="2400" dirty="0">
                <a:solidFill>
                  <a:schemeClr val="tx1"/>
                </a:solidFill>
              </a:rPr>
              <a:t>Chemical</a:t>
            </a:r>
          </a:p>
          <a:p>
            <a:pPr lvl="1"/>
            <a:r>
              <a:rPr lang="en-US" sz="2000" dirty="0">
                <a:solidFill>
                  <a:schemeClr val="tx1"/>
                </a:solidFill>
              </a:rPr>
              <a:t>Atoms and molecules (chapter 2); and organelles (chapter 3)</a:t>
            </a:r>
            <a:endParaRPr lang="en-US" sz="2200" dirty="0">
              <a:solidFill>
                <a:schemeClr val="tx1"/>
              </a:solidFill>
            </a:endParaRPr>
          </a:p>
          <a:p>
            <a:r>
              <a:rPr lang="en-US" sz="2400" dirty="0">
                <a:solidFill>
                  <a:schemeClr val="tx1"/>
                </a:solidFill>
              </a:rPr>
              <a:t>Cellular</a:t>
            </a:r>
            <a:endParaRPr lang="en-US" sz="2800" dirty="0">
              <a:solidFill>
                <a:schemeClr val="tx1"/>
              </a:solidFill>
            </a:endParaRPr>
          </a:p>
          <a:p>
            <a:pPr lvl="1"/>
            <a:r>
              <a:rPr lang="en-US" sz="2000" dirty="0">
                <a:solidFill>
                  <a:schemeClr val="tx1"/>
                </a:solidFill>
              </a:rPr>
              <a:t>Cells (chapter 3)</a:t>
            </a:r>
          </a:p>
          <a:p>
            <a:r>
              <a:rPr lang="en-US" sz="2400" dirty="0">
                <a:solidFill>
                  <a:schemeClr val="tx1"/>
                </a:solidFill>
              </a:rPr>
              <a:t>Tissue</a:t>
            </a:r>
            <a:endParaRPr lang="en-US" sz="2800" dirty="0">
              <a:solidFill>
                <a:schemeClr val="tx1"/>
              </a:solidFill>
            </a:endParaRPr>
          </a:p>
          <a:p>
            <a:pPr lvl="1"/>
            <a:r>
              <a:rPr lang="en-US" sz="2000" dirty="0">
                <a:solidFill>
                  <a:schemeClr val="tx1"/>
                </a:solidFill>
              </a:rPr>
              <a:t>Groups of similar cells (chapter 4)</a:t>
            </a:r>
          </a:p>
          <a:p>
            <a:r>
              <a:rPr lang="en-US" sz="2400" dirty="0">
                <a:solidFill>
                  <a:schemeClr val="tx1"/>
                </a:solidFill>
              </a:rPr>
              <a:t>Organ</a:t>
            </a:r>
            <a:endParaRPr lang="en-US" sz="2800" dirty="0">
              <a:solidFill>
                <a:schemeClr val="tx1"/>
              </a:solidFill>
            </a:endParaRPr>
          </a:p>
          <a:p>
            <a:pPr lvl="1"/>
            <a:r>
              <a:rPr lang="en-US" sz="2000" dirty="0">
                <a:solidFill>
                  <a:schemeClr val="tx1"/>
                </a:solidFill>
              </a:rPr>
              <a:t>Contains two or more types of tissues</a:t>
            </a:r>
          </a:p>
          <a:p>
            <a:r>
              <a:rPr lang="en-US" sz="2400" dirty="0">
                <a:solidFill>
                  <a:schemeClr val="tx1"/>
                </a:solidFill>
              </a:rPr>
              <a:t>Organ System</a:t>
            </a:r>
            <a:endParaRPr lang="en-US" sz="2800" dirty="0">
              <a:solidFill>
                <a:schemeClr val="tx1"/>
              </a:solidFill>
            </a:endParaRPr>
          </a:p>
          <a:p>
            <a:pPr lvl="1"/>
            <a:r>
              <a:rPr lang="en-US" sz="2000" dirty="0">
                <a:solidFill>
                  <a:schemeClr val="tx1"/>
                </a:solidFill>
              </a:rPr>
              <a:t>Organs that work closely together</a:t>
            </a:r>
          </a:p>
          <a:p>
            <a:r>
              <a:rPr lang="en-US" sz="2400" dirty="0">
                <a:solidFill>
                  <a:schemeClr val="tx1"/>
                </a:solidFill>
              </a:rPr>
              <a:t>Organismal</a:t>
            </a:r>
            <a:endParaRPr lang="en-US" sz="2800" dirty="0">
              <a:solidFill>
                <a:schemeClr val="tx1"/>
              </a:solidFill>
            </a:endParaRPr>
          </a:p>
          <a:p>
            <a:pPr lvl="1"/>
            <a:r>
              <a:rPr lang="en-US" sz="2000" dirty="0">
                <a:solidFill>
                  <a:schemeClr val="tx1"/>
                </a:solidFill>
              </a:rPr>
              <a:t>All organ systems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872939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8151813" y="6581775"/>
            <a:ext cx="989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3.4e</a:t>
            </a:r>
          </a:p>
        </p:txBody>
      </p:sp>
      <p:pic>
        <p:nvPicPr>
          <p:cNvPr id="16179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481138"/>
            <a:ext cx="8237537"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Line 13"/>
          <p:cNvSpPr>
            <a:spLocks noChangeShapeType="1"/>
          </p:cNvSpPr>
          <p:nvPr/>
        </p:nvSpPr>
        <p:spPr bwMode="auto">
          <a:xfrm flipV="1">
            <a:off x="1060450" y="4198938"/>
            <a:ext cx="876300" cy="396875"/>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Line 14"/>
          <p:cNvSpPr>
            <a:spLocks noChangeShapeType="1"/>
          </p:cNvSpPr>
          <p:nvPr/>
        </p:nvSpPr>
        <p:spPr bwMode="auto">
          <a:xfrm flipH="1">
            <a:off x="1057275" y="2713038"/>
            <a:ext cx="730250" cy="1879600"/>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8" name="Line 15"/>
          <p:cNvSpPr>
            <a:spLocks noChangeShapeType="1"/>
          </p:cNvSpPr>
          <p:nvPr/>
        </p:nvSpPr>
        <p:spPr bwMode="auto">
          <a:xfrm>
            <a:off x="1057275" y="4586288"/>
            <a:ext cx="1588" cy="158750"/>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9" name="Rectangle 16"/>
          <p:cNvSpPr>
            <a:spLocks noChangeArrowheads="1"/>
          </p:cNvSpPr>
          <p:nvPr/>
        </p:nvSpPr>
        <p:spPr bwMode="auto">
          <a:xfrm>
            <a:off x="3690938" y="2005013"/>
            <a:ext cx="49688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Membrane proteins of adjacent cells </a:t>
            </a:r>
          </a:p>
          <a:p>
            <a:r>
              <a:rPr lang="en-US" sz="2100" b="1">
                <a:solidFill>
                  <a:srgbClr val="231F20"/>
                </a:solidFill>
              </a:rPr>
              <a:t>may be hooked together in various </a:t>
            </a:r>
            <a:endParaRPr lang="en-US" b="1"/>
          </a:p>
          <a:p>
            <a:r>
              <a:rPr lang="en-US" sz="2100" b="1">
                <a:solidFill>
                  <a:srgbClr val="231F20"/>
                </a:solidFill>
              </a:rPr>
              <a:t>kinds of intercellular junctions. Some </a:t>
            </a:r>
            <a:endParaRPr lang="en-US" b="1"/>
          </a:p>
          <a:p>
            <a:r>
              <a:rPr lang="en-US" sz="2100" b="1">
                <a:solidFill>
                  <a:srgbClr val="231F20"/>
                </a:solidFill>
              </a:rPr>
              <a:t>membrane proteins (CAMs) of this </a:t>
            </a:r>
            <a:endParaRPr lang="en-US" b="1"/>
          </a:p>
          <a:p>
            <a:r>
              <a:rPr lang="en-US" sz="2100" b="1">
                <a:solidFill>
                  <a:srgbClr val="231F20"/>
                </a:solidFill>
              </a:rPr>
              <a:t>group provide temporary binding sites </a:t>
            </a:r>
            <a:endParaRPr lang="en-US" b="1"/>
          </a:p>
          <a:p>
            <a:r>
              <a:rPr lang="en-US" sz="2100" b="1">
                <a:solidFill>
                  <a:srgbClr val="231F20"/>
                </a:solidFill>
              </a:rPr>
              <a:t>that guide cell migration and other </a:t>
            </a:r>
            <a:endParaRPr lang="en-US" b="1"/>
          </a:p>
          <a:p>
            <a:r>
              <a:rPr lang="en-US" sz="2100" b="1">
                <a:solidFill>
                  <a:srgbClr val="231F20"/>
                </a:solidFill>
              </a:rPr>
              <a:t>cell-to-cell interactions.</a:t>
            </a:r>
            <a:endParaRPr lang="en-US" b="1"/>
          </a:p>
        </p:txBody>
      </p:sp>
      <p:sp>
        <p:nvSpPr>
          <p:cNvPr id="161800" name="Rectangle 17"/>
          <p:cNvSpPr>
            <a:spLocks noChangeArrowheads="1"/>
          </p:cNvSpPr>
          <p:nvPr/>
        </p:nvSpPr>
        <p:spPr bwMode="auto">
          <a:xfrm>
            <a:off x="661988" y="4799013"/>
            <a:ext cx="7540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CAMs</a:t>
            </a:r>
            <a:endParaRPr lang="en-US" b="1"/>
          </a:p>
        </p:txBody>
      </p:sp>
      <p:sp>
        <p:nvSpPr>
          <p:cNvPr id="161801" name="Rectangle 18"/>
          <p:cNvSpPr>
            <a:spLocks noChangeArrowheads="1"/>
          </p:cNvSpPr>
          <p:nvPr/>
        </p:nvSpPr>
        <p:spPr bwMode="auto">
          <a:xfrm>
            <a:off x="3690938" y="1446213"/>
            <a:ext cx="33337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231F20"/>
                </a:solidFill>
                <a:latin typeface="Arial Black" pitchFamily="34" charset="0"/>
              </a:rPr>
              <a:t>(e) Intercellular joining</a:t>
            </a:r>
            <a:endParaRPr lang="en-US"/>
          </a:p>
        </p:txBody>
      </p:sp>
    </p:spTree>
    <p:extLst>
      <p:ext uri="{BB962C8B-B14F-4D97-AF65-F5344CB8AC3E}">
        <p14:creationId xmlns:p14="http://schemas.microsoft.com/office/powerpoint/2010/main" val="15814236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8185150" y="6581775"/>
            <a:ext cx="955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3.4f</a:t>
            </a:r>
          </a:p>
        </p:txBody>
      </p:sp>
      <p:pic>
        <p:nvPicPr>
          <p:cNvPr id="16281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487488"/>
            <a:ext cx="824071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Line 11"/>
          <p:cNvSpPr>
            <a:spLocks noChangeShapeType="1"/>
          </p:cNvSpPr>
          <p:nvPr/>
        </p:nvSpPr>
        <p:spPr bwMode="auto">
          <a:xfrm>
            <a:off x="1971675" y="4552950"/>
            <a:ext cx="1588" cy="412750"/>
          </a:xfrm>
          <a:prstGeom prst="line">
            <a:avLst/>
          </a:prstGeom>
          <a:noFill/>
          <a:ln w="254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21" name="Rectangle 12"/>
          <p:cNvSpPr>
            <a:spLocks noChangeArrowheads="1"/>
          </p:cNvSpPr>
          <p:nvPr/>
        </p:nvSpPr>
        <p:spPr bwMode="auto">
          <a:xfrm>
            <a:off x="3703638" y="1971675"/>
            <a:ext cx="49069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Some glycoproteins (proteins bonded </a:t>
            </a:r>
          </a:p>
          <a:p>
            <a:r>
              <a:rPr lang="en-US" sz="2100" b="1">
                <a:solidFill>
                  <a:srgbClr val="231F20"/>
                </a:solidFill>
              </a:rPr>
              <a:t>to short chains of sugars) serve as </a:t>
            </a:r>
            <a:endParaRPr lang="en-US" b="1"/>
          </a:p>
          <a:p>
            <a:r>
              <a:rPr lang="en-US" sz="2100" b="1">
                <a:solidFill>
                  <a:srgbClr val="231F20"/>
                </a:solidFill>
              </a:rPr>
              <a:t>identification tags that are specifically </a:t>
            </a:r>
            <a:endParaRPr lang="en-US" b="1"/>
          </a:p>
          <a:p>
            <a:r>
              <a:rPr lang="en-US" sz="2100" b="1">
                <a:solidFill>
                  <a:srgbClr val="231F20"/>
                </a:solidFill>
              </a:rPr>
              <a:t>recognized by other cells.</a:t>
            </a:r>
            <a:endParaRPr lang="en-US" b="1"/>
          </a:p>
        </p:txBody>
      </p:sp>
      <p:sp>
        <p:nvSpPr>
          <p:cNvPr id="162822" name="Rectangle 13"/>
          <p:cNvSpPr>
            <a:spLocks noChangeArrowheads="1"/>
          </p:cNvSpPr>
          <p:nvPr/>
        </p:nvSpPr>
        <p:spPr bwMode="auto">
          <a:xfrm>
            <a:off x="3703638" y="1406525"/>
            <a:ext cx="33337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231F20"/>
                </a:solidFill>
                <a:latin typeface="Arial Black" pitchFamily="34" charset="0"/>
              </a:rPr>
              <a:t>(f) Cell-cell recognition</a:t>
            </a:r>
            <a:endParaRPr lang="en-US"/>
          </a:p>
        </p:txBody>
      </p:sp>
      <p:sp>
        <p:nvSpPr>
          <p:cNvPr id="162823" name="Rectangle 14"/>
          <p:cNvSpPr>
            <a:spLocks noChangeArrowheads="1"/>
          </p:cNvSpPr>
          <p:nvPr/>
        </p:nvSpPr>
        <p:spPr bwMode="auto">
          <a:xfrm>
            <a:off x="1249363" y="5000625"/>
            <a:ext cx="16462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b="1">
                <a:solidFill>
                  <a:srgbClr val="231F20"/>
                </a:solidFill>
              </a:rPr>
              <a:t>Glycoprotein</a:t>
            </a:r>
            <a:endParaRPr lang="en-US" b="1"/>
          </a:p>
        </p:txBody>
      </p:sp>
    </p:spTree>
    <p:extLst>
      <p:ext uri="{BB962C8B-B14F-4D97-AF65-F5344CB8AC3E}">
        <p14:creationId xmlns:p14="http://schemas.microsoft.com/office/powerpoint/2010/main" val="32441633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Grp="1" noChangeArrowheads="1"/>
          </p:cNvSpPr>
          <p:nvPr>
            <p:ph type="title"/>
          </p:nvPr>
        </p:nvSpPr>
        <p:spPr>
          <a:xfrm>
            <a:off x="838200" y="228601"/>
            <a:ext cx="7391400" cy="685800"/>
          </a:xfrm>
        </p:spPr>
        <p:txBody>
          <a:bodyPr>
            <a:normAutofit fontScale="90000"/>
          </a:bodyPr>
          <a:lstStyle/>
          <a:p>
            <a:r>
              <a:rPr lang="en-US" dirty="0" smtClean="0">
                <a:solidFill>
                  <a:schemeClr val="tx1"/>
                </a:solidFill>
              </a:rPr>
              <a:t> Membrane Junctions</a:t>
            </a:r>
          </a:p>
        </p:txBody>
      </p:sp>
      <p:sp>
        <p:nvSpPr>
          <p:cNvPr id="163843"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Three types:</a:t>
            </a:r>
          </a:p>
          <a:p>
            <a:pPr lvl="1"/>
            <a:endParaRPr lang="en-US" dirty="0" smtClean="0">
              <a:solidFill>
                <a:schemeClr val="tx1"/>
              </a:solidFill>
            </a:endParaRPr>
          </a:p>
          <a:p>
            <a:pPr lvl="1"/>
            <a:r>
              <a:rPr lang="en-US" dirty="0" smtClean="0">
                <a:solidFill>
                  <a:schemeClr val="tx1"/>
                </a:solidFill>
              </a:rPr>
              <a:t>Tight junction </a:t>
            </a:r>
          </a:p>
          <a:p>
            <a:pPr lvl="1"/>
            <a:endParaRPr lang="en-US" dirty="0" smtClean="0">
              <a:solidFill>
                <a:schemeClr val="tx1"/>
              </a:solidFill>
            </a:endParaRPr>
          </a:p>
          <a:p>
            <a:pPr lvl="1"/>
            <a:r>
              <a:rPr lang="en-US" dirty="0" smtClean="0">
                <a:solidFill>
                  <a:schemeClr val="tx1"/>
                </a:solidFill>
              </a:rPr>
              <a:t>Desmosome </a:t>
            </a:r>
          </a:p>
          <a:p>
            <a:pPr lvl="1"/>
            <a:endParaRPr lang="en-US" dirty="0" smtClean="0">
              <a:solidFill>
                <a:schemeClr val="tx1"/>
              </a:solidFill>
            </a:endParaRPr>
          </a:p>
          <a:p>
            <a:pPr lvl="1"/>
            <a:r>
              <a:rPr lang="en-US" dirty="0" smtClean="0">
                <a:solidFill>
                  <a:schemeClr val="tx1"/>
                </a:solidFill>
              </a:rPr>
              <a:t>Gap junction </a:t>
            </a:r>
          </a:p>
        </p:txBody>
      </p:sp>
    </p:spTree>
    <p:extLst>
      <p:ext uri="{BB962C8B-B14F-4D97-AF65-F5344CB8AC3E}">
        <p14:creationId xmlns:p14="http://schemas.microsoft.com/office/powerpoint/2010/main" val="17952081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1066800" y="152400"/>
            <a:ext cx="6964363" cy="609600"/>
          </a:xfrm>
        </p:spPr>
        <p:txBody>
          <a:bodyPr rtlCol="0">
            <a:normAutofit fontScale="90000"/>
          </a:bodyPr>
          <a:lstStyle/>
          <a:p>
            <a:pPr fontAlgn="auto">
              <a:spcAft>
                <a:spcPts val="0"/>
              </a:spcAft>
              <a:defRPr/>
            </a:pPr>
            <a:r>
              <a:rPr lang="en-US" sz="3600" dirty="0" smtClean="0">
                <a:solidFill>
                  <a:schemeClr val="tx1"/>
                </a:solidFill>
              </a:rPr>
              <a:t>Membrane Junctions: Tight Junctions</a:t>
            </a:r>
          </a:p>
        </p:txBody>
      </p:sp>
      <p:sp>
        <p:nvSpPr>
          <p:cNvPr id="164867" name="Rectangle 5"/>
          <p:cNvSpPr>
            <a:spLocks noGrp="1" noChangeArrowheads="1"/>
          </p:cNvSpPr>
          <p:nvPr>
            <p:ph sz="half" idx="1"/>
          </p:nvPr>
        </p:nvSpPr>
        <p:spPr>
          <a:xfrm>
            <a:off x="914400" y="2286000"/>
            <a:ext cx="3584575" cy="3438525"/>
          </a:xfrm>
          <a:prstGeom prst="rect">
            <a:avLst/>
          </a:prstGeom>
        </p:spPr>
        <p:txBody>
          <a:bodyPr/>
          <a:lstStyle/>
          <a:p>
            <a:r>
              <a:rPr lang="en-US" dirty="0" smtClean="0">
                <a:solidFill>
                  <a:schemeClr val="tx1"/>
                </a:solidFill>
              </a:rPr>
              <a:t>Prevent fluids and most molecules from moving between cells </a:t>
            </a:r>
          </a:p>
        </p:txBody>
      </p:sp>
      <p:pic>
        <p:nvPicPr>
          <p:cNvPr id="16179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14800" y="3124200"/>
            <a:ext cx="3787775" cy="2747154"/>
          </a:xfrm>
          <a:prstGeom prst="rect">
            <a:avLst/>
          </a:prstGeom>
          <a:effectLst>
            <a:softEdge rad="112500"/>
          </a:effectLst>
        </p:spPr>
      </p:pic>
    </p:spTree>
    <p:extLst>
      <p:ext uri="{BB962C8B-B14F-4D97-AF65-F5344CB8AC3E}">
        <p14:creationId xmlns:p14="http://schemas.microsoft.com/office/powerpoint/2010/main" val="7411013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a:xfrm>
            <a:off x="762000" y="152400"/>
            <a:ext cx="7620000" cy="762000"/>
          </a:xfrm>
        </p:spPr>
        <p:txBody>
          <a:bodyPr rtlCol="0">
            <a:noAutofit/>
          </a:bodyPr>
          <a:lstStyle/>
          <a:p>
            <a:pPr fontAlgn="auto">
              <a:spcAft>
                <a:spcPts val="0"/>
              </a:spcAft>
              <a:defRPr/>
            </a:pPr>
            <a:r>
              <a:rPr lang="en-US" sz="3600" dirty="0" smtClean="0">
                <a:solidFill>
                  <a:schemeClr val="tx1"/>
                </a:solidFill>
              </a:rPr>
              <a:t>Membrane Junctions:  Desmosomes</a:t>
            </a:r>
          </a:p>
        </p:txBody>
      </p:sp>
      <p:sp>
        <p:nvSpPr>
          <p:cNvPr id="165891" name="Rectangle 5"/>
          <p:cNvSpPr>
            <a:spLocks noGrp="1" noChangeArrowheads="1"/>
          </p:cNvSpPr>
          <p:nvPr>
            <p:ph sz="half" idx="1"/>
          </p:nvPr>
        </p:nvSpPr>
        <p:spPr>
          <a:xfrm>
            <a:off x="1298575" y="2120900"/>
            <a:ext cx="3200400" cy="3603625"/>
          </a:xfrm>
          <a:prstGeom prst="rect">
            <a:avLst/>
          </a:prstGeom>
        </p:spPr>
        <p:txBody>
          <a:bodyPr/>
          <a:lstStyle/>
          <a:p>
            <a:r>
              <a:rPr lang="en-US" dirty="0" smtClean="0">
                <a:solidFill>
                  <a:schemeClr val="tx1"/>
                </a:solidFill>
              </a:rPr>
              <a:t>“Rivets” or “spot-welds” that anchor cells together</a:t>
            </a:r>
          </a:p>
          <a:p>
            <a:pPr>
              <a:buFont typeface="Arial" charset="0"/>
              <a:buNone/>
            </a:pPr>
            <a:endParaRPr lang="en-US" dirty="0" smtClean="0">
              <a:solidFill>
                <a:schemeClr val="tx1"/>
              </a:solidFill>
            </a:endParaRPr>
          </a:p>
        </p:txBody>
      </p:sp>
      <p:pic>
        <p:nvPicPr>
          <p:cNvPr id="16282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4075" y="2652520"/>
            <a:ext cx="3200400" cy="2538798"/>
          </a:xfrm>
          <a:prstGeom prst="rect">
            <a:avLst/>
          </a:prstGeom>
          <a:effectLst>
            <a:softEdge rad="112500"/>
          </a:effectLst>
        </p:spPr>
      </p:pic>
    </p:spTree>
    <p:extLst>
      <p:ext uri="{BB962C8B-B14F-4D97-AF65-F5344CB8AC3E}">
        <p14:creationId xmlns:p14="http://schemas.microsoft.com/office/powerpoint/2010/main" val="3135839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762000" y="152400"/>
            <a:ext cx="7620000" cy="838200"/>
          </a:xfrm>
        </p:spPr>
        <p:txBody>
          <a:bodyPr rtlCol="0">
            <a:normAutofit/>
          </a:bodyPr>
          <a:lstStyle/>
          <a:p>
            <a:pPr fontAlgn="auto">
              <a:spcAft>
                <a:spcPts val="0"/>
              </a:spcAft>
              <a:defRPr/>
            </a:pPr>
            <a:r>
              <a:rPr lang="en-US" sz="3600" dirty="0" smtClean="0">
                <a:solidFill>
                  <a:schemeClr val="tx1"/>
                </a:solidFill>
              </a:rPr>
              <a:t>Membrane Junctions: Gap Junctions</a:t>
            </a:r>
          </a:p>
        </p:txBody>
      </p:sp>
      <p:sp>
        <p:nvSpPr>
          <p:cNvPr id="166915" name="Rectangle 5"/>
          <p:cNvSpPr>
            <a:spLocks noGrp="1" noChangeArrowheads="1"/>
          </p:cNvSpPr>
          <p:nvPr>
            <p:ph sz="half" idx="1"/>
          </p:nvPr>
        </p:nvSpPr>
        <p:spPr>
          <a:xfrm>
            <a:off x="838200" y="1600200"/>
            <a:ext cx="7467600" cy="4419600"/>
          </a:xfrm>
          <a:prstGeom prst="rect">
            <a:avLst/>
          </a:prstGeom>
        </p:spPr>
        <p:txBody>
          <a:bodyPr/>
          <a:lstStyle/>
          <a:p>
            <a:r>
              <a:rPr lang="en-US" dirty="0" err="1" smtClean="0">
                <a:solidFill>
                  <a:schemeClr val="tx1"/>
                </a:solidFill>
              </a:rPr>
              <a:t>Transmembrane</a:t>
            </a:r>
            <a:r>
              <a:rPr lang="en-US" dirty="0" smtClean="0">
                <a:solidFill>
                  <a:schemeClr val="tx1"/>
                </a:solidFill>
              </a:rPr>
              <a:t> proteins form pores that allow small molecules to pass from cell to cell</a:t>
            </a:r>
          </a:p>
          <a:p>
            <a:pPr lvl="1"/>
            <a:r>
              <a:rPr lang="en-US" dirty="0" smtClean="0">
                <a:solidFill>
                  <a:schemeClr val="tx1"/>
                </a:solidFill>
              </a:rPr>
              <a:t>For spread of ions between cardiac or smooth muscle cells</a:t>
            </a:r>
          </a:p>
        </p:txBody>
      </p:sp>
      <p:pic>
        <p:nvPicPr>
          <p:cNvPr id="16384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819400" y="3124200"/>
            <a:ext cx="4152900" cy="3026825"/>
          </a:xfrm>
          <a:prstGeom prst="rect">
            <a:avLst/>
          </a:prstGeom>
          <a:effectLst>
            <a:softEdge rad="112500"/>
          </a:effectLst>
        </p:spPr>
      </p:pic>
    </p:spTree>
    <p:extLst>
      <p:ext uri="{BB962C8B-B14F-4D97-AF65-F5344CB8AC3E}">
        <p14:creationId xmlns:p14="http://schemas.microsoft.com/office/powerpoint/2010/main" val="22072887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Membrane Transport</a:t>
            </a:r>
          </a:p>
        </p:txBody>
      </p:sp>
      <p:sp>
        <p:nvSpPr>
          <p:cNvPr id="167939"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Plasma membranes are selectively permeable</a:t>
            </a:r>
          </a:p>
          <a:p>
            <a:endParaRPr lang="en-US" dirty="0" smtClean="0">
              <a:solidFill>
                <a:schemeClr val="tx1"/>
              </a:solidFill>
            </a:endParaRPr>
          </a:p>
          <a:p>
            <a:r>
              <a:rPr lang="en-US" dirty="0" smtClean="0">
                <a:solidFill>
                  <a:schemeClr val="tx1"/>
                </a:solidFill>
              </a:rPr>
              <a:t>Some molecules easily pass through the membrane; others do not</a:t>
            </a:r>
          </a:p>
        </p:txBody>
      </p:sp>
    </p:spTree>
    <p:extLst>
      <p:ext uri="{BB962C8B-B14F-4D97-AF65-F5344CB8AC3E}">
        <p14:creationId xmlns:p14="http://schemas.microsoft.com/office/powerpoint/2010/main" val="26938544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4"/>
          <p:cNvSpPr>
            <a:spLocks noGrp="1" noChangeArrowheads="1"/>
          </p:cNvSpPr>
          <p:nvPr>
            <p:ph type="title"/>
          </p:nvPr>
        </p:nvSpPr>
        <p:spPr>
          <a:xfrm>
            <a:off x="914400" y="152401"/>
            <a:ext cx="7391400" cy="685800"/>
          </a:xfrm>
        </p:spPr>
        <p:txBody>
          <a:bodyPr rtlCol="0">
            <a:normAutofit fontScale="90000"/>
          </a:bodyPr>
          <a:lstStyle/>
          <a:p>
            <a:pPr fontAlgn="auto">
              <a:spcAft>
                <a:spcPts val="0"/>
              </a:spcAft>
              <a:defRPr/>
            </a:pPr>
            <a:r>
              <a:rPr lang="en-US" dirty="0" smtClean="0">
                <a:solidFill>
                  <a:schemeClr val="tx1"/>
                </a:solidFill>
              </a:rPr>
              <a:t>Types of Membrane Transport</a:t>
            </a:r>
          </a:p>
        </p:txBody>
      </p:sp>
      <p:sp>
        <p:nvSpPr>
          <p:cNvPr id="168963" name="Rectangle 5"/>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Passive processes</a:t>
            </a:r>
          </a:p>
          <a:p>
            <a:pPr lvl="1"/>
            <a:r>
              <a:rPr lang="en-US" dirty="0" smtClean="0">
                <a:solidFill>
                  <a:schemeClr val="tx1"/>
                </a:solidFill>
              </a:rPr>
              <a:t>No cellular energy (ATP) required</a:t>
            </a:r>
          </a:p>
          <a:p>
            <a:pPr lvl="1"/>
            <a:r>
              <a:rPr lang="en-US" dirty="0" smtClean="0">
                <a:solidFill>
                  <a:schemeClr val="tx1"/>
                </a:solidFill>
              </a:rPr>
              <a:t>Substance moves down its concentration gradient</a:t>
            </a:r>
          </a:p>
          <a:p>
            <a:endParaRPr lang="en-US" dirty="0" smtClean="0">
              <a:solidFill>
                <a:schemeClr val="tx1"/>
              </a:solidFill>
            </a:endParaRPr>
          </a:p>
          <a:p>
            <a:r>
              <a:rPr lang="en-US" dirty="0" smtClean="0">
                <a:solidFill>
                  <a:schemeClr val="tx1"/>
                </a:solidFill>
              </a:rPr>
              <a:t>Active processes</a:t>
            </a:r>
          </a:p>
          <a:p>
            <a:pPr lvl="1"/>
            <a:r>
              <a:rPr lang="en-US" dirty="0" smtClean="0">
                <a:solidFill>
                  <a:schemeClr val="tx1"/>
                </a:solidFill>
              </a:rPr>
              <a:t>Energy (ATP) required</a:t>
            </a:r>
          </a:p>
          <a:p>
            <a:pPr lvl="1"/>
            <a:r>
              <a:rPr lang="en-US" dirty="0" smtClean="0">
                <a:solidFill>
                  <a:schemeClr val="tx1"/>
                </a:solidFill>
              </a:rPr>
              <a:t>Occurs only in living cell membranes</a:t>
            </a:r>
          </a:p>
        </p:txBody>
      </p:sp>
    </p:spTree>
    <p:extLst>
      <p:ext uri="{BB962C8B-B14F-4D97-AF65-F5344CB8AC3E}">
        <p14:creationId xmlns:p14="http://schemas.microsoft.com/office/powerpoint/2010/main" val="1898026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4"/>
          <p:cNvSpPr>
            <a:spLocks noGrp="1" noChangeArrowheads="1"/>
          </p:cNvSpPr>
          <p:nvPr>
            <p:ph type="title"/>
          </p:nvPr>
        </p:nvSpPr>
        <p:spPr>
          <a:xfrm>
            <a:off x="914400" y="228601"/>
            <a:ext cx="7391400" cy="685800"/>
          </a:xfrm>
        </p:spPr>
        <p:txBody>
          <a:bodyPr>
            <a:normAutofit fontScale="90000"/>
          </a:bodyPr>
          <a:lstStyle/>
          <a:p>
            <a:r>
              <a:rPr lang="en-US" dirty="0" smtClean="0">
                <a:solidFill>
                  <a:schemeClr val="tx1"/>
                </a:solidFill>
              </a:rPr>
              <a:t>Passive Processes</a:t>
            </a:r>
          </a:p>
        </p:txBody>
      </p:sp>
      <p:sp>
        <p:nvSpPr>
          <p:cNvPr id="169987" name="Rectangle 5"/>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Simple diffusion</a:t>
            </a:r>
          </a:p>
          <a:p>
            <a:endParaRPr lang="en-US" dirty="0" smtClean="0">
              <a:solidFill>
                <a:schemeClr val="tx1"/>
              </a:solidFill>
            </a:endParaRPr>
          </a:p>
          <a:p>
            <a:r>
              <a:rPr lang="en-US" dirty="0" smtClean="0">
                <a:solidFill>
                  <a:schemeClr val="tx1"/>
                </a:solidFill>
              </a:rPr>
              <a:t>Carrier-mediated facilitated diffusion</a:t>
            </a:r>
          </a:p>
          <a:p>
            <a:endParaRPr lang="en-US" dirty="0" smtClean="0">
              <a:solidFill>
                <a:schemeClr val="tx1"/>
              </a:solidFill>
            </a:endParaRPr>
          </a:p>
          <a:p>
            <a:r>
              <a:rPr lang="en-US" dirty="0" smtClean="0">
                <a:solidFill>
                  <a:schemeClr val="tx1"/>
                </a:solidFill>
              </a:rPr>
              <a:t>Channel-mediated facilitated diffusion</a:t>
            </a:r>
          </a:p>
          <a:p>
            <a:endParaRPr lang="en-US" dirty="0" smtClean="0">
              <a:solidFill>
                <a:schemeClr val="tx1"/>
              </a:solidFill>
            </a:endParaRPr>
          </a:p>
          <a:p>
            <a:r>
              <a:rPr lang="en-US" dirty="0" smtClean="0">
                <a:solidFill>
                  <a:schemeClr val="tx1"/>
                </a:solidFill>
              </a:rPr>
              <a:t>Osmosis</a:t>
            </a:r>
          </a:p>
        </p:txBody>
      </p:sp>
    </p:spTree>
    <p:extLst>
      <p:ext uri="{BB962C8B-B14F-4D97-AF65-F5344CB8AC3E}">
        <p14:creationId xmlns:p14="http://schemas.microsoft.com/office/powerpoint/2010/main" val="3104380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a:xfrm>
            <a:off x="914400" y="304801"/>
            <a:ext cx="7391400" cy="685800"/>
          </a:xfrm>
        </p:spPr>
        <p:txBody>
          <a:bodyPr rtlCol="0">
            <a:normAutofit fontScale="90000"/>
          </a:bodyPr>
          <a:lstStyle/>
          <a:p>
            <a:pPr fontAlgn="auto">
              <a:spcAft>
                <a:spcPts val="0"/>
              </a:spcAft>
              <a:defRPr/>
            </a:pPr>
            <a:r>
              <a:rPr lang="en-US" dirty="0" smtClean="0">
                <a:solidFill>
                  <a:schemeClr val="tx1"/>
                </a:solidFill>
              </a:rPr>
              <a:t>Passive Processes: Simple Diffusion</a:t>
            </a:r>
          </a:p>
        </p:txBody>
      </p:sp>
      <p:sp>
        <p:nvSpPr>
          <p:cNvPr id="171011" name="Rectangle 5"/>
          <p:cNvSpPr>
            <a:spLocks noGrp="1" noChangeArrowheads="1"/>
          </p:cNvSpPr>
          <p:nvPr>
            <p:ph idx="1"/>
          </p:nvPr>
        </p:nvSpPr>
        <p:spPr>
          <a:xfrm>
            <a:off x="838200" y="2119313"/>
            <a:ext cx="7467600" cy="4052887"/>
          </a:xfrm>
        </p:spPr>
        <p:txBody>
          <a:bodyPr/>
          <a:lstStyle/>
          <a:p>
            <a:endParaRPr lang="en-US" dirty="0" smtClean="0">
              <a:solidFill>
                <a:schemeClr val="tx1"/>
              </a:solidFill>
            </a:endParaRPr>
          </a:p>
          <a:p>
            <a:r>
              <a:rPr lang="en-US" dirty="0" smtClean="0">
                <a:solidFill>
                  <a:schemeClr val="tx1"/>
                </a:solidFill>
              </a:rPr>
              <a:t>Nonpolar lipid-soluble (hydrophobic) substances diffuse directly through the phospholipid bilayer</a:t>
            </a:r>
          </a:p>
        </p:txBody>
      </p:sp>
    </p:spTree>
    <p:extLst>
      <p:ext uri="{BB962C8B-B14F-4D97-AF65-F5344CB8AC3E}">
        <p14:creationId xmlns:p14="http://schemas.microsoft.com/office/powerpoint/2010/main" val="3963236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normAutofit/>
          </a:bodyPr>
          <a:lstStyle/>
          <a:p>
            <a:r>
              <a:rPr lang="en-US" dirty="0">
                <a:solidFill>
                  <a:schemeClr val="tx1"/>
                </a:solidFill>
              </a:rPr>
              <a:t>Interdependence of Body Cells</a:t>
            </a:r>
          </a:p>
        </p:txBody>
      </p:sp>
      <p:sp>
        <p:nvSpPr>
          <p:cNvPr id="32773" name="Rectangle 5"/>
          <p:cNvSpPr>
            <a:spLocks noGrp="1" noChangeArrowheads="1"/>
          </p:cNvSpPr>
          <p:nvPr>
            <p:ph idx="1"/>
          </p:nvPr>
        </p:nvSpPr>
        <p:spPr/>
        <p:txBody>
          <a:bodyPr>
            <a:normAutofit/>
          </a:bodyPr>
          <a:lstStyle/>
          <a:p>
            <a:r>
              <a:rPr lang="en-US" dirty="0">
                <a:solidFill>
                  <a:schemeClr val="tx1"/>
                </a:solidFill>
              </a:rPr>
              <a:t>Humans are </a:t>
            </a:r>
            <a:r>
              <a:rPr lang="en-US" b="1" dirty="0">
                <a:solidFill>
                  <a:schemeClr val="tx1"/>
                </a:solidFill>
              </a:rPr>
              <a:t>multicellular</a:t>
            </a:r>
            <a:endParaRPr lang="en-US" dirty="0">
              <a:solidFill>
                <a:schemeClr val="tx1"/>
              </a:solidFill>
            </a:endParaRPr>
          </a:p>
          <a:p>
            <a:pPr lvl="1"/>
            <a:r>
              <a:rPr lang="en-US" dirty="0">
                <a:solidFill>
                  <a:schemeClr val="tx1"/>
                </a:solidFill>
              </a:rPr>
              <a:t>To function, must keep individual cells alive</a:t>
            </a:r>
          </a:p>
          <a:p>
            <a:pPr lvl="1"/>
            <a:r>
              <a:rPr lang="en-US" dirty="0">
                <a:solidFill>
                  <a:schemeClr val="tx1"/>
                </a:solidFill>
              </a:rPr>
              <a:t>All cells depend on organ systems to meet their survival needs </a:t>
            </a:r>
          </a:p>
          <a:p>
            <a:r>
              <a:rPr lang="en-US" dirty="0">
                <a:solidFill>
                  <a:schemeClr val="tx1"/>
                </a:solidFill>
              </a:rPr>
              <a:t>All body functions spread among different organ systems</a:t>
            </a:r>
          </a:p>
          <a:p>
            <a:r>
              <a:rPr lang="en-US" dirty="0">
                <a:solidFill>
                  <a:schemeClr val="tx1"/>
                </a:solidFill>
              </a:rPr>
              <a:t>Organ systems cooperate to maintain </a:t>
            </a:r>
            <a:r>
              <a:rPr lang="en-US" dirty="0" smtClean="0">
                <a:solidFill>
                  <a:schemeClr val="tx1"/>
                </a:solidFill>
              </a:rPr>
              <a:t>life</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5084469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7"/>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
        <p:nvSpPr>
          <p:cNvPr id="2" name="Rectangle 8"/>
          <p:cNvSpPr>
            <a:spLocks noGrp="1" noChangeArrowheads="1"/>
          </p:cNvSpPr>
          <p:nvPr>
            <p:ph type="title" idx="4294967295"/>
          </p:nvPr>
        </p:nvSpPr>
        <p:spPr>
          <a:xfrm>
            <a:off x="0" y="274638"/>
            <a:ext cx="8229600" cy="1143000"/>
          </a:xfrm>
        </p:spPr>
        <p:txBody>
          <a:bodyPr rtlCol="0">
            <a:normAutofit/>
          </a:bodyPr>
          <a:lstStyle/>
          <a:p>
            <a:pPr fontAlgn="auto">
              <a:spcAft>
                <a:spcPts val="0"/>
              </a:spcAft>
              <a:defRPr/>
            </a:pPr>
            <a:r>
              <a:rPr lang="en-US" dirty="0" smtClean="0">
                <a:solidFill>
                  <a:schemeClr val="tx1"/>
                </a:solidFill>
              </a:rPr>
              <a:t>Diffusion</a:t>
            </a:r>
          </a:p>
        </p:txBody>
      </p:sp>
    </p:spTree>
    <p:controls>
      <mc:AlternateContent xmlns:mc="http://schemas.openxmlformats.org/markup-compatibility/2006">
        <mc:Choice xmlns:v="urn:schemas-microsoft-com:vml" Requires="v">
          <p:control spid="21508" r:id="rId2" imgW="8457143" imgH="6020640"/>
        </mc:Choice>
        <mc:Fallback>
          <p:control r:id="rId2" imgW="8457143" imgH="6020640">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458200" cy="6019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3193035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xfrm>
            <a:off x="457200" y="76201"/>
            <a:ext cx="8458200" cy="685800"/>
          </a:xfrm>
        </p:spPr>
        <p:txBody>
          <a:bodyPr rtlCol="0">
            <a:normAutofit fontScale="90000"/>
          </a:bodyPr>
          <a:lstStyle/>
          <a:p>
            <a:pPr fontAlgn="auto">
              <a:spcAft>
                <a:spcPts val="0"/>
              </a:spcAft>
              <a:defRPr/>
            </a:pPr>
            <a:r>
              <a:rPr lang="en-US" dirty="0" smtClean="0">
                <a:solidFill>
                  <a:schemeClr val="tx1"/>
                </a:solidFill>
              </a:rPr>
              <a:t>Passive Processes: Facilitated Diffusion</a:t>
            </a:r>
          </a:p>
        </p:txBody>
      </p:sp>
      <p:sp>
        <p:nvSpPr>
          <p:cNvPr id="172035" name="Rectangle 5"/>
          <p:cNvSpPr>
            <a:spLocks noGrp="1" noChangeArrowheads="1"/>
          </p:cNvSpPr>
          <p:nvPr>
            <p:ph idx="1"/>
          </p:nvPr>
        </p:nvSpPr>
        <p:spPr>
          <a:xfrm>
            <a:off x="838200" y="1524001"/>
            <a:ext cx="7467600" cy="4648200"/>
          </a:xfrm>
        </p:spPr>
        <p:txBody>
          <a:bodyPr>
            <a:normAutofit/>
          </a:bodyPr>
          <a:lstStyle/>
          <a:p>
            <a:r>
              <a:rPr lang="en-US" dirty="0" smtClean="0">
                <a:solidFill>
                  <a:schemeClr val="tx1"/>
                </a:solidFill>
              </a:rPr>
              <a:t>Certain </a:t>
            </a:r>
            <a:r>
              <a:rPr lang="en-US" dirty="0" err="1" smtClean="0">
                <a:solidFill>
                  <a:schemeClr val="tx1"/>
                </a:solidFill>
              </a:rPr>
              <a:t>lipophobic</a:t>
            </a:r>
            <a:r>
              <a:rPr lang="en-US" dirty="0" smtClean="0">
                <a:solidFill>
                  <a:schemeClr val="tx1"/>
                </a:solidFill>
              </a:rPr>
              <a:t> molecules (e.g., glucose, amino acids, and ions) use carrier proteins or channel proteins, both of which:</a:t>
            </a:r>
          </a:p>
          <a:p>
            <a:pPr lvl="1"/>
            <a:r>
              <a:rPr lang="en-US" dirty="0" smtClean="0">
                <a:solidFill>
                  <a:schemeClr val="tx1"/>
                </a:solidFill>
              </a:rPr>
              <a:t>Exhibit specificity (selectivity)</a:t>
            </a:r>
          </a:p>
          <a:p>
            <a:pPr lvl="1"/>
            <a:r>
              <a:rPr lang="en-US" dirty="0" smtClean="0">
                <a:solidFill>
                  <a:schemeClr val="tx1"/>
                </a:solidFill>
              </a:rPr>
              <a:t>Are </a:t>
            </a:r>
            <a:r>
              <a:rPr lang="en-US" dirty="0" err="1" smtClean="0">
                <a:solidFill>
                  <a:schemeClr val="tx1"/>
                </a:solidFill>
              </a:rPr>
              <a:t>saturable</a:t>
            </a:r>
            <a:r>
              <a:rPr lang="en-US" dirty="0" smtClean="0">
                <a:solidFill>
                  <a:schemeClr val="tx1"/>
                </a:solidFill>
              </a:rPr>
              <a:t>; rate is determined by number of carriers or channels</a:t>
            </a:r>
          </a:p>
          <a:p>
            <a:pPr lvl="1"/>
            <a:r>
              <a:rPr lang="en-US" dirty="0" smtClean="0">
                <a:solidFill>
                  <a:schemeClr val="tx1"/>
                </a:solidFill>
              </a:rPr>
              <a:t>Can be regulated in terms of activity and quantity </a:t>
            </a:r>
          </a:p>
        </p:txBody>
      </p:sp>
    </p:spTree>
    <p:extLst>
      <p:ext uri="{BB962C8B-B14F-4D97-AF65-F5344CB8AC3E}">
        <p14:creationId xmlns:p14="http://schemas.microsoft.com/office/powerpoint/2010/main" val="41867436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381000" y="152401"/>
            <a:ext cx="8458200" cy="685800"/>
          </a:xfrm>
        </p:spPr>
        <p:txBody>
          <a:bodyPr rtlCol="0">
            <a:normAutofit fontScale="90000"/>
          </a:bodyPr>
          <a:lstStyle/>
          <a:p>
            <a:pPr fontAlgn="auto">
              <a:spcAft>
                <a:spcPts val="0"/>
              </a:spcAft>
              <a:defRPr/>
            </a:pPr>
            <a:r>
              <a:rPr lang="en-US" dirty="0" smtClean="0">
                <a:solidFill>
                  <a:schemeClr val="tx1"/>
                </a:solidFill>
              </a:rPr>
              <a:t>Facilitated Diffusion Using Carrier Proteins</a:t>
            </a:r>
          </a:p>
        </p:txBody>
      </p:sp>
      <p:sp>
        <p:nvSpPr>
          <p:cNvPr id="173059" name="Rectangle 5"/>
          <p:cNvSpPr>
            <a:spLocks noGrp="1" noChangeArrowheads="1"/>
          </p:cNvSpPr>
          <p:nvPr>
            <p:ph idx="1"/>
          </p:nvPr>
        </p:nvSpPr>
        <p:spPr>
          <a:xfrm>
            <a:off x="838200" y="2119313"/>
            <a:ext cx="7467600" cy="4052887"/>
          </a:xfrm>
        </p:spPr>
        <p:txBody>
          <a:bodyPr/>
          <a:lstStyle/>
          <a:p>
            <a:r>
              <a:rPr lang="en-US" dirty="0" err="1" smtClean="0">
                <a:solidFill>
                  <a:schemeClr val="tx1"/>
                </a:solidFill>
              </a:rPr>
              <a:t>Transmembrane</a:t>
            </a:r>
            <a:r>
              <a:rPr lang="en-US" dirty="0" smtClean="0">
                <a:solidFill>
                  <a:schemeClr val="tx1"/>
                </a:solidFill>
              </a:rPr>
              <a:t> integral proteins transport specific polar molecules (e.g., sugars and amino acids)</a:t>
            </a:r>
          </a:p>
          <a:p>
            <a:endParaRPr lang="en-US" dirty="0" smtClean="0">
              <a:solidFill>
                <a:schemeClr val="tx1"/>
              </a:solidFill>
            </a:endParaRPr>
          </a:p>
          <a:p>
            <a:r>
              <a:rPr lang="en-US" dirty="0" smtClean="0">
                <a:solidFill>
                  <a:schemeClr val="tx1"/>
                </a:solidFill>
              </a:rPr>
              <a:t>Binding of substrate causes shape change in carrier </a:t>
            </a:r>
          </a:p>
        </p:txBody>
      </p:sp>
    </p:spTree>
    <p:extLst>
      <p:ext uri="{BB962C8B-B14F-4D97-AF65-F5344CB8AC3E}">
        <p14:creationId xmlns:p14="http://schemas.microsoft.com/office/powerpoint/2010/main" val="6462658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a:xfrm>
            <a:off x="762000" y="152400"/>
            <a:ext cx="7696200" cy="609600"/>
          </a:xfrm>
        </p:spPr>
        <p:txBody>
          <a:bodyPr rtlCol="0">
            <a:normAutofit fontScale="90000"/>
          </a:bodyPr>
          <a:lstStyle/>
          <a:p>
            <a:pPr fontAlgn="auto">
              <a:spcAft>
                <a:spcPts val="0"/>
              </a:spcAft>
              <a:defRPr/>
            </a:pPr>
            <a:r>
              <a:rPr lang="en-US" sz="3600" dirty="0" smtClean="0">
                <a:solidFill>
                  <a:schemeClr val="tx1"/>
                </a:solidFill>
              </a:rPr>
              <a:t>Facilitated Diffusion Using Channel Proteins</a:t>
            </a:r>
          </a:p>
        </p:txBody>
      </p:sp>
      <p:sp>
        <p:nvSpPr>
          <p:cNvPr id="171011" name="Rectangle 5"/>
          <p:cNvSpPr>
            <a:spLocks noGrp="1" noChangeArrowheads="1"/>
          </p:cNvSpPr>
          <p:nvPr>
            <p:ph idx="1"/>
          </p:nvPr>
        </p:nvSpPr>
        <p:spPr>
          <a:xfrm>
            <a:off x="914400" y="1981200"/>
            <a:ext cx="7391400" cy="3733800"/>
          </a:xfrm>
        </p:spPr>
        <p:txBody>
          <a:bodyPr rtlCol="0">
            <a:normAutofit fontScale="85000" lnSpcReduction="20000"/>
          </a:bodyPr>
          <a:lstStyle/>
          <a:p>
            <a:pPr marL="274320" indent="-274320" fontAlgn="auto">
              <a:spcAft>
                <a:spcPts val="0"/>
              </a:spcAft>
              <a:defRPr/>
            </a:pPr>
            <a:r>
              <a:rPr lang="en-US" dirty="0" smtClean="0">
                <a:solidFill>
                  <a:schemeClr val="tx1"/>
                </a:solidFill>
              </a:rPr>
              <a:t>Aqueous channels formed by </a:t>
            </a:r>
            <a:r>
              <a:rPr lang="en-US" dirty="0" err="1" smtClean="0">
                <a:solidFill>
                  <a:schemeClr val="tx1"/>
                </a:solidFill>
              </a:rPr>
              <a:t>transmembrane</a:t>
            </a:r>
            <a:r>
              <a:rPr lang="en-US" dirty="0" smtClean="0">
                <a:solidFill>
                  <a:schemeClr val="tx1"/>
                </a:solidFill>
              </a:rPr>
              <a:t> proteins selectively transport ions or water </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Two types:</a:t>
            </a:r>
          </a:p>
          <a:p>
            <a:pPr marL="640080" lvl="1" indent="-274320" fontAlgn="auto">
              <a:spcAft>
                <a:spcPts val="0"/>
              </a:spcAft>
              <a:defRPr/>
            </a:pPr>
            <a:endParaRPr lang="en-US" dirty="0" smtClean="0">
              <a:solidFill>
                <a:schemeClr val="tx1"/>
              </a:solidFill>
            </a:endParaRPr>
          </a:p>
          <a:p>
            <a:pPr marL="640080" lvl="1" indent="-274320" fontAlgn="auto">
              <a:spcAft>
                <a:spcPts val="0"/>
              </a:spcAft>
              <a:defRPr/>
            </a:pPr>
            <a:r>
              <a:rPr lang="en-US" dirty="0" smtClean="0">
                <a:solidFill>
                  <a:schemeClr val="tx1"/>
                </a:solidFill>
              </a:rPr>
              <a:t>Leakage channels</a:t>
            </a:r>
          </a:p>
          <a:p>
            <a:pPr lvl="2" indent="-274320" fontAlgn="auto">
              <a:spcAft>
                <a:spcPts val="0"/>
              </a:spcAft>
              <a:defRPr/>
            </a:pPr>
            <a:r>
              <a:rPr lang="en-US" dirty="0" smtClean="0">
                <a:solidFill>
                  <a:schemeClr val="tx1"/>
                </a:solidFill>
              </a:rPr>
              <a:t>Always open</a:t>
            </a:r>
          </a:p>
          <a:p>
            <a:pPr marL="640080" lvl="1" indent="-274320" fontAlgn="auto">
              <a:spcAft>
                <a:spcPts val="0"/>
              </a:spcAft>
              <a:defRPr/>
            </a:pPr>
            <a:endParaRPr lang="en-US" dirty="0" smtClean="0">
              <a:solidFill>
                <a:schemeClr val="tx1"/>
              </a:solidFill>
            </a:endParaRPr>
          </a:p>
          <a:p>
            <a:pPr marL="640080" lvl="1" indent="-274320" fontAlgn="auto">
              <a:spcAft>
                <a:spcPts val="0"/>
              </a:spcAft>
              <a:defRPr/>
            </a:pPr>
            <a:r>
              <a:rPr lang="en-US" dirty="0" smtClean="0">
                <a:solidFill>
                  <a:schemeClr val="tx1"/>
                </a:solidFill>
              </a:rPr>
              <a:t>Gated channels</a:t>
            </a:r>
          </a:p>
          <a:p>
            <a:pPr lvl="2" indent="-274320" fontAlgn="auto">
              <a:spcAft>
                <a:spcPts val="0"/>
              </a:spcAft>
              <a:defRPr/>
            </a:pPr>
            <a:r>
              <a:rPr lang="en-US" dirty="0" smtClean="0">
                <a:solidFill>
                  <a:schemeClr val="tx1"/>
                </a:solidFill>
              </a:rPr>
              <a:t>Controlled by chemical or electrical signals</a:t>
            </a:r>
          </a:p>
        </p:txBody>
      </p:sp>
    </p:spTree>
    <p:extLst>
      <p:ext uri="{BB962C8B-B14F-4D97-AF65-F5344CB8AC3E}">
        <p14:creationId xmlns:p14="http://schemas.microsoft.com/office/powerpoint/2010/main" val="12639737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
        <p:nvSpPr>
          <p:cNvPr id="2" name="Rectangle 6"/>
          <p:cNvSpPr>
            <a:spLocks noGrp="1" noChangeArrowheads="1"/>
          </p:cNvSpPr>
          <p:nvPr>
            <p:ph type="title" idx="4294967295"/>
          </p:nvPr>
        </p:nvSpPr>
        <p:spPr>
          <a:xfrm>
            <a:off x="0" y="274638"/>
            <a:ext cx="8229600" cy="1143000"/>
          </a:xfrm>
        </p:spPr>
        <p:txBody>
          <a:bodyPr rtlCol="0">
            <a:normAutofit/>
          </a:bodyPr>
          <a:lstStyle/>
          <a:p>
            <a:pPr fontAlgn="auto">
              <a:spcAft>
                <a:spcPts val="0"/>
              </a:spcAft>
              <a:defRPr/>
            </a:pPr>
            <a:r>
              <a:rPr lang="en-US" dirty="0" smtClean="0">
                <a:solidFill>
                  <a:schemeClr val="tx1"/>
                </a:solidFill>
              </a:rPr>
              <a:t>Facilitated Diffusion</a:t>
            </a:r>
          </a:p>
        </p:txBody>
      </p:sp>
    </p:spTree>
    <p:controls>
      <mc:AlternateContent xmlns:mc="http://schemas.openxmlformats.org/markup-compatibility/2006">
        <mc:Choice xmlns:v="urn:schemas-microsoft-com:vml" Requires="v">
          <p:control spid="22532" r:id="rId2" imgW="7480148" imgH="6477904"/>
        </mc:Choice>
        <mc:Fallback>
          <p:control r:id="rId2" imgW="7480148"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831850" y="190500"/>
                  <a:ext cx="74803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57824141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4"/>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Passive Processes: Osmosis</a:t>
            </a:r>
          </a:p>
        </p:txBody>
      </p:sp>
      <p:sp>
        <p:nvSpPr>
          <p:cNvPr id="175107"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Movement of solvent (water) across a selectively permeable membrane </a:t>
            </a:r>
          </a:p>
          <a:p>
            <a:r>
              <a:rPr lang="en-US" dirty="0" smtClean="0">
                <a:solidFill>
                  <a:schemeClr val="tx1"/>
                </a:solidFill>
              </a:rPr>
              <a:t>Water diffuses through plasma membranes:</a:t>
            </a:r>
          </a:p>
          <a:p>
            <a:pPr lvl="1"/>
            <a:r>
              <a:rPr lang="en-US" dirty="0" smtClean="0">
                <a:solidFill>
                  <a:schemeClr val="tx1"/>
                </a:solidFill>
              </a:rPr>
              <a:t>Through the lipid bilayer</a:t>
            </a:r>
          </a:p>
        </p:txBody>
      </p:sp>
    </p:spTree>
    <p:extLst>
      <p:ext uri="{BB962C8B-B14F-4D97-AF65-F5344CB8AC3E}">
        <p14:creationId xmlns:p14="http://schemas.microsoft.com/office/powerpoint/2010/main" val="27767649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4"/>
          <p:cNvSpPr>
            <a:spLocks noGrp="1" noChangeArrowheads="1"/>
          </p:cNvSpPr>
          <p:nvPr>
            <p:ph type="title"/>
          </p:nvPr>
        </p:nvSpPr>
        <p:spPr>
          <a:xfrm>
            <a:off x="914400" y="228600"/>
            <a:ext cx="7391400" cy="685800"/>
          </a:xfrm>
        </p:spPr>
        <p:txBody>
          <a:bodyPr>
            <a:normAutofit fontScale="90000"/>
          </a:bodyPr>
          <a:lstStyle/>
          <a:p>
            <a:r>
              <a:rPr lang="en-US" dirty="0" smtClean="0">
                <a:solidFill>
                  <a:schemeClr val="tx1"/>
                </a:solidFill>
              </a:rPr>
              <a:t>Passive Processes: Osmosis</a:t>
            </a:r>
          </a:p>
        </p:txBody>
      </p:sp>
      <p:sp>
        <p:nvSpPr>
          <p:cNvPr id="176131"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Water concentration is determined by solute concentration because solute particles displace water molecules</a:t>
            </a:r>
          </a:p>
          <a:p>
            <a:endParaRPr lang="en-US" dirty="0" smtClean="0">
              <a:solidFill>
                <a:schemeClr val="tx1"/>
              </a:solidFill>
            </a:endParaRPr>
          </a:p>
          <a:p>
            <a:r>
              <a:rPr lang="en-US" dirty="0" smtClean="0">
                <a:solidFill>
                  <a:schemeClr val="tx1"/>
                </a:solidFill>
              </a:rPr>
              <a:t>When solutions of different </a:t>
            </a:r>
            <a:r>
              <a:rPr lang="en-US" dirty="0" err="1" smtClean="0">
                <a:solidFill>
                  <a:schemeClr val="tx1"/>
                </a:solidFill>
              </a:rPr>
              <a:t>osmolarity</a:t>
            </a:r>
            <a:r>
              <a:rPr lang="en-US" dirty="0" smtClean="0">
                <a:solidFill>
                  <a:schemeClr val="tx1"/>
                </a:solidFill>
              </a:rPr>
              <a:t> are separated by a membrane, osmosis occurs until equilibrium is reached</a:t>
            </a:r>
          </a:p>
        </p:txBody>
      </p:sp>
    </p:spTree>
    <p:extLst>
      <p:ext uri="{BB962C8B-B14F-4D97-AF65-F5344CB8AC3E}">
        <p14:creationId xmlns:p14="http://schemas.microsoft.com/office/powerpoint/2010/main" val="18887406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Tonicity</a:t>
            </a:r>
          </a:p>
        </p:txBody>
      </p:sp>
      <p:sp>
        <p:nvSpPr>
          <p:cNvPr id="70661" name="Rectangle 5"/>
          <p:cNvSpPr>
            <a:spLocks noGrp="1" noChangeArrowheads="1"/>
          </p:cNvSpPr>
          <p:nvPr>
            <p:ph idx="1"/>
          </p:nvPr>
        </p:nvSpPr>
        <p:spPr>
          <a:xfrm>
            <a:off x="838200" y="2119313"/>
            <a:ext cx="7467600" cy="4052887"/>
          </a:xfrm>
        </p:spPr>
        <p:txBody>
          <a:bodyPr rtlCol="0">
            <a:normAutofit fontScale="85000" lnSpcReduction="20000"/>
          </a:bodyPr>
          <a:lstStyle/>
          <a:p>
            <a:pPr marL="274320" indent="-274320" fontAlgn="auto">
              <a:spcAft>
                <a:spcPts val="0"/>
              </a:spcAft>
              <a:buFont typeface="Arial" pitchFamily="34" charset="0"/>
              <a:buChar char="•"/>
              <a:defRPr/>
            </a:pPr>
            <a:r>
              <a:rPr lang="en-US" dirty="0" smtClean="0">
                <a:solidFill>
                  <a:schemeClr val="tx1"/>
                </a:solidFill>
              </a:rPr>
              <a:t>Tonicity: The ability of a solution to cause a cell to shrink or swell</a:t>
            </a:r>
          </a:p>
          <a:p>
            <a:pPr marL="274320" indent="-274320" fontAlgn="auto">
              <a:spcAft>
                <a:spcPts val="0"/>
              </a:spcAft>
              <a:buFont typeface="Arial" pitchFamily="34" charset="0"/>
              <a:buChar char="•"/>
              <a:defRPr/>
            </a:pPr>
            <a:r>
              <a:rPr lang="en-US" dirty="0" smtClean="0">
                <a:solidFill>
                  <a:schemeClr val="tx1"/>
                </a:solidFill>
              </a:rPr>
              <a:t>Isotonic: </a:t>
            </a:r>
          </a:p>
          <a:p>
            <a:pPr marL="640080" lvl="1" indent="-274320" fontAlgn="auto">
              <a:spcAft>
                <a:spcPts val="0"/>
              </a:spcAft>
              <a:buFont typeface="Arial" pitchFamily="34" charset="0"/>
              <a:buChar char="–"/>
              <a:defRPr/>
            </a:pPr>
            <a:r>
              <a:rPr lang="en-US" dirty="0" smtClean="0">
                <a:solidFill>
                  <a:schemeClr val="tx1"/>
                </a:solidFill>
              </a:rPr>
              <a:t>A solution with the same solute concentration as that of the </a:t>
            </a:r>
            <a:r>
              <a:rPr lang="en-US" dirty="0" err="1" smtClean="0">
                <a:solidFill>
                  <a:schemeClr val="tx1"/>
                </a:solidFill>
              </a:rPr>
              <a:t>cytosol</a:t>
            </a:r>
            <a:endParaRPr lang="en-US" dirty="0" smtClean="0">
              <a:solidFill>
                <a:schemeClr val="tx1"/>
              </a:solidFill>
            </a:endParaRPr>
          </a:p>
          <a:p>
            <a:pPr marL="274320" indent="-274320" fontAlgn="auto">
              <a:spcAft>
                <a:spcPts val="0"/>
              </a:spcAft>
              <a:buFont typeface="Arial" pitchFamily="34" charset="0"/>
              <a:buChar char="•"/>
              <a:defRPr/>
            </a:pPr>
            <a:r>
              <a:rPr lang="en-US" dirty="0" smtClean="0">
                <a:solidFill>
                  <a:schemeClr val="tx1"/>
                </a:solidFill>
              </a:rPr>
              <a:t>Hypertonic: </a:t>
            </a:r>
          </a:p>
          <a:p>
            <a:pPr marL="640080" lvl="1" indent="-274320" fontAlgn="auto">
              <a:spcAft>
                <a:spcPts val="0"/>
              </a:spcAft>
              <a:buFont typeface="Arial" pitchFamily="34" charset="0"/>
              <a:buChar char="–"/>
              <a:defRPr/>
            </a:pPr>
            <a:r>
              <a:rPr lang="en-US" dirty="0" smtClean="0">
                <a:solidFill>
                  <a:schemeClr val="tx1"/>
                </a:solidFill>
              </a:rPr>
              <a:t>A solution having greater solute concentration than that of the </a:t>
            </a:r>
            <a:r>
              <a:rPr lang="en-US" dirty="0" err="1" smtClean="0">
                <a:solidFill>
                  <a:schemeClr val="tx1"/>
                </a:solidFill>
              </a:rPr>
              <a:t>cytosol</a:t>
            </a:r>
            <a:endParaRPr lang="en-US" dirty="0" smtClean="0">
              <a:solidFill>
                <a:schemeClr val="tx1"/>
              </a:solidFill>
            </a:endParaRPr>
          </a:p>
          <a:p>
            <a:pPr marL="274320" indent="-274320" fontAlgn="auto">
              <a:spcAft>
                <a:spcPts val="0"/>
              </a:spcAft>
              <a:buFont typeface="Arial" pitchFamily="34" charset="0"/>
              <a:buChar char="•"/>
              <a:defRPr/>
            </a:pPr>
            <a:r>
              <a:rPr lang="en-US" dirty="0" smtClean="0">
                <a:solidFill>
                  <a:schemeClr val="tx1"/>
                </a:solidFill>
              </a:rPr>
              <a:t>Hypotonic: </a:t>
            </a:r>
          </a:p>
          <a:p>
            <a:pPr marL="640080" lvl="1" indent="-274320" fontAlgn="auto">
              <a:spcAft>
                <a:spcPts val="0"/>
              </a:spcAft>
              <a:buFont typeface="Arial" pitchFamily="34" charset="0"/>
              <a:buChar char="–"/>
              <a:defRPr/>
            </a:pPr>
            <a:r>
              <a:rPr lang="en-US" dirty="0" smtClean="0">
                <a:solidFill>
                  <a:schemeClr val="tx1"/>
                </a:solidFill>
              </a:rPr>
              <a:t>A solution having lesser solute concentration than that of the </a:t>
            </a:r>
            <a:r>
              <a:rPr lang="en-US" dirty="0" err="1" smtClean="0">
                <a:solidFill>
                  <a:schemeClr val="tx1"/>
                </a:solidFill>
              </a:rPr>
              <a:t>cytosol</a:t>
            </a:r>
            <a:endParaRPr lang="en-US" dirty="0" smtClean="0">
              <a:solidFill>
                <a:schemeClr val="tx1"/>
              </a:solidFill>
            </a:endParaRPr>
          </a:p>
        </p:txBody>
      </p:sp>
    </p:spTree>
    <p:extLst>
      <p:ext uri="{BB962C8B-B14F-4D97-AF65-F5344CB8AC3E}">
        <p14:creationId xmlns:p14="http://schemas.microsoft.com/office/powerpoint/2010/main" val="19022666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5"/>
          <p:cNvSpPr txBox="1">
            <a:spLocks noChangeArrowheads="1"/>
          </p:cNvSpPr>
          <p:nvPr/>
        </p:nvSpPr>
        <p:spPr bwMode="auto">
          <a:xfrm>
            <a:off x="2438400" y="1981200"/>
            <a:ext cx="4114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
        <p:nvSpPr>
          <p:cNvPr id="2" name="Rectangle 6"/>
          <p:cNvSpPr>
            <a:spLocks noGrp="1" noChangeArrowheads="1"/>
          </p:cNvSpPr>
          <p:nvPr>
            <p:ph type="title" idx="4294967295"/>
          </p:nvPr>
        </p:nvSpPr>
        <p:spPr>
          <a:xfrm>
            <a:off x="0" y="274638"/>
            <a:ext cx="8229600" cy="1143000"/>
          </a:xfrm>
        </p:spPr>
        <p:txBody>
          <a:bodyPr rtlCol="0">
            <a:normAutofit/>
          </a:bodyPr>
          <a:lstStyle/>
          <a:p>
            <a:pPr fontAlgn="auto">
              <a:spcAft>
                <a:spcPts val="0"/>
              </a:spcAft>
              <a:defRPr/>
            </a:pPr>
            <a:r>
              <a:rPr lang="en-US" dirty="0" smtClean="0">
                <a:solidFill>
                  <a:schemeClr val="tx1"/>
                </a:solidFill>
              </a:rPr>
              <a:t>Osmosis</a:t>
            </a:r>
          </a:p>
        </p:txBody>
      </p:sp>
    </p:spTree>
    <p:controls>
      <mc:AlternateContent xmlns:mc="http://schemas.openxmlformats.org/markup-compatibility/2006">
        <mc:Choice xmlns:v="urn:schemas-microsoft-com:vml" Requires="v">
          <p:control spid="23556" r:id="rId2" imgW="6489148" imgH="6477904"/>
        </mc:Choice>
        <mc:Fallback>
          <p:control r:id="rId2" imgW="6489148"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27150" y="190500"/>
                  <a:ext cx="64897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52180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a:xfrm>
            <a:off x="381000" y="228601"/>
            <a:ext cx="8458200" cy="685800"/>
          </a:xfrm>
        </p:spPr>
        <p:txBody>
          <a:bodyPr rtlCol="0">
            <a:normAutofit fontScale="90000"/>
          </a:bodyPr>
          <a:lstStyle/>
          <a:p>
            <a:pPr fontAlgn="auto">
              <a:spcAft>
                <a:spcPts val="0"/>
              </a:spcAft>
              <a:defRPr/>
            </a:pPr>
            <a:r>
              <a:rPr lang="en-US" dirty="0" smtClean="0">
                <a:solidFill>
                  <a:schemeClr val="tx1"/>
                </a:solidFill>
              </a:rPr>
              <a:t>Membrane Transport: Active Processes</a:t>
            </a:r>
          </a:p>
        </p:txBody>
      </p:sp>
      <p:sp>
        <p:nvSpPr>
          <p:cNvPr id="178179" name="Rectangle 7"/>
          <p:cNvSpPr>
            <a:spLocks noGrp="1" noChangeArrowheads="1"/>
          </p:cNvSpPr>
          <p:nvPr>
            <p:ph idx="1"/>
          </p:nvPr>
        </p:nvSpPr>
        <p:spPr>
          <a:xfrm>
            <a:off x="838200" y="2119313"/>
            <a:ext cx="7467600" cy="4052887"/>
          </a:xfrm>
        </p:spPr>
        <p:txBody>
          <a:bodyPr/>
          <a:lstStyle/>
          <a:p>
            <a:r>
              <a:rPr lang="en-US" dirty="0" smtClean="0">
                <a:solidFill>
                  <a:schemeClr val="tx1"/>
                </a:solidFill>
              </a:rPr>
              <a:t>Two types of active processes:</a:t>
            </a:r>
          </a:p>
          <a:p>
            <a:pPr lvl="1"/>
            <a:r>
              <a:rPr lang="en-US" dirty="0" smtClean="0">
                <a:solidFill>
                  <a:schemeClr val="tx1"/>
                </a:solidFill>
              </a:rPr>
              <a:t>Active transport</a:t>
            </a:r>
          </a:p>
          <a:p>
            <a:pPr lvl="1"/>
            <a:r>
              <a:rPr lang="en-US" dirty="0" smtClean="0">
                <a:solidFill>
                  <a:schemeClr val="tx1"/>
                </a:solidFill>
              </a:rPr>
              <a:t>Vesicular transport</a:t>
            </a:r>
          </a:p>
          <a:p>
            <a:endParaRPr lang="en-US" dirty="0" smtClean="0">
              <a:solidFill>
                <a:schemeClr val="tx1"/>
              </a:solidFill>
            </a:endParaRPr>
          </a:p>
          <a:p>
            <a:r>
              <a:rPr lang="en-US" dirty="0" smtClean="0">
                <a:solidFill>
                  <a:schemeClr val="tx1"/>
                </a:solidFill>
              </a:rPr>
              <a:t>Both use ATP to move solutes across a living plasma membrane</a:t>
            </a:r>
          </a:p>
        </p:txBody>
      </p:sp>
    </p:spTree>
    <p:extLst>
      <p:ext uri="{BB962C8B-B14F-4D97-AF65-F5344CB8AC3E}">
        <p14:creationId xmlns:p14="http://schemas.microsoft.com/office/powerpoint/2010/main" val="3591448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2" name="Rectangle 30"/>
          <p:cNvSpPr>
            <a:spLocks noGrp="1" noChangeArrowheads="1"/>
          </p:cNvSpPr>
          <p:nvPr>
            <p:ph type="title"/>
          </p:nvPr>
        </p:nvSpPr>
        <p:spPr>
          <a:xfrm>
            <a:off x="0" y="0"/>
            <a:ext cx="9144000" cy="274638"/>
          </a:xfrm>
        </p:spPr>
        <p:txBody>
          <a:bodyPr/>
          <a:lstStyle/>
          <a:p>
            <a:r>
              <a:rPr lang="en-US" sz="1200" dirty="0">
                <a:solidFill>
                  <a:schemeClr val="tx1"/>
                </a:solidFill>
              </a:rPr>
              <a:t>Figure 1.2  Examples of interrelationships among body organ systems.</a:t>
            </a:r>
            <a:endParaRPr lang="en-US" dirty="0">
              <a:solidFill>
                <a:schemeClr val="tx1"/>
              </a:solidFill>
            </a:endParaRPr>
          </a:p>
        </p:txBody>
      </p:sp>
      <p:sp>
        <p:nvSpPr>
          <p:cNvPr id="2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33844" name="Picture 52" descr="figure_01_02_unlabeled"/>
          <p:cNvPicPr>
            <a:picLocks noChangeAspect="1" noChangeArrowheads="1"/>
          </p:cNvPicPr>
          <p:nvPr/>
        </p:nvPicPr>
        <p:blipFill>
          <a:blip r:embed="rId3">
            <a:extLst>
              <a:ext uri="{28A0092B-C50C-407E-A947-70E740481C1C}">
                <a14:useLocalDpi xmlns:a14="http://schemas.microsoft.com/office/drawing/2010/main" val="0"/>
              </a:ext>
            </a:extLst>
          </a:blip>
          <a:srcRect t="9811" b="5193"/>
          <a:stretch>
            <a:fillRect/>
          </a:stretch>
        </p:blipFill>
        <p:spPr bwMode="auto">
          <a:xfrm>
            <a:off x="2546350" y="990600"/>
            <a:ext cx="4048125" cy="5181600"/>
          </a:xfrm>
          <a:prstGeom prst="rect">
            <a:avLst/>
          </a:prstGeom>
          <a:noFill/>
          <a:extLst>
            <a:ext uri="{909E8E84-426E-40DD-AFC4-6F175D3DCCD1}">
              <a14:hiddenFill xmlns:a14="http://schemas.microsoft.com/office/drawing/2010/main">
                <a:solidFill>
                  <a:srgbClr val="FFFFFF"/>
                </a:solidFill>
              </a14:hiddenFill>
            </a:ext>
          </a:extLst>
        </p:spPr>
      </p:pic>
      <p:sp>
        <p:nvSpPr>
          <p:cNvPr id="33845" name="Text Box 53"/>
          <p:cNvSpPr txBox="1">
            <a:spLocks noChangeArrowheads="1"/>
          </p:cNvSpPr>
          <p:nvPr/>
        </p:nvSpPr>
        <p:spPr bwMode="auto">
          <a:xfrm>
            <a:off x="2625725" y="409575"/>
            <a:ext cx="187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1000">
                <a:latin typeface="Arial Black" pitchFamily="-128" charset="0"/>
              </a:rPr>
              <a:t>Digestive system</a:t>
            </a:r>
            <a:r>
              <a:rPr lang="en-US" sz="1000" b="1">
                <a:latin typeface="Arial Black" pitchFamily="-128" charset="0"/>
              </a:rPr>
              <a:t> </a:t>
            </a:r>
          </a:p>
          <a:p>
            <a:pPr eaLnBrk="0" hangingPunct="0">
              <a:lnSpc>
                <a:spcPct val="98000"/>
              </a:lnSpc>
            </a:pPr>
            <a:r>
              <a:rPr lang="en-US" sz="900" b="1"/>
              <a:t>Takes in nutrients, breaks them </a:t>
            </a:r>
            <a:br>
              <a:rPr lang="en-US" sz="900" b="1"/>
            </a:br>
            <a:r>
              <a:rPr lang="en-US" sz="900" b="1"/>
              <a:t>down, and eliminates unabsorbed </a:t>
            </a:r>
            <a:br>
              <a:rPr lang="en-US" sz="900" b="1"/>
            </a:br>
            <a:r>
              <a:rPr lang="en-US" sz="900" b="1"/>
              <a:t>matter (feces)</a:t>
            </a:r>
            <a:endParaRPr lang="en-US" sz="1000"/>
          </a:p>
        </p:txBody>
      </p:sp>
      <p:sp>
        <p:nvSpPr>
          <p:cNvPr id="33846" name="Text Box 54"/>
          <p:cNvSpPr txBox="1">
            <a:spLocks noChangeArrowheads="1"/>
          </p:cNvSpPr>
          <p:nvPr/>
        </p:nvSpPr>
        <p:spPr bwMode="auto">
          <a:xfrm>
            <a:off x="3062288" y="1022350"/>
            <a:ext cx="2794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900" b="1"/>
              <a:t>Food</a:t>
            </a:r>
            <a:endParaRPr lang="en-US" sz="900"/>
          </a:p>
        </p:txBody>
      </p:sp>
      <p:sp>
        <p:nvSpPr>
          <p:cNvPr id="33847" name="Text Box 55"/>
          <p:cNvSpPr txBox="1">
            <a:spLocks noChangeArrowheads="1"/>
          </p:cNvSpPr>
          <p:nvPr/>
        </p:nvSpPr>
        <p:spPr bwMode="auto">
          <a:xfrm>
            <a:off x="5287963" y="1019175"/>
            <a:ext cx="131762"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900" b="1"/>
              <a:t>O</a:t>
            </a:r>
            <a:r>
              <a:rPr lang="en-US" sz="900" b="1" baseline="-25000"/>
              <a:t>2</a:t>
            </a:r>
            <a:endParaRPr lang="en-US" sz="900"/>
          </a:p>
        </p:txBody>
      </p:sp>
      <p:sp>
        <p:nvSpPr>
          <p:cNvPr id="33848" name="Text Box 56"/>
          <p:cNvSpPr txBox="1">
            <a:spLocks noChangeArrowheads="1"/>
          </p:cNvSpPr>
          <p:nvPr/>
        </p:nvSpPr>
        <p:spPr bwMode="auto">
          <a:xfrm>
            <a:off x="5867400" y="1019175"/>
            <a:ext cx="214313"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900" b="1"/>
              <a:t>CO</a:t>
            </a:r>
            <a:r>
              <a:rPr lang="en-US" sz="900" b="1" baseline="-25000"/>
              <a:t>2</a:t>
            </a:r>
            <a:endParaRPr lang="en-US" sz="900"/>
          </a:p>
        </p:txBody>
      </p:sp>
      <p:sp>
        <p:nvSpPr>
          <p:cNvPr id="33849" name="Text Box 57"/>
          <p:cNvSpPr txBox="1">
            <a:spLocks noChangeArrowheads="1"/>
          </p:cNvSpPr>
          <p:nvPr/>
        </p:nvSpPr>
        <p:spPr bwMode="auto">
          <a:xfrm>
            <a:off x="5129213" y="414338"/>
            <a:ext cx="14033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r>
              <a:rPr lang="en-US" sz="900">
                <a:latin typeface="Arial Black" pitchFamily="-128" charset="0"/>
              </a:rPr>
              <a:t>Respiratory system</a:t>
            </a:r>
            <a:endParaRPr lang="en-US" sz="900" b="1"/>
          </a:p>
          <a:p>
            <a:pPr eaLnBrk="0" hangingPunct="0"/>
            <a:r>
              <a:rPr lang="en-US" sz="900" b="1"/>
              <a:t>Takes in oxygen and </a:t>
            </a:r>
            <a:br>
              <a:rPr lang="en-US" sz="900" b="1"/>
            </a:br>
            <a:r>
              <a:rPr lang="en-US" sz="900" b="1"/>
              <a:t>eliminates carbon dioxide</a:t>
            </a:r>
          </a:p>
        </p:txBody>
      </p:sp>
      <p:sp>
        <p:nvSpPr>
          <p:cNvPr id="33850" name="Text Box 58"/>
          <p:cNvSpPr txBox="1">
            <a:spLocks noChangeArrowheads="1"/>
          </p:cNvSpPr>
          <p:nvPr/>
        </p:nvSpPr>
        <p:spPr bwMode="auto">
          <a:xfrm>
            <a:off x="3571875" y="1393825"/>
            <a:ext cx="1879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r>
              <a:rPr lang="en-US" sz="900">
                <a:latin typeface="Arial Black" pitchFamily="-128" charset="0"/>
              </a:rPr>
              <a:t>Cardiovascular system</a:t>
            </a:r>
            <a:endParaRPr lang="en-US" sz="900" b="1">
              <a:latin typeface="Arial Black" pitchFamily="-128" charset="0"/>
            </a:endParaRPr>
          </a:p>
          <a:p>
            <a:pPr eaLnBrk="0" hangingPunct="0"/>
            <a:r>
              <a:rPr lang="en-US" sz="900" b="1"/>
              <a:t>Via the blood, distributes oxygen </a:t>
            </a:r>
            <a:br>
              <a:rPr lang="en-US" sz="900" b="1"/>
            </a:br>
            <a:r>
              <a:rPr lang="en-US" sz="900" b="1"/>
              <a:t>and nutrients to all body cells and </a:t>
            </a:r>
            <a:br>
              <a:rPr lang="en-US" sz="900" b="1"/>
            </a:br>
            <a:r>
              <a:rPr lang="en-US" sz="900" b="1"/>
              <a:t>delivers wastes and carbon </a:t>
            </a:r>
            <a:br>
              <a:rPr lang="en-US" sz="900" b="1"/>
            </a:br>
            <a:r>
              <a:rPr lang="en-US" sz="900" b="1"/>
              <a:t>dioxide to disposal organs</a:t>
            </a:r>
          </a:p>
        </p:txBody>
      </p:sp>
      <p:sp>
        <p:nvSpPr>
          <p:cNvPr id="33851" name="Line 59"/>
          <p:cNvSpPr>
            <a:spLocks noChangeShapeType="1"/>
          </p:cNvSpPr>
          <p:nvPr/>
        </p:nvSpPr>
        <p:spPr bwMode="auto">
          <a:xfrm flipH="1" flipV="1">
            <a:off x="4229100" y="2081213"/>
            <a:ext cx="762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2" name="Line 60"/>
          <p:cNvSpPr>
            <a:spLocks noChangeShapeType="1"/>
          </p:cNvSpPr>
          <p:nvPr/>
        </p:nvSpPr>
        <p:spPr bwMode="auto">
          <a:xfrm>
            <a:off x="4724400" y="2209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3" name="Text Box 61"/>
          <p:cNvSpPr txBox="1">
            <a:spLocks noChangeArrowheads="1"/>
          </p:cNvSpPr>
          <p:nvPr/>
        </p:nvSpPr>
        <p:spPr bwMode="auto">
          <a:xfrm>
            <a:off x="4562475" y="2390775"/>
            <a:ext cx="32385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r>
              <a:rPr lang="en-US" sz="900" b="1"/>
              <a:t>Blood</a:t>
            </a:r>
          </a:p>
        </p:txBody>
      </p:sp>
      <p:sp>
        <p:nvSpPr>
          <p:cNvPr id="33854" name="Text Box 62"/>
          <p:cNvSpPr txBox="1">
            <a:spLocks noChangeArrowheads="1"/>
          </p:cNvSpPr>
          <p:nvPr/>
        </p:nvSpPr>
        <p:spPr bwMode="auto">
          <a:xfrm>
            <a:off x="5253038" y="2500313"/>
            <a:ext cx="214312"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900" b="1"/>
              <a:t>CO</a:t>
            </a:r>
            <a:r>
              <a:rPr lang="en-US" sz="900" b="1" baseline="-25000"/>
              <a:t>2</a:t>
            </a:r>
            <a:endParaRPr lang="en-US" sz="900"/>
          </a:p>
        </p:txBody>
      </p:sp>
      <p:sp>
        <p:nvSpPr>
          <p:cNvPr id="33855" name="Text Box 63"/>
          <p:cNvSpPr txBox="1">
            <a:spLocks noChangeArrowheads="1"/>
          </p:cNvSpPr>
          <p:nvPr/>
        </p:nvSpPr>
        <p:spPr bwMode="auto">
          <a:xfrm>
            <a:off x="5191125" y="2643188"/>
            <a:ext cx="131763"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8000"/>
              </a:lnSpc>
            </a:pPr>
            <a:r>
              <a:rPr lang="en-US" sz="900" b="1"/>
              <a:t>O</a:t>
            </a:r>
            <a:r>
              <a:rPr lang="en-US" sz="900" b="1" baseline="-25000"/>
              <a:t>2</a:t>
            </a:r>
            <a:endParaRPr lang="en-US" sz="900"/>
          </a:p>
        </p:txBody>
      </p:sp>
      <p:sp>
        <p:nvSpPr>
          <p:cNvPr id="33856" name="Text Box 64"/>
          <p:cNvSpPr txBox="1">
            <a:spLocks noChangeArrowheads="1"/>
          </p:cNvSpPr>
          <p:nvPr/>
        </p:nvSpPr>
        <p:spPr bwMode="auto">
          <a:xfrm>
            <a:off x="4324350" y="3257550"/>
            <a:ext cx="32385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Heart</a:t>
            </a:r>
            <a:endParaRPr lang="en-US" sz="900"/>
          </a:p>
        </p:txBody>
      </p:sp>
      <p:sp>
        <p:nvSpPr>
          <p:cNvPr id="33857" name="Text Box 65"/>
          <p:cNvSpPr txBox="1">
            <a:spLocks noChangeArrowheads="1"/>
          </p:cNvSpPr>
          <p:nvPr/>
        </p:nvSpPr>
        <p:spPr bwMode="auto">
          <a:xfrm>
            <a:off x="3276600" y="3433763"/>
            <a:ext cx="6858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Nutrients</a:t>
            </a:r>
          </a:p>
        </p:txBody>
      </p:sp>
      <p:sp>
        <p:nvSpPr>
          <p:cNvPr id="33858" name="Text Box 66"/>
          <p:cNvSpPr txBox="1">
            <a:spLocks noChangeArrowheads="1"/>
          </p:cNvSpPr>
          <p:nvPr/>
        </p:nvSpPr>
        <p:spPr bwMode="auto">
          <a:xfrm>
            <a:off x="4057650" y="3867150"/>
            <a:ext cx="89535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Interstitial fluid</a:t>
            </a:r>
          </a:p>
        </p:txBody>
      </p:sp>
      <p:sp>
        <p:nvSpPr>
          <p:cNvPr id="33859" name="Text Box 67"/>
          <p:cNvSpPr txBox="1">
            <a:spLocks noChangeArrowheads="1"/>
          </p:cNvSpPr>
          <p:nvPr/>
        </p:nvSpPr>
        <p:spPr bwMode="auto">
          <a:xfrm>
            <a:off x="3862388" y="5919788"/>
            <a:ext cx="17002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a:latin typeface="Arial Black" pitchFamily="-128" charset="0"/>
              </a:rPr>
              <a:t>Integumentary system </a:t>
            </a:r>
            <a:r>
              <a:rPr lang="en-US" sz="900" b="1"/>
              <a:t>Protects the body as a whole from the external environment</a:t>
            </a:r>
            <a:endParaRPr lang="en-US" sz="2400"/>
          </a:p>
        </p:txBody>
      </p:sp>
      <p:sp>
        <p:nvSpPr>
          <p:cNvPr id="33860" name="Text Box 68"/>
          <p:cNvSpPr txBox="1">
            <a:spLocks noChangeArrowheads="1"/>
          </p:cNvSpPr>
          <p:nvPr/>
        </p:nvSpPr>
        <p:spPr bwMode="auto">
          <a:xfrm>
            <a:off x="3895725" y="5157788"/>
            <a:ext cx="15192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Nutrients and wastes pass between blood and cells </a:t>
            </a:r>
            <a:br>
              <a:rPr lang="en-US" sz="900" b="1"/>
            </a:br>
            <a:r>
              <a:rPr lang="en-US" sz="900" b="1"/>
              <a:t>via the interstitial fluid</a:t>
            </a:r>
          </a:p>
        </p:txBody>
      </p:sp>
      <p:sp>
        <p:nvSpPr>
          <p:cNvPr id="33861" name="Text Box 69"/>
          <p:cNvSpPr txBox="1">
            <a:spLocks noChangeArrowheads="1"/>
          </p:cNvSpPr>
          <p:nvPr/>
        </p:nvSpPr>
        <p:spPr bwMode="auto">
          <a:xfrm>
            <a:off x="3290888" y="6072188"/>
            <a:ext cx="3810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Feces</a:t>
            </a:r>
          </a:p>
        </p:txBody>
      </p:sp>
      <p:sp>
        <p:nvSpPr>
          <p:cNvPr id="33862" name="Text Box 70"/>
          <p:cNvSpPr txBox="1">
            <a:spLocks noChangeArrowheads="1"/>
          </p:cNvSpPr>
          <p:nvPr/>
        </p:nvSpPr>
        <p:spPr bwMode="auto">
          <a:xfrm>
            <a:off x="5648325" y="6067425"/>
            <a:ext cx="3810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lnSpc>
                <a:spcPct val="98000"/>
              </a:lnSpc>
            </a:pPr>
            <a:r>
              <a:rPr lang="en-US" sz="900" b="1"/>
              <a:t>Urine</a:t>
            </a:r>
          </a:p>
        </p:txBody>
      </p:sp>
      <p:sp>
        <p:nvSpPr>
          <p:cNvPr id="33863" name="Text Box 71"/>
          <p:cNvSpPr txBox="1">
            <a:spLocks noChangeArrowheads="1"/>
          </p:cNvSpPr>
          <p:nvPr/>
        </p:nvSpPr>
        <p:spPr bwMode="auto">
          <a:xfrm>
            <a:off x="5400675" y="3317875"/>
            <a:ext cx="10001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r>
              <a:rPr lang="en-US" sz="900">
                <a:latin typeface="Arial Black" pitchFamily="-128" charset="0"/>
              </a:rPr>
              <a:t>Urinary system</a:t>
            </a:r>
            <a:r>
              <a:rPr lang="en-US" sz="900" b="1"/>
              <a:t> Eliminates </a:t>
            </a:r>
            <a:br>
              <a:rPr lang="en-US" sz="900" b="1"/>
            </a:br>
            <a:r>
              <a:rPr lang="en-US" sz="900" b="1"/>
              <a:t>nitrogenous</a:t>
            </a:r>
          </a:p>
          <a:p>
            <a:pPr eaLnBrk="0" hangingPunct="0"/>
            <a:r>
              <a:rPr lang="en-US" sz="900" b="1"/>
              <a:t>wastes and</a:t>
            </a:r>
          </a:p>
          <a:p>
            <a:pPr eaLnBrk="0" hangingPunct="0"/>
            <a:r>
              <a:rPr lang="en-US" sz="900" b="1"/>
              <a:t>excess ions</a:t>
            </a:r>
          </a:p>
        </p:txBody>
      </p:sp>
      <p:sp>
        <p:nvSpPr>
          <p:cNvPr id="33864" name="Line 72"/>
          <p:cNvSpPr>
            <a:spLocks noChangeShapeType="1"/>
          </p:cNvSpPr>
          <p:nvPr/>
        </p:nvSpPr>
        <p:spPr bwMode="auto">
          <a:xfrm>
            <a:off x="4429125" y="4010025"/>
            <a:ext cx="0" cy="257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886817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4"/>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Active Transport</a:t>
            </a:r>
          </a:p>
        </p:txBody>
      </p:sp>
      <p:sp>
        <p:nvSpPr>
          <p:cNvPr id="179203"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Requires carrier proteins (solute pumps)</a:t>
            </a:r>
          </a:p>
          <a:p>
            <a:endParaRPr lang="en-US" dirty="0" smtClean="0">
              <a:solidFill>
                <a:schemeClr val="tx1"/>
              </a:solidFill>
            </a:endParaRPr>
          </a:p>
          <a:p>
            <a:r>
              <a:rPr lang="en-US" dirty="0" smtClean="0">
                <a:solidFill>
                  <a:schemeClr val="tx1"/>
                </a:solidFill>
              </a:rPr>
              <a:t>Moves solutes against a concentration gradient</a:t>
            </a:r>
          </a:p>
        </p:txBody>
      </p:sp>
    </p:spTree>
    <p:extLst>
      <p:ext uri="{BB962C8B-B14F-4D97-AF65-F5344CB8AC3E}">
        <p14:creationId xmlns:p14="http://schemas.microsoft.com/office/powerpoint/2010/main" val="15576034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4"/>
          <p:cNvSpPr>
            <a:spLocks noGrp="1" noChangeArrowheads="1"/>
          </p:cNvSpPr>
          <p:nvPr>
            <p:ph type="title"/>
          </p:nvPr>
        </p:nvSpPr>
        <p:spPr>
          <a:xfrm>
            <a:off x="914400" y="152401"/>
            <a:ext cx="7391400" cy="609600"/>
          </a:xfrm>
        </p:spPr>
        <p:txBody>
          <a:bodyPr>
            <a:normAutofit fontScale="90000"/>
          </a:bodyPr>
          <a:lstStyle/>
          <a:p>
            <a:r>
              <a:rPr lang="en-US" dirty="0" smtClean="0">
                <a:solidFill>
                  <a:schemeClr val="tx1"/>
                </a:solidFill>
              </a:rPr>
              <a:t>Vesicular Transport</a:t>
            </a:r>
          </a:p>
        </p:txBody>
      </p:sp>
      <p:sp>
        <p:nvSpPr>
          <p:cNvPr id="180227"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Transport of large particles, macromolecules, and fluids across plasma membranes</a:t>
            </a:r>
          </a:p>
          <a:p>
            <a:endParaRPr lang="en-US" dirty="0" smtClean="0">
              <a:solidFill>
                <a:schemeClr val="tx1"/>
              </a:solidFill>
            </a:endParaRPr>
          </a:p>
          <a:p>
            <a:r>
              <a:rPr lang="en-US" dirty="0" smtClean="0">
                <a:solidFill>
                  <a:schemeClr val="tx1"/>
                </a:solidFill>
              </a:rPr>
              <a:t>Requires cellular energy (e.g., ATP)</a:t>
            </a:r>
          </a:p>
        </p:txBody>
      </p:sp>
    </p:spTree>
    <p:extLst>
      <p:ext uri="{BB962C8B-B14F-4D97-AF65-F5344CB8AC3E}">
        <p14:creationId xmlns:p14="http://schemas.microsoft.com/office/powerpoint/2010/main" val="14926785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Vesicular Transport</a:t>
            </a:r>
          </a:p>
        </p:txBody>
      </p:sp>
      <p:sp>
        <p:nvSpPr>
          <p:cNvPr id="187395" name="Rectangle 5"/>
          <p:cNvSpPr>
            <a:spLocks noGrp="1" noChangeArrowheads="1"/>
          </p:cNvSpPr>
          <p:nvPr>
            <p:ph idx="1"/>
          </p:nvPr>
        </p:nvSpPr>
        <p:spPr>
          <a:xfrm>
            <a:off x="838200" y="2119313"/>
            <a:ext cx="7467600" cy="4052887"/>
          </a:xfrm>
        </p:spPr>
        <p:txBody>
          <a:bodyPr rtlCol="0">
            <a:normAutofit fontScale="85000" lnSpcReduction="10000"/>
          </a:bodyPr>
          <a:lstStyle/>
          <a:p>
            <a:pPr marL="274320" indent="-274320" fontAlgn="auto">
              <a:spcAft>
                <a:spcPts val="0"/>
              </a:spcAft>
              <a:defRPr/>
            </a:pPr>
            <a:r>
              <a:rPr lang="en-US" dirty="0" smtClean="0">
                <a:solidFill>
                  <a:schemeClr val="tx1"/>
                </a:solidFill>
              </a:rPr>
              <a:t>Functions:</a:t>
            </a:r>
          </a:p>
          <a:p>
            <a:pPr marL="640080" lvl="1" indent="-274320" fontAlgn="auto">
              <a:spcAft>
                <a:spcPts val="0"/>
              </a:spcAft>
              <a:defRPr/>
            </a:pPr>
            <a:r>
              <a:rPr lang="en-US" dirty="0" err="1" smtClean="0">
                <a:solidFill>
                  <a:schemeClr val="tx1"/>
                </a:solidFill>
              </a:rPr>
              <a:t>Exocytosis</a:t>
            </a:r>
            <a:endParaRPr lang="en-US" dirty="0" smtClean="0">
              <a:solidFill>
                <a:schemeClr val="tx1"/>
              </a:solidFill>
            </a:endParaRPr>
          </a:p>
          <a:p>
            <a:pPr lvl="2" indent="-274320" fontAlgn="auto">
              <a:spcAft>
                <a:spcPts val="0"/>
              </a:spcAft>
              <a:defRPr/>
            </a:pPr>
            <a:r>
              <a:rPr lang="en-US" dirty="0" smtClean="0">
                <a:solidFill>
                  <a:schemeClr val="tx1"/>
                </a:solidFill>
              </a:rPr>
              <a:t>transport out of cell </a:t>
            </a:r>
          </a:p>
          <a:p>
            <a:pPr marL="640080" lvl="1" indent="-274320" fontAlgn="auto">
              <a:spcAft>
                <a:spcPts val="0"/>
              </a:spcAft>
              <a:defRPr/>
            </a:pPr>
            <a:r>
              <a:rPr lang="en-US" dirty="0" err="1" smtClean="0">
                <a:solidFill>
                  <a:schemeClr val="tx1"/>
                </a:solidFill>
              </a:rPr>
              <a:t>Endocytosis</a:t>
            </a:r>
            <a:endParaRPr lang="en-US" dirty="0" smtClean="0">
              <a:solidFill>
                <a:schemeClr val="tx1"/>
              </a:solidFill>
            </a:endParaRPr>
          </a:p>
          <a:p>
            <a:pPr lvl="2" indent="-274320" fontAlgn="auto">
              <a:spcAft>
                <a:spcPts val="0"/>
              </a:spcAft>
              <a:defRPr/>
            </a:pPr>
            <a:r>
              <a:rPr lang="en-US" dirty="0" smtClean="0">
                <a:solidFill>
                  <a:schemeClr val="tx1"/>
                </a:solidFill>
              </a:rPr>
              <a:t>transport into cell</a:t>
            </a:r>
          </a:p>
          <a:p>
            <a:pPr marL="1280160" lvl="3" indent="-274320" fontAlgn="auto">
              <a:spcAft>
                <a:spcPts val="0"/>
              </a:spcAft>
              <a:defRPr/>
            </a:pPr>
            <a:r>
              <a:rPr lang="en-US" dirty="0" err="1" smtClean="0">
                <a:solidFill>
                  <a:schemeClr val="tx1"/>
                </a:solidFill>
              </a:rPr>
              <a:t>Phagocytosis</a:t>
            </a:r>
            <a:endParaRPr lang="en-US" dirty="0" smtClean="0">
              <a:solidFill>
                <a:schemeClr val="tx1"/>
              </a:solidFill>
            </a:endParaRPr>
          </a:p>
          <a:p>
            <a:pPr marL="1280160" lvl="3" indent="-274320" fontAlgn="auto">
              <a:spcAft>
                <a:spcPts val="0"/>
              </a:spcAft>
              <a:defRPr/>
            </a:pPr>
            <a:r>
              <a:rPr lang="en-US" dirty="0" err="1" smtClean="0">
                <a:solidFill>
                  <a:schemeClr val="tx1"/>
                </a:solidFill>
              </a:rPr>
              <a:t>Pinocytosis</a:t>
            </a:r>
            <a:endParaRPr lang="en-US" dirty="0" smtClean="0">
              <a:solidFill>
                <a:schemeClr val="tx1"/>
              </a:solidFill>
            </a:endParaRPr>
          </a:p>
          <a:p>
            <a:pPr marL="640080" lvl="1" indent="-274320" fontAlgn="auto">
              <a:spcAft>
                <a:spcPts val="0"/>
              </a:spcAft>
              <a:defRPr/>
            </a:pPr>
            <a:r>
              <a:rPr lang="en-US" dirty="0" err="1" smtClean="0">
                <a:solidFill>
                  <a:schemeClr val="tx1"/>
                </a:solidFill>
              </a:rPr>
              <a:t>Transcytosis</a:t>
            </a:r>
            <a:endParaRPr lang="en-US" dirty="0" smtClean="0">
              <a:solidFill>
                <a:schemeClr val="tx1"/>
              </a:solidFill>
            </a:endParaRPr>
          </a:p>
          <a:p>
            <a:pPr lvl="2" indent="-274320" fontAlgn="auto">
              <a:spcAft>
                <a:spcPts val="0"/>
              </a:spcAft>
              <a:defRPr/>
            </a:pPr>
            <a:r>
              <a:rPr lang="en-US" dirty="0" smtClean="0">
                <a:solidFill>
                  <a:schemeClr val="tx1"/>
                </a:solidFill>
              </a:rPr>
              <a:t>transport into, across, and then out of cell</a:t>
            </a:r>
          </a:p>
          <a:p>
            <a:pPr marL="640080" lvl="1" indent="-274320" fontAlgn="auto">
              <a:spcAft>
                <a:spcPts val="0"/>
              </a:spcAft>
              <a:defRPr/>
            </a:pPr>
            <a:r>
              <a:rPr lang="en-US" dirty="0" smtClean="0">
                <a:solidFill>
                  <a:schemeClr val="tx1"/>
                </a:solidFill>
              </a:rPr>
              <a:t>Substance (vesicular) trafficking</a:t>
            </a:r>
          </a:p>
          <a:p>
            <a:pPr lvl="2" indent="-274320" fontAlgn="auto">
              <a:spcAft>
                <a:spcPts val="0"/>
              </a:spcAft>
              <a:defRPr/>
            </a:pPr>
            <a:r>
              <a:rPr lang="en-US" dirty="0" smtClean="0">
                <a:solidFill>
                  <a:schemeClr val="tx1"/>
                </a:solidFill>
              </a:rPr>
              <a:t>transport from one area or organelle in cell to another</a:t>
            </a:r>
          </a:p>
        </p:txBody>
      </p:sp>
    </p:spTree>
    <p:extLst>
      <p:ext uri="{BB962C8B-B14F-4D97-AF65-F5344CB8AC3E}">
        <p14:creationId xmlns:p14="http://schemas.microsoft.com/office/powerpoint/2010/main" val="8189615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Endocytosis and </a:t>
            </a:r>
            <a:r>
              <a:rPr lang="en-US" dirty="0" err="1" smtClean="0">
                <a:solidFill>
                  <a:schemeClr val="tx1"/>
                </a:solidFill>
              </a:rPr>
              <a:t>Transcytosis</a:t>
            </a:r>
            <a:endParaRPr lang="en-US" dirty="0" smtClean="0">
              <a:solidFill>
                <a:schemeClr val="tx1"/>
              </a:solidFill>
            </a:endParaRPr>
          </a:p>
        </p:txBody>
      </p:sp>
      <p:sp>
        <p:nvSpPr>
          <p:cNvPr id="182275" name="Rectangle 5"/>
          <p:cNvSpPr>
            <a:spLocks noGrp="1" noChangeArrowheads="1"/>
          </p:cNvSpPr>
          <p:nvPr>
            <p:ph idx="1"/>
          </p:nvPr>
        </p:nvSpPr>
        <p:spPr>
          <a:xfrm>
            <a:off x="838200" y="2119313"/>
            <a:ext cx="7467600" cy="4052887"/>
          </a:xfrm>
        </p:spPr>
        <p:txBody>
          <a:bodyPr/>
          <a:lstStyle/>
          <a:p>
            <a:r>
              <a:rPr lang="en-US" dirty="0" smtClean="0">
                <a:solidFill>
                  <a:schemeClr val="tx1"/>
                </a:solidFill>
              </a:rPr>
              <a:t>Involve formation of protein-coated vesicles</a:t>
            </a:r>
          </a:p>
          <a:p>
            <a:endParaRPr lang="en-US" dirty="0" smtClean="0">
              <a:solidFill>
                <a:schemeClr val="tx1"/>
              </a:solidFill>
            </a:endParaRPr>
          </a:p>
          <a:p>
            <a:r>
              <a:rPr lang="en-US" dirty="0" smtClean="0">
                <a:solidFill>
                  <a:schemeClr val="tx1"/>
                </a:solidFill>
              </a:rPr>
              <a:t>Often receptor mediated, therefore very selective</a:t>
            </a:r>
          </a:p>
        </p:txBody>
      </p:sp>
    </p:spTree>
    <p:extLst>
      <p:ext uri="{BB962C8B-B14F-4D97-AF65-F5344CB8AC3E}">
        <p14:creationId xmlns:p14="http://schemas.microsoft.com/office/powerpoint/2010/main" val="2086819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4"/>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Endocytosis</a:t>
            </a:r>
          </a:p>
        </p:txBody>
      </p:sp>
      <p:sp>
        <p:nvSpPr>
          <p:cNvPr id="183299" name="Rectangle 5"/>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Phagocytosis “cell eating”</a:t>
            </a:r>
          </a:p>
          <a:p>
            <a:pPr lvl="1"/>
            <a:r>
              <a:rPr lang="en-US" dirty="0" smtClean="0">
                <a:solidFill>
                  <a:schemeClr val="tx1"/>
                </a:solidFill>
              </a:rPr>
              <a:t>pseudopods engulf solids and bring them into cell’s interior</a:t>
            </a:r>
          </a:p>
          <a:p>
            <a:pPr lvl="1"/>
            <a:r>
              <a:rPr lang="en-US" dirty="0" smtClean="0">
                <a:solidFill>
                  <a:schemeClr val="tx1"/>
                </a:solidFill>
              </a:rPr>
              <a:t>Macrophages and some white blood cells </a:t>
            </a:r>
          </a:p>
          <a:p>
            <a:endParaRPr lang="en-US" dirty="0" smtClean="0">
              <a:solidFill>
                <a:schemeClr val="tx1"/>
              </a:solidFill>
            </a:endParaRPr>
          </a:p>
          <a:p>
            <a:r>
              <a:rPr lang="en-US" dirty="0" smtClean="0">
                <a:solidFill>
                  <a:schemeClr val="tx1"/>
                </a:solidFill>
              </a:rPr>
              <a:t>Pinocytosis “cell drinking”</a:t>
            </a:r>
          </a:p>
          <a:p>
            <a:pPr lvl="1"/>
            <a:r>
              <a:rPr lang="en-US" dirty="0" smtClean="0">
                <a:solidFill>
                  <a:schemeClr val="tx1"/>
                </a:solidFill>
              </a:rPr>
              <a:t>plasma membrane in-folds, bringing extracellular fluid and solutes into interior of the cell </a:t>
            </a:r>
          </a:p>
          <a:p>
            <a:pPr lvl="1"/>
            <a:r>
              <a:rPr lang="en-US" dirty="0" smtClean="0">
                <a:solidFill>
                  <a:schemeClr val="tx1"/>
                </a:solidFill>
              </a:rPr>
              <a:t>Nutrient absorption in the small intestine </a:t>
            </a:r>
          </a:p>
          <a:p>
            <a:pPr lvl="1"/>
            <a:endParaRPr lang="en-US" dirty="0" smtClean="0">
              <a:solidFill>
                <a:schemeClr val="tx1"/>
              </a:solidFill>
            </a:endParaRPr>
          </a:p>
        </p:txBody>
      </p:sp>
    </p:spTree>
    <p:extLst>
      <p:ext uri="{BB962C8B-B14F-4D97-AF65-F5344CB8AC3E}">
        <p14:creationId xmlns:p14="http://schemas.microsoft.com/office/powerpoint/2010/main" val="3930343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4"/>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Exocytosis</a:t>
            </a:r>
          </a:p>
        </p:txBody>
      </p:sp>
      <p:sp>
        <p:nvSpPr>
          <p:cNvPr id="184323" name="Rectangle 5"/>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Examples: </a:t>
            </a:r>
          </a:p>
          <a:p>
            <a:pPr lvl="1"/>
            <a:r>
              <a:rPr lang="en-US" dirty="0" smtClean="0">
                <a:solidFill>
                  <a:schemeClr val="tx1"/>
                </a:solidFill>
              </a:rPr>
              <a:t>Hormone secretion </a:t>
            </a:r>
          </a:p>
          <a:p>
            <a:pPr lvl="1"/>
            <a:endParaRPr lang="en-US" dirty="0" smtClean="0">
              <a:solidFill>
                <a:schemeClr val="tx1"/>
              </a:solidFill>
            </a:endParaRPr>
          </a:p>
          <a:p>
            <a:pPr lvl="1"/>
            <a:r>
              <a:rPr lang="en-US" dirty="0" smtClean="0">
                <a:solidFill>
                  <a:schemeClr val="tx1"/>
                </a:solidFill>
              </a:rPr>
              <a:t>Neurotransmitter release </a:t>
            </a:r>
          </a:p>
          <a:p>
            <a:pPr lvl="1"/>
            <a:endParaRPr lang="en-US" dirty="0" smtClean="0">
              <a:solidFill>
                <a:schemeClr val="tx1"/>
              </a:solidFill>
            </a:endParaRPr>
          </a:p>
          <a:p>
            <a:pPr lvl="1"/>
            <a:r>
              <a:rPr lang="en-US" dirty="0" smtClean="0">
                <a:solidFill>
                  <a:schemeClr val="tx1"/>
                </a:solidFill>
              </a:rPr>
              <a:t>Mucus secretion </a:t>
            </a:r>
          </a:p>
          <a:p>
            <a:pPr lvl="1"/>
            <a:endParaRPr lang="en-US" dirty="0" smtClean="0">
              <a:solidFill>
                <a:schemeClr val="tx1"/>
              </a:solidFill>
            </a:endParaRPr>
          </a:p>
          <a:p>
            <a:pPr lvl="1"/>
            <a:r>
              <a:rPr lang="en-US" dirty="0" smtClean="0">
                <a:solidFill>
                  <a:schemeClr val="tx1"/>
                </a:solidFill>
              </a:rPr>
              <a:t>Ejection of wastes </a:t>
            </a:r>
          </a:p>
        </p:txBody>
      </p:sp>
    </p:spTree>
    <p:extLst>
      <p:ext uri="{BB962C8B-B14F-4D97-AF65-F5344CB8AC3E}">
        <p14:creationId xmlns:p14="http://schemas.microsoft.com/office/powerpoint/2010/main" val="6423308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914400" y="152401"/>
            <a:ext cx="7391400" cy="609600"/>
          </a:xfrm>
        </p:spPr>
        <p:txBody>
          <a:bodyPr>
            <a:normAutofit fontScale="90000"/>
          </a:bodyPr>
          <a:lstStyle/>
          <a:p>
            <a:r>
              <a:rPr lang="en-US" dirty="0" smtClean="0">
                <a:solidFill>
                  <a:schemeClr val="tx1"/>
                </a:solidFill>
              </a:rPr>
              <a:t>Cytoplasm</a:t>
            </a:r>
          </a:p>
        </p:txBody>
      </p:sp>
      <p:sp>
        <p:nvSpPr>
          <p:cNvPr id="185347"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Cytoplasm </a:t>
            </a:r>
          </a:p>
          <a:p>
            <a:pPr lvl="1"/>
            <a:r>
              <a:rPr lang="en-US" dirty="0" smtClean="0">
                <a:solidFill>
                  <a:schemeClr val="tx1"/>
                </a:solidFill>
              </a:rPr>
              <a:t> material between plasma membrane and the nucleus</a:t>
            </a:r>
          </a:p>
          <a:p>
            <a:endParaRPr lang="en-US" dirty="0" smtClean="0">
              <a:solidFill>
                <a:schemeClr val="tx1"/>
              </a:solidFill>
            </a:endParaRPr>
          </a:p>
          <a:p>
            <a:r>
              <a:rPr lang="en-US" dirty="0" smtClean="0">
                <a:solidFill>
                  <a:schemeClr val="tx1"/>
                </a:solidFill>
              </a:rPr>
              <a:t>Cytosol </a:t>
            </a:r>
          </a:p>
          <a:p>
            <a:pPr lvl="1"/>
            <a:r>
              <a:rPr lang="en-US" dirty="0" smtClean="0">
                <a:solidFill>
                  <a:schemeClr val="tx1"/>
                </a:solidFill>
              </a:rPr>
              <a:t> largely water with dissolved protein, salts, sugars, and other solutes</a:t>
            </a:r>
          </a:p>
        </p:txBody>
      </p:sp>
    </p:spTree>
    <p:extLst>
      <p:ext uri="{BB962C8B-B14F-4D97-AF65-F5344CB8AC3E}">
        <p14:creationId xmlns:p14="http://schemas.microsoft.com/office/powerpoint/2010/main" val="161964766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Cytoplasm</a:t>
            </a:r>
          </a:p>
        </p:txBody>
      </p:sp>
      <p:sp>
        <p:nvSpPr>
          <p:cNvPr id="186371"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Cytoplasmic organelles </a:t>
            </a:r>
          </a:p>
          <a:p>
            <a:pPr lvl="1"/>
            <a:r>
              <a:rPr lang="en-US" dirty="0" smtClean="0">
                <a:solidFill>
                  <a:schemeClr val="tx1"/>
                </a:solidFill>
              </a:rPr>
              <a:t> metabolic machinery of the cell</a:t>
            </a:r>
          </a:p>
          <a:p>
            <a:endParaRPr lang="en-US" dirty="0" smtClean="0">
              <a:solidFill>
                <a:schemeClr val="tx1"/>
              </a:solidFill>
            </a:endParaRPr>
          </a:p>
          <a:p>
            <a:r>
              <a:rPr lang="en-US" dirty="0" smtClean="0">
                <a:solidFill>
                  <a:schemeClr val="tx1"/>
                </a:solidFill>
              </a:rPr>
              <a:t>Inclusions 	</a:t>
            </a:r>
          </a:p>
          <a:p>
            <a:pPr lvl="1"/>
            <a:r>
              <a:rPr lang="en-US" dirty="0" smtClean="0">
                <a:solidFill>
                  <a:schemeClr val="tx1"/>
                </a:solidFill>
              </a:rPr>
              <a:t>chemical substances such as </a:t>
            </a:r>
            <a:r>
              <a:rPr lang="en-US" dirty="0" err="1" smtClean="0">
                <a:solidFill>
                  <a:schemeClr val="tx1"/>
                </a:solidFill>
              </a:rPr>
              <a:t>glycosomes</a:t>
            </a:r>
            <a:r>
              <a:rPr lang="en-US" dirty="0" smtClean="0">
                <a:solidFill>
                  <a:schemeClr val="tx1"/>
                </a:solidFill>
              </a:rPr>
              <a:t>, glycogen granules, and pigment</a:t>
            </a:r>
          </a:p>
        </p:txBody>
      </p:sp>
    </p:spTree>
    <p:extLst>
      <p:ext uri="{BB962C8B-B14F-4D97-AF65-F5344CB8AC3E}">
        <p14:creationId xmlns:p14="http://schemas.microsoft.com/office/powerpoint/2010/main" val="13216550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914400" y="228601"/>
            <a:ext cx="7391400" cy="685800"/>
          </a:xfrm>
        </p:spPr>
        <p:txBody>
          <a:bodyPr>
            <a:normAutofit fontScale="90000"/>
          </a:bodyPr>
          <a:lstStyle/>
          <a:p>
            <a:r>
              <a:rPr lang="en-US" dirty="0" smtClean="0">
                <a:solidFill>
                  <a:schemeClr val="tx1"/>
                </a:solidFill>
              </a:rPr>
              <a:t>Cytoplasmic Organelles</a:t>
            </a:r>
          </a:p>
        </p:txBody>
      </p:sp>
      <p:sp>
        <p:nvSpPr>
          <p:cNvPr id="187395"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Specialized cellular compartments</a:t>
            </a:r>
          </a:p>
          <a:p>
            <a:endParaRPr lang="en-US" dirty="0" smtClean="0">
              <a:solidFill>
                <a:schemeClr val="tx1"/>
              </a:solidFill>
            </a:endParaRPr>
          </a:p>
          <a:p>
            <a:r>
              <a:rPr lang="en-US" dirty="0" smtClean="0">
                <a:solidFill>
                  <a:schemeClr val="tx1"/>
                </a:solidFill>
              </a:rPr>
              <a:t>Membranous </a:t>
            </a:r>
          </a:p>
          <a:p>
            <a:pPr lvl="1"/>
            <a:r>
              <a:rPr lang="en-US" dirty="0" smtClean="0">
                <a:solidFill>
                  <a:schemeClr val="tx1"/>
                </a:solidFill>
              </a:rPr>
              <a:t>Mitochondria, peroxisomes, lysosomes, endoplasmic reticulum, and Golgi apparatus</a:t>
            </a:r>
          </a:p>
          <a:p>
            <a:endParaRPr lang="en-US" dirty="0" smtClean="0">
              <a:solidFill>
                <a:schemeClr val="tx1"/>
              </a:solidFill>
            </a:endParaRPr>
          </a:p>
          <a:p>
            <a:r>
              <a:rPr lang="en-US" dirty="0" err="1" smtClean="0">
                <a:solidFill>
                  <a:schemeClr val="tx1"/>
                </a:solidFill>
              </a:rPr>
              <a:t>Nonmembranous</a:t>
            </a:r>
            <a:endParaRPr lang="en-US" dirty="0" smtClean="0">
              <a:solidFill>
                <a:schemeClr val="tx1"/>
              </a:solidFill>
            </a:endParaRPr>
          </a:p>
          <a:p>
            <a:pPr lvl="1"/>
            <a:r>
              <a:rPr lang="en-US" dirty="0" smtClean="0">
                <a:solidFill>
                  <a:schemeClr val="tx1"/>
                </a:solidFill>
              </a:rPr>
              <a:t>Cytoskeleton, centrioles, and ribosomes</a:t>
            </a:r>
          </a:p>
        </p:txBody>
      </p:sp>
    </p:spTree>
    <p:extLst>
      <p:ext uri="{BB962C8B-B14F-4D97-AF65-F5344CB8AC3E}">
        <p14:creationId xmlns:p14="http://schemas.microsoft.com/office/powerpoint/2010/main" val="37761691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28601"/>
            <a:ext cx="7696200" cy="609600"/>
          </a:xfrm>
        </p:spPr>
        <p:txBody>
          <a:bodyPr>
            <a:normAutofit fontScale="90000"/>
          </a:bodyPr>
          <a:lstStyle/>
          <a:p>
            <a:r>
              <a:rPr lang="en-US" dirty="0" smtClean="0">
                <a:solidFill>
                  <a:schemeClr val="tx1"/>
                </a:solidFill>
              </a:rPr>
              <a:t>Mitochondria</a:t>
            </a:r>
          </a:p>
        </p:txBody>
      </p:sp>
      <p:sp>
        <p:nvSpPr>
          <p:cNvPr id="188419" name="Rectangle 3"/>
          <p:cNvSpPr>
            <a:spLocks noGrp="1" noChangeArrowheads="1"/>
          </p:cNvSpPr>
          <p:nvPr>
            <p:ph idx="1"/>
          </p:nvPr>
        </p:nvSpPr>
        <p:spPr>
          <a:xfrm>
            <a:off x="838200" y="1600200"/>
            <a:ext cx="4191000" cy="4495800"/>
          </a:xfrm>
        </p:spPr>
        <p:txBody>
          <a:bodyPr>
            <a:normAutofit lnSpcReduction="10000"/>
          </a:bodyPr>
          <a:lstStyle/>
          <a:p>
            <a:pPr>
              <a:lnSpc>
                <a:spcPct val="90000"/>
              </a:lnSpc>
            </a:pPr>
            <a:r>
              <a:rPr lang="en-US" dirty="0" smtClean="0">
                <a:solidFill>
                  <a:schemeClr val="tx1"/>
                </a:solidFill>
              </a:rPr>
              <a:t>Double membrane structure with shelf-like cristae</a:t>
            </a:r>
          </a:p>
          <a:p>
            <a:pPr>
              <a:lnSpc>
                <a:spcPct val="90000"/>
              </a:lnSpc>
            </a:pPr>
            <a:endParaRPr lang="en-US" dirty="0" smtClean="0">
              <a:solidFill>
                <a:schemeClr val="tx1"/>
              </a:solidFill>
            </a:endParaRPr>
          </a:p>
          <a:p>
            <a:pPr>
              <a:lnSpc>
                <a:spcPct val="90000"/>
              </a:lnSpc>
            </a:pPr>
            <a:r>
              <a:rPr lang="en-US" dirty="0" smtClean="0">
                <a:solidFill>
                  <a:schemeClr val="tx1"/>
                </a:solidFill>
              </a:rPr>
              <a:t>Provide most of the cell’s ATP via aerobic cellular respiration</a:t>
            </a:r>
          </a:p>
          <a:p>
            <a:pPr>
              <a:lnSpc>
                <a:spcPct val="90000"/>
              </a:lnSpc>
            </a:pPr>
            <a:endParaRPr lang="en-US" dirty="0" smtClean="0">
              <a:solidFill>
                <a:schemeClr val="tx1"/>
              </a:solidFill>
            </a:endParaRPr>
          </a:p>
          <a:p>
            <a:pPr>
              <a:lnSpc>
                <a:spcPct val="90000"/>
              </a:lnSpc>
            </a:pPr>
            <a:r>
              <a:rPr lang="en-US" dirty="0" smtClean="0">
                <a:solidFill>
                  <a:schemeClr val="tx1"/>
                </a:solidFill>
              </a:rPr>
              <a:t>Contain their own DNA and RNA</a:t>
            </a:r>
          </a:p>
        </p:txBody>
      </p:sp>
      <p:pic>
        <p:nvPicPr>
          <p:cNvPr id="185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05000"/>
            <a:ext cx="3103613" cy="3820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287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en-US" dirty="0">
                <a:solidFill>
                  <a:schemeClr val="tx1"/>
                </a:solidFill>
              </a:rPr>
              <a:t>Homeostasis</a:t>
            </a:r>
          </a:p>
        </p:txBody>
      </p:sp>
      <p:sp>
        <p:nvSpPr>
          <p:cNvPr id="49157" name="Rectangle 5"/>
          <p:cNvSpPr>
            <a:spLocks noGrp="1" noChangeArrowheads="1"/>
          </p:cNvSpPr>
          <p:nvPr>
            <p:ph idx="1"/>
          </p:nvPr>
        </p:nvSpPr>
        <p:spPr/>
        <p:txBody>
          <a:bodyPr/>
          <a:lstStyle/>
          <a:p>
            <a:r>
              <a:rPr lang="en-US" b="1" dirty="0">
                <a:solidFill>
                  <a:schemeClr val="tx1"/>
                </a:solidFill>
              </a:rPr>
              <a:t>Homeostasis</a:t>
            </a:r>
            <a:endParaRPr lang="en-US" dirty="0">
              <a:solidFill>
                <a:schemeClr val="tx1"/>
              </a:solidFill>
            </a:endParaRPr>
          </a:p>
          <a:p>
            <a:pPr lvl="1"/>
            <a:r>
              <a:rPr lang="en-US" dirty="0">
                <a:solidFill>
                  <a:schemeClr val="tx1"/>
                </a:solidFill>
              </a:rPr>
              <a:t>Maintenance of relatively stable internal conditions despite continuous changes in environment</a:t>
            </a:r>
          </a:p>
          <a:p>
            <a:pPr lvl="1"/>
            <a:r>
              <a:rPr lang="en-US" dirty="0">
                <a:solidFill>
                  <a:schemeClr val="tx1"/>
                </a:solidFill>
              </a:rPr>
              <a:t>A dynamic state of equilibrium</a:t>
            </a:r>
          </a:p>
          <a:p>
            <a:pPr lvl="1"/>
            <a:r>
              <a:rPr lang="en-US" dirty="0">
                <a:solidFill>
                  <a:schemeClr val="tx1"/>
                </a:solidFill>
              </a:rPr>
              <a:t>Maintained by contributions of all organ systems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3026483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914400" y="228600"/>
            <a:ext cx="7391400" cy="609600"/>
          </a:xfrm>
        </p:spPr>
        <p:txBody>
          <a:bodyPr>
            <a:normAutofit fontScale="90000"/>
          </a:bodyPr>
          <a:lstStyle/>
          <a:p>
            <a:r>
              <a:rPr lang="en-US" dirty="0" smtClean="0">
                <a:solidFill>
                  <a:schemeClr val="tx1"/>
                </a:solidFill>
              </a:rPr>
              <a:t>Ribosomes</a:t>
            </a:r>
          </a:p>
        </p:txBody>
      </p:sp>
      <p:sp>
        <p:nvSpPr>
          <p:cNvPr id="189443" name="Rectangle 3"/>
          <p:cNvSpPr>
            <a:spLocks noGrp="1" noChangeArrowheads="1"/>
          </p:cNvSpPr>
          <p:nvPr>
            <p:ph idx="1"/>
          </p:nvPr>
        </p:nvSpPr>
        <p:spPr>
          <a:xfrm>
            <a:off x="838200" y="1905000"/>
            <a:ext cx="7467600" cy="3581400"/>
          </a:xfrm>
        </p:spPr>
        <p:txBody>
          <a:bodyPr>
            <a:normAutofit fontScale="92500" lnSpcReduction="20000"/>
          </a:bodyPr>
          <a:lstStyle/>
          <a:p>
            <a:r>
              <a:rPr lang="en-US" dirty="0" smtClean="0">
                <a:solidFill>
                  <a:schemeClr val="tx1"/>
                </a:solidFill>
              </a:rPr>
              <a:t>Granules containing protein and </a:t>
            </a:r>
            <a:r>
              <a:rPr lang="en-US" dirty="0" err="1" smtClean="0">
                <a:solidFill>
                  <a:schemeClr val="tx1"/>
                </a:solidFill>
              </a:rPr>
              <a:t>rRNA</a:t>
            </a:r>
            <a:endParaRPr lang="en-US" dirty="0" smtClean="0">
              <a:solidFill>
                <a:schemeClr val="tx1"/>
              </a:solidFill>
            </a:endParaRPr>
          </a:p>
          <a:p>
            <a:endParaRPr lang="en-US" dirty="0" smtClean="0">
              <a:solidFill>
                <a:schemeClr val="tx1"/>
              </a:solidFill>
            </a:endParaRPr>
          </a:p>
          <a:p>
            <a:r>
              <a:rPr lang="en-US" dirty="0" smtClean="0">
                <a:solidFill>
                  <a:schemeClr val="tx1"/>
                </a:solidFill>
              </a:rPr>
              <a:t>Site of protein synthesis</a:t>
            </a:r>
          </a:p>
          <a:p>
            <a:endParaRPr lang="en-US" dirty="0" smtClean="0">
              <a:solidFill>
                <a:schemeClr val="tx1"/>
              </a:solidFill>
            </a:endParaRPr>
          </a:p>
          <a:p>
            <a:r>
              <a:rPr lang="en-US" dirty="0" smtClean="0">
                <a:solidFill>
                  <a:schemeClr val="tx1"/>
                </a:solidFill>
              </a:rPr>
              <a:t>Free ribosomes synthesize soluble proteins</a:t>
            </a:r>
          </a:p>
          <a:p>
            <a:endParaRPr lang="en-US" dirty="0" smtClean="0">
              <a:solidFill>
                <a:schemeClr val="tx1"/>
              </a:solidFill>
            </a:endParaRPr>
          </a:p>
          <a:p>
            <a:r>
              <a:rPr lang="en-US" dirty="0" smtClean="0">
                <a:solidFill>
                  <a:schemeClr val="tx1"/>
                </a:solidFill>
              </a:rPr>
              <a:t>Membrane-bound ribosomes synthesize proteins to be incorporated into membranes</a:t>
            </a:r>
          </a:p>
        </p:txBody>
      </p:sp>
    </p:spTree>
    <p:extLst>
      <p:ext uri="{BB962C8B-B14F-4D97-AF65-F5344CB8AC3E}">
        <p14:creationId xmlns:p14="http://schemas.microsoft.com/office/powerpoint/2010/main" val="6973550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74638"/>
            <a:ext cx="8153400" cy="639762"/>
          </a:xfrm>
        </p:spPr>
        <p:txBody>
          <a:bodyPr>
            <a:normAutofit fontScale="90000"/>
          </a:bodyPr>
          <a:lstStyle/>
          <a:p>
            <a:r>
              <a:rPr lang="en-US" dirty="0" smtClean="0">
                <a:solidFill>
                  <a:schemeClr val="tx1"/>
                </a:solidFill>
              </a:rPr>
              <a:t>Endoplasmic Reticulum (ER)</a:t>
            </a:r>
          </a:p>
        </p:txBody>
      </p:sp>
      <p:sp>
        <p:nvSpPr>
          <p:cNvPr id="190467" name="Rectangle 3"/>
          <p:cNvSpPr>
            <a:spLocks noGrp="1" noChangeArrowheads="1"/>
          </p:cNvSpPr>
          <p:nvPr>
            <p:ph idx="1"/>
          </p:nvPr>
        </p:nvSpPr>
        <p:spPr>
          <a:xfrm>
            <a:off x="762000" y="1676400"/>
            <a:ext cx="7543800" cy="4343400"/>
          </a:xfrm>
        </p:spPr>
        <p:txBody>
          <a:bodyPr>
            <a:normAutofit lnSpcReduction="10000"/>
          </a:bodyPr>
          <a:lstStyle/>
          <a:p>
            <a:r>
              <a:rPr lang="en-US" dirty="0" smtClean="0">
                <a:solidFill>
                  <a:schemeClr val="tx1"/>
                </a:solidFill>
              </a:rPr>
              <a:t>Interconnected tubes and parallel membranes enclosing cisternae</a:t>
            </a:r>
          </a:p>
          <a:p>
            <a:endParaRPr lang="en-US" dirty="0" smtClean="0">
              <a:solidFill>
                <a:schemeClr val="tx1"/>
              </a:solidFill>
            </a:endParaRPr>
          </a:p>
          <a:p>
            <a:r>
              <a:rPr lang="en-US" dirty="0" smtClean="0">
                <a:solidFill>
                  <a:schemeClr val="tx1"/>
                </a:solidFill>
              </a:rPr>
              <a:t>Continuous with the nuclear membrane</a:t>
            </a:r>
          </a:p>
          <a:p>
            <a:endParaRPr lang="en-US" dirty="0" smtClean="0">
              <a:solidFill>
                <a:schemeClr val="tx1"/>
              </a:solidFill>
            </a:endParaRPr>
          </a:p>
          <a:p>
            <a:r>
              <a:rPr lang="en-US" dirty="0" smtClean="0">
                <a:solidFill>
                  <a:schemeClr val="tx1"/>
                </a:solidFill>
              </a:rPr>
              <a:t>Two varieties </a:t>
            </a:r>
          </a:p>
          <a:p>
            <a:pPr lvl="1"/>
            <a:r>
              <a:rPr lang="en-US" dirty="0" smtClean="0">
                <a:solidFill>
                  <a:schemeClr val="tx1"/>
                </a:solidFill>
              </a:rPr>
              <a:t>rough ER </a:t>
            </a:r>
          </a:p>
          <a:p>
            <a:pPr lvl="1"/>
            <a:r>
              <a:rPr lang="en-US" dirty="0" smtClean="0">
                <a:solidFill>
                  <a:schemeClr val="tx1"/>
                </a:solidFill>
              </a:rPr>
              <a:t>smooth ER</a:t>
            </a:r>
          </a:p>
        </p:txBody>
      </p:sp>
    </p:spTree>
    <p:extLst>
      <p:ext uri="{BB962C8B-B14F-4D97-AF65-F5344CB8AC3E}">
        <p14:creationId xmlns:p14="http://schemas.microsoft.com/office/powerpoint/2010/main" val="32396736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14400" y="228600"/>
            <a:ext cx="7391400" cy="609600"/>
          </a:xfrm>
        </p:spPr>
        <p:txBody>
          <a:bodyPr>
            <a:normAutofit fontScale="90000"/>
          </a:bodyPr>
          <a:lstStyle/>
          <a:p>
            <a:r>
              <a:rPr lang="en-US" dirty="0" smtClean="0">
                <a:solidFill>
                  <a:schemeClr val="tx1"/>
                </a:solidFill>
              </a:rPr>
              <a:t>Rough (ER)</a:t>
            </a:r>
          </a:p>
        </p:txBody>
      </p:sp>
      <p:sp>
        <p:nvSpPr>
          <p:cNvPr id="191491" name="Rectangle 3"/>
          <p:cNvSpPr>
            <a:spLocks noGrp="1" noChangeArrowheads="1"/>
          </p:cNvSpPr>
          <p:nvPr>
            <p:ph idx="1"/>
          </p:nvPr>
        </p:nvSpPr>
        <p:spPr>
          <a:xfrm>
            <a:off x="838200" y="1905000"/>
            <a:ext cx="7467600" cy="4267200"/>
          </a:xfrm>
        </p:spPr>
        <p:txBody>
          <a:bodyPr/>
          <a:lstStyle/>
          <a:p>
            <a:r>
              <a:rPr lang="en-US" dirty="0" smtClean="0">
                <a:solidFill>
                  <a:schemeClr val="tx1"/>
                </a:solidFill>
              </a:rPr>
              <a:t>External surface studded with ribosomes</a:t>
            </a:r>
          </a:p>
          <a:p>
            <a:r>
              <a:rPr lang="en-US" dirty="0" smtClean="0">
                <a:solidFill>
                  <a:schemeClr val="tx1"/>
                </a:solidFill>
              </a:rPr>
              <a:t>Manufactures all secreted proteins</a:t>
            </a:r>
          </a:p>
          <a:p>
            <a:r>
              <a:rPr lang="en-US" dirty="0" smtClean="0">
                <a:solidFill>
                  <a:schemeClr val="tx1"/>
                </a:solidFill>
              </a:rPr>
              <a:t>Responsible for the synthesis of integral membrane proteins and phospholipids for cell membranes</a:t>
            </a:r>
          </a:p>
        </p:txBody>
      </p:sp>
      <p:pic>
        <p:nvPicPr>
          <p:cNvPr id="1914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416695"/>
            <a:ext cx="3581400" cy="244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013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838200" y="228600"/>
            <a:ext cx="7543800" cy="609600"/>
          </a:xfrm>
        </p:spPr>
        <p:txBody>
          <a:bodyPr>
            <a:normAutofit fontScale="90000"/>
          </a:bodyPr>
          <a:lstStyle/>
          <a:p>
            <a:r>
              <a:rPr lang="en-US" dirty="0" smtClean="0">
                <a:solidFill>
                  <a:schemeClr val="tx1"/>
                </a:solidFill>
              </a:rPr>
              <a:t>Smooth ER</a:t>
            </a:r>
          </a:p>
        </p:txBody>
      </p:sp>
      <p:sp>
        <p:nvSpPr>
          <p:cNvPr id="192515" name="Rectangle 3"/>
          <p:cNvSpPr>
            <a:spLocks noGrp="1" noChangeArrowheads="1"/>
          </p:cNvSpPr>
          <p:nvPr>
            <p:ph idx="1"/>
          </p:nvPr>
        </p:nvSpPr>
        <p:spPr>
          <a:xfrm>
            <a:off x="762000" y="1752600"/>
            <a:ext cx="7543800" cy="4495800"/>
          </a:xfrm>
        </p:spPr>
        <p:txBody>
          <a:bodyPr>
            <a:normAutofit fontScale="92500" lnSpcReduction="10000"/>
          </a:bodyPr>
          <a:lstStyle/>
          <a:p>
            <a:r>
              <a:rPr lang="en-US" dirty="0" smtClean="0">
                <a:solidFill>
                  <a:schemeClr val="tx1"/>
                </a:solidFill>
              </a:rPr>
              <a:t>Tubules arranged in a looping network</a:t>
            </a:r>
          </a:p>
          <a:p>
            <a:r>
              <a:rPr lang="en-US" dirty="0" smtClean="0">
                <a:solidFill>
                  <a:schemeClr val="tx1"/>
                </a:solidFill>
              </a:rPr>
              <a:t>Catalyzes the following reactions in various organs of the body</a:t>
            </a:r>
          </a:p>
          <a:p>
            <a:pPr lvl="1"/>
            <a:r>
              <a:rPr lang="en-US" dirty="0" smtClean="0">
                <a:solidFill>
                  <a:schemeClr val="tx1"/>
                </a:solidFill>
              </a:rPr>
              <a:t>In the liver </a:t>
            </a:r>
          </a:p>
          <a:p>
            <a:pPr lvl="2"/>
            <a:r>
              <a:rPr lang="en-US" dirty="0" smtClean="0">
                <a:solidFill>
                  <a:schemeClr val="tx1"/>
                </a:solidFill>
              </a:rPr>
              <a:t>lipid and cholesterol metabolism</a:t>
            </a:r>
          </a:p>
          <a:p>
            <a:pPr lvl="2"/>
            <a:r>
              <a:rPr lang="en-US" dirty="0" smtClean="0">
                <a:solidFill>
                  <a:schemeClr val="tx1"/>
                </a:solidFill>
              </a:rPr>
              <a:t>breakdown of glycogen  </a:t>
            </a:r>
          </a:p>
          <a:p>
            <a:pPr lvl="2"/>
            <a:r>
              <a:rPr lang="en-US" dirty="0" smtClean="0">
                <a:solidFill>
                  <a:schemeClr val="tx1"/>
                </a:solidFill>
              </a:rPr>
              <a:t>detoxification of drugs </a:t>
            </a:r>
          </a:p>
          <a:p>
            <a:pPr lvl="1"/>
            <a:endParaRPr lang="en-US" dirty="0" smtClean="0">
              <a:solidFill>
                <a:schemeClr val="tx1"/>
              </a:solidFill>
            </a:endParaRPr>
          </a:p>
          <a:p>
            <a:pPr lvl="1"/>
            <a:r>
              <a:rPr lang="en-US" dirty="0" smtClean="0">
                <a:solidFill>
                  <a:schemeClr val="tx1"/>
                </a:solidFill>
              </a:rPr>
              <a:t>In the testes </a:t>
            </a:r>
          </a:p>
          <a:p>
            <a:pPr lvl="2"/>
            <a:r>
              <a:rPr lang="en-US" dirty="0" smtClean="0">
                <a:solidFill>
                  <a:schemeClr val="tx1"/>
                </a:solidFill>
              </a:rPr>
              <a:t>synthesis of steroid-based hormones:  testosterone</a:t>
            </a:r>
          </a:p>
        </p:txBody>
      </p:sp>
    </p:spTree>
    <p:extLst>
      <p:ext uri="{BB962C8B-B14F-4D97-AF65-F5344CB8AC3E}">
        <p14:creationId xmlns:p14="http://schemas.microsoft.com/office/powerpoint/2010/main" val="10300486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Golgi Apparatus</a:t>
            </a:r>
          </a:p>
        </p:txBody>
      </p:sp>
      <p:sp>
        <p:nvSpPr>
          <p:cNvPr id="193539"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Stacked and flattened membranous sacs</a:t>
            </a:r>
          </a:p>
          <a:p>
            <a:r>
              <a:rPr lang="en-US" dirty="0" smtClean="0">
                <a:solidFill>
                  <a:schemeClr val="tx1"/>
                </a:solidFill>
              </a:rPr>
              <a:t>Functions in </a:t>
            </a:r>
          </a:p>
          <a:p>
            <a:pPr lvl="1"/>
            <a:r>
              <a:rPr lang="en-US" dirty="0" smtClean="0">
                <a:solidFill>
                  <a:schemeClr val="tx1"/>
                </a:solidFill>
              </a:rPr>
              <a:t>Modification</a:t>
            </a:r>
          </a:p>
          <a:p>
            <a:pPr lvl="1"/>
            <a:r>
              <a:rPr lang="en-US" dirty="0" smtClean="0">
                <a:solidFill>
                  <a:schemeClr val="tx1"/>
                </a:solidFill>
              </a:rPr>
              <a:t>Concentration</a:t>
            </a:r>
          </a:p>
          <a:p>
            <a:pPr lvl="1"/>
            <a:r>
              <a:rPr lang="en-US" dirty="0" smtClean="0">
                <a:solidFill>
                  <a:schemeClr val="tx1"/>
                </a:solidFill>
              </a:rPr>
              <a:t>Packaging of proteins</a:t>
            </a:r>
          </a:p>
          <a:p>
            <a:endParaRPr lang="en-US" dirty="0" smtClean="0">
              <a:solidFill>
                <a:schemeClr val="tx1"/>
              </a:solidFill>
            </a:endParaRPr>
          </a:p>
          <a:p>
            <a:r>
              <a:rPr lang="en-US" dirty="0" smtClean="0">
                <a:solidFill>
                  <a:schemeClr val="tx1"/>
                </a:solidFill>
              </a:rPr>
              <a:t>Transport vessels from the ER fuse with the </a:t>
            </a:r>
            <a:r>
              <a:rPr lang="en-US" dirty="0" err="1" smtClean="0">
                <a:solidFill>
                  <a:schemeClr val="tx1"/>
                </a:solidFill>
              </a:rPr>
              <a:t>cis</a:t>
            </a:r>
            <a:r>
              <a:rPr lang="en-US" dirty="0" smtClean="0">
                <a:solidFill>
                  <a:schemeClr val="tx1"/>
                </a:solidFill>
              </a:rPr>
              <a:t> face of the Golgi apparatus</a:t>
            </a:r>
          </a:p>
        </p:txBody>
      </p:sp>
    </p:spTree>
    <p:extLst>
      <p:ext uri="{BB962C8B-B14F-4D97-AF65-F5344CB8AC3E}">
        <p14:creationId xmlns:p14="http://schemas.microsoft.com/office/powerpoint/2010/main" val="10354275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Golgi Apparatus</a:t>
            </a:r>
          </a:p>
        </p:txBody>
      </p:sp>
      <p:sp>
        <p:nvSpPr>
          <p:cNvPr id="19456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Proteins then pass through the Golgi apparatus to the trans face</a:t>
            </a:r>
          </a:p>
          <a:p>
            <a:endParaRPr lang="en-US" dirty="0" smtClean="0">
              <a:solidFill>
                <a:schemeClr val="tx1"/>
              </a:solidFill>
            </a:endParaRPr>
          </a:p>
          <a:p>
            <a:r>
              <a:rPr lang="en-US" dirty="0" smtClean="0">
                <a:solidFill>
                  <a:schemeClr val="tx1"/>
                </a:solidFill>
              </a:rPr>
              <a:t>Secretory vesicles leave the trans face of the Golgi stack and move to designated parts of the cell</a:t>
            </a:r>
          </a:p>
        </p:txBody>
      </p:sp>
    </p:spTree>
    <p:extLst>
      <p:ext uri="{BB962C8B-B14F-4D97-AF65-F5344CB8AC3E}">
        <p14:creationId xmlns:p14="http://schemas.microsoft.com/office/powerpoint/2010/main" val="5576549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1288"/>
            <a:ext cx="8991600" cy="67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9739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914400" y="152401"/>
            <a:ext cx="7391400" cy="609600"/>
          </a:xfrm>
        </p:spPr>
        <p:txBody>
          <a:bodyPr>
            <a:normAutofit fontScale="90000"/>
          </a:bodyPr>
          <a:lstStyle/>
          <a:p>
            <a:r>
              <a:rPr lang="en-US" dirty="0" smtClean="0">
                <a:solidFill>
                  <a:schemeClr val="tx1"/>
                </a:solidFill>
              </a:rPr>
              <a:t>Lysosomes</a:t>
            </a:r>
          </a:p>
        </p:txBody>
      </p:sp>
      <p:sp>
        <p:nvSpPr>
          <p:cNvPr id="196611" name="Rectangle 3"/>
          <p:cNvSpPr>
            <a:spLocks noGrp="1" noChangeArrowheads="1"/>
          </p:cNvSpPr>
          <p:nvPr>
            <p:ph idx="1"/>
          </p:nvPr>
        </p:nvSpPr>
        <p:spPr>
          <a:xfrm>
            <a:off x="838200" y="2119313"/>
            <a:ext cx="7467600" cy="4052887"/>
          </a:xfrm>
        </p:spPr>
        <p:txBody>
          <a:bodyPr>
            <a:normAutofit fontScale="92500" lnSpcReduction="10000"/>
          </a:bodyPr>
          <a:lstStyle/>
          <a:p>
            <a:r>
              <a:rPr lang="en-US" dirty="0" smtClean="0">
                <a:solidFill>
                  <a:schemeClr val="tx1"/>
                </a:solidFill>
              </a:rPr>
              <a:t>Spherical membranous bags containing digestive enzymes</a:t>
            </a:r>
          </a:p>
          <a:p>
            <a:r>
              <a:rPr lang="en-US" dirty="0" smtClean="0">
                <a:solidFill>
                  <a:schemeClr val="tx1"/>
                </a:solidFill>
              </a:rPr>
              <a:t>Digest ingested bacteria, viruses, and toxins</a:t>
            </a:r>
          </a:p>
          <a:p>
            <a:r>
              <a:rPr lang="en-US" dirty="0" smtClean="0">
                <a:solidFill>
                  <a:schemeClr val="tx1"/>
                </a:solidFill>
              </a:rPr>
              <a:t>Degrade nonfunctional organelles</a:t>
            </a:r>
          </a:p>
          <a:p>
            <a:r>
              <a:rPr lang="en-US" dirty="0" smtClean="0">
                <a:solidFill>
                  <a:schemeClr val="tx1"/>
                </a:solidFill>
              </a:rPr>
              <a:t>Breakdown </a:t>
            </a:r>
            <a:r>
              <a:rPr lang="en-US" dirty="0" err="1" smtClean="0">
                <a:solidFill>
                  <a:schemeClr val="tx1"/>
                </a:solidFill>
              </a:rPr>
              <a:t>nonuseful</a:t>
            </a:r>
            <a:r>
              <a:rPr lang="en-US" dirty="0" smtClean="0">
                <a:solidFill>
                  <a:schemeClr val="tx1"/>
                </a:solidFill>
              </a:rPr>
              <a:t> tissue</a:t>
            </a:r>
          </a:p>
          <a:p>
            <a:r>
              <a:rPr lang="en-US" dirty="0" smtClean="0">
                <a:solidFill>
                  <a:schemeClr val="tx1"/>
                </a:solidFill>
              </a:rPr>
              <a:t>Breakdown bone to release Ca</a:t>
            </a:r>
            <a:r>
              <a:rPr lang="en-US" baseline="30000" dirty="0" smtClean="0">
                <a:solidFill>
                  <a:schemeClr val="tx1"/>
                </a:solidFill>
              </a:rPr>
              <a:t>2+</a:t>
            </a:r>
            <a:endParaRPr lang="en-US" dirty="0" smtClean="0">
              <a:solidFill>
                <a:schemeClr val="tx1"/>
              </a:solidFill>
            </a:endParaRPr>
          </a:p>
          <a:p>
            <a:r>
              <a:rPr lang="en-US" dirty="0" smtClean="0">
                <a:solidFill>
                  <a:schemeClr val="tx1"/>
                </a:solidFill>
              </a:rPr>
              <a:t>Secretory lysosomes are found in white blood cells, immune cells, and melanocytes</a:t>
            </a:r>
          </a:p>
        </p:txBody>
      </p:sp>
    </p:spTree>
    <p:extLst>
      <p:ext uri="{BB962C8B-B14F-4D97-AF65-F5344CB8AC3E}">
        <p14:creationId xmlns:p14="http://schemas.microsoft.com/office/powerpoint/2010/main" val="10857155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Peroxisomes</a:t>
            </a:r>
          </a:p>
        </p:txBody>
      </p:sp>
      <p:sp>
        <p:nvSpPr>
          <p:cNvPr id="19763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Membranous sacs containing oxidases and catalases</a:t>
            </a:r>
          </a:p>
          <a:p>
            <a:r>
              <a:rPr lang="en-US" dirty="0" smtClean="0">
                <a:solidFill>
                  <a:schemeClr val="tx1"/>
                </a:solidFill>
              </a:rPr>
              <a:t>Detoxify harmful or toxic substances</a:t>
            </a:r>
          </a:p>
          <a:p>
            <a:r>
              <a:rPr lang="en-US" dirty="0" smtClean="0">
                <a:solidFill>
                  <a:schemeClr val="tx1"/>
                </a:solidFill>
              </a:rPr>
              <a:t>Neutralize dangerous free radicals</a:t>
            </a:r>
          </a:p>
          <a:p>
            <a:pPr lvl="1"/>
            <a:r>
              <a:rPr lang="en-US" dirty="0" smtClean="0">
                <a:solidFill>
                  <a:schemeClr val="tx1"/>
                </a:solidFill>
              </a:rPr>
              <a:t>Free radicals – highly reactive chemicals with unpaired electrons (i.e., O</a:t>
            </a:r>
            <a:r>
              <a:rPr lang="en-US" baseline="-25000" dirty="0" smtClean="0">
                <a:solidFill>
                  <a:schemeClr val="tx1"/>
                </a:solidFill>
              </a:rPr>
              <a:t>2</a:t>
            </a:r>
            <a:r>
              <a:rPr lang="en-US" baseline="30000" dirty="0" smtClean="0">
                <a:solidFill>
                  <a:schemeClr val="tx1"/>
                </a:solidFill>
              </a:rPr>
              <a:t>–</a:t>
            </a:r>
            <a:r>
              <a:rPr lang="en-US" dirty="0" smtClean="0">
                <a:solidFill>
                  <a:schemeClr val="tx1"/>
                </a:solidFill>
              </a:rPr>
              <a:t>)</a:t>
            </a:r>
          </a:p>
        </p:txBody>
      </p:sp>
    </p:spTree>
    <p:extLst>
      <p:ext uri="{BB962C8B-B14F-4D97-AF65-F5344CB8AC3E}">
        <p14:creationId xmlns:p14="http://schemas.microsoft.com/office/powerpoint/2010/main" val="9827369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914400" y="228601"/>
            <a:ext cx="7391400" cy="685800"/>
          </a:xfrm>
        </p:spPr>
        <p:txBody>
          <a:bodyPr>
            <a:normAutofit fontScale="90000"/>
          </a:bodyPr>
          <a:lstStyle/>
          <a:p>
            <a:r>
              <a:rPr lang="en-US" dirty="0" smtClean="0">
                <a:solidFill>
                  <a:schemeClr val="tx1"/>
                </a:solidFill>
              </a:rPr>
              <a:t>Cytoskeleton</a:t>
            </a:r>
          </a:p>
        </p:txBody>
      </p:sp>
      <p:sp>
        <p:nvSpPr>
          <p:cNvPr id="19865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The “skeleton” of the cell</a:t>
            </a:r>
          </a:p>
          <a:p>
            <a:endParaRPr lang="en-US" dirty="0" smtClean="0">
              <a:solidFill>
                <a:schemeClr val="tx1"/>
              </a:solidFill>
            </a:endParaRPr>
          </a:p>
          <a:p>
            <a:r>
              <a:rPr lang="en-US" dirty="0" smtClean="0">
                <a:solidFill>
                  <a:schemeClr val="tx1"/>
                </a:solidFill>
              </a:rPr>
              <a:t>Dynamic, elaborate series of rods running through the cytosol</a:t>
            </a:r>
          </a:p>
          <a:p>
            <a:endParaRPr lang="en-US" dirty="0" smtClean="0">
              <a:solidFill>
                <a:schemeClr val="tx1"/>
              </a:solidFill>
            </a:endParaRPr>
          </a:p>
          <a:p>
            <a:r>
              <a:rPr lang="en-US" dirty="0" smtClean="0">
                <a:solidFill>
                  <a:schemeClr val="tx1"/>
                </a:solidFill>
              </a:rPr>
              <a:t>Consists of microtubules, microfilaments, and intermediate filaments</a:t>
            </a:r>
          </a:p>
        </p:txBody>
      </p:sp>
    </p:spTree>
    <p:extLst>
      <p:ext uri="{BB962C8B-B14F-4D97-AF65-F5344CB8AC3E}">
        <p14:creationId xmlns:p14="http://schemas.microsoft.com/office/powerpoint/2010/main" val="730681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Grp="1" noChangeArrowheads="1"/>
          </p:cNvSpPr>
          <p:nvPr>
            <p:ph type="title"/>
          </p:nvPr>
        </p:nvSpPr>
        <p:spPr/>
        <p:txBody>
          <a:bodyPr>
            <a:normAutofit/>
          </a:bodyPr>
          <a:lstStyle/>
          <a:p>
            <a:r>
              <a:rPr lang="en-US" dirty="0">
                <a:solidFill>
                  <a:schemeClr val="tx1"/>
                </a:solidFill>
              </a:rPr>
              <a:t>Homeostatic Control Mechanisms</a:t>
            </a:r>
          </a:p>
        </p:txBody>
      </p:sp>
      <p:sp>
        <p:nvSpPr>
          <p:cNvPr id="50183" name="Rectangle 7"/>
          <p:cNvSpPr>
            <a:spLocks noGrp="1" noChangeArrowheads="1"/>
          </p:cNvSpPr>
          <p:nvPr>
            <p:ph idx="1"/>
          </p:nvPr>
        </p:nvSpPr>
        <p:spPr/>
        <p:txBody>
          <a:bodyPr/>
          <a:lstStyle/>
          <a:p>
            <a:r>
              <a:rPr lang="en-US" dirty="0">
                <a:solidFill>
                  <a:schemeClr val="tx1"/>
                </a:solidFill>
              </a:rPr>
              <a:t>Involve continuous monitoring and regulation of all </a:t>
            </a:r>
            <a:r>
              <a:rPr lang="en-US" dirty="0" smtClean="0">
                <a:solidFill>
                  <a:schemeClr val="tx1"/>
                </a:solidFill>
              </a:rPr>
              <a:t>variables</a:t>
            </a:r>
            <a:endParaRPr lang="en-US" dirty="0">
              <a:solidFill>
                <a:schemeClr val="tx1"/>
              </a:solidFill>
            </a:endParaRPr>
          </a:p>
          <a:p>
            <a:r>
              <a:rPr lang="en-US" dirty="0">
                <a:solidFill>
                  <a:schemeClr val="tx1"/>
                </a:solidFill>
              </a:rPr>
              <a:t>Communication necessary for monitoring and regulation </a:t>
            </a:r>
          </a:p>
          <a:p>
            <a:pPr lvl="1"/>
            <a:r>
              <a:rPr lang="en-US" dirty="0">
                <a:solidFill>
                  <a:schemeClr val="tx1"/>
                </a:solidFill>
              </a:rPr>
              <a:t>Functions of nervous and endocrine systems</a:t>
            </a:r>
          </a:p>
          <a:p>
            <a:r>
              <a:rPr lang="en-US" dirty="0">
                <a:solidFill>
                  <a:schemeClr val="tx1"/>
                </a:solidFill>
              </a:rPr>
              <a:t>Nervous and endocrine systems accomplish communication via nerve impulses and hormones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5496112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Centrioles</a:t>
            </a:r>
          </a:p>
        </p:txBody>
      </p:sp>
      <p:sp>
        <p:nvSpPr>
          <p:cNvPr id="203779"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Small barrel-shaped organelles located in the centrosome near the nucleus</a:t>
            </a:r>
          </a:p>
          <a:p>
            <a:endParaRPr lang="en-US" dirty="0" smtClean="0">
              <a:solidFill>
                <a:schemeClr val="tx1"/>
              </a:solidFill>
            </a:endParaRPr>
          </a:p>
          <a:p>
            <a:r>
              <a:rPr lang="en-US" dirty="0" smtClean="0">
                <a:solidFill>
                  <a:schemeClr val="tx1"/>
                </a:solidFill>
              </a:rPr>
              <a:t>Pinwheel array of nine triplets of microtubules</a:t>
            </a:r>
          </a:p>
          <a:p>
            <a:endParaRPr lang="en-US" dirty="0" smtClean="0">
              <a:solidFill>
                <a:schemeClr val="tx1"/>
              </a:solidFill>
            </a:endParaRPr>
          </a:p>
          <a:p>
            <a:r>
              <a:rPr lang="en-US" dirty="0" smtClean="0">
                <a:solidFill>
                  <a:schemeClr val="tx1"/>
                </a:solidFill>
              </a:rPr>
              <a:t>Organize mitotic spindle during mitosis</a:t>
            </a:r>
          </a:p>
          <a:p>
            <a:endParaRPr lang="en-US" dirty="0" smtClean="0">
              <a:solidFill>
                <a:schemeClr val="tx1"/>
              </a:solidFill>
            </a:endParaRPr>
          </a:p>
          <a:p>
            <a:r>
              <a:rPr lang="en-US" dirty="0" smtClean="0">
                <a:solidFill>
                  <a:schemeClr val="tx1"/>
                </a:solidFill>
              </a:rPr>
              <a:t>Form the bases of cilia and flagella</a:t>
            </a:r>
          </a:p>
        </p:txBody>
      </p:sp>
    </p:spTree>
    <p:extLst>
      <p:ext uri="{BB962C8B-B14F-4D97-AF65-F5344CB8AC3E}">
        <p14:creationId xmlns:p14="http://schemas.microsoft.com/office/powerpoint/2010/main" val="16759406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Cilia</a:t>
            </a:r>
          </a:p>
        </p:txBody>
      </p:sp>
      <p:sp>
        <p:nvSpPr>
          <p:cNvPr id="20480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Whip-like, motile cellular extensions on exposed surfaces of certain cells</a:t>
            </a:r>
          </a:p>
          <a:p>
            <a:endParaRPr lang="en-US" dirty="0" smtClean="0">
              <a:solidFill>
                <a:schemeClr val="tx1"/>
              </a:solidFill>
            </a:endParaRPr>
          </a:p>
          <a:p>
            <a:r>
              <a:rPr lang="en-US" dirty="0" smtClean="0">
                <a:solidFill>
                  <a:schemeClr val="tx1"/>
                </a:solidFill>
              </a:rPr>
              <a:t>Move substances in one direction across cell surfaces</a:t>
            </a:r>
          </a:p>
        </p:txBody>
      </p:sp>
    </p:spTree>
    <p:extLst>
      <p:ext uri="{BB962C8B-B14F-4D97-AF65-F5344CB8AC3E}">
        <p14:creationId xmlns:p14="http://schemas.microsoft.com/office/powerpoint/2010/main" val="44254884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Nucleus</a:t>
            </a:r>
          </a:p>
        </p:txBody>
      </p:sp>
      <p:sp>
        <p:nvSpPr>
          <p:cNvPr id="205827"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Contains nuclear envelope, nucleoli, chromatin</a:t>
            </a:r>
          </a:p>
          <a:p>
            <a:r>
              <a:rPr lang="en-US" dirty="0" smtClean="0">
                <a:solidFill>
                  <a:schemeClr val="tx1"/>
                </a:solidFill>
              </a:rPr>
              <a:t>Gene-containing control center of the cell</a:t>
            </a:r>
          </a:p>
          <a:p>
            <a:r>
              <a:rPr lang="en-US" dirty="0" smtClean="0">
                <a:solidFill>
                  <a:schemeClr val="tx1"/>
                </a:solidFill>
              </a:rPr>
              <a:t>Contains the genetic library with blueprints for nearly all cellular proteins</a:t>
            </a:r>
          </a:p>
          <a:p>
            <a:r>
              <a:rPr lang="en-US" dirty="0" smtClean="0">
                <a:solidFill>
                  <a:schemeClr val="tx1"/>
                </a:solidFill>
              </a:rPr>
              <a:t>Dictates the kinds and amounts of proteins to be synthesized</a:t>
            </a:r>
          </a:p>
        </p:txBody>
      </p:sp>
    </p:spTree>
    <p:extLst>
      <p:ext uri="{BB962C8B-B14F-4D97-AF65-F5344CB8AC3E}">
        <p14:creationId xmlns:p14="http://schemas.microsoft.com/office/powerpoint/2010/main" val="336410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3.28a</a:t>
            </a:r>
          </a:p>
        </p:txBody>
      </p:sp>
      <p:pic>
        <p:nvPicPr>
          <p:cNvPr id="203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92213"/>
            <a:ext cx="6215063" cy="56657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2240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Nuclear Envelope</a:t>
            </a:r>
          </a:p>
        </p:txBody>
      </p:sp>
      <p:sp>
        <p:nvSpPr>
          <p:cNvPr id="20787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Selectively permeable double membrane barrier containing pores</a:t>
            </a:r>
          </a:p>
          <a:p>
            <a:endParaRPr lang="en-US" dirty="0" smtClean="0">
              <a:solidFill>
                <a:schemeClr val="tx1"/>
              </a:solidFill>
            </a:endParaRPr>
          </a:p>
          <a:p>
            <a:r>
              <a:rPr lang="en-US" dirty="0" smtClean="0">
                <a:solidFill>
                  <a:schemeClr val="tx1"/>
                </a:solidFill>
              </a:rPr>
              <a:t>Encloses jellylike nucleoplasm</a:t>
            </a:r>
          </a:p>
        </p:txBody>
      </p:sp>
    </p:spTree>
    <p:extLst>
      <p:ext uri="{BB962C8B-B14F-4D97-AF65-F5344CB8AC3E}">
        <p14:creationId xmlns:p14="http://schemas.microsoft.com/office/powerpoint/2010/main" val="9279631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Nuclear Envelope</a:t>
            </a:r>
          </a:p>
        </p:txBody>
      </p:sp>
      <p:sp>
        <p:nvSpPr>
          <p:cNvPr id="208899"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Outer membrane is continuous with the rough ER and is studded with ribosomes</a:t>
            </a:r>
          </a:p>
          <a:p>
            <a:endParaRPr lang="en-US" dirty="0" smtClean="0">
              <a:solidFill>
                <a:schemeClr val="tx1"/>
              </a:solidFill>
            </a:endParaRPr>
          </a:p>
          <a:p>
            <a:r>
              <a:rPr lang="en-US" dirty="0" smtClean="0">
                <a:solidFill>
                  <a:schemeClr val="tx1"/>
                </a:solidFill>
              </a:rPr>
              <a:t>Inner membrane is lined with the nuclear lamina, </a:t>
            </a:r>
          </a:p>
          <a:p>
            <a:pPr lvl="1"/>
            <a:r>
              <a:rPr lang="en-US" dirty="0" smtClean="0">
                <a:solidFill>
                  <a:schemeClr val="tx1"/>
                </a:solidFill>
              </a:rPr>
              <a:t>which maintains the shape of the nucleus</a:t>
            </a:r>
          </a:p>
          <a:p>
            <a:endParaRPr lang="en-US" dirty="0" smtClean="0">
              <a:solidFill>
                <a:schemeClr val="tx1"/>
              </a:solidFill>
            </a:endParaRPr>
          </a:p>
          <a:p>
            <a:r>
              <a:rPr lang="en-US" dirty="0" smtClean="0">
                <a:solidFill>
                  <a:schemeClr val="tx1"/>
                </a:solidFill>
              </a:rPr>
              <a:t>Pore complex regulates transport of large molecules into and out of the nucleus</a:t>
            </a:r>
          </a:p>
        </p:txBody>
      </p:sp>
    </p:spTree>
    <p:extLst>
      <p:ext uri="{BB962C8B-B14F-4D97-AF65-F5344CB8AC3E}">
        <p14:creationId xmlns:p14="http://schemas.microsoft.com/office/powerpoint/2010/main" val="65852762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Nucleoli</a:t>
            </a:r>
          </a:p>
        </p:txBody>
      </p:sp>
      <p:sp>
        <p:nvSpPr>
          <p:cNvPr id="20992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Dark-staining spherical bodies within the nucleus</a:t>
            </a:r>
          </a:p>
          <a:p>
            <a:endParaRPr lang="en-US" dirty="0" smtClean="0">
              <a:solidFill>
                <a:schemeClr val="tx1"/>
              </a:solidFill>
            </a:endParaRPr>
          </a:p>
          <a:p>
            <a:r>
              <a:rPr lang="en-US" dirty="0" smtClean="0">
                <a:solidFill>
                  <a:schemeClr val="tx1"/>
                </a:solidFill>
              </a:rPr>
              <a:t>Site of ribosome production</a:t>
            </a:r>
          </a:p>
        </p:txBody>
      </p:sp>
    </p:spTree>
    <p:extLst>
      <p:ext uri="{BB962C8B-B14F-4D97-AF65-F5344CB8AC3E}">
        <p14:creationId xmlns:p14="http://schemas.microsoft.com/office/powerpoint/2010/main" val="355551878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74638"/>
            <a:ext cx="4267200" cy="639762"/>
          </a:xfrm>
        </p:spPr>
        <p:txBody>
          <a:bodyPr>
            <a:normAutofit fontScale="90000"/>
          </a:bodyPr>
          <a:lstStyle/>
          <a:p>
            <a:r>
              <a:rPr lang="en-US" dirty="0" smtClean="0">
                <a:solidFill>
                  <a:schemeClr val="tx1"/>
                </a:solidFill>
              </a:rPr>
              <a:t>Chromatin</a:t>
            </a:r>
          </a:p>
        </p:txBody>
      </p:sp>
      <p:sp>
        <p:nvSpPr>
          <p:cNvPr id="210947" name="Rectangle 3"/>
          <p:cNvSpPr>
            <a:spLocks noGrp="1" noChangeArrowheads="1"/>
          </p:cNvSpPr>
          <p:nvPr>
            <p:ph idx="1"/>
          </p:nvPr>
        </p:nvSpPr>
        <p:spPr>
          <a:xfrm>
            <a:off x="838200" y="1676400"/>
            <a:ext cx="4267200" cy="3886200"/>
          </a:xfrm>
        </p:spPr>
        <p:txBody>
          <a:bodyPr anchor="ctr">
            <a:normAutofit lnSpcReduction="10000"/>
          </a:bodyPr>
          <a:lstStyle/>
          <a:p>
            <a:r>
              <a:rPr lang="en-US" dirty="0" smtClean="0">
                <a:solidFill>
                  <a:schemeClr val="tx1"/>
                </a:solidFill>
              </a:rPr>
              <a:t>Threadlike strands of DNA and histones</a:t>
            </a:r>
          </a:p>
          <a:p>
            <a:endParaRPr lang="en-US" dirty="0" smtClean="0">
              <a:solidFill>
                <a:schemeClr val="tx1"/>
              </a:solidFill>
            </a:endParaRPr>
          </a:p>
          <a:p>
            <a:r>
              <a:rPr lang="en-US" dirty="0" smtClean="0">
                <a:solidFill>
                  <a:schemeClr val="tx1"/>
                </a:solidFill>
              </a:rPr>
              <a:t>Form condensed, </a:t>
            </a:r>
            <a:r>
              <a:rPr lang="en-US" dirty="0" err="1" smtClean="0">
                <a:solidFill>
                  <a:schemeClr val="tx1"/>
                </a:solidFill>
              </a:rPr>
              <a:t>barlike</a:t>
            </a:r>
            <a:r>
              <a:rPr lang="en-US" dirty="0" smtClean="0">
                <a:solidFill>
                  <a:schemeClr val="tx1"/>
                </a:solidFill>
              </a:rPr>
              <a:t> bodies of chromosomes when the nucleus starts to divide</a:t>
            </a:r>
          </a:p>
        </p:txBody>
      </p:sp>
      <p:pic>
        <p:nvPicPr>
          <p:cNvPr id="2191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838200"/>
            <a:ext cx="2939785" cy="53026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356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3.30</a:t>
            </a:r>
          </a:p>
        </p:txBody>
      </p:sp>
      <p:sp>
        <p:nvSpPr>
          <p:cNvPr id="211971" name="Rectangle 3"/>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Cell Cycle</a:t>
            </a:r>
          </a:p>
        </p:txBody>
      </p:sp>
      <p:sp>
        <p:nvSpPr>
          <p:cNvPr id="211972" name="Rectangle 4"/>
          <p:cNvSpPr>
            <a:spLocks noGrp="1" noChangeArrowheads="1"/>
          </p:cNvSpPr>
          <p:nvPr>
            <p:ph idx="1"/>
          </p:nvPr>
        </p:nvSpPr>
        <p:spPr>
          <a:xfrm>
            <a:off x="762000" y="1600200"/>
            <a:ext cx="2981325" cy="4525963"/>
          </a:xfrm>
        </p:spPr>
        <p:txBody>
          <a:bodyPr/>
          <a:lstStyle/>
          <a:p>
            <a:r>
              <a:rPr lang="en-US" dirty="0" smtClean="0">
                <a:solidFill>
                  <a:schemeClr val="tx1"/>
                </a:solidFill>
              </a:rPr>
              <a:t>Interphase</a:t>
            </a:r>
          </a:p>
          <a:p>
            <a:pPr lvl="1"/>
            <a:r>
              <a:rPr lang="en-US" dirty="0" smtClean="0">
                <a:solidFill>
                  <a:schemeClr val="tx1"/>
                </a:solidFill>
              </a:rPr>
              <a:t>Growth (G</a:t>
            </a:r>
            <a:r>
              <a:rPr lang="en-US" baseline="-25000" dirty="0" smtClean="0">
                <a:solidFill>
                  <a:schemeClr val="tx1"/>
                </a:solidFill>
              </a:rPr>
              <a:t>1</a:t>
            </a:r>
            <a:r>
              <a:rPr lang="en-US" dirty="0" smtClean="0">
                <a:solidFill>
                  <a:schemeClr val="tx1"/>
                </a:solidFill>
              </a:rPr>
              <a:t>), synthesis (S), growth (G</a:t>
            </a:r>
            <a:r>
              <a:rPr lang="en-US" baseline="-25000" dirty="0" smtClean="0">
                <a:solidFill>
                  <a:schemeClr val="tx1"/>
                </a:solidFill>
              </a:rPr>
              <a:t>2</a:t>
            </a:r>
            <a:r>
              <a:rPr lang="en-US" dirty="0" smtClean="0">
                <a:solidFill>
                  <a:schemeClr val="tx1"/>
                </a:solidFill>
              </a:rPr>
              <a:t>)</a:t>
            </a:r>
          </a:p>
          <a:p>
            <a:r>
              <a:rPr lang="en-US" dirty="0" smtClean="0">
                <a:solidFill>
                  <a:schemeClr val="tx1"/>
                </a:solidFill>
              </a:rPr>
              <a:t>Mitotic phase</a:t>
            </a:r>
          </a:p>
          <a:p>
            <a:pPr lvl="1"/>
            <a:r>
              <a:rPr lang="en-US" dirty="0" smtClean="0">
                <a:solidFill>
                  <a:schemeClr val="tx1"/>
                </a:solidFill>
              </a:rPr>
              <a:t>Mitosis and cytokinesis</a:t>
            </a:r>
          </a:p>
        </p:txBody>
      </p:sp>
      <p:pic>
        <p:nvPicPr>
          <p:cNvPr id="2201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918" y="1905000"/>
            <a:ext cx="3810000" cy="3994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7754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Interphase:  DNA Replication</a:t>
            </a:r>
          </a:p>
        </p:txBody>
      </p:sp>
      <p:sp>
        <p:nvSpPr>
          <p:cNvPr id="212995" name="Rectangle 3"/>
          <p:cNvSpPr>
            <a:spLocks noGrp="1" noChangeArrowheads="1"/>
          </p:cNvSpPr>
          <p:nvPr>
            <p:ph idx="1"/>
          </p:nvPr>
        </p:nvSpPr>
        <p:spPr>
          <a:xfrm>
            <a:off x="838200" y="2119313"/>
            <a:ext cx="7467600" cy="4052887"/>
          </a:xfrm>
        </p:spPr>
        <p:txBody>
          <a:bodyPr>
            <a:normAutofit fontScale="92500" lnSpcReduction="10000"/>
          </a:bodyPr>
          <a:lstStyle/>
          <a:p>
            <a:r>
              <a:rPr lang="en-US" dirty="0" smtClean="0">
                <a:solidFill>
                  <a:schemeClr val="tx1"/>
                </a:solidFill>
              </a:rPr>
              <a:t>DNA helices begin unwinding from the nucleosomes</a:t>
            </a:r>
          </a:p>
          <a:p>
            <a:endParaRPr lang="en-US" dirty="0" smtClean="0">
              <a:solidFill>
                <a:schemeClr val="tx1"/>
              </a:solidFill>
            </a:endParaRPr>
          </a:p>
          <a:p>
            <a:r>
              <a:rPr lang="en-US" dirty="0" smtClean="0">
                <a:solidFill>
                  <a:schemeClr val="tx1"/>
                </a:solidFill>
              </a:rPr>
              <a:t>Helicase untwists the double helix and exposes complementary strands</a:t>
            </a:r>
          </a:p>
          <a:p>
            <a:endParaRPr lang="en-US" dirty="0" smtClean="0">
              <a:solidFill>
                <a:schemeClr val="tx1"/>
              </a:solidFill>
            </a:endParaRPr>
          </a:p>
          <a:p>
            <a:r>
              <a:rPr lang="en-US" dirty="0" smtClean="0">
                <a:solidFill>
                  <a:schemeClr val="tx1"/>
                </a:solidFill>
              </a:rPr>
              <a:t>Each nucleotide strand serves as a template for building a new complementary strand</a:t>
            </a:r>
          </a:p>
        </p:txBody>
      </p:sp>
    </p:spTree>
    <p:extLst>
      <p:ext uri="{BB962C8B-B14F-4D97-AF65-F5344CB8AC3E}">
        <p14:creationId xmlns:p14="http://schemas.microsoft.com/office/powerpoint/2010/main" val="357743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normAutofit/>
          </a:bodyPr>
          <a:lstStyle/>
          <a:p>
            <a:r>
              <a:rPr lang="en-US" dirty="0">
                <a:solidFill>
                  <a:schemeClr val="tx1"/>
                </a:solidFill>
              </a:rPr>
              <a:t>Components of a Control Mechanism</a:t>
            </a:r>
          </a:p>
        </p:txBody>
      </p:sp>
      <p:sp>
        <p:nvSpPr>
          <p:cNvPr id="51205" name="Rectangle 5"/>
          <p:cNvSpPr>
            <a:spLocks noGrp="1" noChangeArrowheads="1"/>
          </p:cNvSpPr>
          <p:nvPr>
            <p:ph idx="1"/>
          </p:nvPr>
        </p:nvSpPr>
        <p:spPr/>
        <p:txBody>
          <a:bodyPr>
            <a:normAutofit lnSpcReduction="10000"/>
          </a:bodyPr>
          <a:lstStyle/>
          <a:p>
            <a:r>
              <a:rPr lang="en-US" sz="2400" b="1" dirty="0">
                <a:solidFill>
                  <a:schemeClr val="tx1"/>
                </a:solidFill>
              </a:rPr>
              <a:t>Receptor</a:t>
            </a:r>
            <a:r>
              <a:rPr lang="en-US" sz="2400" dirty="0">
                <a:solidFill>
                  <a:schemeClr val="tx1"/>
                </a:solidFill>
              </a:rPr>
              <a:t> (sensor)</a:t>
            </a:r>
            <a:endParaRPr lang="en-US" dirty="0">
              <a:solidFill>
                <a:schemeClr val="tx1"/>
              </a:solidFill>
            </a:endParaRPr>
          </a:p>
          <a:p>
            <a:pPr lvl="1"/>
            <a:r>
              <a:rPr lang="en-US" sz="2000" dirty="0">
                <a:solidFill>
                  <a:schemeClr val="tx1"/>
                </a:solidFill>
              </a:rPr>
              <a:t>Monitors environment</a:t>
            </a:r>
          </a:p>
          <a:p>
            <a:pPr lvl="1"/>
            <a:r>
              <a:rPr lang="en-US" sz="2000" dirty="0">
                <a:solidFill>
                  <a:schemeClr val="tx1"/>
                </a:solidFill>
              </a:rPr>
              <a:t>Responds to </a:t>
            </a:r>
            <a:r>
              <a:rPr lang="en-US" sz="2000" b="1" dirty="0">
                <a:solidFill>
                  <a:schemeClr val="tx1"/>
                </a:solidFill>
              </a:rPr>
              <a:t>stimuli</a:t>
            </a:r>
            <a:r>
              <a:rPr lang="en-US" sz="2000" dirty="0">
                <a:solidFill>
                  <a:schemeClr val="tx1"/>
                </a:solidFill>
              </a:rPr>
              <a:t> </a:t>
            </a:r>
            <a:r>
              <a:rPr lang="en-US" sz="2000" dirty="0" smtClean="0">
                <a:solidFill>
                  <a:schemeClr val="tx1"/>
                </a:solidFill>
              </a:rPr>
              <a:t> </a:t>
            </a:r>
            <a:endParaRPr lang="en-US" sz="2000" dirty="0">
              <a:solidFill>
                <a:schemeClr val="tx1"/>
              </a:solidFill>
            </a:endParaRPr>
          </a:p>
          <a:p>
            <a:r>
              <a:rPr lang="en-US" sz="2400" b="1" dirty="0">
                <a:solidFill>
                  <a:schemeClr val="tx1"/>
                </a:solidFill>
              </a:rPr>
              <a:t>Control center</a:t>
            </a:r>
            <a:endParaRPr lang="en-US" sz="3000" b="1" dirty="0">
              <a:solidFill>
                <a:schemeClr val="tx1"/>
              </a:solidFill>
            </a:endParaRPr>
          </a:p>
          <a:p>
            <a:pPr lvl="1"/>
            <a:r>
              <a:rPr lang="en-US" sz="2000" dirty="0">
                <a:solidFill>
                  <a:schemeClr val="tx1"/>
                </a:solidFill>
              </a:rPr>
              <a:t>Determines set point at which variable is maintained</a:t>
            </a:r>
          </a:p>
          <a:p>
            <a:pPr lvl="1"/>
            <a:r>
              <a:rPr lang="en-US" sz="2000" dirty="0">
                <a:solidFill>
                  <a:schemeClr val="tx1"/>
                </a:solidFill>
              </a:rPr>
              <a:t>Receives input from receptor</a:t>
            </a:r>
          </a:p>
          <a:p>
            <a:pPr lvl="1"/>
            <a:r>
              <a:rPr lang="en-US" sz="2000" dirty="0">
                <a:solidFill>
                  <a:schemeClr val="tx1"/>
                </a:solidFill>
              </a:rPr>
              <a:t>Determines appropriate response</a:t>
            </a:r>
          </a:p>
          <a:p>
            <a:r>
              <a:rPr lang="en-US" sz="2400" b="1" dirty="0">
                <a:solidFill>
                  <a:schemeClr val="tx1"/>
                </a:solidFill>
              </a:rPr>
              <a:t>Effector</a:t>
            </a:r>
            <a:endParaRPr lang="en-US" b="1" dirty="0">
              <a:solidFill>
                <a:schemeClr val="tx1"/>
              </a:solidFill>
            </a:endParaRPr>
          </a:p>
          <a:p>
            <a:pPr lvl="1"/>
            <a:r>
              <a:rPr lang="en-US" sz="2000" dirty="0">
                <a:solidFill>
                  <a:schemeClr val="tx1"/>
                </a:solidFill>
              </a:rPr>
              <a:t>Receives output from control center</a:t>
            </a:r>
          </a:p>
          <a:p>
            <a:pPr lvl="1"/>
            <a:r>
              <a:rPr lang="en-US" sz="2000" dirty="0">
                <a:solidFill>
                  <a:schemeClr val="tx1"/>
                </a:solidFill>
              </a:rPr>
              <a:t>Provides the means to respond </a:t>
            </a:r>
          </a:p>
          <a:p>
            <a:pPr lvl="1"/>
            <a:r>
              <a:rPr lang="en-US" sz="2000" dirty="0">
                <a:solidFill>
                  <a:schemeClr val="tx1"/>
                </a:solidFill>
              </a:rPr>
              <a:t>Response either reduces (negative feedback) or enhances stimulus (positive feedback)</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2101469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990600" y="152401"/>
            <a:ext cx="7391400" cy="762000"/>
          </a:xfrm>
        </p:spPr>
        <p:txBody>
          <a:bodyPr/>
          <a:lstStyle/>
          <a:p>
            <a:r>
              <a:rPr lang="en-US" dirty="0" smtClean="0">
                <a:solidFill>
                  <a:schemeClr val="tx1"/>
                </a:solidFill>
              </a:rPr>
              <a:t>DNA Replication</a:t>
            </a:r>
          </a:p>
        </p:txBody>
      </p:sp>
      <p:sp>
        <p:nvSpPr>
          <p:cNvPr id="21401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uses RNA primers to begin DNA synthesis</a:t>
            </a:r>
          </a:p>
          <a:p>
            <a:endParaRPr lang="en-US" dirty="0" smtClean="0">
              <a:solidFill>
                <a:schemeClr val="tx1"/>
              </a:solidFill>
            </a:endParaRPr>
          </a:p>
          <a:p>
            <a:r>
              <a:rPr lang="en-US" dirty="0" smtClean="0">
                <a:solidFill>
                  <a:schemeClr val="tx1"/>
                </a:solidFill>
              </a:rPr>
              <a:t>DNA polymerase III continues from the primer and adds complementary nucleotides to the template </a:t>
            </a:r>
          </a:p>
        </p:txBody>
      </p:sp>
    </p:spTree>
    <p:extLst>
      <p:ext uri="{BB962C8B-B14F-4D97-AF65-F5344CB8AC3E}">
        <p14:creationId xmlns:p14="http://schemas.microsoft.com/office/powerpoint/2010/main" val="2230939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990600" y="228601"/>
            <a:ext cx="7391400" cy="609600"/>
          </a:xfrm>
        </p:spPr>
        <p:txBody>
          <a:bodyPr>
            <a:normAutofit fontScale="90000"/>
          </a:bodyPr>
          <a:lstStyle/>
          <a:p>
            <a:r>
              <a:rPr lang="en-US" dirty="0" smtClean="0">
                <a:solidFill>
                  <a:schemeClr val="tx1"/>
                </a:solidFill>
              </a:rPr>
              <a:t>DNA Replication</a:t>
            </a:r>
          </a:p>
        </p:txBody>
      </p:sp>
      <p:sp>
        <p:nvSpPr>
          <p:cNvPr id="215043" name="Rectangle 3"/>
          <p:cNvSpPr>
            <a:spLocks noGrp="1" noChangeArrowheads="1"/>
          </p:cNvSpPr>
          <p:nvPr>
            <p:ph idx="1"/>
          </p:nvPr>
        </p:nvSpPr>
        <p:spPr>
          <a:xfrm>
            <a:off x="838200" y="2119313"/>
            <a:ext cx="7467600" cy="4052887"/>
          </a:xfrm>
        </p:spPr>
        <p:txBody>
          <a:bodyPr>
            <a:normAutofit fontScale="92500" lnSpcReduction="10000"/>
          </a:bodyPr>
          <a:lstStyle/>
          <a:p>
            <a:pPr>
              <a:buFont typeface="Arial" charset="0"/>
              <a:buChar char="•"/>
            </a:pPr>
            <a:r>
              <a:rPr lang="en-US" dirty="0" smtClean="0">
                <a:solidFill>
                  <a:schemeClr val="tx1"/>
                </a:solidFill>
              </a:rPr>
              <a:t>Since DNA polymerase only works in one direction:</a:t>
            </a:r>
          </a:p>
          <a:p>
            <a:pPr lvl="1">
              <a:buFont typeface="Arial" charset="0"/>
              <a:buChar char="–"/>
            </a:pPr>
            <a:r>
              <a:rPr lang="en-US" dirty="0" smtClean="0">
                <a:solidFill>
                  <a:schemeClr val="tx1"/>
                </a:solidFill>
              </a:rPr>
              <a:t>A continuous leading strand is synthesized</a:t>
            </a:r>
          </a:p>
          <a:p>
            <a:pPr lvl="1">
              <a:buFont typeface="Arial" charset="0"/>
              <a:buChar char="–"/>
            </a:pPr>
            <a:r>
              <a:rPr lang="en-US" dirty="0" smtClean="0">
                <a:solidFill>
                  <a:schemeClr val="tx1"/>
                </a:solidFill>
              </a:rPr>
              <a:t>A discontinuous lagging strand is synthesized</a:t>
            </a:r>
          </a:p>
          <a:p>
            <a:pPr lvl="1">
              <a:buFont typeface="Arial" charset="0"/>
              <a:buChar char="–"/>
            </a:pPr>
            <a:r>
              <a:rPr lang="en-US" dirty="0" smtClean="0">
                <a:solidFill>
                  <a:schemeClr val="tx1"/>
                </a:solidFill>
              </a:rPr>
              <a:t>DNA ligase splices together the short segments of the discontinuous strand</a:t>
            </a:r>
          </a:p>
          <a:p>
            <a:pPr>
              <a:buFont typeface="Arial" charset="0"/>
              <a:buChar char="•"/>
            </a:pPr>
            <a:r>
              <a:rPr lang="en-US" dirty="0" smtClean="0">
                <a:solidFill>
                  <a:schemeClr val="tx1"/>
                </a:solidFill>
              </a:rPr>
              <a:t>Two new telomeres are also synthesized</a:t>
            </a:r>
          </a:p>
          <a:p>
            <a:pPr>
              <a:buFont typeface="Arial" charset="0"/>
              <a:buChar char="•"/>
            </a:pPr>
            <a:r>
              <a:rPr lang="en-US" dirty="0" smtClean="0">
                <a:solidFill>
                  <a:schemeClr val="tx1"/>
                </a:solidFill>
              </a:rPr>
              <a:t>This process is called semiconservative replication</a:t>
            </a:r>
          </a:p>
        </p:txBody>
      </p:sp>
    </p:spTree>
    <p:extLst>
      <p:ext uri="{BB962C8B-B14F-4D97-AF65-F5344CB8AC3E}">
        <p14:creationId xmlns:p14="http://schemas.microsoft.com/office/powerpoint/2010/main" val="70201159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01861"/>
            <a:ext cx="3276600" cy="5337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2167993" cy="4423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Rectangle 2"/>
          <p:cNvSpPr>
            <a:spLocks noGrp="1" noChangeArrowheads="1"/>
          </p:cNvSpPr>
          <p:nvPr>
            <p:ph type="title"/>
          </p:nvPr>
        </p:nvSpPr>
        <p:spPr>
          <a:xfrm>
            <a:off x="762000" y="228600"/>
            <a:ext cx="4495800" cy="792163"/>
          </a:xfrm>
        </p:spPr>
        <p:txBody>
          <a:bodyPr>
            <a:normAutofit/>
          </a:bodyPr>
          <a:lstStyle/>
          <a:p>
            <a:pPr algn="l"/>
            <a:r>
              <a:rPr lang="en-US" dirty="0" smtClean="0">
                <a:solidFill>
                  <a:schemeClr val="tx1"/>
                </a:solidFill>
              </a:rPr>
              <a:t>DNA Replication</a:t>
            </a:r>
          </a:p>
        </p:txBody>
      </p:sp>
      <p:sp>
        <p:nvSpPr>
          <p:cNvPr id="216069"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3.31</a:t>
            </a:r>
          </a:p>
        </p:txBody>
      </p:sp>
    </p:spTree>
    <p:extLst>
      <p:ext uri="{BB962C8B-B14F-4D97-AF65-F5344CB8AC3E}">
        <p14:creationId xmlns:p14="http://schemas.microsoft.com/office/powerpoint/2010/main" val="32422323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914400" y="304801"/>
            <a:ext cx="7391400" cy="609600"/>
          </a:xfrm>
        </p:spPr>
        <p:txBody>
          <a:bodyPr>
            <a:normAutofit fontScale="90000"/>
          </a:bodyPr>
          <a:lstStyle/>
          <a:p>
            <a:r>
              <a:rPr lang="en-US" dirty="0" smtClean="0">
                <a:solidFill>
                  <a:schemeClr val="tx1"/>
                </a:solidFill>
              </a:rPr>
              <a:t>Cell Division</a:t>
            </a:r>
          </a:p>
        </p:txBody>
      </p:sp>
      <p:sp>
        <p:nvSpPr>
          <p:cNvPr id="217091" name="Rectangle 3"/>
          <p:cNvSpPr>
            <a:spLocks noGrp="1" noChangeArrowheads="1"/>
          </p:cNvSpPr>
          <p:nvPr>
            <p:ph idx="1"/>
          </p:nvPr>
        </p:nvSpPr>
        <p:spPr>
          <a:xfrm>
            <a:off x="838200" y="2119313"/>
            <a:ext cx="7467600" cy="4052887"/>
          </a:xfrm>
        </p:spPr>
        <p:txBody>
          <a:bodyPr>
            <a:normAutofit fontScale="92500"/>
          </a:bodyPr>
          <a:lstStyle/>
          <a:p>
            <a:r>
              <a:rPr lang="en-US" dirty="0" smtClean="0">
                <a:solidFill>
                  <a:schemeClr val="tx1"/>
                </a:solidFill>
              </a:rPr>
              <a:t>Essential for body growth and tissue repair</a:t>
            </a:r>
          </a:p>
          <a:p>
            <a:endParaRPr lang="en-US" dirty="0" smtClean="0">
              <a:solidFill>
                <a:schemeClr val="tx1"/>
              </a:solidFill>
            </a:endParaRPr>
          </a:p>
          <a:p>
            <a:r>
              <a:rPr lang="en-US" dirty="0" smtClean="0">
                <a:solidFill>
                  <a:schemeClr val="tx1"/>
                </a:solidFill>
              </a:rPr>
              <a:t>Mitosis</a:t>
            </a:r>
          </a:p>
          <a:p>
            <a:pPr lvl="1"/>
            <a:r>
              <a:rPr lang="en-US" dirty="0" smtClean="0">
                <a:solidFill>
                  <a:schemeClr val="tx1"/>
                </a:solidFill>
              </a:rPr>
              <a:t>nuclear division</a:t>
            </a:r>
          </a:p>
          <a:p>
            <a:endParaRPr lang="en-US" dirty="0" smtClean="0">
              <a:solidFill>
                <a:schemeClr val="tx1"/>
              </a:solidFill>
            </a:endParaRPr>
          </a:p>
          <a:p>
            <a:r>
              <a:rPr lang="en-US" dirty="0" smtClean="0">
                <a:solidFill>
                  <a:schemeClr val="tx1"/>
                </a:solidFill>
              </a:rPr>
              <a:t>Cytokinesis</a:t>
            </a:r>
          </a:p>
          <a:p>
            <a:pPr lvl="1"/>
            <a:r>
              <a:rPr lang="en-US" dirty="0" smtClean="0">
                <a:solidFill>
                  <a:schemeClr val="tx1"/>
                </a:solidFill>
              </a:rPr>
              <a:t>division of the cytoplasm</a:t>
            </a:r>
          </a:p>
        </p:txBody>
      </p:sp>
    </p:spTree>
    <p:extLst>
      <p:ext uri="{BB962C8B-B14F-4D97-AF65-F5344CB8AC3E}">
        <p14:creationId xmlns:p14="http://schemas.microsoft.com/office/powerpoint/2010/main" val="3184314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Mitosis</a:t>
            </a:r>
          </a:p>
        </p:txBody>
      </p:sp>
      <p:sp>
        <p:nvSpPr>
          <p:cNvPr id="218115" name="Rectangle 3"/>
          <p:cNvSpPr>
            <a:spLocks noGrp="1" noChangeArrowheads="1"/>
          </p:cNvSpPr>
          <p:nvPr>
            <p:ph idx="1"/>
          </p:nvPr>
        </p:nvSpPr>
        <p:spPr>
          <a:xfrm>
            <a:off x="838200" y="2119313"/>
            <a:ext cx="7467600" cy="4052887"/>
          </a:xfrm>
        </p:spPr>
        <p:txBody>
          <a:bodyPr>
            <a:normAutofit fontScale="92500" lnSpcReduction="10000"/>
          </a:bodyPr>
          <a:lstStyle/>
          <a:p>
            <a:r>
              <a:rPr lang="en-US" dirty="0" smtClean="0">
                <a:solidFill>
                  <a:schemeClr val="tx1"/>
                </a:solidFill>
              </a:rPr>
              <a:t>The phases of mitosis are:</a:t>
            </a:r>
          </a:p>
          <a:p>
            <a:pPr lvl="1"/>
            <a:endParaRPr lang="en-US" dirty="0" smtClean="0">
              <a:solidFill>
                <a:schemeClr val="tx1"/>
              </a:solidFill>
            </a:endParaRPr>
          </a:p>
          <a:p>
            <a:pPr lvl="1"/>
            <a:r>
              <a:rPr lang="en-US" dirty="0" smtClean="0">
                <a:solidFill>
                  <a:schemeClr val="tx1"/>
                </a:solidFill>
              </a:rPr>
              <a:t>Prophase</a:t>
            </a:r>
          </a:p>
          <a:p>
            <a:pPr lvl="1"/>
            <a:endParaRPr lang="en-US" dirty="0" smtClean="0">
              <a:solidFill>
                <a:schemeClr val="tx1"/>
              </a:solidFill>
            </a:endParaRPr>
          </a:p>
          <a:p>
            <a:pPr lvl="1"/>
            <a:r>
              <a:rPr lang="en-US" dirty="0" smtClean="0">
                <a:solidFill>
                  <a:schemeClr val="tx1"/>
                </a:solidFill>
              </a:rPr>
              <a:t>Metaphase</a:t>
            </a:r>
          </a:p>
          <a:p>
            <a:pPr lvl="1"/>
            <a:endParaRPr lang="en-US" dirty="0" smtClean="0">
              <a:solidFill>
                <a:schemeClr val="tx1"/>
              </a:solidFill>
            </a:endParaRPr>
          </a:p>
          <a:p>
            <a:pPr lvl="1"/>
            <a:r>
              <a:rPr lang="en-US" dirty="0" smtClean="0">
                <a:solidFill>
                  <a:schemeClr val="tx1"/>
                </a:solidFill>
              </a:rPr>
              <a:t>Anaphase</a:t>
            </a:r>
          </a:p>
          <a:p>
            <a:pPr lvl="1"/>
            <a:endParaRPr lang="en-US" dirty="0" smtClean="0">
              <a:solidFill>
                <a:schemeClr val="tx1"/>
              </a:solidFill>
            </a:endParaRPr>
          </a:p>
          <a:p>
            <a:pPr lvl="1"/>
            <a:r>
              <a:rPr lang="en-US" dirty="0" err="1" smtClean="0">
                <a:solidFill>
                  <a:schemeClr val="tx1"/>
                </a:solidFill>
              </a:rPr>
              <a:t>Telophase</a:t>
            </a:r>
            <a:endParaRPr lang="en-US" dirty="0" smtClean="0">
              <a:solidFill>
                <a:schemeClr val="tx1"/>
              </a:solidFill>
            </a:endParaRPr>
          </a:p>
        </p:txBody>
      </p:sp>
    </p:spTree>
    <p:extLst>
      <p:ext uri="{BB962C8B-B14F-4D97-AF65-F5344CB8AC3E}">
        <p14:creationId xmlns:p14="http://schemas.microsoft.com/office/powerpoint/2010/main" val="16605794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914400" y="228601"/>
            <a:ext cx="7391400" cy="685800"/>
          </a:xfrm>
        </p:spPr>
        <p:txBody>
          <a:bodyPr>
            <a:normAutofit fontScale="90000"/>
          </a:bodyPr>
          <a:lstStyle/>
          <a:p>
            <a:r>
              <a:rPr lang="en-US" dirty="0" smtClean="0">
                <a:solidFill>
                  <a:schemeClr val="tx1"/>
                </a:solidFill>
              </a:rPr>
              <a:t>Cytokinesis</a:t>
            </a:r>
          </a:p>
        </p:txBody>
      </p:sp>
      <p:sp>
        <p:nvSpPr>
          <p:cNvPr id="21913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Cleavage furrow formed in late anaphase by contractile ring</a:t>
            </a:r>
          </a:p>
          <a:p>
            <a:endParaRPr lang="en-US" dirty="0" smtClean="0">
              <a:solidFill>
                <a:schemeClr val="tx1"/>
              </a:solidFill>
            </a:endParaRPr>
          </a:p>
          <a:p>
            <a:r>
              <a:rPr lang="en-US" dirty="0" smtClean="0">
                <a:solidFill>
                  <a:schemeClr val="tx1"/>
                </a:solidFill>
              </a:rPr>
              <a:t>Cytoplasm is pinched into two parts after mitosis ends</a:t>
            </a:r>
          </a:p>
        </p:txBody>
      </p:sp>
    </p:spTree>
    <p:extLst>
      <p:ext uri="{BB962C8B-B14F-4D97-AF65-F5344CB8AC3E}">
        <p14:creationId xmlns:p14="http://schemas.microsoft.com/office/powerpoint/2010/main" val="17258413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Early and Late Prophase</a:t>
            </a:r>
          </a:p>
        </p:txBody>
      </p:sp>
      <p:sp>
        <p:nvSpPr>
          <p:cNvPr id="22016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Asters are seen as chromatin condenses into chromosomes</a:t>
            </a:r>
          </a:p>
          <a:p>
            <a:endParaRPr lang="en-US" dirty="0" smtClean="0">
              <a:solidFill>
                <a:schemeClr val="tx1"/>
              </a:solidFill>
            </a:endParaRPr>
          </a:p>
          <a:p>
            <a:r>
              <a:rPr lang="en-US" dirty="0" smtClean="0">
                <a:solidFill>
                  <a:schemeClr val="tx1"/>
                </a:solidFill>
              </a:rPr>
              <a:t>Nucleoli disappear</a:t>
            </a:r>
          </a:p>
          <a:p>
            <a:endParaRPr lang="en-US" dirty="0" smtClean="0">
              <a:solidFill>
                <a:schemeClr val="tx1"/>
              </a:solidFill>
            </a:endParaRPr>
          </a:p>
          <a:p>
            <a:r>
              <a:rPr lang="en-US" dirty="0" smtClean="0">
                <a:solidFill>
                  <a:schemeClr val="tx1"/>
                </a:solidFill>
              </a:rPr>
              <a:t>Centriole pairs separate and the mitotic spindle is formed</a:t>
            </a:r>
          </a:p>
        </p:txBody>
      </p:sp>
      <p:sp>
        <p:nvSpPr>
          <p:cNvPr id="220164" name="Rectangle 4"/>
          <p:cNvSpPr>
            <a:spLocks noChangeArrowheads="1"/>
          </p:cNvSpPr>
          <p:nvPr/>
        </p:nvSpPr>
        <p:spPr bwMode="auto">
          <a:xfrm>
            <a:off x="642938" y="4516438"/>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18021974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914400" y="228600"/>
            <a:ext cx="7391400" cy="685800"/>
          </a:xfrm>
        </p:spPr>
        <p:txBody>
          <a:bodyPr>
            <a:normAutofit fontScale="90000"/>
          </a:bodyPr>
          <a:lstStyle/>
          <a:p>
            <a:r>
              <a:rPr lang="en-US" dirty="0" smtClean="0">
                <a:solidFill>
                  <a:schemeClr val="tx1"/>
                </a:solidFill>
              </a:rPr>
              <a:t>Metaphase</a:t>
            </a:r>
          </a:p>
        </p:txBody>
      </p:sp>
      <p:sp>
        <p:nvSpPr>
          <p:cNvPr id="221187" name="Rectangle 3"/>
          <p:cNvSpPr>
            <a:spLocks noGrp="1" noChangeArrowheads="1"/>
          </p:cNvSpPr>
          <p:nvPr>
            <p:ph idx="1"/>
          </p:nvPr>
        </p:nvSpPr>
        <p:spPr>
          <a:xfrm>
            <a:off x="838200" y="1676400"/>
            <a:ext cx="7467600" cy="4038600"/>
          </a:xfrm>
        </p:spPr>
        <p:txBody>
          <a:bodyPr/>
          <a:lstStyle/>
          <a:p>
            <a:r>
              <a:rPr lang="en-US" dirty="0" smtClean="0">
                <a:solidFill>
                  <a:schemeClr val="tx1"/>
                </a:solidFill>
              </a:rPr>
              <a:t>Chromosomes cluster at the middle of the cell with their centromeres aligned at the exact center, or equator, of the cell</a:t>
            </a:r>
          </a:p>
          <a:p>
            <a:endParaRPr lang="en-US" dirty="0" smtClean="0">
              <a:solidFill>
                <a:schemeClr val="tx1"/>
              </a:solidFill>
            </a:endParaRPr>
          </a:p>
          <a:p>
            <a:r>
              <a:rPr lang="en-US" dirty="0" smtClean="0">
                <a:solidFill>
                  <a:schemeClr val="tx1"/>
                </a:solidFill>
              </a:rPr>
              <a:t>This arrangement of chromosomes along a plane midway between the poles is called the metaphase plate</a:t>
            </a:r>
          </a:p>
        </p:txBody>
      </p:sp>
    </p:spTree>
    <p:extLst>
      <p:ext uri="{BB962C8B-B14F-4D97-AF65-F5344CB8AC3E}">
        <p14:creationId xmlns:p14="http://schemas.microsoft.com/office/powerpoint/2010/main" val="393418304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Anaphase</a:t>
            </a:r>
          </a:p>
        </p:txBody>
      </p:sp>
      <p:sp>
        <p:nvSpPr>
          <p:cNvPr id="222211"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Centromeres of the chromosomes split</a:t>
            </a:r>
          </a:p>
          <a:p>
            <a:endParaRPr lang="en-US" dirty="0" smtClean="0">
              <a:solidFill>
                <a:schemeClr val="tx1"/>
              </a:solidFill>
            </a:endParaRPr>
          </a:p>
          <a:p>
            <a:r>
              <a:rPr lang="en-US" dirty="0" smtClean="0">
                <a:solidFill>
                  <a:schemeClr val="tx1"/>
                </a:solidFill>
              </a:rPr>
              <a:t>Motor proteins in kinetochores pull chromosomes toward poles</a:t>
            </a:r>
          </a:p>
        </p:txBody>
      </p:sp>
    </p:spTree>
    <p:extLst>
      <p:ext uri="{BB962C8B-B14F-4D97-AF65-F5344CB8AC3E}">
        <p14:creationId xmlns:p14="http://schemas.microsoft.com/office/powerpoint/2010/main" val="267440085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914400" y="228601"/>
            <a:ext cx="7391400" cy="685800"/>
          </a:xfrm>
        </p:spPr>
        <p:txBody>
          <a:bodyPr>
            <a:normAutofit fontScale="90000"/>
          </a:bodyPr>
          <a:lstStyle/>
          <a:p>
            <a:r>
              <a:rPr lang="en-US" dirty="0" err="1" smtClean="0">
                <a:solidFill>
                  <a:schemeClr val="tx1"/>
                </a:solidFill>
              </a:rPr>
              <a:t>Telophase</a:t>
            </a:r>
            <a:r>
              <a:rPr lang="en-US" dirty="0" smtClean="0">
                <a:solidFill>
                  <a:schemeClr val="tx1"/>
                </a:solidFill>
              </a:rPr>
              <a:t> and Cytokinesis</a:t>
            </a:r>
          </a:p>
        </p:txBody>
      </p:sp>
      <p:sp>
        <p:nvSpPr>
          <p:cNvPr id="223235"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New sets of chromosomes extend into chromatin</a:t>
            </a:r>
          </a:p>
          <a:p>
            <a:endParaRPr lang="en-US" dirty="0" smtClean="0">
              <a:solidFill>
                <a:schemeClr val="tx1"/>
              </a:solidFill>
            </a:endParaRPr>
          </a:p>
          <a:p>
            <a:r>
              <a:rPr lang="en-US" dirty="0" smtClean="0">
                <a:solidFill>
                  <a:schemeClr val="tx1"/>
                </a:solidFill>
              </a:rPr>
              <a:t>New nuclear membrane is formed from the rough ER</a:t>
            </a:r>
          </a:p>
          <a:p>
            <a:endParaRPr lang="en-US" dirty="0" smtClean="0">
              <a:solidFill>
                <a:schemeClr val="tx1"/>
              </a:solidFill>
            </a:endParaRPr>
          </a:p>
          <a:p>
            <a:r>
              <a:rPr lang="en-US" dirty="0" smtClean="0">
                <a:solidFill>
                  <a:schemeClr val="tx1"/>
                </a:solidFill>
              </a:rPr>
              <a:t>Nucleoli reappear</a:t>
            </a:r>
          </a:p>
          <a:p>
            <a:endParaRPr lang="en-US" dirty="0" smtClean="0">
              <a:solidFill>
                <a:schemeClr val="tx1"/>
              </a:solidFill>
            </a:endParaRPr>
          </a:p>
          <a:p>
            <a:r>
              <a:rPr lang="en-US" dirty="0" smtClean="0">
                <a:solidFill>
                  <a:schemeClr val="tx1"/>
                </a:solidFill>
              </a:rPr>
              <a:t>Generally cytokinesis completes cell division</a:t>
            </a:r>
          </a:p>
        </p:txBody>
      </p:sp>
    </p:spTree>
    <p:extLst>
      <p:ext uri="{BB962C8B-B14F-4D97-AF65-F5344CB8AC3E}">
        <p14:creationId xmlns:p14="http://schemas.microsoft.com/office/powerpoint/2010/main" val="253693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14339" name="Rectangle 3"/>
          <p:cNvSpPr>
            <a:spLocks noGrp="1" noChangeArrowheads="1"/>
          </p:cNvSpPr>
          <p:nvPr>
            <p:ph idx="1"/>
          </p:nvPr>
        </p:nvSpPr>
        <p:spPr/>
        <p:txBody>
          <a:bodyPr rtlCol="0">
            <a:normAutofit/>
          </a:bodyPr>
          <a:lstStyle/>
          <a:p>
            <a:pPr marL="274320" indent="-274320" fontAlgn="auto">
              <a:spcAft>
                <a:spcPts val="0"/>
              </a:spcAft>
              <a:buFont typeface="Wingdings 2"/>
              <a:buChar char=""/>
              <a:defRPr/>
            </a:pPr>
            <a:r>
              <a:rPr lang="en-US" dirty="0" smtClean="0"/>
              <a:t>Dr. </a:t>
            </a:r>
            <a:r>
              <a:rPr lang="en-US" dirty="0" err="1" smtClean="0"/>
              <a:t>Wargo</a:t>
            </a:r>
            <a:endParaRPr lang="en-US" dirty="0" smtClean="0"/>
          </a:p>
          <a:p>
            <a:pPr marL="873252" lvl="2" indent="-342900" fontAlgn="auto">
              <a:spcAft>
                <a:spcPts val="0"/>
              </a:spcAft>
              <a:buClr>
                <a:schemeClr val="accent4"/>
              </a:buClr>
              <a:defRPr/>
            </a:pPr>
            <a:r>
              <a:rPr lang="en-US" dirty="0" smtClean="0">
                <a:solidFill>
                  <a:schemeClr val="tx2"/>
                </a:solidFill>
                <a:hlinkClick r:id="rId2"/>
              </a:rPr>
              <a:t>bawargo@ilstu.edu</a:t>
            </a:r>
            <a:endParaRPr lang="en-US" dirty="0" smtClean="0">
              <a:solidFill>
                <a:schemeClr val="tx2"/>
              </a:solidFill>
            </a:endParaRPr>
          </a:p>
          <a:p>
            <a:pPr marL="873252" lvl="2" indent="-342900" fontAlgn="auto">
              <a:spcAft>
                <a:spcPts val="0"/>
              </a:spcAft>
              <a:buClr>
                <a:schemeClr val="accent4"/>
              </a:buClr>
              <a:defRPr/>
            </a:pPr>
            <a:r>
              <a:rPr lang="en-US" dirty="0" smtClean="0"/>
              <a:t>Office hours:  MWF 11 – </a:t>
            </a:r>
            <a:r>
              <a:rPr lang="en-US" dirty="0" smtClean="0"/>
              <a:t>11:45</a:t>
            </a:r>
          </a:p>
          <a:p>
            <a:pPr marL="1330452" lvl="3" indent="-342900">
              <a:buClr>
                <a:schemeClr val="accent4"/>
              </a:buClr>
              <a:defRPr/>
            </a:pPr>
            <a:r>
              <a:rPr lang="en-US" dirty="0" smtClean="0"/>
              <a:t>Choose the “Sign Up” option in </a:t>
            </a:r>
            <a:r>
              <a:rPr lang="en-US" dirty="0" err="1" smtClean="0"/>
              <a:t>ReggieNet</a:t>
            </a:r>
            <a:r>
              <a:rPr lang="en-US" dirty="0" smtClean="0"/>
              <a:t> to schedule and office appointment</a:t>
            </a:r>
            <a:endParaRPr lang="en-US" dirty="0" smtClean="0"/>
          </a:p>
          <a:p>
            <a:pPr marL="873252" lvl="2" indent="-342900" fontAlgn="auto">
              <a:spcAft>
                <a:spcPts val="0"/>
              </a:spcAft>
              <a:buClr>
                <a:schemeClr val="accent4"/>
              </a:buClr>
              <a:defRPr/>
            </a:pPr>
            <a:r>
              <a:rPr lang="en-US" dirty="0" smtClean="0"/>
              <a:t>Background</a:t>
            </a:r>
          </a:p>
          <a:p>
            <a:pPr marL="1120140" lvl="3" indent="-342900" fontAlgn="auto">
              <a:spcAft>
                <a:spcPts val="0"/>
              </a:spcAft>
              <a:buClr>
                <a:schemeClr val="accent4"/>
              </a:buClr>
              <a:buFont typeface="Arial" panose="020B0604020202020204" pitchFamily="34" charset="0"/>
              <a:buChar char="•"/>
              <a:defRPr/>
            </a:pPr>
            <a:r>
              <a:rPr lang="en-US" dirty="0" smtClean="0"/>
              <a:t>Graduated from ISU 1994</a:t>
            </a:r>
          </a:p>
          <a:p>
            <a:pPr marL="1394460" lvl="4" indent="-342900" fontAlgn="auto">
              <a:spcAft>
                <a:spcPts val="0"/>
              </a:spcAft>
              <a:buClr>
                <a:schemeClr val="accent4"/>
              </a:buClr>
              <a:buFont typeface="Arial" panose="020B0604020202020204" pitchFamily="34" charset="0"/>
              <a:buChar char="•"/>
              <a:defRPr/>
            </a:pPr>
            <a:r>
              <a:rPr dirty="0"/>
              <a:t>Major:  Biology</a:t>
            </a:r>
          </a:p>
          <a:p>
            <a:pPr marL="1120140" lvl="3" indent="-342900" fontAlgn="auto">
              <a:spcAft>
                <a:spcPts val="0"/>
              </a:spcAft>
              <a:buClr>
                <a:schemeClr val="accent4"/>
              </a:buClr>
              <a:buFont typeface="Arial" panose="020B0604020202020204" pitchFamily="34" charset="0"/>
              <a:buChar char="•"/>
              <a:defRPr/>
            </a:pPr>
            <a:r>
              <a:rPr lang="en-US" dirty="0" smtClean="0"/>
              <a:t>Graduated from National College of Chiropractic 1997</a:t>
            </a:r>
          </a:p>
          <a:p>
            <a:pPr marL="1394460" lvl="4" indent="-342900" fontAlgn="auto">
              <a:spcAft>
                <a:spcPts val="0"/>
              </a:spcAft>
              <a:buClr>
                <a:schemeClr val="accent4"/>
              </a:buClr>
              <a:buFont typeface="Arial" panose="020B0604020202020204" pitchFamily="34" charset="0"/>
              <a:buChar char="•"/>
              <a:defRPr/>
            </a:pPr>
            <a:r>
              <a:rPr dirty="0"/>
              <a:t>B.S. in Human Biology</a:t>
            </a:r>
          </a:p>
          <a:p>
            <a:pPr marL="1394460" lvl="4" indent="-342900" fontAlgn="auto">
              <a:spcAft>
                <a:spcPts val="0"/>
              </a:spcAft>
              <a:buClr>
                <a:schemeClr val="accent4"/>
              </a:buClr>
              <a:buFont typeface="Arial" panose="020B0604020202020204" pitchFamily="34" charset="0"/>
              <a:buChar char="•"/>
              <a:defRPr/>
            </a:pPr>
            <a:r>
              <a:rPr dirty="0"/>
              <a:t>Doctorate for Chiropractic</a:t>
            </a:r>
          </a:p>
        </p:txBody>
      </p:sp>
    </p:spTree>
    <p:extLst>
      <p:ext uri="{BB962C8B-B14F-4D97-AF65-F5344CB8AC3E}">
        <p14:creationId xmlns:p14="http://schemas.microsoft.com/office/powerpoint/2010/main" val="1981896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1538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914400" y="304801"/>
            <a:ext cx="7391400" cy="761999"/>
          </a:xfrm>
        </p:spPr>
        <p:txBody>
          <a:bodyPr/>
          <a:lstStyle/>
          <a:p>
            <a:r>
              <a:rPr lang="en-US" dirty="0" smtClean="0">
                <a:solidFill>
                  <a:schemeClr val="tx1"/>
                </a:solidFill>
              </a:rPr>
              <a:t>Control of Cell Division</a:t>
            </a:r>
          </a:p>
        </p:txBody>
      </p:sp>
      <p:sp>
        <p:nvSpPr>
          <p:cNvPr id="224259"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Surface-to-volume ratio of cells</a:t>
            </a:r>
          </a:p>
          <a:p>
            <a:endParaRPr lang="en-US" dirty="0" smtClean="0">
              <a:solidFill>
                <a:schemeClr val="tx1"/>
              </a:solidFill>
            </a:endParaRPr>
          </a:p>
          <a:p>
            <a:r>
              <a:rPr lang="en-US" dirty="0" smtClean="0">
                <a:solidFill>
                  <a:schemeClr val="tx1"/>
                </a:solidFill>
              </a:rPr>
              <a:t>Chemical signals such as growth factors and hormones</a:t>
            </a:r>
          </a:p>
          <a:p>
            <a:endParaRPr lang="en-US" dirty="0" smtClean="0">
              <a:solidFill>
                <a:schemeClr val="tx1"/>
              </a:solidFill>
            </a:endParaRPr>
          </a:p>
          <a:p>
            <a:r>
              <a:rPr lang="en-US" dirty="0" smtClean="0">
                <a:solidFill>
                  <a:schemeClr val="tx1"/>
                </a:solidFill>
              </a:rPr>
              <a:t>Contact inhibition</a:t>
            </a:r>
          </a:p>
          <a:p>
            <a:endParaRPr lang="en-US" dirty="0" smtClean="0">
              <a:solidFill>
                <a:schemeClr val="tx1"/>
              </a:solidFill>
            </a:endParaRPr>
          </a:p>
          <a:p>
            <a:r>
              <a:rPr lang="en-US" dirty="0" err="1" smtClean="0">
                <a:solidFill>
                  <a:schemeClr val="tx1"/>
                </a:solidFill>
              </a:rPr>
              <a:t>Cyclins</a:t>
            </a:r>
            <a:r>
              <a:rPr lang="en-US" dirty="0" smtClean="0">
                <a:solidFill>
                  <a:schemeClr val="tx1"/>
                </a:solidFill>
              </a:rPr>
              <a:t> and </a:t>
            </a:r>
            <a:r>
              <a:rPr lang="en-US" dirty="0" err="1" smtClean="0">
                <a:solidFill>
                  <a:schemeClr val="tx1"/>
                </a:solidFill>
              </a:rPr>
              <a:t>cyclin</a:t>
            </a:r>
            <a:r>
              <a:rPr lang="en-US" dirty="0" smtClean="0">
                <a:solidFill>
                  <a:schemeClr val="tx1"/>
                </a:solidFill>
              </a:rPr>
              <a:t>-dependent kinases (</a:t>
            </a:r>
            <a:r>
              <a:rPr lang="en-US" dirty="0" err="1" smtClean="0">
                <a:solidFill>
                  <a:schemeClr val="tx1"/>
                </a:solidFill>
              </a:rPr>
              <a:t>Cdks</a:t>
            </a:r>
            <a:r>
              <a:rPr lang="en-US" dirty="0" smtClean="0">
                <a:solidFill>
                  <a:schemeClr val="tx1"/>
                </a:solidFill>
              </a:rPr>
              <a:t>) complexes</a:t>
            </a:r>
          </a:p>
        </p:txBody>
      </p:sp>
    </p:spTree>
    <p:extLst>
      <p:ext uri="{BB962C8B-B14F-4D97-AF65-F5344CB8AC3E}">
        <p14:creationId xmlns:p14="http://schemas.microsoft.com/office/powerpoint/2010/main" val="34136177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Protein Synthesis</a:t>
            </a:r>
          </a:p>
        </p:txBody>
      </p:sp>
      <p:sp>
        <p:nvSpPr>
          <p:cNvPr id="225283"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DNA serves as master blueprint for protein synthesis</a:t>
            </a:r>
          </a:p>
          <a:p>
            <a:r>
              <a:rPr lang="en-US" dirty="0" smtClean="0">
                <a:solidFill>
                  <a:schemeClr val="tx1"/>
                </a:solidFill>
              </a:rPr>
              <a:t>Genes are segments of DNA carrying instructions for a polypeptide chain</a:t>
            </a:r>
          </a:p>
          <a:p>
            <a:r>
              <a:rPr lang="en-US" dirty="0" smtClean="0">
                <a:solidFill>
                  <a:schemeClr val="tx1"/>
                </a:solidFill>
              </a:rPr>
              <a:t>Triplets of nucleotide bases form the genetic library</a:t>
            </a:r>
          </a:p>
          <a:p>
            <a:r>
              <a:rPr lang="en-US" dirty="0" smtClean="0">
                <a:solidFill>
                  <a:schemeClr val="tx1"/>
                </a:solidFill>
              </a:rPr>
              <a:t>Each triplet specifies coding for an amino acid</a:t>
            </a:r>
          </a:p>
        </p:txBody>
      </p:sp>
    </p:spTree>
    <p:extLst>
      <p:ext uri="{BB962C8B-B14F-4D97-AF65-F5344CB8AC3E}">
        <p14:creationId xmlns:p14="http://schemas.microsoft.com/office/powerpoint/2010/main" val="339828826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63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2362200"/>
            <a:ext cx="9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038475"/>
            <a:ext cx="904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3998913"/>
            <a:ext cx="904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4687888"/>
            <a:ext cx="10541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125" y="2392363"/>
            <a:ext cx="12731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3" name="Freeform 10"/>
          <p:cNvSpPr>
            <a:spLocks/>
          </p:cNvSpPr>
          <p:nvPr/>
        </p:nvSpPr>
        <p:spPr bwMode="auto">
          <a:xfrm>
            <a:off x="5067300" y="1381125"/>
            <a:ext cx="1054100" cy="317500"/>
          </a:xfrm>
          <a:custGeom>
            <a:avLst/>
            <a:gdLst>
              <a:gd name="T0" fmla="*/ 2147483647 w 664"/>
              <a:gd name="T1" fmla="*/ 0 h 200"/>
              <a:gd name="T2" fmla="*/ 2147483647 w 664"/>
              <a:gd name="T3" fmla="*/ 0 h 200"/>
              <a:gd name="T4" fmla="*/ 0 w 664"/>
              <a:gd name="T5" fmla="*/ 2147483647 h 200"/>
              <a:gd name="T6" fmla="*/ 0 60000 65536"/>
              <a:gd name="T7" fmla="*/ 0 60000 65536"/>
              <a:gd name="T8" fmla="*/ 0 60000 65536"/>
              <a:gd name="T9" fmla="*/ 0 w 664"/>
              <a:gd name="T10" fmla="*/ 0 h 200"/>
              <a:gd name="T11" fmla="*/ 664 w 664"/>
              <a:gd name="T12" fmla="*/ 200 h 200"/>
            </a:gdLst>
            <a:ahLst/>
            <a:cxnLst>
              <a:cxn ang="T6">
                <a:pos x="T0" y="T1"/>
              </a:cxn>
              <a:cxn ang="T7">
                <a:pos x="T2" y="T3"/>
              </a:cxn>
              <a:cxn ang="T8">
                <a:pos x="T4" y="T5"/>
              </a:cxn>
            </a:cxnLst>
            <a:rect l="T9" t="T10" r="T11" b="T12"/>
            <a:pathLst>
              <a:path w="664" h="200">
                <a:moveTo>
                  <a:pt x="664" y="0"/>
                </a:moveTo>
                <a:lnTo>
                  <a:pt x="568" y="0"/>
                </a:lnTo>
                <a:lnTo>
                  <a:pt x="0" y="20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314" name="Freeform 11"/>
          <p:cNvSpPr>
            <a:spLocks/>
          </p:cNvSpPr>
          <p:nvPr/>
        </p:nvSpPr>
        <p:spPr bwMode="auto">
          <a:xfrm>
            <a:off x="5003800" y="4568825"/>
            <a:ext cx="292100" cy="317500"/>
          </a:xfrm>
          <a:custGeom>
            <a:avLst/>
            <a:gdLst>
              <a:gd name="T0" fmla="*/ 2147483647 w 184"/>
              <a:gd name="T1" fmla="*/ 0 h 200"/>
              <a:gd name="T2" fmla="*/ 2147483647 w 184"/>
              <a:gd name="T3" fmla="*/ 0 h 200"/>
              <a:gd name="T4" fmla="*/ 0 w 184"/>
              <a:gd name="T5" fmla="*/ 2147483647 h 200"/>
              <a:gd name="T6" fmla="*/ 0 60000 65536"/>
              <a:gd name="T7" fmla="*/ 0 60000 65536"/>
              <a:gd name="T8" fmla="*/ 0 60000 65536"/>
              <a:gd name="T9" fmla="*/ 0 w 184"/>
              <a:gd name="T10" fmla="*/ 0 h 200"/>
              <a:gd name="T11" fmla="*/ 184 w 184"/>
              <a:gd name="T12" fmla="*/ 200 h 200"/>
            </a:gdLst>
            <a:ahLst/>
            <a:cxnLst>
              <a:cxn ang="T6">
                <a:pos x="T0" y="T1"/>
              </a:cxn>
              <a:cxn ang="T7">
                <a:pos x="T2" y="T3"/>
              </a:cxn>
              <a:cxn ang="T8">
                <a:pos x="T4" y="T5"/>
              </a:cxn>
            </a:cxnLst>
            <a:rect l="T9" t="T10" r="T11" b="T12"/>
            <a:pathLst>
              <a:path w="184" h="200">
                <a:moveTo>
                  <a:pt x="184" y="0"/>
                </a:moveTo>
                <a:lnTo>
                  <a:pt x="112" y="0"/>
                </a:lnTo>
                <a:lnTo>
                  <a:pt x="0" y="20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315" name="Freeform 12"/>
          <p:cNvSpPr>
            <a:spLocks/>
          </p:cNvSpPr>
          <p:nvPr/>
        </p:nvSpPr>
        <p:spPr bwMode="auto">
          <a:xfrm>
            <a:off x="4610100" y="5254625"/>
            <a:ext cx="406400" cy="215900"/>
          </a:xfrm>
          <a:custGeom>
            <a:avLst/>
            <a:gdLst>
              <a:gd name="T0" fmla="*/ 2147483647 w 256"/>
              <a:gd name="T1" fmla="*/ 2147483647 h 136"/>
              <a:gd name="T2" fmla="*/ 2147483647 w 256"/>
              <a:gd name="T3" fmla="*/ 2147483647 h 136"/>
              <a:gd name="T4" fmla="*/ 0 w 256"/>
              <a:gd name="T5" fmla="*/ 0 h 136"/>
              <a:gd name="T6" fmla="*/ 0 60000 65536"/>
              <a:gd name="T7" fmla="*/ 0 60000 65536"/>
              <a:gd name="T8" fmla="*/ 0 60000 65536"/>
              <a:gd name="T9" fmla="*/ 0 w 256"/>
              <a:gd name="T10" fmla="*/ 0 h 136"/>
              <a:gd name="T11" fmla="*/ 256 w 256"/>
              <a:gd name="T12" fmla="*/ 136 h 136"/>
            </a:gdLst>
            <a:ahLst/>
            <a:cxnLst>
              <a:cxn ang="T6">
                <a:pos x="T0" y="T1"/>
              </a:cxn>
              <a:cxn ang="T7">
                <a:pos x="T2" y="T3"/>
              </a:cxn>
              <a:cxn ang="T8">
                <a:pos x="T4" y="T5"/>
              </a:cxn>
            </a:cxnLst>
            <a:rect l="T9" t="T10" r="T11" b="T12"/>
            <a:pathLst>
              <a:path w="256" h="136">
                <a:moveTo>
                  <a:pt x="256" y="136"/>
                </a:moveTo>
                <a:lnTo>
                  <a:pt x="176" y="136"/>
                </a:lnTo>
                <a:lnTo>
                  <a:pt x="0" y="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316" name="Rectangle 13"/>
          <p:cNvSpPr>
            <a:spLocks noChangeArrowheads="1"/>
          </p:cNvSpPr>
          <p:nvPr/>
        </p:nvSpPr>
        <p:spPr bwMode="auto">
          <a:xfrm>
            <a:off x="6178550" y="1336675"/>
            <a:ext cx="703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Nuclear</a:t>
            </a:r>
          </a:p>
          <a:p>
            <a:r>
              <a:rPr lang="en-US" sz="1200" b="1">
                <a:solidFill>
                  <a:srgbClr val="000000"/>
                </a:solidFill>
                <a:latin typeface="Calibri" pitchFamily="34" charset="0"/>
              </a:rPr>
              <a:t>envelope </a:t>
            </a:r>
          </a:p>
        </p:txBody>
      </p:sp>
      <p:sp>
        <p:nvSpPr>
          <p:cNvPr id="226317" name="Rectangle 14"/>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
        <p:nvSpPr>
          <p:cNvPr id="226318" name="Rectangle 15"/>
          <p:cNvSpPr>
            <a:spLocks noChangeArrowheads="1"/>
          </p:cNvSpPr>
          <p:nvPr/>
        </p:nvSpPr>
        <p:spPr bwMode="auto">
          <a:xfrm>
            <a:off x="5137150" y="3076575"/>
            <a:ext cx="758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Pre-mRNA</a:t>
            </a:r>
            <a:endParaRPr lang="en-US" b="1">
              <a:latin typeface="Calibri" pitchFamily="34" charset="0"/>
            </a:endParaRPr>
          </a:p>
        </p:txBody>
      </p:sp>
      <p:sp>
        <p:nvSpPr>
          <p:cNvPr id="226319" name="Rectangle 16"/>
          <p:cNvSpPr>
            <a:spLocks noChangeArrowheads="1"/>
          </p:cNvSpPr>
          <p:nvPr/>
        </p:nvSpPr>
        <p:spPr bwMode="auto">
          <a:xfrm>
            <a:off x="4222750" y="3927475"/>
            <a:ext cx="463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mRNA</a:t>
            </a:r>
            <a:endParaRPr lang="en-US" b="1">
              <a:latin typeface="Calibri" pitchFamily="34" charset="0"/>
            </a:endParaRPr>
          </a:p>
        </p:txBody>
      </p:sp>
      <p:sp>
        <p:nvSpPr>
          <p:cNvPr id="226320" name="Rectangle 17"/>
          <p:cNvSpPr>
            <a:spLocks noChangeArrowheads="1"/>
          </p:cNvSpPr>
          <p:nvPr/>
        </p:nvSpPr>
        <p:spPr bwMode="auto">
          <a:xfrm>
            <a:off x="5353050" y="4489450"/>
            <a:ext cx="736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Ribosome</a:t>
            </a:r>
            <a:endParaRPr lang="en-US" b="1">
              <a:latin typeface="Calibri" pitchFamily="34" charset="0"/>
            </a:endParaRPr>
          </a:p>
        </p:txBody>
      </p:sp>
      <p:sp>
        <p:nvSpPr>
          <p:cNvPr id="226321" name="Rectangle 18"/>
          <p:cNvSpPr>
            <a:spLocks noChangeArrowheads="1"/>
          </p:cNvSpPr>
          <p:nvPr/>
        </p:nvSpPr>
        <p:spPr bwMode="auto">
          <a:xfrm>
            <a:off x="5060950" y="5380038"/>
            <a:ext cx="8651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Polypeptide</a:t>
            </a:r>
            <a:endParaRPr lang="en-US" b="1">
              <a:latin typeface="Calibri" pitchFamily="34" charset="0"/>
            </a:endParaRPr>
          </a:p>
        </p:txBody>
      </p:sp>
      <p:sp>
        <p:nvSpPr>
          <p:cNvPr id="226322" name="Rectangle 19"/>
          <p:cNvSpPr>
            <a:spLocks noChangeArrowheads="1"/>
          </p:cNvSpPr>
          <p:nvPr/>
        </p:nvSpPr>
        <p:spPr bwMode="auto">
          <a:xfrm>
            <a:off x="3190875" y="4722813"/>
            <a:ext cx="8223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Translation</a:t>
            </a:r>
            <a:endParaRPr lang="en-US" b="1">
              <a:latin typeface="Calibri" pitchFamily="34" charset="0"/>
            </a:endParaRPr>
          </a:p>
        </p:txBody>
      </p:sp>
      <p:sp>
        <p:nvSpPr>
          <p:cNvPr id="226323" name="Rectangle 20"/>
          <p:cNvSpPr>
            <a:spLocks noChangeArrowheads="1"/>
          </p:cNvSpPr>
          <p:nvPr/>
        </p:nvSpPr>
        <p:spPr bwMode="auto">
          <a:xfrm>
            <a:off x="3244850" y="3241675"/>
            <a:ext cx="1192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RNA Processing</a:t>
            </a:r>
            <a:endParaRPr lang="en-US" b="1">
              <a:latin typeface="Calibri" pitchFamily="34" charset="0"/>
            </a:endParaRPr>
          </a:p>
        </p:txBody>
      </p:sp>
      <p:sp>
        <p:nvSpPr>
          <p:cNvPr id="226324" name="Rectangle 21"/>
          <p:cNvSpPr>
            <a:spLocks noChangeArrowheads="1"/>
          </p:cNvSpPr>
          <p:nvPr/>
        </p:nvSpPr>
        <p:spPr bwMode="auto">
          <a:xfrm>
            <a:off x="3300413" y="2420938"/>
            <a:ext cx="974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Transcription</a:t>
            </a:r>
            <a:endParaRPr lang="en-US" b="1">
              <a:latin typeface="Calibri" pitchFamily="34" charset="0"/>
            </a:endParaRPr>
          </a:p>
        </p:txBody>
      </p:sp>
    </p:spTree>
    <p:extLst>
      <p:ext uri="{BB962C8B-B14F-4D97-AF65-F5344CB8AC3E}">
        <p14:creationId xmlns:p14="http://schemas.microsoft.com/office/powerpoint/2010/main" val="30916353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914400" y="817563"/>
            <a:ext cx="7391400" cy="1201737"/>
          </a:xfrm>
        </p:spPr>
        <p:txBody>
          <a:bodyPr/>
          <a:lstStyle/>
          <a:p>
            <a:r>
              <a:rPr lang="en-US" dirty="0" smtClean="0">
                <a:solidFill>
                  <a:schemeClr val="tx1"/>
                </a:solidFill>
              </a:rPr>
              <a:t>From DNA to Protein</a:t>
            </a:r>
          </a:p>
        </p:txBody>
      </p:sp>
      <p:sp>
        <p:nvSpPr>
          <p:cNvPr id="227331"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4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Rectangle 5"/>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Tree>
    <p:extLst>
      <p:ext uri="{BB962C8B-B14F-4D97-AF65-F5344CB8AC3E}">
        <p14:creationId xmlns:p14="http://schemas.microsoft.com/office/powerpoint/2010/main" val="359648540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914400" y="817563"/>
            <a:ext cx="7391400" cy="1201737"/>
          </a:xfrm>
        </p:spPr>
        <p:txBody>
          <a:bodyPr/>
          <a:lstStyle/>
          <a:p>
            <a:r>
              <a:rPr lang="en-US" dirty="0" smtClean="0">
                <a:solidFill>
                  <a:schemeClr val="tx1"/>
                </a:solidFill>
              </a:rPr>
              <a:t>From DNA to Protein</a:t>
            </a:r>
          </a:p>
        </p:txBody>
      </p:sp>
      <p:sp>
        <p:nvSpPr>
          <p:cNvPr id="228355"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5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2362200"/>
            <a:ext cx="9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125" y="2392363"/>
            <a:ext cx="12731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9" name="Rectangle 7"/>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
        <p:nvSpPr>
          <p:cNvPr id="228360" name="Rectangle 8"/>
          <p:cNvSpPr>
            <a:spLocks noChangeArrowheads="1"/>
          </p:cNvSpPr>
          <p:nvPr/>
        </p:nvSpPr>
        <p:spPr bwMode="auto">
          <a:xfrm>
            <a:off x="3300413" y="2420938"/>
            <a:ext cx="974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Transcription</a:t>
            </a:r>
            <a:endParaRPr lang="en-US" b="1">
              <a:latin typeface="Calibri" pitchFamily="34" charset="0"/>
            </a:endParaRPr>
          </a:p>
        </p:txBody>
      </p:sp>
    </p:spTree>
    <p:extLst>
      <p:ext uri="{BB962C8B-B14F-4D97-AF65-F5344CB8AC3E}">
        <p14:creationId xmlns:p14="http://schemas.microsoft.com/office/powerpoint/2010/main" val="244586568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914400" y="817563"/>
            <a:ext cx="7391400" cy="1201737"/>
          </a:xfrm>
        </p:spPr>
        <p:txBody>
          <a:bodyPr/>
          <a:lstStyle/>
          <a:p>
            <a:r>
              <a:rPr lang="en-US" dirty="0" smtClean="0">
                <a:solidFill>
                  <a:schemeClr val="tx1"/>
                </a:solidFill>
              </a:rPr>
              <a:t>From DNA to Protein</a:t>
            </a:r>
          </a:p>
        </p:txBody>
      </p:sp>
      <p:sp>
        <p:nvSpPr>
          <p:cNvPr id="229379"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6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2362200"/>
            <a:ext cx="9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038475"/>
            <a:ext cx="904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25" y="2392363"/>
            <a:ext cx="12731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4" name="Rectangle 8"/>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
        <p:nvSpPr>
          <p:cNvPr id="229385" name="Rectangle 9"/>
          <p:cNvSpPr>
            <a:spLocks noChangeArrowheads="1"/>
          </p:cNvSpPr>
          <p:nvPr/>
        </p:nvSpPr>
        <p:spPr bwMode="auto">
          <a:xfrm>
            <a:off x="5137150" y="3076575"/>
            <a:ext cx="758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Pre-mRNA</a:t>
            </a:r>
            <a:endParaRPr lang="en-US" b="1">
              <a:latin typeface="Calibri" pitchFamily="34" charset="0"/>
            </a:endParaRPr>
          </a:p>
        </p:txBody>
      </p:sp>
      <p:sp>
        <p:nvSpPr>
          <p:cNvPr id="229386" name="Rectangle 10"/>
          <p:cNvSpPr>
            <a:spLocks noChangeArrowheads="1"/>
          </p:cNvSpPr>
          <p:nvPr/>
        </p:nvSpPr>
        <p:spPr bwMode="auto">
          <a:xfrm>
            <a:off x="3244850" y="3241675"/>
            <a:ext cx="1192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RNA Processing</a:t>
            </a:r>
            <a:endParaRPr lang="en-US" b="1">
              <a:latin typeface="Calibri" pitchFamily="34" charset="0"/>
            </a:endParaRPr>
          </a:p>
        </p:txBody>
      </p:sp>
      <p:sp>
        <p:nvSpPr>
          <p:cNvPr id="229387" name="Rectangle 11"/>
          <p:cNvSpPr>
            <a:spLocks noChangeArrowheads="1"/>
          </p:cNvSpPr>
          <p:nvPr/>
        </p:nvSpPr>
        <p:spPr bwMode="auto">
          <a:xfrm>
            <a:off x="3300413" y="2420938"/>
            <a:ext cx="974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Transcription</a:t>
            </a:r>
            <a:endParaRPr lang="en-US" b="1">
              <a:latin typeface="Calibri" pitchFamily="34" charset="0"/>
            </a:endParaRPr>
          </a:p>
        </p:txBody>
      </p:sp>
      <p:sp>
        <p:nvSpPr>
          <p:cNvPr id="229388" name="Rectangle 12"/>
          <p:cNvSpPr>
            <a:spLocks noChangeArrowheads="1"/>
          </p:cNvSpPr>
          <p:nvPr/>
        </p:nvSpPr>
        <p:spPr bwMode="auto">
          <a:xfrm>
            <a:off x="4222750" y="3927475"/>
            <a:ext cx="463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mRNA</a:t>
            </a:r>
            <a:endParaRPr lang="en-US" b="1">
              <a:latin typeface="Calibri" pitchFamily="34" charset="0"/>
            </a:endParaRPr>
          </a:p>
        </p:txBody>
      </p:sp>
    </p:spTree>
    <p:extLst>
      <p:ext uri="{BB962C8B-B14F-4D97-AF65-F5344CB8AC3E}">
        <p14:creationId xmlns:p14="http://schemas.microsoft.com/office/powerpoint/2010/main" val="36847930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914400" y="817563"/>
            <a:ext cx="7391400" cy="1201737"/>
          </a:xfrm>
        </p:spPr>
        <p:txBody>
          <a:bodyPr/>
          <a:lstStyle/>
          <a:p>
            <a:r>
              <a:rPr lang="en-US" dirty="0" smtClean="0">
                <a:solidFill>
                  <a:schemeClr val="tx1"/>
                </a:solidFill>
              </a:rPr>
              <a:t>From DNA to Protein</a:t>
            </a:r>
          </a:p>
        </p:txBody>
      </p:sp>
      <p:sp>
        <p:nvSpPr>
          <p:cNvPr id="230403"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73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2362200"/>
            <a:ext cx="9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038475"/>
            <a:ext cx="904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25" y="2392363"/>
            <a:ext cx="12731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8" name="Rectangle 8"/>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
        <p:nvSpPr>
          <p:cNvPr id="230409" name="Rectangle 9"/>
          <p:cNvSpPr>
            <a:spLocks noChangeArrowheads="1"/>
          </p:cNvSpPr>
          <p:nvPr/>
        </p:nvSpPr>
        <p:spPr bwMode="auto">
          <a:xfrm>
            <a:off x="5137150" y="3076575"/>
            <a:ext cx="758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Pre-mRNA</a:t>
            </a:r>
            <a:endParaRPr lang="en-US" b="1">
              <a:latin typeface="Calibri" pitchFamily="34" charset="0"/>
            </a:endParaRPr>
          </a:p>
        </p:txBody>
      </p:sp>
      <p:sp>
        <p:nvSpPr>
          <p:cNvPr id="230410" name="Rectangle 10"/>
          <p:cNvSpPr>
            <a:spLocks noChangeArrowheads="1"/>
          </p:cNvSpPr>
          <p:nvPr/>
        </p:nvSpPr>
        <p:spPr bwMode="auto">
          <a:xfrm>
            <a:off x="3244850" y="3241675"/>
            <a:ext cx="1192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RNA Processing</a:t>
            </a:r>
            <a:endParaRPr lang="en-US" b="1">
              <a:latin typeface="Calibri" pitchFamily="34" charset="0"/>
            </a:endParaRPr>
          </a:p>
        </p:txBody>
      </p:sp>
      <p:sp>
        <p:nvSpPr>
          <p:cNvPr id="230411" name="Rectangle 11"/>
          <p:cNvSpPr>
            <a:spLocks noChangeArrowheads="1"/>
          </p:cNvSpPr>
          <p:nvPr/>
        </p:nvSpPr>
        <p:spPr bwMode="auto">
          <a:xfrm>
            <a:off x="3300413" y="2420938"/>
            <a:ext cx="974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Transcription</a:t>
            </a:r>
            <a:endParaRPr lang="en-US" b="1">
              <a:latin typeface="Calibri" pitchFamily="34" charset="0"/>
            </a:endParaRPr>
          </a:p>
        </p:txBody>
      </p:sp>
      <p:sp>
        <p:nvSpPr>
          <p:cNvPr id="230412" name="Rectangle 12"/>
          <p:cNvSpPr>
            <a:spLocks noChangeArrowheads="1"/>
          </p:cNvSpPr>
          <p:nvPr/>
        </p:nvSpPr>
        <p:spPr bwMode="auto">
          <a:xfrm>
            <a:off x="4222750" y="3927475"/>
            <a:ext cx="463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mRNA</a:t>
            </a:r>
            <a:endParaRPr lang="en-US" b="1">
              <a:latin typeface="Calibri" pitchFamily="34" charset="0"/>
            </a:endParaRPr>
          </a:p>
        </p:txBody>
      </p:sp>
      <p:pic>
        <p:nvPicPr>
          <p:cNvPr id="230413"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3998913"/>
            <a:ext cx="904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4" name="Freeform 14"/>
          <p:cNvSpPr>
            <a:spLocks/>
          </p:cNvSpPr>
          <p:nvPr/>
        </p:nvSpPr>
        <p:spPr bwMode="auto">
          <a:xfrm>
            <a:off x="5067300" y="1381125"/>
            <a:ext cx="1054100" cy="317500"/>
          </a:xfrm>
          <a:custGeom>
            <a:avLst/>
            <a:gdLst>
              <a:gd name="T0" fmla="*/ 2147483647 w 664"/>
              <a:gd name="T1" fmla="*/ 0 h 200"/>
              <a:gd name="T2" fmla="*/ 2147483647 w 664"/>
              <a:gd name="T3" fmla="*/ 0 h 200"/>
              <a:gd name="T4" fmla="*/ 0 w 664"/>
              <a:gd name="T5" fmla="*/ 2147483647 h 200"/>
              <a:gd name="T6" fmla="*/ 0 60000 65536"/>
              <a:gd name="T7" fmla="*/ 0 60000 65536"/>
              <a:gd name="T8" fmla="*/ 0 60000 65536"/>
              <a:gd name="T9" fmla="*/ 0 w 664"/>
              <a:gd name="T10" fmla="*/ 0 h 200"/>
              <a:gd name="T11" fmla="*/ 664 w 664"/>
              <a:gd name="T12" fmla="*/ 200 h 200"/>
            </a:gdLst>
            <a:ahLst/>
            <a:cxnLst>
              <a:cxn ang="T6">
                <a:pos x="T0" y="T1"/>
              </a:cxn>
              <a:cxn ang="T7">
                <a:pos x="T2" y="T3"/>
              </a:cxn>
              <a:cxn ang="T8">
                <a:pos x="T4" y="T5"/>
              </a:cxn>
            </a:cxnLst>
            <a:rect l="T9" t="T10" r="T11" b="T12"/>
            <a:pathLst>
              <a:path w="664" h="200">
                <a:moveTo>
                  <a:pt x="664" y="0"/>
                </a:moveTo>
                <a:lnTo>
                  <a:pt x="568" y="0"/>
                </a:lnTo>
                <a:lnTo>
                  <a:pt x="0" y="20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415" name="Rectangle 15"/>
          <p:cNvSpPr>
            <a:spLocks noChangeArrowheads="1"/>
          </p:cNvSpPr>
          <p:nvPr/>
        </p:nvSpPr>
        <p:spPr bwMode="auto">
          <a:xfrm>
            <a:off x="6178550" y="1336675"/>
            <a:ext cx="703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Nuclear</a:t>
            </a:r>
          </a:p>
          <a:p>
            <a:r>
              <a:rPr lang="en-US" sz="1200" b="1">
                <a:solidFill>
                  <a:srgbClr val="000000"/>
                </a:solidFill>
                <a:latin typeface="Calibri" pitchFamily="34" charset="0"/>
              </a:rPr>
              <a:t>envelope </a:t>
            </a:r>
          </a:p>
        </p:txBody>
      </p:sp>
    </p:spTree>
    <p:extLst>
      <p:ext uri="{BB962C8B-B14F-4D97-AF65-F5344CB8AC3E}">
        <p14:creationId xmlns:p14="http://schemas.microsoft.com/office/powerpoint/2010/main" val="4247847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914400" y="817563"/>
            <a:ext cx="7391400" cy="1201737"/>
          </a:xfrm>
        </p:spPr>
        <p:txBody>
          <a:bodyPr/>
          <a:lstStyle/>
          <a:p>
            <a:r>
              <a:rPr lang="en-US" dirty="0" smtClean="0">
                <a:solidFill>
                  <a:schemeClr val="tx1"/>
                </a:solidFill>
              </a:rPr>
              <a:t>From DNA to Protein</a:t>
            </a:r>
          </a:p>
        </p:txBody>
      </p:sp>
      <p:sp>
        <p:nvSpPr>
          <p:cNvPr id="231427"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3.33</a:t>
            </a:r>
          </a:p>
        </p:txBody>
      </p:sp>
      <p:pic>
        <p:nvPicPr>
          <p:cNvPr id="228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14425"/>
            <a:ext cx="4572000" cy="4627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2362200"/>
            <a:ext cx="9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038475"/>
            <a:ext cx="904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1"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588" y="3998913"/>
            <a:ext cx="904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4687888"/>
            <a:ext cx="10541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125" y="2392363"/>
            <a:ext cx="12731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4" name="Freeform 10"/>
          <p:cNvSpPr>
            <a:spLocks/>
          </p:cNvSpPr>
          <p:nvPr/>
        </p:nvSpPr>
        <p:spPr bwMode="auto">
          <a:xfrm>
            <a:off x="5067300" y="1381125"/>
            <a:ext cx="1054100" cy="317500"/>
          </a:xfrm>
          <a:custGeom>
            <a:avLst/>
            <a:gdLst>
              <a:gd name="T0" fmla="*/ 2147483647 w 664"/>
              <a:gd name="T1" fmla="*/ 0 h 200"/>
              <a:gd name="T2" fmla="*/ 2147483647 w 664"/>
              <a:gd name="T3" fmla="*/ 0 h 200"/>
              <a:gd name="T4" fmla="*/ 0 w 664"/>
              <a:gd name="T5" fmla="*/ 2147483647 h 200"/>
              <a:gd name="T6" fmla="*/ 0 60000 65536"/>
              <a:gd name="T7" fmla="*/ 0 60000 65536"/>
              <a:gd name="T8" fmla="*/ 0 60000 65536"/>
              <a:gd name="T9" fmla="*/ 0 w 664"/>
              <a:gd name="T10" fmla="*/ 0 h 200"/>
              <a:gd name="T11" fmla="*/ 664 w 664"/>
              <a:gd name="T12" fmla="*/ 200 h 200"/>
            </a:gdLst>
            <a:ahLst/>
            <a:cxnLst>
              <a:cxn ang="T6">
                <a:pos x="T0" y="T1"/>
              </a:cxn>
              <a:cxn ang="T7">
                <a:pos x="T2" y="T3"/>
              </a:cxn>
              <a:cxn ang="T8">
                <a:pos x="T4" y="T5"/>
              </a:cxn>
            </a:cxnLst>
            <a:rect l="T9" t="T10" r="T11" b="T12"/>
            <a:pathLst>
              <a:path w="664" h="200">
                <a:moveTo>
                  <a:pt x="664" y="0"/>
                </a:moveTo>
                <a:lnTo>
                  <a:pt x="568" y="0"/>
                </a:lnTo>
                <a:lnTo>
                  <a:pt x="0" y="20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435" name="Freeform 11"/>
          <p:cNvSpPr>
            <a:spLocks/>
          </p:cNvSpPr>
          <p:nvPr/>
        </p:nvSpPr>
        <p:spPr bwMode="auto">
          <a:xfrm>
            <a:off x="5003800" y="4568825"/>
            <a:ext cx="292100" cy="317500"/>
          </a:xfrm>
          <a:custGeom>
            <a:avLst/>
            <a:gdLst>
              <a:gd name="T0" fmla="*/ 2147483647 w 184"/>
              <a:gd name="T1" fmla="*/ 0 h 200"/>
              <a:gd name="T2" fmla="*/ 2147483647 w 184"/>
              <a:gd name="T3" fmla="*/ 0 h 200"/>
              <a:gd name="T4" fmla="*/ 0 w 184"/>
              <a:gd name="T5" fmla="*/ 2147483647 h 200"/>
              <a:gd name="T6" fmla="*/ 0 60000 65536"/>
              <a:gd name="T7" fmla="*/ 0 60000 65536"/>
              <a:gd name="T8" fmla="*/ 0 60000 65536"/>
              <a:gd name="T9" fmla="*/ 0 w 184"/>
              <a:gd name="T10" fmla="*/ 0 h 200"/>
              <a:gd name="T11" fmla="*/ 184 w 184"/>
              <a:gd name="T12" fmla="*/ 200 h 200"/>
            </a:gdLst>
            <a:ahLst/>
            <a:cxnLst>
              <a:cxn ang="T6">
                <a:pos x="T0" y="T1"/>
              </a:cxn>
              <a:cxn ang="T7">
                <a:pos x="T2" y="T3"/>
              </a:cxn>
              <a:cxn ang="T8">
                <a:pos x="T4" y="T5"/>
              </a:cxn>
            </a:cxnLst>
            <a:rect l="T9" t="T10" r="T11" b="T12"/>
            <a:pathLst>
              <a:path w="184" h="200">
                <a:moveTo>
                  <a:pt x="184" y="0"/>
                </a:moveTo>
                <a:lnTo>
                  <a:pt x="112" y="0"/>
                </a:lnTo>
                <a:lnTo>
                  <a:pt x="0" y="20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436" name="Freeform 12"/>
          <p:cNvSpPr>
            <a:spLocks/>
          </p:cNvSpPr>
          <p:nvPr/>
        </p:nvSpPr>
        <p:spPr bwMode="auto">
          <a:xfrm>
            <a:off x="4610100" y="5254625"/>
            <a:ext cx="406400" cy="215900"/>
          </a:xfrm>
          <a:custGeom>
            <a:avLst/>
            <a:gdLst>
              <a:gd name="T0" fmla="*/ 2147483647 w 256"/>
              <a:gd name="T1" fmla="*/ 2147483647 h 136"/>
              <a:gd name="T2" fmla="*/ 2147483647 w 256"/>
              <a:gd name="T3" fmla="*/ 2147483647 h 136"/>
              <a:gd name="T4" fmla="*/ 0 w 256"/>
              <a:gd name="T5" fmla="*/ 0 h 136"/>
              <a:gd name="T6" fmla="*/ 0 60000 65536"/>
              <a:gd name="T7" fmla="*/ 0 60000 65536"/>
              <a:gd name="T8" fmla="*/ 0 60000 65536"/>
              <a:gd name="T9" fmla="*/ 0 w 256"/>
              <a:gd name="T10" fmla="*/ 0 h 136"/>
              <a:gd name="T11" fmla="*/ 256 w 256"/>
              <a:gd name="T12" fmla="*/ 136 h 136"/>
            </a:gdLst>
            <a:ahLst/>
            <a:cxnLst>
              <a:cxn ang="T6">
                <a:pos x="T0" y="T1"/>
              </a:cxn>
              <a:cxn ang="T7">
                <a:pos x="T2" y="T3"/>
              </a:cxn>
              <a:cxn ang="T8">
                <a:pos x="T4" y="T5"/>
              </a:cxn>
            </a:cxnLst>
            <a:rect l="T9" t="T10" r="T11" b="T12"/>
            <a:pathLst>
              <a:path w="256" h="136">
                <a:moveTo>
                  <a:pt x="256" y="136"/>
                </a:moveTo>
                <a:lnTo>
                  <a:pt x="176" y="136"/>
                </a:lnTo>
                <a:lnTo>
                  <a:pt x="0" y="0"/>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437" name="Rectangle 13"/>
          <p:cNvSpPr>
            <a:spLocks noChangeArrowheads="1"/>
          </p:cNvSpPr>
          <p:nvPr/>
        </p:nvSpPr>
        <p:spPr bwMode="auto">
          <a:xfrm>
            <a:off x="6178550" y="1336675"/>
            <a:ext cx="7032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Nuclear</a:t>
            </a:r>
          </a:p>
          <a:p>
            <a:r>
              <a:rPr lang="en-US" sz="1200" b="1">
                <a:solidFill>
                  <a:srgbClr val="000000"/>
                </a:solidFill>
                <a:latin typeface="Calibri" pitchFamily="34" charset="0"/>
              </a:rPr>
              <a:t>envelope </a:t>
            </a:r>
          </a:p>
        </p:txBody>
      </p:sp>
      <p:sp>
        <p:nvSpPr>
          <p:cNvPr id="231438" name="Rectangle 14"/>
          <p:cNvSpPr>
            <a:spLocks noChangeArrowheads="1"/>
          </p:cNvSpPr>
          <p:nvPr/>
        </p:nvSpPr>
        <p:spPr bwMode="auto">
          <a:xfrm>
            <a:off x="5137150" y="2390775"/>
            <a:ext cx="3286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DNA</a:t>
            </a:r>
            <a:endParaRPr lang="en-US" b="1">
              <a:latin typeface="Calibri" pitchFamily="34" charset="0"/>
            </a:endParaRPr>
          </a:p>
        </p:txBody>
      </p:sp>
      <p:sp>
        <p:nvSpPr>
          <p:cNvPr id="231439" name="Rectangle 15"/>
          <p:cNvSpPr>
            <a:spLocks noChangeArrowheads="1"/>
          </p:cNvSpPr>
          <p:nvPr/>
        </p:nvSpPr>
        <p:spPr bwMode="auto">
          <a:xfrm>
            <a:off x="5137150" y="3076575"/>
            <a:ext cx="758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Pre-mRNA</a:t>
            </a:r>
            <a:endParaRPr lang="en-US" b="1">
              <a:latin typeface="Calibri" pitchFamily="34" charset="0"/>
            </a:endParaRPr>
          </a:p>
        </p:txBody>
      </p:sp>
      <p:sp>
        <p:nvSpPr>
          <p:cNvPr id="231440" name="Rectangle 16"/>
          <p:cNvSpPr>
            <a:spLocks noChangeArrowheads="1"/>
          </p:cNvSpPr>
          <p:nvPr/>
        </p:nvSpPr>
        <p:spPr bwMode="auto">
          <a:xfrm>
            <a:off x="4222750" y="3927475"/>
            <a:ext cx="463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mRNA</a:t>
            </a:r>
            <a:endParaRPr lang="en-US" b="1">
              <a:latin typeface="Calibri" pitchFamily="34" charset="0"/>
            </a:endParaRPr>
          </a:p>
        </p:txBody>
      </p:sp>
      <p:sp>
        <p:nvSpPr>
          <p:cNvPr id="231441" name="Rectangle 17"/>
          <p:cNvSpPr>
            <a:spLocks noChangeArrowheads="1"/>
          </p:cNvSpPr>
          <p:nvPr/>
        </p:nvSpPr>
        <p:spPr bwMode="auto">
          <a:xfrm>
            <a:off x="5353050" y="4489450"/>
            <a:ext cx="736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Ribosome</a:t>
            </a:r>
            <a:endParaRPr lang="en-US" b="1">
              <a:latin typeface="Calibri" pitchFamily="34" charset="0"/>
            </a:endParaRPr>
          </a:p>
        </p:txBody>
      </p:sp>
      <p:sp>
        <p:nvSpPr>
          <p:cNvPr id="231442" name="Rectangle 18"/>
          <p:cNvSpPr>
            <a:spLocks noChangeArrowheads="1"/>
          </p:cNvSpPr>
          <p:nvPr/>
        </p:nvSpPr>
        <p:spPr bwMode="auto">
          <a:xfrm>
            <a:off x="5060950" y="5380038"/>
            <a:ext cx="8651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Polypeptide</a:t>
            </a:r>
            <a:endParaRPr lang="en-US" b="1">
              <a:latin typeface="Calibri" pitchFamily="34" charset="0"/>
            </a:endParaRPr>
          </a:p>
        </p:txBody>
      </p:sp>
      <p:sp>
        <p:nvSpPr>
          <p:cNvPr id="231443" name="Rectangle 19"/>
          <p:cNvSpPr>
            <a:spLocks noChangeArrowheads="1"/>
          </p:cNvSpPr>
          <p:nvPr/>
        </p:nvSpPr>
        <p:spPr bwMode="auto">
          <a:xfrm>
            <a:off x="3190875" y="4722813"/>
            <a:ext cx="8223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Translation</a:t>
            </a:r>
            <a:endParaRPr lang="en-US" b="1">
              <a:latin typeface="Calibri" pitchFamily="34" charset="0"/>
            </a:endParaRPr>
          </a:p>
        </p:txBody>
      </p:sp>
      <p:sp>
        <p:nvSpPr>
          <p:cNvPr id="231444" name="Rectangle 20"/>
          <p:cNvSpPr>
            <a:spLocks noChangeArrowheads="1"/>
          </p:cNvSpPr>
          <p:nvPr/>
        </p:nvSpPr>
        <p:spPr bwMode="auto">
          <a:xfrm>
            <a:off x="3244850" y="3241675"/>
            <a:ext cx="1192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RNA Processing</a:t>
            </a:r>
            <a:endParaRPr lang="en-US" b="1">
              <a:latin typeface="Calibri" pitchFamily="34" charset="0"/>
            </a:endParaRPr>
          </a:p>
        </p:txBody>
      </p:sp>
      <p:sp>
        <p:nvSpPr>
          <p:cNvPr id="231445" name="Rectangle 21"/>
          <p:cNvSpPr>
            <a:spLocks noChangeArrowheads="1"/>
          </p:cNvSpPr>
          <p:nvPr/>
        </p:nvSpPr>
        <p:spPr bwMode="auto">
          <a:xfrm>
            <a:off x="3300413" y="2420938"/>
            <a:ext cx="974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Transcription</a:t>
            </a:r>
            <a:endParaRPr lang="en-US" b="1">
              <a:latin typeface="Calibri" pitchFamily="34" charset="0"/>
            </a:endParaRPr>
          </a:p>
        </p:txBody>
      </p:sp>
    </p:spTree>
    <p:extLst>
      <p:ext uri="{BB962C8B-B14F-4D97-AF65-F5344CB8AC3E}">
        <p14:creationId xmlns:p14="http://schemas.microsoft.com/office/powerpoint/2010/main" val="32144401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914400" y="228600"/>
            <a:ext cx="7391400" cy="609600"/>
          </a:xfrm>
        </p:spPr>
        <p:txBody>
          <a:bodyPr rtlCol="0">
            <a:normAutofit fontScale="90000"/>
          </a:bodyPr>
          <a:lstStyle/>
          <a:p>
            <a:pPr fontAlgn="auto">
              <a:spcAft>
                <a:spcPts val="0"/>
              </a:spcAft>
              <a:defRPr/>
            </a:pPr>
            <a:r>
              <a:rPr lang="en-US" dirty="0" smtClean="0">
                <a:solidFill>
                  <a:schemeClr val="tx1"/>
                </a:solidFill>
              </a:rPr>
              <a:t>Roles of the Three Types of RNA</a:t>
            </a:r>
          </a:p>
        </p:txBody>
      </p:sp>
      <p:sp>
        <p:nvSpPr>
          <p:cNvPr id="158723" name="Rectangle 3"/>
          <p:cNvSpPr>
            <a:spLocks noGrp="1" noChangeArrowheads="1"/>
          </p:cNvSpPr>
          <p:nvPr>
            <p:ph idx="1"/>
          </p:nvPr>
        </p:nvSpPr>
        <p:spPr>
          <a:xfrm>
            <a:off x="838200" y="2119313"/>
            <a:ext cx="7467600" cy="4052887"/>
          </a:xfrm>
        </p:spPr>
        <p:txBody>
          <a:bodyPr rtlCol="0">
            <a:normAutofit fontScale="85000" lnSpcReduction="20000"/>
          </a:bodyPr>
          <a:lstStyle/>
          <a:p>
            <a:pPr marL="274320" indent="-274320" fontAlgn="auto">
              <a:spcAft>
                <a:spcPts val="0"/>
              </a:spcAft>
              <a:buFont typeface="Arial" pitchFamily="34" charset="0"/>
              <a:buChar char="•"/>
              <a:defRPr/>
            </a:pPr>
            <a:r>
              <a:rPr lang="en-US" dirty="0">
                <a:solidFill>
                  <a:schemeClr val="tx1"/>
                </a:solidFill>
              </a:rPr>
              <a:t>Messenger RNA (mRNA)</a:t>
            </a:r>
          </a:p>
          <a:p>
            <a:pPr marL="640080" lvl="1" indent="-274320" fontAlgn="auto">
              <a:spcAft>
                <a:spcPts val="0"/>
              </a:spcAft>
              <a:buFont typeface="Arial" pitchFamily="34" charset="0"/>
              <a:buChar char="–"/>
              <a:defRPr/>
            </a:pPr>
            <a:r>
              <a:rPr lang="en-US" dirty="0">
                <a:solidFill>
                  <a:schemeClr val="tx1"/>
                </a:solidFill>
              </a:rPr>
              <a:t>carries the genetic information from DNA in the nucleus to the ribosomes in the cytoplasm</a:t>
            </a:r>
          </a:p>
          <a:p>
            <a:pPr marL="274320" indent="-274320" fontAlgn="auto">
              <a:spcAft>
                <a:spcPts val="0"/>
              </a:spcAft>
              <a:buFont typeface="Arial" pitchFamily="34" charset="0"/>
              <a:buChar char="•"/>
              <a:defRPr/>
            </a:pPr>
            <a:endParaRPr lang="en-US" dirty="0" smtClean="0">
              <a:solidFill>
                <a:schemeClr val="tx1"/>
              </a:solidFill>
            </a:endParaRPr>
          </a:p>
          <a:p>
            <a:pPr marL="274320" indent="-274320" fontAlgn="auto">
              <a:spcAft>
                <a:spcPts val="0"/>
              </a:spcAft>
              <a:buFont typeface="Arial" pitchFamily="34" charset="0"/>
              <a:buChar char="•"/>
              <a:defRPr/>
            </a:pPr>
            <a:r>
              <a:rPr lang="en-US" dirty="0" smtClean="0">
                <a:solidFill>
                  <a:schemeClr val="tx1"/>
                </a:solidFill>
              </a:rPr>
              <a:t>Transfer </a:t>
            </a:r>
            <a:r>
              <a:rPr lang="en-US" dirty="0">
                <a:solidFill>
                  <a:schemeClr val="tx1"/>
                </a:solidFill>
              </a:rPr>
              <a:t>RNAs (</a:t>
            </a:r>
            <a:r>
              <a:rPr lang="en-US" dirty="0" err="1">
                <a:solidFill>
                  <a:schemeClr val="tx1"/>
                </a:solidFill>
              </a:rPr>
              <a:t>tRNAs</a:t>
            </a:r>
            <a:r>
              <a:rPr lang="en-US" dirty="0">
                <a:solidFill>
                  <a:schemeClr val="tx1"/>
                </a:solidFill>
              </a:rPr>
              <a:t>)</a:t>
            </a:r>
          </a:p>
          <a:p>
            <a:pPr marL="640080" lvl="1" indent="-274320" fontAlgn="auto">
              <a:spcAft>
                <a:spcPts val="0"/>
              </a:spcAft>
              <a:buFont typeface="Arial" pitchFamily="34" charset="0"/>
              <a:buChar char="–"/>
              <a:defRPr/>
            </a:pPr>
            <a:r>
              <a:rPr lang="en-US" dirty="0">
                <a:solidFill>
                  <a:schemeClr val="tx1"/>
                </a:solidFill>
              </a:rPr>
              <a:t>bound to amino acids base pair with the codons of mRNA at the ribosome to begin the process of protein synthesis</a:t>
            </a:r>
          </a:p>
          <a:p>
            <a:pPr marL="274320" indent="-274320" fontAlgn="auto">
              <a:spcAft>
                <a:spcPts val="0"/>
              </a:spcAft>
              <a:buFont typeface="Arial" pitchFamily="34" charset="0"/>
              <a:buChar char="•"/>
              <a:defRPr/>
            </a:pPr>
            <a:endParaRPr lang="en-US" dirty="0" smtClean="0">
              <a:solidFill>
                <a:schemeClr val="tx1"/>
              </a:solidFill>
            </a:endParaRPr>
          </a:p>
          <a:p>
            <a:pPr marL="274320" indent="-274320" fontAlgn="auto">
              <a:spcAft>
                <a:spcPts val="0"/>
              </a:spcAft>
              <a:buFont typeface="Arial" pitchFamily="34" charset="0"/>
              <a:buChar char="•"/>
              <a:defRPr/>
            </a:pPr>
            <a:r>
              <a:rPr lang="en-US" dirty="0" smtClean="0">
                <a:solidFill>
                  <a:schemeClr val="tx1"/>
                </a:solidFill>
              </a:rPr>
              <a:t>Ribosomal </a:t>
            </a:r>
            <a:r>
              <a:rPr lang="en-US" dirty="0">
                <a:solidFill>
                  <a:schemeClr val="tx1"/>
                </a:solidFill>
              </a:rPr>
              <a:t>RNA (</a:t>
            </a:r>
            <a:r>
              <a:rPr lang="en-US" dirty="0" err="1">
                <a:solidFill>
                  <a:schemeClr val="tx1"/>
                </a:solidFill>
              </a:rPr>
              <a:t>rRNA</a:t>
            </a:r>
            <a:r>
              <a:rPr lang="en-US" dirty="0">
                <a:solidFill>
                  <a:schemeClr val="tx1"/>
                </a:solidFill>
              </a:rPr>
              <a:t>)</a:t>
            </a:r>
          </a:p>
          <a:p>
            <a:pPr marL="640080" lvl="1" indent="-274320" fontAlgn="auto">
              <a:spcAft>
                <a:spcPts val="0"/>
              </a:spcAft>
              <a:buFont typeface="Arial" pitchFamily="34" charset="0"/>
              <a:buChar char="–"/>
              <a:defRPr/>
            </a:pPr>
            <a:r>
              <a:rPr lang="en-US" dirty="0">
                <a:solidFill>
                  <a:schemeClr val="tx1"/>
                </a:solidFill>
              </a:rPr>
              <a:t> a structural component of ribosomes</a:t>
            </a:r>
          </a:p>
        </p:txBody>
      </p:sp>
    </p:spTree>
    <p:extLst>
      <p:ext uri="{BB962C8B-B14F-4D97-AF65-F5344CB8AC3E}">
        <p14:creationId xmlns:p14="http://schemas.microsoft.com/office/powerpoint/2010/main" val="27886838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Transcription</a:t>
            </a:r>
          </a:p>
        </p:txBody>
      </p:sp>
      <p:sp>
        <p:nvSpPr>
          <p:cNvPr id="233475" name="Rectangle 3"/>
          <p:cNvSpPr>
            <a:spLocks noGrp="1" noChangeArrowheads="1"/>
          </p:cNvSpPr>
          <p:nvPr>
            <p:ph idx="1"/>
          </p:nvPr>
        </p:nvSpPr>
        <p:spPr>
          <a:xfrm>
            <a:off x="838200" y="2119313"/>
            <a:ext cx="7467600" cy="4052887"/>
          </a:xfrm>
        </p:spPr>
        <p:txBody>
          <a:bodyPr/>
          <a:lstStyle/>
          <a:p>
            <a:pPr>
              <a:lnSpc>
                <a:spcPct val="90000"/>
              </a:lnSpc>
            </a:pPr>
            <a:r>
              <a:rPr lang="en-US" dirty="0" smtClean="0">
                <a:solidFill>
                  <a:schemeClr val="tx1"/>
                </a:solidFill>
              </a:rPr>
              <a:t>Transfer of information from the sense strand of DNA to RNA</a:t>
            </a:r>
          </a:p>
        </p:txBody>
      </p:sp>
    </p:spTree>
    <p:extLst>
      <p:ext uri="{BB962C8B-B14F-4D97-AF65-F5344CB8AC3E}">
        <p14:creationId xmlns:p14="http://schemas.microsoft.com/office/powerpoint/2010/main" val="388546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dirty="0">
                <a:solidFill>
                  <a:schemeClr val="tx1"/>
                </a:solidFill>
              </a:rPr>
              <a:t>Negative Feedback</a:t>
            </a:r>
          </a:p>
        </p:txBody>
      </p:sp>
      <p:sp>
        <p:nvSpPr>
          <p:cNvPr id="58373" name="Rectangle 5"/>
          <p:cNvSpPr>
            <a:spLocks noGrp="1" noChangeArrowheads="1"/>
          </p:cNvSpPr>
          <p:nvPr>
            <p:ph idx="1"/>
          </p:nvPr>
        </p:nvSpPr>
        <p:spPr/>
        <p:txBody>
          <a:bodyPr>
            <a:normAutofit/>
          </a:bodyPr>
          <a:lstStyle/>
          <a:p>
            <a:r>
              <a:rPr lang="en-US" dirty="0">
                <a:solidFill>
                  <a:schemeClr val="tx1"/>
                </a:solidFill>
              </a:rPr>
              <a:t>Most feedback mechanisms in body</a:t>
            </a:r>
          </a:p>
          <a:p>
            <a:r>
              <a:rPr lang="en-US" dirty="0">
                <a:solidFill>
                  <a:schemeClr val="tx1"/>
                </a:solidFill>
              </a:rPr>
              <a:t>Response reduces or shuts off original stimulus</a:t>
            </a:r>
          </a:p>
          <a:p>
            <a:pPr lvl="1"/>
            <a:r>
              <a:rPr lang="en-US" dirty="0">
                <a:solidFill>
                  <a:schemeClr val="tx1"/>
                </a:solidFill>
              </a:rPr>
              <a:t>Variable changes in opposite direction of initial change</a:t>
            </a:r>
          </a:p>
          <a:p>
            <a:r>
              <a:rPr lang="en-US" dirty="0">
                <a:solidFill>
                  <a:schemeClr val="tx1"/>
                </a:solidFill>
              </a:rPr>
              <a:t>Examples</a:t>
            </a:r>
          </a:p>
          <a:p>
            <a:pPr lvl="1"/>
            <a:r>
              <a:rPr lang="en-US" dirty="0">
                <a:solidFill>
                  <a:schemeClr val="tx1"/>
                </a:solidFill>
              </a:rPr>
              <a:t>Regulation of body temperature </a:t>
            </a:r>
            <a:r>
              <a:rPr lang="en-US" dirty="0" smtClean="0">
                <a:solidFill>
                  <a:schemeClr val="tx1"/>
                </a:solidFill>
              </a:rPr>
              <a:t> </a:t>
            </a:r>
            <a:endParaRPr lang="en-US" dirty="0">
              <a:solidFill>
                <a:schemeClr val="tx1"/>
              </a:solidFill>
            </a:endParaRPr>
          </a:p>
          <a:p>
            <a:pPr lvl="1"/>
            <a:r>
              <a:rPr lang="en-US" dirty="0">
                <a:solidFill>
                  <a:schemeClr val="tx1"/>
                </a:solidFill>
              </a:rPr>
              <a:t>Regulation of blood volume by ADH </a:t>
            </a:r>
            <a:r>
              <a:rPr lang="en-US" dirty="0" smtClean="0">
                <a:solidFill>
                  <a:schemeClr val="tx1"/>
                </a:solidFill>
              </a:rPr>
              <a:t> </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4262589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914400" y="228600"/>
            <a:ext cx="7391400" cy="609600"/>
          </a:xfrm>
        </p:spPr>
        <p:txBody>
          <a:bodyPr rtlCol="0">
            <a:normAutofit fontScale="90000"/>
          </a:bodyPr>
          <a:lstStyle/>
          <a:p>
            <a:pPr fontAlgn="auto">
              <a:spcAft>
                <a:spcPts val="0"/>
              </a:spcAft>
              <a:defRPr/>
            </a:pPr>
            <a:r>
              <a:rPr lang="en-US" dirty="0" smtClean="0">
                <a:solidFill>
                  <a:schemeClr val="tx1"/>
                </a:solidFill>
              </a:rPr>
              <a:t>Transcription: RNA Polymerase</a:t>
            </a:r>
          </a:p>
        </p:txBody>
      </p:sp>
      <p:sp>
        <p:nvSpPr>
          <p:cNvPr id="234499"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An enzyme that oversees the synthesis of RNA</a:t>
            </a:r>
          </a:p>
          <a:p>
            <a:r>
              <a:rPr lang="en-US" dirty="0" smtClean="0">
                <a:solidFill>
                  <a:schemeClr val="tx1"/>
                </a:solidFill>
              </a:rPr>
              <a:t>Unwinds the DNA template</a:t>
            </a:r>
          </a:p>
          <a:p>
            <a:r>
              <a:rPr lang="en-US" dirty="0" smtClean="0">
                <a:solidFill>
                  <a:schemeClr val="tx1"/>
                </a:solidFill>
              </a:rPr>
              <a:t>Adds complementary </a:t>
            </a:r>
            <a:r>
              <a:rPr lang="en-US" dirty="0" err="1" smtClean="0">
                <a:solidFill>
                  <a:schemeClr val="tx1"/>
                </a:solidFill>
              </a:rPr>
              <a:t>ribonucleoside</a:t>
            </a:r>
            <a:r>
              <a:rPr lang="en-US" dirty="0" smtClean="0">
                <a:solidFill>
                  <a:schemeClr val="tx1"/>
                </a:solidFill>
              </a:rPr>
              <a:t> triphosphates on the DNA template</a:t>
            </a:r>
          </a:p>
          <a:p>
            <a:r>
              <a:rPr lang="en-US" dirty="0" smtClean="0">
                <a:solidFill>
                  <a:schemeClr val="tx1"/>
                </a:solidFill>
              </a:rPr>
              <a:t>Joins these RNA nucleotides together</a:t>
            </a:r>
          </a:p>
          <a:p>
            <a:r>
              <a:rPr lang="en-US" dirty="0" smtClean="0">
                <a:solidFill>
                  <a:schemeClr val="tx1"/>
                </a:solidFill>
              </a:rPr>
              <a:t>Encodes a termination signal to stop transcription</a:t>
            </a:r>
          </a:p>
        </p:txBody>
      </p:sp>
    </p:spTree>
    <p:extLst>
      <p:ext uri="{BB962C8B-B14F-4D97-AF65-F5344CB8AC3E}">
        <p14:creationId xmlns:p14="http://schemas.microsoft.com/office/powerpoint/2010/main" val="40288291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152400"/>
            <a:ext cx="3429000" cy="609600"/>
          </a:xfrm>
        </p:spPr>
        <p:txBody>
          <a:bodyPr>
            <a:normAutofit fontScale="90000"/>
          </a:bodyPr>
          <a:lstStyle/>
          <a:p>
            <a:r>
              <a:rPr lang="en-US" sz="4000" dirty="0" smtClean="0">
                <a:solidFill>
                  <a:schemeClr val="tx1"/>
                </a:solidFill>
              </a:rPr>
              <a:t>Genetic Code</a:t>
            </a:r>
          </a:p>
        </p:txBody>
      </p:sp>
      <p:sp>
        <p:nvSpPr>
          <p:cNvPr id="235523" name="Rectangle 3"/>
          <p:cNvSpPr>
            <a:spLocks noGrp="1" noChangeArrowheads="1"/>
          </p:cNvSpPr>
          <p:nvPr>
            <p:ph idx="1"/>
          </p:nvPr>
        </p:nvSpPr>
        <p:spPr>
          <a:xfrm>
            <a:off x="990600" y="1600200"/>
            <a:ext cx="3429000" cy="4525963"/>
          </a:xfrm>
        </p:spPr>
        <p:txBody>
          <a:bodyPr/>
          <a:lstStyle/>
          <a:p>
            <a:r>
              <a:rPr lang="en-US" dirty="0" smtClean="0">
                <a:solidFill>
                  <a:schemeClr val="tx1"/>
                </a:solidFill>
              </a:rPr>
              <a:t>RNA codons code for amino acids according to a genetic code</a:t>
            </a:r>
          </a:p>
        </p:txBody>
      </p:sp>
      <p:sp>
        <p:nvSpPr>
          <p:cNvPr id="235524" name="Text Box 4"/>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b="1">
                <a:solidFill>
                  <a:schemeClr val="accent2"/>
                </a:solidFill>
                <a:latin typeface="Calibri" pitchFamily="34" charset="0"/>
              </a:rPr>
              <a:t>Figure 3.35</a:t>
            </a:r>
          </a:p>
        </p:txBody>
      </p:sp>
      <p:pic>
        <p:nvPicPr>
          <p:cNvPr id="2355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4400"/>
            <a:ext cx="3763963"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2268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914400" y="228600"/>
            <a:ext cx="7391400" cy="858838"/>
          </a:xfrm>
        </p:spPr>
        <p:txBody>
          <a:bodyPr rtlCol="0">
            <a:normAutofit fontScale="90000"/>
          </a:bodyPr>
          <a:lstStyle/>
          <a:p>
            <a:pPr fontAlgn="auto">
              <a:spcAft>
                <a:spcPts val="0"/>
              </a:spcAft>
              <a:defRPr/>
            </a:pPr>
            <a:r>
              <a:rPr lang="en-US" sz="3600" dirty="0">
                <a:solidFill>
                  <a:schemeClr val="tx1"/>
                </a:solidFill>
              </a:rPr>
              <a:t>Information Transfer from DNA to RNA</a:t>
            </a:r>
          </a:p>
        </p:txBody>
      </p:sp>
      <p:sp>
        <p:nvSpPr>
          <p:cNvPr id="233475" name="Rectangle 3"/>
          <p:cNvSpPr>
            <a:spLocks noGrp="1" noChangeArrowheads="1"/>
          </p:cNvSpPr>
          <p:nvPr>
            <p:ph idx="1"/>
          </p:nvPr>
        </p:nvSpPr>
        <p:spPr>
          <a:xfrm>
            <a:off x="838200" y="2119313"/>
            <a:ext cx="7467600" cy="4052887"/>
          </a:xfrm>
        </p:spPr>
        <p:txBody>
          <a:bodyPr rtlCol="0">
            <a:normAutofit fontScale="77500" lnSpcReduction="20000"/>
          </a:bodyPr>
          <a:lstStyle/>
          <a:p>
            <a:pPr marL="274320" indent="-274320" fontAlgn="auto">
              <a:spcAft>
                <a:spcPts val="0"/>
              </a:spcAft>
              <a:defRPr/>
            </a:pPr>
            <a:r>
              <a:rPr lang="en-US" dirty="0" smtClean="0">
                <a:solidFill>
                  <a:schemeClr val="tx1"/>
                </a:solidFill>
              </a:rPr>
              <a:t>DNA triplets are transcribed into mRNA codons by RNA polymerase</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Codons base pair with </a:t>
            </a:r>
            <a:r>
              <a:rPr lang="en-US" dirty="0" err="1" smtClean="0">
                <a:solidFill>
                  <a:schemeClr val="tx1"/>
                </a:solidFill>
              </a:rPr>
              <a:t>tRNA</a:t>
            </a:r>
            <a:r>
              <a:rPr lang="en-US" dirty="0" smtClean="0">
                <a:solidFill>
                  <a:schemeClr val="tx1"/>
                </a:solidFill>
              </a:rPr>
              <a:t> anticodons at the ribosomes</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Amino acids are peptide bonded at the ribosomes to form polypeptide chains</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Start and stop codons are used in initiating and ending translation</a:t>
            </a:r>
          </a:p>
        </p:txBody>
      </p:sp>
    </p:spTree>
    <p:extLst>
      <p:ext uri="{BB962C8B-B14F-4D97-AF65-F5344CB8AC3E}">
        <p14:creationId xmlns:p14="http://schemas.microsoft.com/office/powerpoint/2010/main" val="379004945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645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4723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27200" y="1795463"/>
            <a:ext cx="5722938" cy="1827212"/>
          </a:xfrm>
        </p:spPr>
        <p:txBody>
          <a:bodyPr/>
          <a:lstStyle/>
          <a:p>
            <a:r>
              <a:rPr lang="en-US" dirty="0" smtClean="0">
                <a:solidFill>
                  <a:schemeClr val="tx1"/>
                </a:solidFill>
              </a:rPr>
              <a:t>4</a:t>
            </a:r>
          </a:p>
        </p:txBody>
      </p:sp>
      <p:sp>
        <p:nvSpPr>
          <p:cNvPr id="238595" name="Rectangle 3"/>
          <p:cNvSpPr>
            <a:spLocks noGrp="1" noChangeArrowheads="1"/>
          </p:cNvSpPr>
          <p:nvPr>
            <p:ph type="subTitle" idx="1"/>
          </p:nvPr>
        </p:nvSpPr>
        <p:spPr>
          <a:xfrm>
            <a:off x="1727200" y="3736975"/>
            <a:ext cx="5711825" cy="1524000"/>
          </a:xfrm>
        </p:spPr>
        <p:txBody>
          <a:bodyPr/>
          <a:lstStyle/>
          <a:p>
            <a:pPr>
              <a:buFont typeface="Arial" charset="0"/>
              <a:buNone/>
            </a:pPr>
            <a:r>
              <a:rPr lang="en-US" dirty="0" smtClean="0">
                <a:solidFill>
                  <a:schemeClr val="tx1"/>
                </a:solidFill>
              </a:rPr>
              <a:t>Tissue: The Living Fabric</a:t>
            </a:r>
            <a:endParaRPr lang="en-US" sz="3100" b="1" dirty="0" smtClean="0">
              <a:solidFill>
                <a:schemeClr val="tx1"/>
              </a:solidFill>
              <a:latin typeface="Times New Roman" pitchFamily="18" charset="0"/>
            </a:endParaRPr>
          </a:p>
        </p:txBody>
      </p:sp>
    </p:spTree>
    <p:extLst>
      <p:ext uri="{BB962C8B-B14F-4D97-AF65-F5344CB8AC3E}">
        <p14:creationId xmlns:p14="http://schemas.microsoft.com/office/powerpoint/2010/main" val="7189850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914400" y="152401"/>
            <a:ext cx="7391400" cy="609600"/>
          </a:xfrm>
        </p:spPr>
        <p:txBody>
          <a:bodyPr>
            <a:normAutofit fontScale="90000"/>
          </a:bodyPr>
          <a:lstStyle/>
          <a:p>
            <a:r>
              <a:rPr lang="en-US" dirty="0" smtClean="0">
                <a:solidFill>
                  <a:schemeClr val="tx1"/>
                </a:solidFill>
              </a:rPr>
              <a:t>Tissues</a:t>
            </a:r>
          </a:p>
        </p:txBody>
      </p:sp>
      <p:sp>
        <p:nvSpPr>
          <p:cNvPr id="23961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Groups of cells similar in structure and function</a:t>
            </a:r>
          </a:p>
          <a:p>
            <a:r>
              <a:rPr lang="en-US" dirty="0" smtClean="0">
                <a:solidFill>
                  <a:schemeClr val="tx1"/>
                </a:solidFill>
              </a:rPr>
              <a:t>The four types of tissues</a:t>
            </a:r>
          </a:p>
          <a:p>
            <a:pPr lvl="1"/>
            <a:r>
              <a:rPr lang="en-US" dirty="0" smtClean="0">
                <a:solidFill>
                  <a:schemeClr val="tx1"/>
                </a:solidFill>
              </a:rPr>
              <a:t>Epithelial</a:t>
            </a:r>
          </a:p>
          <a:p>
            <a:pPr lvl="1"/>
            <a:r>
              <a:rPr lang="en-US" dirty="0" smtClean="0">
                <a:solidFill>
                  <a:schemeClr val="tx1"/>
                </a:solidFill>
              </a:rPr>
              <a:t>Connective</a:t>
            </a:r>
          </a:p>
          <a:p>
            <a:pPr lvl="1"/>
            <a:r>
              <a:rPr lang="en-US" dirty="0" smtClean="0">
                <a:solidFill>
                  <a:schemeClr val="tx1"/>
                </a:solidFill>
              </a:rPr>
              <a:t>Muscle</a:t>
            </a:r>
          </a:p>
          <a:p>
            <a:pPr lvl="1"/>
            <a:r>
              <a:rPr lang="en-US" dirty="0" smtClean="0">
                <a:solidFill>
                  <a:schemeClr val="tx1"/>
                </a:solidFill>
              </a:rPr>
              <a:t>Nerve</a:t>
            </a:r>
          </a:p>
        </p:txBody>
      </p:sp>
    </p:spTree>
    <p:extLst>
      <p:ext uri="{BB962C8B-B14F-4D97-AF65-F5344CB8AC3E}">
        <p14:creationId xmlns:p14="http://schemas.microsoft.com/office/powerpoint/2010/main" val="24012502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914400" y="228600"/>
            <a:ext cx="7391400" cy="609600"/>
          </a:xfrm>
        </p:spPr>
        <p:txBody>
          <a:bodyPr>
            <a:normAutofit fontScale="90000"/>
          </a:bodyPr>
          <a:lstStyle/>
          <a:p>
            <a:r>
              <a:rPr lang="en-US" dirty="0" smtClean="0">
                <a:solidFill>
                  <a:schemeClr val="tx1"/>
                </a:solidFill>
              </a:rPr>
              <a:t>Epithelial Membranes</a:t>
            </a:r>
          </a:p>
        </p:txBody>
      </p:sp>
      <p:sp>
        <p:nvSpPr>
          <p:cNvPr id="240643" name="Rectangle 3"/>
          <p:cNvSpPr>
            <a:spLocks noGrp="1" noChangeArrowheads="1"/>
          </p:cNvSpPr>
          <p:nvPr>
            <p:ph idx="1"/>
          </p:nvPr>
        </p:nvSpPr>
        <p:spPr>
          <a:xfrm>
            <a:off x="762000" y="1828800"/>
            <a:ext cx="7239000" cy="4297363"/>
          </a:xfrm>
        </p:spPr>
        <p:txBody>
          <a:bodyPr anchor="ctr"/>
          <a:lstStyle/>
          <a:p>
            <a:r>
              <a:rPr lang="en-US" dirty="0" smtClean="0">
                <a:solidFill>
                  <a:schemeClr val="tx1"/>
                </a:solidFill>
              </a:rPr>
              <a:t>Cutaneous </a:t>
            </a:r>
          </a:p>
          <a:p>
            <a:pPr lvl="1"/>
            <a:r>
              <a:rPr lang="en-US" dirty="0" smtClean="0">
                <a:solidFill>
                  <a:schemeClr val="tx1"/>
                </a:solidFill>
              </a:rPr>
              <a:t>skin</a:t>
            </a:r>
          </a:p>
          <a:p>
            <a:r>
              <a:rPr lang="en-US" dirty="0" smtClean="0">
                <a:solidFill>
                  <a:schemeClr val="tx1"/>
                </a:solidFill>
              </a:rPr>
              <a:t>Mucus</a:t>
            </a:r>
          </a:p>
          <a:p>
            <a:pPr lvl="1"/>
            <a:r>
              <a:rPr lang="en-US" dirty="0" smtClean="0">
                <a:solidFill>
                  <a:schemeClr val="tx1"/>
                </a:solidFill>
              </a:rPr>
              <a:t>lines body cavities open to the exterior </a:t>
            </a:r>
            <a:br>
              <a:rPr lang="en-US" dirty="0" smtClean="0">
                <a:solidFill>
                  <a:schemeClr val="tx1"/>
                </a:solidFill>
              </a:rPr>
            </a:br>
            <a:r>
              <a:rPr lang="en-US" dirty="0" smtClean="0">
                <a:solidFill>
                  <a:schemeClr val="tx1"/>
                </a:solidFill>
              </a:rPr>
              <a:t>(e.g., digestive and respiratory tracts)</a:t>
            </a:r>
          </a:p>
          <a:p>
            <a:r>
              <a:rPr lang="en-US" dirty="0" smtClean="0">
                <a:solidFill>
                  <a:schemeClr val="tx1"/>
                </a:solidFill>
              </a:rPr>
              <a:t>Serous</a:t>
            </a:r>
          </a:p>
          <a:p>
            <a:pPr lvl="1"/>
            <a:r>
              <a:rPr lang="en-US" dirty="0" smtClean="0">
                <a:solidFill>
                  <a:schemeClr val="tx1"/>
                </a:solidFill>
              </a:rPr>
              <a:t>moist membranes found in closed ventral body cavity</a:t>
            </a:r>
          </a:p>
        </p:txBody>
      </p:sp>
    </p:spTree>
    <p:extLst>
      <p:ext uri="{BB962C8B-B14F-4D97-AF65-F5344CB8AC3E}">
        <p14:creationId xmlns:p14="http://schemas.microsoft.com/office/powerpoint/2010/main" val="7273610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Epithelial Tissue</a:t>
            </a:r>
          </a:p>
        </p:txBody>
      </p:sp>
      <p:sp>
        <p:nvSpPr>
          <p:cNvPr id="241667"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Cellularity</a:t>
            </a:r>
          </a:p>
          <a:p>
            <a:pPr lvl="1"/>
            <a:r>
              <a:rPr lang="en-US" dirty="0" smtClean="0">
                <a:solidFill>
                  <a:schemeClr val="tx1"/>
                </a:solidFill>
              </a:rPr>
              <a:t>composed almost entirely of cells</a:t>
            </a:r>
          </a:p>
          <a:p>
            <a:endParaRPr lang="en-US" dirty="0" smtClean="0">
              <a:solidFill>
                <a:schemeClr val="tx1"/>
              </a:solidFill>
            </a:endParaRPr>
          </a:p>
          <a:p>
            <a:r>
              <a:rPr lang="en-US" dirty="0" smtClean="0">
                <a:solidFill>
                  <a:schemeClr val="tx1"/>
                </a:solidFill>
              </a:rPr>
              <a:t>Special contacts</a:t>
            </a:r>
          </a:p>
          <a:p>
            <a:pPr lvl="1"/>
            <a:r>
              <a:rPr lang="en-US" dirty="0" smtClean="0">
                <a:solidFill>
                  <a:schemeClr val="tx1"/>
                </a:solidFill>
              </a:rPr>
              <a:t>form continuous sheets held together by tight junctions and desmosomes</a:t>
            </a:r>
          </a:p>
        </p:txBody>
      </p:sp>
    </p:spTree>
    <p:extLst>
      <p:ext uri="{BB962C8B-B14F-4D97-AF65-F5344CB8AC3E}">
        <p14:creationId xmlns:p14="http://schemas.microsoft.com/office/powerpoint/2010/main" val="42935931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914400" y="228601"/>
            <a:ext cx="7391400" cy="609600"/>
          </a:xfrm>
        </p:spPr>
        <p:txBody>
          <a:bodyPr>
            <a:normAutofit fontScale="90000"/>
          </a:bodyPr>
          <a:lstStyle/>
          <a:p>
            <a:r>
              <a:rPr lang="en-US" dirty="0" smtClean="0">
                <a:solidFill>
                  <a:schemeClr val="tx1"/>
                </a:solidFill>
              </a:rPr>
              <a:t>Epithelial Tissue</a:t>
            </a:r>
          </a:p>
        </p:txBody>
      </p:sp>
      <p:sp>
        <p:nvSpPr>
          <p:cNvPr id="242691"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Supported by connective tissue</a:t>
            </a:r>
          </a:p>
          <a:p>
            <a:pPr lvl="1"/>
            <a:r>
              <a:rPr lang="en-US" dirty="0" smtClean="0">
                <a:solidFill>
                  <a:schemeClr val="tx1"/>
                </a:solidFill>
              </a:rPr>
              <a:t>reticular and basal </a:t>
            </a:r>
            <a:r>
              <a:rPr lang="en-US" dirty="0" err="1" smtClean="0">
                <a:solidFill>
                  <a:schemeClr val="tx1"/>
                </a:solidFill>
              </a:rPr>
              <a:t>laminae</a:t>
            </a:r>
            <a:endParaRPr lang="en-US" dirty="0" smtClean="0">
              <a:solidFill>
                <a:schemeClr val="tx1"/>
              </a:solidFill>
            </a:endParaRPr>
          </a:p>
          <a:p>
            <a:endParaRPr lang="en-US" dirty="0" smtClean="0">
              <a:solidFill>
                <a:schemeClr val="tx1"/>
              </a:solidFill>
            </a:endParaRPr>
          </a:p>
          <a:p>
            <a:r>
              <a:rPr lang="en-US" dirty="0" smtClean="0">
                <a:solidFill>
                  <a:schemeClr val="tx1"/>
                </a:solidFill>
              </a:rPr>
              <a:t>Avascular but innervated	</a:t>
            </a:r>
          </a:p>
          <a:p>
            <a:pPr lvl="1"/>
            <a:r>
              <a:rPr lang="en-US" dirty="0" smtClean="0">
                <a:solidFill>
                  <a:schemeClr val="tx1"/>
                </a:solidFill>
              </a:rPr>
              <a:t>contains no blood vessels but supplied by nerve fibers</a:t>
            </a:r>
          </a:p>
          <a:p>
            <a:endParaRPr lang="en-US" dirty="0" smtClean="0">
              <a:solidFill>
                <a:schemeClr val="tx1"/>
              </a:solidFill>
            </a:endParaRPr>
          </a:p>
          <a:p>
            <a:r>
              <a:rPr lang="en-US" dirty="0" smtClean="0">
                <a:solidFill>
                  <a:schemeClr val="tx1"/>
                </a:solidFill>
              </a:rPr>
              <a:t>Regenerative </a:t>
            </a:r>
          </a:p>
          <a:p>
            <a:pPr lvl="1"/>
            <a:r>
              <a:rPr lang="en-US" dirty="0" smtClean="0">
                <a:solidFill>
                  <a:schemeClr val="tx1"/>
                </a:solidFill>
              </a:rPr>
              <a:t>rapidly replaces lost cells by cell division</a:t>
            </a:r>
          </a:p>
        </p:txBody>
      </p:sp>
    </p:spTree>
    <p:extLst>
      <p:ext uri="{BB962C8B-B14F-4D97-AF65-F5344CB8AC3E}">
        <p14:creationId xmlns:p14="http://schemas.microsoft.com/office/powerpoint/2010/main" val="316772449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914400" y="152401"/>
            <a:ext cx="7391400" cy="685800"/>
          </a:xfrm>
        </p:spPr>
        <p:txBody>
          <a:bodyPr>
            <a:normAutofit fontScale="90000"/>
          </a:bodyPr>
          <a:lstStyle/>
          <a:p>
            <a:r>
              <a:rPr lang="en-US" dirty="0" smtClean="0">
                <a:solidFill>
                  <a:schemeClr val="tx1"/>
                </a:solidFill>
              </a:rPr>
              <a:t>Classification of Epithelia</a:t>
            </a:r>
          </a:p>
        </p:txBody>
      </p:sp>
      <p:sp>
        <p:nvSpPr>
          <p:cNvPr id="243715" name="Content Placeholder 2"/>
          <p:cNvSpPr>
            <a:spLocks noGrp="1"/>
          </p:cNvSpPr>
          <p:nvPr>
            <p:ph idx="1"/>
          </p:nvPr>
        </p:nvSpPr>
        <p:spPr>
          <a:xfrm>
            <a:off x="838200" y="2119313"/>
            <a:ext cx="4191000" cy="4052887"/>
          </a:xfrm>
        </p:spPr>
        <p:txBody>
          <a:bodyPr/>
          <a:lstStyle/>
          <a:p>
            <a:r>
              <a:rPr lang="en-US" dirty="0" smtClean="0">
                <a:solidFill>
                  <a:schemeClr val="tx1"/>
                </a:solidFill>
              </a:rPr>
              <a:t>Simple or stratified</a:t>
            </a:r>
          </a:p>
          <a:p>
            <a:endParaRPr lang="en-US" dirty="0" smtClean="0">
              <a:solidFill>
                <a:schemeClr val="tx1"/>
              </a:solidFill>
            </a:endParaRPr>
          </a:p>
          <a:p>
            <a:r>
              <a:rPr lang="en-US" dirty="0" smtClean="0">
                <a:solidFill>
                  <a:schemeClr val="tx1"/>
                </a:solidFill>
              </a:rPr>
              <a:t>Squamous, cuboidal, or columnar</a:t>
            </a:r>
          </a:p>
        </p:txBody>
      </p:sp>
      <p:pic>
        <p:nvPicPr>
          <p:cNvPr id="2437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28800"/>
            <a:ext cx="25146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36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US" dirty="0">
                <a:solidFill>
                  <a:schemeClr val="tx1"/>
                </a:solidFill>
              </a:rPr>
              <a:t>Positive Feedback</a:t>
            </a:r>
          </a:p>
        </p:txBody>
      </p:sp>
      <p:sp>
        <p:nvSpPr>
          <p:cNvPr id="61445" name="Rectangle 5"/>
          <p:cNvSpPr>
            <a:spLocks noGrp="1" noChangeArrowheads="1"/>
          </p:cNvSpPr>
          <p:nvPr>
            <p:ph idx="1"/>
          </p:nvPr>
        </p:nvSpPr>
        <p:spPr/>
        <p:txBody>
          <a:bodyPr/>
          <a:lstStyle/>
          <a:p>
            <a:r>
              <a:rPr lang="en-US" dirty="0">
                <a:solidFill>
                  <a:schemeClr val="tx1"/>
                </a:solidFill>
              </a:rPr>
              <a:t>Response enhances or exaggerates original stimulus</a:t>
            </a:r>
          </a:p>
          <a:p>
            <a:r>
              <a:rPr lang="en-US" dirty="0">
                <a:solidFill>
                  <a:schemeClr val="tx1"/>
                </a:solidFill>
              </a:rPr>
              <a:t>May exhibit a cascade or amplifying effect</a:t>
            </a:r>
          </a:p>
          <a:p>
            <a:r>
              <a:rPr lang="en-US" dirty="0">
                <a:solidFill>
                  <a:schemeClr val="tx1"/>
                </a:solidFill>
              </a:rPr>
              <a:t>Usually controls infrequent events that do not require continuous adjustment</a:t>
            </a:r>
          </a:p>
          <a:p>
            <a:pPr lvl="1"/>
            <a:r>
              <a:rPr lang="en-US" dirty="0">
                <a:solidFill>
                  <a:schemeClr val="tx1"/>
                </a:solidFill>
              </a:rPr>
              <a:t>Enhancement of labor contractions by oxytocin </a:t>
            </a:r>
            <a:r>
              <a:rPr lang="en-US" dirty="0" smtClean="0">
                <a:solidFill>
                  <a:schemeClr val="tx1"/>
                </a:solidFill>
              </a:rPr>
              <a:t> </a:t>
            </a:r>
            <a:endParaRPr lang="en-US" dirty="0">
              <a:solidFill>
                <a:schemeClr val="tx1"/>
              </a:solidFill>
            </a:endParaRPr>
          </a:p>
          <a:p>
            <a:pPr lvl="1"/>
            <a:r>
              <a:rPr lang="en-US" dirty="0">
                <a:solidFill>
                  <a:schemeClr val="tx1"/>
                </a:solidFill>
              </a:rPr>
              <a:t>Platelet plug formation and blood clotting</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4781288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914400" y="152400"/>
            <a:ext cx="7391400" cy="685800"/>
          </a:xfrm>
        </p:spPr>
        <p:txBody>
          <a:bodyPr>
            <a:normAutofit fontScale="90000"/>
          </a:bodyPr>
          <a:lstStyle/>
          <a:p>
            <a:r>
              <a:rPr lang="en-US" dirty="0" smtClean="0">
                <a:solidFill>
                  <a:schemeClr val="tx1"/>
                </a:solidFill>
              </a:rPr>
              <a:t>Epithelia: Simple Squamous</a:t>
            </a:r>
          </a:p>
        </p:txBody>
      </p:sp>
      <p:sp>
        <p:nvSpPr>
          <p:cNvPr id="244739" name="Rectangle 3"/>
          <p:cNvSpPr>
            <a:spLocks noGrp="1" noChangeArrowheads="1"/>
          </p:cNvSpPr>
          <p:nvPr>
            <p:ph idx="1"/>
          </p:nvPr>
        </p:nvSpPr>
        <p:spPr>
          <a:xfrm>
            <a:off x="914400" y="1828800"/>
            <a:ext cx="7467600" cy="4343400"/>
          </a:xfrm>
        </p:spPr>
        <p:txBody>
          <a:bodyPr>
            <a:normAutofit lnSpcReduction="10000"/>
          </a:bodyPr>
          <a:lstStyle/>
          <a:p>
            <a:pPr>
              <a:lnSpc>
                <a:spcPct val="90000"/>
              </a:lnSpc>
            </a:pPr>
            <a:r>
              <a:rPr lang="en-US" dirty="0" smtClean="0">
                <a:solidFill>
                  <a:schemeClr val="tx1"/>
                </a:solidFill>
              </a:rPr>
              <a:t>Single layer of flattened cells </a:t>
            </a:r>
          </a:p>
          <a:p>
            <a:pPr lvl="1">
              <a:lnSpc>
                <a:spcPct val="90000"/>
              </a:lnSpc>
            </a:pPr>
            <a:r>
              <a:rPr lang="en-US" dirty="0" smtClean="0">
                <a:solidFill>
                  <a:schemeClr val="tx1"/>
                </a:solidFill>
              </a:rPr>
              <a:t>disc-shaped nuclei </a:t>
            </a:r>
          </a:p>
          <a:p>
            <a:pPr lvl="1">
              <a:lnSpc>
                <a:spcPct val="90000"/>
              </a:lnSpc>
            </a:pPr>
            <a:r>
              <a:rPr lang="en-US" dirty="0" smtClean="0">
                <a:solidFill>
                  <a:schemeClr val="tx1"/>
                </a:solidFill>
              </a:rPr>
              <a:t>little cytoplasm</a:t>
            </a:r>
          </a:p>
          <a:p>
            <a:pPr>
              <a:lnSpc>
                <a:spcPct val="90000"/>
              </a:lnSpc>
            </a:pPr>
            <a:r>
              <a:rPr lang="en-US" dirty="0" smtClean="0">
                <a:solidFill>
                  <a:schemeClr val="tx1"/>
                </a:solidFill>
              </a:rPr>
              <a:t>Functions  </a:t>
            </a:r>
          </a:p>
          <a:p>
            <a:pPr lvl="1">
              <a:lnSpc>
                <a:spcPct val="90000"/>
              </a:lnSpc>
            </a:pPr>
            <a:r>
              <a:rPr lang="en-US" dirty="0" smtClean="0">
                <a:solidFill>
                  <a:schemeClr val="tx1"/>
                </a:solidFill>
              </a:rPr>
              <a:t>Diffusion and filtration</a:t>
            </a:r>
          </a:p>
          <a:p>
            <a:pPr lvl="1">
              <a:lnSpc>
                <a:spcPct val="90000"/>
              </a:lnSpc>
            </a:pPr>
            <a:r>
              <a:rPr lang="en-US" dirty="0" smtClean="0">
                <a:solidFill>
                  <a:schemeClr val="tx1"/>
                </a:solidFill>
              </a:rPr>
              <a:t>Provide a slick, friction-reducing lining in lymphatic and cardiovascular systems</a:t>
            </a:r>
          </a:p>
          <a:p>
            <a:pPr>
              <a:lnSpc>
                <a:spcPct val="90000"/>
              </a:lnSpc>
            </a:pPr>
            <a:r>
              <a:rPr lang="en-US" dirty="0" smtClean="0">
                <a:solidFill>
                  <a:schemeClr val="tx1"/>
                </a:solidFill>
              </a:rPr>
              <a:t>Present in the kidney glomeruli, lining of heart, blood vessels, lymphatic vessels, and serosa</a:t>
            </a:r>
          </a:p>
        </p:txBody>
      </p:sp>
    </p:spTree>
    <p:extLst>
      <p:ext uri="{BB962C8B-B14F-4D97-AF65-F5344CB8AC3E}">
        <p14:creationId xmlns:p14="http://schemas.microsoft.com/office/powerpoint/2010/main" val="73763633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914400" y="152401"/>
            <a:ext cx="7391400" cy="685800"/>
          </a:xfrm>
        </p:spPr>
        <p:txBody>
          <a:bodyPr>
            <a:normAutofit fontScale="90000"/>
          </a:bodyPr>
          <a:lstStyle/>
          <a:p>
            <a:r>
              <a:rPr lang="en-US" dirty="0" smtClean="0">
                <a:solidFill>
                  <a:schemeClr val="tx1"/>
                </a:solidFill>
              </a:rPr>
              <a:t>Epithelia: Simple Cuboidal</a:t>
            </a:r>
          </a:p>
        </p:txBody>
      </p:sp>
      <p:sp>
        <p:nvSpPr>
          <p:cNvPr id="245763"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Single layer of cube-like cells with large, spherical central nuclei</a:t>
            </a:r>
          </a:p>
          <a:p>
            <a:endParaRPr lang="en-US" dirty="0" smtClean="0">
              <a:solidFill>
                <a:schemeClr val="tx1"/>
              </a:solidFill>
            </a:endParaRPr>
          </a:p>
          <a:p>
            <a:r>
              <a:rPr lang="en-US" dirty="0" smtClean="0">
                <a:solidFill>
                  <a:schemeClr val="tx1"/>
                </a:solidFill>
              </a:rPr>
              <a:t>Function in secretion and absorption</a:t>
            </a:r>
          </a:p>
          <a:p>
            <a:endParaRPr lang="en-US" dirty="0" smtClean="0">
              <a:solidFill>
                <a:schemeClr val="tx1"/>
              </a:solidFill>
            </a:endParaRPr>
          </a:p>
          <a:p>
            <a:r>
              <a:rPr lang="en-US" dirty="0" smtClean="0">
                <a:solidFill>
                  <a:schemeClr val="tx1"/>
                </a:solidFill>
              </a:rPr>
              <a:t>Present in kidney tubules, ducts and secretory portions of small glands, and ovary surface</a:t>
            </a:r>
          </a:p>
        </p:txBody>
      </p:sp>
    </p:spTree>
    <p:extLst>
      <p:ext uri="{BB962C8B-B14F-4D97-AF65-F5344CB8AC3E}">
        <p14:creationId xmlns:p14="http://schemas.microsoft.com/office/powerpoint/2010/main" val="24333220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914400" y="228600"/>
            <a:ext cx="7391400" cy="762000"/>
          </a:xfrm>
        </p:spPr>
        <p:txBody>
          <a:bodyPr/>
          <a:lstStyle/>
          <a:p>
            <a:r>
              <a:rPr lang="en-US" sz="4000" dirty="0" smtClean="0">
                <a:solidFill>
                  <a:schemeClr val="tx1"/>
                </a:solidFill>
              </a:rPr>
              <a:t>Epithelia: Simple Columnar</a:t>
            </a:r>
          </a:p>
        </p:txBody>
      </p:sp>
      <p:sp>
        <p:nvSpPr>
          <p:cNvPr id="256003" name="Rectangle 3"/>
          <p:cNvSpPr>
            <a:spLocks noGrp="1" noChangeArrowheads="1"/>
          </p:cNvSpPr>
          <p:nvPr>
            <p:ph idx="1"/>
          </p:nvPr>
        </p:nvSpPr>
        <p:spPr>
          <a:xfrm>
            <a:off x="838200" y="1828800"/>
            <a:ext cx="7467600" cy="4267200"/>
          </a:xfrm>
        </p:spPr>
        <p:txBody>
          <a:bodyPr rtlCol="0">
            <a:normAutofit fontScale="70000" lnSpcReduction="20000"/>
          </a:bodyPr>
          <a:lstStyle/>
          <a:p>
            <a:pPr marL="274320" indent="-274320" fontAlgn="auto">
              <a:spcAft>
                <a:spcPts val="0"/>
              </a:spcAft>
              <a:defRPr/>
            </a:pPr>
            <a:r>
              <a:rPr lang="en-US" dirty="0" smtClean="0">
                <a:solidFill>
                  <a:schemeClr val="tx1"/>
                </a:solidFill>
              </a:rPr>
              <a:t>Single layer of tall cells with oval nuclei</a:t>
            </a:r>
          </a:p>
          <a:p>
            <a:pPr marL="640080" lvl="1" indent="-274320" fontAlgn="auto">
              <a:spcAft>
                <a:spcPts val="0"/>
              </a:spcAft>
              <a:defRPr/>
            </a:pPr>
            <a:r>
              <a:rPr lang="en-US" sz="2400" dirty="0" smtClean="0">
                <a:solidFill>
                  <a:schemeClr val="tx1"/>
                </a:solidFill>
              </a:rPr>
              <a:t>many contain cilia</a:t>
            </a:r>
          </a:p>
          <a:p>
            <a:pPr marL="274320" indent="-274320" fontAlgn="auto">
              <a:spcAft>
                <a:spcPts val="0"/>
              </a:spcAft>
              <a:defRPr/>
            </a:pPr>
            <a:r>
              <a:rPr lang="en-US" dirty="0" smtClean="0">
                <a:solidFill>
                  <a:schemeClr val="tx1"/>
                </a:solidFill>
              </a:rPr>
              <a:t>Goblet cells are often found in this layer</a:t>
            </a:r>
          </a:p>
          <a:p>
            <a:pPr marL="274320" indent="-274320" fontAlgn="auto">
              <a:spcAft>
                <a:spcPts val="0"/>
              </a:spcAft>
              <a:defRPr/>
            </a:pPr>
            <a:r>
              <a:rPr lang="en-US" dirty="0" smtClean="0">
                <a:solidFill>
                  <a:schemeClr val="tx1"/>
                </a:solidFill>
              </a:rPr>
              <a:t>Function in absorption and secretion</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err="1" smtClean="0">
                <a:solidFill>
                  <a:schemeClr val="tx1"/>
                </a:solidFill>
              </a:rPr>
              <a:t>Nonciliated</a:t>
            </a:r>
            <a:r>
              <a:rPr lang="en-US" dirty="0" smtClean="0">
                <a:solidFill>
                  <a:schemeClr val="tx1"/>
                </a:solidFill>
              </a:rPr>
              <a:t> type line </a:t>
            </a:r>
          </a:p>
          <a:p>
            <a:pPr marL="640080" lvl="1" indent="-274320" fontAlgn="auto">
              <a:spcAft>
                <a:spcPts val="0"/>
              </a:spcAft>
              <a:defRPr/>
            </a:pPr>
            <a:r>
              <a:rPr lang="en-US" sz="2400" dirty="0" smtClean="0">
                <a:solidFill>
                  <a:schemeClr val="tx1"/>
                </a:solidFill>
              </a:rPr>
              <a:t>digestive tract </a:t>
            </a:r>
          </a:p>
          <a:p>
            <a:pPr marL="640080" lvl="1" indent="-274320" fontAlgn="auto">
              <a:spcAft>
                <a:spcPts val="0"/>
              </a:spcAft>
              <a:defRPr/>
            </a:pPr>
            <a:r>
              <a:rPr lang="en-US" sz="2400" dirty="0" smtClean="0">
                <a:solidFill>
                  <a:schemeClr val="tx1"/>
                </a:solidFill>
              </a:rPr>
              <a:t>gallbladder</a:t>
            </a:r>
          </a:p>
          <a:p>
            <a:pPr marL="274320" indent="-274320" fontAlgn="auto">
              <a:spcAft>
                <a:spcPts val="0"/>
              </a:spcAft>
              <a:defRPr/>
            </a:pPr>
            <a:r>
              <a:rPr lang="en-US" dirty="0" smtClean="0">
                <a:solidFill>
                  <a:schemeClr val="tx1"/>
                </a:solidFill>
              </a:rPr>
              <a:t>Ciliated type line </a:t>
            </a:r>
          </a:p>
          <a:p>
            <a:pPr marL="640080" lvl="1" indent="-274320" fontAlgn="auto">
              <a:spcAft>
                <a:spcPts val="0"/>
              </a:spcAft>
              <a:defRPr/>
            </a:pPr>
            <a:endParaRPr lang="en-US" sz="2400" dirty="0" smtClean="0">
              <a:solidFill>
                <a:schemeClr val="tx1"/>
              </a:solidFill>
            </a:endParaRPr>
          </a:p>
          <a:p>
            <a:pPr marL="640080" lvl="1" indent="-274320" fontAlgn="auto">
              <a:spcAft>
                <a:spcPts val="0"/>
              </a:spcAft>
              <a:defRPr/>
            </a:pPr>
            <a:r>
              <a:rPr lang="en-US" sz="2400" dirty="0" smtClean="0">
                <a:solidFill>
                  <a:schemeClr val="tx1"/>
                </a:solidFill>
              </a:rPr>
              <a:t>small bronchi</a:t>
            </a:r>
          </a:p>
          <a:p>
            <a:pPr marL="640080" lvl="1" indent="-274320" fontAlgn="auto">
              <a:spcAft>
                <a:spcPts val="0"/>
              </a:spcAft>
              <a:defRPr/>
            </a:pPr>
            <a:r>
              <a:rPr lang="en-US" sz="2400" dirty="0" smtClean="0">
                <a:solidFill>
                  <a:schemeClr val="tx1"/>
                </a:solidFill>
              </a:rPr>
              <a:t>uterine tubes</a:t>
            </a:r>
          </a:p>
          <a:p>
            <a:pPr marL="640080" lvl="1" indent="-274320" fontAlgn="auto">
              <a:spcAft>
                <a:spcPts val="0"/>
              </a:spcAft>
              <a:defRPr/>
            </a:pPr>
            <a:r>
              <a:rPr lang="en-US" sz="2400" dirty="0" smtClean="0">
                <a:solidFill>
                  <a:schemeClr val="tx1"/>
                </a:solidFill>
              </a:rPr>
              <a:t>some regions of the uterus</a:t>
            </a:r>
          </a:p>
          <a:p>
            <a:pPr marL="274320" indent="-274320" fontAlgn="auto">
              <a:spcAft>
                <a:spcPts val="0"/>
              </a:spcAft>
              <a:defRPr/>
            </a:pPr>
            <a:r>
              <a:rPr lang="en-US" dirty="0" smtClean="0">
                <a:solidFill>
                  <a:schemeClr val="tx1"/>
                </a:solidFill>
              </a:rPr>
              <a:t>Cilia help move substances through internal passageways</a:t>
            </a:r>
          </a:p>
        </p:txBody>
      </p:sp>
    </p:spTree>
    <p:extLst>
      <p:ext uri="{BB962C8B-B14F-4D97-AF65-F5344CB8AC3E}">
        <p14:creationId xmlns:p14="http://schemas.microsoft.com/office/powerpoint/2010/main" val="388643617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762000" y="304800"/>
            <a:ext cx="7620000" cy="685800"/>
          </a:xfrm>
        </p:spPr>
        <p:txBody>
          <a:bodyPr/>
          <a:lstStyle/>
          <a:p>
            <a:r>
              <a:rPr lang="en-US" sz="3600" dirty="0" smtClean="0">
                <a:solidFill>
                  <a:schemeClr val="tx1"/>
                </a:solidFill>
              </a:rPr>
              <a:t>Epithelia: Pseudostratified Columnar</a:t>
            </a:r>
          </a:p>
        </p:txBody>
      </p:sp>
      <p:sp>
        <p:nvSpPr>
          <p:cNvPr id="247811"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Single layer of cells with different heights; some do not reach the free surface</a:t>
            </a:r>
          </a:p>
          <a:p>
            <a:r>
              <a:rPr lang="en-US" dirty="0" smtClean="0">
                <a:solidFill>
                  <a:schemeClr val="tx1"/>
                </a:solidFill>
              </a:rPr>
              <a:t>Nuclei are seen at different layers</a:t>
            </a:r>
          </a:p>
          <a:p>
            <a:r>
              <a:rPr lang="en-US" dirty="0" smtClean="0">
                <a:solidFill>
                  <a:schemeClr val="tx1"/>
                </a:solidFill>
              </a:rPr>
              <a:t>Function in </a:t>
            </a:r>
          </a:p>
          <a:p>
            <a:pPr lvl="1"/>
            <a:r>
              <a:rPr lang="en-US" dirty="0" smtClean="0">
                <a:solidFill>
                  <a:schemeClr val="tx1"/>
                </a:solidFill>
              </a:rPr>
              <a:t>secretion </a:t>
            </a:r>
          </a:p>
          <a:p>
            <a:pPr lvl="1"/>
            <a:r>
              <a:rPr lang="en-US" dirty="0" smtClean="0">
                <a:solidFill>
                  <a:schemeClr val="tx1"/>
                </a:solidFill>
              </a:rPr>
              <a:t>propulsion of mucus</a:t>
            </a:r>
          </a:p>
          <a:p>
            <a:r>
              <a:rPr lang="en-US" dirty="0" smtClean="0">
                <a:solidFill>
                  <a:schemeClr val="tx1"/>
                </a:solidFill>
              </a:rPr>
              <a:t>Present in the </a:t>
            </a:r>
          </a:p>
          <a:p>
            <a:pPr lvl="1"/>
            <a:r>
              <a:rPr lang="en-US" dirty="0" smtClean="0">
                <a:solidFill>
                  <a:schemeClr val="tx1"/>
                </a:solidFill>
              </a:rPr>
              <a:t>male sperm-carrying ducts (</a:t>
            </a:r>
            <a:r>
              <a:rPr lang="en-US" dirty="0" err="1" smtClean="0">
                <a:solidFill>
                  <a:schemeClr val="tx1"/>
                </a:solidFill>
              </a:rPr>
              <a:t>nonciliated</a:t>
            </a:r>
            <a:r>
              <a:rPr lang="en-US" dirty="0" smtClean="0">
                <a:solidFill>
                  <a:schemeClr val="tx1"/>
                </a:solidFill>
              </a:rPr>
              <a:t>) </a:t>
            </a:r>
          </a:p>
          <a:p>
            <a:pPr lvl="1"/>
            <a:r>
              <a:rPr lang="en-US" dirty="0" smtClean="0">
                <a:solidFill>
                  <a:schemeClr val="tx1"/>
                </a:solidFill>
              </a:rPr>
              <a:t>trachea (ciliated)</a:t>
            </a:r>
          </a:p>
        </p:txBody>
      </p:sp>
    </p:spTree>
    <p:extLst>
      <p:ext uri="{BB962C8B-B14F-4D97-AF65-F5344CB8AC3E}">
        <p14:creationId xmlns:p14="http://schemas.microsoft.com/office/powerpoint/2010/main" val="2431172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762000" y="228600"/>
            <a:ext cx="7620000" cy="838200"/>
          </a:xfrm>
        </p:spPr>
        <p:txBody>
          <a:bodyPr/>
          <a:lstStyle/>
          <a:p>
            <a:r>
              <a:rPr lang="en-US" sz="4000" dirty="0" smtClean="0">
                <a:solidFill>
                  <a:schemeClr val="tx1"/>
                </a:solidFill>
              </a:rPr>
              <a:t>Epithelia: Stratified Squamous</a:t>
            </a:r>
          </a:p>
        </p:txBody>
      </p:sp>
      <p:sp>
        <p:nvSpPr>
          <p:cNvPr id="24883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Thick membrane composed of several layers of cells</a:t>
            </a:r>
          </a:p>
          <a:p>
            <a:r>
              <a:rPr lang="en-US" dirty="0" smtClean="0">
                <a:solidFill>
                  <a:schemeClr val="tx1"/>
                </a:solidFill>
              </a:rPr>
              <a:t>Function in protection of underlying areas subjected to abrasion </a:t>
            </a:r>
          </a:p>
          <a:p>
            <a:pPr lvl="1"/>
            <a:r>
              <a:rPr lang="en-US" dirty="0" smtClean="0">
                <a:solidFill>
                  <a:schemeClr val="tx1"/>
                </a:solidFill>
              </a:rPr>
              <a:t>external part of the skin’s epidermis </a:t>
            </a:r>
          </a:p>
          <a:p>
            <a:pPr lvl="2"/>
            <a:r>
              <a:rPr lang="en-US" dirty="0" smtClean="0">
                <a:solidFill>
                  <a:schemeClr val="tx1"/>
                </a:solidFill>
              </a:rPr>
              <a:t>keratinized cells</a:t>
            </a:r>
          </a:p>
          <a:p>
            <a:pPr lvl="1"/>
            <a:r>
              <a:rPr lang="en-US" dirty="0" smtClean="0">
                <a:solidFill>
                  <a:schemeClr val="tx1"/>
                </a:solidFill>
              </a:rPr>
              <a:t>linings of the esophagus, mouth, and vagina</a:t>
            </a:r>
          </a:p>
          <a:p>
            <a:pPr lvl="2"/>
            <a:r>
              <a:rPr lang="en-US" dirty="0" smtClean="0">
                <a:solidFill>
                  <a:schemeClr val="tx1"/>
                </a:solidFill>
              </a:rPr>
              <a:t>Non-keratinized cells</a:t>
            </a:r>
          </a:p>
        </p:txBody>
      </p:sp>
    </p:spTree>
    <p:extLst>
      <p:ext uri="{BB962C8B-B14F-4D97-AF65-F5344CB8AC3E}">
        <p14:creationId xmlns:p14="http://schemas.microsoft.com/office/powerpoint/2010/main" val="17137892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228600"/>
            <a:ext cx="7620000" cy="762000"/>
          </a:xfrm>
        </p:spPr>
        <p:txBody>
          <a:bodyPr rtlCol="0">
            <a:normAutofit/>
          </a:bodyPr>
          <a:lstStyle/>
          <a:p>
            <a:pPr fontAlgn="auto">
              <a:spcAft>
                <a:spcPts val="0"/>
              </a:spcAft>
              <a:defRPr/>
            </a:pPr>
            <a:r>
              <a:rPr lang="en-US" sz="3200" dirty="0">
                <a:solidFill>
                  <a:schemeClr val="tx1"/>
                </a:solidFill>
              </a:rPr>
              <a:t>Epithelia: Stratified Cuboidal and Columnar</a:t>
            </a:r>
          </a:p>
        </p:txBody>
      </p:sp>
      <p:sp>
        <p:nvSpPr>
          <p:cNvPr id="24985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Stratified cuboidal</a:t>
            </a:r>
          </a:p>
          <a:p>
            <a:pPr lvl="1"/>
            <a:r>
              <a:rPr lang="en-US" dirty="0" smtClean="0">
                <a:solidFill>
                  <a:schemeClr val="tx1"/>
                </a:solidFill>
              </a:rPr>
              <a:t>Quite rare in the body</a:t>
            </a:r>
          </a:p>
          <a:p>
            <a:pPr lvl="1"/>
            <a:r>
              <a:rPr lang="en-US" dirty="0" smtClean="0">
                <a:solidFill>
                  <a:schemeClr val="tx1"/>
                </a:solidFill>
              </a:rPr>
              <a:t>Found in some sweat and mammary glands</a:t>
            </a:r>
          </a:p>
          <a:p>
            <a:pPr lvl="1"/>
            <a:r>
              <a:rPr lang="en-US" dirty="0" smtClean="0">
                <a:solidFill>
                  <a:schemeClr val="tx1"/>
                </a:solidFill>
              </a:rPr>
              <a:t>Typically two cell layers thick</a:t>
            </a:r>
          </a:p>
        </p:txBody>
      </p:sp>
    </p:spTree>
    <p:extLst>
      <p:ext uri="{BB962C8B-B14F-4D97-AF65-F5344CB8AC3E}">
        <p14:creationId xmlns:p14="http://schemas.microsoft.com/office/powerpoint/2010/main" val="24188647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228600"/>
            <a:ext cx="7620000" cy="609600"/>
          </a:xfrm>
        </p:spPr>
        <p:txBody>
          <a:bodyPr rtlCol="0">
            <a:normAutofit fontScale="90000"/>
          </a:bodyPr>
          <a:lstStyle/>
          <a:p>
            <a:pPr fontAlgn="auto">
              <a:spcAft>
                <a:spcPts val="0"/>
              </a:spcAft>
              <a:defRPr/>
            </a:pPr>
            <a:r>
              <a:rPr lang="en-US" sz="3600" dirty="0">
                <a:solidFill>
                  <a:schemeClr val="tx1"/>
                </a:solidFill>
              </a:rPr>
              <a:t>Epithelia: Stratified Cuboidal and Columnar</a:t>
            </a:r>
          </a:p>
        </p:txBody>
      </p:sp>
      <p:sp>
        <p:nvSpPr>
          <p:cNvPr id="25088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Stratified columnar </a:t>
            </a:r>
          </a:p>
          <a:p>
            <a:pPr lvl="1"/>
            <a:r>
              <a:rPr lang="en-US" dirty="0" smtClean="0">
                <a:solidFill>
                  <a:schemeClr val="tx1"/>
                </a:solidFill>
              </a:rPr>
              <a:t>Limited distribution in the body</a:t>
            </a:r>
          </a:p>
          <a:p>
            <a:pPr lvl="1"/>
            <a:endParaRPr lang="en-US" dirty="0" smtClean="0">
              <a:solidFill>
                <a:schemeClr val="tx1"/>
              </a:solidFill>
            </a:endParaRPr>
          </a:p>
          <a:p>
            <a:pPr lvl="1"/>
            <a:r>
              <a:rPr lang="en-US" dirty="0" smtClean="0">
                <a:solidFill>
                  <a:schemeClr val="tx1"/>
                </a:solidFill>
              </a:rPr>
              <a:t>Found in the pharynx, male urethra, and lining some glandular ducts</a:t>
            </a:r>
          </a:p>
          <a:p>
            <a:pPr lvl="1"/>
            <a:endParaRPr lang="en-US" dirty="0" smtClean="0">
              <a:solidFill>
                <a:schemeClr val="tx1"/>
              </a:solidFill>
            </a:endParaRPr>
          </a:p>
          <a:p>
            <a:pPr lvl="1"/>
            <a:r>
              <a:rPr lang="en-US" dirty="0" smtClean="0">
                <a:solidFill>
                  <a:schemeClr val="tx1"/>
                </a:solidFill>
              </a:rPr>
              <a:t>Also occurs at transition areas between two other types of epithelia</a:t>
            </a:r>
          </a:p>
        </p:txBody>
      </p:sp>
    </p:spTree>
    <p:extLst>
      <p:ext uri="{BB962C8B-B14F-4D97-AF65-F5344CB8AC3E}">
        <p14:creationId xmlns:p14="http://schemas.microsoft.com/office/powerpoint/2010/main" val="18555875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914400" y="304800"/>
            <a:ext cx="7391400" cy="685800"/>
          </a:xfrm>
        </p:spPr>
        <p:txBody>
          <a:bodyPr rtlCol="0">
            <a:normAutofit fontScale="90000"/>
          </a:bodyPr>
          <a:lstStyle/>
          <a:p>
            <a:pPr fontAlgn="auto">
              <a:spcAft>
                <a:spcPts val="0"/>
              </a:spcAft>
              <a:defRPr/>
            </a:pPr>
            <a:r>
              <a:rPr lang="en-US" dirty="0" smtClean="0">
                <a:solidFill>
                  <a:schemeClr val="tx1"/>
                </a:solidFill>
              </a:rPr>
              <a:t>Epithelia: Transitional</a:t>
            </a:r>
          </a:p>
        </p:txBody>
      </p:sp>
      <p:sp>
        <p:nvSpPr>
          <p:cNvPr id="251907"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Several cell layers, basal cells are cuboidal, surface cells are dome shaped</a:t>
            </a:r>
          </a:p>
          <a:p>
            <a:endParaRPr lang="en-US" dirty="0" smtClean="0">
              <a:solidFill>
                <a:schemeClr val="tx1"/>
              </a:solidFill>
            </a:endParaRPr>
          </a:p>
          <a:p>
            <a:r>
              <a:rPr lang="en-US" dirty="0" smtClean="0">
                <a:solidFill>
                  <a:schemeClr val="tx1"/>
                </a:solidFill>
              </a:rPr>
              <a:t>Stretches to permit the distension of the urinary bladder</a:t>
            </a:r>
          </a:p>
          <a:p>
            <a:endParaRPr lang="en-US" dirty="0" smtClean="0">
              <a:solidFill>
                <a:schemeClr val="tx1"/>
              </a:solidFill>
            </a:endParaRPr>
          </a:p>
          <a:p>
            <a:r>
              <a:rPr lang="en-US" dirty="0" smtClean="0">
                <a:solidFill>
                  <a:schemeClr val="tx1"/>
                </a:solidFill>
              </a:rPr>
              <a:t>Lines the urinary bladder, ureters, and part of the urethra</a:t>
            </a:r>
          </a:p>
        </p:txBody>
      </p:sp>
    </p:spTree>
    <p:extLst>
      <p:ext uri="{BB962C8B-B14F-4D97-AF65-F5344CB8AC3E}">
        <p14:creationId xmlns:p14="http://schemas.microsoft.com/office/powerpoint/2010/main" val="34239335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914400" y="228600"/>
            <a:ext cx="7391400" cy="685800"/>
          </a:xfrm>
        </p:spPr>
        <p:txBody>
          <a:bodyPr rtlCol="0">
            <a:normAutofit fontScale="90000"/>
          </a:bodyPr>
          <a:lstStyle/>
          <a:p>
            <a:pPr fontAlgn="auto">
              <a:spcAft>
                <a:spcPts val="0"/>
              </a:spcAft>
              <a:defRPr/>
            </a:pPr>
            <a:r>
              <a:rPr lang="en-US" dirty="0" smtClean="0">
                <a:solidFill>
                  <a:schemeClr val="tx1"/>
                </a:solidFill>
              </a:rPr>
              <a:t>Epithelia: Glandular</a:t>
            </a:r>
          </a:p>
        </p:txBody>
      </p:sp>
      <p:sp>
        <p:nvSpPr>
          <p:cNvPr id="252931" name="Rectangle 3"/>
          <p:cNvSpPr>
            <a:spLocks noGrp="1" noChangeArrowheads="1"/>
          </p:cNvSpPr>
          <p:nvPr>
            <p:ph idx="1"/>
          </p:nvPr>
        </p:nvSpPr>
        <p:spPr>
          <a:xfrm>
            <a:off x="838200" y="2119313"/>
            <a:ext cx="7467600" cy="4052887"/>
          </a:xfrm>
        </p:spPr>
        <p:txBody>
          <a:bodyPr>
            <a:normAutofit fontScale="92500" lnSpcReduction="10000"/>
          </a:bodyPr>
          <a:lstStyle/>
          <a:p>
            <a:r>
              <a:rPr lang="en-US" dirty="0" smtClean="0">
                <a:solidFill>
                  <a:schemeClr val="tx1"/>
                </a:solidFill>
              </a:rPr>
              <a:t>A gland is one or more cells that makes and secretes an aqueous fluid</a:t>
            </a:r>
          </a:p>
          <a:p>
            <a:r>
              <a:rPr lang="en-US" dirty="0" smtClean="0">
                <a:solidFill>
                  <a:schemeClr val="tx1"/>
                </a:solidFill>
              </a:rPr>
              <a:t>Classified by:</a:t>
            </a:r>
          </a:p>
          <a:p>
            <a:pPr lvl="1"/>
            <a:endParaRPr lang="en-US" dirty="0" smtClean="0">
              <a:solidFill>
                <a:schemeClr val="tx1"/>
              </a:solidFill>
            </a:endParaRPr>
          </a:p>
          <a:p>
            <a:pPr lvl="1"/>
            <a:r>
              <a:rPr lang="en-US" dirty="0" smtClean="0">
                <a:solidFill>
                  <a:schemeClr val="tx1"/>
                </a:solidFill>
              </a:rPr>
              <a:t>Site of product release</a:t>
            </a:r>
          </a:p>
          <a:p>
            <a:pPr lvl="2" indent="-273050"/>
            <a:r>
              <a:rPr lang="en-US" dirty="0" smtClean="0">
                <a:solidFill>
                  <a:schemeClr val="tx1"/>
                </a:solidFill>
              </a:rPr>
              <a:t>endocrine or exocrine</a:t>
            </a:r>
          </a:p>
          <a:p>
            <a:pPr lvl="1"/>
            <a:endParaRPr lang="en-US" dirty="0" smtClean="0">
              <a:solidFill>
                <a:schemeClr val="tx1"/>
              </a:solidFill>
            </a:endParaRPr>
          </a:p>
          <a:p>
            <a:pPr lvl="1"/>
            <a:r>
              <a:rPr lang="en-US" dirty="0" smtClean="0">
                <a:solidFill>
                  <a:schemeClr val="tx1"/>
                </a:solidFill>
              </a:rPr>
              <a:t>Relative number of cells forming the gland </a:t>
            </a:r>
          </a:p>
          <a:p>
            <a:pPr lvl="2" indent="-273050"/>
            <a:r>
              <a:rPr lang="en-US" dirty="0" smtClean="0">
                <a:solidFill>
                  <a:schemeClr val="tx1"/>
                </a:solidFill>
              </a:rPr>
              <a:t>unicellular or multicellular</a:t>
            </a:r>
          </a:p>
        </p:txBody>
      </p:sp>
    </p:spTree>
    <p:extLst>
      <p:ext uri="{BB962C8B-B14F-4D97-AF65-F5344CB8AC3E}">
        <p14:creationId xmlns:p14="http://schemas.microsoft.com/office/powerpoint/2010/main" val="7634136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838200" y="228600"/>
            <a:ext cx="7391400" cy="762000"/>
          </a:xfrm>
        </p:spPr>
        <p:txBody>
          <a:bodyPr/>
          <a:lstStyle/>
          <a:p>
            <a:r>
              <a:rPr lang="en-US" dirty="0" smtClean="0">
                <a:solidFill>
                  <a:schemeClr val="tx1"/>
                </a:solidFill>
              </a:rPr>
              <a:t>Endocrine Glands</a:t>
            </a:r>
          </a:p>
        </p:txBody>
      </p:sp>
      <p:sp>
        <p:nvSpPr>
          <p:cNvPr id="25395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Ductless glands that produce hormones</a:t>
            </a:r>
          </a:p>
          <a:p>
            <a:endParaRPr lang="en-US" dirty="0" smtClean="0">
              <a:solidFill>
                <a:schemeClr val="tx1"/>
              </a:solidFill>
            </a:endParaRPr>
          </a:p>
          <a:p>
            <a:r>
              <a:rPr lang="en-US" dirty="0" smtClean="0">
                <a:solidFill>
                  <a:schemeClr val="tx1"/>
                </a:solidFill>
              </a:rPr>
              <a:t>Secretions include amino acids, proteins, glycoproteins, and steroids</a:t>
            </a:r>
          </a:p>
        </p:txBody>
      </p:sp>
    </p:spTree>
    <p:extLst>
      <p:ext uri="{BB962C8B-B14F-4D97-AF65-F5344CB8AC3E}">
        <p14:creationId xmlns:p14="http://schemas.microsoft.com/office/powerpoint/2010/main" val="343861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94562" name="Picture 2" descr="figure_01_06a_unlabe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366713"/>
            <a:ext cx="5329237" cy="5965825"/>
          </a:xfrm>
          <a:prstGeom prst="rect">
            <a:avLst/>
          </a:prstGeom>
          <a:noFill/>
          <a:extLst>
            <a:ext uri="{909E8E84-426E-40DD-AFC4-6F175D3DCCD1}">
              <a14:hiddenFill xmlns:a14="http://schemas.microsoft.com/office/drawing/2010/main">
                <a:solidFill>
                  <a:srgbClr val="FFFFFF"/>
                </a:solidFill>
              </a14:hiddenFill>
            </a:ext>
          </a:extLst>
        </p:spPr>
      </p:pic>
      <p:sp>
        <p:nvSpPr>
          <p:cNvPr id="194565" name="Rectangle 5"/>
          <p:cNvSpPr>
            <a:spLocks noChangeArrowheads="1"/>
          </p:cNvSpPr>
          <p:nvPr/>
        </p:nvSpPr>
        <p:spPr bwMode="auto">
          <a:xfrm>
            <a:off x="4710113" y="1657350"/>
            <a:ext cx="1735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 feedback </a:t>
            </a:r>
          </a:p>
          <a:p>
            <a:pPr eaLnBrk="0" hangingPunct="0">
              <a:lnSpc>
                <a:spcPct val="80000"/>
              </a:lnSpc>
            </a:pPr>
            <a:r>
              <a:rPr lang="en-US" sz="1400" b="1"/>
              <a:t>cycle is initiated.</a:t>
            </a:r>
          </a:p>
        </p:txBody>
      </p:sp>
      <p:sp>
        <p:nvSpPr>
          <p:cNvPr id="194566" name="Line 6"/>
          <p:cNvSpPr>
            <a:spLocks noChangeShapeType="1"/>
          </p:cNvSpPr>
          <p:nvPr/>
        </p:nvSpPr>
        <p:spPr bwMode="auto">
          <a:xfrm>
            <a:off x="4518025" y="1774825"/>
            <a:ext cx="247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7" name="Rectangle 7"/>
          <p:cNvSpPr>
            <a:spLocks noChangeArrowheads="1"/>
          </p:cNvSpPr>
          <p:nvPr/>
        </p:nvSpPr>
        <p:spPr bwMode="auto">
          <a:xfrm>
            <a:off x="5167313" y="474663"/>
            <a:ext cx="15779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Break or tear</a:t>
            </a:r>
          </a:p>
          <a:p>
            <a:pPr eaLnBrk="0" hangingPunct="0">
              <a:lnSpc>
                <a:spcPct val="80000"/>
              </a:lnSpc>
            </a:pPr>
            <a:r>
              <a:rPr lang="en-US" sz="1400" b="1">
                <a:solidFill>
                  <a:srgbClr val="0074A5"/>
                </a:solidFill>
              </a:rPr>
              <a:t>occurs in blood</a:t>
            </a:r>
          </a:p>
          <a:p>
            <a:pPr eaLnBrk="0" hangingPunct="0">
              <a:lnSpc>
                <a:spcPct val="80000"/>
              </a:lnSpc>
            </a:pPr>
            <a:r>
              <a:rPr lang="en-US" sz="1400" b="1">
                <a:solidFill>
                  <a:srgbClr val="0074A5"/>
                </a:solidFill>
              </a:rPr>
              <a:t>vessel wall.</a:t>
            </a:r>
          </a:p>
        </p:txBody>
      </p:sp>
      <p:sp>
        <p:nvSpPr>
          <p:cNvPr id="194568" name="Rectangle 8"/>
          <p:cNvSpPr>
            <a:spLocks noChangeArrowheads="1"/>
          </p:cNvSpPr>
          <p:nvPr/>
        </p:nvSpPr>
        <p:spPr bwMode="auto">
          <a:xfrm>
            <a:off x="5237163" y="4238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1</a:t>
            </a:r>
            <a:endParaRPr lang="en-US" sz="1600" b="1">
              <a:solidFill>
                <a:srgbClr val="0074A5"/>
              </a:solidFill>
            </a:endParaRPr>
          </a:p>
        </p:txBody>
      </p:sp>
      <p:sp>
        <p:nvSpPr>
          <p:cNvPr id="194569" name="Oval 9"/>
          <p:cNvSpPr>
            <a:spLocks noChangeArrowheads="1"/>
          </p:cNvSpPr>
          <p:nvPr/>
        </p:nvSpPr>
        <p:spPr bwMode="auto">
          <a:xfrm>
            <a:off x="5286375" y="46990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Tree>
    <p:extLst>
      <p:ext uri="{BB962C8B-B14F-4D97-AF65-F5344CB8AC3E}">
        <p14:creationId xmlns:p14="http://schemas.microsoft.com/office/powerpoint/2010/main" val="20704649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914400" y="228600"/>
            <a:ext cx="7391400" cy="609600"/>
          </a:xfrm>
        </p:spPr>
        <p:txBody>
          <a:bodyPr rtlCol="0">
            <a:normAutofit fontScale="90000"/>
          </a:bodyPr>
          <a:lstStyle/>
          <a:p>
            <a:pPr fontAlgn="auto">
              <a:spcAft>
                <a:spcPts val="0"/>
              </a:spcAft>
              <a:defRPr/>
            </a:pPr>
            <a:r>
              <a:rPr lang="en-US" dirty="0" smtClean="0">
                <a:solidFill>
                  <a:schemeClr val="tx1"/>
                </a:solidFill>
              </a:rPr>
              <a:t>Exocrine Glands</a:t>
            </a:r>
          </a:p>
        </p:txBody>
      </p:sp>
      <p:sp>
        <p:nvSpPr>
          <p:cNvPr id="254979" name="Rectangle 3"/>
          <p:cNvSpPr>
            <a:spLocks noGrp="1" noChangeArrowheads="1"/>
          </p:cNvSpPr>
          <p:nvPr>
            <p:ph idx="1"/>
          </p:nvPr>
        </p:nvSpPr>
        <p:spPr>
          <a:xfrm>
            <a:off x="838200" y="1828800"/>
            <a:ext cx="7391400" cy="4419600"/>
          </a:xfrm>
        </p:spPr>
        <p:txBody>
          <a:bodyPr>
            <a:normAutofit/>
          </a:bodyPr>
          <a:lstStyle/>
          <a:p>
            <a:pPr>
              <a:lnSpc>
                <a:spcPct val="90000"/>
              </a:lnSpc>
            </a:pPr>
            <a:r>
              <a:rPr lang="en-US" dirty="0" smtClean="0">
                <a:solidFill>
                  <a:schemeClr val="tx1"/>
                </a:solidFill>
              </a:rPr>
              <a:t>Secrete products </a:t>
            </a:r>
          </a:p>
          <a:p>
            <a:pPr lvl="1">
              <a:lnSpc>
                <a:spcPct val="90000"/>
              </a:lnSpc>
            </a:pPr>
            <a:r>
              <a:rPr lang="en-US" sz="2400" dirty="0" smtClean="0">
                <a:solidFill>
                  <a:schemeClr val="tx1"/>
                </a:solidFill>
              </a:rPr>
              <a:t>onto body surfaces </a:t>
            </a:r>
          </a:p>
          <a:p>
            <a:pPr lvl="1">
              <a:lnSpc>
                <a:spcPct val="90000"/>
              </a:lnSpc>
            </a:pPr>
            <a:r>
              <a:rPr lang="en-US" sz="2400" dirty="0" smtClean="0">
                <a:solidFill>
                  <a:schemeClr val="tx1"/>
                </a:solidFill>
              </a:rPr>
              <a:t>into body cavities</a:t>
            </a:r>
          </a:p>
          <a:p>
            <a:pPr>
              <a:lnSpc>
                <a:spcPct val="90000"/>
              </a:lnSpc>
            </a:pPr>
            <a:r>
              <a:rPr lang="en-US" dirty="0" smtClean="0">
                <a:solidFill>
                  <a:schemeClr val="tx1"/>
                </a:solidFill>
              </a:rPr>
              <a:t>Examples include </a:t>
            </a:r>
          </a:p>
          <a:p>
            <a:pPr lvl="1">
              <a:lnSpc>
                <a:spcPct val="90000"/>
              </a:lnSpc>
            </a:pPr>
            <a:r>
              <a:rPr lang="en-US" sz="2400" smtClean="0">
                <a:solidFill>
                  <a:schemeClr val="tx1"/>
                </a:solidFill>
              </a:rPr>
              <a:t>mucus</a:t>
            </a:r>
            <a:r>
              <a:rPr lang="en-US" sz="2400" dirty="0" smtClean="0">
                <a:solidFill>
                  <a:schemeClr val="tx1"/>
                </a:solidFill>
              </a:rPr>
              <a:t>, sweat, oil, and salivary glands</a:t>
            </a:r>
          </a:p>
          <a:p>
            <a:pPr>
              <a:lnSpc>
                <a:spcPct val="90000"/>
              </a:lnSpc>
            </a:pPr>
            <a:r>
              <a:rPr lang="en-US" dirty="0" smtClean="0">
                <a:solidFill>
                  <a:schemeClr val="tx1"/>
                </a:solidFill>
              </a:rPr>
              <a:t>The only important unicellular gland is the goblet cell</a:t>
            </a:r>
          </a:p>
          <a:p>
            <a:pPr>
              <a:lnSpc>
                <a:spcPct val="90000"/>
              </a:lnSpc>
            </a:pPr>
            <a:r>
              <a:rPr lang="en-US" dirty="0" smtClean="0">
                <a:solidFill>
                  <a:schemeClr val="tx1"/>
                </a:solidFill>
              </a:rPr>
              <a:t>Multicellular exocrine glands are composed of a duct and secretory unit</a:t>
            </a:r>
          </a:p>
        </p:txBody>
      </p:sp>
    </p:spTree>
    <p:extLst>
      <p:ext uri="{BB962C8B-B14F-4D97-AF65-F5344CB8AC3E}">
        <p14:creationId xmlns:p14="http://schemas.microsoft.com/office/powerpoint/2010/main" val="6754585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4613275"/>
            <a:ext cx="43434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Rectangle 2"/>
          <p:cNvSpPr>
            <a:spLocks noGrp="1" noChangeArrowheads="1"/>
          </p:cNvSpPr>
          <p:nvPr>
            <p:ph type="title"/>
          </p:nvPr>
        </p:nvSpPr>
        <p:spPr>
          <a:xfrm>
            <a:off x="876300" y="228600"/>
            <a:ext cx="7391400" cy="838200"/>
          </a:xfrm>
        </p:spPr>
        <p:txBody>
          <a:bodyPr/>
          <a:lstStyle/>
          <a:p>
            <a:r>
              <a:rPr lang="en-US" dirty="0" smtClean="0">
                <a:solidFill>
                  <a:schemeClr val="tx1"/>
                </a:solidFill>
              </a:rPr>
              <a:t>Modes of Secretion</a:t>
            </a:r>
          </a:p>
        </p:txBody>
      </p:sp>
      <p:sp>
        <p:nvSpPr>
          <p:cNvPr id="256004" name="Rectangle 3"/>
          <p:cNvSpPr>
            <a:spLocks noGrp="1" noChangeArrowheads="1"/>
          </p:cNvSpPr>
          <p:nvPr>
            <p:ph idx="1"/>
          </p:nvPr>
        </p:nvSpPr>
        <p:spPr>
          <a:xfrm>
            <a:off x="838200" y="1676400"/>
            <a:ext cx="7467600" cy="2438400"/>
          </a:xfrm>
        </p:spPr>
        <p:txBody>
          <a:bodyPr>
            <a:normAutofit fontScale="92500" lnSpcReduction="20000"/>
          </a:bodyPr>
          <a:lstStyle/>
          <a:p>
            <a:r>
              <a:rPr lang="en-US" dirty="0" err="1" smtClean="0">
                <a:solidFill>
                  <a:schemeClr val="tx1"/>
                </a:solidFill>
              </a:rPr>
              <a:t>Merocrine</a:t>
            </a:r>
            <a:r>
              <a:rPr lang="en-US" dirty="0" smtClean="0">
                <a:solidFill>
                  <a:schemeClr val="tx1"/>
                </a:solidFill>
              </a:rPr>
              <a:t> </a:t>
            </a:r>
          </a:p>
          <a:p>
            <a:pPr lvl="1"/>
            <a:r>
              <a:rPr lang="en-US" dirty="0" smtClean="0">
                <a:solidFill>
                  <a:schemeClr val="tx1"/>
                </a:solidFill>
              </a:rPr>
              <a:t>products are secreted by exocytosis (e.g., pancreas, sweat, and salivary glands)</a:t>
            </a:r>
          </a:p>
          <a:p>
            <a:r>
              <a:rPr lang="en-US" dirty="0" err="1" smtClean="0">
                <a:solidFill>
                  <a:schemeClr val="tx1"/>
                </a:solidFill>
              </a:rPr>
              <a:t>Holocrine</a:t>
            </a:r>
            <a:endParaRPr lang="en-US" dirty="0" smtClean="0">
              <a:solidFill>
                <a:schemeClr val="tx1"/>
              </a:solidFill>
            </a:endParaRPr>
          </a:p>
          <a:p>
            <a:pPr lvl="1"/>
            <a:r>
              <a:rPr lang="en-US" dirty="0" smtClean="0">
                <a:solidFill>
                  <a:schemeClr val="tx1"/>
                </a:solidFill>
              </a:rPr>
              <a:t>products are secreted by the rupture of gland cells (e.g., sebaceous glands)</a:t>
            </a:r>
          </a:p>
        </p:txBody>
      </p:sp>
    </p:spTree>
    <p:extLst>
      <p:ext uri="{BB962C8B-B14F-4D97-AF65-F5344CB8AC3E}">
        <p14:creationId xmlns:p14="http://schemas.microsoft.com/office/powerpoint/2010/main" val="246924419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914400" y="304800"/>
            <a:ext cx="7391400" cy="838200"/>
          </a:xfrm>
        </p:spPr>
        <p:txBody>
          <a:bodyPr/>
          <a:lstStyle/>
          <a:p>
            <a:r>
              <a:rPr lang="en-US" dirty="0" smtClean="0">
                <a:solidFill>
                  <a:schemeClr val="tx1"/>
                </a:solidFill>
              </a:rPr>
              <a:t>Connective Tissue</a:t>
            </a:r>
          </a:p>
        </p:txBody>
      </p:sp>
      <p:sp>
        <p:nvSpPr>
          <p:cNvPr id="257027"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Found throughout the body; most abundant and widely distributed in primary tissues</a:t>
            </a:r>
          </a:p>
          <a:p>
            <a:pPr lvl="1"/>
            <a:r>
              <a:rPr lang="en-US" dirty="0" smtClean="0">
                <a:solidFill>
                  <a:schemeClr val="tx1"/>
                </a:solidFill>
              </a:rPr>
              <a:t>Connective tissue proper</a:t>
            </a:r>
          </a:p>
          <a:p>
            <a:pPr lvl="1"/>
            <a:r>
              <a:rPr lang="en-US" dirty="0" smtClean="0">
                <a:solidFill>
                  <a:schemeClr val="tx1"/>
                </a:solidFill>
              </a:rPr>
              <a:t>Cartilage</a:t>
            </a:r>
          </a:p>
          <a:p>
            <a:pPr lvl="1"/>
            <a:r>
              <a:rPr lang="en-US" dirty="0" smtClean="0">
                <a:solidFill>
                  <a:schemeClr val="tx1"/>
                </a:solidFill>
              </a:rPr>
              <a:t>Bone</a:t>
            </a:r>
          </a:p>
          <a:p>
            <a:pPr lvl="1"/>
            <a:r>
              <a:rPr lang="en-US" dirty="0" smtClean="0">
                <a:solidFill>
                  <a:schemeClr val="tx1"/>
                </a:solidFill>
              </a:rPr>
              <a:t>Blood</a:t>
            </a:r>
          </a:p>
        </p:txBody>
      </p:sp>
    </p:spTree>
    <p:extLst>
      <p:ext uri="{BB962C8B-B14F-4D97-AF65-F5344CB8AC3E}">
        <p14:creationId xmlns:p14="http://schemas.microsoft.com/office/powerpoint/2010/main" val="300593622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914400" y="304800"/>
            <a:ext cx="7391400" cy="1201738"/>
          </a:xfrm>
        </p:spPr>
        <p:txBody>
          <a:bodyPr rtlCol="0">
            <a:normAutofit/>
          </a:bodyPr>
          <a:lstStyle/>
          <a:p>
            <a:pPr fontAlgn="auto">
              <a:spcAft>
                <a:spcPts val="0"/>
              </a:spcAft>
              <a:defRPr/>
            </a:pPr>
            <a:r>
              <a:rPr lang="en-US" dirty="0" smtClean="0">
                <a:solidFill>
                  <a:schemeClr val="tx1"/>
                </a:solidFill>
              </a:rPr>
              <a:t>Functions of Connective Tissue</a:t>
            </a:r>
          </a:p>
        </p:txBody>
      </p:sp>
      <p:sp>
        <p:nvSpPr>
          <p:cNvPr id="258051"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Binding and support</a:t>
            </a:r>
          </a:p>
          <a:p>
            <a:endParaRPr lang="en-US" dirty="0" smtClean="0">
              <a:solidFill>
                <a:schemeClr val="tx1"/>
              </a:solidFill>
            </a:endParaRPr>
          </a:p>
          <a:p>
            <a:r>
              <a:rPr lang="en-US" dirty="0" smtClean="0">
                <a:solidFill>
                  <a:schemeClr val="tx1"/>
                </a:solidFill>
              </a:rPr>
              <a:t>Protection</a:t>
            </a:r>
          </a:p>
          <a:p>
            <a:endParaRPr lang="en-US" dirty="0" smtClean="0">
              <a:solidFill>
                <a:schemeClr val="tx1"/>
              </a:solidFill>
            </a:endParaRPr>
          </a:p>
          <a:p>
            <a:r>
              <a:rPr lang="en-US" dirty="0" smtClean="0">
                <a:solidFill>
                  <a:schemeClr val="tx1"/>
                </a:solidFill>
              </a:rPr>
              <a:t>Insulation</a:t>
            </a:r>
          </a:p>
          <a:p>
            <a:endParaRPr lang="en-US" dirty="0" smtClean="0">
              <a:solidFill>
                <a:schemeClr val="tx1"/>
              </a:solidFill>
            </a:endParaRPr>
          </a:p>
          <a:p>
            <a:r>
              <a:rPr lang="en-US" dirty="0" smtClean="0">
                <a:solidFill>
                  <a:schemeClr val="tx1"/>
                </a:solidFill>
              </a:rPr>
              <a:t>Transportation</a:t>
            </a:r>
          </a:p>
        </p:txBody>
      </p:sp>
    </p:spTree>
    <p:extLst>
      <p:ext uri="{BB962C8B-B14F-4D97-AF65-F5344CB8AC3E}">
        <p14:creationId xmlns:p14="http://schemas.microsoft.com/office/powerpoint/2010/main" val="27372832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914400" y="152400"/>
            <a:ext cx="7391400" cy="685800"/>
          </a:xfrm>
        </p:spPr>
        <p:txBody>
          <a:bodyPr/>
          <a:lstStyle/>
          <a:p>
            <a:r>
              <a:rPr lang="en-US" sz="3600" dirty="0" smtClean="0">
                <a:solidFill>
                  <a:schemeClr val="tx1"/>
                </a:solidFill>
              </a:rPr>
              <a:t>Characteristics of Connective Tissue</a:t>
            </a:r>
          </a:p>
        </p:txBody>
      </p:sp>
      <p:sp>
        <p:nvSpPr>
          <p:cNvPr id="25907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Connective tissues have:</a:t>
            </a:r>
          </a:p>
          <a:p>
            <a:pPr lvl="1"/>
            <a:r>
              <a:rPr lang="en-US" dirty="0" smtClean="0">
                <a:solidFill>
                  <a:schemeClr val="tx1"/>
                </a:solidFill>
              </a:rPr>
              <a:t>Varying degrees of vascularity</a:t>
            </a:r>
          </a:p>
          <a:p>
            <a:pPr lvl="1"/>
            <a:endParaRPr lang="en-US" dirty="0" smtClean="0">
              <a:solidFill>
                <a:schemeClr val="tx1"/>
              </a:solidFill>
            </a:endParaRPr>
          </a:p>
          <a:p>
            <a:pPr lvl="1"/>
            <a:r>
              <a:rPr lang="en-US" dirty="0" smtClean="0">
                <a:solidFill>
                  <a:schemeClr val="tx1"/>
                </a:solidFill>
              </a:rPr>
              <a:t>Nonliving extracellular matrix, consisting of ground substance and fibers </a:t>
            </a:r>
          </a:p>
        </p:txBody>
      </p:sp>
    </p:spTree>
    <p:extLst>
      <p:ext uri="{BB962C8B-B14F-4D97-AF65-F5344CB8AC3E}">
        <p14:creationId xmlns:p14="http://schemas.microsoft.com/office/powerpoint/2010/main" val="5322159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228600"/>
            <a:ext cx="8610600" cy="609600"/>
          </a:xfrm>
        </p:spPr>
        <p:txBody>
          <a:bodyPr rtlCol="0">
            <a:normAutofit fontScale="90000"/>
          </a:bodyPr>
          <a:lstStyle/>
          <a:p>
            <a:pPr fontAlgn="auto">
              <a:spcAft>
                <a:spcPts val="0"/>
              </a:spcAft>
              <a:defRPr/>
            </a:pPr>
            <a:r>
              <a:rPr lang="en-US" dirty="0">
                <a:solidFill>
                  <a:schemeClr val="tx1"/>
                </a:solidFill>
              </a:rPr>
              <a:t>Structural Elements of Connective Tissue</a:t>
            </a:r>
          </a:p>
        </p:txBody>
      </p:sp>
      <p:sp>
        <p:nvSpPr>
          <p:cNvPr id="260099" name="Rectangle 3"/>
          <p:cNvSpPr>
            <a:spLocks noGrp="1" noChangeArrowheads="1"/>
          </p:cNvSpPr>
          <p:nvPr>
            <p:ph idx="1"/>
          </p:nvPr>
        </p:nvSpPr>
        <p:spPr>
          <a:xfrm>
            <a:off x="838200" y="2119313"/>
            <a:ext cx="7467600" cy="4052887"/>
          </a:xfrm>
        </p:spPr>
        <p:txBody>
          <a:bodyPr>
            <a:normAutofit fontScale="85000" lnSpcReduction="20000"/>
          </a:bodyPr>
          <a:lstStyle/>
          <a:p>
            <a:r>
              <a:rPr lang="en-US" dirty="0" smtClean="0">
                <a:solidFill>
                  <a:schemeClr val="tx1"/>
                </a:solidFill>
              </a:rPr>
              <a:t>Ground substance</a:t>
            </a:r>
          </a:p>
          <a:p>
            <a:pPr lvl="1"/>
            <a:r>
              <a:rPr lang="en-US" dirty="0" smtClean="0">
                <a:solidFill>
                  <a:schemeClr val="tx1"/>
                </a:solidFill>
              </a:rPr>
              <a:t>unstructured material that fills the space between cells</a:t>
            </a:r>
          </a:p>
          <a:p>
            <a:endParaRPr lang="en-US" dirty="0" smtClean="0">
              <a:solidFill>
                <a:schemeClr val="tx1"/>
              </a:solidFill>
            </a:endParaRPr>
          </a:p>
          <a:p>
            <a:r>
              <a:rPr lang="en-US" dirty="0" smtClean="0">
                <a:solidFill>
                  <a:schemeClr val="tx1"/>
                </a:solidFill>
              </a:rPr>
              <a:t>Fibers</a:t>
            </a:r>
          </a:p>
          <a:p>
            <a:pPr lvl="1"/>
            <a:r>
              <a:rPr lang="en-US" dirty="0" smtClean="0">
                <a:solidFill>
                  <a:schemeClr val="tx1"/>
                </a:solidFill>
              </a:rPr>
              <a:t>collagen, elastic, or reticular</a:t>
            </a:r>
          </a:p>
          <a:p>
            <a:endParaRPr lang="en-US" dirty="0" smtClean="0">
              <a:solidFill>
                <a:schemeClr val="tx1"/>
              </a:solidFill>
            </a:endParaRPr>
          </a:p>
          <a:p>
            <a:r>
              <a:rPr lang="en-US" dirty="0" smtClean="0">
                <a:solidFill>
                  <a:schemeClr val="tx1"/>
                </a:solidFill>
              </a:rPr>
              <a:t>Cells</a:t>
            </a:r>
          </a:p>
          <a:p>
            <a:pPr lvl="1"/>
            <a:r>
              <a:rPr lang="en-US" dirty="0" smtClean="0">
                <a:solidFill>
                  <a:schemeClr val="tx1"/>
                </a:solidFill>
              </a:rPr>
              <a:t>fibroblasts, </a:t>
            </a:r>
            <a:r>
              <a:rPr lang="en-US" dirty="0" err="1" smtClean="0">
                <a:solidFill>
                  <a:schemeClr val="tx1"/>
                </a:solidFill>
              </a:rPr>
              <a:t>chondroblasts</a:t>
            </a:r>
            <a:r>
              <a:rPr lang="en-US" dirty="0" smtClean="0">
                <a:solidFill>
                  <a:schemeClr val="tx1"/>
                </a:solidFill>
              </a:rPr>
              <a:t>, osteoblasts, and hematopoietic stem cells</a:t>
            </a:r>
          </a:p>
        </p:txBody>
      </p:sp>
    </p:spTree>
    <p:extLst>
      <p:ext uri="{BB962C8B-B14F-4D97-AF65-F5344CB8AC3E}">
        <p14:creationId xmlns:p14="http://schemas.microsoft.com/office/powerpoint/2010/main" val="7322494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914400" y="152400"/>
            <a:ext cx="7391400" cy="609600"/>
          </a:xfrm>
        </p:spPr>
        <p:txBody>
          <a:bodyPr>
            <a:normAutofit fontScale="90000"/>
          </a:bodyPr>
          <a:lstStyle/>
          <a:p>
            <a:r>
              <a:rPr lang="en-US" dirty="0" smtClean="0">
                <a:solidFill>
                  <a:schemeClr val="tx1"/>
                </a:solidFill>
              </a:rPr>
              <a:t>Ground Substance</a:t>
            </a:r>
          </a:p>
        </p:txBody>
      </p:sp>
      <p:sp>
        <p:nvSpPr>
          <p:cNvPr id="261123"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Interstitial (tissue) fluid</a:t>
            </a:r>
          </a:p>
          <a:p>
            <a:endParaRPr lang="en-US" dirty="0" smtClean="0">
              <a:solidFill>
                <a:schemeClr val="tx1"/>
              </a:solidFill>
            </a:endParaRPr>
          </a:p>
          <a:p>
            <a:r>
              <a:rPr lang="en-US" dirty="0" smtClean="0">
                <a:solidFill>
                  <a:schemeClr val="tx1"/>
                </a:solidFill>
              </a:rPr>
              <a:t>Adhesion proteins</a:t>
            </a:r>
          </a:p>
          <a:p>
            <a:endParaRPr lang="en-US" dirty="0" smtClean="0">
              <a:solidFill>
                <a:schemeClr val="tx1"/>
              </a:solidFill>
            </a:endParaRPr>
          </a:p>
          <a:p>
            <a:r>
              <a:rPr lang="en-US" dirty="0" smtClean="0">
                <a:solidFill>
                  <a:schemeClr val="tx1"/>
                </a:solidFill>
              </a:rPr>
              <a:t>Proteoglycans </a:t>
            </a:r>
          </a:p>
          <a:p>
            <a:endParaRPr lang="en-US" dirty="0" smtClean="0">
              <a:solidFill>
                <a:schemeClr val="tx1"/>
              </a:solidFill>
            </a:endParaRPr>
          </a:p>
          <a:p>
            <a:r>
              <a:rPr lang="en-US" dirty="0" smtClean="0">
                <a:solidFill>
                  <a:schemeClr val="tx1"/>
                </a:solidFill>
              </a:rPr>
              <a:t>Functions as a molecular sieve through which nutrients diffuse between blood capillaries and cells</a:t>
            </a:r>
          </a:p>
        </p:txBody>
      </p:sp>
    </p:spTree>
    <p:extLst>
      <p:ext uri="{BB962C8B-B14F-4D97-AF65-F5344CB8AC3E}">
        <p14:creationId xmlns:p14="http://schemas.microsoft.com/office/powerpoint/2010/main" val="278158280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914400" y="152400"/>
            <a:ext cx="7391400" cy="685800"/>
          </a:xfrm>
        </p:spPr>
        <p:txBody>
          <a:bodyPr>
            <a:normAutofit fontScale="90000"/>
          </a:bodyPr>
          <a:lstStyle/>
          <a:p>
            <a:r>
              <a:rPr lang="en-US" dirty="0" smtClean="0">
                <a:solidFill>
                  <a:schemeClr val="tx1"/>
                </a:solidFill>
              </a:rPr>
              <a:t>Fibers</a:t>
            </a:r>
          </a:p>
        </p:txBody>
      </p:sp>
      <p:sp>
        <p:nvSpPr>
          <p:cNvPr id="262147" name="Rectangle 3"/>
          <p:cNvSpPr>
            <a:spLocks noGrp="1" noChangeArrowheads="1"/>
          </p:cNvSpPr>
          <p:nvPr>
            <p:ph idx="1"/>
          </p:nvPr>
        </p:nvSpPr>
        <p:spPr>
          <a:xfrm>
            <a:off x="838200" y="2119313"/>
            <a:ext cx="7467600" cy="4052887"/>
          </a:xfrm>
        </p:spPr>
        <p:txBody>
          <a:bodyPr>
            <a:normAutofit fontScale="92500" lnSpcReduction="20000"/>
          </a:bodyPr>
          <a:lstStyle/>
          <a:p>
            <a:r>
              <a:rPr lang="en-US" dirty="0" smtClean="0">
                <a:solidFill>
                  <a:schemeClr val="tx1"/>
                </a:solidFill>
              </a:rPr>
              <a:t>Collagen</a:t>
            </a:r>
          </a:p>
          <a:p>
            <a:pPr lvl="1"/>
            <a:r>
              <a:rPr lang="en-US" dirty="0" smtClean="0">
                <a:solidFill>
                  <a:schemeClr val="tx1"/>
                </a:solidFill>
              </a:rPr>
              <a:t>tough; provides high tensile strength</a:t>
            </a:r>
          </a:p>
          <a:p>
            <a:endParaRPr lang="en-US" dirty="0" smtClean="0">
              <a:solidFill>
                <a:schemeClr val="tx1"/>
              </a:solidFill>
            </a:endParaRPr>
          </a:p>
          <a:p>
            <a:r>
              <a:rPr lang="en-US" dirty="0" smtClean="0">
                <a:solidFill>
                  <a:schemeClr val="tx1"/>
                </a:solidFill>
              </a:rPr>
              <a:t>Elastic</a:t>
            </a:r>
          </a:p>
          <a:p>
            <a:pPr lvl="1"/>
            <a:r>
              <a:rPr lang="en-US" dirty="0" smtClean="0">
                <a:solidFill>
                  <a:schemeClr val="tx1"/>
                </a:solidFill>
              </a:rPr>
              <a:t>long, thin fibers that allow for stretch</a:t>
            </a:r>
          </a:p>
          <a:p>
            <a:endParaRPr lang="en-US" dirty="0" smtClean="0">
              <a:solidFill>
                <a:schemeClr val="tx1"/>
              </a:solidFill>
            </a:endParaRPr>
          </a:p>
          <a:p>
            <a:r>
              <a:rPr lang="en-US" dirty="0" smtClean="0">
                <a:solidFill>
                  <a:schemeClr val="tx1"/>
                </a:solidFill>
              </a:rPr>
              <a:t>Reticular </a:t>
            </a:r>
          </a:p>
          <a:p>
            <a:pPr lvl="1"/>
            <a:r>
              <a:rPr lang="en-US" dirty="0" smtClean="0">
                <a:solidFill>
                  <a:schemeClr val="tx1"/>
                </a:solidFill>
              </a:rPr>
              <a:t>branched collagenous fibers that form delicate networks</a:t>
            </a:r>
          </a:p>
        </p:txBody>
      </p:sp>
    </p:spTree>
    <p:extLst>
      <p:ext uri="{BB962C8B-B14F-4D97-AF65-F5344CB8AC3E}">
        <p14:creationId xmlns:p14="http://schemas.microsoft.com/office/powerpoint/2010/main" val="247519283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914400" y="304800"/>
            <a:ext cx="7391400" cy="685800"/>
          </a:xfrm>
        </p:spPr>
        <p:txBody>
          <a:bodyPr>
            <a:normAutofit fontScale="90000"/>
          </a:bodyPr>
          <a:lstStyle/>
          <a:p>
            <a:r>
              <a:rPr lang="en-US" dirty="0" smtClean="0">
                <a:solidFill>
                  <a:schemeClr val="tx1"/>
                </a:solidFill>
              </a:rPr>
              <a:t>Cells</a:t>
            </a:r>
          </a:p>
        </p:txBody>
      </p:sp>
      <p:sp>
        <p:nvSpPr>
          <p:cNvPr id="261123" name="Rectangle 3"/>
          <p:cNvSpPr>
            <a:spLocks noGrp="1" noChangeArrowheads="1"/>
          </p:cNvSpPr>
          <p:nvPr>
            <p:ph idx="1"/>
          </p:nvPr>
        </p:nvSpPr>
        <p:spPr>
          <a:xfrm>
            <a:off x="914400" y="1828800"/>
            <a:ext cx="7391400" cy="4267200"/>
          </a:xfrm>
        </p:spPr>
        <p:txBody>
          <a:bodyPr rtlCol="0">
            <a:normAutofit fontScale="85000" lnSpcReduction="20000"/>
          </a:bodyPr>
          <a:lstStyle/>
          <a:p>
            <a:pPr marL="274320" indent="-274320" fontAlgn="auto">
              <a:lnSpc>
                <a:spcPct val="90000"/>
              </a:lnSpc>
              <a:spcAft>
                <a:spcPts val="0"/>
              </a:spcAft>
              <a:defRPr/>
            </a:pPr>
            <a:r>
              <a:rPr lang="en-US" dirty="0" smtClean="0">
                <a:solidFill>
                  <a:schemeClr val="tx1"/>
                </a:solidFill>
              </a:rPr>
              <a:t>Fibroblasts</a:t>
            </a:r>
          </a:p>
          <a:p>
            <a:pPr marL="640080" lvl="1" indent="-274320" fontAlgn="auto">
              <a:lnSpc>
                <a:spcPct val="90000"/>
              </a:lnSpc>
              <a:spcAft>
                <a:spcPts val="0"/>
              </a:spcAft>
              <a:defRPr/>
            </a:pPr>
            <a:r>
              <a:rPr lang="en-US" sz="2400" dirty="0" smtClean="0">
                <a:solidFill>
                  <a:schemeClr val="tx1"/>
                </a:solidFill>
              </a:rPr>
              <a:t>connective tissue proper</a:t>
            </a:r>
          </a:p>
          <a:p>
            <a:pPr marL="274320" indent="-274320" fontAlgn="auto">
              <a:lnSpc>
                <a:spcPct val="90000"/>
              </a:lnSpc>
              <a:spcAft>
                <a:spcPts val="0"/>
              </a:spcAft>
              <a:defRPr/>
            </a:pPr>
            <a:endParaRPr lang="en-US" dirty="0" smtClean="0">
              <a:solidFill>
                <a:schemeClr val="tx1"/>
              </a:solidFill>
            </a:endParaRPr>
          </a:p>
          <a:p>
            <a:pPr marL="274320" indent="-274320" fontAlgn="auto">
              <a:lnSpc>
                <a:spcPct val="90000"/>
              </a:lnSpc>
              <a:spcAft>
                <a:spcPts val="0"/>
              </a:spcAft>
              <a:defRPr/>
            </a:pPr>
            <a:r>
              <a:rPr lang="en-US" dirty="0" err="1" smtClean="0">
                <a:solidFill>
                  <a:schemeClr val="tx1"/>
                </a:solidFill>
              </a:rPr>
              <a:t>Chondroblasts</a:t>
            </a:r>
            <a:endParaRPr lang="en-US" dirty="0" smtClean="0">
              <a:solidFill>
                <a:schemeClr val="tx1"/>
              </a:solidFill>
            </a:endParaRPr>
          </a:p>
          <a:p>
            <a:pPr marL="640080" lvl="1" indent="-274320" fontAlgn="auto">
              <a:lnSpc>
                <a:spcPct val="90000"/>
              </a:lnSpc>
              <a:spcAft>
                <a:spcPts val="0"/>
              </a:spcAft>
              <a:defRPr/>
            </a:pPr>
            <a:r>
              <a:rPr lang="en-US" sz="2400" dirty="0" smtClean="0">
                <a:solidFill>
                  <a:schemeClr val="tx1"/>
                </a:solidFill>
              </a:rPr>
              <a:t>cartilage </a:t>
            </a:r>
          </a:p>
          <a:p>
            <a:pPr marL="274320" indent="-274320" fontAlgn="auto">
              <a:lnSpc>
                <a:spcPct val="90000"/>
              </a:lnSpc>
              <a:spcAft>
                <a:spcPts val="0"/>
              </a:spcAft>
              <a:defRPr/>
            </a:pPr>
            <a:endParaRPr lang="en-US" dirty="0" smtClean="0">
              <a:solidFill>
                <a:schemeClr val="tx1"/>
              </a:solidFill>
            </a:endParaRPr>
          </a:p>
          <a:p>
            <a:pPr marL="274320" indent="-274320" fontAlgn="auto">
              <a:lnSpc>
                <a:spcPct val="90000"/>
              </a:lnSpc>
              <a:spcAft>
                <a:spcPts val="0"/>
              </a:spcAft>
              <a:defRPr/>
            </a:pPr>
            <a:r>
              <a:rPr lang="en-US" dirty="0" smtClean="0">
                <a:solidFill>
                  <a:schemeClr val="tx1"/>
                </a:solidFill>
              </a:rPr>
              <a:t>Osteoblasts</a:t>
            </a:r>
          </a:p>
          <a:p>
            <a:pPr marL="640080" lvl="1" indent="-274320" fontAlgn="auto">
              <a:lnSpc>
                <a:spcPct val="90000"/>
              </a:lnSpc>
              <a:spcAft>
                <a:spcPts val="0"/>
              </a:spcAft>
              <a:defRPr/>
            </a:pPr>
            <a:r>
              <a:rPr lang="en-US" sz="2400" dirty="0" smtClean="0">
                <a:solidFill>
                  <a:schemeClr val="tx1"/>
                </a:solidFill>
              </a:rPr>
              <a:t>bone</a:t>
            </a:r>
          </a:p>
          <a:p>
            <a:pPr marL="274320" indent="-274320" fontAlgn="auto">
              <a:lnSpc>
                <a:spcPct val="90000"/>
              </a:lnSpc>
              <a:spcAft>
                <a:spcPts val="0"/>
              </a:spcAft>
              <a:defRPr/>
            </a:pPr>
            <a:endParaRPr lang="en-US" dirty="0" smtClean="0">
              <a:solidFill>
                <a:schemeClr val="tx1"/>
              </a:solidFill>
            </a:endParaRPr>
          </a:p>
          <a:p>
            <a:pPr marL="274320" indent="-274320" fontAlgn="auto">
              <a:lnSpc>
                <a:spcPct val="90000"/>
              </a:lnSpc>
              <a:spcAft>
                <a:spcPts val="0"/>
              </a:spcAft>
              <a:defRPr/>
            </a:pPr>
            <a:r>
              <a:rPr lang="en-US" dirty="0" smtClean="0">
                <a:solidFill>
                  <a:schemeClr val="tx1"/>
                </a:solidFill>
              </a:rPr>
              <a:t>Hematopoietic stem cells </a:t>
            </a:r>
          </a:p>
          <a:p>
            <a:pPr marL="640080" lvl="1" indent="-274320" fontAlgn="auto">
              <a:lnSpc>
                <a:spcPct val="90000"/>
              </a:lnSpc>
              <a:spcAft>
                <a:spcPts val="0"/>
              </a:spcAft>
              <a:defRPr/>
            </a:pPr>
            <a:r>
              <a:rPr lang="en-US" sz="2400" dirty="0" smtClean="0">
                <a:solidFill>
                  <a:schemeClr val="tx1"/>
                </a:solidFill>
              </a:rPr>
              <a:t>blood</a:t>
            </a:r>
          </a:p>
          <a:p>
            <a:pPr marL="640080" lvl="1" indent="-274320" fontAlgn="auto">
              <a:lnSpc>
                <a:spcPct val="90000"/>
              </a:lnSpc>
              <a:spcAft>
                <a:spcPts val="0"/>
              </a:spcAft>
              <a:defRPr/>
            </a:pPr>
            <a:r>
              <a:rPr lang="en-US" sz="2400" dirty="0" smtClean="0">
                <a:solidFill>
                  <a:schemeClr val="tx1"/>
                </a:solidFill>
              </a:rPr>
              <a:t>White blood cells, plasma cells, macrophages, and mast cells</a:t>
            </a:r>
          </a:p>
        </p:txBody>
      </p:sp>
    </p:spTree>
    <p:extLst>
      <p:ext uri="{BB962C8B-B14F-4D97-AF65-F5344CB8AC3E}">
        <p14:creationId xmlns:p14="http://schemas.microsoft.com/office/powerpoint/2010/main" val="20813158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914400" y="152401"/>
            <a:ext cx="7391400" cy="609600"/>
          </a:xfrm>
        </p:spPr>
        <p:txBody>
          <a:bodyPr>
            <a:normAutofit fontScale="90000"/>
          </a:bodyPr>
          <a:lstStyle/>
          <a:p>
            <a:r>
              <a:rPr lang="en-US" sz="4000" dirty="0" smtClean="0">
                <a:solidFill>
                  <a:schemeClr val="tx1"/>
                </a:solidFill>
              </a:rPr>
              <a:t>Connective Tissue Proper: Loose</a:t>
            </a:r>
          </a:p>
        </p:txBody>
      </p:sp>
      <p:sp>
        <p:nvSpPr>
          <p:cNvPr id="264195"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Areolar connective tissue</a:t>
            </a:r>
          </a:p>
          <a:p>
            <a:pPr lvl="1"/>
            <a:r>
              <a:rPr lang="en-US" dirty="0" smtClean="0">
                <a:solidFill>
                  <a:schemeClr val="tx1"/>
                </a:solidFill>
              </a:rPr>
              <a:t>Gel-like matrix with all three connective tissue fibers</a:t>
            </a:r>
          </a:p>
          <a:p>
            <a:pPr lvl="1"/>
            <a:r>
              <a:rPr lang="en-US" dirty="0" smtClean="0">
                <a:solidFill>
                  <a:schemeClr val="tx1"/>
                </a:solidFill>
              </a:rPr>
              <a:t>Fibroblasts, macrophages, mast cells, and some white blood cells</a:t>
            </a:r>
          </a:p>
          <a:p>
            <a:pPr lvl="1"/>
            <a:r>
              <a:rPr lang="en-US" dirty="0" smtClean="0">
                <a:solidFill>
                  <a:schemeClr val="tx1"/>
                </a:solidFill>
              </a:rPr>
              <a:t>Wraps and cushions organs</a:t>
            </a:r>
          </a:p>
          <a:p>
            <a:pPr lvl="1"/>
            <a:r>
              <a:rPr lang="en-US" dirty="0" smtClean="0">
                <a:solidFill>
                  <a:schemeClr val="tx1"/>
                </a:solidFill>
              </a:rPr>
              <a:t>Widely distributed throughout the body</a:t>
            </a:r>
          </a:p>
        </p:txBody>
      </p:sp>
    </p:spTree>
    <p:extLst>
      <p:ext uri="{BB962C8B-B14F-4D97-AF65-F5344CB8AC3E}">
        <p14:creationId xmlns:p14="http://schemas.microsoft.com/office/powerpoint/2010/main" val="90151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96610" name="Picture 2" descr="figure_01_06b_unlabe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366713"/>
            <a:ext cx="5329237" cy="5965825"/>
          </a:xfrm>
          <a:prstGeom prst="rect">
            <a:avLst/>
          </a:prstGeom>
          <a:noFill/>
          <a:extLst>
            <a:ext uri="{909E8E84-426E-40DD-AFC4-6F175D3DCCD1}">
              <a14:hiddenFill xmlns:a14="http://schemas.microsoft.com/office/drawing/2010/main">
                <a:solidFill>
                  <a:srgbClr val="FFFFFF"/>
                </a:solidFill>
              </a14:hiddenFill>
            </a:ext>
          </a:extLst>
        </p:spPr>
      </p:pic>
      <p:sp>
        <p:nvSpPr>
          <p:cNvPr id="196613" name="Rectangle 5"/>
          <p:cNvSpPr>
            <a:spLocks noChangeArrowheads="1"/>
          </p:cNvSpPr>
          <p:nvPr/>
        </p:nvSpPr>
        <p:spPr bwMode="auto">
          <a:xfrm>
            <a:off x="4710113" y="1657350"/>
            <a:ext cx="1735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 feedback </a:t>
            </a:r>
          </a:p>
          <a:p>
            <a:pPr eaLnBrk="0" hangingPunct="0">
              <a:lnSpc>
                <a:spcPct val="80000"/>
              </a:lnSpc>
            </a:pPr>
            <a:r>
              <a:rPr lang="en-US" sz="1400" b="1"/>
              <a:t>cycle is initiated.</a:t>
            </a:r>
          </a:p>
        </p:txBody>
      </p:sp>
      <p:sp>
        <p:nvSpPr>
          <p:cNvPr id="196614" name="Line 6"/>
          <p:cNvSpPr>
            <a:spLocks noChangeShapeType="1"/>
          </p:cNvSpPr>
          <p:nvPr/>
        </p:nvSpPr>
        <p:spPr bwMode="auto">
          <a:xfrm>
            <a:off x="4518025" y="1774825"/>
            <a:ext cx="247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5" name="Rectangle 7"/>
          <p:cNvSpPr>
            <a:spLocks noChangeArrowheads="1"/>
          </p:cNvSpPr>
          <p:nvPr/>
        </p:nvSpPr>
        <p:spPr bwMode="auto">
          <a:xfrm>
            <a:off x="5167313" y="474663"/>
            <a:ext cx="15779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Break or tear</a:t>
            </a:r>
          </a:p>
          <a:p>
            <a:pPr eaLnBrk="0" hangingPunct="0">
              <a:lnSpc>
                <a:spcPct val="80000"/>
              </a:lnSpc>
            </a:pPr>
            <a:r>
              <a:rPr lang="en-US" sz="1400" b="1">
                <a:solidFill>
                  <a:srgbClr val="0074A5"/>
                </a:solidFill>
              </a:rPr>
              <a:t>occurs in blood</a:t>
            </a:r>
          </a:p>
          <a:p>
            <a:pPr eaLnBrk="0" hangingPunct="0">
              <a:lnSpc>
                <a:spcPct val="80000"/>
              </a:lnSpc>
            </a:pPr>
            <a:r>
              <a:rPr lang="en-US" sz="1400" b="1">
                <a:solidFill>
                  <a:srgbClr val="0074A5"/>
                </a:solidFill>
              </a:rPr>
              <a:t>vessel wall.</a:t>
            </a:r>
          </a:p>
        </p:txBody>
      </p:sp>
      <p:sp>
        <p:nvSpPr>
          <p:cNvPr id="196616" name="Rectangle 8"/>
          <p:cNvSpPr>
            <a:spLocks noChangeArrowheads="1"/>
          </p:cNvSpPr>
          <p:nvPr/>
        </p:nvSpPr>
        <p:spPr bwMode="auto">
          <a:xfrm>
            <a:off x="5237163" y="4238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1</a:t>
            </a:r>
            <a:endParaRPr lang="en-US" sz="1600" b="1">
              <a:solidFill>
                <a:srgbClr val="0074A5"/>
              </a:solidFill>
            </a:endParaRPr>
          </a:p>
        </p:txBody>
      </p:sp>
      <p:sp>
        <p:nvSpPr>
          <p:cNvPr id="196617" name="Oval 9"/>
          <p:cNvSpPr>
            <a:spLocks noChangeArrowheads="1"/>
          </p:cNvSpPr>
          <p:nvPr/>
        </p:nvSpPr>
        <p:spPr bwMode="auto">
          <a:xfrm>
            <a:off x="5286375" y="46990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196618" name="Rectangle 10"/>
          <p:cNvSpPr>
            <a:spLocks noChangeArrowheads="1"/>
          </p:cNvSpPr>
          <p:nvPr/>
        </p:nvSpPr>
        <p:spPr bwMode="auto">
          <a:xfrm>
            <a:off x="5692775" y="2692400"/>
            <a:ext cx="17557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Platelets</a:t>
            </a:r>
          </a:p>
          <a:p>
            <a:pPr eaLnBrk="0" hangingPunct="0">
              <a:lnSpc>
                <a:spcPct val="80000"/>
              </a:lnSpc>
            </a:pPr>
            <a:r>
              <a:rPr lang="en-US" sz="1400" b="1">
                <a:solidFill>
                  <a:srgbClr val="0074A5"/>
                </a:solidFill>
              </a:rPr>
              <a:t>adhere to site and</a:t>
            </a:r>
          </a:p>
          <a:p>
            <a:pPr eaLnBrk="0" hangingPunct="0">
              <a:lnSpc>
                <a:spcPct val="80000"/>
              </a:lnSpc>
            </a:pPr>
            <a:r>
              <a:rPr lang="en-US" sz="1400" b="1">
                <a:solidFill>
                  <a:srgbClr val="0074A5"/>
                </a:solidFill>
              </a:rPr>
              <a:t>release chemicals.</a:t>
            </a:r>
          </a:p>
        </p:txBody>
      </p:sp>
      <p:sp>
        <p:nvSpPr>
          <p:cNvPr id="196619" name="Rectangle 11"/>
          <p:cNvSpPr>
            <a:spLocks noChangeArrowheads="1"/>
          </p:cNvSpPr>
          <p:nvPr/>
        </p:nvSpPr>
        <p:spPr bwMode="auto">
          <a:xfrm>
            <a:off x="5757863" y="264001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2</a:t>
            </a:r>
            <a:endParaRPr lang="en-US" sz="1600" b="1">
              <a:solidFill>
                <a:srgbClr val="0074A5"/>
              </a:solidFill>
            </a:endParaRPr>
          </a:p>
        </p:txBody>
      </p:sp>
      <p:sp>
        <p:nvSpPr>
          <p:cNvPr id="196620" name="Oval 12"/>
          <p:cNvSpPr>
            <a:spLocks noChangeArrowheads="1"/>
          </p:cNvSpPr>
          <p:nvPr/>
        </p:nvSpPr>
        <p:spPr bwMode="auto">
          <a:xfrm>
            <a:off x="5807075" y="268605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Tree>
    <p:extLst>
      <p:ext uri="{BB962C8B-B14F-4D97-AF65-F5344CB8AC3E}">
        <p14:creationId xmlns:p14="http://schemas.microsoft.com/office/powerpoint/2010/main" val="239030749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914400" y="228600"/>
            <a:ext cx="7391400" cy="685800"/>
          </a:xfrm>
        </p:spPr>
        <p:txBody>
          <a:bodyPr rtlCol="0">
            <a:normAutofit fontScale="90000"/>
          </a:bodyPr>
          <a:lstStyle/>
          <a:p>
            <a:pPr fontAlgn="auto">
              <a:spcAft>
                <a:spcPts val="0"/>
              </a:spcAft>
              <a:defRPr/>
            </a:pPr>
            <a:r>
              <a:rPr lang="en-US" dirty="0" smtClean="0">
                <a:solidFill>
                  <a:schemeClr val="tx1"/>
                </a:solidFill>
              </a:rPr>
              <a:t>Connective Tissue Proper: Loose</a:t>
            </a:r>
          </a:p>
        </p:txBody>
      </p:sp>
      <p:sp>
        <p:nvSpPr>
          <p:cNvPr id="265219" name="Rectangle 3"/>
          <p:cNvSpPr>
            <a:spLocks noGrp="1" noChangeArrowheads="1"/>
          </p:cNvSpPr>
          <p:nvPr>
            <p:ph idx="1"/>
          </p:nvPr>
        </p:nvSpPr>
        <p:spPr>
          <a:xfrm>
            <a:off x="838200" y="1752600"/>
            <a:ext cx="7467600" cy="4495800"/>
          </a:xfrm>
        </p:spPr>
        <p:txBody>
          <a:bodyPr/>
          <a:lstStyle/>
          <a:p>
            <a:r>
              <a:rPr lang="en-US" dirty="0" smtClean="0">
                <a:solidFill>
                  <a:schemeClr val="tx1"/>
                </a:solidFill>
              </a:rPr>
              <a:t>Adipose connective tissue</a:t>
            </a:r>
          </a:p>
          <a:p>
            <a:pPr lvl="1"/>
            <a:r>
              <a:rPr lang="en-US" dirty="0" smtClean="0">
                <a:solidFill>
                  <a:schemeClr val="tx1"/>
                </a:solidFill>
              </a:rPr>
              <a:t>closely packed adipocytes</a:t>
            </a:r>
          </a:p>
          <a:p>
            <a:pPr lvl="2"/>
            <a:r>
              <a:rPr lang="en-US" dirty="0" smtClean="0">
                <a:solidFill>
                  <a:schemeClr val="tx1"/>
                </a:solidFill>
              </a:rPr>
              <a:t>Reserves food stores, </a:t>
            </a:r>
          </a:p>
          <a:p>
            <a:pPr lvl="2"/>
            <a:r>
              <a:rPr lang="en-US" dirty="0" smtClean="0">
                <a:solidFill>
                  <a:schemeClr val="tx1"/>
                </a:solidFill>
              </a:rPr>
              <a:t>insulates against heat loss</a:t>
            </a:r>
          </a:p>
          <a:p>
            <a:pPr lvl="2"/>
            <a:r>
              <a:rPr lang="en-US" dirty="0" smtClean="0">
                <a:solidFill>
                  <a:schemeClr val="tx1"/>
                </a:solidFill>
              </a:rPr>
              <a:t>supports and protects</a:t>
            </a:r>
          </a:p>
          <a:p>
            <a:pPr lvl="1"/>
            <a:r>
              <a:rPr lang="en-US" dirty="0" smtClean="0">
                <a:solidFill>
                  <a:schemeClr val="tx1"/>
                </a:solidFill>
              </a:rPr>
              <a:t>Found under skin, around kidneys, within abdomen, and in breasts </a:t>
            </a:r>
          </a:p>
          <a:p>
            <a:pPr lvl="1"/>
            <a:r>
              <a:rPr lang="en-US" dirty="0" smtClean="0">
                <a:solidFill>
                  <a:schemeClr val="tx1"/>
                </a:solidFill>
              </a:rPr>
              <a:t>Local fat deposits serve nutrient needs of highly active organs </a:t>
            </a:r>
          </a:p>
        </p:txBody>
      </p:sp>
    </p:spTree>
    <p:extLst>
      <p:ext uri="{BB962C8B-B14F-4D97-AF65-F5344CB8AC3E}">
        <p14:creationId xmlns:p14="http://schemas.microsoft.com/office/powerpoint/2010/main" val="209845451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914400" y="152400"/>
            <a:ext cx="7391400" cy="609600"/>
          </a:xfrm>
        </p:spPr>
        <p:txBody>
          <a:bodyPr rtlCol="0">
            <a:normAutofit fontScale="90000"/>
          </a:bodyPr>
          <a:lstStyle/>
          <a:p>
            <a:pPr fontAlgn="auto">
              <a:spcAft>
                <a:spcPts val="0"/>
              </a:spcAft>
              <a:defRPr/>
            </a:pPr>
            <a:r>
              <a:rPr lang="en-US" dirty="0" smtClean="0">
                <a:solidFill>
                  <a:schemeClr val="tx1"/>
                </a:solidFill>
              </a:rPr>
              <a:t>Connective Tissue Proper: Loose</a:t>
            </a:r>
          </a:p>
        </p:txBody>
      </p:sp>
      <p:sp>
        <p:nvSpPr>
          <p:cNvPr id="26624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Reticular connective tissue</a:t>
            </a:r>
          </a:p>
          <a:p>
            <a:pPr lvl="1"/>
            <a:r>
              <a:rPr lang="en-US" dirty="0" smtClean="0">
                <a:solidFill>
                  <a:schemeClr val="tx1"/>
                </a:solidFill>
              </a:rPr>
              <a:t>Loose ground substance with reticular fibers</a:t>
            </a:r>
          </a:p>
          <a:p>
            <a:pPr lvl="1"/>
            <a:r>
              <a:rPr lang="en-US" dirty="0" smtClean="0">
                <a:solidFill>
                  <a:schemeClr val="tx1"/>
                </a:solidFill>
              </a:rPr>
              <a:t>Reticular cells lie in a fiber network</a:t>
            </a:r>
          </a:p>
          <a:p>
            <a:pPr lvl="1"/>
            <a:r>
              <a:rPr lang="en-US" dirty="0" smtClean="0">
                <a:solidFill>
                  <a:schemeClr val="tx1"/>
                </a:solidFill>
              </a:rPr>
              <a:t>Forms a soft internal skeleton, or </a:t>
            </a:r>
            <a:r>
              <a:rPr lang="en-US" dirty="0" err="1" smtClean="0">
                <a:solidFill>
                  <a:schemeClr val="tx1"/>
                </a:solidFill>
              </a:rPr>
              <a:t>stroma</a:t>
            </a:r>
            <a:r>
              <a:rPr lang="en-US" dirty="0" smtClean="0">
                <a:solidFill>
                  <a:schemeClr val="tx1"/>
                </a:solidFill>
              </a:rPr>
              <a:t>, that supports other cell types</a:t>
            </a:r>
          </a:p>
          <a:p>
            <a:pPr lvl="1"/>
            <a:r>
              <a:rPr lang="en-US" dirty="0" smtClean="0">
                <a:solidFill>
                  <a:schemeClr val="tx1"/>
                </a:solidFill>
              </a:rPr>
              <a:t>Found in lymph nodes, bone marrow, and the spleen</a:t>
            </a:r>
          </a:p>
        </p:txBody>
      </p:sp>
    </p:spTree>
    <p:extLst>
      <p:ext uri="{BB962C8B-B14F-4D97-AF65-F5344CB8AC3E}">
        <p14:creationId xmlns:p14="http://schemas.microsoft.com/office/powerpoint/2010/main" val="203209685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381000" y="228600"/>
            <a:ext cx="8382000" cy="609600"/>
          </a:xfrm>
        </p:spPr>
        <p:txBody>
          <a:bodyPr>
            <a:normAutofit fontScale="90000"/>
          </a:bodyPr>
          <a:lstStyle/>
          <a:p>
            <a:r>
              <a:rPr lang="en-US" sz="3600" dirty="0" smtClean="0">
                <a:solidFill>
                  <a:schemeClr val="tx1"/>
                </a:solidFill>
              </a:rPr>
              <a:t>Connective Tissue Proper: </a:t>
            </a:r>
            <a:br>
              <a:rPr lang="en-US" sz="3600" dirty="0" smtClean="0">
                <a:solidFill>
                  <a:schemeClr val="tx1"/>
                </a:solidFill>
              </a:rPr>
            </a:br>
            <a:r>
              <a:rPr lang="en-US" sz="3600" dirty="0" smtClean="0">
                <a:solidFill>
                  <a:schemeClr val="tx1"/>
                </a:solidFill>
              </a:rPr>
              <a:t>Dense Regular</a:t>
            </a:r>
          </a:p>
        </p:txBody>
      </p:sp>
      <p:sp>
        <p:nvSpPr>
          <p:cNvPr id="267267"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Parallel collagen fibers </a:t>
            </a:r>
          </a:p>
          <a:p>
            <a:pPr lvl="1"/>
            <a:r>
              <a:rPr lang="en-US" dirty="0" smtClean="0">
                <a:solidFill>
                  <a:schemeClr val="tx1"/>
                </a:solidFill>
              </a:rPr>
              <a:t>a few elastic fibers</a:t>
            </a:r>
          </a:p>
          <a:p>
            <a:r>
              <a:rPr lang="en-US" dirty="0" smtClean="0">
                <a:solidFill>
                  <a:schemeClr val="tx1"/>
                </a:solidFill>
              </a:rPr>
              <a:t>Major cell type is fibroblasts</a:t>
            </a:r>
          </a:p>
          <a:p>
            <a:r>
              <a:rPr lang="en-US" dirty="0" smtClean="0">
                <a:solidFill>
                  <a:schemeClr val="tx1"/>
                </a:solidFill>
              </a:rPr>
              <a:t>Attaches muscles to bone or to other muscles, and bone to bone </a:t>
            </a:r>
          </a:p>
          <a:p>
            <a:pPr lvl="1"/>
            <a:r>
              <a:rPr lang="en-US" dirty="0" smtClean="0">
                <a:solidFill>
                  <a:schemeClr val="tx1"/>
                </a:solidFill>
              </a:rPr>
              <a:t>Found in tendons </a:t>
            </a:r>
          </a:p>
          <a:p>
            <a:pPr lvl="1"/>
            <a:r>
              <a:rPr lang="en-US" dirty="0" smtClean="0">
                <a:solidFill>
                  <a:schemeClr val="tx1"/>
                </a:solidFill>
              </a:rPr>
              <a:t>ligaments</a:t>
            </a:r>
          </a:p>
          <a:p>
            <a:pPr lvl="1"/>
            <a:r>
              <a:rPr lang="en-US" dirty="0" err="1" smtClean="0">
                <a:solidFill>
                  <a:schemeClr val="tx1"/>
                </a:solidFill>
              </a:rPr>
              <a:t>aponeuroses</a:t>
            </a:r>
            <a:endParaRPr lang="en-US" dirty="0" smtClean="0">
              <a:solidFill>
                <a:schemeClr val="tx1"/>
              </a:solidFill>
            </a:endParaRPr>
          </a:p>
        </p:txBody>
      </p:sp>
    </p:spTree>
    <p:extLst>
      <p:ext uri="{BB962C8B-B14F-4D97-AF65-F5344CB8AC3E}">
        <p14:creationId xmlns:p14="http://schemas.microsoft.com/office/powerpoint/2010/main" val="218725617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914400" y="152400"/>
            <a:ext cx="7391400" cy="685800"/>
          </a:xfrm>
        </p:spPr>
        <p:txBody>
          <a:bodyPr>
            <a:normAutofit fontScale="90000"/>
          </a:bodyPr>
          <a:lstStyle/>
          <a:p>
            <a:r>
              <a:rPr lang="en-US" sz="3600" dirty="0" smtClean="0">
                <a:solidFill>
                  <a:schemeClr val="tx1"/>
                </a:solidFill>
              </a:rPr>
              <a:t>Connective Tissue Proper: Dense Irregular</a:t>
            </a:r>
          </a:p>
        </p:txBody>
      </p:sp>
      <p:sp>
        <p:nvSpPr>
          <p:cNvPr id="268291"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Irregularly arranged collagen fibers with some elastic fibers</a:t>
            </a:r>
          </a:p>
          <a:p>
            <a:r>
              <a:rPr lang="en-US" dirty="0" smtClean="0">
                <a:solidFill>
                  <a:schemeClr val="tx1"/>
                </a:solidFill>
              </a:rPr>
              <a:t>Major cell type is fibroblasts</a:t>
            </a:r>
          </a:p>
          <a:p>
            <a:r>
              <a:rPr lang="en-US" dirty="0" smtClean="0">
                <a:solidFill>
                  <a:schemeClr val="tx1"/>
                </a:solidFill>
              </a:rPr>
              <a:t>Withstands tension in many directions providing structural strength</a:t>
            </a:r>
          </a:p>
          <a:p>
            <a:r>
              <a:rPr lang="en-US" dirty="0" smtClean="0">
                <a:solidFill>
                  <a:schemeClr val="tx1"/>
                </a:solidFill>
              </a:rPr>
              <a:t>Found in the dermis, </a:t>
            </a:r>
            <a:r>
              <a:rPr lang="en-US" dirty="0" err="1" smtClean="0">
                <a:solidFill>
                  <a:schemeClr val="tx1"/>
                </a:solidFill>
              </a:rPr>
              <a:t>submucosa</a:t>
            </a:r>
            <a:r>
              <a:rPr lang="en-US" dirty="0" smtClean="0">
                <a:solidFill>
                  <a:schemeClr val="tx1"/>
                </a:solidFill>
              </a:rPr>
              <a:t> of the digestive tract, and fibrous organ capsules</a:t>
            </a:r>
          </a:p>
        </p:txBody>
      </p:sp>
    </p:spTree>
    <p:extLst>
      <p:ext uri="{BB962C8B-B14F-4D97-AF65-F5344CB8AC3E}">
        <p14:creationId xmlns:p14="http://schemas.microsoft.com/office/powerpoint/2010/main" val="30456756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914400" y="228600"/>
            <a:ext cx="7391400" cy="533400"/>
          </a:xfrm>
        </p:spPr>
        <p:txBody>
          <a:bodyPr>
            <a:normAutofit fontScale="90000"/>
          </a:bodyPr>
          <a:lstStyle/>
          <a:p>
            <a:r>
              <a:rPr lang="en-US" sz="3200" dirty="0" smtClean="0">
                <a:solidFill>
                  <a:schemeClr val="tx1"/>
                </a:solidFill>
              </a:rPr>
              <a:t>Connective Tissue: Hyaline Cartilage</a:t>
            </a:r>
          </a:p>
        </p:txBody>
      </p:sp>
      <p:sp>
        <p:nvSpPr>
          <p:cNvPr id="267267" name="Rectangle 3"/>
          <p:cNvSpPr>
            <a:spLocks noGrp="1" noChangeArrowheads="1"/>
          </p:cNvSpPr>
          <p:nvPr>
            <p:ph idx="1"/>
          </p:nvPr>
        </p:nvSpPr>
        <p:spPr>
          <a:xfrm>
            <a:off x="914400" y="1828800"/>
            <a:ext cx="7391400" cy="4267200"/>
          </a:xfrm>
        </p:spPr>
        <p:txBody>
          <a:bodyPr rtlCol="0">
            <a:normAutofit fontScale="92500" lnSpcReduction="10000"/>
          </a:bodyPr>
          <a:lstStyle/>
          <a:p>
            <a:pPr marL="274320" indent="-274320" fontAlgn="auto">
              <a:spcAft>
                <a:spcPts val="0"/>
              </a:spcAft>
              <a:defRPr/>
            </a:pPr>
            <a:r>
              <a:rPr lang="en-US" dirty="0" smtClean="0">
                <a:solidFill>
                  <a:schemeClr val="tx1"/>
                </a:solidFill>
              </a:rPr>
              <a:t>Amorphous, firm matrix </a:t>
            </a:r>
          </a:p>
          <a:p>
            <a:pPr marL="640080" lvl="1" indent="-274320" fontAlgn="auto">
              <a:spcAft>
                <a:spcPts val="0"/>
              </a:spcAft>
              <a:defRPr/>
            </a:pPr>
            <a:r>
              <a:rPr lang="en-US" sz="2400" dirty="0" smtClean="0">
                <a:solidFill>
                  <a:schemeClr val="tx1"/>
                </a:solidFill>
              </a:rPr>
              <a:t>network of collagen fibers</a:t>
            </a:r>
          </a:p>
          <a:p>
            <a:pPr marL="274320" indent="-274320" fontAlgn="auto">
              <a:spcAft>
                <a:spcPts val="0"/>
              </a:spcAft>
              <a:defRPr/>
            </a:pPr>
            <a:r>
              <a:rPr lang="en-US" dirty="0" smtClean="0">
                <a:solidFill>
                  <a:schemeClr val="tx1"/>
                </a:solidFill>
              </a:rPr>
              <a:t>Chondrocytes lie in lacunae</a:t>
            </a:r>
          </a:p>
          <a:p>
            <a:pPr marL="640080" lvl="1" indent="-274320" fontAlgn="auto">
              <a:spcAft>
                <a:spcPts val="0"/>
              </a:spcAft>
              <a:defRPr/>
            </a:pPr>
            <a:r>
              <a:rPr lang="en-US" sz="2400" dirty="0" smtClean="0">
                <a:solidFill>
                  <a:schemeClr val="tx1"/>
                </a:solidFill>
              </a:rPr>
              <a:t>Supports </a:t>
            </a:r>
          </a:p>
          <a:p>
            <a:pPr marL="640080" lvl="1" indent="-274320" fontAlgn="auto">
              <a:spcAft>
                <a:spcPts val="0"/>
              </a:spcAft>
              <a:defRPr/>
            </a:pPr>
            <a:r>
              <a:rPr lang="en-US" sz="2400" dirty="0" smtClean="0">
                <a:solidFill>
                  <a:schemeClr val="tx1"/>
                </a:solidFill>
              </a:rPr>
              <a:t>reinforces </a:t>
            </a:r>
          </a:p>
          <a:p>
            <a:pPr marL="640080" lvl="1" indent="-274320" fontAlgn="auto">
              <a:spcAft>
                <a:spcPts val="0"/>
              </a:spcAft>
              <a:defRPr/>
            </a:pPr>
            <a:r>
              <a:rPr lang="en-US" sz="2400" dirty="0" smtClean="0">
                <a:solidFill>
                  <a:schemeClr val="tx1"/>
                </a:solidFill>
              </a:rPr>
              <a:t>cushions </a:t>
            </a:r>
          </a:p>
          <a:p>
            <a:pPr marL="640080" lvl="1" indent="-274320" fontAlgn="auto">
              <a:spcAft>
                <a:spcPts val="0"/>
              </a:spcAft>
              <a:defRPr/>
            </a:pPr>
            <a:r>
              <a:rPr lang="en-US" sz="2400" dirty="0" smtClean="0">
                <a:solidFill>
                  <a:schemeClr val="tx1"/>
                </a:solidFill>
              </a:rPr>
              <a:t>resists compression</a:t>
            </a:r>
          </a:p>
          <a:p>
            <a:pPr marL="274320" indent="-274320" fontAlgn="auto">
              <a:spcAft>
                <a:spcPts val="0"/>
              </a:spcAft>
              <a:defRPr/>
            </a:pPr>
            <a:r>
              <a:rPr lang="en-US" dirty="0" smtClean="0">
                <a:solidFill>
                  <a:schemeClr val="tx1"/>
                </a:solidFill>
              </a:rPr>
              <a:t>Forms the costal cartilage</a:t>
            </a:r>
          </a:p>
          <a:p>
            <a:pPr marL="274320" indent="-274320" fontAlgn="auto">
              <a:spcAft>
                <a:spcPts val="0"/>
              </a:spcAft>
              <a:defRPr/>
            </a:pPr>
            <a:r>
              <a:rPr lang="en-US" dirty="0" smtClean="0">
                <a:solidFill>
                  <a:schemeClr val="tx1"/>
                </a:solidFill>
              </a:rPr>
              <a:t>Found in embryonic skeleton, the end of long bones, nose, trachea, and larynx</a:t>
            </a:r>
          </a:p>
        </p:txBody>
      </p:sp>
    </p:spTree>
    <p:extLst>
      <p:ext uri="{BB962C8B-B14F-4D97-AF65-F5344CB8AC3E}">
        <p14:creationId xmlns:p14="http://schemas.microsoft.com/office/powerpoint/2010/main" val="23744503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914400" y="228600"/>
            <a:ext cx="7391400" cy="609600"/>
          </a:xfrm>
        </p:spPr>
        <p:txBody>
          <a:bodyPr>
            <a:normAutofit fontScale="90000"/>
          </a:bodyPr>
          <a:lstStyle/>
          <a:p>
            <a:r>
              <a:rPr lang="en-US" sz="3600" dirty="0" smtClean="0">
                <a:solidFill>
                  <a:schemeClr val="tx1"/>
                </a:solidFill>
              </a:rPr>
              <a:t>Connective Tissue: Elastic Cartilage</a:t>
            </a:r>
          </a:p>
        </p:txBody>
      </p:sp>
      <p:sp>
        <p:nvSpPr>
          <p:cNvPr id="270339"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Similar to hyaline cartilage but with more elastic fibers</a:t>
            </a:r>
          </a:p>
          <a:p>
            <a:r>
              <a:rPr lang="en-US" dirty="0" smtClean="0">
                <a:solidFill>
                  <a:schemeClr val="tx1"/>
                </a:solidFill>
              </a:rPr>
              <a:t>Maintains shape and structure while allowing flexibility</a:t>
            </a:r>
          </a:p>
          <a:p>
            <a:r>
              <a:rPr lang="en-US" dirty="0" smtClean="0">
                <a:solidFill>
                  <a:schemeClr val="tx1"/>
                </a:solidFill>
              </a:rPr>
              <a:t>Supports external ear (pinna) and the epiglottis</a:t>
            </a:r>
          </a:p>
        </p:txBody>
      </p:sp>
    </p:spTree>
    <p:extLst>
      <p:ext uri="{BB962C8B-B14F-4D97-AF65-F5344CB8AC3E}">
        <p14:creationId xmlns:p14="http://schemas.microsoft.com/office/powerpoint/2010/main" val="319275692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81000" y="152400"/>
            <a:ext cx="8458200" cy="609600"/>
          </a:xfrm>
        </p:spPr>
        <p:txBody>
          <a:bodyPr rtlCol="0">
            <a:normAutofit fontScale="90000"/>
          </a:bodyPr>
          <a:lstStyle/>
          <a:p>
            <a:pPr fontAlgn="auto">
              <a:spcAft>
                <a:spcPts val="0"/>
              </a:spcAft>
              <a:defRPr/>
            </a:pPr>
            <a:r>
              <a:rPr lang="en-US" sz="3200" dirty="0">
                <a:solidFill>
                  <a:schemeClr val="tx1"/>
                </a:solidFill>
              </a:rPr>
              <a:t>Connective Tissue: </a:t>
            </a:r>
            <a:br>
              <a:rPr lang="en-US" sz="3200" dirty="0">
                <a:solidFill>
                  <a:schemeClr val="tx1"/>
                </a:solidFill>
              </a:rPr>
            </a:br>
            <a:r>
              <a:rPr lang="en-US" sz="3200" dirty="0">
                <a:solidFill>
                  <a:schemeClr val="tx1"/>
                </a:solidFill>
              </a:rPr>
              <a:t>Fibrocartilage Cartilage</a:t>
            </a:r>
          </a:p>
        </p:txBody>
      </p:sp>
      <p:sp>
        <p:nvSpPr>
          <p:cNvPr id="271363" name="Rectangle 3"/>
          <p:cNvSpPr>
            <a:spLocks noGrp="1" noChangeArrowheads="1"/>
          </p:cNvSpPr>
          <p:nvPr>
            <p:ph idx="1"/>
          </p:nvPr>
        </p:nvSpPr>
        <p:spPr>
          <a:xfrm>
            <a:off x="838200" y="1600201"/>
            <a:ext cx="7467600" cy="4572000"/>
          </a:xfrm>
        </p:spPr>
        <p:txBody>
          <a:bodyPr>
            <a:normAutofit/>
          </a:bodyPr>
          <a:lstStyle/>
          <a:p>
            <a:r>
              <a:rPr lang="en-US" dirty="0" smtClean="0">
                <a:solidFill>
                  <a:schemeClr val="tx1"/>
                </a:solidFill>
              </a:rPr>
              <a:t>Matrix similar to hyaline cartilage </a:t>
            </a:r>
          </a:p>
          <a:p>
            <a:pPr lvl="1"/>
            <a:r>
              <a:rPr lang="en-US" dirty="0" smtClean="0">
                <a:solidFill>
                  <a:schemeClr val="tx1"/>
                </a:solidFill>
              </a:rPr>
              <a:t>less firm </a:t>
            </a:r>
          </a:p>
          <a:p>
            <a:pPr lvl="1"/>
            <a:r>
              <a:rPr lang="en-US" dirty="0" smtClean="0">
                <a:solidFill>
                  <a:schemeClr val="tx1"/>
                </a:solidFill>
              </a:rPr>
              <a:t>thick collagen fibers</a:t>
            </a:r>
          </a:p>
          <a:p>
            <a:r>
              <a:rPr lang="en-US" dirty="0" smtClean="0">
                <a:solidFill>
                  <a:schemeClr val="tx1"/>
                </a:solidFill>
              </a:rPr>
              <a:t>Provides tensile strength and absorbs compression shock</a:t>
            </a:r>
          </a:p>
          <a:p>
            <a:endParaRPr lang="en-US" dirty="0" smtClean="0">
              <a:solidFill>
                <a:schemeClr val="tx1"/>
              </a:solidFill>
            </a:endParaRPr>
          </a:p>
          <a:p>
            <a:r>
              <a:rPr lang="en-US" dirty="0" smtClean="0">
                <a:solidFill>
                  <a:schemeClr val="tx1"/>
                </a:solidFill>
              </a:rPr>
              <a:t>Found in intervertebral discs, the pubic </a:t>
            </a:r>
            <a:r>
              <a:rPr lang="en-US" dirty="0" err="1" smtClean="0">
                <a:solidFill>
                  <a:schemeClr val="tx1"/>
                </a:solidFill>
              </a:rPr>
              <a:t>symphysis</a:t>
            </a:r>
            <a:r>
              <a:rPr lang="en-US" dirty="0" smtClean="0">
                <a:solidFill>
                  <a:schemeClr val="tx1"/>
                </a:solidFill>
              </a:rPr>
              <a:t>, and in discs of the knee joint</a:t>
            </a:r>
          </a:p>
        </p:txBody>
      </p:sp>
    </p:spTree>
    <p:extLst>
      <p:ext uri="{BB962C8B-B14F-4D97-AF65-F5344CB8AC3E}">
        <p14:creationId xmlns:p14="http://schemas.microsoft.com/office/powerpoint/2010/main" val="207036922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152400"/>
            <a:ext cx="8305800" cy="609600"/>
          </a:xfrm>
        </p:spPr>
        <p:txBody>
          <a:bodyPr rtlCol="0">
            <a:normAutofit fontScale="90000"/>
          </a:bodyPr>
          <a:lstStyle/>
          <a:p>
            <a:pPr fontAlgn="auto">
              <a:spcAft>
                <a:spcPts val="0"/>
              </a:spcAft>
              <a:defRPr/>
            </a:pPr>
            <a:r>
              <a:rPr lang="en-US" sz="3600" dirty="0">
                <a:solidFill>
                  <a:schemeClr val="tx1"/>
                </a:solidFill>
              </a:rPr>
              <a:t>Connective Tissue: </a:t>
            </a:r>
            <a:br>
              <a:rPr lang="en-US" sz="3600" dirty="0">
                <a:solidFill>
                  <a:schemeClr val="tx1"/>
                </a:solidFill>
              </a:rPr>
            </a:br>
            <a:r>
              <a:rPr lang="en-US" sz="3600" dirty="0">
                <a:solidFill>
                  <a:schemeClr val="tx1"/>
                </a:solidFill>
              </a:rPr>
              <a:t>Bone (Osseous Tissue)</a:t>
            </a:r>
          </a:p>
        </p:txBody>
      </p:sp>
      <p:sp>
        <p:nvSpPr>
          <p:cNvPr id="270339" name="Rectangle 3"/>
          <p:cNvSpPr>
            <a:spLocks noGrp="1" noChangeArrowheads="1"/>
          </p:cNvSpPr>
          <p:nvPr>
            <p:ph idx="1"/>
          </p:nvPr>
        </p:nvSpPr>
        <p:spPr>
          <a:xfrm>
            <a:off x="838200" y="1828800"/>
            <a:ext cx="7543800" cy="4267200"/>
          </a:xfrm>
        </p:spPr>
        <p:txBody>
          <a:bodyPr rtlCol="0">
            <a:normAutofit fontScale="85000" lnSpcReduction="20000"/>
          </a:bodyPr>
          <a:lstStyle/>
          <a:p>
            <a:pPr marL="274320" indent="-274320" fontAlgn="auto">
              <a:spcAft>
                <a:spcPts val="0"/>
              </a:spcAft>
              <a:defRPr/>
            </a:pPr>
            <a:r>
              <a:rPr lang="en-US" dirty="0" smtClean="0">
                <a:solidFill>
                  <a:schemeClr val="tx1"/>
                </a:solidFill>
              </a:rPr>
              <a:t>Hard, calcified matrix with collagen fibers</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Osteocytes are found in lacunae and are well vascularized</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Supports, protects, and provides levers for muscular action</a:t>
            </a:r>
          </a:p>
          <a:p>
            <a:pPr marL="274320" indent="-274320" fontAlgn="auto">
              <a:spcAft>
                <a:spcPts val="0"/>
              </a:spcAft>
              <a:defRPr/>
            </a:pPr>
            <a:endParaRPr lang="en-US" dirty="0" smtClean="0">
              <a:solidFill>
                <a:schemeClr val="tx1"/>
              </a:solidFill>
            </a:endParaRPr>
          </a:p>
          <a:p>
            <a:pPr marL="274320" indent="-274320" fontAlgn="auto">
              <a:spcAft>
                <a:spcPts val="0"/>
              </a:spcAft>
              <a:defRPr/>
            </a:pPr>
            <a:r>
              <a:rPr lang="en-US" dirty="0" smtClean="0">
                <a:solidFill>
                  <a:schemeClr val="tx1"/>
                </a:solidFill>
              </a:rPr>
              <a:t>Stores calcium, minerals, and fat</a:t>
            </a:r>
          </a:p>
          <a:p>
            <a:pPr marL="274320" indent="-274320" fontAlgn="auto">
              <a:spcAft>
                <a:spcPts val="0"/>
              </a:spcAft>
              <a:defRPr/>
            </a:pPr>
            <a:r>
              <a:rPr lang="en-US" dirty="0" smtClean="0">
                <a:solidFill>
                  <a:schemeClr val="tx1"/>
                </a:solidFill>
              </a:rPr>
              <a:t>Marrow inside bones is the site of hematopoiesis</a:t>
            </a:r>
          </a:p>
        </p:txBody>
      </p:sp>
    </p:spTree>
    <p:extLst>
      <p:ext uri="{BB962C8B-B14F-4D97-AF65-F5344CB8AC3E}">
        <p14:creationId xmlns:p14="http://schemas.microsoft.com/office/powerpoint/2010/main" val="14817406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838200" y="228600"/>
            <a:ext cx="7391400" cy="609600"/>
          </a:xfrm>
        </p:spPr>
        <p:txBody>
          <a:bodyPr>
            <a:normAutofit fontScale="90000"/>
          </a:bodyPr>
          <a:lstStyle/>
          <a:p>
            <a:r>
              <a:rPr lang="en-US" dirty="0" smtClean="0">
                <a:solidFill>
                  <a:schemeClr val="tx1"/>
                </a:solidFill>
              </a:rPr>
              <a:t>Connective Tissue: Blood</a:t>
            </a:r>
          </a:p>
        </p:txBody>
      </p:sp>
      <p:sp>
        <p:nvSpPr>
          <p:cNvPr id="273411" name="Rectangle 3"/>
          <p:cNvSpPr>
            <a:spLocks noGrp="1" noChangeArrowheads="1"/>
          </p:cNvSpPr>
          <p:nvPr>
            <p:ph idx="1"/>
          </p:nvPr>
        </p:nvSpPr>
        <p:spPr>
          <a:xfrm>
            <a:off x="838200" y="1600201"/>
            <a:ext cx="7467600" cy="4572000"/>
          </a:xfrm>
        </p:spPr>
        <p:txBody>
          <a:bodyPr>
            <a:norm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schemeClr val="tx1"/>
                </a:solidFill>
              </a:rPr>
              <a:t>Red and white cells in a fluid matrix (plasma)</a:t>
            </a:r>
          </a:p>
          <a:p>
            <a:endParaRPr lang="en-US" dirty="0" smtClean="0">
              <a:solidFill>
                <a:schemeClr val="tx1"/>
              </a:solidFill>
            </a:endParaRPr>
          </a:p>
          <a:p>
            <a:r>
              <a:rPr lang="en-US" dirty="0" smtClean="0">
                <a:solidFill>
                  <a:schemeClr val="tx1"/>
                </a:solidFill>
              </a:rPr>
              <a:t>Contained within blood vessels</a:t>
            </a:r>
          </a:p>
          <a:p>
            <a:endParaRPr lang="en-US" dirty="0" smtClean="0">
              <a:solidFill>
                <a:schemeClr val="tx1"/>
              </a:solidFill>
            </a:endParaRPr>
          </a:p>
          <a:p>
            <a:r>
              <a:rPr lang="en-US" dirty="0" smtClean="0">
                <a:solidFill>
                  <a:schemeClr val="tx1"/>
                </a:solidFill>
              </a:rPr>
              <a:t>Functions in the transport of respiratory gases, nutrients, and wastes</a:t>
            </a:r>
          </a:p>
        </p:txBody>
      </p:sp>
    </p:spTree>
    <p:extLst>
      <p:ext uri="{BB962C8B-B14F-4D97-AF65-F5344CB8AC3E}">
        <p14:creationId xmlns:p14="http://schemas.microsoft.com/office/powerpoint/2010/main" val="83023700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4"/>
          <p:cNvSpPr>
            <a:spLocks noGrp="1" noChangeArrowheads="1"/>
          </p:cNvSpPr>
          <p:nvPr>
            <p:ph type="title"/>
          </p:nvPr>
        </p:nvSpPr>
        <p:spPr>
          <a:xfrm>
            <a:off x="914400" y="304800"/>
            <a:ext cx="7391400" cy="533400"/>
          </a:xfrm>
        </p:spPr>
        <p:txBody>
          <a:bodyPr>
            <a:normAutofit fontScale="90000"/>
          </a:bodyPr>
          <a:lstStyle/>
          <a:p>
            <a:r>
              <a:rPr lang="en-US" dirty="0" smtClean="0">
                <a:solidFill>
                  <a:schemeClr val="tx1"/>
                </a:solidFill>
              </a:rPr>
              <a:t>Nervous Tissue</a:t>
            </a:r>
          </a:p>
        </p:txBody>
      </p:sp>
      <p:sp>
        <p:nvSpPr>
          <p:cNvPr id="274435" name="Rectangle 5"/>
          <p:cNvSpPr>
            <a:spLocks noGrp="1" noChangeArrowheads="1"/>
          </p:cNvSpPr>
          <p:nvPr>
            <p:ph idx="1"/>
          </p:nvPr>
        </p:nvSpPr>
        <p:spPr>
          <a:xfrm>
            <a:off x="838200" y="1524001"/>
            <a:ext cx="7467600" cy="4648200"/>
          </a:xfrm>
        </p:spPr>
        <p:txBody>
          <a:bodyPr>
            <a:normAutofit/>
          </a:bodyPr>
          <a:lstStyle/>
          <a:p>
            <a:r>
              <a:rPr lang="en-US" dirty="0" smtClean="0">
                <a:solidFill>
                  <a:schemeClr val="tx1"/>
                </a:solidFill>
              </a:rPr>
              <a:t>Branched neurons with long cellular processes and support cells</a:t>
            </a:r>
          </a:p>
          <a:p>
            <a:endParaRPr lang="en-US" dirty="0" smtClean="0">
              <a:solidFill>
                <a:schemeClr val="tx1"/>
              </a:solidFill>
            </a:endParaRPr>
          </a:p>
          <a:p>
            <a:r>
              <a:rPr lang="en-US" dirty="0" smtClean="0">
                <a:solidFill>
                  <a:schemeClr val="tx1"/>
                </a:solidFill>
              </a:rPr>
              <a:t>Transmits electrical signals from sensory receptors to effectors</a:t>
            </a:r>
          </a:p>
          <a:p>
            <a:endParaRPr lang="en-US" dirty="0" smtClean="0">
              <a:solidFill>
                <a:schemeClr val="tx1"/>
              </a:solidFill>
            </a:endParaRPr>
          </a:p>
          <a:p>
            <a:r>
              <a:rPr lang="en-US" dirty="0" smtClean="0">
                <a:solidFill>
                  <a:schemeClr val="tx1"/>
                </a:solidFill>
              </a:rPr>
              <a:t>Found in the brain, spinal cord, and peripheral nerves</a:t>
            </a:r>
          </a:p>
        </p:txBody>
      </p:sp>
    </p:spTree>
    <p:extLst>
      <p:ext uri="{BB962C8B-B14F-4D97-AF65-F5344CB8AC3E}">
        <p14:creationId xmlns:p14="http://schemas.microsoft.com/office/powerpoint/2010/main" val="412526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98658" name="Picture 2" descr="figure_01_06c_unlabe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366713"/>
            <a:ext cx="5329237" cy="5965825"/>
          </a:xfrm>
          <a:prstGeom prst="rect">
            <a:avLst/>
          </a:prstGeom>
          <a:noFill/>
          <a:extLst>
            <a:ext uri="{909E8E84-426E-40DD-AFC4-6F175D3DCCD1}">
              <a14:hiddenFill xmlns:a14="http://schemas.microsoft.com/office/drawing/2010/main">
                <a:solidFill>
                  <a:srgbClr val="FFFFFF"/>
                </a:solidFill>
              </a14:hiddenFill>
            </a:ext>
          </a:extLst>
        </p:spPr>
      </p:pic>
      <p:sp>
        <p:nvSpPr>
          <p:cNvPr id="198661" name="Rectangle 5"/>
          <p:cNvSpPr>
            <a:spLocks noChangeArrowheads="1"/>
          </p:cNvSpPr>
          <p:nvPr/>
        </p:nvSpPr>
        <p:spPr bwMode="auto">
          <a:xfrm>
            <a:off x="3975100" y="2951163"/>
            <a:ext cx="9556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a:t>
            </a:r>
          </a:p>
          <a:p>
            <a:pPr eaLnBrk="0" hangingPunct="0">
              <a:lnSpc>
                <a:spcPct val="80000"/>
              </a:lnSpc>
            </a:pPr>
            <a:r>
              <a:rPr lang="en-US" sz="1400" b="1"/>
              <a:t>feedback</a:t>
            </a:r>
          </a:p>
          <a:p>
            <a:pPr eaLnBrk="0" hangingPunct="0">
              <a:lnSpc>
                <a:spcPct val="80000"/>
              </a:lnSpc>
            </a:pPr>
            <a:r>
              <a:rPr lang="en-US" sz="1400" b="1"/>
              <a:t>loop</a:t>
            </a:r>
          </a:p>
        </p:txBody>
      </p:sp>
      <p:sp>
        <p:nvSpPr>
          <p:cNvPr id="198662" name="Rectangle 6"/>
          <p:cNvSpPr>
            <a:spLocks noChangeArrowheads="1"/>
          </p:cNvSpPr>
          <p:nvPr/>
        </p:nvSpPr>
        <p:spPr bwMode="auto">
          <a:xfrm>
            <a:off x="4710113" y="1657350"/>
            <a:ext cx="1735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 feedback </a:t>
            </a:r>
          </a:p>
          <a:p>
            <a:pPr eaLnBrk="0" hangingPunct="0">
              <a:lnSpc>
                <a:spcPct val="80000"/>
              </a:lnSpc>
            </a:pPr>
            <a:r>
              <a:rPr lang="en-US" sz="1400" b="1"/>
              <a:t>cycle is initiated.</a:t>
            </a:r>
          </a:p>
        </p:txBody>
      </p:sp>
      <p:sp>
        <p:nvSpPr>
          <p:cNvPr id="198663" name="Line 7"/>
          <p:cNvSpPr>
            <a:spLocks noChangeShapeType="1"/>
          </p:cNvSpPr>
          <p:nvPr/>
        </p:nvSpPr>
        <p:spPr bwMode="auto">
          <a:xfrm>
            <a:off x="4518025" y="1774825"/>
            <a:ext cx="247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64" name="Rectangle 8"/>
          <p:cNvSpPr>
            <a:spLocks noChangeArrowheads="1"/>
          </p:cNvSpPr>
          <p:nvPr/>
        </p:nvSpPr>
        <p:spPr bwMode="auto">
          <a:xfrm>
            <a:off x="5167313" y="474663"/>
            <a:ext cx="15779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Break or tear</a:t>
            </a:r>
          </a:p>
          <a:p>
            <a:pPr eaLnBrk="0" hangingPunct="0">
              <a:lnSpc>
                <a:spcPct val="80000"/>
              </a:lnSpc>
            </a:pPr>
            <a:r>
              <a:rPr lang="en-US" sz="1400" b="1">
                <a:solidFill>
                  <a:srgbClr val="0074A5"/>
                </a:solidFill>
              </a:rPr>
              <a:t>occurs in blood</a:t>
            </a:r>
          </a:p>
          <a:p>
            <a:pPr eaLnBrk="0" hangingPunct="0">
              <a:lnSpc>
                <a:spcPct val="80000"/>
              </a:lnSpc>
            </a:pPr>
            <a:r>
              <a:rPr lang="en-US" sz="1400" b="1">
                <a:solidFill>
                  <a:srgbClr val="0074A5"/>
                </a:solidFill>
              </a:rPr>
              <a:t>vessel wall.</a:t>
            </a:r>
          </a:p>
        </p:txBody>
      </p:sp>
      <p:sp>
        <p:nvSpPr>
          <p:cNvPr id="198665" name="Rectangle 9"/>
          <p:cNvSpPr>
            <a:spLocks noChangeArrowheads="1"/>
          </p:cNvSpPr>
          <p:nvPr/>
        </p:nvSpPr>
        <p:spPr bwMode="auto">
          <a:xfrm>
            <a:off x="5237163" y="4238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1</a:t>
            </a:r>
            <a:endParaRPr lang="en-US" sz="1600" b="1">
              <a:solidFill>
                <a:srgbClr val="0074A5"/>
              </a:solidFill>
            </a:endParaRPr>
          </a:p>
        </p:txBody>
      </p:sp>
      <p:sp>
        <p:nvSpPr>
          <p:cNvPr id="198666" name="Oval 10"/>
          <p:cNvSpPr>
            <a:spLocks noChangeArrowheads="1"/>
          </p:cNvSpPr>
          <p:nvPr/>
        </p:nvSpPr>
        <p:spPr bwMode="auto">
          <a:xfrm>
            <a:off x="5286375" y="46990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198667" name="Rectangle 11"/>
          <p:cNvSpPr>
            <a:spLocks noChangeArrowheads="1"/>
          </p:cNvSpPr>
          <p:nvPr/>
        </p:nvSpPr>
        <p:spPr bwMode="auto">
          <a:xfrm>
            <a:off x="5692775" y="2692400"/>
            <a:ext cx="17557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Platelets</a:t>
            </a:r>
          </a:p>
          <a:p>
            <a:pPr eaLnBrk="0" hangingPunct="0">
              <a:lnSpc>
                <a:spcPct val="80000"/>
              </a:lnSpc>
            </a:pPr>
            <a:r>
              <a:rPr lang="en-US" sz="1400" b="1">
                <a:solidFill>
                  <a:srgbClr val="0074A5"/>
                </a:solidFill>
              </a:rPr>
              <a:t>adhere to site and</a:t>
            </a:r>
          </a:p>
          <a:p>
            <a:pPr eaLnBrk="0" hangingPunct="0">
              <a:lnSpc>
                <a:spcPct val="80000"/>
              </a:lnSpc>
            </a:pPr>
            <a:r>
              <a:rPr lang="en-US" sz="1400" b="1">
                <a:solidFill>
                  <a:srgbClr val="0074A5"/>
                </a:solidFill>
              </a:rPr>
              <a:t>release chemicals.</a:t>
            </a:r>
          </a:p>
        </p:txBody>
      </p:sp>
      <p:sp>
        <p:nvSpPr>
          <p:cNvPr id="198668" name="Rectangle 12"/>
          <p:cNvSpPr>
            <a:spLocks noChangeArrowheads="1"/>
          </p:cNvSpPr>
          <p:nvPr/>
        </p:nvSpPr>
        <p:spPr bwMode="auto">
          <a:xfrm>
            <a:off x="5757863" y="264001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2</a:t>
            </a:r>
            <a:endParaRPr lang="en-US" sz="1600" b="1">
              <a:solidFill>
                <a:srgbClr val="0074A5"/>
              </a:solidFill>
            </a:endParaRPr>
          </a:p>
        </p:txBody>
      </p:sp>
      <p:sp>
        <p:nvSpPr>
          <p:cNvPr id="198669" name="Oval 13"/>
          <p:cNvSpPr>
            <a:spLocks noChangeArrowheads="1"/>
          </p:cNvSpPr>
          <p:nvPr/>
        </p:nvSpPr>
        <p:spPr bwMode="auto">
          <a:xfrm>
            <a:off x="5807075" y="268605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198670" name="Rectangle 14"/>
          <p:cNvSpPr>
            <a:spLocks noChangeArrowheads="1"/>
          </p:cNvSpPr>
          <p:nvPr/>
        </p:nvSpPr>
        <p:spPr bwMode="auto">
          <a:xfrm>
            <a:off x="1865313" y="2689225"/>
            <a:ext cx="1262062"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Released</a:t>
            </a:r>
          </a:p>
          <a:p>
            <a:pPr eaLnBrk="0" hangingPunct="0">
              <a:lnSpc>
                <a:spcPct val="80000"/>
              </a:lnSpc>
            </a:pPr>
            <a:r>
              <a:rPr lang="en-US" sz="1400" b="1">
                <a:solidFill>
                  <a:srgbClr val="0074A5"/>
                </a:solidFill>
              </a:rPr>
              <a:t>chemicals</a:t>
            </a:r>
          </a:p>
          <a:p>
            <a:pPr eaLnBrk="0" hangingPunct="0">
              <a:lnSpc>
                <a:spcPct val="80000"/>
              </a:lnSpc>
            </a:pPr>
            <a:r>
              <a:rPr lang="en-US" sz="1400" b="1">
                <a:solidFill>
                  <a:srgbClr val="0074A5"/>
                </a:solidFill>
              </a:rPr>
              <a:t>attract more</a:t>
            </a:r>
          </a:p>
          <a:p>
            <a:pPr eaLnBrk="0" hangingPunct="0">
              <a:lnSpc>
                <a:spcPct val="80000"/>
              </a:lnSpc>
            </a:pPr>
            <a:r>
              <a:rPr lang="en-US" sz="1400" b="1">
                <a:solidFill>
                  <a:srgbClr val="0074A5"/>
                </a:solidFill>
              </a:rPr>
              <a:t>platelets.</a:t>
            </a:r>
          </a:p>
        </p:txBody>
      </p:sp>
      <p:sp>
        <p:nvSpPr>
          <p:cNvPr id="198671" name="Rectangle 15"/>
          <p:cNvSpPr>
            <a:spLocks noChangeArrowheads="1"/>
          </p:cNvSpPr>
          <p:nvPr/>
        </p:nvSpPr>
        <p:spPr bwMode="auto">
          <a:xfrm>
            <a:off x="1931988" y="26336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3</a:t>
            </a:r>
            <a:endParaRPr lang="en-US" sz="1600" b="1">
              <a:solidFill>
                <a:srgbClr val="0074A5"/>
              </a:solidFill>
            </a:endParaRPr>
          </a:p>
        </p:txBody>
      </p:sp>
      <p:sp>
        <p:nvSpPr>
          <p:cNvPr id="198672" name="Oval 16"/>
          <p:cNvSpPr>
            <a:spLocks noChangeArrowheads="1"/>
          </p:cNvSpPr>
          <p:nvPr/>
        </p:nvSpPr>
        <p:spPr bwMode="auto">
          <a:xfrm>
            <a:off x="1981200" y="2682875"/>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Tree>
    <p:extLst>
      <p:ext uri="{BB962C8B-B14F-4D97-AF65-F5344CB8AC3E}">
        <p14:creationId xmlns:p14="http://schemas.microsoft.com/office/powerpoint/2010/main" val="44983001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914400" y="228600"/>
            <a:ext cx="7391400" cy="609600"/>
          </a:xfrm>
        </p:spPr>
        <p:txBody>
          <a:bodyPr>
            <a:normAutofit fontScale="90000"/>
          </a:bodyPr>
          <a:lstStyle/>
          <a:p>
            <a:r>
              <a:rPr lang="en-US" dirty="0" smtClean="0">
                <a:solidFill>
                  <a:schemeClr val="tx1"/>
                </a:solidFill>
              </a:rPr>
              <a:t>Muscle Tissue: Skeletal</a:t>
            </a:r>
          </a:p>
        </p:txBody>
      </p:sp>
      <p:sp>
        <p:nvSpPr>
          <p:cNvPr id="275459" name="Rectangle 3"/>
          <p:cNvSpPr>
            <a:spLocks noGrp="1" noChangeArrowheads="1"/>
          </p:cNvSpPr>
          <p:nvPr>
            <p:ph idx="1"/>
          </p:nvPr>
        </p:nvSpPr>
        <p:spPr>
          <a:xfrm>
            <a:off x="838200" y="2119313"/>
            <a:ext cx="7467600" cy="4052887"/>
          </a:xfrm>
        </p:spPr>
        <p:txBody>
          <a:bodyPr>
            <a:normAutofit lnSpcReduction="10000"/>
          </a:bodyPr>
          <a:lstStyle/>
          <a:p>
            <a:r>
              <a:rPr lang="en-US" dirty="0" smtClean="0">
                <a:solidFill>
                  <a:schemeClr val="tx1"/>
                </a:solidFill>
              </a:rPr>
              <a:t>Long, cylindrical, multinucleate cells with obvious striations</a:t>
            </a:r>
          </a:p>
          <a:p>
            <a:endParaRPr lang="en-US" dirty="0" smtClean="0">
              <a:solidFill>
                <a:schemeClr val="tx1"/>
              </a:solidFill>
            </a:endParaRPr>
          </a:p>
          <a:p>
            <a:r>
              <a:rPr lang="en-US" dirty="0" smtClean="0">
                <a:solidFill>
                  <a:schemeClr val="tx1"/>
                </a:solidFill>
              </a:rPr>
              <a:t>Initiates and controls voluntary movement</a:t>
            </a:r>
          </a:p>
          <a:p>
            <a:endParaRPr lang="en-US" dirty="0" smtClean="0">
              <a:solidFill>
                <a:schemeClr val="tx1"/>
              </a:solidFill>
            </a:endParaRPr>
          </a:p>
          <a:p>
            <a:r>
              <a:rPr lang="en-US" dirty="0" smtClean="0">
                <a:solidFill>
                  <a:schemeClr val="tx1"/>
                </a:solidFill>
              </a:rPr>
              <a:t>Found in skeletal muscles that attach to bones or skin</a:t>
            </a:r>
          </a:p>
        </p:txBody>
      </p:sp>
    </p:spTree>
    <p:extLst>
      <p:ext uri="{BB962C8B-B14F-4D97-AF65-F5344CB8AC3E}">
        <p14:creationId xmlns:p14="http://schemas.microsoft.com/office/powerpoint/2010/main" val="67176790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914400" y="152400"/>
            <a:ext cx="7391400" cy="609600"/>
          </a:xfrm>
        </p:spPr>
        <p:txBody>
          <a:bodyPr>
            <a:normAutofit fontScale="90000"/>
          </a:bodyPr>
          <a:lstStyle/>
          <a:p>
            <a:r>
              <a:rPr lang="en-US" dirty="0" smtClean="0">
                <a:solidFill>
                  <a:schemeClr val="tx1"/>
                </a:solidFill>
              </a:rPr>
              <a:t>Muscle Tissue: Cardiac</a:t>
            </a:r>
          </a:p>
        </p:txBody>
      </p:sp>
      <p:sp>
        <p:nvSpPr>
          <p:cNvPr id="276483"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Branching, striated, </a:t>
            </a:r>
            <a:r>
              <a:rPr lang="en-US" dirty="0" err="1" smtClean="0">
                <a:solidFill>
                  <a:schemeClr val="tx1"/>
                </a:solidFill>
              </a:rPr>
              <a:t>uninucleate</a:t>
            </a:r>
            <a:r>
              <a:rPr lang="en-US" dirty="0" smtClean="0">
                <a:solidFill>
                  <a:schemeClr val="tx1"/>
                </a:solidFill>
              </a:rPr>
              <a:t> cells interlocking at intercalated discs</a:t>
            </a:r>
          </a:p>
          <a:p>
            <a:endParaRPr lang="en-US" dirty="0" smtClean="0">
              <a:solidFill>
                <a:schemeClr val="tx1"/>
              </a:solidFill>
            </a:endParaRPr>
          </a:p>
          <a:p>
            <a:r>
              <a:rPr lang="en-US" dirty="0" smtClean="0">
                <a:solidFill>
                  <a:schemeClr val="tx1"/>
                </a:solidFill>
              </a:rPr>
              <a:t>Propels blood into the circulation</a:t>
            </a:r>
          </a:p>
          <a:p>
            <a:endParaRPr lang="en-US" dirty="0" smtClean="0">
              <a:solidFill>
                <a:schemeClr val="tx1"/>
              </a:solidFill>
            </a:endParaRPr>
          </a:p>
          <a:p>
            <a:r>
              <a:rPr lang="en-US" dirty="0" smtClean="0">
                <a:solidFill>
                  <a:schemeClr val="tx1"/>
                </a:solidFill>
              </a:rPr>
              <a:t>Found in the walls of the heart</a:t>
            </a:r>
          </a:p>
        </p:txBody>
      </p:sp>
    </p:spTree>
    <p:extLst>
      <p:ext uri="{BB962C8B-B14F-4D97-AF65-F5344CB8AC3E}">
        <p14:creationId xmlns:p14="http://schemas.microsoft.com/office/powerpoint/2010/main" val="21260986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838200" y="152400"/>
            <a:ext cx="7391400" cy="609600"/>
          </a:xfrm>
        </p:spPr>
        <p:txBody>
          <a:bodyPr>
            <a:normAutofit fontScale="90000"/>
          </a:bodyPr>
          <a:lstStyle/>
          <a:p>
            <a:r>
              <a:rPr lang="en-US" sz="4000" dirty="0" smtClean="0">
                <a:solidFill>
                  <a:schemeClr val="tx1"/>
                </a:solidFill>
              </a:rPr>
              <a:t>Muscle Tissue: Smooth</a:t>
            </a:r>
          </a:p>
        </p:txBody>
      </p:sp>
      <p:sp>
        <p:nvSpPr>
          <p:cNvPr id="277507" name="Rectangle 3"/>
          <p:cNvSpPr>
            <a:spLocks noGrp="1" noChangeArrowheads="1"/>
          </p:cNvSpPr>
          <p:nvPr>
            <p:ph idx="1"/>
          </p:nvPr>
        </p:nvSpPr>
        <p:spPr>
          <a:xfrm>
            <a:off x="838200" y="2119313"/>
            <a:ext cx="7467600" cy="4052887"/>
          </a:xfrm>
        </p:spPr>
        <p:txBody>
          <a:bodyPr/>
          <a:lstStyle/>
          <a:p>
            <a:r>
              <a:rPr lang="en-US" dirty="0" smtClean="0">
                <a:solidFill>
                  <a:schemeClr val="tx1"/>
                </a:solidFill>
              </a:rPr>
              <a:t>Sheets of spindle-shaped cells with central nuclei that have no striations</a:t>
            </a:r>
          </a:p>
          <a:p>
            <a:endParaRPr lang="en-US" dirty="0" smtClean="0">
              <a:solidFill>
                <a:schemeClr val="tx1"/>
              </a:solidFill>
            </a:endParaRPr>
          </a:p>
          <a:p>
            <a:r>
              <a:rPr lang="en-US" dirty="0" smtClean="0">
                <a:solidFill>
                  <a:schemeClr val="tx1"/>
                </a:solidFill>
              </a:rPr>
              <a:t>Propels substances along internal passageways (i.e., peristalsis)</a:t>
            </a:r>
          </a:p>
          <a:p>
            <a:endParaRPr lang="en-US" dirty="0" smtClean="0">
              <a:solidFill>
                <a:schemeClr val="tx1"/>
              </a:solidFill>
            </a:endParaRPr>
          </a:p>
          <a:p>
            <a:r>
              <a:rPr lang="en-US" dirty="0" smtClean="0">
                <a:solidFill>
                  <a:schemeClr val="tx1"/>
                </a:solidFill>
              </a:rPr>
              <a:t>Found in the walls of hollow organs</a:t>
            </a:r>
          </a:p>
        </p:txBody>
      </p:sp>
    </p:spTree>
    <p:extLst>
      <p:ext uri="{BB962C8B-B14F-4D97-AF65-F5344CB8AC3E}">
        <p14:creationId xmlns:p14="http://schemas.microsoft.com/office/powerpoint/2010/main" val="423689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200706" name="Picture 2" descr="figure_01_06_unlabeled"/>
          <p:cNvPicPr>
            <a:picLocks noChangeAspect="1" noChangeArrowheads="1"/>
          </p:cNvPicPr>
          <p:nvPr/>
        </p:nvPicPr>
        <p:blipFill>
          <a:blip r:embed="rId3">
            <a:extLst>
              <a:ext uri="{28A0092B-C50C-407E-A947-70E740481C1C}">
                <a14:useLocalDpi xmlns:a14="http://schemas.microsoft.com/office/drawing/2010/main" val="0"/>
              </a:ext>
            </a:extLst>
          </a:blip>
          <a:srcRect b="2980"/>
          <a:stretch>
            <a:fillRect/>
          </a:stretch>
        </p:blipFill>
        <p:spPr bwMode="auto">
          <a:xfrm>
            <a:off x="1909763" y="366713"/>
            <a:ext cx="5329237" cy="5788025"/>
          </a:xfrm>
          <a:prstGeom prst="rect">
            <a:avLst/>
          </a:prstGeom>
          <a:noFill/>
          <a:extLst>
            <a:ext uri="{909E8E84-426E-40DD-AFC4-6F175D3DCCD1}">
              <a14:hiddenFill xmlns:a14="http://schemas.microsoft.com/office/drawing/2010/main">
                <a:solidFill>
                  <a:srgbClr val="FFFFFF"/>
                </a:solidFill>
              </a14:hiddenFill>
            </a:ext>
          </a:extLst>
        </p:spPr>
      </p:pic>
      <p:sp>
        <p:nvSpPr>
          <p:cNvPr id="200709" name="Rectangle 5"/>
          <p:cNvSpPr>
            <a:spLocks noChangeArrowheads="1"/>
          </p:cNvSpPr>
          <p:nvPr/>
        </p:nvSpPr>
        <p:spPr bwMode="auto">
          <a:xfrm>
            <a:off x="3975100" y="2951163"/>
            <a:ext cx="9556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a:t>
            </a:r>
          </a:p>
          <a:p>
            <a:pPr eaLnBrk="0" hangingPunct="0">
              <a:lnSpc>
                <a:spcPct val="80000"/>
              </a:lnSpc>
            </a:pPr>
            <a:r>
              <a:rPr lang="en-US" sz="1400" b="1"/>
              <a:t>feedback</a:t>
            </a:r>
          </a:p>
          <a:p>
            <a:pPr eaLnBrk="0" hangingPunct="0">
              <a:lnSpc>
                <a:spcPct val="80000"/>
              </a:lnSpc>
            </a:pPr>
            <a:r>
              <a:rPr lang="en-US" sz="1400" b="1"/>
              <a:t>loop</a:t>
            </a:r>
          </a:p>
        </p:txBody>
      </p:sp>
      <p:sp>
        <p:nvSpPr>
          <p:cNvPr id="200710" name="Rectangle 6"/>
          <p:cNvSpPr>
            <a:spLocks noChangeArrowheads="1"/>
          </p:cNvSpPr>
          <p:nvPr/>
        </p:nvSpPr>
        <p:spPr bwMode="auto">
          <a:xfrm>
            <a:off x="4708525" y="4473575"/>
            <a:ext cx="196373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Feedback cycle ends</a:t>
            </a:r>
          </a:p>
          <a:p>
            <a:pPr eaLnBrk="0" hangingPunct="0">
              <a:lnSpc>
                <a:spcPct val="80000"/>
              </a:lnSpc>
            </a:pPr>
            <a:r>
              <a:rPr lang="en-US" sz="1400" b="1"/>
              <a:t>when plug is formed.</a:t>
            </a:r>
          </a:p>
        </p:txBody>
      </p:sp>
      <p:sp>
        <p:nvSpPr>
          <p:cNvPr id="200711" name="Rectangle 7"/>
          <p:cNvSpPr>
            <a:spLocks noChangeArrowheads="1"/>
          </p:cNvSpPr>
          <p:nvPr/>
        </p:nvSpPr>
        <p:spPr bwMode="auto">
          <a:xfrm>
            <a:off x="4710113" y="1657350"/>
            <a:ext cx="17351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t>Positive feedback </a:t>
            </a:r>
          </a:p>
          <a:p>
            <a:pPr eaLnBrk="0" hangingPunct="0">
              <a:lnSpc>
                <a:spcPct val="80000"/>
              </a:lnSpc>
            </a:pPr>
            <a:r>
              <a:rPr lang="en-US" sz="1400" b="1"/>
              <a:t>cycle is initiated.</a:t>
            </a:r>
          </a:p>
        </p:txBody>
      </p:sp>
      <p:sp>
        <p:nvSpPr>
          <p:cNvPr id="200712" name="Line 8"/>
          <p:cNvSpPr>
            <a:spLocks noChangeShapeType="1"/>
          </p:cNvSpPr>
          <p:nvPr/>
        </p:nvSpPr>
        <p:spPr bwMode="auto">
          <a:xfrm>
            <a:off x="4518025" y="1774825"/>
            <a:ext cx="247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13" name="Line 9"/>
          <p:cNvSpPr>
            <a:spLocks noChangeShapeType="1"/>
          </p:cNvSpPr>
          <p:nvPr/>
        </p:nvSpPr>
        <p:spPr bwMode="auto">
          <a:xfrm>
            <a:off x="4518025" y="4589463"/>
            <a:ext cx="247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714" name="Rectangle 10"/>
          <p:cNvSpPr>
            <a:spLocks noChangeArrowheads="1"/>
          </p:cNvSpPr>
          <p:nvPr/>
        </p:nvSpPr>
        <p:spPr bwMode="auto">
          <a:xfrm>
            <a:off x="5167313" y="474663"/>
            <a:ext cx="15779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Break or tear</a:t>
            </a:r>
          </a:p>
          <a:p>
            <a:pPr eaLnBrk="0" hangingPunct="0">
              <a:lnSpc>
                <a:spcPct val="80000"/>
              </a:lnSpc>
            </a:pPr>
            <a:r>
              <a:rPr lang="en-US" sz="1400" b="1">
                <a:solidFill>
                  <a:srgbClr val="0074A5"/>
                </a:solidFill>
              </a:rPr>
              <a:t>occurs in blood</a:t>
            </a:r>
          </a:p>
          <a:p>
            <a:pPr eaLnBrk="0" hangingPunct="0">
              <a:lnSpc>
                <a:spcPct val="80000"/>
              </a:lnSpc>
            </a:pPr>
            <a:r>
              <a:rPr lang="en-US" sz="1400" b="1">
                <a:solidFill>
                  <a:srgbClr val="0074A5"/>
                </a:solidFill>
              </a:rPr>
              <a:t>vessel wall.</a:t>
            </a:r>
          </a:p>
        </p:txBody>
      </p:sp>
      <p:sp>
        <p:nvSpPr>
          <p:cNvPr id="200715" name="Rectangle 11"/>
          <p:cNvSpPr>
            <a:spLocks noChangeArrowheads="1"/>
          </p:cNvSpPr>
          <p:nvPr/>
        </p:nvSpPr>
        <p:spPr bwMode="auto">
          <a:xfrm>
            <a:off x="5237163" y="4238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1</a:t>
            </a:r>
            <a:endParaRPr lang="en-US" sz="1600" b="1">
              <a:solidFill>
                <a:srgbClr val="0074A5"/>
              </a:solidFill>
            </a:endParaRPr>
          </a:p>
        </p:txBody>
      </p:sp>
      <p:sp>
        <p:nvSpPr>
          <p:cNvPr id="200716" name="Oval 12"/>
          <p:cNvSpPr>
            <a:spLocks noChangeArrowheads="1"/>
          </p:cNvSpPr>
          <p:nvPr/>
        </p:nvSpPr>
        <p:spPr bwMode="auto">
          <a:xfrm>
            <a:off x="5286375" y="46990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200717" name="Rectangle 13"/>
          <p:cNvSpPr>
            <a:spLocks noChangeArrowheads="1"/>
          </p:cNvSpPr>
          <p:nvPr/>
        </p:nvSpPr>
        <p:spPr bwMode="auto">
          <a:xfrm>
            <a:off x="5692775" y="2692400"/>
            <a:ext cx="17557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Platelets</a:t>
            </a:r>
          </a:p>
          <a:p>
            <a:pPr eaLnBrk="0" hangingPunct="0">
              <a:lnSpc>
                <a:spcPct val="80000"/>
              </a:lnSpc>
            </a:pPr>
            <a:r>
              <a:rPr lang="en-US" sz="1400" b="1">
                <a:solidFill>
                  <a:srgbClr val="0074A5"/>
                </a:solidFill>
              </a:rPr>
              <a:t>adhere to site and</a:t>
            </a:r>
          </a:p>
          <a:p>
            <a:pPr eaLnBrk="0" hangingPunct="0">
              <a:lnSpc>
                <a:spcPct val="80000"/>
              </a:lnSpc>
            </a:pPr>
            <a:r>
              <a:rPr lang="en-US" sz="1400" b="1">
                <a:solidFill>
                  <a:srgbClr val="0074A5"/>
                </a:solidFill>
              </a:rPr>
              <a:t>release chemicals.</a:t>
            </a:r>
          </a:p>
        </p:txBody>
      </p:sp>
      <p:sp>
        <p:nvSpPr>
          <p:cNvPr id="200718" name="Rectangle 14"/>
          <p:cNvSpPr>
            <a:spLocks noChangeArrowheads="1"/>
          </p:cNvSpPr>
          <p:nvPr/>
        </p:nvSpPr>
        <p:spPr bwMode="auto">
          <a:xfrm>
            <a:off x="5757863" y="264001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2</a:t>
            </a:r>
            <a:endParaRPr lang="en-US" sz="1600" b="1">
              <a:solidFill>
                <a:srgbClr val="0074A5"/>
              </a:solidFill>
            </a:endParaRPr>
          </a:p>
        </p:txBody>
      </p:sp>
      <p:sp>
        <p:nvSpPr>
          <p:cNvPr id="200719" name="Oval 15"/>
          <p:cNvSpPr>
            <a:spLocks noChangeArrowheads="1"/>
          </p:cNvSpPr>
          <p:nvPr/>
        </p:nvSpPr>
        <p:spPr bwMode="auto">
          <a:xfrm>
            <a:off x="5807075" y="2686050"/>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200720" name="Rectangle 16"/>
          <p:cNvSpPr>
            <a:spLocks noChangeArrowheads="1"/>
          </p:cNvSpPr>
          <p:nvPr/>
        </p:nvSpPr>
        <p:spPr bwMode="auto">
          <a:xfrm>
            <a:off x="5095875" y="5273675"/>
            <a:ext cx="15382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Platelet plug</a:t>
            </a:r>
          </a:p>
          <a:p>
            <a:pPr eaLnBrk="0" hangingPunct="0">
              <a:lnSpc>
                <a:spcPct val="80000"/>
              </a:lnSpc>
            </a:pPr>
            <a:r>
              <a:rPr lang="en-US" sz="1400" b="1">
                <a:solidFill>
                  <a:srgbClr val="0074A5"/>
                </a:solidFill>
              </a:rPr>
              <a:t>is fully formed.</a:t>
            </a:r>
          </a:p>
        </p:txBody>
      </p:sp>
      <p:sp>
        <p:nvSpPr>
          <p:cNvPr id="200721" name="Rectangle 17"/>
          <p:cNvSpPr>
            <a:spLocks noChangeArrowheads="1"/>
          </p:cNvSpPr>
          <p:nvPr/>
        </p:nvSpPr>
        <p:spPr bwMode="auto">
          <a:xfrm>
            <a:off x="5164138" y="5219700"/>
            <a:ext cx="293687"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4</a:t>
            </a:r>
            <a:endParaRPr lang="en-US" sz="1600" b="1">
              <a:solidFill>
                <a:srgbClr val="0074A5"/>
              </a:solidFill>
            </a:endParaRPr>
          </a:p>
        </p:txBody>
      </p:sp>
      <p:sp>
        <p:nvSpPr>
          <p:cNvPr id="200722" name="Oval 18"/>
          <p:cNvSpPr>
            <a:spLocks noChangeArrowheads="1"/>
          </p:cNvSpPr>
          <p:nvPr/>
        </p:nvSpPr>
        <p:spPr bwMode="auto">
          <a:xfrm>
            <a:off x="5213350" y="5268913"/>
            <a:ext cx="195263" cy="195262"/>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
        <p:nvSpPr>
          <p:cNvPr id="200723" name="Rectangle 19"/>
          <p:cNvSpPr>
            <a:spLocks noChangeArrowheads="1"/>
          </p:cNvSpPr>
          <p:nvPr/>
        </p:nvSpPr>
        <p:spPr bwMode="auto">
          <a:xfrm>
            <a:off x="1865313" y="2689225"/>
            <a:ext cx="1262062"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80000"/>
              </a:lnSpc>
            </a:pPr>
            <a:r>
              <a:rPr lang="en-US" sz="1400" b="1">
                <a:solidFill>
                  <a:srgbClr val="0074A5"/>
                </a:solidFill>
              </a:rPr>
              <a:t>      Released</a:t>
            </a:r>
          </a:p>
          <a:p>
            <a:pPr eaLnBrk="0" hangingPunct="0">
              <a:lnSpc>
                <a:spcPct val="80000"/>
              </a:lnSpc>
            </a:pPr>
            <a:r>
              <a:rPr lang="en-US" sz="1400" b="1">
                <a:solidFill>
                  <a:srgbClr val="0074A5"/>
                </a:solidFill>
              </a:rPr>
              <a:t>chemicals</a:t>
            </a:r>
          </a:p>
          <a:p>
            <a:pPr eaLnBrk="0" hangingPunct="0">
              <a:lnSpc>
                <a:spcPct val="80000"/>
              </a:lnSpc>
            </a:pPr>
            <a:r>
              <a:rPr lang="en-US" sz="1400" b="1">
                <a:solidFill>
                  <a:srgbClr val="0074A5"/>
                </a:solidFill>
              </a:rPr>
              <a:t>attract more</a:t>
            </a:r>
          </a:p>
          <a:p>
            <a:pPr eaLnBrk="0" hangingPunct="0">
              <a:lnSpc>
                <a:spcPct val="80000"/>
              </a:lnSpc>
            </a:pPr>
            <a:r>
              <a:rPr lang="en-US" sz="1400" b="1">
                <a:solidFill>
                  <a:srgbClr val="0074A5"/>
                </a:solidFill>
              </a:rPr>
              <a:t>platelets.</a:t>
            </a:r>
          </a:p>
        </p:txBody>
      </p:sp>
      <p:sp>
        <p:nvSpPr>
          <p:cNvPr id="200724" name="Rectangle 20"/>
          <p:cNvSpPr>
            <a:spLocks noChangeArrowheads="1"/>
          </p:cNvSpPr>
          <p:nvPr/>
        </p:nvSpPr>
        <p:spPr bwMode="auto">
          <a:xfrm>
            <a:off x="1931988" y="2633663"/>
            <a:ext cx="29368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300">
                <a:solidFill>
                  <a:srgbClr val="0074A5"/>
                </a:solidFill>
                <a:latin typeface="Arial Black" pitchFamily="-128" charset="0"/>
              </a:rPr>
              <a:t>3</a:t>
            </a:r>
            <a:endParaRPr lang="en-US" sz="1600" b="1">
              <a:solidFill>
                <a:srgbClr val="0074A5"/>
              </a:solidFill>
            </a:endParaRPr>
          </a:p>
        </p:txBody>
      </p:sp>
      <p:sp>
        <p:nvSpPr>
          <p:cNvPr id="200725" name="Oval 21"/>
          <p:cNvSpPr>
            <a:spLocks noChangeArrowheads="1"/>
          </p:cNvSpPr>
          <p:nvPr/>
        </p:nvSpPr>
        <p:spPr bwMode="auto">
          <a:xfrm>
            <a:off x="1981200" y="2682875"/>
            <a:ext cx="195263" cy="195263"/>
          </a:xfrm>
          <a:prstGeom prst="ellipse">
            <a:avLst/>
          </a:prstGeom>
          <a:noFill/>
          <a:ln w="19050">
            <a:solidFill>
              <a:srgbClr val="0074A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0074A5"/>
              </a:solidFill>
            </a:endParaRPr>
          </a:p>
        </p:txBody>
      </p:sp>
    </p:spTree>
    <p:extLst>
      <p:ext uri="{BB962C8B-B14F-4D97-AF65-F5344CB8AC3E}">
        <p14:creationId xmlns:p14="http://schemas.microsoft.com/office/powerpoint/2010/main" val="1887492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normAutofit/>
          </a:bodyPr>
          <a:lstStyle/>
          <a:p>
            <a:r>
              <a:rPr lang="en-US" dirty="0">
                <a:solidFill>
                  <a:schemeClr val="tx1"/>
                </a:solidFill>
              </a:rPr>
              <a:t>Homeostatic Imbalance</a:t>
            </a:r>
          </a:p>
        </p:txBody>
      </p:sp>
      <p:sp>
        <p:nvSpPr>
          <p:cNvPr id="67589" name="Rectangle 5"/>
          <p:cNvSpPr>
            <a:spLocks noGrp="1" noChangeArrowheads="1"/>
          </p:cNvSpPr>
          <p:nvPr>
            <p:ph idx="1"/>
          </p:nvPr>
        </p:nvSpPr>
        <p:spPr/>
        <p:txBody>
          <a:bodyPr/>
          <a:lstStyle/>
          <a:p>
            <a:r>
              <a:rPr lang="en-US" dirty="0">
                <a:solidFill>
                  <a:schemeClr val="tx1"/>
                </a:solidFill>
              </a:rPr>
              <a:t>Disturbance of homeostasis</a:t>
            </a:r>
          </a:p>
          <a:p>
            <a:pPr lvl="1"/>
            <a:r>
              <a:rPr lang="en-US" dirty="0">
                <a:solidFill>
                  <a:schemeClr val="tx1"/>
                </a:solidFill>
              </a:rPr>
              <a:t> Increases risk of disease</a:t>
            </a:r>
          </a:p>
          <a:p>
            <a:pPr lvl="1"/>
            <a:r>
              <a:rPr lang="en-US" dirty="0">
                <a:solidFill>
                  <a:schemeClr val="tx1"/>
                </a:solidFill>
              </a:rPr>
              <a:t> Contributes to changes associated with aging</a:t>
            </a:r>
          </a:p>
          <a:p>
            <a:pPr lvl="2"/>
            <a:r>
              <a:rPr lang="en-US" dirty="0">
                <a:solidFill>
                  <a:schemeClr val="tx1"/>
                </a:solidFill>
              </a:rPr>
              <a:t>Control systems less efficient</a:t>
            </a:r>
          </a:p>
          <a:p>
            <a:pPr lvl="1"/>
            <a:r>
              <a:rPr lang="en-US" dirty="0">
                <a:solidFill>
                  <a:schemeClr val="tx1"/>
                </a:solidFill>
              </a:rPr>
              <a:t> If negative feedback mechanisms overwhelmed</a:t>
            </a:r>
          </a:p>
          <a:p>
            <a:pPr lvl="2"/>
            <a:r>
              <a:rPr lang="en-US" dirty="0">
                <a:solidFill>
                  <a:schemeClr val="tx1"/>
                </a:solidFill>
              </a:rPr>
              <a:t>Destructive positive feedback mechanisms may take over (e.g., heart failure)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2405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dirty="0">
                <a:solidFill>
                  <a:schemeClr val="tx1"/>
                </a:solidFill>
              </a:rPr>
              <a:t>Anatomical Position</a:t>
            </a:r>
          </a:p>
        </p:txBody>
      </p:sp>
      <p:sp>
        <p:nvSpPr>
          <p:cNvPr id="14341" name="Rectangle 5"/>
          <p:cNvSpPr>
            <a:spLocks noGrp="1" noChangeArrowheads="1"/>
          </p:cNvSpPr>
          <p:nvPr>
            <p:ph idx="1"/>
          </p:nvPr>
        </p:nvSpPr>
        <p:spPr/>
        <p:txBody>
          <a:bodyPr>
            <a:normAutofit lnSpcReduction="10000"/>
          </a:bodyPr>
          <a:lstStyle/>
          <a:p>
            <a:r>
              <a:rPr lang="en-US" dirty="0">
                <a:solidFill>
                  <a:schemeClr val="tx1"/>
                </a:solidFill>
              </a:rPr>
              <a:t>Standard anatomical body position</a:t>
            </a:r>
          </a:p>
          <a:p>
            <a:pPr lvl="1"/>
            <a:r>
              <a:rPr lang="en-US" dirty="0">
                <a:solidFill>
                  <a:schemeClr val="tx1"/>
                </a:solidFill>
              </a:rPr>
              <a:t>Body erect</a:t>
            </a:r>
          </a:p>
          <a:p>
            <a:pPr lvl="1"/>
            <a:r>
              <a:rPr lang="en-US" dirty="0">
                <a:solidFill>
                  <a:schemeClr val="tx1"/>
                </a:solidFill>
              </a:rPr>
              <a:t>Feet slightly apart</a:t>
            </a:r>
          </a:p>
          <a:p>
            <a:pPr lvl="1"/>
            <a:r>
              <a:rPr lang="en-US" dirty="0">
                <a:solidFill>
                  <a:schemeClr val="tx1"/>
                </a:solidFill>
              </a:rPr>
              <a:t>Palms facing forward</a:t>
            </a:r>
          </a:p>
          <a:p>
            <a:pPr lvl="2"/>
            <a:r>
              <a:rPr lang="en-US" dirty="0">
                <a:solidFill>
                  <a:schemeClr val="tx1"/>
                </a:solidFill>
              </a:rPr>
              <a:t>Thumbs point away from body</a:t>
            </a:r>
          </a:p>
          <a:p>
            <a:r>
              <a:rPr lang="en-US" dirty="0">
                <a:solidFill>
                  <a:schemeClr val="tx1"/>
                </a:solidFill>
              </a:rPr>
              <a:t>Always use directional terms as if body is in anatomical position</a:t>
            </a:r>
          </a:p>
          <a:p>
            <a:r>
              <a:rPr lang="en-US" dirty="0">
                <a:solidFill>
                  <a:schemeClr val="tx1"/>
                </a:solidFill>
              </a:rPr>
              <a:t>Right and left refer to body being viewed, not those of observer</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438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r>
              <a:rPr lang="en-US" dirty="0">
                <a:solidFill>
                  <a:schemeClr val="tx1"/>
                </a:solidFill>
              </a:rPr>
              <a:t>Regional Terms</a:t>
            </a:r>
          </a:p>
        </p:txBody>
      </p:sp>
      <p:sp>
        <p:nvSpPr>
          <p:cNvPr id="21509" name="Rectangle 5"/>
          <p:cNvSpPr>
            <a:spLocks noGrp="1" noChangeArrowheads="1"/>
          </p:cNvSpPr>
          <p:nvPr>
            <p:ph idx="1"/>
          </p:nvPr>
        </p:nvSpPr>
        <p:spPr/>
        <p:txBody>
          <a:bodyPr/>
          <a:lstStyle/>
          <a:p>
            <a:r>
              <a:rPr lang="en-US" dirty="0">
                <a:solidFill>
                  <a:schemeClr val="tx1"/>
                </a:solidFill>
              </a:rPr>
              <a:t>Two major divisions of body</a:t>
            </a:r>
          </a:p>
          <a:p>
            <a:pPr lvl="1"/>
            <a:r>
              <a:rPr lang="en-US" b="1" dirty="0">
                <a:solidFill>
                  <a:schemeClr val="tx1"/>
                </a:solidFill>
              </a:rPr>
              <a:t>Axial</a:t>
            </a:r>
            <a:endParaRPr lang="en-US" dirty="0">
              <a:solidFill>
                <a:schemeClr val="tx1"/>
              </a:solidFill>
            </a:endParaRPr>
          </a:p>
          <a:p>
            <a:pPr lvl="2"/>
            <a:r>
              <a:rPr lang="en-US" dirty="0">
                <a:solidFill>
                  <a:schemeClr val="tx1"/>
                </a:solidFill>
              </a:rPr>
              <a:t>Head, neck, and trunk</a:t>
            </a:r>
          </a:p>
          <a:p>
            <a:pPr lvl="1"/>
            <a:r>
              <a:rPr lang="en-US" b="1" dirty="0">
                <a:solidFill>
                  <a:schemeClr val="tx1"/>
                </a:solidFill>
              </a:rPr>
              <a:t>Appendicular</a:t>
            </a:r>
            <a:endParaRPr lang="en-US" dirty="0">
              <a:solidFill>
                <a:schemeClr val="tx1"/>
              </a:solidFill>
            </a:endParaRPr>
          </a:p>
          <a:p>
            <a:pPr lvl="2"/>
            <a:r>
              <a:rPr lang="en-US" dirty="0">
                <a:solidFill>
                  <a:schemeClr val="tx1"/>
                </a:solidFill>
              </a:rPr>
              <a:t>Limbs</a:t>
            </a:r>
          </a:p>
          <a:p>
            <a:r>
              <a:rPr lang="en-US" dirty="0">
                <a:solidFill>
                  <a:schemeClr val="tx1"/>
                </a:solidFill>
              </a:rPr>
              <a:t>Regional terms designate specific areas within body divisions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19770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15363" name="Rectangle 3"/>
          <p:cNvSpPr>
            <a:spLocks noGrp="1" noChangeArrowheads="1"/>
          </p:cNvSpPr>
          <p:nvPr>
            <p:ph idx="1"/>
          </p:nvPr>
        </p:nvSpPr>
        <p:spPr/>
        <p:txBody>
          <a:bodyPr rtlCol="0">
            <a:normAutofit fontScale="85000" lnSpcReduction="20000"/>
          </a:bodyPr>
          <a:lstStyle/>
          <a:p>
            <a:pPr fontAlgn="auto">
              <a:spcAft>
                <a:spcPts val="0"/>
              </a:spcAft>
              <a:defRPr/>
            </a:pPr>
            <a:r>
              <a:rPr lang="en-US" dirty="0" smtClean="0"/>
              <a:t>Syllabus</a:t>
            </a:r>
          </a:p>
          <a:p>
            <a:pPr marL="857250" lvl="1" indent="-457200">
              <a:buFont typeface="Arial" panose="020B0604020202020204" pitchFamily="34" charset="0"/>
              <a:buChar char="•"/>
              <a:defRPr/>
            </a:pPr>
            <a:r>
              <a:rPr lang="en-US" dirty="0" smtClean="0"/>
              <a:t>Posted on </a:t>
            </a:r>
            <a:r>
              <a:rPr lang="en-US" dirty="0" err="1" smtClean="0"/>
              <a:t>ReggieNet</a:t>
            </a:r>
            <a:endParaRPr lang="en-US" dirty="0" smtClean="0"/>
          </a:p>
          <a:p>
            <a:pPr fontAlgn="auto">
              <a:spcAft>
                <a:spcPts val="0"/>
              </a:spcAft>
              <a:defRPr/>
            </a:pPr>
            <a:r>
              <a:rPr lang="en-US" dirty="0" smtClean="0"/>
              <a:t>Exams</a:t>
            </a:r>
          </a:p>
          <a:p>
            <a:pPr marL="692658" lvl="1" indent="-457200" fontAlgn="auto">
              <a:spcAft>
                <a:spcPts val="0"/>
              </a:spcAft>
              <a:buClr>
                <a:schemeClr val="accent4"/>
              </a:buClr>
              <a:buFont typeface="Arial" panose="020B0604020202020204" pitchFamily="34" charset="0"/>
              <a:buChar char="•"/>
              <a:defRPr/>
            </a:pPr>
            <a:r>
              <a:rPr lang="en-US" dirty="0" smtClean="0"/>
              <a:t>Six semester exams worth 100 points</a:t>
            </a:r>
          </a:p>
          <a:p>
            <a:pPr marL="873252" lvl="2" indent="-342900" fontAlgn="auto">
              <a:spcAft>
                <a:spcPts val="0"/>
              </a:spcAft>
              <a:buClr>
                <a:schemeClr val="accent4"/>
              </a:buClr>
              <a:defRPr/>
            </a:pPr>
            <a:r>
              <a:rPr lang="en-US" dirty="0" smtClean="0"/>
              <a:t>Lowest exam from 1 – 5 automatically dropped when calculating grades</a:t>
            </a:r>
          </a:p>
          <a:p>
            <a:pPr marL="873252" lvl="2" indent="-342900" fontAlgn="auto">
              <a:spcAft>
                <a:spcPts val="0"/>
              </a:spcAft>
              <a:buClr>
                <a:schemeClr val="accent4"/>
              </a:buClr>
              <a:defRPr/>
            </a:pPr>
            <a:r>
              <a:rPr lang="en-US" dirty="0" smtClean="0"/>
              <a:t>No make up exams</a:t>
            </a:r>
          </a:p>
          <a:p>
            <a:pPr fontAlgn="auto">
              <a:spcAft>
                <a:spcPts val="0"/>
              </a:spcAft>
              <a:defRPr/>
            </a:pPr>
            <a:r>
              <a:rPr lang="en-US" dirty="0" smtClean="0"/>
              <a:t>Grading</a:t>
            </a:r>
          </a:p>
          <a:p>
            <a:pPr marL="692658" lvl="1" indent="-457200" fontAlgn="auto">
              <a:spcAft>
                <a:spcPts val="0"/>
              </a:spcAft>
              <a:buClr>
                <a:schemeClr val="accent4"/>
              </a:buClr>
              <a:buFont typeface="Arial" panose="020B0604020202020204" pitchFamily="34" charset="0"/>
              <a:buChar char="•"/>
              <a:defRPr/>
            </a:pPr>
            <a:r>
              <a:rPr lang="en-US" dirty="0" smtClean="0"/>
              <a:t>89.5 and up A</a:t>
            </a:r>
          </a:p>
          <a:p>
            <a:pPr marL="692658" lvl="1" indent="-457200" fontAlgn="auto">
              <a:spcAft>
                <a:spcPts val="0"/>
              </a:spcAft>
              <a:buClr>
                <a:schemeClr val="accent4"/>
              </a:buClr>
              <a:buFont typeface="Arial" panose="020B0604020202020204" pitchFamily="34" charset="0"/>
              <a:buChar char="•"/>
              <a:defRPr/>
            </a:pPr>
            <a:r>
              <a:rPr lang="en-US" dirty="0" smtClean="0"/>
              <a:t>79.5 – 89.4 B</a:t>
            </a:r>
          </a:p>
          <a:p>
            <a:pPr marL="692658" lvl="1" indent="-457200" fontAlgn="auto">
              <a:spcAft>
                <a:spcPts val="0"/>
              </a:spcAft>
              <a:buClr>
                <a:schemeClr val="accent4"/>
              </a:buClr>
              <a:buFont typeface="Arial" panose="020B0604020202020204" pitchFamily="34" charset="0"/>
              <a:buChar char="•"/>
              <a:defRPr/>
            </a:pPr>
            <a:r>
              <a:rPr lang="en-US" dirty="0" smtClean="0"/>
              <a:t>69.5 – 79.5 C</a:t>
            </a:r>
          </a:p>
          <a:p>
            <a:pPr marL="692658" lvl="1" indent="-457200" fontAlgn="auto">
              <a:spcAft>
                <a:spcPts val="0"/>
              </a:spcAft>
              <a:buClr>
                <a:schemeClr val="accent4"/>
              </a:buClr>
              <a:buFont typeface="Arial" panose="020B0604020202020204" pitchFamily="34" charset="0"/>
              <a:buChar char="•"/>
              <a:defRPr/>
            </a:pPr>
            <a:r>
              <a:rPr lang="en-US" dirty="0" smtClean="0"/>
              <a:t>59.5 – 69.4 D</a:t>
            </a:r>
          </a:p>
          <a:p>
            <a:pPr marL="692658" lvl="1" indent="-457200" fontAlgn="auto">
              <a:spcAft>
                <a:spcPts val="0"/>
              </a:spcAft>
              <a:buClr>
                <a:schemeClr val="accent4"/>
              </a:buClr>
              <a:buFont typeface="Arial" panose="020B0604020202020204" pitchFamily="34" charset="0"/>
              <a:buChar char="•"/>
              <a:defRPr/>
            </a:pPr>
            <a:r>
              <a:rPr lang="en-US" dirty="0" smtClean="0"/>
              <a:t>Below 69.4  F</a:t>
            </a:r>
          </a:p>
        </p:txBody>
      </p:sp>
    </p:spTree>
    <p:extLst>
      <p:ext uri="{BB962C8B-B14F-4D97-AF65-F5344CB8AC3E}">
        <p14:creationId xmlns:p14="http://schemas.microsoft.com/office/powerpoint/2010/main" val="2616785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6" name="Rectangle 104"/>
          <p:cNvSpPr>
            <a:spLocks noGrp="1" noChangeArrowheads="1"/>
          </p:cNvSpPr>
          <p:nvPr>
            <p:ph type="title"/>
          </p:nvPr>
        </p:nvSpPr>
        <p:spPr>
          <a:xfrm>
            <a:off x="0" y="0"/>
            <a:ext cx="9144000" cy="274638"/>
          </a:xfrm>
        </p:spPr>
        <p:txBody>
          <a:bodyPr/>
          <a:lstStyle/>
          <a:p>
            <a:r>
              <a:rPr lang="en-US" sz="1200" dirty="0">
                <a:solidFill>
                  <a:schemeClr val="tx1"/>
                </a:solidFill>
              </a:rPr>
              <a:t>Figure 1.7a  Regional terms used to designate specific body areas.</a:t>
            </a:r>
          </a:p>
        </p:txBody>
      </p:sp>
      <p:sp>
        <p:nvSpPr>
          <p:cNvPr id="105" name="Footer Placeholder 104"/>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
        <p:nvSpPr>
          <p:cNvPr id="54274" name="Rectangle 44"/>
          <p:cNvSpPr>
            <a:spLocks noChangeArrowheads="1"/>
          </p:cNvSpPr>
          <p:nvPr/>
        </p:nvSpPr>
        <p:spPr bwMode="auto">
          <a:xfrm>
            <a:off x="1616075" y="7699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75" name="Rectangle 46"/>
          <p:cNvSpPr>
            <a:spLocks noChangeArrowheads="1"/>
          </p:cNvSpPr>
          <p:nvPr/>
        </p:nvSpPr>
        <p:spPr bwMode="auto">
          <a:xfrm>
            <a:off x="1616075" y="10112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76" name="Rectangle 48"/>
          <p:cNvSpPr>
            <a:spLocks noChangeArrowheads="1"/>
          </p:cNvSpPr>
          <p:nvPr/>
        </p:nvSpPr>
        <p:spPr bwMode="auto">
          <a:xfrm>
            <a:off x="1616075" y="12525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77" name="Rectangle 50"/>
          <p:cNvSpPr>
            <a:spLocks noChangeArrowheads="1"/>
          </p:cNvSpPr>
          <p:nvPr/>
        </p:nvSpPr>
        <p:spPr bwMode="auto">
          <a:xfrm>
            <a:off x="1616075" y="14938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78" name="Rectangle 52"/>
          <p:cNvSpPr>
            <a:spLocks noChangeArrowheads="1"/>
          </p:cNvSpPr>
          <p:nvPr/>
        </p:nvSpPr>
        <p:spPr bwMode="auto">
          <a:xfrm>
            <a:off x="1616075" y="17351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79" name="Rectangle 55"/>
          <p:cNvSpPr>
            <a:spLocks noChangeArrowheads="1"/>
          </p:cNvSpPr>
          <p:nvPr/>
        </p:nvSpPr>
        <p:spPr bwMode="auto">
          <a:xfrm>
            <a:off x="1612900" y="26304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0" name="Rectangle 57"/>
          <p:cNvSpPr>
            <a:spLocks noChangeArrowheads="1"/>
          </p:cNvSpPr>
          <p:nvPr/>
        </p:nvSpPr>
        <p:spPr bwMode="auto">
          <a:xfrm>
            <a:off x="1612900" y="28717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1" name="Rectangle 59"/>
          <p:cNvSpPr>
            <a:spLocks noChangeArrowheads="1"/>
          </p:cNvSpPr>
          <p:nvPr/>
        </p:nvSpPr>
        <p:spPr bwMode="auto">
          <a:xfrm>
            <a:off x="1616075" y="31130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2" name="Rectangle 62"/>
          <p:cNvSpPr>
            <a:spLocks noChangeArrowheads="1"/>
          </p:cNvSpPr>
          <p:nvPr/>
        </p:nvSpPr>
        <p:spPr bwMode="auto">
          <a:xfrm>
            <a:off x="1612900" y="36877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3" name="Rectangle 65"/>
          <p:cNvSpPr>
            <a:spLocks noChangeArrowheads="1"/>
          </p:cNvSpPr>
          <p:nvPr/>
        </p:nvSpPr>
        <p:spPr bwMode="auto">
          <a:xfrm>
            <a:off x="1612900" y="42497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4" name="Rectangle 67"/>
          <p:cNvSpPr>
            <a:spLocks noChangeArrowheads="1"/>
          </p:cNvSpPr>
          <p:nvPr/>
        </p:nvSpPr>
        <p:spPr bwMode="auto">
          <a:xfrm>
            <a:off x="1549400" y="44910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5" name="Rectangle 69"/>
          <p:cNvSpPr>
            <a:spLocks noChangeArrowheads="1"/>
          </p:cNvSpPr>
          <p:nvPr/>
        </p:nvSpPr>
        <p:spPr bwMode="auto">
          <a:xfrm>
            <a:off x="5527675" y="7667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6" name="Rectangle 71"/>
          <p:cNvSpPr>
            <a:spLocks noChangeArrowheads="1"/>
          </p:cNvSpPr>
          <p:nvPr/>
        </p:nvSpPr>
        <p:spPr bwMode="auto">
          <a:xfrm>
            <a:off x="5464175" y="10080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7" name="Rectangle 73"/>
          <p:cNvSpPr>
            <a:spLocks noChangeArrowheads="1"/>
          </p:cNvSpPr>
          <p:nvPr/>
        </p:nvSpPr>
        <p:spPr bwMode="auto">
          <a:xfrm>
            <a:off x="5527675" y="12493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8" name="Rectangle 75"/>
          <p:cNvSpPr>
            <a:spLocks noChangeArrowheads="1"/>
          </p:cNvSpPr>
          <p:nvPr/>
        </p:nvSpPr>
        <p:spPr bwMode="auto">
          <a:xfrm>
            <a:off x="5527675" y="14906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89" name="Rectangle 77"/>
          <p:cNvSpPr>
            <a:spLocks noChangeArrowheads="1"/>
          </p:cNvSpPr>
          <p:nvPr/>
        </p:nvSpPr>
        <p:spPr bwMode="auto">
          <a:xfrm>
            <a:off x="5527675" y="19732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0" name="Rectangle 80"/>
          <p:cNvSpPr>
            <a:spLocks noChangeArrowheads="1"/>
          </p:cNvSpPr>
          <p:nvPr/>
        </p:nvSpPr>
        <p:spPr bwMode="auto">
          <a:xfrm>
            <a:off x="5508625" y="25320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1" name="Rectangle 82"/>
          <p:cNvSpPr>
            <a:spLocks noChangeArrowheads="1"/>
          </p:cNvSpPr>
          <p:nvPr/>
        </p:nvSpPr>
        <p:spPr bwMode="auto">
          <a:xfrm>
            <a:off x="5508625" y="27733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2" name="Rectangle 84"/>
          <p:cNvSpPr>
            <a:spLocks noChangeArrowheads="1"/>
          </p:cNvSpPr>
          <p:nvPr/>
        </p:nvSpPr>
        <p:spPr bwMode="auto">
          <a:xfrm>
            <a:off x="5508625" y="30146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3" name="Rectangle 87"/>
          <p:cNvSpPr>
            <a:spLocks noChangeArrowheads="1"/>
          </p:cNvSpPr>
          <p:nvPr/>
        </p:nvSpPr>
        <p:spPr bwMode="auto">
          <a:xfrm>
            <a:off x="5508625" y="378301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4" name="Rectangle 89"/>
          <p:cNvSpPr>
            <a:spLocks noChangeArrowheads="1"/>
          </p:cNvSpPr>
          <p:nvPr/>
        </p:nvSpPr>
        <p:spPr bwMode="auto">
          <a:xfrm>
            <a:off x="5508625" y="402431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5" name="Rectangle 91"/>
          <p:cNvSpPr>
            <a:spLocks noChangeArrowheads="1"/>
          </p:cNvSpPr>
          <p:nvPr/>
        </p:nvSpPr>
        <p:spPr bwMode="auto">
          <a:xfrm>
            <a:off x="5508625" y="426561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6" name="Rectangle 93"/>
          <p:cNvSpPr>
            <a:spLocks noChangeArrowheads="1"/>
          </p:cNvSpPr>
          <p:nvPr/>
        </p:nvSpPr>
        <p:spPr bwMode="auto">
          <a:xfrm>
            <a:off x="5508625" y="450691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7" name="Rectangle 95"/>
          <p:cNvSpPr>
            <a:spLocks noChangeArrowheads="1"/>
          </p:cNvSpPr>
          <p:nvPr/>
        </p:nvSpPr>
        <p:spPr bwMode="auto">
          <a:xfrm>
            <a:off x="5508625" y="474821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8" name="Rectangle 98"/>
          <p:cNvSpPr>
            <a:spLocks noChangeArrowheads="1"/>
          </p:cNvSpPr>
          <p:nvPr/>
        </p:nvSpPr>
        <p:spPr bwMode="auto">
          <a:xfrm>
            <a:off x="5508625" y="53101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299" name="Rectangle 100"/>
          <p:cNvSpPr>
            <a:spLocks noChangeArrowheads="1"/>
          </p:cNvSpPr>
          <p:nvPr/>
        </p:nvSpPr>
        <p:spPr bwMode="auto">
          <a:xfrm>
            <a:off x="5508625" y="55514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300" name="Rectangle 102"/>
          <p:cNvSpPr>
            <a:spLocks noChangeArrowheads="1"/>
          </p:cNvSpPr>
          <p:nvPr/>
        </p:nvSpPr>
        <p:spPr bwMode="auto">
          <a:xfrm>
            <a:off x="5508625" y="57927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sp>
        <p:nvSpPr>
          <p:cNvPr id="54301" name="Rectangle 104"/>
          <p:cNvSpPr>
            <a:spLocks noChangeArrowheads="1"/>
          </p:cNvSpPr>
          <p:nvPr/>
        </p:nvSpPr>
        <p:spPr bwMode="auto">
          <a:xfrm>
            <a:off x="5508625" y="60340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1"/>
          </a:p>
        </p:txBody>
      </p:sp>
      <p:pic>
        <p:nvPicPr>
          <p:cNvPr id="54302" name="Picture 30" descr="figure_01_07a_unlabeled"/>
          <p:cNvPicPr>
            <a:picLocks noChangeAspect="1" noChangeArrowheads="1"/>
          </p:cNvPicPr>
          <p:nvPr/>
        </p:nvPicPr>
        <p:blipFill>
          <a:blip r:embed="rId2">
            <a:extLst>
              <a:ext uri="{28A0092B-C50C-407E-A947-70E740481C1C}">
                <a14:useLocalDpi xmlns:a14="http://schemas.microsoft.com/office/drawing/2010/main" val="0"/>
              </a:ext>
            </a:extLst>
          </a:blip>
          <a:srcRect b="2554"/>
          <a:stretch>
            <a:fillRect/>
          </a:stretch>
        </p:blipFill>
        <p:spPr bwMode="auto">
          <a:xfrm>
            <a:off x="2578100" y="433388"/>
            <a:ext cx="4278313" cy="5815012"/>
          </a:xfrm>
          <a:prstGeom prst="rect">
            <a:avLst/>
          </a:prstGeom>
          <a:noFill/>
          <a:extLst>
            <a:ext uri="{909E8E84-426E-40DD-AFC4-6F175D3DCCD1}">
              <a14:hiddenFill xmlns:a14="http://schemas.microsoft.com/office/drawing/2010/main">
                <a:solidFill>
                  <a:srgbClr val="FFFFFF"/>
                </a:solidFill>
              </a14:hiddenFill>
            </a:ext>
          </a:extLst>
        </p:spPr>
      </p:pic>
      <p:sp>
        <p:nvSpPr>
          <p:cNvPr id="54303" name="Rectangle 31"/>
          <p:cNvSpPr>
            <a:spLocks noChangeArrowheads="1"/>
          </p:cNvSpPr>
          <p:nvPr/>
        </p:nvSpPr>
        <p:spPr bwMode="auto">
          <a:xfrm>
            <a:off x="2543175" y="438150"/>
            <a:ext cx="8524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Cephalic</a:t>
            </a:r>
            <a:endParaRPr lang="en-US" sz="1200">
              <a:latin typeface="Arial Black" pitchFamily="28" charset="0"/>
            </a:endParaRPr>
          </a:p>
        </p:txBody>
      </p:sp>
      <p:sp>
        <p:nvSpPr>
          <p:cNvPr id="54304" name="Rectangle 32"/>
          <p:cNvSpPr>
            <a:spLocks noChangeArrowheads="1"/>
          </p:cNvSpPr>
          <p:nvPr/>
        </p:nvSpPr>
        <p:spPr bwMode="auto">
          <a:xfrm>
            <a:off x="2617788" y="723900"/>
            <a:ext cx="6350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Orbital</a:t>
            </a:r>
          </a:p>
        </p:txBody>
      </p:sp>
      <p:sp>
        <p:nvSpPr>
          <p:cNvPr id="54305" name="Rectangle 33"/>
          <p:cNvSpPr>
            <a:spLocks noChangeArrowheads="1"/>
          </p:cNvSpPr>
          <p:nvPr/>
        </p:nvSpPr>
        <p:spPr bwMode="auto">
          <a:xfrm>
            <a:off x="2614613" y="573088"/>
            <a:ext cx="65722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Frontal</a:t>
            </a:r>
          </a:p>
        </p:txBody>
      </p:sp>
      <p:sp>
        <p:nvSpPr>
          <p:cNvPr id="54306" name="Rectangle 34"/>
          <p:cNvSpPr>
            <a:spLocks noChangeArrowheads="1"/>
          </p:cNvSpPr>
          <p:nvPr/>
        </p:nvSpPr>
        <p:spPr bwMode="auto">
          <a:xfrm>
            <a:off x="2617788" y="874713"/>
            <a:ext cx="557212"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Nasal</a:t>
            </a:r>
          </a:p>
        </p:txBody>
      </p:sp>
      <p:sp>
        <p:nvSpPr>
          <p:cNvPr id="54307" name="Rectangle 35"/>
          <p:cNvSpPr>
            <a:spLocks noChangeArrowheads="1"/>
          </p:cNvSpPr>
          <p:nvPr/>
        </p:nvSpPr>
        <p:spPr bwMode="auto">
          <a:xfrm>
            <a:off x="2619375" y="1166813"/>
            <a:ext cx="62706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lnSpc>
                <a:spcPct val="90000"/>
              </a:lnSpc>
            </a:pPr>
            <a:r>
              <a:rPr lang="en-US" sz="1100" b="1"/>
              <a:t>Mental</a:t>
            </a:r>
            <a:endParaRPr lang="en-US" sz="1200" b="1"/>
          </a:p>
        </p:txBody>
      </p:sp>
      <p:sp>
        <p:nvSpPr>
          <p:cNvPr id="54308" name="Rectangle 36"/>
          <p:cNvSpPr>
            <a:spLocks noChangeArrowheads="1"/>
          </p:cNvSpPr>
          <p:nvPr/>
        </p:nvSpPr>
        <p:spPr bwMode="auto">
          <a:xfrm>
            <a:off x="2616200" y="1022350"/>
            <a:ext cx="46355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Oral</a:t>
            </a:r>
          </a:p>
        </p:txBody>
      </p:sp>
      <p:sp>
        <p:nvSpPr>
          <p:cNvPr id="54309" name="Rectangle 37"/>
          <p:cNvSpPr>
            <a:spLocks noChangeArrowheads="1"/>
          </p:cNvSpPr>
          <p:nvPr/>
        </p:nvSpPr>
        <p:spPr bwMode="auto">
          <a:xfrm>
            <a:off x="2533650" y="1352550"/>
            <a:ext cx="8128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Cervical</a:t>
            </a:r>
            <a:endParaRPr lang="en-US" sz="1200">
              <a:latin typeface="Arial Black" pitchFamily="28" charset="0"/>
            </a:endParaRPr>
          </a:p>
        </p:txBody>
      </p:sp>
      <p:sp>
        <p:nvSpPr>
          <p:cNvPr id="54310" name="Rectangle 38"/>
          <p:cNvSpPr>
            <a:spLocks noChangeArrowheads="1"/>
          </p:cNvSpPr>
          <p:nvPr/>
        </p:nvSpPr>
        <p:spPr bwMode="auto">
          <a:xfrm>
            <a:off x="2538413" y="1574800"/>
            <a:ext cx="85883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Thoracic</a:t>
            </a:r>
            <a:endParaRPr lang="en-US" sz="1200">
              <a:latin typeface="Arial Black" pitchFamily="28" charset="0"/>
            </a:endParaRPr>
          </a:p>
        </p:txBody>
      </p:sp>
      <p:sp>
        <p:nvSpPr>
          <p:cNvPr id="54311" name="Rectangle 39"/>
          <p:cNvSpPr>
            <a:spLocks noChangeArrowheads="1"/>
          </p:cNvSpPr>
          <p:nvPr/>
        </p:nvSpPr>
        <p:spPr bwMode="auto">
          <a:xfrm>
            <a:off x="2616200" y="1712913"/>
            <a:ext cx="65722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Sternal</a:t>
            </a:r>
          </a:p>
        </p:txBody>
      </p:sp>
      <p:sp>
        <p:nvSpPr>
          <p:cNvPr id="54312" name="Rectangle 40"/>
          <p:cNvSpPr>
            <a:spLocks noChangeArrowheads="1"/>
          </p:cNvSpPr>
          <p:nvPr/>
        </p:nvSpPr>
        <p:spPr bwMode="auto">
          <a:xfrm>
            <a:off x="2622550" y="1857375"/>
            <a:ext cx="6889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Axillary</a:t>
            </a:r>
          </a:p>
        </p:txBody>
      </p:sp>
      <p:sp>
        <p:nvSpPr>
          <p:cNvPr id="54313" name="Rectangle 41"/>
          <p:cNvSpPr>
            <a:spLocks noChangeArrowheads="1"/>
          </p:cNvSpPr>
          <p:nvPr/>
        </p:nvSpPr>
        <p:spPr bwMode="auto">
          <a:xfrm>
            <a:off x="2609850" y="2011363"/>
            <a:ext cx="83661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Mammary</a:t>
            </a:r>
          </a:p>
        </p:txBody>
      </p:sp>
      <p:sp>
        <p:nvSpPr>
          <p:cNvPr id="54314" name="Rectangle 42"/>
          <p:cNvSpPr>
            <a:spLocks noChangeArrowheads="1"/>
          </p:cNvSpPr>
          <p:nvPr/>
        </p:nvSpPr>
        <p:spPr bwMode="auto">
          <a:xfrm>
            <a:off x="2532063" y="2371725"/>
            <a:ext cx="99218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Abdominal</a:t>
            </a:r>
            <a:endParaRPr lang="en-US" sz="1200">
              <a:latin typeface="Arial Black" pitchFamily="28" charset="0"/>
            </a:endParaRPr>
          </a:p>
        </p:txBody>
      </p:sp>
      <p:sp>
        <p:nvSpPr>
          <p:cNvPr id="54315" name="Rectangle 43"/>
          <p:cNvSpPr>
            <a:spLocks noChangeArrowheads="1"/>
          </p:cNvSpPr>
          <p:nvPr/>
        </p:nvSpPr>
        <p:spPr bwMode="auto">
          <a:xfrm>
            <a:off x="2616200" y="2508250"/>
            <a:ext cx="80486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Umbilical</a:t>
            </a:r>
          </a:p>
        </p:txBody>
      </p:sp>
      <p:sp>
        <p:nvSpPr>
          <p:cNvPr id="54316" name="Rectangle 44"/>
          <p:cNvSpPr>
            <a:spLocks noChangeArrowheads="1"/>
          </p:cNvSpPr>
          <p:nvPr/>
        </p:nvSpPr>
        <p:spPr bwMode="auto">
          <a:xfrm>
            <a:off x="2540000" y="2808288"/>
            <a:ext cx="6492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Pelvic</a:t>
            </a:r>
            <a:endParaRPr lang="en-US" sz="1200">
              <a:latin typeface="Arial Black" pitchFamily="28" charset="0"/>
            </a:endParaRPr>
          </a:p>
        </p:txBody>
      </p:sp>
      <p:sp>
        <p:nvSpPr>
          <p:cNvPr id="54317" name="Rectangle 45"/>
          <p:cNvSpPr>
            <a:spLocks noChangeArrowheads="1"/>
          </p:cNvSpPr>
          <p:nvPr/>
        </p:nvSpPr>
        <p:spPr bwMode="auto">
          <a:xfrm>
            <a:off x="2616200" y="2941638"/>
            <a:ext cx="71913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Inguinal</a:t>
            </a:r>
          </a:p>
          <a:p>
            <a:pPr eaLnBrk="0" hangingPunct="0">
              <a:lnSpc>
                <a:spcPct val="90000"/>
              </a:lnSpc>
            </a:pPr>
            <a:r>
              <a:rPr lang="en-US" sz="1100" b="1"/>
              <a:t>(groin)</a:t>
            </a:r>
          </a:p>
        </p:txBody>
      </p:sp>
      <p:sp>
        <p:nvSpPr>
          <p:cNvPr id="54318" name="Rectangle 46"/>
          <p:cNvSpPr>
            <a:spLocks noChangeArrowheads="1"/>
          </p:cNvSpPr>
          <p:nvPr/>
        </p:nvSpPr>
        <p:spPr bwMode="auto">
          <a:xfrm>
            <a:off x="2533650" y="3825875"/>
            <a:ext cx="6111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Pubic</a:t>
            </a:r>
            <a:endParaRPr lang="en-US" sz="1200">
              <a:latin typeface="Arial Black" pitchFamily="28" charset="0"/>
            </a:endParaRPr>
          </a:p>
        </p:txBody>
      </p:sp>
      <p:sp>
        <p:nvSpPr>
          <p:cNvPr id="54319" name="Rectangle 47"/>
          <p:cNvSpPr>
            <a:spLocks noChangeArrowheads="1"/>
          </p:cNvSpPr>
          <p:nvPr/>
        </p:nvSpPr>
        <p:spPr bwMode="auto">
          <a:xfrm>
            <a:off x="3008313" y="3816350"/>
            <a:ext cx="7270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(genital)</a:t>
            </a:r>
          </a:p>
        </p:txBody>
      </p:sp>
      <p:sp>
        <p:nvSpPr>
          <p:cNvPr id="54320" name="Rectangle 48"/>
          <p:cNvSpPr>
            <a:spLocks noChangeArrowheads="1"/>
          </p:cNvSpPr>
          <p:nvPr/>
        </p:nvSpPr>
        <p:spPr bwMode="auto">
          <a:xfrm>
            <a:off x="5480050" y="5699125"/>
            <a:ext cx="60325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Hallux</a:t>
            </a:r>
          </a:p>
        </p:txBody>
      </p:sp>
      <p:sp>
        <p:nvSpPr>
          <p:cNvPr id="54321" name="Rectangle 49"/>
          <p:cNvSpPr>
            <a:spLocks noChangeArrowheads="1"/>
          </p:cNvSpPr>
          <p:nvPr/>
        </p:nvSpPr>
        <p:spPr bwMode="auto">
          <a:xfrm>
            <a:off x="5480050" y="5399088"/>
            <a:ext cx="6111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Digital</a:t>
            </a:r>
          </a:p>
        </p:txBody>
      </p:sp>
      <p:sp>
        <p:nvSpPr>
          <p:cNvPr id="54322" name="Rectangle 50"/>
          <p:cNvSpPr>
            <a:spLocks noChangeArrowheads="1"/>
          </p:cNvSpPr>
          <p:nvPr/>
        </p:nvSpPr>
        <p:spPr bwMode="auto">
          <a:xfrm>
            <a:off x="5480050" y="5254625"/>
            <a:ext cx="87471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Metatarsal</a:t>
            </a:r>
          </a:p>
        </p:txBody>
      </p:sp>
      <p:sp>
        <p:nvSpPr>
          <p:cNvPr id="54323" name="Rectangle 51"/>
          <p:cNvSpPr>
            <a:spLocks noChangeArrowheads="1"/>
          </p:cNvSpPr>
          <p:nvPr/>
        </p:nvSpPr>
        <p:spPr bwMode="auto">
          <a:xfrm>
            <a:off x="5483225" y="4953000"/>
            <a:ext cx="108426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Tarsal (ankle)</a:t>
            </a:r>
          </a:p>
        </p:txBody>
      </p:sp>
      <p:sp>
        <p:nvSpPr>
          <p:cNvPr id="54324" name="Rectangle 52"/>
          <p:cNvSpPr>
            <a:spLocks noChangeArrowheads="1"/>
          </p:cNvSpPr>
          <p:nvPr/>
        </p:nvSpPr>
        <p:spPr bwMode="auto">
          <a:xfrm>
            <a:off x="5402263" y="4819650"/>
            <a:ext cx="106838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Pedal (foot)</a:t>
            </a:r>
            <a:endParaRPr lang="en-US" sz="1200">
              <a:latin typeface="Arial Black" pitchFamily="28" charset="0"/>
            </a:endParaRPr>
          </a:p>
        </p:txBody>
      </p:sp>
      <p:sp>
        <p:nvSpPr>
          <p:cNvPr id="54325" name="Rectangle 53"/>
          <p:cNvSpPr>
            <a:spLocks noChangeArrowheads="1"/>
          </p:cNvSpPr>
          <p:nvPr/>
        </p:nvSpPr>
        <p:spPr bwMode="auto">
          <a:xfrm>
            <a:off x="5486400" y="4551363"/>
            <a:ext cx="14493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Fibular or peroneal</a:t>
            </a:r>
          </a:p>
        </p:txBody>
      </p:sp>
      <p:sp>
        <p:nvSpPr>
          <p:cNvPr id="54326" name="Rectangle 54"/>
          <p:cNvSpPr>
            <a:spLocks noChangeArrowheads="1"/>
          </p:cNvSpPr>
          <p:nvPr/>
        </p:nvSpPr>
        <p:spPr bwMode="auto">
          <a:xfrm>
            <a:off x="5480050" y="4252913"/>
            <a:ext cx="9286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Crural (leg)</a:t>
            </a:r>
          </a:p>
        </p:txBody>
      </p:sp>
      <p:sp>
        <p:nvSpPr>
          <p:cNvPr id="54327" name="Rectangle 55"/>
          <p:cNvSpPr>
            <a:spLocks noChangeArrowheads="1"/>
          </p:cNvSpPr>
          <p:nvPr/>
        </p:nvSpPr>
        <p:spPr bwMode="auto">
          <a:xfrm>
            <a:off x="5480050" y="3948113"/>
            <a:ext cx="68897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Patellar</a:t>
            </a:r>
          </a:p>
        </p:txBody>
      </p:sp>
      <p:sp>
        <p:nvSpPr>
          <p:cNvPr id="54328" name="Rectangle 56"/>
          <p:cNvSpPr>
            <a:spLocks noChangeArrowheads="1"/>
          </p:cNvSpPr>
          <p:nvPr/>
        </p:nvSpPr>
        <p:spPr bwMode="auto">
          <a:xfrm>
            <a:off x="5480050" y="3802063"/>
            <a:ext cx="1200150"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Femoral (thigh)</a:t>
            </a:r>
          </a:p>
        </p:txBody>
      </p:sp>
      <p:sp>
        <p:nvSpPr>
          <p:cNvPr id="54329" name="Rectangle 57"/>
          <p:cNvSpPr>
            <a:spLocks noChangeArrowheads="1"/>
          </p:cNvSpPr>
          <p:nvPr/>
        </p:nvSpPr>
        <p:spPr bwMode="auto">
          <a:xfrm>
            <a:off x="5480050" y="3651250"/>
            <a:ext cx="90646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Coxal (hip)</a:t>
            </a:r>
          </a:p>
        </p:txBody>
      </p:sp>
      <p:sp>
        <p:nvSpPr>
          <p:cNvPr id="54330" name="Rectangle 58"/>
          <p:cNvSpPr>
            <a:spLocks noChangeArrowheads="1"/>
          </p:cNvSpPr>
          <p:nvPr/>
        </p:nvSpPr>
        <p:spPr bwMode="auto">
          <a:xfrm>
            <a:off x="5397500" y="3509963"/>
            <a:ext cx="10302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Lower limb</a:t>
            </a:r>
            <a:endParaRPr lang="en-US" sz="1200">
              <a:latin typeface="Arial Black" pitchFamily="28" charset="0"/>
            </a:endParaRPr>
          </a:p>
        </p:txBody>
      </p:sp>
      <p:sp>
        <p:nvSpPr>
          <p:cNvPr id="54331" name="Rectangle 59"/>
          <p:cNvSpPr>
            <a:spLocks noChangeArrowheads="1"/>
          </p:cNvSpPr>
          <p:nvPr/>
        </p:nvSpPr>
        <p:spPr bwMode="auto">
          <a:xfrm>
            <a:off x="5484813" y="3238500"/>
            <a:ext cx="61118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Digital</a:t>
            </a:r>
          </a:p>
        </p:txBody>
      </p:sp>
      <p:sp>
        <p:nvSpPr>
          <p:cNvPr id="54332" name="Rectangle 60"/>
          <p:cNvSpPr>
            <a:spLocks noChangeArrowheads="1"/>
          </p:cNvSpPr>
          <p:nvPr/>
        </p:nvSpPr>
        <p:spPr bwMode="auto">
          <a:xfrm>
            <a:off x="5480050" y="3082925"/>
            <a:ext cx="6508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Palmar</a:t>
            </a:r>
          </a:p>
        </p:txBody>
      </p:sp>
      <p:sp>
        <p:nvSpPr>
          <p:cNvPr id="54333" name="Rectangle 61"/>
          <p:cNvSpPr>
            <a:spLocks noChangeArrowheads="1"/>
          </p:cNvSpPr>
          <p:nvPr/>
        </p:nvSpPr>
        <p:spPr bwMode="auto">
          <a:xfrm>
            <a:off x="5486400" y="2786063"/>
            <a:ext cx="59531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Pollex</a:t>
            </a:r>
          </a:p>
        </p:txBody>
      </p:sp>
      <p:sp>
        <p:nvSpPr>
          <p:cNvPr id="54334" name="Rectangle 62"/>
          <p:cNvSpPr>
            <a:spLocks noChangeArrowheads="1"/>
          </p:cNvSpPr>
          <p:nvPr/>
        </p:nvSpPr>
        <p:spPr bwMode="auto">
          <a:xfrm>
            <a:off x="5397500" y="2646363"/>
            <a:ext cx="120967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Manus (hand)</a:t>
            </a:r>
            <a:endParaRPr lang="en-US" sz="1200">
              <a:latin typeface="Arial Black" pitchFamily="28" charset="0"/>
            </a:endParaRPr>
          </a:p>
        </p:txBody>
      </p:sp>
      <p:sp>
        <p:nvSpPr>
          <p:cNvPr id="54335" name="Rectangle 63"/>
          <p:cNvSpPr>
            <a:spLocks noChangeArrowheads="1"/>
          </p:cNvSpPr>
          <p:nvPr/>
        </p:nvSpPr>
        <p:spPr bwMode="auto">
          <a:xfrm>
            <a:off x="5480050" y="2089150"/>
            <a:ext cx="10763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Carpal (wrist)</a:t>
            </a:r>
          </a:p>
        </p:txBody>
      </p:sp>
      <p:sp>
        <p:nvSpPr>
          <p:cNvPr id="54336" name="Rectangle 64"/>
          <p:cNvSpPr>
            <a:spLocks noChangeArrowheads="1"/>
          </p:cNvSpPr>
          <p:nvPr/>
        </p:nvSpPr>
        <p:spPr bwMode="auto">
          <a:xfrm>
            <a:off x="5511800" y="1938338"/>
            <a:ext cx="79692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(forearm)</a:t>
            </a:r>
          </a:p>
        </p:txBody>
      </p:sp>
      <p:sp>
        <p:nvSpPr>
          <p:cNvPr id="54337" name="Rectangle 65"/>
          <p:cNvSpPr>
            <a:spLocks noChangeArrowheads="1"/>
          </p:cNvSpPr>
          <p:nvPr/>
        </p:nvSpPr>
        <p:spPr bwMode="auto">
          <a:xfrm>
            <a:off x="5486400" y="1808163"/>
            <a:ext cx="1030288"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Antebrachial</a:t>
            </a:r>
          </a:p>
        </p:txBody>
      </p:sp>
      <p:sp>
        <p:nvSpPr>
          <p:cNvPr id="54338" name="Rectangle 66"/>
          <p:cNvSpPr>
            <a:spLocks noChangeArrowheads="1"/>
          </p:cNvSpPr>
          <p:nvPr/>
        </p:nvSpPr>
        <p:spPr bwMode="auto">
          <a:xfrm>
            <a:off x="5480050" y="1360488"/>
            <a:ext cx="1123950"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Brachial (arm)</a:t>
            </a:r>
          </a:p>
        </p:txBody>
      </p:sp>
      <p:sp>
        <p:nvSpPr>
          <p:cNvPr id="54339" name="Rectangle 67"/>
          <p:cNvSpPr>
            <a:spLocks noChangeArrowheads="1"/>
          </p:cNvSpPr>
          <p:nvPr/>
        </p:nvSpPr>
        <p:spPr bwMode="auto">
          <a:xfrm>
            <a:off x="5486400" y="1209675"/>
            <a:ext cx="78263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Acromial</a:t>
            </a:r>
          </a:p>
        </p:txBody>
      </p:sp>
      <p:sp>
        <p:nvSpPr>
          <p:cNvPr id="54340" name="Rectangle 68"/>
          <p:cNvSpPr>
            <a:spLocks noChangeArrowheads="1"/>
          </p:cNvSpPr>
          <p:nvPr/>
        </p:nvSpPr>
        <p:spPr bwMode="auto">
          <a:xfrm>
            <a:off x="5410200" y="1062038"/>
            <a:ext cx="101441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Upper limb</a:t>
            </a:r>
            <a:endParaRPr lang="en-US" sz="1200">
              <a:latin typeface="Arial Black" pitchFamily="28" charset="0"/>
            </a:endParaRPr>
          </a:p>
        </p:txBody>
      </p:sp>
      <p:sp>
        <p:nvSpPr>
          <p:cNvPr id="54341" name="Rectangle 69"/>
          <p:cNvSpPr>
            <a:spLocks noChangeArrowheads="1"/>
          </p:cNvSpPr>
          <p:nvPr/>
        </p:nvSpPr>
        <p:spPr bwMode="auto">
          <a:xfrm>
            <a:off x="5486400" y="1509713"/>
            <a:ext cx="94456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Antecubital</a:t>
            </a:r>
          </a:p>
        </p:txBody>
      </p:sp>
      <p:sp>
        <p:nvSpPr>
          <p:cNvPr id="54342" name="Freeform 70"/>
          <p:cNvSpPr>
            <a:spLocks/>
          </p:cNvSpPr>
          <p:nvPr/>
        </p:nvSpPr>
        <p:spPr bwMode="auto">
          <a:xfrm>
            <a:off x="3194050" y="698500"/>
            <a:ext cx="1092200" cy="177800"/>
          </a:xfrm>
          <a:custGeom>
            <a:avLst/>
            <a:gdLst>
              <a:gd name="T0" fmla="*/ 688 w 688"/>
              <a:gd name="T1" fmla="*/ 112 h 112"/>
              <a:gd name="T2" fmla="*/ 262 w 688"/>
              <a:gd name="T3" fmla="*/ 2 h 112"/>
              <a:gd name="T4" fmla="*/ 0 w 688"/>
              <a:gd name="T5" fmla="*/ 0 h 112"/>
            </a:gdLst>
            <a:ahLst/>
            <a:cxnLst>
              <a:cxn ang="0">
                <a:pos x="T0" y="T1"/>
              </a:cxn>
              <a:cxn ang="0">
                <a:pos x="T2" y="T3"/>
              </a:cxn>
              <a:cxn ang="0">
                <a:pos x="T4" y="T5"/>
              </a:cxn>
            </a:cxnLst>
            <a:rect l="0" t="0" r="r" b="b"/>
            <a:pathLst>
              <a:path w="688" h="112">
                <a:moveTo>
                  <a:pt x="688" y="112"/>
                </a:moveTo>
                <a:lnTo>
                  <a:pt x="262" y="2"/>
                </a:lnTo>
                <a:lnTo>
                  <a:pt x="0"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3" name="Freeform 71"/>
          <p:cNvSpPr>
            <a:spLocks/>
          </p:cNvSpPr>
          <p:nvPr/>
        </p:nvSpPr>
        <p:spPr bwMode="auto">
          <a:xfrm>
            <a:off x="3178175" y="850900"/>
            <a:ext cx="987425" cy="117475"/>
          </a:xfrm>
          <a:custGeom>
            <a:avLst/>
            <a:gdLst>
              <a:gd name="T0" fmla="*/ 622 w 622"/>
              <a:gd name="T1" fmla="*/ 74 h 74"/>
              <a:gd name="T2" fmla="*/ 278 w 622"/>
              <a:gd name="T3" fmla="*/ 0 h 74"/>
              <a:gd name="T4" fmla="*/ 0 w 622"/>
              <a:gd name="T5" fmla="*/ 0 h 74"/>
            </a:gdLst>
            <a:ahLst/>
            <a:cxnLst>
              <a:cxn ang="0">
                <a:pos x="T0" y="T1"/>
              </a:cxn>
              <a:cxn ang="0">
                <a:pos x="T2" y="T3"/>
              </a:cxn>
              <a:cxn ang="0">
                <a:pos x="T4" y="T5"/>
              </a:cxn>
            </a:cxnLst>
            <a:rect l="0" t="0" r="r" b="b"/>
            <a:pathLst>
              <a:path w="622" h="74">
                <a:moveTo>
                  <a:pt x="622" y="74"/>
                </a:moveTo>
                <a:lnTo>
                  <a:pt x="278" y="0"/>
                </a:lnTo>
                <a:lnTo>
                  <a:pt x="0"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4" name="Freeform 72"/>
          <p:cNvSpPr>
            <a:spLocks/>
          </p:cNvSpPr>
          <p:nvPr/>
        </p:nvSpPr>
        <p:spPr bwMode="auto">
          <a:xfrm>
            <a:off x="3108325" y="993775"/>
            <a:ext cx="1190625" cy="47625"/>
          </a:xfrm>
          <a:custGeom>
            <a:avLst/>
            <a:gdLst>
              <a:gd name="T0" fmla="*/ 750 w 750"/>
              <a:gd name="T1" fmla="*/ 30 h 30"/>
              <a:gd name="T2" fmla="*/ 338 w 750"/>
              <a:gd name="T3" fmla="*/ 0 h 30"/>
              <a:gd name="T4" fmla="*/ 0 w 750"/>
              <a:gd name="T5" fmla="*/ 0 h 30"/>
            </a:gdLst>
            <a:ahLst/>
            <a:cxnLst>
              <a:cxn ang="0">
                <a:pos x="T0" y="T1"/>
              </a:cxn>
              <a:cxn ang="0">
                <a:pos x="T2" y="T3"/>
              </a:cxn>
              <a:cxn ang="0">
                <a:pos x="T4" y="T5"/>
              </a:cxn>
            </a:cxnLst>
            <a:rect l="0" t="0" r="r" b="b"/>
            <a:pathLst>
              <a:path w="750" h="30">
                <a:moveTo>
                  <a:pt x="750" y="30"/>
                </a:moveTo>
                <a:lnTo>
                  <a:pt x="338" y="0"/>
                </a:lnTo>
                <a:lnTo>
                  <a:pt x="0"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5" name="Freeform 73"/>
          <p:cNvSpPr>
            <a:spLocks/>
          </p:cNvSpPr>
          <p:nvPr/>
        </p:nvSpPr>
        <p:spPr bwMode="auto">
          <a:xfrm>
            <a:off x="3003550" y="1139825"/>
            <a:ext cx="1298575" cy="28575"/>
          </a:xfrm>
          <a:custGeom>
            <a:avLst/>
            <a:gdLst>
              <a:gd name="T0" fmla="*/ 818 w 818"/>
              <a:gd name="T1" fmla="*/ 18 h 18"/>
              <a:gd name="T2" fmla="*/ 390 w 818"/>
              <a:gd name="T3" fmla="*/ 0 h 18"/>
              <a:gd name="T4" fmla="*/ 0 w 818"/>
              <a:gd name="T5" fmla="*/ 2 h 18"/>
            </a:gdLst>
            <a:ahLst/>
            <a:cxnLst>
              <a:cxn ang="0">
                <a:pos x="T0" y="T1"/>
              </a:cxn>
              <a:cxn ang="0">
                <a:pos x="T2" y="T3"/>
              </a:cxn>
              <a:cxn ang="0">
                <a:pos x="T4" y="T5"/>
              </a:cxn>
            </a:cxnLst>
            <a:rect l="0" t="0" r="r" b="b"/>
            <a:pathLst>
              <a:path w="818" h="18">
                <a:moveTo>
                  <a:pt x="818" y="18"/>
                </a:moveTo>
                <a:lnTo>
                  <a:pt x="390" y="0"/>
                </a:lnTo>
                <a:lnTo>
                  <a:pt x="0" y="2"/>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6" name="Freeform 74"/>
          <p:cNvSpPr>
            <a:spLocks/>
          </p:cNvSpPr>
          <p:nvPr/>
        </p:nvSpPr>
        <p:spPr bwMode="auto">
          <a:xfrm>
            <a:off x="3175000" y="1260475"/>
            <a:ext cx="1092200" cy="34925"/>
          </a:xfrm>
          <a:custGeom>
            <a:avLst/>
            <a:gdLst>
              <a:gd name="T0" fmla="*/ 688 w 688"/>
              <a:gd name="T1" fmla="*/ 0 h 22"/>
              <a:gd name="T2" fmla="*/ 308 w 688"/>
              <a:gd name="T3" fmla="*/ 22 h 22"/>
              <a:gd name="T4" fmla="*/ 0 w 688"/>
              <a:gd name="T5" fmla="*/ 20 h 22"/>
            </a:gdLst>
            <a:ahLst/>
            <a:cxnLst>
              <a:cxn ang="0">
                <a:pos x="T0" y="T1"/>
              </a:cxn>
              <a:cxn ang="0">
                <a:pos x="T2" y="T3"/>
              </a:cxn>
              <a:cxn ang="0">
                <a:pos x="T4" y="T5"/>
              </a:cxn>
            </a:cxnLst>
            <a:rect l="0" t="0" r="r" b="b"/>
            <a:pathLst>
              <a:path w="688" h="22">
                <a:moveTo>
                  <a:pt x="688" y="0"/>
                </a:moveTo>
                <a:lnTo>
                  <a:pt x="308" y="22"/>
                </a:lnTo>
                <a:lnTo>
                  <a:pt x="0" y="2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7" name="Freeform 75"/>
          <p:cNvSpPr>
            <a:spLocks/>
          </p:cNvSpPr>
          <p:nvPr/>
        </p:nvSpPr>
        <p:spPr bwMode="auto">
          <a:xfrm>
            <a:off x="3273425" y="1355725"/>
            <a:ext cx="1006475" cy="92075"/>
          </a:xfrm>
          <a:custGeom>
            <a:avLst/>
            <a:gdLst>
              <a:gd name="T0" fmla="*/ 634 w 634"/>
              <a:gd name="T1" fmla="*/ 0 h 58"/>
              <a:gd name="T2" fmla="*/ 218 w 634"/>
              <a:gd name="T3" fmla="*/ 58 h 58"/>
              <a:gd name="T4" fmla="*/ 0 w 634"/>
              <a:gd name="T5" fmla="*/ 58 h 58"/>
            </a:gdLst>
            <a:ahLst/>
            <a:cxnLst>
              <a:cxn ang="0">
                <a:pos x="T0" y="T1"/>
              </a:cxn>
              <a:cxn ang="0">
                <a:pos x="T2" y="T3"/>
              </a:cxn>
              <a:cxn ang="0">
                <a:pos x="T4" y="T5"/>
              </a:cxn>
            </a:cxnLst>
            <a:rect l="0" t="0" r="r" b="b"/>
            <a:pathLst>
              <a:path w="634" h="58">
                <a:moveTo>
                  <a:pt x="634" y="0"/>
                </a:moveTo>
                <a:lnTo>
                  <a:pt x="218" y="58"/>
                </a:lnTo>
                <a:lnTo>
                  <a:pt x="0" y="58"/>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48" name="Line 76"/>
          <p:cNvSpPr>
            <a:spLocks noChangeShapeType="1"/>
          </p:cNvSpPr>
          <p:nvPr/>
        </p:nvSpPr>
        <p:spPr bwMode="auto">
          <a:xfrm flipH="1" flipV="1">
            <a:off x="3200400" y="1841500"/>
            <a:ext cx="1082675" cy="3175"/>
          </a:xfrm>
          <a:prstGeom prst="line">
            <a:avLst/>
          </a:prstGeom>
          <a:noFill/>
          <a:ln w="171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49" name="Freeform 77"/>
          <p:cNvSpPr>
            <a:spLocks/>
          </p:cNvSpPr>
          <p:nvPr/>
        </p:nvSpPr>
        <p:spPr bwMode="auto">
          <a:xfrm>
            <a:off x="3238500" y="1936750"/>
            <a:ext cx="590550" cy="60325"/>
          </a:xfrm>
          <a:custGeom>
            <a:avLst/>
            <a:gdLst>
              <a:gd name="T0" fmla="*/ 372 w 372"/>
              <a:gd name="T1" fmla="*/ 0 h 38"/>
              <a:gd name="T2" fmla="*/ 214 w 372"/>
              <a:gd name="T3" fmla="*/ 38 h 38"/>
              <a:gd name="T4" fmla="*/ 0 w 372"/>
              <a:gd name="T5" fmla="*/ 34 h 38"/>
            </a:gdLst>
            <a:ahLst/>
            <a:cxnLst>
              <a:cxn ang="0">
                <a:pos x="T0" y="T1"/>
              </a:cxn>
              <a:cxn ang="0">
                <a:pos x="T2" y="T3"/>
              </a:cxn>
              <a:cxn ang="0">
                <a:pos x="T4" y="T5"/>
              </a:cxn>
            </a:cxnLst>
            <a:rect l="0" t="0" r="r" b="b"/>
            <a:pathLst>
              <a:path w="372" h="38">
                <a:moveTo>
                  <a:pt x="372" y="0"/>
                </a:moveTo>
                <a:lnTo>
                  <a:pt x="214" y="38"/>
                </a:lnTo>
                <a:lnTo>
                  <a:pt x="0" y="34"/>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0" name="Freeform 78"/>
          <p:cNvSpPr>
            <a:spLocks/>
          </p:cNvSpPr>
          <p:nvPr/>
        </p:nvSpPr>
        <p:spPr bwMode="auto">
          <a:xfrm>
            <a:off x="3381375" y="2054225"/>
            <a:ext cx="596900" cy="82550"/>
          </a:xfrm>
          <a:custGeom>
            <a:avLst/>
            <a:gdLst>
              <a:gd name="T0" fmla="*/ 376 w 376"/>
              <a:gd name="T1" fmla="*/ 0 h 52"/>
              <a:gd name="T2" fmla="*/ 114 w 376"/>
              <a:gd name="T3" fmla="*/ 52 h 52"/>
              <a:gd name="T4" fmla="*/ 0 w 376"/>
              <a:gd name="T5" fmla="*/ 52 h 52"/>
            </a:gdLst>
            <a:ahLst/>
            <a:cxnLst>
              <a:cxn ang="0">
                <a:pos x="T0" y="T1"/>
              </a:cxn>
              <a:cxn ang="0">
                <a:pos x="T2" y="T3"/>
              </a:cxn>
              <a:cxn ang="0">
                <a:pos x="T4" y="T5"/>
              </a:cxn>
            </a:cxnLst>
            <a:rect l="0" t="0" r="r" b="b"/>
            <a:pathLst>
              <a:path w="376" h="52">
                <a:moveTo>
                  <a:pt x="376" y="0"/>
                </a:moveTo>
                <a:lnTo>
                  <a:pt x="114" y="52"/>
                </a:lnTo>
                <a:lnTo>
                  <a:pt x="0" y="52"/>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1" name="Line 79"/>
          <p:cNvSpPr>
            <a:spLocks noChangeShapeType="1"/>
          </p:cNvSpPr>
          <p:nvPr/>
        </p:nvSpPr>
        <p:spPr bwMode="auto">
          <a:xfrm flipH="1">
            <a:off x="3352800" y="2641600"/>
            <a:ext cx="917575" cy="0"/>
          </a:xfrm>
          <a:prstGeom prst="line">
            <a:avLst/>
          </a:prstGeom>
          <a:noFill/>
          <a:ln w="171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52" name="Line 80"/>
          <p:cNvSpPr>
            <a:spLocks noChangeShapeType="1"/>
          </p:cNvSpPr>
          <p:nvPr/>
        </p:nvSpPr>
        <p:spPr bwMode="auto">
          <a:xfrm flipH="1">
            <a:off x="3117850" y="2921000"/>
            <a:ext cx="1162050" cy="0"/>
          </a:xfrm>
          <a:prstGeom prst="line">
            <a:avLst/>
          </a:prstGeom>
          <a:noFill/>
          <a:ln w="171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353" name="Freeform 81"/>
          <p:cNvSpPr>
            <a:spLocks/>
          </p:cNvSpPr>
          <p:nvPr/>
        </p:nvSpPr>
        <p:spPr bwMode="auto">
          <a:xfrm>
            <a:off x="3270250" y="3073400"/>
            <a:ext cx="1003300" cy="53975"/>
          </a:xfrm>
          <a:custGeom>
            <a:avLst/>
            <a:gdLst>
              <a:gd name="T0" fmla="*/ 632 w 632"/>
              <a:gd name="T1" fmla="*/ 34 h 34"/>
              <a:gd name="T2" fmla="*/ 192 w 632"/>
              <a:gd name="T3" fmla="*/ 0 h 34"/>
              <a:gd name="T4" fmla="*/ 0 w 632"/>
              <a:gd name="T5" fmla="*/ 0 h 34"/>
            </a:gdLst>
            <a:ahLst/>
            <a:cxnLst>
              <a:cxn ang="0">
                <a:pos x="T0" y="T1"/>
              </a:cxn>
              <a:cxn ang="0">
                <a:pos x="T2" y="T3"/>
              </a:cxn>
              <a:cxn ang="0">
                <a:pos x="T4" y="T5"/>
              </a:cxn>
            </a:cxnLst>
            <a:rect l="0" t="0" r="r" b="b"/>
            <a:pathLst>
              <a:path w="632" h="34">
                <a:moveTo>
                  <a:pt x="632" y="34"/>
                </a:moveTo>
                <a:lnTo>
                  <a:pt x="192" y="0"/>
                </a:lnTo>
                <a:lnTo>
                  <a:pt x="0"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4" name="Freeform 82"/>
          <p:cNvSpPr>
            <a:spLocks/>
          </p:cNvSpPr>
          <p:nvPr/>
        </p:nvSpPr>
        <p:spPr bwMode="auto">
          <a:xfrm>
            <a:off x="3654425" y="3311525"/>
            <a:ext cx="619125" cy="631825"/>
          </a:xfrm>
          <a:custGeom>
            <a:avLst/>
            <a:gdLst>
              <a:gd name="T0" fmla="*/ 390 w 390"/>
              <a:gd name="T1" fmla="*/ 0 h 398"/>
              <a:gd name="T2" fmla="*/ 74 w 390"/>
              <a:gd name="T3" fmla="*/ 398 h 398"/>
              <a:gd name="T4" fmla="*/ 0 w 390"/>
              <a:gd name="T5" fmla="*/ 396 h 398"/>
            </a:gdLst>
            <a:ahLst/>
            <a:cxnLst>
              <a:cxn ang="0">
                <a:pos x="T0" y="T1"/>
              </a:cxn>
              <a:cxn ang="0">
                <a:pos x="T2" y="T3"/>
              </a:cxn>
              <a:cxn ang="0">
                <a:pos x="T4" y="T5"/>
              </a:cxn>
            </a:cxnLst>
            <a:rect l="0" t="0" r="r" b="b"/>
            <a:pathLst>
              <a:path w="390" h="398">
                <a:moveTo>
                  <a:pt x="390" y="0"/>
                </a:moveTo>
                <a:lnTo>
                  <a:pt x="74" y="398"/>
                </a:lnTo>
                <a:lnTo>
                  <a:pt x="0" y="396"/>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5" name="Freeform 83"/>
          <p:cNvSpPr>
            <a:spLocks/>
          </p:cNvSpPr>
          <p:nvPr/>
        </p:nvSpPr>
        <p:spPr bwMode="auto">
          <a:xfrm>
            <a:off x="4791075" y="5829300"/>
            <a:ext cx="765175" cy="28575"/>
          </a:xfrm>
          <a:custGeom>
            <a:avLst/>
            <a:gdLst>
              <a:gd name="T0" fmla="*/ 0 w 482"/>
              <a:gd name="T1" fmla="*/ 18 h 18"/>
              <a:gd name="T2" fmla="*/ 292 w 482"/>
              <a:gd name="T3" fmla="*/ 2 h 18"/>
              <a:gd name="T4" fmla="*/ 482 w 482"/>
              <a:gd name="T5" fmla="*/ 0 h 18"/>
            </a:gdLst>
            <a:ahLst/>
            <a:cxnLst>
              <a:cxn ang="0">
                <a:pos x="T0" y="T1"/>
              </a:cxn>
              <a:cxn ang="0">
                <a:pos x="T2" y="T3"/>
              </a:cxn>
              <a:cxn ang="0">
                <a:pos x="T4" y="T5"/>
              </a:cxn>
            </a:cxnLst>
            <a:rect l="0" t="0" r="r" b="b"/>
            <a:pathLst>
              <a:path w="482" h="18">
                <a:moveTo>
                  <a:pt x="0" y="18"/>
                </a:moveTo>
                <a:lnTo>
                  <a:pt x="292" y="2"/>
                </a:lnTo>
                <a:lnTo>
                  <a:pt x="482"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6" name="Freeform 84"/>
          <p:cNvSpPr>
            <a:spLocks/>
          </p:cNvSpPr>
          <p:nvPr/>
        </p:nvSpPr>
        <p:spPr bwMode="auto">
          <a:xfrm>
            <a:off x="4959350" y="5514975"/>
            <a:ext cx="600075" cy="225425"/>
          </a:xfrm>
          <a:custGeom>
            <a:avLst/>
            <a:gdLst>
              <a:gd name="T0" fmla="*/ 0 w 378"/>
              <a:gd name="T1" fmla="*/ 142 h 142"/>
              <a:gd name="T2" fmla="*/ 178 w 378"/>
              <a:gd name="T3" fmla="*/ 4 h 142"/>
              <a:gd name="T4" fmla="*/ 378 w 378"/>
              <a:gd name="T5" fmla="*/ 0 h 142"/>
            </a:gdLst>
            <a:ahLst/>
            <a:cxnLst>
              <a:cxn ang="0">
                <a:pos x="T0" y="T1"/>
              </a:cxn>
              <a:cxn ang="0">
                <a:pos x="T2" y="T3"/>
              </a:cxn>
              <a:cxn ang="0">
                <a:pos x="T4" y="T5"/>
              </a:cxn>
            </a:cxnLst>
            <a:rect l="0" t="0" r="r" b="b"/>
            <a:pathLst>
              <a:path w="378" h="142">
                <a:moveTo>
                  <a:pt x="0" y="142"/>
                </a:moveTo>
                <a:lnTo>
                  <a:pt x="178" y="4"/>
                </a:lnTo>
                <a:lnTo>
                  <a:pt x="378"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7" name="Freeform 85"/>
          <p:cNvSpPr>
            <a:spLocks/>
          </p:cNvSpPr>
          <p:nvPr/>
        </p:nvSpPr>
        <p:spPr bwMode="auto">
          <a:xfrm>
            <a:off x="4794250" y="5368925"/>
            <a:ext cx="758825" cy="292100"/>
          </a:xfrm>
          <a:custGeom>
            <a:avLst/>
            <a:gdLst>
              <a:gd name="T0" fmla="*/ 478 w 478"/>
              <a:gd name="T1" fmla="*/ 2 h 184"/>
              <a:gd name="T2" fmla="*/ 284 w 478"/>
              <a:gd name="T3" fmla="*/ 0 h 184"/>
              <a:gd name="T4" fmla="*/ 0 w 478"/>
              <a:gd name="T5" fmla="*/ 184 h 184"/>
            </a:gdLst>
            <a:ahLst/>
            <a:cxnLst>
              <a:cxn ang="0">
                <a:pos x="T0" y="T1"/>
              </a:cxn>
              <a:cxn ang="0">
                <a:pos x="T2" y="T3"/>
              </a:cxn>
              <a:cxn ang="0">
                <a:pos x="T4" y="T5"/>
              </a:cxn>
            </a:cxnLst>
            <a:rect l="0" t="0" r="r" b="b"/>
            <a:pathLst>
              <a:path w="478" h="184">
                <a:moveTo>
                  <a:pt x="478" y="2"/>
                </a:moveTo>
                <a:lnTo>
                  <a:pt x="284" y="0"/>
                </a:lnTo>
                <a:lnTo>
                  <a:pt x="0" y="184"/>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8" name="Freeform 86"/>
          <p:cNvSpPr>
            <a:spLocks/>
          </p:cNvSpPr>
          <p:nvPr/>
        </p:nvSpPr>
        <p:spPr bwMode="auto">
          <a:xfrm>
            <a:off x="4638675" y="5080000"/>
            <a:ext cx="920750" cy="434975"/>
          </a:xfrm>
          <a:custGeom>
            <a:avLst/>
            <a:gdLst>
              <a:gd name="T0" fmla="*/ 580 w 580"/>
              <a:gd name="T1" fmla="*/ 0 h 274"/>
              <a:gd name="T2" fmla="*/ 382 w 580"/>
              <a:gd name="T3" fmla="*/ 0 h 274"/>
              <a:gd name="T4" fmla="*/ 0 w 580"/>
              <a:gd name="T5" fmla="*/ 274 h 274"/>
            </a:gdLst>
            <a:ahLst/>
            <a:cxnLst>
              <a:cxn ang="0">
                <a:pos x="T0" y="T1"/>
              </a:cxn>
              <a:cxn ang="0">
                <a:pos x="T2" y="T3"/>
              </a:cxn>
              <a:cxn ang="0">
                <a:pos x="T4" y="T5"/>
              </a:cxn>
            </a:cxnLst>
            <a:rect l="0" t="0" r="r" b="b"/>
            <a:pathLst>
              <a:path w="580" h="274">
                <a:moveTo>
                  <a:pt x="580" y="0"/>
                </a:moveTo>
                <a:lnTo>
                  <a:pt x="382" y="0"/>
                </a:lnTo>
                <a:lnTo>
                  <a:pt x="0" y="274"/>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59" name="Freeform 87"/>
          <p:cNvSpPr>
            <a:spLocks/>
          </p:cNvSpPr>
          <p:nvPr/>
        </p:nvSpPr>
        <p:spPr bwMode="auto">
          <a:xfrm>
            <a:off x="4822825" y="4664075"/>
            <a:ext cx="727075" cy="269875"/>
          </a:xfrm>
          <a:custGeom>
            <a:avLst/>
            <a:gdLst>
              <a:gd name="T0" fmla="*/ 458 w 458"/>
              <a:gd name="T1" fmla="*/ 0 h 170"/>
              <a:gd name="T2" fmla="*/ 252 w 458"/>
              <a:gd name="T3" fmla="*/ 2 h 170"/>
              <a:gd name="T4" fmla="*/ 0 w 458"/>
              <a:gd name="T5" fmla="*/ 170 h 170"/>
            </a:gdLst>
            <a:ahLst/>
            <a:cxnLst>
              <a:cxn ang="0">
                <a:pos x="T0" y="T1"/>
              </a:cxn>
              <a:cxn ang="0">
                <a:pos x="T2" y="T3"/>
              </a:cxn>
              <a:cxn ang="0">
                <a:pos x="T4" y="T5"/>
              </a:cxn>
            </a:cxnLst>
            <a:rect l="0" t="0" r="r" b="b"/>
            <a:pathLst>
              <a:path w="458" h="170">
                <a:moveTo>
                  <a:pt x="458" y="0"/>
                </a:moveTo>
                <a:lnTo>
                  <a:pt x="252" y="2"/>
                </a:lnTo>
                <a:lnTo>
                  <a:pt x="0" y="17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0" name="Freeform 88"/>
          <p:cNvSpPr>
            <a:spLocks/>
          </p:cNvSpPr>
          <p:nvPr/>
        </p:nvSpPr>
        <p:spPr bwMode="auto">
          <a:xfrm>
            <a:off x="4683125" y="4368800"/>
            <a:ext cx="863600" cy="495300"/>
          </a:xfrm>
          <a:custGeom>
            <a:avLst/>
            <a:gdLst>
              <a:gd name="T0" fmla="*/ 0 w 544"/>
              <a:gd name="T1" fmla="*/ 312 h 312"/>
              <a:gd name="T2" fmla="*/ 344 w 544"/>
              <a:gd name="T3" fmla="*/ 2 h 312"/>
              <a:gd name="T4" fmla="*/ 544 w 544"/>
              <a:gd name="T5" fmla="*/ 0 h 312"/>
            </a:gdLst>
            <a:ahLst/>
            <a:cxnLst>
              <a:cxn ang="0">
                <a:pos x="T0" y="T1"/>
              </a:cxn>
              <a:cxn ang="0">
                <a:pos x="T2" y="T3"/>
              </a:cxn>
              <a:cxn ang="0">
                <a:pos x="T4" y="T5"/>
              </a:cxn>
            </a:cxnLst>
            <a:rect l="0" t="0" r="r" b="b"/>
            <a:pathLst>
              <a:path w="544" h="312">
                <a:moveTo>
                  <a:pt x="0" y="312"/>
                </a:moveTo>
                <a:lnTo>
                  <a:pt x="344" y="2"/>
                </a:lnTo>
                <a:lnTo>
                  <a:pt x="544"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1" name="Freeform 89"/>
          <p:cNvSpPr>
            <a:spLocks/>
          </p:cNvSpPr>
          <p:nvPr/>
        </p:nvSpPr>
        <p:spPr bwMode="auto">
          <a:xfrm>
            <a:off x="4657725" y="4067175"/>
            <a:ext cx="898525" cy="314325"/>
          </a:xfrm>
          <a:custGeom>
            <a:avLst/>
            <a:gdLst>
              <a:gd name="T0" fmla="*/ 0 w 566"/>
              <a:gd name="T1" fmla="*/ 198 h 198"/>
              <a:gd name="T2" fmla="*/ 294 w 566"/>
              <a:gd name="T3" fmla="*/ 2 h 198"/>
              <a:gd name="T4" fmla="*/ 566 w 566"/>
              <a:gd name="T5" fmla="*/ 0 h 198"/>
            </a:gdLst>
            <a:ahLst/>
            <a:cxnLst>
              <a:cxn ang="0">
                <a:pos x="T0" y="T1"/>
              </a:cxn>
              <a:cxn ang="0">
                <a:pos x="T2" y="T3"/>
              </a:cxn>
              <a:cxn ang="0">
                <a:pos x="T4" y="T5"/>
              </a:cxn>
            </a:cxnLst>
            <a:rect l="0" t="0" r="r" b="b"/>
            <a:pathLst>
              <a:path w="566" h="198">
                <a:moveTo>
                  <a:pt x="0" y="198"/>
                </a:moveTo>
                <a:lnTo>
                  <a:pt x="294" y="2"/>
                </a:lnTo>
                <a:lnTo>
                  <a:pt x="566"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2" name="Freeform 90"/>
          <p:cNvSpPr>
            <a:spLocks/>
          </p:cNvSpPr>
          <p:nvPr/>
        </p:nvSpPr>
        <p:spPr bwMode="auto">
          <a:xfrm>
            <a:off x="4559300" y="3603625"/>
            <a:ext cx="993775" cy="320675"/>
          </a:xfrm>
          <a:custGeom>
            <a:avLst/>
            <a:gdLst>
              <a:gd name="T0" fmla="*/ 0 w 626"/>
              <a:gd name="T1" fmla="*/ 0 h 202"/>
              <a:gd name="T2" fmla="*/ 218 w 626"/>
              <a:gd name="T3" fmla="*/ 200 h 202"/>
              <a:gd name="T4" fmla="*/ 626 w 626"/>
              <a:gd name="T5" fmla="*/ 202 h 202"/>
            </a:gdLst>
            <a:ahLst/>
            <a:cxnLst>
              <a:cxn ang="0">
                <a:pos x="T0" y="T1"/>
              </a:cxn>
              <a:cxn ang="0">
                <a:pos x="T2" y="T3"/>
              </a:cxn>
              <a:cxn ang="0">
                <a:pos x="T4" y="T5"/>
              </a:cxn>
            </a:cxnLst>
            <a:rect l="0" t="0" r="r" b="b"/>
            <a:pathLst>
              <a:path w="626" h="202">
                <a:moveTo>
                  <a:pt x="0" y="0"/>
                </a:moveTo>
                <a:lnTo>
                  <a:pt x="218" y="200"/>
                </a:lnTo>
                <a:lnTo>
                  <a:pt x="626" y="202"/>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3" name="Freeform 91"/>
          <p:cNvSpPr>
            <a:spLocks/>
          </p:cNvSpPr>
          <p:nvPr/>
        </p:nvSpPr>
        <p:spPr bwMode="auto">
          <a:xfrm>
            <a:off x="4692650" y="3019425"/>
            <a:ext cx="860425" cy="758825"/>
          </a:xfrm>
          <a:custGeom>
            <a:avLst/>
            <a:gdLst>
              <a:gd name="T0" fmla="*/ 0 w 542"/>
              <a:gd name="T1" fmla="*/ 0 h 478"/>
              <a:gd name="T2" fmla="*/ 138 w 542"/>
              <a:gd name="T3" fmla="*/ 478 h 478"/>
              <a:gd name="T4" fmla="*/ 542 w 542"/>
              <a:gd name="T5" fmla="*/ 478 h 478"/>
            </a:gdLst>
            <a:ahLst/>
            <a:cxnLst>
              <a:cxn ang="0">
                <a:pos x="T0" y="T1"/>
              </a:cxn>
              <a:cxn ang="0">
                <a:pos x="T2" y="T3"/>
              </a:cxn>
              <a:cxn ang="0">
                <a:pos x="T4" y="T5"/>
              </a:cxn>
            </a:cxnLst>
            <a:rect l="0" t="0" r="r" b="b"/>
            <a:pathLst>
              <a:path w="542" h="478">
                <a:moveTo>
                  <a:pt x="0" y="0"/>
                </a:moveTo>
                <a:lnTo>
                  <a:pt x="138" y="478"/>
                </a:lnTo>
                <a:lnTo>
                  <a:pt x="542" y="478"/>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4" name="Freeform 92"/>
          <p:cNvSpPr>
            <a:spLocks/>
          </p:cNvSpPr>
          <p:nvPr/>
        </p:nvSpPr>
        <p:spPr bwMode="auto">
          <a:xfrm>
            <a:off x="5187950" y="3359150"/>
            <a:ext cx="361950" cy="333375"/>
          </a:xfrm>
          <a:custGeom>
            <a:avLst/>
            <a:gdLst>
              <a:gd name="T0" fmla="*/ 0 w 228"/>
              <a:gd name="T1" fmla="*/ 210 h 210"/>
              <a:gd name="T2" fmla="*/ 146 w 228"/>
              <a:gd name="T3" fmla="*/ 2 h 210"/>
              <a:gd name="T4" fmla="*/ 228 w 228"/>
              <a:gd name="T5" fmla="*/ 0 h 210"/>
            </a:gdLst>
            <a:ahLst/>
            <a:cxnLst>
              <a:cxn ang="0">
                <a:pos x="T0" y="T1"/>
              </a:cxn>
              <a:cxn ang="0">
                <a:pos x="T2" y="T3"/>
              </a:cxn>
              <a:cxn ang="0">
                <a:pos x="T4" y="T5"/>
              </a:cxn>
            </a:cxnLst>
            <a:rect l="0" t="0" r="r" b="b"/>
            <a:pathLst>
              <a:path w="228" h="210">
                <a:moveTo>
                  <a:pt x="0" y="210"/>
                </a:moveTo>
                <a:lnTo>
                  <a:pt x="146" y="2"/>
                </a:lnTo>
                <a:lnTo>
                  <a:pt x="228"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5" name="Freeform 93"/>
          <p:cNvSpPr>
            <a:spLocks/>
          </p:cNvSpPr>
          <p:nvPr/>
        </p:nvSpPr>
        <p:spPr bwMode="auto">
          <a:xfrm>
            <a:off x="5127625" y="3209925"/>
            <a:ext cx="422275" cy="358775"/>
          </a:xfrm>
          <a:custGeom>
            <a:avLst/>
            <a:gdLst>
              <a:gd name="T0" fmla="*/ 0 w 266"/>
              <a:gd name="T1" fmla="*/ 226 h 226"/>
              <a:gd name="T2" fmla="*/ 184 w 266"/>
              <a:gd name="T3" fmla="*/ 0 h 226"/>
              <a:gd name="T4" fmla="*/ 266 w 266"/>
              <a:gd name="T5" fmla="*/ 0 h 226"/>
            </a:gdLst>
            <a:ahLst/>
            <a:cxnLst>
              <a:cxn ang="0">
                <a:pos x="T0" y="T1"/>
              </a:cxn>
              <a:cxn ang="0">
                <a:pos x="T2" y="T3"/>
              </a:cxn>
              <a:cxn ang="0">
                <a:pos x="T4" y="T5"/>
              </a:cxn>
            </a:cxnLst>
            <a:rect l="0" t="0" r="r" b="b"/>
            <a:pathLst>
              <a:path w="266" h="226">
                <a:moveTo>
                  <a:pt x="0" y="226"/>
                </a:moveTo>
                <a:lnTo>
                  <a:pt x="184" y="0"/>
                </a:lnTo>
                <a:lnTo>
                  <a:pt x="266"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6" name="Freeform 94"/>
          <p:cNvSpPr>
            <a:spLocks/>
          </p:cNvSpPr>
          <p:nvPr/>
        </p:nvSpPr>
        <p:spPr bwMode="auto">
          <a:xfrm>
            <a:off x="5203825" y="2917825"/>
            <a:ext cx="346075" cy="457200"/>
          </a:xfrm>
          <a:custGeom>
            <a:avLst/>
            <a:gdLst>
              <a:gd name="T0" fmla="*/ 0 w 218"/>
              <a:gd name="T1" fmla="*/ 288 h 288"/>
              <a:gd name="T2" fmla="*/ 72 w 218"/>
              <a:gd name="T3" fmla="*/ 0 h 288"/>
              <a:gd name="T4" fmla="*/ 218 w 218"/>
              <a:gd name="T5" fmla="*/ 0 h 288"/>
            </a:gdLst>
            <a:ahLst/>
            <a:cxnLst>
              <a:cxn ang="0">
                <a:pos x="T0" y="T1"/>
              </a:cxn>
              <a:cxn ang="0">
                <a:pos x="T2" y="T3"/>
              </a:cxn>
              <a:cxn ang="0">
                <a:pos x="T4" y="T5"/>
              </a:cxn>
            </a:cxnLst>
            <a:rect l="0" t="0" r="r" b="b"/>
            <a:pathLst>
              <a:path w="218" h="288">
                <a:moveTo>
                  <a:pt x="0" y="288"/>
                </a:moveTo>
                <a:lnTo>
                  <a:pt x="72" y="0"/>
                </a:lnTo>
                <a:lnTo>
                  <a:pt x="218"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7" name="Freeform 95"/>
          <p:cNvSpPr>
            <a:spLocks/>
          </p:cNvSpPr>
          <p:nvPr/>
        </p:nvSpPr>
        <p:spPr bwMode="auto">
          <a:xfrm>
            <a:off x="5045075" y="2203450"/>
            <a:ext cx="508000" cy="1057275"/>
          </a:xfrm>
          <a:custGeom>
            <a:avLst/>
            <a:gdLst>
              <a:gd name="T0" fmla="*/ 0 w 320"/>
              <a:gd name="T1" fmla="*/ 666 h 666"/>
              <a:gd name="T2" fmla="*/ 232 w 320"/>
              <a:gd name="T3" fmla="*/ 0 h 666"/>
              <a:gd name="T4" fmla="*/ 320 w 320"/>
              <a:gd name="T5" fmla="*/ 2 h 666"/>
            </a:gdLst>
            <a:ahLst/>
            <a:cxnLst>
              <a:cxn ang="0">
                <a:pos x="T0" y="T1"/>
              </a:cxn>
              <a:cxn ang="0">
                <a:pos x="T2" y="T3"/>
              </a:cxn>
              <a:cxn ang="0">
                <a:pos x="T4" y="T5"/>
              </a:cxn>
            </a:cxnLst>
            <a:rect l="0" t="0" r="r" b="b"/>
            <a:pathLst>
              <a:path w="320" h="666">
                <a:moveTo>
                  <a:pt x="0" y="666"/>
                </a:moveTo>
                <a:lnTo>
                  <a:pt x="232" y="0"/>
                </a:lnTo>
                <a:lnTo>
                  <a:pt x="320" y="2"/>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8" name="Freeform 96"/>
          <p:cNvSpPr>
            <a:spLocks/>
          </p:cNvSpPr>
          <p:nvPr/>
        </p:nvSpPr>
        <p:spPr bwMode="auto">
          <a:xfrm>
            <a:off x="4946650" y="1936750"/>
            <a:ext cx="609600" cy="949325"/>
          </a:xfrm>
          <a:custGeom>
            <a:avLst/>
            <a:gdLst>
              <a:gd name="T0" fmla="*/ 0 w 384"/>
              <a:gd name="T1" fmla="*/ 598 h 598"/>
              <a:gd name="T2" fmla="*/ 278 w 384"/>
              <a:gd name="T3" fmla="*/ 2 h 598"/>
              <a:gd name="T4" fmla="*/ 384 w 384"/>
              <a:gd name="T5" fmla="*/ 0 h 598"/>
            </a:gdLst>
            <a:ahLst/>
            <a:cxnLst>
              <a:cxn ang="0">
                <a:pos x="T0" y="T1"/>
              </a:cxn>
              <a:cxn ang="0">
                <a:pos x="T2" y="T3"/>
              </a:cxn>
              <a:cxn ang="0">
                <a:pos x="T4" y="T5"/>
              </a:cxn>
            </a:cxnLst>
            <a:rect l="0" t="0" r="r" b="b"/>
            <a:pathLst>
              <a:path w="384" h="598">
                <a:moveTo>
                  <a:pt x="0" y="598"/>
                </a:moveTo>
                <a:lnTo>
                  <a:pt x="278" y="2"/>
                </a:lnTo>
                <a:lnTo>
                  <a:pt x="384"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69" name="Freeform 97"/>
          <p:cNvSpPr>
            <a:spLocks/>
          </p:cNvSpPr>
          <p:nvPr/>
        </p:nvSpPr>
        <p:spPr bwMode="auto">
          <a:xfrm>
            <a:off x="4873625" y="1635125"/>
            <a:ext cx="685800" cy="882650"/>
          </a:xfrm>
          <a:custGeom>
            <a:avLst/>
            <a:gdLst>
              <a:gd name="T0" fmla="*/ 0 w 432"/>
              <a:gd name="T1" fmla="*/ 556 h 556"/>
              <a:gd name="T2" fmla="*/ 310 w 432"/>
              <a:gd name="T3" fmla="*/ 0 h 556"/>
              <a:gd name="T4" fmla="*/ 432 w 432"/>
              <a:gd name="T5" fmla="*/ 0 h 556"/>
            </a:gdLst>
            <a:ahLst/>
            <a:cxnLst>
              <a:cxn ang="0">
                <a:pos x="T0" y="T1"/>
              </a:cxn>
              <a:cxn ang="0">
                <a:pos x="T2" y="T3"/>
              </a:cxn>
              <a:cxn ang="0">
                <a:pos x="T4" y="T5"/>
              </a:cxn>
            </a:cxnLst>
            <a:rect l="0" t="0" r="r" b="b"/>
            <a:pathLst>
              <a:path w="432" h="556">
                <a:moveTo>
                  <a:pt x="0" y="556"/>
                </a:moveTo>
                <a:lnTo>
                  <a:pt x="310" y="0"/>
                </a:lnTo>
                <a:lnTo>
                  <a:pt x="432"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0" name="Freeform 98"/>
          <p:cNvSpPr>
            <a:spLocks/>
          </p:cNvSpPr>
          <p:nvPr/>
        </p:nvSpPr>
        <p:spPr bwMode="auto">
          <a:xfrm>
            <a:off x="4851400" y="1489075"/>
            <a:ext cx="704850" cy="625475"/>
          </a:xfrm>
          <a:custGeom>
            <a:avLst/>
            <a:gdLst>
              <a:gd name="T0" fmla="*/ 0 w 444"/>
              <a:gd name="T1" fmla="*/ 394 h 394"/>
              <a:gd name="T2" fmla="*/ 270 w 444"/>
              <a:gd name="T3" fmla="*/ 0 h 394"/>
              <a:gd name="T4" fmla="*/ 444 w 444"/>
              <a:gd name="T5" fmla="*/ 0 h 394"/>
            </a:gdLst>
            <a:ahLst/>
            <a:cxnLst>
              <a:cxn ang="0">
                <a:pos x="T0" y="T1"/>
              </a:cxn>
              <a:cxn ang="0">
                <a:pos x="T2" y="T3"/>
              </a:cxn>
              <a:cxn ang="0">
                <a:pos x="T4" y="T5"/>
              </a:cxn>
            </a:cxnLst>
            <a:rect l="0" t="0" r="r" b="b"/>
            <a:pathLst>
              <a:path w="444" h="394">
                <a:moveTo>
                  <a:pt x="0" y="394"/>
                </a:moveTo>
                <a:lnTo>
                  <a:pt x="270" y="0"/>
                </a:lnTo>
                <a:lnTo>
                  <a:pt x="444"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1" name="Freeform 99"/>
          <p:cNvSpPr>
            <a:spLocks/>
          </p:cNvSpPr>
          <p:nvPr/>
        </p:nvSpPr>
        <p:spPr bwMode="auto">
          <a:xfrm>
            <a:off x="4867275" y="1336675"/>
            <a:ext cx="692150" cy="282575"/>
          </a:xfrm>
          <a:custGeom>
            <a:avLst/>
            <a:gdLst>
              <a:gd name="T0" fmla="*/ 0 w 436"/>
              <a:gd name="T1" fmla="*/ 178 h 178"/>
              <a:gd name="T2" fmla="*/ 180 w 436"/>
              <a:gd name="T3" fmla="*/ 0 h 178"/>
              <a:gd name="T4" fmla="*/ 436 w 436"/>
              <a:gd name="T5" fmla="*/ 0 h 178"/>
            </a:gdLst>
            <a:ahLst/>
            <a:cxnLst>
              <a:cxn ang="0">
                <a:pos x="T0" y="T1"/>
              </a:cxn>
              <a:cxn ang="0">
                <a:pos x="T2" y="T3"/>
              </a:cxn>
              <a:cxn ang="0">
                <a:pos x="T4" y="T5"/>
              </a:cxn>
            </a:cxnLst>
            <a:rect l="0" t="0" r="r" b="b"/>
            <a:pathLst>
              <a:path w="436" h="178">
                <a:moveTo>
                  <a:pt x="0" y="178"/>
                </a:moveTo>
                <a:lnTo>
                  <a:pt x="180" y="0"/>
                </a:lnTo>
                <a:lnTo>
                  <a:pt x="436" y="0"/>
                </a:lnTo>
              </a:path>
            </a:pathLst>
          </a:custGeom>
          <a:noFill/>
          <a:ln w="1714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2" name="Rectangle 100"/>
          <p:cNvSpPr>
            <a:spLocks noChangeArrowheads="1"/>
          </p:cNvSpPr>
          <p:nvPr/>
        </p:nvSpPr>
        <p:spPr bwMode="auto">
          <a:xfrm>
            <a:off x="3740150" y="6019800"/>
            <a:ext cx="140176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100">
                <a:latin typeface="Arial Black" pitchFamily="28" charset="0"/>
              </a:rPr>
              <a:t>Anterior/Ventral</a:t>
            </a:r>
          </a:p>
        </p:txBody>
      </p:sp>
      <p:sp>
        <p:nvSpPr>
          <p:cNvPr id="54373" name="Rectangle 101"/>
          <p:cNvSpPr>
            <a:spLocks noChangeArrowheads="1"/>
          </p:cNvSpPr>
          <p:nvPr/>
        </p:nvSpPr>
        <p:spPr bwMode="auto">
          <a:xfrm>
            <a:off x="2733675" y="4892675"/>
            <a:ext cx="6492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Thorax</a:t>
            </a:r>
          </a:p>
        </p:txBody>
      </p:sp>
      <p:sp>
        <p:nvSpPr>
          <p:cNvPr id="54374" name="Rectangle 102"/>
          <p:cNvSpPr>
            <a:spLocks noChangeArrowheads="1"/>
          </p:cNvSpPr>
          <p:nvPr/>
        </p:nvSpPr>
        <p:spPr bwMode="auto">
          <a:xfrm>
            <a:off x="2732088" y="5084763"/>
            <a:ext cx="828675"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Abdomen</a:t>
            </a:r>
          </a:p>
        </p:txBody>
      </p:sp>
      <p:sp>
        <p:nvSpPr>
          <p:cNvPr id="54375" name="Rectangle 103"/>
          <p:cNvSpPr>
            <a:spLocks noChangeArrowheads="1"/>
          </p:cNvSpPr>
          <p:nvPr/>
        </p:nvSpPr>
        <p:spPr bwMode="auto">
          <a:xfrm>
            <a:off x="2730500" y="5286375"/>
            <a:ext cx="11779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Back (Dorsum)</a:t>
            </a:r>
          </a:p>
        </p:txBody>
      </p:sp>
    </p:spTree>
    <p:extLst>
      <p:ext uri="{BB962C8B-B14F-4D97-AF65-F5344CB8AC3E}">
        <p14:creationId xmlns:p14="http://schemas.microsoft.com/office/powerpoint/2010/main" val="398571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64" name="Rectangle 112"/>
          <p:cNvSpPr>
            <a:spLocks noGrp="1" noChangeArrowheads="1"/>
          </p:cNvSpPr>
          <p:nvPr>
            <p:ph type="title"/>
          </p:nvPr>
        </p:nvSpPr>
        <p:spPr>
          <a:xfrm>
            <a:off x="0" y="0"/>
            <a:ext cx="9144000" cy="274638"/>
          </a:xfrm>
        </p:spPr>
        <p:txBody>
          <a:bodyPr/>
          <a:lstStyle/>
          <a:p>
            <a:r>
              <a:rPr lang="en-US" sz="1200" dirty="0">
                <a:solidFill>
                  <a:schemeClr val="tx1"/>
                </a:solidFill>
              </a:rPr>
              <a:t>Figure 1.7b  Regional terms used to designate specific body areas.</a:t>
            </a:r>
          </a:p>
        </p:txBody>
      </p:sp>
      <p:sp>
        <p:nvSpPr>
          <p:cNvPr id="56" name="Footer Placeholder 55"/>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23611" name="Picture 59" descr="figure_01_07b_unlabeled"/>
          <p:cNvPicPr>
            <a:picLocks noChangeAspect="1" noChangeArrowheads="1"/>
          </p:cNvPicPr>
          <p:nvPr/>
        </p:nvPicPr>
        <p:blipFill>
          <a:blip r:embed="rId2">
            <a:extLst>
              <a:ext uri="{28A0092B-C50C-407E-A947-70E740481C1C}">
                <a14:useLocalDpi xmlns:a14="http://schemas.microsoft.com/office/drawing/2010/main" val="0"/>
              </a:ext>
            </a:extLst>
          </a:blip>
          <a:srcRect b="3030"/>
          <a:stretch>
            <a:fillRect/>
          </a:stretch>
        </p:blipFill>
        <p:spPr bwMode="auto">
          <a:xfrm>
            <a:off x="2363788" y="458788"/>
            <a:ext cx="4570412" cy="5789612"/>
          </a:xfrm>
          <a:prstGeom prst="rect">
            <a:avLst/>
          </a:prstGeom>
          <a:noFill/>
          <a:extLst>
            <a:ext uri="{909E8E84-426E-40DD-AFC4-6F175D3DCCD1}">
              <a14:hiddenFill xmlns:a14="http://schemas.microsoft.com/office/drawing/2010/main">
                <a:solidFill>
                  <a:srgbClr val="FFFFFF"/>
                </a:solidFill>
              </a14:hiddenFill>
            </a:ext>
          </a:extLst>
        </p:spPr>
      </p:pic>
      <p:sp>
        <p:nvSpPr>
          <p:cNvPr id="23612" name="Rectangle 60"/>
          <p:cNvSpPr>
            <a:spLocks noChangeArrowheads="1"/>
          </p:cNvSpPr>
          <p:nvPr/>
        </p:nvSpPr>
        <p:spPr bwMode="auto">
          <a:xfrm>
            <a:off x="2400300" y="5578475"/>
            <a:ext cx="6572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Plantar</a:t>
            </a:r>
          </a:p>
        </p:txBody>
      </p:sp>
      <p:sp>
        <p:nvSpPr>
          <p:cNvPr id="23613" name="Rectangle 61"/>
          <p:cNvSpPr>
            <a:spLocks noChangeArrowheads="1"/>
          </p:cNvSpPr>
          <p:nvPr/>
        </p:nvSpPr>
        <p:spPr bwMode="auto">
          <a:xfrm>
            <a:off x="2384425" y="5130800"/>
            <a:ext cx="83661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Calcaneal</a:t>
            </a:r>
          </a:p>
        </p:txBody>
      </p:sp>
      <p:sp>
        <p:nvSpPr>
          <p:cNvPr id="23614" name="Rectangle 62"/>
          <p:cNvSpPr>
            <a:spLocks noChangeArrowheads="1"/>
          </p:cNvSpPr>
          <p:nvPr/>
        </p:nvSpPr>
        <p:spPr bwMode="auto">
          <a:xfrm>
            <a:off x="2320925" y="4841875"/>
            <a:ext cx="10683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Pedal (foot)</a:t>
            </a:r>
            <a:endParaRPr lang="en-US" sz="1200">
              <a:latin typeface="Arial Black" pitchFamily="28" charset="0"/>
            </a:endParaRPr>
          </a:p>
        </p:txBody>
      </p:sp>
      <p:sp>
        <p:nvSpPr>
          <p:cNvPr id="23615" name="Rectangle 63"/>
          <p:cNvSpPr>
            <a:spLocks noChangeArrowheads="1"/>
          </p:cNvSpPr>
          <p:nvPr/>
        </p:nvSpPr>
        <p:spPr bwMode="auto">
          <a:xfrm>
            <a:off x="2374900" y="4572000"/>
            <a:ext cx="14493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Fibular or peroneal</a:t>
            </a:r>
          </a:p>
        </p:txBody>
      </p:sp>
      <p:sp>
        <p:nvSpPr>
          <p:cNvPr id="23616" name="Rectangle 64"/>
          <p:cNvSpPr>
            <a:spLocks noChangeArrowheads="1"/>
          </p:cNvSpPr>
          <p:nvPr/>
        </p:nvSpPr>
        <p:spPr bwMode="auto">
          <a:xfrm>
            <a:off x="2400300" y="4419600"/>
            <a:ext cx="90646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Sural (calf)</a:t>
            </a:r>
          </a:p>
        </p:txBody>
      </p:sp>
      <p:sp>
        <p:nvSpPr>
          <p:cNvPr id="23617" name="Rectangle 65"/>
          <p:cNvSpPr>
            <a:spLocks noChangeArrowheads="1"/>
          </p:cNvSpPr>
          <p:nvPr/>
        </p:nvSpPr>
        <p:spPr bwMode="auto">
          <a:xfrm>
            <a:off x="2390775" y="3822700"/>
            <a:ext cx="120015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Femoral (thigh)</a:t>
            </a:r>
          </a:p>
        </p:txBody>
      </p:sp>
      <p:sp>
        <p:nvSpPr>
          <p:cNvPr id="23618" name="Rectangle 66"/>
          <p:cNvSpPr>
            <a:spLocks noChangeArrowheads="1"/>
          </p:cNvSpPr>
          <p:nvPr/>
        </p:nvSpPr>
        <p:spPr bwMode="auto">
          <a:xfrm>
            <a:off x="2317750" y="3530600"/>
            <a:ext cx="10302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Lower limb</a:t>
            </a:r>
            <a:endParaRPr lang="en-US" sz="1200">
              <a:latin typeface="Arial Black" pitchFamily="28" charset="0"/>
            </a:endParaRPr>
          </a:p>
        </p:txBody>
      </p:sp>
      <p:sp>
        <p:nvSpPr>
          <p:cNvPr id="23619" name="Rectangle 67"/>
          <p:cNvSpPr>
            <a:spLocks noChangeArrowheads="1"/>
          </p:cNvSpPr>
          <p:nvPr/>
        </p:nvSpPr>
        <p:spPr bwMode="auto">
          <a:xfrm>
            <a:off x="2400300" y="3260725"/>
            <a:ext cx="6111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Digital</a:t>
            </a:r>
          </a:p>
        </p:txBody>
      </p:sp>
      <p:sp>
        <p:nvSpPr>
          <p:cNvPr id="23620" name="Rectangle 68"/>
          <p:cNvSpPr>
            <a:spLocks noChangeArrowheads="1"/>
          </p:cNvSpPr>
          <p:nvPr/>
        </p:nvSpPr>
        <p:spPr bwMode="auto">
          <a:xfrm>
            <a:off x="2365375" y="2959100"/>
            <a:ext cx="9144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Metacarpal</a:t>
            </a:r>
          </a:p>
        </p:txBody>
      </p:sp>
      <p:sp>
        <p:nvSpPr>
          <p:cNvPr id="23621" name="Rectangle 69"/>
          <p:cNvSpPr>
            <a:spLocks noChangeArrowheads="1"/>
          </p:cNvSpPr>
          <p:nvPr/>
        </p:nvSpPr>
        <p:spPr bwMode="auto">
          <a:xfrm>
            <a:off x="2303463" y="2673350"/>
            <a:ext cx="12096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Manus (hand)</a:t>
            </a:r>
            <a:endParaRPr lang="en-US" sz="1200">
              <a:latin typeface="Arial Black" pitchFamily="28" charset="0"/>
            </a:endParaRPr>
          </a:p>
        </p:txBody>
      </p:sp>
      <p:sp>
        <p:nvSpPr>
          <p:cNvPr id="23622" name="Rectangle 70"/>
          <p:cNvSpPr>
            <a:spLocks noChangeArrowheads="1"/>
          </p:cNvSpPr>
          <p:nvPr/>
        </p:nvSpPr>
        <p:spPr bwMode="auto">
          <a:xfrm>
            <a:off x="2422525" y="1958975"/>
            <a:ext cx="7969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(forearm)</a:t>
            </a:r>
          </a:p>
        </p:txBody>
      </p:sp>
      <p:sp>
        <p:nvSpPr>
          <p:cNvPr id="23623" name="Rectangle 71"/>
          <p:cNvSpPr>
            <a:spLocks noChangeArrowheads="1"/>
          </p:cNvSpPr>
          <p:nvPr/>
        </p:nvSpPr>
        <p:spPr bwMode="auto">
          <a:xfrm>
            <a:off x="2384425" y="1831975"/>
            <a:ext cx="10302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Antebrachial</a:t>
            </a:r>
          </a:p>
        </p:txBody>
      </p:sp>
      <p:sp>
        <p:nvSpPr>
          <p:cNvPr id="23624" name="Rectangle 72"/>
          <p:cNvSpPr>
            <a:spLocks noChangeArrowheads="1"/>
          </p:cNvSpPr>
          <p:nvPr/>
        </p:nvSpPr>
        <p:spPr bwMode="auto">
          <a:xfrm>
            <a:off x="2400300" y="1682750"/>
            <a:ext cx="82073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Olecranal</a:t>
            </a:r>
          </a:p>
        </p:txBody>
      </p:sp>
      <p:sp>
        <p:nvSpPr>
          <p:cNvPr id="23625" name="Rectangle 73"/>
          <p:cNvSpPr>
            <a:spLocks noChangeArrowheads="1"/>
          </p:cNvSpPr>
          <p:nvPr/>
        </p:nvSpPr>
        <p:spPr bwMode="auto">
          <a:xfrm>
            <a:off x="2386013" y="1384300"/>
            <a:ext cx="112395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Brachial (arm)</a:t>
            </a:r>
          </a:p>
        </p:txBody>
      </p:sp>
      <p:sp>
        <p:nvSpPr>
          <p:cNvPr id="23626" name="Rectangle 74"/>
          <p:cNvSpPr>
            <a:spLocks noChangeArrowheads="1"/>
          </p:cNvSpPr>
          <p:nvPr/>
        </p:nvSpPr>
        <p:spPr bwMode="auto">
          <a:xfrm>
            <a:off x="2389188" y="1235075"/>
            <a:ext cx="78263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Acromial</a:t>
            </a:r>
          </a:p>
        </p:txBody>
      </p:sp>
      <p:sp>
        <p:nvSpPr>
          <p:cNvPr id="23627" name="Rectangle 75"/>
          <p:cNvSpPr>
            <a:spLocks noChangeArrowheads="1"/>
          </p:cNvSpPr>
          <p:nvPr/>
        </p:nvSpPr>
        <p:spPr bwMode="auto">
          <a:xfrm>
            <a:off x="2300288" y="1100138"/>
            <a:ext cx="1014412"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Upper limb</a:t>
            </a:r>
            <a:endParaRPr lang="en-US" sz="1200">
              <a:latin typeface="Arial Black" pitchFamily="28" charset="0"/>
            </a:endParaRPr>
          </a:p>
        </p:txBody>
      </p:sp>
      <p:sp>
        <p:nvSpPr>
          <p:cNvPr id="23628" name="Rectangle 76"/>
          <p:cNvSpPr>
            <a:spLocks noChangeArrowheads="1"/>
          </p:cNvSpPr>
          <p:nvPr/>
        </p:nvSpPr>
        <p:spPr bwMode="auto">
          <a:xfrm>
            <a:off x="2387600" y="4124325"/>
            <a:ext cx="76676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Popliteal</a:t>
            </a:r>
          </a:p>
        </p:txBody>
      </p:sp>
      <p:sp>
        <p:nvSpPr>
          <p:cNvPr id="23629" name="Rectangle 77"/>
          <p:cNvSpPr>
            <a:spLocks noChangeArrowheads="1"/>
          </p:cNvSpPr>
          <p:nvPr/>
        </p:nvSpPr>
        <p:spPr bwMode="auto">
          <a:xfrm>
            <a:off x="5603875" y="3400425"/>
            <a:ext cx="1411288"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Perineal (between</a:t>
            </a:r>
          </a:p>
          <a:p>
            <a:pPr eaLnBrk="0" hangingPunct="0">
              <a:lnSpc>
                <a:spcPct val="90000"/>
              </a:lnSpc>
            </a:pPr>
            <a:r>
              <a:rPr lang="en-US" sz="1100" b="1"/>
              <a:t> anus and external</a:t>
            </a:r>
          </a:p>
          <a:p>
            <a:pPr eaLnBrk="0" hangingPunct="0">
              <a:lnSpc>
                <a:spcPct val="90000"/>
              </a:lnSpc>
            </a:pPr>
            <a:r>
              <a:rPr lang="en-US" sz="1100" b="1"/>
              <a:t> genitalia)</a:t>
            </a:r>
          </a:p>
        </p:txBody>
      </p:sp>
      <p:sp>
        <p:nvSpPr>
          <p:cNvPr id="23630" name="Rectangle 78"/>
          <p:cNvSpPr>
            <a:spLocks noChangeArrowheads="1"/>
          </p:cNvSpPr>
          <p:nvPr/>
        </p:nvSpPr>
        <p:spPr bwMode="auto">
          <a:xfrm>
            <a:off x="5603875" y="3114675"/>
            <a:ext cx="6572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Gluteal</a:t>
            </a:r>
          </a:p>
        </p:txBody>
      </p:sp>
      <p:sp>
        <p:nvSpPr>
          <p:cNvPr id="23631" name="Rectangle 79"/>
          <p:cNvSpPr>
            <a:spLocks noChangeArrowheads="1"/>
          </p:cNvSpPr>
          <p:nvPr/>
        </p:nvSpPr>
        <p:spPr bwMode="auto">
          <a:xfrm>
            <a:off x="5603875" y="2800350"/>
            <a:ext cx="60325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Sacral</a:t>
            </a:r>
          </a:p>
        </p:txBody>
      </p:sp>
      <p:sp>
        <p:nvSpPr>
          <p:cNvPr id="23632" name="Rectangle 80"/>
          <p:cNvSpPr>
            <a:spLocks noChangeArrowheads="1"/>
          </p:cNvSpPr>
          <p:nvPr/>
        </p:nvSpPr>
        <p:spPr bwMode="auto">
          <a:xfrm>
            <a:off x="5603875" y="2505075"/>
            <a:ext cx="69691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Lumbar</a:t>
            </a:r>
          </a:p>
        </p:txBody>
      </p:sp>
      <p:sp>
        <p:nvSpPr>
          <p:cNvPr id="23633" name="Rectangle 81"/>
          <p:cNvSpPr>
            <a:spLocks noChangeArrowheads="1"/>
          </p:cNvSpPr>
          <p:nvPr/>
        </p:nvSpPr>
        <p:spPr bwMode="auto">
          <a:xfrm>
            <a:off x="5610225" y="2190750"/>
            <a:ext cx="79057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Vertebral</a:t>
            </a:r>
          </a:p>
        </p:txBody>
      </p:sp>
      <p:sp>
        <p:nvSpPr>
          <p:cNvPr id="23634" name="Rectangle 82"/>
          <p:cNvSpPr>
            <a:spLocks noChangeArrowheads="1"/>
          </p:cNvSpPr>
          <p:nvPr/>
        </p:nvSpPr>
        <p:spPr bwMode="auto">
          <a:xfrm>
            <a:off x="5603875" y="1889125"/>
            <a:ext cx="7747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Scapular</a:t>
            </a:r>
          </a:p>
        </p:txBody>
      </p:sp>
      <p:sp>
        <p:nvSpPr>
          <p:cNvPr id="23635" name="Rectangle 83"/>
          <p:cNvSpPr>
            <a:spLocks noChangeArrowheads="1"/>
          </p:cNvSpPr>
          <p:nvPr/>
        </p:nvSpPr>
        <p:spPr bwMode="auto">
          <a:xfrm>
            <a:off x="5521325" y="1254125"/>
            <a:ext cx="812800"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Cervical</a:t>
            </a:r>
            <a:endParaRPr lang="en-US" sz="1200">
              <a:latin typeface="Arial Black" pitchFamily="28" charset="0"/>
            </a:endParaRPr>
          </a:p>
        </p:txBody>
      </p:sp>
      <p:sp>
        <p:nvSpPr>
          <p:cNvPr id="23636" name="Rectangle 84"/>
          <p:cNvSpPr>
            <a:spLocks noChangeArrowheads="1"/>
          </p:cNvSpPr>
          <p:nvPr/>
        </p:nvSpPr>
        <p:spPr bwMode="auto">
          <a:xfrm>
            <a:off x="5521325" y="1762125"/>
            <a:ext cx="120173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Back (dorsal)</a:t>
            </a:r>
            <a:endParaRPr lang="en-US" sz="1200">
              <a:latin typeface="Arial Black" pitchFamily="28" charset="0"/>
            </a:endParaRPr>
          </a:p>
        </p:txBody>
      </p:sp>
      <p:sp>
        <p:nvSpPr>
          <p:cNvPr id="23637" name="Rectangle 85"/>
          <p:cNvSpPr>
            <a:spLocks noChangeArrowheads="1"/>
          </p:cNvSpPr>
          <p:nvPr/>
        </p:nvSpPr>
        <p:spPr bwMode="auto">
          <a:xfrm>
            <a:off x="5521325" y="457200"/>
            <a:ext cx="852488"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a:latin typeface="Arial Black" pitchFamily="28" charset="0"/>
              </a:rPr>
              <a:t>Cephalic</a:t>
            </a:r>
            <a:endParaRPr lang="en-US" sz="1200">
              <a:latin typeface="Arial Black" pitchFamily="28" charset="0"/>
            </a:endParaRPr>
          </a:p>
        </p:txBody>
      </p:sp>
      <p:sp>
        <p:nvSpPr>
          <p:cNvPr id="23638" name="Rectangle 86"/>
          <p:cNvSpPr>
            <a:spLocks noChangeArrowheads="1"/>
          </p:cNvSpPr>
          <p:nvPr/>
        </p:nvSpPr>
        <p:spPr bwMode="auto">
          <a:xfrm>
            <a:off x="5600700" y="596900"/>
            <a:ext cx="455613"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Otic</a:t>
            </a:r>
          </a:p>
        </p:txBody>
      </p:sp>
      <p:sp>
        <p:nvSpPr>
          <p:cNvPr id="23639" name="Rectangle 87"/>
          <p:cNvSpPr>
            <a:spLocks noChangeArrowheads="1"/>
          </p:cNvSpPr>
          <p:nvPr/>
        </p:nvSpPr>
        <p:spPr bwMode="auto">
          <a:xfrm>
            <a:off x="5603875" y="746125"/>
            <a:ext cx="11779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Occipital (back</a:t>
            </a:r>
          </a:p>
          <a:p>
            <a:pPr eaLnBrk="0" hangingPunct="0">
              <a:lnSpc>
                <a:spcPct val="90000"/>
              </a:lnSpc>
            </a:pPr>
            <a:r>
              <a:rPr lang="en-US" sz="1100" b="1"/>
              <a:t> of head)</a:t>
            </a:r>
          </a:p>
        </p:txBody>
      </p:sp>
      <p:sp>
        <p:nvSpPr>
          <p:cNvPr id="23640" name="Rectangle 88"/>
          <p:cNvSpPr>
            <a:spLocks noChangeArrowheads="1"/>
          </p:cNvSpPr>
          <p:nvPr/>
        </p:nvSpPr>
        <p:spPr bwMode="auto">
          <a:xfrm>
            <a:off x="5803900" y="5311775"/>
            <a:ext cx="1177925"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100" b="1"/>
              <a:t>Back (Dorsum)</a:t>
            </a:r>
          </a:p>
        </p:txBody>
      </p:sp>
      <p:sp>
        <p:nvSpPr>
          <p:cNvPr id="23641" name="Rectangle 89"/>
          <p:cNvSpPr>
            <a:spLocks noChangeArrowheads="1"/>
          </p:cNvSpPr>
          <p:nvPr/>
        </p:nvSpPr>
        <p:spPr bwMode="auto">
          <a:xfrm>
            <a:off x="3914775" y="6048375"/>
            <a:ext cx="1409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sz="1100">
                <a:latin typeface="Arial Black" pitchFamily="28" charset="0"/>
              </a:rPr>
              <a:t>Posterior/Dorsal</a:t>
            </a:r>
          </a:p>
        </p:txBody>
      </p:sp>
      <p:sp>
        <p:nvSpPr>
          <p:cNvPr id="23642" name="Freeform 90"/>
          <p:cNvSpPr>
            <a:spLocks/>
          </p:cNvSpPr>
          <p:nvPr/>
        </p:nvSpPr>
        <p:spPr bwMode="auto">
          <a:xfrm>
            <a:off x="3095625" y="1355725"/>
            <a:ext cx="755650" cy="295275"/>
          </a:xfrm>
          <a:custGeom>
            <a:avLst/>
            <a:gdLst>
              <a:gd name="T0" fmla="*/ 476 w 476"/>
              <a:gd name="T1" fmla="*/ 186 h 186"/>
              <a:gd name="T2" fmla="*/ 260 w 476"/>
              <a:gd name="T3" fmla="*/ 2 h 186"/>
              <a:gd name="T4" fmla="*/ 0 w 476"/>
              <a:gd name="T5" fmla="*/ 0 h 186"/>
            </a:gdLst>
            <a:ahLst/>
            <a:cxnLst>
              <a:cxn ang="0">
                <a:pos x="T0" y="T1"/>
              </a:cxn>
              <a:cxn ang="0">
                <a:pos x="T2" y="T3"/>
              </a:cxn>
              <a:cxn ang="0">
                <a:pos x="T4" y="T5"/>
              </a:cxn>
            </a:cxnLst>
            <a:rect l="0" t="0" r="r" b="b"/>
            <a:pathLst>
              <a:path w="476" h="186">
                <a:moveTo>
                  <a:pt x="476" y="186"/>
                </a:moveTo>
                <a:lnTo>
                  <a:pt x="260" y="2"/>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3" name="Freeform 91"/>
          <p:cNvSpPr>
            <a:spLocks/>
          </p:cNvSpPr>
          <p:nvPr/>
        </p:nvSpPr>
        <p:spPr bwMode="auto">
          <a:xfrm>
            <a:off x="3432175" y="1517650"/>
            <a:ext cx="457200" cy="615950"/>
          </a:xfrm>
          <a:custGeom>
            <a:avLst/>
            <a:gdLst>
              <a:gd name="T0" fmla="*/ 288 w 288"/>
              <a:gd name="T1" fmla="*/ 388 h 388"/>
              <a:gd name="T2" fmla="*/ 56 w 288"/>
              <a:gd name="T3" fmla="*/ 0 h 388"/>
              <a:gd name="T4" fmla="*/ 0 w 288"/>
              <a:gd name="T5" fmla="*/ 0 h 388"/>
            </a:gdLst>
            <a:ahLst/>
            <a:cxnLst>
              <a:cxn ang="0">
                <a:pos x="T0" y="T1"/>
              </a:cxn>
              <a:cxn ang="0">
                <a:pos x="T2" y="T3"/>
              </a:cxn>
              <a:cxn ang="0">
                <a:pos x="T4" y="T5"/>
              </a:cxn>
            </a:cxnLst>
            <a:rect l="0" t="0" r="r" b="b"/>
            <a:pathLst>
              <a:path w="288" h="388">
                <a:moveTo>
                  <a:pt x="288" y="388"/>
                </a:moveTo>
                <a:lnTo>
                  <a:pt x="56"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4" name="Freeform 92"/>
          <p:cNvSpPr>
            <a:spLocks/>
          </p:cNvSpPr>
          <p:nvPr/>
        </p:nvSpPr>
        <p:spPr bwMode="auto">
          <a:xfrm>
            <a:off x="3133725" y="1806575"/>
            <a:ext cx="762000" cy="727075"/>
          </a:xfrm>
          <a:custGeom>
            <a:avLst/>
            <a:gdLst>
              <a:gd name="T0" fmla="*/ 480 w 480"/>
              <a:gd name="T1" fmla="*/ 458 h 458"/>
              <a:gd name="T2" fmla="*/ 232 w 480"/>
              <a:gd name="T3" fmla="*/ 0 h 458"/>
              <a:gd name="T4" fmla="*/ 0 w 480"/>
              <a:gd name="T5" fmla="*/ 0 h 458"/>
            </a:gdLst>
            <a:ahLst/>
            <a:cxnLst>
              <a:cxn ang="0">
                <a:pos x="T0" y="T1"/>
              </a:cxn>
              <a:cxn ang="0">
                <a:pos x="T2" y="T3"/>
              </a:cxn>
              <a:cxn ang="0">
                <a:pos x="T4" y="T5"/>
              </a:cxn>
            </a:cxnLst>
            <a:rect l="0" t="0" r="r" b="b"/>
            <a:pathLst>
              <a:path w="480" h="458">
                <a:moveTo>
                  <a:pt x="480" y="458"/>
                </a:moveTo>
                <a:lnTo>
                  <a:pt x="232"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5" name="Freeform 93"/>
          <p:cNvSpPr>
            <a:spLocks/>
          </p:cNvSpPr>
          <p:nvPr/>
        </p:nvSpPr>
        <p:spPr bwMode="auto">
          <a:xfrm>
            <a:off x="3340100" y="1958975"/>
            <a:ext cx="454025" cy="1044575"/>
          </a:xfrm>
          <a:custGeom>
            <a:avLst/>
            <a:gdLst>
              <a:gd name="T0" fmla="*/ 286 w 286"/>
              <a:gd name="T1" fmla="*/ 658 h 658"/>
              <a:gd name="T2" fmla="*/ 78 w 286"/>
              <a:gd name="T3" fmla="*/ 0 h 658"/>
              <a:gd name="T4" fmla="*/ 0 w 286"/>
              <a:gd name="T5" fmla="*/ 0 h 658"/>
            </a:gdLst>
            <a:ahLst/>
            <a:cxnLst>
              <a:cxn ang="0">
                <a:pos x="T0" y="T1"/>
              </a:cxn>
              <a:cxn ang="0">
                <a:pos x="T2" y="T3"/>
              </a:cxn>
              <a:cxn ang="0">
                <a:pos x="T4" y="T5"/>
              </a:cxn>
            </a:cxnLst>
            <a:rect l="0" t="0" r="r" b="b"/>
            <a:pathLst>
              <a:path w="286" h="658">
                <a:moveTo>
                  <a:pt x="286" y="658"/>
                </a:moveTo>
                <a:lnTo>
                  <a:pt x="78"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6" name="Freeform 94"/>
          <p:cNvSpPr>
            <a:spLocks/>
          </p:cNvSpPr>
          <p:nvPr/>
        </p:nvSpPr>
        <p:spPr bwMode="auto">
          <a:xfrm>
            <a:off x="3219450" y="3086100"/>
            <a:ext cx="466725" cy="403225"/>
          </a:xfrm>
          <a:custGeom>
            <a:avLst/>
            <a:gdLst>
              <a:gd name="T0" fmla="*/ 294 w 294"/>
              <a:gd name="T1" fmla="*/ 254 h 254"/>
              <a:gd name="T2" fmla="*/ 84 w 294"/>
              <a:gd name="T3" fmla="*/ 0 h 254"/>
              <a:gd name="T4" fmla="*/ 0 w 294"/>
              <a:gd name="T5" fmla="*/ 0 h 254"/>
            </a:gdLst>
            <a:ahLst/>
            <a:cxnLst>
              <a:cxn ang="0">
                <a:pos x="T0" y="T1"/>
              </a:cxn>
              <a:cxn ang="0">
                <a:pos x="T2" y="T3"/>
              </a:cxn>
              <a:cxn ang="0">
                <a:pos x="T4" y="T5"/>
              </a:cxn>
            </a:cxnLst>
            <a:rect l="0" t="0" r="r" b="b"/>
            <a:pathLst>
              <a:path w="294" h="254">
                <a:moveTo>
                  <a:pt x="294" y="254"/>
                </a:moveTo>
                <a:lnTo>
                  <a:pt x="84"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7" name="Freeform 95"/>
          <p:cNvSpPr>
            <a:spLocks/>
          </p:cNvSpPr>
          <p:nvPr/>
        </p:nvSpPr>
        <p:spPr bwMode="auto">
          <a:xfrm>
            <a:off x="2921000" y="3387725"/>
            <a:ext cx="657225" cy="336550"/>
          </a:xfrm>
          <a:custGeom>
            <a:avLst/>
            <a:gdLst>
              <a:gd name="T0" fmla="*/ 414 w 414"/>
              <a:gd name="T1" fmla="*/ 212 h 212"/>
              <a:gd name="T2" fmla="*/ 102 w 414"/>
              <a:gd name="T3" fmla="*/ 0 h 212"/>
              <a:gd name="T4" fmla="*/ 0 w 414"/>
              <a:gd name="T5" fmla="*/ 0 h 212"/>
            </a:gdLst>
            <a:ahLst/>
            <a:cxnLst>
              <a:cxn ang="0">
                <a:pos x="T0" y="T1"/>
              </a:cxn>
              <a:cxn ang="0">
                <a:pos x="T2" y="T3"/>
              </a:cxn>
              <a:cxn ang="0">
                <a:pos x="T4" y="T5"/>
              </a:cxn>
            </a:cxnLst>
            <a:rect l="0" t="0" r="r" b="b"/>
            <a:pathLst>
              <a:path w="414" h="212">
                <a:moveTo>
                  <a:pt x="414" y="212"/>
                </a:moveTo>
                <a:lnTo>
                  <a:pt x="102"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8" name="Freeform 96"/>
          <p:cNvSpPr>
            <a:spLocks/>
          </p:cNvSpPr>
          <p:nvPr/>
        </p:nvSpPr>
        <p:spPr bwMode="auto">
          <a:xfrm>
            <a:off x="3502025" y="3848100"/>
            <a:ext cx="660400" cy="107950"/>
          </a:xfrm>
          <a:custGeom>
            <a:avLst/>
            <a:gdLst>
              <a:gd name="T0" fmla="*/ 0 w 416"/>
              <a:gd name="T1" fmla="*/ 64 h 68"/>
              <a:gd name="T2" fmla="*/ 78 w 416"/>
              <a:gd name="T3" fmla="*/ 68 h 68"/>
              <a:gd name="T4" fmla="*/ 416 w 416"/>
              <a:gd name="T5" fmla="*/ 0 h 68"/>
            </a:gdLst>
            <a:ahLst/>
            <a:cxnLst>
              <a:cxn ang="0">
                <a:pos x="T0" y="T1"/>
              </a:cxn>
              <a:cxn ang="0">
                <a:pos x="T2" y="T3"/>
              </a:cxn>
              <a:cxn ang="0">
                <a:pos x="T4" y="T5"/>
              </a:cxn>
            </a:cxnLst>
            <a:rect l="0" t="0" r="r" b="b"/>
            <a:pathLst>
              <a:path w="416" h="68">
                <a:moveTo>
                  <a:pt x="0" y="64"/>
                </a:moveTo>
                <a:lnTo>
                  <a:pt x="78" y="68"/>
                </a:lnTo>
                <a:lnTo>
                  <a:pt x="41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49" name="Freeform 97"/>
          <p:cNvSpPr>
            <a:spLocks/>
          </p:cNvSpPr>
          <p:nvPr/>
        </p:nvSpPr>
        <p:spPr bwMode="auto">
          <a:xfrm>
            <a:off x="3070225" y="4244975"/>
            <a:ext cx="1060450" cy="200025"/>
          </a:xfrm>
          <a:custGeom>
            <a:avLst/>
            <a:gdLst>
              <a:gd name="T0" fmla="*/ 668 w 668"/>
              <a:gd name="T1" fmla="*/ 126 h 126"/>
              <a:gd name="T2" fmla="*/ 112 w 668"/>
              <a:gd name="T3" fmla="*/ 0 h 126"/>
              <a:gd name="T4" fmla="*/ 0 w 668"/>
              <a:gd name="T5" fmla="*/ 0 h 126"/>
            </a:gdLst>
            <a:ahLst/>
            <a:cxnLst>
              <a:cxn ang="0">
                <a:pos x="T0" y="T1"/>
              </a:cxn>
              <a:cxn ang="0">
                <a:pos x="T2" y="T3"/>
              </a:cxn>
              <a:cxn ang="0">
                <a:pos x="T4" y="T5"/>
              </a:cxn>
            </a:cxnLst>
            <a:rect l="0" t="0" r="r" b="b"/>
            <a:pathLst>
              <a:path w="668" h="126">
                <a:moveTo>
                  <a:pt x="668" y="126"/>
                </a:moveTo>
                <a:lnTo>
                  <a:pt x="112"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0" name="Freeform 98"/>
          <p:cNvSpPr>
            <a:spLocks/>
          </p:cNvSpPr>
          <p:nvPr/>
        </p:nvSpPr>
        <p:spPr bwMode="auto">
          <a:xfrm>
            <a:off x="3206750" y="4556125"/>
            <a:ext cx="854075" cy="257175"/>
          </a:xfrm>
          <a:custGeom>
            <a:avLst/>
            <a:gdLst>
              <a:gd name="T0" fmla="*/ 538 w 538"/>
              <a:gd name="T1" fmla="*/ 162 h 162"/>
              <a:gd name="T2" fmla="*/ 316 w 538"/>
              <a:gd name="T3" fmla="*/ 0 h 162"/>
              <a:gd name="T4" fmla="*/ 0 w 538"/>
              <a:gd name="T5" fmla="*/ 0 h 162"/>
            </a:gdLst>
            <a:ahLst/>
            <a:cxnLst>
              <a:cxn ang="0">
                <a:pos x="T0" y="T1"/>
              </a:cxn>
              <a:cxn ang="0">
                <a:pos x="T2" y="T3"/>
              </a:cxn>
              <a:cxn ang="0">
                <a:pos x="T4" y="T5"/>
              </a:cxn>
            </a:cxnLst>
            <a:rect l="0" t="0" r="r" b="b"/>
            <a:pathLst>
              <a:path w="538" h="162">
                <a:moveTo>
                  <a:pt x="538" y="162"/>
                </a:moveTo>
                <a:lnTo>
                  <a:pt x="316"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1" name="Freeform 99"/>
          <p:cNvSpPr>
            <a:spLocks/>
          </p:cNvSpPr>
          <p:nvPr/>
        </p:nvSpPr>
        <p:spPr bwMode="auto">
          <a:xfrm>
            <a:off x="3736975" y="4705350"/>
            <a:ext cx="234950" cy="244475"/>
          </a:xfrm>
          <a:custGeom>
            <a:avLst/>
            <a:gdLst>
              <a:gd name="T0" fmla="*/ 148 w 148"/>
              <a:gd name="T1" fmla="*/ 154 h 154"/>
              <a:gd name="T2" fmla="*/ 42 w 148"/>
              <a:gd name="T3" fmla="*/ 0 h 154"/>
              <a:gd name="T4" fmla="*/ 0 w 148"/>
              <a:gd name="T5" fmla="*/ 0 h 154"/>
            </a:gdLst>
            <a:ahLst/>
            <a:cxnLst>
              <a:cxn ang="0">
                <a:pos x="T0" y="T1"/>
              </a:cxn>
              <a:cxn ang="0">
                <a:pos x="T2" y="T3"/>
              </a:cxn>
              <a:cxn ang="0">
                <a:pos x="T4" y="T5"/>
              </a:cxn>
            </a:cxnLst>
            <a:rect l="0" t="0" r="r" b="b"/>
            <a:pathLst>
              <a:path w="148" h="154">
                <a:moveTo>
                  <a:pt x="148" y="154"/>
                </a:moveTo>
                <a:lnTo>
                  <a:pt x="42" y="0"/>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2" name="Freeform 100"/>
          <p:cNvSpPr>
            <a:spLocks/>
          </p:cNvSpPr>
          <p:nvPr/>
        </p:nvSpPr>
        <p:spPr bwMode="auto">
          <a:xfrm>
            <a:off x="3143250" y="5248275"/>
            <a:ext cx="987425" cy="231775"/>
          </a:xfrm>
          <a:custGeom>
            <a:avLst/>
            <a:gdLst>
              <a:gd name="T0" fmla="*/ 622 w 622"/>
              <a:gd name="T1" fmla="*/ 146 h 146"/>
              <a:gd name="T2" fmla="*/ 100 w 622"/>
              <a:gd name="T3" fmla="*/ 2 h 146"/>
              <a:gd name="T4" fmla="*/ 0 w 622"/>
              <a:gd name="T5" fmla="*/ 0 h 146"/>
            </a:gdLst>
            <a:ahLst/>
            <a:cxnLst>
              <a:cxn ang="0">
                <a:pos x="T0" y="T1"/>
              </a:cxn>
              <a:cxn ang="0">
                <a:pos x="T2" y="T3"/>
              </a:cxn>
              <a:cxn ang="0">
                <a:pos x="T4" y="T5"/>
              </a:cxn>
            </a:cxnLst>
            <a:rect l="0" t="0" r="r" b="b"/>
            <a:pathLst>
              <a:path w="622" h="146">
                <a:moveTo>
                  <a:pt x="622" y="146"/>
                </a:moveTo>
                <a:lnTo>
                  <a:pt x="100" y="2"/>
                </a:lnTo>
                <a:lnTo>
                  <a:pt x="0"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3" name="Line 101"/>
          <p:cNvSpPr>
            <a:spLocks noChangeShapeType="1"/>
          </p:cNvSpPr>
          <p:nvPr/>
        </p:nvSpPr>
        <p:spPr bwMode="auto">
          <a:xfrm flipH="1" flipV="1">
            <a:off x="2981325" y="5708650"/>
            <a:ext cx="1073150" cy="25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4" name="Line 102"/>
          <p:cNvSpPr>
            <a:spLocks noChangeShapeType="1"/>
          </p:cNvSpPr>
          <p:nvPr/>
        </p:nvSpPr>
        <p:spPr bwMode="auto">
          <a:xfrm>
            <a:off x="4483100" y="3524250"/>
            <a:ext cx="1187450" cy="3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5" name="Line 103"/>
          <p:cNvSpPr>
            <a:spLocks noChangeShapeType="1"/>
          </p:cNvSpPr>
          <p:nvPr/>
        </p:nvSpPr>
        <p:spPr bwMode="auto">
          <a:xfrm>
            <a:off x="4714875" y="3232150"/>
            <a:ext cx="9493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6" name="Freeform 104"/>
          <p:cNvSpPr>
            <a:spLocks/>
          </p:cNvSpPr>
          <p:nvPr/>
        </p:nvSpPr>
        <p:spPr bwMode="auto">
          <a:xfrm>
            <a:off x="4467225" y="2924175"/>
            <a:ext cx="1206500" cy="85725"/>
          </a:xfrm>
          <a:custGeom>
            <a:avLst/>
            <a:gdLst>
              <a:gd name="T0" fmla="*/ 0 w 760"/>
              <a:gd name="T1" fmla="*/ 54 h 54"/>
              <a:gd name="T2" fmla="*/ 610 w 760"/>
              <a:gd name="T3" fmla="*/ 0 h 54"/>
              <a:gd name="T4" fmla="*/ 760 w 760"/>
              <a:gd name="T5" fmla="*/ 2 h 54"/>
            </a:gdLst>
            <a:ahLst/>
            <a:cxnLst>
              <a:cxn ang="0">
                <a:pos x="T0" y="T1"/>
              </a:cxn>
              <a:cxn ang="0">
                <a:pos x="T2" y="T3"/>
              </a:cxn>
              <a:cxn ang="0">
                <a:pos x="T4" y="T5"/>
              </a:cxn>
            </a:cxnLst>
            <a:rect l="0" t="0" r="r" b="b"/>
            <a:pathLst>
              <a:path w="760" h="54">
                <a:moveTo>
                  <a:pt x="0" y="54"/>
                </a:moveTo>
                <a:lnTo>
                  <a:pt x="610" y="0"/>
                </a:lnTo>
                <a:lnTo>
                  <a:pt x="760" y="2"/>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7" name="Line 105"/>
          <p:cNvSpPr>
            <a:spLocks noChangeShapeType="1"/>
          </p:cNvSpPr>
          <p:nvPr/>
        </p:nvSpPr>
        <p:spPr bwMode="auto">
          <a:xfrm>
            <a:off x="4619625" y="2635250"/>
            <a:ext cx="10477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8" name="Freeform 106"/>
          <p:cNvSpPr>
            <a:spLocks/>
          </p:cNvSpPr>
          <p:nvPr/>
        </p:nvSpPr>
        <p:spPr bwMode="auto">
          <a:xfrm>
            <a:off x="4470400" y="2187575"/>
            <a:ext cx="1209675" cy="120650"/>
          </a:xfrm>
          <a:custGeom>
            <a:avLst/>
            <a:gdLst>
              <a:gd name="T0" fmla="*/ 0 w 762"/>
              <a:gd name="T1" fmla="*/ 0 h 76"/>
              <a:gd name="T2" fmla="*/ 612 w 762"/>
              <a:gd name="T3" fmla="*/ 76 h 76"/>
              <a:gd name="T4" fmla="*/ 762 w 762"/>
              <a:gd name="T5" fmla="*/ 76 h 76"/>
            </a:gdLst>
            <a:ahLst/>
            <a:cxnLst>
              <a:cxn ang="0">
                <a:pos x="T0" y="T1"/>
              </a:cxn>
              <a:cxn ang="0">
                <a:pos x="T2" y="T3"/>
              </a:cxn>
              <a:cxn ang="0">
                <a:pos x="T4" y="T5"/>
              </a:cxn>
            </a:cxnLst>
            <a:rect l="0" t="0" r="r" b="b"/>
            <a:pathLst>
              <a:path w="762" h="76">
                <a:moveTo>
                  <a:pt x="0" y="0"/>
                </a:moveTo>
                <a:lnTo>
                  <a:pt x="612" y="76"/>
                </a:lnTo>
                <a:lnTo>
                  <a:pt x="762" y="7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59" name="Freeform 107"/>
          <p:cNvSpPr>
            <a:spLocks/>
          </p:cNvSpPr>
          <p:nvPr/>
        </p:nvSpPr>
        <p:spPr bwMode="auto">
          <a:xfrm>
            <a:off x="4772025" y="1809750"/>
            <a:ext cx="908050" cy="190500"/>
          </a:xfrm>
          <a:custGeom>
            <a:avLst/>
            <a:gdLst>
              <a:gd name="T0" fmla="*/ 0 w 572"/>
              <a:gd name="T1" fmla="*/ 0 h 120"/>
              <a:gd name="T2" fmla="*/ 414 w 572"/>
              <a:gd name="T3" fmla="*/ 118 h 120"/>
              <a:gd name="T4" fmla="*/ 572 w 572"/>
              <a:gd name="T5" fmla="*/ 120 h 120"/>
            </a:gdLst>
            <a:ahLst/>
            <a:cxnLst>
              <a:cxn ang="0">
                <a:pos x="T0" y="T1"/>
              </a:cxn>
              <a:cxn ang="0">
                <a:pos x="T2" y="T3"/>
              </a:cxn>
              <a:cxn ang="0">
                <a:pos x="T4" y="T5"/>
              </a:cxn>
            </a:cxnLst>
            <a:rect l="0" t="0" r="r" b="b"/>
            <a:pathLst>
              <a:path w="572" h="120">
                <a:moveTo>
                  <a:pt x="0" y="0"/>
                </a:moveTo>
                <a:lnTo>
                  <a:pt x="414" y="118"/>
                </a:lnTo>
                <a:lnTo>
                  <a:pt x="572" y="12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60" name="Line 108"/>
          <p:cNvSpPr>
            <a:spLocks noChangeShapeType="1"/>
          </p:cNvSpPr>
          <p:nvPr/>
        </p:nvSpPr>
        <p:spPr bwMode="auto">
          <a:xfrm>
            <a:off x="4467225" y="1368425"/>
            <a:ext cx="1127125" cy="3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61" name="Freeform 109"/>
          <p:cNvSpPr>
            <a:spLocks/>
          </p:cNvSpPr>
          <p:nvPr/>
        </p:nvSpPr>
        <p:spPr bwMode="auto">
          <a:xfrm>
            <a:off x="4464050" y="860425"/>
            <a:ext cx="1193800" cy="304800"/>
          </a:xfrm>
          <a:custGeom>
            <a:avLst/>
            <a:gdLst>
              <a:gd name="T0" fmla="*/ 0 w 752"/>
              <a:gd name="T1" fmla="*/ 192 h 192"/>
              <a:gd name="T2" fmla="*/ 197 w 752"/>
              <a:gd name="T3" fmla="*/ 130 h 192"/>
              <a:gd name="T4" fmla="*/ 389 w 752"/>
              <a:gd name="T5" fmla="*/ 71 h 192"/>
              <a:gd name="T6" fmla="*/ 620 w 752"/>
              <a:gd name="T7" fmla="*/ 0 h 192"/>
              <a:gd name="T8" fmla="*/ 752 w 752"/>
              <a:gd name="T9" fmla="*/ 2 h 192"/>
            </a:gdLst>
            <a:ahLst/>
            <a:cxnLst>
              <a:cxn ang="0">
                <a:pos x="T0" y="T1"/>
              </a:cxn>
              <a:cxn ang="0">
                <a:pos x="T2" y="T3"/>
              </a:cxn>
              <a:cxn ang="0">
                <a:pos x="T4" y="T5"/>
              </a:cxn>
              <a:cxn ang="0">
                <a:pos x="T6" y="T7"/>
              </a:cxn>
              <a:cxn ang="0">
                <a:pos x="T8" y="T9"/>
              </a:cxn>
            </a:cxnLst>
            <a:rect l="0" t="0" r="r" b="b"/>
            <a:pathLst>
              <a:path w="752" h="192">
                <a:moveTo>
                  <a:pt x="0" y="192"/>
                </a:moveTo>
                <a:lnTo>
                  <a:pt x="197" y="130"/>
                </a:lnTo>
                <a:lnTo>
                  <a:pt x="389" y="71"/>
                </a:lnTo>
                <a:lnTo>
                  <a:pt x="620" y="0"/>
                </a:lnTo>
                <a:lnTo>
                  <a:pt x="752" y="2"/>
                </a:lnTo>
              </a:path>
            </a:pathLst>
          </a:custGeom>
          <a:noFill/>
          <a:ln w="254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62" name="Freeform 110"/>
          <p:cNvSpPr>
            <a:spLocks/>
          </p:cNvSpPr>
          <p:nvPr/>
        </p:nvSpPr>
        <p:spPr bwMode="auto">
          <a:xfrm>
            <a:off x="4711700" y="723900"/>
            <a:ext cx="958850" cy="311150"/>
          </a:xfrm>
          <a:custGeom>
            <a:avLst/>
            <a:gdLst>
              <a:gd name="T0" fmla="*/ 0 w 604"/>
              <a:gd name="T1" fmla="*/ 196 h 196"/>
              <a:gd name="T2" fmla="*/ 458 w 604"/>
              <a:gd name="T3" fmla="*/ 0 h 196"/>
              <a:gd name="T4" fmla="*/ 604 w 604"/>
              <a:gd name="T5" fmla="*/ 0 h 196"/>
            </a:gdLst>
            <a:ahLst/>
            <a:cxnLst>
              <a:cxn ang="0">
                <a:pos x="T0" y="T1"/>
              </a:cxn>
              <a:cxn ang="0">
                <a:pos x="T2" y="T3"/>
              </a:cxn>
              <a:cxn ang="0">
                <a:pos x="T4" y="T5"/>
              </a:cxn>
            </a:cxnLst>
            <a:rect l="0" t="0" r="r" b="b"/>
            <a:pathLst>
              <a:path w="604" h="196">
                <a:moveTo>
                  <a:pt x="0" y="196"/>
                </a:moveTo>
                <a:lnTo>
                  <a:pt x="458" y="0"/>
                </a:lnTo>
                <a:lnTo>
                  <a:pt x="604"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63" name="Freeform 111"/>
          <p:cNvSpPr>
            <a:spLocks/>
          </p:cNvSpPr>
          <p:nvPr/>
        </p:nvSpPr>
        <p:spPr bwMode="auto">
          <a:xfrm>
            <a:off x="4471988" y="858838"/>
            <a:ext cx="1193800" cy="304800"/>
          </a:xfrm>
          <a:custGeom>
            <a:avLst/>
            <a:gdLst>
              <a:gd name="T0" fmla="*/ 0 w 752"/>
              <a:gd name="T1" fmla="*/ 192 h 192"/>
              <a:gd name="T2" fmla="*/ 620 w 752"/>
              <a:gd name="T3" fmla="*/ 0 h 192"/>
              <a:gd name="T4" fmla="*/ 752 w 752"/>
              <a:gd name="T5" fmla="*/ 2 h 192"/>
            </a:gdLst>
            <a:ahLst/>
            <a:cxnLst>
              <a:cxn ang="0">
                <a:pos x="T0" y="T1"/>
              </a:cxn>
              <a:cxn ang="0">
                <a:pos x="T2" y="T3"/>
              </a:cxn>
              <a:cxn ang="0">
                <a:pos x="T4" y="T5"/>
              </a:cxn>
            </a:cxnLst>
            <a:rect l="0" t="0" r="r" b="b"/>
            <a:pathLst>
              <a:path w="752" h="192">
                <a:moveTo>
                  <a:pt x="0" y="192"/>
                </a:moveTo>
                <a:lnTo>
                  <a:pt x="620" y="0"/>
                </a:lnTo>
                <a:lnTo>
                  <a:pt x="752" y="2"/>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190873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r>
              <a:rPr lang="en-US" dirty="0">
                <a:solidFill>
                  <a:schemeClr val="tx1"/>
                </a:solidFill>
              </a:rPr>
              <a:t>Body Planes</a:t>
            </a:r>
          </a:p>
        </p:txBody>
      </p:sp>
      <p:sp>
        <p:nvSpPr>
          <p:cNvPr id="26629" name="Rectangle 5"/>
          <p:cNvSpPr>
            <a:spLocks noGrp="1" noChangeArrowheads="1"/>
          </p:cNvSpPr>
          <p:nvPr>
            <p:ph idx="1"/>
          </p:nvPr>
        </p:nvSpPr>
        <p:spPr/>
        <p:txBody>
          <a:bodyPr/>
          <a:lstStyle/>
          <a:p>
            <a:r>
              <a:rPr lang="en-US" dirty="0">
                <a:solidFill>
                  <a:schemeClr val="tx1"/>
                </a:solidFill>
              </a:rPr>
              <a:t>Three most common</a:t>
            </a:r>
          </a:p>
          <a:p>
            <a:pPr lvl="1"/>
            <a:r>
              <a:rPr lang="en-US" dirty="0">
                <a:solidFill>
                  <a:schemeClr val="tx1"/>
                </a:solidFill>
              </a:rPr>
              <a:t>Lie at right angles to each other</a:t>
            </a:r>
          </a:p>
          <a:p>
            <a:pPr lvl="1"/>
            <a:r>
              <a:rPr lang="en-US" b="1" dirty="0">
                <a:solidFill>
                  <a:schemeClr val="tx1"/>
                </a:solidFill>
              </a:rPr>
              <a:t>Sagittal plane</a:t>
            </a:r>
            <a:endParaRPr lang="en-US" dirty="0">
              <a:solidFill>
                <a:schemeClr val="tx1"/>
              </a:solidFill>
            </a:endParaRPr>
          </a:p>
          <a:p>
            <a:pPr lvl="1"/>
            <a:r>
              <a:rPr lang="en-US" b="1" dirty="0">
                <a:solidFill>
                  <a:schemeClr val="tx1"/>
                </a:solidFill>
              </a:rPr>
              <a:t>Frontal (coronal) plane</a:t>
            </a:r>
          </a:p>
          <a:p>
            <a:pPr lvl="1"/>
            <a:r>
              <a:rPr lang="en-US" b="1" dirty="0">
                <a:solidFill>
                  <a:schemeClr val="tx1"/>
                </a:solidFill>
              </a:rPr>
              <a:t>Transverse (horizontal) plane</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980649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dirty="0">
                <a:solidFill>
                  <a:schemeClr val="tx1"/>
                </a:solidFill>
              </a:rPr>
              <a:t>Sagittal Plane</a:t>
            </a:r>
          </a:p>
        </p:txBody>
      </p:sp>
      <p:sp>
        <p:nvSpPr>
          <p:cNvPr id="27653" name="Rectangle 5"/>
          <p:cNvSpPr>
            <a:spLocks noGrp="1" noChangeArrowheads="1"/>
          </p:cNvSpPr>
          <p:nvPr>
            <p:ph idx="1"/>
          </p:nvPr>
        </p:nvSpPr>
        <p:spPr>
          <a:xfrm>
            <a:off x="457200" y="1600200"/>
            <a:ext cx="5562600" cy="4525963"/>
          </a:xfrm>
        </p:spPr>
        <p:txBody>
          <a:bodyPr>
            <a:normAutofit/>
          </a:bodyPr>
          <a:lstStyle/>
          <a:p>
            <a:r>
              <a:rPr lang="en-US" dirty="0">
                <a:solidFill>
                  <a:schemeClr val="tx1"/>
                </a:solidFill>
              </a:rPr>
              <a:t>Sagittal plane</a:t>
            </a:r>
          </a:p>
          <a:p>
            <a:pPr lvl="1"/>
            <a:r>
              <a:rPr lang="en-US" dirty="0">
                <a:solidFill>
                  <a:schemeClr val="tx1"/>
                </a:solidFill>
              </a:rPr>
              <a:t>Divides body vertically into right and left parts</a:t>
            </a:r>
          </a:p>
          <a:p>
            <a:pPr lvl="1"/>
            <a:r>
              <a:rPr lang="en-US" dirty="0">
                <a:solidFill>
                  <a:schemeClr val="tx1"/>
                </a:solidFill>
              </a:rPr>
              <a:t>Produces a sagittal section if cut along this plane</a:t>
            </a:r>
          </a:p>
          <a:p>
            <a:pPr lvl="1"/>
            <a:r>
              <a:rPr lang="en-US" b="1" dirty="0" err="1">
                <a:solidFill>
                  <a:schemeClr val="tx1"/>
                </a:solidFill>
              </a:rPr>
              <a:t>Midsagittal</a:t>
            </a:r>
            <a:r>
              <a:rPr lang="en-US" b="1" dirty="0">
                <a:solidFill>
                  <a:schemeClr val="tx1"/>
                </a:solidFill>
              </a:rPr>
              <a:t> (median)</a:t>
            </a:r>
            <a:r>
              <a:rPr lang="en-US" dirty="0">
                <a:solidFill>
                  <a:schemeClr val="tx1"/>
                </a:solidFill>
              </a:rPr>
              <a:t> plane</a:t>
            </a:r>
          </a:p>
          <a:p>
            <a:pPr lvl="2"/>
            <a:r>
              <a:rPr lang="en-US" dirty="0">
                <a:solidFill>
                  <a:schemeClr val="tx1"/>
                </a:solidFill>
              </a:rPr>
              <a:t>Lies on midline</a:t>
            </a:r>
          </a:p>
          <a:p>
            <a:pPr lvl="1"/>
            <a:r>
              <a:rPr lang="en-US" b="1" dirty="0">
                <a:solidFill>
                  <a:schemeClr val="tx1"/>
                </a:solidFill>
              </a:rPr>
              <a:t>Parasagittal</a:t>
            </a:r>
            <a:r>
              <a:rPr lang="en-US" dirty="0">
                <a:solidFill>
                  <a:schemeClr val="tx1"/>
                </a:solidFill>
              </a:rPr>
              <a:t> plane</a:t>
            </a:r>
          </a:p>
          <a:p>
            <a:pPr lvl="2"/>
            <a:r>
              <a:rPr lang="en-US" dirty="0">
                <a:solidFill>
                  <a:schemeClr val="tx1"/>
                </a:solidFill>
              </a:rPr>
              <a:t>Not on </a:t>
            </a:r>
            <a:r>
              <a:rPr lang="en-US" dirty="0" smtClean="0">
                <a:solidFill>
                  <a:schemeClr val="tx1"/>
                </a:solidFill>
              </a:rPr>
              <a:t>midline</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68087"/>
            <a:ext cx="2133600" cy="49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190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dirty="0">
                <a:solidFill>
                  <a:schemeClr val="tx1"/>
                </a:solidFill>
              </a:rPr>
              <a:t>Body Planes</a:t>
            </a:r>
          </a:p>
        </p:txBody>
      </p:sp>
      <p:sp>
        <p:nvSpPr>
          <p:cNvPr id="28677" name="Rectangle 5"/>
          <p:cNvSpPr>
            <a:spLocks noGrp="1" noChangeArrowheads="1"/>
          </p:cNvSpPr>
          <p:nvPr>
            <p:ph idx="1"/>
          </p:nvPr>
        </p:nvSpPr>
        <p:spPr>
          <a:xfrm>
            <a:off x="457200" y="1600200"/>
            <a:ext cx="5562600" cy="4525963"/>
          </a:xfrm>
        </p:spPr>
        <p:txBody>
          <a:bodyPr>
            <a:normAutofit/>
          </a:bodyPr>
          <a:lstStyle/>
          <a:p>
            <a:r>
              <a:rPr lang="en-US" dirty="0">
                <a:solidFill>
                  <a:schemeClr val="tx1"/>
                </a:solidFill>
              </a:rPr>
              <a:t>Frontal (coronal) plane</a:t>
            </a:r>
          </a:p>
          <a:p>
            <a:pPr lvl="1"/>
            <a:r>
              <a:rPr lang="en-US" sz="2600" dirty="0">
                <a:solidFill>
                  <a:schemeClr val="tx1"/>
                </a:solidFill>
              </a:rPr>
              <a:t>Divides body vertically into anterior and posterior parts</a:t>
            </a:r>
          </a:p>
          <a:p>
            <a:pPr lvl="1"/>
            <a:r>
              <a:rPr lang="en-US" sz="2600" dirty="0">
                <a:solidFill>
                  <a:schemeClr val="tx1"/>
                </a:solidFill>
              </a:rPr>
              <a:t>Produces a </a:t>
            </a:r>
            <a:r>
              <a:rPr lang="en-US" sz="2600" b="1" dirty="0">
                <a:solidFill>
                  <a:schemeClr val="tx1"/>
                </a:solidFill>
              </a:rPr>
              <a:t>frontal</a:t>
            </a:r>
            <a:r>
              <a:rPr lang="en-US" sz="2600" dirty="0">
                <a:solidFill>
                  <a:schemeClr val="tx1"/>
                </a:solidFill>
              </a:rPr>
              <a:t> or </a:t>
            </a:r>
            <a:r>
              <a:rPr lang="en-US" sz="2600" b="1" dirty="0">
                <a:solidFill>
                  <a:schemeClr val="tx1"/>
                </a:solidFill>
              </a:rPr>
              <a:t>coronal </a:t>
            </a:r>
            <a:r>
              <a:rPr lang="en-US" sz="2600" b="1" dirty="0" smtClean="0">
                <a:solidFill>
                  <a:schemeClr val="tx1"/>
                </a:solidFill>
              </a:rPr>
              <a:t>section</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230134"/>
            <a:ext cx="2124075" cy="439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38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Body Planes</a:t>
            </a:r>
            <a:endParaRPr lang="en-US" dirty="0">
              <a:solidFill>
                <a:schemeClr val="tx1"/>
              </a:solidFill>
            </a:endParaRPr>
          </a:p>
        </p:txBody>
      </p:sp>
      <p:sp>
        <p:nvSpPr>
          <p:cNvPr id="3" name="Content Placeholder 2"/>
          <p:cNvSpPr>
            <a:spLocks noGrp="1"/>
          </p:cNvSpPr>
          <p:nvPr>
            <p:ph idx="1"/>
          </p:nvPr>
        </p:nvSpPr>
        <p:spPr>
          <a:xfrm>
            <a:off x="457200" y="1600200"/>
            <a:ext cx="5029200" cy="4525963"/>
          </a:xfrm>
        </p:spPr>
        <p:txBody>
          <a:bodyPr/>
          <a:lstStyle/>
          <a:p>
            <a:r>
              <a:rPr lang="en-US" dirty="0" smtClean="0">
                <a:solidFill>
                  <a:schemeClr val="tx1"/>
                </a:solidFill>
              </a:rPr>
              <a:t>Transverse (horizontal) plane</a:t>
            </a:r>
          </a:p>
          <a:p>
            <a:pPr lvl="1"/>
            <a:r>
              <a:rPr lang="en-US" sz="2600" dirty="0" smtClean="0">
                <a:solidFill>
                  <a:schemeClr val="tx1"/>
                </a:solidFill>
              </a:rPr>
              <a:t>Divides body horizontally (90° to vertical plane) into superior and inferior parts</a:t>
            </a:r>
          </a:p>
          <a:p>
            <a:pPr lvl="1"/>
            <a:r>
              <a:rPr lang="en-US" sz="2600" dirty="0" smtClean="0">
                <a:solidFill>
                  <a:schemeClr val="tx1"/>
                </a:solidFill>
              </a:rPr>
              <a:t>Produces a </a:t>
            </a:r>
            <a:r>
              <a:rPr lang="en-US" sz="2600" b="1" dirty="0" smtClean="0">
                <a:solidFill>
                  <a:schemeClr val="tx1"/>
                </a:solidFill>
              </a:rPr>
              <a:t>cross section</a:t>
            </a:r>
            <a:endParaRPr lang="en-US" sz="2600" dirty="0" smtClean="0">
              <a:solidFill>
                <a:schemeClr val="tx1"/>
              </a:solidFill>
            </a:endParaRPr>
          </a:p>
          <a:p>
            <a:r>
              <a:rPr lang="en-US" b="1" dirty="0" smtClean="0">
                <a:solidFill>
                  <a:schemeClr val="tx1"/>
                </a:solidFill>
              </a:rPr>
              <a:t>Oblique section</a:t>
            </a:r>
            <a:endParaRPr lang="en-US" dirty="0" smtClean="0">
              <a:solidFill>
                <a:schemeClr val="tx1"/>
              </a:solidFill>
            </a:endParaRPr>
          </a:p>
          <a:p>
            <a:pPr lvl="1"/>
            <a:r>
              <a:rPr lang="en-US" sz="2600" dirty="0" smtClean="0">
                <a:solidFill>
                  <a:schemeClr val="tx1"/>
                </a:solidFill>
              </a:rPr>
              <a:t>Result of cuts at angle other than 90° to vertical plane</a:t>
            </a:r>
          </a:p>
          <a:p>
            <a:endParaRPr lang="en-US" dirty="0">
              <a:solidFill>
                <a:schemeClr val="tx1"/>
              </a:soli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2305050" cy="399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994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dirty="0">
                <a:solidFill>
                  <a:schemeClr val="tx1"/>
                </a:solidFill>
              </a:rPr>
              <a:t>Body Cavities</a:t>
            </a:r>
          </a:p>
        </p:txBody>
      </p:sp>
      <p:sp>
        <p:nvSpPr>
          <p:cNvPr id="30725" name="Rectangle 5"/>
          <p:cNvSpPr>
            <a:spLocks noGrp="1" noChangeArrowheads="1"/>
          </p:cNvSpPr>
          <p:nvPr>
            <p:ph idx="1"/>
          </p:nvPr>
        </p:nvSpPr>
        <p:spPr/>
        <p:txBody>
          <a:bodyPr/>
          <a:lstStyle/>
          <a:p>
            <a:r>
              <a:rPr lang="en-US" dirty="0">
                <a:solidFill>
                  <a:schemeClr val="tx1"/>
                </a:solidFill>
              </a:rPr>
              <a:t>Two sets of internal body cavities </a:t>
            </a:r>
          </a:p>
          <a:p>
            <a:pPr lvl="1"/>
            <a:r>
              <a:rPr lang="en-US" dirty="0">
                <a:solidFill>
                  <a:schemeClr val="tx1"/>
                </a:solidFill>
              </a:rPr>
              <a:t>Closed to environment</a:t>
            </a:r>
          </a:p>
          <a:p>
            <a:r>
              <a:rPr lang="en-US" dirty="0">
                <a:solidFill>
                  <a:schemeClr val="tx1"/>
                </a:solidFill>
              </a:rPr>
              <a:t>Provide different degrees of protection to organs</a:t>
            </a:r>
          </a:p>
          <a:p>
            <a:r>
              <a:rPr lang="en-US" b="1" dirty="0">
                <a:solidFill>
                  <a:schemeClr val="tx1"/>
                </a:solidFill>
              </a:rPr>
              <a:t>Dorsal body cavity</a:t>
            </a:r>
          </a:p>
          <a:p>
            <a:r>
              <a:rPr lang="en-US" b="1" dirty="0">
                <a:solidFill>
                  <a:schemeClr val="tx1"/>
                </a:solidFill>
              </a:rPr>
              <a:t>Ventral body cavity</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178666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r>
              <a:rPr lang="en-US" dirty="0">
                <a:solidFill>
                  <a:schemeClr val="tx1"/>
                </a:solidFill>
              </a:rPr>
              <a:t>Dorsal Body Cavity</a:t>
            </a:r>
          </a:p>
        </p:txBody>
      </p:sp>
      <p:sp>
        <p:nvSpPr>
          <p:cNvPr id="31749" name="Rectangle 5"/>
          <p:cNvSpPr>
            <a:spLocks noGrp="1" noChangeArrowheads="1"/>
          </p:cNvSpPr>
          <p:nvPr>
            <p:ph idx="1"/>
          </p:nvPr>
        </p:nvSpPr>
        <p:spPr/>
        <p:txBody>
          <a:bodyPr/>
          <a:lstStyle/>
          <a:p>
            <a:r>
              <a:rPr lang="en-US" dirty="0">
                <a:solidFill>
                  <a:schemeClr val="tx1"/>
                </a:solidFill>
              </a:rPr>
              <a:t>Protects nervous system</a:t>
            </a:r>
          </a:p>
          <a:p>
            <a:r>
              <a:rPr lang="en-US" dirty="0">
                <a:solidFill>
                  <a:schemeClr val="tx1"/>
                </a:solidFill>
              </a:rPr>
              <a:t>Two subdivisions:</a:t>
            </a:r>
          </a:p>
          <a:p>
            <a:pPr lvl="1"/>
            <a:r>
              <a:rPr lang="en-US" b="1" dirty="0">
                <a:solidFill>
                  <a:schemeClr val="tx1"/>
                </a:solidFill>
              </a:rPr>
              <a:t>Cranial cavity</a:t>
            </a:r>
            <a:endParaRPr lang="en-US" dirty="0">
              <a:solidFill>
                <a:schemeClr val="tx1"/>
              </a:solidFill>
            </a:endParaRPr>
          </a:p>
          <a:p>
            <a:pPr lvl="2"/>
            <a:r>
              <a:rPr lang="en-US" dirty="0">
                <a:solidFill>
                  <a:schemeClr val="tx1"/>
                </a:solidFill>
              </a:rPr>
              <a:t>Encases brain</a:t>
            </a:r>
          </a:p>
          <a:p>
            <a:pPr lvl="1"/>
            <a:endParaRPr lang="en-US" b="1" dirty="0" smtClean="0">
              <a:solidFill>
                <a:schemeClr val="tx1"/>
              </a:solidFill>
            </a:endParaRPr>
          </a:p>
          <a:p>
            <a:pPr lvl="1"/>
            <a:r>
              <a:rPr lang="en-US" b="1" dirty="0" smtClean="0">
                <a:solidFill>
                  <a:schemeClr val="tx1"/>
                </a:solidFill>
              </a:rPr>
              <a:t>Vertebral </a:t>
            </a:r>
            <a:r>
              <a:rPr lang="en-US" b="1" dirty="0">
                <a:solidFill>
                  <a:schemeClr val="tx1"/>
                </a:solidFill>
              </a:rPr>
              <a:t>cavity</a:t>
            </a:r>
            <a:endParaRPr lang="en-US" dirty="0">
              <a:solidFill>
                <a:schemeClr val="tx1"/>
              </a:solidFill>
            </a:endParaRPr>
          </a:p>
          <a:p>
            <a:pPr lvl="2"/>
            <a:r>
              <a:rPr lang="en-US" dirty="0">
                <a:solidFill>
                  <a:schemeClr val="tx1"/>
                </a:solidFill>
              </a:rPr>
              <a:t>Encases spinal cord</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04900"/>
            <a:ext cx="30861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865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r>
              <a:rPr lang="en-US" dirty="0">
                <a:solidFill>
                  <a:schemeClr val="tx1"/>
                </a:solidFill>
              </a:rPr>
              <a:t>Ventral Body Cavity</a:t>
            </a:r>
          </a:p>
        </p:txBody>
      </p:sp>
      <p:sp>
        <p:nvSpPr>
          <p:cNvPr id="33797" name="Rectangle 5"/>
          <p:cNvSpPr>
            <a:spLocks noGrp="1" noChangeArrowheads="1"/>
          </p:cNvSpPr>
          <p:nvPr>
            <p:ph idx="1"/>
          </p:nvPr>
        </p:nvSpPr>
        <p:spPr>
          <a:xfrm>
            <a:off x="457200" y="1600200"/>
            <a:ext cx="4419600" cy="4525963"/>
          </a:xfrm>
        </p:spPr>
        <p:txBody>
          <a:bodyPr/>
          <a:lstStyle/>
          <a:p>
            <a:r>
              <a:rPr lang="en-US" dirty="0">
                <a:solidFill>
                  <a:schemeClr val="tx1"/>
                </a:solidFill>
              </a:rPr>
              <a:t>Houses internal organs (</a:t>
            </a:r>
            <a:r>
              <a:rPr lang="en-US" b="1" dirty="0">
                <a:solidFill>
                  <a:schemeClr val="tx1"/>
                </a:solidFill>
              </a:rPr>
              <a:t>viscera</a:t>
            </a:r>
            <a:r>
              <a:rPr lang="en-US" dirty="0">
                <a:solidFill>
                  <a:schemeClr val="tx1"/>
                </a:solidFill>
              </a:rPr>
              <a:t>)</a:t>
            </a:r>
          </a:p>
          <a:p>
            <a:r>
              <a:rPr lang="en-US" dirty="0">
                <a:solidFill>
                  <a:schemeClr val="tx1"/>
                </a:solidFill>
              </a:rPr>
              <a:t>Two subdivisions (separated by diaphragm)</a:t>
            </a:r>
          </a:p>
          <a:p>
            <a:pPr lvl="1"/>
            <a:r>
              <a:rPr lang="en-US" b="1" dirty="0">
                <a:solidFill>
                  <a:schemeClr val="tx1"/>
                </a:solidFill>
              </a:rPr>
              <a:t>Thoracic cavity</a:t>
            </a:r>
          </a:p>
          <a:p>
            <a:pPr lvl="1"/>
            <a:r>
              <a:rPr lang="en-US" b="1" dirty="0" err="1">
                <a:solidFill>
                  <a:schemeClr val="tx1"/>
                </a:solidFill>
              </a:rPr>
              <a:t>Abdominopelvic</a:t>
            </a:r>
            <a:r>
              <a:rPr lang="en-US" b="1" dirty="0">
                <a:solidFill>
                  <a:schemeClr val="tx1"/>
                </a:solidFill>
              </a:rPr>
              <a:t> cavity</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840" y="1447800"/>
            <a:ext cx="352446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355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75784"/>
            <a:ext cx="4343400" cy="490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Rectangle 4"/>
          <p:cNvSpPr>
            <a:spLocks noGrp="1" noChangeArrowheads="1"/>
          </p:cNvSpPr>
          <p:nvPr>
            <p:ph type="title"/>
          </p:nvPr>
        </p:nvSpPr>
        <p:spPr/>
        <p:txBody>
          <a:bodyPr/>
          <a:lstStyle/>
          <a:p>
            <a:r>
              <a:rPr lang="en-US" dirty="0">
                <a:solidFill>
                  <a:schemeClr val="tx1"/>
                </a:solidFill>
              </a:rPr>
              <a:t>Ventral Body Cavity</a:t>
            </a:r>
          </a:p>
        </p:txBody>
      </p:sp>
      <p:sp>
        <p:nvSpPr>
          <p:cNvPr id="34821" name="Rectangle 5"/>
          <p:cNvSpPr>
            <a:spLocks noGrp="1" noChangeArrowheads="1"/>
          </p:cNvSpPr>
          <p:nvPr>
            <p:ph idx="1"/>
          </p:nvPr>
        </p:nvSpPr>
        <p:spPr>
          <a:xfrm>
            <a:off x="457200" y="1600200"/>
            <a:ext cx="4191000" cy="4525963"/>
          </a:xfrm>
        </p:spPr>
        <p:txBody>
          <a:bodyPr>
            <a:normAutofit fontScale="92500" lnSpcReduction="10000"/>
          </a:bodyPr>
          <a:lstStyle/>
          <a:p>
            <a:r>
              <a:rPr lang="en-US" dirty="0">
                <a:solidFill>
                  <a:schemeClr val="tx1"/>
                </a:solidFill>
              </a:rPr>
              <a:t>Thoracic cavity subdivisions</a:t>
            </a:r>
          </a:p>
          <a:p>
            <a:pPr lvl="1"/>
            <a:r>
              <a:rPr lang="en-US" dirty="0">
                <a:solidFill>
                  <a:schemeClr val="tx1"/>
                </a:solidFill>
              </a:rPr>
              <a:t>Two </a:t>
            </a:r>
            <a:r>
              <a:rPr lang="en-US" b="1" dirty="0">
                <a:solidFill>
                  <a:schemeClr val="tx1"/>
                </a:solidFill>
              </a:rPr>
              <a:t>pleural cavities</a:t>
            </a:r>
            <a:endParaRPr lang="en-US" dirty="0">
              <a:solidFill>
                <a:schemeClr val="tx1"/>
              </a:solidFill>
            </a:endParaRPr>
          </a:p>
          <a:p>
            <a:pPr lvl="2"/>
            <a:r>
              <a:rPr lang="en-US" dirty="0">
                <a:solidFill>
                  <a:schemeClr val="tx1"/>
                </a:solidFill>
              </a:rPr>
              <a:t>Each houses a lung</a:t>
            </a:r>
          </a:p>
          <a:p>
            <a:pPr lvl="1"/>
            <a:r>
              <a:rPr lang="en-US" b="1" dirty="0">
                <a:solidFill>
                  <a:schemeClr val="tx1"/>
                </a:solidFill>
              </a:rPr>
              <a:t>Mediastinum</a:t>
            </a:r>
            <a:endParaRPr lang="en-US" dirty="0">
              <a:solidFill>
                <a:schemeClr val="tx1"/>
              </a:solidFill>
            </a:endParaRPr>
          </a:p>
          <a:p>
            <a:pPr lvl="2"/>
            <a:r>
              <a:rPr lang="en-US" dirty="0">
                <a:solidFill>
                  <a:schemeClr val="tx1"/>
                </a:solidFill>
              </a:rPr>
              <a:t>Contains pericardial cavity</a:t>
            </a:r>
          </a:p>
          <a:p>
            <a:pPr lvl="2"/>
            <a:r>
              <a:rPr lang="en-US" dirty="0">
                <a:solidFill>
                  <a:schemeClr val="tx1"/>
                </a:solidFill>
              </a:rPr>
              <a:t>Surrounds thoracic organs</a:t>
            </a:r>
          </a:p>
          <a:p>
            <a:pPr lvl="1"/>
            <a:r>
              <a:rPr lang="en-US" b="1" dirty="0">
                <a:solidFill>
                  <a:schemeClr val="tx1"/>
                </a:solidFill>
              </a:rPr>
              <a:t>Pericardial cavity</a:t>
            </a:r>
            <a:endParaRPr lang="en-US" dirty="0">
              <a:solidFill>
                <a:schemeClr val="tx1"/>
              </a:solidFill>
            </a:endParaRPr>
          </a:p>
          <a:p>
            <a:pPr lvl="2"/>
            <a:r>
              <a:rPr lang="en-US" dirty="0">
                <a:solidFill>
                  <a:schemeClr val="tx1"/>
                </a:solidFill>
              </a:rPr>
              <a:t>Encloses heart</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54042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19459" name="Rectangle 3"/>
          <p:cNvSpPr>
            <a:spLocks noGrp="1" noChangeArrowheads="1"/>
          </p:cNvSpPr>
          <p:nvPr>
            <p:ph idx="1"/>
          </p:nvPr>
        </p:nvSpPr>
        <p:spPr/>
        <p:txBody>
          <a:bodyPr rtlCol="0">
            <a:normAutofit fontScale="92500" lnSpcReduction="10000"/>
          </a:bodyPr>
          <a:lstStyle/>
          <a:p>
            <a:pPr marL="576072" indent="-457200" fontAlgn="auto">
              <a:spcBef>
                <a:spcPts val="0"/>
              </a:spcBef>
              <a:spcAft>
                <a:spcPts val="0"/>
              </a:spcAft>
              <a:defRPr/>
            </a:pPr>
            <a:r>
              <a:rPr lang="en-US" dirty="0"/>
              <a:t>Assignments</a:t>
            </a:r>
          </a:p>
          <a:p>
            <a:pPr lvl="1">
              <a:buClr>
                <a:schemeClr val="accent4"/>
              </a:buClr>
              <a:buFont typeface="Arial" panose="020B0604020202020204" pitchFamily="34" charset="0"/>
              <a:buChar char="•"/>
              <a:defRPr/>
            </a:pPr>
            <a:r>
              <a:rPr lang="en-US" dirty="0"/>
              <a:t>You  will submit one assignment by each of our six exam dates.  The assignment will be open in </a:t>
            </a:r>
            <a:r>
              <a:rPr lang="en-US" dirty="0" err="1"/>
              <a:t>ReggieNet</a:t>
            </a:r>
            <a:r>
              <a:rPr lang="en-US" dirty="0"/>
              <a:t> several days before the due date.  </a:t>
            </a:r>
            <a:r>
              <a:rPr lang="en-US" dirty="0" smtClean="0"/>
              <a:t>Instructions will be provided.  </a:t>
            </a:r>
            <a:endParaRPr lang="en-US" dirty="0"/>
          </a:p>
          <a:p>
            <a:pPr lvl="1" fontAlgn="auto">
              <a:spcAft>
                <a:spcPts val="0"/>
              </a:spcAft>
              <a:buClr>
                <a:schemeClr val="accent4"/>
              </a:buClr>
              <a:buFont typeface="Arial" panose="020B0604020202020204" pitchFamily="34" charset="0"/>
              <a:buChar char="•"/>
              <a:defRPr/>
            </a:pPr>
            <a:r>
              <a:rPr lang="en-US" dirty="0" smtClean="0"/>
              <a:t>Encourage a type </a:t>
            </a:r>
            <a:r>
              <a:rPr lang="en-US" dirty="0"/>
              <a:t>of Active Study</a:t>
            </a:r>
          </a:p>
          <a:p>
            <a:pPr lvl="1" fontAlgn="auto">
              <a:spcAft>
                <a:spcPts val="0"/>
              </a:spcAft>
              <a:buClr>
                <a:schemeClr val="accent4"/>
              </a:buClr>
              <a:buFont typeface="Arial" panose="020B0604020202020204" pitchFamily="34" charset="0"/>
              <a:buChar char="•"/>
              <a:defRPr/>
            </a:pPr>
            <a:r>
              <a:rPr lang="en-US" dirty="0"/>
              <a:t>Ten high-quality quiz questions</a:t>
            </a:r>
          </a:p>
          <a:p>
            <a:pPr marL="1110996" lvl="2" indent="-342900" fontAlgn="auto">
              <a:spcAft>
                <a:spcPts val="0"/>
              </a:spcAft>
              <a:buClr>
                <a:schemeClr val="accent3"/>
              </a:buClr>
              <a:defRPr/>
            </a:pPr>
            <a:r>
              <a:rPr lang="en-US" dirty="0"/>
              <a:t>Eight multiple choice questions that include at least four options.  Indicate the correct response.</a:t>
            </a:r>
          </a:p>
          <a:p>
            <a:pPr marL="1110996" lvl="2" indent="-342900" fontAlgn="auto">
              <a:spcAft>
                <a:spcPts val="0"/>
              </a:spcAft>
              <a:buClr>
                <a:schemeClr val="accent3"/>
              </a:buClr>
              <a:defRPr/>
            </a:pPr>
            <a:r>
              <a:rPr lang="en-US" dirty="0"/>
              <a:t>Two short answer questions.  Asked and answered correctly</a:t>
            </a:r>
          </a:p>
          <a:p>
            <a:pPr lvl="1" fontAlgn="auto">
              <a:spcAft>
                <a:spcPts val="0"/>
              </a:spcAft>
              <a:buClr>
                <a:schemeClr val="accent4"/>
              </a:buClr>
              <a:buFont typeface="Arial" panose="020B0604020202020204" pitchFamily="34" charset="0"/>
              <a:buChar char="•"/>
              <a:defRPr/>
            </a:pPr>
            <a:r>
              <a:rPr lang="en-US" dirty="0" smtClean="0"/>
              <a:t>No </a:t>
            </a:r>
            <a:r>
              <a:rPr lang="en-US" dirty="0"/>
              <a:t>late assignments will be </a:t>
            </a:r>
            <a:r>
              <a:rPr lang="en-US" dirty="0" smtClean="0"/>
              <a:t>accepted</a:t>
            </a:r>
          </a:p>
          <a:p>
            <a:pPr marL="914400" lvl="2" indent="0">
              <a:buClr>
                <a:schemeClr val="accent4"/>
              </a:buClr>
              <a:buNone/>
              <a:defRPr/>
            </a:pPr>
            <a:endParaRPr lang="en-US" dirty="0"/>
          </a:p>
        </p:txBody>
      </p:sp>
    </p:spTree>
    <p:extLst>
      <p:ext uri="{BB962C8B-B14F-4D97-AF65-F5344CB8AC3E}">
        <p14:creationId xmlns:p14="http://schemas.microsoft.com/office/powerpoint/2010/main" val="676821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en-US" dirty="0">
                <a:solidFill>
                  <a:schemeClr val="tx1"/>
                </a:solidFill>
              </a:rPr>
              <a:t>Ventral Body Cavity</a:t>
            </a:r>
          </a:p>
        </p:txBody>
      </p:sp>
      <p:sp>
        <p:nvSpPr>
          <p:cNvPr id="35845" name="Rectangle 5"/>
          <p:cNvSpPr>
            <a:spLocks noGrp="1" noChangeArrowheads="1"/>
          </p:cNvSpPr>
          <p:nvPr>
            <p:ph idx="1"/>
          </p:nvPr>
        </p:nvSpPr>
        <p:spPr/>
        <p:txBody>
          <a:bodyPr/>
          <a:lstStyle/>
          <a:p>
            <a:r>
              <a:rPr lang="en-US" dirty="0" err="1">
                <a:solidFill>
                  <a:schemeClr val="tx1"/>
                </a:solidFill>
              </a:rPr>
              <a:t>Abdominopelvic</a:t>
            </a:r>
            <a:r>
              <a:rPr lang="en-US" dirty="0">
                <a:solidFill>
                  <a:schemeClr val="tx1"/>
                </a:solidFill>
              </a:rPr>
              <a:t> cavity subdivisions</a:t>
            </a:r>
          </a:p>
          <a:p>
            <a:pPr lvl="1"/>
            <a:r>
              <a:rPr lang="en-US" b="1" dirty="0">
                <a:solidFill>
                  <a:schemeClr val="tx1"/>
                </a:solidFill>
              </a:rPr>
              <a:t>Abdominal cavity</a:t>
            </a:r>
            <a:endParaRPr lang="en-US" dirty="0">
              <a:solidFill>
                <a:schemeClr val="tx1"/>
              </a:solidFill>
            </a:endParaRPr>
          </a:p>
          <a:p>
            <a:pPr lvl="2"/>
            <a:r>
              <a:rPr lang="en-US" dirty="0">
                <a:solidFill>
                  <a:schemeClr val="tx1"/>
                </a:solidFill>
              </a:rPr>
              <a:t>Contains stomach, intestines, spleen, and liver</a:t>
            </a:r>
          </a:p>
          <a:p>
            <a:pPr lvl="1"/>
            <a:r>
              <a:rPr lang="en-US" b="1" dirty="0">
                <a:solidFill>
                  <a:schemeClr val="tx1"/>
                </a:solidFill>
              </a:rPr>
              <a:t>Pelvic cavity</a:t>
            </a:r>
            <a:endParaRPr lang="en-US" dirty="0">
              <a:solidFill>
                <a:schemeClr val="tx1"/>
              </a:solidFill>
            </a:endParaRPr>
          </a:p>
          <a:p>
            <a:pPr lvl="2"/>
            <a:r>
              <a:rPr lang="en-US" dirty="0">
                <a:solidFill>
                  <a:schemeClr val="tx1"/>
                </a:solidFill>
              </a:rPr>
              <a:t>Contains urinary bladder, reproductive organs, and rectum </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517116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normAutofit/>
          </a:bodyPr>
          <a:lstStyle/>
          <a:p>
            <a:r>
              <a:rPr lang="en-US" dirty="0">
                <a:solidFill>
                  <a:schemeClr val="tx1"/>
                </a:solidFill>
              </a:rPr>
              <a:t>Membranes in Ventral Body Cavity</a:t>
            </a:r>
          </a:p>
        </p:txBody>
      </p:sp>
      <p:sp>
        <p:nvSpPr>
          <p:cNvPr id="37893" name="Rectangle 5"/>
          <p:cNvSpPr>
            <a:spLocks noGrp="1" noChangeArrowheads="1"/>
          </p:cNvSpPr>
          <p:nvPr>
            <p:ph idx="1"/>
          </p:nvPr>
        </p:nvSpPr>
        <p:spPr/>
        <p:txBody>
          <a:bodyPr/>
          <a:lstStyle/>
          <a:p>
            <a:r>
              <a:rPr lang="en-US" b="1" dirty="0">
                <a:solidFill>
                  <a:schemeClr val="tx1"/>
                </a:solidFill>
              </a:rPr>
              <a:t>Serous membrane</a:t>
            </a:r>
            <a:r>
              <a:rPr lang="en-US" dirty="0">
                <a:solidFill>
                  <a:schemeClr val="tx1"/>
                </a:solidFill>
              </a:rPr>
              <a:t> or </a:t>
            </a:r>
            <a:r>
              <a:rPr lang="en-US" b="1" dirty="0">
                <a:solidFill>
                  <a:schemeClr val="tx1"/>
                </a:solidFill>
              </a:rPr>
              <a:t>serosa</a:t>
            </a:r>
            <a:endParaRPr lang="en-US" dirty="0">
              <a:solidFill>
                <a:schemeClr val="tx1"/>
              </a:solidFill>
            </a:endParaRPr>
          </a:p>
          <a:p>
            <a:pPr lvl="1"/>
            <a:r>
              <a:rPr lang="en-US" dirty="0">
                <a:solidFill>
                  <a:schemeClr val="tx1"/>
                </a:solidFill>
              </a:rPr>
              <a:t>Thin, double-layered membranes </a:t>
            </a:r>
          </a:p>
          <a:p>
            <a:pPr lvl="2"/>
            <a:r>
              <a:rPr lang="en-US" b="1" dirty="0">
                <a:solidFill>
                  <a:schemeClr val="tx1"/>
                </a:solidFill>
              </a:rPr>
              <a:t>Parietal serosa</a:t>
            </a:r>
            <a:r>
              <a:rPr lang="en-US" dirty="0">
                <a:solidFill>
                  <a:schemeClr val="tx1"/>
                </a:solidFill>
              </a:rPr>
              <a:t> lines internal body cavity walls</a:t>
            </a:r>
          </a:p>
          <a:p>
            <a:pPr lvl="2"/>
            <a:r>
              <a:rPr lang="en-US" b="1" dirty="0">
                <a:solidFill>
                  <a:schemeClr val="tx1"/>
                </a:solidFill>
              </a:rPr>
              <a:t>Visceral serosa</a:t>
            </a:r>
            <a:r>
              <a:rPr lang="en-US" dirty="0">
                <a:solidFill>
                  <a:schemeClr val="tx1"/>
                </a:solidFill>
              </a:rPr>
              <a:t> covers internal organs (viscera)</a:t>
            </a:r>
          </a:p>
          <a:p>
            <a:pPr lvl="1"/>
            <a:endParaRPr lang="en-US" dirty="0" smtClean="0">
              <a:solidFill>
                <a:schemeClr val="tx1"/>
              </a:solidFill>
            </a:endParaRPr>
          </a:p>
          <a:p>
            <a:pPr lvl="1"/>
            <a:r>
              <a:rPr lang="en-US" dirty="0" smtClean="0">
                <a:solidFill>
                  <a:schemeClr val="tx1"/>
                </a:solidFill>
              </a:rPr>
              <a:t>Layers </a:t>
            </a:r>
            <a:r>
              <a:rPr lang="en-US" dirty="0">
                <a:solidFill>
                  <a:schemeClr val="tx1"/>
                </a:solidFill>
              </a:rPr>
              <a:t>separated by slit-like cavity filled with </a:t>
            </a:r>
            <a:r>
              <a:rPr lang="en-US" b="1" dirty="0">
                <a:solidFill>
                  <a:schemeClr val="tx1"/>
                </a:solidFill>
              </a:rPr>
              <a:t>serous fluid</a:t>
            </a:r>
            <a:endParaRPr lang="en-US" dirty="0">
              <a:solidFill>
                <a:schemeClr val="tx1"/>
              </a:solidFill>
            </a:endParaRPr>
          </a:p>
          <a:p>
            <a:pPr lvl="2"/>
            <a:r>
              <a:rPr lang="en-US" dirty="0">
                <a:solidFill>
                  <a:schemeClr val="tx1"/>
                </a:solidFill>
              </a:rPr>
              <a:t>Fluid secreted by both layers of membrane</a:t>
            </a:r>
          </a:p>
          <a:p>
            <a:pPr lvl="1"/>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984648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dirty="0">
                <a:solidFill>
                  <a:schemeClr val="tx1"/>
                </a:solidFill>
              </a:rPr>
              <a:t>Serous Membranes</a:t>
            </a:r>
          </a:p>
        </p:txBody>
      </p:sp>
      <p:sp>
        <p:nvSpPr>
          <p:cNvPr id="38917" name="Rectangle 5"/>
          <p:cNvSpPr>
            <a:spLocks noGrp="1" noChangeArrowheads="1"/>
          </p:cNvSpPr>
          <p:nvPr>
            <p:ph idx="1"/>
          </p:nvPr>
        </p:nvSpPr>
        <p:spPr/>
        <p:txBody>
          <a:bodyPr>
            <a:normAutofit lnSpcReduction="10000"/>
          </a:bodyPr>
          <a:lstStyle/>
          <a:p>
            <a:r>
              <a:rPr lang="en-US" dirty="0">
                <a:solidFill>
                  <a:schemeClr val="tx1"/>
                </a:solidFill>
              </a:rPr>
              <a:t>Named for specific cavity and organs with which associated</a:t>
            </a:r>
          </a:p>
          <a:p>
            <a:r>
              <a:rPr lang="en-US" dirty="0">
                <a:solidFill>
                  <a:schemeClr val="tx1"/>
                </a:solidFill>
              </a:rPr>
              <a:t>Each has parietal and visceral layers</a:t>
            </a:r>
          </a:p>
          <a:p>
            <a:r>
              <a:rPr lang="en-US" b="1" dirty="0">
                <a:solidFill>
                  <a:schemeClr val="tx1"/>
                </a:solidFill>
              </a:rPr>
              <a:t>Pericardium</a:t>
            </a:r>
            <a:endParaRPr lang="en-US" dirty="0">
              <a:solidFill>
                <a:schemeClr val="tx1"/>
              </a:solidFill>
            </a:endParaRPr>
          </a:p>
          <a:p>
            <a:pPr lvl="1"/>
            <a:r>
              <a:rPr lang="en-US" dirty="0">
                <a:solidFill>
                  <a:schemeClr val="tx1"/>
                </a:solidFill>
              </a:rPr>
              <a:t>Heart</a:t>
            </a:r>
          </a:p>
          <a:p>
            <a:r>
              <a:rPr lang="en-US" b="1" dirty="0">
                <a:solidFill>
                  <a:schemeClr val="tx1"/>
                </a:solidFill>
              </a:rPr>
              <a:t>Pleurae</a:t>
            </a:r>
            <a:endParaRPr lang="en-US" dirty="0">
              <a:solidFill>
                <a:schemeClr val="tx1"/>
              </a:solidFill>
            </a:endParaRPr>
          </a:p>
          <a:p>
            <a:pPr lvl="1"/>
            <a:r>
              <a:rPr lang="en-US" dirty="0">
                <a:solidFill>
                  <a:schemeClr val="tx1"/>
                </a:solidFill>
              </a:rPr>
              <a:t>Lungs</a:t>
            </a:r>
          </a:p>
          <a:p>
            <a:r>
              <a:rPr lang="en-US" b="1" dirty="0">
                <a:solidFill>
                  <a:schemeClr val="tx1"/>
                </a:solidFill>
              </a:rPr>
              <a:t>Peritoneum</a:t>
            </a:r>
            <a:endParaRPr lang="en-US" dirty="0">
              <a:solidFill>
                <a:schemeClr val="tx1"/>
              </a:solidFill>
            </a:endParaRPr>
          </a:p>
          <a:p>
            <a:pPr lvl="1"/>
            <a:r>
              <a:rPr lang="en-US" dirty="0" err="1">
                <a:solidFill>
                  <a:schemeClr val="tx1"/>
                </a:solidFill>
              </a:rPr>
              <a:t>Abdominopelvic</a:t>
            </a:r>
            <a:r>
              <a:rPr lang="en-US" dirty="0">
                <a:solidFill>
                  <a:schemeClr val="tx1"/>
                </a:solidFill>
              </a:rPr>
              <a:t> cavity</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279727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80" name="Rectangle 44"/>
          <p:cNvSpPr>
            <a:spLocks noGrp="1" noChangeArrowheads="1"/>
          </p:cNvSpPr>
          <p:nvPr>
            <p:ph type="title"/>
          </p:nvPr>
        </p:nvSpPr>
        <p:spPr>
          <a:xfrm>
            <a:off x="0" y="0"/>
            <a:ext cx="9144000" cy="274638"/>
          </a:xfrm>
        </p:spPr>
        <p:txBody>
          <a:bodyPr/>
          <a:lstStyle/>
          <a:p>
            <a:r>
              <a:rPr lang="en-US" sz="1200" dirty="0">
                <a:solidFill>
                  <a:schemeClr val="tx1"/>
                </a:solidFill>
              </a:rPr>
              <a:t>Figure 1.10  Serous membrane relationships.</a:t>
            </a:r>
          </a:p>
        </p:txBody>
      </p:sp>
      <p:sp>
        <p:nvSpPr>
          <p:cNvPr id="21" name="Footer Placeholder 20"/>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39962" name="Picture 26" descr="figure_01_10_unlabeled"/>
          <p:cNvPicPr>
            <a:picLocks noChangeAspect="1" noChangeArrowheads="1"/>
          </p:cNvPicPr>
          <p:nvPr/>
        </p:nvPicPr>
        <p:blipFill>
          <a:blip r:embed="rId2">
            <a:extLst>
              <a:ext uri="{28A0092B-C50C-407E-A947-70E740481C1C}">
                <a14:useLocalDpi xmlns:a14="http://schemas.microsoft.com/office/drawing/2010/main" val="0"/>
              </a:ext>
            </a:extLst>
          </a:blip>
          <a:srcRect b="2417"/>
          <a:stretch>
            <a:fillRect/>
          </a:stretch>
        </p:blipFill>
        <p:spPr bwMode="auto">
          <a:xfrm>
            <a:off x="2057400" y="247650"/>
            <a:ext cx="5018088" cy="6153150"/>
          </a:xfrm>
          <a:prstGeom prst="rect">
            <a:avLst/>
          </a:prstGeom>
          <a:noFill/>
          <a:extLst>
            <a:ext uri="{909E8E84-426E-40DD-AFC4-6F175D3DCCD1}">
              <a14:hiddenFill xmlns:a14="http://schemas.microsoft.com/office/drawing/2010/main">
                <a:solidFill>
                  <a:srgbClr val="FFFFFF"/>
                </a:solidFill>
              </a14:hiddenFill>
            </a:ext>
          </a:extLst>
        </p:spPr>
      </p:pic>
      <p:sp>
        <p:nvSpPr>
          <p:cNvPr id="39963" name="Rectangle 27"/>
          <p:cNvSpPr>
            <a:spLocks noChangeArrowheads="1"/>
          </p:cNvSpPr>
          <p:nvPr/>
        </p:nvSpPr>
        <p:spPr bwMode="auto">
          <a:xfrm>
            <a:off x="3559175" y="279400"/>
            <a:ext cx="26336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Outer balloon wall</a:t>
            </a:r>
          </a:p>
          <a:p>
            <a:pPr eaLnBrk="0" hangingPunct="0">
              <a:lnSpc>
                <a:spcPct val="90000"/>
              </a:lnSpc>
            </a:pPr>
            <a:r>
              <a:rPr lang="en-US" sz="1300" b="1"/>
              <a:t>(comparable to parietal serosa)</a:t>
            </a:r>
          </a:p>
        </p:txBody>
      </p:sp>
      <p:sp>
        <p:nvSpPr>
          <p:cNvPr id="39964" name="Rectangle 28"/>
          <p:cNvSpPr>
            <a:spLocks noChangeArrowheads="1"/>
          </p:cNvSpPr>
          <p:nvPr/>
        </p:nvSpPr>
        <p:spPr bwMode="auto">
          <a:xfrm>
            <a:off x="3563938" y="806450"/>
            <a:ext cx="279876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Air (comparable to serous cavity)</a:t>
            </a:r>
          </a:p>
        </p:txBody>
      </p:sp>
      <p:sp>
        <p:nvSpPr>
          <p:cNvPr id="39965" name="Rectangle 29"/>
          <p:cNvSpPr>
            <a:spLocks noChangeArrowheads="1"/>
          </p:cNvSpPr>
          <p:nvPr/>
        </p:nvSpPr>
        <p:spPr bwMode="auto">
          <a:xfrm>
            <a:off x="3567113" y="1162050"/>
            <a:ext cx="26622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Inner balloon wall</a:t>
            </a:r>
          </a:p>
          <a:p>
            <a:pPr eaLnBrk="0" hangingPunct="0">
              <a:lnSpc>
                <a:spcPct val="90000"/>
              </a:lnSpc>
            </a:pPr>
            <a:r>
              <a:rPr lang="en-US" sz="1300" b="1"/>
              <a:t>(comparable to visceral serosa)</a:t>
            </a:r>
          </a:p>
        </p:txBody>
      </p:sp>
      <p:sp>
        <p:nvSpPr>
          <p:cNvPr id="39966" name="Rectangle 30"/>
          <p:cNvSpPr>
            <a:spLocks noChangeArrowheads="1"/>
          </p:cNvSpPr>
          <p:nvPr/>
        </p:nvSpPr>
        <p:spPr bwMode="auto">
          <a:xfrm>
            <a:off x="2317750" y="1663700"/>
            <a:ext cx="4697413"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a:latin typeface="Arial Black" pitchFamily="28" charset="0"/>
              </a:rPr>
              <a:t>A fist thrust into a flaccid balloon demonstrates</a:t>
            </a:r>
          </a:p>
          <a:p>
            <a:pPr eaLnBrk="0" hangingPunct="0">
              <a:lnSpc>
                <a:spcPct val="90000"/>
              </a:lnSpc>
            </a:pPr>
            <a:r>
              <a:rPr lang="en-US" sz="1300">
                <a:latin typeface="Arial Black" pitchFamily="28" charset="0"/>
              </a:rPr>
              <a:t>the relationship between the parietal and visceral</a:t>
            </a:r>
          </a:p>
          <a:p>
            <a:pPr eaLnBrk="0" hangingPunct="0">
              <a:lnSpc>
                <a:spcPct val="90000"/>
              </a:lnSpc>
            </a:pPr>
            <a:r>
              <a:rPr lang="en-US" sz="1300">
                <a:latin typeface="Arial Black" pitchFamily="28" charset="0"/>
              </a:rPr>
              <a:t>serous membrane layers.</a:t>
            </a:r>
          </a:p>
        </p:txBody>
      </p:sp>
      <p:sp>
        <p:nvSpPr>
          <p:cNvPr id="39967" name="Rectangle 31"/>
          <p:cNvSpPr>
            <a:spLocks noChangeArrowheads="1"/>
          </p:cNvSpPr>
          <p:nvPr/>
        </p:nvSpPr>
        <p:spPr bwMode="auto">
          <a:xfrm>
            <a:off x="2089150" y="2603500"/>
            <a:ext cx="6064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Heart</a:t>
            </a:r>
          </a:p>
        </p:txBody>
      </p:sp>
      <p:sp>
        <p:nvSpPr>
          <p:cNvPr id="39968" name="Rectangle 32"/>
          <p:cNvSpPr>
            <a:spLocks noChangeArrowheads="1"/>
          </p:cNvSpPr>
          <p:nvPr/>
        </p:nvSpPr>
        <p:spPr bwMode="auto">
          <a:xfrm>
            <a:off x="5791200" y="3536950"/>
            <a:ext cx="11287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Parietal</a:t>
            </a:r>
          </a:p>
          <a:p>
            <a:pPr eaLnBrk="0" hangingPunct="0">
              <a:lnSpc>
                <a:spcPct val="90000"/>
              </a:lnSpc>
            </a:pPr>
            <a:r>
              <a:rPr lang="en-US" sz="1300" b="1"/>
              <a:t>pericardium</a:t>
            </a:r>
          </a:p>
        </p:txBody>
      </p:sp>
      <p:sp>
        <p:nvSpPr>
          <p:cNvPr id="39969" name="Rectangle 33"/>
          <p:cNvSpPr>
            <a:spLocks noChangeArrowheads="1"/>
          </p:cNvSpPr>
          <p:nvPr/>
        </p:nvSpPr>
        <p:spPr bwMode="auto">
          <a:xfrm>
            <a:off x="5791200" y="4178300"/>
            <a:ext cx="1119188"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Pericardial</a:t>
            </a:r>
          </a:p>
          <a:p>
            <a:pPr eaLnBrk="0" hangingPunct="0">
              <a:lnSpc>
                <a:spcPct val="90000"/>
              </a:lnSpc>
            </a:pPr>
            <a:r>
              <a:rPr lang="en-US" sz="1300" b="1"/>
              <a:t>space with</a:t>
            </a:r>
          </a:p>
          <a:p>
            <a:pPr eaLnBrk="0" hangingPunct="0">
              <a:lnSpc>
                <a:spcPct val="90000"/>
              </a:lnSpc>
            </a:pPr>
            <a:r>
              <a:rPr lang="en-US" sz="1300" b="1"/>
              <a:t>serous fluid</a:t>
            </a:r>
          </a:p>
        </p:txBody>
      </p:sp>
      <p:sp>
        <p:nvSpPr>
          <p:cNvPr id="39970" name="Rectangle 34"/>
          <p:cNvSpPr>
            <a:spLocks noChangeArrowheads="1"/>
          </p:cNvSpPr>
          <p:nvPr/>
        </p:nvSpPr>
        <p:spPr bwMode="auto">
          <a:xfrm>
            <a:off x="5791200" y="4889500"/>
            <a:ext cx="11287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b="1"/>
              <a:t>Visceral</a:t>
            </a:r>
          </a:p>
          <a:p>
            <a:pPr eaLnBrk="0" hangingPunct="0">
              <a:lnSpc>
                <a:spcPct val="90000"/>
              </a:lnSpc>
            </a:pPr>
            <a:r>
              <a:rPr lang="en-US" sz="1300" b="1"/>
              <a:t>pericardium</a:t>
            </a:r>
          </a:p>
        </p:txBody>
      </p:sp>
      <p:sp>
        <p:nvSpPr>
          <p:cNvPr id="39971" name="Rectangle 35"/>
          <p:cNvSpPr>
            <a:spLocks noChangeArrowheads="1"/>
          </p:cNvSpPr>
          <p:nvPr/>
        </p:nvSpPr>
        <p:spPr bwMode="auto">
          <a:xfrm>
            <a:off x="2317750" y="6142038"/>
            <a:ext cx="37242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lnSpc>
                <a:spcPct val="90000"/>
              </a:lnSpc>
            </a:pPr>
            <a:r>
              <a:rPr lang="en-US" sz="1300">
                <a:latin typeface="Arial Black" pitchFamily="28" charset="0"/>
              </a:rPr>
              <a:t>The serosae associated with the heart.</a:t>
            </a:r>
          </a:p>
        </p:txBody>
      </p:sp>
      <p:sp>
        <p:nvSpPr>
          <p:cNvPr id="39972" name="Freeform 36"/>
          <p:cNvSpPr>
            <a:spLocks/>
          </p:cNvSpPr>
          <p:nvPr/>
        </p:nvSpPr>
        <p:spPr bwMode="auto">
          <a:xfrm>
            <a:off x="4648200" y="4800600"/>
            <a:ext cx="1211263" cy="228600"/>
          </a:xfrm>
          <a:custGeom>
            <a:avLst/>
            <a:gdLst>
              <a:gd name="T0" fmla="*/ 0 w 763"/>
              <a:gd name="T1" fmla="*/ 0 h 144"/>
              <a:gd name="T2" fmla="*/ 485 w 763"/>
              <a:gd name="T3" fmla="*/ 144 h 144"/>
              <a:gd name="T4" fmla="*/ 763 w 763"/>
              <a:gd name="T5" fmla="*/ 139 h 144"/>
            </a:gdLst>
            <a:ahLst/>
            <a:cxnLst>
              <a:cxn ang="0">
                <a:pos x="T0" y="T1"/>
              </a:cxn>
              <a:cxn ang="0">
                <a:pos x="T2" y="T3"/>
              </a:cxn>
              <a:cxn ang="0">
                <a:pos x="T4" y="T5"/>
              </a:cxn>
            </a:cxnLst>
            <a:rect l="0" t="0" r="r" b="b"/>
            <a:pathLst>
              <a:path w="763" h="144">
                <a:moveTo>
                  <a:pt x="0" y="0"/>
                </a:moveTo>
                <a:lnTo>
                  <a:pt x="485" y="144"/>
                </a:lnTo>
                <a:lnTo>
                  <a:pt x="763" y="139"/>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3" name="Line 37"/>
          <p:cNvSpPr>
            <a:spLocks noChangeShapeType="1"/>
          </p:cNvSpPr>
          <p:nvPr/>
        </p:nvSpPr>
        <p:spPr bwMode="auto">
          <a:xfrm>
            <a:off x="4619625" y="4305300"/>
            <a:ext cx="1219200" cy="15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4" name="Freeform 38"/>
          <p:cNvSpPr>
            <a:spLocks/>
          </p:cNvSpPr>
          <p:nvPr/>
        </p:nvSpPr>
        <p:spPr bwMode="auto">
          <a:xfrm>
            <a:off x="4541838" y="3649663"/>
            <a:ext cx="1317625" cy="333375"/>
          </a:xfrm>
          <a:custGeom>
            <a:avLst/>
            <a:gdLst>
              <a:gd name="T0" fmla="*/ 0 w 830"/>
              <a:gd name="T1" fmla="*/ 210 h 210"/>
              <a:gd name="T2" fmla="*/ 536 w 830"/>
              <a:gd name="T3" fmla="*/ 0 h 210"/>
              <a:gd name="T4" fmla="*/ 830 w 830"/>
              <a:gd name="T5" fmla="*/ 2 h 210"/>
            </a:gdLst>
            <a:ahLst/>
            <a:cxnLst>
              <a:cxn ang="0">
                <a:pos x="T0" y="T1"/>
              </a:cxn>
              <a:cxn ang="0">
                <a:pos x="T2" y="T3"/>
              </a:cxn>
              <a:cxn ang="0">
                <a:pos x="T4" y="T5"/>
              </a:cxn>
            </a:cxnLst>
            <a:rect l="0" t="0" r="r" b="b"/>
            <a:pathLst>
              <a:path w="830" h="210">
                <a:moveTo>
                  <a:pt x="0" y="210"/>
                </a:moveTo>
                <a:lnTo>
                  <a:pt x="536" y="0"/>
                </a:lnTo>
                <a:lnTo>
                  <a:pt x="830" y="2"/>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5" name="Freeform 39"/>
          <p:cNvSpPr>
            <a:spLocks/>
          </p:cNvSpPr>
          <p:nvPr/>
        </p:nvSpPr>
        <p:spPr bwMode="auto">
          <a:xfrm>
            <a:off x="2662238" y="2735263"/>
            <a:ext cx="1368425" cy="1646237"/>
          </a:xfrm>
          <a:custGeom>
            <a:avLst/>
            <a:gdLst>
              <a:gd name="T0" fmla="*/ 0 w 862"/>
              <a:gd name="T1" fmla="*/ 0 h 1037"/>
              <a:gd name="T2" fmla="*/ 80 w 862"/>
              <a:gd name="T3" fmla="*/ 0 h 1037"/>
              <a:gd name="T4" fmla="*/ 862 w 862"/>
              <a:gd name="T5" fmla="*/ 1037 h 1037"/>
            </a:gdLst>
            <a:ahLst/>
            <a:cxnLst>
              <a:cxn ang="0">
                <a:pos x="T0" y="T1"/>
              </a:cxn>
              <a:cxn ang="0">
                <a:pos x="T2" y="T3"/>
              </a:cxn>
              <a:cxn ang="0">
                <a:pos x="T4" y="T5"/>
              </a:cxn>
            </a:cxnLst>
            <a:rect l="0" t="0" r="r" b="b"/>
            <a:pathLst>
              <a:path w="862" h="1037">
                <a:moveTo>
                  <a:pt x="0" y="0"/>
                </a:moveTo>
                <a:lnTo>
                  <a:pt x="80" y="0"/>
                </a:lnTo>
                <a:lnTo>
                  <a:pt x="862" y="1037"/>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6" name="Freeform 40"/>
          <p:cNvSpPr>
            <a:spLocks/>
          </p:cNvSpPr>
          <p:nvPr/>
        </p:nvSpPr>
        <p:spPr bwMode="auto">
          <a:xfrm>
            <a:off x="3119438" y="933450"/>
            <a:ext cx="495300" cy="4763"/>
          </a:xfrm>
          <a:custGeom>
            <a:avLst/>
            <a:gdLst>
              <a:gd name="T0" fmla="*/ 0 w 312"/>
              <a:gd name="T1" fmla="*/ 0 h 3"/>
              <a:gd name="T2" fmla="*/ 312 w 312"/>
              <a:gd name="T3" fmla="*/ 3 h 3"/>
            </a:gdLst>
            <a:ahLst/>
            <a:cxnLst>
              <a:cxn ang="0">
                <a:pos x="T0" y="T1"/>
              </a:cxn>
              <a:cxn ang="0">
                <a:pos x="T2" y="T3"/>
              </a:cxn>
            </a:cxnLst>
            <a:rect l="0" t="0" r="r" b="b"/>
            <a:pathLst>
              <a:path w="312" h="3">
                <a:moveTo>
                  <a:pt x="0" y="0"/>
                </a:moveTo>
                <a:lnTo>
                  <a:pt x="312" y="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7" name="Freeform 41"/>
          <p:cNvSpPr>
            <a:spLocks/>
          </p:cNvSpPr>
          <p:nvPr/>
        </p:nvSpPr>
        <p:spPr bwMode="auto">
          <a:xfrm>
            <a:off x="2951163" y="1270000"/>
            <a:ext cx="663575" cy="42863"/>
          </a:xfrm>
          <a:custGeom>
            <a:avLst/>
            <a:gdLst>
              <a:gd name="T0" fmla="*/ 0 w 418"/>
              <a:gd name="T1" fmla="*/ 0 h 27"/>
              <a:gd name="T2" fmla="*/ 218 w 418"/>
              <a:gd name="T3" fmla="*/ 24 h 27"/>
              <a:gd name="T4" fmla="*/ 418 w 418"/>
              <a:gd name="T5" fmla="*/ 27 h 27"/>
            </a:gdLst>
            <a:ahLst/>
            <a:cxnLst>
              <a:cxn ang="0">
                <a:pos x="T0" y="T1"/>
              </a:cxn>
              <a:cxn ang="0">
                <a:pos x="T2" y="T3"/>
              </a:cxn>
              <a:cxn ang="0">
                <a:pos x="T4" y="T5"/>
              </a:cxn>
            </a:cxnLst>
            <a:rect l="0" t="0" r="r" b="b"/>
            <a:pathLst>
              <a:path w="418" h="27">
                <a:moveTo>
                  <a:pt x="0" y="0"/>
                </a:moveTo>
                <a:lnTo>
                  <a:pt x="218" y="24"/>
                </a:lnTo>
                <a:lnTo>
                  <a:pt x="418" y="27"/>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8" name="Freeform 42"/>
          <p:cNvSpPr>
            <a:spLocks/>
          </p:cNvSpPr>
          <p:nvPr/>
        </p:nvSpPr>
        <p:spPr bwMode="auto">
          <a:xfrm>
            <a:off x="3073400" y="414338"/>
            <a:ext cx="338138" cy="377825"/>
          </a:xfrm>
          <a:custGeom>
            <a:avLst/>
            <a:gdLst>
              <a:gd name="T0" fmla="*/ 0 w 213"/>
              <a:gd name="T1" fmla="*/ 102 h 238"/>
              <a:gd name="T2" fmla="*/ 213 w 213"/>
              <a:gd name="T3" fmla="*/ 0 h 238"/>
              <a:gd name="T4" fmla="*/ 80 w 213"/>
              <a:gd name="T5" fmla="*/ 238 h 238"/>
            </a:gdLst>
            <a:ahLst/>
            <a:cxnLst>
              <a:cxn ang="0">
                <a:pos x="T0" y="T1"/>
              </a:cxn>
              <a:cxn ang="0">
                <a:pos x="T2" y="T3"/>
              </a:cxn>
              <a:cxn ang="0">
                <a:pos x="T4" y="T5"/>
              </a:cxn>
            </a:cxnLst>
            <a:rect l="0" t="0" r="r" b="b"/>
            <a:pathLst>
              <a:path w="213" h="238">
                <a:moveTo>
                  <a:pt x="0" y="102"/>
                </a:moveTo>
                <a:lnTo>
                  <a:pt x="213" y="0"/>
                </a:lnTo>
                <a:lnTo>
                  <a:pt x="80" y="238"/>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9" name="Line 43"/>
          <p:cNvSpPr>
            <a:spLocks noChangeShapeType="1"/>
          </p:cNvSpPr>
          <p:nvPr/>
        </p:nvSpPr>
        <p:spPr bwMode="auto">
          <a:xfrm>
            <a:off x="3403600" y="415925"/>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44329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6"/>
          <p:cNvSpPr>
            <a:spLocks noGrp="1" noChangeArrowheads="1"/>
          </p:cNvSpPr>
          <p:nvPr>
            <p:ph type="title"/>
          </p:nvPr>
        </p:nvSpPr>
        <p:spPr/>
        <p:txBody>
          <a:bodyPr/>
          <a:lstStyle/>
          <a:p>
            <a:r>
              <a:rPr lang="en-US" dirty="0">
                <a:solidFill>
                  <a:schemeClr val="tx1"/>
                </a:solidFill>
              </a:rPr>
              <a:t>Other Body Cavities</a:t>
            </a:r>
          </a:p>
        </p:txBody>
      </p:sp>
      <p:sp>
        <p:nvSpPr>
          <p:cNvPr id="45063" name="Rectangle 7"/>
          <p:cNvSpPr>
            <a:spLocks noGrp="1" noChangeArrowheads="1"/>
          </p:cNvSpPr>
          <p:nvPr>
            <p:ph idx="1"/>
          </p:nvPr>
        </p:nvSpPr>
        <p:spPr/>
        <p:txBody>
          <a:bodyPr/>
          <a:lstStyle/>
          <a:p>
            <a:r>
              <a:rPr lang="en-US" dirty="0">
                <a:solidFill>
                  <a:schemeClr val="tx1"/>
                </a:solidFill>
              </a:rPr>
              <a:t>Exposed to environment</a:t>
            </a:r>
          </a:p>
          <a:p>
            <a:pPr lvl="1"/>
            <a:r>
              <a:rPr lang="en-US" dirty="0">
                <a:solidFill>
                  <a:schemeClr val="tx1"/>
                </a:solidFill>
              </a:rPr>
              <a:t>Oral and digestive cavities </a:t>
            </a:r>
          </a:p>
          <a:p>
            <a:pPr lvl="1"/>
            <a:r>
              <a:rPr lang="en-US" dirty="0">
                <a:solidFill>
                  <a:schemeClr val="tx1"/>
                </a:solidFill>
              </a:rPr>
              <a:t>Nasal cavity</a:t>
            </a:r>
          </a:p>
          <a:p>
            <a:pPr lvl="1"/>
            <a:r>
              <a:rPr lang="en-US" dirty="0">
                <a:solidFill>
                  <a:schemeClr val="tx1"/>
                </a:solidFill>
              </a:rPr>
              <a:t>Orbital cavities </a:t>
            </a:r>
          </a:p>
          <a:p>
            <a:pPr lvl="1"/>
            <a:r>
              <a:rPr lang="en-US" dirty="0">
                <a:solidFill>
                  <a:schemeClr val="tx1"/>
                </a:solidFill>
              </a:rPr>
              <a:t>Middle ear cavities</a:t>
            </a:r>
          </a:p>
          <a:p>
            <a:r>
              <a:rPr lang="en-US" dirty="0">
                <a:solidFill>
                  <a:schemeClr val="tx1"/>
                </a:solidFill>
              </a:rPr>
              <a:t>Not exposed to environment</a:t>
            </a:r>
          </a:p>
          <a:p>
            <a:pPr lvl="1"/>
            <a:r>
              <a:rPr lang="en-US" dirty="0">
                <a:solidFill>
                  <a:schemeClr val="tx1"/>
                </a:solidFill>
              </a:rPr>
              <a:t>Synovial cavities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196879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38200"/>
            <a:ext cx="550218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128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Rectangle 10"/>
          <p:cNvSpPr>
            <a:spLocks noGrp="1" noChangeArrowheads="1"/>
          </p:cNvSpPr>
          <p:nvPr>
            <p:ph type="title"/>
          </p:nvPr>
        </p:nvSpPr>
        <p:spPr/>
        <p:txBody>
          <a:bodyPr/>
          <a:lstStyle/>
          <a:p>
            <a:r>
              <a:rPr lang="en-US" dirty="0">
                <a:solidFill>
                  <a:schemeClr val="tx1"/>
                </a:solidFill>
              </a:rPr>
              <a:t>Matter</a:t>
            </a:r>
          </a:p>
        </p:txBody>
      </p:sp>
      <p:sp>
        <p:nvSpPr>
          <p:cNvPr id="14347" name="Rectangle 11"/>
          <p:cNvSpPr>
            <a:spLocks noGrp="1" noChangeArrowheads="1"/>
          </p:cNvSpPr>
          <p:nvPr>
            <p:ph idx="1"/>
          </p:nvPr>
        </p:nvSpPr>
        <p:spPr/>
        <p:txBody>
          <a:bodyPr/>
          <a:lstStyle/>
          <a:p>
            <a:r>
              <a:rPr lang="en-US" b="1" dirty="0">
                <a:solidFill>
                  <a:schemeClr val="tx1"/>
                </a:solidFill>
              </a:rPr>
              <a:t>Matter</a:t>
            </a:r>
            <a:r>
              <a:rPr lang="en-US" dirty="0">
                <a:solidFill>
                  <a:schemeClr val="tx1"/>
                </a:solidFill>
              </a:rPr>
              <a:t>—anything that has mass and occupies space</a:t>
            </a:r>
          </a:p>
          <a:p>
            <a:pPr lvl="1"/>
            <a:r>
              <a:rPr lang="en-US" dirty="0">
                <a:solidFill>
                  <a:schemeClr val="tx1"/>
                </a:solidFill>
              </a:rPr>
              <a:t>Weight—pull of gravity on mass</a:t>
            </a:r>
          </a:p>
          <a:p>
            <a:r>
              <a:rPr lang="en-US" dirty="0">
                <a:solidFill>
                  <a:schemeClr val="tx1"/>
                </a:solidFill>
              </a:rPr>
              <a:t>3 states of matter</a:t>
            </a:r>
          </a:p>
          <a:p>
            <a:pPr lvl="1"/>
            <a:r>
              <a:rPr lang="en-US" dirty="0">
                <a:solidFill>
                  <a:schemeClr val="tx1"/>
                </a:solidFill>
              </a:rPr>
              <a:t>Solid—definite shape and volume</a:t>
            </a:r>
          </a:p>
          <a:p>
            <a:pPr lvl="1"/>
            <a:r>
              <a:rPr lang="en-US" dirty="0">
                <a:solidFill>
                  <a:schemeClr val="tx1"/>
                </a:solidFill>
              </a:rPr>
              <a:t>Liquid—changeable shape; definite volume </a:t>
            </a:r>
          </a:p>
          <a:p>
            <a:pPr lvl="1"/>
            <a:r>
              <a:rPr lang="en-US" dirty="0">
                <a:solidFill>
                  <a:schemeClr val="tx1"/>
                </a:solidFill>
              </a:rPr>
              <a:t>Gas—changeable shape and volume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074278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normAutofit/>
          </a:bodyPr>
          <a:lstStyle/>
          <a:p>
            <a:r>
              <a:rPr lang="en-US" dirty="0">
                <a:solidFill>
                  <a:schemeClr val="tx1"/>
                </a:solidFill>
              </a:rPr>
              <a:t>Composition of Matter: Elements</a:t>
            </a:r>
          </a:p>
        </p:txBody>
      </p:sp>
      <p:sp>
        <p:nvSpPr>
          <p:cNvPr id="18437" name="Rectangle 5"/>
          <p:cNvSpPr>
            <a:spLocks noGrp="1" noChangeArrowheads="1"/>
          </p:cNvSpPr>
          <p:nvPr>
            <p:ph idx="1"/>
          </p:nvPr>
        </p:nvSpPr>
        <p:spPr/>
        <p:txBody>
          <a:bodyPr/>
          <a:lstStyle/>
          <a:p>
            <a:r>
              <a:rPr lang="en-US" dirty="0">
                <a:solidFill>
                  <a:schemeClr val="tx1"/>
                </a:solidFill>
              </a:rPr>
              <a:t>Elements</a:t>
            </a:r>
          </a:p>
          <a:p>
            <a:pPr lvl="1"/>
            <a:r>
              <a:rPr lang="en-US" dirty="0">
                <a:solidFill>
                  <a:schemeClr val="tx1"/>
                </a:solidFill>
              </a:rPr>
              <a:t>Matter is composed of elements</a:t>
            </a:r>
          </a:p>
          <a:p>
            <a:pPr lvl="1"/>
            <a:r>
              <a:rPr lang="en-US" dirty="0">
                <a:solidFill>
                  <a:schemeClr val="tx1"/>
                </a:solidFill>
              </a:rPr>
              <a:t>Elements cannot be broken into simpler substances by ordinary chemical methods </a:t>
            </a:r>
          </a:p>
          <a:p>
            <a:pPr lvl="1"/>
            <a:r>
              <a:rPr lang="en-US" dirty="0">
                <a:solidFill>
                  <a:schemeClr val="tx1"/>
                </a:solidFill>
              </a:rPr>
              <a:t>Each has unique properties</a:t>
            </a:r>
          </a:p>
          <a:p>
            <a:pPr lvl="2"/>
            <a:r>
              <a:rPr lang="en-US" dirty="0">
                <a:solidFill>
                  <a:schemeClr val="tx1"/>
                </a:solidFill>
              </a:rPr>
              <a:t>Physical properties</a:t>
            </a:r>
          </a:p>
          <a:p>
            <a:pPr lvl="3"/>
            <a:r>
              <a:rPr lang="en-US" dirty="0">
                <a:solidFill>
                  <a:schemeClr val="tx1"/>
                </a:solidFill>
              </a:rPr>
              <a:t>Detectable with our senses, or are measurable</a:t>
            </a:r>
          </a:p>
          <a:p>
            <a:pPr lvl="2"/>
            <a:r>
              <a:rPr lang="en-US" dirty="0">
                <a:solidFill>
                  <a:schemeClr val="tx1"/>
                </a:solidFill>
              </a:rPr>
              <a:t>Chemical properties</a:t>
            </a:r>
          </a:p>
          <a:p>
            <a:pPr lvl="3"/>
            <a:r>
              <a:rPr lang="en-US" dirty="0">
                <a:solidFill>
                  <a:schemeClr val="tx1"/>
                </a:solidFill>
              </a:rPr>
              <a:t>How atoms interact (bond) with one another</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69568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dirty="0">
                <a:solidFill>
                  <a:schemeClr val="tx1"/>
                </a:solidFill>
              </a:rPr>
              <a:t>Composition of Matter</a:t>
            </a:r>
          </a:p>
        </p:txBody>
      </p:sp>
      <p:sp>
        <p:nvSpPr>
          <p:cNvPr id="19461" name="Rectangle 5"/>
          <p:cNvSpPr>
            <a:spLocks noGrp="1" noChangeArrowheads="1"/>
          </p:cNvSpPr>
          <p:nvPr>
            <p:ph idx="1"/>
          </p:nvPr>
        </p:nvSpPr>
        <p:spPr/>
        <p:txBody>
          <a:bodyPr>
            <a:normAutofit fontScale="92500"/>
          </a:bodyPr>
          <a:lstStyle/>
          <a:p>
            <a:r>
              <a:rPr lang="en-US" dirty="0">
                <a:solidFill>
                  <a:schemeClr val="tx1"/>
                </a:solidFill>
              </a:rPr>
              <a:t>Atoms</a:t>
            </a:r>
          </a:p>
          <a:p>
            <a:pPr lvl="1"/>
            <a:r>
              <a:rPr lang="en-US" dirty="0">
                <a:solidFill>
                  <a:schemeClr val="tx1"/>
                </a:solidFill>
              </a:rPr>
              <a:t>Unique building blocks for each element</a:t>
            </a:r>
          </a:p>
          <a:p>
            <a:pPr lvl="1"/>
            <a:r>
              <a:rPr lang="en-US" dirty="0">
                <a:solidFill>
                  <a:schemeClr val="tx1"/>
                </a:solidFill>
              </a:rPr>
              <a:t>Give each element its physical &amp; chemical properties</a:t>
            </a:r>
          </a:p>
          <a:p>
            <a:pPr lvl="1"/>
            <a:r>
              <a:rPr lang="en-US" dirty="0">
                <a:solidFill>
                  <a:schemeClr val="tx1"/>
                </a:solidFill>
              </a:rPr>
              <a:t>Smallest particles of an element with properties of that element</a:t>
            </a:r>
          </a:p>
          <a:p>
            <a:pPr lvl="1"/>
            <a:endParaRPr lang="en-US" dirty="0">
              <a:solidFill>
                <a:schemeClr val="tx1"/>
              </a:solidFill>
            </a:endParaRPr>
          </a:p>
          <a:p>
            <a:r>
              <a:rPr lang="en-US" dirty="0">
                <a:solidFill>
                  <a:schemeClr val="tx1"/>
                </a:solidFill>
              </a:rPr>
              <a:t>Atomic symbol</a:t>
            </a:r>
          </a:p>
          <a:p>
            <a:pPr lvl="1"/>
            <a:r>
              <a:rPr lang="en-US" dirty="0">
                <a:solidFill>
                  <a:schemeClr val="tx1"/>
                </a:solidFill>
              </a:rPr>
              <a:t>One- or two-letter chemical shorthand for each element</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04476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a:solidFill>
                  <a:schemeClr val="tx1"/>
                </a:solidFill>
              </a:rPr>
              <a:t>Atomic Structure</a:t>
            </a:r>
          </a:p>
        </p:txBody>
      </p:sp>
      <p:sp>
        <p:nvSpPr>
          <p:cNvPr id="23557" name="Rectangle 5"/>
          <p:cNvSpPr>
            <a:spLocks noGrp="1" noChangeArrowheads="1"/>
          </p:cNvSpPr>
          <p:nvPr>
            <p:ph idx="1"/>
          </p:nvPr>
        </p:nvSpPr>
        <p:spPr/>
        <p:txBody>
          <a:bodyPr/>
          <a:lstStyle/>
          <a:p>
            <a:r>
              <a:rPr lang="en-US" dirty="0">
                <a:solidFill>
                  <a:schemeClr val="tx1"/>
                </a:solidFill>
              </a:rPr>
              <a:t>Atoms are composed of </a:t>
            </a:r>
            <a:r>
              <a:rPr lang="en-US" b="1" dirty="0">
                <a:solidFill>
                  <a:schemeClr val="tx1"/>
                </a:solidFill>
              </a:rPr>
              <a:t>subatomic particles</a:t>
            </a:r>
            <a:endParaRPr lang="en-US" dirty="0">
              <a:solidFill>
                <a:schemeClr val="tx1"/>
              </a:solidFill>
            </a:endParaRPr>
          </a:p>
          <a:p>
            <a:pPr lvl="1"/>
            <a:r>
              <a:rPr lang="en-US" b="1" dirty="0">
                <a:solidFill>
                  <a:schemeClr val="tx1"/>
                </a:solidFill>
              </a:rPr>
              <a:t>Protons, neutrons, electrons</a:t>
            </a:r>
            <a:endParaRPr lang="en-US" dirty="0">
              <a:solidFill>
                <a:schemeClr val="tx1"/>
              </a:solidFill>
            </a:endParaRPr>
          </a:p>
          <a:p>
            <a:endParaRPr lang="en-US" dirty="0" smtClean="0">
              <a:solidFill>
                <a:schemeClr val="tx1"/>
              </a:solidFill>
            </a:endParaRPr>
          </a:p>
          <a:p>
            <a:r>
              <a:rPr lang="en-US" dirty="0" smtClean="0">
                <a:solidFill>
                  <a:schemeClr val="tx1"/>
                </a:solidFill>
              </a:rPr>
              <a:t>Protons </a:t>
            </a:r>
            <a:r>
              <a:rPr lang="en-US" dirty="0">
                <a:solidFill>
                  <a:schemeClr val="tx1"/>
                </a:solidFill>
              </a:rPr>
              <a:t>and neutrons found in nucleus</a:t>
            </a:r>
          </a:p>
          <a:p>
            <a:endParaRPr lang="en-US" dirty="0" smtClean="0">
              <a:solidFill>
                <a:schemeClr val="tx1"/>
              </a:solidFill>
            </a:endParaRPr>
          </a:p>
          <a:p>
            <a:r>
              <a:rPr lang="en-US" dirty="0" smtClean="0">
                <a:solidFill>
                  <a:schemeClr val="tx1"/>
                </a:solidFill>
              </a:rPr>
              <a:t>Electrons </a:t>
            </a:r>
            <a:r>
              <a:rPr lang="en-US" dirty="0">
                <a:solidFill>
                  <a:schemeClr val="tx1"/>
                </a:solidFill>
              </a:rPr>
              <a:t>orbit nucleus in an electron cloud</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94134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17411" name="Rectangle 3"/>
          <p:cNvSpPr>
            <a:spLocks noGrp="1" noChangeArrowheads="1"/>
          </p:cNvSpPr>
          <p:nvPr>
            <p:ph idx="1"/>
          </p:nvPr>
        </p:nvSpPr>
        <p:spPr/>
        <p:txBody>
          <a:bodyPr rtlCol="0">
            <a:normAutofit lnSpcReduction="10000"/>
          </a:bodyPr>
          <a:lstStyle/>
          <a:p>
            <a:pPr fontAlgn="auto">
              <a:lnSpc>
                <a:spcPct val="90000"/>
              </a:lnSpc>
              <a:spcAft>
                <a:spcPts val="0"/>
              </a:spcAft>
              <a:defRPr/>
            </a:pPr>
            <a:r>
              <a:rPr lang="en-US" dirty="0" smtClean="0"/>
              <a:t>Format</a:t>
            </a:r>
          </a:p>
          <a:p>
            <a:pPr marL="692658" lvl="1" indent="-457200" fontAlgn="auto">
              <a:lnSpc>
                <a:spcPct val="90000"/>
              </a:lnSpc>
              <a:spcAft>
                <a:spcPts val="0"/>
              </a:spcAft>
              <a:buClr>
                <a:schemeClr val="accent4"/>
              </a:buClr>
              <a:buFont typeface="Arial" panose="020B0604020202020204" pitchFamily="34" charset="0"/>
              <a:buChar char="•"/>
              <a:defRPr/>
            </a:pPr>
            <a:r>
              <a:rPr lang="en-US" dirty="0" smtClean="0"/>
              <a:t>Class will consist of PowerPoint lecture based on the information from your text book.  </a:t>
            </a:r>
          </a:p>
          <a:p>
            <a:pPr marL="873252" lvl="2" indent="-342900" fontAlgn="auto">
              <a:lnSpc>
                <a:spcPct val="90000"/>
              </a:lnSpc>
              <a:spcAft>
                <a:spcPts val="0"/>
              </a:spcAft>
              <a:buClr>
                <a:schemeClr val="accent4"/>
              </a:buClr>
              <a:defRPr/>
            </a:pPr>
            <a:r>
              <a:rPr lang="en-US" dirty="0" smtClean="0"/>
              <a:t>Lectures are intended to help you digest and comprehend the material from your book, not replace it.  </a:t>
            </a:r>
          </a:p>
          <a:p>
            <a:pPr marL="873252" lvl="2" indent="-342900" fontAlgn="auto">
              <a:lnSpc>
                <a:spcPct val="90000"/>
              </a:lnSpc>
              <a:spcAft>
                <a:spcPts val="0"/>
              </a:spcAft>
              <a:buClr>
                <a:schemeClr val="accent4"/>
              </a:buClr>
              <a:defRPr/>
            </a:pPr>
            <a:endParaRPr lang="en-US" dirty="0" smtClean="0"/>
          </a:p>
          <a:p>
            <a:pPr marL="873252" lvl="2" indent="-342900" fontAlgn="auto">
              <a:lnSpc>
                <a:spcPct val="90000"/>
              </a:lnSpc>
              <a:spcAft>
                <a:spcPts val="0"/>
              </a:spcAft>
              <a:buClr>
                <a:schemeClr val="accent4"/>
              </a:buClr>
              <a:defRPr/>
            </a:pPr>
            <a:r>
              <a:rPr lang="en-US" dirty="0" smtClean="0"/>
              <a:t>Templates for the lectures will be available through the MODULES section of </a:t>
            </a:r>
            <a:r>
              <a:rPr lang="en-US" dirty="0" err="1" smtClean="0"/>
              <a:t>ReggieNet</a:t>
            </a:r>
            <a:r>
              <a:rPr lang="en-US" dirty="0" smtClean="0"/>
              <a:t> for you to download and print.</a:t>
            </a:r>
          </a:p>
          <a:p>
            <a:pPr marL="873252" lvl="2" indent="-342900" fontAlgn="auto">
              <a:lnSpc>
                <a:spcPct val="90000"/>
              </a:lnSpc>
              <a:spcAft>
                <a:spcPts val="0"/>
              </a:spcAft>
              <a:buClr>
                <a:schemeClr val="accent4"/>
              </a:buClr>
              <a:defRPr/>
            </a:pPr>
            <a:endParaRPr lang="en-US" dirty="0" smtClean="0"/>
          </a:p>
          <a:p>
            <a:pPr marL="873252" lvl="2" indent="-342900" fontAlgn="auto">
              <a:lnSpc>
                <a:spcPct val="90000"/>
              </a:lnSpc>
              <a:spcAft>
                <a:spcPts val="0"/>
              </a:spcAft>
              <a:buClr>
                <a:schemeClr val="accent4"/>
              </a:buClr>
              <a:defRPr/>
            </a:pPr>
            <a:r>
              <a:rPr lang="en-US" dirty="0" smtClean="0"/>
              <a:t>A picture is worth a thousand words…</a:t>
            </a:r>
          </a:p>
          <a:p>
            <a:pPr marL="1120140" lvl="3" indent="-342900" fontAlgn="auto">
              <a:lnSpc>
                <a:spcPct val="90000"/>
              </a:lnSpc>
              <a:spcAft>
                <a:spcPts val="0"/>
              </a:spcAft>
              <a:buClr>
                <a:schemeClr val="accent4"/>
              </a:buClr>
              <a:buFont typeface="Arial" panose="020B0604020202020204" pitchFamily="34" charset="0"/>
              <a:buChar char="•"/>
              <a:defRPr/>
            </a:pPr>
            <a:r>
              <a:rPr lang="en-US" dirty="0" smtClean="0"/>
              <a:t>Generally, if I draw it on the board, make sure it gets into your notes.  </a:t>
            </a:r>
          </a:p>
        </p:txBody>
      </p:sp>
    </p:spTree>
    <p:extLst>
      <p:ext uri="{BB962C8B-B14F-4D97-AF65-F5344CB8AC3E}">
        <p14:creationId xmlns:p14="http://schemas.microsoft.com/office/powerpoint/2010/main" val="2511042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normAutofit/>
          </a:bodyPr>
          <a:lstStyle/>
          <a:p>
            <a:r>
              <a:rPr lang="en-US" dirty="0">
                <a:solidFill>
                  <a:schemeClr val="tx1"/>
                </a:solidFill>
              </a:rPr>
              <a:t>Atomic Structure: The Nucleus</a:t>
            </a:r>
          </a:p>
        </p:txBody>
      </p:sp>
      <p:sp>
        <p:nvSpPr>
          <p:cNvPr id="24581" name="Rectangle 5"/>
          <p:cNvSpPr>
            <a:spLocks noGrp="1" noChangeArrowheads="1"/>
          </p:cNvSpPr>
          <p:nvPr>
            <p:ph idx="1"/>
          </p:nvPr>
        </p:nvSpPr>
        <p:spPr>
          <a:xfrm>
            <a:off x="304800" y="1600200"/>
            <a:ext cx="4267200" cy="4525963"/>
          </a:xfrm>
        </p:spPr>
        <p:txBody>
          <a:bodyPr>
            <a:normAutofit lnSpcReduction="10000"/>
          </a:bodyPr>
          <a:lstStyle/>
          <a:p>
            <a:r>
              <a:rPr lang="en-US" dirty="0">
                <a:solidFill>
                  <a:schemeClr val="tx1"/>
                </a:solidFill>
              </a:rPr>
              <a:t>Almost entire mass of the atom</a:t>
            </a:r>
          </a:p>
          <a:p>
            <a:endParaRPr lang="en-US" dirty="0" smtClean="0">
              <a:solidFill>
                <a:schemeClr val="tx1"/>
              </a:solidFill>
            </a:endParaRPr>
          </a:p>
          <a:p>
            <a:r>
              <a:rPr lang="en-US" dirty="0" smtClean="0">
                <a:solidFill>
                  <a:schemeClr val="tx1"/>
                </a:solidFill>
              </a:rPr>
              <a:t>Neutrons</a:t>
            </a:r>
            <a:endParaRPr lang="en-US" dirty="0">
              <a:solidFill>
                <a:schemeClr val="tx1"/>
              </a:solidFill>
            </a:endParaRPr>
          </a:p>
          <a:p>
            <a:pPr lvl="2"/>
            <a:r>
              <a:rPr lang="en-US" dirty="0">
                <a:solidFill>
                  <a:schemeClr val="tx1"/>
                </a:solidFill>
              </a:rPr>
              <a:t>Carry no charge</a:t>
            </a:r>
          </a:p>
          <a:p>
            <a:pPr lvl="2"/>
            <a:r>
              <a:rPr lang="en-US" dirty="0">
                <a:solidFill>
                  <a:schemeClr val="tx1"/>
                </a:solidFill>
              </a:rPr>
              <a:t>Mass = 1 atomic mass unit (</a:t>
            </a:r>
            <a:r>
              <a:rPr lang="en-US" dirty="0" err="1">
                <a:solidFill>
                  <a:schemeClr val="tx1"/>
                </a:solidFill>
              </a:rPr>
              <a:t>amu</a:t>
            </a:r>
            <a:r>
              <a:rPr lang="en-US" dirty="0">
                <a:solidFill>
                  <a:schemeClr val="tx1"/>
                </a:solidFill>
              </a:rPr>
              <a:t>)</a:t>
            </a:r>
          </a:p>
          <a:p>
            <a:r>
              <a:rPr lang="en-US" dirty="0">
                <a:solidFill>
                  <a:schemeClr val="tx1"/>
                </a:solidFill>
              </a:rPr>
              <a:t>Protons</a:t>
            </a:r>
          </a:p>
          <a:p>
            <a:pPr lvl="2"/>
            <a:r>
              <a:rPr lang="en-US" dirty="0">
                <a:solidFill>
                  <a:schemeClr val="tx1"/>
                </a:solidFill>
              </a:rPr>
              <a:t>Carry positive charge</a:t>
            </a:r>
          </a:p>
          <a:p>
            <a:pPr lvl="2"/>
            <a:r>
              <a:rPr lang="en-US" dirty="0">
                <a:solidFill>
                  <a:schemeClr val="tx1"/>
                </a:solidFill>
              </a:rPr>
              <a:t>Mass = 1 </a:t>
            </a:r>
            <a:r>
              <a:rPr lang="en-US" dirty="0" err="1">
                <a:solidFill>
                  <a:schemeClr val="tx1"/>
                </a:solidFill>
              </a:rPr>
              <a:t>amu</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3359218" cy="437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780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normAutofit/>
          </a:bodyPr>
          <a:lstStyle/>
          <a:p>
            <a:r>
              <a:rPr lang="en-US" dirty="0">
                <a:solidFill>
                  <a:schemeClr val="tx1"/>
                </a:solidFill>
              </a:rPr>
              <a:t>Atomic Structure: Electrons</a:t>
            </a:r>
          </a:p>
        </p:txBody>
      </p:sp>
      <p:sp>
        <p:nvSpPr>
          <p:cNvPr id="25605" name="Rectangle 5"/>
          <p:cNvSpPr>
            <a:spLocks noGrp="1" noChangeArrowheads="1"/>
          </p:cNvSpPr>
          <p:nvPr>
            <p:ph idx="1"/>
          </p:nvPr>
        </p:nvSpPr>
        <p:spPr/>
        <p:txBody>
          <a:bodyPr/>
          <a:lstStyle/>
          <a:p>
            <a:r>
              <a:rPr lang="en-US" dirty="0">
                <a:solidFill>
                  <a:schemeClr val="tx1"/>
                </a:solidFill>
              </a:rPr>
              <a:t>Electrons in orbitals within electron cloud</a:t>
            </a:r>
          </a:p>
          <a:p>
            <a:pPr lvl="1"/>
            <a:endParaRPr lang="en-US" dirty="0" smtClean="0">
              <a:solidFill>
                <a:schemeClr val="tx1"/>
              </a:solidFill>
            </a:endParaRPr>
          </a:p>
          <a:p>
            <a:pPr lvl="1"/>
            <a:r>
              <a:rPr lang="en-US" dirty="0" smtClean="0">
                <a:solidFill>
                  <a:schemeClr val="tx1"/>
                </a:solidFill>
              </a:rPr>
              <a:t>Carry </a:t>
            </a:r>
            <a:r>
              <a:rPr lang="en-US" dirty="0">
                <a:solidFill>
                  <a:schemeClr val="tx1"/>
                </a:solidFill>
              </a:rPr>
              <a:t>negative charge </a:t>
            </a:r>
          </a:p>
          <a:p>
            <a:pPr lvl="1"/>
            <a:endParaRPr lang="en-US" dirty="0" smtClean="0">
              <a:solidFill>
                <a:schemeClr val="tx1"/>
              </a:solidFill>
            </a:endParaRPr>
          </a:p>
          <a:p>
            <a:pPr lvl="1"/>
            <a:r>
              <a:rPr lang="en-US" dirty="0" smtClean="0">
                <a:solidFill>
                  <a:schemeClr val="tx1"/>
                </a:solidFill>
              </a:rPr>
              <a:t>1/2000 </a:t>
            </a:r>
            <a:r>
              <a:rPr lang="en-US" dirty="0">
                <a:solidFill>
                  <a:schemeClr val="tx1"/>
                </a:solidFill>
              </a:rPr>
              <a:t>the mass of a proton (0 </a:t>
            </a:r>
            <a:r>
              <a:rPr lang="en-US" dirty="0" err="1">
                <a:solidFill>
                  <a:schemeClr val="tx1"/>
                </a:solidFill>
              </a:rPr>
              <a:t>amu</a:t>
            </a:r>
            <a:r>
              <a:rPr lang="en-US" dirty="0">
                <a:solidFill>
                  <a:schemeClr val="tx1"/>
                </a:solidFill>
              </a:rPr>
              <a:t>)</a:t>
            </a:r>
          </a:p>
          <a:p>
            <a:pPr lvl="1"/>
            <a:endParaRPr lang="en-US" dirty="0" smtClean="0">
              <a:solidFill>
                <a:schemeClr val="tx1"/>
              </a:solidFill>
            </a:endParaRPr>
          </a:p>
          <a:p>
            <a:pPr lvl="1"/>
            <a:r>
              <a:rPr lang="en-US" dirty="0" smtClean="0">
                <a:solidFill>
                  <a:schemeClr val="tx1"/>
                </a:solidFill>
              </a:rPr>
              <a:t>Number </a:t>
            </a:r>
            <a:r>
              <a:rPr lang="en-US" dirty="0">
                <a:solidFill>
                  <a:schemeClr val="tx1"/>
                </a:solidFill>
              </a:rPr>
              <a:t>of protons and electrons always equal</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924783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r>
              <a:rPr lang="en-US" dirty="0">
                <a:solidFill>
                  <a:schemeClr val="tx1"/>
                </a:solidFill>
              </a:rPr>
              <a:t>Models of the Atom</a:t>
            </a:r>
          </a:p>
        </p:txBody>
      </p:sp>
      <p:sp>
        <p:nvSpPr>
          <p:cNvPr id="26629" name="Rectangle 5"/>
          <p:cNvSpPr>
            <a:spLocks noGrp="1" noChangeArrowheads="1"/>
          </p:cNvSpPr>
          <p:nvPr>
            <p:ph idx="1"/>
          </p:nvPr>
        </p:nvSpPr>
        <p:spPr>
          <a:xfrm>
            <a:off x="457200" y="1600200"/>
            <a:ext cx="4191000" cy="4525963"/>
          </a:xfrm>
        </p:spPr>
        <p:txBody>
          <a:bodyPr>
            <a:normAutofit/>
          </a:bodyPr>
          <a:lstStyle/>
          <a:p>
            <a:r>
              <a:rPr lang="en-US" dirty="0">
                <a:solidFill>
                  <a:schemeClr val="tx1"/>
                </a:solidFill>
              </a:rPr>
              <a:t>Planetary </a:t>
            </a:r>
            <a:r>
              <a:rPr lang="en-US" dirty="0" smtClean="0">
                <a:solidFill>
                  <a:schemeClr val="tx1"/>
                </a:solidFill>
              </a:rPr>
              <a:t>model</a:t>
            </a:r>
          </a:p>
          <a:p>
            <a:pPr lvl="1"/>
            <a:r>
              <a:rPr lang="en-US" dirty="0" smtClean="0">
                <a:solidFill>
                  <a:schemeClr val="tx1"/>
                </a:solidFill>
              </a:rPr>
              <a:t>simplified</a:t>
            </a:r>
            <a:r>
              <a:rPr lang="en-US" dirty="0">
                <a:solidFill>
                  <a:schemeClr val="tx1"/>
                </a:solidFill>
              </a:rPr>
              <a:t>; outdated</a:t>
            </a:r>
          </a:p>
          <a:p>
            <a:pPr lvl="2"/>
            <a:r>
              <a:rPr lang="en-US" dirty="0">
                <a:solidFill>
                  <a:schemeClr val="tx1"/>
                </a:solidFill>
              </a:rPr>
              <a:t>Incorrectly depicts fixed circular electron paths</a:t>
            </a:r>
          </a:p>
          <a:p>
            <a:pPr lvl="2"/>
            <a:endParaRPr lang="en-US" dirty="0" smtClean="0">
              <a:solidFill>
                <a:schemeClr val="tx1"/>
              </a:solidFill>
            </a:endParaRPr>
          </a:p>
          <a:p>
            <a:pPr lvl="2"/>
            <a:r>
              <a:rPr lang="en-US" dirty="0" smtClean="0">
                <a:solidFill>
                  <a:schemeClr val="tx1"/>
                </a:solidFill>
              </a:rPr>
              <a:t>But </a:t>
            </a:r>
            <a:r>
              <a:rPr lang="en-US" dirty="0">
                <a:solidFill>
                  <a:schemeClr val="tx1"/>
                </a:solidFill>
              </a:rPr>
              <a:t>useful for illustrations </a:t>
            </a:r>
            <a:r>
              <a:rPr lang="en-US" dirty="0" smtClean="0">
                <a:solidFill>
                  <a:schemeClr val="tx1"/>
                </a:solidFill>
              </a:rPr>
              <a:t> </a:t>
            </a:r>
            <a:endParaRPr lang="en-US" dirty="0">
              <a:solidFill>
                <a:schemeClr val="tx1"/>
              </a:solidFill>
            </a:endParaRPr>
          </a:p>
          <a:p>
            <a:pPr lvl="1"/>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46" y="1219200"/>
            <a:ext cx="2967553" cy="5280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46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Models of the Atom</a:t>
            </a:r>
          </a:p>
        </p:txBody>
      </p:sp>
      <p:sp>
        <p:nvSpPr>
          <p:cNvPr id="3" name="Content Placeholder 2"/>
          <p:cNvSpPr>
            <a:spLocks noGrp="1"/>
          </p:cNvSpPr>
          <p:nvPr>
            <p:ph idx="1"/>
          </p:nvPr>
        </p:nvSpPr>
        <p:spPr>
          <a:xfrm>
            <a:off x="457200" y="1600200"/>
            <a:ext cx="4191000" cy="4525963"/>
          </a:xfrm>
        </p:spPr>
        <p:txBody>
          <a:bodyPr>
            <a:normAutofit lnSpcReduction="10000"/>
          </a:bodyPr>
          <a:lstStyle/>
          <a:p>
            <a:r>
              <a:rPr lang="en-US" dirty="0">
                <a:solidFill>
                  <a:schemeClr val="tx1"/>
                </a:solidFill>
              </a:rPr>
              <a:t>Orbital model</a:t>
            </a:r>
          </a:p>
          <a:p>
            <a:pPr lvl="1"/>
            <a:r>
              <a:rPr lang="en-US" dirty="0">
                <a:solidFill>
                  <a:schemeClr val="tx1"/>
                </a:solidFill>
              </a:rPr>
              <a:t>current model used by chemists</a:t>
            </a:r>
          </a:p>
          <a:p>
            <a:pPr lvl="1"/>
            <a:r>
              <a:rPr lang="en-US" dirty="0">
                <a:solidFill>
                  <a:schemeClr val="tx1"/>
                </a:solidFill>
              </a:rPr>
              <a:t>Probable regions of greatest electron density </a:t>
            </a:r>
          </a:p>
          <a:p>
            <a:pPr lvl="2"/>
            <a:r>
              <a:rPr lang="en-US" dirty="0">
                <a:solidFill>
                  <a:schemeClr val="tx1"/>
                </a:solidFill>
              </a:rPr>
              <a:t>an electron cloud</a:t>
            </a:r>
          </a:p>
          <a:p>
            <a:pPr lvl="1"/>
            <a:r>
              <a:rPr lang="en-US" dirty="0">
                <a:solidFill>
                  <a:schemeClr val="tx1"/>
                </a:solidFill>
              </a:rPr>
              <a:t>Useful for predicting chemical behavior of atoms</a:t>
            </a:r>
          </a:p>
          <a:p>
            <a:endParaRPr lang="en-US"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29337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981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dirty="0">
                <a:solidFill>
                  <a:schemeClr val="tx1"/>
                </a:solidFill>
              </a:rPr>
              <a:t>Identifying Elements</a:t>
            </a:r>
          </a:p>
        </p:txBody>
      </p:sp>
      <p:sp>
        <p:nvSpPr>
          <p:cNvPr id="28677" name="Rectangle 5"/>
          <p:cNvSpPr>
            <a:spLocks noGrp="1" noChangeArrowheads="1"/>
          </p:cNvSpPr>
          <p:nvPr>
            <p:ph idx="1"/>
          </p:nvPr>
        </p:nvSpPr>
        <p:spPr>
          <a:xfrm>
            <a:off x="457200" y="1600200"/>
            <a:ext cx="4191000" cy="4525963"/>
          </a:xfrm>
        </p:spPr>
        <p:txBody>
          <a:bodyPr>
            <a:normAutofit fontScale="92500" lnSpcReduction="20000"/>
          </a:bodyPr>
          <a:lstStyle/>
          <a:p>
            <a:r>
              <a:rPr lang="en-US" dirty="0">
                <a:solidFill>
                  <a:schemeClr val="tx1"/>
                </a:solidFill>
              </a:rPr>
              <a:t>Different elements contain different numbers of subatomic particles</a:t>
            </a:r>
          </a:p>
          <a:p>
            <a:pPr lvl="1"/>
            <a:endParaRPr lang="en-US" dirty="0" smtClean="0">
              <a:solidFill>
                <a:schemeClr val="tx1"/>
              </a:solidFill>
            </a:endParaRPr>
          </a:p>
          <a:p>
            <a:pPr lvl="1"/>
            <a:r>
              <a:rPr lang="en-US" dirty="0" smtClean="0">
                <a:solidFill>
                  <a:schemeClr val="tx1"/>
                </a:solidFill>
              </a:rPr>
              <a:t>Hydrogen </a:t>
            </a:r>
            <a:r>
              <a:rPr lang="en-US" dirty="0">
                <a:solidFill>
                  <a:schemeClr val="tx1"/>
                </a:solidFill>
              </a:rPr>
              <a:t>has 1 proton, 0 neutrons, and 1 electron</a:t>
            </a:r>
          </a:p>
          <a:p>
            <a:pPr lvl="1"/>
            <a:endParaRPr lang="en-US" dirty="0" smtClean="0">
              <a:solidFill>
                <a:schemeClr val="tx1"/>
              </a:solidFill>
            </a:endParaRPr>
          </a:p>
          <a:p>
            <a:pPr lvl="1"/>
            <a:r>
              <a:rPr lang="en-US" dirty="0" smtClean="0">
                <a:solidFill>
                  <a:schemeClr val="tx1"/>
                </a:solidFill>
              </a:rPr>
              <a:t>Lithium </a:t>
            </a:r>
            <a:r>
              <a:rPr lang="en-US" dirty="0">
                <a:solidFill>
                  <a:schemeClr val="tx1"/>
                </a:solidFill>
              </a:rPr>
              <a:t>has 3 protons, 4 neutrons, and 3 electrons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745" y="1828800"/>
            <a:ext cx="3276600" cy="404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119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0" y="0"/>
            <a:ext cx="9144000" cy="1066800"/>
          </a:xfrm>
        </p:spPr>
        <p:txBody>
          <a:bodyPr>
            <a:normAutofit fontScale="90000"/>
          </a:bodyPr>
          <a:lstStyle/>
          <a:p>
            <a:r>
              <a:rPr lang="en-US" dirty="0">
                <a:solidFill>
                  <a:schemeClr val="tx1"/>
                </a:solidFill>
              </a:rPr>
              <a:t/>
            </a:r>
            <a:br>
              <a:rPr lang="en-US" dirty="0">
                <a:solidFill>
                  <a:schemeClr val="tx1"/>
                </a:solidFill>
              </a:rPr>
            </a:br>
            <a:r>
              <a:rPr lang="en-US" dirty="0">
                <a:solidFill>
                  <a:schemeClr val="tx1"/>
                </a:solidFill>
              </a:rPr>
              <a:t>Atomic Number and Mass Number</a:t>
            </a:r>
          </a:p>
        </p:txBody>
      </p:sp>
      <p:sp>
        <p:nvSpPr>
          <p:cNvPr id="30725" name="Rectangle 5"/>
          <p:cNvSpPr>
            <a:spLocks noGrp="1" noChangeArrowheads="1"/>
          </p:cNvSpPr>
          <p:nvPr>
            <p:ph idx="1"/>
          </p:nvPr>
        </p:nvSpPr>
        <p:spPr/>
        <p:txBody>
          <a:bodyPr/>
          <a:lstStyle/>
          <a:p>
            <a:r>
              <a:rPr lang="en-US" b="1" dirty="0">
                <a:solidFill>
                  <a:schemeClr val="tx1"/>
                </a:solidFill>
              </a:rPr>
              <a:t>Atomic number</a:t>
            </a:r>
            <a:r>
              <a:rPr lang="en-US" dirty="0">
                <a:solidFill>
                  <a:schemeClr val="tx1"/>
                </a:solidFill>
              </a:rPr>
              <a:t> = Number of protons in nucleus</a:t>
            </a:r>
          </a:p>
          <a:p>
            <a:endParaRPr lang="en-US" b="1" dirty="0" smtClean="0">
              <a:solidFill>
                <a:schemeClr val="tx1"/>
              </a:solidFill>
            </a:endParaRPr>
          </a:p>
          <a:p>
            <a:r>
              <a:rPr lang="en-US" b="1" dirty="0" smtClean="0">
                <a:solidFill>
                  <a:schemeClr val="tx1"/>
                </a:solidFill>
              </a:rPr>
              <a:t>Mass </a:t>
            </a:r>
            <a:r>
              <a:rPr lang="en-US" b="1" dirty="0">
                <a:solidFill>
                  <a:schemeClr val="tx1"/>
                </a:solidFill>
              </a:rPr>
              <a:t>number</a:t>
            </a:r>
            <a:r>
              <a:rPr lang="en-US" dirty="0">
                <a:solidFill>
                  <a:schemeClr val="tx1"/>
                </a:solidFill>
              </a:rPr>
              <a:t> </a:t>
            </a:r>
          </a:p>
          <a:p>
            <a:pPr lvl="1"/>
            <a:r>
              <a:rPr lang="en-US" dirty="0">
                <a:solidFill>
                  <a:schemeClr val="tx1"/>
                </a:solidFill>
              </a:rPr>
              <a:t>Total number of protons and neutrons in nucleus</a:t>
            </a:r>
          </a:p>
          <a:p>
            <a:pPr lvl="2"/>
            <a:r>
              <a:rPr lang="en-US" dirty="0">
                <a:solidFill>
                  <a:schemeClr val="tx1"/>
                </a:solidFill>
              </a:rPr>
              <a:t>Total mass of </a:t>
            </a:r>
            <a:r>
              <a:rPr lang="en-US" dirty="0" smtClean="0">
                <a:solidFill>
                  <a:schemeClr val="tx1"/>
                </a:solidFill>
              </a:rPr>
              <a:t>atom</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952091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0" y="0"/>
            <a:ext cx="9144000" cy="1066800"/>
          </a:xfrm>
        </p:spPr>
        <p:txBody>
          <a:bodyPr>
            <a:normAutofit/>
          </a:bodyPr>
          <a:lstStyle/>
          <a:p>
            <a:r>
              <a:rPr lang="en-US" dirty="0" smtClean="0">
                <a:solidFill>
                  <a:schemeClr val="tx1"/>
                </a:solidFill>
              </a:rPr>
              <a:t>Isotopes </a:t>
            </a:r>
            <a:r>
              <a:rPr lang="en-US" dirty="0">
                <a:solidFill>
                  <a:schemeClr val="tx1"/>
                </a:solidFill>
              </a:rPr>
              <a:t>and Atomic Weight</a:t>
            </a:r>
          </a:p>
        </p:txBody>
      </p:sp>
      <p:sp>
        <p:nvSpPr>
          <p:cNvPr id="31749" name="Rectangle 5"/>
          <p:cNvSpPr>
            <a:spLocks noGrp="1" noChangeArrowheads="1"/>
          </p:cNvSpPr>
          <p:nvPr>
            <p:ph idx="1"/>
          </p:nvPr>
        </p:nvSpPr>
        <p:spPr>
          <a:xfrm>
            <a:off x="457200" y="1600201"/>
            <a:ext cx="8229600" cy="3048000"/>
          </a:xfrm>
        </p:spPr>
        <p:txBody>
          <a:bodyPr/>
          <a:lstStyle/>
          <a:p>
            <a:r>
              <a:rPr lang="en-US" b="1" dirty="0">
                <a:solidFill>
                  <a:schemeClr val="tx1"/>
                </a:solidFill>
              </a:rPr>
              <a:t>Isotopes</a:t>
            </a:r>
            <a:endParaRPr lang="en-US" dirty="0">
              <a:solidFill>
                <a:schemeClr val="tx1"/>
              </a:solidFill>
            </a:endParaRPr>
          </a:p>
          <a:p>
            <a:pPr lvl="1"/>
            <a:r>
              <a:rPr lang="en-US" dirty="0">
                <a:solidFill>
                  <a:schemeClr val="tx1"/>
                </a:solidFill>
              </a:rPr>
              <a:t>Structural variations of atoms</a:t>
            </a:r>
          </a:p>
          <a:p>
            <a:pPr lvl="1"/>
            <a:r>
              <a:rPr lang="en-US" dirty="0">
                <a:solidFill>
                  <a:schemeClr val="tx1"/>
                </a:solidFill>
              </a:rPr>
              <a:t>Differ in the number of neutrons they contain</a:t>
            </a:r>
          </a:p>
          <a:p>
            <a:pPr lvl="1"/>
            <a:r>
              <a:rPr lang="en-US" dirty="0">
                <a:solidFill>
                  <a:schemeClr val="tx1"/>
                </a:solidFill>
              </a:rPr>
              <a:t>Atomic numbers </a:t>
            </a:r>
            <a:r>
              <a:rPr lang="en-US" b="1" dirty="0">
                <a:solidFill>
                  <a:schemeClr val="tx1"/>
                </a:solidFill>
              </a:rPr>
              <a:t>same</a:t>
            </a:r>
            <a:r>
              <a:rPr lang="en-US" dirty="0">
                <a:solidFill>
                  <a:schemeClr val="tx1"/>
                </a:solidFill>
              </a:rPr>
              <a:t>; </a:t>
            </a:r>
            <a:r>
              <a:rPr lang="en-US" u="sng" dirty="0">
                <a:solidFill>
                  <a:schemeClr val="tx1"/>
                </a:solidFill>
              </a:rPr>
              <a:t>mass numbers different</a:t>
            </a:r>
          </a:p>
          <a:p>
            <a:endParaRPr lang="en-US" b="1" dirty="0" smtClean="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08" y="3823678"/>
            <a:ext cx="7458785" cy="257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150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Isotopes </a:t>
            </a:r>
            <a:r>
              <a:rPr lang="en-US" dirty="0">
                <a:solidFill>
                  <a:schemeClr val="tx1"/>
                </a:solidFill>
              </a:rPr>
              <a:t>and Atomic Weight</a:t>
            </a:r>
          </a:p>
        </p:txBody>
      </p:sp>
      <p:sp>
        <p:nvSpPr>
          <p:cNvPr id="3" name="Content Placeholder 2"/>
          <p:cNvSpPr>
            <a:spLocks noGrp="1"/>
          </p:cNvSpPr>
          <p:nvPr>
            <p:ph idx="1"/>
          </p:nvPr>
        </p:nvSpPr>
        <p:spPr/>
        <p:txBody>
          <a:bodyPr/>
          <a:lstStyle/>
          <a:p>
            <a:endParaRPr lang="en-US" b="1" dirty="0" smtClean="0">
              <a:solidFill>
                <a:schemeClr val="tx1"/>
              </a:solidFill>
            </a:endParaRPr>
          </a:p>
          <a:p>
            <a:r>
              <a:rPr lang="en-US" b="1" dirty="0" smtClean="0">
                <a:solidFill>
                  <a:schemeClr val="tx1"/>
                </a:solidFill>
              </a:rPr>
              <a:t>Atomic </a:t>
            </a:r>
            <a:r>
              <a:rPr lang="en-US" b="1" dirty="0">
                <a:solidFill>
                  <a:schemeClr val="tx1"/>
                </a:solidFill>
              </a:rPr>
              <a:t>weight</a:t>
            </a:r>
            <a:endParaRPr lang="en-US" dirty="0">
              <a:solidFill>
                <a:schemeClr val="tx1"/>
              </a:solidFill>
            </a:endParaRPr>
          </a:p>
          <a:p>
            <a:pPr lvl="1"/>
            <a:r>
              <a:rPr lang="en-US" dirty="0">
                <a:solidFill>
                  <a:schemeClr val="tx1"/>
                </a:solidFill>
              </a:rPr>
              <a:t>Average of mass numbers (relative weights) of all isotopes of an atom</a:t>
            </a:r>
          </a:p>
          <a:p>
            <a:endParaRPr lang="en-US" dirty="0">
              <a:solidFill>
                <a:schemeClr val="tx1"/>
              </a:solidFill>
            </a:endParaRPr>
          </a:p>
        </p:txBody>
      </p:sp>
    </p:spTree>
    <p:extLst>
      <p:ext uri="{BB962C8B-B14F-4D97-AF65-F5344CB8AC3E}">
        <p14:creationId xmlns:p14="http://schemas.microsoft.com/office/powerpoint/2010/main" val="4282496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0" y="0"/>
            <a:ext cx="9144000" cy="1066800"/>
          </a:xfrm>
        </p:spPr>
        <p:txBody>
          <a:bodyPr>
            <a:normAutofit fontScale="90000"/>
          </a:bodyPr>
          <a:lstStyle/>
          <a:p>
            <a:r>
              <a:rPr lang="en-US" dirty="0">
                <a:solidFill>
                  <a:schemeClr val="tx1"/>
                </a:solidFill>
              </a:rPr>
              <a:t>Combining Matter: Molecules and Compounds</a:t>
            </a:r>
          </a:p>
        </p:txBody>
      </p:sp>
      <p:sp>
        <p:nvSpPr>
          <p:cNvPr id="36869" name="Rectangle 5"/>
          <p:cNvSpPr>
            <a:spLocks noGrp="1" noChangeArrowheads="1"/>
          </p:cNvSpPr>
          <p:nvPr>
            <p:ph idx="1"/>
          </p:nvPr>
        </p:nvSpPr>
        <p:spPr/>
        <p:txBody>
          <a:bodyPr>
            <a:normAutofit fontScale="92500" lnSpcReduction="20000"/>
          </a:bodyPr>
          <a:lstStyle/>
          <a:p>
            <a:r>
              <a:rPr lang="en-US" dirty="0">
                <a:solidFill>
                  <a:schemeClr val="tx1"/>
                </a:solidFill>
              </a:rPr>
              <a:t>Most atoms chemically combined with other atoms to form molecules and compounds</a:t>
            </a:r>
          </a:p>
          <a:p>
            <a:pPr lvl="1"/>
            <a:r>
              <a:rPr lang="en-US" b="1" dirty="0">
                <a:solidFill>
                  <a:schemeClr val="tx1"/>
                </a:solidFill>
              </a:rPr>
              <a:t>Molecule</a:t>
            </a:r>
            <a:endParaRPr lang="en-US" dirty="0">
              <a:solidFill>
                <a:schemeClr val="tx1"/>
              </a:solidFill>
            </a:endParaRPr>
          </a:p>
          <a:p>
            <a:pPr lvl="2"/>
            <a:r>
              <a:rPr lang="en-US" dirty="0">
                <a:solidFill>
                  <a:schemeClr val="tx1"/>
                </a:solidFill>
              </a:rPr>
              <a:t>Two or more atoms bonded </a:t>
            </a:r>
            <a:r>
              <a:rPr lang="en-US" dirty="0" smtClean="0">
                <a:solidFill>
                  <a:schemeClr val="tx1"/>
                </a:solidFill>
              </a:rPr>
              <a:t>together</a:t>
            </a:r>
          </a:p>
          <a:p>
            <a:pPr lvl="2"/>
            <a:r>
              <a:rPr lang="en-US" dirty="0" smtClean="0">
                <a:solidFill>
                  <a:schemeClr val="tx1"/>
                </a:solidFill>
              </a:rPr>
              <a:t>Can be the same type of atom:   H</a:t>
            </a:r>
            <a:r>
              <a:rPr lang="en-US" baseline="-25000" dirty="0" smtClean="0">
                <a:solidFill>
                  <a:schemeClr val="tx1"/>
                </a:solidFill>
              </a:rPr>
              <a:t>2</a:t>
            </a:r>
            <a:r>
              <a:rPr lang="en-US" dirty="0" smtClean="0">
                <a:solidFill>
                  <a:schemeClr val="tx1"/>
                </a:solidFill>
              </a:rPr>
              <a:t> </a:t>
            </a:r>
          </a:p>
          <a:p>
            <a:pPr lvl="2"/>
            <a:r>
              <a:rPr lang="en-US" dirty="0" smtClean="0">
                <a:solidFill>
                  <a:schemeClr val="tx1"/>
                </a:solidFill>
              </a:rPr>
              <a:t>Or different types of atoms: C</a:t>
            </a:r>
            <a:r>
              <a:rPr lang="en-US" baseline="-25000" dirty="0" smtClean="0">
                <a:solidFill>
                  <a:schemeClr val="tx1"/>
                </a:solidFill>
              </a:rPr>
              <a:t>6</a:t>
            </a:r>
            <a:r>
              <a:rPr lang="en-US" dirty="0" smtClean="0">
                <a:solidFill>
                  <a:schemeClr val="tx1"/>
                </a:solidFill>
              </a:rPr>
              <a:t>H</a:t>
            </a:r>
            <a:r>
              <a:rPr lang="en-US" baseline="-25000" dirty="0" smtClean="0">
                <a:solidFill>
                  <a:schemeClr val="tx1"/>
                </a:solidFill>
              </a:rPr>
              <a:t>12</a:t>
            </a:r>
            <a:r>
              <a:rPr lang="en-US" dirty="0" smtClean="0">
                <a:solidFill>
                  <a:schemeClr val="tx1"/>
                </a:solidFill>
              </a:rPr>
              <a:t>O</a:t>
            </a:r>
            <a:r>
              <a:rPr lang="en-US" baseline="-25000" dirty="0" smtClean="0">
                <a:solidFill>
                  <a:schemeClr val="tx1"/>
                </a:solidFill>
              </a:rPr>
              <a:t>6</a:t>
            </a:r>
            <a:endParaRPr lang="en-US" dirty="0">
              <a:solidFill>
                <a:schemeClr val="tx1"/>
              </a:solidFill>
            </a:endParaRPr>
          </a:p>
          <a:p>
            <a:pPr lvl="2"/>
            <a:endParaRPr lang="en-US" dirty="0" smtClean="0">
              <a:solidFill>
                <a:schemeClr val="tx1"/>
              </a:solidFill>
            </a:endParaRPr>
          </a:p>
          <a:p>
            <a:pPr lvl="2"/>
            <a:r>
              <a:rPr lang="en-US" dirty="0" smtClean="0">
                <a:solidFill>
                  <a:schemeClr val="tx1"/>
                </a:solidFill>
              </a:rPr>
              <a:t>Smallest </a:t>
            </a:r>
            <a:r>
              <a:rPr lang="en-US" dirty="0">
                <a:solidFill>
                  <a:schemeClr val="tx1"/>
                </a:solidFill>
              </a:rPr>
              <a:t>particle of a compound with specific characteristics of the compound</a:t>
            </a:r>
          </a:p>
          <a:p>
            <a:pPr lvl="1"/>
            <a:r>
              <a:rPr lang="en-US" b="1" dirty="0">
                <a:solidFill>
                  <a:schemeClr val="tx1"/>
                </a:solidFill>
              </a:rPr>
              <a:t>Compound</a:t>
            </a:r>
          </a:p>
          <a:p>
            <a:pPr lvl="2"/>
            <a:r>
              <a:rPr lang="en-US" dirty="0">
                <a:solidFill>
                  <a:schemeClr val="tx1"/>
                </a:solidFill>
              </a:rPr>
              <a:t>Two or more </a:t>
            </a:r>
            <a:r>
              <a:rPr lang="en-US" u="sng" dirty="0">
                <a:solidFill>
                  <a:schemeClr val="tx1"/>
                </a:solidFill>
              </a:rPr>
              <a:t>different kinds of atoms </a:t>
            </a:r>
            <a:r>
              <a:rPr lang="en-US" dirty="0">
                <a:solidFill>
                  <a:schemeClr val="tx1"/>
                </a:solidFill>
              </a:rPr>
              <a:t>bonded together </a:t>
            </a:r>
            <a:endParaRPr lang="en-US" dirty="0" smtClean="0">
              <a:solidFill>
                <a:schemeClr val="tx1"/>
              </a:solidFill>
            </a:endParaRPr>
          </a:p>
          <a:p>
            <a:pPr lvl="3"/>
            <a:r>
              <a:rPr lang="en-US" dirty="0" smtClean="0">
                <a:solidFill>
                  <a:schemeClr val="tx1"/>
                </a:solidFill>
              </a:rPr>
              <a:t>C</a:t>
            </a:r>
            <a:r>
              <a:rPr lang="en-US" baseline="-25000" dirty="0" smtClean="0">
                <a:solidFill>
                  <a:schemeClr val="tx1"/>
                </a:solidFill>
              </a:rPr>
              <a:t>6</a:t>
            </a:r>
            <a:r>
              <a:rPr lang="en-US" dirty="0" smtClean="0">
                <a:solidFill>
                  <a:schemeClr val="tx1"/>
                </a:solidFill>
              </a:rPr>
              <a:t>H</a:t>
            </a:r>
            <a:r>
              <a:rPr lang="en-US" baseline="-25000" dirty="0" smtClean="0">
                <a:solidFill>
                  <a:schemeClr val="tx1"/>
                </a:solidFill>
              </a:rPr>
              <a:t>12</a:t>
            </a:r>
            <a:r>
              <a:rPr lang="en-US" dirty="0" smtClean="0">
                <a:solidFill>
                  <a:schemeClr val="tx1"/>
                </a:solidFill>
              </a:rPr>
              <a:t>O</a:t>
            </a:r>
            <a:r>
              <a:rPr lang="en-US" baseline="-25000" dirty="0" smtClean="0">
                <a:solidFill>
                  <a:schemeClr val="tx1"/>
                </a:solidFill>
              </a:rPr>
              <a:t>6</a:t>
            </a:r>
            <a:r>
              <a:rPr lang="en-US" dirty="0" smtClean="0">
                <a:solidFill>
                  <a:schemeClr val="tx1"/>
                </a:solidFill>
              </a:rPr>
              <a:t> </a:t>
            </a:r>
            <a:r>
              <a:rPr lang="en-US" dirty="0">
                <a:solidFill>
                  <a:schemeClr val="tx1"/>
                </a:solidFill>
              </a:rPr>
              <a:t>, but not </a:t>
            </a:r>
            <a:r>
              <a:rPr lang="en-US" dirty="0" smtClean="0">
                <a:solidFill>
                  <a:schemeClr val="tx1"/>
                </a:solidFill>
              </a:rPr>
              <a:t>H</a:t>
            </a:r>
            <a:r>
              <a:rPr lang="en-US" baseline="-25000" dirty="0" smtClean="0">
                <a:solidFill>
                  <a:schemeClr val="tx1"/>
                </a:solidFill>
              </a:rPr>
              <a:t>2</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863727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dirty="0">
                <a:solidFill>
                  <a:schemeClr val="tx1"/>
                </a:solidFill>
              </a:rPr>
              <a:t>Mixtures </a:t>
            </a:r>
          </a:p>
        </p:txBody>
      </p:sp>
      <p:sp>
        <p:nvSpPr>
          <p:cNvPr id="37893" name="Rectangle 5"/>
          <p:cNvSpPr>
            <a:spLocks noGrp="1" noChangeArrowheads="1"/>
          </p:cNvSpPr>
          <p:nvPr>
            <p:ph idx="1"/>
          </p:nvPr>
        </p:nvSpPr>
        <p:spPr/>
        <p:txBody>
          <a:bodyPr/>
          <a:lstStyle/>
          <a:p>
            <a:r>
              <a:rPr lang="en-US" dirty="0">
                <a:solidFill>
                  <a:schemeClr val="tx1"/>
                </a:solidFill>
              </a:rPr>
              <a:t>Most matter exists as </a:t>
            </a:r>
            <a:r>
              <a:rPr lang="en-US" b="1" dirty="0">
                <a:solidFill>
                  <a:schemeClr val="tx1"/>
                </a:solidFill>
              </a:rPr>
              <a:t>mixtures</a:t>
            </a:r>
            <a:endParaRPr lang="en-US" dirty="0">
              <a:solidFill>
                <a:schemeClr val="tx1"/>
              </a:solidFill>
            </a:endParaRPr>
          </a:p>
          <a:p>
            <a:pPr lvl="1"/>
            <a:r>
              <a:rPr lang="en-US" dirty="0">
                <a:solidFill>
                  <a:schemeClr val="tx1"/>
                </a:solidFill>
              </a:rPr>
              <a:t>Two or more components physically intermixed</a:t>
            </a:r>
          </a:p>
          <a:p>
            <a:r>
              <a:rPr lang="en-US" dirty="0">
                <a:solidFill>
                  <a:schemeClr val="tx1"/>
                </a:solidFill>
              </a:rPr>
              <a:t>Three types of mixtures</a:t>
            </a:r>
          </a:p>
          <a:p>
            <a:pPr lvl="1"/>
            <a:r>
              <a:rPr lang="en-US" b="1" dirty="0">
                <a:solidFill>
                  <a:schemeClr val="tx1"/>
                </a:solidFill>
              </a:rPr>
              <a:t>Solutions</a:t>
            </a:r>
          </a:p>
          <a:p>
            <a:pPr lvl="1"/>
            <a:r>
              <a:rPr lang="en-US" b="1" dirty="0">
                <a:solidFill>
                  <a:schemeClr val="tx1"/>
                </a:solidFill>
              </a:rPr>
              <a:t>Colloids</a:t>
            </a:r>
          </a:p>
          <a:p>
            <a:pPr lvl="1"/>
            <a:r>
              <a:rPr lang="en-US" b="1" dirty="0">
                <a:solidFill>
                  <a:schemeClr val="tx1"/>
                </a:solidFill>
              </a:rPr>
              <a:t>Suspensions</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520127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19459" name="Rectangle 3"/>
          <p:cNvSpPr>
            <a:spLocks noGrp="1" noChangeArrowheads="1"/>
          </p:cNvSpPr>
          <p:nvPr>
            <p:ph idx="1"/>
          </p:nvPr>
        </p:nvSpPr>
        <p:spPr/>
        <p:txBody>
          <a:bodyPr rtlCol="0">
            <a:normAutofit/>
          </a:bodyPr>
          <a:lstStyle/>
          <a:p>
            <a:pPr fontAlgn="auto">
              <a:spcAft>
                <a:spcPts val="0"/>
              </a:spcAft>
              <a:defRPr/>
            </a:pPr>
            <a:r>
              <a:rPr lang="en-US" dirty="0" smtClean="0"/>
              <a:t>Active versus Passive Studying</a:t>
            </a:r>
          </a:p>
          <a:p>
            <a:pPr marL="692658" lvl="1" indent="-457200" fontAlgn="auto">
              <a:spcAft>
                <a:spcPts val="0"/>
              </a:spcAft>
              <a:buClr>
                <a:schemeClr val="accent4"/>
              </a:buClr>
              <a:buFont typeface="Arial" panose="020B0604020202020204" pitchFamily="34" charset="0"/>
              <a:buChar char="•"/>
              <a:defRPr/>
            </a:pPr>
            <a:r>
              <a:rPr lang="en-US" dirty="0" smtClean="0"/>
              <a:t>Passive:  </a:t>
            </a:r>
          </a:p>
          <a:p>
            <a:pPr marL="873252" lvl="2" indent="-342900" fontAlgn="auto">
              <a:spcAft>
                <a:spcPts val="0"/>
              </a:spcAft>
              <a:buClr>
                <a:schemeClr val="accent4"/>
              </a:buClr>
              <a:defRPr/>
            </a:pPr>
            <a:r>
              <a:rPr lang="en-US" dirty="0" smtClean="0"/>
              <a:t>reading or re-reading notes, listening to taped lectures</a:t>
            </a:r>
          </a:p>
          <a:p>
            <a:pPr marL="873252" lvl="2" indent="-342900" fontAlgn="auto">
              <a:spcAft>
                <a:spcPts val="0"/>
              </a:spcAft>
              <a:buClr>
                <a:schemeClr val="accent4"/>
              </a:buClr>
              <a:defRPr/>
            </a:pPr>
            <a:r>
              <a:rPr lang="en-US" dirty="0" smtClean="0"/>
              <a:t>Low energy requirements</a:t>
            </a:r>
          </a:p>
          <a:p>
            <a:pPr marL="873252" lvl="2" indent="-342900" fontAlgn="auto">
              <a:spcAft>
                <a:spcPts val="0"/>
              </a:spcAft>
              <a:buClr>
                <a:schemeClr val="accent4"/>
              </a:buClr>
              <a:defRPr/>
            </a:pPr>
            <a:r>
              <a:rPr lang="en-US" dirty="0" smtClean="0"/>
              <a:t>Begin to understand material</a:t>
            </a:r>
          </a:p>
          <a:p>
            <a:pPr marL="873252" lvl="2" indent="-342900" fontAlgn="auto">
              <a:spcAft>
                <a:spcPts val="0"/>
              </a:spcAft>
              <a:buClr>
                <a:schemeClr val="accent4"/>
              </a:buClr>
              <a:defRPr/>
            </a:pPr>
            <a:endParaRPr lang="en-US" dirty="0" smtClean="0"/>
          </a:p>
          <a:p>
            <a:pPr marL="873252" lvl="2" indent="-342900" fontAlgn="auto">
              <a:spcAft>
                <a:spcPts val="0"/>
              </a:spcAft>
              <a:buClr>
                <a:schemeClr val="accent4"/>
              </a:buClr>
              <a:defRPr/>
            </a:pPr>
            <a:endParaRPr lang="en-US" dirty="0" smtClean="0"/>
          </a:p>
        </p:txBody>
      </p:sp>
    </p:spTree>
    <p:extLst>
      <p:ext uri="{BB962C8B-B14F-4D97-AF65-F5344CB8AC3E}">
        <p14:creationId xmlns:p14="http://schemas.microsoft.com/office/powerpoint/2010/main" val="1537756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normAutofit/>
          </a:bodyPr>
          <a:lstStyle/>
          <a:p>
            <a:r>
              <a:rPr lang="en-US" dirty="0">
                <a:solidFill>
                  <a:schemeClr val="tx1"/>
                </a:solidFill>
              </a:rPr>
              <a:t>Types of Mixtures: Solutions </a:t>
            </a:r>
          </a:p>
        </p:txBody>
      </p:sp>
      <p:sp>
        <p:nvSpPr>
          <p:cNvPr id="38917" name="Rectangle 5"/>
          <p:cNvSpPr>
            <a:spLocks noGrp="1" noChangeArrowheads="1"/>
          </p:cNvSpPr>
          <p:nvPr>
            <p:ph idx="1"/>
          </p:nvPr>
        </p:nvSpPr>
        <p:spPr>
          <a:xfrm>
            <a:off x="457200" y="1600200"/>
            <a:ext cx="5562600" cy="4814381"/>
          </a:xfrm>
        </p:spPr>
        <p:txBody>
          <a:bodyPr>
            <a:normAutofit fontScale="92500" lnSpcReduction="20000"/>
          </a:bodyPr>
          <a:lstStyle/>
          <a:p>
            <a:pPr>
              <a:lnSpc>
                <a:spcPct val="90000"/>
              </a:lnSpc>
            </a:pPr>
            <a:r>
              <a:rPr lang="en-US" sz="2800" dirty="0">
                <a:solidFill>
                  <a:schemeClr val="tx1"/>
                </a:solidFill>
              </a:rPr>
              <a:t>Homogeneous mixtures</a:t>
            </a:r>
          </a:p>
          <a:p>
            <a:pPr>
              <a:lnSpc>
                <a:spcPct val="90000"/>
              </a:lnSpc>
            </a:pPr>
            <a:r>
              <a:rPr lang="en-US" sz="2800" dirty="0">
                <a:solidFill>
                  <a:schemeClr val="tx1"/>
                </a:solidFill>
              </a:rPr>
              <a:t>Most are true solutions in body</a:t>
            </a:r>
          </a:p>
          <a:p>
            <a:pPr lvl="1">
              <a:lnSpc>
                <a:spcPct val="90000"/>
              </a:lnSpc>
            </a:pPr>
            <a:r>
              <a:rPr lang="en-US" sz="2400" dirty="0">
                <a:solidFill>
                  <a:schemeClr val="tx1"/>
                </a:solidFill>
              </a:rPr>
              <a:t>Gases, liquids, or solids dissolved in water </a:t>
            </a:r>
          </a:p>
          <a:p>
            <a:pPr lvl="1">
              <a:lnSpc>
                <a:spcPct val="90000"/>
              </a:lnSpc>
            </a:pPr>
            <a:r>
              <a:rPr lang="en-US" sz="2400" dirty="0">
                <a:solidFill>
                  <a:schemeClr val="tx1"/>
                </a:solidFill>
              </a:rPr>
              <a:t>Usually transparent, e.g., atmospheric air or saline solution</a:t>
            </a:r>
          </a:p>
          <a:p>
            <a:pPr>
              <a:lnSpc>
                <a:spcPct val="90000"/>
              </a:lnSpc>
            </a:pPr>
            <a:r>
              <a:rPr lang="en-US" sz="2800" b="1" dirty="0">
                <a:solidFill>
                  <a:schemeClr val="tx1"/>
                </a:solidFill>
              </a:rPr>
              <a:t>Solvent</a:t>
            </a:r>
            <a:endParaRPr lang="en-US" sz="2800" dirty="0">
              <a:solidFill>
                <a:schemeClr val="tx1"/>
              </a:solidFill>
            </a:endParaRPr>
          </a:p>
          <a:p>
            <a:pPr lvl="1">
              <a:lnSpc>
                <a:spcPct val="90000"/>
              </a:lnSpc>
            </a:pPr>
            <a:r>
              <a:rPr lang="en-US" sz="2400" dirty="0">
                <a:solidFill>
                  <a:schemeClr val="tx1"/>
                </a:solidFill>
              </a:rPr>
              <a:t>Substance present in greatest amount</a:t>
            </a:r>
          </a:p>
          <a:p>
            <a:pPr lvl="1">
              <a:lnSpc>
                <a:spcPct val="90000"/>
              </a:lnSpc>
            </a:pPr>
            <a:r>
              <a:rPr lang="en-US" sz="2400" dirty="0">
                <a:solidFill>
                  <a:schemeClr val="tx1"/>
                </a:solidFill>
              </a:rPr>
              <a:t>Usually a liquid; usually water</a:t>
            </a:r>
          </a:p>
          <a:p>
            <a:pPr>
              <a:lnSpc>
                <a:spcPct val="90000"/>
              </a:lnSpc>
            </a:pPr>
            <a:r>
              <a:rPr lang="en-US" sz="2800" b="1" dirty="0">
                <a:solidFill>
                  <a:schemeClr val="tx1"/>
                </a:solidFill>
              </a:rPr>
              <a:t>Solute</a:t>
            </a:r>
            <a:r>
              <a:rPr lang="en-US" sz="2800" dirty="0">
                <a:solidFill>
                  <a:schemeClr val="tx1"/>
                </a:solidFill>
              </a:rPr>
              <a:t>(s)</a:t>
            </a:r>
          </a:p>
          <a:p>
            <a:pPr lvl="1">
              <a:lnSpc>
                <a:spcPct val="90000"/>
              </a:lnSpc>
            </a:pPr>
            <a:r>
              <a:rPr lang="en-US" sz="2400" dirty="0">
                <a:solidFill>
                  <a:schemeClr val="tx1"/>
                </a:solidFill>
              </a:rPr>
              <a:t>Present in smaller amounts</a:t>
            </a:r>
          </a:p>
          <a:p>
            <a:pPr>
              <a:lnSpc>
                <a:spcPct val="90000"/>
              </a:lnSpc>
            </a:pPr>
            <a:endParaRPr lang="en-US" sz="2800" dirty="0" smtClean="0">
              <a:solidFill>
                <a:schemeClr val="tx1"/>
              </a:solidFill>
            </a:endParaRPr>
          </a:p>
          <a:p>
            <a:pPr>
              <a:lnSpc>
                <a:spcPct val="90000"/>
              </a:lnSpc>
            </a:pPr>
            <a:r>
              <a:rPr lang="en-US" sz="2800" dirty="0" smtClean="0">
                <a:solidFill>
                  <a:schemeClr val="tx1"/>
                </a:solidFill>
              </a:rPr>
              <a:t>Ex</a:t>
            </a:r>
            <a:r>
              <a:rPr lang="en-US" sz="2800" dirty="0">
                <a:solidFill>
                  <a:schemeClr val="tx1"/>
                </a:solidFill>
              </a:rPr>
              <a:t>. If glucose is dissolved in blood, glucose is solute; blood is solvent</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1943100"/>
            <a:ext cx="282892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562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p:txBody>
          <a:bodyPr>
            <a:normAutofit/>
          </a:bodyPr>
          <a:lstStyle/>
          <a:p>
            <a:r>
              <a:rPr lang="en-US" dirty="0">
                <a:solidFill>
                  <a:schemeClr val="tx1"/>
                </a:solidFill>
              </a:rPr>
              <a:t>Colloids and Suspensions</a:t>
            </a:r>
          </a:p>
        </p:txBody>
      </p:sp>
      <p:sp>
        <p:nvSpPr>
          <p:cNvPr id="40965" name="Rectangle 5"/>
          <p:cNvSpPr>
            <a:spLocks noGrp="1" noChangeArrowheads="1"/>
          </p:cNvSpPr>
          <p:nvPr>
            <p:ph idx="1"/>
          </p:nvPr>
        </p:nvSpPr>
        <p:spPr>
          <a:xfrm>
            <a:off x="457200" y="1600200"/>
            <a:ext cx="5029200" cy="4724400"/>
          </a:xfrm>
        </p:spPr>
        <p:txBody>
          <a:bodyPr>
            <a:normAutofit fontScale="85000" lnSpcReduction="20000"/>
          </a:bodyPr>
          <a:lstStyle/>
          <a:p>
            <a:r>
              <a:rPr lang="en-US" b="1" dirty="0" smtClean="0">
                <a:solidFill>
                  <a:schemeClr val="tx1"/>
                </a:solidFill>
              </a:rPr>
              <a:t>Colloids</a:t>
            </a:r>
          </a:p>
          <a:p>
            <a:pPr lvl="1"/>
            <a:r>
              <a:rPr lang="en-US" dirty="0" smtClean="0">
                <a:solidFill>
                  <a:schemeClr val="tx1"/>
                </a:solidFill>
              </a:rPr>
              <a:t>a </a:t>
            </a:r>
            <a:r>
              <a:rPr lang="en-US" dirty="0">
                <a:solidFill>
                  <a:schemeClr val="tx1"/>
                </a:solidFill>
              </a:rPr>
              <a:t>substance microscopically dispersed </a:t>
            </a:r>
            <a:r>
              <a:rPr lang="en-US" u="sng" dirty="0">
                <a:solidFill>
                  <a:schemeClr val="tx1"/>
                </a:solidFill>
              </a:rPr>
              <a:t>evenly</a:t>
            </a:r>
            <a:r>
              <a:rPr lang="en-US" dirty="0">
                <a:solidFill>
                  <a:schemeClr val="tx1"/>
                </a:solidFill>
              </a:rPr>
              <a:t> throughout another substance </a:t>
            </a:r>
            <a:endParaRPr lang="en-US" dirty="0" smtClean="0">
              <a:solidFill>
                <a:schemeClr val="tx1"/>
              </a:solidFill>
            </a:endParaRPr>
          </a:p>
          <a:p>
            <a:pPr lvl="2"/>
            <a:r>
              <a:rPr lang="en-US" dirty="0" smtClean="0">
                <a:solidFill>
                  <a:schemeClr val="tx1"/>
                </a:solidFill>
              </a:rPr>
              <a:t>emulsions</a:t>
            </a:r>
            <a:endParaRPr lang="en-US" dirty="0">
              <a:solidFill>
                <a:schemeClr val="tx1"/>
              </a:solidFill>
            </a:endParaRPr>
          </a:p>
          <a:p>
            <a:pPr lvl="1"/>
            <a:r>
              <a:rPr lang="en-US" dirty="0">
                <a:solidFill>
                  <a:schemeClr val="tx1"/>
                </a:solidFill>
              </a:rPr>
              <a:t>Heterogeneous </a:t>
            </a:r>
            <a:r>
              <a:rPr lang="en-US" dirty="0" smtClean="0">
                <a:solidFill>
                  <a:schemeClr val="tx1"/>
                </a:solidFill>
              </a:rPr>
              <a:t>mixtures</a:t>
            </a:r>
          </a:p>
          <a:p>
            <a:pPr lvl="2"/>
            <a:r>
              <a:rPr lang="en-US" dirty="0" smtClean="0">
                <a:solidFill>
                  <a:schemeClr val="tx1"/>
                </a:solidFill>
              </a:rPr>
              <a:t>cytosol</a:t>
            </a:r>
          </a:p>
          <a:p>
            <a:pPr lvl="1"/>
            <a:r>
              <a:rPr lang="en-US" dirty="0" smtClean="0">
                <a:solidFill>
                  <a:schemeClr val="tx1"/>
                </a:solidFill>
              </a:rPr>
              <a:t>Large </a:t>
            </a:r>
            <a:r>
              <a:rPr lang="en-US" dirty="0">
                <a:solidFill>
                  <a:schemeClr val="tx1"/>
                </a:solidFill>
              </a:rPr>
              <a:t>solute particles do not settle </a:t>
            </a:r>
            <a:r>
              <a:rPr lang="en-US" dirty="0" smtClean="0">
                <a:solidFill>
                  <a:schemeClr val="tx1"/>
                </a:solidFill>
              </a:rPr>
              <a:t>out</a:t>
            </a:r>
          </a:p>
          <a:p>
            <a:pPr lvl="1"/>
            <a:r>
              <a:rPr lang="en-US" dirty="0" smtClean="0">
                <a:solidFill>
                  <a:schemeClr val="tx1"/>
                </a:solidFill>
              </a:rPr>
              <a:t>Other examples:  </a:t>
            </a:r>
          </a:p>
          <a:p>
            <a:pPr lvl="2"/>
            <a:r>
              <a:rPr lang="en-US" dirty="0" smtClean="0">
                <a:solidFill>
                  <a:schemeClr val="tx1"/>
                </a:solidFill>
              </a:rPr>
              <a:t>Fog (water dispersed in air)</a:t>
            </a:r>
          </a:p>
          <a:p>
            <a:pPr lvl="2"/>
            <a:r>
              <a:rPr lang="en-US" dirty="0" smtClean="0">
                <a:solidFill>
                  <a:schemeClr val="tx1"/>
                </a:solidFill>
              </a:rPr>
              <a:t>Smoke (burned particulates suspended in air)</a:t>
            </a:r>
          </a:p>
          <a:p>
            <a:pPr lvl="2"/>
            <a:r>
              <a:rPr lang="en-US" dirty="0" smtClean="0">
                <a:solidFill>
                  <a:schemeClr val="tx1"/>
                </a:solidFill>
              </a:rPr>
              <a:t>Milk (fats dispersed in water)</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971675"/>
            <a:ext cx="283845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764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Colloids and Suspensions</a:t>
            </a:r>
          </a:p>
        </p:txBody>
      </p:sp>
      <p:sp>
        <p:nvSpPr>
          <p:cNvPr id="3" name="Content Placeholder 2"/>
          <p:cNvSpPr>
            <a:spLocks noGrp="1"/>
          </p:cNvSpPr>
          <p:nvPr>
            <p:ph idx="1"/>
          </p:nvPr>
        </p:nvSpPr>
        <p:spPr>
          <a:xfrm>
            <a:off x="457200" y="1600200"/>
            <a:ext cx="4191000" cy="4525963"/>
          </a:xfrm>
        </p:spPr>
        <p:txBody>
          <a:bodyPr>
            <a:normAutofit fontScale="92500" lnSpcReduction="20000"/>
          </a:bodyPr>
          <a:lstStyle/>
          <a:p>
            <a:r>
              <a:rPr lang="en-US" b="1" dirty="0">
                <a:solidFill>
                  <a:schemeClr val="tx1"/>
                </a:solidFill>
              </a:rPr>
              <a:t>Suspensions</a:t>
            </a:r>
            <a:endParaRPr lang="en-US" dirty="0">
              <a:solidFill>
                <a:schemeClr val="tx1"/>
              </a:solidFill>
            </a:endParaRPr>
          </a:p>
          <a:p>
            <a:pPr lvl="1"/>
            <a:r>
              <a:rPr lang="en-US" dirty="0">
                <a:solidFill>
                  <a:schemeClr val="tx1"/>
                </a:solidFill>
              </a:rPr>
              <a:t>Heterogeneous </a:t>
            </a:r>
            <a:r>
              <a:rPr lang="en-US" dirty="0" smtClean="0">
                <a:solidFill>
                  <a:schemeClr val="tx1"/>
                </a:solidFill>
              </a:rPr>
              <a:t>mixtures</a:t>
            </a:r>
          </a:p>
          <a:p>
            <a:pPr lvl="2"/>
            <a:r>
              <a:rPr lang="en-US" dirty="0" smtClean="0">
                <a:solidFill>
                  <a:schemeClr val="tx1"/>
                </a:solidFill>
              </a:rPr>
              <a:t>blood</a:t>
            </a:r>
            <a:endParaRPr lang="en-US" dirty="0">
              <a:solidFill>
                <a:schemeClr val="tx1"/>
              </a:solidFill>
            </a:endParaRPr>
          </a:p>
          <a:p>
            <a:pPr lvl="1"/>
            <a:endParaRPr lang="en-US" dirty="0" smtClean="0">
              <a:solidFill>
                <a:schemeClr val="tx1"/>
              </a:solidFill>
            </a:endParaRPr>
          </a:p>
          <a:p>
            <a:pPr lvl="1"/>
            <a:r>
              <a:rPr lang="en-US" dirty="0" smtClean="0">
                <a:solidFill>
                  <a:schemeClr val="tx1"/>
                </a:solidFill>
              </a:rPr>
              <a:t>Large</a:t>
            </a:r>
            <a:r>
              <a:rPr lang="en-US" dirty="0">
                <a:solidFill>
                  <a:schemeClr val="tx1"/>
                </a:solidFill>
              </a:rPr>
              <a:t>, visible solutes settle </a:t>
            </a:r>
            <a:r>
              <a:rPr lang="en-US" dirty="0" smtClean="0">
                <a:solidFill>
                  <a:schemeClr val="tx1"/>
                </a:solidFill>
              </a:rPr>
              <a:t>out</a:t>
            </a:r>
          </a:p>
          <a:p>
            <a:pPr lvl="2"/>
            <a:r>
              <a:rPr lang="en-US" dirty="0" smtClean="0">
                <a:solidFill>
                  <a:schemeClr val="tx1"/>
                </a:solidFill>
              </a:rPr>
              <a:t>Unlike colloids which don’t separate </a:t>
            </a:r>
          </a:p>
          <a:p>
            <a:pPr lvl="1"/>
            <a:r>
              <a:rPr lang="en-US" dirty="0" smtClean="0">
                <a:solidFill>
                  <a:schemeClr val="tx1"/>
                </a:solidFill>
              </a:rPr>
              <a:t>Other examples</a:t>
            </a:r>
          </a:p>
          <a:p>
            <a:pPr lvl="2"/>
            <a:r>
              <a:rPr lang="en-US" dirty="0" smtClean="0">
                <a:solidFill>
                  <a:schemeClr val="tx1"/>
                </a:solidFill>
              </a:rPr>
              <a:t>Muddy water</a:t>
            </a:r>
          </a:p>
          <a:p>
            <a:pPr lvl="2"/>
            <a:r>
              <a:rPr lang="en-US" dirty="0" smtClean="0">
                <a:solidFill>
                  <a:schemeClr val="tx1"/>
                </a:solidFill>
              </a:rPr>
              <a:t>Flour/water </a:t>
            </a:r>
            <a:endParaRPr lang="en-US" dirty="0">
              <a:solidFill>
                <a:schemeClr val="tx1"/>
              </a:solidFill>
            </a:endParaRPr>
          </a:p>
          <a:p>
            <a:endParaRPr lang="en-US" dirty="0">
              <a:solidFill>
                <a:schemeClr val="tx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1971675"/>
            <a:ext cx="2847975"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376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normAutofit/>
          </a:bodyPr>
          <a:lstStyle/>
          <a:p>
            <a:r>
              <a:rPr lang="en-US" dirty="0">
                <a:solidFill>
                  <a:schemeClr val="tx1"/>
                </a:solidFill>
              </a:rPr>
              <a:t>Mixtures versus Compounds</a:t>
            </a:r>
          </a:p>
        </p:txBody>
      </p:sp>
      <p:sp>
        <p:nvSpPr>
          <p:cNvPr id="43013" name="Rectangle 5"/>
          <p:cNvSpPr>
            <a:spLocks noGrp="1" noChangeArrowheads="1"/>
          </p:cNvSpPr>
          <p:nvPr>
            <p:ph idx="1"/>
          </p:nvPr>
        </p:nvSpPr>
        <p:spPr/>
        <p:txBody>
          <a:bodyPr>
            <a:normAutofit/>
          </a:bodyPr>
          <a:lstStyle/>
          <a:p>
            <a:r>
              <a:rPr lang="en-US" dirty="0">
                <a:solidFill>
                  <a:schemeClr val="tx1"/>
                </a:solidFill>
              </a:rPr>
              <a:t>Mixtures</a:t>
            </a:r>
          </a:p>
          <a:p>
            <a:pPr lvl="1"/>
            <a:r>
              <a:rPr lang="en-US" dirty="0">
                <a:solidFill>
                  <a:schemeClr val="tx1"/>
                </a:solidFill>
              </a:rPr>
              <a:t>No chemical bonding between components </a:t>
            </a:r>
          </a:p>
          <a:p>
            <a:pPr lvl="1"/>
            <a:r>
              <a:rPr lang="en-US" dirty="0">
                <a:solidFill>
                  <a:schemeClr val="tx1"/>
                </a:solidFill>
              </a:rPr>
              <a:t>Can be separated by physical means, such as straining or filtering</a:t>
            </a:r>
          </a:p>
          <a:p>
            <a:endParaRPr lang="en-US" dirty="0" smtClean="0">
              <a:solidFill>
                <a:schemeClr val="tx1"/>
              </a:solidFill>
            </a:endParaRPr>
          </a:p>
          <a:p>
            <a:r>
              <a:rPr lang="en-US" dirty="0" smtClean="0">
                <a:solidFill>
                  <a:schemeClr val="tx1"/>
                </a:solidFill>
              </a:rPr>
              <a:t>Compounds</a:t>
            </a:r>
            <a:endParaRPr lang="en-US" dirty="0">
              <a:solidFill>
                <a:schemeClr val="tx1"/>
              </a:solidFill>
            </a:endParaRPr>
          </a:p>
          <a:p>
            <a:pPr lvl="1"/>
            <a:r>
              <a:rPr lang="en-US" dirty="0">
                <a:solidFill>
                  <a:schemeClr val="tx1"/>
                </a:solidFill>
              </a:rPr>
              <a:t>Chemical bonding between components</a:t>
            </a:r>
          </a:p>
          <a:p>
            <a:pPr lvl="1"/>
            <a:r>
              <a:rPr lang="en-US" dirty="0">
                <a:solidFill>
                  <a:schemeClr val="tx1"/>
                </a:solidFill>
              </a:rPr>
              <a:t>Can be separated only by breaking </a:t>
            </a:r>
            <a:r>
              <a:rPr lang="en-US" dirty="0" smtClean="0">
                <a:solidFill>
                  <a:schemeClr val="tx1"/>
                </a:solidFill>
              </a:rPr>
              <a:t>bonds</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4185240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dirty="0">
                <a:solidFill>
                  <a:schemeClr val="tx1"/>
                </a:solidFill>
              </a:rPr>
              <a:t>Chemical Bonds</a:t>
            </a:r>
          </a:p>
        </p:txBody>
      </p:sp>
      <p:sp>
        <p:nvSpPr>
          <p:cNvPr id="44037" name="Rectangle 5"/>
          <p:cNvSpPr>
            <a:spLocks noGrp="1" noChangeArrowheads="1"/>
          </p:cNvSpPr>
          <p:nvPr>
            <p:ph idx="1"/>
          </p:nvPr>
        </p:nvSpPr>
        <p:spPr/>
        <p:txBody>
          <a:bodyPr>
            <a:normAutofit lnSpcReduction="10000"/>
          </a:bodyPr>
          <a:lstStyle/>
          <a:p>
            <a:r>
              <a:rPr lang="en-US" sz="2800" b="1" dirty="0">
                <a:solidFill>
                  <a:schemeClr val="tx1"/>
                </a:solidFill>
              </a:rPr>
              <a:t>Chemical bonds</a:t>
            </a:r>
            <a:r>
              <a:rPr lang="en-US" sz="2800" dirty="0">
                <a:solidFill>
                  <a:schemeClr val="tx1"/>
                </a:solidFill>
              </a:rPr>
              <a:t> are energy relationships between electrons of reacting atoms</a:t>
            </a:r>
          </a:p>
          <a:p>
            <a:r>
              <a:rPr lang="en-US" sz="2800" dirty="0">
                <a:solidFill>
                  <a:schemeClr val="tx1"/>
                </a:solidFill>
              </a:rPr>
              <a:t>Electrons can occupy up to seven electron shells (energy levels) around nucleus</a:t>
            </a:r>
          </a:p>
          <a:p>
            <a:r>
              <a:rPr lang="en-US" sz="2800" dirty="0">
                <a:solidFill>
                  <a:schemeClr val="tx1"/>
                </a:solidFill>
              </a:rPr>
              <a:t>Electrons in </a:t>
            </a:r>
            <a:r>
              <a:rPr lang="en-US" sz="2800" b="1" dirty="0">
                <a:solidFill>
                  <a:schemeClr val="tx1"/>
                </a:solidFill>
              </a:rPr>
              <a:t>valence shell</a:t>
            </a:r>
            <a:r>
              <a:rPr lang="en-US" sz="2800" dirty="0">
                <a:solidFill>
                  <a:schemeClr val="tx1"/>
                </a:solidFill>
              </a:rPr>
              <a:t> (outermost electron shell)</a:t>
            </a:r>
          </a:p>
          <a:p>
            <a:pPr lvl="1"/>
            <a:r>
              <a:rPr lang="en-US" sz="2400" dirty="0">
                <a:solidFill>
                  <a:schemeClr val="tx1"/>
                </a:solidFill>
              </a:rPr>
              <a:t>Have most potential energy </a:t>
            </a:r>
          </a:p>
          <a:p>
            <a:pPr lvl="1"/>
            <a:r>
              <a:rPr lang="en-US" sz="2400" dirty="0">
                <a:solidFill>
                  <a:schemeClr val="tx1"/>
                </a:solidFill>
              </a:rPr>
              <a:t>Are chemically reactive electrons</a:t>
            </a:r>
          </a:p>
          <a:p>
            <a:r>
              <a:rPr lang="en-US" sz="2800" dirty="0">
                <a:solidFill>
                  <a:schemeClr val="tx1"/>
                </a:solidFill>
              </a:rPr>
              <a:t>Octet rule (rule of eights)</a:t>
            </a:r>
          </a:p>
          <a:p>
            <a:pPr lvl="1"/>
            <a:r>
              <a:rPr lang="en-US" sz="2400" dirty="0">
                <a:solidFill>
                  <a:schemeClr val="tx1"/>
                </a:solidFill>
              </a:rPr>
              <a:t>Except for the first shell (full with two electrons) atoms interact to have eight electrons in their valence shell</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609144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normAutofit/>
          </a:bodyPr>
          <a:lstStyle/>
          <a:p>
            <a:r>
              <a:rPr lang="en-US" dirty="0">
                <a:solidFill>
                  <a:schemeClr val="tx1"/>
                </a:solidFill>
              </a:rPr>
              <a:t>Chemically Inert Elements</a:t>
            </a:r>
          </a:p>
        </p:txBody>
      </p:sp>
      <p:sp>
        <p:nvSpPr>
          <p:cNvPr id="45061" name="Rectangle 5"/>
          <p:cNvSpPr>
            <a:spLocks noGrp="1" noChangeArrowheads="1"/>
          </p:cNvSpPr>
          <p:nvPr>
            <p:ph idx="1"/>
          </p:nvPr>
        </p:nvSpPr>
        <p:spPr>
          <a:xfrm>
            <a:off x="304800" y="1600200"/>
            <a:ext cx="4648200" cy="4953000"/>
          </a:xfrm>
        </p:spPr>
        <p:txBody>
          <a:bodyPr>
            <a:normAutofit fontScale="92500" lnSpcReduction="10000"/>
          </a:bodyPr>
          <a:lstStyle/>
          <a:p>
            <a:r>
              <a:rPr lang="en-US" dirty="0">
                <a:solidFill>
                  <a:schemeClr val="tx1"/>
                </a:solidFill>
              </a:rPr>
              <a:t>Stable and unreactive</a:t>
            </a:r>
          </a:p>
          <a:p>
            <a:r>
              <a:rPr lang="en-US" dirty="0">
                <a:solidFill>
                  <a:schemeClr val="tx1"/>
                </a:solidFill>
              </a:rPr>
              <a:t>Valence shell fully occupied or contains eight electrons</a:t>
            </a:r>
          </a:p>
          <a:p>
            <a:r>
              <a:rPr lang="en-US" dirty="0">
                <a:solidFill>
                  <a:schemeClr val="tx1"/>
                </a:solidFill>
              </a:rPr>
              <a:t>Noble </a:t>
            </a:r>
            <a:r>
              <a:rPr lang="en-US" dirty="0" smtClean="0">
                <a:solidFill>
                  <a:schemeClr val="tx1"/>
                </a:solidFill>
              </a:rPr>
              <a:t>gases</a:t>
            </a:r>
          </a:p>
          <a:p>
            <a:pPr lvl="1"/>
            <a:r>
              <a:rPr lang="en-US" dirty="0" smtClean="0"/>
              <a:t>Helium</a:t>
            </a:r>
          </a:p>
          <a:p>
            <a:pPr lvl="1"/>
            <a:r>
              <a:rPr lang="en-US" dirty="0" smtClean="0">
                <a:solidFill>
                  <a:schemeClr val="tx1"/>
                </a:solidFill>
              </a:rPr>
              <a:t>Neon</a:t>
            </a:r>
          </a:p>
          <a:p>
            <a:pPr lvl="1"/>
            <a:r>
              <a:rPr lang="en-US" dirty="0" smtClean="0"/>
              <a:t>Argon</a:t>
            </a:r>
          </a:p>
          <a:p>
            <a:pPr lvl="1"/>
            <a:r>
              <a:rPr lang="en-US" dirty="0" smtClean="0">
                <a:solidFill>
                  <a:schemeClr val="tx1"/>
                </a:solidFill>
              </a:rPr>
              <a:t>Krypton</a:t>
            </a:r>
          </a:p>
          <a:p>
            <a:pPr lvl="1"/>
            <a:r>
              <a:rPr lang="en-US" dirty="0" smtClean="0"/>
              <a:t>Xenon</a:t>
            </a:r>
          </a:p>
          <a:p>
            <a:pPr lvl="1"/>
            <a:r>
              <a:rPr lang="en-US" dirty="0" smtClean="0">
                <a:solidFill>
                  <a:schemeClr val="tx1"/>
                </a:solidFill>
              </a:rPr>
              <a:t>Radon</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6400"/>
            <a:ext cx="3857625" cy="485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874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4" name="Rectangle 24"/>
          <p:cNvSpPr>
            <a:spLocks noGrp="1" noChangeArrowheads="1"/>
          </p:cNvSpPr>
          <p:nvPr>
            <p:ph type="title"/>
          </p:nvPr>
        </p:nvSpPr>
        <p:spPr>
          <a:xfrm>
            <a:off x="0" y="0"/>
            <a:ext cx="9144000" cy="274638"/>
          </a:xfrm>
        </p:spPr>
        <p:txBody>
          <a:bodyPr/>
          <a:lstStyle/>
          <a:p>
            <a:r>
              <a:rPr lang="en-US" sz="1200" dirty="0">
                <a:solidFill>
                  <a:schemeClr val="tx1"/>
                </a:solidFill>
              </a:rPr>
              <a:t>Figure 2.5a  Chemically inert and reactive elements.</a:t>
            </a:r>
          </a:p>
        </p:txBody>
      </p:sp>
      <p:sp>
        <p:nvSpPr>
          <p:cNvPr id="11"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46096" name="Picture 16" descr="figure_02_05a_unlabeled"/>
          <p:cNvPicPr>
            <a:picLocks noChangeAspect="1" noChangeArrowheads="1"/>
          </p:cNvPicPr>
          <p:nvPr/>
        </p:nvPicPr>
        <p:blipFill>
          <a:blip r:embed="rId3">
            <a:extLst>
              <a:ext uri="{28A0092B-C50C-407E-A947-70E740481C1C}">
                <a14:useLocalDpi xmlns:a14="http://schemas.microsoft.com/office/drawing/2010/main" val="0"/>
              </a:ext>
            </a:extLst>
          </a:blip>
          <a:srcRect b="3493"/>
          <a:stretch>
            <a:fillRect/>
          </a:stretch>
        </p:blipFill>
        <p:spPr bwMode="auto">
          <a:xfrm>
            <a:off x="273050" y="723900"/>
            <a:ext cx="8597900" cy="5219700"/>
          </a:xfrm>
          <a:prstGeom prst="rect">
            <a:avLst/>
          </a:prstGeom>
          <a:noFill/>
          <a:extLst>
            <a:ext uri="{909E8E84-426E-40DD-AFC4-6F175D3DCCD1}">
              <a14:hiddenFill xmlns:a14="http://schemas.microsoft.com/office/drawing/2010/main">
                <a:solidFill>
                  <a:srgbClr val="FFFFFF"/>
                </a:solidFill>
              </a14:hiddenFill>
            </a:ext>
          </a:extLst>
        </p:spPr>
      </p:pic>
      <p:sp>
        <p:nvSpPr>
          <p:cNvPr id="46097" name="Rectangle 17"/>
          <p:cNvSpPr>
            <a:spLocks noChangeArrowheads="1"/>
          </p:cNvSpPr>
          <p:nvPr/>
        </p:nvSpPr>
        <p:spPr bwMode="auto">
          <a:xfrm>
            <a:off x="2228850" y="863600"/>
            <a:ext cx="54625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900">
                <a:latin typeface="Arial Black" pitchFamily="-128" charset="0"/>
              </a:rPr>
              <a:t>Chemically inert elements</a:t>
            </a:r>
          </a:p>
        </p:txBody>
      </p:sp>
      <p:sp>
        <p:nvSpPr>
          <p:cNvPr id="46098" name="Rectangle 18"/>
          <p:cNvSpPr>
            <a:spLocks noChangeArrowheads="1"/>
          </p:cNvSpPr>
          <p:nvPr/>
        </p:nvSpPr>
        <p:spPr bwMode="auto">
          <a:xfrm>
            <a:off x="609600" y="1612900"/>
            <a:ext cx="7942263"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300">
                <a:latin typeface="Arial Black" pitchFamily="-128" charset="0"/>
              </a:rPr>
              <a:t>Outermost energy level (valence shell) complete</a:t>
            </a:r>
          </a:p>
        </p:txBody>
      </p:sp>
      <p:sp>
        <p:nvSpPr>
          <p:cNvPr id="46099" name="Rectangle 19"/>
          <p:cNvSpPr>
            <a:spLocks noChangeArrowheads="1"/>
          </p:cNvSpPr>
          <p:nvPr/>
        </p:nvSpPr>
        <p:spPr bwMode="auto">
          <a:xfrm>
            <a:off x="2654300" y="2879725"/>
            <a:ext cx="536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500" b="1"/>
              <a:t>2e</a:t>
            </a:r>
          </a:p>
        </p:txBody>
      </p:sp>
      <p:sp>
        <p:nvSpPr>
          <p:cNvPr id="46100" name="Rectangle 20"/>
          <p:cNvSpPr>
            <a:spLocks noChangeArrowheads="1"/>
          </p:cNvSpPr>
          <p:nvPr/>
        </p:nvSpPr>
        <p:spPr bwMode="auto">
          <a:xfrm>
            <a:off x="6686550" y="2878138"/>
            <a:ext cx="536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500" b="1"/>
              <a:t>2e</a:t>
            </a:r>
          </a:p>
        </p:txBody>
      </p:sp>
      <p:sp>
        <p:nvSpPr>
          <p:cNvPr id="46101" name="Rectangle 21"/>
          <p:cNvSpPr>
            <a:spLocks noChangeArrowheads="1"/>
          </p:cNvSpPr>
          <p:nvPr/>
        </p:nvSpPr>
        <p:spPr bwMode="auto">
          <a:xfrm>
            <a:off x="7007225" y="2611438"/>
            <a:ext cx="536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500" b="1"/>
              <a:t>8e</a:t>
            </a:r>
          </a:p>
        </p:txBody>
      </p:sp>
      <p:sp>
        <p:nvSpPr>
          <p:cNvPr id="46102" name="Rectangle 22"/>
          <p:cNvSpPr>
            <a:spLocks noChangeArrowheads="1"/>
          </p:cNvSpPr>
          <p:nvPr/>
        </p:nvSpPr>
        <p:spPr bwMode="auto">
          <a:xfrm>
            <a:off x="1462088" y="4891088"/>
            <a:ext cx="23114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600" b="1"/>
              <a:t>Helium (He)</a:t>
            </a:r>
          </a:p>
          <a:p>
            <a:pPr eaLnBrk="0" hangingPunct="0"/>
            <a:r>
              <a:rPr lang="en-US" sz="2600" b="1"/>
              <a:t>(2p</a:t>
            </a:r>
            <a:r>
              <a:rPr lang="en-US" sz="2600" b="1" baseline="30000"/>
              <a:t>+</a:t>
            </a:r>
            <a:r>
              <a:rPr lang="en-US" sz="2600" b="1"/>
              <a:t>; 2n</a:t>
            </a:r>
            <a:r>
              <a:rPr lang="en-US" sz="2600" b="1" baseline="30000"/>
              <a:t>0</a:t>
            </a:r>
            <a:r>
              <a:rPr lang="en-US" sz="2600" b="1"/>
              <a:t>; 2e</a:t>
            </a:r>
            <a:r>
              <a:rPr lang="en-US" sz="2600" b="1" baseline="30000"/>
              <a:t>–</a:t>
            </a:r>
            <a:r>
              <a:rPr lang="en-US" sz="2600" b="1"/>
              <a:t>)</a:t>
            </a:r>
          </a:p>
        </p:txBody>
      </p:sp>
      <p:sp>
        <p:nvSpPr>
          <p:cNvPr id="46103" name="Rectangle 23"/>
          <p:cNvSpPr>
            <a:spLocks noChangeArrowheads="1"/>
          </p:cNvSpPr>
          <p:nvPr/>
        </p:nvSpPr>
        <p:spPr bwMode="auto">
          <a:xfrm>
            <a:off x="5294313" y="4899025"/>
            <a:ext cx="28622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600" b="1"/>
              <a:t>Neon (Ne)</a:t>
            </a:r>
          </a:p>
          <a:p>
            <a:pPr eaLnBrk="0" hangingPunct="0"/>
            <a:r>
              <a:rPr lang="en-US" sz="2600" b="1"/>
              <a:t>(10p</a:t>
            </a:r>
            <a:r>
              <a:rPr lang="en-US" sz="2600" b="1" baseline="30000"/>
              <a:t>+</a:t>
            </a:r>
            <a:r>
              <a:rPr lang="en-US" sz="2600" b="1"/>
              <a:t>; 10n</a:t>
            </a:r>
            <a:r>
              <a:rPr lang="en-US" sz="2600" b="1" baseline="30000"/>
              <a:t>0</a:t>
            </a:r>
            <a:r>
              <a:rPr lang="en-US" sz="2600" b="1"/>
              <a:t>; 10e</a:t>
            </a:r>
            <a:r>
              <a:rPr lang="en-US" sz="2600" b="1" baseline="30000"/>
              <a:t>–</a:t>
            </a:r>
            <a:r>
              <a:rPr lang="en-US" sz="2600" b="1"/>
              <a:t>)</a:t>
            </a:r>
          </a:p>
        </p:txBody>
      </p:sp>
    </p:spTree>
    <p:extLst>
      <p:ext uri="{BB962C8B-B14F-4D97-AF65-F5344CB8AC3E}">
        <p14:creationId xmlns:p14="http://schemas.microsoft.com/office/powerpoint/2010/main" val="274914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normAutofit/>
          </a:bodyPr>
          <a:lstStyle/>
          <a:p>
            <a:r>
              <a:rPr lang="en-US" dirty="0">
                <a:solidFill>
                  <a:schemeClr val="tx1"/>
                </a:solidFill>
              </a:rPr>
              <a:t>Chemically Reactive Elements</a:t>
            </a:r>
          </a:p>
        </p:txBody>
      </p:sp>
      <p:sp>
        <p:nvSpPr>
          <p:cNvPr id="47109" name="Rectangle 5"/>
          <p:cNvSpPr>
            <a:spLocks noGrp="1" noChangeArrowheads="1"/>
          </p:cNvSpPr>
          <p:nvPr>
            <p:ph idx="1"/>
          </p:nvPr>
        </p:nvSpPr>
        <p:spPr/>
        <p:txBody>
          <a:bodyPr/>
          <a:lstStyle/>
          <a:p>
            <a:r>
              <a:rPr lang="en-US" dirty="0">
                <a:solidFill>
                  <a:schemeClr val="tx1"/>
                </a:solidFill>
              </a:rPr>
              <a:t>Valence shell not full</a:t>
            </a:r>
          </a:p>
          <a:p>
            <a:r>
              <a:rPr lang="en-US" dirty="0">
                <a:solidFill>
                  <a:schemeClr val="tx1"/>
                </a:solidFill>
              </a:rPr>
              <a:t>Tend to gain, lose, or share electrons (form bonds) with other atoms to achieve stability </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228141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48151" name="Picture 23" descr="figure_02_05b_unlabeled"/>
          <p:cNvPicPr>
            <a:picLocks noChangeAspect="1" noChangeArrowheads="1"/>
          </p:cNvPicPr>
          <p:nvPr/>
        </p:nvPicPr>
        <p:blipFill>
          <a:blip r:embed="rId3">
            <a:extLst>
              <a:ext uri="{28A0092B-C50C-407E-A947-70E740481C1C}">
                <a14:useLocalDpi xmlns:a14="http://schemas.microsoft.com/office/drawing/2010/main" val="0"/>
              </a:ext>
            </a:extLst>
          </a:blip>
          <a:srcRect b="2872"/>
          <a:stretch>
            <a:fillRect/>
          </a:stretch>
        </p:blipFill>
        <p:spPr bwMode="auto">
          <a:xfrm>
            <a:off x="1624013" y="314325"/>
            <a:ext cx="5640387" cy="6119813"/>
          </a:xfrm>
          <a:prstGeom prst="rect">
            <a:avLst/>
          </a:prstGeom>
          <a:noFill/>
          <a:extLst>
            <a:ext uri="{909E8E84-426E-40DD-AFC4-6F175D3DCCD1}">
              <a14:hiddenFill xmlns:a14="http://schemas.microsoft.com/office/drawing/2010/main">
                <a:solidFill>
                  <a:srgbClr val="FFFFFF"/>
                </a:solidFill>
              </a14:hiddenFill>
            </a:ext>
          </a:extLst>
        </p:spPr>
      </p:pic>
      <p:sp>
        <p:nvSpPr>
          <p:cNvPr id="48152" name="Rectangle 24"/>
          <p:cNvSpPr>
            <a:spLocks noChangeArrowheads="1"/>
          </p:cNvSpPr>
          <p:nvPr/>
        </p:nvSpPr>
        <p:spPr bwMode="auto">
          <a:xfrm>
            <a:off x="2605088" y="390525"/>
            <a:ext cx="41116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900">
                <a:latin typeface="Arial Black" pitchFamily="-128" charset="0"/>
              </a:rPr>
              <a:t>Chemically reactive elements</a:t>
            </a:r>
          </a:p>
        </p:txBody>
      </p:sp>
      <p:sp>
        <p:nvSpPr>
          <p:cNvPr id="48153" name="Rectangle 25"/>
          <p:cNvSpPr>
            <a:spLocks noChangeArrowheads="1"/>
          </p:cNvSpPr>
          <p:nvPr/>
        </p:nvSpPr>
        <p:spPr bwMode="auto">
          <a:xfrm>
            <a:off x="1905000" y="895350"/>
            <a:ext cx="5083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a:latin typeface="Arial Black" pitchFamily="-128" charset="0"/>
              </a:rPr>
              <a:t>Outermost energy level (valence shell) incomplete</a:t>
            </a:r>
          </a:p>
        </p:txBody>
      </p:sp>
      <p:sp>
        <p:nvSpPr>
          <p:cNvPr id="48154" name="Rectangle 26"/>
          <p:cNvSpPr>
            <a:spLocks noChangeArrowheads="1"/>
          </p:cNvSpPr>
          <p:nvPr/>
        </p:nvSpPr>
        <p:spPr bwMode="auto">
          <a:xfrm>
            <a:off x="3159125" y="1649413"/>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b="1"/>
              <a:t>1e</a:t>
            </a:r>
          </a:p>
        </p:txBody>
      </p:sp>
      <p:sp>
        <p:nvSpPr>
          <p:cNvPr id="48155" name="Rectangle 27"/>
          <p:cNvSpPr>
            <a:spLocks noChangeArrowheads="1"/>
          </p:cNvSpPr>
          <p:nvPr/>
        </p:nvSpPr>
        <p:spPr bwMode="auto">
          <a:xfrm>
            <a:off x="5788025" y="1635125"/>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b="1"/>
              <a:t>2e</a:t>
            </a:r>
          </a:p>
        </p:txBody>
      </p:sp>
      <p:sp>
        <p:nvSpPr>
          <p:cNvPr id="48156" name="Rectangle 28"/>
          <p:cNvSpPr>
            <a:spLocks noChangeArrowheads="1"/>
          </p:cNvSpPr>
          <p:nvPr/>
        </p:nvSpPr>
        <p:spPr bwMode="auto">
          <a:xfrm>
            <a:off x="5980113" y="1436688"/>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b="1"/>
              <a:t>4e</a:t>
            </a:r>
          </a:p>
        </p:txBody>
      </p:sp>
      <p:sp>
        <p:nvSpPr>
          <p:cNvPr id="48157" name="Rectangle 29"/>
          <p:cNvSpPr>
            <a:spLocks noChangeArrowheads="1"/>
          </p:cNvSpPr>
          <p:nvPr/>
        </p:nvSpPr>
        <p:spPr bwMode="auto">
          <a:xfrm>
            <a:off x="2374900" y="2963863"/>
            <a:ext cx="1573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Hydrogen (H)</a:t>
            </a:r>
          </a:p>
          <a:p>
            <a:pPr eaLnBrk="0" hangingPunct="0"/>
            <a:r>
              <a:rPr lang="en-US" sz="1700" b="1"/>
              <a:t>(1p</a:t>
            </a:r>
            <a:r>
              <a:rPr lang="en-US" sz="1700" b="1" baseline="30000"/>
              <a:t>+</a:t>
            </a:r>
            <a:r>
              <a:rPr lang="en-US" sz="1700" b="1"/>
              <a:t>; 0n</a:t>
            </a:r>
            <a:r>
              <a:rPr lang="en-US" sz="1700" b="1" baseline="30000"/>
              <a:t>0</a:t>
            </a:r>
            <a:r>
              <a:rPr lang="en-US" sz="1700" b="1"/>
              <a:t>; 1e</a:t>
            </a:r>
            <a:r>
              <a:rPr lang="en-US" sz="1700" b="1" baseline="30000"/>
              <a:t>–</a:t>
            </a:r>
            <a:r>
              <a:rPr lang="en-US" sz="1700" b="1"/>
              <a:t>)</a:t>
            </a:r>
          </a:p>
        </p:txBody>
      </p:sp>
      <p:sp>
        <p:nvSpPr>
          <p:cNvPr id="48158" name="Rectangle 30"/>
          <p:cNvSpPr>
            <a:spLocks noChangeArrowheads="1"/>
          </p:cNvSpPr>
          <p:nvPr/>
        </p:nvSpPr>
        <p:spPr bwMode="auto">
          <a:xfrm>
            <a:off x="5038725" y="2965450"/>
            <a:ext cx="1573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Carbon (C)</a:t>
            </a:r>
          </a:p>
          <a:p>
            <a:pPr eaLnBrk="0" hangingPunct="0"/>
            <a:r>
              <a:rPr lang="en-US" sz="1700" b="1"/>
              <a:t>(6p</a:t>
            </a:r>
            <a:r>
              <a:rPr lang="en-US" sz="1700" b="1" baseline="30000"/>
              <a:t>+</a:t>
            </a:r>
            <a:r>
              <a:rPr lang="en-US" sz="1700" b="1"/>
              <a:t>; 6n</a:t>
            </a:r>
            <a:r>
              <a:rPr lang="en-US" sz="1700" b="1" baseline="30000"/>
              <a:t>0</a:t>
            </a:r>
            <a:r>
              <a:rPr lang="en-US" sz="1700" b="1"/>
              <a:t>; 6e</a:t>
            </a:r>
            <a:r>
              <a:rPr lang="en-US" sz="1700" b="1" baseline="30000"/>
              <a:t>–</a:t>
            </a:r>
            <a:r>
              <a:rPr lang="en-US" sz="1700" b="1"/>
              <a:t>)</a:t>
            </a:r>
          </a:p>
        </p:txBody>
      </p:sp>
      <p:sp>
        <p:nvSpPr>
          <p:cNvPr id="48159" name="Rectangle 31"/>
          <p:cNvSpPr>
            <a:spLocks noChangeArrowheads="1"/>
          </p:cNvSpPr>
          <p:nvPr/>
        </p:nvSpPr>
        <p:spPr bwMode="auto">
          <a:xfrm>
            <a:off x="3346450" y="4024313"/>
            <a:ext cx="42386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6e</a:t>
            </a:r>
          </a:p>
        </p:txBody>
      </p:sp>
      <p:sp>
        <p:nvSpPr>
          <p:cNvPr id="48160" name="Rectangle 32"/>
          <p:cNvSpPr>
            <a:spLocks noChangeArrowheads="1"/>
          </p:cNvSpPr>
          <p:nvPr/>
        </p:nvSpPr>
        <p:spPr bwMode="auto">
          <a:xfrm>
            <a:off x="3154363" y="4175125"/>
            <a:ext cx="423862"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2e</a:t>
            </a:r>
          </a:p>
        </p:txBody>
      </p:sp>
      <p:sp>
        <p:nvSpPr>
          <p:cNvPr id="48161" name="Rectangle 33"/>
          <p:cNvSpPr>
            <a:spLocks noChangeArrowheads="1"/>
          </p:cNvSpPr>
          <p:nvPr/>
        </p:nvSpPr>
        <p:spPr bwMode="auto">
          <a:xfrm>
            <a:off x="5775325" y="4208463"/>
            <a:ext cx="42386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2e</a:t>
            </a:r>
          </a:p>
        </p:txBody>
      </p:sp>
      <p:sp>
        <p:nvSpPr>
          <p:cNvPr id="48162" name="Rectangle 34"/>
          <p:cNvSpPr>
            <a:spLocks noChangeArrowheads="1"/>
          </p:cNvSpPr>
          <p:nvPr/>
        </p:nvSpPr>
        <p:spPr bwMode="auto">
          <a:xfrm>
            <a:off x="5975350" y="4014788"/>
            <a:ext cx="42386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8e</a:t>
            </a:r>
          </a:p>
        </p:txBody>
      </p:sp>
      <p:sp>
        <p:nvSpPr>
          <p:cNvPr id="48163" name="Rectangle 35"/>
          <p:cNvSpPr>
            <a:spLocks noChangeArrowheads="1"/>
          </p:cNvSpPr>
          <p:nvPr/>
        </p:nvSpPr>
        <p:spPr bwMode="auto">
          <a:xfrm>
            <a:off x="6186488" y="3830638"/>
            <a:ext cx="423862"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1e</a:t>
            </a:r>
          </a:p>
        </p:txBody>
      </p:sp>
      <p:sp>
        <p:nvSpPr>
          <p:cNvPr id="48164" name="Rectangle 36"/>
          <p:cNvSpPr>
            <a:spLocks noChangeArrowheads="1"/>
          </p:cNvSpPr>
          <p:nvPr/>
        </p:nvSpPr>
        <p:spPr bwMode="auto">
          <a:xfrm>
            <a:off x="2374900" y="5484813"/>
            <a:ext cx="15732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Oxygen (O)</a:t>
            </a:r>
          </a:p>
          <a:p>
            <a:pPr eaLnBrk="0" hangingPunct="0"/>
            <a:r>
              <a:rPr lang="en-US" sz="1700" b="1"/>
              <a:t>(8p</a:t>
            </a:r>
            <a:r>
              <a:rPr lang="en-US" sz="1700" b="1" baseline="30000"/>
              <a:t>+</a:t>
            </a:r>
            <a:r>
              <a:rPr lang="en-US" sz="1700" b="1"/>
              <a:t>; 8n</a:t>
            </a:r>
            <a:r>
              <a:rPr lang="en-US" sz="1700" b="1" baseline="30000"/>
              <a:t>0</a:t>
            </a:r>
            <a:r>
              <a:rPr lang="en-US" sz="1700" b="1"/>
              <a:t>; 8e</a:t>
            </a:r>
            <a:r>
              <a:rPr lang="en-US" sz="1700" b="1" baseline="30000"/>
              <a:t>–</a:t>
            </a:r>
            <a:r>
              <a:rPr lang="en-US" sz="1700" b="1"/>
              <a:t>)</a:t>
            </a:r>
          </a:p>
        </p:txBody>
      </p:sp>
      <p:sp>
        <p:nvSpPr>
          <p:cNvPr id="48165" name="Rectangle 37"/>
          <p:cNvSpPr>
            <a:spLocks noChangeArrowheads="1"/>
          </p:cNvSpPr>
          <p:nvPr/>
        </p:nvSpPr>
        <p:spPr bwMode="auto">
          <a:xfrm>
            <a:off x="4897438" y="5694363"/>
            <a:ext cx="19335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700" b="1"/>
              <a:t>Sodium (Na)</a:t>
            </a:r>
          </a:p>
          <a:p>
            <a:pPr eaLnBrk="0" hangingPunct="0"/>
            <a:r>
              <a:rPr lang="en-US" sz="1700" b="1"/>
              <a:t>(11p</a:t>
            </a:r>
            <a:r>
              <a:rPr lang="en-US" sz="1700" b="1" baseline="30000"/>
              <a:t>+</a:t>
            </a:r>
            <a:r>
              <a:rPr lang="en-US" sz="1700" b="1"/>
              <a:t>; 12n</a:t>
            </a:r>
            <a:r>
              <a:rPr lang="en-US" sz="1700" b="1" baseline="30000"/>
              <a:t>0</a:t>
            </a:r>
            <a:r>
              <a:rPr lang="en-US" sz="1700" b="1"/>
              <a:t>; 11e</a:t>
            </a:r>
            <a:r>
              <a:rPr lang="en-US" sz="1700" b="1" baseline="30000"/>
              <a:t>–</a:t>
            </a:r>
            <a:r>
              <a:rPr lang="en-US" sz="1700" b="1"/>
              <a:t>)</a:t>
            </a:r>
          </a:p>
        </p:txBody>
      </p:sp>
    </p:spTree>
    <p:extLst>
      <p:ext uri="{BB962C8B-B14F-4D97-AF65-F5344CB8AC3E}">
        <p14:creationId xmlns:p14="http://schemas.microsoft.com/office/powerpoint/2010/main" val="4093925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normAutofit/>
          </a:bodyPr>
          <a:lstStyle/>
          <a:p>
            <a:r>
              <a:rPr lang="en-US" dirty="0">
                <a:solidFill>
                  <a:schemeClr val="tx1"/>
                </a:solidFill>
              </a:rPr>
              <a:t>Types of Chemical Bonds</a:t>
            </a:r>
          </a:p>
        </p:txBody>
      </p:sp>
      <p:sp>
        <p:nvSpPr>
          <p:cNvPr id="49157" name="Rectangle 5"/>
          <p:cNvSpPr>
            <a:spLocks noGrp="1" noChangeArrowheads="1"/>
          </p:cNvSpPr>
          <p:nvPr>
            <p:ph idx="1"/>
          </p:nvPr>
        </p:nvSpPr>
        <p:spPr/>
        <p:txBody>
          <a:bodyPr/>
          <a:lstStyle/>
          <a:p>
            <a:r>
              <a:rPr lang="en-US" dirty="0">
                <a:solidFill>
                  <a:schemeClr val="tx1"/>
                </a:solidFill>
              </a:rPr>
              <a:t>Three major types</a:t>
            </a:r>
          </a:p>
          <a:p>
            <a:pPr lvl="1"/>
            <a:r>
              <a:rPr lang="en-US" b="1" dirty="0">
                <a:solidFill>
                  <a:schemeClr val="tx1"/>
                </a:solidFill>
              </a:rPr>
              <a:t>Ionic bonds</a:t>
            </a:r>
            <a:endParaRPr lang="en-US" dirty="0">
              <a:solidFill>
                <a:schemeClr val="tx1"/>
              </a:solidFill>
            </a:endParaRPr>
          </a:p>
          <a:p>
            <a:pPr lvl="1"/>
            <a:r>
              <a:rPr lang="en-US" b="1" dirty="0">
                <a:solidFill>
                  <a:schemeClr val="tx1"/>
                </a:solidFill>
              </a:rPr>
              <a:t>Covalent bonds</a:t>
            </a:r>
            <a:endParaRPr lang="en-US" dirty="0">
              <a:solidFill>
                <a:schemeClr val="tx1"/>
              </a:solidFill>
            </a:endParaRPr>
          </a:p>
          <a:p>
            <a:pPr lvl="1"/>
            <a:r>
              <a:rPr lang="en-US" b="1" dirty="0">
                <a:solidFill>
                  <a:schemeClr val="tx1"/>
                </a:solidFill>
              </a:rPr>
              <a:t>Hydrogen bonds</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25122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fontAlgn="auto">
              <a:spcAft>
                <a:spcPts val="0"/>
              </a:spcAft>
              <a:defRPr/>
            </a:pPr>
            <a:r>
              <a:rPr lang="en-US" dirty="0">
                <a:solidFill>
                  <a:schemeClr val="accent2">
                    <a:lumMod val="50000"/>
                  </a:schemeClr>
                </a:solidFill>
              </a:rPr>
              <a:t>Introduction</a:t>
            </a:r>
          </a:p>
        </p:txBody>
      </p:sp>
      <p:sp>
        <p:nvSpPr>
          <p:cNvPr id="18435" name="Rectangle 3"/>
          <p:cNvSpPr>
            <a:spLocks noGrp="1" noChangeArrowheads="1"/>
          </p:cNvSpPr>
          <p:nvPr>
            <p:ph idx="1"/>
          </p:nvPr>
        </p:nvSpPr>
        <p:spPr/>
        <p:txBody>
          <a:bodyPr rtlCol="0">
            <a:normAutofit fontScale="92500" lnSpcReduction="20000"/>
          </a:bodyPr>
          <a:lstStyle/>
          <a:p>
            <a:pPr marL="731520" lvl="1" indent="-274320" fontAlgn="auto">
              <a:spcAft>
                <a:spcPts val="0"/>
              </a:spcAft>
              <a:buClr>
                <a:schemeClr val="accent4"/>
              </a:buClr>
              <a:buFont typeface="Wingdings"/>
              <a:buChar char=""/>
              <a:defRPr/>
            </a:pPr>
            <a:r>
              <a:rPr lang="en-US"/>
              <a:t>Active Studying</a:t>
            </a:r>
          </a:p>
          <a:p>
            <a:pPr marL="996696" lvl="2" fontAlgn="auto">
              <a:spcAft>
                <a:spcPts val="0"/>
              </a:spcAft>
              <a:buClr>
                <a:schemeClr val="accent3"/>
              </a:buClr>
              <a:buFont typeface="Arial"/>
              <a:buChar char="▪"/>
              <a:defRPr/>
            </a:pPr>
            <a:r>
              <a:rPr lang="en-US"/>
              <a:t>Developing </a:t>
            </a:r>
            <a:r>
              <a:rPr lang="en-US" i="1"/>
              <a:t>comprehension</a:t>
            </a:r>
          </a:p>
          <a:p>
            <a:pPr marL="996696" lvl="2" fontAlgn="auto">
              <a:spcAft>
                <a:spcPts val="0"/>
              </a:spcAft>
              <a:buClr>
                <a:schemeClr val="accent3"/>
              </a:buClr>
              <a:buFont typeface="Arial"/>
              <a:buChar char="▪"/>
              <a:defRPr/>
            </a:pPr>
            <a:r>
              <a:rPr lang="en-US"/>
              <a:t>Re-writing sections you don’t understand</a:t>
            </a:r>
          </a:p>
          <a:p>
            <a:pPr marL="1216152" lvl="3" indent="-182880" fontAlgn="auto">
              <a:spcAft>
                <a:spcPts val="0"/>
              </a:spcAft>
              <a:buClr>
                <a:schemeClr val="accent4"/>
              </a:buClr>
              <a:buFont typeface="Arial"/>
              <a:buChar char="▪"/>
              <a:defRPr/>
            </a:pPr>
            <a:r>
              <a:rPr lang="en-US" sz="1800"/>
              <a:t>Study efficiently!</a:t>
            </a:r>
          </a:p>
          <a:p>
            <a:pPr marL="996696" lvl="2" fontAlgn="auto">
              <a:spcAft>
                <a:spcPts val="0"/>
              </a:spcAft>
              <a:buClr>
                <a:schemeClr val="accent3"/>
              </a:buClr>
              <a:buFont typeface="Arial"/>
              <a:buChar char="▪"/>
              <a:defRPr/>
            </a:pPr>
            <a:r>
              <a:rPr lang="en-US"/>
              <a:t>Note-cards</a:t>
            </a:r>
          </a:p>
          <a:p>
            <a:pPr marL="996696" lvl="2" fontAlgn="auto">
              <a:spcAft>
                <a:spcPts val="0"/>
              </a:spcAft>
              <a:buClr>
                <a:schemeClr val="accent3"/>
              </a:buClr>
              <a:buFont typeface="Arial"/>
              <a:buChar char="▪"/>
              <a:defRPr/>
            </a:pPr>
            <a:r>
              <a:rPr lang="en-US"/>
              <a:t>Study groups</a:t>
            </a:r>
          </a:p>
          <a:p>
            <a:pPr marL="1216152" lvl="3" indent="-182880" fontAlgn="auto">
              <a:spcAft>
                <a:spcPts val="0"/>
              </a:spcAft>
              <a:buClr>
                <a:schemeClr val="accent4"/>
              </a:buClr>
              <a:buFont typeface="Arial"/>
              <a:buChar char="▪"/>
              <a:defRPr/>
            </a:pPr>
            <a:r>
              <a:rPr lang="en-US" sz="1800"/>
              <a:t>Discussing pathways or processes</a:t>
            </a:r>
          </a:p>
          <a:p>
            <a:pPr marL="1216152" lvl="3" indent="-182880" fontAlgn="auto">
              <a:spcAft>
                <a:spcPts val="0"/>
              </a:spcAft>
              <a:buClr>
                <a:schemeClr val="accent4"/>
              </a:buClr>
              <a:buFont typeface="Arial"/>
              <a:buChar char="▪"/>
              <a:defRPr/>
            </a:pPr>
            <a:r>
              <a:rPr lang="en-US" sz="1800"/>
              <a:t>Explaining to those who don’t get it yet</a:t>
            </a:r>
          </a:p>
          <a:p>
            <a:pPr marL="1216152" lvl="3" indent="-182880" fontAlgn="auto">
              <a:spcAft>
                <a:spcPts val="0"/>
              </a:spcAft>
              <a:buClr>
                <a:schemeClr val="accent4"/>
              </a:buClr>
              <a:buFont typeface="Arial"/>
              <a:buChar char="▪"/>
              <a:defRPr/>
            </a:pPr>
            <a:r>
              <a:rPr lang="en-US" sz="1800"/>
              <a:t>Forcing verbal recall of written material</a:t>
            </a:r>
          </a:p>
          <a:p>
            <a:pPr marL="996696" lvl="2" fontAlgn="auto">
              <a:spcAft>
                <a:spcPts val="0"/>
              </a:spcAft>
              <a:buClr>
                <a:schemeClr val="accent3"/>
              </a:buClr>
              <a:buFont typeface="Arial"/>
              <a:buChar char="▪"/>
              <a:defRPr/>
            </a:pPr>
            <a:r>
              <a:rPr lang="en-US"/>
              <a:t>Making exam questions</a:t>
            </a:r>
          </a:p>
          <a:p>
            <a:pPr marL="1216152" lvl="3" indent="-182880" fontAlgn="auto">
              <a:spcAft>
                <a:spcPts val="0"/>
              </a:spcAft>
              <a:buClr>
                <a:schemeClr val="accent4"/>
              </a:buClr>
              <a:buFont typeface="Arial"/>
              <a:buChar char="▪"/>
              <a:defRPr/>
            </a:pPr>
            <a:r>
              <a:rPr lang="en-US" sz="1800"/>
              <a:t>Answering exam questions correctly</a:t>
            </a:r>
          </a:p>
          <a:p>
            <a:pPr marL="1216152" lvl="3" indent="-182880" fontAlgn="auto">
              <a:spcAft>
                <a:spcPts val="0"/>
              </a:spcAft>
              <a:buClr>
                <a:schemeClr val="accent4"/>
              </a:buClr>
              <a:buFont typeface="Arial"/>
              <a:buChar char="▪"/>
              <a:defRPr/>
            </a:pPr>
            <a:r>
              <a:rPr lang="en-US" sz="1800"/>
              <a:t>Exchanging and reviewing assignments.  </a:t>
            </a:r>
            <a:br>
              <a:rPr lang="en-US" sz="1800"/>
            </a:br>
            <a:r>
              <a:rPr lang="en-US" sz="1800"/>
              <a:t>This then becomes a study guide for class material.  </a:t>
            </a:r>
          </a:p>
          <a:p>
            <a:pPr marL="996696" lvl="2" fontAlgn="auto">
              <a:spcAft>
                <a:spcPts val="0"/>
              </a:spcAft>
              <a:buClr>
                <a:schemeClr val="accent3"/>
              </a:buClr>
              <a:buFont typeface="Arial"/>
              <a:buChar char="▪"/>
              <a:defRPr/>
            </a:pPr>
            <a:r>
              <a:rPr lang="en-US"/>
              <a:t>Using supplemental study sites for practice quizzes</a:t>
            </a:r>
          </a:p>
        </p:txBody>
      </p:sp>
    </p:spTree>
    <p:extLst>
      <p:ext uri="{BB962C8B-B14F-4D97-AF65-F5344CB8AC3E}">
        <p14:creationId xmlns:p14="http://schemas.microsoft.com/office/powerpoint/2010/main" val="3205284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dirty="0">
                <a:solidFill>
                  <a:schemeClr val="tx1"/>
                </a:solidFill>
              </a:rPr>
              <a:t>Ionic Bonds</a:t>
            </a:r>
          </a:p>
        </p:txBody>
      </p:sp>
      <p:sp>
        <p:nvSpPr>
          <p:cNvPr id="50181" name="Rectangle 5"/>
          <p:cNvSpPr>
            <a:spLocks noGrp="1" noChangeArrowheads="1"/>
          </p:cNvSpPr>
          <p:nvPr>
            <p:ph idx="1"/>
          </p:nvPr>
        </p:nvSpPr>
        <p:spPr/>
        <p:txBody>
          <a:bodyPr>
            <a:normAutofit fontScale="92500" lnSpcReduction="10000"/>
          </a:bodyPr>
          <a:lstStyle/>
          <a:p>
            <a:r>
              <a:rPr lang="en-US" sz="2800" b="1" dirty="0">
                <a:solidFill>
                  <a:schemeClr val="tx1"/>
                </a:solidFill>
              </a:rPr>
              <a:t>Ions</a:t>
            </a:r>
            <a:r>
              <a:rPr lang="en-US" sz="2800" dirty="0">
                <a:solidFill>
                  <a:schemeClr val="tx1"/>
                </a:solidFill>
              </a:rPr>
              <a:t> </a:t>
            </a:r>
          </a:p>
          <a:p>
            <a:pPr lvl="1"/>
            <a:r>
              <a:rPr lang="en-US" sz="2400" dirty="0">
                <a:solidFill>
                  <a:schemeClr val="tx1"/>
                </a:solidFill>
              </a:rPr>
              <a:t>Atom gains or loses electrons and becomes </a:t>
            </a:r>
            <a:r>
              <a:rPr lang="en-US" sz="2400" dirty="0" smtClean="0">
                <a:solidFill>
                  <a:schemeClr val="tx1"/>
                </a:solidFill>
              </a:rPr>
              <a:t>charged</a:t>
            </a:r>
          </a:p>
          <a:p>
            <a:pPr lvl="2"/>
            <a:r>
              <a:rPr lang="en-US" sz="2000" dirty="0" smtClean="0">
                <a:solidFill>
                  <a:schemeClr val="tx1"/>
                </a:solidFill>
              </a:rPr>
              <a:t>Proton number remains the same</a:t>
            </a:r>
            <a:endParaRPr lang="en-US" sz="2000" dirty="0">
              <a:solidFill>
                <a:schemeClr val="tx1"/>
              </a:solidFill>
            </a:endParaRPr>
          </a:p>
          <a:p>
            <a:r>
              <a:rPr lang="en-US" sz="2800" i="1" dirty="0" smtClean="0">
                <a:solidFill>
                  <a:schemeClr val="tx1"/>
                </a:solidFill>
              </a:rPr>
              <a:t>Transfer</a:t>
            </a:r>
            <a:r>
              <a:rPr lang="en-US" sz="2800" dirty="0" smtClean="0">
                <a:solidFill>
                  <a:schemeClr val="tx1"/>
                </a:solidFill>
              </a:rPr>
              <a:t> </a:t>
            </a:r>
            <a:r>
              <a:rPr lang="en-US" sz="2800" dirty="0">
                <a:solidFill>
                  <a:schemeClr val="tx1"/>
                </a:solidFill>
              </a:rPr>
              <a:t>of valence shell electrons from one atom to another forms ions</a:t>
            </a:r>
          </a:p>
          <a:p>
            <a:pPr lvl="1"/>
            <a:r>
              <a:rPr lang="en-US" sz="2400" dirty="0">
                <a:solidFill>
                  <a:schemeClr val="tx1"/>
                </a:solidFill>
              </a:rPr>
              <a:t>One becomes an </a:t>
            </a:r>
            <a:r>
              <a:rPr lang="en-US" sz="2400" b="1" dirty="0">
                <a:solidFill>
                  <a:schemeClr val="tx1"/>
                </a:solidFill>
              </a:rPr>
              <a:t>anion</a:t>
            </a:r>
            <a:r>
              <a:rPr lang="en-US" sz="2400" dirty="0">
                <a:solidFill>
                  <a:schemeClr val="tx1"/>
                </a:solidFill>
              </a:rPr>
              <a:t> </a:t>
            </a:r>
            <a:endParaRPr lang="en-US" sz="2400" dirty="0" smtClean="0">
              <a:solidFill>
                <a:schemeClr val="tx1"/>
              </a:solidFill>
            </a:endParaRPr>
          </a:p>
          <a:p>
            <a:pPr lvl="2"/>
            <a:r>
              <a:rPr lang="en-US" sz="2000" dirty="0" smtClean="0">
                <a:solidFill>
                  <a:schemeClr val="tx1"/>
                </a:solidFill>
              </a:rPr>
              <a:t>negative charge</a:t>
            </a:r>
            <a:endParaRPr lang="en-US" sz="2000" dirty="0">
              <a:solidFill>
                <a:schemeClr val="tx1"/>
              </a:solidFill>
            </a:endParaRPr>
          </a:p>
          <a:p>
            <a:pPr lvl="2"/>
            <a:r>
              <a:rPr lang="en-US" sz="2000" dirty="0">
                <a:solidFill>
                  <a:schemeClr val="tx1"/>
                </a:solidFill>
              </a:rPr>
              <a:t>Atom that gained one or more electrons</a:t>
            </a:r>
          </a:p>
          <a:p>
            <a:pPr lvl="1"/>
            <a:r>
              <a:rPr lang="en-US" sz="2400" dirty="0">
                <a:solidFill>
                  <a:schemeClr val="tx1"/>
                </a:solidFill>
              </a:rPr>
              <a:t>One becomes a </a:t>
            </a:r>
            <a:r>
              <a:rPr lang="en-US" sz="2400" b="1" dirty="0" err="1">
                <a:solidFill>
                  <a:schemeClr val="tx1"/>
                </a:solidFill>
              </a:rPr>
              <a:t>cation</a:t>
            </a:r>
            <a:r>
              <a:rPr lang="en-US" sz="2400" dirty="0">
                <a:solidFill>
                  <a:schemeClr val="tx1"/>
                </a:solidFill>
              </a:rPr>
              <a:t> </a:t>
            </a:r>
            <a:endParaRPr lang="en-US" sz="2400" dirty="0" smtClean="0">
              <a:solidFill>
                <a:schemeClr val="tx1"/>
              </a:solidFill>
            </a:endParaRPr>
          </a:p>
          <a:p>
            <a:pPr lvl="2"/>
            <a:r>
              <a:rPr lang="en-US" sz="2000" dirty="0" smtClean="0">
                <a:solidFill>
                  <a:schemeClr val="tx1"/>
                </a:solidFill>
              </a:rPr>
              <a:t>positive charge</a:t>
            </a:r>
            <a:endParaRPr lang="en-US" sz="2000" dirty="0">
              <a:solidFill>
                <a:schemeClr val="tx1"/>
              </a:solidFill>
            </a:endParaRPr>
          </a:p>
          <a:p>
            <a:pPr lvl="2"/>
            <a:r>
              <a:rPr lang="en-US" sz="2000" dirty="0">
                <a:solidFill>
                  <a:schemeClr val="tx1"/>
                </a:solidFill>
              </a:rPr>
              <a:t>Atom that lost one or more electrons</a:t>
            </a:r>
          </a:p>
          <a:p>
            <a:r>
              <a:rPr lang="en-US" sz="2800" dirty="0">
                <a:solidFill>
                  <a:schemeClr val="tx1"/>
                </a:solidFill>
              </a:rPr>
              <a:t>Attraction of opposite charges results in an ionic bond</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410453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4" name="Rectangle 44"/>
          <p:cNvSpPr>
            <a:spLocks noGrp="1" noChangeArrowheads="1"/>
          </p:cNvSpPr>
          <p:nvPr>
            <p:ph type="title"/>
          </p:nvPr>
        </p:nvSpPr>
        <p:spPr>
          <a:xfrm>
            <a:off x="0" y="0"/>
            <a:ext cx="9144000" cy="274638"/>
          </a:xfrm>
        </p:spPr>
        <p:txBody>
          <a:bodyPr/>
          <a:lstStyle/>
          <a:p>
            <a:r>
              <a:rPr lang="en-US" sz="1200" dirty="0">
                <a:solidFill>
                  <a:schemeClr val="tx1"/>
                </a:solidFill>
              </a:rPr>
              <a:t>Figure 2.6a–b  Formation of an ionic bond.</a:t>
            </a:r>
          </a:p>
        </p:txBody>
      </p:sp>
      <p:sp>
        <p:nvSpPr>
          <p:cNvPr id="16"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51224" name="Picture 24" descr="figure_02_06_unlabeled"/>
          <p:cNvPicPr>
            <a:picLocks noChangeAspect="1" noChangeArrowheads="1"/>
          </p:cNvPicPr>
          <p:nvPr/>
        </p:nvPicPr>
        <p:blipFill>
          <a:blip r:embed="rId3">
            <a:extLst>
              <a:ext uri="{28A0092B-C50C-407E-A947-70E740481C1C}">
                <a14:useLocalDpi xmlns:a14="http://schemas.microsoft.com/office/drawing/2010/main" val="0"/>
              </a:ext>
            </a:extLst>
          </a:blip>
          <a:srcRect b="45969"/>
          <a:stretch>
            <a:fillRect/>
          </a:stretch>
        </p:blipFill>
        <p:spPr bwMode="auto">
          <a:xfrm>
            <a:off x="273050" y="1295400"/>
            <a:ext cx="8597900" cy="3584575"/>
          </a:xfrm>
          <a:prstGeom prst="rect">
            <a:avLst/>
          </a:prstGeom>
          <a:noFill/>
          <a:extLst>
            <a:ext uri="{909E8E84-426E-40DD-AFC4-6F175D3DCCD1}">
              <a14:hiddenFill xmlns:a14="http://schemas.microsoft.com/office/drawing/2010/main">
                <a:solidFill>
                  <a:srgbClr val="FFFFFF"/>
                </a:solidFill>
              </a14:hiddenFill>
            </a:ext>
          </a:extLst>
        </p:spPr>
      </p:pic>
      <p:sp>
        <p:nvSpPr>
          <p:cNvPr id="51225" name="Rectangle 25"/>
          <p:cNvSpPr>
            <a:spLocks noChangeArrowheads="1"/>
          </p:cNvSpPr>
          <p:nvPr/>
        </p:nvSpPr>
        <p:spPr bwMode="auto">
          <a:xfrm>
            <a:off x="354013" y="3494088"/>
            <a:ext cx="17049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a:t>Sodium atom (Na)</a:t>
            </a:r>
          </a:p>
          <a:p>
            <a:pPr algn="ctr" eaLnBrk="0" hangingPunct="0"/>
            <a:r>
              <a:rPr lang="en-US" sz="1400" b="1"/>
              <a:t>(11p</a:t>
            </a:r>
            <a:r>
              <a:rPr lang="en-US" sz="1400" b="1" baseline="30000"/>
              <a:t>+</a:t>
            </a:r>
            <a:r>
              <a:rPr lang="en-US" sz="1400" b="1"/>
              <a:t>; 12n</a:t>
            </a:r>
            <a:r>
              <a:rPr lang="en-US" sz="1400" b="1" baseline="30000"/>
              <a:t>0</a:t>
            </a:r>
            <a:r>
              <a:rPr lang="en-US" sz="1400" b="1"/>
              <a:t>; 11e</a:t>
            </a:r>
            <a:r>
              <a:rPr lang="en-US" sz="1400" b="1" baseline="30000"/>
              <a:t>–</a:t>
            </a:r>
            <a:r>
              <a:rPr lang="en-US" sz="1400" b="1"/>
              <a:t>)</a:t>
            </a:r>
          </a:p>
        </p:txBody>
      </p:sp>
      <p:sp>
        <p:nvSpPr>
          <p:cNvPr id="51226" name="Rectangle 26"/>
          <p:cNvSpPr>
            <a:spLocks noChangeArrowheads="1"/>
          </p:cNvSpPr>
          <p:nvPr/>
        </p:nvSpPr>
        <p:spPr bwMode="auto">
          <a:xfrm>
            <a:off x="2371725" y="3495675"/>
            <a:ext cx="17256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a:t>Chlorine atom (Cl)</a:t>
            </a:r>
          </a:p>
          <a:p>
            <a:pPr algn="ctr" eaLnBrk="0" hangingPunct="0"/>
            <a:r>
              <a:rPr lang="en-US" sz="1400" b="1"/>
              <a:t>(17p</a:t>
            </a:r>
            <a:r>
              <a:rPr lang="en-US" sz="1400" b="1" baseline="30000"/>
              <a:t>+</a:t>
            </a:r>
            <a:r>
              <a:rPr lang="en-US" sz="1400" b="1"/>
              <a:t>; 18n</a:t>
            </a:r>
            <a:r>
              <a:rPr lang="en-US" sz="1400" b="1" baseline="30000"/>
              <a:t>0</a:t>
            </a:r>
            <a:r>
              <a:rPr lang="en-US" sz="1400" b="1"/>
              <a:t>; 17e</a:t>
            </a:r>
            <a:r>
              <a:rPr lang="en-US" sz="1400" b="1" baseline="30000"/>
              <a:t>–</a:t>
            </a:r>
            <a:r>
              <a:rPr lang="en-US" sz="1400" b="1"/>
              <a:t>)</a:t>
            </a:r>
          </a:p>
        </p:txBody>
      </p:sp>
      <p:sp>
        <p:nvSpPr>
          <p:cNvPr id="51227" name="Rectangle 27"/>
          <p:cNvSpPr>
            <a:spLocks noChangeArrowheads="1"/>
          </p:cNvSpPr>
          <p:nvPr/>
        </p:nvSpPr>
        <p:spPr bwMode="auto">
          <a:xfrm>
            <a:off x="520700" y="4116388"/>
            <a:ext cx="36718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a:latin typeface="Arial Black" pitchFamily="-128" charset="0"/>
              </a:rPr>
              <a:t>Sodium gains stability by losing</a:t>
            </a:r>
          </a:p>
          <a:p>
            <a:pPr eaLnBrk="0" hangingPunct="0"/>
            <a:r>
              <a:rPr lang="en-US" sz="1400">
                <a:latin typeface="Arial Black" pitchFamily="-128" charset="0"/>
              </a:rPr>
              <a:t>one electron, and chlorine becomes</a:t>
            </a:r>
          </a:p>
          <a:p>
            <a:pPr eaLnBrk="0" hangingPunct="0"/>
            <a:r>
              <a:rPr lang="en-US" sz="1400">
                <a:latin typeface="Arial Black" pitchFamily="-128" charset="0"/>
              </a:rPr>
              <a:t>stable by gaining one electron. </a:t>
            </a:r>
          </a:p>
        </p:txBody>
      </p:sp>
      <p:sp>
        <p:nvSpPr>
          <p:cNvPr id="51228" name="Rectangle 28"/>
          <p:cNvSpPr>
            <a:spLocks noChangeArrowheads="1"/>
          </p:cNvSpPr>
          <p:nvPr/>
        </p:nvSpPr>
        <p:spPr bwMode="auto">
          <a:xfrm>
            <a:off x="5645150" y="4116388"/>
            <a:ext cx="28813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a:latin typeface="Arial Black" pitchFamily="-128" charset="0"/>
              </a:rPr>
              <a:t>After electron transfer,</a:t>
            </a:r>
          </a:p>
          <a:p>
            <a:pPr eaLnBrk="0" hangingPunct="0"/>
            <a:r>
              <a:rPr lang="en-US" sz="1400">
                <a:latin typeface="Arial Black" pitchFamily="-128" charset="0"/>
              </a:rPr>
              <a:t>the oppositely charged ions</a:t>
            </a:r>
          </a:p>
          <a:p>
            <a:pPr eaLnBrk="0" hangingPunct="0"/>
            <a:r>
              <a:rPr lang="en-US" sz="1400">
                <a:latin typeface="Arial Black" pitchFamily="-128" charset="0"/>
              </a:rPr>
              <a:t>formed attract each other.</a:t>
            </a:r>
          </a:p>
        </p:txBody>
      </p:sp>
      <p:sp>
        <p:nvSpPr>
          <p:cNvPr id="51229" name="Rectangle 29"/>
          <p:cNvSpPr>
            <a:spLocks noChangeArrowheads="1"/>
          </p:cNvSpPr>
          <p:nvPr/>
        </p:nvSpPr>
        <p:spPr bwMode="auto">
          <a:xfrm>
            <a:off x="5454650" y="3489325"/>
            <a:ext cx="1663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a:t>Sodium ion (Na</a:t>
            </a:r>
            <a:r>
              <a:rPr lang="en-US" sz="1400" b="1" baseline="30000"/>
              <a:t>+</a:t>
            </a:r>
            <a:r>
              <a:rPr lang="en-US" sz="1400" b="1"/>
              <a:t>) </a:t>
            </a:r>
          </a:p>
        </p:txBody>
      </p:sp>
      <p:sp>
        <p:nvSpPr>
          <p:cNvPr id="51230" name="Rectangle 30"/>
          <p:cNvSpPr>
            <a:spLocks noChangeArrowheads="1"/>
          </p:cNvSpPr>
          <p:nvPr/>
        </p:nvSpPr>
        <p:spPr bwMode="auto">
          <a:xfrm>
            <a:off x="7148513" y="3494088"/>
            <a:ext cx="1679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a:t>Chloride ion (Cl</a:t>
            </a:r>
            <a:r>
              <a:rPr lang="en-US" sz="1400" b="1" baseline="30000"/>
              <a:t>–</a:t>
            </a:r>
            <a:r>
              <a:rPr lang="en-US" sz="1400" b="1"/>
              <a:t>) </a:t>
            </a:r>
          </a:p>
        </p:txBody>
      </p:sp>
      <p:sp>
        <p:nvSpPr>
          <p:cNvPr id="51231" name="Rectangle 31"/>
          <p:cNvSpPr>
            <a:spLocks noChangeArrowheads="1"/>
          </p:cNvSpPr>
          <p:nvPr/>
        </p:nvSpPr>
        <p:spPr bwMode="auto">
          <a:xfrm>
            <a:off x="6038850" y="3849688"/>
            <a:ext cx="2149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b="1"/>
              <a:t>Sodium chloride (NaCl)</a:t>
            </a:r>
          </a:p>
        </p:txBody>
      </p:sp>
      <p:sp>
        <p:nvSpPr>
          <p:cNvPr id="51232" name="Rectangle 32"/>
          <p:cNvSpPr>
            <a:spLocks noChangeArrowheads="1"/>
          </p:cNvSpPr>
          <p:nvPr/>
        </p:nvSpPr>
        <p:spPr bwMode="auto">
          <a:xfrm>
            <a:off x="5967413" y="1227138"/>
            <a:ext cx="3254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900" b="1"/>
              <a:t>+</a:t>
            </a:r>
          </a:p>
        </p:txBody>
      </p:sp>
      <p:sp>
        <p:nvSpPr>
          <p:cNvPr id="51233" name="Rectangle 33"/>
          <p:cNvSpPr>
            <a:spLocks noChangeArrowheads="1"/>
          </p:cNvSpPr>
          <p:nvPr/>
        </p:nvSpPr>
        <p:spPr bwMode="auto">
          <a:xfrm>
            <a:off x="7718425" y="12604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a:latin typeface="Arial Black" pitchFamily="-128" charset="0"/>
                <a:ea typeface="AppleGothic" pitchFamily="1" charset="-127"/>
              </a:rPr>
              <a:t>—</a:t>
            </a:r>
            <a:endParaRPr lang="en-US" sz="1400">
              <a:latin typeface="Arial Black" pitchFamily="-128" charset="0"/>
            </a:endParaRPr>
          </a:p>
        </p:txBody>
      </p:sp>
      <p:grpSp>
        <p:nvGrpSpPr>
          <p:cNvPr id="51239" name="Group 39"/>
          <p:cNvGrpSpPr>
            <a:grpSpLocks/>
          </p:cNvGrpSpPr>
          <p:nvPr/>
        </p:nvGrpSpPr>
        <p:grpSpPr bwMode="auto">
          <a:xfrm>
            <a:off x="5467350" y="3654425"/>
            <a:ext cx="3300413" cy="249238"/>
            <a:chOff x="3444" y="1556"/>
            <a:chExt cx="2079" cy="157"/>
          </a:xfrm>
        </p:grpSpPr>
        <p:sp>
          <p:nvSpPr>
            <p:cNvPr id="51240" name="AutoShape 40"/>
            <p:cNvSpPr>
              <a:spLocks/>
            </p:cNvSpPr>
            <p:nvPr/>
          </p:nvSpPr>
          <p:spPr bwMode="auto">
            <a:xfrm rot="-5400000">
              <a:off x="4442" y="558"/>
              <a:ext cx="84" cy="2079"/>
            </a:xfrm>
            <a:prstGeom prst="leftBracket">
              <a:avLst>
                <a:gd name="adj" fmla="val 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en-US" sz="2400" b="1"/>
            </a:p>
          </p:txBody>
        </p:sp>
        <p:sp>
          <p:nvSpPr>
            <p:cNvPr id="51241" name="Line 41"/>
            <p:cNvSpPr>
              <a:spLocks noChangeShapeType="1"/>
            </p:cNvSpPr>
            <p:nvPr/>
          </p:nvSpPr>
          <p:spPr bwMode="auto">
            <a:xfrm flipH="1">
              <a:off x="4480" y="1638"/>
              <a:ext cx="2" cy="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35629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30545"/>
            <a:ext cx="3886200" cy="252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Grp="1" noChangeArrowheads="1"/>
          </p:cNvSpPr>
          <p:nvPr>
            <p:ph type="title"/>
          </p:nvPr>
        </p:nvSpPr>
        <p:spPr/>
        <p:txBody>
          <a:bodyPr/>
          <a:lstStyle/>
          <a:p>
            <a:r>
              <a:rPr lang="en-US" dirty="0">
                <a:solidFill>
                  <a:schemeClr val="tx1"/>
                </a:solidFill>
              </a:rPr>
              <a:t>Ionic Compounds</a:t>
            </a:r>
          </a:p>
        </p:txBody>
      </p:sp>
      <p:sp>
        <p:nvSpPr>
          <p:cNvPr id="52229" name="Rectangle 5"/>
          <p:cNvSpPr>
            <a:spLocks noGrp="1" noChangeArrowheads="1"/>
          </p:cNvSpPr>
          <p:nvPr>
            <p:ph idx="1"/>
          </p:nvPr>
        </p:nvSpPr>
        <p:spPr/>
        <p:txBody>
          <a:bodyPr/>
          <a:lstStyle/>
          <a:p>
            <a:r>
              <a:rPr lang="en-US" dirty="0">
                <a:solidFill>
                  <a:schemeClr val="tx1"/>
                </a:solidFill>
              </a:rPr>
              <a:t>Most ionic compounds are salts</a:t>
            </a:r>
          </a:p>
          <a:p>
            <a:pPr lvl="1"/>
            <a:endParaRPr lang="en-US" dirty="0" smtClean="0">
              <a:solidFill>
                <a:schemeClr val="tx1"/>
              </a:solidFill>
            </a:endParaRPr>
          </a:p>
          <a:p>
            <a:pPr lvl="1"/>
            <a:r>
              <a:rPr lang="en-US" dirty="0" smtClean="0">
                <a:solidFill>
                  <a:schemeClr val="tx1"/>
                </a:solidFill>
              </a:rPr>
              <a:t>When </a:t>
            </a:r>
            <a:r>
              <a:rPr lang="en-US" dirty="0">
                <a:solidFill>
                  <a:schemeClr val="tx1"/>
                </a:solidFill>
              </a:rPr>
              <a:t>dry salts form crystals instead of individual molecules</a:t>
            </a:r>
          </a:p>
          <a:p>
            <a:pPr lvl="1"/>
            <a:endParaRPr lang="en-US" dirty="0" smtClean="0">
              <a:solidFill>
                <a:schemeClr val="tx1"/>
              </a:solidFill>
            </a:endParaRPr>
          </a:p>
          <a:p>
            <a:pPr lvl="1"/>
            <a:r>
              <a:rPr lang="en-US" dirty="0" smtClean="0">
                <a:solidFill>
                  <a:schemeClr val="tx1"/>
                </a:solidFill>
              </a:rPr>
              <a:t>Example </a:t>
            </a:r>
            <a:r>
              <a:rPr lang="en-US" dirty="0">
                <a:solidFill>
                  <a:schemeClr val="tx1"/>
                </a:solidFill>
              </a:rPr>
              <a:t>is </a:t>
            </a:r>
            <a:r>
              <a:rPr lang="en-US" dirty="0" err="1">
                <a:solidFill>
                  <a:schemeClr val="tx1"/>
                </a:solidFill>
              </a:rPr>
              <a:t>NaCl</a:t>
            </a:r>
            <a:r>
              <a:rPr lang="en-US" dirty="0">
                <a:solidFill>
                  <a:schemeClr val="tx1"/>
                </a:solidFill>
              </a:rPr>
              <a:t> (sodium chloride)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260081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lstStyle/>
          <a:p>
            <a:r>
              <a:rPr lang="en-US" dirty="0">
                <a:solidFill>
                  <a:schemeClr val="tx1"/>
                </a:solidFill>
              </a:rPr>
              <a:t>Covalent Bonds</a:t>
            </a:r>
          </a:p>
        </p:txBody>
      </p:sp>
      <p:sp>
        <p:nvSpPr>
          <p:cNvPr id="54277" name="Rectangle 5"/>
          <p:cNvSpPr>
            <a:spLocks noGrp="1" noChangeArrowheads="1"/>
          </p:cNvSpPr>
          <p:nvPr>
            <p:ph idx="1"/>
          </p:nvPr>
        </p:nvSpPr>
        <p:spPr>
          <a:xfrm>
            <a:off x="457200" y="1600200"/>
            <a:ext cx="4191000" cy="4525963"/>
          </a:xfrm>
        </p:spPr>
        <p:txBody>
          <a:bodyPr/>
          <a:lstStyle/>
          <a:p>
            <a:r>
              <a:rPr lang="en-US" dirty="0">
                <a:solidFill>
                  <a:schemeClr val="tx1"/>
                </a:solidFill>
              </a:rPr>
              <a:t>Formed by sharing of two or more valence shell electrons </a:t>
            </a:r>
          </a:p>
          <a:p>
            <a:endParaRPr lang="en-US" dirty="0" smtClean="0">
              <a:solidFill>
                <a:schemeClr val="tx1"/>
              </a:solidFill>
            </a:endParaRPr>
          </a:p>
          <a:p>
            <a:r>
              <a:rPr lang="en-US" dirty="0" smtClean="0">
                <a:solidFill>
                  <a:schemeClr val="tx1"/>
                </a:solidFill>
              </a:rPr>
              <a:t>Allows </a:t>
            </a:r>
            <a:r>
              <a:rPr lang="en-US" dirty="0">
                <a:solidFill>
                  <a:schemeClr val="tx1"/>
                </a:solidFill>
              </a:rPr>
              <a:t>each atom to fill its valence shell at least part of the time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57400"/>
            <a:ext cx="3488507" cy="371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1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normAutofit/>
          </a:bodyPr>
          <a:lstStyle/>
          <a:p>
            <a:r>
              <a:rPr lang="en-US" dirty="0">
                <a:solidFill>
                  <a:schemeClr val="tx1"/>
                </a:solidFill>
              </a:rPr>
              <a:t>Nonpolar Covalent Bonds</a:t>
            </a:r>
          </a:p>
        </p:txBody>
      </p:sp>
      <p:sp>
        <p:nvSpPr>
          <p:cNvPr id="58373" name="Rectangle 5"/>
          <p:cNvSpPr>
            <a:spLocks noGrp="1" noChangeArrowheads="1"/>
          </p:cNvSpPr>
          <p:nvPr>
            <p:ph idx="1"/>
          </p:nvPr>
        </p:nvSpPr>
        <p:spPr/>
        <p:txBody>
          <a:bodyPr/>
          <a:lstStyle/>
          <a:p>
            <a:r>
              <a:rPr lang="en-US" dirty="0">
                <a:solidFill>
                  <a:schemeClr val="tx1"/>
                </a:solidFill>
              </a:rPr>
              <a:t>Electrons shared equally</a:t>
            </a:r>
          </a:p>
          <a:p>
            <a:endParaRPr lang="en-US" dirty="0" smtClean="0">
              <a:solidFill>
                <a:schemeClr val="tx1"/>
              </a:solidFill>
            </a:endParaRPr>
          </a:p>
          <a:p>
            <a:r>
              <a:rPr lang="en-US" dirty="0" smtClean="0">
                <a:solidFill>
                  <a:schemeClr val="tx1"/>
                </a:solidFill>
              </a:rPr>
              <a:t>Produces </a:t>
            </a:r>
            <a:r>
              <a:rPr lang="en-US" dirty="0">
                <a:solidFill>
                  <a:schemeClr val="tx1"/>
                </a:solidFill>
              </a:rPr>
              <a:t>electrically balanced, nonpolar molecules such as </a:t>
            </a:r>
            <a:r>
              <a:rPr lang="en-US" dirty="0" smtClean="0">
                <a:solidFill>
                  <a:schemeClr val="tx1"/>
                </a:solidFill>
              </a:rPr>
              <a:t>CO</a:t>
            </a:r>
            <a:r>
              <a:rPr lang="en-US" baseline="-25000" dirty="0" smtClean="0">
                <a:solidFill>
                  <a:schemeClr val="tx1"/>
                </a:solidFill>
              </a:rPr>
              <a:t>2</a:t>
            </a:r>
          </a:p>
          <a:p>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07" y="4191000"/>
            <a:ext cx="69627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131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lstStyle/>
          <a:p>
            <a:r>
              <a:rPr lang="en-US" dirty="0">
                <a:solidFill>
                  <a:schemeClr val="tx1"/>
                </a:solidFill>
              </a:rPr>
              <a:t>Polar Covalent Bonds</a:t>
            </a:r>
          </a:p>
        </p:txBody>
      </p:sp>
      <p:sp>
        <p:nvSpPr>
          <p:cNvPr id="60421" name="Rectangle 5"/>
          <p:cNvSpPr>
            <a:spLocks noGrp="1" noChangeArrowheads="1"/>
          </p:cNvSpPr>
          <p:nvPr>
            <p:ph idx="1"/>
          </p:nvPr>
        </p:nvSpPr>
        <p:spPr>
          <a:xfrm>
            <a:off x="365125" y="1371600"/>
            <a:ext cx="8229600" cy="4725988"/>
          </a:xfrm>
        </p:spPr>
        <p:txBody>
          <a:bodyPr>
            <a:normAutofit/>
          </a:bodyPr>
          <a:lstStyle/>
          <a:p>
            <a:pPr>
              <a:lnSpc>
                <a:spcPct val="90000"/>
              </a:lnSpc>
            </a:pPr>
            <a:r>
              <a:rPr lang="en-US" dirty="0">
                <a:solidFill>
                  <a:schemeClr val="tx1"/>
                </a:solidFill>
              </a:rPr>
              <a:t>Unequal sharing of electrons produces </a:t>
            </a:r>
            <a:r>
              <a:rPr lang="en-US" dirty="0" smtClean="0">
                <a:solidFill>
                  <a:schemeClr val="tx1"/>
                </a:solidFill>
              </a:rPr>
              <a:t>polar molecules such as H</a:t>
            </a:r>
            <a:r>
              <a:rPr lang="en-US" baseline="-25000" dirty="0" smtClean="0">
                <a:solidFill>
                  <a:schemeClr val="tx1"/>
                </a:solidFill>
              </a:rPr>
              <a:t>2</a:t>
            </a:r>
            <a:r>
              <a:rPr lang="en-US" dirty="0" smtClean="0">
                <a:solidFill>
                  <a:schemeClr val="tx1"/>
                </a:solidFill>
              </a:rPr>
              <a:t>O</a:t>
            </a:r>
          </a:p>
          <a:p>
            <a:pPr lvl="1">
              <a:lnSpc>
                <a:spcPct val="90000"/>
              </a:lnSpc>
            </a:pPr>
            <a:r>
              <a:rPr lang="en-US" dirty="0" smtClean="0">
                <a:solidFill>
                  <a:schemeClr val="tx1"/>
                </a:solidFill>
              </a:rPr>
              <a:t>Atoms in bond have different electron-attracting abilities </a:t>
            </a:r>
          </a:p>
          <a:p>
            <a:pPr>
              <a:lnSpc>
                <a:spcPct val="90000"/>
              </a:lnSpc>
            </a:pPr>
            <a:r>
              <a:rPr lang="en-US" b="1" dirty="0" smtClean="0">
                <a:solidFill>
                  <a:schemeClr val="tx1"/>
                </a:solidFill>
              </a:rPr>
              <a:t>Dipole</a:t>
            </a:r>
            <a:r>
              <a:rPr lang="en-US" dirty="0" smtClean="0">
                <a:solidFill>
                  <a:schemeClr val="tx1"/>
                </a:solidFill>
              </a:rPr>
              <a:t>:  two poles, one electronegative and the other electropositive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419600"/>
            <a:ext cx="59436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545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6" name="Rectangle 8"/>
          <p:cNvSpPr>
            <a:spLocks noGrp="1" noChangeArrowheads="1"/>
          </p:cNvSpPr>
          <p:nvPr>
            <p:ph type="title"/>
          </p:nvPr>
        </p:nvSpPr>
        <p:spPr>
          <a:xfrm>
            <a:off x="457200" y="273050"/>
            <a:ext cx="8077200" cy="1162050"/>
          </a:xfrm>
        </p:spPr>
        <p:txBody>
          <a:bodyPr>
            <a:normAutofit/>
          </a:bodyPr>
          <a:lstStyle/>
          <a:p>
            <a:pPr algn="ctr"/>
            <a:r>
              <a:rPr lang="en-US" sz="4400" dirty="0">
                <a:solidFill>
                  <a:schemeClr val="tx1"/>
                </a:solidFill>
              </a:rPr>
              <a:t>Hydrogen Bonds</a:t>
            </a:r>
          </a:p>
        </p:txBody>
      </p:sp>
      <p:sp>
        <p:nvSpPr>
          <p:cNvPr id="63497" name="Rectangle 9"/>
          <p:cNvSpPr>
            <a:spLocks noGrp="1" noChangeArrowheads="1"/>
          </p:cNvSpPr>
          <p:nvPr>
            <p:ph type="body" sz="half" idx="2"/>
          </p:nvPr>
        </p:nvSpPr>
        <p:spPr>
          <a:xfrm>
            <a:off x="457200" y="1435100"/>
            <a:ext cx="7924800" cy="4691063"/>
          </a:xfrm>
        </p:spPr>
        <p:txBody>
          <a:bodyPr>
            <a:normAutofit/>
          </a:bodyPr>
          <a:lstStyle/>
          <a:p>
            <a:r>
              <a:rPr lang="en-US" sz="2800" dirty="0">
                <a:solidFill>
                  <a:schemeClr val="tx1"/>
                </a:solidFill>
              </a:rPr>
              <a:t>Attractive force between electropositive hydrogen of one molecule and an electronegative atom of another molecule</a:t>
            </a:r>
          </a:p>
          <a:p>
            <a:pPr marL="914400" lvl="1" indent="-457200">
              <a:buFont typeface="Arial" pitchFamily="34" charset="0"/>
              <a:buChar char="•"/>
            </a:pPr>
            <a:r>
              <a:rPr lang="en-US" sz="2800" dirty="0">
                <a:solidFill>
                  <a:schemeClr val="tx1"/>
                </a:solidFill>
              </a:rPr>
              <a:t>Not true bond</a:t>
            </a:r>
          </a:p>
          <a:p>
            <a:pPr marL="914400" lvl="1" indent="-457200">
              <a:buFont typeface="Arial" pitchFamily="34" charset="0"/>
              <a:buChar char="•"/>
            </a:pPr>
            <a:r>
              <a:rPr lang="en-US" sz="2800" dirty="0">
                <a:solidFill>
                  <a:schemeClr val="tx1"/>
                </a:solidFill>
              </a:rPr>
              <a:t>Common between dipoles such as </a:t>
            </a:r>
            <a:r>
              <a:rPr lang="en-US" sz="2800" dirty="0" smtClean="0">
                <a:solidFill>
                  <a:schemeClr val="tx1"/>
                </a:solidFill>
              </a:rPr>
              <a:t>water</a:t>
            </a:r>
          </a:p>
          <a:p>
            <a:pPr marL="1371600" lvl="2" indent="-457200">
              <a:buFont typeface="Arial" pitchFamily="34" charset="0"/>
              <a:buChar char="•"/>
            </a:pPr>
            <a:r>
              <a:rPr lang="en-US" sz="2600" dirty="0" smtClean="0">
                <a:solidFill>
                  <a:schemeClr val="tx1"/>
                </a:solidFill>
              </a:rPr>
              <a:t>intermolecular</a:t>
            </a:r>
            <a:endParaRPr lang="en-US" sz="2600" dirty="0">
              <a:solidFill>
                <a:schemeClr val="tx1"/>
              </a:solidFill>
            </a:endParaRPr>
          </a:p>
          <a:p>
            <a:pPr marL="914400" lvl="1" indent="-457200">
              <a:buFont typeface="Arial" pitchFamily="34" charset="0"/>
              <a:buChar char="•"/>
            </a:pPr>
            <a:r>
              <a:rPr lang="en-US" sz="2800" dirty="0" smtClean="0">
                <a:solidFill>
                  <a:schemeClr val="tx1"/>
                </a:solidFill>
              </a:rPr>
              <a:t>Maintains 3-dimensional shape of large molecules</a:t>
            </a:r>
          </a:p>
          <a:p>
            <a:pPr marL="1371600" lvl="2" indent="-457200">
              <a:buFont typeface="Arial" pitchFamily="34" charset="0"/>
              <a:buChar char="•"/>
            </a:pPr>
            <a:r>
              <a:rPr lang="en-US" sz="2600" dirty="0" err="1" smtClean="0">
                <a:solidFill>
                  <a:schemeClr val="tx1"/>
                </a:solidFill>
              </a:rPr>
              <a:t>intramolecular</a:t>
            </a:r>
            <a:endParaRPr lang="en-US" sz="2600" dirty="0">
              <a:solidFill>
                <a:schemeClr val="tx1"/>
              </a:solidFill>
            </a:endParaRPr>
          </a:p>
        </p:txBody>
      </p:sp>
      <p:sp>
        <p:nvSpPr>
          <p:cNvPr id="6" name="Footer Placeholder 3"/>
          <p:cNvSpPr>
            <a:spLocks noGrp="1"/>
          </p:cNvSpPr>
          <p:nvPr>
            <p:ph type="ftr" sz="quarter" idx="11"/>
          </p:nvPr>
        </p:nvSpPr>
        <p:spPr/>
        <p:txBody>
          <a:bodyPr/>
          <a:lstStyle/>
          <a:p>
            <a:r>
              <a:rPr lang="en-GB" dirty="0" smtClean="0"/>
              <a:t>  </a:t>
            </a:r>
            <a:endParaRPr lang="en-GB" dirty="0"/>
          </a:p>
        </p:txBody>
      </p:sp>
    </p:spTree>
    <p:extLst>
      <p:ext uri="{BB962C8B-B14F-4D97-AF65-F5344CB8AC3E}">
        <p14:creationId xmlns:p14="http://schemas.microsoft.com/office/powerpoint/2010/main" val="18657904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normAutofit/>
          </a:bodyPr>
          <a:lstStyle/>
          <a:p>
            <a:r>
              <a:rPr lang="en-US" dirty="0">
                <a:solidFill>
                  <a:schemeClr val="tx1"/>
                </a:solidFill>
              </a:rPr>
              <a:t>Patterns of Chemical Reactions</a:t>
            </a:r>
          </a:p>
        </p:txBody>
      </p:sp>
      <p:sp>
        <p:nvSpPr>
          <p:cNvPr id="68613" name="Rectangle 5"/>
          <p:cNvSpPr>
            <a:spLocks noGrp="1" noChangeArrowheads="1"/>
          </p:cNvSpPr>
          <p:nvPr>
            <p:ph idx="1"/>
          </p:nvPr>
        </p:nvSpPr>
        <p:spPr/>
        <p:txBody>
          <a:bodyPr/>
          <a:lstStyle/>
          <a:p>
            <a:pPr marL="0" indent="0">
              <a:buNone/>
            </a:pPr>
            <a:r>
              <a:rPr lang="en-US" b="1" dirty="0">
                <a:solidFill>
                  <a:schemeClr val="tx1"/>
                </a:solidFill>
              </a:rPr>
              <a:t> </a:t>
            </a:r>
            <a:endParaRPr lang="en-US" b="1" dirty="0" smtClean="0">
              <a:solidFill>
                <a:schemeClr val="tx1"/>
              </a:solidFill>
            </a:endParaRPr>
          </a:p>
          <a:p>
            <a:r>
              <a:rPr lang="en-US" b="1" dirty="0" smtClean="0">
                <a:solidFill>
                  <a:schemeClr val="tx1"/>
                </a:solidFill>
              </a:rPr>
              <a:t>Synthesis</a:t>
            </a:r>
            <a:r>
              <a:rPr lang="en-US" dirty="0" smtClean="0">
                <a:solidFill>
                  <a:schemeClr val="tx1"/>
                </a:solidFill>
              </a:rPr>
              <a:t> </a:t>
            </a:r>
            <a:r>
              <a:rPr lang="en-US" dirty="0">
                <a:solidFill>
                  <a:schemeClr val="tx1"/>
                </a:solidFill>
              </a:rPr>
              <a:t>(combination) reactions</a:t>
            </a:r>
          </a:p>
          <a:p>
            <a:pPr marL="0" indent="0">
              <a:buNone/>
            </a:pPr>
            <a:r>
              <a:rPr lang="en-US" b="1" dirty="0">
                <a:solidFill>
                  <a:schemeClr val="tx1"/>
                </a:solidFill>
              </a:rPr>
              <a:t> </a:t>
            </a:r>
            <a:endParaRPr lang="en-US" b="1" dirty="0" smtClean="0">
              <a:solidFill>
                <a:schemeClr val="tx1"/>
              </a:solidFill>
            </a:endParaRPr>
          </a:p>
          <a:p>
            <a:r>
              <a:rPr lang="en-US" b="1" dirty="0" smtClean="0">
                <a:solidFill>
                  <a:schemeClr val="tx1"/>
                </a:solidFill>
              </a:rPr>
              <a:t>Decomposition</a:t>
            </a:r>
            <a:r>
              <a:rPr lang="en-US" dirty="0" smtClean="0">
                <a:solidFill>
                  <a:schemeClr val="tx1"/>
                </a:solidFill>
              </a:rPr>
              <a:t> </a:t>
            </a:r>
            <a:r>
              <a:rPr lang="en-US" dirty="0">
                <a:solidFill>
                  <a:schemeClr val="tx1"/>
                </a:solidFill>
              </a:rPr>
              <a:t>reactions</a:t>
            </a:r>
          </a:p>
          <a:p>
            <a:endParaRPr lang="en-US" b="1" dirty="0" smtClean="0">
              <a:solidFill>
                <a:schemeClr val="tx1"/>
              </a:solidFill>
            </a:endParaRPr>
          </a:p>
          <a:p>
            <a:r>
              <a:rPr lang="en-US" b="1" dirty="0" smtClean="0">
                <a:solidFill>
                  <a:schemeClr val="tx1"/>
                </a:solidFill>
              </a:rPr>
              <a:t>Exchange</a:t>
            </a:r>
            <a:r>
              <a:rPr lang="en-US" dirty="0" smtClean="0">
                <a:solidFill>
                  <a:schemeClr val="tx1"/>
                </a:solidFill>
              </a:rPr>
              <a:t> </a:t>
            </a:r>
            <a:r>
              <a:rPr lang="en-US" dirty="0">
                <a:solidFill>
                  <a:schemeClr val="tx1"/>
                </a:solidFill>
              </a:rPr>
              <a:t>reactions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705144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lstStyle/>
          <a:p>
            <a:r>
              <a:rPr lang="en-US" dirty="0">
                <a:solidFill>
                  <a:schemeClr val="tx1"/>
                </a:solidFill>
              </a:rPr>
              <a:t>Synthesis Reactions</a:t>
            </a:r>
          </a:p>
        </p:txBody>
      </p:sp>
      <p:sp>
        <p:nvSpPr>
          <p:cNvPr id="69637" name="Rectangle 5"/>
          <p:cNvSpPr>
            <a:spLocks noGrp="1" noChangeArrowheads="1"/>
          </p:cNvSpPr>
          <p:nvPr>
            <p:ph idx="1"/>
          </p:nvPr>
        </p:nvSpPr>
        <p:spPr>
          <a:xfrm>
            <a:off x="457200" y="1600200"/>
            <a:ext cx="4267200" cy="4525963"/>
          </a:xfrm>
        </p:spPr>
        <p:txBody>
          <a:bodyPr/>
          <a:lstStyle/>
          <a:p>
            <a:r>
              <a:rPr lang="en-US" dirty="0">
                <a:solidFill>
                  <a:schemeClr val="tx1"/>
                </a:solidFill>
              </a:rPr>
              <a:t>A + B </a:t>
            </a:r>
            <a:r>
              <a:rPr lang="en-US" dirty="0">
                <a:solidFill>
                  <a:schemeClr val="tx1"/>
                </a:solidFill>
                <a:sym typeface="Symbol" pitchFamily="28" charset="2"/>
              </a:rPr>
              <a:t></a:t>
            </a:r>
            <a:r>
              <a:rPr lang="en-US" dirty="0">
                <a:solidFill>
                  <a:schemeClr val="tx1"/>
                </a:solidFill>
              </a:rPr>
              <a:t> AB</a:t>
            </a:r>
          </a:p>
          <a:p>
            <a:pPr lvl="1"/>
            <a:r>
              <a:rPr lang="en-US" dirty="0">
                <a:solidFill>
                  <a:schemeClr val="tx1"/>
                </a:solidFill>
              </a:rPr>
              <a:t>Atoms or molecules combine to form larger, more complex molecule</a:t>
            </a:r>
          </a:p>
          <a:p>
            <a:pPr lvl="1"/>
            <a:r>
              <a:rPr lang="en-US" dirty="0">
                <a:solidFill>
                  <a:schemeClr val="tx1"/>
                </a:solidFill>
              </a:rPr>
              <a:t>Always involve bond formation</a:t>
            </a:r>
          </a:p>
          <a:p>
            <a:pPr lvl="1"/>
            <a:r>
              <a:rPr lang="en-US" b="1" dirty="0">
                <a:solidFill>
                  <a:schemeClr val="tx1"/>
                </a:solidFill>
              </a:rPr>
              <a:t>Anabolic</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285" y="1371600"/>
            <a:ext cx="342171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045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normAutofit/>
          </a:bodyPr>
          <a:lstStyle/>
          <a:p>
            <a:r>
              <a:rPr lang="en-US" dirty="0">
                <a:solidFill>
                  <a:schemeClr val="tx1"/>
                </a:solidFill>
              </a:rPr>
              <a:t>Decomposition Reactions</a:t>
            </a:r>
          </a:p>
        </p:txBody>
      </p:sp>
      <p:sp>
        <p:nvSpPr>
          <p:cNvPr id="71685" name="Rectangle 5"/>
          <p:cNvSpPr>
            <a:spLocks noGrp="1" noChangeArrowheads="1"/>
          </p:cNvSpPr>
          <p:nvPr>
            <p:ph idx="1"/>
          </p:nvPr>
        </p:nvSpPr>
        <p:spPr>
          <a:xfrm>
            <a:off x="457200" y="1600200"/>
            <a:ext cx="4267200" cy="4525963"/>
          </a:xfrm>
        </p:spPr>
        <p:txBody>
          <a:bodyPr>
            <a:normAutofit lnSpcReduction="10000"/>
          </a:bodyPr>
          <a:lstStyle/>
          <a:p>
            <a:r>
              <a:rPr lang="en-US" dirty="0">
                <a:solidFill>
                  <a:schemeClr val="tx1"/>
                </a:solidFill>
              </a:rPr>
              <a:t>AB </a:t>
            </a:r>
            <a:r>
              <a:rPr lang="en-US" dirty="0">
                <a:solidFill>
                  <a:schemeClr val="tx1"/>
                </a:solidFill>
                <a:sym typeface="Symbol" pitchFamily="28" charset="2"/>
              </a:rPr>
              <a:t></a:t>
            </a:r>
            <a:r>
              <a:rPr lang="en-US" dirty="0">
                <a:solidFill>
                  <a:schemeClr val="tx1"/>
                </a:solidFill>
              </a:rPr>
              <a:t> A + B</a:t>
            </a:r>
          </a:p>
          <a:p>
            <a:pPr lvl="1"/>
            <a:r>
              <a:rPr lang="en-US" dirty="0">
                <a:solidFill>
                  <a:schemeClr val="tx1"/>
                </a:solidFill>
              </a:rPr>
              <a:t>Molecule is broken down into smaller molecules or its constituent atoms</a:t>
            </a:r>
          </a:p>
          <a:p>
            <a:pPr lvl="2"/>
            <a:r>
              <a:rPr lang="en-US" dirty="0">
                <a:solidFill>
                  <a:schemeClr val="tx1"/>
                </a:solidFill>
              </a:rPr>
              <a:t>Reverse of synthesis reactions</a:t>
            </a:r>
          </a:p>
          <a:p>
            <a:pPr lvl="1"/>
            <a:r>
              <a:rPr lang="en-US" dirty="0">
                <a:solidFill>
                  <a:schemeClr val="tx1"/>
                </a:solidFill>
              </a:rPr>
              <a:t>Involve breaking of bonds</a:t>
            </a:r>
          </a:p>
          <a:p>
            <a:pPr lvl="1"/>
            <a:r>
              <a:rPr lang="en-US" b="1" dirty="0">
                <a:solidFill>
                  <a:schemeClr val="tx1"/>
                </a:solidFill>
              </a:rPr>
              <a:t>Catabolic</a:t>
            </a:r>
            <a:r>
              <a:rPr lang="en-US" dirty="0">
                <a:solidFill>
                  <a:schemeClr val="tx1"/>
                </a:solidFill>
              </a:rPr>
              <a:t> </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609" y="1371600"/>
            <a:ext cx="355739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11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fontAlgn="auto">
              <a:spcAft>
                <a:spcPts val="0"/>
              </a:spcAft>
              <a:defRPr/>
            </a:pPr>
            <a:r>
              <a:rPr lang="en-US">
                <a:solidFill>
                  <a:schemeClr val="accent2">
                    <a:lumMod val="50000"/>
                  </a:schemeClr>
                </a:solidFill>
              </a:rPr>
              <a:t>Introduction</a:t>
            </a:r>
          </a:p>
        </p:txBody>
      </p:sp>
      <p:sp>
        <p:nvSpPr>
          <p:cNvPr id="21507" name="Rectangle 3"/>
          <p:cNvSpPr>
            <a:spLocks noGrp="1" noChangeArrowheads="1"/>
          </p:cNvSpPr>
          <p:nvPr>
            <p:ph idx="1"/>
          </p:nvPr>
        </p:nvSpPr>
        <p:spPr/>
        <p:txBody>
          <a:bodyPr rtlCol="0">
            <a:normAutofit lnSpcReduction="10000"/>
          </a:bodyPr>
          <a:lstStyle/>
          <a:p>
            <a:pPr fontAlgn="auto">
              <a:spcAft>
                <a:spcPts val="0"/>
              </a:spcAft>
              <a:defRPr/>
            </a:pPr>
            <a:r>
              <a:rPr lang="en-US" dirty="0" smtClean="0"/>
              <a:t>Exam Format</a:t>
            </a:r>
          </a:p>
          <a:p>
            <a:pPr marL="692658" lvl="1" indent="-457200" fontAlgn="auto">
              <a:spcAft>
                <a:spcPts val="0"/>
              </a:spcAft>
              <a:buClr>
                <a:schemeClr val="accent4"/>
              </a:buClr>
              <a:buFont typeface="Arial" panose="020B0604020202020204" pitchFamily="34" charset="0"/>
              <a:buChar char="•"/>
              <a:defRPr/>
            </a:pPr>
            <a:r>
              <a:rPr lang="en-US" dirty="0" smtClean="0"/>
              <a:t>Exams will be created mostly from material presented in lecture</a:t>
            </a:r>
          </a:p>
          <a:p>
            <a:pPr marL="1092708" lvl="2" indent="-457200">
              <a:buClr>
                <a:schemeClr val="accent4"/>
              </a:buClr>
              <a:defRPr/>
            </a:pPr>
            <a:r>
              <a:rPr lang="en-US" dirty="0" smtClean="0"/>
              <a:t>We omit certain sections from the textbook chapters.  Review from your class notes/templates.  </a:t>
            </a:r>
          </a:p>
          <a:p>
            <a:pPr marL="692658" lvl="1" indent="-457200" fontAlgn="auto">
              <a:spcAft>
                <a:spcPts val="0"/>
              </a:spcAft>
              <a:buClr>
                <a:schemeClr val="accent4"/>
              </a:buClr>
              <a:buFont typeface="Arial" panose="020B0604020202020204" pitchFamily="34" charset="0"/>
              <a:buChar char="•"/>
              <a:defRPr/>
            </a:pPr>
            <a:endParaRPr lang="en-US" dirty="0" smtClean="0"/>
          </a:p>
          <a:p>
            <a:pPr marL="692658" lvl="1" indent="-457200" fontAlgn="auto">
              <a:spcAft>
                <a:spcPts val="0"/>
              </a:spcAft>
              <a:buClr>
                <a:schemeClr val="accent4"/>
              </a:buClr>
              <a:buFont typeface="Arial" panose="020B0604020202020204" pitchFamily="34" charset="0"/>
              <a:buChar char="•"/>
              <a:defRPr/>
            </a:pPr>
            <a:r>
              <a:rPr lang="en-US" dirty="0" smtClean="0"/>
              <a:t>You will be responsible for diagrams (Anatomy)</a:t>
            </a:r>
          </a:p>
          <a:p>
            <a:pPr marL="1092708" lvl="2" indent="-457200">
              <a:buClr>
                <a:schemeClr val="accent4"/>
              </a:buClr>
              <a:defRPr/>
            </a:pPr>
            <a:r>
              <a:rPr lang="en-US" dirty="0" smtClean="0"/>
              <a:t>Images from the lecture presentation will be used.  You will have access to these images through your notes (templates) as well as the through the posted exam </a:t>
            </a:r>
            <a:r>
              <a:rPr lang="en-US" dirty="0" err="1" smtClean="0"/>
              <a:t>reveiws</a:t>
            </a:r>
            <a:endParaRPr lang="en-US" dirty="0" smtClean="0"/>
          </a:p>
          <a:p>
            <a:pPr marL="235458" lvl="1" indent="0" fontAlgn="auto">
              <a:spcAft>
                <a:spcPts val="0"/>
              </a:spcAft>
              <a:buClr>
                <a:schemeClr val="accent4"/>
              </a:buClr>
              <a:buNone/>
              <a:defRPr/>
            </a:pPr>
            <a:endParaRPr lang="en-US" dirty="0" smtClean="0"/>
          </a:p>
        </p:txBody>
      </p:sp>
    </p:spTree>
    <p:extLst>
      <p:ext uri="{BB962C8B-B14F-4D97-AF65-F5344CB8AC3E}">
        <p14:creationId xmlns:p14="http://schemas.microsoft.com/office/powerpoint/2010/main" val="1574223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lstStyle/>
          <a:p>
            <a:r>
              <a:rPr lang="en-US" dirty="0">
                <a:solidFill>
                  <a:schemeClr val="tx1"/>
                </a:solidFill>
              </a:rPr>
              <a:t>Exchange Reactions</a:t>
            </a:r>
          </a:p>
        </p:txBody>
      </p:sp>
      <p:sp>
        <p:nvSpPr>
          <p:cNvPr id="73733" name="Rectangle 5"/>
          <p:cNvSpPr>
            <a:spLocks noGrp="1" noChangeArrowheads="1"/>
          </p:cNvSpPr>
          <p:nvPr>
            <p:ph idx="1"/>
          </p:nvPr>
        </p:nvSpPr>
        <p:spPr>
          <a:xfrm>
            <a:off x="457200" y="1600200"/>
            <a:ext cx="4191000" cy="4525963"/>
          </a:xfrm>
        </p:spPr>
        <p:txBody>
          <a:bodyPr/>
          <a:lstStyle/>
          <a:p>
            <a:r>
              <a:rPr lang="en-US" dirty="0">
                <a:solidFill>
                  <a:schemeClr val="tx1"/>
                </a:solidFill>
              </a:rPr>
              <a:t>AB + C </a:t>
            </a:r>
            <a:r>
              <a:rPr lang="en-US" dirty="0">
                <a:solidFill>
                  <a:schemeClr val="tx1"/>
                </a:solidFill>
                <a:sym typeface="Symbol" pitchFamily="28" charset="2"/>
              </a:rPr>
              <a:t></a:t>
            </a:r>
            <a:r>
              <a:rPr lang="en-US" dirty="0">
                <a:solidFill>
                  <a:schemeClr val="tx1"/>
                </a:solidFill>
              </a:rPr>
              <a:t> AC + B</a:t>
            </a:r>
          </a:p>
          <a:p>
            <a:pPr lvl="1"/>
            <a:r>
              <a:rPr lang="en-US" dirty="0">
                <a:solidFill>
                  <a:schemeClr val="tx1"/>
                </a:solidFill>
              </a:rPr>
              <a:t>Also called displacement reactions</a:t>
            </a:r>
          </a:p>
          <a:p>
            <a:pPr lvl="1"/>
            <a:r>
              <a:rPr lang="en-US" dirty="0">
                <a:solidFill>
                  <a:schemeClr val="tx1"/>
                </a:solidFill>
              </a:rPr>
              <a:t>Involve both synthesis and decomposition</a:t>
            </a:r>
          </a:p>
          <a:p>
            <a:pPr lvl="1"/>
            <a:r>
              <a:rPr lang="en-US" dirty="0">
                <a:solidFill>
                  <a:schemeClr val="tx1"/>
                </a:solidFill>
              </a:rPr>
              <a:t>Bonds are both made and broken</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742" y="1371600"/>
            <a:ext cx="396425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1624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dirty="0">
                <a:solidFill>
                  <a:schemeClr val="tx1"/>
                </a:solidFill>
              </a:rPr>
              <a:t>Oxidation-Reduction (Redox) Reactions</a:t>
            </a:r>
          </a:p>
        </p:txBody>
      </p:sp>
      <p:sp>
        <p:nvSpPr>
          <p:cNvPr id="75781" name="Rectangle 5"/>
          <p:cNvSpPr>
            <a:spLocks noGrp="1" noChangeArrowheads="1"/>
          </p:cNvSpPr>
          <p:nvPr>
            <p:ph idx="1"/>
          </p:nvPr>
        </p:nvSpPr>
        <p:spPr/>
        <p:txBody>
          <a:bodyPr>
            <a:normAutofit/>
          </a:bodyPr>
          <a:lstStyle/>
          <a:p>
            <a:r>
              <a:rPr lang="en-US" sz="2800" dirty="0">
                <a:solidFill>
                  <a:schemeClr val="tx1"/>
                </a:solidFill>
              </a:rPr>
              <a:t>Are decomposition reactions</a:t>
            </a:r>
          </a:p>
          <a:p>
            <a:pPr lvl="1"/>
            <a:r>
              <a:rPr lang="en-US" sz="2400" dirty="0">
                <a:solidFill>
                  <a:schemeClr val="tx1"/>
                </a:solidFill>
              </a:rPr>
              <a:t>Reactions in which food fuels are broken down for energy</a:t>
            </a:r>
          </a:p>
          <a:p>
            <a:endParaRPr lang="en-US" sz="2800" dirty="0" smtClean="0">
              <a:solidFill>
                <a:schemeClr val="tx1"/>
              </a:solidFill>
            </a:endParaRPr>
          </a:p>
          <a:p>
            <a:r>
              <a:rPr lang="en-US" sz="2800" dirty="0" smtClean="0">
                <a:solidFill>
                  <a:schemeClr val="tx1"/>
                </a:solidFill>
              </a:rPr>
              <a:t>Are </a:t>
            </a:r>
            <a:r>
              <a:rPr lang="en-US" sz="2800" dirty="0">
                <a:solidFill>
                  <a:schemeClr val="tx1"/>
                </a:solidFill>
              </a:rPr>
              <a:t>also </a:t>
            </a:r>
            <a:r>
              <a:rPr lang="en-US" sz="2800" u="sng" dirty="0">
                <a:solidFill>
                  <a:schemeClr val="tx1"/>
                </a:solidFill>
              </a:rPr>
              <a:t>exchange reactions </a:t>
            </a:r>
            <a:r>
              <a:rPr lang="en-US" sz="2800" dirty="0">
                <a:solidFill>
                  <a:schemeClr val="tx1"/>
                </a:solidFill>
              </a:rPr>
              <a:t>because </a:t>
            </a:r>
            <a:r>
              <a:rPr lang="en-US" sz="2800" u="sng" dirty="0">
                <a:solidFill>
                  <a:schemeClr val="tx1"/>
                </a:solidFill>
              </a:rPr>
              <a:t>electrons</a:t>
            </a:r>
            <a:r>
              <a:rPr lang="en-US" sz="2800" dirty="0">
                <a:solidFill>
                  <a:schemeClr val="tx1"/>
                </a:solidFill>
              </a:rPr>
              <a:t> are exchanged between reactants</a:t>
            </a:r>
          </a:p>
          <a:p>
            <a:pPr lvl="1"/>
            <a:r>
              <a:rPr lang="en-US" sz="2400" dirty="0">
                <a:solidFill>
                  <a:schemeClr val="tx1"/>
                </a:solidFill>
              </a:rPr>
              <a:t>Electron donors lose electrons and are oxidized</a:t>
            </a:r>
          </a:p>
          <a:p>
            <a:pPr lvl="1"/>
            <a:r>
              <a:rPr lang="en-US" sz="2400" dirty="0">
                <a:solidFill>
                  <a:schemeClr val="tx1"/>
                </a:solidFill>
              </a:rPr>
              <a:t>Electron acceptors receive electrons and become </a:t>
            </a:r>
            <a:r>
              <a:rPr lang="en-US" sz="2400" dirty="0" smtClean="0">
                <a:solidFill>
                  <a:schemeClr val="tx1"/>
                </a:solidFill>
              </a:rPr>
              <a:t>reduced</a:t>
            </a:r>
            <a:endParaRPr lang="en-US" sz="2400"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8388013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5"/>
          <p:cNvSpPr txBox="1">
            <a:spLocks noChangeArrowheads="1"/>
          </p:cNvSpPr>
          <p:nvPr/>
        </p:nvSpPr>
        <p:spPr bwMode="auto">
          <a:xfrm>
            <a:off x="2209800" y="1828800"/>
            <a:ext cx="4572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eaLnBrk="1" hangingPunct="1">
              <a:spcBef>
                <a:spcPct val="50000"/>
              </a:spcBef>
            </a:pPr>
            <a:endParaRPr lang="en-US" sz="1400" b="1">
              <a:latin typeface="Calibri" pitchFamily="34" charset="0"/>
            </a:endParaRPr>
          </a:p>
        </p:txBody>
      </p:sp>
    </p:spTree>
    <p:controls>
      <mc:AlternateContent xmlns:mc="http://schemas.openxmlformats.org/markup-compatibility/2006">
        <mc:Choice xmlns:v="urn:schemas-microsoft-com:vml" Requires="v">
          <p:control spid="19460" r:id="rId2" imgW="6426871" imgH="6780952"/>
        </mc:Choice>
        <mc:Fallback>
          <p:control r:id="rId2" imgW="6426871" imgH="6780952">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71600" y="0"/>
                  <a:ext cx="6426200" cy="6781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7402966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normAutofit/>
          </a:bodyPr>
          <a:lstStyle/>
          <a:p>
            <a:r>
              <a:rPr lang="en-US" dirty="0">
                <a:solidFill>
                  <a:schemeClr val="tx1"/>
                </a:solidFill>
              </a:rPr>
              <a:t>Reversibility of Chemical Reactions</a:t>
            </a:r>
          </a:p>
        </p:txBody>
      </p:sp>
      <p:sp>
        <p:nvSpPr>
          <p:cNvPr id="77829" name="Rectangle 5"/>
          <p:cNvSpPr>
            <a:spLocks noGrp="1" noChangeArrowheads="1"/>
          </p:cNvSpPr>
          <p:nvPr>
            <p:ph idx="1"/>
          </p:nvPr>
        </p:nvSpPr>
        <p:spPr/>
        <p:txBody>
          <a:bodyPr>
            <a:normAutofit fontScale="92500" lnSpcReduction="10000"/>
          </a:bodyPr>
          <a:lstStyle/>
          <a:p>
            <a:pPr>
              <a:lnSpc>
                <a:spcPct val="90000"/>
              </a:lnSpc>
            </a:pPr>
            <a:r>
              <a:rPr lang="en-US" dirty="0">
                <a:solidFill>
                  <a:schemeClr val="tx1"/>
                </a:solidFill>
              </a:rPr>
              <a:t>All chemical reactions are theoretically reversible</a:t>
            </a:r>
          </a:p>
          <a:p>
            <a:pPr lvl="1">
              <a:lnSpc>
                <a:spcPct val="90000"/>
              </a:lnSpc>
            </a:pPr>
            <a:r>
              <a:rPr lang="en-US" dirty="0">
                <a:solidFill>
                  <a:schemeClr val="tx1"/>
                </a:solidFill>
              </a:rPr>
              <a:t>A + B </a:t>
            </a:r>
            <a:r>
              <a:rPr lang="en-US" dirty="0">
                <a:solidFill>
                  <a:schemeClr val="tx1"/>
                </a:solidFill>
                <a:sym typeface="Symbol" pitchFamily="28" charset="2"/>
              </a:rPr>
              <a:t></a:t>
            </a:r>
            <a:r>
              <a:rPr lang="en-US" dirty="0">
                <a:solidFill>
                  <a:schemeClr val="tx1"/>
                </a:solidFill>
              </a:rPr>
              <a:t> AB</a:t>
            </a:r>
          </a:p>
          <a:p>
            <a:pPr lvl="1">
              <a:lnSpc>
                <a:spcPct val="90000"/>
              </a:lnSpc>
            </a:pPr>
            <a:r>
              <a:rPr lang="en-US" dirty="0">
                <a:solidFill>
                  <a:schemeClr val="tx1"/>
                </a:solidFill>
              </a:rPr>
              <a:t>AB </a:t>
            </a:r>
            <a:r>
              <a:rPr lang="en-US" dirty="0">
                <a:solidFill>
                  <a:schemeClr val="tx1"/>
                </a:solidFill>
                <a:sym typeface="Symbol" pitchFamily="28" charset="2"/>
              </a:rPr>
              <a:t></a:t>
            </a:r>
            <a:r>
              <a:rPr lang="en-US" dirty="0">
                <a:solidFill>
                  <a:schemeClr val="tx1"/>
                </a:solidFill>
              </a:rPr>
              <a:t> A + B</a:t>
            </a:r>
          </a:p>
          <a:p>
            <a:pPr>
              <a:lnSpc>
                <a:spcPct val="90000"/>
              </a:lnSpc>
            </a:pPr>
            <a:r>
              <a:rPr lang="en-US" dirty="0">
                <a:solidFill>
                  <a:schemeClr val="tx1"/>
                </a:solidFill>
              </a:rPr>
              <a:t>Chemical </a:t>
            </a:r>
            <a:r>
              <a:rPr lang="en-US" u="sng" dirty="0">
                <a:solidFill>
                  <a:schemeClr val="tx1"/>
                </a:solidFill>
              </a:rPr>
              <a:t>equilibrium</a:t>
            </a:r>
            <a:r>
              <a:rPr lang="en-US" dirty="0">
                <a:solidFill>
                  <a:schemeClr val="tx1"/>
                </a:solidFill>
              </a:rPr>
              <a:t> occurs if neither a forward nor reverse reaction is dominant</a:t>
            </a:r>
          </a:p>
          <a:p>
            <a:pPr>
              <a:lnSpc>
                <a:spcPct val="90000"/>
              </a:lnSpc>
            </a:pPr>
            <a:endParaRPr lang="en-US" dirty="0" smtClean="0">
              <a:solidFill>
                <a:schemeClr val="tx1"/>
              </a:solidFill>
            </a:endParaRPr>
          </a:p>
          <a:p>
            <a:pPr>
              <a:lnSpc>
                <a:spcPct val="90000"/>
              </a:lnSpc>
            </a:pPr>
            <a:r>
              <a:rPr lang="en-US" dirty="0" smtClean="0">
                <a:solidFill>
                  <a:schemeClr val="tx1"/>
                </a:solidFill>
              </a:rPr>
              <a:t>Many </a:t>
            </a:r>
            <a:r>
              <a:rPr lang="en-US" dirty="0">
                <a:solidFill>
                  <a:schemeClr val="tx1"/>
                </a:solidFill>
              </a:rPr>
              <a:t>biological reactions are essentially irreversible</a:t>
            </a:r>
          </a:p>
          <a:p>
            <a:pPr lvl="1">
              <a:lnSpc>
                <a:spcPct val="90000"/>
              </a:lnSpc>
            </a:pPr>
            <a:r>
              <a:rPr lang="en-US" dirty="0">
                <a:solidFill>
                  <a:schemeClr val="tx1"/>
                </a:solidFill>
              </a:rPr>
              <a:t> Due to energy requirements</a:t>
            </a:r>
          </a:p>
          <a:p>
            <a:pPr lvl="1">
              <a:lnSpc>
                <a:spcPct val="90000"/>
              </a:lnSpc>
            </a:pPr>
            <a:r>
              <a:rPr lang="en-US" dirty="0">
                <a:solidFill>
                  <a:schemeClr val="tx1"/>
                </a:solidFill>
              </a:rPr>
              <a:t> Due to removal of products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9735755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a:normAutofit/>
          </a:bodyPr>
          <a:lstStyle/>
          <a:p>
            <a:r>
              <a:rPr lang="en-US" dirty="0">
                <a:solidFill>
                  <a:schemeClr val="tx1"/>
                </a:solidFill>
              </a:rPr>
              <a:t>Rate of Chemical Reactions</a:t>
            </a:r>
          </a:p>
        </p:txBody>
      </p:sp>
      <p:sp>
        <p:nvSpPr>
          <p:cNvPr id="78853" name="Rectangle 5"/>
          <p:cNvSpPr>
            <a:spLocks noGrp="1" noChangeArrowheads="1"/>
          </p:cNvSpPr>
          <p:nvPr>
            <p:ph idx="1"/>
          </p:nvPr>
        </p:nvSpPr>
        <p:spPr/>
        <p:txBody>
          <a:bodyPr/>
          <a:lstStyle/>
          <a:p>
            <a:r>
              <a:rPr lang="en-US" dirty="0">
                <a:solidFill>
                  <a:schemeClr val="tx1"/>
                </a:solidFill>
              </a:rPr>
              <a:t>Affected by</a:t>
            </a:r>
          </a:p>
          <a:p>
            <a:pPr lvl="1"/>
            <a:r>
              <a:rPr lang="en-US" dirty="0">
                <a:solidFill>
                  <a:schemeClr val="tx1"/>
                </a:solidFill>
                <a:sym typeface="Symbol" pitchFamily="28" charset="2"/>
              </a:rPr>
              <a:t></a:t>
            </a:r>
            <a:r>
              <a:rPr lang="en-US" dirty="0">
                <a:solidFill>
                  <a:schemeClr val="tx1"/>
                </a:solidFill>
              </a:rPr>
              <a:t> Temperature </a:t>
            </a:r>
            <a:r>
              <a:rPr lang="en-US" dirty="0">
                <a:solidFill>
                  <a:schemeClr val="tx1"/>
                </a:solidFill>
                <a:sym typeface="Symbol" pitchFamily="28" charset="2"/>
              </a:rPr>
              <a:t></a:t>
            </a:r>
            <a:r>
              <a:rPr lang="en-US" dirty="0">
                <a:solidFill>
                  <a:schemeClr val="tx1"/>
                </a:solidFill>
              </a:rPr>
              <a:t> </a:t>
            </a:r>
            <a:r>
              <a:rPr lang="en-US" dirty="0">
                <a:solidFill>
                  <a:schemeClr val="tx1"/>
                </a:solidFill>
                <a:sym typeface="Symbol" pitchFamily="28" charset="2"/>
              </a:rPr>
              <a:t></a:t>
            </a:r>
            <a:r>
              <a:rPr lang="en-US" dirty="0">
                <a:solidFill>
                  <a:schemeClr val="tx1"/>
                </a:solidFill>
              </a:rPr>
              <a:t> Rate</a:t>
            </a:r>
          </a:p>
          <a:p>
            <a:pPr lvl="1"/>
            <a:r>
              <a:rPr lang="en-US" dirty="0">
                <a:solidFill>
                  <a:schemeClr val="tx1"/>
                </a:solidFill>
                <a:sym typeface="Symbol" pitchFamily="28" charset="2"/>
              </a:rPr>
              <a:t></a:t>
            </a:r>
            <a:r>
              <a:rPr lang="en-US" dirty="0">
                <a:solidFill>
                  <a:schemeClr val="tx1"/>
                </a:solidFill>
              </a:rPr>
              <a:t> Concentration of reactant </a:t>
            </a:r>
            <a:r>
              <a:rPr lang="en-US" dirty="0">
                <a:solidFill>
                  <a:schemeClr val="tx1"/>
                </a:solidFill>
                <a:sym typeface="Symbol" pitchFamily="28" charset="2"/>
              </a:rPr>
              <a:t></a:t>
            </a:r>
            <a:r>
              <a:rPr lang="en-US" dirty="0">
                <a:solidFill>
                  <a:schemeClr val="tx1"/>
                </a:solidFill>
              </a:rPr>
              <a:t> </a:t>
            </a:r>
            <a:r>
              <a:rPr lang="en-US" dirty="0">
                <a:solidFill>
                  <a:schemeClr val="tx1"/>
                </a:solidFill>
                <a:sym typeface="Symbol" pitchFamily="28" charset="2"/>
              </a:rPr>
              <a:t></a:t>
            </a:r>
            <a:r>
              <a:rPr lang="en-US" dirty="0">
                <a:solidFill>
                  <a:schemeClr val="tx1"/>
                </a:solidFill>
              </a:rPr>
              <a:t> Rate </a:t>
            </a:r>
          </a:p>
          <a:p>
            <a:pPr lvl="1"/>
            <a:r>
              <a:rPr lang="en-US" dirty="0">
                <a:solidFill>
                  <a:schemeClr val="tx1"/>
                </a:solidFill>
                <a:sym typeface="Symbol" pitchFamily="28" charset="2"/>
              </a:rPr>
              <a:t></a:t>
            </a:r>
            <a:r>
              <a:rPr lang="en-US" dirty="0">
                <a:solidFill>
                  <a:schemeClr val="tx1"/>
                </a:solidFill>
              </a:rPr>
              <a:t> Particle size </a:t>
            </a:r>
            <a:r>
              <a:rPr lang="en-US" dirty="0">
                <a:solidFill>
                  <a:schemeClr val="tx1"/>
                </a:solidFill>
                <a:sym typeface="Symbol" pitchFamily="28" charset="2"/>
              </a:rPr>
              <a:t></a:t>
            </a:r>
            <a:r>
              <a:rPr lang="en-US" dirty="0">
                <a:solidFill>
                  <a:schemeClr val="tx1"/>
                </a:solidFill>
              </a:rPr>
              <a:t> </a:t>
            </a:r>
            <a:r>
              <a:rPr lang="en-US" dirty="0">
                <a:solidFill>
                  <a:schemeClr val="tx1"/>
                </a:solidFill>
                <a:sym typeface="Symbol" pitchFamily="28" charset="2"/>
              </a:rPr>
              <a:t></a:t>
            </a:r>
            <a:r>
              <a:rPr lang="en-US" dirty="0">
                <a:solidFill>
                  <a:schemeClr val="tx1"/>
                </a:solidFill>
              </a:rPr>
              <a:t> Rate </a:t>
            </a:r>
          </a:p>
          <a:p>
            <a:pPr lvl="1"/>
            <a:r>
              <a:rPr lang="en-US" dirty="0">
                <a:solidFill>
                  <a:schemeClr val="tx1"/>
                </a:solidFill>
              </a:rPr>
              <a:t>Catalysts: </a:t>
            </a:r>
            <a:r>
              <a:rPr lang="en-US" dirty="0">
                <a:solidFill>
                  <a:schemeClr val="tx1"/>
                </a:solidFill>
                <a:sym typeface="Symbol" pitchFamily="28" charset="2"/>
              </a:rPr>
              <a:t></a:t>
            </a:r>
            <a:r>
              <a:rPr lang="en-US" dirty="0">
                <a:solidFill>
                  <a:schemeClr val="tx1"/>
                </a:solidFill>
              </a:rPr>
              <a:t> Rate without being chemically changed or part of product</a:t>
            </a:r>
          </a:p>
          <a:p>
            <a:pPr lvl="2"/>
            <a:r>
              <a:rPr lang="en-US" dirty="0">
                <a:solidFill>
                  <a:schemeClr val="tx1"/>
                </a:solidFill>
              </a:rPr>
              <a:t>Enzymes are biological catalysts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6765517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Classes of Compounds</a:t>
            </a:r>
          </a:p>
        </p:txBody>
      </p:sp>
      <p:sp>
        <p:nvSpPr>
          <p:cNvPr id="8194" name="Rectangle 2"/>
          <p:cNvSpPr>
            <a:spLocks noGrp="1" noChangeArrowheads="1"/>
          </p:cNvSpPr>
          <p:nvPr>
            <p:ph idx="1"/>
          </p:nvPr>
        </p:nvSpPr>
        <p:spPr>
          <a:xfrm>
            <a:off x="365125" y="1141413"/>
            <a:ext cx="8229600" cy="5106987"/>
          </a:xfrm>
          <a:ln/>
        </p:spPr>
        <p:txBody>
          <a:bodyPr>
            <a:normAutofit lnSpcReduction="10000"/>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Inorganic</a:t>
            </a:r>
            <a:r>
              <a:rPr lang="en-IN" dirty="0">
                <a:solidFill>
                  <a:schemeClr val="tx1"/>
                </a:solidFill>
              </a:rPr>
              <a:t> compounds</a:t>
            </a:r>
          </a:p>
          <a:p>
            <a:pPr lvl="2">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Water, salts, and many acids and bases</a:t>
            </a:r>
          </a:p>
          <a:p>
            <a:pPr lvl="2">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smtClean="0">
                <a:solidFill>
                  <a:schemeClr val="tx1"/>
                </a:solidFill>
              </a:rPr>
              <a:t>Do not contain carbon</a:t>
            </a:r>
            <a:endParaRPr lang="en-IN" sz="2800" dirty="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Organic</a:t>
            </a:r>
            <a:r>
              <a:rPr lang="en-IN" dirty="0">
                <a:solidFill>
                  <a:schemeClr val="tx1"/>
                </a:solidFill>
              </a:rPr>
              <a:t> compounds</a:t>
            </a:r>
          </a:p>
          <a:p>
            <a:pPr lvl="2">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Carbohydrates, </a:t>
            </a:r>
            <a:r>
              <a:rPr lang="en-IN" sz="2800" dirty="0" smtClean="0">
                <a:solidFill>
                  <a:schemeClr val="tx1"/>
                </a:solidFill>
              </a:rPr>
              <a:t>lipids, </a:t>
            </a:r>
            <a:r>
              <a:rPr lang="en-IN" sz="2800" dirty="0">
                <a:solidFill>
                  <a:schemeClr val="tx1"/>
                </a:solidFill>
              </a:rPr>
              <a:t>proteins, and nucleic acids</a:t>
            </a:r>
          </a:p>
          <a:p>
            <a:pPr lvl="2">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Contain carbon, usually large, and are covalently bonded</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Both </a:t>
            </a:r>
            <a:r>
              <a:rPr lang="en-IN" dirty="0">
                <a:solidFill>
                  <a:schemeClr val="tx1"/>
                </a:solidFill>
              </a:rPr>
              <a:t>equally essential for life</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826414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Water in Living Organisms</a:t>
            </a:r>
          </a:p>
        </p:txBody>
      </p:sp>
      <p:sp>
        <p:nvSpPr>
          <p:cNvPr id="921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Most </a:t>
            </a:r>
            <a:r>
              <a:rPr lang="en-IN" u="sng" dirty="0">
                <a:solidFill>
                  <a:schemeClr val="tx1"/>
                </a:solidFill>
              </a:rPr>
              <a:t>abundant</a:t>
            </a:r>
            <a:r>
              <a:rPr lang="en-IN" dirty="0">
                <a:solidFill>
                  <a:schemeClr val="tx1"/>
                </a:solidFill>
              </a:rPr>
              <a:t> inorganic compound </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60%–80% volume of living cells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Most </a:t>
            </a:r>
            <a:r>
              <a:rPr lang="en-IN" u="sng" dirty="0">
                <a:solidFill>
                  <a:schemeClr val="tx1"/>
                </a:solidFill>
              </a:rPr>
              <a:t>important</a:t>
            </a:r>
            <a:r>
              <a:rPr lang="en-IN" dirty="0">
                <a:solidFill>
                  <a:schemeClr val="tx1"/>
                </a:solidFill>
              </a:rPr>
              <a:t> inorganic compound</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Due to water’s properties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921722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Acids and Bases</a:t>
            </a:r>
          </a:p>
        </p:txBody>
      </p:sp>
      <p:sp>
        <p:nvSpPr>
          <p:cNvPr id="15362" name="Rectangle 2"/>
          <p:cNvSpPr>
            <a:spLocks noGrp="1" noChangeArrowheads="1"/>
          </p:cNvSpPr>
          <p:nvPr>
            <p:ph idx="1"/>
          </p:nvPr>
        </p:nvSpPr>
        <p:spPr>
          <a:xfrm>
            <a:off x="365125" y="1141413"/>
            <a:ext cx="8229600" cy="5133975"/>
          </a:xfrm>
          <a:ln/>
        </p:spPr>
        <p:txBody>
          <a:bodyPr/>
          <a:lstStyle/>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chemeClr val="tx1"/>
                </a:solidFill>
              </a:rPr>
              <a:t> Both are electrolytes</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Ionize and dissociate in water</a:t>
            </a:r>
          </a:p>
          <a:p>
            <a:pPr marL="341313" indent="-341313">
              <a:lnSpc>
                <a:spcPct val="90000"/>
              </a:lnSpc>
              <a:spcBef>
                <a:spcPts val="6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solidFill>
                  <a:schemeClr val="tx1"/>
                </a:solidFill>
              </a:rPr>
              <a:t>Acids</a:t>
            </a:r>
            <a:r>
              <a:rPr lang="en-US" sz="2800" dirty="0">
                <a:solidFill>
                  <a:schemeClr val="tx1"/>
                </a:solidFill>
              </a:rPr>
              <a:t> are </a:t>
            </a:r>
            <a:r>
              <a:rPr lang="en-US" sz="2800" b="1" dirty="0">
                <a:solidFill>
                  <a:schemeClr val="tx1"/>
                </a:solidFill>
              </a:rPr>
              <a:t>proton donors</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Release H</a:t>
            </a:r>
            <a:r>
              <a:rPr lang="en-US" sz="2400" baseline="30000" dirty="0">
                <a:solidFill>
                  <a:schemeClr val="tx1"/>
                </a:solidFill>
              </a:rPr>
              <a:t>+</a:t>
            </a:r>
            <a:r>
              <a:rPr lang="en-US" sz="2400" dirty="0">
                <a:solidFill>
                  <a:schemeClr val="tx1"/>
                </a:solidFill>
              </a:rPr>
              <a:t> (a bare proton) in solution</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err="1">
                <a:solidFill>
                  <a:schemeClr val="tx1"/>
                </a:solidFill>
              </a:rPr>
              <a:t>HCl</a:t>
            </a:r>
            <a:r>
              <a:rPr lang="en-US" sz="2400" dirty="0">
                <a:solidFill>
                  <a:schemeClr val="tx1"/>
                </a:solidFill>
              </a:rPr>
              <a:t> </a:t>
            </a:r>
            <a:r>
              <a:rPr lang="en-US" sz="2400" dirty="0">
                <a:solidFill>
                  <a:schemeClr val="tx1"/>
                </a:solidFill>
                <a:latin typeface="Symbol" pitchFamily="80" charset="2"/>
              </a:rPr>
              <a:t></a:t>
            </a:r>
            <a:r>
              <a:rPr lang="en-US" sz="2400" dirty="0">
                <a:solidFill>
                  <a:schemeClr val="tx1"/>
                </a:solidFill>
              </a:rPr>
              <a:t> H</a:t>
            </a:r>
            <a:r>
              <a:rPr lang="en-US" sz="2400" baseline="30000" dirty="0">
                <a:solidFill>
                  <a:schemeClr val="tx1"/>
                </a:solidFill>
              </a:rPr>
              <a:t>+</a:t>
            </a:r>
            <a:r>
              <a:rPr lang="en-US" sz="2400" dirty="0">
                <a:solidFill>
                  <a:schemeClr val="tx1"/>
                </a:solidFill>
              </a:rPr>
              <a:t> + </a:t>
            </a:r>
            <a:r>
              <a:rPr lang="en-US" sz="2400" dirty="0" err="1">
                <a:solidFill>
                  <a:schemeClr val="tx1"/>
                </a:solidFill>
              </a:rPr>
              <a:t>Cl</a:t>
            </a:r>
            <a:r>
              <a:rPr lang="en-US" sz="2400" baseline="30000" dirty="0">
                <a:solidFill>
                  <a:schemeClr val="tx1"/>
                </a:solidFill>
              </a:rPr>
              <a:t>–</a:t>
            </a:r>
          </a:p>
          <a:p>
            <a:pPr marL="341313" indent="-341313">
              <a:lnSpc>
                <a:spcPct val="90000"/>
              </a:lnSpc>
              <a:spcBef>
                <a:spcPts val="6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a:p>
            <a:pPr marL="341313" indent="-341313">
              <a:lnSpc>
                <a:spcPct val="9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solidFill>
                  <a:schemeClr val="tx1"/>
                </a:solidFill>
              </a:rPr>
              <a:t>Bases</a:t>
            </a:r>
            <a:r>
              <a:rPr lang="en-US" sz="2800" dirty="0">
                <a:solidFill>
                  <a:schemeClr val="tx1"/>
                </a:solidFill>
              </a:rPr>
              <a:t> are </a:t>
            </a:r>
            <a:r>
              <a:rPr lang="en-US" sz="2800" b="1" dirty="0">
                <a:solidFill>
                  <a:schemeClr val="tx1"/>
                </a:solidFill>
              </a:rPr>
              <a:t>proton acceptors</a:t>
            </a:r>
          </a:p>
          <a:p>
            <a:pPr marL="741363" lvl="1" indent="-28416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Take up H</a:t>
            </a:r>
            <a:r>
              <a:rPr lang="en-US" sz="2400" baseline="30000" dirty="0">
                <a:solidFill>
                  <a:schemeClr val="tx1"/>
                </a:solidFill>
              </a:rPr>
              <a:t>+</a:t>
            </a:r>
            <a:r>
              <a:rPr lang="en-US" sz="2400" dirty="0">
                <a:solidFill>
                  <a:schemeClr val="tx1"/>
                </a:solidFill>
              </a:rPr>
              <a:t> from solution</a:t>
            </a:r>
          </a:p>
          <a:p>
            <a:pPr lvl="2">
              <a:lnSpc>
                <a:spcPct val="9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err="1">
                <a:solidFill>
                  <a:schemeClr val="tx1"/>
                </a:solidFill>
              </a:rPr>
              <a:t>NaOH</a:t>
            </a:r>
            <a:r>
              <a:rPr lang="en-US" sz="2000" dirty="0">
                <a:solidFill>
                  <a:schemeClr val="tx1"/>
                </a:solidFill>
              </a:rPr>
              <a:t> </a:t>
            </a:r>
            <a:r>
              <a:rPr lang="en-US" sz="2000" dirty="0">
                <a:solidFill>
                  <a:schemeClr val="tx1"/>
                </a:solidFill>
                <a:latin typeface="Symbol" pitchFamily="80" charset="2"/>
              </a:rPr>
              <a:t></a:t>
            </a:r>
            <a:r>
              <a:rPr lang="en-US" sz="2000" dirty="0">
                <a:solidFill>
                  <a:schemeClr val="tx1"/>
                </a:solidFill>
              </a:rPr>
              <a:t> Na</a:t>
            </a:r>
            <a:r>
              <a:rPr lang="en-US" sz="2000" baseline="30000" dirty="0">
                <a:solidFill>
                  <a:schemeClr val="tx1"/>
                </a:solidFill>
              </a:rPr>
              <a:t>+</a:t>
            </a:r>
            <a:r>
              <a:rPr lang="en-US" sz="2000" dirty="0">
                <a:solidFill>
                  <a:schemeClr val="tx1"/>
                </a:solidFill>
              </a:rPr>
              <a:t> + OH</a:t>
            </a:r>
            <a:r>
              <a:rPr lang="en-US" sz="2000" baseline="30000" dirty="0">
                <a:solidFill>
                  <a:schemeClr val="tx1"/>
                </a:solidFill>
              </a:rPr>
              <a:t>–</a:t>
            </a:r>
          </a:p>
          <a:p>
            <a:pPr lvl="3">
              <a:lnSpc>
                <a:spcPct val="9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solidFill>
                  <a:schemeClr val="tx1"/>
                </a:solidFill>
              </a:rPr>
              <a:t>OH</a:t>
            </a:r>
            <a:r>
              <a:rPr lang="en-US" sz="1800" baseline="30000" dirty="0">
                <a:solidFill>
                  <a:schemeClr val="tx1"/>
                </a:solidFill>
              </a:rPr>
              <a:t>–</a:t>
            </a:r>
            <a:r>
              <a:rPr lang="en-US" sz="1800" dirty="0">
                <a:solidFill>
                  <a:schemeClr val="tx1"/>
                </a:solidFill>
              </a:rPr>
              <a:t> accepts an available proton (H</a:t>
            </a:r>
            <a:r>
              <a:rPr lang="en-US" sz="1800" baseline="30000" dirty="0">
                <a:solidFill>
                  <a:schemeClr val="tx1"/>
                </a:solidFill>
              </a:rPr>
              <a:t>+</a:t>
            </a:r>
            <a:r>
              <a:rPr lang="en-US" sz="1800" dirty="0">
                <a:solidFill>
                  <a:schemeClr val="tx1"/>
                </a:solidFill>
              </a:rPr>
              <a:t>)</a:t>
            </a:r>
          </a:p>
          <a:p>
            <a:pPr lvl="3">
              <a:lnSpc>
                <a:spcPct val="9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solidFill>
                  <a:schemeClr val="tx1"/>
                </a:solidFill>
              </a:rPr>
              <a:t>OH</a:t>
            </a:r>
            <a:r>
              <a:rPr lang="en-US" sz="1800" baseline="30000" dirty="0">
                <a:solidFill>
                  <a:schemeClr val="tx1"/>
                </a:solidFill>
              </a:rPr>
              <a:t>–</a:t>
            </a:r>
            <a:r>
              <a:rPr lang="en-US" sz="1800" dirty="0">
                <a:solidFill>
                  <a:schemeClr val="tx1"/>
                </a:solidFill>
              </a:rPr>
              <a:t> + H</a:t>
            </a:r>
            <a:r>
              <a:rPr lang="en-US" sz="1800" baseline="30000" dirty="0">
                <a:solidFill>
                  <a:schemeClr val="tx1"/>
                </a:solidFill>
              </a:rPr>
              <a:t>+</a:t>
            </a:r>
            <a:r>
              <a:rPr lang="en-US" sz="1800" dirty="0">
                <a:solidFill>
                  <a:schemeClr val="tx1"/>
                </a:solidFill>
              </a:rPr>
              <a:t> </a:t>
            </a:r>
            <a:r>
              <a:rPr lang="en-US" sz="1800" dirty="0">
                <a:solidFill>
                  <a:schemeClr val="tx1"/>
                </a:solidFill>
                <a:latin typeface="Symbol" pitchFamily="80" charset="2"/>
              </a:rPr>
              <a:t></a:t>
            </a:r>
            <a:r>
              <a:rPr lang="en-US" sz="1800" dirty="0">
                <a:solidFill>
                  <a:schemeClr val="tx1"/>
                </a:solidFill>
              </a:rPr>
              <a:t> H</a:t>
            </a:r>
            <a:r>
              <a:rPr lang="en-US" sz="1800" baseline="-25000" dirty="0">
                <a:solidFill>
                  <a:schemeClr val="tx1"/>
                </a:solidFill>
              </a:rPr>
              <a:t>2</a:t>
            </a:r>
            <a:r>
              <a:rPr lang="en-US" sz="1800" dirty="0">
                <a:solidFill>
                  <a:schemeClr val="tx1"/>
                </a:solidFill>
              </a:rPr>
              <a:t>O</a:t>
            </a:r>
          </a:p>
          <a:p>
            <a:pPr marL="341313" indent="-341313">
              <a:lnSpc>
                <a:spcPct val="90000"/>
              </a:lnSpc>
              <a:spcBef>
                <a:spcPts val="45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402352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pH: Acid-base Concentration </a:t>
            </a:r>
          </a:p>
        </p:txBody>
      </p:sp>
      <p:sp>
        <p:nvSpPr>
          <p:cNvPr id="17410" name="Rectangle 2"/>
          <p:cNvSpPr>
            <a:spLocks noGrp="1" noChangeArrowheads="1"/>
          </p:cNvSpPr>
          <p:nvPr>
            <p:ph idx="1"/>
          </p:nvPr>
        </p:nvSpPr>
        <p:spPr>
          <a:xfrm>
            <a:off x="365125" y="1141413"/>
            <a:ext cx="8229600" cy="5106987"/>
          </a:xfrm>
          <a:ln/>
        </p:spPr>
        <p:txBody>
          <a:bodyPr/>
          <a:lstStyle/>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Relative free [H</a:t>
            </a:r>
            <a:r>
              <a:rPr lang="en-IN" baseline="30000" dirty="0">
                <a:solidFill>
                  <a:schemeClr val="tx1"/>
                </a:solidFill>
              </a:rPr>
              <a:t>+</a:t>
            </a:r>
            <a:r>
              <a:rPr lang="en-IN" dirty="0">
                <a:solidFill>
                  <a:schemeClr val="tx1"/>
                </a:solidFill>
              </a:rPr>
              <a:t>] of a solution measured on </a:t>
            </a:r>
            <a:r>
              <a:rPr lang="en-IN" b="1" dirty="0">
                <a:solidFill>
                  <a:schemeClr val="tx1"/>
                </a:solidFill>
              </a:rPr>
              <a:t>pH scale</a:t>
            </a:r>
          </a:p>
          <a:p>
            <a:pPr>
              <a:lnSpc>
                <a:spcPct val="90000"/>
              </a:lnSpc>
              <a:spcBef>
                <a:spcPts val="7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As free [H</a:t>
            </a:r>
            <a:r>
              <a:rPr lang="en-IN" baseline="30000" dirty="0">
                <a:solidFill>
                  <a:schemeClr val="tx1"/>
                </a:solidFill>
              </a:rPr>
              <a:t>+</a:t>
            </a:r>
            <a:r>
              <a:rPr lang="en-IN" dirty="0">
                <a:solidFill>
                  <a:schemeClr val="tx1"/>
                </a:solidFill>
              </a:rPr>
              <a:t>] increases, acidity increases</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[OH</a:t>
            </a:r>
            <a:r>
              <a:rPr lang="en-IN" baseline="30000" dirty="0">
                <a:solidFill>
                  <a:schemeClr val="tx1"/>
                </a:solidFill>
              </a:rPr>
              <a:t>–</a:t>
            </a:r>
            <a:r>
              <a:rPr lang="en-IN" dirty="0">
                <a:solidFill>
                  <a:schemeClr val="tx1"/>
                </a:solidFill>
              </a:rPr>
              <a:t>] decreases as [H</a:t>
            </a:r>
            <a:r>
              <a:rPr lang="en-IN" baseline="30000" dirty="0">
                <a:solidFill>
                  <a:schemeClr val="tx1"/>
                </a:solidFill>
              </a:rPr>
              <a:t>+</a:t>
            </a:r>
            <a:r>
              <a:rPr lang="en-IN" dirty="0">
                <a:solidFill>
                  <a:schemeClr val="tx1"/>
                </a:solidFill>
              </a:rPr>
              <a:t>] increases </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pH decreases</a:t>
            </a:r>
          </a:p>
          <a:p>
            <a:pPr>
              <a:lnSpc>
                <a:spcPct val="90000"/>
              </a:lnSpc>
              <a:spcBef>
                <a:spcPts val="6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As free [H</a:t>
            </a:r>
            <a:r>
              <a:rPr lang="en-IN" baseline="30000" dirty="0">
                <a:solidFill>
                  <a:schemeClr val="tx1"/>
                </a:solidFill>
              </a:rPr>
              <a:t>+</a:t>
            </a:r>
            <a:r>
              <a:rPr lang="en-IN" dirty="0">
                <a:solidFill>
                  <a:schemeClr val="tx1"/>
                </a:solidFill>
              </a:rPr>
              <a:t>] decreases alkalinity increases</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[OH</a:t>
            </a:r>
            <a:r>
              <a:rPr lang="en-IN" baseline="30000" dirty="0">
                <a:solidFill>
                  <a:schemeClr val="tx1"/>
                </a:solidFill>
              </a:rPr>
              <a:t>–</a:t>
            </a:r>
            <a:r>
              <a:rPr lang="en-IN" dirty="0">
                <a:solidFill>
                  <a:schemeClr val="tx1"/>
                </a:solidFill>
              </a:rPr>
              <a:t>] increases as [H</a:t>
            </a:r>
            <a:r>
              <a:rPr lang="en-IN" baseline="30000" dirty="0">
                <a:solidFill>
                  <a:schemeClr val="tx1"/>
                </a:solidFill>
              </a:rPr>
              <a:t>+</a:t>
            </a:r>
            <a:r>
              <a:rPr lang="en-IN" dirty="0">
                <a:solidFill>
                  <a:schemeClr val="tx1"/>
                </a:solidFill>
              </a:rPr>
              <a:t>] decreases</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pH increases</a:t>
            </a:r>
          </a:p>
          <a:p>
            <a:pPr>
              <a:lnSpc>
                <a:spcPct val="90000"/>
              </a:lnSpc>
              <a:spcBef>
                <a:spcPts val="600"/>
              </a:spcBef>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04907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pH: Acid-base Concentration</a:t>
            </a:r>
          </a:p>
        </p:txBody>
      </p:sp>
      <p:sp>
        <p:nvSpPr>
          <p:cNvPr id="18434"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pH = negative logarithm of [H</a:t>
            </a:r>
            <a:r>
              <a:rPr lang="en-IN" baseline="30000" dirty="0">
                <a:solidFill>
                  <a:schemeClr val="tx1"/>
                </a:solidFill>
              </a:rPr>
              <a:t>+</a:t>
            </a:r>
            <a:r>
              <a:rPr lang="en-IN" dirty="0">
                <a:solidFill>
                  <a:schemeClr val="tx1"/>
                </a:solidFill>
              </a:rPr>
              <a:t>] in moles per </a:t>
            </a:r>
            <a:r>
              <a:rPr lang="en-IN" dirty="0" err="1">
                <a:solidFill>
                  <a:schemeClr val="tx1"/>
                </a:solidFill>
              </a:rPr>
              <a:t>liter</a:t>
            </a:r>
            <a:endParaRPr lang="en-IN" dirty="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pH scale ranges from 0–14</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Because pH scale is logarithmic</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A pH 5 solution is 10 times more acidic than A pH 6 solution</a:t>
            </a:r>
          </a:p>
          <a:p>
            <a:pPr marL="341313" indent="-341313">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791010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accent2">
                    <a:lumMod val="50000"/>
                  </a:schemeClr>
                </a:solidFill>
              </a:rPr>
              <a:t>Lab</a:t>
            </a:r>
            <a:endParaRPr lang="en-US" dirty="0">
              <a:solidFill>
                <a:schemeClr val="accent2">
                  <a:lumMod val="50000"/>
                </a:schemeClr>
              </a:solidFill>
            </a:endParaRPr>
          </a:p>
        </p:txBody>
      </p:sp>
      <p:sp>
        <p:nvSpPr>
          <p:cNvPr id="3" name="Content Placeholder 2"/>
          <p:cNvSpPr>
            <a:spLocks noGrp="1"/>
          </p:cNvSpPr>
          <p:nvPr>
            <p:ph idx="1"/>
          </p:nvPr>
        </p:nvSpPr>
        <p:spPr/>
        <p:txBody>
          <a:bodyPr rtlCol="0">
            <a:normAutofit/>
          </a:bodyPr>
          <a:lstStyle/>
          <a:p>
            <a:pPr marL="438912" indent="-320040" fontAlgn="auto">
              <a:spcBef>
                <a:spcPts val="0"/>
              </a:spcBef>
              <a:spcAft>
                <a:spcPts val="0"/>
              </a:spcAft>
              <a:buFont typeface="Wingdings 2"/>
              <a:buChar char=""/>
              <a:defRPr/>
            </a:pPr>
            <a:r>
              <a:rPr lang="en-US" dirty="0" smtClean="0"/>
              <a:t>There will be lab this week</a:t>
            </a:r>
          </a:p>
          <a:p>
            <a:pPr marL="731520" lvl="1" indent="-274320" fontAlgn="auto">
              <a:spcAft>
                <a:spcPts val="0"/>
              </a:spcAft>
              <a:buClr>
                <a:schemeClr val="accent4"/>
              </a:buClr>
              <a:buFont typeface="Wingdings"/>
              <a:buChar char=""/>
              <a:defRPr/>
            </a:pPr>
            <a:r>
              <a:rPr lang="en-US" dirty="0" smtClean="0"/>
              <a:t>Please be sure to bring the BSC 182 lab manual with you to lab</a:t>
            </a:r>
          </a:p>
          <a:p>
            <a:pPr marL="731520" lvl="1" indent="-274320" fontAlgn="auto">
              <a:spcAft>
                <a:spcPts val="0"/>
              </a:spcAft>
              <a:buClr>
                <a:schemeClr val="accent4"/>
              </a:buClr>
              <a:buFont typeface="Wingdings"/>
              <a:buChar char=""/>
              <a:defRPr/>
            </a:pPr>
            <a:r>
              <a:rPr lang="en-US" dirty="0" smtClean="0"/>
              <a:t>Lab manuals can be purchased at the Phi Sigma bookstore (</a:t>
            </a:r>
            <a:r>
              <a:rPr lang="en-US" dirty="0" err="1" smtClean="0"/>
              <a:t>Felmley</a:t>
            </a:r>
            <a:r>
              <a:rPr lang="en-US" dirty="0" smtClean="0"/>
              <a:t> 101A) this week and next for $15.00</a:t>
            </a:r>
          </a:p>
          <a:p>
            <a:pPr marL="731520" lvl="1" indent="-274320" fontAlgn="auto">
              <a:spcAft>
                <a:spcPts val="0"/>
              </a:spcAft>
              <a:buClr>
                <a:schemeClr val="accent4"/>
              </a:buClr>
              <a:buFont typeface="Wingdings"/>
              <a:buChar char=""/>
              <a:defRPr/>
            </a:pPr>
            <a:r>
              <a:rPr lang="en-US" dirty="0" smtClean="0"/>
              <a:t>Lab format</a:t>
            </a:r>
          </a:p>
          <a:p>
            <a:pPr marL="996696" lvl="2" fontAlgn="auto">
              <a:spcAft>
                <a:spcPts val="0"/>
              </a:spcAft>
              <a:buClr>
                <a:schemeClr val="accent3"/>
              </a:buClr>
              <a:buFont typeface="Arial"/>
              <a:buChar char="▪"/>
              <a:defRPr/>
            </a:pPr>
            <a:r>
              <a:rPr lang="en-US" dirty="0" smtClean="0"/>
              <a:t>There will be four lab practicals this semester</a:t>
            </a:r>
          </a:p>
          <a:p>
            <a:pPr marL="996696" lvl="2" fontAlgn="auto">
              <a:spcAft>
                <a:spcPts val="0"/>
              </a:spcAft>
              <a:buClr>
                <a:schemeClr val="accent3"/>
              </a:buClr>
              <a:buFont typeface="Arial"/>
              <a:buChar char="▪"/>
              <a:defRPr/>
            </a:pPr>
            <a:r>
              <a:rPr lang="en-US" dirty="0" smtClean="0"/>
              <a:t>Lab assignments (case studies or article summaries) may be assigned throughout the semester.  </a:t>
            </a:r>
          </a:p>
        </p:txBody>
      </p:sp>
    </p:spTree>
    <p:extLst>
      <p:ext uri="{BB962C8B-B14F-4D97-AF65-F5344CB8AC3E}">
        <p14:creationId xmlns:p14="http://schemas.microsoft.com/office/powerpoint/2010/main" val="322975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pH: Acid-base Concentration</a:t>
            </a:r>
          </a:p>
        </p:txBody>
      </p:sp>
      <p:sp>
        <p:nvSpPr>
          <p:cNvPr id="19458" name="Rectangle 2"/>
          <p:cNvSpPr>
            <a:spLocks noGrp="1" noChangeArrowheads="1"/>
          </p:cNvSpPr>
          <p:nvPr>
            <p:ph idx="1"/>
          </p:nvPr>
        </p:nvSpPr>
        <p:spPr>
          <a:xfrm>
            <a:off x="365125" y="1141413"/>
            <a:ext cx="8229600" cy="5106987"/>
          </a:xfrm>
          <a:ln/>
        </p:spPr>
        <p:txBody>
          <a:bodyPr/>
          <a:lstStyle/>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b="1" dirty="0">
                <a:solidFill>
                  <a:schemeClr val="tx1"/>
                </a:solidFill>
              </a:rPr>
              <a:t>Acidic</a:t>
            </a:r>
            <a:r>
              <a:rPr lang="en-IN" sz="2800" dirty="0">
                <a:solidFill>
                  <a:schemeClr val="tx1"/>
                </a:solidFill>
              </a:rPr>
              <a:t> solutions </a:t>
            </a:r>
          </a:p>
          <a:p>
            <a:pPr marL="741363" lvl="1" indent="-284163">
              <a:spcBef>
                <a:spcPts val="600"/>
              </a:spcBef>
              <a:buFont typeface="Symbol" pitchFamily="80"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latin typeface="Symbol" pitchFamily="80" charset="2"/>
              </a:rPr>
              <a:t></a:t>
            </a:r>
            <a:r>
              <a:rPr lang="en-IN" sz="2400" dirty="0">
                <a:solidFill>
                  <a:schemeClr val="tx1"/>
                </a:solidFill>
              </a:rPr>
              <a:t> [H</a:t>
            </a:r>
            <a:r>
              <a:rPr lang="en-IN" sz="2400" baseline="30000" dirty="0">
                <a:solidFill>
                  <a:schemeClr val="tx1"/>
                </a:solidFill>
              </a:rPr>
              <a:t>+</a:t>
            </a:r>
            <a:r>
              <a:rPr lang="en-IN" sz="2400" dirty="0">
                <a:solidFill>
                  <a:schemeClr val="tx1"/>
                </a:solidFill>
              </a:rPr>
              <a:t>], </a:t>
            </a:r>
            <a:r>
              <a:rPr lang="en-IN" sz="2400" dirty="0">
                <a:solidFill>
                  <a:schemeClr val="tx1"/>
                </a:solidFill>
                <a:latin typeface="Symbol" pitchFamily="80" charset="2"/>
              </a:rPr>
              <a:t></a:t>
            </a:r>
            <a:r>
              <a:rPr lang="en-IN" sz="2400" dirty="0">
                <a:solidFill>
                  <a:schemeClr val="tx1"/>
                </a:solidFill>
              </a:rPr>
              <a:t> pH </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Acidic pH: 0–6.99</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dirty="0">
                <a:solidFill>
                  <a:schemeClr val="tx1"/>
                </a:solidFill>
              </a:rPr>
              <a:t>Neutral solutions</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Equal numbers of H</a:t>
            </a:r>
            <a:r>
              <a:rPr lang="en-IN" sz="2400" baseline="30000" dirty="0">
                <a:solidFill>
                  <a:schemeClr val="tx1"/>
                </a:solidFill>
              </a:rPr>
              <a:t>+</a:t>
            </a:r>
            <a:r>
              <a:rPr lang="en-IN" sz="2400" dirty="0">
                <a:solidFill>
                  <a:schemeClr val="tx1"/>
                </a:solidFill>
              </a:rPr>
              <a:t> and OH</a:t>
            </a:r>
            <a:r>
              <a:rPr lang="en-IN" sz="2400" baseline="30000" dirty="0">
                <a:solidFill>
                  <a:schemeClr val="tx1"/>
                </a:solidFill>
              </a:rPr>
              <a:t>–</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All neutral solutions are pH 7</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Pure water is pH neutral</a:t>
            </a:r>
          </a:p>
          <a:p>
            <a:pPr lvl="2">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000" dirty="0">
                <a:solidFill>
                  <a:schemeClr val="tx1"/>
                </a:solidFill>
              </a:rPr>
              <a:t>pH of pure water = pH 7: [H</a:t>
            </a:r>
            <a:r>
              <a:rPr lang="en-IN" sz="2000" baseline="30000" dirty="0">
                <a:solidFill>
                  <a:schemeClr val="tx1"/>
                </a:solidFill>
              </a:rPr>
              <a:t>+</a:t>
            </a:r>
            <a:r>
              <a:rPr lang="en-IN" sz="2000" dirty="0">
                <a:solidFill>
                  <a:schemeClr val="tx1"/>
                </a:solidFill>
              </a:rPr>
              <a:t>] = 10</a:t>
            </a:r>
            <a:r>
              <a:rPr lang="en-IN" sz="2000" baseline="30000" dirty="0">
                <a:solidFill>
                  <a:schemeClr val="tx1"/>
                </a:solidFill>
              </a:rPr>
              <a:t>–7</a:t>
            </a:r>
            <a:r>
              <a:rPr lang="en-IN" sz="2000" dirty="0">
                <a:solidFill>
                  <a:schemeClr val="tx1"/>
                </a:solidFill>
              </a:rPr>
              <a:t> m</a:t>
            </a:r>
          </a:p>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800" b="1" dirty="0">
                <a:solidFill>
                  <a:schemeClr val="tx1"/>
                </a:solidFill>
              </a:rPr>
              <a:t>Alkaline (basic)</a:t>
            </a:r>
            <a:r>
              <a:rPr lang="en-IN" sz="2800" dirty="0">
                <a:solidFill>
                  <a:schemeClr val="tx1"/>
                </a:solidFill>
              </a:rPr>
              <a:t> solutions </a:t>
            </a:r>
          </a:p>
          <a:p>
            <a:pPr marL="741363" lvl="1" indent="-284163">
              <a:spcBef>
                <a:spcPts val="600"/>
              </a:spcBef>
              <a:buFont typeface="Symbol" pitchFamily="80"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latin typeface="Symbol" pitchFamily="80" charset="2"/>
              </a:rPr>
              <a:t></a:t>
            </a:r>
            <a:r>
              <a:rPr lang="en-IN" sz="2400" dirty="0">
                <a:solidFill>
                  <a:schemeClr val="tx1"/>
                </a:solidFill>
              </a:rPr>
              <a:t> [H</a:t>
            </a:r>
            <a:r>
              <a:rPr lang="en-IN" sz="2400" baseline="30000" dirty="0">
                <a:solidFill>
                  <a:schemeClr val="tx1"/>
                </a:solidFill>
              </a:rPr>
              <a:t>+</a:t>
            </a:r>
            <a:r>
              <a:rPr lang="en-IN" sz="2400" dirty="0">
                <a:solidFill>
                  <a:schemeClr val="tx1"/>
                </a:solidFill>
              </a:rPr>
              <a:t>], </a:t>
            </a:r>
            <a:r>
              <a:rPr lang="en-IN" sz="2400" dirty="0">
                <a:solidFill>
                  <a:schemeClr val="tx1"/>
                </a:solidFill>
                <a:latin typeface="Symbol" pitchFamily="80" charset="2"/>
              </a:rPr>
              <a:t></a:t>
            </a:r>
            <a:r>
              <a:rPr lang="en-IN" sz="2400" dirty="0">
                <a:solidFill>
                  <a:schemeClr val="tx1"/>
                </a:solidFill>
              </a:rPr>
              <a:t> pH</a:t>
            </a:r>
          </a:p>
          <a:p>
            <a:pPr marL="741363" lvl="1" indent="-28416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sz="2400" dirty="0">
                <a:solidFill>
                  <a:schemeClr val="tx1"/>
                </a:solidFill>
              </a:rPr>
              <a:t>Alkaline pH: 7.01–14</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278382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ooter Placeholder 67"/>
          <p:cNvSpPr>
            <a:spLocks noGrp="1"/>
          </p:cNvSpPr>
          <p:nvPr>
            <p:ph type="ftr" sz="quarter" idx="11"/>
          </p:nvPr>
        </p:nvSpPr>
        <p:spPr/>
        <p:txBody>
          <a:bodyPr/>
          <a:lstStyle/>
          <a:p>
            <a:r>
              <a:rPr lang="en-GB" dirty="0" smtClean="0"/>
              <a:t>  </a:t>
            </a:r>
            <a:endParaRPr lang="en-GB" dirty="0"/>
          </a:p>
        </p:txBody>
      </p:sp>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b="2898"/>
          <a:stretch>
            <a:fillRect/>
          </a:stretch>
        </p:blipFill>
        <p:spPr bwMode="auto">
          <a:xfrm>
            <a:off x="2503488" y="401638"/>
            <a:ext cx="4003675" cy="6256337"/>
          </a:xfrm>
          <a:prstGeom prst="rect">
            <a:avLst/>
          </a:prstGeom>
          <a:noFill/>
          <a:ln>
            <a:noFill/>
          </a:ln>
          <a:effectLst/>
          <a:extLst>
            <a:ext uri="{909E8E84-426E-40DD-AFC4-6F175D3DCCD1}">
              <a14:hiddenFill xmlns:a14="http://schemas.microsoft.com/office/drawing/2010/main">
                <a:blipFill dpi="0" rotWithShape="0">
                  <a:blip/>
                  <a:srcRect b="289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Rectangle 2"/>
          <p:cNvSpPr>
            <a:spLocks noChangeArrowheads="1"/>
          </p:cNvSpPr>
          <p:nvPr/>
        </p:nvSpPr>
        <p:spPr bwMode="auto">
          <a:xfrm>
            <a:off x="2465388" y="415925"/>
            <a:ext cx="12668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Concentration</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(moles/liter)</a:t>
            </a:r>
          </a:p>
        </p:txBody>
      </p:sp>
      <p:sp>
        <p:nvSpPr>
          <p:cNvPr id="20483" name="Rectangle 3"/>
          <p:cNvSpPr>
            <a:spLocks noChangeArrowheads="1"/>
          </p:cNvSpPr>
          <p:nvPr/>
        </p:nvSpPr>
        <p:spPr bwMode="auto">
          <a:xfrm>
            <a:off x="2520950" y="749300"/>
            <a:ext cx="5826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[OH</a:t>
            </a:r>
            <a:r>
              <a:rPr lang="en-IN" sz="1100" baseline="30000">
                <a:solidFill>
                  <a:srgbClr val="000000"/>
                </a:solidFill>
                <a:latin typeface="Arial Black" pitchFamily="28" charset="0"/>
              </a:rPr>
              <a:t>−</a:t>
            </a:r>
            <a:r>
              <a:rPr lang="en-IN" sz="1100">
                <a:solidFill>
                  <a:srgbClr val="000000"/>
                </a:solidFill>
                <a:latin typeface="Arial Black" pitchFamily="28" charset="0"/>
              </a:rPr>
              <a:t>]</a:t>
            </a:r>
          </a:p>
        </p:txBody>
      </p:sp>
      <p:sp>
        <p:nvSpPr>
          <p:cNvPr id="20484" name="Rectangle 4"/>
          <p:cNvSpPr>
            <a:spLocks noChangeArrowheads="1"/>
          </p:cNvSpPr>
          <p:nvPr/>
        </p:nvSpPr>
        <p:spPr bwMode="auto">
          <a:xfrm>
            <a:off x="3178175" y="750888"/>
            <a:ext cx="465138"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[H</a:t>
            </a:r>
            <a:r>
              <a:rPr lang="en-IN" sz="1100" baseline="30000">
                <a:solidFill>
                  <a:srgbClr val="000000"/>
                </a:solidFill>
                <a:latin typeface="Arial Black" pitchFamily="28" charset="0"/>
              </a:rPr>
              <a:t>+</a:t>
            </a:r>
            <a:r>
              <a:rPr lang="en-IN" sz="1100">
                <a:solidFill>
                  <a:srgbClr val="000000"/>
                </a:solidFill>
                <a:latin typeface="Arial Black" pitchFamily="28" charset="0"/>
              </a:rPr>
              <a:t>]</a:t>
            </a:r>
          </a:p>
        </p:txBody>
      </p:sp>
      <p:sp>
        <p:nvSpPr>
          <p:cNvPr id="20485" name="Rectangle 5"/>
          <p:cNvSpPr>
            <a:spLocks noChangeArrowheads="1"/>
          </p:cNvSpPr>
          <p:nvPr/>
        </p:nvSpPr>
        <p:spPr bwMode="auto">
          <a:xfrm>
            <a:off x="3670300" y="752475"/>
            <a:ext cx="390525"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pH</a:t>
            </a:r>
          </a:p>
        </p:txBody>
      </p:sp>
      <p:sp>
        <p:nvSpPr>
          <p:cNvPr id="20486" name="Rectangle 6"/>
          <p:cNvSpPr>
            <a:spLocks noChangeArrowheads="1"/>
          </p:cNvSpPr>
          <p:nvPr/>
        </p:nvSpPr>
        <p:spPr bwMode="auto">
          <a:xfrm>
            <a:off x="2605088" y="1017588"/>
            <a:ext cx="385762"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0</a:t>
            </a:r>
          </a:p>
        </p:txBody>
      </p:sp>
      <p:sp>
        <p:nvSpPr>
          <p:cNvPr id="20487" name="Rectangle 7"/>
          <p:cNvSpPr>
            <a:spLocks noChangeArrowheads="1"/>
          </p:cNvSpPr>
          <p:nvPr/>
        </p:nvSpPr>
        <p:spPr bwMode="auto">
          <a:xfrm>
            <a:off x="2571750" y="1406525"/>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a:t>
            </a:r>
          </a:p>
        </p:txBody>
      </p:sp>
      <p:sp>
        <p:nvSpPr>
          <p:cNvPr id="20488" name="Rectangle 8"/>
          <p:cNvSpPr>
            <a:spLocks noChangeArrowheads="1"/>
          </p:cNvSpPr>
          <p:nvPr/>
        </p:nvSpPr>
        <p:spPr bwMode="auto">
          <a:xfrm>
            <a:off x="2562225" y="1789113"/>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−2</a:t>
            </a:r>
          </a:p>
        </p:txBody>
      </p:sp>
      <p:sp>
        <p:nvSpPr>
          <p:cNvPr id="20489" name="Rectangle 9"/>
          <p:cNvSpPr>
            <a:spLocks noChangeArrowheads="1"/>
          </p:cNvSpPr>
          <p:nvPr/>
        </p:nvSpPr>
        <p:spPr bwMode="auto">
          <a:xfrm>
            <a:off x="2560638" y="2168525"/>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−3</a:t>
            </a:r>
          </a:p>
        </p:txBody>
      </p:sp>
      <p:sp>
        <p:nvSpPr>
          <p:cNvPr id="20490" name="Rectangle 10"/>
          <p:cNvSpPr>
            <a:spLocks noChangeArrowheads="1"/>
          </p:cNvSpPr>
          <p:nvPr/>
        </p:nvSpPr>
        <p:spPr bwMode="auto">
          <a:xfrm>
            <a:off x="2560638" y="2560638"/>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−4</a:t>
            </a:r>
          </a:p>
        </p:txBody>
      </p:sp>
      <p:sp>
        <p:nvSpPr>
          <p:cNvPr id="20491" name="Rectangle 11"/>
          <p:cNvSpPr>
            <a:spLocks noChangeArrowheads="1"/>
          </p:cNvSpPr>
          <p:nvPr/>
        </p:nvSpPr>
        <p:spPr bwMode="auto">
          <a:xfrm>
            <a:off x="2560638" y="2936875"/>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−5</a:t>
            </a:r>
          </a:p>
        </p:txBody>
      </p:sp>
      <p:sp>
        <p:nvSpPr>
          <p:cNvPr id="20492" name="Rectangle 12"/>
          <p:cNvSpPr>
            <a:spLocks noChangeArrowheads="1"/>
          </p:cNvSpPr>
          <p:nvPr/>
        </p:nvSpPr>
        <p:spPr bwMode="auto">
          <a:xfrm>
            <a:off x="2560638" y="3321050"/>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−6</a:t>
            </a:r>
          </a:p>
        </p:txBody>
      </p:sp>
      <p:sp>
        <p:nvSpPr>
          <p:cNvPr id="20493" name="Rectangle 13"/>
          <p:cNvSpPr>
            <a:spLocks noChangeArrowheads="1"/>
          </p:cNvSpPr>
          <p:nvPr/>
        </p:nvSpPr>
        <p:spPr bwMode="auto">
          <a:xfrm>
            <a:off x="2559050" y="3703638"/>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−7</a:t>
            </a:r>
          </a:p>
        </p:txBody>
      </p:sp>
      <p:sp>
        <p:nvSpPr>
          <p:cNvPr id="20494" name="Rectangle 14"/>
          <p:cNvSpPr>
            <a:spLocks noChangeArrowheads="1"/>
          </p:cNvSpPr>
          <p:nvPr/>
        </p:nvSpPr>
        <p:spPr bwMode="auto">
          <a:xfrm>
            <a:off x="2563813" y="4089400"/>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−8</a:t>
            </a:r>
          </a:p>
        </p:txBody>
      </p:sp>
      <p:sp>
        <p:nvSpPr>
          <p:cNvPr id="20495" name="Rectangle 15"/>
          <p:cNvSpPr>
            <a:spLocks noChangeArrowheads="1"/>
          </p:cNvSpPr>
          <p:nvPr/>
        </p:nvSpPr>
        <p:spPr bwMode="auto">
          <a:xfrm>
            <a:off x="2563813" y="4471988"/>
            <a:ext cx="4397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−9</a:t>
            </a:r>
          </a:p>
        </p:txBody>
      </p:sp>
      <p:sp>
        <p:nvSpPr>
          <p:cNvPr id="20496" name="Rectangle 16"/>
          <p:cNvSpPr>
            <a:spLocks noChangeArrowheads="1"/>
          </p:cNvSpPr>
          <p:nvPr/>
        </p:nvSpPr>
        <p:spPr bwMode="auto">
          <a:xfrm>
            <a:off x="2527300" y="4851400"/>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−10</a:t>
            </a:r>
          </a:p>
        </p:txBody>
      </p:sp>
      <p:sp>
        <p:nvSpPr>
          <p:cNvPr id="20497" name="Rectangle 17"/>
          <p:cNvSpPr>
            <a:spLocks noChangeArrowheads="1"/>
          </p:cNvSpPr>
          <p:nvPr/>
        </p:nvSpPr>
        <p:spPr bwMode="auto">
          <a:xfrm>
            <a:off x="2532063" y="5237163"/>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−11</a:t>
            </a:r>
          </a:p>
        </p:txBody>
      </p:sp>
      <p:sp>
        <p:nvSpPr>
          <p:cNvPr id="20498" name="Rectangle 18"/>
          <p:cNvSpPr>
            <a:spLocks noChangeArrowheads="1"/>
          </p:cNvSpPr>
          <p:nvPr/>
        </p:nvSpPr>
        <p:spPr bwMode="auto">
          <a:xfrm>
            <a:off x="2527300" y="5619750"/>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−12</a:t>
            </a:r>
          </a:p>
        </p:txBody>
      </p:sp>
      <p:sp>
        <p:nvSpPr>
          <p:cNvPr id="20499" name="Rectangle 19"/>
          <p:cNvSpPr>
            <a:spLocks noChangeArrowheads="1"/>
          </p:cNvSpPr>
          <p:nvPr/>
        </p:nvSpPr>
        <p:spPr bwMode="auto">
          <a:xfrm>
            <a:off x="2528888" y="6003925"/>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−13</a:t>
            </a:r>
          </a:p>
        </p:txBody>
      </p:sp>
      <p:sp>
        <p:nvSpPr>
          <p:cNvPr id="20500" name="Rectangle 20"/>
          <p:cNvSpPr>
            <a:spLocks noChangeArrowheads="1"/>
          </p:cNvSpPr>
          <p:nvPr/>
        </p:nvSpPr>
        <p:spPr bwMode="auto">
          <a:xfrm>
            <a:off x="2528888" y="6389688"/>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−14</a:t>
            </a:r>
          </a:p>
        </p:txBody>
      </p:sp>
      <p:sp>
        <p:nvSpPr>
          <p:cNvPr id="20501" name="Rectangle 21"/>
          <p:cNvSpPr>
            <a:spLocks noChangeArrowheads="1"/>
          </p:cNvSpPr>
          <p:nvPr/>
        </p:nvSpPr>
        <p:spPr bwMode="auto">
          <a:xfrm>
            <a:off x="3148013" y="1017588"/>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−14</a:t>
            </a:r>
          </a:p>
        </p:txBody>
      </p:sp>
      <p:sp>
        <p:nvSpPr>
          <p:cNvPr id="20502" name="Rectangle 22"/>
          <p:cNvSpPr>
            <a:spLocks noChangeArrowheads="1"/>
          </p:cNvSpPr>
          <p:nvPr/>
        </p:nvSpPr>
        <p:spPr bwMode="auto">
          <a:xfrm>
            <a:off x="3148013" y="1400175"/>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−13</a:t>
            </a:r>
          </a:p>
        </p:txBody>
      </p:sp>
      <p:sp>
        <p:nvSpPr>
          <p:cNvPr id="20503" name="Rectangle 23"/>
          <p:cNvSpPr>
            <a:spLocks noChangeArrowheads="1"/>
          </p:cNvSpPr>
          <p:nvPr/>
        </p:nvSpPr>
        <p:spPr bwMode="auto">
          <a:xfrm>
            <a:off x="3148013" y="1789113"/>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−12</a:t>
            </a:r>
          </a:p>
        </p:txBody>
      </p:sp>
      <p:sp>
        <p:nvSpPr>
          <p:cNvPr id="20504" name="Rectangle 24"/>
          <p:cNvSpPr>
            <a:spLocks noChangeArrowheads="1"/>
          </p:cNvSpPr>
          <p:nvPr/>
        </p:nvSpPr>
        <p:spPr bwMode="auto">
          <a:xfrm>
            <a:off x="3148013" y="2171700"/>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−11</a:t>
            </a:r>
          </a:p>
        </p:txBody>
      </p:sp>
      <p:sp>
        <p:nvSpPr>
          <p:cNvPr id="20505" name="Rectangle 25"/>
          <p:cNvSpPr>
            <a:spLocks noChangeArrowheads="1"/>
          </p:cNvSpPr>
          <p:nvPr/>
        </p:nvSpPr>
        <p:spPr bwMode="auto">
          <a:xfrm>
            <a:off x="3148013" y="2547938"/>
            <a:ext cx="4889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−10</a:t>
            </a:r>
          </a:p>
        </p:txBody>
      </p:sp>
      <p:sp>
        <p:nvSpPr>
          <p:cNvPr id="20506" name="Rectangle 26"/>
          <p:cNvSpPr>
            <a:spLocks noChangeArrowheads="1"/>
          </p:cNvSpPr>
          <p:nvPr/>
        </p:nvSpPr>
        <p:spPr bwMode="auto">
          <a:xfrm>
            <a:off x="3143250" y="2924175"/>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−9</a:t>
            </a:r>
          </a:p>
        </p:txBody>
      </p:sp>
      <p:sp>
        <p:nvSpPr>
          <p:cNvPr id="20507" name="Rectangle 27"/>
          <p:cNvSpPr>
            <a:spLocks noChangeArrowheads="1"/>
          </p:cNvSpPr>
          <p:nvPr/>
        </p:nvSpPr>
        <p:spPr bwMode="auto">
          <a:xfrm>
            <a:off x="3143250" y="3311525"/>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−8</a:t>
            </a:r>
          </a:p>
        </p:txBody>
      </p:sp>
      <p:sp>
        <p:nvSpPr>
          <p:cNvPr id="20508" name="Rectangle 28"/>
          <p:cNvSpPr>
            <a:spLocks noChangeArrowheads="1"/>
          </p:cNvSpPr>
          <p:nvPr/>
        </p:nvSpPr>
        <p:spPr bwMode="auto">
          <a:xfrm>
            <a:off x="3143250" y="3703638"/>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−7</a:t>
            </a:r>
          </a:p>
        </p:txBody>
      </p:sp>
      <p:sp>
        <p:nvSpPr>
          <p:cNvPr id="20509" name="Rectangle 29"/>
          <p:cNvSpPr>
            <a:spLocks noChangeArrowheads="1"/>
          </p:cNvSpPr>
          <p:nvPr/>
        </p:nvSpPr>
        <p:spPr bwMode="auto">
          <a:xfrm>
            <a:off x="3143250" y="4083050"/>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−6</a:t>
            </a:r>
          </a:p>
        </p:txBody>
      </p:sp>
      <p:sp>
        <p:nvSpPr>
          <p:cNvPr id="20510" name="Rectangle 30"/>
          <p:cNvSpPr>
            <a:spLocks noChangeArrowheads="1"/>
          </p:cNvSpPr>
          <p:nvPr/>
        </p:nvSpPr>
        <p:spPr bwMode="auto">
          <a:xfrm>
            <a:off x="3143250" y="4468813"/>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−5</a:t>
            </a:r>
          </a:p>
        </p:txBody>
      </p:sp>
      <p:sp>
        <p:nvSpPr>
          <p:cNvPr id="20511" name="Rectangle 31"/>
          <p:cNvSpPr>
            <a:spLocks noChangeArrowheads="1"/>
          </p:cNvSpPr>
          <p:nvPr/>
        </p:nvSpPr>
        <p:spPr bwMode="auto">
          <a:xfrm>
            <a:off x="3143250" y="4845050"/>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−4</a:t>
            </a:r>
          </a:p>
        </p:txBody>
      </p:sp>
      <p:sp>
        <p:nvSpPr>
          <p:cNvPr id="20512" name="Rectangle 32"/>
          <p:cNvSpPr>
            <a:spLocks noChangeArrowheads="1"/>
          </p:cNvSpPr>
          <p:nvPr/>
        </p:nvSpPr>
        <p:spPr bwMode="auto">
          <a:xfrm>
            <a:off x="3149600" y="5237163"/>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−3</a:t>
            </a:r>
          </a:p>
        </p:txBody>
      </p:sp>
      <p:sp>
        <p:nvSpPr>
          <p:cNvPr id="20513" name="Rectangle 33"/>
          <p:cNvSpPr>
            <a:spLocks noChangeArrowheads="1"/>
          </p:cNvSpPr>
          <p:nvPr/>
        </p:nvSpPr>
        <p:spPr bwMode="auto">
          <a:xfrm>
            <a:off x="3143250" y="5618163"/>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−2</a:t>
            </a:r>
          </a:p>
        </p:txBody>
      </p:sp>
      <p:sp>
        <p:nvSpPr>
          <p:cNvPr id="20514" name="Rectangle 34"/>
          <p:cNvSpPr>
            <a:spLocks noChangeArrowheads="1"/>
          </p:cNvSpPr>
          <p:nvPr/>
        </p:nvSpPr>
        <p:spPr bwMode="auto">
          <a:xfrm>
            <a:off x="3143250" y="5994400"/>
            <a:ext cx="43973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−1</a:t>
            </a:r>
          </a:p>
        </p:txBody>
      </p:sp>
      <p:sp>
        <p:nvSpPr>
          <p:cNvPr id="20515" name="Rectangle 35"/>
          <p:cNvSpPr>
            <a:spLocks noChangeArrowheads="1"/>
          </p:cNvSpPr>
          <p:nvPr/>
        </p:nvSpPr>
        <p:spPr bwMode="auto">
          <a:xfrm>
            <a:off x="3140075" y="6380163"/>
            <a:ext cx="385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r>
              <a:rPr lang="en-IN" sz="1100" b="1" baseline="30000">
                <a:solidFill>
                  <a:srgbClr val="000000"/>
                </a:solidFill>
              </a:rPr>
              <a:t>0</a:t>
            </a:r>
          </a:p>
        </p:txBody>
      </p:sp>
      <p:sp>
        <p:nvSpPr>
          <p:cNvPr id="20516" name="Rectangle 36"/>
          <p:cNvSpPr>
            <a:spLocks noChangeArrowheads="1"/>
          </p:cNvSpPr>
          <p:nvPr/>
        </p:nvSpPr>
        <p:spPr bwMode="auto">
          <a:xfrm>
            <a:off x="3781425" y="6002338"/>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a:t>
            </a:r>
          </a:p>
        </p:txBody>
      </p:sp>
      <p:sp>
        <p:nvSpPr>
          <p:cNvPr id="20517" name="Rectangle 37"/>
          <p:cNvSpPr>
            <a:spLocks noChangeArrowheads="1"/>
          </p:cNvSpPr>
          <p:nvPr/>
        </p:nvSpPr>
        <p:spPr bwMode="auto">
          <a:xfrm>
            <a:off x="3781425" y="5624513"/>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2</a:t>
            </a:r>
          </a:p>
        </p:txBody>
      </p:sp>
      <p:sp>
        <p:nvSpPr>
          <p:cNvPr id="20518" name="Rectangle 38"/>
          <p:cNvSpPr>
            <a:spLocks noChangeArrowheads="1"/>
          </p:cNvSpPr>
          <p:nvPr/>
        </p:nvSpPr>
        <p:spPr bwMode="auto">
          <a:xfrm>
            <a:off x="3781425" y="5237163"/>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3</a:t>
            </a:r>
          </a:p>
        </p:txBody>
      </p:sp>
      <p:sp>
        <p:nvSpPr>
          <p:cNvPr id="20519" name="Rectangle 39"/>
          <p:cNvSpPr>
            <a:spLocks noChangeArrowheads="1"/>
          </p:cNvSpPr>
          <p:nvPr/>
        </p:nvSpPr>
        <p:spPr bwMode="auto">
          <a:xfrm>
            <a:off x="3781425" y="4854575"/>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4</a:t>
            </a:r>
          </a:p>
        </p:txBody>
      </p:sp>
      <p:sp>
        <p:nvSpPr>
          <p:cNvPr id="20520" name="Rectangle 40"/>
          <p:cNvSpPr>
            <a:spLocks noChangeArrowheads="1"/>
          </p:cNvSpPr>
          <p:nvPr/>
        </p:nvSpPr>
        <p:spPr bwMode="auto">
          <a:xfrm>
            <a:off x="3781425" y="4471988"/>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5</a:t>
            </a:r>
          </a:p>
        </p:txBody>
      </p:sp>
      <p:sp>
        <p:nvSpPr>
          <p:cNvPr id="20521" name="Rectangle 41"/>
          <p:cNvSpPr>
            <a:spLocks noChangeArrowheads="1"/>
          </p:cNvSpPr>
          <p:nvPr/>
        </p:nvSpPr>
        <p:spPr bwMode="auto">
          <a:xfrm>
            <a:off x="3781425" y="4089400"/>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6</a:t>
            </a:r>
          </a:p>
        </p:txBody>
      </p:sp>
      <p:sp>
        <p:nvSpPr>
          <p:cNvPr id="20522" name="Rectangle 42"/>
          <p:cNvSpPr>
            <a:spLocks noChangeArrowheads="1"/>
          </p:cNvSpPr>
          <p:nvPr/>
        </p:nvSpPr>
        <p:spPr bwMode="auto">
          <a:xfrm>
            <a:off x="3781425" y="3695700"/>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7</a:t>
            </a:r>
          </a:p>
        </p:txBody>
      </p:sp>
      <p:sp>
        <p:nvSpPr>
          <p:cNvPr id="20523" name="Rectangle 43"/>
          <p:cNvSpPr>
            <a:spLocks noChangeArrowheads="1"/>
          </p:cNvSpPr>
          <p:nvPr/>
        </p:nvSpPr>
        <p:spPr bwMode="auto">
          <a:xfrm>
            <a:off x="3781425" y="3319463"/>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8</a:t>
            </a:r>
          </a:p>
        </p:txBody>
      </p:sp>
      <p:sp>
        <p:nvSpPr>
          <p:cNvPr id="20524" name="Rectangle 44"/>
          <p:cNvSpPr>
            <a:spLocks noChangeArrowheads="1"/>
          </p:cNvSpPr>
          <p:nvPr/>
        </p:nvSpPr>
        <p:spPr bwMode="auto">
          <a:xfrm>
            <a:off x="3781425" y="2936875"/>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9</a:t>
            </a:r>
          </a:p>
        </p:txBody>
      </p:sp>
      <p:sp>
        <p:nvSpPr>
          <p:cNvPr id="20525" name="Rectangle 45"/>
          <p:cNvSpPr>
            <a:spLocks noChangeArrowheads="1"/>
          </p:cNvSpPr>
          <p:nvPr/>
        </p:nvSpPr>
        <p:spPr bwMode="auto">
          <a:xfrm>
            <a:off x="3702050" y="2557463"/>
            <a:ext cx="3365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10</a:t>
            </a:r>
          </a:p>
        </p:txBody>
      </p:sp>
      <p:sp>
        <p:nvSpPr>
          <p:cNvPr id="20526" name="Rectangle 46"/>
          <p:cNvSpPr>
            <a:spLocks noChangeArrowheads="1"/>
          </p:cNvSpPr>
          <p:nvPr/>
        </p:nvSpPr>
        <p:spPr bwMode="auto">
          <a:xfrm>
            <a:off x="3714750" y="2165350"/>
            <a:ext cx="3365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11</a:t>
            </a:r>
          </a:p>
        </p:txBody>
      </p:sp>
      <p:sp>
        <p:nvSpPr>
          <p:cNvPr id="20527" name="Rectangle 47"/>
          <p:cNvSpPr>
            <a:spLocks noChangeArrowheads="1"/>
          </p:cNvSpPr>
          <p:nvPr/>
        </p:nvSpPr>
        <p:spPr bwMode="auto">
          <a:xfrm>
            <a:off x="3714750" y="1789113"/>
            <a:ext cx="3365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12</a:t>
            </a:r>
          </a:p>
        </p:txBody>
      </p:sp>
      <p:sp>
        <p:nvSpPr>
          <p:cNvPr id="20528" name="Rectangle 48"/>
          <p:cNvSpPr>
            <a:spLocks noChangeArrowheads="1"/>
          </p:cNvSpPr>
          <p:nvPr/>
        </p:nvSpPr>
        <p:spPr bwMode="auto">
          <a:xfrm>
            <a:off x="3714750" y="1406525"/>
            <a:ext cx="3365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13</a:t>
            </a:r>
          </a:p>
        </p:txBody>
      </p:sp>
      <p:sp>
        <p:nvSpPr>
          <p:cNvPr id="20529" name="Rectangle 49"/>
          <p:cNvSpPr>
            <a:spLocks noChangeArrowheads="1"/>
          </p:cNvSpPr>
          <p:nvPr/>
        </p:nvSpPr>
        <p:spPr bwMode="auto">
          <a:xfrm>
            <a:off x="3714750" y="1011238"/>
            <a:ext cx="3365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14</a:t>
            </a:r>
          </a:p>
        </p:txBody>
      </p:sp>
      <p:sp>
        <p:nvSpPr>
          <p:cNvPr id="20530" name="Rectangle 50"/>
          <p:cNvSpPr>
            <a:spLocks noChangeArrowheads="1"/>
          </p:cNvSpPr>
          <p:nvPr/>
        </p:nvSpPr>
        <p:spPr bwMode="auto">
          <a:xfrm>
            <a:off x="5029200" y="6276975"/>
            <a:ext cx="127476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a:t>
            </a:r>
            <a:r>
              <a:rPr lang="en-IN" sz="1100" b="1" i="1">
                <a:solidFill>
                  <a:srgbClr val="000000"/>
                </a:solidFill>
              </a:rPr>
              <a:t>M</a:t>
            </a:r>
            <a:r>
              <a:rPr lang="en-IN" sz="1100" b="1">
                <a:solidFill>
                  <a:srgbClr val="000000"/>
                </a:solidFill>
              </a:rPr>
              <a:t> Hydrochloric</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acid (pH=0)</a:t>
            </a:r>
          </a:p>
        </p:txBody>
      </p:sp>
      <p:sp>
        <p:nvSpPr>
          <p:cNvPr id="20531" name="Rectangle 51"/>
          <p:cNvSpPr>
            <a:spLocks noChangeArrowheads="1"/>
          </p:cNvSpPr>
          <p:nvPr/>
        </p:nvSpPr>
        <p:spPr bwMode="auto">
          <a:xfrm>
            <a:off x="5022850" y="5576888"/>
            <a:ext cx="15398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Lemon juice; gastric</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juice (pH=2)</a:t>
            </a:r>
          </a:p>
        </p:txBody>
      </p:sp>
      <p:sp>
        <p:nvSpPr>
          <p:cNvPr id="20532" name="Rectangle 52"/>
          <p:cNvSpPr>
            <a:spLocks noChangeArrowheads="1"/>
          </p:cNvSpPr>
          <p:nvPr/>
        </p:nvSpPr>
        <p:spPr bwMode="auto">
          <a:xfrm>
            <a:off x="5030788" y="5130800"/>
            <a:ext cx="13811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Wine (pH=2.5–3.5)</a:t>
            </a:r>
          </a:p>
        </p:txBody>
      </p:sp>
      <p:sp>
        <p:nvSpPr>
          <p:cNvPr id="20533" name="Rectangle 53"/>
          <p:cNvSpPr>
            <a:spLocks noChangeArrowheads="1"/>
          </p:cNvSpPr>
          <p:nvPr/>
        </p:nvSpPr>
        <p:spPr bwMode="auto">
          <a:xfrm>
            <a:off x="5030788" y="4465638"/>
            <a:ext cx="1481137"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Black coffee (pH=5)</a:t>
            </a:r>
          </a:p>
        </p:txBody>
      </p:sp>
      <p:sp>
        <p:nvSpPr>
          <p:cNvPr id="20534" name="Rectangle 54"/>
          <p:cNvSpPr>
            <a:spLocks noChangeArrowheads="1"/>
          </p:cNvSpPr>
          <p:nvPr/>
        </p:nvSpPr>
        <p:spPr bwMode="auto">
          <a:xfrm>
            <a:off x="5029200" y="3956050"/>
            <a:ext cx="131921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Milk (pH=6.3–6.6)</a:t>
            </a:r>
          </a:p>
        </p:txBody>
      </p:sp>
      <p:sp>
        <p:nvSpPr>
          <p:cNvPr id="20535" name="Rectangle 55"/>
          <p:cNvSpPr>
            <a:spLocks noChangeArrowheads="1"/>
          </p:cNvSpPr>
          <p:nvPr/>
        </p:nvSpPr>
        <p:spPr bwMode="auto">
          <a:xfrm>
            <a:off x="5029200" y="3559175"/>
            <a:ext cx="1169988"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Blood (pH=7.4)</a:t>
            </a:r>
          </a:p>
        </p:txBody>
      </p:sp>
      <p:sp>
        <p:nvSpPr>
          <p:cNvPr id="20536" name="Rectangle 56"/>
          <p:cNvSpPr>
            <a:spLocks noChangeArrowheads="1"/>
          </p:cNvSpPr>
          <p:nvPr/>
        </p:nvSpPr>
        <p:spPr bwMode="auto">
          <a:xfrm>
            <a:off x="5029200" y="3241675"/>
            <a:ext cx="13176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Egg white (pH=8)</a:t>
            </a:r>
          </a:p>
        </p:txBody>
      </p:sp>
      <p:sp>
        <p:nvSpPr>
          <p:cNvPr id="20537" name="Rectangle 57"/>
          <p:cNvSpPr>
            <a:spLocks noChangeArrowheads="1"/>
          </p:cNvSpPr>
          <p:nvPr/>
        </p:nvSpPr>
        <p:spPr bwMode="auto">
          <a:xfrm>
            <a:off x="5029200" y="2698750"/>
            <a:ext cx="13843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Household bleach</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(pH=9.5)</a:t>
            </a:r>
          </a:p>
        </p:txBody>
      </p:sp>
      <p:sp>
        <p:nvSpPr>
          <p:cNvPr id="20538" name="Rectangle 58"/>
          <p:cNvSpPr>
            <a:spLocks noChangeArrowheads="1"/>
          </p:cNvSpPr>
          <p:nvPr/>
        </p:nvSpPr>
        <p:spPr bwMode="auto">
          <a:xfrm>
            <a:off x="5029200" y="2141538"/>
            <a:ext cx="1554163"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Household ammonia</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(pH=10.5–11.5)</a:t>
            </a:r>
          </a:p>
        </p:txBody>
      </p:sp>
      <p:sp>
        <p:nvSpPr>
          <p:cNvPr id="20539" name="Rectangle 59"/>
          <p:cNvSpPr>
            <a:spLocks noChangeArrowheads="1"/>
          </p:cNvSpPr>
          <p:nvPr/>
        </p:nvSpPr>
        <p:spPr bwMode="auto">
          <a:xfrm>
            <a:off x="5032375" y="1376363"/>
            <a:ext cx="13303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Oven cleaner, lye</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(pH=13.5)</a:t>
            </a:r>
          </a:p>
        </p:txBody>
      </p:sp>
      <p:sp>
        <p:nvSpPr>
          <p:cNvPr id="20540" name="Rectangle 60"/>
          <p:cNvSpPr>
            <a:spLocks noChangeArrowheads="1"/>
          </p:cNvSpPr>
          <p:nvPr/>
        </p:nvSpPr>
        <p:spPr bwMode="auto">
          <a:xfrm>
            <a:off x="5032375" y="960438"/>
            <a:ext cx="140335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1</a:t>
            </a:r>
            <a:r>
              <a:rPr lang="en-IN" sz="1100" b="1" i="1">
                <a:solidFill>
                  <a:srgbClr val="000000"/>
                </a:solidFill>
              </a:rPr>
              <a:t>M</a:t>
            </a:r>
            <a:r>
              <a:rPr lang="en-IN" sz="1100" b="1">
                <a:solidFill>
                  <a:srgbClr val="000000"/>
                </a:solidFill>
              </a:rPr>
              <a:t> Sodium</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hydroxide (pH=14)</a:t>
            </a:r>
          </a:p>
        </p:txBody>
      </p:sp>
      <p:sp>
        <p:nvSpPr>
          <p:cNvPr id="20541" name="Rectangle 61"/>
          <p:cNvSpPr>
            <a:spLocks noChangeArrowheads="1"/>
          </p:cNvSpPr>
          <p:nvPr/>
        </p:nvSpPr>
        <p:spPr bwMode="auto">
          <a:xfrm>
            <a:off x="5029200" y="725488"/>
            <a:ext cx="925513"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a:solidFill>
                  <a:srgbClr val="000000"/>
                </a:solidFill>
                <a:latin typeface="Arial Black" pitchFamily="28" charset="0"/>
              </a:rPr>
              <a:t>Examples</a:t>
            </a:r>
          </a:p>
        </p:txBody>
      </p:sp>
      <p:sp>
        <p:nvSpPr>
          <p:cNvPr id="20542" name="Rectangle 62"/>
          <p:cNvSpPr>
            <a:spLocks noChangeArrowheads="1"/>
          </p:cNvSpPr>
          <p:nvPr/>
        </p:nvSpPr>
        <p:spPr bwMode="auto">
          <a:xfrm rot="16200000">
            <a:off x="3453607" y="5141119"/>
            <a:ext cx="15001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000">
                <a:solidFill>
                  <a:srgbClr val="000000"/>
                </a:solidFill>
                <a:latin typeface="Arial Black" pitchFamily="28" charset="0"/>
              </a:rPr>
              <a:t>Increasingly acidic</a:t>
            </a:r>
          </a:p>
        </p:txBody>
      </p:sp>
      <p:sp>
        <p:nvSpPr>
          <p:cNvPr id="20543" name="Rectangle 63"/>
          <p:cNvSpPr>
            <a:spLocks noChangeArrowheads="1"/>
          </p:cNvSpPr>
          <p:nvPr/>
        </p:nvSpPr>
        <p:spPr bwMode="auto">
          <a:xfrm>
            <a:off x="3929063" y="3719513"/>
            <a:ext cx="6953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000">
                <a:solidFill>
                  <a:srgbClr val="000000"/>
                </a:solidFill>
                <a:latin typeface="Arial Black" pitchFamily="28" charset="0"/>
              </a:rPr>
              <a:t>Neutral</a:t>
            </a:r>
          </a:p>
        </p:txBody>
      </p:sp>
      <p:sp>
        <p:nvSpPr>
          <p:cNvPr id="20544" name="Rectangle 64"/>
          <p:cNvSpPr>
            <a:spLocks noChangeArrowheads="1"/>
          </p:cNvSpPr>
          <p:nvPr/>
        </p:nvSpPr>
        <p:spPr bwMode="auto">
          <a:xfrm rot="16200000">
            <a:off x="3484563" y="2247900"/>
            <a:ext cx="14509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000">
                <a:solidFill>
                  <a:srgbClr val="000000"/>
                </a:solidFill>
                <a:latin typeface="Arial Black" pitchFamily="28" charset="0"/>
              </a:rPr>
              <a:t>Increasingly basic</a:t>
            </a:r>
          </a:p>
        </p:txBody>
      </p:sp>
      <p:sp>
        <p:nvSpPr>
          <p:cNvPr id="20545" name="Rectangle 65"/>
          <p:cNvSpPr>
            <a:spLocks noChangeArrowheads="1"/>
          </p:cNvSpPr>
          <p:nvPr/>
        </p:nvSpPr>
        <p:spPr bwMode="auto">
          <a:xfrm>
            <a:off x="3781425" y="6378575"/>
            <a:ext cx="258763"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1100" b="1">
                <a:solidFill>
                  <a:srgbClr val="000000"/>
                </a:solidFill>
              </a:rPr>
              <a:t>0</a:t>
            </a:r>
          </a:p>
        </p:txBody>
      </p:sp>
      <p:sp>
        <p:nvSpPr>
          <p:cNvPr id="20546" name="Text Box 66"/>
          <p:cNvSpPr txBox="1">
            <a:spLocks noChangeArrowheads="1"/>
          </p:cNvSpPr>
          <p:nvPr/>
        </p:nvSpPr>
        <p:spPr bwMode="auto">
          <a:xfrm>
            <a:off x="0" y="0"/>
            <a:ext cx="9144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5pPr>
            <a:lvl6pPr marL="25146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6pPr>
            <a:lvl7pPr marL="29718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7pPr>
            <a:lvl8pPr marL="34290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8pPr>
            <a:lvl9pPr marL="3886200" indent="-228600" defTabSz="449263" fontAlgn="base">
              <a:spcBef>
                <a:spcPct val="0"/>
              </a:spcBef>
              <a:spcAft>
                <a:spcPct val="0"/>
              </a:spcAft>
              <a:buClr>
                <a:srgbClr val="000000"/>
              </a:buClr>
              <a:buSzPct val="100000"/>
              <a:buFont typeface="Times New Roman" pitchFamily="2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pitchFamily="28" charset="-128"/>
              </a:defRPr>
            </a:lvl9pPr>
          </a:lstStyle>
          <a:p>
            <a:pPr>
              <a:spcBef>
                <a:spcPts val="750"/>
              </a:spcBef>
            </a:pPr>
            <a:r>
              <a:rPr lang="en-IN" sz="1200" b="1">
                <a:cs typeface="Arial" charset="0"/>
              </a:rPr>
              <a:t>Figure 2.13  The pH scale and pH values of representative substances.</a:t>
            </a:r>
          </a:p>
        </p:txBody>
      </p:sp>
    </p:spTree>
    <p:extLst>
      <p:ext uri="{BB962C8B-B14F-4D97-AF65-F5344CB8AC3E}">
        <p14:creationId xmlns:p14="http://schemas.microsoft.com/office/powerpoint/2010/main" val="2392339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Neutralization</a:t>
            </a:r>
          </a:p>
        </p:txBody>
      </p:sp>
      <p:sp>
        <p:nvSpPr>
          <p:cNvPr id="21506"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Results from mixing acids and bases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Displacement reactions occur forming water and A salt</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b="1" dirty="0">
                <a:solidFill>
                  <a:schemeClr val="tx1"/>
                </a:solidFill>
              </a:rPr>
              <a:t>Neutralization reaction</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Joining of H</a:t>
            </a:r>
            <a:r>
              <a:rPr lang="en-IN" baseline="30000" dirty="0">
                <a:solidFill>
                  <a:schemeClr val="tx1"/>
                </a:solidFill>
              </a:rPr>
              <a:t>+</a:t>
            </a:r>
            <a:r>
              <a:rPr lang="en-IN" dirty="0">
                <a:solidFill>
                  <a:schemeClr val="tx1"/>
                </a:solidFill>
              </a:rPr>
              <a:t> and OH</a:t>
            </a:r>
            <a:r>
              <a:rPr lang="en-IN" baseline="30000" dirty="0">
                <a:solidFill>
                  <a:schemeClr val="tx1"/>
                </a:solidFill>
              </a:rPr>
              <a:t>–</a:t>
            </a:r>
            <a:r>
              <a:rPr lang="en-IN" dirty="0">
                <a:solidFill>
                  <a:schemeClr val="tx1"/>
                </a:solidFill>
              </a:rPr>
              <a:t> to form water neutralizes solution</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524283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Acid-base Homeostasis</a:t>
            </a:r>
          </a:p>
        </p:txBody>
      </p:sp>
      <p:sp>
        <p:nvSpPr>
          <p:cNvPr id="22530"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pH change interferes with cell function and may damage living tissue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Even </a:t>
            </a:r>
            <a:r>
              <a:rPr lang="en-IN" dirty="0">
                <a:solidFill>
                  <a:schemeClr val="tx1"/>
                </a:solidFill>
              </a:rPr>
              <a:t>slight change in pH can be fatal</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pH </a:t>
            </a:r>
            <a:r>
              <a:rPr lang="en-IN" dirty="0">
                <a:solidFill>
                  <a:schemeClr val="tx1"/>
                </a:solidFill>
              </a:rPr>
              <a:t>is regulated by kidneys, lungs, and chemical buffers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96137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Buffers</a:t>
            </a:r>
          </a:p>
        </p:txBody>
      </p:sp>
      <p:sp>
        <p:nvSpPr>
          <p:cNvPr id="23555" name="Rectangle 3"/>
          <p:cNvSpPr>
            <a:spLocks noGrp="1" noChangeArrowheads="1"/>
          </p:cNvSpPr>
          <p:nvPr>
            <p:ph idx="1"/>
          </p:nvPr>
        </p:nvSpPr>
        <p:spPr>
          <a:xfrm>
            <a:off x="365125" y="1141413"/>
            <a:ext cx="8229600" cy="5106987"/>
          </a:xfrm>
          <a:ln/>
        </p:spPr>
        <p:txBody>
          <a:bodyPr/>
          <a:lstStyle/>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chemeClr val="tx1"/>
                </a:solidFill>
              </a:rPr>
              <a:t>Acidity reflects only free H</a:t>
            </a:r>
            <a:r>
              <a:rPr lang="en-US" sz="2400" baseline="30000" dirty="0">
                <a:solidFill>
                  <a:schemeClr val="tx1"/>
                </a:solidFill>
              </a:rPr>
              <a:t>+</a:t>
            </a:r>
            <a:r>
              <a:rPr lang="en-US" sz="2400" dirty="0">
                <a:solidFill>
                  <a:schemeClr val="tx1"/>
                </a:solidFill>
              </a:rPr>
              <a:t> in solution</a:t>
            </a:r>
          </a:p>
          <a:p>
            <a:pPr marL="741363" lvl="1" indent="-284163">
              <a:lnSpc>
                <a:spcPct val="9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rPr>
              <a:t>Not those bound to anions</a:t>
            </a: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smtClean="0">
              <a:solidFill>
                <a:schemeClr val="tx1"/>
              </a:solidFill>
            </a:endParaRP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smtClean="0">
                <a:solidFill>
                  <a:schemeClr val="tx1"/>
                </a:solidFill>
              </a:rPr>
              <a:t>Buffers </a:t>
            </a:r>
            <a:r>
              <a:rPr lang="en-US" sz="2400" dirty="0">
                <a:solidFill>
                  <a:schemeClr val="tx1"/>
                </a:solidFill>
              </a:rPr>
              <a:t>resist abrupt and large swings in pH</a:t>
            </a:r>
          </a:p>
          <a:p>
            <a:pPr marL="741363" lvl="1" indent="-284163">
              <a:lnSpc>
                <a:spcPct val="9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rPr>
              <a:t>Release hydrogen ions if pH rises</a:t>
            </a:r>
          </a:p>
          <a:p>
            <a:pPr marL="741363" lvl="1" indent="-284163">
              <a:lnSpc>
                <a:spcPct val="9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schemeClr val="tx1"/>
                </a:solidFill>
              </a:rPr>
              <a:t>Bind hydrogen ions if pH falls</a:t>
            </a: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smtClean="0">
              <a:solidFill>
                <a:schemeClr val="tx1"/>
              </a:solidFill>
            </a:endParaRP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smtClean="0">
                <a:solidFill>
                  <a:schemeClr val="tx1"/>
                </a:solidFill>
              </a:rPr>
              <a:t>Convert </a:t>
            </a:r>
            <a:r>
              <a:rPr lang="en-US" sz="2400" dirty="0">
                <a:solidFill>
                  <a:schemeClr val="tx1"/>
                </a:solidFill>
              </a:rPr>
              <a:t>strong (completely dissociated) acids or bases into weak (slightly dissociated) ones</a:t>
            </a: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smtClean="0">
              <a:solidFill>
                <a:schemeClr val="tx1"/>
              </a:solidFill>
            </a:endParaRPr>
          </a:p>
          <a:p>
            <a:pPr marL="341313" indent="-341313">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smtClean="0">
                <a:solidFill>
                  <a:schemeClr val="tx1"/>
                </a:solidFill>
              </a:rPr>
              <a:t>Carbonic </a:t>
            </a:r>
            <a:r>
              <a:rPr lang="en-US" sz="2400" dirty="0">
                <a:solidFill>
                  <a:schemeClr val="tx1"/>
                </a:solidFill>
              </a:rPr>
              <a:t>acid-bicarbonate system (important buffer system of blood):</a:t>
            </a:r>
          </a:p>
        </p:txBody>
      </p:sp>
      <p:sp>
        <p:nvSpPr>
          <p:cNvPr id="5" name="Footer Placeholder 4"/>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1703028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Organic Compounds</a:t>
            </a:r>
          </a:p>
        </p:txBody>
      </p:sp>
      <p:sp>
        <p:nvSpPr>
          <p:cNvPr id="24578"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Molecules that contain carbon</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Except CO</a:t>
            </a:r>
            <a:r>
              <a:rPr lang="en-US" baseline="-25000" dirty="0">
                <a:solidFill>
                  <a:schemeClr val="tx1"/>
                </a:solidFill>
              </a:rPr>
              <a:t>2</a:t>
            </a:r>
            <a:r>
              <a:rPr lang="en-US" dirty="0">
                <a:solidFill>
                  <a:schemeClr val="tx1"/>
                </a:solidFill>
              </a:rPr>
              <a:t> and CO, which are considered inorganic</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Carbon is </a:t>
            </a:r>
            <a:r>
              <a:rPr lang="en-US" b="1" dirty="0" err="1">
                <a:solidFill>
                  <a:schemeClr val="tx1"/>
                </a:solidFill>
              </a:rPr>
              <a:t>electroneutral</a:t>
            </a:r>
            <a:endParaRPr lang="en-US" b="1" dirty="0">
              <a:solidFill>
                <a:schemeClr val="tx1"/>
              </a:solidFill>
            </a:endParaRP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Shares electrons; never gains or loses them</a:t>
            </a:r>
          </a:p>
          <a:p>
            <a:pPr lvl="2">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Forms four covalent bonds with other elements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Unique to living systems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a:solidFill>
                  <a:schemeClr val="tx1"/>
                </a:solidFill>
              </a:rPr>
              <a:t>Carbohydrates, lipids, proteins,</a:t>
            </a:r>
            <a:r>
              <a:rPr lang="en-US" dirty="0">
                <a:solidFill>
                  <a:schemeClr val="tx1"/>
                </a:solidFill>
              </a:rPr>
              <a:t> and </a:t>
            </a:r>
            <a:r>
              <a:rPr lang="en-US" b="1" dirty="0">
                <a:solidFill>
                  <a:schemeClr val="tx1"/>
                </a:solidFill>
              </a:rPr>
              <a:t>nucleic acids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6348394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Organic Compounds</a:t>
            </a:r>
          </a:p>
        </p:txBody>
      </p:sp>
      <p:sp>
        <p:nvSpPr>
          <p:cNvPr id="25602"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Many are </a:t>
            </a:r>
            <a:r>
              <a:rPr lang="en-IN" b="1" dirty="0">
                <a:solidFill>
                  <a:schemeClr val="tx1"/>
                </a:solidFill>
              </a:rPr>
              <a:t>polymers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Chains of similar units called </a:t>
            </a:r>
            <a:r>
              <a:rPr lang="en-IN" b="1" dirty="0">
                <a:solidFill>
                  <a:schemeClr val="tx1"/>
                </a:solidFill>
              </a:rPr>
              <a:t>monomers</a:t>
            </a:r>
            <a:r>
              <a:rPr lang="en-IN" dirty="0">
                <a:solidFill>
                  <a:schemeClr val="tx1"/>
                </a:solidFill>
              </a:rPr>
              <a:t> (building blocks)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Synthesized </a:t>
            </a:r>
            <a:r>
              <a:rPr lang="en-IN" dirty="0">
                <a:solidFill>
                  <a:schemeClr val="tx1"/>
                </a:solidFill>
              </a:rPr>
              <a:t>by dehydration synthesis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Broken </a:t>
            </a:r>
            <a:r>
              <a:rPr lang="en-IN" dirty="0">
                <a:solidFill>
                  <a:schemeClr val="tx1"/>
                </a:solidFill>
              </a:rPr>
              <a:t>down by hydrolysis reactions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593472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Carbohydrates</a:t>
            </a:r>
          </a:p>
        </p:txBody>
      </p:sp>
      <p:sp>
        <p:nvSpPr>
          <p:cNvPr id="27650" name="Rectangle 2"/>
          <p:cNvSpPr>
            <a:spLocks noGrp="1" noChangeArrowheads="1"/>
          </p:cNvSpPr>
          <p:nvPr>
            <p:ph idx="1"/>
          </p:nvPr>
        </p:nvSpPr>
        <p:spPr>
          <a:xfrm>
            <a:off x="365125" y="1141413"/>
            <a:ext cx="8229600" cy="5106987"/>
          </a:xfrm>
          <a:ln/>
        </p:spPr>
        <p:txBody>
          <a:bodyPr>
            <a:normAutofit lnSpcReduction="10000"/>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Sugars and starches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Polymers</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Contain C, H, and O </a:t>
            </a:r>
            <a:r>
              <a:rPr lang="en-US" dirty="0" smtClean="0">
                <a:solidFill>
                  <a:schemeClr val="tx1"/>
                </a:solidFill>
              </a:rPr>
              <a:t> </a:t>
            </a:r>
            <a:endParaRPr lang="en-US" dirty="0">
              <a:solidFill>
                <a:schemeClr val="tx1"/>
              </a:solidFill>
            </a:endParaRP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Three classes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err="1">
                <a:solidFill>
                  <a:schemeClr val="tx1"/>
                </a:solidFill>
              </a:rPr>
              <a:t>Monosaccharides</a:t>
            </a:r>
            <a:r>
              <a:rPr lang="en-US" dirty="0">
                <a:solidFill>
                  <a:schemeClr val="tx1"/>
                </a:solidFill>
              </a:rPr>
              <a:t> </a:t>
            </a:r>
            <a:endParaRPr lang="en-US" dirty="0" smtClean="0">
              <a:solidFill>
                <a:schemeClr val="tx1"/>
              </a:solidFill>
            </a:endParaRP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 </a:t>
            </a:r>
            <a:r>
              <a:rPr lang="en-US" dirty="0">
                <a:solidFill>
                  <a:schemeClr val="tx1"/>
                </a:solidFill>
              </a:rPr>
              <a:t>one sugar</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chemeClr val="tx1"/>
                </a:solidFill>
              </a:rPr>
              <a:t>Disaccharides</a:t>
            </a: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 two </a:t>
            </a:r>
            <a:r>
              <a:rPr lang="en-US" dirty="0">
                <a:solidFill>
                  <a:schemeClr val="tx1"/>
                </a:solidFill>
              </a:rPr>
              <a:t>sugars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chemeClr val="tx1"/>
                </a:solidFill>
              </a:rPr>
              <a:t>Polysaccharides</a:t>
            </a: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 many </a:t>
            </a:r>
            <a:r>
              <a:rPr lang="en-US" dirty="0">
                <a:solidFill>
                  <a:schemeClr val="tx1"/>
                </a:solidFill>
              </a:rPr>
              <a:t>sugars</a:t>
            </a: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803322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IN" dirty="0">
                <a:solidFill>
                  <a:schemeClr val="tx1"/>
                </a:solidFill>
              </a:rPr>
              <a:t>Carbohydrates</a:t>
            </a:r>
          </a:p>
        </p:txBody>
      </p:sp>
      <p:sp>
        <p:nvSpPr>
          <p:cNvPr id="28674" name="Rectangle 2"/>
          <p:cNvSpPr>
            <a:spLocks noGrp="1" noChangeArrowheads="1"/>
          </p:cNvSpPr>
          <p:nvPr>
            <p:ph idx="1"/>
          </p:nvPr>
        </p:nvSpPr>
        <p:spPr>
          <a:xfrm>
            <a:off x="365125" y="1141413"/>
            <a:ext cx="8229600" cy="5106987"/>
          </a:xfrm>
          <a:ln/>
        </p:spPr>
        <p:txBody>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a:solidFill>
                  <a:schemeClr val="tx1"/>
                </a:solidFill>
              </a:rPr>
              <a:t>Functions of carbohydrates</a:t>
            </a: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Major </a:t>
            </a:r>
            <a:r>
              <a:rPr lang="en-IN" dirty="0">
                <a:solidFill>
                  <a:schemeClr val="tx1"/>
                </a:solidFill>
              </a:rPr>
              <a:t>source of cellular fuel </a:t>
            </a: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glucose</a:t>
            </a:r>
            <a:endParaRPr lang="en-IN" dirty="0">
              <a:solidFill>
                <a:schemeClr val="tx1"/>
              </a:solidFill>
            </a:endParaRP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IN" dirty="0" smtClean="0">
              <a:solidFill>
                <a:schemeClr val="tx1"/>
              </a:solidFill>
            </a:endParaRPr>
          </a:p>
          <a:p>
            <a:pPr marL="741363" lvl="1"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Structural </a:t>
            </a:r>
            <a:r>
              <a:rPr lang="en-IN" dirty="0">
                <a:solidFill>
                  <a:schemeClr val="tx1"/>
                </a:solidFill>
              </a:rPr>
              <a:t>molecules </a:t>
            </a:r>
            <a:endParaRPr lang="en-IN" dirty="0" smtClean="0">
              <a:solidFill>
                <a:schemeClr val="tx1"/>
              </a:solidFill>
            </a:endParaRPr>
          </a:p>
          <a:p>
            <a:pPr marL="1141413" lvl="2" indent="-28416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IN" dirty="0" smtClean="0">
                <a:solidFill>
                  <a:schemeClr val="tx1"/>
                </a:solidFill>
              </a:rPr>
              <a:t>ribose </a:t>
            </a:r>
            <a:r>
              <a:rPr lang="en-IN" dirty="0">
                <a:solidFill>
                  <a:schemeClr val="tx1"/>
                </a:solidFill>
              </a:rPr>
              <a:t>sugar in </a:t>
            </a:r>
            <a:r>
              <a:rPr lang="en-IN" dirty="0" smtClean="0">
                <a:solidFill>
                  <a:schemeClr val="tx1"/>
                </a:solidFill>
              </a:rPr>
              <a:t>RNA</a:t>
            </a:r>
            <a:endParaRPr lang="en-IN"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spTree>
    <p:extLst>
      <p:ext uri="{BB962C8B-B14F-4D97-AF65-F5344CB8AC3E}">
        <p14:creationId xmlns:p14="http://schemas.microsoft.com/office/powerpoint/2010/main" val="3157507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581025"/>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a:solidFill>
                  <a:schemeClr val="tx1"/>
                </a:solidFill>
              </a:rPr>
              <a:t>Monosaccharides</a:t>
            </a:r>
            <a:endParaRPr lang="en-US" dirty="0">
              <a:solidFill>
                <a:schemeClr val="tx1"/>
              </a:solidFill>
            </a:endParaRPr>
          </a:p>
        </p:txBody>
      </p:sp>
      <p:sp>
        <p:nvSpPr>
          <p:cNvPr id="29698" name="Rectangle 2"/>
          <p:cNvSpPr>
            <a:spLocks noGrp="1" noChangeArrowheads="1"/>
          </p:cNvSpPr>
          <p:nvPr>
            <p:ph idx="1"/>
          </p:nvPr>
        </p:nvSpPr>
        <p:spPr>
          <a:xfrm>
            <a:off x="365125" y="1141413"/>
            <a:ext cx="8229600" cy="5106987"/>
          </a:xfrm>
          <a:ln/>
        </p:spPr>
        <p:txBody>
          <a:bodyPr/>
          <a:lstStyle/>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Simple sugars containing three to seven C atoms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Monomers </a:t>
            </a:r>
            <a:r>
              <a:rPr lang="en-US" dirty="0">
                <a:solidFill>
                  <a:schemeClr val="tx1"/>
                </a:solidFill>
              </a:rPr>
              <a:t>of </a:t>
            </a:r>
            <a:r>
              <a:rPr lang="en-US" dirty="0" smtClean="0">
                <a:solidFill>
                  <a:schemeClr val="tx1"/>
                </a:solidFill>
              </a:rPr>
              <a:t>carbohydrates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solidFill>
                  <a:schemeClr val="tx1"/>
                </a:solidFill>
              </a:rPr>
              <a:t>Important </a:t>
            </a:r>
            <a:r>
              <a:rPr lang="en-US" dirty="0" err="1">
                <a:solidFill>
                  <a:schemeClr val="tx1"/>
                </a:solidFill>
              </a:rPr>
              <a:t>monosaccharides</a:t>
            </a:r>
            <a:endParaRPr lang="en-US" dirty="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Pentose sugars</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Ribose and </a:t>
            </a:r>
            <a:r>
              <a:rPr lang="en-US" dirty="0" err="1">
                <a:solidFill>
                  <a:schemeClr val="tx1"/>
                </a:solidFill>
              </a:rPr>
              <a:t>deoxyribose</a:t>
            </a:r>
            <a:endParaRPr lang="en-US" dirty="0">
              <a:solidFill>
                <a:schemeClr val="tx1"/>
              </a:solidFill>
            </a:endParaRPr>
          </a:p>
          <a:p>
            <a:pPr marL="741363" lvl="1" indent="-28416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Hexose sugars</a:t>
            </a:r>
          </a:p>
          <a:p>
            <a:pPr lvl="2">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schemeClr val="tx1"/>
                </a:solidFill>
              </a:rPr>
              <a:t>Glucose (blood sugar)</a:t>
            </a:r>
          </a:p>
          <a:p>
            <a:pPr marL="341313" indent="-341313">
              <a:lnSpc>
                <a:spcPct val="90000"/>
              </a:lnSpc>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p:spPr>
        <p:txBody>
          <a:bodyPr/>
          <a:lstStyle/>
          <a:p>
            <a:r>
              <a:rPr lang="en-GB" dirty="0" smtClean="0"/>
              <a:t>  </a:t>
            </a:r>
            <a:endParaRPr lang="en-GB"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572" y="5057934"/>
            <a:ext cx="6088857" cy="180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5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Digestive Flash Animations\NADHoxidationreductionreactions.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Digestive Flash Animations\Hydrolysisofsucrose.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Facilitateddiffusion.swf"/>
</p:tagLst>
</file>

<file path=ppt/tags/tag4.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Urinary Flash Animations\Osmosis.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TotalTime>
  <Words>8756</Words>
  <Application>Microsoft Office PowerPoint</Application>
  <PresentationFormat>On-screen Show (4:3)</PresentationFormat>
  <Paragraphs>2134</Paragraphs>
  <Slides>252</Slides>
  <Notes>87</Notes>
  <HiddenSlides>0</HiddenSlides>
  <MMClips>0</MMClips>
  <ScaleCrop>false</ScaleCrop>
  <HeadingPairs>
    <vt:vector size="4" baseType="variant">
      <vt:variant>
        <vt:lpstr>Theme</vt:lpstr>
      </vt:variant>
      <vt:variant>
        <vt:i4>1</vt:i4>
      </vt:variant>
      <vt:variant>
        <vt:lpstr>Slide Titles</vt:lpstr>
      </vt:variant>
      <vt:variant>
        <vt:i4>252</vt:i4>
      </vt:variant>
    </vt:vector>
  </HeadingPairs>
  <TitlesOfParts>
    <vt:vector size="253" baseType="lpstr">
      <vt:lpstr>Office Theme</vt:lpstr>
      <vt:lpstr>BSC 181 Human Physiology &amp; Anatomy I</vt:lpstr>
      <vt:lpstr>Introduction</vt:lpstr>
      <vt:lpstr>Introduction</vt:lpstr>
      <vt:lpstr>Introduction</vt:lpstr>
      <vt:lpstr>Introduction</vt:lpstr>
      <vt:lpstr>Introduction</vt:lpstr>
      <vt:lpstr>Introduction</vt:lpstr>
      <vt:lpstr>Introduction</vt:lpstr>
      <vt:lpstr>Lab</vt:lpstr>
      <vt:lpstr>Ready?</vt:lpstr>
      <vt:lpstr>Overview of Anatomy and Physiology</vt:lpstr>
      <vt:lpstr>Overview of Anatomy and Physiology</vt:lpstr>
      <vt:lpstr>Principle of Complementarity</vt:lpstr>
      <vt:lpstr>Levels of Structural Organization</vt:lpstr>
      <vt:lpstr>Interdependence of Body Cells</vt:lpstr>
      <vt:lpstr>Figure 1.2  Examples of interrelationships among body organ systems.</vt:lpstr>
      <vt:lpstr>Homeostasis</vt:lpstr>
      <vt:lpstr>Homeostatic Control Mechanisms</vt:lpstr>
      <vt:lpstr>Components of a Control Mechanism</vt:lpstr>
      <vt:lpstr>PowerPoint Presentation</vt:lpstr>
      <vt:lpstr>Negative Feedback</vt:lpstr>
      <vt:lpstr>Positive Feedback</vt:lpstr>
      <vt:lpstr>PowerPoint Presentation</vt:lpstr>
      <vt:lpstr>PowerPoint Presentation</vt:lpstr>
      <vt:lpstr>PowerPoint Presentation</vt:lpstr>
      <vt:lpstr>PowerPoint Presentation</vt:lpstr>
      <vt:lpstr>Homeostatic Imbalance</vt:lpstr>
      <vt:lpstr>Anatomical Position</vt:lpstr>
      <vt:lpstr>Regional Terms</vt:lpstr>
      <vt:lpstr>Figure 1.7a  Regional terms used to designate specific body areas.</vt:lpstr>
      <vt:lpstr>Figure 1.7b  Regional terms used to designate specific body areas.</vt:lpstr>
      <vt:lpstr>Body Planes</vt:lpstr>
      <vt:lpstr>Sagittal Plane</vt:lpstr>
      <vt:lpstr>Body Planes</vt:lpstr>
      <vt:lpstr>Body Planes</vt:lpstr>
      <vt:lpstr>Body Cavities</vt:lpstr>
      <vt:lpstr>Dorsal Body Cavity</vt:lpstr>
      <vt:lpstr>Ventral Body Cavity</vt:lpstr>
      <vt:lpstr>Ventral Body Cavity</vt:lpstr>
      <vt:lpstr>Ventral Body Cavity</vt:lpstr>
      <vt:lpstr>Membranes in Ventral Body Cavity</vt:lpstr>
      <vt:lpstr>Serous Membranes</vt:lpstr>
      <vt:lpstr>Figure 1.10  Serous membrane relationships.</vt:lpstr>
      <vt:lpstr>Other Body Cavities</vt:lpstr>
      <vt:lpstr>PowerPoint Presentation</vt:lpstr>
      <vt:lpstr>Matter</vt:lpstr>
      <vt:lpstr>Composition of Matter: Elements</vt:lpstr>
      <vt:lpstr>Composition of Matter</vt:lpstr>
      <vt:lpstr>Atomic Structure</vt:lpstr>
      <vt:lpstr>Atomic Structure: The Nucleus</vt:lpstr>
      <vt:lpstr>Atomic Structure: Electrons</vt:lpstr>
      <vt:lpstr>Models of the Atom</vt:lpstr>
      <vt:lpstr>Models of the Atom</vt:lpstr>
      <vt:lpstr>Identifying Elements</vt:lpstr>
      <vt:lpstr> Atomic Number and Mass Number</vt:lpstr>
      <vt:lpstr>Isotopes and Atomic Weight</vt:lpstr>
      <vt:lpstr>Isotopes and Atomic Weight</vt:lpstr>
      <vt:lpstr>Combining Matter: Molecules and Compounds</vt:lpstr>
      <vt:lpstr>Mixtures </vt:lpstr>
      <vt:lpstr>Types of Mixtures: Solutions </vt:lpstr>
      <vt:lpstr>Colloids and Suspensions</vt:lpstr>
      <vt:lpstr>Colloids and Suspensions</vt:lpstr>
      <vt:lpstr>Mixtures versus Compounds</vt:lpstr>
      <vt:lpstr>Chemical Bonds</vt:lpstr>
      <vt:lpstr>Chemically Inert Elements</vt:lpstr>
      <vt:lpstr>Figure 2.5a  Chemically inert and reactive elements.</vt:lpstr>
      <vt:lpstr>Chemically Reactive Elements</vt:lpstr>
      <vt:lpstr>PowerPoint Presentation</vt:lpstr>
      <vt:lpstr>Types of Chemical Bonds</vt:lpstr>
      <vt:lpstr>Ionic Bonds</vt:lpstr>
      <vt:lpstr>Figure 2.6a–b  Formation of an ionic bond.</vt:lpstr>
      <vt:lpstr>Ionic Compounds</vt:lpstr>
      <vt:lpstr>Covalent Bonds</vt:lpstr>
      <vt:lpstr>Nonpolar Covalent Bonds</vt:lpstr>
      <vt:lpstr>Polar Covalent Bonds</vt:lpstr>
      <vt:lpstr>Hydrogen Bonds</vt:lpstr>
      <vt:lpstr>Patterns of Chemical Reactions</vt:lpstr>
      <vt:lpstr>Synthesis Reactions</vt:lpstr>
      <vt:lpstr>Decomposition Reactions</vt:lpstr>
      <vt:lpstr>Exchange Reactions</vt:lpstr>
      <vt:lpstr>Oxidation-Reduction (Redox) Reactions</vt:lpstr>
      <vt:lpstr>PowerPoint Presentation</vt:lpstr>
      <vt:lpstr>Reversibility of Chemical Reactions</vt:lpstr>
      <vt:lpstr>Rate of Chemical Reactions</vt:lpstr>
      <vt:lpstr>Classes of Compounds</vt:lpstr>
      <vt:lpstr>Water in Living Organisms</vt:lpstr>
      <vt:lpstr>Acids and Bases</vt:lpstr>
      <vt:lpstr>pH: Acid-base Concentration </vt:lpstr>
      <vt:lpstr>pH: Acid-base Concentration</vt:lpstr>
      <vt:lpstr>pH: Acid-base Concentration</vt:lpstr>
      <vt:lpstr>PowerPoint Presentation</vt:lpstr>
      <vt:lpstr>Neutralization</vt:lpstr>
      <vt:lpstr>Acid-base Homeostasis</vt:lpstr>
      <vt:lpstr>Buffers</vt:lpstr>
      <vt:lpstr>Organic Compounds</vt:lpstr>
      <vt:lpstr>Organic Compounds</vt:lpstr>
      <vt:lpstr>Carbohydrates</vt:lpstr>
      <vt:lpstr>Carbohydrates</vt:lpstr>
      <vt:lpstr>Monosaccharides</vt:lpstr>
      <vt:lpstr>Disaccharides </vt:lpstr>
      <vt:lpstr>Polysaccharides</vt:lpstr>
      <vt:lpstr>Lipids</vt:lpstr>
      <vt:lpstr>Neutral Fats or Triglycerides</vt:lpstr>
      <vt:lpstr>Saturation of Fatty Acids</vt:lpstr>
      <vt:lpstr>Phospholipids</vt:lpstr>
      <vt:lpstr>Steroids</vt:lpstr>
      <vt:lpstr>Eicosanoids</vt:lpstr>
      <vt:lpstr>Other Lipids in the Body</vt:lpstr>
      <vt:lpstr>Proteins</vt:lpstr>
      <vt:lpstr>Primary Structure of Protein</vt:lpstr>
      <vt:lpstr>Secondary Structure of Protein</vt:lpstr>
      <vt:lpstr>Tertiary Structure of Protein</vt:lpstr>
      <vt:lpstr>Quaternary Protein</vt:lpstr>
      <vt:lpstr>Fibrous and Globular Proteins</vt:lpstr>
      <vt:lpstr>Fibrous and Globular Proteins</vt:lpstr>
      <vt:lpstr>Protein Denaturation</vt:lpstr>
      <vt:lpstr>Enzymes</vt:lpstr>
      <vt:lpstr>PowerPoint Presentation</vt:lpstr>
      <vt:lpstr>Characteristics of Enzymes</vt:lpstr>
      <vt:lpstr>Nucleic Acids</vt:lpstr>
      <vt:lpstr>Deoxyribonucleic Acid (DNA)</vt:lpstr>
      <vt:lpstr>PowerPoint Presentation</vt:lpstr>
      <vt:lpstr>Ribonucleic Acid (RNA)</vt:lpstr>
      <vt:lpstr>Adenosine Triphosphate (ATP)</vt:lpstr>
      <vt:lpstr>PowerPoint Presentation</vt:lpstr>
      <vt:lpstr>Cell Theory</vt:lpstr>
      <vt:lpstr>Cell Diversity</vt:lpstr>
      <vt:lpstr>Generalized Cell</vt:lpstr>
      <vt:lpstr>PowerPoint Presentation</vt:lpstr>
      <vt:lpstr>Plasma Membrane</vt:lpstr>
      <vt:lpstr>PowerPoint Presentation</vt:lpstr>
      <vt:lpstr>Membrane Proteins</vt:lpstr>
      <vt:lpstr>Membrane Proteins</vt:lpstr>
      <vt:lpstr>Functions of Membrane Proteins</vt:lpstr>
      <vt:lpstr>PowerPoint Presentation</vt:lpstr>
      <vt:lpstr>PowerPoint Presentation</vt:lpstr>
      <vt:lpstr>PowerPoint Presentation</vt:lpstr>
      <vt:lpstr>Functions of Membrane Proteins</vt:lpstr>
      <vt:lpstr>PowerPoint Presentation</vt:lpstr>
      <vt:lpstr>PowerPoint Presentation</vt:lpstr>
      <vt:lpstr>PowerPoint Presentation</vt:lpstr>
      <vt:lpstr> Membrane Junctions</vt:lpstr>
      <vt:lpstr>Membrane Junctions: Tight Junctions</vt:lpstr>
      <vt:lpstr>Membrane Junctions:  Desmosomes</vt:lpstr>
      <vt:lpstr>Membrane Junctions: Gap Junctions</vt:lpstr>
      <vt:lpstr>Membrane Transport</vt:lpstr>
      <vt:lpstr>Types of Membrane Transport</vt:lpstr>
      <vt:lpstr>Passive Processes</vt:lpstr>
      <vt:lpstr>Passive Processes: Simple Diffusion</vt:lpstr>
      <vt:lpstr>Diffusion</vt:lpstr>
      <vt:lpstr>Passive Processes: Facilitated Diffusion</vt:lpstr>
      <vt:lpstr>Facilitated Diffusion Using Carrier Proteins</vt:lpstr>
      <vt:lpstr>Facilitated Diffusion Using Channel Proteins</vt:lpstr>
      <vt:lpstr>Facilitated Diffusion</vt:lpstr>
      <vt:lpstr>Passive Processes: Osmosis</vt:lpstr>
      <vt:lpstr>Passive Processes: Osmosis</vt:lpstr>
      <vt:lpstr>Tonicity</vt:lpstr>
      <vt:lpstr>Osmosis</vt:lpstr>
      <vt:lpstr>Membrane Transport: Active Processes</vt:lpstr>
      <vt:lpstr>Active Transport</vt:lpstr>
      <vt:lpstr>Vesicular Transport</vt:lpstr>
      <vt:lpstr>Vesicular Transport</vt:lpstr>
      <vt:lpstr>Endocytosis and Transcytosis</vt:lpstr>
      <vt:lpstr>Endocytosis</vt:lpstr>
      <vt:lpstr>Exocytosis</vt:lpstr>
      <vt:lpstr>Cytoplasm</vt:lpstr>
      <vt:lpstr>Cytoplasm</vt:lpstr>
      <vt:lpstr>Cytoplasmic Organelles</vt:lpstr>
      <vt:lpstr>Mitochondria</vt:lpstr>
      <vt:lpstr>Ribosomes</vt:lpstr>
      <vt:lpstr>Endoplasmic Reticulum (ER)</vt:lpstr>
      <vt:lpstr>Rough (ER)</vt:lpstr>
      <vt:lpstr>Smooth ER</vt:lpstr>
      <vt:lpstr>Golgi Apparatus</vt:lpstr>
      <vt:lpstr>Golgi Apparatus</vt:lpstr>
      <vt:lpstr>PowerPoint Presentation</vt:lpstr>
      <vt:lpstr>Lysosomes</vt:lpstr>
      <vt:lpstr>Peroxisomes</vt:lpstr>
      <vt:lpstr>Cytoskeleton</vt:lpstr>
      <vt:lpstr>Centrioles</vt:lpstr>
      <vt:lpstr>Cilia</vt:lpstr>
      <vt:lpstr>Nucleus</vt:lpstr>
      <vt:lpstr>PowerPoint Presentation</vt:lpstr>
      <vt:lpstr>Nuclear Envelope</vt:lpstr>
      <vt:lpstr>Nuclear Envelope</vt:lpstr>
      <vt:lpstr>Nucleoli</vt:lpstr>
      <vt:lpstr>Chromatin</vt:lpstr>
      <vt:lpstr>Cell Cycle</vt:lpstr>
      <vt:lpstr>Interphase:  DNA Replication</vt:lpstr>
      <vt:lpstr>DNA Replication</vt:lpstr>
      <vt:lpstr>DNA Replication</vt:lpstr>
      <vt:lpstr>DNA Replication</vt:lpstr>
      <vt:lpstr>Cell Division</vt:lpstr>
      <vt:lpstr>Mitosis</vt:lpstr>
      <vt:lpstr>Cytokinesis</vt:lpstr>
      <vt:lpstr>Early and Late Prophase</vt:lpstr>
      <vt:lpstr>Metaphase</vt:lpstr>
      <vt:lpstr>Anaphase</vt:lpstr>
      <vt:lpstr>Telophase and Cytokinesis</vt:lpstr>
      <vt:lpstr>Control of Cell Division</vt:lpstr>
      <vt:lpstr>Protein Synthesis</vt:lpstr>
      <vt:lpstr>PowerPoint Presentation</vt:lpstr>
      <vt:lpstr>From DNA to Protein</vt:lpstr>
      <vt:lpstr>From DNA to Protein</vt:lpstr>
      <vt:lpstr>From DNA to Protein</vt:lpstr>
      <vt:lpstr>From DNA to Protein</vt:lpstr>
      <vt:lpstr>From DNA to Protein</vt:lpstr>
      <vt:lpstr>Roles of the Three Types of RNA</vt:lpstr>
      <vt:lpstr>Transcription</vt:lpstr>
      <vt:lpstr>Transcription: RNA Polymerase</vt:lpstr>
      <vt:lpstr>Genetic Code</vt:lpstr>
      <vt:lpstr>Information Transfer from DNA to RNA</vt:lpstr>
      <vt:lpstr>PowerPoint Presentation</vt:lpstr>
      <vt:lpstr>4</vt:lpstr>
      <vt:lpstr>Tissues</vt:lpstr>
      <vt:lpstr>Epithelial Membranes</vt:lpstr>
      <vt:lpstr>Epithelial Tissue</vt:lpstr>
      <vt:lpstr>Epithelial Tissue</vt:lpstr>
      <vt:lpstr>Classification of Epithelia</vt:lpstr>
      <vt:lpstr>Epithelia: Simple Squamous</vt:lpstr>
      <vt:lpstr>Epithelia: Simple Cuboidal</vt:lpstr>
      <vt:lpstr>Epithelia: Simple Columnar</vt:lpstr>
      <vt:lpstr>Epithelia: Pseudostratified Columnar</vt:lpstr>
      <vt:lpstr>Epithelia: Stratified Squamous</vt:lpstr>
      <vt:lpstr>Epithelia: Stratified Cuboidal and Columnar</vt:lpstr>
      <vt:lpstr>Epithelia: Stratified Cuboidal and Columnar</vt:lpstr>
      <vt:lpstr>Epithelia: Transitional</vt:lpstr>
      <vt:lpstr>Epithelia: Glandular</vt:lpstr>
      <vt:lpstr>Endocrine Glands</vt:lpstr>
      <vt:lpstr>Exocrine Glands</vt:lpstr>
      <vt:lpstr>Modes of Secretion</vt:lpstr>
      <vt:lpstr>Connective Tissue</vt:lpstr>
      <vt:lpstr>Functions of Connective Tissue</vt:lpstr>
      <vt:lpstr>Characteristics of Connective Tissue</vt:lpstr>
      <vt:lpstr>Structural Elements of Connective Tissue</vt:lpstr>
      <vt:lpstr>Ground Substance</vt:lpstr>
      <vt:lpstr>Fibers</vt:lpstr>
      <vt:lpstr>Cells</vt:lpstr>
      <vt:lpstr>Connective Tissue Proper: Loose</vt:lpstr>
      <vt:lpstr>Connective Tissue Proper: Loose</vt:lpstr>
      <vt:lpstr>Connective Tissue Proper: Loose</vt:lpstr>
      <vt:lpstr>Connective Tissue Proper:  Dense Regular</vt:lpstr>
      <vt:lpstr>Connective Tissue Proper: Dense Irregular</vt:lpstr>
      <vt:lpstr>Connective Tissue: Hyaline Cartilage</vt:lpstr>
      <vt:lpstr>Connective Tissue: Elastic Cartilage</vt:lpstr>
      <vt:lpstr>Connective Tissue:  Fibrocartilage Cartilage</vt:lpstr>
      <vt:lpstr>Connective Tissue:  Bone (Osseous Tissue)</vt:lpstr>
      <vt:lpstr>Connective Tissue: Blood</vt:lpstr>
      <vt:lpstr>Nervous Tissue</vt:lpstr>
      <vt:lpstr>Muscle Tissue: Skeletal</vt:lpstr>
      <vt:lpstr>Muscle Tissue: Cardiac</vt:lpstr>
      <vt:lpstr>Muscle Tissue: Smooth</vt:lpstr>
    </vt:vector>
  </TitlesOfParts>
  <Company>Illinois State University / CAS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bawargo</dc:creator>
  <cp:lastModifiedBy>bawargo</cp:lastModifiedBy>
  <cp:revision>30</cp:revision>
  <dcterms:created xsi:type="dcterms:W3CDTF">2012-08-13T15:33:48Z</dcterms:created>
  <dcterms:modified xsi:type="dcterms:W3CDTF">2014-01-10T15:44:35Z</dcterms:modified>
</cp:coreProperties>
</file>