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115.xml" ContentType="application/vnd.openxmlformats-officedocument.presentationml.notesSlide+xml"/>
  <Override PartName="/ppt/notesSlides/notesSlide116.xml" ContentType="application/vnd.openxmlformats-officedocument.presentationml.notesSlide+xml"/>
  <Override PartName="/ppt/notesSlides/notesSlide117.xml" ContentType="application/vnd.openxmlformats-officedocument.presentationml.notesSlide+xml"/>
  <Override PartName="/ppt/notesSlides/notesSlide118.xml" ContentType="application/vnd.openxmlformats-officedocument.presentationml.notesSlide+xml"/>
  <Override PartName="/ppt/notesSlides/notesSlide119.xml" ContentType="application/vnd.openxmlformats-officedocument.presentationml.notesSlide+xml"/>
  <Override PartName="/ppt/notesSlides/notesSlide120.xml" ContentType="application/vnd.openxmlformats-officedocument.presentationml.notesSlide+xml"/>
  <Override PartName="/ppt/notesSlides/notesSlide121.xml" ContentType="application/vnd.openxmlformats-officedocument.presentationml.notesSlide+xml"/>
  <Override PartName="/ppt/notesSlides/notesSlide122.xml" ContentType="application/vnd.openxmlformats-officedocument.presentationml.notesSlide+xml"/>
  <Override PartName="/ppt/notesSlides/notesSlide123.xml" ContentType="application/vnd.openxmlformats-officedocument.presentationml.notesSlide+xml"/>
  <Override PartName="/ppt/notesSlides/notesSlide124.xml" ContentType="application/vnd.openxmlformats-officedocument.presentationml.notesSlide+xml"/>
  <Override PartName="/ppt/notesSlides/notesSlide125.xml" ContentType="application/vnd.openxmlformats-officedocument.presentationml.notesSlide+xml"/>
  <Override PartName="/ppt/notesSlides/notesSlide126.xml" ContentType="application/vnd.openxmlformats-officedocument.presentationml.notesSlide+xml"/>
  <Override PartName="/ppt/notesSlides/notesSlide127.xml" ContentType="application/vnd.openxmlformats-officedocument.presentationml.notesSlide+xml"/>
  <Override PartName="/ppt/notesSlides/notesSlide128.xml" ContentType="application/vnd.openxmlformats-officedocument.presentationml.notesSlide+xml"/>
  <Override PartName="/ppt/notesSlides/notesSlide129.xml" ContentType="application/vnd.openxmlformats-officedocument.presentationml.notesSlide+xml"/>
  <Override PartName="/ppt/notesSlides/notesSlide130.xml" ContentType="application/vnd.openxmlformats-officedocument.presentationml.notesSlide+xml"/>
  <Override PartName="/ppt/notesSlides/notesSlide131.xml" ContentType="application/vnd.openxmlformats-officedocument.presentationml.notesSlide+xml"/>
  <Override PartName="/ppt/notesSlides/notesSlide132.xml" ContentType="application/vnd.openxmlformats-officedocument.presentationml.notesSlide+xml"/>
  <Override PartName="/ppt/notesSlides/notesSlide133.xml" ContentType="application/vnd.openxmlformats-officedocument.presentationml.notesSlide+xml"/>
  <Override PartName="/ppt/notesSlides/notesSlide134.xml" ContentType="application/vnd.openxmlformats-officedocument.presentationml.notesSlide+xml"/>
  <Override PartName="/ppt/notesSlides/notesSlide135.xml" ContentType="application/vnd.openxmlformats-officedocument.presentationml.notesSlide+xml"/>
  <Override PartName="/ppt/notesSlides/notesSlide136.xml" ContentType="application/vnd.openxmlformats-officedocument.presentationml.notesSlide+xml"/>
  <Override PartName="/ppt/notesSlides/notesSlide137.xml" ContentType="application/vnd.openxmlformats-officedocument.presentationml.notesSlide+xml"/>
  <Override PartName="/ppt/notesSlides/notesSlide1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9"/>
  </p:notesMasterIdLst>
  <p:sldIdLst>
    <p:sldId id="258" r:id="rId2"/>
    <p:sldId id="259" r:id="rId3"/>
    <p:sldId id="260" r:id="rId4"/>
    <p:sldId id="261" r:id="rId5"/>
    <p:sldId id="262" r:id="rId6"/>
    <p:sldId id="320" r:id="rId7"/>
    <p:sldId id="263" r:id="rId8"/>
    <p:sldId id="264" r:id="rId9"/>
    <p:sldId id="265" r:id="rId10"/>
    <p:sldId id="266" r:id="rId11"/>
    <p:sldId id="267" r:id="rId12"/>
    <p:sldId id="270" r:id="rId13"/>
    <p:sldId id="271" r:id="rId14"/>
    <p:sldId id="272" r:id="rId15"/>
    <p:sldId id="273" r:id="rId16"/>
    <p:sldId id="275" r:id="rId17"/>
    <p:sldId id="277" r:id="rId18"/>
    <p:sldId id="279" r:id="rId19"/>
    <p:sldId id="280" r:id="rId20"/>
    <p:sldId id="281" r:id="rId21"/>
    <p:sldId id="282" r:id="rId22"/>
    <p:sldId id="283" r:id="rId23"/>
    <p:sldId id="284" r:id="rId24"/>
    <p:sldId id="285" r:id="rId25"/>
    <p:sldId id="286" r:id="rId26"/>
    <p:sldId id="321" r:id="rId27"/>
    <p:sldId id="291" r:id="rId28"/>
    <p:sldId id="292" r:id="rId29"/>
    <p:sldId id="293" r:id="rId30"/>
    <p:sldId id="294" r:id="rId31"/>
    <p:sldId id="295" r:id="rId32"/>
    <p:sldId id="296" r:id="rId33"/>
    <p:sldId id="298" r:id="rId34"/>
    <p:sldId id="322" r:id="rId35"/>
    <p:sldId id="299" r:id="rId36"/>
    <p:sldId id="301" r:id="rId37"/>
    <p:sldId id="302" r:id="rId38"/>
    <p:sldId id="303" r:id="rId39"/>
    <p:sldId id="304" r:id="rId40"/>
    <p:sldId id="305" r:id="rId41"/>
    <p:sldId id="306" r:id="rId42"/>
    <p:sldId id="307" r:id="rId43"/>
    <p:sldId id="308" r:id="rId44"/>
    <p:sldId id="309" r:id="rId45"/>
    <p:sldId id="311" r:id="rId46"/>
    <p:sldId id="312" r:id="rId47"/>
    <p:sldId id="323" r:id="rId48"/>
    <p:sldId id="313" r:id="rId49"/>
    <p:sldId id="315" r:id="rId50"/>
    <p:sldId id="324" r:id="rId51"/>
    <p:sldId id="317" r:id="rId52"/>
    <p:sldId id="326" r:id="rId53"/>
    <p:sldId id="327" r:id="rId54"/>
    <p:sldId id="328" r:id="rId55"/>
    <p:sldId id="329" r:id="rId56"/>
    <p:sldId id="331" r:id="rId57"/>
    <p:sldId id="332" r:id="rId58"/>
    <p:sldId id="333" r:id="rId59"/>
    <p:sldId id="334" r:id="rId60"/>
    <p:sldId id="335" r:id="rId61"/>
    <p:sldId id="336" r:id="rId62"/>
    <p:sldId id="338" r:id="rId63"/>
    <p:sldId id="340" r:id="rId64"/>
    <p:sldId id="341" r:id="rId65"/>
    <p:sldId id="342" r:id="rId66"/>
    <p:sldId id="343" r:id="rId67"/>
    <p:sldId id="344" r:id="rId68"/>
    <p:sldId id="345" r:id="rId69"/>
    <p:sldId id="346" r:id="rId70"/>
    <p:sldId id="347" r:id="rId71"/>
    <p:sldId id="348" r:id="rId72"/>
    <p:sldId id="349" r:id="rId73"/>
    <p:sldId id="350" r:id="rId74"/>
    <p:sldId id="351" r:id="rId75"/>
    <p:sldId id="352" r:id="rId76"/>
    <p:sldId id="353" r:id="rId77"/>
    <p:sldId id="354" r:id="rId78"/>
    <p:sldId id="355" r:id="rId79"/>
    <p:sldId id="356" r:id="rId80"/>
    <p:sldId id="357" r:id="rId81"/>
    <p:sldId id="358" r:id="rId82"/>
    <p:sldId id="359" r:id="rId83"/>
    <p:sldId id="360" r:id="rId84"/>
    <p:sldId id="361" r:id="rId85"/>
    <p:sldId id="362" r:id="rId86"/>
    <p:sldId id="363" r:id="rId87"/>
    <p:sldId id="364" r:id="rId88"/>
    <p:sldId id="365" r:id="rId89"/>
    <p:sldId id="366" r:id="rId90"/>
    <p:sldId id="367" r:id="rId91"/>
    <p:sldId id="368" r:id="rId92"/>
    <p:sldId id="369" r:id="rId93"/>
    <p:sldId id="370" r:id="rId94"/>
    <p:sldId id="371" r:id="rId95"/>
    <p:sldId id="372" r:id="rId96"/>
    <p:sldId id="373" r:id="rId97"/>
    <p:sldId id="374" r:id="rId98"/>
    <p:sldId id="375" r:id="rId99"/>
    <p:sldId id="376" r:id="rId100"/>
    <p:sldId id="377" r:id="rId101"/>
    <p:sldId id="378" r:id="rId102"/>
    <p:sldId id="379" r:id="rId103"/>
    <p:sldId id="380" r:id="rId104"/>
    <p:sldId id="381" r:id="rId105"/>
    <p:sldId id="382" r:id="rId106"/>
    <p:sldId id="383" r:id="rId107"/>
    <p:sldId id="384" r:id="rId108"/>
    <p:sldId id="385" r:id="rId109"/>
    <p:sldId id="386" r:id="rId110"/>
    <p:sldId id="387" r:id="rId111"/>
    <p:sldId id="388" r:id="rId112"/>
    <p:sldId id="389" r:id="rId113"/>
    <p:sldId id="390" r:id="rId114"/>
    <p:sldId id="391" r:id="rId115"/>
    <p:sldId id="392" r:id="rId116"/>
    <p:sldId id="393" r:id="rId117"/>
    <p:sldId id="394" r:id="rId118"/>
    <p:sldId id="395" r:id="rId119"/>
    <p:sldId id="396" r:id="rId120"/>
    <p:sldId id="397" r:id="rId121"/>
    <p:sldId id="398" r:id="rId122"/>
    <p:sldId id="399" r:id="rId123"/>
    <p:sldId id="400" r:id="rId124"/>
    <p:sldId id="401" r:id="rId125"/>
    <p:sldId id="402" r:id="rId126"/>
    <p:sldId id="403" r:id="rId127"/>
    <p:sldId id="404" r:id="rId128"/>
    <p:sldId id="405" r:id="rId129"/>
    <p:sldId id="406" r:id="rId130"/>
    <p:sldId id="407" r:id="rId131"/>
    <p:sldId id="408" r:id="rId132"/>
    <p:sldId id="409" r:id="rId133"/>
    <p:sldId id="410" r:id="rId134"/>
    <p:sldId id="411" r:id="rId135"/>
    <p:sldId id="412" r:id="rId136"/>
    <p:sldId id="413" r:id="rId137"/>
    <p:sldId id="414" r:id="rId138"/>
    <p:sldId id="415" r:id="rId139"/>
    <p:sldId id="416" r:id="rId140"/>
    <p:sldId id="417" r:id="rId141"/>
    <p:sldId id="418" r:id="rId142"/>
    <p:sldId id="419" r:id="rId143"/>
    <p:sldId id="420" r:id="rId144"/>
    <p:sldId id="421" r:id="rId145"/>
    <p:sldId id="422" r:id="rId146"/>
    <p:sldId id="423" r:id="rId147"/>
    <p:sldId id="424" r:id="rId148"/>
    <p:sldId id="425" r:id="rId149"/>
    <p:sldId id="426" r:id="rId150"/>
    <p:sldId id="427" r:id="rId151"/>
    <p:sldId id="428" r:id="rId152"/>
    <p:sldId id="429" r:id="rId153"/>
    <p:sldId id="430" r:id="rId154"/>
    <p:sldId id="431" r:id="rId155"/>
    <p:sldId id="432" r:id="rId156"/>
    <p:sldId id="433" r:id="rId157"/>
    <p:sldId id="434" r:id="rId158"/>
    <p:sldId id="435" r:id="rId159"/>
    <p:sldId id="436" r:id="rId160"/>
    <p:sldId id="437" r:id="rId161"/>
    <p:sldId id="438" r:id="rId162"/>
    <p:sldId id="439" r:id="rId163"/>
    <p:sldId id="440" r:id="rId164"/>
    <p:sldId id="441" r:id="rId165"/>
    <p:sldId id="442" r:id="rId166"/>
    <p:sldId id="443" r:id="rId167"/>
    <p:sldId id="444" r:id="rId168"/>
    <p:sldId id="445" r:id="rId169"/>
    <p:sldId id="446" r:id="rId170"/>
    <p:sldId id="447" r:id="rId171"/>
    <p:sldId id="448" r:id="rId172"/>
    <p:sldId id="449" r:id="rId173"/>
    <p:sldId id="450" r:id="rId174"/>
    <p:sldId id="451" r:id="rId175"/>
    <p:sldId id="452" r:id="rId176"/>
    <p:sldId id="453" r:id="rId177"/>
    <p:sldId id="454" r:id="rId17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19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54" Type="http://schemas.openxmlformats.org/officeDocument/2006/relationships/slide" Target="slides/slide153.xml"/><Relationship Id="rId159" Type="http://schemas.openxmlformats.org/officeDocument/2006/relationships/slide" Target="slides/slide158.xml"/><Relationship Id="rId175" Type="http://schemas.openxmlformats.org/officeDocument/2006/relationships/slide" Target="slides/slide174.xml"/><Relationship Id="rId170" Type="http://schemas.openxmlformats.org/officeDocument/2006/relationships/slide" Target="slides/slide169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65" Type="http://schemas.openxmlformats.org/officeDocument/2006/relationships/slide" Target="slides/slide164.xml"/><Relationship Id="rId181" Type="http://schemas.openxmlformats.org/officeDocument/2006/relationships/viewProps" Target="viewProp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slide" Target="slides/slide154.xml"/><Relationship Id="rId171" Type="http://schemas.openxmlformats.org/officeDocument/2006/relationships/slide" Target="slides/slide170.xml"/><Relationship Id="rId176" Type="http://schemas.openxmlformats.org/officeDocument/2006/relationships/slide" Target="slides/slide175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slide" Target="slides/slide165.xml"/><Relationship Id="rId18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72" Type="http://schemas.openxmlformats.org/officeDocument/2006/relationships/slide" Target="slides/slide171.xml"/><Relationship Id="rId180" Type="http://schemas.openxmlformats.org/officeDocument/2006/relationships/presProps" Target="presProps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183" Type="http://schemas.openxmlformats.org/officeDocument/2006/relationships/tableStyles" Target="tableStyle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notesMaster" Target="notesMasters/notesMaster1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435A3F-ECE1-46CB-8791-3088E702A3F5}" type="datetimeFigureOut">
              <a:rPr lang="en-US" smtClean="0"/>
              <a:t>9/11/2014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28930B-A190-4E5A-A534-A1B5409A5A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7489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6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7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8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9.xml"/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0.xml"/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1.xml"/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4.xml"/><Relationship Id="rId1" Type="http://schemas.openxmlformats.org/officeDocument/2006/relationships/notesMaster" Target="../notesMasters/notesMaster1.xml"/></Relationships>
</file>

<file path=ppt/notesSlides/_rels/notesSlide1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5.xml"/><Relationship Id="rId1" Type="http://schemas.openxmlformats.org/officeDocument/2006/relationships/notesMaster" Target="../notesMasters/notesMaster1.xml"/></Relationships>
</file>

<file path=ppt/notesSlides/_rels/notesSlide1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6.xml"/><Relationship Id="rId1" Type="http://schemas.openxmlformats.org/officeDocument/2006/relationships/notesMaster" Target="../notesMasters/notesMaster1.xml"/></Relationships>
</file>

<file path=ppt/notesSlides/_rels/notesSlide1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7.xml"/><Relationship Id="rId1" Type="http://schemas.openxmlformats.org/officeDocument/2006/relationships/notesMaster" Target="../notesMasters/notesMaster1.xml"/></Relationships>
</file>

<file path=ppt/notesSlides/_rels/notesSlide1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8.xml"/><Relationship Id="rId1" Type="http://schemas.openxmlformats.org/officeDocument/2006/relationships/notesMaster" Target="../notesMasters/notesMaster1.xml"/></Relationships>
</file>

<file path=ppt/notesSlides/_rels/notesSlide1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9.xml"/><Relationship Id="rId1" Type="http://schemas.openxmlformats.org/officeDocument/2006/relationships/notesMaster" Target="../notesMasters/notesMaster1.xml"/></Relationships>
</file>

<file path=ppt/notesSlides/_rels/notesSlide1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0.xml"/><Relationship Id="rId1" Type="http://schemas.openxmlformats.org/officeDocument/2006/relationships/notesMaster" Target="../notesMasters/notesMaster1.xml"/></Relationships>
</file>

<file path=ppt/notesSlides/_rels/notesSlide1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3.xml"/><Relationship Id="rId1" Type="http://schemas.openxmlformats.org/officeDocument/2006/relationships/notesMaster" Target="../notesMasters/notesMaster1.xml"/></Relationships>
</file>

<file path=ppt/notesSlides/_rels/notesSlide1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4.xml"/><Relationship Id="rId1" Type="http://schemas.openxmlformats.org/officeDocument/2006/relationships/notesMaster" Target="../notesMasters/notesMaster1.xml"/></Relationships>
</file>

<file path=ppt/notesSlides/_rels/notesSlide1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0.xml"/><Relationship Id="rId1" Type="http://schemas.openxmlformats.org/officeDocument/2006/relationships/notesMaster" Target="../notesMasters/notesMaster1.xml"/></Relationships>
</file>

<file path=ppt/notesSlides/_rels/notesSlide1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1.xml"/><Relationship Id="rId1" Type="http://schemas.openxmlformats.org/officeDocument/2006/relationships/notesMaster" Target="../notesMasters/notesMaster1.xml"/></Relationships>
</file>

<file path=ppt/notesSlides/_rels/notesSlide1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4.xml"/><Relationship Id="rId1" Type="http://schemas.openxmlformats.org/officeDocument/2006/relationships/notesMaster" Target="../notesMasters/notesMaster1.xml"/></Relationships>
</file>

<file path=ppt/notesSlides/_rels/notesSlide1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6.xml"/><Relationship Id="rId1" Type="http://schemas.openxmlformats.org/officeDocument/2006/relationships/notesMaster" Target="../notesMasters/notesMaster1.xml"/></Relationships>
</file>

<file path=ppt/notesSlides/_rels/notesSlide1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7.xml"/><Relationship Id="rId1" Type="http://schemas.openxmlformats.org/officeDocument/2006/relationships/notesMaster" Target="../notesMasters/notesMaster1.xml"/></Relationships>
</file>

<file path=ppt/notesSlides/_rels/notesSlide1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8.xml"/><Relationship Id="rId1" Type="http://schemas.openxmlformats.org/officeDocument/2006/relationships/notesMaster" Target="../notesMasters/notesMaster1.xml"/></Relationships>
</file>

<file path=ppt/notesSlides/_rels/notesSlide1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9.xml"/><Relationship Id="rId1" Type="http://schemas.openxmlformats.org/officeDocument/2006/relationships/notesMaster" Target="../notesMasters/notesMaster1.xml"/></Relationships>
</file>

<file path=ppt/notesSlides/_rels/notesSlide1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1.xml"/><Relationship Id="rId1" Type="http://schemas.openxmlformats.org/officeDocument/2006/relationships/notesMaster" Target="../notesMasters/notesMaster1.xml"/></Relationships>
</file>

<file path=ppt/notesSlides/_rels/notesSlide1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5475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5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5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79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03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7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1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5475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499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3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547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9571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1026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08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6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36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67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77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98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08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18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8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39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49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59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69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80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90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00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6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36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77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7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9811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1026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7939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0835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1859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8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39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4931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0051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1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2099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4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5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7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8243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0291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1315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2339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4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5411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6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1026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9987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7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8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0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2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4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6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9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69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80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90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5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1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2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4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5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6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7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8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9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4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79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6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8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0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2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6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3187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ea typeface="ＭＳ Ｐゴシック" pitchFamily="1" charset="-128"/>
            </a:endParaRPr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4211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ea typeface="ＭＳ Ｐゴシック" pitchFamily="1" charset="-128"/>
            </a:endParaRPr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5235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ea typeface="ＭＳ Ｐゴシック" pitchFamily="1" charset="-128"/>
            </a:endParaRPr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6259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ea typeface="ＭＳ Ｐゴシック" pitchFamily="1" charset="-128"/>
            </a:endParaRPr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ea typeface="ＭＳ Ｐゴシック" pitchFamily="1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03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883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ea typeface="ＭＳ Ｐゴシック" pitchFamily="1" charset="-128"/>
            </a:endParaRPr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9027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ea typeface="ＭＳ Ｐゴシック" pitchFamily="1" charset="-128"/>
            </a:endParaRPr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0291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ea typeface="ＭＳ Ｐゴシック" pitchFamily="1" charset="-128"/>
            </a:endParaRPr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1315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ea typeface="ＭＳ Ｐゴシック" pitchFamily="1" charset="-128"/>
            </a:endParaRPr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5411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ea typeface="ＭＳ Ｐゴシック" pitchFamily="1" charset="-128"/>
            </a:endParaRPr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6435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ea typeface="ＭＳ Ｐゴシック" pitchFamily="1" charset="-128"/>
            </a:endParaRPr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7459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ea typeface="ＭＳ Ｐゴシック" pitchFamily="1" charset="-128"/>
            </a:endParaRPr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8483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ea typeface="ＭＳ Ｐゴシック" pitchFamily="1" charset="-128"/>
            </a:endParaRPr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9507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ea typeface="ＭＳ Ｐゴシック" pitchFamily="1" charset="-128"/>
            </a:endParaRPr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0531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ea typeface="ＭＳ Ｐゴシック" pitchFamily="1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7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1555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ea typeface="ＭＳ Ｐゴシック" pitchFamily="1" charset="-128"/>
            </a:endParaRPr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2579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ea typeface="ＭＳ Ｐゴシック" pitchFamily="1" charset="-128"/>
            </a:endParaRPr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03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ea typeface="ＭＳ Ｐゴシック" pitchFamily="1" charset="-128"/>
            </a:endParaRPr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Rectangle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5587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ea typeface="ＭＳ Ｐゴシック" pitchFamily="1" charset="-128"/>
            </a:endParaRPr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Rectangle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6611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ea typeface="ＭＳ Ｐゴシック" pitchFamily="1" charset="-128"/>
            </a:endParaRPr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Rectangle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7635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ea typeface="ＭＳ Ｐゴシック" pitchFamily="1" charset="-128"/>
            </a:endParaRPr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Rectangle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9683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ea typeface="ＭＳ Ｐゴシック" pitchFamily="1" charset="-128"/>
            </a:endParaRPr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Rectangle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1731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ea typeface="ＭＳ Ｐゴシック" pitchFamily="1" charset="-128"/>
            </a:endParaRPr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Rectangle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2755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ea typeface="ＭＳ Ｐゴシック" pitchFamily="1" charset="-128"/>
            </a:endParaRPr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1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5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19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E6181-52B3-422C-AC00-7634BF858626}" type="datetimeFigureOut">
              <a:rPr lang="en-US" smtClean="0"/>
              <a:t>9/11/2014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2AAE6-14E3-4839-8402-6421658B4E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E6181-52B3-422C-AC00-7634BF858626}" type="datetimeFigureOut">
              <a:rPr lang="en-US" smtClean="0"/>
              <a:t>9/11/2014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2AAE6-14E3-4839-8402-6421658B4E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244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E6181-52B3-422C-AC00-7634BF858626}" type="datetimeFigureOut">
              <a:rPr lang="en-US" smtClean="0"/>
              <a:t>9/11/2014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2AAE6-14E3-4839-8402-6421658B4E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E6181-52B3-422C-AC00-7634BF858626}" type="datetimeFigureOut">
              <a:rPr lang="en-US" smtClean="0"/>
              <a:t>9/11/2014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2AAE6-14E3-4839-8402-6421658B4E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E6181-52B3-422C-AC00-7634BF858626}" type="datetimeFigureOut">
              <a:rPr lang="en-US" smtClean="0"/>
              <a:t>9/11/2014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2AAE6-14E3-4839-8402-6421658B4E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E6181-52B3-422C-AC00-7634BF858626}" type="datetimeFigureOut">
              <a:rPr lang="en-US" smtClean="0"/>
              <a:t>9/11/2014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2AAE6-14E3-4839-8402-6421658B4E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E6181-52B3-422C-AC00-7634BF858626}" type="datetimeFigureOut">
              <a:rPr lang="en-US" smtClean="0"/>
              <a:t>9/11/2014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2AAE6-14E3-4839-8402-6421658B4E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E6181-52B3-422C-AC00-7634BF858626}" type="datetimeFigureOut">
              <a:rPr lang="en-US" smtClean="0"/>
              <a:t>9/11/2014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2AAE6-14E3-4839-8402-6421658B4E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E6181-52B3-422C-AC00-7634BF858626}" type="datetimeFigureOut">
              <a:rPr lang="en-US" smtClean="0"/>
              <a:t>9/11/2014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2AAE6-14E3-4839-8402-6421658B4E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3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AE6181-52B3-422C-AC00-7634BF858626}" type="datetimeFigureOut">
              <a:rPr lang="en-US" smtClean="0"/>
              <a:t>9/11/2014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82AAE6-14E3-4839-8402-6421658B4E2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13.xml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14.xml"/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115.xml"/><Relationship Id="rId1" Type="http://schemas.openxmlformats.org/officeDocument/2006/relationships/slideLayout" Target="../slideLayouts/slideLayout7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16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117.xml"/><Relationship Id="rId1" Type="http://schemas.openxmlformats.org/officeDocument/2006/relationships/slideLayout" Target="../slideLayouts/slideLayout7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8.xml"/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9.xml"/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20.xml"/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1.xml"/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2.xml"/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23.xml"/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24.xml"/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5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26.xml"/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127.xml"/><Relationship Id="rId1" Type="http://schemas.openxmlformats.org/officeDocument/2006/relationships/slideLayout" Target="../slideLayouts/slideLayout7.xml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128.xml"/><Relationship Id="rId1" Type="http://schemas.openxmlformats.org/officeDocument/2006/relationships/slideLayout" Target="../slideLayouts/slideLayout7.xml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129.xml"/><Relationship Id="rId1" Type="http://schemas.openxmlformats.org/officeDocument/2006/relationships/slideLayout" Target="../slideLayouts/slideLayout7.xml"/></Relationships>
</file>

<file path=ppt/slides/_rels/slide1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130.xml"/><Relationship Id="rId1" Type="http://schemas.openxmlformats.org/officeDocument/2006/relationships/slideLayout" Target="../slideLayouts/slideLayout7.xml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131.xml"/><Relationship Id="rId1" Type="http://schemas.openxmlformats.org/officeDocument/2006/relationships/slideLayout" Target="../slideLayouts/slideLayout7.xml"/></Relationships>
</file>

<file path=ppt/slides/_rels/slide1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132.xml"/><Relationship Id="rId1" Type="http://schemas.openxmlformats.org/officeDocument/2006/relationships/slideLayout" Target="../slideLayouts/slideLayout7.xml"/></Relationships>
</file>

<file path=ppt/slides/_rels/slide1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133.xml"/><Relationship Id="rId1" Type="http://schemas.openxmlformats.org/officeDocument/2006/relationships/slideLayout" Target="../slideLayouts/slideLayout2.xml"/></Relationships>
</file>

<file path=ppt/slides/_rels/slide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134.xml"/><Relationship Id="rId1" Type="http://schemas.openxmlformats.org/officeDocument/2006/relationships/slideLayout" Target="../slideLayouts/slideLayout2.xml"/></Relationships>
</file>

<file path=ppt/slides/_rels/slide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135.xml"/><Relationship Id="rId1" Type="http://schemas.openxmlformats.org/officeDocument/2006/relationships/slideLayout" Target="../slideLayouts/slideLayout7.xml"/></Relationships>
</file>

<file path=ppt/slides/_rels/slide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13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4.xml"/></Relationships>
</file>

<file path=ppt/slides/_rels/slide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137.xml"/><Relationship Id="rId1" Type="http://schemas.openxmlformats.org/officeDocument/2006/relationships/slideLayout" Target="../slideLayouts/slideLayout7.xml"/></Relationships>
</file>

<file path=ppt/slides/_rels/slide1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138.xml"/><Relationship Id="rId1" Type="http://schemas.openxmlformats.org/officeDocument/2006/relationships/slideLayout" Target="../slideLayouts/slideLayout7.xml"/></Relationships>
</file>

<file path=ppt/slides/_rels/slide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1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14346" name="Rectangle 10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Skin (Integument)</a:t>
            </a:r>
          </a:p>
        </p:txBody>
      </p:sp>
      <p:sp>
        <p:nvSpPr>
          <p:cNvPr id="14347" name="Rectangle 11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2800" dirty="0"/>
              <a:t>Consists of two distinct regions</a:t>
            </a:r>
          </a:p>
          <a:p>
            <a:pPr lvl="1"/>
            <a:r>
              <a:rPr lang="en-US" sz="2400" b="1" dirty="0" smtClean="0"/>
              <a:t>Epidermis</a:t>
            </a:r>
          </a:p>
          <a:p>
            <a:pPr lvl="2"/>
            <a:r>
              <a:rPr lang="en-US" sz="2000" dirty="0" smtClean="0"/>
              <a:t>superficial </a:t>
            </a:r>
            <a:r>
              <a:rPr lang="en-US" sz="2000" dirty="0"/>
              <a:t>region</a:t>
            </a:r>
          </a:p>
          <a:p>
            <a:pPr lvl="2"/>
            <a:r>
              <a:rPr lang="en-US" sz="2000" dirty="0"/>
              <a:t>Epithelial tissue</a:t>
            </a:r>
          </a:p>
          <a:p>
            <a:pPr lvl="1"/>
            <a:r>
              <a:rPr lang="en-US" sz="2400" b="1" dirty="0" smtClean="0"/>
              <a:t>Dermis</a:t>
            </a:r>
          </a:p>
          <a:p>
            <a:pPr lvl="2"/>
            <a:r>
              <a:rPr lang="en-US" sz="2000" dirty="0" smtClean="0"/>
              <a:t>underlies </a:t>
            </a:r>
            <a:r>
              <a:rPr lang="en-US" sz="2000" dirty="0"/>
              <a:t>epidermis</a:t>
            </a:r>
          </a:p>
          <a:p>
            <a:pPr lvl="2"/>
            <a:r>
              <a:rPr lang="en-US" sz="2000" dirty="0"/>
              <a:t>Mostly fibrous connective tissue</a:t>
            </a:r>
          </a:p>
          <a:p>
            <a:r>
              <a:rPr lang="en-US" sz="2800" b="1" dirty="0"/>
              <a:t>Hypodermis </a:t>
            </a:r>
            <a:r>
              <a:rPr lang="en-US" sz="2800" b="1" dirty="0" smtClean="0"/>
              <a:t> fascia</a:t>
            </a:r>
            <a:r>
              <a:rPr lang="en-US" sz="2800" b="1" dirty="0"/>
              <a:t>)</a:t>
            </a:r>
          </a:p>
          <a:p>
            <a:pPr lvl="1"/>
            <a:r>
              <a:rPr lang="en-US" sz="2400" dirty="0"/>
              <a:t>Subcutaneous layer deep to skin </a:t>
            </a:r>
          </a:p>
          <a:p>
            <a:pPr lvl="1"/>
            <a:r>
              <a:rPr lang="en-US" sz="2400" dirty="0"/>
              <a:t>Not part of skin but shares some functions</a:t>
            </a:r>
          </a:p>
          <a:p>
            <a:pPr lvl="1"/>
            <a:r>
              <a:rPr lang="en-US" sz="2400" dirty="0"/>
              <a:t>Mostly adipose </a:t>
            </a:r>
            <a:endParaRPr lang="en-US" sz="2400" dirty="0" smtClean="0"/>
          </a:p>
          <a:p>
            <a:pPr lvl="2"/>
            <a:r>
              <a:rPr lang="en-US" sz="2000" dirty="0" smtClean="0"/>
              <a:t>absorbs </a:t>
            </a:r>
            <a:r>
              <a:rPr lang="en-US" sz="2000" dirty="0"/>
              <a:t>shock &amp; insulates</a:t>
            </a:r>
          </a:p>
          <a:p>
            <a:pPr lvl="1"/>
            <a:r>
              <a:rPr lang="en-US" sz="2400" dirty="0"/>
              <a:t>Anchors skin to underlying structures </a:t>
            </a:r>
            <a:r>
              <a:rPr lang="en-US" sz="2400" dirty="0" smtClean="0"/>
              <a:t> 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22534" name="Rectangle 6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066800"/>
          </a:xfrm>
        </p:spPr>
        <p:txBody>
          <a:bodyPr>
            <a:normAutofit fontScale="90000"/>
          </a:bodyPr>
          <a:lstStyle/>
          <a:p>
            <a:r>
              <a:rPr lang="en-US"/>
              <a:t>Layers of the Epidermis: </a:t>
            </a:r>
            <a:br>
              <a:rPr lang="en-US"/>
            </a:br>
            <a:r>
              <a:rPr lang="en-US"/>
              <a:t>Stratum Lucidum (Clear Layer)</a:t>
            </a:r>
          </a:p>
        </p:txBody>
      </p:sp>
      <p:sp>
        <p:nvSpPr>
          <p:cNvPr id="22535" name="Rectangle 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Only in thick skin</a:t>
            </a:r>
          </a:p>
          <a:p>
            <a:endParaRPr lang="en-US" dirty="0" smtClean="0"/>
          </a:p>
          <a:p>
            <a:r>
              <a:rPr lang="en-US" dirty="0" smtClean="0"/>
              <a:t>Thin</a:t>
            </a:r>
            <a:r>
              <a:rPr lang="en-US" dirty="0"/>
              <a:t>, translucent band superficial to the stratum </a:t>
            </a:r>
            <a:r>
              <a:rPr lang="en-US" dirty="0" err="1"/>
              <a:t>granulosum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A </a:t>
            </a:r>
            <a:r>
              <a:rPr lang="en-US" dirty="0"/>
              <a:t>few rows of flat, dead </a:t>
            </a:r>
            <a:r>
              <a:rPr lang="en-US" dirty="0" err="1"/>
              <a:t>keratinocytes</a:t>
            </a:r>
            <a:endParaRPr lang="en-US" dirty="0"/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69636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066800"/>
          </a:xfrm>
        </p:spPr>
        <p:txBody>
          <a:bodyPr>
            <a:normAutofit fontScale="90000"/>
          </a:bodyPr>
          <a:lstStyle/>
          <a:p>
            <a:r>
              <a:rPr lang="en-US"/>
              <a:t>Stages of Bone Repair: </a:t>
            </a:r>
            <a:br>
              <a:rPr lang="en-US"/>
            </a:br>
            <a:r>
              <a:rPr lang="en-US"/>
              <a:t>Bony Callus Forms</a:t>
            </a:r>
          </a:p>
        </p:txBody>
      </p:sp>
      <p:sp>
        <p:nvSpPr>
          <p:cNvPr id="69637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4114800" cy="4525963"/>
          </a:xfrm>
        </p:spPr>
        <p:txBody>
          <a:bodyPr>
            <a:normAutofit fontScale="92500"/>
          </a:bodyPr>
          <a:lstStyle/>
          <a:p>
            <a:r>
              <a:rPr lang="en-US" dirty="0"/>
              <a:t>Within one week new </a:t>
            </a:r>
            <a:r>
              <a:rPr lang="en-US" dirty="0" err="1"/>
              <a:t>trabeculae</a:t>
            </a:r>
            <a:r>
              <a:rPr lang="en-US" dirty="0"/>
              <a:t> appear in </a:t>
            </a:r>
            <a:r>
              <a:rPr lang="en-US" dirty="0" err="1"/>
              <a:t>fibrocartilaginous</a:t>
            </a:r>
            <a:r>
              <a:rPr lang="en-US" dirty="0"/>
              <a:t> callus</a:t>
            </a:r>
          </a:p>
          <a:p>
            <a:r>
              <a:rPr lang="en-US" dirty="0"/>
              <a:t>Callus converted to bony (hard) callus of spongy bone</a:t>
            </a:r>
          </a:p>
          <a:p>
            <a:r>
              <a:rPr lang="en-US" dirty="0"/>
              <a:t>~2 months later firm union forms</a:t>
            </a: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7188" y="1524000"/>
            <a:ext cx="4066812" cy="459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39575713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7168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066800"/>
          </a:xfrm>
        </p:spPr>
        <p:txBody>
          <a:bodyPr>
            <a:normAutofit fontScale="90000"/>
          </a:bodyPr>
          <a:lstStyle/>
          <a:p>
            <a:r>
              <a:rPr lang="en-US"/>
              <a:t>Stages of Bone Repair: </a:t>
            </a:r>
            <a:br>
              <a:rPr lang="en-US"/>
            </a:br>
            <a:r>
              <a:rPr lang="en-US"/>
              <a:t>Bone Remodeling Occurs</a:t>
            </a:r>
          </a:p>
        </p:txBody>
      </p:sp>
      <p:sp>
        <p:nvSpPr>
          <p:cNvPr id="71685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4191000" cy="4525963"/>
          </a:xfrm>
        </p:spPr>
        <p:txBody>
          <a:bodyPr>
            <a:normAutofit lnSpcReduction="10000"/>
          </a:bodyPr>
          <a:lstStyle/>
          <a:p>
            <a:r>
              <a:rPr lang="en-US" dirty="0"/>
              <a:t>Begins during body callus formation</a:t>
            </a:r>
          </a:p>
          <a:p>
            <a:r>
              <a:rPr lang="en-US" dirty="0"/>
              <a:t>Continues for several months</a:t>
            </a:r>
          </a:p>
          <a:p>
            <a:r>
              <a:rPr lang="en-US" dirty="0"/>
              <a:t>Excess material </a:t>
            </a:r>
            <a:r>
              <a:rPr lang="en-US" dirty="0" smtClean="0"/>
              <a:t>removed</a:t>
            </a:r>
            <a:endParaRPr lang="en-US" dirty="0"/>
          </a:p>
          <a:p>
            <a:r>
              <a:rPr lang="en-US" dirty="0"/>
              <a:t>Compact bone laid down to reconstruct shaft </a:t>
            </a:r>
            <a:r>
              <a:rPr lang="en-US" dirty="0" smtClean="0"/>
              <a:t>walls</a:t>
            </a:r>
            <a:endParaRPr lang="en-US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6745" y="1066800"/>
            <a:ext cx="4343400" cy="5210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73957732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7475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Homeostatic Imbalances</a:t>
            </a:r>
          </a:p>
        </p:txBody>
      </p:sp>
      <p:sp>
        <p:nvSpPr>
          <p:cNvPr id="74757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5562600" cy="4525963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90000"/>
              </a:lnSpc>
            </a:pPr>
            <a:r>
              <a:rPr lang="en-US" b="1" dirty="0" err="1"/>
              <a:t>Osteomalacia</a:t>
            </a:r>
            <a:endParaRPr lang="en-US" dirty="0"/>
          </a:p>
          <a:p>
            <a:pPr lvl="1">
              <a:lnSpc>
                <a:spcPct val="90000"/>
              </a:lnSpc>
            </a:pPr>
            <a:r>
              <a:rPr lang="en-US" dirty="0"/>
              <a:t>Bones poorly mineralized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Calcium salts not adequate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Soft, weak bones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Pain upon bearing weight</a:t>
            </a:r>
          </a:p>
          <a:p>
            <a:pPr>
              <a:lnSpc>
                <a:spcPct val="90000"/>
              </a:lnSpc>
            </a:pPr>
            <a:endParaRPr lang="en-US" b="1" dirty="0" smtClean="0"/>
          </a:p>
          <a:p>
            <a:pPr>
              <a:lnSpc>
                <a:spcPct val="90000"/>
              </a:lnSpc>
            </a:pPr>
            <a:r>
              <a:rPr lang="en-US" b="1" dirty="0" smtClean="0"/>
              <a:t>Rickets </a:t>
            </a:r>
            <a:r>
              <a:rPr lang="en-US" dirty="0"/>
              <a:t>(</a:t>
            </a:r>
            <a:r>
              <a:rPr lang="en-US" dirty="0" err="1"/>
              <a:t>osteomalacia</a:t>
            </a:r>
            <a:r>
              <a:rPr lang="en-US" dirty="0"/>
              <a:t> of children) 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Bowed legs and other bone deformities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Bones ends enlarged and abnormally long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Cause: Vitamin D deficiency or insufficient dietary calcium</a:t>
            </a:r>
          </a:p>
        </p:txBody>
      </p:sp>
      <p:pic>
        <p:nvPicPr>
          <p:cNvPr id="22530" name="Picture 2" descr="http://suckledsunnah.files.wordpress.com/2012/07/c0094075-rickets-sp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86569" y="3200400"/>
            <a:ext cx="2957431" cy="36576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69606799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7578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Homeostatic Imbalances</a:t>
            </a:r>
          </a:p>
        </p:txBody>
      </p:sp>
      <p:sp>
        <p:nvSpPr>
          <p:cNvPr id="75781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4343400" cy="4525963"/>
          </a:xfrm>
        </p:spPr>
        <p:txBody>
          <a:bodyPr/>
          <a:lstStyle/>
          <a:p>
            <a:r>
              <a:rPr lang="en-US" b="1" dirty="0"/>
              <a:t>Osteoporosis</a:t>
            </a:r>
            <a:endParaRPr lang="en-US" dirty="0"/>
          </a:p>
          <a:p>
            <a:pPr lvl="1"/>
            <a:r>
              <a:rPr lang="en-US" dirty="0"/>
              <a:t>Group of diseases</a:t>
            </a:r>
          </a:p>
          <a:p>
            <a:pPr lvl="1"/>
            <a:r>
              <a:rPr lang="en-US" dirty="0"/>
              <a:t>Bone </a:t>
            </a:r>
            <a:r>
              <a:rPr lang="en-US" dirty="0" err="1"/>
              <a:t>resorption</a:t>
            </a:r>
            <a:r>
              <a:rPr lang="en-US" dirty="0"/>
              <a:t> outpaces deposit</a:t>
            </a:r>
          </a:p>
          <a:p>
            <a:pPr lvl="1"/>
            <a:r>
              <a:rPr lang="en-US" dirty="0"/>
              <a:t>Spongy bone of spine and neck of femur most susceptible</a:t>
            </a:r>
          </a:p>
          <a:p>
            <a:pPr lvl="2"/>
            <a:r>
              <a:rPr lang="en-US" dirty="0"/>
              <a:t>Vertebral and hip fractures common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6291" y="1219200"/>
            <a:ext cx="3858491" cy="53480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18561525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77828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Risk Factors for Osteoporosis</a:t>
            </a:r>
          </a:p>
        </p:txBody>
      </p:sp>
      <p:sp>
        <p:nvSpPr>
          <p:cNvPr id="77829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Risk factors</a:t>
            </a:r>
          </a:p>
          <a:p>
            <a:pPr lvl="1"/>
            <a:r>
              <a:rPr lang="en-US"/>
              <a:t>Most often aged, postmenopausal women</a:t>
            </a:r>
          </a:p>
          <a:p>
            <a:pPr lvl="2"/>
            <a:r>
              <a:rPr lang="en-US"/>
              <a:t>30% 60 – 70 years of age; 70% by age 80</a:t>
            </a:r>
          </a:p>
          <a:p>
            <a:pPr lvl="2"/>
            <a:r>
              <a:rPr lang="en-US"/>
              <a:t>30% caucasian women will fracture bone because of it</a:t>
            </a:r>
          </a:p>
          <a:p>
            <a:pPr lvl="1"/>
            <a:r>
              <a:rPr lang="en-US"/>
              <a:t>Men to lesser degree</a:t>
            </a:r>
          </a:p>
          <a:p>
            <a:pPr lvl="1"/>
            <a:r>
              <a:rPr lang="en-US"/>
              <a:t>Sex hormones maintain normal bone health and density</a:t>
            </a:r>
          </a:p>
          <a:p>
            <a:pPr lvl="2"/>
            <a:r>
              <a:rPr lang="en-US"/>
              <a:t>As secretion wanes with age osteoporosis can develop</a:t>
            </a:r>
          </a:p>
        </p:txBody>
      </p:sp>
    </p:spTree>
    <p:extLst>
      <p:ext uri="{BB962C8B-B14F-4D97-AF65-F5344CB8AC3E}">
        <p14:creationId xmlns:p14="http://schemas.microsoft.com/office/powerpoint/2010/main" val="2972869802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78852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Additional Risk Factors for Osteoporosis</a:t>
            </a:r>
          </a:p>
        </p:txBody>
      </p:sp>
      <p:sp>
        <p:nvSpPr>
          <p:cNvPr id="78853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en-US" sz="2800"/>
              <a:t>Petite body form</a:t>
            </a:r>
          </a:p>
          <a:p>
            <a:pPr>
              <a:lnSpc>
                <a:spcPct val="90000"/>
              </a:lnSpc>
            </a:pPr>
            <a:r>
              <a:rPr lang="en-US" sz="2800"/>
              <a:t>Insufficient exercise to stress bones</a:t>
            </a:r>
          </a:p>
          <a:p>
            <a:pPr>
              <a:lnSpc>
                <a:spcPct val="90000"/>
              </a:lnSpc>
            </a:pPr>
            <a:r>
              <a:rPr lang="en-US" sz="2800"/>
              <a:t>Diet poor in calcium and protein</a:t>
            </a:r>
          </a:p>
          <a:p>
            <a:pPr>
              <a:lnSpc>
                <a:spcPct val="90000"/>
              </a:lnSpc>
            </a:pPr>
            <a:r>
              <a:rPr lang="en-US" sz="2800"/>
              <a:t>Smoking</a:t>
            </a:r>
          </a:p>
          <a:p>
            <a:pPr>
              <a:lnSpc>
                <a:spcPct val="90000"/>
              </a:lnSpc>
            </a:pPr>
            <a:r>
              <a:rPr lang="en-US" sz="2800"/>
              <a:t>Hormone-related conditions</a:t>
            </a:r>
            <a:endParaRPr lang="en-US" sz="2000"/>
          </a:p>
          <a:p>
            <a:pPr lvl="1">
              <a:lnSpc>
                <a:spcPct val="90000"/>
              </a:lnSpc>
            </a:pPr>
            <a:r>
              <a:rPr lang="en-US" sz="2400"/>
              <a:t>Hyperthyroidism</a:t>
            </a:r>
          </a:p>
          <a:p>
            <a:pPr lvl="1">
              <a:lnSpc>
                <a:spcPct val="90000"/>
              </a:lnSpc>
            </a:pPr>
            <a:r>
              <a:rPr lang="en-US" sz="2400"/>
              <a:t>Low blood levels of thyroid-stimulating hormone</a:t>
            </a:r>
          </a:p>
          <a:p>
            <a:pPr lvl="1">
              <a:lnSpc>
                <a:spcPct val="90000"/>
              </a:lnSpc>
            </a:pPr>
            <a:r>
              <a:rPr lang="en-US" sz="2400"/>
              <a:t>Diabetes mellitus</a:t>
            </a:r>
            <a:endParaRPr lang="en-US" sz="2000"/>
          </a:p>
          <a:p>
            <a:pPr>
              <a:lnSpc>
                <a:spcPct val="90000"/>
              </a:lnSpc>
            </a:pPr>
            <a:r>
              <a:rPr lang="en-US" sz="2800"/>
              <a:t>Immobility</a:t>
            </a:r>
          </a:p>
          <a:p>
            <a:pPr>
              <a:lnSpc>
                <a:spcPct val="90000"/>
              </a:lnSpc>
            </a:pPr>
            <a:r>
              <a:rPr lang="en-US" sz="2800"/>
              <a:t>Males with prostate cancer taking androgen-suppressing drugs</a:t>
            </a:r>
          </a:p>
        </p:txBody>
      </p:sp>
    </p:spTree>
    <p:extLst>
      <p:ext uri="{BB962C8B-B14F-4D97-AF65-F5344CB8AC3E}">
        <p14:creationId xmlns:p14="http://schemas.microsoft.com/office/powerpoint/2010/main" val="262952559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7987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Treating Osteoporosis</a:t>
            </a:r>
          </a:p>
        </p:txBody>
      </p:sp>
      <p:sp>
        <p:nvSpPr>
          <p:cNvPr id="79877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Traditional treatments</a:t>
            </a:r>
          </a:p>
          <a:p>
            <a:pPr lvl="1"/>
            <a:r>
              <a:rPr lang="en-US"/>
              <a:t>Calcium</a:t>
            </a:r>
          </a:p>
          <a:p>
            <a:pPr lvl="1"/>
            <a:r>
              <a:rPr lang="en-US"/>
              <a:t>Vitamin D supplements</a:t>
            </a:r>
          </a:p>
          <a:p>
            <a:pPr lvl="1"/>
            <a:r>
              <a:rPr lang="en-US"/>
              <a:t>Weight-bearing exercise</a:t>
            </a:r>
          </a:p>
          <a:p>
            <a:pPr lvl="1"/>
            <a:r>
              <a:rPr lang="en-US"/>
              <a:t>Hormone replacement therapy</a:t>
            </a:r>
          </a:p>
          <a:p>
            <a:pPr lvl="2"/>
            <a:r>
              <a:rPr lang="en-US"/>
              <a:t>Slows bone loss but does not reverse it</a:t>
            </a:r>
          </a:p>
          <a:p>
            <a:pPr lvl="2"/>
            <a:r>
              <a:rPr lang="en-US"/>
              <a:t>Controversial due to increased risk of heart attack, stroke, and breast cancer</a:t>
            </a:r>
          </a:p>
          <a:p>
            <a:pPr lvl="2"/>
            <a:r>
              <a:rPr lang="en-US"/>
              <a:t>Some take estrogenic compounds in soy as substitute</a:t>
            </a:r>
          </a:p>
        </p:txBody>
      </p:sp>
    </p:spTree>
    <p:extLst>
      <p:ext uri="{BB962C8B-B14F-4D97-AF65-F5344CB8AC3E}">
        <p14:creationId xmlns:p14="http://schemas.microsoft.com/office/powerpoint/2010/main" val="3881425913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8192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Preventing Osteoporosis</a:t>
            </a:r>
          </a:p>
        </p:txBody>
      </p:sp>
      <p:sp>
        <p:nvSpPr>
          <p:cNvPr id="81925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Plenty of calcium in diet in early adulthood</a:t>
            </a:r>
          </a:p>
          <a:p>
            <a:r>
              <a:rPr lang="en-US"/>
              <a:t>Reduce carbonated beverage and alcohol consumption</a:t>
            </a:r>
          </a:p>
          <a:p>
            <a:pPr lvl="1"/>
            <a:r>
              <a:rPr lang="en-US"/>
              <a:t>Leaches minerals from bone so decreases bone density</a:t>
            </a:r>
          </a:p>
          <a:p>
            <a:r>
              <a:rPr lang="en-US"/>
              <a:t>Plenty of weight-bearing exercise</a:t>
            </a:r>
          </a:p>
          <a:p>
            <a:pPr lvl="1"/>
            <a:r>
              <a:rPr lang="en-US"/>
              <a:t>Increases bone mass above normal for buffer against age-related bone loss</a:t>
            </a:r>
          </a:p>
        </p:txBody>
      </p:sp>
    </p:spTree>
    <p:extLst>
      <p:ext uri="{BB962C8B-B14F-4D97-AF65-F5344CB8AC3E}">
        <p14:creationId xmlns:p14="http://schemas.microsoft.com/office/powerpoint/2010/main" val="2011837851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8397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Developmental Aspects of Bones</a:t>
            </a:r>
          </a:p>
        </p:txBody>
      </p:sp>
      <p:sp>
        <p:nvSpPr>
          <p:cNvPr id="83973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457200" y="1447800"/>
            <a:ext cx="4949614" cy="4800600"/>
          </a:xfrm>
        </p:spPr>
        <p:txBody>
          <a:bodyPr>
            <a:normAutofit fontScale="92500" lnSpcReduction="20000"/>
          </a:bodyPr>
          <a:lstStyle/>
          <a:p>
            <a:r>
              <a:rPr lang="en-US" sz="2800" dirty="0"/>
              <a:t>Embryonic skeleton ossifies predictably </a:t>
            </a:r>
            <a:endParaRPr lang="en-US" sz="2800" dirty="0" smtClean="0"/>
          </a:p>
          <a:p>
            <a:pPr lvl="1"/>
            <a:r>
              <a:rPr lang="en-US" sz="2400" dirty="0" smtClean="0"/>
              <a:t> </a:t>
            </a:r>
            <a:r>
              <a:rPr lang="en-US" sz="2400" dirty="0"/>
              <a:t>fetal age easily determined from X rays or sonograms</a:t>
            </a:r>
          </a:p>
          <a:p>
            <a:r>
              <a:rPr lang="en-US" sz="2800" dirty="0" smtClean="0"/>
              <a:t>long </a:t>
            </a:r>
            <a:r>
              <a:rPr lang="en-US" sz="2800" dirty="0"/>
              <a:t>bones begin ossifying by 8 weeks</a:t>
            </a:r>
          </a:p>
          <a:p>
            <a:r>
              <a:rPr lang="en-US" sz="2800" dirty="0"/>
              <a:t>Primary ossification centers by 12 weeks</a:t>
            </a:r>
          </a:p>
          <a:p>
            <a:r>
              <a:rPr lang="en-US" sz="2800" dirty="0"/>
              <a:t>At birth, most long bones </a:t>
            </a:r>
            <a:r>
              <a:rPr lang="en-US" sz="2800" dirty="0" smtClean="0"/>
              <a:t>ossified </a:t>
            </a:r>
            <a:r>
              <a:rPr lang="en-US" sz="2800" dirty="0"/>
              <a:t>(except epiphyses)</a:t>
            </a:r>
          </a:p>
          <a:p>
            <a:r>
              <a:rPr lang="en-US" sz="2800" dirty="0"/>
              <a:t>At age 25 ~ all bones completely ossified and skeletal growth ceases</a:t>
            </a:r>
          </a:p>
        </p:txBody>
      </p:sp>
      <p:pic>
        <p:nvPicPr>
          <p:cNvPr id="5" name="Picture 48" descr="figure_06_17_unlabele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57"/>
          <a:stretch>
            <a:fillRect/>
          </a:stretch>
        </p:blipFill>
        <p:spPr bwMode="auto">
          <a:xfrm>
            <a:off x="5406814" y="1447800"/>
            <a:ext cx="3730259" cy="48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4618708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86020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Age-related Changes in Bone</a:t>
            </a:r>
          </a:p>
        </p:txBody>
      </p:sp>
      <p:sp>
        <p:nvSpPr>
          <p:cNvPr id="86021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en-US" sz="2400"/>
              <a:t>Children and adolescents</a:t>
            </a:r>
            <a:endParaRPr lang="en-US" sz="2000"/>
          </a:p>
          <a:p>
            <a:pPr lvl="1"/>
            <a:r>
              <a:rPr lang="en-US" sz="2000"/>
              <a:t>Bone formation exceeds resorption</a:t>
            </a:r>
          </a:p>
          <a:p>
            <a:r>
              <a:rPr lang="en-US" sz="2400"/>
              <a:t>Young adults</a:t>
            </a:r>
          </a:p>
          <a:p>
            <a:pPr lvl="1"/>
            <a:r>
              <a:rPr lang="en-US" sz="2000"/>
              <a:t>Both in balance; males greater mass</a:t>
            </a:r>
          </a:p>
          <a:p>
            <a:r>
              <a:rPr lang="en-US" sz="2400"/>
              <a:t>Bone density changes over lifetime largely determined by genetics</a:t>
            </a:r>
          </a:p>
          <a:p>
            <a:pPr lvl="1"/>
            <a:r>
              <a:rPr lang="en-US" sz="2000"/>
              <a:t>Gene for Vitamin D's cellular docking determines mass early in life and osteoporosis risk as age</a:t>
            </a:r>
          </a:p>
          <a:p>
            <a:r>
              <a:rPr lang="en-US" sz="2400"/>
              <a:t>Bone mass, mineralization, and healing ability decrease with age beginning in 4</a:t>
            </a:r>
            <a:r>
              <a:rPr lang="en-US" sz="2400" baseline="30000"/>
              <a:t>th</a:t>
            </a:r>
            <a:r>
              <a:rPr lang="en-US" sz="2400"/>
              <a:t> decade</a:t>
            </a:r>
          </a:p>
          <a:p>
            <a:pPr lvl="1"/>
            <a:r>
              <a:rPr lang="en-US" sz="2000"/>
              <a:t>Except bones of skull</a:t>
            </a:r>
          </a:p>
          <a:p>
            <a:pPr lvl="1"/>
            <a:r>
              <a:rPr lang="en-US" sz="2000"/>
              <a:t>Bone loss greater in whites and in females</a:t>
            </a:r>
          </a:p>
          <a:p>
            <a:pPr lvl="1"/>
            <a:r>
              <a:rPr lang="en-US" sz="2000"/>
              <a:t>Electrical stimulation; Daily ultrasound treatments hasten repair</a:t>
            </a:r>
          </a:p>
        </p:txBody>
      </p:sp>
    </p:spTree>
    <p:extLst>
      <p:ext uri="{BB962C8B-B14F-4D97-AF65-F5344CB8AC3E}">
        <p14:creationId xmlns:p14="http://schemas.microsoft.com/office/powerpoint/2010/main" val="27502269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23558" name="Rectangle 6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066800"/>
          </a:xfrm>
        </p:spPr>
        <p:txBody>
          <a:bodyPr>
            <a:normAutofit fontScale="90000"/>
          </a:bodyPr>
          <a:lstStyle/>
          <a:p>
            <a:r>
              <a:rPr lang="en-US"/>
              <a:t>Layers of the Epidermis: </a:t>
            </a:r>
            <a:br>
              <a:rPr lang="en-US"/>
            </a:br>
            <a:r>
              <a:rPr lang="en-US"/>
              <a:t>Stratum Corneum (Horny Layer)</a:t>
            </a:r>
          </a:p>
        </p:txBody>
      </p:sp>
      <p:sp>
        <p:nvSpPr>
          <p:cNvPr id="23559" name="Rectangle 7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/>
              <a:t>20–30 rows of </a:t>
            </a:r>
            <a:r>
              <a:rPr lang="en-US" dirty="0" smtClean="0"/>
              <a:t>cells that are</a:t>
            </a:r>
          </a:p>
          <a:p>
            <a:pPr lvl="1"/>
            <a:r>
              <a:rPr lang="en-US" dirty="0" smtClean="0"/>
              <a:t>Dead</a:t>
            </a:r>
          </a:p>
          <a:p>
            <a:pPr lvl="1"/>
            <a:r>
              <a:rPr lang="en-US" dirty="0" smtClean="0"/>
              <a:t>Flat</a:t>
            </a:r>
          </a:p>
          <a:p>
            <a:pPr lvl="1"/>
            <a:r>
              <a:rPr lang="en-US" dirty="0" err="1" smtClean="0"/>
              <a:t>anucleate</a:t>
            </a:r>
            <a:r>
              <a:rPr lang="en-US" dirty="0" smtClean="0"/>
              <a:t> </a:t>
            </a:r>
          </a:p>
          <a:p>
            <a:pPr lvl="1"/>
            <a:r>
              <a:rPr lang="en-US" dirty="0" smtClean="0"/>
              <a:t>keratinized </a:t>
            </a:r>
          </a:p>
          <a:p>
            <a:pPr lvl="1"/>
            <a:r>
              <a:rPr lang="en-US" dirty="0" smtClean="0"/>
              <a:t>membranous </a:t>
            </a:r>
            <a:r>
              <a:rPr lang="en-US" dirty="0"/>
              <a:t>sacs</a:t>
            </a:r>
          </a:p>
          <a:p>
            <a:r>
              <a:rPr lang="en-US" dirty="0"/>
              <a:t>Three-quarters of epidermal thickness</a:t>
            </a:r>
          </a:p>
          <a:p>
            <a:r>
              <a:rPr lang="en-US" dirty="0"/>
              <a:t>Though dead, its cells have functions</a:t>
            </a:r>
          </a:p>
          <a:p>
            <a:pPr lvl="1"/>
            <a:r>
              <a:rPr lang="en-US" dirty="0"/>
              <a:t>Protect deeper cells from environment and water loss</a:t>
            </a:r>
          </a:p>
          <a:p>
            <a:pPr lvl="1"/>
            <a:r>
              <a:rPr lang="en-US" dirty="0"/>
              <a:t>Protect from abrasion and penetration</a:t>
            </a:r>
          </a:p>
          <a:p>
            <a:pPr lvl="1"/>
            <a:r>
              <a:rPr lang="en-US" dirty="0"/>
              <a:t>Barrier against biological, chemical, and physical assaults</a:t>
            </a:r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GB"/>
              <a:t> </a:t>
            </a:r>
          </a:p>
        </p:txBody>
      </p:sp>
      <p:sp>
        <p:nvSpPr>
          <p:cNvPr id="3075" name="Rectangle 8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smtClean="0"/>
              <a:t>Skeletal System</a:t>
            </a:r>
          </a:p>
        </p:txBody>
      </p:sp>
      <p:sp>
        <p:nvSpPr>
          <p:cNvPr id="3076" name="Rectangle 9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Composed of bones, cartilages, joints, ligaments</a:t>
            </a:r>
          </a:p>
          <a:p>
            <a:pPr eaLnBrk="1" hangingPunct="1"/>
            <a:endParaRPr lang="en-US" smtClean="0"/>
          </a:p>
          <a:p>
            <a:pPr eaLnBrk="1" hangingPunct="1"/>
            <a:r>
              <a:rPr lang="en-US" smtClean="0"/>
              <a:t>Two major parts</a:t>
            </a:r>
          </a:p>
          <a:p>
            <a:pPr lvl="1" eaLnBrk="1" hangingPunct="1"/>
            <a:r>
              <a:rPr lang="en-US" smtClean="0"/>
              <a:t>Axial</a:t>
            </a:r>
          </a:p>
          <a:p>
            <a:pPr lvl="1" eaLnBrk="1" hangingPunct="1"/>
            <a:r>
              <a:rPr lang="en-US" smtClean="0"/>
              <a:t>Appendicular</a:t>
            </a:r>
          </a:p>
        </p:txBody>
      </p:sp>
    </p:spTree>
    <p:extLst>
      <p:ext uri="{BB962C8B-B14F-4D97-AF65-F5344CB8AC3E}">
        <p14:creationId xmlns:p14="http://schemas.microsoft.com/office/powerpoint/2010/main" val="3612299527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GB"/>
              <a:t> </a:t>
            </a:r>
          </a:p>
        </p:txBody>
      </p:sp>
      <p:sp>
        <p:nvSpPr>
          <p:cNvPr id="4099" name="Rectangle 6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smtClean="0"/>
              <a:t>The Axial Skeleton</a:t>
            </a:r>
          </a:p>
        </p:txBody>
      </p:sp>
      <p:sp>
        <p:nvSpPr>
          <p:cNvPr id="4100" name="Rectangle 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Consists of 80 bones</a:t>
            </a:r>
          </a:p>
          <a:p>
            <a:pPr eaLnBrk="1" hangingPunct="1"/>
            <a:endParaRPr lang="en-US" smtClean="0"/>
          </a:p>
          <a:p>
            <a:pPr eaLnBrk="1" hangingPunct="1"/>
            <a:r>
              <a:rPr lang="en-US" smtClean="0"/>
              <a:t>Three major regions</a:t>
            </a:r>
          </a:p>
          <a:p>
            <a:pPr lvl="1" eaLnBrk="1" hangingPunct="1"/>
            <a:r>
              <a:rPr lang="en-US" smtClean="0"/>
              <a:t>Skull</a:t>
            </a:r>
          </a:p>
          <a:p>
            <a:pPr lvl="1" eaLnBrk="1" hangingPunct="1"/>
            <a:r>
              <a:rPr lang="en-US" smtClean="0"/>
              <a:t>Vertebral column</a:t>
            </a:r>
          </a:p>
          <a:p>
            <a:pPr lvl="1" eaLnBrk="1" hangingPunct="1"/>
            <a:r>
              <a:rPr lang="en-US" smtClean="0"/>
              <a:t>Thoracic cage</a:t>
            </a:r>
          </a:p>
        </p:txBody>
      </p:sp>
    </p:spTree>
    <p:extLst>
      <p:ext uri="{BB962C8B-B14F-4D97-AF65-F5344CB8AC3E}">
        <p14:creationId xmlns:p14="http://schemas.microsoft.com/office/powerpoint/2010/main" val="2587933528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 </a:t>
            </a:r>
          </a:p>
        </p:txBody>
      </p:sp>
      <p:pic>
        <p:nvPicPr>
          <p:cNvPr id="5123" name="Picture 574" descr="figure_07_01a_unlabel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30"/>
          <a:stretch>
            <a:fillRect/>
          </a:stretch>
        </p:blipFill>
        <p:spPr bwMode="auto">
          <a:xfrm>
            <a:off x="2081213" y="177800"/>
            <a:ext cx="4981575" cy="631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4" name="Rectangle 196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274638"/>
          </a:xfrm>
        </p:spPr>
        <p:txBody>
          <a:bodyPr/>
          <a:lstStyle/>
          <a:p>
            <a:pPr eaLnBrk="1" hangingPunct="1"/>
            <a:r>
              <a:rPr lang="en-US" sz="1200" smtClean="0">
                <a:solidFill>
                  <a:schemeClr val="tx1"/>
                </a:solidFill>
              </a:rPr>
              <a:t>Figure 7.1a  The human skeleton.</a:t>
            </a:r>
          </a:p>
        </p:txBody>
      </p:sp>
      <p:sp>
        <p:nvSpPr>
          <p:cNvPr id="5125" name="Freeform 575"/>
          <p:cNvSpPr>
            <a:spLocks/>
          </p:cNvSpPr>
          <p:nvPr/>
        </p:nvSpPr>
        <p:spPr bwMode="auto">
          <a:xfrm>
            <a:off x="2501900" y="2727325"/>
            <a:ext cx="2168525" cy="352425"/>
          </a:xfrm>
          <a:custGeom>
            <a:avLst/>
            <a:gdLst>
              <a:gd name="T0" fmla="*/ 0 w 1038"/>
              <a:gd name="T1" fmla="*/ 0 h 284"/>
              <a:gd name="T2" fmla="*/ 2 w 1038"/>
              <a:gd name="T3" fmla="*/ 284 h 284"/>
              <a:gd name="T4" fmla="*/ 1038 w 1038"/>
              <a:gd name="T5" fmla="*/ 282 h 284"/>
              <a:gd name="T6" fmla="*/ 0 60000 65536"/>
              <a:gd name="T7" fmla="*/ 0 60000 65536"/>
              <a:gd name="T8" fmla="*/ 0 60000 65536"/>
              <a:gd name="T9" fmla="*/ 0 w 1038"/>
              <a:gd name="T10" fmla="*/ 0 h 284"/>
              <a:gd name="T11" fmla="*/ 1038 w 1038"/>
              <a:gd name="T12" fmla="*/ 284 h 28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038" h="284">
                <a:moveTo>
                  <a:pt x="0" y="0"/>
                </a:moveTo>
                <a:lnTo>
                  <a:pt x="2" y="284"/>
                </a:lnTo>
                <a:lnTo>
                  <a:pt x="1038" y="282"/>
                </a:lnTo>
              </a:path>
            </a:pathLst>
          </a:custGeom>
          <a:noFill/>
          <a:ln w="22225">
            <a:solidFill>
              <a:schemeClr val="bg1"/>
            </a:solidFill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6" name="Line 576"/>
          <p:cNvSpPr>
            <a:spLocks noChangeShapeType="1"/>
          </p:cNvSpPr>
          <p:nvPr/>
        </p:nvSpPr>
        <p:spPr bwMode="auto">
          <a:xfrm>
            <a:off x="3244850" y="2889250"/>
            <a:ext cx="1416050" cy="0"/>
          </a:xfrm>
          <a:prstGeom prst="line">
            <a:avLst/>
          </a:prstGeom>
          <a:noFill/>
          <a:ln w="222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7" name="Freeform 577"/>
          <p:cNvSpPr>
            <a:spLocks/>
          </p:cNvSpPr>
          <p:nvPr/>
        </p:nvSpPr>
        <p:spPr bwMode="auto">
          <a:xfrm>
            <a:off x="3400425" y="1965325"/>
            <a:ext cx="831850" cy="393700"/>
          </a:xfrm>
          <a:custGeom>
            <a:avLst/>
            <a:gdLst>
              <a:gd name="T0" fmla="*/ 0 w 526"/>
              <a:gd name="T1" fmla="*/ 0 h 440"/>
              <a:gd name="T2" fmla="*/ 0 w 526"/>
              <a:gd name="T3" fmla="*/ 438 h 440"/>
              <a:gd name="T4" fmla="*/ 526 w 526"/>
              <a:gd name="T5" fmla="*/ 440 h 440"/>
              <a:gd name="T6" fmla="*/ 0 60000 65536"/>
              <a:gd name="T7" fmla="*/ 0 60000 65536"/>
              <a:gd name="T8" fmla="*/ 0 60000 65536"/>
              <a:gd name="T9" fmla="*/ 0 w 526"/>
              <a:gd name="T10" fmla="*/ 0 h 440"/>
              <a:gd name="T11" fmla="*/ 526 w 526"/>
              <a:gd name="T12" fmla="*/ 440 h 44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526" h="440">
                <a:moveTo>
                  <a:pt x="0" y="0"/>
                </a:moveTo>
                <a:lnTo>
                  <a:pt x="0" y="438"/>
                </a:lnTo>
                <a:lnTo>
                  <a:pt x="526" y="440"/>
                </a:lnTo>
              </a:path>
            </a:pathLst>
          </a:custGeom>
          <a:noFill/>
          <a:ln w="22225">
            <a:solidFill>
              <a:schemeClr val="bg1"/>
            </a:solidFill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8" name="Freeform 578"/>
          <p:cNvSpPr>
            <a:spLocks/>
          </p:cNvSpPr>
          <p:nvPr/>
        </p:nvSpPr>
        <p:spPr bwMode="auto">
          <a:xfrm>
            <a:off x="3400425" y="1222375"/>
            <a:ext cx="1038225" cy="111125"/>
          </a:xfrm>
          <a:custGeom>
            <a:avLst/>
            <a:gdLst>
              <a:gd name="T0" fmla="*/ 2 w 668"/>
              <a:gd name="T1" fmla="*/ 70 h 70"/>
              <a:gd name="T2" fmla="*/ 0 w 668"/>
              <a:gd name="T3" fmla="*/ 0 h 70"/>
              <a:gd name="T4" fmla="*/ 668 w 668"/>
              <a:gd name="T5" fmla="*/ 4 h 70"/>
              <a:gd name="T6" fmla="*/ 0 60000 65536"/>
              <a:gd name="T7" fmla="*/ 0 60000 65536"/>
              <a:gd name="T8" fmla="*/ 0 60000 65536"/>
              <a:gd name="T9" fmla="*/ 0 w 668"/>
              <a:gd name="T10" fmla="*/ 0 h 70"/>
              <a:gd name="T11" fmla="*/ 668 w 668"/>
              <a:gd name="T12" fmla="*/ 70 h 7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68" h="70">
                <a:moveTo>
                  <a:pt x="2" y="70"/>
                </a:moveTo>
                <a:lnTo>
                  <a:pt x="0" y="0"/>
                </a:lnTo>
                <a:lnTo>
                  <a:pt x="668" y="4"/>
                </a:lnTo>
              </a:path>
            </a:pathLst>
          </a:custGeom>
          <a:noFill/>
          <a:ln w="22225">
            <a:solidFill>
              <a:schemeClr val="bg1"/>
            </a:solidFill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9" name="Freeform 579"/>
          <p:cNvSpPr>
            <a:spLocks/>
          </p:cNvSpPr>
          <p:nvPr/>
        </p:nvSpPr>
        <p:spPr bwMode="auto">
          <a:xfrm>
            <a:off x="2501900" y="1035050"/>
            <a:ext cx="2057400" cy="1276350"/>
          </a:xfrm>
          <a:custGeom>
            <a:avLst/>
            <a:gdLst>
              <a:gd name="T0" fmla="*/ 0 w 976"/>
              <a:gd name="T1" fmla="*/ 884 h 884"/>
              <a:gd name="T2" fmla="*/ 0 w 976"/>
              <a:gd name="T3" fmla="*/ 0 h 884"/>
              <a:gd name="T4" fmla="*/ 976 w 976"/>
              <a:gd name="T5" fmla="*/ 0 h 884"/>
              <a:gd name="T6" fmla="*/ 0 60000 65536"/>
              <a:gd name="T7" fmla="*/ 0 60000 65536"/>
              <a:gd name="T8" fmla="*/ 0 60000 65536"/>
              <a:gd name="T9" fmla="*/ 0 w 976"/>
              <a:gd name="T10" fmla="*/ 0 h 884"/>
              <a:gd name="T11" fmla="*/ 976 w 976"/>
              <a:gd name="T12" fmla="*/ 884 h 88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976" h="884">
                <a:moveTo>
                  <a:pt x="0" y="884"/>
                </a:moveTo>
                <a:lnTo>
                  <a:pt x="0" y="0"/>
                </a:lnTo>
                <a:lnTo>
                  <a:pt x="976" y="0"/>
                </a:lnTo>
              </a:path>
            </a:pathLst>
          </a:custGeom>
          <a:noFill/>
          <a:ln w="22225">
            <a:solidFill>
              <a:schemeClr val="bg1"/>
            </a:solidFill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30" name="Freeform 580"/>
          <p:cNvSpPr>
            <a:spLocks/>
          </p:cNvSpPr>
          <p:nvPr/>
        </p:nvSpPr>
        <p:spPr bwMode="auto">
          <a:xfrm>
            <a:off x="4911725" y="1146175"/>
            <a:ext cx="1057275" cy="95250"/>
          </a:xfrm>
          <a:custGeom>
            <a:avLst/>
            <a:gdLst>
              <a:gd name="T0" fmla="*/ 0 w 686"/>
              <a:gd name="T1" fmla="*/ 60 h 60"/>
              <a:gd name="T2" fmla="*/ 338 w 686"/>
              <a:gd name="T3" fmla="*/ 0 h 60"/>
              <a:gd name="T4" fmla="*/ 686 w 686"/>
              <a:gd name="T5" fmla="*/ 0 h 60"/>
              <a:gd name="T6" fmla="*/ 0 60000 65536"/>
              <a:gd name="T7" fmla="*/ 0 60000 65536"/>
              <a:gd name="T8" fmla="*/ 0 60000 65536"/>
              <a:gd name="T9" fmla="*/ 0 w 686"/>
              <a:gd name="T10" fmla="*/ 0 h 60"/>
              <a:gd name="T11" fmla="*/ 686 w 686"/>
              <a:gd name="T12" fmla="*/ 60 h 6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86" h="60">
                <a:moveTo>
                  <a:pt x="0" y="60"/>
                </a:moveTo>
                <a:lnTo>
                  <a:pt x="338" y="0"/>
                </a:lnTo>
                <a:lnTo>
                  <a:pt x="686" y="0"/>
                </a:lnTo>
              </a:path>
            </a:pathLst>
          </a:custGeom>
          <a:noFill/>
          <a:ln w="22225">
            <a:solidFill>
              <a:schemeClr val="bg1"/>
            </a:solidFill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31" name="Line 581"/>
          <p:cNvSpPr>
            <a:spLocks noChangeShapeType="1"/>
          </p:cNvSpPr>
          <p:nvPr/>
        </p:nvSpPr>
        <p:spPr bwMode="auto">
          <a:xfrm flipV="1">
            <a:off x="4978400" y="1416050"/>
            <a:ext cx="1006475" cy="0"/>
          </a:xfrm>
          <a:prstGeom prst="line">
            <a:avLst/>
          </a:prstGeom>
          <a:noFill/>
          <a:ln w="222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32" name="Line 582"/>
          <p:cNvSpPr>
            <a:spLocks noChangeShapeType="1"/>
          </p:cNvSpPr>
          <p:nvPr/>
        </p:nvSpPr>
        <p:spPr bwMode="auto">
          <a:xfrm>
            <a:off x="4556125" y="1666875"/>
            <a:ext cx="1409700" cy="0"/>
          </a:xfrm>
          <a:prstGeom prst="line">
            <a:avLst/>
          </a:prstGeom>
          <a:noFill/>
          <a:ln w="222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33" name="Line 583"/>
          <p:cNvSpPr>
            <a:spLocks noChangeShapeType="1"/>
          </p:cNvSpPr>
          <p:nvPr/>
        </p:nvSpPr>
        <p:spPr bwMode="auto">
          <a:xfrm>
            <a:off x="4867275" y="1866900"/>
            <a:ext cx="1127125" cy="0"/>
          </a:xfrm>
          <a:prstGeom prst="line">
            <a:avLst/>
          </a:prstGeom>
          <a:noFill/>
          <a:ln w="222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34" name="Line 584"/>
          <p:cNvSpPr>
            <a:spLocks noChangeShapeType="1"/>
          </p:cNvSpPr>
          <p:nvPr/>
        </p:nvSpPr>
        <p:spPr bwMode="auto">
          <a:xfrm>
            <a:off x="5308600" y="2073275"/>
            <a:ext cx="676275" cy="0"/>
          </a:xfrm>
          <a:prstGeom prst="line">
            <a:avLst/>
          </a:prstGeom>
          <a:noFill/>
          <a:ln w="222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35" name="Line 585"/>
          <p:cNvSpPr>
            <a:spLocks noChangeShapeType="1"/>
          </p:cNvSpPr>
          <p:nvPr/>
        </p:nvSpPr>
        <p:spPr bwMode="auto">
          <a:xfrm>
            <a:off x="4600575" y="2333625"/>
            <a:ext cx="1384300" cy="0"/>
          </a:xfrm>
          <a:prstGeom prst="line">
            <a:avLst/>
          </a:prstGeom>
          <a:noFill/>
          <a:ln w="222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36" name="Line 586"/>
          <p:cNvSpPr>
            <a:spLocks noChangeShapeType="1"/>
          </p:cNvSpPr>
          <p:nvPr/>
        </p:nvSpPr>
        <p:spPr bwMode="auto">
          <a:xfrm>
            <a:off x="5527675" y="2546350"/>
            <a:ext cx="454025" cy="0"/>
          </a:xfrm>
          <a:prstGeom prst="line">
            <a:avLst/>
          </a:prstGeom>
          <a:noFill/>
          <a:ln w="222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37" name="Line 587"/>
          <p:cNvSpPr>
            <a:spLocks noChangeShapeType="1"/>
          </p:cNvSpPr>
          <p:nvPr/>
        </p:nvSpPr>
        <p:spPr bwMode="auto">
          <a:xfrm>
            <a:off x="5467350" y="2667000"/>
            <a:ext cx="511175" cy="0"/>
          </a:xfrm>
          <a:prstGeom prst="line">
            <a:avLst/>
          </a:prstGeom>
          <a:noFill/>
          <a:ln w="222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38" name="Freeform 588"/>
          <p:cNvSpPr>
            <a:spLocks/>
          </p:cNvSpPr>
          <p:nvPr/>
        </p:nvSpPr>
        <p:spPr bwMode="auto">
          <a:xfrm>
            <a:off x="4829175" y="5746750"/>
            <a:ext cx="60325" cy="136525"/>
          </a:xfrm>
          <a:custGeom>
            <a:avLst/>
            <a:gdLst>
              <a:gd name="T0" fmla="*/ 0 w 38"/>
              <a:gd name="T1" fmla="*/ 0 h 86"/>
              <a:gd name="T2" fmla="*/ 36 w 38"/>
              <a:gd name="T3" fmla="*/ 2 h 86"/>
              <a:gd name="T4" fmla="*/ 38 w 38"/>
              <a:gd name="T5" fmla="*/ 86 h 86"/>
              <a:gd name="T6" fmla="*/ 2 w 38"/>
              <a:gd name="T7" fmla="*/ 86 h 86"/>
              <a:gd name="T8" fmla="*/ 0 60000 65536"/>
              <a:gd name="T9" fmla="*/ 0 60000 65536"/>
              <a:gd name="T10" fmla="*/ 0 60000 65536"/>
              <a:gd name="T11" fmla="*/ 0 60000 65536"/>
              <a:gd name="T12" fmla="*/ 0 w 38"/>
              <a:gd name="T13" fmla="*/ 0 h 86"/>
              <a:gd name="T14" fmla="*/ 38 w 38"/>
              <a:gd name="T15" fmla="*/ 86 h 8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8" h="86">
                <a:moveTo>
                  <a:pt x="0" y="0"/>
                </a:moveTo>
                <a:lnTo>
                  <a:pt x="36" y="2"/>
                </a:lnTo>
                <a:lnTo>
                  <a:pt x="38" y="86"/>
                </a:lnTo>
                <a:lnTo>
                  <a:pt x="2" y="86"/>
                </a:lnTo>
              </a:path>
            </a:pathLst>
          </a:custGeom>
          <a:noFill/>
          <a:ln w="22225">
            <a:solidFill>
              <a:schemeClr val="bg1"/>
            </a:solidFill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39" name="Line 589"/>
          <p:cNvSpPr>
            <a:spLocks noChangeShapeType="1"/>
          </p:cNvSpPr>
          <p:nvPr/>
        </p:nvSpPr>
        <p:spPr bwMode="auto">
          <a:xfrm>
            <a:off x="4892675" y="5816600"/>
            <a:ext cx="225425" cy="0"/>
          </a:xfrm>
          <a:prstGeom prst="line">
            <a:avLst/>
          </a:prstGeom>
          <a:noFill/>
          <a:ln w="222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40" name="Freeform 590"/>
          <p:cNvSpPr>
            <a:spLocks/>
          </p:cNvSpPr>
          <p:nvPr/>
        </p:nvSpPr>
        <p:spPr bwMode="auto">
          <a:xfrm>
            <a:off x="4838700" y="5895975"/>
            <a:ext cx="63500" cy="187325"/>
          </a:xfrm>
          <a:custGeom>
            <a:avLst/>
            <a:gdLst>
              <a:gd name="T0" fmla="*/ 0 w 40"/>
              <a:gd name="T1" fmla="*/ 0 h 118"/>
              <a:gd name="T2" fmla="*/ 40 w 40"/>
              <a:gd name="T3" fmla="*/ 4 h 118"/>
              <a:gd name="T4" fmla="*/ 40 w 40"/>
              <a:gd name="T5" fmla="*/ 118 h 118"/>
              <a:gd name="T6" fmla="*/ 18 w 40"/>
              <a:gd name="T7" fmla="*/ 118 h 118"/>
              <a:gd name="T8" fmla="*/ 0 60000 65536"/>
              <a:gd name="T9" fmla="*/ 0 60000 65536"/>
              <a:gd name="T10" fmla="*/ 0 60000 65536"/>
              <a:gd name="T11" fmla="*/ 0 60000 65536"/>
              <a:gd name="T12" fmla="*/ 0 w 40"/>
              <a:gd name="T13" fmla="*/ 0 h 118"/>
              <a:gd name="T14" fmla="*/ 40 w 40"/>
              <a:gd name="T15" fmla="*/ 118 h 11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0" h="118">
                <a:moveTo>
                  <a:pt x="0" y="0"/>
                </a:moveTo>
                <a:lnTo>
                  <a:pt x="40" y="4"/>
                </a:lnTo>
                <a:lnTo>
                  <a:pt x="40" y="118"/>
                </a:lnTo>
                <a:lnTo>
                  <a:pt x="18" y="118"/>
                </a:lnTo>
              </a:path>
            </a:pathLst>
          </a:custGeom>
          <a:noFill/>
          <a:ln w="22225">
            <a:solidFill>
              <a:schemeClr val="bg1"/>
            </a:solidFill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41" name="Line 591"/>
          <p:cNvSpPr>
            <a:spLocks noChangeShapeType="1"/>
          </p:cNvSpPr>
          <p:nvPr/>
        </p:nvSpPr>
        <p:spPr bwMode="auto">
          <a:xfrm>
            <a:off x="4895850" y="5994400"/>
            <a:ext cx="228600" cy="0"/>
          </a:xfrm>
          <a:prstGeom prst="line">
            <a:avLst/>
          </a:prstGeom>
          <a:noFill/>
          <a:ln w="222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42" name="Freeform 592"/>
          <p:cNvSpPr>
            <a:spLocks/>
          </p:cNvSpPr>
          <p:nvPr/>
        </p:nvSpPr>
        <p:spPr bwMode="auto">
          <a:xfrm>
            <a:off x="4867275" y="6105525"/>
            <a:ext cx="57150" cy="161925"/>
          </a:xfrm>
          <a:custGeom>
            <a:avLst/>
            <a:gdLst>
              <a:gd name="T0" fmla="*/ 16 w 36"/>
              <a:gd name="T1" fmla="*/ 0 h 102"/>
              <a:gd name="T2" fmla="*/ 36 w 36"/>
              <a:gd name="T3" fmla="*/ 0 h 102"/>
              <a:gd name="T4" fmla="*/ 36 w 36"/>
              <a:gd name="T5" fmla="*/ 100 h 102"/>
              <a:gd name="T6" fmla="*/ 0 w 36"/>
              <a:gd name="T7" fmla="*/ 102 h 102"/>
              <a:gd name="T8" fmla="*/ 0 60000 65536"/>
              <a:gd name="T9" fmla="*/ 0 60000 65536"/>
              <a:gd name="T10" fmla="*/ 0 60000 65536"/>
              <a:gd name="T11" fmla="*/ 0 60000 65536"/>
              <a:gd name="T12" fmla="*/ 0 w 36"/>
              <a:gd name="T13" fmla="*/ 0 h 102"/>
              <a:gd name="T14" fmla="*/ 36 w 36"/>
              <a:gd name="T15" fmla="*/ 102 h 10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6" h="102">
                <a:moveTo>
                  <a:pt x="16" y="0"/>
                </a:moveTo>
                <a:lnTo>
                  <a:pt x="36" y="0"/>
                </a:lnTo>
                <a:lnTo>
                  <a:pt x="36" y="100"/>
                </a:lnTo>
                <a:lnTo>
                  <a:pt x="0" y="102"/>
                </a:lnTo>
              </a:path>
            </a:pathLst>
          </a:custGeom>
          <a:noFill/>
          <a:ln w="22225">
            <a:solidFill>
              <a:schemeClr val="bg1"/>
            </a:solidFill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43" name="Line 593"/>
          <p:cNvSpPr>
            <a:spLocks noChangeShapeType="1"/>
          </p:cNvSpPr>
          <p:nvPr/>
        </p:nvSpPr>
        <p:spPr bwMode="auto">
          <a:xfrm>
            <a:off x="4924425" y="6184900"/>
            <a:ext cx="190500" cy="0"/>
          </a:xfrm>
          <a:prstGeom prst="line">
            <a:avLst/>
          </a:prstGeom>
          <a:noFill/>
          <a:ln w="222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44" name="Freeform 594"/>
          <p:cNvSpPr>
            <a:spLocks/>
          </p:cNvSpPr>
          <p:nvPr/>
        </p:nvSpPr>
        <p:spPr bwMode="auto">
          <a:xfrm>
            <a:off x="4060825" y="282575"/>
            <a:ext cx="73025" cy="720725"/>
          </a:xfrm>
          <a:custGeom>
            <a:avLst/>
            <a:gdLst>
              <a:gd name="T0" fmla="*/ 42 w 46"/>
              <a:gd name="T1" fmla="*/ 0 h 454"/>
              <a:gd name="T2" fmla="*/ 0 w 46"/>
              <a:gd name="T3" fmla="*/ 0 h 454"/>
              <a:gd name="T4" fmla="*/ 0 w 46"/>
              <a:gd name="T5" fmla="*/ 452 h 454"/>
              <a:gd name="T6" fmla="*/ 46 w 46"/>
              <a:gd name="T7" fmla="*/ 454 h 454"/>
              <a:gd name="T8" fmla="*/ 0 60000 65536"/>
              <a:gd name="T9" fmla="*/ 0 60000 65536"/>
              <a:gd name="T10" fmla="*/ 0 60000 65536"/>
              <a:gd name="T11" fmla="*/ 0 60000 65536"/>
              <a:gd name="T12" fmla="*/ 0 w 46"/>
              <a:gd name="T13" fmla="*/ 0 h 454"/>
              <a:gd name="T14" fmla="*/ 46 w 46"/>
              <a:gd name="T15" fmla="*/ 454 h 45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6" h="454">
                <a:moveTo>
                  <a:pt x="42" y="0"/>
                </a:moveTo>
                <a:lnTo>
                  <a:pt x="0" y="0"/>
                </a:lnTo>
                <a:lnTo>
                  <a:pt x="0" y="452"/>
                </a:lnTo>
                <a:lnTo>
                  <a:pt x="46" y="454"/>
                </a:lnTo>
              </a:path>
            </a:pathLst>
          </a:custGeom>
          <a:noFill/>
          <a:ln w="22225">
            <a:solidFill>
              <a:schemeClr val="bg1"/>
            </a:solidFill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45" name="Line 595"/>
          <p:cNvSpPr>
            <a:spLocks noChangeShapeType="1"/>
          </p:cNvSpPr>
          <p:nvPr/>
        </p:nvSpPr>
        <p:spPr bwMode="auto">
          <a:xfrm>
            <a:off x="3994150" y="660400"/>
            <a:ext cx="66675" cy="0"/>
          </a:xfrm>
          <a:prstGeom prst="line">
            <a:avLst/>
          </a:prstGeom>
          <a:noFill/>
          <a:ln w="222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46" name="Freeform 596"/>
          <p:cNvSpPr>
            <a:spLocks/>
          </p:cNvSpPr>
          <p:nvPr/>
        </p:nvSpPr>
        <p:spPr bwMode="auto">
          <a:xfrm>
            <a:off x="4537075" y="552450"/>
            <a:ext cx="120650" cy="387350"/>
          </a:xfrm>
          <a:custGeom>
            <a:avLst/>
            <a:gdLst>
              <a:gd name="T0" fmla="*/ 0 w 76"/>
              <a:gd name="T1" fmla="*/ 0 h 244"/>
              <a:gd name="T2" fmla="*/ 74 w 76"/>
              <a:gd name="T3" fmla="*/ 0 h 244"/>
              <a:gd name="T4" fmla="*/ 76 w 76"/>
              <a:gd name="T5" fmla="*/ 244 h 244"/>
              <a:gd name="T6" fmla="*/ 34 w 76"/>
              <a:gd name="T7" fmla="*/ 244 h 244"/>
              <a:gd name="T8" fmla="*/ 0 60000 65536"/>
              <a:gd name="T9" fmla="*/ 0 60000 65536"/>
              <a:gd name="T10" fmla="*/ 0 60000 65536"/>
              <a:gd name="T11" fmla="*/ 0 60000 65536"/>
              <a:gd name="T12" fmla="*/ 0 w 76"/>
              <a:gd name="T13" fmla="*/ 0 h 244"/>
              <a:gd name="T14" fmla="*/ 76 w 76"/>
              <a:gd name="T15" fmla="*/ 244 h 24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76" h="244">
                <a:moveTo>
                  <a:pt x="0" y="0"/>
                </a:moveTo>
                <a:lnTo>
                  <a:pt x="74" y="0"/>
                </a:lnTo>
                <a:lnTo>
                  <a:pt x="76" y="244"/>
                </a:lnTo>
                <a:lnTo>
                  <a:pt x="34" y="244"/>
                </a:lnTo>
              </a:path>
            </a:pathLst>
          </a:custGeom>
          <a:noFill/>
          <a:ln w="22225">
            <a:solidFill>
              <a:schemeClr val="bg1"/>
            </a:solidFill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47" name="Line 597"/>
          <p:cNvSpPr>
            <a:spLocks noChangeShapeType="1"/>
          </p:cNvSpPr>
          <p:nvPr/>
        </p:nvSpPr>
        <p:spPr bwMode="auto">
          <a:xfrm flipV="1">
            <a:off x="4654550" y="742950"/>
            <a:ext cx="377825" cy="3175"/>
          </a:xfrm>
          <a:prstGeom prst="line">
            <a:avLst/>
          </a:prstGeom>
          <a:noFill/>
          <a:ln w="222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48" name="Line 598"/>
          <p:cNvSpPr>
            <a:spLocks noChangeShapeType="1"/>
          </p:cNvSpPr>
          <p:nvPr/>
        </p:nvSpPr>
        <p:spPr bwMode="auto">
          <a:xfrm>
            <a:off x="4724400" y="469900"/>
            <a:ext cx="1276350" cy="0"/>
          </a:xfrm>
          <a:prstGeom prst="line">
            <a:avLst/>
          </a:prstGeom>
          <a:noFill/>
          <a:ln w="222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49" name="Rectangle 599"/>
          <p:cNvSpPr>
            <a:spLocks noChangeArrowheads="1"/>
          </p:cNvSpPr>
          <p:nvPr/>
        </p:nvSpPr>
        <p:spPr bwMode="auto">
          <a:xfrm>
            <a:off x="3235325" y="6232525"/>
            <a:ext cx="148748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>
                <a:latin typeface="Arial Black" pitchFamily="-78" charset="0"/>
              </a:rPr>
              <a:t>Anterior view</a:t>
            </a:r>
          </a:p>
        </p:txBody>
      </p:sp>
      <p:sp>
        <p:nvSpPr>
          <p:cNvPr id="5150" name="Rectangle 600"/>
          <p:cNvSpPr>
            <a:spLocks noChangeArrowheads="1"/>
          </p:cNvSpPr>
          <p:nvPr/>
        </p:nvSpPr>
        <p:spPr bwMode="auto">
          <a:xfrm>
            <a:off x="5910263" y="2360613"/>
            <a:ext cx="77628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 b="1">
                <a:latin typeface="Arial" charset="0"/>
              </a:rPr>
              <a:t>Radius</a:t>
            </a:r>
          </a:p>
        </p:txBody>
      </p:sp>
      <p:sp>
        <p:nvSpPr>
          <p:cNvPr id="5151" name="Rectangle 601"/>
          <p:cNvSpPr>
            <a:spLocks noChangeArrowheads="1"/>
          </p:cNvSpPr>
          <p:nvPr/>
        </p:nvSpPr>
        <p:spPr bwMode="auto">
          <a:xfrm>
            <a:off x="5911850" y="1717675"/>
            <a:ext cx="4699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 b="1">
                <a:latin typeface="Arial" charset="0"/>
              </a:rPr>
              <a:t>Rib</a:t>
            </a:r>
          </a:p>
        </p:txBody>
      </p:sp>
      <p:sp>
        <p:nvSpPr>
          <p:cNvPr id="5152" name="Rectangle 602"/>
          <p:cNvSpPr>
            <a:spLocks noChangeArrowheads="1"/>
          </p:cNvSpPr>
          <p:nvPr/>
        </p:nvSpPr>
        <p:spPr bwMode="auto">
          <a:xfrm>
            <a:off x="3384550" y="506413"/>
            <a:ext cx="66833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>
                <a:latin typeface="Arial Black" pitchFamily="-78" charset="0"/>
              </a:rPr>
              <a:t>Skull</a:t>
            </a:r>
          </a:p>
        </p:txBody>
      </p:sp>
      <p:sp>
        <p:nvSpPr>
          <p:cNvPr id="5153" name="Rectangle 603"/>
          <p:cNvSpPr>
            <a:spLocks noChangeArrowheads="1"/>
          </p:cNvSpPr>
          <p:nvPr/>
        </p:nvSpPr>
        <p:spPr bwMode="auto">
          <a:xfrm>
            <a:off x="2879725" y="1304925"/>
            <a:ext cx="1093788" cy="68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ct val="70000"/>
              </a:lnSpc>
            </a:pPr>
            <a:r>
              <a:rPr lang="en-US" sz="1400">
                <a:latin typeface="Arial Black" pitchFamily="-78" charset="0"/>
              </a:rPr>
              <a:t>Thoracic</a:t>
            </a:r>
            <a:r>
              <a:rPr lang="en-US" sz="1200" b="1">
                <a:latin typeface="Arial Black" pitchFamily="-78" charset="0"/>
              </a:rPr>
              <a:t> </a:t>
            </a:r>
          </a:p>
          <a:p>
            <a:pPr>
              <a:lnSpc>
                <a:spcPct val="70000"/>
              </a:lnSpc>
            </a:pPr>
            <a:r>
              <a:rPr lang="en-US" sz="1400">
                <a:latin typeface="Arial Black" pitchFamily="-78" charset="0"/>
              </a:rPr>
              <a:t>cage</a:t>
            </a:r>
            <a:endParaRPr lang="en-US" sz="1200" b="1">
              <a:latin typeface="Arial" charset="0"/>
            </a:endParaRPr>
          </a:p>
          <a:p>
            <a:pPr>
              <a:lnSpc>
                <a:spcPct val="70000"/>
              </a:lnSpc>
            </a:pPr>
            <a:r>
              <a:rPr lang="en-US" sz="1400" b="1">
                <a:latin typeface="Arial" charset="0"/>
              </a:rPr>
              <a:t>(ribs and</a:t>
            </a:r>
          </a:p>
          <a:p>
            <a:pPr>
              <a:lnSpc>
                <a:spcPct val="70000"/>
              </a:lnSpc>
            </a:pPr>
            <a:r>
              <a:rPr lang="en-US" sz="1400" b="1">
                <a:latin typeface="Arial" charset="0"/>
              </a:rPr>
              <a:t>sternum)</a:t>
            </a:r>
            <a:endParaRPr lang="en-US" sz="1200" b="1">
              <a:latin typeface="Arial" charset="0"/>
            </a:endParaRPr>
          </a:p>
        </p:txBody>
      </p:sp>
      <p:sp>
        <p:nvSpPr>
          <p:cNvPr id="5154" name="Rectangle 604"/>
          <p:cNvSpPr>
            <a:spLocks noChangeArrowheads="1"/>
          </p:cNvSpPr>
          <p:nvPr/>
        </p:nvSpPr>
        <p:spPr bwMode="auto">
          <a:xfrm>
            <a:off x="2047875" y="2335213"/>
            <a:ext cx="109220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</a:pPr>
            <a:r>
              <a:rPr lang="en-US" sz="1400">
                <a:latin typeface="Arial Black" pitchFamily="-78" charset="0"/>
              </a:rPr>
              <a:t>Vertebral</a:t>
            </a:r>
          </a:p>
          <a:p>
            <a:pPr>
              <a:lnSpc>
                <a:spcPct val="80000"/>
              </a:lnSpc>
            </a:pPr>
            <a:r>
              <a:rPr lang="en-US" sz="1400">
                <a:latin typeface="Arial Black" pitchFamily="-78" charset="0"/>
              </a:rPr>
              <a:t>column</a:t>
            </a:r>
          </a:p>
        </p:txBody>
      </p:sp>
      <p:sp>
        <p:nvSpPr>
          <p:cNvPr id="5155" name="Rectangle 605"/>
          <p:cNvSpPr>
            <a:spLocks noChangeArrowheads="1"/>
          </p:cNvSpPr>
          <p:nvPr/>
        </p:nvSpPr>
        <p:spPr bwMode="auto">
          <a:xfrm>
            <a:off x="2486025" y="2725738"/>
            <a:ext cx="83661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 b="1">
                <a:latin typeface="Arial" charset="0"/>
              </a:rPr>
              <a:t>Sacrum</a:t>
            </a:r>
          </a:p>
        </p:txBody>
      </p:sp>
      <p:sp>
        <p:nvSpPr>
          <p:cNvPr id="5156" name="Rectangle 606"/>
          <p:cNvSpPr>
            <a:spLocks noChangeArrowheads="1"/>
          </p:cNvSpPr>
          <p:nvPr/>
        </p:nvSpPr>
        <p:spPr bwMode="auto">
          <a:xfrm>
            <a:off x="5049838" y="5664200"/>
            <a:ext cx="8064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 b="1">
                <a:latin typeface="Arial" charset="0"/>
              </a:rPr>
              <a:t>Tarsals</a:t>
            </a:r>
          </a:p>
        </p:txBody>
      </p:sp>
      <p:sp>
        <p:nvSpPr>
          <p:cNvPr id="5157" name="Rectangle 607"/>
          <p:cNvSpPr>
            <a:spLocks noChangeArrowheads="1"/>
          </p:cNvSpPr>
          <p:nvPr/>
        </p:nvSpPr>
        <p:spPr bwMode="auto">
          <a:xfrm>
            <a:off x="5048250" y="5846763"/>
            <a:ext cx="11620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 b="1">
                <a:latin typeface="Arial" charset="0"/>
              </a:rPr>
              <a:t>Metatarsals</a:t>
            </a:r>
          </a:p>
        </p:txBody>
      </p:sp>
      <p:sp>
        <p:nvSpPr>
          <p:cNvPr id="5158" name="Rectangle 608"/>
          <p:cNvSpPr>
            <a:spLocks noChangeArrowheads="1"/>
          </p:cNvSpPr>
          <p:nvPr/>
        </p:nvSpPr>
        <p:spPr bwMode="auto">
          <a:xfrm>
            <a:off x="5045075" y="6037263"/>
            <a:ext cx="10731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 b="1">
                <a:latin typeface="Arial" charset="0"/>
              </a:rPr>
              <a:t>Phalanges</a:t>
            </a:r>
          </a:p>
        </p:txBody>
      </p:sp>
      <p:sp>
        <p:nvSpPr>
          <p:cNvPr id="5159" name="Rectangle 609"/>
          <p:cNvSpPr>
            <a:spLocks noChangeArrowheads="1"/>
          </p:cNvSpPr>
          <p:nvPr/>
        </p:nvSpPr>
        <p:spPr bwMode="auto">
          <a:xfrm>
            <a:off x="5915025" y="2538413"/>
            <a:ext cx="56991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 b="1">
                <a:latin typeface="Arial" charset="0"/>
              </a:rPr>
              <a:t>Ulna</a:t>
            </a:r>
          </a:p>
        </p:txBody>
      </p:sp>
      <p:sp>
        <p:nvSpPr>
          <p:cNvPr id="5160" name="Rectangle 610"/>
          <p:cNvSpPr>
            <a:spLocks noChangeArrowheads="1"/>
          </p:cNvSpPr>
          <p:nvPr/>
        </p:nvSpPr>
        <p:spPr bwMode="auto">
          <a:xfrm>
            <a:off x="5910263" y="2171700"/>
            <a:ext cx="9048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 b="1">
                <a:latin typeface="Arial" charset="0"/>
              </a:rPr>
              <a:t>Vertebra</a:t>
            </a:r>
          </a:p>
        </p:txBody>
      </p:sp>
      <p:sp>
        <p:nvSpPr>
          <p:cNvPr id="5161" name="Rectangle 611"/>
          <p:cNvSpPr>
            <a:spLocks noChangeArrowheads="1"/>
          </p:cNvSpPr>
          <p:nvPr/>
        </p:nvSpPr>
        <p:spPr bwMode="auto">
          <a:xfrm>
            <a:off x="5910263" y="1919288"/>
            <a:ext cx="95408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 b="1">
                <a:latin typeface="Arial" charset="0"/>
              </a:rPr>
              <a:t>Humerus</a:t>
            </a:r>
          </a:p>
        </p:txBody>
      </p:sp>
      <p:sp>
        <p:nvSpPr>
          <p:cNvPr id="5162" name="Rectangle 612"/>
          <p:cNvSpPr>
            <a:spLocks noChangeArrowheads="1"/>
          </p:cNvSpPr>
          <p:nvPr/>
        </p:nvSpPr>
        <p:spPr bwMode="auto">
          <a:xfrm>
            <a:off x="5910263" y="1493838"/>
            <a:ext cx="9048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 b="1">
                <a:latin typeface="Arial" charset="0"/>
              </a:rPr>
              <a:t>Sternum</a:t>
            </a:r>
          </a:p>
        </p:txBody>
      </p:sp>
      <p:sp>
        <p:nvSpPr>
          <p:cNvPr id="5163" name="Rectangle 613"/>
          <p:cNvSpPr>
            <a:spLocks noChangeArrowheads="1"/>
          </p:cNvSpPr>
          <p:nvPr/>
        </p:nvSpPr>
        <p:spPr bwMode="auto">
          <a:xfrm>
            <a:off x="5911850" y="1236663"/>
            <a:ext cx="8667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 b="1">
                <a:latin typeface="Arial" charset="0"/>
              </a:rPr>
              <a:t>Scapula</a:t>
            </a:r>
          </a:p>
        </p:txBody>
      </p:sp>
      <p:sp>
        <p:nvSpPr>
          <p:cNvPr id="5164" name="Rectangle 614"/>
          <p:cNvSpPr>
            <a:spLocks noChangeArrowheads="1"/>
          </p:cNvSpPr>
          <p:nvPr/>
        </p:nvSpPr>
        <p:spPr bwMode="auto">
          <a:xfrm>
            <a:off x="5911850" y="963613"/>
            <a:ext cx="8556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 b="1">
                <a:latin typeface="Arial" charset="0"/>
              </a:rPr>
              <a:t>Clavicle</a:t>
            </a:r>
          </a:p>
        </p:txBody>
      </p:sp>
      <p:sp>
        <p:nvSpPr>
          <p:cNvPr id="5165" name="Rectangle 615"/>
          <p:cNvSpPr>
            <a:spLocks noChangeArrowheads="1"/>
          </p:cNvSpPr>
          <p:nvPr/>
        </p:nvSpPr>
        <p:spPr bwMode="auto">
          <a:xfrm>
            <a:off x="4959350" y="574675"/>
            <a:ext cx="12604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 b="1">
                <a:latin typeface="Arial" charset="0"/>
              </a:rPr>
              <a:t>Facial bones</a:t>
            </a:r>
          </a:p>
        </p:txBody>
      </p:sp>
      <p:sp>
        <p:nvSpPr>
          <p:cNvPr id="5166" name="Rectangle 616"/>
          <p:cNvSpPr>
            <a:spLocks noChangeArrowheads="1"/>
          </p:cNvSpPr>
          <p:nvPr/>
        </p:nvSpPr>
        <p:spPr bwMode="auto">
          <a:xfrm>
            <a:off x="5918200" y="307975"/>
            <a:ext cx="9048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 b="1">
                <a:latin typeface="Arial" charset="0"/>
              </a:rPr>
              <a:t>Cranium</a:t>
            </a:r>
          </a:p>
        </p:txBody>
      </p:sp>
      <p:sp>
        <p:nvSpPr>
          <p:cNvPr id="5167" name="Freeform 617"/>
          <p:cNvSpPr>
            <a:spLocks/>
          </p:cNvSpPr>
          <p:nvPr/>
        </p:nvSpPr>
        <p:spPr bwMode="auto">
          <a:xfrm>
            <a:off x="2501900" y="2727325"/>
            <a:ext cx="2168525" cy="352425"/>
          </a:xfrm>
          <a:custGeom>
            <a:avLst/>
            <a:gdLst>
              <a:gd name="T0" fmla="*/ 0 w 1038"/>
              <a:gd name="T1" fmla="*/ 0 h 284"/>
              <a:gd name="T2" fmla="*/ 2 w 1038"/>
              <a:gd name="T3" fmla="*/ 284 h 284"/>
              <a:gd name="T4" fmla="*/ 1038 w 1038"/>
              <a:gd name="T5" fmla="*/ 282 h 284"/>
              <a:gd name="T6" fmla="*/ 0 60000 65536"/>
              <a:gd name="T7" fmla="*/ 0 60000 65536"/>
              <a:gd name="T8" fmla="*/ 0 60000 65536"/>
              <a:gd name="T9" fmla="*/ 0 w 1038"/>
              <a:gd name="T10" fmla="*/ 0 h 284"/>
              <a:gd name="T11" fmla="*/ 1038 w 1038"/>
              <a:gd name="T12" fmla="*/ 284 h 28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038" h="284">
                <a:moveTo>
                  <a:pt x="0" y="0"/>
                </a:moveTo>
                <a:lnTo>
                  <a:pt x="2" y="284"/>
                </a:lnTo>
                <a:lnTo>
                  <a:pt x="1038" y="282"/>
                </a:lnTo>
              </a:path>
            </a:pathLst>
          </a:custGeom>
          <a:noFill/>
          <a:ln w="12700">
            <a:solidFill>
              <a:schemeClr val="tx1"/>
            </a:solidFill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68" name="Line 618"/>
          <p:cNvSpPr>
            <a:spLocks noChangeShapeType="1"/>
          </p:cNvSpPr>
          <p:nvPr/>
        </p:nvSpPr>
        <p:spPr bwMode="auto">
          <a:xfrm>
            <a:off x="3244850" y="2889250"/>
            <a:ext cx="141605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69" name="Freeform 619"/>
          <p:cNvSpPr>
            <a:spLocks/>
          </p:cNvSpPr>
          <p:nvPr/>
        </p:nvSpPr>
        <p:spPr bwMode="auto">
          <a:xfrm>
            <a:off x="3400425" y="1965325"/>
            <a:ext cx="831850" cy="393700"/>
          </a:xfrm>
          <a:custGeom>
            <a:avLst/>
            <a:gdLst>
              <a:gd name="T0" fmla="*/ 0 w 526"/>
              <a:gd name="T1" fmla="*/ 0 h 440"/>
              <a:gd name="T2" fmla="*/ 0 w 526"/>
              <a:gd name="T3" fmla="*/ 438 h 440"/>
              <a:gd name="T4" fmla="*/ 526 w 526"/>
              <a:gd name="T5" fmla="*/ 440 h 440"/>
              <a:gd name="T6" fmla="*/ 0 60000 65536"/>
              <a:gd name="T7" fmla="*/ 0 60000 65536"/>
              <a:gd name="T8" fmla="*/ 0 60000 65536"/>
              <a:gd name="T9" fmla="*/ 0 w 526"/>
              <a:gd name="T10" fmla="*/ 0 h 440"/>
              <a:gd name="T11" fmla="*/ 526 w 526"/>
              <a:gd name="T12" fmla="*/ 440 h 44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526" h="440">
                <a:moveTo>
                  <a:pt x="0" y="0"/>
                </a:moveTo>
                <a:lnTo>
                  <a:pt x="0" y="438"/>
                </a:lnTo>
                <a:lnTo>
                  <a:pt x="526" y="440"/>
                </a:lnTo>
              </a:path>
            </a:pathLst>
          </a:custGeom>
          <a:noFill/>
          <a:ln w="12700">
            <a:solidFill>
              <a:schemeClr val="tx1"/>
            </a:solidFill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70" name="Freeform 620"/>
          <p:cNvSpPr>
            <a:spLocks/>
          </p:cNvSpPr>
          <p:nvPr/>
        </p:nvSpPr>
        <p:spPr bwMode="auto">
          <a:xfrm>
            <a:off x="3400425" y="1222375"/>
            <a:ext cx="1038225" cy="111125"/>
          </a:xfrm>
          <a:custGeom>
            <a:avLst/>
            <a:gdLst>
              <a:gd name="T0" fmla="*/ 2 w 668"/>
              <a:gd name="T1" fmla="*/ 70 h 70"/>
              <a:gd name="T2" fmla="*/ 0 w 668"/>
              <a:gd name="T3" fmla="*/ 0 h 70"/>
              <a:gd name="T4" fmla="*/ 668 w 668"/>
              <a:gd name="T5" fmla="*/ 4 h 70"/>
              <a:gd name="T6" fmla="*/ 0 60000 65536"/>
              <a:gd name="T7" fmla="*/ 0 60000 65536"/>
              <a:gd name="T8" fmla="*/ 0 60000 65536"/>
              <a:gd name="T9" fmla="*/ 0 w 668"/>
              <a:gd name="T10" fmla="*/ 0 h 70"/>
              <a:gd name="T11" fmla="*/ 668 w 668"/>
              <a:gd name="T12" fmla="*/ 70 h 7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68" h="70">
                <a:moveTo>
                  <a:pt x="2" y="70"/>
                </a:moveTo>
                <a:lnTo>
                  <a:pt x="0" y="0"/>
                </a:lnTo>
                <a:lnTo>
                  <a:pt x="668" y="4"/>
                </a:lnTo>
              </a:path>
            </a:pathLst>
          </a:custGeom>
          <a:noFill/>
          <a:ln w="12700">
            <a:solidFill>
              <a:schemeClr val="tx1"/>
            </a:solidFill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71" name="Freeform 621"/>
          <p:cNvSpPr>
            <a:spLocks/>
          </p:cNvSpPr>
          <p:nvPr/>
        </p:nvSpPr>
        <p:spPr bwMode="auto">
          <a:xfrm>
            <a:off x="2501900" y="1035050"/>
            <a:ext cx="2057400" cy="1276350"/>
          </a:xfrm>
          <a:custGeom>
            <a:avLst/>
            <a:gdLst>
              <a:gd name="T0" fmla="*/ 0 w 976"/>
              <a:gd name="T1" fmla="*/ 884 h 884"/>
              <a:gd name="T2" fmla="*/ 0 w 976"/>
              <a:gd name="T3" fmla="*/ 0 h 884"/>
              <a:gd name="T4" fmla="*/ 976 w 976"/>
              <a:gd name="T5" fmla="*/ 0 h 884"/>
              <a:gd name="T6" fmla="*/ 0 60000 65536"/>
              <a:gd name="T7" fmla="*/ 0 60000 65536"/>
              <a:gd name="T8" fmla="*/ 0 60000 65536"/>
              <a:gd name="T9" fmla="*/ 0 w 976"/>
              <a:gd name="T10" fmla="*/ 0 h 884"/>
              <a:gd name="T11" fmla="*/ 976 w 976"/>
              <a:gd name="T12" fmla="*/ 884 h 88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976" h="884">
                <a:moveTo>
                  <a:pt x="0" y="884"/>
                </a:moveTo>
                <a:lnTo>
                  <a:pt x="0" y="0"/>
                </a:lnTo>
                <a:lnTo>
                  <a:pt x="976" y="0"/>
                </a:lnTo>
              </a:path>
            </a:pathLst>
          </a:custGeom>
          <a:noFill/>
          <a:ln w="12700">
            <a:solidFill>
              <a:schemeClr val="tx1"/>
            </a:solidFill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72" name="Freeform 622"/>
          <p:cNvSpPr>
            <a:spLocks/>
          </p:cNvSpPr>
          <p:nvPr/>
        </p:nvSpPr>
        <p:spPr bwMode="auto">
          <a:xfrm>
            <a:off x="4911725" y="1146175"/>
            <a:ext cx="1057275" cy="95250"/>
          </a:xfrm>
          <a:custGeom>
            <a:avLst/>
            <a:gdLst>
              <a:gd name="T0" fmla="*/ 0 w 686"/>
              <a:gd name="T1" fmla="*/ 60 h 60"/>
              <a:gd name="T2" fmla="*/ 338 w 686"/>
              <a:gd name="T3" fmla="*/ 0 h 60"/>
              <a:gd name="T4" fmla="*/ 686 w 686"/>
              <a:gd name="T5" fmla="*/ 0 h 60"/>
              <a:gd name="T6" fmla="*/ 0 60000 65536"/>
              <a:gd name="T7" fmla="*/ 0 60000 65536"/>
              <a:gd name="T8" fmla="*/ 0 60000 65536"/>
              <a:gd name="T9" fmla="*/ 0 w 686"/>
              <a:gd name="T10" fmla="*/ 0 h 60"/>
              <a:gd name="T11" fmla="*/ 686 w 686"/>
              <a:gd name="T12" fmla="*/ 60 h 6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86" h="60">
                <a:moveTo>
                  <a:pt x="0" y="60"/>
                </a:moveTo>
                <a:lnTo>
                  <a:pt x="338" y="0"/>
                </a:lnTo>
                <a:lnTo>
                  <a:pt x="686" y="0"/>
                </a:lnTo>
              </a:path>
            </a:pathLst>
          </a:custGeom>
          <a:noFill/>
          <a:ln w="12700">
            <a:solidFill>
              <a:schemeClr val="tx1"/>
            </a:solidFill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73" name="Line 623"/>
          <p:cNvSpPr>
            <a:spLocks noChangeShapeType="1"/>
          </p:cNvSpPr>
          <p:nvPr/>
        </p:nvSpPr>
        <p:spPr bwMode="auto">
          <a:xfrm flipV="1">
            <a:off x="4978400" y="1416050"/>
            <a:ext cx="100647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74" name="Line 624"/>
          <p:cNvSpPr>
            <a:spLocks noChangeShapeType="1"/>
          </p:cNvSpPr>
          <p:nvPr/>
        </p:nvSpPr>
        <p:spPr bwMode="auto">
          <a:xfrm>
            <a:off x="4556125" y="1666875"/>
            <a:ext cx="14097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75" name="Line 625"/>
          <p:cNvSpPr>
            <a:spLocks noChangeShapeType="1"/>
          </p:cNvSpPr>
          <p:nvPr/>
        </p:nvSpPr>
        <p:spPr bwMode="auto">
          <a:xfrm>
            <a:off x="4867275" y="1866900"/>
            <a:ext cx="112712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76" name="Line 626"/>
          <p:cNvSpPr>
            <a:spLocks noChangeShapeType="1"/>
          </p:cNvSpPr>
          <p:nvPr/>
        </p:nvSpPr>
        <p:spPr bwMode="auto">
          <a:xfrm>
            <a:off x="5308600" y="2073275"/>
            <a:ext cx="67627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77" name="Line 627"/>
          <p:cNvSpPr>
            <a:spLocks noChangeShapeType="1"/>
          </p:cNvSpPr>
          <p:nvPr/>
        </p:nvSpPr>
        <p:spPr bwMode="auto">
          <a:xfrm>
            <a:off x="4600575" y="2333625"/>
            <a:ext cx="13843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78" name="Line 628"/>
          <p:cNvSpPr>
            <a:spLocks noChangeShapeType="1"/>
          </p:cNvSpPr>
          <p:nvPr/>
        </p:nvSpPr>
        <p:spPr bwMode="auto">
          <a:xfrm>
            <a:off x="5527675" y="2546350"/>
            <a:ext cx="45402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79" name="Line 629"/>
          <p:cNvSpPr>
            <a:spLocks noChangeShapeType="1"/>
          </p:cNvSpPr>
          <p:nvPr/>
        </p:nvSpPr>
        <p:spPr bwMode="auto">
          <a:xfrm>
            <a:off x="5467350" y="2667000"/>
            <a:ext cx="51117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80" name="Freeform 630"/>
          <p:cNvSpPr>
            <a:spLocks/>
          </p:cNvSpPr>
          <p:nvPr/>
        </p:nvSpPr>
        <p:spPr bwMode="auto">
          <a:xfrm>
            <a:off x="4829175" y="5746750"/>
            <a:ext cx="60325" cy="136525"/>
          </a:xfrm>
          <a:custGeom>
            <a:avLst/>
            <a:gdLst>
              <a:gd name="T0" fmla="*/ 0 w 38"/>
              <a:gd name="T1" fmla="*/ 0 h 86"/>
              <a:gd name="T2" fmla="*/ 36 w 38"/>
              <a:gd name="T3" fmla="*/ 2 h 86"/>
              <a:gd name="T4" fmla="*/ 38 w 38"/>
              <a:gd name="T5" fmla="*/ 86 h 86"/>
              <a:gd name="T6" fmla="*/ 2 w 38"/>
              <a:gd name="T7" fmla="*/ 86 h 86"/>
              <a:gd name="T8" fmla="*/ 0 60000 65536"/>
              <a:gd name="T9" fmla="*/ 0 60000 65536"/>
              <a:gd name="T10" fmla="*/ 0 60000 65536"/>
              <a:gd name="T11" fmla="*/ 0 60000 65536"/>
              <a:gd name="T12" fmla="*/ 0 w 38"/>
              <a:gd name="T13" fmla="*/ 0 h 86"/>
              <a:gd name="T14" fmla="*/ 38 w 38"/>
              <a:gd name="T15" fmla="*/ 86 h 8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8" h="86">
                <a:moveTo>
                  <a:pt x="0" y="0"/>
                </a:moveTo>
                <a:lnTo>
                  <a:pt x="36" y="2"/>
                </a:lnTo>
                <a:lnTo>
                  <a:pt x="38" y="86"/>
                </a:lnTo>
                <a:lnTo>
                  <a:pt x="2" y="86"/>
                </a:lnTo>
              </a:path>
            </a:pathLst>
          </a:custGeom>
          <a:noFill/>
          <a:ln w="12700">
            <a:solidFill>
              <a:schemeClr val="tx1"/>
            </a:solidFill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81" name="Line 631"/>
          <p:cNvSpPr>
            <a:spLocks noChangeShapeType="1"/>
          </p:cNvSpPr>
          <p:nvPr/>
        </p:nvSpPr>
        <p:spPr bwMode="auto">
          <a:xfrm>
            <a:off x="4892675" y="5816600"/>
            <a:ext cx="22542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82" name="Freeform 632"/>
          <p:cNvSpPr>
            <a:spLocks/>
          </p:cNvSpPr>
          <p:nvPr/>
        </p:nvSpPr>
        <p:spPr bwMode="auto">
          <a:xfrm>
            <a:off x="4838700" y="5895975"/>
            <a:ext cx="63500" cy="187325"/>
          </a:xfrm>
          <a:custGeom>
            <a:avLst/>
            <a:gdLst>
              <a:gd name="T0" fmla="*/ 0 w 40"/>
              <a:gd name="T1" fmla="*/ 0 h 118"/>
              <a:gd name="T2" fmla="*/ 40 w 40"/>
              <a:gd name="T3" fmla="*/ 4 h 118"/>
              <a:gd name="T4" fmla="*/ 40 w 40"/>
              <a:gd name="T5" fmla="*/ 118 h 118"/>
              <a:gd name="T6" fmla="*/ 18 w 40"/>
              <a:gd name="T7" fmla="*/ 118 h 118"/>
              <a:gd name="T8" fmla="*/ 0 60000 65536"/>
              <a:gd name="T9" fmla="*/ 0 60000 65536"/>
              <a:gd name="T10" fmla="*/ 0 60000 65536"/>
              <a:gd name="T11" fmla="*/ 0 60000 65536"/>
              <a:gd name="T12" fmla="*/ 0 w 40"/>
              <a:gd name="T13" fmla="*/ 0 h 118"/>
              <a:gd name="T14" fmla="*/ 40 w 40"/>
              <a:gd name="T15" fmla="*/ 118 h 11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0" h="118">
                <a:moveTo>
                  <a:pt x="0" y="0"/>
                </a:moveTo>
                <a:lnTo>
                  <a:pt x="40" y="4"/>
                </a:lnTo>
                <a:lnTo>
                  <a:pt x="40" y="118"/>
                </a:lnTo>
                <a:lnTo>
                  <a:pt x="18" y="118"/>
                </a:lnTo>
              </a:path>
            </a:pathLst>
          </a:custGeom>
          <a:noFill/>
          <a:ln w="12700">
            <a:solidFill>
              <a:schemeClr val="tx1"/>
            </a:solidFill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83" name="Line 633"/>
          <p:cNvSpPr>
            <a:spLocks noChangeShapeType="1"/>
          </p:cNvSpPr>
          <p:nvPr/>
        </p:nvSpPr>
        <p:spPr bwMode="auto">
          <a:xfrm>
            <a:off x="4895850" y="5994400"/>
            <a:ext cx="2286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84" name="Freeform 634"/>
          <p:cNvSpPr>
            <a:spLocks/>
          </p:cNvSpPr>
          <p:nvPr/>
        </p:nvSpPr>
        <p:spPr bwMode="auto">
          <a:xfrm>
            <a:off x="4867275" y="6105525"/>
            <a:ext cx="57150" cy="161925"/>
          </a:xfrm>
          <a:custGeom>
            <a:avLst/>
            <a:gdLst>
              <a:gd name="T0" fmla="*/ 16 w 36"/>
              <a:gd name="T1" fmla="*/ 0 h 102"/>
              <a:gd name="T2" fmla="*/ 36 w 36"/>
              <a:gd name="T3" fmla="*/ 0 h 102"/>
              <a:gd name="T4" fmla="*/ 36 w 36"/>
              <a:gd name="T5" fmla="*/ 100 h 102"/>
              <a:gd name="T6" fmla="*/ 0 w 36"/>
              <a:gd name="T7" fmla="*/ 102 h 102"/>
              <a:gd name="T8" fmla="*/ 0 60000 65536"/>
              <a:gd name="T9" fmla="*/ 0 60000 65536"/>
              <a:gd name="T10" fmla="*/ 0 60000 65536"/>
              <a:gd name="T11" fmla="*/ 0 60000 65536"/>
              <a:gd name="T12" fmla="*/ 0 w 36"/>
              <a:gd name="T13" fmla="*/ 0 h 102"/>
              <a:gd name="T14" fmla="*/ 36 w 36"/>
              <a:gd name="T15" fmla="*/ 102 h 10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6" h="102">
                <a:moveTo>
                  <a:pt x="16" y="0"/>
                </a:moveTo>
                <a:lnTo>
                  <a:pt x="36" y="0"/>
                </a:lnTo>
                <a:lnTo>
                  <a:pt x="36" y="100"/>
                </a:lnTo>
                <a:lnTo>
                  <a:pt x="0" y="102"/>
                </a:lnTo>
              </a:path>
            </a:pathLst>
          </a:custGeom>
          <a:noFill/>
          <a:ln w="12700">
            <a:solidFill>
              <a:schemeClr val="tx1"/>
            </a:solidFill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85" name="Line 635"/>
          <p:cNvSpPr>
            <a:spLocks noChangeShapeType="1"/>
          </p:cNvSpPr>
          <p:nvPr/>
        </p:nvSpPr>
        <p:spPr bwMode="auto">
          <a:xfrm>
            <a:off x="4924425" y="6184900"/>
            <a:ext cx="1905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86" name="Freeform 636"/>
          <p:cNvSpPr>
            <a:spLocks/>
          </p:cNvSpPr>
          <p:nvPr/>
        </p:nvSpPr>
        <p:spPr bwMode="auto">
          <a:xfrm>
            <a:off x="4060825" y="282575"/>
            <a:ext cx="73025" cy="720725"/>
          </a:xfrm>
          <a:custGeom>
            <a:avLst/>
            <a:gdLst>
              <a:gd name="T0" fmla="*/ 42 w 46"/>
              <a:gd name="T1" fmla="*/ 0 h 454"/>
              <a:gd name="T2" fmla="*/ 0 w 46"/>
              <a:gd name="T3" fmla="*/ 0 h 454"/>
              <a:gd name="T4" fmla="*/ 0 w 46"/>
              <a:gd name="T5" fmla="*/ 452 h 454"/>
              <a:gd name="T6" fmla="*/ 46 w 46"/>
              <a:gd name="T7" fmla="*/ 454 h 454"/>
              <a:gd name="T8" fmla="*/ 0 60000 65536"/>
              <a:gd name="T9" fmla="*/ 0 60000 65536"/>
              <a:gd name="T10" fmla="*/ 0 60000 65536"/>
              <a:gd name="T11" fmla="*/ 0 60000 65536"/>
              <a:gd name="T12" fmla="*/ 0 w 46"/>
              <a:gd name="T13" fmla="*/ 0 h 454"/>
              <a:gd name="T14" fmla="*/ 46 w 46"/>
              <a:gd name="T15" fmla="*/ 454 h 45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6" h="454">
                <a:moveTo>
                  <a:pt x="42" y="0"/>
                </a:moveTo>
                <a:lnTo>
                  <a:pt x="0" y="0"/>
                </a:lnTo>
                <a:lnTo>
                  <a:pt x="0" y="452"/>
                </a:lnTo>
                <a:lnTo>
                  <a:pt x="46" y="454"/>
                </a:lnTo>
              </a:path>
            </a:pathLst>
          </a:custGeom>
          <a:noFill/>
          <a:ln w="12700">
            <a:solidFill>
              <a:schemeClr val="tx1"/>
            </a:solidFill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87" name="Line 637"/>
          <p:cNvSpPr>
            <a:spLocks noChangeShapeType="1"/>
          </p:cNvSpPr>
          <p:nvPr/>
        </p:nvSpPr>
        <p:spPr bwMode="auto">
          <a:xfrm>
            <a:off x="3994150" y="660400"/>
            <a:ext cx="6667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88" name="Freeform 638"/>
          <p:cNvSpPr>
            <a:spLocks/>
          </p:cNvSpPr>
          <p:nvPr/>
        </p:nvSpPr>
        <p:spPr bwMode="auto">
          <a:xfrm>
            <a:off x="4537075" y="552450"/>
            <a:ext cx="120650" cy="387350"/>
          </a:xfrm>
          <a:custGeom>
            <a:avLst/>
            <a:gdLst>
              <a:gd name="T0" fmla="*/ 0 w 76"/>
              <a:gd name="T1" fmla="*/ 0 h 244"/>
              <a:gd name="T2" fmla="*/ 74 w 76"/>
              <a:gd name="T3" fmla="*/ 0 h 244"/>
              <a:gd name="T4" fmla="*/ 76 w 76"/>
              <a:gd name="T5" fmla="*/ 244 h 244"/>
              <a:gd name="T6" fmla="*/ 34 w 76"/>
              <a:gd name="T7" fmla="*/ 244 h 244"/>
              <a:gd name="T8" fmla="*/ 0 60000 65536"/>
              <a:gd name="T9" fmla="*/ 0 60000 65536"/>
              <a:gd name="T10" fmla="*/ 0 60000 65536"/>
              <a:gd name="T11" fmla="*/ 0 60000 65536"/>
              <a:gd name="T12" fmla="*/ 0 w 76"/>
              <a:gd name="T13" fmla="*/ 0 h 244"/>
              <a:gd name="T14" fmla="*/ 76 w 76"/>
              <a:gd name="T15" fmla="*/ 244 h 24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76" h="244">
                <a:moveTo>
                  <a:pt x="0" y="0"/>
                </a:moveTo>
                <a:lnTo>
                  <a:pt x="74" y="0"/>
                </a:lnTo>
                <a:lnTo>
                  <a:pt x="76" y="244"/>
                </a:lnTo>
                <a:lnTo>
                  <a:pt x="34" y="244"/>
                </a:lnTo>
              </a:path>
            </a:pathLst>
          </a:custGeom>
          <a:noFill/>
          <a:ln w="12700">
            <a:solidFill>
              <a:schemeClr val="tx1"/>
            </a:solidFill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89" name="Line 639"/>
          <p:cNvSpPr>
            <a:spLocks noChangeShapeType="1"/>
          </p:cNvSpPr>
          <p:nvPr/>
        </p:nvSpPr>
        <p:spPr bwMode="auto">
          <a:xfrm flipV="1">
            <a:off x="4654550" y="742950"/>
            <a:ext cx="377825" cy="31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90" name="Line 640"/>
          <p:cNvSpPr>
            <a:spLocks noChangeShapeType="1"/>
          </p:cNvSpPr>
          <p:nvPr/>
        </p:nvSpPr>
        <p:spPr bwMode="auto">
          <a:xfrm>
            <a:off x="4724400" y="469900"/>
            <a:ext cx="127635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91" name="Freeform 641"/>
          <p:cNvSpPr>
            <a:spLocks/>
          </p:cNvSpPr>
          <p:nvPr/>
        </p:nvSpPr>
        <p:spPr bwMode="auto">
          <a:xfrm>
            <a:off x="5726113" y="3013075"/>
            <a:ext cx="111125" cy="104775"/>
          </a:xfrm>
          <a:custGeom>
            <a:avLst/>
            <a:gdLst>
              <a:gd name="T0" fmla="*/ 0 w 70"/>
              <a:gd name="T1" fmla="*/ 30 h 66"/>
              <a:gd name="T2" fmla="*/ 30 w 70"/>
              <a:gd name="T3" fmla="*/ 0 h 66"/>
              <a:gd name="T4" fmla="*/ 70 w 70"/>
              <a:gd name="T5" fmla="*/ 32 h 66"/>
              <a:gd name="T6" fmla="*/ 44 w 70"/>
              <a:gd name="T7" fmla="*/ 66 h 66"/>
              <a:gd name="T8" fmla="*/ 0 60000 65536"/>
              <a:gd name="T9" fmla="*/ 0 60000 65536"/>
              <a:gd name="T10" fmla="*/ 0 60000 65536"/>
              <a:gd name="T11" fmla="*/ 0 60000 65536"/>
              <a:gd name="T12" fmla="*/ 0 w 70"/>
              <a:gd name="T13" fmla="*/ 0 h 66"/>
              <a:gd name="T14" fmla="*/ 70 w 70"/>
              <a:gd name="T15" fmla="*/ 66 h 6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70" h="66">
                <a:moveTo>
                  <a:pt x="0" y="30"/>
                </a:moveTo>
                <a:lnTo>
                  <a:pt x="30" y="0"/>
                </a:lnTo>
                <a:lnTo>
                  <a:pt x="70" y="32"/>
                </a:lnTo>
                <a:lnTo>
                  <a:pt x="44" y="66"/>
                </a:lnTo>
              </a:path>
            </a:pathLst>
          </a:custGeom>
          <a:noFill/>
          <a:ln w="22225">
            <a:solidFill>
              <a:schemeClr val="bg1"/>
            </a:solidFill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92" name="Freeform 642"/>
          <p:cNvSpPr>
            <a:spLocks/>
          </p:cNvSpPr>
          <p:nvPr/>
        </p:nvSpPr>
        <p:spPr bwMode="auto">
          <a:xfrm>
            <a:off x="5811838" y="2968625"/>
            <a:ext cx="165100" cy="66675"/>
          </a:xfrm>
          <a:custGeom>
            <a:avLst/>
            <a:gdLst>
              <a:gd name="T0" fmla="*/ 0 w 104"/>
              <a:gd name="T1" fmla="*/ 42 h 42"/>
              <a:gd name="T2" fmla="*/ 2 w 104"/>
              <a:gd name="T3" fmla="*/ 0 h 42"/>
              <a:gd name="T4" fmla="*/ 104 w 104"/>
              <a:gd name="T5" fmla="*/ 4 h 42"/>
              <a:gd name="T6" fmla="*/ 0 60000 65536"/>
              <a:gd name="T7" fmla="*/ 0 60000 65536"/>
              <a:gd name="T8" fmla="*/ 0 60000 65536"/>
              <a:gd name="T9" fmla="*/ 0 w 104"/>
              <a:gd name="T10" fmla="*/ 0 h 42"/>
              <a:gd name="T11" fmla="*/ 104 w 104"/>
              <a:gd name="T12" fmla="*/ 42 h 4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04" h="42">
                <a:moveTo>
                  <a:pt x="0" y="42"/>
                </a:moveTo>
                <a:lnTo>
                  <a:pt x="2" y="0"/>
                </a:lnTo>
                <a:lnTo>
                  <a:pt x="104" y="4"/>
                </a:lnTo>
              </a:path>
            </a:pathLst>
          </a:custGeom>
          <a:noFill/>
          <a:ln w="22225">
            <a:solidFill>
              <a:schemeClr val="bg1"/>
            </a:solidFill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93" name="Line 643"/>
          <p:cNvSpPr>
            <a:spLocks noChangeShapeType="1"/>
          </p:cNvSpPr>
          <p:nvPr/>
        </p:nvSpPr>
        <p:spPr bwMode="auto">
          <a:xfrm>
            <a:off x="4872038" y="4430713"/>
            <a:ext cx="1098550" cy="0"/>
          </a:xfrm>
          <a:prstGeom prst="line">
            <a:avLst/>
          </a:prstGeom>
          <a:noFill/>
          <a:ln w="222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94" name="Freeform 644"/>
          <p:cNvSpPr>
            <a:spLocks/>
          </p:cNvSpPr>
          <p:nvPr/>
        </p:nvSpPr>
        <p:spPr bwMode="auto">
          <a:xfrm>
            <a:off x="5567363" y="3155950"/>
            <a:ext cx="82550" cy="142875"/>
          </a:xfrm>
          <a:custGeom>
            <a:avLst/>
            <a:gdLst>
              <a:gd name="T0" fmla="*/ 40 w 52"/>
              <a:gd name="T1" fmla="*/ 0 h 92"/>
              <a:gd name="T2" fmla="*/ 0 w 52"/>
              <a:gd name="T3" fmla="*/ 0 h 92"/>
              <a:gd name="T4" fmla="*/ 0 w 52"/>
              <a:gd name="T5" fmla="*/ 92 h 92"/>
              <a:gd name="T6" fmla="*/ 52 w 52"/>
              <a:gd name="T7" fmla="*/ 92 h 92"/>
              <a:gd name="T8" fmla="*/ 0 60000 65536"/>
              <a:gd name="T9" fmla="*/ 0 60000 65536"/>
              <a:gd name="T10" fmla="*/ 0 60000 65536"/>
              <a:gd name="T11" fmla="*/ 0 60000 65536"/>
              <a:gd name="T12" fmla="*/ 0 w 52"/>
              <a:gd name="T13" fmla="*/ 0 h 92"/>
              <a:gd name="T14" fmla="*/ 52 w 52"/>
              <a:gd name="T15" fmla="*/ 92 h 9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2" h="92">
                <a:moveTo>
                  <a:pt x="40" y="0"/>
                </a:moveTo>
                <a:lnTo>
                  <a:pt x="0" y="0"/>
                </a:lnTo>
                <a:lnTo>
                  <a:pt x="0" y="92"/>
                </a:lnTo>
                <a:lnTo>
                  <a:pt x="52" y="92"/>
                </a:lnTo>
              </a:path>
            </a:pathLst>
          </a:custGeom>
          <a:noFill/>
          <a:ln w="22225">
            <a:solidFill>
              <a:schemeClr val="bg1"/>
            </a:solidFill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95" name="Freeform 645"/>
          <p:cNvSpPr>
            <a:spLocks/>
          </p:cNvSpPr>
          <p:nvPr/>
        </p:nvSpPr>
        <p:spPr bwMode="auto">
          <a:xfrm>
            <a:off x="5599113" y="3317875"/>
            <a:ext cx="177800" cy="244475"/>
          </a:xfrm>
          <a:custGeom>
            <a:avLst/>
            <a:gdLst>
              <a:gd name="T0" fmla="*/ 44 w 112"/>
              <a:gd name="T1" fmla="*/ 2 h 156"/>
              <a:gd name="T2" fmla="*/ 0 w 112"/>
              <a:gd name="T3" fmla="*/ 0 h 156"/>
              <a:gd name="T4" fmla="*/ 2 w 112"/>
              <a:gd name="T5" fmla="*/ 156 h 156"/>
              <a:gd name="T6" fmla="*/ 112 w 112"/>
              <a:gd name="T7" fmla="*/ 156 h 156"/>
              <a:gd name="T8" fmla="*/ 0 60000 65536"/>
              <a:gd name="T9" fmla="*/ 0 60000 65536"/>
              <a:gd name="T10" fmla="*/ 0 60000 65536"/>
              <a:gd name="T11" fmla="*/ 0 60000 65536"/>
              <a:gd name="T12" fmla="*/ 0 w 112"/>
              <a:gd name="T13" fmla="*/ 0 h 156"/>
              <a:gd name="T14" fmla="*/ 112 w 112"/>
              <a:gd name="T15" fmla="*/ 156 h 15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12" h="156">
                <a:moveTo>
                  <a:pt x="44" y="2"/>
                </a:moveTo>
                <a:lnTo>
                  <a:pt x="0" y="0"/>
                </a:lnTo>
                <a:lnTo>
                  <a:pt x="2" y="156"/>
                </a:lnTo>
                <a:lnTo>
                  <a:pt x="112" y="156"/>
                </a:lnTo>
              </a:path>
            </a:pathLst>
          </a:custGeom>
          <a:noFill/>
          <a:ln w="22225">
            <a:solidFill>
              <a:schemeClr val="bg1"/>
            </a:solidFill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96" name="Freeform 646"/>
          <p:cNvSpPr>
            <a:spLocks/>
          </p:cNvSpPr>
          <p:nvPr/>
        </p:nvSpPr>
        <p:spPr bwMode="auto">
          <a:xfrm>
            <a:off x="5411788" y="3236913"/>
            <a:ext cx="574675" cy="811212"/>
          </a:xfrm>
          <a:custGeom>
            <a:avLst/>
            <a:gdLst>
              <a:gd name="T0" fmla="*/ 96 w 362"/>
              <a:gd name="T1" fmla="*/ 0 h 520"/>
              <a:gd name="T2" fmla="*/ 0 w 362"/>
              <a:gd name="T3" fmla="*/ 2 h 520"/>
              <a:gd name="T4" fmla="*/ 0 w 362"/>
              <a:gd name="T5" fmla="*/ 520 h 520"/>
              <a:gd name="T6" fmla="*/ 362 w 362"/>
              <a:gd name="T7" fmla="*/ 520 h 520"/>
              <a:gd name="T8" fmla="*/ 0 60000 65536"/>
              <a:gd name="T9" fmla="*/ 0 60000 65536"/>
              <a:gd name="T10" fmla="*/ 0 60000 65536"/>
              <a:gd name="T11" fmla="*/ 0 60000 65536"/>
              <a:gd name="T12" fmla="*/ 0 w 362"/>
              <a:gd name="T13" fmla="*/ 0 h 520"/>
              <a:gd name="T14" fmla="*/ 362 w 362"/>
              <a:gd name="T15" fmla="*/ 520 h 52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62" h="520">
                <a:moveTo>
                  <a:pt x="96" y="0"/>
                </a:moveTo>
                <a:lnTo>
                  <a:pt x="0" y="2"/>
                </a:lnTo>
                <a:lnTo>
                  <a:pt x="0" y="520"/>
                </a:lnTo>
                <a:lnTo>
                  <a:pt x="362" y="520"/>
                </a:lnTo>
              </a:path>
            </a:pathLst>
          </a:custGeom>
          <a:noFill/>
          <a:ln w="22225">
            <a:solidFill>
              <a:schemeClr val="bg1"/>
            </a:solidFill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97" name="Freeform 647"/>
          <p:cNvSpPr>
            <a:spLocks/>
          </p:cNvSpPr>
          <p:nvPr/>
        </p:nvSpPr>
        <p:spPr bwMode="auto">
          <a:xfrm>
            <a:off x="5548313" y="3443288"/>
            <a:ext cx="441325" cy="417512"/>
          </a:xfrm>
          <a:custGeom>
            <a:avLst/>
            <a:gdLst>
              <a:gd name="T0" fmla="*/ 30 w 278"/>
              <a:gd name="T1" fmla="*/ 2 h 268"/>
              <a:gd name="T2" fmla="*/ 0 w 278"/>
              <a:gd name="T3" fmla="*/ 0 h 268"/>
              <a:gd name="T4" fmla="*/ 2 w 278"/>
              <a:gd name="T5" fmla="*/ 268 h 268"/>
              <a:gd name="T6" fmla="*/ 278 w 278"/>
              <a:gd name="T7" fmla="*/ 268 h 268"/>
              <a:gd name="T8" fmla="*/ 0 60000 65536"/>
              <a:gd name="T9" fmla="*/ 0 60000 65536"/>
              <a:gd name="T10" fmla="*/ 0 60000 65536"/>
              <a:gd name="T11" fmla="*/ 0 60000 65536"/>
              <a:gd name="T12" fmla="*/ 0 w 278"/>
              <a:gd name="T13" fmla="*/ 0 h 268"/>
              <a:gd name="T14" fmla="*/ 278 w 278"/>
              <a:gd name="T15" fmla="*/ 268 h 26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78" h="268">
                <a:moveTo>
                  <a:pt x="30" y="2"/>
                </a:moveTo>
                <a:lnTo>
                  <a:pt x="0" y="0"/>
                </a:lnTo>
                <a:lnTo>
                  <a:pt x="2" y="268"/>
                </a:lnTo>
                <a:lnTo>
                  <a:pt x="278" y="268"/>
                </a:lnTo>
              </a:path>
            </a:pathLst>
          </a:custGeom>
          <a:noFill/>
          <a:ln w="22225">
            <a:solidFill>
              <a:schemeClr val="bg1"/>
            </a:solidFill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98" name="Line 648"/>
          <p:cNvSpPr>
            <a:spLocks noChangeShapeType="1"/>
          </p:cNvSpPr>
          <p:nvPr/>
        </p:nvSpPr>
        <p:spPr bwMode="auto">
          <a:xfrm>
            <a:off x="4897438" y="4235450"/>
            <a:ext cx="1079500" cy="0"/>
          </a:xfrm>
          <a:prstGeom prst="line">
            <a:avLst/>
          </a:prstGeom>
          <a:noFill/>
          <a:ln w="222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99" name="Line 649"/>
          <p:cNvSpPr>
            <a:spLocks noChangeShapeType="1"/>
          </p:cNvSpPr>
          <p:nvPr/>
        </p:nvSpPr>
        <p:spPr bwMode="auto">
          <a:xfrm>
            <a:off x="4786313" y="4824413"/>
            <a:ext cx="1192212" cy="0"/>
          </a:xfrm>
          <a:prstGeom prst="line">
            <a:avLst/>
          </a:prstGeom>
          <a:noFill/>
          <a:ln w="222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00" name="Line 650"/>
          <p:cNvSpPr>
            <a:spLocks noChangeShapeType="1"/>
          </p:cNvSpPr>
          <p:nvPr/>
        </p:nvSpPr>
        <p:spPr bwMode="auto">
          <a:xfrm>
            <a:off x="4875213" y="5094288"/>
            <a:ext cx="1104900" cy="0"/>
          </a:xfrm>
          <a:prstGeom prst="line">
            <a:avLst/>
          </a:prstGeom>
          <a:noFill/>
          <a:ln w="222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01" name="Rectangle 651"/>
          <p:cNvSpPr>
            <a:spLocks noChangeArrowheads="1"/>
          </p:cNvSpPr>
          <p:nvPr/>
        </p:nvSpPr>
        <p:spPr bwMode="auto">
          <a:xfrm>
            <a:off x="5907088" y="4918075"/>
            <a:ext cx="7080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 b="1">
                <a:latin typeface="Arial" charset="0"/>
              </a:rPr>
              <a:t>Fibula</a:t>
            </a:r>
          </a:p>
        </p:txBody>
      </p:sp>
      <p:sp>
        <p:nvSpPr>
          <p:cNvPr id="5202" name="Rectangle 652"/>
          <p:cNvSpPr>
            <a:spLocks noChangeArrowheads="1"/>
          </p:cNvSpPr>
          <p:nvPr/>
        </p:nvSpPr>
        <p:spPr bwMode="auto">
          <a:xfrm>
            <a:off x="5905500" y="4643438"/>
            <a:ext cx="59848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 b="1">
                <a:latin typeface="Arial" charset="0"/>
              </a:rPr>
              <a:t>Tibia</a:t>
            </a:r>
          </a:p>
        </p:txBody>
      </p:sp>
      <p:sp>
        <p:nvSpPr>
          <p:cNvPr id="5203" name="Rectangle 653"/>
          <p:cNvSpPr>
            <a:spLocks noChangeArrowheads="1"/>
          </p:cNvSpPr>
          <p:nvPr/>
        </p:nvSpPr>
        <p:spPr bwMode="auto">
          <a:xfrm>
            <a:off x="5905500" y="4268788"/>
            <a:ext cx="75723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 b="1">
                <a:latin typeface="Arial" charset="0"/>
              </a:rPr>
              <a:t>Patella</a:t>
            </a:r>
          </a:p>
        </p:txBody>
      </p:sp>
      <p:sp>
        <p:nvSpPr>
          <p:cNvPr id="5204" name="Rectangle 654"/>
          <p:cNvSpPr>
            <a:spLocks noChangeArrowheads="1"/>
          </p:cNvSpPr>
          <p:nvPr/>
        </p:nvSpPr>
        <p:spPr bwMode="auto">
          <a:xfrm>
            <a:off x="5905500" y="4073525"/>
            <a:ext cx="7270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 b="1">
                <a:latin typeface="Arial" charset="0"/>
              </a:rPr>
              <a:t>Femur</a:t>
            </a:r>
          </a:p>
        </p:txBody>
      </p:sp>
      <p:sp>
        <p:nvSpPr>
          <p:cNvPr id="5205" name="Rectangle 655"/>
          <p:cNvSpPr>
            <a:spLocks noChangeArrowheads="1"/>
          </p:cNvSpPr>
          <p:nvPr/>
        </p:nvSpPr>
        <p:spPr bwMode="auto">
          <a:xfrm>
            <a:off x="5905500" y="3887788"/>
            <a:ext cx="12112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 b="1">
                <a:latin typeface="Arial" charset="0"/>
              </a:rPr>
              <a:t>Metacarpals</a:t>
            </a:r>
          </a:p>
        </p:txBody>
      </p:sp>
      <p:sp>
        <p:nvSpPr>
          <p:cNvPr id="5206" name="Rectangle 656"/>
          <p:cNvSpPr>
            <a:spLocks noChangeArrowheads="1"/>
          </p:cNvSpPr>
          <p:nvPr/>
        </p:nvSpPr>
        <p:spPr bwMode="auto">
          <a:xfrm>
            <a:off x="5905500" y="3681413"/>
            <a:ext cx="10731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 b="1">
                <a:latin typeface="Arial" charset="0"/>
              </a:rPr>
              <a:t>Phalanges</a:t>
            </a:r>
          </a:p>
        </p:txBody>
      </p:sp>
      <p:sp>
        <p:nvSpPr>
          <p:cNvPr id="5207" name="Rectangle 657"/>
          <p:cNvSpPr>
            <a:spLocks noChangeArrowheads="1"/>
          </p:cNvSpPr>
          <p:nvPr/>
        </p:nvSpPr>
        <p:spPr bwMode="auto">
          <a:xfrm>
            <a:off x="5903913" y="2809875"/>
            <a:ext cx="83661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 b="1">
                <a:latin typeface="Arial" charset="0"/>
              </a:rPr>
              <a:t>Carpals</a:t>
            </a:r>
          </a:p>
        </p:txBody>
      </p:sp>
      <p:sp>
        <p:nvSpPr>
          <p:cNvPr id="5208" name="Freeform 658"/>
          <p:cNvSpPr>
            <a:spLocks/>
          </p:cNvSpPr>
          <p:nvPr/>
        </p:nvSpPr>
        <p:spPr bwMode="auto">
          <a:xfrm>
            <a:off x="5726113" y="3016250"/>
            <a:ext cx="111125" cy="104775"/>
          </a:xfrm>
          <a:custGeom>
            <a:avLst/>
            <a:gdLst>
              <a:gd name="T0" fmla="*/ 0 w 70"/>
              <a:gd name="T1" fmla="*/ 30 h 66"/>
              <a:gd name="T2" fmla="*/ 30 w 70"/>
              <a:gd name="T3" fmla="*/ 0 h 66"/>
              <a:gd name="T4" fmla="*/ 70 w 70"/>
              <a:gd name="T5" fmla="*/ 32 h 66"/>
              <a:gd name="T6" fmla="*/ 44 w 70"/>
              <a:gd name="T7" fmla="*/ 66 h 66"/>
              <a:gd name="T8" fmla="*/ 0 60000 65536"/>
              <a:gd name="T9" fmla="*/ 0 60000 65536"/>
              <a:gd name="T10" fmla="*/ 0 60000 65536"/>
              <a:gd name="T11" fmla="*/ 0 60000 65536"/>
              <a:gd name="T12" fmla="*/ 0 w 70"/>
              <a:gd name="T13" fmla="*/ 0 h 66"/>
              <a:gd name="T14" fmla="*/ 70 w 70"/>
              <a:gd name="T15" fmla="*/ 66 h 6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70" h="66">
                <a:moveTo>
                  <a:pt x="0" y="30"/>
                </a:moveTo>
                <a:lnTo>
                  <a:pt x="30" y="0"/>
                </a:lnTo>
                <a:lnTo>
                  <a:pt x="70" y="32"/>
                </a:lnTo>
                <a:lnTo>
                  <a:pt x="44" y="66"/>
                </a:lnTo>
              </a:path>
            </a:pathLst>
          </a:custGeom>
          <a:noFill/>
          <a:ln w="12700">
            <a:solidFill>
              <a:schemeClr val="tx1"/>
            </a:solidFill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09" name="Freeform 659"/>
          <p:cNvSpPr>
            <a:spLocks/>
          </p:cNvSpPr>
          <p:nvPr/>
        </p:nvSpPr>
        <p:spPr bwMode="auto">
          <a:xfrm>
            <a:off x="5811838" y="2971800"/>
            <a:ext cx="155575" cy="73025"/>
          </a:xfrm>
          <a:custGeom>
            <a:avLst/>
            <a:gdLst>
              <a:gd name="T0" fmla="*/ 0 w 98"/>
              <a:gd name="T1" fmla="*/ 46 h 46"/>
              <a:gd name="T2" fmla="*/ 2 w 98"/>
              <a:gd name="T3" fmla="*/ 0 h 46"/>
              <a:gd name="T4" fmla="*/ 98 w 98"/>
              <a:gd name="T5" fmla="*/ 0 h 46"/>
              <a:gd name="T6" fmla="*/ 0 60000 65536"/>
              <a:gd name="T7" fmla="*/ 0 60000 65536"/>
              <a:gd name="T8" fmla="*/ 0 60000 65536"/>
              <a:gd name="T9" fmla="*/ 0 w 98"/>
              <a:gd name="T10" fmla="*/ 0 h 46"/>
              <a:gd name="T11" fmla="*/ 98 w 98"/>
              <a:gd name="T12" fmla="*/ 46 h 4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98" h="46">
                <a:moveTo>
                  <a:pt x="0" y="46"/>
                </a:moveTo>
                <a:lnTo>
                  <a:pt x="2" y="0"/>
                </a:lnTo>
                <a:lnTo>
                  <a:pt x="98" y="0"/>
                </a:lnTo>
              </a:path>
            </a:pathLst>
          </a:custGeom>
          <a:noFill/>
          <a:ln w="12700">
            <a:solidFill>
              <a:schemeClr val="tx1"/>
            </a:solidFill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10" name="Line 660"/>
          <p:cNvSpPr>
            <a:spLocks noChangeShapeType="1"/>
          </p:cNvSpPr>
          <p:nvPr/>
        </p:nvSpPr>
        <p:spPr bwMode="auto">
          <a:xfrm>
            <a:off x="4872038" y="4430713"/>
            <a:ext cx="109855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11" name="Freeform 661"/>
          <p:cNvSpPr>
            <a:spLocks/>
          </p:cNvSpPr>
          <p:nvPr/>
        </p:nvSpPr>
        <p:spPr bwMode="auto">
          <a:xfrm>
            <a:off x="5567363" y="3155950"/>
            <a:ext cx="82550" cy="142875"/>
          </a:xfrm>
          <a:custGeom>
            <a:avLst/>
            <a:gdLst>
              <a:gd name="T0" fmla="*/ 40 w 52"/>
              <a:gd name="T1" fmla="*/ 0 h 92"/>
              <a:gd name="T2" fmla="*/ 0 w 52"/>
              <a:gd name="T3" fmla="*/ 0 h 92"/>
              <a:gd name="T4" fmla="*/ 0 w 52"/>
              <a:gd name="T5" fmla="*/ 92 h 92"/>
              <a:gd name="T6" fmla="*/ 52 w 52"/>
              <a:gd name="T7" fmla="*/ 92 h 92"/>
              <a:gd name="T8" fmla="*/ 0 60000 65536"/>
              <a:gd name="T9" fmla="*/ 0 60000 65536"/>
              <a:gd name="T10" fmla="*/ 0 60000 65536"/>
              <a:gd name="T11" fmla="*/ 0 60000 65536"/>
              <a:gd name="T12" fmla="*/ 0 w 52"/>
              <a:gd name="T13" fmla="*/ 0 h 92"/>
              <a:gd name="T14" fmla="*/ 52 w 52"/>
              <a:gd name="T15" fmla="*/ 92 h 9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2" h="92">
                <a:moveTo>
                  <a:pt x="40" y="0"/>
                </a:moveTo>
                <a:lnTo>
                  <a:pt x="0" y="0"/>
                </a:lnTo>
                <a:lnTo>
                  <a:pt x="0" y="92"/>
                </a:lnTo>
                <a:lnTo>
                  <a:pt x="52" y="92"/>
                </a:lnTo>
              </a:path>
            </a:pathLst>
          </a:custGeom>
          <a:noFill/>
          <a:ln w="12700">
            <a:solidFill>
              <a:schemeClr val="tx1"/>
            </a:solidFill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12" name="Freeform 662"/>
          <p:cNvSpPr>
            <a:spLocks/>
          </p:cNvSpPr>
          <p:nvPr/>
        </p:nvSpPr>
        <p:spPr bwMode="auto">
          <a:xfrm>
            <a:off x="5599113" y="3321050"/>
            <a:ext cx="177800" cy="244475"/>
          </a:xfrm>
          <a:custGeom>
            <a:avLst/>
            <a:gdLst>
              <a:gd name="T0" fmla="*/ 40 w 112"/>
              <a:gd name="T1" fmla="*/ 0 h 154"/>
              <a:gd name="T2" fmla="*/ 0 w 112"/>
              <a:gd name="T3" fmla="*/ 0 h 154"/>
              <a:gd name="T4" fmla="*/ 2 w 112"/>
              <a:gd name="T5" fmla="*/ 154 h 154"/>
              <a:gd name="T6" fmla="*/ 112 w 112"/>
              <a:gd name="T7" fmla="*/ 154 h 154"/>
              <a:gd name="T8" fmla="*/ 0 60000 65536"/>
              <a:gd name="T9" fmla="*/ 0 60000 65536"/>
              <a:gd name="T10" fmla="*/ 0 60000 65536"/>
              <a:gd name="T11" fmla="*/ 0 60000 65536"/>
              <a:gd name="T12" fmla="*/ 0 w 112"/>
              <a:gd name="T13" fmla="*/ 0 h 154"/>
              <a:gd name="T14" fmla="*/ 112 w 112"/>
              <a:gd name="T15" fmla="*/ 154 h 15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12" h="154">
                <a:moveTo>
                  <a:pt x="40" y="0"/>
                </a:moveTo>
                <a:lnTo>
                  <a:pt x="0" y="0"/>
                </a:lnTo>
                <a:lnTo>
                  <a:pt x="2" y="154"/>
                </a:lnTo>
                <a:lnTo>
                  <a:pt x="112" y="154"/>
                </a:lnTo>
              </a:path>
            </a:pathLst>
          </a:custGeom>
          <a:noFill/>
          <a:ln w="12700">
            <a:solidFill>
              <a:schemeClr val="tx1"/>
            </a:solidFill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13" name="Freeform 663"/>
          <p:cNvSpPr>
            <a:spLocks/>
          </p:cNvSpPr>
          <p:nvPr/>
        </p:nvSpPr>
        <p:spPr bwMode="auto">
          <a:xfrm>
            <a:off x="5411788" y="3240088"/>
            <a:ext cx="574675" cy="811212"/>
          </a:xfrm>
          <a:custGeom>
            <a:avLst/>
            <a:gdLst>
              <a:gd name="T0" fmla="*/ 96 w 362"/>
              <a:gd name="T1" fmla="*/ 0 h 520"/>
              <a:gd name="T2" fmla="*/ 0 w 362"/>
              <a:gd name="T3" fmla="*/ 2 h 520"/>
              <a:gd name="T4" fmla="*/ 0 w 362"/>
              <a:gd name="T5" fmla="*/ 520 h 520"/>
              <a:gd name="T6" fmla="*/ 362 w 362"/>
              <a:gd name="T7" fmla="*/ 520 h 520"/>
              <a:gd name="T8" fmla="*/ 0 60000 65536"/>
              <a:gd name="T9" fmla="*/ 0 60000 65536"/>
              <a:gd name="T10" fmla="*/ 0 60000 65536"/>
              <a:gd name="T11" fmla="*/ 0 60000 65536"/>
              <a:gd name="T12" fmla="*/ 0 w 362"/>
              <a:gd name="T13" fmla="*/ 0 h 520"/>
              <a:gd name="T14" fmla="*/ 362 w 362"/>
              <a:gd name="T15" fmla="*/ 520 h 52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62" h="520">
                <a:moveTo>
                  <a:pt x="96" y="0"/>
                </a:moveTo>
                <a:lnTo>
                  <a:pt x="0" y="2"/>
                </a:lnTo>
                <a:lnTo>
                  <a:pt x="0" y="520"/>
                </a:lnTo>
                <a:lnTo>
                  <a:pt x="362" y="520"/>
                </a:lnTo>
              </a:path>
            </a:pathLst>
          </a:custGeom>
          <a:noFill/>
          <a:ln w="12700">
            <a:solidFill>
              <a:schemeClr val="tx1"/>
            </a:solidFill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14" name="Freeform 664"/>
          <p:cNvSpPr>
            <a:spLocks/>
          </p:cNvSpPr>
          <p:nvPr/>
        </p:nvSpPr>
        <p:spPr bwMode="auto">
          <a:xfrm>
            <a:off x="5548313" y="3446463"/>
            <a:ext cx="441325" cy="417512"/>
          </a:xfrm>
          <a:custGeom>
            <a:avLst/>
            <a:gdLst>
              <a:gd name="T0" fmla="*/ 30 w 278"/>
              <a:gd name="T1" fmla="*/ 2 h 268"/>
              <a:gd name="T2" fmla="*/ 0 w 278"/>
              <a:gd name="T3" fmla="*/ 0 h 268"/>
              <a:gd name="T4" fmla="*/ 2 w 278"/>
              <a:gd name="T5" fmla="*/ 268 h 268"/>
              <a:gd name="T6" fmla="*/ 278 w 278"/>
              <a:gd name="T7" fmla="*/ 268 h 268"/>
              <a:gd name="T8" fmla="*/ 0 60000 65536"/>
              <a:gd name="T9" fmla="*/ 0 60000 65536"/>
              <a:gd name="T10" fmla="*/ 0 60000 65536"/>
              <a:gd name="T11" fmla="*/ 0 60000 65536"/>
              <a:gd name="T12" fmla="*/ 0 w 278"/>
              <a:gd name="T13" fmla="*/ 0 h 268"/>
              <a:gd name="T14" fmla="*/ 278 w 278"/>
              <a:gd name="T15" fmla="*/ 268 h 26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78" h="268">
                <a:moveTo>
                  <a:pt x="30" y="2"/>
                </a:moveTo>
                <a:lnTo>
                  <a:pt x="0" y="0"/>
                </a:lnTo>
                <a:lnTo>
                  <a:pt x="2" y="268"/>
                </a:lnTo>
                <a:lnTo>
                  <a:pt x="278" y="268"/>
                </a:lnTo>
              </a:path>
            </a:pathLst>
          </a:custGeom>
          <a:noFill/>
          <a:ln w="12700">
            <a:solidFill>
              <a:schemeClr val="tx1"/>
            </a:solidFill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15" name="Line 665"/>
          <p:cNvSpPr>
            <a:spLocks noChangeShapeType="1"/>
          </p:cNvSpPr>
          <p:nvPr/>
        </p:nvSpPr>
        <p:spPr bwMode="auto">
          <a:xfrm>
            <a:off x="4897438" y="4235450"/>
            <a:ext cx="10795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16" name="Line 666"/>
          <p:cNvSpPr>
            <a:spLocks noChangeShapeType="1"/>
          </p:cNvSpPr>
          <p:nvPr/>
        </p:nvSpPr>
        <p:spPr bwMode="auto">
          <a:xfrm>
            <a:off x="4786313" y="4827588"/>
            <a:ext cx="1192212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17" name="Line 667"/>
          <p:cNvSpPr>
            <a:spLocks noChangeShapeType="1"/>
          </p:cNvSpPr>
          <p:nvPr/>
        </p:nvSpPr>
        <p:spPr bwMode="auto">
          <a:xfrm>
            <a:off x="4875213" y="5097463"/>
            <a:ext cx="11049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971823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 </a:t>
            </a:r>
          </a:p>
        </p:txBody>
      </p:sp>
      <p:pic>
        <p:nvPicPr>
          <p:cNvPr id="6147" name="Picture 226" descr="figure_07_01b_unlabel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72"/>
          <a:stretch>
            <a:fillRect/>
          </a:stretch>
        </p:blipFill>
        <p:spPr bwMode="auto">
          <a:xfrm>
            <a:off x="2312988" y="111125"/>
            <a:ext cx="4518025" cy="6443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8" name="Line 227"/>
          <p:cNvSpPr>
            <a:spLocks noChangeShapeType="1"/>
          </p:cNvSpPr>
          <p:nvPr/>
        </p:nvSpPr>
        <p:spPr bwMode="auto">
          <a:xfrm>
            <a:off x="2963863" y="2635250"/>
            <a:ext cx="679450" cy="0"/>
          </a:xfrm>
          <a:prstGeom prst="line">
            <a:avLst/>
          </a:prstGeom>
          <a:noFill/>
          <a:ln w="222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49" name="Freeform 228"/>
          <p:cNvSpPr>
            <a:spLocks/>
          </p:cNvSpPr>
          <p:nvPr/>
        </p:nvSpPr>
        <p:spPr bwMode="auto">
          <a:xfrm>
            <a:off x="3582988" y="3270250"/>
            <a:ext cx="74612" cy="158750"/>
          </a:xfrm>
          <a:custGeom>
            <a:avLst/>
            <a:gdLst>
              <a:gd name="T0" fmla="*/ 2 w 44"/>
              <a:gd name="T1" fmla="*/ 0 h 100"/>
              <a:gd name="T2" fmla="*/ 44 w 44"/>
              <a:gd name="T3" fmla="*/ 0 h 100"/>
              <a:gd name="T4" fmla="*/ 44 w 44"/>
              <a:gd name="T5" fmla="*/ 100 h 100"/>
              <a:gd name="T6" fmla="*/ 0 w 44"/>
              <a:gd name="T7" fmla="*/ 96 h 100"/>
              <a:gd name="T8" fmla="*/ 0 60000 65536"/>
              <a:gd name="T9" fmla="*/ 0 60000 65536"/>
              <a:gd name="T10" fmla="*/ 0 60000 65536"/>
              <a:gd name="T11" fmla="*/ 0 60000 65536"/>
              <a:gd name="T12" fmla="*/ 0 w 44"/>
              <a:gd name="T13" fmla="*/ 0 h 100"/>
              <a:gd name="T14" fmla="*/ 44 w 44"/>
              <a:gd name="T15" fmla="*/ 100 h 1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4" h="100">
                <a:moveTo>
                  <a:pt x="2" y="0"/>
                </a:moveTo>
                <a:lnTo>
                  <a:pt x="44" y="0"/>
                </a:lnTo>
                <a:lnTo>
                  <a:pt x="44" y="100"/>
                </a:lnTo>
                <a:lnTo>
                  <a:pt x="0" y="96"/>
                </a:lnTo>
              </a:path>
            </a:pathLst>
          </a:custGeom>
          <a:noFill/>
          <a:ln w="22225">
            <a:solidFill>
              <a:schemeClr val="bg1"/>
            </a:solidFill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50" name="Freeform 229"/>
          <p:cNvSpPr>
            <a:spLocks/>
          </p:cNvSpPr>
          <p:nvPr/>
        </p:nvSpPr>
        <p:spPr bwMode="auto">
          <a:xfrm>
            <a:off x="3360738" y="3543300"/>
            <a:ext cx="339725" cy="320675"/>
          </a:xfrm>
          <a:custGeom>
            <a:avLst/>
            <a:gdLst>
              <a:gd name="T0" fmla="*/ 0 w 214"/>
              <a:gd name="T1" fmla="*/ 202 h 202"/>
              <a:gd name="T2" fmla="*/ 211 w 214"/>
              <a:gd name="T3" fmla="*/ 200 h 202"/>
              <a:gd name="T4" fmla="*/ 214 w 214"/>
              <a:gd name="T5" fmla="*/ 0 h 202"/>
              <a:gd name="T6" fmla="*/ 173 w 214"/>
              <a:gd name="T7" fmla="*/ 0 h 202"/>
              <a:gd name="T8" fmla="*/ 0 60000 65536"/>
              <a:gd name="T9" fmla="*/ 0 60000 65536"/>
              <a:gd name="T10" fmla="*/ 0 60000 65536"/>
              <a:gd name="T11" fmla="*/ 0 60000 65536"/>
              <a:gd name="T12" fmla="*/ 0 w 214"/>
              <a:gd name="T13" fmla="*/ 0 h 202"/>
              <a:gd name="T14" fmla="*/ 214 w 214"/>
              <a:gd name="T15" fmla="*/ 202 h 20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4" h="202">
                <a:moveTo>
                  <a:pt x="0" y="202"/>
                </a:moveTo>
                <a:lnTo>
                  <a:pt x="211" y="200"/>
                </a:lnTo>
                <a:lnTo>
                  <a:pt x="214" y="0"/>
                </a:lnTo>
                <a:lnTo>
                  <a:pt x="173" y="0"/>
                </a:lnTo>
              </a:path>
            </a:pathLst>
          </a:custGeom>
          <a:noFill/>
          <a:ln w="22225">
            <a:solidFill>
              <a:schemeClr val="bg1"/>
            </a:solidFill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51" name="Freeform 230"/>
          <p:cNvSpPr>
            <a:spLocks/>
          </p:cNvSpPr>
          <p:nvPr/>
        </p:nvSpPr>
        <p:spPr bwMode="auto">
          <a:xfrm>
            <a:off x="3424238" y="3365500"/>
            <a:ext cx="309562" cy="692150"/>
          </a:xfrm>
          <a:custGeom>
            <a:avLst/>
            <a:gdLst>
              <a:gd name="T0" fmla="*/ 149 w 195"/>
              <a:gd name="T1" fmla="*/ 0 h 436"/>
              <a:gd name="T2" fmla="*/ 191 w 195"/>
              <a:gd name="T3" fmla="*/ 0 h 436"/>
              <a:gd name="T4" fmla="*/ 195 w 195"/>
              <a:gd name="T5" fmla="*/ 436 h 436"/>
              <a:gd name="T6" fmla="*/ 0 w 195"/>
              <a:gd name="T7" fmla="*/ 436 h 436"/>
              <a:gd name="T8" fmla="*/ 0 60000 65536"/>
              <a:gd name="T9" fmla="*/ 0 60000 65536"/>
              <a:gd name="T10" fmla="*/ 0 60000 65536"/>
              <a:gd name="T11" fmla="*/ 0 60000 65536"/>
              <a:gd name="T12" fmla="*/ 0 w 195"/>
              <a:gd name="T13" fmla="*/ 0 h 436"/>
              <a:gd name="T14" fmla="*/ 195 w 195"/>
              <a:gd name="T15" fmla="*/ 436 h 4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95" h="436">
                <a:moveTo>
                  <a:pt x="149" y="0"/>
                </a:moveTo>
                <a:lnTo>
                  <a:pt x="191" y="0"/>
                </a:lnTo>
                <a:lnTo>
                  <a:pt x="195" y="436"/>
                </a:lnTo>
                <a:lnTo>
                  <a:pt x="0" y="436"/>
                </a:lnTo>
              </a:path>
            </a:pathLst>
          </a:custGeom>
          <a:noFill/>
          <a:ln w="22225">
            <a:solidFill>
              <a:schemeClr val="bg1"/>
            </a:solidFill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52" name="Freeform 231"/>
          <p:cNvSpPr>
            <a:spLocks/>
          </p:cNvSpPr>
          <p:nvPr/>
        </p:nvSpPr>
        <p:spPr bwMode="auto">
          <a:xfrm>
            <a:off x="3563938" y="3444875"/>
            <a:ext cx="58737" cy="203200"/>
          </a:xfrm>
          <a:custGeom>
            <a:avLst/>
            <a:gdLst>
              <a:gd name="T0" fmla="*/ 6 w 37"/>
              <a:gd name="T1" fmla="*/ 0 h 128"/>
              <a:gd name="T2" fmla="*/ 37 w 37"/>
              <a:gd name="T3" fmla="*/ 0 h 128"/>
              <a:gd name="T4" fmla="*/ 37 w 37"/>
              <a:gd name="T5" fmla="*/ 126 h 128"/>
              <a:gd name="T6" fmla="*/ 0 w 37"/>
              <a:gd name="T7" fmla="*/ 128 h 128"/>
              <a:gd name="T8" fmla="*/ 0 60000 65536"/>
              <a:gd name="T9" fmla="*/ 0 60000 65536"/>
              <a:gd name="T10" fmla="*/ 0 60000 65536"/>
              <a:gd name="T11" fmla="*/ 0 60000 65536"/>
              <a:gd name="T12" fmla="*/ 0 w 37"/>
              <a:gd name="T13" fmla="*/ 0 h 128"/>
              <a:gd name="T14" fmla="*/ 37 w 37"/>
              <a:gd name="T15" fmla="*/ 128 h 12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7" h="128">
                <a:moveTo>
                  <a:pt x="6" y="0"/>
                </a:moveTo>
                <a:lnTo>
                  <a:pt x="37" y="0"/>
                </a:lnTo>
                <a:lnTo>
                  <a:pt x="37" y="126"/>
                </a:lnTo>
                <a:lnTo>
                  <a:pt x="0" y="128"/>
                </a:lnTo>
              </a:path>
            </a:pathLst>
          </a:custGeom>
          <a:noFill/>
          <a:ln w="22225">
            <a:solidFill>
              <a:schemeClr val="bg1"/>
            </a:solidFill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53" name="Line 232"/>
          <p:cNvSpPr>
            <a:spLocks noChangeShapeType="1"/>
          </p:cNvSpPr>
          <p:nvPr/>
        </p:nvSpPr>
        <p:spPr bwMode="auto">
          <a:xfrm>
            <a:off x="2930525" y="4238625"/>
            <a:ext cx="1114425" cy="0"/>
          </a:xfrm>
          <a:prstGeom prst="line">
            <a:avLst/>
          </a:prstGeom>
          <a:noFill/>
          <a:ln w="222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54" name="Freeform 233"/>
          <p:cNvSpPr>
            <a:spLocks/>
          </p:cNvSpPr>
          <p:nvPr/>
        </p:nvSpPr>
        <p:spPr bwMode="auto">
          <a:xfrm>
            <a:off x="3094038" y="2949575"/>
            <a:ext cx="295275" cy="206375"/>
          </a:xfrm>
          <a:custGeom>
            <a:avLst/>
            <a:gdLst>
              <a:gd name="T0" fmla="*/ 0 w 186"/>
              <a:gd name="T1" fmla="*/ 0 h 130"/>
              <a:gd name="T2" fmla="*/ 144 w 186"/>
              <a:gd name="T3" fmla="*/ 2 h 130"/>
              <a:gd name="T4" fmla="*/ 186 w 186"/>
              <a:gd name="T5" fmla="*/ 130 h 130"/>
              <a:gd name="T6" fmla="*/ 0 60000 65536"/>
              <a:gd name="T7" fmla="*/ 0 60000 65536"/>
              <a:gd name="T8" fmla="*/ 0 60000 65536"/>
              <a:gd name="T9" fmla="*/ 0 w 186"/>
              <a:gd name="T10" fmla="*/ 0 h 130"/>
              <a:gd name="T11" fmla="*/ 186 w 186"/>
              <a:gd name="T12" fmla="*/ 130 h 13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86" h="130">
                <a:moveTo>
                  <a:pt x="0" y="0"/>
                </a:moveTo>
                <a:lnTo>
                  <a:pt x="144" y="2"/>
                </a:lnTo>
                <a:lnTo>
                  <a:pt x="186" y="130"/>
                </a:lnTo>
              </a:path>
            </a:pathLst>
          </a:custGeom>
          <a:noFill/>
          <a:ln w="22225">
            <a:solidFill>
              <a:schemeClr val="bg1"/>
            </a:solidFill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55" name="Line 234"/>
          <p:cNvSpPr>
            <a:spLocks noChangeShapeType="1"/>
          </p:cNvSpPr>
          <p:nvPr/>
        </p:nvSpPr>
        <p:spPr bwMode="auto">
          <a:xfrm>
            <a:off x="2992438" y="2514600"/>
            <a:ext cx="609600" cy="0"/>
          </a:xfrm>
          <a:prstGeom prst="line">
            <a:avLst/>
          </a:prstGeom>
          <a:noFill/>
          <a:ln w="222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56" name="Line 235"/>
          <p:cNvSpPr>
            <a:spLocks noChangeShapeType="1"/>
          </p:cNvSpPr>
          <p:nvPr/>
        </p:nvSpPr>
        <p:spPr bwMode="auto">
          <a:xfrm>
            <a:off x="3130550" y="2295525"/>
            <a:ext cx="1149350" cy="0"/>
          </a:xfrm>
          <a:prstGeom prst="line">
            <a:avLst/>
          </a:prstGeom>
          <a:noFill/>
          <a:ln w="222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57" name="Line 236"/>
          <p:cNvSpPr>
            <a:spLocks noChangeShapeType="1"/>
          </p:cNvSpPr>
          <p:nvPr/>
        </p:nvSpPr>
        <p:spPr bwMode="auto">
          <a:xfrm>
            <a:off x="3178175" y="2032000"/>
            <a:ext cx="542925" cy="0"/>
          </a:xfrm>
          <a:prstGeom prst="line">
            <a:avLst/>
          </a:prstGeom>
          <a:noFill/>
          <a:ln w="222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58" name="Line 237"/>
          <p:cNvSpPr>
            <a:spLocks noChangeShapeType="1"/>
          </p:cNvSpPr>
          <p:nvPr/>
        </p:nvSpPr>
        <p:spPr bwMode="auto">
          <a:xfrm flipV="1">
            <a:off x="2705100" y="1819275"/>
            <a:ext cx="1428750" cy="3175"/>
          </a:xfrm>
          <a:prstGeom prst="line">
            <a:avLst/>
          </a:prstGeom>
          <a:noFill/>
          <a:ln w="222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59" name="Line 238"/>
          <p:cNvSpPr>
            <a:spLocks noChangeShapeType="1"/>
          </p:cNvSpPr>
          <p:nvPr/>
        </p:nvSpPr>
        <p:spPr bwMode="auto">
          <a:xfrm>
            <a:off x="3124200" y="1352550"/>
            <a:ext cx="736600" cy="3175"/>
          </a:xfrm>
          <a:prstGeom prst="line">
            <a:avLst/>
          </a:prstGeom>
          <a:noFill/>
          <a:ln w="222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60" name="Freeform 239"/>
          <p:cNvSpPr>
            <a:spLocks/>
          </p:cNvSpPr>
          <p:nvPr/>
        </p:nvSpPr>
        <p:spPr bwMode="auto">
          <a:xfrm>
            <a:off x="3101975" y="1076325"/>
            <a:ext cx="939800" cy="219075"/>
          </a:xfrm>
          <a:custGeom>
            <a:avLst/>
            <a:gdLst>
              <a:gd name="T0" fmla="*/ 0 w 592"/>
              <a:gd name="T1" fmla="*/ 0 h 138"/>
              <a:gd name="T2" fmla="*/ 138 w 592"/>
              <a:gd name="T3" fmla="*/ 2 h 138"/>
              <a:gd name="T4" fmla="*/ 592 w 592"/>
              <a:gd name="T5" fmla="*/ 138 h 138"/>
              <a:gd name="T6" fmla="*/ 0 60000 65536"/>
              <a:gd name="T7" fmla="*/ 0 60000 65536"/>
              <a:gd name="T8" fmla="*/ 0 60000 65536"/>
              <a:gd name="T9" fmla="*/ 0 w 592"/>
              <a:gd name="T10" fmla="*/ 0 h 138"/>
              <a:gd name="T11" fmla="*/ 592 w 592"/>
              <a:gd name="T12" fmla="*/ 138 h 13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592" h="138">
                <a:moveTo>
                  <a:pt x="0" y="0"/>
                </a:moveTo>
                <a:lnTo>
                  <a:pt x="138" y="2"/>
                </a:lnTo>
                <a:lnTo>
                  <a:pt x="592" y="138"/>
                </a:lnTo>
              </a:path>
            </a:pathLst>
          </a:custGeom>
          <a:noFill/>
          <a:ln w="22225">
            <a:solidFill>
              <a:schemeClr val="bg1"/>
            </a:solidFill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61" name="Line 240"/>
          <p:cNvSpPr>
            <a:spLocks noChangeShapeType="1"/>
          </p:cNvSpPr>
          <p:nvPr/>
        </p:nvSpPr>
        <p:spPr bwMode="auto">
          <a:xfrm>
            <a:off x="2838450" y="4854575"/>
            <a:ext cx="1349375" cy="0"/>
          </a:xfrm>
          <a:prstGeom prst="line">
            <a:avLst/>
          </a:prstGeom>
          <a:noFill/>
          <a:ln w="222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62" name="Line 241"/>
          <p:cNvSpPr>
            <a:spLocks noChangeShapeType="1"/>
          </p:cNvSpPr>
          <p:nvPr/>
        </p:nvSpPr>
        <p:spPr bwMode="auto">
          <a:xfrm>
            <a:off x="2911475" y="5127625"/>
            <a:ext cx="1196975" cy="0"/>
          </a:xfrm>
          <a:prstGeom prst="line">
            <a:avLst/>
          </a:prstGeom>
          <a:noFill/>
          <a:ln w="222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63" name="Freeform 242"/>
          <p:cNvSpPr>
            <a:spLocks/>
          </p:cNvSpPr>
          <p:nvPr/>
        </p:nvSpPr>
        <p:spPr bwMode="auto">
          <a:xfrm>
            <a:off x="4906963" y="3084513"/>
            <a:ext cx="371475" cy="3149600"/>
          </a:xfrm>
          <a:custGeom>
            <a:avLst/>
            <a:gdLst>
              <a:gd name="T0" fmla="*/ 114 w 234"/>
              <a:gd name="T1" fmla="*/ 1982 h 1984"/>
              <a:gd name="T2" fmla="*/ 234 w 234"/>
              <a:gd name="T3" fmla="*/ 1984 h 1984"/>
              <a:gd name="T4" fmla="*/ 234 w 234"/>
              <a:gd name="T5" fmla="*/ 0 h 1984"/>
              <a:gd name="T6" fmla="*/ 0 w 234"/>
              <a:gd name="T7" fmla="*/ 0 h 1984"/>
              <a:gd name="T8" fmla="*/ 0 60000 65536"/>
              <a:gd name="T9" fmla="*/ 0 60000 65536"/>
              <a:gd name="T10" fmla="*/ 0 60000 65536"/>
              <a:gd name="T11" fmla="*/ 0 60000 65536"/>
              <a:gd name="T12" fmla="*/ 0 w 234"/>
              <a:gd name="T13" fmla="*/ 0 h 1984"/>
              <a:gd name="T14" fmla="*/ 234 w 234"/>
              <a:gd name="T15" fmla="*/ 1984 h 198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34" h="1984">
                <a:moveTo>
                  <a:pt x="114" y="1982"/>
                </a:moveTo>
                <a:lnTo>
                  <a:pt x="234" y="1984"/>
                </a:lnTo>
                <a:lnTo>
                  <a:pt x="234" y="0"/>
                </a:lnTo>
                <a:lnTo>
                  <a:pt x="0" y="0"/>
                </a:lnTo>
              </a:path>
            </a:pathLst>
          </a:custGeom>
          <a:noFill/>
          <a:ln w="22225">
            <a:solidFill>
              <a:schemeClr val="bg1"/>
            </a:solidFill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64" name="Line 243"/>
          <p:cNvSpPr>
            <a:spLocks noChangeShapeType="1"/>
          </p:cNvSpPr>
          <p:nvPr/>
        </p:nvSpPr>
        <p:spPr bwMode="auto">
          <a:xfrm>
            <a:off x="5278438" y="4530725"/>
            <a:ext cx="63500" cy="0"/>
          </a:xfrm>
          <a:prstGeom prst="line">
            <a:avLst/>
          </a:prstGeom>
          <a:noFill/>
          <a:ln w="222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65" name="Freeform 244"/>
          <p:cNvSpPr>
            <a:spLocks/>
          </p:cNvSpPr>
          <p:nvPr/>
        </p:nvSpPr>
        <p:spPr bwMode="auto">
          <a:xfrm>
            <a:off x="5667375" y="1901825"/>
            <a:ext cx="744538" cy="1774825"/>
          </a:xfrm>
          <a:custGeom>
            <a:avLst/>
            <a:gdLst>
              <a:gd name="T0" fmla="*/ 120 w 122"/>
              <a:gd name="T1" fmla="*/ 0 h 1204"/>
              <a:gd name="T2" fmla="*/ 122 w 122"/>
              <a:gd name="T3" fmla="*/ 1204 h 1204"/>
              <a:gd name="T4" fmla="*/ 0 w 122"/>
              <a:gd name="T5" fmla="*/ 1204 h 1204"/>
              <a:gd name="T6" fmla="*/ 0 60000 65536"/>
              <a:gd name="T7" fmla="*/ 0 60000 65536"/>
              <a:gd name="T8" fmla="*/ 0 60000 65536"/>
              <a:gd name="T9" fmla="*/ 0 w 122"/>
              <a:gd name="T10" fmla="*/ 0 h 1204"/>
              <a:gd name="T11" fmla="*/ 122 w 122"/>
              <a:gd name="T12" fmla="*/ 1204 h 120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22" h="1204">
                <a:moveTo>
                  <a:pt x="120" y="0"/>
                </a:moveTo>
                <a:lnTo>
                  <a:pt x="122" y="1204"/>
                </a:lnTo>
                <a:lnTo>
                  <a:pt x="0" y="1204"/>
                </a:lnTo>
              </a:path>
            </a:pathLst>
          </a:custGeom>
          <a:noFill/>
          <a:ln w="22225">
            <a:solidFill>
              <a:schemeClr val="bg1"/>
            </a:solidFill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66" name="Freeform 245"/>
          <p:cNvSpPr>
            <a:spLocks/>
          </p:cNvSpPr>
          <p:nvPr/>
        </p:nvSpPr>
        <p:spPr bwMode="auto">
          <a:xfrm>
            <a:off x="5016500" y="1354138"/>
            <a:ext cx="1384300" cy="174625"/>
          </a:xfrm>
          <a:custGeom>
            <a:avLst/>
            <a:gdLst>
              <a:gd name="T0" fmla="*/ 0 w 536"/>
              <a:gd name="T1" fmla="*/ 0 h 110"/>
              <a:gd name="T2" fmla="*/ 534 w 536"/>
              <a:gd name="T3" fmla="*/ 0 h 110"/>
              <a:gd name="T4" fmla="*/ 536 w 536"/>
              <a:gd name="T5" fmla="*/ 110 h 110"/>
              <a:gd name="T6" fmla="*/ 0 60000 65536"/>
              <a:gd name="T7" fmla="*/ 0 60000 65536"/>
              <a:gd name="T8" fmla="*/ 0 60000 65536"/>
              <a:gd name="T9" fmla="*/ 0 w 536"/>
              <a:gd name="T10" fmla="*/ 0 h 110"/>
              <a:gd name="T11" fmla="*/ 536 w 536"/>
              <a:gd name="T12" fmla="*/ 110 h 11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536" h="110">
                <a:moveTo>
                  <a:pt x="0" y="0"/>
                </a:moveTo>
                <a:lnTo>
                  <a:pt x="534" y="0"/>
                </a:lnTo>
                <a:lnTo>
                  <a:pt x="536" y="110"/>
                </a:lnTo>
              </a:path>
            </a:pathLst>
          </a:custGeom>
          <a:noFill/>
          <a:ln w="22225">
            <a:solidFill>
              <a:schemeClr val="bg1"/>
            </a:solidFill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67" name="Freeform 246"/>
          <p:cNvSpPr>
            <a:spLocks/>
          </p:cNvSpPr>
          <p:nvPr/>
        </p:nvSpPr>
        <p:spPr bwMode="auto">
          <a:xfrm>
            <a:off x="4738688" y="882650"/>
            <a:ext cx="495300" cy="711200"/>
          </a:xfrm>
          <a:custGeom>
            <a:avLst/>
            <a:gdLst>
              <a:gd name="T0" fmla="*/ 0 w 312"/>
              <a:gd name="T1" fmla="*/ 448 h 448"/>
              <a:gd name="T2" fmla="*/ 192 w 312"/>
              <a:gd name="T3" fmla="*/ 0 h 448"/>
              <a:gd name="T4" fmla="*/ 312 w 312"/>
              <a:gd name="T5" fmla="*/ 2 h 448"/>
              <a:gd name="T6" fmla="*/ 0 60000 65536"/>
              <a:gd name="T7" fmla="*/ 0 60000 65536"/>
              <a:gd name="T8" fmla="*/ 0 60000 65536"/>
              <a:gd name="T9" fmla="*/ 0 w 312"/>
              <a:gd name="T10" fmla="*/ 0 h 448"/>
              <a:gd name="T11" fmla="*/ 312 w 312"/>
              <a:gd name="T12" fmla="*/ 448 h 44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12" h="448">
                <a:moveTo>
                  <a:pt x="0" y="448"/>
                </a:moveTo>
                <a:lnTo>
                  <a:pt x="192" y="0"/>
                </a:lnTo>
                <a:lnTo>
                  <a:pt x="312" y="2"/>
                </a:lnTo>
              </a:path>
            </a:pathLst>
          </a:custGeom>
          <a:noFill/>
          <a:ln w="22225">
            <a:solidFill>
              <a:schemeClr val="bg1"/>
            </a:solidFill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68" name="Line 247"/>
          <p:cNvSpPr>
            <a:spLocks noChangeShapeType="1"/>
          </p:cNvSpPr>
          <p:nvPr/>
        </p:nvSpPr>
        <p:spPr bwMode="auto">
          <a:xfrm flipV="1">
            <a:off x="4746625" y="892175"/>
            <a:ext cx="292100" cy="412750"/>
          </a:xfrm>
          <a:prstGeom prst="line">
            <a:avLst/>
          </a:prstGeom>
          <a:noFill/>
          <a:ln w="222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69" name="Line 248"/>
          <p:cNvSpPr>
            <a:spLocks noChangeShapeType="1"/>
          </p:cNvSpPr>
          <p:nvPr/>
        </p:nvSpPr>
        <p:spPr bwMode="auto">
          <a:xfrm>
            <a:off x="3132138" y="384175"/>
            <a:ext cx="1123950" cy="0"/>
          </a:xfrm>
          <a:prstGeom prst="line">
            <a:avLst/>
          </a:prstGeom>
          <a:noFill/>
          <a:ln w="222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70" name="Freeform 249"/>
          <p:cNvSpPr>
            <a:spLocks/>
          </p:cNvSpPr>
          <p:nvPr/>
        </p:nvSpPr>
        <p:spPr bwMode="auto">
          <a:xfrm>
            <a:off x="3370263" y="3130550"/>
            <a:ext cx="107950" cy="107950"/>
          </a:xfrm>
          <a:custGeom>
            <a:avLst/>
            <a:gdLst>
              <a:gd name="T0" fmla="*/ 32 w 68"/>
              <a:gd name="T1" fmla="*/ 68 h 68"/>
              <a:gd name="T2" fmla="*/ 0 w 68"/>
              <a:gd name="T3" fmla="*/ 44 h 68"/>
              <a:gd name="T4" fmla="*/ 26 w 68"/>
              <a:gd name="T5" fmla="*/ 0 h 68"/>
              <a:gd name="T6" fmla="*/ 68 w 68"/>
              <a:gd name="T7" fmla="*/ 22 h 68"/>
              <a:gd name="T8" fmla="*/ 0 60000 65536"/>
              <a:gd name="T9" fmla="*/ 0 60000 65536"/>
              <a:gd name="T10" fmla="*/ 0 60000 65536"/>
              <a:gd name="T11" fmla="*/ 0 60000 65536"/>
              <a:gd name="T12" fmla="*/ 0 w 68"/>
              <a:gd name="T13" fmla="*/ 0 h 68"/>
              <a:gd name="T14" fmla="*/ 68 w 68"/>
              <a:gd name="T15" fmla="*/ 68 h 6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68" h="68">
                <a:moveTo>
                  <a:pt x="32" y="68"/>
                </a:moveTo>
                <a:lnTo>
                  <a:pt x="0" y="44"/>
                </a:lnTo>
                <a:lnTo>
                  <a:pt x="26" y="0"/>
                </a:lnTo>
                <a:lnTo>
                  <a:pt x="68" y="22"/>
                </a:lnTo>
              </a:path>
            </a:pathLst>
          </a:custGeom>
          <a:noFill/>
          <a:ln w="22225">
            <a:solidFill>
              <a:schemeClr val="bg1"/>
            </a:solidFill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71" name="Line 250"/>
          <p:cNvSpPr>
            <a:spLocks noChangeShapeType="1"/>
          </p:cNvSpPr>
          <p:nvPr/>
        </p:nvSpPr>
        <p:spPr bwMode="auto">
          <a:xfrm>
            <a:off x="4129088" y="2660650"/>
            <a:ext cx="1565275" cy="0"/>
          </a:xfrm>
          <a:prstGeom prst="line">
            <a:avLst/>
          </a:prstGeom>
          <a:noFill/>
          <a:ln w="222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72" name="Line 251"/>
          <p:cNvSpPr>
            <a:spLocks noChangeShapeType="1"/>
          </p:cNvSpPr>
          <p:nvPr/>
        </p:nvSpPr>
        <p:spPr bwMode="auto">
          <a:xfrm flipV="1">
            <a:off x="4227513" y="2663825"/>
            <a:ext cx="463550" cy="234950"/>
          </a:xfrm>
          <a:prstGeom prst="line">
            <a:avLst/>
          </a:prstGeom>
          <a:noFill/>
          <a:ln w="222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73" name="Line 252"/>
          <p:cNvSpPr>
            <a:spLocks noChangeShapeType="1"/>
          </p:cNvSpPr>
          <p:nvPr/>
        </p:nvSpPr>
        <p:spPr bwMode="auto">
          <a:xfrm flipV="1">
            <a:off x="4595813" y="2660650"/>
            <a:ext cx="104775" cy="104775"/>
          </a:xfrm>
          <a:prstGeom prst="line">
            <a:avLst/>
          </a:prstGeom>
          <a:noFill/>
          <a:ln w="222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74" name="Rectangle 253"/>
          <p:cNvSpPr>
            <a:spLocks noChangeArrowheads="1"/>
          </p:cNvSpPr>
          <p:nvPr/>
        </p:nvSpPr>
        <p:spPr bwMode="auto">
          <a:xfrm>
            <a:off x="2286000" y="3870325"/>
            <a:ext cx="12112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 b="1">
                <a:latin typeface="Arial" charset="0"/>
              </a:rPr>
              <a:t>Metacarpals</a:t>
            </a:r>
          </a:p>
        </p:txBody>
      </p:sp>
      <p:sp>
        <p:nvSpPr>
          <p:cNvPr id="6175" name="Rectangle 254"/>
          <p:cNvSpPr>
            <a:spLocks noChangeArrowheads="1"/>
          </p:cNvSpPr>
          <p:nvPr/>
        </p:nvSpPr>
        <p:spPr bwMode="auto">
          <a:xfrm>
            <a:off x="2287588" y="2324100"/>
            <a:ext cx="77628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 b="1">
                <a:latin typeface="Arial" charset="0"/>
              </a:rPr>
              <a:t>Radius</a:t>
            </a:r>
          </a:p>
        </p:txBody>
      </p:sp>
      <p:sp>
        <p:nvSpPr>
          <p:cNvPr id="6176" name="Rectangle 255"/>
          <p:cNvSpPr>
            <a:spLocks noChangeArrowheads="1"/>
          </p:cNvSpPr>
          <p:nvPr/>
        </p:nvSpPr>
        <p:spPr bwMode="auto">
          <a:xfrm>
            <a:off x="2289175" y="1671638"/>
            <a:ext cx="4699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 b="1">
                <a:latin typeface="Arial" charset="0"/>
              </a:rPr>
              <a:t>Rib</a:t>
            </a:r>
          </a:p>
        </p:txBody>
      </p:sp>
      <p:sp>
        <p:nvSpPr>
          <p:cNvPr id="6177" name="Rectangle 256"/>
          <p:cNvSpPr>
            <a:spLocks noChangeArrowheads="1"/>
          </p:cNvSpPr>
          <p:nvPr/>
        </p:nvSpPr>
        <p:spPr bwMode="auto">
          <a:xfrm>
            <a:off x="3470275" y="6292850"/>
            <a:ext cx="158591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>
                <a:latin typeface="Arial Black" pitchFamily="-78" charset="0"/>
              </a:rPr>
              <a:t>Posterior view</a:t>
            </a:r>
          </a:p>
        </p:txBody>
      </p:sp>
      <p:sp>
        <p:nvSpPr>
          <p:cNvPr id="6178" name="Rectangle 257"/>
          <p:cNvSpPr>
            <a:spLocks noChangeArrowheads="1"/>
          </p:cNvSpPr>
          <p:nvPr/>
        </p:nvSpPr>
        <p:spPr bwMode="auto">
          <a:xfrm>
            <a:off x="2281238" y="4946650"/>
            <a:ext cx="7080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 b="1">
                <a:latin typeface="Arial" charset="0"/>
              </a:rPr>
              <a:t>Fibula</a:t>
            </a:r>
          </a:p>
        </p:txBody>
      </p:sp>
      <p:sp>
        <p:nvSpPr>
          <p:cNvPr id="6179" name="Rectangle 258"/>
          <p:cNvSpPr>
            <a:spLocks noChangeArrowheads="1"/>
          </p:cNvSpPr>
          <p:nvPr/>
        </p:nvSpPr>
        <p:spPr bwMode="auto">
          <a:xfrm>
            <a:off x="2286000" y="4667250"/>
            <a:ext cx="59848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 b="1">
                <a:latin typeface="Arial" charset="0"/>
              </a:rPr>
              <a:t>Tibia</a:t>
            </a:r>
          </a:p>
        </p:txBody>
      </p:sp>
      <p:sp>
        <p:nvSpPr>
          <p:cNvPr id="6180" name="Rectangle 259"/>
          <p:cNvSpPr>
            <a:spLocks noChangeArrowheads="1"/>
          </p:cNvSpPr>
          <p:nvPr/>
        </p:nvSpPr>
        <p:spPr bwMode="auto">
          <a:xfrm>
            <a:off x="2281238" y="4059238"/>
            <a:ext cx="7270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 b="1">
                <a:latin typeface="Arial" charset="0"/>
              </a:rPr>
              <a:t>Femur</a:t>
            </a:r>
          </a:p>
        </p:txBody>
      </p:sp>
      <p:sp>
        <p:nvSpPr>
          <p:cNvPr id="6181" name="Rectangle 260"/>
          <p:cNvSpPr>
            <a:spLocks noChangeArrowheads="1"/>
          </p:cNvSpPr>
          <p:nvPr/>
        </p:nvSpPr>
        <p:spPr bwMode="auto">
          <a:xfrm>
            <a:off x="2286000" y="3676650"/>
            <a:ext cx="10731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 b="1">
                <a:latin typeface="Arial" charset="0"/>
              </a:rPr>
              <a:t>Phalanges</a:t>
            </a:r>
          </a:p>
        </p:txBody>
      </p:sp>
      <p:sp>
        <p:nvSpPr>
          <p:cNvPr id="6182" name="Rectangle 261"/>
          <p:cNvSpPr>
            <a:spLocks noChangeArrowheads="1"/>
          </p:cNvSpPr>
          <p:nvPr/>
        </p:nvSpPr>
        <p:spPr bwMode="auto">
          <a:xfrm>
            <a:off x="2286000" y="2787650"/>
            <a:ext cx="83661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 b="1">
                <a:latin typeface="Arial" charset="0"/>
              </a:rPr>
              <a:t>Carpals</a:t>
            </a:r>
          </a:p>
        </p:txBody>
      </p:sp>
      <p:sp>
        <p:nvSpPr>
          <p:cNvPr id="6183" name="Rectangle 262"/>
          <p:cNvSpPr>
            <a:spLocks noChangeArrowheads="1"/>
          </p:cNvSpPr>
          <p:nvPr/>
        </p:nvSpPr>
        <p:spPr bwMode="auto">
          <a:xfrm>
            <a:off x="2284413" y="2508250"/>
            <a:ext cx="56991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 b="1">
                <a:latin typeface="Arial" charset="0"/>
              </a:rPr>
              <a:t>Ulna</a:t>
            </a:r>
          </a:p>
        </p:txBody>
      </p:sp>
      <p:sp>
        <p:nvSpPr>
          <p:cNvPr id="6184" name="Rectangle 263"/>
          <p:cNvSpPr>
            <a:spLocks noChangeArrowheads="1"/>
          </p:cNvSpPr>
          <p:nvPr/>
        </p:nvSpPr>
        <p:spPr bwMode="auto">
          <a:xfrm>
            <a:off x="2282825" y="2132013"/>
            <a:ext cx="9048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 b="1">
                <a:latin typeface="Arial" charset="0"/>
              </a:rPr>
              <a:t>Vertebra</a:t>
            </a:r>
          </a:p>
        </p:txBody>
      </p:sp>
      <p:sp>
        <p:nvSpPr>
          <p:cNvPr id="6185" name="Rectangle 264"/>
          <p:cNvSpPr>
            <a:spLocks noChangeArrowheads="1"/>
          </p:cNvSpPr>
          <p:nvPr/>
        </p:nvSpPr>
        <p:spPr bwMode="auto">
          <a:xfrm>
            <a:off x="2284413" y="1870075"/>
            <a:ext cx="95408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 b="1">
                <a:latin typeface="Arial" charset="0"/>
              </a:rPr>
              <a:t>Humerus</a:t>
            </a:r>
          </a:p>
        </p:txBody>
      </p:sp>
      <p:sp>
        <p:nvSpPr>
          <p:cNvPr id="6186" name="Rectangle 265"/>
          <p:cNvSpPr>
            <a:spLocks noChangeArrowheads="1"/>
          </p:cNvSpPr>
          <p:nvPr/>
        </p:nvSpPr>
        <p:spPr bwMode="auto">
          <a:xfrm>
            <a:off x="2286000" y="1435100"/>
            <a:ext cx="9048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 b="1">
                <a:latin typeface="Arial" charset="0"/>
              </a:rPr>
              <a:t>Sternum</a:t>
            </a:r>
          </a:p>
        </p:txBody>
      </p:sp>
      <p:sp>
        <p:nvSpPr>
          <p:cNvPr id="6187" name="Rectangle 266"/>
          <p:cNvSpPr>
            <a:spLocks noChangeArrowheads="1"/>
          </p:cNvSpPr>
          <p:nvPr/>
        </p:nvSpPr>
        <p:spPr bwMode="auto">
          <a:xfrm>
            <a:off x="2286000" y="1171575"/>
            <a:ext cx="8667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 b="1">
                <a:latin typeface="Arial" charset="0"/>
              </a:rPr>
              <a:t>Scapula</a:t>
            </a:r>
          </a:p>
        </p:txBody>
      </p:sp>
      <p:sp>
        <p:nvSpPr>
          <p:cNvPr id="6188" name="Rectangle 267"/>
          <p:cNvSpPr>
            <a:spLocks noChangeArrowheads="1"/>
          </p:cNvSpPr>
          <p:nvPr/>
        </p:nvSpPr>
        <p:spPr bwMode="auto">
          <a:xfrm>
            <a:off x="2287588" y="892175"/>
            <a:ext cx="85566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 b="1">
                <a:latin typeface="Arial" charset="0"/>
              </a:rPr>
              <a:t>Clavicle</a:t>
            </a:r>
          </a:p>
        </p:txBody>
      </p:sp>
      <p:sp>
        <p:nvSpPr>
          <p:cNvPr id="6189" name="Rectangle 268"/>
          <p:cNvSpPr>
            <a:spLocks noChangeArrowheads="1"/>
          </p:cNvSpPr>
          <p:nvPr/>
        </p:nvSpPr>
        <p:spPr bwMode="auto">
          <a:xfrm>
            <a:off x="2286000" y="225425"/>
            <a:ext cx="9048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 b="1">
                <a:latin typeface="Arial" charset="0"/>
              </a:rPr>
              <a:t>Cranium</a:t>
            </a:r>
          </a:p>
        </p:txBody>
      </p:sp>
      <p:sp>
        <p:nvSpPr>
          <p:cNvPr id="6190" name="Rectangle 269"/>
          <p:cNvSpPr>
            <a:spLocks noChangeArrowheads="1"/>
          </p:cNvSpPr>
          <p:nvPr/>
        </p:nvSpPr>
        <p:spPr bwMode="auto">
          <a:xfrm>
            <a:off x="5175250" y="730250"/>
            <a:ext cx="1033463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ct val="85000"/>
              </a:lnSpc>
            </a:pPr>
            <a:r>
              <a:rPr lang="en-US" sz="1400">
                <a:latin typeface="Arial Black" pitchFamily="-78" charset="0"/>
              </a:rPr>
              <a:t>Bones of</a:t>
            </a:r>
          </a:p>
          <a:p>
            <a:pPr>
              <a:lnSpc>
                <a:spcPct val="85000"/>
              </a:lnSpc>
            </a:pPr>
            <a:r>
              <a:rPr lang="en-US" sz="1400">
                <a:latin typeface="Arial Black" pitchFamily="-78" charset="0"/>
              </a:rPr>
              <a:t>pectoral</a:t>
            </a:r>
          </a:p>
          <a:p>
            <a:pPr>
              <a:lnSpc>
                <a:spcPct val="85000"/>
              </a:lnSpc>
            </a:pPr>
            <a:r>
              <a:rPr lang="en-US" sz="1400">
                <a:latin typeface="Arial Black" pitchFamily="-78" charset="0"/>
              </a:rPr>
              <a:t>girdle</a:t>
            </a:r>
          </a:p>
        </p:txBody>
      </p:sp>
      <p:sp>
        <p:nvSpPr>
          <p:cNvPr id="6191" name="Rectangle 270"/>
          <p:cNvSpPr>
            <a:spLocks noChangeArrowheads="1"/>
          </p:cNvSpPr>
          <p:nvPr/>
        </p:nvSpPr>
        <p:spPr bwMode="auto">
          <a:xfrm>
            <a:off x="6102350" y="1466850"/>
            <a:ext cx="766763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</a:pPr>
            <a:r>
              <a:rPr lang="en-US" sz="1400">
                <a:latin typeface="Arial Black" pitchFamily="-78" charset="0"/>
              </a:rPr>
              <a:t>Upper</a:t>
            </a:r>
          </a:p>
          <a:p>
            <a:pPr>
              <a:lnSpc>
                <a:spcPct val="90000"/>
              </a:lnSpc>
            </a:pPr>
            <a:r>
              <a:rPr lang="en-US" sz="1400">
                <a:latin typeface="Arial Black" pitchFamily="-78" charset="0"/>
              </a:rPr>
              <a:t>limb</a:t>
            </a:r>
          </a:p>
        </p:txBody>
      </p:sp>
      <p:sp>
        <p:nvSpPr>
          <p:cNvPr id="6192" name="Rectangle 271"/>
          <p:cNvSpPr>
            <a:spLocks noChangeArrowheads="1"/>
          </p:cNvSpPr>
          <p:nvPr/>
        </p:nvSpPr>
        <p:spPr bwMode="auto">
          <a:xfrm>
            <a:off x="5651500" y="2524125"/>
            <a:ext cx="846138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ct val="75000"/>
              </a:lnSpc>
            </a:pPr>
            <a:r>
              <a:rPr lang="en-US" sz="1400">
                <a:latin typeface="Arial Black" pitchFamily="-78" charset="0"/>
              </a:rPr>
              <a:t>Bones </a:t>
            </a:r>
          </a:p>
          <a:p>
            <a:pPr>
              <a:lnSpc>
                <a:spcPct val="75000"/>
              </a:lnSpc>
            </a:pPr>
            <a:r>
              <a:rPr lang="en-US" sz="1400">
                <a:latin typeface="Arial Black" pitchFamily="-78" charset="0"/>
              </a:rPr>
              <a:t>of</a:t>
            </a:r>
          </a:p>
          <a:p>
            <a:pPr>
              <a:lnSpc>
                <a:spcPct val="75000"/>
              </a:lnSpc>
            </a:pPr>
            <a:r>
              <a:rPr lang="en-US" sz="1400">
                <a:latin typeface="Arial Black" pitchFamily="-78" charset="0"/>
              </a:rPr>
              <a:t>pelvic</a:t>
            </a:r>
          </a:p>
          <a:p>
            <a:pPr>
              <a:lnSpc>
                <a:spcPct val="75000"/>
              </a:lnSpc>
            </a:pPr>
            <a:r>
              <a:rPr lang="en-US" sz="1400">
                <a:latin typeface="Arial Black" pitchFamily="-78" charset="0"/>
              </a:rPr>
              <a:t>girdle</a:t>
            </a:r>
          </a:p>
        </p:txBody>
      </p:sp>
      <p:sp>
        <p:nvSpPr>
          <p:cNvPr id="6193" name="Rectangle 272"/>
          <p:cNvSpPr>
            <a:spLocks noChangeArrowheads="1"/>
          </p:cNvSpPr>
          <p:nvPr/>
        </p:nvSpPr>
        <p:spPr bwMode="auto">
          <a:xfrm>
            <a:off x="5289550" y="4397375"/>
            <a:ext cx="7874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</a:pPr>
            <a:r>
              <a:rPr lang="en-US" sz="1400">
                <a:latin typeface="Arial Black" pitchFamily="-78" charset="0"/>
              </a:rPr>
              <a:t>Lower</a:t>
            </a:r>
          </a:p>
          <a:p>
            <a:pPr>
              <a:lnSpc>
                <a:spcPct val="90000"/>
              </a:lnSpc>
            </a:pPr>
            <a:r>
              <a:rPr lang="en-US" sz="1400">
                <a:latin typeface="Arial Black" pitchFamily="-78" charset="0"/>
              </a:rPr>
              <a:t>limb</a:t>
            </a:r>
          </a:p>
        </p:txBody>
      </p:sp>
      <p:sp>
        <p:nvSpPr>
          <p:cNvPr id="6194" name="Line 273"/>
          <p:cNvSpPr>
            <a:spLocks noChangeShapeType="1"/>
          </p:cNvSpPr>
          <p:nvPr/>
        </p:nvSpPr>
        <p:spPr bwMode="auto">
          <a:xfrm>
            <a:off x="2963863" y="2635250"/>
            <a:ext cx="67945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95" name="Freeform 274"/>
          <p:cNvSpPr>
            <a:spLocks/>
          </p:cNvSpPr>
          <p:nvPr/>
        </p:nvSpPr>
        <p:spPr bwMode="auto">
          <a:xfrm>
            <a:off x="3582988" y="3270250"/>
            <a:ext cx="74612" cy="155575"/>
          </a:xfrm>
          <a:custGeom>
            <a:avLst/>
            <a:gdLst>
              <a:gd name="T0" fmla="*/ 3 w 66"/>
              <a:gd name="T1" fmla="*/ 0 h 98"/>
              <a:gd name="T2" fmla="*/ 66 w 66"/>
              <a:gd name="T3" fmla="*/ 0 h 98"/>
              <a:gd name="T4" fmla="*/ 65 w 66"/>
              <a:gd name="T5" fmla="*/ 98 h 98"/>
              <a:gd name="T6" fmla="*/ 0 w 66"/>
              <a:gd name="T7" fmla="*/ 96 h 98"/>
              <a:gd name="T8" fmla="*/ 0 60000 65536"/>
              <a:gd name="T9" fmla="*/ 0 60000 65536"/>
              <a:gd name="T10" fmla="*/ 0 60000 65536"/>
              <a:gd name="T11" fmla="*/ 0 60000 65536"/>
              <a:gd name="T12" fmla="*/ 0 w 66"/>
              <a:gd name="T13" fmla="*/ 0 h 98"/>
              <a:gd name="T14" fmla="*/ 66 w 66"/>
              <a:gd name="T15" fmla="*/ 98 h 9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66" h="98">
                <a:moveTo>
                  <a:pt x="3" y="0"/>
                </a:moveTo>
                <a:lnTo>
                  <a:pt x="66" y="0"/>
                </a:lnTo>
                <a:lnTo>
                  <a:pt x="65" y="98"/>
                </a:lnTo>
                <a:lnTo>
                  <a:pt x="0" y="96"/>
                </a:lnTo>
              </a:path>
            </a:pathLst>
          </a:custGeom>
          <a:noFill/>
          <a:ln w="12700">
            <a:solidFill>
              <a:schemeClr val="tx1"/>
            </a:solidFill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96" name="Freeform 275"/>
          <p:cNvSpPr>
            <a:spLocks/>
          </p:cNvSpPr>
          <p:nvPr/>
        </p:nvSpPr>
        <p:spPr bwMode="auto">
          <a:xfrm>
            <a:off x="3360738" y="3543300"/>
            <a:ext cx="339725" cy="320675"/>
          </a:xfrm>
          <a:custGeom>
            <a:avLst/>
            <a:gdLst>
              <a:gd name="T0" fmla="*/ 0 w 214"/>
              <a:gd name="T1" fmla="*/ 202 h 202"/>
              <a:gd name="T2" fmla="*/ 211 w 214"/>
              <a:gd name="T3" fmla="*/ 200 h 202"/>
              <a:gd name="T4" fmla="*/ 214 w 214"/>
              <a:gd name="T5" fmla="*/ 0 h 202"/>
              <a:gd name="T6" fmla="*/ 169 w 214"/>
              <a:gd name="T7" fmla="*/ 2 h 202"/>
              <a:gd name="T8" fmla="*/ 0 60000 65536"/>
              <a:gd name="T9" fmla="*/ 0 60000 65536"/>
              <a:gd name="T10" fmla="*/ 0 60000 65536"/>
              <a:gd name="T11" fmla="*/ 0 60000 65536"/>
              <a:gd name="T12" fmla="*/ 0 w 214"/>
              <a:gd name="T13" fmla="*/ 0 h 202"/>
              <a:gd name="T14" fmla="*/ 214 w 214"/>
              <a:gd name="T15" fmla="*/ 202 h 20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4" h="202">
                <a:moveTo>
                  <a:pt x="0" y="202"/>
                </a:moveTo>
                <a:lnTo>
                  <a:pt x="211" y="200"/>
                </a:lnTo>
                <a:lnTo>
                  <a:pt x="214" y="0"/>
                </a:lnTo>
                <a:lnTo>
                  <a:pt x="169" y="2"/>
                </a:lnTo>
              </a:path>
            </a:pathLst>
          </a:custGeom>
          <a:noFill/>
          <a:ln w="12700">
            <a:solidFill>
              <a:schemeClr val="tx1"/>
            </a:solidFill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97" name="Freeform 276"/>
          <p:cNvSpPr>
            <a:spLocks/>
          </p:cNvSpPr>
          <p:nvPr/>
        </p:nvSpPr>
        <p:spPr bwMode="auto">
          <a:xfrm>
            <a:off x="3424238" y="3362325"/>
            <a:ext cx="309562" cy="695325"/>
          </a:xfrm>
          <a:custGeom>
            <a:avLst/>
            <a:gdLst>
              <a:gd name="T0" fmla="*/ 149 w 195"/>
              <a:gd name="T1" fmla="*/ 0 h 438"/>
              <a:gd name="T2" fmla="*/ 191 w 195"/>
              <a:gd name="T3" fmla="*/ 2 h 438"/>
              <a:gd name="T4" fmla="*/ 195 w 195"/>
              <a:gd name="T5" fmla="*/ 438 h 438"/>
              <a:gd name="T6" fmla="*/ 0 w 195"/>
              <a:gd name="T7" fmla="*/ 438 h 438"/>
              <a:gd name="T8" fmla="*/ 0 60000 65536"/>
              <a:gd name="T9" fmla="*/ 0 60000 65536"/>
              <a:gd name="T10" fmla="*/ 0 60000 65536"/>
              <a:gd name="T11" fmla="*/ 0 60000 65536"/>
              <a:gd name="T12" fmla="*/ 0 w 195"/>
              <a:gd name="T13" fmla="*/ 0 h 438"/>
              <a:gd name="T14" fmla="*/ 195 w 195"/>
              <a:gd name="T15" fmla="*/ 438 h 43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95" h="438">
                <a:moveTo>
                  <a:pt x="149" y="0"/>
                </a:moveTo>
                <a:lnTo>
                  <a:pt x="191" y="2"/>
                </a:lnTo>
                <a:lnTo>
                  <a:pt x="195" y="438"/>
                </a:lnTo>
                <a:lnTo>
                  <a:pt x="0" y="438"/>
                </a:lnTo>
              </a:path>
            </a:pathLst>
          </a:custGeom>
          <a:noFill/>
          <a:ln w="12700">
            <a:solidFill>
              <a:schemeClr val="tx1"/>
            </a:solidFill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98" name="Freeform 277"/>
          <p:cNvSpPr>
            <a:spLocks/>
          </p:cNvSpPr>
          <p:nvPr/>
        </p:nvSpPr>
        <p:spPr bwMode="auto">
          <a:xfrm>
            <a:off x="3571875" y="3441700"/>
            <a:ext cx="53975" cy="206375"/>
          </a:xfrm>
          <a:custGeom>
            <a:avLst/>
            <a:gdLst>
              <a:gd name="T0" fmla="*/ 6 w 34"/>
              <a:gd name="T1" fmla="*/ 0 h 130"/>
              <a:gd name="T2" fmla="*/ 34 w 34"/>
              <a:gd name="T3" fmla="*/ 2 h 130"/>
              <a:gd name="T4" fmla="*/ 32 w 34"/>
              <a:gd name="T5" fmla="*/ 130 h 130"/>
              <a:gd name="T6" fmla="*/ 0 w 34"/>
              <a:gd name="T7" fmla="*/ 128 h 130"/>
              <a:gd name="T8" fmla="*/ 0 60000 65536"/>
              <a:gd name="T9" fmla="*/ 0 60000 65536"/>
              <a:gd name="T10" fmla="*/ 0 60000 65536"/>
              <a:gd name="T11" fmla="*/ 0 60000 65536"/>
              <a:gd name="T12" fmla="*/ 0 w 34"/>
              <a:gd name="T13" fmla="*/ 0 h 130"/>
              <a:gd name="T14" fmla="*/ 34 w 34"/>
              <a:gd name="T15" fmla="*/ 130 h 13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4" h="130">
                <a:moveTo>
                  <a:pt x="6" y="0"/>
                </a:moveTo>
                <a:lnTo>
                  <a:pt x="34" y="2"/>
                </a:lnTo>
                <a:lnTo>
                  <a:pt x="32" y="130"/>
                </a:lnTo>
                <a:lnTo>
                  <a:pt x="0" y="128"/>
                </a:lnTo>
              </a:path>
            </a:pathLst>
          </a:custGeom>
          <a:noFill/>
          <a:ln w="12700">
            <a:solidFill>
              <a:schemeClr val="tx1"/>
            </a:solidFill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99" name="Line 278"/>
          <p:cNvSpPr>
            <a:spLocks noChangeShapeType="1"/>
          </p:cNvSpPr>
          <p:nvPr/>
        </p:nvSpPr>
        <p:spPr bwMode="auto">
          <a:xfrm>
            <a:off x="2930525" y="4238625"/>
            <a:ext cx="111442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00" name="Freeform 279"/>
          <p:cNvSpPr>
            <a:spLocks/>
          </p:cNvSpPr>
          <p:nvPr/>
        </p:nvSpPr>
        <p:spPr bwMode="auto">
          <a:xfrm>
            <a:off x="3094038" y="2949575"/>
            <a:ext cx="296862" cy="215900"/>
          </a:xfrm>
          <a:custGeom>
            <a:avLst/>
            <a:gdLst>
              <a:gd name="T0" fmla="*/ 0 w 187"/>
              <a:gd name="T1" fmla="*/ 0 h 136"/>
              <a:gd name="T2" fmla="*/ 144 w 187"/>
              <a:gd name="T3" fmla="*/ 2 h 136"/>
              <a:gd name="T4" fmla="*/ 187 w 187"/>
              <a:gd name="T5" fmla="*/ 136 h 136"/>
              <a:gd name="T6" fmla="*/ 0 60000 65536"/>
              <a:gd name="T7" fmla="*/ 0 60000 65536"/>
              <a:gd name="T8" fmla="*/ 0 60000 65536"/>
              <a:gd name="T9" fmla="*/ 0 w 187"/>
              <a:gd name="T10" fmla="*/ 0 h 136"/>
              <a:gd name="T11" fmla="*/ 187 w 187"/>
              <a:gd name="T12" fmla="*/ 136 h 1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87" h="136">
                <a:moveTo>
                  <a:pt x="0" y="0"/>
                </a:moveTo>
                <a:lnTo>
                  <a:pt x="144" y="2"/>
                </a:lnTo>
                <a:lnTo>
                  <a:pt x="187" y="136"/>
                </a:lnTo>
              </a:path>
            </a:pathLst>
          </a:custGeom>
          <a:noFill/>
          <a:ln w="12700">
            <a:solidFill>
              <a:schemeClr val="tx1"/>
            </a:solidFill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01" name="Line 280"/>
          <p:cNvSpPr>
            <a:spLocks noChangeShapeType="1"/>
          </p:cNvSpPr>
          <p:nvPr/>
        </p:nvSpPr>
        <p:spPr bwMode="auto">
          <a:xfrm>
            <a:off x="2992438" y="2514600"/>
            <a:ext cx="6096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02" name="Line 281"/>
          <p:cNvSpPr>
            <a:spLocks noChangeShapeType="1"/>
          </p:cNvSpPr>
          <p:nvPr/>
        </p:nvSpPr>
        <p:spPr bwMode="auto">
          <a:xfrm>
            <a:off x="3130550" y="2295525"/>
            <a:ext cx="114935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03" name="Line 282"/>
          <p:cNvSpPr>
            <a:spLocks noChangeShapeType="1"/>
          </p:cNvSpPr>
          <p:nvPr/>
        </p:nvSpPr>
        <p:spPr bwMode="auto">
          <a:xfrm>
            <a:off x="3178175" y="2032000"/>
            <a:ext cx="54292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04" name="Line 283"/>
          <p:cNvSpPr>
            <a:spLocks noChangeShapeType="1"/>
          </p:cNvSpPr>
          <p:nvPr/>
        </p:nvSpPr>
        <p:spPr bwMode="auto">
          <a:xfrm flipV="1">
            <a:off x="2705100" y="1819275"/>
            <a:ext cx="1428750" cy="31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05" name="Line 284"/>
          <p:cNvSpPr>
            <a:spLocks noChangeShapeType="1"/>
          </p:cNvSpPr>
          <p:nvPr/>
        </p:nvSpPr>
        <p:spPr bwMode="auto">
          <a:xfrm>
            <a:off x="3124200" y="1352550"/>
            <a:ext cx="736600" cy="31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06" name="Freeform 285"/>
          <p:cNvSpPr>
            <a:spLocks/>
          </p:cNvSpPr>
          <p:nvPr/>
        </p:nvSpPr>
        <p:spPr bwMode="auto">
          <a:xfrm>
            <a:off x="3101975" y="1076325"/>
            <a:ext cx="939800" cy="219075"/>
          </a:xfrm>
          <a:custGeom>
            <a:avLst/>
            <a:gdLst>
              <a:gd name="T0" fmla="*/ 0 w 592"/>
              <a:gd name="T1" fmla="*/ 0 h 138"/>
              <a:gd name="T2" fmla="*/ 138 w 592"/>
              <a:gd name="T3" fmla="*/ 2 h 138"/>
              <a:gd name="T4" fmla="*/ 592 w 592"/>
              <a:gd name="T5" fmla="*/ 138 h 138"/>
              <a:gd name="T6" fmla="*/ 0 60000 65536"/>
              <a:gd name="T7" fmla="*/ 0 60000 65536"/>
              <a:gd name="T8" fmla="*/ 0 60000 65536"/>
              <a:gd name="T9" fmla="*/ 0 w 592"/>
              <a:gd name="T10" fmla="*/ 0 h 138"/>
              <a:gd name="T11" fmla="*/ 592 w 592"/>
              <a:gd name="T12" fmla="*/ 138 h 13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592" h="138">
                <a:moveTo>
                  <a:pt x="0" y="0"/>
                </a:moveTo>
                <a:lnTo>
                  <a:pt x="138" y="2"/>
                </a:lnTo>
                <a:lnTo>
                  <a:pt x="592" y="138"/>
                </a:lnTo>
              </a:path>
            </a:pathLst>
          </a:custGeom>
          <a:noFill/>
          <a:ln w="12700">
            <a:solidFill>
              <a:schemeClr val="tx1"/>
            </a:solidFill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07" name="Line 286"/>
          <p:cNvSpPr>
            <a:spLocks noChangeShapeType="1"/>
          </p:cNvSpPr>
          <p:nvPr/>
        </p:nvSpPr>
        <p:spPr bwMode="auto">
          <a:xfrm>
            <a:off x="2838450" y="4854575"/>
            <a:ext cx="134937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08" name="Line 287"/>
          <p:cNvSpPr>
            <a:spLocks noChangeShapeType="1"/>
          </p:cNvSpPr>
          <p:nvPr/>
        </p:nvSpPr>
        <p:spPr bwMode="auto">
          <a:xfrm>
            <a:off x="2911475" y="5127625"/>
            <a:ext cx="119697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09" name="Freeform 288"/>
          <p:cNvSpPr>
            <a:spLocks/>
          </p:cNvSpPr>
          <p:nvPr/>
        </p:nvSpPr>
        <p:spPr bwMode="auto">
          <a:xfrm>
            <a:off x="4906963" y="3084513"/>
            <a:ext cx="371475" cy="3149600"/>
          </a:xfrm>
          <a:custGeom>
            <a:avLst/>
            <a:gdLst>
              <a:gd name="T0" fmla="*/ 114 w 234"/>
              <a:gd name="T1" fmla="*/ 1982 h 1984"/>
              <a:gd name="T2" fmla="*/ 234 w 234"/>
              <a:gd name="T3" fmla="*/ 1984 h 1984"/>
              <a:gd name="T4" fmla="*/ 234 w 234"/>
              <a:gd name="T5" fmla="*/ 0 h 1984"/>
              <a:gd name="T6" fmla="*/ 0 w 234"/>
              <a:gd name="T7" fmla="*/ 0 h 1984"/>
              <a:gd name="T8" fmla="*/ 0 60000 65536"/>
              <a:gd name="T9" fmla="*/ 0 60000 65536"/>
              <a:gd name="T10" fmla="*/ 0 60000 65536"/>
              <a:gd name="T11" fmla="*/ 0 60000 65536"/>
              <a:gd name="T12" fmla="*/ 0 w 234"/>
              <a:gd name="T13" fmla="*/ 0 h 1984"/>
              <a:gd name="T14" fmla="*/ 234 w 234"/>
              <a:gd name="T15" fmla="*/ 1984 h 198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34" h="1984">
                <a:moveTo>
                  <a:pt x="114" y="1982"/>
                </a:moveTo>
                <a:lnTo>
                  <a:pt x="234" y="1984"/>
                </a:lnTo>
                <a:lnTo>
                  <a:pt x="234" y="0"/>
                </a:lnTo>
                <a:lnTo>
                  <a:pt x="0" y="0"/>
                </a:lnTo>
              </a:path>
            </a:pathLst>
          </a:custGeom>
          <a:noFill/>
          <a:ln w="12700">
            <a:solidFill>
              <a:schemeClr val="tx1"/>
            </a:solidFill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10" name="Line 289"/>
          <p:cNvSpPr>
            <a:spLocks noChangeShapeType="1"/>
          </p:cNvSpPr>
          <p:nvPr/>
        </p:nvSpPr>
        <p:spPr bwMode="auto">
          <a:xfrm>
            <a:off x="5278438" y="4530725"/>
            <a:ext cx="635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11" name="Freeform 290"/>
          <p:cNvSpPr>
            <a:spLocks/>
          </p:cNvSpPr>
          <p:nvPr/>
        </p:nvSpPr>
        <p:spPr bwMode="auto">
          <a:xfrm>
            <a:off x="5667375" y="1901825"/>
            <a:ext cx="744538" cy="1774825"/>
          </a:xfrm>
          <a:custGeom>
            <a:avLst/>
            <a:gdLst>
              <a:gd name="T0" fmla="*/ 120 w 122"/>
              <a:gd name="T1" fmla="*/ 0 h 1204"/>
              <a:gd name="T2" fmla="*/ 122 w 122"/>
              <a:gd name="T3" fmla="*/ 1204 h 1204"/>
              <a:gd name="T4" fmla="*/ 0 w 122"/>
              <a:gd name="T5" fmla="*/ 1204 h 1204"/>
              <a:gd name="T6" fmla="*/ 0 60000 65536"/>
              <a:gd name="T7" fmla="*/ 0 60000 65536"/>
              <a:gd name="T8" fmla="*/ 0 60000 65536"/>
              <a:gd name="T9" fmla="*/ 0 w 122"/>
              <a:gd name="T10" fmla="*/ 0 h 1204"/>
              <a:gd name="T11" fmla="*/ 122 w 122"/>
              <a:gd name="T12" fmla="*/ 1204 h 120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22" h="1204">
                <a:moveTo>
                  <a:pt x="120" y="0"/>
                </a:moveTo>
                <a:lnTo>
                  <a:pt x="122" y="1204"/>
                </a:lnTo>
                <a:lnTo>
                  <a:pt x="0" y="1204"/>
                </a:lnTo>
              </a:path>
            </a:pathLst>
          </a:custGeom>
          <a:noFill/>
          <a:ln w="12700">
            <a:solidFill>
              <a:schemeClr val="tx1"/>
            </a:solidFill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12" name="Freeform 291"/>
          <p:cNvSpPr>
            <a:spLocks/>
          </p:cNvSpPr>
          <p:nvPr/>
        </p:nvSpPr>
        <p:spPr bwMode="auto">
          <a:xfrm>
            <a:off x="5016500" y="1354138"/>
            <a:ext cx="1384300" cy="174625"/>
          </a:xfrm>
          <a:custGeom>
            <a:avLst/>
            <a:gdLst>
              <a:gd name="T0" fmla="*/ 0 w 536"/>
              <a:gd name="T1" fmla="*/ 0 h 110"/>
              <a:gd name="T2" fmla="*/ 534 w 536"/>
              <a:gd name="T3" fmla="*/ 0 h 110"/>
              <a:gd name="T4" fmla="*/ 536 w 536"/>
              <a:gd name="T5" fmla="*/ 110 h 110"/>
              <a:gd name="T6" fmla="*/ 0 60000 65536"/>
              <a:gd name="T7" fmla="*/ 0 60000 65536"/>
              <a:gd name="T8" fmla="*/ 0 60000 65536"/>
              <a:gd name="T9" fmla="*/ 0 w 536"/>
              <a:gd name="T10" fmla="*/ 0 h 110"/>
              <a:gd name="T11" fmla="*/ 536 w 536"/>
              <a:gd name="T12" fmla="*/ 110 h 11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536" h="110">
                <a:moveTo>
                  <a:pt x="0" y="0"/>
                </a:moveTo>
                <a:lnTo>
                  <a:pt x="534" y="0"/>
                </a:lnTo>
                <a:lnTo>
                  <a:pt x="536" y="110"/>
                </a:lnTo>
              </a:path>
            </a:pathLst>
          </a:custGeom>
          <a:noFill/>
          <a:ln w="12700">
            <a:solidFill>
              <a:schemeClr val="tx1"/>
            </a:solidFill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13" name="Freeform 292"/>
          <p:cNvSpPr>
            <a:spLocks/>
          </p:cNvSpPr>
          <p:nvPr/>
        </p:nvSpPr>
        <p:spPr bwMode="auto">
          <a:xfrm>
            <a:off x="4738688" y="882650"/>
            <a:ext cx="495300" cy="711200"/>
          </a:xfrm>
          <a:custGeom>
            <a:avLst/>
            <a:gdLst>
              <a:gd name="T0" fmla="*/ 0 w 312"/>
              <a:gd name="T1" fmla="*/ 448 h 448"/>
              <a:gd name="T2" fmla="*/ 192 w 312"/>
              <a:gd name="T3" fmla="*/ 0 h 448"/>
              <a:gd name="T4" fmla="*/ 312 w 312"/>
              <a:gd name="T5" fmla="*/ 2 h 448"/>
              <a:gd name="T6" fmla="*/ 0 60000 65536"/>
              <a:gd name="T7" fmla="*/ 0 60000 65536"/>
              <a:gd name="T8" fmla="*/ 0 60000 65536"/>
              <a:gd name="T9" fmla="*/ 0 w 312"/>
              <a:gd name="T10" fmla="*/ 0 h 448"/>
              <a:gd name="T11" fmla="*/ 312 w 312"/>
              <a:gd name="T12" fmla="*/ 448 h 44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12" h="448">
                <a:moveTo>
                  <a:pt x="0" y="448"/>
                </a:moveTo>
                <a:lnTo>
                  <a:pt x="192" y="0"/>
                </a:lnTo>
                <a:lnTo>
                  <a:pt x="312" y="2"/>
                </a:lnTo>
              </a:path>
            </a:pathLst>
          </a:custGeom>
          <a:noFill/>
          <a:ln w="12700">
            <a:solidFill>
              <a:schemeClr val="tx1"/>
            </a:solidFill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14" name="Line 293"/>
          <p:cNvSpPr>
            <a:spLocks noChangeShapeType="1"/>
          </p:cNvSpPr>
          <p:nvPr/>
        </p:nvSpPr>
        <p:spPr bwMode="auto">
          <a:xfrm flipV="1">
            <a:off x="4746625" y="892175"/>
            <a:ext cx="292100" cy="4127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15" name="Line 294"/>
          <p:cNvSpPr>
            <a:spLocks noChangeShapeType="1"/>
          </p:cNvSpPr>
          <p:nvPr/>
        </p:nvSpPr>
        <p:spPr bwMode="auto">
          <a:xfrm>
            <a:off x="3132138" y="384175"/>
            <a:ext cx="112395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16" name="Freeform 295"/>
          <p:cNvSpPr>
            <a:spLocks/>
          </p:cNvSpPr>
          <p:nvPr/>
        </p:nvSpPr>
        <p:spPr bwMode="auto">
          <a:xfrm>
            <a:off x="3370263" y="3130550"/>
            <a:ext cx="107950" cy="107950"/>
          </a:xfrm>
          <a:custGeom>
            <a:avLst/>
            <a:gdLst>
              <a:gd name="T0" fmla="*/ 32 w 68"/>
              <a:gd name="T1" fmla="*/ 68 h 68"/>
              <a:gd name="T2" fmla="*/ 0 w 68"/>
              <a:gd name="T3" fmla="*/ 44 h 68"/>
              <a:gd name="T4" fmla="*/ 26 w 68"/>
              <a:gd name="T5" fmla="*/ 0 h 68"/>
              <a:gd name="T6" fmla="*/ 68 w 68"/>
              <a:gd name="T7" fmla="*/ 22 h 68"/>
              <a:gd name="T8" fmla="*/ 0 60000 65536"/>
              <a:gd name="T9" fmla="*/ 0 60000 65536"/>
              <a:gd name="T10" fmla="*/ 0 60000 65536"/>
              <a:gd name="T11" fmla="*/ 0 60000 65536"/>
              <a:gd name="T12" fmla="*/ 0 w 68"/>
              <a:gd name="T13" fmla="*/ 0 h 68"/>
              <a:gd name="T14" fmla="*/ 68 w 68"/>
              <a:gd name="T15" fmla="*/ 68 h 6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68" h="68">
                <a:moveTo>
                  <a:pt x="32" y="68"/>
                </a:moveTo>
                <a:lnTo>
                  <a:pt x="0" y="44"/>
                </a:lnTo>
                <a:lnTo>
                  <a:pt x="26" y="0"/>
                </a:lnTo>
                <a:lnTo>
                  <a:pt x="68" y="22"/>
                </a:lnTo>
              </a:path>
            </a:pathLst>
          </a:custGeom>
          <a:noFill/>
          <a:ln w="12700">
            <a:solidFill>
              <a:schemeClr val="tx1"/>
            </a:solidFill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17" name="Line 296"/>
          <p:cNvSpPr>
            <a:spLocks noChangeShapeType="1"/>
          </p:cNvSpPr>
          <p:nvPr/>
        </p:nvSpPr>
        <p:spPr bwMode="auto">
          <a:xfrm>
            <a:off x="4129088" y="2660650"/>
            <a:ext cx="156527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18" name="Line 297"/>
          <p:cNvSpPr>
            <a:spLocks noChangeShapeType="1"/>
          </p:cNvSpPr>
          <p:nvPr/>
        </p:nvSpPr>
        <p:spPr bwMode="auto">
          <a:xfrm flipV="1">
            <a:off x="4227513" y="2663825"/>
            <a:ext cx="463550" cy="2349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19" name="Line 298"/>
          <p:cNvSpPr>
            <a:spLocks noChangeShapeType="1"/>
          </p:cNvSpPr>
          <p:nvPr/>
        </p:nvSpPr>
        <p:spPr bwMode="auto">
          <a:xfrm flipV="1">
            <a:off x="4595813" y="2660650"/>
            <a:ext cx="104775" cy="1047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20" name="Rectangle 78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274638"/>
          </a:xfrm>
        </p:spPr>
        <p:txBody>
          <a:bodyPr/>
          <a:lstStyle/>
          <a:p>
            <a:pPr eaLnBrk="1" hangingPunct="1"/>
            <a:r>
              <a:rPr lang="en-US" sz="1200" smtClean="0">
                <a:solidFill>
                  <a:schemeClr val="tx1"/>
                </a:solidFill>
              </a:rPr>
              <a:t>Figure 7.1b  The human skeleton.</a:t>
            </a:r>
          </a:p>
        </p:txBody>
      </p:sp>
    </p:spTree>
    <p:extLst>
      <p:ext uri="{BB962C8B-B14F-4D97-AF65-F5344CB8AC3E}">
        <p14:creationId xmlns:p14="http://schemas.microsoft.com/office/powerpoint/2010/main" val="51382240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GB"/>
              <a:t> </a:t>
            </a:r>
          </a:p>
        </p:txBody>
      </p:sp>
      <p:sp>
        <p:nvSpPr>
          <p:cNvPr id="7171" name="Rectangle 10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smtClean="0"/>
              <a:t>The Skull</a:t>
            </a:r>
          </a:p>
        </p:txBody>
      </p:sp>
      <p:sp>
        <p:nvSpPr>
          <p:cNvPr id="7172" name="Rectangle 11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Formed by two sets of bones</a:t>
            </a:r>
          </a:p>
          <a:p>
            <a:pPr marL="914400" lvl="1" indent="-457200" eaLnBrk="1" hangingPunct="1">
              <a:buFontTx/>
              <a:buAutoNum type="arabicPeriod"/>
            </a:pPr>
            <a:r>
              <a:rPr lang="en-US" smtClean="0"/>
              <a:t>Cranial bones (cranium)</a:t>
            </a:r>
          </a:p>
          <a:p>
            <a:pPr marL="1371600" lvl="2" indent="-342900" eaLnBrk="1" hangingPunct="1"/>
            <a:r>
              <a:rPr lang="en-US" smtClean="0"/>
              <a:t>Enclose the brain in the cranial cavity</a:t>
            </a:r>
          </a:p>
          <a:p>
            <a:pPr marL="1778000" lvl="3" eaLnBrk="1" hangingPunct="1"/>
            <a:r>
              <a:rPr lang="en-US" smtClean="0"/>
              <a:t>Cranial vault (calvaria) </a:t>
            </a:r>
          </a:p>
          <a:p>
            <a:pPr marL="1778000" lvl="3" eaLnBrk="1" hangingPunct="1"/>
            <a:r>
              <a:rPr lang="en-US" smtClean="0"/>
              <a:t>Cranial base: anterior, middle, and posterior cranial fossae </a:t>
            </a:r>
          </a:p>
          <a:p>
            <a:pPr marL="1371600" lvl="2" indent="-342900" eaLnBrk="1" hangingPunct="1"/>
            <a:r>
              <a:rPr lang="en-US" smtClean="0"/>
              <a:t>Provide sites of attachment for head and neck muscles</a:t>
            </a:r>
          </a:p>
        </p:txBody>
      </p:sp>
    </p:spTree>
    <p:extLst>
      <p:ext uri="{BB962C8B-B14F-4D97-AF65-F5344CB8AC3E}">
        <p14:creationId xmlns:p14="http://schemas.microsoft.com/office/powerpoint/2010/main" val="2532031543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GB"/>
              <a:t> </a:t>
            </a:r>
          </a:p>
        </p:txBody>
      </p:sp>
      <p:sp>
        <p:nvSpPr>
          <p:cNvPr id="8195" name="Rectangle 6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smtClean="0"/>
              <a:t>The Skull</a:t>
            </a:r>
          </a:p>
        </p:txBody>
      </p:sp>
      <p:sp>
        <p:nvSpPr>
          <p:cNvPr id="8196" name="Rectangle 9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457200" indent="-457200" eaLnBrk="1" hangingPunct="1">
              <a:buFontTx/>
              <a:buAutoNum type="arabicPeriod" startAt="2"/>
            </a:pPr>
            <a:r>
              <a:rPr lang="en-US" smtClean="0"/>
              <a:t>Facial bones</a:t>
            </a:r>
          </a:p>
          <a:p>
            <a:pPr marL="914400" lvl="1" indent="-342900" eaLnBrk="1" hangingPunct="1"/>
            <a:r>
              <a:rPr lang="en-US" smtClean="0"/>
              <a:t>Framework of face</a:t>
            </a:r>
          </a:p>
          <a:p>
            <a:pPr marL="914400" lvl="1" indent="-342900" eaLnBrk="1" hangingPunct="1"/>
            <a:r>
              <a:rPr lang="en-US" smtClean="0"/>
              <a:t>Cavities for special sense organs for sight, taste, and smell</a:t>
            </a:r>
          </a:p>
          <a:p>
            <a:pPr marL="914400" lvl="1" indent="-342900" eaLnBrk="1" hangingPunct="1"/>
            <a:r>
              <a:rPr lang="en-US" smtClean="0"/>
              <a:t>Openings for air and food passage</a:t>
            </a:r>
          </a:p>
          <a:p>
            <a:pPr marL="914400" lvl="1" indent="-342900" eaLnBrk="1" hangingPunct="1"/>
            <a:r>
              <a:rPr lang="en-US" smtClean="0"/>
              <a:t>Sites of attachment for teeth and muscles of facial expression</a:t>
            </a:r>
          </a:p>
        </p:txBody>
      </p:sp>
    </p:spTree>
    <p:extLst>
      <p:ext uri="{BB962C8B-B14F-4D97-AF65-F5344CB8AC3E}">
        <p14:creationId xmlns:p14="http://schemas.microsoft.com/office/powerpoint/2010/main" val="2542367358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 </a:t>
            </a:r>
          </a:p>
        </p:txBody>
      </p:sp>
      <p:sp>
        <p:nvSpPr>
          <p:cNvPr id="9219" name="Rectangle 21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274638"/>
          </a:xfrm>
        </p:spPr>
        <p:txBody>
          <a:bodyPr/>
          <a:lstStyle/>
          <a:p>
            <a:pPr eaLnBrk="1" hangingPunct="1"/>
            <a:r>
              <a:rPr lang="en-US" sz="1200" smtClean="0">
                <a:solidFill>
                  <a:schemeClr val="tx1"/>
                </a:solidFill>
              </a:rPr>
              <a:t>Figure 7.2c  The skull: Cranial and facial divisions and fossae.</a:t>
            </a:r>
          </a:p>
        </p:txBody>
      </p:sp>
      <p:pic>
        <p:nvPicPr>
          <p:cNvPr id="9220" name="Picture 73" descr="figure_07_02c_unlabel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33"/>
          <a:stretch>
            <a:fillRect/>
          </a:stretch>
        </p:blipFill>
        <p:spPr bwMode="auto">
          <a:xfrm>
            <a:off x="273050" y="892175"/>
            <a:ext cx="8597900" cy="4811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1" name="Freeform 74"/>
          <p:cNvSpPr>
            <a:spLocks/>
          </p:cNvSpPr>
          <p:nvPr/>
        </p:nvSpPr>
        <p:spPr bwMode="auto">
          <a:xfrm>
            <a:off x="3276600" y="3282950"/>
            <a:ext cx="466725" cy="669925"/>
          </a:xfrm>
          <a:custGeom>
            <a:avLst/>
            <a:gdLst>
              <a:gd name="T0" fmla="*/ 0 w 294"/>
              <a:gd name="T1" fmla="*/ 420 h 422"/>
              <a:gd name="T2" fmla="*/ 294 w 294"/>
              <a:gd name="T3" fmla="*/ 422 h 422"/>
              <a:gd name="T4" fmla="*/ 292 w 294"/>
              <a:gd name="T5" fmla="*/ 0 h 422"/>
              <a:gd name="T6" fmla="*/ 0 60000 65536"/>
              <a:gd name="T7" fmla="*/ 0 60000 65536"/>
              <a:gd name="T8" fmla="*/ 0 60000 65536"/>
              <a:gd name="T9" fmla="*/ 0 w 294"/>
              <a:gd name="T10" fmla="*/ 0 h 422"/>
              <a:gd name="T11" fmla="*/ 294 w 294"/>
              <a:gd name="T12" fmla="*/ 422 h 42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94" h="422">
                <a:moveTo>
                  <a:pt x="0" y="420"/>
                </a:moveTo>
                <a:lnTo>
                  <a:pt x="294" y="422"/>
                </a:lnTo>
                <a:lnTo>
                  <a:pt x="292" y="0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22" name="Freeform 75"/>
          <p:cNvSpPr>
            <a:spLocks/>
          </p:cNvSpPr>
          <p:nvPr/>
        </p:nvSpPr>
        <p:spPr bwMode="auto">
          <a:xfrm>
            <a:off x="2895600" y="2946400"/>
            <a:ext cx="2000250" cy="1403350"/>
          </a:xfrm>
          <a:custGeom>
            <a:avLst/>
            <a:gdLst>
              <a:gd name="T0" fmla="*/ 0 w 1260"/>
              <a:gd name="T1" fmla="*/ 880 h 884"/>
              <a:gd name="T2" fmla="*/ 1260 w 1260"/>
              <a:gd name="T3" fmla="*/ 884 h 884"/>
              <a:gd name="T4" fmla="*/ 1260 w 1260"/>
              <a:gd name="T5" fmla="*/ 0 h 884"/>
              <a:gd name="T6" fmla="*/ 0 60000 65536"/>
              <a:gd name="T7" fmla="*/ 0 60000 65536"/>
              <a:gd name="T8" fmla="*/ 0 60000 65536"/>
              <a:gd name="T9" fmla="*/ 0 w 1260"/>
              <a:gd name="T10" fmla="*/ 0 h 884"/>
              <a:gd name="T11" fmla="*/ 1260 w 1260"/>
              <a:gd name="T12" fmla="*/ 884 h 88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260" h="884">
                <a:moveTo>
                  <a:pt x="0" y="880"/>
                </a:moveTo>
                <a:lnTo>
                  <a:pt x="1260" y="884"/>
                </a:lnTo>
                <a:lnTo>
                  <a:pt x="1260" y="0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23" name="Freeform 76"/>
          <p:cNvSpPr>
            <a:spLocks/>
          </p:cNvSpPr>
          <p:nvPr/>
        </p:nvSpPr>
        <p:spPr bwMode="auto">
          <a:xfrm>
            <a:off x="3089275" y="2111375"/>
            <a:ext cx="2654300" cy="2689225"/>
          </a:xfrm>
          <a:custGeom>
            <a:avLst/>
            <a:gdLst>
              <a:gd name="T0" fmla="*/ 0 w 1672"/>
              <a:gd name="T1" fmla="*/ 1694 h 1694"/>
              <a:gd name="T2" fmla="*/ 1672 w 1672"/>
              <a:gd name="T3" fmla="*/ 1694 h 1694"/>
              <a:gd name="T4" fmla="*/ 1668 w 1672"/>
              <a:gd name="T5" fmla="*/ 0 h 1694"/>
              <a:gd name="T6" fmla="*/ 0 60000 65536"/>
              <a:gd name="T7" fmla="*/ 0 60000 65536"/>
              <a:gd name="T8" fmla="*/ 0 60000 65536"/>
              <a:gd name="T9" fmla="*/ 0 w 1672"/>
              <a:gd name="T10" fmla="*/ 0 h 1694"/>
              <a:gd name="T11" fmla="*/ 1672 w 1672"/>
              <a:gd name="T12" fmla="*/ 1694 h 169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672" h="1694">
                <a:moveTo>
                  <a:pt x="0" y="1694"/>
                </a:moveTo>
                <a:lnTo>
                  <a:pt x="1672" y="1694"/>
                </a:lnTo>
                <a:lnTo>
                  <a:pt x="1668" y="0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24" name="Freeform 77"/>
          <p:cNvSpPr>
            <a:spLocks/>
          </p:cNvSpPr>
          <p:nvPr/>
        </p:nvSpPr>
        <p:spPr bwMode="auto">
          <a:xfrm>
            <a:off x="1641475" y="3736975"/>
            <a:ext cx="155575" cy="1231900"/>
          </a:xfrm>
          <a:custGeom>
            <a:avLst/>
            <a:gdLst>
              <a:gd name="T0" fmla="*/ 98 w 98"/>
              <a:gd name="T1" fmla="*/ 776 h 778"/>
              <a:gd name="T2" fmla="*/ 2 w 98"/>
              <a:gd name="T3" fmla="*/ 778 h 778"/>
              <a:gd name="T4" fmla="*/ 0 w 98"/>
              <a:gd name="T5" fmla="*/ 0 h 778"/>
              <a:gd name="T6" fmla="*/ 94 w 98"/>
              <a:gd name="T7" fmla="*/ 0 h 778"/>
              <a:gd name="T8" fmla="*/ 0 60000 65536"/>
              <a:gd name="T9" fmla="*/ 0 60000 65536"/>
              <a:gd name="T10" fmla="*/ 0 60000 65536"/>
              <a:gd name="T11" fmla="*/ 0 60000 65536"/>
              <a:gd name="T12" fmla="*/ 0 w 98"/>
              <a:gd name="T13" fmla="*/ 0 h 778"/>
              <a:gd name="T14" fmla="*/ 98 w 98"/>
              <a:gd name="T15" fmla="*/ 778 h 77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8" h="778">
                <a:moveTo>
                  <a:pt x="98" y="776"/>
                </a:moveTo>
                <a:lnTo>
                  <a:pt x="2" y="778"/>
                </a:lnTo>
                <a:lnTo>
                  <a:pt x="0" y="0"/>
                </a:lnTo>
                <a:lnTo>
                  <a:pt x="94" y="0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25" name="Line 78"/>
          <p:cNvSpPr>
            <a:spLocks noChangeShapeType="1"/>
          </p:cNvSpPr>
          <p:nvPr/>
        </p:nvSpPr>
        <p:spPr bwMode="auto">
          <a:xfrm>
            <a:off x="1511300" y="4302125"/>
            <a:ext cx="1365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26" name="Freeform 79"/>
          <p:cNvSpPr>
            <a:spLocks/>
          </p:cNvSpPr>
          <p:nvPr/>
        </p:nvSpPr>
        <p:spPr bwMode="auto">
          <a:xfrm>
            <a:off x="2228850" y="2133600"/>
            <a:ext cx="1435100" cy="809625"/>
          </a:xfrm>
          <a:custGeom>
            <a:avLst/>
            <a:gdLst>
              <a:gd name="T0" fmla="*/ 0 w 904"/>
              <a:gd name="T1" fmla="*/ 0 h 510"/>
              <a:gd name="T2" fmla="*/ 240 w 904"/>
              <a:gd name="T3" fmla="*/ 0 h 510"/>
              <a:gd name="T4" fmla="*/ 904 w 904"/>
              <a:gd name="T5" fmla="*/ 510 h 510"/>
              <a:gd name="T6" fmla="*/ 0 60000 65536"/>
              <a:gd name="T7" fmla="*/ 0 60000 65536"/>
              <a:gd name="T8" fmla="*/ 0 60000 65536"/>
              <a:gd name="T9" fmla="*/ 0 w 904"/>
              <a:gd name="T10" fmla="*/ 0 h 510"/>
              <a:gd name="T11" fmla="*/ 904 w 904"/>
              <a:gd name="T12" fmla="*/ 510 h 51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904" h="510">
                <a:moveTo>
                  <a:pt x="0" y="0"/>
                </a:moveTo>
                <a:lnTo>
                  <a:pt x="240" y="0"/>
                </a:lnTo>
                <a:lnTo>
                  <a:pt x="904" y="510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27" name="Freeform 80"/>
          <p:cNvSpPr>
            <a:spLocks/>
          </p:cNvSpPr>
          <p:nvPr/>
        </p:nvSpPr>
        <p:spPr bwMode="auto">
          <a:xfrm>
            <a:off x="2714625" y="1193800"/>
            <a:ext cx="1889125" cy="1441450"/>
          </a:xfrm>
          <a:custGeom>
            <a:avLst/>
            <a:gdLst>
              <a:gd name="T0" fmla="*/ 0 w 1190"/>
              <a:gd name="T1" fmla="*/ 0 h 908"/>
              <a:gd name="T2" fmla="*/ 356 w 1190"/>
              <a:gd name="T3" fmla="*/ 2 h 908"/>
              <a:gd name="T4" fmla="*/ 1190 w 1190"/>
              <a:gd name="T5" fmla="*/ 908 h 908"/>
              <a:gd name="T6" fmla="*/ 0 60000 65536"/>
              <a:gd name="T7" fmla="*/ 0 60000 65536"/>
              <a:gd name="T8" fmla="*/ 0 60000 65536"/>
              <a:gd name="T9" fmla="*/ 0 w 1190"/>
              <a:gd name="T10" fmla="*/ 0 h 908"/>
              <a:gd name="T11" fmla="*/ 1190 w 1190"/>
              <a:gd name="T12" fmla="*/ 908 h 90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190" h="908">
                <a:moveTo>
                  <a:pt x="0" y="0"/>
                </a:moveTo>
                <a:lnTo>
                  <a:pt x="356" y="2"/>
                </a:lnTo>
                <a:lnTo>
                  <a:pt x="1190" y="908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28" name="Freeform 81"/>
          <p:cNvSpPr>
            <a:spLocks/>
          </p:cNvSpPr>
          <p:nvPr/>
        </p:nvSpPr>
        <p:spPr bwMode="auto">
          <a:xfrm>
            <a:off x="5130800" y="1231900"/>
            <a:ext cx="1479550" cy="368300"/>
          </a:xfrm>
          <a:custGeom>
            <a:avLst/>
            <a:gdLst>
              <a:gd name="T0" fmla="*/ 0 w 932"/>
              <a:gd name="T1" fmla="*/ 232 h 232"/>
              <a:gd name="T2" fmla="*/ 808 w 932"/>
              <a:gd name="T3" fmla="*/ 0 h 232"/>
              <a:gd name="T4" fmla="*/ 932 w 932"/>
              <a:gd name="T5" fmla="*/ 4 h 232"/>
              <a:gd name="T6" fmla="*/ 0 60000 65536"/>
              <a:gd name="T7" fmla="*/ 0 60000 65536"/>
              <a:gd name="T8" fmla="*/ 0 60000 65536"/>
              <a:gd name="T9" fmla="*/ 0 w 932"/>
              <a:gd name="T10" fmla="*/ 0 h 232"/>
              <a:gd name="T11" fmla="*/ 932 w 932"/>
              <a:gd name="T12" fmla="*/ 232 h 23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932" h="232">
                <a:moveTo>
                  <a:pt x="0" y="232"/>
                </a:moveTo>
                <a:lnTo>
                  <a:pt x="808" y="0"/>
                </a:lnTo>
                <a:lnTo>
                  <a:pt x="932" y="4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29" name="Rectangle 82"/>
          <p:cNvSpPr>
            <a:spLocks noChangeArrowheads="1"/>
          </p:cNvSpPr>
          <p:nvPr/>
        </p:nvSpPr>
        <p:spPr bwMode="auto">
          <a:xfrm>
            <a:off x="257175" y="966788"/>
            <a:ext cx="2441575" cy="80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</a:pPr>
            <a:r>
              <a:rPr lang="en-US" sz="2600" b="1">
                <a:latin typeface="Arial" charset="0"/>
              </a:rPr>
              <a:t>Temporal lobe</a:t>
            </a:r>
          </a:p>
          <a:p>
            <a:pPr>
              <a:lnSpc>
                <a:spcPct val="90000"/>
              </a:lnSpc>
            </a:pPr>
            <a:r>
              <a:rPr lang="en-US" sz="2600" b="1">
                <a:latin typeface="Arial" charset="0"/>
              </a:rPr>
              <a:t>of cerebrum</a:t>
            </a:r>
          </a:p>
        </p:txBody>
      </p:sp>
      <p:sp>
        <p:nvSpPr>
          <p:cNvPr id="9230" name="Rectangle 83"/>
          <p:cNvSpPr>
            <a:spLocks noChangeArrowheads="1"/>
          </p:cNvSpPr>
          <p:nvPr/>
        </p:nvSpPr>
        <p:spPr bwMode="auto">
          <a:xfrm>
            <a:off x="247650" y="1871663"/>
            <a:ext cx="1982788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600" b="1">
                <a:latin typeface="Arial" charset="0"/>
              </a:rPr>
              <a:t>Cerebellum</a:t>
            </a:r>
          </a:p>
        </p:txBody>
      </p:sp>
      <p:sp>
        <p:nvSpPr>
          <p:cNvPr id="9231" name="Rectangle 84"/>
          <p:cNvSpPr>
            <a:spLocks noChangeArrowheads="1"/>
          </p:cNvSpPr>
          <p:nvPr/>
        </p:nvSpPr>
        <p:spPr bwMode="auto">
          <a:xfrm>
            <a:off x="1666875" y="3656013"/>
            <a:ext cx="1633538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600" b="1">
                <a:latin typeface="Arial" charset="0"/>
              </a:rPr>
              <a:t>Posterior</a:t>
            </a:r>
          </a:p>
        </p:txBody>
      </p:sp>
      <p:sp>
        <p:nvSpPr>
          <p:cNvPr id="9232" name="Rectangle 85"/>
          <p:cNvSpPr>
            <a:spLocks noChangeArrowheads="1"/>
          </p:cNvSpPr>
          <p:nvPr/>
        </p:nvSpPr>
        <p:spPr bwMode="auto">
          <a:xfrm>
            <a:off x="249238" y="3836988"/>
            <a:ext cx="1322387" cy="88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600" b="1">
                <a:latin typeface="Arial" charset="0"/>
              </a:rPr>
              <a:t>Cranial</a:t>
            </a:r>
          </a:p>
          <a:p>
            <a:r>
              <a:rPr lang="en-US" sz="2600" b="1">
                <a:latin typeface="Arial" charset="0"/>
              </a:rPr>
              <a:t>fossae </a:t>
            </a:r>
          </a:p>
        </p:txBody>
      </p:sp>
      <p:sp>
        <p:nvSpPr>
          <p:cNvPr id="9233" name="Rectangle 86"/>
          <p:cNvSpPr>
            <a:spLocks noChangeArrowheads="1"/>
          </p:cNvSpPr>
          <p:nvPr/>
        </p:nvSpPr>
        <p:spPr bwMode="auto">
          <a:xfrm>
            <a:off x="858838" y="5029200"/>
            <a:ext cx="7853362" cy="72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</a:pPr>
            <a:r>
              <a:rPr lang="en-US" sz="2600">
                <a:latin typeface="Arial Black" pitchFamily="-78" charset="0"/>
              </a:rPr>
              <a:t>Lateral view of cranial fossae showing the</a:t>
            </a:r>
          </a:p>
          <a:p>
            <a:pPr>
              <a:lnSpc>
                <a:spcPct val="80000"/>
              </a:lnSpc>
            </a:pPr>
            <a:r>
              <a:rPr lang="en-US" sz="2600">
                <a:latin typeface="Arial Black" pitchFamily="-78" charset="0"/>
              </a:rPr>
              <a:t>contained brain regions</a:t>
            </a:r>
          </a:p>
        </p:txBody>
      </p:sp>
      <p:sp>
        <p:nvSpPr>
          <p:cNvPr id="9234" name="Rectangle 87"/>
          <p:cNvSpPr>
            <a:spLocks noChangeArrowheads="1"/>
          </p:cNvSpPr>
          <p:nvPr/>
        </p:nvSpPr>
        <p:spPr bwMode="auto">
          <a:xfrm>
            <a:off x="1676400" y="4081463"/>
            <a:ext cx="1230313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600" b="1">
                <a:latin typeface="Arial" charset="0"/>
              </a:rPr>
              <a:t>Middle</a:t>
            </a:r>
          </a:p>
        </p:txBody>
      </p:sp>
      <p:sp>
        <p:nvSpPr>
          <p:cNvPr id="9235" name="Rectangle 88"/>
          <p:cNvSpPr>
            <a:spLocks noChangeArrowheads="1"/>
          </p:cNvSpPr>
          <p:nvPr/>
        </p:nvSpPr>
        <p:spPr bwMode="auto">
          <a:xfrm>
            <a:off x="1676400" y="4518025"/>
            <a:ext cx="1468438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600" b="1">
                <a:latin typeface="Arial" charset="0"/>
              </a:rPr>
              <a:t>Anterior</a:t>
            </a:r>
          </a:p>
        </p:txBody>
      </p:sp>
      <p:sp>
        <p:nvSpPr>
          <p:cNvPr id="9236" name="Rectangle 89"/>
          <p:cNvSpPr>
            <a:spLocks noChangeArrowheads="1"/>
          </p:cNvSpPr>
          <p:nvPr/>
        </p:nvSpPr>
        <p:spPr bwMode="auto">
          <a:xfrm>
            <a:off x="6565900" y="920750"/>
            <a:ext cx="2092325" cy="88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600" b="1">
                <a:latin typeface="Arial" charset="0"/>
              </a:rPr>
              <a:t>Frontal lobe</a:t>
            </a:r>
          </a:p>
          <a:p>
            <a:r>
              <a:rPr lang="en-US" sz="2600" b="1">
                <a:latin typeface="Arial" charset="0"/>
              </a:rPr>
              <a:t>of cerebrum</a:t>
            </a:r>
          </a:p>
        </p:txBody>
      </p:sp>
    </p:spTree>
    <p:extLst>
      <p:ext uri="{BB962C8B-B14F-4D97-AF65-F5344CB8AC3E}">
        <p14:creationId xmlns:p14="http://schemas.microsoft.com/office/powerpoint/2010/main" val="3928091257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GB"/>
              <a:t> </a:t>
            </a:r>
          </a:p>
        </p:txBody>
      </p:sp>
      <p:sp>
        <p:nvSpPr>
          <p:cNvPr id="10243" name="Rectangle 6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smtClean="0"/>
              <a:t> Eight Cranial Bones</a:t>
            </a:r>
          </a:p>
        </p:txBody>
      </p:sp>
      <p:sp>
        <p:nvSpPr>
          <p:cNvPr id="10244" name="Rectangle 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Frontal bone</a:t>
            </a:r>
          </a:p>
          <a:p>
            <a:pPr eaLnBrk="1" hangingPunct="1"/>
            <a:r>
              <a:rPr lang="en-US" smtClean="0"/>
              <a:t>Parietal bones (2)</a:t>
            </a:r>
          </a:p>
          <a:p>
            <a:pPr eaLnBrk="1" hangingPunct="1"/>
            <a:r>
              <a:rPr lang="en-US" smtClean="0"/>
              <a:t>Occipital bone</a:t>
            </a:r>
          </a:p>
          <a:p>
            <a:pPr eaLnBrk="1" hangingPunct="1"/>
            <a:r>
              <a:rPr lang="en-US" smtClean="0"/>
              <a:t>Temporal bones (2)</a:t>
            </a:r>
          </a:p>
          <a:p>
            <a:pPr eaLnBrk="1" hangingPunct="1"/>
            <a:r>
              <a:rPr lang="en-US" smtClean="0"/>
              <a:t>Sphenoid bone</a:t>
            </a:r>
          </a:p>
          <a:p>
            <a:pPr eaLnBrk="1" hangingPunct="1"/>
            <a:r>
              <a:rPr lang="en-US" smtClean="0"/>
              <a:t>Ethmoid bone</a:t>
            </a:r>
          </a:p>
        </p:txBody>
      </p:sp>
    </p:spTree>
    <p:extLst>
      <p:ext uri="{BB962C8B-B14F-4D97-AF65-F5344CB8AC3E}">
        <p14:creationId xmlns:p14="http://schemas.microsoft.com/office/powerpoint/2010/main" val="443005449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GB"/>
              <a:t> </a:t>
            </a:r>
          </a:p>
        </p:txBody>
      </p:sp>
      <p:sp>
        <p:nvSpPr>
          <p:cNvPr id="11267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Sutural Bones</a:t>
            </a:r>
          </a:p>
        </p:txBody>
      </p:sp>
      <p:sp>
        <p:nvSpPr>
          <p:cNvPr id="11268" name="Rectangle 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Tiny irregularly shaped bones that appear within sutures</a:t>
            </a:r>
          </a:p>
        </p:txBody>
      </p:sp>
    </p:spTree>
    <p:extLst>
      <p:ext uri="{BB962C8B-B14F-4D97-AF65-F5344CB8AC3E}">
        <p14:creationId xmlns:p14="http://schemas.microsoft.com/office/powerpoint/2010/main" val="3768304559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GB"/>
              <a:t> </a:t>
            </a:r>
          </a:p>
        </p:txBody>
      </p:sp>
      <p:sp>
        <p:nvSpPr>
          <p:cNvPr id="12291" name="Rectangle 6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724400" y="1141413"/>
            <a:ext cx="3962400" cy="5106987"/>
          </a:xfrm>
        </p:spPr>
        <p:txBody>
          <a:bodyPr/>
          <a:lstStyle/>
          <a:p>
            <a:pPr eaLnBrk="1" hangingPunct="1"/>
            <a:r>
              <a:rPr lang="en-US" sz="2800" smtClean="0"/>
              <a:t>Lacrimal bones (2)</a:t>
            </a:r>
          </a:p>
          <a:p>
            <a:pPr eaLnBrk="1" hangingPunct="1"/>
            <a:r>
              <a:rPr lang="en-US" sz="2800" smtClean="0"/>
              <a:t>Palatine bones (2)</a:t>
            </a:r>
          </a:p>
          <a:p>
            <a:pPr eaLnBrk="1" hangingPunct="1"/>
            <a:r>
              <a:rPr lang="en-US" sz="2800" smtClean="0"/>
              <a:t>Vomer</a:t>
            </a:r>
          </a:p>
          <a:p>
            <a:pPr eaLnBrk="1" hangingPunct="1"/>
            <a:r>
              <a:rPr lang="en-US" sz="2800" smtClean="0"/>
              <a:t>Inferior nasal conchae (2)</a:t>
            </a:r>
          </a:p>
          <a:p>
            <a:pPr eaLnBrk="1" hangingPunct="1">
              <a:buFontTx/>
              <a:buNone/>
            </a:pPr>
            <a:endParaRPr lang="en-US" sz="2800" smtClean="0"/>
          </a:p>
        </p:txBody>
      </p:sp>
      <p:sp>
        <p:nvSpPr>
          <p:cNvPr id="12292" name="Rectangle 1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Fourteen Facial Bones</a:t>
            </a:r>
          </a:p>
        </p:txBody>
      </p:sp>
      <p:sp>
        <p:nvSpPr>
          <p:cNvPr id="12293" name="Rectangle 12"/>
          <p:cNvSpPr>
            <a:spLocks noGrp="1" noChangeArrowheads="1"/>
          </p:cNvSpPr>
          <p:nvPr>
            <p:ph type="body" idx="1"/>
          </p:nvPr>
        </p:nvSpPr>
        <p:spPr>
          <a:xfrm>
            <a:off x="365125" y="1141413"/>
            <a:ext cx="4054475" cy="5106987"/>
          </a:xfrm>
        </p:spPr>
        <p:txBody>
          <a:bodyPr/>
          <a:lstStyle/>
          <a:p>
            <a:pPr eaLnBrk="1" hangingPunct="1"/>
            <a:r>
              <a:rPr lang="en-US" sz="2800" smtClean="0"/>
              <a:t>Mandible</a:t>
            </a:r>
          </a:p>
          <a:p>
            <a:pPr eaLnBrk="1" hangingPunct="1"/>
            <a:r>
              <a:rPr lang="en-US" sz="2800" smtClean="0"/>
              <a:t>Maxillary bones (maxillae) (2)</a:t>
            </a:r>
          </a:p>
          <a:p>
            <a:pPr eaLnBrk="1" hangingPunct="1"/>
            <a:r>
              <a:rPr lang="en-US" sz="2800" smtClean="0"/>
              <a:t>Zygomatic bones (2)</a:t>
            </a:r>
          </a:p>
          <a:p>
            <a:pPr eaLnBrk="1" hangingPunct="1"/>
            <a:r>
              <a:rPr lang="en-US" sz="2800" smtClean="0"/>
              <a:t>Nasal bones (2)</a:t>
            </a:r>
          </a:p>
        </p:txBody>
      </p:sp>
    </p:spTree>
    <p:extLst>
      <p:ext uri="{BB962C8B-B14F-4D97-AF65-F5344CB8AC3E}">
        <p14:creationId xmlns:p14="http://schemas.microsoft.com/office/powerpoint/2010/main" val="34295916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26628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Dermis</a:t>
            </a:r>
          </a:p>
        </p:txBody>
      </p:sp>
      <p:sp>
        <p:nvSpPr>
          <p:cNvPr id="26629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365125" y="1600200"/>
            <a:ext cx="8229600" cy="4497388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800" dirty="0"/>
              <a:t>Strong, flexible connective tissue</a:t>
            </a:r>
          </a:p>
          <a:p>
            <a:pPr>
              <a:lnSpc>
                <a:spcPct val="90000"/>
              </a:lnSpc>
            </a:pPr>
            <a:r>
              <a:rPr lang="en-US" sz="2800" dirty="0"/>
              <a:t>Cells</a:t>
            </a:r>
          </a:p>
          <a:p>
            <a:pPr lvl="1">
              <a:lnSpc>
                <a:spcPct val="90000"/>
              </a:lnSpc>
            </a:pPr>
            <a:r>
              <a:rPr lang="en-US" sz="2400" dirty="0" smtClean="0"/>
              <a:t>Fibroblasts</a:t>
            </a:r>
          </a:p>
          <a:p>
            <a:pPr lvl="1">
              <a:lnSpc>
                <a:spcPct val="90000"/>
              </a:lnSpc>
            </a:pPr>
            <a:r>
              <a:rPr lang="en-US" sz="2400" dirty="0" smtClean="0"/>
              <a:t>Macrophages</a:t>
            </a:r>
          </a:p>
          <a:p>
            <a:pPr lvl="1">
              <a:lnSpc>
                <a:spcPct val="90000"/>
              </a:lnSpc>
            </a:pPr>
            <a:r>
              <a:rPr lang="en-US" sz="2400" dirty="0" smtClean="0"/>
              <a:t>occasionally </a:t>
            </a:r>
            <a:r>
              <a:rPr lang="en-US" sz="2400" dirty="0"/>
              <a:t>mast cells and white blood cells</a:t>
            </a:r>
          </a:p>
          <a:p>
            <a:pPr>
              <a:lnSpc>
                <a:spcPct val="90000"/>
              </a:lnSpc>
            </a:pPr>
            <a:r>
              <a:rPr lang="en-US" sz="2800" dirty="0" smtClean="0"/>
              <a:t>Contains </a:t>
            </a:r>
            <a:r>
              <a:rPr lang="en-US" sz="2800" dirty="0"/>
              <a:t>nerve fibers; blood and lymphatic vessels</a:t>
            </a:r>
          </a:p>
          <a:p>
            <a:pPr>
              <a:lnSpc>
                <a:spcPct val="90000"/>
              </a:lnSpc>
            </a:pPr>
            <a:r>
              <a:rPr lang="en-US" sz="2800" dirty="0"/>
              <a:t>Contains epidermal hair follicles; oil and sweat glands</a:t>
            </a:r>
          </a:p>
          <a:p>
            <a:pPr>
              <a:lnSpc>
                <a:spcPct val="90000"/>
              </a:lnSpc>
            </a:pPr>
            <a:r>
              <a:rPr lang="en-US" sz="2800" dirty="0"/>
              <a:t>Two layers </a:t>
            </a:r>
          </a:p>
          <a:p>
            <a:pPr lvl="1">
              <a:lnSpc>
                <a:spcPct val="90000"/>
              </a:lnSpc>
            </a:pPr>
            <a:r>
              <a:rPr lang="en-US" sz="2400" b="1" dirty="0"/>
              <a:t>Papillary</a:t>
            </a:r>
          </a:p>
          <a:p>
            <a:pPr lvl="1">
              <a:lnSpc>
                <a:spcPct val="90000"/>
              </a:lnSpc>
            </a:pPr>
            <a:r>
              <a:rPr lang="en-US" sz="2400" b="1" dirty="0"/>
              <a:t>Reticular</a:t>
            </a:r>
            <a:endParaRPr lang="en-US" sz="2400" dirty="0"/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GB"/>
              <a:t> </a:t>
            </a:r>
          </a:p>
        </p:txBody>
      </p:sp>
      <p:sp>
        <p:nvSpPr>
          <p:cNvPr id="13315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Mandible </a:t>
            </a:r>
          </a:p>
        </p:txBody>
      </p:sp>
      <p:sp>
        <p:nvSpPr>
          <p:cNvPr id="13316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365125" y="1141413"/>
            <a:ext cx="8169275" cy="2058987"/>
          </a:xfrm>
        </p:spPr>
        <p:txBody>
          <a:bodyPr>
            <a:normAutofit fontScale="92500" lnSpcReduction="10000"/>
          </a:bodyPr>
          <a:lstStyle/>
          <a:p>
            <a:pPr eaLnBrk="1" hangingPunct="1"/>
            <a:r>
              <a:rPr lang="en-US" smtClean="0"/>
              <a:t>Lower jaw</a:t>
            </a:r>
          </a:p>
          <a:p>
            <a:pPr eaLnBrk="1" hangingPunct="1"/>
            <a:r>
              <a:rPr lang="en-US" smtClean="0"/>
              <a:t>Largest, strongest bone of face</a:t>
            </a:r>
          </a:p>
          <a:p>
            <a:pPr eaLnBrk="1" hangingPunct="1"/>
            <a:r>
              <a:rPr lang="en-US" smtClean="0"/>
              <a:t>Temporomandibular joint</a:t>
            </a:r>
          </a:p>
          <a:p>
            <a:pPr lvl="1" eaLnBrk="1" hangingPunct="1"/>
            <a:r>
              <a:rPr lang="en-US" smtClean="0"/>
              <a:t>Only freely movable joint in skull</a:t>
            </a:r>
          </a:p>
        </p:txBody>
      </p:sp>
      <p:pic>
        <p:nvPicPr>
          <p:cNvPr id="13317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3627438"/>
            <a:ext cx="5410200" cy="3230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48327790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GB"/>
              <a:t> </a:t>
            </a:r>
          </a:p>
        </p:txBody>
      </p:sp>
      <p:sp>
        <p:nvSpPr>
          <p:cNvPr id="14339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Maxillary Bones</a:t>
            </a:r>
          </a:p>
        </p:txBody>
      </p:sp>
      <p:sp>
        <p:nvSpPr>
          <p:cNvPr id="14340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365125" y="1141413"/>
            <a:ext cx="7864475" cy="5106987"/>
          </a:xfrm>
        </p:spPr>
        <p:txBody>
          <a:bodyPr/>
          <a:lstStyle/>
          <a:p>
            <a:pPr eaLnBrk="1" hangingPunct="1"/>
            <a:r>
              <a:rPr lang="en-US" smtClean="0"/>
              <a:t>form upper jaw and central portion of facial skeleton</a:t>
            </a:r>
          </a:p>
          <a:p>
            <a:pPr eaLnBrk="1" hangingPunct="1"/>
            <a:endParaRPr lang="en-US" smtClean="0"/>
          </a:p>
          <a:p>
            <a:pPr eaLnBrk="1" hangingPunct="1"/>
            <a:r>
              <a:rPr lang="en-US" smtClean="0"/>
              <a:t>Keystone bones</a:t>
            </a:r>
          </a:p>
          <a:p>
            <a:pPr lvl="1" eaLnBrk="1" hangingPunct="1"/>
            <a:r>
              <a:rPr lang="en-US" smtClean="0"/>
              <a:t>Articulate with all other facial bones except mandible</a:t>
            </a:r>
          </a:p>
          <a:p>
            <a:pPr eaLnBrk="1" hangingPunct="1"/>
            <a:endParaRPr lang="en-US" smtClean="0"/>
          </a:p>
          <a:p>
            <a:pPr eaLnBrk="1" hangingPunct="1"/>
            <a:r>
              <a:rPr lang="en-US" smtClean="0"/>
              <a:t>Contain maxillary sinuses</a:t>
            </a:r>
          </a:p>
          <a:p>
            <a:pPr lvl="1" eaLnBrk="1" hangingPunct="1"/>
            <a:r>
              <a:rPr lang="en-US" smtClean="0"/>
              <a:t>Largest of paranasal sinuses</a:t>
            </a:r>
          </a:p>
        </p:txBody>
      </p:sp>
    </p:spTree>
    <p:extLst>
      <p:ext uri="{BB962C8B-B14F-4D97-AF65-F5344CB8AC3E}">
        <p14:creationId xmlns:p14="http://schemas.microsoft.com/office/powerpoint/2010/main" val="310679504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Maxilla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GB"/>
              <a:t> </a:t>
            </a:r>
          </a:p>
        </p:txBody>
      </p:sp>
      <p:pic>
        <p:nvPicPr>
          <p:cNvPr id="1536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31888" y="1404938"/>
            <a:ext cx="6696075" cy="4581525"/>
          </a:xfrm>
          <a:noFill/>
        </p:spPr>
      </p:pic>
    </p:spTree>
    <p:extLst>
      <p:ext uri="{BB962C8B-B14F-4D97-AF65-F5344CB8AC3E}">
        <p14:creationId xmlns:p14="http://schemas.microsoft.com/office/powerpoint/2010/main" val="3195619332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GB"/>
              <a:t> </a:t>
            </a:r>
          </a:p>
        </p:txBody>
      </p:sp>
      <p:sp>
        <p:nvSpPr>
          <p:cNvPr id="16387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Paranasal Sinuses</a:t>
            </a:r>
          </a:p>
        </p:txBody>
      </p:sp>
      <p:sp>
        <p:nvSpPr>
          <p:cNvPr id="16388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365125" y="1141413"/>
            <a:ext cx="8169275" cy="5106987"/>
          </a:xfrm>
        </p:spPr>
        <p:txBody>
          <a:bodyPr/>
          <a:lstStyle/>
          <a:p>
            <a:pPr eaLnBrk="1" hangingPunct="1"/>
            <a:r>
              <a:rPr lang="en-US" smtClean="0"/>
              <a:t>Mucosa-lined, air-filled spaces </a:t>
            </a:r>
          </a:p>
          <a:p>
            <a:pPr eaLnBrk="1" hangingPunct="1"/>
            <a:r>
              <a:rPr lang="en-US" smtClean="0"/>
              <a:t>Lighten skull </a:t>
            </a:r>
          </a:p>
          <a:p>
            <a:pPr eaLnBrk="1" hangingPunct="1"/>
            <a:r>
              <a:rPr lang="en-US" smtClean="0"/>
              <a:t>Enhance resonance of voice</a:t>
            </a:r>
          </a:p>
          <a:p>
            <a:pPr eaLnBrk="1" hangingPunct="1"/>
            <a:r>
              <a:rPr lang="en-US" smtClean="0"/>
              <a:t>Warm and humidify air</a:t>
            </a:r>
          </a:p>
          <a:p>
            <a:pPr eaLnBrk="1" hangingPunct="1"/>
            <a:r>
              <a:rPr lang="en-US" smtClean="0"/>
              <a:t>Found in frontal, sphenoid, ethmoid, and maxillary bones</a:t>
            </a:r>
          </a:p>
        </p:txBody>
      </p:sp>
    </p:spTree>
    <p:extLst>
      <p:ext uri="{BB962C8B-B14F-4D97-AF65-F5344CB8AC3E}">
        <p14:creationId xmlns:p14="http://schemas.microsoft.com/office/powerpoint/2010/main" val="2704150622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 </a:t>
            </a:r>
          </a:p>
        </p:txBody>
      </p:sp>
      <p:sp>
        <p:nvSpPr>
          <p:cNvPr id="17411" name="Rectangle 50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274638"/>
          </a:xfrm>
        </p:spPr>
        <p:txBody>
          <a:bodyPr/>
          <a:lstStyle/>
          <a:p>
            <a:pPr eaLnBrk="1" hangingPunct="1"/>
            <a:r>
              <a:rPr lang="en-US" sz="1200" smtClean="0">
                <a:solidFill>
                  <a:schemeClr val="tx1"/>
                </a:solidFill>
              </a:rPr>
              <a:t>Figure 7.14a  Paranasal sinuses.</a:t>
            </a:r>
          </a:p>
        </p:txBody>
      </p:sp>
      <p:pic>
        <p:nvPicPr>
          <p:cNvPr id="17412" name="Picture 65" descr="figure_07_14a_unlabel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65"/>
          <a:stretch>
            <a:fillRect/>
          </a:stretch>
        </p:blipFill>
        <p:spPr bwMode="auto">
          <a:xfrm>
            <a:off x="273050" y="385763"/>
            <a:ext cx="8597900" cy="591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3" name="Line 66"/>
          <p:cNvSpPr>
            <a:spLocks noChangeShapeType="1"/>
          </p:cNvSpPr>
          <p:nvPr/>
        </p:nvSpPr>
        <p:spPr bwMode="auto">
          <a:xfrm>
            <a:off x="3529013" y="2673350"/>
            <a:ext cx="2166937" cy="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14" name="Line 67"/>
          <p:cNvSpPr>
            <a:spLocks noChangeShapeType="1"/>
          </p:cNvSpPr>
          <p:nvPr/>
        </p:nvSpPr>
        <p:spPr bwMode="auto">
          <a:xfrm>
            <a:off x="3024188" y="2071688"/>
            <a:ext cx="2670175" cy="0"/>
          </a:xfrm>
          <a:prstGeom prst="line">
            <a:avLst/>
          </a:prstGeom>
          <a:noFill/>
          <a:ln w="3175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15" name="Freeform 68"/>
          <p:cNvSpPr>
            <a:spLocks/>
          </p:cNvSpPr>
          <p:nvPr/>
        </p:nvSpPr>
        <p:spPr bwMode="auto">
          <a:xfrm>
            <a:off x="3014663" y="1163638"/>
            <a:ext cx="2674937" cy="466725"/>
          </a:xfrm>
          <a:custGeom>
            <a:avLst/>
            <a:gdLst>
              <a:gd name="T0" fmla="*/ 0 w 1685"/>
              <a:gd name="T1" fmla="*/ 294 h 294"/>
              <a:gd name="T2" fmla="*/ 1500 w 1685"/>
              <a:gd name="T3" fmla="*/ 0 h 294"/>
              <a:gd name="T4" fmla="*/ 1685 w 1685"/>
              <a:gd name="T5" fmla="*/ 0 h 294"/>
              <a:gd name="T6" fmla="*/ 0 60000 65536"/>
              <a:gd name="T7" fmla="*/ 0 60000 65536"/>
              <a:gd name="T8" fmla="*/ 0 60000 65536"/>
              <a:gd name="T9" fmla="*/ 0 w 1685"/>
              <a:gd name="T10" fmla="*/ 0 h 294"/>
              <a:gd name="T11" fmla="*/ 1685 w 1685"/>
              <a:gd name="T12" fmla="*/ 294 h 29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685" h="294">
                <a:moveTo>
                  <a:pt x="0" y="294"/>
                </a:moveTo>
                <a:lnTo>
                  <a:pt x="1500" y="0"/>
                </a:lnTo>
                <a:lnTo>
                  <a:pt x="1685" y="0"/>
                </a:lnTo>
              </a:path>
            </a:pathLst>
          </a:custGeom>
          <a:noFill/>
          <a:ln w="31750">
            <a:solidFill>
              <a:schemeClr val="bg1"/>
            </a:solidFill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16" name="Freeform 69"/>
          <p:cNvSpPr>
            <a:spLocks/>
          </p:cNvSpPr>
          <p:nvPr/>
        </p:nvSpPr>
        <p:spPr bwMode="auto">
          <a:xfrm>
            <a:off x="3038475" y="647700"/>
            <a:ext cx="2671763" cy="477838"/>
          </a:xfrm>
          <a:custGeom>
            <a:avLst/>
            <a:gdLst>
              <a:gd name="T0" fmla="*/ 0 w 1683"/>
              <a:gd name="T1" fmla="*/ 301 h 301"/>
              <a:gd name="T2" fmla="*/ 1502 w 1683"/>
              <a:gd name="T3" fmla="*/ 0 h 301"/>
              <a:gd name="T4" fmla="*/ 1683 w 1683"/>
              <a:gd name="T5" fmla="*/ 3 h 301"/>
              <a:gd name="T6" fmla="*/ 0 60000 65536"/>
              <a:gd name="T7" fmla="*/ 0 60000 65536"/>
              <a:gd name="T8" fmla="*/ 0 60000 65536"/>
              <a:gd name="T9" fmla="*/ 0 w 1683"/>
              <a:gd name="T10" fmla="*/ 0 h 301"/>
              <a:gd name="T11" fmla="*/ 1683 w 1683"/>
              <a:gd name="T12" fmla="*/ 301 h 30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683" h="301">
                <a:moveTo>
                  <a:pt x="0" y="301"/>
                </a:moveTo>
                <a:lnTo>
                  <a:pt x="1502" y="0"/>
                </a:lnTo>
                <a:lnTo>
                  <a:pt x="1683" y="3"/>
                </a:lnTo>
              </a:path>
            </a:pathLst>
          </a:custGeom>
          <a:noFill/>
          <a:ln w="31750">
            <a:solidFill>
              <a:schemeClr val="bg1"/>
            </a:solidFill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17" name="Rectangle 70"/>
          <p:cNvSpPr>
            <a:spLocks noChangeArrowheads="1"/>
          </p:cNvSpPr>
          <p:nvPr/>
        </p:nvSpPr>
        <p:spPr bwMode="auto">
          <a:xfrm>
            <a:off x="5697538" y="352425"/>
            <a:ext cx="2336800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700" b="1">
                <a:latin typeface="Arial" charset="0"/>
              </a:rPr>
              <a:t>Frontal sinus</a:t>
            </a:r>
          </a:p>
        </p:txBody>
      </p:sp>
      <p:sp>
        <p:nvSpPr>
          <p:cNvPr id="17418" name="Rectangle 71"/>
          <p:cNvSpPr>
            <a:spLocks noChangeArrowheads="1"/>
          </p:cNvSpPr>
          <p:nvPr/>
        </p:nvSpPr>
        <p:spPr bwMode="auto">
          <a:xfrm>
            <a:off x="5711825" y="857250"/>
            <a:ext cx="3214688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700" b="1">
                <a:latin typeface="Arial" charset="0"/>
              </a:rPr>
              <a:t>Ethmoidal air cells</a:t>
            </a:r>
          </a:p>
          <a:p>
            <a:r>
              <a:rPr lang="en-US" sz="2700" b="1">
                <a:latin typeface="Arial" charset="0"/>
              </a:rPr>
              <a:t>(sinus)</a:t>
            </a:r>
          </a:p>
        </p:txBody>
      </p:sp>
      <p:sp>
        <p:nvSpPr>
          <p:cNvPr id="17419" name="Rectangle 72"/>
          <p:cNvSpPr>
            <a:spLocks noChangeArrowheads="1"/>
          </p:cNvSpPr>
          <p:nvPr/>
        </p:nvSpPr>
        <p:spPr bwMode="auto">
          <a:xfrm>
            <a:off x="5692775" y="1800225"/>
            <a:ext cx="3022600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700" b="1">
                <a:latin typeface="Arial" charset="0"/>
              </a:rPr>
              <a:t>Sphenoidal sinus</a:t>
            </a:r>
          </a:p>
        </p:txBody>
      </p:sp>
      <p:sp>
        <p:nvSpPr>
          <p:cNvPr id="17420" name="Rectangle 73"/>
          <p:cNvSpPr>
            <a:spLocks noChangeArrowheads="1"/>
          </p:cNvSpPr>
          <p:nvPr/>
        </p:nvSpPr>
        <p:spPr bwMode="auto">
          <a:xfrm>
            <a:off x="5697538" y="2400300"/>
            <a:ext cx="2643187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700" b="1">
                <a:latin typeface="Arial" charset="0"/>
              </a:rPr>
              <a:t>Maxillary sinus</a:t>
            </a:r>
          </a:p>
        </p:txBody>
      </p:sp>
      <p:sp>
        <p:nvSpPr>
          <p:cNvPr id="17421" name="Rectangle 74"/>
          <p:cNvSpPr>
            <a:spLocks noChangeArrowheads="1"/>
          </p:cNvSpPr>
          <p:nvPr/>
        </p:nvSpPr>
        <p:spPr bwMode="auto">
          <a:xfrm>
            <a:off x="838200" y="5824538"/>
            <a:ext cx="3098800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700">
                <a:latin typeface="Arial Black" pitchFamily="-78" charset="0"/>
              </a:rPr>
              <a:t>Anterior aspect</a:t>
            </a:r>
          </a:p>
        </p:txBody>
      </p:sp>
      <p:sp>
        <p:nvSpPr>
          <p:cNvPr id="17422" name="Freeform 75"/>
          <p:cNvSpPr>
            <a:spLocks/>
          </p:cNvSpPr>
          <p:nvPr/>
        </p:nvSpPr>
        <p:spPr bwMode="auto">
          <a:xfrm>
            <a:off x="3043238" y="647700"/>
            <a:ext cx="2671762" cy="477838"/>
          </a:xfrm>
          <a:custGeom>
            <a:avLst/>
            <a:gdLst>
              <a:gd name="T0" fmla="*/ 0 w 1683"/>
              <a:gd name="T1" fmla="*/ 301 h 301"/>
              <a:gd name="T2" fmla="*/ 1502 w 1683"/>
              <a:gd name="T3" fmla="*/ 0 h 301"/>
              <a:gd name="T4" fmla="*/ 1683 w 1683"/>
              <a:gd name="T5" fmla="*/ 3 h 301"/>
              <a:gd name="T6" fmla="*/ 0 60000 65536"/>
              <a:gd name="T7" fmla="*/ 0 60000 65536"/>
              <a:gd name="T8" fmla="*/ 0 60000 65536"/>
              <a:gd name="T9" fmla="*/ 0 w 1683"/>
              <a:gd name="T10" fmla="*/ 0 h 301"/>
              <a:gd name="T11" fmla="*/ 1683 w 1683"/>
              <a:gd name="T12" fmla="*/ 301 h 30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683" h="301">
                <a:moveTo>
                  <a:pt x="0" y="301"/>
                </a:moveTo>
                <a:lnTo>
                  <a:pt x="1502" y="0"/>
                </a:lnTo>
                <a:lnTo>
                  <a:pt x="1683" y="3"/>
                </a:lnTo>
              </a:path>
            </a:pathLst>
          </a:custGeom>
          <a:noFill/>
          <a:ln w="12700">
            <a:solidFill>
              <a:schemeClr val="tx1"/>
            </a:solidFill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23" name="Freeform 76"/>
          <p:cNvSpPr>
            <a:spLocks/>
          </p:cNvSpPr>
          <p:nvPr/>
        </p:nvSpPr>
        <p:spPr bwMode="auto">
          <a:xfrm>
            <a:off x="3025775" y="1157288"/>
            <a:ext cx="2674938" cy="466725"/>
          </a:xfrm>
          <a:custGeom>
            <a:avLst/>
            <a:gdLst>
              <a:gd name="T0" fmla="*/ 0 w 1685"/>
              <a:gd name="T1" fmla="*/ 294 h 294"/>
              <a:gd name="T2" fmla="*/ 1500 w 1685"/>
              <a:gd name="T3" fmla="*/ 0 h 294"/>
              <a:gd name="T4" fmla="*/ 1685 w 1685"/>
              <a:gd name="T5" fmla="*/ 0 h 294"/>
              <a:gd name="T6" fmla="*/ 0 60000 65536"/>
              <a:gd name="T7" fmla="*/ 0 60000 65536"/>
              <a:gd name="T8" fmla="*/ 0 60000 65536"/>
              <a:gd name="T9" fmla="*/ 0 w 1685"/>
              <a:gd name="T10" fmla="*/ 0 h 294"/>
              <a:gd name="T11" fmla="*/ 1685 w 1685"/>
              <a:gd name="T12" fmla="*/ 294 h 29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685" h="294">
                <a:moveTo>
                  <a:pt x="0" y="294"/>
                </a:moveTo>
                <a:lnTo>
                  <a:pt x="1500" y="0"/>
                </a:lnTo>
                <a:lnTo>
                  <a:pt x="1685" y="0"/>
                </a:lnTo>
              </a:path>
            </a:pathLst>
          </a:custGeom>
          <a:noFill/>
          <a:ln w="12700">
            <a:solidFill>
              <a:schemeClr val="tx1"/>
            </a:solidFill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24" name="Line 77"/>
          <p:cNvSpPr>
            <a:spLocks noChangeShapeType="1"/>
          </p:cNvSpPr>
          <p:nvPr/>
        </p:nvSpPr>
        <p:spPr bwMode="auto">
          <a:xfrm>
            <a:off x="3030538" y="2073275"/>
            <a:ext cx="267017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25" name="Line 78"/>
          <p:cNvSpPr>
            <a:spLocks noChangeShapeType="1"/>
          </p:cNvSpPr>
          <p:nvPr/>
        </p:nvSpPr>
        <p:spPr bwMode="auto">
          <a:xfrm>
            <a:off x="3538538" y="2667000"/>
            <a:ext cx="21669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5408529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GB"/>
              <a:t> </a:t>
            </a:r>
          </a:p>
        </p:txBody>
      </p:sp>
      <p:sp>
        <p:nvSpPr>
          <p:cNvPr id="19459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Hyoid Bone</a:t>
            </a:r>
          </a:p>
        </p:txBody>
      </p:sp>
      <p:sp>
        <p:nvSpPr>
          <p:cNvPr id="90117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365125" y="1141413"/>
            <a:ext cx="4511675" cy="5106987"/>
          </a:xfrm>
        </p:spPr>
        <p:txBody>
          <a:bodyPr>
            <a:normAutofit fontScale="92500" lnSpcReduction="20000"/>
          </a:bodyPr>
          <a:lstStyle/>
          <a:p>
            <a:pPr eaLnBrk="1" hangingPunct="1">
              <a:defRPr/>
            </a:pPr>
            <a:r>
              <a:rPr lang="en-US" dirty="0" smtClean="0"/>
              <a:t>Not bone of skull</a:t>
            </a:r>
          </a:p>
          <a:p>
            <a:pPr eaLnBrk="1" hangingPunct="1">
              <a:defRPr/>
            </a:pPr>
            <a:endParaRPr lang="en-US" dirty="0" smtClean="0"/>
          </a:p>
          <a:p>
            <a:pPr eaLnBrk="1" hangingPunct="1">
              <a:defRPr/>
            </a:pPr>
            <a:r>
              <a:rPr lang="en-US" dirty="0" smtClean="0"/>
              <a:t>Does not articulate directly with another bone</a:t>
            </a:r>
          </a:p>
          <a:p>
            <a:pPr eaLnBrk="1" hangingPunct="1">
              <a:defRPr/>
            </a:pPr>
            <a:endParaRPr lang="en-US" dirty="0" smtClean="0"/>
          </a:p>
          <a:p>
            <a:pPr eaLnBrk="1" hangingPunct="1">
              <a:defRPr/>
            </a:pPr>
            <a:r>
              <a:rPr lang="en-US" dirty="0" smtClean="0"/>
              <a:t>Movable base for tongue</a:t>
            </a:r>
          </a:p>
          <a:p>
            <a:pPr eaLnBrk="1" hangingPunct="1">
              <a:defRPr/>
            </a:pPr>
            <a:endParaRPr lang="en-US" dirty="0" smtClean="0"/>
          </a:p>
          <a:p>
            <a:pPr eaLnBrk="1" hangingPunct="1">
              <a:defRPr/>
            </a:pPr>
            <a:r>
              <a:rPr lang="en-US" dirty="0" smtClean="0"/>
              <a:t>Site of attachment for muscles of swallowing and speech</a:t>
            </a:r>
          </a:p>
        </p:txBody>
      </p:sp>
      <p:pic>
        <p:nvPicPr>
          <p:cNvPr id="19461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447800"/>
            <a:ext cx="3829050" cy="3716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66659534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GB"/>
              <a:t> </a:t>
            </a:r>
          </a:p>
        </p:txBody>
      </p:sp>
      <p:sp>
        <p:nvSpPr>
          <p:cNvPr id="20483" name="Rectangle 1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Vertebral Column</a:t>
            </a:r>
          </a:p>
        </p:txBody>
      </p:sp>
      <p:sp>
        <p:nvSpPr>
          <p:cNvPr id="20484" name="Rectangle 1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z="2800" smtClean="0"/>
              <a:t>Transmits weight of trunk to lower limbs</a:t>
            </a:r>
          </a:p>
          <a:p>
            <a:pPr eaLnBrk="1" hangingPunct="1"/>
            <a:r>
              <a:rPr lang="en-US" sz="2800" smtClean="0"/>
              <a:t>Surrounds and protects spinal cord</a:t>
            </a:r>
          </a:p>
          <a:p>
            <a:pPr eaLnBrk="1" hangingPunct="1"/>
            <a:r>
              <a:rPr lang="en-US" sz="2800" smtClean="0"/>
              <a:t>Flexible curved structure containing 26 irregular bones (vertebrae) in five major regions</a:t>
            </a:r>
          </a:p>
          <a:p>
            <a:pPr lvl="1" eaLnBrk="1" hangingPunct="1"/>
            <a:r>
              <a:rPr lang="en-US" sz="2400" smtClean="0"/>
              <a:t>Cervical vertebrae:  7 </a:t>
            </a:r>
          </a:p>
          <a:p>
            <a:pPr lvl="1" eaLnBrk="1" hangingPunct="1"/>
            <a:r>
              <a:rPr lang="en-US" sz="2400" smtClean="0"/>
              <a:t>Thoracic vertebrae:  12</a:t>
            </a:r>
          </a:p>
          <a:p>
            <a:pPr lvl="1" eaLnBrk="1" hangingPunct="1"/>
            <a:r>
              <a:rPr lang="en-US" sz="2400" smtClean="0"/>
              <a:t>Lumbar vertebra:  5</a:t>
            </a:r>
          </a:p>
          <a:p>
            <a:pPr lvl="1" eaLnBrk="1" hangingPunct="1"/>
            <a:r>
              <a:rPr lang="en-US" sz="2400" smtClean="0"/>
              <a:t>Sacrum</a:t>
            </a:r>
          </a:p>
          <a:p>
            <a:pPr lvl="2" eaLnBrk="1" hangingPunct="1"/>
            <a:r>
              <a:rPr lang="en-US" sz="2000" smtClean="0"/>
              <a:t>bone inferior to lumbar vertebrae </a:t>
            </a:r>
          </a:p>
          <a:p>
            <a:pPr lvl="1" eaLnBrk="1" hangingPunct="1"/>
            <a:r>
              <a:rPr lang="en-US" sz="2400" smtClean="0"/>
              <a:t>Coccyx</a:t>
            </a:r>
          </a:p>
          <a:p>
            <a:pPr lvl="2" eaLnBrk="1" hangingPunct="1"/>
            <a:r>
              <a:rPr lang="en-US" sz="2000" smtClean="0"/>
              <a:t>End of vertebral column</a:t>
            </a:r>
          </a:p>
        </p:txBody>
      </p:sp>
    </p:spTree>
    <p:extLst>
      <p:ext uri="{BB962C8B-B14F-4D97-AF65-F5344CB8AC3E}">
        <p14:creationId xmlns:p14="http://schemas.microsoft.com/office/powerpoint/2010/main" val="1453982882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GB"/>
              <a:t> </a:t>
            </a:r>
          </a:p>
        </p:txBody>
      </p:sp>
      <p:sp>
        <p:nvSpPr>
          <p:cNvPr id="21507" name="Rectangle 1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Vertebral Column: Curvatures</a:t>
            </a:r>
          </a:p>
        </p:txBody>
      </p:sp>
      <p:sp>
        <p:nvSpPr>
          <p:cNvPr id="21508" name="Rectangle 13"/>
          <p:cNvSpPr>
            <a:spLocks noGrp="1" noChangeArrowheads="1"/>
          </p:cNvSpPr>
          <p:nvPr>
            <p:ph type="body" idx="1"/>
          </p:nvPr>
        </p:nvSpPr>
        <p:spPr>
          <a:xfrm>
            <a:off x="365125" y="1141413"/>
            <a:ext cx="5730875" cy="5411787"/>
          </a:xfrm>
        </p:spPr>
        <p:txBody>
          <a:bodyPr/>
          <a:lstStyle/>
          <a:p>
            <a:pPr eaLnBrk="1" hangingPunct="1"/>
            <a:r>
              <a:rPr lang="en-US" sz="2800" smtClean="0"/>
              <a:t>Increase resilience and flexibility of spine</a:t>
            </a:r>
          </a:p>
          <a:p>
            <a:pPr lvl="1" eaLnBrk="1" hangingPunct="1"/>
            <a:r>
              <a:rPr lang="en-US" sz="2400" smtClean="0"/>
              <a:t>Cervical and lumbar curvatures</a:t>
            </a:r>
          </a:p>
          <a:p>
            <a:pPr lvl="2" eaLnBrk="1" hangingPunct="1"/>
            <a:r>
              <a:rPr lang="en-US" sz="2000" smtClean="0"/>
              <a:t>Concave posteriorly</a:t>
            </a:r>
          </a:p>
          <a:p>
            <a:pPr lvl="2" eaLnBrk="1" hangingPunct="1"/>
            <a:r>
              <a:rPr lang="en-US" sz="2000" smtClean="0"/>
              <a:t>Lordotic Curve</a:t>
            </a:r>
          </a:p>
          <a:p>
            <a:pPr lvl="2" eaLnBrk="1" hangingPunct="1"/>
            <a:r>
              <a:rPr lang="en-US" sz="2000" smtClean="0"/>
              <a:t>Secondary Curve:  occurs due to muscular and positional changes.  </a:t>
            </a:r>
          </a:p>
          <a:p>
            <a:pPr lvl="1" eaLnBrk="1" hangingPunct="1"/>
            <a:endParaRPr lang="en-US" sz="2400" smtClean="0"/>
          </a:p>
          <a:p>
            <a:pPr lvl="1" eaLnBrk="1" hangingPunct="1"/>
            <a:r>
              <a:rPr lang="en-US" sz="2400" smtClean="0"/>
              <a:t>Thoracic and sacral curvatures</a:t>
            </a:r>
          </a:p>
          <a:p>
            <a:pPr lvl="2" eaLnBrk="1" hangingPunct="1"/>
            <a:r>
              <a:rPr lang="en-US" sz="2000" smtClean="0"/>
              <a:t>Convex posteriorly</a:t>
            </a:r>
          </a:p>
          <a:p>
            <a:pPr lvl="2" eaLnBrk="1" hangingPunct="1"/>
            <a:r>
              <a:rPr lang="en-US" sz="2000" smtClean="0"/>
              <a:t>Kyphotic Curve</a:t>
            </a:r>
          </a:p>
          <a:p>
            <a:pPr lvl="2" eaLnBrk="1" hangingPunct="1"/>
            <a:r>
              <a:rPr lang="en-US" sz="2000" smtClean="0"/>
              <a:t>Primary Curve:  born with it</a:t>
            </a:r>
          </a:p>
        </p:txBody>
      </p:sp>
      <p:pic>
        <p:nvPicPr>
          <p:cNvPr id="2150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2825" y="685800"/>
            <a:ext cx="2879725" cy="581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96814857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Vertebral Column: Abnormal Curvatures</a:t>
            </a:r>
          </a:p>
        </p:txBody>
      </p:sp>
      <p:sp>
        <p:nvSpPr>
          <p:cNvPr id="2253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sz="2800" dirty="0" smtClean="0"/>
              <a:t>Abnormal spine curvatures</a:t>
            </a:r>
          </a:p>
          <a:p>
            <a:pPr lvl="1" eaLnBrk="1" hangingPunct="1"/>
            <a:r>
              <a:rPr lang="en-US" sz="2400" b="1" dirty="0" smtClean="0"/>
              <a:t>Scoliosis</a:t>
            </a:r>
            <a:r>
              <a:rPr lang="en-US" sz="2400" dirty="0" smtClean="0"/>
              <a:t> </a:t>
            </a:r>
          </a:p>
          <a:p>
            <a:pPr lvl="2" eaLnBrk="1" hangingPunct="1"/>
            <a:r>
              <a:rPr lang="en-US" sz="2000" dirty="0" smtClean="0"/>
              <a:t>abnormal lateral curve</a:t>
            </a:r>
          </a:p>
          <a:p>
            <a:pPr lvl="1" eaLnBrk="1" hangingPunct="1"/>
            <a:endParaRPr lang="en-US" sz="2400" b="1" dirty="0" smtClean="0"/>
          </a:p>
          <a:p>
            <a:pPr lvl="1" eaLnBrk="1" hangingPunct="1"/>
            <a:r>
              <a:rPr lang="en-US" sz="2400" b="1" dirty="0" err="1" smtClean="0"/>
              <a:t>Hyperkyphosis</a:t>
            </a:r>
            <a:r>
              <a:rPr lang="en-US" sz="2400" dirty="0" smtClean="0"/>
              <a:t> (hunchback) </a:t>
            </a:r>
          </a:p>
          <a:p>
            <a:pPr lvl="2" eaLnBrk="1" hangingPunct="1"/>
            <a:r>
              <a:rPr lang="en-US" sz="2000" dirty="0" smtClean="0"/>
              <a:t>exaggerated thoracic curvature</a:t>
            </a:r>
          </a:p>
          <a:p>
            <a:pPr lvl="1" eaLnBrk="1" hangingPunct="1"/>
            <a:endParaRPr lang="en-US" sz="2400" b="1" dirty="0" smtClean="0"/>
          </a:p>
          <a:p>
            <a:pPr lvl="1" eaLnBrk="1" hangingPunct="1"/>
            <a:r>
              <a:rPr lang="en-US" sz="2400" b="1" dirty="0" err="1" smtClean="0"/>
              <a:t>Hyperlordosis</a:t>
            </a:r>
            <a:r>
              <a:rPr lang="en-US" sz="2400" dirty="0" smtClean="0"/>
              <a:t> (swayback) </a:t>
            </a:r>
          </a:p>
          <a:p>
            <a:pPr lvl="2" eaLnBrk="1" hangingPunct="1"/>
            <a:r>
              <a:rPr lang="en-US" sz="2000" dirty="0" smtClean="0"/>
              <a:t>accentuated lumbar curvature</a:t>
            </a:r>
          </a:p>
          <a:p>
            <a:pPr eaLnBrk="1" hangingPunct="1"/>
            <a:endParaRPr lang="en-US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GB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13456328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 </a:t>
            </a:r>
          </a:p>
        </p:txBody>
      </p:sp>
      <p:sp>
        <p:nvSpPr>
          <p:cNvPr id="23555" name="Rectangle 9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274638"/>
          </a:xfrm>
        </p:spPr>
        <p:txBody>
          <a:bodyPr/>
          <a:lstStyle/>
          <a:p>
            <a:pPr eaLnBrk="1" hangingPunct="1"/>
            <a:r>
              <a:rPr lang="en-US" sz="1200" smtClean="0">
                <a:solidFill>
                  <a:schemeClr val="tx1"/>
                </a:solidFill>
              </a:rPr>
              <a:t>Figure 7.17  Abnormal spinal curvatures.</a:t>
            </a:r>
          </a:p>
        </p:txBody>
      </p:sp>
      <p:pic>
        <p:nvPicPr>
          <p:cNvPr id="23556" name="Picture 10" descr="figure_07_17_unlabel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54"/>
          <a:stretch>
            <a:fillRect/>
          </a:stretch>
        </p:blipFill>
        <p:spPr bwMode="auto">
          <a:xfrm>
            <a:off x="273050" y="527050"/>
            <a:ext cx="8597900" cy="563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7" name="Rectangle 11"/>
          <p:cNvSpPr>
            <a:spLocks noChangeArrowheads="1"/>
          </p:cNvSpPr>
          <p:nvPr/>
        </p:nvSpPr>
        <p:spPr bwMode="auto">
          <a:xfrm>
            <a:off x="695325" y="5775325"/>
            <a:ext cx="1503363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100">
                <a:latin typeface="Arial Black" pitchFamily="-78" charset="0"/>
              </a:rPr>
              <a:t>Scoliosis</a:t>
            </a:r>
          </a:p>
        </p:txBody>
      </p:sp>
      <p:sp>
        <p:nvSpPr>
          <p:cNvPr id="23558" name="Rectangle 12"/>
          <p:cNvSpPr>
            <a:spLocks noChangeArrowheads="1"/>
          </p:cNvSpPr>
          <p:nvPr/>
        </p:nvSpPr>
        <p:spPr bwMode="auto">
          <a:xfrm>
            <a:off x="4492625" y="5781675"/>
            <a:ext cx="145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000">
                <a:latin typeface="Arial Black" pitchFamily="-78" charset="0"/>
              </a:rPr>
              <a:t>Kyphosis</a:t>
            </a:r>
          </a:p>
        </p:txBody>
      </p:sp>
      <p:sp>
        <p:nvSpPr>
          <p:cNvPr id="23559" name="Rectangle 13"/>
          <p:cNvSpPr>
            <a:spLocks noChangeArrowheads="1"/>
          </p:cNvSpPr>
          <p:nvPr/>
        </p:nvSpPr>
        <p:spPr bwMode="auto">
          <a:xfrm>
            <a:off x="7318375" y="5775325"/>
            <a:ext cx="1428750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100">
                <a:latin typeface="Arial Black" pitchFamily="-78" charset="0"/>
              </a:rPr>
              <a:t>Lordosis</a:t>
            </a:r>
          </a:p>
        </p:txBody>
      </p:sp>
    </p:spTree>
    <p:extLst>
      <p:ext uri="{BB962C8B-B14F-4D97-AF65-F5344CB8AC3E}">
        <p14:creationId xmlns:p14="http://schemas.microsoft.com/office/powerpoint/2010/main" val="36542224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173059" name="Rectangle 18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274638"/>
          </a:xfrm>
          <a:noFill/>
          <a:ln/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sz="1200" b="1"/>
              <a:t>Figure 5.1  Skin structure.</a:t>
            </a:r>
          </a:p>
        </p:txBody>
      </p:sp>
      <p:pic>
        <p:nvPicPr>
          <p:cNvPr id="173115" name="Picture 2" descr="figure_05_01_unlabeled"/>
          <p:cNvPicPr>
            <a:picLocks noChangeAspect="1" noChangeArrowheads="1"/>
          </p:cNvPicPr>
          <p:nvPr/>
        </p:nvPicPr>
        <p:blipFill>
          <a:blip r:embed="rId3" cstate="print"/>
          <a:srcRect b="3474"/>
          <a:stretch>
            <a:fillRect/>
          </a:stretch>
        </p:blipFill>
        <p:spPr bwMode="auto">
          <a:xfrm>
            <a:off x="273050" y="322263"/>
            <a:ext cx="8597900" cy="599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7844" name="Rectangle 4"/>
          <p:cNvSpPr>
            <a:spLocks noChangeArrowheads="1"/>
          </p:cNvSpPr>
          <p:nvPr/>
        </p:nvSpPr>
        <p:spPr bwMode="auto">
          <a:xfrm>
            <a:off x="1143000" y="1057275"/>
            <a:ext cx="10048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 defTabSz="914400" eaLnBrk="0" hangingPunct="0">
              <a:defRPr/>
            </a:pPr>
            <a:r>
              <a:rPr lang="en-US" sz="1400" b="1">
                <a:latin typeface="Arial" charset="0"/>
                <a:ea typeface="ＭＳ Ｐゴシック" charset="0"/>
              </a:rPr>
              <a:t>Hair shaft</a:t>
            </a:r>
          </a:p>
        </p:txBody>
      </p:sp>
      <p:sp>
        <p:nvSpPr>
          <p:cNvPr id="547845" name="Rectangle 5"/>
          <p:cNvSpPr>
            <a:spLocks noChangeArrowheads="1"/>
          </p:cNvSpPr>
          <p:nvPr/>
        </p:nvSpPr>
        <p:spPr bwMode="auto">
          <a:xfrm>
            <a:off x="228600" y="1789113"/>
            <a:ext cx="11525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 defTabSz="914400" eaLnBrk="0" hangingPunct="0">
              <a:defRPr/>
            </a:pPr>
            <a:r>
              <a:rPr lang="en-US" sz="1400">
                <a:latin typeface="Arial Black" charset="0"/>
                <a:ea typeface="ＭＳ Ｐゴシック" charset="0"/>
              </a:rPr>
              <a:t>Epidermis</a:t>
            </a:r>
          </a:p>
        </p:txBody>
      </p:sp>
      <p:sp>
        <p:nvSpPr>
          <p:cNvPr id="547846" name="Rectangle 6"/>
          <p:cNvSpPr>
            <a:spLocks noChangeArrowheads="1"/>
          </p:cNvSpPr>
          <p:nvPr/>
        </p:nvSpPr>
        <p:spPr bwMode="auto">
          <a:xfrm>
            <a:off x="1046163" y="2108200"/>
            <a:ext cx="925512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defTabSz="914400" eaLnBrk="0" hangingPunct="0">
              <a:lnSpc>
                <a:spcPct val="85000"/>
              </a:lnSpc>
              <a:defRPr/>
            </a:pPr>
            <a:r>
              <a:rPr lang="en-US" sz="1400" b="1">
                <a:latin typeface="Arial" charset="0"/>
                <a:ea typeface="ＭＳ Ｐゴシック" charset="0"/>
              </a:rPr>
              <a:t>Papillary</a:t>
            </a:r>
          </a:p>
          <a:p>
            <a:pPr defTabSz="914400" eaLnBrk="0" hangingPunct="0">
              <a:lnSpc>
                <a:spcPct val="85000"/>
              </a:lnSpc>
              <a:defRPr/>
            </a:pPr>
            <a:r>
              <a:rPr lang="en-US" sz="1400" b="1">
                <a:latin typeface="Arial" charset="0"/>
                <a:ea typeface="ＭＳ Ｐゴシック" charset="0"/>
              </a:rPr>
              <a:t>layer</a:t>
            </a:r>
          </a:p>
        </p:txBody>
      </p:sp>
      <p:sp>
        <p:nvSpPr>
          <p:cNvPr id="547847" name="Rectangle 7"/>
          <p:cNvSpPr>
            <a:spLocks noChangeArrowheads="1"/>
          </p:cNvSpPr>
          <p:nvPr/>
        </p:nvSpPr>
        <p:spPr bwMode="auto">
          <a:xfrm>
            <a:off x="227013" y="3003550"/>
            <a:ext cx="865187" cy="27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defTabSz="914400" eaLnBrk="0" hangingPunct="0">
              <a:lnSpc>
                <a:spcPct val="85000"/>
              </a:lnSpc>
              <a:defRPr/>
            </a:pPr>
            <a:r>
              <a:rPr lang="en-US" sz="1400">
                <a:latin typeface="Arial Black" charset="0"/>
                <a:ea typeface="ＭＳ Ｐゴシック" charset="0"/>
              </a:rPr>
              <a:t>Dermis</a:t>
            </a:r>
          </a:p>
        </p:txBody>
      </p:sp>
      <p:sp>
        <p:nvSpPr>
          <p:cNvPr id="547848" name="Rectangle 8"/>
          <p:cNvSpPr>
            <a:spLocks noChangeArrowheads="1"/>
          </p:cNvSpPr>
          <p:nvPr/>
        </p:nvSpPr>
        <p:spPr bwMode="auto">
          <a:xfrm>
            <a:off x="1042988" y="3082925"/>
            <a:ext cx="944562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defTabSz="914400" eaLnBrk="0" hangingPunct="0">
              <a:lnSpc>
                <a:spcPct val="85000"/>
              </a:lnSpc>
              <a:defRPr/>
            </a:pPr>
            <a:r>
              <a:rPr lang="en-US" sz="1400" b="1">
                <a:latin typeface="Arial" charset="0"/>
                <a:ea typeface="ＭＳ Ｐゴシック" charset="0"/>
              </a:rPr>
              <a:t>Reticular</a:t>
            </a:r>
          </a:p>
          <a:p>
            <a:pPr defTabSz="914400" eaLnBrk="0" hangingPunct="0">
              <a:lnSpc>
                <a:spcPct val="85000"/>
              </a:lnSpc>
              <a:defRPr/>
            </a:pPr>
            <a:r>
              <a:rPr lang="en-US" sz="1400" b="1">
                <a:latin typeface="Arial" charset="0"/>
                <a:ea typeface="ＭＳ Ｐゴシック" charset="0"/>
              </a:rPr>
              <a:t>layer</a:t>
            </a:r>
          </a:p>
        </p:txBody>
      </p:sp>
      <p:sp>
        <p:nvSpPr>
          <p:cNvPr id="547849" name="Rectangle 9"/>
          <p:cNvSpPr>
            <a:spLocks noChangeArrowheads="1"/>
          </p:cNvSpPr>
          <p:nvPr/>
        </p:nvSpPr>
        <p:spPr bwMode="auto">
          <a:xfrm>
            <a:off x="460375" y="4152900"/>
            <a:ext cx="1468438" cy="815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defTabSz="914400" eaLnBrk="0" hangingPunct="0">
              <a:lnSpc>
                <a:spcPct val="85000"/>
              </a:lnSpc>
              <a:defRPr/>
            </a:pPr>
            <a:r>
              <a:rPr lang="en-US" sz="1400">
                <a:latin typeface="Arial Black" charset="0"/>
                <a:ea typeface="ＭＳ Ｐゴシック" charset="0"/>
              </a:rPr>
              <a:t>Hypodermis</a:t>
            </a:r>
            <a:endParaRPr lang="en-US" sz="1400" b="1">
              <a:latin typeface="Arial" charset="0"/>
              <a:ea typeface="ＭＳ Ｐゴシック" charset="0"/>
            </a:endParaRPr>
          </a:p>
          <a:p>
            <a:pPr defTabSz="914400" eaLnBrk="0" hangingPunct="0">
              <a:lnSpc>
                <a:spcPct val="85000"/>
              </a:lnSpc>
              <a:defRPr/>
            </a:pPr>
            <a:r>
              <a:rPr lang="en-US" sz="1400" b="1">
                <a:latin typeface="Arial" charset="0"/>
                <a:ea typeface="ＭＳ Ｐゴシック" charset="0"/>
              </a:rPr>
              <a:t>(subcutaneous</a:t>
            </a:r>
          </a:p>
          <a:p>
            <a:pPr defTabSz="914400" eaLnBrk="0" hangingPunct="0">
              <a:lnSpc>
                <a:spcPct val="85000"/>
              </a:lnSpc>
              <a:defRPr/>
            </a:pPr>
            <a:r>
              <a:rPr lang="en-US" sz="1400" b="1">
                <a:latin typeface="Arial" charset="0"/>
                <a:ea typeface="ＭＳ Ｐゴシック" charset="0"/>
              </a:rPr>
              <a:t>tissue; not part</a:t>
            </a:r>
          </a:p>
          <a:p>
            <a:pPr defTabSz="914400" eaLnBrk="0" hangingPunct="0">
              <a:lnSpc>
                <a:spcPct val="85000"/>
              </a:lnSpc>
              <a:defRPr/>
            </a:pPr>
            <a:r>
              <a:rPr lang="en-US" sz="1400" b="1">
                <a:latin typeface="Arial" charset="0"/>
                <a:ea typeface="ＭＳ Ｐゴシック" charset="0"/>
              </a:rPr>
              <a:t>of skin)</a:t>
            </a:r>
          </a:p>
        </p:txBody>
      </p:sp>
      <p:sp>
        <p:nvSpPr>
          <p:cNvPr id="547850" name="Rectangle 10"/>
          <p:cNvSpPr>
            <a:spLocks noChangeArrowheads="1"/>
          </p:cNvSpPr>
          <p:nvPr/>
        </p:nvSpPr>
        <p:spPr bwMode="auto">
          <a:xfrm>
            <a:off x="6950075" y="1603375"/>
            <a:ext cx="1498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 defTabSz="914400" eaLnBrk="0" hangingPunct="0">
              <a:defRPr/>
            </a:pPr>
            <a:r>
              <a:rPr lang="en-US" sz="1400" b="1">
                <a:latin typeface="Arial" charset="0"/>
                <a:ea typeface="ＭＳ Ｐゴシック" charset="0"/>
              </a:rPr>
              <a:t>Dermal papillae</a:t>
            </a:r>
          </a:p>
        </p:txBody>
      </p:sp>
      <p:sp>
        <p:nvSpPr>
          <p:cNvPr id="547851" name="Rectangle 11"/>
          <p:cNvSpPr>
            <a:spLocks noChangeArrowheads="1"/>
          </p:cNvSpPr>
          <p:nvPr/>
        </p:nvSpPr>
        <p:spPr bwMode="auto">
          <a:xfrm>
            <a:off x="6945313" y="1952625"/>
            <a:ext cx="1250950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defTabSz="914400" eaLnBrk="0" hangingPunct="0">
              <a:lnSpc>
                <a:spcPct val="85000"/>
              </a:lnSpc>
              <a:defRPr/>
            </a:pPr>
            <a:r>
              <a:rPr lang="en-US" sz="1400" b="1">
                <a:latin typeface="Arial" charset="0"/>
                <a:ea typeface="ＭＳ Ｐゴシック" charset="0"/>
              </a:rPr>
              <a:t>Subpapillary</a:t>
            </a:r>
          </a:p>
          <a:p>
            <a:pPr defTabSz="914400" eaLnBrk="0" hangingPunct="0">
              <a:lnSpc>
                <a:spcPct val="85000"/>
              </a:lnSpc>
              <a:defRPr/>
            </a:pPr>
            <a:r>
              <a:rPr lang="en-US" sz="1400" b="1">
                <a:latin typeface="Arial" charset="0"/>
                <a:ea typeface="ＭＳ Ｐゴシック" charset="0"/>
              </a:rPr>
              <a:t>plexus</a:t>
            </a:r>
          </a:p>
        </p:txBody>
      </p:sp>
      <p:sp>
        <p:nvSpPr>
          <p:cNvPr id="547852" name="Rectangle 12"/>
          <p:cNvSpPr>
            <a:spLocks noChangeArrowheads="1"/>
          </p:cNvSpPr>
          <p:nvPr/>
        </p:nvSpPr>
        <p:spPr bwMode="auto">
          <a:xfrm>
            <a:off x="6943725" y="2414588"/>
            <a:ext cx="1133475" cy="27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defTabSz="914400" eaLnBrk="0" hangingPunct="0">
              <a:lnSpc>
                <a:spcPct val="85000"/>
              </a:lnSpc>
              <a:defRPr/>
            </a:pPr>
            <a:r>
              <a:rPr lang="en-US" sz="1400" b="1">
                <a:latin typeface="Arial" charset="0"/>
                <a:ea typeface="ＭＳ Ｐゴシック" charset="0"/>
              </a:rPr>
              <a:t>Sweat pore</a:t>
            </a:r>
          </a:p>
        </p:txBody>
      </p:sp>
      <p:sp>
        <p:nvSpPr>
          <p:cNvPr id="547853" name="Rectangle 13"/>
          <p:cNvSpPr>
            <a:spLocks noChangeArrowheads="1"/>
          </p:cNvSpPr>
          <p:nvPr/>
        </p:nvSpPr>
        <p:spPr bwMode="auto">
          <a:xfrm>
            <a:off x="6043613" y="4959350"/>
            <a:ext cx="1830387" cy="27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indent="114300" defTabSz="914400" eaLnBrk="0" hangingPunct="0">
              <a:lnSpc>
                <a:spcPct val="85000"/>
              </a:lnSpc>
              <a:buSzPct val="125000"/>
              <a:buFont typeface="Arial" charset="0"/>
              <a:buNone/>
              <a:defRPr/>
            </a:pPr>
            <a:r>
              <a:rPr lang="en-US" sz="1400" b="1">
                <a:latin typeface="Arial" charset="0"/>
                <a:ea typeface="ＭＳ Ｐゴシック" charset="0"/>
              </a:rPr>
              <a:t>Cutaneous plexus</a:t>
            </a:r>
          </a:p>
        </p:txBody>
      </p:sp>
      <p:sp>
        <p:nvSpPr>
          <p:cNvPr id="547854" name="Rectangle 14"/>
          <p:cNvSpPr>
            <a:spLocks noChangeArrowheads="1"/>
          </p:cNvSpPr>
          <p:nvPr/>
        </p:nvSpPr>
        <p:spPr bwMode="auto">
          <a:xfrm>
            <a:off x="5492750" y="5414963"/>
            <a:ext cx="1449388" cy="27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defTabSz="914400" eaLnBrk="0" hangingPunct="0">
              <a:lnSpc>
                <a:spcPct val="85000"/>
              </a:lnSpc>
              <a:buSzPct val="125000"/>
              <a:buFont typeface="Arial" charset="0"/>
              <a:buNone/>
              <a:defRPr/>
            </a:pPr>
            <a:r>
              <a:rPr lang="en-US" sz="1400" b="1">
                <a:latin typeface="Arial" charset="0"/>
                <a:ea typeface="ＭＳ Ｐゴシック" charset="0"/>
              </a:rPr>
              <a:t>Adipose tissue</a:t>
            </a:r>
          </a:p>
        </p:txBody>
      </p:sp>
      <p:sp>
        <p:nvSpPr>
          <p:cNvPr id="547855" name="Freeform 15"/>
          <p:cNvSpPr>
            <a:spLocks/>
          </p:cNvSpPr>
          <p:nvPr/>
        </p:nvSpPr>
        <p:spPr bwMode="auto">
          <a:xfrm>
            <a:off x="2090738" y="1214438"/>
            <a:ext cx="661987" cy="1587"/>
          </a:xfrm>
          <a:custGeom>
            <a:avLst/>
            <a:gdLst>
              <a:gd name="T0" fmla="*/ 661987 w 417"/>
              <a:gd name="T1" fmla="*/ 0 h 1"/>
              <a:gd name="T2" fmla="*/ 0 w 417"/>
              <a:gd name="T3" fmla="*/ 0 h 1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417" h="1">
                <a:moveTo>
                  <a:pt x="417" y="0"/>
                </a:moveTo>
                <a:lnTo>
                  <a:pt x="0" y="0"/>
                </a:lnTo>
              </a:path>
            </a:pathLst>
          </a:custGeom>
          <a:noFill/>
          <a:ln w="1714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47856" name="Freeform 16"/>
          <p:cNvSpPr>
            <a:spLocks/>
          </p:cNvSpPr>
          <p:nvPr/>
        </p:nvSpPr>
        <p:spPr bwMode="auto">
          <a:xfrm>
            <a:off x="1328738" y="1955800"/>
            <a:ext cx="690562" cy="1588"/>
          </a:xfrm>
          <a:custGeom>
            <a:avLst/>
            <a:gdLst>
              <a:gd name="T0" fmla="*/ 690562 w 435"/>
              <a:gd name="T1" fmla="*/ 1588 h 1"/>
              <a:gd name="T2" fmla="*/ 0 w 435"/>
              <a:gd name="T3" fmla="*/ 0 h 1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435" h="1">
                <a:moveTo>
                  <a:pt x="435" y="1"/>
                </a:moveTo>
                <a:lnTo>
                  <a:pt x="0" y="0"/>
                </a:lnTo>
              </a:path>
            </a:pathLst>
          </a:custGeom>
          <a:noFill/>
          <a:ln w="1714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47857" name="Line 17"/>
          <p:cNvSpPr>
            <a:spLocks noChangeShapeType="1"/>
          </p:cNvSpPr>
          <p:nvPr/>
        </p:nvSpPr>
        <p:spPr bwMode="auto">
          <a:xfrm flipV="1">
            <a:off x="5711825" y="5103813"/>
            <a:ext cx="358775" cy="158750"/>
          </a:xfrm>
          <a:prstGeom prst="line">
            <a:avLst/>
          </a:prstGeom>
          <a:noFill/>
          <a:ln w="1714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914400" eaLnBrk="0" hangingPunct="0">
              <a:defRPr/>
            </a:pPr>
            <a:endParaRPr lang="en-US" sz="2400">
              <a:latin typeface="Arial" charset="0"/>
              <a:ea typeface="ＭＳ Ｐゴシック" charset="0"/>
            </a:endParaRPr>
          </a:p>
        </p:txBody>
      </p:sp>
      <p:sp>
        <p:nvSpPr>
          <p:cNvPr id="547858" name="Freeform 18"/>
          <p:cNvSpPr>
            <a:spLocks/>
          </p:cNvSpPr>
          <p:nvPr/>
        </p:nvSpPr>
        <p:spPr bwMode="auto">
          <a:xfrm>
            <a:off x="6369050" y="1762125"/>
            <a:ext cx="644525" cy="85725"/>
          </a:xfrm>
          <a:custGeom>
            <a:avLst/>
            <a:gdLst>
              <a:gd name="T0" fmla="*/ 644525 w 406"/>
              <a:gd name="T1" fmla="*/ 0 h 54"/>
              <a:gd name="T2" fmla="*/ 304800 w 406"/>
              <a:gd name="T3" fmla="*/ 0 h 54"/>
              <a:gd name="T4" fmla="*/ 0 w 406"/>
              <a:gd name="T5" fmla="*/ 85725 h 54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06" h="54">
                <a:moveTo>
                  <a:pt x="406" y="0"/>
                </a:moveTo>
                <a:lnTo>
                  <a:pt x="192" y="0"/>
                </a:lnTo>
                <a:lnTo>
                  <a:pt x="0" y="54"/>
                </a:lnTo>
              </a:path>
            </a:pathLst>
          </a:custGeom>
          <a:noFill/>
          <a:ln w="1714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47859" name="Line 19"/>
          <p:cNvSpPr>
            <a:spLocks noChangeShapeType="1"/>
          </p:cNvSpPr>
          <p:nvPr/>
        </p:nvSpPr>
        <p:spPr bwMode="auto">
          <a:xfrm flipH="1">
            <a:off x="6661150" y="2076450"/>
            <a:ext cx="352425" cy="0"/>
          </a:xfrm>
          <a:prstGeom prst="line">
            <a:avLst/>
          </a:prstGeom>
          <a:noFill/>
          <a:ln w="1714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914400" eaLnBrk="0" hangingPunct="0">
              <a:defRPr/>
            </a:pPr>
            <a:endParaRPr lang="en-US" sz="2400">
              <a:latin typeface="Arial" charset="0"/>
              <a:ea typeface="ＭＳ Ｐゴシック" charset="0"/>
            </a:endParaRPr>
          </a:p>
        </p:txBody>
      </p:sp>
      <p:sp>
        <p:nvSpPr>
          <p:cNvPr id="547860" name="Line 20"/>
          <p:cNvSpPr>
            <a:spLocks noChangeShapeType="1"/>
          </p:cNvSpPr>
          <p:nvPr/>
        </p:nvSpPr>
        <p:spPr bwMode="auto">
          <a:xfrm flipH="1">
            <a:off x="6553200" y="1768475"/>
            <a:ext cx="111125" cy="104775"/>
          </a:xfrm>
          <a:prstGeom prst="line">
            <a:avLst/>
          </a:prstGeom>
          <a:noFill/>
          <a:ln w="1714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914400" eaLnBrk="0" hangingPunct="0">
              <a:defRPr/>
            </a:pPr>
            <a:endParaRPr lang="en-US" sz="2400">
              <a:latin typeface="Arial" charset="0"/>
              <a:ea typeface="ＭＳ Ｐゴシック" charset="0"/>
            </a:endParaRPr>
          </a:p>
        </p:txBody>
      </p:sp>
      <p:sp>
        <p:nvSpPr>
          <p:cNvPr id="547861" name="Freeform 21"/>
          <p:cNvSpPr>
            <a:spLocks/>
          </p:cNvSpPr>
          <p:nvPr/>
        </p:nvSpPr>
        <p:spPr bwMode="auto">
          <a:xfrm>
            <a:off x="5613400" y="2190750"/>
            <a:ext cx="1400175" cy="368300"/>
          </a:xfrm>
          <a:custGeom>
            <a:avLst/>
            <a:gdLst>
              <a:gd name="T0" fmla="*/ 1400175 w 882"/>
              <a:gd name="T1" fmla="*/ 368300 h 232"/>
              <a:gd name="T2" fmla="*/ 1276350 w 882"/>
              <a:gd name="T3" fmla="*/ 368300 h 232"/>
              <a:gd name="T4" fmla="*/ 0 w 882"/>
              <a:gd name="T5" fmla="*/ 0 h 232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882" h="232">
                <a:moveTo>
                  <a:pt x="882" y="232"/>
                </a:moveTo>
                <a:lnTo>
                  <a:pt x="804" y="232"/>
                </a:lnTo>
                <a:lnTo>
                  <a:pt x="0" y="0"/>
                </a:lnTo>
              </a:path>
            </a:pathLst>
          </a:custGeom>
          <a:noFill/>
          <a:ln w="1714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47862" name="Line 22"/>
          <p:cNvSpPr>
            <a:spLocks noChangeShapeType="1"/>
          </p:cNvSpPr>
          <p:nvPr/>
        </p:nvSpPr>
        <p:spPr bwMode="auto">
          <a:xfrm flipH="1">
            <a:off x="6153150" y="3187700"/>
            <a:ext cx="860425" cy="0"/>
          </a:xfrm>
          <a:prstGeom prst="line">
            <a:avLst/>
          </a:prstGeom>
          <a:noFill/>
          <a:ln w="1714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914400" eaLnBrk="0" hangingPunct="0">
              <a:defRPr/>
            </a:pPr>
            <a:endParaRPr lang="en-US" sz="2400">
              <a:latin typeface="Arial" charset="0"/>
              <a:ea typeface="ＭＳ Ｐゴシック" charset="0"/>
            </a:endParaRPr>
          </a:p>
        </p:txBody>
      </p:sp>
      <p:sp>
        <p:nvSpPr>
          <p:cNvPr id="547863" name="Line 23"/>
          <p:cNvSpPr>
            <a:spLocks noChangeShapeType="1"/>
          </p:cNvSpPr>
          <p:nvPr/>
        </p:nvSpPr>
        <p:spPr bwMode="auto">
          <a:xfrm flipH="1">
            <a:off x="5394325" y="3381375"/>
            <a:ext cx="1619250" cy="95250"/>
          </a:xfrm>
          <a:prstGeom prst="line">
            <a:avLst/>
          </a:prstGeom>
          <a:noFill/>
          <a:ln w="1714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914400" eaLnBrk="0" hangingPunct="0">
              <a:defRPr/>
            </a:pPr>
            <a:endParaRPr lang="en-US" sz="2400">
              <a:latin typeface="Arial" charset="0"/>
              <a:ea typeface="ＭＳ Ｐゴシック" charset="0"/>
            </a:endParaRPr>
          </a:p>
        </p:txBody>
      </p:sp>
      <p:sp>
        <p:nvSpPr>
          <p:cNvPr id="547864" name="Line 24"/>
          <p:cNvSpPr>
            <a:spLocks noChangeShapeType="1"/>
          </p:cNvSpPr>
          <p:nvPr/>
        </p:nvSpPr>
        <p:spPr bwMode="auto">
          <a:xfrm flipH="1">
            <a:off x="4673600" y="3571875"/>
            <a:ext cx="2339975" cy="168275"/>
          </a:xfrm>
          <a:prstGeom prst="line">
            <a:avLst/>
          </a:prstGeom>
          <a:noFill/>
          <a:ln w="1714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914400" eaLnBrk="0" hangingPunct="0">
              <a:defRPr/>
            </a:pPr>
            <a:endParaRPr lang="en-US" sz="2400">
              <a:latin typeface="Arial" charset="0"/>
              <a:ea typeface="ＭＳ Ｐゴシック" charset="0"/>
            </a:endParaRPr>
          </a:p>
        </p:txBody>
      </p:sp>
      <p:sp>
        <p:nvSpPr>
          <p:cNvPr id="547865" name="Line 25"/>
          <p:cNvSpPr>
            <a:spLocks noChangeShapeType="1"/>
          </p:cNvSpPr>
          <p:nvPr/>
        </p:nvSpPr>
        <p:spPr bwMode="auto">
          <a:xfrm flipH="1">
            <a:off x="5051425" y="3956050"/>
            <a:ext cx="1952625" cy="152400"/>
          </a:xfrm>
          <a:prstGeom prst="line">
            <a:avLst/>
          </a:prstGeom>
          <a:noFill/>
          <a:ln w="1714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914400" eaLnBrk="0" hangingPunct="0">
              <a:defRPr/>
            </a:pPr>
            <a:endParaRPr lang="en-US" sz="2400">
              <a:latin typeface="Arial" charset="0"/>
              <a:ea typeface="ＭＳ Ｐゴシック" charset="0"/>
            </a:endParaRPr>
          </a:p>
        </p:txBody>
      </p:sp>
      <p:sp>
        <p:nvSpPr>
          <p:cNvPr id="547866" name="Freeform 26"/>
          <p:cNvSpPr>
            <a:spLocks/>
          </p:cNvSpPr>
          <p:nvPr/>
        </p:nvSpPr>
        <p:spPr bwMode="auto">
          <a:xfrm>
            <a:off x="4965700" y="4143375"/>
            <a:ext cx="2038350" cy="257175"/>
          </a:xfrm>
          <a:custGeom>
            <a:avLst/>
            <a:gdLst>
              <a:gd name="T0" fmla="*/ 2038350 w 1284"/>
              <a:gd name="T1" fmla="*/ 0 h 162"/>
              <a:gd name="T2" fmla="*/ 1962150 w 1284"/>
              <a:gd name="T3" fmla="*/ 0 h 162"/>
              <a:gd name="T4" fmla="*/ 0 w 1284"/>
              <a:gd name="T5" fmla="*/ 257175 h 162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284" h="162">
                <a:moveTo>
                  <a:pt x="1284" y="0"/>
                </a:moveTo>
                <a:lnTo>
                  <a:pt x="1236" y="0"/>
                </a:lnTo>
                <a:lnTo>
                  <a:pt x="0" y="162"/>
                </a:lnTo>
              </a:path>
            </a:pathLst>
          </a:custGeom>
          <a:noFill/>
          <a:ln w="1714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47867" name="Line 27"/>
          <p:cNvSpPr>
            <a:spLocks noChangeShapeType="1"/>
          </p:cNvSpPr>
          <p:nvPr/>
        </p:nvSpPr>
        <p:spPr bwMode="auto">
          <a:xfrm>
            <a:off x="5883275" y="5100638"/>
            <a:ext cx="339725" cy="0"/>
          </a:xfrm>
          <a:prstGeom prst="line">
            <a:avLst/>
          </a:prstGeom>
          <a:noFill/>
          <a:ln w="1714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914400" eaLnBrk="0" hangingPunct="0">
              <a:defRPr/>
            </a:pPr>
            <a:endParaRPr lang="en-US" sz="2400">
              <a:latin typeface="Arial" charset="0"/>
              <a:ea typeface="ＭＳ Ｐゴシック" charset="0"/>
            </a:endParaRPr>
          </a:p>
        </p:txBody>
      </p:sp>
      <p:sp>
        <p:nvSpPr>
          <p:cNvPr id="547868" name="Line 28"/>
          <p:cNvSpPr>
            <a:spLocks noChangeShapeType="1"/>
          </p:cNvSpPr>
          <p:nvPr/>
        </p:nvSpPr>
        <p:spPr bwMode="auto">
          <a:xfrm>
            <a:off x="4918075" y="5553075"/>
            <a:ext cx="644525" cy="0"/>
          </a:xfrm>
          <a:prstGeom prst="line">
            <a:avLst/>
          </a:prstGeom>
          <a:noFill/>
          <a:ln w="1714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914400" eaLnBrk="0" hangingPunct="0">
              <a:defRPr/>
            </a:pPr>
            <a:endParaRPr lang="en-US" sz="2400">
              <a:latin typeface="Arial" charset="0"/>
              <a:ea typeface="ＭＳ Ｐゴシック" charset="0"/>
            </a:endParaRPr>
          </a:p>
        </p:txBody>
      </p:sp>
      <p:sp>
        <p:nvSpPr>
          <p:cNvPr id="547869" name="Freeform 29"/>
          <p:cNvSpPr>
            <a:spLocks/>
          </p:cNvSpPr>
          <p:nvPr/>
        </p:nvSpPr>
        <p:spPr bwMode="auto">
          <a:xfrm>
            <a:off x="2624138" y="4381500"/>
            <a:ext cx="1922462" cy="1662113"/>
          </a:xfrm>
          <a:custGeom>
            <a:avLst/>
            <a:gdLst>
              <a:gd name="T0" fmla="*/ 0 w 1211"/>
              <a:gd name="T1" fmla="*/ 1662113 h 1047"/>
              <a:gd name="T2" fmla="*/ 338137 w 1211"/>
              <a:gd name="T3" fmla="*/ 1662113 h 1047"/>
              <a:gd name="T4" fmla="*/ 1922462 w 1211"/>
              <a:gd name="T5" fmla="*/ 0 h 1047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211" h="1047">
                <a:moveTo>
                  <a:pt x="0" y="1047"/>
                </a:moveTo>
                <a:lnTo>
                  <a:pt x="213" y="1047"/>
                </a:lnTo>
                <a:lnTo>
                  <a:pt x="1211" y="0"/>
                </a:lnTo>
              </a:path>
            </a:pathLst>
          </a:custGeom>
          <a:noFill/>
          <a:ln w="1714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47870" name="Freeform 30"/>
          <p:cNvSpPr>
            <a:spLocks/>
          </p:cNvSpPr>
          <p:nvPr/>
        </p:nvSpPr>
        <p:spPr bwMode="auto">
          <a:xfrm>
            <a:off x="2547938" y="4419600"/>
            <a:ext cx="1511300" cy="1397000"/>
          </a:xfrm>
          <a:custGeom>
            <a:avLst/>
            <a:gdLst>
              <a:gd name="T0" fmla="*/ 0 w 952"/>
              <a:gd name="T1" fmla="*/ 1397000 h 880"/>
              <a:gd name="T2" fmla="*/ 381000 w 952"/>
              <a:gd name="T3" fmla="*/ 1397000 h 880"/>
              <a:gd name="T4" fmla="*/ 1511300 w 952"/>
              <a:gd name="T5" fmla="*/ 0 h 88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952" h="880">
                <a:moveTo>
                  <a:pt x="0" y="880"/>
                </a:moveTo>
                <a:lnTo>
                  <a:pt x="240" y="880"/>
                </a:lnTo>
                <a:lnTo>
                  <a:pt x="952" y="0"/>
                </a:lnTo>
              </a:path>
            </a:pathLst>
          </a:custGeom>
          <a:noFill/>
          <a:ln w="1714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47871" name="Freeform 31"/>
          <p:cNvSpPr>
            <a:spLocks/>
          </p:cNvSpPr>
          <p:nvPr/>
        </p:nvSpPr>
        <p:spPr bwMode="auto">
          <a:xfrm>
            <a:off x="2581275" y="4322763"/>
            <a:ext cx="1068388" cy="1082675"/>
          </a:xfrm>
          <a:custGeom>
            <a:avLst/>
            <a:gdLst>
              <a:gd name="T0" fmla="*/ 0 w 673"/>
              <a:gd name="T1" fmla="*/ 1082675 h 682"/>
              <a:gd name="T2" fmla="*/ 300038 w 673"/>
              <a:gd name="T3" fmla="*/ 1082675 h 682"/>
              <a:gd name="T4" fmla="*/ 1068388 w 673"/>
              <a:gd name="T5" fmla="*/ 0 h 682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673" h="682">
                <a:moveTo>
                  <a:pt x="0" y="682"/>
                </a:moveTo>
                <a:lnTo>
                  <a:pt x="189" y="682"/>
                </a:lnTo>
                <a:lnTo>
                  <a:pt x="673" y="0"/>
                </a:lnTo>
              </a:path>
            </a:pathLst>
          </a:custGeom>
          <a:noFill/>
          <a:ln w="1714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47872" name="Line 32"/>
          <p:cNvSpPr>
            <a:spLocks noChangeShapeType="1"/>
          </p:cNvSpPr>
          <p:nvPr/>
        </p:nvSpPr>
        <p:spPr bwMode="auto">
          <a:xfrm>
            <a:off x="1751013" y="4292600"/>
            <a:ext cx="261937" cy="0"/>
          </a:xfrm>
          <a:prstGeom prst="line">
            <a:avLst/>
          </a:prstGeom>
          <a:noFill/>
          <a:ln w="1714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914400" eaLnBrk="0" hangingPunct="0">
              <a:defRPr/>
            </a:pPr>
            <a:endParaRPr lang="en-US" sz="2400">
              <a:latin typeface="Arial" charset="0"/>
              <a:ea typeface="ＭＳ Ｐゴシック" charset="0"/>
            </a:endParaRPr>
          </a:p>
        </p:txBody>
      </p:sp>
      <p:sp>
        <p:nvSpPr>
          <p:cNvPr id="547873" name="Line 33"/>
          <p:cNvSpPr>
            <a:spLocks noChangeShapeType="1"/>
          </p:cNvSpPr>
          <p:nvPr/>
        </p:nvSpPr>
        <p:spPr bwMode="auto">
          <a:xfrm>
            <a:off x="1900238" y="3233738"/>
            <a:ext cx="119062" cy="0"/>
          </a:xfrm>
          <a:prstGeom prst="line">
            <a:avLst/>
          </a:prstGeom>
          <a:noFill/>
          <a:ln w="1714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914400" eaLnBrk="0" hangingPunct="0">
              <a:defRPr/>
            </a:pPr>
            <a:endParaRPr lang="en-US" sz="2400">
              <a:latin typeface="Arial" charset="0"/>
              <a:ea typeface="ＭＳ Ｐゴシック" charset="0"/>
            </a:endParaRPr>
          </a:p>
        </p:txBody>
      </p:sp>
      <p:sp>
        <p:nvSpPr>
          <p:cNvPr id="547874" name="Line 34"/>
          <p:cNvSpPr>
            <a:spLocks noChangeShapeType="1"/>
          </p:cNvSpPr>
          <p:nvPr/>
        </p:nvSpPr>
        <p:spPr bwMode="auto">
          <a:xfrm>
            <a:off x="1031875" y="3148013"/>
            <a:ext cx="60325" cy="0"/>
          </a:xfrm>
          <a:prstGeom prst="line">
            <a:avLst/>
          </a:prstGeom>
          <a:noFill/>
          <a:ln w="1714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914400" eaLnBrk="0" hangingPunct="0">
              <a:defRPr/>
            </a:pPr>
            <a:endParaRPr lang="en-US" sz="2400">
              <a:latin typeface="Arial" charset="0"/>
              <a:ea typeface="ＭＳ Ｐゴシック" charset="0"/>
            </a:endParaRPr>
          </a:p>
        </p:txBody>
      </p:sp>
      <p:sp>
        <p:nvSpPr>
          <p:cNvPr id="547875" name="Line 35"/>
          <p:cNvSpPr>
            <a:spLocks noChangeShapeType="1"/>
          </p:cNvSpPr>
          <p:nvPr/>
        </p:nvSpPr>
        <p:spPr bwMode="auto">
          <a:xfrm>
            <a:off x="1900238" y="2230438"/>
            <a:ext cx="119062" cy="0"/>
          </a:xfrm>
          <a:prstGeom prst="line">
            <a:avLst/>
          </a:prstGeom>
          <a:noFill/>
          <a:ln w="1714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914400" eaLnBrk="0" hangingPunct="0">
              <a:defRPr/>
            </a:pPr>
            <a:endParaRPr lang="en-US" sz="2400">
              <a:latin typeface="Arial" charset="0"/>
              <a:ea typeface="ＭＳ Ｐゴシック" charset="0"/>
            </a:endParaRPr>
          </a:p>
        </p:txBody>
      </p:sp>
      <p:sp>
        <p:nvSpPr>
          <p:cNvPr id="547881" name="Rectangle 41"/>
          <p:cNvSpPr>
            <a:spLocks noChangeArrowheads="1"/>
          </p:cNvSpPr>
          <p:nvPr/>
        </p:nvSpPr>
        <p:spPr bwMode="auto">
          <a:xfrm>
            <a:off x="658813" y="5062538"/>
            <a:ext cx="2051050" cy="284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defTabSz="914400" eaLnBrk="0" hangingPunct="0">
              <a:lnSpc>
                <a:spcPct val="90000"/>
              </a:lnSpc>
              <a:defRPr/>
            </a:pPr>
            <a:r>
              <a:rPr lang="en-US" sz="1400">
                <a:latin typeface="Arial Black" charset="0"/>
                <a:ea typeface="ＭＳ Ｐゴシック" charset="0"/>
              </a:rPr>
              <a:t>Nervous structures</a:t>
            </a:r>
            <a:endParaRPr lang="en-US" sz="1400">
              <a:latin typeface="Arial" charset="0"/>
              <a:ea typeface="ＭＳ Ｐゴシック" charset="0"/>
            </a:endParaRPr>
          </a:p>
        </p:txBody>
      </p:sp>
      <p:sp>
        <p:nvSpPr>
          <p:cNvPr id="547882" name="Rectangle 42"/>
          <p:cNvSpPr>
            <a:spLocks noChangeArrowheads="1"/>
          </p:cNvSpPr>
          <p:nvPr/>
        </p:nvSpPr>
        <p:spPr bwMode="auto">
          <a:xfrm>
            <a:off x="811213" y="5248275"/>
            <a:ext cx="2170112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defTabSz="914400" eaLnBrk="0" hangingPunct="0">
              <a:lnSpc>
                <a:spcPct val="90000"/>
              </a:lnSpc>
              <a:defRPr/>
            </a:pPr>
            <a:r>
              <a:rPr lang="en-US" sz="1400" b="1">
                <a:latin typeface="Arial" charset="0"/>
                <a:ea typeface="ＭＳ Ｐゴシック" charset="0"/>
              </a:rPr>
              <a:t>Sensory nerve fiber</a:t>
            </a:r>
          </a:p>
          <a:p>
            <a:pPr defTabSz="914400" eaLnBrk="0" hangingPunct="0">
              <a:lnSpc>
                <a:spcPct val="90000"/>
              </a:lnSpc>
              <a:defRPr/>
            </a:pPr>
            <a:r>
              <a:rPr lang="en-US" sz="1400" b="1">
                <a:latin typeface="Arial" charset="0"/>
                <a:ea typeface="ＭＳ Ｐゴシック" charset="0"/>
              </a:rPr>
              <a:t>with free nerve endings</a:t>
            </a:r>
          </a:p>
        </p:txBody>
      </p:sp>
      <p:sp>
        <p:nvSpPr>
          <p:cNvPr id="547883" name="Rectangle 43"/>
          <p:cNvSpPr>
            <a:spLocks noChangeArrowheads="1"/>
          </p:cNvSpPr>
          <p:nvPr/>
        </p:nvSpPr>
        <p:spPr bwMode="auto">
          <a:xfrm>
            <a:off x="817563" y="5659438"/>
            <a:ext cx="1804987" cy="284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defTabSz="914400" eaLnBrk="0" hangingPunct="0">
              <a:lnSpc>
                <a:spcPct val="90000"/>
              </a:lnSpc>
              <a:defRPr/>
            </a:pPr>
            <a:r>
              <a:rPr lang="en-US" sz="1400" b="1">
                <a:latin typeface="Arial" charset="0"/>
                <a:ea typeface="ＭＳ Ｐゴシック" charset="0"/>
              </a:rPr>
              <a:t>Lamellar corpuscle</a:t>
            </a:r>
          </a:p>
        </p:txBody>
      </p:sp>
      <p:sp>
        <p:nvSpPr>
          <p:cNvPr id="547884" name="Rectangle 44"/>
          <p:cNvSpPr>
            <a:spLocks noChangeArrowheads="1"/>
          </p:cNvSpPr>
          <p:nvPr/>
        </p:nvSpPr>
        <p:spPr bwMode="auto">
          <a:xfrm>
            <a:off x="809625" y="5870575"/>
            <a:ext cx="1903413" cy="48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defTabSz="914400" eaLnBrk="0" hangingPunct="0">
              <a:lnSpc>
                <a:spcPct val="90000"/>
              </a:lnSpc>
              <a:defRPr/>
            </a:pPr>
            <a:r>
              <a:rPr lang="en-US" sz="1400" b="1">
                <a:latin typeface="Arial" charset="0"/>
                <a:ea typeface="ＭＳ Ｐゴシック" charset="0"/>
              </a:rPr>
              <a:t>Hair follicle receptor</a:t>
            </a:r>
          </a:p>
          <a:p>
            <a:pPr defTabSz="914400" eaLnBrk="0" hangingPunct="0">
              <a:lnSpc>
                <a:spcPct val="95000"/>
              </a:lnSpc>
              <a:defRPr/>
            </a:pPr>
            <a:r>
              <a:rPr lang="en-US" sz="1400" b="1">
                <a:latin typeface="Arial" charset="0"/>
                <a:ea typeface="ＭＳ Ｐゴシック" charset="0"/>
              </a:rPr>
              <a:t>(root hair plexus)</a:t>
            </a:r>
          </a:p>
        </p:txBody>
      </p:sp>
      <p:sp>
        <p:nvSpPr>
          <p:cNvPr id="547885" name="Oval 45"/>
          <p:cNvSpPr>
            <a:spLocks noChangeArrowheads="1"/>
          </p:cNvSpPr>
          <p:nvPr/>
        </p:nvSpPr>
        <p:spPr bwMode="auto">
          <a:xfrm>
            <a:off x="758825" y="5354638"/>
            <a:ext cx="46038" cy="4603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914400" eaLnBrk="0" hangingPunct="0">
              <a:defRPr/>
            </a:pPr>
            <a:endParaRPr lang="en-US" sz="2400">
              <a:latin typeface="Arial" charset="0"/>
              <a:ea typeface="ＭＳ Ｐゴシック" charset="0"/>
            </a:endParaRPr>
          </a:p>
        </p:txBody>
      </p:sp>
      <p:sp>
        <p:nvSpPr>
          <p:cNvPr id="547886" name="Oval 46"/>
          <p:cNvSpPr>
            <a:spLocks noChangeArrowheads="1"/>
          </p:cNvSpPr>
          <p:nvPr/>
        </p:nvSpPr>
        <p:spPr bwMode="auto">
          <a:xfrm>
            <a:off x="758825" y="5770563"/>
            <a:ext cx="46038" cy="4603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914400" eaLnBrk="0" hangingPunct="0">
              <a:defRPr/>
            </a:pPr>
            <a:endParaRPr lang="en-US" sz="2400">
              <a:latin typeface="Arial" charset="0"/>
              <a:ea typeface="ＭＳ Ｐゴシック" charset="0"/>
            </a:endParaRPr>
          </a:p>
        </p:txBody>
      </p:sp>
      <p:sp>
        <p:nvSpPr>
          <p:cNvPr id="547887" name="Oval 47"/>
          <p:cNvSpPr>
            <a:spLocks noChangeArrowheads="1"/>
          </p:cNvSpPr>
          <p:nvPr/>
        </p:nvSpPr>
        <p:spPr bwMode="auto">
          <a:xfrm>
            <a:off x="758825" y="5981700"/>
            <a:ext cx="46038" cy="46038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914400" eaLnBrk="0" hangingPunct="0">
              <a:defRPr/>
            </a:pPr>
            <a:endParaRPr lang="en-US" sz="2400">
              <a:latin typeface="Arial" charset="0"/>
              <a:ea typeface="ＭＳ Ｐゴシック" charset="0"/>
            </a:endParaRPr>
          </a:p>
        </p:txBody>
      </p:sp>
      <p:sp>
        <p:nvSpPr>
          <p:cNvPr id="547888" name="Rectangle 48"/>
          <p:cNvSpPr>
            <a:spLocks noChangeArrowheads="1"/>
          </p:cNvSpPr>
          <p:nvPr/>
        </p:nvSpPr>
        <p:spPr bwMode="auto">
          <a:xfrm>
            <a:off x="6945313" y="2686050"/>
            <a:ext cx="1627187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defTabSz="914400" eaLnBrk="0" hangingPunct="0">
              <a:lnSpc>
                <a:spcPct val="85000"/>
              </a:lnSpc>
              <a:defRPr/>
            </a:pPr>
            <a:r>
              <a:rPr lang="en-US" sz="1400">
                <a:latin typeface="Arial Black" charset="0"/>
                <a:ea typeface="ＭＳ Ｐゴシック" charset="0"/>
              </a:rPr>
              <a:t>Appendages of</a:t>
            </a:r>
          </a:p>
          <a:p>
            <a:pPr defTabSz="914400" eaLnBrk="0" hangingPunct="0">
              <a:lnSpc>
                <a:spcPct val="85000"/>
              </a:lnSpc>
              <a:defRPr/>
            </a:pPr>
            <a:r>
              <a:rPr lang="en-US" sz="1400">
                <a:latin typeface="Arial Black" charset="0"/>
                <a:ea typeface="ＭＳ Ｐゴシック" charset="0"/>
              </a:rPr>
              <a:t>skin</a:t>
            </a:r>
          </a:p>
        </p:txBody>
      </p:sp>
      <p:sp>
        <p:nvSpPr>
          <p:cNvPr id="547889" name="Rectangle 49"/>
          <p:cNvSpPr>
            <a:spLocks noChangeArrowheads="1"/>
          </p:cNvSpPr>
          <p:nvPr/>
        </p:nvSpPr>
        <p:spPr bwMode="auto">
          <a:xfrm>
            <a:off x="7027863" y="3048000"/>
            <a:ext cx="1893887" cy="27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defTabSz="914400" eaLnBrk="0" hangingPunct="0">
              <a:lnSpc>
                <a:spcPct val="85000"/>
              </a:lnSpc>
              <a:defRPr/>
            </a:pPr>
            <a:r>
              <a:rPr lang="en-US" sz="1400" b="1">
                <a:latin typeface="Arial" charset="0"/>
                <a:ea typeface="ＭＳ Ｐゴシック" charset="0"/>
              </a:rPr>
              <a:t>Eccrine sweat gland</a:t>
            </a:r>
            <a:endParaRPr lang="en-US" sz="1400">
              <a:latin typeface="Arial Black" charset="0"/>
              <a:ea typeface="ＭＳ Ｐゴシック" charset="0"/>
            </a:endParaRPr>
          </a:p>
        </p:txBody>
      </p:sp>
      <p:sp>
        <p:nvSpPr>
          <p:cNvPr id="547890" name="Rectangle 50"/>
          <p:cNvSpPr>
            <a:spLocks noChangeArrowheads="1"/>
          </p:cNvSpPr>
          <p:nvPr/>
        </p:nvSpPr>
        <p:spPr bwMode="auto">
          <a:xfrm>
            <a:off x="7023100" y="3228975"/>
            <a:ext cx="1854200" cy="27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defTabSz="914400" eaLnBrk="0" hangingPunct="0">
              <a:lnSpc>
                <a:spcPct val="85000"/>
              </a:lnSpc>
              <a:defRPr/>
            </a:pPr>
            <a:r>
              <a:rPr lang="en-US" sz="1400" b="1">
                <a:latin typeface="Arial" charset="0"/>
                <a:ea typeface="ＭＳ Ｐゴシック" charset="0"/>
              </a:rPr>
              <a:t>Arrector pili muscle</a:t>
            </a:r>
          </a:p>
        </p:txBody>
      </p:sp>
      <p:sp>
        <p:nvSpPr>
          <p:cNvPr id="547891" name="Rectangle 51"/>
          <p:cNvSpPr>
            <a:spLocks noChangeArrowheads="1"/>
          </p:cNvSpPr>
          <p:nvPr/>
        </p:nvSpPr>
        <p:spPr bwMode="auto">
          <a:xfrm>
            <a:off x="6927850" y="3409950"/>
            <a:ext cx="1597025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defTabSz="914400" eaLnBrk="0" hangingPunct="0">
              <a:lnSpc>
                <a:spcPct val="95000"/>
              </a:lnSpc>
              <a:buSzPct val="125000"/>
              <a:buFont typeface="Arial" charset="0"/>
              <a:buNone/>
              <a:defRPr/>
            </a:pPr>
            <a:r>
              <a:rPr lang="en-US" sz="1400" b="1">
                <a:latin typeface="Arial" charset="0"/>
                <a:ea typeface="ＭＳ Ｐゴシック" charset="0"/>
              </a:rPr>
              <a:t>  Sebaceous (oil)</a:t>
            </a:r>
            <a:br>
              <a:rPr lang="en-US" sz="1400" b="1">
                <a:latin typeface="Arial" charset="0"/>
                <a:ea typeface="ＭＳ Ｐゴシック" charset="0"/>
              </a:rPr>
            </a:br>
            <a:r>
              <a:rPr lang="en-US" sz="1400" b="1">
                <a:latin typeface="Arial" charset="0"/>
                <a:ea typeface="ＭＳ Ｐゴシック" charset="0"/>
              </a:rPr>
              <a:t>gland</a:t>
            </a:r>
          </a:p>
        </p:txBody>
      </p:sp>
      <p:sp>
        <p:nvSpPr>
          <p:cNvPr id="547892" name="Rectangle 52"/>
          <p:cNvSpPr>
            <a:spLocks noChangeArrowheads="1"/>
          </p:cNvSpPr>
          <p:nvPr/>
        </p:nvSpPr>
        <p:spPr bwMode="auto">
          <a:xfrm>
            <a:off x="7023100" y="3829050"/>
            <a:ext cx="1143000" cy="27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defTabSz="914400" eaLnBrk="0" hangingPunct="0">
              <a:lnSpc>
                <a:spcPct val="85000"/>
              </a:lnSpc>
              <a:defRPr/>
            </a:pPr>
            <a:r>
              <a:rPr lang="en-US" sz="1400" b="1">
                <a:latin typeface="Arial" charset="0"/>
                <a:ea typeface="ＭＳ Ｐゴシック" charset="0"/>
              </a:rPr>
              <a:t>Hair follicle</a:t>
            </a:r>
          </a:p>
        </p:txBody>
      </p:sp>
      <p:sp>
        <p:nvSpPr>
          <p:cNvPr id="547893" name="Rectangle 53"/>
          <p:cNvSpPr>
            <a:spLocks noChangeArrowheads="1"/>
          </p:cNvSpPr>
          <p:nvPr/>
        </p:nvSpPr>
        <p:spPr bwMode="auto">
          <a:xfrm>
            <a:off x="7024688" y="4032250"/>
            <a:ext cx="925512" cy="27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defTabSz="914400" eaLnBrk="0" hangingPunct="0">
              <a:lnSpc>
                <a:spcPct val="85000"/>
              </a:lnSpc>
              <a:defRPr/>
            </a:pPr>
            <a:r>
              <a:rPr lang="en-US" sz="1400" b="1">
                <a:latin typeface="Arial" charset="0"/>
                <a:ea typeface="ＭＳ Ｐゴシック" charset="0"/>
              </a:rPr>
              <a:t>Hair root</a:t>
            </a:r>
            <a:endParaRPr lang="en-US" sz="1400">
              <a:latin typeface="Arial Black" charset="0"/>
              <a:ea typeface="ＭＳ Ｐゴシック" charset="0"/>
            </a:endParaRPr>
          </a:p>
        </p:txBody>
      </p:sp>
      <p:sp>
        <p:nvSpPr>
          <p:cNvPr id="547894" name="Oval 54"/>
          <p:cNvSpPr>
            <a:spLocks noChangeArrowheads="1"/>
          </p:cNvSpPr>
          <p:nvPr/>
        </p:nvSpPr>
        <p:spPr bwMode="auto">
          <a:xfrm>
            <a:off x="7051675" y="3143250"/>
            <a:ext cx="46038" cy="46038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914400" eaLnBrk="0" hangingPunct="0">
              <a:defRPr/>
            </a:pPr>
            <a:endParaRPr lang="en-US" sz="2400">
              <a:latin typeface="Arial" charset="0"/>
              <a:ea typeface="ＭＳ Ｐゴシック" charset="0"/>
            </a:endParaRPr>
          </a:p>
        </p:txBody>
      </p:sp>
      <p:sp>
        <p:nvSpPr>
          <p:cNvPr id="547895" name="Oval 55"/>
          <p:cNvSpPr>
            <a:spLocks noChangeArrowheads="1"/>
          </p:cNvSpPr>
          <p:nvPr/>
        </p:nvSpPr>
        <p:spPr bwMode="auto">
          <a:xfrm>
            <a:off x="7051675" y="3319463"/>
            <a:ext cx="46038" cy="4603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914400" eaLnBrk="0" hangingPunct="0">
              <a:defRPr/>
            </a:pPr>
            <a:endParaRPr lang="en-US" sz="2400">
              <a:latin typeface="Arial" charset="0"/>
              <a:ea typeface="ＭＳ Ｐゴシック" charset="0"/>
            </a:endParaRPr>
          </a:p>
        </p:txBody>
      </p:sp>
      <p:sp>
        <p:nvSpPr>
          <p:cNvPr id="547896" name="Oval 56"/>
          <p:cNvSpPr>
            <a:spLocks noChangeArrowheads="1"/>
          </p:cNvSpPr>
          <p:nvPr/>
        </p:nvSpPr>
        <p:spPr bwMode="auto">
          <a:xfrm>
            <a:off x="7051675" y="3532188"/>
            <a:ext cx="46038" cy="4603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914400" eaLnBrk="0" hangingPunct="0">
              <a:defRPr/>
            </a:pPr>
            <a:endParaRPr lang="en-US" sz="2400">
              <a:latin typeface="Arial" charset="0"/>
              <a:ea typeface="ＭＳ Ｐゴシック" charset="0"/>
            </a:endParaRPr>
          </a:p>
        </p:txBody>
      </p:sp>
      <p:sp>
        <p:nvSpPr>
          <p:cNvPr id="547897" name="Oval 57"/>
          <p:cNvSpPr>
            <a:spLocks noChangeArrowheads="1"/>
          </p:cNvSpPr>
          <p:nvPr/>
        </p:nvSpPr>
        <p:spPr bwMode="auto">
          <a:xfrm>
            <a:off x="7051675" y="3921125"/>
            <a:ext cx="46038" cy="46038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914400" eaLnBrk="0" hangingPunct="0">
              <a:defRPr/>
            </a:pPr>
            <a:endParaRPr lang="en-US" sz="2400">
              <a:latin typeface="Arial" charset="0"/>
              <a:ea typeface="ＭＳ Ｐゴシック" charset="0"/>
            </a:endParaRPr>
          </a:p>
        </p:txBody>
      </p:sp>
      <p:sp>
        <p:nvSpPr>
          <p:cNvPr id="547898" name="Oval 58"/>
          <p:cNvSpPr>
            <a:spLocks noChangeArrowheads="1"/>
          </p:cNvSpPr>
          <p:nvPr/>
        </p:nvSpPr>
        <p:spPr bwMode="auto">
          <a:xfrm>
            <a:off x="7051675" y="4124325"/>
            <a:ext cx="46038" cy="46038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914400" eaLnBrk="0" hangingPunct="0">
              <a:defRPr/>
            </a:pPr>
            <a:endParaRPr lang="en-US" sz="2400">
              <a:latin typeface="Arial" charset="0"/>
              <a:ea typeface="ＭＳ Ｐゴシック" charset="0"/>
            </a:endParaRPr>
          </a:p>
        </p:txBody>
      </p:sp>
      <p:sp>
        <p:nvSpPr>
          <p:cNvPr id="173166" name="Freeform 110"/>
          <p:cNvSpPr>
            <a:spLocks/>
          </p:cNvSpPr>
          <p:nvPr/>
        </p:nvSpPr>
        <p:spPr bwMode="auto">
          <a:xfrm>
            <a:off x="1098550" y="2124075"/>
            <a:ext cx="69850" cy="2009775"/>
          </a:xfrm>
          <a:custGeom>
            <a:avLst/>
            <a:gdLst/>
            <a:ahLst/>
            <a:cxnLst>
              <a:cxn ang="0">
                <a:pos x="44" y="0"/>
              </a:cxn>
              <a:cxn ang="0">
                <a:pos x="2" y="0"/>
              </a:cxn>
              <a:cxn ang="0">
                <a:pos x="0" y="1266"/>
              </a:cxn>
              <a:cxn ang="0">
                <a:pos x="44" y="1266"/>
              </a:cxn>
            </a:cxnLst>
            <a:rect l="0" t="0" r="r" b="b"/>
            <a:pathLst>
              <a:path w="44" h="1266">
                <a:moveTo>
                  <a:pt x="44" y="0"/>
                </a:moveTo>
                <a:lnTo>
                  <a:pt x="2" y="0"/>
                </a:lnTo>
                <a:lnTo>
                  <a:pt x="0" y="1266"/>
                </a:lnTo>
                <a:lnTo>
                  <a:pt x="44" y="1266"/>
                </a:lnTo>
              </a:path>
            </a:pathLst>
          </a:custGeom>
          <a:noFill/>
          <a:ln w="1714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73167" name="Freeform 111"/>
          <p:cNvSpPr>
            <a:spLocks/>
          </p:cNvSpPr>
          <p:nvPr/>
        </p:nvSpPr>
        <p:spPr bwMode="auto">
          <a:xfrm>
            <a:off x="2019300" y="2330450"/>
            <a:ext cx="74613" cy="1806575"/>
          </a:xfrm>
          <a:custGeom>
            <a:avLst/>
            <a:gdLst/>
            <a:ahLst/>
            <a:cxnLst>
              <a:cxn ang="0">
                <a:pos x="46" y="0"/>
              </a:cxn>
              <a:cxn ang="0">
                <a:pos x="2" y="0"/>
              </a:cxn>
              <a:cxn ang="0">
                <a:pos x="0" y="1138"/>
              </a:cxn>
              <a:cxn ang="0">
                <a:pos x="47" y="1136"/>
              </a:cxn>
            </a:cxnLst>
            <a:rect l="0" t="0" r="r" b="b"/>
            <a:pathLst>
              <a:path w="47" h="1138">
                <a:moveTo>
                  <a:pt x="46" y="0"/>
                </a:moveTo>
                <a:lnTo>
                  <a:pt x="2" y="0"/>
                </a:lnTo>
                <a:lnTo>
                  <a:pt x="0" y="1138"/>
                </a:lnTo>
                <a:lnTo>
                  <a:pt x="47" y="1136"/>
                </a:lnTo>
              </a:path>
            </a:pathLst>
          </a:custGeom>
          <a:noFill/>
          <a:ln w="1714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73168" name="Freeform 112"/>
          <p:cNvSpPr>
            <a:spLocks/>
          </p:cNvSpPr>
          <p:nvPr/>
        </p:nvSpPr>
        <p:spPr bwMode="auto">
          <a:xfrm>
            <a:off x="2022475" y="4178300"/>
            <a:ext cx="79375" cy="473075"/>
          </a:xfrm>
          <a:custGeom>
            <a:avLst/>
            <a:gdLst/>
            <a:ahLst/>
            <a:cxnLst>
              <a:cxn ang="0">
                <a:pos x="50" y="0"/>
              </a:cxn>
              <a:cxn ang="0">
                <a:pos x="2" y="0"/>
              </a:cxn>
              <a:cxn ang="0">
                <a:pos x="0" y="298"/>
              </a:cxn>
              <a:cxn ang="0">
                <a:pos x="49" y="298"/>
              </a:cxn>
            </a:cxnLst>
            <a:rect l="0" t="0" r="r" b="b"/>
            <a:pathLst>
              <a:path w="50" h="298">
                <a:moveTo>
                  <a:pt x="50" y="0"/>
                </a:moveTo>
                <a:lnTo>
                  <a:pt x="2" y="0"/>
                </a:lnTo>
                <a:lnTo>
                  <a:pt x="0" y="298"/>
                </a:lnTo>
                <a:lnTo>
                  <a:pt x="49" y="298"/>
                </a:lnTo>
              </a:path>
            </a:pathLst>
          </a:custGeom>
          <a:noFill/>
          <a:ln w="1714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73169" name="Freeform 113"/>
          <p:cNvSpPr>
            <a:spLocks/>
          </p:cNvSpPr>
          <p:nvPr/>
        </p:nvSpPr>
        <p:spPr bwMode="auto">
          <a:xfrm>
            <a:off x="2019300" y="1771650"/>
            <a:ext cx="74613" cy="352425"/>
          </a:xfrm>
          <a:custGeom>
            <a:avLst/>
            <a:gdLst/>
            <a:ahLst/>
            <a:cxnLst>
              <a:cxn ang="0">
                <a:pos x="46" y="0"/>
              </a:cxn>
              <a:cxn ang="0">
                <a:pos x="0" y="0"/>
              </a:cxn>
              <a:cxn ang="0">
                <a:pos x="2" y="222"/>
              </a:cxn>
              <a:cxn ang="0">
                <a:pos x="47" y="222"/>
              </a:cxn>
            </a:cxnLst>
            <a:rect l="0" t="0" r="r" b="b"/>
            <a:pathLst>
              <a:path w="47" h="222">
                <a:moveTo>
                  <a:pt x="46" y="0"/>
                </a:moveTo>
                <a:lnTo>
                  <a:pt x="0" y="0"/>
                </a:lnTo>
                <a:lnTo>
                  <a:pt x="2" y="222"/>
                </a:lnTo>
                <a:lnTo>
                  <a:pt x="47" y="222"/>
                </a:lnTo>
              </a:path>
            </a:pathLst>
          </a:custGeom>
          <a:noFill/>
          <a:ln w="1714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73170" name="Freeform 114"/>
          <p:cNvSpPr>
            <a:spLocks/>
          </p:cNvSpPr>
          <p:nvPr/>
        </p:nvSpPr>
        <p:spPr bwMode="auto">
          <a:xfrm>
            <a:off x="2016125" y="2165350"/>
            <a:ext cx="74613" cy="127000"/>
          </a:xfrm>
          <a:custGeom>
            <a:avLst/>
            <a:gdLst/>
            <a:ahLst/>
            <a:cxnLst>
              <a:cxn ang="0">
                <a:pos x="46" y="0"/>
              </a:cxn>
              <a:cxn ang="0">
                <a:pos x="0" y="0"/>
              </a:cxn>
              <a:cxn ang="0">
                <a:pos x="2" y="80"/>
              </a:cxn>
              <a:cxn ang="0">
                <a:pos x="47" y="80"/>
              </a:cxn>
            </a:cxnLst>
            <a:rect l="0" t="0" r="r" b="b"/>
            <a:pathLst>
              <a:path w="47" h="80">
                <a:moveTo>
                  <a:pt x="46" y="0"/>
                </a:moveTo>
                <a:lnTo>
                  <a:pt x="0" y="0"/>
                </a:lnTo>
                <a:lnTo>
                  <a:pt x="2" y="80"/>
                </a:lnTo>
                <a:lnTo>
                  <a:pt x="47" y="80"/>
                </a:lnTo>
              </a:path>
            </a:pathLst>
          </a:custGeom>
          <a:noFill/>
          <a:ln w="1714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GB"/>
              <a:t> </a:t>
            </a:r>
          </a:p>
        </p:txBody>
      </p:sp>
      <p:sp>
        <p:nvSpPr>
          <p:cNvPr id="24579" name="Rectangle 1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Intervertebral Discs</a:t>
            </a:r>
          </a:p>
        </p:txBody>
      </p:sp>
      <p:sp>
        <p:nvSpPr>
          <p:cNvPr id="24580" name="Rectangle 15"/>
          <p:cNvSpPr>
            <a:spLocks noGrp="1" noChangeArrowheads="1"/>
          </p:cNvSpPr>
          <p:nvPr>
            <p:ph type="body" idx="1"/>
          </p:nvPr>
        </p:nvSpPr>
        <p:spPr>
          <a:xfrm>
            <a:off x="365125" y="2743200"/>
            <a:ext cx="8321675" cy="3505200"/>
          </a:xfrm>
        </p:spPr>
        <p:txBody>
          <a:bodyPr/>
          <a:lstStyle/>
          <a:p>
            <a:pPr eaLnBrk="1" hangingPunct="1"/>
            <a:r>
              <a:rPr lang="en-US" smtClean="0"/>
              <a:t>Cushionlike pad composed of two parts</a:t>
            </a:r>
          </a:p>
          <a:p>
            <a:pPr lvl="1" eaLnBrk="1" hangingPunct="1"/>
            <a:r>
              <a:rPr lang="en-US" b="1" smtClean="0"/>
              <a:t>Nucleus pulposus</a:t>
            </a:r>
            <a:endParaRPr lang="en-US" smtClean="0"/>
          </a:p>
          <a:p>
            <a:pPr lvl="2" eaLnBrk="1" hangingPunct="1"/>
            <a:r>
              <a:rPr lang="en-US" smtClean="0"/>
              <a:t>Inner gelatinous nucleus </a:t>
            </a:r>
          </a:p>
          <a:p>
            <a:pPr lvl="2" eaLnBrk="1" hangingPunct="1"/>
            <a:r>
              <a:rPr lang="en-US" smtClean="0"/>
              <a:t>Gives disc its elasticity and compressibility</a:t>
            </a:r>
          </a:p>
          <a:p>
            <a:pPr lvl="1" eaLnBrk="1" hangingPunct="1"/>
            <a:r>
              <a:rPr lang="en-US" b="1" smtClean="0"/>
              <a:t>Anulus fibrosus</a:t>
            </a:r>
            <a:endParaRPr lang="en-US" smtClean="0"/>
          </a:p>
          <a:p>
            <a:pPr lvl="2" eaLnBrk="1" hangingPunct="1"/>
            <a:r>
              <a:rPr lang="en-US" smtClean="0"/>
              <a:t>Outer collar composed of collagen and fibrocartilage</a:t>
            </a:r>
          </a:p>
        </p:txBody>
      </p:sp>
      <p:pic>
        <p:nvPicPr>
          <p:cNvPr id="2458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0"/>
            <a:ext cx="4160838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92858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GB"/>
              <a:t> </a:t>
            </a:r>
          </a:p>
        </p:txBody>
      </p:sp>
      <p:sp>
        <p:nvSpPr>
          <p:cNvPr id="25603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General Structure of Vertebrae</a:t>
            </a:r>
          </a:p>
        </p:txBody>
      </p:sp>
      <p:sp>
        <p:nvSpPr>
          <p:cNvPr id="25604" name="Rectangle 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z="2800" smtClean="0"/>
              <a:t>Body or centrum</a:t>
            </a:r>
          </a:p>
          <a:p>
            <a:pPr lvl="1" eaLnBrk="1" hangingPunct="1"/>
            <a:r>
              <a:rPr lang="en-US" sz="2400" smtClean="0"/>
              <a:t>Anterior weight-bearing region</a:t>
            </a:r>
          </a:p>
          <a:p>
            <a:pPr eaLnBrk="1" hangingPunct="1"/>
            <a:r>
              <a:rPr lang="en-US" sz="2800" smtClean="0"/>
              <a:t>Vertebral arch</a:t>
            </a:r>
          </a:p>
          <a:p>
            <a:pPr lvl="1" eaLnBrk="1" hangingPunct="1"/>
            <a:r>
              <a:rPr lang="en-US" sz="2400" smtClean="0"/>
              <a:t>Composed of pedicles and laminae that, along with centrum, enclose vertebral foramen</a:t>
            </a:r>
          </a:p>
          <a:p>
            <a:pPr eaLnBrk="1" hangingPunct="1"/>
            <a:r>
              <a:rPr lang="en-US" sz="2800" smtClean="0"/>
              <a:t>Vertebral foramina</a:t>
            </a:r>
          </a:p>
          <a:p>
            <a:pPr lvl="1" eaLnBrk="1" hangingPunct="1"/>
            <a:r>
              <a:rPr lang="en-US" sz="2400" smtClean="0"/>
              <a:t>Together make up vertebral canal for spinal cord </a:t>
            </a:r>
          </a:p>
          <a:p>
            <a:pPr eaLnBrk="1" hangingPunct="1"/>
            <a:r>
              <a:rPr lang="en-US" sz="2800" smtClean="0"/>
              <a:t>Intervertebral foramina</a:t>
            </a:r>
          </a:p>
          <a:p>
            <a:pPr lvl="1" eaLnBrk="1" hangingPunct="1"/>
            <a:r>
              <a:rPr lang="en-US" sz="2400" smtClean="0"/>
              <a:t>Lateral openings between adjacent vertebrae for spinal nerves </a:t>
            </a:r>
          </a:p>
        </p:txBody>
      </p:sp>
    </p:spTree>
    <p:extLst>
      <p:ext uri="{BB962C8B-B14F-4D97-AF65-F5344CB8AC3E}">
        <p14:creationId xmlns:p14="http://schemas.microsoft.com/office/powerpoint/2010/main" val="4211803774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GB"/>
              <a:t> </a:t>
            </a:r>
          </a:p>
        </p:txBody>
      </p:sp>
      <p:sp>
        <p:nvSpPr>
          <p:cNvPr id="37905" name="Rectangle 17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eaLnBrk="1" hangingPunct="1">
              <a:defRPr/>
            </a:pPr>
            <a:r>
              <a:rPr lang="en-US" dirty="0" smtClean="0"/>
              <a:t>Seven processes per vertebra:</a:t>
            </a:r>
          </a:p>
          <a:p>
            <a:pPr lvl="1" eaLnBrk="1" hangingPunct="1">
              <a:defRPr/>
            </a:pPr>
            <a:r>
              <a:rPr lang="en-US" dirty="0" err="1" smtClean="0"/>
              <a:t>Spinous</a:t>
            </a:r>
            <a:r>
              <a:rPr lang="en-US" dirty="0" smtClean="0"/>
              <a:t> process</a:t>
            </a:r>
          </a:p>
          <a:p>
            <a:pPr lvl="2" eaLnBrk="1" hangingPunct="1">
              <a:defRPr/>
            </a:pPr>
            <a:r>
              <a:rPr lang="en-US" dirty="0" smtClean="0"/>
              <a:t>projects </a:t>
            </a:r>
            <a:r>
              <a:rPr lang="en-US" dirty="0" err="1" smtClean="0"/>
              <a:t>posteriorly</a:t>
            </a:r>
            <a:endParaRPr lang="en-US" dirty="0" smtClean="0"/>
          </a:p>
          <a:p>
            <a:pPr lvl="1" eaLnBrk="1" hangingPunct="1">
              <a:defRPr/>
            </a:pPr>
            <a:r>
              <a:rPr lang="en-US" dirty="0" smtClean="0"/>
              <a:t>Transverse processes (2)	</a:t>
            </a:r>
          </a:p>
          <a:p>
            <a:pPr lvl="2" eaLnBrk="1" hangingPunct="1">
              <a:defRPr/>
            </a:pPr>
            <a:r>
              <a:rPr lang="en-US" dirty="0" smtClean="0"/>
              <a:t>project laterally</a:t>
            </a:r>
          </a:p>
          <a:p>
            <a:pPr lvl="1" eaLnBrk="1" hangingPunct="1">
              <a:defRPr/>
            </a:pPr>
            <a:r>
              <a:rPr lang="en-US" dirty="0" smtClean="0"/>
              <a:t>Superior </a:t>
            </a:r>
            <a:r>
              <a:rPr lang="en-US" dirty="0" err="1" smtClean="0"/>
              <a:t>articular</a:t>
            </a:r>
            <a:r>
              <a:rPr lang="en-US" dirty="0" smtClean="0"/>
              <a:t> processes (2)</a:t>
            </a:r>
          </a:p>
          <a:p>
            <a:pPr lvl="2" eaLnBrk="1" hangingPunct="1">
              <a:defRPr/>
            </a:pPr>
            <a:r>
              <a:rPr lang="en-US" dirty="0" smtClean="0"/>
              <a:t>protrude superiorly</a:t>
            </a:r>
          </a:p>
          <a:p>
            <a:pPr lvl="2" eaLnBrk="1" hangingPunct="1">
              <a:defRPr/>
            </a:pPr>
            <a:r>
              <a:rPr lang="en-US" dirty="0" smtClean="0"/>
              <a:t>Create a joint with the vertebra above</a:t>
            </a:r>
          </a:p>
          <a:p>
            <a:pPr lvl="1" eaLnBrk="1" hangingPunct="1">
              <a:defRPr/>
            </a:pPr>
            <a:r>
              <a:rPr lang="en-US" dirty="0" smtClean="0"/>
              <a:t>Inferior </a:t>
            </a:r>
            <a:r>
              <a:rPr lang="en-US" dirty="0" err="1" smtClean="0"/>
              <a:t>articular</a:t>
            </a:r>
            <a:r>
              <a:rPr lang="en-US" dirty="0" smtClean="0"/>
              <a:t> processes (2)</a:t>
            </a:r>
          </a:p>
          <a:p>
            <a:pPr lvl="2" eaLnBrk="1" hangingPunct="1">
              <a:defRPr/>
            </a:pPr>
            <a:r>
              <a:rPr lang="en-US" dirty="0" smtClean="0"/>
              <a:t>protrude inferiorly</a:t>
            </a:r>
          </a:p>
          <a:p>
            <a:pPr lvl="2" eaLnBrk="1" hangingPunct="1">
              <a:defRPr/>
            </a:pPr>
            <a:r>
              <a:rPr lang="en-US" dirty="0" smtClean="0"/>
              <a:t>Create a joint with the vertebra below</a:t>
            </a:r>
          </a:p>
        </p:txBody>
      </p:sp>
      <p:sp>
        <p:nvSpPr>
          <p:cNvPr id="26628" name="Rectangle 1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General Structure of Vertebrae</a:t>
            </a:r>
          </a:p>
        </p:txBody>
      </p:sp>
    </p:spTree>
    <p:extLst>
      <p:ext uri="{BB962C8B-B14F-4D97-AF65-F5344CB8AC3E}">
        <p14:creationId xmlns:p14="http://schemas.microsoft.com/office/powerpoint/2010/main" val="606421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 </a:t>
            </a:r>
          </a:p>
        </p:txBody>
      </p:sp>
      <p:pic>
        <p:nvPicPr>
          <p:cNvPr id="27651" name="Picture 76" descr="figure_07_19_unlabel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04"/>
          <a:stretch>
            <a:fillRect/>
          </a:stretch>
        </p:blipFill>
        <p:spPr bwMode="auto">
          <a:xfrm>
            <a:off x="919163" y="111125"/>
            <a:ext cx="7304087" cy="645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2" name="Rectangle 77"/>
          <p:cNvSpPr>
            <a:spLocks noChangeArrowheads="1"/>
          </p:cNvSpPr>
          <p:nvPr/>
        </p:nvSpPr>
        <p:spPr bwMode="auto">
          <a:xfrm>
            <a:off x="4019550" y="82550"/>
            <a:ext cx="1131888" cy="35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700" b="1">
                <a:latin typeface="Arial" charset="0"/>
              </a:rPr>
              <a:t>Posterior</a:t>
            </a:r>
          </a:p>
        </p:txBody>
      </p:sp>
      <p:sp>
        <p:nvSpPr>
          <p:cNvPr id="27653" name="Rectangle 78"/>
          <p:cNvSpPr>
            <a:spLocks noChangeArrowheads="1"/>
          </p:cNvSpPr>
          <p:nvPr/>
        </p:nvSpPr>
        <p:spPr bwMode="auto">
          <a:xfrm>
            <a:off x="914400" y="2667000"/>
            <a:ext cx="12874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ct val="95000"/>
              </a:lnSpc>
            </a:pPr>
            <a:r>
              <a:rPr lang="en-US" sz="1700">
                <a:latin typeface="Arial Black" pitchFamily="-78" charset="0"/>
              </a:rPr>
              <a:t>Vertebral</a:t>
            </a:r>
          </a:p>
          <a:p>
            <a:pPr>
              <a:lnSpc>
                <a:spcPct val="95000"/>
              </a:lnSpc>
            </a:pPr>
            <a:r>
              <a:rPr lang="en-US" sz="1700">
                <a:latin typeface="Arial Black" pitchFamily="-78" charset="0"/>
              </a:rPr>
              <a:t>arch</a:t>
            </a:r>
          </a:p>
        </p:txBody>
      </p:sp>
      <p:sp>
        <p:nvSpPr>
          <p:cNvPr id="27654" name="Rectangle 79"/>
          <p:cNvSpPr>
            <a:spLocks noChangeArrowheads="1"/>
          </p:cNvSpPr>
          <p:nvPr/>
        </p:nvSpPr>
        <p:spPr bwMode="auto">
          <a:xfrm>
            <a:off x="882650" y="3367088"/>
            <a:ext cx="1084263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900" b="1">
                <a:latin typeface="Arial" charset="0"/>
              </a:rPr>
              <a:t>•</a:t>
            </a:r>
            <a:r>
              <a:rPr lang="en-US" sz="1700" b="1">
                <a:latin typeface="Arial" charset="0"/>
              </a:rPr>
              <a:t> Lamina</a:t>
            </a:r>
          </a:p>
        </p:txBody>
      </p:sp>
      <p:sp>
        <p:nvSpPr>
          <p:cNvPr id="27655" name="Rectangle 80"/>
          <p:cNvSpPr>
            <a:spLocks noChangeArrowheads="1"/>
          </p:cNvSpPr>
          <p:nvPr/>
        </p:nvSpPr>
        <p:spPr bwMode="auto">
          <a:xfrm>
            <a:off x="882650" y="3894138"/>
            <a:ext cx="1084263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900" b="1">
                <a:latin typeface="Arial" charset="0"/>
              </a:rPr>
              <a:t>•</a:t>
            </a:r>
            <a:r>
              <a:rPr lang="en-US" sz="1700" b="1">
                <a:latin typeface="Arial" charset="0"/>
              </a:rPr>
              <a:t> Pedicle</a:t>
            </a:r>
          </a:p>
        </p:txBody>
      </p:sp>
      <p:sp>
        <p:nvSpPr>
          <p:cNvPr id="27656" name="Rectangle 81"/>
          <p:cNvSpPr>
            <a:spLocks noChangeArrowheads="1"/>
          </p:cNvSpPr>
          <p:nvPr/>
        </p:nvSpPr>
        <p:spPr bwMode="auto">
          <a:xfrm>
            <a:off x="4184650" y="6284913"/>
            <a:ext cx="1023938" cy="35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700" b="1">
                <a:latin typeface="Arial" charset="0"/>
              </a:rPr>
              <a:t>Anterior</a:t>
            </a:r>
          </a:p>
        </p:txBody>
      </p:sp>
      <p:sp>
        <p:nvSpPr>
          <p:cNvPr id="27657" name="Rectangle 82"/>
          <p:cNvSpPr>
            <a:spLocks noChangeArrowheads="1"/>
          </p:cNvSpPr>
          <p:nvPr/>
        </p:nvSpPr>
        <p:spPr bwMode="auto">
          <a:xfrm>
            <a:off x="5321300" y="444500"/>
            <a:ext cx="103505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700" b="1">
                <a:latin typeface="Arial" charset="0"/>
              </a:rPr>
              <a:t>Spinous</a:t>
            </a:r>
          </a:p>
          <a:p>
            <a:r>
              <a:rPr lang="en-US" sz="1700" b="1">
                <a:latin typeface="Arial" charset="0"/>
              </a:rPr>
              <a:t>process</a:t>
            </a:r>
          </a:p>
        </p:txBody>
      </p:sp>
      <p:sp>
        <p:nvSpPr>
          <p:cNvPr id="27658" name="Rectangle 83"/>
          <p:cNvSpPr>
            <a:spLocks noChangeArrowheads="1"/>
          </p:cNvSpPr>
          <p:nvPr/>
        </p:nvSpPr>
        <p:spPr bwMode="auto">
          <a:xfrm>
            <a:off x="5276850" y="1104900"/>
            <a:ext cx="1336675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700" b="1">
                <a:latin typeface="Arial" charset="0"/>
              </a:rPr>
              <a:t>Transverse</a:t>
            </a:r>
          </a:p>
          <a:p>
            <a:r>
              <a:rPr lang="en-US" sz="1700" b="1">
                <a:latin typeface="Arial" charset="0"/>
              </a:rPr>
              <a:t>process</a:t>
            </a:r>
          </a:p>
        </p:txBody>
      </p:sp>
      <p:sp>
        <p:nvSpPr>
          <p:cNvPr id="27659" name="Rectangle 84"/>
          <p:cNvSpPr>
            <a:spLocks noChangeArrowheads="1"/>
          </p:cNvSpPr>
          <p:nvPr/>
        </p:nvSpPr>
        <p:spPr bwMode="auto">
          <a:xfrm>
            <a:off x="7075488" y="2527300"/>
            <a:ext cx="1071562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700" b="1">
                <a:latin typeface="Arial" charset="0"/>
              </a:rPr>
              <a:t>Superior</a:t>
            </a:r>
          </a:p>
          <a:p>
            <a:r>
              <a:rPr lang="en-US" sz="1700" b="1">
                <a:latin typeface="Arial" charset="0"/>
              </a:rPr>
              <a:t>articular</a:t>
            </a:r>
          </a:p>
        </p:txBody>
      </p:sp>
      <p:sp>
        <p:nvSpPr>
          <p:cNvPr id="27660" name="Rectangle 85"/>
          <p:cNvSpPr>
            <a:spLocks noChangeArrowheads="1"/>
          </p:cNvSpPr>
          <p:nvPr/>
        </p:nvSpPr>
        <p:spPr bwMode="auto">
          <a:xfrm>
            <a:off x="7078663" y="3022600"/>
            <a:ext cx="687387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700" b="1">
                <a:latin typeface="Arial" charset="0"/>
              </a:rPr>
              <a:t>facet</a:t>
            </a:r>
          </a:p>
          <a:p>
            <a:r>
              <a:rPr lang="en-US" sz="1700" b="1">
                <a:latin typeface="Arial" charset="0"/>
              </a:rPr>
              <a:t>and</a:t>
            </a:r>
          </a:p>
        </p:txBody>
      </p:sp>
      <p:sp>
        <p:nvSpPr>
          <p:cNvPr id="27661" name="Rectangle 86"/>
          <p:cNvSpPr>
            <a:spLocks noChangeArrowheads="1"/>
          </p:cNvSpPr>
          <p:nvPr/>
        </p:nvSpPr>
        <p:spPr bwMode="auto">
          <a:xfrm>
            <a:off x="7081838" y="3524250"/>
            <a:ext cx="1071562" cy="35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700" b="1">
                <a:latin typeface="Arial" charset="0"/>
              </a:rPr>
              <a:t>process </a:t>
            </a:r>
          </a:p>
        </p:txBody>
      </p:sp>
      <p:sp>
        <p:nvSpPr>
          <p:cNvPr id="27662" name="Rectangle 87"/>
          <p:cNvSpPr>
            <a:spLocks noChangeArrowheads="1"/>
          </p:cNvSpPr>
          <p:nvPr/>
        </p:nvSpPr>
        <p:spPr bwMode="auto">
          <a:xfrm>
            <a:off x="7080250" y="4076700"/>
            <a:ext cx="1120775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700" b="1">
                <a:latin typeface="Arial" charset="0"/>
              </a:rPr>
              <a:t>Vertebral</a:t>
            </a:r>
          </a:p>
          <a:p>
            <a:r>
              <a:rPr lang="en-US" sz="1700" b="1">
                <a:latin typeface="Arial" charset="0"/>
              </a:rPr>
              <a:t>foramen</a:t>
            </a:r>
          </a:p>
        </p:txBody>
      </p:sp>
      <p:sp>
        <p:nvSpPr>
          <p:cNvPr id="27663" name="Rectangle 88"/>
          <p:cNvSpPr>
            <a:spLocks noChangeArrowheads="1"/>
          </p:cNvSpPr>
          <p:nvPr/>
        </p:nvSpPr>
        <p:spPr bwMode="auto">
          <a:xfrm>
            <a:off x="7062788" y="4794250"/>
            <a:ext cx="1179512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700">
                <a:latin typeface="Arial Black" pitchFamily="-78" charset="0"/>
              </a:rPr>
              <a:t>Body</a:t>
            </a:r>
            <a:endParaRPr lang="en-US" sz="1700" b="1">
              <a:latin typeface="Arial" charset="0"/>
            </a:endParaRPr>
          </a:p>
          <a:p>
            <a:r>
              <a:rPr lang="en-US" sz="1700" b="1">
                <a:latin typeface="Arial" charset="0"/>
              </a:rPr>
              <a:t>(centrum)</a:t>
            </a:r>
          </a:p>
        </p:txBody>
      </p:sp>
      <p:sp>
        <p:nvSpPr>
          <p:cNvPr id="27664" name="Freeform 89"/>
          <p:cNvSpPr>
            <a:spLocks/>
          </p:cNvSpPr>
          <p:nvPr/>
        </p:nvSpPr>
        <p:spPr bwMode="auto">
          <a:xfrm>
            <a:off x="2152650" y="1684338"/>
            <a:ext cx="2489200" cy="1122362"/>
          </a:xfrm>
          <a:custGeom>
            <a:avLst/>
            <a:gdLst>
              <a:gd name="T0" fmla="*/ 0 w 1568"/>
              <a:gd name="T1" fmla="*/ 707 h 707"/>
              <a:gd name="T2" fmla="*/ 1189 w 1568"/>
              <a:gd name="T3" fmla="*/ 0 h 707"/>
              <a:gd name="T4" fmla="*/ 1568 w 1568"/>
              <a:gd name="T5" fmla="*/ 515 h 707"/>
              <a:gd name="T6" fmla="*/ 0 60000 65536"/>
              <a:gd name="T7" fmla="*/ 0 60000 65536"/>
              <a:gd name="T8" fmla="*/ 0 60000 65536"/>
              <a:gd name="T9" fmla="*/ 0 w 1568"/>
              <a:gd name="T10" fmla="*/ 0 h 707"/>
              <a:gd name="T11" fmla="*/ 1568 w 1568"/>
              <a:gd name="T12" fmla="*/ 707 h 70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568" h="707">
                <a:moveTo>
                  <a:pt x="0" y="707"/>
                </a:moveTo>
                <a:lnTo>
                  <a:pt x="1189" y="0"/>
                </a:lnTo>
                <a:lnTo>
                  <a:pt x="1568" y="515"/>
                </a:lnTo>
              </a:path>
            </a:pathLst>
          </a:custGeom>
          <a:noFill/>
          <a:ln w="22225">
            <a:solidFill>
              <a:schemeClr val="tx1"/>
            </a:solidFill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65" name="Freeform 90"/>
          <p:cNvSpPr>
            <a:spLocks/>
          </p:cNvSpPr>
          <p:nvPr/>
        </p:nvSpPr>
        <p:spPr bwMode="auto">
          <a:xfrm>
            <a:off x="1936750" y="2466975"/>
            <a:ext cx="1841500" cy="1111250"/>
          </a:xfrm>
          <a:custGeom>
            <a:avLst/>
            <a:gdLst>
              <a:gd name="T0" fmla="*/ 0 w 1160"/>
              <a:gd name="T1" fmla="*/ 700 h 700"/>
              <a:gd name="T2" fmla="*/ 632 w 1160"/>
              <a:gd name="T3" fmla="*/ 320 h 700"/>
              <a:gd name="T4" fmla="*/ 1160 w 1160"/>
              <a:gd name="T5" fmla="*/ 0 h 700"/>
              <a:gd name="T6" fmla="*/ 0 60000 65536"/>
              <a:gd name="T7" fmla="*/ 0 60000 65536"/>
              <a:gd name="T8" fmla="*/ 0 60000 65536"/>
              <a:gd name="T9" fmla="*/ 0 w 1160"/>
              <a:gd name="T10" fmla="*/ 0 h 700"/>
              <a:gd name="T11" fmla="*/ 1160 w 1160"/>
              <a:gd name="T12" fmla="*/ 700 h 7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160" h="700">
                <a:moveTo>
                  <a:pt x="0" y="700"/>
                </a:moveTo>
                <a:lnTo>
                  <a:pt x="632" y="320"/>
                </a:lnTo>
                <a:lnTo>
                  <a:pt x="1160" y="0"/>
                </a:lnTo>
              </a:path>
            </a:pathLst>
          </a:custGeom>
          <a:noFill/>
          <a:ln w="22225">
            <a:solidFill>
              <a:schemeClr val="tx1"/>
            </a:solidFill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66" name="Freeform 91"/>
          <p:cNvSpPr>
            <a:spLocks/>
          </p:cNvSpPr>
          <p:nvPr/>
        </p:nvSpPr>
        <p:spPr bwMode="auto">
          <a:xfrm>
            <a:off x="1936750" y="3606800"/>
            <a:ext cx="1404938" cy="495300"/>
          </a:xfrm>
          <a:custGeom>
            <a:avLst/>
            <a:gdLst>
              <a:gd name="T0" fmla="*/ 0 w 885"/>
              <a:gd name="T1" fmla="*/ 312 h 312"/>
              <a:gd name="T2" fmla="*/ 557 w 885"/>
              <a:gd name="T3" fmla="*/ 115 h 312"/>
              <a:gd name="T4" fmla="*/ 885 w 885"/>
              <a:gd name="T5" fmla="*/ 0 h 312"/>
              <a:gd name="T6" fmla="*/ 0 60000 65536"/>
              <a:gd name="T7" fmla="*/ 0 60000 65536"/>
              <a:gd name="T8" fmla="*/ 0 60000 65536"/>
              <a:gd name="T9" fmla="*/ 0 w 885"/>
              <a:gd name="T10" fmla="*/ 0 h 312"/>
              <a:gd name="T11" fmla="*/ 885 w 885"/>
              <a:gd name="T12" fmla="*/ 312 h 31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885" h="312">
                <a:moveTo>
                  <a:pt x="0" y="312"/>
                </a:moveTo>
                <a:lnTo>
                  <a:pt x="557" y="115"/>
                </a:lnTo>
                <a:lnTo>
                  <a:pt x="885" y="0"/>
                </a:lnTo>
              </a:path>
            </a:pathLst>
          </a:custGeom>
          <a:noFill/>
          <a:ln w="22225">
            <a:solidFill>
              <a:schemeClr val="tx1"/>
            </a:solidFill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67" name="Freeform 92"/>
          <p:cNvSpPr>
            <a:spLocks/>
          </p:cNvSpPr>
          <p:nvPr/>
        </p:nvSpPr>
        <p:spPr bwMode="auto">
          <a:xfrm>
            <a:off x="6553200" y="1289050"/>
            <a:ext cx="492125" cy="533400"/>
          </a:xfrm>
          <a:custGeom>
            <a:avLst/>
            <a:gdLst>
              <a:gd name="T0" fmla="*/ 0 w 310"/>
              <a:gd name="T1" fmla="*/ 0 h 336"/>
              <a:gd name="T2" fmla="*/ 310 w 310"/>
              <a:gd name="T3" fmla="*/ 336 h 336"/>
              <a:gd name="T4" fmla="*/ 0 60000 65536"/>
              <a:gd name="T5" fmla="*/ 0 60000 65536"/>
              <a:gd name="T6" fmla="*/ 0 w 310"/>
              <a:gd name="T7" fmla="*/ 0 h 336"/>
              <a:gd name="T8" fmla="*/ 310 w 310"/>
              <a:gd name="T9" fmla="*/ 336 h 3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10" h="336">
                <a:moveTo>
                  <a:pt x="0" y="0"/>
                </a:moveTo>
                <a:lnTo>
                  <a:pt x="310" y="336"/>
                </a:lnTo>
              </a:path>
            </a:pathLst>
          </a:custGeom>
          <a:noFill/>
          <a:ln w="22225">
            <a:solidFill>
              <a:schemeClr val="tx1"/>
            </a:solidFill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68" name="Freeform 93"/>
          <p:cNvSpPr>
            <a:spLocks/>
          </p:cNvSpPr>
          <p:nvPr/>
        </p:nvSpPr>
        <p:spPr bwMode="auto">
          <a:xfrm>
            <a:off x="5881688" y="2928938"/>
            <a:ext cx="1219200" cy="279400"/>
          </a:xfrm>
          <a:custGeom>
            <a:avLst/>
            <a:gdLst>
              <a:gd name="T0" fmla="*/ 0 w 768"/>
              <a:gd name="T1" fmla="*/ 0 h 176"/>
              <a:gd name="T2" fmla="*/ 768 w 768"/>
              <a:gd name="T3" fmla="*/ 176 h 176"/>
              <a:gd name="T4" fmla="*/ 0 60000 65536"/>
              <a:gd name="T5" fmla="*/ 0 60000 65536"/>
              <a:gd name="T6" fmla="*/ 0 w 768"/>
              <a:gd name="T7" fmla="*/ 0 h 176"/>
              <a:gd name="T8" fmla="*/ 768 w 768"/>
              <a:gd name="T9" fmla="*/ 176 h 17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768" h="176">
                <a:moveTo>
                  <a:pt x="0" y="0"/>
                </a:moveTo>
                <a:lnTo>
                  <a:pt x="768" y="176"/>
                </a:lnTo>
              </a:path>
            </a:pathLst>
          </a:custGeom>
          <a:noFill/>
          <a:ln w="22225">
            <a:solidFill>
              <a:schemeClr val="tx1"/>
            </a:solidFill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69" name="Freeform 94"/>
          <p:cNvSpPr>
            <a:spLocks/>
          </p:cNvSpPr>
          <p:nvPr/>
        </p:nvSpPr>
        <p:spPr bwMode="auto">
          <a:xfrm>
            <a:off x="5746750" y="3289300"/>
            <a:ext cx="1349375" cy="441325"/>
          </a:xfrm>
          <a:custGeom>
            <a:avLst/>
            <a:gdLst>
              <a:gd name="T0" fmla="*/ 0 w 850"/>
              <a:gd name="T1" fmla="*/ 0 h 278"/>
              <a:gd name="T2" fmla="*/ 850 w 850"/>
              <a:gd name="T3" fmla="*/ 278 h 278"/>
              <a:gd name="T4" fmla="*/ 0 60000 65536"/>
              <a:gd name="T5" fmla="*/ 0 60000 65536"/>
              <a:gd name="T6" fmla="*/ 0 w 850"/>
              <a:gd name="T7" fmla="*/ 0 h 278"/>
              <a:gd name="T8" fmla="*/ 850 w 850"/>
              <a:gd name="T9" fmla="*/ 278 h 278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850" h="278">
                <a:moveTo>
                  <a:pt x="0" y="0"/>
                </a:moveTo>
                <a:lnTo>
                  <a:pt x="850" y="278"/>
                </a:lnTo>
              </a:path>
            </a:pathLst>
          </a:custGeom>
          <a:noFill/>
          <a:ln w="22225">
            <a:solidFill>
              <a:schemeClr val="tx1"/>
            </a:solidFill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70" name="Freeform 95"/>
          <p:cNvSpPr>
            <a:spLocks/>
          </p:cNvSpPr>
          <p:nvPr/>
        </p:nvSpPr>
        <p:spPr bwMode="auto">
          <a:xfrm>
            <a:off x="4692650" y="3332163"/>
            <a:ext cx="2408238" cy="909637"/>
          </a:xfrm>
          <a:custGeom>
            <a:avLst/>
            <a:gdLst>
              <a:gd name="T0" fmla="*/ 0 w 1517"/>
              <a:gd name="T1" fmla="*/ 0 h 573"/>
              <a:gd name="T2" fmla="*/ 1517 w 1517"/>
              <a:gd name="T3" fmla="*/ 573 h 573"/>
              <a:gd name="T4" fmla="*/ 0 60000 65536"/>
              <a:gd name="T5" fmla="*/ 0 60000 65536"/>
              <a:gd name="T6" fmla="*/ 0 w 1517"/>
              <a:gd name="T7" fmla="*/ 0 h 573"/>
              <a:gd name="T8" fmla="*/ 1517 w 1517"/>
              <a:gd name="T9" fmla="*/ 573 h 57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517" h="573">
                <a:moveTo>
                  <a:pt x="0" y="0"/>
                </a:moveTo>
                <a:lnTo>
                  <a:pt x="1517" y="573"/>
                </a:lnTo>
              </a:path>
            </a:pathLst>
          </a:custGeom>
          <a:noFill/>
          <a:ln w="22225">
            <a:solidFill>
              <a:schemeClr val="tx1"/>
            </a:solidFill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71" name="Freeform 96"/>
          <p:cNvSpPr>
            <a:spLocks/>
          </p:cNvSpPr>
          <p:nvPr/>
        </p:nvSpPr>
        <p:spPr bwMode="auto">
          <a:xfrm>
            <a:off x="4810125" y="4953000"/>
            <a:ext cx="2290763" cy="1588"/>
          </a:xfrm>
          <a:custGeom>
            <a:avLst/>
            <a:gdLst>
              <a:gd name="T0" fmla="*/ 0 w 1443"/>
              <a:gd name="T1" fmla="*/ 0 h 1"/>
              <a:gd name="T2" fmla="*/ 1443 w 1443"/>
              <a:gd name="T3" fmla="*/ 0 h 1"/>
              <a:gd name="T4" fmla="*/ 0 60000 65536"/>
              <a:gd name="T5" fmla="*/ 0 60000 65536"/>
              <a:gd name="T6" fmla="*/ 0 w 1443"/>
              <a:gd name="T7" fmla="*/ 0 h 1"/>
              <a:gd name="T8" fmla="*/ 1443 w 1443"/>
              <a:gd name="T9" fmla="*/ 1 h 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443" h="1">
                <a:moveTo>
                  <a:pt x="0" y="0"/>
                </a:moveTo>
                <a:lnTo>
                  <a:pt x="1443" y="0"/>
                </a:lnTo>
              </a:path>
            </a:pathLst>
          </a:custGeom>
          <a:noFill/>
          <a:ln w="22225">
            <a:solidFill>
              <a:schemeClr val="tx1"/>
            </a:solidFill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72" name="Freeform 97"/>
          <p:cNvSpPr>
            <a:spLocks/>
          </p:cNvSpPr>
          <p:nvPr/>
        </p:nvSpPr>
        <p:spPr bwMode="auto">
          <a:xfrm>
            <a:off x="4648200" y="612775"/>
            <a:ext cx="720725" cy="295275"/>
          </a:xfrm>
          <a:custGeom>
            <a:avLst/>
            <a:gdLst>
              <a:gd name="T0" fmla="*/ 0 w 454"/>
              <a:gd name="T1" fmla="*/ 186 h 186"/>
              <a:gd name="T2" fmla="*/ 454 w 454"/>
              <a:gd name="T3" fmla="*/ 0 h 186"/>
              <a:gd name="T4" fmla="*/ 0 60000 65536"/>
              <a:gd name="T5" fmla="*/ 0 60000 65536"/>
              <a:gd name="T6" fmla="*/ 0 w 454"/>
              <a:gd name="T7" fmla="*/ 0 h 186"/>
              <a:gd name="T8" fmla="*/ 454 w 454"/>
              <a:gd name="T9" fmla="*/ 186 h 18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454" h="186">
                <a:moveTo>
                  <a:pt x="0" y="186"/>
                </a:moveTo>
                <a:lnTo>
                  <a:pt x="454" y="0"/>
                </a:lnTo>
              </a:path>
            </a:pathLst>
          </a:custGeom>
          <a:noFill/>
          <a:ln w="22225">
            <a:solidFill>
              <a:schemeClr val="tx1"/>
            </a:solidFill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73" name="Freeform 98"/>
          <p:cNvSpPr>
            <a:spLocks/>
          </p:cNvSpPr>
          <p:nvPr/>
        </p:nvSpPr>
        <p:spPr bwMode="auto">
          <a:xfrm>
            <a:off x="3733800" y="2005013"/>
            <a:ext cx="768350" cy="947737"/>
          </a:xfrm>
          <a:custGeom>
            <a:avLst/>
            <a:gdLst>
              <a:gd name="T0" fmla="*/ 212 w 484"/>
              <a:gd name="T1" fmla="*/ 29 h 597"/>
              <a:gd name="T2" fmla="*/ 164 w 484"/>
              <a:gd name="T3" fmla="*/ 7 h 597"/>
              <a:gd name="T4" fmla="*/ 92 w 484"/>
              <a:gd name="T5" fmla="*/ 9 h 597"/>
              <a:gd name="T6" fmla="*/ 28 w 484"/>
              <a:gd name="T7" fmla="*/ 59 h 597"/>
              <a:gd name="T8" fmla="*/ 4 w 484"/>
              <a:gd name="T9" fmla="*/ 173 h 597"/>
              <a:gd name="T10" fmla="*/ 50 w 484"/>
              <a:gd name="T11" fmla="*/ 339 h 597"/>
              <a:gd name="T12" fmla="*/ 144 w 484"/>
              <a:gd name="T13" fmla="*/ 484 h 597"/>
              <a:gd name="T14" fmla="*/ 235 w 484"/>
              <a:gd name="T15" fmla="*/ 558 h 597"/>
              <a:gd name="T16" fmla="*/ 325 w 484"/>
              <a:gd name="T17" fmla="*/ 593 h 597"/>
              <a:gd name="T18" fmla="*/ 408 w 484"/>
              <a:gd name="T19" fmla="*/ 585 h 597"/>
              <a:gd name="T20" fmla="*/ 453 w 484"/>
              <a:gd name="T21" fmla="*/ 550 h 597"/>
              <a:gd name="T22" fmla="*/ 477 w 484"/>
              <a:gd name="T23" fmla="*/ 505 h 597"/>
              <a:gd name="T24" fmla="*/ 483 w 484"/>
              <a:gd name="T25" fmla="*/ 454 h 597"/>
              <a:gd name="T26" fmla="*/ 469 w 484"/>
              <a:gd name="T27" fmla="*/ 388 h 597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484"/>
              <a:gd name="T43" fmla="*/ 0 h 597"/>
              <a:gd name="T44" fmla="*/ 484 w 484"/>
              <a:gd name="T45" fmla="*/ 597 h 597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484" h="597">
                <a:moveTo>
                  <a:pt x="212" y="29"/>
                </a:moveTo>
                <a:cubicBezTo>
                  <a:pt x="204" y="25"/>
                  <a:pt x="184" y="10"/>
                  <a:pt x="164" y="7"/>
                </a:cubicBezTo>
                <a:cubicBezTo>
                  <a:pt x="144" y="4"/>
                  <a:pt x="115" y="0"/>
                  <a:pt x="92" y="9"/>
                </a:cubicBezTo>
                <a:cubicBezTo>
                  <a:pt x="69" y="18"/>
                  <a:pt x="43" y="32"/>
                  <a:pt x="28" y="59"/>
                </a:cubicBezTo>
                <a:cubicBezTo>
                  <a:pt x="13" y="86"/>
                  <a:pt x="0" y="126"/>
                  <a:pt x="4" y="173"/>
                </a:cubicBezTo>
                <a:cubicBezTo>
                  <a:pt x="8" y="220"/>
                  <a:pt x="27" y="287"/>
                  <a:pt x="50" y="339"/>
                </a:cubicBezTo>
                <a:cubicBezTo>
                  <a:pt x="73" y="391"/>
                  <a:pt x="113" y="447"/>
                  <a:pt x="144" y="484"/>
                </a:cubicBezTo>
                <a:cubicBezTo>
                  <a:pt x="175" y="521"/>
                  <a:pt x="205" y="540"/>
                  <a:pt x="235" y="558"/>
                </a:cubicBezTo>
                <a:cubicBezTo>
                  <a:pt x="265" y="576"/>
                  <a:pt x="296" y="589"/>
                  <a:pt x="325" y="593"/>
                </a:cubicBezTo>
                <a:cubicBezTo>
                  <a:pt x="354" y="597"/>
                  <a:pt x="387" y="592"/>
                  <a:pt x="408" y="585"/>
                </a:cubicBezTo>
                <a:cubicBezTo>
                  <a:pt x="429" y="578"/>
                  <a:pt x="442" y="563"/>
                  <a:pt x="453" y="550"/>
                </a:cubicBezTo>
                <a:cubicBezTo>
                  <a:pt x="464" y="537"/>
                  <a:pt x="472" y="521"/>
                  <a:pt x="477" y="505"/>
                </a:cubicBezTo>
                <a:cubicBezTo>
                  <a:pt x="482" y="489"/>
                  <a:pt x="484" y="473"/>
                  <a:pt x="483" y="454"/>
                </a:cubicBezTo>
                <a:cubicBezTo>
                  <a:pt x="482" y="435"/>
                  <a:pt x="472" y="402"/>
                  <a:pt x="469" y="388"/>
                </a:cubicBezTo>
              </a:path>
            </a:pathLst>
          </a:custGeom>
          <a:noFill/>
          <a:ln w="222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74" name="Freeform 99"/>
          <p:cNvSpPr>
            <a:spLocks/>
          </p:cNvSpPr>
          <p:nvPr/>
        </p:nvSpPr>
        <p:spPr bwMode="auto">
          <a:xfrm>
            <a:off x="3270250" y="3243263"/>
            <a:ext cx="779463" cy="368300"/>
          </a:xfrm>
          <a:custGeom>
            <a:avLst/>
            <a:gdLst>
              <a:gd name="T0" fmla="*/ 32 w 491"/>
              <a:gd name="T1" fmla="*/ 149 h 232"/>
              <a:gd name="T2" fmla="*/ 4 w 491"/>
              <a:gd name="T3" fmla="*/ 181 h 232"/>
              <a:gd name="T4" fmla="*/ 10 w 491"/>
              <a:gd name="T5" fmla="*/ 215 h 232"/>
              <a:gd name="T6" fmla="*/ 62 w 491"/>
              <a:gd name="T7" fmla="*/ 231 h 232"/>
              <a:gd name="T8" fmla="*/ 160 w 491"/>
              <a:gd name="T9" fmla="*/ 221 h 232"/>
              <a:gd name="T10" fmla="*/ 244 w 491"/>
              <a:gd name="T11" fmla="*/ 197 h 232"/>
              <a:gd name="T12" fmla="*/ 394 w 491"/>
              <a:gd name="T13" fmla="*/ 129 h 232"/>
              <a:gd name="T14" fmla="*/ 476 w 491"/>
              <a:gd name="T15" fmla="*/ 65 h 232"/>
              <a:gd name="T16" fmla="*/ 484 w 491"/>
              <a:gd name="T17" fmla="*/ 19 h 232"/>
              <a:gd name="T18" fmla="*/ 456 w 491"/>
              <a:gd name="T19" fmla="*/ 3 h 232"/>
              <a:gd name="T20" fmla="*/ 434 w 491"/>
              <a:gd name="T21" fmla="*/ 1 h 232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491"/>
              <a:gd name="T34" fmla="*/ 0 h 232"/>
              <a:gd name="T35" fmla="*/ 491 w 491"/>
              <a:gd name="T36" fmla="*/ 232 h 232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491" h="232">
                <a:moveTo>
                  <a:pt x="32" y="149"/>
                </a:moveTo>
                <a:cubicBezTo>
                  <a:pt x="27" y="154"/>
                  <a:pt x="8" y="170"/>
                  <a:pt x="4" y="181"/>
                </a:cubicBezTo>
                <a:cubicBezTo>
                  <a:pt x="0" y="192"/>
                  <a:pt x="0" y="207"/>
                  <a:pt x="10" y="215"/>
                </a:cubicBezTo>
                <a:cubicBezTo>
                  <a:pt x="20" y="223"/>
                  <a:pt x="37" y="230"/>
                  <a:pt x="62" y="231"/>
                </a:cubicBezTo>
                <a:cubicBezTo>
                  <a:pt x="87" y="232"/>
                  <a:pt x="130" y="227"/>
                  <a:pt x="160" y="221"/>
                </a:cubicBezTo>
                <a:cubicBezTo>
                  <a:pt x="190" y="215"/>
                  <a:pt x="205" y="212"/>
                  <a:pt x="244" y="197"/>
                </a:cubicBezTo>
                <a:cubicBezTo>
                  <a:pt x="283" y="182"/>
                  <a:pt x="355" y="151"/>
                  <a:pt x="394" y="129"/>
                </a:cubicBezTo>
                <a:cubicBezTo>
                  <a:pt x="433" y="107"/>
                  <a:pt x="461" y="83"/>
                  <a:pt x="476" y="65"/>
                </a:cubicBezTo>
                <a:cubicBezTo>
                  <a:pt x="491" y="47"/>
                  <a:pt x="487" y="29"/>
                  <a:pt x="484" y="19"/>
                </a:cubicBezTo>
                <a:cubicBezTo>
                  <a:pt x="481" y="9"/>
                  <a:pt x="464" y="6"/>
                  <a:pt x="456" y="3"/>
                </a:cubicBezTo>
                <a:cubicBezTo>
                  <a:pt x="448" y="0"/>
                  <a:pt x="439" y="1"/>
                  <a:pt x="434" y="1"/>
                </a:cubicBezTo>
              </a:path>
            </a:pathLst>
          </a:custGeom>
          <a:noFill/>
          <a:ln w="222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75" name="Rectangle 51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274638"/>
          </a:xfrm>
        </p:spPr>
        <p:txBody>
          <a:bodyPr/>
          <a:lstStyle/>
          <a:p>
            <a:pPr eaLnBrk="1" hangingPunct="1"/>
            <a:r>
              <a:rPr lang="en-US" sz="1200" smtClean="0">
                <a:solidFill>
                  <a:schemeClr val="tx1"/>
                </a:solidFill>
              </a:rPr>
              <a:t>Figure 7.19  Typical vertebral structures.</a:t>
            </a:r>
          </a:p>
        </p:txBody>
      </p:sp>
    </p:spTree>
    <p:extLst>
      <p:ext uri="{BB962C8B-B14F-4D97-AF65-F5344CB8AC3E}">
        <p14:creationId xmlns:p14="http://schemas.microsoft.com/office/powerpoint/2010/main" val="1830538896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GB"/>
              <a:t> </a:t>
            </a:r>
          </a:p>
        </p:txBody>
      </p:sp>
      <p:sp>
        <p:nvSpPr>
          <p:cNvPr id="28675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Cervical Vertebrae</a:t>
            </a:r>
          </a:p>
        </p:txBody>
      </p:sp>
      <p:sp>
        <p:nvSpPr>
          <p:cNvPr id="39943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365125" y="1141413"/>
            <a:ext cx="4206875" cy="5106987"/>
          </a:xfrm>
        </p:spPr>
        <p:txBody>
          <a:bodyPr>
            <a:normAutofit fontScale="85000" lnSpcReduction="20000"/>
          </a:bodyPr>
          <a:lstStyle/>
          <a:p>
            <a:pPr eaLnBrk="1" hangingPunct="1">
              <a:defRPr/>
            </a:pPr>
            <a:r>
              <a:rPr lang="en-US" dirty="0" smtClean="0"/>
              <a:t>C</a:t>
            </a:r>
            <a:r>
              <a:rPr lang="en-US" baseline="-25000" dirty="0" smtClean="0"/>
              <a:t>1</a:t>
            </a:r>
            <a:r>
              <a:rPr lang="en-US" dirty="0" smtClean="0"/>
              <a:t> to C</a:t>
            </a:r>
            <a:r>
              <a:rPr lang="en-US" baseline="-25000" dirty="0" smtClean="0"/>
              <a:t>7</a:t>
            </a:r>
            <a:r>
              <a:rPr lang="en-US" dirty="0" smtClean="0"/>
              <a:t>: smallest, lightest vertebrae</a:t>
            </a:r>
          </a:p>
          <a:p>
            <a:pPr eaLnBrk="1" hangingPunct="1">
              <a:defRPr/>
            </a:pPr>
            <a:r>
              <a:rPr lang="en-US" dirty="0" smtClean="0"/>
              <a:t>C</a:t>
            </a:r>
            <a:r>
              <a:rPr lang="en-US" baseline="-25000" dirty="0" smtClean="0"/>
              <a:t>3</a:t>
            </a:r>
            <a:r>
              <a:rPr lang="en-US" dirty="0" smtClean="0"/>
              <a:t> to C</a:t>
            </a:r>
            <a:r>
              <a:rPr lang="en-US" baseline="-25000" dirty="0" smtClean="0"/>
              <a:t>7</a:t>
            </a:r>
            <a:r>
              <a:rPr lang="en-US" dirty="0" smtClean="0"/>
              <a:t> share following features</a:t>
            </a:r>
          </a:p>
          <a:p>
            <a:pPr lvl="1" eaLnBrk="1" hangingPunct="1">
              <a:defRPr/>
            </a:pPr>
            <a:r>
              <a:rPr lang="en-US" dirty="0" smtClean="0"/>
              <a:t>Oval body</a:t>
            </a:r>
          </a:p>
          <a:p>
            <a:pPr lvl="1" eaLnBrk="1" hangingPunct="1">
              <a:defRPr/>
            </a:pPr>
            <a:r>
              <a:rPr lang="en-US" dirty="0" err="1" smtClean="0"/>
              <a:t>Spinous</a:t>
            </a:r>
            <a:r>
              <a:rPr lang="en-US" dirty="0" smtClean="0"/>
              <a:t> processes are bifid (except C</a:t>
            </a:r>
            <a:r>
              <a:rPr lang="en-US" baseline="-25000" dirty="0" smtClean="0"/>
              <a:t>7</a:t>
            </a:r>
            <a:r>
              <a:rPr lang="en-US" dirty="0" smtClean="0"/>
              <a:t>)</a:t>
            </a:r>
          </a:p>
          <a:p>
            <a:pPr lvl="1" eaLnBrk="1" hangingPunct="1">
              <a:defRPr/>
            </a:pPr>
            <a:r>
              <a:rPr lang="en-US" dirty="0" smtClean="0"/>
              <a:t>Large, triangular vertebral foramen</a:t>
            </a:r>
          </a:p>
          <a:p>
            <a:pPr lvl="1" eaLnBrk="1" hangingPunct="1">
              <a:defRPr/>
            </a:pPr>
            <a:r>
              <a:rPr lang="en-US" dirty="0" smtClean="0"/>
              <a:t>Transverse foramen in each transverse process</a:t>
            </a:r>
          </a:p>
          <a:p>
            <a:pPr lvl="1" eaLnBrk="1" hangingPunct="1">
              <a:defRPr/>
            </a:pPr>
            <a:r>
              <a:rPr lang="en-US" dirty="0" smtClean="0"/>
              <a:t>C</a:t>
            </a:r>
            <a:r>
              <a:rPr lang="en-US" baseline="-25000" dirty="0" smtClean="0"/>
              <a:t>7</a:t>
            </a:r>
            <a:r>
              <a:rPr lang="en-US" dirty="0" smtClean="0"/>
              <a:t> is </a:t>
            </a:r>
            <a:r>
              <a:rPr lang="en-US" b="1" dirty="0" smtClean="0"/>
              <a:t>vertebra </a:t>
            </a:r>
            <a:r>
              <a:rPr lang="en-US" b="1" dirty="0" err="1" smtClean="0"/>
              <a:t>prominens</a:t>
            </a:r>
            <a:endParaRPr lang="en-US" b="1" dirty="0" smtClean="0"/>
          </a:p>
        </p:txBody>
      </p:sp>
      <p:pic>
        <p:nvPicPr>
          <p:cNvPr id="2867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4038" y="0"/>
            <a:ext cx="350996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07079759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GB"/>
              <a:t> </a:t>
            </a:r>
          </a:p>
        </p:txBody>
      </p:sp>
      <p:sp>
        <p:nvSpPr>
          <p:cNvPr id="29699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Cervical Vertebrae</a:t>
            </a:r>
          </a:p>
        </p:txBody>
      </p:sp>
      <p:sp>
        <p:nvSpPr>
          <p:cNvPr id="43017" name="Rectangle 9"/>
          <p:cNvSpPr>
            <a:spLocks noGrp="1" noChangeArrowheads="1"/>
          </p:cNvSpPr>
          <p:nvPr>
            <p:ph type="body" idx="1"/>
          </p:nvPr>
        </p:nvSpPr>
        <p:spPr>
          <a:xfrm>
            <a:off x="365125" y="1141413"/>
            <a:ext cx="8229600" cy="2973387"/>
          </a:xfrm>
        </p:spPr>
        <p:txBody>
          <a:bodyPr>
            <a:normAutofit fontScale="85000" lnSpcReduction="20000"/>
          </a:bodyPr>
          <a:lstStyle/>
          <a:p>
            <a:pPr eaLnBrk="1" hangingPunct="1">
              <a:defRPr/>
            </a:pPr>
            <a:r>
              <a:rPr lang="en-US" dirty="0" smtClean="0"/>
              <a:t>C</a:t>
            </a:r>
            <a:r>
              <a:rPr lang="en-US" baseline="-25000" dirty="0" smtClean="0"/>
              <a:t>1</a:t>
            </a:r>
            <a:r>
              <a:rPr lang="en-US" dirty="0" smtClean="0"/>
              <a:t> (atlas) and C</a:t>
            </a:r>
            <a:r>
              <a:rPr lang="en-US" baseline="-25000" dirty="0" smtClean="0"/>
              <a:t>2</a:t>
            </a:r>
            <a:r>
              <a:rPr lang="en-US" dirty="0" smtClean="0"/>
              <a:t> (axis) have unique features </a:t>
            </a:r>
          </a:p>
          <a:p>
            <a:pPr eaLnBrk="1" hangingPunct="1">
              <a:defRPr/>
            </a:pPr>
            <a:r>
              <a:rPr lang="en-US" b="1" dirty="0" smtClean="0"/>
              <a:t>Atlas</a:t>
            </a:r>
            <a:r>
              <a:rPr lang="en-US" dirty="0" smtClean="0"/>
              <a:t> (C</a:t>
            </a:r>
            <a:r>
              <a:rPr lang="en-US" baseline="-25000" dirty="0" smtClean="0"/>
              <a:t>1</a:t>
            </a:r>
            <a:r>
              <a:rPr lang="en-US" dirty="0" smtClean="0"/>
              <a:t>)</a:t>
            </a:r>
          </a:p>
          <a:p>
            <a:pPr lvl="1" eaLnBrk="1" hangingPunct="1">
              <a:defRPr/>
            </a:pPr>
            <a:r>
              <a:rPr lang="en-US" dirty="0" smtClean="0"/>
              <a:t>No body or </a:t>
            </a:r>
            <a:r>
              <a:rPr lang="en-US" dirty="0" err="1" smtClean="0"/>
              <a:t>spinous</a:t>
            </a:r>
            <a:r>
              <a:rPr lang="en-US" dirty="0" smtClean="0"/>
              <a:t> process</a:t>
            </a:r>
          </a:p>
          <a:p>
            <a:pPr lvl="1" eaLnBrk="1" hangingPunct="1">
              <a:defRPr/>
            </a:pPr>
            <a:r>
              <a:rPr lang="en-US" dirty="0" smtClean="0"/>
              <a:t>Consists of anterior and posterior arches, and two lateral masses</a:t>
            </a:r>
          </a:p>
          <a:p>
            <a:pPr lvl="1" eaLnBrk="1" hangingPunct="1">
              <a:defRPr/>
            </a:pPr>
            <a:r>
              <a:rPr lang="en-US" dirty="0" smtClean="0"/>
              <a:t>Superior surfaces of lateral masses articulate with occipital </a:t>
            </a:r>
            <a:r>
              <a:rPr lang="en-US" dirty="0" err="1" smtClean="0"/>
              <a:t>condyles</a:t>
            </a:r>
            <a:endParaRPr lang="en-US" dirty="0" smtClean="0"/>
          </a:p>
          <a:p>
            <a:pPr lvl="1" eaLnBrk="1" hangingPunct="1">
              <a:defRPr/>
            </a:pPr>
            <a:r>
              <a:rPr lang="en-US" dirty="0" smtClean="0"/>
              <a:t> Movement for flexion/extension:  "Yes"</a:t>
            </a:r>
          </a:p>
        </p:txBody>
      </p:sp>
      <p:pic>
        <p:nvPicPr>
          <p:cNvPr id="2970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333875"/>
            <a:ext cx="8601075" cy="252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63615600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GB"/>
              <a:t> </a:t>
            </a:r>
          </a:p>
        </p:txBody>
      </p:sp>
      <p:sp>
        <p:nvSpPr>
          <p:cNvPr id="30723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Cervical Vertebrae</a:t>
            </a:r>
          </a:p>
        </p:txBody>
      </p:sp>
      <p:sp>
        <p:nvSpPr>
          <p:cNvPr id="30724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365125" y="2895600"/>
            <a:ext cx="8474075" cy="3352800"/>
          </a:xfrm>
        </p:spPr>
        <p:txBody>
          <a:bodyPr/>
          <a:lstStyle/>
          <a:p>
            <a:pPr eaLnBrk="1" hangingPunct="1"/>
            <a:r>
              <a:rPr lang="en-US" b="1" smtClean="0"/>
              <a:t>Axis</a:t>
            </a:r>
            <a:r>
              <a:rPr lang="en-US" smtClean="0"/>
              <a:t> (C</a:t>
            </a:r>
            <a:r>
              <a:rPr lang="en-US" baseline="-25000" smtClean="0"/>
              <a:t>2</a:t>
            </a:r>
            <a:r>
              <a:rPr lang="en-US" smtClean="0"/>
              <a:t>)</a:t>
            </a:r>
          </a:p>
          <a:p>
            <a:pPr lvl="1" eaLnBrk="1" hangingPunct="1"/>
            <a:r>
              <a:rPr lang="en-US" smtClean="0"/>
              <a:t>Dens projects superiorly into anterior arch of atlas</a:t>
            </a:r>
          </a:p>
          <a:p>
            <a:pPr lvl="2" eaLnBrk="1" hangingPunct="1"/>
            <a:r>
              <a:rPr lang="en-US" smtClean="0"/>
              <a:t>Is "missing" body of atlas</a:t>
            </a:r>
          </a:p>
          <a:p>
            <a:pPr lvl="1" eaLnBrk="1" hangingPunct="1"/>
            <a:r>
              <a:rPr lang="en-US" smtClean="0"/>
              <a:t>Dens is a </a:t>
            </a:r>
            <a:r>
              <a:rPr lang="en-US" b="1" smtClean="0"/>
              <a:t>pivot for rotation </a:t>
            </a:r>
            <a:r>
              <a:rPr lang="en-US" smtClean="0"/>
              <a:t>of atlas </a:t>
            </a:r>
          </a:p>
          <a:p>
            <a:pPr lvl="1" eaLnBrk="1" hangingPunct="1"/>
            <a:r>
              <a:rPr lang="en-US" smtClean="0"/>
              <a:t>Movement for shaking head "No"</a:t>
            </a:r>
          </a:p>
        </p:txBody>
      </p:sp>
      <p:pic>
        <p:nvPicPr>
          <p:cNvPr id="3072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0"/>
            <a:ext cx="4343400" cy="274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99008629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GB"/>
              <a:t> </a:t>
            </a:r>
          </a:p>
        </p:txBody>
      </p:sp>
      <p:sp>
        <p:nvSpPr>
          <p:cNvPr id="31747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Thoracic Vertebrae</a:t>
            </a:r>
          </a:p>
        </p:txBody>
      </p:sp>
      <p:sp>
        <p:nvSpPr>
          <p:cNvPr id="47113" name="Rectangle 9"/>
          <p:cNvSpPr>
            <a:spLocks noGrp="1" noChangeArrowheads="1"/>
          </p:cNvSpPr>
          <p:nvPr>
            <p:ph type="body" idx="1"/>
          </p:nvPr>
        </p:nvSpPr>
        <p:spPr>
          <a:xfrm>
            <a:off x="365125" y="1141413"/>
            <a:ext cx="5502275" cy="5106987"/>
          </a:xfrm>
        </p:spPr>
        <p:txBody>
          <a:bodyPr>
            <a:normAutofit fontScale="85000" lnSpcReduction="20000"/>
          </a:bodyPr>
          <a:lstStyle/>
          <a:p>
            <a:pPr eaLnBrk="1" hangingPunct="1">
              <a:defRPr/>
            </a:pPr>
            <a:r>
              <a:rPr lang="en-US" dirty="0" smtClean="0"/>
              <a:t>T</a:t>
            </a:r>
            <a:r>
              <a:rPr lang="en-US" baseline="-25000" dirty="0" smtClean="0"/>
              <a:t>1</a:t>
            </a:r>
            <a:r>
              <a:rPr lang="en-US" dirty="0" smtClean="0"/>
              <a:t> to T</a:t>
            </a:r>
            <a:r>
              <a:rPr lang="en-US" baseline="-25000" dirty="0" smtClean="0"/>
              <a:t>12</a:t>
            </a:r>
            <a:endParaRPr lang="en-US" dirty="0" smtClean="0"/>
          </a:p>
          <a:p>
            <a:pPr eaLnBrk="1" hangingPunct="1">
              <a:defRPr/>
            </a:pPr>
            <a:r>
              <a:rPr lang="en-US" dirty="0" smtClean="0"/>
              <a:t>All articulate with ribs at facets and </a:t>
            </a:r>
            <a:r>
              <a:rPr lang="en-US" dirty="0" err="1" smtClean="0"/>
              <a:t>demifacets</a:t>
            </a:r>
            <a:endParaRPr lang="en-US" dirty="0" smtClean="0"/>
          </a:p>
          <a:p>
            <a:pPr eaLnBrk="1" hangingPunct="1">
              <a:defRPr/>
            </a:pPr>
            <a:endParaRPr lang="en-US" dirty="0" smtClean="0"/>
          </a:p>
          <a:p>
            <a:pPr eaLnBrk="1" hangingPunct="1">
              <a:defRPr/>
            </a:pPr>
            <a:r>
              <a:rPr lang="en-US" dirty="0" smtClean="0"/>
              <a:t>Long, </a:t>
            </a:r>
            <a:r>
              <a:rPr lang="en-US" dirty="0" err="1" smtClean="0"/>
              <a:t>spinous</a:t>
            </a:r>
            <a:r>
              <a:rPr lang="en-US" dirty="0" smtClean="0"/>
              <a:t> process that points inferiorly</a:t>
            </a:r>
          </a:p>
          <a:p>
            <a:pPr eaLnBrk="1" hangingPunct="1">
              <a:defRPr/>
            </a:pPr>
            <a:endParaRPr lang="en-US" dirty="0" smtClean="0"/>
          </a:p>
          <a:p>
            <a:pPr eaLnBrk="1" hangingPunct="1">
              <a:defRPr/>
            </a:pPr>
            <a:r>
              <a:rPr lang="en-US" dirty="0" smtClean="0"/>
              <a:t>Circular vertebral foramen</a:t>
            </a:r>
          </a:p>
          <a:p>
            <a:pPr eaLnBrk="1" hangingPunct="1">
              <a:defRPr/>
            </a:pPr>
            <a:endParaRPr lang="en-US" dirty="0" smtClean="0"/>
          </a:p>
          <a:p>
            <a:pPr eaLnBrk="1" hangingPunct="1">
              <a:defRPr/>
            </a:pPr>
            <a:r>
              <a:rPr lang="en-US" dirty="0" smtClean="0"/>
              <a:t>Location of </a:t>
            </a:r>
            <a:r>
              <a:rPr lang="en-US" dirty="0" err="1" smtClean="0"/>
              <a:t>articular</a:t>
            </a:r>
            <a:r>
              <a:rPr lang="en-US" dirty="0" smtClean="0"/>
              <a:t> facets allows rotation of this area of spine</a:t>
            </a:r>
          </a:p>
        </p:txBody>
      </p:sp>
      <p:pic>
        <p:nvPicPr>
          <p:cNvPr id="3174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5025" y="990600"/>
            <a:ext cx="3228975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44387733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 </a:t>
            </a:r>
          </a:p>
        </p:txBody>
      </p:sp>
      <p:pic>
        <p:nvPicPr>
          <p:cNvPr id="32771" name="Picture 26" descr="figure_07_21b_unlabel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35"/>
          <a:stretch>
            <a:fillRect/>
          </a:stretch>
        </p:blipFill>
        <p:spPr bwMode="auto">
          <a:xfrm>
            <a:off x="273050" y="914400"/>
            <a:ext cx="8597900" cy="485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2" name="Rectangle 27"/>
          <p:cNvSpPr>
            <a:spLocks noChangeArrowheads="1"/>
          </p:cNvSpPr>
          <p:nvPr/>
        </p:nvSpPr>
        <p:spPr bwMode="auto">
          <a:xfrm>
            <a:off x="1257300" y="1027113"/>
            <a:ext cx="1674813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ct val="85000"/>
              </a:lnSpc>
            </a:pPr>
            <a:r>
              <a:rPr lang="en-US" sz="2200" b="1">
                <a:latin typeface="Arial" charset="0"/>
              </a:rPr>
              <a:t>Transverse</a:t>
            </a:r>
          </a:p>
          <a:p>
            <a:pPr>
              <a:lnSpc>
                <a:spcPct val="85000"/>
              </a:lnSpc>
            </a:pPr>
            <a:r>
              <a:rPr lang="en-US" sz="2200" b="1">
                <a:latin typeface="Arial" charset="0"/>
              </a:rPr>
              <a:t>process</a:t>
            </a:r>
          </a:p>
        </p:txBody>
      </p:sp>
      <p:sp>
        <p:nvSpPr>
          <p:cNvPr id="32773" name="Rectangle 28"/>
          <p:cNvSpPr>
            <a:spLocks noChangeArrowheads="1"/>
          </p:cNvSpPr>
          <p:nvPr/>
        </p:nvSpPr>
        <p:spPr bwMode="auto">
          <a:xfrm>
            <a:off x="1162050" y="3940175"/>
            <a:ext cx="1285875" cy="72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ct val="95000"/>
              </a:lnSpc>
            </a:pPr>
            <a:r>
              <a:rPr lang="en-US" sz="2200" b="1">
                <a:latin typeface="Arial" charset="0"/>
              </a:rPr>
              <a:t>Spinous</a:t>
            </a:r>
          </a:p>
          <a:p>
            <a:pPr>
              <a:lnSpc>
                <a:spcPct val="95000"/>
              </a:lnSpc>
            </a:pPr>
            <a:r>
              <a:rPr lang="en-US" sz="2200" b="1">
                <a:latin typeface="Arial" charset="0"/>
              </a:rPr>
              <a:t>process</a:t>
            </a:r>
          </a:p>
        </p:txBody>
      </p:sp>
      <p:sp>
        <p:nvSpPr>
          <p:cNvPr id="32774" name="Rectangle 29"/>
          <p:cNvSpPr>
            <a:spLocks noChangeArrowheads="1"/>
          </p:cNvSpPr>
          <p:nvPr/>
        </p:nvSpPr>
        <p:spPr bwMode="auto">
          <a:xfrm>
            <a:off x="5478463" y="873125"/>
            <a:ext cx="2513012" cy="72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ct val="95000"/>
              </a:lnSpc>
            </a:pPr>
            <a:r>
              <a:rPr lang="en-US" sz="2200" b="1">
                <a:latin typeface="Arial" charset="0"/>
              </a:rPr>
              <a:t>Superior articular</a:t>
            </a:r>
          </a:p>
          <a:p>
            <a:pPr>
              <a:lnSpc>
                <a:spcPct val="95000"/>
              </a:lnSpc>
            </a:pPr>
            <a:r>
              <a:rPr lang="en-US" sz="2200" b="1">
                <a:latin typeface="Arial" charset="0"/>
              </a:rPr>
              <a:t>process</a:t>
            </a:r>
          </a:p>
        </p:txBody>
      </p:sp>
      <p:sp>
        <p:nvSpPr>
          <p:cNvPr id="32775" name="Rectangle 30"/>
          <p:cNvSpPr>
            <a:spLocks noChangeArrowheads="1"/>
          </p:cNvSpPr>
          <p:nvPr/>
        </p:nvSpPr>
        <p:spPr bwMode="auto">
          <a:xfrm>
            <a:off x="5483225" y="1790700"/>
            <a:ext cx="3413125" cy="69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</a:pPr>
            <a:r>
              <a:rPr lang="en-US" sz="2200" b="1">
                <a:latin typeface="Arial" charset="0"/>
              </a:rPr>
              <a:t>Transverse costal</a:t>
            </a:r>
          </a:p>
          <a:p>
            <a:pPr>
              <a:lnSpc>
                <a:spcPct val="90000"/>
              </a:lnSpc>
            </a:pPr>
            <a:r>
              <a:rPr lang="en-US" sz="2200" b="1">
                <a:latin typeface="Arial" charset="0"/>
              </a:rPr>
              <a:t>facet (for tubercle of rib)</a:t>
            </a:r>
          </a:p>
        </p:txBody>
      </p:sp>
      <p:sp>
        <p:nvSpPr>
          <p:cNvPr id="32776" name="Rectangle 31"/>
          <p:cNvSpPr>
            <a:spLocks noChangeArrowheads="1"/>
          </p:cNvSpPr>
          <p:nvPr/>
        </p:nvSpPr>
        <p:spPr bwMode="auto">
          <a:xfrm>
            <a:off x="5489575" y="2724150"/>
            <a:ext cx="2606675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200" b="1">
                <a:latin typeface="Arial" charset="0"/>
              </a:rPr>
              <a:t>Intervertebral disc</a:t>
            </a:r>
          </a:p>
        </p:txBody>
      </p:sp>
      <p:sp>
        <p:nvSpPr>
          <p:cNvPr id="32777" name="Rectangle 32"/>
          <p:cNvSpPr>
            <a:spLocks noChangeArrowheads="1"/>
          </p:cNvSpPr>
          <p:nvPr/>
        </p:nvSpPr>
        <p:spPr bwMode="auto">
          <a:xfrm>
            <a:off x="5486400" y="3271838"/>
            <a:ext cx="882650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200" b="1">
                <a:latin typeface="Arial" charset="0"/>
              </a:rPr>
              <a:t>Body</a:t>
            </a:r>
          </a:p>
        </p:txBody>
      </p:sp>
      <p:sp>
        <p:nvSpPr>
          <p:cNvPr id="32778" name="Rectangle 33"/>
          <p:cNvSpPr>
            <a:spLocks noChangeArrowheads="1"/>
          </p:cNvSpPr>
          <p:nvPr/>
        </p:nvSpPr>
        <p:spPr bwMode="auto">
          <a:xfrm>
            <a:off x="5495925" y="3752850"/>
            <a:ext cx="2762250" cy="69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</a:pPr>
            <a:r>
              <a:rPr lang="en-US" sz="2200" b="1">
                <a:latin typeface="Arial" charset="0"/>
              </a:rPr>
              <a:t>Inferior costal facet</a:t>
            </a:r>
          </a:p>
          <a:p>
            <a:pPr>
              <a:lnSpc>
                <a:spcPct val="90000"/>
              </a:lnSpc>
            </a:pPr>
            <a:r>
              <a:rPr lang="en-US" sz="2200" b="1">
                <a:latin typeface="Arial" charset="0"/>
              </a:rPr>
              <a:t>(for head of rib)</a:t>
            </a:r>
          </a:p>
        </p:txBody>
      </p:sp>
      <p:sp>
        <p:nvSpPr>
          <p:cNvPr id="32779" name="Rectangle 34"/>
          <p:cNvSpPr>
            <a:spLocks noChangeArrowheads="1"/>
          </p:cNvSpPr>
          <p:nvPr/>
        </p:nvSpPr>
        <p:spPr bwMode="auto">
          <a:xfrm>
            <a:off x="5486400" y="4552950"/>
            <a:ext cx="2327275" cy="69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</a:pPr>
            <a:r>
              <a:rPr lang="en-US" sz="2200" b="1">
                <a:latin typeface="Arial" charset="0"/>
              </a:rPr>
              <a:t>Inferior articular</a:t>
            </a:r>
          </a:p>
          <a:p>
            <a:pPr>
              <a:lnSpc>
                <a:spcPct val="90000"/>
              </a:lnSpc>
            </a:pPr>
            <a:r>
              <a:rPr lang="en-US" sz="2200" b="1">
                <a:latin typeface="Arial" charset="0"/>
              </a:rPr>
              <a:t>process</a:t>
            </a:r>
          </a:p>
        </p:txBody>
      </p:sp>
      <p:sp>
        <p:nvSpPr>
          <p:cNvPr id="32780" name="Freeform 35"/>
          <p:cNvSpPr>
            <a:spLocks/>
          </p:cNvSpPr>
          <p:nvPr/>
        </p:nvSpPr>
        <p:spPr bwMode="auto">
          <a:xfrm>
            <a:off x="2032000" y="1681163"/>
            <a:ext cx="1016000" cy="465137"/>
          </a:xfrm>
          <a:custGeom>
            <a:avLst/>
            <a:gdLst>
              <a:gd name="T0" fmla="*/ 0 w 640"/>
              <a:gd name="T1" fmla="*/ 0 h 293"/>
              <a:gd name="T2" fmla="*/ 0 w 640"/>
              <a:gd name="T3" fmla="*/ 104 h 293"/>
              <a:gd name="T4" fmla="*/ 640 w 640"/>
              <a:gd name="T5" fmla="*/ 293 h 293"/>
              <a:gd name="T6" fmla="*/ 0 60000 65536"/>
              <a:gd name="T7" fmla="*/ 0 60000 65536"/>
              <a:gd name="T8" fmla="*/ 0 60000 65536"/>
              <a:gd name="T9" fmla="*/ 0 w 640"/>
              <a:gd name="T10" fmla="*/ 0 h 293"/>
              <a:gd name="T11" fmla="*/ 640 w 640"/>
              <a:gd name="T12" fmla="*/ 293 h 29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40" h="293">
                <a:moveTo>
                  <a:pt x="0" y="0"/>
                </a:moveTo>
                <a:lnTo>
                  <a:pt x="0" y="104"/>
                </a:lnTo>
                <a:lnTo>
                  <a:pt x="640" y="293"/>
                </a:lnTo>
              </a:path>
            </a:pathLst>
          </a:custGeom>
          <a:noFill/>
          <a:ln w="19050">
            <a:solidFill>
              <a:schemeClr val="tx1"/>
            </a:solidFill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781" name="Freeform 36"/>
          <p:cNvSpPr>
            <a:spLocks/>
          </p:cNvSpPr>
          <p:nvPr/>
        </p:nvSpPr>
        <p:spPr bwMode="auto">
          <a:xfrm>
            <a:off x="4648200" y="1096963"/>
            <a:ext cx="868363" cy="431800"/>
          </a:xfrm>
          <a:custGeom>
            <a:avLst/>
            <a:gdLst>
              <a:gd name="T0" fmla="*/ 0 w 547"/>
              <a:gd name="T1" fmla="*/ 272 h 272"/>
              <a:gd name="T2" fmla="*/ 325 w 547"/>
              <a:gd name="T3" fmla="*/ 0 h 272"/>
              <a:gd name="T4" fmla="*/ 547 w 547"/>
              <a:gd name="T5" fmla="*/ 5 h 272"/>
              <a:gd name="T6" fmla="*/ 0 60000 65536"/>
              <a:gd name="T7" fmla="*/ 0 60000 65536"/>
              <a:gd name="T8" fmla="*/ 0 60000 65536"/>
              <a:gd name="T9" fmla="*/ 0 w 547"/>
              <a:gd name="T10" fmla="*/ 0 h 272"/>
              <a:gd name="T11" fmla="*/ 547 w 547"/>
              <a:gd name="T12" fmla="*/ 272 h 27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547" h="272">
                <a:moveTo>
                  <a:pt x="0" y="272"/>
                </a:moveTo>
                <a:lnTo>
                  <a:pt x="325" y="0"/>
                </a:lnTo>
                <a:lnTo>
                  <a:pt x="547" y="5"/>
                </a:lnTo>
              </a:path>
            </a:pathLst>
          </a:cu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782" name="Freeform 37"/>
          <p:cNvSpPr>
            <a:spLocks/>
          </p:cNvSpPr>
          <p:nvPr/>
        </p:nvSpPr>
        <p:spPr bwMode="auto">
          <a:xfrm>
            <a:off x="5021263" y="1989138"/>
            <a:ext cx="495300" cy="119062"/>
          </a:xfrm>
          <a:custGeom>
            <a:avLst/>
            <a:gdLst>
              <a:gd name="T0" fmla="*/ 0 w 312"/>
              <a:gd name="T1" fmla="*/ 75 h 75"/>
              <a:gd name="T2" fmla="*/ 216 w 312"/>
              <a:gd name="T3" fmla="*/ 0 h 75"/>
              <a:gd name="T4" fmla="*/ 312 w 312"/>
              <a:gd name="T5" fmla="*/ 0 h 75"/>
              <a:gd name="T6" fmla="*/ 0 60000 65536"/>
              <a:gd name="T7" fmla="*/ 0 60000 65536"/>
              <a:gd name="T8" fmla="*/ 0 60000 65536"/>
              <a:gd name="T9" fmla="*/ 0 w 312"/>
              <a:gd name="T10" fmla="*/ 0 h 75"/>
              <a:gd name="T11" fmla="*/ 312 w 312"/>
              <a:gd name="T12" fmla="*/ 75 h 75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12" h="75">
                <a:moveTo>
                  <a:pt x="0" y="75"/>
                </a:moveTo>
                <a:lnTo>
                  <a:pt x="216" y="0"/>
                </a:lnTo>
                <a:lnTo>
                  <a:pt x="312" y="0"/>
                </a:lnTo>
              </a:path>
            </a:pathLst>
          </a:custGeom>
          <a:noFill/>
          <a:ln w="19050">
            <a:solidFill>
              <a:schemeClr val="tx1"/>
            </a:solidFill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783" name="Line 38"/>
          <p:cNvSpPr>
            <a:spLocks noChangeShapeType="1"/>
          </p:cNvSpPr>
          <p:nvPr/>
        </p:nvSpPr>
        <p:spPr bwMode="auto">
          <a:xfrm>
            <a:off x="5014913" y="2947988"/>
            <a:ext cx="5080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784" name="Line 39"/>
          <p:cNvSpPr>
            <a:spLocks noChangeShapeType="1"/>
          </p:cNvSpPr>
          <p:nvPr/>
        </p:nvSpPr>
        <p:spPr bwMode="auto">
          <a:xfrm>
            <a:off x="4800600" y="3505200"/>
            <a:ext cx="7112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785" name="Line 40"/>
          <p:cNvSpPr>
            <a:spLocks noChangeShapeType="1"/>
          </p:cNvSpPr>
          <p:nvPr/>
        </p:nvSpPr>
        <p:spPr bwMode="auto">
          <a:xfrm>
            <a:off x="4295775" y="3949700"/>
            <a:ext cx="1223963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786" name="Freeform 41"/>
          <p:cNvSpPr>
            <a:spLocks/>
          </p:cNvSpPr>
          <p:nvPr/>
        </p:nvSpPr>
        <p:spPr bwMode="auto">
          <a:xfrm>
            <a:off x="3903663" y="4411663"/>
            <a:ext cx="1625600" cy="346075"/>
          </a:xfrm>
          <a:custGeom>
            <a:avLst/>
            <a:gdLst>
              <a:gd name="T0" fmla="*/ 0 w 1024"/>
              <a:gd name="T1" fmla="*/ 0 h 218"/>
              <a:gd name="T2" fmla="*/ 330 w 1024"/>
              <a:gd name="T3" fmla="*/ 218 h 218"/>
              <a:gd name="T4" fmla="*/ 1024 w 1024"/>
              <a:gd name="T5" fmla="*/ 216 h 218"/>
              <a:gd name="T6" fmla="*/ 0 60000 65536"/>
              <a:gd name="T7" fmla="*/ 0 60000 65536"/>
              <a:gd name="T8" fmla="*/ 0 60000 65536"/>
              <a:gd name="T9" fmla="*/ 0 w 1024"/>
              <a:gd name="T10" fmla="*/ 0 h 218"/>
              <a:gd name="T11" fmla="*/ 1024 w 1024"/>
              <a:gd name="T12" fmla="*/ 218 h 21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024" h="218">
                <a:moveTo>
                  <a:pt x="0" y="0"/>
                </a:moveTo>
                <a:lnTo>
                  <a:pt x="330" y="218"/>
                </a:lnTo>
                <a:lnTo>
                  <a:pt x="1024" y="216"/>
                </a:lnTo>
              </a:path>
            </a:pathLst>
          </a:custGeom>
          <a:noFill/>
          <a:ln w="19050">
            <a:solidFill>
              <a:schemeClr val="tx1"/>
            </a:solidFill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787" name="Line 42"/>
          <p:cNvSpPr>
            <a:spLocks noChangeShapeType="1"/>
          </p:cNvSpPr>
          <p:nvPr/>
        </p:nvSpPr>
        <p:spPr bwMode="auto">
          <a:xfrm flipV="1">
            <a:off x="2416175" y="4156075"/>
            <a:ext cx="555625" cy="317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788" name="Rectangle 43"/>
          <p:cNvSpPr>
            <a:spLocks noChangeArrowheads="1"/>
          </p:cNvSpPr>
          <p:nvPr/>
        </p:nvSpPr>
        <p:spPr bwMode="auto">
          <a:xfrm>
            <a:off x="762000" y="5368925"/>
            <a:ext cx="3101975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200">
                <a:latin typeface="Arial Black" pitchFamily="-78" charset="0"/>
              </a:rPr>
              <a:t>Thoracic vertebrae</a:t>
            </a:r>
          </a:p>
        </p:txBody>
      </p:sp>
      <p:sp>
        <p:nvSpPr>
          <p:cNvPr id="32789" name="Rectangle 44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274638"/>
          </a:xfrm>
        </p:spPr>
        <p:txBody>
          <a:bodyPr/>
          <a:lstStyle/>
          <a:p>
            <a:pPr eaLnBrk="1" hangingPunct="1"/>
            <a:r>
              <a:rPr lang="en-US" sz="1200" smtClean="0">
                <a:solidFill>
                  <a:schemeClr val="tx1"/>
                </a:solidFill>
              </a:rPr>
              <a:t>Figure 7.21b  Posterolateral views of articulated vertebrae.</a:t>
            </a:r>
          </a:p>
        </p:txBody>
      </p:sp>
    </p:spTree>
    <p:extLst>
      <p:ext uri="{BB962C8B-B14F-4D97-AF65-F5344CB8AC3E}">
        <p14:creationId xmlns:p14="http://schemas.microsoft.com/office/powerpoint/2010/main" val="3913173354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GB"/>
              <a:t> </a:t>
            </a:r>
          </a:p>
        </p:txBody>
      </p:sp>
      <p:sp>
        <p:nvSpPr>
          <p:cNvPr id="33795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Lumbar Vertebrae</a:t>
            </a:r>
          </a:p>
        </p:txBody>
      </p:sp>
      <p:sp>
        <p:nvSpPr>
          <p:cNvPr id="33796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365125" y="1141413"/>
            <a:ext cx="5654675" cy="5259387"/>
          </a:xfrm>
        </p:spPr>
        <p:txBody>
          <a:bodyPr/>
          <a:lstStyle/>
          <a:p>
            <a:pPr eaLnBrk="1" hangingPunct="1"/>
            <a:r>
              <a:rPr lang="en-US" smtClean="0"/>
              <a:t>L</a:t>
            </a:r>
            <a:r>
              <a:rPr lang="en-US" baseline="-25000" smtClean="0"/>
              <a:t>1</a:t>
            </a:r>
            <a:r>
              <a:rPr lang="en-US" smtClean="0"/>
              <a:t> to L</a:t>
            </a:r>
            <a:r>
              <a:rPr lang="en-US" baseline="-25000" smtClean="0"/>
              <a:t>5</a:t>
            </a:r>
            <a:endParaRPr lang="en-US" smtClean="0"/>
          </a:p>
          <a:p>
            <a:pPr eaLnBrk="1" hangingPunct="1"/>
            <a:r>
              <a:rPr lang="en-US" smtClean="0"/>
              <a:t>Receives most stress </a:t>
            </a:r>
          </a:p>
          <a:p>
            <a:pPr eaLnBrk="1" hangingPunct="1"/>
            <a:r>
              <a:rPr lang="en-US" smtClean="0"/>
              <a:t>Short, thick pedicles and laminae</a:t>
            </a:r>
          </a:p>
          <a:p>
            <a:pPr eaLnBrk="1" hangingPunct="1"/>
            <a:r>
              <a:rPr lang="en-US" smtClean="0"/>
              <a:t>Flat hatchet-shaped spinous processes point posteriorly </a:t>
            </a:r>
          </a:p>
          <a:p>
            <a:pPr eaLnBrk="1" hangingPunct="1"/>
            <a:r>
              <a:rPr lang="en-US" smtClean="0"/>
              <a:t>Vertebral foramen triangular</a:t>
            </a:r>
          </a:p>
          <a:p>
            <a:pPr eaLnBrk="1" hangingPunct="1"/>
            <a:r>
              <a:rPr lang="en-US" smtClean="0"/>
              <a:t>Little rotation </a:t>
            </a:r>
          </a:p>
        </p:txBody>
      </p:sp>
      <p:pic>
        <p:nvPicPr>
          <p:cNvPr id="3379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838200"/>
            <a:ext cx="2628900" cy="517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935404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28679" name="Rectangle 7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066800"/>
          </a:xfrm>
        </p:spPr>
        <p:txBody>
          <a:bodyPr>
            <a:normAutofit fontScale="90000"/>
          </a:bodyPr>
          <a:lstStyle/>
          <a:p>
            <a:r>
              <a:rPr lang="en-US"/>
              <a:t>Layers of the Dermis:</a:t>
            </a:r>
            <a:br>
              <a:rPr lang="en-US"/>
            </a:br>
            <a:r>
              <a:rPr lang="en-US"/>
              <a:t>Papillary Layer</a:t>
            </a:r>
          </a:p>
        </p:txBody>
      </p:sp>
      <p:sp>
        <p:nvSpPr>
          <p:cNvPr id="28680" name="Rectangle 8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Areolar</a:t>
            </a:r>
            <a:r>
              <a:rPr lang="en-US" dirty="0"/>
              <a:t> connective tissue with collagen and elastic fibers and blood vessels</a:t>
            </a:r>
          </a:p>
          <a:p>
            <a:r>
              <a:rPr lang="en-US" dirty="0"/>
              <a:t>Loose tissue</a:t>
            </a:r>
          </a:p>
          <a:p>
            <a:pPr lvl="1"/>
            <a:r>
              <a:rPr lang="en-US" dirty="0"/>
              <a:t>Phagocytes can patrol for microorganisms</a:t>
            </a:r>
          </a:p>
          <a:p>
            <a:endParaRPr lang="en-US" b="1" dirty="0" smtClean="0"/>
          </a:p>
          <a:p>
            <a:r>
              <a:rPr lang="en-US" b="1" dirty="0" smtClean="0"/>
              <a:t>Dermal </a:t>
            </a:r>
            <a:r>
              <a:rPr lang="en-US" b="1" dirty="0"/>
              <a:t>papillae</a:t>
            </a:r>
            <a:endParaRPr lang="en-US" dirty="0"/>
          </a:p>
          <a:p>
            <a:pPr lvl="1"/>
            <a:r>
              <a:rPr lang="en-US" dirty="0"/>
              <a:t>Superficial </a:t>
            </a:r>
            <a:r>
              <a:rPr lang="en-US" dirty="0" err="1"/>
              <a:t>peglike</a:t>
            </a:r>
            <a:r>
              <a:rPr lang="en-US" dirty="0"/>
              <a:t> projections</a:t>
            </a:r>
          </a:p>
        </p:txBody>
      </p:sp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 </a:t>
            </a:r>
          </a:p>
        </p:txBody>
      </p:sp>
      <p:sp>
        <p:nvSpPr>
          <p:cNvPr id="34819" name="Rectangle 33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274638"/>
          </a:xfrm>
        </p:spPr>
        <p:txBody>
          <a:bodyPr/>
          <a:lstStyle/>
          <a:p>
            <a:pPr eaLnBrk="1" hangingPunct="1"/>
            <a:r>
              <a:rPr lang="en-US" sz="1200" smtClean="0">
                <a:solidFill>
                  <a:schemeClr val="tx1"/>
                </a:solidFill>
              </a:rPr>
              <a:t>Figure 7.21c  Posterolateral views of articulated vertebrae.</a:t>
            </a:r>
          </a:p>
        </p:txBody>
      </p:sp>
      <p:pic>
        <p:nvPicPr>
          <p:cNvPr id="34820" name="Picture 34" descr="figure_07_21c_unlabel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87"/>
          <a:stretch>
            <a:fillRect/>
          </a:stretch>
        </p:blipFill>
        <p:spPr bwMode="auto">
          <a:xfrm>
            <a:off x="273050" y="703263"/>
            <a:ext cx="8597900" cy="528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1" name="Rectangle 35"/>
          <p:cNvSpPr>
            <a:spLocks noChangeArrowheads="1"/>
          </p:cNvSpPr>
          <p:nvPr/>
        </p:nvSpPr>
        <p:spPr bwMode="auto">
          <a:xfrm>
            <a:off x="1219200" y="1285875"/>
            <a:ext cx="1436688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</a:pPr>
            <a:r>
              <a:rPr lang="en-US" b="1">
                <a:latin typeface="Arial" charset="0"/>
              </a:rPr>
              <a:t>Superior</a:t>
            </a:r>
          </a:p>
          <a:p>
            <a:pPr>
              <a:lnSpc>
                <a:spcPct val="90000"/>
              </a:lnSpc>
            </a:pPr>
            <a:r>
              <a:rPr lang="en-US" b="1">
                <a:latin typeface="Arial" charset="0"/>
              </a:rPr>
              <a:t>articular</a:t>
            </a:r>
          </a:p>
          <a:p>
            <a:pPr>
              <a:lnSpc>
                <a:spcPct val="90000"/>
              </a:lnSpc>
            </a:pPr>
            <a:r>
              <a:rPr lang="en-US" b="1">
                <a:latin typeface="Arial" charset="0"/>
              </a:rPr>
              <a:t>process</a:t>
            </a:r>
          </a:p>
        </p:txBody>
      </p:sp>
      <p:sp>
        <p:nvSpPr>
          <p:cNvPr id="34822" name="Rectangle 36"/>
          <p:cNvSpPr>
            <a:spLocks noChangeArrowheads="1"/>
          </p:cNvSpPr>
          <p:nvPr/>
        </p:nvSpPr>
        <p:spPr bwMode="auto">
          <a:xfrm>
            <a:off x="1200150" y="2438400"/>
            <a:ext cx="1811338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ct val="85000"/>
              </a:lnSpc>
            </a:pPr>
            <a:r>
              <a:rPr lang="en-US" b="1">
                <a:latin typeface="Arial" charset="0"/>
              </a:rPr>
              <a:t>Transverse</a:t>
            </a:r>
          </a:p>
          <a:p>
            <a:pPr>
              <a:lnSpc>
                <a:spcPct val="85000"/>
              </a:lnSpc>
            </a:pPr>
            <a:r>
              <a:rPr lang="en-US" b="1">
                <a:latin typeface="Arial" charset="0"/>
              </a:rPr>
              <a:t>process</a:t>
            </a:r>
          </a:p>
        </p:txBody>
      </p:sp>
      <p:sp>
        <p:nvSpPr>
          <p:cNvPr id="34823" name="Rectangle 37"/>
          <p:cNvSpPr>
            <a:spLocks noChangeArrowheads="1"/>
          </p:cNvSpPr>
          <p:nvPr/>
        </p:nvSpPr>
        <p:spPr bwMode="auto">
          <a:xfrm>
            <a:off x="1219200" y="4479925"/>
            <a:ext cx="1385888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</a:pPr>
            <a:r>
              <a:rPr lang="en-US" b="1">
                <a:latin typeface="Arial" charset="0"/>
              </a:rPr>
              <a:t>Spinous</a:t>
            </a:r>
          </a:p>
          <a:p>
            <a:pPr>
              <a:lnSpc>
                <a:spcPct val="90000"/>
              </a:lnSpc>
            </a:pPr>
            <a:r>
              <a:rPr lang="en-US" b="1">
                <a:latin typeface="Arial" charset="0"/>
              </a:rPr>
              <a:t>process</a:t>
            </a:r>
          </a:p>
        </p:txBody>
      </p:sp>
      <p:sp>
        <p:nvSpPr>
          <p:cNvPr id="34824" name="Rectangle 38"/>
          <p:cNvSpPr>
            <a:spLocks noChangeArrowheads="1"/>
          </p:cNvSpPr>
          <p:nvPr/>
        </p:nvSpPr>
        <p:spPr bwMode="auto">
          <a:xfrm>
            <a:off x="6362700" y="2276475"/>
            <a:ext cx="946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b="1">
                <a:latin typeface="Arial" charset="0"/>
              </a:rPr>
              <a:t>Body</a:t>
            </a:r>
          </a:p>
        </p:txBody>
      </p:sp>
      <p:sp>
        <p:nvSpPr>
          <p:cNvPr id="34825" name="Rectangle 39"/>
          <p:cNvSpPr>
            <a:spLocks noChangeArrowheads="1"/>
          </p:cNvSpPr>
          <p:nvPr/>
        </p:nvSpPr>
        <p:spPr bwMode="auto">
          <a:xfrm>
            <a:off x="6353175" y="2774950"/>
            <a:ext cx="2132013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</a:pPr>
            <a:r>
              <a:rPr lang="en-US" b="1">
                <a:latin typeface="Arial" charset="0"/>
              </a:rPr>
              <a:t>Intervertebral</a:t>
            </a:r>
          </a:p>
          <a:p>
            <a:pPr>
              <a:lnSpc>
                <a:spcPct val="90000"/>
              </a:lnSpc>
            </a:pPr>
            <a:r>
              <a:rPr lang="en-US" b="1">
                <a:latin typeface="Arial" charset="0"/>
              </a:rPr>
              <a:t>disc</a:t>
            </a:r>
          </a:p>
        </p:txBody>
      </p:sp>
      <p:sp>
        <p:nvSpPr>
          <p:cNvPr id="34826" name="Rectangle 40"/>
          <p:cNvSpPr>
            <a:spLocks noChangeArrowheads="1"/>
          </p:cNvSpPr>
          <p:nvPr/>
        </p:nvSpPr>
        <p:spPr bwMode="auto">
          <a:xfrm>
            <a:off x="6353175" y="3617913"/>
            <a:ext cx="2520950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</a:pPr>
            <a:r>
              <a:rPr lang="en-US" b="1">
                <a:latin typeface="Arial" charset="0"/>
              </a:rPr>
              <a:t>Inferior articular</a:t>
            </a:r>
          </a:p>
          <a:p>
            <a:pPr>
              <a:lnSpc>
                <a:spcPct val="90000"/>
              </a:lnSpc>
            </a:pPr>
            <a:r>
              <a:rPr lang="en-US" b="1">
                <a:latin typeface="Arial" charset="0"/>
              </a:rPr>
              <a:t>process</a:t>
            </a:r>
          </a:p>
        </p:txBody>
      </p:sp>
      <p:sp>
        <p:nvSpPr>
          <p:cNvPr id="34827" name="Rectangle 41"/>
          <p:cNvSpPr>
            <a:spLocks noChangeArrowheads="1"/>
          </p:cNvSpPr>
          <p:nvPr/>
        </p:nvSpPr>
        <p:spPr bwMode="auto">
          <a:xfrm>
            <a:off x="790575" y="5543550"/>
            <a:ext cx="31480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latin typeface="Arial Black" pitchFamily="-78" charset="0"/>
              </a:rPr>
              <a:t>Lumbar vertebrae</a:t>
            </a:r>
          </a:p>
        </p:txBody>
      </p:sp>
      <p:sp>
        <p:nvSpPr>
          <p:cNvPr id="34828" name="Line 42"/>
          <p:cNvSpPr>
            <a:spLocks noChangeShapeType="1"/>
          </p:cNvSpPr>
          <p:nvPr/>
        </p:nvSpPr>
        <p:spPr bwMode="auto">
          <a:xfrm>
            <a:off x="2628900" y="1524000"/>
            <a:ext cx="10033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29" name="Freeform 43"/>
          <p:cNvSpPr>
            <a:spLocks/>
          </p:cNvSpPr>
          <p:nvPr/>
        </p:nvSpPr>
        <p:spPr bwMode="auto">
          <a:xfrm>
            <a:off x="2959100" y="2144713"/>
            <a:ext cx="409575" cy="500062"/>
          </a:xfrm>
          <a:custGeom>
            <a:avLst/>
            <a:gdLst>
              <a:gd name="T0" fmla="*/ 0 w 258"/>
              <a:gd name="T1" fmla="*/ 315 h 315"/>
              <a:gd name="T2" fmla="*/ 16 w 258"/>
              <a:gd name="T3" fmla="*/ 315 h 315"/>
              <a:gd name="T4" fmla="*/ 13 w 258"/>
              <a:gd name="T5" fmla="*/ 315 h 315"/>
              <a:gd name="T6" fmla="*/ 106 w 258"/>
              <a:gd name="T7" fmla="*/ 315 h 315"/>
              <a:gd name="T8" fmla="*/ 258 w 258"/>
              <a:gd name="T9" fmla="*/ 0 h 31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58"/>
              <a:gd name="T16" fmla="*/ 0 h 315"/>
              <a:gd name="T17" fmla="*/ 258 w 258"/>
              <a:gd name="T18" fmla="*/ 315 h 31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58" h="315">
                <a:moveTo>
                  <a:pt x="0" y="315"/>
                </a:moveTo>
                <a:lnTo>
                  <a:pt x="16" y="315"/>
                </a:lnTo>
                <a:lnTo>
                  <a:pt x="13" y="315"/>
                </a:lnTo>
                <a:lnTo>
                  <a:pt x="106" y="315"/>
                </a:lnTo>
                <a:lnTo>
                  <a:pt x="258" y="0"/>
                </a:lnTo>
              </a:path>
            </a:pathLst>
          </a:custGeom>
          <a:noFill/>
          <a:ln w="19050">
            <a:solidFill>
              <a:schemeClr val="tx1"/>
            </a:solidFill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30" name="Line 44"/>
          <p:cNvSpPr>
            <a:spLocks noChangeShapeType="1"/>
          </p:cNvSpPr>
          <p:nvPr/>
        </p:nvSpPr>
        <p:spPr bwMode="auto">
          <a:xfrm>
            <a:off x="2586038" y="4699000"/>
            <a:ext cx="792162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31" name="Line 45"/>
          <p:cNvSpPr>
            <a:spLocks noChangeShapeType="1"/>
          </p:cNvSpPr>
          <p:nvPr/>
        </p:nvSpPr>
        <p:spPr bwMode="auto">
          <a:xfrm>
            <a:off x="5792788" y="2532063"/>
            <a:ext cx="601662" cy="1587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32" name="Line 46"/>
          <p:cNvSpPr>
            <a:spLocks noChangeShapeType="1"/>
          </p:cNvSpPr>
          <p:nvPr/>
        </p:nvSpPr>
        <p:spPr bwMode="auto">
          <a:xfrm>
            <a:off x="5810250" y="3005138"/>
            <a:ext cx="581025" cy="1587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33" name="Freeform 47"/>
          <p:cNvSpPr>
            <a:spLocks/>
          </p:cNvSpPr>
          <p:nvPr/>
        </p:nvSpPr>
        <p:spPr bwMode="auto">
          <a:xfrm>
            <a:off x="4795838" y="3843338"/>
            <a:ext cx="1593850" cy="525462"/>
          </a:xfrm>
          <a:custGeom>
            <a:avLst/>
            <a:gdLst>
              <a:gd name="T0" fmla="*/ 0 w 1004"/>
              <a:gd name="T1" fmla="*/ 331 h 331"/>
              <a:gd name="T2" fmla="*/ 472 w 1004"/>
              <a:gd name="T3" fmla="*/ 0 h 331"/>
              <a:gd name="T4" fmla="*/ 1004 w 1004"/>
              <a:gd name="T5" fmla="*/ 1 h 331"/>
              <a:gd name="T6" fmla="*/ 0 60000 65536"/>
              <a:gd name="T7" fmla="*/ 0 60000 65536"/>
              <a:gd name="T8" fmla="*/ 0 60000 65536"/>
              <a:gd name="T9" fmla="*/ 0 w 1004"/>
              <a:gd name="T10" fmla="*/ 0 h 331"/>
              <a:gd name="T11" fmla="*/ 1004 w 1004"/>
              <a:gd name="T12" fmla="*/ 331 h 33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004" h="331">
                <a:moveTo>
                  <a:pt x="0" y="331"/>
                </a:moveTo>
                <a:lnTo>
                  <a:pt x="472" y="0"/>
                </a:lnTo>
                <a:lnTo>
                  <a:pt x="1004" y="1"/>
                </a:lnTo>
              </a:path>
            </a:pathLst>
          </a:custGeom>
          <a:noFill/>
          <a:ln w="19050">
            <a:solidFill>
              <a:schemeClr val="tx1"/>
            </a:solidFill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2156679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GB"/>
              <a:t> </a:t>
            </a:r>
          </a:p>
        </p:txBody>
      </p:sp>
      <p:sp>
        <p:nvSpPr>
          <p:cNvPr id="35843" name="Rectangle 4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5105400" y="1141413"/>
            <a:ext cx="4038600" cy="5106987"/>
          </a:xfrm>
        </p:spPr>
        <p:txBody>
          <a:bodyPr/>
          <a:lstStyle/>
          <a:p>
            <a:pPr eaLnBrk="1" hangingPunct="1"/>
            <a:r>
              <a:rPr lang="en-US" smtClean="0"/>
              <a:t>Coccyx</a:t>
            </a:r>
            <a:endParaRPr lang="en-US" sz="2800" smtClean="0"/>
          </a:p>
          <a:p>
            <a:pPr lvl="1" eaLnBrk="1" hangingPunct="1"/>
            <a:r>
              <a:rPr lang="en-US" smtClean="0"/>
              <a:t>Tailbone</a:t>
            </a:r>
          </a:p>
          <a:p>
            <a:pPr lvl="1" eaLnBrk="1" hangingPunct="1"/>
            <a:r>
              <a:rPr lang="en-US" smtClean="0"/>
              <a:t>3–5 fused vertebrae</a:t>
            </a:r>
          </a:p>
          <a:p>
            <a:pPr lvl="1" eaLnBrk="1" hangingPunct="1"/>
            <a:r>
              <a:rPr lang="en-US" smtClean="0"/>
              <a:t>Articulates superiorly with sacrum</a:t>
            </a:r>
          </a:p>
          <a:p>
            <a:pPr eaLnBrk="1" hangingPunct="1"/>
            <a:endParaRPr lang="en-US" sz="2800" smtClean="0"/>
          </a:p>
        </p:txBody>
      </p:sp>
      <p:sp>
        <p:nvSpPr>
          <p:cNvPr id="35844" name="Rectangle 3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Sacrum and Coccyx</a:t>
            </a:r>
          </a:p>
        </p:txBody>
      </p:sp>
      <p:sp>
        <p:nvSpPr>
          <p:cNvPr id="35845" name="Rectangle 32"/>
          <p:cNvSpPr>
            <a:spLocks noGrp="1" noChangeArrowheads="1"/>
          </p:cNvSpPr>
          <p:nvPr>
            <p:ph type="body" sz="half" idx="1"/>
          </p:nvPr>
        </p:nvSpPr>
        <p:spPr>
          <a:xfrm>
            <a:off x="365125" y="1141413"/>
            <a:ext cx="4206875" cy="5106987"/>
          </a:xfrm>
        </p:spPr>
        <p:txBody>
          <a:bodyPr/>
          <a:lstStyle/>
          <a:p>
            <a:pPr eaLnBrk="1" hangingPunct="1"/>
            <a:r>
              <a:rPr lang="en-US" smtClean="0"/>
              <a:t>Sacrum</a:t>
            </a:r>
          </a:p>
          <a:p>
            <a:pPr lvl="1" eaLnBrk="1" hangingPunct="1"/>
            <a:r>
              <a:rPr lang="en-US" smtClean="0"/>
              <a:t>5 fused vertebrae (S1–S5)</a:t>
            </a:r>
          </a:p>
          <a:p>
            <a:pPr lvl="1" eaLnBrk="1" hangingPunct="1"/>
            <a:r>
              <a:rPr lang="en-US" smtClean="0"/>
              <a:t>Forms posterior wall of pelvis</a:t>
            </a:r>
          </a:p>
          <a:p>
            <a:pPr lvl="1" eaLnBrk="1" hangingPunct="1"/>
            <a:r>
              <a:rPr lang="en-US" smtClean="0"/>
              <a:t>Articulates with L5 superiorly, and with auricular surfaces of hip bones, forming sacroiliac joints </a:t>
            </a:r>
          </a:p>
        </p:txBody>
      </p:sp>
    </p:spTree>
    <p:extLst>
      <p:ext uri="{BB962C8B-B14F-4D97-AF65-F5344CB8AC3E}">
        <p14:creationId xmlns:p14="http://schemas.microsoft.com/office/powerpoint/2010/main" val="2272926877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Sacrum and Coccyx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GB"/>
              <a:t> </a:t>
            </a:r>
          </a:p>
        </p:txBody>
      </p:sp>
      <p:pic>
        <p:nvPicPr>
          <p:cNvPr id="3686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89038"/>
            <a:ext cx="5116513" cy="447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2688" y="1235075"/>
            <a:ext cx="4151312" cy="438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31949405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GB"/>
              <a:t> </a:t>
            </a:r>
          </a:p>
        </p:txBody>
      </p:sp>
      <p:sp>
        <p:nvSpPr>
          <p:cNvPr id="37891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Thoracic Cage</a:t>
            </a:r>
          </a:p>
        </p:txBody>
      </p:sp>
      <p:sp>
        <p:nvSpPr>
          <p:cNvPr id="37892" name="Rectangle 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Composed of</a:t>
            </a:r>
          </a:p>
          <a:p>
            <a:pPr lvl="1" eaLnBrk="1" hangingPunct="1"/>
            <a:r>
              <a:rPr lang="en-US" smtClean="0"/>
              <a:t> Thoracic vertebrae posteriorly </a:t>
            </a:r>
          </a:p>
          <a:p>
            <a:pPr lvl="1" eaLnBrk="1" hangingPunct="1"/>
            <a:r>
              <a:rPr lang="en-US" smtClean="0"/>
              <a:t> Sternum and costal cartilages anteriorly</a:t>
            </a:r>
          </a:p>
          <a:p>
            <a:pPr lvl="1" eaLnBrk="1" hangingPunct="1"/>
            <a:r>
              <a:rPr lang="en-US" smtClean="0"/>
              <a:t> Ribs laterally</a:t>
            </a:r>
          </a:p>
          <a:p>
            <a:pPr eaLnBrk="1" hangingPunct="1"/>
            <a:r>
              <a:rPr lang="en-US" smtClean="0"/>
              <a:t>Functions</a:t>
            </a:r>
          </a:p>
          <a:p>
            <a:pPr lvl="1" eaLnBrk="1" hangingPunct="1"/>
            <a:r>
              <a:rPr lang="en-US" smtClean="0"/>
              <a:t>Protects vital organs of thoracic cavity</a:t>
            </a:r>
          </a:p>
          <a:p>
            <a:pPr lvl="1" eaLnBrk="1" hangingPunct="1"/>
            <a:r>
              <a:rPr lang="en-US" smtClean="0"/>
              <a:t>Supports shoulder girdles and upper limbs</a:t>
            </a:r>
          </a:p>
          <a:p>
            <a:pPr lvl="1" eaLnBrk="1" hangingPunct="1"/>
            <a:r>
              <a:rPr lang="en-US" smtClean="0"/>
              <a:t>Provides attachment sites for muscles of neck, back, chest, and shoulders</a:t>
            </a:r>
          </a:p>
        </p:txBody>
      </p:sp>
    </p:spTree>
    <p:extLst>
      <p:ext uri="{BB962C8B-B14F-4D97-AF65-F5344CB8AC3E}">
        <p14:creationId xmlns:p14="http://schemas.microsoft.com/office/powerpoint/2010/main" val="464451487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GB"/>
              <a:t> </a:t>
            </a:r>
          </a:p>
        </p:txBody>
      </p:sp>
      <p:sp>
        <p:nvSpPr>
          <p:cNvPr id="38915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Sternum (Breastbone)</a:t>
            </a:r>
          </a:p>
        </p:txBody>
      </p:sp>
      <p:sp>
        <p:nvSpPr>
          <p:cNvPr id="57353" name="Rectangle 9"/>
          <p:cNvSpPr>
            <a:spLocks noGrp="1" noChangeArrowheads="1"/>
          </p:cNvSpPr>
          <p:nvPr>
            <p:ph type="body" idx="1"/>
          </p:nvPr>
        </p:nvSpPr>
        <p:spPr>
          <a:xfrm>
            <a:off x="365125" y="1141413"/>
            <a:ext cx="4664075" cy="5106987"/>
          </a:xfrm>
        </p:spPr>
        <p:txBody>
          <a:bodyPr>
            <a:normAutofit fontScale="85000" lnSpcReduction="10000"/>
          </a:bodyPr>
          <a:lstStyle/>
          <a:p>
            <a:pPr eaLnBrk="1" hangingPunct="1">
              <a:defRPr/>
            </a:pPr>
            <a:r>
              <a:rPr lang="en-US" dirty="0" smtClean="0"/>
              <a:t>Three fused bones</a:t>
            </a:r>
          </a:p>
          <a:p>
            <a:pPr lvl="1" eaLnBrk="1" hangingPunct="1">
              <a:defRPr/>
            </a:pPr>
            <a:r>
              <a:rPr lang="en-US" b="1" dirty="0" err="1" smtClean="0"/>
              <a:t>Manubrium</a:t>
            </a:r>
            <a:r>
              <a:rPr lang="en-US" dirty="0" smtClean="0"/>
              <a:t> – Superior portion</a:t>
            </a:r>
          </a:p>
          <a:p>
            <a:pPr lvl="2" eaLnBrk="1" hangingPunct="1">
              <a:defRPr/>
            </a:pPr>
            <a:r>
              <a:rPr lang="en-US" dirty="0" smtClean="0"/>
              <a:t>Articulates with clavicles and ribs 1 and 2</a:t>
            </a:r>
          </a:p>
          <a:p>
            <a:pPr lvl="1" eaLnBrk="1" hangingPunct="1">
              <a:defRPr/>
            </a:pPr>
            <a:endParaRPr lang="en-US" b="1" dirty="0" smtClean="0"/>
          </a:p>
          <a:p>
            <a:pPr lvl="1" eaLnBrk="1" hangingPunct="1">
              <a:defRPr/>
            </a:pPr>
            <a:r>
              <a:rPr lang="en-US" b="1" dirty="0" smtClean="0"/>
              <a:t>Body</a:t>
            </a:r>
            <a:r>
              <a:rPr lang="en-US" dirty="0" smtClean="0"/>
              <a:t> (</a:t>
            </a:r>
            <a:r>
              <a:rPr lang="en-US" dirty="0" err="1" smtClean="0"/>
              <a:t>midportion</a:t>
            </a:r>
            <a:r>
              <a:rPr lang="en-US" dirty="0" smtClean="0"/>
              <a:t>)</a:t>
            </a:r>
          </a:p>
          <a:p>
            <a:pPr lvl="2" eaLnBrk="1" hangingPunct="1">
              <a:defRPr/>
            </a:pPr>
            <a:r>
              <a:rPr lang="en-US" dirty="0" smtClean="0"/>
              <a:t>Articulates with costal cartilages of ribs 2 through 7</a:t>
            </a:r>
          </a:p>
          <a:p>
            <a:pPr lvl="1" eaLnBrk="1" hangingPunct="1">
              <a:defRPr/>
            </a:pPr>
            <a:endParaRPr lang="en-US" b="1" dirty="0" smtClean="0"/>
          </a:p>
          <a:p>
            <a:pPr lvl="1" eaLnBrk="1" hangingPunct="1">
              <a:defRPr/>
            </a:pPr>
            <a:r>
              <a:rPr lang="en-US" b="1" dirty="0" err="1" smtClean="0"/>
              <a:t>Xiphoid</a:t>
            </a:r>
            <a:r>
              <a:rPr lang="en-US" b="1" dirty="0" smtClean="0"/>
              <a:t> process</a:t>
            </a:r>
            <a:r>
              <a:rPr lang="en-US" dirty="0" smtClean="0"/>
              <a:t> – Inferior end</a:t>
            </a:r>
          </a:p>
          <a:p>
            <a:pPr lvl="2" eaLnBrk="1" hangingPunct="1">
              <a:defRPr/>
            </a:pPr>
            <a:r>
              <a:rPr lang="en-US" dirty="0" smtClean="0"/>
              <a:t>Site of muscle attachment</a:t>
            </a:r>
          </a:p>
          <a:p>
            <a:pPr lvl="2" eaLnBrk="1" hangingPunct="1">
              <a:defRPr/>
            </a:pPr>
            <a:r>
              <a:rPr lang="en-US" dirty="0" smtClean="0"/>
              <a:t>Not ossified until ~age 40</a:t>
            </a:r>
          </a:p>
        </p:txBody>
      </p:sp>
      <p:pic>
        <p:nvPicPr>
          <p:cNvPr id="3891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3550" y="1828800"/>
            <a:ext cx="3600450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74762016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GB"/>
              <a:t> </a:t>
            </a:r>
          </a:p>
        </p:txBody>
      </p:sp>
      <p:sp>
        <p:nvSpPr>
          <p:cNvPr id="39939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Anatomical Landmarks Of Sternum</a:t>
            </a:r>
          </a:p>
        </p:txBody>
      </p:sp>
      <p:sp>
        <p:nvSpPr>
          <p:cNvPr id="39940" name="Rectangle 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b="1" dirty="0" smtClean="0"/>
              <a:t>Jugular notch</a:t>
            </a:r>
            <a:endParaRPr lang="en-US" dirty="0" smtClean="0"/>
          </a:p>
          <a:p>
            <a:pPr lvl="1" eaLnBrk="1" hangingPunct="1"/>
            <a:r>
              <a:rPr lang="en-US" dirty="0" smtClean="0"/>
              <a:t>Central indentation in superior border of manubrium</a:t>
            </a:r>
          </a:p>
          <a:p>
            <a:pPr eaLnBrk="1" hangingPunct="1"/>
            <a:endParaRPr lang="en-US" b="1" dirty="0" smtClean="0"/>
          </a:p>
          <a:p>
            <a:pPr eaLnBrk="1" hangingPunct="1"/>
            <a:r>
              <a:rPr lang="en-US" b="1" dirty="0" smtClean="0"/>
              <a:t>Sternal angle</a:t>
            </a:r>
            <a:endParaRPr lang="en-US" dirty="0" smtClean="0"/>
          </a:p>
          <a:p>
            <a:pPr lvl="1" eaLnBrk="1" hangingPunct="1"/>
            <a:r>
              <a:rPr lang="en-US" dirty="0" smtClean="0"/>
              <a:t>Horizontal ridge across front of sternum</a:t>
            </a:r>
          </a:p>
          <a:p>
            <a:pPr eaLnBrk="1" hangingPunct="1"/>
            <a:endParaRPr lang="en-US" b="1" dirty="0" smtClean="0"/>
          </a:p>
          <a:p>
            <a:pPr eaLnBrk="1" hangingPunct="1"/>
            <a:r>
              <a:rPr lang="en-US" b="1" dirty="0" err="1" smtClean="0"/>
              <a:t>Xiphisternal</a:t>
            </a:r>
            <a:r>
              <a:rPr lang="en-US" b="1" dirty="0" smtClean="0"/>
              <a:t> joint</a:t>
            </a:r>
            <a:endParaRPr lang="en-US" dirty="0" smtClean="0"/>
          </a:p>
          <a:p>
            <a:pPr lvl="1" eaLnBrk="1" hangingPunct="1"/>
            <a:r>
              <a:rPr lang="en-US" dirty="0" smtClean="0"/>
              <a:t>Point where sternal body and xiphoid process fuse</a:t>
            </a:r>
          </a:p>
        </p:txBody>
      </p:sp>
    </p:spTree>
    <p:extLst>
      <p:ext uri="{BB962C8B-B14F-4D97-AF65-F5344CB8AC3E}">
        <p14:creationId xmlns:p14="http://schemas.microsoft.com/office/powerpoint/2010/main" val="1064004835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GB"/>
              <a:t> </a:t>
            </a:r>
          </a:p>
        </p:txBody>
      </p:sp>
      <p:sp>
        <p:nvSpPr>
          <p:cNvPr id="40963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Ribs and Their Attachments</a:t>
            </a:r>
          </a:p>
        </p:txBody>
      </p:sp>
      <p:sp>
        <p:nvSpPr>
          <p:cNvPr id="40964" name="Rectangle 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12 pairs</a:t>
            </a:r>
          </a:p>
          <a:p>
            <a:pPr eaLnBrk="1" hangingPunct="1"/>
            <a:r>
              <a:rPr lang="en-US" smtClean="0"/>
              <a:t>All attach posteriorly to </a:t>
            </a:r>
          </a:p>
          <a:p>
            <a:pPr lvl="1" eaLnBrk="1" hangingPunct="1"/>
            <a:r>
              <a:rPr lang="en-US" smtClean="0"/>
              <a:t>Vertebral bodies </a:t>
            </a:r>
          </a:p>
          <a:p>
            <a:pPr lvl="1" eaLnBrk="1" hangingPunct="1"/>
            <a:r>
              <a:rPr lang="en-US" smtClean="0"/>
              <a:t>transverse processes of thoracic vertebrae</a:t>
            </a:r>
          </a:p>
          <a:p>
            <a:pPr eaLnBrk="1" hangingPunct="1"/>
            <a:endParaRPr lang="en-US" smtClean="0"/>
          </a:p>
          <a:p>
            <a:pPr eaLnBrk="1" hangingPunct="1"/>
            <a:r>
              <a:rPr lang="en-US" smtClean="0"/>
              <a:t>Pairs 1 through 7</a:t>
            </a:r>
          </a:p>
          <a:p>
            <a:pPr lvl="1" eaLnBrk="1" hangingPunct="1"/>
            <a:r>
              <a:rPr lang="en-US" b="1" smtClean="0"/>
              <a:t>True (vertebrosternal) ribs</a:t>
            </a:r>
            <a:endParaRPr lang="en-US" smtClean="0"/>
          </a:p>
          <a:p>
            <a:pPr lvl="1" eaLnBrk="1" hangingPunct="1"/>
            <a:r>
              <a:rPr lang="en-US" smtClean="0"/>
              <a:t>Attach directly to sternum by individual costal cartilages</a:t>
            </a:r>
          </a:p>
        </p:txBody>
      </p:sp>
    </p:spTree>
    <p:extLst>
      <p:ext uri="{BB962C8B-B14F-4D97-AF65-F5344CB8AC3E}">
        <p14:creationId xmlns:p14="http://schemas.microsoft.com/office/powerpoint/2010/main" val="2613922727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GB"/>
              <a:t> </a:t>
            </a:r>
          </a:p>
        </p:txBody>
      </p:sp>
      <p:sp>
        <p:nvSpPr>
          <p:cNvPr id="41987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Ribs and Their Attachments</a:t>
            </a:r>
          </a:p>
        </p:txBody>
      </p:sp>
      <p:sp>
        <p:nvSpPr>
          <p:cNvPr id="62469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365125" y="1141413"/>
            <a:ext cx="4587875" cy="5106987"/>
          </a:xfrm>
        </p:spPr>
        <p:txBody>
          <a:bodyPr>
            <a:normAutofit fontScale="92500"/>
          </a:bodyPr>
          <a:lstStyle/>
          <a:p>
            <a:pPr eaLnBrk="1" hangingPunct="1">
              <a:defRPr/>
            </a:pPr>
            <a:r>
              <a:rPr lang="en-US" dirty="0" smtClean="0"/>
              <a:t>Pairs 8 through12</a:t>
            </a:r>
          </a:p>
          <a:p>
            <a:pPr lvl="1" eaLnBrk="1" hangingPunct="1">
              <a:defRPr/>
            </a:pPr>
            <a:r>
              <a:rPr lang="en-US" b="1" dirty="0" smtClean="0"/>
              <a:t>False ribs</a:t>
            </a:r>
            <a:endParaRPr lang="en-US" dirty="0" smtClean="0"/>
          </a:p>
          <a:p>
            <a:pPr lvl="1" eaLnBrk="1" hangingPunct="1">
              <a:defRPr/>
            </a:pPr>
            <a:r>
              <a:rPr lang="en-US" dirty="0" smtClean="0"/>
              <a:t>Pairs 8–10 also called </a:t>
            </a:r>
            <a:r>
              <a:rPr lang="en-US" b="1" dirty="0" err="1" smtClean="0"/>
              <a:t>vertebrochondral</a:t>
            </a:r>
            <a:r>
              <a:rPr lang="en-US" b="1" dirty="0" smtClean="0"/>
              <a:t> ribs</a:t>
            </a:r>
            <a:endParaRPr lang="en-US" dirty="0" smtClean="0"/>
          </a:p>
          <a:p>
            <a:pPr lvl="2" eaLnBrk="1" hangingPunct="1">
              <a:defRPr/>
            </a:pPr>
            <a:r>
              <a:rPr lang="en-US" dirty="0" smtClean="0"/>
              <a:t>Attach indirectly to sternum by joining costal cartilage of rib above </a:t>
            </a:r>
          </a:p>
          <a:p>
            <a:pPr lvl="1" eaLnBrk="1" hangingPunct="1">
              <a:defRPr/>
            </a:pPr>
            <a:endParaRPr lang="en-US" dirty="0" smtClean="0"/>
          </a:p>
          <a:p>
            <a:pPr lvl="1" eaLnBrk="1" hangingPunct="1">
              <a:defRPr/>
            </a:pPr>
            <a:r>
              <a:rPr lang="en-US" dirty="0" smtClean="0"/>
              <a:t>Pairs 11–12 also called </a:t>
            </a:r>
            <a:r>
              <a:rPr lang="en-US" b="1" dirty="0" smtClean="0"/>
              <a:t>vertebral (floating)</a:t>
            </a:r>
            <a:r>
              <a:rPr lang="en-US" dirty="0" smtClean="0"/>
              <a:t> </a:t>
            </a:r>
            <a:r>
              <a:rPr lang="en-US" b="1" dirty="0" smtClean="0"/>
              <a:t>ribs</a:t>
            </a:r>
            <a:endParaRPr lang="en-US" dirty="0" smtClean="0"/>
          </a:p>
          <a:p>
            <a:pPr lvl="2" eaLnBrk="1" hangingPunct="1">
              <a:defRPr/>
            </a:pPr>
            <a:r>
              <a:rPr lang="en-US" dirty="0" smtClean="0"/>
              <a:t>No attachment to sternum</a:t>
            </a:r>
          </a:p>
        </p:txBody>
      </p:sp>
      <p:pic>
        <p:nvPicPr>
          <p:cNvPr id="4198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1225" y="990600"/>
            <a:ext cx="3152775" cy="486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14840727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5225" y="0"/>
            <a:ext cx="5438775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GB"/>
              <a:t> </a:t>
            </a:r>
          </a:p>
        </p:txBody>
      </p:sp>
      <p:sp>
        <p:nvSpPr>
          <p:cNvPr id="4301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Rib Structure</a:t>
            </a:r>
          </a:p>
        </p:txBody>
      </p:sp>
      <p:sp>
        <p:nvSpPr>
          <p:cNvPr id="43013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365125" y="1141413"/>
            <a:ext cx="4283075" cy="5106987"/>
          </a:xfrm>
        </p:spPr>
        <p:txBody>
          <a:bodyPr/>
          <a:lstStyle/>
          <a:p>
            <a:pPr eaLnBrk="1" hangingPunct="1"/>
            <a:r>
              <a:rPr lang="en-US" smtClean="0"/>
              <a:t>Main parts:</a:t>
            </a:r>
          </a:p>
          <a:p>
            <a:pPr lvl="1" eaLnBrk="1" hangingPunct="1"/>
            <a:r>
              <a:rPr lang="en-US" smtClean="0"/>
              <a:t>Head  </a:t>
            </a:r>
          </a:p>
          <a:p>
            <a:pPr lvl="1" eaLnBrk="1" hangingPunct="1"/>
            <a:r>
              <a:rPr lang="en-US" smtClean="0"/>
              <a:t>Neck  </a:t>
            </a:r>
          </a:p>
          <a:p>
            <a:pPr lvl="1" eaLnBrk="1" hangingPunct="1"/>
            <a:r>
              <a:rPr lang="en-US" smtClean="0"/>
              <a:t>Tubercle  </a:t>
            </a:r>
          </a:p>
          <a:p>
            <a:pPr lvl="2" eaLnBrk="1" hangingPunct="1"/>
            <a:r>
              <a:rPr lang="en-US" smtClean="0"/>
              <a:t>Articulates with transverse costal facet  </a:t>
            </a:r>
          </a:p>
          <a:p>
            <a:pPr lvl="1" eaLnBrk="1" hangingPunct="1"/>
            <a:r>
              <a:rPr lang="en-US" smtClean="0"/>
              <a:t>Shaft</a:t>
            </a:r>
          </a:p>
          <a:p>
            <a:pPr lvl="2" eaLnBrk="1" hangingPunct="1"/>
            <a:r>
              <a:rPr lang="en-US" smtClean="0"/>
              <a:t>Most of rib</a:t>
            </a:r>
          </a:p>
        </p:txBody>
      </p:sp>
    </p:spTree>
    <p:extLst>
      <p:ext uri="{BB962C8B-B14F-4D97-AF65-F5344CB8AC3E}">
        <p14:creationId xmlns:p14="http://schemas.microsoft.com/office/powerpoint/2010/main" val="1904259849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GB"/>
              <a:t> </a:t>
            </a:r>
          </a:p>
        </p:txBody>
      </p:sp>
      <p:sp>
        <p:nvSpPr>
          <p:cNvPr id="44035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Appendicular Skeleton</a:t>
            </a:r>
          </a:p>
        </p:txBody>
      </p:sp>
      <p:sp>
        <p:nvSpPr>
          <p:cNvPr id="44036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Bones of limbs and their girdles</a:t>
            </a:r>
          </a:p>
          <a:p>
            <a:pPr lvl="1" eaLnBrk="1" hangingPunct="1"/>
            <a:r>
              <a:rPr lang="en-US" smtClean="0"/>
              <a:t>Pectoral girdle</a:t>
            </a:r>
          </a:p>
          <a:p>
            <a:pPr lvl="2" eaLnBrk="1" hangingPunct="1"/>
            <a:r>
              <a:rPr lang="en-US" smtClean="0"/>
              <a:t>Attaches upper limbs to body trunk</a:t>
            </a:r>
          </a:p>
          <a:p>
            <a:pPr lvl="1" eaLnBrk="1" hangingPunct="1"/>
            <a:endParaRPr lang="en-US" smtClean="0"/>
          </a:p>
          <a:p>
            <a:pPr lvl="1" eaLnBrk="1" hangingPunct="1"/>
            <a:r>
              <a:rPr lang="en-US" smtClean="0"/>
              <a:t>Pelvic girdle </a:t>
            </a:r>
          </a:p>
          <a:p>
            <a:pPr lvl="2" eaLnBrk="1" hangingPunct="1"/>
            <a:r>
              <a:rPr lang="en-US" smtClean="0"/>
              <a:t>Attaches lower limbs to body trunk</a:t>
            </a:r>
          </a:p>
        </p:txBody>
      </p:sp>
    </p:spTree>
    <p:extLst>
      <p:ext uri="{BB962C8B-B14F-4D97-AF65-F5344CB8AC3E}">
        <p14:creationId xmlns:p14="http://schemas.microsoft.com/office/powerpoint/2010/main" val="3885384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29706" name="Rectangle 10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Dermal Papillae</a:t>
            </a:r>
          </a:p>
        </p:txBody>
      </p:sp>
      <p:sp>
        <p:nvSpPr>
          <p:cNvPr id="29707" name="Rectangle 11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Most contain capillary loops </a:t>
            </a:r>
          </a:p>
          <a:p>
            <a:endParaRPr lang="en-US" sz="2800" dirty="0" smtClean="0"/>
          </a:p>
          <a:p>
            <a:r>
              <a:rPr lang="en-US" sz="2800" dirty="0" smtClean="0"/>
              <a:t>Some </a:t>
            </a:r>
            <a:r>
              <a:rPr lang="en-US" sz="2800" dirty="0"/>
              <a:t>contain </a:t>
            </a:r>
            <a:r>
              <a:rPr lang="en-US" sz="2800" dirty="0" err="1"/>
              <a:t>meissner's</a:t>
            </a:r>
            <a:r>
              <a:rPr lang="en-US" sz="2800" dirty="0"/>
              <a:t> corpuscles </a:t>
            </a:r>
            <a:endParaRPr lang="en-US" sz="2800" dirty="0" smtClean="0"/>
          </a:p>
          <a:p>
            <a:pPr lvl="1"/>
            <a:r>
              <a:rPr lang="en-US" sz="2400" dirty="0" smtClean="0"/>
              <a:t>(</a:t>
            </a:r>
            <a:r>
              <a:rPr lang="en-US" sz="2400" dirty="0"/>
              <a:t>touch receptors)</a:t>
            </a:r>
          </a:p>
          <a:p>
            <a:endParaRPr lang="en-US" sz="2800" dirty="0" smtClean="0"/>
          </a:p>
          <a:p>
            <a:r>
              <a:rPr lang="en-US" sz="2800" dirty="0" smtClean="0"/>
              <a:t>Some </a:t>
            </a:r>
            <a:r>
              <a:rPr lang="en-US" sz="2800" dirty="0"/>
              <a:t>contain free nerve endings </a:t>
            </a:r>
            <a:endParaRPr lang="en-US" sz="2800" dirty="0" smtClean="0"/>
          </a:p>
          <a:p>
            <a:pPr lvl="1"/>
            <a:r>
              <a:rPr lang="en-US" sz="2400" dirty="0" smtClean="0"/>
              <a:t>(</a:t>
            </a:r>
            <a:r>
              <a:rPr lang="en-US" sz="2400" dirty="0"/>
              <a:t>pain receptors) </a:t>
            </a:r>
          </a:p>
          <a:p>
            <a:pPr>
              <a:buNone/>
            </a:pPr>
            <a:endParaRPr lang="en-US" sz="2800" dirty="0" smtClean="0"/>
          </a:p>
        </p:txBody>
      </p:sp>
    </p:spTree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GB"/>
              <a:t> </a:t>
            </a:r>
          </a:p>
        </p:txBody>
      </p:sp>
      <p:sp>
        <p:nvSpPr>
          <p:cNvPr id="45059" name="Rectangle 9"/>
          <p:cNvSpPr>
            <a:spLocks noGrp="1" noChangeArrowheads="1"/>
          </p:cNvSpPr>
          <p:nvPr>
            <p:ph type="body" idx="1"/>
          </p:nvPr>
        </p:nvSpPr>
        <p:spPr>
          <a:xfrm>
            <a:off x="365125" y="1141413"/>
            <a:ext cx="4130675" cy="5106987"/>
          </a:xfrm>
        </p:spPr>
        <p:txBody>
          <a:bodyPr/>
          <a:lstStyle/>
          <a:p>
            <a:pPr eaLnBrk="1" hangingPunct="1"/>
            <a:r>
              <a:rPr lang="en-US" b="1" smtClean="0"/>
              <a:t>Clavicles</a:t>
            </a:r>
            <a:r>
              <a:rPr lang="en-US" smtClean="0"/>
              <a:t> and </a:t>
            </a:r>
            <a:r>
              <a:rPr lang="en-US" b="1" smtClean="0"/>
              <a:t>scapulae</a:t>
            </a:r>
            <a:endParaRPr lang="en-US" smtClean="0"/>
          </a:p>
          <a:p>
            <a:pPr lvl="1" eaLnBrk="1" hangingPunct="1"/>
            <a:r>
              <a:rPr lang="en-US" smtClean="0"/>
              <a:t>Attach upper limbs to axial skeleton </a:t>
            </a:r>
          </a:p>
          <a:p>
            <a:pPr lvl="1" eaLnBrk="1" hangingPunct="1"/>
            <a:endParaRPr lang="en-US" smtClean="0"/>
          </a:p>
          <a:p>
            <a:pPr lvl="1" eaLnBrk="1" hangingPunct="1"/>
            <a:r>
              <a:rPr lang="en-US" smtClean="0"/>
              <a:t>Provide attachment sites for muscles that move upper limbs</a:t>
            </a:r>
          </a:p>
        </p:txBody>
      </p:sp>
      <p:sp>
        <p:nvSpPr>
          <p:cNvPr id="45060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Pectoral Girdle (Shoulder Girdle)</a:t>
            </a:r>
          </a:p>
        </p:txBody>
      </p:sp>
      <p:pic>
        <p:nvPicPr>
          <p:cNvPr id="4506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295400"/>
            <a:ext cx="4067175" cy="442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63548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GB"/>
              <a:t> </a:t>
            </a:r>
          </a:p>
        </p:txBody>
      </p:sp>
      <p:sp>
        <p:nvSpPr>
          <p:cNvPr id="46083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Clavicles (Collarbones)</a:t>
            </a:r>
          </a:p>
        </p:txBody>
      </p:sp>
      <p:sp>
        <p:nvSpPr>
          <p:cNvPr id="29703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365125" y="1141413"/>
            <a:ext cx="8229600" cy="3506787"/>
          </a:xfrm>
        </p:spPr>
        <p:txBody>
          <a:bodyPr>
            <a:normAutofit fontScale="85000" lnSpcReduction="20000"/>
          </a:bodyPr>
          <a:lstStyle/>
          <a:p>
            <a:pPr eaLnBrk="1" hangingPunct="1">
              <a:defRPr/>
            </a:pPr>
            <a:r>
              <a:rPr lang="en-US" dirty="0" smtClean="0"/>
              <a:t>articulates with sternum medially</a:t>
            </a:r>
          </a:p>
          <a:p>
            <a:pPr eaLnBrk="1" hangingPunct="1">
              <a:defRPr/>
            </a:pPr>
            <a:endParaRPr lang="en-US" dirty="0" smtClean="0"/>
          </a:p>
          <a:p>
            <a:pPr eaLnBrk="1" hangingPunct="1">
              <a:defRPr/>
            </a:pPr>
            <a:r>
              <a:rPr lang="en-US" dirty="0" smtClean="0"/>
              <a:t>articulates laterally with scapula</a:t>
            </a:r>
          </a:p>
          <a:p>
            <a:pPr eaLnBrk="1" hangingPunct="1">
              <a:defRPr/>
            </a:pPr>
            <a:endParaRPr lang="en-US" dirty="0" smtClean="0"/>
          </a:p>
          <a:p>
            <a:pPr eaLnBrk="1" hangingPunct="1">
              <a:defRPr/>
            </a:pPr>
            <a:r>
              <a:rPr lang="en-US" dirty="0" smtClean="0"/>
              <a:t>Anchor muscles</a:t>
            </a:r>
          </a:p>
          <a:p>
            <a:pPr eaLnBrk="1" hangingPunct="1">
              <a:defRPr/>
            </a:pPr>
            <a:endParaRPr lang="en-US" dirty="0" smtClean="0"/>
          </a:p>
          <a:p>
            <a:pPr eaLnBrk="1" hangingPunct="1">
              <a:defRPr/>
            </a:pPr>
            <a:r>
              <a:rPr lang="en-US" dirty="0" smtClean="0"/>
              <a:t>Act as braces to hold the scapulae and arms out laterally </a:t>
            </a:r>
          </a:p>
        </p:txBody>
      </p:sp>
      <p:pic>
        <p:nvPicPr>
          <p:cNvPr id="4608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4191000"/>
            <a:ext cx="4291013" cy="245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22698915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GB"/>
              <a:t> </a:t>
            </a:r>
          </a:p>
        </p:txBody>
      </p:sp>
      <p:sp>
        <p:nvSpPr>
          <p:cNvPr id="47107" name="Rectangle 1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Scapulae (Shoulder Blades)</a:t>
            </a:r>
          </a:p>
        </p:txBody>
      </p:sp>
      <p:sp>
        <p:nvSpPr>
          <p:cNvPr id="47108" name="Rectangle 11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On dorsal surface of rib cage, between ribs 2 and 7</a:t>
            </a:r>
          </a:p>
          <a:p>
            <a:pPr eaLnBrk="1" hangingPunct="1"/>
            <a:endParaRPr lang="en-US" smtClean="0"/>
          </a:p>
          <a:p>
            <a:pPr eaLnBrk="1" hangingPunct="1"/>
            <a:r>
              <a:rPr lang="en-US" smtClean="0"/>
              <a:t>Flat and triangular, with three borders and three angles</a:t>
            </a:r>
          </a:p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821157036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 </a:t>
            </a:r>
          </a:p>
        </p:txBody>
      </p:sp>
      <p:pic>
        <p:nvPicPr>
          <p:cNvPr id="48131" name="Picture 56" descr="figure_07_26a_unlabel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79"/>
          <a:stretch>
            <a:fillRect/>
          </a:stretch>
        </p:blipFill>
        <p:spPr bwMode="auto">
          <a:xfrm>
            <a:off x="1749425" y="111125"/>
            <a:ext cx="5645150" cy="645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2" name="Rectangle 55"/>
          <p:cNvSpPr>
            <a:spLocks noChangeArrowheads="1"/>
          </p:cNvSpPr>
          <p:nvPr/>
        </p:nvSpPr>
        <p:spPr bwMode="auto">
          <a:xfrm>
            <a:off x="0" y="0"/>
            <a:ext cx="91440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7200">
            <a:spAutoFit/>
          </a:bodyPr>
          <a:lstStyle/>
          <a:p>
            <a:pPr eaLnBrk="1" hangingPunct="1">
              <a:spcBef>
                <a:spcPct val="50000"/>
              </a:spcBef>
              <a:tabLst>
                <a:tab pos="8343900" algn="r"/>
              </a:tabLst>
            </a:pPr>
            <a:r>
              <a:rPr lang="en-US" sz="1200">
                <a:latin typeface="Arial" charset="0"/>
                <a:cs typeface="Arial" charset="0"/>
              </a:rPr>
              <a:t>Figure 7.26a  The scapula.</a:t>
            </a:r>
          </a:p>
        </p:txBody>
      </p:sp>
      <p:sp>
        <p:nvSpPr>
          <p:cNvPr id="48133" name="Text Box 57"/>
          <p:cNvSpPr txBox="1">
            <a:spLocks noChangeArrowheads="1"/>
          </p:cNvSpPr>
          <p:nvPr/>
        </p:nvSpPr>
        <p:spPr bwMode="auto">
          <a:xfrm>
            <a:off x="2466975" y="1720850"/>
            <a:ext cx="113188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9pPr>
          </a:lstStyle>
          <a:p>
            <a:r>
              <a:rPr lang="en-US" sz="1600">
                <a:latin typeface="Arial" charset="0"/>
              </a:rPr>
              <a:t>Acromion</a:t>
            </a:r>
          </a:p>
        </p:txBody>
      </p:sp>
      <p:sp>
        <p:nvSpPr>
          <p:cNvPr id="48134" name="Text Box 58"/>
          <p:cNvSpPr txBox="1">
            <a:spLocks noChangeArrowheads="1"/>
          </p:cNvSpPr>
          <p:nvPr/>
        </p:nvSpPr>
        <p:spPr bwMode="auto">
          <a:xfrm>
            <a:off x="3373438" y="1489075"/>
            <a:ext cx="2205037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9pPr>
          </a:lstStyle>
          <a:p>
            <a:r>
              <a:rPr lang="en-US" sz="1600">
                <a:latin typeface="Arial" charset="0"/>
              </a:rPr>
              <a:t>Suprascapular notch</a:t>
            </a:r>
          </a:p>
        </p:txBody>
      </p:sp>
      <p:sp>
        <p:nvSpPr>
          <p:cNvPr id="48135" name="Text Box 59"/>
          <p:cNvSpPr txBox="1">
            <a:spLocks noChangeArrowheads="1"/>
          </p:cNvSpPr>
          <p:nvPr/>
        </p:nvSpPr>
        <p:spPr bwMode="auto">
          <a:xfrm>
            <a:off x="5467350" y="1724025"/>
            <a:ext cx="171926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9pPr>
          </a:lstStyle>
          <a:p>
            <a:r>
              <a:rPr lang="en-US" sz="1600">
                <a:latin typeface="Arial" charset="0"/>
              </a:rPr>
              <a:t>Superior border</a:t>
            </a:r>
          </a:p>
        </p:txBody>
      </p:sp>
      <p:sp>
        <p:nvSpPr>
          <p:cNvPr id="48136" name="Text Box 60"/>
          <p:cNvSpPr txBox="1">
            <a:spLocks noChangeArrowheads="1"/>
          </p:cNvSpPr>
          <p:nvPr/>
        </p:nvSpPr>
        <p:spPr bwMode="auto">
          <a:xfrm>
            <a:off x="5953125" y="2381250"/>
            <a:ext cx="1019175" cy="55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9pPr>
          </a:lstStyle>
          <a:p>
            <a:pPr>
              <a:lnSpc>
                <a:spcPct val="95000"/>
              </a:lnSpc>
            </a:pPr>
            <a:r>
              <a:rPr lang="en-US" sz="1600">
                <a:latin typeface="Arial" charset="0"/>
              </a:rPr>
              <a:t>Superior</a:t>
            </a:r>
          </a:p>
          <a:p>
            <a:pPr>
              <a:lnSpc>
                <a:spcPct val="95000"/>
              </a:lnSpc>
            </a:pPr>
            <a:r>
              <a:rPr lang="en-US" sz="1600">
                <a:latin typeface="Arial" charset="0"/>
              </a:rPr>
              <a:t>angle</a:t>
            </a:r>
          </a:p>
        </p:txBody>
      </p:sp>
      <p:sp>
        <p:nvSpPr>
          <p:cNvPr id="48137" name="Text Box 61"/>
          <p:cNvSpPr txBox="1">
            <a:spLocks noChangeArrowheads="1"/>
          </p:cNvSpPr>
          <p:nvPr/>
        </p:nvSpPr>
        <p:spPr bwMode="auto">
          <a:xfrm>
            <a:off x="5921375" y="4530725"/>
            <a:ext cx="1403350" cy="55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9pPr>
          </a:lstStyle>
          <a:p>
            <a:pPr>
              <a:lnSpc>
                <a:spcPct val="95000"/>
              </a:lnSpc>
            </a:pPr>
            <a:r>
              <a:rPr lang="en-US" sz="1600">
                <a:latin typeface="Arial" charset="0"/>
              </a:rPr>
              <a:t>Subscapular</a:t>
            </a:r>
          </a:p>
          <a:p>
            <a:pPr>
              <a:lnSpc>
                <a:spcPct val="95000"/>
              </a:lnSpc>
            </a:pPr>
            <a:r>
              <a:rPr lang="en-US" sz="1600">
                <a:latin typeface="Arial" charset="0"/>
              </a:rPr>
              <a:t>fossa</a:t>
            </a:r>
          </a:p>
        </p:txBody>
      </p:sp>
      <p:sp>
        <p:nvSpPr>
          <p:cNvPr id="48138" name="Text Box 62"/>
          <p:cNvSpPr txBox="1">
            <a:spLocks noChangeArrowheads="1"/>
          </p:cNvSpPr>
          <p:nvPr/>
        </p:nvSpPr>
        <p:spPr bwMode="auto">
          <a:xfrm>
            <a:off x="5916613" y="5032375"/>
            <a:ext cx="1516062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9pPr>
          </a:lstStyle>
          <a:p>
            <a:r>
              <a:rPr lang="en-US" sz="1600">
                <a:latin typeface="Arial" charset="0"/>
              </a:rPr>
              <a:t>Medial border</a:t>
            </a:r>
          </a:p>
        </p:txBody>
      </p:sp>
      <p:sp>
        <p:nvSpPr>
          <p:cNvPr id="48139" name="Text Box 63"/>
          <p:cNvSpPr txBox="1">
            <a:spLocks noChangeArrowheads="1"/>
          </p:cNvSpPr>
          <p:nvPr/>
        </p:nvSpPr>
        <p:spPr bwMode="auto">
          <a:xfrm>
            <a:off x="1711325" y="2714625"/>
            <a:ext cx="939800" cy="55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9pPr>
          </a:lstStyle>
          <a:p>
            <a:pPr>
              <a:lnSpc>
                <a:spcPct val="95000"/>
              </a:lnSpc>
            </a:pPr>
            <a:r>
              <a:rPr lang="en-US" sz="1600">
                <a:latin typeface="Arial" charset="0"/>
              </a:rPr>
              <a:t>Glenoid</a:t>
            </a:r>
          </a:p>
          <a:p>
            <a:pPr>
              <a:lnSpc>
                <a:spcPct val="95000"/>
              </a:lnSpc>
            </a:pPr>
            <a:r>
              <a:rPr lang="en-US" sz="1600">
                <a:latin typeface="Arial" charset="0"/>
              </a:rPr>
              <a:t>cavity</a:t>
            </a:r>
          </a:p>
        </p:txBody>
      </p:sp>
      <p:sp>
        <p:nvSpPr>
          <p:cNvPr id="48140" name="Text Box 64"/>
          <p:cNvSpPr txBox="1">
            <a:spLocks noChangeArrowheads="1"/>
          </p:cNvSpPr>
          <p:nvPr/>
        </p:nvSpPr>
        <p:spPr bwMode="auto">
          <a:xfrm>
            <a:off x="1711325" y="2268538"/>
            <a:ext cx="1065213" cy="55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9pPr>
          </a:lstStyle>
          <a:p>
            <a:pPr>
              <a:lnSpc>
                <a:spcPct val="95000"/>
              </a:lnSpc>
            </a:pPr>
            <a:r>
              <a:rPr lang="en-US" sz="1600">
                <a:latin typeface="Arial" charset="0"/>
              </a:rPr>
              <a:t>Coracoid</a:t>
            </a:r>
          </a:p>
          <a:p>
            <a:pPr>
              <a:lnSpc>
                <a:spcPct val="95000"/>
              </a:lnSpc>
            </a:pPr>
            <a:r>
              <a:rPr lang="en-US" sz="1600">
                <a:latin typeface="Arial" charset="0"/>
              </a:rPr>
              <a:t>process</a:t>
            </a:r>
          </a:p>
        </p:txBody>
      </p:sp>
      <p:sp>
        <p:nvSpPr>
          <p:cNvPr id="48141" name="Text Box 65"/>
          <p:cNvSpPr txBox="1">
            <a:spLocks noChangeArrowheads="1"/>
          </p:cNvSpPr>
          <p:nvPr/>
        </p:nvSpPr>
        <p:spPr bwMode="auto">
          <a:xfrm>
            <a:off x="1517650" y="4641850"/>
            <a:ext cx="155098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9pPr>
          </a:lstStyle>
          <a:p>
            <a:r>
              <a:rPr lang="en-US" sz="1600">
                <a:latin typeface="Arial" charset="0"/>
              </a:rPr>
              <a:t>Lateral border</a:t>
            </a:r>
          </a:p>
        </p:txBody>
      </p:sp>
      <p:sp>
        <p:nvSpPr>
          <p:cNvPr id="48142" name="Line 66"/>
          <p:cNvSpPr>
            <a:spLocks noChangeShapeType="1"/>
          </p:cNvSpPr>
          <p:nvPr/>
        </p:nvSpPr>
        <p:spPr bwMode="auto">
          <a:xfrm>
            <a:off x="3032125" y="2000250"/>
            <a:ext cx="0" cy="2825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8143" name="Line 67"/>
          <p:cNvSpPr>
            <a:spLocks noChangeShapeType="1"/>
          </p:cNvSpPr>
          <p:nvPr/>
        </p:nvSpPr>
        <p:spPr bwMode="auto">
          <a:xfrm>
            <a:off x="2746375" y="2457450"/>
            <a:ext cx="3556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8144" name="Line 68"/>
          <p:cNvSpPr>
            <a:spLocks noChangeShapeType="1"/>
          </p:cNvSpPr>
          <p:nvPr/>
        </p:nvSpPr>
        <p:spPr bwMode="auto">
          <a:xfrm>
            <a:off x="2613025" y="2905125"/>
            <a:ext cx="81915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8145" name="Freeform 69"/>
          <p:cNvSpPr>
            <a:spLocks/>
          </p:cNvSpPr>
          <p:nvPr/>
        </p:nvSpPr>
        <p:spPr bwMode="auto">
          <a:xfrm>
            <a:off x="4213225" y="1800225"/>
            <a:ext cx="85725" cy="1139825"/>
          </a:xfrm>
          <a:custGeom>
            <a:avLst/>
            <a:gdLst>
              <a:gd name="T0" fmla="*/ 52 w 54"/>
              <a:gd name="T1" fmla="*/ 0 h 718"/>
              <a:gd name="T2" fmla="*/ 54 w 54"/>
              <a:gd name="T3" fmla="*/ 416 h 718"/>
              <a:gd name="T4" fmla="*/ 0 w 54"/>
              <a:gd name="T5" fmla="*/ 718 h 718"/>
              <a:gd name="T6" fmla="*/ 0 60000 65536"/>
              <a:gd name="T7" fmla="*/ 0 60000 65536"/>
              <a:gd name="T8" fmla="*/ 0 60000 65536"/>
              <a:gd name="T9" fmla="*/ 0 w 54"/>
              <a:gd name="T10" fmla="*/ 0 h 718"/>
              <a:gd name="T11" fmla="*/ 54 w 54"/>
              <a:gd name="T12" fmla="*/ 718 h 71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54" h="718">
                <a:moveTo>
                  <a:pt x="52" y="0"/>
                </a:moveTo>
                <a:lnTo>
                  <a:pt x="54" y="416"/>
                </a:lnTo>
                <a:lnTo>
                  <a:pt x="0" y="718"/>
                </a:lnTo>
              </a:path>
            </a:pathLst>
          </a:custGeom>
          <a:noFill/>
          <a:ln w="12700">
            <a:solidFill>
              <a:schemeClr val="tx1"/>
            </a:solidFill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8146" name="Freeform 70"/>
          <p:cNvSpPr>
            <a:spLocks/>
          </p:cNvSpPr>
          <p:nvPr/>
        </p:nvSpPr>
        <p:spPr bwMode="auto">
          <a:xfrm>
            <a:off x="4784725" y="1901825"/>
            <a:ext cx="742950" cy="898525"/>
          </a:xfrm>
          <a:custGeom>
            <a:avLst/>
            <a:gdLst>
              <a:gd name="T0" fmla="*/ 0 w 468"/>
              <a:gd name="T1" fmla="*/ 566 h 566"/>
              <a:gd name="T2" fmla="*/ 380 w 468"/>
              <a:gd name="T3" fmla="*/ 0 h 566"/>
              <a:gd name="T4" fmla="*/ 468 w 468"/>
              <a:gd name="T5" fmla="*/ 0 h 566"/>
              <a:gd name="T6" fmla="*/ 0 60000 65536"/>
              <a:gd name="T7" fmla="*/ 0 60000 65536"/>
              <a:gd name="T8" fmla="*/ 0 60000 65536"/>
              <a:gd name="T9" fmla="*/ 0 w 468"/>
              <a:gd name="T10" fmla="*/ 0 h 566"/>
              <a:gd name="T11" fmla="*/ 468 w 468"/>
              <a:gd name="T12" fmla="*/ 566 h 56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68" h="566">
                <a:moveTo>
                  <a:pt x="0" y="566"/>
                </a:moveTo>
                <a:lnTo>
                  <a:pt x="380" y="0"/>
                </a:lnTo>
                <a:lnTo>
                  <a:pt x="468" y="0"/>
                </a:lnTo>
              </a:path>
            </a:pathLst>
          </a:custGeom>
          <a:noFill/>
          <a:ln w="12700">
            <a:solidFill>
              <a:schemeClr val="tx1"/>
            </a:solidFill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8147" name="Line 71"/>
          <p:cNvSpPr>
            <a:spLocks noChangeShapeType="1"/>
          </p:cNvSpPr>
          <p:nvPr/>
        </p:nvSpPr>
        <p:spPr bwMode="auto">
          <a:xfrm>
            <a:off x="5362575" y="2568575"/>
            <a:ext cx="6477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8148" name="Line 72"/>
          <p:cNvSpPr>
            <a:spLocks noChangeShapeType="1"/>
          </p:cNvSpPr>
          <p:nvPr/>
        </p:nvSpPr>
        <p:spPr bwMode="auto">
          <a:xfrm>
            <a:off x="5588000" y="2568575"/>
            <a:ext cx="12700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8149" name="Line 73"/>
          <p:cNvSpPr>
            <a:spLocks noChangeShapeType="1"/>
          </p:cNvSpPr>
          <p:nvPr/>
        </p:nvSpPr>
        <p:spPr bwMode="auto">
          <a:xfrm>
            <a:off x="5114925" y="4711700"/>
            <a:ext cx="8731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8150" name="Line 74"/>
          <p:cNvSpPr>
            <a:spLocks noChangeShapeType="1"/>
          </p:cNvSpPr>
          <p:nvPr/>
        </p:nvSpPr>
        <p:spPr bwMode="auto">
          <a:xfrm>
            <a:off x="5448300" y="5226050"/>
            <a:ext cx="52387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8151" name="Freeform 75"/>
          <p:cNvSpPr>
            <a:spLocks/>
          </p:cNvSpPr>
          <p:nvPr/>
        </p:nvSpPr>
        <p:spPr bwMode="auto">
          <a:xfrm>
            <a:off x="4629150" y="6099175"/>
            <a:ext cx="958850" cy="133350"/>
          </a:xfrm>
          <a:custGeom>
            <a:avLst/>
            <a:gdLst>
              <a:gd name="T0" fmla="*/ 0 w 604"/>
              <a:gd name="T1" fmla="*/ 0 h 84"/>
              <a:gd name="T2" fmla="*/ 150 w 604"/>
              <a:gd name="T3" fmla="*/ 84 h 84"/>
              <a:gd name="T4" fmla="*/ 604 w 604"/>
              <a:gd name="T5" fmla="*/ 84 h 84"/>
              <a:gd name="T6" fmla="*/ 0 60000 65536"/>
              <a:gd name="T7" fmla="*/ 0 60000 65536"/>
              <a:gd name="T8" fmla="*/ 0 60000 65536"/>
              <a:gd name="T9" fmla="*/ 0 w 604"/>
              <a:gd name="T10" fmla="*/ 0 h 84"/>
              <a:gd name="T11" fmla="*/ 604 w 604"/>
              <a:gd name="T12" fmla="*/ 84 h 8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04" h="84">
                <a:moveTo>
                  <a:pt x="0" y="0"/>
                </a:moveTo>
                <a:lnTo>
                  <a:pt x="150" y="84"/>
                </a:lnTo>
                <a:lnTo>
                  <a:pt x="604" y="84"/>
                </a:lnTo>
              </a:path>
            </a:pathLst>
          </a:custGeom>
          <a:noFill/>
          <a:ln w="12700">
            <a:solidFill>
              <a:schemeClr val="tx1"/>
            </a:solidFill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8152" name="Line 76"/>
          <p:cNvSpPr>
            <a:spLocks noChangeShapeType="1"/>
          </p:cNvSpPr>
          <p:nvPr/>
        </p:nvSpPr>
        <p:spPr bwMode="auto">
          <a:xfrm flipH="1">
            <a:off x="4864100" y="6099175"/>
            <a:ext cx="228600" cy="1301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8153" name="Line 77"/>
          <p:cNvSpPr>
            <a:spLocks noChangeShapeType="1"/>
          </p:cNvSpPr>
          <p:nvPr/>
        </p:nvSpPr>
        <p:spPr bwMode="auto">
          <a:xfrm flipH="1">
            <a:off x="3016250" y="4835525"/>
            <a:ext cx="113347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8154" name="Text Box 78"/>
          <p:cNvSpPr txBox="1">
            <a:spLocks noChangeArrowheads="1"/>
          </p:cNvSpPr>
          <p:nvPr/>
        </p:nvSpPr>
        <p:spPr bwMode="auto">
          <a:xfrm>
            <a:off x="5526088" y="6032500"/>
            <a:ext cx="1471612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9pPr>
          </a:lstStyle>
          <a:p>
            <a:r>
              <a:rPr lang="en-US" sz="1600">
                <a:latin typeface="Arial" charset="0"/>
              </a:rPr>
              <a:t>Inferior angle</a:t>
            </a:r>
          </a:p>
        </p:txBody>
      </p:sp>
      <p:sp>
        <p:nvSpPr>
          <p:cNvPr id="48155" name="Text Box 79"/>
          <p:cNvSpPr txBox="1">
            <a:spLocks noChangeArrowheads="1"/>
          </p:cNvSpPr>
          <p:nvPr/>
        </p:nvSpPr>
        <p:spPr bwMode="auto">
          <a:xfrm>
            <a:off x="2124075" y="6261100"/>
            <a:ext cx="354806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9pPr>
          </a:lstStyle>
          <a:p>
            <a:r>
              <a:rPr lang="en-US" sz="1600">
                <a:latin typeface="Arial Black" pitchFamily="-78" charset="0"/>
              </a:rPr>
              <a:t>Right scapula, anterior aspect</a:t>
            </a:r>
          </a:p>
        </p:txBody>
      </p:sp>
    </p:spTree>
    <p:extLst>
      <p:ext uri="{BB962C8B-B14F-4D97-AF65-F5344CB8AC3E}">
        <p14:creationId xmlns:p14="http://schemas.microsoft.com/office/powerpoint/2010/main" val="3130016938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 </a:t>
            </a:r>
          </a:p>
        </p:txBody>
      </p:sp>
      <p:pic>
        <p:nvPicPr>
          <p:cNvPr id="49155" name="Picture 52" descr="figure_07_26b_unlabel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7"/>
          <a:stretch>
            <a:fillRect/>
          </a:stretch>
        </p:blipFill>
        <p:spPr bwMode="auto">
          <a:xfrm>
            <a:off x="273050" y="136525"/>
            <a:ext cx="8597900" cy="641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6" name="Rectangle 51"/>
          <p:cNvSpPr>
            <a:spLocks noChangeArrowheads="1"/>
          </p:cNvSpPr>
          <p:nvPr/>
        </p:nvSpPr>
        <p:spPr bwMode="auto">
          <a:xfrm>
            <a:off x="0" y="0"/>
            <a:ext cx="91440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7200">
            <a:spAutoFit/>
          </a:bodyPr>
          <a:lstStyle/>
          <a:p>
            <a:pPr eaLnBrk="1" hangingPunct="1">
              <a:spcBef>
                <a:spcPct val="50000"/>
              </a:spcBef>
              <a:tabLst>
                <a:tab pos="8343900" algn="r"/>
              </a:tabLst>
            </a:pPr>
            <a:r>
              <a:rPr lang="en-US" sz="1200">
                <a:latin typeface="Arial" charset="0"/>
                <a:cs typeface="Arial" charset="0"/>
              </a:rPr>
              <a:t>Figure 7.26b  The scapula.</a:t>
            </a:r>
          </a:p>
        </p:txBody>
      </p:sp>
      <p:sp>
        <p:nvSpPr>
          <p:cNvPr id="49157" name="Text Box 53"/>
          <p:cNvSpPr txBox="1">
            <a:spLocks noChangeArrowheads="1"/>
          </p:cNvSpPr>
          <p:nvPr/>
        </p:nvSpPr>
        <p:spPr bwMode="auto">
          <a:xfrm>
            <a:off x="288925" y="708025"/>
            <a:ext cx="1333500" cy="72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9pPr>
          </a:lstStyle>
          <a:p>
            <a:pPr>
              <a:lnSpc>
                <a:spcPct val="95000"/>
              </a:lnSpc>
            </a:pPr>
            <a:r>
              <a:rPr lang="en-US" sz="2200">
                <a:latin typeface="Arial" charset="0"/>
              </a:rPr>
              <a:t>Superior</a:t>
            </a:r>
          </a:p>
          <a:p>
            <a:pPr>
              <a:lnSpc>
                <a:spcPct val="95000"/>
              </a:lnSpc>
            </a:pPr>
            <a:r>
              <a:rPr lang="en-US" sz="2200">
                <a:latin typeface="Arial" charset="0"/>
              </a:rPr>
              <a:t>angle</a:t>
            </a:r>
          </a:p>
        </p:txBody>
      </p:sp>
      <p:sp>
        <p:nvSpPr>
          <p:cNvPr id="49158" name="Text Box 54"/>
          <p:cNvSpPr txBox="1">
            <a:spLocks noChangeArrowheads="1"/>
          </p:cNvSpPr>
          <p:nvPr/>
        </p:nvSpPr>
        <p:spPr bwMode="auto">
          <a:xfrm>
            <a:off x="254000" y="1866900"/>
            <a:ext cx="2046288" cy="72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9pPr>
          </a:lstStyle>
          <a:p>
            <a:pPr>
              <a:lnSpc>
                <a:spcPct val="95000"/>
              </a:lnSpc>
            </a:pPr>
            <a:r>
              <a:rPr lang="en-US" sz="2200">
                <a:latin typeface="Arial" charset="0"/>
              </a:rPr>
              <a:t>Supraspinous</a:t>
            </a:r>
          </a:p>
          <a:p>
            <a:pPr>
              <a:lnSpc>
                <a:spcPct val="95000"/>
              </a:lnSpc>
            </a:pPr>
            <a:r>
              <a:rPr lang="en-US" sz="2200">
                <a:latin typeface="Arial" charset="0"/>
              </a:rPr>
              <a:t>fossa</a:t>
            </a:r>
          </a:p>
        </p:txBody>
      </p:sp>
      <p:sp>
        <p:nvSpPr>
          <p:cNvPr id="49159" name="Text Box 55"/>
          <p:cNvSpPr txBox="1">
            <a:spLocks noChangeArrowheads="1"/>
          </p:cNvSpPr>
          <p:nvPr/>
        </p:nvSpPr>
        <p:spPr bwMode="auto">
          <a:xfrm>
            <a:off x="252413" y="3033713"/>
            <a:ext cx="1860550" cy="72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9pPr>
          </a:lstStyle>
          <a:p>
            <a:pPr>
              <a:lnSpc>
                <a:spcPct val="95000"/>
              </a:lnSpc>
            </a:pPr>
            <a:r>
              <a:rPr lang="en-US" sz="2200">
                <a:latin typeface="Arial" charset="0"/>
              </a:rPr>
              <a:t>Infraspinous</a:t>
            </a:r>
          </a:p>
          <a:p>
            <a:pPr>
              <a:lnSpc>
                <a:spcPct val="95000"/>
              </a:lnSpc>
            </a:pPr>
            <a:r>
              <a:rPr lang="en-US" sz="2200">
                <a:latin typeface="Arial" charset="0"/>
              </a:rPr>
              <a:t>fossa</a:t>
            </a:r>
          </a:p>
        </p:txBody>
      </p:sp>
      <p:sp>
        <p:nvSpPr>
          <p:cNvPr id="49160" name="Text Box 56"/>
          <p:cNvSpPr txBox="1">
            <a:spLocks noChangeArrowheads="1"/>
          </p:cNvSpPr>
          <p:nvPr/>
        </p:nvSpPr>
        <p:spPr bwMode="auto">
          <a:xfrm>
            <a:off x="238125" y="4433888"/>
            <a:ext cx="2016125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9pPr>
          </a:lstStyle>
          <a:p>
            <a:r>
              <a:rPr lang="en-US" sz="2200">
                <a:latin typeface="Arial" charset="0"/>
              </a:rPr>
              <a:t>Medial border</a:t>
            </a:r>
          </a:p>
        </p:txBody>
      </p:sp>
      <p:sp>
        <p:nvSpPr>
          <p:cNvPr id="49161" name="Text Box 57"/>
          <p:cNvSpPr txBox="1">
            <a:spLocks noChangeArrowheads="1"/>
          </p:cNvSpPr>
          <p:nvPr/>
        </p:nvSpPr>
        <p:spPr bwMode="auto">
          <a:xfrm>
            <a:off x="1031875" y="247650"/>
            <a:ext cx="2963863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9pPr>
          </a:lstStyle>
          <a:p>
            <a:r>
              <a:rPr lang="en-US" sz="2200">
                <a:latin typeface="Arial" charset="0"/>
              </a:rPr>
              <a:t>Suprascapular notch</a:t>
            </a:r>
          </a:p>
        </p:txBody>
      </p:sp>
      <p:sp>
        <p:nvSpPr>
          <p:cNvPr id="49162" name="Text Box 58"/>
          <p:cNvSpPr txBox="1">
            <a:spLocks noChangeArrowheads="1"/>
          </p:cNvSpPr>
          <p:nvPr/>
        </p:nvSpPr>
        <p:spPr bwMode="auto">
          <a:xfrm>
            <a:off x="7429500" y="2109788"/>
            <a:ext cx="1333500" cy="136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9pPr>
          </a:lstStyle>
          <a:p>
            <a:pPr>
              <a:lnSpc>
                <a:spcPct val="95000"/>
              </a:lnSpc>
            </a:pPr>
            <a:r>
              <a:rPr lang="en-US" sz="2200">
                <a:latin typeface="Arial" charset="0"/>
              </a:rPr>
              <a:t>Glenoid</a:t>
            </a:r>
          </a:p>
          <a:p>
            <a:pPr>
              <a:lnSpc>
                <a:spcPct val="95000"/>
              </a:lnSpc>
            </a:pPr>
            <a:r>
              <a:rPr lang="en-US" sz="2200">
                <a:latin typeface="Arial" charset="0"/>
              </a:rPr>
              <a:t>cavity</a:t>
            </a:r>
          </a:p>
          <a:p>
            <a:pPr>
              <a:lnSpc>
                <a:spcPct val="95000"/>
              </a:lnSpc>
            </a:pPr>
            <a:r>
              <a:rPr lang="en-US" sz="2200">
                <a:latin typeface="Arial" charset="0"/>
              </a:rPr>
              <a:t>at lateral</a:t>
            </a:r>
          </a:p>
          <a:p>
            <a:pPr>
              <a:lnSpc>
                <a:spcPct val="95000"/>
              </a:lnSpc>
            </a:pPr>
            <a:r>
              <a:rPr lang="en-US" sz="2200">
                <a:latin typeface="Arial" charset="0"/>
              </a:rPr>
              <a:t>angle</a:t>
            </a:r>
          </a:p>
        </p:txBody>
      </p:sp>
      <p:sp>
        <p:nvSpPr>
          <p:cNvPr id="49163" name="Text Box 59"/>
          <p:cNvSpPr txBox="1">
            <a:spLocks noChangeArrowheads="1"/>
          </p:cNvSpPr>
          <p:nvPr/>
        </p:nvSpPr>
        <p:spPr bwMode="auto">
          <a:xfrm>
            <a:off x="6096000" y="4419600"/>
            <a:ext cx="2062163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9pPr>
          </a:lstStyle>
          <a:p>
            <a:r>
              <a:rPr lang="en-US" sz="2200">
                <a:latin typeface="Arial" charset="0"/>
              </a:rPr>
              <a:t>Lateral border</a:t>
            </a:r>
          </a:p>
        </p:txBody>
      </p:sp>
      <p:sp>
        <p:nvSpPr>
          <p:cNvPr id="49164" name="Text Box 60"/>
          <p:cNvSpPr txBox="1">
            <a:spLocks noChangeArrowheads="1"/>
          </p:cNvSpPr>
          <p:nvPr/>
        </p:nvSpPr>
        <p:spPr bwMode="auto">
          <a:xfrm>
            <a:off x="7427913" y="942975"/>
            <a:ext cx="1487487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9pPr>
          </a:lstStyle>
          <a:p>
            <a:r>
              <a:rPr lang="en-US" sz="2200">
                <a:latin typeface="Arial" charset="0"/>
              </a:rPr>
              <a:t>Acromion</a:t>
            </a:r>
          </a:p>
        </p:txBody>
      </p:sp>
      <p:sp>
        <p:nvSpPr>
          <p:cNvPr id="49165" name="Text Box 61"/>
          <p:cNvSpPr txBox="1">
            <a:spLocks noChangeArrowheads="1"/>
          </p:cNvSpPr>
          <p:nvPr/>
        </p:nvSpPr>
        <p:spPr bwMode="auto">
          <a:xfrm>
            <a:off x="4230688" y="93663"/>
            <a:ext cx="2544762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9pPr>
          </a:lstStyle>
          <a:p>
            <a:r>
              <a:rPr lang="en-US" sz="2200">
                <a:latin typeface="Arial" charset="0"/>
              </a:rPr>
              <a:t>Coracoid process</a:t>
            </a:r>
          </a:p>
        </p:txBody>
      </p:sp>
      <p:sp>
        <p:nvSpPr>
          <p:cNvPr id="49166" name="Text Box 62"/>
          <p:cNvSpPr txBox="1">
            <a:spLocks noChangeArrowheads="1"/>
          </p:cNvSpPr>
          <p:nvPr/>
        </p:nvSpPr>
        <p:spPr bwMode="auto">
          <a:xfrm>
            <a:off x="295275" y="2443163"/>
            <a:ext cx="944563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9pPr>
          </a:lstStyle>
          <a:p>
            <a:pPr>
              <a:lnSpc>
                <a:spcPct val="95000"/>
              </a:lnSpc>
            </a:pPr>
            <a:r>
              <a:rPr lang="en-US" sz="2200">
                <a:latin typeface="Arial" charset="0"/>
              </a:rPr>
              <a:t>Spine</a:t>
            </a:r>
          </a:p>
        </p:txBody>
      </p:sp>
      <p:sp>
        <p:nvSpPr>
          <p:cNvPr id="49167" name="Line 63"/>
          <p:cNvSpPr>
            <a:spLocks noChangeShapeType="1"/>
          </p:cNvSpPr>
          <p:nvPr/>
        </p:nvSpPr>
        <p:spPr bwMode="auto">
          <a:xfrm>
            <a:off x="6223000" y="2328863"/>
            <a:ext cx="1227138" cy="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168" name="Line 64"/>
          <p:cNvSpPr>
            <a:spLocks noChangeShapeType="1"/>
          </p:cNvSpPr>
          <p:nvPr/>
        </p:nvSpPr>
        <p:spPr bwMode="auto">
          <a:xfrm>
            <a:off x="6959600" y="1198563"/>
            <a:ext cx="515938" cy="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169" name="Text Box 65"/>
          <p:cNvSpPr txBox="1">
            <a:spLocks noChangeArrowheads="1"/>
          </p:cNvSpPr>
          <p:nvPr/>
        </p:nvSpPr>
        <p:spPr bwMode="auto">
          <a:xfrm>
            <a:off x="3262313" y="6146800"/>
            <a:ext cx="4979987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9pPr>
          </a:lstStyle>
          <a:p>
            <a:r>
              <a:rPr lang="en-US" sz="2200">
                <a:latin typeface="Arial Black" pitchFamily="-78" charset="0"/>
              </a:rPr>
              <a:t>Right scapula, posterior aspect</a:t>
            </a:r>
          </a:p>
        </p:txBody>
      </p:sp>
      <p:sp>
        <p:nvSpPr>
          <p:cNvPr id="49170" name="Freeform 66"/>
          <p:cNvSpPr>
            <a:spLocks/>
          </p:cNvSpPr>
          <p:nvPr/>
        </p:nvSpPr>
        <p:spPr bwMode="auto">
          <a:xfrm>
            <a:off x="1603375" y="952500"/>
            <a:ext cx="1244600" cy="371475"/>
          </a:xfrm>
          <a:custGeom>
            <a:avLst/>
            <a:gdLst>
              <a:gd name="T0" fmla="*/ 0 w 784"/>
              <a:gd name="T1" fmla="*/ 0 h 234"/>
              <a:gd name="T2" fmla="*/ 352 w 784"/>
              <a:gd name="T3" fmla="*/ 0 h 234"/>
              <a:gd name="T4" fmla="*/ 784 w 784"/>
              <a:gd name="T5" fmla="*/ 234 h 234"/>
              <a:gd name="T6" fmla="*/ 0 60000 65536"/>
              <a:gd name="T7" fmla="*/ 0 60000 65536"/>
              <a:gd name="T8" fmla="*/ 0 60000 65536"/>
              <a:gd name="T9" fmla="*/ 0 w 784"/>
              <a:gd name="T10" fmla="*/ 0 h 234"/>
              <a:gd name="T11" fmla="*/ 784 w 784"/>
              <a:gd name="T12" fmla="*/ 234 h 23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784" h="234">
                <a:moveTo>
                  <a:pt x="0" y="0"/>
                </a:moveTo>
                <a:lnTo>
                  <a:pt x="352" y="0"/>
                </a:lnTo>
                <a:lnTo>
                  <a:pt x="784" y="234"/>
                </a:lnTo>
              </a:path>
            </a:pathLst>
          </a:custGeom>
          <a:noFill/>
          <a:ln w="15875">
            <a:solidFill>
              <a:schemeClr val="tx1"/>
            </a:solidFill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171" name="Freeform 67"/>
          <p:cNvSpPr>
            <a:spLocks/>
          </p:cNvSpPr>
          <p:nvPr/>
        </p:nvSpPr>
        <p:spPr bwMode="auto">
          <a:xfrm>
            <a:off x="2711450" y="1133475"/>
            <a:ext cx="403225" cy="488950"/>
          </a:xfrm>
          <a:custGeom>
            <a:avLst/>
            <a:gdLst>
              <a:gd name="T0" fmla="*/ 0 w 254"/>
              <a:gd name="T1" fmla="*/ 308 h 308"/>
              <a:gd name="T2" fmla="*/ 80 w 254"/>
              <a:gd name="T3" fmla="*/ 120 h 308"/>
              <a:gd name="T4" fmla="*/ 254 w 254"/>
              <a:gd name="T5" fmla="*/ 0 h 308"/>
              <a:gd name="T6" fmla="*/ 0 60000 65536"/>
              <a:gd name="T7" fmla="*/ 0 60000 65536"/>
              <a:gd name="T8" fmla="*/ 0 60000 65536"/>
              <a:gd name="T9" fmla="*/ 0 w 254"/>
              <a:gd name="T10" fmla="*/ 0 h 308"/>
              <a:gd name="T11" fmla="*/ 254 w 254"/>
              <a:gd name="T12" fmla="*/ 308 h 30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54" h="308">
                <a:moveTo>
                  <a:pt x="0" y="308"/>
                </a:moveTo>
                <a:lnTo>
                  <a:pt x="80" y="120"/>
                </a:lnTo>
                <a:lnTo>
                  <a:pt x="254" y="0"/>
                </a:lnTo>
              </a:path>
            </a:pathLst>
          </a:custGeom>
          <a:noFill/>
          <a:ln w="15875">
            <a:solidFill>
              <a:schemeClr val="tx1"/>
            </a:solidFill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172" name="Freeform 68"/>
          <p:cNvSpPr>
            <a:spLocks/>
          </p:cNvSpPr>
          <p:nvPr/>
        </p:nvSpPr>
        <p:spPr bwMode="auto">
          <a:xfrm>
            <a:off x="3981450" y="498475"/>
            <a:ext cx="952500" cy="1181100"/>
          </a:xfrm>
          <a:custGeom>
            <a:avLst/>
            <a:gdLst>
              <a:gd name="T0" fmla="*/ 0 w 600"/>
              <a:gd name="T1" fmla="*/ 0 h 744"/>
              <a:gd name="T2" fmla="*/ 88 w 600"/>
              <a:gd name="T3" fmla="*/ 0 h 744"/>
              <a:gd name="T4" fmla="*/ 600 w 600"/>
              <a:gd name="T5" fmla="*/ 744 h 744"/>
              <a:gd name="T6" fmla="*/ 0 60000 65536"/>
              <a:gd name="T7" fmla="*/ 0 60000 65536"/>
              <a:gd name="T8" fmla="*/ 0 60000 65536"/>
              <a:gd name="T9" fmla="*/ 0 w 600"/>
              <a:gd name="T10" fmla="*/ 0 h 744"/>
              <a:gd name="T11" fmla="*/ 600 w 600"/>
              <a:gd name="T12" fmla="*/ 744 h 74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00" h="744">
                <a:moveTo>
                  <a:pt x="0" y="0"/>
                </a:moveTo>
                <a:lnTo>
                  <a:pt x="88" y="0"/>
                </a:lnTo>
                <a:lnTo>
                  <a:pt x="600" y="744"/>
                </a:lnTo>
              </a:path>
            </a:pathLst>
          </a:custGeom>
          <a:noFill/>
          <a:ln w="15875">
            <a:solidFill>
              <a:schemeClr val="tx1"/>
            </a:solidFill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173" name="Line 69"/>
          <p:cNvSpPr>
            <a:spLocks noChangeShapeType="1"/>
          </p:cNvSpPr>
          <p:nvPr/>
        </p:nvSpPr>
        <p:spPr bwMode="auto">
          <a:xfrm>
            <a:off x="5502275" y="457200"/>
            <a:ext cx="0" cy="619125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174" name="Line 70"/>
          <p:cNvSpPr>
            <a:spLocks noChangeShapeType="1"/>
          </p:cNvSpPr>
          <p:nvPr/>
        </p:nvSpPr>
        <p:spPr bwMode="auto">
          <a:xfrm>
            <a:off x="4651375" y="4657725"/>
            <a:ext cx="1498600" cy="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175" name="Freeform 71"/>
          <p:cNvSpPr>
            <a:spLocks/>
          </p:cNvSpPr>
          <p:nvPr/>
        </p:nvSpPr>
        <p:spPr bwMode="auto">
          <a:xfrm>
            <a:off x="2286000" y="1952625"/>
            <a:ext cx="1127125" cy="161925"/>
          </a:xfrm>
          <a:custGeom>
            <a:avLst/>
            <a:gdLst>
              <a:gd name="T0" fmla="*/ 0 w 710"/>
              <a:gd name="T1" fmla="*/ 102 h 102"/>
              <a:gd name="T2" fmla="*/ 136 w 710"/>
              <a:gd name="T3" fmla="*/ 98 h 102"/>
              <a:gd name="T4" fmla="*/ 710 w 710"/>
              <a:gd name="T5" fmla="*/ 0 h 102"/>
              <a:gd name="T6" fmla="*/ 0 60000 65536"/>
              <a:gd name="T7" fmla="*/ 0 60000 65536"/>
              <a:gd name="T8" fmla="*/ 0 60000 65536"/>
              <a:gd name="T9" fmla="*/ 0 w 710"/>
              <a:gd name="T10" fmla="*/ 0 h 102"/>
              <a:gd name="T11" fmla="*/ 710 w 710"/>
              <a:gd name="T12" fmla="*/ 102 h 10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710" h="102">
                <a:moveTo>
                  <a:pt x="0" y="102"/>
                </a:moveTo>
                <a:lnTo>
                  <a:pt x="136" y="98"/>
                </a:lnTo>
                <a:lnTo>
                  <a:pt x="710" y="0"/>
                </a:lnTo>
              </a:path>
            </a:pathLst>
          </a:custGeom>
          <a:noFill/>
          <a:ln w="15875">
            <a:solidFill>
              <a:schemeClr val="tx1"/>
            </a:solidFill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176" name="Freeform 72"/>
          <p:cNvSpPr>
            <a:spLocks/>
          </p:cNvSpPr>
          <p:nvPr/>
        </p:nvSpPr>
        <p:spPr bwMode="auto">
          <a:xfrm>
            <a:off x="1265238" y="2541588"/>
            <a:ext cx="2768600" cy="158750"/>
          </a:xfrm>
          <a:custGeom>
            <a:avLst/>
            <a:gdLst>
              <a:gd name="T0" fmla="*/ 0 w 1744"/>
              <a:gd name="T1" fmla="*/ 99 h 100"/>
              <a:gd name="T2" fmla="*/ 136 w 1744"/>
              <a:gd name="T3" fmla="*/ 100 h 100"/>
              <a:gd name="T4" fmla="*/ 1744 w 1744"/>
              <a:gd name="T5" fmla="*/ 0 h 100"/>
              <a:gd name="T6" fmla="*/ 0 60000 65536"/>
              <a:gd name="T7" fmla="*/ 0 60000 65536"/>
              <a:gd name="T8" fmla="*/ 0 60000 65536"/>
              <a:gd name="T9" fmla="*/ 0 w 1744"/>
              <a:gd name="T10" fmla="*/ 0 h 100"/>
              <a:gd name="T11" fmla="*/ 1744 w 1744"/>
              <a:gd name="T12" fmla="*/ 100 h 1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744" h="100">
                <a:moveTo>
                  <a:pt x="0" y="99"/>
                </a:moveTo>
                <a:lnTo>
                  <a:pt x="136" y="100"/>
                </a:lnTo>
                <a:lnTo>
                  <a:pt x="1744" y="0"/>
                </a:lnTo>
              </a:path>
            </a:pathLst>
          </a:custGeom>
          <a:noFill/>
          <a:ln w="15875">
            <a:solidFill>
              <a:schemeClr val="tx1"/>
            </a:solidFill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177" name="Freeform 73"/>
          <p:cNvSpPr>
            <a:spLocks/>
          </p:cNvSpPr>
          <p:nvPr/>
        </p:nvSpPr>
        <p:spPr bwMode="auto">
          <a:xfrm>
            <a:off x="2116138" y="3251200"/>
            <a:ext cx="1698625" cy="401638"/>
          </a:xfrm>
          <a:custGeom>
            <a:avLst/>
            <a:gdLst>
              <a:gd name="T0" fmla="*/ 0 w 1070"/>
              <a:gd name="T1" fmla="*/ 0 h 253"/>
              <a:gd name="T2" fmla="*/ 163 w 1070"/>
              <a:gd name="T3" fmla="*/ 0 h 253"/>
              <a:gd name="T4" fmla="*/ 1070 w 1070"/>
              <a:gd name="T5" fmla="*/ 253 h 253"/>
              <a:gd name="T6" fmla="*/ 0 60000 65536"/>
              <a:gd name="T7" fmla="*/ 0 60000 65536"/>
              <a:gd name="T8" fmla="*/ 0 60000 65536"/>
              <a:gd name="T9" fmla="*/ 0 w 1070"/>
              <a:gd name="T10" fmla="*/ 0 h 253"/>
              <a:gd name="T11" fmla="*/ 1070 w 1070"/>
              <a:gd name="T12" fmla="*/ 253 h 25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070" h="253">
                <a:moveTo>
                  <a:pt x="0" y="0"/>
                </a:moveTo>
                <a:lnTo>
                  <a:pt x="163" y="0"/>
                </a:lnTo>
                <a:lnTo>
                  <a:pt x="1070" y="253"/>
                </a:lnTo>
              </a:path>
            </a:pathLst>
          </a:custGeom>
          <a:noFill/>
          <a:ln w="15875">
            <a:solidFill>
              <a:schemeClr val="tx1"/>
            </a:solidFill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178" name="Freeform 74"/>
          <p:cNvSpPr>
            <a:spLocks/>
          </p:cNvSpPr>
          <p:nvPr/>
        </p:nvSpPr>
        <p:spPr bwMode="auto">
          <a:xfrm>
            <a:off x="2247900" y="4246563"/>
            <a:ext cx="558800" cy="422275"/>
          </a:xfrm>
          <a:custGeom>
            <a:avLst/>
            <a:gdLst>
              <a:gd name="T0" fmla="*/ 352 w 352"/>
              <a:gd name="T1" fmla="*/ 0 h 266"/>
              <a:gd name="T2" fmla="*/ 141 w 352"/>
              <a:gd name="T3" fmla="*/ 266 h 266"/>
              <a:gd name="T4" fmla="*/ 0 w 352"/>
              <a:gd name="T5" fmla="*/ 266 h 266"/>
              <a:gd name="T6" fmla="*/ 0 60000 65536"/>
              <a:gd name="T7" fmla="*/ 0 60000 65536"/>
              <a:gd name="T8" fmla="*/ 0 60000 65536"/>
              <a:gd name="T9" fmla="*/ 0 w 352"/>
              <a:gd name="T10" fmla="*/ 0 h 266"/>
              <a:gd name="T11" fmla="*/ 352 w 352"/>
              <a:gd name="T12" fmla="*/ 266 h 26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52" h="266">
                <a:moveTo>
                  <a:pt x="352" y="0"/>
                </a:moveTo>
                <a:lnTo>
                  <a:pt x="141" y="266"/>
                </a:lnTo>
                <a:lnTo>
                  <a:pt x="0" y="266"/>
                </a:lnTo>
              </a:path>
            </a:pathLst>
          </a:custGeom>
          <a:noFill/>
          <a:ln w="15875">
            <a:solidFill>
              <a:schemeClr val="tx1"/>
            </a:solidFill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513124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 </a:t>
            </a:r>
          </a:p>
        </p:txBody>
      </p:sp>
      <p:sp>
        <p:nvSpPr>
          <p:cNvPr id="50179" name="Rectangle 35"/>
          <p:cNvSpPr>
            <a:spLocks noChangeArrowheads="1"/>
          </p:cNvSpPr>
          <p:nvPr/>
        </p:nvSpPr>
        <p:spPr bwMode="auto">
          <a:xfrm>
            <a:off x="0" y="0"/>
            <a:ext cx="91440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7200">
            <a:spAutoFit/>
          </a:bodyPr>
          <a:lstStyle/>
          <a:p>
            <a:pPr eaLnBrk="1" hangingPunct="1">
              <a:spcBef>
                <a:spcPct val="50000"/>
              </a:spcBef>
              <a:tabLst>
                <a:tab pos="8343900" algn="r"/>
              </a:tabLst>
            </a:pPr>
            <a:r>
              <a:rPr lang="en-US" sz="1200">
                <a:latin typeface="Arial" charset="0"/>
                <a:cs typeface="Arial" charset="0"/>
              </a:rPr>
              <a:t>Figure 7.26c  The scapula.</a:t>
            </a:r>
          </a:p>
        </p:txBody>
      </p:sp>
      <p:pic>
        <p:nvPicPr>
          <p:cNvPr id="50180" name="Picture 66" descr="figure_07_26c_unlabel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19"/>
          <a:stretch>
            <a:fillRect/>
          </a:stretch>
        </p:blipFill>
        <p:spPr bwMode="auto">
          <a:xfrm>
            <a:off x="273050" y="577850"/>
            <a:ext cx="8597900" cy="552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1" name="Freeform 67"/>
          <p:cNvSpPr>
            <a:spLocks/>
          </p:cNvSpPr>
          <p:nvPr/>
        </p:nvSpPr>
        <p:spPr bwMode="auto">
          <a:xfrm>
            <a:off x="5226050" y="3219450"/>
            <a:ext cx="504825" cy="114300"/>
          </a:xfrm>
          <a:custGeom>
            <a:avLst/>
            <a:gdLst>
              <a:gd name="T0" fmla="*/ 0 w 318"/>
              <a:gd name="T1" fmla="*/ 70 h 72"/>
              <a:gd name="T2" fmla="*/ 100 w 318"/>
              <a:gd name="T3" fmla="*/ 72 h 72"/>
              <a:gd name="T4" fmla="*/ 318 w 318"/>
              <a:gd name="T5" fmla="*/ 0 h 72"/>
              <a:gd name="T6" fmla="*/ 0 60000 65536"/>
              <a:gd name="T7" fmla="*/ 0 60000 65536"/>
              <a:gd name="T8" fmla="*/ 0 60000 65536"/>
              <a:gd name="T9" fmla="*/ 0 w 318"/>
              <a:gd name="T10" fmla="*/ 0 h 72"/>
              <a:gd name="T11" fmla="*/ 318 w 318"/>
              <a:gd name="T12" fmla="*/ 72 h 7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18" h="72">
                <a:moveTo>
                  <a:pt x="0" y="70"/>
                </a:moveTo>
                <a:lnTo>
                  <a:pt x="100" y="72"/>
                </a:lnTo>
                <a:lnTo>
                  <a:pt x="318" y="0"/>
                </a:lnTo>
              </a:path>
            </a:pathLst>
          </a:custGeom>
          <a:noFill/>
          <a:ln w="12700">
            <a:solidFill>
              <a:schemeClr val="tx1"/>
            </a:solidFill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182" name="Line 68"/>
          <p:cNvSpPr>
            <a:spLocks noChangeShapeType="1"/>
          </p:cNvSpPr>
          <p:nvPr/>
        </p:nvSpPr>
        <p:spPr bwMode="auto">
          <a:xfrm>
            <a:off x="5327650" y="2470150"/>
            <a:ext cx="66675" cy="863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183" name="Freeform 69"/>
          <p:cNvSpPr>
            <a:spLocks/>
          </p:cNvSpPr>
          <p:nvPr/>
        </p:nvSpPr>
        <p:spPr bwMode="auto">
          <a:xfrm>
            <a:off x="4445000" y="2406650"/>
            <a:ext cx="631825" cy="415925"/>
          </a:xfrm>
          <a:custGeom>
            <a:avLst/>
            <a:gdLst>
              <a:gd name="T0" fmla="*/ 0 w 398"/>
              <a:gd name="T1" fmla="*/ 260 h 262"/>
              <a:gd name="T2" fmla="*/ 136 w 398"/>
              <a:gd name="T3" fmla="*/ 262 h 262"/>
              <a:gd name="T4" fmla="*/ 398 w 398"/>
              <a:gd name="T5" fmla="*/ 0 h 262"/>
              <a:gd name="T6" fmla="*/ 0 60000 65536"/>
              <a:gd name="T7" fmla="*/ 0 60000 65536"/>
              <a:gd name="T8" fmla="*/ 0 60000 65536"/>
              <a:gd name="T9" fmla="*/ 0 w 398"/>
              <a:gd name="T10" fmla="*/ 0 h 262"/>
              <a:gd name="T11" fmla="*/ 398 w 398"/>
              <a:gd name="T12" fmla="*/ 262 h 26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98" h="262">
                <a:moveTo>
                  <a:pt x="0" y="260"/>
                </a:moveTo>
                <a:lnTo>
                  <a:pt x="136" y="262"/>
                </a:lnTo>
                <a:lnTo>
                  <a:pt x="398" y="0"/>
                </a:lnTo>
              </a:path>
            </a:pathLst>
          </a:custGeom>
          <a:noFill/>
          <a:ln w="12700">
            <a:solidFill>
              <a:schemeClr val="tx1"/>
            </a:solidFill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184" name="Freeform 70"/>
          <p:cNvSpPr>
            <a:spLocks/>
          </p:cNvSpPr>
          <p:nvPr/>
        </p:nvSpPr>
        <p:spPr bwMode="auto">
          <a:xfrm>
            <a:off x="4657725" y="2133600"/>
            <a:ext cx="415925" cy="688975"/>
          </a:xfrm>
          <a:custGeom>
            <a:avLst/>
            <a:gdLst>
              <a:gd name="T0" fmla="*/ 262 w 262"/>
              <a:gd name="T1" fmla="*/ 0 h 434"/>
              <a:gd name="T2" fmla="*/ 0 w 262"/>
              <a:gd name="T3" fmla="*/ 434 h 434"/>
              <a:gd name="T4" fmla="*/ 0 60000 65536"/>
              <a:gd name="T5" fmla="*/ 0 60000 65536"/>
              <a:gd name="T6" fmla="*/ 0 w 262"/>
              <a:gd name="T7" fmla="*/ 0 h 434"/>
              <a:gd name="T8" fmla="*/ 262 w 262"/>
              <a:gd name="T9" fmla="*/ 434 h 434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62" h="434">
                <a:moveTo>
                  <a:pt x="262" y="0"/>
                </a:moveTo>
                <a:lnTo>
                  <a:pt x="0" y="434"/>
                </a:lnTo>
              </a:path>
            </a:pathLst>
          </a:custGeom>
          <a:noFill/>
          <a:ln w="12700">
            <a:solidFill>
              <a:schemeClr val="tx1"/>
            </a:solidFill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185" name="Line 71"/>
          <p:cNvSpPr>
            <a:spLocks noChangeShapeType="1"/>
          </p:cNvSpPr>
          <p:nvPr/>
        </p:nvSpPr>
        <p:spPr bwMode="auto">
          <a:xfrm>
            <a:off x="6032500" y="2740025"/>
            <a:ext cx="126365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186" name="Line 72"/>
          <p:cNvSpPr>
            <a:spLocks noChangeShapeType="1"/>
          </p:cNvSpPr>
          <p:nvPr/>
        </p:nvSpPr>
        <p:spPr bwMode="auto">
          <a:xfrm>
            <a:off x="5905500" y="3292475"/>
            <a:ext cx="140335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187" name="Freeform 73"/>
          <p:cNvSpPr>
            <a:spLocks/>
          </p:cNvSpPr>
          <p:nvPr/>
        </p:nvSpPr>
        <p:spPr bwMode="auto">
          <a:xfrm>
            <a:off x="6915150" y="1889125"/>
            <a:ext cx="387350" cy="225425"/>
          </a:xfrm>
          <a:custGeom>
            <a:avLst/>
            <a:gdLst>
              <a:gd name="T0" fmla="*/ 0 w 244"/>
              <a:gd name="T1" fmla="*/ 0 h 142"/>
              <a:gd name="T2" fmla="*/ 198 w 244"/>
              <a:gd name="T3" fmla="*/ 140 h 142"/>
              <a:gd name="T4" fmla="*/ 244 w 244"/>
              <a:gd name="T5" fmla="*/ 142 h 142"/>
              <a:gd name="T6" fmla="*/ 0 60000 65536"/>
              <a:gd name="T7" fmla="*/ 0 60000 65536"/>
              <a:gd name="T8" fmla="*/ 0 60000 65536"/>
              <a:gd name="T9" fmla="*/ 0 w 244"/>
              <a:gd name="T10" fmla="*/ 0 h 142"/>
              <a:gd name="T11" fmla="*/ 244 w 244"/>
              <a:gd name="T12" fmla="*/ 142 h 14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44" h="142">
                <a:moveTo>
                  <a:pt x="0" y="0"/>
                </a:moveTo>
                <a:lnTo>
                  <a:pt x="198" y="140"/>
                </a:lnTo>
                <a:lnTo>
                  <a:pt x="244" y="142"/>
                </a:lnTo>
              </a:path>
            </a:pathLst>
          </a:custGeom>
          <a:noFill/>
          <a:ln w="12700">
            <a:solidFill>
              <a:schemeClr val="tx1"/>
            </a:solidFill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188" name="Freeform 74"/>
          <p:cNvSpPr>
            <a:spLocks/>
          </p:cNvSpPr>
          <p:nvPr/>
        </p:nvSpPr>
        <p:spPr bwMode="auto">
          <a:xfrm>
            <a:off x="5930900" y="1168400"/>
            <a:ext cx="1365250" cy="571500"/>
          </a:xfrm>
          <a:custGeom>
            <a:avLst/>
            <a:gdLst>
              <a:gd name="T0" fmla="*/ 0 w 860"/>
              <a:gd name="T1" fmla="*/ 360 h 360"/>
              <a:gd name="T2" fmla="*/ 444 w 860"/>
              <a:gd name="T3" fmla="*/ 0 h 360"/>
              <a:gd name="T4" fmla="*/ 860 w 860"/>
              <a:gd name="T5" fmla="*/ 0 h 360"/>
              <a:gd name="T6" fmla="*/ 0 60000 65536"/>
              <a:gd name="T7" fmla="*/ 0 60000 65536"/>
              <a:gd name="T8" fmla="*/ 0 60000 65536"/>
              <a:gd name="T9" fmla="*/ 0 w 860"/>
              <a:gd name="T10" fmla="*/ 0 h 360"/>
              <a:gd name="T11" fmla="*/ 860 w 860"/>
              <a:gd name="T12" fmla="*/ 360 h 36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860" h="360">
                <a:moveTo>
                  <a:pt x="0" y="360"/>
                </a:moveTo>
                <a:lnTo>
                  <a:pt x="444" y="0"/>
                </a:lnTo>
                <a:lnTo>
                  <a:pt x="860" y="0"/>
                </a:lnTo>
              </a:path>
            </a:pathLst>
          </a:custGeom>
          <a:noFill/>
          <a:ln w="12700">
            <a:solidFill>
              <a:schemeClr val="tx1"/>
            </a:solidFill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189" name="Freeform 75"/>
          <p:cNvSpPr>
            <a:spLocks/>
          </p:cNvSpPr>
          <p:nvPr/>
        </p:nvSpPr>
        <p:spPr bwMode="auto">
          <a:xfrm>
            <a:off x="5441950" y="749300"/>
            <a:ext cx="730250" cy="1422400"/>
          </a:xfrm>
          <a:custGeom>
            <a:avLst/>
            <a:gdLst>
              <a:gd name="T0" fmla="*/ 0 w 460"/>
              <a:gd name="T1" fmla="*/ 896 h 896"/>
              <a:gd name="T2" fmla="*/ 64 w 460"/>
              <a:gd name="T3" fmla="*/ 622 h 896"/>
              <a:gd name="T4" fmla="*/ 350 w 460"/>
              <a:gd name="T5" fmla="*/ 0 h 896"/>
              <a:gd name="T6" fmla="*/ 460 w 460"/>
              <a:gd name="T7" fmla="*/ 0 h 896"/>
              <a:gd name="T8" fmla="*/ 0 60000 65536"/>
              <a:gd name="T9" fmla="*/ 0 60000 65536"/>
              <a:gd name="T10" fmla="*/ 0 60000 65536"/>
              <a:gd name="T11" fmla="*/ 0 60000 65536"/>
              <a:gd name="T12" fmla="*/ 0 w 460"/>
              <a:gd name="T13" fmla="*/ 0 h 896"/>
              <a:gd name="T14" fmla="*/ 460 w 460"/>
              <a:gd name="T15" fmla="*/ 896 h 89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60" h="896">
                <a:moveTo>
                  <a:pt x="0" y="896"/>
                </a:moveTo>
                <a:lnTo>
                  <a:pt x="64" y="622"/>
                </a:lnTo>
                <a:lnTo>
                  <a:pt x="350" y="0"/>
                </a:lnTo>
                <a:lnTo>
                  <a:pt x="460" y="0"/>
                </a:lnTo>
              </a:path>
            </a:pathLst>
          </a:custGeom>
          <a:noFill/>
          <a:ln w="12700">
            <a:solidFill>
              <a:schemeClr val="tx1"/>
            </a:solidFill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190" name="Line 76"/>
          <p:cNvSpPr>
            <a:spLocks noChangeShapeType="1"/>
          </p:cNvSpPr>
          <p:nvPr/>
        </p:nvSpPr>
        <p:spPr bwMode="auto">
          <a:xfrm flipV="1">
            <a:off x="5048250" y="1736725"/>
            <a:ext cx="498475" cy="730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191" name="Line 77"/>
          <p:cNvSpPr>
            <a:spLocks noChangeShapeType="1"/>
          </p:cNvSpPr>
          <p:nvPr/>
        </p:nvSpPr>
        <p:spPr bwMode="auto">
          <a:xfrm>
            <a:off x="4879975" y="1235075"/>
            <a:ext cx="3175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192" name="Line 78"/>
          <p:cNvSpPr>
            <a:spLocks noChangeShapeType="1"/>
          </p:cNvSpPr>
          <p:nvPr/>
        </p:nvSpPr>
        <p:spPr bwMode="auto">
          <a:xfrm>
            <a:off x="6143625" y="4137025"/>
            <a:ext cx="116522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193" name="Line 79"/>
          <p:cNvSpPr>
            <a:spLocks noChangeShapeType="1"/>
          </p:cNvSpPr>
          <p:nvPr/>
        </p:nvSpPr>
        <p:spPr bwMode="auto">
          <a:xfrm>
            <a:off x="6391275" y="5680075"/>
            <a:ext cx="90805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194" name="Text Box 80"/>
          <p:cNvSpPr txBox="1">
            <a:spLocks noChangeArrowheads="1"/>
          </p:cNvSpPr>
          <p:nvPr/>
        </p:nvSpPr>
        <p:spPr bwMode="auto">
          <a:xfrm>
            <a:off x="1797050" y="1090613"/>
            <a:ext cx="1708150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9pPr>
          </a:lstStyle>
          <a:p>
            <a:pPr>
              <a:lnSpc>
                <a:spcPct val="95000"/>
              </a:lnSpc>
            </a:pPr>
            <a:r>
              <a:rPr lang="en-US" sz="1800">
                <a:latin typeface="Arial" charset="0"/>
              </a:rPr>
              <a:t>Supraspinous</a:t>
            </a:r>
          </a:p>
          <a:p>
            <a:pPr>
              <a:lnSpc>
                <a:spcPct val="95000"/>
              </a:lnSpc>
            </a:pPr>
            <a:r>
              <a:rPr lang="en-US" sz="1800">
                <a:latin typeface="Arial" charset="0"/>
              </a:rPr>
              <a:t>fossa</a:t>
            </a:r>
          </a:p>
        </p:txBody>
      </p:sp>
      <p:sp>
        <p:nvSpPr>
          <p:cNvPr id="50195" name="Text Box 81"/>
          <p:cNvSpPr txBox="1">
            <a:spLocks noChangeArrowheads="1"/>
          </p:cNvSpPr>
          <p:nvPr/>
        </p:nvSpPr>
        <p:spPr bwMode="auto">
          <a:xfrm>
            <a:off x="355600" y="2190750"/>
            <a:ext cx="1555750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9pPr>
          </a:lstStyle>
          <a:p>
            <a:pPr>
              <a:lnSpc>
                <a:spcPct val="95000"/>
              </a:lnSpc>
            </a:pPr>
            <a:r>
              <a:rPr lang="en-US" sz="1800">
                <a:latin typeface="Arial" charset="0"/>
              </a:rPr>
              <a:t>Infraspinous</a:t>
            </a:r>
          </a:p>
          <a:p>
            <a:pPr>
              <a:lnSpc>
                <a:spcPct val="95000"/>
              </a:lnSpc>
            </a:pPr>
            <a:r>
              <a:rPr lang="en-US" sz="1800">
                <a:latin typeface="Arial" charset="0"/>
              </a:rPr>
              <a:t>fossa</a:t>
            </a:r>
          </a:p>
        </p:txBody>
      </p:sp>
      <p:sp>
        <p:nvSpPr>
          <p:cNvPr id="50196" name="Text Box 82"/>
          <p:cNvSpPr txBox="1">
            <a:spLocks noChangeArrowheads="1"/>
          </p:cNvSpPr>
          <p:nvPr/>
        </p:nvSpPr>
        <p:spPr bwMode="auto">
          <a:xfrm>
            <a:off x="539750" y="2909888"/>
            <a:ext cx="11874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9pPr>
          </a:lstStyle>
          <a:p>
            <a:r>
              <a:rPr lang="en-US" sz="1800" i="1">
                <a:latin typeface="Arial" charset="0"/>
              </a:rPr>
              <a:t>Posterior</a:t>
            </a:r>
          </a:p>
        </p:txBody>
      </p:sp>
      <p:sp>
        <p:nvSpPr>
          <p:cNvPr id="50197" name="Text Box 83"/>
          <p:cNvSpPr txBox="1">
            <a:spLocks noChangeArrowheads="1"/>
          </p:cNvSpPr>
          <p:nvPr/>
        </p:nvSpPr>
        <p:spPr bwMode="auto">
          <a:xfrm>
            <a:off x="2247900" y="2911475"/>
            <a:ext cx="1073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9pPr>
          </a:lstStyle>
          <a:p>
            <a:r>
              <a:rPr lang="en-US" sz="1800" i="1">
                <a:latin typeface="Arial" charset="0"/>
              </a:rPr>
              <a:t>Anterior</a:t>
            </a:r>
          </a:p>
        </p:txBody>
      </p:sp>
      <p:sp>
        <p:nvSpPr>
          <p:cNvPr id="50198" name="Text Box 84"/>
          <p:cNvSpPr txBox="1">
            <a:spLocks noChangeArrowheads="1"/>
          </p:cNvSpPr>
          <p:nvPr/>
        </p:nvSpPr>
        <p:spPr bwMode="auto">
          <a:xfrm>
            <a:off x="1997075" y="2193925"/>
            <a:ext cx="1555750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9pPr>
          </a:lstStyle>
          <a:p>
            <a:pPr>
              <a:lnSpc>
                <a:spcPct val="95000"/>
              </a:lnSpc>
            </a:pPr>
            <a:r>
              <a:rPr lang="en-US" sz="1800">
                <a:latin typeface="Arial" charset="0"/>
              </a:rPr>
              <a:t>Subscapular</a:t>
            </a:r>
          </a:p>
          <a:p>
            <a:pPr>
              <a:lnSpc>
                <a:spcPct val="95000"/>
              </a:lnSpc>
            </a:pPr>
            <a:r>
              <a:rPr lang="en-US" sz="1800">
                <a:latin typeface="Arial" charset="0"/>
              </a:rPr>
              <a:t>fossa</a:t>
            </a:r>
          </a:p>
        </p:txBody>
      </p:sp>
      <p:sp>
        <p:nvSpPr>
          <p:cNvPr id="50199" name="Text Box 85"/>
          <p:cNvSpPr txBox="1">
            <a:spLocks noChangeArrowheads="1"/>
          </p:cNvSpPr>
          <p:nvPr/>
        </p:nvSpPr>
        <p:spPr bwMode="auto">
          <a:xfrm>
            <a:off x="3686175" y="1016000"/>
            <a:ext cx="12509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9pPr>
          </a:lstStyle>
          <a:p>
            <a:r>
              <a:rPr lang="en-US" sz="1800">
                <a:latin typeface="Arial" charset="0"/>
              </a:rPr>
              <a:t>Acromion</a:t>
            </a:r>
          </a:p>
        </p:txBody>
      </p:sp>
      <p:sp>
        <p:nvSpPr>
          <p:cNvPr id="50200" name="Text Box 86"/>
          <p:cNvSpPr txBox="1">
            <a:spLocks noChangeArrowheads="1"/>
          </p:cNvSpPr>
          <p:nvPr/>
        </p:nvSpPr>
        <p:spPr bwMode="auto">
          <a:xfrm>
            <a:off x="6124575" y="546100"/>
            <a:ext cx="23685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9pPr>
          </a:lstStyle>
          <a:p>
            <a:r>
              <a:rPr lang="en-US" sz="1800">
                <a:latin typeface="Arial" charset="0"/>
              </a:rPr>
              <a:t>Supraspinous fossa</a:t>
            </a:r>
          </a:p>
        </p:txBody>
      </p:sp>
      <p:sp>
        <p:nvSpPr>
          <p:cNvPr id="50201" name="Text Box 87"/>
          <p:cNvSpPr txBox="1">
            <a:spLocks noChangeArrowheads="1"/>
          </p:cNvSpPr>
          <p:nvPr/>
        </p:nvSpPr>
        <p:spPr bwMode="auto">
          <a:xfrm>
            <a:off x="7251700" y="966788"/>
            <a:ext cx="1644650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9pPr>
          </a:lstStyle>
          <a:p>
            <a:pPr>
              <a:lnSpc>
                <a:spcPct val="95000"/>
              </a:lnSpc>
            </a:pPr>
            <a:r>
              <a:rPr lang="en-US" sz="1800">
                <a:latin typeface="Arial" charset="0"/>
              </a:rPr>
              <a:t>Supraglenoid</a:t>
            </a:r>
          </a:p>
          <a:p>
            <a:pPr>
              <a:lnSpc>
                <a:spcPct val="95000"/>
              </a:lnSpc>
            </a:pPr>
            <a:r>
              <a:rPr lang="en-US" sz="1800">
                <a:latin typeface="Arial" charset="0"/>
              </a:rPr>
              <a:t>tubercle</a:t>
            </a:r>
          </a:p>
        </p:txBody>
      </p:sp>
      <p:sp>
        <p:nvSpPr>
          <p:cNvPr id="50202" name="Text Box 88"/>
          <p:cNvSpPr txBox="1">
            <a:spLocks noChangeArrowheads="1"/>
          </p:cNvSpPr>
          <p:nvPr/>
        </p:nvSpPr>
        <p:spPr bwMode="auto">
          <a:xfrm>
            <a:off x="7258050" y="1914525"/>
            <a:ext cx="1174750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9pPr>
          </a:lstStyle>
          <a:p>
            <a:pPr>
              <a:lnSpc>
                <a:spcPct val="95000"/>
              </a:lnSpc>
            </a:pPr>
            <a:r>
              <a:rPr lang="en-US" sz="1800">
                <a:latin typeface="Arial" charset="0"/>
              </a:rPr>
              <a:t>Coracoid</a:t>
            </a:r>
          </a:p>
          <a:p>
            <a:pPr>
              <a:lnSpc>
                <a:spcPct val="95000"/>
              </a:lnSpc>
            </a:pPr>
            <a:r>
              <a:rPr lang="en-US" sz="1800">
                <a:latin typeface="Arial" charset="0"/>
              </a:rPr>
              <a:t>process</a:t>
            </a:r>
          </a:p>
        </p:txBody>
      </p:sp>
      <p:sp>
        <p:nvSpPr>
          <p:cNvPr id="50203" name="Text Box 89"/>
          <p:cNvSpPr txBox="1">
            <a:spLocks noChangeArrowheads="1"/>
          </p:cNvSpPr>
          <p:nvPr/>
        </p:nvSpPr>
        <p:spPr bwMode="auto">
          <a:xfrm>
            <a:off x="7251700" y="2540000"/>
            <a:ext cx="1035050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9pPr>
          </a:lstStyle>
          <a:p>
            <a:pPr>
              <a:lnSpc>
                <a:spcPct val="95000"/>
              </a:lnSpc>
            </a:pPr>
            <a:r>
              <a:rPr lang="en-US" sz="1800">
                <a:latin typeface="Arial" charset="0"/>
              </a:rPr>
              <a:t>Glenoid</a:t>
            </a:r>
          </a:p>
          <a:p>
            <a:pPr>
              <a:lnSpc>
                <a:spcPct val="95000"/>
              </a:lnSpc>
            </a:pPr>
            <a:r>
              <a:rPr lang="en-US" sz="1800">
                <a:latin typeface="Arial" charset="0"/>
              </a:rPr>
              <a:t>cavity</a:t>
            </a:r>
          </a:p>
        </p:txBody>
      </p:sp>
      <p:sp>
        <p:nvSpPr>
          <p:cNvPr id="50204" name="Text Box 90"/>
          <p:cNvSpPr txBox="1">
            <a:spLocks noChangeArrowheads="1"/>
          </p:cNvSpPr>
          <p:nvPr/>
        </p:nvSpPr>
        <p:spPr bwMode="auto">
          <a:xfrm>
            <a:off x="3686175" y="2590800"/>
            <a:ext cx="8064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9pPr>
          </a:lstStyle>
          <a:p>
            <a:r>
              <a:rPr lang="en-US" sz="1800">
                <a:latin typeface="Arial" charset="0"/>
              </a:rPr>
              <a:t>Spine</a:t>
            </a:r>
          </a:p>
        </p:txBody>
      </p:sp>
      <p:sp>
        <p:nvSpPr>
          <p:cNvPr id="50205" name="Text Box 91"/>
          <p:cNvSpPr txBox="1">
            <a:spLocks noChangeArrowheads="1"/>
          </p:cNvSpPr>
          <p:nvPr/>
        </p:nvSpPr>
        <p:spPr bwMode="auto">
          <a:xfrm>
            <a:off x="3689350" y="3116263"/>
            <a:ext cx="1555750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9pPr>
          </a:lstStyle>
          <a:p>
            <a:pPr>
              <a:lnSpc>
                <a:spcPct val="95000"/>
              </a:lnSpc>
            </a:pPr>
            <a:r>
              <a:rPr lang="en-US" sz="1800">
                <a:latin typeface="Arial" charset="0"/>
              </a:rPr>
              <a:t>Infraspinous</a:t>
            </a:r>
          </a:p>
          <a:p>
            <a:pPr>
              <a:lnSpc>
                <a:spcPct val="95000"/>
              </a:lnSpc>
            </a:pPr>
            <a:r>
              <a:rPr lang="en-US" sz="1800">
                <a:latin typeface="Arial" charset="0"/>
              </a:rPr>
              <a:t>fossa</a:t>
            </a:r>
          </a:p>
        </p:txBody>
      </p:sp>
      <p:sp>
        <p:nvSpPr>
          <p:cNvPr id="50206" name="Text Box 92"/>
          <p:cNvSpPr txBox="1">
            <a:spLocks noChangeArrowheads="1"/>
          </p:cNvSpPr>
          <p:nvPr/>
        </p:nvSpPr>
        <p:spPr bwMode="auto">
          <a:xfrm>
            <a:off x="7254875" y="3086100"/>
            <a:ext cx="1492250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9pPr>
          </a:lstStyle>
          <a:p>
            <a:pPr>
              <a:lnSpc>
                <a:spcPct val="95000"/>
              </a:lnSpc>
            </a:pPr>
            <a:r>
              <a:rPr lang="en-US" sz="1800">
                <a:latin typeface="Arial" charset="0"/>
              </a:rPr>
              <a:t>Infraglenoid</a:t>
            </a:r>
          </a:p>
          <a:p>
            <a:pPr>
              <a:lnSpc>
                <a:spcPct val="95000"/>
              </a:lnSpc>
            </a:pPr>
            <a:r>
              <a:rPr lang="en-US" sz="1800">
                <a:latin typeface="Arial" charset="0"/>
              </a:rPr>
              <a:t>tubercle</a:t>
            </a:r>
          </a:p>
        </p:txBody>
      </p:sp>
      <p:sp>
        <p:nvSpPr>
          <p:cNvPr id="50207" name="Text Box 93"/>
          <p:cNvSpPr txBox="1">
            <a:spLocks noChangeArrowheads="1"/>
          </p:cNvSpPr>
          <p:nvPr/>
        </p:nvSpPr>
        <p:spPr bwMode="auto">
          <a:xfrm>
            <a:off x="7251700" y="3933825"/>
            <a:ext cx="1555750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9pPr>
          </a:lstStyle>
          <a:p>
            <a:pPr>
              <a:lnSpc>
                <a:spcPct val="95000"/>
              </a:lnSpc>
            </a:pPr>
            <a:r>
              <a:rPr lang="en-US" sz="1800">
                <a:latin typeface="Arial" charset="0"/>
              </a:rPr>
              <a:t>Subscapular</a:t>
            </a:r>
          </a:p>
          <a:p>
            <a:pPr>
              <a:lnSpc>
                <a:spcPct val="95000"/>
              </a:lnSpc>
            </a:pPr>
            <a:r>
              <a:rPr lang="en-US" sz="1800">
                <a:latin typeface="Arial" charset="0"/>
              </a:rPr>
              <a:t>fossa</a:t>
            </a:r>
          </a:p>
        </p:txBody>
      </p:sp>
      <p:sp>
        <p:nvSpPr>
          <p:cNvPr id="50208" name="Text Box 94"/>
          <p:cNvSpPr txBox="1">
            <a:spLocks noChangeArrowheads="1"/>
          </p:cNvSpPr>
          <p:nvPr/>
        </p:nvSpPr>
        <p:spPr bwMode="auto">
          <a:xfrm>
            <a:off x="7242175" y="5462588"/>
            <a:ext cx="16319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9pPr>
          </a:lstStyle>
          <a:p>
            <a:r>
              <a:rPr lang="en-US" sz="1800">
                <a:latin typeface="Arial" charset="0"/>
              </a:rPr>
              <a:t>Inferior angle</a:t>
            </a:r>
          </a:p>
        </p:txBody>
      </p:sp>
      <p:sp>
        <p:nvSpPr>
          <p:cNvPr id="50209" name="Text Box 95"/>
          <p:cNvSpPr txBox="1">
            <a:spLocks noChangeArrowheads="1"/>
          </p:cNvSpPr>
          <p:nvPr/>
        </p:nvSpPr>
        <p:spPr bwMode="auto">
          <a:xfrm>
            <a:off x="3775075" y="5765800"/>
            <a:ext cx="37909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9pPr>
          </a:lstStyle>
          <a:p>
            <a:r>
              <a:rPr lang="en-US" sz="1800">
                <a:latin typeface="Arial Black" pitchFamily="-78" charset="0"/>
              </a:rPr>
              <a:t>Right scapula, lateral aspect</a:t>
            </a:r>
          </a:p>
        </p:txBody>
      </p:sp>
    </p:spTree>
    <p:extLst>
      <p:ext uri="{BB962C8B-B14F-4D97-AF65-F5344CB8AC3E}">
        <p14:creationId xmlns:p14="http://schemas.microsoft.com/office/powerpoint/2010/main" val="13752414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GB"/>
              <a:t> </a:t>
            </a:r>
          </a:p>
        </p:txBody>
      </p:sp>
      <p:sp>
        <p:nvSpPr>
          <p:cNvPr id="51203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The Upper Limb</a:t>
            </a:r>
          </a:p>
        </p:txBody>
      </p:sp>
      <p:sp>
        <p:nvSpPr>
          <p:cNvPr id="51204" name="Rectangle 8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smtClean="0"/>
              <a:t>30 bones form skeletal framework of each upper limb</a:t>
            </a:r>
          </a:p>
          <a:p>
            <a:pPr lvl="1" eaLnBrk="1" hangingPunct="1"/>
            <a:r>
              <a:rPr lang="en-US" smtClean="0"/>
              <a:t>Arm</a:t>
            </a:r>
          </a:p>
          <a:p>
            <a:pPr lvl="2" eaLnBrk="1" hangingPunct="1"/>
            <a:r>
              <a:rPr lang="en-US" smtClean="0"/>
              <a:t>Humerus</a:t>
            </a:r>
          </a:p>
          <a:p>
            <a:pPr lvl="1" eaLnBrk="1" hangingPunct="1"/>
            <a:r>
              <a:rPr lang="en-US" smtClean="0"/>
              <a:t>Forearm</a:t>
            </a:r>
          </a:p>
          <a:p>
            <a:pPr lvl="2" eaLnBrk="1" hangingPunct="1"/>
            <a:r>
              <a:rPr lang="en-US" smtClean="0"/>
              <a:t>Radius and ulna</a:t>
            </a:r>
          </a:p>
          <a:p>
            <a:pPr lvl="1" eaLnBrk="1" hangingPunct="1"/>
            <a:r>
              <a:rPr lang="en-US" smtClean="0"/>
              <a:t>Hand</a:t>
            </a:r>
          </a:p>
          <a:p>
            <a:pPr lvl="2" eaLnBrk="1" hangingPunct="1"/>
            <a:r>
              <a:rPr lang="en-US" smtClean="0"/>
              <a:t>8 carpal bones in the wrist</a:t>
            </a:r>
          </a:p>
          <a:p>
            <a:pPr lvl="2" eaLnBrk="1" hangingPunct="1"/>
            <a:r>
              <a:rPr lang="en-US" smtClean="0"/>
              <a:t>5 metacarpal bones in the palm</a:t>
            </a:r>
          </a:p>
          <a:p>
            <a:pPr lvl="2" eaLnBrk="1" hangingPunct="1"/>
            <a:r>
              <a:rPr lang="en-US" smtClean="0"/>
              <a:t>14 phalanges in the fingers </a:t>
            </a:r>
          </a:p>
        </p:txBody>
      </p:sp>
    </p:spTree>
    <p:extLst>
      <p:ext uri="{BB962C8B-B14F-4D97-AF65-F5344CB8AC3E}">
        <p14:creationId xmlns:p14="http://schemas.microsoft.com/office/powerpoint/2010/main" val="1778548893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GB"/>
              <a:t> </a:t>
            </a:r>
          </a:p>
        </p:txBody>
      </p:sp>
      <p:sp>
        <p:nvSpPr>
          <p:cNvPr id="52227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Humerus</a:t>
            </a:r>
          </a:p>
        </p:txBody>
      </p:sp>
      <p:sp>
        <p:nvSpPr>
          <p:cNvPr id="52228" name="Rectangle 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Largest, longest bone of upper limb</a:t>
            </a:r>
          </a:p>
          <a:p>
            <a:pPr eaLnBrk="1" hangingPunct="1"/>
            <a:endParaRPr lang="en-US" smtClean="0"/>
          </a:p>
          <a:p>
            <a:pPr eaLnBrk="1" hangingPunct="1"/>
            <a:r>
              <a:rPr lang="en-US" smtClean="0"/>
              <a:t>Articulates superiorly with glenoid cavity of scapula</a:t>
            </a:r>
          </a:p>
          <a:p>
            <a:pPr eaLnBrk="1" hangingPunct="1"/>
            <a:endParaRPr lang="en-US" smtClean="0"/>
          </a:p>
          <a:p>
            <a:pPr eaLnBrk="1" hangingPunct="1"/>
            <a:r>
              <a:rPr lang="en-US" smtClean="0"/>
              <a:t>Articulates inferiorly with radius and ulna</a:t>
            </a:r>
          </a:p>
        </p:txBody>
      </p:sp>
    </p:spTree>
    <p:extLst>
      <p:ext uri="{BB962C8B-B14F-4D97-AF65-F5344CB8AC3E}">
        <p14:creationId xmlns:p14="http://schemas.microsoft.com/office/powerpoint/2010/main" val="1244348016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Humerus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GB"/>
              <a:t> </a:t>
            </a:r>
          </a:p>
        </p:txBody>
      </p:sp>
      <p:pic>
        <p:nvPicPr>
          <p:cNvPr id="5325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28838" y="1141413"/>
            <a:ext cx="4702175" cy="5106987"/>
          </a:xfrm>
          <a:noFill/>
        </p:spPr>
      </p:pic>
    </p:spTree>
    <p:extLst>
      <p:ext uri="{BB962C8B-B14F-4D97-AF65-F5344CB8AC3E}">
        <p14:creationId xmlns:p14="http://schemas.microsoft.com/office/powerpoint/2010/main" val="4291017878"/>
      </p:ext>
    </p:extLst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GB"/>
              <a:t> </a:t>
            </a:r>
          </a:p>
        </p:txBody>
      </p:sp>
      <p:sp>
        <p:nvSpPr>
          <p:cNvPr id="54275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Bones of the Forearm</a:t>
            </a:r>
          </a:p>
        </p:txBody>
      </p:sp>
      <p:sp>
        <p:nvSpPr>
          <p:cNvPr id="39943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365125" y="1141413"/>
            <a:ext cx="5349875" cy="5335587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defRPr/>
            </a:pPr>
            <a:r>
              <a:rPr lang="en-US" b="1" dirty="0" smtClean="0"/>
              <a:t>Ulna</a:t>
            </a:r>
            <a:endParaRPr lang="en-US" dirty="0" smtClean="0"/>
          </a:p>
          <a:p>
            <a:pPr lvl="1" eaLnBrk="1" hangingPunct="1">
              <a:defRPr/>
            </a:pPr>
            <a:r>
              <a:rPr lang="en-US" dirty="0" smtClean="0"/>
              <a:t>Medial bone in forearm </a:t>
            </a:r>
          </a:p>
          <a:p>
            <a:pPr lvl="1" eaLnBrk="1" hangingPunct="1">
              <a:defRPr/>
            </a:pPr>
            <a:r>
              <a:rPr lang="en-US" dirty="0" smtClean="0"/>
              <a:t>Forms major portion of elbow joint with </a:t>
            </a:r>
            <a:r>
              <a:rPr lang="en-US" dirty="0" err="1" smtClean="0"/>
              <a:t>humerus</a:t>
            </a:r>
            <a:endParaRPr lang="en-US" dirty="0" smtClean="0"/>
          </a:p>
          <a:p>
            <a:pPr eaLnBrk="1" hangingPunct="1">
              <a:defRPr/>
            </a:pPr>
            <a:r>
              <a:rPr lang="en-US" b="1" dirty="0" smtClean="0"/>
              <a:t>Radius</a:t>
            </a:r>
            <a:endParaRPr lang="en-US" dirty="0" smtClean="0"/>
          </a:p>
          <a:p>
            <a:pPr lvl="1" eaLnBrk="1" hangingPunct="1">
              <a:defRPr/>
            </a:pPr>
            <a:r>
              <a:rPr lang="en-US" dirty="0" smtClean="0"/>
              <a:t>Lateral bone in forearm</a:t>
            </a:r>
          </a:p>
          <a:p>
            <a:pPr lvl="1" eaLnBrk="1" hangingPunct="1">
              <a:defRPr/>
            </a:pPr>
            <a:r>
              <a:rPr lang="en-US" dirty="0" smtClean="0"/>
              <a:t>Head articulates with </a:t>
            </a:r>
            <a:r>
              <a:rPr lang="en-US" dirty="0" err="1" smtClean="0"/>
              <a:t>capitulum</a:t>
            </a:r>
            <a:r>
              <a:rPr lang="en-US" dirty="0" smtClean="0"/>
              <a:t> of </a:t>
            </a:r>
            <a:r>
              <a:rPr lang="en-US" dirty="0" err="1" smtClean="0"/>
              <a:t>humerus</a:t>
            </a:r>
            <a:r>
              <a:rPr lang="en-US" dirty="0" smtClean="0"/>
              <a:t> and radial notch of ulna</a:t>
            </a:r>
          </a:p>
          <a:p>
            <a:pPr lvl="1" eaLnBrk="1" hangingPunct="1">
              <a:defRPr/>
            </a:pPr>
            <a:r>
              <a:rPr lang="en-US" dirty="0" err="1" smtClean="0"/>
              <a:t>Interosseous</a:t>
            </a:r>
            <a:r>
              <a:rPr lang="en-US" dirty="0" smtClean="0"/>
              <a:t> membrane connects radius and ulna along their entire length</a:t>
            </a:r>
          </a:p>
        </p:txBody>
      </p:sp>
      <p:pic>
        <p:nvPicPr>
          <p:cNvPr id="5427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7475" y="914400"/>
            <a:ext cx="2676525" cy="532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29511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31752" name="Rectangle 8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066800"/>
          </a:xfrm>
        </p:spPr>
        <p:txBody>
          <a:bodyPr>
            <a:normAutofit fontScale="90000"/>
          </a:bodyPr>
          <a:lstStyle/>
          <a:p>
            <a:r>
              <a:rPr lang="en-US"/>
              <a:t>Layers of the Dermis: </a:t>
            </a:r>
            <a:br>
              <a:rPr lang="en-US"/>
            </a:br>
            <a:r>
              <a:rPr lang="en-US"/>
              <a:t>Reticular Layer</a:t>
            </a:r>
          </a:p>
        </p:txBody>
      </p:sp>
      <p:sp>
        <p:nvSpPr>
          <p:cNvPr id="31753" name="Rectangle 9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sz="2800" dirty="0"/>
              <a:t>~80% of dermal thickness</a:t>
            </a:r>
          </a:p>
          <a:p>
            <a:pPr>
              <a:lnSpc>
                <a:spcPct val="90000"/>
              </a:lnSpc>
            </a:pPr>
            <a:endParaRPr lang="en-US" sz="2800" dirty="0" smtClean="0"/>
          </a:p>
          <a:p>
            <a:pPr>
              <a:lnSpc>
                <a:spcPct val="90000"/>
              </a:lnSpc>
            </a:pPr>
            <a:r>
              <a:rPr lang="en-US" sz="2800" dirty="0" smtClean="0"/>
              <a:t>Dense </a:t>
            </a:r>
            <a:r>
              <a:rPr lang="en-US" sz="2800" dirty="0"/>
              <a:t>fibrous connective tissue</a:t>
            </a:r>
          </a:p>
          <a:p>
            <a:pPr>
              <a:lnSpc>
                <a:spcPct val="90000"/>
              </a:lnSpc>
            </a:pPr>
            <a:endParaRPr lang="en-US" sz="2800" dirty="0" smtClean="0"/>
          </a:p>
          <a:p>
            <a:pPr>
              <a:lnSpc>
                <a:spcPct val="90000"/>
              </a:lnSpc>
            </a:pPr>
            <a:r>
              <a:rPr lang="en-US" sz="2800" dirty="0" smtClean="0"/>
              <a:t>Elastic </a:t>
            </a:r>
            <a:r>
              <a:rPr lang="en-US" sz="2800" dirty="0"/>
              <a:t>fibers provide stretch-recoil properties</a:t>
            </a:r>
          </a:p>
          <a:p>
            <a:pPr>
              <a:lnSpc>
                <a:spcPct val="90000"/>
              </a:lnSpc>
            </a:pPr>
            <a:endParaRPr lang="en-US" sz="2800" dirty="0" smtClean="0"/>
          </a:p>
          <a:p>
            <a:pPr>
              <a:lnSpc>
                <a:spcPct val="90000"/>
              </a:lnSpc>
            </a:pPr>
            <a:r>
              <a:rPr lang="en-US" sz="2800" dirty="0" smtClean="0"/>
              <a:t>Collagen </a:t>
            </a:r>
            <a:r>
              <a:rPr lang="en-US" sz="2800" dirty="0"/>
              <a:t>fibers 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Provide strength and resiliency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Bind </a:t>
            </a:r>
            <a:r>
              <a:rPr lang="en-US" sz="2400" dirty="0" smtClean="0"/>
              <a:t>water</a:t>
            </a:r>
            <a:endParaRPr lang="en-US" sz="2400" dirty="0"/>
          </a:p>
        </p:txBody>
      </p:sp>
    </p:spTree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 </a:t>
            </a:r>
          </a:p>
        </p:txBody>
      </p:sp>
      <p:grpSp>
        <p:nvGrpSpPr>
          <p:cNvPr id="55299" name="Group 137"/>
          <p:cNvGrpSpPr>
            <a:grpSpLocks/>
          </p:cNvGrpSpPr>
          <p:nvPr/>
        </p:nvGrpSpPr>
        <p:grpSpPr bwMode="auto">
          <a:xfrm>
            <a:off x="2703513" y="220663"/>
            <a:ext cx="4506912" cy="6577012"/>
            <a:chOff x="1703" y="195"/>
            <a:chExt cx="2651" cy="3867"/>
          </a:xfrm>
        </p:grpSpPr>
        <p:pic>
          <p:nvPicPr>
            <p:cNvPr id="55301" name="Picture 57" descr="figure_07_28_unlabeled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6474" b="2623"/>
            <a:stretch>
              <a:fillRect/>
            </a:stretch>
          </p:blipFill>
          <p:spPr bwMode="auto">
            <a:xfrm>
              <a:off x="1728" y="195"/>
              <a:ext cx="2626" cy="38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5302" name="Rectangle 58"/>
            <p:cNvSpPr>
              <a:spLocks noChangeArrowheads="1"/>
            </p:cNvSpPr>
            <p:nvPr/>
          </p:nvSpPr>
          <p:spPr bwMode="auto">
            <a:xfrm>
              <a:off x="1704" y="953"/>
              <a:ext cx="432" cy="3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>
                <a:lnSpc>
                  <a:spcPct val="87000"/>
                </a:lnSpc>
              </a:pPr>
              <a:r>
                <a:rPr lang="en-US" sz="1100">
                  <a:latin typeface="Arial" charset="0"/>
                </a:rPr>
                <a:t>Radial</a:t>
              </a:r>
            </a:p>
            <a:p>
              <a:pPr>
                <a:lnSpc>
                  <a:spcPct val="85000"/>
                </a:lnSpc>
              </a:pPr>
              <a:r>
                <a:rPr lang="en-US" sz="1100">
                  <a:latin typeface="Arial" charset="0"/>
                </a:rPr>
                <a:t>notch of</a:t>
              </a:r>
            </a:p>
            <a:p>
              <a:pPr>
                <a:lnSpc>
                  <a:spcPct val="87000"/>
                </a:lnSpc>
              </a:pPr>
              <a:r>
                <a:rPr lang="en-US" sz="1100">
                  <a:latin typeface="Arial" charset="0"/>
                </a:rPr>
                <a:t>the ulna</a:t>
              </a:r>
            </a:p>
          </p:txBody>
        </p:sp>
        <p:sp>
          <p:nvSpPr>
            <p:cNvPr id="55303" name="Rectangle 59"/>
            <p:cNvSpPr>
              <a:spLocks noChangeArrowheads="1"/>
            </p:cNvSpPr>
            <p:nvPr/>
          </p:nvSpPr>
          <p:spPr bwMode="auto">
            <a:xfrm>
              <a:off x="1724" y="1242"/>
              <a:ext cx="310" cy="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r">
                <a:lnSpc>
                  <a:spcPct val="85000"/>
                </a:lnSpc>
              </a:pPr>
              <a:r>
                <a:rPr lang="en-US" sz="1100">
                  <a:latin typeface="Arial" charset="0"/>
                </a:rPr>
                <a:t>Head</a:t>
              </a:r>
            </a:p>
          </p:txBody>
        </p:sp>
        <p:sp>
          <p:nvSpPr>
            <p:cNvPr id="55304" name="Rectangle 60"/>
            <p:cNvSpPr>
              <a:spLocks noChangeArrowheads="1"/>
            </p:cNvSpPr>
            <p:nvPr/>
          </p:nvSpPr>
          <p:spPr bwMode="auto">
            <a:xfrm>
              <a:off x="1725" y="1340"/>
              <a:ext cx="305" cy="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r">
                <a:lnSpc>
                  <a:spcPct val="85000"/>
                </a:lnSpc>
              </a:pPr>
              <a:r>
                <a:rPr lang="en-US" sz="1100">
                  <a:latin typeface="Arial" charset="0"/>
                </a:rPr>
                <a:t>Neck</a:t>
              </a:r>
            </a:p>
          </p:txBody>
        </p:sp>
        <p:sp>
          <p:nvSpPr>
            <p:cNvPr id="55305" name="Rectangle 61"/>
            <p:cNvSpPr>
              <a:spLocks noChangeArrowheads="1"/>
            </p:cNvSpPr>
            <p:nvPr/>
          </p:nvSpPr>
          <p:spPr bwMode="auto">
            <a:xfrm>
              <a:off x="1703" y="1466"/>
              <a:ext cx="505" cy="2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en-US" sz="1100">
                  <a:latin typeface="Arial" charset="0"/>
                </a:rPr>
                <a:t>Radial</a:t>
              </a:r>
            </a:p>
            <a:p>
              <a:pPr>
                <a:lnSpc>
                  <a:spcPct val="85000"/>
                </a:lnSpc>
              </a:pPr>
              <a:r>
                <a:rPr lang="en-US" sz="1100">
                  <a:latin typeface="Arial" charset="0"/>
                </a:rPr>
                <a:t>tuberosity</a:t>
              </a:r>
            </a:p>
          </p:txBody>
        </p:sp>
        <p:sp>
          <p:nvSpPr>
            <p:cNvPr id="55306" name="Rectangle 62"/>
            <p:cNvSpPr>
              <a:spLocks noChangeArrowheads="1"/>
            </p:cNvSpPr>
            <p:nvPr/>
          </p:nvSpPr>
          <p:spPr bwMode="auto">
            <a:xfrm>
              <a:off x="2688" y="1018"/>
              <a:ext cx="515" cy="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r">
                <a:lnSpc>
                  <a:spcPct val="85000"/>
                </a:lnSpc>
              </a:pPr>
              <a:r>
                <a:rPr lang="en-US" sz="1100">
                  <a:latin typeface="Arial" charset="0"/>
                </a:rPr>
                <a:t>Olecranon</a:t>
              </a:r>
            </a:p>
          </p:txBody>
        </p:sp>
        <p:sp>
          <p:nvSpPr>
            <p:cNvPr id="55307" name="Rectangle 63"/>
            <p:cNvSpPr>
              <a:spLocks noChangeArrowheads="1"/>
            </p:cNvSpPr>
            <p:nvPr/>
          </p:nvSpPr>
          <p:spPr bwMode="auto">
            <a:xfrm>
              <a:off x="2651" y="1228"/>
              <a:ext cx="483" cy="2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en-US" sz="1100">
                  <a:latin typeface="Arial" charset="0"/>
                </a:rPr>
                <a:t>Trochlear</a:t>
              </a:r>
            </a:p>
            <a:p>
              <a:pPr>
                <a:lnSpc>
                  <a:spcPct val="85000"/>
                </a:lnSpc>
              </a:pPr>
              <a:r>
                <a:rPr lang="en-US" sz="1100">
                  <a:latin typeface="Arial" charset="0"/>
                </a:rPr>
                <a:t>notch</a:t>
              </a:r>
            </a:p>
          </p:txBody>
        </p:sp>
        <p:sp>
          <p:nvSpPr>
            <p:cNvPr id="55308" name="Rectangle 64"/>
            <p:cNvSpPr>
              <a:spLocks noChangeArrowheads="1"/>
            </p:cNvSpPr>
            <p:nvPr/>
          </p:nvSpPr>
          <p:spPr bwMode="auto">
            <a:xfrm>
              <a:off x="2718" y="1430"/>
              <a:ext cx="811" cy="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r">
                <a:lnSpc>
                  <a:spcPct val="85000"/>
                </a:lnSpc>
              </a:pPr>
              <a:r>
                <a:rPr lang="en-US" sz="1100">
                  <a:latin typeface="Arial" charset="0"/>
                </a:rPr>
                <a:t>Coronoid process</a:t>
              </a:r>
            </a:p>
          </p:txBody>
        </p:sp>
        <p:sp>
          <p:nvSpPr>
            <p:cNvPr id="55309" name="Rectangle 65"/>
            <p:cNvSpPr>
              <a:spLocks noChangeArrowheads="1"/>
            </p:cNvSpPr>
            <p:nvPr/>
          </p:nvSpPr>
          <p:spPr bwMode="auto">
            <a:xfrm>
              <a:off x="2658" y="1562"/>
              <a:ext cx="510" cy="3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en-US" sz="1100">
                  <a:latin typeface="Arial" charset="0"/>
                </a:rPr>
                <a:t>Proximal</a:t>
              </a:r>
            </a:p>
            <a:p>
              <a:pPr>
                <a:lnSpc>
                  <a:spcPct val="85000"/>
                </a:lnSpc>
              </a:pPr>
              <a:r>
                <a:rPr lang="en-US" sz="1100">
                  <a:latin typeface="Arial" charset="0"/>
                </a:rPr>
                <a:t>radioulnar</a:t>
              </a:r>
            </a:p>
            <a:p>
              <a:pPr>
                <a:lnSpc>
                  <a:spcPct val="85000"/>
                </a:lnSpc>
              </a:pPr>
              <a:r>
                <a:rPr lang="en-US" sz="1100">
                  <a:latin typeface="Arial" charset="0"/>
                </a:rPr>
                <a:t>joint</a:t>
              </a:r>
            </a:p>
          </p:txBody>
        </p:sp>
        <p:sp>
          <p:nvSpPr>
            <p:cNvPr id="55310" name="Rectangle 66"/>
            <p:cNvSpPr>
              <a:spLocks noChangeArrowheads="1"/>
            </p:cNvSpPr>
            <p:nvPr/>
          </p:nvSpPr>
          <p:spPr bwMode="auto">
            <a:xfrm>
              <a:off x="2650" y="2116"/>
              <a:ext cx="620" cy="2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en-US" sz="1100">
                  <a:latin typeface="Arial" charset="0"/>
                </a:rPr>
                <a:t>Interosseous</a:t>
              </a:r>
            </a:p>
            <a:p>
              <a:pPr>
                <a:lnSpc>
                  <a:spcPct val="85000"/>
                </a:lnSpc>
              </a:pPr>
              <a:r>
                <a:rPr lang="en-US" sz="1100">
                  <a:latin typeface="Arial" charset="0"/>
                </a:rPr>
                <a:t>membrane</a:t>
              </a:r>
            </a:p>
          </p:txBody>
        </p:sp>
        <p:sp>
          <p:nvSpPr>
            <p:cNvPr id="55311" name="Rectangle 67"/>
            <p:cNvSpPr>
              <a:spLocks noChangeArrowheads="1"/>
            </p:cNvSpPr>
            <p:nvPr/>
          </p:nvSpPr>
          <p:spPr bwMode="auto">
            <a:xfrm>
              <a:off x="2707" y="2376"/>
              <a:ext cx="286" cy="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r">
                <a:lnSpc>
                  <a:spcPct val="85000"/>
                </a:lnSpc>
              </a:pPr>
              <a:r>
                <a:rPr lang="en-US" sz="1100">
                  <a:latin typeface="Arial" charset="0"/>
                </a:rPr>
                <a:t>Ulna</a:t>
              </a:r>
            </a:p>
          </p:txBody>
        </p:sp>
        <p:sp>
          <p:nvSpPr>
            <p:cNvPr id="55312" name="Rectangle 68"/>
            <p:cNvSpPr>
              <a:spLocks noChangeArrowheads="1"/>
            </p:cNvSpPr>
            <p:nvPr/>
          </p:nvSpPr>
          <p:spPr bwMode="auto">
            <a:xfrm>
              <a:off x="3939" y="3062"/>
              <a:ext cx="382" cy="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r">
                <a:lnSpc>
                  <a:spcPct val="85000"/>
                </a:lnSpc>
              </a:pPr>
              <a:r>
                <a:rPr lang="en-US" sz="1100">
                  <a:latin typeface="Arial" charset="0"/>
                </a:rPr>
                <a:t>Radius</a:t>
              </a:r>
            </a:p>
          </p:txBody>
        </p:sp>
        <p:sp>
          <p:nvSpPr>
            <p:cNvPr id="55313" name="Rectangle 69"/>
            <p:cNvSpPr>
              <a:spLocks noChangeArrowheads="1"/>
            </p:cNvSpPr>
            <p:nvPr/>
          </p:nvSpPr>
          <p:spPr bwMode="auto">
            <a:xfrm>
              <a:off x="2654" y="3026"/>
              <a:ext cx="601" cy="2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en-US" sz="1100">
                  <a:latin typeface="Arial" charset="0"/>
                </a:rPr>
                <a:t>Ulnar notch</a:t>
              </a:r>
            </a:p>
            <a:p>
              <a:pPr>
                <a:lnSpc>
                  <a:spcPct val="85000"/>
                </a:lnSpc>
              </a:pPr>
              <a:r>
                <a:rPr lang="en-US" sz="1100">
                  <a:latin typeface="Arial" charset="0"/>
                </a:rPr>
                <a:t>of the radius</a:t>
              </a:r>
            </a:p>
          </p:txBody>
        </p:sp>
        <p:sp>
          <p:nvSpPr>
            <p:cNvPr id="55314" name="Rectangle 70"/>
            <p:cNvSpPr>
              <a:spLocks noChangeArrowheads="1"/>
            </p:cNvSpPr>
            <p:nvPr/>
          </p:nvSpPr>
          <p:spPr bwMode="auto">
            <a:xfrm>
              <a:off x="2695" y="3250"/>
              <a:ext cx="601" cy="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r">
                <a:lnSpc>
                  <a:spcPct val="85000"/>
                </a:lnSpc>
              </a:pPr>
              <a:r>
                <a:rPr lang="en-US" sz="1100">
                  <a:latin typeface="Arial" charset="0"/>
                </a:rPr>
                <a:t>Head of ulna</a:t>
              </a:r>
            </a:p>
          </p:txBody>
        </p:sp>
        <p:sp>
          <p:nvSpPr>
            <p:cNvPr id="55315" name="Rectangle 71"/>
            <p:cNvSpPr>
              <a:spLocks noChangeArrowheads="1"/>
            </p:cNvSpPr>
            <p:nvPr/>
          </p:nvSpPr>
          <p:spPr bwMode="auto">
            <a:xfrm>
              <a:off x="2663" y="3472"/>
              <a:ext cx="628" cy="2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en-US" sz="1100">
                  <a:latin typeface="Arial" charset="0"/>
                </a:rPr>
                <a:t>Ulnar styloid </a:t>
              </a:r>
            </a:p>
            <a:p>
              <a:pPr>
                <a:lnSpc>
                  <a:spcPct val="85000"/>
                </a:lnSpc>
              </a:pPr>
              <a:r>
                <a:rPr lang="en-US" sz="1100">
                  <a:latin typeface="Arial" charset="0"/>
                </a:rPr>
                <a:t>process</a:t>
              </a:r>
            </a:p>
          </p:txBody>
        </p:sp>
        <p:sp>
          <p:nvSpPr>
            <p:cNvPr id="55316" name="Rectangle 72"/>
            <p:cNvSpPr>
              <a:spLocks noChangeArrowheads="1"/>
            </p:cNvSpPr>
            <p:nvPr/>
          </p:nvSpPr>
          <p:spPr bwMode="auto">
            <a:xfrm>
              <a:off x="2666" y="3654"/>
              <a:ext cx="510" cy="3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en-US" sz="1100">
                  <a:latin typeface="Arial" charset="0"/>
                </a:rPr>
                <a:t>Distal</a:t>
              </a:r>
            </a:p>
            <a:p>
              <a:pPr>
                <a:lnSpc>
                  <a:spcPct val="85000"/>
                </a:lnSpc>
              </a:pPr>
              <a:r>
                <a:rPr lang="en-US" sz="1100">
                  <a:latin typeface="Arial" charset="0"/>
                </a:rPr>
                <a:t>radioulnar</a:t>
              </a:r>
            </a:p>
            <a:p>
              <a:pPr>
                <a:lnSpc>
                  <a:spcPct val="85000"/>
                </a:lnSpc>
              </a:pPr>
              <a:r>
                <a:rPr lang="en-US" sz="1100">
                  <a:latin typeface="Arial" charset="0"/>
                </a:rPr>
                <a:t>joint</a:t>
              </a:r>
            </a:p>
          </p:txBody>
        </p:sp>
        <p:sp>
          <p:nvSpPr>
            <p:cNvPr id="55317" name="Rectangle 73"/>
            <p:cNvSpPr>
              <a:spLocks noChangeArrowheads="1"/>
            </p:cNvSpPr>
            <p:nvPr/>
          </p:nvSpPr>
          <p:spPr bwMode="auto">
            <a:xfrm>
              <a:off x="1708" y="3708"/>
              <a:ext cx="642" cy="2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en-US" sz="1100">
                  <a:latin typeface="Arial" charset="0"/>
                </a:rPr>
                <a:t>Radial styloid</a:t>
              </a:r>
            </a:p>
            <a:p>
              <a:pPr>
                <a:lnSpc>
                  <a:spcPct val="85000"/>
                </a:lnSpc>
              </a:pPr>
              <a:r>
                <a:rPr lang="en-US" sz="1100">
                  <a:latin typeface="Arial" charset="0"/>
                </a:rPr>
                <a:t>process</a:t>
              </a:r>
            </a:p>
          </p:txBody>
        </p:sp>
        <p:sp>
          <p:nvSpPr>
            <p:cNvPr id="55318" name="Rectangle 74"/>
            <p:cNvSpPr>
              <a:spLocks noChangeArrowheads="1"/>
            </p:cNvSpPr>
            <p:nvPr/>
          </p:nvSpPr>
          <p:spPr bwMode="auto">
            <a:xfrm>
              <a:off x="2121" y="3923"/>
              <a:ext cx="711" cy="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r">
                <a:lnSpc>
                  <a:spcPct val="85000"/>
                </a:lnSpc>
              </a:pPr>
              <a:r>
                <a:rPr lang="en-US" sz="1100">
                  <a:latin typeface="Arial Black" pitchFamily="-78" charset="0"/>
                </a:rPr>
                <a:t>Anterior view</a:t>
              </a:r>
            </a:p>
          </p:txBody>
        </p:sp>
        <p:sp>
          <p:nvSpPr>
            <p:cNvPr id="55319" name="Rectangle 75"/>
            <p:cNvSpPr>
              <a:spLocks noChangeArrowheads="1"/>
            </p:cNvSpPr>
            <p:nvPr/>
          </p:nvSpPr>
          <p:spPr bwMode="auto">
            <a:xfrm>
              <a:off x="3374" y="3924"/>
              <a:ext cx="756" cy="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r">
                <a:lnSpc>
                  <a:spcPct val="85000"/>
                </a:lnSpc>
              </a:pPr>
              <a:r>
                <a:rPr lang="en-US" sz="1100">
                  <a:latin typeface="Arial Black" pitchFamily="-78" charset="0"/>
                </a:rPr>
                <a:t>Posterior view</a:t>
              </a:r>
            </a:p>
          </p:txBody>
        </p:sp>
        <p:sp>
          <p:nvSpPr>
            <p:cNvPr id="55320" name="Rectangle 76"/>
            <p:cNvSpPr>
              <a:spLocks noChangeArrowheads="1"/>
            </p:cNvSpPr>
            <p:nvPr/>
          </p:nvSpPr>
          <p:spPr bwMode="auto">
            <a:xfrm>
              <a:off x="3642" y="3692"/>
              <a:ext cx="643" cy="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en-US" sz="1100">
                  <a:latin typeface="Arial" charset="0"/>
                </a:rPr>
                <a:t>Radial styloid</a:t>
              </a:r>
            </a:p>
            <a:p>
              <a:pPr>
                <a:lnSpc>
                  <a:spcPct val="85000"/>
                </a:lnSpc>
              </a:pPr>
              <a:r>
                <a:rPr lang="en-US" sz="1100">
                  <a:latin typeface="Arial" charset="0"/>
                </a:rPr>
                <a:t>process</a:t>
              </a:r>
            </a:p>
          </p:txBody>
        </p:sp>
        <p:sp>
          <p:nvSpPr>
            <p:cNvPr id="55321" name="Rectangle 77"/>
            <p:cNvSpPr>
              <a:spLocks noChangeArrowheads="1"/>
            </p:cNvSpPr>
            <p:nvPr/>
          </p:nvSpPr>
          <p:spPr bwMode="auto">
            <a:xfrm>
              <a:off x="1726" y="2800"/>
              <a:ext cx="382" cy="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r">
                <a:lnSpc>
                  <a:spcPct val="85000"/>
                </a:lnSpc>
              </a:pPr>
              <a:r>
                <a:rPr lang="en-US" sz="1100">
                  <a:latin typeface="Arial" charset="0"/>
                </a:rPr>
                <a:t>Radius</a:t>
              </a:r>
            </a:p>
          </p:txBody>
        </p:sp>
        <p:sp>
          <p:nvSpPr>
            <p:cNvPr id="55322" name="Rectangle 78"/>
            <p:cNvSpPr>
              <a:spLocks noChangeArrowheads="1"/>
            </p:cNvSpPr>
            <p:nvPr/>
          </p:nvSpPr>
          <p:spPr bwMode="auto">
            <a:xfrm>
              <a:off x="3912" y="1424"/>
              <a:ext cx="406" cy="2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en-US" sz="1100">
                  <a:latin typeface="Arial" charset="0"/>
                </a:rPr>
                <a:t>Neck of</a:t>
              </a:r>
            </a:p>
            <a:p>
              <a:pPr>
                <a:lnSpc>
                  <a:spcPct val="85000"/>
                </a:lnSpc>
              </a:pPr>
              <a:r>
                <a:rPr lang="en-US" sz="1100">
                  <a:latin typeface="Arial" charset="0"/>
                </a:rPr>
                <a:t>radius</a:t>
              </a:r>
            </a:p>
          </p:txBody>
        </p:sp>
        <p:sp>
          <p:nvSpPr>
            <p:cNvPr id="55323" name="Rectangle 79"/>
            <p:cNvSpPr>
              <a:spLocks noChangeArrowheads="1"/>
            </p:cNvSpPr>
            <p:nvPr/>
          </p:nvSpPr>
          <p:spPr bwMode="auto">
            <a:xfrm>
              <a:off x="3913" y="1228"/>
              <a:ext cx="410" cy="2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en-US" sz="1100">
                  <a:latin typeface="Arial" charset="0"/>
                </a:rPr>
                <a:t>Head of</a:t>
              </a:r>
            </a:p>
            <a:p>
              <a:pPr>
                <a:lnSpc>
                  <a:spcPct val="85000"/>
                </a:lnSpc>
              </a:pPr>
              <a:r>
                <a:rPr lang="en-US" sz="1100">
                  <a:latin typeface="Arial" charset="0"/>
                </a:rPr>
                <a:t>radius</a:t>
              </a:r>
            </a:p>
          </p:txBody>
        </p:sp>
        <p:sp>
          <p:nvSpPr>
            <p:cNvPr id="55324" name="Freeform 94"/>
            <p:cNvSpPr>
              <a:spLocks/>
            </p:cNvSpPr>
            <p:nvPr/>
          </p:nvSpPr>
          <p:spPr bwMode="auto">
            <a:xfrm>
              <a:off x="2032" y="1030"/>
              <a:ext cx="330" cy="268"/>
            </a:xfrm>
            <a:custGeom>
              <a:avLst/>
              <a:gdLst>
                <a:gd name="T0" fmla="*/ 330 w 330"/>
                <a:gd name="T1" fmla="*/ 268 h 268"/>
                <a:gd name="T2" fmla="*/ 56 w 330"/>
                <a:gd name="T3" fmla="*/ 0 h 268"/>
                <a:gd name="T4" fmla="*/ 0 w 330"/>
                <a:gd name="T5" fmla="*/ 0 h 268"/>
                <a:gd name="T6" fmla="*/ 0 60000 65536"/>
                <a:gd name="T7" fmla="*/ 0 60000 65536"/>
                <a:gd name="T8" fmla="*/ 0 60000 65536"/>
                <a:gd name="T9" fmla="*/ 0 w 330"/>
                <a:gd name="T10" fmla="*/ 0 h 268"/>
                <a:gd name="T11" fmla="*/ 330 w 330"/>
                <a:gd name="T12" fmla="*/ 268 h 26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30" h="268">
                  <a:moveTo>
                    <a:pt x="330" y="268"/>
                  </a:moveTo>
                  <a:lnTo>
                    <a:pt x="56" y="0"/>
                  </a:lnTo>
                  <a:lnTo>
                    <a:pt x="0" y="0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25" name="Line 95"/>
            <p:cNvSpPr>
              <a:spLocks noChangeShapeType="1"/>
            </p:cNvSpPr>
            <p:nvPr/>
          </p:nvSpPr>
          <p:spPr bwMode="auto">
            <a:xfrm>
              <a:off x="2008" y="1318"/>
              <a:ext cx="23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26" name="Line 96"/>
            <p:cNvSpPr>
              <a:spLocks noChangeShapeType="1"/>
            </p:cNvSpPr>
            <p:nvPr/>
          </p:nvSpPr>
          <p:spPr bwMode="auto">
            <a:xfrm>
              <a:off x="2002" y="1416"/>
              <a:ext cx="27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27" name="Line 97"/>
            <p:cNvSpPr>
              <a:spLocks noChangeShapeType="1"/>
            </p:cNvSpPr>
            <p:nvPr/>
          </p:nvSpPr>
          <p:spPr bwMode="auto">
            <a:xfrm>
              <a:off x="2044" y="1544"/>
              <a:ext cx="29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28" name="Oval 98"/>
            <p:cNvSpPr>
              <a:spLocks noChangeArrowheads="1"/>
            </p:cNvSpPr>
            <p:nvPr/>
          </p:nvSpPr>
          <p:spPr bwMode="auto">
            <a:xfrm rot="-1933963">
              <a:off x="2306" y="1250"/>
              <a:ext cx="96" cy="136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>
                <a:latin typeface="Arial" charset="0"/>
              </a:endParaRPr>
            </a:p>
          </p:txBody>
        </p:sp>
        <p:sp>
          <p:nvSpPr>
            <p:cNvPr id="55329" name="Freeform 99"/>
            <p:cNvSpPr>
              <a:spLocks/>
            </p:cNvSpPr>
            <p:nvPr/>
          </p:nvSpPr>
          <p:spPr bwMode="auto">
            <a:xfrm>
              <a:off x="2390" y="1378"/>
              <a:ext cx="300" cy="262"/>
            </a:xfrm>
            <a:custGeom>
              <a:avLst/>
              <a:gdLst>
                <a:gd name="T0" fmla="*/ 0 w 300"/>
                <a:gd name="T1" fmla="*/ 0 h 262"/>
                <a:gd name="T2" fmla="*/ 224 w 300"/>
                <a:gd name="T3" fmla="*/ 262 h 262"/>
                <a:gd name="T4" fmla="*/ 300 w 300"/>
                <a:gd name="T5" fmla="*/ 262 h 262"/>
                <a:gd name="T6" fmla="*/ 0 60000 65536"/>
                <a:gd name="T7" fmla="*/ 0 60000 65536"/>
                <a:gd name="T8" fmla="*/ 0 60000 65536"/>
                <a:gd name="T9" fmla="*/ 0 w 300"/>
                <a:gd name="T10" fmla="*/ 0 h 262"/>
                <a:gd name="T11" fmla="*/ 300 w 300"/>
                <a:gd name="T12" fmla="*/ 262 h 26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00" h="262">
                  <a:moveTo>
                    <a:pt x="0" y="0"/>
                  </a:moveTo>
                  <a:lnTo>
                    <a:pt x="224" y="262"/>
                  </a:lnTo>
                  <a:lnTo>
                    <a:pt x="300" y="262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30" name="Freeform 100"/>
            <p:cNvSpPr>
              <a:spLocks/>
            </p:cNvSpPr>
            <p:nvPr/>
          </p:nvSpPr>
          <p:spPr bwMode="auto">
            <a:xfrm>
              <a:off x="2434" y="1284"/>
              <a:ext cx="238" cy="222"/>
            </a:xfrm>
            <a:custGeom>
              <a:avLst/>
              <a:gdLst>
                <a:gd name="T0" fmla="*/ 0 w 244"/>
                <a:gd name="T1" fmla="*/ 0 h 222"/>
                <a:gd name="T2" fmla="*/ 178 w 244"/>
                <a:gd name="T3" fmla="*/ 222 h 222"/>
                <a:gd name="T4" fmla="*/ 244 w 244"/>
                <a:gd name="T5" fmla="*/ 222 h 222"/>
                <a:gd name="T6" fmla="*/ 0 60000 65536"/>
                <a:gd name="T7" fmla="*/ 0 60000 65536"/>
                <a:gd name="T8" fmla="*/ 0 60000 65536"/>
                <a:gd name="T9" fmla="*/ 0 w 244"/>
                <a:gd name="T10" fmla="*/ 0 h 222"/>
                <a:gd name="T11" fmla="*/ 244 w 244"/>
                <a:gd name="T12" fmla="*/ 222 h 22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44" h="222">
                  <a:moveTo>
                    <a:pt x="0" y="0"/>
                  </a:moveTo>
                  <a:lnTo>
                    <a:pt x="178" y="222"/>
                  </a:lnTo>
                  <a:lnTo>
                    <a:pt x="244" y="222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31" name="Freeform 101"/>
            <p:cNvSpPr>
              <a:spLocks/>
            </p:cNvSpPr>
            <p:nvPr/>
          </p:nvSpPr>
          <p:spPr bwMode="auto">
            <a:xfrm>
              <a:off x="2470" y="1138"/>
              <a:ext cx="218" cy="170"/>
            </a:xfrm>
            <a:custGeom>
              <a:avLst/>
              <a:gdLst>
                <a:gd name="T0" fmla="*/ 218 w 218"/>
                <a:gd name="T1" fmla="*/ 170 h 170"/>
                <a:gd name="T2" fmla="*/ 144 w 218"/>
                <a:gd name="T3" fmla="*/ 170 h 170"/>
                <a:gd name="T4" fmla="*/ 0 w 218"/>
                <a:gd name="T5" fmla="*/ 0 h 170"/>
                <a:gd name="T6" fmla="*/ 0 60000 65536"/>
                <a:gd name="T7" fmla="*/ 0 60000 65536"/>
                <a:gd name="T8" fmla="*/ 0 60000 65536"/>
                <a:gd name="T9" fmla="*/ 0 w 218"/>
                <a:gd name="T10" fmla="*/ 0 h 170"/>
                <a:gd name="T11" fmla="*/ 218 w 218"/>
                <a:gd name="T12" fmla="*/ 170 h 17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8" h="170">
                  <a:moveTo>
                    <a:pt x="218" y="170"/>
                  </a:moveTo>
                  <a:lnTo>
                    <a:pt x="144" y="170"/>
                  </a:lnTo>
                  <a:lnTo>
                    <a:pt x="0" y="0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32" name="Line 102"/>
            <p:cNvSpPr>
              <a:spLocks noChangeShapeType="1"/>
            </p:cNvSpPr>
            <p:nvPr/>
          </p:nvSpPr>
          <p:spPr bwMode="auto">
            <a:xfrm>
              <a:off x="2582" y="1096"/>
              <a:ext cx="10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33" name="Line 103"/>
            <p:cNvSpPr>
              <a:spLocks noChangeShapeType="1"/>
            </p:cNvSpPr>
            <p:nvPr/>
          </p:nvSpPr>
          <p:spPr bwMode="auto">
            <a:xfrm>
              <a:off x="3154" y="1096"/>
              <a:ext cx="19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34" name="Line 104"/>
            <p:cNvSpPr>
              <a:spLocks noChangeShapeType="1"/>
            </p:cNvSpPr>
            <p:nvPr/>
          </p:nvSpPr>
          <p:spPr bwMode="auto">
            <a:xfrm>
              <a:off x="2350" y="2194"/>
              <a:ext cx="34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35" name="Line 105"/>
            <p:cNvSpPr>
              <a:spLocks noChangeShapeType="1"/>
            </p:cNvSpPr>
            <p:nvPr/>
          </p:nvSpPr>
          <p:spPr bwMode="auto">
            <a:xfrm>
              <a:off x="3270" y="2194"/>
              <a:ext cx="39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36" name="Line 106"/>
            <p:cNvSpPr>
              <a:spLocks noChangeShapeType="1"/>
            </p:cNvSpPr>
            <p:nvPr/>
          </p:nvSpPr>
          <p:spPr bwMode="auto">
            <a:xfrm>
              <a:off x="2536" y="2452"/>
              <a:ext cx="16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37" name="Line 107"/>
            <p:cNvSpPr>
              <a:spLocks noChangeShapeType="1"/>
            </p:cNvSpPr>
            <p:nvPr/>
          </p:nvSpPr>
          <p:spPr bwMode="auto">
            <a:xfrm>
              <a:off x="2930" y="2454"/>
              <a:ext cx="56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38" name="Line 108"/>
            <p:cNvSpPr>
              <a:spLocks noChangeShapeType="1"/>
            </p:cNvSpPr>
            <p:nvPr/>
          </p:nvSpPr>
          <p:spPr bwMode="auto">
            <a:xfrm>
              <a:off x="2064" y="2880"/>
              <a:ext cx="18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39" name="Freeform 109"/>
            <p:cNvSpPr>
              <a:spLocks/>
            </p:cNvSpPr>
            <p:nvPr/>
          </p:nvSpPr>
          <p:spPr bwMode="auto">
            <a:xfrm>
              <a:off x="2442" y="3104"/>
              <a:ext cx="252" cy="380"/>
            </a:xfrm>
            <a:custGeom>
              <a:avLst/>
              <a:gdLst>
                <a:gd name="T0" fmla="*/ 252 w 252"/>
                <a:gd name="T1" fmla="*/ 2 h 380"/>
                <a:gd name="T2" fmla="*/ 172 w 252"/>
                <a:gd name="T3" fmla="*/ 0 h 380"/>
                <a:gd name="T4" fmla="*/ 0 w 252"/>
                <a:gd name="T5" fmla="*/ 380 h 380"/>
                <a:gd name="T6" fmla="*/ 0 60000 65536"/>
                <a:gd name="T7" fmla="*/ 0 60000 65536"/>
                <a:gd name="T8" fmla="*/ 0 60000 65536"/>
                <a:gd name="T9" fmla="*/ 0 w 252"/>
                <a:gd name="T10" fmla="*/ 0 h 380"/>
                <a:gd name="T11" fmla="*/ 252 w 252"/>
                <a:gd name="T12" fmla="*/ 380 h 38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52" h="380">
                  <a:moveTo>
                    <a:pt x="252" y="2"/>
                  </a:moveTo>
                  <a:lnTo>
                    <a:pt x="172" y="0"/>
                  </a:lnTo>
                  <a:lnTo>
                    <a:pt x="0" y="380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40" name="Freeform 110"/>
            <p:cNvSpPr>
              <a:spLocks/>
            </p:cNvSpPr>
            <p:nvPr/>
          </p:nvSpPr>
          <p:spPr bwMode="auto">
            <a:xfrm>
              <a:off x="2556" y="3332"/>
              <a:ext cx="136" cy="156"/>
            </a:xfrm>
            <a:custGeom>
              <a:avLst/>
              <a:gdLst>
                <a:gd name="T0" fmla="*/ 0 w 136"/>
                <a:gd name="T1" fmla="*/ 156 h 156"/>
                <a:gd name="T2" fmla="*/ 80 w 136"/>
                <a:gd name="T3" fmla="*/ 0 h 156"/>
                <a:gd name="T4" fmla="*/ 136 w 136"/>
                <a:gd name="T5" fmla="*/ 0 h 156"/>
                <a:gd name="T6" fmla="*/ 0 60000 65536"/>
                <a:gd name="T7" fmla="*/ 0 60000 65536"/>
                <a:gd name="T8" fmla="*/ 0 60000 65536"/>
                <a:gd name="T9" fmla="*/ 0 w 136"/>
                <a:gd name="T10" fmla="*/ 0 h 156"/>
                <a:gd name="T11" fmla="*/ 136 w 136"/>
                <a:gd name="T12" fmla="*/ 156 h 15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36" h="156">
                  <a:moveTo>
                    <a:pt x="0" y="156"/>
                  </a:moveTo>
                  <a:lnTo>
                    <a:pt x="80" y="0"/>
                  </a:lnTo>
                  <a:lnTo>
                    <a:pt x="136" y="0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41" name="Line 111"/>
            <p:cNvSpPr>
              <a:spLocks noChangeShapeType="1"/>
            </p:cNvSpPr>
            <p:nvPr/>
          </p:nvSpPr>
          <p:spPr bwMode="auto">
            <a:xfrm>
              <a:off x="2544" y="3554"/>
              <a:ext cx="15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42" name="Freeform 112"/>
            <p:cNvSpPr>
              <a:spLocks/>
            </p:cNvSpPr>
            <p:nvPr/>
          </p:nvSpPr>
          <p:spPr bwMode="auto">
            <a:xfrm>
              <a:off x="2048" y="3612"/>
              <a:ext cx="144" cy="118"/>
            </a:xfrm>
            <a:custGeom>
              <a:avLst/>
              <a:gdLst>
                <a:gd name="T0" fmla="*/ 144 w 144"/>
                <a:gd name="T1" fmla="*/ 0 h 118"/>
                <a:gd name="T2" fmla="*/ 0 w 144"/>
                <a:gd name="T3" fmla="*/ 80 h 118"/>
                <a:gd name="T4" fmla="*/ 0 w 144"/>
                <a:gd name="T5" fmla="*/ 118 h 118"/>
                <a:gd name="T6" fmla="*/ 0 60000 65536"/>
                <a:gd name="T7" fmla="*/ 0 60000 65536"/>
                <a:gd name="T8" fmla="*/ 0 60000 65536"/>
                <a:gd name="T9" fmla="*/ 0 w 144"/>
                <a:gd name="T10" fmla="*/ 0 h 118"/>
                <a:gd name="T11" fmla="*/ 144 w 144"/>
                <a:gd name="T12" fmla="*/ 118 h 11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4" h="118">
                  <a:moveTo>
                    <a:pt x="144" y="0"/>
                  </a:moveTo>
                  <a:lnTo>
                    <a:pt x="0" y="80"/>
                  </a:lnTo>
                  <a:lnTo>
                    <a:pt x="0" y="118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43" name="Freeform 113"/>
            <p:cNvSpPr>
              <a:spLocks/>
            </p:cNvSpPr>
            <p:nvPr/>
          </p:nvSpPr>
          <p:spPr bwMode="auto">
            <a:xfrm>
              <a:off x="2480" y="3552"/>
              <a:ext cx="210" cy="180"/>
            </a:xfrm>
            <a:custGeom>
              <a:avLst/>
              <a:gdLst>
                <a:gd name="T0" fmla="*/ 0 w 210"/>
                <a:gd name="T1" fmla="*/ 0 h 180"/>
                <a:gd name="T2" fmla="*/ 134 w 210"/>
                <a:gd name="T3" fmla="*/ 180 h 180"/>
                <a:gd name="T4" fmla="*/ 210 w 210"/>
                <a:gd name="T5" fmla="*/ 178 h 180"/>
                <a:gd name="T6" fmla="*/ 0 60000 65536"/>
                <a:gd name="T7" fmla="*/ 0 60000 65536"/>
                <a:gd name="T8" fmla="*/ 0 60000 65536"/>
                <a:gd name="T9" fmla="*/ 0 w 210"/>
                <a:gd name="T10" fmla="*/ 0 h 180"/>
                <a:gd name="T11" fmla="*/ 210 w 210"/>
                <a:gd name="T12" fmla="*/ 180 h 18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0" h="180">
                  <a:moveTo>
                    <a:pt x="0" y="0"/>
                  </a:moveTo>
                  <a:lnTo>
                    <a:pt x="134" y="180"/>
                  </a:lnTo>
                  <a:lnTo>
                    <a:pt x="210" y="178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44" name="Oval 114"/>
            <p:cNvSpPr>
              <a:spLocks noChangeArrowheads="1"/>
            </p:cNvSpPr>
            <p:nvPr/>
          </p:nvSpPr>
          <p:spPr bwMode="auto">
            <a:xfrm rot="-1933963">
              <a:off x="2398" y="3426"/>
              <a:ext cx="96" cy="136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>
                <a:latin typeface="Arial" charset="0"/>
              </a:endParaRPr>
            </a:p>
          </p:txBody>
        </p:sp>
        <p:sp>
          <p:nvSpPr>
            <p:cNvPr id="55345" name="Freeform 115"/>
            <p:cNvSpPr>
              <a:spLocks/>
            </p:cNvSpPr>
            <p:nvPr/>
          </p:nvSpPr>
          <p:spPr bwMode="auto">
            <a:xfrm>
              <a:off x="3216" y="3104"/>
              <a:ext cx="428" cy="360"/>
            </a:xfrm>
            <a:custGeom>
              <a:avLst/>
              <a:gdLst>
                <a:gd name="T0" fmla="*/ 0 w 428"/>
                <a:gd name="T1" fmla="*/ 0 h 360"/>
                <a:gd name="T2" fmla="*/ 98 w 428"/>
                <a:gd name="T3" fmla="*/ 0 h 360"/>
                <a:gd name="T4" fmla="*/ 428 w 428"/>
                <a:gd name="T5" fmla="*/ 360 h 360"/>
                <a:gd name="T6" fmla="*/ 0 60000 65536"/>
                <a:gd name="T7" fmla="*/ 0 60000 65536"/>
                <a:gd name="T8" fmla="*/ 0 60000 65536"/>
                <a:gd name="T9" fmla="*/ 0 w 428"/>
                <a:gd name="T10" fmla="*/ 0 h 360"/>
                <a:gd name="T11" fmla="*/ 428 w 428"/>
                <a:gd name="T12" fmla="*/ 360 h 36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28" h="360">
                  <a:moveTo>
                    <a:pt x="0" y="0"/>
                  </a:moveTo>
                  <a:lnTo>
                    <a:pt x="98" y="0"/>
                  </a:lnTo>
                  <a:lnTo>
                    <a:pt x="428" y="360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46" name="Freeform 116"/>
            <p:cNvSpPr>
              <a:spLocks/>
            </p:cNvSpPr>
            <p:nvPr/>
          </p:nvSpPr>
          <p:spPr bwMode="auto">
            <a:xfrm>
              <a:off x="3250" y="3332"/>
              <a:ext cx="360" cy="152"/>
            </a:xfrm>
            <a:custGeom>
              <a:avLst/>
              <a:gdLst>
                <a:gd name="T0" fmla="*/ 0 w 360"/>
                <a:gd name="T1" fmla="*/ 0 h 152"/>
                <a:gd name="T2" fmla="*/ 62 w 360"/>
                <a:gd name="T3" fmla="*/ 0 h 152"/>
                <a:gd name="T4" fmla="*/ 360 w 360"/>
                <a:gd name="T5" fmla="*/ 152 h 152"/>
                <a:gd name="T6" fmla="*/ 0 60000 65536"/>
                <a:gd name="T7" fmla="*/ 0 60000 65536"/>
                <a:gd name="T8" fmla="*/ 0 60000 65536"/>
                <a:gd name="T9" fmla="*/ 0 w 360"/>
                <a:gd name="T10" fmla="*/ 0 h 152"/>
                <a:gd name="T11" fmla="*/ 360 w 360"/>
                <a:gd name="T12" fmla="*/ 152 h 15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60" h="152">
                  <a:moveTo>
                    <a:pt x="0" y="0"/>
                  </a:moveTo>
                  <a:lnTo>
                    <a:pt x="62" y="0"/>
                  </a:lnTo>
                  <a:lnTo>
                    <a:pt x="360" y="152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47" name="Line 117"/>
            <p:cNvSpPr>
              <a:spLocks noChangeShapeType="1"/>
            </p:cNvSpPr>
            <p:nvPr/>
          </p:nvSpPr>
          <p:spPr bwMode="auto">
            <a:xfrm flipV="1">
              <a:off x="3268" y="3554"/>
              <a:ext cx="260" cy="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48" name="Line 118"/>
            <p:cNvSpPr>
              <a:spLocks noChangeShapeType="1"/>
            </p:cNvSpPr>
            <p:nvPr/>
          </p:nvSpPr>
          <p:spPr bwMode="auto">
            <a:xfrm flipV="1">
              <a:off x="3892" y="3634"/>
              <a:ext cx="0" cy="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49" name="Line 119"/>
            <p:cNvSpPr>
              <a:spLocks noChangeShapeType="1"/>
            </p:cNvSpPr>
            <p:nvPr/>
          </p:nvSpPr>
          <p:spPr bwMode="auto">
            <a:xfrm>
              <a:off x="3816" y="3140"/>
              <a:ext cx="13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50" name="Line 120"/>
            <p:cNvSpPr>
              <a:spLocks noChangeShapeType="1"/>
            </p:cNvSpPr>
            <p:nvPr/>
          </p:nvSpPr>
          <p:spPr bwMode="auto">
            <a:xfrm>
              <a:off x="3754" y="1304"/>
              <a:ext cx="2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51" name="Freeform 130"/>
            <p:cNvSpPr>
              <a:spLocks/>
            </p:cNvSpPr>
            <p:nvPr/>
          </p:nvSpPr>
          <p:spPr bwMode="auto">
            <a:xfrm>
              <a:off x="3712" y="1360"/>
              <a:ext cx="240" cy="142"/>
            </a:xfrm>
            <a:custGeom>
              <a:avLst/>
              <a:gdLst>
                <a:gd name="T0" fmla="*/ 0 w 240"/>
                <a:gd name="T1" fmla="*/ 0 h 142"/>
                <a:gd name="T2" fmla="*/ 156 w 240"/>
                <a:gd name="T3" fmla="*/ 142 h 142"/>
                <a:gd name="T4" fmla="*/ 240 w 240"/>
                <a:gd name="T5" fmla="*/ 140 h 142"/>
                <a:gd name="T6" fmla="*/ 0 60000 65536"/>
                <a:gd name="T7" fmla="*/ 0 60000 65536"/>
                <a:gd name="T8" fmla="*/ 0 60000 65536"/>
                <a:gd name="T9" fmla="*/ 0 w 240"/>
                <a:gd name="T10" fmla="*/ 0 h 142"/>
                <a:gd name="T11" fmla="*/ 240 w 240"/>
                <a:gd name="T12" fmla="*/ 142 h 14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40" h="142">
                  <a:moveTo>
                    <a:pt x="0" y="0"/>
                  </a:moveTo>
                  <a:lnTo>
                    <a:pt x="156" y="142"/>
                  </a:lnTo>
                  <a:lnTo>
                    <a:pt x="240" y="140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5300" name="Rectangle 136"/>
          <p:cNvSpPr>
            <a:spLocks noChangeArrowheads="1"/>
          </p:cNvSpPr>
          <p:nvPr/>
        </p:nvSpPr>
        <p:spPr bwMode="auto">
          <a:xfrm>
            <a:off x="0" y="0"/>
            <a:ext cx="91440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7200">
            <a:spAutoFit/>
          </a:bodyPr>
          <a:lstStyle/>
          <a:p>
            <a:pPr eaLnBrk="1" hangingPunct="1">
              <a:spcBef>
                <a:spcPct val="50000"/>
              </a:spcBef>
              <a:tabLst>
                <a:tab pos="8343900" algn="r"/>
              </a:tabLst>
            </a:pPr>
            <a:r>
              <a:rPr lang="en-US" sz="1200">
                <a:latin typeface="Arial" charset="0"/>
                <a:cs typeface="Arial" charset="0"/>
              </a:rPr>
              <a:t>Figure 7.28a–b  Radius and ulna of the right forearm.</a:t>
            </a:r>
          </a:p>
        </p:txBody>
      </p:sp>
    </p:spTree>
    <p:extLst>
      <p:ext uri="{BB962C8B-B14F-4D97-AF65-F5344CB8AC3E}">
        <p14:creationId xmlns:p14="http://schemas.microsoft.com/office/powerpoint/2010/main" val="810787882"/>
      </p:ext>
    </p:extLst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 </a:t>
            </a:r>
          </a:p>
        </p:txBody>
      </p:sp>
      <p:pic>
        <p:nvPicPr>
          <p:cNvPr id="56323" name="Picture 49" descr="figure_07_27_unlabel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16" t="17886" b="2850"/>
          <a:stretch>
            <a:fillRect/>
          </a:stretch>
        </p:blipFill>
        <p:spPr bwMode="auto">
          <a:xfrm>
            <a:off x="2819400" y="279400"/>
            <a:ext cx="4438650" cy="6408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6324" name="Group 143"/>
          <p:cNvGrpSpPr>
            <a:grpSpLocks/>
          </p:cNvGrpSpPr>
          <p:nvPr/>
        </p:nvGrpSpPr>
        <p:grpSpPr bwMode="auto">
          <a:xfrm>
            <a:off x="2927350" y="549275"/>
            <a:ext cx="4452938" cy="6188075"/>
            <a:chOff x="1844" y="346"/>
            <a:chExt cx="2805" cy="3898"/>
          </a:xfrm>
        </p:grpSpPr>
        <p:sp>
          <p:nvSpPr>
            <p:cNvPr id="56326" name="Line 65"/>
            <p:cNvSpPr>
              <a:spLocks noChangeShapeType="1"/>
            </p:cNvSpPr>
            <p:nvPr/>
          </p:nvSpPr>
          <p:spPr bwMode="auto">
            <a:xfrm>
              <a:off x="2319" y="1805"/>
              <a:ext cx="39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327" name="Freeform 66"/>
            <p:cNvSpPr>
              <a:spLocks/>
            </p:cNvSpPr>
            <p:nvPr/>
          </p:nvSpPr>
          <p:spPr bwMode="auto">
            <a:xfrm>
              <a:off x="2287" y="1549"/>
              <a:ext cx="580" cy="107"/>
            </a:xfrm>
            <a:custGeom>
              <a:avLst/>
              <a:gdLst>
                <a:gd name="T0" fmla="*/ 0 w 468"/>
                <a:gd name="T1" fmla="*/ 0 h 86"/>
                <a:gd name="T2" fmla="*/ 176 w 468"/>
                <a:gd name="T3" fmla="*/ 0 h 86"/>
                <a:gd name="T4" fmla="*/ 468 w 468"/>
                <a:gd name="T5" fmla="*/ 86 h 86"/>
                <a:gd name="T6" fmla="*/ 0 60000 65536"/>
                <a:gd name="T7" fmla="*/ 0 60000 65536"/>
                <a:gd name="T8" fmla="*/ 0 60000 65536"/>
                <a:gd name="T9" fmla="*/ 0 w 468"/>
                <a:gd name="T10" fmla="*/ 0 h 86"/>
                <a:gd name="T11" fmla="*/ 468 w 468"/>
                <a:gd name="T12" fmla="*/ 86 h 8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68" h="86">
                  <a:moveTo>
                    <a:pt x="0" y="0"/>
                  </a:moveTo>
                  <a:lnTo>
                    <a:pt x="176" y="0"/>
                  </a:lnTo>
                  <a:lnTo>
                    <a:pt x="468" y="86"/>
                  </a:ln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328" name="Line 67"/>
            <p:cNvSpPr>
              <a:spLocks noChangeShapeType="1"/>
            </p:cNvSpPr>
            <p:nvPr/>
          </p:nvSpPr>
          <p:spPr bwMode="auto">
            <a:xfrm>
              <a:off x="2359" y="1279"/>
              <a:ext cx="37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329" name="Freeform 68"/>
            <p:cNvSpPr>
              <a:spLocks/>
            </p:cNvSpPr>
            <p:nvPr/>
          </p:nvSpPr>
          <p:spPr bwMode="auto">
            <a:xfrm>
              <a:off x="2475" y="808"/>
              <a:ext cx="295" cy="293"/>
            </a:xfrm>
            <a:custGeom>
              <a:avLst/>
              <a:gdLst>
                <a:gd name="T0" fmla="*/ 0 w 238"/>
                <a:gd name="T1" fmla="*/ 0 h 236"/>
                <a:gd name="T2" fmla="*/ 62 w 238"/>
                <a:gd name="T3" fmla="*/ 0 h 236"/>
                <a:gd name="T4" fmla="*/ 238 w 238"/>
                <a:gd name="T5" fmla="*/ 236 h 236"/>
                <a:gd name="T6" fmla="*/ 0 60000 65536"/>
                <a:gd name="T7" fmla="*/ 0 60000 65536"/>
                <a:gd name="T8" fmla="*/ 0 60000 65536"/>
                <a:gd name="T9" fmla="*/ 0 w 238"/>
                <a:gd name="T10" fmla="*/ 0 h 236"/>
                <a:gd name="T11" fmla="*/ 238 w 238"/>
                <a:gd name="T12" fmla="*/ 236 h 2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38" h="236">
                  <a:moveTo>
                    <a:pt x="0" y="0"/>
                  </a:moveTo>
                  <a:lnTo>
                    <a:pt x="62" y="0"/>
                  </a:lnTo>
                  <a:lnTo>
                    <a:pt x="238" y="236"/>
                  </a:ln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330" name="Freeform 69"/>
            <p:cNvSpPr>
              <a:spLocks/>
            </p:cNvSpPr>
            <p:nvPr/>
          </p:nvSpPr>
          <p:spPr bwMode="auto">
            <a:xfrm>
              <a:off x="2951" y="1111"/>
              <a:ext cx="372" cy="47"/>
            </a:xfrm>
            <a:custGeom>
              <a:avLst/>
              <a:gdLst>
                <a:gd name="T0" fmla="*/ 0 w 300"/>
                <a:gd name="T1" fmla="*/ 0 h 38"/>
                <a:gd name="T2" fmla="*/ 0 w 300"/>
                <a:gd name="T3" fmla="*/ 38 h 38"/>
                <a:gd name="T4" fmla="*/ 300 w 300"/>
                <a:gd name="T5" fmla="*/ 36 h 38"/>
                <a:gd name="T6" fmla="*/ 300 w 300"/>
                <a:gd name="T7" fmla="*/ 1 h 3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00"/>
                <a:gd name="T13" fmla="*/ 0 h 38"/>
                <a:gd name="T14" fmla="*/ 300 w 300"/>
                <a:gd name="T15" fmla="*/ 38 h 3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00" h="38">
                  <a:moveTo>
                    <a:pt x="0" y="0"/>
                  </a:moveTo>
                  <a:lnTo>
                    <a:pt x="0" y="38"/>
                  </a:lnTo>
                  <a:lnTo>
                    <a:pt x="300" y="36"/>
                  </a:lnTo>
                  <a:lnTo>
                    <a:pt x="300" y="1"/>
                  </a:ln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331" name="Freeform 70"/>
            <p:cNvSpPr>
              <a:spLocks/>
            </p:cNvSpPr>
            <p:nvPr/>
          </p:nvSpPr>
          <p:spPr bwMode="auto">
            <a:xfrm>
              <a:off x="3137" y="1158"/>
              <a:ext cx="592" cy="116"/>
            </a:xfrm>
            <a:custGeom>
              <a:avLst/>
              <a:gdLst>
                <a:gd name="T0" fmla="*/ 0 w 478"/>
                <a:gd name="T1" fmla="*/ 0 h 94"/>
                <a:gd name="T2" fmla="*/ 322 w 478"/>
                <a:gd name="T3" fmla="*/ 94 h 94"/>
                <a:gd name="T4" fmla="*/ 478 w 478"/>
                <a:gd name="T5" fmla="*/ 94 h 94"/>
                <a:gd name="T6" fmla="*/ 0 60000 65536"/>
                <a:gd name="T7" fmla="*/ 0 60000 65536"/>
                <a:gd name="T8" fmla="*/ 0 60000 65536"/>
                <a:gd name="T9" fmla="*/ 0 w 478"/>
                <a:gd name="T10" fmla="*/ 0 h 94"/>
                <a:gd name="T11" fmla="*/ 478 w 478"/>
                <a:gd name="T12" fmla="*/ 94 h 9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78" h="94">
                  <a:moveTo>
                    <a:pt x="0" y="0"/>
                  </a:moveTo>
                  <a:lnTo>
                    <a:pt x="322" y="94"/>
                  </a:lnTo>
                  <a:lnTo>
                    <a:pt x="478" y="94"/>
                  </a:ln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332" name="Freeform 71"/>
            <p:cNvSpPr>
              <a:spLocks/>
            </p:cNvSpPr>
            <p:nvPr/>
          </p:nvSpPr>
          <p:spPr bwMode="auto">
            <a:xfrm>
              <a:off x="3516" y="783"/>
              <a:ext cx="211" cy="253"/>
            </a:xfrm>
            <a:custGeom>
              <a:avLst/>
              <a:gdLst>
                <a:gd name="T0" fmla="*/ 0 w 170"/>
                <a:gd name="T1" fmla="*/ 204 h 204"/>
                <a:gd name="T2" fmla="*/ 68 w 170"/>
                <a:gd name="T3" fmla="*/ 0 h 204"/>
                <a:gd name="T4" fmla="*/ 170 w 170"/>
                <a:gd name="T5" fmla="*/ 0 h 204"/>
                <a:gd name="T6" fmla="*/ 0 60000 65536"/>
                <a:gd name="T7" fmla="*/ 0 60000 65536"/>
                <a:gd name="T8" fmla="*/ 0 60000 65536"/>
                <a:gd name="T9" fmla="*/ 0 w 170"/>
                <a:gd name="T10" fmla="*/ 0 h 204"/>
                <a:gd name="T11" fmla="*/ 170 w 170"/>
                <a:gd name="T12" fmla="*/ 204 h 20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70" h="204">
                  <a:moveTo>
                    <a:pt x="0" y="204"/>
                  </a:moveTo>
                  <a:lnTo>
                    <a:pt x="68" y="0"/>
                  </a:lnTo>
                  <a:lnTo>
                    <a:pt x="170" y="0"/>
                  </a:ln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333" name="Freeform 72"/>
            <p:cNvSpPr>
              <a:spLocks/>
            </p:cNvSpPr>
            <p:nvPr/>
          </p:nvSpPr>
          <p:spPr bwMode="auto">
            <a:xfrm>
              <a:off x="2998" y="1430"/>
              <a:ext cx="731" cy="266"/>
            </a:xfrm>
            <a:custGeom>
              <a:avLst/>
              <a:gdLst>
                <a:gd name="T0" fmla="*/ 0 w 590"/>
                <a:gd name="T1" fmla="*/ 0 h 214"/>
                <a:gd name="T2" fmla="*/ 420 w 590"/>
                <a:gd name="T3" fmla="*/ 212 h 214"/>
                <a:gd name="T4" fmla="*/ 590 w 590"/>
                <a:gd name="T5" fmla="*/ 214 h 214"/>
                <a:gd name="T6" fmla="*/ 0 60000 65536"/>
                <a:gd name="T7" fmla="*/ 0 60000 65536"/>
                <a:gd name="T8" fmla="*/ 0 60000 65536"/>
                <a:gd name="T9" fmla="*/ 0 w 590"/>
                <a:gd name="T10" fmla="*/ 0 h 214"/>
                <a:gd name="T11" fmla="*/ 590 w 590"/>
                <a:gd name="T12" fmla="*/ 214 h 21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90" h="214">
                  <a:moveTo>
                    <a:pt x="0" y="0"/>
                  </a:moveTo>
                  <a:lnTo>
                    <a:pt x="420" y="212"/>
                  </a:lnTo>
                  <a:lnTo>
                    <a:pt x="590" y="214"/>
                  </a:ln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334" name="Line 73"/>
            <p:cNvSpPr>
              <a:spLocks noChangeShapeType="1"/>
            </p:cNvSpPr>
            <p:nvPr/>
          </p:nvSpPr>
          <p:spPr bwMode="auto">
            <a:xfrm>
              <a:off x="3082" y="1822"/>
              <a:ext cx="64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335" name="Line 74"/>
            <p:cNvSpPr>
              <a:spLocks noChangeShapeType="1"/>
            </p:cNvSpPr>
            <p:nvPr/>
          </p:nvSpPr>
          <p:spPr bwMode="auto">
            <a:xfrm>
              <a:off x="2428" y="488"/>
              <a:ext cx="56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336" name="Freeform 75"/>
            <p:cNvSpPr>
              <a:spLocks/>
            </p:cNvSpPr>
            <p:nvPr/>
          </p:nvSpPr>
          <p:spPr bwMode="auto">
            <a:xfrm>
              <a:off x="3105" y="456"/>
              <a:ext cx="612" cy="456"/>
            </a:xfrm>
            <a:custGeom>
              <a:avLst/>
              <a:gdLst>
                <a:gd name="T0" fmla="*/ 0 w 494"/>
                <a:gd name="T1" fmla="*/ 368 h 368"/>
                <a:gd name="T2" fmla="*/ 302 w 494"/>
                <a:gd name="T3" fmla="*/ 2 h 368"/>
                <a:gd name="T4" fmla="*/ 494 w 494"/>
                <a:gd name="T5" fmla="*/ 0 h 368"/>
                <a:gd name="T6" fmla="*/ 0 60000 65536"/>
                <a:gd name="T7" fmla="*/ 0 60000 65536"/>
                <a:gd name="T8" fmla="*/ 0 60000 65536"/>
                <a:gd name="T9" fmla="*/ 0 w 494"/>
                <a:gd name="T10" fmla="*/ 0 h 368"/>
                <a:gd name="T11" fmla="*/ 494 w 494"/>
                <a:gd name="T12" fmla="*/ 368 h 36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94" h="368">
                  <a:moveTo>
                    <a:pt x="0" y="368"/>
                  </a:moveTo>
                  <a:lnTo>
                    <a:pt x="302" y="2"/>
                  </a:lnTo>
                  <a:lnTo>
                    <a:pt x="494" y="0"/>
                  </a:ln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337" name="Line 76"/>
            <p:cNvSpPr>
              <a:spLocks noChangeShapeType="1"/>
            </p:cNvSpPr>
            <p:nvPr/>
          </p:nvSpPr>
          <p:spPr bwMode="auto">
            <a:xfrm>
              <a:off x="3286" y="1433"/>
              <a:ext cx="43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338" name="Line 77"/>
            <p:cNvSpPr>
              <a:spLocks noChangeShapeType="1"/>
            </p:cNvSpPr>
            <p:nvPr/>
          </p:nvSpPr>
          <p:spPr bwMode="auto">
            <a:xfrm>
              <a:off x="2438" y="2524"/>
              <a:ext cx="53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339" name="Freeform 78"/>
            <p:cNvSpPr>
              <a:spLocks/>
            </p:cNvSpPr>
            <p:nvPr/>
          </p:nvSpPr>
          <p:spPr bwMode="auto">
            <a:xfrm>
              <a:off x="2482" y="2933"/>
              <a:ext cx="526" cy="178"/>
            </a:xfrm>
            <a:custGeom>
              <a:avLst/>
              <a:gdLst>
                <a:gd name="T0" fmla="*/ 0 w 424"/>
                <a:gd name="T1" fmla="*/ 0 h 144"/>
                <a:gd name="T2" fmla="*/ 82 w 424"/>
                <a:gd name="T3" fmla="*/ 0 h 144"/>
                <a:gd name="T4" fmla="*/ 424 w 424"/>
                <a:gd name="T5" fmla="*/ 144 h 144"/>
                <a:gd name="T6" fmla="*/ 0 60000 65536"/>
                <a:gd name="T7" fmla="*/ 0 60000 65536"/>
                <a:gd name="T8" fmla="*/ 0 60000 65536"/>
                <a:gd name="T9" fmla="*/ 0 w 424"/>
                <a:gd name="T10" fmla="*/ 0 h 144"/>
                <a:gd name="T11" fmla="*/ 424 w 424"/>
                <a:gd name="T12" fmla="*/ 144 h 14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24" h="144">
                  <a:moveTo>
                    <a:pt x="0" y="0"/>
                  </a:moveTo>
                  <a:lnTo>
                    <a:pt x="82" y="0"/>
                  </a:lnTo>
                  <a:lnTo>
                    <a:pt x="424" y="144"/>
                  </a:ln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340" name="Freeform 79"/>
            <p:cNvSpPr>
              <a:spLocks/>
            </p:cNvSpPr>
            <p:nvPr/>
          </p:nvSpPr>
          <p:spPr bwMode="auto">
            <a:xfrm>
              <a:off x="2297" y="3195"/>
              <a:ext cx="262" cy="109"/>
            </a:xfrm>
            <a:custGeom>
              <a:avLst/>
              <a:gdLst>
                <a:gd name="T0" fmla="*/ 0 w 212"/>
                <a:gd name="T1" fmla="*/ 88 h 88"/>
                <a:gd name="T2" fmla="*/ 130 w 212"/>
                <a:gd name="T3" fmla="*/ 88 h 88"/>
                <a:gd name="T4" fmla="*/ 212 w 212"/>
                <a:gd name="T5" fmla="*/ 0 h 88"/>
                <a:gd name="T6" fmla="*/ 0 60000 65536"/>
                <a:gd name="T7" fmla="*/ 0 60000 65536"/>
                <a:gd name="T8" fmla="*/ 0 60000 65536"/>
                <a:gd name="T9" fmla="*/ 0 w 212"/>
                <a:gd name="T10" fmla="*/ 0 h 88"/>
                <a:gd name="T11" fmla="*/ 212 w 212"/>
                <a:gd name="T12" fmla="*/ 88 h 8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2" h="88">
                  <a:moveTo>
                    <a:pt x="0" y="88"/>
                  </a:moveTo>
                  <a:lnTo>
                    <a:pt x="130" y="88"/>
                  </a:lnTo>
                  <a:lnTo>
                    <a:pt x="212" y="0"/>
                  </a:ln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341" name="Freeform 80"/>
            <p:cNvSpPr>
              <a:spLocks/>
            </p:cNvSpPr>
            <p:nvPr/>
          </p:nvSpPr>
          <p:spPr bwMode="auto">
            <a:xfrm>
              <a:off x="3122" y="2583"/>
              <a:ext cx="602" cy="436"/>
            </a:xfrm>
            <a:custGeom>
              <a:avLst/>
              <a:gdLst>
                <a:gd name="T0" fmla="*/ 0 w 486"/>
                <a:gd name="T1" fmla="*/ 352 h 352"/>
                <a:gd name="T2" fmla="*/ 280 w 486"/>
                <a:gd name="T3" fmla="*/ 2 h 352"/>
                <a:gd name="T4" fmla="*/ 486 w 486"/>
                <a:gd name="T5" fmla="*/ 0 h 352"/>
                <a:gd name="T6" fmla="*/ 0 60000 65536"/>
                <a:gd name="T7" fmla="*/ 0 60000 65536"/>
                <a:gd name="T8" fmla="*/ 0 60000 65536"/>
                <a:gd name="T9" fmla="*/ 0 w 486"/>
                <a:gd name="T10" fmla="*/ 0 h 352"/>
                <a:gd name="T11" fmla="*/ 486 w 486"/>
                <a:gd name="T12" fmla="*/ 352 h 35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86" h="352">
                  <a:moveTo>
                    <a:pt x="0" y="352"/>
                  </a:moveTo>
                  <a:lnTo>
                    <a:pt x="280" y="2"/>
                  </a:lnTo>
                  <a:lnTo>
                    <a:pt x="486" y="0"/>
                  </a:ln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342" name="Line 81"/>
            <p:cNvSpPr>
              <a:spLocks noChangeShapeType="1"/>
            </p:cNvSpPr>
            <p:nvPr/>
          </p:nvSpPr>
          <p:spPr bwMode="auto">
            <a:xfrm>
              <a:off x="3667" y="3143"/>
              <a:ext cx="7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343" name="Line 82"/>
            <p:cNvSpPr>
              <a:spLocks noChangeShapeType="1"/>
            </p:cNvSpPr>
            <p:nvPr/>
          </p:nvSpPr>
          <p:spPr bwMode="auto">
            <a:xfrm>
              <a:off x="3583" y="3624"/>
              <a:ext cx="141" cy="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344" name="Freeform 83"/>
            <p:cNvSpPr>
              <a:spLocks/>
            </p:cNvSpPr>
            <p:nvPr/>
          </p:nvSpPr>
          <p:spPr bwMode="auto">
            <a:xfrm>
              <a:off x="3541" y="3783"/>
              <a:ext cx="193" cy="1"/>
            </a:xfrm>
            <a:custGeom>
              <a:avLst/>
              <a:gdLst>
                <a:gd name="T0" fmla="*/ 0 w 156"/>
                <a:gd name="T1" fmla="*/ 0 h 1"/>
                <a:gd name="T2" fmla="*/ 156 w 156"/>
                <a:gd name="T3" fmla="*/ 0 h 1"/>
                <a:gd name="T4" fmla="*/ 0 60000 65536"/>
                <a:gd name="T5" fmla="*/ 0 60000 65536"/>
                <a:gd name="T6" fmla="*/ 0 w 156"/>
                <a:gd name="T7" fmla="*/ 0 h 1"/>
                <a:gd name="T8" fmla="*/ 156 w 156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56" h="1">
                  <a:moveTo>
                    <a:pt x="0" y="0"/>
                  </a:moveTo>
                  <a:lnTo>
                    <a:pt x="156" y="0"/>
                  </a:ln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345" name="Line 84"/>
            <p:cNvSpPr>
              <a:spLocks noChangeShapeType="1"/>
            </p:cNvSpPr>
            <p:nvPr/>
          </p:nvSpPr>
          <p:spPr bwMode="auto">
            <a:xfrm>
              <a:off x="3481" y="3951"/>
              <a:ext cx="24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346" name="Line 85"/>
            <p:cNvSpPr>
              <a:spLocks noChangeShapeType="1"/>
            </p:cNvSpPr>
            <p:nvPr/>
          </p:nvSpPr>
          <p:spPr bwMode="auto">
            <a:xfrm>
              <a:off x="2202" y="3932"/>
              <a:ext cx="76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347" name="Rectangle 116"/>
            <p:cNvSpPr>
              <a:spLocks noChangeArrowheads="1"/>
            </p:cNvSpPr>
            <p:nvPr/>
          </p:nvSpPr>
          <p:spPr bwMode="auto">
            <a:xfrm>
              <a:off x="1866" y="346"/>
              <a:ext cx="601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400">
                  <a:latin typeface="Arial" charset="0"/>
                </a:rPr>
                <a:t>Humerus</a:t>
              </a:r>
            </a:p>
          </p:txBody>
        </p:sp>
        <p:sp>
          <p:nvSpPr>
            <p:cNvPr id="56348" name="Rectangle 117"/>
            <p:cNvSpPr>
              <a:spLocks noChangeArrowheads="1"/>
            </p:cNvSpPr>
            <p:nvPr/>
          </p:nvSpPr>
          <p:spPr bwMode="auto">
            <a:xfrm>
              <a:off x="1870" y="666"/>
              <a:ext cx="664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400">
                  <a:latin typeface="Arial" charset="0"/>
                </a:rPr>
                <a:t>Capitulum</a:t>
              </a:r>
            </a:p>
          </p:txBody>
        </p:sp>
        <p:sp>
          <p:nvSpPr>
            <p:cNvPr id="56349" name="Rectangle 118"/>
            <p:cNvSpPr>
              <a:spLocks noChangeArrowheads="1"/>
            </p:cNvSpPr>
            <p:nvPr/>
          </p:nvSpPr>
          <p:spPr bwMode="auto">
            <a:xfrm>
              <a:off x="1869" y="1153"/>
              <a:ext cx="527" cy="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1400">
                  <a:latin typeface="Arial" charset="0"/>
                </a:rPr>
                <a:t>Head of</a:t>
              </a:r>
            </a:p>
            <a:p>
              <a:pPr>
                <a:lnSpc>
                  <a:spcPct val="90000"/>
                </a:lnSpc>
              </a:pPr>
              <a:r>
                <a:rPr lang="en-US" sz="1400">
                  <a:latin typeface="Arial" charset="0"/>
                </a:rPr>
                <a:t>radius</a:t>
              </a:r>
            </a:p>
          </p:txBody>
        </p:sp>
        <p:sp>
          <p:nvSpPr>
            <p:cNvPr id="56350" name="Rectangle 119"/>
            <p:cNvSpPr>
              <a:spLocks noChangeArrowheads="1"/>
            </p:cNvSpPr>
            <p:nvPr/>
          </p:nvSpPr>
          <p:spPr bwMode="auto">
            <a:xfrm>
              <a:off x="1870" y="1455"/>
              <a:ext cx="657" cy="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1400">
                  <a:latin typeface="Arial" charset="0"/>
                </a:rPr>
                <a:t>Radial</a:t>
              </a:r>
            </a:p>
            <a:p>
              <a:pPr>
                <a:lnSpc>
                  <a:spcPct val="90000"/>
                </a:lnSpc>
              </a:pPr>
              <a:r>
                <a:rPr lang="en-US" sz="1400">
                  <a:latin typeface="Arial" charset="0"/>
                </a:rPr>
                <a:t>tuberosity</a:t>
              </a:r>
            </a:p>
          </p:txBody>
        </p:sp>
        <p:sp>
          <p:nvSpPr>
            <p:cNvPr id="56351" name="Rectangle 120"/>
            <p:cNvSpPr>
              <a:spLocks noChangeArrowheads="1"/>
            </p:cNvSpPr>
            <p:nvPr/>
          </p:nvSpPr>
          <p:spPr bwMode="auto">
            <a:xfrm>
              <a:off x="1860" y="1704"/>
              <a:ext cx="489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400">
                  <a:latin typeface="Arial" charset="0"/>
                </a:rPr>
                <a:t>Radius</a:t>
              </a:r>
            </a:p>
          </p:txBody>
        </p:sp>
        <p:sp>
          <p:nvSpPr>
            <p:cNvPr id="56352" name="Rectangle 121"/>
            <p:cNvSpPr>
              <a:spLocks noChangeArrowheads="1"/>
            </p:cNvSpPr>
            <p:nvPr/>
          </p:nvSpPr>
          <p:spPr bwMode="auto">
            <a:xfrm>
              <a:off x="3697" y="366"/>
              <a:ext cx="645" cy="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1400">
                  <a:latin typeface="Arial" charset="0"/>
                </a:rPr>
                <a:t>Coronoid </a:t>
              </a:r>
            </a:p>
            <a:p>
              <a:pPr>
                <a:lnSpc>
                  <a:spcPct val="90000"/>
                </a:lnSpc>
              </a:pPr>
              <a:r>
                <a:rPr lang="en-US" sz="1400">
                  <a:latin typeface="Arial" charset="0"/>
                </a:rPr>
                <a:t>fossa</a:t>
              </a:r>
            </a:p>
          </p:txBody>
        </p:sp>
        <p:sp>
          <p:nvSpPr>
            <p:cNvPr id="56353" name="Rectangle 122"/>
            <p:cNvSpPr>
              <a:spLocks noChangeArrowheads="1"/>
            </p:cNvSpPr>
            <p:nvPr/>
          </p:nvSpPr>
          <p:spPr bwMode="auto">
            <a:xfrm>
              <a:off x="3705" y="693"/>
              <a:ext cx="701" cy="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1400">
                  <a:latin typeface="Arial" charset="0"/>
                </a:rPr>
                <a:t>Medial</a:t>
              </a:r>
            </a:p>
            <a:p>
              <a:pPr>
                <a:lnSpc>
                  <a:spcPct val="90000"/>
                </a:lnSpc>
              </a:pPr>
              <a:r>
                <a:rPr lang="en-US" sz="1400">
                  <a:latin typeface="Arial" charset="0"/>
                </a:rPr>
                <a:t>epicondyle</a:t>
              </a:r>
            </a:p>
          </p:txBody>
        </p:sp>
        <p:sp>
          <p:nvSpPr>
            <p:cNvPr id="56354" name="Rectangle 123"/>
            <p:cNvSpPr>
              <a:spLocks noChangeArrowheads="1"/>
            </p:cNvSpPr>
            <p:nvPr/>
          </p:nvSpPr>
          <p:spPr bwMode="auto">
            <a:xfrm>
              <a:off x="3701" y="1159"/>
              <a:ext cx="583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400">
                  <a:latin typeface="Arial" charset="0"/>
                </a:rPr>
                <a:t>Trochlea</a:t>
              </a:r>
            </a:p>
          </p:txBody>
        </p:sp>
        <p:sp>
          <p:nvSpPr>
            <p:cNvPr id="56355" name="Rectangle 124"/>
            <p:cNvSpPr>
              <a:spLocks noChangeArrowheads="1"/>
            </p:cNvSpPr>
            <p:nvPr/>
          </p:nvSpPr>
          <p:spPr bwMode="auto">
            <a:xfrm>
              <a:off x="3705" y="1338"/>
              <a:ext cx="944" cy="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1400">
                  <a:latin typeface="Arial" charset="0"/>
                </a:rPr>
                <a:t>Coronoid</a:t>
              </a:r>
            </a:p>
            <a:p>
              <a:pPr>
                <a:lnSpc>
                  <a:spcPct val="90000"/>
                </a:lnSpc>
              </a:pPr>
              <a:r>
                <a:rPr lang="en-US" sz="1400">
                  <a:latin typeface="Arial" charset="0"/>
                </a:rPr>
                <a:t>process of ulna</a:t>
              </a:r>
            </a:p>
          </p:txBody>
        </p:sp>
        <p:sp>
          <p:nvSpPr>
            <p:cNvPr id="56356" name="Rectangle 125"/>
            <p:cNvSpPr>
              <a:spLocks noChangeArrowheads="1"/>
            </p:cNvSpPr>
            <p:nvPr/>
          </p:nvSpPr>
          <p:spPr bwMode="auto">
            <a:xfrm>
              <a:off x="3713" y="1582"/>
              <a:ext cx="788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400">
                  <a:latin typeface="Arial" charset="0"/>
                </a:rPr>
                <a:t>Radial notch</a:t>
              </a:r>
            </a:p>
          </p:txBody>
        </p:sp>
        <p:sp>
          <p:nvSpPr>
            <p:cNvPr id="56357" name="Rectangle 126"/>
            <p:cNvSpPr>
              <a:spLocks noChangeArrowheads="1"/>
            </p:cNvSpPr>
            <p:nvPr/>
          </p:nvSpPr>
          <p:spPr bwMode="auto">
            <a:xfrm>
              <a:off x="3713" y="1728"/>
              <a:ext cx="359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400">
                  <a:latin typeface="Arial" charset="0"/>
                </a:rPr>
                <a:t>Ulna</a:t>
              </a:r>
            </a:p>
          </p:txBody>
        </p:sp>
        <p:sp>
          <p:nvSpPr>
            <p:cNvPr id="56358" name="Rectangle 127"/>
            <p:cNvSpPr>
              <a:spLocks noChangeArrowheads="1"/>
            </p:cNvSpPr>
            <p:nvPr/>
          </p:nvSpPr>
          <p:spPr bwMode="auto">
            <a:xfrm>
              <a:off x="1866" y="2428"/>
              <a:ext cx="601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400">
                  <a:latin typeface="Arial" charset="0"/>
                </a:rPr>
                <a:t>Humerus</a:t>
              </a:r>
            </a:p>
          </p:txBody>
        </p:sp>
        <p:sp>
          <p:nvSpPr>
            <p:cNvPr id="56359" name="Rectangle 128"/>
            <p:cNvSpPr>
              <a:spLocks noChangeArrowheads="1"/>
            </p:cNvSpPr>
            <p:nvPr/>
          </p:nvSpPr>
          <p:spPr bwMode="auto">
            <a:xfrm>
              <a:off x="1844" y="2825"/>
              <a:ext cx="67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400">
                  <a:latin typeface="Arial" charset="0"/>
                </a:rPr>
                <a:t>Olecranon</a:t>
              </a:r>
            </a:p>
          </p:txBody>
        </p:sp>
        <p:sp>
          <p:nvSpPr>
            <p:cNvPr id="56360" name="Rectangle 129"/>
            <p:cNvSpPr>
              <a:spLocks noChangeArrowheads="1"/>
            </p:cNvSpPr>
            <p:nvPr/>
          </p:nvSpPr>
          <p:spPr bwMode="auto">
            <a:xfrm>
              <a:off x="1860" y="3223"/>
              <a:ext cx="701" cy="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1400">
                  <a:latin typeface="Arial" charset="0"/>
                </a:rPr>
                <a:t>Medial</a:t>
              </a:r>
            </a:p>
            <a:p>
              <a:pPr>
                <a:lnSpc>
                  <a:spcPct val="90000"/>
                </a:lnSpc>
              </a:pPr>
              <a:r>
                <a:rPr lang="en-US" sz="1400">
                  <a:latin typeface="Arial" charset="0"/>
                </a:rPr>
                <a:t>epicondyle</a:t>
              </a:r>
            </a:p>
          </p:txBody>
        </p:sp>
        <p:sp>
          <p:nvSpPr>
            <p:cNvPr id="56361" name="Rectangle 130"/>
            <p:cNvSpPr>
              <a:spLocks noChangeArrowheads="1"/>
            </p:cNvSpPr>
            <p:nvPr/>
          </p:nvSpPr>
          <p:spPr bwMode="auto">
            <a:xfrm>
              <a:off x="1868" y="3829"/>
              <a:ext cx="359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400">
                  <a:latin typeface="Arial" charset="0"/>
                </a:rPr>
                <a:t>Ulna</a:t>
              </a:r>
            </a:p>
          </p:txBody>
        </p:sp>
        <p:sp>
          <p:nvSpPr>
            <p:cNvPr id="56362" name="Rectangle 131"/>
            <p:cNvSpPr>
              <a:spLocks noChangeArrowheads="1"/>
            </p:cNvSpPr>
            <p:nvPr/>
          </p:nvSpPr>
          <p:spPr bwMode="auto">
            <a:xfrm>
              <a:off x="3703" y="2484"/>
              <a:ext cx="670" cy="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1400">
                  <a:latin typeface="Arial" charset="0"/>
                </a:rPr>
                <a:t>Olecranon</a:t>
              </a:r>
            </a:p>
            <a:p>
              <a:pPr>
                <a:lnSpc>
                  <a:spcPct val="90000"/>
                </a:lnSpc>
              </a:pPr>
              <a:r>
                <a:rPr lang="en-US" sz="1400">
                  <a:latin typeface="Arial" charset="0"/>
                </a:rPr>
                <a:t>fossa</a:t>
              </a:r>
            </a:p>
          </p:txBody>
        </p:sp>
        <p:sp>
          <p:nvSpPr>
            <p:cNvPr id="56363" name="Rectangle 132"/>
            <p:cNvSpPr>
              <a:spLocks noChangeArrowheads="1"/>
            </p:cNvSpPr>
            <p:nvPr/>
          </p:nvSpPr>
          <p:spPr bwMode="auto">
            <a:xfrm>
              <a:off x="3715" y="3051"/>
              <a:ext cx="701" cy="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1400">
                  <a:latin typeface="Arial" charset="0"/>
                </a:rPr>
                <a:t>Lateral</a:t>
              </a:r>
            </a:p>
            <a:p>
              <a:pPr>
                <a:lnSpc>
                  <a:spcPct val="90000"/>
                </a:lnSpc>
              </a:pPr>
              <a:r>
                <a:rPr lang="en-US" sz="1400">
                  <a:latin typeface="Arial" charset="0"/>
                </a:rPr>
                <a:t>epicondyle</a:t>
              </a:r>
            </a:p>
          </p:txBody>
        </p:sp>
        <p:sp>
          <p:nvSpPr>
            <p:cNvPr id="56364" name="Rectangle 133"/>
            <p:cNvSpPr>
              <a:spLocks noChangeArrowheads="1"/>
            </p:cNvSpPr>
            <p:nvPr/>
          </p:nvSpPr>
          <p:spPr bwMode="auto">
            <a:xfrm>
              <a:off x="3699" y="3532"/>
              <a:ext cx="39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400">
                  <a:latin typeface="Arial" charset="0"/>
                </a:rPr>
                <a:t>Head</a:t>
              </a:r>
            </a:p>
          </p:txBody>
        </p:sp>
        <p:sp>
          <p:nvSpPr>
            <p:cNvPr id="56365" name="Rectangle 134"/>
            <p:cNvSpPr>
              <a:spLocks noChangeArrowheads="1"/>
            </p:cNvSpPr>
            <p:nvPr/>
          </p:nvSpPr>
          <p:spPr bwMode="auto">
            <a:xfrm>
              <a:off x="3723" y="3688"/>
              <a:ext cx="384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400">
                  <a:latin typeface="Arial" charset="0"/>
                </a:rPr>
                <a:t>Neck</a:t>
              </a:r>
            </a:p>
          </p:txBody>
        </p:sp>
        <p:sp>
          <p:nvSpPr>
            <p:cNvPr id="56366" name="Rectangle 135"/>
            <p:cNvSpPr>
              <a:spLocks noChangeArrowheads="1"/>
            </p:cNvSpPr>
            <p:nvPr/>
          </p:nvSpPr>
          <p:spPr bwMode="auto">
            <a:xfrm>
              <a:off x="3719" y="3854"/>
              <a:ext cx="489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400">
                  <a:latin typeface="Arial" charset="0"/>
                </a:rPr>
                <a:t>Radius</a:t>
              </a:r>
            </a:p>
          </p:txBody>
        </p:sp>
        <p:sp>
          <p:nvSpPr>
            <p:cNvPr id="56367" name="Rectangle 138"/>
            <p:cNvSpPr>
              <a:spLocks noChangeArrowheads="1"/>
            </p:cNvSpPr>
            <p:nvPr/>
          </p:nvSpPr>
          <p:spPr bwMode="auto">
            <a:xfrm>
              <a:off x="2087" y="4052"/>
              <a:ext cx="2169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400">
                  <a:latin typeface="Arial Black" pitchFamily="-78" charset="0"/>
                </a:rPr>
                <a:t>Posterior view of extended elbow</a:t>
              </a:r>
            </a:p>
          </p:txBody>
        </p:sp>
        <p:sp>
          <p:nvSpPr>
            <p:cNvPr id="56368" name="Rectangle 139"/>
            <p:cNvSpPr>
              <a:spLocks noChangeArrowheads="1"/>
            </p:cNvSpPr>
            <p:nvPr/>
          </p:nvSpPr>
          <p:spPr bwMode="auto">
            <a:xfrm>
              <a:off x="2083" y="1925"/>
              <a:ext cx="2163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400">
                  <a:latin typeface="Arial Black" pitchFamily="-78" charset="0"/>
                </a:rPr>
                <a:t>Anterior view at the elbow region</a:t>
              </a:r>
            </a:p>
          </p:txBody>
        </p:sp>
      </p:grpSp>
      <p:sp>
        <p:nvSpPr>
          <p:cNvPr id="56325" name="Rectangle 141"/>
          <p:cNvSpPr>
            <a:spLocks noChangeArrowheads="1"/>
          </p:cNvSpPr>
          <p:nvPr/>
        </p:nvSpPr>
        <p:spPr bwMode="auto">
          <a:xfrm>
            <a:off x="0" y="0"/>
            <a:ext cx="91440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7200">
            <a:spAutoFit/>
          </a:bodyPr>
          <a:lstStyle/>
          <a:p>
            <a:pPr eaLnBrk="1" hangingPunct="1">
              <a:spcBef>
                <a:spcPct val="50000"/>
              </a:spcBef>
              <a:tabLst>
                <a:tab pos="8343900" algn="r"/>
              </a:tabLst>
            </a:pPr>
            <a:r>
              <a:rPr lang="en-US" sz="1200">
                <a:latin typeface="Arial" charset="0"/>
                <a:cs typeface="Arial" charset="0"/>
              </a:rPr>
              <a:t>Figure 7.27c–d  The humerus of the right arm and detailed views of articulation at the elbow.</a:t>
            </a:r>
          </a:p>
        </p:txBody>
      </p:sp>
    </p:spTree>
    <p:extLst>
      <p:ext uri="{BB962C8B-B14F-4D97-AF65-F5344CB8AC3E}">
        <p14:creationId xmlns:p14="http://schemas.microsoft.com/office/powerpoint/2010/main" val="1808465552"/>
      </p:ext>
    </p:extLst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GB"/>
              <a:t> </a:t>
            </a:r>
          </a:p>
        </p:txBody>
      </p:sp>
      <p:sp>
        <p:nvSpPr>
          <p:cNvPr id="57347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Hand: Carpus, Metacarpus, and Phalanges</a:t>
            </a:r>
          </a:p>
        </p:txBody>
      </p:sp>
      <p:sp>
        <p:nvSpPr>
          <p:cNvPr id="57348" name="Rectangle 9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b="1" smtClean="0"/>
              <a:t>Carpus</a:t>
            </a:r>
            <a:r>
              <a:rPr lang="en-US" smtClean="0"/>
              <a:t> (Wrist)</a:t>
            </a:r>
          </a:p>
          <a:p>
            <a:pPr lvl="1" eaLnBrk="1" hangingPunct="1"/>
            <a:r>
              <a:rPr lang="en-US" smtClean="0"/>
              <a:t>Eight bones in two rows</a:t>
            </a:r>
          </a:p>
          <a:p>
            <a:pPr lvl="2" eaLnBrk="1" hangingPunct="1"/>
            <a:endParaRPr lang="en-US" smtClean="0"/>
          </a:p>
          <a:p>
            <a:pPr lvl="2" eaLnBrk="1" hangingPunct="1"/>
            <a:r>
              <a:rPr lang="en-US" smtClean="0"/>
              <a:t>Proximal row—lateral to medial</a:t>
            </a:r>
          </a:p>
          <a:p>
            <a:pPr lvl="3" eaLnBrk="1" hangingPunct="1"/>
            <a:r>
              <a:rPr lang="en-US" b="1" smtClean="0"/>
              <a:t>Scaphoid, lunate, triquetrum, and pisiform</a:t>
            </a:r>
          </a:p>
          <a:p>
            <a:pPr lvl="2" eaLnBrk="1" hangingPunct="1"/>
            <a:r>
              <a:rPr lang="en-US" smtClean="0"/>
              <a:t>Distal row—lateral to medial</a:t>
            </a:r>
          </a:p>
          <a:p>
            <a:pPr lvl="3" eaLnBrk="1" hangingPunct="1"/>
            <a:r>
              <a:rPr lang="en-US" b="1" smtClean="0"/>
              <a:t>Trapezium, trapezoid, capitate, and hamate</a:t>
            </a:r>
          </a:p>
          <a:p>
            <a:pPr lvl="1" eaLnBrk="1" hangingPunct="1"/>
            <a:endParaRPr lang="en-US" smtClean="0"/>
          </a:p>
          <a:p>
            <a:pPr lvl="1" eaLnBrk="1" hangingPunct="1"/>
            <a:r>
              <a:rPr lang="en-US" smtClean="0"/>
              <a:t>Only scaphoid, lunate, and triquetrum form wrist joint</a:t>
            </a:r>
          </a:p>
        </p:txBody>
      </p:sp>
    </p:spTree>
    <p:extLst>
      <p:ext uri="{BB962C8B-B14F-4D97-AF65-F5344CB8AC3E}">
        <p14:creationId xmlns:p14="http://schemas.microsoft.com/office/powerpoint/2010/main" val="1146490512"/>
      </p:ext>
    </p:extLst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GB"/>
              <a:t> </a:t>
            </a:r>
          </a:p>
        </p:txBody>
      </p:sp>
      <p:sp>
        <p:nvSpPr>
          <p:cNvPr id="58371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Hand: Metacarpus and Phalanges</a:t>
            </a:r>
          </a:p>
        </p:txBody>
      </p:sp>
      <p:sp>
        <p:nvSpPr>
          <p:cNvPr id="58372" name="Rectangle 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b="1" dirty="0" smtClean="0"/>
              <a:t>Metacarpus</a:t>
            </a:r>
            <a:r>
              <a:rPr lang="en-US" dirty="0" smtClean="0"/>
              <a:t> (Palm)</a:t>
            </a:r>
          </a:p>
          <a:p>
            <a:pPr lvl="1" eaLnBrk="1" hangingPunct="1"/>
            <a:r>
              <a:rPr lang="en-US" dirty="0" smtClean="0"/>
              <a:t>Five metacarpal bones form the palm</a:t>
            </a:r>
          </a:p>
          <a:p>
            <a:pPr eaLnBrk="1" hangingPunct="1"/>
            <a:r>
              <a:rPr lang="en-US" b="1" dirty="0" smtClean="0"/>
              <a:t>Phalanges</a:t>
            </a:r>
            <a:r>
              <a:rPr lang="en-US" dirty="0" smtClean="0"/>
              <a:t> (Fingers)</a:t>
            </a:r>
          </a:p>
          <a:p>
            <a:pPr lvl="1" eaLnBrk="1" hangingPunct="1"/>
            <a:r>
              <a:rPr lang="en-US" dirty="0" smtClean="0"/>
              <a:t>Fingers numbered 1–5 </a:t>
            </a:r>
          </a:p>
          <a:p>
            <a:pPr lvl="2" eaLnBrk="1" hangingPunct="1"/>
            <a:r>
              <a:rPr lang="en-US" dirty="0" smtClean="0"/>
              <a:t>starting at thumb </a:t>
            </a:r>
          </a:p>
          <a:p>
            <a:pPr lvl="2" eaLnBrk="1" hangingPunct="1"/>
            <a:r>
              <a:rPr lang="en-US" b="1" dirty="0" smtClean="0"/>
              <a:t>pollex</a:t>
            </a:r>
            <a:endParaRPr lang="en-US" dirty="0" smtClean="0"/>
          </a:p>
          <a:p>
            <a:pPr lvl="1" eaLnBrk="1" hangingPunct="1"/>
            <a:r>
              <a:rPr lang="en-US" dirty="0" smtClean="0"/>
              <a:t>Digit #1 (Pollex) has 2 bones </a:t>
            </a:r>
          </a:p>
          <a:p>
            <a:pPr lvl="2" eaLnBrk="1" hangingPunct="1"/>
            <a:r>
              <a:rPr lang="en-US" dirty="0" smtClean="0"/>
              <a:t>no middle phalanx</a:t>
            </a:r>
          </a:p>
          <a:p>
            <a:pPr lvl="1" eaLnBrk="1" hangingPunct="1"/>
            <a:r>
              <a:rPr lang="en-US" dirty="0" smtClean="0"/>
              <a:t>Digits #2 – 5 have 3 bones</a:t>
            </a:r>
          </a:p>
          <a:p>
            <a:pPr lvl="2" eaLnBrk="1" hangingPunct="1"/>
            <a:r>
              <a:rPr lang="en-US" dirty="0" smtClean="0"/>
              <a:t>distal, middle, and proximal phalanx</a:t>
            </a:r>
          </a:p>
        </p:txBody>
      </p:sp>
    </p:spTree>
    <p:extLst>
      <p:ext uri="{BB962C8B-B14F-4D97-AF65-F5344CB8AC3E}">
        <p14:creationId xmlns:p14="http://schemas.microsoft.com/office/powerpoint/2010/main" val="2301985200"/>
      </p:ext>
    </p:extLst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 </a:t>
            </a:r>
          </a:p>
        </p:txBody>
      </p:sp>
      <p:sp>
        <p:nvSpPr>
          <p:cNvPr id="59395" name="Rectangle 137"/>
          <p:cNvSpPr>
            <a:spLocks noChangeArrowheads="1"/>
          </p:cNvSpPr>
          <p:nvPr/>
        </p:nvSpPr>
        <p:spPr bwMode="auto">
          <a:xfrm>
            <a:off x="0" y="0"/>
            <a:ext cx="91440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7200">
            <a:spAutoFit/>
          </a:bodyPr>
          <a:lstStyle/>
          <a:p>
            <a:pPr eaLnBrk="1" hangingPunct="1">
              <a:spcBef>
                <a:spcPct val="50000"/>
              </a:spcBef>
              <a:tabLst>
                <a:tab pos="8343900" algn="r"/>
              </a:tabLst>
            </a:pPr>
            <a:r>
              <a:rPr lang="en-US" sz="1200">
                <a:latin typeface="Arial" charset="0"/>
                <a:cs typeface="Arial" charset="0"/>
              </a:rPr>
              <a:t>Figure 7.29  Bones of the right hand.</a:t>
            </a:r>
          </a:p>
        </p:txBody>
      </p:sp>
      <p:pic>
        <p:nvPicPr>
          <p:cNvPr id="59396" name="Picture 138" descr="figure_07_29_unlabel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26"/>
          <a:stretch>
            <a:fillRect/>
          </a:stretch>
        </p:blipFill>
        <p:spPr bwMode="auto">
          <a:xfrm>
            <a:off x="273050" y="727075"/>
            <a:ext cx="8597900" cy="521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7" name="Rectangle 139"/>
          <p:cNvSpPr>
            <a:spLocks noChangeArrowheads="1"/>
          </p:cNvSpPr>
          <p:nvPr/>
        </p:nvSpPr>
        <p:spPr bwMode="auto">
          <a:xfrm>
            <a:off x="3638550" y="1162050"/>
            <a:ext cx="119221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>
                <a:latin typeface="Arial Black" pitchFamily="-78" charset="0"/>
              </a:rPr>
              <a:t>Phalanges</a:t>
            </a:r>
          </a:p>
        </p:txBody>
      </p:sp>
      <p:sp>
        <p:nvSpPr>
          <p:cNvPr id="59398" name="Rectangle 140"/>
          <p:cNvSpPr>
            <a:spLocks noChangeArrowheads="1"/>
          </p:cNvSpPr>
          <p:nvPr/>
        </p:nvSpPr>
        <p:spPr bwMode="auto">
          <a:xfrm>
            <a:off x="3630613" y="1349375"/>
            <a:ext cx="77946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>
                <a:latin typeface="Arial" charset="0"/>
              </a:rPr>
              <a:t>• Distal</a:t>
            </a:r>
          </a:p>
        </p:txBody>
      </p:sp>
      <p:sp>
        <p:nvSpPr>
          <p:cNvPr id="59399" name="Rectangle 141"/>
          <p:cNvSpPr>
            <a:spLocks noChangeArrowheads="1"/>
          </p:cNvSpPr>
          <p:nvPr/>
        </p:nvSpPr>
        <p:spPr bwMode="auto">
          <a:xfrm>
            <a:off x="3627438" y="1571625"/>
            <a:ext cx="85883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>
                <a:latin typeface="Arial" charset="0"/>
              </a:rPr>
              <a:t>• Middle</a:t>
            </a:r>
          </a:p>
        </p:txBody>
      </p:sp>
      <p:sp>
        <p:nvSpPr>
          <p:cNvPr id="59400" name="Rectangle 142"/>
          <p:cNvSpPr>
            <a:spLocks noChangeArrowheads="1"/>
          </p:cNvSpPr>
          <p:nvPr/>
        </p:nvSpPr>
        <p:spPr bwMode="auto">
          <a:xfrm>
            <a:off x="3632200" y="1781175"/>
            <a:ext cx="10461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>
                <a:latin typeface="Arial" charset="0"/>
              </a:rPr>
              <a:t>• Proximal</a:t>
            </a:r>
          </a:p>
        </p:txBody>
      </p:sp>
      <p:sp>
        <p:nvSpPr>
          <p:cNvPr id="59401" name="Rectangle 143"/>
          <p:cNvSpPr>
            <a:spLocks noChangeArrowheads="1"/>
          </p:cNvSpPr>
          <p:nvPr/>
        </p:nvSpPr>
        <p:spPr bwMode="auto">
          <a:xfrm>
            <a:off x="236538" y="3784600"/>
            <a:ext cx="92551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>
                <a:latin typeface="Arial Black" pitchFamily="-78" charset="0"/>
              </a:rPr>
              <a:t>Carpals</a:t>
            </a:r>
          </a:p>
        </p:txBody>
      </p:sp>
      <p:sp>
        <p:nvSpPr>
          <p:cNvPr id="59402" name="Rectangle 144"/>
          <p:cNvSpPr>
            <a:spLocks noChangeArrowheads="1"/>
          </p:cNvSpPr>
          <p:nvPr/>
        </p:nvSpPr>
        <p:spPr bwMode="auto">
          <a:xfrm>
            <a:off x="238125" y="3965575"/>
            <a:ext cx="93821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>
                <a:latin typeface="Arial" charset="0"/>
              </a:rPr>
              <a:t>• Hamate</a:t>
            </a:r>
          </a:p>
        </p:txBody>
      </p:sp>
      <p:sp>
        <p:nvSpPr>
          <p:cNvPr id="59403" name="Rectangle 145"/>
          <p:cNvSpPr>
            <a:spLocks noChangeArrowheads="1"/>
          </p:cNvSpPr>
          <p:nvPr/>
        </p:nvSpPr>
        <p:spPr bwMode="auto">
          <a:xfrm>
            <a:off x="238125" y="4168775"/>
            <a:ext cx="9969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>
                <a:latin typeface="Arial" charset="0"/>
              </a:rPr>
              <a:t>• Capitate</a:t>
            </a:r>
          </a:p>
        </p:txBody>
      </p:sp>
      <p:sp>
        <p:nvSpPr>
          <p:cNvPr id="59404" name="Rectangle 146"/>
          <p:cNvSpPr>
            <a:spLocks noChangeArrowheads="1"/>
          </p:cNvSpPr>
          <p:nvPr/>
        </p:nvSpPr>
        <p:spPr bwMode="auto">
          <a:xfrm>
            <a:off x="238125" y="4378325"/>
            <a:ext cx="10064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>
                <a:latin typeface="Arial" charset="0"/>
              </a:rPr>
              <a:t>• Pisiform</a:t>
            </a:r>
          </a:p>
        </p:txBody>
      </p:sp>
      <p:sp>
        <p:nvSpPr>
          <p:cNvPr id="59405" name="Rectangle 147"/>
          <p:cNvSpPr>
            <a:spLocks noChangeArrowheads="1"/>
          </p:cNvSpPr>
          <p:nvPr/>
        </p:nvSpPr>
        <p:spPr bwMode="auto">
          <a:xfrm>
            <a:off x="223838" y="4578350"/>
            <a:ext cx="123348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>
                <a:latin typeface="Arial" charset="0"/>
              </a:rPr>
              <a:t>• Triquetrum</a:t>
            </a:r>
          </a:p>
        </p:txBody>
      </p:sp>
      <p:sp>
        <p:nvSpPr>
          <p:cNvPr id="59406" name="Rectangle 148"/>
          <p:cNvSpPr>
            <a:spLocks noChangeArrowheads="1"/>
          </p:cNvSpPr>
          <p:nvPr/>
        </p:nvSpPr>
        <p:spPr bwMode="auto">
          <a:xfrm>
            <a:off x="3884613" y="3978275"/>
            <a:ext cx="92551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>
                <a:latin typeface="Arial Black" pitchFamily="-78" charset="0"/>
              </a:rPr>
              <a:t>Carpals</a:t>
            </a:r>
          </a:p>
        </p:txBody>
      </p:sp>
      <p:sp>
        <p:nvSpPr>
          <p:cNvPr id="59407" name="Rectangle 149"/>
          <p:cNvSpPr>
            <a:spLocks noChangeArrowheads="1"/>
          </p:cNvSpPr>
          <p:nvPr/>
        </p:nvSpPr>
        <p:spPr bwMode="auto">
          <a:xfrm>
            <a:off x="236538" y="4778375"/>
            <a:ext cx="87788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>
                <a:latin typeface="Arial" charset="0"/>
              </a:rPr>
              <a:t>• Lunate</a:t>
            </a:r>
          </a:p>
        </p:txBody>
      </p:sp>
      <p:sp>
        <p:nvSpPr>
          <p:cNvPr id="59408" name="Rectangle 150"/>
          <p:cNvSpPr>
            <a:spLocks noChangeArrowheads="1"/>
          </p:cNvSpPr>
          <p:nvPr/>
        </p:nvSpPr>
        <p:spPr bwMode="auto">
          <a:xfrm>
            <a:off x="1052513" y="5033963"/>
            <a:ext cx="56991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>
                <a:latin typeface="Arial" charset="0"/>
              </a:rPr>
              <a:t>Ulna</a:t>
            </a:r>
          </a:p>
        </p:txBody>
      </p:sp>
      <p:sp>
        <p:nvSpPr>
          <p:cNvPr id="59409" name="Rectangle 151"/>
          <p:cNvSpPr>
            <a:spLocks noChangeArrowheads="1"/>
          </p:cNvSpPr>
          <p:nvPr/>
        </p:nvSpPr>
        <p:spPr bwMode="auto">
          <a:xfrm>
            <a:off x="3913188" y="3468688"/>
            <a:ext cx="1023937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</a:pPr>
            <a:r>
              <a:rPr lang="en-US" sz="1400">
                <a:latin typeface="Arial" charset="0"/>
              </a:rPr>
              <a:t>Sesamoid</a:t>
            </a:r>
          </a:p>
          <a:p>
            <a:pPr>
              <a:lnSpc>
                <a:spcPct val="90000"/>
              </a:lnSpc>
            </a:pPr>
            <a:r>
              <a:rPr lang="en-US" sz="1400">
                <a:latin typeface="Arial" charset="0"/>
              </a:rPr>
              <a:t>bones</a:t>
            </a:r>
          </a:p>
        </p:txBody>
      </p:sp>
      <p:sp>
        <p:nvSpPr>
          <p:cNvPr id="59410" name="Rectangle 152"/>
          <p:cNvSpPr>
            <a:spLocks noChangeArrowheads="1"/>
          </p:cNvSpPr>
          <p:nvPr/>
        </p:nvSpPr>
        <p:spPr bwMode="auto">
          <a:xfrm>
            <a:off x="3886200" y="4156075"/>
            <a:ext cx="11842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>
                <a:latin typeface="Arial" charset="0"/>
              </a:rPr>
              <a:t>• Trapezium</a:t>
            </a:r>
          </a:p>
        </p:txBody>
      </p:sp>
      <p:sp>
        <p:nvSpPr>
          <p:cNvPr id="59411" name="Rectangle 153"/>
          <p:cNvSpPr>
            <a:spLocks noChangeArrowheads="1"/>
          </p:cNvSpPr>
          <p:nvPr/>
        </p:nvSpPr>
        <p:spPr bwMode="auto">
          <a:xfrm>
            <a:off x="3878263" y="4359275"/>
            <a:ext cx="113506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>
                <a:latin typeface="Arial" charset="0"/>
              </a:rPr>
              <a:t>• Trapezoid</a:t>
            </a:r>
          </a:p>
        </p:txBody>
      </p:sp>
      <p:sp>
        <p:nvSpPr>
          <p:cNvPr id="59412" name="Rectangle 154"/>
          <p:cNvSpPr>
            <a:spLocks noChangeArrowheads="1"/>
          </p:cNvSpPr>
          <p:nvPr/>
        </p:nvSpPr>
        <p:spPr bwMode="auto">
          <a:xfrm>
            <a:off x="3886200" y="4559300"/>
            <a:ext cx="10953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>
                <a:latin typeface="Arial" charset="0"/>
              </a:rPr>
              <a:t>• Scaphoid</a:t>
            </a:r>
          </a:p>
        </p:txBody>
      </p:sp>
      <p:sp>
        <p:nvSpPr>
          <p:cNvPr id="59413" name="Rectangle 155"/>
          <p:cNvSpPr>
            <a:spLocks noChangeArrowheads="1"/>
          </p:cNvSpPr>
          <p:nvPr/>
        </p:nvSpPr>
        <p:spPr bwMode="auto">
          <a:xfrm>
            <a:off x="4259263" y="5246688"/>
            <a:ext cx="77628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>
                <a:latin typeface="Arial" charset="0"/>
              </a:rPr>
              <a:t>Radius</a:t>
            </a:r>
          </a:p>
        </p:txBody>
      </p:sp>
      <p:sp>
        <p:nvSpPr>
          <p:cNvPr id="59414" name="Rectangle 156"/>
          <p:cNvSpPr>
            <a:spLocks noChangeArrowheads="1"/>
          </p:cNvSpPr>
          <p:nvPr/>
        </p:nvSpPr>
        <p:spPr bwMode="auto">
          <a:xfrm>
            <a:off x="7515225" y="3114675"/>
            <a:ext cx="13890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>
                <a:latin typeface="Arial Black" pitchFamily="-78" charset="0"/>
              </a:rPr>
              <a:t>Metacarpals</a:t>
            </a:r>
          </a:p>
        </p:txBody>
      </p:sp>
      <p:sp>
        <p:nvSpPr>
          <p:cNvPr id="59415" name="Rectangle 157"/>
          <p:cNvSpPr>
            <a:spLocks noChangeArrowheads="1"/>
          </p:cNvSpPr>
          <p:nvPr/>
        </p:nvSpPr>
        <p:spPr bwMode="auto">
          <a:xfrm>
            <a:off x="7515225" y="3305175"/>
            <a:ext cx="7302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>
                <a:latin typeface="Arial" charset="0"/>
              </a:rPr>
              <a:t>• Head</a:t>
            </a:r>
          </a:p>
        </p:txBody>
      </p:sp>
      <p:sp>
        <p:nvSpPr>
          <p:cNvPr id="59416" name="Rectangle 158"/>
          <p:cNvSpPr>
            <a:spLocks noChangeArrowheads="1"/>
          </p:cNvSpPr>
          <p:nvPr/>
        </p:nvSpPr>
        <p:spPr bwMode="auto">
          <a:xfrm>
            <a:off x="7515225" y="3508375"/>
            <a:ext cx="7397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>
                <a:latin typeface="Arial" charset="0"/>
              </a:rPr>
              <a:t>• Shaft</a:t>
            </a:r>
          </a:p>
        </p:txBody>
      </p:sp>
      <p:sp>
        <p:nvSpPr>
          <p:cNvPr id="59417" name="Rectangle 159"/>
          <p:cNvSpPr>
            <a:spLocks noChangeArrowheads="1"/>
          </p:cNvSpPr>
          <p:nvPr/>
        </p:nvSpPr>
        <p:spPr bwMode="auto">
          <a:xfrm>
            <a:off x="7513638" y="3697288"/>
            <a:ext cx="7207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>
                <a:latin typeface="Arial" charset="0"/>
              </a:rPr>
              <a:t>• Base</a:t>
            </a:r>
          </a:p>
        </p:txBody>
      </p:sp>
      <p:sp>
        <p:nvSpPr>
          <p:cNvPr id="59418" name="Rectangle 160"/>
          <p:cNvSpPr>
            <a:spLocks noChangeArrowheads="1"/>
          </p:cNvSpPr>
          <p:nvPr/>
        </p:nvSpPr>
        <p:spPr bwMode="auto">
          <a:xfrm>
            <a:off x="7480300" y="4103688"/>
            <a:ext cx="92551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>
                <a:latin typeface="Arial Black" pitchFamily="-78" charset="0"/>
              </a:rPr>
              <a:t>Carpals</a:t>
            </a:r>
          </a:p>
        </p:txBody>
      </p:sp>
      <p:sp>
        <p:nvSpPr>
          <p:cNvPr id="59419" name="Rectangle 161"/>
          <p:cNvSpPr>
            <a:spLocks noChangeArrowheads="1"/>
          </p:cNvSpPr>
          <p:nvPr/>
        </p:nvSpPr>
        <p:spPr bwMode="auto">
          <a:xfrm>
            <a:off x="7481888" y="4286250"/>
            <a:ext cx="93821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>
                <a:latin typeface="Arial" charset="0"/>
              </a:rPr>
              <a:t>• Hamate</a:t>
            </a:r>
          </a:p>
        </p:txBody>
      </p:sp>
      <p:sp>
        <p:nvSpPr>
          <p:cNvPr id="59420" name="Rectangle 162"/>
          <p:cNvSpPr>
            <a:spLocks noChangeArrowheads="1"/>
          </p:cNvSpPr>
          <p:nvPr/>
        </p:nvSpPr>
        <p:spPr bwMode="auto">
          <a:xfrm>
            <a:off x="7481888" y="4491038"/>
            <a:ext cx="9969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>
                <a:latin typeface="Arial" charset="0"/>
              </a:rPr>
              <a:t>• Capitate</a:t>
            </a:r>
          </a:p>
        </p:txBody>
      </p:sp>
      <p:sp>
        <p:nvSpPr>
          <p:cNvPr id="59421" name="Rectangle 163"/>
          <p:cNvSpPr>
            <a:spLocks noChangeArrowheads="1"/>
          </p:cNvSpPr>
          <p:nvPr/>
        </p:nvSpPr>
        <p:spPr bwMode="auto">
          <a:xfrm>
            <a:off x="7475538" y="4695825"/>
            <a:ext cx="123348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>
                <a:latin typeface="Arial" charset="0"/>
              </a:rPr>
              <a:t>• Triquetrum</a:t>
            </a:r>
          </a:p>
        </p:txBody>
      </p:sp>
      <p:sp>
        <p:nvSpPr>
          <p:cNvPr id="59422" name="Rectangle 164"/>
          <p:cNvSpPr>
            <a:spLocks noChangeArrowheads="1"/>
          </p:cNvSpPr>
          <p:nvPr/>
        </p:nvSpPr>
        <p:spPr bwMode="auto">
          <a:xfrm>
            <a:off x="7477125" y="4895850"/>
            <a:ext cx="87788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>
                <a:latin typeface="Arial" charset="0"/>
              </a:rPr>
              <a:t>• Lunate</a:t>
            </a:r>
          </a:p>
        </p:txBody>
      </p:sp>
      <p:sp>
        <p:nvSpPr>
          <p:cNvPr id="59423" name="Rectangle 165"/>
          <p:cNvSpPr>
            <a:spLocks noChangeArrowheads="1"/>
          </p:cNvSpPr>
          <p:nvPr/>
        </p:nvSpPr>
        <p:spPr bwMode="auto">
          <a:xfrm>
            <a:off x="7669213" y="5321300"/>
            <a:ext cx="56991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>
                <a:latin typeface="Arial" charset="0"/>
              </a:rPr>
              <a:t>Ulna</a:t>
            </a:r>
          </a:p>
        </p:txBody>
      </p:sp>
      <p:sp>
        <p:nvSpPr>
          <p:cNvPr id="59424" name="Rectangle 166"/>
          <p:cNvSpPr>
            <a:spLocks noChangeArrowheads="1"/>
          </p:cNvSpPr>
          <p:nvPr/>
        </p:nvSpPr>
        <p:spPr bwMode="auto">
          <a:xfrm>
            <a:off x="552450" y="5678488"/>
            <a:ext cx="27813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>
                <a:latin typeface="Arial Black" pitchFamily="-78" charset="0"/>
              </a:rPr>
              <a:t>Anterior view of right hand</a:t>
            </a:r>
          </a:p>
        </p:txBody>
      </p:sp>
      <p:sp>
        <p:nvSpPr>
          <p:cNvPr id="59425" name="Rectangle 167"/>
          <p:cNvSpPr>
            <a:spLocks noChangeArrowheads="1"/>
          </p:cNvSpPr>
          <p:nvPr/>
        </p:nvSpPr>
        <p:spPr bwMode="auto">
          <a:xfrm>
            <a:off x="4484688" y="5678488"/>
            <a:ext cx="288131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>
                <a:latin typeface="Arial Black" pitchFamily="-78" charset="0"/>
              </a:rPr>
              <a:t>Posterior view of right hand</a:t>
            </a:r>
          </a:p>
        </p:txBody>
      </p:sp>
      <p:sp>
        <p:nvSpPr>
          <p:cNvPr id="59426" name="Freeform 168"/>
          <p:cNvSpPr>
            <a:spLocks/>
          </p:cNvSpPr>
          <p:nvPr/>
        </p:nvSpPr>
        <p:spPr bwMode="auto">
          <a:xfrm>
            <a:off x="3384550" y="1276350"/>
            <a:ext cx="295275" cy="234950"/>
          </a:xfrm>
          <a:custGeom>
            <a:avLst/>
            <a:gdLst>
              <a:gd name="T0" fmla="*/ 0 w 186"/>
              <a:gd name="T1" fmla="*/ 0 h 148"/>
              <a:gd name="T2" fmla="*/ 96 w 186"/>
              <a:gd name="T3" fmla="*/ 148 h 148"/>
              <a:gd name="T4" fmla="*/ 186 w 186"/>
              <a:gd name="T5" fmla="*/ 148 h 148"/>
              <a:gd name="T6" fmla="*/ 0 60000 65536"/>
              <a:gd name="T7" fmla="*/ 0 60000 65536"/>
              <a:gd name="T8" fmla="*/ 0 60000 65536"/>
              <a:gd name="T9" fmla="*/ 0 w 186"/>
              <a:gd name="T10" fmla="*/ 0 h 148"/>
              <a:gd name="T11" fmla="*/ 186 w 186"/>
              <a:gd name="T12" fmla="*/ 148 h 14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86" h="148">
                <a:moveTo>
                  <a:pt x="0" y="0"/>
                </a:moveTo>
                <a:lnTo>
                  <a:pt x="96" y="148"/>
                </a:lnTo>
                <a:lnTo>
                  <a:pt x="186" y="148"/>
                </a:lnTo>
              </a:path>
            </a:pathLst>
          </a:custGeom>
          <a:noFill/>
          <a:ln w="12700" cmpd="sng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427" name="Line 169"/>
          <p:cNvSpPr>
            <a:spLocks noChangeShapeType="1"/>
          </p:cNvSpPr>
          <p:nvPr/>
        </p:nvSpPr>
        <p:spPr bwMode="auto">
          <a:xfrm>
            <a:off x="3375025" y="1743075"/>
            <a:ext cx="31432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428" name="Freeform 170"/>
          <p:cNvSpPr>
            <a:spLocks/>
          </p:cNvSpPr>
          <p:nvPr/>
        </p:nvSpPr>
        <p:spPr bwMode="auto">
          <a:xfrm>
            <a:off x="3333750" y="1949450"/>
            <a:ext cx="352425" cy="374650"/>
          </a:xfrm>
          <a:custGeom>
            <a:avLst/>
            <a:gdLst>
              <a:gd name="T0" fmla="*/ 0 w 222"/>
              <a:gd name="T1" fmla="*/ 236 h 236"/>
              <a:gd name="T2" fmla="*/ 128 w 222"/>
              <a:gd name="T3" fmla="*/ 0 h 236"/>
              <a:gd name="T4" fmla="*/ 222 w 222"/>
              <a:gd name="T5" fmla="*/ 0 h 236"/>
              <a:gd name="T6" fmla="*/ 0 60000 65536"/>
              <a:gd name="T7" fmla="*/ 0 60000 65536"/>
              <a:gd name="T8" fmla="*/ 0 60000 65536"/>
              <a:gd name="T9" fmla="*/ 0 w 222"/>
              <a:gd name="T10" fmla="*/ 0 h 236"/>
              <a:gd name="T11" fmla="*/ 222 w 222"/>
              <a:gd name="T12" fmla="*/ 236 h 2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22" h="236">
                <a:moveTo>
                  <a:pt x="0" y="236"/>
                </a:moveTo>
                <a:lnTo>
                  <a:pt x="128" y="0"/>
                </a:lnTo>
                <a:lnTo>
                  <a:pt x="222" y="0"/>
                </a:lnTo>
              </a:path>
            </a:pathLst>
          </a:custGeom>
          <a:noFill/>
          <a:ln w="12700" cmpd="sng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429" name="Freeform 171"/>
          <p:cNvSpPr>
            <a:spLocks/>
          </p:cNvSpPr>
          <p:nvPr/>
        </p:nvSpPr>
        <p:spPr bwMode="auto">
          <a:xfrm>
            <a:off x="3540125" y="3619500"/>
            <a:ext cx="438150" cy="95250"/>
          </a:xfrm>
          <a:custGeom>
            <a:avLst/>
            <a:gdLst>
              <a:gd name="T0" fmla="*/ 0 w 276"/>
              <a:gd name="T1" fmla="*/ 0 h 60"/>
              <a:gd name="T2" fmla="*/ 276 w 276"/>
              <a:gd name="T3" fmla="*/ 0 h 60"/>
              <a:gd name="T4" fmla="*/ 74 w 276"/>
              <a:gd name="T5" fmla="*/ 60 h 60"/>
              <a:gd name="T6" fmla="*/ 0 60000 65536"/>
              <a:gd name="T7" fmla="*/ 0 60000 65536"/>
              <a:gd name="T8" fmla="*/ 0 60000 65536"/>
              <a:gd name="T9" fmla="*/ 0 w 276"/>
              <a:gd name="T10" fmla="*/ 0 h 60"/>
              <a:gd name="T11" fmla="*/ 276 w 276"/>
              <a:gd name="T12" fmla="*/ 60 h 6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76" h="60">
                <a:moveTo>
                  <a:pt x="0" y="0"/>
                </a:moveTo>
                <a:lnTo>
                  <a:pt x="276" y="0"/>
                </a:lnTo>
                <a:lnTo>
                  <a:pt x="74" y="60"/>
                </a:lnTo>
              </a:path>
            </a:pathLst>
          </a:custGeom>
          <a:noFill/>
          <a:ln w="12700" cmpd="sng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430" name="Line 172"/>
          <p:cNvSpPr>
            <a:spLocks noChangeShapeType="1"/>
          </p:cNvSpPr>
          <p:nvPr/>
        </p:nvSpPr>
        <p:spPr bwMode="auto">
          <a:xfrm>
            <a:off x="3330575" y="4337050"/>
            <a:ext cx="61277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431" name="Freeform 173"/>
          <p:cNvSpPr>
            <a:spLocks/>
          </p:cNvSpPr>
          <p:nvPr/>
        </p:nvSpPr>
        <p:spPr bwMode="auto">
          <a:xfrm>
            <a:off x="2984500" y="4356100"/>
            <a:ext cx="968375" cy="168275"/>
          </a:xfrm>
          <a:custGeom>
            <a:avLst/>
            <a:gdLst>
              <a:gd name="T0" fmla="*/ 0 w 610"/>
              <a:gd name="T1" fmla="*/ 0 h 106"/>
              <a:gd name="T2" fmla="*/ 202 w 610"/>
              <a:gd name="T3" fmla="*/ 106 h 106"/>
              <a:gd name="T4" fmla="*/ 610 w 610"/>
              <a:gd name="T5" fmla="*/ 106 h 106"/>
              <a:gd name="T6" fmla="*/ 0 60000 65536"/>
              <a:gd name="T7" fmla="*/ 0 60000 65536"/>
              <a:gd name="T8" fmla="*/ 0 60000 65536"/>
              <a:gd name="T9" fmla="*/ 0 w 610"/>
              <a:gd name="T10" fmla="*/ 0 h 106"/>
              <a:gd name="T11" fmla="*/ 610 w 610"/>
              <a:gd name="T12" fmla="*/ 106 h 10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10" h="106">
                <a:moveTo>
                  <a:pt x="0" y="0"/>
                </a:moveTo>
                <a:lnTo>
                  <a:pt x="202" y="106"/>
                </a:lnTo>
                <a:lnTo>
                  <a:pt x="610" y="106"/>
                </a:lnTo>
              </a:path>
            </a:pathLst>
          </a:custGeom>
          <a:noFill/>
          <a:ln w="12700" cmpd="sng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432" name="Line 174"/>
          <p:cNvSpPr>
            <a:spLocks noChangeShapeType="1"/>
          </p:cNvSpPr>
          <p:nvPr/>
        </p:nvSpPr>
        <p:spPr bwMode="auto">
          <a:xfrm>
            <a:off x="2987675" y="4724400"/>
            <a:ext cx="95885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433" name="Freeform 175"/>
          <p:cNvSpPr>
            <a:spLocks/>
          </p:cNvSpPr>
          <p:nvPr/>
        </p:nvSpPr>
        <p:spPr bwMode="auto">
          <a:xfrm>
            <a:off x="1127125" y="4140200"/>
            <a:ext cx="1244600" cy="165100"/>
          </a:xfrm>
          <a:custGeom>
            <a:avLst/>
            <a:gdLst>
              <a:gd name="T0" fmla="*/ 0 w 784"/>
              <a:gd name="T1" fmla="*/ 0 h 104"/>
              <a:gd name="T2" fmla="*/ 328 w 784"/>
              <a:gd name="T3" fmla="*/ 0 h 104"/>
              <a:gd name="T4" fmla="*/ 784 w 784"/>
              <a:gd name="T5" fmla="*/ 104 h 104"/>
              <a:gd name="T6" fmla="*/ 0 60000 65536"/>
              <a:gd name="T7" fmla="*/ 0 60000 65536"/>
              <a:gd name="T8" fmla="*/ 0 60000 65536"/>
              <a:gd name="T9" fmla="*/ 0 w 784"/>
              <a:gd name="T10" fmla="*/ 0 h 104"/>
              <a:gd name="T11" fmla="*/ 784 w 784"/>
              <a:gd name="T12" fmla="*/ 104 h 10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784" h="104">
                <a:moveTo>
                  <a:pt x="0" y="0"/>
                </a:moveTo>
                <a:lnTo>
                  <a:pt x="328" y="0"/>
                </a:lnTo>
                <a:lnTo>
                  <a:pt x="784" y="104"/>
                </a:lnTo>
              </a:path>
            </a:pathLst>
          </a:custGeom>
          <a:noFill/>
          <a:ln w="12700" cmpd="sng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434" name="Line 176"/>
          <p:cNvSpPr>
            <a:spLocks noChangeShapeType="1"/>
          </p:cNvSpPr>
          <p:nvPr/>
        </p:nvSpPr>
        <p:spPr bwMode="auto">
          <a:xfrm>
            <a:off x="1162050" y="4340225"/>
            <a:ext cx="1568450" cy="222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435" name="Line 177"/>
          <p:cNvSpPr>
            <a:spLocks noChangeShapeType="1"/>
          </p:cNvSpPr>
          <p:nvPr/>
        </p:nvSpPr>
        <p:spPr bwMode="auto">
          <a:xfrm>
            <a:off x="1171575" y="4552950"/>
            <a:ext cx="98742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436" name="Freeform 178"/>
          <p:cNvSpPr>
            <a:spLocks/>
          </p:cNvSpPr>
          <p:nvPr/>
        </p:nvSpPr>
        <p:spPr bwMode="auto">
          <a:xfrm>
            <a:off x="1397000" y="4679950"/>
            <a:ext cx="942975" cy="73025"/>
          </a:xfrm>
          <a:custGeom>
            <a:avLst/>
            <a:gdLst>
              <a:gd name="T0" fmla="*/ 0 w 594"/>
              <a:gd name="T1" fmla="*/ 46 h 46"/>
              <a:gd name="T2" fmla="*/ 164 w 594"/>
              <a:gd name="T3" fmla="*/ 46 h 46"/>
              <a:gd name="T4" fmla="*/ 594 w 594"/>
              <a:gd name="T5" fmla="*/ 0 h 46"/>
              <a:gd name="T6" fmla="*/ 0 60000 65536"/>
              <a:gd name="T7" fmla="*/ 0 60000 65536"/>
              <a:gd name="T8" fmla="*/ 0 60000 65536"/>
              <a:gd name="T9" fmla="*/ 0 w 594"/>
              <a:gd name="T10" fmla="*/ 0 h 46"/>
              <a:gd name="T11" fmla="*/ 594 w 594"/>
              <a:gd name="T12" fmla="*/ 46 h 4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594" h="46">
                <a:moveTo>
                  <a:pt x="0" y="46"/>
                </a:moveTo>
                <a:lnTo>
                  <a:pt x="164" y="46"/>
                </a:lnTo>
                <a:lnTo>
                  <a:pt x="594" y="0"/>
                </a:lnTo>
              </a:path>
            </a:pathLst>
          </a:custGeom>
          <a:noFill/>
          <a:ln w="12700" cmpd="sng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437" name="Freeform 179"/>
          <p:cNvSpPr>
            <a:spLocks/>
          </p:cNvSpPr>
          <p:nvPr/>
        </p:nvSpPr>
        <p:spPr bwMode="auto">
          <a:xfrm>
            <a:off x="1079500" y="4775200"/>
            <a:ext cx="1565275" cy="177800"/>
          </a:xfrm>
          <a:custGeom>
            <a:avLst/>
            <a:gdLst>
              <a:gd name="T0" fmla="*/ 0 w 986"/>
              <a:gd name="T1" fmla="*/ 112 h 112"/>
              <a:gd name="T2" fmla="*/ 358 w 986"/>
              <a:gd name="T3" fmla="*/ 112 h 112"/>
              <a:gd name="T4" fmla="*/ 986 w 986"/>
              <a:gd name="T5" fmla="*/ 0 h 112"/>
              <a:gd name="T6" fmla="*/ 0 60000 65536"/>
              <a:gd name="T7" fmla="*/ 0 60000 65536"/>
              <a:gd name="T8" fmla="*/ 0 60000 65536"/>
              <a:gd name="T9" fmla="*/ 0 w 986"/>
              <a:gd name="T10" fmla="*/ 0 h 112"/>
              <a:gd name="T11" fmla="*/ 986 w 986"/>
              <a:gd name="T12" fmla="*/ 112 h 11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986" h="112">
                <a:moveTo>
                  <a:pt x="0" y="112"/>
                </a:moveTo>
                <a:lnTo>
                  <a:pt x="358" y="112"/>
                </a:lnTo>
                <a:lnTo>
                  <a:pt x="986" y="0"/>
                </a:lnTo>
              </a:path>
            </a:pathLst>
          </a:custGeom>
          <a:noFill/>
          <a:ln w="12700" cmpd="sng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438" name="Line 180"/>
          <p:cNvSpPr>
            <a:spLocks noChangeShapeType="1"/>
          </p:cNvSpPr>
          <p:nvPr/>
        </p:nvSpPr>
        <p:spPr bwMode="auto">
          <a:xfrm>
            <a:off x="1562100" y="5213350"/>
            <a:ext cx="61912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439" name="Line 181"/>
          <p:cNvSpPr>
            <a:spLocks noChangeShapeType="1"/>
          </p:cNvSpPr>
          <p:nvPr/>
        </p:nvSpPr>
        <p:spPr bwMode="auto">
          <a:xfrm>
            <a:off x="2787650" y="5394325"/>
            <a:ext cx="149225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440" name="Line 182"/>
          <p:cNvSpPr>
            <a:spLocks noChangeShapeType="1"/>
          </p:cNvSpPr>
          <p:nvPr/>
        </p:nvSpPr>
        <p:spPr bwMode="auto">
          <a:xfrm>
            <a:off x="4962525" y="5407025"/>
            <a:ext cx="100647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441" name="Line 183"/>
          <p:cNvSpPr>
            <a:spLocks noChangeShapeType="1"/>
          </p:cNvSpPr>
          <p:nvPr/>
        </p:nvSpPr>
        <p:spPr bwMode="auto">
          <a:xfrm>
            <a:off x="4933950" y="4727575"/>
            <a:ext cx="100012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442" name="Freeform 184"/>
          <p:cNvSpPr>
            <a:spLocks/>
          </p:cNvSpPr>
          <p:nvPr/>
        </p:nvSpPr>
        <p:spPr bwMode="auto">
          <a:xfrm>
            <a:off x="4962525" y="4425950"/>
            <a:ext cx="908050" cy="98425"/>
          </a:xfrm>
          <a:custGeom>
            <a:avLst/>
            <a:gdLst>
              <a:gd name="T0" fmla="*/ 0 w 572"/>
              <a:gd name="T1" fmla="*/ 62 h 62"/>
              <a:gd name="T2" fmla="*/ 454 w 572"/>
              <a:gd name="T3" fmla="*/ 62 h 62"/>
              <a:gd name="T4" fmla="*/ 572 w 572"/>
              <a:gd name="T5" fmla="*/ 0 h 62"/>
              <a:gd name="T6" fmla="*/ 0 60000 65536"/>
              <a:gd name="T7" fmla="*/ 0 60000 65536"/>
              <a:gd name="T8" fmla="*/ 0 60000 65536"/>
              <a:gd name="T9" fmla="*/ 0 w 572"/>
              <a:gd name="T10" fmla="*/ 0 h 62"/>
              <a:gd name="T11" fmla="*/ 572 w 572"/>
              <a:gd name="T12" fmla="*/ 62 h 6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572" h="62">
                <a:moveTo>
                  <a:pt x="0" y="62"/>
                </a:moveTo>
                <a:lnTo>
                  <a:pt x="454" y="62"/>
                </a:lnTo>
                <a:lnTo>
                  <a:pt x="572" y="0"/>
                </a:lnTo>
              </a:path>
            </a:pathLst>
          </a:custGeom>
          <a:noFill/>
          <a:ln w="12700" cmpd="sng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443" name="Freeform 185"/>
          <p:cNvSpPr>
            <a:spLocks/>
          </p:cNvSpPr>
          <p:nvPr/>
        </p:nvSpPr>
        <p:spPr bwMode="auto">
          <a:xfrm>
            <a:off x="5010150" y="4333875"/>
            <a:ext cx="606425" cy="111125"/>
          </a:xfrm>
          <a:custGeom>
            <a:avLst/>
            <a:gdLst>
              <a:gd name="T0" fmla="*/ 0 w 382"/>
              <a:gd name="T1" fmla="*/ 0 h 70"/>
              <a:gd name="T2" fmla="*/ 114 w 382"/>
              <a:gd name="T3" fmla="*/ 0 h 70"/>
              <a:gd name="T4" fmla="*/ 382 w 382"/>
              <a:gd name="T5" fmla="*/ 70 h 70"/>
              <a:gd name="T6" fmla="*/ 0 60000 65536"/>
              <a:gd name="T7" fmla="*/ 0 60000 65536"/>
              <a:gd name="T8" fmla="*/ 0 60000 65536"/>
              <a:gd name="T9" fmla="*/ 0 w 382"/>
              <a:gd name="T10" fmla="*/ 0 h 70"/>
              <a:gd name="T11" fmla="*/ 382 w 382"/>
              <a:gd name="T12" fmla="*/ 70 h 7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82" h="70">
                <a:moveTo>
                  <a:pt x="0" y="0"/>
                </a:moveTo>
                <a:lnTo>
                  <a:pt x="114" y="0"/>
                </a:lnTo>
                <a:lnTo>
                  <a:pt x="382" y="70"/>
                </a:lnTo>
              </a:path>
            </a:pathLst>
          </a:custGeom>
          <a:noFill/>
          <a:ln w="12700" cmpd="sng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444" name="Line 186"/>
          <p:cNvSpPr>
            <a:spLocks noChangeShapeType="1"/>
          </p:cNvSpPr>
          <p:nvPr/>
        </p:nvSpPr>
        <p:spPr bwMode="auto">
          <a:xfrm>
            <a:off x="6689725" y="5483225"/>
            <a:ext cx="103822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445" name="Freeform 187"/>
          <p:cNvSpPr>
            <a:spLocks/>
          </p:cNvSpPr>
          <p:nvPr/>
        </p:nvSpPr>
        <p:spPr bwMode="auto">
          <a:xfrm>
            <a:off x="6343650" y="4803775"/>
            <a:ext cx="1187450" cy="266700"/>
          </a:xfrm>
          <a:custGeom>
            <a:avLst/>
            <a:gdLst>
              <a:gd name="T0" fmla="*/ 0 w 748"/>
              <a:gd name="T1" fmla="*/ 0 h 168"/>
              <a:gd name="T2" fmla="*/ 530 w 748"/>
              <a:gd name="T3" fmla="*/ 168 h 168"/>
              <a:gd name="T4" fmla="*/ 748 w 748"/>
              <a:gd name="T5" fmla="*/ 168 h 168"/>
              <a:gd name="T6" fmla="*/ 0 60000 65536"/>
              <a:gd name="T7" fmla="*/ 0 60000 65536"/>
              <a:gd name="T8" fmla="*/ 0 60000 65536"/>
              <a:gd name="T9" fmla="*/ 0 w 748"/>
              <a:gd name="T10" fmla="*/ 0 h 168"/>
              <a:gd name="T11" fmla="*/ 748 w 748"/>
              <a:gd name="T12" fmla="*/ 168 h 16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748" h="168">
                <a:moveTo>
                  <a:pt x="0" y="0"/>
                </a:moveTo>
                <a:lnTo>
                  <a:pt x="530" y="168"/>
                </a:lnTo>
                <a:lnTo>
                  <a:pt x="748" y="168"/>
                </a:lnTo>
              </a:path>
            </a:pathLst>
          </a:custGeom>
          <a:noFill/>
          <a:ln w="12700" cmpd="sng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446" name="Freeform 188"/>
          <p:cNvSpPr>
            <a:spLocks/>
          </p:cNvSpPr>
          <p:nvPr/>
        </p:nvSpPr>
        <p:spPr bwMode="auto">
          <a:xfrm>
            <a:off x="6537325" y="4676775"/>
            <a:ext cx="993775" cy="196850"/>
          </a:xfrm>
          <a:custGeom>
            <a:avLst/>
            <a:gdLst>
              <a:gd name="T0" fmla="*/ 0 w 626"/>
              <a:gd name="T1" fmla="*/ 0 h 124"/>
              <a:gd name="T2" fmla="*/ 424 w 626"/>
              <a:gd name="T3" fmla="*/ 124 h 124"/>
              <a:gd name="T4" fmla="*/ 626 w 626"/>
              <a:gd name="T5" fmla="*/ 124 h 124"/>
              <a:gd name="T6" fmla="*/ 0 60000 65536"/>
              <a:gd name="T7" fmla="*/ 0 60000 65536"/>
              <a:gd name="T8" fmla="*/ 0 60000 65536"/>
              <a:gd name="T9" fmla="*/ 0 w 626"/>
              <a:gd name="T10" fmla="*/ 0 h 124"/>
              <a:gd name="T11" fmla="*/ 626 w 626"/>
              <a:gd name="T12" fmla="*/ 124 h 12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26" h="124">
                <a:moveTo>
                  <a:pt x="0" y="0"/>
                </a:moveTo>
                <a:lnTo>
                  <a:pt x="424" y="124"/>
                </a:lnTo>
                <a:lnTo>
                  <a:pt x="626" y="124"/>
                </a:lnTo>
              </a:path>
            </a:pathLst>
          </a:custGeom>
          <a:noFill/>
          <a:ln w="12700" cmpd="sng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447" name="Freeform 189"/>
          <p:cNvSpPr>
            <a:spLocks/>
          </p:cNvSpPr>
          <p:nvPr/>
        </p:nvSpPr>
        <p:spPr bwMode="auto">
          <a:xfrm>
            <a:off x="6203950" y="4476750"/>
            <a:ext cx="1320800" cy="187325"/>
          </a:xfrm>
          <a:custGeom>
            <a:avLst/>
            <a:gdLst>
              <a:gd name="T0" fmla="*/ 0 w 832"/>
              <a:gd name="T1" fmla="*/ 0 h 118"/>
              <a:gd name="T2" fmla="*/ 792 w 832"/>
              <a:gd name="T3" fmla="*/ 118 h 118"/>
              <a:gd name="T4" fmla="*/ 832 w 832"/>
              <a:gd name="T5" fmla="*/ 118 h 118"/>
              <a:gd name="T6" fmla="*/ 0 60000 65536"/>
              <a:gd name="T7" fmla="*/ 0 60000 65536"/>
              <a:gd name="T8" fmla="*/ 0 60000 65536"/>
              <a:gd name="T9" fmla="*/ 0 w 832"/>
              <a:gd name="T10" fmla="*/ 0 h 118"/>
              <a:gd name="T11" fmla="*/ 832 w 832"/>
              <a:gd name="T12" fmla="*/ 118 h 11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832" h="118">
                <a:moveTo>
                  <a:pt x="0" y="0"/>
                </a:moveTo>
                <a:lnTo>
                  <a:pt x="792" y="118"/>
                </a:lnTo>
                <a:lnTo>
                  <a:pt x="832" y="118"/>
                </a:lnTo>
              </a:path>
            </a:pathLst>
          </a:custGeom>
          <a:noFill/>
          <a:ln w="12700" cmpd="sng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448" name="Freeform 190"/>
          <p:cNvSpPr>
            <a:spLocks/>
          </p:cNvSpPr>
          <p:nvPr/>
        </p:nvSpPr>
        <p:spPr bwMode="auto">
          <a:xfrm>
            <a:off x="6578600" y="4432300"/>
            <a:ext cx="949325" cy="31750"/>
          </a:xfrm>
          <a:custGeom>
            <a:avLst/>
            <a:gdLst>
              <a:gd name="T0" fmla="*/ 0 w 598"/>
              <a:gd name="T1" fmla="*/ 0 h 20"/>
              <a:gd name="T2" fmla="*/ 396 w 598"/>
              <a:gd name="T3" fmla="*/ 20 h 20"/>
              <a:gd name="T4" fmla="*/ 598 w 598"/>
              <a:gd name="T5" fmla="*/ 18 h 20"/>
              <a:gd name="T6" fmla="*/ 0 60000 65536"/>
              <a:gd name="T7" fmla="*/ 0 60000 65536"/>
              <a:gd name="T8" fmla="*/ 0 60000 65536"/>
              <a:gd name="T9" fmla="*/ 0 w 598"/>
              <a:gd name="T10" fmla="*/ 0 h 20"/>
              <a:gd name="T11" fmla="*/ 598 w 598"/>
              <a:gd name="T12" fmla="*/ 20 h 2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598" h="20">
                <a:moveTo>
                  <a:pt x="0" y="0"/>
                </a:moveTo>
                <a:lnTo>
                  <a:pt x="396" y="20"/>
                </a:lnTo>
                <a:lnTo>
                  <a:pt x="598" y="18"/>
                </a:lnTo>
              </a:path>
            </a:pathLst>
          </a:custGeom>
          <a:noFill/>
          <a:ln w="12700" cmpd="sng">
            <a:solidFill>
              <a:schemeClr val="tx1"/>
            </a:solidFill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449" name="Freeform 191"/>
          <p:cNvSpPr>
            <a:spLocks/>
          </p:cNvSpPr>
          <p:nvPr/>
        </p:nvSpPr>
        <p:spPr bwMode="auto">
          <a:xfrm>
            <a:off x="6731000" y="3857625"/>
            <a:ext cx="857250" cy="422275"/>
          </a:xfrm>
          <a:custGeom>
            <a:avLst/>
            <a:gdLst>
              <a:gd name="T0" fmla="*/ 0 w 540"/>
              <a:gd name="T1" fmla="*/ 266 h 266"/>
              <a:gd name="T2" fmla="*/ 424 w 540"/>
              <a:gd name="T3" fmla="*/ 0 h 266"/>
              <a:gd name="T4" fmla="*/ 540 w 540"/>
              <a:gd name="T5" fmla="*/ 0 h 266"/>
              <a:gd name="T6" fmla="*/ 0 60000 65536"/>
              <a:gd name="T7" fmla="*/ 0 60000 65536"/>
              <a:gd name="T8" fmla="*/ 0 60000 65536"/>
              <a:gd name="T9" fmla="*/ 0 w 540"/>
              <a:gd name="T10" fmla="*/ 0 h 266"/>
              <a:gd name="T11" fmla="*/ 540 w 540"/>
              <a:gd name="T12" fmla="*/ 266 h 26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540" h="266">
                <a:moveTo>
                  <a:pt x="0" y="266"/>
                </a:moveTo>
                <a:lnTo>
                  <a:pt x="424" y="0"/>
                </a:lnTo>
                <a:lnTo>
                  <a:pt x="540" y="0"/>
                </a:lnTo>
              </a:path>
            </a:pathLst>
          </a:custGeom>
          <a:noFill/>
          <a:ln w="12700" cmpd="sng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450" name="Freeform 192"/>
          <p:cNvSpPr>
            <a:spLocks/>
          </p:cNvSpPr>
          <p:nvPr/>
        </p:nvSpPr>
        <p:spPr bwMode="auto">
          <a:xfrm>
            <a:off x="6940550" y="3683000"/>
            <a:ext cx="641350" cy="149225"/>
          </a:xfrm>
          <a:custGeom>
            <a:avLst/>
            <a:gdLst>
              <a:gd name="T0" fmla="*/ 0 w 404"/>
              <a:gd name="T1" fmla="*/ 94 h 94"/>
              <a:gd name="T2" fmla="*/ 296 w 404"/>
              <a:gd name="T3" fmla="*/ 0 h 94"/>
              <a:gd name="T4" fmla="*/ 404 w 404"/>
              <a:gd name="T5" fmla="*/ 0 h 94"/>
              <a:gd name="T6" fmla="*/ 0 60000 65536"/>
              <a:gd name="T7" fmla="*/ 0 60000 65536"/>
              <a:gd name="T8" fmla="*/ 0 60000 65536"/>
              <a:gd name="T9" fmla="*/ 0 w 404"/>
              <a:gd name="T10" fmla="*/ 0 h 94"/>
              <a:gd name="T11" fmla="*/ 404 w 404"/>
              <a:gd name="T12" fmla="*/ 94 h 9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04" h="94">
                <a:moveTo>
                  <a:pt x="0" y="94"/>
                </a:moveTo>
                <a:lnTo>
                  <a:pt x="296" y="0"/>
                </a:lnTo>
                <a:lnTo>
                  <a:pt x="404" y="0"/>
                </a:lnTo>
              </a:path>
            </a:pathLst>
          </a:custGeom>
          <a:noFill/>
          <a:ln w="12700" cmpd="sng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451" name="Freeform 193"/>
          <p:cNvSpPr>
            <a:spLocks/>
          </p:cNvSpPr>
          <p:nvPr/>
        </p:nvSpPr>
        <p:spPr bwMode="auto">
          <a:xfrm>
            <a:off x="7191375" y="3451225"/>
            <a:ext cx="393700" cy="31750"/>
          </a:xfrm>
          <a:custGeom>
            <a:avLst/>
            <a:gdLst>
              <a:gd name="T0" fmla="*/ 0 w 248"/>
              <a:gd name="T1" fmla="*/ 0 h 20"/>
              <a:gd name="T2" fmla="*/ 132 w 248"/>
              <a:gd name="T3" fmla="*/ 20 h 20"/>
              <a:gd name="T4" fmla="*/ 248 w 248"/>
              <a:gd name="T5" fmla="*/ 20 h 20"/>
              <a:gd name="T6" fmla="*/ 0 60000 65536"/>
              <a:gd name="T7" fmla="*/ 0 60000 65536"/>
              <a:gd name="T8" fmla="*/ 0 60000 65536"/>
              <a:gd name="T9" fmla="*/ 0 w 248"/>
              <a:gd name="T10" fmla="*/ 0 h 20"/>
              <a:gd name="T11" fmla="*/ 248 w 248"/>
              <a:gd name="T12" fmla="*/ 20 h 2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48" h="20">
                <a:moveTo>
                  <a:pt x="0" y="0"/>
                </a:moveTo>
                <a:lnTo>
                  <a:pt x="132" y="20"/>
                </a:lnTo>
                <a:lnTo>
                  <a:pt x="248" y="20"/>
                </a:lnTo>
              </a:path>
            </a:pathLst>
          </a:custGeom>
          <a:noFill/>
          <a:ln w="12700" cmpd="sng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452" name="Freeform 194"/>
          <p:cNvSpPr>
            <a:spLocks/>
          </p:cNvSpPr>
          <p:nvPr/>
        </p:nvSpPr>
        <p:spPr bwMode="auto">
          <a:xfrm>
            <a:off x="5267325" y="3282950"/>
            <a:ext cx="2311400" cy="412750"/>
          </a:xfrm>
          <a:custGeom>
            <a:avLst/>
            <a:gdLst>
              <a:gd name="T0" fmla="*/ 0 w 1456"/>
              <a:gd name="T1" fmla="*/ 260 h 260"/>
              <a:gd name="T2" fmla="*/ 162 w 1456"/>
              <a:gd name="T3" fmla="*/ 0 h 260"/>
              <a:gd name="T4" fmla="*/ 1456 w 1456"/>
              <a:gd name="T5" fmla="*/ 0 h 260"/>
              <a:gd name="T6" fmla="*/ 0 60000 65536"/>
              <a:gd name="T7" fmla="*/ 0 60000 65536"/>
              <a:gd name="T8" fmla="*/ 0 60000 65536"/>
              <a:gd name="T9" fmla="*/ 0 w 1456"/>
              <a:gd name="T10" fmla="*/ 0 h 260"/>
              <a:gd name="T11" fmla="*/ 1456 w 1456"/>
              <a:gd name="T12" fmla="*/ 260 h 26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56" h="260">
                <a:moveTo>
                  <a:pt x="0" y="260"/>
                </a:moveTo>
                <a:lnTo>
                  <a:pt x="162" y="0"/>
                </a:lnTo>
                <a:lnTo>
                  <a:pt x="1456" y="0"/>
                </a:lnTo>
              </a:path>
            </a:pathLst>
          </a:custGeom>
          <a:noFill/>
          <a:ln w="12700" cmpd="sng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453" name="Line 195"/>
          <p:cNvSpPr>
            <a:spLocks noChangeShapeType="1"/>
          </p:cNvSpPr>
          <p:nvPr/>
        </p:nvSpPr>
        <p:spPr bwMode="auto">
          <a:xfrm flipH="1">
            <a:off x="5864225" y="3279775"/>
            <a:ext cx="200025" cy="3397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454" name="Line 196"/>
          <p:cNvSpPr>
            <a:spLocks noChangeShapeType="1"/>
          </p:cNvSpPr>
          <p:nvPr/>
        </p:nvSpPr>
        <p:spPr bwMode="auto">
          <a:xfrm flipH="1">
            <a:off x="6251575" y="3279775"/>
            <a:ext cx="200025" cy="3397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455" name="Line 197"/>
          <p:cNvSpPr>
            <a:spLocks noChangeShapeType="1"/>
          </p:cNvSpPr>
          <p:nvPr/>
        </p:nvSpPr>
        <p:spPr bwMode="auto">
          <a:xfrm flipH="1">
            <a:off x="6642100" y="3279775"/>
            <a:ext cx="200025" cy="3397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456" name="Line 198"/>
          <p:cNvSpPr>
            <a:spLocks noChangeShapeType="1"/>
          </p:cNvSpPr>
          <p:nvPr/>
        </p:nvSpPr>
        <p:spPr bwMode="auto">
          <a:xfrm flipH="1">
            <a:off x="7029450" y="3279775"/>
            <a:ext cx="200025" cy="3397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457" name="Rectangle 199"/>
          <p:cNvSpPr>
            <a:spLocks noChangeArrowheads="1"/>
          </p:cNvSpPr>
          <p:nvPr/>
        </p:nvSpPr>
        <p:spPr bwMode="auto">
          <a:xfrm>
            <a:off x="2078038" y="3897313"/>
            <a:ext cx="30321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>
                <a:latin typeface="Arial" charset="0"/>
              </a:rPr>
              <a:t>V</a:t>
            </a:r>
          </a:p>
        </p:txBody>
      </p:sp>
      <p:sp>
        <p:nvSpPr>
          <p:cNvPr id="59458" name="Rectangle 200"/>
          <p:cNvSpPr>
            <a:spLocks noChangeArrowheads="1"/>
          </p:cNvSpPr>
          <p:nvPr/>
        </p:nvSpPr>
        <p:spPr bwMode="auto">
          <a:xfrm>
            <a:off x="2308225" y="3816350"/>
            <a:ext cx="3524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>
                <a:latin typeface="Arial" charset="0"/>
              </a:rPr>
              <a:t>IV</a:t>
            </a:r>
          </a:p>
        </p:txBody>
      </p:sp>
      <p:sp>
        <p:nvSpPr>
          <p:cNvPr id="59459" name="Rectangle 201"/>
          <p:cNvSpPr>
            <a:spLocks noChangeArrowheads="1"/>
          </p:cNvSpPr>
          <p:nvPr/>
        </p:nvSpPr>
        <p:spPr bwMode="auto">
          <a:xfrm>
            <a:off x="2563813" y="3803650"/>
            <a:ext cx="33178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>
                <a:latin typeface="Arial" charset="0"/>
              </a:rPr>
              <a:t>III</a:t>
            </a:r>
          </a:p>
        </p:txBody>
      </p:sp>
      <p:sp>
        <p:nvSpPr>
          <p:cNvPr id="59460" name="Rectangle 202"/>
          <p:cNvSpPr>
            <a:spLocks noChangeArrowheads="1"/>
          </p:cNvSpPr>
          <p:nvPr/>
        </p:nvSpPr>
        <p:spPr bwMode="auto">
          <a:xfrm>
            <a:off x="2854325" y="3825875"/>
            <a:ext cx="2825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>
                <a:latin typeface="Arial" charset="0"/>
              </a:rPr>
              <a:t>II</a:t>
            </a:r>
          </a:p>
        </p:txBody>
      </p:sp>
      <p:sp>
        <p:nvSpPr>
          <p:cNvPr id="59461" name="Rectangle 203"/>
          <p:cNvSpPr>
            <a:spLocks noChangeArrowheads="1"/>
          </p:cNvSpPr>
          <p:nvPr/>
        </p:nvSpPr>
        <p:spPr bwMode="auto">
          <a:xfrm>
            <a:off x="6546850" y="4010025"/>
            <a:ext cx="30321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>
                <a:latin typeface="Arial" charset="0"/>
              </a:rPr>
              <a:t>V</a:t>
            </a:r>
          </a:p>
        </p:txBody>
      </p:sp>
      <p:sp>
        <p:nvSpPr>
          <p:cNvPr id="59462" name="Rectangle 204"/>
          <p:cNvSpPr>
            <a:spLocks noChangeArrowheads="1"/>
          </p:cNvSpPr>
          <p:nvPr/>
        </p:nvSpPr>
        <p:spPr bwMode="auto">
          <a:xfrm>
            <a:off x="6286500" y="3937000"/>
            <a:ext cx="3524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>
                <a:latin typeface="Arial" charset="0"/>
              </a:rPr>
              <a:t>IV</a:t>
            </a:r>
          </a:p>
        </p:txBody>
      </p:sp>
      <p:sp>
        <p:nvSpPr>
          <p:cNvPr id="59463" name="Rectangle 205"/>
          <p:cNvSpPr>
            <a:spLocks noChangeArrowheads="1"/>
          </p:cNvSpPr>
          <p:nvPr/>
        </p:nvSpPr>
        <p:spPr bwMode="auto">
          <a:xfrm>
            <a:off x="5991225" y="3943350"/>
            <a:ext cx="33178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>
                <a:latin typeface="Arial" charset="0"/>
              </a:rPr>
              <a:t>III</a:t>
            </a:r>
          </a:p>
        </p:txBody>
      </p:sp>
      <p:sp>
        <p:nvSpPr>
          <p:cNvPr id="59464" name="Rectangle 206"/>
          <p:cNvSpPr>
            <a:spLocks noChangeArrowheads="1"/>
          </p:cNvSpPr>
          <p:nvPr/>
        </p:nvSpPr>
        <p:spPr bwMode="auto">
          <a:xfrm>
            <a:off x="5708650" y="3943350"/>
            <a:ext cx="2825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>
                <a:latin typeface="Arial" charset="0"/>
              </a:rPr>
              <a:t>II</a:t>
            </a:r>
          </a:p>
        </p:txBody>
      </p:sp>
      <p:sp>
        <p:nvSpPr>
          <p:cNvPr id="59465" name="Rectangle 207"/>
          <p:cNvSpPr>
            <a:spLocks noChangeArrowheads="1"/>
          </p:cNvSpPr>
          <p:nvPr/>
        </p:nvSpPr>
        <p:spPr bwMode="auto">
          <a:xfrm>
            <a:off x="5394325" y="4038600"/>
            <a:ext cx="2333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>
                <a:latin typeface="Arial" charset="0"/>
              </a:rPr>
              <a:t>I</a:t>
            </a:r>
          </a:p>
        </p:txBody>
      </p:sp>
      <p:sp>
        <p:nvSpPr>
          <p:cNvPr id="59466" name="Rectangle 208"/>
          <p:cNvSpPr>
            <a:spLocks noChangeArrowheads="1"/>
          </p:cNvSpPr>
          <p:nvPr/>
        </p:nvSpPr>
        <p:spPr bwMode="auto">
          <a:xfrm>
            <a:off x="3268663" y="3911600"/>
            <a:ext cx="23336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>
                <a:latin typeface="Arial" charset="0"/>
              </a:rPr>
              <a:t>I</a:t>
            </a:r>
          </a:p>
        </p:txBody>
      </p:sp>
    </p:spTree>
    <p:extLst>
      <p:ext uri="{BB962C8B-B14F-4D97-AF65-F5344CB8AC3E}">
        <p14:creationId xmlns:p14="http://schemas.microsoft.com/office/powerpoint/2010/main" val="4028431358"/>
      </p:ext>
    </p:extLst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GB"/>
              <a:t> </a:t>
            </a:r>
          </a:p>
        </p:txBody>
      </p:sp>
      <p:sp>
        <p:nvSpPr>
          <p:cNvPr id="60419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Pelvic (Hip) Girdle</a:t>
            </a:r>
          </a:p>
        </p:txBody>
      </p:sp>
      <p:sp>
        <p:nvSpPr>
          <p:cNvPr id="60420" name="Rectangle 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z="2800" smtClean="0"/>
              <a:t>Two hip bones (</a:t>
            </a:r>
            <a:r>
              <a:rPr lang="en-US" sz="2800" b="1" smtClean="0"/>
              <a:t>coxal bones</a:t>
            </a:r>
            <a:r>
              <a:rPr lang="en-US" sz="2800" smtClean="0"/>
              <a:t> or os coxae) and sacrum</a:t>
            </a:r>
          </a:p>
          <a:p>
            <a:pPr lvl="1" eaLnBrk="1" hangingPunct="1"/>
            <a:r>
              <a:rPr lang="en-US" sz="2400" smtClean="0"/>
              <a:t>Attach lower limbs to axial skeleton with strong ligaments</a:t>
            </a:r>
          </a:p>
          <a:p>
            <a:pPr lvl="1" eaLnBrk="1" hangingPunct="1"/>
            <a:r>
              <a:rPr lang="en-US" sz="2400" smtClean="0"/>
              <a:t>Transmit weight of upper body to lower limbs</a:t>
            </a:r>
          </a:p>
          <a:p>
            <a:pPr lvl="1" eaLnBrk="1" hangingPunct="1"/>
            <a:r>
              <a:rPr lang="en-US" sz="2400" smtClean="0"/>
              <a:t>Support pelvic organs</a:t>
            </a:r>
          </a:p>
          <a:p>
            <a:pPr eaLnBrk="1" hangingPunct="1"/>
            <a:r>
              <a:rPr lang="en-US" sz="2800" smtClean="0"/>
              <a:t>Less mobility but more stable than shoulder joint</a:t>
            </a:r>
          </a:p>
          <a:p>
            <a:pPr eaLnBrk="1" hangingPunct="1"/>
            <a:r>
              <a:rPr lang="en-US" sz="2800" smtClean="0"/>
              <a:t>Three fused bones form coxal bone</a:t>
            </a:r>
          </a:p>
          <a:p>
            <a:pPr lvl="1" eaLnBrk="1" hangingPunct="1"/>
            <a:r>
              <a:rPr lang="en-US" sz="2400" smtClean="0"/>
              <a:t> Ilium, ischium, and pubis</a:t>
            </a:r>
          </a:p>
          <a:p>
            <a:pPr eaLnBrk="1" hangingPunct="1"/>
            <a:r>
              <a:rPr lang="en-US" sz="2800" smtClean="0"/>
              <a:t>Bony pelvis formed by coxal bones, sacrum, and coccyx</a:t>
            </a:r>
          </a:p>
        </p:txBody>
      </p:sp>
    </p:spTree>
    <p:extLst>
      <p:ext uri="{BB962C8B-B14F-4D97-AF65-F5344CB8AC3E}">
        <p14:creationId xmlns:p14="http://schemas.microsoft.com/office/powerpoint/2010/main" val="2357206208"/>
      </p:ext>
    </p:extLst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GB"/>
              <a:t> </a:t>
            </a:r>
          </a:p>
        </p:txBody>
      </p:sp>
      <p:pic>
        <p:nvPicPr>
          <p:cNvPr id="61443" name="Picture 6" descr="figure_07_30_label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92"/>
          <a:stretch>
            <a:fillRect/>
          </a:stretch>
        </p:blipFill>
        <p:spPr bwMode="auto">
          <a:xfrm>
            <a:off x="250825" y="1219200"/>
            <a:ext cx="8597900" cy="426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4" name="Rectangle 7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274638"/>
          </a:xfrm>
          <a:noFill/>
        </p:spPr>
        <p:txBody>
          <a:bodyPr/>
          <a:lstStyle/>
          <a:p>
            <a:pPr eaLnBrk="1" hangingPunct="1"/>
            <a:r>
              <a:rPr lang="en-US" sz="1200" smtClean="0">
                <a:solidFill>
                  <a:schemeClr val="tx1"/>
                </a:solidFill>
              </a:rPr>
              <a:t>Figure 7.30  Pelvis.</a:t>
            </a:r>
          </a:p>
        </p:txBody>
      </p:sp>
    </p:spTree>
    <p:extLst>
      <p:ext uri="{BB962C8B-B14F-4D97-AF65-F5344CB8AC3E}">
        <p14:creationId xmlns:p14="http://schemas.microsoft.com/office/powerpoint/2010/main" val="2614190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GB"/>
              <a:t> </a:t>
            </a:r>
          </a:p>
        </p:txBody>
      </p:sp>
      <p:sp>
        <p:nvSpPr>
          <p:cNvPr id="62467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Hip Bone</a:t>
            </a:r>
          </a:p>
        </p:txBody>
      </p:sp>
      <p:sp>
        <p:nvSpPr>
          <p:cNvPr id="62468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365125" y="1141413"/>
            <a:ext cx="4130675" cy="5106987"/>
          </a:xfrm>
        </p:spPr>
        <p:txBody>
          <a:bodyPr>
            <a:normAutofit fontScale="85000" lnSpcReduction="20000"/>
          </a:bodyPr>
          <a:lstStyle/>
          <a:p>
            <a:pPr eaLnBrk="1" hangingPunct="1"/>
            <a:r>
              <a:rPr lang="en-US" dirty="0" smtClean="0"/>
              <a:t>Three regions</a:t>
            </a:r>
          </a:p>
          <a:p>
            <a:pPr marL="977900" lvl="1" indent="-406400" eaLnBrk="1" hangingPunct="1">
              <a:buFontTx/>
              <a:buAutoNum type="arabicPeriod"/>
            </a:pPr>
            <a:r>
              <a:rPr lang="en-US" b="1" dirty="0" smtClean="0"/>
              <a:t>Ilium</a:t>
            </a:r>
            <a:endParaRPr lang="en-US" dirty="0" smtClean="0"/>
          </a:p>
          <a:p>
            <a:pPr marL="1371600" lvl="2" eaLnBrk="1" hangingPunct="1"/>
            <a:r>
              <a:rPr lang="en-US" dirty="0" smtClean="0"/>
              <a:t>Superior region of </a:t>
            </a:r>
            <a:r>
              <a:rPr lang="en-US" dirty="0" err="1" smtClean="0"/>
              <a:t>coxal</a:t>
            </a:r>
            <a:r>
              <a:rPr lang="en-US" dirty="0" smtClean="0"/>
              <a:t> bone</a:t>
            </a:r>
          </a:p>
          <a:p>
            <a:pPr marL="1371600" lvl="2" eaLnBrk="1" hangingPunct="1"/>
            <a:r>
              <a:rPr lang="en-US" dirty="0" smtClean="0"/>
              <a:t>Auricular surface articulates with sacrum (sacroiliac joint)</a:t>
            </a:r>
          </a:p>
          <a:p>
            <a:pPr marL="977900" lvl="1" indent="-406400" eaLnBrk="1" hangingPunct="1">
              <a:buFontTx/>
              <a:buAutoNum type="arabicPeriod" startAt="2"/>
            </a:pPr>
            <a:r>
              <a:rPr lang="en-US" b="1" dirty="0" smtClean="0"/>
              <a:t>Ischium</a:t>
            </a:r>
            <a:endParaRPr lang="en-US" dirty="0" smtClean="0"/>
          </a:p>
          <a:p>
            <a:pPr marL="1371600" lvl="2" eaLnBrk="1" hangingPunct="1"/>
            <a:r>
              <a:rPr lang="en-US" dirty="0" err="1" smtClean="0"/>
              <a:t>Posteroinferior</a:t>
            </a:r>
            <a:r>
              <a:rPr lang="en-US" dirty="0" smtClean="0"/>
              <a:t> part of hip bone</a:t>
            </a:r>
          </a:p>
          <a:p>
            <a:pPr marL="977900" lvl="1" indent="-406400" eaLnBrk="1" hangingPunct="1">
              <a:buFontTx/>
              <a:buAutoNum type="arabicPeriod" startAt="3"/>
            </a:pPr>
            <a:r>
              <a:rPr lang="en-US" b="1" dirty="0" smtClean="0"/>
              <a:t>Pubis</a:t>
            </a:r>
            <a:endParaRPr lang="en-US" dirty="0" smtClean="0"/>
          </a:p>
          <a:p>
            <a:pPr marL="1371600" lvl="2" eaLnBrk="1" hangingPunct="1"/>
            <a:r>
              <a:rPr lang="en-US" dirty="0" smtClean="0"/>
              <a:t>Anterior portion of hip bone</a:t>
            </a:r>
          </a:p>
          <a:p>
            <a:pPr marL="1371600" lvl="2" eaLnBrk="1" hangingPunct="1"/>
            <a:r>
              <a:rPr lang="en-US" dirty="0" smtClean="0"/>
              <a:t>Pubis bones join at pubic </a:t>
            </a:r>
            <a:r>
              <a:rPr lang="en-US" dirty="0" err="1" smtClean="0"/>
              <a:t>symphysis</a:t>
            </a:r>
            <a:r>
              <a:rPr lang="en-US" dirty="0" smtClean="0"/>
              <a:t> joint</a:t>
            </a:r>
          </a:p>
        </p:txBody>
      </p:sp>
      <p:pic>
        <p:nvPicPr>
          <p:cNvPr id="6246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838200"/>
            <a:ext cx="4333875" cy="568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92901666"/>
      </p:ext>
    </p:extLst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© 2013 Pearson Education, Inc.</a:t>
            </a:r>
          </a:p>
        </p:txBody>
      </p:sp>
      <p:pic>
        <p:nvPicPr>
          <p:cNvPr id="63491" name="Picture 96" descr="figure_07_31a_unlabel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72"/>
          <a:stretch>
            <a:fillRect/>
          </a:stretch>
        </p:blipFill>
        <p:spPr bwMode="auto">
          <a:xfrm>
            <a:off x="1317625" y="111125"/>
            <a:ext cx="6505575" cy="6443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2" name="Rectangle 95"/>
          <p:cNvSpPr>
            <a:spLocks noChangeArrowheads="1"/>
          </p:cNvSpPr>
          <p:nvPr/>
        </p:nvSpPr>
        <p:spPr bwMode="auto">
          <a:xfrm>
            <a:off x="0" y="0"/>
            <a:ext cx="91440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7200">
            <a:spAutoFit/>
          </a:bodyPr>
          <a:lstStyle/>
          <a:p>
            <a:pPr eaLnBrk="1" hangingPunct="1">
              <a:spcBef>
                <a:spcPct val="50000"/>
              </a:spcBef>
              <a:tabLst>
                <a:tab pos="8343900" algn="r"/>
              </a:tabLst>
            </a:pPr>
            <a:r>
              <a:rPr lang="en-US" sz="1200">
                <a:latin typeface="Arial" charset="0"/>
                <a:cs typeface="Arial" charset="0"/>
              </a:rPr>
              <a:t>Figure 7.31a  The hip (coxal) bones.</a:t>
            </a:r>
          </a:p>
        </p:txBody>
      </p:sp>
      <p:sp>
        <p:nvSpPr>
          <p:cNvPr id="63493" name="Text Box 97"/>
          <p:cNvSpPr txBox="1">
            <a:spLocks noChangeArrowheads="1"/>
          </p:cNvSpPr>
          <p:nvPr/>
        </p:nvSpPr>
        <p:spPr bwMode="auto">
          <a:xfrm>
            <a:off x="1289050" y="469900"/>
            <a:ext cx="1592263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9pPr>
          </a:lstStyle>
          <a:p>
            <a:r>
              <a:rPr lang="en-US" sz="1500">
                <a:latin typeface="Arial" charset="0"/>
              </a:rPr>
              <a:t>Anterior gluteal</a:t>
            </a:r>
          </a:p>
          <a:p>
            <a:r>
              <a:rPr lang="en-US" sz="1500">
                <a:latin typeface="Arial" charset="0"/>
              </a:rPr>
              <a:t>line</a:t>
            </a:r>
          </a:p>
        </p:txBody>
      </p:sp>
      <p:sp>
        <p:nvSpPr>
          <p:cNvPr id="63494" name="Text Box 98"/>
          <p:cNvSpPr txBox="1">
            <a:spLocks noChangeArrowheads="1"/>
          </p:cNvSpPr>
          <p:nvPr/>
        </p:nvSpPr>
        <p:spPr bwMode="auto">
          <a:xfrm>
            <a:off x="1284288" y="993775"/>
            <a:ext cx="1179512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9pPr>
          </a:lstStyle>
          <a:p>
            <a:r>
              <a:rPr lang="en-US" sz="1500">
                <a:latin typeface="Arial" charset="0"/>
              </a:rPr>
              <a:t>Posterior </a:t>
            </a:r>
          </a:p>
          <a:p>
            <a:r>
              <a:rPr lang="en-US" sz="1500">
                <a:latin typeface="Arial" charset="0"/>
              </a:rPr>
              <a:t>gluteal line</a:t>
            </a:r>
          </a:p>
        </p:txBody>
      </p:sp>
      <p:sp>
        <p:nvSpPr>
          <p:cNvPr id="63495" name="Text Box 99"/>
          <p:cNvSpPr txBox="1">
            <a:spLocks noChangeArrowheads="1"/>
          </p:cNvSpPr>
          <p:nvPr/>
        </p:nvSpPr>
        <p:spPr bwMode="auto">
          <a:xfrm>
            <a:off x="1281113" y="2055813"/>
            <a:ext cx="1104900" cy="744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9pPr>
          </a:lstStyle>
          <a:p>
            <a:pPr>
              <a:lnSpc>
                <a:spcPct val="95000"/>
              </a:lnSpc>
            </a:pPr>
            <a:r>
              <a:rPr lang="en-US" sz="1500">
                <a:latin typeface="Arial" charset="0"/>
              </a:rPr>
              <a:t>Posterior</a:t>
            </a:r>
          </a:p>
          <a:p>
            <a:pPr>
              <a:lnSpc>
                <a:spcPct val="95000"/>
              </a:lnSpc>
            </a:pPr>
            <a:r>
              <a:rPr lang="en-US" sz="1500">
                <a:latin typeface="Arial" charset="0"/>
              </a:rPr>
              <a:t>superior</a:t>
            </a:r>
          </a:p>
          <a:p>
            <a:pPr>
              <a:lnSpc>
                <a:spcPct val="95000"/>
              </a:lnSpc>
            </a:pPr>
            <a:r>
              <a:rPr lang="en-US" sz="1500">
                <a:latin typeface="Arial" charset="0"/>
              </a:rPr>
              <a:t>iIiac spine</a:t>
            </a:r>
          </a:p>
        </p:txBody>
      </p:sp>
      <p:sp>
        <p:nvSpPr>
          <p:cNvPr id="63496" name="Text Box 100"/>
          <p:cNvSpPr txBox="1">
            <a:spLocks noChangeArrowheads="1"/>
          </p:cNvSpPr>
          <p:nvPr/>
        </p:nvSpPr>
        <p:spPr bwMode="auto">
          <a:xfrm>
            <a:off x="1279525" y="2867025"/>
            <a:ext cx="1730375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9pPr>
          </a:lstStyle>
          <a:p>
            <a:r>
              <a:rPr lang="en-US" sz="1500">
                <a:latin typeface="Arial" charset="0"/>
              </a:rPr>
              <a:t>Posterior inferior</a:t>
            </a:r>
          </a:p>
          <a:p>
            <a:r>
              <a:rPr lang="en-US" sz="1500">
                <a:latin typeface="Arial" charset="0"/>
              </a:rPr>
              <a:t>iliac spine</a:t>
            </a:r>
          </a:p>
        </p:txBody>
      </p:sp>
      <p:sp>
        <p:nvSpPr>
          <p:cNvPr id="63497" name="Text Box 101"/>
          <p:cNvSpPr txBox="1">
            <a:spLocks noChangeArrowheads="1"/>
          </p:cNvSpPr>
          <p:nvPr/>
        </p:nvSpPr>
        <p:spPr bwMode="auto">
          <a:xfrm>
            <a:off x="1289050" y="3346450"/>
            <a:ext cx="1508125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9pPr>
          </a:lstStyle>
          <a:p>
            <a:r>
              <a:rPr lang="en-US" sz="1500">
                <a:latin typeface="Arial" charset="0"/>
              </a:rPr>
              <a:t>Greater sciatic</a:t>
            </a:r>
          </a:p>
          <a:p>
            <a:r>
              <a:rPr lang="en-US" sz="1500">
                <a:latin typeface="Arial" charset="0"/>
              </a:rPr>
              <a:t>notch</a:t>
            </a:r>
          </a:p>
        </p:txBody>
      </p:sp>
      <p:sp>
        <p:nvSpPr>
          <p:cNvPr id="63498" name="Text Box 102"/>
          <p:cNvSpPr txBox="1">
            <a:spLocks noChangeArrowheads="1"/>
          </p:cNvSpPr>
          <p:nvPr/>
        </p:nvSpPr>
        <p:spPr bwMode="auto">
          <a:xfrm>
            <a:off x="1289050" y="3851275"/>
            <a:ext cx="1285875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9pPr>
          </a:lstStyle>
          <a:p>
            <a:r>
              <a:rPr lang="en-US" sz="1500">
                <a:latin typeface="Arial" charset="0"/>
              </a:rPr>
              <a:t>Ischial body</a:t>
            </a:r>
          </a:p>
        </p:txBody>
      </p:sp>
      <p:sp>
        <p:nvSpPr>
          <p:cNvPr id="63499" name="Text Box 103"/>
          <p:cNvSpPr txBox="1">
            <a:spLocks noChangeArrowheads="1"/>
          </p:cNvSpPr>
          <p:nvPr/>
        </p:nvSpPr>
        <p:spPr bwMode="auto">
          <a:xfrm>
            <a:off x="1293813" y="4213225"/>
            <a:ext cx="1327150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9pPr>
          </a:lstStyle>
          <a:p>
            <a:r>
              <a:rPr lang="en-US" sz="1500">
                <a:latin typeface="Arial" charset="0"/>
              </a:rPr>
              <a:t>Ischial spine</a:t>
            </a:r>
          </a:p>
        </p:txBody>
      </p:sp>
      <p:sp>
        <p:nvSpPr>
          <p:cNvPr id="63500" name="Text Box 104"/>
          <p:cNvSpPr txBox="1">
            <a:spLocks noChangeArrowheads="1"/>
          </p:cNvSpPr>
          <p:nvPr/>
        </p:nvSpPr>
        <p:spPr bwMode="auto">
          <a:xfrm>
            <a:off x="1293813" y="4565650"/>
            <a:ext cx="1497012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9pPr>
          </a:lstStyle>
          <a:p>
            <a:r>
              <a:rPr lang="en-US" sz="1500">
                <a:latin typeface="Arial" charset="0"/>
              </a:rPr>
              <a:t>Lesser sciatic </a:t>
            </a:r>
          </a:p>
          <a:p>
            <a:r>
              <a:rPr lang="en-US" sz="1500">
                <a:latin typeface="Arial" charset="0"/>
              </a:rPr>
              <a:t>notch</a:t>
            </a:r>
          </a:p>
        </p:txBody>
      </p:sp>
      <p:sp>
        <p:nvSpPr>
          <p:cNvPr id="63501" name="Text Box 105"/>
          <p:cNvSpPr txBox="1">
            <a:spLocks noChangeArrowheads="1"/>
          </p:cNvSpPr>
          <p:nvPr/>
        </p:nvSpPr>
        <p:spPr bwMode="auto">
          <a:xfrm>
            <a:off x="1289050" y="5065713"/>
            <a:ext cx="1009650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9pPr>
          </a:lstStyle>
          <a:p>
            <a:r>
              <a:rPr lang="en-US" sz="1500">
                <a:latin typeface="Arial Black" pitchFamily="-78" charset="0"/>
              </a:rPr>
              <a:t>Ischium</a:t>
            </a:r>
          </a:p>
        </p:txBody>
      </p:sp>
      <p:sp>
        <p:nvSpPr>
          <p:cNvPr id="63502" name="Text Box 106"/>
          <p:cNvSpPr txBox="1">
            <a:spLocks noChangeArrowheads="1"/>
          </p:cNvSpPr>
          <p:nvPr/>
        </p:nvSpPr>
        <p:spPr bwMode="auto">
          <a:xfrm>
            <a:off x="1289050" y="5375275"/>
            <a:ext cx="110490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9pPr>
          </a:lstStyle>
          <a:p>
            <a:r>
              <a:rPr lang="en-US" sz="1500">
                <a:latin typeface="Arial" charset="0"/>
              </a:rPr>
              <a:t>Ischial</a:t>
            </a:r>
          </a:p>
          <a:p>
            <a:r>
              <a:rPr lang="en-US" sz="1500">
                <a:latin typeface="Arial" charset="0"/>
              </a:rPr>
              <a:t>tuberosity</a:t>
            </a:r>
          </a:p>
        </p:txBody>
      </p:sp>
      <p:sp>
        <p:nvSpPr>
          <p:cNvPr id="63503" name="Text Box 107"/>
          <p:cNvSpPr txBox="1">
            <a:spLocks noChangeArrowheads="1"/>
          </p:cNvSpPr>
          <p:nvPr/>
        </p:nvSpPr>
        <p:spPr bwMode="auto">
          <a:xfrm>
            <a:off x="1284288" y="5846763"/>
            <a:ext cx="1401762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9pPr>
          </a:lstStyle>
          <a:p>
            <a:r>
              <a:rPr lang="en-US" sz="1500">
                <a:latin typeface="Arial" charset="0"/>
              </a:rPr>
              <a:t>Ischial ramus</a:t>
            </a:r>
          </a:p>
        </p:txBody>
      </p:sp>
      <p:sp>
        <p:nvSpPr>
          <p:cNvPr id="63504" name="Text Box 108"/>
          <p:cNvSpPr txBox="1">
            <a:spLocks noChangeArrowheads="1"/>
          </p:cNvSpPr>
          <p:nvPr/>
        </p:nvSpPr>
        <p:spPr bwMode="auto">
          <a:xfrm>
            <a:off x="1620838" y="6281738"/>
            <a:ext cx="3041650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9pPr>
          </a:lstStyle>
          <a:p>
            <a:r>
              <a:rPr lang="en-US" sz="1500">
                <a:latin typeface="Arial Black" pitchFamily="-78" charset="0"/>
              </a:rPr>
              <a:t>Lateral view, right hip bone</a:t>
            </a:r>
          </a:p>
        </p:txBody>
      </p:sp>
      <p:sp>
        <p:nvSpPr>
          <p:cNvPr id="63505" name="Text Box 109"/>
          <p:cNvSpPr txBox="1">
            <a:spLocks noChangeArrowheads="1"/>
          </p:cNvSpPr>
          <p:nvPr/>
        </p:nvSpPr>
        <p:spPr bwMode="auto">
          <a:xfrm>
            <a:off x="4579938" y="500063"/>
            <a:ext cx="481012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9pPr>
          </a:lstStyle>
          <a:p>
            <a:r>
              <a:rPr lang="en-US" sz="1500" i="1">
                <a:latin typeface="Arial" charset="0"/>
              </a:rPr>
              <a:t>Ala</a:t>
            </a:r>
          </a:p>
        </p:txBody>
      </p:sp>
      <p:sp>
        <p:nvSpPr>
          <p:cNvPr id="63506" name="Text Box 110"/>
          <p:cNvSpPr txBox="1">
            <a:spLocks noChangeArrowheads="1"/>
          </p:cNvSpPr>
          <p:nvPr/>
        </p:nvSpPr>
        <p:spPr bwMode="auto">
          <a:xfrm>
            <a:off x="6832600" y="276225"/>
            <a:ext cx="703263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9pPr>
          </a:lstStyle>
          <a:p>
            <a:r>
              <a:rPr lang="en-US" sz="1500">
                <a:latin typeface="Arial Black" pitchFamily="-78" charset="0"/>
              </a:rPr>
              <a:t>Ilium</a:t>
            </a:r>
          </a:p>
        </p:txBody>
      </p:sp>
      <p:sp>
        <p:nvSpPr>
          <p:cNvPr id="63507" name="Text Box 111"/>
          <p:cNvSpPr txBox="1">
            <a:spLocks noChangeArrowheads="1"/>
          </p:cNvSpPr>
          <p:nvPr/>
        </p:nvSpPr>
        <p:spPr bwMode="auto">
          <a:xfrm>
            <a:off x="6808788" y="976313"/>
            <a:ext cx="1063625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9pPr>
          </a:lstStyle>
          <a:p>
            <a:r>
              <a:rPr lang="en-US" sz="1500">
                <a:latin typeface="Arial" charset="0"/>
              </a:rPr>
              <a:t>Iliac crest</a:t>
            </a:r>
          </a:p>
        </p:txBody>
      </p:sp>
      <p:sp>
        <p:nvSpPr>
          <p:cNvPr id="63508" name="Text Box 112"/>
          <p:cNvSpPr txBox="1">
            <a:spLocks noChangeArrowheads="1"/>
          </p:cNvSpPr>
          <p:nvPr/>
        </p:nvSpPr>
        <p:spPr bwMode="auto">
          <a:xfrm>
            <a:off x="6713538" y="1660525"/>
            <a:ext cx="1104900" cy="74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9pPr>
          </a:lstStyle>
          <a:p>
            <a:pPr>
              <a:lnSpc>
                <a:spcPct val="95000"/>
              </a:lnSpc>
            </a:pPr>
            <a:r>
              <a:rPr lang="en-US" sz="1500">
                <a:latin typeface="Arial" charset="0"/>
              </a:rPr>
              <a:t>Anterior </a:t>
            </a:r>
          </a:p>
          <a:p>
            <a:pPr>
              <a:lnSpc>
                <a:spcPct val="95000"/>
              </a:lnSpc>
            </a:pPr>
            <a:r>
              <a:rPr lang="en-US" sz="1500">
                <a:latin typeface="Arial" charset="0"/>
              </a:rPr>
              <a:t>superior</a:t>
            </a:r>
          </a:p>
          <a:p>
            <a:pPr>
              <a:lnSpc>
                <a:spcPct val="95000"/>
              </a:lnSpc>
            </a:pPr>
            <a:r>
              <a:rPr lang="en-US" sz="1500">
                <a:latin typeface="Arial" charset="0"/>
              </a:rPr>
              <a:t>iliac spine</a:t>
            </a:r>
          </a:p>
        </p:txBody>
      </p:sp>
      <p:sp>
        <p:nvSpPr>
          <p:cNvPr id="63509" name="Text Box 113"/>
          <p:cNvSpPr txBox="1">
            <a:spLocks noChangeArrowheads="1"/>
          </p:cNvSpPr>
          <p:nvPr/>
        </p:nvSpPr>
        <p:spPr bwMode="auto">
          <a:xfrm>
            <a:off x="5918200" y="2166938"/>
            <a:ext cx="1179513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9pPr>
          </a:lstStyle>
          <a:p>
            <a:r>
              <a:rPr lang="en-US" sz="1500">
                <a:latin typeface="Arial" charset="0"/>
              </a:rPr>
              <a:t>Inferior</a:t>
            </a:r>
          </a:p>
          <a:p>
            <a:r>
              <a:rPr lang="en-US" sz="1500">
                <a:latin typeface="Arial" charset="0"/>
              </a:rPr>
              <a:t>gluteal line</a:t>
            </a:r>
          </a:p>
        </p:txBody>
      </p:sp>
      <p:sp>
        <p:nvSpPr>
          <p:cNvPr id="63510" name="Text Box 114"/>
          <p:cNvSpPr txBox="1">
            <a:spLocks noChangeArrowheads="1"/>
          </p:cNvSpPr>
          <p:nvPr/>
        </p:nvSpPr>
        <p:spPr bwMode="auto">
          <a:xfrm>
            <a:off x="6237288" y="2652713"/>
            <a:ext cx="1633537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9pPr>
          </a:lstStyle>
          <a:p>
            <a:r>
              <a:rPr lang="en-US" sz="1500">
                <a:latin typeface="Arial" charset="0"/>
              </a:rPr>
              <a:t>Anterior inferior</a:t>
            </a:r>
          </a:p>
          <a:p>
            <a:r>
              <a:rPr lang="en-US" sz="1500">
                <a:latin typeface="Arial" charset="0"/>
              </a:rPr>
              <a:t>iliac spine</a:t>
            </a:r>
          </a:p>
        </p:txBody>
      </p:sp>
      <p:sp>
        <p:nvSpPr>
          <p:cNvPr id="63511" name="Text Box 115"/>
          <p:cNvSpPr txBox="1">
            <a:spLocks noChangeArrowheads="1"/>
          </p:cNvSpPr>
          <p:nvPr/>
        </p:nvSpPr>
        <p:spPr bwMode="auto">
          <a:xfrm>
            <a:off x="5915025" y="3186113"/>
            <a:ext cx="1274763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9pPr>
          </a:lstStyle>
          <a:p>
            <a:r>
              <a:rPr lang="en-US" sz="1500">
                <a:latin typeface="Arial" charset="0"/>
              </a:rPr>
              <a:t>Acetabulum</a:t>
            </a:r>
          </a:p>
        </p:txBody>
      </p:sp>
      <p:sp>
        <p:nvSpPr>
          <p:cNvPr id="63512" name="Text Box 116"/>
          <p:cNvSpPr txBox="1">
            <a:spLocks noChangeArrowheads="1"/>
          </p:cNvSpPr>
          <p:nvPr/>
        </p:nvSpPr>
        <p:spPr bwMode="auto">
          <a:xfrm>
            <a:off x="6208713" y="4348163"/>
            <a:ext cx="1211262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9pPr>
          </a:lstStyle>
          <a:p>
            <a:r>
              <a:rPr lang="en-US" sz="1500">
                <a:latin typeface="Arial" charset="0"/>
              </a:rPr>
              <a:t>Pubic body</a:t>
            </a:r>
          </a:p>
        </p:txBody>
      </p:sp>
      <p:sp>
        <p:nvSpPr>
          <p:cNvPr id="63513" name="Text Box 117"/>
          <p:cNvSpPr txBox="1">
            <a:spLocks noChangeArrowheads="1"/>
          </p:cNvSpPr>
          <p:nvPr/>
        </p:nvSpPr>
        <p:spPr bwMode="auto">
          <a:xfrm>
            <a:off x="6218238" y="4686300"/>
            <a:ext cx="755650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9pPr>
          </a:lstStyle>
          <a:p>
            <a:r>
              <a:rPr lang="en-US" sz="1500">
                <a:latin typeface="Arial Black" pitchFamily="-78" charset="0"/>
              </a:rPr>
              <a:t>Pubis</a:t>
            </a:r>
          </a:p>
        </p:txBody>
      </p:sp>
      <p:sp>
        <p:nvSpPr>
          <p:cNvPr id="63514" name="Text Box 118"/>
          <p:cNvSpPr txBox="1">
            <a:spLocks noChangeArrowheads="1"/>
          </p:cNvSpPr>
          <p:nvPr/>
        </p:nvSpPr>
        <p:spPr bwMode="auto">
          <a:xfrm>
            <a:off x="6242050" y="5705475"/>
            <a:ext cx="1401763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9pPr>
          </a:lstStyle>
          <a:p>
            <a:r>
              <a:rPr lang="en-US" sz="1500">
                <a:latin typeface="Arial" charset="0"/>
              </a:rPr>
              <a:t>Inferior pubic</a:t>
            </a:r>
          </a:p>
          <a:p>
            <a:r>
              <a:rPr lang="en-US" sz="1500">
                <a:latin typeface="Arial" charset="0"/>
              </a:rPr>
              <a:t>ramus</a:t>
            </a:r>
          </a:p>
        </p:txBody>
      </p:sp>
      <p:sp>
        <p:nvSpPr>
          <p:cNvPr id="63515" name="Text Box 119"/>
          <p:cNvSpPr txBox="1">
            <a:spLocks noChangeArrowheads="1"/>
          </p:cNvSpPr>
          <p:nvPr/>
        </p:nvSpPr>
        <p:spPr bwMode="auto">
          <a:xfrm>
            <a:off x="4932363" y="5705475"/>
            <a:ext cx="1062037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9pPr>
          </a:lstStyle>
          <a:p>
            <a:r>
              <a:rPr lang="en-US" sz="1500">
                <a:latin typeface="Arial" charset="0"/>
              </a:rPr>
              <a:t>Obturator</a:t>
            </a:r>
          </a:p>
          <a:p>
            <a:r>
              <a:rPr lang="en-US" sz="1500">
                <a:latin typeface="Arial" charset="0"/>
              </a:rPr>
              <a:t>foramen</a:t>
            </a:r>
          </a:p>
        </p:txBody>
      </p:sp>
      <p:sp>
        <p:nvSpPr>
          <p:cNvPr id="63516" name="Freeform 120"/>
          <p:cNvSpPr>
            <a:spLocks/>
          </p:cNvSpPr>
          <p:nvPr/>
        </p:nvSpPr>
        <p:spPr bwMode="auto">
          <a:xfrm>
            <a:off x="2822575" y="631825"/>
            <a:ext cx="1476375" cy="1171575"/>
          </a:xfrm>
          <a:custGeom>
            <a:avLst/>
            <a:gdLst>
              <a:gd name="T0" fmla="*/ 930 w 930"/>
              <a:gd name="T1" fmla="*/ 738 h 738"/>
              <a:gd name="T2" fmla="*/ 350 w 930"/>
              <a:gd name="T3" fmla="*/ 0 h 738"/>
              <a:gd name="T4" fmla="*/ 0 w 930"/>
              <a:gd name="T5" fmla="*/ 0 h 738"/>
              <a:gd name="T6" fmla="*/ 0 60000 65536"/>
              <a:gd name="T7" fmla="*/ 0 60000 65536"/>
              <a:gd name="T8" fmla="*/ 0 60000 65536"/>
              <a:gd name="T9" fmla="*/ 0 w 930"/>
              <a:gd name="T10" fmla="*/ 0 h 738"/>
              <a:gd name="T11" fmla="*/ 930 w 930"/>
              <a:gd name="T12" fmla="*/ 738 h 73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930" h="738">
                <a:moveTo>
                  <a:pt x="930" y="738"/>
                </a:moveTo>
                <a:lnTo>
                  <a:pt x="350" y="0"/>
                </a:lnTo>
                <a:lnTo>
                  <a:pt x="0" y="0"/>
                </a:lnTo>
              </a:path>
            </a:pathLst>
          </a:cu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517" name="Freeform 121"/>
          <p:cNvSpPr>
            <a:spLocks/>
          </p:cNvSpPr>
          <p:nvPr/>
        </p:nvSpPr>
        <p:spPr bwMode="auto">
          <a:xfrm>
            <a:off x="2225675" y="1162050"/>
            <a:ext cx="962025" cy="793750"/>
          </a:xfrm>
          <a:custGeom>
            <a:avLst/>
            <a:gdLst>
              <a:gd name="T0" fmla="*/ 606 w 606"/>
              <a:gd name="T1" fmla="*/ 500 h 500"/>
              <a:gd name="T2" fmla="*/ 358 w 606"/>
              <a:gd name="T3" fmla="*/ 0 h 500"/>
              <a:gd name="T4" fmla="*/ 0 w 606"/>
              <a:gd name="T5" fmla="*/ 0 h 500"/>
              <a:gd name="T6" fmla="*/ 0 60000 65536"/>
              <a:gd name="T7" fmla="*/ 0 60000 65536"/>
              <a:gd name="T8" fmla="*/ 0 60000 65536"/>
              <a:gd name="T9" fmla="*/ 0 w 606"/>
              <a:gd name="T10" fmla="*/ 0 h 500"/>
              <a:gd name="T11" fmla="*/ 606 w 606"/>
              <a:gd name="T12" fmla="*/ 500 h 5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06" h="500">
                <a:moveTo>
                  <a:pt x="606" y="500"/>
                </a:moveTo>
                <a:lnTo>
                  <a:pt x="358" y="0"/>
                </a:lnTo>
                <a:lnTo>
                  <a:pt x="0" y="0"/>
                </a:lnTo>
              </a:path>
            </a:pathLst>
          </a:cu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518" name="Line 122"/>
          <p:cNvSpPr>
            <a:spLocks noChangeShapeType="1"/>
          </p:cNvSpPr>
          <p:nvPr/>
        </p:nvSpPr>
        <p:spPr bwMode="auto">
          <a:xfrm flipH="1">
            <a:off x="2228850" y="1866900"/>
            <a:ext cx="504825" cy="34925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519" name="Freeform 123"/>
          <p:cNvSpPr>
            <a:spLocks/>
          </p:cNvSpPr>
          <p:nvPr/>
        </p:nvSpPr>
        <p:spPr bwMode="auto">
          <a:xfrm>
            <a:off x="2930525" y="2895600"/>
            <a:ext cx="327025" cy="152400"/>
          </a:xfrm>
          <a:custGeom>
            <a:avLst/>
            <a:gdLst>
              <a:gd name="T0" fmla="*/ 206 w 206"/>
              <a:gd name="T1" fmla="*/ 0 h 96"/>
              <a:gd name="T2" fmla="*/ 154 w 206"/>
              <a:gd name="T3" fmla="*/ 96 h 96"/>
              <a:gd name="T4" fmla="*/ 0 w 206"/>
              <a:gd name="T5" fmla="*/ 96 h 96"/>
              <a:gd name="T6" fmla="*/ 0 60000 65536"/>
              <a:gd name="T7" fmla="*/ 0 60000 65536"/>
              <a:gd name="T8" fmla="*/ 0 60000 65536"/>
              <a:gd name="T9" fmla="*/ 0 w 206"/>
              <a:gd name="T10" fmla="*/ 0 h 96"/>
              <a:gd name="T11" fmla="*/ 206 w 206"/>
              <a:gd name="T12" fmla="*/ 96 h 9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06" h="96">
                <a:moveTo>
                  <a:pt x="206" y="0"/>
                </a:moveTo>
                <a:lnTo>
                  <a:pt x="154" y="96"/>
                </a:lnTo>
                <a:lnTo>
                  <a:pt x="0" y="96"/>
                </a:lnTo>
              </a:path>
            </a:pathLst>
          </a:cu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520" name="Freeform 124"/>
          <p:cNvSpPr>
            <a:spLocks/>
          </p:cNvSpPr>
          <p:nvPr/>
        </p:nvSpPr>
        <p:spPr bwMode="auto">
          <a:xfrm>
            <a:off x="2743200" y="2825750"/>
            <a:ext cx="1247775" cy="692150"/>
          </a:xfrm>
          <a:custGeom>
            <a:avLst/>
            <a:gdLst>
              <a:gd name="T0" fmla="*/ 786 w 786"/>
              <a:gd name="T1" fmla="*/ 0 h 436"/>
              <a:gd name="T2" fmla="*/ 376 w 786"/>
              <a:gd name="T3" fmla="*/ 436 h 436"/>
              <a:gd name="T4" fmla="*/ 0 w 786"/>
              <a:gd name="T5" fmla="*/ 436 h 436"/>
              <a:gd name="T6" fmla="*/ 0 60000 65536"/>
              <a:gd name="T7" fmla="*/ 0 60000 65536"/>
              <a:gd name="T8" fmla="*/ 0 60000 65536"/>
              <a:gd name="T9" fmla="*/ 0 w 786"/>
              <a:gd name="T10" fmla="*/ 0 h 436"/>
              <a:gd name="T11" fmla="*/ 786 w 786"/>
              <a:gd name="T12" fmla="*/ 436 h 4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786" h="436">
                <a:moveTo>
                  <a:pt x="786" y="0"/>
                </a:moveTo>
                <a:lnTo>
                  <a:pt x="376" y="436"/>
                </a:lnTo>
                <a:lnTo>
                  <a:pt x="0" y="436"/>
                </a:lnTo>
              </a:path>
            </a:pathLst>
          </a:cu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521" name="Freeform 125"/>
          <p:cNvSpPr>
            <a:spLocks/>
          </p:cNvSpPr>
          <p:nvPr/>
        </p:nvSpPr>
        <p:spPr bwMode="auto">
          <a:xfrm>
            <a:off x="2524125" y="3371850"/>
            <a:ext cx="1530350" cy="657225"/>
          </a:xfrm>
          <a:custGeom>
            <a:avLst/>
            <a:gdLst>
              <a:gd name="T0" fmla="*/ 964 w 964"/>
              <a:gd name="T1" fmla="*/ 0 h 414"/>
              <a:gd name="T2" fmla="*/ 378 w 964"/>
              <a:gd name="T3" fmla="*/ 414 h 414"/>
              <a:gd name="T4" fmla="*/ 0 w 964"/>
              <a:gd name="T5" fmla="*/ 414 h 414"/>
              <a:gd name="T6" fmla="*/ 0 60000 65536"/>
              <a:gd name="T7" fmla="*/ 0 60000 65536"/>
              <a:gd name="T8" fmla="*/ 0 60000 65536"/>
              <a:gd name="T9" fmla="*/ 0 w 964"/>
              <a:gd name="T10" fmla="*/ 0 h 414"/>
              <a:gd name="T11" fmla="*/ 964 w 964"/>
              <a:gd name="T12" fmla="*/ 414 h 41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964" h="414">
                <a:moveTo>
                  <a:pt x="964" y="0"/>
                </a:moveTo>
                <a:lnTo>
                  <a:pt x="378" y="414"/>
                </a:lnTo>
                <a:lnTo>
                  <a:pt x="0" y="414"/>
                </a:lnTo>
              </a:path>
            </a:pathLst>
          </a:cu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522" name="Freeform 126"/>
          <p:cNvSpPr>
            <a:spLocks/>
          </p:cNvSpPr>
          <p:nvPr/>
        </p:nvSpPr>
        <p:spPr bwMode="auto">
          <a:xfrm>
            <a:off x="2587625" y="3921125"/>
            <a:ext cx="993775" cy="476250"/>
          </a:xfrm>
          <a:custGeom>
            <a:avLst/>
            <a:gdLst>
              <a:gd name="T0" fmla="*/ 626 w 626"/>
              <a:gd name="T1" fmla="*/ 0 h 300"/>
              <a:gd name="T2" fmla="*/ 272 w 626"/>
              <a:gd name="T3" fmla="*/ 300 h 300"/>
              <a:gd name="T4" fmla="*/ 0 w 626"/>
              <a:gd name="T5" fmla="*/ 300 h 300"/>
              <a:gd name="T6" fmla="*/ 0 60000 65536"/>
              <a:gd name="T7" fmla="*/ 0 60000 65536"/>
              <a:gd name="T8" fmla="*/ 0 60000 65536"/>
              <a:gd name="T9" fmla="*/ 0 w 626"/>
              <a:gd name="T10" fmla="*/ 0 h 300"/>
              <a:gd name="T11" fmla="*/ 626 w 626"/>
              <a:gd name="T12" fmla="*/ 300 h 3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26" h="300">
                <a:moveTo>
                  <a:pt x="626" y="0"/>
                </a:moveTo>
                <a:lnTo>
                  <a:pt x="272" y="300"/>
                </a:lnTo>
                <a:lnTo>
                  <a:pt x="0" y="300"/>
                </a:lnTo>
              </a:path>
            </a:pathLst>
          </a:cu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523" name="Freeform 127"/>
          <p:cNvSpPr>
            <a:spLocks/>
          </p:cNvSpPr>
          <p:nvPr/>
        </p:nvSpPr>
        <p:spPr bwMode="auto">
          <a:xfrm>
            <a:off x="2682875" y="4032250"/>
            <a:ext cx="955675" cy="727075"/>
          </a:xfrm>
          <a:custGeom>
            <a:avLst/>
            <a:gdLst>
              <a:gd name="T0" fmla="*/ 602 w 602"/>
              <a:gd name="T1" fmla="*/ 0 h 452"/>
              <a:gd name="T2" fmla="*/ 222 w 602"/>
              <a:gd name="T3" fmla="*/ 452 h 452"/>
              <a:gd name="T4" fmla="*/ 0 w 602"/>
              <a:gd name="T5" fmla="*/ 452 h 452"/>
              <a:gd name="T6" fmla="*/ 0 60000 65536"/>
              <a:gd name="T7" fmla="*/ 0 60000 65536"/>
              <a:gd name="T8" fmla="*/ 0 60000 65536"/>
              <a:gd name="T9" fmla="*/ 0 w 602"/>
              <a:gd name="T10" fmla="*/ 0 h 452"/>
              <a:gd name="T11" fmla="*/ 602 w 602"/>
              <a:gd name="T12" fmla="*/ 452 h 45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02" h="452">
                <a:moveTo>
                  <a:pt x="602" y="0"/>
                </a:moveTo>
                <a:lnTo>
                  <a:pt x="222" y="452"/>
                </a:lnTo>
                <a:lnTo>
                  <a:pt x="0" y="452"/>
                </a:lnTo>
              </a:path>
            </a:pathLst>
          </a:cu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524" name="Freeform 128"/>
          <p:cNvSpPr>
            <a:spLocks/>
          </p:cNvSpPr>
          <p:nvPr/>
        </p:nvSpPr>
        <p:spPr bwMode="auto">
          <a:xfrm>
            <a:off x="2263775" y="4645025"/>
            <a:ext cx="1679575" cy="593725"/>
          </a:xfrm>
          <a:custGeom>
            <a:avLst/>
            <a:gdLst>
              <a:gd name="T0" fmla="*/ 1058 w 1058"/>
              <a:gd name="T1" fmla="*/ 0 h 374"/>
              <a:gd name="T2" fmla="*/ 302 w 1058"/>
              <a:gd name="T3" fmla="*/ 374 h 374"/>
              <a:gd name="T4" fmla="*/ 0 w 1058"/>
              <a:gd name="T5" fmla="*/ 374 h 374"/>
              <a:gd name="T6" fmla="*/ 0 60000 65536"/>
              <a:gd name="T7" fmla="*/ 0 60000 65536"/>
              <a:gd name="T8" fmla="*/ 0 60000 65536"/>
              <a:gd name="T9" fmla="*/ 0 w 1058"/>
              <a:gd name="T10" fmla="*/ 0 h 374"/>
              <a:gd name="T11" fmla="*/ 1058 w 1058"/>
              <a:gd name="T12" fmla="*/ 374 h 37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058" h="374">
                <a:moveTo>
                  <a:pt x="1058" y="0"/>
                </a:moveTo>
                <a:lnTo>
                  <a:pt x="302" y="374"/>
                </a:lnTo>
                <a:lnTo>
                  <a:pt x="0" y="374"/>
                </a:lnTo>
              </a:path>
            </a:pathLst>
          </a:cu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3525" name="Freeform 129"/>
          <p:cNvSpPr>
            <a:spLocks/>
          </p:cNvSpPr>
          <p:nvPr/>
        </p:nvSpPr>
        <p:spPr bwMode="auto">
          <a:xfrm>
            <a:off x="1997075" y="5238750"/>
            <a:ext cx="1797050" cy="304800"/>
          </a:xfrm>
          <a:custGeom>
            <a:avLst/>
            <a:gdLst>
              <a:gd name="T0" fmla="*/ 1132 w 1132"/>
              <a:gd name="T1" fmla="*/ 0 h 192"/>
              <a:gd name="T2" fmla="*/ 486 w 1132"/>
              <a:gd name="T3" fmla="*/ 192 h 192"/>
              <a:gd name="T4" fmla="*/ 0 w 1132"/>
              <a:gd name="T5" fmla="*/ 192 h 192"/>
              <a:gd name="T6" fmla="*/ 0 60000 65536"/>
              <a:gd name="T7" fmla="*/ 0 60000 65536"/>
              <a:gd name="T8" fmla="*/ 0 60000 65536"/>
              <a:gd name="T9" fmla="*/ 0 w 1132"/>
              <a:gd name="T10" fmla="*/ 0 h 192"/>
              <a:gd name="T11" fmla="*/ 1132 w 1132"/>
              <a:gd name="T12" fmla="*/ 192 h 19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132" h="192">
                <a:moveTo>
                  <a:pt x="1132" y="0"/>
                </a:moveTo>
                <a:lnTo>
                  <a:pt x="486" y="192"/>
                </a:lnTo>
                <a:lnTo>
                  <a:pt x="0" y="192"/>
                </a:lnTo>
              </a:path>
            </a:pathLst>
          </a:cu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3526" name="Freeform 130"/>
          <p:cNvSpPr>
            <a:spLocks/>
          </p:cNvSpPr>
          <p:nvPr/>
        </p:nvSpPr>
        <p:spPr bwMode="auto">
          <a:xfrm>
            <a:off x="2613025" y="5207000"/>
            <a:ext cx="1882775" cy="819150"/>
          </a:xfrm>
          <a:custGeom>
            <a:avLst/>
            <a:gdLst>
              <a:gd name="T0" fmla="*/ 1186 w 1186"/>
              <a:gd name="T1" fmla="*/ 0 h 516"/>
              <a:gd name="T2" fmla="*/ 352 w 1186"/>
              <a:gd name="T3" fmla="*/ 516 h 516"/>
              <a:gd name="T4" fmla="*/ 0 w 1186"/>
              <a:gd name="T5" fmla="*/ 516 h 516"/>
              <a:gd name="T6" fmla="*/ 0 60000 65536"/>
              <a:gd name="T7" fmla="*/ 0 60000 65536"/>
              <a:gd name="T8" fmla="*/ 0 60000 65536"/>
              <a:gd name="T9" fmla="*/ 0 w 1186"/>
              <a:gd name="T10" fmla="*/ 0 h 516"/>
              <a:gd name="T11" fmla="*/ 1186 w 1186"/>
              <a:gd name="T12" fmla="*/ 516 h 51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186" h="516">
                <a:moveTo>
                  <a:pt x="1186" y="0"/>
                </a:moveTo>
                <a:lnTo>
                  <a:pt x="352" y="516"/>
                </a:lnTo>
                <a:lnTo>
                  <a:pt x="0" y="516"/>
                </a:lnTo>
              </a:path>
            </a:pathLst>
          </a:cu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3527" name="Freeform 131"/>
          <p:cNvSpPr>
            <a:spLocks/>
          </p:cNvSpPr>
          <p:nvPr/>
        </p:nvSpPr>
        <p:spPr bwMode="auto">
          <a:xfrm>
            <a:off x="4651375" y="4911725"/>
            <a:ext cx="317500" cy="977900"/>
          </a:xfrm>
          <a:custGeom>
            <a:avLst/>
            <a:gdLst>
              <a:gd name="T0" fmla="*/ 0 w 200"/>
              <a:gd name="T1" fmla="*/ 0 h 616"/>
              <a:gd name="T2" fmla="*/ 140 w 200"/>
              <a:gd name="T3" fmla="*/ 616 h 616"/>
              <a:gd name="T4" fmla="*/ 200 w 200"/>
              <a:gd name="T5" fmla="*/ 616 h 616"/>
              <a:gd name="T6" fmla="*/ 0 60000 65536"/>
              <a:gd name="T7" fmla="*/ 0 60000 65536"/>
              <a:gd name="T8" fmla="*/ 0 60000 65536"/>
              <a:gd name="T9" fmla="*/ 0 w 200"/>
              <a:gd name="T10" fmla="*/ 0 h 616"/>
              <a:gd name="T11" fmla="*/ 200 w 200"/>
              <a:gd name="T12" fmla="*/ 616 h 61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00" h="616">
                <a:moveTo>
                  <a:pt x="0" y="0"/>
                </a:moveTo>
                <a:lnTo>
                  <a:pt x="140" y="616"/>
                </a:lnTo>
                <a:lnTo>
                  <a:pt x="200" y="616"/>
                </a:lnTo>
              </a:path>
            </a:pathLst>
          </a:cu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3528" name="Freeform 132"/>
          <p:cNvSpPr>
            <a:spLocks/>
          </p:cNvSpPr>
          <p:nvPr/>
        </p:nvSpPr>
        <p:spPr bwMode="auto">
          <a:xfrm>
            <a:off x="5299075" y="5032375"/>
            <a:ext cx="987425" cy="850900"/>
          </a:xfrm>
          <a:custGeom>
            <a:avLst/>
            <a:gdLst>
              <a:gd name="T0" fmla="*/ 0 w 622"/>
              <a:gd name="T1" fmla="*/ 0 h 536"/>
              <a:gd name="T2" fmla="*/ 498 w 622"/>
              <a:gd name="T3" fmla="*/ 536 h 536"/>
              <a:gd name="T4" fmla="*/ 622 w 622"/>
              <a:gd name="T5" fmla="*/ 536 h 536"/>
              <a:gd name="T6" fmla="*/ 0 60000 65536"/>
              <a:gd name="T7" fmla="*/ 0 60000 65536"/>
              <a:gd name="T8" fmla="*/ 0 60000 65536"/>
              <a:gd name="T9" fmla="*/ 0 w 622"/>
              <a:gd name="T10" fmla="*/ 0 h 536"/>
              <a:gd name="T11" fmla="*/ 622 w 622"/>
              <a:gd name="T12" fmla="*/ 536 h 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22" h="536">
                <a:moveTo>
                  <a:pt x="0" y="0"/>
                </a:moveTo>
                <a:lnTo>
                  <a:pt x="498" y="536"/>
                </a:lnTo>
                <a:lnTo>
                  <a:pt x="622" y="536"/>
                </a:lnTo>
              </a:path>
            </a:pathLst>
          </a:cu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3529" name="Freeform 133"/>
          <p:cNvSpPr>
            <a:spLocks/>
          </p:cNvSpPr>
          <p:nvPr/>
        </p:nvSpPr>
        <p:spPr bwMode="auto">
          <a:xfrm>
            <a:off x="5353050" y="4743450"/>
            <a:ext cx="917575" cy="111125"/>
          </a:xfrm>
          <a:custGeom>
            <a:avLst/>
            <a:gdLst>
              <a:gd name="T0" fmla="*/ 0 w 578"/>
              <a:gd name="T1" fmla="*/ 0 h 70"/>
              <a:gd name="T2" fmla="*/ 454 w 578"/>
              <a:gd name="T3" fmla="*/ 70 h 70"/>
              <a:gd name="T4" fmla="*/ 578 w 578"/>
              <a:gd name="T5" fmla="*/ 70 h 70"/>
              <a:gd name="T6" fmla="*/ 0 60000 65536"/>
              <a:gd name="T7" fmla="*/ 0 60000 65536"/>
              <a:gd name="T8" fmla="*/ 0 60000 65536"/>
              <a:gd name="T9" fmla="*/ 0 w 578"/>
              <a:gd name="T10" fmla="*/ 0 h 70"/>
              <a:gd name="T11" fmla="*/ 578 w 578"/>
              <a:gd name="T12" fmla="*/ 70 h 7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578" h="70">
                <a:moveTo>
                  <a:pt x="0" y="0"/>
                </a:moveTo>
                <a:lnTo>
                  <a:pt x="454" y="70"/>
                </a:lnTo>
                <a:lnTo>
                  <a:pt x="578" y="70"/>
                </a:lnTo>
              </a:path>
            </a:pathLst>
          </a:cu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3530" name="Line 134"/>
          <p:cNvSpPr>
            <a:spLocks noChangeShapeType="1"/>
          </p:cNvSpPr>
          <p:nvPr/>
        </p:nvSpPr>
        <p:spPr bwMode="auto">
          <a:xfrm>
            <a:off x="5540375" y="4511675"/>
            <a:ext cx="723900" cy="3175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3531" name="Line 135"/>
          <p:cNvSpPr>
            <a:spLocks noChangeShapeType="1"/>
          </p:cNvSpPr>
          <p:nvPr/>
        </p:nvSpPr>
        <p:spPr bwMode="auto">
          <a:xfrm>
            <a:off x="5343525" y="3359150"/>
            <a:ext cx="619125" cy="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3532" name="Line 136"/>
          <p:cNvSpPr>
            <a:spLocks noChangeShapeType="1"/>
          </p:cNvSpPr>
          <p:nvPr/>
        </p:nvSpPr>
        <p:spPr bwMode="auto">
          <a:xfrm>
            <a:off x="5772150" y="2828925"/>
            <a:ext cx="508000" cy="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3533" name="Freeform 137"/>
          <p:cNvSpPr>
            <a:spLocks/>
          </p:cNvSpPr>
          <p:nvPr/>
        </p:nvSpPr>
        <p:spPr bwMode="auto">
          <a:xfrm>
            <a:off x="4918075" y="2346325"/>
            <a:ext cx="1054100" cy="209550"/>
          </a:xfrm>
          <a:custGeom>
            <a:avLst/>
            <a:gdLst>
              <a:gd name="T0" fmla="*/ 0 w 664"/>
              <a:gd name="T1" fmla="*/ 132 h 132"/>
              <a:gd name="T2" fmla="*/ 580 w 664"/>
              <a:gd name="T3" fmla="*/ 0 h 132"/>
              <a:gd name="T4" fmla="*/ 664 w 664"/>
              <a:gd name="T5" fmla="*/ 0 h 132"/>
              <a:gd name="T6" fmla="*/ 0 60000 65536"/>
              <a:gd name="T7" fmla="*/ 0 60000 65536"/>
              <a:gd name="T8" fmla="*/ 0 60000 65536"/>
              <a:gd name="T9" fmla="*/ 0 w 664"/>
              <a:gd name="T10" fmla="*/ 0 h 132"/>
              <a:gd name="T11" fmla="*/ 664 w 664"/>
              <a:gd name="T12" fmla="*/ 132 h 13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64" h="132">
                <a:moveTo>
                  <a:pt x="0" y="132"/>
                </a:moveTo>
                <a:lnTo>
                  <a:pt x="580" y="0"/>
                </a:lnTo>
                <a:lnTo>
                  <a:pt x="664" y="0"/>
                </a:lnTo>
              </a:path>
            </a:pathLst>
          </a:cu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3534" name="Freeform 138"/>
          <p:cNvSpPr>
            <a:spLocks/>
          </p:cNvSpPr>
          <p:nvPr/>
        </p:nvSpPr>
        <p:spPr bwMode="auto">
          <a:xfrm>
            <a:off x="6416675" y="1727200"/>
            <a:ext cx="336550" cy="95250"/>
          </a:xfrm>
          <a:custGeom>
            <a:avLst/>
            <a:gdLst>
              <a:gd name="T0" fmla="*/ 0 w 212"/>
              <a:gd name="T1" fmla="*/ 0 h 60"/>
              <a:gd name="T2" fmla="*/ 70 w 212"/>
              <a:gd name="T3" fmla="*/ 60 h 60"/>
              <a:gd name="T4" fmla="*/ 212 w 212"/>
              <a:gd name="T5" fmla="*/ 60 h 60"/>
              <a:gd name="T6" fmla="*/ 0 60000 65536"/>
              <a:gd name="T7" fmla="*/ 0 60000 65536"/>
              <a:gd name="T8" fmla="*/ 0 60000 65536"/>
              <a:gd name="T9" fmla="*/ 0 w 212"/>
              <a:gd name="T10" fmla="*/ 0 h 60"/>
              <a:gd name="T11" fmla="*/ 212 w 212"/>
              <a:gd name="T12" fmla="*/ 60 h 6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2" h="60">
                <a:moveTo>
                  <a:pt x="0" y="0"/>
                </a:moveTo>
                <a:lnTo>
                  <a:pt x="70" y="60"/>
                </a:lnTo>
                <a:lnTo>
                  <a:pt x="212" y="60"/>
                </a:lnTo>
              </a:path>
            </a:pathLst>
          </a:cu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3535" name="Line 139"/>
          <p:cNvSpPr>
            <a:spLocks noChangeShapeType="1"/>
          </p:cNvSpPr>
          <p:nvPr/>
        </p:nvSpPr>
        <p:spPr bwMode="auto">
          <a:xfrm>
            <a:off x="6264275" y="1146175"/>
            <a:ext cx="555625" cy="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3536" name="Line 140"/>
          <p:cNvSpPr>
            <a:spLocks noChangeShapeType="1"/>
          </p:cNvSpPr>
          <p:nvPr/>
        </p:nvSpPr>
        <p:spPr bwMode="auto">
          <a:xfrm>
            <a:off x="5200650" y="454025"/>
            <a:ext cx="1679575" cy="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117482"/>
      </p:ext>
    </p:extLst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 </a:t>
            </a:r>
          </a:p>
        </p:txBody>
      </p:sp>
      <p:pic>
        <p:nvPicPr>
          <p:cNvPr id="64515" name="Picture 89" descr="figure_07_31b_unlabel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72"/>
          <a:stretch>
            <a:fillRect/>
          </a:stretch>
        </p:blipFill>
        <p:spPr bwMode="auto">
          <a:xfrm>
            <a:off x="1133475" y="111125"/>
            <a:ext cx="6877050" cy="6443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6" name="Rectangle 88"/>
          <p:cNvSpPr>
            <a:spLocks noChangeArrowheads="1"/>
          </p:cNvSpPr>
          <p:nvPr/>
        </p:nvSpPr>
        <p:spPr bwMode="auto">
          <a:xfrm>
            <a:off x="0" y="0"/>
            <a:ext cx="91440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7200">
            <a:spAutoFit/>
          </a:bodyPr>
          <a:lstStyle/>
          <a:p>
            <a:pPr eaLnBrk="1" hangingPunct="1">
              <a:spcBef>
                <a:spcPct val="50000"/>
              </a:spcBef>
              <a:tabLst>
                <a:tab pos="8343900" algn="r"/>
              </a:tabLst>
            </a:pPr>
            <a:r>
              <a:rPr lang="en-US" sz="1200">
                <a:latin typeface="Arial" charset="0"/>
                <a:cs typeface="Arial" charset="0"/>
              </a:rPr>
              <a:t>Figure 7.31b  The hip (coxal) bones.</a:t>
            </a:r>
          </a:p>
        </p:txBody>
      </p:sp>
      <p:sp>
        <p:nvSpPr>
          <p:cNvPr id="64517" name="Text Box 90"/>
          <p:cNvSpPr txBox="1">
            <a:spLocks noChangeArrowheads="1"/>
          </p:cNvSpPr>
          <p:nvPr/>
        </p:nvSpPr>
        <p:spPr bwMode="auto">
          <a:xfrm>
            <a:off x="1711325" y="230188"/>
            <a:ext cx="703263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9pPr>
          </a:lstStyle>
          <a:p>
            <a:r>
              <a:rPr lang="en-US" sz="1500">
                <a:latin typeface="Arial Black" pitchFamily="-78" charset="0"/>
              </a:rPr>
              <a:t>Ilium</a:t>
            </a:r>
          </a:p>
        </p:txBody>
      </p:sp>
      <p:sp>
        <p:nvSpPr>
          <p:cNvPr id="64518" name="Text Box 91"/>
          <p:cNvSpPr txBox="1">
            <a:spLocks noChangeArrowheads="1"/>
          </p:cNvSpPr>
          <p:nvPr/>
        </p:nvSpPr>
        <p:spPr bwMode="auto">
          <a:xfrm>
            <a:off x="1685925" y="936625"/>
            <a:ext cx="1063625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9pPr>
          </a:lstStyle>
          <a:p>
            <a:r>
              <a:rPr lang="en-US" sz="1500">
                <a:latin typeface="Arial" charset="0"/>
              </a:rPr>
              <a:t>Iliac crest</a:t>
            </a:r>
          </a:p>
        </p:txBody>
      </p:sp>
      <p:sp>
        <p:nvSpPr>
          <p:cNvPr id="64519" name="Text Box 92"/>
          <p:cNvSpPr txBox="1">
            <a:spLocks noChangeArrowheads="1"/>
          </p:cNvSpPr>
          <p:nvPr/>
        </p:nvSpPr>
        <p:spPr bwMode="auto">
          <a:xfrm>
            <a:off x="1584325" y="1622425"/>
            <a:ext cx="1104900" cy="74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9pPr>
          </a:lstStyle>
          <a:p>
            <a:pPr>
              <a:lnSpc>
                <a:spcPct val="95000"/>
              </a:lnSpc>
            </a:pPr>
            <a:r>
              <a:rPr lang="en-US" sz="1500">
                <a:latin typeface="Arial" charset="0"/>
              </a:rPr>
              <a:t>Anterior </a:t>
            </a:r>
          </a:p>
          <a:p>
            <a:pPr>
              <a:lnSpc>
                <a:spcPct val="95000"/>
              </a:lnSpc>
            </a:pPr>
            <a:r>
              <a:rPr lang="en-US" sz="1500">
                <a:latin typeface="Arial" charset="0"/>
              </a:rPr>
              <a:t>superior</a:t>
            </a:r>
          </a:p>
          <a:p>
            <a:pPr>
              <a:lnSpc>
                <a:spcPct val="95000"/>
              </a:lnSpc>
            </a:pPr>
            <a:r>
              <a:rPr lang="en-US" sz="1500">
                <a:latin typeface="Arial" charset="0"/>
              </a:rPr>
              <a:t>iliac spine</a:t>
            </a:r>
          </a:p>
        </p:txBody>
      </p:sp>
      <p:sp>
        <p:nvSpPr>
          <p:cNvPr id="64520" name="Text Box 93"/>
          <p:cNvSpPr txBox="1">
            <a:spLocks noChangeArrowheads="1"/>
          </p:cNvSpPr>
          <p:nvPr/>
        </p:nvSpPr>
        <p:spPr bwMode="auto">
          <a:xfrm>
            <a:off x="1103313" y="2632075"/>
            <a:ext cx="1633537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9pPr>
          </a:lstStyle>
          <a:p>
            <a:r>
              <a:rPr lang="en-US" sz="1500">
                <a:latin typeface="Arial" charset="0"/>
              </a:rPr>
              <a:t>Anterior inferior</a:t>
            </a:r>
          </a:p>
          <a:p>
            <a:r>
              <a:rPr lang="en-US" sz="1500">
                <a:latin typeface="Arial" charset="0"/>
              </a:rPr>
              <a:t>iliac spine</a:t>
            </a:r>
          </a:p>
        </p:txBody>
      </p:sp>
      <p:sp>
        <p:nvSpPr>
          <p:cNvPr id="64521" name="Text Box 94"/>
          <p:cNvSpPr txBox="1">
            <a:spLocks noChangeArrowheads="1"/>
          </p:cNvSpPr>
          <p:nvPr/>
        </p:nvSpPr>
        <p:spPr bwMode="auto">
          <a:xfrm>
            <a:off x="2219325" y="3076575"/>
            <a:ext cx="893763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9pPr>
          </a:lstStyle>
          <a:p>
            <a:r>
              <a:rPr lang="en-US" sz="1500">
                <a:latin typeface="Arial" charset="0"/>
              </a:rPr>
              <a:t>Arcuate</a:t>
            </a:r>
          </a:p>
          <a:p>
            <a:r>
              <a:rPr lang="en-US" sz="1500">
                <a:latin typeface="Arial" charset="0"/>
              </a:rPr>
              <a:t>line</a:t>
            </a:r>
          </a:p>
        </p:txBody>
      </p:sp>
      <p:sp>
        <p:nvSpPr>
          <p:cNvPr id="64522" name="Text Box 95"/>
          <p:cNvSpPr txBox="1">
            <a:spLocks noChangeArrowheads="1"/>
          </p:cNvSpPr>
          <p:nvPr/>
        </p:nvSpPr>
        <p:spPr bwMode="auto">
          <a:xfrm>
            <a:off x="1095375" y="3533775"/>
            <a:ext cx="1528763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9pPr>
          </a:lstStyle>
          <a:p>
            <a:r>
              <a:rPr lang="en-US" sz="1500">
                <a:latin typeface="Arial" charset="0"/>
              </a:rPr>
              <a:t>Superior pubic</a:t>
            </a:r>
          </a:p>
          <a:p>
            <a:r>
              <a:rPr lang="en-US" sz="1500">
                <a:latin typeface="Arial" charset="0"/>
              </a:rPr>
              <a:t>ramus</a:t>
            </a:r>
          </a:p>
        </p:txBody>
      </p:sp>
      <p:sp>
        <p:nvSpPr>
          <p:cNvPr id="64523" name="Text Box 96"/>
          <p:cNvSpPr txBox="1">
            <a:spLocks noChangeArrowheads="1"/>
          </p:cNvSpPr>
          <p:nvPr/>
        </p:nvSpPr>
        <p:spPr bwMode="auto">
          <a:xfrm>
            <a:off x="1095375" y="4022725"/>
            <a:ext cx="1497013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9pPr>
          </a:lstStyle>
          <a:p>
            <a:r>
              <a:rPr lang="en-US" sz="1500">
                <a:latin typeface="Arial" charset="0"/>
              </a:rPr>
              <a:t>Pubic tubercle</a:t>
            </a:r>
          </a:p>
        </p:txBody>
      </p:sp>
      <p:sp>
        <p:nvSpPr>
          <p:cNvPr id="64524" name="Text Box 97"/>
          <p:cNvSpPr txBox="1">
            <a:spLocks noChangeArrowheads="1"/>
          </p:cNvSpPr>
          <p:nvPr/>
        </p:nvSpPr>
        <p:spPr bwMode="auto">
          <a:xfrm>
            <a:off x="1108075" y="5005388"/>
            <a:ext cx="1930400" cy="744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9pPr>
          </a:lstStyle>
          <a:p>
            <a:pPr>
              <a:lnSpc>
                <a:spcPct val="95000"/>
              </a:lnSpc>
            </a:pPr>
            <a:r>
              <a:rPr lang="en-US" sz="1500">
                <a:latin typeface="Arial" charset="0"/>
              </a:rPr>
              <a:t>Articular surface of</a:t>
            </a:r>
          </a:p>
          <a:p>
            <a:pPr>
              <a:lnSpc>
                <a:spcPct val="95000"/>
              </a:lnSpc>
            </a:pPr>
            <a:r>
              <a:rPr lang="en-US" sz="1500">
                <a:latin typeface="Arial" charset="0"/>
              </a:rPr>
              <a:t>pubis (at pubic </a:t>
            </a:r>
          </a:p>
          <a:p>
            <a:pPr>
              <a:lnSpc>
                <a:spcPct val="95000"/>
              </a:lnSpc>
            </a:pPr>
            <a:r>
              <a:rPr lang="en-US" sz="1500">
                <a:latin typeface="Arial" charset="0"/>
              </a:rPr>
              <a:t>symphysis)</a:t>
            </a:r>
          </a:p>
        </p:txBody>
      </p:sp>
      <p:sp>
        <p:nvSpPr>
          <p:cNvPr id="64525" name="Text Box 98"/>
          <p:cNvSpPr txBox="1">
            <a:spLocks noChangeArrowheads="1"/>
          </p:cNvSpPr>
          <p:nvPr/>
        </p:nvSpPr>
        <p:spPr bwMode="auto">
          <a:xfrm>
            <a:off x="1112838" y="5721350"/>
            <a:ext cx="1401762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9pPr>
          </a:lstStyle>
          <a:p>
            <a:r>
              <a:rPr lang="en-US" sz="1500">
                <a:latin typeface="Arial" charset="0"/>
              </a:rPr>
              <a:t>Inferior pubic</a:t>
            </a:r>
          </a:p>
          <a:p>
            <a:r>
              <a:rPr lang="en-US" sz="1500">
                <a:latin typeface="Arial" charset="0"/>
              </a:rPr>
              <a:t>ramus</a:t>
            </a:r>
          </a:p>
        </p:txBody>
      </p:sp>
      <p:sp>
        <p:nvSpPr>
          <p:cNvPr id="64526" name="Text Box 99"/>
          <p:cNvSpPr txBox="1">
            <a:spLocks noChangeArrowheads="1"/>
          </p:cNvSpPr>
          <p:nvPr/>
        </p:nvSpPr>
        <p:spPr bwMode="auto">
          <a:xfrm>
            <a:off x="2311400" y="6276975"/>
            <a:ext cx="2989263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9pPr>
          </a:lstStyle>
          <a:p>
            <a:r>
              <a:rPr lang="en-US" sz="1500">
                <a:latin typeface="Arial Black" pitchFamily="-78" charset="0"/>
              </a:rPr>
              <a:t>Medial view, right hip bone</a:t>
            </a:r>
          </a:p>
        </p:txBody>
      </p:sp>
      <p:sp>
        <p:nvSpPr>
          <p:cNvPr id="64527" name="Text Box 100"/>
          <p:cNvSpPr txBox="1">
            <a:spLocks noChangeArrowheads="1"/>
          </p:cNvSpPr>
          <p:nvPr/>
        </p:nvSpPr>
        <p:spPr bwMode="auto">
          <a:xfrm>
            <a:off x="4054475" y="1238250"/>
            <a:ext cx="681038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9pPr>
          </a:lstStyle>
          <a:p>
            <a:r>
              <a:rPr lang="en-US" sz="1500" i="1">
                <a:latin typeface="Arial" charset="0"/>
              </a:rPr>
              <a:t>Iliac</a:t>
            </a:r>
          </a:p>
          <a:p>
            <a:r>
              <a:rPr lang="en-US" sz="1500" i="1">
                <a:latin typeface="Arial" charset="0"/>
              </a:rPr>
              <a:t>fossa</a:t>
            </a:r>
          </a:p>
        </p:txBody>
      </p:sp>
      <p:sp>
        <p:nvSpPr>
          <p:cNvPr id="64528" name="Text Box 101"/>
          <p:cNvSpPr txBox="1">
            <a:spLocks noChangeArrowheads="1"/>
          </p:cNvSpPr>
          <p:nvPr/>
        </p:nvSpPr>
        <p:spPr bwMode="auto">
          <a:xfrm>
            <a:off x="4035425" y="2876550"/>
            <a:ext cx="966788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9pPr>
          </a:lstStyle>
          <a:p>
            <a:r>
              <a:rPr lang="en-US" sz="1500" i="1">
                <a:latin typeface="Arial" charset="0"/>
              </a:rPr>
              <a:t>Body of</a:t>
            </a:r>
          </a:p>
          <a:p>
            <a:r>
              <a:rPr lang="en-US" sz="1500" i="1">
                <a:latin typeface="Arial" charset="0"/>
              </a:rPr>
              <a:t>the ilium</a:t>
            </a:r>
          </a:p>
        </p:txBody>
      </p:sp>
      <p:sp>
        <p:nvSpPr>
          <p:cNvPr id="64529" name="Text Box 102"/>
          <p:cNvSpPr txBox="1">
            <a:spLocks noChangeArrowheads="1"/>
          </p:cNvSpPr>
          <p:nvPr/>
        </p:nvSpPr>
        <p:spPr bwMode="auto">
          <a:xfrm>
            <a:off x="6705600" y="1631950"/>
            <a:ext cx="1104900" cy="74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9pPr>
          </a:lstStyle>
          <a:p>
            <a:pPr>
              <a:lnSpc>
                <a:spcPct val="95000"/>
              </a:lnSpc>
            </a:pPr>
            <a:r>
              <a:rPr lang="en-US" sz="1500">
                <a:latin typeface="Arial" charset="0"/>
              </a:rPr>
              <a:t>Posterior</a:t>
            </a:r>
          </a:p>
          <a:p>
            <a:pPr>
              <a:lnSpc>
                <a:spcPct val="95000"/>
              </a:lnSpc>
            </a:pPr>
            <a:r>
              <a:rPr lang="en-US" sz="1500">
                <a:latin typeface="Arial" charset="0"/>
              </a:rPr>
              <a:t>superior</a:t>
            </a:r>
          </a:p>
          <a:p>
            <a:pPr>
              <a:lnSpc>
                <a:spcPct val="95000"/>
              </a:lnSpc>
            </a:pPr>
            <a:r>
              <a:rPr lang="en-US" sz="1500">
                <a:latin typeface="Arial" charset="0"/>
              </a:rPr>
              <a:t>iliac spine</a:t>
            </a:r>
          </a:p>
        </p:txBody>
      </p:sp>
      <p:sp>
        <p:nvSpPr>
          <p:cNvPr id="64530" name="Text Box 103"/>
          <p:cNvSpPr txBox="1">
            <a:spLocks noChangeArrowheads="1"/>
          </p:cNvSpPr>
          <p:nvPr/>
        </p:nvSpPr>
        <p:spPr bwMode="auto">
          <a:xfrm>
            <a:off x="6705600" y="2339975"/>
            <a:ext cx="1104900" cy="74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9pPr>
          </a:lstStyle>
          <a:p>
            <a:pPr>
              <a:lnSpc>
                <a:spcPct val="95000"/>
              </a:lnSpc>
            </a:pPr>
            <a:r>
              <a:rPr lang="en-US" sz="1500">
                <a:latin typeface="Arial" charset="0"/>
              </a:rPr>
              <a:t>Posterior</a:t>
            </a:r>
          </a:p>
          <a:p>
            <a:pPr>
              <a:lnSpc>
                <a:spcPct val="95000"/>
              </a:lnSpc>
            </a:pPr>
            <a:r>
              <a:rPr lang="en-US" sz="1500">
                <a:latin typeface="Arial" charset="0"/>
              </a:rPr>
              <a:t>inferior</a:t>
            </a:r>
          </a:p>
          <a:p>
            <a:pPr>
              <a:lnSpc>
                <a:spcPct val="95000"/>
              </a:lnSpc>
            </a:pPr>
            <a:r>
              <a:rPr lang="en-US" sz="1500">
                <a:latin typeface="Arial" charset="0"/>
              </a:rPr>
              <a:t>iliac spine</a:t>
            </a:r>
          </a:p>
        </p:txBody>
      </p:sp>
      <p:sp>
        <p:nvSpPr>
          <p:cNvPr id="64531" name="Text Box 104"/>
          <p:cNvSpPr txBox="1">
            <a:spLocks noChangeArrowheads="1"/>
          </p:cNvSpPr>
          <p:nvPr/>
        </p:nvSpPr>
        <p:spPr bwMode="auto">
          <a:xfrm>
            <a:off x="6721475" y="3060700"/>
            <a:ext cx="1020763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9pPr>
          </a:lstStyle>
          <a:p>
            <a:r>
              <a:rPr lang="en-US" sz="1500">
                <a:latin typeface="Arial" charset="0"/>
              </a:rPr>
              <a:t>Auricular</a:t>
            </a:r>
          </a:p>
          <a:p>
            <a:r>
              <a:rPr lang="en-US" sz="1500">
                <a:latin typeface="Arial" charset="0"/>
              </a:rPr>
              <a:t>surface</a:t>
            </a:r>
          </a:p>
        </p:txBody>
      </p:sp>
      <p:sp>
        <p:nvSpPr>
          <p:cNvPr id="64532" name="Text Box 105"/>
          <p:cNvSpPr txBox="1">
            <a:spLocks noChangeArrowheads="1"/>
          </p:cNvSpPr>
          <p:nvPr/>
        </p:nvSpPr>
        <p:spPr bwMode="auto">
          <a:xfrm>
            <a:off x="5965825" y="3546475"/>
            <a:ext cx="2079625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9pPr>
          </a:lstStyle>
          <a:p>
            <a:r>
              <a:rPr lang="en-US" sz="1500">
                <a:latin typeface="Arial" charset="0"/>
              </a:rPr>
              <a:t>Greater sciatic notch</a:t>
            </a:r>
          </a:p>
        </p:txBody>
      </p:sp>
      <p:sp>
        <p:nvSpPr>
          <p:cNvPr id="64533" name="Text Box 106"/>
          <p:cNvSpPr txBox="1">
            <a:spLocks noChangeArrowheads="1"/>
          </p:cNvSpPr>
          <p:nvPr/>
        </p:nvSpPr>
        <p:spPr bwMode="auto">
          <a:xfrm>
            <a:off x="5972175" y="3844925"/>
            <a:ext cx="1327150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9pPr>
          </a:lstStyle>
          <a:p>
            <a:r>
              <a:rPr lang="en-US" sz="1500">
                <a:latin typeface="Arial" charset="0"/>
              </a:rPr>
              <a:t>Ischial spine</a:t>
            </a:r>
          </a:p>
        </p:txBody>
      </p:sp>
      <p:sp>
        <p:nvSpPr>
          <p:cNvPr id="64534" name="Text Box 107"/>
          <p:cNvSpPr txBox="1">
            <a:spLocks noChangeArrowheads="1"/>
          </p:cNvSpPr>
          <p:nvPr/>
        </p:nvSpPr>
        <p:spPr bwMode="auto">
          <a:xfrm>
            <a:off x="5969000" y="4184650"/>
            <a:ext cx="2016125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9pPr>
          </a:lstStyle>
          <a:p>
            <a:r>
              <a:rPr lang="en-US" sz="1500">
                <a:latin typeface="Arial" charset="0"/>
              </a:rPr>
              <a:t>Lesser sciatic notch</a:t>
            </a:r>
          </a:p>
        </p:txBody>
      </p:sp>
      <p:sp>
        <p:nvSpPr>
          <p:cNvPr id="64535" name="Text Box 108"/>
          <p:cNvSpPr txBox="1">
            <a:spLocks noChangeArrowheads="1"/>
          </p:cNvSpPr>
          <p:nvPr/>
        </p:nvSpPr>
        <p:spPr bwMode="auto">
          <a:xfrm>
            <a:off x="5962650" y="4495800"/>
            <a:ext cx="1062038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9pPr>
          </a:lstStyle>
          <a:p>
            <a:r>
              <a:rPr lang="en-US" sz="1500">
                <a:latin typeface="Arial" charset="0"/>
              </a:rPr>
              <a:t>Obturator</a:t>
            </a:r>
          </a:p>
          <a:p>
            <a:r>
              <a:rPr lang="en-US" sz="1500">
                <a:latin typeface="Arial" charset="0"/>
              </a:rPr>
              <a:t>foramen</a:t>
            </a:r>
          </a:p>
        </p:txBody>
      </p:sp>
      <p:sp>
        <p:nvSpPr>
          <p:cNvPr id="64536" name="Text Box 109"/>
          <p:cNvSpPr txBox="1">
            <a:spLocks noChangeArrowheads="1"/>
          </p:cNvSpPr>
          <p:nvPr/>
        </p:nvSpPr>
        <p:spPr bwMode="auto">
          <a:xfrm>
            <a:off x="5965825" y="5127625"/>
            <a:ext cx="1009650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9pPr>
          </a:lstStyle>
          <a:p>
            <a:r>
              <a:rPr lang="en-US" sz="1500">
                <a:latin typeface="Arial Black" pitchFamily="-78" charset="0"/>
              </a:rPr>
              <a:t>Ischium</a:t>
            </a:r>
          </a:p>
        </p:txBody>
      </p:sp>
      <p:sp>
        <p:nvSpPr>
          <p:cNvPr id="64537" name="Text Box 110"/>
          <p:cNvSpPr txBox="1">
            <a:spLocks noChangeArrowheads="1"/>
          </p:cNvSpPr>
          <p:nvPr/>
        </p:nvSpPr>
        <p:spPr bwMode="auto">
          <a:xfrm>
            <a:off x="5967413" y="5575300"/>
            <a:ext cx="1401762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78" charset="0"/>
                <a:ea typeface="ＭＳ Ｐゴシック" pitchFamily="-78" charset="-128"/>
              </a:defRPr>
            </a:lvl9pPr>
          </a:lstStyle>
          <a:p>
            <a:r>
              <a:rPr lang="en-US" sz="1500">
                <a:latin typeface="Arial" charset="0"/>
              </a:rPr>
              <a:t>Ischial ramus</a:t>
            </a:r>
          </a:p>
        </p:txBody>
      </p:sp>
      <p:sp>
        <p:nvSpPr>
          <p:cNvPr id="64538" name="Line 111"/>
          <p:cNvSpPr>
            <a:spLocks noChangeShapeType="1"/>
          </p:cNvSpPr>
          <p:nvPr/>
        </p:nvSpPr>
        <p:spPr bwMode="auto">
          <a:xfrm>
            <a:off x="2374900" y="409575"/>
            <a:ext cx="2359025" cy="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4539" name="Line 112"/>
          <p:cNvSpPr>
            <a:spLocks noChangeShapeType="1"/>
          </p:cNvSpPr>
          <p:nvPr/>
        </p:nvSpPr>
        <p:spPr bwMode="auto">
          <a:xfrm>
            <a:off x="2698750" y="1104900"/>
            <a:ext cx="444500" cy="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4540" name="Freeform 113"/>
          <p:cNvSpPr>
            <a:spLocks/>
          </p:cNvSpPr>
          <p:nvPr/>
        </p:nvSpPr>
        <p:spPr bwMode="auto">
          <a:xfrm>
            <a:off x="2466975" y="1765300"/>
            <a:ext cx="273050" cy="22225"/>
          </a:xfrm>
          <a:custGeom>
            <a:avLst/>
            <a:gdLst>
              <a:gd name="T0" fmla="*/ 0 w 172"/>
              <a:gd name="T1" fmla="*/ 14 h 14"/>
              <a:gd name="T2" fmla="*/ 106 w 172"/>
              <a:gd name="T3" fmla="*/ 14 h 14"/>
              <a:gd name="T4" fmla="*/ 172 w 172"/>
              <a:gd name="T5" fmla="*/ 0 h 14"/>
              <a:gd name="T6" fmla="*/ 0 60000 65536"/>
              <a:gd name="T7" fmla="*/ 0 60000 65536"/>
              <a:gd name="T8" fmla="*/ 0 60000 65536"/>
              <a:gd name="T9" fmla="*/ 0 w 172"/>
              <a:gd name="T10" fmla="*/ 0 h 14"/>
              <a:gd name="T11" fmla="*/ 172 w 172"/>
              <a:gd name="T12" fmla="*/ 14 h 1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72" h="14">
                <a:moveTo>
                  <a:pt x="0" y="14"/>
                </a:moveTo>
                <a:lnTo>
                  <a:pt x="106" y="14"/>
                </a:lnTo>
                <a:lnTo>
                  <a:pt x="172" y="0"/>
                </a:lnTo>
              </a:path>
            </a:pathLst>
          </a:cu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4541" name="Line 114"/>
          <p:cNvSpPr>
            <a:spLocks noChangeShapeType="1"/>
          </p:cNvSpPr>
          <p:nvPr/>
        </p:nvSpPr>
        <p:spPr bwMode="auto">
          <a:xfrm>
            <a:off x="2689225" y="2809875"/>
            <a:ext cx="593725" cy="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4542" name="Freeform 115"/>
          <p:cNvSpPr>
            <a:spLocks/>
          </p:cNvSpPr>
          <p:nvPr/>
        </p:nvSpPr>
        <p:spPr bwMode="auto">
          <a:xfrm>
            <a:off x="3067050" y="2863850"/>
            <a:ext cx="990600" cy="390525"/>
          </a:xfrm>
          <a:custGeom>
            <a:avLst/>
            <a:gdLst>
              <a:gd name="T0" fmla="*/ 0 w 624"/>
              <a:gd name="T1" fmla="*/ 246 h 246"/>
              <a:gd name="T2" fmla="*/ 138 w 624"/>
              <a:gd name="T3" fmla="*/ 246 h 246"/>
              <a:gd name="T4" fmla="*/ 624 w 624"/>
              <a:gd name="T5" fmla="*/ 0 h 246"/>
              <a:gd name="T6" fmla="*/ 0 60000 65536"/>
              <a:gd name="T7" fmla="*/ 0 60000 65536"/>
              <a:gd name="T8" fmla="*/ 0 60000 65536"/>
              <a:gd name="T9" fmla="*/ 0 w 624"/>
              <a:gd name="T10" fmla="*/ 0 h 246"/>
              <a:gd name="T11" fmla="*/ 624 w 624"/>
              <a:gd name="T12" fmla="*/ 246 h 24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24" h="246">
                <a:moveTo>
                  <a:pt x="0" y="246"/>
                </a:moveTo>
                <a:lnTo>
                  <a:pt x="138" y="246"/>
                </a:lnTo>
                <a:lnTo>
                  <a:pt x="624" y="0"/>
                </a:lnTo>
              </a:path>
            </a:pathLst>
          </a:cu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4543" name="Freeform 116"/>
          <p:cNvSpPr>
            <a:spLocks/>
          </p:cNvSpPr>
          <p:nvPr/>
        </p:nvSpPr>
        <p:spPr bwMode="auto">
          <a:xfrm>
            <a:off x="2603500" y="3711575"/>
            <a:ext cx="812800" cy="19050"/>
          </a:xfrm>
          <a:custGeom>
            <a:avLst/>
            <a:gdLst>
              <a:gd name="T0" fmla="*/ 0 w 512"/>
              <a:gd name="T1" fmla="*/ 0 h 12"/>
              <a:gd name="T2" fmla="*/ 204 w 512"/>
              <a:gd name="T3" fmla="*/ 0 h 12"/>
              <a:gd name="T4" fmla="*/ 512 w 512"/>
              <a:gd name="T5" fmla="*/ 12 h 12"/>
              <a:gd name="T6" fmla="*/ 0 60000 65536"/>
              <a:gd name="T7" fmla="*/ 0 60000 65536"/>
              <a:gd name="T8" fmla="*/ 0 60000 65536"/>
              <a:gd name="T9" fmla="*/ 0 w 512"/>
              <a:gd name="T10" fmla="*/ 0 h 12"/>
              <a:gd name="T11" fmla="*/ 512 w 512"/>
              <a:gd name="T12" fmla="*/ 12 h 1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512" h="12">
                <a:moveTo>
                  <a:pt x="0" y="0"/>
                </a:moveTo>
                <a:lnTo>
                  <a:pt x="204" y="0"/>
                </a:lnTo>
                <a:lnTo>
                  <a:pt x="512" y="12"/>
                </a:lnTo>
              </a:path>
            </a:pathLst>
          </a:cu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4544" name="Freeform 117"/>
          <p:cNvSpPr>
            <a:spLocks/>
          </p:cNvSpPr>
          <p:nvPr/>
        </p:nvSpPr>
        <p:spPr bwMode="auto">
          <a:xfrm>
            <a:off x="2546350" y="4194175"/>
            <a:ext cx="361950" cy="165100"/>
          </a:xfrm>
          <a:custGeom>
            <a:avLst/>
            <a:gdLst>
              <a:gd name="T0" fmla="*/ 0 w 228"/>
              <a:gd name="T1" fmla="*/ 0 h 104"/>
              <a:gd name="T2" fmla="*/ 168 w 228"/>
              <a:gd name="T3" fmla="*/ 0 h 104"/>
              <a:gd name="T4" fmla="*/ 228 w 228"/>
              <a:gd name="T5" fmla="*/ 104 h 104"/>
              <a:gd name="T6" fmla="*/ 0 60000 65536"/>
              <a:gd name="T7" fmla="*/ 0 60000 65536"/>
              <a:gd name="T8" fmla="*/ 0 60000 65536"/>
              <a:gd name="T9" fmla="*/ 0 w 228"/>
              <a:gd name="T10" fmla="*/ 0 h 104"/>
              <a:gd name="T11" fmla="*/ 228 w 228"/>
              <a:gd name="T12" fmla="*/ 104 h 10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28" h="104">
                <a:moveTo>
                  <a:pt x="0" y="0"/>
                </a:moveTo>
                <a:lnTo>
                  <a:pt x="168" y="0"/>
                </a:lnTo>
                <a:lnTo>
                  <a:pt x="228" y="104"/>
                </a:lnTo>
              </a:path>
            </a:pathLst>
          </a:cu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4545" name="Freeform 118"/>
          <p:cNvSpPr>
            <a:spLocks/>
          </p:cNvSpPr>
          <p:nvPr/>
        </p:nvSpPr>
        <p:spPr bwMode="auto">
          <a:xfrm>
            <a:off x="3159125" y="4803775"/>
            <a:ext cx="371475" cy="371475"/>
          </a:xfrm>
          <a:custGeom>
            <a:avLst/>
            <a:gdLst>
              <a:gd name="T0" fmla="*/ 98 w 234"/>
              <a:gd name="T1" fmla="*/ 0 h 234"/>
              <a:gd name="T2" fmla="*/ 0 w 234"/>
              <a:gd name="T3" fmla="*/ 234 h 234"/>
              <a:gd name="T4" fmla="*/ 234 w 234"/>
              <a:gd name="T5" fmla="*/ 150 h 234"/>
              <a:gd name="T6" fmla="*/ 0 60000 65536"/>
              <a:gd name="T7" fmla="*/ 0 60000 65536"/>
              <a:gd name="T8" fmla="*/ 0 60000 65536"/>
              <a:gd name="T9" fmla="*/ 0 w 234"/>
              <a:gd name="T10" fmla="*/ 0 h 234"/>
              <a:gd name="T11" fmla="*/ 234 w 234"/>
              <a:gd name="T12" fmla="*/ 234 h 23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34" h="234">
                <a:moveTo>
                  <a:pt x="98" y="0"/>
                </a:moveTo>
                <a:lnTo>
                  <a:pt x="0" y="234"/>
                </a:lnTo>
                <a:lnTo>
                  <a:pt x="234" y="150"/>
                </a:lnTo>
              </a:path>
            </a:pathLst>
          </a:cu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4546" name="Line 119"/>
          <p:cNvSpPr>
            <a:spLocks noChangeShapeType="1"/>
          </p:cNvSpPr>
          <p:nvPr/>
        </p:nvSpPr>
        <p:spPr bwMode="auto">
          <a:xfrm flipH="1">
            <a:off x="3032125" y="5175250"/>
            <a:ext cx="133350" cy="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4547" name="Freeform 120"/>
          <p:cNvSpPr>
            <a:spLocks/>
          </p:cNvSpPr>
          <p:nvPr/>
        </p:nvSpPr>
        <p:spPr bwMode="auto">
          <a:xfrm>
            <a:off x="2466975" y="5032375"/>
            <a:ext cx="1403350" cy="857250"/>
          </a:xfrm>
          <a:custGeom>
            <a:avLst/>
            <a:gdLst>
              <a:gd name="T0" fmla="*/ 0 w 884"/>
              <a:gd name="T1" fmla="*/ 540 h 540"/>
              <a:gd name="T2" fmla="*/ 302 w 884"/>
              <a:gd name="T3" fmla="*/ 540 h 540"/>
              <a:gd name="T4" fmla="*/ 884 w 884"/>
              <a:gd name="T5" fmla="*/ 0 h 540"/>
              <a:gd name="T6" fmla="*/ 0 60000 65536"/>
              <a:gd name="T7" fmla="*/ 0 60000 65536"/>
              <a:gd name="T8" fmla="*/ 0 60000 65536"/>
              <a:gd name="T9" fmla="*/ 0 w 884"/>
              <a:gd name="T10" fmla="*/ 0 h 540"/>
              <a:gd name="T11" fmla="*/ 884 w 884"/>
              <a:gd name="T12" fmla="*/ 540 h 54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884" h="540">
                <a:moveTo>
                  <a:pt x="0" y="540"/>
                </a:moveTo>
                <a:lnTo>
                  <a:pt x="302" y="540"/>
                </a:lnTo>
                <a:lnTo>
                  <a:pt x="884" y="0"/>
                </a:lnTo>
              </a:path>
            </a:pathLst>
          </a:cu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4548" name="Freeform 121"/>
          <p:cNvSpPr>
            <a:spLocks/>
          </p:cNvSpPr>
          <p:nvPr/>
        </p:nvSpPr>
        <p:spPr bwMode="auto">
          <a:xfrm>
            <a:off x="4298950" y="5445125"/>
            <a:ext cx="1695450" cy="295275"/>
          </a:xfrm>
          <a:custGeom>
            <a:avLst/>
            <a:gdLst>
              <a:gd name="T0" fmla="*/ 0 w 1068"/>
              <a:gd name="T1" fmla="*/ 0 h 186"/>
              <a:gd name="T2" fmla="*/ 140 w 1068"/>
              <a:gd name="T3" fmla="*/ 186 h 186"/>
              <a:gd name="T4" fmla="*/ 1068 w 1068"/>
              <a:gd name="T5" fmla="*/ 186 h 186"/>
              <a:gd name="T6" fmla="*/ 0 60000 65536"/>
              <a:gd name="T7" fmla="*/ 0 60000 65536"/>
              <a:gd name="T8" fmla="*/ 0 60000 65536"/>
              <a:gd name="T9" fmla="*/ 0 w 1068"/>
              <a:gd name="T10" fmla="*/ 0 h 186"/>
              <a:gd name="T11" fmla="*/ 1068 w 1068"/>
              <a:gd name="T12" fmla="*/ 186 h 18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068" h="186">
                <a:moveTo>
                  <a:pt x="0" y="0"/>
                </a:moveTo>
                <a:lnTo>
                  <a:pt x="140" y="186"/>
                </a:lnTo>
                <a:lnTo>
                  <a:pt x="1068" y="186"/>
                </a:lnTo>
              </a:path>
            </a:pathLst>
          </a:cu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4549" name="Line 122"/>
          <p:cNvSpPr>
            <a:spLocks noChangeShapeType="1"/>
          </p:cNvSpPr>
          <p:nvPr/>
        </p:nvSpPr>
        <p:spPr bwMode="auto">
          <a:xfrm>
            <a:off x="4911725" y="5276850"/>
            <a:ext cx="1085850" cy="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4550" name="Line 123"/>
          <p:cNvSpPr>
            <a:spLocks noChangeShapeType="1"/>
          </p:cNvSpPr>
          <p:nvPr/>
        </p:nvSpPr>
        <p:spPr bwMode="auto">
          <a:xfrm>
            <a:off x="4159250" y="4660900"/>
            <a:ext cx="1838325" cy="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4551" name="Freeform 124"/>
          <p:cNvSpPr>
            <a:spLocks/>
          </p:cNvSpPr>
          <p:nvPr/>
        </p:nvSpPr>
        <p:spPr bwMode="auto">
          <a:xfrm>
            <a:off x="5381625" y="4200525"/>
            <a:ext cx="638175" cy="152400"/>
          </a:xfrm>
          <a:custGeom>
            <a:avLst/>
            <a:gdLst>
              <a:gd name="T0" fmla="*/ 0 w 402"/>
              <a:gd name="T1" fmla="*/ 0 h 96"/>
              <a:gd name="T2" fmla="*/ 194 w 402"/>
              <a:gd name="T3" fmla="*/ 96 h 96"/>
              <a:gd name="T4" fmla="*/ 402 w 402"/>
              <a:gd name="T5" fmla="*/ 96 h 96"/>
              <a:gd name="T6" fmla="*/ 0 60000 65536"/>
              <a:gd name="T7" fmla="*/ 0 60000 65536"/>
              <a:gd name="T8" fmla="*/ 0 60000 65536"/>
              <a:gd name="T9" fmla="*/ 0 w 402"/>
              <a:gd name="T10" fmla="*/ 0 h 96"/>
              <a:gd name="T11" fmla="*/ 402 w 402"/>
              <a:gd name="T12" fmla="*/ 96 h 9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02" h="96">
                <a:moveTo>
                  <a:pt x="0" y="0"/>
                </a:moveTo>
                <a:lnTo>
                  <a:pt x="194" y="96"/>
                </a:lnTo>
                <a:lnTo>
                  <a:pt x="402" y="96"/>
                </a:lnTo>
              </a:path>
            </a:pathLst>
          </a:cu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4552" name="Line 125"/>
          <p:cNvSpPr>
            <a:spLocks noChangeShapeType="1"/>
          </p:cNvSpPr>
          <p:nvPr/>
        </p:nvSpPr>
        <p:spPr bwMode="auto">
          <a:xfrm>
            <a:off x="5480050" y="4006850"/>
            <a:ext cx="536575" cy="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4553" name="Freeform 126"/>
          <p:cNvSpPr>
            <a:spLocks/>
          </p:cNvSpPr>
          <p:nvPr/>
        </p:nvSpPr>
        <p:spPr bwMode="auto">
          <a:xfrm>
            <a:off x="5108575" y="2800350"/>
            <a:ext cx="911225" cy="914400"/>
          </a:xfrm>
          <a:custGeom>
            <a:avLst/>
            <a:gdLst>
              <a:gd name="T0" fmla="*/ 0 w 574"/>
              <a:gd name="T1" fmla="*/ 0 h 576"/>
              <a:gd name="T2" fmla="*/ 440 w 574"/>
              <a:gd name="T3" fmla="*/ 576 h 576"/>
              <a:gd name="T4" fmla="*/ 574 w 574"/>
              <a:gd name="T5" fmla="*/ 576 h 576"/>
              <a:gd name="T6" fmla="*/ 0 60000 65536"/>
              <a:gd name="T7" fmla="*/ 0 60000 65536"/>
              <a:gd name="T8" fmla="*/ 0 60000 65536"/>
              <a:gd name="T9" fmla="*/ 0 w 574"/>
              <a:gd name="T10" fmla="*/ 0 h 576"/>
              <a:gd name="T11" fmla="*/ 574 w 574"/>
              <a:gd name="T12" fmla="*/ 576 h 57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574" h="576">
                <a:moveTo>
                  <a:pt x="0" y="0"/>
                </a:moveTo>
                <a:lnTo>
                  <a:pt x="440" y="576"/>
                </a:lnTo>
                <a:lnTo>
                  <a:pt x="574" y="576"/>
                </a:lnTo>
              </a:path>
            </a:pathLst>
          </a:cu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4554" name="Freeform 127"/>
          <p:cNvSpPr>
            <a:spLocks/>
          </p:cNvSpPr>
          <p:nvPr/>
        </p:nvSpPr>
        <p:spPr bwMode="auto">
          <a:xfrm>
            <a:off x="5480050" y="2387600"/>
            <a:ext cx="1298575" cy="841375"/>
          </a:xfrm>
          <a:custGeom>
            <a:avLst/>
            <a:gdLst>
              <a:gd name="T0" fmla="*/ 0 w 818"/>
              <a:gd name="T1" fmla="*/ 0 h 530"/>
              <a:gd name="T2" fmla="*/ 222 w 818"/>
              <a:gd name="T3" fmla="*/ 530 h 530"/>
              <a:gd name="T4" fmla="*/ 818 w 818"/>
              <a:gd name="T5" fmla="*/ 530 h 530"/>
              <a:gd name="T6" fmla="*/ 0 60000 65536"/>
              <a:gd name="T7" fmla="*/ 0 60000 65536"/>
              <a:gd name="T8" fmla="*/ 0 60000 65536"/>
              <a:gd name="T9" fmla="*/ 0 w 818"/>
              <a:gd name="T10" fmla="*/ 0 h 530"/>
              <a:gd name="T11" fmla="*/ 818 w 818"/>
              <a:gd name="T12" fmla="*/ 530 h 53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818" h="530">
                <a:moveTo>
                  <a:pt x="0" y="0"/>
                </a:moveTo>
                <a:lnTo>
                  <a:pt x="222" y="530"/>
                </a:lnTo>
                <a:lnTo>
                  <a:pt x="818" y="530"/>
                </a:lnTo>
              </a:path>
            </a:pathLst>
          </a:cu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4555" name="Freeform 128"/>
          <p:cNvSpPr>
            <a:spLocks/>
          </p:cNvSpPr>
          <p:nvPr/>
        </p:nvSpPr>
        <p:spPr bwMode="auto">
          <a:xfrm>
            <a:off x="5972175" y="2482850"/>
            <a:ext cx="796925" cy="317500"/>
          </a:xfrm>
          <a:custGeom>
            <a:avLst/>
            <a:gdLst>
              <a:gd name="T0" fmla="*/ 0 w 502"/>
              <a:gd name="T1" fmla="*/ 200 h 200"/>
              <a:gd name="T2" fmla="*/ 384 w 502"/>
              <a:gd name="T3" fmla="*/ 0 h 200"/>
              <a:gd name="T4" fmla="*/ 502 w 502"/>
              <a:gd name="T5" fmla="*/ 0 h 200"/>
              <a:gd name="T6" fmla="*/ 0 60000 65536"/>
              <a:gd name="T7" fmla="*/ 0 60000 65536"/>
              <a:gd name="T8" fmla="*/ 0 60000 65536"/>
              <a:gd name="T9" fmla="*/ 0 w 502"/>
              <a:gd name="T10" fmla="*/ 0 h 200"/>
              <a:gd name="T11" fmla="*/ 502 w 502"/>
              <a:gd name="T12" fmla="*/ 200 h 2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502" h="200">
                <a:moveTo>
                  <a:pt x="0" y="200"/>
                </a:moveTo>
                <a:lnTo>
                  <a:pt x="384" y="0"/>
                </a:lnTo>
                <a:lnTo>
                  <a:pt x="502" y="0"/>
                </a:lnTo>
              </a:path>
            </a:pathLst>
          </a:cu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4556" name="Line 129"/>
          <p:cNvSpPr>
            <a:spLocks noChangeShapeType="1"/>
          </p:cNvSpPr>
          <p:nvPr/>
        </p:nvSpPr>
        <p:spPr bwMode="auto">
          <a:xfrm>
            <a:off x="6610350" y="1784350"/>
            <a:ext cx="146050" cy="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2774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33798" name="Rectangle 6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Skin Markings</a:t>
            </a:r>
          </a:p>
        </p:txBody>
      </p:sp>
      <p:sp>
        <p:nvSpPr>
          <p:cNvPr id="33799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4114800" cy="4724400"/>
          </a:xfrm>
        </p:spPr>
        <p:txBody>
          <a:bodyPr>
            <a:normAutofit fontScale="77500" lnSpcReduction="20000"/>
          </a:bodyPr>
          <a:lstStyle/>
          <a:p>
            <a:r>
              <a:rPr lang="en-US" b="1" dirty="0"/>
              <a:t>Flexure </a:t>
            </a:r>
            <a:r>
              <a:rPr lang="en-US" b="1" dirty="0" smtClean="0"/>
              <a:t>lines</a:t>
            </a:r>
          </a:p>
          <a:p>
            <a:endParaRPr lang="en-US" dirty="0"/>
          </a:p>
          <a:p>
            <a:pPr lvl="1"/>
            <a:r>
              <a:rPr lang="en-US" dirty="0"/>
              <a:t>Dermal folds at or near joints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Dermis </a:t>
            </a:r>
            <a:r>
              <a:rPr lang="en-US" dirty="0"/>
              <a:t>tightly secured to deeper structures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Skin </a:t>
            </a:r>
            <a:r>
              <a:rPr lang="en-US" dirty="0"/>
              <a:t>cannot slide easily for joint movement causing deep creases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Visible </a:t>
            </a:r>
            <a:r>
              <a:rPr lang="en-US" dirty="0"/>
              <a:t>on hands, wrists, fingers, soles, toes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8677" y="1497806"/>
            <a:ext cx="4145323" cy="386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Comparison of Male and Female Pelves</a:t>
            </a:r>
          </a:p>
        </p:txBody>
      </p:sp>
      <p:sp>
        <p:nvSpPr>
          <p:cNvPr id="65539" name="Rectangle 7"/>
          <p:cNvSpPr>
            <a:spLocks noGrp="1" noChangeArrowheads="1"/>
          </p:cNvSpPr>
          <p:nvPr>
            <p:ph sz="half" idx="1"/>
          </p:nvPr>
        </p:nvSpPr>
        <p:spPr>
          <a:xfrm>
            <a:off x="365125" y="1141413"/>
            <a:ext cx="4038600" cy="3354387"/>
          </a:xfrm>
        </p:spPr>
        <p:txBody>
          <a:bodyPr/>
          <a:lstStyle/>
          <a:p>
            <a:pPr eaLnBrk="1" hangingPunct="1"/>
            <a:r>
              <a:rPr lang="en-CA" smtClean="0"/>
              <a:t>Female pelvis</a:t>
            </a:r>
          </a:p>
          <a:p>
            <a:pPr lvl="1" eaLnBrk="1" hangingPunct="1"/>
            <a:r>
              <a:rPr lang="en-US" smtClean="0"/>
              <a:t>Adapted for childbearing</a:t>
            </a:r>
            <a:endParaRPr lang="en-CA" smtClean="0"/>
          </a:p>
          <a:p>
            <a:pPr lvl="1" eaLnBrk="1" hangingPunct="1"/>
            <a:r>
              <a:rPr lang="en-US" smtClean="0"/>
              <a:t>True pelvis defines birth canal</a:t>
            </a:r>
            <a:endParaRPr lang="en-CA" smtClean="0"/>
          </a:p>
          <a:p>
            <a:pPr lvl="1" eaLnBrk="1" hangingPunct="1"/>
            <a:r>
              <a:rPr lang="en-US" smtClean="0"/>
              <a:t>Cavity of true pelvis is broad, shallow, and has greater capacity</a:t>
            </a:r>
            <a:endParaRPr lang="en-CA" smtClean="0"/>
          </a:p>
        </p:txBody>
      </p:sp>
      <p:sp>
        <p:nvSpPr>
          <p:cNvPr id="65540" name="Content Placehold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eaLnBrk="1" hangingPunct="1"/>
            <a:r>
              <a:rPr lang="en-US" smtClean="0"/>
              <a:t>Male pelvis</a:t>
            </a:r>
          </a:p>
          <a:p>
            <a:pPr lvl="1" eaLnBrk="1" hangingPunct="1"/>
            <a:r>
              <a:rPr lang="en-US" smtClean="0"/>
              <a:t>Tilted less far forward</a:t>
            </a:r>
          </a:p>
          <a:p>
            <a:pPr lvl="1" eaLnBrk="1" hangingPunct="1"/>
            <a:r>
              <a:rPr lang="en-US" smtClean="0"/>
              <a:t>Adapted for support of male's heavier build and stronger muscles</a:t>
            </a:r>
          </a:p>
          <a:p>
            <a:pPr lvl="1" eaLnBrk="1" hangingPunct="1"/>
            <a:r>
              <a:rPr lang="en-US" smtClean="0"/>
              <a:t>Cavity of true pelvis is narrow and deep</a:t>
            </a:r>
          </a:p>
          <a:p>
            <a:pPr eaLnBrk="1" hangingPunct="1"/>
            <a:endParaRPr lang="en-US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 </a:t>
            </a:r>
          </a:p>
        </p:txBody>
      </p:sp>
      <p:pic>
        <p:nvPicPr>
          <p:cNvPr id="655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4551363"/>
            <a:ext cx="6096000" cy="2306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64913798"/>
      </p:ext>
    </p:extLst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 </a:t>
            </a:r>
          </a:p>
        </p:txBody>
      </p:sp>
      <p:pic>
        <p:nvPicPr>
          <p:cNvPr id="66563" name="Picture 5" descr="table_07_04_1_label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80"/>
          <a:stretch>
            <a:fillRect/>
          </a:stretch>
        </p:blipFill>
        <p:spPr bwMode="auto">
          <a:xfrm>
            <a:off x="273050" y="1144588"/>
            <a:ext cx="8597900" cy="444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4" name="Rectangle 6"/>
          <p:cNvSpPr>
            <a:spLocks noChangeArrowheads="1"/>
          </p:cNvSpPr>
          <p:nvPr/>
        </p:nvSpPr>
        <p:spPr bwMode="auto">
          <a:xfrm>
            <a:off x="0" y="0"/>
            <a:ext cx="91440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720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1200">
                <a:latin typeface="Arial" charset="0"/>
                <a:cs typeface="Arial" charset="0"/>
              </a:rPr>
              <a:t>Table 7.4  Comparison of the Male and Female Pelves (1 of 3)</a:t>
            </a:r>
            <a:endParaRPr lang="en-US" sz="1800">
              <a:solidFill>
                <a:srgbClr val="854F43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473077"/>
      </p:ext>
    </p:extLst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GB"/>
              <a:t> </a:t>
            </a:r>
          </a:p>
        </p:txBody>
      </p:sp>
      <p:sp>
        <p:nvSpPr>
          <p:cNvPr id="67587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The Lower Limb</a:t>
            </a:r>
          </a:p>
        </p:txBody>
      </p:sp>
      <p:sp>
        <p:nvSpPr>
          <p:cNvPr id="67588" name="Rectangle 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Carries entire weight of erect body</a:t>
            </a:r>
          </a:p>
          <a:p>
            <a:pPr eaLnBrk="1" hangingPunct="1"/>
            <a:r>
              <a:rPr lang="en-US" smtClean="0"/>
              <a:t>Subjected to exceptional forces when jumping or running</a:t>
            </a:r>
          </a:p>
          <a:p>
            <a:pPr eaLnBrk="1" hangingPunct="1"/>
            <a:endParaRPr lang="en-US" smtClean="0"/>
          </a:p>
          <a:p>
            <a:pPr eaLnBrk="1" hangingPunct="1"/>
            <a:r>
              <a:rPr lang="en-US" smtClean="0"/>
              <a:t>Three segments of lower limb</a:t>
            </a:r>
          </a:p>
          <a:p>
            <a:pPr lvl="1" eaLnBrk="1" hangingPunct="1"/>
            <a:r>
              <a:rPr lang="en-US" smtClean="0"/>
              <a:t>Thigh</a:t>
            </a:r>
          </a:p>
          <a:p>
            <a:pPr lvl="1" eaLnBrk="1" hangingPunct="1"/>
            <a:r>
              <a:rPr lang="en-US" smtClean="0"/>
              <a:t>Leg</a:t>
            </a:r>
          </a:p>
          <a:p>
            <a:pPr lvl="1" eaLnBrk="1" hangingPunct="1"/>
            <a:r>
              <a:rPr lang="en-US" smtClean="0"/>
              <a:t>Foot</a:t>
            </a:r>
          </a:p>
        </p:txBody>
      </p:sp>
    </p:spTree>
    <p:extLst>
      <p:ext uri="{BB962C8B-B14F-4D97-AF65-F5344CB8AC3E}">
        <p14:creationId xmlns:p14="http://schemas.microsoft.com/office/powerpoint/2010/main" val="323872478"/>
      </p:ext>
    </p:extLst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GB"/>
              <a:t> </a:t>
            </a:r>
          </a:p>
        </p:txBody>
      </p:sp>
      <p:sp>
        <p:nvSpPr>
          <p:cNvPr id="68611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Bones Of The Thigh</a:t>
            </a:r>
          </a:p>
        </p:txBody>
      </p:sp>
      <p:sp>
        <p:nvSpPr>
          <p:cNvPr id="68612" name="Rectangle 9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b="1" smtClean="0"/>
              <a:t>Femur</a:t>
            </a:r>
            <a:endParaRPr lang="en-US" smtClean="0"/>
          </a:p>
          <a:p>
            <a:pPr lvl="1" eaLnBrk="1" hangingPunct="1"/>
            <a:r>
              <a:rPr lang="en-US" smtClean="0"/>
              <a:t>Largest and strongest bone in the body</a:t>
            </a:r>
          </a:p>
          <a:p>
            <a:pPr lvl="1" eaLnBrk="1" hangingPunct="1"/>
            <a:r>
              <a:rPr lang="en-US" smtClean="0"/>
              <a:t>Length ~ ¼ of person's height</a:t>
            </a:r>
          </a:p>
          <a:p>
            <a:pPr lvl="1" eaLnBrk="1" hangingPunct="1"/>
            <a:r>
              <a:rPr lang="en-US" smtClean="0"/>
              <a:t>Articulates proximally with acetabulum of hip and distally with tibia and patella</a:t>
            </a:r>
          </a:p>
          <a:p>
            <a:pPr eaLnBrk="1" hangingPunct="1"/>
            <a:endParaRPr lang="en-US" b="1" smtClean="0"/>
          </a:p>
          <a:p>
            <a:pPr eaLnBrk="1" hangingPunct="1"/>
            <a:r>
              <a:rPr lang="en-US" b="1" smtClean="0"/>
              <a:t>Patella</a:t>
            </a:r>
            <a:endParaRPr lang="en-US" smtClean="0"/>
          </a:p>
          <a:p>
            <a:pPr lvl="1" eaLnBrk="1" hangingPunct="1"/>
            <a:r>
              <a:rPr lang="en-US" smtClean="0"/>
              <a:t>Sesamoid bone in quadriceps tendon</a:t>
            </a:r>
          </a:p>
        </p:txBody>
      </p:sp>
    </p:spTree>
    <p:extLst>
      <p:ext uri="{BB962C8B-B14F-4D97-AF65-F5344CB8AC3E}">
        <p14:creationId xmlns:p14="http://schemas.microsoft.com/office/powerpoint/2010/main" val="2799309664"/>
      </p:ext>
    </p:extLst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 </a:t>
            </a:r>
          </a:p>
        </p:txBody>
      </p:sp>
      <p:sp>
        <p:nvSpPr>
          <p:cNvPr id="69635" name="Rectangle 126"/>
          <p:cNvSpPr>
            <a:spLocks noChangeArrowheads="1"/>
          </p:cNvSpPr>
          <p:nvPr/>
        </p:nvSpPr>
        <p:spPr bwMode="auto">
          <a:xfrm>
            <a:off x="0" y="0"/>
            <a:ext cx="91440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7200">
            <a:spAutoFit/>
          </a:bodyPr>
          <a:lstStyle/>
          <a:p>
            <a:pPr eaLnBrk="1" hangingPunct="1">
              <a:spcBef>
                <a:spcPct val="50000"/>
              </a:spcBef>
              <a:tabLst>
                <a:tab pos="8343900" algn="r"/>
              </a:tabLst>
            </a:pPr>
            <a:r>
              <a:rPr lang="en-US" sz="1200">
                <a:latin typeface="Arial" charset="0"/>
                <a:cs typeface="Arial" charset="0"/>
              </a:rPr>
              <a:t>Figure 7.32a–b  Bones of the right knee and thigh.</a:t>
            </a:r>
          </a:p>
        </p:txBody>
      </p:sp>
      <p:pic>
        <p:nvPicPr>
          <p:cNvPr id="69636" name="Picture 128" descr="figure_07_32_unlabel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21"/>
          <a:stretch>
            <a:fillRect/>
          </a:stretch>
        </p:blipFill>
        <p:spPr bwMode="auto">
          <a:xfrm>
            <a:off x="927100" y="230188"/>
            <a:ext cx="7156450" cy="628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37" name="Rectangle 129"/>
          <p:cNvSpPr>
            <a:spLocks noChangeAspect="1" noChangeArrowheads="1"/>
          </p:cNvSpPr>
          <p:nvPr/>
        </p:nvSpPr>
        <p:spPr bwMode="auto">
          <a:xfrm>
            <a:off x="3097213" y="227013"/>
            <a:ext cx="517525" cy="252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r">
              <a:lnSpc>
                <a:spcPct val="95000"/>
              </a:lnSpc>
            </a:pPr>
            <a:r>
              <a:rPr lang="en-US" sz="1100">
                <a:latin typeface="Arial" charset="0"/>
              </a:rPr>
              <a:t>Neck</a:t>
            </a:r>
          </a:p>
        </p:txBody>
      </p:sp>
      <p:sp>
        <p:nvSpPr>
          <p:cNvPr id="69638" name="Rectangle 130"/>
          <p:cNvSpPr>
            <a:spLocks noChangeAspect="1" noChangeArrowheads="1"/>
          </p:cNvSpPr>
          <p:nvPr/>
        </p:nvSpPr>
        <p:spPr bwMode="auto">
          <a:xfrm>
            <a:off x="1524000" y="2760663"/>
            <a:ext cx="525463" cy="252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r">
              <a:lnSpc>
                <a:spcPct val="95000"/>
              </a:lnSpc>
            </a:pPr>
            <a:r>
              <a:rPr lang="en-US" sz="1100">
                <a:latin typeface="Arial" charset="0"/>
              </a:rPr>
              <a:t>Apex</a:t>
            </a:r>
          </a:p>
        </p:txBody>
      </p:sp>
      <p:sp>
        <p:nvSpPr>
          <p:cNvPr id="69639" name="Rectangle 131"/>
          <p:cNvSpPr>
            <a:spLocks noChangeAspect="1" noChangeArrowheads="1"/>
          </p:cNvSpPr>
          <p:nvPr/>
        </p:nvSpPr>
        <p:spPr bwMode="auto">
          <a:xfrm>
            <a:off x="1970088" y="2973388"/>
            <a:ext cx="727075" cy="252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r">
              <a:lnSpc>
                <a:spcPct val="95000"/>
              </a:lnSpc>
            </a:pPr>
            <a:r>
              <a:rPr lang="en-US" sz="1100" i="1">
                <a:latin typeface="Arial" charset="0"/>
              </a:rPr>
              <a:t>Anterior</a:t>
            </a:r>
          </a:p>
        </p:txBody>
      </p:sp>
      <p:sp>
        <p:nvSpPr>
          <p:cNvPr id="69640" name="Rectangle 132"/>
          <p:cNvSpPr>
            <a:spLocks noChangeAspect="1" noChangeArrowheads="1"/>
          </p:cNvSpPr>
          <p:nvPr/>
        </p:nvSpPr>
        <p:spPr bwMode="auto">
          <a:xfrm>
            <a:off x="1997075" y="3246438"/>
            <a:ext cx="1309688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ct val="95000"/>
              </a:lnSpc>
            </a:pPr>
            <a:r>
              <a:rPr lang="en-US" sz="1100">
                <a:latin typeface="Arial" charset="0"/>
              </a:rPr>
              <a:t>Facet for lateral</a:t>
            </a:r>
          </a:p>
          <a:p>
            <a:pPr>
              <a:lnSpc>
                <a:spcPct val="95000"/>
              </a:lnSpc>
            </a:pPr>
            <a:r>
              <a:rPr lang="en-US" sz="1100">
                <a:latin typeface="Arial" charset="0"/>
              </a:rPr>
              <a:t>condyle of femur</a:t>
            </a:r>
          </a:p>
        </p:txBody>
      </p:sp>
      <p:sp>
        <p:nvSpPr>
          <p:cNvPr id="69641" name="Rectangle 133"/>
          <p:cNvSpPr>
            <a:spLocks noChangeAspect="1" noChangeArrowheads="1"/>
          </p:cNvSpPr>
          <p:nvPr/>
        </p:nvSpPr>
        <p:spPr bwMode="auto">
          <a:xfrm>
            <a:off x="896938" y="3644900"/>
            <a:ext cx="774700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ct val="95000"/>
              </a:lnSpc>
            </a:pPr>
            <a:r>
              <a:rPr lang="en-US" sz="1100">
                <a:latin typeface="Arial" charset="0"/>
              </a:rPr>
              <a:t>Facet for</a:t>
            </a:r>
          </a:p>
          <a:p>
            <a:pPr>
              <a:lnSpc>
                <a:spcPct val="95000"/>
              </a:lnSpc>
            </a:pPr>
            <a:r>
              <a:rPr lang="en-US" sz="1100">
                <a:latin typeface="Arial" charset="0"/>
              </a:rPr>
              <a:t>medial</a:t>
            </a:r>
          </a:p>
          <a:p>
            <a:pPr>
              <a:lnSpc>
                <a:spcPct val="95000"/>
              </a:lnSpc>
            </a:pPr>
            <a:r>
              <a:rPr lang="en-US" sz="1100">
                <a:latin typeface="Arial" charset="0"/>
              </a:rPr>
              <a:t>condyle</a:t>
            </a:r>
          </a:p>
          <a:p>
            <a:pPr>
              <a:lnSpc>
                <a:spcPct val="95000"/>
              </a:lnSpc>
            </a:pPr>
            <a:r>
              <a:rPr lang="en-US" sz="1100">
                <a:latin typeface="Arial" charset="0"/>
              </a:rPr>
              <a:t>of femur</a:t>
            </a:r>
          </a:p>
        </p:txBody>
      </p:sp>
      <p:sp>
        <p:nvSpPr>
          <p:cNvPr id="69642" name="Rectangle 134"/>
          <p:cNvSpPr>
            <a:spLocks noChangeAspect="1" noChangeArrowheads="1"/>
          </p:cNvSpPr>
          <p:nvPr/>
        </p:nvSpPr>
        <p:spPr bwMode="auto">
          <a:xfrm>
            <a:off x="889000" y="4333875"/>
            <a:ext cx="922338" cy="57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ct val="95000"/>
              </a:lnSpc>
            </a:pPr>
            <a:r>
              <a:rPr lang="en-US" sz="1100">
                <a:latin typeface="Arial" charset="0"/>
              </a:rPr>
              <a:t>Surface for</a:t>
            </a:r>
          </a:p>
          <a:p>
            <a:pPr>
              <a:lnSpc>
                <a:spcPct val="95000"/>
              </a:lnSpc>
            </a:pPr>
            <a:r>
              <a:rPr lang="en-US" sz="1100">
                <a:latin typeface="Arial" charset="0"/>
              </a:rPr>
              <a:t>patellar</a:t>
            </a:r>
          </a:p>
          <a:p>
            <a:pPr>
              <a:lnSpc>
                <a:spcPct val="95000"/>
              </a:lnSpc>
            </a:pPr>
            <a:r>
              <a:rPr lang="en-US" sz="1100">
                <a:latin typeface="Arial" charset="0"/>
              </a:rPr>
              <a:t>ligament</a:t>
            </a:r>
          </a:p>
        </p:txBody>
      </p:sp>
      <p:sp>
        <p:nvSpPr>
          <p:cNvPr id="69643" name="Rectangle 135"/>
          <p:cNvSpPr>
            <a:spLocks noChangeAspect="1" noChangeArrowheads="1"/>
          </p:cNvSpPr>
          <p:nvPr/>
        </p:nvSpPr>
        <p:spPr bwMode="auto">
          <a:xfrm>
            <a:off x="1957388" y="4697413"/>
            <a:ext cx="796925" cy="252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r">
              <a:lnSpc>
                <a:spcPct val="95000"/>
              </a:lnSpc>
            </a:pPr>
            <a:r>
              <a:rPr lang="en-US" sz="1100" i="1">
                <a:latin typeface="Arial" charset="0"/>
              </a:rPr>
              <a:t>Posterior</a:t>
            </a:r>
          </a:p>
        </p:txBody>
      </p:sp>
      <p:sp>
        <p:nvSpPr>
          <p:cNvPr id="69644" name="Rectangle 136"/>
          <p:cNvSpPr>
            <a:spLocks noChangeAspect="1" noChangeArrowheads="1"/>
          </p:cNvSpPr>
          <p:nvPr/>
        </p:nvSpPr>
        <p:spPr bwMode="auto">
          <a:xfrm>
            <a:off x="1150938" y="4906963"/>
            <a:ext cx="1527175" cy="252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r">
              <a:lnSpc>
                <a:spcPct val="95000"/>
              </a:lnSpc>
            </a:pPr>
            <a:r>
              <a:rPr lang="en-US" sz="1100">
                <a:latin typeface="Arial Black" pitchFamily="-78" charset="0"/>
              </a:rPr>
              <a:t>Patella (kneecap)</a:t>
            </a:r>
          </a:p>
        </p:txBody>
      </p:sp>
      <p:sp>
        <p:nvSpPr>
          <p:cNvPr id="69645" name="Rectangle 137"/>
          <p:cNvSpPr>
            <a:spLocks noChangeAspect="1" noChangeArrowheads="1"/>
          </p:cNvSpPr>
          <p:nvPr/>
        </p:nvSpPr>
        <p:spPr bwMode="auto">
          <a:xfrm>
            <a:off x="3081338" y="4910138"/>
            <a:ext cx="914400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ct val="95000"/>
              </a:lnSpc>
            </a:pPr>
            <a:r>
              <a:rPr lang="en-US" sz="1100">
                <a:latin typeface="Arial" charset="0"/>
              </a:rPr>
              <a:t>Lateral</a:t>
            </a:r>
          </a:p>
          <a:p>
            <a:pPr>
              <a:lnSpc>
                <a:spcPct val="95000"/>
              </a:lnSpc>
            </a:pPr>
            <a:r>
              <a:rPr lang="en-US" sz="1100">
                <a:latin typeface="Arial" charset="0"/>
              </a:rPr>
              <a:t>epicondyle</a:t>
            </a:r>
          </a:p>
        </p:txBody>
      </p:sp>
      <p:sp>
        <p:nvSpPr>
          <p:cNvPr id="69646" name="Rectangle 138"/>
          <p:cNvSpPr>
            <a:spLocks noChangeAspect="1" noChangeArrowheads="1"/>
          </p:cNvSpPr>
          <p:nvPr/>
        </p:nvSpPr>
        <p:spPr bwMode="auto">
          <a:xfrm>
            <a:off x="3070225" y="5608638"/>
            <a:ext cx="688975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ct val="95000"/>
              </a:lnSpc>
            </a:pPr>
            <a:r>
              <a:rPr lang="en-US" sz="1100">
                <a:latin typeface="Arial" charset="0"/>
              </a:rPr>
              <a:t>Patellar</a:t>
            </a:r>
          </a:p>
          <a:p>
            <a:pPr>
              <a:lnSpc>
                <a:spcPct val="95000"/>
              </a:lnSpc>
            </a:pPr>
            <a:r>
              <a:rPr lang="en-US" sz="1100">
                <a:latin typeface="Arial" charset="0"/>
              </a:rPr>
              <a:t>surface</a:t>
            </a:r>
          </a:p>
        </p:txBody>
      </p:sp>
      <p:sp>
        <p:nvSpPr>
          <p:cNvPr id="69647" name="Rectangle 139"/>
          <p:cNvSpPr>
            <a:spLocks noChangeAspect="1" noChangeArrowheads="1"/>
          </p:cNvSpPr>
          <p:nvPr/>
        </p:nvSpPr>
        <p:spPr bwMode="auto">
          <a:xfrm>
            <a:off x="3670300" y="6010275"/>
            <a:ext cx="1068388" cy="25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r">
              <a:lnSpc>
                <a:spcPct val="95000"/>
              </a:lnSpc>
            </a:pPr>
            <a:r>
              <a:rPr lang="en-US" sz="1100" i="1">
                <a:latin typeface="Arial" charset="0"/>
              </a:rPr>
              <a:t>Anterior view</a:t>
            </a:r>
          </a:p>
        </p:txBody>
      </p:sp>
      <p:sp>
        <p:nvSpPr>
          <p:cNvPr id="69648" name="Rectangle 140"/>
          <p:cNvSpPr>
            <a:spLocks noChangeAspect="1" noChangeArrowheads="1"/>
          </p:cNvSpPr>
          <p:nvPr/>
        </p:nvSpPr>
        <p:spPr bwMode="auto">
          <a:xfrm>
            <a:off x="5111750" y="220663"/>
            <a:ext cx="627063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ct val="95000"/>
              </a:lnSpc>
            </a:pPr>
            <a:r>
              <a:rPr lang="en-US" sz="1100">
                <a:latin typeface="Arial" charset="0"/>
              </a:rPr>
              <a:t>Fovea</a:t>
            </a:r>
          </a:p>
          <a:p>
            <a:pPr>
              <a:lnSpc>
                <a:spcPct val="95000"/>
              </a:lnSpc>
            </a:pPr>
            <a:r>
              <a:rPr lang="en-US" sz="1100">
                <a:latin typeface="Arial" charset="0"/>
              </a:rPr>
              <a:t>capitis</a:t>
            </a:r>
          </a:p>
        </p:txBody>
      </p:sp>
      <p:sp>
        <p:nvSpPr>
          <p:cNvPr id="69649" name="Rectangle 141"/>
          <p:cNvSpPr>
            <a:spLocks noChangeAspect="1" noChangeArrowheads="1"/>
          </p:cNvSpPr>
          <p:nvPr/>
        </p:nvSpPr>
        <p:spPr bwMode="auto">
          <a:xfrm>
            <a:off x="5130800" y="595313"/>
            <a:ext cx="525463" cy="252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r">
              <a:lnSpc>
                <a:spcPct val="95000"/>
              </a:lnSpc>
            </a:pPr>
            <a:r>
              <a:rPr lang="en-US" sz="1100">
                <a:latin typeface="Arial" charset="0"/>
              </a:rPr>
              <a:t>Head</a:t>
            </a:r>
          </a:p>
        </p:txBody>
      </p:sp>
      <p:sp>
        <p:nvSpPr>
          <p:cNvPr id="69650" name="Rectangle 142"/>
          <p:cNvSpPr>
            <a:spLocks noChangeAspect="1" noChangeArrowheads="1"/>
          </p:cNvSpPr>
          <p:nvPr/>
        </p:nvSpPr>
        <p:spPr bwMode="auto">
          <a:xfrm>
            <a:off x="4857750" y="1185863"/>
            <a:ext cx="1363663" cy="252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r">
              <a:lnSpc>
                <a:spcPct val="95000"/>
              </a:lnSpc>
            </a:pPr>
            <a:r>
              <a:rPr lang="en-US" sz="1100">
                <a:latin typeface="Arial" charset="0"/>
              </a:rPr>
              <a:t>Lesser trochanter</a:t>
            </a:r>
          </a:p>
        </p:txBody>
      </p:sp>
      <p:sp>
        <p:nvSpPr>
          <p:cNvPr id="69651" name="Rectangle 143"/>
          <p:cNvSpPr>
            <a:spLocks noChangeAspect="1" noChangeArrowheads="1"/>
          </p:cNvSpPr>
          <p:nvPr/>
        </p:nvSpPr>
        <p:spPr bwMode="auto">
          <a:xfrm>
            <a:off x="4806950" y="1433513"/>
            <a:ext cx="1293813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ct val="95000"/>
              </a:lnSpc>
            </a:pPr>
            <a:r>
              <a:rPr lang="en-US" sz="1100">
                <a:latin typeface="Arial" charset="0"/>
              </a:rPr>
              <a:t>Intertrochanteric</a:t>
            </a:r>
          </a:p>
          <a:p>
            <a:pPr>
              <a:lnSpc>
                <a:spcPct val="95000"/>
              </a:lnSpc>
            </a:pPr>
            <a:r>
              <a:rPr lang="en-US" sz="1100">
                <a:latin typeface="Arial" charset="0"/>
              </a:rPr>
              <a:t>line</a:t>
            </a:r>
          </a:p>
        </p:txBody>
      </p:sp>
      <p:sp>
        <p:nvSpPr>
          <p:cNvPr id="69652" name="Rectangle 144"/>
          <p:cNvSpPr>
            <a:spLocks noChangeAspect="1" noChangeArrowheads="1"/>
          </p:cNvSpPr>
          <p:nvPr/>
        </p:nvSpPr>
        <p:spPr bwMode="auto">
          <a:xfrm>
            <a:off x="5338763" y="1739900"/>
            <a:ext cx="858837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ct val="95000"/>
              </a:lnSpc>
            </a:pPr>
            <a:r>
              <a:rPr lang="en-US" sz="1100">
                <a:latin typeface="Arial" charset="0"/>
              </a:rPr>
              <a:t>Gluteal</a:t>
            </a:r>
          </a:p>
          <a:p>
            <a:pPr>
              <a:lnSpc>
                <a:spcPct val="95000"/>
              </a:lnSpc>
            </a:pPr>
            <a:r>
              <a:rPr lang="en-US" sz="1100">
                <a:latin typeface="Arial" charset="0"/>
              </a:rPr>
              <a:t>tuberosity</a:t>
            </a:r>
          </a:p>
        </p:txBody>
      </p:sp>
      <p:sp>
        <p:nvSpPr>
          <p:cNvPr id="69653" name="Rectangle 145"/>
          <p:cNvSpPr>
            <a:spLocks noChangeAspect="1" noChangeArrowheads="1"/>
          </p:cNvSpPr>
          <p:nvPr/>
        </p:nvSpPr>
        <p:spPr bwMode="auto">
          <a:xfrm>
            <a:off x="4851400" y="2725738"/>
            <a:ext cx="1038225" cy="252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r">
              <a:lnSpc>
                <a:spcPct val="95000"/>
              </a:lnSpc>
            </a:pPr>
            <a:r>
              <a:rPr lang="en-US" sz="1100">
                <a:latin typeface="Arial" charset="0"/>
              </a:rPr>
              <a:t>Linea aspera</a:t>
            </a:r>
          </a:p>
        </p:txBody>
      </p:sp>
      <p:sp>
        <p:nvSpPr>
          <p:cNvPr id="69654" name="Rectangle 146"/>
          <p:cNvSpPr>
            <a:spLocks noChangeAspect="1" noChangeArrowheads="1"/>
          </p:cNvSpPr>
          <p:nvPr/>
        </p:nvSpPr>
        <p:spPr bwMode="auto">
          <a:xfrm>
            <a:off x="4810125" y="3608388"/>
            <a:ext cx="1123950" cy="573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ct val="95000"/>
              </a:lnSpc>
            </a:pPr>
            <a:r>
              <a:rPr lang="en-US" sz="1100">
                <a:latin typeface="Arial" charset="0"/>
              </a:rPr>
              <a:t>Medial and</a:t>
            </a:r>
          </a:p>
          <a:p>
            <a:pPr>
              <a:lnSpc>
                <a:spcPct val="95000"/>
              </a:lnSpc>
            </a:pPr>
            <a:r>
              <a:rPr lang="en-US" sz="1100">
                <a:latin typeface="Arial" charset="0"/>
              </a:rPr>
              <a:t>lateral supra-</a:t>
            </a:r>
          </a:p>
          <a:p>
            <a:pPr>
              <a:lnSpc>
                <a:spcPct val="95000"/>
              </a:lnSpc>
            </a:pPr>
            <a:r>
              <a:rPr lang="en-US" sz="1100">
                <a:latin typeface="Arial" charset="0"/>
              </a:rPr>
              <a:t>condylar lines</a:t>
            </a:r>
          </a:p>
        </p:txBody>
      </p:sp>
      <p:sp>
        <p:nvSpPr>
          <p:cNvPr id="69655" name="Rectangle 147"/>
          <p:cNvSpPr>
            <a:spLocks noChangeAspect="1" noChangeArrowheads="1"/>
          </p:cNvSpPr>
          <p:nvPr/>
        </p:nvSpPr>
        <p:spPr bwMode="auto">
          <a:xfrm>
            <a:off x="4845050" y="4187825"/>
            <a:ext cx="1301750" cy="25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r">
              <a:lnSpc>
                <a:spcPct val="95000"/>
              </a:lnSpc>
            </a:pPr>
            <a:r>
              <a:rPr lang="en-US" sz="1100">
                <a:latin typeface="Arial" charset="0"/>
              </a:rPr>
              <a:t>Popliteal surface</a:t>
            </a:r>
          </a:p>
        </p:txBody>
      </p:sp>
      <p:sp>
        <p:nvSpPr>
          <p:cNvPr id="69656" name="Rectangle 148"/>
          <p:cNvSpPr>
            <a:spLocks noChangeAspect="1" noChangeArrowheads="1"/>
          </p:cNvSpPr>
          <p:nvPr/>
        </p:nvSpPr>
        <p:spPr bwMode="auto">
          <a:xfrm>
            <a:off x="4929188" y="4389438"/>
            <a:ext cx="1473200" cy="252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r">
              <a:lnSpc>
                <a:spcPct val="95000"/>
              </a:lnSpc>
            </a:pPr>
            <a:r>
              <a:rPr lang="en-US" sz="1100">
                <a:latin typeface="Arial" charset="0"/>
              </a:rPr>
              <a:t>Intercondylar fossa</a:t>
            </a:r>
          </a:p>
        </p:txBody>
      </p:sp>
      <p:sp>
        <p:nvSpPr>
          <p:cNvPr id="69657" name="Rectangle 149"/>
          <p:cNvSpPr>
            <a:spLocks noChangeAspect="1" noChangeArrowheads="1"/>
          </p:cNvSpPr>
          <p:nvPr/>
        </p:nvSpPr>
        <p:spPr bwMode="auto">
          <a:xfrm>
            <a:off x="4981575" y="4667250"/>
            <a:ext cx="1185863" cy="25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r">
              <a:lnSpc>
                <a:spcPct val="95000"/>
              </a:lnSpc>
            </a:pPr>
            <a:r>
              <a:rPr lang="en-US" sz="1100">
                <a:latin typeface="Arial" charset="0"/>
              </a:rPr>
              <a:t>Medial condyle</a:t>
            </a:r>
          </a:p>
        </p:txBody>
      </p:sp>
      <p:sp>
        <p:nvSpPr>
          <p:cNvPr id="69658" name="Rectangle 150"/>
          <p:cNvSpPr>
            <a:spLocks noChangeAspect="1" noChangeArrowheads="1"/>
          </p:cNvSpPr>
          <p:nvPr/>
        </p:nvSpPr>
        <p:spPr bwMode="auto">
          <a:xfrm>
            <a:off x="5000625" y="4957763"/>
            <a:ext cx="804863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ct val="95000"/>
              </a:lnSpc>
            </a:pPr>
            <a:r>
              <a:rPr lang="en-US" sz="1100">
                <a:latin typeface="Arial" charset="0"/>
              </a:rPr>
              <a:t>Adductor</a:t>
            </a:r>
          </a:p>
          <a:p>
            <a:pPr>
              <a:lnSpc>
                <a:spcPct val="95000"/>
              </a:lnSpc>
            </a:pPr>
            <a:r>
              <a:rPr lang="en-US" sz="1100">
                <a:latin typeface="Arial" charset="0"/>
              </a:rPr>
              <a:t>tubercle</a:t>
            </a:r>
          </a:p>
        </p:txBody>
      </p:sp>
      <p:sp>
        <p:nvSpPr>
          <p:cNvPr id="69659" name="Rectangle 151"/>
          <p:cNvSpPr>
            <a:spLocks noChangeAspect="1" noChangeArrowheads="1"/>
          </p:cNvSpPr>
          <p:nvPr/>
        </p:nvSpPr>
        <p:spPr bwMode="auto">
          <a:xfrm>
            <a:off x="5113338" y="5414963"/>
            <a:ext cx="914400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ct val="95000"/>
              </a:lnSpc>
            </a:pPr>
            <a:r>
              <a:rPr lang="en-US" sz="1100">
                <a:latin typeface="Arial" charset="0"/>
              </a:rPr>
              <a:t>Medial</a:t>
            </a:r>
          </a:p>
          <a:p>
            <a:pPr>
              <a:lnSpc>
                <a:spcPct val="95000"/>
              </a:lnSpc>
            </a:pPr>
            <a:r>
              <a:rPr lang="en-US" sz="1100">
                <a:latin typeface="Arial" charset="0"/>
              </a:rPr>
              <a:t>epicondyle</a:t>
            </a:r>
          </a:p>
        </p:txBody>
      </p:sp>
      <p:sp>
        <p:nvSpPr>
          <p:cNvPr id="69660" name="Rectangle 152"/>
          <p:cNvSpPr>
            <a:spLocks noChangeAspect="1" noChangeArrowheads="1"/>
          </p:cNvSpPr>
          <p:nvPr/>
        </p:nvSpPr>
        <p:spPr bwMode="auto">
          <a:xfrm>
            <a:off x="7086600" y="350838"/>
            <a:ext cx="874713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ct val="95000"/>
              </a:lnSpc>
            </a:pPr>
            <a:r>
              <a:rPr lang="en-US" sz="1100">
                <a:latin typeface="Arial" charset="0"/>
              </a:rPr>
              <a:t>Greater</a:t>
            </a:r>
          </a:p>
          <a:p>
            <a:pPr>
              <a:lnSpc>
                <a:spcPct val="95000"/>
              </a:lnSpc>
            </a:pPr>
            <a:r>
              <a:rPr lang="en-US" sz="1100">
                <a:latin typeface="Arial" charset="0"/>
              </a:rPr>
              <a:t>trochanter</a:t>
            </a:r>
          </a:p>
        </p:txBody>
      </p:sp>
      <p:sp>
        <p:nvSpPr>
          <p:cNvPr id="69661" name="Rectangle 153"/>
          <p:cNvSpPr>
            <a:spLocks noChangeAspect="1" noChangeArrowheads="1"/>
          </p:cNvSpPr>
          <p:nvPr/>
        </p:nvSpPr>
        <p:spPr bwMode="auto">
          <a:xfrm>
            <a:off x="7083425" y="1039813"/>
            <a:ext cx="992188" cy="573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ct val="95000"/>
              </a:lnSpc>
            </a:pPr>
            <a:r>
              <a:rPr lang="en-US" sz="1100">
                <a:latin typeface="Arial" charset="0"/>
              </a:rPr>
              <a:t>Inter-</a:t>
            </a:r>
          </a:p>
          <a:p>
            <a:pPr>
              <a:lnSpc>
                <a:spcPct val="95000"/>
              </a:lnSpc>
            </a:pPr>
            <a:r>
              <a:rPr lang="en-US" sz="1100">
                <a:latin typeface="Arial" charset="0"/>
              </a:rPr>
              <a:t>trochanteric</a:t>
            </a:r>
          </a:p>
          <a:p>
            <a:pPr>
              <a:lnSpc>
                <a:spcPct val="95000"/>
              </a:lnSpc>
            </a:pPr>
            <a:r>
              <a:rPr lang="en-US" sz="1100">
                <a:latin typeface="Arial" charset="0"/>
              </a:rPr>
              <a:t>crest</a:t>
            </a:r>
          </a:p>
        </p:txBody>
      </p:sp>
      <p:sp>
        <p:nvSpPr>
          <p:cNvPr id="69662" name="Rectangle 154"/>
          <p:cNvSpPr>
            <a:spLocks noChangeAspect="1" noChangeArrowheads="1"/>
          </p:cNvSpPr>
          <p:nvPr/>
        </p:nvSpPr>
        <p:spPr bwMode="auto">
          <a:xfrm>
            <a:off x="7078663" y="3733800"/>
            <a:ext cx="712787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ct val="95000"/>
              </a:lnSpc>
            </a:pPr>
            <a:r>
              <a:rPr lang="en-US" sz="1100">
                <a:latin typeface="Arial" charset="0"/>
              </a:rPr>
              <a:t>Lateral</a:t>
            </a:r>
          </a:p>
          <a:p>
            <a:pPr>
              <a:lnSpc>
                <a:spcPct val="95000"/>
              </a:lnSpc>
            </a:pPr>
            <a:r>
              <a:rPr lang="en-US" sz="1100">
                <a:latin typeface="Arial" charset="0"/>
              </a:rPr>
              <a:t>condyle</a:t>
            </a:r>
          </a:p>
        </p:txBody>
      </p:sp>
      <p:sp>
        <p:nvSpPr>
          <p:cNvPr id="69663" name="Rectangle 155"/>
          <p:cNvSpPr>
            <a:spLocks noChangeAspect="1" noChangeArrowheads="1"/>
          </p:cNvSpPr>
          <p:nvPr/>
        </p:nvSpPr>
        <p:spPr bwMode="auto">
          <a:xfrm>
            <a:off x="7000875" y="4187825"/>
            <a:ext cx="914400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ct val="95000"/>
              </a:lnSpc>
            </a:pPr>
            <a:r>
              <a:rPr lang="en-US" sz="1100">
                <a:latin typeface="Arial" charset="0"/>
              </a:rPr>
              <a:t>Lateral</a:t>
            </a:r>
          </a:p>
          <a:p>
            <a:pPr>
              <a:lnSpc>
                <a:spcPct val="95000"/>
              </a:lnSpc>
            </a:pPr>
            <a:r>
              <a:rPr lang="en-US" sz="1100">
                <a:latin typeface="Arial" charset="0"/>
              </a:rPr>
              <a:t>epicondyle</a:t>
            </a:r>
          </a:p>
        </p:txBody>
      </p:sp>
      <p:sp>
        <p:nvSpPr>
          <p:cNvPr id="69664" name="Rectangle 156"/>
          <p:cNvSpPr>
            <a:spLocks noChangeAspect="1" noChangeArrowheads="1"/>
          </p:cNvSpPr>
          <p:nvPr/>
        </p:nvSpPr>
        <p:spPr bwMode="auto">
          <a:xfrm>
            <a:off x="6202363" y="6013450"/>
            <a:ext cx="1139825" cy="25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r">
              <a:lnSpc>
                <a:spcPct val="95000"/>
              </a:lnSpc>
            </a:pPr>
            <a:r>
              <a:rPr lang="en-US" sz="1100" i="1">
                <a:latin typeface="Arial" charset="0"/>
              </a:rPr>
              <a:t>Posterior view</a:t>
            </a:r>
          </a:p>
        </p:txBody>
      </p:sp>
      <p:sp>
        <p:nvSpPr>
          <p:cNvPr id="69665" name="Line 157"/>
          <p:cNvSpPr>
            <a:spLocks noChangeAspect="1" noChangeShapeType="1"/>
          </p:cNvSpPr>
          <p:nvPr/>
        </p:nvSpPr>
        <p:spPr bwMode="auto">
          <a:xfrm>
            <a:off x="1978025" y="2890838"/>
            <a:ext cx="37623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9666" name="Freeform 158"/>
          <p:cNvSpPr>
            <a:spLocks noChangeAspect="1"/>
          </p:cNvSpPr>
          <p:nvPr/>
        </p:nvSpPr>
        <p:spPr bwMode="auto">
          <a:xfrm>
            <a:off x="1630363" y="3797300"/>
            <a:ext cx="488950" cy="422275"/>
          </a:xfrm>
          <a:custGeom>
            <a:avLst/>
            <a:gdLst>
              <a:gd name="T0" fmla="*/ 300 w 300"/>
              <a:gd name="T1" fmla="*/ 258 h 258"/>
              <a:gd name="T2" fmla="*/ 62 w 300"/>
              <a:gd name="T3" fmla="*/ 0 h 258"/>
              <a:gd name="T4" fmla="*/ 0 w 300"/>
              <a:gd name="T5" fmla="*/ 0 h 258"/>
              <a:gd name="T6" fmla="*/ 0 60000 65536"/>
              <a:gd name="T7" fmla="*/ 0 60000 65536"/>
              <a:gd name="T8" fmla="*/ 0 60000 65536"/>
              <a:gd name="T9" fmla="*/ 0 w 300"/>
              <a:gd name="T10" fmla="*/ 0 h 258"/>
              <a:gd name="T11" fmla="*/ 300 w 300"/>
              <a:gd name="T12" fmla="*/ 258 h 25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0" h="258">
                <a:moveTo>
                  <a:pt x="300" y="258"/>
                </a:moveTo>
                <a:lnTo>
                  <a:pt x="62" y="0"/>
                </a:lnTo>
                <a:lnTo>
                  <a:pt x="0" y="0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9667" name="Line 159"/>
          <p:cNvSpPr>
            <a:spLocks noChangeAspect="1" noChangeShapeType="1"/>
          </p:cNvSpPr>
          <p:nvPr/>
        </p:nvSpPr>
        <p:spPr bwMode="auto">
          <a:xfrm>
            <a:off x="2655888" y="3617913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9668" name="Freeform 160"/>
          <p:cNvSpPr>
            <a:spLocks noChangeAspect="1"/>
          </p:cNvSpPr>
          <p:nvPr/>
        </p:nvSpPr>
        <p:spPr bwMode="auto">
          <a:xfrm>
            <a:off x="1773238" y="4486275"/>
            <a:ext cx="566737" cy="106363"/>
          </a:xfrm>
          <a:custGeom>
            <a:avLst/>
            <a:gdLst>
              <a:gd name="T0" fmla="*/ 0 w 348"/>
              <a:gd name="T1" fmla="*/ 0 h 66"/>
              <a:gd name="T2" fmla="*/ 34 w 348"/>
              <a:gd name="T3" fmla="*/ 0 h 66"/>
              <a:gd name="T4" fmla="*/ 348 w 348"/>
              <a:gd name="T5" fmla="*/ 66 h 66"/>
              <a:gd name="T6" fmla="*/ 0 60000 65536"/>
              <a:gd name="T7" fmla="*/ 0 60000 65536"/>
              <a:gd name="T8" fmla="*/ 0 60000 65536"/>
              <a:gd name="T9" fmla="*/ 0 w 348"/>
              <a:gd name="T10" fmla="*/ 0 h 66"/>
              <a:gd name="T11" fmla="*/ 348 w 348"/>
              <a:gd name="T12" fmla="*/ 66 h 6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48" h="66">
                <a:moveTo>
                  <a:pt x="0" y="0"/>
                </a:moveTo>
                <a:lnTo>
                  <a:pt x="34" y="0"/>
                </a:lnTo>
                <a:lnTo>
                  <a:pt x="348" y="66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9669" name="Freeform 161"/>
          <p:cNvSpPr>
            <a:spLocks noChangeAspect="1"/>
          </p:cNvSpPr>
          <p:nvPr/>
        </p:nvSpPr>
        <p:spPr bwMode="auto">
          <a:xfrm>
            <a:off x="3621088" y="5294313"/>
            <a:ext cx="166687" cy="231775"/>
          </a:xfrm>
          <a:custGeom>
            <a:avLst/>
            <a:gdLst>
              <a:gd name="T0" fmla="*/ 0 w 102"/>
              <a:gd name="T1" fmla="*/ 0 h 142"/>
              <a:gd name="T2" fmla="*/ 0 w 102"/>
              <a:gd name="T3" fmla="*/ 96 h 142"/>
              <a:gd name="T4" fmla="*/ 102 w 102"/>
              <a:gd name="T5" fmla="*/ 142 h 142"/>
              <a:gd name="T6" fmla="*/ 0 60000 65536"/>
              <a:gd name="T7" fmla="*/ 0 60000 65536"/>
              <a:gd name="T8" fmla="*/ 0 60000 65536"/>
              <a:gd name="T9" fmla="*/ 0 w 102"/>
              <a:gd name="T10" fmla="*/ 0 h 142"/>
              <a:gd name="T11" fmla="*/ 102 w 102"/>
              <a:gd name="T12" fmla="*/ 142 h 14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02" h="142">
                <a:moveTo>
                  <a:pt x="0" y="0"/>
                </a:moveTo>
                <a:lnTo>
                  <a:pt x="0" y="96"/>
                </a:lnTo>
                <a:lnTo>
                  <a:pt x="102" y="142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9670" name="Line 162"/>
          <p:cNvSpPr>
            <a:spLocks noChangeAspect="1" noChangeShapeType="1"/>
          </p:cNvSpPr>
          <p:nvPr/>
        </p:nvSpPr>
        <p:spPr bwMode="auto">
          <a:xfrm>
            <a:off x="3711575" y="5754688"/>
            <a:ext cx="4333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9671" name="Freeform 163"/>
          <p:cNvSpPr>
            <a:spLocks noChangeAspect="1"/>
          </p:cNvSpPr>
          <p:nvPr/>
        </p:nvSpPr>
        <p:spPr bwMode="auto">
          <a:xfrm>
            <a:off x="4751388" y="5095875"/>
            <a:ext cx="320675" cy="360363"/>
          </a:xfrm>
          <a:custGeom>
            <a:avLst/>
            <a:gdLst>
              <a:gd name="T0" fmla="*/ 0 w 196"/>
              <a:gd name="T1" fmla="*/ 222 h 222"/>
              <a:gd name="T2" fmla="*/ 160 w 196"/>
              <a:gd name="T3" fmla="*/ 0 h 222"/>
              <a:gd name="T4" fmla="*/ 196 w 196"/>
              <a:gd name="T5" fmla="*/ 0 h 222"/>
              <a:gd name="T6" fmla="*/ 0 60000 65536"/>
              <a:gd name="T7" fmla="*/ 0 60000 65536"/>
              <a:gd name="T8" fmla="*/ 0 60000 65536"/>
              <a:gd name="T9" fmla="*/ 0 w 196"/>
              <a:gd name="T10" fmla="*/ 0 h 222"/>
              <a:gd name="T11" fmla="*/ 196 w 196"/>
              <a:gd name="T12" fmla="*/ 222 h 22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96" h="222">
                <a:moveTo>
                  <a:pt x="0" y="222"/>
                </a:moveTo>
                <a:lnTo>
                  <a:pt x="160" y="0"/>
                </a:lnTo>
                <a:lnTo>
                  <a:pt x="196" y="0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9672" name="Line 164"/>
          <p:cNvSpPr>
            <a:spLocks noChangeAspect="1" noChangeShapeType="1"/>
          </p:cNvSpPr>
          <p:nvPr/>
        </p:nvSpPr>
        <p:spPr bwMode="auto">
          <a:xfrm>
            <a:off x="4787900" y="5546725"/>
            <a:ext cx="3651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9673" name="Line 165"/>
          <p:cNvSpPr>
            <a:spLocks noChangeAspect="1" noChangeShapeType="1"/>
          </p:cNvSpPr>
          <p:nvPr/>
        </p:nvSpPr>
        <p:spPr bwMode="auto">
          <a:xfrm>
            <a:off x="5684838" y="5548313"/>
            <a:ext cx="4191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9674" name="Freeform 166"/>
          <p:cNvSpPr>
            <a:spLocks noChangeAspect="1"/>
          </p:cNvSpPr>
          <p:nvPr/>
        </p:nvSpPr>
        <p:spPr bwMode="auto">
          <a:xfrm>
            <a:off x="5757863" y="5108575"/>
            <a:ext cx="379412" cy="358775"/>
          </a:xfrm>
          <a:custGeom>
            <a:avLst/>
            <a:gdLst>
              <a:gd name="T0" fmla="*/ 0 w 232"/>
              <a:gd name="T1" fmla="*/ 0 h 220"/>
              <a:gd name="T2" fmla="*/ 46 w 232"/>
              <a:gd name="T3" fmla="*/ 0 h 220"/>
              <a:gd name="T4" fmla="*/ 232 w 232"/>
              <a:gd name="T5" fmla="*/ 220 h 220"/>
              <a:gd name="T6" fmla="*/ 0 60000 65536"/>
              <a:gd name="T7" fmla="*/ 0 60000 65536"/>
              <a:gd name="T8" fmla="*/ 0 60000 65536"/>
              <a:gd name="T9" fmla="*/ 0 w 232"/>
              <a:gd name="T10" fmla="*/ 0 h 220"/>
              <a:gd name="T11" fmla="*/ 232 w 232"/>
              <a:gd name="T12" fmla="*/ 220 h 22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32" h="220">
                <a:moveTo>
                  <a:pt x="0" y="0"/>
                </a:moveTo>
                <a:lnTo>
                  <a:pt x="46" y="0"/>
                </a:lnTo>
                <a:lnTo>
                  <a:pt x="232" y="220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9675" name="Freeform 167"/>
          <p:cNvSpPr>
            <a:spLocks noChangeAspect="1"/>
          </p:cNvSpPr>
          <p:nvPr/>
        </p:nvSpPr>
        <p:spPr bwMode="auto">
          <a:xfrm>
            <a:off x="5994400" y="4808538"/>
            <a:ext cx="350838" cy="811212"/>
          </a:xfrm>
          <a:custGeom>
            <a:avLst/>
            <a:gdLst>
              <a:gd name="T0" fmla="*/ 0 w 216"/>
              <a:gd name="T1" fmla="*/ 2 h 498"/>
              <a:gd name="T2" fmla="*/ 120 w 216"/>
              <a:gd name="T3" fmla="*/ 0 h 498"/>
              <a:gd name="T4" fmla="*/ 216 w 216"/>
              <a:gd name="T5" fmla="*/ 498 h 498"/>
              <a:gd name="T6" fmla="*/ 0 60000 65536"/>
              <a:gd name="T7" fmla="*/ 0 60000 65536"/>
              <a:gd name="T8" fmla="*/ 0 60000 65536"/>
              <a:gd name="T9" fmla="*/ 0 w 216"/>
              <a:gd name="T10" fmla="*/ 0 h 498"/>
              <a:gd name="T11" fmla="*/ 216 w 216"/>
              <a:gd name="T12" fmla="*/ 498 h 49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" h="498">
                <a:moveTo>
                  <a:pt x="0" y="2"/>
                </a:moveTo>
                <a:lnTo>
                  <a:pt x="120" y="0"/>
                </a:lnTo>
                <a:lnTo>
                  <a:pt x="216" y="498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9676" name="Freeform 168"/>
          <p:cNvSpPr>
            <a:spLocks noChangeAspect="1"/>
          </p:cNvSpPr>
          <p:nvPr/>
        </p:nvSpPr>
        <p:spPr bwMode="auto">
          <a:xfrm>
            <a:off x="6286500" y="4533900"/>
            <a:ext cx="319088" cy="1074738"/>
          </a:xfrm>
          <a:custGeom>
            <a:avLst/>
            <a:gdLst>
              <a:gd name="T0" fmla="*/ 196 w 196"/>
              <a:gd name="T1" fmla="*/ 658 h 658"/>
              <a:gd name="T2" fmla="*/ 34 w 196"/>
              <a:gd name="T3" fmla="*/ 0 h 658"/>
              <a:gd name="T4" fmla="*/ 0 w 196"/>
              <a:gd name="T5" fmla="*/ 0 h 658"/>
              <a:gd name="T6" fmla="*/ 0 60000 65536"/>
              <a:gd name="T7" fmla="*/ 0 60000 65536"/>
              <a:gd name="T8" fmla="*/ 0 60000 65536"/>
              <a:gd name="T9" fmla="*/ 0 w 196"/>
              <a:gd name="T10" fmla="*/ 0 h 658"/>
              <a:gd name="T11" fmla="*/ 196 w 196"/>
              <a:gd name="T12" fmla="*/ 658 h 65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96" h="658">
                <a:moveTo>
                  <a:pt x="196" y="658"/>
                </a:moveTo>
                <a:lnTo>
                  <a:pt x="34" y="0"/>
                </a:lnTo>
                <a:lnTo>
                  <a:pt x="0" y="0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9677" name="Freeform 169"/>
          <p:cNvSpPr>
            <a:spLocks noChangeAspect="1"/>
          </p:cNvSpPr>
          <p:nvPr/>
        </p:nvSpPr>
        <p:spPr bwMode="auto">
          <a:xfrm>
            <a:off x="6115050" y="4319588"/>
            <a:ext cx="520700" cy="504825"/>
          </a:xfrm>
          <a:custGeom>
            <a:avLst/>
            <a:gdLst>
              <a:gd name="T0" fmla="*/ 0 w 320"/>
              <a:gd name="T1" fmla="*/ 2 h 310"/>
              <a:gd name="T2" fmla="*/ 106 w 320"/>
              <a:gd name="T3" fmla="*/ 0 h 310"/>
              <a:gd name="T4" fmla="*/ 320 w 320"/>
              <a:gd name="T5" fmla="*/ 310 h 310"/>
              <a:gd name="T6" fmla="*/ 0 60000 65536"/>
              <a:gd name="T7" fmla="*/ 0 60000 65536"/>
              <a:gd name="T8" fmla="*/ 0 60000 65536"/>
              <a:gd name="T9" fmla="*/ 0 w 320"/>
              <a:gd name="T10" fmla="*/ 0 h 310"/>
              <a:gd name="T11" fmla="*/ 320 w 320"/>
              <a:gd name="T12" fmla="*/ 310 h 31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20" h="310">
                <a:moveTo>
                  <a:pt x="0" y="2"/>
                </a:moveTo>
                <a:lnTo>
                  <a:pt x="106" y="0"/>
                </a:lnTo>
                <a:lnTo>
                  <a:pt x="320" y="310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9678" name="Freeform 170"/>
          <p:cNvSpPr>
            <a:spLocks noChangeAspect="1"/>
          </p:cNvSpPr>
          <p:nvPr/>
        </p:nvSpPr>
        <p:spPr bwMode="auto">
          <a:xfrm>
            <a:off x="5699125" y="3756025"/>
            <a:ext cx="598488" cy="0"/>
          </a:xfrm>
          <a:custGeom>
            <a:avLst/>
            <a:gdLst>
              <a:gd name="T0" fmla="*/ 0 w 366"/>
              <a:gd name="T1" fmla="*/ 0 h 1"/>
              <a:gd name="T2" fmla="*/ 366 w 366"/>
              <a:gd name="T3" fmla="*/ 0 h 1"/>
              <a:gd name="T4" fmla="*/ 0 60000 65536"/>
              <a:gd name="T5" fmla="*/ 0 60000 65536"/>
              <a:gd name="T6" fmla="*/ 0 w 366"/>
              <a:gd name="T7" fmla="*/ 0 h 1"/>
              <a:gd name="T8" fmla="*/ 366 w 366"/>
              <a:gd name="T9" fmla="*/ 0 h 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66" h="1">
                <a:moveTo>
                  <a:pt x="0" y="0"/>
                </a:moveTo>
                <a:lnTo>
                  <a:pt x="366" y="0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9679" name="Freeform 171"/>
          <p:cNvSpPr>
            <a:spLocks noChangeAspect="1"/>
          </p:cNvSpPr>
          <p:nvPr/>
        </p:nvSpPr>
        <p:spPr bwMode="auto">
          <a:xfrm>
            <a:off x="6292850" y="3756025"/>
            <a:ext cx="436563" cy="536575"/>
          </a:xfrm>
          <a:custGeom>
            <a:avLst/>
            <a:gdLst>
              <a:gd name="T0" fmla="*/ 180 w 268"/>
              <a:gd name="T1" fmla="*/ 330 h 330"/>
              <a:gd name="T2" fmla="*/ 0 w 268"/>
              <a:gd name="T3" fmla="*/ 0 h 330"/>
              <a:gd name="T4" fmla="*/ 268 w 268"/>
              <a:gd name="T5" fmla="*/ 322 h 330"/>
              <a:gd name="T6" fmla="*/ 0 60000 65536"/>
              <a:gd name="T7" fmla="*/ 0 60000 65536"/>
              <a:gd name="T8" fmla="*/ 0 60000 65536"/>
              <a:gd name="T9" fmla="*/ 0 w 268"/>
              <a:gd name="T10" fmla="*/ 0 h 330"/>
              <a:gd name="T11" fmla="*/ 268 w 268"/>
              <a:gd name="T12" fmla="*/ 330 h 33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68" h="330">
                <a:moveTo>
                  <a:pt x="180" y="330"/>
                </a:moveTo>
                <a:lnTo>
                  <a:pt x="0" y="0"/>
                </a:lnTo>
                <a:lnTo>
                  <a:pt x="268" y="322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9680" name="Line 172"/>
          <p:cNvSpPr>
            <a:spLocks noChangeAspect="1" noChangeShapeType="1"/>
          </p:cNvSpPr>
          <p:nvPr/>
        </p:nvSpPr>
        <p:spPr bwMode="auto">
          <a:xfrm>
            <a:off x="5827713" y="2874963"/>
            <a:ext cx="838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9681" name="Line 173"/>
          <p:cNvSpPr>
            <a:spLocks noChangeAspect="1" noChangeShapeType="1"/>
          </p:cNvSpPr>
          <p:nvPr/>
        </p:nvSpPr>
        <p:spPr bwMode="auto">
          <a:xfrm>
            <a:off x="5940425" y="1882775"/>
            <a:ext cx="23653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9682" name="Freeform 174"/>
          <p:cNvSpPr>
            <a:spLocks noChangeAspect="1"/>
          </p:cNvSpPr>
          <p:nvPr/>
        </p:nvSpPr>
        <p:spPr bwMode="auto">
          <a:xfrm>
            <a:off x="6169025" y="1384300"/>
            <a:ext cx="619125" cy="495300"/>
          </a:xfrm>
          <a:custGeom>
            <a:avLst/>
            <a:gdLst>
              <a:gd name="T0" fmla="*/ 378 w 379"/>
              <a:gd name="T1" fmla="*/ 0 h 304"/>
              <a:gd name="T2" fmla="*/ 0 w 379"/>
              <a:gd name="T3" fmla="*/ 304 h 304"/>
              <a:gd name="T4" fmla="*/ 379 w 379"/>
              <a:gd name="T5" fmla="*/ 244 h 304"/>
              <a:gd name="T6" fmla="*/ 0 60000 65536"/>
              <a:gd name="T7" fmla="*/ 0 60000 65536"/>
              <a:gd name="T8" fmla="*/ 0 60000 65536"/>
              <a:gd name="T9" fmla="*/ 0 w 379"/>
              <a:gd name="T10" fmla="*/ 0 h 304"/>
              <a:gd name="T11" fmla="*/ 379 w 379"/>
              <a:gd name="T12" fmla="*/ 304 h 30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79" h="304">
                <a:moveTo>
                  <a:pt x="378" y="0"/>
                </a:moveTo>
                <a:lnTo>
                  <a:pt x="0" y="304"/>
                </a:lnTo>
                <a:lnTo>
                  <a:pt x="379" y="244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9683" name="Line 175"/>
          <p:cNvSpPr>
            <a:spLocks noChangeAspect="1" noChangeShapeType="1"/>
          </p:cNvSpPr>
          <p:nvPr/>
        </p:nvSpPr>
        <p:spPr bwMode="auto">
          <a:xfrm>
            <a:off x="6162675" y="1322388"/>
            <a:ext cx="1666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9684" name="Freeform 176"/>
          <p:cNvSpPr>
            <a:spLocks noChangeAspect="1"/>
          </p:cNvSpPr>
          <p:nvPr/>
        </p:nvSpPr>
        <p:spPr bwMode="auto">
          <a:xfrm>
            <a:off x="4229100" y="1036638"/>
            <a:ext cx="646113" cy="536575"/>
          </a:xfrm>
          <a:custGeom>
            <a:avLst/>
            <a:gdLst>
              <a:gd name="T0" fmla="*/ 0 w 396"/>
              <a:gd name="T1" fmla="*/ 0 h 330"/>
              <a:gd name="T2" fmla="*/ 198 w 396"/>
              <a:gd name="T3" fmla="*/ 330 h 330"/>
              <a:gd name="T4" fmla="*/ 396 w 396"/>
              <a:gd name="T5" fmla="*/ 330 h 330"/>
              <a:gd name="T6" fmla="*/ 0 60000 65536"/>
              <a:gd name="T7" fmla="*/ 0 60000 65536"/>
              <a:gd name="T8" fmla="*/ 0 60000 65536"/>
              <a:gd name="T9" fmla="*/ 0 w 396"/>
              <a:gd name="T10" fmla="*/ 0 h 330"/>
              <a:gd name="T11" fmla="*/ 396 w 396"/>
              <a:gd name="T12" fmla="*/ 330 h 33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96" h="330">
                <a:moveTo>
                  <a:pt x="0" y="0"/>
                </a:moveTo>
                <a:lnTo>
                  <a:pt x="198" y="330"/>
                </a:lnTo>
                <a:lnTo>
                  <a:pt x="396" y="330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9685" name="Line 177"/>
          <p:cNvSpPr>
            <a:spLocks noChangeAspect="1" noChangeShapeType="1"/>
          </p:cNvSpPr>
          <p:nvPr/>
        </p:nvSpPr>
        <p:spPr bwMode="auto">
          <a:xfrm>
            <a:off x="4524375" y="1322388"/>
            <a:ext cx="35083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9686" name="Line 178"/>
          <p:cNvSpPr>
            <a:spLocks noChangeAspect="1" noChangeShapeType="1"/>
          </p:cNvSpPr>
          <p:nvPr/>
        </p:nvSpPr>
        <p:spPr bwMode="auto">
          <a:xfrm>
            <a:off x="4962525" y="730250"/>
            <a:ext cx="2190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9687" name="Line 179"/>
          <p:cNvSpPr>
            <a:spLocks noChangeAspect="1" noChangeShapeType="1"/>
          </p:cNvSpPr>
          <p:nvPr/>
        </p:nvSpPr>
        <p:spPr bwMode="auto">
          <a:xfrm>
            <a:off x="5589588" y="730250"/>
            <a:ext cx="33178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9688" name="Freeform 180"/>
          <p:cNvSpPr>
            <a:spLocks noChangeAspect="1"/>
          </p:cNvSpPr>
          <p:nvPr/>
        </p:nvSpPr>
        <p:spPr bwMode="auto">
          <a:xfrm>
            <a:off x="5005388" y="358775"/>
            <a:ext cx="169862" cy="165100"/>
          </a:xfrm>
          <a:custGeom>
            <a:avLst/>
            <a:gdLst>
              <a:gd name="T0" fmla="*/ 0 w 104"/>
              <a:gd name="T1" fmla="*/ 102 h 102"/>
              <a:gd name="T2" fmla="*/ 34 w 104"/>
              <a:gd name="T3" fmla="*/ 0 h 102"/>
              <a:gd name="T4" fmla="*/ 104 w 104"/>
              <a:gd name="T5" fmla="*/ 0 h 102"/>
              <a:gd name="T6" fmla="*/ 0 60000 65536"/>
              <a:gd name="T7" fmla="*/ 0 60000 65536"/>
              <a:gd name="T8" fmla="*/ 0 60000 65536"/>
              <a:gd name="T9" fmla="*/ 0 w 104"/>
              <a:gd name="T10" fmla="*/ 0 h 102"/>
              <a:gd name="T11" fmla="*/ 104 w 104"/>
              <a:gd name="T12" fmla="*/ 102 h 10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04" h="102">
                <a:moveTo>
                  <a:pt x="0" y="102"/>
                </a:moveTo>
                <a:lnTo>
                  <a:pt x="34" y="0"/>
                </a:lnTo>
                <a:lnTo>
                  <a:pt x="104" y="0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9689" name="Freeform 181"/>
          <p:cNvSpPr>
            <a:spLocks noChangeAspect="1"/>
          </p:cNvSpPr>
          <p:nvPr/>
        </p:nvSpPr>
        <p:spPr bwMode="auto">
          <a:xfrm>
            <a:off x="5645150" y="369888"/>
            <a:ext cx="233363" cy="157162"/>
          </a:xfrm>
          <a:custGeom>
            <a:avLst/>
            <a:gdLst>
              <a:gd name="T0" fmla="*/ 0 w 144"/>
              <a:gd name="T1" fmla="*/ 0 h 96"/>
              <a:gd name="T2" fmla="*/ 120 w 144"/>
              <a:gd name="T3" fmla="*/ 0 h 96"/>
              <a:gd name="T4" fmla="*/ 144 w 144"/>
              <a:gd name="T5" fmla="*/ 96 h 96"/>
              <a:gd name="T6" fmla="*/ 0 60000 65536"/>
              <a:gd name="T7" fmla="*/ 0 60000 65536"/>
              <a:gd name="T8" fmla="*/ 0 60000 65536"/>
              <a:gd name="T9" fmla="*/ 0 w 144"/>
              <a:gd name="T10" fmla="*/ 0 h 96"/>
              <a:gd name="T11" fmla="*/ 144 w 144"/>
              <a:gd name="T12" fmla="*/ 96 h 9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4" h="96">
                <a:moveTo>
                  <a:pt x="0" y="0"/>
                </a:moveTo>
                <a:lnTo>
                  <a:pt x="120" y="0"/>
                </a:lnTo>
                <a:lnTo>
                  <a:pt x="144" y="96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9690" name="Freeform 182"/>
          <p:cNvSpPr>
            <a:spLocks noChangeAspect="1"/>
          </p:cNvSpPr>
          <p:nvPr/>
        </p:nvSpPr>
        <p:spPr bwMode="auto">
          <a:xfrm>
            <a:off x="3559175" y="369888"/>
            <a:ext cx="811213" cy="303212"/>
          </a:xfrm>
          <a:custGeom>
            <a:avLst/>
            <a:gdLst>
              <a:gd name="T0" fmla="*/ 0 w 498"/>
              <a:gd name="T1" fmla="*/ 0 h 186"/>
              <a:gd name="T2" fmla="*/ 304 w 498"/>
              <a:gd name="T3" fmla="*/ 0 h 186"/>
              <a:gd name="T4" fmla="*/ 498 w 498"/>
              <a:gd name="T5" fmla="*/ 186 h 186"/>
              <a:gd name="T6" fmla="*/ 0 60000 65536"/>
              <a:gd name="T7" fmla="*/ 0 60000 65536"/>
              <a:gd name="T8" fmla="*/ 0 60000 65536"/>
              <a:gd name="T9" fmla="*/ 0 w 498"/>
              <a:gd name="T10" fmla="*/ 0 h 186"/>
              <a:gd name="T11" fmla="*/ 498 w 498"/>
              <a:gd name="T12" fmla="*/ 186 h 18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98" h="186">
                <a:moveTo>
                  <a:pt x="0" y="0"/>
                </a:moveTo>
                <a:lnTo>
                  <a:pt x="304" y="0"/>
                </a:lnTo>
                <a:lnTo>
                  <a:pt x="498" y="186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9691" name="Freeform 183"/>
          <p:cNvSpPr>
            <a:spLocks noChangeAspect="1"/>
          </p:cNvSpPr>
          <p:nvPr/>
        </p:nvSpPr>
        <p:spPr bwMode="auto">
          <a:xfrm>
            <a:off x="6910388" y="3863975"/>
            <a:ext cx="233362" cy="1722438"/>
          </a:xfrm>
          <a:custGeom>
            <a:avLst/>
            <a:gdLst>
              <a:gd name="T0" fmla="*/ 0 w 144"/>
              <a:gd name="T1" fmla="*/ 1056 h 1056"/>
              <a:gd name="T2" fmla="*/ 88 w 144"/>
              <a:gd name="T3" fmla="*/ 0 h 1056"/>
              <a:gd name="T4" fmla="*/ 144 w 144"/>
              <a:gd name="T5" fmla="*/ 2 h 1056"/>
              <a:gd name="T6" fmla="*/ 0 60000 65536"/>
              <a:gd name="T7" fmla="*/ 0 60000 65536"/>
              <a:gd name="T8" fmla="*/ 0 60000 65536"/>
              <a:gd name="T9" fmla="*/ 0 w 144"/>
              <a:gd name="T10" fmla="*/ 0 h 1056"/>
              <a:gd name="T11" fmla="*/ 144 w 144"/>
              <a:gd name="T12" fmla="*/ 1056 h 105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4" h="1056">
                <a:moveTo>
                  <a:pt x="0" y="1056"/>
                </a:moveTo>
                <a:lnTo>
                  <a:pt x="88" y="0"/>
                </a:lnTo>
                <a:lnTo>
                  <a:pt x="144" y="2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9692" name="Freeform 184"/>
          <p:cNvSpPr>
            <a:spLocks noChangeAspect="1"/>
          </p:cNvSpPr>
          <p:nvPr/>
        </p:nvSpPr>
        <p:spPr bwMode="auto">
          <a:xfrm>
            <a:off x="7123113" y="4570413"/>
            <a:ext cx="288925" cy="985837"/>
          </a:xfrm>
          <a:custGeom>
            <a:avLst/>
            <a:gdLst>
              <a:gd name="T0" fmla="*/ 0 w 178"/>
              <a:gd name="T1" fmla="*/ 605 h 605"/>
              <a:gd name="T2" fmla="*/ 178 w 178"/>
              <a:gd name="T3" fmla="*/ 188 h 605"/>
              <a:gd name="T4" fmla="*/ 178 w 178"/>
              <a:gd name="T5" fmla="*/ 0 h 605"/>
              <a:gd name="T6" fmla="*/ 0 60000 65536"/>
              <a:gd name="T7" fmla="*/ 0 60000 65536"/>
              <a:gd name="T8" fmla="*/ 0 60000 65536"/>
              <a:gd name="T9" fmla="*/ 0 w 178"/>
              <a:gd name="T10" fmla="*/ 0 h 605"/>
              <a:gd name="T11" fmla="*/ 178 w 178"/>
              <a:gd name="T12" fmla="*/ 605 h 605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78" h="605">
                <a:moveTo>
                  <a:pt x="0" y="605"/>
                </a:moveTo>
                <a:lnTo>
                  <a:pt x="178" y="188"/>
                </a:lnTo>
                <a:lnTo>
                  <a:pt x="178" y="0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9693" name="Freeform 185"/>
          <p:cNvSpPr>
            <a:spLocks noChangeAspect="1"/>
          </p:cNvSpPr>
          <p:nvPr/>
        </p:nvSpPr>
        <p:spPr bwMode="auto">
          <a:xfrm>
            <a:off x="6808788" y="479425"/>
            <a:ext cx="331787" cy="90488"/>
          </a:xfrm>
          <a:custGeom>
            <a:avLst/>
            <a:gdLst>
              <a:gd name="T0" fmla="*/ 0 w 204"/>
              <a:gd name="T1" fmla="*/ 56 h 56"/>
              <a:gd name="T2" fmla="*/ 26 w 204"/>
              <a:gd name="T3" fmla="*/ 0 h 56"/>
              <a:gd name="T4" fmla="*/ 204 w 204"/>
              <a:gd name="T5" fmla="*/ 0 h 56"/>
              <a:gd name="T6" fmla="*/ 0 60000 65536"/>
              <a:gd name="T7" fmla="*/ 0 60000 65536"/>
              <a:gd name="T8" fmla="*/ 0 60000 65536"/>
              <a:gd name="T9" fmla="*/ 0 w 204"/>
              <a:gd name="T10" fmla="*/ 0 h 56"/>
              <a:gd name="T11" fmla="*/ 204 w 204"/>
              <a:gd name="T12" fmla="*/ 56 h 5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04" h="56">
                <a:moveTo>
                  <a:pt x="0" y="56"/>
                </a:moveTo>
                <a:lnTo>
                  <a:pt x="26" y="0"/>
                </a:lnTo>
                <a:lnTo>
                  <a:pt x="204" y="0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9694" name="Freeform 186"/>
          <p:cNvSpPr>
            <a:spLocks noChangeAspect="1"/>
          </p:cNvSpPr>
          <p:nvPr/>
        </p:nvSpPr>
        <p:spPr bwMode="auto">
          <a:xfrm>
            <a:off x="6550025" y="938213"/>
            <a:ext cx="596900" cy="247650"/>
          </a:xfrm>
          <a:custGeom>
            <a:avLst/>
            <a:gdLst>
              <a:gd name="T0" fmla="*/ 0 w 366"/>
              <a:gd name="T1" fmla="*/ 0 h 152"/>
              <a:gd name="T2" fmla="*/ 258 w 366"/>
              <a:gd name="T3" fmla="*/ 152 h 152"/>
              <a:gd name="T4" fmla="*/ 366 w 366"/>
              <a:gd name="T5" fmla="*/ 150 h 152"/>
              <a:gd name="T6" fmla="*/ 0 60000 65536"/>
              <a:gd name="T7" fmla="*/ 0 60000 65536"/>
              <a:gd name="T8" fmla="*/ 0 60000 65536"/>
              <a:gd name="T9" fmla="*/ 0 w 366"/>
              <a:gd name="T10" fmla="*/ 0 h 152"/>
              <a:gd name="T11" fmla="*/ 366 w 366"/>
              <a:gd name="T12" fmla="*/ 152 h 15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66" h="152">
                <a:moveTo>
                  <a:pt x="0" y="0"/>
                </a:moveTo>
                <a:lnTo>
                  <a:pt x="258" y="152"/>
                </a:lnTo>
                <a:lnTo>
                  <a:pt x="366" y="150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9695" name="Rectangle 187"/>
          <p:cNvSpPr>
            <a:spLocks noChangeAspect="1" noChangeArrowheads="1"/>
          </p:cNvSpPr>
          <p:nvPr/>
        </p:nvSpPr>
        <p:spPr bwMode="auto">
          <a:xfrm>
            <a:off x="3338513" y="6302375"/>
            <a:ext cx="1674812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r"/>
            <a:r>
              <a:rPr lang="en-US" sz="1100">
                <a:latin typeface="Arial Black" pitchFamily="-78" charset="0"/>
              </a:rPr>
              <a:t>Femur (thigh bone) </a:t>
            </a:r>
          </a:p>
        </p:txBody>
      </p:sp>
    </p:spTree>
    <p:extLst>
      <p:ext uri="{BB962C8B-B14F-4D97-AF65-F5344CB8AC3E}">
        <p14:creationId xmlns:p14="http://schemas.microsoft.com/office/powerpoint/2010/main" val="2273816647"/>
      </p:ext>
    </p:extLst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GB"/>
              <a:t> </a:t>
            </a:r>
          </a:p>
        </p:txBody>
      </p:sp>
      <p:sp>
        <p:nvSpPr>
          <p:cNvPr id="70659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Bones Of The Leg</a:t>
            </a:r>
          </a:p>
        </p:txBody>
      </p:sp>
      <p:sp>
        <p:nvSpPr>
          <p:cNvPr id="70660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365125" y="1141413"/>
            <a:ext cx="6264275" cy="5106987"/>
          </a:xfrm>
        </p:spPr>
        <p:txBody>
          <a:bodyPr>
            <a:normAutofit fontScale="92500" lnSpcReduction="10000"/>
          </a:bodyPr>
          <a:lstStyle/>
          <a:p>
            <a:pPr eaLnBrk="1" hangingPunct="1"/>
            <a:r>
              <a:rPr lang="en-US" sz="2800" b="1" dirty="0" smtClean="0"/>
              <a:t>Tibia</a:t>
            </a:r>
            <a:endParaRPr lang="en-US" sz="2800" dirty="0" smtClean="0"/>
          </a:p>
          <a:p>
            <a:pPr lvl="1" eaLnBrk="1" hangingPunct="1"/>
            <a:r>
              <a:rPr lang="en-US" sz="2400" dirty="0" smtClean="0"/>
              <a:t>Medial leg bone</a:t>
            </a:r>
          </a:p>
          <a:p>
            <a:pPr lvl="1" eaLnBrk="1" hangingPunct="1"/>
            <a:r>
              <a:rPr lang="en-US" sz="2400" dirty="0" smtClean="0"/>
              <a:t>Receives weight of body from femur; transmits to foot</a:t>
            </a:r>
          </a:p>
          <a:p>
            <a:pPr eaLnBrk="1" hangingPunct="1"/>
            <a:endParaRPr lang="en-US" sz="2800" b="1" dirty="0" smtClean="0"/>
          </a:p>
          <a:p>
            <a:pPr eaLnBrk="1" hangingPunct="1"/>
            <a:r>
              <a:rPr lang="en-US" sz="2800" b="1" dirty="0" smtClean="0"/>
              <a:t>Fibula</a:t>
            </a:r>
            <a:endParaRPr lang="en-US" sz="2800" dirty="0" smtClean="0"/>
          </a:p>
          <a:p>
            <a:pPr lvl="1" eaLnBrk="1" hangingPunct="1"/>
            <a:r>
              <a:rPr lang="en-US" sz="2400" dirty="0" smtClean="0"/>
              <a:t>Not weight bearing; no articulation with femur</a:t>
            </a:r>
          </a:p>
          <a:p>
            <a:pPr lvl="1" eaLnBrk="1" hangingPunct="1"/>
            <a:r>
              <a:rPr lang="en-US" sz="2400" dirty="0" smtClean="0"/>
              <a:t>Several muscles originate from fibula</a:t>
            </a:r>
          </a:p>
          <a:p>
            <a:pPr lvl="1" eaLnBrk="1" hangingPunct="1"/>
            <a:r>
              <a:rPr lang="en-US" sz="2400" dirty="0" smtClean="0"/>
              <a:t>Articulates proximally and distally with tibia</a:t>
            </a:r>
          </a:p>
          <a:p>
            <a:pPr eaLnBrk="1" hangingPunct="1"/>
            <a:endParaRPr lang="en-US" sz="2800" dirty="0" smtClean="0"/>
          </a:p>
          <a:p>
            <a:pPr eaLnBrk="1" hangingPunct="1"/>
            <a:r>
              <a:rPr lang="en-US" sz="2800" dirty="0" smtClean="0"/>
              <a:t>Tibia and fibula connected by </a:t>
            </a:r>
            <a:r>
              <a:rPr lang="en-US" sz="2800" dirty="0" err="1" smtClean="0"/>
              <a:t>interosseous</a:t>
            </a:r>
            <a:r>
              <a:rPr lang="en-US" sz="2800" dirty="0" smtClean="0"/>
              <a:t> membrane</a:t>
            </a:r>
          </a:p>
        </p:txBody>
      </p:sp>
      <p:pic>
        <p:nvPicPr>
          <p:cNvPr id="7066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538163"/>
            <a:ext cx="1933575" cy="587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70111774"/>
      </p:ext>
    </p:extLst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GB"/>
              <a:t> </a:t>
            </a:r>
          </a:p>
        </p:txBody>
      </p:sp>
      <p:sp>
        <p:nvSpPr>
          <p:cNvPr id="73731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Foot: Tarsus, Metatarsus, Phalanges</a:t>
            </a:r>
          </a:p>
        </p:txBody>
      </p:sp>
      <p:sp>
        <p:nvSpPr>
          <p:cNvPr id="73732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b="1" dirty="0" smtClean="0"/>
              <a:t>Tarsus</a:t>
            </a:r>
            <a:endParaRPr lang="en-US" dirty="0" smtClean="0"/>
          </a:p>
          <a:p>
            <a:pPr lvl="1" eaLnBrk="1" hangingPunct="1"/>
            <a:r>
              <a:rPr lang="en-US" dirty="0" smtClean="0"/>
              <a:t>Seven tarsal bones form posterior half of foot</a:t>
            </a:r>
          </a:p>
          <a:p>
            <a:pPr lvl="1" eaLnBrk="1" hangingPunct="1"/>
            <a:endParaRPr lang="en-US" dirty="0" smtClean="0"/>
          </a:p>
          <a:p>
            <a:pPr lvl="1" eaLnBrk="1" hangingPunct="1"/>
            <a:r>
              <a:rPr lang="en-US" dirty="0" smtClean="0"/>
              <a:t>Body weight carried primarily by talus and </a:t>
            </a:r>
            <a:r>
              <a:rPr lang="en-US" b="1" dirty="0" smtClean="0"/>
              <a:t>calcaneus</a:t>
            </a:r>
            <a:endParaRPr lang="en-US" dirty="0" smtClean="0"/>
          </a:p>
          <a:p>
            <a:pPr lvl="1" eaLnBrk="1" hangingPunct="1"/>
            <a:endParaRPr lang="en-US" dirty="0" smtClean="0"/>
          </a:p>
          <a:p>
            <a:pPr lvl="1" eaLnBrk="1" hangingPunct="1"/>
            <a:r>
              <a:rPr lang="en-US" dirty="0" smtClean="0"/>
              <a:t>Other tarsal bones: </a:t>
            </a:r>
            <a:r>
              <a:rPr lang="en-US" b="1" dirty="0" smtClean="0"/>
              <a:t>cuboid, </a:t>
            </a:r>
            <a:r>
              <a:rPr lang="en-US" b="1" dirty="0" err="1" smtClean="0"/>
              <a:t>navicular</a:t>
            </a:r>
            <a:r>
              <a:rPr lang="en-US" dirty="0" smtClean="0"/>
              <a:t>, and </a:t>
            </a:r>
            <a:r>
              <a:rPr lang="en-US" b="1" dirty="0" smtClean="0"/>
              <a:t>medial, intermediate, and lateral cuneiform</a:t>
            </a:r>
            <a:r>
              <a:rPr lang="en-US" dirty="0" smtClean="0"/>
              <a:t> bones</a:t>
            </a:r>
          </a:p>
        </p:txBody>
      </p:sp>
    </p:spTree>
    <p:extLst>
      <p:ext uri="{BB962C8B-B14F-4D97-AF65-F5344CB8AC3E}">
        <p14:creationId xmlns:p14="http://schemas.microsoft.com/office/powerpoint/2010/main" val="615036305"/>
      </p:ext>
    </p:extLst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GB"/>
              <a:t> </a:t>
            </a:r>
          </a:p>
        </p:txBody>
      </p:sp>
      <p:sp>
        <p:nvSpPr>
          <p:cNvPr id="74755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Foot: Metatarsals and Phalanges</a:t>
            </a:r>
          </a:p>
        </p:txBody>
      </p:sp>
      <p:sp>
        <p:nvSpPr>
          <p:cNvPr id="74756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365125" y="1141413"/>
            <a:ext cx="3749675" cy="5106987"/>
          </a:xfrm>
        </p:spPr>
        <p:txBody>
          <a:bodyPr>
            <a:normAutofit fontScale="92500" lnSpcReduction="10000"/>
          </a:bodyPr>
          <a:lstStyle/>
          <a:p>
            <a:pPr eaLnBrk="1" hangingPunct="1"/>
            <a:r>
              <a:rPr lang="en-US" sz="2800" b="1" dirty="0" smtClean="0"/>
              <a:t>Metatarsals:</a:t>
            </a:r>
            <a:endParaRPr lang="en-US" sz="2800" dirty="0" smtClean="0"/>
          </a:p>
          <a:p>
            <a:pPr lvl="1" eaLnBrk="1" hangingPunct="1"/>
            <a:r>
              <a:rPr lang="en-US" sz="2400" dirty="0" smtClean="0"/>
              <a:t>Five metatarsal bones  </a:t>
            </a:r>
          </a:p>
          <a:p>
            <a:pPr lvl="1" eaLnBrk="1" hangingPunct="1"/>
            <a:r>
              <a:rPr lang="en-US" sz="2400" dirty="0" smtClean="0"/>
              <a:t>Enlarged head of metatarsal 1 forms "ball of the foot"</a:t>
            </a:r>
          </a:p>
          <a:p>
            <a:pPr eaLnBrk="1" hangingPunct="1"/>
            <a:r>
              <a:rPr lang="en-US" sz="2800" b="1" dirty="0" smtClean="0"/>
              <a:t>Phalanges</a:t>
            </a:r>
            <a:endParaRPr lang="en-US" sz="2800" dirty="0" smtClean="0"/>
          </a:p>
          <a:p>
            <a:pPr lvl="1" eaLnBrk="1" hangingPunct="1"/>
            <a:r>
              <a:rPr lang="en-US" sz="2400" dirty="0" smtClean="0"/>
              <a:t>14 bones of toes</a:t>
            </a:r>
          </a:p>
          <a:p>
            <a:pPr lvl="1" eaLnBrk="1" hangingPunct="1"/>
            <a:r>
              <a:rPr lang="en-US" sz="2400" dirty="0" smtClean="0"/>
              <a:t>Digit #1 </a:t>
            </a:r>
          </a:p>
          <a:p>
            <a:pPr lvl="2" eaLnBrk="1" hangingPunct="1"/>
            <a:r>
              <a:rPr lang="en-US" sz="2000" dirty="0" smtClean="0"/>
              <a:t>(Hallux) has 2 bones </a:t>
            </a:r>
          </a:p>
          <a:p>
            <a:pPr lvl="2" eaLnBrk="1" hangingPunct="1"/>
            <a:r>
              <a:rPr lang="en-US" sz="2000" dirty="0" smtClean="0"/>
              <a:t>no middle phalanx</a:t>
            </a:r>
          </a:p>
          <a:p>
            <a:pPr lvl="1" eaLnBrk="1" hangingPunct="1"/>
            <a:r>
              <a:rPr lang="en-US" sz="2400" dirty="0" smtClean="0"/>
              <a:t>Digits #2–5 have 3 bones</a:t>
            </a:r>
          </a:p>
          <a:p>
            <a:pPr lvl="2" eaLnBrk="1" hangingPunct="1"/>
            <a:r>
              <a:rPr lang="en-US" sz="2000" dirty="0" smtClean="0"/>
              <a:t>distal, middle, and proximal phalanx</a:t>
            </a:r>
          </a:p>
          <a:p>
            <a:pPr lvl="1" eaLnBrk="1" hangingPunct="1"/>
            <a:endParaRPr lang="en-US" sz="2400" dirty="0" smtClean="0"/>
          </a:p>
        </p:txBody>
      </p:sp>
      <p:pic>
        <p:nvPicPr>
          <p:cNvPr id="7475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295400"/>
            <a:ext cx="4220721" cy="4481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291080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35846" name="Rectangle 6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Other Skin Markings</a:t>
            </a:r>
          </a:p>
        </p:txBody>
      </p:sp>
      <p:sp>
        <p:nvSpPr>
          <p:cNvPr id="35847" name="Rectangle 7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en-US" b="1" dirty="0" err="1"/>
              <a:t>Striae</a:t>
            </a:r>
            <a:endParaRPr lang="en-US" dirty="0"/>
          </a:p>
          <a:p>
            <a:pPr lvl="1"/>
            <a:r>
              <a:rPr lang="en-US" dirty="0"/>
              <a:t>Silvery-white scars</a:t>
            </a:r>
          </a:p>
          <a:p>
            <a:pPr lvl="1"/>
            <a:r>
              <a:rPr lang="en-US" dirty="0"/>
              <a:t>"Stretch marks"</a:t>
            </a:r>
          </a:p>
          <a:p>
            <a:pPr lvl="1"/>
            <a:r>
              <a:rPr lang="en-US" dirty="0"/>
              <a:t>Extreme stretching causes dermal tears</a:t>
            </a:r>
          </a:p>
          <a:p>
            <a:endParaRPr lang="en-US" b="1" dirty="0" smtClean="0"/>
          </a:p>
          <a:p>
            <a:r>
              <a:rPr lang="en-US" b="1" dirty="0" smtClean="0"/>
              <a:t>Blister</a:t>
            </a:r>
            <a:endParaRPr lang="en-US" dirty="0"/>
          </a:p>
          <a:p>
            <a:pPr lvl="1"/>
            <a:r>
              <a:rPr lang="en-US" dirty="0"/>
              <a:t>From acute, short-term trauma</a:t>
            </a:r>
          </a:p>
          <a:p>
            <a:pPr lvl="1"/>
            <a:r>
              <a:rPr lang="en-US" dirty="0"/>
              <a:t>Fluid-filled pocket that separates epidermal and dermal layers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36870" name="Rectangle 6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Skin Color</a:t>
            </a:r>
          </a:p>
        </p:txBody>
      </p:sp>
      <p:sp>
        <p:nvSpPr>
          <p:cNvPr id="36871" name="Rectangle 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Three pigments contribute to skin color</a:t>
            </a:r>
          </a:p>
          <a:p>
            <a:pPr lvl="1"/>
            <a:endParaRPr lang="en-US" b="1" dirty="0" smtClean="0"/>
          </a:p>
          <a:p>
            <a:pPr lvl="1"/>
            <a:r>
              <a:rPr lang="en-US" b="1" dirty="0" smtClean="0"/>
              <a:t>Melanin</a:t>
            </a:r>
            <a:endParaRPr lang="en-US" dirty="0"/>
          </a:p>
          <a:p>
            <a:pPr lvl="2"/>
            <a:r>
              <a:rPr lang="en-US" dirty="0"/>
              <a:t>Only pigment made in skin</a:t>
            </a:r>
          </a:p>
          <a:p>
            <a:pPr lvl="1"/>
            <a:endParaRPr lang="en-US" b="1" dirty="0" smtClean="0"/>
          </a:p>
          <a:p>
            <a:pPr lvl="1"/>
            <a:r>
              <a:rPr lang="en-US" b="1" dirty="0" smtClean="0"/>
              <a:t>Carotene</a:t>
            </a:r>
            <a:endParaRPr lang="en-US" dirty="0"/>
          </a:p>
          <a:p>
            <a:pPr lvl="1"/>
            <a:endParaRPr lang="en-US" b="1" dirty="0" smtClean="0"/>
          </a:p>
          <a:p>
            <a:pPr lvl="1"/>
            <a:r>
              <a:rPr lang="en-US" b="1" dirty="0" smtClean="0"/>
              <a:t>Hemoglobin</a:t>
            </a:r>
            <a:endParaRPr lang="en-US" b="1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166915" name="Rectangle 18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274638"/>
          </a:xfrm>
          <a:noFill/>
          <a:ln/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sz="1200" b="1"/>
              <a:t>Figure 5.1  Skin structure.</a:t>
            </a:r>
          </a:p>
        </p:txBody>
      </p:sp>
      <p:pic>
        <p:nvPicPr>
          <p:cNvPr id="166971" name="Picture 2" descr="figure_05_01_unlabeled"/>
          <p:cNvPicPr>
            <a:picLocks noChangeAspect="1" noChangeArrowheads="1"/>
          </p:cNvPicPr>
          <p:nvPr/>
        </p:nvPicPr>
        <p:blipFill>
          <a:blip r:embed="rId3" cstate="print"/>
          <a:srcRect b="3474"/>
          <a:stretch>
            <a:fillRect/>
          </a:stretch>
        </p:blipFill>
        <p:spPr bwMode="auto">
          <a:xfrm>
            <a:off x="273050" y="322263"/>
            <a:ext cx="8597900" cy="599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7844" name="Rectangle 4"/>
          <p:cNvSpPr>
            <a:spLocks noChangeArrowheads="1"/>
          </p:cNvSpPr>
          <p:nvPr/>
        </p:nvSpPr>
        <p:spPr bwMode="auto">
          <a:xfrm>
            <a:off x="1143000" y="1057275"/>
            <a:ext cx="10048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 defTabSz="914400" eaLnBrk="0" hangingPunct="0">
              <a:defRPr/>
            </a:pPr>
            <a:r>
              <a:rPr lang="en-US" sz="1400" b="1">
                <a:latin typeface="Arial" charset="0"/>
                <a:ea typeface="ＭＳ Ｐゴシック" charset="0"/>
              </a:rPr>
              <a:t>Hair shaft</a:t>
            </a:r>
          </a:p>
        </p:txBody>
      </p:sp>
      <p:sp>
        <p:nvSpPr>
          <p:cNvPr id="547845" name="Rectangle 5"/>
          <p:cNvSpPr>
            <a:spLocks noChangeArrowheads="1"/>
          </p:cNvSpPr>
          <p:nvPr/>
        </p:nvSpPr>
        <p:spPr bwMode="auto">
          <a:xfrm>
            <a:off x="228600" y="1789113"/>
            <a:ext cx="11525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 defTabSz="914400" eaLnBrk="0" hangingPunct="0">
              <a:defRPr/>
            </a:pPr>
            <a:r>
              <a:rPr lang="en-US" sz="1400">
                <a:latin typeface="Arial Black" charset="0"/>
                <a:ea typeface="ＭＳ Ｐゴシック" charset="0"/>
              </a:rPr>
              <a:t>Epidermis</a:t>
            </a:r>
          </a:p>
        </p:txBody>
      </p:sp>
      <p:sp>
        <p:nvSpPr>
          <p:cNvPr id="547846" name="Rectangle 6"/>
          <p:cNvSpPr>
            <a:spLocks noChangeArrowheads="1"/>
          </p:cNvSpPr>
          <p:nvPr/>
        </p:nvSpPr>
        <p:spPr bwMode="auto">
          <a:xfrm>
            <a:off x="1046163" y="2108200"/>
            <a:ext cx="925512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defTabSz="914400" eaLnBrk="0" hangingPunct="0">
              <a:lnSpc>
                <a:spcPct val="85000"/>
              </a:lnSpc>
              <a:defRPr/>
            </a:pPr>
            <a:r>
              <a:rPr lang="en-US" sz="1400" b="1">
                <a:latin typeface="Arial" charset="0"/>
                <a:ea typeface="ＭＳ Ｐゴシック" charset="0"/>
              </a:rPr>
              <a:t>Papillary</a:t>
            </a:r>
          </a:p>
          <a:p>
            <a:pPr defTabSz="914400" eaLnBrk="0" hangingPunct="0">
              <a:lnSpc>
                <a:spcPct val="85000"/>
              </a:lnSpc>
              <a:defRPr/>
            </a:pPr>
            <a:r>
              <a:rPr lang="en-US" sz="1400" b="1">
                <a:latin typeface="Arial" charset="0"/>
                <a:ea typeface="ＭＳ Ｐゴシック" charset="0"/>
              </a:rPr>
              <a:t>layer</a:t>
            </a:r>
          </a:p>
        </p:txBody>
      </p:sp>
      <p:sp>
        <p:nvSpPr>
          <p:cNvPr id="547847" name="Rectangle 7"/>
          <p:cNvSpPr>
            <a:spLocks noChangeArrowheads="1"/>
          </p:cNvSpPr>
          <p:nvPr/>
        </p:nvSpPr>
        <p:spPr bwMode="auto">
          <a:xfrm>
            <a:off x="227013" y="3003550"/>
            <a:ext cx="865187" cy="27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defTabSz="914400" eaLnBrk="0" hangingPunct="0">
              <a:lnSpc>
                <a:spcPct val="85000"/>
              </a:lnSpc>
              <a:defRPr/>
            </a:pPr>
            <a:r>
              <a:rPr lang="en-US" sz="1400">
                <a:latin typeface="Arial Black" charset="0"/>
                <a:ea typeface="ＭＳ Ｐゴシック" charset="0"/>
              </a:rPr>
              <a:t>Dermis</a:t>
            </a:r>
          </a:p>
        </p:txBody>
      </p:sp>
      <p:sp>
        <p:nvSpPr>
          <p:cNvPr id="547848" name="Rectangle 8"/>
          <p:cNvSpPr>
            <a:spLocks noChangeArrowheads="1"/>
          </p:cNvSpPr>
          <p:nvPr/>
        </p:nvSpPr>
        <p:spPr bwMode="auto">
          <a:xfrm>
            <a:off x="1042988" y="3082925"/>
            <a:ext cx="944562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defTabSz="914400" eaLnBrk="0" hangingPunct="0">
              <a:lnSpc>
                <a:spcPct val="85000"/>
              </a:lnSpc>
              <a:defRPr/>
            </a:pPr>
            <a:r>
              <a:rPr lang="en-US" sz="1400" b="1">
                <a:latin typeface="Arial" charset="0"/>
                <a:ea typeface="ＭＳ Ｐゴシック" charset="0"/>
              </a:rPr>
              <a:t>Reticular</a:t>
            </a:r>
          </a:p>
          <a:p>
            <a:pPr defTabSz="914400" eaLnBrk="0" hangingPunct="0">
              <a:lnSpc>
                <a:spcPct val="85000"/>
              </a:lnSpc>
              <a:defRPr/>
            </a:pPr>
            <a:r>
              <a:rPr lang="en-US" sz="1400" b="1">
                <a:latin typeface="Arial" charset="0"/>
                <a:ea typeface="ＭＳ Ｐゴシック" charset="0"/>
              </a:rPr>
              <a:t>layer</a:t>
            </a:r>
          </a:p>
        </p:txBody>
      </p:sp>
      <p:sp>
        <p:nvSpPr>
          <p:cNvPr id="547849" name="Rectangle 9"/>
          <p:cNvSpPr>
            <a:spLocks noChangeArrowheads="1"/>
          </p:cNvSpPr>
          <p:nvPr/>
        </p:nvSpPr>
        <p:spPr bwMode="auto">
          <a:xfrm>
            <a:off x="460375" y="4152900"/>
            <a:ext cx="1468438" cy="815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defTabSz="914400" eaLnBrk="0" hangingPunct="0">
              <a:lnSpc>
                <a:spcPct val="85000"/>
              </a:lnSpc>
              <a:defRPr/>
            </a:pPr>
            <a:r>
              <a:rPr lang="en-US" sz="1400">
                <a:latin typeface="Arial Black" charset="0"/>
                <a:ea typeface="ＭＳ Ｐゴシック" charset="0"/>
              </a:rPr>
              <a:t>Hypodermis</a:t>
            </a:r>
            <a:endParaRPr lang="en-US" sz="1400" b="1">
              <a:latin typeface="Arial" charset="0"/>
              <a:ea typeface="ＭＳ Ｐゴシック" charset="0"/>
            </a:endParaRPr>
          </a:p>
          <a:p>
            <a:pPr defTabSz="914400" eaLnBrk="0" hangingPunct="0">
              <a:lnSpc>
                <a:spcPct val="85000"/>
              </a:lnSpc>
              <a:defRPr/>
            </a:pPr>
            <a:r>
              <a:rPr lang="en-US" sz="1400" b="1">
                <a:latin typeface="Arial" charset="0"/>
                <a:ea typeface="ＭＳ Ｐゴシック" charset="0"/>
              </a:rPr>
              <a:t>(subcutaneous</a:t>
            </a:r>
          </a:p>
          <a:p>
            <a:pPr defTabSz="914400" eaLnBrk="0" hangingPunct="0">
              <a:lnSpc>
                <a:spcPct val="85000"/>
              </a:lnSpc>
              <a:defRPr/>
            </a:pPr>
            <a:r>
              <a:rPr lang="en-US" sz="1400" b="1">
                <a:latin typeface="Arial" charset="0"/>
                <a:ea typeface="ＭＳ Ｐゴシック" charset="0"/>
              </a:rPr>
              <a:t>tissue; not part</a:t>
            </a:r>
          </a:p>
          <a:p>
            <a:pPr defTabSz="914400" eaLnBrk="0" hangingPunct="0">
              <a:lnSpc>
                <a:spcPct val="85000"/>
              </a:lnSpc>
              <a:defRPr/>
            </a:pPr>
            <a:r>
              <a:rPr lang="en-US" sz="1400" b="1">
                <a:latin typeface="Arial" charset="0"/>
                <a:ea typeface="ＭＳ Ｐゴシック" charset="0"/>
              </a:rPr>
              <a:t>of skin)</a:t>
            </a:r>
          </a:p>
        </p:txBody>
      </p:sp>
      <p:sp>
        <p:nvSpPr>
          <p:cNvPr id="547850" name="Rectangle 10"/>
          <p:cNvSpPr>
            <a:spLocks noChangeArrowheads="1"/>
          </p:cNvSpPr>
          <p:nvPr/>
        </p:nvSpPr>
        <p:spPr bwMode="auto">
          <a:xfrm>
            <a:off x="6950075" y="1603375"/>
            <a:ext cx="1498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 defTabSz="914400" eaLnBrk="0" hangingPunct="0">
              <a:defRPr/>
            </a:pPr>
            <a:r>
              <a:rPr lang="en-US" sz="1400" b="1">
                <a:latin typeface="Arial" charset="0"/>
                <a:ea typeface="ＭＳ Ｐゴシック" charset="0"/>
              </a:rPr>
              <a:t>Dermal papillae</a:t>
            </a:r>
          </a:p>
        </p:txBody>
      </p:sp>
      <p:sp>
        <p:nvSpPr>
          <p:cNvPr id="547851" name="Rectangle 11"/>
          <p:cNvSpPr>
            <a:spLocks noChangeArrowheads="1"/>
          </p:cNvSpPr>
          <p:nvPr/>
        </p:nvSpPr>
        <p:spPr bwMode="auto">
          <a:xfrm>
            <a:off x="6945313" y="1952625"/>
            <a:ext cx="1250950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defTabSz="914400" eaLnBrk="0" hangingPunct="0">
              <a:lnSpc>
                <a:spcPct val="85000"/>
              </a:lnSpc>
              <a:defRPr/>
            </a:pPr>
            <a:r>
              <a:rPr lang="en-US" sz="1400" b="1">
                <a:latin typeface="Arial" charset="0"/>
                <a:ea typeface="ＭＳ Ｐゴシック" charset="0"/>
              </a:rPr>
              <a:t>Subpapillary</a:t>
            </a:r>
          </a:p>
          <a:p>
            <a:pPr defTabSz="914400" eaLnBrk="0" hangingPunct="0">
              <a:lnSpc>
                <a:spcPct val="85000"/>
              </a:lnSpc>
              <a:defRPr/>
            </a:pPr>
            <a:r>
              <a:rPr lang="en-US" sz="1400" b="1">
                <a:latin typeface="Arial" charset="0"/>
                <a:ea typeface="ＭＳ Ｐゴシック" charset="0"/>
              </a:rPr>
              <a:t>plexus</a:t>
            </a:r>
          </a:p>
        </p:txBody>
      </p:sp>
      <p:sp>
        <p:nvSpPr>
          <p:cNvPr id="547852" name="Rectangle 12"/>
          <p:cNvSpPr>
            <a:spLocks noChangeArrowheads="1"/>
          </p:cNvSpPr>
          <p:nvPr/>
        </p:nvSpPr>
        <p:spPr bwMode="auto">
          <a:xfrm>
            <a:off x="6943725" y="2414588"/>
            <a:ext cx="1133475" cy="27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defTabSz="914400" eaLnBrk="0" hangingPunct="0">
              <a:lnSpc>
                <a:spcPct val="85000"/>
              </a:lnSpc>
              <a:defRPr/>
            </a:pPr>
            <a:r>
              <a:rPr lang="en-US" sz="1400" b="1">
                <a:latin typeface="Arial" charset="0"/>
                <a:ea typeface="ＭＳ Ｐゴシック" charset="0"/>
              </a:rPr>
              <a:t>Sweat pore</a:t>
            </a:r>
          </a:p>
        </p:txBody>
      </p:sp>
      <p:sp>
        <p:nvSpPr>
          <p:cNvPr id="547853" name="Rectangle 13"/>
          <p:cNvSpPr>
            <a:spLocks noChangeArrowheads="1"/>
          </p:cNvSpPr>
          <p:nvPr/>
        </p:nvSpPr>
        <p:spPr bwMode="auto">
          <a:xfrm>
            <a:off x="6043613" y="4959350"/>
            <a:ext cx="1830387" cy="27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indent="114300" defTabSz="914400" eaLnBrk="0" hangingPunct="0">
              <a:lnSpc>
                <a:spcPct val="85000"/>
              </a:lnSpc>
              <a:buSzPct val="125000"/>
              <a:buFont typeface="Arial" charset="0"/>
              <a:buNone/>
              <a:defRPr/>
            </a:pPr>
            <a:r>
              <a:rPr lang="en-US" sz="1400" b="1">
                <a:latin typeface="Arial" charset="0"/>
                <a:ea typeface="ＭＳ Ｐゴシック" charset="0"/>
              </a:rPr>
              <a:t>Cutaneous plexus</a:t>
            </a:r>
          </a:p>
        </p:txBody>
      </p:sp>
      <p:sp>
        <p:nvSpPr>
          <p:cNvPr id="547854" name="Rectangle 14"/>
          <p:cNvSpPr>
            <a:spLocks noChangeArrowheads="1"/>
          </p:cNvSpPr>
          <p:nvPr/>
        </p:nvSpPr>
        <p:spPr bwMode="auto">
          <a:xfrm>
            <a:off x="5492750" y="5414963"/>
            <a:ext cx="1449388" cy="27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defTabSz="914400" eaLnBrk="0" hangingPunct="0">
              <a:lnSpc>
                <a:spcPct val="85000"/>
              </a:lnSpc>
              <a:buSzPct val="125000"/>
              <a:buFont typeface="Arial" charset="0"/>
              <a:buNone/>
              <a:defRPr/>
            </a:pPr>
            <a:r>
              <a:rPr lang="en-US" sz="1400" b="1">
                <a:latin typeface="Arial" charset="0"/>
                <a:ea typeface="ＭＳ Ｐゴシック" charset="0"/>
              </a:rPr>
              <a:t>Adipose tissue</a:t>
            </a:r>
          </a:p>
        </p:txBody>
      </p:sp>
      <p:sp>
        <p:nvSpPr>
          <p:cNvPr id="547855" name="Freeform 15"/>
          <p:cNvSpPr>
            <a:spLocks/>
          </p:cNvSpPr>
          <p:nvPr/>
        </p:nvSpPr>
        <p:spPr bwMode="auto">
          <a:xfrm>
            <a:off x="2090738" y="1214438"/>
            <a:ext cx="661987" cy="1587"/>
          </a:xfrm>
          <a:custGeom>
            <a:avLst/>
            <a:gdLst>
              <a:gd name="T0" fmla="*/ 661987 w 417"/>
              <a:gd name="T1" fmla="*/ 0 h 1"/>
              <a:gd name="T2" fmla="*/ 0 w 417"/>
              <a:gd name="T3" fmla="*/ 0 h 1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417" h="1">
                <a:moveTo>
                  <a:pt x="417" y="0"/>
                </a:moveTo>
                <a:lnTo>
                  <a:pt x="0" y="0"/>
                </a:lnTo>
              </a:path>
            </a:pathLst>
          </a:custGeom>
          <a:noFill/>
          <a:ln w="1714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47856" name="Freeform 16"/>
          <p:cNvSpPr>
            <a:spLocks/>
          </p:cNvSpPr>
          <p:nvPr/>
        </p:nvSpPr>
        <p:spPr bwMode="auto">
          <a:xfrm>
            <a:off x="1328738" y="1955800"/>
            <a:ext cx="690562" cy="1588"/>
          </a:xfrm>
          <a:custGeom>
            <a:avLst/>
            <a:gdLst>
              <a:gd name="T0" fmla="*/ 690562 w 435"/>
              <a:gd name="T1" fmla="*/ 1588 h 1"/>
              <a:gd name="T2" fmla="*/ 0 w 435"/>
              <a:gd name="T3" fmla="*/ 0 h 1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435" h="1">
                <a:moveTo>
                  <a:pt x="435" y="1"/>
                </a:moveTo>
                <a:lnTo>
                  <a:pt x="0" y="0"/>
                </a:lnTo>
              </a:path>
            </a:pathLst>
          </a:custGeom>
          <a:noFill/>
          <a:ln w="1714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47857" name="Line 17"/>
          <p:cNvSpPr>
            <a:spLocks noChangeShapeType="1"/>
          </p:cNvSpPr>
          <p:nvPr/>
        </p:nvSpPr>
        <p:spPr bwMode="auto">
          <a:xfrm flipV="1">
            <a:off x="5711825" y="5103813"/>
            <a:ext cx="358775" cy="158750"/>
          </a:xfrm>
          <a:prstGeom prst="line">
            <a:avLst/>
          </a:prstGeom>
          <a:noFill/>
          <a:ln w="1714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914400" eaLnBrk="0" hangingPunct="0">
              <a:defRPr/>
            </a:pPr>
            <a:endParaRPr lang="en-US" sz="2400">
              <a:latin typeface="Arial" charset="0"/>
              <a:ea typeface="ＭＳ Ｐゴシック" charset="0"/>
            </a:endParaRPr>
          </a:p>
        </p:txBody>
      </p:sp>
      <p:sp>
        <p:nvSpPr>
          <p:cNvPr id="547858" name="Freeform 18"/>
          <p:cNvSpPr>
            <a:spLocks/>
          </p:cNvSpPr>
          <p:nvPr/>
        </p:nvSpPr>
        <p:spPr bwMode="auto">
          <a:xfrm>
            <a:off x="6369050" y="1762125"/>
            <a:ext cx="644525" cy="85725"/>
          </a:xfrm>
          <a:custGeom>
            <a:avLst/>
            <a:gdLst>
              <a:gd name="T0" fmla="*/ 644525 w 406"/>
              <a:gd name="T1" fmla="*/ 0 h 54"/>
              <a:gd name="T2" fmla="*/ 304800 w 406"/>
              <a:gd name="T3" fmla="*/ 0 h 54"/>
              <a:gd name="T4" fmla="*/ 0 w 406"/>
              <a:gd name="T5" fmla="*/ 85725 h 54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06" h="54">
                <a:moveTo>
                  <a:pt x="406" y="0"/>
                </a:moveTo>
                <a:lnTo>
                  <a:pt x="192" y="0"/>
                </a:lnTo>
                <a:lnTo>
                  <a:pt x="0" y="54"/>
                </a:lnTo>
              </a:path>
            </a:pathLst>
          </a:custGeom>
          <a:noFill/>
          <a:ln w="1714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47859" name="Line 19"/>
          <p:cNvSpPr>
            <a:spLocks noChangeShapeType="1"/>
          </p:cNvSpPr>
          <p:nvPr/>
        </p:nvSpPr>
        <p:spPr bwMode="auto">
          <a:xfrm flipH="1">
            <a:off x="6661150" y="2076450"/>
            <a:ext cx="352425" cy="0"/>
          </a:xfrm>
          <a:prstGeom prst="line">
            <a:avLst/>
          </a:prstGeom>
          <a:noFill/>
          <a:ln w="1714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914400" eaLnBrk="0" hangingPunct="0">
              <a:defRPr/>
            </a:pPr>
            <a:endParaRPr lang="en-US" sz="2400">
              <a:latin typeface="Arial" charset="0"/>
              <a:ea typeface="ＭＳ Ｐゴシック" charset="0"/>
            </a:endParaRPr>
          </a:p>
        </p:txBody>
      </p:sp>
      <p:sp>
        <p:nvSpPr>
          <p:cNvPr id="547860" name="Line 20"/>
          <p:cNvSpPr>
            <a:spLocks noChangeShapeType="1"/>
          </p:cNvSpPr>
          <p:nvPr/>
        </p:nvSpPr>
        <p:spPr bwMode="auto">
          <a:xfrm flipH="1">
            <a:off x="6553200" y="1768475"/>
            <a:ext cx="111125" cy="104775"/>
          </a:xfrm>
          <a:prstGeom prst="line">
            <a:avLst/>
          </a:prstGeom>
          <a:noFill/>
          <a:ln w="1714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914400" eaLnBrk="0" hangingPunct="0">
              <a:defRPr/>
            </a:pPr>
            <a:endParaRPr lang="en-US" sz="2400">
              <a:latin typeface="Arial" charset="0"/>
              <a:ea typeface="ＭＳ Ｐゴシック" charset="0"/>
            </a:endParaRPr>
          </a:p>
        </p:txBody>
      </p:sp>
      <p:sp>
        <p:nvSpPr>
          <p:cNvPr id="547861" name="Freeform 21"/>
          <p:cNvSpPr>
            <a:spLocks/>
          </p:cNvSpPr>
          <p:nvPr/>
        </p:nvSpPr>
        <p:spPr bwMode="auto">
          <a:xfrm>
            <a:off x="5613400" y="2190750"/>
            <a:ext cx="1400175" cy="368300"/>
          </a:xfrm>
          <a:custGeom>
            <a:avLst/>
            <a:gdLst>
              <a:gd name="T0" fmla="*/ 1400175 w 882"/>
              <a:gd name="T1" fmla="*/ 368300 h 232"/>
              <a:gd name="T2" fmla="*/ 1276350 w 882"/>
              <a:gd name="T3" fmla="*/ 368300 h 232"/>
              <a:gd name="T4" fmla="*/ 0 w 882"/>
              <a:gd name="T5" fmla="*/ 0 h 232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882" h="232">
                <a:moveTo>
                  <a:pt x="882" y="232"/>
                </a:moveTo>
                <a:lnTo>
                  <a:pt x="804" y="232"/>
                </a:lnTo>
                <a:lnTo>
                  <a:pt x="0" y="0"/>
                </a:lnTo>
              </a:path>
            </a:pathLst>
          </a:custGeom>
          <a:noFill/>
          <a:ln w="1714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47862" name="Line 22"/>
          <p:cNvSpPr>
            <a:spLocks noChangeShapeType="1"/>
          </p:cNvSpPr>
          <p:nvPr/>
        </p:nvSpPr>
        <p:spPr bwMode="auto">
          <a:xfrm flipH="1">
            <a:off x="6153150" y="3187700"/>
            <a:ext cx="860425" cy="0"/>
          </a:xfrm>
          <a:prstGeom prst="line">
            <a:avLst/>
          </a:prstGeom>
          <a:noFill/>
          <a:ln w="1714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914400" eaLnBrk="0" hangingPunct="0">
              <a:defRPr/>
            </a:pPr>
            <a:endParaRPr lang="en-US" sz="2400">
              <a:latin typeface="Arial" charset="0"/>
              <a:ea typeface="ＭＳ Ｐゴシック" charset="0"/>
            </a:endParaRPr>
          </a:p>
        </p:txBody>
      </p:sp>
      <p:sp>
        <p:nvSpPr>
          <p:cNvPr id="547863" name="Line 23"/>
          <p:cNvSpPr>
            <a:spLocks noChangeShapeType="1"/>
          </p:cNvSpPr>
          <p:nvPr/>
        </p:nvSpPr>
        <p:spPr bwMode="auto">
          <a:xfrm flipH="1">
            <a:off x="5394325" y="3381375"/>
            <a:ext cx="1619250" cy="95250"/>
          </a:xfrm>
          <a:prstGeom prst="line">
            <a:avLst/>
          </a:prstGeom>
          <a:noFill/>
          <a:ln w="1714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914400" eaLnBrk="0" hangingPunct="0">
              <a:defRPr/>
            </a:pPr>
            <a:endParaRPr lang="en-US" sz="2400">
              <a:latin typeface="Arial" charset="0"/>
              <a:ea typeface="ＭＳ Ｐゴシック" charset="0"/>
            </a:endParaRPr>
          </a:p>
        </p:txBody>
      </p:sp>
      <p:sp>
        <p:nvSpPr>
          <p:cNvPr id="547864" name="Line 24"/>
          <p:cNvSpPr>
            <a:spLocks noChangeShapeType="1"/>
          </p:cNvSpPr>
          <p:nvPr/>
        </p:nvSpPr>
        <p:spPr bwMode="auto">
          <a:xfrm flipH="1">
            <a:off x="4673600" y="3571875"/>
            <a:ext cx="2339975" cy="168275"/>
          </a:xfrm>
          <a:prstGeom prst="line">
            <a:avLst/>
          </a:prstGeom>
          <a:noFill/>
          <a:ln w="1714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914400" eaLnBrk="0" hangingPunct="0">
              <a:defRPr/>
            </a:pPr>
            <a:endParaRPr lang="en-US" sz="2400">
              <a:latin typeface="Arial" charset="0"/>
              <a:ea typeface="ＭＳ Ｐゴシック" charset="0"/>
            </a:endParaRPr>
          </a:p>
        </p:txBody>
      </p:sp>
      <p:sp>
        <p:nvSpPr>
          <p:cNvPr id="547865" name="Line 25"/>
          <p:cNvSpPr>
            <a:spLocks noChangeShapeType="1"/>
          </p:cNvSpPr>
          <p:nvPr/>
        </p:nvSpPr>
        <p:spPr bwMode="auto">
          <a:xfrm flipH="1">
            <a:off x="5051425" y="3956050"/>
            <a:ext cx="1952625" cy="152400"/>
          </a:xfrm>
          <a:prstGeom prst="line">
            <a:avLst/>
          </a:prstGeom>
          <a:noFill/>
          <a:ln w="1714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914400" eaLnBrk="0" hangingPunct="0">
              <a:defRPr/>
            </a:pPr>
            <a:endParaRPr lang="en-US" sz="2400">
              <a:latin typeface="Arial" charset="0"/>
              <a:ea typeface="ＭＳ Ｐゴシック" charset="0"/>
            </a:endParaRPr>
          </a:p>
        </p:txBody>
      </p:sp>
      <p:sp>
        <p:nvSpPr>
          <p:cNvPr id="547866" name="Freeform 26"/>
          <p:cNvSpPr>
            <a:spLocks/>
          </p:cNvSpPr>
          <p:nvPr/>
        </p:nvSpPr>
        <p:spPr bwMode="auto">
          <a:xfrm>
            <a:off x="4965700" y="4143375"/>
            <a:ext cx="2038350" cy="257175"/>
          </a:xfrm>
          <a:custGeom>
            <a:avLst/>
            <a:gdLst>
              <a:gd name="T0" fmla="*/ 2038350 w 1284"/>
              <a:gd name="T1" fmla="*/ 0 h 162"/>
              <a:gd name="T2" fmla="*/ 1962150 w 1284"/>
              <a:gd name="T3" fmla="*/ 0 h 162"/>
              <a:gd name="T4" fmla="*/ 0 w 1284"/>
              <a:gd name="T5" fmla="*/ 257175 h 162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284" h="162">
                <a:moveTo>
                  <a:pt x="1284" y="0"/>
                </a:moveTo>
                <a:lnTo>
                  <a:pt x="1236" y="0"/>
                </a:lnTo>
                <a:lnTo>
                  <a:pt x="0" y="162"/>
                </a:lnTo>
              </a:path>
            </a:pathLst>
          </a:custGeom>
          <a:noFill/>
          <a:ln w="1714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47867" name="Line 27"/>
          <p:cNvSpPr>
            <a:spLocks noChangeShapeType="1"/>
          </p:cNvSpPr>
          <p:nvPr/>
        </p:nvSpPr>
        <p:spPr bwMode="auto">
          <a:xfrm>
            <a:off x="5883275" y="5100638"/>
            <a:ext cx="339725" cy="0"/>
          </a:xfrm>
          <a:prstGeom prst="line">
            <a:avLst/>
          </a:prstGeom>
          <a:noFill/>
          <a:ln w="1714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914400" eaLnBrk="0" hangingPunct="0">
              <a:defRPr/>
            </a:pPr>
            <a:endParaRPr lang="en-US" sz="2400">
              <a:latin typeface="Arial" charset="0"/>
              <a:ea typeface="ＭＳ Ｐゴシック" charset="0"/>
            </a:endParaRPr>
          </a:p>
        </p:txBody>
      </p:sp>
      <p:sp>
        <p:nvSpPr>
          <p:cNvPr id="547868" name="Line 28"/>
          <p:cNvSpPr>
            <a:spLocks noChangeShapeType="1"/>
          </p:cNvSpPr>
          <p:nvPr/>
        </p:nvSpPr>
        <p:spPr bwMode="auto">
          <a:xfrm>
            <a:off x="4918075" y="5553075"/>
            <a:ext cx="644525" cy="0"/>
          </a:xfrm>
          <a:prstGeom prst="line">
            <a:avLst/>
          </a:prstGeom>
          <a:noFill/>
          <a:ln w="1714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914400" eaLnBrk="0" hangingPunct="0">
              <a:defRPr/>
            </a:pPr>
            <a:endParaRPr lang="en-US" sz="2400">
              <a:latin typeface="Arial" charset="0"/>
              <a:ea typeface="ＭＳ Ｐゴシック" charset="0"/>
            </a:endParaRPr>
          </a:p>
        </p:txBody>
      </p:sp>
      <p:sp>
        <p:nvSpPr>
          <p:cNvPr id="547869" name="Freeform 29"/>
          <p:cNvSpPr>
            <a:spLocks/>
          </p:cNvSpPr>
          <p:nvPr/>
        </p:nvSpPr>
        <p:spPr bwMode="auto">
          <a:xfrm>
            <a:off x="2624138" y="4381500"/>
            <a:ext cx="1922462" cy="1662113"/>
          </a:xfrm>
          <a:custGeom>
            <a:avLst/>
            <a:gdLst>
              <a:gd name="T0" fmla="*/ 0 w 1211"/>
              <a:gd name="T1" fmla="*/ 1662113 h 1047"/>
              <a:gd name="T2" fmla="*/ 338137 w 1211"/>
              <a:gd name="T3" fmla="*/ 1662113 h 1047"/>
              <a:gd name="T4" fmla="*/ 1922462 w 1211"/>
              <a:gd name="T5" fmla="*/ 0 h 1047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211" h="1047">
                <a:moveTo>
                  <a:pt x="0" y="1047"/>
                </a:moveTo>
                <a:lnTo>
                  <a:pt x="213" y="1047"/>
                </a:lnTo>
                <a:lnTo>
                  <a:pt x="1211" y="0"/>
                </a:lnTo>
              </a:path>
            </a:pathLst>
          </a:custGeom>
          <a:noFill/>
          <a:ln w="1714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47870" name="Freeform 30"/>
          <p:cNvSpPr>
            <a:spLocks/>
          </p:cNvSpPr>
          <p:nvPr/>
        </p:nvSpPr>
        <p:spPr bwMode="auto">
          <a:xfrm>
            <a:off x="2547938" y="4419600"/>
            <a:ext cx="1511300" cy="1397000"/>
          </a:xfrm>
          <a:custGeom>
            <a:avLst/>
            <a:gdLst>
              <a:gd name="T0" fmla="*/ 0 w 952"/>
              <a:gd name="T1" fmla="*/ 1397000 h 880"/>
              <a:gd name="T2" fmla="*/ 381000 w 952"/>
              <a:gd name="T3" fmla="*/ 1397000 h 880"/>
              <a:gd name="T4" fmla="*/ 1511300 w 952"/>
              <a:gd name="T5" fmla="*/ 0 h 88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952" h="880">
                <a:moveTo>
                  <a:pt x="0" y="880"/>
                </a:moveTo>
                <a:lnTo>
                  <a:pt x="240" y="880"/>
                </a:lnTo>
                <a:lnTo>
                  <a:pt x="952" y="0"/>
                </a:lnTo>
              </a:path>
            </a:pathLst>
          </a:custGeom>
          <a:noFill/>
          <a:ln w="1714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47871" name="Freeform 31"/>
          <p:cNvSpPr>
            <a:spLocks/>
          </p:cNvSpPr>
          <p:nvPr/>
        </p:nvSpPr>
        <p:spPr bwMode="auto">
          <a:xfrm>
            <a:off x="2581275" y="4322763"/>
            <a:ext cx="1068388" cy="1082675"/>
          </a:xfrm>
          <a:custGeom>
            <a:avLst/>
            <a:gdLst>
              <a:gd name="T0" fmla="*/ 0 w 673"/>
              <a:gd name="T1" fmla="*/ 1082675 h 682"/>
              <a:gd name="T2" fmla="*/ 300038 w 673"/>
              <a:gd name="T3" fmla="*/ 1082675 h 682"/>
              <a:gd name="T4" fmla="*/ 1068388 w 673"/>
              <a:gd name="T5" fmla="*/ 0 h 682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673" h="682">
                <a:moveTo>
                  <a:pt x="0" y="682"/>
                </a:moveTo>
                <a:lnTo>
                  <a:pt x="189" y="682"/>
                </a:lnTo>
                <a:lnTo>
                  <a:pt x="673" y="0"/>
                </a:lnTo>
              </a:path>
            </a:pathLst>
          </a:custGeom>
          <a:noFill/>
          <a:ln w="1714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47872" name="Line 32"/>
          <p:cNvSpPr>
            <a:spLocks noChangeShapeType="1"/>
          </p:cNvSpPr>
          <p:nvPr/>
        </p:nvSpPr>
        <p:spPr bwMode="auto">
          <a:xfrm>
            <a:off x="1751013" y="4292600"/>
            <a:ext cx="261937" cy="0"/>
          </a:xfrm>
          <a:prstGeom prst="line">
            <a:avLst/>
          </a:prstGeom>
          <a:noFill/>
          <a:ln w="1714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914400" eaLnBrk="0" hangingPunct="0">
              <a:defRPr/>
            </a:pPr>
            <a:endParaRPr lang="en-US" sz="2400">
              <a:latin typeface="Arial" charset="0"/>
              <a:ea typeface="ＭＳ Ｐゴシック" charset="0"/>
            </a:endParaRPr>
          </a:p>
        </p:txBody>
      </p:sp>
      <p:sp>
        <p:nvSpPr>
          <p:cNvPr id="547873" name="Line 33"/>
          <p:cNvSpPr>
            <a:spLocks noChangeShapeType="1"/>
          </p:cNvSpPr>
          <p:nvPr/>
        </p:nvSpPr>
        <p:spPr bwMode="auto">
          <a:xfrm>
            <a:off x="1900238" y="3233738"/>
            <a:ext cx="119062" cy="0"/>
          </a:xfrm>
          <a:prstGeom prst="line">
            <a:avLst/>
          </a:prstGeom>
          <a:noFill/>
          <a:ln w="1714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914400" eaLnBrk="0" hangingPunct="0">
              <a:defRPr/>
            </a:pPr>
            <a:endParaRPr lang="en-US" sz="2400">
              <a:latin typeface="Arial" charset="0"/>
              <a:ea typeface="ＭＳ Ｐゴシック" charset="0"/>
            </a:endParaRPr>
          </a:p>
        </p:txBody>
      </p:sp>
      <p:sp>
        <p:nvSpPr>
          <p:cNvPr id="547874" name="Line 34"/>
          <p:cNvSpPr>
            <a:spLocks noChangeShapeType="1"/>
          </p:cNvSpPr>
          <p:nvPr/>
        </p:nvSpPr>
        <p:spPr bwMode="auto">
          <a:xfrm>
            <a:off x="1031875" y="3148013"/>
            <a:ext cx="60325" cy="0"/>
          </a:xfrm>
          <a:prstGeom prst="line">
            <a:avLst/>
          </a:prstGeom>
          <a:noFill/>
          <a:ln w="1714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914400" eaLnBrk="0" hangingPunct="0">
              <a:defRPr/>
            </a:pPr>
            <a:endParaRPr lang="en-US" sz="2400">
              <a:latin typeface="Arial" charset="0"/>
              <a:ea typeface="ＭＳ Ｐゴシック" charset="0"/>
            </a:endParaRPr>
          </a:p>
        </p:txBody>
      </p:sp>
      <p:sp>
        <p:nvSpPr>
          <p:cNvPr id="547875" name="Line 35"/>
          <p:cNvSpPr>
            <a:spLocks noChangeShapeType="1"/>
          </p:cNvSpPr>
          <p:nvPr/>
        </p:nvSpPr>
        <p:spPr bwMode="auto">
          <a:xfrm>
            <a:off x="1900238" y="2230438"/>
            <a:ext cx="119062" cy="0"/>
          </a:xfrm>
          <a:prstGeom prst="line">
            <a:avLst/>
          </a:prstGeom>
          <a:noFill/>
          <a:ln w="1714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914400" eaLnBrk="0" hangingPunct="0">
              <a:defRPr/>
            </a:pPr>
            <a:endParaRPr lang="en-US" sz="2400">
              <a:latin typeface="Arial" charset="0"/>
              <a:ea typeface="ＭＳ Ｐゴシック" charset="0"/>
            </a:endParaRPr>
          </a:p>
        </p:txBody>
      </p:sp>
      <p:sp>
        <p:nvSpPr>
          <p:cNvPr id="547881" name="Rectangle 41"/>
          <p:cNvSpPr>
            <a:spLocks noChangeArrowheads="1"/>
          </p:cNvSpPr>
          <p:nvPr/>
        </p:nvSpPr>
        <p:spPr bwMode="auto">
          <a:xfrm>
            <a:off x="658813" y="5062538"/>
            <a:ext cx="2051050" cy="284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defTabSz="914400" eaLnBrk="0" hangingPunct="0">
              <a:lnSpc>
                <a:spcPct val="90000"/>
              </a:lnSpc>
              <a:defRPr/>
            </a:pPr>
            <a:r>
              <a:rPr lang="en-US" sz="1400" dirty="0">
                <a:latin typeface="Arial Black" charset="0"/>
                <a:ea typeface="ＭＳ Ｐゴシック" charset="0"/>
              </a:rPr>
              <a:t>Nervous structures</a:t>
            </a:r>
            <a:endParaRPr lang="en-US" sz="1400" dirty="0">
              <a:latin typeface="Arial" charset="0"/>
              <a:ea typeface="ＭＳ Ｐゴシック" charset="0"/>
            </a:endParaRPr>
          </a:p>
        </p:txBody>
      </p:sp>
      <p:sp>
        <p:nvSpPr>
          <p:cNvPr id="547882" name="Rectangle 42"/>
          <p:cNvSpPr>
            <a:spLocks noChangeArrowheads="1"/>
          </p:cNvSpPr>
          <p:nvPr/>
        </p:nvSpPr>
        <p:spPr bwMode="auto">
          <a:xfrm>
            <a:off x="811213" y="5248275"/>
            <a:ext cx="2170112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defTabSz="914400" eaLnBrk="0" hangingPunct="0">
              <a:lnSpc>
                <a:spcPct val="90000"/>
              </a:lnSpc>
              <a:defRPr/>
            </a:pPr>
            <a:r>
              <a:rPr lang="en-US" sz="1400" b="1" dirty="0">
                <a:latin typeface="Arial" charset="0"/>
                <a:ea typeface="ＭＳ Ｐゴシック" charset="0"/>
              </a:rPr>
              <a:t>Sensory nerve fiber</a:t>
            </a:r>
          </a:p>
          <a:p>
            <a:pPr defTabSz="914400" eaLnBrk="0" hangingPunct="0">
              <a:lnSpc>
                <a:spcPct val="90000"/>
              </a:lnSpc>
              <a:defRPr/>
            </a:pPr>
            <a:r>
              <a:rPr lang="en-US" sz="1400" b="1" dirty="0">
                <a:latin typeface="Arial" charset="0"/>
                <a:ea typeface="ＭＳ Ｐゴシック" charset="0"/>
              </a:rPr>
              <a:t>with free nerve endings</a:t>
            </a:r>
          </a:p>
        </p:txBody>
      </p:sp>
      <p:sp>
        <p:nvSpPr>
          <p:cNvPr id="547883" name="Rectangle 43"/>
          <p:cNvSpPr>
            <a:spLocks noChangeArrowheads="1"/>
          </p:cNvSpPr>
          <p:nvPr/>
        </p:nvSpPr>
        <p:spPr bwMode="auto">
          <a:xfrm>
            <a:off x="817563" y="5659438"/>
            <a:ext cx="1804987" cy="284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defTabSz="914400" eaLnBrk="0" hangingPunct="0">
              <a:lnSpc>
                <a:spcPct val="90000"/>
              </a:lnSpc>
              <a:defRPr/>
            </a:pPr>
            <a:r>
              <a:rPr lang="en-US" sz="1400" b="1">
                <a:latin typeface="Arial" charset="0"/>
                <a:ea typeface="ＭＳ Ｐゴシック" charset="0"/>
              </a:rPr>
              <a:t>Lamellar corpuscle</a:t>
            </a:r>
          </a:p>
        </p:txBody>
      </p:sp>
      <p:sp>
        <p:nvSpPr>
          <p:cNvPr id="547884" name="Rectangle 44"/>
          <p:cNvSpPr>
            <a:spLocks noChangeArrowheads="1"/>
          </p:cNvSpPr>
          <p:nvPr/>
        </p:nvSpPr>
        <p:spPr bwMode="auto">
          <a:xfrm>
            <a:off x="809625" y="5870575"/>
            <a:ext cx="1903413" cy="48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defTabSz="914400" eaLnBrk="0" hangingPunct="0">
              <a:lnSpc>
                <a:spcPct val="90000"/>
              </a:lnSpc>
              <a:defRPr/>
            </a:pPr>
            <a:r>
              <a:rPr lang="en-US" sz="1400" b="1">
                <a:latin typeface="Arial" charset="0"/>
                <a:ea typeface="ＭＳ Ｐゴシック" charset="0"/>
              </a:rPr>
              <a:t>Hair follicle receptor</a:t>
            </a:r>
          </a:p>
          <a:p>
            <a:pPr defTabSz="914400" eaLnBrk="0" hangingPunct="0">
              <a:lnSpc>
                <a:spcPct val="95000"/>
              </a:lnSpc>
              <a:defRPr/>
            </a:pPr>
            <a:r>
              <a:rPr lang="en-US" sz="1400" b="1">
                <a:latin typeface="Arial" charset="0"/>
                <a:ea typeface="ＭＳ Ｐゴシック" charset="0"/>
              </a:rPr>
              <a:t>(root hair plexus)</a:t>
            </a:r>
          </a:p>
        </p:txBody>
      </p:sp>
      <p:sp>
        <p:nvSpPr>
          <p:cNvPr id="547885" name="Oval 45"/>
          <p:cNvSpPr>
            <a:spLocks noChangeArrowheads="1"/>
          </p:cNvSpPr>
          <p:nvPr/>
        </p:nvSpPr>
        <p:spPr bwMode="auto">
          <a:xfrm>
            <a:off x="758825" y="5354638"/>
            <a:ext cx="46038" cy="4603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914400" eaLnBrk="0" hangingPunct="0">
              <a:defRPr/>
            </a:pPr>
            <a:endParaRPr lang="en-US" sz="2400">
              <a:latin typeface="Arial" charset="0"/>
              <a:ea typeface="ＭＳ Ｐゴシック" charset="0"/>
            </a:endParaRPr>
          </a:p>
        </p:txBody>
      </p:sp>
      <p:sp>
        <p:nvSpPr>
          <p:cNvPr id="547886" name="Oval 46"/>
          <p:cNvSpPr>
            <a:spLocks noChangeArrowheads="1"/>
          </p:cNvSpPr>
          <p:nvPr/>
        </p:nvSpPr>
        <p:spPr bwMode="auto">
          <a:xfrm>
            <a:off x="758825" y="5770563"/>
            <a:ext cx="46038" cy="4603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914400" eaLnBrk="0" hangingPunct="0">
              <a:defRPr/>
            </a:pPr>
            <a:endParaRPr lang="en-US" sz="2400">
              <a:latin typeface="Arial" charset="0"/>
              <a:ea typeface="ＭＳ Ｐゴシック" charset="0"/>
            </a:endParaRPr>
          </a:p>
        </p:txBody>
      </p:sp>
      <p:sp>
        <p:nvSpPr>
          <p:cNvPr id="547887" name="Oval 47"/>
          <p:cNvSpPr>
            <a:spLocks noChangeArrowheads="1"/>
          </p:cNvSpPr>
          <p:nvPr/>
        </p:nvSpPr>
        <p:spPr bwMode="auto">
          <a:xfrm>
            <a:off x="758825" y="5981700"/>
            <a:ext cx="46038" cy="46038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914400" eaLnBrk="0" hangingPunct="0">
              <a:defRPr/>
            </a:pPr>
            <a:endParaRPr lang="en-US" sz="2400">
              <a:latin typeface="Arial" charset="0"/>
              <a:ea typeface="ＭＳ Ｐゴシック" charset="0"/>
            </a:endParaRPr>
          </a:p>
        </p:txBody>
      </p:sp>
      <p:sp>
        <p:nvSpPr>
          <p:cNvPr id="547888" name="Rectangle 48"/>
          <p:cNvSpPr>
            <a:spLocks noChangeArrowheads="1"/>
          </p:cNvSpPr>
          <p:nvPr/>
        </p:nvSpPr>
        <p:spPr bwMode="auto">
          <a:xfrm>
            <a:off x="6945313" y="2686050"/>
            <a:ext cx="1627187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defTabSz="914400" eaLnBrk="0" hangingPunct="0">
              <a:lnSpc>
                <a:spcPct val="85000"/>
              </a:lnSpc>
              <a:defRPr/>
            </a:pPr>
            <a:r>
              <a:rPr lang="en-US" sz="1400">
                <a:latin typeface="Arial Black" charset="0"/>
                <a:ea typeface="ＭＳ Ｐゴシック" charset="0"/>
              </a:rPr>
              <a:t>Appendages of</a:t>
            </a:r>
          </a:p>
          <a:p>
            <a:pPr defTabSz="914400" eaLnBrk="0" hangingPunct="0">
              <a:lnSpc>
                <a:spcPct val="85000"/>
              </a:lnSpc>
              <a:defRPr/>
            </a:pPr>
            <a:r>
              <a:rPr lang="en-US" sz="1400">
                <a:latin typeface="Arial Black" charset="0"/>
                <a:ea typeface="ＭＳ Ｐゴシック" charset="0"/>
              </a:rPr>
              <a:t>skin</a:t>
            </a:r>
          </a:p>
        </p:txBody>
      </p:sp>
      <p:sp>
        <p:nvSpPr>
          <p:cNvPr id="547889" name="Rectangle 49"/>
          <p:cNvSpPr>
            <a:spLocks noChangeArrowheads="1"/>
          </p:cNvSpPr>
          <p:nvPr/>
        </p:nvSpPr>
        <p:spPr bwMode="auto">
          <a:xfrm>
            <a:off x="7027863" y="3048000"/>
            <a:ext cx="1893887" cy="27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defTabSz="914400" eaLnBrk="0" hangingPunct="0">
              <a:lnSpc>
                <a:spcPct val="85000"/>
              </a:lnSpc>
              <a:defRPr/>
            </a:pPr>
            <a:r>
              <a:rPr lang="en-US" sz="1400" b="1">
                <a:latin typeface="Arial" charset="0"/>
                <a:ea typeface="ＭＳ Ｐゴシック" charset="0"/>
              </a:rPr>
              <a:t>Eccrine sweat gland</a:t>
            </a:r>
            <a:endParaRPr lang="en-US" sz="1400">
              <a:latin typeface="Arial Black" charset="0"/>
              <a:ea typeface="ＭＳ Ｐゴシック" charset="0"/>
            </a:endParaRPr>
          </a:p>
        </p:txBody>
      </p:sp>
      <p:sp>
        <p:nvSpPr>
          <p:cNvPr id="547890" name="Rectangle 50"/>
          <p:cNvSpPr>
            <a:spLocks noChangeArrowheads="1"/>
          </p:cNvSpPr>
          <p:nvPr/>
        </p:nvSpPr>
        <p:spPr bwMode="auto">
          <a:xfrm>
            <a:off x="7023100" y="3228975"/>
            <a:ext cx="1854200" cy="27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defTabSz="914400" eaLnBrk="0" hangingPunct="0">
              <a:lnSpc>
                <a:spcPct val="85000"/>
              </a:lnSpc>
              <a:defRPr/>
            </a:pPr>
            <a:r>
              <a:rPr lang="en-US" sz="1400" b="1">
                <a:latin typeface="Arial" charset="0"/>
                <a:ea typeface="ＭＳ Ｐゴシック" charset="0"/>
              </a:rPr>
              <a:t>Arrector pili muscle</a:t>
            </a:r>
          </a:p>
        </p:txBody>
      </p:sp>
      <p:sp>
        <p:nvSpPr>
          <p:cNvPr id="547891" name="Rectangle 51"/>
          <p:cNvSpPr>
            <a:spLocks noChangeArrowheads="1"/>
          </p:cNvSpPr>
          <p:nvPr/>
        </p:nvSpPr>
        <p:spPr bwMode="auto">
          <a:xfrm>
            <a:off x="6927850" y="3409950"/>
            <a:ext cx="1597025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defTabSz="914400" eaLnBrk="0" hangingPunct="0">
              <a:lnSpc>
                <a:spcPct val="95000"/>
              </a:lnSpc>
              <a:buSzPct val="125000"/>
              <a:buFont typeface="Arial" charset="0"/>
              <a:buNone/>
              <a:defRPr/>
            </a:pPr>
            <a:r>
              <a:rPr lang="en-US" sz="1400" b="1">
                <a:latin typeface="Arial" charset="0"/>
                <a:ea typeface="ＭＳ Ｐゴシック" charset="0"/>
              </a:rPr>
              <a:t>  Sebaceous (oil)</a:t>
            </a:r>
            <a:br>
              <a:rPr lang="en-US" sz="1400" b="1">
                <a:latin typeface="Arial" charset="0"/>
                <a:ea typeface="ＭＳ Ｐゴシック" charset="0"/>
              </a:rPr>
            </a:br>
            <a:r>
              <a:rPr lang="en-US" sz="1400" b="1">
                <a:latin typeface="Arial" charset="0"/>
                <a:ea typeface="ＭＳ Ｐゴシック" charset="0"/>
              </a:rPr>
              <a:t>gland</a:t>
            </a:r>
          </a:p>
        </p:txBody>
      </p:sp>
      <p:sp>
        <p:nvSpPr>
          <p:cNvPr id="547892" name="Rectangle 52"/>
          <p:cNvSpPr>
            <a:spLocks noChangeArrowheads="1"/>
          </p:cNvSpPr>
          <p:nvPr/>
        </p:nvSpPr>
        <p:spPr bwMode="auto">
          <a:xfrm>
            <a:off x="7023100" y="3829050"/>
            <a:ext cx="1143000" cy="27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defTabSz="914400" eaLnBrk="0" hangingPunct="0">
              <a:lnSpc>
                <a:spcPct val="85000"/>
              </a:lnSpc>
              <a:defRPr/>
            </a:pPr>
            <a:r>
              <a:rPr lang="en-US" sz="1400" b="1">
                <a:latin typeface="Arial" charset="0"/>
                <a:ea typeface="ＭＳ Ｐゴシック" charset="0"/>
              </a:rPr>
              <a:t>Hair follicle</a:t>
            </a:r>
          </a:p>
        </p:txBody>
      </p:sp>
      <p:sp>
        <p:nvSpPr>
          <p:cNvPr id="547893" name="Rectangle 53"/>
          <p:cNvSpPr>
            <a:spLocks noChangeArrowheads="1"/>
          </p:cNvSpPr>
          <p:nvPr/>
        </p:nvSpPr>
        <p:spPr bwMode="auto">
          <a:xfrm>
            <a:off x="7024688" y="4032250"/>
            <a:ext cx="925512" cy="27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defTabSz="914400" eaLnBrk="0" hangingPunct="0">
              <a:lnSpc>
                <a:spcPct val="85000"/>
              </a:lnSpc>
              <a:defRPr/>
            </a:pPr>
            <a:r>
              <a:rPr lang="en-US" sz="1400" b="1">
                <a:latin typeface="Arial" charset="0"/>
                <a:ea typeface="ＭＳ Ｐゴシック" charset="0"/>
              </a:rPr>
              <a:t>Hair root</a:t>
            </a:r>
            <a:endParaRPr lang="en-US" sz="1400">
              <a:latin typeface="Arial Black" charset="0"/>
              <a:ea typeface="ＭＳ Ｐゴシック" charset="0"/>
            </a:endParaRPr>
          </a:p>
        </p:txBody>
      </p:sp>
      <p:sp>
        <p:nvSpPr>
          <p:cNvPr id="547894" name="Oval 54"/>
          <p:cNvSpPr>
            <a:spLocks noChangeArrowheads="1"/>
          </p:cNvSpPr>
          <p:nvPr/>
        </p:nvSpPr>
        <p:spPr bwMode="auto">
          <a:xfrm>
            <a:off x="7051675" y="3143250"/>
            <a:ext cx="46038" cy="46038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914400" eaLnBrk="0" hangingPunct="0">
              <a:defRPr/>
            </a:pPr>
            <a:endParaRPr lang="en-US" sz="2400">
              <a:latin typeface="Arial" charset="0"/>
              <a:ea typeface="ＭＳ Ｐゴシック" charset="0"/>
            </a:endParaRPr>
          </a:p>
        </p:txBody>
      </p:sp>
      <p:sp>
        <p:nvSpPr>
          <p:cNvPr id="547895" name="Oval 55"/>
          <p:cNvSpPr>
            <a:spLocks noChangeArrowheads="1"/>
          </p:cNvSpPr>
          <p:nvPr/>
        </p:nvSpPr>
        <p:spPr bwMode="auto">
          <a:xfrm>
            <a:off x="7051675" y="3319463"/>
            <a:ext cx="46038" cy="4603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914400" eaLnBrk="0" hangingPunct="0">
              <a:defRPr/>
            </a:pPr>
            <a:endParaRPr lang="en-US" sz="2400">
              <a:latin typeface="Arial" charset="0"/>
              <a:ea typeface="ＭＳ Ｐゴシック" charset="0"/>
            </a:endParaRPr>
          </a:p>
        </p:txBody>
      </p:sp>
      <p:sp>
        <p:nvSpPr>
          <p:cNvPr id="547896" name="Oval 56"/>
          <p:cNvSpPr>
            <a:spLocks noChangeArrowheads="1"/>
          </p:cNvSpPr>
          <p:nvPr/>
        </p:nvSpPr>
        <p:spPr bwMode="auto">
          <a:xfrm>
            <a:off x="7051675" y="3532188"/>
            <a:ext cx="46038" cy="4603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914400" eaLnBrk="0" hangingPunct="0">
              <a:defRPr/>
            </a:pPr>
            <a:endParaRPr lang="en-US" sz="2400">
              <a:latin typeface="Arial" charset="0"/>
              <a:ea typeface="ＭＳ Ｐゴシック" charset="0"/>
            </a:endParaRPr>
          </a:p>
        </p:txBody>
      </p:sp>
      <p:sp>
        <p:nvSpPr>
          <p:cNvPr id="547897" name="Oval 57"/>
          <p:cNvSpPr>
            <a:spLocks noChangeArrowheads="1"/>
          </p:cNvSpPr>
          <p:nvPr/>
        </p:nvSpPr>
        <p:spPr bwMode="auto">
          <a:xfrm>
            <a:off x="7051675" y="3921125"/>
            <a:ext cx="46038" cy="46038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914400" eaLnBrk="0" hangingPunct="0">
              <a:defRPr/>
            </a:pPr>
            <a:endParaRPr lang="en-US" sz="2400">
              <a:latin typeface="Arial" charset="0"/>
              <a:ea typeface="ＭＳ Ｐゴシック" charset="0"/>
            </a:endParaRPr>
          </a:p>
        </p:txBody>
      </p:sp>
      <p:sp>
        <p:nvSpPr>
          <p:cNvPr id="547898" name="Oval 58"/>
          <p:cNvSpPr>
            <a:spLocks noChangeArrowheads="1"/>
          </p:cNvSpPr>
          <p:nvPr/>
        </p:nvSpPr>
        <p:spPr bwMode="auto">
          <a:xfrm>
            <a:off x="7051675" y="4124325"/>
            <a:ext cx="46038" cy="46038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914400" eaLnBrk="0" hangingPunct="0">
              <a:defRPr/>
            </a:pPr>
            <a:endParaRPr lang="en-US" sz="2400">
              <a:latin typeface="Arial" charset="0"/>
              <a:ea typeface="ＭＳ Ｐゴシック" charset="0"/>
            </a:endParaRPr>
          </a:p>
        </p:txBody>
      </p:sp>
      <p:sp>
        <p:nvSpPr>
          <p:cNvPr id="167022" name="Freeform 110"/>
          <p:cNvSpPr>
            <a:spLocks/>
          </p:cNvSpPr>
          <p:nvPr/>
        </p:nvSpPr>
        <p:spPr bwMode="auto">
          <a:xfrm>
            <a:off x="1098550" y="2124075"/>
            <a:ext cx="69850" cy="2009775"/>
          </a:xfrm>
          <a:custGeom>
            <a:avLst/>
            <a:gdLst/>
            <a:ahLst/>
            <a:cxnLst>
              <a:cxn ang="0">
                <a:pos x="44" y="0"/>
              </a:cxn>
              <a:cxn ang="0">
                <a:pos x="2" y="0"/>
              </a:cxn>
              <a:cxn ang="0">
                <a:pos x="0" y="1266"/>
              </a:cxn>
              <a:cxn ang="0">
                <a:pos x="44" y="1266"/>
              </a:cxn>
            </a:cxnLst>
            <a:rect l="0" t="0" r="r" b="b"/>
            <a:pathLst>
              <a:path w="44" h="1266">
                <a:moveTo>
                  <a:pt x="44" y="0"/>
                </a:moveTo>
                <a:lnTo>
                  <a:pt x="2" y="0"/>
                </a:lnTo>
                <a:lnTo>
                  <a:pt x="0" y="1266"/>
                </a:lnTo>
                <a:lnTo>
                  <a:pt x="44" y="1266"/>
                </a:lnTo>
              </a:path>
            </a:pathLst>
          </a:custGeom>
          <a:noFill/>
          <a:ln w="1714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67023" name="Freeform 111"/>
          <p:cNvSpPr>
            <a:spLocks/>
          </p:cNvSpPr>
          <p:nvPr/>
        </p:nvSpPr>
        <p:spPr bwMode="auto">
          <a:xfrm>
            <a:off x="2019300" y="2330450"/>
            <a:ext cx="74613" cy="1806575"/>
          </a:xfrm>
          <a:custGeom>
            <a:avLst/>
            <a:gdLst/>
            <a:ahLst/>
            <a:cxnLst>
              <a:cxn ang="0">
                <a:pos x="46" y="0"/>
              </a:cxn>
              <a:cxn ang="0">
                <a:pos x="2" y="0"/>
              </a:cxn>
              <a:cxn ang="0">
                <a:pos x="0" y="1138"/>
              </a:cxn>
              <a:cxn ang="0">
                <a:pos x="47" y="1136"/>
              </a:cxn>
            </a:cxnLst>
            <a:rect l="0" t="0" r="r" b="b"/>
            <a:pathLst>
              <a:path w="47" h="1138">
                <a:moveTo>
                  <a:pt x="46" y="0"/>
                </a:moveTo>
                <a:lnTo>
                  <a:pt x="2" y="0"/>
                </a:lnTo>
                <a:lnTo>
                  <a:pt x="0" y="1138"/>
                </a:lnTo>
                <a:lnTo>
                  <a:pt x="47" y="1136"/>
                </a:lnTo>
              </a:path>
            </a:pathLst>
          </a:custGeom>
          <a:noFill/>
          <a:ln w="1714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67024" name="Freeform 112"/>
          <p:cNvSpPr>
            <a:spLocks/>
          </p:cNvSpPr>
          <p:nvPr/>
        </p:nvSpPr>
        <p:spPr bwMode="auto">
          <a:xfrm>
            <a:off x="2022475" y="4178300"/>
            <a:ext cx="79375" cy="473075"/>
          </a:xfrm>
          <a:custGeom>
            <a:avLst/>
            <a:gdLst/>
            <a:ahLst/>
            <a:cxnLst>
              <a:cxn ang="0">
                <a:pos x="50" y="0"/>
              </a:cxn>
              <a:cxn ang="0">
                <a:pos x="2" y="0"/>
              </a:cxn>
              <a:cxn ang="0">
                <a:pos x="0" y="298"/>
              </a:cxn>
              <a:cxn ang="0">
                <a:pos x="49" y="298"/>
              </a:cxn>
            </a:cxnLst>
            <a:rect l="0" t="0" r="r" b="b"/>
            <a:pathLst>
              <a:path w="50" h="298">
                <a:moveTo>
                  <a:pt x="50" y="0"/>
                </a:moveTo>
                <a:lnTo>
                  <a:pt x="2" y="0"/>
                </a:lnTo>
                <a:lnTo>
                  <a:pt x="0" y="298"/>
                </a:lnTo>
                <a:lnTo>
                  <a:pt x="49" y="298"/>
                </a:lnTo>
              </a:path>
            </a:pathLst>
          </a:custGeom>
          <a:noFill/>
          <a:ln w="1714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67025" name="Freeform 113"/>
          <p:cNvSpPr>
            <a:spLocks/>
          </p:cNvSpPr>
          <p:nvPr/>
        </p:nvSpPr>
        <p:spPr bwMode="auto">
          <a:xfrm>
            <a:off x="2019300" y="1771650"/>
            <a:ext cx="74613" cy="352425"/>
          </a:xfrm>
          <a:custGeom>
            <a:avLst/>
            <a:gdLst/>
            <a:ahLst/>
            <a:cxnLst>
              <a:cxn ang="0">
                <a:pos x="46" y="0"/>
              </a:cxn>
              <a:cxn ang="0">
                <a:pos x="0" y="0"/>
              </a:cxn>
              <a:cxn ang="0">
                <a:pos x="2" y="222"/>
              </a:cxn>
              <a:cxn ang="0">
                <a:pos x="47" y="222"/>
              </a:cxn>
            </a:cxnLst>
            <a:rect l="0" t="0" r="r" b="b"/>
            <a:pathLst>
              <a:path w="47" h="222">
                <a:moveTo>
                  <a:pt x="46" y="0"/>
                </a:moveTo>
                <a:lnTo>
                  <a:pt x="0" y="0"/>
                </a:lnTo>
                <a:lnTo>
                  <a:pt x="2" y="222"/>
                </a:lnTo>
                <a:lnTo>
                  <a:pt x="47" y="222"/>
                </a:lnTo>
              </a:path>
            </a:pathLst>
          </a:custGeom>
          <a:noFill/>
          <a:ln w="1714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67026" name="Freeform 114"/>
          <p:cNvSpPr>
            <a:spLocks/>
          </p:cNvSpPr>
          <p:nvPr/>
        </p:nvSpPr>
        <p:spPr bwMode="auto">
          <a:xfrm>
            <a:off x="2016125" y="2165350"/>
            <a:ext cx="74613" cy="127000"/>
          </a:xfrm>
          <a:custGeom>
            <a:avLst/>
            <a:gdLst/>
            <a:ahLst/>
            <a:cxnLst>
              <a:cxn ang="0">
                <a:pos x="46" y="0"/>
              </a:cxn>
              <a:cxn ang="0">
                <a:pos x="0" y="0"/>
              </a:cxn>
              <a:cxn ang="0">
                <a:pos x="2" y="80"/>
              </a:cxn>
              <a:cxn ang="0">
                <a:pos x="47" y="80"/>
              </a:cxn>
            </a:cxnLst>
            <a:rect l="0" t="0" r="r" b="b"/>
            <a:pathLst>
              <a:path w="47" h="80">
                <a:moveTo>
                  <a:pt x="46" y="0"/>
                </a:moveTo>
                <a:lnTo>
                  <a:pt x="0" y="0"/>
                </a:lnTo>
                <a:lnTo>
                  <a:pt x="2" y="80"/>
                </a:lnTo>
                <a:lnTo>
                  <a:pt x="47" y="80"/>
                </a:lnTo>
              </a:path>
            </a:pathLst>
          </a:custGeom>
          <a:noFill/>
          <a:ln w="1714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 descr="http://www.beliefnet.com/healthandhealing/images/si55551196_96472_1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81600" y="4282439"/>
            <a:ext cx="3962400" cy="2575561"/>
          </a:xfrm>
          <a:prstGeom prst="roundRect">
            <a:avLst/>
          </a:prstGeom>
          <a:noFill/>
        </p:spPr>
      </p:pic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37894" name="Rectangle 6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Melanin</a:t>
            </a:r>
            <a:endParaRPr lang="en-US" dirty="0"/>
          </a:p>
        </p:txBody>
      </p:sp>
      <p:sp>
        <p:nvSpPr>
          <p:cNvPr id="37895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7467600" cy="4724400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90000"/>
              </a:lnSpc>
            </a:pPr>
            <a:r>
              <a:rPr lang="en-US" sz="2800" dirty="0"/>
              <a:t>Two forms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Reddish-yellow to brownish-black</a:t>
            </a:r>
          </a:p>
          <a:p>
            <a:pPr>
              <a:lnSpc>
                <a:spcPct val="90000"/>
              </a:lnSpc>
            </a:pPr>
            <a:r>
              <a:rPr lang="en-US" sz="2800" dirty="0"/>
              <a:t>Color differences due to amount and form</a:t>
            </a:r>
          </a:p>
          <a:p>
            <a:pPr>
              <a:lnSpc>
                <a:spcPct val="90000"/>
              </a:lnSpc>
            </a:pPr>
            <a:r>
              <a:rPr lang="en-US" sz="2800" dirty="0"/>
              <a:t>Produced in </a:t>
            </a:r>
            <a:r>
              <a:rPr lang="en-US" sz="2800" dirty="0" err="1"/>
              <a:t>melanocytes</a:t>
            </a:r>
            <a:endParaRPr lang="en-US" sz="2800" dirty="0"/>
          </a:p>
          <a:p>
            <a:pPr>
              <a:lnSpc>
                <a:spcPct val="90000"/>
              </a:lnSpc>
            </a:pPr>
            <a:endParaRPr lang="en-US" sz="2800" dirty="0" smtClean="0"/>
          </a:p>
          <a:p>
            <a:pPr>
              <a:lnSpc>
                <a:spcPct val="90000"/>
              </a:lnSpc>
            </a:pPr>
            <a:r>
              <a:rPr lang="en-US" sz="2800" dirty="0" smtClean="0"/>
              <a:t>Freckles </a:t>
            </a:r>
            <a:r>
              <a:rPr lang="en-US" sz="2800" dirty="0"/>
              <a:t>and pigmented moles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Local accumulations of </a:t>
            </a:r>
            <a:r>
              <a:rPr lang="en-US" sz="2400" dirty="0" smtClean="0"/>
              <a:t>melanin</a:t>
            </a:r>
            <a:endParaRPr lang="en-US" sz="2400" dirty="0"/>
          </a:p>
          <a:p>
            <a:pPr>
              <a:lnSpc>
                <a:spcPct val="90000"/>
              </a:lnSpc>
            </a:pPr>
            <a:endParaRPr lang="en-US" sz="2800" dirty="0" smtClean="0"/>
          </a:p>
          <a:p>
            <a:pPr>
              <a:lnSpc>
                <a:spcPct val="90000"/>
              </a:lnSpc>
            </a:pPr>
            <a:r>
              <a:rPr lang="en-US" sz="2800" dirty="0" smtClean="0"/>
              <a:t>Sun </a:t>
            </a:r>
            <a:r>
              <a:rPr lang="en-US" sz="2800" dirty="0"/>
              <a:t>exposure stimulates melanin production</a:t>
            </a:r>
          </a:p>
          <a:p>
            <a:pPr>
              <a:lnSpc>
                <a:spcPct val="90000"/>
              </a:lnSpc>
            </a:pPr>
            <a:endParaRPr lang="en-US" sz="2800" dirty="0" smtClean="0"/>
          </a:p>
          <a:p>
            <a:pPr>
              <a:lnSpc>
                <a:spcPct val="90000"/>
              </a:lnSpc>
            </a:pPr>
            <a:r>
              <a:rPr lang="en-US" sz="2800" dirty="0" smtClean="0"/>
              <a:t>Sunspots </a:t>
            </a:r>
            <a:r>
              <a:rPr lang="en-US" sz="2800" dirty="0"/>
              <a:t>(</a:t>
            </a:r>
            <a:r>
              <a:rPr lang="en-US" sz="2800" dirty="0" err="1"/>
              <a:t>tinea</a:t>
            </a:r>
            <a:r>
              <a:rPr lang="en-US" sz="2800" dirty="0"/>
              <a:t> </a:t>
            </a:r>
            <a:r>
              <a:rPr lang="en-US" sz="2800" dirty="0" err="1"/>
              <a:t>versicolor</a:t>
            </a:r>
            <a:r>
              <a:rPr lang="en-US" sz="2800" dirty="0"/>
              <a:t>) are 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>fungal </a:t>
            </a:r>
            <a:r>
              <a:rPr lang="en-US" sz="2800" dirty="0"/>
              <a:t>infection; 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>not </a:t>
            </a:r>
            <a:r>
              <a:rPr lang="en-US" sz="2800" dirty="0"/>
              <a:t>related to </a:t>
            </a:r>
            <a:r>
              <a:rPr lang="en-US" sz="2800" dirty="0" smtClean="0"/>
              <a:t>melanin</a:t>
            </a:r>
            <a:endParaRPr lang="en-US" sz="2800" dirty="0"/>
          </a:p>
          <a:p>
            <a:pPr lvl="1">
              <a:lnSpc>
                <a:spcPct val="90000"/>
              </a:lnSpc>
            </a:pPr>
            <a:endParaRPr lang="en-US" sz="2400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38916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Carotene and Hemoglobin</a:t>
            </a:r>
          </a:p>
        </p:txBody>
      </p:sp>
      <p:sp>
        <p:nvSpPr>
          <p:cNvPr id="38917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365125" y="1295400"/>
            <a:ext cx="8550275" cy="4953000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en-US" dirty="0"/>
              <a:t>Carotene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Yellow to orange pigment</a:t>
            </a:r>
          </a:p>
          <a:p>
            <a:pPr lvl="2">
              <a:lnSpc>
                <a:spcPct val="90000"/>
              </a:lnSpc>
            </a:pPr>
            <a:r>
              <a:rPr lang="en-US" dirty="0"/>
              <a:t>Most obvious in palms and soles </a:t>
            </a:r>
          </a:p>
          <a:p>
            <a:pPr lvl="1">
              <a:lnSpc>
                <a:spcPct val="90000"/>
              </a:lnSpc>
            </a:pPr>
            <a:endParaRPr lang="en-US" dirty="0" smtClean="0"/>
          </a:p>
          <a:p>
            <a:pPr lvl="1">
              <a:lnSpc>
                <a:spcPct val="90000"/>
              </a:lnSpc>
            </a:pPr>
            <a:r>
              <a:rPr lang="en-US" dirty="0" smtClean="0"/>
              <a:t>Accumulates </a:t>
            </a:r>
            <a:r>
              <a:rPr lang="en-US" dirty="0"/>
              <a:t>in stratum </a:t>
            </a:r>
            <a:r>
              <a:rPr lang="en-US" dirty="0" err="1"/>
              <a:t>corneum</a:t>
            </a:r>
            <a:r>
              <a:rPr lang="en-US" dirty="0"/>
              <a:t> and hypodermis</a:t>
            </a:r>
          </a:p>
          <a:p>
            <a:pPr lvl="1">
              <a:lnSpc>
                <a:spcPct val="90000"/>
              </a:lnSpc>
            </a:pPr>
            <a:endParaRPr lang="en-US" dirty="0" smtClean="0"/>
          </a:p>
          <a:p>
            <a:pPr lvl="1">
              <a:lnSpc>
                <a:spcPct val="90000"/>
              </a:lnSpc>
            </a:pPr>
            <a:r>
              <a:rPr lang="en-US" dirty="0" smtClean="0"/>
              <a:t>Can </a:t>
            </a:r>
            <a:r>
              <a:rPr lang="en-US" dirty="0"/>
              <a:t>be converted to </a:t>
            </a:r>
            <a:r>
              <a:rPr lang="en-US" b="1" dirty="0" smtClean="0"/>
              <a:t>Vitamin A</a:t>
            </a:r>
            <a:r>
              <a:rPr lang="en-US" dirty="0" smtClean="0"/>
              <a:t> for </a:t>
            </a:r>
            <a:r>
              <a:rPr lang="en-US" dirty="0"/>
              <a:t>vision and epidermal health</a:t>
            </a:r>
          </a:p>
          <a:p>
            <a:pPr>
              <a:lnSpc>
                <a:spcPct val="90000"/>
              </a:lnSpc>
            </a:pPr>
            <a:endParaRPr lang="en-US" dirty="0" smtClean="0"/>
          </a:p>
          <a:p>
            <a:pPr>
              <a:lnSpc>
                <a:spcPct val="90000"/>
              </a:lnSpc>
            </a:pPr>
            <a:r>
              <a:rPr lang="en-US" dirty="0" smtClean="0"/>
              <a:t>Hemoglobin</a:t>
            </a:r>
            <a:endParaRPr lang="en-US" dirty="0"/>
          </a:p>
          <a:p>
            <a:pPr lvl="1">
              <a:lnSpc>
                <a:spcPct val="90000"/>
              </a:lnSpc>
            </a:pPr>
            <a:r>
              <a:rPr lang="en-US" dirty="0"/>
              <a:t>Pinkish hue of fair skin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39942" name="Rectangle 6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Skin Color in Diagnosis</a:t>
            </a:r>
          </a:p>
        </p:txBody>
      </p:sp>
      <p:sp>
        <p:nvSpPr>
          <p:cNvPr id="39943" name="Rectangle 7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pPr>
              <a:lnSpc>
                <a:spcPct val="90000"/>
              </a:lnSpc>
            </a:pPr>
            <a:r>
              <a:rPr lang="en-US" sz="2800" b="1" dirty="0"/>
              <a:t>Cyanosis</a:t>
            </a:r>
            <a:endParaRPr lang="en-US" sz="2800" dirty="0"/>
          </a:p>
          <a:p>
            <a:pPr lvl="1">
              <a:lnSpc>
                <a:spcPct val="90000"/>
              </a:lnSpc>
            </a:pPr>
            <a:r>
              <a:rPr lang="en-US" sz="2400" dirty="0"/>
              <a:t>Blue skin color </a:t>
            </a:r>
            <a:endParaRPr lang="en-US" sz="2400" dirty="0" smtClean="0"/>
          </a:p>
          <a:p>
            <a:pPr lvl="2">
              <a:lnSpc>
                <a:spcPct val="90000"/>
              </a:lnSpc>
            </a:pPr>
            <a:r>
              <a:rPr lang="en-US" sz="2000" dirty="0" smtClean="0"/>
              <a:t> </a:t>
            </a:r>
            <a:r>
              <a:rPr lang="en-US" sz="2000" dirty="0"/>
              <a:t>low oxygenation of hemoglobin</a:t>
            </a:r>
          </a:p>
          <a:p>
            <a:pPr>
              <a:lnSpc>
                <a:spcPct val="90000"/>
              </a:lnSpc>
            </a:pPr>
            <a:r>
              <a:rPr lang="en-US" sz="2800" b="1" dirty="0" err="1"/>
              <a:t>Erythema</a:t>
            </a:r>
            <a:r>
              <a:rPr lang="en-US" sz="2800" dirty="0"/>
              <a:t> </a:t>
            </a:r>
            <a:endParaRPr lang="en-US" sz="2800" dirty="0" smtClean="0"/>
          </a:p>
          <a:p>
            <a:pPr lvl="1">
              <a:lnSpc>
                <a:spcPct val="90000"/>
              </a:lnSpc>
            </a:pPr>
            <a:r>
              <a:rPr lang="en-US" sz="2400" dirty="0" smtClean="0"/>
              <a:t>(</a:t>
            </a:r>
            <a:r>
              <a:rPr lang="en-US" sz="2400" dirty="0"/>
              <a:t>redness)</a:t>
            </a:r>
          </a:p>
          <a:p>
            <a:pPr lvl="2">
              <a:lnSpc>
                <a:spcPct val="90000"/>
              </a:lnSpc>
            </a:pPr>
            <a:r>
              <a:rPr lang="en-US" sz="2000" dirty="0"/>
              <a:t>Fever, hypertension, inflammation, allergy</a:t>
            </a:r>
          </a:p>
          <a:p>
            <a:pPr>
              <a:lnSpc>
                <a:spcPct val="90000"/>
              </a:lnSpc>
            </a:pPr>
            <a:r>
              <a:rPr lang="en-US" sz="2800" b="1" dirty="0"/>
              <a:t>Pallor</a:t>
            </a:r>
            <a:r>
              <a:rPr lang="en-US" sz="2800" dirty="0"/>
              <a:t> </a:t>
            </a:r>
            <a:endParaRPr lang="en-US" sz="2800" dirty="0" smtClean="0"/>
          </a:p>
          <a:p>
            <a:pPr lvl="1">
              <a:lnSpc>
                <a:spcPct val="90000"/>
              </a:lnSpc>
            </a:pPr>
            <a:r>
              <a:rPr lang="en-US" sz="2400" dirty="0" smtClean="0"/>
              <a:t>(</a:t>
            </a:r>
            <a:r>
              <a:rPr lang="en-US" sz="2400" dirty="0"/>
              <a:t>blanching)</a:t>
            </a:r>
          </a:p>
          <a:p>
            <a:pPr lvl="2">
              <a:lnSpc>
                <a:spcPct val="90000"/>
              </a:lnSpc>
            </a:pPr>
            <a:r>
              <a:rPr lang="en-US" sz="2000" dirty="0"/>
              <a:t>Anemia, low blood pressure, fear, anger</a:t>
            </a:r>
          </a:p>
          <a:p>
            <a:pPr>
              <a:lnSpc>
                <a:spcPct val="90000"/>
              </a:lnSpc>
            </a:pPr>
            <a:r>
              <a:rPr lang="en-US" sz="2800" b="1" dirty="0"/>
              <a:t>Jaundice</a:t>
            </a:r>
            <a:r>
              <a:rPr lang="en-US" sz="2800" dirty="0"/>
              <a:t> </a:t>
            </a:r>
            <a:endParaRPr lang="en-US" sz="2800" dirty="0" smtClean="0"/>
          </a:p>
          <a:p>
            <a:pPr lvl="1">
              <a:lnSpc>
                <a:spcPct val="90000"/>
              </a:lnSpc>
            </a:pPr>
            <a:r>
              <a:rPr lang="en-US" sz="2400" dirty="0" smtClean="0"/>
              <a:t>(</a:t>
            </a:r>
            <a:r>
              <a:rPr lang="en-US" sz="2400" dirty="0"/>
              <a:t>yellow cast)</a:t>
            </a:r>
          </a:p>
          <a:p>
            <a:pPr lvl="2">
              <a:lnSpc>
                <a:spcPct val="90000"/>
              </a:lnSpc>
            </a:pPr>
            <a:r>
              <a:rPr lang="en-US" sz="2000" dirty="0"/>
              <a:t>Liver disorder</a:t>
            </a:r>
          </a:p>
          <a:p>
            <a:pPr>
              <a:lnSpc>
                <a:spcPct val="90000"/>
              </a:lnSpc>
            </a:pPr>
            <a:r>
              <a:rPr lang="en-US" sz="2800" b="1" dirty="0"/>
              <a:t>Bronzing</a:t>
            </a:r>
            <a:endParaRPr lang="en-US" sz="2800" dirty="0"/>
          </a:p>
          <a:p>
            <a:pPr lvl="1">
              <a:lnSpc>
                <a:spcPct val="90000"/>
              </a:lnSpc>
            </a:pPr>
            <a:r>
              <a:rPr lang="en-US" sz="2400" dirty="0"/>
              <a:t>Inadequate steroid hormones in </a:t>
            </a:r>
            <a:r>
              <a:rPr lang="en-US" sz="2400" dirty="0" err="1"/>
              <a:t>addison's</a:t>
            </a:r>
            <a:r>
              <a:rPr lang="en-US" sz="2400" dirty="0"/>
              <a:t> disease</a:t>
            </a:r>
          </a:p>
          <a:p>
            <a:pPr>
              <a:lnSpc>
                <a:spcPct val="90000"/>
              </a:lnSpc>
            </a:pPr>
            <a:r>
              <a:rPr lang="en-US" sz="2800" b="1" dirty="0"/>
              <a:t>Bruises</a:t>
            </a:r>
            <a:endParaRPr lang="en-US" sz="2800" dirty="0"/>
          </a:p>
          <a:p>
            <a:pPr lvl="1">
              <a:lnSpc>
                <a:spcPct val="90000"/>
              </a:lnSpc>
            </a:pPr>
            <a:r>
              <a:rPr lang="en-US" sz="2400" dirty="0"/>
              <a:t>Clotted blood beneath skin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40966" name="Rectangle 6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Appendages of the Skin</a:t>
            </a:r>
          </a:p>
        </p:txBody>
      </p:sp>
      <p:sp>
        <p:nvSpPr>
          <p:cNvPr id="40967" name="Rectangle 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Derivatives of the epidermis</a:t>
            </a:r>
          </a:p>
          <a:p>
            <a:pPr lvl="1"/>
            <a:endParaRPr lang="en-US" b="1" dirty="0" smtClean="0"/>
          </a:p>
          <a:p>
            <a:pPr lvl="1"/>
            <a:r>
              <a:rPr lang="en-US" b="1" dirty="0" smtClean="0"/>
              <a:t>Hairs </a:t>
            </a:r>
            <a:r>
              <a:rPr lang="en-US" b="1" dirty="0"/>
              <a:t>and hair follicles</a:t>
            </a:r>
          </a:p>
          <a:p>
            <a:pPr lvl="1"/>
            <a:endParaRPr lang="en-US" b="1" dirty="0" smtClean="0"/>
          </a:p>
          <a:p>
            <a:pPr lvl="1"/>
            <a:r>
              <a:rPr lang="en-US" b="1" dirty="0" smtClean="0"/>
              <a:t>Nails</a:t>
            </a:r>
            <a:endParaRPr lang="en-US" b="1" dirty="0"/>
          </a:p>
          <a:p>
            <a:pPr lvl="1"/>
            <a:endParaRPr lang="en-US" b="1" dirty="0" smtClean="0"/>
          </a:p>
          <a:p>
            <a:pPr lvl="1"/>
            <a:r>
              <a:rPr lang="en-US" b="1" dirty="0" smtClean="0"/>
              <a:t>Sweat </a:t>
            </a:r>
            <a:r>
              <a:rPr lang="en-US" b="1" dirty="0"/>
              <a:t>glands</a:t>
            </a:r>
          </a:p>
          <a:p>
            <a:pPr lvl="1"/>
            <a:endParaRPr lang="en-US" b="1" dirty="0" smtClean="0"/>
          </a:p>
          <a:p>
            <a:pPr lvl="1"/>
            <a:r>
              <a:rPr lang="en-US" b="1" dirty="0" smtClean="0"/>
              <a:t>Sebaceous </a:t>
            </a:r>
            <a:r>
              <a:rPr lang="en-US" b="1" dirty="0"/>
              <a:t>(oil) glands</a:t>
            </a:r>
            <a:endParaRPr lang="en-US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41988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Hair </a:t>
            </a:r>
          </a:p>
        </p:txBody>
      </p:sp>
      <p:sp>
        <p:nvSpPr>
          <p:cNvPr id="41989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2400" dirty="0"/>
              <a:t>Dead keratinized cells of hard keratin</a:t>
            </a:r>
            <a:endParaRPr lang="en-US" sz="2800" dirty="0"/>
          </a:p>
          <a:p>
            <a:pPr lvl="1"/>
            <a:r>
              <a:rPr lang="en-US" sz="2000" dirty="0"/>
              <a:t>More durable than soft keratin of skin</a:t>
            </a:r>
            <a:endParaRPr lang="en-US" sz="2400" dirty="0"/>
          </a:p>
          <a:p>
            <a:r>
              <a:rPr lang="en-US" sz="2400" dirty="0"/>
              <a:t>Not in </a:t>
            </a:r>
            <a:endParaRPr lang="en-US" sz="2400" dirty="0" smtClean="0"/>
          </a:p>
          <a:p>
            <a:pPr lvl="1"/>
            <a:r>
              <a:rPr lang="en-US" sz="2000" dirty="0" smtClean="0"/>
              <a:t>Palms</a:t>
            </a:r>
          </a:p>
          <a:p>
            <a:pPr lvl="1"/>
            <a:r>
              <a:rPr lang="en-US" sz="2000" dirty="0" smtClean="0"/>
              <a:t>Soles</a:t>
            </a:r>
          </a:p>
          <a:p>
            <a:pPr lvl="1"/>
            <a:r>
              <a:rPr lang="en-US" sz="2000" dirty="0" smtClean="0"/>
              <a:t>Lips</a:t>
            </a:r>
          </a:p>
          <a:p>
            <a:pPr lvl="1"/>
            <a:r>
              <a:rPr lang="en-US" sz="2000" dirty="0" smtClean="0"/>
              <a:t>Nipples</a:t>
            </a:r>
          </a:p>
          <a:p>
            <a:pPr lvl="1"/>
            <a:r>
              <a:rPr lang="en-US" sz="2000" dirty="0" smtClean="0"/>
              <a:t>Portions of </a:t>
            </a:r>
            <a:r>
              <a:rPr lang="en-US" sz="2000" dirty="0"/>
              <a:t>external genitalia </a:t>
            </a:r>
          </a:p>
          <a:p>
            <a:r>
              <a:rPr lang="en-US" sz="2400" dirty="0"/>
              <a:t>Functions include</a:t>
            </a:r>
            <a:r>
              <a:rPr lang="en-US" sz="2800" dirty="0"/>
              <a:t> </a:t>
            </a:r>
          </a:p>
          <a:p>
            <a:pPr lvl="1"/>
            <a:r>
              <a:rPr lang="en-US" sz="2000" dirty="0"/>
              <a:t>Warn of insects on skin</a:t>
            </a:r>
          </a:p>
          <a:p>
            <a:pPr lvl="1"/>
            <a:r>
              <a:rPr lang="en-US" sz="2000" dirty="0"/>
              <a:t>Physical trauma</a:t>
            </a:r>
          </a:p>
          <a:p>
            <a:pPr lvl="1"/>
            <a:r>
              <a:rPr lang="en-US" sz="2000" dirty="0"/>
              <a:t>Heat loss</a:t>
            </a:r>
          </a:p>
          <a:p>
            <a:pPr lvl="1"/>
            <a:r>
              <a:rPr lang="en-US" sz="2000" dirty="0" smtClean="0"/>
              <a:t>Sunlight</a:t>
            </a:r>
          </a:p>
          <a:p>
            <a:pPr lvl="1"/>
            <a:endParaRPr lang="en-US" sz="2000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43016" name="Rectangle 8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Hair Follicles</a:t>
            </a:r>
          </a:p>
        </p:txBody>
      </p:sp>
      <p:sp>
        <p:nvSpPr>
          <p:cNvPr id="43017" name="Rectangle 9"/>
          <p:cNvSpPr>
            <a:spLocks noGrp="1" noChangeArrowheads="1"/>
          </p:cNvSpPr>
          <p:nvPr>
            <p:ph type="body" idx="1"/>
          </p:nvPr>
        </p:nvSpPr>
        <p:spPr>
          <a:xfrm>
            <a:off x="365125" y="1524000"/>
            <a:ext cx="6492875" cy="4649788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90000"/>
              </a:lnSpc>
            </a:pPr>
            <a:r>
              <a:rPr lang="en-US" sz="2800" dirty="0"/>
              <a:t>Extend from epidermal surface to dermis</a:t>
            </a:r>
          </a:p>
          <a:p>
            <a:pPr>
              <a:lnSpc>
                <a:spcPct val="90000"/>
              </a:lnSpc>
            </a:pPr>
            <a:endParaRPr lang="en-US" sz="2800" dirty="0" smtClean="0"/>
          </a:p>
          <a:p>
            <a:pPr>
              <a:lnSpc>
                <a:spcPct val="90000"/>
              </a:lnSpc>
            </a:pPr>
            <a:r>
              <a:rPr lang="en-US" sz="2800" dirty="0" smtClean="0"/>
              <a:t>Two-layered </a:t>
            </a:r>
            <a:r>
              <a:rPr lang="en-US" sz="2800" dirty="0"/>
              <a:t>wall - part dermis, part epidermis</a:t>
            </a:r>
          </a:p>
          <a:p>
            <a:pPr>
              <a:lnSpc>
                <a:spcPct val="90000"/>
              </a:lnSpc>
            </a:pPr>
            <a:endParaRPr lang="en-US" sz="2800" b="1" dirty="0" smtClean="0"/>
          </a:p>
          <a:p>
            <a:pPr>
              <a:lnSpc>
                <a:spcPct val="90000"/>
              </a:lnSpc>
            </a:pPr>
            <a:r>
              <a:rPr lang="en-US" sz="2800" b="1" dirty="0" smtClean="0"/>
              <a:t>Hair </a:t>
            </a:r>
            <a:r>
              <a:rPr lang="en-US" sz="2800" b="1" dirty="0"/>
              <a:t>bulb</a:t>
            </a:r>
            <a:endParaRPr lang="en-US" sz="2800" dirty="0"/>
          </a:p>
          <a:p>
            <a:pPr lvl="1">
              <a:lnSpc>
                <a:spcPct val="90000"/>
              </a:lnSpc>
            </a:pPr>
            <a:r>
              <a:rPr lang="en-US" sz="2400" dirty="0"/>
              <a:t>Expanded deep end</a:t>
            </a:r>
          </a:p>
          <a:p>
            <a:pPr lvl="1">
              <a:lnSpc>
                <a:spcPct val="90000"/>
              </a:lnSpc>
            </a:pPr>
            <a:r>
              <a:rPr lang="en-US" sz="2400" b="1" dirty="0"/>
              <a:t>Hair follicle receptor</a:t>
            </a:r>
            <a:r>
              <a:rPr lang="en-US" sz="2400" dirty="0"/>
              <a:t> (root hair plexus)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Sensory nerve endings </a:t>
            </a:r>
            <a:endParaRPr lang="en-US" sz="2400" dirty="0" smtClean="0"/>
          </a:p>
          <a:p>
            <a:pPr lvl="2">
              <a:lnSpc>
                <a:spcPct val="90000"/>
              </a:lnSpc>
            </a:pPr>
            <a:r>
              <a:rPr lang="en-US" sz="2000" dirty="0" smtClean="0"/>
              <a:t>touch </a:t>
            </a:r>
            <a:r>
              <a:rPr lang="en-US" sz="2000" dirty="0"/>
              <a:t>receptors</a:t>
            </a:r>
          </a:p>
          <a:p>
            <a:pPr lvl="1">
              <a:lnSpc>
                <a:spcPct val="90000"/>
              </a:lnSpc>
            </a:pPr>
            <a:r>
              <a:rPr lang="en-US" sz="2400" b="1" dirty="0"/>
              <a:t>Hair matrix</a:t>
            </a:r>
          </a:p>
          <a:p>
            <a:pPr lvl="2">
              <a:lnSpc>
                <a:spcPct val="90000"/>
              </a:lnSpc>
            </a:pPr>
            <a:r>
              <a:rPr lang="en-US" sz="2000" dirty="0"/>
              <a:t>Actively dividing </a:t>
            </a:r>
            <a:r>
              <a:rPr lang="en-US" sz="2000" dirty="0" smtClean="0"/>
              <a:t>area</a:t>
            </a:r>
            <a:endParaRPr lang="en-US" sz="20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3276600"/>
            <a:ext cx="1952625" cy="262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5410200" cy="47244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800" b="1" dirty="0" err="1" smtClean="0"/>
              <a:t>Arrector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pili</a:t>
            </a:r>
            <a:endParaRPr lang="en-US" sz="2800" dirty="0" smtClean="0"/>
          </a:p>
          <a:p>
            <a:pPr lvl="1">
              <a:lnSpc>
                <a:spcPct val="90000"/>
              </a:lnSpc>
            </a:pPr>
            <a:r>
              <a:rPr lang="en-US" sz="2400" dirty="0" smtClean="0"/>
              <a:t>Smooth muscle attached to follicle</a:t>
            </a:r>
          </a:p>
          <a:p>
            <a:pPr lvl="1">
              <a:lnSpc>
                <a:spcPct val="90000"/>
              </a:lnSpc>
            </a:pPr>
            <a:r>
              <a:rPr lang="en-US" sz="2400" dirty="0" smtClean="0"/>
              <a:t>Responsible for "goose bumps"</a:t>
            </a:r>
          </a:p>
          <a:p>
            <a:pPr>
              <a:lnSpc>
                <a:spcPct val="90000"/>
              </a:lnSpc>
            </a:pPr>
            <a:endParaRPr lang="en-US" sz="2800" b="1" dirty="0" smtClean="0"/>
          </a:p>
          <a:p>
            <a:pPr>
              <a:lnSpc>
                <a:spcPct val="90000"/>
              </a:lnSpc>
            </a:pPr>
            <a:r>
              <a:rPr lang="en-US" sz="2800" b="1" dirty="0" smtClean="0"/>
              <a:t>Hair papilla</a:t>
            </a:r>
            <a:endParaRPr lang="en-US" sz="2800" dirty="0" smtClean="0"/>
          </a:p>
          <a:p>
            <a:pPr lvl="1">
              <a:lnSpc>
                <a:spcPct val="90000"/>
              </a:lnSpc>
            </a:pPr>
            <a:r>
              <a:rPr lang="en-US" sz="2400" dirty="0" smtClean="0"/>
              <a:t>Dermal tissue </a:t>
            </a:r>
          </a:p>
          <a:p>
            <a:pPr lvl="2">
              <a:lnSpc>
                <a:spcPct val="90000"/>
              </a:lnSpc>
            </a:pPr>
            <a:r>
              <a:rPr lang="en-US" sz="2000" dirty="0" smtClean="0"/>
              <a:t>blood supply</a:t>
            </a:r>
          </a:p>
          <a:p>
            <a:endParaRPr lang="en-US" dirty="0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Hair Follicles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7050" y="2147888"/>
            <a:ext cx="2266950" cy="256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48134" name="Rectangle 6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Types and Growth of Hair</a:t>
            </a:r>
          </a:p>
        </p:txBody>
      </p:sp>
      <p:sp>
        <p:nvSpPr>
          <p:cNvPr id="48135" name="Rectangle 7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800" b="1" dirty="0" err="1"/>
              <a:t>Vellus</a:t>
            </a:r>
            <a:r>
              <a:rPr lang="en-US" sz="2800" b="1" dirty="0"/>
              <a:t> hair</a:t>
            </a:r>
            <a:endParaRPr lang="en-US" sz="2800" dirty="0"/>
          </a:p>
          <a:p>
            <a:pPr lvl="1">
              <a:lnSpc>
                <a:spcPct val="90000"/>
              </a:lnSpc>
            </a:pPr>
            <a:r>
              <a:rPr lang="en-US" sz="2400" dirty="0"/>
              <a:t>Pale, fine body hair of children and adult females </a:t>
            </a:r>
          </a:p>
          <a:p>
            <a:pPr>
              <a:lnSpc>
                <a:spcPct val="90000"/>
              </a:lnSpc>
            </a:pPr>
            <a:endParaRPr lang="en-US" sz="2800" b="1" dirty="0" smtClean="0"/>
          </a:p>
          <a:p>
            <a:pPr>
              <a:lnSpc>
                <a:spcPct val="90000"/>
              </a:lnSpc>
            </a:pPr>
            <a:r>
              <a:rPr lang="en-US" sz="2800" b="1" dirty="0" smtClean="0"/>
              <a:t>Terminal </a:t>
            </a:r>
            <a:r>
              <a:rPr lang="en-US" sz="2800" b="1" dirty="0"/>
              <a:t>hair</a:t>
            </a:r>
            <a:endParaRPr lang="en-US" sz="2800" dirty="0"/>
          </a:p>
          <a:p>
            <a:pPr lvl="1">
              <a:lnSpc>
                <a:spcPct val="90000"/>
              </a:lnSpc>
            </a:pPr>
            <a:r>
              <a:rPr lang="en-US" sz="2400" dirty="0"/>
              <a:t>Coarse, long hair of eyebrows, scalp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At puberty </a:t>
            </a:r>
          </a:p>
          <a:p>
            <a:pPr marL="1085850" lvl="2">
              <a:lnSpc>
                <a:spcPct val="90000"/>
              </a:lnSpc>
            </a:pPr>
            <a:r>
              <a:rPr lang="en-US" sz="2000" dirty="0"/>
              <a:t>Appear in </a:t>
            </a:r>
            <a:r>
              <a:rPr lang="en-US" sz="2000" dirty="0" err="1"/>
              <a:t>axillary</a:t>
            </a:r>
            <a:r>
              <a:rPr lang="en-US" sz="2000" dirty="0"/>
              <a:t> and pubic regions of both sexes</a:t>
            </a:r>
          </a:p>
          <a:p>
            <a:pPr marL="1085850" lvl="2">
              <a:lnSpc>
                <a:spcPct val="90000"/>
              </a:lnSpc>
            </a:pPr>
            <a:r>
              <a:rPr lang="en-US" sz="2000" dirty="0"/>
              <a:t>Face and neck of males</a:t>
            </a:r>
          </a:p>
          <a:p>
            <a:pPr>
              <a:lnSpc>
                <a:spcPct val="90000"/>
              </a:lnSpc>
            </a:pPr>
            <a:endParaRPr lang="en-US" sz="2800" dirty="0" smtClean="0"/>
          </a:p>
          <a:p>
            <a:pPr>
              <a:lnSpc>
                <a:spcPct val="90000"/>
              </a:lnSpc>
            </a:pPr>
            <a:r>
              <a:rPr lang="en-US" sz="2800" dirty="0" smtClean="0"/>
              <a:t>Nutrition </a:t>
            </a:r>
            <a:r>
              <a:rPr lang="en-US" sz="2800" dirty="0"/>
              <a:t>and hormones affect hair growth</a:t>
            </a:r>
          </a:p>
          <a:p>
            <a:pPr>
              <a:lnSpc>
                <a:spcPct val="90000"/>
              </a:lnSpc>
              <a:buNone/>
            </a:pPr>
            <a:endParaRPr lang="en-US" sz="2800" dirty="0"/>
          </a:p>
          <a:p>
            <a:pPr>
              <a:lnSpc>
                <a:spcPct val="90000"/>
              </a:lnSpc>
              <a:buNone/>
            </a:pPr>
            <a:endParaRPr lang="en-US" sz="2800" dirty="0" smtClean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49158" name="Rectangle 6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Hair Thinning and Baldness</a:t>
            </a:r>
          </a:p>
        </p:txBody>
      </p:sp>
      <p:sp>
        <p:nvSpPr>
          <p:cNvPr id="49159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4876800" cy="4724400"/>
          </a:xfrm>
        </p:spPr>
        <p:txBody>
          <a:bodyPr>
            <a:normAutofit fontScale="77500" lnSpcReduction="20000"/>
          </a:bodyPr>
          <a:lstStyle/>
          <a:p>
            <a:r>
              <a:rPr lang="en-US" b="1" dirty="0"/>
              <a:t>Alopecia</a:t>
            </a:r>
            <a:endParaRPr lang="en-US" dirty="0"/>
          </a:p>
          <a:p>
            <a:pPr lvl="1"/>
            <a:r>
              <a:rPr lang="en-US" dirty="0"/>
              <a:t>Hair thinning in both sexes after a age 40</a:t>
            </a:r>
          </a:p>
          <a:p>
            <a:endParaRPr lang="en-US" dirty="0" smtClean="0"/>
          </a:p>
          <a:p>
            <a:r>
              <a:rPr lang="en-US" dirty="0" smtClean="0"/>
              <a:t>Alopecia </a:t>
            </a:r>
            <a:r>
              <a:rPr lang="en-US" dirty="0" err="1" smtClean="0"/>
              <a:t>Areata</a:t>
            </a:r>
            <a:endParaRPr lang="en-US" dirty="0" smtClean="0"/>
          </a:p>
          <a:p>
            <a:pPr lvl="1"/>
            <a:r>
              <a:rPr lang="en-US" dirty="0" smtClean="0"/>
              <a:t>Patchy hair loss from scalp, beard</a:t>
            </a:r>
          </a:p>
          <a:p>
            <a:pPr lvl="2"/>
            <a:r>
              <a:rPr lang="en-US" dirty="0" smtClean="0"/>
              <a:t>May be autoimmune disorder</a:t>
            </a:r>
          </a:p>
          <a:p>
            <a:endParaRPr lang="en-US" dirty="0" smtClean="0"/>
          </a:p>
          <a:p>
            <a:r>
              <a:rPr lang="en-US" dirty="0" smtClean="0"/>
              <a:t>True </a:t>
            </a:r>
            <a:r>
              <a:rPr lang="en-US" dirty="0"/>
              <a:t>(frank) </a:t>
            </a:r>
            <a:r>
              <a:rPr lang="en-US" b="1" dirty="0"/>
              <a:t>baldness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Genetically determined and sex-influenced condition </a:t>
            </a:r>
          </a:p>
          <a:p>
            <a:pPr lvl="1"/>
            <a:r>
              <a:rPr lang="en-US" dirty="0"/>
              <a:t>Male pattern baldness caused by follicular response to DHT (</a:t>
            </a:r>
            <a:r>
              <a:rPr lang="en-US" dirty="0" err="1"/>
              <a:t>dihydrotestosterone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58370" name="Picture 2" descr="https://encrypted-tbn0.gstatic.com/images?q=tbn:ANd9GcQrMpXeC2bimV_rS0AMEtuPmFHC8gcTnlQVs_3bBV41xxNKuch2lQ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58050" y="1371600"/>
            <a:ext cx="1885950" cy="2000251"/>
          </a:xfrm>
          <a:prstGeom prst="rect">
            <a:avLst/>
          </a:prstGeom>
          <a:noFill/>
        </p:spPr>
      </p:pic>
      <p:pic>
        <p:nvPicPr>
          <p:cNvPr id="58372" name="Picture 4" descr="Male pattern baldnes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05400" y="3809999"/>
            <a:ext cx="3810000" cy="30480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50182" name="Rectangle 6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Nails</a:t>
            </a:r>
          </a:p>
        </p:txBody>
      </p:sp>
      <p:sp>
        <p:nvSpPr>
          <p:cNvPr id="50183" name="Rectangle 7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err="1"/>
              <a:t>Scalelike</a:t>
            </a:r>
            <a:r>
              <a:rPr lang="en-US" dirty="0"/>
              <a:t> modifications of epidermis </a:t>
            </a:r>
          </a:p>
          <a:p>
            <a:endParaRPr lang="en-US" dirty="0" smtClean="0"/>
          </a:p>
          <a:p>
            <a:r>
              <a:rPr lang="en-US" dirty="0" smtClean="0"/>
              <a:t>Protective </a:t>
            </a:r>
            <a:r>
              <a:rPr lang="en-US" dirty="0"/>
              <a:t>cover for distal, dorsal surface of fingers and toes</a:t>
            </a:r>
          </a:p>
          <a:p>
            <a:endParaRPr lang="en-US" dirty="0" smtClean="0"/>
          </a:p>
          <a:p>
            <a:r>
              <a:rPr lang="en-US" dirty="0" smtClean="0"/>
              <a:t>Contain </a:t>
            </a:r>
            <a:r>
              <a:rPr lang="en-US" dirty="0"/>
              <a:t>hard keratin</a:t>
            </a:r>
          </a:p>
          <a:p>
            <a:endParaRPr lang="en-US" dirty="0" smtClean="0"/>
          </a:p>
          <a:p>
            <a:r>
              <a:rPr lang="en-US" dirty="0" smtClean="0"/>
              <a:t>Nail </a:t>
            </a:r>
            <a:r>
              <a:rPr lang="en-US" dirty="0"/>
              <a:t>matrix</a:t>
            </a:r>
          </a:p>
          <a:p>
            <a:pPr lvl="1"/>
            <a:r>
              <a:rPr lang="en-US" dirty="0"/>
              <a:t>Hair growth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16390" name="Rectangle 6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Epidermis</a:t>
            </a:r>
          </a:p>
        </p:txBody>
      </p:sp>
      <p:sp>
        <p:nvSpPr>
          <p:cNvPr id="16391" name="Rectangle 7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800" dirty="0"/>
              <a:t>Keratinized stratified </a:t>
            </a:r>
            <a:r>
              <a:rPr lang="en-US" sz="2800" dirty="0" err="1"/>
              <a:t>squamous</a:t>
            </a:r>
            <a:r>
              <a:rPr lang="en-US" sz="2800" dirty="0"/>
              <a:t> epithelium</a:t>
            </a:r>
          </a:p>
          <a:p>
            <a:pPr>
              <a:lnSpc>
                <a:spcPct val="90000"/>
              </a:lnSpc>
            </a:pPr>
            <a:endParaRPr lang="en-US" sz="2800" dirty="0" smtClean="0"/>
          </a:p>
          <a:p>
            <a:pPr>
              <a:lnSpc>
                <a:spcPct val="90000"/>
              </a:lnSpc>
            </a:pPr>
            <a:r>
              <a:rPr lang="en-US" sz="2800" dirty="0" smtClean="0"/>
              <a:t>Four </a:t>
            </a:r>
            <a:r>
              <a:rPr lang="en-US" sz="2800" dirty="0"/>
              <a:t>or five distinct layers</a:t>
            </a:r>
          </a:p>
          <a:p>
            <a:pPr lvl="1">
              <a:lnSpc>
                <a:spcPct val="90000"/>
              </a:lnSpc>
            </a:pPr>
            <a:r>
              <a:rPr lang="en-US" sz="2400" b="1" dirty="0"/>
              <a:t>Stratum </a:t>
            </a:r>
            <a:r>
              <a:rPr lang="en-US" sz="2400" b="1" dirty="0" err="1"/>
              <a:t>basale</a:t>
            </a:r>
            <a:endParaRPr lang="en-US" sz="2400" b="1" dirty="0"/>
          </a:p>
          <a:p>
            <a:pPr lvl="1">
              <a:lnSpc>
                <a:spcPct val="90000"/>
              </a:lnSpc>
            </a:pPr>
            <a:r>
              <a:rPr lang="en-US" sz="2400" b="1" dirty="0"/>
              <a:t>Stratum </a:t>
            </a:r>
            <a:r>
              <a:rPr lang="en-US" sz="2400" b="1" dirty="0" err="1"/>
              <a:t>spinosum</a:t>
            </a:r>
            <a:endParaRPr lang="en-US" sz="2400" b="1" dirty="0"/>
          </a:p>
          <a:p>
            <a:pPr lvl="1">
              <a:lnSpc>
                <a:spcPct val="90000"/>
              </a:lnSpc>
            </a:pPr>
            <a:r>
              <a:rPr lang="en-US" sz="2400" b="1" dirty="0"/>
              <a:t>Stratum </a:t>
            </a:r>
            <a:r>
              <a:rPr lang="en-US" sz="2400" b="1" dirty="0" err="1"/>
              <a:t>granulosum</a:t>
            </a:r>
            <a:endParaRPr lang="en-US" sz="2400" b="1" dirty="0"/>
          </a:p>
          <a:p>
            <a:pPr lvl="1">
              <a:lnSpc>
                <a:spcPct val="90000"/>
              </a:lnSpc>
            </a:pPr>
            <a:r>
              <a:rPr lang="en-US" sz="2400" b="1" dirty="0"/>
              <a:t>Stratum </a:t>
            </a:r>
            <a:r>
              <a:rPr lang="en-US" sz="2400" b="1" dirty="0" err="1"/>
              <a:t>lucidum</a:t>
            </a:r>
            <a:r>
              <a:rPr lang="en-US" sz="2400" dirty="0"/>
              <a:t> (only in thick skin)</a:t>
            </a:r>
          </a:p>
          <a:p>
            <a:pPr lvl="1">
              <a:lnSpc>
                <a:spcPct val="90000"/>
              </a:lnSpc>
            </a:pPr>
            <a:r>
              <a:rPr lang="en-US" sz="2400" b="1" dirty="0"/>
              <a:t>Stratum </a:t>
            </a:r>
            <a:r>
              <a:rPr lang="en-US" sz="2400" b="1" dirty="0" err="1"/>
              <a:t>corneum</a:t>
            </a:r>
            <a:endParaRPr lang="en-US" sz="2400" dirty="0"/>
          </a:p>
          <a:p>
            <a:pPr>
              <a:lnSpc>
                <a:spcPct val="90000"/>
              </a:lnSpc>
              <a:buNone/>
            </a:pPr>
            <a:endParaRPr lang="en-US" sz="2800" dirty="0" smtClean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51236" name="Rectangle 36"/>
          <p:cNvSpPr>
            <a:spLocks noChangeArrowheads="1"/>
          </p:cNvSpPr>
          <p:nvPr/>
        </p:nvSpPr>
        <p:spPr bwMode="auto">
          <a:xfrm>
            <a:off x="0" y="0"/>
            <a:ext cx="91440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457200"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en-US" sz="1200" b="1">
                <a:cs typeface="Arial" pitchFamily="34" charset="0"/>
              </a:rPr>
              <a:t>Figure 5.6  Skin appendages: Structure of a nail.</a:t>
            </a:r>
          </a:p>
        </p:txBody>
      </p:sp>
      <p:pic>
        <p:nvPicPr>
          <p:cNvPr id="51277" name="Picture 77" descr="figure_05_06_unlabeled"/>
          <p:cNvPicPr>
            <a:picLocks noChangeAspect="1" noChangeArrowheads="1"/>
          </p:cNvPicPr>
          <p:nvPr/>
        </p:nvPicPr>
        <p:blipFill>
          <a:blip r:embed="rId3" cstate="print"/>
          <a:srcRect b="3543"/>
          <a:stretch>
            <a:fillRect/>
          </a:stretch>
        </p:blipFill>
        <p:spPr bwMode="auto">
          <a:xfrm>
            <a:off x="1797050" y="252413"/>
            <a:ext cx="5395913" cy="6224587"/>
          </a:xfrm>
          <a:prstGeom prst="rect">
            <a:avLst/>
          </a:prstGeom>
          <a:noFill/>
        </p:spPr>
      </p:pic>
      <p:sp>
        <p:nvSpPr>
          <p:cNvPr id="51278" name="Rectangle 18"/>
          <p:cNvSpPr>
            <a:spLocks noChangeArrowheads="1"/>
          </p:cNvSpPr>
          <p:nvPr/>
        </p:nvSpPr>
        <p:spPr bwMode="auto">
          <a:xfrm>
            <a:off x="2443163" y="233363"/>
            <a:ext cx="1219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457200">
            <a:spAutoFit/>
          </a:bodyPr>
          <a:lstStyle/>
          <a:p>
            <a:pPr defTabSz="914400"/>
            <a:r>
              <a:rPr lang="en-US" sz="1400" b="1">
                <a:cs typeface="Arial" pitchFamily="34" charset="0"/>
              </a:rPr>
              <a:t>Lunule</a:t>
            </a:r>
            <a:endParaRPr lang="en-US" sz="2000">
              <a:solidFill>
                <a:srgbClr val="854F43"/>
              </a:solidFill>
              <a:cs typeface="Arial" pitchFamily="34" charset="0"/>
            </a:endParaRPr>
          </a:p>
        </p:txBody>
      </p:sp>
      <p:sp>
        <p:nvSpPr>
          <p:cNvPr id="51279" name="Text Box 79"/>
          <p:cNvSpPr txBox="1">
            <a:spLocks noChangeArrowheads="1"/>
          </p:cNvSpPr>
          <p:nvPr/>
        </p:nvSpPr>
        <p:spPr bwMode="auto">
          <a:xfrm>
            <a:off x="3844925" y="250825"/>
            <a:ext cx="865188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eaLnBrk="0" hangingPunct="0">
              <a:lnSpc>
                <a:spcPct val="85000"/>
              </a:lnSpc>
            </a:pPr>
            <a:r>
              <a:rPr lang="en-US" sz="1400" b="1"/>
              <a:t>Lateral</a:t>
            </a:r>
          </a:p>
          <a:p>
            <a:pPr eaLnBrk="0" hangingPunct="0">
              <a:lnSpc>
                <a:spcPct val="85000"/>
              </a:lnSpc>
            </a:pPr>
            <a:r>
              <a:rPr lang="en-US" sz="1400" b="1"/>
              <a:t>nail fold</a:t>
            </a:r>
          </a:p>
        </p:txBody>
      </p:sp>
      <p:sp>
        <p:nvSpPr>
          <p:cNvPr id="51280" name="Text Box 80"/>
          <p:cNvSpPr txBox="1">
            <a:spLocks noChangeArrowheads="1"/>
          </p:cNvSpPr>
          <p:nvPr/>
        </p:nvSpPr>
        <p:spPr bwMode="auto">
          <a:xfrm>
            <a:off x="5286375" y="3260725"/>
            <a:ext cx="1162050" cy="27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eaLnBrk="0" hangingPunct="0">
              <a:lnSpc>
                <a:spcPct val="85000"/>
              </a:lnSpc>
            </a:pPr>
            <a:r>
              <a:rPr lang="en-US" sz="1400" b="1"/>
              <a:t>Root of nail</a:t>
            </a:r>
          </a:p>
        </p:txBody>
      </p:sp>
      <p:sp>
        <p:nvSpPr>
          <p:cNvPr id="51281" name="Text Box 81"/>
          <p:cNvSpPr txBox="1">
            <a:spLocks noChangeArrowheads="1"/>
          </p:cNvSpPr>
          <p:nvPr/>
        </p:nvSpPr>
        <p:spPr bwMode="auto">
          <a:xfrm>
            <a:off x="5918200" y="3540125"/>
            <a:ext cx="717550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eaLnBrk="0" hangingPunct="0">
              <a:lnSpc>
                <a:spcPct val="85000"/>
              </a:lnSpc>
            </a:pPr>
            <a:r>
              <a:rPr lang="en-US" sz="1400" b="1"/>
              <a:t>Nail</a:t>
            </a:r>
          </a:p>
          <a:p>
            <a:pPr eaLnBrk="0" hangingPunct="0">
              <a:lnSpc>
                <a:spcPct val="85000"/>
              </a:lnSpc>
            </a:pPr>
            <a:r>
              <a:rPr lang="en-US" sz="1400" b="1"/>
              <a:t>matrix</a:t>
            </a:r>
          </a:p>
        </p:txBody>
      </p:sp>
      <p:sp>
        <p:nvSpPr>
          <p:cNvPr id="51282" name="Text Box 82"/>
          <p:cNvSpPr txBox="1">
            <a:spLocks noChangeArrowheads="1"/>
          </p:cNvSpPr>
          <p:nvPr/>
        </p:nvSpPr>
        <p:spPr bwMode="auto">
          <a:xfrm>
            <a:off x="4806950" y="3540125"/>
            <a:ext cx="935038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eaLnBrk="0" hangingPunct="0">
              <a:lnSpc>
                <a:spcPct val="85000"/>
              </a:lnSpc>
            </a:pPr>
            <a:r>
              <a:rPr lang="en-US" sz="1400" b="1"/>
              <a:t>Proximal</a:t>
            </a:r>
          </a:p>
          <a:p>
            <a:pPr eaLnBrk="0" hangingPunct="0">
              <a:lnSpc>
                <a:spcPct val="85000"/>
              </a:lnSpc>
            </a:pPr>
            <a:r>
              <a:rPr lang="en-US" sz="1400" b="1"/>
              <a:t>nail fold</a:t>
            </a:r>
          </a:p>
        </p:txBody>
      </p:sp>
      <p:sp>
        <p:nvSpPr>
          <p:cNvPr id="51283" name="Text Box 83"/>
          <p:cNvSpPr txBox="1">
            <a:spLocks noChangeArrowheads="1"/>
          </p:cNvSpPr>
          <p:nvPr/>
        </p:nvSpPr>
        <p:spPr bwMode="auto">
          <a:xfrm>
            <a:off x="3930650" y="3251200"/>
            <a:ext cx="1250950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eaLnBrk="0" hangingPunct="0">
              <a:lnSpc>
                <a:spcPct val="85000"/>
              </a:lnSpc>
            </a:pPr>
            <a:r>
              <a:rPr lang="en-US" sz="1400" b="1"/>
              <a:t>Eponychium</a:t>
            </a:r>
          </a:p>
          <a:p>
            <a:pPr eaLnBrk="0" hangingPunct="0">
              <a:lnSpc>
                <a:spcPct val="85000"/>
              </a:lnSpc>
            </a:pPr>
            <a:r>
              <a:rPr lang="en-US" sz="1400" b="1"/>
              <a:t>(cuticle)</a:t>
            </a:r>
          </a:p>
        </p:txBody>
      </p:sp>
      <p:sp>
        <p:nvSpPr>
          <p:cNvPr id="51284" name="Text Box 84"/>
          <p:cNvSpPr txBox="1">
            <a:spLocks noChangeArrowheads="1"/>
          </p:cNvSpPr>
          <p:nvPr/>
        </p:nvSpPr>
        <p:spPr bwMode="auto">
          <a:xfrm>
            <a:off x="2339975" y="3244850"/>
            <a:ext cx="1023938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eaLnBrk="0" hangingPunct="0">
              <a:lnSpc>
                <a:spcPct val="85000"/>
              </a:lnSpc>
            </a:pPr>
            <a:r>
              <a:rPr lang="en-US" sz="1400" b="1"/>
              <a:t>Free edge</a:t>
            </a:r>
          </a:p>
          <a:p>
            <a:pPr eaLnBrk="0" hangingPunct="0">
              <a:lnSpc>
                <a:spcPct val="85000"/>
              </a:lnSpc>
            </a:pPr>
            <a:r>
              <a:rPr lang="en-US" sz="1400" b="1"/>
              <a:t>of nail</a:t>
            </a:r>
          </a:p>
        </p:txBody>
      </p:sp>
      <p:sp>
        <p:nvSpPr>
          <p:cNvPr id="51285" name="Text Box 85"/>
          <p:cNvSpPr txBox="1">
            <a:spLocks noChangeArrowheads="1"/>
          </p:cNvSpPr>
          <p:nvPr/>
        </p:nvSpPr>
        <p:spPr bwMode="auto">
          <a:xfrm>
            <a:off x="3273425" y="3248025"/>
            <a:ext cx="708025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eaLnBrk="0" hangingPunct="0">
              <a:lnSpc>
                <a:spcPct val="85000"/>
              </a:lnSpc>
            </a:pPr>
            <a:r>
              <a:rPr lang="en-US" sz="1400" b="1"/>
              <a:t>Body</a:t>
            </a:r>
          </a:p>
          <a:p>
            <a:pPr eaLnBrk="0" hangingPunct="0">
              <a:lnSpc>
                <a:spcPct val="85000"/>
              </a:lnSpc>
            </a:pPr>
            <a:r>
              <a:rPr lang="en-US" sz="1400" b="1"/>
              <a:t>of nail</a:t>
            </a:r>
          </a:p>
        </p:txBody>
      </p:sp>
      <p:sp>
        <p:nvSpPr>
          <p:cNvPr id="51286" name="Text Box 86"/>
          <p:cNvSpPr txBox="1">
            <a:spLocks noChangeArrowheads="1"/>
          </p:cNvSpPr>
          <p:nvPr/>
        </p:nvSpPr>
        <p:spPr bwMode="auto">
          <a:xfrm>
            <a:off x="4362450" y="6276975"/>
            <a:ext cx="2436813" cy="27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eaLnBrk="0" hangingPunct="0">
              <a:lnSpc>
                <a:spcPct val="85000"/>
              </a:lnSpc>
            </a:pPr>
            <a:r>
              <a:rPr lang="en-US" sz="1400" b="1"/>
              <a:t>Phalanx (bone of fingertip)</a:t>
            </a:r>
          </a:p>
        </p:txBody>
      </p:sp>
      <p:sp>
        <p:nvSpPr>
          <p:cNvPr id="51287" name="Text Box 87"/>
          <p:cNvSpPr txBox="1">
            <a:spLocks noChangeArrowheads="1"/>
          </p:cNvSpPr>
          <p:nvPr/>
        </p:nvSpPr>
        <p:spPr bwMode="auto">
          <a:xfrm>
            <a:off x="3587750" y="6273800"/>
            <a:ext cx="876300" cy="27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eaLnBrk="0" hangingPunct="0">
              <a:lnSpc>
                <a:spcPct val="85000"/>
              </a:lnSpc>
            </a:pPr>
            <a:r>
              <a:rPr lang="en-US" sz="1400" b="1"/>
              <a:t>Nail bed</a:t>
            </a:r>
          </a:p>
        </p:txBody>
      </p:sp>
      <p:sp>
        <p:nvSpPr>
          <p:cNvPr id="51288" name="Text Box 88"/>
          <p:cNvSpPr txBox="1">
            <a:spLocks noChangeArrowheads="1"/>
          </p:cNvSpPr>
          <p:nvPr/>
        </p:nvSpPr>
        <p:spPr bwMode="auto">
          <a:xfrm>
            <a:off x="2168525" y="6276975"/>
            <a:ext cx="1360488" cy="27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eaLnBrk="0" hangingPunct="0">
              <a:lnSpc>
                <a:spcPct val="85000"/>
              </a:lnSpc>
            </a:pPr>
            <a:r>
              <a:rPr lang="en-US" sz="1400" b="1"/>
              <a:t>Hyponychium</a:t>
            </a:r>
          </a:p>
        </p:txBody>
      </p:sp>
      <p:sp>
        <p:nvSpPr>
          <p:cNvPr id="51289" name="Freeform 89"/>
          <p:cNvSpPr>
            <a:spLocks/>
          </p:cNvSpPr>
          <p:nvPr/>
        </p:nvSpPr>
        <p:spPr bwMode="auto">
          <a:xfrm>
            <a:off x="3181350" y="508000"/>
            <a:ext cx="1524000" cy="138747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166"/>
              </a:cxn>
              <a:cxn ang="0">
                <a:pos x="960" y="874"/>
              </a:cxn>
            </a:cxnLst>
            <a:rect l="0" t="0" r="r" b="b"/>
            <a:pathLst>
              <a:path w="960" h="874">
                <a:moveTo>
                  <a:pt x="0" y="0"/>
                </a:moveTo>
                <a:lnTo>
                  <a:pt x="0" y="166"/>
                </a:lnTo>
                <a:lnTo>
                  <a:pt x="960" y="874"/>
                </a:lnTo>
              </a:path>
            </a:pathLst>
          </a:custGeom>
          <a:noFill/>
          <a:ln w="17145" cap="flat" cmpd="sng">
            <a:solidFill>
              <a:schemeClr val="tx1"/>
            </a:solidFill>
            <a:prstDash val="solid"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1290" name="Line 90"/>
          <p:cNvSpPr>
            <a:spLocks noChangeShapeType="1"/>
          </p:cNvSpPr>
          <p:nvPr/>
        </p:nvSpPr>
        <p:spPr bwMode="auto">
          <a:xfrm>
            <a:off x="4267200" y="669925"/>
            <a:ext cx="1588" cy="679450"/>
          </a:xfrm>
          <a:prstGeom prst="line">
            <a:avLst/>
          </a:prstGeom>
          <a:noFill/>
          <a:ln w="1714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1291" name="Freeform 91"/>
          <p:cNvSpPr>
            <a:spLocks/>
          </p:cNvSpPr>
          <p:nvPr/>
        </p:nvSpPr>
        <p:spPr bwMode="auto">
          <a:xfrm>
            <a:off x="2851150" y="1987550"/>
            <a:ext cx="146050" cy="1282700"/>
          </a:xfrm>
          <a:custGeom>
            <a:avLst/>
            <a:gdLst/>
            <a:ahLst/>
            <a:cxnLst>
              <a:cxn ang="0">
                <a:pos x="92" y="0"/>
              </a:cxn>
              <a:cxn ang="0">
                <a:pos x="0" y="634"/>
              </a:cxn>
              <a:cxn ang="0">
                <a:pos x="0" y="808"/>
              </a:cxn>
            </a:cxnLst>
            <a:rect l="0" t="0" r="r" b="b"/>
            <a:pathLst>
              <a:path w="92" h="808">
                <a:moveTo>
                  <a:pt x="92" y="0"/>
                </a:moveTo>
                <a:lnTo>
                  <a:pt x="0" y="634"/>
                </a:lnTo>
                <a:lnTo>
                  <a:pt x="0" y="808"/>
                </a:lnTo>
              </a:path>
            </a:pathLst>
          </a:custGeom>
          <a:noFill/>
          <a:ln w="17145" cap="flat" cmpd="sng">
            <a:solidFill>
              <a:schemeClr val="tx1"/>
            </a:solidFill>
            <a:prstDash val="solid"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1292" name="Line 92"/>
          <p:cNvSpPr>
            <a:spLocks noChangeShapeType="1"/>
          </p:cNvSpPr>
          <p:nvPr/>
        </p:nvSpPr>
        <p:spPr bwMode="auto">
          <a:xfrm>
            <a:off x="3625850" y="2066925"/>
            <a:ext cx="1588" cy="1187450"/>
          </a:xfrm>
          <a:prstGeom prst="line">
            <a:avLst/>
          </a:prstGeom>
          <a:noFill/>
          <a:ln w="1714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1293" name="Line 93"/>
          <p:cNvSpPr>
            <a:spLocks noChangeShapeType="1"/>
          </p:cNvSpPr>
          <p:nvPr/>
        </p:nvSpPr>
        <p:spPr bwMode="auto">
          <a:xfrm>
            <a:off x="2847975" y="3667125"/>
            <a:ext cx="1588" cy="1260475"/>
          </a:xfrm>
          <a:prstGeom prst="line">
            <a:avLst/>
          </a:prstGeom>
          <a:noFill/>
          <a:ln w="1714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1294" name="Line 94"/>
          <p:cNvSpPr>
            <a:spLocks noChangeShapeType="1"/>
          </p:cNvSpPr>
          <p:nvPr/>
        </p:nvSpPr>
        <p:spPr bwMode="auto">
          <a:xfrm>
            <a:off x="3629025" y="3679825"/>
            <a:ext cx="1588" cy="1085850"/>
          </a:xfrm>
          <a:prstGeom prst="line">
            <a:avLst/>
          </a:prstGeom>
          <a:noFill/>
          <a:ln w="1714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1295" name="Freeform 95"/>
          <p:cNvSpPr>
            <a:spLocks/>
          </p:cNvSpPr>
          <p:nvPr/>
        </p:nvSpPr>
        <p:spPr bwMode="auto">
          <a:xfrm>
            <a:off x="2825750" y="5019675"/>
            <a:ext cx="73025" cy="1260475"/>
          </a:xfrm>
          <a:custGeom>
            <a:avLst/>
            <a:gdLst/>
            <a:ahLst/>
            <a:cxnLst>
              <a:cxn ang="0">
                <a:pos x="46" y="0"/>
              </a:cxn>
              <a:cxn ang="0">
                <a:pos x="0" y="228"/>
              </a:cxn>
              <a:cxn ang="0">
                <a:pos x="0" y="794"/>
              </a:cxn>
            </a:cxnLst>
            <a:rect l="0" t="0" r="r" b="b"/>
            <a:pathLst>
              <a:path w="46" h="794">
                <a:moveTo>
                  <a:pt x="46" y="0"/>
                </a:moveTo>
                <a:lnTo>
                  <a:pt x="0" y="228"/>
                </a:lnTo>
                <a:lnTo>
                  <a:pt x="0" y="794"/>
                </a:lnTo>
              </a:path>
            </a:pathLst>
          </a:custGeom>
          <a:noFill/>
          <a:ln w="17145" cap="flat" cmpd="sng">
            <a:solidFill>
              <a:schemeClr val="tx1"/>
            </a:solidFill>
            <a:prstDash val="solid"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1296" name="Line 96"/>
          <p:cNvSpPr>
            <a:spLocks noChangeShapeType="1"/>
          </p:cNvSpPr>
          <p:nvPr/>
        </p:nvSpPr>
        <p:spPr bwMode="auto">
          <a:xfrm>
            <a:off x="4014788" y="4860925"/>
            <a:ext cx="1587" cy="1441450"/>
          </a:xfrm>
          <a:prstGeom prst="line">
            <a:avLst/>
          </a:prstGeom>
          <a:noFill/>
          <a:ln w="1714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1297" name="Line 97"/>
          <p:cNvSpPr>
            <a:spLocks noChangeShapeType="1"/>
          </p:cNvSpPr>
          <p:nvPr/>
        </p:nvSpPr>
        <p:spPr bwMode="auto">
          <a:xfrm>
            <a:off x="5551488" y="5432425"/>
            <a:ext cx="1587" cy="841375"/>
          </a:xfrm>
          <a:prstGeom prst="line">
            <a:avLst/>
          </a:prstGeom>
          <a:noFill/>
          <a:ln w="1714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1298" name="Line 98"/>
          <p:cNvSpPr>
            <a:spLocks noChangeShapeType="1"/>
          </p:cNvSpPr>
          <p:nvPr/>
        </p:nvSpPr>
        <p:spPr bwMode="auto">
          <a:xfrm>
            <a:off x="6261100" y="3959225"/>
            <a:ext cx="1588" cy="720725"/>
          </a:xfrm>
          <a:prstGeom prst="line">
            <a:avLst/>
          </a:prstGeom>
          <a:noFill/>
          <a:ln w="1714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1299" name="Line 99"/>
          <p:cNvSpPr>
            <a:spLocks noChangeShapeType="1"/>
          </p:cNvSpPr>
          <p:nvPr/>
        </p:nvSpPr>
        <p:spPr bwMode="auto">
          <a:xfrm>
            <a:off x="5789613" y="3524250"/>
            <a:ext cx="1587" cy="1196975"/>
          </a:xfrm>
          <a:prstGeom prst="line">
            <a:avLst/>
          </a:prstGeom>
          <a:noFill/>
          <a:ln w="1714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1300" name="Line 100"/>
          <p:cNvSpPr>
            <a:spLocks noChangeShapeType="1"/>
          </p:cNvSpPr>
          <p:nvPr/>
        </p:nvSpPr>
        <p:spPr bwMode="auto">
          <a:xfrm>
            <a:off x="5268913" y="3975100"/>
            <a:ext cx="1587" cy="517525"/>
          </a:xfrm>
          <a:prstGeom prst="line">
            <a:avLst/>
          </a:prstGeom>
          <a:noFill/>
          <a:ln w="1714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1301" name="Freeform 101"/>
          <p:cNvSpPr>
            <a:spLocks/>
          </p:cNvSpPr>
          <p:nvPr/>
        </p:nvSpPr>
        <p:spPr bwMode="auto">
          <a:xfrm>
            <a:off x="4557713" y="3702050"/>
            <a:ext cx="565150" cy="87947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172"/>
              </a:cxn>
              <a:cxn ang="0">
                <a:pos x="356" y="554"/>
              </a:cxn>
            </a:cxnLst>
            <a:rect l="0" t="0" r="r" b="b"/>
            <a:pathLst>
              <a:path w="356" h="554">
                <a:moveTo>
                  <a:pt x="0" y="0"/>
                </a:moveTo>
                <a:lnTo>
                  <a:pt x="0" y="172"/>
                </a:lnTo>
                <a:lnTo>
                  <a:pt x="356" y="554"/>
                </a:lnTo>
              </a:path>
            </a:pathLst>
          </a:custGeom>
          <a:noFill/>
          <a:ln w="17145" cap="flat" cmpd="sng">
            <a:solidFill>
              <a:schemeClr val="tx1"/>
            </a:solidFill>
            <a:prstDash val="solid"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1302" name="Freeform 102"/>
          <p:cNvSpPr>
            <a:spLocks/>
          </p:cNvSpPr>
          <p:nvPr/>
        </p:nvSpPr>
        <p:spPr bwMode="auto">
          <a:xfrm>
            <a:off x="4552950" y="2120900"/>
            <a:ext cx="292100" cy="1146175"/>
          </a:xfrm>
          <a:custGeom>
            <a:avLst/>
            <a:gdLst/>
            <a:ahLst/>
            <a:cxnLst>
              <a:cxn ang="0">
                <a:pos x="0" y="722"/>
              </a:cxn>
              <a:cxn ang="0">
                <a:pos x="0" y="548"/>
              </a:cxn>
              <a:cxn ang="0">
                <a:pos x="19" y="489"/>
              </a:cxn>
              <a:cxn ang="0">
                <a:pos x="184" y="0"/>
              </a:cxn>
            </a:cxnLst>
            <a:rect l="0" t="0" r="r" b="b"/>
            <a:pathLst>
              <a:path w="184" h="722">
                <a:moveTo>
                  <a:pt x="0" y="722"/>
                </a:moveTo>
                <a:lnTo>
                  <a:pt x="0" y="548"/>
                </a:lnTo>
                <a:lnTo>
                  <a:pt x="19" y="489"/>
                </a:lnTo>
                <a:lnTo>
                  <a:pt x="184" y="0"/>
                </a:lnTo>
              </a:path>
            </a:pathLst>
          </a:custGeom>
          <a:noFill/>
          <a:ln w="17145" cap="flat" cmpd="sng">
            <a:solidFill>
              <a:schemeClr val="tx1"/>
            </a:solidFill>
            <a:prstDash val="solid"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52238" name="Rectangle 1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Sweat Glands</a:t>
            </a:r>
          </a:p>
        </p:txBody>
      </p:sp>
      <p:sp>
        <p:nvSpPr>
          <p:cNvPr id="52239" name="Rectangle 15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800" dirty="0"/>
              <a:t>Also called </a:t>
            </a:r>
            <a:r>
              <a:rPr lang="en-US" sz="2800" b="1" dirty="0" err="1"/>
              <a:t>sudoriferous</a:t>
            </a:r>
            <a:r>
              <a:rPr lang="en-US" sz="2800" b="1" dirty="0"/>
              <a:t> glands</a:t>
            </a:r>
            <a:endParaRPr lang="en-US" sz="2800" dirty="0"/>
          </a:p>
          <a:p>
            <a:pPr>
              <a:lnSpc>
                <a:spcPct val="90000"/>
              </a:lnSpc>
            </a:pPr>
            <a:endParaRPr lang="en-US" sz="2800" dirty="0" smtClean="0"/>
          </a:p>
          <a:p>
            <a:pPr>
              <a:lnSpc>
                <a:spcPct val="90000"/>
              </a:lnSpc>
            </a:pPr>
            <a:r>
              <a:rPr lang="en-US" sz="2800" dirty="0" smtClean="0"/>
              <a:t>All </a:t>
            </a:r>
            <a:r>
              <a:rPr lang="en-US" sz="2800" dirty="0"/>
              <a:t>skin surfaces except nipples and parts of external genitalia</a:t>
            </a:r>
          </a:p>
          <a:p>
            <a:pPr>
              <a:lnSpc>
                <a:spcPct val="90000"/>
              </a:lnSpc>
            </a:pPr>
            <a:endParaRPr lang="en-US" sz="2800" dirty="0" smtClean="0"/>
          </a:p>
          <a:p>
            <a:pPr>
              <a:lnSpc>
                <a:spcPct val="90000"/>
              </a:lnSpc>
            </a:pPr>
            <a:r>
              <a:rPr lang="en-US" sz="2800" dirty="0" smtClean="0"/>
              <a:t>~</a:t>
            </a:r>
            <a:r>
              <a:rPr lang="en-US" sz="2800" dirty="0"/>
              <a:t>3 million per person</a:t>
            </a:r>
          </a:p>
          <a:p>
            <a:pPr>
              <a:lnSpc>
                <a:spcPct val="90000"/>
              </a:lnSpc>
            </a:pPr>
            <a:endParaRPr lang="en-US" sz="2800" dirty="0" smtClean="0"/>
          </a:p>
          <a:p>
            <a:pPr>
              <a:lnSpc>
                <a:spcPct val="90000"/>
              </a:lnSpc>
            </a:pPr>
            <a:r>
              <a:rPr lang="en-US" sz="2800" dirty="0" smtClean="0"/>
              <a:t>Two </a:t>
            </a:r>
            <a:r>
              <a:rPr lang="en-US" sz="2800" dirty="0"/>
              <a:t>main types </a:t>
            </a:r>
          </a:p>
          <a:p>
            <a:pPr lvl="1">
              <a:lnSpc>
                <a:spcPct val="90000"/>
              </a:lnSpc>
            </a:pPr>
            <a:r>
              <a:rPr lang="en-US" sz="2400" b="1" dirty="0" err="1"/>
              <a:t>Eccrine</a:t>
            </a:r>
            <a:r>
              <a:rPr lang="en-US" sz="2400" b="1" dirty="0"/>
              <a:t> (</a:t>
            </a:r>
            <a:r>
              <a:rPr lang="en-US" sz="2400" b="1" dirty="0" err="1"/>
              <a:t>merocrine</a:t>
            </a:r>
            <a:r>
              <a:rPr lang="en-US" sz="2400" b="1" dirty="0"/>
              <a:t>)</a:t>
            </a:r>
            <a:r>
              <a:rPr lang="en-US" sz="2400" dirty="0"/>
              <a:t> sweat glands</a:t>
            </a:r>
          </a:p>
          <a:p>
            <a:pPr lvl="1">
              <a:lnSpc>
                <a:spcPct val="90000"/>
              </a:lnSpc>
            </a:pPr>
            <a:r>
              <a:rPr lang="en-US" sz="2400" b="1" dirty="0" err="1"/>
              <a:t>Apocrine</a:t>
            </a:r>
            <a:r>
              <a:rPr lang="en-US" sz="2400" dirty="0"/>
              <a:t> sweat </a:t>
            </a:r>
            <a:r>
              <a:rPr lang="en-US" sz="2400" dirty="0" smtClean="0"/>
              <a:t>glands</a:t>
            </a:r>
            <a:endParaRPr lang="en-US" sz="2400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53254" name="Rectangle 6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Eccrine Sweat Glands</a:t>
            </a:r>
          </a:p>
        </p:txBody>
      </p:sp>
      <p:sp>
        <p:nvSpPr>
          <p:cNvPr id="53255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5257800" cy="4724400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90000"/>
              </a:lnSpc>
            </a:pPr>
            <a:r>
              <a:rPr lang="en-US" dirty="0"/>
              <a:t>Most numerous</a:t>
            </a:r>
          </a:p>
          <a:p>
            <a:pPr>
              <a:lnSpc>
                <a:spcPct val="90000"/>
              </a:lnSpc>
            </a:pPr>
            <a:endParaRPr lang="en-US" dirty="0" smtClean="0"/>
          </a:p>
          <a:p>
            <a:pPr>
              <a:lnSpc>
                <a:spcPct val="90000"/>
              </a:lnSpc>
            </a:pPr>
            <a:r>
              <a:rPr lang="en-US" dirty="0" smtClean="0"/>
              <a:t>Abundant </a:t>
            </a:r>
            <a:r>
              <a:rPr lang="en-US" dirty="0"/>
              <a:t>on palms, soles, and forehead</a:t>
            </a:r>
          </a:p>
          <a:p>
            <a:pPr>
              <a:lnSpc>
                <a:spcPct val="90000"/>
              </a:lnSpc>
            </a:pPr>
            <a:endParaRPr lang="en-US" dirty="0" smtClean="0"/>
          </a:p>
          <a:p>
            <a:pPr>
              <a:lnSpc>
                <a:spcPct val="90000"/>
              </a:lnSpc>
            </a:pPr>
            <a:r>
              <a:rPr lang="en-US" dirty="0" smtClean="0"/>
              <a:t>Ducts </a:t>
            </a:r>
            <a:r>
              <a:rPr lang="en-US" dirty="0"/>
              <a:t>connect to pores</a:t>
            </a:r>
          </a:p>
          <a:p>
            <a:pPr>
              <a:lnSpc>
                <a:spcPct val="90000"/>
              </a:lnSpc>
            </a:pPr>
            <a:endParaRPr lang="en-US" dirty="0" smtClean="0"/>
          </a:p>
          <a:p>
            <a:pPr>
              <a:lnSpc>
                <a:spcPct val="90000"/>
              </a:lnSpc>
            </a:pPr>
            <a:r>
              <a:rPr lang="en-US" dirty="0" smtClean="0"/>
              <a:t>Function </a:t>
            </a:r>
            <a:r>
              <a:rPr lang="en-US" dirty="0"/>
              <a:t>in thermoregulation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Regulated by sympathetic nervous </a:t>
            </a:r>
            <a:r>
              <a:rPr lang="en-US" dirty="0" smtClean="0"/>
              <a:t>system</a:t>
            </a:r>
          </a:p>
          <a:p>
            <a:pPr lvl="1">
              <a:lnSpc>
                <a:spcPct val="90000"/>
              </a:lnSpc>
            </a:pPr>
            <a:r>
              <a:rPr lang="en-US" u="sng" dirty="0" smtClean="0"/>
              <a:t>E</a:t>
            </a:r>
            <a:r>
              <a:rPr lang="en-US" dirty="0" smtClean="0"/>
              <a:t>vaporation of </a:t>
            </a:r>
            <a:r>
              <a:rPr lang="en-US" u="sng" dirty="0" err="1" smtClean="0"/>
              <a:t>E</a:t>
            </a:r>
            <a:r>
              <a:rPr lang="en-US" dirty="0" err="1" smtClean="0"/>
              <a:t>ccrine</a:t>
            </a:r>
            <a:r>
              <a:rPr lang="en-US" dirty="0" smtClean="0"/>
              <a:t> sweat glands helps to cool the body</a:t>
            </a:r>
            <a:endParaRPr lang="en-US" dirty="0"/>
          </a:p>
          <a:p>
            <a:pPr>
              <a:lnSpc>
                <a:spcPct val="90000"/>
              </a:lnSpc>
            </a:pPr>
            <a:endParaRPr lang="en-US" dirty="0" smtClean="0"/>
          </a:p>
          <a:p>
            <a:pPr>
              <a:lnSpc>
                <a:spcPct val="90000"/>
              </a:lnSpc>
            </a:pPr>
            <a:endParaRPr lang="en-US" dirty="0"/>
          </a:p>
        </p:txBody>
      </p:sp>
      <p:pic>
        <p:nvPicPr>
          <p:cNvPr id="50178" name="Picture 2" descr="http://stevegallik.org/sites/histologyolm.stevegallik.org/images/sweatglan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00" y="1101090"/>
            <a:ext cx="3429000" cy="465582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55302" name="Rectangle 6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Apocrine</a:t>
            </a:r>
            <a:r>
              <a:rPr lang="en-US" dirty="0"/>
              <a:t> Sweat Glands</a:t>
            </a:r>
          </a:p>
        </p:txBody>
      </p:sp>
      <p:sp>
        <p:nvSpPr>
          <p:cNvPr id="55303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365125" y="1524000"/>
            <a:ext cx="4892675" cy="4695825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90000"/>
              </a:lnSpc>
            </a:pPr>
            <a:r>
              <a:rPr lang="en-US" sz="2800" dirty="0"/>
              <a:t>Confined to </a:t>
            </a:r>
            <a:r>
              <a:rPr lang="en-US" sz="2800" u="sng" dirty="0" err="1"/>
              <a:t>a</a:t>
            </a:r>
            <a:r>
              <a:rPr lang="en-US" sz="2800" dirty="0" err="1"/>
              <a:t>xillary</a:t>
            </a:r>
            <a:r>
              <a:rPr lang="en-US" sz="2800" dirty="0"/>
              <a:t> and </a:t>
            </a:r>
            <a:r>
              <a:rPr lang="en-US" sz="2800" u="sng" dirty="0" err="1"/>
              <a:t>a</a:t>
            </a:r>
            <a:r>
              <a:rPr lang="en-US" sz="2800" dirty="0" err="1"/>
              <a:t>nogenital</a:t>
            </a:r>
            <a:r>
              <a:rPr lang="en-US" sz="2800" dirty="0"/>
              <a:t> areas</a:t>
            </a:r>
          </a:p>
          <a:p>
            <a:pPr>
              <a:lnSpc>
                <a:spcPct val="90000"/>
              </a:lnSpc>
            </a:pPr>
            <a:endParaRPr lang="en-US" sz="2800" dirty="0" smtClean="0"/>
          </a:p>
          <a:p>
            <a:pPr>
              <a:lnSpc>
                <a:spcPct val="90000"/>
              </a:lnSpc>
            </a:pPr>
            <a:r>
              <a:rPr lang="en-US" sz="2800" dirty="0" smtClean="0"/>
              <a:t>Sweat </a:t>
            </a:r>
            <a:r>
              <a:rPr lang="en-US" sz="2800" dirty="0"/>
              <a:t>+ fatty substances + proteins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Viscous; milky or yellowish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Odorless until bacterial interaction </a:t>
            </a:r>
            <a:r>
              <a:rPr lang="en-US" sz="2400" dirty="0">
                <a:sym typeface="Wingdings" pitchFamily="2" charset="2"/>
              </a:rPr>
              <a:t> body odor</a:t>
            </a:r>
            <a:endParaRPr lang="en-US" sz="2400" dirty="0"/>
          </a:p>
          <a:p>
            <a:pPr>
              <a:lnSpc>
                <a:spcPct val="90000"/>
              </a:lnSpc>
            </a:pPr>
            <a:endParaRPr lang="en-US" sz="2800" dirty="0" smtClean="0"/>
          </a:p>
          <a:p>
            <a:pPr>
              <a:lnSpc>
                <a:spcPct val="90000"/>
              </a:lnSpc>
            </a:pPr>
            <a:r>
              <a:rPr lang="en-US" sz="2800" dirty="0" smtClean="0"/>
              <a:t>Larger </a:t>
            </a:r>
            <a:r>
              <a:rPr lang="en-US" sz="2800" dirty="0"/>
              <a:t>than </a:t>
            </a:r>
            <a:r>
              <a:rPr lang="en-US" sz="2800" dirty="0" err="1"/>
              <a:t>eccrine</a:t>
            </a:r>
            <a:r>
              <a:rPr lang="en-US" sz="2800" dirty="0"/>
              <a:t> sweat glands</a:t>
            </a:r>
          </a:p>
          <a:p>
            <a:pPr>
              <a:lnSpc>
                <a:spcPct val="90000"/>
              </a:lnSpc>
            </a:pPr>
            <a:endParaRPr lang="en-US" sz="2800" dirty="0" smtClean="0"/>
          </a:p>
          <a:p>
            <a:pPr>
              <a:lnSpc>
                <a:spcPct val="90000"/>
              </a:lnSpc>
            </a:pPr>
            <a:r>
              <a:rPr lang="en-US" sz="2800" dirty="0" smtClean="0"/>
              <a:t>Ducts </a:t>
            </a:r>
            <a:r>
              <a:rPr lang="en-US" sz="2800" dirty="0"/>
              <a:t>empty into hair follicles</a:t>
            </a:r>
          </a:p>
          <a:p>
            <a:pPr>
              <a:lnSpc>
                <a:spcPct val="90000"/>
              </a:lnSpc>
            </a:pPr>
            <a:endParaRPr lang="en-US" sz="2800" dirty="0" smtClean="0"/>
          </a:p>
        </p:txBody>
      </p:sp>
      <p:pic>
        <p:nvPicPr>
          <p:cNvPr id="46082" name="Picture 2" descr="http://o.quizlet.com/i/y2xD2fuMANfBVHNThrdggw_m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24134" y="2209800"/>
            <a:ext cx="3519866" cy="3505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sz="2800" dirty="0" smtClean="0"/>
              <a:t>Begin functioning at puberty </a:t>
            </a:r>
          </a:p>
          <a:p>
            <a:pPr lvl="1">
              <a:lnSpc>
                <a:spcPct val="90000"/>
              </a:lnSpc>
            </a:pPr>
            <a:r>
              <a:rPr lang="en-US" sz="2400" dirty="0" smtClean="0"/>
              <a:t>Function unknown but may act as sexual scent gland</a:t>
            </a:r>
          </a:p>
          <a:p>
            <a:pPr>
              <a:lnSpc>
                <a:spcPct val="90000"/>
              </a:lnSpc>
              <a:buNone/>
            </a:pPr>
            <a:endParaRPr lang="en-US" sz="2800" dirty="0" smtClean="0"/>
          </a:p>
          <a:p>
            <a:pPr>
              <a:lnSpc>
                <a:spcPct val="90000"/>
              </a:lnSpc>
            </a:pPr>
            <a:r>
              <a:rPr lang="en-US" sz="2800" dirty="0" smtClean="0"/>
              <a:t>Modified </a:t>
            </a:r>
            <a:r>
              <a:rPr lang="en-US" sz="2800" dirty="0" err="1" smtClean="0"/>
              <a:t>apocrine</a:t>
            </a:r>
            <a:r>
              <a:rPr lang="en-US" sz="2800" dirty="0" smtClean="0"/>
              <a:t> glands</a:t>
            </a:r>
          </a:p>
          <a:p>
            <a:pPr lvl="1">
              <a:lnSpc>
                <a:spcPct val="90000"/>
              </a:lnSpc>
            </a:pPr>
            <a:endParaRPr lang="en-US" sz="2400" b="1" dirty="0" smtClean="0"/>
          </a:p>
          <a:p>
            <a:pPr lvl="1">
              <a:lnSpc>
                <a:spcPct val="90000"/>
              </a:lnSpc>
            </a:pPr>
            <a:r>
              <a:rPr lang="en-US" sz="2400" b="1" dirty="0" err="1" smtClean="0"/>
              <a:t>Ceruminous</a:t>
            </a:r>
            <a:r>
              <a:rPr lang="en-US" sz="2400" b="1" dirty="0" smtClean="0"/>
              <a:t> glands</a:t>
            </a:r>
            <a:endParaRPr lang="en-US" sz="2400" dirty="0" smtClean="0"/>
          </a:p>
          <a:p>
            <a:pPr lvl="2">
              <a:lnSpc>
                <a:spcPct val="90000"/>
              </a:lnSpc>
            </a:pPr>
            <a:r>
              <a:rPr lang="en-US" sz="2000" dirty="0" smtClean="0"/>
              <a:t>lining of external ear canal; secrete </a:t>
            </a:r>
            <a:r>
              <a:rPr lang="en-US" sz="2000" dirty="0" err="1" smtClean="0"/>
              <a:t>cerumen</a:t>
            </a:r>
            <a:r>
              <a:rPr lang="en-US" sz="2000" dirty="0" smtClean="0"/>
              <a:t> (earwax)</a:t>
            </a:r>
          </a:p>
          <a:p>
            <a:pPr lvl="1">
              <a:lnSpc>
                <a:spcPct val="90000"/>
              </a:lnSpc>
            </a:pPr>
            <a:endParaRPr lang="en-US" sz="2400" b="1" dirty="0" smtClean="0"/>
          </a:p>
          <a:p>
            <a:pPr lvl="1">
              <a:lnSpc>
                <a:spcPct val="90000"/>
              </a:lnSpc>
            </a:pPr>
            <a:r>
              <a:rPr lang="en-US" sz="2400" b="1" dirty="0" smtClean="0"/>
              <a:t>Mammary glands</a:t>
            </a:r>
            <a:r>
              <a:rPr lang="en-US" sz="2400" dirty="0" smtClean="0"/>
              <a:t> </a:t>
            </a:r>
          </a:p>
          <a:p>
            <a:pPr lvl="2">
              <a:lnSpc>
                <a:spcPct val="90000"/>
              </a:lnSpc>
            </a:pPr>
            <a:r>
              <a:rPr lang="en-US" sz="2000" dirty="0" smtClean="0"/>
              <a:t> secrete milk</a:t>
            </a:r>
          </a:p>
          <a:p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Apocrine</a:t>
            </a:r>
            <a:r>
              <a:rPr lang="en-US" dirty="0"/>
              <a:t> Sweat Glands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56326" name="Rectangle 6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Sebaceous (Oil) Glands</a:t>
            </a:r>
          </a:p>
        </p:txBody>
      </p:sp>
      <p:sp>
        <p:nvSpPr>
          <p:cNvPr id="56327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5257800" cy="4724400"/>
          </a:xfrm>
        </p:spPr>
        <p:txBody>
          <a:bodyPr>
            <a:normAutofit fontScale="92500" lnSpcReduction="10000"/>
          </a:bodyPr>
          <a:lstStyle/>
          <a:p>
            <a:r>
              <a:rPr lang="en-US" sz="2800" dirty="0"/>
              <a:t>Widely distributed</a:t>
            </a:r>
          </a:p>
          <a:p>
            <a:pPr lvl="1"/>
            <a:r>
              <a:rPr lang="en-US" sz="2400" dirty="0"/>
              <a:t>Not in thick skin of palms and soles</a:t>
            </a:r>
          </a:p>
          <a:p>
            <a:r>
              <a:rPr lang="en-US" sz="2800" dirty="0"/>
              <a:t>Most develop from hair follicles and secrete into hair follicles</a:t>
            </a:r>
          </a:p>
          <a:p>
            <a:endParaRPr lang="en-US" sz="2800" dirty="0" smtClean="0"/>
          </a:p>
          <a:p>
            <a:r>
              <a:rPr lang="en-US" sz="2800" dirty="0" smtClean="0"/>
              <a:t>Relatively </a:t>
            </a:r>
            <a:r>
              <a:rPr lang="en-US" sz="2800" dirty="0"/>
              <a:t>inactive until puberty</a:t>
            </a:r>
          </a:p>
          <a:p>
            <a:pPr lvl="1"/>
            <a:r>
              <a:rPr lang="en-US" sz="2400" dirty="0"/>
              <a:t>Stimulated by hormones, especially </a:t>
            </a:r>
            <a:r>
              <a:rPr lang="en-US" sz="2400" dirty="0" smtClean="0"/>
              <a:t>androgens (testosterone)</a:t>
            </a:r>
            <a:endParaRPr lang="en-US" sz="2400" dirty="0"/>
          </a:p>
          <a:p>
            <a:r>
              <a:rPr lang="en-US" sz="2800" dirty="0"/>
              <a:t>Secrete </a:t>
            </a:r>
            <a:r>
              <a:rPr lang="en-US" sz="2800" b="1" dirty="0"/>
              <a:t>sebum</a:t>
            </a:r>
            <a:endParaRPr lang="en-US" sz="2800" dirty="0"/>
          </a:p>
          <a:p>
            <a:pPr lvl="1"/>
            <a:r>
              <a:rPr lang="en-US" sz="2400" dirty="0"/>
              <a:t>Oily </a:t>
            </a:r>
            <a:r>
              <a:rPr lang="en-US" sz="2400" dirty="0" smtClean="0"/>
              <a:t>secretion</a:t>
            </a:r>
            <a:endParaRPr lang="en-US" sz="2400" dirty="0"/>
          </a:p>
          <a:p>
            <a:pPr lvl="1"/>
            <a:r>
              <a:rPr lang="en-US" sz="2400" dirty="0"/>
              <a:t>Bactericidal </a:t>
            </a:r>
          </a:p>
          <a:p>
            <a:pPr lvl="1"/>
            <a:r>
              <a:rPr lang="en-US" sz="2400" dirty="0"/>
              <a:t>Softens hair and skin </a:t>
            </a:r>
          </a:p>
        </p:txBody>
      </p:sp>
      <p:pic>
        <p:nvPicPr>
          <p:cNvPr id="44034" name="Picture 2" descr="https://encrypted-tbn0.gstatic.com/images?q=tbn:ANd9GcT_QdZq8TM0peKCA8svzAtMag_ID1OquC5fcHAu2OunPLxw26N3lw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7400" y="2209800"/>
            <a:ext cx="3276600" cy="26004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58374" name="Rectangle 6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Functions of the Integumentary System</a:t>
            </a:r>
          </a:p>
        </p:txBody>
      </p:sp>
      <p:sp>
        <p:nvSpPr>
          <p:cNvPr id="58375" name="Rectangle 7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Protection</a:t>
            </a:r>
          </a:p>
          <a:p>
            <a:endParaRPr lang="en-US" dirty="0" smtClean="0"/>
          </a:p>
          <a:p>
            <a:r>
              <a:rPr lang="en-US" dirty="0" smtClean="0"/>
              <a:t>Body </a:t>
            </a:r>
            <a:r>
              <a:rPr lang="en-US" dirty="0"/>
              <a:t>temperature regulation</a:t>
            </a:r>
          </a:p>
          <a:p>
            <a:endParaRPr lang="en-US" dirty="0" smtClean="0"/>
          </a:p>
          <a:p>
            <a:r>
              <a:rPr lang="en-US" dirty="0" err="1" smtClean="0"/>
              <a:t>Cutaneous</a:t>
            </a:r>
            <a:r>
              <a:rPr lang="en-US" dirty="0" smtClean="0"/>
              <a:t> </a:t>
            </a:r>
            <a:r>
              <a:rPr lang="en-US" dirty="0"/>
              <a:t>sensation</a:t>
            </a:r>
          </a:p>
          <a:p>
            <a:endParaRPr lang="en-US" dirty="0" smtClean="0"/>
          </a:p>
          <a:p>
            <a:r>
              <a:rPr lang="en-US" dirty="0" smtClean="0"/>
              <a:t>Metabolic </a:t>
            </a:r>
            <a:r>
              <a:rPr lang="en-US" dirty="0"/>
              <a:t>functions</a:t>
            </a:r>
          </a:p>
          <a:p>
            <a:endParaRPr lang="en-US" dirty="0" smtClean="0"/>
          </a:p>
          <a:p>
            <a:r>
              <a:rPr lang="en-US" dirty="0" smtClean="0"/>
              <a:t>Blood </a:t>
            </a:r>
            <a:r>
              <a:rPr lang="en-US" dirty="0"/>
              <a:t>reservoir</a:t>
            </a:r>
          </a:p>
          <a:p>
            <a:endParaRPr lang="en-US" dirty="0" smtClean="0"/>
          </a:p>
          <a:p>
            <a:r>
              <a:rPr lang="en-US" dirty="0" smtClean="0"/>
              <a:t>Excretion</a:t>
            </a:r>
            <a:endParaRPr lang="en-US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59398" name="Rectangle 6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Protection</a:t>
            </a:r>
          </a:p>
        </p:txBody>
      </p:sp>
      <p:sp>
        <p:nvSpPr>
          <p:cNvPr id="59399" name="Rectangle 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Three types of barriers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Chemical </a:t>
            </a:r>
            <a:r>
              <a:rPr lang="en-US" dirty="0"/>
              <a:t>barriers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Physical </a:t>
            </a:r>
            <a:r>
              <a:rPr lang="en-US" dirty="0"/>
              <a:t>barriers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Biological </a:t>
            </a:r>
            <a:r>
              <a:rPr lang="en-US" dirty="0"/>
              <a:t>barriers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60422" name="Rectangle 6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Chemical Barriers</a:t>
            </a:r>
          </a:p>
        </p:txBody>
      </p:sp>
      <p:sp>
        <p:nvSpPr>
          <p:cNvPr id="60423" name="Rectangle 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Skin secretions </a:t>
            </a:r>
          </a:p>
          <a:p>
            <a:pPr lvl="1"/>
            <a:r>
              <a:rPr lang="en-US" dirty="0"/>
              <a:t>Low pH </a:t>
            </a:r>
            <a:r>
              <a:rPr lang="en-US" dirty="0" smtClean="0"/>
              <a:t>slows bacterial </a:t>
            </a:r>
            <a:r>
              <a:rPr lang="en-US" dirty="0"/>
              <a:t>multiplication</a:t>
            </a:r>
          </a:p>
          <a:p>
            <a:pPr lvl="1"/>
            <a:r>
              <a:rPr lang="en-US" dirty="0"/>
              <a:t>Sebum and </a:t>
            </a:r>
            <a:r>
              <a:rPr lang="en-US" dirty="0" err="1"/>
              <a:t>defensins</a:t>
            </a:r>
            <a:r>
              <a:rPr lang="en-US" dirty="0"/>
              <a:t> kill bacteria</a:t>
            </a:r>
          </a:p>
          <a:p>
            <a:endParaRPr lang="en-US" dirty="0" smtClean="0"/>
          </a:p>
          <a:p>
            <a:r>
              <a:rPr lang="en-US" dirty="0" smtClean="0"/>
              <a:t>Melanin</a:t>
            </a:r>
            <a:endParaRPr lang="en-US" dirty="0"/>
          </a:p>
          <a:p>
            <a:pPr lvl="1"/>
            <a:r>
              <a:rPr lang="en-US" dirty="0"/>
              <a:t>Defense against UV radiation damage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61448" name="Rectangle 8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Physical Barriers</a:t>
            </a:r>
          </a:p>
        </p:txBody>
      </p:sp>
      <p:sp>
        <p:nvSpPr>
          <p:cNvPr id="61449" name="Rectangle 9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Flat, dead cells of stratum </a:t>
            </a:r>
            <a:r>
              <a:rPr lang="en-US" sz="2800" dirty="0" err="1"/>
              <a:t>corneum</a:t>
            </a:r>
            <a:r>
              <a:rPr lang="en-US" sz="2800" dirty="0"/>
              <a:t> surrounded by lipids</a:t>
            </a:r>
          </a:p>
          <a:p>
            <a:endParaRPr lang="en-US" sz="2800" dirty="0" smtClean="0"/>
          </a:p>
          <a:p>
            <a:r>
              <a:rPr lang="en-US" sz="2800" dirty="0" smtClean="0"/>
              <a:t>Keratin </a:t>
            </a:r>
            <a:r>
              <a:rPr lang="en-US" sz="2800" dirty="0"/>
              <a:t>and </a:t>
            </a:r>
            <a:r>
              <a:rPr lang="en-US" sz="2800" dirty="0" err="1"/>
              <a:t>glycolipids</a:t>
            </a:r>
            <a:r>
              <a:rPr lang="en-US" sz="2800" dirty="0"/>
              <a:t> block most water and water- soluble substances</a:t>
            </a:r>
          </a:p>
          <a:p>
            <a:pPr>
              <a:buNone/>
            </a:pPr>
            <a:endParaRPr lang="en-US" sz="2800" dirty="0" smtClean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168963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274638"/>
          </a:xfrm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sz="1200" b="1"/>
              <a:t>Figure 5.2a  The main structural features of the skin epidermis.</a:t>
            </a:r>
          </a:p>
        </p:txBody>
      </p:sp>
      <p:pic>
        <p:nvPicPr>
          <p:cNvPr id="168996" name="Picture 2" descr="figure_05_02a_unlabeled"/>
          <p:cNvPicPr>
            <a:picLocks noChangeAspect="1" noChangeArrowheads="1"/>
          </p:cNvPicPr>
          <p:nvPr/>
        </p:nvPicPr>
        <p:blipFill>
          <a:blip r:embed="rId3" cstate="print"/>
          <a:srcRect b="2664"/>
          <a:stretch>
            <a:fillRect/>
          </a:stretch>
        </p:blipFill>
        <p:spPr bwMode="auto">
          <a:xfrm>
            <a:off x="434975" y="282575"/>
            <a:ext cx="8299450" cy="6264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1940" name="Text Box 4"/>
          <p:cNvSpPr txBox="1">
            <a:spLocks noChangeArrowheads="1"/>
          </p:cNvSpPr>
          <p:nvPr/>
        </p:nvSpPr>
        <p:spPr bwMode="auto">
          <a:xfrm>
            <a:off x="1254125" y="6346825"/>
            <a:ext cx="571500" cy="201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hangingPunct="0">
              <a:lnSpc>
                <a:spcPct val="80000"/>
              </a:lnSpc>
              <a:defRPr/>
            </a:pPr>
            <a:r>
              <a:rPr lang="en-US" sz="1500" b="1">
                <a:latin typeface="Arial" charset="0"/>
                <a:ea typeface="ＭＳ Ｐゴシック" charset="0"/>
              </a:rPr>
              <a:t>Dermis</a:t>
            </a:r>
          </a:p>
        </p:txBody>
      </p:sp>
      <p:sp>
        <p:nvSpPr>
          <p:cNvPr id="551942" name="Line 6"/>
          <p:cNvSpPr>
            <a:spLocks noChangeShapeType="1"/>
          </p:cNvSpPr>
          <p:nvPr/>
        </p:nvSpPr>
        <p:spPr bwMode="auto">
          <a:xfrm flipH="1">
            <a:off x="2740025" y="4478338"/>
            <a:ext cx="88900" cy="0"/>
          </a:xfrm>
          <a:prstGeom prst="line">
            <a:avLst/>
          </a:prstGeom>
          <a:noFill/>
          <a:ln w="17272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914400" eaLnBrk="0" hangingPunct="0">
              <a:defRPr/>
            </a:pPr>
            <a:endParaRPr lang="en-US" sz="2400">
              <a:latin typeface="Arial" charset="0"/>
              <a:ea typeface="ＭＳ Ｐゴシック" charset="0"/>
            </a:endParaRPr>
          </a:p>
        </p:txBody>
      </p:sp>
      <p:sp>
        <p:nvSpPr>
          <p:cNvPr id="551944" name="Line 8"/>
          <p:cNvSpPr>
            <a:spLocks noChangeShapeType="1"/>
          </p:cNvSpPr>
          <p:nvPr/>
        </p:nvSpPr>
        <p:spPr bwMode="auto">
          <a:xfrm flipH="1">
            <a:off x="2735263" y="5078413"/>
            <a:ext cx="88900" cy="0"/>
          </a:xfrm>
          <a:prstGeom prst="line">
            <a:avLst/>
          </a:prstGeom>
          <a:noFill/>
          <a:ln w="17272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914400" eaLnBrk="0" hangingPunct="0">
              <a:defRPr/>
            </a:pPr>
            <a:endParaRPr lang="en-US" sz="2400">
              <a:latin typeface="Arial" charset="0"/>
              <a:ea typeface="ＭＳ Ｐゴシック" charset="0"/>
            </a:endParaRPr>
          </a:p>
        </p:txBody>
      </p:sp>
      <p:sp>
        <p:nvSpPr>
          <p:cNvPr id="551945" name="Line 9"/>
          <p:cNvSpPr>
            <a:spLocks noChangeShapeType="1"/>
          </p:cNvSpPr>
          <p:nvPr/>
        </p:nvSpPr>
        <p:spPr bwMode="auto">
          <a:xfrm flipH="1">
            <a:off x="2735263" y="5661025"/>
            <a:ext cx="88900" cy="0"/>
          </a:xfrm>
          <a:prstGeom prst="line">
            <a:avLst/>
          </a:prstGeom>
          <a:noFill/>
          <a:ln w="17272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914400" eaLnBrk="0" hangingPunct="0">
              <a:defRPr/>
            </a:pPr>
            <a:endParaRPr lang="en-US" sz="2400">
              <a:latin typeface="Arial" charset="0"/>
              <a:ea typeface="ＭＳ Ｐゴシック" charset="0"/>
            </a:endParaRPr>
          </a:p>
        </p:txBody>
      </p:sp>
      <p:sp>
        <p:nvSpPr>
          <p:cNvPr id="551947" name="Line 11"/>
          <p:cNvSpPr>
            <a:spLocks noChangeShapeType="1"/>
          </p:cNvSpPr>
          <p:nvPr/>
        </p:nvSpPr>
        <p:spPr bwMode="auto">
          <a:xfrm>
            <a:off x="1639888" y="6173788"/>
            <a:ext cx="0" cy="196850"/>
          </a:xfrm>
          <a:prstGeom prst="line">
            <a:avLst/>
          </a:prstGeom>
          <a:noFill/>
          <a:ln w="1714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914400" eaLnBrk="0" hangingPunct="0">
              <a:defRPr/>
            </a:pPr>
            <a:endParaRPr lang="en-US" sz="2400">
              <a:latin typeface="Arial" charset="0"/>
              <a:ea typeface="ＭＳ Ｐゴシック" charset="0"/>
            </a:endParaRPr>
          </a:p>
        </p:txBody>
      </p:sp>
      <p:sp>
        <p:nvSpPr>
          <p:cNvPr id="551949" name="Line 13"/>
          <p:cNvSpPr>
            <a:spLocks noChangeShapeType="1"/>
          </p:cNvSpPr>
          <p:nvPr/>
        </p:nvSpPr>
        <p:spPr bwMode="auto">
          <a:xfrm flipH="1">
            <a:off x="2743200" y="2903538"/>
            <a:ext cx="88900" cy="0"/>
          </a:xfrm>
          <a:prstGeom prst="line">
            <a:avLst/>
          </a:prstGeom>
          <a:noFill/>
          <a:ln w="17272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914400" eaLnBrk="0" hangingPunct="0">
              <a:defRPr/>
            </a:pPr>
            <a:endParaRPr lang="en-US" sz="2400">
              <a:latin typeface="Arial" charset="0"/>
              <a:ea typeface="ＭＳ Ｐゴシック" charset="0"/>
            </a:endParaRPr>
          </a:p>
        </p:txBody>
      </p:sp>
      <p:sp>
        <p:nvSpPr>
          <p:cNvPr id="551950" name="Text Box 14"/>
          <p:cNvSpPr txBox="1">
            <a:spLocks noChangeArrowheads="1"/>
          </p:cNvSpPr>
          <p:nvPr/>
        </p:nvSpPr>
        <p:spPr bwMode="auto">
          <a:xfrm>
            <a:off x="2762250" y="4629150"/>
            <a:ext cx="5257800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hangingPunct="0">
              <a:lnSpc>
                <a:spcPct val="80000"/>
              </a:lnSpc>
              <a:defRPr/>
            </a:pPr>
            <a:r>
              <a:rPr lang="en-US" sz="1500">
                <a:latin typeface="Arial Black" charset="0"/>
                <a:ea typeface="ＭＳ Ｐゴシック" charset="0"/>
              </a:rPr>
              <a:t>Stratum spinosum</a:t>
            </a:r>
          </a:p>
          <a:p>
            <a:pPr defTabSz="914400" eaLnBrk="0" hangingPunct="0">
              <a:lnSpc>
                <a:spcPct val="80000"/>
              </a:lnSpc>
              <a:defRPr/>
            </a:pPr>
            <a:r>
              <a:rPr lang="en-US" sz="1500" b="1">
                <a:latin typeface="Arial" charset="0"/>
                <a:ea typeface="ＭＳ Ｐゴシック" charset="0"/>
              </a:rPr>
              <a:t>Several layers of keratinocytes unified by desmosomes.</a:t>
            </a:r>
          </a:p>
          <a:p>
            <a:pPr defTabSz="914400" eaLnBrk="0" hangingPunct="0">
              <a:lnSpc>
                <a:spcPct val="80000"/>
              </a:lnSpc>
              <a:defRPr/>
            </a:pPr>
            <a:r>
              <a:rPr lang="en-US" sz="1500" b="1">
                <a:latin typeface="Arial" charset="0"/>
                <a:ea typeface="ＭＳ Ｐゴシック" charset="0"/>
              </a:rPr>
              <a:t>Cells contain thick bundles of intermediate filaments made of</a:t>
            </a:r>
          </a:p>
          <a:p>
            <a:pPr defTabSz="914400" eaLnBrk="0" hangingPunct="0">
              <a:lnSpc>
                <a:spcPct val="80000"/>
              </a:lnSpc>
              <a:defRPr/>
            </a:pPr>
            <a:r>
              <a:rPr lang="en-US" sz="1500" b="1">
                <a:latin typeface="Arial" charset="0"/>
                <a:ea typeface="ＭＳ Ｐゴシック" charset="0"/>
              </a:rPr>
              <a:t>pre-keratin.</a:t>
            </a:r>
          </a:p>
        </p:txBody>
      </p:sp>
      <p:sp>
        <p:nvSpPr>
          <p:cNvPr id="551951" name="Text Box 15"/>
          <p:cNvSpPr txBox="1">
            <a:spLocks noChangeArrowheads="1"/>
          </p:cNvSpPr>
          <p:nvPr/>
        </p:nvSpPr>
        <p:spPr bwMode="auto">
          <a:xfrm>
            <a:off x="2762250" y="5400675"/>
            <a:ext cx="5638800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hangingPunct="0">
              <a:lnSpc>
                <a:spcPct val="80000"/>
              </a:lnSpc>
              <a:defRPr/>
            </a:pPr>
            <a:r>
              <a:rPr lang="en-US" sz="1500">
                <a:latin typeface="Arial Black" charset="0"/>
                <a:ea typeface="ＭＳ Ｐゴシック" charset="0"/>
              </a:rPr>
              <a:t>Stratum basale</a:t>
            </a:r>
            <a:endParaRPr lang="en-US" sz="1500">
              <a:latin typeface="Arial" charset="0"/>
              <a:ea typeface="ＭＳ Ｐゴシック" charset="0"/>
            </a:endParaRPr>
          </a:p>
          <a:p>
            <a:pPr defTabSz="914400" eaLnBrk="0" hangingPunct="0">
              <a:lnSpc>
                <a:spcPct val="80000"/>
              </a:lnSpc>
              <a:defRPr/>
            </a:pPr>
            <a:r>
              <a:rPr lang="en-US" sz="1500" b="1">
                <a:latin typeface="Arial" charset="0"/>
                <a:ea typeface="ＭＳ Ｐゴシック" charset="0"/>
              </a:rPr>
              <a:t>Deepest epidermal layer; one row of actively mitotic stem</a:t>
            </a:r>
          </a:p>
          <a:p>
            <a:pPr defTabSz="914400" eaLnBrk="0" hangingPunct="0">
              <a:lnSpc>
                <a:spcPct val="80000"/>
              </a:lnSpc>
              <a:defRPr/>
            </a:pPr>
            <a:r>
              <a:rPr lang="en-US" sz="1500" b="1">
                <a:latin typeface="Arial" charset="0"/>
                <a:ea typeface="ＭＳ Ｐゴシック" charset="0"/>
              </a:rPr>
              <a:t>cells; some newly formed cells become part of the more</a:t>
            </a:r>
          </a:p>
          <a:p>
            <a:pPr defTabSz="914400" eaLnBrk="0" hangingPunct="0">
              <a:lnSpc>
                <a:spcPct val="80000"/>
              </a:lnSpc>
              <a:defRPr/>
            </a:pPr>
            <a:r>
              <a:rPr lang="en-US" sz="1500" b="1">
                <a:latin typeface="Arial" charset="0"/>
                <a:ea typeface="ＭＳ Ｐゴシック" charset="0"/>
              </a:rPr>
              <a:t>superficial layers. See occasional melanocytes and dendritic</a:t>
            </a:r>
          </a:p>
          <a:p>
            <a:pPr defTabSz="914400" eaLnBrk="0" hangingPunct="0">
              <a:lnSpc>
                <a:spcPct val="80000"/>
              </a:lnSpc>
              <a:defRPr/>
            </a:pPr>
            <a:r>
              <a:rPr lang="en-US" sz="1500" b="1">
                <a:latin typeface="Arial" charset="0"/>
                <a:ea typeface="ＭＳ Ｐゴシック" charset="0"/>
              </a:rPr>
              <a:t>cells.</a:t>
            </a:r>
          </a:p>
        </p:txBody>
      </p:sp>
      <p:sp>
        <p:nvSpPr>
          <p:cNvPr id="551952" name="Text Box 16"/>
          <p:cNvSpPr txBox="1">
            <a:spLocks noChangeArrowheads="1"/>
          </p:cNvSpPr>
          <p:nvPr/>
        </p:nvSpPr>
        <p:spPr bwMode="auto">
          <a:xfrm>
            <a:off x="2762250" y="3771900"/>
            <a:ext cx="58674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hangingPunct="0">
              <a:lnSpc>
                <a:spcPct val="80000"/>
              </a:lnSpc>
              <a:defRPr/>
            </a:pPr>
            <a:r>
              <a:rPr lang="en-US" sz="1500">
                <a:latin typeface="Arial Black" charset="0"/>
                <a:ea typeface="ＭＳ Ｐゴシック" charset="0"/>
              </a:rPr>
              <a:t>Stratum granulosum</a:t>
            </a:r>
          </a:p>
          <a:p>
            <a:pPr defTabSz="914400" eaLnBrk="0" hangingPunct="0">
              <a:lnSpc>
                <a:spcPct val="80000"/>
              </a:lnSpc>
              <a:defRPr/>
            </a:pPr>
            <a:r>
              <a:rPr lang="en-US" sz="1500" b="1">
                <a:latin typeface="Arial" charset="0"/>
                <a:ea typeface="ＭＳ Ｐゴシック" charset="0"/>
              </a:rPr>
              <a:t>Typically five layers of flattened cells, organelles deteriorating;</a:t>
            </a:r>
          </a:p>
          <a:p>
            <a:pPr defTabSz="914400" eaLnBrk="0" hangingPunct="0">
              <a:lnSpc>
                <a:spcPct val="80000"/>
              </a:lnSpc>
              <a:defRPr/>
            </a:pPr>
            <a:r>
              <a:rPr lang="en-US" sz="1500" b="1">
                <a:latin typeface="Arial" charset="0"/>
                <a:ea typeface="ＭＳ Ｐゴシック" charset="0"/>
              </a:rPr>
              <a:t>cytoplasm full of lamellar granules (release lipids) and</a:t>
            </a:r>
          </a:p>
          <a:p>
            <a:pPr defTabSz="914400" eaLnBrk="0" hangingPunct="0">
              <a:lnSpc>
                <a:spcPct val="80000"/>
              </a:lnSpc>
              <a:defRPr/>
            </a:pPr>
            <a:r>
              <a:rPr lang="en-US" sz="1500" b="1">
                <a:latin typeface="Arial" charset="0"/>
                <a:ea typeface="ＭＳ Ｐゴシック" charset="0"/>
              </a:rPr>
              <a:t>keratohyaline granules.</a:t>
            </a:r>
          </a:p>
        </p:txBody>
      </p:sp>
      <p:sp>
        <p:nvSpPr>
          <p:cNvPr id="551953" name="Text Box 17"/>
          <p:cNvSpPr txBox="1">
            <a:spLocks noChangeArrowheads="1"/>
          </p:cNvSpPr>
          <p:nvPr/>
        </p:nvSpPr>
        <p:spPr bwMode="auto">
          <a:xfrm>
            <a:off x="2752725" y="2524125"/>
            <a:ext cx="59436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hangingPunct="0">
              <a:lnSpc>
                <a:spcPct val="85000"/>
              </a:lnSpc>
            </a:pPr>
            <a:r>
              <a:rPr lang="en-US" sz="1500">
                <a:latin typeface="Arial Black" pitchFamily="34" charset="0"/>
              </a:rPr>
              <a:t>Stratum corneum</a:t>
            </a:r>
            <a:endParaRPr lang="en-US" sz="1500"/>
          </a:p>
          <a:p>
            <a:pPr defTabSz="914400" eaLnBrk="0" hangingPunct="0">
              <a:lnSpc>
                <a:spcPct val="85000"/>
              </a:lnSpc>
            </a:pPr>
            <a:r>
              <a:rPr lang="en-US" sz="1500" b="1"/>
              <a:t>Most superficial layer; 20–30 layers of dead cells, essentially</a:t>
            </a:r>
          </a:p>
          <a:p>
            <a:pPr defTabSz="914400" eaLnBrk="0" hangingPunct="0">
              <a:lnSpc>
                <a:spcPct val="85000"/>
              </a:lnSpc>
            </a:pPr>
            <a:r>
              <a:rPr lang="en-US" sz="1500" b="1"/>
              <a:t>flat membranous sacs filled with keratin. Glycolipids in</a:t>
            </a:r>
          </a:p>
          <a:p>
            <a:pPr defTabSz="914400" eaLnBrk="0" hangingPunct="0">
              <a:lnSpc>
                <a:spcPct val="85000"/>
              </a:lnSpc>
            </a:pPr>
            <a:r>
              <a:rPr lang="en-US" sz="1500" b="1"/>
              <a:t>extracellular space.</a:t>
            </a:r>
          </a:p>
        </p:txBody>
      </p:sp>
      <p:sp>
        <p:nvSpPr>
          <p:cNvPr id="169007" name="Freeform 47"/>
          <p:cNvSpPr>
            <a:spLocks/>
          </p:cNvSpPr>
          <p:nvPr/>
        </p:nvSpPr>
        <p:spPr bwMode="auto">
          <a:xfrm>
            <a:off x="2635250" y="1628775"/>
            <a:ext cx="111125" cy="2520950"/>
          </a:xfrm>
          <a:custGeom>
            <a:avLst/>
            <a:gdLst/>
            <a:ahLst/>
            <a:cxnLst>
              <a:cxn ang="0">
                <a:pos x="4" y="0"/>
              </a:cxn>
              <a:cxn ang="0">
                <a:pos x="70" y="0"/>
              </a:cxn>
              <a:cxn ang="0">
                <a:pos x="70" y="1588"/>
              </a:cxn>
              <a:cxn ang="0">
                <a:pos x="0" y="1588"/>
              </a:cxn>
            </a:cxnLst>
            <a:rect l="0" t="0" r="r" b="b"/>
            <a:pathLst>
              <a:path w="70" h="1588">
                <a:moveTo>
                  <a:pt x="4" y="0"/>
                </a:moveTo>
                <a:lnTo>
                  <a:pt x="70" y="0"/>
                </a:lnTo>
                <a:lnTo>
                  <a:pt x="70" y="1588"/>
                </a:lnTo>
                <a:lnTo>
                  <a:pt x="0" y="1588"/>
                </a:lnTo>
              </a:path>
            </a:pathLst>
          </a:custGeom>
          <a:noFill/>
          <a:ln w="17272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69008" name="Freeform 48"/>
          <p:cNvSpPr>
            <a:spLocks/>
          </p:cNvSpPr>
          <p:nvPr/>
        </p:nvSpPr>
        <p:spPr bwMode="auto">
          <a:xfrm>
            <a:off x="2644775" y="4191000"/>
            <a:ext cx="95250" cy="625475"/>
          </a:xfrm>
          <a:custGeom>
            <a:avLst/>
            <a:gdLst/>
            <a:ahLst/>
            <a:cxnLst>
              <a:cxn ang="0">
                <a:pos x="2" y="0"/>
              </a:cxn>
              <a:cxn ang="0">
                <a:pos x="60" y="0"/>
              </a:cxn>
              <a:cxn ang="0">
                <a:pos x="58" y="394"/>
              </a:cxn>
              <a:cxn ang="0">
                <a:pos x="0" y="394"/>
              </a:cxn>
            </a:cxnLst>
            <a:rect l="0" t="0" r="r" b="b"/>
            <a:pathLst>
              <a:path w="60" h="394">
                <a:moveTo>
                  <a:pt x="2" y="0"/>
                </a:moveTo>
                <a:lnTo>
                  <a:pt x="60" y="0"/>
                </a:lnTo>
                <a:lnTo>
                  <a:pt x="58" y="394"/>
                </a:lnTo>
                <a:lnTo>
                  <a:pt x="0" y="394"/>
                </a:lnTo>
              </a:path>
            </a:pathLst>
          </a:custGeom>
          <a:noFill/>
          <a:ln w="17272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69009" name="Freeform 49"/>
          <p:cNvSpPr>
            <a:spLocks/>
          </p:cNvSpPr>
          <p:nvPr/>
        </p:nvSpPr>
        <p:spPr bwMode="auto">
          <a:xfrm>
            <a:off x="2644775" y="4854575"/>
            <a:ext cx="98425" cy="63182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58" y="0"/>
              </a:cxn>
              <a:cxn ang="0">
                <a:pos x="62" y="398"/>
              </a:cxn>
              <a:cxn ang="0">
                <a:pos x="1" y="398"/>
              </a:cxn>
            </a:cxnLst>
            <a:rect l="0" t="0" r="r" b="b"/>
            <a:pathLst>
              <a:path w="62" h="398">
                <a:moveTo>
                  <a:pt x="0" y="0"/>
                </a:moveTo>
                <a:lnTo>
                  <a:pt x="58" y="0"/>
                </a:lnTo>
                <a:lnTo>
                  <a:pt x="62" y="398"/>
                </a:lnTo>
                <a:lnTo>
                  <a:pt x="1" y="398"/>
                </a:lnTo>
              </a:path>
            </a:pathLst>
          </a:custGeom>
          <a:noFill/>
          <a:ln w="17272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69010" name="Freeform 50"/>
          <p:cNvSpPr>
            <a:spLocks/>
          </p:cNvSpPr>
          <p:nvPr/>
        </p:nvSpPr>
        <p:spPr bwMode="auto">
          <a:xfrm>
            <a:off x="1743075" y="5511800"/>
            <a:ext cx="996950" cy="22225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626" y="4"/>
              </a:cxn>
              <a:cxn ang="0">
                <a:pos x="628" y="140"/>
              </a:cxn>
              <a:cxn ang="0">
                <a:pos x="1" y="138"/>
              </a:cxn>
            </a:cxnLst>
            <a:rect l="0" t="0" r="r" b="b"/>
            <a:pathLst>
              <a:path w="628" h="140">
                <a:moveTo>
                  <a:pt x="0" y="0"/>
                </a:moveTo>
                <a:lnTo>
                  <a:pt x="626" y="4"/>
                </a:lnTo>
                <a:lnTo>
                  <a:pt x="628" y="140"/>
                </a:lnTo>
                <a:lnTo>
                  <a:pt x="1" y="138"/>
                </a:lnTo>
              </a:path>
            </a:pathLst>
          </a:custGeom>
          <a:noFill/>
          <a:ln w="17272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62470" name="Rectangle 6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Biological Barriers</a:t>
            </a:r>
          </a:p>
        </p:txBody>
      </p:sp>
      <p:sp>
        <p:nvSpPr>
          <p:cNvPr id="62471" name="Rectangle 7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Biological </a:t>
            </a:r>
            <a:r>
              <a:rPr lang="en-US" dirty="0" smtClean="0"/>
              <a:t>barriers</a:t>
            </a:r>
          </a:p>
          <a:p>
            <a:endParaRPr lang="en-US" dirty="0"/>
          </a:p>
          <a:p>
            <a:pPr lvl="1"/>
            <a:r>
              <a:rPr lang="en-US" dirty="0" err="1"/>
              <a:t>Dendritic</a:t>
            </a:r>
            <a:r>
              <a:rPr lang="en-US" dirty="0"/>
              <a:t> cells of epidermis</a:t>
            </a:r>
          </a:p>
          <a:p>
            <a:pPr lvl="2"/>
            <a:r>
              <a:rPr lang="en-US" dirty="0"/>
              <a:t>Present foreign antigens to white blood cells 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Macrophages </a:t>
            </a:r>
            <a:r>
              <a:rPr lang="en-US" dirty="0"/>
              <a:t>of dermis</a:t>
            </a:r>
          </a:p>
          <a:p>
            <a:pPr lvl="2"/>
            <a:r>
              <a:rPr lang="en-US" dirty="0"/>
              <a:t>Present foreign antigens to white blood cells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DNA</a:t>
            </a:r>
            <a:endParaRPr lang="en-US" dirty="0"/>
          </a:p>
          <a:p>
            <a:pPr lvl="2"/>
            <a:r>
              <a:rPr lang="en-US" dirty="0"/>
              <a:t>Its electrons absorb UV radiation</a:t>
            </a:r>
          </a:p>
          <a:p>
            <a:pPr lvl="2"/>
            <a:r>
              <a:rPr lang="en-US" dirty="0"/>
              <a:t>Radiation converted to heat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63494" name="Rectangle 6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Functions of the Integumentary System</a:t>
            </a:r>
          </a:p>
        </p:txBody>
      </p:sp>
      <p:sp>
        <p:nvSpPr>
          <p:cNvPr id="63495" name="Rectangle 7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Body temperature regulation</a:t>
            </a:r>
          </a:p>
          <a:p>
            <a:pPr lvl="1"/>
            <a:r>
              <a:rPr lang="en-US" dirty="0" smtClean="0"/>
              <a:t>If </a:t>
            </a:r>
            <a:r>
              <a:rPr lang="en-US" dirty="0"/>
              <a:t>body temperature </a:t>
            </a:r>
            <a:r>
              <a:rPr lang="en-US" dirty="0" smtClean="0"/>
              <a:t>rises: </a:t>
            </a:r>
          </a:p>
          <a:p>
            <a:pPr lvl="2"/>
            <a:r>
              <a:rPr lang="en-US" dirty="0" smtClean="0"/>
              <a:t>dilation </a:t>
            </a:r>
            <a:r>
              <a:rPr lang="en-US" dirty="0"/>
              <a:t>of dermal vessels </a:t>
            </a:r>
            <a:endParaRPr lang="en-US" dirty="0" smtClean="0"/>
          </a:p>
          <a:p>
            <a:pPr lvl="2"/>
            <a:r>
              <a:rPr lang="en-US" dirty="0" smtClean="0"/>
              <a:t>increased </a:t>
            </a:r>
            <a:r>
              <a:rPr lang="en-US" dirty="0"/>
              <a:t>sweat gland activity (</a:t>
            </a:r>
            <a:r>
              <a:rPr lang="en-US" b="1" dirty="0"/>
              <a:t>sensible perspiration</a:t>
            </a:r>
            <a:r>
              <a:rPr lang="en-US" dirty="0"/>
              <a:t>) cool the body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Cold </a:t>
            </a:r>
            <a:r>
              <a:rPr lang="en-US" dirty="0"/>
              <a:t>external environment</a:t>
            </a:r>
          </a:p>
          <a:p>
            <a:pPr lvl="2"/>
            <a:r>
              <a:rPr lang="en-US" dirty="0"/>
              <a:t>Dermal blood vessels constrict</a:t>
            </a:r>
          </a:p>
          <a:p>
            <a:pPr lvl="2"/>
            <a:r>
              <a:rPr lang="en-US" dirty="0"/>
              <a:t>Skin temperature drops to slow </a:t>
            </a:r>
            <a:r>
              <a:rPr lang="en-US" dirty="0" smtClean="0"/>
              <a:t>heat </a:t>
            </a:r>
            <a:r>
              <a:rPr lang="en-US" dirty="0"/>
              <a:t>loss 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64522" name="Rectangle 10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Functions of the Integumentary System</a:t>
            </a:r>
          </a:p>
        </p:txBody>
      </p:sp>
      <p:sp>
        <p:nvSpPr>
          <p:cNvPr id="64523" name="Rectangle 11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2800" dirty="0" err="1"/>
              <a:t>Cutaneous</a:t>
            </a:r>
            <a:r>
              <a:rPr lang="en-US" sz="2800" dirty="0"/>
              <a:t> sensations</a:t>
            </a:r>
          </a:p>
          <a:p>
            <a:pPr lvl="1"/>
            <a:r>
              <a:rPr lang="en-US" sz="2400" dirty="0" smtClean="0"/>
              <a:t>detect </a:t>
            </a:r>
            <a:r>
              <a:rPr lang="en-US" sz="2400" dirty="0"/>
              <a:t>temperature, touch, and pain</a:t>
            </a:r>
          </a:p>
          <a:p>
            <a:endParaRPr lang="en-US" sz="3200" dirty="0" smtClean="0"/>
          </a:p>
          <a:p>
            <a:r>
              <a:rPr lang="en-US" sz="2800" dirty="0" smtClean="0"/>
              <a:t>Metabolic </a:t>
            </a:r>
            <a:r>
              <a:rPr lang="en-US" sz="2800" dirty="0"/>
              <a:t>functions</a:t>
            </a:r>
          </a:p>
          <a:p>
            <a:pPr lvl="1"/>
            <a:r>
              <a:rPr lang="en-US" sz="2400" dirty="0"/>
              <a:t>Synthesis of </a:t>
            </a:r>
            <a:r>
              <a:rPr lang="en-US" sz="2400" dirty="0" smtClean="0"/>
              <a:t>Vitamin D </a:t>
            </a:r>
            <a:r>
              <a:rPr lang="en-US" sz="2400" dirty="0"/>
              <a:t>precursor </a:t>
            </a:r>
            <a:r>
              <a:rPr lang="en-US" sz="2400" dirty="0" smtClean="0"/>
              <a:t> </a:t>
            </a:r>
            <a:endParaRPr lang="en-US" sz="2400" dirty="0"/>
          </a:p>
          <a:p>
            <a:pPr lvl="1"/>
            <a:r>
              <a:rPr lang="en-US" sz="2400" dirty="0"/>
              <a:t>Chemical conversion of carcinogens and activate some hormones</a:t>
            </a:r>
          </a:p>
          <a:p>
            <a:r>
              <a:rPr lang="en-US" sz="2800" dirty="0"/>
              <a:t>Blood </a:t>
            </a:r>
            <a:r>
              <a:rPr lang="en-US" sz="2800" dirty="0" smtClean="0"/>
              <a:t>reservoir</a:t>
            </a:r>
          </a:p>
          <a:p>
            <a:pPr lvl="1"/>
            <a:r>
              <a:rPr lang="en-US" sz="2400" dirty="0" smtClean="0"/>
              <a:t>up </a:t>
            </a:r>
            <a:r>
              <a:rPr lang="en-US" sz="2400" dirty="0"/>
              <a:t>to 5% of body's blood volume</a:t>
            </a:r>
          </a:p>
          <a:p>
            <a:r>
              <a:rPr lang="en-US" sz="2800" dirty="0" smtClean="0"/>
              <a:t>Excretion</a:t>
            </a:r>
          </a:p>
          <a:p>
            <a:pPr lvl="1"/>
            <a:r>
              <a:rPr lang="en-US" sz="2400" dirty="0" smtClean="0"/>
              <a:t>nitrogenous </a:t>
            </a:r>
            <a:r>
              <a:rPr lang="en-US" sz="2400" dirty="0"/>
              <a:t>wastes and salt in sweat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65542" name="Rectangle 6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Skin Cancer</a:t>
            </a:r>
          </a:p>
        </p:txBody>
      </p:sp>
      <p:sp>
        <p:nvSpPr>
          <p:cNvPr id="65543" name="Rectangle 7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en-US" sz="2800" dirty="0"/>
              <a:t>Most skin tumors are benign (not cancerous) and do not </a:t>
            </a:r>
            <a:r>
              <a:rPr lang="en-US" sz="2800" b="1" dirty="0"/>
              <a:t>metastasize</a:t>
            </a:r>
            <a:r>
              <a:rPr lang="en-US" sz="2800" dirty="0"/>
              <a:t> (spread)</a:t>
            </a:r>
          </a:p>
          <a:p>
            <a:pPr>
              <a:lnSpc>
                <a:spcPct val="90000"/>
              </a:lnSpc>
            </a:pPr>
            <a:endParaRPr lang="en-US" sz="2800" dirty="0" smtClean="0"/>
          </a:p>
          <a:p>
            <a:pPr>
              <a:lnSpc>
                <a:spcPct val="90000"/>
              </a:lnSpc>
            </a:pPr>
            <a:r>
              <a:rPr lang="en-US" sz="2800" dirty="0" smtClean="0"/>
              <a:t>Risk </a:t>
            </a:r>
            <a:r>
              <a:rPr lang="en-US" sz="2800" dirty="0"/>
              <a:t>factors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Overexposure to UV radiation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Frequent irritation of skin</a:t>
            </a:r>
          </a:p>
          <a:p>
            <a:pPr>
              <a:lnSpc>
                <a:spcPct val="90000"/>
              </a:lnSpc>
            </a:pPr>
            <a:endParaRPr lang="en-US" sz="2800" dirty="0" smtClean="0"/>
          </a:p>
          <a:p>
            <a:pPr>
              <a:lnSpc>
                <a:spcPct val="90000"/>
              </a:lnSpc>
            </a:pPr>
            <a:r>
              <a:rPr lang="en-US" sz="2800" dirty="0" smtClean="0"/>
              <a:t>Three </a:t>
            </a:r>
            <a:r>
              <a:rPr lang="en-US" sz="2800" dirty="0"/>
              <a:t>major types of skin cancer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Basal cell carcinoma</a:t>
            </a:r>
          </a:p>
          <a:p>
            <a:pPr lvl="1">
              <a:lnSpc>
                <a:spcPct val="90000"/>
              </a:lnSpc>
            </a:pPr>
            <a:r>
              <a:rPr lang="en-US" sz="2400" dirty="0" err="1"/>
              <a:t>Squamous</a:t>
            </a:r>
            <a:r>
              <a:rPr lang="en-US" sz="2400" dirty="0"/>
              <a:t> cell carcinoma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Melanoma</a:t>
            </a:r>
          </a:p>
          <a:p>
            <a:pPr lvl="1">
              <a:lnSpc>
                <a:spcPct val="90000"/>
              </a:lnSpc>
            </a:pPr>
            <a:endParaRPr lang="en-US" sz="2400" dirty="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66566" name="Rectangle 6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Basal Cell Carcinoma</a:t>
            </a:r>
          </a:p>
        </p:txBody>
      </p:sp>
      <p:sp>
        <p:nvSpPr>
          <p:cNvPr id="66567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4953000" cy="472440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Least malignant; most common</a:t>
            </a:r>
          </a:p>
          <a:p>
            <a:endParaRPr lang="en-US" dirty="0" smtClean="0"/>
          </a:p>
          <a:p>
            <a:r>
              <a:rPr lang="en-US" dirty="0" smtClean="0"/>
              <a:t>Stratum </a:t>
            </a:r>
            <a:r>
              <a:rPr lang="en-US" dirty="0" err="1"/>
              <a:t>basale</a:t>
            </a:r>
            <a:r>
              <a:rPr lang="en-US" dirty="0"/>
              <a:t> cells proliferate and slowly invade dermis and hypodermis</a:t>
            </a:r>
          </a:p>
          <a:p>
            <a:endParaRPr lang="en-US" dirty="0" smtClean="0"/>
          </a:p>
          <a:p>
            <a:r>
              <a:rPr lang="en-US" dirty="0" smtClean="0"/>
              <a:t>Cured </a:t>
            </a:r>
            <a:r>
              <a:rPr lang="en-US" dirty="0"/>
              <a:t>by surgical excision in 99% of cases</a:t>
            </a:r>
          </a:p>
        </p:txBody>
      </p:sp>
      <p:pic>
        <p:nvPicPr>
          <p:cNvPr id="23553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62600" y="4572000"/>
            <a:ext cx="3455504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5" name="Picture 3" descr="https://encrypted-tbn0.gstatic.com/images?q=tbn:ANd9GcQzO5XfZaiBd0zRAYidafzj26OJzds6nt__msIkdrJN_jwUJtAy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81800" y="1295400"/>
            <a:ext cx="1943100" cy="2362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68612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Squamous Cell Carcinoma</a:t>
            </a:r>
          </a:p>
        </p:txBody>
      </p:sp>
      <p:sp>
        <p:nvSpPr>
          <p:cNvPr id="68613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5257800" cy="4724400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Second most common type</a:t>
            </a:r>
          </a:p>
          <a:p>
            <a:endParaRPr lang="en-US" dirty="0" smtClean="0"/>
          </a:p>
          <a:p>
            <a:r>
              <a:rPr lang="en-US" dirty="0" smtClean="0"/>
              <a:t>Involves </a:t>
            </a:r>
            <a:r>
              <a:rPr lang="en-US" dirty="0"/>
              <a:t>keratinocytes of stratum </a:t>
            </a:r>
            <a:r>
              <a:rPr lang="en-US" dirty="0" err="1"/>
              <a:t>spinosum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Usually </a:t>
            </a:r>
            <a:r>
              <a:rPr lang="en-US" dirty="0"/>
              <a:t>scaly reddened papule on scalp, ears, lower lip, and hands</a:t>
            </a:r>
          </a:p>
          <a:p>
            <a:endParaRPr lang="en-US" dirty="0" smtClean="0"/>
          </a:p>
          <a:p>
            <a:r>
              <a:rPr lang="en-US" dirty="0" smtClean="0"/>
              <a:t>Does </a:t>
            </a:r>
            <a:r>
              <a:rPr lang="en-US" dirty="0"/>
              <a:t>metastasize</a:t>
            </a:r>
          </a:p>
          <a:p>
            <a:endParaRPr lang="en-US" dirty="0" smtClean="0"/>
          </a:p>
          <a:p>
            <a:r>
              <a:rPr lang="en-US" dirty="0" smtClean="0"/>
              <a:t>Good </a:t>
            </a:r>
            <a:r>
              <a:rPr lang="en-US" dirty="0"/>
              <a:t>prognosis if treated by radiation therapy or removed surgically</a:t>
            </a:r>
          </a:p>
        </p:txBody>
      </p:sp>
      <p:pic>
        <p:nvPicPr>
          <p:cNvPr id="19457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0" y="1447800"/>
            <a:ext cx="2838450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59" name="Picture 3" descr="http://www.medicalook.com/diseases_images/squamous_cell_carcinom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5000" y="4648200"/>
            <a:ext cx="3124200" cy="203752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70663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5334000" cy="47244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800" dirty="0"/>
              <a:t>Cancer of </a:t>
            </a:r>
            <a:r>
              <a:rPr lang="en-US" sz="2800" dirty="0" err="1"/>
              <a:t>melanocytes</a:t>
            </a:r>
            <a:r>
              <a:rPr lang="en-US" sz="2800" dirty="0"/>
              <a:t> </a:t>
            </a:r>
          </a:p>
          <a:p>
            <a:pPr>
              <a:lnSpc>
                <a:spcPct val="90000"/>
              </a:lnSpc>
            </a:pPr>
            <a:endParaRPr lang="en-US" sz="2800" dirty="0" smtClean="0"/>
          </a:p>
          <a:p>
            <a:pPr>
              <a:lnSpc>
                <a:spcPct val="90000"/>
              </a:lnSpc>
            </a:pPr>
            <a:r>
              <a:rPr lang="en-US" sz="2800" dirty="0" smtClean="0"/>
              <a:t>Most </a:t>
            </a:r>
            <a:r>
              <a:rPr lang="en-US" sz="2800" dirty="0"/>
              <a:t>dangerous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Highly metastatic and resistant to chemotherapy</a:t>
            </a:r>
          </a:p>
          <a:p>
            <a:pPr>
              <a:lnSpc>
                <a:spcPct val="90000"/>
              </a:lnSpc>
            </a:pPr>
            <a:endParaRPr lang="en-US" sz="2800" dirty="0" smtClean="0"/>
          </a:p>
          <a:p>
            <a:pPr>
              <a:lnSpc>
                <a:spcPct val="90000"/>
              </a:lnSpc>
            </a:pPr>
            <a:r>
              <a:rPr lang="en-US" sz="2800" dirty="0" smtClean="0"/>
              <a:t>Treated </a:t>
            </a:r>
            <a:r>
              <a:rPr lang="en-US" sz="2800" dirty="0"/>
              <a:t>by wide surgical excision accompanied by </a:t>
            </a:r>
            <a:r>
              <a:rPr lang="en-US" sz="2800" dirty="0" smtClean="0"/>
              <a:t>immunotherapy</a:t>
            </a:r>
            <a:endParaRPr lang="en-US" sz="2800" dirty="0"/>
          </a:p>
        </p:txBody>
      </p:sp>
      <p:pic>
        <p:nvPicPr>
          <p:cNvPr id="17409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3600" y="1600200"/>
            <a:ext cx="2828925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6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Melanoma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2743200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90000"/>
              </a:lnSpc>
            </a:pPr>
            <a:r>
              <a:rPr lang="en-US" sz="2800" dirty="0" smtClean="0"/>
              <a:t>Key to survival is early detection – </a:t>
            </a:r>
            <a:r>
              <a:rPr lang="en-US" sz="2800" b="1" dirty="0" smtClean="0"/>
              <a:t>ABCD rule</a:t>
            </a:r>
            <a:endParaRPr lang="en-US" sz="2800" dirty="0" smtClean="0"/>
          </a:p>
          <a:p>
            <a:pPr lvl="1">
              <a:lnSpc>
                <a:spcPct val="90000"/>
              </a:lnSpc>
            </a:pPr>
            <a:r>
              <a:rPr lang="en-US" sz="2400" dirty="0" smtClean="0"/>
              <a:t>A: asymmetry</a:t>
            </a:r>
          </a:p>
          <a:p>
            <a:pPr lvl="2">
              <a:lnSpc>
                <a:spcPct val="90000"/>
              </a:lnSpc>
            </a:pPr>
            <a:r>
              <a:rPr lang="en-US" sz="2000" dirty="0" smtClean="0"/>
              <a:t>the two sides of the pigmented area do not match </a:t>
            </a:r>
          </a:p>
          <a:p>
            <a:pPr lvl="1">
              <a:lnSpc>
                <a:spcPct val="90000"/>
              </a:lnSpc>
            </a:pPr>
            <a:r>
              <a:rPr lang="en-US" sz="2400" dirty="0" smtClean="0"/>
              <a:t>B: border irregularity</a:t>
            </a:r>
          </a:p>
          <a:p>
            <a:pPr lvl="2">
              <a:lnSpc>
                <a:spcPct val="90000"/>
              </a:lnSpc>
            </a:pPr>
            <a:r>
              <a:rPr lang="en-US" sz="2000" dirty="0" smtClean="0"/>
              <a:t>exhibits indentations</a:t>
            </a:r>
          </a:p>
          <a:p>
            <a:pPr lvl="1">
              <a:lnSpc>
                <a:spcPct val="90000"/>
              </a:lnSpc>
            </a:pPr>
            <a:r>
              <a:rPr lang="en-US" sz="2400" dirty="0" smtClean="0"/>
              <a:t>C: color</a:t>
            </a:r>
          </a:p>
          <a:p>
            <a:pPr lvl="2">
              <a:lnSpc>
                <a:spcPct val="90000"/>
              </a:lnSpc>
            </a:pPr>
            <a:r>
              <a:rPr lang="en-US" sz="2000" dirty="0" smtClean="0"/>
              <a:t>contains several (black, brown, tan, sometimes red or blue)</a:t>
            </a:r>
          </a:p>
          <a:p>
            <a:pPr lvl="1">
              <a:lnSpc>
                <a:spcPct val="90000"/>
              </a:lnSpc>
            </a:pPr>
            <a:r>
              <a:rPr lang="en-US" sz="2400" dirty="0" smtClean="0"/>
              <a:t>D: diameter</a:t>
            </a:r>
          </a:p>
          <a:p>
            <a:pPr lvl="2">
              <a:lnSpc>
                <a:spcPct val="90000"/>
              </a:lnSpc>
            </a:pPr>
            <a:r>
              <a:rPr lang="en-US" sz="2000" dirty="0" smtClean="0"/>
              <a:t>larger than 6 mm (size of pencil eraser)</a:t>
            </a:r>
          </a:p>
          <a:p>
            <a:endParaRPr lang="en-US" dirty="0"/>
          </a:p>
        </p:txBody>
      </p:sp>
      <p:pic>
        <p:nvPicPr>
          <p:cNvPr id="14029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7400" y="4484624"/>
            <a:ext cx="4876800" cy="2373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6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Melanoma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72711" name="Rectangle 7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4953000" cy="563562"/>
          </a:xfrm>
        </p:spPr>
        <p:txBody>
          <a:bodyPr>
            <a:normAutofit fontScale="90000"/>
          </a:bodyPr>
          <a:lstStyle/>
          <a:p>
            <a:r>
              <a:rPr lang="en-US" dirty="0"/>
              <a:t>Burns</a:t>
            </a:r>
          </a:p>
        </p:txBody>
      </p:sp>
      <p:sp>
        <p:nvSpPr>
          <p:cNvPr id="72712" name="Rectangle 8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4766886" cy="4724400"/>
          </a:xfrm>
        </p:spPr>
        <p:txBody>
          <a:bodyPr>
            <a:normAutofit fontScale="85000" lnSpcReduction="20000"/>
          </a:bodyPr>
          <a:lstStyle/>
          <a:p>
            <a:r>
              <a:rPr lang="en-US" sz="2800" dirty="0"/>
              <a:t>Tissue damage caused by heat, electricity, radiation, certain chemicals</a:t>
            </a:r>
          </a:p>
          <a:p>
            <a:pPr lvl="1"/>
            <a:r>
              <a:rPr lang="en-US" sz="2400" dirty="0"/>
              <a:t>Denatures proteins</a:t>
            </a:r>
          </a:p>
          <a:p>
            <a:pPr lvl="1"/>
            <a:r>
              <a:rPr lang="en-US" sz="2400" dirty="0"/>
              <a:t>Kills cells</a:t>
            </a:r>
          </a:p>
          <a:p>
            <a:endParaRPr lang="en-US" sz="2800" dirty="0" smtClean="0"/>
          </a:p>
          <a:p>
            <a:r>
              <a:rPr lang="en-US" sz="2800" dirty="0" smtClean="0"/>
              <a:t>Immediate </a:t>
            </a:r>
            <a:r>
              <a:rPr lang="en-US" sz="2800" dirty="0"/>
              <a:t>threat:</a:t>
            </a:r>
          </a:p>
          <a:p>
            <a:pPr lvl="1"/>
            <a:r>
              <a:rPr lang="en-US" sz="2400" dirty="0"/>
              <a:t>Dehydration and electrolyte imbalance</a:t>
            </a:r>
          </a:p>
          <a:p>
            <a:pPr lvl="2"/>
            <a:r>
              <a:rPr lang="en-US" sz="2000" dirty="0"/>
              <a:t>Leads to renal shutdown and circulatory shock</a:t>
            </a:r>
          </a:p>
          <a:p>
            <a:endParaRPr lang="en-US" sz="2800" dirty="0" smtClean="0"/>
          </a:p>
          <a:p>
            <a:r>
              <a:rPr lang="en-US" sz="2800" dirty="0" smtClean="0"/>
              <a:t>To </a:t>
            </a:r>
            <a:r>
              <a:rPr lang="en-US" sz="2800" dirty="0"/>
              <a:t>evaluate burns</a:t>
            </a:r>
          </a:p>
          <a:p>
            <a:pPr lvl="1"/>
            <a:r>
              <a:rPr lang="en-US" sz="2400" dirty="0"/>
              <a:t>Rule of nines</a:t>
            </a:r>
          </a:p>
          <a:p>
            <a:pPr lvl="1"/>
            <a:r>
              <a:rPr lang="en-US" sz="2400" dirty="0"/>
              <a:t>Used to estimate volume of fluid loss</a:t>
            </a:r>
          </a:p>
          <a:p>
            <a:pPr lvl="1"/>
            <a:endParaRPr lang="en-US" sz="24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4086" y="754856"/>
            <a:ext cx="3919914" cy="534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74758" name="Rectangle 6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Burns Classified by Severity</a:t>
            </a:r>
          </a:p>
        </p:txBody>
      </p:sp>
      <p:sp>
        <p:nvSpPr>
          <p:cNvPr id="74759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4114800" cy="47244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800" b="1" dirty="0"/>
              <a:t>Partial-thickness burns</a:t>
            </a:r>
          </a:p>
          <a:p>
            <a:pPr lvl="1">
              <a:lnSpc>
                <a:spcPct val="90000"/>
              </a:lnSpc>
            </a:pPr>
            <a:endParaRPr lang="en-US" sz="2400" b="1" dirty="0" smtClean="0"/>
          </a:p>
          <a:p>
            <a:pPr lvl="1">
              <a:lnSpc>
                <a:spcPct val="90000"/>
              </a:lnSpc>
            </a:pPr>
            <a:r>
              <a:rPr lang="en-US" sz="2400" b="1" dirty="0" smtClean="0"/>
              <a:t>First </a:t>
            </a:r>
            <a:r>
              <a:rPr lang="en-US" sz="2400" b="1" dirty="0"/>
              <a:t>degree</a:t>
            </a:r>
            <a:endParaRPr lang="en-US" sz="2400" dirty="0"/>
          </a:p>
          <a:p>
            <a:pPr lvl="2">
              <a:lnSpc>
                <a:spcPct val="90000"/>
              </a:lnSpc>
            </a:pPr>
            <a:r>
              <a:rPr lang="en-US" sz="2000" dirty="0"/>
              <a:t>Epidermal damage only</a:t>
            </a:r>
          </a:p>
          <a:p>
            <a:pPr lvl="3">
              <a:lnSpc>
                <a:spcPct val="90000"/>
              </a:lnSpc>
            </a:pPr>
            <a:r>
              <a:rPr lang="en-US" dirty="0"/>
              <a:t>Localized redness, edema (swelling), and pain</a:t>
            </a:r>
            <a:endParaRPr lang="en-US" sz="1800" dirty="0"/>
          </a:p>
          <a:p>
            <a:pPr lvl="1">
              <a:lnSpc>
                <a:spcPct val="90000"/>
              </a:lnSpc>
            </a:pPr>
            <a:endParaRPr lang="en-US" sz="2400" b="1" dirty="0" smtClean="0"/>
          </a:p>
          <a:p>
            <a:pPr lvl="1">
              <a:lnSpc>
                <a:spcPct val="90000"/>
              </a:lnSpc>
            </a:pPr>
            <a:r>
              <a:rPr lang="en-US" sz="2400" b="1" dirty="0" smtClean="0"/>
              <a:t>Second </a:t>
            </a:r>
            <a:r>
              <a:rPr lang="en-US" sz="2400" b="1" dirty="0"/>
              <a:t>degree</a:t>
            </a:r>
            <a:endParaRPr lang="en-US" sz="2400" dirty="0"/>
          </a:p>
          <a:p>
            <a:pPr lvl="2">
              <a:lnSpc>
                <a:spcPct val="90000"/>
              </a:lnSpc>
            </a:pPr>
            <a:r>
              <a:rPr lang="en-US" sz="2000" dirty="0"/>
              <a:t>Epidermal and upper dermal damage</a:t>
            </a:r>
          </a:p>
          <a:p>
            <a:pPr lvl="3">
              <a:lnSpc>
                <a:spcPct val="90000"/>
              </a:lnSpc>
            </a:pPr>
            <a:r>
              <a:rPr lang="en-US" dirty="0"/>
              <a:t>Blisters appear</a:t>
            </a:r>
            <a:endParaRPr lang="en-US" sz="1800" dirty="0"/>
          </a:p>
          <a:p>
            <a:pPr lvl="2">
              <a:lnSpc>
                <a:spcPct val="90000"/>
              </a:lnSpc>
            </a:pPr>
            <a:endParaRPr lang="en-US" sz="2000" dirty="0"/>
          </a:p>
        </p:txBody>
      </p:sp>
      <p:pic>
        <p:nvPicPr>
          <p:cNvPr id="11265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86400" y="2133600"/>
            <a:ext cx="342299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18440" name="Rectangle 8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Cells of the Epidermis</a:t>
            </a:r>
          </a:p>
        </p:txBody>
      </p:sp>
      <p:sp>
        <p:nvSpPr>
          <p:cNvPr id="18441" name="Rectangle 9"/>
          <p:cNvSpPr>
            <a:spLocks noGrp="1" noChangeArrowheads="1"/>
          </p:cNvSpPr>
          <p:nvPr>
            <p:ph type="body" idx="1"/>
          </p:nvPr>
        </p:nvSpPr>
        <p:spPr>
          <a:xfrm>
            <a:off x="365125" y="1295400"/>
            <a:ext cx="8229600" cy="478155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endParaRPr lang="en-US" sz="2800" dirty="0" smtClean="0"/>
          </a:p>
          <a:p>
            <a:pPr>
              <a:lnSpc>
                <a:spcPct val="90000"/>
              </a:lnSpc>
            </a:pPr>
            <a:r>
              <a:rPr lang="en-US" sz="2800" dirty="0" err="1" smtClean="0"/>
              <a:t>Keratinocytes</a:t>
            </a:r>
            <a:endParaRPr lang="en-US" sz="2800" dirty="0"/>
          </a:p>
          <a:p>
            <a:pPr lvl="1">
              <a:lnSpc>
                <a:spcPct val="90000"/>
              </a:lnSpc>
            </a:pPr>
            <a:r>
              <a:rPr lang="en-US" sz="2400" dirty="0"/>
              <a:t>Produce fibrous protein </a:t>
            </a:r>
            <a:r>
              <a:rPr lang="en-US" sz="2400" b="1" dirty="0"/>
              <a:t>keratin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Most cells of epidermis</a:t>
            </a:r>
          </a:p>
          <a:p>
            <a:pPr lvl="1">
              <a:lnSpc>
                <a:spcPct val="90000"/>
              </a:lnSpc>
            </a:pPr>
            <a:r>
              <a:rPr lang="en-US" sz="2400" dirty="0" err="1" smtClean="0"/>
              <a:t>Desmosome</a:t>
            </a:r>
            <a:r>
              <a:rPr lang="en-US" sz="2400" dirty="0" smtClean="0"/>
              <a:t> connections</a:t>
            </a:r>
            <a:endParaRPr lang="en-US" sz="2400" dirty="0"/>
          </a:p>
          <a:p>
            <a:pPr>
              <a:lnSpc>
                <a:spcPct val="90000"/>
              </a:lnSpc>
            </a:pPr>
            <a:endParaRPr lang="en-US" sz="2800" dirty="0" smtClean="0"/>
          </a:p>
          <a:p>
            <a:pPr>
              <a:lnSpc>
                <a:spcPct val="90000"/>
              </a:lnSpc>
            </a:pPr>
            <a:r>
              <a:rPr lang="en-US" sz="2800" dirty="0" err="1" smtClean="0"/>
              <a:t>Melanocytes</a:t>
            </a:r>
            <a:endParaRPr lang="en-US" sz="2800" dirty="0"/>
          </a:p>
          <a:p>
            <a:pPr lvl="1">
              <a:lnSpc>
                <a:spcPct val="90000"/>
              </a:lnSpc>
            </a:pPr>
            <a:r>
              <a:rPr lang="en-US" sz="2400" dirty="0"/>
              <a:t>10–25% of cells in deepest epidermis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Produce pigment </a:t>
            </a:r>
            <a:r>
              <a:rPr lang="en-US" sz="2400" b="1" dirty="0"/>
              <a:t>melanin</a:t>
            </a:r>
            <a:r>
              <a:rPr lang="en-US" sz="2400" dirty="0"/>
              <a:t> </a:t>
            </a:r>
            <a:endParaRPr lang="en-US" sz="2400" dirty="0" smtClean="0"/>
          </a:p>
          <a:p>
            <a:pPr lvl="2">
              <a:lnSpc>
                <a:spcPct val="90000"/>
              </a:lnSpc>
            </a:pPr>
            <a:r>
              <a:rPr lang="en-US" sz="2000" dirty="0" smtClean="0"/>
              <a:t>packaged </a:t>
            </a:r>
            <a:r>
              <a:rPr lang="en-US" sz="2000" dirty="0"/>
              <a:t>into </a:t>
            </a:r>
            <a:r>
              <a:rPr lang="en-US" sz="2000" dirty="0" err="1"/>
              <a:t>melanosomes</a:t>
            </a:r>
            <a:endParaRPr lang="en-US" sz="2000" dirty="0"/>
          </a:p>
          <a:p>
            <a:pPr lvl="2">
              <a:lnSpc>
                <a:spcPct val="90000"/>
              </a:lnSpc>
            </a:pPr>
            <a:r>
              <a:rPr lang="en-US" sz="2000" dirty="0"/>
              <a:t>Protect </a:t>
            </a:r>
            <a:r>
              <a:rPr lang="en-US" sz="2000" dirty="0" smtClean="0"/>
              <a:t>nucleus </a:t>
            </a:r>
            <a:r>
              <a:rPr lang="en-US" sz="2000" dirty="0"/>
              <a:t>from </a:t>
            </a:r>
            <a:r>
              <a:rPr lang="en-US" sz="2000" dirty="0" smtClean="0"/>
              <a:t>UV damage</a:t>
            </a:r>
            <a:endParaRPr lang="en-US" sz="2000" dirty="0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419600" cy="47244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800" b="1" dirty="0" smtClean="0"/>
              <a:t>Full-thickness burns</a:t>
            </a:r>
          </a:p>
          <a:p>
            <a:pPr lvl="1">
              <a:lnSpc>
                <a:spcPct val="90000"/>
              </a:lnSpc>
            </a:pPr>
            <a:r>
              <a:rPr lang="en-US" sz="2400" b="1" dirty="0" smtClean="0"/>
              <a:t>Third degree</a:t>
            </a:r>
            <a:endParaRPr lang="en-US" sz="2400" dirty="0" smtClean="0"/>
          </a:p>
          <a:p>
            <a:pPr lvl="2">
              <a:lnSpc>
                <a:spcPct val="90000"/>
              </a:lnSpc>
            </a:pPr>
            <a:r>
              <a:rPr lang="en-US" sz="2000" dirty="0" smtClean="0"/>
              <a:t>Entire thickness of skin involved</a:t>
            </a:r>
          </a:p>
          <a:p>
            <a:pPr lvl="2">
              <a:lnSpc>
                <a:spcPct val="90000"/>
              </a:lnSpc>
            </a:pPr>
            <a:endParaRPr lang="en-US" sz="2000" dirty="0" smtClean="0"/>
          </a:p>
          <a:p>
            <a:pPr lvl="2">
              <a:lnSpc>
                <a:spcPct val="90000"/>
              </a:lnSpc>
            </a:pPr>
            <a:r>
              <a:rPr lang="en-US" sz="2000" dirty="0" smtClean="0"/>
              <a:t>Skin gray-white, cherry red, or blackened</a:t>
            </a:r>
          </a:p>
          <a:p>
            <a:pPr lvl="2">
              <a:lnSpc>
                <a:spcPct val="90000"/>
              </a:lnSpc>
            </a:pPr>
            <a:endParaRPr lang="en-US" sz="2000" dirty="0" smtClean="0"/>
          </a:p>
          <a:p>
            <a:pPr lvl="2">
              <a:lnSpc>
                <a:spcPct val="90000"/>
              </a:lnSpc>
            </a:pPr>
            <a:r>
              <a:rPr lang="en-US" sz="2000" dirty="0" smtClean="0"/>
              <a:t>Not painful (nerve endings destroyed) or swollen</a:t>
            </a:r>
          </a:p>
          <a:p>
            <a:pPr lvl="2">
              <a:lnSpc>
                <a:spcPct val="90000"/>
              </a:lnSpc>
            </a:pPr>
            <a:endParaRPr lang="en-US" sz="2000" dirty="0" smtClean="0"/>
          </a:p>
          <a:p>
            <a:pPr lvl="2">
              <a:lnSpc>
                <a:spcPct val="90000"/>
              </a:lnSpc>
            </a:pPr>
            <a:r>
              <a:rPr lang="en-US" sz="2000" dirty="0" smtClean="0"/>
              <a:t>Skin grafting usually necessary</a:t>
            </a:r>
          </a:p>
          <a:p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Burns Classified by Severity</a:t>
            </a:r>
          </a:p>
        </p:txBody>
      </p:sp>
      <p:pic>
        <p:nvPicPr>
          <p:cNvPr id="1413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48250" y="1828800"/>
            <a:ext cx="4095750" cy="337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77830" name="Rectangle 6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Severity and Treatment of Burns</a:t>
            </a:r>
          </a:p>
        </p:txBody>
      </p:sp>
      <p:sp>
        <p:nvSpPr>
          <p:cNvPr id="77831" name="Rectangle 7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Critical if</a:t>
            </a:r>
          </a:p>
          <a:p>
            <a:pPr lvl="1"/>
            <a:r>
              <a:rPr lang="en-US" dirty="0"/>
              <a:t>&gt;25% of body has second-degree burns</a:t>
            </a:r>
          </a:p>
          <a:p>
            <a:pPr lvl="1"/>
            <a:r>
              <a:rPr lang="en-US" dirty="0"/>
              <a:t>&gt;10% of body has third-degree burns</a:t>
            </a:r>
          </a:p>
          <a:p>
            <a:pPr lvl="1"/>
            <a:r>
              <a:rPr lang="en-US" dirty="0"/>
              <a:t>Face, hands, or feet </a:t>
            </a:r>
            <a:r>
              <a:rPr lang="en-US" dirty="0" smtClean="0"/>
              <a:t>have third-degree </a:t>
            </a:r>
            <a:r>
              <a:rPr lang="en-US" dirty="0"/>
              <a:t>burns</a:t>
            </a:r>
          </a:p>
          <a:p>
            <a:endParaRPr lang="en-US" dirty="0" smtClean="0"/>
          </a:p>
          <a:p>
            <a:r>
              <a:rPr lang="en-US" dirty="0" smtClean="0"/>
              <a:t>Treatment </a:t>
            </a:r>
            <a:r>
              <a:rPr lang="en-US" dirty="0"/>
              <a:t>includes</a:t>
            </a:r>
          </a:p>
          <a:p>
            <a:pPr lvl="1"/>
            <a:r>
              <a:rPr lang="en-US" b="1" dirty="0"/>
              <a:t>Debridement</a:t>
            </a:r>
            <a:r>
              <a:rPr lang="en-US" dirty="0"/>
              <a:t> (removal) of burned skin</a:t>
            </a:r>
          </a:p>
          <a:p>
            <a:pPr lvl="1"/>
            <a:r>
              <a:rPr lang="en-US" dirty="0"/>
              <a:t>Antibiotics</a:t>
            </a:r>
          </a:p>
          <a:p>
            <a:pPr lvl="1"/>
            <a:r>
              <a:rPr lang="en-US" dirty="0"/>
              <a:t>Temporary covering</a:t>
            </a:r>
          </a:p>
          <a:p>
            <a:pPr lvl="1"/>
            <a:r>
              <a:rPr lang="en-US" dirty="0"/>
              <a:t>Skin grafts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18436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Classification of Bones</a:t>
            </a:r>
          </a:p>
        </p:txBody>
      </p:sp>
      <p:sp>
        <p:nvSpPr>
          <p:cNvPr id="18437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206 named bones in skeleton</a:t>
            </a:r>
          </a:p>
          <a:p>
            <a:endParaRPr lang="en-US" dirty="0" smtClean="0"/>
          </a:p>
          <a:p>
            <a:r>
              <a:rPr lang="en-US" dirty="0" smtClean="0"/>
              <a:t>Divided </a:t>
            </a:r>
            <a:r>
              <a:rPr lang="en-US" dirty="0"/>
              <a:t>into two groups</a:t>
            </a:r>
          </a:p>
          <a:p>
            <a:pPr lvl="1"/>
            <a:r>
              <a:rPr lang="en-US" b="1" dirty="0"/>
              <a:t>Axial skeleton</a:t>
            </a:r>
            <a:endParaRPr lang="en-US" dirty="0"/>
          </a:p>
          <a:p>
            <a:pPr lvl="2"/>
            <a:r>
              <a:rPr lang="en-US" dirty="0"/>
              <a:t>Long axis of body</a:t>
            </a:r>
          </a:p>
          <a:p>
            <a:pPr lvl="2"/>
            <a:r>
              <a:rPr lang="en-US" dirty="0"/>
              <a:t>Skull, vertebral column, rib cage</a:t>
            </a:r>
          </a:p>
          <a:p>
            <a:pPr lvl="1"/>
            <a:endParaRPr lang="en-US" b="1" dirty="0" smtClean="0"/>
          </a:p>
          <a:p>
            <a:pPr lvl="1"/>
            <a:r>
              <a:rPr lang="en-US" b="1" dirty="0" smtClean="0"/>
              <a:t>Appendicular </a:t>
            </a:r>
            <a:r>
              <a:rPr lang="en-US" b="1" dirty="0"/>
              <a:t>skeleton</a:t>
            </a:r>
            <a:endParaRPr lang="en-US" dirty="0"/>
          </a:p>
          <a:p>
            <a:pPr lvl="2"/>
            <a:r>
              <a:rPr lang="en-US" dirty="0"/>
              <a:t>Bones of upper and lower limbs</a:t>
            </a:r>
          </a:p>
          <a:p>
            <a:pPr lvl="2"/>
            <a:r>
              <a:rPr lang="en-US" dirty="0"/>
              <a:t>Girdles attaching limbs to axial skeleton</a:t>
            </a:r>
          </a:p>
        </p:txBody>
      </p:sp>
    </p:spTree>
    <p:extLst>
      <p:ext uri="{BB962C8B-B14F-4D97-AF65-F5344CB8AC3E}">
        <p14:creationId xmlns:p14="http://schemas.microsoft.com/office/powerpoint/2010/main" val="313269731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20484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Classification of Bones by Shape</a:t>
            </a:r>
          </a:p>
        </p:txBody>
      </p:sp>
      <p:sp>
        <p:nvSpPr>
          <p:cNvPr id="20485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Long bones</a:t>
            </a:r>
          </a:p>
          <a:p>
            <a:endParaRPr lang="en-US" b="1" dirty="0" smtClean="0"/>
          </a:p>
          <a:p>
            <a:r>
              <a:rPr lang="en-US" b="1" dirty="0" smtClean="0"/>
              <a:t>Short </a:t>
            </a:r>
            <a:r>
              <a:rPr lang="en-US" b="1" dirty="0"/>
              <a:t>bones</a:t>
            </a:r>
          </a:p>
          <a:p>
            <a:endParaRPr lang="en-US" b="1" dirty="0" smtClean="0"/>
          </a:p>
          <a:p>
            <a:r>
              <a:rPr lang="en-US" b="1" dirty="0" smtClean="0"/>
              <a:t>Flat </a:t>
            </a:r>
            <a:r>
              <a:rPr lang="en-US" b="1" dirty="0"/>
              <a:t>bones</a:t>
            </a:r>
          </a:p>
          <a:p>
            <a:endParaRPr lang="en-US" b="1" dirty="0" smtClean="0"/>
          </a:p>
          <a:p>
            <a:r>
              <a:rPr lang="en-US" b="1" dirty="0" smtClean="0"/>
              <a:t>Irregular </a:t>
            </a:r>
            <a:r>
              <a:rPr lang="en-US" b="1" dirty="0"/>
              <a:t>bones</a:t>
            </a:r>
          </a:p>
        </p:txBody>
      </p:sp>
    </p:spTree>
    <p:extLst>
      <p:ext uri="{BB962C8B-B14F-4D97-AF65-F5344CB8AC3E}">
        <p14:creationId xmlns:p14="http://schemas.microsoft.com/office/powerpoint/2010/main" val="246028507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21508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Classification of Bones by Shape</a:t>
            </a:r>
          </a:p>
        </p:txBody>
      </p:sp>
      <p:sp>
        <p:nvSpPr>
          <p:cNvPr id="21509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4505325" cy="4724400"/>
          </a:xfrm>
        </p:spPr>
        <p:txBody>
          <a:bodyPr>
            <a:normAutofit/>
          </a:bodyPr>
          <a:lstStyle/>
          <a:p>
            <a:r>
              <a:rPr lang="en-US" sz="2400" dirty="0"/>
              <a:t>Long bones</a:t>
            </a:r>
            <a:endParaRPr lang="en-US" dirty="0"/>
          </a:p>
          <a:p>
            <a:pPr lvl="1"/>
            <a:r>
              <a:rPr lang="en-US" sz="2000" dirty="0"/>
              <a:t>Longer than they are wide</a:t>
            </a:r>
          </a:p>
          <a:p>
            <a:pPr lvl="1"/>
            <a:r>
              <a:rPr lang="en-US" sz="2000" dirty="0"/>
              <a:t>Limb, wrist, ankle bones </a:t>
            </a:r>
            <a:endParaRPr lang="en-US" dirty="0"/>
          </a:p>
          <a:p>
            <a:endParaRPr lang="en-US" sz="2400" dirty="0" smtClean="0"/>
          </a:p>
          <a:p>
            <a:endParaRPr lang="en-US" sz="2400" dirty="0"/>
          </a:p>
          <a:p>
            <a:r>
              <a:rPr lang="en-US" sz="2400" dirty="0" smtClean="0"/>
              <a:t>Short </a:t>
            </a:r>
            <a:r>
              <a:rPr lang="en-US" sz="2400" dirty="0"/>
              <a:t>bones</a:t>
            </a:r>
            <a:endParaRPr lang="en-US" dirty="0"/>
          </a:p>
          <a:p>
            <a:pPr lvl="1"/>
            <a:r>
              <a:rPr lang="en-US" sz="2000" dirty="0"/>
              <a:t>Cube-shaped bones (in wrist and ankle)</a:t>
            </a:r>
          </a:p>
          <a:p>
            <a:pPr lvl="1"/>
            <a:r>
              <a:rPr lang="en-US" sz="2000" dirty="0" err="1"/>
              <a:t>Sesamoid</a:t>
            </a:r>
            <a:r>
              <a:rPr lang="en-US" sz="2000" dirty="0"/>
              <a:t> bones (within tendons, e.g., Patella)</a:t>
            </a:r>
          </a:p>
          <a:p>
            <a:pPr lvl="1"/>
            <a:r>
              <a:rPr lang="en-US" sz="2000" dirty="0"/>
              <a:t>Vary in size and number in different </a:t>
            </a:r>
            <a:r>
              <a:rPr lang="en-US" sz="2000" dirty="0" smtClean="0"/>
              <a:t>individuals</a:t>
            </a:r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2525" y="1544549"/>
            <a:ext cx="4181475" cy="37689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8071346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Classification of Bones by Shape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5105400" cy="4724400"/>
          </a:xfrm>
        </p:spPr>
        <p:txBody>
          <a:bodyPr/>
          <a:lstStyle/>
          <a:p>
            <a:r>
              <a:rPr lang="en-US" sz="2400" dirty="0" smtClean="0"/>
              <a:t>Flat bones</a:t>
            </a:r>
            <a:endParaRPr lang="en-US" dirty="0" smtClean="0"/>
          </a:p>
          <a:p>
            <a:pPr lvl="1"/>
            <a:r>
              <a:rPr lang="en-US" sz="2000" dirty="0" smtClean="0"/>
              <a:t>Thin, flat, slightly curved</a:t>
            </a:r>
          </a:p>
          <a:p>
            <a:pPr lvl="1"/>
            <a:r>
              <a:rPr lang="en-US" sz="2000" dirty="0" smtClean="0"/>
              <a:t>Sternum, scapulae, ribs, most skull bones </a:t>
            </a:r>
            <a:endParaRPr lang="en-US" dirty="0" smtClean="0"/>
          </a:p>
          <a:p>
            <a:endParaRPr lang="en-US" sz="2400" dirty="0" smtClean="0"/>
          </a:p>
          <a:p>
            <a:endParaRPr lang="en-US" sz="2400" dirty="0"/>
          </a:p>
          <a:p>
            <a:r>
              <a:rPr lang="en-US" sz="2400" dirty="0" smtClean="0"/>
              <a:t>Irregular bones</a:t>
            </a:r>
            <a:endParaRPr lang="en-US" dirty="0" smtClean="0"/>
          </a:p>
          <a:p>
            <a:pPr lvl="1"/>
            <a:r>
              <a:rPr lang="en-US" sz="2000" dirty="0" smtClean="0"/>
              <a:t>Complicated shapes</a:t>
            </a:r>
          </a:p>
          <a:p>
            <a:pPr lvl="1"/>
            <a:r>
              <a:rPr lang="en-US" sz="2000" dirty="0" smtClean="0"/>
              <a:t>Vertebrae, </a:t>
            </a:r>
            <a:r>
              <a:rPr lang="en-US" sz="2000" dirty="0" err="1" smtClean="0"/>
              <a:t>coxal</a:t>
            </a:r>
            <a:r>
              <a:rPr lang="en-US" sz="2000" dirty="0" smtClean="0"/>
              <a:t> bones </a:t>
            </a:r>
            <a:endParaRPr lang="en-US" dirty="0" smtClean="0"/>
          </a:p>
          <a:p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3510" y="1508760"/>
            <a:ext cx="3920490" cy="3840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7129775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24580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Functions of Bones</a:t>
            </a:r>
          </a:p>
        </p:txBody>
      </p:sp>
      <p:sp>
        <p:nvSpPr>
          <p:cNvPr id="24581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Support</a:t>
            </a:r>
          </a:p>
          <a:p>
            <a:pPr lvl="1"/>
            <a:r>
              <a:rPr lang="en-US" dirty="0"/>
              <a:t>For body and soft organs</a:t>
            </a:r>
          </a:p>
          <a:p>
            <a:endParaRPr lang="en-US" dirty="0" smtClean="0"/>
          </a:p>
          <a:p>
            <a:r>
              <a:rPr lang="en-US" dirty="0" smtClean="0"/>
              <a:t>Protection</a:t>
            </a:r>
            <a:endParaRPr lang="en-US" dirty="0"/>
          </a:p>
          <a:p>
            <a:pPr lvl="1"/>
            <a:r>
              <a:rPr lang="en-US" dirty="0"/>
              <a:t>For brain, spinal cord, and vital organs</a:t>
            </a:r>
          </a:p>
          <a:p>
            <a:endParaRPr lang="en-US" dirty="0" smtClean="0"/>
          </a:p>
          <a:p>
            <a:r>
              <a:rPr lang="en-US" dirty="0" smtClean="0"/>
              <a:t>Movement</a:t>
            </a:r>
            <a:endParaRPr lang="en-US" dirty="0"/>
          </a:p>
          <a:p>
            <a:pPr lvl="1"/>
            <a:r>
              <a:rPr lang="en-US" dirty="0"/>
              <a:t>Levers for muscle action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215890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25604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Functions of Bones</a:t>
            </a:r>
          </a:p>
        </p:txBody>
      </p:sp>
      <p:sp>
        <p:nvSpPr>
          <p:cNvPr id="25605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Mineral and growth factor storage</a:t>
            </a:r>
            <a:endParaRPr lang="en-US" dirty="0"/>
          </a:p>
          <a:p>
            <a:pPr lvl="1"/>
            <a:r>
              <a:rPr lang="en-US" sz="2400" dirty="0"/>
              <a:t>Calcium and phosphorus, and growth factors reservoir</a:t>
            </a:r>
            <a:endParaRPr lang="en-US" dirty="0"/>
          </a:p>
          <a:p>
            <a:endParaRPr lang="en-US" sz="2800" dirty="0" smtClean="0"/>
          </a:p>
          <a:p>
            <a:r>
              <a:rPr lang="en-US" sz="2800" dirty="0" smtClean="0"/>
              <a:t>Blood </a:t>
            </a:r>
            <a:r>
              <a:rPr lang="en-US" sz="2800" dirty="0"/>
              <a:t>cell formation (</a:t>
            </a:r>
            <a:r>
              <a:rPr lang="en-US" sz="2800" b="1" dirty="0"/>
              <a:t>hematopoiesis</a:t>
            </a:r>
            <a:r>
              <a:rPr lang="en-US" sz="2800" dirty="0"/>
              <a:t>) in red marrow cavities of certain bones </a:t>
            </a:r>
          </a:p>
          <a:p>
            <a:endParaRPr lang="en-US" sz="2800" dirty="0" smtClean="0"/>
          </a:p>
        </p:txBody>
      </p:sp>
    </p:spTree>
    <p:extLst>
      <p:ext uri="{BB962C8B-B14F-4D97-AF65-F5344CB8AC3E}">
        <p14:creationId xmlns:p14="http://schemas.microsoft.com/office/powerpoint/2010/main" val="65187531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Functions of Bones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 smtClean="0"/>
              <a:t>Triglyceride (fat) storage in bone cavities</a:t>
            </a:r>
            <a:endParaRPr lang="en-US" dirty="0" smtClean="0"/>
          </a:p>
          <a:p>
            <a:pPr lvl="1"/>
            <a:r>
              <a:rPr lang="en-US" sz="2400" dirty="0" smtClean="0"/>
              <a:t>Energy source</a:t>
            </a:r>
            <a:endParaRPr lang="en-US" dirty="0" smtClean="0"/>
          </a:p>
          <a:p>
            <a:endParaRPr lang="en-US" sz="2800" dirty="0" smtClean="0"/>
          </a:p>
          <a:p>
            <a:r>
              <a:rPr lang="en-US" sz="2800" dirty="0" smtClean="0"/>
              <a:t>Hormone production</a:t>
            </a:r>
            <a:endParaRPr lang="en-US" dirty="0" smtClean="0"/>
          </a:p>
          <a:p>
            <a:pPr lvl="1"/>
            <a:r>
              <a:rPr lang="en-US" sz="2400" b="1" dirty="0" err="1" smtClean="0"/>
              <a:t>Osteocalcin</a:t>
            </a:r>
            <a:r>
              <a:rPr lang="en-US" dirty="0" smtClean="0"/>
              <a:t> </a:t>
            </a:r>
          </a:p>
          <a:p>
            <a:pPr lvl="2"/>
            <a:r>
              <a:rPr lang="en-US" sz="2000" dirty="0" smtClean="0"/>
              <a:t>Regulates bone formation</a:t>
            </a:r>
          </a:p>
          <a:p>
            <a:pPr lvl="2"/>
            <a:r>
              <a:rPr lang="en-US" sz="2000" dirty="0" smtClean="0"/>
              <a:t>Protects against obesity, glucose intolerance, diabetes mellitus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034812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26630" name="Rectangle 6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Bones</a:t>
            </a:r>
          </a:p>
        </p:txBody>
      </p:sp>
      <p:sp>
        <p:nvSpPr>
          <p:cNvPr id="26631" name="Rectangle 7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Are organs</a:t>
            </a:r>
          </a:p>
          <a:p>
            <a:pPr lvl="1"/>
            <a:r>
              <a:rPr lang="en-US" dirty="0"/>
              <a:t>Contain different types of tissues</a:t>
            </a:r>
          </a:p>
          <a:p>
            <a:pPr lvl="2"/>
            <a:r>
              <a:rPr lang="en-US" dirty="0"/>
              <a:t>Bone (</a:t>
            </a:r>
            <a:r>
              <a:rPr lang="en-US" b="1" dirty="0"/>
              <a:t>osseous</a:t>
            </a:r>
            <a:r>
              <a:rPr lang="en-US" dirty="0"/>
              <a:t>) </a:t>
            </a:r>
            <a:r>
              <a:rPr lang="en-US" dirty="0" smtClean="0"/>
              <a:t>tissue</a:t>
            </a:r>
          </a:p>
          <a:p>
            <a:pPr lvl="2"/>
            <a:r>
              <a:rPr lang="en-US" dirty="0" smtClean="0"/>
              <a:t>nervous tissue</a:t>
            </a:r>
          </a:p>
          <a:p>
            <a:pPr lvl="2"/>
            <a:r>
              <a:rPr lang="en-US" dirty="0" smtClean="0"/>
              <a:t>Cartilage</a:t>
            </a:r>
          </a:p>
          <a:p>
            <a:pPr lvl="2"/>
            <a:r>
              <a:rPr lang="en-US" dirty="0" smtClean="0"/>
              <a:t>fibrous </a:t>
            </a:r>
            <a:r>
              <a:rPr lang="en-US" dirty="0"/>
              <a:t>connective </a:t>
            </a:r>
            <a:r>
              <a:rPr lang="en-US" dirty="0" smtClean="0"/>
              <a:t>tissue</a:t>
            </a:r>
          </a:p>
          <a:p>
            <a:pPr lvl="2"/>
            <a:r>
              <a:rPr lang="en-US" dirty="0" smtClean="0"/>
              <a:t>muscle </a:t>
            </a:r>
          </a:p>
          <a:p>
            <a:pPr lvl="2"/>
            <a:r>
              <a:rPr lang="en-US" dirty="0" smtClean="0"/>
              <a:t>epithelial </a:t>
            </a:r>
            <a:r>
              <a:rPr lang="en-US" dirty="0"/>
              <a:t>cells in its blood vessels</a:t>
            </a:r>
          </a:p>
          <a:p>
            <a:endParaRPr lang="en-US" dirty="0" smtClean="0"/>
          </a:p>
          <a:p>
            <a:r>
              <a:rPr lang="en-US" dirty="0" smtClean="0"/>
              <a:t>Three </a:t>
            </a:r>
            <a:r>
              <a:rPr lang="en-US" dirty="0"/>
              <a:t>levels of structure</a:t>
            </a:r>
          </a:p>
          <a:p>
            <a:pPr lvl="1"/>
            <a:r>
              <a:rPr lang="en-US" dirty="0"/>
              <a:t>Gross anatomy</a:t>
            </a:r>
          </a:p>
          <a:p>
            <a:pPr lvl="1"/>
            <a:r>
              <a:rPr lang="en-US" dirty="0"/>
              <a:t>Microscopic</a:t>
            </a:r>
          </a:p>
          <a:p>
            <a:pPr lvl="1"/>
            <a:r>
              <a:rPr lang="en-US" dirty="0"/>
              <a:t>Chemical</a:t>
            </a:r>
          </a:p>
        </p:txBody>
      </p:sp>
    </p:spTree>
    <p:extLst>
      <p:ext uri="{BB962C8B-B14F-4D97-AF65-F5344CB8AC3E}">
        <p14:creationId xmlns:p14="http://schemas.microsoft.com/office/powerpoint/2010/main" val="35723771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endParaRPr lang="en-US" sz="2800" dirty="0" smtClean="0"/>
          </a:p>
          <a:p>
            <a:pPr>
              <a:lnSpc>
                <a:spcPct val="90000"/>
              </a:lnSpc>
            </a:pPr>
            <a:r>
              <a:rPr lang="en-US" sz="2800" dirty="0" err="1" smtClean="0"/>
              <a:t>Dendritic</a:t>
            </a:r>
            <a:r>
              <a:rPr lang="en-US" sz="2800" dirty="0" smtClean="0"/>
              <a:t> (</a:t>
            </a:r>
            <a:r>
              <a:rPr lang="en-US" sz="2800" dirty="0" err="1" smtClean="0"/>
              <a:t>langerhans</a:t>
            </a:r>
            <a:r>
              <a:rPr lang="en-US" sz="2800" dirty="0" smtClean="0"/>
              <a:t>) cells</a:t>
            </a:r>
          </a:p>
          <a:p>
            <a:pPr lvl="1">
              <a:lnSpc>
                <a:spcPct val="90000"/>
              </a:lnSpc>
            </a:pPr>
            <a:r>
              <a:rPr lang="en-US" sz="2400" dirty="0" smtClean="0"/>
              <a:t>Macrophages </a:t>
            </a:r>
          </a:p>
          <a:p>
            <a:pPr lvl="2">
              <a:lnSpc>
                <a:spcPct val="90000"/>
              </a:lnSpc>
            </a:pPr>
            <a:r>
              <a:rPr lang="en-US" sz="2000" dirty="0" smtClean="0"/>
              <a:t>key activators of immune system </a:t>
            </a:r>
          </a:p>
          <a:p>
            <a:pPr>
              <a:lnSpc>
                <a:spcPct val="90000"/>
              </a:lnSpc>
            </a:pPr>
            <a:endParaRPr lang="en-US" sz="2800" dirty="0" smtClean="0"/>
          </a:p>
          <a:p>
            <a:pPr>
              <a:lnSpc>
                <a:spcPct val="90000"/>
              </a:lnSpc>
            </a:pPr>
            <a:r>
              <a:rPr lang="en-US" sz="2800" dirty="0" smtClean="0"/>
              <a:t>Tactile (</a:t>
            </a:r>
            <a:r>
              <a:rPr lang="en-US" sz="2800" dirty="0" err="1" smtClean="0"/>
              <a:t>merkel</a:t>
            </a:r>
            <a:r>
              <a:rPr lang="en-US" sz="2800" dirty="0" smtClean="0"/>
              <a:t>) cells</a:t>
            </a:r>
          </a:p>
          <a:p>
            <a:pPr lvl="1">
              <a:lnSpc>
                <a:spcPct val="90000"/>
              </a:lnSpc>
            </a:pPr>
            <a:r>
              <a:rPr lang="en-US" sz="2400" dirty="0" smtClean="0"/>
              <a:t>Sensory touch receptors</a:t>
            </a:r>
          </a:p>
          <a:p>
            <a:endParaRPr lang="en-US" dirty="0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Cells of the Epidermis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27656" name="Rectangle 8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Gross Anatomy</a:t>
            </a:r>
          </a:p>
        </p:txBody>
      </p:sp>
      <p:sp>
        <p:nvSpPr>
          <p:cNvPr id="27657" name="Rectangle 9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5029200" cy="4724400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Bone textures </a:t>
            </a:r>
          </a:p>
          <a:p>
            <a:pPr lvl="1"/>
            <a:r>
              <a:rPr lang="en-US" b="1" dirty="0"/>
              <a:t>Compact</a:t>
            </a:r>
            <a:r>
              <a:rPr lang="en-US" dirty="0"/>
              <a:t> and </a:t>
            </a:r>
            <a:r>
              <a:rPr lang="en-US" b="1" dirty="0"/>
              <a:t>spongy</a:t>
            </a:r>
            <a:r>
              <a:rPr lang="en-US" dirty="0"/>
              <a:t> bone</a:t>
            </a:r>
          </a:p>
          <a:p>
            <a:endParaRPr lang="en-US" dirty="0" smtClean="0"/>
          </a:p>
          <a:p>
            <a:r>
              <a:rPr lang="en-US" dirty="0" smtClean="0"/>
              <a:t>Compact</a:t>
            </a:r>
            <a:endParaRPr lang="en-US" dirty="0"/>
          </a:p>
          <a:p>
            <a:pPr lvl="1"/>
            <a:r>
              <a:rPr lang="en-US" dirty="0"/>
              <a:t>Dense outer layer; smooth and solid</a:t>
            </a:r>
          </a:p>
          <a:p>
            <a:endParaRPr lang="en-US" dirty="0" smtClean="0"/>
          </a:p>
          <a:p>
            <a:r>
              <a:rPr lang="en-US" dirty="0" smtClean="0"/>
              <a:t>Spongy </a:t>
            </a:r>
            <a:r>
              <a:rPr lang="en-US" dirty="0"/>
              <a:t>(</a:t>
            </a:r>
            <a:r>
              <a:rPr lang="en-US" dirty="0" err="1"/>
              <a:t>cancellous</a:t>
            </a:r>
            <a:r>
              <a:rPr lang="en-US" dirty="0"/>
              <a:t> or trabecular)</a:t>
            </a:r>
          </a:p>
          <a:p>
            <a:pPr lvl="1"/>
            <a:r>
              <a:rPr lang="en-US" dirty="0"/>
              <a:t>Honeycomb of flat pieces of bone deep to compact called </a:t>
            </a:r>
            <a:r>
              <a:rPr lang="en-US" b="1" dirty="0" err="1"/>
              <a:t>trabeculae</a:t>
            </a:r>
            <a:endParaRPr lang="en-US" dirty="0"/>
          </a:p>
          <a:p>
            <a:pPr lvl="1"/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256" y="3810000"/>
            <a:ext cx="3492744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7038278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28680" name="Rectangle 8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Structure of Short, Irregular, and Flat Bones</a:t>
            </a:r>
          </a:p>
        </p:txBody>
      </p:sp>
      <p:sp>
        <p:nvSpPr>
          <p:cNvPr id="28681" name="Rectangle 9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Thin plates of spongy bone covered by compact bone</a:t>
            </a:r>
          </a:p>
          <a:p>
            <a:endParaRPr lang="en-US" dirty="0" smtClean="0"/>
          </a:p>
          <a:p>
            <a:r>
              <a:rPr lang="en-US" dirty="0" smtClean="0"/>
              <a:t>Plates </a:t>
            </a:r>
            <a:r>
              <a:rPr lang="en-US" dirty="0"/>
              <a:t>sandwiched between connective tissue membranes</a:t>
            </a:r>
          </a:p>
          <a:p>
            <a:pPr lvl="1"/>
            <a:r>
              <a:rPr lang="en-US" b="1" dirty="0"/>
              <a:t>Periosteum</a:t>
            </a:r>
            <a:r>
              <a:rPr lang="en-US" dirty="0"/>
              <a:t> (outer layer) and </a:t>
            </a:r>
            <a:r>
              <a:rPr lang="en-US" b="1" dirty="0"/>
              <a:t>endosteum</a:t>
            </a:r>
          </a:p>
          <a:p>
            <a:endParaRPr lang="en-US" dirty="0" smtClean="0"/>
          </a:p>
          <a:p>
            <a:r>
              <a:rPr lang="en-US" dirty="0" smtClean="0"/>
              <a:t>No </a:t>
            </a:r>
            <a:r>
              <a:rPr lang="en-US" dirty="0"/>
              <a:t>shaft or epiphyses</a:t>
            </a:r>
          </a:p>
          <a:p>
            <a:endParaRPr lang="en-US" dirty="0" smtClean="0"/>
          </a:p>
          <a:p>
            <a:r>
              <a:rPr lang="en-US" dirty="0" smtClean="0"/>
              <a:t>Bone </a:t>
            </a:r>
            <a:r>
              <a:rPr lang="en-US" dirty="0"/>
              <a:t>marrow throughout spongy bone; no marrow cavity</a:t>
            </a:r>
          </a:p>
          <a:p>
            <a:endParaRPr lang="en-US" dirty="0" smtClean="0"/>
          </a:p>
          <a:p>
            <a:r>
              <a:rPr lang="en-US" dirty="0" smtClean="0"/>
              <a:t>Hyaline </a:t>
            </a:r>
            <a:r>
              <a:rPr lang="en-US" dirty="0"/>
              <a:t>cartilage covers </a:t>
            </a:r>
            <a:r>
              <a:rPr lang="en-US" b="1" dirty="0"/>
              <a:t>articular</a:t>
            </a:r>
            <a:r>
              <a:rPr lang="en-US" dirty="0"/>
              <a:t> surfaces</a:t>
            </a:r>
          </a:p>
        </p:txBody>
      </p:sp>
    </p:spTree>
    <p:extLst>
      <p:ext uri="{BB962C8B-B14F-4D97-AF65-F5344CB8AC3E}">
        <p14:creationId xmlns:p14="http://schemas.microsoft.com/office/powerpoint/2010/main" val="178352633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30724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56388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Structure of Typical Long Bone</a:t>
            </a:r>
          </a:p>
        </p:txBody>
      </p:sp>
      <p:sp>
        <p:nvSpPr>
          <p:cNvPr id="30725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4114800" cy="4525963"/>
          </a:xfrm>
        </p:spPr>
        <p:txBody>
          <a:bodyPr>
            <a:normAutofit fontScale="70000" lnSpcReduction="20000"/>
          </a:bodyPr>
          <a:lstStyle/>
          <a:p>
            <a:r>
              <a:rPr lang="en-US" b="1" dirty="0"/>
              <a:t>Diaphysis</a:t>
            </a:r>
            <a:endParaRPr lang="en-US" sz="3600" dirty="0"/>
          </a:p>
          <a:p>
            <a:pPr lvl="1"/>
            <a:r>
              <a:rPr lang="en-US" dirty="0"/>
              <a:t>Tubular shaft forms long axis</a:t>
            </a:r>
          </a:p>
          <a:p>
            <a:pPr lvl="1"/>
            <a:r>
              <a:rPr lang="en-US" dirty="0"/>
              <a:t>Compact bone surrounding </a:t>
            </a:r>
            <a:r>
              <a:rPr lang="en-US" b="1" dirty="0"/>
              <a:t>medullary cavity</a:t>
            </a:r>
            <a:endParaRPr lang="en-US" sz="3200" b="1" dirty="0"/>
          </a:p>
          <a:p>
            <a:endParaRPr lang="en-US" b="1" dirty="0" smtClean="0"/>
          </a:p>
          <a:p>
            <a:r>
              <a:rPr lang="en-US" b="1" dirty="0" smtClean="0"/>
              <a:t>Epiphyses</a:t>
            </a:r>
            <a:endParaRPr lang="en-US" sz="3600" dirty="0"/>
          </a:p>
          <a:p>
            <a:pPr lvl="1"/>
            <a:r>
              <a:rPr lang="en-US" dirty="0"/>
              <a:t>Bone ends</a:t>
            </a:r>
          </a:p>
          <a:p>
            <a:pPr lvl="1"/>
            <a:r>
              <a:rPr lang="en-US" dirty="0"/>
              <a:t>External compact bone; internal spongy bone</a:t>
            </a:r>
          </a:p>
          <a:p>
            <a:pPr lvl="1"/>
            <a:r>
              <a:rPr lang="en-US" dirty="0"/>
              <a:t>Articular cartilage covers articular surfaces</a:t>
            </a:r>
          </a:p>
          <a:p>
            <a:pPr lvl="1"/>
            <a:r>
              <a:rPr lang="en-US" dirty="0"/>
              <a:t>Between is </a:t>
            </a:r>
            <a:r>
              <a:rPr lang="en-US" b="1" dirty="0"/>
              <a:t>epiphyseal line</a:t>
            </a:r>
          </a:p>
          <a:p>
            <a:pPr lvl="2"/>
            <a:r>
              <a:rPr lang="en-US" dirty="0"/>
              <a:t>Remnant of childhood bone growth at </a:t>
            </a:r>
            <a:r>
              <a:rPr lang="en-US" b="1" dirty="0"/>
              <a:t>epiphyseal plate</a:t>
            </a:r>
            <a:endParaRPr lang="en-US" sz="2800" b="1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5100" y="447675"/>
            <a:ext cx="2628900" cy="596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7690900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33796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066800"/>
          </a:xfrm>
        </p:spPr>
        <p:txBody>
          <a:bodyPr>
            <a:normAutofit fontScale="90000"/>
          </a:bodyPr>
          <a:lstStyle/>
          <a:p>
            <a:r>
              <a:rPr lang="en-US"/>
              <a:t>Membranes: Periosteum</a:t>
            </a:r>
            <a:br>
              <a:rPr lang="en-US"/>
            </a:br>
            <a:endParaRPr lang="en-US"/>
          </a:p>
        </p:txBody>
      </p:sp>
      <p:sp>
        <p:nvSpPr>
          <p:cNvPr id="33797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457200" y="1143000"/>
            <a:ext cx="5562600" cy="5181600"/>
          </a:xfrm>
        </p:spPr>
        <p:txBody>
          <a:bodyPr>
            <a:normAutofit fontScale="92500" lnSpcReduction="20000"/>
          </a:bodyPr>
          <a:lstStyle/>
          <a:p>
            <a:r>
              <a:rPr lang="en-US" sz="2800" dirty="0"/>
              <a:t>White, double-layered membrane</a:t>
            </a:r>
          </a:p>
          <a:p>
            <a:endParaRPr lang="en-US" sz="2800" dirty="0" smtClean="0"/>
          </a:p>
          <a:p>
            <a:r>
              <a:rPr lang="en-US" sz="2800" dirty="0" smtClean="0"/>
              <a:t>Covers </a:t>
            </a:r>
            <a:r>
              <a:rPr lang="en-US" sz="2800" dirty="0"/>
              <a:t>external surfaces except joint surfaces</a:t>
            </a:r>
          </a:p>
          <a:p>
            <a:endParaRPr lang="en-US" sz="2800" dirty="0" smtClean="0"/>
          </a:p>
          <a:p>
            <a:r>
              <a:rPr lang="en-US" sz="2800" dirty="0" smtClean="0"/>
              <a:t>Outer </a:t>
            </a:r>
            <a:r>
              <a:rPr lang="en-US" sz="2800" b="1" dirty="0"/>
              <a:t>fibrous layer</a:t>
            </a:r>
            <a:r>
              <a:rPr lang="en-US" sz="2800" dirty="0"/>
              <a:t> of dense irregular connective tissue</a:t>
            </a:r>
            <a:endParaRPr lang="en-US" dirty="0"/>
          </a:p>
          <a:p>
            <a:pPr lvl="1"/>
            <a:r>
              <a:rPr lang="en-US" sz="2400" b="1" dirty="0" err="1"/>
              <a:t>Sharpey's</a:t>
            </a:r>
            <a:r>
              <a:rPr lang="en-US" sz="2400" b="1" dirty="0"/>
              <a:t> fibers</a:t>
            </a:r>
            <a:r>
              <a:rPr lang="en-US" sz="2400" dirty="0"/>
              <a:t> secure to bone matrix</a:t>
            </a:r>
          </a:p>
          <a:p>
            <a:endParaRPr lang="en-US" sz="2800" dirty="0" smtClean="0"/>
          </a:p>
          <a:p>
            <a:r>
              <a:rPr lang="en-US" sz="2800" dirty="0" smtClean="0"/>
              <a:t>Many </a:t>
            </a:r>
            <a:r>
              <a:rPr lang="en-US" sz="2800" dirty="0"/>
              <a:t>nerve fibers and blood vessels</a:t>
            </a:r>
          </a:p>
          <a:p>
            <a:endParaRPr lang="en-US" sz="2800" dirty="0" smtClean="0"/>
          </a:p>
          <a:p>
            <a:r>
              <a:rPr lang="en-US" sz="2800" dirty="0" smtClean="0"/>
              <a:t>Anchoring </a:t>
            </a:r>
            <a:r>
              <a:rPr lang="en-US" sz="2800" dirty="0"/>
              <a:t>points for tendons and ligaments</a:t>
            </a:r>
            <a:endParaRPr lang="en-U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4159" y="1259681"/>
            <a:ext cx="2749841" cy="433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139066" y="2590800"/>
            <a:ext cx="1260025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periosteum</a:t>
            </a:r>
            <a:endParaRPr lang="en-US" dirty="0"/>
          </a:p>
        </p:txBody>
      </p:sp>
      <p:cxnSp>
        <p:nvCxnSpPr>
          <p:cNvPr id="5" name="Straight Connector 4"/>
          <p:cNvCxnSpPr>
            <a:stCxn id="2" idx="2"/>
          </p:cNvCxnSpPr>
          <p:nvPr/>
        </p:nvCxnSpPr>
        <p:spPr>
          <a:xfrm>
            <a:off x="7769079" y="2960132"/>
            <a:ext cx="630012" cy="16406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H="1">
            <a:off x="7315200" y="2960132"/>
            <a:ext cx="453878" cy="54506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7010400" y="4756666"/>
            <a:ext cx="1662891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err="1" smtClean="0"/>
              <a:t>Sharpey’s</a:t>
            </a:r>
            <a:r>
              <a:rPr lang="en-US" dirty="0" smtClean="0"/>
              <a:t> fibers</a:t>
            </a:r>
            <a:endParaRPr lang="en-US" dirty="0"/>
          </a:p>
        </p:txBody>
      </p:sp>
      <p:cxnSp>
        <p:nvCxnSpPr>
          <p:cNvPr id="12" name="Straight Connector 11"/>
          <p:cNvCxnSpPr>
            <a:endCxn id="11" idx="0"/>
          </p:cNvCxnSpPr>
          <p:nvPr/>
        </p:nvCxnSpPr>
        <p:spPr>
          <a:xfrm flipH="1">
            <a:off x="7841846" y="3581400"/>
            <a:ext cx="311554" cy="117526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803548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34820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Membranes: Endosteum</a:t>
            </a:r>
          </a:p>
        </p:txBody>
      </p:sp>
      <p:sp>
        <p:nvSpPr>
          <p:cNvPr id="34821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4114800" cy="4525963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Delicate connective tissue membrane covering internal bone surface</a:t>
            </a:r>
          </a:p>
          <a:p>
            <a:endParaRPr lang="en-US" dirty="0" smtClean="0"/>
          </a:p>
          <a:p>
            <a:r>
              <a:rPr lang="en-US" dirty="0" smtClean="0"/>
              <a:t>Covers </a:t>
            </a:r>
            <a:r>
              <a:rPr lang="en-US" dirty="0" err="1"/>
              <a:t>trabeculae</a:t>
            </a:r>
            <a:r>
              <a:rPr lang="en-US" dirty="0"/>
              <a:t> of spongy bone</a:t>
            </a:r>
          </a:p>
          <a:p>
            <a:endParaRPr lang="en-US" dirty="0" smtClean="0"/>
          </a:p>
          <a:p>
            <a:r>
              <a:rPr lang="en-US" dirty="0" smtClean="0"/>
              <a:t>Lines </a:t>
            </a:r>
            <a:r>
              <a:rPr lang="en-US" dirty="0"/>
              <a:t>canals that pass through compact bone</a:t>
            </a:r>
          </a:p>
          <a:p>
            <a:endParaRPr lang="en-US" dirty="0" smtClean="0"/>
          </a:p>
          <a:p>
            <a:r>
              <a:rPr lang="en-US" dirty="0" smtClean="0"/>
              <a:t>Contains </a:t>
            </a:r>
            <a:r>
              <a:rPr lang="en-US" dirty="0" err="1"/>
              <a:t>osteogenic</a:t>
            </a:r>
            <a:r>
              <a:rPr lang="en-US" dirty="0"/>
              <a:t> cells that can differentiate into other bone cells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4159" y="1259681"/>
            <a:ext cx="2749841" cy="433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118284" y="890349"/>
            <a:ext cx="1248803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endosteum</a:t>
            </a:r>
            <a:endParaRPr lang="en-US" dirty="0"/>
          </a:p>
        </p:txBody>
      </p:sp>
      <p:cxnSp>
        <p:nvCxnSpPr>
          <p:cNvPr id="8" name="Straight Connector 7"/>
          <p:cNvCxnSpPr>
            <a:stCxn id="7" idx="2"/>
          </p:cNvCxnSpPr>
          <p:nvPr/>
        </p:nvCxnSpPr>
        <p:spPr>
          <a:xfrm flipH="1">
            <a:off x="7467600" y="1259681"/>
            <a:ext cx="275086" cy="569119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6056728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36868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Hematopoietic Tissue in Bones</a:t>
            </a:r>
          </a:p>
        </p:txBody>
      </p:sp>
      <p:sp>
        <p:nvSpPr>
          <p:cNvPr id="36869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b="1"/>
              <a:t>Red marrow</a:t>
            </a:r>
            <a:endParaRPr lang="en-US" sz="3600"/>
          </a:p>
          <a:p>
            <a:pPr lvl="1">
              <a:lnSpc>
                <a:spcPct val="90000"/>
              </a:lnSpc>
            </a:pPr>
            <a:r>
              <a:rPr lang="en-US"/>
              <a:t>Found within trabecular cavities of spongy bone and </a:t>
            </a:r>
            <a:r>
              <a:rPr lang="en-US" b="1"/>
              <a:t>diploë</a:t>
            </a:r>
            <a:r>
              <a:rPr lang="en-US"/>
              <a:t> of flat bones (e.g., Sternum)</a:t>
            </a:r>
          </a:p>
          <a:p>
            <a:pPr lvl="1">
              <a:lnSpc>
                <a:spcPct val="90000"/>
              </a:lnSpc>
            </a:pPr>
            <a:r>
              <a:rPr lang="en-US"/>
              <a:t>In </a:t>
            </a:r>
            <a:r>
              <a:rPr lang="en-US" b="1"/>
              <a:t>medullary cavities</a:t>
            </a:r>
            <a:r>
              <a:rPr lang="en-US"/>
              <a:t> and spongy bone of newborns</a:t>
            </a:r>
          </a:p>
          <a:p>
            <a:pPr lvl="1">
              <a:lnSpc>
                <a:spcPct val="90000"/>
              </a:lnSpc>
            </a:pPr>
            <a:r>
              <a:rPr lang="en-US"/>
              <a:t>Adult long bones have little red marrow</a:t>
            </a:r>
            <a:endParaRPr lang="en-US" sz="3200"/>
          </a:p>
          <a:p>
            <a:pPr lvl="2">
              <a:lnSpc>
                <a:spcPct val="90000"/>
              </a:lnSpc>
            </a:pPr>
            <a:r>
              <a:rPr lang="en-US"/>
              <a:t>Heads of femur and humerus only</a:t>
            </a:r>
            <a:endParaRPr lang="en-US" sz="2800"/>
          </a:p>
          <a:p>
            <a:pPr lvl="1">
              <a:lnSpc>
                <a:spcPct val="90000"/>
              </a:lnSpc>
            </a:pPr>
            <a:r>
              <a:rPr lang="en-US"/>
              <a:t>Red marrow in diploë and some irregular bones is most active</a:t>
            </a:r>
          </a:p>
          <a:p>
            <a:pPr lvl="1">
              <a:lnSpc>
                <a:spcPct val="90000"/>
              </a:lnSpc>
            </a:pPr>
            <a:r>
              <a:rPr lang="en-US"/>
              <a:t>Yellow marrow can convert to red, if necessary</a:t>
            </a:r>
            <a:endParaRPr lang="en-US" sz="3200"/>
          </a:p>
        </p:txBody>
      </p:sp>
    </p:spTree>
    <p:extLst>
      <p:ext uri="{BB962C8B-B14F-4D97-AF65-F5344CB8AC3E}">
        <p14:creationId xmlns:p14="http://schemas.microsoft.com/office/powerpoint/2010/main" val="288007364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Bone Markings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Bulges, depressions, and holes that serve as: 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Sites </a:t>
            </a:r>
            <a:r>
              <a:rPr lang="en-US" dirty="0"/>
              <a:t>of attachment for muscles, ligaments, and tendons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Joint </a:t>
            </a:r>
            <a:r>
              <a:rPr lang="en-US" dirty="0"/>
              <a:t>surfaces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Conduits </a:t>
            </a:r>
            <a:r>
              <a:rPr lang="en-US" dirty="0"/>
              <a:t>for blood vessels and nerves</a:t>
            </a:r>
          </a:p>
        </p:txBody>
      </p:sp>
    </p:spTree>
    <p:extLst>
      <p:ext uri="{BB962C8B-B14F-4D97-AF65-F5344CB8AC3E}">
        <p14:creationId xmlns:p14="http://schemas.microsoft.com/office/powerpoint/2010/main" val="396422399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ChangeArrowheads="1"/>
          </p:cNvSpPr>
          <p:nvPr/>
        </p:nvSpPr>
        <p:spPr bwMode="auto">
          <a:xfrm>
            <a:off x="0" y="533400"/>
            <a:ext cx="9144000" cy="152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200" dirty="0"/>
              <a:t>Bone Markings: Projections – </a:t>
            </a:r>
            <a:br>
              <a:rPr lang="en-US" sz="3200" dirty="0"/>
            </a:br>
            <a:r>
              <a:rPr lang="en-US" sz="3200" dirty="0"/>
              <a:t>Sites of Muscle and Ligament Attachment</a:t>
            </a:r>
          </a:p>
        </p:txBody>
      </p:sp>
      <p:sp>
        <p:nvSpPr>
          <p:cNvPr id="18436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4191000" cy="4525963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dirty="0" err="1"/>
              <a:t>Tuberosity</a:t>
            </a:r>
            <a:r>
              <a:rPr lang="en-US" dirty="0"/>
              <a:t> 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 rounded projection</a:t>
            </a:r>
          </a:p>
          <a:p>
            <a:pPr>
              <a:lnSpc>
                <a:spcPct val="90000"/>
              </a:lnSpc>
            </a:pPr>
            <a:r>
              <a:rPr lang="en-US" dirty="0"/>
              <a:t>Crest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narrow, prominent ridge of bone</a:t>
            </a:r>
          </a:p>
          <a:p>
            <a:pPr>
              <a:lnSpc>
                <a:spcPct val="90000"/>
              </a:lnSpc>
            </a:pPr>
            <a:r>
              <a:rPr lang="en-US" dirty="0" err="1"/>
              <a:t>Trochanter</a:t>
            </a:r>
            <a:endParaRPr lang="en-US" dirty="0"/>
          </a:p>
          <a:p>
            <a:pPr lvl="1">
              <a:lnSpc>
                <a:spcPct val="90000"/>
              </a:lnSpc>
            </a:pPr>
            <a:r>
              <a:rPr lang="en-US" dirty="0"/>
              <a:t>large, blunt, irregular surface</a:t>
            </a:r>
          </a:p>
          <a:p>
            <a:pPr>
              <a:lnSpc>
                <a:spcPct val="90000"/>
              </a:lnSpc>
            </a:pPr>
            <a:r>
              <a:rPr lang="en-US" dirty="0"/>
              <a:t>Line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narrow ridge of bone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0" y="1524000"/>
            <a:ext cx="2019300" cy="25370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0" y="3657600"/>
            <a:ext cx="2600325" cy="2695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2321108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200" dirty="0" smtClean="0">
                <a:solidFill>
                  <a:prstClr val="black"/>
                </a:solidFill>
              </a:rPr>
              <a:t>Bone Markings: Projections – </a:t>
            </a:r>
            <a:br>
              <a:rPr lang="en-US" sz="3200" dirty="0" smtClean="0">
                <a:solidFill>
                  <a:prstClr val="black"/>
                </a:solidFill>
              </a:rPr>
            </a:br>
            <a:r>
              <a:rPr lang="en-US" sz="3200" dirty="0" smtClean="0">
                <a:solidFill>
                  <a:prstClr val="black"/>
                </a:solidFill>
              </a:rPr>
              <a:t>Sites of Muscle and Ligament Attachment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7772400" cy="4800600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en-US" dirty="0" smtClean="0">
                <a:solidFill>
                  <a:srgbClr val="000000"/>
                </a:solidFill>
              </a:rPr>
              <a:t>Tubercle</a:t>
            </a:r>
          </a:p>
          <a:p>
            <a:pPr lvl="1">
              <a:lnSpc>
                <a:spcPct val="90000"/>
              </a:lnSpc>
            </a:pPr>
            <a:r>
              <a:rPr lang="en-US" dirty="0" smtClean="0">
                <a:solidFill>
                  <a:srgbClr val="000000"/>
                </a:solidFill>
              </a:rPr>
              <a:t>small rounded projection</a:t>
            </a:r>
          </a:p>
          <a:p>
            <a:pPr>
              <a:lnSpc>
                <a:spcPct val="90000"/>
              </a:lnSpc>
            </a:pPr>
            <a:endParaRPr lang="en-US" dirty="0" smtClean="0">
              <a:solidFill>
                <a:srgbClr val="000000"/>
              </a:solidFill>
            </a:endParaRPr>
          </a:p>
          <a:p>
            <a:pPr>
              <a:lnSpc>
                <a:spcPct val="90000"/>
              </a:lnSpc>
            </a:pPr>
            <a:r>
              <a:rPr lang="en-US" dirty="0" err="1" smtClean="0">
                <a:solidFill>
                  <a:srgbClr val="000000"/>
                </a:solidFill>
              </a:rPr>
              <a:t>Epicondyle</a:t>
            </a:r>
            <a:endParaRPr lang="en-US" dirty="0" smtClean="0">
              <a:solidFill>
                <a:srgbClr val="000000"/>
              </a:solidFill>
            </a:endParaRPr>
          </a:p>
          <a:p>
            <a:pPr lvl="1">
              <a:lnSpc>
                <a:spcPct val="90000"/>
              </a:lnSpc>
            </a:pPr>
            <a:r>
              <a:rPr lang="en-US" dirty="0" smtClean="0">
                <a:solidFill>
                  <a:srgbClr val="000000"/>
                </a:solidFill>
              </a:rPr>
              <a:t>raised area above a </a:t>
            </a:r>
            <a:r>
              <a:rPr lang="en-US" dirty="0" err="1" smtClean="0">
                <a:solidFill>
                  <a:srgbClr val="000000"/>
                </a:solidFill>
              </a:rPr>
              <a:t>condyle</a:t>
            </a:r>
            <a:endParaRPr lang="en-US" dirty="0" smtClean="0">
              <a:solidFill>
                <a:srgbClr val="000000"/>
              </a:solidFill>
            </a:endParaRPr>
          </a:p>
          <a:p>
            <a:pPr>
              <a:lnSpc>
                <a:spcPct val="90000"/>
              </a:lnSpc>
            </a:pPr>
            <a:endParaRPr lang="en-US" dirty="0" smtClean="0">
              <a:solidFill>
                <a:srgbClr val="000000"/>
              </a:solidFill>
            </a:endParaRPr>
          </a:p>
          <a:p>
            <a:pPr>
              <a:lnSpc>
                <a:spcPct val="90000"/>
              </a:lnSpc>
            </a:pPr>
            <a:r>
              <a:rPr lang="en-US" dirty="0" smtClean="0">
                <a:solidFill>
                  <a:srgbClr val="000000"/>
                </a:solidFill>
              </a:rPr>
              <a:t>Spine</a:t>
            </a:r>
          </a:p>
          <a:p>
            <a:pPr lvl="1">
              <a:lnSpc>
                <a:spcPct val="90000"/>
              </a:lnSpc>
            </a:pPr>
            <a:r>
              <a:rPr lang="en-US" dirty="0" smtClean="0">
                <a:solidFill>
                  <a:srgbClr val="000000"/>
                </a:solidFill>
              </a:rPr>
              <a:t>sharp, slender projection</a:t>
            </a:r>
          </a:p>
          <a:p>
            <a:pPr>
              <a:lnSpc>
                <a:spcPct val="90000"/>
              </a:lnSpc>
            </a:pPr>
            <a:endParaRPr lang="en-US" dirty="0" smtClean="0"/>
          </a:p>
          <a:p>
            <a:pPr>
              <a:lnSpc>
                <a:spcPct val="90000"/>
              </a:lnSpc>
            </a:pPr>
            <a:r>
              <a:rPr lang="en-US" dirty="0" smtClean="0"/>
              <a:t>Process</a:t>
            </a:r>
          </a:p>
          <a:p>
            <a:pPr lvl="1">
              <a:lnSpc>
                <a:spcPct val="90000"/>
              </a:lnSpc>
            </a:pPr>
            <a:r>
              <a:rPr lang="en-US" dirty="0" smtClean="0"/>
              <a:t>any bony prominence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332479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ChangeArrowheads="1"/>
          </p:cNvSpPr>
          <p:nvPr/>
        </p:nvSpPr>
        <p:spPr bwMode="auto">
          <a:xfrm>
            <a:off x="0" y="533400"/>
            <a:ext cx="9144000" cy="152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/>
              <a:t>Bone Markings: Projections – </a:t>
            </a:r>
            <a:br>
              <a:rPr lang="en-US" sz="3600"/>
            </a:br>
            <a:r>
              <a:rPr lang="en-US" sz="3600"/>
              <a:t>Projections That Help to Form Joints</a:t>
            </a:r>
          </a:p>
        </p:txBody>
      </p:sp>
      <p:sp>
        <p:nvSpPr>
          <p:cNvPr id="20484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261939" y="1752600"/>
            <a:ext cx="4157662" cy="4643438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Head</a:t>
            </a:r>
          </a:p>
          <a:p>
            <a:pPr lvl="1"/>
            <a:r>
              <a:rPr lang="en-US" dirty="0"/>
              <a:t>bony expansion carried on a narrow neck</a:t>
            </a:r>
          </a:p>
          <a:p>
            <a:r>
              <a:rPr lang="en-US" dirty="0"/>
              <a:t>Facet</a:t>
            </a:r>
          </a:p>
          <a:p>
            <a:pPr lvl="1"/>
            <a:r>
              <a:rPr lang="en-US" dirty="0"/>
              <a:t>smooth, nearly flat </a:t>
            </a:r>
            <a:r>
              <a:rPr lang="en-US" dirty="0" err="1"/>
              <a:t>articular</a:t>
            </a:r>
            <a:r>
              <a:rPr lang="en-US" dirty="0"/>
              <a:t> surface</a:t>
            </a:r>
          </a:p>
          <a:p>
            <a:r>
              <a:rPr lang="en-US" dirty="0" err="1"/>
              <a:t>Condyle</a:t>
            </a:r>
            <a:endParaRPr lang="en-US" dirty="0"/>
          </a:p>
          <a:p>
            <a:pPr lvl="1"/>
            <a:r>
              <a:rPr lang="en-US" dirty="0"/>
              <a:t>rounded </a:t>
            </a:r>
            <a:r>
              <a:rPr lang="en-US" dirty="0" err="1"/>
              <a:t>articular</a:t>
            </a:r>
            <a:r>
              <a:rPr lang="en-US" dirty="0"/>
              <a:t> projection</a:t>
            </a:r>
          </a:p>
          <a:p>
            <a:r>
              <a:rPr lang="en-US" dirty="0" err="1"/>
              <a:t>Ramus</a:t>
            </a:r>
            <a:endParaRPr lang="en-US" dirty="0"/>
          </a:p>
          <a:p>
            <a:pPr lvl="1"/>
            <a:r>
              <a:rPr lang="en-US" dirty="0"/>
              <a:t> </a:t>
            </a:r>
            <a:r>
              <a:rPr lang="en-US" dirty="0" err="1"/>
              <a:t>armlike</a:t>
            </a:r>
            <a:r>
              <a:rPr lang="en-US" dirty="0"/>
              <a:t> bar of bone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34238" y="1752600"/>
            <a:ext cx="2509762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34125" y="4177259"/>
            <a:ext cx="2809875" cy="18425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0519506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19464" name="Rectangle 8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066800"/>
          </a:xfrm>
        </p:spPr>
        <p:txBody>
          <a:bodyPr>
            <a:normAutofit fontScale="90000"/>
          </a:bodyPr>
          <a:lstStyle/>
          <a:p>
            <a:r>
              <a:rPr lang="en-US" dirty="0"/>
              <a:t>Layers of the Epidermis: </a:t>
            </a:r>
            <a:br>
              <a:rPr lang="en-US" dirty="0"/>
            </a:br>
            <a:r>
              <a:rPr lang="en-US" dirty="0"/>
              <a:t>Stratum </a:t>
            </a:r>
            <a:r>
              <a:rPr lang="en-US" dirty="0" err="1"/>
              <a:t>Basale</a:t>
            </a:r>
            <a:r>
              <a:rPr lang="en-US" dirty="0"/>
              <a:t> (Basal Layer)</a:t>
            </a:r>
          </a:p>
        </p:txBody>
      </p:sp>
      <p:sp>
        <p:nvSpPr>
          <p:cNvPr id="19465" name="Rectangle 9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en-US" sz="2800" dirty="0"/>
              <a:t>Deepest epidermal layer </a:t>
            </a:r>
          </a:p>
          <a:p>
            <a:r>
              <a:rPr lang="en-US" sz="2800" dirty="0"/>
              <a:t>Also called </a:t>
            </a:r>
            <a:r>
              <a:rPr lang="en-US" sz="2800" b="1" dirty="0"/>
              <a:t>stratum </a:t>
            </a:r>
            <a:r>
              <a:rPr lang="en-US" sz="2800" b="1" dirty="0" err="1"/>
              <a:t>germinativum</a:t>
            </a:r>
            <a:endParaRPr lang="en-US" sz="2800" dirty="0"/>
          </a:p>
          <a:p>
            <a:r>
              <a:rPr lang="en-US" sz="2800" dirty="0"/>
              <a:t>Firmly attached to dermis</a:t>
            </a:r>
          </a:p>
          <a:p>
            <a:r>
              <a:rPr lang="en-US" sz="2800" dirty="0"/>
              <a:t>Single row of </a:t>
            </a:r>
            <a:r>
              <a:rPr lang="en-US" sz="2800" b="1" dirty="0"/>
              <a:t>stem cells</a:t>
            </a:r>
          </a:p>
          <a:p>
            <a:pPr lvl="1"/>
            <a:r>
              <a:rPr lang="en-US" sz="2400" dirty="0"/>
              <a:t>Actively mitotic </a:t>
            </a:r>
          </a:p>
          <a:p>
            <a:pPr lvl="1"/>
            <a:r>
              <a:rPr lang="en-US" sz="2400" dirty="0"/>
              <a:t>Produces two daughter cells</a:t>
            </a:r>
          </a:p>
          <a:p>
            <a:pPr lvl="2"/>
            <a:r>
              <a:rPr lang="en-US" sz="2000" dirty="0"/>
              <a:t>One cell journeys from basal layer to surface</a:t>
            </a:r>
          </a:p>
          <a:p>
            <a:pPr lvl="3"/>
            <a:r>
              <a:rPr lang="en-US" dirty="0"/>
              <a:t>Takes 25–45 days </a:t>
            </a:r>
          </a:p>
          <a:p>
            <a:pPr lvl="3"/>
            <a:r>
              <a:rPr lang="en-US" dirty="0"/>
              <a:t>Dies as moves toward surface</a:t>
            </a:r>
            <a:endParaRPr lang="en-US" sz="1800" dirty="0"/>
          </a:p>
          <a:p>
            <a:pPr lvl="2"/>
            <a:r>
              <a:rPr lang="en-US" sz="2000" dirty="0"/>
              <a:t>One cell remains in stratum </a:t>
            </a:r>
            <a:r>
              <a:rPr lang="en-US" sz="2000" dirty="0" err="1"/>
              <a:t>basale</a:t>
            </a:r>
            <a:r>
              <a:rPr lang="en-US" sz="2000" dirty="0"/>
              <a:t> as stem cell</a:t>
            </a:r>
          </a:p>
          <a:p>
            <a:r>
              <a:rPr lang="en-US" sz="2800" dirty="0" err="1"/>
              <a:t>Melanocytes</a:t>
            </a:r>
            <a:r>
              <a:rPr lang="en-US" sz="2800" dirty="0"/>
              <a:t> compose 10 – 25% of this layer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Bone Markings: Depressions and Openings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4343400" cy="4572000"/>
          </a:xfrm>
        </p:spPr>
        <p:txBody>
          <a:bodyPr>
            <a:normAutofit/>
          </a:bodyPr>
          <a:lstStyle/>
          <a:p>
            <a:r>
              <a:rPr lang="en-US" dirty="0" err="1"/>
              <a:t>Meatus</a:t>
            </a:r>
            <a:endParaRPr lang="en-US" dirty="0"/>
          </a:p>
          <a:p>
            <a:pPr lvl="1"/>
            <a:r>
              <a:rPr lang="en-US" dirty="0"/>
              <a:t>canal-like passageway</a:t>
            </a:r>
          </a:p>
          <a:p>
            <a:r>
              <a:rPr lang="en-US" dirty="0" err="1" smtClean="0"/>
              <a:t>Fossa</a:t>
            </a:r>
            <a:r>
              <a:rPr lang="en-US" dirty="0" smtClean="0"/>
              <a:t> </a:t>
            </a:r>
          </a:p>
          <a:p>
            <a:pPr lvl="1"/>
            <a:r>
              <a:rPr lang="en-US" dirty="0" smtClean="0"/>
              <a:t>shallow, basin-like depression</a:t>
            </a:r>
          </a:p>
          <a:p>
            <a:r>
              <a:rPr lang="en-US" dirty="0" smtClean="0"/>
              <a:t>Sinus</a:t>
            </a:r>
            <a:endParaRPr lang="en-US" dirty="0"/>
          </a:p>
          <a:p>
            <a:pPr lvl="1"/>
            <a:r>
              <a:rPr lang="en-US" dirty="0"/>
              <a:t>cavity within a </a:t>
            </a:r>
            <a:r>
              <a:rPr lang="en-US" dirty="0" smtClean="0"/>
              <a:t>bone</a:t>
            </a:r>
            <a:endParaRPr lang="en-US" dirty="0"/>
          </a:p>
          <a:p>
            <a:r>
              <a:rPr lang="en-US" dirty="0" smtClean="0"/>
              <a:t>Groove</a:t>
            </a:r>
          </a:p>
          <a:p>
            <a:pPr lvl="1"/>
            <a:r>
              <a:rPr lang="en-US" dirty="0" smtClean="0"/>
              <a:t> furrow</a:t>
            </a:r>
          </a:p>
          <a:p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53000" y="2133600"/>
            <a:ext cx="3673727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9094508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Bone Markings: Depressions and Openings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Fissure</a:t>
            </a:r>
          </a:p>
          <a:p>
            <a:pPr lvl="1"/>
            <a:r>
              <a:rPr lang="en-US" dirty="0" smtClean="0"/>
              <a:t>narrow, slit-like opening</a:t>
            </a:r>
          </a:p>
          <a:p>
            <a:endParaRPr lang="en-US" dirty="0" smtClean="0"/>
          </a:p>
          <a:p>
            <a:r>
              <a:rPr lang="en-US" dirty="0" smtClean="0"/>
              <a:t>Foramen</a:t>
            </a:r>
          </a:p>
          <a:p>
            <a:pPr lvl="1"/>
            <a:r>
              <a:rPr lang="en-US" dirty="0" smtClean="0"/>
              <a:t>round or oval opening through a bone</a:t>
            </a:r>
          </a:p>
          <a:p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62600" y="2133600"/>
            <a:ext cx="2805113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4266897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43012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066800"/>
          </a:xfrm>
        </p:spPr>
        <p:txBody>
          <a:bodyPr>
            <a:normAutofit fontScale="90000"/>
          </a:bodyPr>
          <a:lstStyle/>
          <a:p>
            <a:r>
              <a:rPr lang="en-US"/>
              <a:t>Microscopic Anatomy of Bone: Cells of Bone Tissue</a:t>
            </a:r>
          </a:p>
        </p:txBody>
      </p:sp>
      <p:sp>
        <p:nvSpPr>
          <p:cNvPr id="43013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Five major cell types</a:t>
            </a:r>
          </a:p>
          <a:p>
            <a:r>
              <a:rPr lang="en-US" dirty="0"/>
              <a:t>Each specialized form of same basic cell type</a:t>
            </a:r>
          </a:p>
          <a:p>
            <a:pPr lvl="1"/>
            <a:r>
              <a:rPr lang="en-US" b="1" dirty="0" err="1">
                <a:solidFill>
                  <a:schemeClr val="bg1">
                    <a:lumMod val="75000"/>
                  </a:schemeClr>
                </a:solidFill>
              </a:rPr>
              <a:t>Osteogenic</a:t>
            </a:r>
            <a:r>
              <a:rPr lang="en-US" b="1" dirty="0">
                <a:solidFill>
                  <a:schemeClr val="bg1">
                    <a:lumMod val="75000"/>
                  </a:schemeClr>
                </a:solidFill>
              </a:rPr>
              <a:t> cells</a:t>
            </a:r>
          </a:p>
          <a:p>
            <a:pPr lvl="1"/>
            <a:r>
              <a:rPr lang="en-US" b="1" dirty="0"/>
              <a:t>Osteoblasts</a:t>
            </a:r>
          </a:p>
          <a:p>
            <a:pPr lvl="1"/>
            <a:r>
              <a:rPr lang="en-US" b="1" dirty="0"/>
              <a:t>Osteocytes</a:t>
            </a:r>
          </a:p>
          <a:p>
            <a:pPr lvl="1"/>
            <a:r>
              <a:rPr lang="en-US" b="1" dirty="0">
                <a:solidFill>
                  <a:schemeClr val="bg1">
                    <a:lumMod val="75000"/>
                  </a:schemeClr>
                </a:solidFill>
              </a:rPr>
              <a:t>Bone lining cells</a:t>
            </a:r>
          </a:p>
          <a:p>
            <a:pPr lvl="1"/>
            <a:r>
              <a:rPr lang="en-US" b="1" dirty="0"/>
              <a:t>Osteoclasts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808004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45060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Osteoblasts</a:t>
            </a:r>
          </a:p>
        </p:txBody>
      </p:sp>
      <p:sp>
        <p:nvSpPr>
          <p:cNvPr id="45061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Bone-building </a:t>
            </a:r>
            <a:r>
              <a:rPr lang="en-US" dirty="0"/>
              <a:t>cells</a:t>
            </a:r>
          </a:p>
          <a:p>
            <a:endParaRPr lang="en-US" dirty="0" smtClean="0"/>
          </a:p>
          <a:p>
            <a:r>
              <a:rPr lang="en-US" dirty="0" smtClean="0"/>
              <a:t>Secrete </a:t>
            </a:r>
            <a:r>
              <a:rPr lang="en-US" dirty="0" err="1"/>
              <a:t>unmineralized</a:t>
            </a:r>
            <a:r>
              <a:rPr lang="en-US" dirty="0"/>
              <a:t> bone matrix or </a:t>
            </a:r>
            <a:r>
              <a:rPr lang="en-US" b="1" dirty="0"/>
              <a:t>osteoid</a:t>
            </a:r>
            <a:endParaRPr lang="en-US" dirty="0"/>
          </a:p>
          <a:p>
            <a:pPr lvl="1"/>
            <a:r>
              <a:rPr lang="en-US" dirty="0" smtClean="0"/>
              <a:t>Includes </a:t>
            </a:r>
            <a:r>
              <a:rPr lang="en-US" dirty="0"/>
              <a:t>collagen and calcium-binding proteins</a:t>
            </a:r>
          </a:p>
          <a:p>
            <a:pPr lvl="2"/>
            <a:r>
              <a:rPr lang="en-US" dirty="0"/>
              <a:t>Collagen = 90% of bone protein</a:t>
            </a:r>
          </a:p>
          <a:p>
            <a:endParaRPr lang="en-US" dirty="0" smtClean="0"/>
          </a:p>
          <a:p>
            <a:r>
              <a:rPr lang="en-US" dirty="0" smtClean="0"/>
              <a:t>Actively </a:t>
            </a:r>
            <a:r>
              <a:rPr lang="en-US" dirty="0"/>
              <a:t>mitotic</a:t>
            </a:r>
          </a:p>
        </p:txBody>
      </p:sp>
    </p:spTree>
    <p:extLst>
      <p:ext uri="{BB962C8B-B14F-4D97-AF65-F5344CB8AC3E}">
        <p14:creationId xmlns:p14="http://schemas.microsoft.com/office/powerpoint/2010/main" val="4005965096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47108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Osteocytes</a:t>
            </a:r>
          </a:p>
        </p:txBody>
      </p:sp>
      <p:sp>
        <p:nvSpPr>
          <p:cNvPr id="47109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Mature bone cells in lacunae</a:t>
            </a:r>
          </a:p>
          <a:p>
            <a:r>
              <a:rPr lang="en-US" dirty="0"/>
              <a:t>Monitor and maintain bone matrix</a:t>
            </a:r>
          </a:p>
          <a:p>
            <a:endParaRPr lang="en-US" dirty="0" smtClean="0"/>
          </a:p>
          <a:p>
            <a:r>
              <a:rPr lang="en-US" dirty="0" smtClean="0"/>
              <a:t>Act </a:t>
            </a:r>
            <a:r>
              <a:rPr lang="en-US" dirty="0"/>
              <a:t>as stress or strain sensors</a:t>
            </a:r>
          </a:p>
          <a:p>
            <a:pPr lvl="1"/>
            <a:r>
              <a:rPr lang="en-US" dirty="0"/>
              <a:t>Respond to and communicate </a:t>
            </a:r>
            <a:r>
              <a:rPr lang="en-US" dirty="0" smtClean="0"/>
              <a:t>with osteoblasts </a:t>
            </a:r>
            <a:r>
              <a:rPr lang="en-US" dirty="0"/>
              <a:t>and </a:t>
            </a:r>
            <a:r>
              <a:rPr lang="en-US" b="1" dirty="0"/>
              <a:t>osteoclasts</a:t>
            </a:r>
            <a:r>
              <a:rPr lang="en-US" dirty="0"/>
              <a:t> </a:t>
            </a:r>
            <a:r>
              <a:rPr lang="en-US" dirty="0" smtClean="0"/>
              <a:t>so </a:t>
            </a:r>
            <a:r>
              <a:rPr lang="en-US" dirty="0"/>
              <a:t>bone remodeling can occur</a:t>
            </a:r>
          </a:p>
        </p:txBody>
      </p:sp>
    </p:spTree>
    <p:extLst>
      <p:ext uri="{BB962C8B-B14F-4D97-AF65-F5344CB8AC3E}">
        <p14:creationId xmlns:p14="http://schemas.microsoft.com/office/powerpoint/2010/main" val="652654275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49156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Osteoclasts</a:t>
            </a:r>
          </a:p>
        </p:txBody>
      </p:sp>
      <p:sp>
        <p:nvSpPr>
          <p:cNvPr id="49157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cells </a:t>
            </a:r>
            <a:r>
              <a:rPr lang="en-US" dirty="0"/>
              <a:t>for bone </a:t>
            </a:r>
            <a:r>
              <a:rPr lang="en-US" dirty="0" err="1" smtClean="0"/>
              <a:t>resorption</a:t>
            </a:r>
            <a:endParaRPr lang="en-US" dirty="0" smtClean="0"/>
          </a:p>
          <a:p>
            <a:pPr lvl="1"/>
            <a:r>
              <a:rPr lang="en-US" dirty="0" smtClean="0"/>
              <a:t>Takes minerals out of bone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1270415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5120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189634"/>
            <a:ext cx="4219575" cy="1066800"/>
          </a:xfrm>
        </p:spPr>
        <p:txBody>
          <a:bodyPr>
            <a:normAutofit fontScale="90000"/>
          </a:bodyPr>
          <a:lstStyle/>
          <a:p>
            <a:r>
              <a:rPr lang="en-US" dirty="0"/>
              <a:t>Microscopic Anatomy of Bone: </a:t>
            </a:r>
            <a:br>
              <a:rPr lang="en-US" dirty="0"/>
            </a:br>
            <a:r>
              <a:rPr lang="en-US" dirty="0"/>
              <a:t>Compact Bone</a:t>
            </a:r>
          </a:p>
        </p:txBody>
      </p:sp>
      <p:sp>
        <p:nvSpPr>
          <p:cNvPr id="51205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4114800" cy="4525963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Also called </a:t>
            </a:r>
            <a:r>
              <a:rPr lang="en-US" b="1" dirty="0"/>
              <a:t>lamellar bone</a:t>
            </a:r>
          </a:p>
          <a:p>
            <a:r>
              <a:rPr lang="en-US" b="1" dirty="0"/>
              <a:t>Osteon</a:t>
            </a:r>
            <a:r>
              <a:rPr lang="en-US" dirty="0"/>
              <a:t> or </a:t>
            </a:r>
            <a:r>
              <a:rPr lang="en-US" b="1" dirty="0" err="1"/>
              <a:t>haversian</a:t>
            </a:r>
            <a:r>
              <a:rPr lang="en-US" b="1" dirty="0"/>
              <a:t> system</a:t>
            </a:r>
            <a:endParaRPr lang="en-US" dirty="0"/>
          </a:p>
          <a:p>
            <a:pPr lvl="1"/>
            <a:r>
              <a:rPr lang="en-US" dirty="0"/>
              <a:t>Structural unit of compact bone</a:t>
            </a:r>
          </a:p>
          <a:p>
            <a:pPr lvl="1"/>
            <a:r>
              <a:rPr lang="en-US" dirty="0"/>
              <a:t>Elongated cylinder </a:t>
            </a:r>
            <a:r>
              <a:rPr lang="en-US" dirty="0" smtClean="0"/>
              <a:t>runs the length of the bone</a:t>
            </a:r>
            <a:endParaRPr lang="en-US" dirty="0"/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Hollow </a:t>
            </a:r>
            <a:r>
              <a:rPr lang="en-US" dirty="0"/>
              <a:t>tubes of bone matrix called </a:t>
            </a:r>
            <a:r>
              <a:rPr lang="en-US" b="1" dirty="0"/>
              <a:t>lamellae</a:t>
            </a:r>
          </a:p>
          <a:p>
            <a:pPr lvl="2"/>
            <a:r>
              <a:rPr lang="en-US" dirty="0"/>
              <a:t>Collagen fibers in adjacent rings run in different directions</a:t>
            </a:r>
          </a:p>
          <a:p>
            <a:pPr lvl="3"/>
            <a:r>
              <a:rPr lang="en-US" dirty="0"/>
              <a:t>Withstands stress – resist twisting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6080" y="304800"/>
            <a:ext cx="4607920" cy="6114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96629346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57348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066800"/>
          </a:xfrm>
        </p:spPr>
        <p:txBody>
          <a:bodyPr>
            <a:normAutofit fontScale="90000"/>
          </a:bodyPr>
          <a:lstStyle/>
          <a:p>
            <a:r>
              <a:rPr lang="en-US"/>
              <a:t>Microscopic Anatomy of Bone:</a:t>
            </a:r>
            <a:br>
              <a:rPr lang="en-US"/>
            </a:br>
            <a:r>
              <a:rPr lang="en-US"/>
              <a:t>Spongy Bone</a:t>
            </a:r>
          </a:p>
        </p:txBody>
      </p:sp>
      <p:sp>
        <p:nvSpPr>
          <p:cNvPr id="57349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Appears poorly organized</a:t>
            </a:r>
          </a:p>
          <a:p>
            <a:endParaRPr lang="en-US" dirty="0" smtClean="0"/>
          </a:p>
          <a:p>
            <a:r>
              <a:rPr lang="en-US" dirty="0" err="1" smtClean="0"/>
              <a:t>Trabeculae</a:t>
            </a:r>
            <a:endParaRPr lang="en-US" dirty="0"/>
          </a:p>
          <a:p>
            <a:pPr lvl="1"/>
            <a:r>
              <a:rPr lang="en-US" dirty="0"/>
              <a:t>Align along lines of stress to help resist it</a:t>
            </a:r>
          </a:p>
          <a:p>
            <a:pPr lvl="1"/>
            <a:r>
              <a:rPr lang="en-US" dirty="0"/>
              <a:t>No </a:t>
            </a:r>
            <a:r>
              <a:rPr lang="en-US" dirty="0" err="1"/>
              <a:t>osteons</a:t>
            </a:r>
            <a:endParaRPr lang="en-US" dirty="0"/>
          </a:p>
          <a:p>
            <a:pPr lvl="1"/>
            <a:r>
              <a:rPr lang="en-US" dirty="0"/>
              <a:t>Contain irregularly arranged lamellae and </a:t>
            </a:r>
            <a:r>
              <a:rPr lang="en-US" dirty="0" err="1"/>
              <a:t>osteocytes</a:t>
            </a:r>
            <a:r>
              <a:rPr lang="en-US" dirty="0"/>
              <a:t> interconnected by </a:t>
            </a:r>
            <a:r>
              <a:rPr lang="en-US" dirty="0" err="1"/>
              <a:t>canaliculi</a:t>
            </a:r>
            <a:endParaRPr lang="en-US" dirty="0"/>
          </a:p>
          <a:p>
            <a:pPr lvl="1"/>
            <a:r>
              <a:rPr lang="en-US" dirty="0"/>
              <a:t>Capillaries in </a:t>
            </a:r>
            <a:r>
              <a:rPr lang="en-US" dirty="0" err="1"/>
              <a:t>endosteum</a:t>
            </a:r>
            <a:r>
              <a:rPr lang="en-US" dirty="0"/>
              <a:t> supply nutrients</a:t>
            </a:r>
          </a:p>
        </p:txBody>
      </p:sp>
    </p:spTree>
    <p:extLst>
      <p:ext uri="{BB962C8B-B14F-4D97-AF65-F5344CB8AC3E}">
        <p14:creationId xmlns:p14="http://schemas.microsoft.com/office/powerpoint/2010/main" val="1082607646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15364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Bone Development</a:t>
            </a:r>
          </a:p>
        </p:txBody>
      </p:sp>
      <p:sp>
        <p:nvSpPr>
          <p:cNvPr id="15365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Ossification</a:t>
            </a:r>
            <a:r>
              <a:rPr lang="en-US" dirty="0"/>
              <a:t> (</a:t>
            </a:r>
            <a:r>
              <a:rPr lang="en-US" b="1" dirty="0" err="1"/>
              <a:t>osteogenesis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Process of bone tissue formation</a:t>
            </a:r>
          </a:p>
          <a:p>
            <a:pPr lvl="1"/>
            <a:r>
              <a:rPr lang="en-US" dirty="0"/>
              <a:t>Formation of bony skeleton</a:t>
            </a:r>
          </a:p>
          <a:p>
            <a:pPr lvl="2"/>
            <a:r>
              <a:rPr lang="en-US" dirty="0"/>
              <a:t>Begins in 2</a:t>
            </a:r>
            <a:r>
              <a:rPr lang="en-US" baseline="30000" dirty="0"/>
              <a:t>nd</a:t>
            </a:r>
            <a:r>
              <a:rPr lang="en-US" dirty="0"/>
              <a:t> month of development</a:t>
            </a:r>
          </a:p>
          <a:p>
            <a:pPr lvl="1"/>
            <a:r>
              <a:rPr lang="en-US" dirty="0"/>
              <a:t>Postnatal bone growth</a:t>
            </a:r>
          </a:p>
          <a:p>
            <a:pPr lvl="2"/>
            <a:r>
              <a:rPr lang="en-US" dirty="0"/>
              <a:t>Until early adulthood</a:t>
            </a:r>
          </a:p>
          <a:p>
            <a:pPr lvl="1"/>
            <a:r>
              <a:rPr lang="en-US" dirty="0"/>
              <a:t>Bone remodeling and repair</a:t>
            </a:r>
          </a:p>
          <a:p>
            <a:pPr lvl="2"/>
            <a:r>
              <a:rPr lang="en-US" dirty="0"/>
              <a:t>Lifelong</a:t>
            </a:r>
          </a:p>
        </p:txBody>
      </p:sp>
    </p:spTree>
    <p:extLst>
      <p:ext uri="{BB962C8B-B14F-4D97-AF65-F5344CB8AC3E}">
        <p14:creationId xmlns:p14="http://schemas.microsoft.com/office/powerpoint/2010/main" val="3258705371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16388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Types </a:t>
            </a:r>
            <a:r>
              <a:rPr lang="en-US" dirty="0"/>
              <a:t>of Ossification</a:t>
            </a:r>
          </a:p>
        </p:txBody>
      </p:sp>
      <p:sp>
        <p:nvSpPr>
          <p:cNvPr id="16389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err="1"/>
              <a:t>Endochondral</a:t>
            </a:r>
            <a:r>
              <a:rPr lang="en-US" b="1" dirty="0"/>
              <a:t> ossification</a:t>
            </a:r>
            <a:endParaRPr lang="en-US" dirty="0"/>
          </a:p>
          <a:p>
            <a:pPr lvl="1"/>
            <a:r>
              <a:rPr lang="en-US" dirty="0"/>
              <a:t>Bone forms by replacing hyaline cartilage</a:t>
            </a:r>
          </a:p>
          <a:p>
            <a:pPr lvl="1"/>
            <a:r>
              <a:rPr lang="en-US" dirty="0"/>
              <a:t>Bones called </a:t>
            </a:r>
            <a:r>
              <a:rPr lang="en-US" b="1" dirty="0"/>
              <a:t>cartilage</a:t>
            </a:r>
            <a:r>
              <a:rPr lang="en-US" dirty="0"/>
              <a:t> (</a:t>
            </a:r>
            <a:r>
              <a:rPr lang="en-US" b="1" dirty="0" err="1"/>
              <a:t>endochondral</a:t>
            </a:r>
            <a:r>
              <a:rPr lang="en-US" dirty="0"/>
              <a:t>) </a:t>
            </a:r>
            <a:r>
              <a:rPr lang="en-US" b="1" dirty="0"/>
              <a:t>bones</a:t>
            </a:r>
            <a:endParaRPr lang="en-US" dirty="0"/>
          </a:p>
          <a:p>
            <a:pPr lvl="1"/>
            <a:r>
              <a:rPr lang="en-US" dirty="0"/>
              <a:t>Forms most of </a:t>
            </a:r>
            <a:r>
              <a:rPr lang="en-US" dirty="0" smtClean="0"/>
              <a:t>skeleton</a:t>
            </a:r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3694308"/>
            <a:ext cx="5410200" cy="290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099460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2048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066800"/>
          </a:xfrm>
        </p:spPr>
        <p:txBody>
          <a:bodyPr>
            <a:normAutofit fontScale="90000"/>
          </a:bodyPr>
          <a:lstStyle/>
          <a:p>
            <a:r>
              <a:rPr lang="en-US"/>
              <a:t>Layers of the Epidermis:</a:t>
            </a:r>
            <a:br>
              <a:rPr lang="en-US"/>
            </a:br>
            <a:r>
              <a:rPr lang="en-US"/>
              <a:t>Stratum Spinosum (Prickly Layer)</a:t>
            </a:r>
          </a:p>
        </p:txBody>
      </p:sp>
      <p:sp>
        <p:nvSpPr>
          <p:cNvPr id="20485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Several </a:t>
            </a:r>
            <a:r>
              <a:rPr lang="en-US" dirty="0"/>
              <a:t>layers thick</a:t>
            </a:r>
          </a:p>
          <a:p>
            <a:endParaRPr lang="en-US" dirty="0" smtClean="0"/>
          </a:p>
          <a:p>
            <a:r>
              <a:rPr lang="en-US" dirty="0" smtClean="0"/>
              <a:t>Cells </a:t>
            </a:r>
            <a:r>
              <a:rPr lang="en-US" dirty="0"/>
              <a:t>contain web-like system </a:t>
            </a:r>
            <a:r>
              <a:rPr lang="en-US" dirty="0" smtClean="0"/>
              <a:t>of filaments </a:t>
            </a:r>
            <a:r>
              <a:rPr lang="en-US" dirty="0"/>
              <a:t>attached to </a:t>
            </a:r>
            <a:r>
              <a:rPr lang="en-US" dirty="0" err="1"/>
              <a:t>desmosomes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Abundant </a:t>
            </a:r>
            <a:r>
              <a:rPr lang="en-US" dirty="0" err="1"/>
              <a:t>melanosomes</a:t>
            </a:r>
            <a:r>
              <a:rPr lang="en-US" dirty="0"/>
              <a:t> and </a:t>
            </a:r>
            <a:r>
              <a:rPr lang="en-US" dirty="0" err="1"/>
              <a:t>dendritic</a:t>
            </a:r>
            <a:r>
              <a:rPr lang="en-US" dirty="0"/>
              <a:t> cells </a:t>
            </a: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17412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Endochondral Ossification</a:t>
            </a:r>
          </a:p>
        </p:txBody>
      </p:sp>
      <p:sp>
        <p:nvSpPr>
          <p:cNvPr id="17413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Forms most all bones inferior to base of skull</a:t>
            </a:r>
          </a:p>
          <a:p>
            <a:pPr lvl="1"/>
            <a:r>
              <a:rPr lang="en-US"/>
              <a:t>Except clavicles</a:t>
            </a:r>
          </a:p>
          <a:p>
            <a:r>
              <a:rPr lang="en-US"/>
              <a:t>Begins late in 2</a:t>
            </a:r>
            <a:r>
              <a:rPr lang="en-US" baseline="30000"/>
              <a:t>nd</a:t>
            </a:r>
            <a:r>
              <a:rPr lang="en-US"/>
              <a:t> month of development</a:t>
            </a:r>
          </a:p>
          <a:p>
            <a:r>
              <a:rPr lang="en-US"/>
              <a:t>Uses hyaline cartilage models </a:t>
            </a:r>
          </a:p>
          <a:p>
            <a:r>
              <a:rPr lang="en-US"/>
              <a:t>Requires breakdown of hyaline cartilage prior to ossification</a:t>
            </a:r>
          </a:p>
        </p:txBody>
      </p:sp>
    </p:spTree>
    <p:extLst>
      <p:ext uri="{BB962C8B-B14F-4D97-AF65-F5344CB8AC3E}">
        <p14:creationId xmlns:p14="http://schemas.microsoft.com/office/powerpoint/2010/main" val="226141096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18436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Endochondral Ossification</a:t>
            </a:r>
          </a:p>
        </p:txBody>
      </p:sp>
      <p:sp>
        <p:nvSpPr>
          <p:cNvPr id="18437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5791200" cy="4525963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en-US" sz="2800" dirty="0"/>
              <a:t>Begins at </a:t>
            </a:r>
            <a:r>
              <a:rPr lang="en-US" sz="2800" b="1" dirty="0"/>
              <a:t>primary ossification center</a:t>
            </a:r>
            <a:r>
              <a:rPr lang="en-US" sz="2800" dirty="0"/>
              <a:t> in center of </a:t>
            </a:r>
            <a:r>
              <a:rPr lang="en-US" sz="2800" dirty="0" smtClean="0"/>
              <a:t>shaft during embryonic stages</a:t>
            </a:r>
          </a:p>
          <a:p>
            <a:pPr>
              <a:lnSpc>
                <a:spcPct val="90000"/>
              </a:lnSpc>
            </a:pPr>
            <a:endParaRPr lang="en-US" sz="2800" dirty="0"/>
          </a:p>
          <a:p>
            <a:pPr>
              <a:lnSpc>
                <a:spcPct val="90000"/>
              </a:lnSpc>
            </a:pPr>
            <a:r>
              <a:rPr lang="en-US" sz="2800" dirty="0" smtClean="0"/>
              <a:t>Develops secondary ossification center in epiphyses after birth </a:t>
            </a:r>
          </a:p>
          <a:p>
            <a:pPr>
              <a:lnSpc>
                <a:spcPct val="90000"/>
              </a:lnSpc>
            </a:pPr>
            <a:endParaRPr lang="en-US" sz="2800" dirty="0"/>
          </a:p>
          <a:p>
            <a:pPr>
              <a:lnSpc>
                <a:spcPct val="90000"/>
              </a:lnSpc>
            </a:pPr>
            <a:r>
              <a:rPr lang="en-US" sz="2800" dirty="0" smtClean="0"/>
              <a:t>Primary bone growth grows towards secondary bone growth, meeting at the epiphyseal plate</a:t>
            </a:r>
          </a:p>
          <a:p>
            <a:pPr lvl="1">
              <a:lnSpc>
                <a:spcPct val="90000"/>
              </a:lnSpc>
            </a:pPr>
            <a:r>
              <a:rPr lang="en-US" sz="2400" dirty="0" smtClean="0"/>
              <a:t>AKA growth plate and epiphyseal disk.  </a:t>
            </a:r>
          </a:p>
          <a:p>
            <a:pPr>
              <a:lnSpc>
                <a:spcPct val="90000"/>
              </a:lnSpc>
            </a:pPr>
            <a:endParaRPr lang="en-US" sz="28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4175" y="1143000"/>
            <a:ext cx="2409825" cy="4911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33995689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Types of Ossification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Intramembranous ossification</a:t>
            </a:r>
            <a:endParaRPr lang="en-US" dirty="0" smtClean="0"/>
          </a:p>
          <a:p>
            <a:pPr lvl="1"/>
            <a:r>
              <a:rPr lang="en-US" dirty="0" smtClean="0"/>
              <a:t>Bone develops from fibrous membrane</a:t>
            </a:r>
          </a:p>
          <a:p>
            <a:pPr lvl="1"/>
            <a:r>
              <a:rPr lang="en-US" dirty="0" smtClean="0"/>
              <a:t>Bones called </a:t>
            </a:r>
            <a:r>
              <a:rPr lang="en-US" b="1" dirty="0" smtClean="0"/>
              <a:t>membrane bones</a:t>
            </a:r>
          </a:p>
          <a:p>
            <a:pPr lvl="1"/>
            <a:r>
              <a:rPr lang="en-US" dirty="0" smtClean="0"/>
              <a:t>Forms flat bones, e.g. clavicles and cranial bones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2602647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25604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Intramembranous Ossification</a:t>
            </a:r>
          </a:p>
        </p:txBody>
      </p:sp>
      <p:sp>
        <p:nvSpPr>
          <p:cNvPr id="25605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800" dirty="0"/>
              <a:t>Forms </a:t>
            </a:r>
            <a:r>
              <a:rPr lang="en-US" sz="2800" dirty="0" smtClean="0"/>
              <a:t>many skull bones </a:t>
            </a:r>
            <a:r>
              <a:rPr lang="en-US" sz="2800" dirty="0"/>
              <a:t>and clavicles</a:t>
            </a:r>
          </a:p>
          <a:p>
            <a:r>
              <a:rPr lang="en-US" sz="2800" dirty="0"/>
              <a:t>Begins within fibrous connective tissue membranes </a:t>
            </a:r>
            <a:endParaRPr lang="en-US" sz="2800" dirty="0" smtClean="0"/>
          </a:p>
          <a:p>
            <a:r>
              <a:rPr lang="en-US" sz="2800" dirty="0" smtClean="0"/>
              <a:t>Ossification centers appear</a:t>
            </a:r>
          </a:p>
          <a:p>
            <a:r>
              <a:rPr lang="en-US" sz="2800" dirty="0" smtClean="0"/>
              <a:t>Woven </a:t>
            </a:r>
            <a:r>
              <a:rPr lang="en-US" sz="2800" dirty="0"/>
              <a:t>bone and </a:t>
            </a:r>
            <a:r>
              <a:rPr lang="en-US" sz="2800" dirty="0" err="1"/>
              <a:t>periosteum</a:t>
            </a:r>
            <a:r>
              <a:rPr lang="en-US" sz="2800" dirty="0"/>
              <a:t> form</a:t>
            </a:r>
          </a:p>
          <a:p>
            <a:r>
              <a:rPr lang="en-US" sz="2800" dirty="0"/>
              <a:t>Lamellar bone replaces woven bone &amp; red marrow appears</a:t>
            </a:r>
          </a:p>
        </p:txBody>
      </p:sp>
    </p:spTree>
    <p:extLst>
      <p:ext uri="{BB962C8B-B14F-4D97-AF65-F5344CB8AC3E}">
        <p14:creationId xmlns:p14="http://schemas.microsoft.com/office/powerpoint/2010/main" val="2920645330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3072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Postnatal Bone Growth</a:t>
            </a:r>
          </a:p>
        </p:txBody>
      </p:sp>
      <p:sp>
        <p:nvSpPr>
          <p:cNvPr id="30725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Interstitial (longitudinal) growth</a:t>
            </a:r>
            <a:r>
              <a:rPr lang="en-US" dirty="0"/>
              <a:t> </a:t>
            </a:r>
          </a:p>
          <a:p>
            <a:pPr lvl="1"/>
            <a:r>
              <a:rPr lang="en-US" dirty="0">
                <a:sym typeface="Symbol" pitchFamily="1" charset="2"/>
              </a:rPr>
              <a:t>Increase in l</a:t>
            </a:r>
            <a:r>
              <a:rPr lang="en-US" dirty="0"/>
              <a:t>ength of long bones</a:t>
            </a:r>
          </a:p>
          <a:p>
            <a:endParaRPr lang="en-US" b="1" dirty="0" smtClean="0"/>
          </a:p>
          <a:p>
            <a:endParaRPr lang="en-US" b="1" dirty="0"/>
          </a:p>
          <a:p>
            <a:r>
              <a:rPr lang="en-US" b="1" dirty="0" smtClean="0"/>
              <a:t>Appositional </a:t>
            </a:r>
            <a:r>
              <a:rPr lang="en-US" b="1" dirty="0"/>
              <a:t>growth </a:t>
            </a:r>
            <a:endParaRPr lang="en-US" dirty="0"/>
          </a:p>
          <a:p>
            <a:pPr lvl="1"/>
            <a:r>
              <a:rPr lang="en-US" dirty="0">
                <a:sym typeface="Symbol" pitchFamily="1" charset="2"/>
              </a:rPr>
              <a:t>Increase in bone t</a:t>
            </a:r>
            <a:r>
              <a:rPr lang="en-US" dirty="0"/>
              <a:t>hickness</a:t>
            </a:r>
          </a:p>
        </p:txBody>
      </p:sp>
    </p:spTree>
    <p:extLst>
      <p:ext uri="{BB962C8B-B14F-4D97-AF65-F5344CB8AC3E}">
        <p14:creationId xmlns:p14="http://schemas.microsoft.com/office/powerpoint/2010/main" val="1151597715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38916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Hormonal Regulation of Bone Growth</a:t>
            </a:r>
          </a:p>
        </p:txBody>
      </p:sp>
      <p:sp>
        <p:nvSpPr>
          <p:cNvPr id="38917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2400" b="1" dirty="0"/>
              <a:t>Growth hormone</a:t>
            </a:r>
            <a:r>
              <a:rPr lang="en-US" sz="2400" dirty="0"/>
              <a:t> </a:t>
            </a:r>
          </a:p>
          <a:p>
            <a:pPr lvl="1"/>
            <a:r>
              <a:rPr lang="en-US" sz="2000" dirty="0"/>
              <a:t>Most important in stimulating </a:t>
            </a:r>
            <a:r>
              <a:rPr lang="en-US" sz="2000" dirty="0" err="1"/>
              <a:t>epiphyseal</a:t>
            </a:r>
            <a:r>
              <a:rPr lang="en-US" sz="2000" dirty="0"/>
              <a:t> plate activity in infancy and childhood</a:t>
            </a:r>
            <a:endParaRPr lang="en-US" sz="2400" dirty="0"/>
          </a:p>
          <a:p>
            <a:endParaRPr lang="en-US" sz="2400" b="1" dirty="0" smtClean="0"/>
          </a:p>
          <a:p>
            <a:r>
              <a:rPr lang="en-US" sz="2400" b="1" dirty="0" smtClean="0"/>
              <a:t>Thyroid </a:t>
            </a:r>
            <a:r>
              <a:rPr lang="en-US" sz="2400" b="1" dirty="0"/>
              <a:t>hormone</a:t>
            </a:r>
            <a:endParaRPr lang="en-US" sz="2400" dirty="0"/>
          </a:p>
          <a:p>
            <a:pPr lvl="1"/>
            <a:r>
              <a:rPr lang="en-US" sz="2000" dirty="0"/>
              <a:t>Modulates activity of growth hormone</a:t>
            </a:r>
          </a:p>
          <a:p>
            <a:pPr lvl="1"/>
            <a:r>
              <a:rPr lang="en-US" sz="2000" dirty="0"/>
              <a:t>Ensures proper proportions</a:t>
            </a:r>
            <a:endParaRPr lang="en-US" sz="2400" dirty="0"/>
          </a:p>
          <a:p>
            <a:endParaRPr lang="en-US" sz="2400" b="1" dirty="0" smtClean="0"/>
          </a:p>
          <a:p>
            <a:r>
              <a:rPr lang="en-US" sz="2400" b="1" dirty="0" smtClean="0"/>
              <a:t>Testosterone</a:t>
            </a:r>
            <a:r>
              <a:rPr lang="en-US" sz="2400" dirty="0" smtClean="0"/>
              <a:t> </a:t>
            </a:r>
            <a:r>
              <a:rPr lang="en-US" sz="2400" dirty="0"/>
              <a:t>(males) and </a:t>
            </a:r>
            <a:r>
              <a:rPr lang="en-US" sz="2400" b="1" dirty="0"/>
              <a:t>estrogens </a:t>
            </a:r>
            <a:r>
              <a:rPr lang="en-US" sz="2400" dirty="0"/>
              <a:t>(females) at puberty</a:t>
            </a:r>
          </a:p>
          <a:p>
            <a:pPr lvl="1"/>
            <a:r>
              <a:rPr lang="en-US" sz="2000" dirty="0"/>
              <a:t>Promote adolescent growth spurts</a:t>
            </a:r>
          </a:p>
          <a:p>
            <a:pPr lvl="1"/>
            <a:r>
              <a:rPr lang="en-US" sz="2000" dirty="0"/>
              <a:t>End growth by inducing </a:t>
            </a:r>
            <a:r>
              <a:rPr lang="en-US" sz="2000" dirty="0" err="1"/>
              <a:t>epiphyseal</a:t>
            </a:r>
            <a:r>
              <a:rPr lang="en-US" sz="2000" dirty="0"/>
              <a:t> plate closure</a:t>
            </a:r>
            <a:endParaRPr lang="en-US" sz="2400" dirty="0"/>
          </a:p>
          <a:p>
            <a:endParaRPr lang="en-US" sz="2400" dirty="0" smtClean="0"/>
          </a:p>
          <a:p>
            <a:r>
              <a:rPr lang="en-US" sz="2400" dirty="0" smtClean="0"/>
              <a:t>Excesses </a:t>
            </a:r>
            <a:r>
              <a:rPr lang="en-US" sz="2400" dirty="0"/>
              <a:t>or deficits of any cause abnormal skeletal growth</a:t>
            </a:r>
          </a:p>
        </p:txBody>
      </p:sp>
    </p:spTree>
    <p:extLst>
      <p:ext uri="{BB962C8B-B14F-4D97-AF65-F5344CB8AC3E}">
        <p14:creationId xmlns:p14="http://schemas.microsoft.com/office/powerpoint/2010/main" val="2692086747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5120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066800"/>
          </a:xfrm>
        </p:spPr>
        <p:txBody>
          <a:bodyPr>
            <a:normAutofit/>
          </a:bodyPr>
          <a:lstStyle/>
          <a:p>
            <a:r>
              <a:rPr lang="en-US"/>
              <a:t>Bone Homeostasis: Response to Mechanical Stress</a:t>
            </a:r>
          </a:p>
        </p:txBody>
      </p:sp>
      <p:sp>
        <p:nvSpPr>
          <p:cNvPr id="51205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Bones reflect stresses they encounter</a:t>
            </a:r>
          </a:p>
          <a:p>
            <a:pPr lvl="1"/>
            <a:r>
              <a:rPr lang="en-US" dirty="0"/>
              <a:t>Long bones thickest midway along </a:t>
            </a:r>
            <a:r>
              <a:rPr lang="en-US" dirty="0" err="1"/>
              <a:t>diaphysis</a:t>
            </a:r>
            <a:r>
              <a:rPr lang="en-US" dirty="0"/>
              <a:t> where bending stresses greatest</a:t>
            </a:r>
          </a:p>
          <a:p>
            <a:endParaRPr lang="en-US" dirty="0" smtClean="0"/>
          </a:p>
          <a:p>
            <a:r>
              <a:rPr lang="en-US" dirty="0" smtClean="0"/>
              <a:t>Bones </a:t>
            </a:r>
            <a:r>
              <a:rPr lang="en-US" dirty="0"/>
              <a:t>stressed when weight bears on them or muscles pull on them</a:t>
            </a:r>
          </a:p>
          <a:p>
            <a:pPr lvl="1"/>
            <a:r>
              <a:rPr lang="en-US" dirty="0"/>
              <a:t>Usually off center so tends to bend bones</a:t>
            </a:r>
          </a:p>
          <a:p>
            <a:pPr lvl="1"/>
            <a:r>
              <a:rPr lang="en-US" dirty="0"/>
              <a:t>Bending compresses on one side; stretches on other</a:t>
            </a:r>
          </a:p>
        </p:txBody>
      </p:sp>
    </p:spTree>
    <p:extLst>
      <p:ext uri="{BB962C8B-B14F-4D97-AF65-F5344CB8AC3E}">
        <p14:creationId xmlns:p14="http://schemas.microsoft.com/office/powerpoint/2010/main" val="705451780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53252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066800"/>
          </a:xfrm>
        </p:spPr>
        <p:txBody>
          <a:bodyPr>
            <a:normAutofit/>
          </a:bodyPr>
          <a:lstStyle/>
          <a:p>
            <a:r>
              <a:rPr lang="en-US"/>
              <a:t>Results of Mechanical Stressors:</a:t>
            </a:r>
            <a:br>
              <a:rPr lang="en-US"/>
            </a:br>
            <a:r>
              <a:rPr lang="en-US"/>
              <a:t>Wolff's Law</a:t>
            </a:r>
          </a:p>
        </p:txBody>
      </p:sp>
      <p:sp>
        <p:nvSpPr>
          <p:cNvPr id="53253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dirty="0"/>
              <a:t>Bones grow or remodel in response to demands placed on it</a:t>
            </a:r>
          </a:p>
          <a:p>
            <a:pPr>
              <a:lnSpc>
                <a:spcPct val="90000"/>
              </a:lnSpc>
            </a:pPr>
            <a:endParaRPr lang="en-US" dirty="0" smtClean="0"/>
          </a:p>
          <a:p>
            <a:pPr>
              <a:lnSpc>
                <a:spcPct val="90000"/>
              </a:lnSpc>
            </a:pPr>
            <a:r>
              <a:rPr lang="en-US" dirty="0" smtClean="0"/>
              <a:t>Explains</a:t>
            </a:r>
            <a:endParaRPr lang="en-US" sz="2400" dirty="0"/>
          </a:p>
          <a:p>
            <a:pPr lvl="1">
              <a:lnSpc>
                <a:spcPct val="90000"/>
              </a:lnSpc>
            </a:pPr>
            <a:r>
              <a:rPr lang="en-US" dirty="0"/>
              <a:t>Handedness (right or left handed) results in thicker and stronger bone of that upper limb 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Curved bones thickest where most likely to buckle</a:t>
            </a:r>
          </a:p>
          <a:p>
            <a:pPr lvl="1">
              <a:lnSpc>
                <a:spcPct val="90000"/>
              </a:lnSpc>
            </a:pPr>
            <a:r>
              <a:rPr lang="en-US" dirty="0" smtClean="0"/>
              <a:t>bony </a:t>
            </a:r>
            <a:r>
              <a:rPr lang="en-US" dirty="0"/>
              <a:t>projections occur where </a:t>
            </a:r>
            <a:r>
              <a:rPr lang="en-US" dirty="0" smtClean="0"/>
              <a:t>muscles </a:t>
            </a:r>
            <a:r>
              <a:rPr lang="en-US" dirty="0"/>
              <a:t>attach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Bones of fetus and bedridden featureless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793442083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5837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Fracture Classification </a:t>
            </a:r>
          </a:p>
        </p:txBody>
      </p:sp>
      <p:sp>
        <p:nvSpPr>
          <p:cNvPr id="58373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Three "either/or" fracture classifications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Position </a:t>
            </a:r>
            <a:r>
              <a:rPr lang="en-US" dirty="0"/>
              <a:t>of bone ends after fracture</a:t>
            </a:r>
          </a:p>
          <a:p>
            <a:pPr lvl="2"/>
            <a:r>
              <a:rPr lang="en-US" b="1" dirty="0" err="1"/>
              <a:t>Nondisplaced</a:t>
            </a:r>
            <a:r>
              <a:rPr lang="en-US" dirty="0"/>
              <a:t>—ends retain normal position</a:t>
            </a:r>
          </a:p>
          <a:p>
            <a:pPr lvl="2"/>
            <a:r>
              <a:rPr lang="en-US" b="1" dirty="0"/>
              <a:t>Displaced</a:t>
            </a:r>
            <a:r>
              <a:rPr lang="en-US" dirty="0"/>
              <a:t>—ends out of normal alignment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Completeness </a:t>
            </a:r>
            <a:r>
              <a:rPr lang="en-US" dirty="0"/>
              <a:t>of break</a:t>
            </a:r>
          </a:p>
          <a:p>
            <a:pPr lvl="2"/>
            <a:r>
              <a:rPr lang="en-US" b="1" dirty="0"/>
              <a:t>Complete</a:t>
            </a:r>
            <a:r>
              <a:rPr lang="en-US" dirty="0"/>
              <a:t>—broken all the way through</a:t>
            </a:r>
          </a:p>
          <a:p>
            <a:pPr lvl="2"/>
            <a:r>
              <a:rPr lang="en-US" b="1" dirty="0"/>
              <a:t>Incomplete</a:t>
            </a:r>
            <a:r>
              <a:rPr lang="en-US" dirty="0"/>
              <a:t>—not broken all the way through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Whether </a:t>
            </a:r>
            <a:r>
              <a:rPr lang="en-US" dirty="0"/>
              <a:t>skin is penetrated</a:t>
            </a:r>
          </a:p>
          <a:p>
            <a:pPr lvl="2"/>
            <a:r>
              <a:rPr lang="en-US" b="1" dirty="0"/>
              <a:t>Open</a:t>
            </a:r>
            <a:r>
              <a:rPr lang="en-US" dirty="0"/>
              <a:t> (</a:t>
            </a:r>
            <a:r>
              <a:rPr lang="en-US" b="1" dirty="0"/>
              <a:t>compound</a:t>
            </a:r>
            <a:r>
              <a:rPr lang="en-US" dirty="0"/>
              <a:t>) - skin is penetrated</a:t>
            </a:r>
          </a:p>
          <a:p>
            <a:pPr lvl="2"/>
            <a:r>
              <a:rPr lang="en-US" b="1" dirty="0"/>
              <a:t>Closed</a:t>
            </a:r>
            <a:r>
              <a:rPr lang="en-US" dirty="0"/>
              <a:t> (</a:t>
            </a:r>
            <a:r>
              <a:rPr lang="en-US" b="1" dirty="0"/>
              <a:t>simple</a:t>
            </a:r>
            <a:r>
              <a:rPr lang="en-US" dirty="0"/>
              <a:t>) – skin is not penetrated</a:t>
            </a:r>
          </a:p>
        </p:txBody>
      </p:sp>
    </p:spTree>
    <p:extLst>
      <p:ext uri="{BB962C8B-B14F-4D97-AF65-F5344CB8AC3E}">
        <p14:creationId xmlns:p14="http://schemas.microsoft.com/office/powerpoint/2010/main" val="3446054399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5939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Classification of Bone Fractures</a:t>
            </a:r>
          </a:p>
        </p:txBody>
      </p:sp>
      <p:sp>
        <p:nvSpPr>
          <p:cNvPr id="59397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Also described by location of fracture</a:t>
            </a:r>
          </a:p>
          <a:p>
            <a:r>
              <a:rPr lang="en-US"/>
              <a:t>External appearance</a:t>
            </a:r>
          </a:p>
          <a:p>
            <a:r>
              <a:rPr lang="en-US"/>
              <a:t>Nature of break</a:t>
            </a:r>
          </a:p>
        </p:txBody>
      </p:sp>
    </p:spTree>
    <p:extLst>
      <p:ext uri="{BB962C8B-B14F-4D97-AF65-F5344CB8AC3E}">
        <p14:creationId xmlns:p14="http://schemas.microsoft.com/office/powerpoint/2010/main" val="20778256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21508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066800"/>
          </a:xfrm>
        </p:spPr>
        <p:txBody>
          <a:bodyPr>
            <a:normAutofit fontScale="90000"/>
          </a:bodyPr>
          <a:lstStyle/>
          <a:p>
            <a:r>
              <a:rPr lang="en-US"/>
              <a:t>Layers of the Epidermis: </a:t>
            </a:r>
            <a:br>
              <a:rPr lang="en-US"/>
            </a:br>
            <a:r>
              <a:rPr lang="en-US"/>
              <a:t>Stratum Granulosum (Granular Layer)</a:t>
            </a:r>
          </a:p>
        </p:txBody>
      </p:sp>
      <p:sp>
        <p:nvSpPr>
          <p:cNvPr id="21509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Thin </a:t>
            </a:r>
            <a:endParaRPr lang="en-US" sz="2800" dirty="0" smtClean="0"/>
          </a:p>
          <a:p>
            <a:pPr lvl="1"/>
            <a:r>
              <a:rPr lang="en-US" sz="2400" dirty="0" smtClean="0"/>
              <a:t>four </a:t>
            </a:r>
            <a:r>
              <a:rPr lang="en-US" sz="2400" dirty="0"/>
              <a:t>to six cell layers </a:t>
            </a:r>
          </a:p>
          <a:p>
            <a:r>
              <a:rPr lang="en-US" sz="2800" dirty="0"/>
              <a:t>Cell appearance changes</a:t>
            </a:r>
          </a:p>
          <a:p>
            <a:pPr lvl="1"/>
            <a:r>
              <a:rPr lang="en-US" sz="2400" dirty="0"/>
              <a:t>Cells flatten</a:t>
            </a:r>
          </a:p>
          <a:p>
            <a:pPr lvl="1"/>
            <a:r>
              <a:rPr lang="en-US" sz="2400" dirty="0"/>
              <a:t>Nuclei and organelles disintegrate</a:t>
            </a:r>
          </a:p>
          <a:p>
            <a:pPr lvl="1"/>
            <a:r>
              <a:rPr lang="en-US" sz="2400" dirty="0" err="1"/>
              <a:t>Keratinization</a:t>
            </a:r>
            <a:r>
              <a:rPr lang="en-US" sz="2400" dirty="0"/>
              <a:t> begins</a:t>
            </a:r>
          </a:p>
          <a:p>
            <a:endParaRPr lang="en-US" sz="2800" dirty="0" smtClean="0"/>
          </a:p>
          <a:p>
            <a:r>
              <a:rPr lang="en-US" sz="2800" dirty="0" smtClean="0"/>
              <a:t>Cells </a:t>
            </a:r>
            <a:r>
              <a:rPr lang="en-US" sz="2800" dirty="0"/>
              <a:t>above this layer die</a:t>
            </a:r>
          </a:p>
          <a:p>
            <a:pPr lvl="1"/>
            <a:r>
              <a:rPr lang="en-US" sz="2400" dirty="0"/>
              <a:t>Too far from dermal capillaries</a:t>
            </a: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Types of Fractures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114800" cy="4525963"/>
          </a:xfrm>
        </p:spPr>
        <p:txBody>
          <a:bodyPr/>
          <a:lstStyle/>
          <a:p>
            <a:r>
              <a:rPr lang="en-US" dirty="0" smtClean="0"/>
              <a:t>Comminuted</a:t>
            </a:r>
          </a:p>
          <a:p>
            <a:pPr lvl="1"/>
            <a:r>
              <a:rPr lang="en-US" dirty="0" smtClean="0"/>
              <a:t>Bone breaks (shatters) into three or more pieces. 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Common in the elderly, or those with brittle bones.  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2209800"/>
            <a:ext cx="3980089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33238606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Types of Fractures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114800" cy="4525963"/>
          </a:xfrm>
        </p:spPr>
        <p:txBody>
          <a:bodyPr/>
          <a:lstStyle/>
          <a:p>
            <a:r>
              <a:rPr lang="en-US" dirty="0" smtClean="0"/>
              <a:t>Compression</a:t>
            </a:r>
          </a:p>
          <a:p>
            <a:pPr lvl="1"/>
            <a:r>
              <a:rPr lang="en-US" dirty="0" smtClean="0"/>
              <a:t>Bone is crushed</a:t>
            </a:r>
          </a:p>
          <a:p>
            <a:pPr lvl="1"/>
            <a:r>
              <a:rPr lang="en-US" dirty="0" smtClean="0"/>
              <a:t>Common in bones with osteoporosis</a:t>
            </a:r>
          </a:p>
          <a:p>
            <a:pPr lvl="1"/>
            <a:r>
              <a:rPr lang="en-US" dirty="0" smtClean="0"/>
              <a:t>Common with extreme trauma and falls</a:t>
            </a:r>
          </a:p>
          <a:p>
            <a:pPr lvl="1"/>
            <a:r>
              <a:rPr lang="en-US" dirty="0" smtClean="0"/>
              <a:t>Seen frequently in the vertebrae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25" y="2362200"/>
            <a:ext cx="4202907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31919066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Types of Fractures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Epiphyseal</a:t>
            </a:r>
          </a:p>
          <a:p>
            <a:pPr lvl="1"/>
            <a:r>
              <a:rPr lang="en-US" dirty="0" smtClean="0"/>
              <a:t>Epiphysis separates from diaphysis along or through the epiphyseal plate (growth plate)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7242635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Types of Fractures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114800" cy="4525963"/>
          </a:xfrm>
        </p:spPr>
        <p:txBody>
          <a:bodyPr/>
          <a:lstStyle/>
          <a:p>
            <a:r>
              <a:rPr lang="en-US" dirty="0" smtClean="0"/>
              <a:t>Spiral</a:t>
            </a:r>
          </a:p>
          <a:p>
            <a:pPr lvl="1"/>
            <a:r>
              <a:rPr lang="en-US" dirty="0" smtClean="0"/>
              <a:t>Ragged break due to excessive twisting force</a:t>
            </a:r>
          </a:p>
          <a:p>
            <a:pPr lvl="1"/>
            <a:r>
              <a:rPr lang="en-US" dirty="0" smtClean="0"/>
              <a:t>Common sports fracture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4220" y="1905000"/>
            <a:ext cx="3996880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67559320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Types of Fractures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114800" cy="4525963"/>
          </a:xfrm>
        </p:spPr>
        <p:txBody>
          <a:bodyPr/>
          <a:lstStyle/>
          <a:p>
            <a:r>
              <a:rPr lang="en-US" dirty="0" smtClean="0"/>
              <a:t>Depression</a:t>
            </a:r>
          </a:p>
          <a:p>
            <a:pPr lvl="1"/>
            <a:r>
              <a:rPr lang="en-US" dirty="0" smtClean="0"/>
              <a:t>broken bone is pressed inward</a:t>
            </a:r>
          </a:p>
          <a:p>
            <a:pPr lvl="1"/>
            <a:r>
              <a:rPr lang="en-US" dirty="0" smtClean="0"/>
              <a:t>Seen in skull trauma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669" y="2362200"/>
            <a:ext cx="4151086" cy="251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40981674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Types of Fractures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114800" cy="4525963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Greenstick fracture</a:t>
            </a:r>
          </a:p>
          <a:p>
            <a:pPr lvl="1"/>
            <a:r>
              <a:rPr lang="en-US" dirty="0" smtClean="0"/>
              <a:t>Incomplete</a:t>
            </a:r>
          </a:p>
          <a:p>
            <a:pPr lvl="1"/>
            <a:r>
              <a:rPr lang="en-US" dirty="0" smtClean="0"/>
              <a:t>Due to flexibility of the young bone, one side of the shaft breaks and the other side bends. </a:t>
            </a:r>
          </a:p>
          <a:p>
            <a:pPr lvl="1"/>
            <a:r>
              <a:rPr lang="en-US" dirty="0" smtClean="0"/>
              <a:t>Common in children </a:t>
            </a:r>
          </a:p>
          <a:p>
            <a:pPr lvl="2"/>
            <a:r>
              <a:rPr lang="en-US" dirty="0" smtClean="0"/>
              <a:t>Have more flexible bones</a:t>
            </a:r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2860" y="1905000"/>
            <a:ext cx="3267766" cy="335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44573934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6349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Fracture Treatment and Repair</a:t>
            </a:r>
          </a:p>
        </p:txBody>
      </p:sp>
      <p:sp>
        <p:nvSpPr>
          <p:cNvPr id="63493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en-US" dirty="0"/>
              <a:t>Treatment</a:t>
            </a:r>
          </a:p>
          <a:p>
            <a:pPr lvl="1">
              <a:lnSpc>
                <a:spcPct val="90000"/>
              </a:lnSpc>
            </a:pPr>
            <a:r>
              <a:rPr lang="en-US" b="1" dirty="0"/>
              <a:t>Reduction</a:t>
            </a:r>
          </a:p>
          <a:p>
            <a:pPr lvl="2">
              <a:lnSpc>
                <a:spcPct val="90000"/>
              </a:lnSpc>
            </a:pPr>
            <a:r>
              <a:rPr lang="en-US" dirty="0"/>
              <a:t>Realignment of broken bone ends</a:t>
            </a:r>
          </a:p>
          <a:p>
            <a:pPr lvl="2">
              <a:lnSpc>
                <a:spcPct val="90000"/>
              </a:lnSpc>
            </a:pPr>
            <a:r>
              <a:rPr lang="en-US" dirty="0"/>
              <a:t>Closed reduction </a:t>
            </a:r>
            <a:endParaRPr lang="en-US" dirty="0" smtClean="0"/>
          </a:p>
          <a:p>
            <a:pPr lvl="3">
              <a:lnSpc>
                <a:spcPct val="90000"/>
              </a:lnSpc>
            </a:pPr>
            <a:r>
              <a:rPr lang="en-US" dirty="0" smtClean="0"/>
              <a:t> </a:t>
            </a:r>
            <a:r>
              <a:rPr lang="en-US" dirty="0"/>
              <a:t>physician manipulates to correct position</a:t>
            </a:r>
          </a:p>
          <a:p>
            <a:pPr lvl="2">
              <a:lnSpc>
                <a:spcPct val="90000"/>
              </a:lnSpc>
            </a:pPr>
            <a:r>
              <a:rPr lang="en-US" dirty="0"/>
              <a:t>Open reduction </a:t>
            </a:r>
            <a:endParaRPr lang="en-US" dirty="0" smtClean="0"/>
          </a:p>
          <a:p>
            <a:pPr lvl="3">
              <a:lnSpc>
                <a:spcPct val="90000"/>
              </a:lnSpc>
            </a:pPr>
            <a:r>
              <a:rPr lang="en-US" dirty="0" smtClean="0"/>
              <a:t> </a:t>
            </a:r>
            <a:r>
              <a:rPr lang="en-US" dirty="0"/>
              <a:t>surgical pins or wires secure ends</a:t>
            </a:r>
          </a:p>
          <a:p>
            <a:pPr lvl="1">
              <a:lnSpc>
                <a:spcPct val="90000"/>
              </a:lnSpc>
            </a:pPr>
            <a:endParaRPr lang="en-US" b="1" dirty="0" smtClean="0"/>
          </a:p>
          <a:p>
            <a:pPr lvl="1">
              <a:lnSpc>
                <a:spcPct val="90000"/>
              </a:lnSpc>
            </a:pPr>
            <a:r>
              <a:rPr lang="en-US" b="1" dirty="0" smtClean="0"/>
              <a:t>Immobilization</a:t>
            </a:r>
            <a:r>
              <a:rPr lang="en-US" dirty="0" smtClean="0"/>
              <a:t> </a:t>
            </a:r>
            <a:r>
              <a:rPr lang="en-US" dirty="0"/>
              <a:t>by cast or traction for healing</a:t>
            </a:r>
          </a:p>
          <a:p>
            <a:pPr lvl="2">
              <a:lnSpc>
                <a:spcPct val="90000"/>
              </a:lnSpc>
            </a:pPr>
            <a:r>
              <a:rPr lang="en-US" dirty="0"/>
              <a:t>Depends on break severity, bone broken, and age of patient</a:t>
            </a:r>
          </a:p>
          <a:p>
            <a:pPr>
              <a:lnSpc>
                <a:spcPct val="90000"/>
              </a:lnSpc>
            </a:pPr>
            <a:endParaRPr lang="en-US" dirty="0"/>
          </a:p>
          <a:p>
            <a:pPr>
              <a:lnSpc>
                <a:spcPct val="90000"/>
              </a:lnSpc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9553052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64516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Stages of Bone Repair: HEMATOMA Forms</a:t>
            </a:r>
          </a:p>
        </p:txBody>
      </p:sp>
      <p:sp>
        <p:nvSpPr>
          <p:cNvPr id="64517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4800600" cy="4525963"/>
          </a:xfrm>
        </p:spPr>
        <p:txBody>
          <a:bodyPr/>
          <a:lstStyle/>
          <a:p>
            <a:r>
              <a:rPr lang="en-US" dirty="0"/>
              <a:t>Torn blood vessels hemorrhage</a:t>
            </a:r>
          </a:p>
          <a:p>
            <a:endParaRPr lang="en-US" dirty="0" smtClean="0"/>
          </a:p>
          <a:p>
            <a:r>
              <a:rPr lang="en-US" dirty="0" smtClean="0"/>
              <a:t>Clot </a:t>
            </a:r>
            <a:r>
              <a:rPr lang="en-US" dirty="0"/>
              <a:t>(hematoma) forms </a:t>
            </a:r>
          </a:p>
          <a:p>
            <a:endParaRPr lang="en-US" dirty="0" smtClean="0"/>
          </a:p>
          <a:p>
            <a:r>
              <a:rPr lang="en-US" dirty="0" smtClean="0"/>
              <a:t>Site </a:t>
            </a:r>
            <a:r>
              <a:rPr lang="en-US" dirty="0"/>
              <a:t>swollen, painful, and inflamed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1390650"/>
            <a:ext cx="2752725" cy="407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34387203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6656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066800"/>
          </a:xfrm>
        </p:spPr>
        <p:txBody>
          <a:bodyPr>
            <a:normAutofit/>
          </a:bodyPr>
          <a:lstStyle/>
          <a:p>
            <a:r>
              <a:rPr lang="en-US" dirty="0"/>
              <a:t>Stages of Bone Repair: </a:t>
            </a:r>
            <a:br>
              <a:rPr lang="en-US" dirty="0"/>
            </a:br>
            <a:r>
              <a:rPr lang="en-US" dirty="0" err="1"/>
              <a:t>Fibrocartilaginous</a:t>
            </a:r>
            <a:r>
              <a:rPr lang="en-US" dirty="0"/>
              <a:t> Callus Forms</a:t>
            </a:r>
          </a:p>
        </p:txBody>
      </p:sp>
      <p:sp>
        <p:nvSpPr>
          <p:cNvPr id="66565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7924800" cy="4525963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dirty="0"/>
              <a:t>Capillaries grow into hematoma</a:t>
            </a:r>
          </a:p>
          <a:p>
            <a:pPr>
              <a:lnSpc>
                <a:spcPct val="90000"/>
              </a:lnSpc>
            </a:pPr>
            <a:endParaRPr lang="en-US" dirty="0" smtClean="0"/>
          </a:p>
          <a:p>
            <a:pPr>
              <a:lnSpc>
                <a:spcPct val="90000"/>
              </a:lnSpc>
            </a:pPr>
            <a:r>
              <a:rPr lang="en-US" dirty="0" smtClean="0"/>
              <a:t>Phagocytic </a:t>
            </a:r>
            <a:r>
              <a:rPr lang="en-US" dirty="0"/>
              <a:t>cells clear debris</a:t>
            </a:r>
          </a:p>
          <a:p>
            <a:pPr>
              <a:lnSpc>
                <a:spcPct val="90000"/>
              </a:lnSpc>
            </a:pPr>
            <a:endParaRPr lang="en-US" dirty="0" smtClean="0"/>
          </a:p>
          <a:p>
            <a:pPr>
              <a:lnSpc>
                <a:spcPct val="90000"/>
              </a:lnSpc>
            </a:pPr>
            <a:r>
              <a:rPr lang="en-US" dirty="0" smtClean="0"/>
              <a:t>Fibroblasts </a:t>
            </a:r>
            <a:r>
              <a:rPr lang="en-US" dirty="0"/>
              <a:t>secrete collagen fibers to span break and connect broken ends </a:t>
            </a:r>
          </a:p>
        </p:txBody>
      </p:sp>
    </p:spTree>
    <p:extLst>
      <p:ext uri="{BB962C8B-B14F-4D97-AF65-F5344CB8AC3E}">
        <p14:creationId xmlns:p14="http://schemas.microsoft.com/office/powerpoint/2010/main" val="214055705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Stages of Bone Repair: </a:t>
            </a:r>
            <a:br>
              <a:rPr lang="en-US" dirty="0" smtClean="0"/>
            </a:br>
            <a:r>
              <a:rPr lang="en-US" dirty="0" err="1" smtClean="0"/>
              <a:t>Fibrocartilaginous</a:t>
            </a:r>
            <a:r>
              <a:rPr lang="en-US" dirty="0" smtClean="0"/>
              <a:t> Callus Forms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3810000" cy="4525963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90000"/>
              </a:lnSpc>
            </a:pPr>
            <a:r>
              <a:rPr lang="en-US" dirty="0" smtClean="0"/>
              <a:t>Fibroblasts, cartilage, and </a:t>
            </a:r>
            <a:r>
              <a:rPr lang="en-US" dirty="0" err="1" smtClean="0"/>
              <a:t>osteogenic</a:t>
            </a:r>
            <a:r>
              <a:rPr lang="en-US" dirty="0" smtClean="0"/>
              <a:t> cells begin reconstruction of bone</a:t>
            </a:r>
          </a:p>
          <a:p>
            <a:pPr lvl="1">
              <a:lnSpc>
                <a:spcPct val="90000"/>
              </a:lnSpc>
            </a:pPr>
            <a:r>
              <a:rPr lang="en-US" dirty="0" smtClean="0"/>
              <a:t>Create cartilage </a:t>
            </a:r>
          </a:p>
          <a:p>
            <a:pPr lvl="1">
              <a:lnSpc>
                <a:spcPct val="90000"/>
              </a:lnSpc>
            </a:pPr>
            <a:r>
              <a:rPr lang="en-US" dirty="0" smtClean="0"/>
              <a:t>Osteoblasts form spongy bone </a:t>
            </a:r>
          </a:p>
          <a:p>
            <a:pPr>
              <a:lnSpc>
                <a:spcPct val="90000"/>
              </a:lnSpc>
            </a:pPr>
            <a:endParaRPr lang="en-US" dirty="0" smtClean="0"/>
          </a:p>
          <a:p>
            <a:pPr>
              <a:lnSpc>
                <a:spcPct val="90000"/>
              </a:lnSpc>
            </a:pPr>
            <a:r>
              <a:rPr lang="en-US" dirty="0" smtClean="0"/>
              <a:t>Mass of repair tissue called </a:t>
            </a:r>
            <a:r>
              <a:rPr lang="en-US" b="1" dirty="0" err="1" smtClean="0"/>
              <a:t>fibrocartilaginous</a:t>
            </a:r>
            <a:r>
              <a:rPr lang="en-US" b="1" dirty="0" smtClean="0"/>
              <a:t> callus</a:t>
            </a:r>
          </a:p>
          <a:p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5688" y="1485900"/>
            <a:ext cx="4623537" cy="388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0465739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96</TotalTime>
  <Words>6393</Words>
  <Application>Microsoft Office PowerPoint</Application>
  <PresentationFormat>On-screen Show (4:3)</PresentationFormat>
  <Paragraphs>1988</Paragraphs>
  <Slides>177</Slides>
  <Notes>138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177</vt:i4>
      </vt:variant>
    </vt:vector>
  </HeadingPairs>
  <TitlesOfParts>
    <vt:vector size="178" baseType="lpstr">
      <vt:lpstr>Office Theme</vt:lpstr>
      <vt:lpstr>Skin (Integument)</vt:lpstr>
      <vt:lpstr>Figure 5.1  Skin structure.</vt:lpstr>
      <vt:lpstr>Epidermis</vt:lpstr>
      <vt:lpstr>Figure 5.2a  The main structural features of the skin epidermis.</vt:lpstr>
      <vt:lpstr>Cells of the Epidermis</vt:lpstr>
      <vt:lpstr>Cells of the Epidermis</vt:lpstr>
      <vt:lpstr>Layers of the Epidermis:  Stratum Basale (Basal Layer)</vt:lpstr>
      <vt:lpstr>Layers of the Epidermis: Stratum Spinosum (Prickly Layer)</vt:lpstr>
      <vt:lpstr>Layers of the Epidermis:  Stratum Granulosum (Granular Layer)</vt:lpstr>
      <vt:lpstr>Layers of the Epidermis:  Stratum Lucidum (Clear Layer)</vt:lpstr>
      <vt:lpstr>Layers of the Epidermis:  Stratum Corneum (Horny Layer)</vt:lpstr>
      <vt:lpstr>Dermis</vt:lpstr>
      <vt:lpstr>Figure 5.1  Skin structure.</vt:lpstr>
      <vt:lpstr>Layers of the Dermis: Papillary Layer</vt:lpstr>
      <vt:lpstr>Dermal Papillae</vt:lpstr>
      <vt:lpstr>Layers of the Dermis:  Reticular Layer</vt:lpstr>
      <vt:lpstr>Skin Markings</vt:lpstr>
      <vt:lpstr>Other Skin Markings</vt:lpstr>
      <vt:lpstr>Skin Color</vt:lpstr>
      <vt:lpstr>Melanin</vt:lpstr>
      <vt:lpstr>Carotene and Hemoglobin</vt:lpstr>
      <vt:lpstr>Skin Color in Diagnosis</vt:lpstr>
      <vt:lpstr>Appendages of the Skin</vt:lpstr>
      <vt:lpstr>Hair </vt:lpstr>
      <vt:lpstr>Hair Follicles</vt:lpstr>
      <vt:lpstr>Hair Follicles</vt:lpstr>
      <vt:lpstr>Types and Growth of Hair</vt:lpstr>
      <vt:lpstr>Hair Thinning and Baldness</vt:lpstr>
      <vt:lpstr>Nails</vt:lpstr>
      <vt:lpstr>PowerPoint Presentation</vt:lpstr>
      <vt:lpstr>Sweat Glands</vt:lpstr>
      <vt:lpstr>Eccrine Sweat Glands</vt:lpstr>
      <vt:lpstr>Apocrine Sweat Glands</vt:lpstr>
      <vt:lpstr>Apocrine Sweat Glands</vt:lpstr>
      <vt:lpstr>Sebaceous (Oil) Glands</vt:lpstr>
      <vt:lpstr>Functions of the Integumentary System</vt:lpstr>
      <vt:lpstr>Protection</vt:lpstr>
      <vt:lpstr>Chemical Barriers</vt:lpstr>
      <vt:lpstr>Physical Barriers</vt:lpstr>
      <vt:lpstr>Biological Barriers</vt:lpstr>
      <vt:lpstr>Functions of the Integumentary System</vt:lpstr>
      <vt:lpstr>Functions of the Integumentary System</vt:lpstr>
      <vt:lpstr>Skin Cancer</vt:lpstr>
      <vt:lpstr>Basal Cell Carcinoma</vt:lpstr>
      <vt:lpstr>Squamous Cell Carcinoma</vt:lpstr>
      <vt:lpstr>Melanoma</vt:lpstr>
      <vt:lpstr>Melanoma</vt:lpstr>
      <vt:lpstr>Burns</vt:lpstr>
      <vt:lpstr>Burns Classified by Severity</vt:lpstr>
      <vt:lpstr>Burns Classified by Severity</vt:lpstr>
      <vt:lpstr>Severity and Treatment of Burns</vt:lpstr>
      <vt:lpstr>Classification of Bones</vt:lpstr>
      <vt:lpstr>Classification of Bones by Shape</vt:lpstr>
      <vt:lpstr>Classification of Bones by Shape</vt:lpstr>
      <vt:lpstr>Classification of Bones by Shape</vt:lpstr>
      <vt:lpstr>Functions of Bones</vt:lpstr>
      <vt:lpstr>Functions of Bones</vt:lpstr>
      <vt:lpstr>Functions of Bones</vt:lpstr>
      <vt:lpstr>Bones</vt:lpstr>
      <vt:lpstr>Gross Anatomy</vt:lpstr>
      <vt:lpstr>Structure of Short, Irregular, and Flat Bones</vt:lpstr>
      <vt:lpstr>Structure of Typical Long Bone</vt:lpstr>
      <vt:lpstr>Membranes: Periosteum </vt:lpstr>
      <vt:lpstr>Membranes: Endosteum</vt:lpstr>
      <vt:lpstr>Hematopoietic Tissue in Bones</vt:lpstr>
      <vt:lpstr>Bone Markings</vt:lpstr>
      <vt:lpstr>Bone Markings: Projections –  Sites of Muscle and Ligament Attachment</vt:lpstr>
      <vt:lpstr>Bone Markings: Projections –  Sites of Muscle and Ligament Attachment</vt:lpstr>
      <vt:lpstr>Bone Markings: Projections –  Projections That Help to Form Joints</vt:lpstr>
      <vt:lpstr>Bone Markings: Depressions and Openings</vt:lpstr>
      <vt:lpstr>Bone Markings: Depressions and Openings</vt:lpstr>
      <vt:lpstr>Microscopic Anatomy of Bone: Cells of Bone Tissue</vt:lpstr>
      <vt:lpstr>Osteoblasts</vt:lpstr>
      <vt:lpstr>Osteocytes</vt:lpstr>
      <vt:lpstr>Osteoclasts</vt:lpstr>
      <vt:lpstr>Microscopic Anatomy of Bone:  Compact Bone</vt:lpstr>
      <vt:lpstr>Microscopic Anatomy of Bone: Spongy Bone</vt:lpstr>
      <vt:lpstr>Bone Development</vt:lpstr>
      <vt:lpstr>Types of Ossification</vt:lpstr>
      <vt:lpstr>Endochondral Ossification</vt:lpstr>
      <vt:lpstr>Endochondral Ossification</vt:lpstr>
      <vt:lpstr>Types of Ossification</vt:lpstr>
      <vt:lpstr>Intramembranous Ossification</vt:lpstr>
      <vt:lpstr>Postnatal Bone Growth</vt:lpstr>
      <vt:lpstr>Hormonal Regulation of Bone Growth</vt:lpstr>
      <vt:lpstr>Bone Homeostasis: Response to Mechanical Stress</vt:lpstr>
      <vt:lpstr>Results of Mechanical Stressors: Wolff's Law</vt:lpstr>
      <vt:lpstr>Fracture Classification </vt:lpstr>
      <vt:lpstr>Classification of Bone Fractures</vt:lpstr>
      <vt:lpstr>Types of Fractures</vt:lpstr>
      <vt:lpstr>Types of Fractures</vt:lpstr>
      <vt:lpstr>Types of Fractures</vt:lpstr>
      <vt:lpstr>Types of Fractures</vt:lpstr>
      <vt:lpstr>Types of Fractures</vt:lpstr>
      <vt:lpstr>Types of Fractures</vt:lpstr>
      <vt:lpstr>Fracture Treatment and Repair</vt:lpstr>
      <vt:lpstr>Stages of Bone Repair: HEMATOMA Forms</vt:lpstr>
      <vt:lpstr>Stages of Bone Repair:  Fibrocartilaginous Callus Forms</vt:lpstr>
      <vt:lpstr>Stages of Bone Repair:  Fibrocartilaginous Callus Forms</vt:lpstr>
      <vt:lpstr>Stages of Bone Repair:  Bony Callus Forms</vt:lpstr>
      <vt:lpstr>Stages of Bone Repair:  Bone Remodeling Occurs</vt:lpstr>
      <vt:lpstr>Homeostatic Imbalances</vt:lpstr>
      <vt:lpstr>Homeostatic Imbalances</vt:lpstr>
      <vt:lpstr>Risk Factors for Osteoporosis</vt:lpstr>
      <vt:lpstr>Additional Risk Factors for Osteoporosis</vt:lpstr>
      <vt:lpstr>Treating Osteoporosis</vt:lpstr>
      <vt:lpstr>Preventing Osteoporosis</vt:lpstr>
      <vt:lpstr>Developmental Aspects of Bones</vt:lpstr>
      <vt:lpstr>Age-related Changes in Bone</vt:lpstr>
      <vt:lpstr>Skeletal System</vt:lpstr>
      <vt:lpstr>The Axial Skeleton</vt:lpstr>
      <vt:lpstr>Figure 7.1a  The human skeleton.</vt:lpstr>
      <vt:lpstr>Figure 7.1b  The human skeleton.</vt:lpstr>
      <vt:lpstr>The Skull</vt:lpstr>
      <vt:lpstr>The Skull</vt:lpstr>
      <vt:lpstr>Figure 7.2c  The skull: Cranial and facial divisions and fossae.</vt:lpstr>
      <vt:lpstr> Eight Cranial Bones</vt:lpstr>
      <vt:lpstr>Sutural Bones</vt:lpstr>
      <vt:lpstr>Fourteen Facial Bones</vt:lpstr>
      <vt:lpstr>Mandible </vt:lpstr>
      <vt:lpstr>Maxillary Bones</vt:lpstr>
      <vt:lpstr>Maxilla</vt:lpstr>
      <vt:lpstr>Paranasal Sinuses</vt:lpstr>
      <vt:lpstr>Figure 7.14a  Paranasal sinuses.</vt:lpstr>
      <vt:lpstr>Hyoid Bone</vt:lpstr>
      <vt:lpstr>Vertebral Column</vt:lpstr>
      <vt:lpstr>Vertebral Column: Curvatures</vt:lpstr>
      <vt:lpstr>Vertebral Column: Abnormal Curvatures</vt:lpstr>
      <vt:lpstr>Figure 7.17  Abnormal spinal curvatures.</vt:lpstr>
      <vt:lpstr>Intervertebral Discs</vt:lpstr>
      <vt:lpstr>General Structure of Vertebrae</vt:lpstr>
      <vt:lpstr>General Structure of Vertebrae</vt:lpstr>
      <vt:lpstr>Figure 7.19  Typical vertebral structures.</vt:lpstr>
      <vt:lpstr>Cervical Vertebrae</vt:lpstr>
      <vt:lpstr>Cervical Vertebrae</vt:lpstr>
      <vt:lpstr>Cervical Vertebrae</vt:lpstr>
      <vt:lpstr>Thoracic Vertebrae</vt:lpstr>
      <vt:lpstr>Figure 7.21b  Posterolateral views of articulated vertebrae.</vt:lpstr>
      <vt:lpstr>Lumbar Vertebrae</vt:lpstr>
      <vt:lpstr>Figure 7.21c  Posterolateral views of articulated vertebrae.</vt:lpstr>
      <vt:lpstr>Sacrum and Coccyx</vt:lpstr>
      <vt:lpstr>Sacrum and Coccyx</vt:lpstr>
      <vt:lpstr>Thoracic Cage</vt:lpstr>
      <vt:lpstr>Sternum (Breastbone)</vt:lpstr>
      <vt:lpstr>Anatomical Landmarks Of Sternum</vt:lpstr>
      <vt:lpstr>Ribs and Their Attachments</vt:lpstr>
      <vt:lpstr>Ribs and Their Attachments</vt:lpstr>
      <vt:lpstr>Rib Structure</vt:lpstr>
      <vt:lpstr>Appendicular Skeleton</vt:lpstr>
      <vt:lpstr>Pectoral Girdle (Shoulder Girdle)</vt:lpstr>
      <vt:lpstr>Clavicles (Collarbones)</vt:lpstr>
      <vt:lpstr>Scapulae (Shoulder Blades)</vt:lpstr>
      <vt:lpstr>PowerPoint Presentation</vt:lpstr>
      <vt:lpstr>PowerPoint Presentation</vt:lpstr>
      <vt:lpstr>PowerPoint Presentation</vt:lpstr>
      <vt:lpstr>The Upper Limb</vt:lpstr>
      <vt:lpstr>Humerus</vt:lpstr>
      <vt:lpstr>Humerus </vt:lpstr>
      <vt:lpstr>Bones of the Forearm</vt:lpstr>
      <vt:lpstr>PowerPoint Presentation</vt:lpstr>
      <vt:lpstr>PowerPoint Presentation</vt:lpstr>
      <vt:lpstr>Hand: Carpus, Metacarpus, and Phalanges</vt:lpstr>
      <vt:lpstr>Hand: Metacarpus and Phalanges</vt:lpstr>
      <vt:lpstr>PowerPoint Presentation</vt:lpstr>
      <vt:lpstr>Pelvic (Hip) Girdle</vt:lpstr>
      <vt:lpstr>Figure 7.30  Pelvis.</vt:lpstr>
      <vt:lpstr>Hip Bone</vt:lpstr>
      <vt:lpstr>PowerPoint Presentation</vt:lpstr>
      <vt:lpstr>PowerPoint Presentation</vt:lpstr>
      <vt:lpstr>Comparison of Male and Female Pelves</vt:lpstr>
      <vt:lpstr>PowerPoint Presentation</vt:lpstr>
      <vt:lpstr>The Lower Limb</vt:lpstr>
      <vt:lpstr>Bones Of The Thigh</vt:lpstr>
      <vt:lpstr>PowerPoint Presentation</vt:lpstr>
      <vt:lpstr>Bones Of The Leg</vt:lpstr>
      <vt:lpstr>Foot: Tarsus, Metatarsus, Phalanges</vt:lpstr>
      <vt:lpstr>Foot: Metatarsals and Phalanges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Skin (Integument)</dc:title>
  <dc:creator>Betsy</dc:creator>
  <cp:lastModifiedBy>Wargo, Betsy</cp:lastModifiedBy>
  <cp:revision>12</cp:revision>
  <dcterms:created xsi:type="dcterms:W3CDTF">2013-02-03T20:05:02Z</dcterms:created>
  <dcterms:modified xsi:type="dcterms:W3CDTF">2014-09-11T18:24:41Z</dcterms:modified>
</cp:coreProperties>
</file>