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sldIdLst>
    <p:sldId id="258" r:id="rId2"/>
    <p:sldId id="259" r:id="rId3"/>
    <p:sldId id="260" r:id="rId4"/>
    <p:sldId id="261" r:id="rId5"/>
    <p:sldId id="262" r:id="rId6"/>
    <p:sldId id="264" r:id="rId7"/>
    <p:sldId id="266" r:id="rId8"/>
    <p:sldId id="268" r:id="rId9"/>
    <p:sldId id="269" r:id="rId10"/>
    <p:sldId id="271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303" r:id="rId30"/>
    <p:sldId id="375" r:id="rId31"/>
    <p:sldId id="376" r:id="rId32"/>
    <p:sldId id="377" r:id="rId33"/>
    <p:sldId id="311" r:id="rId34"/>
    <p:sldId id="378" r:id="rId35"/>
    <p:sldId id="379" r:id="rId36"/>
    <p:sldId id="380" r:id="rId37"/>
    <p:sldId id="381" r:id="rId38"/>
    <p:sldId id="382" r:id="rId39"/>
    <p:sldId id="383" r:id="rId40"/>
    <p:sldId id="316" r:id="rId41"/>
    <p:sldId id="354" r:id="rId42"/>
    <p:sldId id="356" r:id="rId43"/>
    <p:sldId id="357" r:id="rId44"/>
    <p:sldId id="358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67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6" r:id="rId79"/>
    <p:sldId id="417" r:id="rId80"/>
    <p:sldId id="41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26" r:id="rId89"/>
    <p:sldId id="427" r:id="rId90"/>
    <p:sldId id="428" r:id="rId91"/>
    <p:sldId id="429" r:id="rId92"/>
    <p:sldId id="430" r:id="rId93"/>
    <p:sldId id="431" r:id="rId94"/>
    <p:sldId id="432" r:id="rId95"/>
    <p:sldId id="433" r:id="rId96"/>
    <p:sldId id="434" r:id="rId97"/>
    <p:sldId id="435" r:id="rId98"/>
    <p:sldId id="436" r:id="rId99"/>
    <p:sldId id="437" r:id="rId100"/>
    <p:sldId id="438" r:id="rId101"/>
    <p:sldId id="439" r:id="rId102"/>
    <p:sldId id="440" r:id="rId103"/>
    <p:sldId id="441" r:id="rId104"/>
    <p:sldId id="442" r:id="rId105"/>
    <p:sldId id="443" r:id="rId106"/>
    <p:sldId id="444" r:id="rId107"/>
    <p:sldId id="445" r:id="rId108"/>
    <p:sldId id="446" r:id="rId109"/>
    <p:sldId id="447" r:id="rId110"/>
    <p:sldId id="448" r:id="rId111"/>
    <p:sldId id="449" r:id="rId112"/>
    <p:sldId id="450" r:id="rId113"/>
    <p:sldId id="451" r:id="rId114"/>
    <p:sldId id="452" r:id="rId115"/>
    <p:sldId id="453" r:id="rId116"/>
    <p:sldId id="454" r:id="rId117"/>
    <p:sldId id="455" r:id="rId118"/>
    <p:sldId id="456" r:id="rId119"/>
    <p:sldId id="457" r:id="rId120"/>
    <p:sldId id="458" r:id="rId121"/>
    <p:sldId id="459" r:id="rId122"/>
    <p:sldId id="460" r:id="rId123"/>
    <p:sldId id="461" r:id="rId124"/>
    <p:sldId id="462" r:id="rId125"/>
    <p:sldId id="463" r:id="rId126"/>
    <p:sldId id="464" r:id="rId127"/>
    <p:sldId id="465" r:id="rId128"/>
    <p:sldId id="466" r:id="rId129"/>
    <p:sldId id="467" r:id="rId130"/>
    <p:sldId id="468" r:id="rId131"/>
    <p:sldId id="469" r:id="rId132"/>
    <p:sldId id="470" r:id="rId133"/>
    <p:sldId id="471" r:id="rId134"/>
    <p:sldId id="472" r:id="rId135"/>
    <p:sldId id="473" r:id="rId136"/>
    <p:sldId id="474" r:id="rId137"/>
    <p:sldId id="475" r:id="rId138"/>
    <p:sldId id="476" r:id="rId139"/>
    <p:sldId id="477" r:id="rId140"/>
    <p:sldId id="478" r:id="rId141"/>
    <p:sldId id="479" r:id="rId142"/>
    <p:sldId id="480" r:id="rId143"/>
    <p:sldId id="481" r:id="rId144"/>
    <p:sldId id="482" r:id="rId145"/>
    <p:sldId id="483" r:id="rId146"/>
    <p:sldId id="484" r:id="rId147"/>
    <p:sldId id="485" r:id="rId148"/>
    <p:sldId id="486" r:id="rId149"/>
    <p:sldId id="487" r:id="rId150"/>
    <p:sldId id="488" r:id="rId151"/>
    <p:sldId id="489" r:id="rId152"/>
    <p:sldId id="490" r:id="rId153"/>
    <p:sldId id="491" r:id="rId154"/>
    <p:sldId id="492" r:id="rId155"/>
    <p:sldId id="493" r:id="rId156"/>
    <p:sldId id="494" r:id="rId157"/>
    <p:sldId id="495" r:id="rId158"/>
    <p:sldId id="496" r:id="rId159"/>
    <p:sldId id="497" r:id="rId160"/>
    <p:sldId id="498" r:id="rId161"/>
    <p:sldId id="499" r:id="rId162"/>
    <p:sldId id="500" r:id="rId163"/>
    <p:sldId id="501" r:id="rId164"/>
    <p:sldId id="502" r:id="rId165"/>
    <p:sldId id="503" r:id="rId166"/>
    <p:sldId id="504" r:id="rId167"/>
    <p:sldId id="505" r:id="rId168"/>
    <p:sldId id="506" r:id="rId169"/>
    <p:sldId id="507" r:id="rId170"/>
    <p:sldId id="508" r:id="rId171"/>
    <p:sldId id="509" r:id="rId172"/>
    <p:sldId id="510" r:id="rId173"/>
    <p:sldId id="511" r:id="rId174"/>
    <p:sldId id="512" r:id="rId175"/>
    <p:sldId id="513" r:id="rId176"/>
    <p:sldId id="514" r:id="rId177"/>
    <p:sldId id="515" r:id="rId178"/>
    <p:sldId id="516" r:id="rId179"/>
    <p:sldId id="517" r:id="rId180"/>
    <p:sldId id="518" r:id="rId181"/>
    <p:sldId id="519" r:id="rId182"/>
    <p:sldId id="520" r:id="rId183"/>
    <p:sldId id="521" r:id="rId184"/>
    <p:sldId id="522" r:id="rId185"/>
    <p:sldId id="523" r:id="rId186"/>
    <p:sldId id="524" r:id="rId187"/>
    <p:sldId id="525" r:id="rId188"/>
    <p:sldId id="526" r:id="rId189"/>
    <p:sldId id="527" r:id="rId190"/>
    <p:sldId id="528" r:id="rId191"/>
    <p:sldId id="529" r:id="rId192"/>
    <p:sldId id="530" r:id="rId193"/>
    <p:sldId id="531" r:id="rId194"/>
    <p:sldId id="532" r:id="rId195"/>
    <p:sldId id="533" r:id="rId196"/>
    <p:sldId id="534" r:id="rId1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B3140-D150-4FDC-88F2-BB563D8E054C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9643F-D22E-494B-81E9-31A58120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3DD26EE6-F1D7-4074-B127-9130709C153F}" type="slidenum">
              <a:rPr lang="en-US" sz="1200"/>
              <a:pPr/>
              <a:t>163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0D6EB6B6-5259-4DFD-97FC-25BB039E6D06}" type="slidenum">
              <a:rPr lang="en-US" sz="1200"/>
              <a:pPr/>
              <a:t>164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618FF79C-EDD9-4E9B-BC57-A78B69829E59}" type="slidenum">
              <a:rPr lang="en-US" sz="1200"/>
              <a:pPr/>
              <a:t>165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B76C34F4-D392-4E40-9FF1-824DBE0CB301}" type="slidenum">
              <a:rPr lang="en-US" sz="1200"/>
              <a:pPr/>
              <a:t>166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37842885-B4DB-4B7A-8915-906405A97586}" type="slidenum">
              <a:rPr lang="en-US" sz="1200"/>
              <a:pPr/>
              <a:t>167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85E2BA05-6235-45A0-B613-3068920C50F9}" type="slidenum">
              <a:rPr lang="en-US" sz="1200"/>
              <a:pPr/>
              <a:t>168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B7DF2077-7CE7-4206-B32F-BBA82C39C00E}" type="slidenum">
              <a:rPr lang="en-US" sz="1200"/>
              <a:pPr/>
              <a:t>169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C5D7FB96-590A-47FD-BA67-79875A46C8EA}" type="slidenum">
              <a:rPr lang="en-US" sz="1200"/>
              <a:pPr/>
              <a:t>170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99C2BB7A-641C-4AB0-9CBC-387F6734772A}" type="slidenum">
              <a:rPr lang="en-US" sz="1200"/>
              <a:pPr/>
              <a:t>171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F61236E7-3049-4E77-AB01-751F35878623}" type="slidenum">
              <a:rPr lang="en-US" sz="1200"/>
              <a:pPr/>
              <a:t>172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C7FEE06E-835B-4881-A190-DF3497C285DC}" type="slidenum">
              <a:rPr lang="en-US" sz="1200"/>
              <a:pPr/>
              <a:t>173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CE6A4E3-8E85-4A4D-BFA3-EE79E1FC7579}" type="slidenum">
              <a:rPr lang="en-US" sz="1200"/>
              <a:pPr/>
              <a:t>174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66C183FA-9B33-4E02-B557-13BB5D826A07}" type="slidenum">
              <a:rPr lang="en-US" sz="1200"/>
              <a:pPr/>
              <a:t>175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022D5BC1-C65C-4659-974C-1E362D6854BA}" type="slidenum">
              <a:rPr lang="en-US" sz="1200"/>
              <a:pPr/>
              <a:t>176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FAB3598-E3D6-4771-9B49-8EFC5FFDB314}" type="slidenum">
              <a:rPr lang="en-US" sz="1200"/>
              <a:pPr/>
              <a:t>177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FAB3598-E3D6-4771-9B49-8EFC5FFDB314}" type="slidenum">
              <a:rPr lang="en-US" sz="1200"/>
              <a:pPr/>
              <a:t>178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FAB3598-E3D6-4771-9B49-8EFC5FFDB314}" type="slidenum">
              <a:rPr lang="en-US" sz="1200"/>
              <a:pPr/>
              <a:t>179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4AA778-0DEC-4953-9AF9-7B0F1EB8880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3DCEEA-310D-4189-AD29-8821AAAA463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753902-E50D-44AD-BE1A-04DAF0E5833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B48F01-B4AE-42B4-BB4A-9CE02AB3488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46458-619C-4847-B0E7-B7C77A54CB3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0A4216-CD20-4F25-85FB-2CF1A91762C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32066D-E219-4169-BB38-44E42AAEF33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82ADE-B570-4172-B1DE-BA0076ABD1B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82ADE-B570-4172-B1DE-BA0076ABD1B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82ADE-B570-4172-B1DE-BA0076ABD1B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01D554-C5E9-4A8B-A28D-13742604DEB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3802E1-ED31-431A-8324-CE314EDA161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DBCDE2-0983-49FB-A9EB-D785AED132E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3F77C9-C5D1-4B54-9657-1D060341F91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4E3216-4ACC-4C58-ACAF-D69F0FD3C97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629BBD-5634-4FBB-A008-4A1FF95B78A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EA7252-BD88-4909-939E-02A64548E64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80E37A-1847-42FC-95DF-0BF539B4771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FD801-5CA4-4706-8DF1-95BEC454AD1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9ACC0-DDAE-4A19-A6EF-FE5C03B4A0A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6A54C4-8D8E-46AA-ABCC-9584606B961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B626C-BC0C-4371-81CA-887B47345EE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88B217-52B7-479A-AFEC-65C49ACF717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3BE1FA-8083-4352-BFEA-6F90C988936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537CEF-4576-4B7C-99E8-87D2A63DA02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94936B-981D-4F78-AB11-2CF14052271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0F70F-889C-46D1-9858-144496C8301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D4F00-2B43-4B7A-A487-D8905CF3BA1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7EB5B7-E07C-45DF-B7D2-408AB0E50B8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AB250B-89F0-49C8-9D48-95BB30B6210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A19866-B2A0-486C-B718-C5F1D921533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C3CCFB-B5DF-43DB-A76D-55BBC38DFF9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93B06B-D257-4CB8-8271-1A920C94BA7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D265B6-B8A1-4CBD-9C89-0A3969ACD04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055CD1-65EB-4F99-9862-78F54487DBA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A84B5D-0B7E-453F-BCD8-4C405EF1C9A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7ECDBA-A451-4582-B2C3-F6B817E22C6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DD671-431E-4A32-9D41-72068AAABD8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2ED3ED-500A-4088-888D-C5AC91CA532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0F1B8D-5D07-4FE5-A099-673D3EF67E4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51D46A-A4DC-4FA3-874E-3DD4478BB74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124559-E84E-4087-9745-8C0D6F232C2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27207D-E0FC-4825-BB15-FA5BC5DE9F5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FCE3FB-45E9-4EAC-919B-8D65E0F6FE9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B408F6-38F6-44BF-8EBC-BB3EC6E3392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4C6754-2DB7-4804-A051-A07196ABC7C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3642CD-3BAC-4FA2-8D9F-0211625390D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6C3B01-7833-4A1A-8AA9-1702D874126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BAC927-6A5B-451B-A070-F95D39AE80A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5A6519-83EB-420B-A638-48DF7F84D6C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00239E-99DC-44A1-B407-6ECA2CAE122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845D40-FA6E-4DBC-96E2-EE35B5EAB71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A83C36-ECD0-4811-8190-583098846C5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5B13C5-78F3-4A7E-B50B-9DBF757023D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50C72B-F42A-4BBD-AA79-6ADAE18F211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AE8722-6754-4716-813B-860BB69E9B7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EA37A9-78ED-44C8-A5EE-0D79FFCDC0A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9DA2BC-3F21-4EC0-BF34-0A8F602F8A7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909C45-B3AC-43EE-A9A3-F35FD611CB3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90999-B232-43AF-9D6B-EBBF17E2C986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03B4-9837-41AC-A57C-2066ECC785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Joints (</a:t>
            </a:r>
            <a:r>
              <a:rPr lang="en-US" dirty="0" smtClean="0"/>
              <a:t>Articulations</a:t>
            </a:r>
            <a:r>
              <a:rPr lang="en-US" dirty="0"/>
              <a:t>)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Articulation</a:t>
            </a:r>
            <a:endParaRPr lang="en-US" dirty="0"/>
          </a:p>
          <a:p>
            <a:pPr lvl="1"/>
            <a:r>
              <a:rPr lang="en-US" dirty="0" smtClean="0"/>
              <a:t>Site where two or more bones meet</a:t>
            </a:r>
            <a:endParaRPr lang="en-US" dirty="0"/>
          </a:p>
          <a:p>
            <a:r>
              <a:rPr lang="en-US" dirty="0" smtClean="0"/>
              <a:t>Functions of joints</a:t>
            </a:r>
            <a:endParaRPr lang="en-US" dirty="0"/>
          </a:p>
          <a:p>
            <a:pPr lvl="1"/>
            <a:r>
              <a:rPr lang="en-US" dirty="0" smtClean="0"/>
              <a:t>Give skeleton mobility</a:t>
            </a:r>
            <a:endParaRPr lang="en-US" dirty="0"/>
          </a:p>
          <a:p>
            <a:pPr lvl="1"/>
            <a:r>
              <a:rPr lang="en-US" dirty="0" smtClean="0"/>
              <a:t>Hold skeleton together</a:t>
            </a:r>
            <a:endParaRPr lang="en-US" dirty="0"/>
          </a:p>
          <a:p>
            <a:r>
              <a:rPr lang="en-US" dirty="0" smtClean="0"/>
              <a:t>Two classifications</a:t>
            </a:r>
            <a:endParaRPr lang="en-US" dirty="0"/>
          </a:p>
          <a:p>
            <a:pPr lvl="1"/>
            <a:r>
              <a:rPr lang="en-US" b="1" dirty="0"/>
              <a:t>Functional</a:t>
            </a:r>
          </a:p>
          <a:p>
            <a:pPr lvl="1"/>
            <a:r>
              <a:rPr lang="en-US" b="1" dirty="0"/>
              <a:t>Structural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Cartilaginous Joints: </a:t>
            </a:r>
            <a:r>
              <a:rPr lang="en-US" dirty="0" err="1" smtClean="0"/>
              <a:t>Symphyses</a:t>
            </a:r>
            <a:endParaRPr 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Fibrocartilage</a:t>
            </a:r>
            <a:r>
              <a:rPr lang="en-US" dirty="0" smtClean="0"/>
              <a:t> unites bone</a:t>
            </a:r>
            <a:endParaRPr lang="en-US" dirty="0"/>
          </a:p>
          <a:p>
            <a:pPr lvl="1"/>
            <a:r>
              <a:rPr lang="en-US" dirty="0" smtClean="0"/>
              <a:t>Hyaline cartilage present as articular cartilage</a:t>
            </a:r>
          </a:p>
          <a:p>
            <a:r>
              <a:rPr lang="en-US" dirty="0" smtClean="0"/>
              <a:t>Strong, flexible</a:t>
            </a:r>
          </a:p>
          <a:p>
            <a:endParaRPr lang="en-US" dirty="0" smtClean="0"/>
          </a:p>
          <a:p>
            <a:r>
              <a:rPr lang="en-US" dirty="0" err="1" smtClean="0"/>
              <a:t>Intervertebral</a:t>
            </a:r>
            <a:r>
              <a:rPr lang="en-US" dirty="0" smtClean="0"/>
              <a:t> joints</a:t>
            </a:r>
          </a:p>
          <a:p>
            <a:r>
              <a:rPr lang="en-US" dirty="0" smtClean="0"/>
              <a:t>Pubic </a:t>
            </a:r>
            <a:r>
              <a:rPr lang="en-US" dirty="0" err="1" smtClean="0"/>
              <a:t>symphysis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4170478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 Muscle</a:t>
            </a: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Found in walls of most hollow organs</a:t>
            </a:r>
            <a:br>
              <a:rPr lang="en-US" dirty="0"/>
            </a:br>
            <a:r>
              <a:rPr lang="en-US" dirty="0"/>
              <a:t>(except heart)</a:t>
            </a:r>
          </a:p>
          <a:p>
            <a:endParaRPr lang="en-US" dirty="0" smtClean="0"/>
          </a:p>
          <a:p>
            <a:r>
              <a:rPr lang="en-US" dirty="0" smtClean="0"/>
              <a:t>Usually </a:t>
            </a:r>
            <a:r>
              <a:rPr lang="en-US" dirty="0"/>
              <a:t>in two layers (longitudinal and circular)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427" y="1714500"/>
            <a:ext cx="472457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66128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Microscopic Structure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Spindle-shaped fibers </a:t>
            </a:r>
            <a:endParaRPr lang="en-US" sz="2400" dirty="0" smtClean="0"/>
          </a:p>
          <a:p>
            <a:pPr lvl="1"/>
            <a:r>
              <a:rPr lang="en-US" sz="2400" dirty="0" smtClean="0"/>
              <a:t>thin </a:t>
            </a:r>
            <a:r>
              <a:rPr lang="en-US" sz="2400" dirty="0"/>
              <a:t>and short compared with skeletal muscle </a:t>
            </a:r>
            <a:r>
              <a:rPr lang="en-US" sz="2400" dirty="0" smtClean="0"/>
              <a:t>fibers</a:t>
            </a:r>
          </a:p>
          <a:p>
            <a:pPr lvl="1"/>
            <a:r>
              <a:rPr lang="en-US" sz="2400" dirty="0" smtClean="0"/>
              <a:t>only </a:t>
            </a:r>
            <a:r>
              <a:rPr lang="en-US" sz="2400" dirty="0"/>
              <a:t>one </a:t>
            </a:r>
            <a:r>
              <a:rPr lang="en-US" sz="2400" dirty="0" smtClean="0"/>
              <a:t>nucleus</a:t>
            </a:r>
          </a:p>
          <a:p>
            <a:pPr lvl="1"/>
            <a:r>
              <a:rPr lang="en-US" sz="2400" dirty="0" smtClean="0"/>
              <a:t>no </a:t>
            </a:r>
            <a:r>
              <a:rPr lang="en-US" sz="2400" dirty="0"/>
              <a:t>striations</a:t>
            </a:r>
          </a:p>
          <a:p>
            <a:r>
              <a:rPr lang="en-US" sz="2800" dirty="0" err="1" smtClean="0"/>
              <a:t>Pouchlike</a:t>
            </a:r>
            <a:r>
              <a:rPr lang="en-US" sz="2800" dirty="0" smtClean="0"/>
              <a:t> </a:t>
            </a:r>
            <a:r>
              <a:rPr lang="en-US" sz="2800" dirty="0" err="1" smtClean="0"/>
              <a:t>infoldings</a:t>
            </a:r>
            <a:r>
              <a:rPr lang="en-US" sz="2800" dirty="0" smtClean="0"/>
              <a:t> called </a:t>
            </a:r>
            <a:r>
              <a:rPr lang="en-US" sz="2800" b="1" dirty="0" err="1" smtClean="0"/>
              <a:t>caveolae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sequester </a:t>
            </a:r>
            <a:r>
              <a:rPr lang="en-US" sz="2400" dirty="0"/>
              <a:t>Ca</a:t>
            </a:r>
            <a:r>
              <a:rPr lang="en-US" sz="2400" baseline="30000" dirty="0"/>
              <a:t>2+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most </a:t>
            </a:r>
            <a:r>
              <a:rPr lang="en-US" sz="2400" dirty="0"/>
              <a:t>calcium influx from outside cell; rapid</a:t>
            </a:r>
          </a:p>
          <a:p>
            <a:endParaRPr lang="en-US" sz="2800" dirty="0" smtClean="0"/>
          </a:p>
          <a:p>
            <a:r>
              <a:rPr lang="en-US" sz="2800" dirty="0" smtClean="0"/>
              <a:t>No </a:t>
            </a:r>
            <a:r>
              <a:rPr lang="en-US" sz="2800" dirty="0" err="1"/>
              <a:t>sarcomeres</a:t>
            </a:r>
            <a:r>
              <a:rPr lang="en-US" sz="2800" dirty="0"/>
              <a:t>, myofibrils, or T tubules</a:t>
            </a:r>
          </a:p>
        </p:txBody>
      </p:sp>
    </p:spTree>
    <p:extLst>
      <p:ext uri="{BB962C8B-B14F-4D97-AF65-F5344CB8AC3E}">
        <p14:creationId xmlns:p14="http://schemas.microsoft.com/office/powerpoint/2010/main" val="29484014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Microscopic Structure of Smooth Muscle Fibers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Longitudinal layer</a:t>
            </a:r>
            <a:endParaRPr lang="en-US" sz="2800" dirty="0"/>
          </a:p>
          <a:p>
            <a:pPr lvl="1"/>
            <a:r>
              <a:rPr lang="en-US" sz="2400" dirty="0"/>
              <a:t>Fibers parallel to long axis of </a:t>
            </a:r>
            <a:r>
              <a:rPr lang="en-US" sz="2400" dirty="0" smtClean="0"/>
              <a:t>organ</a:t>
            </a:r>
            <a:endParaRPr lang="en-US" sz="2400" dirty="0" smtClean="0">
              <a:sym typeface="Wingdings" pitchFamily="28" charset="2"/>
            </a:endParaRPr>
          </a:p>
          <a:p>
            <a:pPr lvl="1"/>
            <a:r>
              <a:rPr lang="en-US" sz="2400" dirty="0" smtClean="0">
                <a:sym typeface="Wingdings" pitchFamily="28" charset="2"/>
              </a:rPr>
              <a:t>contraction </a:t>
            </a:r>
            <a:r>
              <a:rPr lang="en-US" sz="2400" dirty="0">
                <a:sym typeface="Wingdings" pitchFamily="28" charset="2"/>
              </a:rPr>
              <a:t> dilates and shortened</a:t>
            </a:r>
            <a:endParaRPr lang="en-US" sz="2400" dirty="0"/>
          </a:p>
          <a:p>
            <a:r>
              <a:rPr lang="en-US" sz="2800" b="1" dirty="0"/>
              <a:t>Circular layer</a:t>
            </a:r>
            <a:endParaRPr lang="en-US" sz="2800" dirty="0"/>
          </a:p>
          <a:p>
            <a:pPr lvl="1"/>
            <a:r>
              <a:rPr lang="en-US" sz="2400" dirty="0"/>
              <a:t>Fibers in circumference of </a:t>
            </a:r>
            <a:r>
              <a:rPr lang="en-US" sz="2400" dirty="0" smtClean="0"/>
              <a:t>organ</a:t>
            </a:r>
          </a:p>
          <a:p>
            <a:pPr lvl="1"/>
            <a:r>
              <a:rPr lang="en-US" sz="2400" dirty="0" smtClean="0"/>
              <a:t>contraction </a:t>
            </a:r>
            <a:r>
              <a:rPr lang="en-US" sz="2400" dirty="0">
                <a:sym typeface="Wingdings" pitchFamily="28" charset="2"/>
              </a:rPr>
              <a:t></a:t>
            </a:r>
            <a:r>
              <a:rPr lang="en-US" sz="2400" dirty="0"/>
              <a:t> </a:t>
            </a:r>
            <a:r>
              <a:rPr lang="en-US" sz="2400" dirty="0">
                <a:sym typeface="Wingdings" pitchFamily="28" charset="2"/>
              </a:rPr>
              <a:t>constricts lumen, elongates organ</a:t>
            </a:r>
            <a:endParaRPr lang="en-US" sz="2400" dirty="0"/>
          </a:p>
          <a:p>
            <a:endParaRPr lang="en-US" sz="2800" dirty="0" smtClean="0"/>
          </a:p>
          <a:p>
            <a:r>
              <a:rPr lang="en-US" sz="2800" dirty="0" smtClean="0"/>
              <a:t>Allows </a:t>
            </a:r>
            <a:r>
              <a:rPr lang="en-US" sz="2800" b="1" dirty="0"/>
              <a:t>peristalsis</a:t>
            </a:r>
            <a:r>
              <a:rPr lang="en-US" sz="2800" dirty="0"/>
              <a:t> </a:t>
            </a:r>
            <a:endParaRPr lang="en-US" sz="2800" dirty="0" smtClean="0"/>
          </a:p>
          <a:p>
            <a:pPr lvl="1"/>
            <a:r>
              <a:rPr lang="en-US" sz="2400" dirty="0" smtClean="0"/>
              <a:t>Alternating </a:t>
            </a:r>
            <a:r>
              <a:rPr lang="en-US" sz="2400" dirty="0"/>
              <a:t>contractions and relaxations of smooth muscle </a:t>
            </a:r>
            <a:endParaRPr lang="en-US" sz="2400" dirty="0" smtClean="0"/>
          </a:p>
          <a:p>
            <a:pPr lvl="2"/>
            <a:r>
              <a:rPr lang="en-US" sz="2000" dirty="0" smtClean="0"/>
              <a:t>mix </a:t>
            </a:r>
            <a:r>
              <a:rPr lang="en-US" sz="2000" dirty="0"/>
              <a:t>and squeeze substances through lumen of hollow organs</a:t>
            </a:r>
          </a:p>
        </p:txBody>
      </p:sp>
    </p:spTree>
    <p:extLst>
      <p:ext uri="{BB962C8B-B14F-4D97-AF65-F5344CB8AC3E}">
        <p14:creationId xmlns:p14="http://schemas.microsoft.com/office/powerpoint/2010/main" val="38002680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Innervation of Smooth Muscle</a:t>
            </a:r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0292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 NMJ as in skeletal muscle</a:t>
            </a:r>
          </a:p>
          <a:p>
            <a:endParaRPr lang="en-US" dirty="0" smtClean="0"/>
          </a:p>
          <a:p>
            <a:r>
              <a:rPr lang="en-US" dirty="0" smtClean="0"/>
              <a:t>Autonomic </a:t>
            </a:r>
            <a:r>
              <a:rPr lang="en-US" dirty="0"/>
              <a:t>nerve fibers innervate smooth muscle at diffuse junctions</a:t>
            </a:r>
          </a:p>
          <a:p>
            <a:endParaRPr lang="en-US" b="1" dirty="0" smtClean="0"/>
          </a:p>
          <a:p>
            <a:r>
              <a:rPr lang="en-US" b="1" dirty="0" smtClean="0"/>
              <a:t>Varicosities</a:t>
            </a:r>
            <a:r>
              <a:rPr lang="en-US" dirty="0" smtClean="0"/>
              <a:t> (swellings</a:t>
            </a:r>
            <a:r>
              <a:rPr lang="en-US" dirty="0"/>
              <a:t>) of nerve fibers </a:t>
            </a:r>
            <a:endParaRPr lang="en-US" dirty="0" smtClean="0"/>
          </a:p>
          <a:p>
            <a:pPr lvl="1"/>
            <a:r>
              <a:rPr lang="en-US" dirty="0" smtClean="0"/>
              <a:t>store </a:t>
            </a:r>
            <a:r>
              <a:rPr lang="en-US" dirty="0"/>
              <a:t>and </a:t>
            </a:r>
            <a:r>
              <a:rPr lang="en-US" dirty="0" smtClean="0"/>
              <a:t>release neurotransmitters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1600200"/>
            <a:ext cx="33147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7972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Myofilaments in Smooth Muscle</a:t>
            </a:r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Thick </a:t>
            </a:r>
            <a:r>
              <a:rPr lang="en-US" dirty="0"/>
              <a:t>filaments have heads along entire length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/>
              <a:t>troponin</a:t>
            </a:r>
            <a:r>
              <a:rPr lang="en-US" dirty="0"/>
              <a:t> complex; </a:t>
            </a:r>
            <a:endParaRPr lang="en-US" dirty="0" smtClean="0"/>
          </a:p>
          <a:p>
            <a:pPr lvl="1"/>
            <a:r>
              <a:rPr lang="en-US" dirty="0" smtClean="0"/>
              <a:t>protein </a:t>
            </a:r>
            <a:r>
              <a:rPr lang="en-US" b="1" dirty="0" err="1"/>
              <a:t>calmodulin</a:t>
            </a:r>
            <a:r>
              <a:rPr lang="en-US" dirty="0"/>
              <a:t> binds Ca</a:t>
            </a:r>
            <a:r>
              <a:rPr lang="en-US" baseline="30000" dirty="0"/>
              <a:t>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435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Myofilaments in Smooth Muscle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001000" cy="2362200"/>
          </a:xfrm>
        </p:spPr>
        <p:txBody>
          <a:bodyPr>
            <a:normAutofit/>
          </a:bodyPr>
          <a:lstStyle/>
          <a:p>
            <a:r>
              <a:rPr lang="en-US" dirty="0" err="1"/>
              <a:t>Myofilaments</a:t>
            </a:r>
            <a:r>
              <a:rPr lang="en-US" dirty="0"/>
              <a:t> are spirally arranged, causing smooth muscle to contract in corkscrew </a:t>
            </a:r>
            <a:r>
              <a:rPr lang="en-US" dirty="0" smtClean="0"/>
              <a:t>manner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429000"/>
            <a:ext cx="56388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379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Contraction of Smooth Muscle</a:t>
            </a:r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Slow, synchronized contractions </a:t>
            </a:r>
          </a:p>
          <a:p>
            <a:r>
              <a:rPr lang="en-US" dirty="0"/>
              <a:t>Cells electrically coupled by gap junctions</a:t>
            </a:r>
          </a:p>
          <a:p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cells </a:t>
            </a:r>
            <a:r>
              <a:rPr lang="en-US" dirty="0" smtClean="0"/>
              <a:t>self-excitatory</a:t>
            </a:r>
          </a:p>
          <a:p>
            <a:pPr lvl="1"/>
            <a:r>
              <a:rPr lang="en-US" dirty="0" smtClean="0"/>
              <a:t>act </a:t>
            </a:r>
            <a:r>
              <a:rPr lang="en-US" dirty="0"/>
              <a:t>as </a:t>
            </a:r>
            <a:r>
              <a:rPr lang="en-US" i="1" dirty="0"/>
              <a:t>pacemakers</a:t>
            </a:r>
            <a:r>
              <a:rPr lang="en-US" dirty="0"/>
              <a:t> for sheets of muscle </a:t>
            </a:r>
          </a:p>
          <a:p>
            <a:pPr lvl="1"/>
            <a:r>
              <a:rPr lang="en-US" dirty="0"/>
              <a:t>Rate and intensity of contraction may be modified by neural and chemical stimuli</a:t>
            </a:r>
          </a:p>
        </p:txBody>
      </p:sp>
    </p:spTree>
    <p:extLst>
      <p:ext uri="{BB962C8B-B14F-4D97-AF65-F5344CB8AC3E}">
        <p14:creationId xmlns:p14="http://schemas.microsoft.com/office/powerpoint/2010/main" val="3656500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Contraction of Smooth Muscle</a:t>
            </a: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5125" y="1371600"/>
            <a:ext cx="8229600" cy="5257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Slow </a:t>
            </a:r>
            <a:r>
              <a:rPr lang="en-US" dirty="0"/>
              <a:t>to contract and relax </a:t>
            </a:r>
            <a:endParaRPr lang="en-US" dirty="0" smtClean="0"/>
          </a:p>
          <a:p>
            <a:pPr lvl="1"/>
            <a:r>
              <a:rPr lang="en-US" dirty="0" smtClean="0"/>
              <a:t>maintained </a:t>
            </a:r>
            <a:r>
              <a:rPr lang="en-US" dirty="0"/>
              <a:t>for prolonged periods with little energy cost</a:t>
            </a:r>
          </a:p>
          <a:p>
            <a:pPr lvl="1"/>
            <a:r>
              <a:rPr lang="en-US" dirty="0"/>
              <a:t>Slow </a:t>
            </a:r>
            <a:r>
              <a:rPr lang="en-US" dirty="0" err="1"/>
              <a:t>ATPases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94770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Contraction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nerves, hormones, or local chemical changes</a:t>
            </a:r>
          </a:p>
          <a:p>
            <a:endParaRPr lang="en-US" dirty="0" smtClean="0"/>
          </a:p>
          <a:p>
            <a:r>
              <a:rPr lang="en-US" dirty="0" smtClean="0"/>
              <a:t>Neural </a:t>
            </a:r>
            <a:r>
              <a:rPr lang="en-US" dirty="0"/>
              <a:t>regulation</a:t>
            </a:r>
          </a:p>
          <a:p>
            <a:pPr lvl="1"/>
            <a:r>
              <a:rPr lang="en-US" dirty="0" smtClean="0"/>
              <a:t>Response </a:t>
            </a:r>
            <a:r>
              <a:rPr lang="en-US" dirty="0"/>
              <a:t>depends on neurotransmitter released and type of receptor molecules</a:t>
            </a:r>
          </a:p>
        </p:txBody>
      </p:sp>
    </p:spTree>
    <p:extLst>
      <p:ext uri="{BB962C8B-B14F-4D97-AF65-F5344CB8AC3E}">
        <p14:creationId xmlns:p14="http://schemas.microsoft.com/office/powerpoint/2010/main" val="11965020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18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Contraction</a:t>
            </a: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Hormones and local chemicals</a:t>
            </a:r>
          </a:p>
          <a:p>
            <a:pPr lvl="1"/>
            <a:r>
              <a:rPr lang="en-US" dirty="0"/>
              <a:t>Some smooth muscle cells have no nerve supply</a:t>
            </a:r>
          </a:p>
          <a:p>
            <a:pPr lvl="2"/>
            <a:r>
              <a:rPr lang="en-US" dirty="0"/>
              <a:t>Depolarize spontaneously or in response to chemical stimuli 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</a:t>
            </a:r>
            <a:r>
              <a:rPr lang="en-US" dirty="0"/>
              <a:t>respond to both neural and chemical stimuli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Chemical </a:t>
            </a:r>
            <a:r>
              <a:rPr lang="en-US" dirty="0"/>
              <a:t>factors include </a:t>
            </a:r>
            <a:endParaRPr lang="en-US" dirty="0" smtClean="0"/>
          </a:p>
          <a:p>
            <a:pPr lvl="2"/>
            <a:r>
              <a:rPr lang="en-US" dirty="0" smtClean="0"/>
              <a:t>hormones</a:t>
            </a:r>
          </a:p>
          <a:p>
            <a:pPr lvl="2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2"/>
            <a:r>
              <a:rPr lang="en-US" dirty="0" smtClean="0"/>
              <a:t>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7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</a:t>
            </a: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Bones separated by fluid-filled joint cavity</a:t>
            </a:r>
            <a:endParaRPr lang="en-US" dirty="0"/>
          </a:p>
          <a:p>
            <a:r>
              <a:rPr lang="en-US" dirty="0" smtClean="0"/>
              <a:t>Include most </a:t>
            </a:r>
          </a:p>
          <a:p>
            <a:pPr lvl="1"/>
            <a:r>
              <a:rPr lang="en-US" dirty="0" smtClean="0"/>
              <a:t>limb joints</a:t>
            </a:r>
          </a:p>
          <a:p>
            <a:pPr lvl="1"/>
            <a:r>
              <a:rPr lang="en-US" dirty="0" smtClean="0"/>
              <a:t>joints of body</a:t>
            </a:r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Special Features of Smooth Muscle Contraction</a:t>
            </a:r>
          </a:p>
        </p:txBody>
      </p:sp>
      <p:sp>
        <p:nvSpPr>
          <p:cNvPr id="5120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Stress-relaxation response </a:t>
            </a:r>
          </a:p>
          <a:p>
            <a:pPr lvl="1"/>
            <a:r>
              <a:rPr lang="en-US" dirty="0"/>
              <a:t>Responds to stretch only briefly, then adapts to new length</a:t>
            </a:r>
          </a:p>
          <a:p>
            <a:pPr lvl="1"/>
            <a:r>
              <a:rPr lang="en-US" dirty="0"/>
              <a:t>Retains ability to contract on demand</a:t>
            </a:r>
          </a:p>
          <a:p>
            <a:pPr lvl="1"/>
            <a:r>
              <a:rPr lang="en-US" dirty="0"/>
              <a:t>Enables organs such as stomach and bladder to temporarily store </a:t>
            </a:r>
            <a:r>
              <a:rPr lang="en-US" dirty="0" smtClean="0"/>
              <a:t>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06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223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Special Features of Smooth Muscle Contraction</a:t>
            </a:r>
          </a:p>
        </p:txBody>
      </p:sp>
      <p:sp>
        <p:nvSpPr>
          <p:cNvPr id="5223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Hyperplasia</a:t>
            </a:r>
            <a:endParaRPr lang="en-US" dirty="0"/>
          </a:p>
          <a:p>
            <a:pPr lvl="1"/>
            <a:r>
              <a:rPr lang="en-US" dirty="0"/>
              <a:t>Smooth muscle cells can divide and increase numbers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Example</a:t>
            </a:r>
            <a:endParaRPr lang="en-US" dirty="0"/>
          </a:p>
          <a:p>
            <a:pPr lvl="2"/>
            <a:r>
              <a:rPr lang="en-US" dirty="0"/>
              <a:t>Estrogen effects on uterus at puberty and during pregnancy</a:t>
            </a:r>
          </a:p>
        </p:txBody>
      </p:sp>
    </p:spTree>
    <p:extLst>
      <p:ext uri="{BB962C8B-B14F-4D97-AF65-F5344CB8AC3E}">
        <p14:creationId xmlns:p14="http://schemas.microsoft.com/office/powerpoint/2010/main" val="42572294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428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Smooth Muscle</a:t>
            </a:r>
          </a:p>
        </p:txBody>
      </p:sp>
      <p:sp>
        <p:nvSpPr>
          <p:cNvPr id="54287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Smooth muscle varies in different organs</a:t>
            </a:r>
          </a:p>
          <a:p>
            <a:pPr lvl="1"/>
            <a:r>
              <a:rPr lang="en-US" dirty="0"/>
              <a:t>Fiber arrangement and organization</a:t>
            </a:r>
          </a:p>
          <a:p>
            <a:pPr lvl="1"/>
            <a:r>
              <a:rPr lang="en-US" dirty="0" err="1"/>
              <a:t>Innervation</a:t>
            </a:r>
            <a:endParaRPr lang="en-US" dirty="0"/>
          </a:p>
          <a:p>
            <a:pPr lvl="1"/>
            <a:r>
              <a:rPr lang="en-US" dirty="0"/>
              <a:t>Responsiveness to various stimuli</a:t>
            </a:r>
          </a:p>
          <a:p>
            <a:r>
              <a:rPr lang="en-US" dirty="0"/>
              <a:t>Categorized as </a:t>
            </a:r>
            <a:r>
              <a:rPr lang="en-US" dirty="0" smtClean="0"/>
              <a:t>single unit (unitary) and </a:t>
            </a:r>
            <a:r>
              <a:rPr lang="en-US" b="1" dirty="0"/>
              <a:t>multi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484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530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Smooth Muscle</a:t>
            </a:r>
          </a:p>
        </p:txBody>
      </p:sp>
      <p:sp>
        <p:nvSpPr>
          <p:cNvPr id="5530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Unitary</a:t>
            </a:r>
            <a:r>
              <a:rPr lang="en-US"/>
              <a:t> (visceral) </a:t>
            </a:r>
            <a:r>
              <a:rPr lang="en-US" b="1"/>
              <a:t>smooth muscle</a:t>
            </a:r>
            <a:endParaRPr lang="en-US"/>
          </a:p>
          <a:p>
            <a:pPr lvl="1"/>
            <a:r>
              <a:rPr lang="en-US"/>
              <a:t>In all hollow organs except heart </a:t>
            </a:r>
          </a:p>
          <a:p>
            <a:pPr lvl="1"/>
            <a:r>
              <a:rPr lang="en-US"/>
              <a:t>Arranged in opposing sheets</a:t>
            </a:r>
          </a:p>
          <a:p>
            <a:pPr lvl="1"/>
            <a:r>
              <a:rPr lang="en-US"/>
              <a:t>Innervated by varicosities </a:t>
            </a:r>
          </a:p>
          <a:p>
            <a:pPr lvl="1"/>
            <a:r>
              <a:rPr lang="en-US"/>
              <a:t>Often exhibit spontaneous action potentials</a:t>
            </a:r>
          </a:p>
          <a:p>
            <a:pPr lvl="1"/>
            <a:r>
              <a:rPr lang="en-US"/>
              <a:t>Electrically coupled by gap junctions</a:t>
            </a:r>
          </a:p>
          <a:p>
            <a:pPr lvl="1"/>
            <a:r>
              <a:rPr lang="en-US"/>
              <a:t>Respond to various chemical stimuli</a:t>
            </a:r>
          </a:p>
        </p:txBody>
      </p:sp>
    </p:spTree>
    <p:extLst>
      <p:ext uri="{BB962C8B-B14F-4D97-AF65-F5344CB8AC3E}">
        <p14:creationId xmlns:p14="http://schemas.microsoft.com/office/powerpoint/2010/main" val="28003202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Smooth Muscle: Multiunit</a:t>
            </a:r>
          </a:p>
        </p:txBody>
      </p:sp>
      <p:sp>
        <p:nvSpPr>
          <p:cNvPr id="563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Multiunit smooth muscle</a:t>
            </a:r>
          </a:p>
          <a:p>
            <a:pPr lvl="1"/>
            <a:r>
              <a:rPr lang="en-US" dirty="0"/>
              <a:t>Located in large airways, large arteries, </a:t>
            </a:r>
            <a:r>
              <a:rPr lang="en-US" dirty="0" err="1"/>
              <a:t>arrector</a:t>
            </a:r>
            <a:r>
              <a:rPr lang="en-US" dirty="0"/>
              <a:t> </a:t>
            </a:r>
            <a:r>
              <a:rPr lang="en-US" dirty="0" err="1"/>
              <a:t>pili</a:t>
            </a:r>
            <a:r>
              <a:rPr lang="en-US" dirty="0"/>
              <a:t> muscles, and iris of eye</a:t>
            </a:r>
          </a:p>
          <a:p>
            <a:pPr lvl="1"/>
            <a:r>
              <a:rPr lang="en-US" dirty="0"/>
              <a:t>Gap </a:t>
            </a:r>
            <a:r>
              <a:rPr lang="en-US" dirty="0" smtClean="0"/>
              <a:t>junctions</a:t>
            </a:r>
          </a:p>
          <a:p>
            <a:pPr lvl="2"/>
            <a:r>
              <a:rPr lang="en-US" dirty="0" smtClean="0"/>
              <a:t>spontaneous </a:t>
            </a:r>
            <a:r>
              <a:rPr lang="en-US" dirty="0"/>
              <a:t>depolarization rare</a:t>
            </a:r>
          </a:p>
          <a:p>
            <a:pPr lvl="1"/>
            <a:r>
              <a:rPr lang="en-US" dirty="0"/>
              <a:t>Independent muscle </a:t>
            </a:r>
            <a:r>
              <a:rPr lang="en-US" dirty="0" smtClean="0"/>
              <a:t>fibers</a:t>
            </a:r>
          </a:p>
          <a:p>
            <a:pPr lvl="2"/>
            <a:r>
              <a:rPr lang="en-US" dirty="0" smtClean="0"/>
              <a:t>innervated </a:t>
            </a:r>
            <a:r>
              <a:rPr lang="en-US" dirty="0"/>
              <a:t>by autonomic </a:t>
            </a:r>
            <a:r>
              <a:rPr lang="en-US" dirty="0" smtClean="0"/>
              <a:t>NS</a:t>
            </a:r>
          </a:p>
          <a:p>
            <a:pPr lvl="2"/>
            <a:r>
              <a:rPr lang="en-US" dirty="0" smtClean="0"/>
              <a:t>graded </a:t>
            </a:r>
            <a:r>
              <a:rPr lang="en-US" dirty="0"/>
              <a:t>contractions occur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Has motor units; responds to hormones</a:t>
            </a:r>
          </a:p>
        </p:txBody>
      </p:sp>
    </p:spTree>
    <p:extLst>
      <p:ext uri="{BB962C8B-B14F-4D97-AF65-F5344CB8AC3E}">
        <p14:creationId xmlns:p14="http://schemas.microsoft.com/office/powerpoint/2010/main" val="12908775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Muscular System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 </a:t>
            </a:r>
            <a:r>
              <a:rPr lang="en-US" dirty="0" smtClean="0"/>
              <a:t>tissue</a:t>
            </a:r>
            <a:endParaRPr lang="en-US" dirty="0"/>
          </a:p>
          <a:p>
            <a:pPr lvl="1"/>
            <a:r>
              <a:rPr lang="en-US" dirty="0"/>
              <a:t>Skeletal, cardiac, smooth muscle</a:t>
            </a:r>
          </a:p>
          <a:p>
            <a:r>
              <a:rPr lang="en-US" dirty="0"/>
              <a:t>Focus on skeletal muscle</a:t>
            </a:r>
          </a:p>
          <a:p>
            <a:pPr lvl="1"/>
            <a:r>
              <a:rPr lang="en-US" dirty="0"/>
              <a:t>How muscles interact to </a:t>
            </a:r>
            <a:r>
              <a:rPr lang="en-US" dirty="0">
                <a:sym typeface="Wingdings" pitchFamily="1" charset="2"/>
              </a:rPr>
              <a:t> movement</a:t>
            </a:r>
          </a:p>
          <a:p>
            <a:pPr lvl="1"/>
            <a:r>
              <a:rPr lang="en-US" dirty="0">
                <a:sym typeface="Wingdings" pitchFamily="1" charset="2"/>
              </a:rPr>
              <a:t>Criteria for naming muscles</a:t>
            </a:r>
          </a:p>
          <a:p>
            <a:pPr lvl="1"/>
            <a:r>
              <a:rPr lang="en-US" dirty="0">
                <a:sym typeface="Wingdings" pitchFamily="1" charset="2"/>
              </a:rPr>
              <a:t>Principles of leverage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Actions and Interactions of Skeletal Muscles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Muscles can only pull; never push</a:t>
            </a:r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one muscle group "does", another "undoes"</a:t>
            </a:r>
          </a:p>
        </p:txBody>
      </p:sp>
    </p:spTree>
    <p:extLst>
      <p:ext uri="{BB962C8B-B14F-4D97-AF65-F5344CB8AC3E}">
        <p14:creationId xmlns:p14="http://schemas.microsoft.com/office/powerpoint/2010/main" val="15589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Actions and Interactions of Skeletal Muscles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Functional Groups</a:t>
            </a:r>
          </a:p>
          <a:p>
            <a:pPr lvl="1"/>
            <a:r>
              <a:rPr lang="en-US" b="1" dirty="0"/>
              <a:t>Prime mover </a:t>
            </a:r>
            <a:r>
              <a:rPr lang="en-US" dirty="0"/>
              <a:t>(</a:t>
            </a:r>
            <a:r>
              <a:rPr lang="en-US" b="1" dirty="0"/>
              <a:t>agonist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Major responsibility for producing specific movement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Antagonist</a:t>
            </a:r>
            <a:endParaRPr lang="en-US" dirty="0"/>
          </a:p>
          <a:p>
            <a:pPr lvl="2"/>
            <a:r>
              <a:rPr lang="en-US" dirty="0"/>
              <a:t>Opposes or reverses particular movement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Prime </a:t>
            </a:r>
            <a:r>
              <a:rPr lang="en-US" dirty="0"/>
              <a:t>mover and antagonist on opposite sides of joint across which they 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Skeletal Muscles: Functional Groups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Synergist</a:t>
            </a:r>
            <a:r>
              <a:rPr lang="en-US" dirty="0"/>
              <a:t> helps prime movers</a:t>
            </a:r>
          </a:p>
          <a:p>
            <a:pPr lvl="1"/>
            <a:r>
              <a:rPr lang="en-US" dirty="0"/>
              <a:t>Adds extra force to same movement</a:t>
            </a:r>
          </a:p>
          <a:p>
            <a:pPr lvl="1"/>
            <a:r>
              <a:rPr lang="en-US" dirty="0"/>
              <a:t>Reduces undesirable or unnecessary movement</a:t>
            </a:r>
          </a:p>
          <a:p>
            <a:endParaRPr lang="en-US" b="1" dirty="0" smtClean="0"/>
          </a:p>
          <a:p>
            <a:r>
              <a:rPr lang="en-US" b="1" dirty="0" err="1" smtClean="0"/>
              <a:t>Fixator</a:t>
            </a:r>
            <a:endParaRPr lang="en-US" dirty="0"/>
          </a:p>
          <a:p>
            <a:pPr lvl="1"/>
            <a:r>
              <a:rPr lang="en-US" dirty="0"/>
              <a:t>Synergist that immobilizes bone or muscle's origin</a:t>
            </a:r>
          </a:p>
          <a:p>
            <a:pPr lvl="1"/>
            <a:r>
              <a:rPr lang="en-US" dirty="0"/>
              <a:t>Gives prime mover stable base on which to act</a:t>
            </a:r>
          </a:p>
        </p:txBody>
      </p:sp>
    </p:spTree>
    <p:extLst>
      <p:ext uri="{BB962C8B-B14F-4D97-AF65-F5344CB8AC3E}">
        <p14:creationId xmlns:p14="http://schemas.microsoft.com/office/powerpoint/2010/main" val="20870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Naming Skeletal Muscles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Muscle </a:t>
            </a:r>
            <a:r>
              <a:rPr lang="en-US" sz="2800" b="1" dirty="0" smtClean="0"/>
              <a:t>location</a:t>
            </a:r>
          </a:p>
          <a:p>
            <a:pPr lvl="1"/>
            <a:r>
              <a:rPr lang="en-US" sz="2400" dirty="0" smtClean="0"/>
              <a:t>bone </a:t>
            </a:r>
            <a:r>
              <a:rPr lang="en-US" sz="2400" dirty="0"/>
              <a:t>or body region with which muscle associated</a:t>
            </a:r>
          </a:p>
          <a:p>
            <a:r>
              <a:rPr lang="en-US" sz="2800" b="1" dirty="0"/>
              <a:t>Muscle </a:t>
            </a:r>
            <a:r>
              <a:rPr lang="en-US" sz="2800" b="1" dirty="0" smtClean="0"/>
              <a:t>shape </a:t>
            </a:r>
            <a:endParaRPr lang="en-US" sz="2800" dirty="0"/>
          </a:p>
          <a:p>
            <a:pPr lvl="1"/>
            <a:r>
              <a:rPr lang="en-US" sz="2400" dirty="0" smtClean="0"/>
              <a:t>deltoid </a:t>
            </a:r>
            <a:r>
              <a:rPr lang="en-US" sz="2400" dirty="0"/>
              <a:t>muscle </a:t>
            </a:r>
            <a:endParaRPr lang="en-US" sz="2400" dirty="0" smtClean="0"/>
          </a:p>
          <a:p>
            <a:pPr lvl="1"/>
            <a:r>
              <a:rPr lang="en-US" sz="2400" i="1" dirty="0" smtClean="0"/>
              <a:t>deltoid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triangle </a:t>
            </a:r>
            <a:endParaRPr lang="en-US" sz="2400" dirty="0"/>
          </a:p>
          <a:p>
            <a:r>
              <a:rPr lang="en-US" sz="2800" b="1" dirty="0"/>
              <a:t>Muscle </a:t>
            </a:r>
            <a:r>
              <a:rPr lang="en-US" sz="2800" b="1" dirty="0" smtClean="0"/>
              <a:t>size</a:t>
            </a:r>
            <a:endParaRPr lang="en-US" sz="2800" dirty="0" smtClean="0"/>
          </a:p>
          <a:p>
            <a:pPr lvl="1"/>
            <a:r>
              <a:rPr lang="en-US" sz="2400" dirty="0" err="1" smtClean="0"/>
              <a:t>maximus</a:t>
            </a:r>
            <a:r>
              <a:rPr lang="en-US" sz="2400" dirty="0" smtClean="0"/>
              <a:t> </a:t>
            </a:r>
          </a:p>
          <a:p>
            <a:pPr lvl="2"/>
            <a:r>
              <a:rPr lang="en-US" sz="2000" dirty="0" smtClean="0"/>
              <a:t>largest</a:t>
            </a:r>
          </a:p>
          <a:p>
            <a:pPr lvl="1"/>
            <a:r>
              <a:rPr lang="en-US" sz="2400" dirty="0" err="1" smtClean="0"/>
              <a:t>minimus</a:t>
            </a:r>
            <a:r>
              <a:rPr lang="en-US" sz="2400" dirty="0" smtClean="0"/>
              <a:t> </a:t>
            </a:r>
            <a:endParaRPr lang="en-US" sz="2400" dirty="0"/>
          </a:p>
          <a:p>
            <a:pPr lvl="2"/>
            <a:r>
              <a:rPr lang="en-US" sz="2000" dirty="0" smtClean="0"/>
              <a:t>smallest</a:t>
            </a:r>
          </a:p>
          <a:p>
            <a:pPr lvl="1"/>
            <a:r>
              <a:rPr lang="en-US" sz="2400" dirty="0" err="1" smtClean="0"/>
              <a:t>longus</a:t>
            </a:r>
            <a:r>
              <a:rPr lang="en-US" sz="2400" dirty="0" smtClean="0"/>
              <a:t> </a:t>
            </a:r>
            <a:endParaRPr lang="en-US" sz="2400" dirty="0"/>
          </a:p>
          <a:p>
            <a:pPr lvl="2"/>
            <a:r>
              <a:rPr lang="en-US" sz="2000" dirty="0" smtClean="0"/>
              <a:t>long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55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Synovial Joints: </a:t>
            </a:r>
            <a:r>
              <a:rPr lang="en-US" sz="3200" b="1" dirty="0" smtClean="0"/>
              <a:t>Six</a:t>
            </a:r>
            <a:r>
              <a:rPr lang="en-US" sz="3200" dirty="0" smtClean="0"/>
              <a:t> Distinguishing Features</a:t>
            </a:r>
            <a:endParaRPr lang="en-US" sz="3200" dirty="0"/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1. Articular cartilage: hyaline cartilage</a:t>
            </a:r>
            <a:endParaRPr lang="en-US" dirty="0"/>
          </a:p>
          <a:p>
            <a:pPr lvl="1"/>
            <a:r>
              <a:rPr lang="en-US" dirty="0" smtClean="0"/>
              <a:t>Prevents crushing of bone ends</a:t>
            </a:r>
            <a:endParaRPr lang="en-US" dirty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2. Joint (synovial) cavity</a:t>
            </a:r>
            <a:endParaRPr lang="en-US" dirty="0"/>
          </a:p>
          <a:p>
            <a:pPr lvl="1"/>
            <a:r>
              <a:rPr lang="en-US" dirty="0" smtClean="0"/>
              <a:t>Small, fluid-filled potential space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734" y="914400"/>
            <a:ext cx="412726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 Skeletal Muscles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dirty="0" smtClean="0"/>
              <a:t>Direction of muscle fibers or fascicles </a:t>
            </a:r>
            <a:endParaRPr lang="en-US" sz="2800" dirty="0" smtClean="0"/>
          </a:p>
          <a:p>
            <a:pPr lvl="1"/>
            <a:r>
              <a:rPr lang="en-US" sz="2400" i="1" dirty="0" smtClean="0"/>
              <a:t>rectus</a:t>
            </a:r>
            <a:r>
              <a:rPr lang="en-US" sz="2400" dirty="0" smtClean="0"/>
              <a:t> </a:t>
            </a:r>
          </a:p>
          <a:p>
            <a:pPr lvl="2"/>
            <a:r>
              <a:rPr lang="en-US" sz="2000" dirty="0" smtClean="0"/>
              <a:t>fibers run straight</a:t>
            </a:r>
          </a:p>
          <a:p>
            <a:pPr lvl="1"/>
            <a:r>
              <a:rPr lang="en-US" sz="2400" i="1" dirty="0" err="1" smtClean="0"/>
              <a:t>transversus</a:t>
            </a:r>
            <a:r>
              <a:rPr lang="en-US" sz="2400" dirty="0" smtClean="0"/>
              <a:t> </a:t>
            </a:r>
          </a:p>
          <a:p>
            <a:pPr lvl="2"/>
            <a:r>
              <a:rPr lang="en-US" sz="2000" dirty="0" smtClean="0"/>
              <a:t>fibers run at right angles</a:t>
            </a:r>
          </a:p>
          <a:p>
            <a:pPr lvl="1"/>
            <a:r>
              <a:rPr lang="en-US" sz="2400" i="1" dirty="0" smtClean="0"/>
              <a:t>oblique</a:t>
            </a:r>
            <a:r>
              <a:rPr lang="en-US" sz="2400" dirty="0" smtClean="0"/>
              <a:t> </a:t>
            </a:r>
          </a:p>
          <a:p>
            <a:pPr lvl="2"/>
            <a:r>
              <a:rPr lang="en-US" sz="2000" dirty="0" smtClean="0"/>
              <a:t>fibers run at angles to imaginary defined axis</a:t>
            </a:r>
          </a:p>
          <a:p>
            <a:r>
              <a:rPr lang="en-US" b="1" dirty="0" smtClean="0"/>
              <a:t>Number of origins </a:t>
            </a:r>
            <a:endParaRPr lang="en-US" dirty="0" smtClean="0"/>
          </a:p>
          <a:p>
            <a:pPr lvl="1"/>
            <a:r>
              <a:rPr lang="en-US" dirty="0" smtClean="0"/>
              <a:t>Biceps </a:t>
            </a:r>
          </a:p>
          <a:p>
            <a:pPr lvl="2"/>
            <a:r>
              <a:rPr lang="en-US" dirty="0" smtClean="0"/>
              <a:t>2 origins </a:t>
            </a:r>
          </a:p>
          <a:p>
            <a:pPr lvl="1"/>
            <a:r>
              <a:rPr lang="en-US" dirty="0" smtClean="0"/>
              <a:t>Triceps  </a:t>
            </a:r>
          </a:p>
          <a:p>
            <a:pPr lvl="2"/>
            <a:r>
              <a:rPr lang="en-US" dirty="0" smtClean="0"/>
              <a:t>3 origins</a:t>
            </a:r>
          </a:p>
          <a:p>
            <a:r>
              <a:rPr lang="en-US" b="1" dirty="0" smtClean="0"/>
              <a:t>Location of attachments </a:t>
            </a:r>
            <a:endParaRPr lang="en-US" dirty="0" smtClean="0"/>
          </a:p>
          <a:p>
            <a:pPr lvl="1"/>
            <a:r>
              <a:rPr lang="en-US" dirty="0" smtClean="0"/>
              <a:t>named according to point of origin and insertion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Naming Skeletal Muscles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Muscle action </a:t>
            </a:r>
            <a:endParaRPr lang="en-US" dirty="0" smtClean="0"/>
          </a:p>
          <a:p>
            <a:pPr lvl="1"/>
            <a:r>
              <a:rPr lang="en-US" dirty="0" smtClean="0"/>
              <a:t>named </a:t>
            </a:r>
            <a:r>
              <a:rPr lang="en-US" dirty="0"/>
              <a:t>for action they </a:t>
            </a:r>
            <a:r>
              <a:rPr lang="en-US" dirty="0" smtClean="0"/>
              <a:t>produce</a:t>
            </a:r>
          </a:p>
          <a:p>
            <a:pPr lvl="1"/>
            <a:r>
              <a:rPr lang="en-US" dirty="0" smtClean="0"/>
              <a:t>flexor </a:t>
            </a:r>
            <a:r>
              <a:rPr lang="en-US" dirty="0"/>
              <a:t>or extensor</a:t>
            </a:r>
          </a:p>
          <a:p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/>
              <a:t>criteria can be combined, e.g., extensor carpi </a:t>
            </a:r>
            <a:r>
              <a:rPr lang="en-US" dirty="0" err="1"/>
              <a:t>radialis</a:t>
            </a:r>
            <a:r>
              <a:rPr lang="en-US" dirty="0"/>
              <a:t> </a:t>
            </a:r>
            <a:r>
              <a:rPr lang="en-US" dirty="0" err="1"/>
              <a:t>longus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Skeletal Muscles of the Body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grouped </a:t>
            </a:r>
            <a:r>
              <a:rPr lang="en-US" dirty="0"/>
              <a:t>by function and location</a:t>
            </a:r>
          </a:p>
          <a:p>
            <a:r>
              <a:rPr lang="en-US" dirty="0"/>
              <a:t>Information for each muscle</a:t>
            </a:r>
          </a:p>
          <a:p>
            <a:pPr lvl="1"/>
            <a:r>
              <a:rPr lang="en-US" dirty="0"/>
              <a:t>Shape</a:t>
            </a:r>
          </a:p>
          <a:p>
            <a:pPr lvl="1"/>
            <a:r>
              <a:rPr lang="en-US" dirty="0"/>
              <a:t>Location relative to other muscles</a:t>
            </a:r>
          </a:p>
          <a:p>
            <a:pPr lvl="1"/>
            <a:r>
              <a:rPr lang="en-US" dirty="0"/>
              <a:t>Origin and </a:t>
            </a:r>
            <a:r>
              <a:rPr lang="en-US" dirty="0" smtClean="0"/>
              <a:t>insertion</a:t>
            </a:r>
          </a:p>
          <a:p>
            <a:pPr lvl="2"/>
            <a:r>
              <a:rPr lang="en-US" dirty="0" smtClean="0"/>
              <a:t>usually </a:t>
            </a:r>
            <a:r>
              <a:rPr lang="en-US" dirty="0"/>
              <a:t>a joint between origin and insertion </a:t>
            </a:r>
          </a:p>
          <a:p>
            <a:pPr lvl="1"/>
            <a:r>
              <a:rPr lang="en-US" dirty="0" smtClean="0"/>
              <a:t>Actions </a:t>
            </a:r>
          </a:p>
          <a:p>
            <a:pPr lvl="2"/>
            <a:r>
              <a:rPr lang="en-US" dirty="0" smtClean="0"/>
              <a:t>insertion </a:t>
            </a:r>
            <a:r>
              <a:rPr lang="en-US" dirty="0"/>
              <a:t>moves toward origin</a:t>
            </a:r>
          </a:p>
          <a:p>
            <a:pPr lvl="1"/>
            <a:r>
              <a:rPr lang="en-US" dirty="0" smtClean="0"/>
              <a:t>Innervation</a:t>
            </a:r>
          </a:p>
          <a:p>
            <a:pPr lvl="2"/>
            <a:r>
              <a:rPr lang="en-US" dirty="0" smtClean="0"/>
              <a:t>name </a:t>
            </a:r>
            <a:r>
              <a:rPr lang="en-US" dirty="0"/>
              <a:t>of major nerve that supplies muscle</a:t>
            </a:r>
          </a:p>
        </p:txBody>
      </p:sp>
    </p:spTree>
    <p:extLst>
      <p:ext uri="{BB962C8B-B14F-4D97-AF65-F5344CB8AC3E}">
        <p14:creationId xmlns:p14="http://schemas.microsoft.com/office/powerpoint/2010/main" val="37288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Head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groups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Muscles </a:t>
            </a:r>
            <a:r>
              <a:rPr lang="en-US" dirty="0"/>
              <a:t>of facial expression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Muscles </a:t>
            </a:r>
            <a:r>
              <a:rPr lang="en-US" dirty="0"/>
              <a:t>of mastication and tongue movement</a:t>
            </a:r>
          </a:p>
        </p:txBody>
      </p:sp>
    </p:spTree>
    <p:extLst>
      <p:ext uri="{BB962C8B-B14F-4D97-AF65-F5344CB8AC3E}">
        <p14:creationId xmlns:p14="http://schemas.microsoft.com/office/powerpoint/2010/main" val="30474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Facial Expression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into skin</a:t>
            </a:r>
          </a:p>
          <a:p>
            <a:endParaRPr lang="en-US" dirty="0" smtClean="0"/>
          </a:p>
          <a:p>
            <a:r>
              <a:rPr lang="en-US" dirty="0" smtClean="0"/>
              <a:t>Important </a:t>
            </a:r>
            <a:r>
              <a:rPr lang="en-US" dirty="0"/>
              <a:t>in nonverbal communication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innervated by cranial nerve VII </a:t>
            </a:r>
            <a:endParaRPr lang="en-US" dirty="0" smtClean="0"/>
          </a:p>
          <a:p>
            <a:pPr lvl="1"/>
            <a:r>
              <a:rPr lang="en-US" dirty="0" smtClean="0"/>
              <a:t>Facial nerve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Facial Expression: The Scalp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Epicranius</a:t>
            </a:r>
            <a:r>
              <a:rPr lang="en-US" dirty="0"/>
              <a:t> (</a:t>
            </a:r>
            <a:r>
              <a:rPr lang="en-US" dirty="0" err="1"/>
              <a:t>occipitofrontalis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Bipartite muscle consisting of </a:t>
            </a:r>
          </a:p>
          <a:p>
            <a:pPr lvl="2"/>
            <a:endParaRPr lang="en-US" b="1" dirty="0" smtClean="0"/>
          </a:p>
          <a:p>
            <a:pPr lvl="2"/>
            <a:r>
              <a:rPr lang="en-US" b="1" dirty="0" err="1" smtClean="0"/>
              <a:t>Galea</a:t>
            </a:r>
            <a:r>
              <a:rPr lang="en-US" b="1" dirty="0" smtClean="0"/>
              <a:t> </a:t>
            </a:r>
            <a:r>
              <a:rPr lang="en-US" b="1" dirty="0" err="1"/>
              <a:t>aponeurotica</a:t>
            </a:r>
            <a:r>
              <a:rPr lang="en-US" dirty="0"/>
              <a:t>—cranial </a:t>
            </a:r>
            <a:r>
              <a:rPr lang="en-US" dirty="0" err="1"/>
              <a:t>aponeurosis</a:t>
            </a:r>
            <a:r>
              <a:rPr lang="en-US" dirty="0"/>
              <a:t> </a:t>
            </a:r>
            <a:r>
              <a:rPr lang="en-US" dirty="0" smtClean="0"/>
              <a:t>connecting the </a:t>
            </a:r>
            <a:r>
              <a:rPr lang="en-US" dirty="0"/>
              <a:t>two </a:t>
            </a:r>
            <a:r>
              <a:rPr lang="en-US" dirty="0" smtClean="0"/>
              <a:t>muscles</a:t>
            </a:r>
            <a:endParaRPr lang="en-US" dirty="0"/>
          </a:p>
          <a:p>
            <a:pPr lvl="2"/>
            <a:endParaRPr lang="en-US" b="1" dirty="0" smtClean="0"/>
          </a:p>
          <a:p>
            <a:pPr lvl="2"/>
            <a:r>
              <a:rPr lang="en-US" b="1" dirty="0" smtClean="0"/>
              <a:t>Frontal </a:t>
            </a:r>
            <a:r>
              <a:rPr lang="en-US" b="1" dirty="0"/>
              <a:t>belly; occipital belly </a:t>
            </a:r>
          </a:p>
          <a:p>
            <a:pPr lvl="3"/>
            <a:r>
              <a:rPr lang="en-US" dirty="0"/>
              <a:t>Have alternate actions; pull scalp forward and backward</a:t>
            </a:r>
          </a:p>
        </p:txBody>
      </p:sp>
    </p:spTree>
    <p:extLst>
      <p:ext uri="{BB962C8B-B14F-4D97-AF65-F5344CB8AC3E}">
        <p14:creationId xmlns:p14="http://schemas.microsoft.com/office/powerpoint/2010/main" val="5735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76800" y="1371600"/>
            <a:ext cx="38068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1775" indent="-23177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Aft>
                <a:spcPct val="50000"/>
              </a:spcAft>
              <a:buClr>
                <a:srgbClr val="053D76"/>
              </a:buClr>
              <a:buFont typeface="Times" pitchFamily="1" charset="0"/>
              <a:buNone/>
            </a:pPr>
            <a:endParaRPr lang="en-US">
              <a:latin typeface="Arial" charset="0"/>
            </a:endParaRPr>
          </a:p>
        </p:txBody>
      </p:sp>
      <p:sp>
        <p:nvSpPr>
          <p:cNvPr id="62478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Facial Expression: The Face</a:t>
            </a:r>
            <a:br>
              <a:rPr lang="en-US"/>
            </a:br>
            <a:endParaRPr lang="en-US"/>
          </a:p>
        </p:txBody>
      </p:sp>
      <p:sp>
        <p:nvSpPr>
          <p:cNvPr id="62479" name="Rectangle 1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/>
              <a:t>Corrugator supercilii</a:t>
            </a:r>
          </a:p>
          <a:p>
            <a:r>
              <a:rPr lang="en-US" b="1"/>
              <a:t>Zygomaticus</a:t>
            </a:r>
          </a:p>
          <a:p>
            <a:r>
              <a:rPr lang="en-US" b="1"/>
              <a:t>Risorius</a:t>
            </a:r>
          </a:p>
          <a:p>
            <a:r>
              <a:rPr lang="en-US" b="1"/>
              <a:t>Levator labii superioris</a:t>
            </a:r>
          </a:p>
          <a:p>
            <a:r>
              <a:rPr lang="en-US" b="1"/>
              <a:t>Depressor labii inferioris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2480" name="Rectangle 1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/>
              <a:t>Depressor anguli oris</a:t>
            </a:r>
          </a:p>
          <a:p>
            <a:r>
              <a:rPr lang="en-US" b="1"/>
              <a:t>Orbicularis oris</a:t>
            </a:r>
          </a:p>
          <a:p>
            <a:r>
              <a:rPr lang="en-US" b="1"/>
              <a:t>Mentalis</a:t>
            </a:r>
          </a:p>
          <a:p>
            <a:r>
              <a:rPr lang="en-US" b="1"/>
              <a:t>Buccinator</a:t>
            </a:r>
          </a:p>
          <a:p>
            <a:r>
              <a:rPr lang="en-US" b="1"/>
              <a:t>Platysma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304800" y="762000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315913" y="2176463"/>
            <a:ext cx="2474912" cy="287337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ro-RO" sz="1600" dirty="0">
                <a:latin typeface="Arial Black" pitchFamily="1" charset="0"/>
              </a:rPr>
              <a:t>Corrugator supercilii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691" name="Line 203"/>
          <p:cNvSpPr>
            <a:spLocks noChangeShapeType="1"/>
          </p:cNvSpPr>
          <p:nvPr/>
        </p:nvSpPr>
        <p:spPr bwMode="auto">
          <a:xfrm>
            <a:off x="2774950" y="2327275"/>
            <a:ext cx="3460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4" name="Line 226"/>
          <p:cNvSpPr>
            <a:spLocks noChangeShapeType="1"/>
          </p:cNvSpPr>
          <p:nvPr/>
        </p:nvSpPr>
        <p:spPr bwMode="auto">
          <a:xfrm>
            <a:off x="2774950" y="232727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319088" y="2400300"/>
            <a:ext cx="2012950" cy="287338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s-ES_tradnl" sz="1600" dirty="0" err="1">
                <a:latin typeface="Arial Black" pitchFamily="1" charset="0"/>
              </a:rPr>
              <a:t>Orbicularis</a:t>
            </a:r>
            <a:r>
              <a:rPr lang="es-ES_tradnl" sz="1600" dirty="0">
                <a:latin typeface="Arial Black" pitchFamily="1" charset="0"/>
              </a:rPr>
              <a:t> </a:t>
            </a:r>
            <a:r>
              <a:rPr lang="es-ES_tradnl" sz="1600" dirty="0" err="1">
                <a:latin typeface="Arial Black" pitchFamily="1" charset="0"/>
              </a:rPr>
              <a:t>oculi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692" name="Freeform 204"/>
          <p:cNvSpPr>
            <a:spLocks/>
          </p:cNvSpPr>
          <p:nvPr/>
        </p:nvSpPr>
        <p:spPr bwMode="auto">
          <a:xfrm>
            <a:off x="2305050" y="2543175"/>
            <a:ext cx="876300" cy="238125"/>
          </a:xfrm>
          <a:custGeom>
            <a:avLst/>
            <a:gdLst>
              <a:gd name="T0" fmla="*/ 0 w 552"/>
              <a:gd name="T1" fmla="*/ 2 h 150"/>
              <a:gd name="T2" fmla="*/ 224 w 552"/>
              <a:gd name="T3" fmla="*/ 0 h 150"/>
              <a:gd name="T4" fmla="*/ 552 w 552"/>
              <a:gd name="T5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2" h="150">
                <a:moveTo>
                  <a:pt x="0" y="2"/>
                </a:moveTo>
                <a:lnTo>
                  <a:pt x="224" y="0"/>
                </a:lnTo>
                <a:lnTo>
                  <a:pt x="552" y="15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5" name="Freeform 227"/>
          <p:cNvSpPr>
            <a:spLocks/>
          </p:cNvSpPr>
          <p:nvPr/>
        </p:nvSpPr>
        <p:spPr bwMode="auto">
          <a:xfrm>
            <a:off x="2305050" y="2543175"/>
            <a:ext cx="876300" cy="238125"/>
          </a:xfrm>
          <a:custGeom>
            <a:avLst/>
            <a:gdLst>
              <a:gd name="T0" fmla="*/ 0 w 552"/>
              <a:gd name="T1" fmla="*/ 2 h 150"/>
              <a:gd name="T2" fmla="*/ 224 w 552"/>
              <a:gd name="T3" fmla="*/ 0 h 150"/>
              <a:gd name="T4" fmla="*/ 552 w 552"/>
              <a:gd name="T5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2" h="150">
                <a:moveTo>
                  <a:pt x="0" y="2"/>
                </a:moveTo>
                <a:lnTo>
                  <a:pt x="224" y="0"/>
                </a:lnTo>
                <a:lnTo>
                  <a:pt x="552" y="15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317500" y="2638425"/>
            <a:ext cx="1573213" cy="4476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s-ES_tradnl" sz="1600" dirty="0" err="1">
                <a:latin typeface="Arial Black" pitchFamily="1" charset="0"/>
              </a:rPr>
              <a:t>Levator</a:t>
            </a:r>
            <a:r>
              <a:rPr lang="es-ES_tradnl" sz="1600" dirty="0">
                <a:latin typeface="Arial Black" pitchFamily="1" charset="0"/>
              </a:rPr>
              <a:t> </a:t>
            </a:r>
            <a:r>
              <a:rPr lang="es-ES_tradnl" sz="1600" dirty="0" err="1">
                <a:latin typeface="Arial Black" pitchFamily="1" charset="0"/>
              </a:rPr>
              <a:t>labii</a:t>
            </a:r>
            <a:endParaRPr lang="es-ES_tradnl" sz="1600" dirty="0">
              <a:latin typeface="Arial Black" pitchFamily="1" charset="0"/>
            </a:endParaRP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s-ES_tradnl" sz="1600" dirty="0" err="1">
                <a:latin typeface="Arial Black" pitchFamily="1" charset="0"/>
              </a:rPr>
              <a:t>superioris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693" name="Freeform 205"/>
          <p:cNvSpPr>
            <a:spLocks/>
          </p:cNvSpPr>
          <p:nvPr/>
        </p:nvSpPr>
        <p:spPr bwMode="auto">
          <a:xfrm>
            <a:off x="1866900" y="2755900"/>
            <a:ext cx="1362075" cy="282575"/>
          </a:xfrm>
          <a:custGeom>
            <a:avLst/>
            <a:gdLst>
              <a:gd name="T0" fmla="*/ 0 w 858"/>
              <a:gd name="T1" fmla="*/ 0 h 178"/>
              <a:gd name="T2" fmla="*/ 375 w 858"/>
              <a:gd name="T3" fmla="*/ 0 h 178"/>
              <a:gd name="T4" fmla="*/ 858 w 858"/>
              <a:gd name="T5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58" h="178">
                <a:moveTo>
                  <a:pt x="0" y="0"/>
                </a:moveTo>
                <a:lnTo>
                  <a:pt x="375" y="0"/>
                </a:lnTo>
                <a:lnTo>
                  <a:pt x="858" y="17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6" name="Freeform 228"/>
          <p:cNvSpPr>
            <a:spLocks/>
          </p:cNvSpPr>
          <p:nvPr/>
        </p:nvSpPr>
        <p:spPr bwMode="auto">
          <a:xfrm>
            <a:off x="1866900" y="2755900"/>
            <a:ext cx="1362075" cy="282575"/>
          </a:xfrm>
          <a:custGeom>
            <a:avLst/>
            <a:gdLst>
              <a:gd name="T0" fmla="*/ 0 w 858"/>
              <a:gd name="T1" fmla="*/ 0 h 178"/>
              <a:gd name="T2" fmla="*/ 375 w 858"/>
              <a:gd name="T3" fmla="*/ 0 h 178"/>
              <a:gd name="T4" fmla="*/ 858 w 858"/>
              <a:gd name="T5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58" h="178">
                <a:moveTo>
                  <a:pt x="0" y="0"/>
                </a:moveTo>
                <a:lnTo>
                  <a:pt x="375" y="0"/>
                </a:lnTo>
                <a:lnTo>
                  <a:pt x="858" y="17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00" y="762000"/>
            <a:ext cx="4622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070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Synovial Joints: </a:t>
            </a:r>
            <a:r>
              <a:rPr lang="en-US" sz="3600" b="1" dirty="0" smtClean="0"/>
              <a:t>Six</a:t>
            </a:r>
            <a:r>
              <a:rPr lang="en-US" sz="3600" dirty="0" smtClean="0"/>
              <a:t> Distinguishing Features</a:t>
            </a:r>
            <a:endParaRPr lang="en-US" sz="3600" dirty="0"/>
          </a:p>
        </p:txBody>
      </p:sp>
      <p:sp>
        <p:nvSpPr>
          <p:cNvPr id="4507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dirty="0"/>
              <a:t>3.	</a:t>
            </a:r>
            <a:r>
              <a:rPr lang="en-US" dirty="0" smtClean="0"/>
              <a:t> Articular (joint) capsule</a:t>
            </a:r>
            <a:endParaRPr lang="en-US" dirty="0"/>
          </a:p>
          <a:p>
            <a:pPr lvl="1"/>
            <a:r>
              <a:rPr lang="en-US" dirty="0" smtClean="0"/>
              <a:t>Two layers </a:t>
            </a:r>
            <a:endParaRPr lang="en-US" dirty="0"/>
          </a:p>
          <a:p>
            <a:pPr lvl="2"/>
            <a:r>
              <a:rPr lang="en-US" dirty="0" smtClean="0"/>
              <a:t>External </a:t>
            </a:r>
            <a:r>
              <a:rPr lang="en-US" b="1" dirty="0" smtClean="0"/>
              <a:t>Fibrous layer</a:t>
            </a:r>
            <a:endParaRPr lang="en-US" dirty="0"/>
          </a:p>
          <a:p>
            <a:pPr lvl="3"/>
            <a:r>
              <a:rPr lang="en-US" dirty="0" smtClean="0"/>
              <a:t>Dense irregular connective tissue</a:t>
            </a:r>
            <a:endParaRPr lang="en-US" dirty="0"/>
          </a:p>
          <a:p>
            <a:pPr lvl="2"/>
            <a:r>
              <a:rPr lang="en-US" dirty="0" smtClean="0"/>
              <a:t>Inner </a:t>
            </a:r>
            <a:r>
              <a:rPr lang="en-US" b="1" dirty="0" smtClean="0"/>
              <a:t>Synovial membrane</a:t>
            </a:r>
            <a:endParaRPr lang="en-US" dirty="0"/>
          </a:p>
          <a:p>
            <a:pPr lvl="3"/>
            <a:r>
              <a:rPr lang="en-US" dirty="0" smtClean="0"/>
              <a:t>Loose connective tissue</a:t>
            </a:r>
            <a:endParaRPr lang="en-US" dirty="0"/>
          </a:p>
          <a:p>
            <a:pPr lvl="3"/>
            <a:r>
              <a:rPr lang="en-US" dirty="0" smtClean="0"/>
              <a:t>Makes synovial fluid</a:t>
            </a:r>
            <a:endParaRPr lang="en-US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315913" y="3019425"/>
            <a:ext cx="1990725" cy="4730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en-US" sz="1600" dirty="0" err="1">
                <a:latin typeface="Arial Black" pitchFamily="1" charset="0"/>
              </a:rPr>
              <a:t>Zygomaticus</a:t>
            </a:r>
            <a:endParaRPr lang="en-US" sz="1600" dirty="0">
              <a:latin typeface="Arial Black" pitchFamily="1" charset="0"/>
            </a:endParaRPr>
          </a:p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en-US" sz="1600" dirty="0">
                <a:latin typeface="Arial Black" pitchFamily="1" charset="0"/>
              </a:rPr>
              <a:t>minor and major</a:t>
            </a:r>
          </a:p>
        </p:txBody>
      </p:sp>
      <p:sp>
        <p:nvSpPr>
          <p:cNvPr id="63694" name="Freeform 206"/>
          <p:cNvSpPr>
            <a:spLocks/>
          </p:cNvSpPr>
          <p:nvPr/>
        </p:nvSpPr>
        <p:spPr bwMode="auto">
          <a:xfrm>
            <a:off x="1911350" y="3165475"/>
            <a:ext cx="1498600" cy="260350"/>
          </a:xfrm>
          <a:custGeom>
            <a:avLst/>
            <a:gdLst>
              <a:gd name="T0" fmla="*/ 0 w 944"/>
              <a:gd name="T1" fmla="*/ 0 h 164"/>
              <a:gd name="T2" fmla="*/ 397 w 944"/>
              <a:gd name="T3" fmla="*/ 0 h 164"/>
              <a:gd name="T4" fmla="*/ 944 w 944"/>
              <a:gd name="T5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44" h="164">
                <a:moveTo>
                  <a:pt x="0" y="0"/>
                </a:moveTo>
                <a:lnTo>
                  <a:pt x="397" y="0"/>
                </a:lnTo>
                <a:lnTo>
                  <a:pt x="944" y="164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96" name="Freeform 208"/>
          <p:cNvSpPr>
            <a:spLocks/>
          </p:cNvSpPr>
          <p:nvPr/>
        </p:nvSpPr>
        <p:spPr bwMode="auto">
          <a:xfrm>
            <a:off x="3228975" y="3216275"/>
            <a:ext cx="180975" cy="155575"/>
          </a:xfrm>
          <a:custGeom>
            <a:avLst/>
            <a:gdLst>
              <a:gd name="T0" fmla="*/ 114 w 114"/>
              <a:gd name="T1" fmla="*/ 0 h 98"/>
              <a:gd name="T2" fmla="*/ 0 w 114"/>
              <a:gd name="T3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4" h="98">
                <a:moveTo>
                  <a:pt x="114" y="0"/>
                </a:moveTo>
                <a:lnTo>
                  <a:pt x="0" y="9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4"/>
          <p:cNvGrpSpPr>
            <a:grpSpLocks/>
          </p:cNvGrpSpPr>
          <p:nvPr/>
        </p:nvGrpSpPr>
        <p:grpSpPr bwMode="auto">
          <a:xfrm>
            <a:off x="1911350" y="3165475"/>
            <a:ext cx="1498600" cy="260350"/>
            <a:chOff x="1200" y="1994"/>
            <a:chExt cx="944" cy="164"/>
          </a:xfrm>
        </p:grpSpPr>
        <p:sp>
          <p:nvSpPr>
            <p:cNvPr id="63717" name="Freeform 229"/>
            <p:cNvSpPr>
              <a:spLocks/>
            </p:cNvSpPr>
            <p:nvPr/>
          </p:nvSpPr>
          <p:spPr bwMode="auto">
            <a:xfrm>
              <a:off x="1200" y="1994"/>
              <a:ext cx="944" cy="164"/>
            </a:xfrm>
            <a:custGeom>
              <a:avLst/>
              <a:gdLst>
                <a:gd name="T0" fmla="*/ 0 w 944"/>
                <a:gd name="T1" fmla="*/ 0 h 164"/>
                <a:gd name="T2" fmla="*/ 397 w 944"/>
                <a:gd name="T3" fmla="*/ 0 h 164"/>
                <a:gd name="T4" fmla="*/ 944 w 944"/>
                <a:gd name="T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4" h="164">
                  <a:moveTo>
                    <a:pt x="0" y="0"/>
                  </a:moveTo>
                  <a:lnTo>
                    <a:pt x="397" y="0"/>
                  </a:lnTo>
                  <a:lnTo>
                    <a:pt x="944" y="16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19" name="Freeform 231"/>
            <p:cNvSpPr>
              <a:spLocks/>
            </p:cNvSpPr>
            <p:nvPr/>
          </p:nvSpPr>
          <p:spPr bwMode="auto">
            <a:xfrm>
              <a:off x="2030" y="2026"/>
              <a:ext cx="114" cy="98"/>
            </a:xfrm>
            <a:custGeom>
              <a:avLst/>
              <a:gdLst>
                <a:gd name="T0" fmla="*/ 114 w 114"/>
                <a:gd name="T1" fmla="*/ 0 h 98"/>
                <a:gd name="T2" fmla="*/ 0 w 114"/>
                <a:gd name="T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" h="98">
                  <a:moveTo>
                    <a:pt x="114" y="0"/>
                  </a:moveTo>
                  <a:lnTo>
                    <a:pt x="0" y="98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2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312738" y="3636963"/>
            <a:ext cx="1087437" cy="287337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 dirty="0" err="1">
                <a:latin typeface="Arial Black" pitchFamily="1" charset="0"/>
              </a:rPr>
              <a:t>Risorius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697" name="Freeform 209"/>
          <p:cNvSpPr>
            <a:spLocks/>
          </p:cNvSpPr>
          <p:nvPr/>
        </p:nvSpPr>
        <p:spPr bwMode="auto">
          <a:xfrm>
            <a:off x="1323975" y="3641725"/>
            <a:ext cx="2238375" cy="155575"/>
          </a:xfrm>
          <a:custGeom>
            <a:avLst/>
            <a:gdLst>
              <a:gd name="T0" fmla="*/ 0 w 1410"/>
              <a:gd name="T1" fmla="*/ 94 h 98"/>
              <a:gd name="T2" fmla="*/ 1214 w 1410"/>
              <a:gd name="T3" fmla="*/ 98 h 98"/>
              <a:gd name="T4" fmla="*/ 1410 w 1410"/>
              <a:gd name="T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0" h="98">
                <a:moveTo>
                  <a:pt x="0" y="94"/>
                </a:moveTo>
                <a:lnTo>
                  <a:pt x="1214" y="98"/>
                </a:lnTo>
                <a:lnTo>
                  <a:pt x="141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20" name="Freeform 232"/>
          <p:cNvSpPr>
            <a:spLocks/>
          </p:cNvSpPr>
          <p:nvPr/>
        </p:nvSpPr>
        <p:spPr bwMode="auto">
          <a:xfrm>
            <a:off x="1323975" y="3641725"/>
            <a:ext cx="2238375" cy="155575"/>
          </a:xfrm>
          <a:custGeom>
            <a:avLst/>
            <a:gdLst>
              <a:gd name="T0" fmla="*/ 0 w 1410"/>
              <a:gd name="T1" fmla="*/ 94 h 98"/>
              <a:gd name="T2" fmla="*/ 1214 w 1410"/>
              <a:gd name="T3" fmla="*/ 98 h 98"/>
              <a:gd name="T4" fmla="*/ 1410 w 1410"/>
              <a:gd name="T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0" h="98">
                <a:moveTo>
                  <a:pt x="0" y="94"/>
                </a:moveTo>
                <a:lnTo>
                  <a:pt x="1214" y="98"/>
                </a:lnTo>
                <a:lnTo>
                  <a:pt x="141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15913" y="3856038"/>
            <a:ext cx="1889125" cy="287337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 dirty="0" err="1">
                <a:latin typeface="Arial Black" pitchFamily="1" charset="0"/>
              </a:rPr>
              <a:t>Orbicularis</a:t>
            </a:r>
            <a:r>
              <a:rPr lang="en-US" sz="1600" dirty="0">
                <a:latin typeface="Arial Black" pitchFamily="1" charset="0"/>
              </a:rPr>
              <a:t> </a:t>
            </a:r>
            <a:r>
              <a:rPr lang="en-US" sz="1600" dirty="0" err="1">
                <a:latin typeface="Arial Black" pitchFamily="1" charset="0"/>
              </a:rPr>
              <a:t>oris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232"/>
          <p:cNvSpPr>
            <a:spLocks/>
          </p:cNvSpPr>
          <p:nvPr/>
        </p:nvSpPr>
        <p:spPr bwMode="auto">
          <a:xfrm>
            <a:off x="2133600" y="3810000"/>
            <a:ext cx="942975" cy="228600"/>
          </a:xfrm>
          <a:custGeom>
            <a:avLst/>
            <a:gdLst>
              <a:gd name="T0" fmla="*/ 0 w 1410"/>
              <a:gd name="T1" fmla="*/ 94 h 98"/>
              <a:gd name="T2" fmla="*/ 1214 w 1410"/>
              <a:gd name="T3" fmla="*/ 98 h 98"/>
              <a:gd name="T4" fmla="*/ 1410 w 1410"/>
              <a:gd name="T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0" h="98">
                <a:moveTo>
                  <a:pt x="0" y="94"/>
                </a:moveTo>
                <a:lnTo>
                  <a:pt x="1214" y="98"/>
                </a:lnTo>
                <a:lnTo>
                  <a:pt x="141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315913" y="4083050"/>
            <a:ext cx="1131887" cy="287338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 dirty="0" err="1">
                <a:latin typeface="Arial Black" pitchFamily="1" charset="0"/>
              </a:rPr>
              <a:t>Mentalis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234"/>
          <p:cNvSpPr>
            <a:spLocks/>
          </p:cNvSpPr>
          <p:nvPr/>
        </p:nvSpPr>
        <p:spPr bwMode="auto">
          <a:xfrm>
            <a:off x="1358900" y="4022725"/>
            <a:ext cx="1644650" cy="200025"/>
          </a:xfrm>
          <a:custGeom>
            <a:avLst/>
            <a:gdLst>
              <a:gd name="T0" fmla="*/ 0 w 1036"/>
              <a:gd name="T1" fmla="*/ 124 h 126"/>
              <a:gd name="T2" fmla="*/ 906 w 1036"/>
              <a:gd name="T3" fmla="*/ 126 h 126"/>
              <a:gd name="T4" fmla="*/ 1036 w 1036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6" h="126">
                <a:moveTo>
                  <a:pt x="0" y="124"/>
                </a:moveTo>
                <a:lnTo>
                  <a:pt x="906" y="126"/>
                </a:lnTo>
                <a:lnTo>
                  <a:pt x="1036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319088" y="4308475"/>
            <a:ext cx="1719262" cy="49530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ro-RO" sz="1600" dirty="0">
                <a:latin typeface="Arial Black" pitchFamily="1" charset="0"/>
              </a:rPr>
              <a:t>Depressor</a:t>
            </a:r>
          </a:p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ro-RO" sz="1600" dirty="0">
                <a:latin typeface="Arial Black" pitchFamily="1" charset="0"/>
              </a:rPr>
              <a:t>labii inferioris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235"/>
          <p:cNvSpPr>
            <a:spLocks/>
          </p:cNvSpPr>
          <p:nvPr/>
        </p:nvSpPr>
        <p:spPr bwMode="auto">
          <a:xfrm>
            <a:off x="1555750" y="4003675"/>
            <a:ext cx="1641475" cy="454025"/>
          </a:xfrm>
          <a:custGeom>
            <a:avLst/>
            <a:gdLst>
              <a:gd name="T0" fmla="*/ 0 w 1034"/>
              <a:gd name="T1" fmla="*/ 286 h 286"/>
              <a:gd name="T2" fmla="*/ 847 w 1034"/>
              <a:gd name="T3" fmla="*/ 286 h 286"/>
              <a:gd name="T4" fmla="*/ 1034 w 1034"/>
              <a:gd name="T5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4" h="286">
                <a:moveTo>
                  <a:pt x="0" y="286"/>
                </a:moveTo>
                <a:lnTo>
                  <a:pt x="847" y="286"/>
                </a:lnTo>
                <a:lnTo>
                  <a:pt x="1034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22263" y="4714875"/>
            <a:ext cx="2543175" cy="287338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da-DK" sz="1600" dirty="0">
                <a:latin typeface="Arial Black" pitchFamily="1" charset="0"/>
              </a:rPr>
              <a:t>Depressor anguli oris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236"/>
          <p:cNvSpPr>
            <a:spLocks/>
          </p:cNvSpPr>
          <p:nvPr/>
        </p:nvSpPr>
        <p:spPr bwMode="auto">
          <a:xfrm>
            <a:off x="2819400" y="4076700"/>
            <a:ext cx="584200" cy="777875"/>
          </a:xfrm>
          <a:custGeom>
            <a:avLst/>
            <a:gdLst>
              <a:gd name="T0" fmla="*/ 0 w 368"/>
              <a:gd name="T1" fmla="*/ 490 h 490"/>
              <a:gd name="T2" fmla="*/ 106 w 368"/>
              <a:gd name="T3" fmla="*/ 490 h 490"/>
              <a:gd name="T4" fmla="*/ 368 w 368"/>
              <a:gd name="T5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8" h="490">
                <a:moveTo>
                  <a:pt x="0" y="490"/>
                </a:moveTo>
                <a:lnTo>
                  <a:pt x="106" y="490"/>
                </a:lnTo>
                <a:lnTo>
                  <a:pt x="368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557" name="Rectangle 6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10.7b  Lateral view of muscles of the scalp, face, and neck.</a:t>
            </a:r>
            <a:endParaRPr lang="en-US" sz="1800" b="0"/>
          </a:p>
        </p:txBody>
      </p:sp>
      <p:pic>
        <p:nvPicPr>
          <p:cNvPr id="63669" name="Picture 181" descr="figure_10_07_2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273050" y="763588"/>
            <a:ext cx="8597900" cy="51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" name="Rectangle 262"/>
          <p:cNvSpPr/>
          <p:nvPr/>
        </p:nvSpPr>
        <p:spPr>
          <a:xfrm>
            <a:off x="6178550" y="1304925"/>
            <a:ext cx="1392238" cy="44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fr-FR" sz="1600" b="1">
                <a:latin typeface="Arial" charset="0"/>
              </a:rPr>
              <a:t>Epicranial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fr-FR" sz="1600" b="1">
                <a:latin typeface="Arial" charset="0"/>
              </a:rPr>
              <a:t>aponeurosis</a:t>
            </a:r>
            <a:endParaRPr lang="en-US" sz="1600" b="1"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5850" y="1844675"/>
            <a:ext cx="974725" cy="44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Frontal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belly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53325" y="1808163"/>
            <a:ext cx="1358900" cy="287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pl-PL" sz="1600">
                <a:latin typeface="Arial Black" pitchFamily="1" charset="0"/>
              </a:rPr>
              <a:t>Epicranius</a:t>
            </a:r>
            <a:endParaRPr lang="en-US" sz="1600">
              <a:latin typeface="Arial Black" pitchFamily="1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75375" y="2228850"/>
            <a:ext cx="1189038" cy="495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Occipital</a:t>
            </a:r>
          </a:p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belly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78550" y="2736850"/>
            <a:ext cx="1268413" cy="287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 b="1" dirty="0" err="1">
                <a:latin typeface="Arial" charset="0"/>
              </a:rPr>
              <a:t>Temporalis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3788" y="3433763"/>
            <a:ext cx="1065212" cy="287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en-US" sz="1600" b="1" dirty="0" err="1">
                <a:latin typeface="Arial" charset="0"/>
              </a:rPr>
              <a:t>Masseter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9088" y="4945063"/>
            <a:ext cx="1211262" cy="287337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pl-PL" sz="1600" dirty="0">
                <a:latin typeface="Arial Black" pitchFamily="1" charset="0"/>
              </a:rPr>
              <a:t>Platysma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63705" name="Line 217"/>
          <p:cNvSpPr>
            <a:spLocks noChangeShapeType="1"/>
          </p:cNvSpPr>
          <p:nvPr/>
        </p:nvSpPr>
        <p:spPr bwMode="auto">
          <a:xfrm>
            <a:off x="4044950" y="3594100"/>
            <a:ext cx="21558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6" name="Freeform 218"/>
          <p:cNvSpPr>
            <a:spLocks/>
          </p:cNvSpPr>
          <p:nvPr/>
        </p:nvSpPr>
        <p:spPr bwMode="auto">
          <a:xfrm>
            <a:off x="4572000" y="2339975"/>
            <a:ext cx="1622425" cy="561975"/>
          </a:xfrm>
          <a:custGeom>
            <a:avLst/>
            <a:gdLst>
              <a:gd name="T0" fmla="*/ 0 w 1022"/>
              <a:gd name="T1" fmla="*/ 0 h 354"/>
              <a:gd name="T2" fmla="*/ 386 w 1022"/>
              <a:gd name="T3" fmla="*/ 350 h 354"/>
              <a:gd name="T4" fmla="*/ 1022 w 1022"/>
              <a:gd name="T5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22" h="354">
                <a:moveTo>
                  <a:pt x="0" y="0"/>
                </a:moveTo>
                <a:lnTo>
                  <a:pt x="386" y="350"/>
                </a:lnTo>
                <a:lnTo>
                  <a:pt x="1022" y="354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7" name="Freeform 219"/>
          <p:cNvSpPr>
            <a:spLocks/>
          </p:cNvSpPr>
          <p:nvPr/>
        </p:nvSpPr>
        <p:spPr bwMode="auto">
          <a:xfrm>
            <a:off x="5937250" y="2365375"/>
            <a:ext cx="266700" cy="1588"/>
          </a:xfrm>
          <a:custGeom>
            <a:avLst/>
            <a:gdLst>
              <a:gd name="T0" fmla="*/ 0 w 168"/>
              <a:gd name="T1" fmla="*/ 0 h 1"/>
              <a:gd name="T2" fmla="*/ 168 w 168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1">
                <a:moveTo>
                  <a:pt x="0" y="0"/>
                </a:moveTo>
                <a:lnTo>
                  <a:pt x="168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8" name="Line 220"/>
          <p:cNvSpPr>
            <a:spLocks noChangeShapeType="1"/>
          </p:cNvSpPr>
          <p:nvPr/>
        </p:nvSpPr>
        <p:spPr bwMode="auto">
          <a:xfrm>
            <a:off x="3194050" y="1943100"/>
            <a:ext cx="30067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9" name="Line 221"/>
          <p:cNvSpPr>
            <a:spLocks noChangeShapeType="1"/>
          </p:cNvSpPr>
          <p:nvPr/>
        </p:nvSpPr>
        <p:spPr bwMode="auto">
          <a:xfrm>
            <a:off x="4965700" y="1416050"/>
            <a:ext cx="12350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0" name="AutoShape 222"/>
          <p:cNvSpPr>
            <a:spLocks/>
          </p:cNvSpPr>
          <p:nvPr/>
        </p:nvSpPr>
        <p:spPr bwMode="auto">
          <a:xfrm>
            <a:off x="7419975" y="1339850"/>
            <a:ext cx="76200" cy="1339850"/>
          </a:xfrm>
          <a:prstGeom prst="rightBracket">
            <a:avLst>
              <a:gd name="adj" fmla="val 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11" name="Line 223"/>
          <p:cNvSpPr>
            <a:spLocks noChangeShapeType="1"/>
          </p:cNvSpPr>
          <p:nvPr/>
        </p:nvSpPr>
        <p:spPr bwMode="auto">
          <a:xfrm flipH="1">
            <a:off x="7499350" y="1946275"/>
            <a:ext cx="889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4"/>
          <p:cNvGrpSpPr>
            <a:grpSpLocks/>
          </p:cNvGrpSpPr>
          <p:nvPr/>
        </p:nvGrpSpPr>
        <p:grpSpPr bwMode="auto">
          <a:xfrm>
            <a:off x="1524000" y="1339850"/>
            <a:ext cx="6054725" cy="3765550"/>
            <a:chOff x="956" y="844"/>
            <a:chExt cx="3814" cy="2372"/>
          </a:xfrm>
        </p:grpSpPr>
        <p:sp>
          <p:nvSpPr>
            <p:cNvPr id="63725" name="Line 237"/>
            <p:cNvSpPr>
              <a:spLocks noChangeShapeType="1"/>
            </p:cNvSpPr>
            <p:nvPr/>
          </p:nvSpPr>
          <p:spPr bwMode="auto">
            <a:xfrm>
              <a:off x="956" y="3216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28" name="Line 240"/>
            <p:cNvSpPr>
              <a:spLocks noChangeShapeType="1"/>
            </p:cNvSpPr>
            <p:nvPr/>
          </p:nvSpPr>
          <p:spPr bwMode="auto">
            <a:xfrm>
              <a:off x="2544" y="2264"/>
              <a:ext cx="13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29" name="Freeform 241"/>
            <p:cNvSpPr>
              <a:spLocks/>
            </p:cNvSpPr>
            <p:nvPr/>
          </p:nvSpPr>
          <p:spPr bwMode="auto">
            <a:xfrm>
              <a:off x="2876" y="1474"/>
              <a:ext cx="1022" cy="354"/>
            </a:xfrm>
            <a:custGeom>
              <a:avLst/>
              <a:gdLst>
                <a:gd name="T0" fmla="*/ 0 w 1022"/>
                <a:gd name="T1" fmla="*/ 0 h 354"/>
                <a:gd name="T2" fmla="*/ 386 w 1022"/>
                <a:gd name="T3" fmla="*/ 350 h 354"/>
                <a:gd name="T4" fmla="*/ 1022 w 1022"/>
                <a:gd name="T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2" h="354">
                  <a:moveTo>
                    <a:pt x="0" y="0"/>
                  </a:moveTo>
                  <a:lnTo>
                    <a:pt x="386" y="350"/>
                  </a:lnTo>
                  <a:lnTo>
                    <a:pt x="1022" y="35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0" name="Freeform 242"/>
            <p:cNvSpPr>
              <a:spLocks/>
            </p:cNvSpPr>
            <p:nvPr/>
          </p:nvSpPr>
          <p:spPr bwMode="auto">
            <a:xfrm>
              <a:off x="3736" y="1490"/>
              <a:ext cx="168" cy="1"/>
            </a:xfrm>
            <a:custGeom>
              <a:avLst/>
              <a:gdLst>
                <a:gd name="T0" fmla="*/ 0 w 168"/>
                <a:gd name="T1" fmla="*/ 0 h 1"/>
                <a:gd name="T2" fmla="*/ 168 w 168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8" h="1">
                  <a:moveTo>
                    <a:pt x="0" y="0"/>
                  </a:moveTo>
                  <a:lnTo>
                    <a:pt x="168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1" name="Line 243"/>
            <p:cNvSpPr>
              <a:spLocks noChangeShapeType="1"/>
            </p:cNvSpPr>
            <p:nvPr/>
          </p:nvSpPr>
          <p:spPr bwMode="auto">
            <a:xfrm>
              <a:off x="2008" y="1224"/>
              <a:ext cx="18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2" name="Line 244"/>
            <p:cNvSpPr>
              <a:spLocks noChangeShapeType="1"/>
            </p:cNvSpPr>
            <p:nvPr/>
          </p:nvSpPr>
          <p:spPr bwMode="auto">
            <a:xfrm>
              <a:off x="3124" y="892"/>
              <a:ext cx="7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3" name="AutoShape 245"/>
            <p:cNvSpPr>
              <a:spLocks/>
            </p:cNvSpPr>
            <p:nvPr/>
          </p:nvSpPr>
          <p:spPr bwMode="auto">
            <a:xfrm>
              <a:off x="4670" y="844"/>
              <a:ext cx="48" cy="844"/>
            </a:xfrm>
            <a:prstGeom prst="rightBracket">
              <a:avLst>
                <a:gd name="adj" fmla="val 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4" name="Line 246"/>
            <p:cNvSpPr>
              <a:spLocks noChangeShapeType="1"/>
            </p:cNvSpPr>
            <p:nvPr/>
          </p:nvSpPr>
          <p:spPr bwMode="auto">
            <a:xfrm flipH="1">
              <a:off x="4714" y="1226"/>
              <a:ext cx="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25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Mastication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pairs involved in </a:t>
            </a:r>
            <a:r>
              <a:rPr lang="en-US" dirty="0" smtClean="0"/>
              <a:t>mastication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innervated by cranial nerve V </a:t>
            </a:r>
            <a:endParaRPr lang="en-US" dirty="0" smtClean="0"/>
          </a:p>
          <a:p>
            <a:pPr lvl="2"/>
            <a:r>
              <a:rPr lang="en-US" dirty="0" smtClean="0"/>
              <a:t>Trigeminal nerve</a:t>
            </a:r>
            <a:endParaRPr lang="en-US" dirty="0"/>
          </a:p>
          <a:p>
            <a:pPr lvl="1"/>
            <a:r>
              <a:rPr lang="en-US" dirty="0"/>
              <a:t>Prime movers of jaw closure</a:t>
            </a:r>
          </a:p>
          <a:p>
            <a:pPr lvl="2"/>
            <a:r>
              <a:rPr lang="en-US" b="1" dirty="0" err="1"/>
              <a:t>Temporalis</a:t>
            </a:r>
            <a:r>
              <a:rPr lang="en-US" dirty="0"/>
              <a:t> and </a:t>
            </a:r>
            <a:r>
              <a:rPr lang="en-US" b="1" dirty="0" err="1"/>
              <a:t>masseter</a:t>
            </a:r>
            <a:endParaRPr lang="en-US" dirty="0"/>
          </a:p>
          <a:p>
            <a:pPr lvl="1"/>
            <a:r>
              <a:rPr lang="en-US" dirty="0"/>
              <a:t>Grinding movements</a:t>
            </a:r>
          </a:p>
          <a:p>
            <a:pPr lvl="2"/>
            <a:r>
              <a:rPr lang="en-US" dirty="0"/>
              <a:t>Medial and lateral </a:t>
            </a:r>
            <a:r>
              <a:rPr lang="en-US" b="1" dirty="0" err="1"/>
              <a:t>pterygoids</a:t>
            </a:r>
            <a:endParaRPr lang="en-US" dirty="0"/>
          </a:p>
          <a:p>
            <a:pPr lvl="1"/>
            <a:r>
              <a:rPr lang="en-US" dirty="0"/>
              <a:t>Chewing role - holds food between teeth</a:t>
            </a:r>
          </a:p>
          <a:p>
            <a:pPr lvl="2"/>
            <a:r>
              <a:rPr lang="en-US" b="1" dirty="0" err="1"/>
              <a:t>Buccinator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10.8a  Muscles promoting mastication and tongue movements.</a:t>
            </a:r>
            <a:endParaRPr lang="en-US" sz="1800" b="0"/>
          </a:p>
        </p:txBody>
      </p:sp>
      <p:pic>
        <p:nvPicPr>
          <p:cNvPr id="65558" name="Picture 11" descr="figure_10_08a_unlabe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>
            <a:fillRect/>
          </a:stretch>
        </p:blipFill>
        <p:spPr bwMode="auto">
          <a:xfrm>
            <a:off x="488950" y="433388"/>
            <a:ext cx="81661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Rectangle 167"/>
          <p:cNvSpPr/>
          <p:nvPr/>
        </p:nvSpPr>
        <p:spPr>
          <a:xfrm>
            <a:off x="6869113" y="2376488"/>
            <a:ext cx="1892300" cy="360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kern="0" dirty="0">
                <a:latin typeface="Arial Black"/>
                <a:ea typeface="Geneva" charset="0"/>
                <a:cs typeface="Arial Black"/>
              </a:rPr>
              <a:t>Temporalis</a:t>
            </a:r>
          </a:p>
        </p:txBody>
      </p:sp>
      <p:cxnSp>
        <p:nvCxnSpPr>
          <p:cNvPr id="108" name="Straight Connector 107"/>
          <p:cNvCxnSpPr/>
          <p:nvPr/>
        </p:nvCxnSpPr>
        <p:spPr bwMode="auto">
          <a:xfrm rot="20040000">
            <a:off x="3984625" y="2936875"/>
            <a:ext cx="1751013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5570" name="Group 6"/>
          <p:cNvGrpSpPr>
            <a:grpSpLocks/>
          </p:cNvGrpSpPr>
          <p:nvPr/>
        </p:nvGrpSpPr>
        <p:grpSpPr bwMode="auto">
          <a:xfrm>
            <a:off x="4806950" y="2562225"/>
            <a:ext cx="2108200" cy="46038"/>
            <a:chOff x="3105150" y="1314450"/>
            <a:chExt cx="939800" cy="0"/>
          </a:xfrm>
        </p:grpSpPr>
        <p:cxnSp>
          <p:nvCxnSpPr>
            <p:cNvPr id="190" name="Straight Connector 189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09" name="Straight Connector 108"/>
          <p:cNvCxnSpPr/>
          <p:nvPr/>
        </p:nvCxnSpPr>
        <p:spPr bwMode="auto">
          <a:xfrm rot="20040000">
            <a:off x="3986213" y="2941638"/>
            <a:ext cx="173196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864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10.8a  Muscles promoting mastication and tongue movements.</a:t>
            </a:r>
            <a:endParaRPr lang="en-US" sz="1800" b="0"/>
          </a:p>
        </p:txBody>
      </p:sp>
      <p:pic>
        <p:nvPicPr>
          <p:cNvPr id="65558" name="Picture 11" descr="figure_10_08a_unlabe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>
            <a:fillRect/>
          </a:stretch>
        </p:blipFill>
        <p:spPr bwMode="auto">
          <a:xfrm>
            <a:off x="488950" y="433388"/>
            <a:ext cx="81661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Rectangle 170"/>
          <p:cNvSpPr/>
          <p:nvPr/>
        </p:nvSpPr>
        <p:spPr>
          <a:xfrm>
            <a:off x="6345238" y="4035425"/>
            <a:ext cx="1766887" cy="3603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kern="0" dirty="0">
                <a:latin typeface="Arial Black"/>
                <a:ea typeface="Geneva" charset="0"/>
                <a:cs typeface="Arial Black"/>
              </a:rPr>
              <a:t>Masseters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79875" y="4213225"/>
            <a:ext cx="2311400" cy="79375"/>
            <a:chOff x="2781300" y="2051050"/>
            <a:chExt cx="1022350" cy="0"/>
          </a:xfrm>
        </p:grpSpPr>
        <p:cxnSp>
          <p:nvCxnSpPr>
            <p:cNvPr id="193" name="Straight Connector 192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258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14400"/>
            <a:ext cx="39390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609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Synovial Joints: </a:t>
            </a:r>
            <a:r>
              <a:rPr lang="en-US" sz="3600" b="1" dirty="0" smtClean="0"/>
              <a:t>Six</a:t>
            </a:r>
            <a:r>
              <a:rPr lang="en-US" sz="3600" dirty="0" smtClean="0"/>
              <a:t> Distinguishing Features</a:t>
            </a:r>
            <a:endParaRPr lang="en-US" sz="3600" dirty="0"/>
          </a:p>
        </p:txBody>
      </p:sp>
      <p:sp>
        <p:nvSpPr>
          <p:cNvPr id="4609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dirty="0" smtClean="0"/>
              <a:t>4. Synovial fluid </a:t>
            </a:r>
            <a:endParaRPr lang="en-US" dirty="0"/>
          </a:p>
          <a:p>
            <a:pPr lvl="1"/>
            <a:r>
              <a:rPr lang="en-US" dirty="0" smtClean="0"/>
              <a:t>Viscous, slippery filtrate of plasma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Lubricates and nourishes cartilage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Contains </a:t>
            </a:r>
            <a:r>
              <a:rPr lang="en-US" dirty="0" err="1" smtClean="0"/>
              <a:t>phagocytic</a:t>
            </a:r>
            <a:r>
              <a:rPr lang="en-US" dirty="0" smtClean="0"/>
              <a:t> cells to remove microbes and debris</a:t>
            </a:r>
            <a:endParaRPr 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10.8a  Muscles promoting mastication and tongue movements.</a:t>
            </a:r>
            <a:endParaRPr lang="en-US" sz="1800" b="0"/>
          </a:p>
        </p:txBody>
      </p:sp>
      <p:pic>
        <p:nvPicPr>
          <p:cNvPr id="65558" name="Picture 11" descr="figure_10_08a_unlabe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>
            <a:fillRect/>
          </a:stretch>
        </p:blipFill>
        <p:spPr bwMode="auto">
          <a:xfrm>
            <a:off x="488950" y="433388"/>
            <a:ext cx="81661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Rectangle 160"/>
          <p:cNvSpPr/>
          <p:nvPr/>
        </p:nvSpPr>
        <p:spPr>
          <a:xfrm>
            <a:off x="403225" y="3570288"/>
            <a:ext cx="1658938" cy="641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b="1" kern="0" dirty="0">
                <a:latin typeface="+mn-lt"/>
                <a:ea typeface="Geneva" charset="0"/>
                <a:cs typeface="Arial Black"/>
              </a:rPr>
              <a:t>Orbicularis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b="1" kern="0" dirty="0" err="1">
                <a:latin typeface="+mn-lt"/>
                <a:ea typeface="Geneva" charset="0"/>
                <a:cs typeface="Arial Black"/>
              </a:rPr>
              <a:t>oris</a:t>
            </a:r>
            <a:endParaRPr lang="en-US" sz="2200" b="1" kern="0" dirty="0">
              <a:latin typeface="+mn-lt"/>
              <a:ea typeface="Geneva" charset="0"/>
              <a:cs typeface="Arial Black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01638" y="4319588"/>
            <a:ext cx="1860550" cy="360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s-ES_tradnl" sz="2200" kern="0" dirty="0" err="1">
                <a:latin typeface="Arial Black"/>
                <a:ea typeface="Geneva" charset="0"/>
                <a:cs typeface="Arial Black"/>
              </a:rPr>
              <a:t>Buccinator</a:t>
            </a:r>
            <a:endParaRPr lang="en-US" sz="22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869113" y="2376488"/>
            <a:ext cx="1892300" cy="360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kern="0" dirty="0">
                <a:latin typeface="Arial Black"/>
                <a:ea typeface="Geneva" charset="0"/>
                <a:cs typeface="Arial Black"/>
              </a:rPr>
              <a:t>Temporalis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6345238" y="4035425"/>
            <a:ext cx="1766887" cy="3603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2200" kern="0" dirty="0">
                <a:latin typeface="Arial Black"/>
                <a:ea typeface="Geneva" charset="0"/>
                <a:cs typeface="Arial Black"/>
              </a:rPr>
              <a:t>Masseters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79875" y="4213225"/>
            <a:ext cx="2311400" cy="79375"/>
            <a:chOff x="2781300" y="2051050"/>
            <a:chExt cx="1022350" cy="0"/>
          </a:xfrm>
        </p:grpSpPr>
        <p:cxnSp>
          <p:nvCxnSpPr>
            <p:cNvPr id="193" name="Straight Connector 192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2022475" y="3775075"/>
            <a:ext cx="723900" cy="95250"/>
            <a:chOff x="2781300" y="2051050"/>
            <a:chExt cx="1022350" cy="0"/>
          </a:xfrm>
        </p:grpSpPr>
        <p:cxnSp>
          <p:nvCxnSpPr>
            <p:cNvPr id="99" name="Straight Connector 98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08" name="Straight Connector 107"/>
          <p:cNvCxnSpPr/>
          <p:nvPr/>
        </p:nvCxnSpPr>
        <p:spPr bwMode="auto">
          <a:xfrm rot="20040000">
            <a:off x="3984625" y="2936875"/>
            <a:ext cx="1751013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806950" y="2562225"/>
            <a:ext cx="2108200" cy="46038"/>
            <a:chOff x="3105150" y="1314450"/>
            <a:chExt cx="939800" cy="0"/>
          </a:xfrm>
        </p:grpSpPr>
        <p:cxnSp>
          <p:nvCxnSpPr>
            <p:cNvPr id="190" name="Straight Connector 189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09" name="Straight Connector 108"/>
          <p:cNvCxnSpPr/>
          <p:nvPr/>
        </p:nvCxnSpPr>
        <p:spPr bwMode="auto">
          <a:xfrm rot="20040000">
            <a:off x="3986213" y="2941638"/>
            <a:ext cx="173196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rot="18600000">
            <a:off x="2886075" y="4343401"/>
            <a:ext cx="485775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" name="Group 100"/>
          <p:cNvGrpSpPr>
            <a:grpSpLocks/>
          </p:cNvGrpSpPr>
          <p:nvPr/>
        </p:nvGrpSpPr>
        <p:grpSpPr bwMode="auto">
          <a:xfrm>
            <a:off x="2228850" y="4530725"/>
            <a:ext cx="752475" cy="142875"/>
            <a:chOff x="2781300" y="2051050"/>
            <a:chExt cx="1022350" cy="0"/>
          </a:xfrm>
        </p:grpSpPr>
        <p:cxnSp>
          <p:nvCxnSpPr>
            <p:cNvPr id="102" name="Straight Connector 101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781300" y="2051050"/>
              <a:ext cx="102235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9" name="Straight Connector 28"/>
          <p:cNvCxnSpPr/>
          <p:nvPr/>
        </p:nvCxnSpPr>
        <p:spPr bwMode="auto">
          <a:xfrm rot="18600000">
            <a:off x="2886075" y="4343401"/>
            <a:ext cx="48577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62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6581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10.8b  Muscles promoting mastication and tongue movements.</a:t>
            </a:r>
            <a:endParaRPr lang="en-US" sz="1800" b="0"/>
          </a:p>
        </p:txBody>
      </p:sp>
      <p:pic>
        <p:nvPicPr>
          <p:cNvPr id="66583" name="Picture 9" descr="figure_10_08b_unlabel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"/>
          <a:stretch>
            <a:fillRect/>
          </a:stretch>
        </p:blipFill>
        <p:spPr bwMode="auto">
          <a:xfrm>
            <a:off x="976313" y="363538"/>
            <a:ext cx="7191375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84" name="Group 85"/>
          <p:cNvGrpSpPr>
            <a:grpSpLocks/>
          </p:cNvGrpSpPr>
          <p:nvPr/>
        </p:nvGrpSpPr>
        <p:grpSpPr bwMode="auto">
          <a:xfrm>
            <a:off x="3498850" y="3879850"/>
            <a:ext cx="2987675" cy="117475"/>
            <a:chOff x="3105150" y="1314450"/>
            <a:chExt cx="939800" cy="0"/>
          </a:xfrm>
        </p:grpSpPr>
        <p:cxnSp>
          <p:nvCxnSpPr>
            <p:cNvPr id="87" name="Straight Connector 86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1" name="Rectangle 90"/>
          <p:cNvSpPr/>
          <p:nvPr/>
        </p:nvSpPr>
        <p:spPr>
          <a:xfrm>
            <a:off x="6445250" y="2847975"/>
            <a:ext cx="1693863" cy="736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2300" kern="0" dirty="0" err="1">
                <a:latin typeface="Arial Black"/>
                <a:ea typeface="Geneva" charset="0"/>
                <a:cs typeface="Arial Black"/>
              </a:rPr>
              <a:t>Lateral</a:t>
            </a:r>
            <a:endParaRPr lang="pl-PL" sz="2300" kern="0" dirty="0">
              <a:latin typeface="Arial Black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2300" kern="0" dirty="0" err="1">
                <a:latin typeface="Arial Black"/>
                <a:ea typeface="Geneva" charset="0"/>
                <a:cs typeface="Arial Black"/>
              </a:rPr>
              <a:t>pterygoid</a:t>
            </a:r>
            <a:endParaRPr lang="en-US" sz="23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45250" y="4856163"/>
            <a:ext cx="1839913" cy="736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2300" b="1" kern="0" dirty="0">
                <a:latin typeface="+mn-lt"/>
                <a:ea typeface="Geneva" charset="0"/>
                <a:cs typeface="Arial Black"/>
              </a:rPr>
              <a:t>Masseter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2300" b="1" kern="0" dirty="0">
                <a:latin typeface="+mn-lt"/>
                <a:ea typeface="Geneva" charset="0"/>
                <a:cs typeface="Arial Black"/>
              </a:rPr>
              <a:t>pulled away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445250" y="3657600"/>
            <a:ext cx="1693863" cy="736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2300" kern="0" dirty="0" err="1">
                <a:latin typeface="Arial Black"/>
                <a:ea typeface="Geneva" charset="0"/>
                <a:cs typeface="Arial Black"/>
              </a:rPr>
              <a:t>Medial</a:t>
            </a:r>
            <a:endParaRPr lang="pl-PL" sz="2300" kern="0" dirty="0">
              <a:latin typeface="Arial Black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2300" kern="0" dirty="0" err="1">
                <a:latin typeface="Arial Black"/>
                <a:ea typeface="Geneva" charset="0"/>
                <a:cs typeface="Arial Black"/>
              </a:rPr>
              <a:t>pterygoid</a:t>
            </a:r>
            <a:endParaRPr lang="en-US" sz="2300" kern="0" dirty="0">
              <a:latin typeface="Arial Black"/>
              <a:ea typeface="Geneva" charset="0"/>
              <a:cs typeface="Arial Black"/>
            </a:endParaRPr>
          </a:p>
        </p:txBody>
      </p:sp>
      <p:grpSp>
        <p:nvGrpSpPr>
          <p:cNvPr id="66590" name="Group 93"/>
          <p:cNvGrpSpPr>
            <a:grpSpLocks/>
          </p:cNvGrpSpPr>
          <p:nvPr/>
        </p:nvGrpSpPr>
        <p:grpSpPr bwMode="auto">
          <a:xfrm>
            <a:off x="4803775" y="3048000"/>
            <a:ext cx="1682750" cy="161925"/>
            <a:chOff x="3105150" y="1314450"/>
            <a:chExt cx="939800" cy="0"/>
          </a:xfrm>
        </p:grpSpPr>
        <p:cxnSp>
          <p:nvCxnSpPr>
            <p:cNvPr id="2" name="Straight Connector 94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" name="Straight Connector 95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6593" name="Group 110"/>
          <p:cNvGrpSpPr>
            <a:grpSpLocks/>
          </p:cNvGrpSpPr>
          <p:nvPr/>
        </p:nvGrpSpPr>
        <p:grpSpPr bwMode="auto">
          <a:xfrm>
            <a:off x="4921250" y="5086350"/>
            <a:ext cx="1565275" cy="117475"/>
            <a:chOff x="3105150" y="1314450"/>
            <a:chExt cx="939800" cy="0"/>
          </a:xfrm>
        </p:grpSpPr>
        <p:cxnSp>
          <p:nvCxnSpPr>
            <p:cNvPr id="112" name="Straight Connector 111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6596" name="Group 93"/>
          <p:cNvGrpSpPr>
            <a:grpSpLocks/>
          </p:cNvGrpSpPr>
          <p:nvPr/>
        </p:nvGrpSpPr>
        <p:grpSpPr bwMode="auto">
          <a:xfrm rot="-731919">
            <a:off x="3530600" y="3184525"/>
            <a:ext cx="1319213" cy="158750"/>
            <a:chOff x="3105150" y="1314450"/>
            <a:chExt cx="939800" cy="0"/>
          </a:xfrm>
        </p:grpSpPr>
        <p:cxnSp>
          <p:nvCxnSpPr>
            <p:cNvPr id="4" name="Straight Connector 94"/>
            <p:cNvCxnSpPr/>
            <p:nvPr/>
          </p:nvCxnSpPr>
          <p:spPr bwMode="auto">
            <a:xfrm>
              <a:off x="3104700" y="1314105"/>
              <a:ext cx="939799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95"/>
            <p:cNvCxnSpPr/>
            <p:nvPr/>
          </p:nvCxnSpPr>
          <p:spPr bwMode="auto">
            <a:xfrm>
              <a:off x="3104700" y="1314105"/>
              <a:ext cx="939799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6599" name="Group 93"/>
          <p:cNvGrpSpPr>
            <a:grpSpLocks/>
          </p:cNvGrpSpPr>
          <p:nvPr/>
        </p:nvGrpSpPr>
        <p:grpSpPr bwMode="auto">
          <a:xfrm rot="1532450">
            <a:off x="3830638" y="4838700"/>
            <a:ext cx="1136650" cy="158750"/>
            <a:chOff x="3105150" y="1314450"/>
            <a:chExt cx="939800" cy="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3103988" y="1313563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3103988" y="1313563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7761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Tongue Movement</a:t>
            </a:r>
          </a:p>
        </p:txBody>
      </p:sp>
      <p:sp>
        <p:nvSpPr>
          <p:cNvPr id="68621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muscles anchor and move tongue</a:t>
            </a:r>
          </a:p>
          <a:p>
            <a:pPr lvl="1"/>
            <a:r>
              <a:rPr lang="en-US" dirty="0" err="1"/>
              <a:t>Genioglossus</a:t>
            </a:r>
            <a:endParaRPr lang="en-US" dirty="0"/>
          </a:p>
          <a:p>
            <a:pPr lvl="1"/>
            <a:r>
              <a:rPr lang="en-US" dirty="0" err="1"/>
              <a:t>Hyoglossus</a:t>
            </a:r>
            <a:endParaRPr lang="en-US" dirty="0"/>
          </a:p>
          <a:p>
            <a:pPr lvl="1"/>
            <a:r>
              <a:rPr lang="en-US" dirty="0" err="1"/>
              <a:t>Styloglossus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innervated by cranial nerve XII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ypoglossal </a:t>
            </a:r>
            <a:r>
              <a:rPr lang="en-US" dirty="0"/>
              <a:t>nerve</a:t>
            </a:r>
          </a:p>
        </p:txBody>
      </p:sp>
    </p:spTree>
    <p:extLst>
      <p:ext uri="{BB962C8B-B14F-4D97-AF65-F5344CB8AC3E}">
        <p14:creationId xmlns:p14="http://schemas.microsoft.com/office/powerpoint/2010/main" val="40636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73" name="Rectangle 4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10.8c  Muscles promoting mastication and tongue movements.</a:t>
            </a:r>
            <a:endParaRPr lang="en-US" sz="1800" b="0"/>
          </a:p>
        </p:txBody>
      </p:sp>
      <p:pic>
        <p:nvPicPr>
          <p:cNvPr id="69675" name="Picture 7" descr="figure_10_08c_unlabe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"/>
          <a:stretch>
            <a:fillRect/>
          </a:stretch>
        </p:blipFill>
        <p:spPr bwMode="auto">
          <a:xfrm>
            <a:off x="381000" y="457200"/>
            <a:ext cx="8578850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76" name="Group 6"/>
          <p:cNvGrpSpPr>
            <a:grpSpLocks noChangeAspect="1"/>
          </p:cNvGrpSpPr>
          <p:nvPr/>
        </p:nvGrpSpPr>
        <p:grpSpPr bwMode="auto">
          <a:xfrm>
            <a:off x="1298575" y="3605213"/>
            <a:ext cx="1584325" cy="120650"/>
            <a:chOff x="3105150" y="1314450"/>
            <a:chExt cx="939800" cy="0"/>
          </a:xfrm>
        </p:grpSpPr>
        <p:cxnSp>
          <p:nvCxnSpPr>
            <p:cNvPr id="190" name="Straight Connector 189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9" name="Rectangle 38"/>
          <p:cNvSpPr/>
          <p:nvPr/>
        </p:nvSpPr>
        <p:spPr>
          <a:xfrm>
            <a:off x="7151688" y="3478213"/>
            <a:ext cx="1792287" cy="29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fi-FI" sz="1700" b="1" kern="0" dirty="0" err="1">
                <a:latin typeface="+mn-lt"/>
                <a:ea typeface="Geneva" charset="0"/>
                <a:cs typeface="Arial Black"/>
              </a:rPr>
              <a:t>Styloid</a:t>
            </a:r>
            <a:r>
              <a:rPr lang="fi-FI" sz="1700" b="1" kern="0" dirty="0">
                <a:latin typeface="+mn-lt"/>
                <a:ea typeface="Geneva" charset="0"/>
                <a:cs typeface="Arial Black"/>
              </a:rPr>
              <a:t> </a:t>
            </a:r>
            <a:r>
              <a:rPr lang="fi-FI" sz="1700" b="1" kern="0" dirty="0" err="1">
                <a:latin typeface="+mn-lt"/>
                <a:ea typeface="Geneva" charset="0"/>
                <a:cs typeface="Arial Black"/>
              </a:rPr>
              <a:t>process</a:t>
            </a:r>
            <a:endParaRPr lang="en-US" sz="1700" b="1" kern="0" dirty="0">
              <a:latin typeface="+mn-lt"/>
              <a:ea typeface="Geneva" charset="0"/>
              <a:cs typeface="Arial Blac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51688" y="3814763"/>
            <a:ext cx="1682750" cy="298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pt-BR" sz="1700" kern="0" dirty="0" err="1">
                <a:latin typeface="Arial Black"/>
                <a:ea typeface="Geneva" charset="0"/>
                <a:cs typeface="Arial Black"/>
              </a:rPr>
              <a:t>Styloglossus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51688" y="4206875"/>
            <a:ext cx="1539875" cy="298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pt-BR" sz="1700" kern="0" dirty="0" err="1">
                <a:latin typeface="Arial Black"/>
                <a:ea typeface="Geneva" charset="0"/>
                <a:cs typeface="Arial Black"/>
              </a:rPr>
              <a:t>Hyoglossus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7663" y="3405188"/>
            <a:ext cx="963612" cy="29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fr-FR" sz="1700" b="1" kern="0" dirty="0">
                <a:latin typeface="+mn-lt"/>
                <a:ea typeface="Geneva" charset="0"/>
                <a:cs typeface="Arial Black"/>
              </a:rPr>
              <a:t>Tongue</a:t>
            </a:r>
            <a:endParaRPr lang="en-US" sz="1700" b="1" kern="0" dirty="0">
              <a:latin typeface="+mn-lt"/>
              <a:ea typeface="Geneva" charset="0"/>
              <a:cs typeface="Arial Black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33375" y="4159250"/>
            <a:ext cx="1766888" cy="298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pt-BR" sz="1700" kern="0" dirty="0" err="1">
                <a:latin typeface="Arial Black"/>
                <a:ea typeface="Geneva" charset="0"/>
                <a:cs typeface="Arial Black"/>
              </a:rPr>
              <a:t>Genioglossus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grpSp>
        <p:nvGrpSpPr>
          <p:cNvPr id="69690" name="Group 52"/>
          <p:cNvGrpSpPr>
            <a:grpSpLocks noChangeAspect="1"/>
          </p:cNvGrpSpPr>
          <p:nvPr/>
        </p:nvGrpSpPr>
        <p:grpSpPr bwMode="auto">
          <a:xfrm>
            <a:off x="2116138" y="4335463"/>
            <a:ext cx="1727200" cy="153987"/>
            <a:chOff x="3105150" y="1314450"/>
            <a:chExt cx="939800" cy="0"/>
          </a:xfrm>
        </p:grpSpPr>
        <p:cxnSp>
          <p:nvCxnSpPr>
            <p:cNvPr id="54" name="Straight Connector 53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60" name="Straight Connector 59"/>
          <p:cNvCxnSpPr/>
          <p:nvPr/>
        </p:nvCxnSpPr>
        <p:spPr bwMode="auto">
          <a:xfrm>
            <a:off x="1698625" y="5213350"/>
            <a:ext cx="1811338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9711" name="Group 79"/>
          <p:cNvGrpSpPr>
            <a:grpSpLocks noChangeAspect="1"/>
          </p:cNvGrpSpPr>
          <p:nvPr/>
        </p:nvGrpSpPr>
        <p:grpSpPr bwMode="auto">
          <a:xfrm>
            <a:off x="4670425" y="4365625"/>
            <a:ext cx="2532063" cy="147638"/>
            <a:chOff x="3105150" y="1314450"/>
            <a:chExt cx="939800" cy="0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9714" name="Group 82"/>
          <p:cNvGrpSpPr>
            <a:grpSpLocks noChangeAspect="1"/>
          </p:cNvGrpSpPr>
          <p:nvPr/>
        </p:nvGrpSpPr>
        <p:grpSpPr bwMode="auto">
          <a:xfrm>
            <a:off x="4697413" y="3959225"/>
            <a:ext cx="2505075" cy="176213"/>
            <a:chOff x="3105150" y="1314450"/>
            <a:chExt cx="939800" cy="0"/>
          </a:xfrm>
        </p:grpSpPr>
        <p:cxnSp>
          <p:nvCxnSpPr>
            <p:cNvPr id="84" name="Straight Connector 83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9717" name="Group 85"/>
          <p:cNvGrpSpPr>
            <a:grpSpLocks noChangeAspect="1"/>
          </p:cNvGrpSpPr>
          <p:nvPr/>
        </p:nvGrpSpPr>
        <p:grpSpPr bwMode="auto">
          <a:xfrm>
            <a:off x="5473700" y="3641725"/>
            <a:ext cx="1728788" cy="254000"/>
            <a:chOff x="3105150" y="1314450"/>
            <a:chExt cx="939800" cy="0"/>
          </a:xfrm>
        </p:grpSpPr>
        <p:cxnSp>
          <p:nvCxnSpPr>
            <p:cNvPr id="87" name="Straight Connector 86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3105150" y="1314450"/>
              <a:ext cx="9398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81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Neck and Vertebral Column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functional groups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Muscles </a:t>
            </a:r>
            <a:r>
              <a:rPr lang="en-US" dirty="0"/>
              <a:t>that move head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Muscles </a:t>
            </a:r>
            <a:r>
              <a:rPr lang="en-US" dirty="0"/>
              <a:t>that extend trunk and maintain posture</a:t>
            </a:r>
          </a:p>
        </p:txBody>
      </p:sp>
    </p:spTree>
    <p:extLst>
      <p:ext uri="{BB962C8B-B14F-4D97-AF65-F5344CB8AC3E}">
        <p14:creationId xmlns:p14="http://schemas.microsoft.com/office/powerpoint/2010/main" val="24073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Neck and Vertebral Column: Head Movement</a:t>
            </a:r>
            <a:br>
              <a:rPr lang="en-US"/>
            </a:b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Sternocleidomastoid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major </a:t>
            </a:r>
            <a:r>
              <a:rPr lang="en-US" dirty="0"/>
              <a:t>head flexor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Sternocleidomastoid </a:t>
            </a:r>
            <a:r>
              <a:rPr lang="en-US" dirty="0"/>
              <a:t>and </a:t>
            </a:r>
            <a:r>
              <a:rPr lang="en-US" b="1" dirty="0" err="1" smtClean="0"/>
              <a:t>scalenes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lateral </a:t>
            </a:r>
            <a:r>
              <a:rPr lang="en-US" dirty="0"/>
              <a:t>head movements 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Splenius </a:t>
            </a:r>
            <a:r>
              <a:rPr lang="en-US" b="1" dirty="0" err="1" smtClean="0"/>
              <a:t>capitis</a:t>
            </a:r>
            <a:r>
              <a:rPr lang="en-US" dirty="0" smtClean="0"/>
              <a:t> and </a:t>
            </a:r>
            <a:r>
              <a:rPr lang="en-US" b="1" dirty="0" err="1" smtClean="0"/>
              <a:t>cervicis</a:t>
            </a:r>
            <a:r>
              <a:rPr lang="en-US" dirty="0" smtClean="0"/>
              <a:t> portions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head extension, rotation, and lateral bending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err="1" smtClean="0"/>
              <a:t>Semispinalis</a:t>
            </a:r>
            <a:r>
              <a:rPr lang="en-US" b="1" dirty="0" smtClean="0"/>
              <a:t> </a:t>
            </a:r>
            <a:r>
              <a:rPr lang="en-US" b="1" dirty="0" err="1" smtClean="0"/>
              <a:t>capitis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synergist with </a:t>
            </a:r>
            <a:r>
              <a:rPr lang="en-US" dirty="0" err="1" smtClean="0"/>
              <a:t>sternocleidomastoid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9901" name="Rectangle 2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10.10a  Muscles of the neck and vertebral column that move the head and trunk.</a:t>
            </a:r>
            <a:endParaRPr lang="en-US" sz="1800" b="0"/>
          </a:p>
        </p:txBody>
      </p:sp>
      <p:pic>
        <p:nvPicPr>
          <p:cNvPr id="79903" name="Picture 9" descr="figure_10_10a_unlabe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9"/>
          <a:stretch>
            <a:fillRect/>
          </a:stretch>
        </p:blipFill>
        <p:spPr bwMode="auto">
          <a:xfrm>
            <a:off x="274638" y="977900"/>
            <a:ext cx="85947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6063" y="1362075"/>
            <a:ext cx="1430337" cy="600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1st cervical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vertebra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38125" y="2809875"/>
            <a:ext cx="1847850" cy="600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fi-FI" sz="1800" kern="0" dirty="0" err="1">
                <a:latin typeface="Arial Black"/>
                <a:ea typeface="Geneva" charset="0"/>
                <a:cs typeface="Arial Black"/>
              </a:rPr>
              <a:t>Sternocleido-</a:t>
            </a:r>
            <a:endParaRPr lang="fi-FI" sz="1800" kern="0" dirty="0">
              <a:latin typeface="Arial Black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fi-FI" sz="1800" kern="0" dirty="0" err="1">
                <a:latin typeface="Arial Black"/>
                <a:ea typeface="Geneva" charset="0"/>
                <a:cs typeface="Arial Black"/>
              </a:rPr>
              <a:t>mastoid</a:t>
            </a:r>
            <a:endParaRPr lang="en-US" sz="18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189788" y="1047750"/>
            <a:ext cx="1720850" cy="600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Base of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occipital bone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7189788" y="1752600"/>
            <a:ext cx="1060450" cy="600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fi-FI" sz="1800" b="1" kern="0" dirty="0" err="1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Mastoid</a:t>
            </a:r>
            <a:endParaRPr lang="fi-FI" sz="1800" b="1" kern="0" dirty="0">
              <a:solidFill>
                <a:srgbClr val="000000"/>
              </a:solidFill>
              <a:latin typeface="+mn-lt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fi-FI" sz="1800" b="1" kern="0" dirty="0" err="1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process</a:t>
            </a:r>
            <a:endParaRPr lang="en-US" sz="1800" b="1" kern="0" dirty="0">
              <a:solidFill>
                <a:srgbClr val="000000"/>
              </a:solidFill>
              <a:latin typeface="+mn-lt"/>
              <a:ea typeface="Geneva" charset="0"/>
              <a:cs typeface="Arial Black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7189788" y="2438400"/>
            <a:ext cx="1162050" cy="600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kern="0" dirty="0">
                <a:latin typeface="Arial Black"/>
                <a:ea typeface="Geneva" charset="0"/>
                <a:cs typeface="Arial Black"/>
              </a:rPr>
              <a:t>Middle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n-US" sz="1800" kern="0" dirty="0">
                <a:latin typeface="Arial Black"/>
                <a:ea typeface="Geneva" charset="0"/>
                <a:cs typeface="Arial Black"/>
              </a:rPr>
              <a:t>scalene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189788" y="3248025"/>
            <a:ext cx="1200150" cy="600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800" kern="0" dirty="0">
                <a:latin typeface="Arial Black"/>
                <a:ea typeface="Geneva" charset="0"/>
                <a:cs typeface="Arial Black"/>
              </a:rPr>
              <a:t>Anterior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800" kern="0" dirty="0" err="1">
                <a:latin typeface="Arial Black"/>
                <a:ea typeface="Geneva" charset="0"/>
                <a:cs typeface="Arial Black"/>
              </a:rPr>
              <a:t>scalene</a:t>
            </a:r>
            <a:endParaRPr lang="en-US" sz="18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7189788" y="3913188"/>
            <a:ext cx="1327150" cy="600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800" kern="0" dirty="0">
                <a:latin typeface="Arial Black"/>
                <a:ea typeface="Geneva" charset="0"/>
                <a:cs typeface="Arial Black"/>
              </a:rPr>
              <a:t>Posterior</a:t>
            </a: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800" kern="0" dirty="0" err="1">
                <a:latin typeface="Arial Black"/>
                <a:ea typeface="Geneva" charset="0"/>
                <a:cs typeface="Arial Black"/>
              </a:rPr>
              <a:t>scalene</a:t>
            </a:r>
            <a:endParaRPr lang="en-US" sz="1800" kern="0" dirty="0">
              <a:latin typeface="Arial Black"/>
              <a:ea typeface="Geneva" charset="0"/>
              <a:cs typeface="Arial Black"/>
            </a:endParaRPr>
          </a:p>
        </p:txBody>
      </p:sp>
      <p:grpSp>
        <p:nvGrpSpPr>
          <p:cNvPr id="79911" name="Group 8"/>
          <p:cNvGrpSpPr>
            <a:grpSpLocks/>
          </p:cNvGrpSpPr>
          <p:nvPr/>
        </p:nvGrpSpPr>
        <p:grpSpPr bwMode="auto">
          <a:xfrm>
            <a:off x="1625600" y="1530350"/>
            <a:ext cx="3003550" cy="95250"/>
            <a:chOff x="1752600" y="1600200"/>
            <a:chExt cx="1600200" cy="0"/>
          </a:xfrm>
        </p:grpSpPr>
        <p:cxnSp>
          <p:nvCxnSpPr>
            <p:cNvPr id="171" name="Straight Connector 170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14" name="Group 182"/>
          <p:cNvGrpSpPr>
            <a:grpSpLocks/>
          </p:cNvGrpSpPr>
          <p:nvPr/>
        </p:nvGrpSpPr>
        <p:grpSpPr bwMode="auto">
          <a:xfrm>
            <a:off x="5226050" y="3409950"/>
            <a:ext cx="2012950" cy="266700"/>
            <a:chOff x="1752600" y="1600200"/>
            <a:chExt cx="1600200" cy="0"/>
          </a:xfrm>
        </p:grpSpPr>
        <p:cxnSp>
          <p:nvCxnSpPr>
            <p:cNvPr id="186" name="Straight Connector 185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188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17" name="Group 191"/>
          <p:cNvGrpSpPr>
            <a:grpSpLocks/>
          </p:cNvGrpSpPr>
          <p:nvPr/>
        </p:nvGrpSpPr>
        <p:grpSpPr bwMode="auto">
          <a:xfrm>
            <a:off x="5207000" y="2603500"/>
            <a:ext cx="2025650" cy="63500"/>
            <a:chOff x="1752600" y="1600200"/>
            <a:chExt cx="1600200" cy="0"/>
          </a:xfrm>
        </p:grpSpPr>
        <p:cxnSp>
          <p:nvCxnSpPr>
            <p:cNvPr id="195" name="Straight Connector 194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Connector 197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20" name="Group 200"/>
          <p:cNvGrpSpPr>
            <a:grpSpLocks/>
          </p:cNvGrpSpPr>
          <p:nvPr/>
        </p:nvGrpSpPr>
        <p:grpSpPr bwMode="auto">
          <a:xfrm>
            <a:off x="4845050" y="1212850"/>
            <a:ext cx="2387600" cy="69850"/>
            <a:chOff x="1752600" y="1600200"/>
            <a:chExt cx="1600200" cy="0"/>
          </a:xfrm>
        </p:grpSpPr>
        <p:cxnSp>
          <p:nvCxnSpPr>
            <p:cNvPr id="204" name="Straight Connector 203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23" name="Group 235"/>
          <p:cNvGrpSpPr>
            <a:grpSpLocks/>
          </p:cNvGrpSpPr>
          <p:nvPr/>
        </p:nvGrpSpPr>
        <p:grpSpPr bwMode="auto">
          <a:xfrm>
            <a:off x="6565900" y="4089400"/>
            <a:ext cx="673100" cy="165100"/>
            <a:chOff x="1752600" y="1600200"/>
            <a:chExt cx="1600200" cy="0"/>
          </a:xfrm>
        </p:grpSpPr>
        <p:cxnSp>
          <p:nvCxnSpPr>
            <p:cNvPr id="237" name="Straight Connector 236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26" name="Group 238"/>
          <p:cNvGrpSpPr>
            <a:grpSpLocks/>
          </p:cNvGrpSpPr>
          <p:nvPr/>
        </p:nvGrpSpPr>
        <p:grpSpPr bwMode="auto">
          <a:xfrm>
            <a:off x="6565900" y="1917700"/>
            <a:ext cx="673100" cy="165100"/>
            <a:chOff x="1752600" y="1600200"/>
            <a:chExt cx="1600200" cy="0"/>
          </a:xfrm>
        </p:grpSpPr>
        <p:cxnSp>
          <p:nvCxnSpPr>
            <p:cNvPr id="240" name="Straight Connector 239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1" name="Straight Connector 240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29" name="Group 241"/>
          <p:cNvGrpSpPr>
            <a:grpSpLocks/>
          </p:cNvGrpSpPr>
          <p:nvPr/>
        </p:nvGrpSpPr>
        <p:grpSpPr bwMode="auto">
          <a:xfrm rot="1380000">
            <a:off x="5791200" y="3930650"/>
            <a:ext cx="785813" cy="165100"/>
            <a:chOff x="1752600" y="1600200"/>
            <a:chExt cx="1600200" cy="0"/>
          </a:xfrm>
        </p:grpSpPr>
        <p:cxnSp>
          <p:nvCxnSpPr>
            <p:cNvPr id="243" name="Straight Connector 242"/>
            <p:cNvCxnSpPr/>
            <p:nvPr/>
          </p:nvCxnSpPr>
          <p:spPr bwMode="auto">
            <a:xfrm>
              <a:off x="1751485" y="1600202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>
              <a:off x="1751485" y="1600202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9932" name="Group 244"/>
          <p:cNvGrpSpPr>
            <a:grpSpLocks/>
          </p:cNvGrpSpPr>
          <p:nvPr/>
        </p:nvGrpSpPr>
        <p:grpSpPr bwMode="auto">
          <a:xfrm rot="1020000">
            <a:off x="5572125" y="1770063"/>
            <a:ext cx="1008063" cy="79375"/>
            <a:chOff x="1752600" y="1600200"/>
            <a:chExt cx="1600200" cy="0"/>
          </a:xfrm>
        </p:grpSpPr>
        <p:cxnSp>
          <p:nvCxnSpPr>
            <p:cNvPr id="246" name="Straight Connector 245"/>
            <p:cNvCxnSpPr/>
            <p:nvPr/>
          </p:nvCxnSpPr>
          <p:spPr bwMode="auto">
            <a:xfrm>
              <a:off x="1751787" y="1600203"/>
              <a:ext cx="1600198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>
              <a:off x="1751787" y="1600203"/>
              <a:ext cx="1600198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9" name="Straight Connector 248"/>
          <p:cNvCxnSpPr/>
          <p:nvPr/>
        </p:nvCxnSpPr>
        <p:spPr bwMode="auto">
          <a:xfrm rot="1620000">
            <a:off x="3197225" y="3190875"/>
            <a:ext cx="798513" cy="0"/>
          </a:xfrm>
          <a:prstGeom prst="lin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9936" name="Group 173"/>
          <p:cNvGrpSpPr>
            <a:grpSpLocks/>
          </p:cNvGrpSpPr>
          <p:nvPr/>
        </p:nvGrpSpPr>
        <p:grpSpPr bwMode="auto">
          <a:xfrm>
            <a:off x="2076450" y="3009900"/>
            <a:ext cx="2095500" cy="146050"/>
            <a:chOff x="1752600" y="1600200"/>
            <a:chExt cx="1600200" cy="0"/>
          </a:xfrm>
        </p:grpSpPr>
        <p:cxnSp>
          <p:nvCxnSpPr>
            <p:cNvPr id="177" name="Straight Connector 176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/>
            <p:cNvCxnSpPr/>
            <p:nvPr/>
          </p:nvCxnSpPr>
          <p:spPr bwMode="auto">
            <a:xfrm>
              <a:off x="1752600" y="1600200"/>
              <a:ext cx="16002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50" name="Straight Connector 249"/>
          <p:cNvCxnSpPr/>
          <p:nvPr/>
        </p:nvCxnSpPr>
        <p:spPr bwMode="auto">
          <a:xfrm rot="1620000">
            <a:off x="3197225" y="3190875"/>
            <a:ext cx="798513" cy="0"/>
          </a:xfrm>
          <a:prstGeom prst="line">
            <a:avLst/>
          </a:prstGeom>
          <a:noFill/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1" name="Rectangle 250"/>
          <p:cNvSpPr/>
          <p:nvPr/>
        </p:nvSpPr>
        <p:spPr>
          <a:xfrm>
            <a:off x="636588" y="5564188"/>
            <a:ext cx="1200150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800" kern="0" dirty="0">
                <a:latin typeface="Arial Black"/>
                <a:ea typeface="Geneva" charset="0"/>
                <a:cs typeface="Arial Black"/>
              </a:rPr>
              <a:t>Anterior</a:t>
            </a:r>
            <a:endParaRPr lang="en-US" sz="1800" kern="0" dirty="0">
              <a:latin typeface="Arial Black"/>
              <a:ea typeface="Geneva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987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0914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10.10b  Muscles of the neck and vertebral column that move the head and trunk.</a:t>
            </a:r>
            <a:endParaRPr lang="en-US" sz="1800" b="0"/>
          </a:p>
        </p:txBody>
      </p:sp>
      <p:pic>
        <p:nvPicPr>
          <p:cNvPr id="80916" name="Picture 12" descr="figure_10_10b_unlabe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"/>
          <a:stretch>
            <a:fillRect/>
          </a:stretch>
        </p:blipFill>
        <p:spPr bwMode="auto">
          <a:xfrm>
            <a:off x="1662113" y="363538"/>
            <a:ext cx="5819775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00600" y="657225"/>
            <a:ext cx="1887538" cy="325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fi-FI" sz="1700" b="1" kern="0" dirty="0" err="1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Mastoid</a:t>
            </a:r>
            <a:r>
              <a:rPr lang="fi-FI" sz="17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 </a:t>
            </a:r>
            <a:r>
              <a:rPr lang="fi-FI" sz="1700" b="1" kern="0" dirty="0" err="1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process</a:t>
            </a:r>
            <a:endParaRPr lang="en-US" sz="1700" b="1" kern="0" dirty="0">
              <a:solidFill>
                <a:srgbClr val="000000"/>
              </a:solidFill>
              <a:latin typeface="+mn-lt"/>
              <a:ea typeface="Geneva" charset="0"/>
              <a:cs typeface="Arial Black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79563" y="2143125"/>
            <a:ext cx="1192212" cy="571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1700" kern="0" dirty="0" err="1">
                <a:latin typeface="Arial Black"/>
                <a:ea typeface="Geneva" charset="0"/>
                <a:cs typeface="Arial Black"/>
              </a:rPr>
              <a:t>Splenius</a:t>
            </a:r>
            <a:endParaRPr lang="pl-PL" sz="1700" kern="0" dirty="0">
              <a:latin typeface="Arial Black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1700" kern="0" dirty="0" err="1">
                <a:latin typeface="Arial Black"/>
                <a:ea typeface="Geneva" charset="0"/>
                <a:cs typeface="Arial Black"/>
              </a:rPr>
              <a:t>capitis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grpSp>
        <p:nvGrpSpPr>
          <p:cNvPr id="80919" name="Group 7"/>
          <p:cNvGrpSpPr>
            <a:grpSpLocks/>
          </p:cNvGrpSpPr>
          <p:nvPr/>
        </p:nvGrpSpPr>
        <p:grpSpPr bwMode="auto">
          <a:xfrm>
            <a:off x="4151313" y="825500"/>
            <a:ext cx="704850" cy="88900"/>
            <a:chOff x="1625600" y="1565275"/>
            <a:chExt cx="3003550" cy="0"/>
          </a:xfrm>
        </p:grpSpPr>
        <p:cxnSp>
          <p:nvCxnSpPr>
            <p:cNvPr id="171" name="Straight Connector 170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51" name="Rectangle 250"/>
          <p:cNvSpPr/>
          <p:nvPr/>
        </p:nvSpPr>
        <p:spPr>
          <a:xfrm>
            <a:off x="2085975" y="6191250"/>
            <a:ext cx="1263650" cy="325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es-ES_tradnl" sz="1700" kern="0" dirty="0">
                <a:latin typeface="Arial Black"/>
                <a:ea typeface="Geneva" charset="0"/>
                <a:cs typeface="Arial Black"/>
              </a:rPr>
              <a:t>Posterior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90675" y="2809875"/>
            <a:ext cx="1252538" cy="9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1700" b="1" kern="0" dirty="0" err="1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Spinous</a:t>
            </a:r>
            <a:endParaRPr lang="en-US" sz="1700" b="1" kern="0" dirty="0">
              <a:solidFill>
                <a:srgbClr val="000000"/>
              </a:solidFill>
              <a:latin typeface="+mn-lt"/>
              <a:ea typeface="Geneva" charset="0"/>
              <a:cs typeface="Arial Black"/>
            </a:endParaRPr>
          </a:p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17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processes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17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of the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/>
            </a:pPr>
            <a:r>
              <a:rPr lang="en-US" sz="1700" b="1" kern="0" dirty="0">
                <a:solidFill>
                  <a:srgbClr val="000000"/>
                </a:solidFill>
                <a:latin typeface="+mn-lt"/>
                <a:ea typeface="Geneva" charset="0"/>
                <a:cs typeface="Arial Black"/>
              </a:rPr>
              <a:t>vertebrae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581150" y="3848100"/>
            <a:ext cx="1192213" cy="571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1700" kern="0" dirty="0" err="1">
                <a:latin typeface="Arial Black"/>
                <a:ea typeface="Geneva" charset="0"/>
                <a:cs typeface="Arial Black"/>
              </a:rPr>
              <a:t>Splenius</a:t>
            </a:r>
            <a:endParaRPr lang="pl-PL" sz="1700" kern="0" dirty="0">
              <a:latin typeface="Arial Black"/>
              <a:ea typeface="Geneva" charset="0"/>
              <a:cs typeface="Arial Black"/>
            </a:endParaRPr>
          </a:p>
          <a:p>
            <a:pPr>
              <a:lnSpc>
                <a:spcPct val="90000"/>
              </a:lnSpc>
              <a:spcBef>
                <a:spcPts val="100"/>
              </a:spcBef>
              <a:defRPr/>
            </a:pPr>
            <a:r>
              <a:rPr lang="pl-PL" sz="1700" kern="0" dirty="0" err="1">
                <a:latin typeface="Arial Black"/>
                <a:ea typeface="Geneva" charset="0"/>
                <a:cs typeface="Arial Black"/>
              </a:rPr>
              <a:t>cervicis</a:t>
            </a:r>
            <a:endParaRPr lang="en-US" sz="1700" kern="0" dirty="0">
              <a:latin typeface="Arial Black"/>
              <a:ea typeface="Geneva" charset="0"/>
              <a:cs typeface="Arial Black"/>
            </a:endParaRPr>
          </a:p>
        </p:txBody>
      </p:sp>
      <p:grpSp>
        <p:nvGrpSpPr>
          <p:cNvPr id="80925" name="Group 47"/>
          <p:cNvGrpSpPr>
            <a:grpSpLocks/>
          </p:cNvGrpSpPr>
          <p:nvPr/>
        </p:nvGrpSpPr>
        <p:grpSpPr bwMode="auto">
          <a:xfrm>
            <a:off x="2720975" y="2314575"/>
            <a:ext cx="709613" cy="158750"/>
            <a:chOff x="1625600" y="1565275"/>
            <a:chExt cx="3003550" cy="0"/>
          </a:xfrm>
        </p:grpSpPr>
        <p:cxnSp>
          <p:nvCxnSpPr>
            <p:cNvPr id="49" name="Straight Connector 48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0928" name="Group 50"/>
          <p:cNvGrpSpPr>
            <a:grpSpLocks/>
          </p:cNvGrpSpPr>
          <p:nvPr/>
        </p:nvGrpSpPr>
        <p:grpSpPr bwMode="auto">
          <a:xfrm>
            <a:off x="2720975" y="4029075"/>
            <a:ext cx="549275" cy="238125"/>
            <a:chOff x="1625600" y="1565275"/>
            <a:chExt cx="3003550" cy="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1625600" y="1565275"/>
              <a:ext cx="3003550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56" name="Straight Connector 55"/>
          <p:cNvCxnSpPr/>
          <p:nvPr/>
        </p:nvCxnSpPr>
        <p:spPr bwMode="auto">
          <a:xfrm>
            <a:off x="2565400" y="2959100"/>
            <a:ext cx="30480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2867025" y="2714625"/>
            <a:ext cx="15875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Connector 59"/>
          <p:cNvCxnSpPr/>
          <p:nvPr/>
        </p:nvCxnSpPr>
        <p:spPr bwMode="auto">
          <a:xfrm>
            <a:off x="2867025" y="3194050"/>
            <a:ext cx="15875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2624931" y="2953544"/>
            <a:ext cx="49688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04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Neck and Vertebral Column: Trunk Extension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Deep (intrinsic) back muscles</a:t>
            </a:r>
          </a:p>
          <a:p>
            <a:pPr lvl="1"/>
            <a:r>
              <a:rPr lang="en-US" b="1" dirty="0"/>
              <a:t>Erector </a:t>
            </a:r>
            <a:r>
              <a:rPr lang="en-US" b="1" dirty="0" err="1"/>
              <a:t>spinae</a:t>
            </a:r>
            <a:r>
              <a:rPr lang="en-US" dirty="0"/>
              <a:t> (</a:t>
            </a:r>
            <a:r>
              <a:rPr lang="en-US" b="1" dirty="0" err="1"/>
              <a:t>sacrospinalis</a:t>
            </a:r>
            <a:r>
              <a:rPr lang="en-US" dirty="0"/>
              <a:t>) </a:t>
            </a:r>
            <a:r>
              <a:rPr lang="en-US" dirty="0" smtClean="0"/>
              <a:t>group</a:t>
            </a:r>
          </a:p>
          <a:p>
            <a:pPr lvl="2"/>
            <a:r>
              <a:rPr lang="en-US" dirty="0" smtClean="0"/>
              <a:t>prime </a:t>
            </a:r>
            <a:r>
              <a:rPr lang="en-US" dirty="0"/>
              <a:t>movers of back extension and lateral bending</a:t>
            </a:r>
          </a:p>
          <a:p>
            <a:pPr lvl="2"/>
            <a:r>
              <a:rPr lang="en-US" b="1" dirty="0" err="1"/>
              <a:t>Iliocostalis</a:t>
            </a:r>
            <a:endParaRPr lang="en-US" b="1" dirty="0"/>
          </a:p>
          <a:p>
            <a:pPr lvl="2"/>
            <a:r>
              <a:rPr lang="en-US" b="1" dirty="0" err="1"/>
              <a:t>Longissimus</a:t>
            </a:r>
            <a:endParaRPr lang="en-US" b="1" dirty="0"/>
          </a:p>
          <a:p>
            <a:pPr lvl="2"/>
            <a:r>
              <a:rPr lang="en-US" b="1" dirty="0" err="1"/>
              <a:t>Spinalis</a:t>
            </a:r>
            <a:r>
              <a:rPr lang="en-US" dirty="0"/>
              <a:t> 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Semispinalis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 err="1"/>
              <a:t>quadratus</a:t>
            </a:r>
            <a:r>
              <a:rPr lang="en-US" b="1" dirty="0"/>
              <a:t> </a:t>
            </a:r>
            <a:r>
              <a:rPr lang="en-US" b="1" dirty="0" err="1"/>
              <a:t>lumborum</a:t>
            </a:r>
            <a:r>
              <a:rPr lang="en-US" dirty="0"/>
              <a:t>—synergists in extension and rotation </a:t>
            </a:r>
          </a:p>
        </p:txBody>
      </p:sp>
    </p:spTree>
    <p:extLst>
      <p:ext uri="{BB962C8B-B14F-4D97-AF65-F5344CB8AC3E}">
        <p14:creationId xmlns:p14="http://schemas.microsoft.com/office/powerpoint/2010/main" val="14904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5126" name="Picture 134" descr="figure_10_10d_unlabeled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>
            <a:fillRect/>
          </a:stretch>
        </p:blipFill>
        <p:spPr bwMode="auto">
          <a:xfrm>
            <a:off x="296863" y="166688"/>
            <a:ext cx="84264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>
            <a:spLocks noChangeAspect="1" noChangeArrowheads="1"/>
          </p:cNvSpPr>
          <p:nvPr/>
        </p:nvSpPr>
        <p:spPr bwMode="auto">
          <a:xfrm>
            <a:off x="746125" y="3746500"/>
            <a:ext cx="987425" cy="4143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 dirty="0">
                <a:solidFill>
                  <a:srgbClr val="000000"/>
                </a:solidFill>
                <a:latin typeface="Arial Black" pitchFamily="1" charset="0"/>
              </a:rPr>
              <a:t>Erector</a:t>
            </a:r>
          </a:p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spinae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7" name="Rectangle 126"/>
          <p:cNvSpPr>
            <a:spLocks noChangeAspect="1" noChangeArrowheads="1"/>
          </p:cNvSpPr>
          <p:nvPr/>
        </p:nvSpPr>
        <p:spPr bwMode="auto">
          <a:xfrm>
            <a:off x="1790700" y="3529013"/>
            <a:ext cx="1209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it-IT" sz="1600" b="1">
                <a:solidFill>
                  <a:srgbClr val="000000"/>
                </a:solidFill>
                <a:latin typeface="Arial" charset="0"/>
              </a:rPr>
              <a:t>Iliocostalis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8" name="Rectangle 127"/>
          <p:cNvSpPr>
            <a:spLocks noChangeAspect="1" noChangeArrowheads="1"/>
          </p:cNvSpPr>
          <p:nvPr/>
        </p:nvSpPr>
        <p:spPr bwMode="auto">
          <a:xfrm>
            <a:off x="1787525" y="3768725"/>
            <a:ext cx="14081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fi-FI" sz="1600" b="1">
                <a:solidFill>
                  <a:srgbClr val="000000"/>
                </a:solidFill>
                <a:latin typeface="Arial" charset="0"/>
              </a:rPr>
              <a:t>Longissimus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" name="Rectangle 128"/>
          <p:cNvSpPr>
            <a:spLocks noChangeAspect="1" noChangeArrowheads="1"/>
          </p:cNvSpPr>
          <p:nvPr/>
        </p:nvSpPr>
        <p:spPr bwMode="auto">
          <a:xfrm>
            <a:off x="1787525" y="4038600"/>
            <a:ext cx="9445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Spinalis</a:t>
            </a:r>
          </a:p>
        </p:txBody>
      </p:sp>
      <p:sp>
        <p:nvSpPr>
          <p:cNvPr id="134" name="Rectangle 133"/>
          <p:cNvSpPr>
            <a:spLocks noChangeAspect="1" noChangeArrowheads="1"/>
          </p:cNvSpPr>
          <p:nvPr/>
        </p:nvSpPr>
        <p:spPr bwMode="auto">
          <a:xfrm>
            <a:off x="7291388" y="4741863"/>
            <a:ext cx="13081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pt-BR" sz="1600">
                <a:latin typeface="Arial Black" pitchFamily="1" charset="0"/>
              </a:rPr>
              <a:t>Quadratus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pt-BR" sz="1600">
                <a:latin typeface="Arial Black" pitchFamily="1" charset="0"/>
              </a:rPr>
              <a:t>lumborum</a:t>
            </a:r>
            <a:endParaRPr lang="en-US" sz="1600">
              <a:latin typeface="Arial Black" pitchFamily="1" charset="0"/>
            </a:endParaRPr>
          </a:p>
        </p:txBody>
      </p:sp>
      <p:grpSp>
        <p:nvGrpSpPr>
          <p:cNvPr id="85169" name="Group 177"/>
          <p:cNvGrpSpPr>
            <a:grpSpLocks noChangeAspect="1"/>
          </p:cNvGrpSpPr>
          <p:nvPr/>
        </p:nvGrpSpPr>
        <p:grpSpPr bwMode="auto">
          <a:xfrm>
            <a:off x="1708150" y="3553777"/>
            <a:ext cx="5554663" cy="1397240"/>
            <a:chOff x="1076" y="2286"/>
            <a:chExt cx="3570" cy="898"/>
          </a:xfrm>
        </p:grpSpPr>
        <p:grpSp>
          <p:nvGrpSpPr>
            <p:cNvPr id="85170" name="Group 178"/>
            <p:cNvGrpSpPr>
              <a:grpSpLocks noChangeAspect="1"/>
            </p:cNvGrpSpPr>
            <p:nvPr/>
          </p:nvGrpSpPr>
          <p:grpSpPr bwMode="auto">
            <a:xfrm>
              <a:off x="1696" y="2370"/>
              <a:ext cx="2950" cy="814"/>
              <a:chOff x="1696" y="2370"/>
              <a:chExt cx="2950" cy="814"/>
            </a:xfrm>
          </p:grpSpPr>
          <p:sp>
            <p:nvSpPr>
              <p:cNvPr id="85178" name="Freeform 186"/>
              <p:cNvSpPr>
                <a:spLocks noChangeAspect="1"/>
              </p:cNvSpPr>
              <p:nvPr/>
            </p:nvSpPr>
            <p:spPr bwMode="auto">
              <a:xfrm>
                <a:off x="1914" y="2370"/>
                <a:ext cx="1074" cy="1"/>
              </a:xfrm>
              <a:custGeom>
                <a:avLst/>
                <a:gdLst>
                  <a:gd name="T0" fmla="*/ 0 w 1074"/>
                  <a:gd name="T1" fmla="*/ 0 h 1"/>
                  <a:gd name="T2" fmla="*/ 1074 w 107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74" h="1">
                    <a:moveTo>
                      <a:pt x="0" y="0"/>
                    </a:moveTo>
                    <a:lnTo>
                      <a:pt x="1074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9" name="Freeform 187"/>
              <p:cNvSpPr>
                <a:spLocks noChangeAspect="1"/>
              </p:cNvSpPr>
              <p:nvPr/>
            </p:nvSpPr>
            <p:spPr bwMode="auto">
              <a:xfrm>
                <a:off x="1992" y="2490"/>
                <a:ext cx="1130" cy="35"/>
              </a:xfrm>
              <a:custGeom>
                <a:avLst/>
                <a:gdLst>
                  <a:gd name="T0" fmla="*/ 0 w 1130"/>
                  <a:gd name="T1" fmla="*/ 35 h 35"/>
                  <a:gd name="T2" fmla="*/ 461 w 1130"/>
                  <a:gd name="T3" fmla="*/ 35 h 35"/>
                  <a:gd name="T4" fmla="*/ 1130 w 1130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0" h="35">
                    <a:moveTo>
                      <a:pt x="0" y="35"/>
                    </a:moveTo>
                    <a:lnTo>
                      <a:pt x="461" y="35"/>
                    </a:lnTo>
                    <a:lnTo>
                      <a:pt x="1130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80" name="Freeform 188"/>
              <p:cNvSpPr>
                <a:spLocks noChangeAspect="1"/>
              </p:cNvSpPr>
              <p:nvPr/>
            </p:nvSpPr>
            <p:spPr bwMode="auto">
              <a:xfrm>
                <a:off x="1696" y="2610"/>
                <a:ext cx="1624" cy="98"/>
              </a:xfrm>
              <a:custGeom>
                <a:avLst/>
                <a:gdLst>
                  <a:gd name="T0" fmla="*/ 0 w 1624"/>
                  <a:gd name="T1" fmla="*/ 92 h 98"/>
                  <a:gd name="T2" fmla="*/ 478 w 1624"/>
                  <a:gd name="T3" fmla="*/ 98 h 98"/>
                  <a:gd name="T4" fmla="*/ 1624 w 1624"/>
                  <a:gd name="T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4" h="98">
                    <a:moveTo>
                      <a:pt x="0" y="92"/>
                    </a:moveTo>
                    <a:lnTo>
                      <a:pt x="478" y="98"/>
                    </a:lnTo>
                    <a:lnTo>
                      <a:pt x="1624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84" name="Freeform 192"/>
              <p:cNvSpPr>
                <a:spLocks noChangeAspect="1"/>
              </p:cNvSpPr>
              <p:nvPr/>
            </p:nvSpPr>
            <p:spPr bwMode="auto">
              <a:xfrm>
                <a:off x="3652" y="3183"/>
                <a:ext cx="994" cy="1"/>
              </a:xfrm>
              <a:custGeom>
                <a:avLst/>
                <a:gdLst>
                  <a:gd name="T0" fmla="*/ 0 w 994"/>
                  <a:gd name="T1" fmla="*/ 1 h 1"/>
                  <a:gd name="T2" fmla="*/ 994 w 99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94" h="1">
                    <a:moveTo>
                      <a:pt x="0" y="1"/>
                    </a:moveTo>
                    <a:lnTo>
                      <a:pt x="994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190" name="AutoShape 198"/>
            <p:cNvSpPr>
              <a:spLocks noChangeAspect="1"/>
            </p:cNvSpPr>
            <p:nvPr/>
          </p:nvSpPr>
          <p:spPr bwMode="auto">
            <a:xfrm>
              <a:off x="1102" y="2286"/>
              <a:ext cx="48" cy="486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1" name="Freeform 199"/>
            <p:cNvSpPr>
              <a:spLocks noChangeAspect="1"/>
            </p:cNvSpPr>
            <p:nvPr/>
          </p:nvSpPr>
          <p:spPr bwMode="auto">
            <a:xfrm>
              <a:off x="1076" y="2492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59" name="Rectangle 6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10.10d  Muscles of the neck and vertebral column that move the head and trunk.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2458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527" y="914400"/>
            <a:ext cx="44444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Synovial Joints: Six Distinguishing Features</a:t>
            </a:r>
            <a:endParaRPr lang="en-US" sz="3600" dirty="0"/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dirty="0" smtClean="0"/>
              <a:t>5. Different types of reinforcing ligaments</a:t>
            </a:r>
            <a:endParaRPr lang="en-US" dirty="0"/>
          </a:p>
          <a:p>
            <a:pPr lvl="1"/>
            <a:r>
              <a:rPr lang="en-US" b="1" dirty="0" smtClean="0"/>
              <a:t>Capsular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Thickened part of fibrous layer</a:t>
            </a:r>
            <a:endParaRPr lang="en-US" dirty="0"/>
          </a:p>
          <a:p>
            <a:pPr lvl="1"/>
            <a:r>
              <a:rPr lang="en-US" b="1" dirty="0" err="1"/>
              <a:t>Extracapsular</a:t>
            </a:r>
            <a:endParaRPr lang="en-US" b="1" dirty="0"/>
          </a:p>
          <a:p>
            <a:pPr lvl="2"/>
            <a:r>
              <a:rPr lang="en-US" dirty="0" smtClean="0"/>
              <a:t>Outside the capsule</a:t>
            </a:r>
            <a:endParaRPr lang="en-US" dirty="0"/>
          </a:p>
          <a:p>
            <a:pPr lvl="1"/>
            <a:r>
              <a:rPr lang="en-US" b="1" dirty="0" err="1"/>
              <a:t>Intracapsular</a:t>
            </a:r>
            <a:endParaRPr lang="en-US" b="1" dirty="0"/>
          </a:p>
          <a:p>
            <a:pPr lvl="2"/>
            <a:r>
              <a:rPr lang="en-US" dirty="0" smtClean="0"/>
              <a:t>Deep to capsule; covered by synovial membrane</a:t>
            </a:r>
            <a:endParaRPr lang="en-US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5126" name="Picture 134" descr="figure_10_10d_unlabeled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>
            <a:fillRect/>
          </a:stretch>
        </p:blipFill>
        <p:spPr bwMode="auto">
          <a:xfrm>
            <a:off x="296863" y="166688"/>
            <a:ext cx="84264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>
            <a:spLocks noChangeAspect="1" noChangeArrowheads="1"/>
          </p:cNvSpPr>
          <p:nvPr/>
        </p:nvSpPr>
        <p:spPr bwMode="auto">
          <a:xfrm>
            <a:off x="854075" y="1685925"/>
            <a:ext cx="2314575" cy="306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s-ES_tradnl" sz="1600" dirty="0" err="1">
                <a:solidFill>
                  <a:srgbClr val="000000"/>
                </a:solidFill>
                <a:latin typeface="Arial Black" pitchFamily="1" charset="0"/>
              </a:rPr>
              <a:t>Iliocostalis</a:t>
            </a:r>
            <a:r>
              <a:rPr lang="es-ES_tradnl" sz="160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s-ES_tradnl" sz="1600" dirty="0" err="1">
                <a:solidFill>
                  <a:srgbClr val="000000"/>
                </a:solidFill>
                <a:latin typeface="Arial Black" pitchFamily="1" charset="0"/>
              </a:rPr>
              <a:t>cervicis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1" name="Rectangle 120"/>
          <p:cNvSpPr>
            <a:spLocks noChangeAspect="1" noChangeArrowheads="1"/>
          </p:cNvSpPr>
          <p:nvPr/>
        </p:nvSpPr>
        <p:spPr bwMode="auto">
          <a:xfrm>
            <a:off x="228600" y="2651125"/>
            <a:ext cx="2349500" cy="306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Iliocostalis</a:t>
            </a:r>
            <a:r>
              <a:rPr lang="en-US" sz="160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thoracis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4" name="Rectangle 123"/>
          <p:cNvSpPr>
            <a:spLocks noChangeAspect="1" noChangeArrowheads="1"/>
          </p:cNvSpPr>
          <p:nvPr/>
        </p:nvSpPr>
        <p:spPr bwMode="auto">
          <a:xfrm>
            <a:off x="746125" y="3746500"/>
            <a:ext cx="9874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Erector</a:t>
            </a:r>
          </a:p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spinae</a:t>
            </a:r>
          </a:p>
        </p:txBody>
      </p:sp>
      <p:sp>
        <p:nvSpPr>
          <p:cNvPr id="125" name="Rectangle 124"/>
          <p:cNvSpPr>
            <a:spLocks noChangeAspect="1" noChangeArrowheads="1"/>
          </p:cNvSpPr>
          <p:nvPr/>
        </p:nvSpPr>
        <p:spPr bwMode="auto">
          <a:xfrm>
            <a:off x="1200150" y="4598988"/>
            <a:ext cx="1385888" cy="48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it-IT" sz="1600" dirty="0">
                <a:solidFill>
                  <a:srgbClr val="000000"/>
                </a:solidFill>
                <a:latin typeface="Arial Black" pitchFamily="1" charset="0"/>
              </a:rPr>
              <a:t>Iliocostalis</a:t>
            </a:r>
          </a:p>
          <a:p>
            <a:pPr>
              <a:lnSpc>
                <a:spcPct val="80000"/>
              </a:lnSpc>
              <a:spcBef>
                <a:spcPts val="100"/>
              </a:spcBef>
            </a:pPr>
            <a:r>
              <a:rPr lang="it-IT" sz="1600" dirty="0">
                <a:solidFill>
                  <a:srgbClr val="000000"/>
                </a:solidFill>
                <a:latin typeface="Arial Black" pitchFamily="1" charset="0"/>
              </a:rPr>
              <a:t>lumborum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7" name="Rectangle 126"/>
          <p:cNvSpPr>
            <a:spLocks noChangeAspect="1" noChangeArrowheads="1"/>
          </p:cNvSpPr>
          <p:nvPr/>
        </p:nvSpPr>
        <p:spPr bwMode="auto">
          <a:xfrm>
            <a:off x="1790700" y="3529013"/>
            <a:ext cx="1209675" cy="306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it-IT" sz="1600" b="1" dirty="0">
                <a:solidFill>
                  <a:srgbClr val="000000"/>
                </a:solidFill>
                <a:latin typeface="Arial" charset="0"/>
              </a:rPr>
              <a:t>Iliocostalis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177"/>
          <p:cNvGrpSpPr>
            <a:grpSpLocks noChangeAspect="1"/>
          </p:cNvGrpSpPr>
          <p:nvPr/>
        </p:nvGrpSpPr>
        <p:grpSpPr bwMode="auto">
          <a:xfrm>
            <a:off x="1708150" y="1826676"/>
            <a:ext cx="3105632" cy="2984306"/>
            <a:chOff x="1076" y="1176"/>
            <a:chExt cx="1996" cy="1918"/>
          </a:xfrm>
        </p:grpSpPr>
        <p:grpSp>
          <p:nvGrpSpPr>
            <p:cNvPr id="6" name="Group 178"/>
            <p:cNvGrpSpPr>
              <a:grpSpLocks noChangeAspect="1"/>
            </p:cNvGrpSpPr>
            <p:nvPr/>
          </p:nvGrpSpPr>
          <p:grpSpPr bwMode="auto">
            <a:xfrm>
              <a:off x="1620" y="1176"/>
              <a:ext cx="1452" cy="1918"/>
              <a:chOff x="1620" y="1176"/>
              <a:chExt cx="1452" cy="1918"/>
            </a:xfrm>
          </p:grpSpPr>
          <p:sp>
            <p:nvSpPr>
              <p:cNvPr id="85173" name="Line 181"/>
              <p:cNvSpPr>
                <a:spLocks noChangeAspect="1" noChangeShapeType="1"/>
              </p:cNvSpPr>
              <p:nvPr/>
            </p:nvSpPr>
            <p:spPr bwMode="auto">
              <a:xfrm flipV="1">
                <a:off x="2004" y="1176"/>
                <a:ext cx="1068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5" name="Freeform 183"/>
              <p:cNvSpPr>
                <a:spLocks noChangeAspect="1"/>
              </p:cNvSpPr>
              <p:nvPr/>
            </p:nvSpPr>
            <p:spPr bwMode="auto">
              <a:xfrm>
                <a:off x="1624" y="1806"/>
                <a:ext cx="1364" cy="2"/>
              </a:xfrm>
              <a:custGeom>
                <a:avLst/>
                <a:gdLst>
                  <a:gd name="T0" fmla="*/ 0 w 1364"/>
                  <a:gd name="T1" fmla="*/ 0 h 2"/>
                  <a:gd name="T2" fmla="*/ 1364 w 1364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64" h="2">
                    <a:moveTo>
                      <a:pt x="0" y="0"/>
                    </a:moveTo>
                    <a:lnTo>
                      <a:pt x="1364" y="2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8" name="Freeform 186"/>
              <p:cNvSpPr>
                <a:spLocks noChangeAspect="1"/>
              </p:cNvSpPr>
              <p:nvPr/>
            </p:nvSpPr>
            <p:spPr bwMode="auto">
              <a:xfrm>
                <a:off x="1914" y="2370"/>
                <a:ext cx="1074" cy="1"/>
              </a:xfrm>
              <a:custGeom>
                <a:avLst/>
                <a:gdLst>
                  <a:gd name="T0" fmla="*/ 0 w 1074"/>
                  <a:gd name="T1" fmla="*/ 0 h 1"/>
                  <a:gd name="T2" fmla="*/ 1074 w 107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74" h="1">
                    <a:moveTo>
                      <a:pt x="0" y="0"/>
                    </a:moveTo>
                    <a:lnTo>
                      <a:pt x="1074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81" name="Freeform 189"/>
              <p:cNvSpPr>
                <a:spLocks noChangeAspect="1"/>
              </p:cNvSpPr>
              <p:nvPr/>
            </p:nvSpPr>
            <p:spPr bwMode="auto">
              <a:xfrm>
                <a:off x="1620" y="3093"/>
                <a:ext cx="1440" cy="1"/>
              </a:xfrm>
              <a:custGeom>
                <a:avLst/>
                <a:gdLst>
                  <a:gd name="T0" fmla="*/ 0 w 1440"/>
                  <a:gd name="T1" fmla="*/ 0 h 1"/>
                  <a:gd name="T2" fmla="*/ 1440 w 1440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0" h="1">
                    <a:moveTo>
                      <a:pt x="0" y="0"/>
                    </a:moveTo>
                    <a:lnTo>
                      <a:pt x="1440" y="1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190" name="AutoShape 198"/>
            <p:cNvSpPr>
              <a:spLocks noChangeAspect="1"/>
            </p:cNvSpPr>
            <p:nvPr/>
          </p:nvSpPr>
          <p:spPr bwMode="auto">
            <a:xfrm>
              <a:off x="1102" y="2286"/>
              <a:ext cx="48" cy="486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1" name="Freeform 199"/>
            <p:cNvSpPr>
              <a:spLocks noChangeAspect="1"/>
            </p:cNvSpPr>
            <p:nvPr/>
          </p:nvSpPr>
          <p:spPr bwMode="auto">
            <a:xfrm>
              <a:off x="1076" y="2492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59" name="Rectangle 6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10.10d  Muscles of the neck and vertebral column that move the head and trunk.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8240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5126" name="Picture 134" descr="figure_10_10d_unlabeled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>
            <a:fillRect/>
          </a:stretch>
        </p:blipFill>
        <p:spPr bwMode="auto">
          <a:xfrm>
            <a:off x="296863" y="166688"/>
            <a:ext cx="84264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>
            <a:spLocks noChangeAspect="1" noChangeArrowheads="1"/>
          </p:cNvSpPr>
          <p:nvPr/>
        </p:nvSpPr>
        <p:spPr bwMode="auto">
          <a:xfrm>
            <a:off x="1581150" y="1025525"/>
            <a:ext cx="2349500" cy="306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fi-FI" sz="1600" dirty="0">
                <a:solidFill>
                  <a:srgbClr val="000000"/>
                </a:solidFill>
                <a:latin typeface="Arial Black" pitchFamily="1" charset="0"/>
              </a:rPr>
              <a:t>Longissimus capitis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0" name="Rectangle 119"/>
          <p:cNvSpPr>
            <a:spLocks noChangeAspect="1" noChangeArrowheads="1"/>
          </p:cNvSpPr>
          <p:nvPr/>
        </p:nvSpPr>
        <p:spPr bwMode="auto">
          <a:xfrm>
            <a:off x="708025" y="1898650"/>
            <a:ext cx="2470150" cy="306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fi-FI" sz="1600" dirty="0">
                <a:solidFill>
                  <a:srgbClr val="000000"/>
                </a:solidFill>
                <a:latin typeface="Arial Black" pitchFamily="1" charset="0"/>
              </a:rPr>
              <a:t>Longissimus cervicis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2" name="Rectangle 121"/>
          <p:cNvSpPr>
            <a:spLocks noChangeAspect="1" noChangeArrowheads="1"/>
          </p:cNvSpPr>
          <p:nvPr/>
        </p:nvSpPr>
        <p:spPr bwMode="auto">
          <a:xfrm>
            <a:off x="384175" y="3030538"/>
            <a:ext cx="2503488" cy="306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Longissimus</a:t>
            </a:r>
            <a:r>
              <a:rPr lang="en-US" sz="160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thoracis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4" name="Rectangle 123"/>
          <p:cNvSpPr>
            <a:spLocks noChangeAspect="1" noChangeArrowheads="1"/>
          </p:cNvSpPr>
          <p:nvPr/>
        </p:nvSpPr>
        <p:spPr bwMode="auto">
          <a:xfrm>
            <a:off x="746125" y="3746500"/>
            <a:ext cx="9874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Erector</a:t>
            </a:r>
          </a:p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spinae</a:t>
            </a:r>
          </a:p>
        </p:txBody>
      </p:sp>
      <p:sp>
        <p:nvSpPr>
          <p:cNvPr id="128" name="Rectangle 127"/>
          <p:cNvSpPr>
            <a:spLocks noChangeAspect="1" noChangeArrowheads="1"/>
          </p:cNvSpPr>
          <p:nvPr/>
        </p:nvSpPr>
        <p:spPr bwMode="auto">
          <a:xfrm>
            <a:off x="1787525" y="3768725"/>
            <a:ext cx="1408113" cy="306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fi-FI" sz="1600" b="1" dirty="0">
                <a:solidFill>
                  <a:srgbClr val="000000"/>
                </a:solidFill>
                <a:latin typeface="Arial" charset="0"/>
              </a:rPr>
              <a:t>Longissimus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177"/>
          <p:cNvGrpSpPr>
            <a:grpSpLocks noChangeAspect="1"/>
          </p:cNvGrpSpPr>
          <p:nvPr/>
        </p:nvGrpSpPr>
        <p:grpSpPr bwMode="auto">
          <a:xfrm>
            <a:off x="1708150" y="1179402"/>
            <a:ext cx="3267448" cy="3130565"/>
            <a:chOff x="1076" y="760"/>
            <a:chExt cx="2100" cy="2012"/>
          </a:xfrm>
        </p:grpSpPr>
        <p:grpSp>
          <p:nvGrpSpPr>
            <p:cNvPr id="6" name="Group 178"/>
            <p:cNvGrpSpPr>
              <a:grpSpLocks noChangeAspect="1"/>
            </p:cNvGrpSpPr>
            <p:nvPr/>
          </p:nvGrpSpPr>
          <p:grpSpPr bwMode="auto">
            <a:xfrm>
              <a:off x="1828" y="760"/>
              <a:ext cx="1348" cy="1765"/>
              <a:chOff x="1828" y="760"/>
              <a:chExt cx="1348" cy="1765"/>
            </a:xfrm>
          </p:grpSpPr>
          <p:sp>
            <p:nvSpPr>
              <p:cNvPr id="85172" name="Line 180"/>
              <p:cNvSpPr>
                <a:spLocks noChangeAspect="1" noChangeShapeType="1"/>
              </p:cNvSpPr>
              <p:nvPr/>
            </p:nvSpPr>
            <p:spPr bwMode="auto">
              <a:xfrm>
                <a:off x="2496" y="760"/>
                <a:ext cx="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4" name="Freeform 182"/>
              <p:cNvSpPr>
                <a:spLocks noChangeAspect="1"/>
              </p:cNvSpPr>
              <p:nvPr/>
            </p:nvSpPr>
            <p:spPr bwMode="auto">
              <a:xfrm>
                <a:off x="2000" y="1268"/>
                <a:ext cx="1140" cy="42"/>
              </a:xfrm>
              <a:custGeom>
                <a:avLst/>
                <a:gdLst>
                  <a:gd name="T0" fmla="*/ 0 w 1140"/>
                  <a:gd name="T1" fmla="*/ 42 h 42"/>
                  <a:gd name="T2" fmla="*/ 434 w 1140"/>
                  <a:gd name="T3" fmla="*/ 40 h 42"/>
                  <a:gd name="T4" fmla="*/ 1140 w 1140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40" h="42">
                    <a:moveTo>
                      <a:pt x="0" y="42"/>
                    </a:moveTo>
                    <a:lnTo>
                      <a:pt x="434" y="40"/>
                    </a:lnTo>
                    <a:lnTo>
                      <a:pt x="1140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6" name="Freeform 184"/>
              <p:cNvSpPr>
                <a:spLocks noChangeAspect="1"/>
              </p:cNvSpPr>
              <p:nvPr/>
            </p:nvSpPr>
            <p:spPr bwMode="auto">
              <a:xfrm>
                <a:off x="1828" y="2056"/>
                <a:ext cx="1278" cy="2"/>
              </a:xfrm>
              <a:custGeom>
                <a:avLst/>
                <a:gdLst>
                  <a:gd name="T0" fmla="*/ 0 w 1278"/>
                  <a:gd name="T1" fmla="*/ 0 h 2"/>
                  <a:gd name="T2" fmla="*/ 1278 w 1278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78" h="2">
                    <a:moveTo>
                      <a:pt x="0" y="0"/>
                    </a:moveTo>
                    <a:lnTo>
                      <a:pt x="1278" y="2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79" name="Freeform 187"/>
              <p:cNvSpPr>
                <a:spLocks noChangeAspect="1"/>
              </p:cNvSpPr>
              <p:nvPr/>
            </p:nvSpPr>
            <p:spPr bwMode="auto">
              <a:xfrm>
                <a:off x="1992" y="2490"/>
                <a:ext cx="1130" cy="35"/>
              </a:xfrm>
              <a:custGeom>
                <a:avLst/>
                <a:gdLst>
                  <a:gd name="T0" fmla="*/ 0 w 1130"/>
                  <a:gd name="T1" fmla="*/ 35 h 35"/>
                  <a:gd name="T2" fmla="*/ 461 w 1130"/>
                  <a:gd name="T3" fmla="*/ 35 h 35"/>
                  <a:gd name="T4" fmla="*/ 1130 w 1130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30" h="35">
                    <a:moveTo>
                      <a:pt x="0" y="35"/>
                    </a:moveTo>
                    <a:lnTo>
                      <a:pt x="461" y="35"/>
                    </a:lnTo>
                    <a:lnTo>
                      <a:pt x="1130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190" name="AutoShape 198"/>
            <p:cNvSpPr>
              <a:spLocks noChangeAspect="1"/>
            </p:cNvSpPr>
            <p:nvPr/>
          </p:nvSpPr>
          <p:spPr bwMode="auto">
            <a:xfrm>
              <a:off x="1102" y="2286"/>
              <a:ext cx="48" cy="486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1" name="Freeform 199"/>
            <p:cNvSpPr>
              <a:spLocks noChangeAspect="1"/>
            </p:cNvSpPr>
            <p:nvPr/>
          </p:nvSpPr>
          <p:spPr bwMode="auto">
            <a:xfrm>
              <a:off x="1076" y="2492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59" name="Rectangle 6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10.10d  Muscles of the neck and vertebral column that move the head and trunk.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40868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5126" name="Picture 134" descr="figure_10_10d_unlabeled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>
            <a:fillRect/>
          </a:stretch>
        </p:blipFill>
        <p:spPr bwMode="auto">
          <a:xfrm>
            <a:off x="296863" y="166688"/>
            <a:ext cx="84264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angle 122"/>
          <p:cNvSpPr>
            <a:spLocks noChangeAspect="1" noChangeArrowheads="1"/>
          </p:cNvSpPr>
          <p:nvPr/>
        </p:nvSpPr>
        <p:spPr bwMode="auto">
          <a:xfrm>
            <a:off x="895350" y="3292475"/>
            <a:ext cx="2005013" cy="3063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Spinalis</a:t>
            </a:r>
            <a:r>
              <a:rPr lang="en-US" sz="160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 Black" pitchFamily="1" charset="0"/>
              </a:rPr>
              <a:t>thoracis</a:t>
            </a:r>
            <a:endParaRPr lang="en-US" sz="160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24" name="Rectangle 123"/>
          <p:cNvSpPr>
            <a:spLocks noChangeAspect="1" noChangeArrowheads="1"/>
          </p:cNvSpPr>
          <p:nvPr/>
        </p:nvSpPr>
        <p:spPr bwMode="auto">
          <a:xfrm>
            <a:off x="746125" y="3746500"/>
            <a:ext cx="9874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Erector</a:t>
            </a:r>
          </a:p>
          <a:p>
            <a:pPr>
              <a:lnSpc>
                <a:spcPct val="65000"/>
              </a:lnSpc>
              <a:spcBef>
                <a:spcPts val="100"/>
              </a:spcBef>
            </a:pPr>
            <a:r>
              <a:rPr lang="en-US" sz="1600">
                <a:solidFill>
                  <a:srgbClr val="000000"/>
                </a:solidFill>
                <a:latin typeface="Arial Black" pitchFamily="1" charset="0"/>
              </a:rPr>
              <a:t>spinae</a:t>
            </a:r>
          </a:p>
        </p:txBody>
      </p:sp>
      <p:sp>
        <p:nvSpPr>
          <p:cNvPr id="129" name="Rectangle 128"/>
          <p:cNvSpPr>
            <a:spLocks noChangeAspect="1" noChangeArrowheads="1"/>
          </p:cNvSpPr>
          <p:nvPr/>
        </p:nvSpPr>
        <p:spPr bwMode="auto">
          <a:xfrm>
            <a:off x="1787525" y="4038600"/>
            <a:ext cx="944563" cy="3063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b="1" dirty="0" err="1">
                <a:solidFill>
                  <a:srgbClr val="000000"/>
                </a:solidFill>
                <a:latin typeface="Arial" charset="0"/>
              </a:rPr>
              <a:t>Spinalis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177"/>
          <p:cNvGrpSpPr>
            <a:grpSpLocks noChangeAspect="1"/>
          </p:cNvGrpSpPr>
          <p:nvPr/>
        </p:nvGrpSpPr>
        <p:grpSpPr bwMode="auto">
          <a:xfrm>
            <a:off x="1708150" y="3469755"/>
            <a:ext cx="3491502" cy="840211"/>
            <a:chOff x="1076" y="2232"/>
            <a:chExt cx="2244" cy="540"/>
          </a:xfrm>
        </p:grpSpPr>
        <p:grpSp>
          <p:nvGrpSpPr>
            <p:cNvPr id="6" name="Group 178"/>
            <p:cNvGrpSpPr>
              <a:grpSpLocks noChangeAspect="1"/>
            </p:cNvGrpSpPr>
            <p:nvPr/>
          </p:nvGrpSpPr>
          <p:grpSpPr bwMode="auto">
            <a:xfrm>
              <a:off x="1696" y="2232"/>
              <a:ext cx="1624" cy="476"/>
              <a:chOff x="1696" y="2232"/>
              <a:chExt cx="1624" cy="476"/>
            </a:xfrm>
          </p:grpSpPr>
          <p:sp>
            <p:nvSpPr>
              <p:cNvPr id="85177" name="Freeform 185"/>
              <p:cNvSpPr>
                <a:spLocks noChangeAspect="1"/>
              </p:cNvSpPr>
              <p:nvPr/>
            </p:nvSpPr>
            <p:spPr bwMode="auto">
              <a:xfrm>
                <a:off x="1832" y="2232"/>
                <a:ext cx="1480" cy="1"/>
              </a:xfrm>
              <a:custGeom>
                <a:avLst/>
                <a:gdLst>
                  <a:gd name="T0" fmla="*/ 0 w 1480"/>
                  <a:gd name="T1" fmla="*/ 0 h 1"/>
                  <a:gd name="T2" fmla="*/ 1480 w 1480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80" h="1">
                    <a:moveTo>
                      <a:pt x="0" y="0"/>
                    </a:moveTo>
                    <a:lnTo>
                      <a:pt x="1480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80" name="Freeform 188"/>
              <p:cNvSpPr>
                <a:spLocks noChangeAspect="1"/>
              </p:cNvSpPr>
              <p:nvPr/>
            </p:nvSpPr>
            <p:spPr bwMode="auto">
              <a:xfrm>
                <a:off x="1696" y="2610"/>
                <a:ext cx="1624" cy="98"/>
              </a:xfrm>
              <a:custGeom>
                <a:avLst/>
                <a:gdLst>
                  <a:gd name="T0" fmla="*/ 0 w 1624"/>
                  <a:gd name="T1" fmla="*/ 92 h 98"/>
                  <a:gd name="T2" fmla="*/ 478 w 1624"/>
                  <a:gd name="T3" fmla="*/ 98 h 98"/>
                  <a:gd name="T4" fmla="*/ 1624 w 1624"/>
                  <a:gd name="T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24" h="98">
                    <a:moveTo>
                      <a:pt x="0" y="92"/>
                    </a:moveTo>
                    <a:lnTo>
                      <a:pt x="478" y="98"/>
                    </a:lnTo>
                    <a:lnTo>
                      <a:pt x="1624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190" name="AutoShape 198"/>
            <p:cNvSpPr>
              <a:spLocks noChangeAspect="1"/>
            </p:cNvSpPr>
            <p:nvPr/>
          </p:nvSpPr>
          <p:spPr bwMode="auto">
            <a:xfrm>
              <a:off x="1102" y="2286"/>
              <a:ext cx="48" cy="486"/>
            </a:xfrm>
            <a:prstGeom prst="leftBracket">
              <a:avLst>
                <a:gd name="adj" fmla="val 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1" name="Freeform 199"/>
            <p:cNvSpPr>
              <a:spLocks noChangeAspect="1"/>
            </p:cNvSpPr>
            <p:nvPr/>
          </p:nvSpPr>
          <p:spPr bwMode="auto">
            <a:xfrm>
              <a:off x="1076" y="2492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59" name="Rectangle 6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10.10d  Muscles of the neck and vertebral column that move the head and trunk.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9225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5126" name="Picture 134" descr="figure_10_10d_unlabeled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>
            <a:fillRect/>
          </a:stretch>
        </p:blipFill>
        <p:spPr bwMode="auto">
          <a:xfrm>
            <a:off x="296863" y="166688"/>
            <a:ext cx="842645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spect="1" noChangeArrowheads="1"/>
          </p:cNvSpPr>
          <p:nvPr/>
        </p:nvSpPr>
        <p:spPr bwMode="auto">
          <a:xfrm>
            <a:off x="1957388" y="669925"/>
            <a:ext cx="17954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Mastoid process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of temporal bone</a:t>
            </a:r>
          </a:p>
        </p:txBody>
      </p:sp>
      <p:sp>
        <p:nvSpPr>
          <p:cNvPr id="126" name="Rectangle 125"/>
          <p:cNvSpPr>
            <a:spLocks noChangeAspect="1" noChangeArrowheads="1"/>
          </p:cNvSpPr>
          <p:nvPr/>
        </p:nvSpPr>
        <p:spPr bwMode="auto">
          <a:xfrm>
            <a:off x="1041400" y="5157788"/>
            <a:ext cx="1730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fr-FR" sz="1600" b="1" dirty="0" err="1">
                <a:solidFill>
                  <a:srgbClr val="000000"/>
                </a:solidFill>
                <a:latin typeface="Arial" charset="0"/>
              </a:rPr>
              <a:t>External</a:t>
            </a:r>
            <a:r>
              <a:rPr lang="fr-FR" sz="1600" b="1" dirty="0">
                <a:solidFill>
                  <a:srgbClr val="000000"/>
                </a:solidFill>
                <a:latin typeface="Arial" charset="0"/>
              </a:rPr>
              <a:t> oblique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0" name="Rectangle 129"/>
          <p:cNvSpPr>
            <a:spLocks noChangeAspect="1" noChangeArrowheads="1"/>
          </p:cNvSpPr>
          <p:nvPr/>
        </p:nvSpPr>
        <p:spPr bwMode="auto">
          <a:xfrm>
            <a:off x="7077075" y="349250"/>
            <a:ext cx="1530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cs-CZ" sz="1600">
                <a:latin typeface="Arial Black" pitchFamily="1" charset="0"/>
              </a:rPr>
              <a:t>Ligamentum</a:t>
            </a:r>
          </a:p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cs-CZ" sz="1600">
                <a:latin typeface="Arial Black" pitchFamily="1" charset="0"/>
              </a:rPr>
              <a:t>nuchae</a:t>
            </a:r>
            <a:endParaRPr lang="en-US" sz="1600">
              <a:latin typeface="Arial Black" pitchFamily="1" charset="0"/>
            </a:endParaRPr>
          </a:p>
        </p:txBody>
      </p:sp>
      <p:sp>
        <p:nvSpPr>
          <p:cNvPr id="131" name="Rectangle 130"/>
          <p:cNvSpPr>
            <a:spLocks noChangeAspect="1" noChangeArrowheads="1"/>
          </p:cNvSpPr>
          <p:nvPr/>
        </p:nvSpPr>
        <p:spPr bwMode="auto">
          <a:xfrm>
            <a:off x="7072313" y="801688"/>
            <a:ext cx="15636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de-DE" sz="1600">
                <a:latin typeface="Arial Black" pitchFamily="1" charset="0"/>
              </a:rPr>
              <a:t>Semispinalis</a:t>
            </a:r>
          </a:p>
          <a:p>
            <a:pPr>
              <a:lnSpc>
                <a:spcPct val="75000"/>
              </a:lnSpc>
              <a:spcBef>
                <a:spcPts val="100"/>
              </a:spcBef>
            </a:pPr>
            <a:r>
              <a:rPr lang="de-DE" sz="1600">
                <a:latin typeface="Arial Black" pitchFamily="1" charset="0"/>
              </a:rPr>
              <a:t>capitis</a:t>
            </a:r>
            <a:endParaRPr lang="en-US" sz="1600">
              <a:latin typeface="Arial Black" pitchFamily="1" charset="0"/>
            </a:endParaRPr>
          </a:p>
        </p:txBody>
      </p:sp>
      <p:sp>
        <p:nvSpPr>
          <p:cNvPr id="132" name="Rectangle 131"/>
          <p:cNvSpPr>
            <a:spLocks noChangeAspect="1" noChangeArrowheads="1"/>
          </p:cNvSpPr>
          <p:nvPr/>
        </p:nvSpPr>
        <p:spPr bwMode="auto">
          <a:xfrm>
            <a:off x="7075488" y="1289050"/>
            <a:ext cx="15636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de-DE" sz="1600">
                <a:latin typeface="Arial Black" pitchFamily="1" charset="0"/>
              </a:rPr>
              <a:t>Semispinalis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de-DE" sz="1600">
                <a:latin typeface="Arial Black" pitchFamily="1" charset="0"/>
              </a:rPr>
              <a:t>cervicis</a:t>
            </a:r>
            <a:endParaRPr lang="en-US" sz="1600">
              <a:latin typeface="Arial Black" pitchFamily="1" charset="0"/>
            </a:endParaRPr>
          </a:p>
        </p:txBody>
      </p:sp>
      <p:sp>
        <p:nvSpPr>
          <p:cNvPr id="133" name="Rectangle 132"/>
          <p:cNvSpPr>
            <a:spLocks noChangeAspect="1" noChangeArrowheads="1"/>
          </p:cNvSpPr>
          <p:nvPr/>
        </p:nvSpPr>
        <p:spPr bwMode="auto">
          <a:xfrm>
            <a:off x="7310438" y="2282825"/>
            <a:ext cx="15636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5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Semispinalis</a:t>
            </a:r>
          </a:p>
          <a:p>
            <a:pPr>
              <a:lnSpc>
                <a:spcPct val="95000"/>
              </a:lnSpc>
              <a:spcBef>
                <a:spcPts val="100"/>
              </a:spcBef>
            </a:pPr>
            <a:r>
              <a:rPr lang="en-US" sz="1600">
                <a:latin typeface="Arial Black" pitchFamily="1" charset="0"/>
              </a:rPr>
              <a:t>thoracis</a:t>
            </a:r>
          </a:p>
        </p:txBody>
      </p:sp>
      <p:sp>
        <p:nvSpPr>
          <p:cNvPr id="134" name="Rectangle 133"/>
          <p:cNvSpPr>
            <a:spLocks noChangeAspect="1" noChangeArrowheads="1"/>
          </p:cNvSpPr>
          <p:nvPr/>
        </p:nvSpPr>
        <p:spPr bwMode="auto">
          <a:xfrm>
            <a:off x="7291388" y="4741863"/>
            <a:ext cx="13081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pt-BR" sz="1600">
                <a:latin typeface="Arial Black" pitchFamily="1" charset="0"/>
              </a:rPr>
              <a:t>Quadratus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pt-BR" sz="1600">
                <a:latin typeface="Arial Black" pitchFamily="1" charset="0"/>
              </a:rPr>
              <a:t>lumborum</a:t>
            </a:r>
            <a:endParaRPr lang="en-US" sz="1600">
              <a:latin typeface="Arial Black" pitchFamily="1" charset="0"/>
            </a:endParaRPr>
          </a:p>
        </p:txBody>
      </p:sp>
      <p:grpSp>
        <p:nvGrpSpPr>
          <p:cNvPr id="6" name="Group 178"/>
          <p:cNvGrpSpPr>
            <a:grpSpLocks noChangeAspect="1"/>
          </p:cNvGrpSpPr>
          <p:nvPr/>
        </p:nvGrpSpPr>
        <p:grpSpPr bwMode="auto">
          <a:xfrm>
            <a:off x="2738175" y="547688"/>
            <a:ext cx="4524639" cy="4775200"/>
            <a:chOff x="1738" y="354"/>
            <a:chExt cx="2908" cy="3069"/>
          </a:xfrm>
        </p:grpSpPr>
        <p:sp>
          <p:nvSpPr>
            <p:cNvPr id="85171" name="Line 179"/>
            <p:cNvSpPr>
              <a:spLocks noChangeAspect="1" noChangeShapeType="1"/>
            </p:cNvSpPr>
            <p:nvPr/>
          </p:nvSpPr>
          <p:spPr bwMode="auto">
            <a:xfrm>
              <a:off x="2348" y="518"/>
              <a:ext cx="7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2" name="Freeform 190"/>
            <p:cNvSpPr>
              <a:spLocks noChangeAspect="1"/>
            </p:cNvSpPr>
            <p:nvPr/>
          </p:nvSpPr>
          <p:spPr bwMode="auto">
            <a:xfrm>
              <a:off x="1738" y="3422"/>
              <a:ext cx="976" cy="1"/>
            </a:xfrm>
            <a:custGeom>
              <a:avLst/>
              <a:gdLst>
                <a:gd name="T0" fmla="*/ 0 w 976"/>
                <a:gd name="T1" fmla="*/ 1 h 1"/>
                <a:gd name="T2" fmla="*/ 976 w 97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6" h="1">
                  <a:moveTo>
                    <a:pt x="0" y="1"/>
                  </a:moveTo>
                  <a:lnTo>
                    <a:pt x="97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4" name="Freeform 192"/>
            <p:cNvSpPr>
              <a:spLocks noChangeAspect="1"/>
            </p:cNvSpPr>
            <p:nvPr/>
          </p:nvSpPr>
          <p:spPr bwMode="auto">
            <a:xfrm>
              <a:off x="3652" y="3183"/>
              <a:ext cx="994" cy="1"/>
            </a:xfrm>
            <a:custGeom>
              <a:avLst/>
              <a:gdLst>
                <a:gd name="T0" fmla="*/ 0 w 994"/>
                <a:gd name="T1" fmla="*/ 1 h 1"/>
                <a:gd name="T2" fmla="*/ 994 w 994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94" h="1">
                  <a:moveTo>
                    <a:pt x="0" y="1"/>
                  </a:moveTo>
                  <a:lnTo>
                    <a:pt x="994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5" name="Line 193"/>
            <p:cNvSpPr>
              <a:spLocks noChangeAspect="1" noChangeShapeType="1"/>
            </p:cNvSpPr>
            <p:nvPr/>
          </p:nvSpPr>
          <p:spPr bwMode="auto">
            <a:xfrm>
              <a:off x="3442" y="1602"/>
              <a:ext cx="12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6" name="Freeform 194"/>
            <p:cNvSpPr>
              <a:spLocks noChangeAspect="1"/>
            </p:cNvSpPr>
            <p:nvPr/>
          </p:nvSpPr>
          <p:spPr bwMode="auto">
            <a:xfrm>
              <a:off x="3440" y="934"/>
              <a:ext cx="1058" cy="1"/>
            </a:xfrm>
            <a:custGeom>
              <a:avLst/>
              <a:gdLst>
                <a:gd name="T0" fmla="*/ 0 w 1058"/>
                <a:gd name="T1" fmla="*/ 0 h 1"/>
                <a:gd name="T2" fmla="*/ 1058 w 1058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8" h="1">
                  <a:moveTo>
                    <a:pt x="0" y="0"/>
                  </a:moveTo>
                  <a:lnTo>
                    <a:pt x="1058" y="1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7" name="Freeform 195"/>
            <p:cNvSpPr>
              <a:spLocks noChangeAspect="1"/>
            </p:cNvSpPr>
            <p:nvPr/>
          </p:nvSpPr>
          <p:spPr bwMode="auto">
            <a:xfrm>
              <a:off x="3522" y="604"/>
              <a:ext cx="978" cy="16"/>
            </a:xfrm>
            <a:custGeom>
              <a:avLst/>
              <a:gdLst>
                <a:gd name="T0" fmla="*/ 0 w 978"/>
                <a:gd name="T1" fmla="*/ 0 h 16"/>
                <a:gd name="T2" fmla="*/ 978 w 978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8" h="16">
                  <a:moveTo>
                    <a:pt x="0" y="0"/>
                  </a:moveTo>
                  <a:lnTo>
                    <a:pt x="978" y="16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8" name="Freeform 196"/>
            <p:cNvSpPr>
              <a:spLocks noChangeAspect="1"/>
            </p:cNvSpPr>
            <p:nvPr/>
          </p:nvSpPr>
          <p:spPr bwMode="auto">
            <a:xfrm>
              <a:off x="3512" y="618"/>
              <a:ext cx="718" cy="98"/>
            </a:xfrm>
            <a:custGeom>
              <a:avLst/>
              <a:gdLst>
                <a:gd name="T0" fmla="*/ 0 w 718"/>
                <a:gd name="T1" fmla="*/ 98 h 98"/>
                <a:gd name="T2" fmla="*/ 718 w 718"/>
                <a:gd name="T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98">
                  <a:moveTo>
                    <a:pt x="0" y="98"/>
                  </a:moveTo>
                  <a:lnTo>
                    <a:pt x="718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89" name="Freeform 197"/>
            <p:cNvSpPr>
              <a:spLocks noChangeAspect="1"/>
            </p:cNvSpPr>
            <p:nvPr/>
          </p:nvSpPr>
          <p:spPr bwMode="auto">
            <a:xfrm>
              <a:off x="3386" y="354"/>
              <a:ext cx="1110" cy="212"/>
            </a:xfrm>
            <a:custGeom>
              <a:avLst/>
              <a:gdLst>
                <a:gd name="T0" fmla="*/ 0 w 1110"/>
                <a:gd name="T1" fmla="*/ 212 h 212"/>
                <a:gd name="T2" fmla="*/ 792 w 1110"/>
                <a:gd name="T3" fmla="*/ 0 h 212"/>
                <a:gd name="T4" fmla="*/ 1110 w 1110"/>
                <a:gd name="T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0" h="212">
                  <a:moveTo>
                    <a:pt x="0" y="212"/>
                  </a:moveTo>
                  <a:lnTo>
                    <a:pt x="792" y="0"/>
                  </a:lnTo>
                  <a:lnTo>
                    <a:pt x="1110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59" name="Rectangle 6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10.10d  Muscles of the neck and vertebral column that move the head and trunk.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6816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Deep Muscles of the Thorax: Breathing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Muscles of respiration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External </a:t>
            </a:r>
            <a:r>
              <a:rPr lang="en-US" b="1" dirty="0" smtClean="0"/>
              <a:t>intercostals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more </a:t>
            </a:r>
            <a:r>
              <a:rPr lang="en-US" dirty="0"/>
              <a:t>superficial </a:t>
            </a:r>
            <a:r>
              <a:rPr lang="en-US" dirty="0" smtClean="0"/>
              <a:t>muscles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elevate </a:t>
            </a:r>
            <a:r>
              <a:rPr lang="en-US" dirty="0"/>
              <a:t>ribs for inspiration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Internal </a:t>
            </a:r>
            <a:r>
              <a:rPr lang="en-US" b="1" dirty="0" smtClean="0"/>
              <a:t>intercostals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deeper muscles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aid </a:t>
            </a:r>
            <a:r>
              <a:rPr lang="en-US" dirty="0"/>
              <a:t>forced expiration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Diaphragm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Partition between thoracic and abdominal cavities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Most important muscle in inspiration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Innervated by </a:t>
            </a:r>
            <a:r>
              <a:rPr lang="en-US" dirty="0" err="1"/>
              <a:t>phrenic</a:t>
            </a:r>
            <a:r>
              <a:rPr lang="en-US" dirty="0"/>
              <a:t> nerves</a:t>
            </a:r>
          </a:p>
        </p:txBody>
      </p:sp>
    </p:spTree>
    <p:extLst>
      <p:ext uri="{BB962C8B-B14F-4D97-AF65-F5344CB8AC3E}">
        <p14:creationId xmlns:p14="http://schemas.microsoft.com/office/powerpoint/2010/main" val="32747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10.11a  Muscles of respiration.</a:t>
            </a:r>
            <a:endParaRPr lang="en-US" sz="1800" b="0"/>
          </a:p>
        </p:txBody>
      </p:sp>
      <p:pic>
        <p:nvPicPr>
          <p:cNvPr id="27662" name="Picture 14" descr="figure_10_11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9"/>
          <a:stretch>
            <a:fillRect/>
          </a:stretch>
        </p:blipFill>
        <p:spPr bwMode="auto">
          <a:xfrm>
            <a:off x="273050" y="622300"/>
            <a:ext cx="8597900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/>
          <p:cNvSpPr/>
          <p:nvPr/>
        </p:nvSpPr>
        <p:spPr>
          <a:xfrm>
            <a:off x="3889375" y="3221038"/>
            <a:ext cx="1844675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latin typeface="Arial Black" pitchFamily="1" charset="0"/>
              </a:rPr>
              <a:t>External</a:t>
            </a:r>
          </a:p>
          <a:p>
            <a:r>
              <a:rPr lang="en-US" sz="2200">
                <a:latin typeface="Arial Black" pitchFamily="1" charset="0"/>
              </a:rPr>
              <a:t>intercostal</a:t>
            </a:r>
          </a:p>
        </p:txBody>
      </p:sp>
      <p:sp>
        <p:nvSpPr>
          <p:cNvPr id="2" name="Rectangle 134"/>
          <p:cNvSpPr/>
          <p:nvPr/>
        </p:nvSpPr>
        <p:spPr>
          <a:xfrm>
            <a:off x="3602038" y="4791075"/>
            <a:ext cx="1844675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latin typeface="Arial Black" pitchFamily="1" charset="0"/>
              </a:rPr>
              <a:t>Internal</a:t>
            </a:r>
          </a:p>
          <a:p>
            <a:r>
              <a:rPr lang="en-US" sz="2200">
                <a:latin typeface="Arial Black" pitchFamily="1" charset="0"/>
              </a:rPr>
              <a:t>intercostal</a:t>
            </a:r>
          </a:p>
        </p:txBody>
      </p: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1639888" y="3433763"/>
            <a:ext cx="5716587" cy="1579562"/>
            <a:chOff x="1080" y="1664"/>
            <a:chExt cx="3601" cy="995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080" y="1664"/>
              <a:ext cx="3601" cy="995"/>
              <a:chOff x="1028" y="2162"/>
              <a:chExt cx="3601" cy="995"/>
            </a:xfrm>
          </p:grpSpPr>
          <p:sp>
            <p:nvSpPr>
              <p:cNvPr id="27667" name="Line 19"/>
              <p:cNvSpPr>
                <a:spLocks noChangeShapeType="1"/>
              </p:cNvSpPr>
              <p:nvPr/>
            </p:nvSpPr>
            <p:spPr bwMode="auto">
              <a:xfrm>
                <a:off x="1028" y="2162"/>
                <a:ext cx="1431" cy="0"/>
              </a:xfrm>
              <a:prstGeom prst="line">
                <a:avLst/>
              </a:prstGeom>
              <a:noFill/>
              <a:ln w="52388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Line 20"/>
              <p:cNvSpPr>
                <a:spLocks noChangeShapeType="1"/>
              </p:cNvSpPr>
              <p:nvPr/>
            </p:nvSpPr>
            <p:spPr bwMode="auto">
              <a:xfrm>
                <a:off x="3120" y="3157"/>
                <a:ext cx="1509" cy="0"/>
              </a:xfrm>
              <a:prstGeom prst="line">
                <a:avLst/>
              </a:prstGeom>
              <a:noFill/>
              <a:ln w="52388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9" name="Group 21"/>
            <p:cNvGrpSpPr>
              <a:grpSpLocks/>
            </p:cNvGrpSpPr>
            <p:nvPr/>
          </p:nvGrpSpPr>
          <p:grpSpPr bwMode="auto">
            <a:xfrm>
              <a:off x="1080" y="1664"/>
              <a:ext cx="3601" cy="995"/>
              <a:chOff x="1028" y="2162"/>
              <a:chExt cx="3601" cy="995"/>
            </a:xfrm>
          </p:grpSpPr>
          <p:sp>
            <p:nvSpPr>
              <p:cNvPr id="27670" name="Line 22"/>
              <p:cNvSpPr>
                <a:spLocks noChangeShapeType="1"/>
              </p:cNvSpPr>
              <p:nvPr/>
            </p:nvSpPr>
            <p:spPr bwMode="auto">
              <a:xfrm>
                <a:off x="1028" y="2162"/>
                <a:ext cx="1431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Line 23"/>
              <p:cNvSpPr>
                <a:spLocks noChangeShapeType="1"/>
              </p:cNvSpPr>
              <p:nvPr/>
            </p:nvSpPr>
            <p:spPr bwMode="auto">
              <a:xfrm>
                <a:off x="3120" y="3157"/>
                <a:ext cx="1509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34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Abdominal Wall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Four paired muscles, their fasciae and aponeuroses form lateral and anterior abdominal wall</a:t>
            </a:r>
          </a:p>
          <a:p>
            <a:pPr lvl="1"/>
            <a:r>
              <a:rPr lang="en-US" b="1"/>
              <a:t>Rectus abdominis </a:t>
            </a:r>
          </a:p>
          <a:p>
            <a:pPr lvl="1"/>
            <a:r>
              <a:rPr lang="en-US" b="1"/>
              <a:t>External obliques</a:t>
            </a:r>
          </a:p>
          <a:p>
            <a:pPr lvl="1"/>
            <a:r>
              <a:rPr lang="en-US" b="1"/>
              <a:t>Internal obliques</a:t>
            </a:r>
          </a:p>
          <a:p>
            <a:pPr lvl="1"/>
            <a:r>
              <a:rPr lang="en-US" b="1"/>
              <a:t>Transversus abdominis</a:t>
            </a:r>
          </a:p>
        </p:txBody>
      </p:sp>
    </p:spTree>
    <p:extLst>
      <p:ext uri="{BB962C8B-B14F-4D97-AF65-F5344CB8AC3E}">
        <p14:creationId xmlns:p14="http://schemas.microsoft.com/office/powerpoint/2010/main" val="29340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804" name="Rectangle 3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10.12a  Muscles of the abdominal wall.</a:t>
            </a:r>
            <a:endParaRPr lang="en-US" sz="1800" b="0"/>
          </a:p>
        </p:txBody>
      </p:sp>
      <p:pic>
        <p:nvPicPr>
          <p:cNvPr id="32806" name="Picture 38" descr="figure_10_12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"/>
          <a:stretch>
            <a:fillRect/>
          </a:stretch>
        </p:blipFill>
        <p:spPr bwMode="auto">
          <a:xfrm>
            <a:off x="273050" y="715963"/>
            <a:ext cx="85979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773863" y="1801813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Linea alba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6781800" y="2513013"/>
            <a:ext cx="2220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Tendinous intersection</a:t>
            </a:r>
          </a:p>
        </p:txBody>
      </p:sp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6770688" y="3028950"/>
            <a:ext cx="1998662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 Black" pitchFamily="1" charset="0"/>
              </a:rPr>
              <a:t>Rectus </a:t>
            </a:r>
            <a:r>
              <a:rPr lang="en-US" sz="1400" dirty="0" err="1">
                <a:latin typeface="Arial Black" pitchFamily="1" charset="0"/>
              </a:rPr>
              <a:t>abdominis</a:t>
            </a:r>
            <a:endParaRPr lang="en-US" sz="1400" dirty="0">
              <a:latin typeface="Arial Black" pitchFamily="1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233363" y="4849813"/>
            <a:ext cx="14319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 err="1">
                <a:latin typeface="Arial" charset="0"/>
              </a:rPr>
              <a:t>Aponeurosis</a:t>
            </a:r>
            <a:r>
              <a:rPr lang="en-US" sz="1400" b="1" dirty="0">
                <a:latin typeface="Arial" charset="0"/>
              </a:rPr>
              <a:t> of the external oblique</a:t>
            </a: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228600" y="2843213"/>
            <a:ext cx="2536825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 err="1">
                <a:latin typeface="Arial Black" pitchFamily="1" charset="0"/>
              </a:rPr>
              <a:t>Transversus</a:t>
            </a:r>
            <a:r>
              <a:rPr lang="en-US" sz="1400" dirty="0">
                <a:latin typeface="Arial Black" pitchFamily="1" charset="0"/>
              </a:rPr>
              <a:t> </a:t>
            </a:r>
            <a:r>
              <a:rPr lang="en-US" sz="1400" dirty="0" err="1">
                <a:latin typeface="Arial Black" pitchFamily="1" charset="0"/>
              </a:rPr>
              <a:t>abdominis</a:t>
            </a:r>
            <a:endParaRPr lang="en-US" sz="1400" dirty="0">
              <a:latin typeface="Arial Black" pitchFamily="1" charset="0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228600" y="3395663"/>
            <a:ext cx="17907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 Black" pitchFamily="1" charset="0"/>
              </a:rPr>
              <a:t>Internal oblique</a:t>
            </a: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228600" y="3948113"/>
            <a:ext cx="17907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Arial Black" pitchFamily="1" charset="0"/>
              </a:rPr>
              <a:t>External oblique</a:t>
            </a:r>
          </a:p>
        </p:txBody>
      </p:sp>
      <p:grpSp>
        <p:nvGrpSpPr>
          <p:cNvPr id="32817" name="Group 49"/>
          <p:cNvGrpSpPr>
            <a:grpSpLocks/>
          </p:cNvGrpSpPr>
          <p:nvPr/>
        </p:nvGrpSpPr>
        <p:grpSpPr bwMode="auto">
          <a:xfrm>
            <a:off x="1444625" y="1962150"/>
            <a:ext cx="5387975" cy="3057525"/>
            <a:chOff x="910" y="1236"/>
            <a:chExt cx="3394" cy="1926"/>
          </a:xfrm>
        </p:grpSpPr>
        <p:sp>
          <p:nvSpPr>
            <p:cNvPr id="32818" name="Line 50"/>
            <p:cNvSpPr>
              <a:spLocks noChangeShapeType="1"/>
            </p:cNvSpPr>
            <p:nvPr/>
          </p:nvSpPr>
          <p:spPr bwMode="auto">
            <a:xfrm flipH="1">
              <a:off x="3018" y="1686"/>
              <a:ext cx="128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9" name="Line 51"/>
            <p:cNvSpPr>
              <a:spLocks noChangeShapeType="1"/>
            </p:cNvSpPr>
            <p:nvPr/>
          </p:nvSpPr>
          <p:spPr bwMode="auto">
            <a:xfrm flipH="1">
              <a:off x="3152" y="2006"/>
              <a:ext cx="1148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0" name="Line 52"/>
            <p:cNvSpPr>
              <a:spLocks noChangeShapeType="1"/>
            </p:cNvSpPr>
            <p:nvPr/>
          </p:nvSpPr>
          <p:spPr bwMode="auto">
            <a:xfrm flipH="1">
              <a:off x="1642" y="1902"/>
              <a:ext cx="492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Line 53"/>
            <p:cNvSpPr>
              <a:spLocks noChangeShapeType="1"/>
            </p:cNvSpPr>
            <p:nvPr/>
          </p:nvSpPr>
          <p:spPr bwMode="auto">
            <a:xfrm flipH="1">
              <a:off x="1198" y="2248"/>
              <a:ext cx="804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2" name="Line 54"/>
            <p:cNvSpPr>
              <a:spLocks noChangeShapeType="1"/>
            </p:cNvSpPr>
            <p:nvPr/>
          </p:nvSpPr>
          <p:spPr bwMode="auto">
            <a:xfrm flipH="1">
              <a:off x="1228" y="2596"/>
              <a:ext cx="75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5" name="Line 57"/>
            <p:cNvSpPr>
              <a:spLocks noChangeShapeType="1"/>
            </p:cNvSpPr>
            <p:nvPr/>
          </p:nvSpPr>
          <p:spPr bwMode="auto">
            <a:xfrm flipH="1">
              <a:off x="2802" y="1236"/>
              <a:ext cx="14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7" name="Line 59"/>
            <p:cNvSpPr>
              <a:spLocks noChangeShapeType="1"/>
            </p:cNvSpPr>
            <p:nvPr/>
          </p:nvSpPr>
          <p:spPr bwMode="auto">
            <a:xfrm flipH="1">
              <a:off x="910" y="3162"/>
              <a:ext cx="1570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28" name="Group 60"/>
          <p:cNvGrpSpPr>
            <a:grpSpLocks/>
          </p:cNvGrpSpPr>
          <p:nvPr/>
        </p:nvGrpSpPr>
        <p:grpSpPr bwMode="auto">
          <a:xfrm>
            <a:off x="1444625" y="1962150"/>
            <a:ext cx="5387975" cy="3057525"/>
            <a:chOff x="910" y="1236"/>
            <a:chExt cx="3394" cy="1926"/>
          </a:xfrm>
        </p:grpSpPr>
        <p:sp>
          <p:nvSpPr>
            <p:cNvPr id="32829" name="Line 61"/>
            <p:cNvSpPr>
              <a:spLocks noChangeShapeType="1"/>
            </p:cNvSpPr>
            <p:nvPr/>
          </p:nvSpPr>
          <p:spPr bwMode="auto">
            <a:xfrm flipH="1">
              <a:off x="3018" y="1686"/>
              <a:ext cx="12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0" name="Line 62"/>
            <p:cNvSpPr>
              <a:spLocks noChangeShapeType="1"/>
            </p:cNvSpPr>
            <p:nvPr/>
          </p:nvSpPr>
          <p:spPr bwMode="auto">
            <a:xfrm flipH="1">
              <a:off x="3152" y="2006"/>
              <a:ext cx="1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1" name="Line 63"/>
            <p:cNvSpPr>
              <a:spLocks noChangeShapeType="1"/>
            </p:cNvSpPr>
            <p:nvPr/>
          </p:nvSpPr>
          <p:spPr bwMode="auto">
            <a:xfrm flipH="1">
              <a:off x="1642" y="1902"/>
              <a:ext cx="4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2" name="Line 64"/>
            <p:cNvSpPr>
              <a:spLocks noChangeShapeType="1"/>
            </p:cNvSpPr>
            <p:nvPr/>
          </p:nvSpPr>
          <p:spPr bwMode="auto">
            <a:xfrm flipH="1">
              <a:off x="1198" y="2248"/>
              <a:ext cx="8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3" name="Line 65"/>
            <p:cNvSpPr>
              <a:spLocks noChangeShapeType="1"/>
            </p:cNvSpPr>
            <p:nvPr/>
          </p:nvSpPr>
          <p:spPr bwMode="auto">
            <a:xfrm flipH="1">
              <a:off x="1228" y="2596"/>
              <a:ext cx="7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Line 68"/>
            <p:cNvSpPr>
              <a:spLocks noChangeShapeType="1"/>
            </p:cNvSpPr>
            <p:nvPr/>
          </p:nvSpPr>
          <p:spPr bwMode="auto">
            <a:xfrm flipH="1">
              <a:off x="2802" y="1236"/>
              <a:ext cx="1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Line 70"/>
            <p:cNvSpPr>
              <a:spLocks noChangeShapeType="1"/>
            </p:cNvSpPr>
            <p:nvPr/>
          </p:nvSpPr>
          <p:spPr bwMode="auto">
            <a:xfrm flipH="1">
              <a:off x="910" y="3162"/>
              <a:ext cx="15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145553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Abdominal Wall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Fascicles run at angles to one another, provide added strength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innervated by </a:t>
            </a:r>
            <a:r>
              <a:rPr lang="en-US" dirty="0" err="1"/>
              <a:t>intercostal</a:t>
            </a:r>
            <a:r>
              <a:rPr lang="en-US" dirty="0"/>
              <a:t> nerves</a:t>
            </a:r>
          </a:p>
          <a:p>
            <a:endParaRPr lang="en-US" dirty="0" smtClean="0"/>
          </a:p>
          <a:p>
            <a:r>
              <a:rPr lang="en-US" dirty="0" smtClean="0"/>
              <a:t>Actions </a:t>
            </a:r>
            <a:r>
              <a:rPr lang="en-US" dirty="0"/>
              <a:t>of these muscles</a:t>
            </a:r>
          </a:p>
          <a:p>
            <a:pPr lvl="1"/>
            <a:r>
              <a:rPr lang="en-US" dirty="0"/>
              <a:t>Lateral flexion and rotation of trunk</a:t>
            </a:r>
          </a:p>
          <a:p>
            <a:pPr lvl="1"/>
            <a:r>
              <a:rPr lang="en-US" dirty="0"/>
              <a:t>Help promote urination, defecation, childbirth, vomiting, coughing, and screaming</a:t>
            </a:r>
          </a:p>
        </p:txBody>
      </p:sp>
    </p:spTree>
    <p:extLst>
      <p:ext uri="{BB962C8B-B14F-4D97-AF65-F5344CB8AC3E}">
        <p14:creationId xmlns:p14="http://schemas.microsoft.com/office/powerpoint/2010/main" val="5581489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Superficial Muscles of the Thorax</a:t>
            </a:r>
          </a:p>
        </p:txBody>
      </p:sp>
      <p:sp>
        <p:nvSpPr>
          <p:cNvPr id="4506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219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Most - extrinsic shoulder muscles</a:t>
            </a:r>
          </a:p>
          <a:p>
            <a:pPr lvl="1"/>
            <a:r>
              <a:rPr lang="en-US" sz="2400" dirty="0"/>
              <a:t>Act in combination to fix shoulder girdle (mostly scapula); move it to increase range of arm movements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Actions </a:t>
            </a:r>
          </a:p>
          <a:p>
            <a:pPr lvl="2"/>
            <a:r>
              <a:rPr lang="en-US" sz="2000" dirty="0" smtClean="0"/>
              <a:t>Elevation</a:t>
            </a:r>
          </a:p>
          <a:p>
            <a:pPr lvl="2"/>
            <a:r>
              <a:rPr lang="en-US" sz="2000" dirty="0" smtClean="0"/>
              <a:t>Depression</a:t>
            </a:r>
          </a:p>
          <a:p>
            <a:pPr lvl="2"/>
            <a:r>
              <a:rPr lang="en-US" sz="2000" dirty="0" smtClean="0"/>
              <a:t>Rotation</a:t>
            </a:r>
          </a:p>
          <a:p>
            <a:pPr lvl="2"/>
            <a:r>
              <a:rPr lang="en-US" sz="2000" dirty="0" smtClean="0"/>
              <a:t>lateral </a:t>
            </a:r>
            <a:r>
              <a:rPr lang="en-US" sz="2000" dirty="0"/>
              <a:t>and medial </a:t>
            </a:r>
            <a:r>
              <a:rPr lang="en-US" sz="2000" dirty="0" smtClean="0"/>
              <a:t>movements</a:t>
            </a:r>
          </a:p>
          <a:p>
            <a:pPr lvl="2"/>
            <a:r>
              <a:rPr lang="en-US" sz="2000" dirty="0" smtClean="0"/>
              <a:t>protraction </a:t>
            </a:r>
            <a:r>
              <a:rPr lang="en-US" sz="2000" dirty="0"/>
              <a:t>and retraction </a:t>
            </a:r>
          </a:p>
          <a:p>
            <a:endParaRPr lang="en-US" sz="2800" dirty="0" smtClean="0"/>
          </a:p>
          <a:p>
            <a:r>
              <a:rPr lang="en-US" sz="2800" dirty="0" smtClean="0"/>
              <a:t>Two </a:t>
            </a:r>
            <a:r>
              <a:rPr lang="en-US" sz="2800" dirty="0"/>
              <a:t>groups of muscles: anterior and posterior</a:t>
            </a:r>
          </a:p>
        </p:txBody>
      </p:sp>
    </p:spTree>
    <p:extLst>
      <p:ext uri="{BB962C8B-B14F-4D97-AF65-F5344CB8AC3E}">
        <p14:creationId xmlns:p14="http://schemas.microsoft.com/office/powerpoint/2010/main" val="25452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Synovial Joints: </a:t>
            </a:r>
            <a:r>
              <a:rPr lang="en-US" sz="3600" b="1" dirty="0" smtClean="0"/>
              <a:t>Six</a:t>
            </a:r>
            <a:r>
              <a:rPr lang="en-US" sz="3600" dirty="0" smtClean="0"/>
              <a:t> Distinguishing Features</a:t>
            </a:r>
            <a:endParaRPr lang="en-US" sz="3600" dirty="0"/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6.	</a:t>
            </a:r>
            <a:r>
              <a:rPr lang="en-US" dirty="0" smtClean="0"/>
              <a:t> Nerves and blood vessels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Nerve fibers detect pain, monitor joint position and stretch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Capillary beds supply filtrate for synovial fluid</a:t>
            </a:r>
            <a:endParaRPr lang="en-US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Superficial Muscles of the Thorax</a:t>
            </a:r>
          </a:p>
        </p:txBody>
      </p:sp>
      <p:sp>
        <p:nvSpPr>
          <p:cNvPr id="460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Muscles of anterior thorax</a:t>
            </a:r>
          </a:p>
          <a:p>
            <a:pPr lvl="1"/>
            <a:r>
              <a:rPr lang="en-US" b="1" dirty="0" err="1"/>
              <a:t>Pectoralis</a:t>
            </a:r>
            <a:r>
              <a:rPr lang="en-US" b="1" dirty="0"/>
              <a:t> minor</a:t>
            </a:r>
          </a:p>
          <a:p>
            <a:pPr lvl="1"/>
            <a:r>
              <a:rPr lang="en-US" b="1" dirty="0" err="1"/>
              <a:t>Serratus</a:t>
            </a:r>
            <a:r>
              <a:rPr lang="en-US" b="1" dirty="0"/>
              <a:t> anterior</a:t>
            </a:r>
          </a:p>
          <a:p>
            <a:pPr lvl="1"/>
            <a:r>
              <a:rPr lang="en-US" b="1" dirty="0" err="1"/>
              <a:t>Subclavius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1243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64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Superficial Muscles of the Posterior Thorax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Posterior extrinsic shoulder muscles</a:t>
            </a:r>
          </a:p>
          <a:p>
            <a:pPr lvl="1"/>
            <a:r>
              <a:rPr lang="en-US" b="1"/>
              <a:t>Trapezius</a:t>
            </a:r>
          </a:p>
          <a:p>
            <a:pPr lvl="1"/>
            <a:r>
              <a:rPr lang="en-US" b="1"/>
              <a:t>Levator scapulae</a:t>
            </a:r>
          </a:p>
          <a:p>
            <a:pPr lvl="1"/>
            <a:r>
              <a:rPr lang="en-US" b="1"/>
              <a:t>Rhomboids</a:t>
            </a:r>
            <a:r>
              <a:rPr lang="en-US"/>
              <a:t> (major and minor)</a:t>
            </a:r>
          </a:p>
        </p:txBody>
      </p:sp>
    </p:spTree>
    <p:extLst>
      <p:ext uri="{BB962C8B-B14F-4D97-AF65-F5344CB8AC3E}">
        <p14:creationId xmlns:p14="http://schemas.microsoft.com/office/powerpoint/2010/main" val="19153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223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10.14c  Superficial muscles of the thorax and shoulder acting on the scapula and arm.</a:t>
            </a:r>
            <a:endParaRPr lang="en-US" sz="1800" b="0"/>
          </a:p>
        </p:txBody>
      </p:sp>
      <p:pic>
        <p:nvPicPr>
          <p:cNvPr id="50266" name="Picture 90" descr="figure_10_14_2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4"/>
          <a:stretch>
            <a:fillRect/>
          </a:stretch>
        </p:blipFill>
        <p:spPr bwMode="auto">
          <a:xfrm>
            <a:off x="841375" y="366713"/>
            <a:ext cx="73914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67" name="Freeform 91"/>
          <p:cNvSpPr>
            <a:spLocks/>
          </p:cNvSpPr>
          <p:nvPr/>
        </p:nvSpPr>
        <p:spPr bwMode="auto">
          <a:xfrm>
            <a:off x="1833563" y="1360488"/>
            <a:ext cx="2133600" cy="374650"/>
          </a:xfrm>
          <a:custGeom>
            <a:avLst/>
            <a:gdLst>
              <a:gd name="T0" fmla="*/ 0 w 1415"/>
              <a:gd name="T1" fmla="*/ 1 h 248"/>
              <a:gd name="T2" fmla="*/ 543 w 1415"/>
              <a:gd name="T3" fmla="*/ 0 h 248"/>
              <a:gd name="T4" fmla="*/ 1415 w 1415"/>
              <a:gd name="T5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5" h="248">
                <a:moveTo>
                  <a:pt x="0" y="1"/>
                </a:moveTo>
                <a:lnTo>
                  <a:pt x="543" y="0"/>
                </a:lnTo>
                <a:lnTo>
                  <a:pt x="1415" y="248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68" name="Freeform 92"/>
          <p:cNvSpPr>
            <a:spLocks/>
          </p:cNvSpPr>
          <p:nvPr/>
        </p:nvSpPr>
        <p:spPr bwMode="auto">
          <a:xfrm>
            <a:off x="2668588" y="1363663"/>
            <a:ext cx="1065212" cy="825500"/>
          </a:xfrm>
          <a:custGeom>
            <a:avLst/>
            <a:gdLst>
              <a:gd name="T0" fmla="*/ 0 w 706"/>
              <a:gd name="T1" fmla="*/ 0 h 547"/>
              <a:gd name="T2" fmla="*/ 706 w 706"/>
              <a:gd name="T3" fmla="*/ 547 h 54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06" h="547">
                <a:moveTo>
                  <a:pt x="0" y="0"/>
                </a:moveTo>
                <a:lnTo>
                  <a:pt x="706" y="547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0" name="Freeform 94"/>
          <p:cNvSpPr>
            <a:spLocks/>
          </p:cNvSpPr>
          <p:nvPr/>
        </p:nvSpPr>
        <p:spPr bwMode="auto">
          <a:xfrm>
            <a:off x="1833563" y="2189163"/>
            <a:ext cx="2930525" cy="320675"/>
          </a:xfrm>
          <a:custGeom>
            <a:avLst/>
            <a:gdLst>
              <a:gd name="T0" fmla="*/ 0 w 1943"/>
              <a:gd name="T1" fmla="*/ 212 h 213"/>
              <a:gd name="T2" fmla="*/ 1812 w 1943"/>
              <a:gd name="T3" fmla="*/ 213 h 213"/>
              <a:gd name="T4" fmla="*/ 1943 w 1943"/>
              <a:gd name="T5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43" h="213">
                <a:moveTo>
                  <a:pt x="0" y="212"/>
                </a:moveTo>
                <a:lnTo>
                  <a:pt x="1812" y="213"/>
                </a:lnTo>
                <a:lnTo>
                  <a:pt x="1943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1" name="Freeform 95"/>
          <p:cNvSpPr>
            <a:spLocks/>
          </p:cNvSpPr>
          <p:nvPr/>
        </p:nvSpPr>
        <p:spPr bwMode="auto">
          <a:xfrm>
            <a:off x="1831975" y="3013075"/>
            <a:ext cx="2828925" cy="1588"/>
          </a:xfrm>
          <a:custGeom>
            <a:avLst/>
            <a:gdLst>
              <a:gd name="T0" fmla="*/ 0 w 1876"/>
              <a:gd name="T1" fmla="*/ 0 h 1"/>
              <a:gd name="T2" fmla="*/ 1876 w 1876"/>
              <a:gd name="T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76" h="1">
                <a:moveTo>
                  <a:pt x="0" y="0"/>
                </a:moveTo>
                <a:lnTo>
                  <a:pt x="1876" y="1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3" name="Freeform 97"/>
          <p:cNvSpPr>
            <a:spLocks/>
          </p:cNvSpPr>
          <p:nvPr/>
        </p:nvSpPr>
        <p:spPr bwMode="auto">
          <a:xfrm>
            <a:off x="4740275" y="717550"/>
            <a:ext cx="2244725" cy="682625"/>
          </a:xfrm>
          <a:custGeom>
            <a:avLst/>
            <a:gdLst>
              <a:gd name="T0" fmla="*/ 1488 w 1488"/>
              <a:gd name="T1" fmla="*/ 0 h 452"/>
              <a:gd name="T2" fmla="*/ 468 w 1488"/>
              <a:gd name="T3" fmla="*/ 4 h 452"/>
              <a:gd name="T4" fmla="*/ 0 w 1488"/>
              <a:gd name="T5" fmla="*/ 45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" h="452">
                <a:moveTo>
                  <a:pt x="1488" y="0"/>
                </a:moveTo>
                <a:lnTo>
                  <a:pt x="468" y="4"/>
                </a:lnTo>
                <a:lnTo>
                  <a:pt x="0" y="452"/>
                </a:lnTo>
              </a:path>
            </a:pathLst>
          </a:custGeom>
          <a:noFill/>
          <a:ln w="34925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80" name="Rectangle 104"/>
          <p:cNvSpPr>
            <a:spLocks noChangeArrowheads="1"/>
          </p:cNvSpPr>
          <p:nvPr/>
        </p:nvSpPr>
        <p:spPr bwMode="auto">
          <a:xfrm>
            <a:off x="6926263" y="558800"/>
            <a:ext cx="1063625" cy="5175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 Black" pitchFamily="1" charset="0"/>
              </a:rPr>
              <a:t>Levator</a:t>
            </a:r>
            <a:endParaRPr lang="en-US" sz="1400" dirty="0">
              <a:latin typeface="Arial Black" pitchFamily="1" charset="0"/>
            </a:endParaRPr>
          </a:p>
          <a:p>
            <a:r>
              <a:rPr lang="en-US" sz="1400" dirty="0">
                <a:latin typeface="Arial Black" pitchFamily="1" charset="0"/>
              </a:rPr>
              <a:t>scapulae</a:t>
            </a:r>
          </a:p>
        </p:txBody>
      </p:sp>
      <p:sp>
        <p:nvSpPr>
          <p:cNvPr id="50288" name="Rectangle 112"/>
          <p:cNvSpPr>
            <a:spLocks noChangeArrowheads="1"/>
          </p:cNvSpPr>
          <p:nvPr/>
        </p:nvSpPr>
        <p:spPr bwMode="auto">
          <a:xfrm>
            <a:off x="749300" y="1204913"/>
            <a:ext cx="1131888" cy="30480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 Black" pitchFamily="1" charset="0"/>
              </a:rPr>
              <a:t>Trapezius</a:t>
            </a:r>
            <a:endParaRPr lang="en-US" sz="1400" dirty="0">
              <a:latin typeface="Arial Black" pitchFamily="1" charset="0"/>
            </a:endParaRPr>
          </a:p>
        </p:txBody>
      </p:sp>
      <p:sp>
        <p:nvSpPr>
          <p:cNvPr id="50290" name="Rectangle 114"/>
          <p:cNvSpPr>
            <a:spLocks noChangeArrowheads="1"/>
          </p:cNvSpPr>
          <p:nvPr/>
        </p:nvSpPr>
        <p:spPr bwMode="auto">
          <a:xfrm>
            <a:off x="741363" y="2352675"/>
            <a:ext cx="1152525" cy="5175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Arial Black" pitchFamily="1" charset="0"/>
              </a:rPr>
              <a:t>Rhomboid</a:t>
            </a:r>
          </a:p>
          <a:p>
            <a:r>
              <a:rPr lang="en-US" sz="1400" dirty="0">
                <a:latin typeface="Arial Black" pitchFamily="1" charset="0"/>
              </a:rPr>
              <a:t>minor</a:t>
            </a:r>
          </a:p>
        </p:txBody>
      </p:sp>
      <p:sp>
        <p:nvSpPr>
          <p:cNvPr id="50291" name="Rectangle 115"/>
          <p:cNvSpPr>
            <a:spLocks noChangeArrowheads="1"/>
          </p:cNvSpPr>
          <p:nvPr/>
        </p:nvSpPr>
        <p:spPr bwMode="auto">
          <a:xfrm>
            <a:off x="736600" y="2854325"/>
            <a:ext cx="1152525" cy="5175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Arial Black" pitchFamily="1" charset="0"/>
              </a:rPr>
              <a:t>Rhomboid</a:t>
            </a:r>
          </a:p>
          <a:p>
            <a:r>
              <a:rPr lang="en-US" sz="1400" dirty="0">
                <a:latin typeface="Arial Black" pitchFamily="1" charset="0"/>
              </a:rPr>
              <a:t>major</a:t>
            </a:r>
          </a:p>
        </p:txBody>
      </p:sp>
      <p:sp>
        <p:nvSpPr>
          <p:cNvPr id="50293" name="Freeform 117"/>
          <p:cNvSpPr>
            <a:spLocks/>
          </p:cNvSpPr>
          <p:nvPr/>
        </p:nvSpPr>
        <p:spPr bwMode="auto">
          <a:xfrm>
            <a:off x="4741863" y="719138"/>
            <a:ext cx="2244725" cy="682625"/>
          </a:xfrm>
          <a:custGeom>
            <a:avLst/>
            <a:gdLst>
              <a:gd name="T0" fmla="*/ 1488 w 1488"/>
              <a:gd name="T1" fmla="*/ 0 h 452"/>
              <a:gd name="T2" fmla="*/ 468 w 1488"/>
              <a:gd name="T3" fmla="*/ 4 h 452"/>
              <a:gd name="T4" fmla="*/ 0 w 1488"/>
              <a:gd name="T5" fmla="*/ 45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" h="452">
                <a:moveTo>
                  <a:pt x="1488" y="0"/>
                </a:moveTo>
                <a:lnTo>
                  <a:pt x="468" y="4"/>
                </a:lnTo>
                <a:lnTo>
                  <a:pt x="0" y="45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01" name="Freeform 125"/>
          <p:cNvSpPr>
            <a:spLocks/>
          </p:cNvSpPr>
          <p:nvPr/>
        </p:nvSpPr>
        <p:spPr bwMode="auto">
          <a:xfrm>
            <a:off x="1836738" y="1363663"/>
            <a:ext cx="2133600" cy="374650"/>
          </a:xfrm>
          <a:custGeom>
            <a:avLst/>
            <a:gdLst>
              <a:gd name="T0" fmla="*/ 0 w 1415"/>
              <a:gd name="T1" fmla="*/ 1 h 248"/>
              <a:gd name="T2" fmla="*/ 543 w 1415"/>
              <a:gd name="T3" fmla="*/ 0 h 248"/>
              <a:gd name="T4" fmla="*/ 1415 w 1415"/>
              <a:gd name="T5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5" h="248">
                <a:moveTo>
                  <a:pt x="0" y="1"/>
                </a:moveTo>
                <a:lnTo>
                  <a:pt x="543" y="0"/>
                </a:lnTo>
                <a:lnTo>
                  <a:pt x="1415" y="248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02" name="Freeform 126"/>
          <p:cNvSpPr>
            <a:spLocks/>
          </p:cNvSpPr>
          <p:nvPr/>
        </p:nvSpPr>
        <p:spPr bwMode="auto">
          <a:xfrm>
            <a:off x="2671763" y="1366838"/>
            <a:ext cx="1065212" cy="825500"/>
          </a:xfrm>
          <a:custGeom>
            <a:avLst/>
            <a:gdLst>
              <a:gd name="T0" fmla="*/ 0 w 706"/>
              <a:gd name="T1" fmla="*/ 0 h 547"/>
              <a:gd name="T2" fmla="*/ 706 w 706"/>
              <a:gd name="T3" fmla="*/ 547 h 54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06" h="547">
                <a:moveTo>
                  <a:pt x="0" y="0"/>
                </a:moveTo>
                <a:lnTo>
                  <a:pt x="706" y="547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04" name="Freeform 128"/>
          <p:cNvSpPr>
            <a:spLocks/>
          </p:cNvSpPr>
          <p:nvPr/>
        </p:nvSpPr>
        <p:spPr bwMode="auto">
          <a:xfrm>
            <a:off x="1836738" y="2189163"/>
            <a:ext cx="2930525" cy="320675"/>
          </a:xfrm>
          <a:custGeom>
            <a:avLst/>
            <a:gdLst>
              <a:gd name="T0" fmla="*/ 0 w 1943"/>
              <a:gd name="T1" fmla="*/ 212 h 213"/>
              <a:gd name="T2" fmla="*/ 1812 w 1943"/>
              <a:gd name="T3" fmla="*/ 213 h 213"/>
              <a:gd name="T4" fmla="*/ 1943 w 1943"/>
              <a:gd name="T5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43" h="213">
                <a:moveTo>
                  <a:pt x="0" y="212"/>
                </a:moveTo>
                <a:lnTo>
                  <a:pt x="1812" y="213"/>
                </a:lnTo>
                <a:lnTo>
                  <a:pt x="1943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05" name="Freeform 129"/>
          <p:cNvSpPr>
            <a:spLocks/>
          </p:cNvSpPr>
          <p:nvPr/>
        </p:nvSpPr>
        <p:spPr bwMode="auto">
          <a:xfrm>
            <a:off x="1835150" y="3013075"/>
            <a:ext cx="2828925" cy="1588"/>
          </a:xfrm>
          <a:custGeom>
            <a:avLst/>
            <a:gdLst>
              <a:gd name="T0" fmla="*/ 0 w 1876"/>
              <a:gd name="T1" fmla="*/ 0 h 1"/>
              <a:gd name="T2" fmla="*/ 1876 w 1876"/>
              <a:gd name="T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76" h="1">
                <a:moveTo>
                  <a:pt x="0" y="0"/>
                </a:moveTo>
                <a:lnTo>
                  <a:pt x="1876" y="1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070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Crossing the Shoulder Joint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Nine muscles cross shoulder joint; insert on and move </a:t>
            </a:r>
            <a:r>
              <a:rPr lang="en-US" dirty="0" err="1"/>
              <a:t>humerus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originate from scapula; others from axial skeleton </a:t>
            </a:r>
          </a:p>
          <a:p>
            <a:endParaRPr lang="en-US" dirty="0" smtClean="0"/>
          </a:p>
          <a:p>
            <a:r>
              <a:rPr lang="en-US" dirty="0" smtClean="0"/>
              <a:t>Actions </a:t>
            </a:r>
            <a:r>
              <a:rPr lang="en-US" dirty="0"/>
              <a:t>include flexion, extension, adduction</a:t>
            </a:r>
          </a:p>
        </p:txBody>
      </p:sp>
    </p:spTree>
    <p:extLst>
      <p:ext uri="{BB962C8B-B14F-4D97-AF65-F5344CB8AC3E}">
        <p14:creationId xmlns:p14="http://schemas.microsoft.com/office/powerpoint/2010/main" val="9369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Crossing the Shoulder Joint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prime movers of arm</a:t>
            </a:r>
          </a:p>
          <a:p>
            <a:pPr lvl="1"/>
            <a:r>
              <a:rPr lang="en-US" b="1" dirty="0" err="1"/>
              <a:t>Pectoralis</a:t>
            </a:r>
            <a:r>
              <a:rPr lang="en-US" b="1" dirty="0"/>
              <a:t> </a:t>
            </a:r>
            <a:r>
              <a:rPr lang="en-US" b="1" dirty="0" smtClean="0"/>
              <a:t>major</a:t>
            </a:r>
          </a:p>
          <a:p>
            <a:pPr lvl="2"/>
            <a:r>
              <a:rPr lang="en-US" b="1" dirty="0" smtClean="0"/>
              <a:t>flexion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Latissimus</a:t>
            </a:r>
            <a:r>
              <a:rPr lang="en-US" b="1" dirty="0" smtClean="0"/>
              <a:t> </a:t>
            </a:r>
            <a:r>
              <a:rPr lang="en-US" b="1" dirty="0" err="1" smtClean="0"/>
              <a:t>dorsi</a:t>
            </a:r>
            <a:endParaRPr lang="en-US" b="1" dirty="0" smtClean="0"/>
          </a:p>
          <a:p>
            <a:pPr lvl="2"/>
            <a:r>
              <a:rPr lang="en-US" b="1" dirty="0" smtClean="0"/>
              <a:t>extension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Deltoid</a:t>
            </a:r>
          </a:p>
          <a:p>
            <a:pPr lvl="2"/>
            <a:r>
              <a:rPr lang="en-US" b="1" dirty="0" smtClean="0"/>
              <a:t>abduction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3494" y="1676400"/>
            <a:ext cx="4980506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2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Crossing the Shoulder Joint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Rotator cuff muscles </a:t>
            </a:r>
            <a:endParaRPr lang="en-US" dirty="0" smtClean="0"/>
          </a:p>
          <a:p>
            <a:pPr lvl="1"/>
            <a:r>
              <a:rPr lang="en-US" dirty="0" smtClean="0"/>
              <a:t>synergists </a:t>
            </a:r>
            <a:r>
              <a:rPr lang="en-US" dirty="0"/>
              <a:t>and </a:t>
            </a:r>
            <a:r>
              <a:rPr lang="en-US" dirty="0" err="1"/>
              <a:t>fixators</a:t>
            </a:r>
            <a:r>
              <a:rPr lang="en-US" dirty="0"/>
              <a:t>; </a:t>
            </a:r>
            <a:endParaRPr lang="en-US" dirty="0" smtClean="0"/>
          </a:p>
          <a:p>
            <a:pPr lvl="1"/>
            <a:r>
              <a:rPr lang="en-US" dirty="0" smtClean="0"/>
              <a:t>originate </a:t>
            </a:r>
            <a:r>
              <a:rPr lang="en-US" dirty="0"/>
              <a:t>on scapula; </a:t>
            </a:r>
            <a:endParaRPr lang="en-US" dirty="0" smtClean="0"/>
          </a:p>
          <a:p>
            <a:pPr lvl="1"/>
            <a:r>
              <a:rPr lang="en-US" dirty="0" smtClean="0"/>
              <a:t>reinforce </a:t>
            </a:r>
            <a:r>
              <a:rPr lang="en-US" dirty="0"/>
              <a:t>shoulder </a:t>
            </a:r>
            <a:r>
              <a:rPr lang="en-US" dirty="0" smtClean="0"/>
              <a:t>capsule</a:t>
            </a:r>
          </a:p>
          <a:p>
            <a:pPr lvl="1"/>
            <a:r>
              <a:rPr lang="en-US" dirty="0" smtClean="0"/>
              <a:t>prevent </a:t>
            </a:r>
            <a:r>
              <a:rPr lang="en-US" dirty="0"/>
              <a:t>dislocation</a:t>
            </a:r>
          </a:p>
          <a:p>
            <a:pPr lvl="1"/>
            <a:r>
              <a:rPr lang="en-US" b="1" dirty="0" err="1"/>
              <a:t>Supraspinatus</a:t>
            </a:r>
            <a:endParaRPr lang="en-US" b="1" dirty="0"/>
          </a:p>
          <a:p>
            <a:pPr lvl="1"/>
            <a:r>
              <a:rPr lang="en-US" b="1" dirty="0" err="1"/>
              <a:t>Infraspinatus</a:t>
            </a:r>
            <a:endParaRPr lang="en-US" b="1" dirty="0"/>
          </a:p>
          <a:p>
            <a:pPr lvl="1"/>
            <a:r>
              <a:rPr lang="en-US" b="1" dirty="0" err="1"/>
              <a:t>Teres</a:t>
            </a:r>
            <a:r>
              <a:rPr lang="en-US" b="1" dirty="0"/>
              <a:t> minor</a:t>
            </a:r>
          </a:p>
          <a:p>
            <a:pPr lvl="1"/>
            <a:r>
              <a:rPr lang="en-US" b="1" dirty="0" err="1"/>
              <a:t>Subscapularis</a:t>
            </a:r>
            <a:endParaRPr lang="en-US" dirty="0"/>
          </a:p>
          <a:p>
            <a:r>
              <a:rPr lang="en-US" b="1" dirty="0" err="1"/>
              <a:t>Coracobrachialis</a:t>
            </a:r>
            <a:r>
              <a:rPr lang="en-US" dirty="0"/>
              <a:t> and </a:t>
            </a:r>
            <a:r>
              <a:rPr lang="en-US" b="1" dirty="0" err="1"/>
              <a:t>teres</a:t>
            </a:r>
            <a:r>
              <a:rPr lang="en-US" b="1" dirty="0"/>
              <a:t> major</a:t>
            </a:r>
            <a:r>
              <a:rPr lang="en-US" dirty="0"/>
              <a:t> - synergists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752" y="1143000"/>
            <a:ext cx="323444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6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1044" name="Picture 84" descr="figure_10_15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>
            <a:fillRect/>
          </a:stretch>
        </p:blipFill>
        <p:spPr bwMode="auto">
          <a:xfrm>
            <a:off x="2095500" y="328613"/>
            <a:ext cx="4854575" cy="63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2" name="Rectangle 4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10.15a  Muscles crossing the shoulder and elbow joints, causing movements of the 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arm and forearm, respectively.</a:t>
            </a:r>
            <a:endParaRPr lang="en-US" sz="1800" b="0"/>
          </a:p>
        </p:txBody>
      </p:sp>
      <p:sp>
        <p:nvSpPr>
          <p:cNvPr id="92" name="Rectangle 91"/>
          <p:cNvSpPr/>
          <p:nvPr/>
        </p:nvSpPr>
        <p:spPr>
          <a:xfrm>
            <a:off x="4768850" y="311150"/>
            <a:ext cx="952500" cy="312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>
                <a:latin typeface="Arial" charset="0"/>
              </a:rPr>
              <a:t>Clavicle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68550" y="1355725"/>
            <a:ext cx="974725" cy="312738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b="0" dirty="0">
                <a:latin typeface="Arial Black" pitchFamily="1" charset="0"/>
              </a:rPr>
              <a:t>Deltoid</a:t>
            </a:r>
          </a:p>
        </p:txBody>
      </p:sp>
      <p:sp>
        <p:nvSpPr>
          <p:cNvPr id="2" name="Rectangle 35"/>
          <p:cNvSpPr/>
          <p:nvPr/>
        </p:nvSpPr>
        <p:spPr>
          <a:xfrm>
            <a:off x="2362200" y="1689100"/>
            <a:ext cx="1008063" cy="312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>
                <a:latin typeface="Arial" charset="0"/>
              </a:rPr>
              <a:t>Sternum</a:t>
            </a:r>
          </a:p>
        </p:txBody>
      </p:sp>
      <p:sp>
        <p:nvSpPr>
          <p:cNvPr id="3" name="Rectangle 35"/>
          <p:cNvSpPr/>
          <p:nvPr/>
        </p:nvSpPr>
        <p:spPr>
          <a:xfrm>
            <a:off x="2362200" y="1997075"/>
            <a:ext cx="1312863" cy="581025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Pectoralis</a:t>
            </a:r>
            <a:endParaRPr lang="en-US" sz="1600" b="0" dirty="0">
              <a:latin typeface="Arial Black" pitchFamily="1" charset="0"/>
            </a:endParaRPr>
          </a:p>
          <a:p>
            <a:r>
              <a:rPr lang="en-US" sz="1600" b="0" dirty="0">
                <a:latin typeface="Arial Black" pitchFamily="1" charset="0"/>
              </a:rPr>
              <a:t>major</a:t>
            </a:r>
          </a:p>
        </p:txBody>
      </p:sp>
      <p:sp>
        <p:nvSpPr>
          <p:cNvPr id="4" name="Rectangle 35"/>
          <p:cNvSpPr/>
          <p:nvPr/>
        </p:nvSpPr>
        <p:spPr>
          <a:xfrm>
            <a:off x="2032000" y="2600325"/>
            <a:ext cx="2070100" cy="33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Coracobrachialis</a:t>
            </a:r>
            <a:endParaRPr lang="en-US" sz="1600" b="0" dirty="0">
              <a:latin typeface="Arial Black" pitchFamily="1" charset="0"/>
            </a:endParaRPr>
          </a:p>
        </p:txBody>
      </p:sp>
      <p:sp>
        <p:nvSpPr>
          <p:cNvPr id="5" name="Rectangle 35"/>
          <p:cNvSpPr/>
          <p:nvPr/>
        </p:nvSpPr>
        <p:spPr>
          <a:xfrm>
            <a:off x="2246313" y="3054350"/>
            <a:ext cx="1922462" cy="33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>
                <a:latin typeface="Arial Black" pitchFamily="1" charset="0"/>
              </a:rPr>
              <a:t>Triceps </a:t>
            </a:r>
            <a:r>
              <a:rPr lang="en-US" sz="1600" b="0" dirty="0" err="1">
                <a:latin typeface="Arial Black" pitchFamily="1" charset="0"/>
              </a:rPr>
              <a:t>brachii</a:t>
            </a:r>
            <a:r>
              <a:rPr lang="en-US" sz="1600" b="0" dirty="0">
                <a:latin typeface="Arial Black" pitchFamily="1" charset="0"/>
              </a:rPr>
              <a:t>:</a:t>
            </a:r>
          </a:p>
        </p:txBody>
      </p:sp>
      <p:sp>
        <p:nvSpPr>
          <p:cNvPr id="6" name="Rectangle 35"/>
          <p:cNvSpPr/>
          <p:nvPr/>
        </p:nvSpPr>
        <p:spPr>
          <a:xfrm>
            <a:off x="2371725" y="3321050"/>
            <a:ext cx="1381125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Lateral head</a:t>
            </a:r>
          </a:p>
        </p:txBody>
      </p:sp>
      <p:sp>
        <p:nvSpPr>
          <p:cNvPr id="7" name="Rectangle 35"/>
          <p:cNvSpPr/>
          <p:nvPr/>
        </p:nvSpPr>
        <p:spPr>
          <a:xfrm>
            <a:off x="2378075" y="3603625"/>
            <a:ext cx="1211263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Long head</a:t>
            </a:r>
          </a:p>
        </p:txBody>
      </p:sp>
      <p:sp>
        <p:nvSpPr>
          <p:cNvPr id="8" name="Rectangle 35"/>
          <p:cNvSpPr/>
          <p:nvPr/>
        </p:nvSpPr>
        <p:spPr>
          <a:xfrm>
            <a:off x="2374900" y="3863975"/>
            <a:ext cx="1347788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Medial head</a:t>
            </a:r>
          </a:p>
        </p:txBody>
      </p:sp>
      <p:sp>
        <p:nvSpPr>
          <p:cNvPr id="9" name="Rectangle 35"/>
          <p:cNvSpPr/>
          <p:nvPr/>
        </p:nvSpPr>
        <p:spPr>
          <a:xfrm>
            <a:off x="2362200" y="4305300"/>
            <a:ext cx="952500" cy="581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>
                <a:latin typeface="Arial Black" pitchFamily="1" charset="0"/>
              </a:rPr>
              <a:t>Biceps</a:t>
            </a:r>
          </a:p>
          <a:p>
            <a:r>
              <a:rPr lang="en-US" sz="1600" b="0" dirty="0" err="1">
                <a:latin typeface="Arial Black" pitchFamily="1" charset="0"/>
              </a:rPr>
              <a:t>brachii</a:t>
            </a:r>
            <a:endParaRPr lang="en-US" sz="1600" b="0" dirty="0">
              <a:latin typeface="Arial Black" pitchFamily="1" charset="0"/>
            </a:endParaRPr>
          </a:p>
        </p:txBody>
      </p:sp>
      <p:sp>
        <p:nvSpPr>
          <p:cNvPr id="10" name="Rectangle 35"/>
          <p:cNvSpPr/>
          <p:nvPr/>
        </p:nvSpPr>
        <p:spPr>
          <a:xfrm>
            <a:off x="2168525" y="4857750"/>
            <a:ext cx="1301750" cy="33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 Black" pitchFamily="1" charset="0"/>
              </a:rPr>
              <a:t>Brachialis</a:t>
            </a:r>
            <a:endParaRPr lang="en-US" sz="1600" b="1" dirty="0">
              <a:latin typeface="Arial Black" pitchFamily="1" charset="0"/>
            </a:endParaRPr>
          </a:p>
        </p:txBody>
      </p:sp>
      <p:sp>
        <p:nvSpPr>
          <p:cNvPr id="11" name="Rectangle 35"/>
          <p:cNvSpPr/>
          <p:nvPr/>
        </p:nvSpPr>
        <p:spPr>
          <a:xfrm>
            <a:off x="2209800" y="5273675"/>
            <a:ext cx="1109663" cy="581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Brachio</a:t>
            </a:r>
            <a:r>
              <a:rPr lang="en-US" sz="1600" b="0" dirty="0">
                <a:latin typeface="Arial Black" pitchFamily="1" charset="0"/>
              </a:rPr>
              <a:t>-</a:t>
            </a:r>
          </a:p>
          <a:p>
            <a:r>
              <a:rPr lang="en-US" sz="1600" b="0" dirty="0" err="1">
                <a:latin typeface="Arial Black" pitchFamily="1" charset="0"/>
              </a:rPr>
              <a:t>radialis</a:t>
            </a:r>
            <a:endParaRPr lang="en-US" sz="1600" b="0" dirty="0">
              <a:latin typeface="Arial Black" pitchFamily="1" charset="0"/>
            </a:endParaRPr>
          </a:p>
        </p:txBody>
      </p:sp>
      <p:sp>
        <p:nvSpPr>
          <p:cNvPr id="12" name="Rectangle 35"/>
          <p:cNvSpPr/>
          <p:nvPr/>
        </p:nvSpPr>
        <p:spPr>
          <a:xfrm>
            <a:off x="2860675" y="6356350"/>
            <a:ext cx="1673225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>
                <a:latin typeface="Arial Black" pitchFamily="1" charset="0"/>
              </a:rPr>
              <a:t>Anterior view</a:t>
            </a:r>
          </a:p>
        </p:txBody>
      </p:sp>
      <p:sp>
        <p:nvSpPr>
          <p:cNvPr id="41058" name="Freeform 98"/>
          <p:cNvSpPr>
            <a:spLocks/>
          </p:cNvSpPr>
          <p:nvPr/>
        </p:nvSpPr>
        <p:spPr bwMode="auto">
          <a:xfrm>
            <a:off x="3282950" y="5019675"/>
            <a:ext cx="638175" cy="447675"/>
          </a:xfrm>
          <a:custGeom>
            <a:avLst/>
            <a:gdLst>
              <a:gd name="T0" fmla="*/ 402 w 402"/>
              <a:gd name="T1" fmla="*/ 0 h 282"/>
              <a:gd name="T2" fmla="*/ 204 w 402"/>
              <a:gd name="T3" fmla="*/ 282 h 282"/>
              <a:gd name="T4" fmla="*/ 0 w 402"/>
              <a:gd name="T5" fmla="*/ 28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2" h="282">
                <a:moveTo>
                  <a:pt x="402" y="0"/>
                </a:moveTo>
                <a:lnTo>
                  <a:pt x="204" y="282"/>
                </a:lnTo>
                <a:lnTo>
                  <a:pt x="0" y="282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9" name="Freeform 99"/>
          <p:cNvSpPr>
            <a:spLocks/>
          </p:cNvSpPr>
          <p:nvPr/>
        </p:nvSpPr>
        <p:spPr bwMode="auto">
          <a:xfrm>
            <a:off x="3435350" y="4733925"/>
            <a:ext cx="1050925" cy="317500"/>
          </a:xfrm>
          <a:custGeom>
            <a:avLst/>
            <a:gdLst>
              <a:gd name="T0" fmla="*/ 662 w 662"/>
              <a:gd name="T1" fmla="*/ 0 h 200"/>
              <a:gd name="T2" fmla="*/ 126 w 662"/>
              <a:gd name="T3" fmla="*/ 200 h 200"/>
              <a:gd name="T4" fmla="*/ 0 w 662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2" h="200">
                <a:moveTo>
                  <a:pt x="662" y="0"/>
                </a:moveTo>
                <a:lnTo>
                  <a:pt x="126" y="200"/>
                </a:lnTo>
                <a:lnTo>
                  <a:pt x="0" y="20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0" name="Line 100"/>
          <p:cNvSpPr>
            <a:spLocks noChangeShapeType="1"/>
          </p:cNvSpPr>
          <p:nvPr/>
        </p:nvSpPr>
        <p:spPr bwMode="auto">
          <a:xfrm flipV="1">
            <a:off x="3638550" y="4479925"/>
            <a:ext cx="577850" cy="5683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1" name="Freeform 101"/>
          <p:cNvSpPr>
            <a:spLocks/>
          </p:cNvSpPr>
          <p:nvPr/>
        </p:nvSpPr>
        <p:spPr bwMode="auto">
          <a:xfrm>
            <a:off x="3276600" y="4194175"/>
            <a:ext cx="1174750" cy="301625"/>
          </a:xfrm>
          <a:custGeom>
            <a:avLst/>
            <a:gdLst>
              <a:gd name="T0" fmla="*/ 0 w 740"/>
              <a:gd name="T1" fmla="*/ 190 h 190"/>
              <a:gd name="T2" fmla="*/ 250 w 740"/>
              <a:gd name="T3" fmla="*/ 190 h 190"/>
              <a:gd name="T4" fmla="*/ 740 w 740"/>
              <a:gd name="T5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0" h="190">
                <a:moveTo>
                  <a:pt x="0" y="190"/>
                </a:moveTo>
                <a:lnTo>
                  <a:pt x="250" y="190"/>
                </a:lnTo>
                <a:lnTo>
                  <a:pt x="74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2" name="Line 102"/>
          <p:cNvSpPr>
            <a:spLocks noChangeShapeType="1"/>
          </p:cNvSpPr>
          <p:nvPr/>
        </p:nvSpPr>
        <p:spPr bwMode="auto">
          <a:xfrm>
            <a:off x="3689350" y="4054475"/>
            <a:ext cx="12350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3" name="Line 103"/>
          <p:cNvSpPr>
            <a:spLocks noChangeShapeType="1"/>
          </p:cNvSpPr>
          <p:nvPr/>
        </p:nvSpPr>
        <p:spPr bwMode="auto">
          <a:xfrm>
            <a:off x="3556000" y="3778250"/>
            <a:ext cx="14954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4" name="Freeform 104"/>
          <p:cNvSpPr>
            <a:spLocks/>
          </p:cNvSpPr>
          <p:nvPr/>
        </p:nvSpPr>
        <p:spPr bwMode="auto">
          <a:xfrm>
            <a:off x="3711575" y="3400425"/>
            <a:ext cx="641350" cy="114300"/>
          </a:xfrm>
          <a:custGeom>
            <a:avLst/>
            <a:gdLst>
              <a:gd name="T0" fmla="*/ 0 w 404"/>
              <a:gd name="T1" fmla="*/ 72 h 72"/>
              <a:gd name="T2" fmla="*/ 124 w 404"/>
              <a:gd name="T3" fmla="*/ 72 h 72"/>
              <a:gd name="T4" fmla="*/ 404 w 404"/>
              <a:gd name="T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4" h="72">
                <a:moveTo>
                  <a:pt x="0" y="72"/>
                </a:moveTo>
                <a:lnTo>
                  <a:pt x="124" y="72"/>
                </a:lnTo>
                <a:lnTo>
                  <a:pt x="404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5" name="Freeform 105"/>
          <p:cNvSpPr>
            <a:spLocks/>
          </p:cNvSpPr>
          <p:nvPr/>
        </p:nvSpPr>
        <p:spPr bwMode="auto">
          <a:xfrm>
            <a:off x="4064000" y="2797175"/>
            <a:ext cx="984250" cy="542925"/>
          </a:xfrm>
          <a:custGeom>
            <a:avLst/>
            <a:gdLst>
              <a:gd name="T0" fmla="*/ 620 w 620"/>
              <a:gd name="T1" fmla="*/ 342 h 342"/>
              <a:gd name="T2" fmla="*/ 150 w 620"/>
              <a:gd name="T3" fmla="*/ 0 h 342"/>
              <a:gd name="T4" fmla="*/ 0 w 620"/>
              <a:gd name="T5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0" h="342">
                <a:moveTo>
                  <a:pt x="620" y="342"/>
                </a:moveTo>
                <a:lnTo>
                  <a:pt x="150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6" name="Freeform 106"/>
          <p:cNvSpPr>
            <a:spLocks/>
          </p:cNvSpPr>
          <p:nvPr/>
        </p:nvSpPr>
        <p:spPr bwMode="auto">
          <a:xfrm>
            <a:off x="3638550" y="2184400"/>
            <a:ext cx="2009775" cy="460375"/>
          </a:xfrm>
          <a:custGeom>
            <a:avLst/>
            <a:gdLst>
              <a:gd name="T0" fmla="*/ 0 w 1266"/>
              <a:gd name="T1" fmla="*/ 0 h 290"/>
              <a:gd name="T2" fmla="*/ 172 w 1266"/>
              <a:gd name="T3" fmla="*/ 0 h 290"/>
              <a:gd name="T4" fmla="*/ 1266 w 1266"/>
              <a:gd name="T5" fmla="*/ 29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6" h="290">
                <a:moveTo>
                  <a:pt x="0" y="0"/>
                </a:moveTo>
                <a:lnTo>
                  <a:pt x="172" y="0"/>
                </a:lnTo>
                <a:lnTo>
                  <a:pt x="1266" y="29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7" name="Freeform 107"/>
          <p:cNvSpPr>
            <a:spLocks/>
          </p:cNvSpPr>
          <p:nvPr/>
        </p:nvSpPr>
        <p:spPr bwMode="auto">
          <a:xfrm>
            <a:off x="3297238" y="1866900"/>
            <a:ext cx="3527425" cy="368300"/>
          </a:xfrm>
          <a:custGeom>
            <a:avLst/>
            <a:gdLst>
              <a:gd name="T0" fmla="*/ 0 w 2222"/>
              <a:gd name="T1" fmla="*/ 0 h 232"/>
              <a:gd name="T2" fmla="*/ 336 w 2222"/>
              <a:gd name="T3" fmla="*/ 0 h 232"/>
              <a:gd name="T4" fmla="*/ 2222 w 2222"/>
              <a:gd name="T5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2" h="232">
                <a:moveTo>
                  <a:pt x="0" y="0"/>
                </a:moveTo>
                <a:lnTo>
                  <a:pt x="336" y="0"/>
                </a:lnTo>
                <a:lnTo>
                  <a:pt x="2222" y="232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8" name="Freeform 108"/>
          <p:cNvSpPr>
            <a:spLocks/>
          </p:cNvSpPr>
          <p:nvPr/>
        </p:nvSpPr>
        <p:spPr bwMode="auto">
          <a:xfrm>
            <a:off x="3284538" y="1516063"/>
            <a:ext cx="1516062" cy="350837"/>
          </a:xfrm>
          <a:custGeom>
            <a:avLst/>
            <a:gdLst>
              <a:gd name="T0" fmla="*/ 0 w 955"/>
              <a:gd name="T1" fmla="*/ 0 h 221"/>
              <a:gd name="T2" fmla="*/ 307 w 955"/>
              <a:gd name="T3" fmla="*/ 0 h 221"/>
              <a:gd name="T4" fmla="*/ 955 w 955"/>
              <a:gd name="T5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5" h="221">
                <a:moveTo>
                  <a:pt x="0" y="0"/>
                </a:moveTo>
                <a:lnTo>
                  <a:pt x="307" y="0"/>
                </a:lnTo>
                <a:lnTo>
                  <a:pt x="955" y="221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9" name="Line 109"/>
          <p:cNvSpPr>
            <a:spLocks noChangeShapeType="1"/>
          </p:cNvSpPr>
          <p:nvPr/>
        </p:nvSpPr>
        <p:spPr bwMode="auto">
          <a:xfrm>
            <a:off x="5270500" y="566738"/>
            <a:ext cx="0" cy="812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0" name="Freeform 110"/>
          <p:cNvSpPr>
            <a:spLocks/>
          </p:cNvSpPr>
          <p:nvPr/>
        </p:nvSpPr>
        <p:spPr bwMode="auto">
          <a:xfrm>
            <a:off x="3282950" y="5019675"/>
            <a:ext cx="638175" cy="447675"/>
          </a:xfrm>
          <a:custGeom>
            <a:avLst/>
            <a:gdLst>
              <a:gd name="T0" fmla="*/ 402 w 402"/>
              <a:gd name="T1" fmla="*/ 0 h 282"/>
              <a:gd name="T2" fmla="*/ 204 w 402"/>
              <a:gd name="T3" fmla="*/ 282 h 282"/>
              <a:gd name="T4" fmla="*/ 0 w 402"/>
              <a:gd name="T5" fmla="*/ 28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2" h="282">
                <a:moveTo>
                  <a:pt x="402" y="0"/>
                </a:moveTo>
                <a:lnTo>
                  <a:pt x="204" y="282"/>
                </a:lnTo>
                <a:lnTo>
                  <a:pt x="0" y="28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1" name="Freeform 111"/>
          <p:cNvSpPr>
            <a:spLocks/>
          </p:cNvSpPr>
          <p:nvPr/>
        </p:nvSpPr>
        <p:spPr bwMode="auto">
          <a:xfrm>
            <a:off x="3435350" y="4733925"/>
            <a:ext cx="1050925" cy="317500"/>
          </a:xfrm>
          <a:custGeom>
            <a:avLst/>
            <a:gdLst>
              <a:gd name="T0" fmla="*/ 662 w 662"/>
              <a:gd name="T1" fmla="*/ 0 h 200"/>
              <a:gd name="T2" fmla="*/ 126 w 662"/>
              <a:gd name="T3" fmla="*/ 200 h 200"/>
              <a:gd name="T4" fmla="*/ 0 w 662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2" h="200">
                <a:moveTo>
                  <a:pt x="662" y="0"/>
                </a:moveTo>
                <a:lnTo>
                  <a:pt x="126" y="200"/>
                </a:lnTo>
                <a:lnTo>
                  <a:pt x="0" y="2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Line 112"/>
          <p:cNvSpPr>
            <a:spLocks noChangeShapeType="1"/>
          </p:cNvSpPr>
          <p:nvPr/>
        </p:nvSpPr>
        <p:spPr bwMode="auto">
          <a:xfrm flipV="1">
            <a:off x="3638550" y="4479925"/>
            <a:ext cx="57785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3" name="Freeform 113"/>
          <p:cNvSpPr>
            <a:spLocks/>
          </p:cNvSpPr>
          <p:nvPr/>
        </p:nvSpPr>
        <p:spPr bwMode="auto">
          <a:xfrm>
            <a:off x="3276600" y="4194175"/>
            <a:ext cx="1174750" cy="301625"/>
          </a:xfrm>
          <a:custGeom>
            <a:avLst/>
            <a:gdLst>
              <a:gd name="T0" fmla="*/ 0 w 740"/>
              <a:gd name="T1" fmla="*/ 190 h 190"/>
              <a:gd name="T2" fmla="*/ 250 w 740"/>
              <a:gd name="T3" fmla="*/ 190 h 190"/>
              <a:gd name="T4" fmla="*/ 740 w 740"/>
              <a:gd name="T5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0" h="190">
                <a:moveTo>
                  <a:pt x="0" y="190"/>
                </a:moveTo>
                <a:lnTo>
                  <a:pt x="250" y="190"/>
                </a:lnTo>
                <a:lnTo>
                  <a:pt x="74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4" name="Line 114"/>
          <p:cNvSpPr>
            <a:spLocks noChangeShapeType="1"/>
          </p:cNvSpPr>
          <p:nvPr/>
        </p:nvSpPr>
        <p:spPr bwMode="auto">
          <a:xfrm>
            <a:off x="3689350" y="4054475"/>
            <a:ext cx="1235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5" name="Line 115"/>
          <p:cNvSpPr>
            <a:spLocks noChangeShapeType="1"/>
          </p:cNvSpPr>
          <p:nvPr/>
        </p:nvSpPr>
        <p:spPr bwMode="auto">
          <a:xfrm>
            <a:off x="3556000" y="3778250"/>
            <a:ext cx="149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6" name="Freeform 116"/>
          <p:cNvSpPr>
            <a:spLocks/>
          </p:cNvSpPr>
          <p:nvPr/>
        </p:nvSpPr>
        <p:spPr bwMode="auto">
          <a:xfrm>
            <a:off x="3711575" y="3400425"/>
            <a:ext cx="641350" cy="114300"/>
          </a:xfrm>
          <a:custGeom>
            <a:avLst/>
            <a:gdLst>
              <a:gd name="T0" fmla="*/ 0 w 404"/>
              <a:gd name="T1" fmla="*/ 72 h 72"/>
              <a:gd name="T2" fmla="*/ 124 w 404"/>
              <a:gd name="T3" fmla="*/ 72 h 72"/>
              <a:gd name="T4" fmla="*/ 404 w 404"/>
              <a:gd name="T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4" h="72">
                <a:moveTo>
                  <a:pt x="0" y="72"/>
                </a:moveTo>
                <a:lnTo>
                  <a:pt x="124" y="72"/>
                </a:lnTo>
                <a:lnTo>
                  <a:pt x="404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7" name="Freeform 117"/>
          <p:cNvSpPr>
            <a:spLocks/>
          </p:cNvSpPr>
          <p:nvPr/>
        </p:nvSpPr>
        <p:spPr bwMode="auto">
          <a:xfrm>
            <a:off x="4064000" y="2797175"/>
            <a:ext cx="984250" cy="542925"/>
          </a:xfrm>
          <a:custGeom>
            <a:avLst/>
            <a:gdLst>
              <a:gd name="T0" fmla="*/ 620 w 620"/>
              <a:gd name="T1" fmla="*/ 342 h 342"/>
              <a:gd name="T2" fmla="*/ 150 w 620"/>
              <a:gd name="T3" fmla="*/ 0 h 342"/>
              <a:gd name="T4" fmla="*/ 0 w 620"/>
              <a:gd name="T5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0" h="342">
                <a:moveTo>
                  <a:pt x="620" y="342"/>
                </a:moveTo>
                <a:lnTo>
                  <a:pt x="150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8" name="Freeform 118"/>
          <p:cNvSpPr>
            <a:spLocks/>
          </p:cNvSpPr>
          <p:nvPr/>
        </p:nvSpPr>
        <p:spPr bwMode="auto">
          <a:xfrm>
            <a:off x="3638550" y="2184400"/>
            <a:ext cx="2009775" cy="460375"/>
          </a:xfrm>
          <a:custGeom>
            <a:avLst/>
            <a:gdLst>
              <a:gd name="T0" fmla="*/ 0 w 1266"/>
              <a:gd name="T1" fmla="*/ 0 h 290"/>
              <a:gd name="T2" fmla="*/ 172 w 1266"/>
              <a:gd name="T3" fmla="*/ 0 h 290"/>
              <a:gd name="T4" fmla="*/ 1266 w 1266"/>
              <a:gd name="T5" fmla="*/ 29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6" h="290">
                <a:moveTo>
                  <a:pt x="0" y="0"/>
                </a:moveTo>
                <a:lnTo>
                  <a:pt x="172" y="0"/>
                </a:lnTo>
                <a:lnTo>
                  <a:pt x="1266" y="29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9" name="Freeform 119"/>
          <p:cNvSpPr>
            <a:spLocks/>
          </p:cNvSpPr>
          <p:nvPr/>
        </p:nvSpPr>
        <p:spPr bwMode="auto">
          <a:xfrm>
            <a:off x="3297238" y="1866900"/>
            <a:ext cx="3527425" cy="368300"/>
          </a:xfrm>
          <a:custGeom>
            <a:avLst/>
            <a:gdLst>
              <a:gd name="T0" fmla="*/ 0 w 2222"/>
              <a:gd name="T1" fmla="*/ 0 h 232"/>
              <a:gd name="T2" fmla="*/ 336 w 2222"/>
              <a:gd name="T3" fmla="*/ 0 h 232"/>
              <a:gd name="T4" fmla="*/ 2222 w 2222"/>
              <a:gd name="T5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2" h="232">
                <a:moveTo>
                  <a:pt x="0" y="0"/>
                </a:moveTo>
                <a:lnTo>
                  <a:pt x="336" y="0"/>
                </a:lnTo>
                <a:lnTo>
                  <a:pt x="2222" y="23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0" name="Freeform 120"/>
          <p:cNvSpPr>
            <a:spLocks/>
          </p:cNvSpPr>
          <p:nvPr/>
        </p:nvSpPr>
        <p:spPr bwMode="auto">
          <a:xfrm>
            <a:off x="3284538" y="1516063"/>
            <a:ext cx="1516062" cy="350837"/>
          </a:xfrm>
          <a:custGeom>
            <a:avLst/>
            <a:gdLst>
              <a:gd name="T0" fmla="*/ 0 w 955"/>
              <a:gd name="T1" fmla="*/ 0 h 221"/>
              <a:gd name="T2" fmla="*/ 307 w 955"/>
              <a:gd name="T3" fmla="*/ 0 h 221"/>
              <a:gd name="T4" fmla="*/ 955 w 955"/>
              <a:gd name="T5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5" h="221">
                <a:moveTo>
                  <a:pt x="0" y="0"/>
                </a:moveTo>
                <a:lnTo>
                  <a:pt x="307" y="0"/>
                </a:lnTo>
                <a:lnTo>
                  <a:pt x="955" y="221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1" name="Line 121"/>
          <p:cNvSpPr>
            <a:spLocks noChangeShapeType="1"/>
          </p:cNvSpPr>
          <p:nvPr/>
        </p:nvSpPr>
        <p:spPr bwMode="auto">
          <a:xfrm>
            <a:off x="5270500" y="566738"/>
            <a:ext cx="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103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Figure 10.15b  Muscles crossing the shoulder and elbow joints, causing movements of the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arm and forearm, respectively.</a:t>
            </a:r>
            <a:endParaRPr lang="en-US" sz="1800" b="0"/>
          </a:p>
        </p:txBody>
      </p:sp>
      <p:pic>
        <p:nvPicPr>
          <p:cNvPr id="45150" name="Picture 94" descr="figure_10_15b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1"/>
          <a:stretch>
            <a:fillRect/>
          </a:stretch>
        </p:blipFill>
        <p:spPr bwMode="auto">
          <a:xfrm>
            <a:off x="1970088" y="425450"/>
            <a:ext cx="5375275" cy="62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371725" y="406400"/>
            <a:ext cx="1889125" cy="312738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 b="0" dirty="0" err="1">
                <a:latin typeface="Arial Black" pitchFamily="1" charset="0"/>
              </a:rPr>
              <a:t>Supraspinatus</a:t>
            </a:r>
            <a:r>
              <a:rPr lang="en-US" sz="1600" b="0" dirty="0">
                <a:latin typeface="Arial Black" pitchFamily="1" charset="0"/>
              </a:rPr>
              <a:t>*</a:t>
            </a:r>
          </a:p>
        </p:txBody>
      </p:sp>
      <p:sp>
        <p:nvSpPr>
          <p:cNvPr id="2" name="Rectangle 35"/>
          <p:cNvSpPr/>
          <p:nvPr/>
        </p:nvSpPr>
        <p:spPr>
          <a:xfrm>
            <a:off x="5418138" y="939800"/>
            <a:ext cx="1798637" cy="312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>
                <a:latin typeface="Arial" charset="0"/>
              </a:rPr>
              <a:t>Spine of scapula</a:t>
            </a:r>
          </a:p>
        </p:txBody>
      </p:sp>
      <p:sp>
        <p:nvSpPr>
          <p:cNvPr id="3" name="Rectangle 35"/>
          <p:cNvSpPr/>
          <p:nvPr/>
        </p:nvSpPr>
        <p:spPr>
          <a:xfrm>
            <a:off x="5422900" y="1189038"/>
            <a:ext cx="1370013" cy="312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600">
                <a:latin typeface="Arial" charset="0"/>
              </a:rPr>
              <a:t>Deltoid (cut)</a:t>
            </a:r>
          </a:p>
        </p:txBody>
      </p:sp>
      <p:sp>
        <p:nvSpPr>
          <p:cNvPr id="4" name="Rectangle 35"/>
          <p:cNvSpPr/>
          <p:nvPr/>
        </p:nvSpPr>
        <p:spPr>
          <a:xfrm>
            <a:off x="5416550" y="1546225"/>
            <a:ext cx="1754188" cy="533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</a:rPr>
              <a:t>Greater tubercle</a:t>
            </a:r>
          </a:p>
          <a:p>
            <a:pPr>
              <a:lnSpc>
                <a:spcPct val="90000"/>
              </a:lnSpc>
            </a:pPr>
            <a:r>
              <a:rPr lang="en-US" sz="1600">
                <a:latin typeface="Arial" charset="0"/>
              </a:rPr>
              <a:t>of humerus</a:t>
            </a:r>
          </a:p>
        </p:txBody>
      </p:sp>
      <p:sp>
        <p:nvSpPr>
          <p:cNvPr id="5" name="Rectangle 35"/>
          <p:cNvSpPr/>
          <p:nvPr/>
        </p:nvSpPr>
        <p:spPr>
          <a:xfrm>
            <a:off x="5419725" y="1971675"/>
            <a:ext cx="1765300" cy="33655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Infraspinatus</a:t>
            </a:r>
            <a:r>
              <a:rPr lang="en-US" sz="1600" b="0" dirty="0">
                <a:latin typeface="Arial Black" pitchFamily="1" charset="0"/>
              </a:rPr>
              <a:t>*</a:t>
            </a:r>
          </a:p>
        </p:txBody>
      </p:sp>
      <p:sp>
        <p:nvSpPr>
          <p:cNvPr id="6" name="Rectangle 35"/>
          <p:cNvSpPr/>
          <p:nvPr/>
        </p:nvSpPr>
        <p:spPr>
          <a:xfrm>
            <a:off x="5422900" y="2362200"/>
            <a:ext cx="1628775" cy="33655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Teres</a:t>
            </a:r>
            <a:r>
              <a:rPr lang="en-US" sz="1600" b="0" dirty="0">
                <a:latin typeface="Arial Black" pitchFamily="1" charset="0"/>
              </a:rPr>
              <a:t> minor*</a:t>
            </a:r>
          </a:p>
        </p:txBody>
      </p:sp>
      <p:sp>
        <p:nvSpPr>
          <p:cNvPr id="7" name="Rectangle 35"/>
          <p:cNvSpPr/>
          <p:nvPr/>
        </p:nvSpPr>
        <p:spPr>
          <a:xfrm>
            <a:off x="5421313" y="2755900"/>
            <a:ext cx="1516062" cy="33655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Teres</a:t>
            </a:r>
            <a:r>
              <a:rPr lang="en-US" sz="1600" b="0" dirty="0">
                <a:latin typeface="Arial Black" pitchFamily="1" charset="0"/>
              </a:rPr>
              <a:t> major</a:t>
            </a:r>
          </a:p>
        </p:txBody>
      </p:sp>
      <p:sp>
        <p:nvSpPr>
          <p:cNvPr id="8" name="Rectangle 35"/>
          <p:cNvSpPr/>
          <p:nvPr/>
        </p:nvSpPr>
        <p:spPr>
          <a:xfrm>
            <a:off x="5338763" y="3244850"/>
            <a:ext cx="1922462" cy="33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>
                <a:latin typeface="Arial Black" pitchFamily="1" charset="0"/>
              </a:rPr>
              <a:t>Triceps </a:t>
            </a:r>
            <a:r>
              <a:rPr lang="en-US" sz="1600" b="0" dirty="0" err="1">
                <a:latin typeface="Arial Black" pitchFamily="1" charset="0"/>
              </a:rPr>
              <a:t>brachii</a:t>
            </a:r>
            <a:r>
              <a:rPr lang="en-US" sz="1600" b="0" dirty="0">
                <a:latin typeface="Arial Black" pitchFamily="1" charset="0"/>
              </a:rPr>
              <a:t>:</a:t>
            </a:r>
          </a:p>
        </p:txBody>
      </p:sp>
      <p:sp>
        <p:nvSpPr>
          <p:cNvPr id="9" name="Rectangle 35"/>
          <p:cNvSpPr/>
          <p:nvPr/>
        </p:nvSpPr>
        <p:spPr>
          <a:xfrm>
            <a:off x="5403850" y="3460750"/>
            <a:ext cx="1438275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 Lateral head</a:t>
            </a:r>
          </a:p>
        </p:txBody>
      </p:sp>
      <p:sp>
        <p:nvSpPr>
          <p:cNvPr id="10" name="Rectangle 35"/>
          <p:cNvSpPr/>
          <p:nvPr/>
        </p:nvSpPr>
        <p:spPr>
          <a:xfrm>
            <a:off x="5403850" y="3692525"/>
            <a:ext cx="1268413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charset="0"/>
              </a:rPr>
              <a:t> Long head</a:t>
            </a:r>
          </a:p>
        </p:txBody>
      </p:sp>
      <p:sp>
        <p:nvSpPr>
          <p:cNvPr id="11" name="Rectangle 35"/>
          <p:cNvSpPr/>
          <p:nvPr/>
        </p:nvSpPr>
        <p:spPr>
          <a:xfrm>
            <a:off x="5426075" y="4156075"/>
            <a:ext cx="2012950" cy="33655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Latissimus</a:t>
            </a:r>
            <a:r>
              <a:rPr lang="en-US" sz="1600" b="0" dirty="0">
                <a:latin typeface="Arial Black" pitchFamily="1" charset="0"/>
              </a:rPr>
              <a:t> </a:t>
            </a:r>
            <a:r>
              <a:rPr lang="en-US" sz="1600" b="0" dirty="0" err="1">
                <a:latin typeface="Arial Black" pitchFamily="1" charset="0"/>
              </a:rPr>
              <a:t>dorsi</a:t>
            </a:r>
            <a:endParaRPr lang="en-US" sz="1600" b="0" dirty="0">
              <a:latin typeface="Arial Black" pitchFamily="1" charset="0"/>
            </a:endParaRPr>
          </a:p>
        </p:txBody>
      </p:sp>
      <p:sp>
        <p:nvSpPr>
          <p:cNvPr id="12" name="Rectangle 35"/>
          <p:cNvSpPr/>
          <p:nvPr/>
        </p:nvSpPr>
        <p:spPr>
          <a:xfrm>
            <a:off x="5422900" y="4835525"/>
            <a:ext cx="1065213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Humerus</a:t>
            </a:r>
            <a:endParaRPr lang="en-US" sz="1600" b="0">
              <a:latin typeface="Arial" charset="0"/>
            </a:endParaRPr>
          </a:p>
        </p:txBody>
      </p:sp>
      <p:sp>
        <p:nvSpPr>
          <p:cNvPr id="13" name="Rectangle 35"/>
          <p:cNvSpPr/>
          <p:nvPr/>
        </p:nvSpPr>
        <p:spPr>
          <a:xfrm>
            <a:off x="5426075" y="5207000"/>
            <a:ext cx="1189038" cy="50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latin typeface="Arial" charset="0"/>
              </a:rPr>
              <a:t>Olecranon</a:t>
            </a:r>
          </a:p>
          <a:p>
            <a:pPr>
              <a:lnSpc>
                <a:spcPct val="85000"/>
              </a:lnSpc>
            </a:pPr>
            <a:r>
              <a:rPr lang="en-US" sz="1600">
                <a:latin typeface="Arial" charset="0"/>
              </a:rPr>
              <a:t>of ulna</a:t>
            </a:r>
          </a:p>
        </p:txBody>
      </p:sp>
      <p:sp>
        <p:nvSpPr>
          <p:cNvPr id="14" name="Rectangle 35"/>
          <p:cNvSpPr/>
          <p:nvPr/>
        </p:nvSpPr>
        <p:spPr>
          <a:xfrm>
            <a:off x="5426075" y="5797550"/>
            <a:ext cx="1279525" cy="33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0" dirty="0" err="1">
                <a:latin typeface="Arial Black" pitchFamily="1" charset="0"/>
              </a:rPr>
              <a:t>Anconeus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15" name="Rectangle 35"/>
          <p:cNvSpPr/>
          <p:nvPr/>
        </p:nvSpPr>
        <p:spPr>
          <a:xfrm>
            <a:off x="2336800" y="6384925"/>
            <a:ext cx="1787525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>
                <a:latin typeface="Arial Black" pitchFamily="1" charset="0"/>
              </a:rPr>
              <a:t>Posterior view</a:t>
            </a:r>
          </a:p>
        </p:txBody>
      </p:sp>
      <p:sp>
        <p:nvSpPr>
          <p:cNvPr id="45166" name="Line 110"/>
          <p:cNvSpPr>
            <a:spLocks noChangeShapeType="1"/>
          </p:cNvSpPr>
          <p:nvPr/>
        </p:nvSpPr>
        <p:spPr bwMode="auto">
          <a:xfrm flipV="1">
            <a:off x="3235325" y="711200"/>
            <a:ext cx="0" cy="8572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67" name="Freeform 111"/>
          <p:cNvSpPr>
            <a:spLocks/>
          </p:cNvSpPr>
          <p:nvPr/>
        </p:nvSpPr>
        <p:spPr bwMode="auto">
          <a:xfrm>
            <a:off x="3460750" y="1092200"/>
            <a:ext cx="2003425" cy="673100"/>
          </a:xfrm>
          <a:custGeom>
            <a:avLst/>
            <a:gdLst>
              <a:gd name="T0" fmla="*/ 0 w 1262"/>
              <a:gd name="T1" fmla="*/ 424 h 424"/>
              <a:gd name="T2" fmla="*/ 0 w 1262"/>
              <a:gd name="T3" fmla="*/ 0 h 424"/>
              <a:gd name="T4" fmla="*/ 1262 w 1262"/>
              <a:gd name="T5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2" h="424">
                <a:moveTo>
                  <a:pt x="0" y="424"/>
                </a:moveTo>
                <a:lnTo>
                  <a:pt x="0" y="0"/>
                </a:lnTo>
                <a:lnTo>
                  <a:pt x="1262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68" name="Freeform 112"/>
          <p:cNvSpPr>
            <a:spLocks/>
          </p:cNvSpPr>
          <p:nvPr/>
        </p:nvSpPr>
        <p:spPr bwMode="auto">
          <a:xfrm>
            <a:off x="3654425" y="1343025"/>
            <a:ext cx="1809750" cy="473075"/>
          </a:xfrm>
          <a:custGeom>
            <a:avLst/>
            <a:gdLst>
              <a:gd name="T0" fmla="*/ 0 w 1140"/>
              <a:gd name="T1" fmla="*/ 298 h 298"/>
              <a:gd name="T2" fmla="*/ 0 w 1140"/>
              <a:gd name="T3" fmla="*/ 0 h 298"/>
              <a:gd name="T4" fmla="*/ 1140 w 1140"/>
              <a:gd name="T5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0" h="298">
                <a:moveTo>
                  <a:pt x="0" y="298"/>
                </a:moveTo>
                <a:lnTo>
                  <a:pt x="0" y="0"/>
                </a:lnTo>
                <a:lnTo>
                  <a:pt x="114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69" name="Freeform 113"/>
          <p:cNvSpPr>
            <a:spLocks/>
          </p:cNvSpPr>
          <p:nvPr/>
        </p:nvSpPr>
        <p:spPr bwMode="auto">
          <a:xfrm>
            <a:off x="4216400" y="1697038"/>
            <a:ext cx="1257300" cy="84137"/>
          </a:xfrm>
          <a:custGeom>
            <a:avLst/>
            <a:gdLst>
              <a:gd name="T0" fmla="*/ 0 w 792"/>
              <a:gd name="T1" fmla="*/ 37 h 37"/>
              <a:gd name="T2" fmla="*/ 64 w 792"/>
              <a:gd name="T3" fmla="*/ 0 h 37"/>
              <a:gd name="T4" fmla="*/ 792 w 792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2" h="37">
                <a:moveTo>
                  <a:pt x="0" y="37"/>
                </a:moveTo>
                <a:lnTo>
                  <a:pt x="64" y="0"/>
                </a:lnTo>
                <a:lnTo>
                  <a:pt x="792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0" name="Line 114"/>
          <p:cNvSpPr>
            <a:spLocks noChangeShapeType="1"/>
          </p:cNvSpPr>
          <p:nvPr/>
        </p:nvSpPr>
        <p:spPr bwMode="auto">
          <a:xfrm>
            <a:off x="3581400" y="2139950"/>
            <a:ext cx="188912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1" name="Line 115"/>
          <p:cNvSpPr>
            <a:spLocks noChangeShapeType="1"/>
          </p:cNvSpPr>
          <p:nvPr/>
        </p:nvSpPr>
        <p:spPr bwMode="auto">
          <a:xfrm>
            <a:off x="3708400" y="2524125"/>
            <a:ext cx="17557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2" name="Line 116"/>
          <p:cNvSpPr>
            <a:spLocks noChangeShapeType="1"/>
          </p:cNvSpPr>
          <p:nvPr/>
        </p:nvSpPr>
        <p:spPr bwMode="auto">
          <a:xfrm>
            <a:off x="3594100" y="2930525"/>
            <a:ext cx="1873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3" name="Freeform 117"/>
          <p:cNvSpPr>
            <a:spLocks/>
          </p:cNvSpPr>
          <p:nvPr/>
        </p:nvSpPr>
        <p:spPr bwMode="auto">
          <a:xfrm>
            <a:off x="4292600" y="3095625"/>
            <a:ext cx="1177925" cy="549275"/>
          </a:xfrm>
          <a:custGeom>
            <a:avLst/>
            <a:gdLst>
              <a:gd name="T0" fmla="*/ 0 w 742"/>
              <a:gd name="T1" fmla="*/ 0 h 346"/>
              <a:gd name="T2" fmla="*/ 572 w 742"/>
              <a:gd name="T3" fmla="*/ 346 h 346"/>
              <a:gd name="T4" fmla="*/ 742 w 742"/>
              <a:gd name="T5" fmla="*/ 34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2" h="346">
                <a:moveTo>
                  <a:pt x="0" y="0"/>
                </a:moveTo>
                <a:lnTo>
                  <a:pt x="572" y="346"/>
                </a:lnTo>
                <a:lnTo>
                  <a:pt x="742" y="346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4" name="Freeform 118"/>
          <p:cNvSpPr>
            <a:spLocks/>
          </p:cNvSpPr>
          <p:nvPr/>
        </p:nvSpPr>
        <p:spPr bwMode="auto">
          <a:xfrm>
            <a:off x="3933825" y="3273425"/>
            <a:ext cx="1549400" cy="600075"/>
          </a:xfrm>
          <a:custGeom>
            <a:avLst/>
            <a:gdLst>
              <a:gd name="T0" fmla="*/ 0 w 976"/>
              <a:gd name="T1" fmla="*/ 0 h 378"/>
              <a:gd name="T2" fmla="*/ 796 w 976"/>
              <a:gd name="T3" fmla="*/ 378 h 378"/>
              <a:gd name="T4" fmla="*/ 976 w 976"/>
              <a:gd name="T5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6" h="378">
                <a:moveTo>
                  <a:pt x="0" y="0"/>
                </a:moveTo>
                <a:lnTo>
                  <a:pt x="796" y="378"/>
                </a:lnTo>
                <a:lnTo>
                  <a:pt x="976" y="37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5" name="Line 119"/>
          <p:cNvSpPr>
            <a:spLocks noChangeShapeType="1"/>
          </p:cNvSpPr>
          <p:nvPr/>
        </p:nvSpPr>
        <p:spPr bwMode="auto">
          <a:xfrm>
            <a:off x="3263900" y="4343400"/>
            <a:ext cx="21971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6" name="Line 120"/>
          <p:cNvSpPr>
            <a:spLocks noChangeShapeType="1"/>
          </p:cNvSpPr>
          <p:nvPr/>
        </p:nvSpPr>
        <p:spPr bwMode="auto">
          <a:xfrm>
            <a:off x="4730750" y="5029200"/>
            <a:ext cx="736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7" name="Line 121"/>
          <p:cNvSpPr>
            <a:spLocks noChangeShapeType="1"/>
          </p:cNvSpPr>
          <p:nvPr/>
        </p:nvSpPr>
        <p:spPr bwMode="auto">
          <a:xfrm>
            <a:off x="4575175" y="5362575"/>
            <a:ext cx="8921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8" name="Freeform 122"/>
          <p:cNvSpPr>
            <a:spLocks/>
          </p:cNvSpPr>
          <p:nvPr/>
        </p:nvSpPr>
        <p:spPr bwMode="auto">
          <a:xfrm>
            <a:off x="4730750" y="5470525"/>
            <a:ext cx="733425" cy="514350"/>
          </a:xfrm>
          <a:custGeom>
            <a:avLst/>
            <a:gdLst>
              <a:gd name="T0" fmla="*/ 0 w 462"/>
              <a:gd name="T1" fmla="*/ 0 h 324"/>
              <a:gd name="T2" fmla="*/ 296 w 462"/>
              <a:gd name="T3" fmla="*/ 324 h 324"/>
              <a:gd name="T4" fmla="*/ 462 w 462"/>
              <a:gd name="T5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2" h="324">
                <a:moveTo>
                  <a:pt x="0" y="0"/>
                </a:moveTo>
                <a:lnTo>
                  <a:pt x="296" y="324"/>
                </a:lnTo>
                <a:lnTo>
                  <a:pt x="462" y="324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79" name="Line 123"/>
          <p:cNvSpPr>
            <a:spLocks noChangeShapeType="1"/>
          </p:cNvSpPr>
          <p:nvPr/>
        </p:nvSpPr>
        <p:spPr bwMode="auto">
          <a:xfrm flipV="1">
            <a:off x="3235325" y="711200"/>
            <a:ext cx="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0" name="Freeform 124"/>
          <p:cNvSpPr>
            <a:spLocks/>
          </p:cNvSpPr>
          <p:nvPr/>
        </p:nvSpPr>
        <p:spPr bwMode="auto">
          <a:xfrm>
            <a:off x="3460750" y="1092200"/>
            <a:ext cx="2003425" cy="673100"/>
          </a:xfrm>
          <a:custGeom>
            <a:avLst/>
            <a:gdLst>
              <a:gd name="T0" fmla="*/ 0 w 1262"/>
              <a:gd name="T1" fmla="*/ 424 h 424"/>
              <a:gd name="T2" fmla="*/ 0 w 1262"/>
              <a:gd name="T3" fmla="*/ 0 h 424"/>
              <a:gd name="T4" fmla="*/ 1262 w 1262"/>
              <a:gd name="T5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2" h="424">
                <a:moveTo>
                  <a:pt x="0" y="424"/>
                </a:moveTo>
                <a:lnTo>
                  <a:pt x="0" y="0"/>
                </a:lnTo>
                <a:lnTo>
                  <a:pt x="126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1" name="Freeform 125"/>
          <p:cNvSpPr>
            <a:spLocks/>
          </p:cNvSpPr>
          <p:nvPr/>
        </p:nvSpPr>
        <p:spPr bwMode="auto">
          <a:xfrm>
            <a:off x="3654425" y="1343025"/>
            <a:ext cx="1809750" cy="473075"/>
          </a:xfrm>
          <a:custGeom>
            <a:avLst/>
            <a:gdLst>
              <a:gd name="T0" fmla="*/ 0 w 1140"/>
              <a:gd name="T1" fmla="*/ 298 h 298"/>
              <a:gd name="T2" fmla="*/ 0 w 1140"/>
              <a:gd name="T3" fmla="*/ 0 h 298"/>
              <a:gd name="T4" fmla="*/ 1140 w 1140"/>
              <a:gd name="T5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0" h="298">
                <a:moveTo>
                  <a:pt x="0" y="298"/>
                </a:moveTo>
                <a:lnTo>
                  <a:pt x="0" y="0"/>
                </a:lnTo>
                <a:lnTo>
                  <a:pt x="114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2" name="Freeform 126"/>
          <p:cNvSpPr>
            <a:spLocks/>
          </p:cNvSpPr>
          <p:nvPr/>
        </p:nvSpPr>
        <p:spPr bwMode="auto">
          <a:xfrm>
            <a:off x="4216400" y="1697038"/>
            <a:ext cx="1257300" cy="84137"/>
          </a:xfrm>
          <a:custGeom>
            <a:avLst/>
            <a:gdLst>
              <a:gd name="T0" fmla="*/ 0 w 792"/>
              <a:gd name="T1" fmla="*/ 37 h 37"/>
              <a:gd name="T2" fmla="*/ 64 w 792"/>
              <a:gd name="T3" fmla="*/ 0 h 37"/>
              <a:gd name="T4" fmla="*/ 792 w 792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92" h="37">
                <a:moveTo>
                  <a:pt x="0" y="37"/>
                </a:moveTo>
                <a:lnTo>
                  <a:pt x="64" y="0"/>
                </a:lnTo>
                <a:lnTo>
                  <a:pt x="79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3" name="Line 127"/>
          <p:cNvSpPr>
            <a:spLocks noChangeShapeType="1"/>
          </p:cNvSpPr>
          <p:nvPr/>
        </p:nvSpPr>
        <p:spPr bwMode="auto">
          <a:xfrm>
            <a:off x="3581400" y="2139950"/>
            <a:ext cx="1889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4" name="Line 128"/>
          <p:cNvSpPr>
            <a:spLocks noChangeShapeType="1"/>
          </p:cNvSpPr>
          <p:nvPr/>
        </p:nvSpPr>
        <p:spPr bwMode="auto">
          <a:xfrm>
            <a:off x="3708400" y="2524125"/>
            <a:ext cx="175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5" name="Line 129"/>
          <p:cNvSpPr>
            <a:spLocks noChangeShapeType="1"/>
          </p:cNvSpPr>
          <p:nvPr/>
        </p:nvSpPr>
        <p:spPr bwMode="auto">
          <a:xfrm>
            <a:off x="3594100" y="293052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6" name="Freeform 130"/>
          <p:cNvSpPr>
            <a:spLocks/>
          </p:cNvSpPr>
          <p:nvPr/>
        </p:nvSpPr>
        <p:spPr bwMode="auto">
          <a:xfrm>
            <a:off x="4292600" y="3095625"/>
            <a:ext cx="1177925" cy="549275"/>
          </a:xfrm>
          <a:custGeom>
            <a:avLst/>
            <a:gdLst>
              <a:gd name="T0" fmla="*/ 0 w 742"/>
              <a:gd name="T1" fmla="*/ 0 h 346"/>
              <a:gd name="T2" fmla="*/ 572 w 742"/>
              <a:gd name="T3" fmla="*/ 346 h 346"/>
              <a:gd name="T4" fmla="*/ 742 w 742"/>
              <a:gd name="T5" fmla="*/ 34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2" h="346">
                <a:moveTo>
                  <a:pt x="0" y="0"/>
                </a:moveTo>
                <a:lnTo>
                  <a:pt x="572" y="346"/>
                </a:lnTo>
                <a:lnTo>
                  <a:pt x="742" y="34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7" name="Freeform 131"/>
          <p:cNvSpPr>
            <a:spLocks/>
          </p:cNvSpPr>
          <p:nvPr/>
        </p:nvSpPr>
        <p:spPr bwMode="auto">
          <a:xfrm>
            <a:off x="3933825" y="3273425"/>
            <a:ext cx="1549400" cy="600075"/>
          </a:xfrm>
          <a:custGeom>
            <a:avLst/>
            <a:gdLst>
              <a:gd name="T0" fmla="*/ 0 w 976"/>
              <a:gd name="T1" fmla="*/ 0 h 378"/>
              <a:gd name="T2" fmla="*/ 796 w 976"/>
              <a:gd name="T3" fmla="*/ 378 h 378"/>
              <a:gd name="T4" fmla="*/ 976 w 976"/>
              <a:gd name="T5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6" h="378">
                <a:moveTo>
                  <a:pt x="0" y="0"/>
                </a:moveTo>
                <a:lnTo>
                  <a:pt x="796" y="378"/>
                </a:lnTo>
                <a:lnTo>
                  <a:pt x="976" y="37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8" name="Line 132"/>
          <p:cNvSpPr>
            <a:spLocks noChangeShapeType="1"/>
          </p:cNvSpPr>
          <p:nvPr/>
        </p:nvSpPr>
        <p:spPr bwMode="auto">
          <a:xfrm>
            <a:off x="3263900" y="4343400"/>
            <a:ext cx="219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89" name="Line 133"/>
          <p:cNvSpPr>
            <a:spLocks noChangeShapeType="1"/>
          </p:cNvSpPr>
          <p:nvPr/>
        </p:nvSpPr>
        <p:spPr bwMode="auto">
          <a:xfrm>
            <a:off x="4730750" y="5029200"/>
            <a:ext cx="73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90" name="Line 134"/>
          <p:cNvSpPr>
            <a:spLocks noChangeShapeType="1"/>
          </p:cNvSpPr>
          <p:nvPr/>
        </p:nvSpPr>
        <p:spPr bwMode="auto">
          <a:xfrm>
            <a:off x="4575175" y="5362575"/>
            <a:ext cx="892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91" name="Freeform 135"/>
          <p:cNvSpPr>
            <a:spLocks/>
          </p:cNvSpPr>
          <p:nvPr/>
        </p:nvSpPr>
        <p:spPr bwMode="auto">
          <a:xfrm>
            <a:off x="4730750" y="5470525"/>
            <a:ext cx="733425" cy="514350"/>
          </a:xfrm>
          <a:custGeom>
            <a:avLst/>
            <a:gdLst>
              <a:gd name="T0" fmla="*/ 0 w 462"/>
              <a:gd name="T1" fmla="*/ 0 h 324"/>
              <a:gd name="T2" fmla="*/ 296 w 462"/>
              <a:gd name="T3" fmla="*/ 324 h 324"/>
              <a:gd name="T4" fmla="*/ 462 w 462"/>
              <a:gd name="T5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2" h="324">
                <a:moveTo>
                  <a:pt x="0" y="0"/>
                </a:moveTo>
                <a:lnTo>
                  <a:pt x="296" y="324"/>
                </a:lnTo>
                <a:lnTo>
                  <a:pt x="462" y="32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503" y="1005840"/>
            <a:ext cx="3886497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3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Crossing the Elbow Joint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Anterior flexor muscles</a:t>
            </a:r>
          </a:p>
          <a:p>
            <a:pPr lvl="1"/>
            <a:r>
              <a:rPr lang="en-US" b="1" dirty="0" err="1"/>
              <a:t>Brachialis</a:t>
            </a:r>
            <a:r>
              <a:rPr lang="en-US" dirty="0"/>
              <a:t> and </a:t>
            </a:r>
            <a:r>
              <a:rPr lang="en-US" b="1" dirty="0"/>
              <a:t>biceps </a:t>
            </a:r>
            <a:r>
              <a:rPr lang="en-US" b="1" dirty="0" err="1" smtClean="0"/>
              <a:t>brachii</a:t>
            </a:r>
            <a:endParaRPr lang="en-US" dirty="0" smtClean="0"/>
          </a:p>
          <a:p>
            <a:pPr lvl="2"/>
            <a:r>
              <a:rPr lang="en-US" dirty="0" smtClean="0"/>
              <a:t>chief </a:t>
            </a:r>
            <a:r>
              <a:rPr lang="en-US" dirty="0"/>
              <a:t>forearm flexors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Brachioradialis</a:t>
            </a:r>
            <a:endParaRPr lang="en-US" dirty="0" smtClean="0"/>
          </a:p>
          <a:p>
            <a:pPr lvl="2"/>
            <a:r>
              <a:rPr lang="en-US" dirty="0" smtClean="0"/>
              <a:t>synergist </a:t>
            </a:r>
            <a:r>
              <a:rPr lang="en-US" dirty="0"/>
              <a:t>and stabilizer</a:t>
            </a:r>
          </a:p>
        </p:txBody>
      </p:sp>
    </p:spTree>
    <p:extLst>
      <p:ext uri="{BB962C8B-B14F-4D97-AF65-F5344CB8AC3E}">
        <p14:creationId xmlns:p14="http://schemas.microsoft.com/office/powerpoint/2010/main" val="25313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192" y="1005840"/>
            <a:ext cx="4077808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Crossing the Elbow Joint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Posterior extensor muscles</a:t>
            </a:r>
          </a:p>
          <a:p>
            <a:pPr lvl="1"/>
            <a:r>
              <a:rPr lang="en-US" b="1" dirty="0"/>
              <a:t>Triceps </a:t>
            </a:r>
            <a:r>
              <a:rPr lang="en-US" b="1" dirty="0" err="1" smtClean="0"/>
              <a:t>brachii</a:t>
            </a:r>
            <a:endParaRPr lang="en-US" dirty="0" smtClean="0"/>
          </a:p>
          <a:p>
            <a:pPr lvl="2"/>
            <a:r>
              <a:rPr lang="en-US" dirty="0" smtClean="0"/>
              <a:t>prime </a:t>
            </a:r>
            <a:r>
              <a:rPr lang="en-US" dirty="0"/>
              <a:t>mover of forearm extension</a:t>
            </a:r>
          </a:p>
          <a:p>
            <a:pPr lvl="1"/>
            <a:r>
              <a:rPr lang="en-US" b="1" dirty="0" err="1" smtClean="0"/>
              <a:t>Anconeus</a:t>
            </a:r>
            <a:endParaRPr lang="en-US" dirty="0" smtClean="0"/>
          </a:p>
          <a:p>
            <a:pPr lvl="2"/>
            <a:r>
              <a:rPr lang="en-US" dirty="0" smtClean="0"/>
              <a:t>weak </a:t>
            </a:r>
            <a:r>
              <a:rPr lang="en-US" dirty="0"/>
              <a:t>synergist</a:t>
            </a:r>
          </a:p>
        </p:txBody>
      </p:sp>
    </p:spTree>
    <p:extLst>
      <p:ext uri="{BB962C8B-B14F-4D97-AF65-F5344CB8AC3E}">
        <p14:creationId xmlns:p14="http://schemas.microsoft.com/office/powerpoint/2010/main" val="13919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Other Features of Some Synovial Joints</a:t>
            </a: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Articular discs (menisci</a:t>
            </a:r>
            <a:r>
              <a:rPr lang="en-US" b="1" dirty="0"/>
              <a:t>)</a:t>
            </a:r>
            <a:endParaRPr lang="en-US" dirty="0"/>
          </a:p>
          <a:p>
            <a:pPr lvl="1"/>
            <a:r>
              <a:rPr lang="en-US" dirty="0" err="1" smtClean="0"/>
              <a:t>Fibrocartilage</a:t>
            </a:r>
            <a:r>
              <a:rPr lang="en-US" dirty="0" smtClean="0"/>
              <a:t> separates articular surfaces to improve "fit" of bone ends, stabilize joint, and reduce wear and tear </a:t>
            </a:r>
            <a:endParaRPr lang="en-US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Forearm</a:t>
            </a:r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Actions - movements of wrist, fingers, thumb, </a:t>
            </a:r>
            <a:r>
              <a:rPr lang="en-US" dirty="0" err="1"/>
              <a:t>pronation</a:t>
            </a:r>
            <a:r>
              <a:rPr lang="en-US" dirty="0"/>
              <a:t>, </a:t>
            </a:r>
            <a:r>
              <a:rPr lang="en-US" dirty="0" err="1"/>
              <a:t>supination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anterior muscles </a:t>
            </a:r>
            <a:endParaRPr lang="en-US" dirty="0" smtClean="0"/>
          </a:p>
          <a:p>
            <a:pPr lvl="1"/>
            <a:r>
              <a:rPr lang="en-US" dirty="0" smtClean="0"/>
              <a:t> flexors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posterior muscles </a:t>
            </a:r>
            <a:endParaRPr lang="en-US" dirty="0" smtClean="0"/>
          </a:p>
          <a:p>
            <a:pPr lvl="1"/>
            <a:r>
              <a:rPr lang="en-US" dirty="0" smtClean="0"/>
              <a:t>Extensors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591" y="1005840"/>
            <a:ext cx="4348409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69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Forearm</a:t>
            </a:r>
          </a:p>
        </p:txBody>
      </p:sp>
      <p:sp>
        <p:nvSpPr>
          <p:cNvPr id="7169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b="1" dirty="0" err="1"/>
              <a:t>Pronator</a:t>
            </a:r>
            <a:r>
              <a:rPr lang="en-US" b="1" dirty="0"/>
              <a:t> </a:t>
            </a:r>
            <a:r>
              <a:rPr lang="en-US" b="1" dirty="0" err="1"/>
              <a:t>teres</a:t>
            </a:r>
            <a:r>
              <a:rPr lang="en-US" dirty="0"/>
              <a:t> and </a:t>
            </a:r>
            <a:r>
              <a:rPr lang="en-US" b="1" dirty="0" err="1"/>
              <a:t>pronator</a:t>
            </a:r>
            <a:r>
              <a:rPr lang="en-US" b="1" dirty="0"/>
              <a:t> </a:t>
            </a:r>
            <a:r>
              <a:rPr lang="en-US" b="1" dirty="0" err="1"/>
              <a:t>quadratus</a:t>
            </a:r>
            <a:r>
              <a:rPr lang="en-US" dirty="0"/>
              <a:t> </a:t>
            </a:r>
            <a:r>
              <a:rPr lang="en-US" dirty="0" err="1"/>
              <a:t>pronate</a:t>
            </a:r>
            <a:r>
              <a:rPr lang="en-US" dirty="0"/>
              <a:t> forearm</a:t>
            </a:r>
          </a:p>
          <a:p>
            <a:endParaRPr lang="en-US" b="1" dirty="0" smtClean="0"/>
          </a:p>
          <a:p>
            <a:r>
              <a:rPr lang="en-US" b="1" dirty="0" err="1" smtClean="0"/>
              <a:t>Supinator</a:t>
            </a:r>
            <a:r>
              <a:rPr lang="en-US" dirty="0" smtClean="0"/>
              <a:t> </a:t>
            </a:r>
            <a:r>
              <a:rPr lang="en-US" dirty="0"/>
              <a:t>- synergist with biceps </a:t>
            </a:r>
            <a:r>
              <a:rPr lang="en-US" dirty="0" err="1"/>
              <a:t>brachii</a:t>
            </a:r>
            <a:r>
              <a:rPr lang="en-US" dirty="0"/>
              <a:t> in forearm </a:t>
            </a:r>
            <a:r>
              <a:rPr lang="en-US" dirty="0" err="1"/>
              <a:t>supination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5370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6671" y="1005840"/>
            <a:ext cx="4327329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Forearm: Anterior Compartment</a:t>
            </a: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648199"/>
          </a:xfrm>
        </p:spPr>
        <p:txBody>
          <a:bodyPr>
            <a:normAutofit/>
          </a:bodyPr>
          <a:lstStyle/>
          <a:p>
            <a:r>
              <a:rPr lang="en-US" dirty="0"/>
              <a:t>Flexors</a:t>
            </a:r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carpi</a:t>
            </a:r>
            <a:r>
              <a:rPr lang="en-US" b="1" dirty="0"/>
              <a:t> </a:t>
            </a:r>
            <a:r>
              <a:rPr lang="en-US" b="1" dirty="0" err="1"/>
              <a:t>radialis</a:t>
            </a:r>
            <a:endParaRPr lang="en-US" b="1" dirty="0"/>
          </a:p>
          <a:p>
            <a:pPr lvl="1"/>
            <a:r>
              <a:rPr lang="en-US" b="1" dirty="0"/>
              <a:t>Palmaris </a:t>
            </a:r>
            <a:r>
              <a:rPr lang="en-US" b="1" dirty="0" err="1"/>
              <a:t>longus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carpi</a:t>
            </a:r>
            <a:r>
              <a:rPr lang="en-US" b="1" dirty="0"/>
              <a:t> </a:t>
            </a:r>
            <a:r>
              <a:rPr lang="en-US" b="1" dirty="0" err="1"/>
              <a:t>ulnaris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/>
              <a:t>superficialis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flexor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/>
              <a:t>profundus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pollicis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650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060" y="914400"/>
            <a:ext cx="49169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Forearm: Posterior Compartment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052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Extensors</a:t>
            </a:r>
          </a:p>
          <a:p>
            <a:pPr lvl="1"/>
            <a:r>
              <a:rPr lang="en-US" b="1" dirty="0"/>
              <a:t>Extensor </a:t>
            </a:r>
            <a:r>
              <a:rPr lang="en-US" b="1" dirty="0" err="1"/>
              <a:t>carpi</a:t>
            </a:r>
            <a:r>
              <a:rPr lang="en-US" b="1" dirty="0"/>
              <a:t> </a:t>
            </a:r>
            <a:r>
              <a:rPr lang="en-US" b="1" dirty="0" err="1"/>
              <a:t>radialis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endParaRPr lang="en-US" b="1" dirty="0"/>
          </a:p>
          <a:p>
            <a:pPr lvl="1"/>
            <a:r>
              <a:rPr lang="en-US" b="1" dirty="0"/>
              <a:t>Extensor </a:t>
            </a:r>
            <a:r>
              <a:rPr lang="en-US" b="1" dirty="0" err="1"/>
              <a:t>digitorum</a:t>
            </a:r>
            <a:endParaRPr lang="en-US" b="1" dirty="0"/>
          </a:p>
          <a:p>
            <a:pPr lvl="1"/>
            <a:r>
              <a:rPr lang="en-US" b="1" dirty="0"/>
              <a:t>Extensor </a:t>
            </a:r>
            <a:r>
              <a:rPr lang="en-US" b="1" dirty="0" err="1"/>
              <a:t>carpi</a:t>
            </a:r>
            <a:r>
              <a:rPr lang="en-US" b="1" dirty="0"/>
              <a:t> </a:t>
            </a:r>
            <a:r>
              <a:rPr lang="en-US" b="1" dirty="0" err="1"/>
              <a:t>ulnaris</a:t>
            </a:r>
            <a:endParaRPr lang="en-US" b="1" dirty="0"/>
          </a:p>
          <a:p>
            <a:pPr lvl="1"/>
            <a:r>
              <a:rPr lang="en-US" b="1" dirty="0"/>
              <a:t>Extensor </a:t>
            </a:r>
            <a:r>
              <a:rPr lang="en-US" b="1" dirty="0" err="1"/>
              <a:t>pollicis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pPr lvl="1"/>
            <a:r>
              <a:rPr lang="en-US" b="1" dirty="0"/>
              <a:t>Extensor </a:t>
            </a:r>
            <a:r>
              <a:rPr lang="en-US" b="1" dirty="0" err="1"/>
              <a:t>indicis</a:t>
            </a:r>
            <a:endParaRPr lang="en-US" b="1" dirty="0"/>
          </a:p>
          <a:p>
            <a:pPr lvl="1"/>
            <a:r>
              <a:rPr lang="en-US" b="1" dirty="0"/>
              <a:t>Abductor </a:t>
            </a:r>
            <a:r>
              <a:rPr lang="en-US" b="1" dirty="0" err="1"/>
              <a:t>pollicis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46096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Intrinsic Muscles of the Hand</a:t>
            </a: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Small weak muscles</a:t>
            </a:r>
          </a:p>
          <a:p>
            <a:pPr lvl="1"/>
            <a:r>
              <a:rPr lang="en-US" dirty="0"/>
              <a:t>Lie entirely within palm of hand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Control </a:t>
            </a:r>
            <a:r>
              <a:rPr lang="en-US" dirty="0"/>
              <a:t>precise movements of metacarpals and fingers (e.g., threading a needle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Abductors </a:t>
            </a:r>
            <a:r>
              <a:rPr lang="en-US" dirty="0"/>
              <a:t>and adductors of fingers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Produce opposition</a:t>
            </a:r>
          </a:p>
          <a:p>
            <a:pPr lvl="2"/>
            <a:r>
              <a:rPr lang="en-US" dirty="0" smtClean="0"/>
              <a:t>move </a:t>
            </a:r>
            <a:r>
              <a:rPr lang="en-US" dirty="0"/>
              <a:t>thumb toward little finger</a:t>
            </a:r>
          </a:p>
        </p:txBody>
      </p:sp>
    </p:spTree>
    <p:extLst>
      <p:ext uri="{BB962C8B-B14F-4D97-AF65-F5344CB8AC3E}">
        <p14:creationId xmlns:p14="http://schemas.microsoft.com/office/powerpoint/2010/main" val="4056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Finger and Thumb Movements</a:t>
            </a: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Flexion</a:t>
            </a:r>
          </a:p>
          <a:p>
            <a:pPr lvl="1"/>
            <a:r>
              <a:rPr lang="en-US" dirty="0" smtClean="0"/>
              <a:t>Thumb</a:t>
            </a:r>
          </a:p>
          <a:p>
            <a:pPr lvl="2"/>
            <a:r>
              <a:rPr lang="en-US" dirty="0" smtClean="0"/>
              <a:t>bends </a:t>
            </a:r>
            <a:r>
              <a:rPr lang="en-US" dirty="0"/>
              <a:t>medially along palm</a:t>
            </a:r>
          </a:p>
          <a:p>
            <a:pPr lvl="1"/>
            <a:r>
              <a:rPr lang="en-US" dirty="0" smtClean="0"/>
              <a:t>Fingers</a:t>
            </a:r>
          </a:p>
          <a:p>
            <a:pPr lvl="2"/>
            <a:r>
              <a:rPr lang="en-US" dirty="0" smtClean="0"/>
              <a:t>bend </a:t>
            </a:r>
            <a:r>
              <a:rPr lang="en-US" dirty="0" err="1"/>
              <a:t>anteriorly</a:t>
            </a:r>
            <a:endParaRPr lang="en-US" dirty="0"/>
          </a:p>
          <a:p>
            <a:r>
              <a:rPr lang="en-US" dirty="0"/>
              <a:t>Extension</a:t>
            </a:r>
          </a:p>
          <a:p>
            <a:pPr lvl="1"/>
            <a:r>
              <a:rPr lang="en-US" dirty="0" smtClean="0"/>
              <a:t>Thumb</a:t>
            </a:r>
          </a:p>
          <a:p>
            <a:pPr lvl="2"/>
            <a:r>
              <a:rPr lang="en-US" dirty="0" smtClean="0"/>
              <a:t>points </a:t>
            </a:r>
            <a:r>
              <a:rPr lang="en-US" dirty="0"/>
              <a:t>laterally</a:t>
            </a:r>
          </a:p>
          <a:p>
            <a:pPr lvl="1"/>
            <a:r>
              <a:rPr lang="en-US" dirty="0" smtClean="0"/>
              <a:t>Fingers</a:t>
            </a:r>
          </a:p>
          <a:p>
            <a:pPr lvl="2"/>
            <a:r>
              <a:rPr lang="en-US" dirty="0" smtClean="0"/>
              <a:t>move </a:t>
            </a:r>
            <a:r>
              <a:rPr lang="en-US" dirty="0" err="1"/>
              <a:t>posteriorly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356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Intrinsic Muscles of the Palm</a:t>
            </a: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groups</a:t>
            </a:r>
          </a:p>
          <a:p>
            <a:pPr lvl="1"/>
            <a:r>
              <a:rPr lang="en-US" i="1" dirty="0" err="1"/>
              <a:t>Thenar</a:t>
            </a:r>
            <a:r>
              <a:rPr lang="en-US" i="1" dirty="0"/>
              <a:t> eminence</a:t>
            </a:r>
            <a:r>
              <a:rPr lang="en-US" dirty="0"/>
              <a:t> (ball of thumb) 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err="1" smtClean="0"/>
              <a:t>Hypothenar</a:t>
            </a:r>
            <a:r>
              <a:rPr lang="en-US" i="1" dirty="0" smtClean="0"/>
              <a:t> </a:t>
            </a:r>
            <a:r>
              <a:rPr lang="en-US" i="1" dirty="0"/>
              <a:t>eminence</a:t>
            </a:r>
            <a:r>
              <a:rPr lang="en-US" dirty="0"/>
              <a:t> (ball of the little finger) </a:t>
            </a:r>
          </a:p>
          <a:p>
            <a:pPr lvl="2"/>
            <a:r>
              <a:rPr lang="en-US" dirty="0"/>
              <a:t>Each of above groups has flexor, abductor, and </a:t>
            </a:r>
            <a:r>
              <a:rPr lang="en-US" dirty="0" err="1"/>
              <a:t>opponens</a:t>
            </a:r>
            <a:r>
              <a:rPr lang="en-US" dirty="0"/>
              <a:t> muscle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err="1" smtClean="0"/>
              <a:t>Midpalmar</a:t>
            </a:r>
            <a:r>
              <a:rPr lang="en-US" dirty="0" smtClean="0"/>
              <a:t> </a:t>
            </a:r>
            <a:r>
              <a:rPr lang="en-US" dirty="0"/>
              <a:t>muscles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b="1" dirty="0" err="1"/>
              <a:t>lumbricals</a:t>
            </a:r>
            <a:r>
              <a:rPr lang="en-US" dirty="0"/>
              <a:t> and </a:t>
            </a:r>
            <a:r>
              <a:rPr lang="en-US" b="1" dirty="0" err="1"/>
              <a:t>interossei</a:t>
            </a:r>
            <a:r>
              <a:rPr lang="en-US" dirty="0"/>
              <a:t> extend fingers</a:t>
            </a:r>
          </a:p>
          <a:p>
            <a:pPr lvl="2"/>
            <a:r>
              <a:rPr lang="en-US" dirty="0" err="1"/>
              <a:t>Interossei</a:t>
            </a:r>
            <a:r>
              <a:rPr lang="en-US" dirty="0"/>
              <a:t> muscles also abduct and adduct fingers</a:t>
            </a:r>
          </a:p>
        </p:txBody>
      </p:sp>
    </p:spTree>
    <p:extLst>
      <p:ext uri="{BB962C8B-B14F-4D97-AF65-F5344CB8AC3E}">
        <p14:creationId xmlns:p14="http://schemas.microsoft.com/office/powerpoint/2010/main" val="121121056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85" name="Rectangle 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Thenar</a:t>
            </a:r>
            <a:r>
              <a:rPr lang="en-US" sz="1200" dirty="0" smtClean="0">
                <a:solidFill>
                  <a:schemeClr val="tx1"/>
                </a:solidFill>
              </a:rPr>
              <a:t> Muscles</a:t>
            </a:r>
            <a:endParaRPr lang="en-US" sz="1800" b="0" dirty="0"/>
          </a:p>
        </p:txBody>
      </p:sp>
      <p:pic>
        <p:nvPicPr>
          <p:cNvPr id="106587" name="Picture 91" descr="figure_10_19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>
            <a:fillRect/>
          </a:stretch>
        </p:blipFill>
        <p:spPr bwMode="auto">
          <a:xfrm>
            <a:off x="1690688" y="287338"/>
            <a:ext cx="616108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107"/>
          <p:cNvSpPr>
            <a:spLocks noChangeArrowheads="1"/>
          </p:cNvSpPr>
          <p:nvPr/>
        </p:nvSpPr>
        <p:spPr bwMode="auto">
          <a:xfrm>
            <a:off x="6211888" y="2382838"/>
            <a:ext cx="1716087" cy="2905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Adductor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pollicis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1" name="Rectangle 108"/>
          <p:cNvSpPr>
            <a:spLocks noChangeArrowheads="1"/>
          </p:cNvSpPr>
          <p:nvPr/>
        </p:nvSpPr>
        <p:spPr bwMode="auto">
          <a:xfrm>
            <a:off x="6213475" y="2630488"/>
            <a:ext cx="1458913" cy="4699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Flexor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pollicis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brevis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2" name="Rectangle 109"/>
          <p:cNvSpPr>
            <a:spLocks noChangeArrowheads="1"/>
          </p:cNvSpPr>
          <p:nvPr/>
        </p:nvSpPr>
        <p:spPr bwMode="auto">
          <a:xfrm>
            <a:off x="6218238" y="3209925"/>
            <a:ext cx="1009650" cy="6588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Abductor</a:t>
            </a: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pollicis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brevis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3" name="Rectangle 110"/>
          <p:cNvSpPr>
            <a:spLocks noChangeArrowheads="1"/>
          </p:cNvSpPr>
          <p:nvPr/>
        </p:nvSpPr>
        <p:spPr bwMode="auto">
          <a:xfrm>
            <a:off x="6215063" y="3857625"/>
            <a:ext cx="1082675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2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Opponens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  <a:p>
            <a:pPr>
              <a:lnSpc>
                <a:spcPct val="92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pollicis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7" name="Freeform 155"/>
          <p:cNvSpPr>
            <a:spLocks/>
          </p:cNvSpPr>
          <p:nvPr/>
        </p:nvSpPr>
        <p:spPr bwMode="auto">
          <a:xfrm>
            <a:off x="4979988" y="2525713"/>
            <a:ext cx="1266825" cy="1379537"/>
          </a:xfrm>
          <a:custGeom>
            <a:avLst/>
            <a:gdLst>
              <a:gd name="T0" fmla="*/ 0 w 822"/>
              <a:gd name="T1" fmla="*/ 896 h 896"/>
              <a:gd name="T2" fmla="*/ 244 w 822"/>
              <a:gd name="T3" fmla="*/ 630 h 896"/>
              <a:gd name="T4" fmla="*/ 754 w 822"/>
              <a:gd name="T5" fmla="*/ 0 h 896"/>
              <a:gd name="T6" fmla="*/ 822 w 822"/>
              <a:gd name="T7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2" h="896">
                <a:moveTo>
                  <a:pt x="0" y="896"/>
                </a:moveTo>
                <a:lnTo>
                  <a:pt x="244" y="630"/>
                </a:lnTo>
                <a:lnTo>
                  <a:pt x="754" y="0"/>
                </a:lnTo>
                <a:lnTo>
                  <a:pt x="822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156"/>
          <p:cNvSpPr>
            <a:spLocks noChangeShapeType="1"/>
          </p:cNvSpPr>
          <p:nvPr/>
        </p:nvSpPr>
        <p:spPr bwMode="auto">
          <a:xfrm flipH="1">
            <a:off x="5129213" y="3544888"/>
            <a:ext cx="168275" cy="61912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Line 157"/>
          <p:cNvSpPr>
            <a:spLocks noChangeShapeType="1"/>
          </p:cNvSpPr>
          <p:nvPr/>
        </p:nvSpPr>
        <p:spPr bwMode="auto">
          <a:xfrm flipV="1">
            <a:off x="5024438" y="3544888"/>
            <a:ext cx="273050" cy="20002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158"/>
          <p:cNvSpPr>
            <a:spLocks noChangeShapeType="1"/>
          </p:cNvSpPr>
          <p:nvPr/>
        </p:nvSpPr>
        <p:spPr bwMode="auto">
          <a:xfrm flipV="1">
            <a:off x="5018088" y="3548063"/>
            <a:ext cx="273050" cy="200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Freeform 159"/>
          <p:cNvSpPr>
            <a:spLocks/>
          </p:cNvSpPr>
          <p:nvPr/>
        </p:nvSpPr>
        <p:spPr bwMode="auto">
          <a:xfrm>
            <a:off x="4983163" y="2522538"/>
            <a:ext cx="1266825" cy="1379537"/>
          </a:xfrm>
          <a:custGeom>
            <a:avLst/>
            <a:gdLst>
              <a:gd name="T0" fmla="*/ 0 w 822"/>
              <a:gd name="T1" fmla="*/ 896 h 896"/>
              <a:gd name="T2" fmla="*/ 244 w 822"/>
              <a:gd name="T3" fmla="*/ 630 h 896"/>
              <a:gd name="T4" fmla="*/ 754 w 822"/>
              <a:gd name="T5" fmla="*/ 0 h 896"/>
              <a:gd name="T6" fmla="*/ 822 w 822"/>
              <a:gd name="T7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2" h="896">
                <a:moveTo>
                  <a:pt x="0" y="896"/>
                </a:moveTo>
                <a:lnTo>
                  <a:pt x="244" y="630"/>
                </a:lnTo>
                <a:lnTo>
                  <a:pt x="754" y="0"/>
                </a:lnTo>
                <a:lnTo>
                  <a:pt x="822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Freeform 160"/>
          <p:cNvSpPr>
            <a:spLocks/>
          </p:cNvSpPr>
          <p:nvPr/>
        </p:nvSpPr>
        <p:spPr bwMode="auto">
          <a:xfrm>
            <a:off x="5122863" y="3529013"/>
            <a:ext cx="203200" cy="77787"/>
          </a:xfrm>
          <a:custGeom>
            <a:avLst/>
            <a:gdLst>
              <a:gd name="T0" fmla="*/ 132 w 132"/>
              <a:gd name="T1" fmla="*/ 0 h 50"/>
              <a:gd name="T2" fmla="*/ 0 w 132"/>
              <a:gd name="T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2" h="50">
                <a:moveTo>
                  <a:pt x="132" y="0"/>
                </a:moveTo>
                <a:lnTo>
                  <a:pt x="0" y="5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Freeform 161"/>
          <p:cNvSpPr>
            <a:spLocks/>
          </p:cNvSpPr>
          <p:nvPr/>
        </p:nvSpPr>
        <p:spPr bwMode="auto">
          <a:xfrm>
            <a:off x="5192713" y="2762250"/>
            <a:ext cx="1062037" cy="1168400"/>
          </a:xfrm>
          <a:custGeom>
            <a:avLst/>
            <a:gdLst>
              <a:gd name="T0" fmla="*/ 0 w 690"/>
              <a:gd name="T1" fmla="*/ 758 h 758"/>
              <a:gd name="T2" fmla="*/ 616 w 690"/>
              <a:gd name="T3" fmla="*/ 6 h 758"/>
              <a:gd name="T4" fmla="*/ 690 w 690"/>
              <a:gd name="T5" fmla="*/ 0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90" h="758">
                <a:moveTo>
                  <a:pt x="0" y="758"/>
                </a:moveTo>
                <a:lnTo>
                  <a:pt x="616" y="6"/>
                </a:lnTo>
                <a:lnTo>
                  <a:pt x="690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Freeform 162"/>
          <p:cNvSpPr>
            <a:spLocks/>
          </p:cNvSpPr>
          <p:nvPr/>
        </p:nvSpPr>
        <p:spPr bwMode="auto">
          <a:xfrm>
            <a:off x="5189538" y="2765425"/>
            <a:ext cx="1063625" cy="1168400"/>
          </a:xfrm>
          <a:custGeom>
            <a:avLst/>
            <a:gdLst>
              <a:gd name="T0" fmla="*/ 0 w 690"/>
              <a:gd name="T1" fmla="*/ 758 h 758"/>
              <a:gd name="T2" fmla="*/ 616 w 690"/>
              <a:gd name="T3" fmla="*/ 6 h 758"/>
              <a:gd name="T4" fmla="*/ 690 w 690"/>
              <a:gd name="T5" fmla="*/ 0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90" h="758">
                <a:moveTo>
                  <a:pt x="0" y="758"/>
                </a:moveTo>
                <a:lnTo>
                  <a:pt x="616" y="6"/>
                </a:lnTo>
                <a:lnTo>
                  <a:pt x="69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Freeform 163"/>
          <p:cNvSpPr>
            <a:spLocks/>
          </p:cNvSpPr>
          <p:nvPr/>
        </p:nvSpPr>
        <p:spPr bwMode="auto">
          <a:xfrm>
            <a:off x="5300663" y="3363913"/>
            <a:ext cx="963612" cy="993775"/>
          </a:xfrm>
          <a:custGeom>
            <a:avLst/>
            <a:gdLst>
              <a:gd name="T0" fmla="*/ 0 w 626"/>
              <a:gd name="T1" fmla="*/ 646 h 646"/>
              <a:gd name="T2" fmla="*/ 568 w 626"/>
              <a:gd name="T3" fmla="*/ 2 h 646"/>
              <a:gd name="T4" fmla="*/ 626 w 626"/>
              <a:gd name="T5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6" h="646">
                <a:moveTo>
                  <a:pt x="0" y="646"/>
                </a:moveTo>
                <a:lnTo>
                  <a:pt x="568" y="2"/>
                </a:lnTo>
                <a:lnTo>
                  <a:pt x="626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Freeform 164"/>
          <p:cNvSpPr>
            <a:spLocks/>
          </p:cNvSpPr>
          <p:nvPr/>
        </p:nvSpPr>
        <p:spPr bwMode="auto">
          <a:xfrm>
            <a:off x="5294313" y="3367088"/>
            <a:ext cx="963612" cy="993775"/>
          </a:xfrm>
          <a:custGeom>
            <a:avLst/>
            <a:gdLst>
              <a:gd name="T0" fmla="*/ 0 w 626"/>
              <a:gd name="T1" fmla="*/ 646 h 646"/>
              <a:gd name="T2" fmla="*/ 568 w 626"/>
              <a:gd name="T3" fmla="*/ 2 h 646"/>
              <a:gd name="T4" fmla="*/ 626 w 626"/>
              <a:gd name="T5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6" h="646">
                <a:moveTo>
                  <a:pt x="0" y="646"/>
                </a:moveTo>
                <a:lnTo>
                  <a:pt x="568" y="2"/>
                </a:lnTo>
                <a:lnTo>
                  <a:pt x="626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Freeform 165"/>
          <p:cNvSpPr>
            <a:spLocks/>
          </p:cNvSpPr>
          <p:nvPr/>
        </p:nvSpPr>
        <p:spPr bwMode="auto">
          <a:xfrm>
            <a:off x="5676900" y="3994150"/>
            <a:ext cx="584200" cy="419100"/>
          </a:xfrm>
          <a:custGeom>
            <a:avLst/>
            <a:gdLst>
              <a:gd name="T0" fmla="*/ 0 w 380"/>
              <a:gd name="T1" fmla="*/ 272 h 272"/>
              <a:gd name="T2" fmla="*/ 330 w 380"/>
              <a:gd name="T3" fmla="*/ 0 h 272"/>
              <a:gd name="T4" fmla="*/ 380 w 380"/>
              <a:gd name="T5" fmla="*/ 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" h="272">
                <a:moveTo>
                  <a:pt x="0" y="272"/>
                </a:moveTo>
                <a:lnTo>
                  <a:pt x="330" y="0"/>
                </a:lnTo>
                <a:lnTo>
                  <a:pt x="380" y="2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Freeform 166"/>
          <p:cNvSpPr>
            <a:spLocks/>
          </p:cNvSpPr>
          <p:nvPr/>
        </p:nvSpPr>
        <p:spPr bwMode="auto">
          <a:xfrm>
            <a:off x="5673725" y="3994150"/>
            <a:ext cx="584200" cy="419100"/>
          </a:xfrm>
          <a:custGeom>
            <a:avLst/>
            <a:gdLst>
              <a:gd name="T0" fmla="*/ 0 w 380"/>
              <a:gd name="T1" fmla="*/ 272 h 272"/>
              <a:gd name="T2" fmla="*/ 330 w 380"/>
              <a:gd name="T3" fmla="*/ 0 h 272"/>
              <a:gd name="T4" fmla="*/ 380 w 380"/>
              <a:gd name="T5" fmla="*/ 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" h="272">
                <a:moveTo>
                  <a:pt x="0" y="272"/>
                </a:moveTo>
                <a:lnTo>
                  <a:pt x="330" y="0"/>
                </a:lnTo>
                <a:lnTo>
                  <a:pt x="380" y="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Freeform 169"/>
          <p:cNvSpPr>
            <a:spLocks/>
          </p:cNvSpPr>
          <p:nvPr/>
        </p:nvSpPr>
        <p:spPr bwMode="auto">
          <a:xfrm>
            <a:off x="5087938" y="4906963"/>
            <a:ext cx="1165225" cy="369887"/>
          </a:xfrm>
          <a:custGeom>
            <a:avLst/>
            <a:gdLst>
              <a:gd name="T0" fmla="*/ 0 w 756"/>
              <a:gd name="T1" fmla="*/ 240 h 240"/>
              <a:gd name="T2" fmla="*/ 642 w 756"/>
              <a:gd name="T3" fmla="*/ 4 h 240"/>
              <a:gd name="T4" fmla="*/ 756 w 75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6" h="240">
                <a:moveTo>
                  <a:pt x="0" y="240"/>
                </a:moveTo>
                <a:lnTo>
                  <a:pt x="642" y="4"/>
                </a:lnTo>
                <a:lnTo>
                  <a:pt x="756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Freeform 170"/>
          <p:cNvSpPr>
            <a:spLocks/>
          </p:cNvSpPr>
          <p:nvPr/>
        </p:nvSpPr>
        <p:spPr bwMode="auto">
          <a:xfrm>
            <a:off x="5084763" y="4910138"/>
            <a:ext cx="1165225" cy="368300"/>
          </a:xfrm>
          <a:custGeom>
            <a:avLst/>
            <a:gdLst>
              <a:gd name="T0" fmla="*/ 0 w 756"/>
              <a:gd name="T1" fmla="*/ 240 h 240"/>
              <a:gd name="T2" fmla="*/ 642 w 756"/>
              <a:gd name="T3" fmla="*/ 4 h 240"/>
              <a:gd name="T4" fmla="*/ 756 w 756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6" h="240">
                <a:moveTo>
                  <a:pt x="0" y="240"/>
                </a:moveTo>
                <a:lnTo>
                  <a:pt x="642" y="4"/>
                </a:lnTo>
                <a:lnTo>
                  <a:pt x="756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215063" y="4762500"/>
            <a:ext cx="917575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Abductor</a:t>
            </a:r>
          </a:p>
          <a:p>
            <a:pPr>
              <a:lnSpc>
                <a:spcPct val="90000"/>
              </a:lnSpc>
            </a:pP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pollicis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300" dirty="0" err="1">
                <a:solidFill>
                  <a:srgbClr val="000000"/>
                </a:solidFill>
                <a:latin typeface="Arial" charset="0"/>
              </a:rPr>
              <a:t>longus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6265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85" name="Rectangle 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Hypothenar</a:t>
            </a:r>
            <a:r>
              <a:rPr lang="en-US" sz="1200" dirty="0" smtClean="0">
                <a:solidFill>
                  <a:schemeClr val="tx1"/>
                </a:solidFill>
              </a:rPr>
              <a:t> muscles</a:t>
            </a:r>
            <a:endParaRPr lang="en-US" sz="1800" b="0" dirty="0"/>
          </a:p>
        </p:txBody>
      </p:sp>
      <p:pic>
        <p:nvPicPr>
          <p:cNvPr id="106587" name="Picture 91" descr="figure_10_19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>
            <a:fillRect/>
          </a:stretch>
        </p:blipFill>
        <p:spPr bwMode="auto">
          <a:xfrm>
            <a:off x="1690688" y="287338"/>
            <a:ext cx="616108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97"/>
          <p:cNvSpPr>
            <a:spLocks noChangeArrowheads="1"/>
          </p:cNvSpPr>
          <p:nvPr/>
        </p:nvSpPr>
        <p:spPr bwMode="auto">
          <a:xfrm>
            <a:off x="1666875" y="2933700"/>
            <a:ext cx="1303338" cy="46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Opponens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digiti</a:t>
            </a: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minimi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1" name="Rectangle 98"/>
          <p:cNvSpPr>
            <a:spLocks noChangeArrowheads="1"/>
          </p:cNvSpPr>
          <p:nvPr/>
        </p:nvSpPr>
        <p:spPr bwMode="auto">
          <a:xfrm>
            <a:off x="1670050" y="3559175"/>
            <a:ext cx="1395413" cy="46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Flexor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digiti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minimi</a:t>
            </a: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brevis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2" name="Rectangle 99"/>
          <p:cNvSpPr>
            <a:spLocks noChangeArrowheads="1"/>
          </p:cNvSpPr>
          <p:nvPr/>
        </p:nvSpPr>
        <p:spPr bwMode="auto">
          <a:xfrm>
            <a:off x="1668463" y="4132263"/>
            <a:ext cx="1303337" cy="46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Abductor</a:t>
            </a: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digiti</a:t>
            </a: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minimi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5" name="Freeform 127"/>
          <p:cNvSpPr>
            <a:spLocks/>
          </p:cNvSpPr>
          <p:nvPr/>
        </p:nvSpPr>
        <p:spPr bwMode="auto">
          <a:xfrm>
            <a:off x="2738438" y="3076575"/>
            <a:ext cx="998537" cy="989013"/>
          </a:xfrm>
          <a:custGeom>
            <a:avLst/>
            <a:gdLst>
              <a:gd name="T0" fmla="*/ 0 w 648"/>
              <a:gd name="T1" fmla="*/ 0 h 642"/>
              <a:gd name="T2" fmla="*/ 96 w 648"/>
              <a:gd name="T3" fmla="*/ 4 h 642"/>
              <a:gd name="T4" fmla="*/ 648 w 648"/>
              <a:gd name="T5" fmla="*/ 642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642">
                <a:moveTo>
                  <a:pt x="0" y="0"/>
                </a:moveTo>
                <a:lnTo>
                  <a:pt x="96" y="4"/>
                </a:lnTo>
                <a:lnTo>
                  <a:pt x="648" y="642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Freeform 128"/>
          <p:cNvSpPr>
            <a:spLocks/>
          </p:cNvSpPr>
          <p:nvPr/>
        </p:nvSpPr>
        <p:spPr bwMode="auto">
          <a:xfrm>
            <a:off x="2738438" y="3079750"/>
            <a:ext cx="998537" cy="989013"/>
          </a:xfrm>
          <a:custGeom>
            <a:avLst/>
            <a:gdLst>
              <a:gd name="T0" fmla="*/ 0 w 648"/>
              <a:gd name="T1" fmla="*/ 0 h 642"/>
              <a:gd name="T2" fmla="*/ 96 w 648"/>
              <a:gd name="T3" fmla="*/ 4 h 642"/>
              <a:gd name="T4" fmla="*/ 648 w 648"/>
              <a:gd name="T5" fmla="*/ 642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642">
                <a:moveTo>
                  <a:pt x="0" y="0"/>
                </a:moveTo>
                <a:lnTo>
                  <a:pt x="96" y="4"/>
                </a:lnTo>
                <a:lnTo>
                  <a:pt x="648" y="64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Freeform 129"/>
          <p:cNvSpPr>
            <a:spLocks/>
          </p:cNvSpPr>
          <p:nvPr/>
        </p:nvSpPr>
        <p:spPr bwMode="auto">
          <a:xfrm>
            <a:off x="2852738" y="3714750"/>
            <a:ext cx="674687" cy="468313"/>
          </a:xfrm>
          <a:custGeom>
            <a:avLst/>
            <a:gdLst>
              <a:gd name="T0" fmla="*/ 0 w 438"/>
              <a:gd name="T1" fmla="*/ 0 h 304"/>
              <a:gd name="T2" fmla="*/ 102 w 438"/>
              <a:gd name="T3" fmla="*/ 0 h 304"/>
              <a:gd name="T4" fmla="*/ 438 w 438"/>
              <a:gd name="T5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8" h="304">
                <a:moveTo>
                  <a:pt x="0" y="0"/>
                </a:moveTo>
                <a:lnTo>
                  <a:pt x="102" y="0"/>
                </a:lnTo>
                <a:lnTo>
                  <a:pt x="438" y="304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130"/>
          <p:cNvSpPr>
            <a:spLocks/>
          </p:cNvSpPr>
          <p:nvPr/>
        </p:nvSpPr>
        <p:spPr bwMode="auto">
          <a:xfrm>
            <a:off x="2852738" y="3714750"/>
            <a:ext cx="674687" cy="468313"/>
          </a:xfrm>
          <a:custGeom>
            <a:avLst/>
            <a:gdLst>
              <a:gd name="T0" fmla="*/ 0 w 438"/>
              <a:gd name="T1" fmla="*/ 0 h 304"/>
              <a:gd name="T2" fmla="*/ 102 w 438"/>
              <a:gd name="T3" fmla="*/ 0 h 304"/>
              <a:gd name="T4" fmla="*/ 438 w 438"/>
              <a:gd name="T5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8" h="304">
                <a:moveTo>
                  <a:pt x="0" y="0"/>
                </a:moveTo>
                <a:lnTo>
                  <a:pt x="102" y="0"/>
                </a:lnTo>
                <a:lnTo>
                  <a:pt x="438" y="30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Freeform 131"/>
          <p:cNvSpPr>
            <a:spLocks/>
          </p:cNvSpPr>
          <p:nvPr/>
        </p:nvSpPr>
        <p:spPr bwMode="auto">
          <a:xfrm>
            <a:off x="2662238" y="4278313"/>
            <a:ext cx="757237" cy="261937"/>
          </a:xfrm>
          <a:custGeom>
            <a:avLst/>
            <a:gdLst>
              <a:gd name="T0" fmla="*/ 0 w 492"/>
              <a:gd name="T1" fmla="*/ 0 h 170"/>
              <a:gd name="T2" fmla="*/ 166 w 492"/>
              <a:gd name="T3" fmla="*/ 0 h 170"/>
              <a:gd name="T4" fmla="*/ 492 w 492"/>
              <a:gd name="T5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2" h="170">
                <a:moveTo>
                  <a:pt x="0" y="0"/>
                </a:moveTo>
                <a:lnTo>
                  <a:pt x="166" y="0"/>
                </a:lnTo>
                <a:lnTo>
                  <a:pt x="492" y="17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Freeform 132"/>
          <p:cNvSpPr>
            <a:spLocks/>
          </p:cNvSpPr>
          <p:nvPr/>
        </p:nvSpPr>
        <p:spPr bwMode="auto">
          <a:xfrm>
            <a:off x="2662238" y="4281488"/>
            <a:ext cx="757237" cy="261937"/>
          </a:xfrm>
          <a:custGeom>
            <a:avLst/>
            <a:gdLst>
              <a:gd name="T0" fmla="*/ 0 w 492"/>
              <a:gd name="T1" fmla="*/ 0 h 170"/>
              <a:gd name="T2" fmla="*/ 166 w 492"/>
              <a:gd name="T3" fmla="*/ 0 h 170"/>
              <a:gd name="T4" fmla="*/ 492 w 492"/>
              <a:gd name="T5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92" h="170">
                <a:moveTo>
                  <a:pt x="0" y="0"/>
                </a:moveTo>
                <a:lnTo>
                  <a:pt x="166" y="0"/>
                </a:lnTo>
                <a:lnTo>
                  <a:pt x="492" y="17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603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6585" name="Rectangle 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Midpalmar</a:t>
            </a:r>
            <a:r>
              <a:rPr lang="en-US" sz="1200" dirty="0" smtClean="0">
                <a:solidFill>
                  <a:schemeClr val="tx1"/>
                </a:solidFill>
              </a:rPr>
              <a:t> Muscles</a:t>
            </a:r>
            <a:endParaRPr lang="en-US" sz="1800" b="0" dirty="0"/>
          </a:p>
        </p:txBody>
      </p:sp>
      <p:pic>
        <p:nvPicPr>
          <p:cNvPr id="106587" name="Picture 91" descr="figure_10_19a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>
            <a:fillRect/>
          </a:stretch>
        </p:blipFill>
        <p:spPr bwMode="auto">
          <a:xfrm>
            <a:off x="1690688" y="287338"/>
            <a:ext cx="616108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614" name="Rectangle 118"/>
          <p:cNvSpPr>
            <a:spLocks noChangeArrowheads="1"/>
          </p:cNvSpPr>
          <p:nvPr/>
        </p:nvSpPr>
        <p:spPr bwMode="auto">
          <a:xfrm>
            <a:off x="3470275" y="6300788"/>
            <a:ext cx="2109788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000000"/>
                </a:solidFill>
                <a:latin typeface="Arial Black" pitchFamily="1" charset="0"/>
              </a:rPr>
              <a:t>First superficial layer</a:t>
            </a:r>
          </a:p>
        </p:txBody>
      </p:sp>
      <p:sp>
        <p:nvSpPr>
          <p:cNvPr id="90" name="Rectangle 95"/>
          <p:cNvSpPr>
            <a:spLocks noChangeArrowheads="1"/>
          </p:cNvSpPr>
          <p:nvPr/>
        </p:nvSpPr>
        <p:spPr bwMode="auto">
          <a:xfrm>
            <a:off x="1670050" y="1778000"/>
            <a:ext cx="10287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Third</a:t>
            </a:r>
          </a:p>
          <a:p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lumbrical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1" name="Rectangle 96"/>
          <p:cNvSpPr>
            <a:spLocks noChangeArrowheads="1"/>
          </p:cNvSpPr>
          <p:nvPr/>
        </p:nvSpPr>
        <p:spPr bwMode="auto">
          <a:xfrm>
            <a:off x="1670050" y="2382838"/>
            <a:ext cx="10287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>
                <a:solidFill>
                  <a:srgbClr val="000000"/>
                </a:solidFill>
                <a:latin typeface="Arial Black" pitchFamily="1" charset="0"/>
              </a:rPr>
              <a:t>Fourth</a:t>
            </a:r>
          </a:p>
          <a:p>
            <a:pPr>
              <a:lnSpc>
                <a:spcPct val="95000"/>
              </a:lnSpc>
            </a:pPr>
            <a:r>
              <a:rPr lang="en-US" sz="1300" b="0">
                <a:solidFill>
                  <a:srgbClr val="000000"/>
                </a:solidFill>
                <a:latin typeface="Arial Black" pitchFamily="1" charset="0"/>
              </a:rPr>
              <a:t>lumbrical</a:t>
            </a:r>
          </a:p>
        </p:txBody>
      </p:sp>
      <p:sp>
        <p:nvSpPr>
          <p:cNvPr id="92" name="Rectangle 95"/>
          <p:cNvSpPr>
            <a:spLocks noChangeArrowheads="1"/>
          </p:cNvSpPr>
          <p:nvPr/>
        </p:nvSpPr>
        <p:spPr bwMode="auto">
          <a:xfrm>
            <a:off x="1670050" y="1778000"/>
            <a:ext cx="1028700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Third</a:t>
            </a:r>
          </a:p>
          <a:p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lumbrical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3" name="Rectangle 96"/>
          <p:cNvSpPr>
            <a:spLocks noChangeArrowheads="1"/>
          </p:cNvSpPr>
          <p:nvPr/>
        </p:nvSpPr>
        <p:spPr bwMode="auto">
          <a:xfrm>
            <a:off x="1670050" y="2382838"/>
            <a:ext cx="1028700" cy="469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Fourth</a:t>
            </a:r>
          </a:p>
          <a:p>
            <a:pPr>
              <a:lnSpc>
                <a:spcPct val="95000"/>
              </a:lnSpc>
            </a:pP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lumbrical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95" name="Freeform 123"/>
          <p:cNvSpPr>
            <a:spLocks/>
          </p:cNvSpPr>
          <p:nvPr/>
        </p:nvSpPr>
        <p:spPr bwMode="auto">
          <a:xfrm>
            <a:off x="2351088" y="1925638"/>
            <a:ext cx="1874837" cy="1438275"/>
          </a:xfrm>
          <a:custGeom>
            <a:avLst/>
            <a:gdLst>
              <a:gd name="T0" fmla="*/ 0 w 1218"/>
              <a:gd name="T1" fmla="*/ 0 h 934"/>
              <a:gd name="T2" fmla="*/ 180 w 1218"/>
              <a:gd name="T3" fmla="*/ 2 h 934"/>
              <a:gd name="T4" fmla="*/ 1218 w 1218"/>
              <a:gd name="T5" fmla="*/ 934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8" h="934">
                <a:moveTo>
                  <a:pt x="0" y="0"/>
                </a:moveTo>
                <a:lnTo>
                  <a:pt x="180" y="2"/>
                </a:lnTo>
                <a:lnTo>
                  <a:pt x="1218" y="934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Freeform 124"/>
          <p:cNvSpPr>
            <a:spLocks/>
          </p:cNvSpPr>
          <p:nvPr/>
        </p:nvSpPr>
        <p:spPr bwMode="auto">
          <a:xfrm>
            <a:off x="2344738" y="1922463"/>
            <a:ext cx="1874837" cy="1438275"/>
          </a:xfrm>
          <a:custGeom>
            <a:avLst/>
            <a:gdLst>
              <a:gd name="T0" fmla="*/ 0 w 1218"/>
              <a:gd name="T1" fmla="*/ 0 h 934"/>
              <a:gd name="T2" fmla="*/ 180 w 1218"/>
              <a:gd name="T3" fmla="*/ 2 h 934"/>
              <a:gd name="T4" fmla="*/ 1218 w 1218"/>
              <a:gd name="T5" fmla="*/ 934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8" h="934">
                <a:moveTo>
                  <a:pt x="0" y="0"/>
                </a:moveTo>
                <a:lnTo>
                  <a:pt x="180" y="2"/>
                </a:lnTo>
                <a:lnTo>
                  <a:pt x="1218" y="93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Freeform 125"/>
          <p:cNvSpPr>
            <a:spLocks/>
          </p:cNvSpPr>
          <p:nvPr/>
        </p:nvSpPr>
        <p:spPr bwMode="auto">
          <a:xfrm>
            <a:off x="2449513" y="2538413"/>
            <a:ext cx="1404937" cy="996950"/>
          </a:xfrm>
          <a:custGeom>
            <a:avLst/>
            <a:gdLst>
              <a:gd name="T0" fmla="*/ 0 w 912"/>
              <a:gd name="T1" fmla="*/ 0 h 648"/>
              <a:gd name="T2" fmla="*/ 192 w 912"/>
              <a:gd name="T3" fmla="*/ 4 h 648"/>
              <a:gd name="T4" fmla="*/ 912 w 912"/>
              <a:gd name="T5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648">
                <a:moveTo>
                  <a:pt x="0" y="0"/>
                </a:moveTo>
                <a:lnTo>
                  <a:pt x="192" y="4"/>
                </a:lnTo>
                <a:lnTo>
                  <a:pt x="912" y="648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126"/>
          <p:cNvSpPr>
            <a:spLocks/>
          </p:cNvSpPr>
          <p:nvPr/>
        </p:nvSpPr>
        <p:spPr bwMode="auto">
          <a:xfrm>
            <a:off x="2455863" y="2544763"/>
            <a:ext cx="1403350" cy="996950"/>
          </a:xfrm>
          <a:custGeom>
            <a:avLst/>
            <a:gdLst>
              <a:gd name="T0" fmla="*/ 0 w 912"/>
              <a:gd name="T1" fmla="*/ 0 h 648"/>
              <a:gd name="T2" fmla="*/ 192 w 912"/>
              <a:gd name="T3" fmla="*/ 4 h 648"/>
              <a:gd name="T4" fmla="*/ 912 w 912"/>
              <a:gd name="T5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648">
                <a:moveTo>
                  <a:pt x="0" y="0"/>
                </a:moveTo>
                <a:lnTo>
                  <a:pt x="192" y="4"/>
                </a:lnTo>
                <a:lnTo>
                  <a:pt x="912" y="648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104"/>
          <p:cNvSpPr>
            <a:spLocks noChangeArrowheads="1"/>
          </p:cNvSpPr>
          <p:nvPr/>
        </p:nvSpPr>
        <p:spPr bwMode="auto">
          <a:xfrm>
            <a:off x="6213475" y="1360488"/>
            <a:ext cx="1752600" cy="290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Second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lumbrical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00" name="Rectangle 105"/>
          <p:cNvSpPr>
            <a:spLocks noChangeArrowheads="1"/>
          </p:cNvSpPr>
          <p:nvPr/>
        </p:nvSpPr>
        <p:spPr bwMode="auto">
          <a:xfrm>
            <a:off x="6211888" y="1695450"/>
            <a:ext cx="1716087" cy="2905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Dorsal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interossei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01" name="Rectangle 106"/>
          <p:cNvSpPr>
            <a:spLocks noChangeArrowheads="1"/>
          </p:cNvSpPr>
          <p:nvPr/>
        </p:nvSpPr>
        <p:spPr bwMode="auto">
          <a:xfrm>
            <a:off x="6215063" y="1970088"/>
            <a:ext cx="1495425" cy="290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0" dirty="0">
                <a:solidFill>
                  <a:srgbClr val="000000"/>
                </a:solidFill>
                <a:latin typeface="Arial Black" pitchFamily="1" charset="0"/>
              </a:rPr>
              <a:t>First </a:t>
            </a:r>
            <a:r>
              <a:rPr lang="en-US" sz="1300" b="0" dirty="0" err="1">
                <a:solidFill>
                  <a:srgbClr val="000000"/>
                </a:solidFill>
                <a:latin typeface="Arial Black" pitchFamily="1" charset="0"/>
              </a:rPr>
              <a:t>lumbrical</a:t>
            </a:r>
            <a:endParaRPr lang="en-US" sz="1300" b="0" dirty="0">
              <a:solidFill>
                <a:srgbClr val="000000"/>
              </a:solidFill>
              <a:latin typeface="Arial Black" pitchFamily="1" charset="0"/>
            </a:endParaRPr>
          </a:p>
        </p:txBody>
      </p:sp>
      <p:sp>
        <p:nvSpPr>
          <p:cNvPr id="104" name="Freeform 154"/>
          <p:cNvSpPr>
            <a:spLocks/>
          </p:cNvSpPr>
          <p:nvPr/>
        </p:nvSpPr>
        <p:spPr bwMode="auto">
          <a:xfrm>
            <a:off x="5202238" y="2106613"/>
            <a:ext cx="1052512" cy="1152525"/>
          </a:xfrm>
          <a:custGeom>
            <a:avLst/>
            <a:gdLst>
              <a:gd name="T0" fmla="*/ 0 w 684"/>
              <a:gd name="T1" fmla="*/ 748 h 748"/>
              <a:gd name="T2" fmla="*/ 564 w 684"/>
              <a:gd name="T3" fmla="*/ 0 h 748"/>
              <a:gd name="T4" fmla="*/ 684 w 684"/>
              <a:gd name="T5" fmla="*/ 0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4" h="748">
                <a:moveTo>
                  <a:pt x="0" y="748"/>
                </a:moveTo>
                <a:lnTo>
                  <a:pt x="564" y="0"/>
                </a:lnTo>
                <a:lnTo>
                  <a:pt x="68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Freeform 150"/>
          <p:cNvSpPr>
            <a:spLocks/>
          </p:cNvSpPr>
          <p:nvPr/>
        </p:nvSpPr>
        <p:spPr bwMode="auto">
          <a:xfrm>
            <a:off x="4373563" y="1817688"/>
            <a:ext cx="1881187" cy="1752600"/>
          </a:xfrm>
          <a:custGeom>
            <a:avLst/>
            <a:gdLst>
              <a:gd name="T0" fmla="*/ 0 w 1220"/>
              <a:gd name="T1" fmla="*/ 1138 h 1138"/>
              <a:gd name="T2" fmla="*/ 76 w 1220"/>
              <a:gd name="T3" fmla="*/ 1050 h 1138"/>
              <a:gd name="T4" fmla="*/ 388 w 1220"/>
              <a:gd name="T5" fmla="*/ 950 h 1138"/>
              <a:gd name="T6" fmla="*/ 1084 w 1220"/>
              <a:gd name="T7" fmla="*/ 0 h 1138"/>
              <a:gd name="T8" fmla="*/ 1220 w 1220"/>
              <a:gd name="T9" fmla="*/ 2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0" h="1138">
                <a:moveTo>
                  <a:pt x="0" y="1138"/>
                </a:moveTo>
                <a:lnTo>
                  <a:pt x="76" y="1050"/>
                </a:lnTo>
                <a:lnTo>
                  <a:pt x="388" y="950"/>
                </a:lnTo>
                <a:lnTo>
                  <a:pt x="1084" y="0"/>
                </a:lnTo>
                <a:lnTo>
                  <a:pt x="1220" y="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Freeform 148"/>
          <p:cNvSpPr>
            <a:spLocks/>
          </p:cNvSpPr>
          <p:nvPr/>
        </p:nvSpPr>
        <p:spPr bwMode="auto">
          <a:xfrm>
            <a:off x="4779963" y="1506538"/>
            <a:ext cx="1474787" cy="1644650"/>
          </a:xfrm>
          <a:custGeom>
            <a:avLst/>
            <a:gdLst>
              <a:gd name="T0" fmla="*/ 0 w 958"/>
              <a:gd name="T1" fmla="*/ 1068 h 1068"/>
              <a:gd name="T2" fmla="*/ 820 w 958"/>
              <a:gd name="T3" fmla="*/ 0 h 1068"/>
              <a:gd name="T4" fmla="*/ 958 w 958"/>
              <a:gd name="T5" fmla="*/ 0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8" h="1068">
                <a:moveTo>
                  <a:pt x="0" y="1068"/>
                </a:moveTo>
                <a:lnTo>
                  <a:pt x="820" y="0"/>
                </a:lnTo>
                <a:lnTo>
                  <a:pt x="958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Line 152"/>
          <p:cNvSpPr>
            <a:spLocks noChangeShapeType="1"/>
          </p:cNvSpPr>
          <p:nvPr/>
        </p:nvSpPr>
        <p:spPr bwMode="auto">
          <a:xfrm>
            <a:off x="4962525" y="3286125"/>
            <a:ext cx="304800" cy="1381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Structures Associated with Synovial Joints</a:t>
            </a:r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Bursae</a:t>
            </a:r>
            <a:endParaRPr lang="en-US" dirty="0"/>
          </a:p>
          <a:p>
            <a:pPr lvl="1"/>
            <a:r>
              <a:rPr lang="en-US" smtClean="0"/>
              <a:t>Sacs lined with synovial membrane </a:t>
            </a:r>
            <a:endParaRPr lang="en-US" dirty="0"/>
          </a:p>
          <a:p>
            <a:pPr lvl="2"/>
            <a:r>
              <a:rPr lang="en-US" smtClean="0"/>
              <a:t>Contain synovial fluid</a:t>
            </a:r>
            <a:endParaRPr lang="en-US" dirty="0"/>
          </a:p>
          <a:p>
            <a:pPr lvl="1"/>
            <a:r>
              <a:rPr lang="en-US" smtClean="0"/>
              <a:t>Reduce friction where ligaments, muscles, skin, tendons, or bones rub together</a:t>
            </a:r>
            <a:endParaRPr lang="en-US" dirty="0"/>
          </a:p>
          <a:p>
            <a:r>
              <a:rPr lang="en-US" b="1" smtClean="0"/>
              <a:t>Tendon Sheaths</a:t>
            </a:r>
            <a:endParaRPr lang="en-US" dirty="0"/>
          </a:p>
          <a:p>
            <a:pPr lvl="1"/>
            <a:r>
              <a:rPr lang="en-US" smtClean="0"/>
              <a:t>Elongated bursa wrapped completely around tendon subjected to friction</a:t>
            </a:r>
            <a:endParaRPr lang="en-US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Crossing Hip and Knee Joints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anterior muscles </a:t>
            </a:r>
            <a:endParaRPr lang="en-US" dirty="0" smtClean="0"/>
          </a:p>
          <a:p>
            <a:pPr lvl="1"/>
            <a:r>
              <a:rPr lang="en-US" dirty="0" smtClean="0"/>
              <a:t>flex </a:t>
            </a:r>
            <a:r>
              <a:rPr lang="en-US" dirty="0"/>
              <a:t>femur at </a:t>
            </a:r>
            <a:r>
              <a:rPr lang="en-US" dirty="0" smtClean="0"/>
              <a:t>hip</a:t>
            </a:r>
          </a:p>
          <a:p>
            <a:pPr lvl="1"/>
            <a:r>
              <a:rPr lang="en-US" dirty="0" smtClean="0"/>
              <a:t>extend </a:t>
            </a:r>
            <a:r>
              <a:rPr lang="en-US" dirty="0"/>
              <a:t>leg at knee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posterior muscles </a:t>
            </a:r>
            <a:endParaRPr lang="en-US" dirty="0" smtClean="0"/>
          </a:p>
          <a:p>
            <a:pPr lvl="1"/>
            <a:r>
              <a:rPr lang="en-US" dirty="0" smtClean="0"/>
              <a:t>extend thigh</a:t>
            </a:r>
          </a:p>
          <a:p>
            <a:pPr lvl="1"/>
            <a:r>
              <a:rPr lang="en-US" dirty="0" smtClean="0"/>
              <a:t>flex </a:t>
            </a:r>
            <a:r>
              <a:rPr lang="en-US" dirty="0"/>
              <a:t>leg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Medial </a:t>
            </a:r>
            <a:r>
              <a:rPr lang="en-US" dirty="0"/>
              <a:t>muscles all adduct </a:t>
            </a:r>
            <a:r>
              <a:rPr lang="en-US" dirty="0" smtClean="0"/>
              <a:t>thigh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173" y="914400"/>
            <a:ext cx="399882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Movements of the Thigh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9529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Include </a:t>
            </a:r>
            <a:endParaRPr lang="en-US" dirty="0" smtClean="0"/>
          </a:p>
          <a:p>
            <a:pPr lvl="1"/>
            <a:r>
              <a:rPr lang="en-US" dirty="0" smtClean="0"/>
              <a:t>Flexion</a:t>
            </a:r>
          </a:p>
          <a:p>
            <a:pPr lvl="1"/>
            <a:r>
              <a:rPr lang="en-US" dirty="0" smtClean="0"/>
              <a:t>Extension</a:t>
            </a:r>
          </a:p>
          <a:p>
            <a:pPr lvl="1"/>
            <a:r>
              <a:rPr lang="en-US" dirty="0" smtClean="0"/>
              <a:t>Abduction</a:t>
            </a:r>
          </a:p>
          <a:p>
            <a:pPr lvl="1"/>
            <a:r>
              <a:rPr lang="en-US" dirty="0" smtClean="0"/>
              <a:t>Adduction</a:t>
            </a:r>
          </a:p>
          <a:p>
            <a:pPr lvl="1"/>
            <a:r>
              <a:rPr lang="en-US" dirty="0" err="1" smtClean="0"/>
              <a:t>Circumduction</a:t>
            </a:r>
            <a:endParaRPr lang="en-US" dirty="0" smtClean="0"/>
          </a:p>
          <a:p>
            <a:pPr lvl="1"/>
            <a:r>
              <a:rPr lang="en-US" dirty="0" smtClean="0"/>
              <a:t>Rotation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Thigh </a:t>
            </a:r>
            <a:r>
              <a:rPr lang="en-US" dirty="0"/>
              <a:t>flexors pass in front of hip joint</a:t>
            </a:r>
          </a:p>
          <a:p>
            <a:pPr lvl="1"/>
            <a:r>
              <a:rPr lang="en-US" b="1" dirty="0" err="1"/>
              <a:t>Iliopsoas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prime </a:t>
            </a:r>
            <a:r>
              <a:rPr lang="en-US" dirty="0"/>
              <a:t>mover of flexion</a:t>
            </a:r>
          </a:p>
          <a:p>
            <a:pPr lvl="1"/>
            <a:r>
              <a:rPr lang="en-US" b="1" dirty="0"/>
              <a:t>Tensor fasciae </a:t>
            </a:r>
            <a:r>
              <a:rPr lang="en-US" b="1" dirty="0" err="1"/>
              <a:t>latae</a:t>
            </a:r>
            <a:endParaRPr lang="en-US" b="1" dirty="0"/>
          </a:p>
          <a:p>
            <a:pPr lvl="1"/>
            <a:r>
              <a:rPr lang="en-US" b="1" dirty="0"/>
              <a:t>Rectus </a:t>
            </a:r>
            <a:r>
              <a:rPr lang="en-US" b="1" dirty="0" err="1"/>
              <a:t>femoris</a:t>
            </a:r>
            <a:endParaRPr lang="en-US" b="1" dirty="0"/>
          </a:p>
          <a:p>
            <a:pPr lvl="1"/>
            <a:r>
              <a:rPr lang="en-US" dirty="0"/>
              <a:t>Assisted by medial </a:t>
            </a:r>
            <a:r>
              <a:rPr lang="en-US" b="1" dirty="0"/>
              <a:t>adductors</a:t>
            </a:r>
            <a:r>
              <a:rPr lang="en-US" dirty="0"/>
              <a:t> and </a:t>
            </a:r>
            <a:r>
              <a:rPr lang="en-US" b="1" dirty="0" err="1"/>
              <a:t>sartorius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97665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0909" y="1066800"/>
            <a:ext cx="381309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Movements of the Thigh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Thigh extensors</a:t>
            </a:r>
          </a:p>
          <a:p>
            <a:pPr lvl="1"/>
            <a:r>
              <a:rPr lang="en-US" b="1" dirty="0"/>
              <a:t>Hamstring muscles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prime </a:t>
            </a:r>
            <a:r>
              <a:rPr lang="en-US" dirty="0"/>
              <a:t>movers of extension</a:t>
            </a:r>
          </a:p>
          <a:p>
            <a:pPr lvl="2"/>
            <a:r>
              <a:rPr lang="en-US" b="1" dirty="0"/>
              <a:t>Biceps </a:t>
            </a:r>
            <a:r>
              <a:rPr lang="en-US" b="1" dirty="0" err="1"/>
              <a:t>femoris</a:t>
            </a:r>
            <a:endParaRPr lang="en-US" b="1" dirty="0"/>
          </a:p>
          <a:p>
            <a:pPr lvl="2"/>
            <a:r>
              <a:rPr lang="en-US" b="1" dirty="0" err="1"/>
              <a:t>Semitendinosus</a:t>
            </a:r>
            <a:endParaRPr lang="en-US" b="1" dirty="0"/>
          </a:p>
          <a:p>
            <a:pPr lvl="2"/>
            <a:r>
              <a:rPr lang="en-US" b="1" dirty="0" err="1"/>
              <a:t>Semimembranosus</a:t>
            </a:r>
            <a:r>
              <a:rPr lang="en-US" b="1" dirty="0"/>
              <a:t> </a:t>
            </a:r>
          </a:p>
          <a:p>
            <a:pPr lvl="2"/>
            <a:r>
              <a:rPr lang="en-US" b="1" dirty="0"/>
              <a:t>Gluteus </a:t>
            </a:r>
            <a:r>
              <a:rPr lang="en-US" b="1" dirty="0" err="1"/>
              <a:t>maximus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dirty="0" smtClean="0"/>
              <a:t>assists </a:t>
            </a:r>
            <a:r>
              <a:rPr lang="en-US" dirty="0"/>
              <a:t>hamstrings in forceful thigh extension</a:t>
            </a:r>
          </a:p>
        </p:txBody>
      </p:sp>
    </p:spTree>
    <p:extLst>
      <p:ext uri="{BB962C8B-B14F-4D97-AF65-F5344CB8AC3E}">
        <p14:creationId xmlns:p14="http://schemas.microsoft.com/office/powerpoint/2010/main" val="70709452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43000"/>
            <a:ext cx="3810000" cy="520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Movements of the Thigh 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Adductors (also medially rotate thigh)</a:t>
            </a:r>
          </a:p>
          <a:p>
            <a:pPr lvl="1"/>
            <a:r>
              <a:rPr lang="en-US" b="1" dirty="0"/>
              <a:t>Adductor </a:t>
            </a:r>
            <a:r>
              <a:rPr lang="en-US" b="1" dirty="0" err="1"/>
              <a:t>magnus</a:t>
            </a:r>
            <a:endParaRPr lang="en-US" b="1" dirty="0"/>
          </a:p>
          <a:p>
            <a:pPr lvl="1"/>
            <a:r>
              <a:rPr lang="en-US" b="1" dirty="0"/>
              <a:t>Adductor </a:t>
            </a:r>
            <a:r>
              <a:rPr lang="en-US" b="1" dirty="0" err="1"/>
              <a:t>longus</a:t>
            </a:r>
            <a:endParaRPr lang="en-US" b="1" dirty="0"/>
          </a:p>
          <a:p>
            <a:pPr lvl="1"/>
            <a:r>
              <a:rPr lang="en-US" b="1" dirty="0"/>
              <a:t>Adductor </a:t>
            </a:r>
            <a:r>
              <a:rPr lang="en-US" b="1" dirty="0" err="1"/>
              <a:t>brevis</a:t>
            </a:r>
            <a:endParaRPr lang="en-US" b="1" dirty="0"/>
          </a:p>
          <a:p>
            <a:pPr lvl="1"/>
            <a:r>
              <a:rPr lang="en-US" b="1" dirty="0" err="1"/>
              <a:t>Pectineus</a:t>
            </a:r>
            <a:endParaRPr lang="en-US" b="1" dirty="0"/>
          </a:p>
          <a:p>
            <a:pPr lvl="1"/>
            <a:r>
              <a:rPr lang="en-US" b="1" dirty="0" err="1"/>
              <a:t>Gracilis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7563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Movements of the Thigh 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Abductors</a:t>
            </a:r>
          </a:p>
          <a:p>
            <a:pPr lvl="1"/>
            <a:r>
              <a:rPr lang="en-US" sz="2400" b="1" dirty="0"/>
              <a:t>Gluteus </a:t>
            </a:r>
            <a:r>
              <a:rPr lang="en-US" sz="2400" b="1" dirty="0" err="1"/>
              <a:t>maximus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/>
              <a:t>Gluteus </a:t>
            </a:r>
            <a:r>
              <a:rPr lang="en-US" sz="2400" b="1" dirty="0" err="1"/>
              <a:t>medius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/>
              <a:t>Gluteus </a:t>
            </a:r>
            <a:r>
              <a:rPr lang="en-US" sz="2400" b="1" dirty="0" err="1"/>
              <a:t>minimus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 err="1"/>
              <a:t>Piriformis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 err="1"/>
              <a:t>Obturator</a:t>
            </a:r>
            <a:r>
              <a:rPr lang="en-US" sz="2400" b="1" dirty="0"/>
              <a:t> </a:t>
            </a:r>
            <a:r>
              <a:rPr lang="en-US" sz="2400" b="1" dirty="0" err="1"/>
              <a:t>externus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 err="1"/>
              <a:t>Obturator</a:t>
            </a:r>
            <a:r>
              <a:rPr lang="en-US" sz="2400" b="1" dirty="0"/>
              <a:t> </a:t>
            </a:r>
            <a:r>
              <a:rPr lang="en-US" sz="2400" b="1" dirty="0" err="1"/>
              <a:t>internus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b="1" dirty="0" err="1"/>
              <a:t>Gemellus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02496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6899" name="Rectangle 3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Hip Abductors</a:t>
            </a:r>
            <a:endParaRPr lang="en-US" sz="1800" b="0" dirty="0"/>
          </a:p>
        </p:txBody>
      </p:sp>
      <p:pic>
        <p:nvPicPr>
          <p:cNvPr id="36901" name="Picture 37" descr="figure_10_21c_un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>
            <a:fillRect/>
          </a:stretch>
        </p:blipFill>
        <p:spPr bwMode="auto">
          <a:xfrm>
            <a:off x="963613" y="228600"/>
            <a:ext cx="7404100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2" name="Line 38"/>
          <p:cNvSpPr>
            <a:spLocks noChangeShapeType="1"/>
          </p:cNvSpPr>
          <p:nvPr/>
        </p:nvSpPr>
        <p:spPr bwMode="auto">
          <a:xfrm>
            <a:off x="4841875" y="1163638"/>
            <a:ext cx="139382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Line 39"/>
          <p:cNvSpPr>
            <a:spLocks noChangeShapeType="1"/>
          </p:cNvSpPr>
          <p:nvPr/>
        </p:nvSpPr>
        <p:spPr bwMode="auto">
          <a:xfrm>
            <a:off x="4783138" y="1677988"/>
            <a:ext cx="1446212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>
            <a:off x="4281488" y="2819400"/>
            <a:ext cx="1954212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>
            <a:off x="4714875" y="3294063"/>
            <a:ext cx="1528763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Line 42"/>
          <p:cNvSpPr>
            <a:spLocks noChangeShapeType="1"/>
          </p:cNvSpPr>
          <p:nvPr/>
        </p:nvSpPr>
        <p:spPr bwMode="auto">
          <a:xfrm>
            <a:off x="4330700" y="3819525"/>
            <a:ext cx="18986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Line 43"/>
          <p:cNvSpPr>
            <a:spLocks noChangeShapeType="1"/>
          </p:cNvSpPr>
          <p:nvPr/>
        </p:nvSpPr>
        <p:spPr bwMode="auto">
          <a:xfrm>
            <a:off x="4452938" y="4651375"/>
            <a:ext cx="1776412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Line 44"/>
          <p:cNvSpPr>
            <a:spLocks noChangeShapeType="1"/>
          </p:cNvSpPr>
          <p:nvPr/>
        </p:nvSpPr>
        <p:spPr bwMode="auto">
          <a:xfrm>
            <a:off x="5341938" y="4314825"/>
            <a:ext cx="503237" cy="344488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Freeform 45"/>
          <p:cNvSpPr>
            <a:spLocks/>
          </p:cNvSpPr>
          <p:nvPr/>
        </p:nvSpPr>
        <p:spPr bwMode="auto">
          <a:xfrm>
            <a:off x="2079625" y="2497138"/>
            <a:ext cx="1625600" cy="488950"/>
          </a:xfrm>
          <a:custGeom>
            <a:avLst/>
            <a:gdLst>
              <a:gd name="T0" fmla="*/ 0 w 712"/>
              <a:gd name="T1" fmla="*/ 0 h 216"/>
              <a:gd name="T2" fmla="*/ 482 w 712"/>
              <a:gd name="T3" fmla="*/ 3 h 216"/>
              <a:gd name="T4" fmla="*/ 712 w 712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12" h="216">
                <a:moveTo>
                  <a:pt x="0" y="0"/>
                </a:moveTo>
                <a:lnTo>
                  <a:pt x="482" y="3"/>
                </a:lnTo>
                <a:lnTo>
                  <a:pt x="712" y="216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2211388" y="3190875"/>
            <a:ext cx="129222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Freeform 47"/>
          <p:cNvSpPr>
            <a:spLocks/>
          </p:cNvSpPr>
          <p:nvPr/>
        </p:nvSpPr>
        <p:spPr bwMode="auto">
          <a:xfrm>
            <a:off x="1919288" y="3303588"/>
            <a:ext cx="1997075" cy="485775"/>
          </a:xfrm>
          <a:custGeom>
            <a:avLst/>
            <a:gdLst>
              <a:gd name="T0" fmla="*/ 0 w 875"/>
              <a:gd name="T1" fmla="*/ 213 h 215"/>
              <a:gd name="T2" fmla="*/ 576 w 875"/>
              <a:gd name="T3" fmla="*/ 215 h 215"/>
              <a:gd name="T4" fmla="*/ 875 w 875"/>
              <a:gd name="T5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5" h="215">
                <a:moveTo>
                  <a:pt x="0" y="213"/>
                </a:moveTo>
                <a:lnTo>
                  <a:pt x="576" y="215"/>
                </a:lnTo>
                <a:lnTo>
                  <a:pt x="875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>
            <a:off x="4841875" y="1163638"/>
            <a:ext cx="13938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Line 49"/>
          <p:cNvSpPr>
            <a:spLocks noChangeShapeType="1"/>
          </p:cNvSpPr>
          <p:nvPr/>
        </p:nvSpPr>
        <p:spPr bwMode="auto">
          <a:xfrm>
            <a:off x="4783138" y="1677988"/>
            <a:ext cx="144621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Line 50"/>
          <p:cNvSpPr>
            <a:spLocks noChangeShapeType="1"/>
          </p:cNvSpPr>
          <p:nvPr/>
        </p:nvSpPr>
        <p:spPr bwMode="auto">
          <a:xfrm>
            <a:off x="4281488" y="2819400"/>
            <a:ext cx="195421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Line 51"/>
          <p:cNvSpPr>
            <a:spLocks noChangeShapeType="1"/>
          </p:cNvSpPr>
          <p:nvPr/>
        </p:nvSpPr>
        <p:spPr bwMode="auto">
          <a:xfrm>
            <a:off x="4714875" y="3294063"/>
            <a:ext cx="1528763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Line 52"/>
          <p:cNvSpPr>
            <a:spLocks noChangeShapeType="1"/>
          </p:cNvSpPr>
          <p:nvPr/>
        </p:nvSpPr>
        <p:spPr bwMode="auto">
          <a:xfrm>
            <a:off x="4330700" y="3819525"/>
            <a:ext cx="18986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Line 53"/>
          <p:cNvSpPr>
            <a:spLocks noChangeShapeType="1"/>
          </p:cNvSpPr>
          <p:nvPr/>
        </p:nvSpPr>
        <p:spPr bwMode="auto">
          <a:xfrm>
            <a:off x="4452938" y="4651375"/>
            <a:ext cx="177641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Line 54"/>
          <p:cNvSpPr>
            <a:spLocks noChangeShapeType="1"/>
          </p:cNvSpPr>
          <p:nvPr/>
        </p:nvSpPr>
        <p:spPr bwMode="auto">
          <a:xfrm>
            <a:off x="5341938" y="4314825"/>
            <a:ext cx="503237" cy="3444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Freeform 55"/>
          <p:cNvSpPr>
            <a:spLocks/>
          </p:cNvSpPr>
          <p:nvPr/>
        </p:nvSpPr>
        <p:spPr bwMode="auto">
          <a:xfrm>
            <a:off x="2079625" y="2497138"/>
            <a:ext cx="1625600" cy="488950"/>
          </a:xfrm>
          <a:custGeom>
            <a:avLst/>
            <a:gdLst>
              <a:gd name="T0" fmla="*/ 0 w 712"/>
              <a:gd name="T1" fmla="*/ 0 h 216"/>
              <a:gd name="T2" fmla="*/ 482 w 712"/>
              <a:gd name="T3" fmla="*/ 3 h 216"/>
              <a:gd name="T4" fmla="*/ 712 w 712"/>
              <a:gd name="T5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12" h="216">
                <a:moveTo>
                  <a:pt x="0" y="0"/>
                </a:moveTo>
                <a:lnTo>
                  <a:pt x="482" y="3"/>
                </a:lnTo>
                <a:lnTo>
                  <a:pt x="712" y="21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Line 56"/>
          <p:cNvSpPr>
            <a:spLocks noChangeShapeType="1"/>
          </p:cNvSpPr>
          <p:nvPr/>
        </p:nvSpPr>
        <p:spPr bwMode="auto">
          <a:xfrm>
            <a:off x="2211388" y="3190875"/>
            <a:ext cx="12922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1919288" y="3303588"/>
            <a:ext cx="1997075" cy="485775"/>
          </a:xfrm>
          <a:custGeom>
            <a:avLst/>
            <a:gdLst>
              <a:gd name="T0" fmla="*/ 0 w 875"/>
              <a:gd name="T1" fmla="*/ 213 h 215"/>
              <a:gd name="T2" fmla="*/ 576 w 875"/>
              <a:gd name="T3" fmla="*/ 215 h 215"/>
              <a:gd name="T4" fmla="*/ 875 w 875"/>
              <a:gd name="T5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5" h="215">
                <a:moveTo>
                  <a:pt x="0" y="213"/>
                </a:moveTo>
                <a:lnTo>
                  <a:pt x="576" y="215"/>
                </a:lnTo>
                <a:lnTo>
                  <a:pt x="875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Rectangle 58"/>
          <p:cNvSpPr>
            <a:spLocks noChangeArrowheads="1"/>
          </p:cNvSpPr>
          <p:nvPr/>
        </p:nvSpPr>
        <p:spPr bwMode="auto">
          <a:xfrm>
            <a:off x="944563" y="2328863"/>
            <a:ext cx="1250950" cy="55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latin typeface="Arial Black" pitchFamily="1" charset="0"/>
              </a:rPr>
              <a:t>Superior</a:t>
            </a:r>
          </a:p>
          <a:p>
            <a:pPr>
              <a:lnSpc>
                <a:spcPct val="90000"/>
              </a:lnSpc>
            </a:pPr>
            <a:r>
              <a:rPr lang="en-US" sz="1700" dirty="0" err="1">
                <a:latin typeface="Arial Black" pitchFamily="1" charset="0"/>
              </a:rPr>
              <a:t>gemellus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3" name="Rectangle 59"/>
          <p:cNvSpPr>
            <a:spLocks noChangeArrowheads="1"/>
          </p:cNvSpPr>
          <p:nvPr/>
        </p:nvSpPr>
        <p:spPr bwMode="auto">
          <a:xfrm>
            <a:off x="944563" y="3025775"/>
            <a:ext cx="1323975" cy="55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 err="1">
                <a:latin typeface="Arial Black" pitchFamily="1" charset="0"/>
              </a:rPr>
              <a:t>Obturator</a:t>
            </a:r>
            <a:endParaRPr lang="en-US" sz="1700" dirty="0">
              <a:latin typeface="Arial Black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700" dirty="0" err="1">
                <a:latin typeface="Arial Black" pitchFamily="1" charset="0"/>
              </a:rPr>
              <a:t>internus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4" name="Rectangle 60"/>
          <p:cNvSpPr>
            <a:spLocks noChangeArrowheads="1"/>
          </p:cNvSpPr>
          <p:nvPr/>
        </p:nvSpPr>
        <p:spPr bwMode="auto">
          <a:xfrm>
            <a:off x="944563" y="3616325"/>
            <a:ext cx="1250950" cy="55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latin typeface="Arial Black" pitchFamily="1" charset="0"/>
              </a:rPr>
              <a:t>Inferior</a:t>
            </a:r>
          </a:p>
          <a:p>
            <a:pPr>
              <a:lnSpc>
                <a:spcPct val="90000"/>
              </a:lnSpc>
            </a:pPr>
            <a:r>
              <a:rPr lang="en-US" sz="1700" dirty="0" err="1">
                <a:latin typeface="Arial Black" pitchFamily="1" charset="0"/>
              </a:rPr>
              <a:t>gemellus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5" name="Rectangle 61"/>
          <p:cNvSpPr>
            <a:spLocks noChangeArrowheads="1"/>
          </p:cNvSpPr>
          <p:nvPr/>
        </p:nvSpPr>
        <p:spPr bwMode="auto">
          <a:xfrm>
            <a:off x="6180138" y="996950"/>
            <a:ext cx="20193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dirty="0">
                <a:latin typeface="Arial Black" pitchFamily="1" charset="0"/>
              </a:rPr>
              <a:t>Gluteus </a:t>
            </a:r>
            <a:r>
              <a:rPr lang="en-US" sz="1700" dirty="0" err="1">
                <a:latin typeface="Arial Black" pitchFamily="1" charset="0"/>
              </a:rPr>
              <a:t>medius</a:t>
            </a:r>
            <a:endParaRPr lang="en-US" sz="1700" dirty="0">
              <a:latin typeface="Arial Black" pitchFamily="1" charset="0"/>
            </a:endParaRPr>
          </a:p>
          <a:p>
            <a:r>
              <a:rPr lang="en-US" sz="1700" b="1" dirty="0">
                <a:latin typeface="Arial" charset="0"/>
              </a:rPr>
              <a:t>(cut)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6" name="Rectangle 62"/>
          <p:cNvSpPr>
            <a:spLocks noChangeArrowheads="1"/>
          </p:cNvSpPr>
          <p:nvPr/>
        </p:nvSpPr>
        <p:spPr bwMode="auto">
          <a:xfrm>
            <a:off x="6167438" y="1514475"/>
            <a:ext cx="2163762" cy="3508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dirty="0">
                <a:latin typeface="Arial Black" pitchFamily="1" charset="0"/>
              </a:rPr>
              <a:t>Gluteus </a:t>
            </a:r>
            <a:r>
              <a:rPr lang="en-US" sz="1700" dirty="0" err="1">
                <a:latin typeface="Arial Black" pitchFamily="1" charset="0"/>
              </a:rPr>
              <a:t>minimus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7" name="Rectangle 63"/>
          <p:cNvSpPr>
            <a:spLocks noChangeArrowheads="1"/>
          </p:cNvSpPr>
          <p:nvPr/>
        </p:nvSpPr>
        <p:spPr bwMode="auto">
          <a:xfrm>
            <a:off x="6175375" y="2640013"/>
            <a:ext cx="1323975" cy="3508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dirty="0" err="1">
                <a:latin typeface="Arial Black" pitchFamily="1" charset="0"/>
              </a:rPr>
              <a:t>Piriformis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8" name="Rectangle 64"/>
          <p:cNvSpPr>
            <a:spLocks noChangeArrowheads="1"/>
          </p:cNvSpPr>
          <p:nvPr/>
        </p:nvSpPr>
        <p:spPr bwMode="auto">
          <a:xfrm>
            <a:off x="6176963" y="3122613"/>
            <a:ext cx="1323975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dirty="0" err="1">
                <a:latin typeface="Arial Black" pitchFamily="1" charset="0"/>
              </a:rPr>
              <a:t>Obturator</a:t>
            </a:r>
            <a:endParaRPr lang="en-US" sz="1700" dirty="0">
              <a:latin typeface="Arial Black" pitchFamily="1" charset="0"/>
            </a:endParaRPr>
          </a:p>
          <a:p>
            <a:r>
              <a:rPr lang="en-US" sz="1700" dirty="0" err="1">
                <a:latin typeface="Arial Black" pitchFamily="1" charset="0"/>
              </a:rPr>
              <a:t>externus</a:t>
            </a:r>
            <a:endParaRPr lang="en-US" sz="1700" dirty="0">
              <a:latin typeface="Arial Black" pitchFamily="1" charset="0"/>
            </a:endParaRPr>
          </a:p>
        </p:txBody>
      </p:sp>
      <p:sp>
        <p:nvSpPr>
          <p:cNvPr id="36929" name="Rectangle 65"/>
          <p:cNvSpPr>
            <a:spLocks noChangeArrowheads="1"/>
          </p:cNvSpPr>
          <p:nvPr/>
        </p:nvSpPr>
        <p:spPr bwMode="auto">
          <a:xfrm>
            <a:off x="6248400" y="3733800"/>
            <a:ext cx="2438400" cy="61555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Quadratus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 smtClean="0">
                <a:latin typeface="Arial" pitchFamily="34" charset="0"/>
                <a:cs typeface="Arial" pitchFamily="34" charset="0"/>
              </a:rPr>
              <a:t>Femoris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(adductor)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930" name="Rectangle 66"/>
          <p:cNvSpPr>
            <a:spLocks noChangeArrowheads="1"/>
          </p:cNvSpPr>
          <p:nvPr/>
        </p:nvSpPr>
        <p:spPr bwMode="auto">
          <a:xfrm>
            <a:off x="6178550" y="4479925"/>
            <a:ext cx="2235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700" dirty="0">
                <a:latin typeface="Arial Black" pitchFamily="1" charset="0"/>
              </a:rPr>
              <a:t>Gluteus </a:t>
            </a:r>
            <a:r>
              <a:rPr lang="en-US" sz="1700" dirty="0" err="1">
                <a:latin typeface="Arial Black" pitchFamily="1" charset="0"/>
              </a:rPr>
              <a:t>maximus</a:t>
            </a:r>
            <a:endParaRPr lang="en-US" sz="1700" dirty="0">
              <a:latin typeface="Arial Black" pitchFamily="1" charset="0"/>
            </a:endParaRPr>
          </a:p>
          <a:p>
            <a:r>
              <a:rPr lang="en-US" sz="1700" b="1" dirty="0">
                <a:latin typeface="Arial" charset="0"/>
              </a:rPr>
              <a:t>(cut)</a:t>
            </a:r>
            <a:endParaRPr lang="en-US" sz="1700" dirty="0">
              <a:latin typeface="Arial Black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4881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Thigh that Move the Knee Joint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Quadriceps </a:t>
            </a:r>
            <a:r>
              <a:rPr lang="en-US" b="1" dirty="0" err="1" smtClean="0"/>
              <a:t>femoris</a:t>
            </a:r>
            <a:endParaRPr lang="en-US" dirty="0" smtClean="0"/>
          </a:p>
          <a:p>
            <a:pPr lvl="1"/>
            <a:r>
              <a:rPr lang="en-US" dirty="0" smtClean="0"/>
              <a:t>sole </a:t>
            </a:r>
            <a:r>
              <a:rPr lang="en-US" dirty="0"/>
              <a:t>extensor of knee </a:t>
            </a:r>
          </a:p>
          <a:p>
            <a:endParaRPr lang="en-US" b="1" dirty="0" smtClean="0"/>
          </a:p>
          <a:p>
            <a:r>
              <a:rPr lang="en-US" b="1" dirty="0" smtClean="0"/>
              <a:t>Hamstring muscles</a:t>
            </a:r>
            <a:endParaRPr lang="en-US" dirty="0" smtClean="0"/>
          </a:p>
          <a:p>
            <a:pPr lvl="1"/>
            <a:r>
              <a:rPr lang="en-US" dirty="0" smtClean="0"/>
              <a:t>flex knee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173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8960" y="914400"/>
            <a:ext cx="50450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408167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21652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Fascia of the Leg</a:t>
            </a: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Deep fascia of leg continuous with fascia </a:t>
            </a:r>
            <a:r>
              <a:rPr lang="en-US" dirty="0" err="1"/>
              <a:t>lata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Segregates </a:t>
            </a:r>
            <a:r>
              <a:rPr lang="en-US" dirty="0"/>
              <a:t>leg into three compartments </a:t>
            </a:r>
            <a:r>
              <a:rPr lang="en-US" dirty="0" smtClean="0"/>
              <a:t>– </a:t>
            </a:r>
          </a:p>
          <a:p>
            <a:pPr lvl="1"/>
            <a:r>
              <a:rPr lang="en-US" dirty="0" smtClean="0"/>
              <a:t>Anterior</a:t>
            </a:r>
          </a:p>
          <a:p>
            <a:pPr lvl="1"/>
            <a:r>
              <a:rPr lang="en-US" dirty="0" smtClean="0"/>
              <a:t>Lateral</a:t>
            </a:r>
          </a:p>
          <a:p>
            <a:pPr lvl="1"/>
            <a:r>
              <a:rPr lang="en-US" dirty="0" smtClean="0"/>
              <a:t>Posterior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Fascia </a:t>
            </a:r>
            <a:r>
              <a:rPr lang="en-US" dirty="0"/>
              <a:t>thickens distally; forms </a:t>
            </a:r>
            <a:r>
              <a:rPr lang="en-US" b="1" dirty="0"/>
              <a:t>flexor</a:t>
            </a:r>
            <a:r>
              <a:rPr lang="en-US" dirty="0"/>
              <a:t>, </a:t>
            </a:r>
            <a:r>
              <a:rPr lang="en-US" b="1" dirty="0"/>
              <a:t>extensor</a:t>
            </a:r>
            <a:r>
              <a:rPr lang="en-US" dirty="0"/>
              <a:t>, and </a:t>
            </a:r>
            <a:r>
              <a:rPr lang="en-US" b="1" dirty="0"/>
              <a:t>fibular </a:t>
            </a:r>
            <a:r>
              <a:rPr lang="en-US" b="1" dirty="0" err="1"/>
              <a:t>retinaculae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1144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Muscles of the Leg: Movements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leg muscles produce following movements</a:t>
            </a:r>
          </a:p>
          <a:p>
            <a:pPr lvl="1"/>
            <a:r>
              <a:rPr lang="en-US" dirty="0" smtClean="0"/>
              <a:t>Ankle</a:t>
            </a:r>
          </a:p>
          <a:p>
            <a:pPr lvl="2"/>
            <a:r>
              <a:rPr lang="en-US" dirty="0" err="1" smtClean="0"/>
              <a:t>dorsiflexion</a:t>
            </a:r>
            <a:r>
              <a:rPr lang="en-US" dirty="0" smtClean="0"/>
              <a:t> </a:t>
            </a:r>
            <a:r>
              <a:rPr lang="en-US" dirty="0"/>
              <a:t>and plantar flexion</a:t>
            </a:r>
          </a:p>
          <a:p>
            <a:pPr lvl="1"/>
            <a:r>
              <a:rPr lang="en-US" dirty="0" err="1"/>
              <a:t>Intertarsal</a:t>
            </a:r>
            <a:r>
              <a:rPr lang="en-US" dirty="0"/>
              <a:t> </a:t>
            </a:r>
            <a:r>
              <a:rPr lang="en-US" dirty="0" smtClean="0"/>
              <a:t>joints</a:t>
            </a:r>
          </a:p>
          <a:p>
            <a:pPr lvl="2"/>
            <a:r>
              <a:rPr lang="en-US" dirty="0" smtClean="0"/>
              <a:t>inversion </a:t>
            </a:r>
            <a:r>
              <a:rPr lang="en-US" dirty="0"/>
              <a:t>and </a:t>
            </a:r>
            <a:r>
              <a:rPr lang="en-US" dirty="0" err="1"/>
              <a:t>eversion</a:t>
            </a:r>
            <a:r>
              <a:rPr lang="en-US" dirty="0"/>
              <a:t> of the foot</a:t>
            </a:r>
          </a:p>
          <a:p>
            <a:pPr lvl="1"/>
            <a:r>
              <a:rPr lang="en-US" dirty="0" smtClean="0"/>
              <a:t>Toes</a:t>
            </a:r>
          </a:p>
          <a:p>
            <a:pPr lvl="2"/>
            <a:r>
              <a:rPr lang="en-US" dirty="0" smtClean="0"/>
              <a:t>flexion </a:t>
            </a:r>
            <a:r>
              <a:rPr lang="en-US" dirty="0"/>
              <a:t>and extension</a:t>
            </a:r>
          </a:p>
        </p:txBody>
      </p:sp>
    </p:spTree>
    <p:extLst>
      <p:ext uri="{BB962C8B-B14F-4D97-AF65-F5344CB8AC3E}">
        <p14:creationId xmlns:p14="http://schemas.microsoft.com/office/powerpoint/2010/main" val="411406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2278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 smtClean="0">
                <a:latin typeface="Arial" charset="0"/>
                <a:cs typeface="Arial" charset="0"/>
              </a:rPr>
              <a:t>Figure 8.4a  Bursae and tendon sheaths</a:t>
            </a:r>
            <a:r>
              <a:rPr lang="en-US" sz="12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52279" name="Picture 55" descr="figure_08_04a_unlabeled"/>
          <p:cNvPicPr>
            <a:picLocks noChangeAspect="1" noChangeArrowheads="1"/>
          </p:cNvPicPr>
          <p:nvPr/>
        </p:nvPicPr>
        <p:blipFill>
          <a:blip r:embed="rId3" cstate="print"/>
          <a:srcRect b="2586"/>
          <a:stretch>
            <a:fillRect/>
          </a:stretch>
        </p:blipFill>
        <p:spPr bwMode="auto">
          <a:xfrm>
            <a:off x="977900" y="266700"/>
            <a:ext cx="6983413" cy="6278563"/>
          </a:xfrm>
          <a:prstGeom prst="rect">
            <a:avLst/>
          </a:prstGeom>
          <a:noFill/>
        </p:spPr>
      </p:pic>
      <p:sp>
        <p:nvSpPr>
          <p:cNvPr id="52280" name="Rectangle 56"/>
          <p:cNvSpPr>
            <a:spLocks noChangeArrowheads="1"/>
          </p:cNvSpPr>
          <p:nvPr/>
        </p:nvSpPr>
        <p:spPr bwMode="auto">
          <a:xfrm>
            <a:off x="946150" y="231775"/>
            <a:ext cx="1189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b="1" dirty="0" err="1">
                <a:latin typeface="Arial" charset="0"/>
              </a:rPr>
              <a:t>Acromion</a:t>
            </a:r>
            <a:endParaRPr lang="en-US" sz="1600" b="1" dirty="0">
              <a:latin typeface="Arial" charset="0"/>
            </a:endParaRPr>
          </a:p>
          <a:p>
            <a:r>
              <a:rPr lang="en-US" sz="1600" b="1" smtClean="0">
                <a:latin typeface="Arial" charset="0"/>
              </a:rPr>
              <a:t>of scapula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2281" name="Rectangle 57"/>
          <p:cNvSpPr>
            <a:spLocks noChangeArrowheads="1"/>
          </p:cNvSpPr>
          <p:nvPr/>
        </p:nvSpPr>
        <p:spPr bwMode="auto">
          <a:xfrm>
            <a:off x="952500" y="876300"/>
            <a:ext cx="1573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>
                <a:latin typeface="Arial Black" pitchFamily="1" charset="0"/>
              </a:rPr>
              <a:t>Subacromial</a:t>
            </a:r>
          </a:p>
          <a:p>
            <a:r>
              <a:rPr lang="en-US" sz="1600">
                <a:latin typeface="Arial Black" pitchFamily="1" charset="0"/>
              </a:rPr>
              <a:t>bursa</a:t>
            </a:r>
          </a:p>
        </p:txBody>
      </p:sp>
      <p:sp>
        <p:nvSpPr>
          <p:cNvPr id="52282" name="Rectangle 58"/>
          <p:cNvSpPr>
            <a:spLocks noChangeArrowheads="1"/>
          </p:cNvSpPr>
          <p:nvPr/>
        </p:nvSpPr>
        <p:spPr bwMode="auto">
          <a:xfrm>
            <a:off x="949325" y="1501775"/>
            <a:ext cx="1798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b="1" dirty="0" smtClean="0">
                <a:latin typeface="Arial" charset="0"/>
              </a:rPr>
              <a:t>Fibrous layer of</a:t>
            </a:r>
            <a:endParaRPr lang="en-US" sz="1600" b="1" dirty="0">
              <a:latin typeface="Arial" charset="0"/>
            </a:endParaRPr>
          </a:p>
          <a:p>
            <a:r>
              <a:rPr lang="en-US" sz="1600" b="1" dirty="0" smtClean="0">
                <a:latin typeface="Arial" charset="0"/>
              </a:rPr>
              <a:t>articular capsule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2283" name="Rectangle 59"/>
          <p:cNvSpPr>
            <a:spLocks noChangeArrowheads="1"/>
          </p:cNvSpPr>
          <p:nvPr/>
        </p:nvSpPr>
        <p:spPr bwMode="auto">
          <a:xfrm>
            <a:off x="942975" y="2974975"/>
            <a:ext cx="10080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>
                <a:latin typeface="Arial Black" pitchFamily="1" charset="0"/>
              </a:rPr>
              <a:t>Tendon</a:t>
            </a:r>
          </a:p>
          <a:p>
            <a:r>
              <a:rPr lang="en-US" sz="1600">
                <a:latin typeface="Arial Black" pitchFamily="1" charset="0"/>
              </a:rPr>
              <a:t>sheath</a:t>
            </a:r>
          </a:p>
        </p:txBody>
      </p:sp>
      <p:sp>
        <p:nvSpPr>
          <p:cNvPr id="52284" name="Rectangle 60"/>
          <p:cNvSpPr>
            <a:spLocks noChangeArrowheads="1"/>
          </p:cNvSpPr>
          <p:nvPr/>
        </p:nvSpPr>
        <p:spPr bwMode="auto">
          <a:xfrm>
            <a:off x="946150" y="4318000"/>
            <a:ext cx="16065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Tendon of</a:t>
            </a:r>
            <a:endParaRPr lang="en-US" sz="1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long head</a:t>
            </a:r>
            <a:endParaRPr lang="en-US" sz="1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of biceps</a:t>
            </a:r>
            <a:endParaRPr lang="en-US" sz="1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brachii muscle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2285" name="Rectangle 61"/>
          <p:cNvSpPr>
            <a:spLocks noChangeArrowheads="1"/>
          </p:cNvSpPr>
          <p:nvPr/>
        </p:nvSpPr>
        <p:spPr bwMode="auto">
          <a:xfrm>
            <a:off x="1316038" y="6229350"/>
            <a:ext cx="5399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smtClean="0">
                <a:latin typeface="Arial Black" pitchFamily="1" charset="0"/>
              </a:rPr>
              <a:t>Frontal section through the right shoulder joint</a:t>
            </a:r>
            <a:endParaRPr lang="en-US" sz="1600" dirty="0">
              <a:latin typeface="Arial Black" pitchFamily="1" charset="0"/>
            </a:endParaRPr>
          </a:p>
        </p:txBody>
      </p:sp>
      <p:sp>
        <p:nvSpPr>
          <p:cNvPr id="52286" name="Rectangle 62"/>
          <p:cNvSpPr>
            <a:spLocks noChangeArrowheads="1"/>
          </p:cNvSpPr>
          <p:nvPr/>
        </p:nvSpPr>
        <p:spPr bwMode="auto">
          <a:xfrm>
            <a:off x="6508750" y="865188"/>
            <a:ext cx="1482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Joint cavity</a:t>
            </a:r>
            <a:endParaRPr lang="en-US" sz="1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1600" b="1" dirty="0">
                <a:latin typeface="Arial" charset="0"/>
              </a:rPr>
              <a:t>containing</a:t>
            </a:r>
          </a:p>
          <a:p>
            <a:pPr>
              <a:lnSpc>
                <a:spcPct val="95000"/>
              </a:lnSpc>
            </a:pPr>
            <a:r>
              <a:rPr lang="en-US" sz="1600" b="1" smtClean="0">
                <a:latin typeface="Arial" charset="0"/>
              </a:rPr>
              <a:t>synovial fluid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2287" name="Rectangle 63"/>
          <p:cNvSpPr>
            <a:spLocks noChangeArrowheads="1"/>
          </p:cNvSpPr>
          <p:nvPr/>
        </p:nvSpPr>
        <p:spPr bwMode="auto">
          <a:xfrm>
            <a:off x="6507163" y="2487613"/>
            <a:ext cx="10207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b="1" dirty="0">
                <a:latin typeface="Arial" charset="0"/>
              </a:rPr>
              <a:t>Articular</a:t>
            </a:r>
          </a:p>
          <a:p>
            <a:r>
              <a:rPr lang="en-US" sz="1600" b="1" dirty="0">
                <a:latin typeface="Arial" charset="0"/>
              </a:rPr>
              <a:t>cartilage</a:t>
            </a:r>
          </a:p>
        </p:txBody>
      </p:sp>
      <p:sp>
        <p:nvSpPr>
          <p:cNvPr id="52288" name="Rectangle 64"/>
          <p:cNvSpPr>
            <a:spLocks noChangeArrowheads="1"/>
          </p:cNvSpPr>
          <p:nvPr/>
        </p:nvSpPr>
        <p:spPr bwMode="auto">
          <a:xfrm>
            <a:off x="6497638" y="3686175"/>
            <a:ext cx="1211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b="1" smtClean="0">
                <a:latin typeface="Arial" charset="0"/>
              </a:rPr>
              <a:t>Synovial </a:t>
            </a:r>
            <a:endParaRPr lang="en-US" sz="1600" b="1" dirty="0">
              <a:latin typeface="Arial" charset="0"/>
            </a:endParaRPr>
          </a:p>
          <a:p>
            <a:r>
              <a:rPr lang="en-US" sz="1600" b="1" dirty="0">
                <a:latin typeface="Arial" charset="0"/>
              </a:rPr>
              <a:t>membrane</a:t>
            </a:r>
          </a:p>
        </p:txBody>
      </p:sp>
      <p:sp>
        <p:nvSpPr>
          <p:cNvPr id="52289" name="Rectangle 65"/>
          <p:cNvSpPr>
            <a:spLocks noChangeArrowheads="1"/>
          </p:cNvSpPr>
          <p:nvPr/>
        </p:nvSpPr>
        <p:spPr bwMode="auto">
          <a:xfrm>
            <a:off x="6499225" y="4387850"/>
            <a:ext cx="9858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b="1" smtClean="0">
                <a:latin typeface="Arial" charset="0"/>
              </a:rPr>
              <a:t>Fibrous </a:t>
            </a:r>
            <a:endParaRPr lang="en-US" sz="1600" b="1" dirty="0">
              <a:latin typeface="Arial" charset="0"/>
            </a:endParaRPr>
          </a:p>
          <a:p>
            <a:r>
              <a:rPr lang="en-US" sz="1600" b="1" dirty="0">
                <a:latin typeface="Arial" charset="0"/>
              </a:rPr>
              <a:t>layer</a:t>
            </a:r>
          </a:p>
        </p:txBody>
      </p:sp>
      <p:sp>
        <p:nvSpPr>
          <p:cNvPr id="52290" name="Rectangle 66"/>
          <p:cNvSpPr>
            <a:spLocks noChangeArrowheads="1"/>
          </p:cNvSpPr>
          <p:nvPr/>
        </p:nvSpPr>
        <p:spPr bwMode="auto">
          <a:xfrm>
            <a:off x="4843463" y="5029200"/>
            <a:ext cx="1065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b="1">
                <a:latin typeface="Arial" charset="0"/>
              </a:rPr>
              <a:t>Humerus</a:t>
            </a:r>
          </a:p>
        </p:txBody>
      </p:sp>
      <p:sp>
        <p:nvSpPr>
          <p:cNvPr id="52291" name="Freeform 67"/>
          <p:cNvSpPr>
            <a:spLocks/>
          </p:cNvSpPr>
          <p:nvPr/>
        </p:nvSpPr>
        <p:spPr bwMode="auto">
          <a:xfrm>
            <a:off x="2038350" y="406400"/>
            <a:ext cx="1993900" cy="450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2" y="2"/>
              </a:cxn>
              <a:cxn ang="0">
                <a:pos x="1256" y="284"/>
              </a:cxn>
            </a:cxnLst>
            <a:rect l="0" t="0" r="r" b="b"/>
            <a:pathLst>
              <a:path w="1256" h="284">
                <a:moveTo>
                  <a:pt x="0" y="0"/>
                </a:moveTo>
                <a:lnTo>
                  <a:pt x="812" y="2"/>
                </a:lnTo>
                <a:lnTo>
                  <a:pt x="1256" y="284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2" name="Freeform 68"/>
          <p:cNvSpPr>
            <a:spLocks/>
          </p:cNvSpPr>
          <p:nvPr/>
        </p:nvSpPr>
        <p:spPr bwMode="auto">
          <a:xfrm>
            <a:off x="2486025" y="1041400"/>
            <a:ext cx="1314450" cy="3460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68" y="0"/>
              </a:cxn>
              <a:cxn ang="0">
                <a:pos x="828" y="218"/>
              </a:cxn>
            </a:cxnLst>
            <a:rect l="0" t="0" r="r" b="b"/>
            <a:pathLst>
              <a:path w="828" h="218">
                <a:moveTo>
                  <a:pt x="0" y="2"/>
                </a:moveTo>
                <a:lnTo>
                  <a:pt x="468" y="0"/>
                </a:lnTo>
                <a:lnTo>
                  <a:pt x="828" y="218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3" name="Freeform 69"/>
          <p:cNvSpPr>
            <a:spLocks/>
          </p:cNvSpPr>
          <p:nvPr/>
        </p:nvSpPr>
        <p:spPr bwMode="auto">
          <a:xfrm>
            <a:off x="2625725" y="1670050"/>
            <a:ext cx="676275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6" y="0"/>
              </a:cxn>
              <a:cxn ang="0">
                <a:pos x="426" y="150"/>
              </a:cxn>
            </a:cxnLst>
            <a:rect l="0" t="0" r="r" b="b"/>
            <a:pathLst>
              <a:path w="426" h="150">
                <a:moveTo>
                  <a:pt x="0" y="0"/>
                </a:moveTo>
                <a:lnTo>
                  <a:pt x="196" y="0"/>
                </a:lnTo>
                <a:lnTo>
                  <a:pt x="426" y="15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4" name="Line 70"/>
          <p:cNvSpPr>
            <a:spLocks noChangeShapeType="1"/>
          </p:cNvSpPr>
          <p:nvPr/>
        </p:nvSpPr>
        <p:spPr bwMode="auto">
          <a:xfrm flipH="1">
            <a:off x="1892300" y="3168650"/>
            <a:ext cx="8731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5" name="Line 71"/>
          <p:cNvSpPr>
            <a:spLocks noChangeShapeType="1"/>
          </p:cNvSpPr>
          <p:nvPr/>
        </p:nvSpPr>
        <p:spPr bwMode="auto">
          <a:xfrm>
            <a:off x="2066925" y="4473575"/>
            <a:ext cx="8540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6" name="Freeform 72"/>
          <p:cNvSpPr>
            <a:spLocks/>
          </p:cNvSpPr>
          <p:nvPr/>
        </p:nvSpPr>
        <p:spPr bwMode="auto">
          <a:xfrm>
            <a:off x="5416550" y="1019175"/>
            <a:ext cx="1120775" cy="1482725"/>
          </a:xfrm>
          <a:custGeom>
            <a:avLst/>
            <a:gdLst/>
            <a:ahLst/>
            <a:cxnLst>
              <a:cxn ang="0">
                <a:pos x="0" y="934"/>
              </a:cxn>
              <a:cxn ang="0">
                <a:pos x="604" y="0"/>
              </a:cxn>
              <a:cxn ang="0">
                <a:pos x="706" y="2"/>
              </a:cxn>
            </a:cxnLst>
            <a:rect l="0" t="0" r="r" b="b"/>
            <a:pathLst>
              <a:path w="706" h="934">
                <a:moveTo>
                  <a:pt x="0" y="934"/>
                </a:moveTo>
                <a:lnTo>
                  <a:pt x="604" y="0"/>
                </a:lnTo>
                <a:lnTo>
                  <a:pt x="706" y="2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7" name="Line 73"/>
          <p:cNvSpPr>
            <a:spLocks noChangeShapeType="1"/>
          </p:cNvSpPr>
          <p:nvPr/>
        </p:nvSpPr>
        <p:spPr bwMode="auto">
          <a:xfrm>
            <a:off x="5565775" y="2654300"/>
            <a:ext cx="9715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8" name="Line 74"/>
          <p:cNvSpPr>
            <a:spLocks noChangeShapeType="1"/>
          </p:cNvSpPr>
          <p:nvPr/>
        </p:nvSpPr>
        <p:spPr bwMode="auto">
          <a:xfrm>
            <a:off x="5213350" y="3857625"/>
            <a:ext cx="13239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99" name="Freeform 75"/>
          <p:cNvSpPr>
            <a:spLocks/>
          </p:cNvSpPr>
          <p:nvPr/>
        </p:nvSpPr>
        <p:spPr bwMode="auto">
          <a:xfrm>
            <a:off x="5197475" y="4149725"/>
            <a:ext cx="1336675" cy="396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4" y="250"/>
              </a:cxn>
              <a:cxn ang="0">
                <a:pos x="842" y="250"/>
              </a:cxn>
            </a:cxnLst>
            <a:rect l="0" t="0" r="r" b="b"/>
            <a:pathLst>
              <a:path w="842" h="250">
                <a:moveTo>
                  <a:pt x="0" y="0"/>
                </a:moveTo>
                <a:lnTo>
                  <a:pt x="544" y="250"/>
                </a:lnTo>
                <a:lnTo>
                  <a:pt x="842" y="25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300" name="Line 76"/>
          <p:cNvSpPr>
            <a:spLocks noChangeShapeType="1"/>
          </p:cNvSpPr>
          <p:nvPr/>
        </p:nvSpPr>
        <p:spPr bwMode="auto">
          <a:xfrm>
            <a:off x="4324350" y="5191125"/>
            <a:ext cx="5492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056" y="1371600"/>
            <a:ext cx="38539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Muscles of the Anterior </a:t>
            </a:r>
            <a:r>
              <a:rPr lang="en-US" sz="3600" dirty="0" smtClean="0"/>
              <a:t>Compartment, Leg</a:t>
            </a:r>
            <a:endParaRPr lang="en-US" sz="3600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dirty="0"/>
              <a:t>Primary </a:t>
            </a:r>
            <a:r>
              <a:rPr lang="en-US" dirty="0" smtClean="0"/>
              <a:t>movers for</a:t>
            </a:r>
          </a:p>
          <a:p>
            <a:pPr lvl="1"/>
            <a:r>
              <a:rPr lang="en-US" dirty="0" smtClean="0"/>
              <a:t>toe </a:t>
            </a:r>
            <a:r>
              <a:rPr lang="en-US" dirty="0"/>
              <a:t>extensors </a:t>
            </a:r>
            <a:endParaRPr lang="en-US" dirty="0" smtClean="0"/>
          </a:p>
          <a:p>
            <a:pPr lvl="1"/>
            <a:r>
              <a:rPr lang="en-US" dirty="0" smtClean="0"/>
              <a:t>ankle </a:t>
            </a:r>
            <a:r>
              <a:rPr lang="en-US" dirty="0" err="1"/>
              <a:t>dorsiflexors</a:t>
            </a:r>
            <a:endParaRPr lang="en-US" dirty="0"/>
          </a:p>
          <a:p>
            <a:pPr lvl="2"/>
            <a:r>
              <a:rPr lang="en-US" b="1" dirty="0" err="1"/>
              <a:t>Tibialis</a:t>
            </a:r>
            <a:r>
              <a:rPr lang="en-US" b="1" dirty="0"/>
              <a:t> anterior</a:t>
            </a:r>
          </a:p>
          <a:p>
            <a:pPr lvl="2"/>
            <a:r>
              <a:rPr lang="en-US" b="1" dirty="0"/>
              <a:t>Extensor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pPr lvl="2"/>
            <a:r>
              <a:rPr lang="en-US" b="1" dirty="0"/>
              <a:t>Extensor </a:t>
            </a:r>
            <a:r>
              <a:rPr lang="en-US" b="1" dirty="0" err="1"/>
              <a:t>hallucis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pPr lvl="2"/>
            <a:r>
              <a:rPr lang="en-US" b="1" dirty="0" err="1"/>
              <a:t>Fibularis</a:t>
            </a:r>
            <a:r>
              <a:rPr lang="en-US" b="1" dirty="0"/>
              <a:t> </a:t>
            </a:r>
            <a:r>
              <a:rPr lang="en-US" b="1" dirty="0" err="1"/>
              <a:t>tertius</a:t>
            </a:r>
            <a:r>
              <a:rPr lang="en-US" dirty="0"/>
              <a:t> (not always present)</a:t>
            </a:r>
          </a:p>
        </p:txBody>
      </p:sp>
    </p:spTree>
    <p:extLst>
      <p:ext uri="{BB962C8B-B14F-4D97-AF65-F5344CB8AC3E}">
        <p14:creationId xmlns:p14="http://schemas.microsoft.com/office/powerpoint/2010/main" val="357487993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9333" y="1371600"/>
            <a:ext cx="389466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/>
              <a:t>Muscles of the Lateral </a:t>
            </a:r>
            <a:r>
              <a:rPr lang="en-US" sz="3600" dirty="0" smtClean="0"/>
              <a:t>Compartment, Leg</a:t>
            </a:r>
            <a:endParaRPr lang="en-US" sz="3600" dirty="0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Plantar flexion </a:t>
            </a:r>
            <a:endParaRPr lang="en-US" dirty="0" smtClean="0"/>
          </a:p>
          <a:p>
            <a:r>
              <a:rPr lang="en-US" dirty="0" err="1" smtClean="0"/>
              <a:t>eversion</a:t>
            </a:r>
            <a:r>
              <a:rPr lang="en-US" dirty="0" smtClean="0"/>
              <a:t> </a:t>
            </a:r>
            <a:r>
              <a:rPr lang="en-US" dirty="0"/>
              <a:t>of the foot; </a:t>
            </a:r>
            <a:endParaRPr lang="en-US" dirty="0" smtClean="0"/>
          </a:p>
          <a:p>
            <a:r>
              <a:rPr lang="en-US" dirty="0" smtClean="0"/>
              <a:t>stabilize </a:t>
            </a:r>
          </a:p>
          <a:p>
            <a:pPr lvl="1"/>
            <a:r>
              <a:rPr lang="en-US" dirty="0" smtClean="0"/>
              <a:t>lateral </a:t>
            </a:r>
            <a:r>
              <a:rPr lang="en-US" dirty="0"/>
              <a:t>ankle </a:t>
            </a:r>
            <a:endParaRPr lang="en-US" dirty="0" smtClean="0"/>
          </a:p>
          <a:p>
            <a:pPr lvl="1"/>
            <a:r>
              <a:rPr lang="en-US" dirty="0" smtClean="0"/>
              <a:t>arch </a:t>
            </a:r>
            <a:r>
              <a:rPr lang="en-US" dirty="0"/>
              <a:t>of </a:t>
            </a:r>
            <a:r>
              <a:rPr lang="en-US" dirty="0" smtClean="0"/>
              <a:t>foot</a:t>
            </a:r>
          </a:p>
          <a:p>
            <a:pPr lvl="1"/>
            <a:endParaRPr lang="en-US" dirty="0"/>
          </a:p>
          <a:p>
            <a:r>
              <a:rPr lang="en-US" b="1" dirty="0" err="1"/>
              <a:t>Fibularis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r>
              <a:rPr lang="en-US" b="1" dirty="0"/>
              <a:t> </a:t>
            </a:r>
          </a:p>
          <a:p>
            <a:r>
              <a:rPr lang="en-US" b="1" dirty="0" err="1"/>
              <a:t>Fibularis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605962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Muscles of the Posterior Compartment of the Leg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Plantar flex ankle</a:t>
            </a:r>
          </a:p>
          <a:p>
            <a:pPr lvl="1"/>
            <a:r>
              <a:rPr lang="en-US" b="1" dirty="0" err="1"/>
              <a:t>Gastrocnemius</a:t>
            </a:r>
            <a:endParaRPr lang="en-US" b="1" dirty="0"/>
          </a:p>
          <a:p>
            <a:pPr lvl="1"/>
            <a:r>
              <a:rPr lang="en-US" b="1" dirty="0" err="1"/>
              <a:t>Soleus</a:t>
            </a:r>
            <a:endParaRPr lang="en-US" b="1" dirty="0"/>
          </a:p>
          <a:p>
            <a:pPr lvl="1"/>
            <a:r>
              <a:rPr lang="en-US" b="1" dirty="0" err="1"/>
              <a:t>Plantaris</a:t>
            </a:r>
            <a:endParaRPr lang="en-US" b="1" dirty="0"/>
          </a:p>
          <a:p>
            <a:pPr lvl="1"/>
            <a:r>
              <a:rPr lang="en-US" b="1" dirty="0" err="1"/>
              <a:t>Popliteus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hallucis</a:t>
            </a:r>
            <a:r>
              <a:rPr lang="en-US" b="1" dirty="0"/>
              <a:t> </a:t>
            </a:r>
            <a:r>
              <a:rPr lang="en-US" b="1" dirty="0" err="1"/>
              <a:t>longus</a:t>
            </a:r>
            <a:endParaRPr lang="en-US" b="1" dirty="0"/>
          </a:p>
          <a:p>
            <a:pPr lvl="1"/>
            <a:r>
              <a:rPr lang="en-US" b="1" dirty="0" err="1"/>
              <a:t>Tibialis</a:t>
            </a:r>
            <a:r>
              <a:rPr lang="en-US" b="1" dirty="0"/>
              <a:t> posterior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0967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64112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857" y="914400"/>
            <a:ext cx="491114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81353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1" y="466725"/>
            <a:ext cx="256876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Intrinsic Muscles of the Foot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Help flex, extend, abduct, and adduct toes</a:t>
            </a:r>
          </a:p>
          <a:p>
            <a:endParaRPr lang="en-US" dirty="0" smtClean="0"/>
          </a:p>
          <a:p>
            <a:r>
              <a:rPr lang="en-US" dirty="0" smtClean="0"/>
              <a:t>Support </a:t>
            </a:r>
            <a:r>
              <a:rPr lang="en-US" dirty="0"/>
              <a:t>arches of foot; some leg tendons assist</a:t>
            </a:r>
          </a:p>
          <a:p>
            <a:endParaRPr lang="en-US" b="1" dirty="0" smtClean="0"/>
          </a:p>
          <a:p>
            <a:r>
              <a:rPr lang="en-US" b="1" dirty="0" smtClean="0"/>
              <a:t>Extensor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 smtClean="0"/>
              <a:t>brevis</a:t>
            </a:r>
            <a:endParaRPr lang="en-US" dirty="0" smtClean="0"/>
          </a:p>
          <a:p>
            <a:pPr lvl="1"/>
            <a:r>
              <a:rPr lang="en-US" dirty="0" smtClean="0"/>
              <a:t>dorsal </a:t>
            </a:r>
            <a:r>
              <a:rPr lang="en-US" dirty="0"/>
              <a:t>foot </a:t>
            </a:r>
            <a:r>
              <a:rPr lang="en-US" dirty="0" smtClean="0"/>
              <a:t>muscle</a:t>
            </a:r>
          </a:p>
          <a:p>
            <a:pPr lvl="1"/>
            <a:r>
              <a:rPr lang="en-US" dirty="0" smtClean="0"/>
              <a:t>helps </a:t>
            </a:r>
            <a:r>
              <a:rPr lang="en-US" dirty="0"/>
              <a:t>extend toes</a:t>
            </a:r>
          </a:p>
        </p:txBody>
      </p:sp>
    </p:spTree>
    <p:extLst>
      <p:ext uri="{BB962C8B-B14F-4D97-AF65-F5344CB8AC3E}">
        <p14:creationId xmlns:p14="http://schemas.microsoft.com/office/powerpoint/2010/main" val="22170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0745" y="1371600"/>
            <a:ext cx="405325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Plantar Muscles 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Four layers of plantar muscles</a:t>
            </a:r>
          </a:p>
          <a:p>
            <a:pPr lvl="1"/>
            <a:r>
              <a:rPr lang="en-US" dirty="0"/>
              <a:t> Superficial layer</a:t>
            </a:r>
          </a:p>
          <a:p>
            <a:pPr lvl="2"/>
            <a:r>
              <a:rPr lang="en-US" b="1" dirty="0"/>
              <a:t>Flexor </a:t>
            </a:r>
            <a:r>
              <a:rPr lang="en-US" b="1" dirty="0" err="1"/>
              <a:t>digitorum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endParaRPr lang="en-US" b="1" dirty="0"/>
          </a:p>
          <a:p>
            <a:pPr lvl="2"/>
            <a:r>
              <a:rPr lang="en-US" b="1" dirty="0"/>
              <a:t>Abductor </a:t>
            </a:r>
            <a:r>
              <a:rPr lang="en-US" b="1" dirty="0" err="1"/>
              <a:t>hallucis</a:t>
            </a:r>
            <a:endParaRPr lang="en-US" b="1" dirty="0"/>
          </a:p>
          <a:p>
            <a:pPr lvl="2"/>
            <a:r>
              <a:rPr lang="en-US" b="1" dirty="0"/>
              <a:t>Abductor </a:t>
            </a:r>
            <a:r>
              <a:rPr lang="en-US" b="1" dirty="0" err="1"/>
              <a:t>digiti</a:t>
            </a:r>
            <a:r>
              <a:rPr lang="en-US" b="1" dirty="0"/>
              <a:t> </a:t>
            </a:r>
            <a:r>
              <a:rPr lang="en-US" b="1" dirty="0" err="1"/>
              <a:t>minimi</a:t>
            </a:r>
            <a:endParaRPr lang="en-US" b="1" dirty="0"/>
          </a:p>
          <a:p>
            <a:pPr lvl="1"/>
            <a:r>
              <a:rPr lang="en-US" dirty="0"/>
              <a:t> Second layer</a:t>
            </a:r>
          </a:p>
          <a:p>
            <a:pPr lvl="2"/>
            <a:r>
              <a:rPr lang="en-US" b="1" dirty="0"/>
              <a:t>Flexor </a:t>
            </a:r>
            <a:r>
              <a:rPr lang="en-US" b="1" dirty="0" err="1"/>
              <a:t>accessorius</a:t>
            </a:r>
            <a:endParaRPr lang="en-US" b="1" dirty="0"/>
          </a:p>
          <a:p>
            <a:pPr lvl="2"/>
            <a:r>
              <a:rPr lang="en-US" b="1" dirty="0" err="1"/>
              <a:t>Lumbricals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998556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552" y="1371600"/>
            <a:ext cx="499144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Plantar Muscles 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r>
              <a:rPr lang="en-US" dirty="0"/>
              <a:t> Third layer</a:t>
            </a:r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hallucis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endParaRPr lang="en-US" b="1" dirty="0"/>
          </a:p>
          <a:p>
            <a:pPr lvl="1"/>
            <a:r>
              <a:rPr lang="en-US" b="1" dirty="0"/>
              <a:t>Adductor </a:t>
            </a:r>
            <a:r>
              <a:rPr lang="en-US" b="1" dirty="0" err="1"/>
              <a:t>hallucis</a:t>
            </a:r>
            <a:endParaRPr lang="en-US" b="1" dirty="0"/>
          </a:p>
          <a:p>
            <a:pPr lvl="1"/>
            <a:r>
              <a:rPr lang="en-US" b="1" dirty="0"/>
              <a:t>Flexor </a:t>
            </a:r>
            <a:r>
              <a:rPr lang="en-US" b="1" dirty="0" err="1"/>
              <a:t>digiti</a:t>
            </a:r>
            <a:r>
              <a:rPr lang="en-US" b="1" dirty="0"/>
              <a:t> </a:t>
            </a:r>
            <a:r>
              <a:rPr lang="en-US" b="1" dirty="0" err="1"/>
              <a:t>minimi</a:t>
            </a:r>
            <a:r>
              <a:rPr lang="en-US" b="1" dirty="0"/>
              <a:t> </a:t>
            </a:r>
            <a:r>
              <a:rPr lang="en-US" b="1" dirty="0" err="1"/>
              <a:t>brevis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Deepest layer</a:t>
            </a:r>
          </a:p>
          <a:p>
            <a:pPr lvl="1"/>
            <a:r>
              <a:rPr lang="en-US" b="1" dirty="0"/>
              <a:t>Plantar and dorsal </a:t>
            </a:r>
            <a:r>
              <a:rPr lang="en-US" b="1" dirty="0" err="1"/>
              <a:t>interossei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636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Functional Classification of Joints </a:t>
            </a:r>
            <a:endParaRPr lang="en-US" dirty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Based on</a:t>
            </a:r>
            <a:endParaRPr lang="en-US" dirty="0"/>
          </a:p>
          <a:p>
            <a:pPr lvl="1"/>
            <a:r>
              <a:rPr lang="en-US" smtClean="0"/>
              <a:t>Amount of movement joint allows</a:t>
            </a:r>
            <a:endParaRPr lang="en-US" dirty="0"/>
          </a:p>
          <a:p>
            <a:r>
              <a:rPr lang="en-US" smtClean="0"/>
              <a:t>Three functional classifications</a:t>
            </a:r>
            <a:r>
              <a:rPr lang="en-US" dirty="0"/>
              <a:t>:</a:t>
            </a:r>
          </a:p>
          <a:p>
            <a:pPr lvl="1"/>
            <a:r>
              <a:rPr lang="en-US" b="1" smtClean="0"/>
              <a:t>Synarthroses</a:t>
            </a:r>
            <a:r>
              <a:rPr lang="en-US" smtClean="0"/>
              <a:t>—immovable joints </a:t>
            </a:r>
            <a:endParaRPr lang="en-US" dirty="0"/>
          </a:p>
          <a:p>
            <a:pPr lvl="1"/>
            <a:r>
              <a:rPr lang="en-US" b="1" smtClean="0"/>
              <a:t>Amphiarthroses</a:t>
            </a:r>
            <a:r>
              <a:rPr lang="en-US" smtClean="0"/>
              <a:t>—slightly movable joints </a:t>
            </a:r>
            <a:endParaRPr lang="en-US" dirty="0"/>
          </a:p>
          <a:p>
            <a:pPr lvl="1"/>
            <a:r>
              <a:rPr lang="en-US" b="1" smtClean="0"/>
              <a:t>Diarthroses</a:t>
            </a:r>
            <a:r>
              <a:rPr lang="en-US" smtClean="0"/>
              <a:t>—freely movable joints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3273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 smtClean="0">
                <a:latin typeface="Arial" charset="0"/>
                <a:cs typeface="Arial" charset="0"/>
              </a:rPr>
              <a:t>Figure 8.4b  Bursae and tendon sheaths</a:t>
            </a:r>
            <a:r>
              <a:rPr lang="en-US" sz="12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53274" name="Picture 26" descr="figure_08_04b_unlabeled"/>
          <p:cNvPicPr>
            <a:picLocks noChangeAspect="1" noChangeArrowheads="1"/>
          </p:cNvPicPr>
          <p:nvPr/>
        </p:nvPicPr>
        <p:blipFill>
          <a:blip r:embed="rId3" cstate="print"/>
          <a:srcRect b="4236"/>
          <a:stretch>
            <a:fillRect/>
          </a:stretch>
        </p:blipFill>
        <p:spPr bwMode="auto">
          <a:xfrm>
            <a:off x="1179513" y="228600"/>
            <a:ext cx="7608887" cy="6353175"/>
          </a:xfrm>
          <a:prstGeom prst="rect">
            <a:avLst/>
          </a:prstGeom>
          <a:noFill/>
        </p:spPr>
      </p:pic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1412875" y="187325"/>
            <a:ext cx="216693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2600" b="1" smtClean="0">
                <a:latin typeface="Arial" charset="0"/>
              </a:rPr>
              <a:t>Bursa rolls</a:t>
            </a:r>
            <a:endParaRPr lang="en-US" sz="2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2600" b="1" smtClean="0">
                <a:latin typeface="Arial" charset="0"/>
              </a:rPr>
              <a:t>and lessens </a:t>
            </a:r>
            <a:endParaRPr lang="en-US" sz="2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2600" b="1" dirty="0">
                <a:latin typeface="Arial" charset="0"/>
              </a:rPr>
              <a:t>friction.</a:t>
            </a:r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1349375" y="3490913"/>
            <a:ext cx="28448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2600" b="1" smtClean="0">
                <a:latin typeface="Arial" charset="0"/>
              </a:rPr>
              <a:t>Humerus head</a:t>
            </a:r>
            <a:endParaRPr lang="en-US" sz="2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2600" b="1" smtClean="0">
                <a:latin typeface="Arial" charset="0"/>
              </a:rPr>
              <a:t>rolls medially as </a:t>
            </a:r>
            <a:endParaRPr lang="en-US" sz="2600" b="1" dirty="0">
              <a:latin typeface="Arial" charset="0"/>
            </a:endParaRPr>
          </a:p>
          <a:p>
            <a:pPr>
              <a:lnSpc>
                <a:spcPct val="95000"/>
              </a:lnSpc>
            </a:pPr>
            <a:r>
              <a:rPr lang="en-US" sz="2600" b="1" smtClean="0">
                <a:latin typeface="Arial" charset="0"/>
              </a:rPr>
              <a:t>arm abducts</a:t>
            </a:r>
            <a:r>
              <a:rPr lang="en-US" sz="2600" b="1" dirty="0">
                <a:latin typeface="Arial" charset="0"/>
              </a:rPr>
              <a:t>.</a:t>
            </a:r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5029200" y="3538538"/>
            <a:ext cx="32115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600" smtClean="0">
                <a:latin typeface="Arial Black" pitchFamily="1" charset="0"/>
              </a:rPr>
              <a:t>Humerus moving</a:t>
            </a:r>
            <a:endParaRPr lang="en-US" sz="2600" dirty="0">
              <a:latin typeface="Arial Black" pitchFamily="1" charset="0"/>
            </a:endParaRPr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1739900" y="5064125"/>
            <a:ext cx="68611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2600" smtClean="0">
                <a:latin typeface="Arial Black" pitchFamily="1" charset="0"/>
              </a:rPr>
              <a:t>Enlargement of (a), showing how</a:t>
            </a:r>
            <a:endParaRPr lang="en-US" sz="2600" dirty="0"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2600" smtClean="0">
                <a:latin typeface="Arial Black" pitchFamily="1" charset="0"/>
              </a:rPr>
              <a:t>a bursa eliminates friction where</a:t>
            </a:r>
            <a:endParaRPr lang="en-US" sz="2600" dirty="0"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2600" smtClean="0">
                <a:latin typeface="Arial Black" pitchFamily="1" charset="0"/>
              </a:rPr>
              <a:t>a ligament (or other structure) would</a:t>
            </a:r>
            <a:endParaRPr lang="en-US" sz="2600" dirty="0">
              <a:latin typeface="Arial Black" pitchFamily="1" charset="0"/>
            </a:endParaRPr>
          </a:p>
          <a:p>
            <a:pPr>
              <a:lnSpc>
                <a:spcPct val="95000"/>
              </a:lnSpc>
            </a:pPr>
            <a:r>
              <a:rPr lang="en-US" sz="2600" smtClean="0">
                <a:latin typeface="Arial Black" pitchFamily="1" charset="0"/>
              </a:rPr>
              <a:t>rub against a bone</a:t>
            </a:r>
            <a:endParaRPr lang="en-US" sz="2600" dirty="0">
              <a:latin typeface="Arial Black" pitchFamily="1" charset="0"/>
            </a:endParaRPr>
          </a:p>
        </p:txBody>
      </p:sp>
      <p:sp>
        <p:nvSpPr>
          <p:cNvPr id="53279" name="Freeform 31"/>
          <p:cNvSpPr>
            <a:spLocks/>
          </p:cNvSpPr>
          <p:nvPr/>
        </p:nvSpPr>
        <p:spPr bwMode="auto">
          <a:xfrm>
            <a:off x="3317875" y="419100"/>
            <a:ext cx="1765300" cy="10144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4" y="0"/>
              </a:cxn>
              <a:cxn ang="0">
                <a:pos x="1112" y="639"/>
              </a:cxn>
            </a:cxnLst>
            <a:rect l="0" t="0" r="r" b="b"/>
            <a:pathLst>
              <a:path w="1112" h="639">
                <a:moveTo>
                  <a:pt x="0" y="0"/>
                </a:moveTo>
                <a:lnTo>
                  <a:pt x="344" y="0"/>
                </a:lnTo>
                <a:lnTo>
                  <a:pt x="1112" y="639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Freeform 32"/>
          <p:cNvSpPr>
            <a:spLocks/>
          </p:cNvSpPr>
          <p:nvPr/>
        </p:nvSpPr>
        <p:spPr bwMode="auto">
          <a:xfrm>
            <a:off x="3784600" y="2640013"/>
            <a:ext cx="1323975" cy="1069975"/>
          </a:xfrm>
          <a:custGeom>
            <a:avLst/>
            <a:gdLst/>
            <a:ahLst/>
            <a:cxnLst>
              <a:cxn ang="0">
                <a:pos x="0" y="674"/>
              </a:cxn>
              <a:cxn ang="0">
                <a:pos x="198" y="674"/>
              </a:cxn>
              <a:cxn ang="0">
                <a:pos x="834" y="0"/>
              </a:cxn>
            </a:cxnLst>
            <a:rect l="0" t="0" r="r" b="b"/>
            <a:pathLst>
              <a:path w="834" h="674">
                <a:moveTo>
                  <a:pt x="0" y="674"/>
                </a:moveTo>
                <a:lnTo>
                  <a:pt x="198" y="674"/>
                </a:lnTo>
                <a:lnTo>
                  <a:pt x="83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Three Stabilizing Factors at Synovial Joints</a:t>
            </a:r>
            <a:endParaRPr lang="en-US" dirty="0"/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1.  Shapes of articular surfaces</a:t>
            </a:r>
          </a:p>
          <a:p>
            <a:pPr lvl="1"/>
            <a:r>
              <a:rPr lang="en-US" dirty="0" smtClean="0"/>
              <a:t>Minor role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2.  Ligament number and location </a:t>
            </a:r>
          </a:p>
          <a:p>
            <a:pPr lvl="1"/>
            <a:r>
              <a:rPr lang="en-US" dirty="0" smtClean="0"/>
              <a:t>Minor role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3.  Muscle tendons that cross joint </a:t>
            </a:r>
          </a:p>
          <a:p>
            <a:pPr lvl="1"/>
            <a:r>
              <a:rPr lang="en-US" dirty="0" smtClean="0"/>
              <a:t>most important role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Muscle tone keeps tendons taut</a:t>
            </a:r>
            <a:endParaRPr lang="en-US" dirty="0"/>
          </a:p>
          <a:p>
            <a:pPr lvl="2"/>
            <a:r>
              <a:rPr lang="en-US" dirty="0" smtClean="0"/>
              <a:t>Extremely important in reinforcing shoulder and knee joints and arches of the foot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Synovial Joints: Movements Allowed</a:t>
            </a:r>
            <a:endParaRPr lang="en-US" dirty="0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muscles attach to bone or connective tissue at no fewer than two points</a:t>
            </a:r>
            <a:endParaRPr lang="en-US" dirty="0"/>
          </a:p>
          <a:p>
            <a:pPr lvl="1"/>
            <a:r>
              <a:rPr lang="en-US" b="1" dirty="0" smtClean="0"/>
              <a:t>Origin</a:t>
            </a:r>
            <a:endParaRPr lang="en-US" dirty="0"/>
          </a:p>
          <a:p>
            <a:pPr lvl="2"/>
            <a:r>
              <a:rPr lang="en-US" dirty="0" smtClean="0"/>
              <a:t>attachment to immovable bone</a:t>
            </a:r>
            <a:endParaRPr lang="en-US" dirty="0"/>
          </a:p>
          <a:p>
            <a:pPr lvl="1"/>
            <a:r>
              <a:rPr lang="en-US" b="1" dirty="0" smtClean="0"/>
              <a:t>Insertion</a:t>
            </a:r>
            <a:endParaRPr lang="en-US" dirty="0"/>
          </a:p>
          <a:p>
            <a:pPr lvl="2"/>
            <a:r>
              <a:rPr lang="en-US" dirty="0" smtClean="0"/>
              <a:t>attachment to movable bone</a:t>
            </a:r>
            <a:endParaRPr lang="en-US" dirty="0"/>
          </a:p>
          <a:p>
            <a:r>
              <a:rPr lang="en-US" dirty="0" smtClean="0"/>
              <a:t>Muscle contraction causes insertion to move toward origin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Synovial Joints: Range of Motion</a:t>
            </a:r>
            <a:endParaRPr 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/>
              <a:t>Nonaxial</a:t>
            </a:r>
            <a:endParaRPr lang="en-US" dirty="0" smtClean="0"/>
          </a:p>
          <a:p>
            <a:pPr lvl="1"/>
            <a:r>
              <a:rPr lang="en-US" dirty="0" smtClean="0"/>
              <a:t>slipping movements only</a:t>
            </a:r>
          </a:p>
          <a:p>
            <a:pPr lvl="2"/>
            <a:r>
              <a:rPr lang="en-US" dirty="0" smtClean="0"/>
              <a:t>Ex:  Wrists and vertebrae</a:t>
            </a:r>
            <a:endParaRPr lang="en-US" dirty="0"/>
          </a:p>
          <a:p>
            <a:r>
              <a:rPr lang="en-US" b="1" dirty="0" smtClean="0"/>
              <a:t>Uniaxial</a:t>
            </a:r>
            <a:endParaRPr lang="en-US" dirty="0" smtClean="0"/>
          </a:p>
          <a:p>
            <a:pPr lvl="1"/>
            <a:r>
              <a:rPr lang="en-US" dirty="0" smtClean="0"/>
              <a:t>movement in one plane</a:t>
            </a:r>
          </a:p>
          <a:p>
            <a:pPr lvl="2"/>
            <a:r>
              <a:rPr lang="en-US" dirty="0" smtClean="0"/>
              <a:t>Hinge joints:  flexion/extension only</a:t>
            </a:r>
            <a:endParaRPr lang="en-US" dirty="0"/>
          </a:p>
          <a:p>
            <a:r>
              <a:rPr lang="en-US" b="1" dirty="0" smtClean="0"/>
              <a:t>Biaxial</a:t>
            </a:r>
            <a:endParaRPr lang="en-US" dirty="0" smtClean="0"/>
          </a:p>
          <a:p>
            <a:pPr lvl="1"/>
            <a:r>
              <a:rPr lang="en-US" dirty="0" smtClean="0"/>
              <a:t>movement in two planes</a:t>
            </a:r>
          </a:p>
          <a:p>
            <a:pPr lvl="2"/>
            <a:r>
              <a:rPr lang="en-US" dirty="0" smtClean="0"/>
              <a:t>Ex:  Flex/Extension and abduction/adduction</a:t>
            </a:r>
            <a:endParaRPr lang="en-US" dirty="0"/>
          </a:p>
          <a:p>
            <a:r>
              <a:rPr lang="en-US" b="1" dirty="0" err="1" smtClean="0"/>
              <a:t>Multiaxial</a:t>
            </a:r>
            <a:endParaRPr lang="en-US" b="1" dirty="0" smtClean="0"/>
          </a:p>
          <a:p>
            <a:pPr lvl="1"/>
            <a:r>
              <a:rPr lang="en-US" dirty="0" smtClean="0"/>
              <a:t>movement in or around all three planes</a:t>
            </a:r>
          </a:p>
          <a:p>
            <a:pPr lvl="2"/>
            <a:r>
              <a:rPr lang="en-US" dirty="0" smtClean="0"/>
              <a:t>Ex:  Flex/Extend and </a:t>
            </a:r>
            <a:r>
              <a:rPr lang="en-US" dirty="0" err="1" smtClean="0"/>
              <a:t>abd</a:t>
            </a:r>
            <a:r>
              <a:rPr lang="en-US" dirty="0" smtClean="0"/>
              <a:t>/adduct AND rotation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2480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Three General Types of Movements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 at Synovial Joints</a:t>
            </a:r>
            <a:endParaRPr lang="en-US" dirty="0"/>
          </a:p>
        </p:txBody>
      </p:sp>
      <p:sp>
        <p:nvSpPr>
          <p:cNvPr id="62481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b="1" dirty="0" smtClean="0"/>
              <a:t>1. Gliding</a:t>
            </a:r>
            <a:endParaRPr lang="en-US" dirty="0"/>
          </a:p>
          <a:p>
            <a:pPr>
              <a:buFontTx/>
              <a:buNone/>
            </a:pPr>
            <a:endParaRPr lang="en-US" b="1" dirty="0" smtClean="0"/>
          </a:p>
          <a:p>
            <a:pPr>
              <a:buFontTx/>
              <a:buNone/>
            </a:pPr>
            <a:r>
              <a:rPr lang="en-US" b="1" dirty="0" smtClean="0"/>
              <a:t>2. Angular movements</a:t>
            </a:r>
            <a:endParaRPr lang="en-US" b="1" dirty="0"/>
          </a:p>
          <a:p>
            <a:pPr lvl="1"/>
            <a:r>
              <a:rPr lang="en-US" dirty="0" smtClean="0"/>
              <a:t>Flexion, extension, hyperextension</a:t>
            </a:r>
            <a:endParaRPr lang="en-US" dirty="0"/>
          </a:p>
          <a:p>
            <a:pPr lvl="1"/>
            <a:r>
              <a:rPr lang="en-US" dirty="0" smtClean="0"/>
              <a:t>Abduction, adduction</a:t>
            </a:r>
            <a:endParaRPr lang="en-US" dirty="0"/>
          </a:p>
          <a:p>
            <a:pPr lvl="1"/>
            <a:r>
              <a:rPr lang="en-US" dirty="0" smtClean="0"/>
              <a:t>Circumduction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b="1" dirty="0" smtClean="0"/>
              <a:t>3. Rotation</a:t>
            </a:r>
            <a:endParaRPr lang="en-US" b="1" dirty="0"/>
          </a:p>
          <a:p>
            <a:pPr lvl="1"/>
            <a:r>
              <a:rPr lang="en-US" dirty="0" smtClean="0"/>
              <a:t>Medial and lateral rotation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Gliding Movements</a:t>
            </a:r>
            <a:endParaRPr lang="en-US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One flat bone surface glides or slips over another similar surface </a:t>
            </a:r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 err="1" smtClean="0"/>
              <a:t>Intercarpal</a:t>
            </a:r>
            <a:r>
              <a:rPr lang="en-US" dirty="0" smtClean="0"/>
              <a:t> joints</a:t>
            </a:r>
            <a:endParaRPr lang="en-US" dirty="0"/>
          </a:p>
          <a:p>
            <a:pPr lvl="1"/>
            <a:r>
              <a:rPr lang="en-US" dirty="0" err="1" smtClean="0"/>
              <a:t>Intertarsal</a:t>
            </a:r>
            <a:r>
              <a:rPr lang="en-US" dirty="0" smtClean="0"/>
              <a:t> joints</a:t>
            </a:r>
            <a:endParaRPr lang="en-US" dirty="0"/>
          </a:p>
          <a:p>
            <a:pPr lvl="1"/>
            <a:r>
              <a:rPr lang="en-US" dirty="0" smtClean="0"/>
              <a:t>Between articular processes of vertebrae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599"/>
            <a:ext cx="3927599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Angular Movements</a:t>
            </a:r>
            <a:endParaRPr lang="en-US" dirty="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or decrease angle between two bones</a:t>
            </a:r>
            <a:endParaRPr lang="en-US" dirty="0"/>
          </a:p>
          <a:p>
            <a:r>
              <a:rPr lang="en-US" dirty="0" smtClean="0"/>
              <a:t>Movement along sagittal plane</a:t>
            </a:r>
            <a:endParaRPr lang="en-US" dirty="0"/>
          </a:p>
          <a:p>
            <a:pPr lvl="1"/>
            <a:r>
              <a:rPr lang="en-US" b="1" dirty="0" smtClean="0"/>
              <a:t>Flexion</a:t>
            </a:r>
          </a:p>
          <a:p>
            <a:pPr lvl="2"/>
            <a:r>
              <a:rPr lang="en-US" dirty="0" smtClean="0"/>
              <a:t>decreases the angle of the joint</a:t>
            </a:r>
            <a:endParaRPr lang="en-US" dirty="0"/>
          </a:p>
          <a:p>
            <a:pPr lvl="1"/>
            <a:r>
              <a:rPr lang="en-US" b="1" dirty="0" smtClean="0"/>
              <a:t>Extension</a:t>
            </a:r>
            <a:endParaRPr lang="en-US" dirty="0"/>
          </a:p>
          <a:p>
            <a:pPr lvl="2"/>
            <a:r>
              <a:rPr lang="en-US" dirty="0" smtClean="0"/>
              <a:t>increases the angle of the joint</a:t>
            </a:r>
            <a:endParaRPr lang="en-US" dirty="0"/>
          </a:p>
          <a:p>
            <a:pPr lvl="2"/>
            <a:r>
              <a:rPr lang="en-US" b="1" dirty="0" smtClean="0"/>
              <a:t>Hyperextension</a:t>
            </a:r>
          </a:p>
          <a:p>
            <a:pPr lvl="3"/>
            <a:r>
              <a:rPr lang="en-US" dirty="0" smtClean="0"/>
              <a:t>excessive extension beyond normal range of motion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Angular Movements</a:t>
            </a:r>
            <a:endParaRPr lang="en-US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Movement along frontal plane</a:t>
            </a:r>
            <a:endParaRPr lang="en-US" dirty="0"/>
          </a:p>
          <a:p>
            <a:pPr lvl="1"/>
            <a:r>
              <a:rPr lang="en-US" b="1" dirty="0" smtClean="0"/>
              <a:t>Abduction</a:t>
            </a:r>
            <a:endParaRPr lang="en-US" dirty="0"/>
          </a:p>
          <a:p>
            <a:pPr lvl="2"/>
            <a:r>
              <a:rPr lang="en-US" dirty="0" smtClean="0"/>
              <a:t>movement away from the midline</a:t>
            </a:r>
            <a:endParaRPr lang="en-US" dirty="0"/>
          </a:p>
          <a:p>
            <a:pPr lvl="1"/>
            <a:r>
              <a:rPr lang="en-US" b="1" dirty="0" smtClean="0"/>
              <a:t>Adduction</a:t>
            </a:r>
            <a:endParaRPr lang="en-US" dirty="0"/>
          </a:p>
          <a:p>
            <a:pPr lvl="2"/>
            <a:r>
              <a:rPr lang="en-US" dirty="0" smtClean="0"/>
              <a:t>movement toward the midline</a:t>
            </a:r>
            <a:endParaRPr lang="en-US" dirty="0"/>
          </a:p>
          <a:p>
            <a:r>
              <a:rPr lang="en-US" b="1" dirty="0" err="1"/>
              <a:t>Circumduction</a:t>
            </a:r>
            <a:endParaRPr lang="en-US" dirty="0"/>
          </a:p>
          <a:p>
            <a:pPr lvl="1"/>
            <a:r>
              <a:rPr lang="en-US" dirty="0" smtClean="0"/>
              <a:t>Involves flexion, abduction, extension, and adduction of limb</a:t>
            </a:r>
            <a:endParaRPr lang="en-US" dirty="0"/>
          </a:p>
          <a:p>
            <a:pPr lvl="1"/>
            <a:r>
              <a:rPr lang="en-US" dirty="0" smtClean="0"/>
              <a:t>Limb describes cone in space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Rotation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Turning of bone around its own long axis</a:t>
            </a:r>
            <a:endParaRPr lang="en-US" dirty="0"/>
          </a:p>
          <a:p>
            <a:pPr lvl="1"/>
            <a:r>
              <a:rPr lang="en-US" smtClean="0"/>
              <a:t>Toward midline or away from it</a:t>
            </a:r>
            <a:endParaRPr lang="en-US" dirty="0"/>
          </a:p>
          <a:p>
            <a:pPr lvl="1"/>
            <a:r>
              <a:rPr lang="en-US" b="1" smtClean="0"/>
              <a:t>Medial</a:t>
            </a:r>
            <a:r>
              <a:rPr lang="en-US" smtClean="0"/>
              <a:t> and </a:t>
            </a:r>
            <a:r>
              <a:rPr lang="en-US" b="1" smtClean="0"/>
              <a:t>lateral rotation</a:t>
            </a:r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smtClean="0"/>
              <a:t>Between C</a:t>
            </a:r>
            <a:r>
              <a:rPr lang="en-US" baseline="-25000" smtClean="0"/>
              <a:t>1</a:t>
            </a:r>
            <a:r>
              <a:rPr lang="en-US" smtClean="0"/>
              <a:t> and C</a:t>
            </a:r>
            <a:r>
              <a:rPr lang="en-US" baseline="-25000" smtClean="0"/>
              <a:t>2</a:t>
            </a:r>
            <a:r>
              <a:rPr lang="en-US" smtClean="0"/>
              <a:t> vertebrae</a:t>
            </a:r>
            <a:endParaRPr lang="en-US" dirty="0"/>
          </a:p>
          <a:p>
            <a:pPr lvl="1"/>
            <a:r>
              <a:rPr lang="en-US" smtClean="0"/>
              <a:t>Rotation of humerus and femur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Special Movements at Synovial Joints</a:t>
            </a:r>
            <a:endParaRPr lang="en-US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Supination </a:t>
            </a:r>
            <a:r>
              <a:rPr lang="en-US" dirty="0" smtClean="0"/>
              <a:t>and </a:t>
            </a:r>
            <a:r>
              <a:rPr lang="en-US" b="1" dirty="0" smtClean="0"/>
              <a:t>pronation</a:t>
            </a:r>
            <a:r>
              <a:rPr lang="en-US" dirty="0" smtClean="0"/>
              <a:t> of radius and ulna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922502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Classification of Joints </a:t>
            </a:r>
            <a:endParaRPr lang="en-US" dirty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Based on</a:t>
            </a:r>
            <a:endParaRPr lang="en-US" dirty="0"/>
          </a:p>
          <a:p>
            <a:pPr lvl="1"/>
            <a:r>
              <a:rPr lang="en-US" smtClean="0"/>
              <a:t>Material binding bones together</a:t>
            </a:r>
            <a:endParaRPr lang="en-US" dirty="0"/>
          </a:p>
          <a:p>
            <a:pPr lvl="1"/>
            <a:r>
              <a:rPr lang="en-US" smtClean="0"/>
              <a:t>Presence/absence of joint cavity</a:t>
            </a:r>
            <a:endParaRPr lang="en-US" dirty="0"/>
          </a:p>
          <a:p>
            <a:r>
              <a:rPr lang="en-US" smtClean="0"/>
              <a:t>Three structural classifications</a:t>
            </a:r>
            <a:r>
              <a:rPr lang="en-US" dirty="0"/>
              <a:t>:</a:t>
            </a:r>
          </a:p>
          <a:p>
            <a:pPr lvl="1"/>
            <a:r>
              <a:rPr lang="en-US" smtClean="0"/>
              <a:t>Fibrous joints</a:t>
            </a:r>
            <a:endParaRPr lang="en-US" dirty="0"/>
          </a:p>
          <a:p>
            <a:pPr lvl="1"/>
            <a:r>
              <a:rPr lang="en-US" smtClean="0"/>
              <a:t>Cartilaginous joints </a:t>
            </a:r>
            <a:endParaRPr lang="en-US" dirty="0"/>
          </a:p>
          <a:p>
            <a:pPr lvl="1"/>
            <a:r>
              <a:rPr lang="en-US" smtClean="0"/>
              <a:t>Synovial joints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Movements at Synovial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Dorsiflexion</a:t>
            </a:r>
            <a:r>
              <a:rPr lang="en-US" dirty="0"/>
              <a:t> and </a:t>
            </a:r>
            <a:r>
              <a:rPr lang="en-US" b="1" dirty="0"/>
              <a:t>plantar flexion</a:t>
            </a:r>
            <a:r>
              <a:rPr lang="en-US" dirty="0"/>
              <a:t> of foot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Inversion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/>
              <a:t>eversion</a:t>
            </a:r>
            <a:r>
              <a:rPr lang="en-US" dirty="0"/>
              <a:t> of foot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5001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874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Movements at Synovial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b="1" dirty="0"/>
              <a:t>Protraction</a:t>
            </a:r>
            <a:r>
              <a:rPr lang="en-US" dirty="0"/>
              <a:t> and </a:t>
            </a:r>
            <a:r>
              <a:rPr lang="en-US" b="1" dirty="0"/>
              <a:t>retraction</a:t>
            </a:r>
            <a:endParaRPr lang="en-US" dirty="0"/>
          </a:p>
          <a:p>
            <a:r>
              <a:rPr lang="en-US" b="1" dirty="0"/>
              <a:t>Elevation</a:t>
            </a:r>
            <a:r>
              <a:rPr lang="en-US" dirty="0"/>
              <a:t> and </a:t>
            </a:r>
            <a:r>
              <a:rPr lang="en-US" b="1" dirty="0"/>
              <a:t>depression </a:t>
            </a:r>
            <a:r>
              <a:rPr lang="en-US" dirty="0"/>
              <a:t>of mandible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13385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01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Movements at Synovial Joints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Opposition</a:t>
            </a:r>
            <a:r>
              <a:rPr lang="en-US" dirty="0"/>
              <a:t> of thumb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4105339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82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Synovial Joints</a:t>
            </a:r>
            <a:endParaRPr lang="en-US" dirty="0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Six types, based on shape of articular surfaces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Plane</a:t>
            </a:r>
          </a:p>
          <a:p>
            <a:pPr lvl="1"/>
            <a:r>
              <a:rPr lang="en-US" b="1" dirty="0"/>
              <a:t>Hinge</a:t>
            </a:r>
          </a:p>
          <a:p>
            <a:pPr lvl="1"/>
            <a:r>
              <a:rPr lang="en-US" b="1" dirty="0"/>
              <a:t>Pivot</a:t>
            </a:r>
          </a:p>
          <a:p>
            <a:pPr lvl="1"/>
            <a:r>
              <a:rPr lang="en-US" b="1" dirty="0" err="1"/>
              <a:t>Condylar</a:t>
            </a:r>
            <a:endParaRPr lang="en-US" b="1" dirty="0"/>
          </a:p>
          <a:p>
            <a:pPr lvl="1"/>
            <a:r>
              <a:rPr lang="en-US" b="1" dirty="0"/>
              <a:t>Saddle</a:t>
            </a:r>
          </a:p>
          <a:p>
            <a:pPr lvl="1"/>
            <a:r>
              <a:rPr lang="en-US" b="1" dirty="0"/>
              <a:t>Ball-and-socket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Plane Joint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4" y="1311275"/>
            <a:ext cx="8042275" cy="5214938"/>
          </a:xfrm>
        </p:spPr>
        <p:txBody>
          <a:bodyPr/>
          <a:lstStyle/>
          <a:p>
            <a:pPr eaLnBrk="1" hangingPunct="1"/>
            <a:r>
              <a:rPr lang="en-US" dirty="0" smtClean="0"/>
              <a:t>Plane joints</a:t>
            </a:r>
          </a:p>
          <a:p>
            <a:pPr lvl="1" eaLnBrk="1" hangingPunct="1"/>
            <a:r>
              <a:rPr lang="en-US" dirty="0" smtClean="0"/>
              <a:t>Articular surfaces are essentially flat</a:t>
            </a:r>
          </a:p>
          <a:p>
            <a:pPr lvl="1" eaLnBrk="1" hangingPunct="1"/>
            <a:r>
              <a:rPr lang="en-US" dirty="0" smtClean="0"/>
              <a:t>Allow only slipping or gliding movements</a:t>
            </a:r>
          </a:p>
          <a:p>
            <a:pPr lvl="1" eaLnBrk="1" hangingPunct="1"/>
            <a:r>
              <a:rPr lang="en-US" dirty="0" smtClean="0"/>
              <a:t>Only examples of </a:t>
            </a:r>
            <a:r>
              <a:rPr lang="en-US" dirty="0" err="1" smtClean="0"/>
              <a:t>nonaxial</a:t>
            </a:r>
            <a:r>
              <a:rPr lang="en-US" dirty="0" smtClean="0"/>
              <a:t> joints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40" y="3962400"/>
            <a:ext cx="5370521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4447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Types of Synovial Joints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4" y="1311275"/>
            <a:ext cx="7813675" cy="5214938"/>
          </a:xfrm>
        </p:spPr>
        <p:txBody>
          <a:bodyPr/>
          <a:lstStyle/>
          <a:p>
            <a:pPr eaLnBrk="1" hangingPunct="1"/>
            <a:r>
              <a:rPr lang="en-US" dirty="0" smtClean="0"/>
              <a:t>Hinge joints</a:t>
            </a:r>
          </a:p>
          <a:p>
            <a:pPr lvl="1" eaLnBrk="1" hangingPunct="1"/>
            <a:r>
              <a:rPr lang="en-US" dirty="0" smtClean="0"/>
              <a:t>Cylindrical projections of one bone fits into a trough-shaped surface on another</a:t>
            </a:r>
          </a:p>
          <a:p>
            <a:pPr lvl="1" eaLnBrk="1" hangingPunct="1"/>
            <a:r>
              <a:rPr lang="en-US" dirty="0" smtClean="0"/>
              <a:t>Motion is along a single plane</a:t>
            </a:r>
          </a:p>
          <a:p>
            <a:pPr lvl="1" eaLnBrk="1" hangingPunct="1"/>
            <a:r>
              <a:rPr lang="en-US" dirty="0" smtClean="0"/>
              <a:t>Uniaxial joints permit flexion and extension only</a:t>
            </a:r>
          </a:p>
          <a:p>
            <a:pPr lvl="2" eaLnBrk="1" hangingPunct="1"/>
            <a:r>
              <a:rPr lang="en-US" dirty="0" smtClean="0"/>
              <a:t>Examples: elbow and interphalangeal joints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50" y="4706385"/>
            <a:ext cx="53867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1256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68275"/>
            <a:ext cx="4695825" cy="723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Pivot Joints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8270875" cy="5214938"/>
          </a:xfrm>
        </p:spPr>
        <p:txBody>
          <a:bodyPr/>
          <a:lstStyle/>
          <a:p>
            <a:pPr eaLnBrk="1" hangingPunct="1"/>
            <a:r>
              <a:rPr lang="en-US" dirty="0" smtClean="0"/>
              <a:t>Rounded end of one bone protrudes into a “sleeve,” or ring, composed of bone (and possibly ligaments) of another</a:t>
            </a:r>
          </a:p>
          <a:p>
            <a:pPr eaLnBrk="1" hangingPunct="1"/>
            <a:r>
              <a:rPr lang="en-US" dirty="0" smtClean="0"/>
              <a:t>Only uniaxial movement allowed</a:t>
            </a:r>
          </a:p>
          <a:p>
            <a:pPr lvl="1" eaLnBrk="1" hangingPunct="1"/>
            <a:r>
              <a:rPr lang="en-US" dirty="0" smtClean="0"/>
              <a:t>Examples: joint between the axis and the dens, and the proximal radio-ulnar joint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82" y="4463510"/>
            <a:ext cx="5165436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38549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Condyloid or Ellipsoidal Joints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8118475" cy="5214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Oval articular surface of one bone fits into a complementary depression in another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Both articular surfaces are oval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Biaxial joints permit all angular motions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Examples: 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radiocarpal</a:t>
            </a:r>
            <a:r>
              <a:rPr lang="en-US" sz="2400" dirty="0" smtClean="0"/>
              <a:t> (wrist) joints,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 </a:t>
            </a:r>
            <a:r>
              <a:rPr lang="en-US" sz="2400" dirty="0" err="1" smtClean="0"/>
              <a:t>metacarpophalangeal</a:t>
            </a:r>
            <a:r>
              <a:rPr lang="en-US" sz="2400" dirty="0" smtClean="0"/>
              <a:t> (knuckle) joints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22" y="4572000"/>
            <a:ext cx="5240956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30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Saddle Joints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311275"/>
            <a:ext cx="8042275" cy="5214938"/>
          </a:xfrm>
        </p:spPr>
        <p:txBody>
          <a:bodyPr/>
          <a:lstStyle/>
          <a:p>
            <a:pPr eaLnBrk="1" hangingPunct="1"/>
            <a:r>
              <a:rPr lang="en-US" dirty="0" smtClean="0"/>
              <a:t>Similar to </a:t>
            </a:r>
            <a:r>
              <a:rPr lang="en-US" dirty="0" err="1" smtClean="0"/>
              <a:t>condyloid</a:t>
            </a:r>
            <a:r>
              <a:rPr lang="en-US" dirty="0" smtClean="0"/>
              <a:t> joints but allow greater movement</a:t>
            </a:r>
          </a:p>
          <a:p>
            <a:pPr eaLnBrk="1" hangingPunct="1"/>
            <a:r>
              <a:rPr lang="en-US" dirty="0" smtClean="0"/>
              <a:t>Each articular surface has both a concave and a convex surface</a:t>
            </a:r>
          </a:p>
          <a:p>
            <a:pPr lvl="1" eaLnBrk="1" hangingPunct="1"/>
            <a:r>
              <a:rPr lang="en-US" dirty="0" smtClean="0"/>
              <a:t>Example: carpometacarpal joint of the thumb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58" y="4191000"/>
            <a:ext cx="5210485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94338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Ball-and-Socket Joints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spherical or hemispherical head of one bone articulates with a cuplike socket of another</a:t>
            </a:r>
          </a:p>
          <a:p>
            <a:pPr eaLnBrk="1" hangingPunct="1"/>
            <a:r>
              <a:rPr lang="en-US" dirty="0" err="1" smtClean="0"/>
              <a:t>Multiaxial</a:t>
            </a:r>
            <a:r>
              <a:rPr lang="en-US" dirty="0" smtClean="0"/>
              <a:t> joints permit the most freely moving synovial joints</a:t>
            </a:r>
          </a:p>
          <a:p>
            <a:pPr lvl="1" eaLnBrk="1" hangingPunct="1"/>
            <a:r>
              <a:rPr lang="en-US" dirty="0" smtClean="0"/>
              <a:t>Examples: shoulder and hip joints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31" y="4343400"/>
            <a:ext cx="549033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00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Fibrous Joints</a:t>
            </a:r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Bones joined by dense fibrous connective tissue</a:t>
            </a:r>
            <a:endParaRPr lang="en-US" dirty="0"/>
          </a:p>
          <a:p>
            <a:r>
              <a:rPr lang="en-US" smtClean="0"/>
              <a:t>No joint cavity</a:t>
            </a:r>
            <a:endParaRPr lang="en-US" dirty="0"/>
          </a:p>
          <a:p>
            <a:r>
              <a:rPr lang="en-US" smtClean="0"/>
              <a:t>Most synarthrotic (</a:t>
            </a:r>
            <a:r>
              <a:rPr lang="en-US" dirty="0" smtClean="0"/>
              <a:t>immovable</a:t>
            </a:r>
            <a:r>
              <a:rPr lang="en-US" dirty="0"/>
              <a:t>)</a:t>
            </a:r>
          </a:p>
          <a:p>
            <a:pPr lvl="1"/>
            <a:r>
              <a:rPr lang="en-US" smtClean="0"/>
              <a:t>Depends on length of connective tissue fibers</a:t>
            </a:r>
            <a:endParaRPr lang="en-US" dirty="0"/>
          </a:p>
          <a:p>
            <a:r>
              <a:rPr lang="en-US" smtClean="0"/>
              <a:t>Three types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Sutures</a:t>
            </a:r>
          </a:p>
          <a:p>
            <a:pPr lvl="1"/>
            <a:r>
              <a:rPr lang="en-US" b="1" dirty="0" err="1"/>
              <a:t>Syndesmoses</a:t>
            </a:r>
            <a:endParaRPr lang="en-US" b="1" dirty="0"/>
          </a:p>
          <a:p>
            <a:pPr lvl="1"/>
            <a:r>
              <a:rPr lang="en-US" b="1" dirty="0" err="1"/>
              <a:t>Gomphoses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176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b="1" smtClean="0">
                <a:latin typeface="Arial" charset="0"/>
                <a:cs typeface="Arial" charset="0"/>
              </a:rPr>
              <a:t>Figure 8.7e  The shapes of the joint surfaces define the types of movements that can occur at a synovial joint; they also determine the classification of synovial joints into six structural types</a:t>
            </a:r>
            <a:r>
              <a:rPr lang="en-US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1786" name="Picture 42" descr="figure_08_07_5_unlabeled"/>
          <p:cNvPicPr>
            <a:picLocks noChangeAspect="1" noChangeArrowheads="1"/>
          </p:cNvPicPr>
          <p:nvPr/>
        </p:nvPicPr>
        <p:blipFill>
          <a:blip r:embed="rId3" cstate="print"/>
          <a:srcRect b="4877"/>
          <a:stretch>
            <a:fillRect/>
          </a:stretch>
        </p:blipFill>
        <p:spPr bwMode="auto">
          <a:xfrm>
            <a:off x="273050" y="1654175"/>
            <a:ext cx="8597900" cy="3375025"/>
          </a:xfrm>
          <a:prstGeom prst="rect">
            <a:avLst/>
          </a:prstGeom>
          <a:noFill/>
        </p:spPr>
      </p:pic>
      <p:sp>
        <p:nvSpPr>
          <p:cNvPr id="31787" name="Line 43"/>
          <p:cNvSpPr>
            <a:spLocks noChangeShapeType="1"/>
          </p:cNvSpPr>
          <p:nvPr/>
        </p:nvSpPr>
        <p:spPr bwMode="auto">
          <a:xfrm>
            <a:off x="4349750" y="3051175"/>
            <a:ext cx="11430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Freeform 44"/>
          <p:cNvSpPr>
            <a:spLocks/>
          </p:cNvSpPr>
          <p:nvPr/>
        </p:nvSpPr>
        <p:spPr bwMode="auto">
          <a:xfrm>
            <a:off x="4073525" y="3327400"/>
            <a:ext cx="476250" cy="66675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242" y="0"/>
              </a:cxn>
              <a:cxn ang="0">
                <a:pos x="300" y="2"/>
              </a:cxn>
            </a:cxnLst>
            <a:rect l="0" t="0" r="r" b="b"/>
            <a:pathLst>
              <a:path w="300" h="42">
                <a:moveTo>
                  <a:pt x="0" y="42"/>
                </a:moveTo>
                <a:lnTo>
                  <a:pt x="242" y="0"/>
                </a:lnTo>
                <a:lnTo>
                  <a:pt x="300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89" name="Freeform 45"/>
          <p:cNvSpPr>
            <a:spLocks/>
          </p:cNvSpPr>
          <p:nvPr/>
        </p:nvSpPr>
        <p:spPr bwMode="auto">
          <a:xfrm>
            <a:off x="5708650" y="2524125"/>
            <a:ext cx="165100" cy="590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" y="0"/>
              </a:cxn>
              <a:cxn ang="0">
                <a:pos x="104" y="372"/>
              </a:cxn>
            </a:cxnLst>
            <a:rect l="0" t="0" r="r" b="b"/>
            <a:pathLst>
              <a:path w="104" h="372">
                <a:moveTo>
                  <a:pt x="0" y="0"/>
                </a:moveTo>
                <a:lnTo>
                  <a:pt x="52" y="0"/>
                </a:lnTo>
                <a:lnTo>
                  <a:pt x="104" y="37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90" name="Freeform 46"/>
          <p:cNvSpPr>
            <a:spLocks/>
          </p:cNvSpPr>
          <p:nvPr/>
        </p:nvSpPr>
        <p:spPr bwMode="auto">
          <a:xfrm>
            <a:off x="7499350" y="2603500"/>
            <a:ext cx="241300" cy="238125"/>
          </a:xfrm>
          <a:custGeom>
            <a:avLst/>
            <a:gdLst/>
            <a:ahLst/>
            <a:cxnLst>
              <a:cxn ang="0">
                <a:pos x="152" y="150"/>
              </a:cxn>
              <a:cxn ang="0">
                <a:pos x="42" y="0"/>
              </a:cxn>
              <a:cxn ang="0">
                <a:pos x="0" y="0"/>
              </a:cxn>
            </a:cxnLst>
            <a:rect l="0" t="0" r="r" b="b"/>
            <a:pathLst>
              <a:path w="152" h="150">
                <a:moveTo>
                  <a:pt x="152" y="150"/>
                </a:moveTo>
                <a:lnTo>
                  <a:pt x="42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Freeform 47"/>
          <p:cNvSpPr>
            <a:spLocks/>
          </p:cNvSpPr>
          <p:nvPr/>
        </p:nvSpPr>
        <p:spPr bwMode="auto">
          <a:xfrm>
            <a:off x="1343025" y="3368675"/>
            <a:ext cx="895350" cy="168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48"/>
              </a:cxn>
              <a:cxn ang="0">
                <a:pos x="564" y="106"/>
              </a:cxn>
            </a:cxnLst>
            <a:rect l="0" t="0" r="r" b="b"/>
            <a:pathLst>
              <a:path w="564" h="106">
                <a:moveTo>
                  <a:pt x="0" y="0"/>
                </a:moveTo>
                <a:lnTo>
                  <a:pt x="48" y="48"/>
                </a:lnTo>
                <a:lnTo>
                  <a:pt x="564" y="10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92" name="Freeform 48"/>
          <p:cNvSpPr>
            <a:spLocks/>
          </p:cNvSpPr>
          <p:nvPr/>
        </p:nvSpPr>
        <p:spPr bwMode="auto">
          <a:xfrm>
            <a:off x="1917700" y="3829050"/>
            <a:ext cx="260350" cy="552450"/>
          </a:xfrm>
          <a:custGeom>
            <a:avLst/>
            <a:gdLst/>
            <a:ahLst/>
            <a:cxnLst>
              <a:cxn ang="0">
                <a:pos x="164" y="0"/>
              </a:cxn>
              <a:cxn ang="0">
                <a:pos x="80" y="346"/>
              </a:cxn>
              <a:cxn ang="0">
                <a:pos x="0" y="348"/>
              </a:cxn>
            </a:cxnLst>
            <a:rect l="0" t="0" r="r" b="b"/>
            <a:pathLst>
              <a:path w="164" h="348">
                <a:moveTo>
                  <a:pt x="164" y="0"/>
                </a:moveTo>
                <a:lnTo>
                  <a:pt x="80" y="346"/>
                </a:lnTo>
                <a:lnTo>
                  <a:pt x="0" y="34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7427913" y="3751263"/>
            <a:ext cx="1311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smtClean="0">
                <a:latin typeface="Arial Black" pitchFamily="1" charset="0"/>
              </a:rPr>
              <a:t>Flexion and</a:t>
            </a:r>
            <a:endParaRPr lang="en-US" sz="1400" dirty="0">
              <a:latin typeface="Arial Black" pitchFamily="1" charset="0"/>
            </a:endParaRP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 Black" pitchFamily="1" charset="0"/>
              </a:rPr>
              <a:t>extension</a:t>
            </a:r>
          </a:p>
        </p:txBody>
      </p:sp>
      <p:sp>
        <p:nvSpPr>
          <p:cNvPr id="31794" name="Text Box 50"/>
          <p:cNvSpPr txBox="1">
            <a:spLocks noChangeArrowheads="1"/>
          </p:cNvSpPr>
          <p:nvPr/>
        </p:nvSpPr>
        <p:spPr bwMode="auto">
          <a:xfrm>
            <a:off x="5756275" y="3740150"/>
            <a:ext cx="1587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smtClean="0">
                <a:latin typeface="Arial Black" pitchFamily="1" charset="0"/>
              </a:rPr>
              <a:t>Adduction and</a:t>
            </a:r>
            <a:endParaRPr lang="en-US" sz="1400" dirty="0">
              <a:latin typeface="Arial Black" pitchFamily="1" charset="0"/>
            </a:endParaRP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Arial Black" pitchFamily="1" charset="0"/>
              </a:rPr>
              <a:t>abduction</a:t>
            </a:r>
          </a:p>
        </p:txBody>
      </p:sp>
      <p:sp>
        <p:nvSpPr>
          <p:cNvPr id="31795" name="Text Box 51"/>
          <p:cNvSpPr txBox="1">
            <a:spLocks noChangeArrowheads="1"/>
          </p:cNvSpPr>
          <p:nvPr/>
        </p:nvSpPr>
        <p:spPr bwMode="auto">
          <a:xfrm>
            <a:off x="4492625" y="3163888"/>
            <a:ext cx="11620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Articular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surfaces</a:t>
            </a:r>
          </a:p>
          <a:p>
            <a:pPr>
              <a:lnSpc>
                <a:spcPct val="90000"/>
              </a:lnSpc>
            </a:pPr>
            <a:r>
              <a:rPr lang="en-US" sz="1400" b="1" dirty="0" smtClean="0">
                <a:latin typeface="Arial" charset="0"/>
              </a:rPr>
              <a:t>are both</a:t>
            </a:r>
            <a:endParaRPr lang="en-US" sz="1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concave</a:t>
            </a:r>
          </a:p>
          <a:p>
            <a:pPr>
              <a:lnSpc>
                <a:spcPct val="90000"/>
              </a:lnSpc>
            </a:pPr>
            <a:r>
              <a:rPr lang="en-US" sz="1400" b="1" dirty="0" smtClean="0">
                <a:latin typeface="Arial" charset="0"/>
              </a:rPr>
              <a:t>and convex</a:t>
            </a:r>
            <a:endParaRPr lang="en-US" sz="1400" dirty="0">
              <a:latin typeface="Arial" charset="0"/>
            </a:endParaRPr>
          </a:p>
        </p:txBody>
      </p:sp>
      <p:sp>
        <p:nvSpPr>
          <p:cNvPr id="31796" name="Text Box 52"/>
          <p:cNvSpPr txBox="1">
            <a:spLocks noChangeArrowheads="1"/>
          </p:cNvSpPr>
          <p:nvPr/>
        </p:nvSpPr>
        <p:spPr bwMode="auto">
          <a:xfrm>
            <a:off x="5043488" y="2168525"/>
            <a:ext cx="787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Medial/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lateral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axis</a:t>
            </a:r>
          </a:p>
        </p:txBody>
      </p:sp>
      <p:sp>
        <p:nvSpPr>
          <p:cNvPr id="31797" name="Text Box 53"/>
          <p:cNvSpPr txBox="1">
            <a:spLocks noChangeArrowheads="1"/>
          </p:cNvSpPr>
          <p:nvPr/>
        </p:nvSpPr>
        <p:spPr bwMode="auto">
          <a:xfrm>
            <a:off x="6762750" y="2162175"/>
            <a:ext cx="95408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Anterior/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posterior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axis</a:t>
            </a:r>
          </a:p>
          <a:p>
            <a:pPr>
              <a:lnSpc>
                <a:spcPct val="90000"/>
              </a:lnSpc>
            </a:pPr>
            <a:endParaRPr lang="en-US" sz="1400" b="1">
              <a:latin typeface="Arial" charset="0"/>
            </a:endParaRPr>
          </a:p>
        </p:txBody>
      </p:sp>
      <p:sp>
        <p:nvSpPr>
          <p:cNvPr id="31798" name="Text Box 54"/>
          <p:cNvSpPr txBox="1">
            <a:spLocks noChangeArrowheads="1"/>
          </p:cNvSpPr>
          <p:nvPr/>
        </p:nvSpPr>
        <p:spPr bwMode="auto">
          <a:xfrm>
            <a:off x="914400" y="4210050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Trapezium</a:t>
            </a:r>
            <a:endParaRPr lang="en-US" sz="1400">
              <a:latin typeface="Arial" charset="0"/>
            </a:endParaRPr>
          </a:p>
        </p:txBody>
      </p:sp>
      <p:sp>
        <p:nvSpPr>
          <p:cNvPr id="31799" name="Text Box 55"/>
          <p:cNvSpPr txBox="1">
            <a:spLocks noChangeArrowheads="1"/>
          </p:cNvSpPr>
          <p:nvPr/>
        </p:nvSpPr>
        <p:spPr bwMode="auto">
          <a:xfrm>
            <a:off x="398463" y="3105150"/>
            <a:ext cx="1222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 smtClean="0">
                <a:latin typeface="Arial" charset="0"/>
              </a:rPr>
              <a:t>Metacarpal </a:t>
            </a:r>
            <a:r>
              <a:rPr lang="en-US" sz="1400" b="1" smtClean="0">
                <a:latin typeface="Symbol" pitchFamily="1" charset="2"/>
                <a:sym typeface="Symbol" pitchFamily="1" charset="2"/>
              </a:rPr>
              <a:t>Ι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31800" name="Text Box 56"/>
          <p:cNvSpPr txBox="1">
            <a:spLocks noChangeArrowheads="1"/>
          </p:cNvSpPr>
          <p:nvPr/>
        </p:nvSpPr>
        <p:spPr bwMode="auto">
          <a:xfrm>
            <a:off x="2998788" y="4329113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smtClean="0">
                <a:latin typeface="Arial Black" pitchFamily="1" charset="0"/>
              </a:rPr>
              <a:t>Example: </a:t>
            </a:r>
            <a:r>
              <a:rPr lang="en-US" sz="1400" b="1" smtClean="0">
                <a:latin typeface="Arial" charset="0"/>
              </a:rPr>
              <a:t>Carpometacarpal joints of the thumbs</a:t>
            </a:r>
            <a:endParaRPr lang="en-US" sz="1400" dirty="0">
              <a:latin typeface="Arial" charset="0"/>
            </a:endParaRPr>
          </a:p>
        </p:txBody>
      </p:sp>
      <p:sp>
        <p:nvSpPr>
          <p:cNvPr id="31801" name="Text Box 57"/>
          <p:cNvSpPr txBox="1">
            <a:spLocks noChangeArrowheads="1"/>
          </p:cNvSpPr>
          <p:nvPr/>
        </p:nvSpPr>
        <p:spPr bwMode="auto">
          <a:xfrm>
            <a:off x="3201988" y="1827213"/>
            <a:ext cx="1422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smtClean="0">
                <a:solidFill>
                  <a:srgbClr val="0073BC"/>
                </a:solidFill>
                <a:latin typeface="Arial Black" pitchFamily="1" charset="0"/>
              </a:rPr>
              <a:t>Saddle joint</a:t>
            </a:r>
            <a:endParaRPr lang="en-US" sz="1500" dirty="0">
              <a:solidFill>
                <a:srgbClr val="0073BC"/>
              </a:solidFill>
              <a:latin typeface="Arial Black" pitchFamily="1" charset="0"/>
            </a:endParaRPr>
          </a:p>
        </p:txBody>
      </p:sp>
      <p:sp>
        <p:nvSpPr>
          <p:cNvPr id="31802" name="Text Box 58"/>
          <p:cNvSpPr txBox="1">
            <a:spLocks noChangeArrowheads="1"/>
          </p:cNvSpPr>
          <p:nvPr/>
        </p:nvSpPr>
        <p:spPr bwMode="auto">
          <a:xfrm>
            <a:off x="6183313" y="1792288"/>
            <a:ext cx="230663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700" smtClean="0">
                <a:solidFill>
                  <a:srgbClr val="0073BC"/>
                </a:solidFill>
                <a:latin typeface="Arial Black" pitchFamily="1" charset="0"/>
              </a:rPr>
              <a:t>Biaxial movement</a:t>
            </a:r>
            <a:endParaRPr lang="en-US" sz="1700" dirty="0">
              <a:solidFill>
                <a:srgbClr val="0073BC"/>
              </a:solidFill>
              <a:latin typeface="Arial Black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Joint Injuries</a:t>
            </a:r>
            <a:endParaRPr lang="en-US" dirty="0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Cartilage tears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Due to compression and shear stress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Fragments may cause joint to lock or bind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Cartilage rarely repairs itself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Repaired with </a:t>
            </a:r>
            <a:r>
              <a:rPr lang="en-US" sz="2400" b="1" dirty="0" smtClean="0"/>
              <a:t>arthroscopic surgery</a:t>
            </a:r>
            <a:endParaRPr lang="en-US" sz="2400" dirty="0"/>
          </a:p>
          <a:p>
            <a:pPr marL="1085850" lvl="2">
              <a:lnSpc>
                <a:spcPct val="90000"/>
              </a:lnSpc>
            </a:pPr>
            <a:r>
              <a:rPr lang="en-US" sz="2000" dirty="0" smtClean="0"/>
              <a:t>Ligaments repaired, cartilage fragments removed with minimal tissue damage or scarring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Meniscal transplant in younger patients</a:t>
            </a:r>
            <a:endParaRPr lang="en-US" sz="2400" dirty="0"/>
          </a:p>
          <a:p>
            <a:pPr marL="857250" lvl="2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Joint Injuries</a:t>
            </a:r>
            <a:endParaRPr lang="en-US" dirty="0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Sprains</a:t>
            </a:r>
          </a:p>
          <a:p>
            <a:pPr lvl="1"/>
            <a:r>
              <a:rPr lang="en-US" dirty="0" smtClean="0"/>
              <a:t>Reinforcing ligaments stretched or torn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Partial tears slowly repair heal</a:t>
            </a:r>
            <a:endParaRPr lang="en-US" dirty="0"/>
          </a:p>
          <a:p>
            <a:pPr lvl="2"/>
            <a:r>
              <a:rPr lang="en-US" dirty="0" smtClean="0"/>
              <a:t>Poor vascularization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Three options if torn completely</a:t>
            </a:r>
            <a:endParaRPr lang="en-US" dirty="0"/>
          </a:p>
          <a:p>
            <a:pPr lvl="2"/>
            <a:r>
              <a:rPr lang="en-US" dirty="0" smtClean="0"/>
              <a:t>Ends sewn together</a:t>
            </a:r>
            <a:endParaRPr lang="en-US" dirty="0"/>
          </a:p>
          <a:p>
            <a:pPr lvl="2"/>
            <a:r>
              <a:rPr lang="en-US" dirty="0" smtClean="0"/>
              <a:t>Replaced with grafts</a:t>
            </a:r>
            <a:endParaRPr lang="en-US" dirty="0"/>
          </a:p>
          <a:p>
            <a:pPr lvl="2"/>
            <a:r>
              <a:rPr lang="en-US" dirty="0" smtClean="0"/>
              <a:t>Time and immobilization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Joint Injuries</a:t>
            </a:r>
            <a:endParaRPr lang="en-US" dirty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Dislocations (</a:t>
            </a:r>
            <a:r>
              <a:rPr lang="en-US" b="1" dirty="0" err="1" smtClean="0"/>
              <a:t>luxations</a:t>
            </a:r>
            <a:r>
              <a:rPr lang="en-US" b="1" dirty="0"/>
              <a:t>)</a:t>
            </a:r>
          </a:p>
          <a:p>
            <a:pPr lvl="1"/>
            <a:r>
              <a:rPr lang="en-US" dirty="0" smtClean="0"/>
              <a:t>Bones forced out of alignment</a:t>
            </a:r>
            <a:endParaRPr lang="en-US" dirty="0"/>
          </a:p>
          <a:p>
            <a:pPr lvl="1"/>
            <a:r>
              <a:rPr lang="en-US" dirty="0" smtClean="0"/>
              <a:t>Accompanied by sprains, inflammation, and difficulty moving joint</a:t>
            </a:r>
            <a:endParaRPr lang="en-US" dirty="0"/>
          </a:p>
          <a:p>
            <a:pPr lvl="1"/>
            <a:r>
              <a:rPr lang="en-US" dirty="0" smtClean="0"/>
              <a:t>Caused by serious falls or contact sports </a:t>
            </a:r>
            <a:endParaRPr lang="en-US" dirty="0"/>
          </a:p>
          <a:p>
            <a:pPr lvl="1"/>
            <a:r>
              <a:rPr lang="en-US" dirty="0" smtClean="0"/>
              <a:t>Must be reduced to treat</a:t>
            </a:r>
            <a:endParaRPr lang="en-US" dirty="0"/>
          </a:p>
          <a:p>
            <a:r>
              <a:rPr lang="en-US" b="1" dirty="0" smtClean="0"/>
              <a:t>Subluxation</a:t>
            </a:r>
            <a:endParaRPr lang="en-US" dirty="0" smtClean="0"/>
          </a:p>
          <a:p>
            <a:pPr lvl="1"/>
            <a:r>
              <a:rPr lang="en-US" dirty="0" smtClean="0"/>
              <a:t>partial dislocation of a joint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68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Inflammatory and Degenerative Conditions</a:t>
            </a:r>
            <a:endParaRPr lang="en-US" dirty="0"/>
          </a:p>
        </p:txBody>
      </p:sp>
      <p:sp>
        <p:nvSpPr>
          <p:cNvPr id="716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Bursitis</a:t>
            </a:r>
          </a:p>
          <a:p>
            <a:pPr lvl="1"/>
            <a:r>
              <a:rPr lang="en-US" smtClean="0"/>
              <a:t>Inflammation of bursa, usually caused by blow or friction</a:t>
            </a:r>
            <a:endParaRPr lang="en-US" dirty="0"/>
          </a:p>
          <a:p>
            <a:pPr lvl="1"/>
            <a:r>
              <a:rPr lang="en-US" smtClean="0"/>
              <a:t>Treated with rest and ice and, if severe, anti-inflammatory drugs</a:t>
            </a:r>
            <a:endParaRPr lang="en-US" dirty="0"/>
          </a:p>
          <a:p>
            <a:r>
              <a:rPr lang="en-US" dirty="0"/>
              <a:t>Tendonitis</a:t>
            </a:r>
          </a:p>
          <a:p>
            <a:pPr lvl="1"/>
            <a:r>
              <a:rPr lang="en-US" smtClean="0"/>
              <a:t>Inflammation of tendon sheaths typically caused by overuse</a:t>
            </a:r>
            <a:endParaRPr lang="en-US" dirty="0"/>
          </a:p>
          <a:p>
            <a:pPr lvl="1"/>
            <a:r>
              <a:rPr lang="en-US" smtClean="0"/>
              <a:t>Symptoms and treatment similar to bursitis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Arthritis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More than 100 different types of inflammatory or degenerative diseases that damage the joints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Most widespread crippling disease in the U.S.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Symptoms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pain, stiffness, and swelling of a joint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Acute forms are caused by bacteria and are treated with antibiotics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Chronic forms include osteoarthritis, rheumatoid arthritis, and gouty arthritis</a:t>
            </a:r>
          </a:p>
        </p:txBody>
      </p:sp>
    </p:spTree>
    <p:extLst>
      <p:ext uri="{BB962C8B-B14F-4D97-AF65-F5344CB8AC3E}">
        <p14:creationId xmlns:p14="http://schemas.microsoft.com/office/powerpoint/2010/main" val="376004765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4876800" cy="1143000"/>
          </a:xfrm>
        </p:spPr>
        <p:txBody>
          <a:bodyPr/>
          <a:lstStyle/>
          <a:p>
            <a:pPr eaLnBrk="1" hangingPunct="1"/>
            <a:r>
              <a:rPr lang="en-US" smtClean="0"/>
              <a:t>Osteoarthritis (OA)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Most common chronic arthritis; often called “wear-and-tear” arthritis</a:t>
            </a:r>
          </a:p>
          <a:p>
            <a:pPr eaLnBrk="1" hangingPunct="1"/>
            <a:r>
              <a:rPr lang="en-US" smtClean="0"/>
              <a:t>Affects women more than men</a:t>
            </a:r>
          </a:p>
          <a:p>
            <a:pPr eaLnBrk="1" hangingPunct="1"/>
            <a:r>
              <a:rPr lang="en-US" smtClean="0"/>
              <a:t>85% of all Americans develop OA</a:t>
            </a:r>
          </a:p>
          <a:p>
            <a:pPr eaLnBrk="1" hangingPunct="1"/>
            <a:r>
              <a:rPr lang="en-US" smtClean="0"/>
              <a:t>More prevalent in the aged, and is probably related to the normal aging process</a:t>
            </a:r>
          </a:p>
        </p:txBody>
      </p:sp>
      <p:pic>
        <p:nvPicPr>
          <p:cNvPr id="3778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28600"/>
            <a:ext cx="2867025" cy="229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157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Osteoarthritis: Course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43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OA reflects the years of abrasion and compression causing </a:t>
            </a:r>
            <a:r>
              <a:rPr lang="en-US" dirty="0" smtClean="0"/>
              <a:t>enzymes to break </a:t>
            </a:r>
            <a:r>
              <a:rPr lang="en-US" dirty="0"/>
              <a:t>down cartilage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As one ages, cartilage is destroyed more quickly than it is replaced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exposed bone ends thicken, enlarge, form bone spurs, and restrict movement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Joints most affected are the cervical and lumbar spine, fingers, knuckles, knees, and hips</a:t>
            </a:r>
          </a:p>
        </p:txBody>
      </p:sp>
    </p:spTree>
    <p:extLst>
      <p:ext uri="{BB962C8B-B14F-4D97-AF65-F5344CB8AC3E}">
        <p14:creationId xmlns:p14="http://schemas.microsoft.com/office/powerpoint/2010/main" val="193922720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Osteoarthritis: Treatments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OA is slow and irreversible</a:t>
            </a:r>
          </a:p>
          <a:p>
            <a:pPr eaLnBrk="1" hangingPunct="1"/>
            <a:r>
              <a:rPr lang="en-US" smtClean="0"/>
              <a:t>Treatments include:</a:t>
            </a:r>
          </a:p>
          <a:p>
            <a:pPr lvl="1" eaLnBrk="1" hangingPunct="1"/>
            <a:r>
              <a:rPr lang="en-US" smtClean="0"/>
              <a:t>Mild pain relievers, along with moderate activity</a:t>
            </a:r>
          </a:p>
          <a:p>
            <a:pPr lvl="1" eaLnBrk="1" hangingPunct="1"/>
            <a:r>
              <a:rPr lang="en-US" smtClean="0"/>
              <a:t>Magnetic therapy </a:t>
            </a:r>
          </a:p>
          <a:p>
            <a:pPr lvl="1" eaLnBrk="1" hangingPunct="1"/>
            <a:r>
              <a:rPr lang="en-US" smtClean="0"/>
              <a:t>Glucosamine sulfate decreases pain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101697102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Rheumatoid Arthritis (RA)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Chronic, inflammatory, autoimmune disease of unknown cause, with an insidious onset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Usually arises between the ages of 40 to 50, but may occur at any age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/>
              <a:t>Signs and symptoms include joint tenderness, anemia, osteoporosis, muscle atrophy, and cardiovascular problems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/>
              <a:t>The course of RA is marked with exacerbations and remissions</a:t>
            </a:r>
          </a:p>
        </p:txBody>
      </p:sp>
    </p:spTree>
    <p:extLst>
      <p:ext uri="{BB962C8B-B14F-4D97-AF65-F5344CB8AC3E}">
        <p14:creationId xmlns:p14="http://schemas.microsoft.com/office/powerpoint/2010/main" val="14730289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2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Fibrous Joints: Sutures</a:t>
            </a:r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48200" cy="464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Rigid, interlocking joints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Immovable joints for protection of brain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Contain connective tissue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Allow for growth during youth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 middle age, sutures ossify and fuse</a:t>
            </a:r>
            <a:endParaRPr lang="en-US" dirty="0"/>
          </a:p>
          <a:p>
            <a:pPr lvl="1"/>
            <a:r>
              <a:rPr lang="en-US" dirty="0" smtClean="0"/>
              <a:t>Called </a:t>
            </a:r>
            <a:r>
              <a:rPr lang="en-US" b="1" dirty="0" err="1" smtClean="0"/>
              <a:t>Synostoses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76200"/>
            <a:ext cx="3810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Rheumatoid Arthritis: Course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 begins with synovitis of the affected joint</a:t>
            </a:r>
          </a:p>
          <a:p>
            <a:pPr eaLnBrk="1" hangingPunct="1"/>
            <a:r>
              <a:rPr lang="en-US" smtClean="0"/>
              <a:t>Inflammatory chemicals are inappropriately released</a:t>
            </a:r>
          </a:p>
          <a:p>
            <a:pPr eaLnBrk="1" hangingPunct="1"/>
            <a:r>
              <a:rPr lang="en-US" smtClean="0"/>
              <a:t>Inflammatory blood cells migrate to the joint, causing swelling</a:t>
            </a:r>
          </a:p>
        </p:txBody>
      </p:sp>
    </p:spTree>
    <p:extLst>
      <p:ext uri="{BB962C8B-B14F-4D97-AF65-F5344CB8AC3E}">
        <p14:creationId xmlns:p14="http://schemas.microsoft.com/office/powerpoint/2010/main" val="210067742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5486400" cy="1143000"/>
          </a:xfrm>
        </p:spPr>
        <p:txBody>
          <a:bodyPr/>
          <a:lstStyle/>
          <a:p>
            <a:pPr eaLnBrk="1" hangingPunct="1"/>
            <a:r>
              <a:rPr lang="en-US" smtClean="0"/>
              <a:t>Rheumatoid Arthritis: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Inflamed synovial membrane thickens into a pannus</a:t>
            </a:r>
          </a:p>
          <a:p>
            <a:pPr eaLnBrk="1" hangingPunct="1"/>
            <a:r>
              <a:rPr lang="en-US" smtClean="0"/>
              <a:t>Pannus erodes cartilage, scar tissue forms, articulating bone ends connect</a:t>
            </a:r>
          </a:p>
          <a:p>
            <a:pPr eaLnBrk="1" hangingPunct="1"/>
            <a:r>
              <a:rPr lang="en-US" smtClean="0"/>
              <a:t>The end result, ankylosis, produces bent, deformed fingers</a:t>
            </a:r>
          </a:p>
        </p:txBody>
      </p:sp>
      <p:pic>
        <p:nvPicPr>
          <p:cNvPr id="3829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8600"/>
            <a:ext cx="2894013" cy="231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78891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Rheumatoid Arthritis: Treatment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Conservative therapy </a:t>
            </a:r>
          </a:p>
          <a:p>
            <a:pPr lvl="1"/>
            <a:r>
              <a:rPr lang="en-US" dirty="0" smtClean="0"/>
              <a:t> aspirin, long-term use of antibiotics, and physical therapy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Progressive treatment </a:t>
            </a:r>
          </a:p>
          <a:p>
            <a:pPr lvl="1"/>
            <a:r>
              <a:rPr lang="en-US" dirty="0" smtClean="0"/>
              <a:t> anti-inflammatory drugs or </a:t>
            </a:r>
            <a:r>
              <a:rPr lang="en-US" dirty="0" err="1" smtClean="0"/>
              <a:t>immunosuppressants</a:t>
            </a:r>
            <a:r>
              <a:rPr lang="en-US" dirty="0" smtClean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91" y="2514600"/>
            <a:ext cx="3638549" cy="25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20921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Comparison of arthritic joints</a:t>
            </a:r>
          </a:p>
        </p:txBody>
      </p:sp>
      <p:pic>
        <p:nvPicPr>
          <p:cNvPr id="400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295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168275"/>
            <a:ext cx="4941887" cy="723900"/>
          </a:xfrm>
        </p:spPr>
        <p:txBody>
          <a:bodyPr/>
          <a:lstStyle/>
          <a:p>
            <a:pPr eaLnBrk="1" hangingPunct="1"/>
            <a:r>
              <a:rPr lang="en-US" sz="4000" smtClean="0"/>
              <a:t>Gouty Arthritis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Deposition of uric </a:t>
            </a:r>
            <a:br>
              <a:rPr lang="en-US" dirty="0"/>
            </a:br>
            <a:r>
              <a:rPr lang="en-US" dirty="0"/>
              <a:t>acid crystals in joints </a:t>
            </a:r>
            <a:br>
              <a:rPr lang="en-US" dirty="0"/>
            </a:br>
            <a:r>
              <a:rPr lang="en-US" dirty="0"/>
              <a:t>and soft tissues, followed by an inflammation response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Typically, gouty arthritis affects the joint at the base of the great toe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In untreated gouty arthritis, the bone ends fuse and immobilize the joint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drugs</a:t>
            </a:r>
            <a:r>
              <a:rPr lang="en-US" dirty="0"/>
              <a:t>, plenty of water, avoidance of alcohol</a:t>
            </a:r>
          </a:p>
        </p:txBody>
      </p:sp>
      <p:pic>
        <p:nvPicPr>
          <p:cNvPr id="385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04800"/>
            <a:ext cx="3038475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02" y="3429000"/>
            <a:ext cx="333502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69592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Lyme Disease</a:t>
            </a:r>
            <a:endParaRPr lang="en-US" dirty="0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943600" cy="4525963"/>
          </a:xfrm>
        </p:spPr>
        <p:txBody>
          <a:bodyPr/>
          <a:lstStyle/>
          <a:p>
            <a:r>
              <a:rPr lang="en-US" dirty="0" smtClean="0"/>
              <a:t>Caused by bacteria transmitted by tick bites</a:t>
            </a:r>
            <a:endParaRPr lang="en-US" dirty="0"/>
          </a:p>
          <a:p>
            <a:r>
              <a:rPr lang="en-US" dirty="0" smtClean="0"/>
              <a:t>Symptoms: skin rash, flu-like symptoms, and foggy thinking</a:t>
            </a:r>
            <a:endParaRPr lang="en-US" dirty="0"/>
          </a:p>
          <a:p>
            <a:r>
              <a:rPr lang="en-US" dirty="0" smtClean="0"/>
              <a:t>May lead to joint pain and arthritis</a:t>
            </a:r>
            <a:endParaRPr lang="en-US" dirty="0"/>
          </a:p>
          <a:p>
            <a:r>
              <a:rPr lang="en-US" dirty="0"/>
              <a:t>Treatment</a:t>
            </a:r>
          </a:p>
          <a:p>
            <a:pPr lvl="1"/>
            <a:r>
              <a:rPr lang="en-US" dirty="0" smtClean="0"/>
              <a:t>Long course of antibiotics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2479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Tissue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229600" cy="5335587"/>
          </a:xfrm>
        </p:spPr>
        <p:txBody>
          <a:bodyPr/>
          <a:lstStyle/>
          <a:p>
            <a:r>
              <a:rPr lang="en-US" dirty="0"/>
              <a:t>Nearly half of body's mass</a:t>
            </a:r>
          </a:p>
          <a:p>
            <a:r>
              <a:rPr lang="en-US" dirty="0"/>
              <a:t>Transforms chemical energy (ATP) to directed mechanical energy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exerts force</a:t>
            </a:r>
          </a:p>
          <a:p>
            <a:r>
              <a:rPr lang="en-US" dirty="0">
                <a:sym typeface="Wingdings" pitchFamily="28" charset="2"/>
              </a:rPr>
              <a:t>Three types</a:t>
            </a:r>
          </a:p>
          <a:p>
            <a:pPr lvl="1"/>
            <a:r>
              <a:rPr lang="en-US" b="1" dirty="0">
                <a:sym typeface="Wingdings" pitchFamily="28" charset="2"/>
              </a:rPr>
              <a:t>Skeletal</a:t>
            </a:r>
            <a:endParaRPr lang="en-US" dirty="0">
              <a:sym typeface="Wingdings" pitchFamily="28" charset="2"/>
            </a:endParaRPr>
          </a:p>
          <a:p>
            <a:pPr lvl="1"/>
            <a:r>
              <a:rPr lang="en-US" b="1" dirty="0">
                <a:sym typeface="Wingdings" pitchFamily="28" charset="2"/>
              </a:rPr>
              <a:t>Cardiac</a:t>
            </a:r>
            <a:endParaRPr lang="en-US" dirty="0">
              <a:sym typeface="Wingdings" pitchFamily="28" charset="2"/>
            </a:endParaRPr>
          </a:p>
          <a:p>
            <a:pPr lvl="1"/>
            <a:r>
              <a:rPr lang="en-US" b="1" dirty="0">
                <a:sym typeface="Wingdings" pitchFamily="28" charset="2"/>
              </a:rPr>
              <a:t>Smooth</a:t>
            </a:r>
            <a:endParaRPr lang="en-US" dirty="0">
              <a:sym typeface="Wingdings" pitchFamily="28" charset="2"/>
            </a:endParaRPr>
          </a:p>
          <a:p>
            <a:r>
              <a:rPr lang="en-US" dirty="0" err="1"/>
              <a:t>Myo</a:t>
            </a:r>
            <a:r>
              <a:rPr lang="en-US" dirty="0"/>
              <a:t>, </a:t>
            </a:r>
            <a:r>
              <a:rPr lang="en-US" dirty="0" err="1"/>
              <a:t>mys</a:t>
            </a:r>
            <a:r>
              <a:rPr lang="en-US" dirty="0"/>
              <a:t>, and </a:t>
            </a:r>
            <a:r>
              <a:rPr lang="en-US" dirty="0" err="1"/>
              <a:t>sarco</a:t>
            </a:r>
            <a:r>
              <a:rPr lang="en-US" dirty="0"/>
              <a:t> - prefixes for muscle</a:t>
            </a:r>
          </a:p>
        </p:txBody>
      </p:sp>
    </p:spTree>
    <p:extLst>
      <p:ext uri="{BB962C8B-B14F-4D97-AF65-F5344CB8AC3E}">
        <p14:creationId xmlns:p14="http://schemas.microsoft.com/office/powerpoint/2010/main" val="18528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48400" cy="1143000"/>
          </a:xfrm>
        </p:spPr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en-US" dirty="0"/>
              <a:t>Skeletal muscles </a:t>
            </a:r>
          </a:p>
          <a:p>
            <a:pPr lvl="1"/>
            <a:r>
              <a:rPr lang="en-US" dirty="0"/>
              <a:t>Organs attached to bones and skin</a:t>
            </a:r>
          </a:p>
          <a:p>
            <a:pPr lvl="1"/>
            <a:r>
              <a:rPr lang="en-US" dirty="0"/>
              <a:t>Elongated cells called </a:t>
            </a:r>
            <a:r>
              <a:rPr lang="en-US" b="1" dirty="0"/>
              <a:t>muscle fibers</a:t>
            </a:r>
            <a:endParaRPr lang="en-US" dirty="0"/>
          </a:p>
          <a:p>
            <a:pPr lvl="1"/>
            <a:r>
              <a:rPr lang="en-US" dirty="0"/>
              <a:t>Striated (striped) </a:t>
            </a:r>
          </a:p>
          <a:p>
            <a:pPr lvl="1"/>
            <a:r>
              <a:rPr lang="en-US" dirty="0"/>
              <a:t>Voluntary (i.e., conscious control)</a:t>
            </a:r>
          </a:p>
          <a:p>
            <a:pPr lvl="1"/>
            <a:r>
              <a:rPr lang="en-US" dirty="0"/>
              <a:t>Contract rapidly; tire easily; powerful</a:t>
            </a:r>
          </a:p>
          <a:p>
            <a:pPr lvl="1"/>
            <a:r>
              <a:rPr lang="en-US" dirty="0"/>
              <a:t>Require nervous system stimulation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4700" y="804863"/>
            <a:ext cx="20193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07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n-US" dirty="0"/>
              <a:t>Cardiac muscle</a:t>
            </a:r>
          </a:p>
          <a:p>
            <a:pPr lvl="1"/>
            <a:r>
              <a:rPr lang="en-US" dirty="0"/>
              <a:t>Only in heart; </a:t>
            </a:r>
            <a:endParaRPr lang="en-US" dirty="0" smtClean="0"/>
          </a:p>
          <a:p>
            <a:pPr lvl="2"/>
            <a:r>
              <a:rPr lang="en-US" dirty="0" smtClean="0"/>
              <a:t>bulk </a:t>
            </a:r>
            <a:r>
              <a:rPr lang="en-US" dirty="0"/>
              <a:t>of heart walls </a:t>
            </a:r>
          </a:p>
          <a:p>
            <a:pPr lvl="1"/>
            <a:r>
              <a:rPr lang="en-US" dirty="0"/>
              <a:t>Striated</a:t>
            </a:r>
          </a:p>
          <a:p>
            <a:pPr lvl="1"/>
            <a:r>
              <a:rPr lang="en-US" dirty="0"/>
              <a:t>Can contract </a:t>
            </a:r>
            <a:r>
              <a:rPr lang="en-US" b="1" dirty="0"/>
              <a:t>without</a:t>
            </a:r>
            <a:r>
              <a:rPr lang="en-US" dirty="0"/>
              <a:t> nervous system stimulation </a:t>
            </a:r>
          </a:p>
          <a:p>
            <a:pPr lvl="1"/>
            <a:r>
              <a:rPr lang="en-US" dirty="0" smtClean="0"/>
              <a:t>Involuntary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950" y="819150"/>
            <a:ext cx="23050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3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53200" cy="1143000"/>
          </a:xfrm>
        </p:spPr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019800" cy="4525963"/>
          </a:xfrm>
        </p:spPr>
        <p:txBody>
          <a:bodyPr/>
          <a:lstStyle/>
          <a:p>
            <a:r>
              <a:rPr lang="en-US" dirty="0"/>
              <a:t>Smooth muscle</a:t>
            </a:r>
          </a:p>
          <a:p>
            <a:pPr lvl="1"/>
            <a:r>
              <a:rPr lang="en-US" dirty="0"/>
              <a:t>In walls of hollow </a:t>
            </a:r>
            <a:r>
              <a:rPr lang="en-US" dirty="0" smtClean="0"/>
              <a:t>organs</a:t>
            </a:r>
          </a:p>
          <a:p>
            <a:pPr lvl="2"/>
            <a:r>
              <a:rPr lang="en-US" dirty="0" smtClean="0"/>
              <a:t>Stomach</a:t>
            </a:r>
          </a:p>
          <a:p>
            <a:pPr lvl="2"/>
            <a:r>
              <a:rPr lang="en-US" dirty="0" smtClean="0"/>
              <a:t>Urinary bladder</a:t>
            </a:r>
          </a:p>
          <a:p>
            <a:pPr lvl="2"/>
            <a:r>
              <a:rPr lang="en-US" dirty="0" smtClean="0"/>
              <a:t>Airways </a:t>
            </a:r>
            <a:endParaRPr lang="en-US" dirty="0"/>
          </a:p>
          <a:p>
            <a:pPr lvl="1"/>
            <a:r>
              <a:rPr lang="en-US" dirty="0"/>
              <a:t>Not striated</a:t>
            </a:r>
          </a:p>
          <a:p>
            <a:pPr lvl="1"/>
            <a:r>
              <a:rPr lang="en-US" dirty="0"/>
              <a:t>Can contract without nervous system stimulation </a:t>
            </a:r>
          </a:p>
          <a:p>
            <a:pPr lvl="1"/>
            <a:r>
              <a:rPr lang="en-US" dirty="0"/>
              <a:t>Involuntary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833438"/>
            <a:ext cx="21431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6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Fibrous Joints: </a:t>
            </a:r>
            <a:r>
              <a:rPr lang="en-US" dirty="0" err="1" smtClean="0"/>
              <a:t>Syndesmoses</a:t>
            </a:r>
            <a:endParaRPr lang="en-US" dirty="0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Bones connected by ligaments  </a:t>
            </a:r>
            <a:endParaRPr lang="en-US" dirty="0"/>
          </a:p>
          <a:p>
            <a:pPr lvl="1"/>
            <a:r>
              <a:rPr lang="en-US" dirty="0" smtClean="0"/>
              <a:t>distal </a:t>
            </a:r>
            <a:r>
              <a:rPr lang="en-US" dirty="0" err="1" smtClean="0"/>
              <a:t>tibiofibular</a:t>
            </a:r>
            <a:r>
              <a:rPr lang="en-US" dirty="0" smtClean="0"/>
              <a:t> joint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interosseous</a:t>
            </a:r>
            <a:r>
              <a:rPr lang="en-US" dirty="0" smtClean="0"/>
              <a:t> membrane connecting radius and ulna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228600"/>
            <a:ext cx="38481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Characteristics of Muscle Tissue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Excitability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responsiveness </a:t>
            </a:r>
            <a:r>
              <a:rPr lang="en-US" dirty="0"/>
              <a:t>or </a:t>
            </a:r>
            <a:r>
              <a:rPr lang="en-US" dirty="0" smtClean="0"/>
              <a:t>irritability</a:t>
            </a:r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receive and respond to stimuli</a:t>
            </a:r>
          </a:p>
          <a:p>
            <a:r>
              <a:rPr lang="en-US" b="1" dirty="0"/>
              <a:t>Contractility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shorten forcibly when stimulated</a:t>
            </a:r>
          </a:p>
          <a:p>
            <a:r>
              <a:rPr lang="en-US" b="1" dirty="0"/>
              <a:t>Extensibility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be stretched </a:t>
            </a:r>
          </a:p>
          <a:p>
            <a:r>
              <a:rPr lang="en-US" b="1" dirty="0"/>
              <a:t>Elasticity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ability </a:t>
            </a:r>
            <a:r>
              <a:rPr lang="en-US" dirty="0"/>
              <a:t>to recoil to resting length</a:t>
            </a:r>
          </a:p>
        </p:txBody>
      </p:sp>
    </p:spTree>
    <p:extLst>
      <p:ext uri="{BB962C8B-B14F-4D97-AF65-F5344CB8AC3E}">
        <p14:creationId xmlns:p14="http://schemas.microsoft.com/office/powerpoint/2010/main" val="41527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Functions</a:t>
            </a: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Four important functions</a:t>
            </a:r>
          </a:p>
          <a:p>
            <a:pPr lvl="1"/>
            <a:r>
              <a:rPr lang="en-US" dirty="0"/>
              <a:t>Movement of bones or fluids </a:t>
            </a:r>
            <a:endParaRPr lang="en-US" dirty="0" smtClean="0"/>
          </a:p>
          <a:p>
            <a:pPr lvl="2"/>
            <a:r>
              <a:rPr lang="en-US" dirty="0" smtClean="0"/>
              <a:t>Ex:  Blood and lymph are moved by muscle contractions </a:t>
            </a:r>
            <a:endParaRPr lang="en-US" dirty="0"/>
          </a:p>
          <a:p>
            <a:pPr lvl="1"/>
            <a:r>
              <a:rPr lang="en-US" dirty="0"/>
              <a:t>Maintaining posture and body position </a:t>
            </a:r>
          </a:p>
          <a:p>
            <a:pPr lvl="1"/>
            <a:r>
              <a:rPr lang="en-US" dirty="0"/>
              <a:t>Stabilizing joints</a:t>
            </a:r>
          </a:p>
          <a:p>
            <a:pPr lvl="1"/>
            <a:r>
              <a:rPr lang="en-US" dirty="0"/>
              <a:t>Heat generation </a:t>
            </a:r>
            <a:endParaRPr lang="en-US" dirty="0" smtClean="0"/>
          </a:p>
          <a:p>
            <a:pPr lvl="2"/>
            <a:r>
              <a:rPr lang="en-US" dirty="0" smtClean="0"/>
              <a:t>especially </a:t>
            </a:r>
            <a:r>
              <a:rPr lang="en-US" dirty="0"/>
              <a:t>skeletal </a:t>
            </a:r>
            <a:r>
              <a:rPr lang="en-US" dirty="0" smtClean="0"/>
              <a:t>muscle </a:t>
            </a:r>
            <a:endParaRPr lang="en-US" dirty="0"/>
          </a:p>
          <a:p>
            <a:r>
              <a:rPr lang="en-US" dirty="0"/>
              <a:t>Additional functions</a:t>
            </a:r>
          </a:p>
          <a:p>
            <a:pPr lvl="1"/>
            <a:r>
              <a:rPr lang="en-US" dirty="0"/>
              <a:t>Protects </a:t>
            </a:r>
            <a:r>
              <a:rPr lang="en-US" dirty="0" smtClean="0"/>
              <a:t>organs</a:t>
            </a:r>
          </a:p>
          <a:p>
            <a:pPr lvl="1"/>
            <a:r>
              <a:rPr lang="en-US" dirty="0" smtClean="0"/>
              <a:t>forms valves</a:t>
            </a:r>
          </a:p>
          <a:p>
            <a:pPr lvl="1"/>
            <a:r>
              <a:rPr lang="en-US" dirty="0" smtClean="0"/>
              <a:t>controls </a:t>
            </a:r>
            <a:r>
              <a:rPr lang="en-US" dirty="0"/>
              <a:t>pupil </a:t>
            </a:r>
            <a:r>
              <a:rPr lang="en-US" dirty="0" smtClean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41448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Skeletal Muscle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Connective tissue sheaths of skeletal muscle</a:t>
            </a:r>
          </a:p>
          <a:p>
            <a:pPr lvl="1"/>
            <a:r>
              <a:rPr lang="en-US" dirty="0"/>
              <a:t>Support cells; reinforce whole muscle</a:t>
            </a:r>
          </a:p>
          <a:p>
            <a:pPr lvl="1"/>
            <a:r>
              <a:rPr lang="en-US" dirty="0"/>
              <a:t>External to internal</a:t>
            </a:r>
          </a:p>
          <a:p>
            <a:pPr lvl="2"/>
            <a:r>
              <a:rPr lang="en-US" b="1" dirty="0" err="1"/>
              <a:t>Epimysium</a:t>
            </a:r>
            <a:r>
              <a:rPr lang="en-US" dirty="0"/>
              <a:t>: </a:t>
            </a:r>
            <a:endParaRPr lang="en-US" dirty="0" smtClean="0"/>
          </a:p>
          <a:p>
            <a:pPr lvl="3"/>
            <a:r>
              <a:rPr lang="en-US" dirty="0" smtClean="0"/>
              <a:t>dense </a:t>
            </a:r>
            <a:r>
              <a:rPr lang="en-US" dirty="0"/>
              <a:t>irregular connective tissue surrounding entire muscle; may blend with fascia </a:t>
            </a:r>
          </a:p>
          <a:p>
            <a:pPr lvl="2"/>
            <a:r>
              <a:rPr lang="en-US" b="1" dirty="0"/>
              <a:t>Perimysium</a:t>
            </a:r>
            <a:r>
              <a:rPr lang="en-US" dirty="0"/>
              <a:t>: </a:t>
            </a:r>
            <a:endParaRPr lang="en-US" dirty="0" smtClean="0"/>
          </a:p>
          <a:p>
            <a:pPr lvl="3"/>
            <a:r>
              <a:rPr lang="en-US" dirty="0" smtClean="0"/>
              <a:t>fibrous </a:t>
            </a:r>
            <a:r>
              <a:rPr lang="en-US" dirty="0"/>
              <a:t>connective tissue surrounding </a:t>
            </a:r>
            <a:r>
              <a:rPr lang="en-US" b="1" dirty="0"/>
              <a:t>fascicles</a:t>
            </a:r>
            <a:r>
              <a:rPr lang="en-US" dirty="0"/>
              <a:t> (groups of muscle fibers)</a:t>
            </a:r>
          </a:p>
          <a:p>
            <a:pPr lvl="2"/>
            <a:r>
              <a:rPr lang="en-US" b="1" dirty="0" err="1"/>
              <a:t>Endomysium</a:t>
            </a:r>
            <a:r>
              <a:rPr lang="en-US" dirty="0"/>
              <a:t>: </a:t>
            </a:r>
            <a:endParaRPr lang="en-US" dirty="0" smtClean="0"/>
          </a:p>
          <a:p>
            <a:pPr lvl="3"/>
            <a:r>
              <a:rPr lang="en-US" dirty="0" smtClean="0"/>
              <a:t>fine </a:t>
            </a:r>
            <a:r>
              <a:rPr lang="en-US" dirty="0"/>
              <a:t>areolar connective tissue surrounding each muscle fiber</a:t>
            </a:r>
          </a:p>
        </p:txBody>
      </p:sp>
    </p:spTree>
    <p:extLst>
      <p:ext uri="{BB962C8B-B14F-4D97-AF65-F5344CB8AC3E}">
        <p14:creationId xmlns:p14="http://schemas.microsoft.com/office/powerpoint/2010/main" val="41880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402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algn="l" eaLnBrk="1" hangingPunct="1"/>
            <a:r>
              <a:rPr lang="en-US" sz="1200" b="1">
                <a:latin typeface="Arial" charset="0"/>
                <a:cs typeface="Arial" charset="0"/>
              </a:rPr>
              <a:t>Figure 9.1  Connective tissue sheaths of skeletal muscle: epimysium, perimysium, and endomysium.</a:t>
            </a:r>
          </a:p>
        </p:txBody>
      </p:sp>
      <p:pic>
        <p:nvPicPr>
          <p:cNvPr id="15431" name="Picture 71" descr="figure_09_01_unlabeled"/>
          <p:cNvPicPr>
            <a:picLocks noChangeAspect="1" noChangeArrowheads="1"/>
          </p:cNvPicPr>
          <p:nvPr/>
        </p:nvPicPr>
        <p:blipFill>
          <a:blip r:embed="rId3" cstate="print"/>
          <a:srcRect b="3465"/>
          <a:stretch>
            <a:fillRect/>
          </a:stretch>
        </p:blipFill>
        <p:spPr bwMode="auto">
          <a:xfrm>
            <a:off x="273050" y="749300"/>
            <a:ext cx="8597900" cy="5173663"/>
          </a:xfrm>
          <a:prstGeom prst="rect">
            <a:avLst/>
          </a:prstGeom>
          <a:noFill/>
        </p:spPr>
      </p:pic>
      <p:sp>
        <p:nvSpPr>
          <p:cNvPr id="15432" name="Line 72"/>
          <p:cNvSpPr>
            <a:spLocks noChangeShapeType="1"/>
          </p:cNvSpPr>
          <p:nvPr/>
        </p:nvSpPr>
        <p:spPr bwMode="auto">
          <a:xfrm>
            <a:off x="7470775" y="1123950"/>
            <a:ext cx="3714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Line 74"/>
          <p:cNvSpPr>
            <a:spLocks noChangeShapeType="1"/>
          </p:cNvSpPr>
          <p:nvPr/>
        </p:nvSpPr>
        <p:spPr bwMode="auto">
          <a:xfrm flipH="1">
            <a:off x="7248525" y="1882775"/>
            <a:ext cx="609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5" name="Freeform 75"/>
          <p:cNvSpPr>
            <a:spLocks/>
          </p:cNvSpPr>
          <p:nvPr/>
        </p:nvSpPr>
        <p:spPr bwMode="auto">
          <a:xfrm>
            <a:off x="7331075" y="2060575"/>
            <a:ext cx="520700" cy="219075"/>
          </a:xfrm>
          <a:custGeom>
            <a:avLst/>
            <a:gdLst/>
            <a:ahLst/>
            <a:cxnLst>
              <a:cxn ang="0">
                <a:pos x="328" y="138"/>
              </a:cxn>
              <a:cxn ang="0">
                <a:pos x="280" y="138"/>
              </a:cxn>
              <a:cxn ang="0">
                <a:pos x="0" y="0"/>
              </a:cxn>
            </a:cxnLst>
            <a:rect l="0" t="0" r="r" b="b"/>
            <a:pathLst>
              <a:path w="328" h="138">
                <a:moveTo>
                  <a:pt x="328" y="138"/>
                </a:moveTo>
                <a:lnTo>
                  <a:pt x="280" y="138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8" name="Rectangle 78"/>
          <p:cNvSpPr>
            <a:spLocks noChangeArrowheads="1"/>
          </p:cNvSpPr>
          <p:nvPr/>
        </p:nvSpPr>
        <p:spPr bwMode="auto">
          <a:xfrm>
            <a:off x="2463800" y="1039813"/>
            <a:ext cx="996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Epimysium</a:t>
            </a:r>
          </a:p>
        </p:txBody>
      </p:sp>
      <p:sp>
        <p:nvSpPr>
          <p:cNvPr id="15439" name="Rectangle 79"/>
          <p:cNvSpPr>
            <a:spLocks noChangeArrowheads="1"/>
          </p:cNvSpPr>
          <p:nvPr/>
        </p:nvSpPr>
        <p:spPr bwMode="auto">
          <a:xfrm>
            <a:off x="7785100" y="976313"/>
            <a:ext cx="996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Epimysium</a:t>
            </a:r>
          </a:p>
        </p:txBody>
      </p:sp>
      <p:sp>
        <p:nvSpPr>
          <p:cNvPr id="15451" name="Line 91"/>
          <p:cNvSpPr>
            <a:spLocks noChangeShapeType="1"/>
          </p:cNvSpPr>
          <p:nvPr/>
        </p:nvSpPr>
        <p:spPr bwMode="auto">
          <a:xfrm>
            <a:off x="2959100" y="1295400"/>
            <a:ext cx="0" cy="530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52" name="Line 92"/>
          <p:cNvSpPr>
            <a:spLocks noChangeShapeType="1"/>
          </p:cNvSpPr>
          <p:nvPr/>
        </p:nvSpPr>
        <p:spPr bwMode="auto">
          <a:xfrm flipH="1">
            <a:off x="1882775" y="1400175"/>
            <a:ext cx="1076325" cy="723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53" name="Line 93"/>
          <p:cNvSpPr>
            <a:spLocks noChangeShapeType="1"/>
          </p:cNvSpPr>
          <p:nvPr/>
        </p:nvSpPr>
        <p:spPr bwMode="auto">
          <a:xfrm>
            <a:off x="7467600" y="1123950"/>
            <a:ext cx="371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402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algn="l" eaLnBrk="1" hangingPunct="1"/>
            <a:r>
              <a:rPr lang="en-US" sz="1200" b="1">
                <a:latin typeface="Arial" charset="0"/>
                <a:cs typeface="Arial" charset="0"/>
              </a:rPr>
              <a:t>Figure 9.1  Connective tissue sheaths of skeletal muscle: epimysium, perimysium, and endomysium.</a:t>
            </a:r>
          </a:p>
        </p:txBody>
      </p:sp>
      <p:pic>
        <p:nvPicPr>
          <p:cNvPr id="15431" name="Picture 71" descr="figure_09_01_unlabeled"/>
          <p:cNvPicPr>
            <a:picLocks noChangeAspect="1" noChangeArrowheads="1"/>
          </p:cNvPicPr>
          <p:nvPr/>
        </p:nvPicPr>
        <p:blipFill>
          <a:blip r:embed="rId3" cstate="print"/>
          <a:srcRect b="3465"/>
          <a:stretch>
            <a:fillRect/>
          </a:stretch>
        </p:blipFill>
        <p:spPr bwMode="auto">
          <a:xfrm>
            <a:off x="273050" y="749300"/>
            <a:ext cx="8597900" cy="5173663"/>
          </a:xfrm>
          <a:prstGeom prst="rect">
            <a:avLst/>
          </a:prstGeom>
          <a:noFill/>
        </p:spPr>
      </p:pic>
      <p:sp>
        <p:nvSpPr>
          <p:cNvPr id="15432" name="Line 72"/>
          <p:cNvSpPr>
            <a:spLocks noChangeShapeType="1"/>
          </p:cNvSpPr>
          <p:nvPr/>
        </p:nvSpPr>
        <p:spPr bwMode="auto">
          <a:xfrm>
            <a:off x="7470775" y="1123950"/>
            <a:ext cx="3714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3" name="Freeform 73"/>
          <p:cNvSpPr>
            <a:spLocks/>
          </p:cNvSpPr>
          <p:nvPr/>
        </p:nvSpPr>
        <p:spPr bwMode="auto">
          <a:xfrm>
            <a:off x="6810375" y="1463675"/>
            <a:ext cx="1044575" cy="314325"/>
          </a:xfrm>
          <a:custGeom>
            <a:avLst/>
            <a:gdLst/>
            <a:ahLst/>
            <a:cxnLst>
              <a:cxn ang="0">
                <a:pos x="658" y="0"/>
              </a:cxn>
              <a:cxn ang="0">
                <a:pos x="604" y="0"/>
              </a:cxn>
              <a:cxn ang="0">
                <a:pos x="0" y="198"/>
              </a:cxn>
            </a:cxnLst>
            <a:rect l="0" t="0" r="r" b="b"/>
            <a:pathLst>
              <a:path w="658" h="198">
                <a:moveTo>
                  <a:pt x="658" y="0"/>
                </a:moveTo>
                <a:lnTo>
                  <a:pt x="604" y="0"/>
                </a:lnTo>
                <a:lnTo>
                  <a:pt x="0" y="198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Line 74"/>
          <p:cNvSpPr>
            <a:spLocks noChangeShapeType="1"/>
          </p:cNvSpPr>
          <p:nvPr/>
        </p:nvSpPr>
        <p:spPr bwMode="auto">
          <a:xfrm flipH="1">
            <a:off x="7248525" y="1882775"/>
            <a:ext cx="609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40" name="Rectangle 80"/>
          <p:cNvSpPr>
            <a:spLocks noChangeArrowheads="1"/>
          </p:cNvSpPr>
          <p:nvPr/>
        </p:nvSpPr>
        <p:spPr bwMode="auto">
          <a:xfrm>
            <a:off x="7788275" y="1319213"/>
            <a:ext cx="1047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Perimysium</a:t>
            </a:r>
          </a:p>
        </p:txBody>
      </p:sp>
      <p:sp>
        <p:nvSpPr>
          <p:cNvPr id="15444" name="Rectangle 84"/>
          <p:cNvSpPr>
            <a:spLocks noChangeArrowheads="1"/>
          </p:cNvSpPr>
          <p:nvPr/>
        </p:nvSpPr>
        <p:spPr bwMode="auto">
          <a:xfrm>
            <a:off x="6181725" y="3224213"/>
            <a:ext cx="15906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Arial" charset="0"/>
              </a:rPr>
              <a:t>Perimysium</a:t>
            </a:r>
          </a:p>
          <a:p>
            <a:pPr algn="l">
              <a:lnSpc>
                <a:spcPct val="90000"/>
              </a:lnSpc>
            </a:pPr>
            <a:r>
              <a:rPr lang="en-US" sz="1200" b="1" dirty="0">
                <a:latin typeface="Arial" charset="0"/>
              </a:rPr>
              <a:t>wrapping a fascicle</a:t>
            </a:r>
          </a:p>
        </p:txBody>
      </p:sp>
      <p:sp>
        <p:nvSpPr>
          <p:cNvPr id="15447" name="Rectangle 87"/>
          <p:cNvSpPr>
            <a:spLocks noChangeArrowheads="1"/>
          </p:cNvSpPr>
          <p:nvPr/>
        </p:nvSpPr>
        <p:spPr bwMode="auto">
          <a:xfrm>
            <a:off x="5781675" y="5608638"/>
            <a:ext cx="1047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Perimysium</a:t>
            </a:r>
          </a:p>
        </p:txBody>
      </p:sp>
      <p:sp>
        <p:nvSpPr>
          <p:cNvPr id="15448" name="Rectangle 88"/>
          <p:cNvSpPr>
            <a:spLocks noChangeArrowheads="1"/>
          </p:cNvSpPr>
          <p:nvPr/>
        </p:nvSpPr>
        <p:spPr bwMode="auto">
          <a:xfrm>
            <a:off x="2381250" y="5251450"/>
            <a:ext cx="785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Fascicle</a:t>
            </a:r>
          </a:p>
        </p:txBody>
      </p:sp>
      <p:sp>
        <p:nvSpPr>
          <p:cNvPr id="15454" name="Freeform 94"/>
          <p:cNvSpPr>
            <a:spLocks/>
          </p:cNvSpPr>
          <p:nvPr/>
        </p:nvSpPr>
        <p:spPr bwMode="auto">
          <a:xfrm>
            <a:off x="6807200" y="1463675"/>
            <a:ext cx="1044575" cy="314325"/>
          </a:xfrm>
          <a:custGeom>
            <a:avLst/>
            <a:gdLst/>
            <a:ahLst/>
            <a:cxnLst>
              <a:cxn ang="0">
                <a:pos x="658" y="0"/>
              </a:cxn>
              <a:cxn ang="0">
                <a:pos x="604" y="0"/>
              </a:cxn>
              <a:cxn ang="0">
                <a:pos x="0" y="198"/>
              </a:cxn>
            </a:cxnLst>
            <a:rect l="0" t="0" r="r" b="b"/>
            <a:pathLst>
              <a:path w="658" h="198">
                <a:moveTo>
                  <a:pt x="658" y="0"/>
                </a:moveTo>
                <a:lnTo>
                  <a:pt x="604" y="0"/>
                </a:lnTo>
                <a:lnTo>
                  <a:pt x="0" y="19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58" name="Freeform 98"/>
          <p:cNvSpPr>
            <a:spLocks/>
          </p:cNvSpPr>
          <p:nvPr/>
        </p:nvSpPr>
        <p:spPr bwMode="auto">
          <a:xfrm>
            <a:off x="3305175" y="3813175"/>
            <a:ext cx="781050" cy="828675"/>
          </a:xfrm>
          <a:custGeom>
            <a:avLst/>
            <a:gdLst/>
            <a:ahLst/>
            <a:cxnLst>
              <a:cxn ang="0">
                <a:pos x="40" y="522"/>
              </a:cxn>
              <a:cxn ang="0">
                <a:pos x="0" y="476"/>
              </a:cxn>
              <a:cxn ang="0">
                <a:pos x="446" y="0"/>
              </a:cxn>
              <a:cxn ang="0">
                <a:pos x="492" y="38"/>
              </a:cxn>
            </a:cxnLst>
            <a:rect l="0" t="0" r="r" b="b"/>
            <a:pathLst>
              <a:path w="492" h="522">
                <a:moveTo>
                  <a:pt x="40" y="522"/>
                </a:moveTo>
                <a:lnTo>
                  <a:pt x="0" y="476"/>
                </a:lnTo>
                <a:lnTo>
                  <a:pt x="446" y="0"/>
                </a:lnTo>
                <a:lnTo>
                  <a:pt x="492" y="3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59" name="Freeform 99"/>
          <p:cNvSpPr>
            <a:spLocks/>
          </p:cNvSpPr>
          <p:nvPr/>
        </p:nvSpPr>
        <p:spPr bwMode="auto">
          <a:xfrm>
            <a:off x="3670300" y="3359150"/>
            <a:ext cx="2565400" cy="815975"/>
          </a:xfrm>
          <a:custGeom>
            <a:avLst/>
            <a:gdLst/>
            <a:ahLst/>
            <a:cxnLst>
              <a:cxn ang="0">
                <a:pos x="0" y="514"/>
              </a:cxn>
              <a:cxn ang="0">
                <a:pos x="40" y="232"/>
              </a:cxn>
              <a:cxn ang="0">
                <a:pos x="1514" y="0"/>
              </a:cxn>
              <a:cxn ang="0">
                <a:pos x="1616" y="0"/>
              </a:cxn>
            </a:cxnLst>
            <a:rect l="0" t="0" r="r" b="b"/>
            <a:pathLst>
              <a:path w="1616" h="514">
                <a:moveTo>
                  <a:pt x="0" y="514"/>
                </a:moveTo>
                <a:lnTo>
                  <a:pt x="40" y="232"/>
                </a:lnTo>
                <a:lnTo>
                  <a:pt x="1514" y="0"/>
                </a:lnTo>
                <a:lnTo>
                  <a:pt x="1616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2" name="Freeform 102"/>
          <p:cNvSpPr>
            <a:spLocks/>
          </p:cNvSpPr>
          <p:nvPr/>
        </p:nvSpPr>
        <p:spPr bwMode="auto">
          <a:xfrm>
            <a:off x="5432425" y="5626100"/>
            <a:ext cx="406400" cy="12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80"/>
              </a:cxn>
              <a:cxn ang="0">
                <a:pos x="256" y="80"/>
              </a:cxn>
            </a:cxnLst>
            <a:rect l="0" t="0" r="r" b="b"/>
            <a:pathLst>
              <a:path w="256" h="80">
                <a:moveTo>
                  <a:pt x="0" y="0"/>
                </a:moveTo>
                <a:lnTo>
                  <a:pt x="168" y="80"/>
                </a:lnTo>
                <a:lnTo>
                  <a:pt x="256" y="8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3" name="Line 103"/>
          <p:cNvSpPr>
            <a:spLocks noChangeShapeType="1"/>
          </p:cNvSpPr>
          <p:nvPr/>
        </p:nvSpPr>
        <p:spPr bwMode="auto">
          <a:xfrm>
            <a:off x="2768600" y="5041900"/>
            <a:ext cx="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402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algn="l" eaLnBrk="1" hangingPunct="1"/>
            <a:r>
              <a:rPr lang="en-US" sz="1200" b="1">
                <a:latin typeface="Arial" charset="0"/>
                <a:cs typeface="Arial" charset="0"/>
              </a:rPr>
              <a:t>Figure 9.1  Connective tissue sheaths of skeletal muscle: epimysium, perimysium, and endomysium.</a:t>
            </a:r>
          </a:p>
        </p:txBody>
      </p:sp>
      <p:pic>
        <p:nvPicPr>
          <p:cNvPr id="15431" name="Picture 71" descr="figure_09_01_unlabeled"/>
          <p:cNvPicPr>
            <a:picLocks noChangeAspect="1" noChangeArrowheads="1"/>
          </p:cNvPicPr>
          <p:nvPr/>
        </p:nvPicPr>
        <p:blipFill>
          <a:blip r:embed="rId3" cstate="print"/>
          <a:srcRect b="3465"/>
          <a:stretch>
            <a:fillRect/>
          </a:stretch>
        </p:blipFill>
        <p:spPr bwMode="auto">
          <a:xfrm>
            <a:off x="273050" y="749300"/>
            <a:ext cx="8597900" cy="5173663"/>
          </a:xfrm>
          <a:prstGeom prst="rect">
            <a:avLst/>
          </a:prstGeom>
          <a:noFill/>
        </p:spPr>
      </p:pic>
      <p:sp>
        <p:nvSpPr>
          <p:cNvPr id="15432" name="Line 72"/>
          <p:cNvSpPr>
            <a:spLocks noChangeShapeType="1"/>
          </p:cNvSpPr>
          <p:nvPr/>
        </p:nvSpPr>
        <p:spPr bwMode="auto">
          <a:xfrm>
            <a:off x="7470775" y="1123950"/>
            <a:ext cx="3714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Line 74"/>
          <p:cNvSpPr>
            <a:spLocks noChangeShapeType="1"/>
          </p:cNvSpPr>
          <p:nvPr/>
        </p:nvSpPr>
        <p:spPr bwMode="auto">
          <a:xfrm flipH="1">
            <a:off x="7248525" y="1882775"/>
            <a:ext cx="609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5" name="Freeform 75"/>
          <p:cNvSpPr>
            <a:spLocks/>
          </p:cNvSpPr>
          <p:nvPr/>
        </p:nvSpPr>
        <p:spPr bwMode="auto">
          <a:xfrm>
            <a:off x="7331075" y="2060575"/>
            <a:ext cx="520700" cy="219075"/>
          </a:xfrm>
          <a:custGeom>
            <a:avLst/>
            <a:gdLst/>
            <a:ahLst/>
            <a:cxnLst>
              <a:cxn ang="0">
                <a:pos x="328" y="138"/>
              </a:cxn>
              <a:cxn ang="0">
                <a:pos x="280" y="138"/>
              </a:cxn>
              <a:cxn ang="0">
                <a:pos x="0" y="0"/>
              </a:cxn>
            </a:cxnLst>
            <a:rect l="0" t="0" r="r" b="b"/>
            <a:pathLst>
              <a:path w="328" h="138">
                <a:moveTo>
                  <a:pt x="328" y="138"/>
                </a:moveTo>
                <a:lnTo>
                  <a:pt x="280" y="138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41" name="Rectangle 81"/>
          <p:cNvSpPr>
            <a:spLocks noChangeArrowheads="1"/>
          </p:cNvSpPr>
          <p:nvPr/>
        </p:nvSpPr>
        <p:spPr bwMode="auto">
          <a:xfrm>
            <a:off x="7786688" y="1736725"/>
            <a:ext cx="1141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 dirty="0" err="1">
                <a:latin typeface="Arial" charset="0"/>
              </a:rPr>
              <a:t>Endomysium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5442" name="Rectangle 82"/>
          <p:cNvSpPr>
            <a:spLocks noChangeArrowheads="1"/>
          </p:cNvSpPr>
          <p:nvPr/>
        </p:nvSpPr>
        <p:spPr bwMode="auto">
          <a:xfrm>
            <a:off x="7797800" y="2143125"/>
            <a:ext cx="10810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Muscle fiber</a:t>
            </a:r>
          </a:p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in middle of </a:t>
            </a:r>
          </a:p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a fascicle</a:t>
            </a:r>
          </a:p>
        </p:txBody>
      </p:sp>
      <p:sp>
        <p:nvSpPr>
          <p:cNvPr id="15445" name="Rectangle 85"/>
          <p:cNvSpPr>
            <a:spLocks noChangeArrowheads="1"/>
          </p:cNvSpPr>
          <p:nvPr/>
        </p:nvSpPr>
        <p:spPr bwMode="auto">
          <a:xfrm>
            <a:off x="6181725" y="3597275"/>
            <a:ext cx="159861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Endomysium</a:t>
            </a:r>
          </a:p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(between individual</a:t>
            </a:r>
          </a:p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muscle fibers)</a:t>
            </a:r>
          </a:p>
        </p:txBody>
      </p:sp>
      <p:sp>
        <p:nvSpPr>
          <p:cNvPr id="15446" name="Rectangle 86"/>
          <p:cNvSpPr>
            <a:spLocks noChangeArrowheads="1"/>
          </p:cNvSpPr>
          <p:nvPr/>
        </p:nvSpPr>
        <p:spPr bwMode="auto">
          <a:xfrm>
            <a:off x="7215188" y="4421188"/>
            <a:ext cx="7000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Muscle</a:t>
            </a:r>
          </a:p>
          <a:p>
            <a:pPr algn="l">
              <a:lnSpc>
                <a:spcPct val="90000"/>
              </a:lnSpc>
            </a:pPr>
            <a:r>
              <a:rPr lang="en-US" sz="1200" b="1">
                <a:latin typeface="Arial" charset="0"/>
              </a:rPr>
              <a:t>fiber</a:t>
            </a:r>
          </a:p>
        </p:txBody>
      </p:sp>
      <p:sp>
        <p:nvSpPr>
          <p:cNvPr id="15448" name="Rectangle 88"/>
          <p:cNvSpPr>
            <a:spLocks noChangeArrowheads="1"/>
          </p:cNvSpPr>
          <p:nvPr/>
        </p:nvSpPr>
        <p:spPr bwMode="auto">
          <a:xfrm>
            <a:off x="2381250" y="5251450"/>
            <a:ext cx="785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Fascicle</a:t>
            </a:r>
          </a:p>
        </p:txBody>
      </p:sp>
      <p:sp>
        <p:nvSpPr>
          <p:cNvPr id="15455" name="Line 95"/>
          <p:cNvSpPr>
            <a:spLocks noChangeShapeType="1"/>
          </p:cNvSpPr>
          <p:nvPr/>
        </p:nvSpPr>
        <p:spPr bwMode="auto">
          <a:xfrm flipH="1">
            <a:off x="7245350" y="1882775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56" name="Freeform 96"/>
          <p:cNvSpPr>
            <a:spLocks/>
          </p:cNvSpPr>
          <p:nvPr/>
        </p:nvSpPr>
        <p:spPr bwMode="auto">
          <a:xfrm>
            <a:off x="7324725" y="2057400"/>
            <a:ext cx="520700" cy="219075"/>
          </a:xfrm>
          <a:custGeom>
            <a:avLst/>
            <a:gdLst/>
            <a:ahLst/>
            <a:cxnLst>
              <a:cxn ang="0">
                <a:pos x="328" y="138"/>
              </a:cxn>
              <a:cxn ang="0">
                <a:pos x="280" y="138"/>
              </a:cxn>
              <a:cxn ang="0">
                <a:pos x="0" y="0"/>
              </a:cxn>
            </a:cxnLst>
            <a:rect l="0" t="0" r="r" b="b"/>
            <a:pathLst>
              <a:path w="328" h="138">
                <a:moveTo>
                  <a:pt x="328" y="138"/>
                </a:moveTo>
                <a:lnTo>
                  <a:pt x="280" y="138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0" name="Freeform 100"/>
          <p:cNvSpPr>
            <a:spLocks/>
          </p:cNvSpPr>
          <p:nvPr/>
        </p:nvSpPr>
        <p:spPr bwMode="auto">
          <a:xfrm>
            <a:off x="4841875" y="3730625"/>
            <a:ext cx="1393825" cy="555625"/>
          </a:xfrm>
          <a:custGeom>
            <a:avLst/>
            <a:gdLst/>
            <a:ahLst/>
            <a:cxnLst>
              <a:cxn ang="0">
                <a:pos x="878" y="0"/>
              </a:cxn>
              <a:cxn ang="0">
                <a:pos x="782" y="0"/>
              </a:cxn>
              <a:cxn ang="0">
                <a:pos x="0" y="350"/>
              </a:cxn>
            </a:cxnLst>
            <a:rect l="0" t="0" r="r" b="b"/>
            <a:pathLst>
              <a:path w="878" h="350">
                <a:moveTo>
                  <a:pt x="878" y="0"/>
                </a:moveTo>
                <a:lnTo>
                  <a:pt x="782" y="0"/>
                </a:lnTo>
                <a:lnTo>
                  <a:pt x="0" y="35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1" name="Freeform 101"/>
          <p:cNvSpPr>
            <a:spLocks/>
          </p:cNvSpPr>
          <p:nvPr/>
        </p:nvSpPr>
        <p:spPr bwMode="auto">
          <a:xfrm>
            <a:off x="6553200" y="4562475"/>
            <a:ext cx="727075" cy="387350"/>
          </a:xfrm>
          <a:custGeom>
            <a:avLst/>
            <a:gdLst/>
            <a:ahLst/>
            <a:cxnLst>
              <a:cxn ang="0">
                <a:pos x="0" y="244"/>
              </a:cxn>
              <a:cxn ang="0">
                <a:pos x="368" y="0"/>
              </a:cxn>
              <a:cxn ang="0">
                <a:pos x="458" y="0"/>
              </a:cxn>
            </a:cxnLst>
            <a:rect l="0" t="0" r="r" b="b"/>
            <a:pathLst>
              <a:path w="458" h="244">
                <a:moveTo>
                  <a:pt x="0" y="244"/>
                </a:moveTo>
                <a:lnTo>
                  <a:pt x="368" y="0"/>
                </a:lnTo>
                <a:lnTo>
                  <a:pt x="458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3" name="Line 103"/>
          <p:cNvSpPr>
            <a:spLocks noChangeShapeType="1"/>
          </p:cNvSpPr>
          <p:nvPr/>
        </p:nvSpPr>
        <p:spPr bwMode="auto">
          <a:xfrm>
            <a:off x="2768600" y="5041900"/>
            <a:ext cx="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Skeletal Muscle: Attachments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Attach in at least two places</a:t>
            </a:r>
          </a:p>
          <a:p>
            <a:pPr lvl="1"/>
            <a:r>
              <a:rPr lang="en-US" b="1" dirty="0"/>
              <a:t>Insertion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movable bone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Origin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immovable (less movable) </a:t>
            </a:r>
            <a:r>
              <a:rPr lang="en-US" dirty="0" smtClean="0"/>
              <a:t>bone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Microscopic Anatomy of A Skeletal Muscle Fiber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Long, cylindrical cell </a:t>
            </a:r>
          </a:p>
          <a:p>
            <a:pPr lvl="1"/>
            <a:r>
              <a:rPr lang="en-US" dirty="0"/>
              <a:t>10 to 100 </a:t>
            </a:r>
            <a:r>
              <a:rPr lang="en-US" dirty="0">
                <a:sym typeface="Symbol" pitchFamily="28" charset="2"/>
              </a:rPr>
              <a:t>µ</a:t>
            </a:r>
            <a:r>
              <a:rPr lang="en-US" dirty="0"/>
              <a:t>m in diameter; up to 30 cm long</a:t>
            </a:r>
          </a:p>
          <a:p>
            <a:r>
              <a:rPr lang="en-US" dirty="0"/>
              <a:t>Multiple peripheral nuclei</a:t>
            </a:r>
          </a:p>
          <a:p>
            <a:r>
              <a:rPr lang="en-US" b="1" dirty="0"/>
              <a:t>Sarcolemma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plasma membrane</a:t>
            </a:r>
          </a:p>
          <a:p>
            <a:r>
              <a:rPr lang="en-US" b="1" dirty="0"/>
              <a:t>Sarcoplasm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cytoplasm</a:t>
            </a:r>
            <a:endParaRPr lang="en-US" dirty="0"/>
          </a:p>
          <a:p>
            <a:r>
              <a:rPr lang="en-US" b="1" dirty="0" smtClean="0"/>
              <a:t>Modified</a:t>
            </a:r>
            <a:r>
              <a:rPr lang="en-US" dirty="0" smtClean="0"/>
              <a:t> </a:t>
            </a:r>
            <a:r>
              <a:rPr lang="en-US" dirty="0"/>
              <a:t>structures: </a:t>
            </a:r>
            <a:endParaRPr lang="en-US" dirty="0" smtClean="0"/>
          </a:p>
          <a:p>
            <a:pPr lvl="1"/>
            <a:r>
              <a:rPr lang="en-US" b="1" dirty="0" smtClean="0"/>
              <a:t>myofibrils</a:t>
            </a:r>
            <a:r>
              <a:rPr lang="en-US" b="1" dirty="0"/>
              <a:t>, sarcoplasmic reticulum</a:t>
            </a:r>
            <a:r>
              <a:rPr lang="en-US" dirty="0"/>
              <a:t>, and </a:t>
            </a:r>
            <a:r>
              <a:rPr lang="en-US" b="1" dirty="0"/>
              <a:t>T tubules</a:t>
            </a:r>
          </a:p>
        </p:txBody>
      </p:sp>
    </p:spTree>
    <p:extLst>
      <p:ext uri="{BB962C8B-B14F-4D97-AF65-F5344CB8AC3E}">
        <p14:creationId xmlns:p14="http://schemas.microsoft.com/office/powerpoint/2010/main" val="3201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Myofibrils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Densely packed, </a:t>
            </a:r>
            <a:r>
              <a:rPr lang="en-US" dirty="0" err="1"/>
              <a:t>rodlike</a:t>
            </a:r>
            <a:r>
              <a:rPr lang="en-US" dirty="0"/>
              <a:t> elements </a:t>
            </a:r>
          </a:p>
          <a:p>
            <a:r>
              <a:rPr lang="en-US" dirty="0"/>
              <a:t> </a:t>
            </a:r>
            <a:r>
              <a:rPr lang="en-US" dirty="0" smtClean="0"/>
              <a:t>most of </a:t>
            </a:r>
            <a:r>
              <a:rPr lang="en-US" dirty="0"/>
              <a:t>cell volume </a:t>
            </a:r>
          </a:p>
          <a:p>
            <a:r>
              <a:rPr lang="en-US" dirty="0"/>
              <a:t>Contain </a:t>
            </a:r>
            <a:r>
              <a:rPr lang="en-US" b="1" dirty="0"/>
              <a:t>sarcomeres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the contractile </a:t>
            </a:r>
            <a:r>
              <a:rPr lang="en-US" dirty="0"/>
              <a:t>units </a:t>
            </a:r>
          </a:p>
          <a:p>
            <a:pPr lvl="1"/>
            <a:r>
              <a:rPr lang="en-US" dirty="0" smtClean="0"/>
              <a:t>contain </a:t>
            </a:r>
            <a:r>
              <a:rPr lang="en-US" dirty="0" err="1"/>
              <a:t>myofilaments</a:t>
            </a:r>
            <a:endParaRPr lang="en-US" dirty="0"/>
          </a:p>
          <a:p>
            <a:r>
              <a:rPr lang="en-US" dirty="0"/>
              <a:t>Exhibit striations </a:t>
            </a:r>
            <a:endParaRPr lang="en-US" dirty="0" smtClean="0"/>
          </a:p>
          <a:p>
            <a:pPr lvl="1"/>
            <a:r>
              <a:rPr lang="en-US" dirty="0" smtClean="0"/>
              <a:t>repeating </a:t>
            </a:r>
            <a:r>
              <a:rPr lang="en-US" dirty="0"/>
              <a:t>series of dark </a:t>
            </a:r>
            <a:r>
              <a:rPr lang="en-US" dirty="0" smtClean="0"/>
              <a:t>and light 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Sarcomere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Smallest contractile unit (functional unit) of muscle fiber</a:t>
            </a:r>
          </a:p>
          <a:p>
            <a:endParaRPr lang="en-US" dirty="0" smtClean="0"/>
          </a:p>
          <a:p>
            <a:r>
              <a:rPr lang="en-US" dirty="0" smtClean="0"/>
              <a:t>Composed </a:t>
            </a:r>
            <a:r>
              <a:rPr lang="en-US" dirty="0"/>
              <a:t>of thick and thin </a:t>
            </a:r>
            <a:r>
              <a:rPr lang="en-US" dirty="0" err="1"/>
              <a:t>myofilaments</a:t>
            </a:r>
            <a:r>
              <a:rPr lang="en-US" dirty="0"/>
              <a:t> made of contractile proteins</a:t>
            </a:r>
          </a:p>
        </p:txBody>
      </p:sp>
    </p:spTree>
    <p:extLst>
      <p:ext uri="{BB962C8B-B14F-4D97-AF65-F5344CB8AC3E}">
        <p14:creationId xmlns:p14="http://schemas.microsoft.com/office/powerpoint/2010/main" val="21251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Fibrous Joints: </a:t>
            </a:r>
            <a:r>
              <a:rPr lang="en-US" dirty="0" err="1" smtClean="0"/>
              <a:t>Gomphoses</a:t>
            </a:r>
            <a:endParaRPr lang="en-US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Peg-in-socket joints of teeth in alveolar sockets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Fibrous connection is the </a:t>
            </a:r>
            <a:r>
              <a:rPr lang="en-US" b="1" dirty="0" smtClean="0"/>
              <a:t>periodontal ligament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810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Sarcoplasmic Reticulum (SR)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of smooth endoplasmic reticulum surrounding each myofibril</a:t>
            </a:r>
          </a:p>
          <a:p>
            <a:pPr lvl="1"/>
            <a:r>
              <a:rPr lang="en-US" dirty="0"/>
              <a:t>Most run longitudinally</a:t>
            </a:r>
          </a:p>
          <a:p>
            <a:endParaRPr lang="en-US" dirty="0" smtClean="0"/>
          </a:p>
          <a:p>
            <a:r>
              <a:rPr lang="en-US" dirty="0" smtClean="0"/>
              <a:t>Functions </a:t>
            </a:r>
            <a:r>
              <a:rPr lang="en-US" dirty="0"/>
              <a:t>in regulation of intracellular Ca</a:t>
            </a:r>
            <a:r>
              <a:rPr lang="en-US" baseline="30000" dirty="0"/>
              <a:t>2+</a:t>
            </a:r>
            <a:r>
              <a:rPr lang="en-US" dirty="0"/>
              <a:t> levels</a:t>
            </a:r>
          </a:p>
          <a:p>
            <a:pPr lvl="1"/>
            <a:r>
              <a:rPr lang="en-US" dirty="0"/>
              <a:t>Stores and releases Ca</a:t>
            </a:r>
            <a:r>
              <a:rPr lang="en-US" baseline="30000" dirty="0"/>
              <a:t>2+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1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 Tubules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Continuations of sarcolemma</a:t>
            </a:r>
          </a:p>
          <a:p>
            <a:endParaRPr lang="en-US" dirty="0" smtClean="0"/>
          </a:p>
          <a:p>
            <a:r>
              <a:rPr lang="en-US" dirty="0" smtClean="0"/>
              <a:t>Lumen </a:t>
            </a:r>
            <a:r>
              <a:rPr lang="en-US" dirty="0"/>
              <a:t>continuous with extracellular space</a:t>
            </a:r>
          </a:p>
          <a:p>
            <a:endParaRPr lang="en-US" dirty="0" smtClean="0"/>
          </a:p>
          <a:p>
            <a:r>
              <a:rPr lang="en-US" dirty="0" smtClean="0"/>
              <a:t>Increase </a:t>
            </a:r>
            <a:r>
              <a:rPr lang="en-US" dirty="0"/>
              <a:t>muscle fiber's surface area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6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Sliding Filament Model of Contraction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Myosin heads bind to </a:t>
            </a:r>
            <a:r>
              <a:rPr lang="en-US" dirty="0" err="1"/>
              <a:t>actin</a:t>
            </a:r>
            <a:r>
              <a:rPr lang="en-US" dirty="0"/>
              <a:t>; sliding begins </a:t>
            </a:r>
          </a:p>
          <a:p>
            <a:endParaRPr lang="en-US" dirty="0" smtClean="0"/>
          </a:p>
          <a:p>
            <a:r>
              <a:rPr lang="en-US" dirty="0" smtClean="0"/>
              <a:t>Cross </a:t>
            </a:r>
            <a:r>
              <a:rPr lang="en-US" dirty="0"/>
              <a:t>bridges form and break several times, ratcheting thin filaments toward center of sarcomere</a:t>
            </a:r>
          </a:p>
          <a:p>
            <a:pPr lvl="1"/>
            <a:r>
              <a:rPr lang="en-US" dirty="0"/>
              <a:t>Causes shortening of muscle </a:t>
            </a:r>
            <a:r>
              <a:rPr lang="en-US" dirty="0" smtClean="0"/>
              <a:t>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Physiology of Skeletal Muscle Fibers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/>
              <a:t>For skeletal muscle to contract</a:t>
            </a:r>
          </a:p>
          <a:p>
            <a:pPr lvl="1"/>
            <a:r>
              <a:rPr lang="en-US" sz="3200" b="1"/>
              <a:t>Activation</a:t>
            </a:r>
            <a:r>
              <a:rPr lang="en-US" sz="3200"/>
              <a:t> (at </a:t>
            </a:r>
            <a:r>
              <a:rPr lang="en-US" sz="3200" b="1"/>
              <a:t>neuromuscular junction</a:t>
            </a:r>
            <a:r>
              <a:rPr lang="en-US" sz="3200"/>
              <a:t>)</a:t>
            </a:r>
          </a:p>
          <a:p>
            <a:pPr lvl="2"/>
            <a:r>
              <a:rPr lang="en-US" sz="2800"/>
              <a:t>Must be nervous system stimulation</a:t>
            </a:r>
          </a:p>
          <a:p>
            <a:pPr lvl="2"/>
            <a:r>
              <a:rPr lang="en-US" sz="2800"/>
              <a:t>Must generate </a:t>
            </a:r>
            <a:r>
              <a:rPr lang="en-US" sz="2800" b="1"/>
              <a:t>action potential</a:t>
            </a:r>
            <a:r>
              <a:rPr lang="en-US" sz="2800"/>
              <a:t> in sarcolemma</a:t>
            </a:r>
          </a:p>
          <a:p>
            <a:pPr lvl="1"/>
            <a:r>
              <a:rPr lang="en-US" sz="3200" b="1"/>
              <a:t>Excitation-contraction coupling</a:t>
            </a:r>
            <a:endParaRPr lang="en-US" sz="3200"/>
          </a:p>
          <a:p>
            <a:pPr lvl="2"/>
            <a:r>
              <a:rPr lang="en-US" sz="2800"/>
              <a:t>Action potential propagated along sarcolemma</a:t>
            </a:r>
          </a:p>
          <a:p>
            <a:pPr lvl="2"/>
            <a:r>
              <a:rPr lang="en-US" sz="2800"/>
              <a:t>Intracellular Ca</a:t>
            </a:r>
            <a:r>
              <a:rPr lang="en-US" sz="2800" baseline="30000"/>
              <a:t>2+</a:t>
            </a:r>
            <a:r>
              <a:rPr lang="en-US" sz="2800"/>
              <a:t> levels must rise briefly</a:t>
            </a:r>
          </a:p>
        </p:txBody>
      </p:sp>
    </p:spTree>
    <p:extLst>
      <p:ext uri="{BB962C8B-B14F-4D97-AF65-F5344CB8AC3E}">
        <p14:creationId xmlns:p14="http://schemas.microsoft.com/office/powerpoint/2010/main" val="30697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/>
              <a:t>The Nerve Stimulus and Events at the Neuromuscular Junction 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Skeletal muscles stimulated by somatic motor neurons </a:t>
            </a:r>
          </a:p>
          <a:p>
            <a:pPr>
              <a:lnSpc>
                <a:spcPct val="90000"/>
              </a:lnSpc>
            </a:pPr>
            <a:r>
              <a:rPr lang="en-US" dirty="0"/>
              <a:t>Axons of motor neurons travel from central nervous system </a:t>
            </a:r>
            <a:r>
              <a:rPr lang="en-US" dirty="0" smtClean="0"/>
              <a:t>to </a:t>
            </a:r>
            <a:r>
              <a:rPr lang="en-US" dirty="0"/>
              <a:t>skeletal muscle</a:t>
            </a:r>
          </a:p>
          <a:p>
            <a:pPr>
              <a:lnSpc>
                <a:spcPct val="90000"/>
              </a:lnSpc>
            </a:pPr>
            <a:r>
              <a:rPr lang="en-US" dirty="0"/>
              <a:t>Each axon forms several branches as it enters muscle </a:t>
            </a:r>
          </a:p>
          <a:p>
            <a:pPr>
              <a:lnSpc>
                <a:spcPct val="90000"/>
              </a:lnSpc>
            </a:pPr>
            <a:r>
              <a:rPr lang="en-US" dirty="0"/>
              <a:t>Each axon ending forms </a:t>
            </a:r>
            <a:r>
              <a:rPr lang="en-US" b="1" dirty="0"/>
              <a:t>neuromuscular junction</a:t>
            </a:r>
            <a:r>
              <a:rPr lang="en-US" dirty="0"/>
              <a:t> with single muscle fiber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Usually only one per muscle fiber</a:t>
            </a:r>
          </a:p>
        </p:txBody>
      </p:sp>
    </p:spTree>
    <p:extLst>
      <p:ext uri="{BB962C8B-B14F-4D97-AF65-F5344CB8AC3E}">
        <p14:creationId xmlns:p14="http://schemas.microsoft.com/office/powerpoint/2010/main" val="5509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1008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algn="l" eaLnBrk="1" hangingPunct="1"/>
            <a:r>
              <a:rPr lang="en-US" sz="1200" b="1">
                <a:latin typeface="Arial" charset="0"/>
                <a:cs typeface="Arial" charset="0"/>
              </a:rPr>
              <a:t>Figure 9.8  When a nerve impulse reaches a neuromuscular junction, acetylcholine (ACh) is released.</a:t>
            </a:r>
          </a:p>
        </p:txBody>
      </p:sp>
      <p:sp>
        <p:nvSpPr>
          <p:cNvPr id="41077" name="Rectangle 117"/>
          <p:cNvSpPr>
            <a:spLocks noChangeArrowheads="1"/>
          </p:cNvSpPr>
          <p:nvPr/>
        </p:nvSpPr>
        <p:spPr bwMode="auto">
          <a:xfrm>
            <a:off x="8272463" y="60325"/>
            <a:ext cx="674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 b="1">
                <a:latin typeface="Arial" charset="0"/>
                <a:cs typeface="Arial" charset="0"/>
              </a:rPr>
              <a:t>Slide 1</a:t>
            </a:r>
          </a:p>
        </p:txBody>
      </p:sp>
      <p:pic>
        <p:nvPicPr>
          <p:cNvPr id="41278" name="Picture 318" descr="figure_09_08_0_unlabeled"/>
          <p:cNvPicPr>
            <a:picLocks noChangeAspect="1" noChangeArrowheads="1"/>
          </p:cNvPicPr>
          <p:nvPr/>
        </p:nvPicPr>
        <p:blipFill>
          <a:blip r:embed="rId3" cstate="print"/>
          <a:srcRect b="2704"/>
          <a:stretch>
            <a:fillRect/>
          </a:stretch>
        </p:blipFill>
        <p:spPr bwMode="auto">
          <a:xfrm>
            <a:off x="1779588" y="295275"/>
            <a:ext cx="6230937" cy="6454775"/>
          </a:xfrm>
          <a:prstGeom prst="rect">
            <a:avLst/>
          </a:prstGeom>
          <a:noFill/>
        </p:spPr>
      </p:pic>
      <p:sp>
        <p:nvSpPr>
          <p:cNvPr id="41291" name="Freeform 331"/>
          <p:cNvSpPr>
            <a:spLocks/>
          </p:cNvSpPr>
          <p:nvPr/>
        </p:nvSpPr>
        <p:spPr bwMode="auto">
          <a:xfrm>
            <a:off x="5540375" y="5953125"/>
            <a:ext cx="1028700" cy="441325"/>
          </a:xfrm>
          <a:custGeom>
            <a:avLst/>
            <a:gdLst/>
            <a:ahLst/>
            <a:cxnLst>
              <a:cxn ang="0">
                <a:pos x="0" y="278"/>
              </a:cxn>
              <a:cxn ang="0">
                <a:pos x="546" y="0"/>
              </a:cxn>
              <a:cxn ang="0">
                <a:pos x="648" y="2"/>
              </a:cxn>
            </a:cxnLst>
            <a:rect l="0" t="0" r="r" b="b"/>
            <a:pathLst>
              <a:path w="648" h="278">
                <a:moveTo>
                  <a:pt x="0" y="278"/>
                </a:moveTo>
                <a:lnTo>
                  <a:pt x="546" y="0"/>
                </a:lnTo>
                <a:lnTo>
                  <a:pt x="648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2" name="Freeform 332"/>
          <p:cNvSpPr>
            <a:spLocks/>
          </p:cNvSpPr>
          <p:nvPr/>
        </p:nvSpPr>
        <p:spPr bwMode="auto">
          <a:xfrm>
            <a:off x="5184775" y="5895975"/>
            <a:ext cx="139700" cy="57150"/>
          </a:xfrm>
          <a:custGeom>
            <a:avLst/>
            <a:gdLst/>
            <a:ahLst/>
            <a:cxnLst>
              <a:cxn ang="0">
                <a:pos x="32" y="36"/>
              </a:cxn>
              <a:cxn ang="0">
                <a:pos x="88" y="0"/>
              </a:cxn>
              <a:cxn ang="0">
                <a:pos x="0" y="2"/>
              </a:cxn>
            </a:cxnLst>
            <a:rect l="0" t="0" r="r" b="b"/>
            <a:pathLst>
              <a:path w="88" h="36">
                <a:moveTo>
                  <a:pt x="32" y="36"/>
                </a:moveTo>
                <a:lnTo>
                  <a:pt x="88" y="0"/>
                </a:lnTo>
                <a:lnTo>
                  <a:pt x="0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3" name="Freeform 333"/>
          <p:cNvSpPr>
            <a:spLocks/>
          </p:cNvSpPr>
          <p:nvPr/>
        </p:nvSpPr>
        <p:spPr bwMode="auto">
          <a:xfrm>
            <a:off x="5591175" y="4921250"/>
            <a:ext cx="984250" cy="409575"/>
          </a:xfrm>
          <a:custGeom>
            <a:avLst/>
            <a:gdLst/>
            <a:ahLst/>
            <a:cxnLst>
              <a:cxn ang="0">
                <a:pos x="0" y="258"/>
              </a:cxn>
              <a:cxn ang="0">
                <a:pos x="512" y="0"/>
              </a:cxn>
              <a:cxn ang="0">
                <a:pos x="620" y="0"/>
              </a:cxn>
            </a:cxnLst>
            <a:rect l="0" t="0" r="r" b="b"/>
            <a:pathLst>
              <a:path w="620" h="258">
                <a:moveTo>
                  <a:pt x="0" y="258"/>
                </a:moveTo>
                <a:lnTo>
                  <a:pt x="512" y="0"/>
                </a:lnTo>
                <a:lnTo>
                  <a:pt x="62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4" name="Freeform 334"/>
          <p:cNvSpPr>
            <a:spLocks/>
          </p:cNvSpPr>
          <p:nvPr/>
        </p:nvSpPr>
        <p:spPr bwMode="auto">
          <a:xfrm>
            <a:off x="7064375" y="3937000"/>
            <a:ext cx="123825" cy="168275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78" y="106"/>
              </a:cxn>
              <a:cxn ang="0">
                <a:pos x="54" y="0"/>
              </a:cxn>
            </a:cxnLst>
            <a:rect l="0" t="0" r="r" b="b"/>
            <a:pathLst>
              <a:path w="78" h="106">
                <a:moveTo>
                  <a:pt x="0" y="80"/>
                </a:moveTo>
                <a:lnTo>
                  <a:pt x="78" y="106"/>
                </a:lnTo>
                <a:lnTo>
                  <a:pt x="54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5" name="Freeform 335"/>
          <p:cNvSpPr>
            <a:spLocks/>
          </p:cNvSpPr>
          <p:nvPr/>
        </p:nvSpPr>
        <p:spPr bwMode="auto">
          <a:xfrm>
            <a:off x="6781800" y="3508375"/>
            <a:ext cx="180975" cy="4127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2" y="0"/>
              </a:cxn>
              <a:cxn ang="0">
                <a:pos x="110" y="2"/>
              </a:cxn>
              <a:cxn ang="0">
                <a:pos x="114" y="26"/>
              </a:cxn>
            </a:cxnLst>
            <a:rect l="0" t="0" r="r" b="b"/>
            <a:pathLst>
              <a:path w="114" h="26">
                <a:moveTo>
                  <a:pt x="0" y="22"/>
                </a:moveTo>
                <a:lnTo>
                  <a:pt x="2" y="0"/>
                </a:lnTo>
                <a:lnTo>
                  <a:pt x="110" y="2"/>
                </a:lnTo>
                <a:lnTo>
                  <a:pt x="114" y="2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6" name="Line 336"/>
          <p:cNvSpPr>
            <a:spLocks noChangeShapeType="1"/>
          </p:cNvSpPr>
          <p:nvPr/>
        </p:nvSpPr>
        <p:spPr bwMode="auto">
          <a:xfrm flipV="1">
            <a:off x="6864350" y="3454400"/>
            <a:ext cx="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7" name="Freeform 337"/>
          <p:cNvSpPr>
            <a:spLocks/>
          </p:cNvSpPr>
          <p:nvPr/>
        </p:nvSpPr>
        <p:spPr bwMode="auto">
          <a:xfrm>
            <a:off x="6194425" y="2889250"/>
            <a:ext cx="384175" cy="155575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190" y="0"/>
              </a:cxn>
              <a:cxn ang="0">
                <a:pos x="242" y="2"/>
              </a:cxn>
            </a:cxnLst>
            <a:rect l="0" t="0" r="r" b="b"/>
            <a:pathLst>
              <a:path w="242" h="98">
                <a:moveTo>
                  <a:pt x="0" y="98"/>
                </a:moveTo>
                <a:lnTo>
                  <a:pt x="190" y="0"/>
                </a:lnTo>
                <a:lnTo>
                  <a:pt x="242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8" name="Freeform 338"/>
          <p:cNvSpPr>
            <a:spLocks/>
          </p:cNvSpPr>
          <p:nvPr/>
        </p:nvSpPr>
        <p:spPr bwMode="auto">
          <a:xfrm>
            <a:off x="6654800" y="1543050"/>
            <a:ext cx="120650" cy="104775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26" y="0"/>
              </a:cxn>
              <a:cxn ang="0">
                <a:pos x="76" y="0"/>
              </a:cxn>
            </a:cxnLst>
            <a:rect l="0" t="0" r="r" b="b"/>
            <a:pathLst>
              <a:path w="76" h="66">
                <a:moveTo>
                  <a:pt x="0" y="66"/>
                </a:moveTo>
                <a:lnTo>
                  <a:pt x="26" y="0"/>
                </a:lnTo>
                <a:lnTo>
                  <a:pt x="76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99" name="Freeform 339"/>
          <p:cNvSpPr>
            <a:spLocks/>
          </p:cNvSpPr>
          <p:nvPr/>
        </p:nvSpPr>
        <p:spPr bwMode="auto">
          <a:xfrm>
            <a:off x="6375400" y="1111250"/>
            <a:ext cx="209550" cy="460375"/>
          </a:xfrm>
          <a:custGeom>
            <a:avLst/>
            <a:gdLst/>
            <a:ahLst/>
            <a:cxnLst>
              <a:cxn ang="0">
                <a:pos x="0" y="290"/>
              </a:cxn>
              <a:cxn ang="0">
                <a:pos x="80" y="0"/>
              </a:cxn>
              <a:cxn ang="0">
                <a:pos x="132" y="4"/>
              </a:cxn>
            </a:cxnLst>
            <a:rect l="0" t="0" r="r" b="b"/>
            <a:pathLst>
              <a:path w="132" h="290">
                <a:moveTo>
                  <a:pt x="0" y="290"/>
                </a:moveTo>
                <a:lnTo>
                  <a:pt x="80" y="0"/>
                </a:lnTo>
                <a:lnTo>
                  <a:pt x="132" y="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00" name="Line 340"/>
          <p:cNvSpPr>
            <a:spLocks noChangeShapeType="1"/>
          </p:cNvSpPr>
          <p:nvPr/>
        </p:nvSpPr>
        <p:spPr bwMode="auto">
          <a:xfrm>
            <a:off x="4962525" y="10033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01" name="Freeform 341"/>
          <p:cNvSpPr>
            <a:spLocks/>
          </p:cNvSpPr>
          <p:nvPr/>
        </p:nvSpPr>
        <p:spPr bwMode="auto">
          <a:xfrm>
            <a:off x="5572125" y="752475"/>
            <a:ext cx="307975" cy="123825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150" y="0"/>
              </a:cxn>
              <a:cxn ang="0">
                <a:pos x="194" y="2"/>
              </a:cxn>
            </a:cxnLst>
            <a:rect l="0" t="0" r="r" b="b"/>
            <a:pathLst>
              <a:path w="194" h="78">
                <a:moveTo>
                  <a:pt x="0" y="78"/>
                </a:moveTo>
                <a:lnTo>
                  <a:pt x="150" y="0"/>
                </a:lnTo>
                <a:lnTo>
                  <a:pt x="194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02" name="Rectangle 342"/>
          <p:cNvSpPr>
            <a:spLocks noChangeArrowheads="1"/>
          </p:cNvSpPr>
          <p:nvPr/>
        </p:nvSpPr>
        <p:spPr bwMode="auto">
          <a:xfrm>
            <a:off x="4460875" y="890588"/>
            <a:ext cx="10096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>
                <a:latin typeface="Arial" charset="0"/>
              </a:rPr>
              <a:t>Action</a:t>
            </a:r>
          </a:p>
          <a:p>
            <a:pPr algn="l">
              <a:lnSpc>
                <a:spcPct val="90000"/>
              </a:lnSpc>
            </a:pPr>
            <a:r>
              <a:rPr lang="en-US" sz="1000" b="1">
                <a:latin typeface="Arial" charset="0"/>
              </a:rPr>
              <a:t>potential (AP)</a:t>
            </a:r>
          </a:p>
        </p:txBody>
      </p:sp>
      <p:sp>
        <p:nvSpPr>
          <p:cNvPr id="41303" name="Rectangle 343"/>
          <p:cNvSpPr>
            <a:spLocks noChangeArrowheads="1"/>
          </p:cNvSpPr>
          <p:nvPr/>
        </p:nvSpPr>
        <p:spPr bwMode="auto">
          <a:xfrm>
            <a:off x="5797550" y="628650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Myelinated axon</a:t>
            </a:r>
          </a:p>
          <a:p>
            <a:pPr algn="ctr"/>
            <a:r>
              <a:rPr lang="en-US" sz="1000" b="1">
                <a:latin typeface="Arial" charset="0"/>
              </a:rPr>
              <a:t>of motor neuron</a:t>
            </a:r>
          </a:p>
        </p:txBody>
      </p:sp>
      <p:sp>
        <p:nvSpPr>
          <p:cNvPr id="41304" name="Rectangle 344"/>
          <p:cNvSpPr>
            <a:spLocks noChangeArrowheads="1"/>
          </p:cNvSpPr>
          <p:nvPr/>
        </p:nvSpPr>
        <p:spPr bwMode="auto">
          <a:xfrm>
            <a:off x="6511925" y="998538"/>
            <a:ext cx="12636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Axon terminal of </a:t>
            </a:r>
          </a:p>
          <a:p>
            <a:pPr algn="l">
              <a:lnSpc>
                <a:spcPct val="95000"/>
              </a:lnSpc>
            </a:pPr>
            <a:r>
              <a:rPr lang="en-US" sz="1000">
                <a:latin typeface="Arial Black" pitchFamily="28" charset="0"/>
              </a:rPr>
              <a:t>neuromuscular </a:t>
            </a:r>
          </a:p>
          <a:p>
            <a:pPr algn="l">
              <a:lnSpc>
                <a:spcPct val="95000"/>
              </a:lnSpc>
            </a:pPr>
            <a:r>
              <a:rPr lang="en-US" sz="1000">
                <a:latin typeface="Arial Black" pitchFamily="28" charset="0"/>
              </a:rPr>
              <a:t>junction</a:t>
            </a:r>
            <a:endParaRPr lang="en-US" sz="1000" b="1">
              <a:latin typeface="Arial" charset="0"/>
            </a:endParaRPr>
          </a:p>
        </p:txBody>
      </p:sp>
      <p:sp>
        <p:nvSpPr>
          <p:cNvPr id="41305" name="Rectangle 345"/>
          <p:cNvSpPr>
            <a:spLocks noChangeArrowheads="1"/>
          </p:cNvSpPr>
          <p:nvPr/>
        </p:nvSpPr>
        <p:spPr bwMode="auto">
          <a:xfrm>
            <a:off x="6708775" y="1427163"/>
            <a:ext cx="1158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Sarcolemma of</a:t>
            </a:r>
          </a:p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the muscle fiber</a:t>
            </a:r>
          </a:p>
        </p:txBody>
      </p:sp>
      <p:sp>
        <p:nvSpPr>
          <p:cNvPr id="41306" name="Rectangle 346"/>
          <p:cNvSpPr>
            <a:spLocks noChangeArrowheads="1"/>
          </p:cNvSpPr>
          <p:nvPr/>
        </p:nvSpPr>
        <p:spPr bwMode="auto">
          <a:xfrm>
            <a:off x="6518275" y="2773363"/>
            <a:ext cx="11731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Synaptic vesicle</a:t>
            </a:r>
          </a:p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containing ACh</a:t>
            </a:r>
          </a:p>
        </p:txBody>
      </p:sp>
      <p:sp>
        <p:nvSpPr>
          <p:cNvPr id="41307" name="Rectangle 347"/>
          <p:cNvSpPr>
            <a:spLocks noChangeArrowheads="1"/>
          </p:cNvSpPr>
          <p:nvPr/>
        </p:nvSpPr>
        <p:spPr bwMode="auto">
          <a:xfrm>
            <a:off x="6718300" y="3125788"/>
            <a:ext cx="749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Synaptic </a:t>
            </a:r>
          </a:p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cleft</a:t>
            </a:r>
          </a:p>
        </p:txBody>
      </p:sp>
      <p:sp>
        <p:nvSpPr>
          <p:cNvPr id="41308" name="Rectangle 348"/>
          <p:cNvSpPr>
            <a:spLocks noChangeArrowheads="1"/>
          </p:cNvSpPr>
          <p:nvPr/>
        </p:nvSpPr>
        <p:spPr bwMode="auto">
          <a:xfrm>
            <a:off x="7104063" y="4051300"/>
            <a:ext cx="9255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000" b="1">
                <a:latin typeface="Arial" charset="0"/>
              </a:rPr>
              <a:t>Junctional</a:t>
            </a:r>
          </a:p>
          <a:p>
            <a:pPr algn="l">
              <a:lnSpc>
                <a:spcPct val="80000"/>
              </a:lnSpc>
            </a:pPr>
            <a:r>
              <a:rPr lang="en-US" sz="1000" b="1">
                <a:latin typeface="Arial" charset="0"/>
              </a:rPr>
              <a:t>folds of </a:t>
            </a:r>
          </a:p>
          <a:p>
            <a:pPr algn="l">
              <a:lnSpc>
                <a:spcPct val="80000"/>
              </a:lnSpc>
            </a:pPr>
            <a:r>
              <a:rPr lang="en-US" sz="1000" b="1">
                <a:latin typeface="Arial" charset="0"/>
              </a:rPr>
              <a:t>sarcolemma</a:t>
            </a:r>
          </a:p>
        </p:txBody>
      </p:sp>
      <p:sp>
        <p:nvSpPr>
          <p:cNvPr id="41309" name="Rectangle 349"/>
          <p:cNvSpPr>
            <a:spLocks noChangeArrowheads="1"/>
          </p:cNvSpPr>
          <p:nvPr/>
        </p:nvSpPr>
        <p:spPr bwMode="auto">
          <a:xfrm>
            <a:off x="6700838" y="4454525"/>
            <a:ext cx="10588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000" b="1" i="1">
                <a:latin typeface="Arial" charset="0"/>
              </a:rPr>
              <a:t>Sarcoplasm of</a:t>
            </a:r>
          </a:p>
          <a:p>
            <a:pPr algn="l">
              <a:lnSpc>
                <a:spcPct val="85000"/>
              </a:lnSpc>
            </a:pPr>
            <a:r>
              <a:rPr lang="en-US" sz="1000" b="1" i="1">
                <a:latin typeface="Arial" charset="0"/>
              </a:rPr>
              <a:t>muscle fiber</a:t>
            </a:r>
            <a:endParaRPr lang="en-US" sz="1000" b="1">
              <a:latin typeface="Arial" charset="0"/>
            </a:endParaRPr>
          </a:p>
        </p:txBody>
      </p:sp>
      <p:sp>
        <p:nvSpPr>
          <p:cNvPr id="41310" name="Rectangle 350"/>
          <p:cNvSpPr>
            <a:spLocks noChangeArrowheads="1"/>
          </p:cNvSpPr>
          <p:nvPr/>
        </p:nvSpPr>
        <p:spPr bwMode="auto">
          <a:xfrm>
            <a:off x="6497638" y="4806950"/>
            <a:ext cx="13414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000" b="1">
                <a:latin typeface="Arial" charset="0"/>
              </a:rPr>
              <a:t>Postsynaptic </a:t>
            </a:r>
          </a:p>
          <a:p>
            <a:pPr algn="l">
              <a:lnSpc>
                <a:spcPct val="85000"/>
              </a:lnSpc>
            </a:pPr>
            <a:r>
              <a:rPr lang="en-US" sz="1000" b="1">
                <a:latin typeface="Arial" charset="0"/>
              </a:rPr>
              <a:t>membrane</a:t>
            </a:r>
          </a:p>
          <a:p>
            <a:pPr algn="l">
              <a:lnSpc>
                <a:spcPct val="85000"/>
              </a:lnSpc>
            </a:pPr>
            <a:r>
              <a:rPr lang="en-US" sz="1000" b="1">
                <a:latin typeface="Arial" charset="0"/>
              </a:rPr>
              <a:t>ion channel opens;</a:t>
            </a:r>
          </a:p>
          <a:p>
            <a:pPr algn="l">
              <a:lnSpc>
                <a:spcPct val="85000"/>
              </a:lnSpc>
            </a:pPr>
            <a:r>
              <a:rPr lang="en-US" sz="1000" b="1">
                <a:latin typeface="Arial" charset="0"/>
              </a:rPr>
              <a:t>ions pass.</a:t>
            </a:r>
          </a:p>
        </p:txBody>
      </p:sp>
      <p:sp>
        <p:nvSpPr>
          <p:cNvPr id="41311" name="Rectangle 351"/>
          <p:cNvSpPr>
            <a:spLocks noChangeArrowheads="1"/>
          </p:cNvSpPr>
          <p:nvPr/>
        </p:nvSpPr>
        <p:spPr bwMode="auto">
          <a:xfrm>
            <a:off x="6499225" y="5829300"/>
            <a:ext cx="13620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Ion channel closes;</a:t>
            </a:r>
          </a:p>
          <a:p>
            <a:pPr algn="l">
              <a:lnSpc>
                <a:spcPct val="95000"/>
              </a:lnSpc>
            </a:pPr>
            <a:r>
              <a:rPr lang="en-US" sz="1000" b="1">
                <a:latin typeface="Arial" charset="0"/>
              </a:rPr>
              <a:t>ions cannot pass.</a:t>
            </a:r>
          </a:p>
        </p:txBody>
      </p:sp>
      <p:sp>
        <p:nvSpPr>
          <p:cNvPr id="41320" name="Rectangle 360"/>
          <p:cNvSpPr>
            <a:spLocks noChangeArrowheads="1"/>
          </p:cNvSpPr>
          <p:nvPr/>
        </p:nvSpPr>
        <p:spPr bwMode="auto">
          <a:xfrm>
            <a:off x="5254625" y="5759450"/>
            <a:ext cx="106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Degraded ACh</a:t>
            </a:r>
          </a:p>
        </p:txBody>
      </p:sp>
      <p:sp>
        <p:nvSpPr>
          <p:cNvPr id="41321" name="Rectangle 361"/>
          <p:cNvSpPr>
            <a:spLocks noChangeArrowheads="1"/>
          </p:cNvSpPr>
          <p:nvPr/>
        </p:nvSpPr>
        <p:spPr bwMode="auto">
          <a:xfrm>
            <a:off x="4551363" y="5851525"/>
            <a:ext cx="444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ACh</a:t>
            </a:r>
          </a:p>
        </p:txBody>
      </p:sp>
      <p:sp>
        <p:nvSpPr>
          <p:cNvPr id="41322" name="Rectangle 362"/>
          <p:cNvSpPr>
            <a:spLocks noChangeArrowheads="1"/>
          </p:cNvSpPr>
          <p:nvPr/>
        </p:nvSpPr>
        <p:spPr bwMode="auto">
          <a:xfrm>
            <a:off x="4594225" y="6357938"/>
            <a:ext cx="84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000" b="1">
                <a:latin typeface="Arial" charset="0"/>
              </a:rPr>
              <a:t>Acetylcho-</a:t>
            </a:r>
          </a:p>
          <a:p>
            <a:pPr algn="l">
              <a:lnSpc>
                <a:spcPct val="80000"/>
              </a:lnSpc>
            </a:pPr>
            <a:r>
              <a:rPr lang="en-US" sz="1000" b="1">
                <a:latin typeface="Arial" charset="0"/>
              </a:rPr>
              <a:t>linesterase</a:t>
            </a:r>
          </a:p>
        </p:txBody>
      </p:sp>
      <p:sp>
        <p:nvSpPr>
          <p:cNvPr id="41323" name="Freeform 363"/>
          <p:cNvSpPr>
            <a:spLocks/>
          </p:cNvSpPr>
          <p:nvPr/>
        </p:nvSpPr>
        <p:spPr bwMode="auto">
          <a:xfrm>
            <a:off x="4905375" y="5902325"/>
            <a:ext cx="34925" cy="76200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22" y="44"/>
              </a:cxn>
              <a:cxn ang="0">
                <a:pos x="0" y="48"/>
              </a:cxn>
            </a:cxnLst>
            <a:rect l="0" t="0" r="r" b="b"/>
            <a:pathLst>
              <a:path w="22" h="48">
                <a:moveTo>
                  <a:pt x="10" y="0"/>
                </a:moveTo>
                <a:lnTo>
                  <a:pt x="22" y="44"/>
                </a:lnTo>
                <a:lnTo>
                  <a:pt x="0" y="4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4" name="Oval 364"/>
          <p:cNvSpPr>
            <a:spLocks noChangeArrowheads="1"/>
          </p:cNvSpPr>
          <p:nvPr/>
        </p:nvSpPr>
        <p:spPr bwMode="auto">
          <a:xfrm>
            <a:off x="5397500" y="2527300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5" name="Oval 365"/>
          <p:cNvSpPr>
            <a:spLocks noChangeArrowheads="1"/>
          </p:cNvSpPr>
          <p:nvPr/>
        </p:nvSpPr>
        <p:spPr bwMode="auto">
          <a:xfrm>
            <a:off x="4930775" y="2914650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6" name="Oval 366"/>
          <p:cNvSpPr>
            <a:spLocks noChangeArrowheads="1"/>
          </p:cNvSpPr>
          <p:nvPr/>
        </p:nvSpPr>
        <p:spPr bwMode="auto">
          <a:xfrm>
            <a:off x="4927600" y="3829050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7" name="Oval 367"/>
          <p:cNvSpPr>
            <a:spLocks noChangeArrowheads="1"/>
          </p:cNvSpPr>
          <p:nvPr/>
        </p:nvSpPr>
        <p:spPr bwMode="auto">
          <a:xfrm>
            <a:off x="5483225" y="4435475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8" name="Oval 368"/>
          <p:cNvSpPr>
            <a:spLocks noChangeArrowheads="1"/>
          </p:cNvSpPr>
          <p:nvPr/>
        </p:nvSpPr>
        <p:spPr bwMode="auto">
          <a:xfrm>
            <a:off x="5410200" y="5130800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29" name="Oval 369"/>
          <p:cNvSpPr>
            <a:spLocks noChangeArrowheads="1"/>
          </p:cNvSpPr>
          <p:nvPr/>
        </p:nvSpPr>
        <p:spPr bwMode="auto">
          <a:xfrm>
            <a:off x="4968875" y="6022975"/>
            <a:ext cx="26988" cy="26988"/>
          </a:xfrm>
          <a:prstGeom prst="ellipse">
            <a:avLst/>
          </a:prstGeom>
          <a:solidFill>
            <a:srgbClr val="0074A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30" name="Line 370"/>
          <p:cNvSpPr>
            <a:spLocks noChangeShapeType="1"/>
          </p:cNvSpPr>
          <p:nvPr/>
        </p:nvSpPr>
        <p:spPr bwMode="auto">
          <a:xfrm flipV="1">
            <a:off x="5041900" y="60801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Neuromuscular Junction (NMJ)</a:t>
            </a:r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295400"/>
            <a:ext cx="8229600" cy="5181600"/>
          </a:xfrm>
        </p:spPr>
        <p:txBody>
          <a:bodyPr/>
          <a:lstStyle/>
          <a:p>
            <a:r>
              <a:rPr lang="en-US" sz="2800" b="1" dirty="0" smtClean="0"/>
              <a:t>Axon </a:t>
            </a:r>
            <a:r>
              <a:rPr lang="en-US" sz="2800" b="1" dirty="0"/>
              <a:t>terminal</a:t>
            </a:r>
            <a:r>
              <a:rPr lang="en-US" sz="2800" dirty="0"/>
              <a:t> and muscle fiber separated by gel-filled space called </a:t>
            </a:r>
            <a:r>
              <a:rPr lang="en-US" sz="2800" b="1" dirty="0"/>
              <a:t>synaptic cleft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Synaptic </a:t>
            </a:r>
            <a:r>
              <a:rPr lang="en-US" sz="2800" dirty="0"/>
              <a:t>vesicles of axon terminal contain neurotransmitter </a:t>
            </a:r>
            <a:r>
              <a:rPr lang="en-US" sz="2800" b="1" dirty="0"/>
              <a:t>acetylcholine</a:t>
            </a:r>
            <a:r>
              <a:rPr lang="en-US" sz="2800" dirty="0"/>
              <a:t> (</a:t>
            </a:r>
            <a:r>
              <a:rPr lang="en-US" sz="2800" b="1" dirty="0" err="1"/>
              <a:t>ACh</a:t>
            </a:r>
            <a:r>
              <a:rPr lang="en-US" sz="2800" dirty="0"/>
              <a:t>)</a:t>
            </a:r>
          </a:p>
          <a:p>
            <a:endParaRPr lang="en-US" sz="2800" b="1" dirty="0" smtClean="0"/>
          </a:p>
          <a:p>
            <a:r>
              <a:rPr lang="en-US" sz="2800" dirty="0" smtClean="0"/>
              <a:t>Muscle side of the NMJ contains </a:t>
            </a:r>
            <a:r>
              <a:rPr lang="en-US" sz="2800" b="1" dirty="0" err="1"/>
              <a:t>ACh</a:t>
            </a:r>
            <a:r>
              <a:rPr lang="en-US" sz="2800" b="1" dirty="0"/>
              <a:t> receptors</a:t>
            </a:r>
            <a:r>
              <a:rPr lang="en-US" sz="2800" dirty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NMJ </a:t>
            </a:r>
            <a:r>
              <a:rPr lang="en-US" sz="2800" dirty="0"/>
              <a:t>includes axon terminals, synaptic cleft, </a:t>
            </a:r>
            <a:r>
              <a:rPr lang="en-US" sz="2800" dirty="0" err="1"/>
              <a:t>junctional</a:t>
            </a:r>
            <a:r>
              <a:rPr lang="en-US" sz="2800" dirty="0"/>
              <a:t> folds</a:t>
            </a:r>
          </a:p>
        </p:txBody>
      </p:sp>
    </p:spTree>
    <p:extLst>
      <p:ext uri="{BB962C8B-B14F-4D97-AF65-F5344CB8AC3E}">
        <p14:creationId xmlns:p14="http://schemas.microsoft.com/office/powerpoint/2010/main" val="6306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Events at the Neuromuscular Junction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Nerve impulse arrives at axon terminal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 </a:t>
            </a:r>
            <a:r>
              <a:rPr lang="en-US" dirty="0" err="1"/>
              <a:t>ACh</a:t>
            </a:r>
            <a:r>
              <a:rPr lang="en-US" dirty="0"/>
              <a:t> released into synaptic cleft</a:t>
            </a:r>
          </a:p>
          <a:p>
            <a:endParaRPr lang="en-US" dirty="0" smtClean="0"/>
          </a:p>
          <a:p>
            <a:r>
              <a:rPr lang="en-US" dirty="0" err="1" smtClean="0"/>
              <a:t>ACh</a:t>
            </a:r>
            <a:r>
              <a:rPr lang="en-US" dirty="0" smtClean="0"/>
              <a:t> </a:t>
            </a:r>
            <a:r>
              <a:rPr lang="en-US" dirty="0"/>
              <a:t>diffuses across cleft and binds with receptors on sarcolemma </a:t>
            </a:r>
            <a:r>
              <a:rPr lang="en-US" dirty="0">
                <a:sym typeface="Wingdings" pitchFamily="28" charset="2"/>
              </a:rPr>
              <a:t>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Electrical </a:t>
            </a:r>
            <a:r>
              <a:rPr lang="en-US" dirty="0"/>
              <a:t>events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generation of action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8424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Destruction of Acetylcholine</a:t>
            </a:r>
          </a:p>
        </p:txBody>
      </p:sp>
      <p:sp>
        <p:nvSpPr>
          <p:cNvPr id="4506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ACh</a:t>
            </a:r>
            <a:r>
              <a:rPr lang="en-US" dirty="0"/>
              <a:t> effects quickly terminated by enzyme </a:t>
            </a:r>
            <a:r>
              <a:rPr lang="en-US" b="1" dirty="0" err="1"/>
              <a:t>acetylcholinesterase</a:t>
            </a:r>
            <a:r>
              <a:rPr lang="en-US" dirty="0"/>
              <a:t> in synaptic cleft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Breaks </a:t>
            </a:r>
            <a:r>
              <a:rPr lang="en-US" dirty="0"/>
              <a:t>down </a:t>
            </a:r>
            <a:r>
              <a:rPr lang="en-US" dirty="0" err="1"/>
              <a:t>ACh</a:t>
            </a:r>
            <a:r>
              <a:rPr lang="en-US" dirty="0"/>
              <a:t> to acetic acid and choline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Prevents </a:t>
            </a:r>
            <a:r>
              <a:rPr lang="en-US" dirty="0"/>
              <a:t>continued muscle fiber contraction in absence of additional stimulation</a:t>
            </a:r>
          </a:p>
        </p:txBody>
      </p:sp>
    </p:spTree>
    <p:extLst>
      <p:ext uri="{BB962C8B-B14F-4D97-AF65-F5344CB8AC3E}">
        <p14:creationId xmlns:p14="http://schemas.microsoft.com/office/powerpoint/2010/main" val="559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Role of Calcium (Ca</a:t>
            </a:r>
            <a:r>
              <a:rPr lang="en-US" baseline="30000"/>
              <a:t>2+</a:t>
            </a:r>
            <a:r>
              <a:rPr lang="en-US"/>
              <a:t>) in Contraction</a:t>
            </a:r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low intracellular Ca</a:t>
            </a:r>
            <a:r>
              <a:rPr lang="en-US" baseline="30000"/>
              <a:t>2+</a:t>
            </a:r>
            <a:r>
              <a:rPr lang="en-US"/>
              <a:t> concentration</a:t>
            </a:r>
          </a:p>
          <a:p>
            <a:pPr lvl="1"/>
            <a:r>
              <a:rPr lang="en-US"/>
              <a:t>Tropomyosin blocks active sites on actin</a:t>
            </a:r>
          </a:p>
          <a:p>
            <a:pPr lvl="1"/>
            <a:r>
              <a:rPr lang="en-US"/>
              <a:t>Myosin heads cannot attach to actin</a:t>
            </a:r>
          </a:p>
          <a:p>
            <a:pPr lvl="1"/>
            <a:r>
              <a:rPr lang="en-US"/>
              <a:t>Muscle fiber relaxed</a:t>
            </a:r>
          </a:p>
        </p:txBody>
      </p:sp>
    </p:spTree>
    <p:extLst>
      <p:ext uri="{BB962C8B-B14F-4D97-AF65-F5344CB8AC3E}">
        <p14:creationId xmlns:p14="http://schemas.microsoft.com/office/powerpoint/2010/main" val="34900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Cartilaginous Joints</a:t>
            </a:r>
            <a:endParaRPr lang="en-US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Bones united by cartilage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joint cavity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Not highly movable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types</a:t>
            </a:r>
            <a:r>
              <a:rPr lang="en-US" dirty="0"/>
              <a:t>:</a:t>
            </a:r>
          </a:p>
          <a:p>
            <a:pPr lvl="1"/>
            <a:r>
              <a:rPr lang="en-US" b="1" dirty="0" err="1"/>
              <a:t>Synchondroses</a:t>
            </a:r>
            <a:endParaRPr lang="en-US" b="1" dirty="0"/>
          </a:p>
          <a:p>
            <a:pPr lvl="1"/>
            <a:r>
              <a:rPr lang="en-US" b="1" dirty="0" err="1"/>
              <a:t>Symphyses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Role of Calcium (Ca</a:t>
            </a:r>
            <a:r>
              <a:rPr lang="en-US" baseline="30000"/>
              <a:t>2+</a:t>
            </a:r>
            <a:r>
              <a:rPr lang="en-US"/>
              <a:t>) in Contraction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higher intracellular Ca</a:t>
            </a:r>
            <a:r>
              <a:rPr lang="en-US" baseline="30000" dirty="0"/>
              <a:t>2+</a:t>
            </a:r>
            <a:r>
              <a:rPr lang="en-US" dirty="0"/>
              <a:t> concentrations</a:t>
            </a:r>
          </a:p>
          <a:p>
            <a:pPr lvl="1"/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binds to troponin </a:t>
            </a:r>
          </a:p>
          <a:p>
            <a:pPr lvl="2"/>
            <a:r>
              <a:rPr lang="en-US" dirty="0"/>
              <a:t>Troponin changes shape and moves </a:t>
            </a:r>
            <a:r>
              <a:rPr lang="en-US" dirty="0" err="1"/>
              <a:t>tropomyosin</a:t>
            </a:r>
            <a:r>
              <a:rPr lang="en-US" dirty="0"/>
              <a:t> away from myosin-binding sites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Myosin </a:t>
            </a:r>
            <a:r>
              <a:rPr lang="en-US" dirty="0"/>
              <a:t>heads bind to actin, causing sarcomere shortening and muscle contraction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When </a:t>
            </a:r>
            <a:r>
              <a:rPr lang="en-US" dirty="0"/>
              <a:t>nervous stimulation ceases, Ca</a:t>
            </a:r>
            <a:r>
              <a:rPr lang="en-US" baseline="30000" dirty="0"/>
              <a:t>2+</a:t>
            </a:r>
            <a:r>
              <a:rPr lang="en-US" dirty="0"/>
              <a:t> pumped back into SR and contraction ends</a:t>
            </a:r>
          </a:p>
        </p:txBody>
      </p:sp>
    </p:spTree>
    <p:extLst>
      <p:ext uri="{BB962C8B-B14F-4D97-AF65-F5344CB8AC3E}">
        <p14:creationId xmlns:p14="http://schemas.microsoft.com/office/powerpoint/2010/main" val="40419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Bridge Cycle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Continues as long as Ca</a:t>
            </a:r>
            <a:r>
              <a:rPr lang="en-US" baseline="30000" dirty="0"/>
              <a:t>2+</a:t>
            </a:r>
            <a:r>
              <a:rPr lang="en-US" dirty="0"/>
              <a:t> signal and adequate ATP present</a:t>
            </a:r>
          </a:p>
          <a:p>
            <a:endParaRPr lang="en-US" b="1" dirty="0" smtClean="0"/>
          </a:p>
          <a:p>
            <a:r>
              <a:rPr lang="en-US" b="1" dirty="0" smtClean="0"/>
              <a:t>Cross </a:t>
            </a:r>
            <a:r>
              <a:rPr lang="en-US" b="1" dirty="0"/>
              <a:t>bridge</a:t>
            </a:r>
            <a:r>
              <a:rPr lang="en-US" dirty="0"/>
              <a:t> </a:t>
            </a:r>
            <a:r>
              <a:rPr lang="en-US" dirty="0" smtClean="0"/>
              <a:t>formation</a:t>
            </a:r>
          </a:p>
          <a:p>
            <a:pPr lvl="1"/>
            <a:r>
              <a:rPr lang="en-US" dirty="0" smtClean="0"/>
              <a:t>high-energy </a:t>
            </a:r>
            <a:r>
              <a:rPr lang="en-US" dirty="0"/>
              <a:t>myosin head attaches to thin filament</a:t>
            </a:r>
          </a:p>
          <a:p>
            <a:endParaRPr lang="en-US" dirty="0" smtClean="0"/>
          </a:p>
          <a:p>
            <a:r>
              <a:rPr lang="en-US" dirty="0" smtClean="0"/>
              <a:t>Working </a:t>
            </a:r>
            <a:r>
              <a:rPr lang="en-US" dirty="0"/>
              <a:t>(power) </a:t>
            </a:r>
            <a:r>
              <a:rPr lang="en-US" dirty="0" smtClean="0"/>
              <a:t>stroke</a:t>
            </a:r>
          </a:p>
          <a:p>
            <a:pPr lvl="1"/>
            <a:r>
              <a:rPr lang="en-US" dirty="0" smtClean="0"/>
              <a:t>myosin </a:t>
            </a:r>
            <a:r>
              <a:rPr lang="en-US" dirty="0"/>
              <a:t>head pivots and pulls thin filament toward M line </a:t>
            </a:r>
          </a:p>
        </p:txBody>
      </p:sp>
    </p:spTree>
    <p:extLst>
      <p:ext uri="{BB962C8B-B14F-4D97-AF65-F5344CB8AC3E}">
        <p14:creationId xmlns:p14="http://schemas.microsoft.com/office/powerpoint/2010/main" val="12306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Bridge Cycle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bridge </a:t>
            </a:r>
            <a:r>
              <a:rPr lang="en-US" dirty="0" smtClean="0"/>
              <a:t>detachment</a:t>
            </a:r>
          </a:p>
          <a:p>
            <a:pPr lvl="1"/>
            <a:r>
              <a:rPr lang="en-US" dirty="0" smtClean="0"/>
              <a:t>ATP </a:t>
            </a:r>
            <a:r>
              <a:rPr lang="en-US" dirty="0"/>
              <a:t>attaches to myosin head and cross bridge detaches</a:t>
            </a:r>
          </a:p>
          <a:p>
            <a:endParaRPr lang="en-US" dirty="0" smtClean="0"/>
          </a:p>
          <a:p>
            <a:r>
              <a:rPr lang="en-US" dirty="0" smtClean="0"/>
              <a:t>"</a:t>
            </a:r>
            <a:r>
              <a:rPr lang="en-US" dirty="0"/>
              <a:t>Cocking" of myosin </a:t>
            </a:r>
            <a:r>
              <a:rPr lang="en-US" dirty="0" smtClean="0"/>
              <a:t>head</a:t>
            </a:r>
          </a:p>
          <a:p>
            <a:pPr lvl="1"/>
            <a:r>
              <a:rPr lang="en-US" dirty="0" smtClean="0"/>
              <a:t>energy </a:t>
            </a:r>
            <a:r>
              <a:rPr lang="en-US" dirty="0"/>
              <a:t>from hydrolysis of ATP cocks myosin head into high-energy state</a:t>
            </a:r>
          </a:p>
        </p:txBody>
      </p:sp>
    </p:spTree>
    <p:extLst>
      <p:ext uri="{BB962C8B-B14F-4D97-AF65-F5344CB8AC3E}">
        <p14:creationId xmlns:p14="http://schemas.microsoft.com/office/powerpoint/2010/main" val="20184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Rigor mortis</a:t>
            </a:r>
          </a:p>
          <a:p>
            <a:pPr lvl="1"/>
            <a:r>
              <a:rPr lang="en-US" dirty="0"/>
              <a:t>Cross bridge </a:t>
            </a:r>
            <a:r>
              <a:rPr lang="en-US" i="1" dirty="0"/>
              <a:t>detachment</a:t>
            </a:r>
            <a:r>
              <a:rPr lang="en-US" dirty="0"/>
              <a:t> requires ATP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3–4 </a:t>
            </a:r>
            <a:r>
              <a:rPr lang="en-US" dirty="0"/>
              <a:t>hours after death muscles begin to stiffen with weak rigidity at 12 hours post mortem</a:t>
            </a:r>
          </a:p>
          <a:p>
            <a:pPr lvl="2"/>
            <a:r>
              <a:rPr lang="en-US" dirty="0"/>
              <a:t>Dying cells take in calcium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cross bridge formation</a:t>
            </a:r>
            <a:endParaRPr lang="en-US" dirty="0"/>
          </a:p>
          <a:p>
            <a:pPr lvl="2"/>
            <a:r>
              <a:rPr lang="en-US" dirty="0"/>
              <a:t>No ATP generated to break cross bridges</a:t>
            </a:r>
          </a:p>
        </p:txBody>
      </p:sp>
    </p:spTree>
    <p:extLst>
      <p:ext uri="{BB962C8B-B14F-4D97-AF65-F5344CB8AC3E}">
        <p14:creationId xmlns:p14="http://schemas.microsoft.com/office/powerpoint/2010/main" val="8467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Review Principles of Muscle Mechanics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principles apply to contraction of single fiber and whole muscle</a:t>
            </a:r>
          </a:p>
          <a:p>
            <a:endParaRPr lang="en-US" dirty="0" smtClean="0"/>
          </a:p>
          <a:p>
            <a:r>
              <a:rPr lang="en-US" dirty="0" smtClean="0"/>
              <a:t>Contraction </a:t>
            </a:r>
            <a:r>
              <a:rPr lang="en-US" dirty="0"/>
              <a:t>produces </a:t>
            </a:r>
            <a:r>
              <a:rPr lang="en-US" b="1" dirty="0"/>
              <a:t>muscle tension</a:t>
            </a:r>
            <a:r>
              <a:rPr lang="en-US" dirty="0"/>
              <a:t>, force exerted on load or object to be moved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3418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Review Principles of Muscle Mechanics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Contraction may/may not shorten muscle</a:t>
            </a:r>
          </a:p>
          <a:p>
            <a:pPr lvl="1"/>
            <a:r>
              <a:rPr lang="en-US" b="1" dirty="0"/>
              <a:t>Isometric contraction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/>
              <a:t>“same meter”</a:t>
            </a:r>
          </a:p>
          <a:p>
            <a:pPr lvl="2"/>
            <a:r>
              <a:rPr lang="en-US" dirty="0" smtClean="0"/>
              <a:t>no </a:t>
            </a:r>
            <a:r>
              <a:rPr lang="en-US" dirty="0"/>
              <a:t>shortening; </a:t>
            </a:r>
            <a:endParaRPr lang="en-US" dirty="0" smtClean="0"/>
          </a:p>
          <a:p>
            <a:pPr lvl="2"/>
            <a:r>
              <a:rPr lang="en-US" dirty="0" smtClean="0"/>
              <a:t>may actually cause the muscle to be pulled longer (braking movements)</a:t>
            </a:r>
          </a:p>
          <a:p>
            <a:pPr lvl="2"/>
            <a:r>
              <a:rPr lang="en-US" dirty="0" smtClean="0"/>
              <a:t>muscle </a:t>
            </a:r>
            <a:r>
              <a:rPr lang="en-US" dirty="0"/>
              <a:t>tension increases but does not exceed load </a:t>
            </a:r>
          </a:p>
          <a:p>
            <a:pPr lvl="1"/>
            <a:r>
              <a:rPr lang="en-US" b="1" dirty="0"/>
              <a:t>Isotonic contraction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 smtClean="0"/>
              <a:t>muscle </a:t>
            </a:r>
            <a:r>
              <a:rPr lang="en-US" dirty="0"/>
              <a:t>shortens because muscle tension exceeds </a:t>
            </a:r>
            <a:r>
              <a:rPr lang="en-US" dirty="0" smtClean="0"/>
              <a:t>load</a:t>
            </a:r>
          </a:p>
          <a:p>
            <a:pPr lvl="2"/>
            <a:r>
              <a:rPr lang="en-US" dirty="0" smtClean="0"/>
              <a:t>“same tone”</a:t>
            </a:r>
            <a:endParaRPr lang="en-US" dirty="0"/>
          </a:p>
          <a:p>
            <a:r>
              <a:rPr lang="en-US" dirty="0"/>
              <a:t>Force and duration of contraction vary in response to stimuli of different frequencies and intensities</a:t>
            </a:r>
          </a:p>
        </p:txBody>
      </p:sp>
    </p:spTree>
    <p:extLst>
      <p:ext uri="{BB962C8B-B14F-4D97-AF65-F5344CB8AC3E}">
        <p14:creationId xmlns:p14="http://schemas.microsoft.com/office/powerpoint/2010/main" val="19801138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Isotonic Contractions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Muscle changes in length and moves load</a:t>
            </a:r>
          </a:p>
          <a:p>
            <a:pPr lvl="1"/>
            <a:r>
              <a:rPr lang="en-US"/>
              <a:t>Thin filaments slide</a:t>
            </a:r>
          </a:p>
          <a:p>
            <a:r>
              <a:rPr lang="en-US"/>
              <a:t>Isotonic contractions either concentric or eccentric:</a:t>
            </a:r>
          </a:p>
          <a:p>
            <a:pPr lvl="1"/>
            <a:r>
              <a:rPr lang="en-US" b="1"/>
              <a:t>Concentric contractions</a:t>
            </a:r>
            <a:r>
              <a:rPr lang="en-US"/>
              <a:t>—muscle shortens and does work</a:t>
            </a:r>
          </a:p>
          <a:p>
            <a:pPr lvl="1"/>
            <a:r>
              <a:rPr lang="en-US" b="1"/>
              <a:t>Eccentric contractions</a:t>
            </a:r>
            <a:r>
              <a:rPr lang="en-US"/>
              <a:t>—muscle generates force as it lengthens</a:t>
            </a:r>
          </a:p>
        </p:txBody>
      </p:sp>
    </p:spTree>
    <p:extLst>
      <p:ext uri="{BB962C8B-B14F-4D97-AF65-F5344CB8AC3E}">
        <p14:creationId xmlns:p14="http://schemas.microsoft.com/office/powerpoint/2010/main" val="1966646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0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9.18a  Isotonic (concentric) and isometric contractions. (1 of 2)</a:t>
            </a:r>
          </a:p>
        </p:txBody>
      </p:sp>
      <p:pic>
        <p:nvPicPr>
          <p:cNvPr id="29701" name="Picture 5" descr="figure_09_18a_1_unlabeled"/>
          <p:cNvPicPr>
            <a:picLocks noChangeAspect="1" noChangeArrowheads="1"/>
          </p:cNvPicPr>
          <p:nvPr/>
        </p:nvPicPr>
        <p:blipFill>
          <a:blip r:embed="rId3" cstate="print"/>
          <a:srcRect b="2872"/>
          <a:stretch>
            <a:fillRect/>
          </a:stretch>
        </p:blipFill>
        <p:spPr bwMode="auto">
          <a:xfrm>
            <a:off x="2095500" y="223838"/>
            <a:ext cx="5956300" cy="6443662"/>
          </a:xfrm>
          <a:prstGeom prst="rect">
            <a:avLst/>
          </a:prstGeom>
          <a:noFill/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190875" y="355600"/>
            <a:ext cx="40941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 Black" pitchFamily="28" charset="0"/>
              </a:rPr>
              <a:t>Isotonic contraction (concentric)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155825" y="881063"/>
            <a:ext cx="588327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2000"/>
              </a:lnSpc>
            </a:pPr>
            <a:r>
              <a:rPr lang="en-US" sz="1400">
                <a:solidFill>
                  <a:srgbClr val="000000"/>
                </a:solidFill>
                <a:latin typeface="Arial Black" pitchFamily="28" charset="0"/>
              </a:rPr>
              <a:t>On stimulation, muscle develops enough tension (force)</a:t>
            </a:r>
          </a:p>
          <a:p>
            <a:pPr>
              <a:lnSpc>
                <a:spcPct val="92000"/>
              </a:lnSpc>
            </a:pPr>
            <a:r>
              <a:rPr lang="en-US" sz="1400">
                <a:solidFill>
                  <a:srgbClr val="000000"/>
                </a:solidFill>
                <a:latin typeface="Arial Black" pitchFamily="28" charset="0"/>
              </a:rPr>
              <a:t>to lift the load (weight). Once the resistance is overcome,</a:t>
            </a:r>
          </a:p>
          <a:p>
            <a:pPr>
              <a:lnSpc>
                <a:spcPct val="92000"/>
              </a:lnSpc>
            </a:pPr>
            <a:r>
              <a:rPr lang="en-US" sz="1400">
                <a:solidFill>
                  <a:srgbClr val="000000"/>
                </a:solidFill>
                <a:latin typeface="Arial Black" pitchFamily="28" charset="0"/>
              </a:rPr>
              <a:t>the muscle shortens, and the tension remains constant for</a:t>
            </a:r>
          </a:p>
          <a:p>
            <a:pPr>
              <a:lnSpc>
                <a:spcPct val="92000"/>
              </a:lnSpc>
            </a:pPr>
            <a:r>
              <a:rPr lang="en-US" sz="1400">
                <a:solidFill>
                  <a:srgbClr val="000000"/>
                </a:solidFill>
                <a:latin typeface="Arial Black" pitchFamily="28" charset="0"/>
              </a:rPr>
              <a:t>the rest of the contraction.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406900" y="3138488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charset="0"/>
              </a:rPr>
              <a:t>Tendon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708525" y="4392613"/>
            <a:ext cx="12112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Muscle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contracts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(isotonic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contraction)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3473450" y="6005513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charset="0"/>
              </a:rPr>
              <a:t>3 kg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6381750" y="5127625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charset="0"/>
              </a:rPr>
              <a:t>3 kg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4400550" y="5427663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charset="0"/>
              </a:rPr>
              <a:t>Tendon</a:t>
            </a: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841750" y="2897188"/>
            <a:ext cx="606425" cy="400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8" y="248"/>
              </a:cxn>
              <a:cxn ang="0">
                <a:pos x="382" y="252"/>
              </a:cxn>
            </a:cxnLst>
            <a:rect l="0" t="0" r="r" b="b"/>
            <a:pathLst>
              <a:path w="382" h="252">
                <a:moveTo>
                  <a:pt x="0" y="0"/>
                </a:moveTo>
                <a:lnTo>
                  <a:pt x="318" y="248"/>
                </a:lnTo>
                <a:lnTo>
                  <a:pt x="382" y="25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895725" y="5399088"/>
            <a:ext cx="549275" cy="171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0" y="108"/>
              </a:cxn>
              <a:cxn ang="0">
                <a:pos x="346" y="106"/>
              </a:cxn>
            </a:cxnLst>
            <a:rect l="0" t="0" r="r" b="b"/>
            <a:pathLst>
              <a:path w="346" h="108">
                <a:moveTo>
                  <a:pt x="0" y="0"/>
                </a:moveTo>
                <a:lnTo>
                  <a:pt x="250" y="108"/>
                </a:lnTo>
                <a:lnTo>
                  <a:pt x="346" y="106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548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Isometric Contractions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Load greater than tension muscle can develop</a:t>
            </a:r>
          </a:p>
          <a:p>
            <a:r>
              <a:rPr lang="en-US"/>
              <a:t>Tension increases to muscle's capacity, but muscle neither shortens nor lengthens</a:t>
            </a:r>
          </a:p>
          <a:p>
            <a:pPr lvl="1"/>
            <a:r>
              <a:rPr lang="en-US"/>
              <a:t>Cross bridges generate force but do not move 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25110191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1748" name="Picture 4" descr="figure_09_18b_1_unlabeled"/>
          <p:cNvPicPr>
            <a:picLocks noChangeAspect="1" noChangeArrowheads="1"/>
          </p:cNvPicPr>
          <p:nvPr/>
        </p:nvPicPr>
        <p:blipFill>
          <a:blip r:embed="rId3" cstate="print"/>
          <a:srcRect b="3062"/>
          <a:stretch>
            <a:fillRect/>
          </a:stretch>
        </p:blipFill>
        <p:spPr bwMode="auto">
          <a:xfrm>
            <a:off x="1687513" y="198438"/>
            <a:ext cx="5932487" cy="6430962"/>
          </a:xfrm>
          <a:prstGeom prst="rect">
            <a:avLst/>
          </a:prstGeom>
          <a:noFill/>
        </p:spPr>
      </p:pic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9.18b  Isotonic (concentric) and isometric contractions. (1 of 2)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808163" y="842963"/>
            <a:ext cx="5522912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9000"/>
              </a:lnSpc>
            </a:pPr>
            <a:r>
              <a:rPr lang="en-US" sz="1300">
                <a:solidFill>
                  <a:srgbClr val="000000"/>
                </a:solidFill>
                <a:latin typeface="Arial Black" pitchFamily="28" charset="0"/>
              </a:rPr>
              <a:t>Muscle is attached to a weight that exceeds the muscle's</a:t>
            </a:r>
          </a:p>
          <a:p>
            <a:pPr>
              <a:lnSpc>
                <a:spcPct val="99000"/>
              </a:lnSpc>
            </a:pPr>
            <a:r>
              <a:rPr lang="en-US" sz="1300">
                <a:solidFill>
                  <a:srgbClr val="000000"/>
                </a:solidFill>
                <a:latin typeface="Arial Black" pitchFamily="28" charset="0"/>
              </a:rPr>
              <a:t>peak tension-developing capabilities. When stimulated, the</a:t>
            </a:r>
          </a:p>
          <a:p>
            <a:pPr>
              <a:lnSpc>
                <a:spcPct val="99000"/>
              </a:lnSpc>
            </a:pPr>
            <a:r>
              <a:rPr lang="en-US" sz="1300">
                <a:solidFill>
                  <a:srgbClr val="000000"/>
                </a:solidFill>
                <a:latin typeface="Arial Black" pitchFamily="28" charset="0"/>
              </a:rPr>
              <a:t>tension increases to the muscle's peak tension-developing</a:t>
            </a:r>
          </a:p>
          <a:p>
            <a:pPr>
              <a:lnSpc>
                <a:spcPct val="99000"/>
              </a:lnSpc>
            </a:pPr>
            <a:r>
              <a:rPr lang="en-US" sz="1300">
                <a:solidFill>
                  <a:srgbClr val="000000"/>
                </a:solidFill>
                <a:latin typeface="Arial Black" pitchFamily="28" charset="0"/>
              </a:rPr>
              <a:t>capability, but the muscle does not shorten.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438525" y="349250"/>
            <a:ext cx="27511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 Black" pitchFamily="28" charset="0"/>
              </a:rPr>
              <a:t>Isometric contraction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3019425" y="5883275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charset="0"/>
              </a:rPr>
              <a:t>6 kg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778500" y="58801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" charset="0"/>
              </a:rPr>
              <a:t>6 kg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4235450" y="4322763"/>
            <a:ext cx="12112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Muscle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contracts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(isometric</a:t>
            </a:r>
          </a:p>
          <a:p>
            <a:pPr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contraction)</a:t>
            </a:r>
          </a:p>
        </p:txBody>
      </p:sp>
    </p:spTree>
    <p:extLst>
      <p:ext uri="{BB962C8B-B14F-4D97-AF65-F5344CB8AC3E}">
        <p14:creationId xmlns:p14="http://schemas.microsoft.com/office/powerpoint/2010/main" val="140837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Cartilaginous Joints: Synchondroses</a:t>
            </a: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Bar/plate of hyaline cartilage unites bones e.g</a:t>
            </a:r>
            <a:r>
              <a:rPr lang="en-US" dirty="0"/>
              <a:t>.,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Temporary </a:t>
            </a:r>
            <a:r>
              <a:rPr lang="en-US" dirty="0" err="1" smtClean="0"/>
              <a:t>epiphyseal</a:t>
            </a:r>
            <a:r>
              <a:rPr lang="en-US" dirty="0" smtClean="0"/>
              <a:t> plate joints</a:t>
            </a:r>
            <a:endParaRPr lang="en-US" dirty="0"/>
          </a:p>
          <a:p>
            <a:pPr lvl="2"/>
            <a:r>
              <a:rPr lang="en-US" dirty="0" smtClean="0"/>
              <a:t>Become </a:t>
            </a:r>
            <a:r>
              <a:rPr lang="en-US" dirty="0" err="1" smtClean="0"/>
              <a:t>synostoses</a:t>
            </a:r>
            <a:r>
              <a:rPr lang="en-US" dirty="0" smtClean="0"/>
              <a:t> after plate closure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Cartilage of 1</a:t>
            </a:r>
            <a:r>
              <a:rPr lang="en-US" baseline="30000" dirty="0" smtClean="0"/>
              <a:t>st</a:t>
            </a:r>
            <a:r>
              <a:rPr lang="en-US" dirty="0" smtClean="0"/>
              <a:t> rib with </a:t>
            </a:r>
            <a:r>
              <a:rPr lang="en-US" dirty="0" err="1" smtClean="0"/>
              <a:t>manubrium</a:t>
            </a:r>
            <a:r>
              <a:rPr lang="en-US" dirty="0" smtClean="0"/>
              <a:t>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371600"/>
            <a:ext cx="39243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Motor Unit: The Nerve-Muscle Functional Unit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Each muscle served by at least one motor nerve</a:t>
            </a:r>
          </a:p>
          <a:p>
            <a:pPr lvl="1"/>
            <a:r>
              <a:rPr lang="en-US" dirty="0" smtClean="0"/>
              <a:t>Axons </a:t>
            </a:r>
            <a:r>
              <a:rPr lang="en-US" dirty="0"/>
              <a:t>branch into terminals, each of which </a:t>
            </a:r>
            <a:r>
              <a:rPr lang="en-US" dirty="0" smtClean="0">
                <a:sym typeface="Wingdings" pitchFamily="28" charset="2"/>
              </a:rPr>
              <a:t>create a</a:t>
            </a:r>
            <a:r>
              <a:rPr lang="en-US" dirty="0" smtClean="0"/>
              <a:t> neuromuscular junction with a single </a:t>
            </a:r>
            <a:r>
              <a:rPr lang="en-US" dirty="0"/>
              <a:t>muscle fiber</a:t>
            </a:r>
          </a:p>
          <a:p>
            <a:r>
              <a:rPr lang="en-US" b="1" dirty="0"/>
              <a:t>Motor unit</a:t>
            </a:r>
            <a:r>
              <a:rPr lang="en-US" dirty="0"/>
              <a:t> </a:t>
            </a:r>
            <a:r>
              <a:rPr lang="en-US" dirty="0" smtClean="0"/>
              <a:t>:  motor </a:t>
            </a:r>
            <a:r>
              <a:rPr lang="en-US" dirty="0"/>
              <a:t>neuron and all </a:t>
            </a:r>
            <a:r>
              <a:rPr lang="en-US" dirty="0" smtClean="0"/>
              <a:t>muscle </a:t>
            </a:r>
            <a:r>
              <a:rPr lang="en-US" dirty="0"/>
              <a:t>fibers it supplies</a:t>
            </a:r>
          </a:p>
          <a:p>
            <a:pPr lvl="1"/>
            <a:r>
              <a:rPr lang="en-US" dirty="0"/>
              <a:t>Smaller number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fine </a:t>
            </a:r>
            <a:r>
              <a:rPr lang="en-US" dirty="0" smtClean="0"/>
              <a:t>control, like fingers or eyes</a:t>
            </a:r>
          </a:p>
          <a:p>
            <a:pPr lvl="1"/>
            <a:r>
              <a:rPr lang="en-US" dirty="0" smtClean="0"/>
              <a:t>Larger number</a:t>
            </a:r>
          </a:p>
          <a:p>
            <a:pPr lvl="2"/>
            <a:r>
              <a:rPr lang="en-US" dirty="0" smtClean="0"/>
              <a:t>Bulk movement as in low back muscles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500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251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9.13  A motor unit consists of one motor neuron and all the muscle fibers it innervates.</a:t>
            </a:r>
          </a:p>
        </p:txBody>
      </p:sp>
      <p:pic>
        <p:nvPicPr>
          <p:cNvPr id="9283" name="Picture 67" descr="figure_09_13_unlabeled"/>
          <p:cNvPicPr>
            <a:picLocks noChangeAspect="1" noChangeArrowheads="1"/>
          </p:cNvPicPr>
          <p:nvPr/>
        </p:nvPicPr>
        <p:blipFill>
          <a:blip r:embed="rId3" cstate="print"/>
          <a:srcRect b="3568"/>
          <a:stretch>
            <a:fillRect/>
          </a:stretch>
        </p:blipFill>
        <p:spPr bwMode="auto">
          <a:xfrm>
            <a:off x="273050" y="758825"/>
            <a:ext cx="8597900" cy="5149850"/>
          </a:xfrm>
          <a:prstGeom prst="rect">
            <a:avLst/>
          </a:prstGeom>
          <a:noFill/>
        </p:spPr>
      </p:pic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924550" y="4349750"/>
            <a:ext cx="1612900" cy="368300"/>
            <a:chOff x="3732" y="2740"/>
            <a:chExt cx="1016" cy="232"/>
          </a:xfrm>
        </p:grpSpPr>
        <p:sp>
          <p:nvSpPr>
            <p:cNvPr id="9285" name="Freeform 69"/>
            <p:cNvSpPr>
              <a:spLocks/>
            </p:cNvSpPr>
            <p:nvPr/>
          </p:nvSpPr>
          <p:spPr bwMode="auto">
            <a:xfrm>
              <a:off x="3732" y="2824"/>
              <a:ext cx="1016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6" y="0"/>
                </a:cxn>
                <a:cxn ang="0">
                  <a:pos x="1016" y="148"/>
                </a:cxn>
              </a:cxnLst>
              <a:rect l="0" t="0" r="r" b="b"/>
              <a:pathLst>
                <a:path w="1016" h="148">
                  <a:moveTo>
                    <a:pt x="0" y="0"/>
                  </a:moveTo>
                  <a:lnTo>
                    <a:pt x="256" y="0"/>
                  </a:lnTo>
                  <a:lnTo>
                    <a:pt x="1016" y="148"/>
                  </a:ln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6" name="Line 70"/>
            <p:cNvSpPr>
              <a:spLocks noChangeShapeType="1"/>
            </p:cNvSpPr>
            <p:nvPr/>
          </p:nvSpPr>
          <p:spPr bwMode="auto">
            <a:xfrm flipH="1">
              <a:off x="3988" y="2740"/>
              <a:ext cx="312" cy="8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87" name="Line 71"/>
          <p:cNvSpPr>
            <a:spLocks noChangeShapeType="1"/>
          </p:cNvSpPr>
          <p:nvPr/>
        </p:nvSpPr>
        <p:spPr bwMode="auto">
          <a:xfrm flipV="1">
            <a:off x="7512050" y="1289050"/>
            <a:ext cx="0" cy="9017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51550" y="1308100"/>
            <a:ext cx="1771650" cy="1511300"/>
            <a:chOff x="3812" y="824"/>
            <a:chExt cx="1116" cy="952"/>
          </a:xfrm>
        </p:grpSpPr>
        <p:sp>
          <p:nvSpPr>
            <p:cNvPr id="9289" name="Freeform 73"/>
            <p:cNvSpPr>
              <a:spLocks/>
            </p:cNvSpPr>
            <p:nvPr/>
          </p:nvSpPr>
          <p:spPr bwMode="auto">
            <a:xfrm>
              <a:off x="3812" y="824"/>
              <a:ext cx="780" cy="9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6"/>
                </a:cxn>
                <a:cxn ang="0">
                  <a:pos x="780" y="952"/>
                </a:cxn>
              </a:cxnLst>
              <a:rect l="0" t="0" r="r" b="b"/>
              <a:pathLst>
                <a:path w="780" h="952">
                  <a:moveTo>
                    <a:pt x="0" y="0"/>
                  </a:moveTo>
                  <a:lnTo>
                    <a:pt x="0" y="156"/>
                  </a:lnTo>
                  <a:lnTo>
                    <a:pt x="780" y="952"/>
                  </a:ln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0" name="Line 74"/>
            <p:cNvSpPr>
              <a:spLocks noChangeShapeType="1"/>
            </p:cNvSpPr>
            <p:nvPr/>
          </p:nvSpPr>
          <p:spPr bwMode="auto">
            <a:xfrm flipH="1" flipV="1">
              <a:off x="3812" y="976"/>
              <a:ext cx="1116" cy="72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91" name="Line 75"/>
          <p:cNvSpPr>
            <a:spLocks noChangeShapeType="1"/>
          </p:cNvSpPr>
          <p:nvPr/>
        </p:nvSpPr>
        <p:spPr bwMode="auto">
          <a:xfrm flipV="1">
            <a:off x="1689100" y="946150"/>
            <a:ext cx="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2" name="Line 76"/>
          <p:cNvSpPr>
            <a:spLocks noChangeShapeType="1"/>
          </p:cNvSpPr>
          <p:nvPr/>
        </p:nvSpPr>
        <p:spPr bwMode="auto">
          <a:xfrm flipV="1">
            <a:off x="2019300" y="196850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3" name="Line 77"/>
          <p:cNvSpPr>
            <a:spLocks noChangeShapeType="1"/>
          </p:cNvSpPr>
          <p:nvPr/>
        </p:nvSpPr>
        <p:spPr bwMode="auto">
          <a:xfrm flipV="1">
            <a:off x="3136900" y="1898650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4" name="Line 78"/>
          <p:cNvSpPr>
            <a:spLocks noChangeShapeType="1"/>
          </p:cNvSpPr>
          <p:nvPr/>
        </p:nvSpPr>
        <p:spPr bwMode="auto">
          <a:xfrm flipV="1">
            <a:off x="3657600" y="156845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5" name="Line 79"/>
          <p:cNvSpPr>
            <a:spLocks noChangeShapeType="1"/>
          </p:cNvSpPr>
          <p:nvPr/>
        </p:nvSpPr>
        <p:spPr bwMode="auto">
          <a:xfrm flipV="1">
            <a:off x="4197350" y="1562100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6" name="Freeform 80"/>
          <p:cNvSpPr>
            <a:spLocks/>
          </p:cNvSpPr>
          <p:nvPr/>
        </p:nvSpPr>
        <p:spPr bwMode="auto">
          <a:xfrm>
            <a:off x="3162300" y="2311400"/>
            <a:ext cx="666750" cy="501650"/>
          </a:xfrm>
          <a:custGeom>
            <a:avLst/>
            <a:gdLst/>
            <a:ahLst/>
            <a:cxnLst>
              <a:cxn ang="0">
                <a:pos x="0" y="316"/>
              </a:cxn>
              <a:cxn ang="0">
                <a:pos x="0" y="268"/>
              </a:cxn>
              <a:cxn ang="0">
                <a:pos x="420" y="0"/>
              </a:cxn>
            </a:cxnLst>
            <a:rect l="0" t="0" r="r" b="b"/>
            <a:pathLst>
              <a:path w="420" h="316">
                <a:moveTo>
                  <a:pt x="0" y="316"/>
                </a:moveTo>
                <a:lnTo>
                  <a:pt x="0" y="268"/>
                </a:lnTo>
                <a:lnTo>
                  <a:pt x="42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7" name="Freeform 81"/>
          <p:cNvSpPr>
            <a:spLocks/>
          </p:cNvSpPr>
          <p:nvPr/>
        </p:nvSpPr>
        <p:spPr bwMode="auto">
          <a:xfrm>
            <a:off x="1301750" y="3536950"/>
            <a:ext cx="431800" cy="355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" y="0"/>
              </a:cxn>
              <a:cxn ang="0">
                <a:pos x="272" y="224"/>
              </a:cxn>
            </a:cxnLst>
            <a:rect l="0" t="0" r="r" b="b"/>
            <a:pathLst>
              <a:path w="272" h="224">
                <a:moveTo>
                  <a:pt x="0" y="0"/>
                </a:moveTo>
                <a:lnTo>
                  <a:pt x="52" y="0"/>
                </a:lnTo>
                <a:lnTo>
                  <a:pt x="272" y="22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8" name="Freeform 82"/>
          <p:cNvSpPr>
            <a:spLocks/>
          </p:cNvSpPr>
          <p:nvPr/>
        </p:nvSpPr>
        <p:spPr bwMode="auto">
          <a:xfrm>
            <a:off x="4921250" y="1085850"/>
            <a:ext cx="584200" cy="1854200"/>
          </a:xfrm>
          <a:custGeom>
            <a:avLst/>
            <a:gdLst/>
            <a:ahLst/>
            <a:cxnLst>
              <a:cxn ang="0">
                <a:pos x="0" y="632"/>
              </a:cxn>
              <a:cxn ang="0">
                <a:pos x="208" y="0"/>
              </a:cxn>
              <a:cxn ang="0">
                <a:pos x="368" y="1168"/>
              </a:cxn>
            </a:cxnLst>
            <a:rect l="0" t="0" r="r" b="b"/>
            <a:pathLst>
              <a:path w="368" h="1168">
                <a:moveTo>
                  <a:pt x="0" y="632"/>
                </a:moveTo>
                <a:lnTo>
                  <a:pt x="208" y="0"/>
                </a:lnTo>
                <a:lnTo>
                  <a:pt x="368" y="116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99" name="Freeform 83"/>
          <p:cNvSpPr>
            <a:spLocks/>
          </p:cNvSpPr>
          <p:nvPr/>
        </p:nvSpPr>
        <p:spPr bwMode="auto">
          <a:xfrm>
            <a:off x="1295400" y="3530600"/>
            <a:ext cx="444500" cy="368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0"/>
              </a:cxn>
              <a:cxn ang="0">
                <a:pos x="280" y="232"/>
              </a:cxn>
            </a:cxnLst>
            <a:rect l="0" t="0" r="r" b="b"/>
            <a:pathLst>
              <a:path w="280" h="232">
                <a:moveTo>
                  <a:pt x="0" y="0"/>
                </a:moveTo>
                <a:lnTo>
                  <a:pt x="48" y="0"/>
                </a:lnTo>
                <a:lnTo>
                  <a:pt x="280" y="23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0" name="Freeform 84"/>
          <p:cNvSpPr>
            <a:spLocks/>
          </p:cNvSpPr>
          <p:nvPr/>
        </p:nvSpPr>
        <p:spPr bwMode="auto">
          <a:xfrm>
            <a:off x="3771900" y="3987800"/>
            <a:ext cx="1555750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6" y="300"/>
              </a:cxn>
              <a:cxn ang="0">
                <a:pos x="980" y="304"/>
              </a:cxn>
            </a:cxnLst>
            <a:rect l="0" t="0" r="r" b="b"/>
            <a:pathLst>
              <a:path w="980" h="304">
                <a:moveTo>
                  <a:pt x="0" y="0"/>
                </a:moveTo>
                <a:lnTo>
                  <a:pt x="336" y="300"/>
                </a:lnTo>
                <a:lnTo>
                  <a:pt x="980" y="3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1" name="Line 85"/>
          <p:cNvSpPr>
            <a:spLocks noChangeShapeType="1"/>
          </p:cNvSpPr>
          <p:nvPr/>
        </p:nvSpPr>
        <p:spPr bwMode="auto">
          <a:xfrm>
            <a:off x="3886200" y="3663950"/>
            <a:ext cx="41275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02" name="Line 86"/>
          <p:cNvSpPr>
            <a:spLocks noChangeShapeType="1"/>
          </p:cNvSpPr>
          <p:nvPr/>
        </p:nvSpPr>
        <p:spPr bwMode="auto">
          <a:xfrm flipH="1">
            <a:off x="5248275" y="10858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87"/>
          <p:cNvGrpSpPr>
            <a:grpSpLocks/>
          </p:cNvGrpSpPr>
          <p:nvPr/>
        </p:nvGrpSpPr>
        <p:grpSpPr bwMode="auto">
          <a:xfrm>
            <a:off x="6051550" y="1308100"/>
            <a:ext cx="1771650" cy="1511300"/>
            <a:chOff x="3812" y="824"/>
            <a:chExt cx="1116" cy="952"/>
          </a:xfrm>
        </p:grpSpPr>
        <p:sp>
          <p:nvSpPr>
            <p:cNvPr id="9304" name="Freeform 88"/>
            <p:cNvSpPr>
              <a:spLocks/>
            </p:cNvSpPr>
            <p:nvPr/>
          </p:nvSpPr>
          <p:spPr bwMode="auto">
            <a:xfrm>
              <a:off x="3812" y="824"/>
              <a:ext cx="780" cy="9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6"/>
                </a:cxn>
                <a:cxn ang="0">
                  <a:pos x="780" y="952"/>
                </a:cxn>
              </a:cxnLst>
              <a:rect l="0" t="0" r="r" b="b"/>
              <a:pathLst>
                <a:path w="780" h="952">
                  <a:moveTo>
                    <a:pt x="0" y="0"/>
                  </a:moveTo>
                  <a:lnTo>
                    <a:pt x="0" y="156"/>
                  </a:lnTo>
                  <a:lnTo>
                    <a:pt x="780" y="952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Line 89"/>
            <p:cNvSpPr>
              <a:spLocks noChangeShapeType="1"/>
            </p:cNvSpPr>
            <p:nvPr/>
          </p:nvSpPr>
          <p:spPr bwMode="auto">
            <a:xfrm flipH="1" flipV="1">
              <a:off x="3812" y="976"/>
              <a:ext cx="1116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06" name="Line 90"/>
          <p:cNvSpPr>
            <a:spLocks noChangeShapeType="1"/>
          </p:cNvSpPr>
          <p:nvPr/>
        </p:nvSpPr>
        <p:spPr bwMode="auto">
          <a:xfrm flipV="1">
            <a:off x="7515225" y="1285875"/>
            <a:ext cx="0" cy="901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924550" y="4349750"/>
            <a:ext cx="1612900" cy="368300"/>
            <a:chOff x="3732" y="2740"/>
            <a:chExt cx="1016" cy="232"/>
          </a:xfrm>
        </p:grpSpPr>
        <p:sp>
          <p:nvSpPr>
            <p:cNvPr id="9308" name="Freeform 92"/>
            <p:cNvSpPr>
              <a:spLocks/>
            </p:cNvSpPr>
            <p:nvPr/>
          </p:nvSpPr>
          <p:spPr bwMode="auto">
            <a:xfrm>
              <a:off x="3732" y="2824"/>
              <a:ext cx="1016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6" y="0"/>
                </a:cxn>
                <a:cxn ang="0">
                  <a:pos x="1016" y="148"/>
                </a:cxn>
              </a:cxnLst>
              <a:rect l="0" t="0" r="r" b="b"/>
              <a:pathLst>
                <a:path w="1016" h="148">
                  <a:moveTo>
                    <a:pt x="0" y="0"/>
                  </a:moveTo>
                  <a:lnTo>
                    <a:pt x="256" y="0"/>
                  </a:lnTo>
                  <a:lnTo>
                    <a:pt x="1016" y="148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 flipH="1">
              <a:off x="3988" y="2740"/>
              <a:ext cx="312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0" name="Rectangle 94"/>
          <p:cNvSpPr>
            <a:spLocks noChangeArrowheads="1"/>
          </p:cNvSpPr>
          <p:nvPr/>
        </p:nvSpPr>
        <p:spPr bwMode="auto">
          <a:xfrm>
            <a:off x="1255713" y="747713"/>
            <a:ext cx="876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Spinal cord</a:t>
            </a:r>
          </a:p>
        </p:txBody>
      </p:sp>
      <p:sp>
        <p:nvSpPr>
          <p:cNvPr id="9311" name="Rectangle 95"/>
          <p:cNvSpPr>
            <a:spLocks noChangeArrowheads="1"/>
          </p:cNvSpPr>
          <p:nvPr/>
        </p:nvSpPr>
        <p:spPr bwMode="auto">
          <a:xfrm>
            <a:off x="3430588" y="1247775"/>
            <a:ext cx="5857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Motor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unit 1</a:t>
            </a:r>
          </a:p>
        </p:txBody>
      </p:sp>
      <p:sp>
        <p:nvSpPr>
          <p:cNvPr id="9312" name="Rectangle 96"/>
          <p:cNvSpPr>
            <a:spLocks noChangeArrowheads="1"/>
          </p:cNvSpPr>
          <p:nvPr/>
        </p:nvSpPr>
        <p:spPr bwMode="auto">
          <a:xfrm>
            <a:off x="3975100" y="1241425"/>
            <a:ext cx="585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Motor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unit 2</a:t>
            </a:r>
          </a:p>
        </p:txBody>
      </p:sp>
      <p:sp>
        <p:nvSpPr>
          <p:cNvPr id="9313" name="Rectangle 97"/>
          <p:cNvSpPr>
            <a:spLocks noChangeArrowheads="1"/>
          </p:cNvSpPr>
          <p:nvPr/>
        </p:nvSpPr>
        <p:spPr bwMode="auto">
          <a:xfrm>
            <a:off x="5291138" y="966788"/>
            <a:ext cx="19065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Axon terminals at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neuromuscular junctions</a:t>
            </a:r>
          </a:p>
        </p:txBody>
      </p:sp>
      <p:sp>
        <p:nvSpPr>
          <p:cNvPr id="9314" name="Rectangle 98"/>
          <p:cNvSpPr>
            <a:spLocks noChangeArrowheads="1"/>
          </p:cNvSpPr>
          <p:nvPr/>
        </p:nvSpPr>
        <p:spPr bwMode="auto">
          <a:xfrm>
            <a:off x="7080250" y="968375"/>
            <a:ext cx="11445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>
                <a:latin typeface="Arial" charset="0"/>
              </a:rPr>
              <a:t>Branching axon</a:t>
            </a:r>
          </a:p>
          <a:p>
            <a:pPr>
              <a:lnSpc>
                <a:spcPct val="90000"/>
              </a:lnSpc>
            </a:pPr>
            <a:r>
              <a:rPr lang="en-US" sz="1000" b="1">
                <a:latin typeface="Arial" charset="0"/>
              </a:rPr>
              <a:t>to motor unit</a:t>
            </a:r>
          </a:p>
        </p:txBody>
      </p:sp>
      <p:sp>
        <p:nvSpPr>
          <p:cNvPr id="9315" name="Rectangle 99"/>
          <p:cNvSpPr>
            <a:spLocks noChangeArrowheads="1"/>
          </p:cNvSpPr>
          <p:nvPr/>
        </p:nvSpPr>
        <p:spPr bwMode="auto">
          <a:xfrm>
            <a:off x="1557338" y="2454275"/>
            <a:ext cx="1108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Motor neuron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cell body</a:t>
            </a:r>
          </a:p>
        </p:txBody>
      </p:sp>
      <p:sp>
        <p:nvSpPr>
          <p:cNvPr id="9316" name="Rectangle 100"/>
          <p:cNvSpPr>
            <a:spLocks noChangeArrowheads="1"/>
          </p:cNvSpPr>
          <p:nvPr/>
        </p:nvSpPr>
        <p:spPr bwMode="auto">
          <a:xfrm>
            <a:off x="2682875" y="2782888"/>
            <a:ext cx="1108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Motor neuron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axon</a:t>
            </a:r>
          </a:p>
        </p:txBody>
      </p:sp>
      <p:sp>
        <p:nvSpPr>
          <p:cNvPr id="9317" name="Rectangle 101"/>
          <p:cNvSpPr>
            <a:spLocks noChangeArrowheads="1"/>
          </p:cNvSpPr>
          <p:nvPr/>
        </p:nvSpPr>
        <p:spPr bwMode="auto">
          <a:xfrm>
            <a:off x="760413" y="3421063"/>
            <a:ext cx="614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Muscle</a:t>
            </a:r>
          </a:p>
        </p:txBody>
      </p:sp>
      <p:sp>
        <p:nvSpPr>
          <p:cNvPr id="9318" name="Rectangle 102"/>
          <p:cNvSpPr>
            <a:spLocks noChangeArrowheads="1"/>
          </p:cNvSpPr>
          <p:nvPr/>
        </p:nvSpPr>
        <p:spPr bwMode="auto">
          <a:xfrm>
            <a:off x="5305425" y="4357688"/>
            <a:ext cx="6778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Muscle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fibers</a:t>
            </a:r>
          </a:p>
        </p:txBody>
      </p:sp>
      <p:sp>
        <p:nvSpPr>
          <p:cNvPr id="9319" name="Rectangle 103"/>
          <p:cNvSpPr>
            <a:spLocks noChangeArrowheads="1"/>
          </p:cNvSpPr>
          <p:nvPr/>
        </p:nvSpPr>
        <p:spPr bwMode="auto">
          <a:xfrm>
            <a:off x="2873375" y="2133600"/>
            <a:ext cx="536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latin typeface="Arial" charset="0"/>
              </a:rPr>
              <a:t>Nerve</a:t>
            </a:r>
          </a:p>
        </p:txBody>
      </p:sp>
      <p:sp>
        <p:nvSpPr>
          <p:cNvPr id="9320" name="Rectangle 104"/>
          <p:cNvSpPr>
            <a:spLocks noChangeArrowheads="1"/>
          </p:cNvSpPr>
          <p:nvPr/>
        </p:nvSpPr>
        <p:spPr bwMode="auto">
          <a:xfrm>
            <a:off x="6605588" y="4905375"/>
            <a:ext cx="23717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 Branching axon terminals form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 neuromuscular junctions, one 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 per muscle fiber (photomicro-</a:t>
            </a:r>
          </a:p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 graph 330x).</a:t>
            </a:r>
          </a:p>
        </p:txBody>
      </p:sp>
      <p:sp>
        <p:nvSpPr>
          <p:cNvPr id="9321" name="Rectangle 105"/>
          <p:cNvSpPr>
            <a:spLocks noChangeArrowheads="1"/>
          </p:cNvSpPr>
          <p:nvPr/>
        </p:nvSpPr>
        <p:spPr bwMode="auto">
          <a:xfrm>
            <a:off x="406400" y="5441950"/>
            <a:ext cx="60198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>
                <a:latin typeface="Arial Black" pitchFamily="28" charset="0"/>
              </a:rPr>
              <a:t> Axons of motor neurons extend from the spinal cord to the muscle. There each axon divides into a number of axon terminals that form neuromuscular junctions with muscle fibers scattered throughout the muscle.</a:t>
            </a:r>
          </a:p>
        </p:txBody>
      </p:sp>
    </p:spTree>
    <p:extLst>
      <p:ext uri="{BB962C8B-B14F-4D97-AF65-F5344CB8AC3E}">
        <p14:creationId xmlns:p14="http://schemas.microsoft.com/office/powerpoint/2010/main" val="21356931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 Unit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</a:t>
            </a:r>
            <a:r>
              <a:rPr lang="en-US" dirty="0"/>
              <a:t>motor unit causes weak contraction of entire </a:t>
            </a:r>
            <a:r>
              <a:rPr lang="en-US" dirty="0" smtClean="0"/>
              <a:t>muscle</a:t>
            </a:r>
          </a:p>
          <a:p>
            <a:pPr lvl="1"/>
            <a:r>
              <a:rPr lang="en-US" dirty="0" smtClean="0"/>
              <a:t>Muscle </a:t>
            </a:r>
            <a:r>
              <a:rPr lang="en-US" dirty="0"/>
              <a:t>fibers from motor unit spread throughout muscle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Motor </a:t>
            </a:r>
            <a:r>
              <a:rPr lang="en-US" dirty="0"/>
              <a:t>units in muscle usually contract </a:t>
            </a:r>
            <a:r>
              <a:rPr lang="en-US" dirty="0" smtClean="0"/>
              <a:t>out of sync to help </a:t>
            </a:r>
            <a:r>
              <a:rPr lang="en-US" dirty="0"/>
              <a:t>prevent </a:t>
            </a:r>
            <a:r>
              <a:rPr lang="en-US" dirty="0" smtClean="0"/>
              <a:t>fatigue of skeletal muscles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624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Graded Muscle Responses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Graded muscle responses</a:t>
            </a:r>
          </a:p>
          <a:p>
            <a:pPr marL="914400" lvl="1" indent="-342900"/>
            <a:r>
              <a:rPr lang="en-US"/>
              <a:t>Varying strength of contraction for different demands</a:t>
            </a:r>
          </a:p>
          <a:p>
            <a:r>
              <a:rPr lang="en-US"/>
              <a:t>Required for proper control of skeletal movement</a:t>
            </a:r>
          </a:p>
          <a:p>
            <a:r>
              <a:rPr lang="en-US"/>
              <a:t>Responses graded by</a:t>
            </a:r>
          </a:p>
          <a:p>
            <a:pPr marL="914400" lvl="1" indent="-342900">
              <a:buFont typeface="Arial" charset="0"/>
              <a:buAutoNum type="arabicPeriod"/>
            </a:pPr>
            <a:r>
              <a:rPr lang="en-US"/>
              <a:t>Changing frequency of stimulation</a:t>
            </a:r>
          </a:p>
          <a:p>
            <a:pPr marL="914400" lvl="1" indent="-342900">
              <a:buFont typeface="Arial" charset="0"/>
              <a:buAutoNum type="arabicPeriod"/>
            </a:pPr>
            <a:r>
              <a:rPr lang="en-US"/>
              <a:t>Changing strength of stimulation</a:t>
            </a:r>
          </a:p>
        </p:txBody>
      </p:sp>
    </p:spTree>
    <p:extLst>
      <p:ext uri="{BB962C8B-B14F-4D97-AF65-F5344CB8AC3E}">
        <p14:creationId xmlns:p14="http://schemas.microsoft.com/office/powerpoint/2010/main" val="3246337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Tone</a:t>
            </a:r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Constant, slightly contracted state of all muscles</a:t>
            </a:r>
          </a:p>
          <a:p>
            <a:r>
              <a:rPr lang="en-US"/>
              <a:t>Due to spinal reflexes </a:t>
            </a:r>
          </a:p>
          <a:p>
            <a:pPr lvl="1"/>
            <a:r>
              <a:rPr lang="en-US"/>
              <a:t>Groups of motor units alternately activated in response to input from stretch receptors in muscles</a:t>
            </a:r>
          </a:p>
          <a:p>
            <a:r>
              <a:rPr lang="en-US"/>
              <a:t>Keeps muscles firm, healthy, and ready to respond </a:t>
            </a:r>
          </a:p>
        </p:txBody>
      </p:sp>
    </p:spTree>
    <p:extLst>
      <p:ext uri="{BB962C8B-B14F-4D97-AF65-F5344CB8AC3E}">
        <p14:creationId xmlns:p14="http://schemas.microsoft.com/office/powerpoint/2010/main" val="37338526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Muscle Metabolism: Energy for Contraction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ATP only source used directly for contractile activities</a:t>
            </a:r>
          </a:p>
          <a:p>
            <a:endParaRPr lang="en-US" dirty="0" smtClean="0"/>
          </a:p>
          <a:p>
            <a:r>
              <a:rPr lang="en-US" dirty="0" smtClean="0"/>
              <a:t>Available </a:t>
            </a:r>
            <a:r>
              <a:rPr lang="en-US" dirty="0"/>
              <a:t>stores of ATP depleted in 4–6 seconds</a:t>
            </a:r>
          </a:p>
        </p:txBody>
      </p:sp>
    </p:spTree>
    <p:extLst>
      <p:ext uri="{BB962C8B-B14F-4D97-AF65-F5344CB8AC3E}">
        <p14:creationId xmlns:p14="http://schemas.microsoft.com/office/powerpoint/2010/main" val="38686283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Muscle Fatigue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inability </a:t>
            </a:r>
            <a:r>
              <a:rPr lang="en-US" dirty="0"/>
              <a:t>to contract despite continued stimulation</a:t>
            </a:r>
          </a:p>
          <a:p>
            <a:pPr>
              <a:lnSpc>
                <a:spcPct val="90000"/>
              </a:lnSpc>
            </a:pPr>
            <a:r>
              <a:rPr lang="en-US" dirty="0"/>
              <a:t>Occurs </a:t>
            </a:r>
            <a:r>
              <a:rPr lang="en-US" dirty="0" smtClean="0"/>
              <a:t>with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Ionic imbalances </a:t>
            </a: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Prolonged exercise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interferes </a:t>
            </a:r>
            <a:r>
              <a:rPr lang="en-US" dirty="0"/>
              <a:t>with Ca</a:t>
            </a:r>
            <a:r>
              <a:rPr lang="en-US" baseline="30000" dirty="0"/>
              <a:t>2+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Total </a:t>
            </a:r>
            <a:r>
              <a:rPr lang="en-US" dirty="0"/>
              <a:t>lack of ATP occurs rarely, during states of continuous contraction, and causes contractures (continuous contractions)</a:t>
            </a:r>
          </a:p>
        </p:txBody>
      </p:sp>
    </p:spTree>
    <p:extLst>
      <p:ext uri="{BB962C8B-B14F-4D97-AF65-F5344CB8AC3E}">
        <p14:creationId xmlns:p14="http://schemas.microsoft.com/office/powerpoint/2010/main" val="28448574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Excess Postexercise Oxygen Consumption</a:t>
            </a: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return muscle to resting state</a:t>
            </a:r>
          </a:p>
          <a:p>
            <a:pPr lvl="1"/>
            <a:r>
              <a:rPr lang="en-US" dirty="0"/>
              <a:t>Oxygen reserves replenished</a:t>
            </a:r>
          </a:p>
          <a:p>
            <a:pPr lvl="1"/>
            <a:r>
              <a:rPr lang="en-US" dirty="0"/>
              <a:t>Lactic acid converted to </a:t>
            </a:r>
            <a:r>
              <a:rPr lang="en-US" dirty="0" err="1"/>
              <a:t>pyruvic</a:t>
            </a:r>
            <a:r>
              <a:rPr lang="en-US" dirty="0"/>
              <a:t> acid</a:t>
            </a:r>
          </a:p>
          <a:p>
            <a:pPr lvl="1"/>
            <a:r>
              <a:rPr lang="en-US" dirty="0"/>
              <a:t>Glycogen stores replaced</a:t>
            </a:r>
          </a:p>
          <a:p>
            <a:pPr lvl="1"/>
            <a:r>
              <a:rPr lang="en-US" dirty="0"/>
              <a:t>ATP and </a:t>
            </a:r>
            <a:r>
              <a:rPr lang="en-US" dirty="0" err="1"/>
              <a:t>creatine</a:t>
            </a:r>
            <a:r>
              <a:rPr lang="en-US" dirty="0"/>
              <a:t> phosphate reserves replenished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require extra oxygen; occur post exercise</a:t>
            </a:r>
          </a:p>
        </p:txBody>
      </p:sp>
    </p:spTree>
    <p:extLst>
      <p:ext uri="{BB962C8B-B14F-4D97-AF65-F5344CB8AC3E}">
        <p14:creationId xmlns:p14="http://schemas.microsoft.com/office/powerpoint/2010/main" val="177977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Heat Production During Muscle Activity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~40% of energy released in muscle activity useful as work</a:t>
            </a:r>
          </a:p>
          <a:p>
            <a:endParaRPr lang="en-US" dirty="0" smtClean="0"/>
          </a:p>
          <a:p>
            <a:r>
              <a:rPr lang="en-US" dirty="0" smtClean="0"/>
              <a:t>Remaining </a:t>
            </a:r>
            <a:r>
              <a:rPr lang="en-US" dirty="0"/>
              <a:t>energy (60%) given off as heat </a:t>
            </a:r>
          </a:p>
          <a:p>
            <a:endParaRPr lang="en-US" dirty="0" smtClean="0"/>
          </a:p>
          <a:p>
            <a:r>
              <a:rPr lang="en-US" dirty="0" smtClean="0"/>
              <a:t>Dangerous </a:t>
            </a:r>
            <a:r>
              <a:rPr lang="en-US" dirty="0"/>
              <a:t>heat levels prevented </a:t>
            </a:r>
            <a:endParaRPr lang="en-US" dirty="0" smtClean="0"/>
          </a:p>
          <a:p>
            <a:pPr lvl="1"/>
            <a:r>
              <a:rPr lang="en-US" dirty="0" smtClean="0"/>
              <a:t>by release of </a:t>
            </a:r>
            <a:r>
              <a:rPr lang="en-US" dirty="0"/>
              <a:t>heat from skin </a:t>
            </a:r>
            <a:endParaRPr lang="en-US" dirty="0" smtClean="0"/>
          </a:p>
          <a:p>
            <a:pPr lvl="1"/>
            <a:r>
              <a:rPr lang="en-US" dirty="0" smtClean="0"/>
              <a:t>sweating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Shivering 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result of muscle contractions to generate heat when cold</a:t>
            </a:r>
          </a:p>
        </p:txBody>
      </p:sp>
    </p:spTree>
    <p:extLst>
      <p:ext uri="{BB962C8B-B14F-4D97-AF65-F5344CB8AC3E}">
        <p14:creationId xmlns:p14="http://schemas.microsoft.com/office/powerpoint/2010/main" val="12732463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Disuse atrophy</a:t>
            </a:r>
          </a:p>
          <a:p>
            <a:pPr lvl="1"/>
            <a:r>
              <a:rPr lang="en-US" dirty="0" smtClean="0"/>
              <a:t>Results  from immobilization</a:t>
            </a:r>
            <a:endParaRPr lang="en-US" dirty="0"/>
          </a:p>
          <a:p>
            <a:pPr lvl="1"/>
            <a:r>
              <a:rPr lang="en-US" dirty="0"/>
              <a:t>Muscle strength declines 5% per day</a:t>
            </a:r>
          </a:p>
          <a:p>
            <a:endParaRPr lang="en-US" dirty="0" smtClean="0"/>
          </a:p>
          <a:p>
            <a:r>
              <a:rPr lang="en-US" dirty="0" smtClean="0"/>
              <a:t>Without </a:t>
            </a:r>
            <a:r>
              <a:rPr lang="en-US" dirty="0"/>
              <a:t>neural stimulation muscles atrophy to ¼ initial size</a:t>
            </a:r>
          </a:p>
          <a:p>
            <a:pPr lvl="1"/>
            <a:r>
              <a:rPr lang="en-US" dirty="0"/>
              <a:t>Fibrous connective tissue replaces lost muscle tissue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rehabilitation impossible</a:t>
            </a:r>
          </a:p>
        </p:txBody>
      </p:sp>
    </p:spTree>
    <p:extLst>
      <p:ext uri="{BB962C8B-B14F-4D97-AF65-F5344CB8AC3E}">
        <p14:creationId xmlns:p14="http://schemas.microsoft.com/office/powerpoint/2010/main" val="3996807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6193</Words>
  <Application>Microsoft Office PowerPoint</Application>
  <PresentationFormat>On-screen Show (4:3)</PresentationFormat>
  <Paragraphs>1768</Paragraphs>
  <Slides>196</Slides>
  <Notes>135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196</vt:i4>
      </vt:variant>
    </vt:vector>
  </HeadingPairs>
  <TitlesOfParts>
    <vt:vector size="197" baseType="lpstr">
      <vt:lpstr>Office Theme</vt:lpstr>
      <vt:lpstr>Joints (Articulations)</vt:lpstr>
      <vt:lpstr>Functional Classification of Joints </vt:lpstr>
      <vt:lpstr>Structural Classification of Joints </vt:lpstr>
      <vt:lpstr>Fibrous Joints</vt:lpstr>
      <vt:lpstr>Fibrous Joints: Sutures</vt:lpstr>
      <vt:lpstr>Fibrous Joints: Syndesmoses</vt:lpstr>
      <vt:lpstr>Fibrous Joints: Gomphoses</vt:lpstr>
      <vt:lpstr>Cartilaginous Joints</vt:lpstr>
      <vt:lpstr>Cartilaginous Joints: Synchondroses</vt:lpstr>
      <vt:lpstr>Cartilaginous Joints: Symphyses</vt:lpstr>
      <vt:lpstr>Synovial Joints</vt:lpstr>
      <vt:lpstr>Synovial Joints: Six Distinguishing Features</vt:lpstr>
      <vt:lpstr>Synovial Joints: Six Distinguishing Features</vt:lpstr>
      <vt:lpstr>Synovial Joints: Six Distinguishing Features</vt:lpstr>
      <vt:lpstr>Synovial Joints: Six Distinguishing Features</vt:lpstr>
      <vt:lpstr>Synovial Joints: Six Distinguishing Features</vt:lpstr>
      <vt:lpstr>Other Features of Some Synovial Joints</vt:lpstr>
      <vt:lpstr>Structures Associated with Synovial Joints</vt:lpstr>
      <vt:lpstr>PowerPoint Presentation</vt:lpstr>
      <vt:lpstr>PowerPoint Presentation</vt:lpstr>
      <vt:lpstr>Three Stabilizing Factors at Synovial Joints</vt:lpstr>
      <vt:lpstr>Synovial Joints: Movements Allowed</vt:lpstr>
      <vt:lpstr>Synovial Joints: Range of Motion</vt:lpstr>
      <vt:lpstr>Three General Types of Movements  at Synovial Joints</vt:lpstr>
      <vt:lpstr>Gliding Movements</vt:lpstr>
      <vt:lpstr>Angular Movements</vt:lpstr>
      <vt:lpstr>Angular Movements</vt:lpstr>
      <vt:lpstr>Rotation</vt:lpstr>
      <vt:lpstr>Special Movements at Synovial Joints</vt:lpstr>
      <vt:lpstr>Special Movements at Synovial Joints</vt:lpstr>
      <vt:lpstr>Special Movements at Synovial Joints</vt:lpstr>
      <vt:lpstr>Special Movements at Synovial Joints</vt:lpstr>
      <vt:lpstr>Types of Synovial Joints</vt:lpstr>
      <vt:lpstr>Plane Joint</vt:lpstr>
      <vt:lpstr>Types of Synovial Joints</vt:lpstr>
      <vt:lpstr>Pivot Joints</vt:lpstr>
      <vt:lpstr>Condyloid or Ellipsoidal Joints</vt:lpstr>
      <vt:lpstr>Saddle Joints</vt:lpstr>
      <vt:lpstr>Ball-and-Socket Joints</vt:lpstr>
      <vt:lpstr>PowerPoint Presentation</vt:lpstr>
      <vt:lpstr>Common Joint Injuries</vt:lpstr>
      <vt:lpstr>Common Joint Injuries</vt:lpstr>
      <vt:lpstr>Common Joint Injuries</vt:lpstr>
      <vt:lpstr>Inflammatory and Degenerative Conditions</vt:lpstr>
      <vt:lpstr>Arthritis</vt:lpstr>
      <vt:lpstr>Osteoarthritis (OA)</vt:lpstr>
      <vt:lpstr>Osteoarthritis: Course</vt:lpstr>
      <vt:lpstr>Osteoarthritis: Treatments</vt:lpstr>
      <vt:lpstr>Rheumatoid Arthritis (RA)</vt:lpstr>
      <vt:lpstr>Rheumatoid Arthritis: Course</vt:lpstr>
      <vt:lpstr>Rheumatoid Arthritis:</vt:lpstr>
      <vt:lpstr>Rheumatoid Arthritis: Treatment</vt:lpstr>
      <vt:lpstr>Comparison of arthritic joints</vt:lpstr>
      <vt:lpstr>Gouty Arthritis</vt:lpstr>
      <vt:lpstr>Lyme Disease</vt:lpstr>
      <vt:lpstr>Muscle Tissue</vt:lpstr>
      <vt:lpstr>Types of Muscle Tissue</vt:lpstr>
      <vt:lpstr>Types of Muscle Tissue</vt:lpstr>
      <vt:lpstr>Types of Muscle Tissue</vt:lpstr>
      <vt:lpstr>Special Characteristics of Muscle Tissue</vt:lpstr>
      <vt:lpstr>Muscle Functions</vt:lpstr>
      <vt:lpstr>Skeletal Muscle</vt:lpstr>
      <vt:lpstr>PowerPoint Presentation</vt:lpstr>
      <vt:lpstr>PowerPoint Presentation</vt:lpstr>
      <vt:lpstr>PowerPoint Presentation</vt:lpstr>
      <vt:lpstr>Skeletal Muscle: Attachments</vt:lpstr>
      <vt:lpstr>Microscopic Anatomy of A Skeletal Muscle Fiber</vt:lpstr>
      <vt:lpstr>Myofibrils</vt:lpstr>
      <vt:lpstr>Sarcomere</vt:lpstr>
      <vt:lpstr> Sarcoplasmic Reticulum (SR)</vt:lpstr>
      <vt:lpstr>T Tubules</vt:lpstr>
      <vt:lpstr>Sliding Filament Model of Contraction</vt:lpstr>
      <vt:lpstr>Physiology of Skeletal Muscle Fibers</vt:lpstr>
      <vt:lpstr>The Nerve Stimulus and Events at the Neuromuscular Junction </vt:lpstr>
      <vt:lpstr>PowerPoint Presentation</vt:lpstr>
      <vt:lpstr>Neuromuscular Junction (NMJ)</vt:lpstr>
      <vt:lpstr>Events at the Neuromuscular Junction</vt:lpstr>
      <vt:lpstr>Destruction of Acetylcholine</vt:lpstr>
      <vt:lpstr>Role of Calcium (Ca2+) in Contraction</vt:lpstr>
      <vt:lpstr>Role of Calcium (Ca2+) in Contraction</vt:lpstr>
      <vt:lpstr>Cross Bridge Cycle</vt:lpstr>
      <vt:lpstr>Cross Bridge Cycle</vt:lpstr>
      <vt:lpstr>Homeostatic Imbalance</vt:lpstr>
      <vt:lpstr>Review Principles of Muscle Mechanics</vt:lpstr>
      <vt:lpstr>Review Principles of Muscle Mechanics</vt:lpstr>
      <vt:lpstr>Isotonic Contractions</vt:lpstr>
      <vt:lpstr>PowerPoint Presentation</vt:lpstr>
      <vt:lpstr>Isometric Contractions</vt:lpstr>
      <vt:lpstr>PowerPoint Presentation</vt:lpstr>
      <vt:lpstr>Motor Unit: The Nerve-Muscle Functional Unit</vt:lpstr>
      <vt:lpstr>PowerPoint Presentation</vt:lpstr>
      <vt:lpstr>Motor Unit</vt:lpstr>
      <vt:lpstr>Graded Muscle Responses</vt:lpstr>
      <vt:lpstr>Muscle Tone</vt:lpstr>
      <vt:lpstr>Muscle Metabolism: Energy for Contraction</vt:lpstr>
      <vt:lpstr>Muscle Fatigue</vt:lpstr>
      <vt:lpstr>Excess Postexercise Oxygen Consumption</vt:lpstr>
      <vt:lpstr>Heat Production During Muscle Activity</vt:lpstr>
      <vt:lpstr>Homeostatic Imbalance</vt:lpstr>
      <vt:lpstr>Smooth Muscle</vt:lpstr>
      <vt:lpstr>Microscopic Structure</vt:lpstr>
      <vt:lpstr>Microscopic Structure of Smooth Muscle Fibers</vt:lpstr>
      <vt:lpstr>Innervation of Smooth Muscle</vt:lpstr>
      <vt:lpstr>Myofilaments in Smooth Muscle</vt:lpstr>
      <vt:lpstr>Myofilaments in Smooth Muscle</vt:lpstr>
      <vt:lpstr>Contraction of Smooth Muscle</vt:lpstr>
      <vt:lpstr>Contraction of Smooth Muscle</vt:lpstr>
      <vt:lpstr>Regulation of Contraction</vt:lpstr>
      <vt:lpstr>Regulation of Contraction</vt:lpstr>
      <vt:lpstr>Special Features of Smooth Muscle Contraction</vt:lpstr>
      <vt:lpstr>Special Features of Smooth Muscle Contraction</vt:lpstr>
      <vt:lpstr>Types of Smooth Muscle</vt:lpstr>
      <vt:lpstr>Types of Smooth Muscle</vt:lpstr>
      <vt:lpstr>Types of Smooth Muscle: Multiunit</vt:lpstr>
      <vt:lpstr>The Muscular System</vt:lpstr>
      <vt:lpstr>Actions and Interactions of Skeletal Muscles</vt:lpstr>
      <vt:lpstr>Actions and Interactions of Skeletal Muscles</vt:lpstr>
      <vt:lpstr>Skeletal Muscles: Functional Groups</vt:lpstr>
      <vt:lpstr>Naming Skeletal Muscles</vt:lpstr>
      <vt:lpstr>Naming Skeletal Muscles</vt:lpstr>
      <vt:lpstr>Naming Skeletal Muscles</vt:lpstr>
      <vt:lpstr>Major Skeletal Muscles of the Body</vt:lpstr>
      <vt:lpstr>Muscles of the Head</vt:lpstr>
      <vt:lpstr>Muscles of Facial Expression</vt:lpstr>
      <vt:lpstr>Muscles of Facial Expression: The Scalp</vt:lpstr>
      <vt:lpstr>Muscles of Facial Expression: The Face 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Figure 10.7b  Lateral view of muscles of the scalp, face, and neck.</vt:lpstr>
      <vt:lpstr>Muscles of Mastication</vt:lpstr>
      <vt:lpstr>Figure 10.8a  Muscles promoting mastication and tongue movements.</vt:lpstr>
      <vt:lpstr>Figure 10.8a  Muscles promoting mastication and tongue movements.</vt:lpstr>
      <vt:lpstr>Figure 10.8a  Muscles promoting mastication and tongue movements.</vt:lpstr>
      <vt:lpstr>Figure 10.8b  Muscles promoting mastication and tongue movements.</vt:lpstr>
      <vt:lpstr>Muscles of Tongue Movement</vt:lpstr>
      <vt:lpstr>Figure 10.8c  Muscles promoting mastication and tongue movements.</vt:lpstr>
      <vt:lpstr>Muscles of the Neck and Vertebral Column</vt:lpstr>
      <vt:lpstr>Muscles of the Neck and Vertebral Column: Head Movement </vt:lpstr>
      <vt:lpstr>Figure 10.10a  Muscles of the neck and vertebral column that move the head and trunk.</vt:lpstr>
      <vt:lpstr>Figure 10.10b  Muscles of the neck and vertebral column that move the head and trunk.</vt:lpstr>
      <vt:lpstr>Muscles of the Neck and Vertebral Column: Trunk Extension</vt:lpstr>
      <vt:lpstr>Figure 10.10d  Muscles of the neck and vertebral column that move the head and trunk.</vt:lpstr>
      <vt:lpstr>Figure 10.10d  Muscles of the neck and vertebral column that move the head and trunk.</vt:lpstr>
      <vt:lpstr>Figure 10.10d  Muscles of the neck and vertebral column that move the head and trunk.</vt:lpstr>
      <vt:lpstr>Figure 10.10d  Muscles of the neck and vertebral column that move the head and trunk.</vt:lpstr>
      <vt:lpstr>Figure 10.10d  Muscles of the neck and vertebral column that move the head and trunk.</vt:lpstr>
      <vt:lpstr>Deep Muscles of the Thorax: Breathing</vt:lpstr>
      <vt:lpstr>Figure 10.11a  Muscles of respiration.</vt:lpstr>
      <vt:lpstr>Muscles of the Abdominal Wall</vt:lpstr>
      <vt:lpstr>Figure 10.12a  Muscles of the abdominal wall.</vt:lpstr>
      <vt:lpstr>Muscles of the Abdominal Wall</vt:lpstr>
      <vt:lpstr>Superficial Muscles of the Thorax</vt:lpstr>
      <vt:lpstr>Superficial Muscles of the Thorax</vt:lpstr>
      <vt:lpstr>Superficial Muscles of the Posterior Thorax</vt:lpstr>
      <vt:lpstr>Figure 10.14c  Superficial muscles of the thorax and shoulder acting on the scapula and arm.</vt:lpstr>
      <vt:lpstr>Muscles Crossing the Shoulder Joint</vt:lpstr>
      <vt:lpstr>Muscles Crossing the Shoulder Joint</vt:lpstr>
      <vt:lpstr>Muscles Crossing the Shoulder Joint</vt:lpstr>
      <vt:lpstr>Figure 10.15a  Muscles crossing the shoulder and elbow joints, causing movements of the  arm and forearm, respectively.</vt:lpstr>
      <vt:lpstr>Figure 10.15b  Muscles crossing the shoulder and elbow joints, causing movements of the arm and forearm, respectively.</vt:lpstr>
      <vt:lpstr>Muscles Crossing the Elbow Joint</vt:lpstr>
      <vt:lpstr>Muscles Crossing the Elbow Joint</vt:lpstr>
      <vt:lpstr>Muscles of the Forearm</vt:lpstr>
      <vt:lpstr>Muscles of the Forearm</vt:lpstr>
      <vt:lpstr>Muscles of the Forearm: Anterior Compartment</vt:lpstr>
      <vt:lpstr>Muscles of the Forearm: Posterior Compartment</vt:lpstr>
      <vt:lpstr>Intrinsic Muscles of the Hand</vt:lpstr>
      <vt:lpstr>Finger and Thumb Movements</vt:lpstr>
      <vt:lpstr>Intrinsic Muscles of the Palm</vt:lpstr>
      <vt:lpstr>Thenar Muscles</vt:lpstr>
      <vt:lpstr>Hypothenar muscles</vt:lpstr>
      <vt:lpstr>Midpalmar Muscles</vt:lpstr>
      <vt:lpstr>Muscles Crossing Hip and Knee Joints</vt:lpstr>
      <vt:lpstr>Movements of the Thigh</vt:lpstr>
      <vt:lpstr>Movements of the Thigh</vt:lpstr>
      <vt:lpstr>Movements of the Thigh </vt:lpstr>
      <vt:lpstr>Movements of the Thigh </vt:lpstr>
      <vt:lpstr>Hip Abductors</vt:lpstr>
      <vt:lpstr>Muscles of the Thigh that Move the Knee Joint</vt:lpstr>
      <vt:lpstr>PowerPoint Presentation</vt:lpstr>
      <vt:lpstr>Fascia of the Leg</vt:lpstr>
      <vt:lpstr>Muscles of the Leg: Movements</vt:lpstr>
      <vt:lpstr>Muscles of the Anterior Compartment, Leg</vt:lpstr>
      <vt:lpstr>Muscles of the Lateral Compartment, Leg</vt:lpstr>
      <vt:lpstr>Muscles of the Posterior Compartment of the Leg</vt:lpstr>
      <vt:lpstr>PowerPoint Presentation</vt:lpstr>
      <vt:lpstr>Intrinsic Muscles of the Foot</vt:lpstr>
      <vt:lpstr>Plantar Muscles </vt:lpstr>
      <vt:lpstr>Plantar Muscles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Joints (Articulations)</dc:title>
  <dc:creator>Betsy</dc:creator>
  <cp:lastModifiedBy>bawargo</cp:lastModifiedBy>
  <cp:revision>28</cp:revision>
  <dcterms:created xsi:type="dcterms:W3CDTF">2013-02-25T23:51:33Z</dcterms:created>
  <dcterms:modified xsi:type="dcterms:W3CDTF">2014-02-26T19:53:57Z</dcterms:modified>
</cp:coreProperties>
</file>