
<file path=[Content_Types].xml><?xml version="1.0" encoding="utf-8"?>
<Types xmlns="http://schemas.openxmlformats.org/package/2006/content-types">
  <Default Extension="png" ContentType="image/png"/>
  <Default Extension="bin" ContentType="application/vnd.ms-office.activeX"/>
  <Default Extension="jpeg" ContentType="image/jpeg"/>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activeX/activeX1.xml" ContentType="application/vnd.ms-office.activeX+xml"/>
  <Override PartName="/ppt/tags/tag1.xml" ContentType="application/vnd.openxmlformats-officedocument.presentationml.tags+xml"/>
  <Override PartName="/ppt/activeX/activeX2.xml" ContentType="application/vnd.ms-office.activeX+xml"/>
  <Override PartName="/ppt/tags/tag2.xml" ContentType="application/vnd.openxmlformats-officedocument.presentationml.tags+xml"/>
  <Override PartName="/ppt/activeX/activeX3.xml" ContentType="application/vnd.ms-office.activeX+xml"/>
  <Override PartName="/ppt/tags/tag3.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activeX/activeX4.xml" ContentType="application/vnd.ms-office.activeX+xml"/>
  <Override PartName="/ppt/tags/tag4.xml" ContentType="application/vnd.openxmlformats-officedocument.presentationml.tags+xml"/>
  <Override PartName="/ppt/notesSlides/notesSlide104.xml" ContentType="application/vnd.openxmlformats-officedocument.presentationml.notesSlide+xml"/>
  <Override PartName="/ppt/activeX/activeX5.xml" ContentType="application/vnd.ms-office.activeX+xml"/>
  <Override PartName="/ppt/tags/tag5.xml" ContentType="application/vnd.openxmlformats-officedocument.presentationml.tags+xml"/>
  <Override PartName="/ppt/notesSlides/notesSlide10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1"/>
  </p:notesMasterIdLst>
  <p:handoutMasterIdLst>
    <p:handoutMasterId r:id="rId142"/>
  </p:handoutMasterIdLst>
  <p:sldIdLst>
    <p:sldId id="570" r:id="rId2"/>
    <p:sldId id="571" r:id="rId3"/>
    <p:sldId id="569" r:id="rId4"/>
    <p:sldId id="257" r:id="rId5"/>
    <p:sldId id="258" r:id="rId6"/>
    <p:sldId id="259" r:id="rId7"/>
    <p:sldId id="260" r:id="rId8"/>
    <p:sldId id="261" r:id="rId9"/>
    <p:sldId id="262" r:id="rId10"/>
    <p:sldId id="263" r:id="rId11"/>
    <p:sldId id="265" r:id="rId12"/>
    <p:sldId id="266" r:id="rId13"/>
    <p:sldId id="267" r:id="rId14"/>
    <p:sldId id="269" r:id="rId15"/>
    <p:sldId id="271" r:id="rId16"/>
    <p:sldId id="273" r:id="rId17"/>
    <p:sldId id="275" r:id="rId18"/>
    <p:sldId id="277" r:id="rId19"/>
    <p:sldId id="278" r:id="rId20"/>
    <p:sldId id="279" r:id="rId21"/>
    <p:sldId id="280" r:id="rId22"/>
    <p:sldId id="281" r:id="rId23"/>
    <p:sldId id="283" r:id="rId24"/>
    <p:sldId id="284" r:id="rId25"/>
    <p:sldId id="286" r:id="rId26"/>
    <p:sldId id="287" r:id="rId27"/>
    <p:sldId id="289" r:id="rId28"/>
    <p:sldId id="290" r:id="rId29"/>
    <p:sldId id="291" r:id="rId30"/>
    <p:sldId id="293" r:id="rId31"/>
    <p:sldId id="294" r:id="rId32"/>
    <p:sldId id="296" r:id="rId33"/>
    <p:sldId id="299" r:id="rId34"/>
    <p:sldId id="300" r:id="rId35"/>
    <p:sldId id="302" r:id="rId36"/>
    <p:sldId id="306" r:id="rId37"/>
    <p:sldId id="307" r:id="rId38"/>
    <p:sldId id="310" r:id="rId39"/>
    <p:sldId id="312" r:id="rId40"/>
    <p:sldId id="314" r:id="rId41"/>
    <p:sldId id="316" r:id="rId42"/>
    <p:sldId id="317" r:id="rId43"/>
    <p:sldId id="319" r:id="rId44"/>
    <p:sldId id="321" r:id="rId45"/>
    <p:sldId id="325" r:id="rId46"/>
    <p:sldId id="326" r:id="rId47"/>
    <p:sldId id="327" r:id="rId48"/>
    <p:sldId id="329" r:id="rId49"/>
    <p:sldId id="330" r:id="rId50"/>
    <p:sldId id="331" r:id="rId51"/>
    <p:sldId id="332" r:id="rId52"/>
    <p:sldId id="339" r:id="rId53"/>
    <p:sldId id="340" r:id="rId54"/>
    <p:sldId id="348" r:id="rId55"/>
    <p:sldId id="353" r:id="rId56"/>
    <p:sldId id="354" r:id="rId57"/>
    <p:sldId id="359" r:id="rId58"/>
    <p:sldId id="361" r:id="rId59"/>
    <p:sldId id="365" r:id="rId60"/>
    <p:sldId id="367" r:id="rId61"/>
    <p:sldId id="368" r:id="rId62"/>
    <p:sldId id="369" r:id="rId63"/>
    <p:sldId id="379" r:id="rId64"/>
    <p:sldId id="384" r:id="rId65"/>
    <p:sldId id="385" r:id="rId66"/>
    <p:sldId id="387" r:id="rId67"/>
    <p:sldId id="389" r:id="rId68"/>
    <p:sldId id="390" r:id="rId69"/>
    <p:sldId id="437" r:id="rId70"/>
    <p:sldId id="438" r:id="rId71"/>
    <p:sldId id="439" r:id="rId72"/>
    <p:sldId id="440" r:id="rId73"/>
    <p:sldId id="441" r:id="rId74"/>
    <p:sldId id="442" r:id="rId75"/>
    <p:sldId id="443" r:id="rId76"/>
    <p:sldId id="444" r:id="rId77"/>
    <p:sldId id="445" r:id="rId78"/>
    <p:sldId id="446" r:id="rId79"/>
    <p:sldId id="447" r:id="rId80"/>
    <p:sldId id="448" r:id="rId81"/>
    <p:sldId id="449" r:id="rId82"/>
    <p:sldId id="450" r:id="rId83"/>
    <p:sldId id="451" r:id="rId84"/>
    <p:sldId id="452" r:id="rId85"/>
    <p:sldId id="453" r:id="rId86"/>
    <p:sldId id="454" r:id="rId87"/>
    <p:sldId id="455" r:id="rId88"/>
    <p:sldId id="456" r:id="rId89"/>
    <p:sldId id="457" r:id="rId90"/>
    <p:sldId id="458" r:id="rId91"/>
    <p:sldId id="459" r:id="rId92"/>
    <p:sldId id="460" r:id="rId93"/>
    <p:sldId id="461" r:id="rId94"/>
    <p:sldId id="462" r:id="rId95"/>
    <p:sldId id="463" r:id="rId96"/>
    <p:sldId id="464" r:id="rId97"/>
    <p:sldId id="465" r:id="rId98"/>
    <p:sldId id="466" r:id="rId99"/>
    <p:sldId id="467" r:id="rId100"/>
    <p:sldId id="468" r:id="rId101"/>
    <p:sldId id="469" r:id="rId102"/>
    <p:sldId id="470" r:id="rId103"/>
    <p:sldId id="471" r:id="rId104"/>
    <p:sldId id="472" r:id="rId105"/>
    <p:sldId id="473" r:id="rId106"/>
    <p:sldId id="474" r:id="rId107"/>
    <p:sldId id="475" r:id="rId108"/>
    <p:sldId id="476" r:id="rId109"/>
    <p:sldId id="477" r:id="rId110"/>
    <p:sldId id="568" r:id="rId111"/>
    <p:sldId id="478" r:id="rId112"/>
    <p:sldId id="479" r:id="rId113"/>
    <p:sldId id="480" r:id="rId114"/>
    <p:sldId id="481" r:id="rId115"/>
    <p:sldId id="482" r:id="rId116"/>
    <p:sldId id="483" r:id="rId117"/>
    <p:sldId id="484" r:id="rId118"/>
    <p:sldId id="485" r:id="rId119"/>
    <p:sldId id="567" r:id="rId120"/>
    <p:sldId id="486" r:id="rId121"/>
    <p:sldId id="487" r:id="rId122"/>
    <p:sldId id="488" r:id="rId123"/>
    <p:sldId id="489" r:id="rId124"/>
    <p:sldId id="490" r:id="rId125"/>
    <p:sldId id="491" r:id="rId126"/>
    <p:sldId id="492" r:id="rId127"/>
    <p:sldId id="493" r:id="rId128"/>
    <p:sldId id="494" r:id="rId129"/>
    <p:sldId id="495" r:id="rId130"/>
    <p:sldId id="496" r:id="rId131"/>
    <p:sldId id="497" r:id="rId132"/>
    <p:sldId id="498" r:id="rId133"/>
    <p:sldId id="499" r:id="rId134"/>
    <p:sldId id="500" r:id="rId135"/>
    <p:sldId id="501" r:id="rId136"/>
    <p:sldId id="502" r:id="rId137"/>
    <p:sldId id="503" r:id="rId138"/>
    <p:sldId id="504" r:id="rId139"/>
    <p:sldId id="505" r:id="rId14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03" d="100"/>
          <a:sy n="103" d="100"/>
        </p:scale>
        <p:origin x="-198" y="-96"/>
      </p:cViewPr>
      <p:guideLst>
        <p:guide orient="horz" pos="2160"/>
        <p:guide pos="2880"/>
      </p:guideLst>
    </p:cSldViewPr>
  </p:slideViewPr>
  <p:notesTextViewPr>
    <p:cViewPr>
      <p:scale>
        <a:sx n="100" d="100"/>
        <a:sy n="100" d="100"/>
      </p:scale>
      <p:origin x="0" y="0"/>
    </p:cViewPr>
  </p:notesTextViewPr>
  <p:notesViewPr>
    <p:cSldViewPr>
      <p:cViewPr varScale="1">
        <p:scale>
          <a:sx n="85" d="100"/>
          <a:sy n="85" d="100"/>
        </p:scale>
        <p:origin x="-3138" y="-7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viewProps" Target="view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slide" Target="slides/slide128.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40" Type="http://schemas.openxmlformats.org/officeDocument/2006/relationships/slide" Target="slides/slide139.xml"/><Relationship Id="rId14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notesMaster" Target="notesMasters/notesMaster1.xml"/><Relationship Id="rId146"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handoutMaster" Target="handoutMasters/handoutMaster1.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_rels/activeX4.xml.rels><?xml version="1.0" encoding="UTF-8" standalone="yes"?>
<Relationships xmlns="http://schemas.openxmlformats.org/package/2006/relationships"><Relationship Id="rId1" Type="http://schemas.microsoft.com/office/2006/relationships/activeXControlBinary" Target="activeX4.bin"/></Relationships>
</file>

<file path=ppt/activeX/_rels/activeX5.xml.rels><?xml version="1.0" encoding="UTF-8" standalone="yes"?>
<Relationships xmlns="http://schemas.openxmlformats.org/package/2006/relationships"><Relationship Id="rId1" Type="http://schemas.microsoft.com/office/2006/relationships/activeXControlBinary" Target="activeX5.bin"/></Relationships>
</file>

<file path=ppt/activeX/activeX1.xml><?xml version="1.0" encoding="utf-8"?>
<ax:ocx xmlns:ax="http://schemas.microsoft.com/office/2006/activeX" xmlns:r="http://schemas.openxmlformats.org/officeDocument/2006/relationships" ax:classid="{D27CDB6E-AE6D-11CF-96B8-444553540000}" ax:persistence="persistStorage" r:id="rId1"/>
</file>

<file path=ppt/activeX/activeX2.xml><?xml version="1.0" encoding="utf-8"?>
<ax:ocx xmlns:ax="http://schemas.microsoft.com/office/2006/activeX" xmlns:r="http://schemas.openxmlformats.org/officeDocument/2006/relationships" ax:classid="{D27CDB6E-AE6D-11CF-96B8-444553540000}" ax:persistence="persistStorage" r:id="rId1"/>
</file>

<file path=ppt/activeX/activeX3.xml><?xml version="1.0" encoding="utf-8"?>
<ax:ocx xmlns:ax="http://schemas.microsoft.com/office/2006/activeX" xmlns:r="http://schemas.openxmlformats.org/officeDocument/2006/relationships" ax:classid="{D27CDB6E-AE6D-11CF-96B8-444553540000}" ax:persistence="persistStorage" r:id="rId1"/>
</file>

<file path=ppt/activeX/activeX4.xml><?xml version="1.0" encoding="utf-8"?>
<ax:ocx xmlns:ax="http://schemas.microsoft.com/office/2006/activeX" xmlns:r="http://schemas.openxmlformats.org/officeDocument/2006/relationships" ax:classid="{D27CDB6E-AE6D-11CF-96B8-444553540000}" ax:persistence="persistStorage" r:id="rId1"/>
</file>

<file path=ppt/activeX/activeX5.xml><?xml version="1.0" encoding="utf-8"?>
<ax:ocx xmlns:ax="http://schemas.microsoft.com/office/2006/activeX" xmlns:r="http://schemas.openxmlformats.org/officeDocument/2006/relationships" ax:classid="{D27CDB6E-AE6D-11CF-96B8-444553540000}"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3.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r>
              <a:rPr lang="en-US" dirty="0" smtClean="0"/>
              <a:t>Chapter 11, Exam Four Material</a:t>
            </a:r>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6C436C9E-9D30-471C-8119-6204EBF9A268}" type="slidenum">
              <a:rPr lang="en-US" smtClean="0"/>
              <a:pPr/>
              <a:t>‹#›</a:t>
            </a:fld>
            <a:endParaRPr lang="en-US"/>
          </a:p>
        </p:txBody>
      </p:sp>
    </p:spTree>
    <p:extLst>
      <p:ext uri="{BB962C8B-B14F-4D97-AF65-F5344CB8AC3E}">
        <p14:creationId xmlns:p14="http://schemas.microsoft.com/office/powerpoint/2010/main" val="144656045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8F49512-086E-4698-AA3D-F4CBF51FFC51}" type="datetimeFigureOut">
              <a:rPr lang="en-US" smtClean="0"/>
              <a:pPr/>
              <a:t>10/28/2014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A60AC35-C2BB-40B0-B867-76D120A86169}" type="slidenum">
              <a:rPr lang="en-US" smtClean="0"/>
              <a:pPr/>
              <a:t>‹#›</a:t>
            </a:fld>
            <a:endParaRPr lang="en-US"/>
          </a:p>
        </p:txBody>
      </p:sp>
    </p:spTree>
    <p:extLst>
      <p:ext uri="{BB962C8B-B14F-4D97-AF65-F5344CB8AC3E}">
        <p14:creationId xmlns:p14="http://schemas.microsoft.com/office/powerpoint/2010/main" val="503879548"/>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smtClean="0"/>
              <a:t>Divisions of Brain</a:t>
            </a:r>
          </a:p>
        </p:txBody>
      </p:sp>
      <p:sp>
        <p:nvSpPr>
          <p:cNvPr id="153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72797C22-AED1-4FA5-A015-DA8422AC341B}" type="slidenum">
              <a:rPr lang="en-US" altLang="en-US"/>
              <a:pPr eaLnBrk="1" hangingPunct="1"/>
              <a:t>3</a:t>
            </a:fld>
            <a:endParaRPr lang="en-US"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Rot="1" noChangeAspect="1" noChangeArrowheads="1" noTextEdit="1"/>
          </p:cNvSpPr>
          <p:nvPr>
            <p:ph type="sldImg"/>
          </p:nvPr>
        </p:nvSpPr>
        <p:spPr>
          <a:ln/>
        </p:spPr>
      </p:sp>
      <p:sp>
        <p:nvSpPr>
          <p:cNvPr id="10137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2"/>
          <p:cNvSpPr>
            <a:spLocks noGrp="1" noRot="1" noChangeAspect="1" noChangeArrowheads="1" noTextEdit="1"/>
          </p:cNvSpPr>
          <p:nvPr>
            <p:ph type="sldImg"/>
          </p:nvPr>
        </p:nvSpPr>
        <p:spPr>
          <a:ln/>
        </p:spPr>
      </p:sp>
      <p:sp>
        <p:nvSpPr>
          <p:cNvPr id="15667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2"/>
          <p:cNvSpPr>
            <a:spLocks noGrp="1" noRot="1" noChangeAspect="1" noChangeArrowheads="1" noTextEdit="1"/>
          </p:cNvSpPr>
          <p:nvPr>
            <p:ph type="sldImg"/>
          </p:nvPr>
        </p:nvSpPr>
        <p:spPr>
          <a:ln/>
        </p:spPr>
      </p:sp>
      <p:sp>
        <p:nvSpPr>
          <p:cNvPr id="15769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2"/>
          <p:cNvSpPr>
            <a:spLocks noGrp="1" noRot="1" noChangeAspect="1" noChangeArrowheads="1" noTextEdit="1"/>
          </p:cNvSpPr>
          <p:nvPr>
            <p:ph type="sldImg"/>
          </p:nvPr>
        </p:nvSpPr>
        <p:spPr>
          <a:ln/>
        </p:spPr>
      </p:sp>
      <p:sp>
        <p:nvSpPr>
          <p:cNvPr id="15974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2"/>
          <p:cNvSpPr>
            <a:spLocks noGrp="1" noRot="1" noChangeAspect="1" noChangeArrowheads="1" noTextEdit="1"/>
          </p:cNvSpPr>
          <p:nvPr>
            <p:ph type="sldImg"/>
          </p:nvPr>
        </p:nvSpPr>
        <p:spPr>
          <a:ln/>
        </p:spPr>
      </p:sp>
      <p:sp>
        <p:nvSpPr>
          <p:cNvPr id="16281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smtClean="0"/>
              <a:t>Meninges</a:t>
            </a:r>
          </a:p>
        </p:txBody>
      </p:sp>
      <p:sp>
        <p:nvSpPr>
          <p:cNvPr id="163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02F4FD07-FEEE-4106-AC47-2D88520626F9}" type="slidenum">
              <a:rPr lang="en-US" altLang="en-US"/>
              <a:pPr eaLnBrk="1" hangingPunct="1"/>
              <a:t>110</a:t>
            </a:fld>
            <a:endParaRPr lang="en-US" altLang="en-US"/>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smtClean="0"/>
              <a:t>CSF Flow</a:t>
            </a:r>
          </a:p>
        </p:txBody>
      </p:sp>
      <p:sp>
        <p:nvSpPr>
          <p:cNvPr id="174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A126A1BE-D9D6-47A9-A76D-7E3F193735B0}" type="slidenum">
              <a:rPr lang="en-US" altLang="en-US"/>
              <a:pPr eaLnBrk="1" hangingPunct="1"/>
              <a:t>119</a:t>
            </a:fld>
            <a:endParaRPr lang="en-US"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Rot="1" noChangeAspect="1" noChangeArrowheads="1" noTextEdit="1"/>
          </p:cNvSpPr>
          <p:nvPr>
            <p:ph type="sldImg"/>
          </p:nvPr>
        </p:nvSpPr>
        <p:spPr>
          <a:ln/>
        </p:spPr>
      </p:sp>
      <p:sp>
        <p:nvSpPr>
          <p:cNvPr id="10240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1026"/>
          <p:cNvSpPr>
            <a:spLocks noGrp="1" noRot="1" noChangeAspect="1" noChangeArrowheads="1" noTextEdit="1"/>
          </p:cNvSpPr>
          <p:nvPr>
            <p:ph type="sldImg"/>
          </p:nvPr>
        </p:nvSpPr>
        <p:spPr>
          <a:ln/>
        </p:spPr>
      </p:sp>
      <p:sp>
        <p:nvSpPr>
          <p:cNvPr id="104451" name="Rectangle 1027"/>
          <p:cNvSpPr>
            <a:spLocks noGrp="1" noChangeArrowheads="1"/>
          </p:cNvSpPr>
          <p:nvPr>
            <p:ph type="body" idx="1"/>
          </p:nvPr>
        </p:nvSpPr>
        <p:spPr/>
        <p:txBody>
          <a:bodyPr/>
          <a:lstStyle/>
          <a:p>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Rot="1" noChangeAspect="1" noChangeArrowheads="1" noTextEdit="1"/>
          </p:cNvSpPr>
          <p:nvPr>
            <p:ph type="sldImg"/>
          </p:nvPr>
        </p:nvSpPr>
        <p:spPr>
          <a:ln/>
        </p:spPr>
      </p:sp>
      <p:sp>
        <p:nvSpPr>
          <p:cNvPr id="10649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Rot="1" noChangeAspect="1" noChangeArrowheads="1" noTextEdit="1"/>
          </p:cNvSpPr>
          <p:nvPr>
            <p:ph type="sldImg"/>
          </p:nvPr>
        </p:nvSpPr>
        <p:spPr>
          <a:ln/>
        </p:spPr>
      </p:sp>
      <p:sp>
        <p:nvSpPr>
          <p:cNvPr id="10854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Grp="1" noRot="1" noChangeAspect="1" noChangeArrowheads="1" noTextEdit="1"/>
          </p:cNvSpPr>
          <p:nvPr>
            <p:ph type="sldImg"/>
          </p:nvPr>
        </p:nvSpPr>
        <p:spPr>
          <a:ln/>
        </p:spPr>
      </p:sp>
      <p:sp>
        <p:nvSpPr>
          <p:cNvPr id="11059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1026"/>
          <p:cNvSpPr>
            <a:spLocks noGrp="1" noRot="1" noChangeAspect="1" noChangeArrowheads="1" noTextEdit="1"/>
          </p:cNvSpPr>
          <p:nvPr>
            <p:ph type="sldImg"/>
          </p:nvPr>
        </p:nvSpPr>
        <p:spPr>
          <a:ln/>
        </p:spPr>
      </p:sp>
      <p:sp>
        <p:nvSpPr>
          <p:cNvPr id="113667" name="Rectangle 1027"/>
          <p:cNvSpPr>
            <a:spLocks noGrp="1" noChangeArrowheads="1"/>
          </p:cNvSpPr>
          <p:nvPr>
            <p:ph type="body" idx="1"/>
          </p:nvPr>
        </p:nvSpPr>
        <p:spPr/>
        <p:txBody>
          <a:bodyPr/>
          <a:lstStyle/>
          <a:p>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Rot="1" noChangeAspect="1" noChangeArrowheads="1" noTextEdit="1"/>
          </p:cNvSpPr>
          <p:nvPr>
            <p:ph type="sldImg"/>
          </p:nvPr>
        </p:nvSpPr>
        <p:spPr>
          <a:ln/>
        </p:spPr>
      </p:sp>
      <p:sp>
        <p:nvSpPr>
          <p:cNvPr id="11469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6"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338947"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pPr defTabSz="914400"/>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Rot="1" noChangeAspect="1" noChangeArrowheads="1" noTextEdit="1"/>
          </p:cNvSpPr>
          <p:nvPr>
            <p:ph type="sldImg"/>
          </p:nvPr>
        </p:nvSpPr>
        <p:spPr>
          <a:ln/>
        </p:spPr>
      </p:sp>
      <p:sp>
        <p:nvSpPr>
          <p:cNvPr id="9216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p:cNvSpPr>
            <a:spLocks noGrp="1" noRot="1" noChangeAspect="1" noChangeArrowheads="1" noTextEdit="1"/>
          </p:cNvSpPr>
          <p:nvPr>
            <p:ph type="sldImg"/>
          </p:nvPr>
        </p:nvSpPr>
        <p:spPr>
          <a:ln/>
        </p:spPr>
      </p:sp>
      <p:sp>
        <p:nvSpPr>
          <p:cNvPr id="11673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Rot="1" noChangeAspect="1" noChangeArrowheads="1" noTextEdit="1"/>
          </p:cNvSpPr>
          <p:nvPr>
            <p:ph type="sldImg"/>
          </p:nvPr>
        </p:nvSpPr>
        <p:spPr>
          <a:ln/>
        </p:spPr>
      </p:sp>
      <p:sp>
        <p:nvSpPr>
          <p:cNvPr id="11878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p:cNvSpPr>
            <a:spLocks noGrp="1" noRot="1" noChangeAspect="1" noChangeArrowheads="1" noTextEdit="1"/>
          </p:cNvSpPr>
          <p:nvPr>
            <p:ph type="sldImg"/>
          </p:nvPr>
        </p:nvSpPr>
        <p:spPr>
          <a:ln/>
        </p:spPr>
      </p:sp>
      <p:sp>
        <p:nvSpPr>
          <p:cNvPr id="11981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p:cNvSpPr>
            <a:spLocks noGrp="1" noRot="1" noChangeAspect="1" noChangeArrowheads="1" noTextEdit="1"/>
          </p:cNvSpPr>
          <p:nvPr>
            <p:ph type="sldImg"/>
          </p:nvPr>
        </p:nvSpPr>
        <p:spPr>
          <a:ln/>
        </p:spPr>
      </p:sp>
      <p:sp>
        <p:nvSpPr>
          <p:cNvPr id="12185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Grp="1" noRot="1" noChangeAspect="1" noChangeArrowheads="1" noTextEdit="1"/>
          </p:cNvSpPr>
          <p:nvPr>
            <p:ph type="sldImg"/>
          </p:nvPr>
        </p:nvSpPr>
        <p:spPr>
          <a:ln/>
        </p:spPr>
      </p:sp>
      <p:sp>
        <p:nvSpPr>
          <p:cNvPr id="12288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330"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355331"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pPr defTabSz="914400"/>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8"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357379"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pPr defTabSz="914400"/>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6"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359427"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pPr defTabSz="914400"/>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p:cNvSpPr>
            <a:spLocks noGrp="1" noRot="1" noChangeAspect="1" noChangeArrowheads="1" noTextEdit="1"/>
          </p:cNvSpPr>
          <p:nvPr>
            <p:ph type="sldImg"/>
          </p:nvPr>
        </p:nvSpPr>
        <p:spPr>
          <a:ln/>
        </p:spPr>
      </p:sp>
      <p:sp>
        <p:nvSpPr>
          <p:cNvPr id="12595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noRot="1" noChangeAspect="1" noChangeArrowheads="1" noTextEdit="1"/>
          </p:cNvSpPr>
          <p:nvPr>
            <p:ph type="sldImg"/>
          </p:nvPr>
        </p:nvSpPr>
        <p:spPr>
          <a:ln/>
        </p:spPr>
      </p:sp>
      <p:sp>
        <p:nvSpPr>
          <p:cNvPr id="12697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Rot="1" noChangeAspect="1" noChangeArrowheads="1" noTextEdit="1"/>
          </p:cNvSpPr>
          <p:nvPr>
            <p:ph type="sldImg"/>
          </p:nvPr>
        </p:nvSpPr>
        <p:spPr>
          <a:ln/>
        </p:spPr>
      </p:sp>
      <p:sp>
        <p:nvSpPr>
          <p:cNvPr id="9318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p:cNvSpPr>
            <a:spLocks noGrp="1" noRot="1" noChangeAspect="1" noChangeArrowheads="1" noTextEdit="1"/>
          </p:cNvSpPr>
          <p:nvPr>
            <p:ph type="sldImg"/>
          </p:nvPr>
        </p:nvSpPr>
        <p:spPr>
          <a:ln/>
        </p:spPr>
      </p:sp>
      <p:sp>
        <p:nvSpPr>
          <p:cNvPr id="12902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p:cNvSpPr>
            <a:spLocks noGrp="1" noRot="1" noChangeAspect="1" noChangeArrowheads="1" noTextEdit="1"/>
          </p:cNvSpPr>
          <p:nvPr>
            <p:ph type="sldImg"/>
          </p:nvPr>
        </p:nvSpPr>
        <p:spPr>
          <a:ln/>
        </p:spPr>
      </p:sp>
      <p:sp>
        <p:nvSpPr>
          <p:cNvPr id="13209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p:cNvSpPr>
            <a:spLocks noGrp="1" noRot="1" noChangeAspect="1" noChangeArrowheads="1" noTextEdit="1"/>
          </p:cNvSpPr>
          <p:nvPr>
            <p:ph type="sldImg"/>
          </p:nvPr>
        </p:nvSpPr>
        <p:spPr>
          <a:ln/>
        </p:spPr>
      </p:sp>
      <p:sp>
        <p:nvSpPr>
          <p:cNvPr id="13312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p:cNvSpPr>
            <a:spLocks noGrp="1" noRot="1" noChangeAspect="1" noChangeArrowheads="1" noTextEdit="1"/>
          </p:cNvSpPr>
          <p:nvPr>
            <p:ph type="sldImg"/>
          </p:nvPr>
        </p:nvSpPr>
        <p:spPr>
          <a:ln/>
        </p:spPr>
      </p:sp>
      <p:sp>
        <p:nvSpPr>
          <p:cNvPr id="12083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1026"/>
          <p:cNvSpPr>
            <a:spLocks noGrp="1" noRot="1" noChangeAspect="1" noChangeArrowheads="1" noTextEdit="1"/>
          </p:cNvSpPr>
          <p:nvPr>
            <p:ph type="sldImg"/>
          </p:nvPr>
        </p:nvSpPr>
        <p:spPr>
          <a:ln/>
        </p:spPr>
      </p:sp>
      <p:sp>
        <p:nvSpPr>
          <p:cNvPr id="124931" name="Rectangle 1027"/>
          <p:cNvSpPr>
            <a:spLocks noGrp="1" noChangeArrowheads="1"/>
          </p:cNvSpPr>
          <p:nvPr>
            <p:ph type="body" idx="1"/>
          </p:nvPr>
        </p:nvSpPr>
        <p:spPr/>
        <p:txBody>
          <a:bodyPr/>
          <a:lstStyle/>
          <a:p>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1026"/>
          <p:cNvSpPr>
            <a:spLocks noGrp="1" noRot="1" noChangeAspect="1" noChangeArrowheads="1" noTextEdit="1"/>
          </p:cNvSpPr>
          <p:nvPr>
            <p:ph type="sldImg"/>
          </p:nvPr>
        </p:nvSpPr>
        <p:spPr>
          <a:ln/>
        </p:spPr>
      </p:sp>
      <p:sp>
        <p:nvSpPr>
          <p:cNvPr id="125955" name="Rectangle 1027"/>
          <p:cNvSpPr>
            <a:spLocks noGrp="1" noChangeArrowheads="1"/>
          </p:cNvSpPr>
          <p:nvPr>
            <p:ph type="body" idx="1"/>
          </p:nvPr>
        </p:nvSpPr>
        <p:spPr/>
        <p:txBody>
          <a:bodyPr/>
          <a:lstStyle/>
          <a:p>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1026"/>
          <p:cNvSpPr>
            <a:spLocks noGrp="1" noRot="1" noChangeAspect="1" noChangeArrowheads="1" noTextEdit="1"/>
          </p:cNvSpPr>
          <p:nvPr>
            <p:ph type="sldImg"/>
          </p:nvPr>
        </p:nvSpPr>
        <p:spPr>
          <a:ln/>
        </p:spPr>
      </p:sp>
      <p:sp>
        <p:nvSpPr>
          <p:cNvPr id="128003" name="Rectangle 1027"/>
          <p:cNvSpPr>
            <a:spLocks noGrp="1" noChangeArrowheads="1"/>
          </p:cNvSpPr>
          <p:nvPr>
            <p:ph type="body" idx="1"/>
          </p:nvPr>
        </p:nvSpPr>
        <p:spPr/>
        <p:txBody>
          <a:bodyPr/>
          <a:lstStyle/>
          <a:p>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1026"/>
          <p:cNvSpPr>
            <a:spLocks noGrp="1" noRot="1" noChangeAspect="1" noChangeArrowheads="1" noTextEdit="1"/>
          </p:cNvSpPr>
          <p:nvPr>
            <p:ph type="sldImg"/>
          </p:nvPr>
        </p:nvSpPr>
        <p:spPr>
          <a:ln/>
        </p:spPr>
      </p:sp>
      <p:sp>
        <p:nvSpPr>
          <p:cNvPr id="129027" name="Rectangle 1027"/>
          <p:cNvSpPr>
            <a:spLocks noGrp="1" noChangeArrowheads="1"/>
          </p:cNvSpPr>
          <p:nvPr>
            <p:ph type="body" idx="1"/>
          </p:nvPr>
        </p:nvSpPr>
        <p:spPr/>
        <p:txBody>
          <a:bodyPr/>
          <a:lstStyle/>
          <a:p>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1026"/>
          <p:cNvSpPr>
            <a:spLocks noGrp="1" noRot="1" noChangeAspect="1" noChangeArrowheads="1" noTextEdit="1"/>
          </p:cNvSpPr>
          <p:nvPr>
            <p:ph type="sldImg"/>
          </p:nvPr>
        </p:nvSpPr>
        <p:spPr>
          <a:ln/>
        </p:spPr>
      </p:sp>
      <p:sp>
        <p:nvSpPr>
          <p:cNvPr id="131075" name="Rectangle 1027"/>
          <p:cNvSpPr>
            <a:spLocks noGrp="1" noChangeArrowheads="1"/>
          </p:cNvSpPr>
          <p:nvPr>
            <p:ph type="body" idx="1"/>
          </p:nvPr>
        </p:nvSpPr>
        <p:spPr/>
        <p:txBody>
          <a:bodyPr/>
          <a:lstStyle/>
          <a:p>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1026"/>
          <p:cNvSpPr>
            <a:spLocks noGrp="1" noRot="1" noChangeAspect="1" noChangeArrowheads="1" noTextEdit="1"/>
          </p:cNvSpPr>
          <p:nvPr>
            <p:ph type="sldImg"/>
          </p:nvPr>
        </p:nvSpPr>
        <p:spPr>
          <a:ln/>
        </p:spPr>
      </p:sp>
      <p:sp>
        <p:nvSpPr>
          <p:cNvPr id="132099" name="Rectangle 1027"/>
          <p:cNvSpPr>
            <a:spLocks noGrp="1" noChangeArrowheads="1"/>
          </p:cNvSpPr>
          <p:nvPr>
            <p:ph type="body" idx="1"/>
          </p:nvPr>
        </p:nvSpPr>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610"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324611"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pPr defTabSz="914400"/>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1026"/>
          <p:cNvSpPr>
            <a:spLocks noGrp="1" noRot="1" noChangeAspect="1" noChangeArrowheads="1" noTextEdit="1"/>
          </p:cNvSpPr>
          <p:nvPr>
            <p:ph type="sldImg"/>
          </p:nvPr>
        </p:nvSpPr>
        <p:spPr>
          <a:ln/>
        </p:spPr>
      </p:sp>
      <p:sp>
        <p:nvSpPr>
          <p:cNvPr id="133123" name="Rectangle 1027"/>
          <p:cNvSpPr>
            <a:spLocks noGrp="1" noChangeArrowheads="1"/>
          </p:cNvSpPr>
          <p:nvPr>
            <p:ph type="body" idx="1"/>
          </p:nvPr>
        </p:nvSpPr>
        <p:spPr/>
        <p:txBody>
          <a:bodyPr/>
          <a:lstStyle/>
          <a:p>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1026"/>
          <p:cNvSpPr>
            <a:spLocks noGrp="1" noRot="1" noChangeAspect="1" noChangeArrowheads="1" noTextEdit="1"/>
          </p:cNvSpPr>
          <p:nvPr>
            <p:ph type="sldImg"/>
          </p:nvPr>
        </p:nvSpPr>
        <p:spPr>
          <a:ln/>
        </p:spPr>
      </p:sp>
      <p:sp>
        <p:nvSpPr>
          <p:cNvPr id="134147" name="Rectangle 1027"/>
          <p:cNvSpPr>
            <a:spLocks noGrp="1" noChangeArrowheads="1"/>
          </p:cNvSpPr>
          <p:nvPr>
            <p:ph type="body" idx="1"/>
          </p:nvPr>
        </p:nvSpPr>
        <p:spPr/>
        <p:txBody>
          <a:bodyPr/>
          <a:lstStyle/>
          <a:p>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1026"/>
          <p:cNvSpPr>
            <a:spLocks noGrp="1" noRot="1" noChangeAspect="1" noChangeArrowheads="1" noTextEdit="1"/>
          </p:cNvSpPr>
          <p:nvPr>
            <p:ph type="sldImg"/>
          </p:nvPr>
        </p:nvSpPr>
        <p:spPr>
          <a:ln/>
        </p:spPr>
      </p:sp>
      <p:sp>
        <p:nvSpPr>
          <p:cNvPr id="135171" name="Rectangle 1027"/>
          <p:cNvSpPr>
            <a:spLocks noGrp="1" noChangeArrowheads="1"/>
          </p:cNvSpPr>
          <p:nvPr>
            <p:ph type="body" idx="1"/>
          </p:nvPr>
        </p:nvSpPr>
        <p:spPr/>
        <p:txBody>
          <a:bodyPr/>
          <a:lstStyle/>
          <a:p>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1026"/>
          <p:cNvSpPr>
            <a:spLocks noGrp="1" noRot="1" noChangeAspect="1" noChangeArrowheads="1" noTextEdit="1"/>
          </p:cNvSpPr>
          <p:nvPr>
            <p:ph type="sldImg"/>
          </p:nvPr>
        </p:nvSpPr>
        <p:spPr>
          <a:ln/>
        </p:spPr>
      </p:sp>
      <p:sp>
        <p:nvSpPr>
          <p:cNvPr id="136195" name="Rectangle 1027"/>
          <p:cNvSpPr>
            <a:spLocks noGrp="1" noChangeArrowheads="1"/>
          </p:cNvSpPr>
          <p:nvPr>
            <p:ph type="body" idx="1"/>
          </p:nvPr>
        </p:nvSpPr>
        <p:spPr/>
        <p:txBody>
          <a:bodyPr/>
          <a:lstStyle/>
          <a:p>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2"/>
          <p:cNvSpPr>
            <a:spLocks noGrp="1" noRot="1" noChangeAspect="1" noChangeArrowheads="1" noTextEdit="1"/>
          </p:cNvSpPr>
          <p:nvPr>
            <p:ph type="sldImg"/>
          </p:nvPr>
        </p:nvSpPr>
        <p:spPr>
          <a:ln/>
        </p:spPr>
      </p:sp>
      <p:sp>
        <p:nvSpPr>
          <p:cNvPr id="13721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2"/>
          <p:cNvSpPr>
            <a:spLocks noGrp="1" noRot="1" noChangeAspect="1" noChangeArrowheads="1" noTextEdit="1"/>
          </p:cNvSpPr>
          <p:nvPr>
            <p:ph type="sldImg"/>
          </p:nvPr>
        </p:nvSpPr>
        <p:spPr>
          <a:ln/>
        </p:spPr>
      </p:sp>
      <p:sp>
        <p:nvSpPr>
          <p:cNvPr id="13824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2"/>
          <p:cNvSpPr>
            <a:spLocks noGrp="1" noRot="1" noChangeAspect="1" noChangeArrowheads="1" noTextEdit="1"/>
          </p:cNvSpPr>
          <p:nvPr>
            <p:ph type="sldImg"/>
          </p:nvPr>
        </p:nvSpPr>
        <p:spPr>
          <a:ln/>
        </p:spPr>
      </p:sp>
      <p:sp>
        <p:nvSpPr>
          <p:cNvPr id="13926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2"/>
          <p:cNvSpPr>
            <a:spLocks noGrp="1" noRot="1" noChangeAspect="1" noChangeArrowheads="1" noTextEdit="1"/>
          </p:cNvSpPr>
          <p:nvPr>
            <p:ph type="sldImg"/>
          </p:nvPr>
        </p:nvSpPr>
        <p:spPr>
          <a:ln/>
        </p:spPr>
      </p:sp>
      <p:sp>
        <p:nvSpPr>
          <p:cNvPr id="14029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2"/>
          <p:cNvSpPr>
            <a:spLocks noGrp="1" noRot="1" noChangeAspect="1" noChangeArrowheads="1" noTextEdit="1"/>
          </p:cNvSpPr>
          <p:nvPr>
            <p:ph type="sldImg"/>
          </p:nvPr>
        </p:nvSpPr>
        <p:spPr>
          <a:ln/>
        </p:spPr>
      </p:sp>
      <p:sp>
        <p:nvSpPr>
          <p:cNvPr id="14131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noRot="1" noChangeAspect="1" noChangeArrowheads="1" noTextEdit="1"/>
          </p:cNvSpPr>
          <p:nvPr>
            <p:ph type="sldImg"/>
          </p:nvPr>
        </p:nvSpPr>
        <p:spPr>
          <a:ln/>
        </p:spPr>
      </p:sp>
      <p:sp>
        <p:nvSpPr>
          <p:cNvPr id="11776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Rot="1" noChangeAspect="1" noChangeArrowheads="1" noTextEdit="1"/>
          </p:cNvSpPr>
          <p:nvPr>
            <p:ph type="sldImg"/>
          </p:nvPr>
        </p:nvSpPr>
        <p:spPr>
          <a:ln/>
        </p:spPr>
      </p:sp>
      <p:sp>
        <p:nvSpPr>
          <p:cNvPr id="9523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
          <p:cNvSpPr>
            <a:spLocks noGrp="1" noRot="1" noChangeAspect="1" noChangeArrowheads="1" noTextEdit="1"/>
          </p:cNvSpPr>
          <p:nvPr>
            <p:ph type="sldImg"/>
          </p:nvPr>
        </p:nvSpPr>
        <p:spPr>
          <a:ln/>
        </p:spPr>
      </p:sp>
      <p:sp>
        <p:nvSpPr>
          <p:cNvPr id="14233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Grp="1" noRot="1" noChangeAspect="1" noChangeArrowheads="1" noTextEdit="1"/>
          </p:cNvSpPr>
          <p:nvPr>
            <p:ph type="sldImg"/>
          </p:nvPr>
        </p:nvSpPr>
        <p:spPr>
          <a:ln/>
        </p:spPr>
      </p:sp>
      <p:sp>
        <p:nvSpPr>
          <p:cNvPr id="14336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2"/>
          <p:cNvSpPr>
            <a:spLocks noGrp="1" noRot="1" noChangeAspect="1" noChangeArrowheads="1" noTextEdit="1"/>
          </p:cNvSpPr>
          <p:nvPr>
            <p:ph type="sldImg"/>
          </p:nvPr>
        </p:nvSpPr>
        <p:spPr>
          <a:ln/>
        </p:spPr>
      </p:sp>
      <p:sp>
        <p:nvSpPr>
          <p:cNvPr id="14745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2"/>
          <p:cNvSpPr>
            <a:spLocks noGrp="1" noRot="1" noChangeAspect="1" noChangeArrowheads="1" noTextEdit="1"/>
          </p:cNvSpPr>
          <p:nvPr>
            <p:ph type="sldImg"/>
          </p:nvPr>
        </p:nvSpPr>
        <p:spPr>
          <a:ln/>
        </p:spPr>
      </p:sp>
      <p:sp>
        <p:nvSpPr>
          <p:cNvPr id="15053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p:cNvSpPr>
            <a:spLocks noGrp="1" noRot="1" noChangeAspect="1" noChangeArrowheads="1" noTextEdit="1"/>
          </p:cNvSpPr>
          <p:nvPr>
            <p:ph type="sldImg"/>
          </p:nvPr>
        </p:nvSpPr>
        <p:spPr>
          <a:ln/>
        </p:spPr>
      </p:sp>
      <p:sp>
        <p:nvSpPr>
          <p:cNvPr id="15155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2"/>
          <p:cNvSpPr>
            <a:spLocks noGrp="1" noRot="1" noChangeAspect="1" noChangeArrowheads="1" noTextEdit="1"/>
          </p:cNvSpPr>
          <p:nvPr>
            <p:ph type="sldImg"/>
          </p:nvPr>
        </p:nvSpPr>
        <p:spPr>
          <a:ln/>
        </p:spPr>
      </p:sp>
      <p:sp>
        <p:nvSpPr>
          <p:cNvPr id="18739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1026"/>
          <p:cNvSpPr>
            <a:spLocks noGrp="1" noRot="1" noChangeAspect="1" noChangeArrowheads="1" noTextEdit="1"/>
          </p:cNvSpPr>
          <p:nvPr>
            <p:ph type="sldImg"/>
          </p:nvPr>
        </p:nvSpPr>
        <p:spPr>
          <a:ln/>
        </p:spPr>
      </p:sp>
      <p:sp>
        <p:nvSpPr>
          <p:cNvPr id="189443" name="Rectangle 1027"/>
          <p:cNvSpPr>
            <a:spLocks noGrp="1" noChangeArrowheads="1"/>
          </p:cNvSpPr>
          <p:nvPr>
            <p:ph type="body" idx="1"/>
          </p:nvPr>
        </p:nvSpPr>
        <p:spPr/>
        <p:txBody>
          <a:bodyPr/>
          <a:lstStyle/>
          <a:p>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2"/>
          <p:cNvSpPr>
            <a:spLocks noGrp="1" noRot="1" noChangeAspect="1" noChangeArrowheads="1" noTextEdit="1"/>
          </p:cNvSpPr>
          <p:nvPr>
            <p:ph type="sldImg"/>
          </p:nvPr>
        </p:nvSpPr>
        <p:spPr>
          <a:ln/>
        </p:spPr>
      </p:sp>
      <p:sp>
        <p:nvSpPr>
          <p:cNvPr id="19251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2"/>
          <p:cNvSpPr>
            <a:spLocks noGrp="1" noRot="1" noChangeAspect="1" noChangeArrowheads="1" noTextEdit="1"/>
          </p:cNvSpPr>
          <p:nvPr>
            <p:ph type="sldImg"/>
          </p:nvPr>
        </p:nvSpPr>
        <p:spPr>
          <a:ln/>
        </p:spPr>
      </p:sp>
      <p:sp>
        <p:nvSpPr>
          <p:cNvPr id="19456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2"/>
          <p:cNvSpPr>
            <a:spLocks noGrp="1" noRot="1" noChangeAspect="1" noChangeArrowheads="1" noTextEdit="1"/>
          </p:cNvSpPr>
          <p:nvPr>
            <p:ph type="sldImg"/>
          </p:nvPr>
        </p:nvSpPr>
        <p:spPr>
          <a:ln/>
        </p:spPr>
      </p:sp>
      <p:sp>
        <p:nvSpPr>
          <p:cNvPr id="19558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1026"/>
          <p:cNvSpPr>
            <a:spLocks noGrp="1" noRot="1" noChangeAspect="1" noChangeArrowheads="1" noTextEdit="1"/>
          </p:cNvSpPr>
          <p:nvPr>
            <p:ph type="sldImg"/>
          </p:nvPr>
        </p:nvSpPr>
        <p:spPr>
          <a:ln/>
        </p:spPr>
      </p:sp>
      <p:sp>
        <p:nvSpPr>
          <p:cNvPr id="96259" name="Rectangle 1027"/>
          <p:cNvSpPr>
            <a:spLocks noGrp="1" noChangeArrowheads="1"/>
          </p:cNvSpPr>
          <p:nvPr>
            <p:ph type="body" idx="1"/>
          </p:nvPr>
        </p:nvSpPr>
        <p:spPr/>
        <p:txBody>
          <a:bodyPr/>
          <a:lstStyle/>
          <a:p>
            <a:endParaRPr 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2"/>
          <p:cNvSpPr>
            <a:spLocks noGrp="1" noRot="1" noChangeAspect="1" noChangeArrowheads="1" noTextEdit="1"/>
          </p:cNvSpPr>
          <p:nvPr>
            <p:ph type="sldImg"/>
          </p:nvPr>
        </p:nvSpPr>
        <p:spPr>
          <a:ln/>
        </p:spPr>
      </p:sp>
      <p:sp>
        <p:nvSpPr>
          <p:cNvPr id="19661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2"/>
          <p:cNvSpPr>
            <a:spLocks noGrp="1" noRot="1" noChangeAspect="1" noChangeArrowheads="1" noTextEdit="1"/>
          </p:cNvSpPr>
          <p:nvPr>
            <p:ph type="sldImg"/>
          </p:nvPr>
        </p:nvSpPr>
        <p:spPr>
          <a:ln/>
        </p:spPr>
      </p:sp>
      <p:sp>
        <p:nvSpPr>
          <p:cNvPr id="19865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1026"/>
          <p:cNvSpPr>
            <a:spLocks noGrp="1" noRot="1" noChangeAspect="1" noChangeArrowheads="1" noTextEdit="1"/>
          </p:cNvSpPr>
          <p:nvPr>
            <p:ph type="sldImg"/>
          </p:nvPr>
        </p:nvSpPr>
        <p:spPr>
          <a:ln/>
        </p:spPr>
      </p:sp>
      <p:sp>
        <p:nvSpPr>
          <p:cNvPr id="199683" name="Rectangle 1027"/>
          <p:cNvSpPr>
            <a:spLocks noGrp="1" noChangeArrowheads="1"/>
          </p:cNvSpPr>
          <p:nvPr>
            <p:ph type="body" idx="1"/>
          </p:nvPr>
        </p:nvSpPr>
        <p:spPr/>
        <p:txBody>
          <a:bodyPr/>
          <a:lstStyle/>
          <a:p>
            <a:endParaRPr 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2"/>
          <p:cNvSpPr>
            <a:spLocks noGrp="1" noRot="1" noChangeAspect="1" noChangeArrowheads="1" noTextEdit="1"/>
          </p:cNvSpPr>
          <p:nvPr>
            <p:ph type="sldImg"/>
          </p:nvPr>
        </p:nvSpPr>
        <p:spPr>
          <a:ln/>
        </p:spPr>
      </p:sp>
      <p:sp>
        <p:nvSpPr>
          <p:cNvPr id="20070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2"/>
          <p:cNvSpPr>
            <a:spLocks noGrp="1" noRot="1" noChangeAspect="1" noChangeArrowheads="1" noTextEdit="1"/>
          </p:cNvSpPr>
          <p:nvPr>
            <p:ph type="sldImg"/>
          </p:nvPr>
        </p:nvSpPr>
        <p:spPr>
          <a:ln/>
        </p:spPr>
      </p:sp>
      <p:sp>
        <p:nvSpPr>
          <p:cNvPr id="20173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1026"/>
          <p:cNvSpPr>
            <a:spLocks noGrp="1" noRot="1" noChangeAspect="1" noChangeArrowheads="1" noTextEdit="1"/>
          </p:cNvSpPr>
          <p:nvPr>
            <p:ph type="sldImg"/>
          </p:nvPr>
        </p:nvSpPr>
        <p:spPr>
          <a:ln/>
        </p:spPr>
      </p:sp>
      <p:sp>
        <p:nvSpPr>
          <p:cNvPr id="202755" name="Rectangle 1027"/>
          <p:cNvSpPr>
            <a:spLocks noGrp="1" noChangeArrowheads="1"/>
          </p:cNvSpPr>
          <p:nvPr>
            <p:ph type="body" idx="1"/>
          </p:nvPr>
        </p:nvSpPr>
        <p:spPr/>
        <p:txBody>
          <a:bodyPr/>
          <a:lstStyle/>
          <a:p>
            <a:endParaRPr 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1026"/>
          <p:cNvSpPr>
            <a:spLocks noGrp="1" noRot="1" noChangeAspect="1" noChangeArrowheads="1" noTextEdit="1"/>
          </p:cNvSpPr>
          <p:nvPr>
            <p:ph type="sldImg"/>
          </p:nvPr>
        </p:nvSpPr>
        <p:spPr>
          <a:ln/>
        </p:spPr>
      </p:sp>
      <p:sp>
        <p:nvSpPr>
          <p:cNvPr id="203779" name="Rectangle 1027"/>
          <p:cNvSpPr>
            <a:spLocks noGrp="1" noChangeArrowheads="1"/>
          </p:cNvSpPr>
          <p:nvPr>
            <p:ph type="body" idx="1"/>
          </p:nvPr>
        </p:nvSpPr>
        <p:spPr/>
        <p:txBody>
          <a:bodyPr/>
          <a:lstStyle/>
          <a:p>
            <a:endParaRPr 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1026"/>
          <p:cNvSpPr>
            <a:spLocks noGrp="1" noRot="1" noChangeAspect="1" noChangeArrowheads="1" noTextEdit="1"/>
          </p:cNvSpPr>
          <p:nvPr>
            <p:ph type="sldImg"/>
          </p:nvPr>
        </p:nvSpPr>
        <p:spPr>
          <a:ln/>
        </p:spPr>
      </p:sp>
      <p:sp>
        <p:nvSpPr>
          <p:cNvPr id="149507" name="Rectangle 1027"/>
          <p:cNvSpPr>
            <a:spLocks noGrp="1" noChangeArrowheads="1"/>
          </p:cNvSpPr>
          <p:nvPr>
            <p:ph type="body" idx="1"/>
          </p:nvPr>
        </p:nvSpPr>
        <p:spPr/>
        <p:txBody>
          <a:bodyPr/>
          <a:lstStyle/>
          <a:p>
            <a:endParaRPr 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2"/>
          <p:cNvSpPr>
            <a:spLocks noGrp="1" noRot="1" noChangeAspect="1" noChangeArrowheads="1" noTextEdit="1"/>
          </p:cNvSpPr>
          <p:nvPr>
            <p:ph type="sldImg"/>
          </p:nvPr>
        </p:nvSpPr>
        <p:spPr>
          <a:ln/>
        </p:spPr>
      </p:sp>
      <p:sp>
        <p:nvSpPr>
          <p:cNvPr id="15053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p:cNvSpPr>
            <a:spLocks noGrp="1" noRot="1" noChangeAspect="1" noChangeArrowheads="1" noTextEdit="1"/>
          </p:cNvSpPr>
          <p:nvPr>
            <p:ph type="sldImg"/>
          </p:nvPr>
        </p:nvSpPr>
        <p:spPr>
          <a:ln/>
        </p:spPr>
      </p:sp>
      <p:sp>
        <p:nvSpPr>
          <p:cNvPr id="15155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Rot="1" noChangeAspect="1" noChangeArrowheads="1" noTextEdit="1"/>
          </p:cNvSpPr>
          <p:nvPr>
            <p:ph type="sldImg"/>
          </p:nvPr>
        </p:nvSpPr>
        <p:spPr>
          <a:ln/>
        </p:spPr>
      </p:sp>
      <p:sp>
        <p:nvSpPr>
          <p:cNvPr id="9728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1026"/>
          <p:cNvSpPr>
            <a:spLocks noGrp="1" noRot="1" noChangeAspect="1" noChangeArrowheads="1" noTextEdit="1"/>
          </p:cNvSpPr>
          <p:nvPr>
            <p:ph type="sldImg"/>
          </p:nvPr>
        </p:nvSpPr>
        <p:spPr>
          <a:ln/>
        </p:spPr>
      </p:sp>
      <p:sp>
        <p:nvSpPr>
          <p:cNvPr id="152579" name="Rectangle 1027"/>
          <p:cNvSpPr>
            <a:spLocks noGrp="1" noChangeArrowheads="1"/>
          </p:cNvSpPr>
          <p:nvPr>
            <p:ph type="body" idx="1"/>
          </p:nvPr>
        </p:nvSpPr>
        <p:spPr/>
        <p:txBody>
          <a:bodyPr/>
          <a:lstStyle/>
          <a:p>
            <a:endParaRPr lang="en-US"/>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2"/>
          <p:cNvSpPr>
            <a:spLocks noGrp="1" noRot="1" noChangeAspect="1" noChangeArrowheads="1" noTextEdit="1"/>
          </p:cNvSpPr>
          <p:nvPr>
            <p:ph type="sldImg"/>
          </p:nvPr>
        </p:nvSpPr>
        <p:spPr>
          <a:ln/>
        </p:spPr>
      </p:sp>
      <p:sp>
        <p:nvSpPr>
          <p:cNvPr id="15360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1026"/>
          <p:cNvSpPr>
            <a:spLocks noGrp="1" noRot="1" noChangeAspect="1" noChangeArrowheads="1" noTextEdit="1"/>
          </p:cNvSpPr>
          <p:nvPr>
            <p:ph type="sldImg"/>
          </p:nvPr>
        </p:nvSpPr>
        <p:spPr>
          <a:ln/>
        </p:spPr>
      </p:sp>
      <p:sp>
        <p:nvSpPr>
          <p:cNvPr id="154627" name="Rectangle 1027"/>
          <p:cNvSpPr>
            <a:spLocks noGrp="1" noChangeArrowheads="1"/>
          </p:cNvSpPr>
          <p:nvPr>
            <p:ph type="body" idx="1"/>
          </p:nvPr>
        </p:nvSpPr>
        <p:spPr/>
        <p:txBody>
          <a:bodyPr/>
          <a:lstStyle/>
          <a:p>
            <a:endParaRPr lang="en-US"/>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2"/>
          <p:cNvSpPr>
            <a:spLocks noGrp="1" noRot="1" noChangeAspect="1" noChangeArrowheads="1" noTextEdit="1"/>
          </p:cNvSpPr>
          <p:nvPr>
            <p:ph type="sldImg"/>
          </p:nvPr>
        </p:nvSpPr>
        <p:spPr>
          <a:ln/>
        </p:spPr>
      </p:sp>
      <p:sp>
        <p:nvSpPr>
          <p:cNvPr id="15565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1026"/>
          <p:cNvSpPr>
            <a:spLocks noGrp="1" noRot="1" noChangeAspect="1" noChangeArrowheads="1" noTextEdit="1"/>
          </p:cNvSpPr>
          <p:nvPr>
            <p:ph type="sldImg"/>
          </p:nvPr>
        </p:nvSpPr>
        <p:spPr>
          <a:ln/>
        </p:spPr>
      </p:sp>
      <p:sp>
        <p:nvSpPr>
          <p:cNvPr id="156675" name="Rectangle 1027"/>
          <p:cNvSpPr>
            <a:spLocks noGrp="1" noChangeArrowheads="1"/>
          </p:cNvSpPr>
          <p:nvPr>
            <p:ph type="body" idx="1"/>
          </p:nvPr>
        </p:nvSpPr>
        <p:spPr/>
        <p:txBody>
          <a:bodyPr/>
          <a:lstStyle/>
          <a:p>
            <a:endParaRPr lang="en-US"/>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2"/>
          <p:cNvSpPr>
            <a:spLocks noGrp="1" noRot="1" noChangeAspect="1" noChangeArrowheads="1" noTextEdit="1"/>
          </p:cNvSpPr>
          <p:nvPr>
            <p:ph type="sldImg"/>
          </p:nvPr>
        </p:nvSpPr>
        <p:spPr>
          <a:ln/>
        </p:spPr>
      </p:sp>
      <p:sp>
        <p:nvSpPr>
          <p:cNvPr id="15769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2"/>
          <p:cNvSpPr>
            <a:spLocks noGrp="1" noRot="1" noChangeAspect="1" noChangeArrowheads="1" noTextEdit="1"/>
          </p:cNvSpPr>
          <p:nvPr>
            <p:ph type="sldImg"/>
          </p:nvPr>
        </p:nvSpPr>
        <p:spPr>
          <a:ln/>
        </p:spPr>
      </p:sp>
      <p:sp>
        <p:nvSpPr>
          <p:cNvPr id="15872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1026"/>
          <p:cNvSpPr>
            <a:spLocks noGrp="1" noRot="1" noChangeAspect="1" noChangeArrowheads="1" noTextEdit="1"/>
          </p:cNvSpPr>
          <p:nvPr>
            <p:ph type="sldImg"/>
          </p:nvPr>
        </p:nvSpPr>
        <p:spPr>
          <a:ln/>
        </p:spPr>
      </p:sp>
      <p:sp>
        <p:nvSpPr>
          <p:cNvPr id="162819" name="Rectangle 1027"/>
          <p:cNvSpPr>
            <a:spLocks noGrp="1" noChangeArrowheads="1"/>
          </p:cNvSpPr>
          <p:nvPr>
            <p:ph type="body" idx="1"/>
          </p:nvPr>
        </p:nvSpPr>
        <p:spPr/>
        <p:txBody>
          <a:bodyPr/>
          <a:lstStyle/>
          <a:p>
            <a:endParaRPr lang="en-US"/>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2"/>
          <p:cNvSpPr>
            <a:spLocks noGrp="1" noRot="1" noChangeAspect="1" noChangeArrowheads="1" noTextEdit="1"/>
          </p:cNvSpPr>
          <p:nvPr>
            <p:ph type="sldImg"/>
          </p:nvPr>
        </p:nvSpPr>
        <p:spPr>
          <a:ln/>
        </p:spPr>
      </p:sp>
      <p:sp>
        <p:nvSpPr>
          <p:cNvPr id="16384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1026"/>
          <p:cNvSpPr>
            <a:spLocks noGrp="1" noRot="1" noChangeAspect="1" noChangeArrowheads="1" noTextEdit="1"/>
          </p:cNvSpPr>
          <p:nvPr>
            <p:ph type="sldImg"/>
          </p:nvPr>
        </p:nvSpPr>
        <p:spPr>
          <a:ln/>
        </p:spPr>
      </p:sp>
      <p:sp>
        <p:nvSpPr>
          <p:cNvPr id="165891" name="Rectangle 1027"/>
          <p:cNvSpPr>
            <a:spLocks noGrp="1" noChangeArrowheads="1"/>
          </p:cNvSpPr>
          <p:nvPr>
            <p:ph type="body" idx="1"/>
          </p:nvPr>
        </p:nvSpPr>
        <p:spPr/>
        <p:txBody>
          <a:bodyP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Rot="1" noChangeAspect="1" noChangeArrowheads="1" noTextEdit="1"/>
          </p:cNvSpPr>
          <p:nvPr>
            <p:ph type="sldImg"/>
          </p:nvPr>
        </p:nvSpPr>
        <p:spPr>
          <a:ln/>
        </p:spPr>
      </p:sp>
      <p:sp>
        <p:nvSpPr>
          <p:cNvPr id="9830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1026"/>
          <p:cNvSpPr>
            <a:spLocks noGrp="1" noRot="1" noChangeAspect="1" noChangeArrowheads="1" noTextEdit="1"/>
          </p:cNvSpPr>
          <p:nvPr>
            <p:ph type="sldImg"/>
          </p:nvPr>
        </p:nvSpPr>
        <p:spPr>
          <a:ln/>
        </p:spPr>
      </p:sp>
      <p:sp>
        <p:nvSpPr>
          <p:cNvPr id="176131" name="Rectangle 1027"/>
          <p:cNvSpPr>
            <a:spLocks noGrp="1" noChangeArrowheads="1"/>
          </p:cNvSpPr>
          <p:nvPr>
            <p:ph type="body" idx="1"/>
          </p:nvPr>
        </p:nvSpPr>
        <p:spPr/>
        <p:txBody>
          <a:bodyPr/>
          <a:lstStyle/>
          <a:p>
            <a:endParaRPr lang="en-US"/>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1026"/>
          <p:cNvSpPr>
            <a:spLocks noGrp="1" noRot="1" noChangeAspect="1" noChangeArrowheads="1" noTextEdit="1"/>
          </p:cNvSpPr>
          <p:nvPr>
            <p:ph type="sldImg"/>
          </p:nvPr>
        </p:nvSpPr>
        <p:spPr>
          <a:ln/>
        </p:spPr>
      </p:sp>
      <p:sp>
        <p:nvSpPr>
          <p:cNvPr id="178179" name="Rectangle 1027"/>
          <p:cNvSpPr>
            <a:spLocks noGrp="1" noChangeArrowheads="1"/>
          </p:cNvSpPr>
          <p:nvPr>
            <p:ph type="body" idx="1"/>
          </p:nvPr>
        </p:nvSpPr>
        <p:spPr/>
        <p:txBody>
          <a:bodyPr/>
          <a:lstStyle/>
          <a:p>
            <a:endParaRPr lang="en-US"/>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2"/>
          <p:cNvSpPr>
            <a:spLocks noGrp="1" noRot="1" noChangeAspect="1" noChangeArrowheads="1" noTextEdit="1"/>
          </p:cNvSpPr>
          <p:nvPr>
            <p:ph type="sldImg"/>
          </p:nvPr>
        </p:nvSpPr>
        <p:spPr>
          <a:ln/>
        </p:spPr>
      </p:sp>
      <p:sp>
        <p:nvSpPr>
          <p:cNvPr id="17920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2"/>
          <p:cNvSpPr>
            <a:spLocks noGrp="1" noRot="1" noChangeAspect="1" noChangeArrowheads="1" noTextEdit="1"/>
          </p:cNvSpPr>
          <p:nvPr>
            <p:ph type="sldImg"/>
          </p:nvPr>
        </p:nvSpPr>
        <p:spPr>
          <a:ln/>
        </p:spPr>
      </p:sp>
      <p:sp>
        <p:nvSpPr>
          <p:cNvPr id="18125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2"/>
          <p:cNvSpPr>
            <a:spLocks noGrp="1" noRot="1" noChangeAspect="1" noChangeArrowheads="1" noTextEdit="1"/>
          </p:cNvSpPr>
          <p:nvPr>
            <p:ph type="sldImg"/>
          </p:nvPr>
        </p:nvSpPr>
        <p:spPr>
          <a:ln/>
        </p:spPr>
      </p:sp>
      <p:sp>
        <p:nvSpPr>
          <p:cNvPr id="18329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2"/>
          <p:cNvSpPr>
            <a:spLocks noGrp="1" noRot="1" noChangeAspect="1" noChangeArrowheads="1" noTextEdit="1"/>
          </p:cNvSpPr>
          <p:nvPr>
            <p:ph type="sldImg"/>
          </p:nvPr>
        </p:nvSpPr>
        <p:spPr>
          <a:ln/>
        </p:spPr>
      </p:sp>
      <p:sp>
        <p:nvSpPr>
          <p:cNvPr id="18534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p:cNvSpPr>
            <a:spLocks noGrp="1" noRot="1" noChangeAspect="1" noChangeArrowheads="1" noTextEdit="1"/>
          </p:cNvSpPr>
          <p:nvPr>
            <p:ph type="sldImg"/>
          </p:nvPr>
        </p:nvSpPr>
        <p:spPr>
          <a:ln/>
        </p:spPr>
      </p:sp>
      <p:sp>
        <p:nvSpPr>
          <p:cNvPr id="12185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p:cNvSpPr>
            <a:spLocks noGrp="1" noRot="1" noChangeAspect="1" noChangeArrowheads="1" noTextEdit="1"/>
          </p:cNvSpPr>
          <p:nvPr>
            <p:ph type="sldImg"/>
          </p:nvPr>
        </p:nvSpPr>
        <p:spPr>
          <a:ln/>
        </p:spPr>
      </p:sp>
      <p:sp>
        <p:nvSpPr>
          <p:cNvPr id="12800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p:cNvSpPr>
            <a:spLocks noGrp="1" noRot="1" noChangeAspect="1" noChangeArrowheads="1" noTextEdit="1"/>
          </p:cNvSpPr>
          <p:nvPr>
            <p:ph type="sldImg"/>
          </p:nvPr>
        </p:nvSpPr>
        <p:spPr>
          <a:ln/>
        </p:spPr>
      </p:sp>
      <p:sp>
        <p:nvSpPr>
          <p:cNvPr id="12902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Rot="1" noChangeAspect="1" noChangeArrowheads="1" noTextEdit="1"/>
          </p:cNvSpPr>
          <p:nvPr>
            <p:ph type="sldImg"/>
          </p:nvPr>
        </p:nvSpPr>
        <p:spPr>
          <a:ln/>
        </p:spPr>
      </p:sp>
      <p:sp>
        <p:nvSpPr>
          <p:cNvPr id="13107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Rot="1" noChangeAspect="1" noChangeArrowheads="1" noTextEdit="1"/>
          </p:cNvSpPr>
          <p:nvPr>
            <p:ph type="sldImg"/>
          </p:nvPr>
        </p:nvSpPr>
        <p:spPr>
          <a:ln/>
        </p:spPr>
      </p:sp>
      <p:sp>
        <p:nvSpPr>
          <p:cNvPr id="10035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p:cNvSpPr>
            <a:spLocks noGrp="1" noRot="1" noChangeAspect="1" noChangeArrowheads="1" noTextEdit="1"/>
          </p:cNvSpPr>
          <p:nvPr>
            <p:ph type="sldImg"/>
          </p:nvPr>
        </p:nvSpPr>
        <p:spPr>
          <a:ln/>
        </p:spPr>
      </p:sp>
      <p:sp>
        <p:nvSpPr>
          <p:cNvPr id="13312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p:cNvSpPr>
            <a:spLocks noGrp="1" noRot="1" noChangeAspect="1" noChangeArrowheads="1" noTextEdit="1"/>
          </p:cNvSpPr>
          <p:nvPr>
            <p:ph type="sldImg"/>
          </p:nvPr>
        </p:nvSpPr>
        <p:spPr>
          <a:ln/>
        </p:spPr>
      </p:sp>
      <p:sp>
        <p:nvSpPr>
          <p:cNvPr id="13414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p:cNvSpPr>
            <a:spLocks noGrp="1" noRot="1" noChangeAspect="1" noChangeArrowheads="1" noTextEdit="1"/>
          </p:cNvSpPr>
          <p:nvPr>
            <p:ph type="sldImg"/>
          </p:nvPr>
        </p:nvSpPr>
        <p:spPr>
          <a:ln/>
        </p:spPr>
      </p:sp>
      <p:sp>
        <p:nvSpPr>
          <p:cNvPr id="13619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2"/>
          <p:cNvSpPr>
            <a:spLocks noGrp="1" noRot="1" noChangeAspect="1" noChangeArrowheads="1" noTextEdit="1"/>
          </p:cNvSpPr>
          <p:nvPr>
            <p:ph type="sldImg"/>
          </p:nvPr>
        </p:nvSpPr>
        <p:spPr>
          <a:ln/>
        </p:spPr>
      </p:sp>
      <p:sp>
        <p:nvSpPr>
          <p:cNvPr id="13721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1026"/>
          <p:cNvSpPr>
            <a:spLocks noGrp="1" noRot="1" noChangeAspect="1" noChangeArrowheads="1" noTextEdit="1"/>
          </p:cNvSpPr>
          <p:nvPr>
            <p:ph type="sldImg"/>
          </p:nvPr>
        </p:nvSpPr>
        <p:spPr>
          <a:ln/>
        </p:spPr>
      </p:sp>
      <p:sp>
        <p:nvSpPr>
          <p:cNvPr id="139267" name="Rectangle 1027"/>
          <p:cNvSpPr>
            <a:spLocks noGrp="1" noChangeArrowheads="1"/>
          </p:cNvSpPr>
          <p:nvPr>
            <p:ph type="body" idx="1"/>
          </p:nvPr>
        </p:nvSpPr>
        <p:spPr/>
        <p:txBody>
          <a:bodyPr/>
          <a:lstStyle/>
          <a:p>
            <a:endParaRPr lang="en-US"/>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1026"/>
          <p:cNvSpPr>
            <a:spLocks noGrp="1" noRot="1" noChangeAspect="1" noChangeArrowheads="1" noTextEdit="1"/>
          </p:cNvSpPr>
          <p:nvPr>
            <p:ph type="sldImg"/>
          </p:nvPr>
        </p:nvSpPr>
        <p:spPr>
          <a:ln/>
        </p:spPr>
      </p:sp>
      <p:sp>
        <p:nvSpPr>
          <p:cNvPr id="142339" name="Rectangle 1027"/>
          <p:cNvSpPr>
            <a:spLocks noGrp="1" noChangeArrowheads="1"/>
          </p:cNvSpPr>
          <p:nvPr>
            <p:ph type="body" idx="1"/>
          </p:nvPr>
        </p:nvSpPr>
        <p:spPr/>
        <p:txBody>
          <a:bodyPr/>
          <a:lstStyle/>
          <a:p>
            <a:endParaRPr lang="en-US"/>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1026"/>
          <p:cNvSpPr>
            <a:spLocks noGrp="1" noRot="1" noChangeAspect="1" noChangeArrowheads="1" noTextEdit="1"/>
          </p:cNvSpPr>
          <p:nvPr>
            <p:ph type="sldImg"/>
          </p:nvPr>
        </p:nvSpPr>
        <p:spPr>
          <a:ln/>
        </p:spPr>
      </p:sp>
      <p:sp>
        <p:nvSpPr>
          <p:cNvPr id="143363" name="Rectangle 1027"/>
          <p:cNvSpPr>
            <a:spLocks noGrp="1" noChangeArrowheads="1"/>
          </p:cNvSpPr>
          <p:nvPr>
            <p:ph type="body" idx="1"/>
          </p:nvPr>
        </p:nvSpPr>
        <p:spPr/>
        <p:txBody>
          <a:bodyPr/>
          <a:lstStyle/>
          <a:p>
            <a:endParaRPr lang="en-US"/>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p:cNvSpPr>
            <a:spLocks noGrp="1" noRot="1" noChangeAspect="1" noChangeArrowheads="1" noTextEdit="1"/>
          </p:cNvSpPr>
          <p:nvPr>
            <p:ph type="sldImg"/>
          </p:nvPr>
        </p:nvSpPr>
        <p:spPr>
          <a:ln/>
        </p:spPr>
      </p:sp>
      <p:sp>
        <p:nvSpPr>
          <p:cNvPr id="15155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2"/>
          <p:cNvSpPr>
            <a:spLocks noGrp="1" noRot="1" noChangeAspect="1" noChangeArrowheads="1" noTextEdit="1"/>
          </p:cNvSpPr>
          <p:nvPr>
            <p:ph type="sldImg"/>
          </p:nvPr>
        </p:nvSpPr>
        <p:spPr>
          <a:ln/>
        </p:spPr>
      </p:sp>
      <p:sp>
        <p:nvSpPr>
          <p:cNvPr id="15360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2"/>
          <p:cNvSpPr>
            <a:spLocks noGrp="1" noRot="1" noChangeAspect="1" noChangeArrowheads="1" noTextEdit="1"/>
          </p:cNvSpPr>
          <p:nvPr>
            <p:ph type="sldImg"/>
          </p:nvPr>
        </p:nvSpPr>
        <p:spPr>
          <a:ln/>
        </p:spPr>
      </p:sp>
      <p:sp>
        <p:nvSpPr>
          <p:cNvPr id="155651" name="Rectangle 3"/>
          <p:cNvSpPr>
            <a:spLocks noGrp="1" noChangeArrowheads="1"/>
          </p:cNvSpPr>
          <p:nvPr>
            <p:ph type="body" idx="1"/>
          </p:nvPr>
        </p:nvSpPr>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3AEE56C-2462-4BC6-A97D-000EF656F481}" type="datetime1">
              <a:rPr lang="en-US" smtClean="0"/>
              <a:pPr/>
              <a:t>10/28/2014</a:t>
            </a:fld>
            <a:endParaRPr lang="en-US"/>
          </a:p>
        </p:txBody>
      </p:sp>
      <p:sp>
        <p:nvSpPr>
          <p:cNvPr id="5" name="Footer Placeholder 4"/>
          <p:cNvSpPr>
            <a:spLocks noGrp="1"/>
          </p:cNvSpPr>
          <p:nvPr>
            <p:ph type="ftr" sz="quarter" idx="11"/>
          </p:nvPr>
        </p:nvSpPr>
        <p:spPr/>
        <p:txBody>
          <a:bodyPr/>
          <a:lstStyle/>
          <a:p>
            <a:r>
              <a:rPr lang="en-US" smtClean="0"/>
              <a:t>© 2013 Pearson Education, Inc.</a:t>
            </a:r>
            <a:endParaRPr lang="en-US"/>
          </a:p>
        </p:txBody>
      </p:sp>
      <p:sp>
        <p:nvSpPr>
          <p:cNvPr id="6" name="Slide Number Placeholder 5"/>
          <p:cNvSpPr>
            <a:spLocks noGrp="1"/>
          </p:cNvSpPr>
          <p:nvPr>
            <p:ph type="sldNum" sz="quarter" idx="12"/>
          </p:nvPr>
        </p:nvSpPr>
        <p:spPr/>
        <p:txBody>
          <a:bodyPr/>
          <a:lstStyle/>
          <a:p>
            <a:fld id="{ADF1081D-8243-4113-88C6-572D9F8C8410}"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8C6159B-8C38-4C02-B31E-51E7EEA2999F}" type="datetime1">
              <a:rPr lang="en-US" smtClean="0"/>
              <a:pPr/>
              <a:t>10/28/2014</a:t>
            </a:fld>
            <a:endParaRPr lang="en-US"/>
          </a:p>
        </p:txBody>
      </p:sp>
      <p:sp>
        <p:nvSpPr>
          <p:cNvPr id="5" name="Footer Placeholder 4"/>
          <p:cNvSpPr>
            <a:spLocks noGrp="1"/>
          </p:cNvSpPr>
          <p:nvPr>
            <p:ph type="ftr" sz="quarter" idx="11"/>
          </p:nvPr>
        </p:nvSpPr>
        <p:spPr/>
        <p:txBody>
          <a:bodyPr/>
          <a:lstStyle/>
          <a:p>
            <a:r>
              <a:rPr lang="en-US" smtClean="0"/>
              <a:t>© 2013 Pearson Education, Inc.</a:t>
            </a:r>
            <a:endParaRPr lang="en-US"/>
          </a:p>
        </p:txBody>
      </p:sp>
      <p:sp>
        <p:nvSpPr>
          <p:cNvPr id="6" name="Slide Number Placeholder 5"/>
          <p:cNvSpPr>
            <a:spLocks noGrp="1"/>
          </p:cNvSpPr>
          <p:nvPr>
            <p:ph type="sldNum" sz="quarter" idx="12"/>
          </p:nvPr>
        </p:nvSpPr>
        <p:spPr/>
        <p:txBody>
          <a:bodyPr/>
          <a:lstStyle/>
          <a:p>
            <a:fld id="{ADF1081D-8243-4113-88C6-572D9F8C8410}"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706B0AC-DEB8-4370-9855-90714A487A59}" type="datetime1">
              <a:rPr lang="en-US" smtClean="0"/>
              <a:pPr/>
              <a:t>10/28/2014</a:t>
            </a:fld>
            <a:endParaRPr lang="en-US"/>
          </a:p>
        </p:txBody>
      </p:sp>
      <p:sp>
        <p:nvSpPr>
          <p:cNvPr id="5" name="Footer Placeholder 4"/>
          <p:cNvSpPr>
            <a:spLocks noGrp="1"/>
          </p:cNvSpPr>
          <p:nvPr>
            <p:ph type="ftr" sz="quarter" idx="11"/>
          </p:nvPr>
        </p:nvSpPr>
        <p:spPr/>
        <p:txBody>
          <a:bodyPr/>
          <a:lstStyle/>
          <a:p>
            <a:r>
              <a:rPr lang="en-US" smtClean="0"/>
              <a:t>© 2013 Pearson Education, Inc.</a:t>
            </a:r>
            <a:endParaRPr lang="en-US"/>
          </a:p>
        </p:txBody>
      </p:sp>
      <p:sp>
        <p:nvSpPr>
          <p:cNvPr id="6" name="Slide Number Placeholder 5"/>
          <p:cNvSpPr>
            <a:spLocks noGrp="1"/>
          </p:cNvSpPr>
          <p:nvPr>
            <p:ph type="sldNum" sz="quarter" idx="12"/>
          </p:nvPr>
        </p:nvSpPr>
        <p:spPr/>
        <p:txBody>
          <a:bodyPr/>
          <a:lstStyle/>
          <a:p>
            <a:fld id="{ADF1081D-8243-4113-88C6-572D9F8C8410}"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A035DBC-6F6A-4138-9A59-0E55BC686EF0}" type="datetime1">
              <a:rPr lang="en-US" smtClean="0"/>
              <a:pPr/>
              <a:t>10/28/2014</a:t>
            </a:fld>
            <a:endParaRPr lang="en-US"/>
          </a:p>
        </p:txBody>
      </p:sp>
      <p:sp>
        <p:nvSpPr>
          <p:cNvPr id="5" name="Footer Placeholder 4"/>
          <p:cNvSpPr>
            <a:spLocks noGrp="1"/>
          </p:cNvSpPr>
          <p:nvPr>
            <p:ph type="ftr" sz="quarter" idx="11"/>
          </p:nvPr>
        </p:nvSpPr>
        <p:spPr/>
        <p:txBody>
          <a:bodyPr/>
          <a:lstStyle/>
          <a:p>
            <a:r>
              <a:rPr lang="en-US" smtClean="0"/>
              <a:t>© 2013 Pearson Education, Inc.</a:t>
            </a:r>
            <a:endParaRPr lang="en-US"/>
          </a:p>
        </p:txBody>
      </p:sp>
      <p:sp>
        <p:nvSpPr>
          <p:cNvPr id="6" name="Slide Number Placeholder 5"/>
          <p:cNvSpPr>
            <a:spLocks noGrp="1"/>
          </p:cNvSpPr>
          <p:nvPr>
            <p:ph type="sldNum" sz="quarter" idx="12"/>
          </p:nvPr>
        </p:nvSpPr>
        <p:spPr/>
        <p:txBody>
          <a:bodyPr/>
          <a:lstStyle/>
          <a:p>
            <a:fld id="{ADF1081D-8243-4113-88C6-572D9F8C8410}"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DEC955A-F799-4510-AD63-0A4F4CC177B6}" type="datetime1">
              <a:rPr lang="en-US" smtClean="0"/>
              <a:pPr/>
              <a:t>10/28/2014</a:t>
            </a:fld>
            <a:endParaRPr lang="en-US"/>
          </a:p>
        </p:txBody>
      </p:sp>
      <p:sp>
        <p:nvSpPr>
          <p:cNvPr id="5" name="Footer Placeholder 4"/>
          <p:cNvSpPr>
            <a:spLocks noGrp="1"/>
          </p:cNvSpPr>
          <p:nvPr>
            <p:ph type="ftr" sz="quarter" idx="11"/>
          </p:nvPr>
        </p:nvSpPr>
        <p:spPr/>
        <p:txBody>
          <a:bodyPr/>
          <a:lstStyle/>
          <a:p>
            <a:r>
              <a:rPr lang="en-US" smtClean="0"/>
              <a:t>© 2013 Pearson Education, Inc.</a:t>
            </a:r>
            <a:endParaRPr lang="en-US"/>
          </a:p>
        </p:txBody>
      </p:sp>
      <p:sp>
        <p:nvSpPr>
          <p:cNvPr id="6" name="Slide Number Placeholder 5"/>
          <p:cNvSpPr>
            <a:spLocks noGrp="1"/>
          </p:cNvSpPr>
          <p:nvPr>
            <p:ph type="sldNum" sz="quarter" idx="12"/>
          </p:nvPr>
        </p:nvSpPr>
        <p:spPr/>
        <p:txBody>
          <a:bodyPr/>
          <a:lstStyle/>
          <a:p>
            <a:fld id="{ADF1081D-8243-4113-88C6-572D9F8C8410}"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9C03C69-E36E-4248-B7E4-681C31FB6727}" type="datetime1">
              <a:rPr lang="en-US" smtClean="0"/>
              <a:pPr/>
              <a:t>10/28/2014</a:t>
            </a:fld>
            <a:endParaRPr lang="en-US"/>
          </a:p>
        </p:txBody>
      </p:sp>
      <p:sp>
        <p:nvSpPr>
          <p:cNvPr id="6" name="Footer Placeholder 5"/>
          <p:cNvSpPr>
            <a:spLocks noGrp="1"/>
          </p:cNvSpPr>
          <p:nvPr>
            <p:ph type="ftr" sz="quarter" idx="11"/>
          </p:nvPr>
        </p:nvSpPr>
        <p:spPr/>
        <p:txBody>
          <a:bodyPr/>
          <a:lstStyle/>
          <a:p>
            <a:r>
              <a:rPr lang="en-US" smtClean="0"/>
              <a:t>© 2013 Pearson Education, Inc.</a:t>
            </a:r>
            <a:endParaRPr lang="en-US"/>
          </a:p>
        </p:txBody>
      </p:sp>
      <p:sp>
        <p:nvSpPr>
          <p:cNvPr id="7" name="Slide Number Placeholder 6"/>
          <p:cNvSpPr>
            <a:spLocks noGrp="1"/>
          </p:cNvSpPr>
          <p:nvPr>
            <p:ph type="sldNum" sz="quarter" idx="12"/>
          </p:nvPr>
        </p:nvSpPr>
        <p:spPr/>
        <p:txBody>
          <a:bodyPr/>
          <a:lstStyle/>
          <a:p>
            <a:fld id="{ADF1081D-8243-4113-88C6-572D9F8C8410}"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206FFF4-86D0-495A-9B67-1E1CA173147C}" type="datetime1">
              <a:rPr lang="en-US" smtClean="0"/>
              <a:pPr/>
              <a:t>10/28/2014</a:t>
            </a:fld>
            <a:endParaRPr lang="en-US"/>
          </a:p>
        </p:txBody>
      </p:sp>
      <p:sp>
        <p:nvSpPr>
          <p:cNvPr id="8" name="Footer Placeholder 7"/>
          <p:cNvSpPr>
            <a:spLocks noGrp="1"/>
          </p:cNvSpPr>
          <p:nvPr>
            <p:ph type="ftr" sz="quarter" idx="11"/>
          </p:nvPr>
        </p:nvSpPr>
        <p:spPr/>
        <p:txBody>
          <a:bodyPr/>
          <a:lstStyle/>
          <a:p>
            <a:r>
              <a:rPr lang="en-US" smtClean="0"/>
              <a:t>© 2013 Pearson Education, Inc.</a:t>
            </a:r>
            <a:endParaRPr lang="en-US"/>
          </a:p>
        </p:txBody>
      </p:sp>
      <p:sp>
        <p:nvSpPr>
          <p:cNvPr id="9" name="Slide Number Placeholder 8"/>
          <p:cNvSpPr>
            <a:spLocks noGrp="1"/>
          </p:cNvSpPr>
          <p:nvPr>
            <p:ph type="sldNum" sz="quarter" idx="12"/>
          </p:nvPr>
        </p:nvSpPr>
        <p:spPr/>
        <p:txBody>
          <a:bodyPr/>
          <a:lstStyle/>
          <a:p>
            <a:fld id="{ADF1081D-8243-4113-88C6-572D9F8C8410}"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30EE3A5-30A2-4D0D-91E7-9950DC03366E}" type="datetime1">
              <a:rPr lang="en-US" smtClean="0"/>
              <a:pPr/>
              <a:t>10/28/2014</a:t>
            </a:fld>
            <a:endParaRPr lang="en-US"/>
          </a:p>
        </p:txBody>
      </p:sp>
      <p:sp>
        <p:nvSpPr>
          <p:cNvPr id="4" name="Footer Placeholder 3"/>
          <p:cNvSpPr>
            <a:spLocks noGrp="1"/>
          </p:cNvSpPr>
          <p:nvPr>
            <p:ph type="ftr" sz="quarter" idx="11"/>
          </p:nvPr>
        </p:nvSpPr>
        <p:spPr/>
        <p:txBody>
          <a:bodyPr/>
          <a:lstStyle/>
          <a:p>
            <a:r>
              <a:rPr lang="en-US" smtClean="0"/>
              <a:t>© 2013 Pearson Education, Inc.</a:t>
            </a:r>
            <a:endParaRPr lang="en-US"/>
          </a:p>
        </p:txBody>
      </p:sp>
      <p:sp>
        <p:nvSpPr>
          <p:cNvPr id="5" name="Slide Number Placeholder 4"/>
          <p:cNvSpPr>
            <a:spLocks noGrp="1"/>
          </p:cNvSpPr>
          <p:nvPr>
            <p:ph type="sldNum" sz="quarter" idx="12"/>
          </p:nvPr>
        </p:nvSpPr>
        <p:spPr/>
        <p:txBody>
          <a:bodyPr/>
          <a:lstStyle/>
          <a:p>
            <a:fld id="{ADF1081D-8243-4113-88C6-572D9F8C8410}"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B9719CE-6090-4EDA-BC26-B331B6D4160F}" type="datetime1">
              <a:rPr lang="en-US" smtClean="0"/>
              <a:pPr/>
              <a:t>10/28/2014</a:t>
            </a:fld>
            <a:endParaRPr lang="en-US"/>
          </a:p>
        </p:txBody>
      </p:sp>
      <p:sp>
        <p:nvSpPr>
          <p:cNvPr id="3" name="Footer Placeholder 2"/>
          <p:cNvSpPr>
            <a:spLocks noGrp="1"/>
          </p:cNvSpPr>
          <p:nvPr>
            <p:ph type="ftr" sz="quarter" idx="11"/>
          </p:nvPr>
        </p:nvSpPr>
        <p:spPr/>
        <p:txBody>
          <a:bodyPr/>
          <a:lstStyle/>
          <a:p>
            <a:r>
              <a:rPr lang="en-US" smtClean="0"/>
              <a:t>© 2013 Pearson Education, Inc.</a:t>
            </a:r>
            <a:endParaRPr lang="en-US"/>
          </a:p>
        </p:txBody>
      </p:sp>
      <p:sp>
        <p:nvSpPr>
          <p:cNvPr id="4" name="Slide Number Placeholder 3"/>
          <p:cNvSpPr>
            <a:spLocks noGrp="1"/>
          </p:cNvSpPr>
          <p:nvPr>
            <p:ph type="sldNum" sz="quarter" idx="12"/>
          </p:nvPr>
        </p:nvSpPr>
        <p:spPr/>
        <p:txBody>
          <a:bodyPr/>
          <a:lstStyle/>
          <a:p>
            <a:fld id="{ADF1081D-8243-4113-88C6-572D9F8C8410}"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EE2D2E4-8419-4B2C-91E5-7E5C6E44AA64}" type="datetime1">
              <a:rPr lang="en-US" smtClean="0"/>
              <a:pPr/>
              <a:t>10/28/2014</a:t>
            </a:fld>
            <a:endParaRPr lang="en-US"/>
          </a:p>
        </p:txBody>
      </p:sp>
      <p:sp>
        <p:nvSpPr>
          <p:cNvPr id="6" name="Footer Placeholder 5"/>
          <p:cNvSpPr>
            <a:spLocks noGrp="1"/>
          </p:cNvSpPr>
          <p:nvPr>
            <p:ph type="ftr" sz="quarter" idx="11"/>
          </p:nvPr>
        </p:nvSpPr>
        <p:spPr/>
        <p:txBody>
          <a:bodyPr/>
          <a:lstStyle/>
          <a:p>
            <a:r>
              <a:rPr lang="en-US" smtClean="0"/>
              <a:t>© 2013 Pearson Education, Inc.</a:t>
            </a:r>
            <a:endParaRPr lang="en-US"/>
          </a:p>
        </p:txBody>
      </p:sp>
      <p:sp>
        <p:nvSpPr>
          <p:cNvPr id="7" name="Slide Number Placeholder 6"/>
          <p:cNvSpPr>
            <a:spLocks noGrp="1"/>
          </p:cNvSpPr>
          <p:nvPr>
            <p:ph type="sldNum" sz="quarter" idx="12"/>
          </p:nvPr>
        </p:nvSpPr>
        <p:spPr/>
        <p:txBody>
          <a:bodyPr/>
          <a:lstStyle/>
          <a:p>
            <a:fld id="{ADF1081D-8243-4113-88C6-572D9F8C8410}"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5947411-0183-4F63-8834-037B4AC9C5CE}" type="datetime1">
              <a:rPr lang="en-US" smtClean="0"/>
              <a:pPr/>
              <a:t>10/28/2014</a:t>
            </a:fld>
            <a:endParaRPr lang="en-US"/>
          </a:p>
        </p:txBody>
      </p:sp>
      <p:sp>
        <p:nvSpPr>
          <p:cNvPr id="6" name="Footer Placeholder 5"/>
          <p:cNvSpPr>
            <a:spLocks noGrp="1"/>
          </p:cNvSpPr>
          <p:nvPr>
            <p:ph type="ftr" sz="quarter" idx="11"/>
          </p:nvPr>
        </p:nvSpPr>
        <p:spPr/>
        <p:txBody>
          <a:bodyPr/>
          <a:lstStyle/>
          <a:p>
            <a:r>
              <a:rPr lang="en-US" smtClean="0"/>
              <a:t>© 2013 Pearson Education, Inc.</a:t>
            </a:r>
            <a:endParaRPr lang="en-US"/>
          </a:p>
        </p:txBody>
      </p:sp>
      <p:sp>
        <p:nvSpPr>
          <p:cNvPr id="7" name="Slide Number Placeholder 6"/>
          <p:cNvSpPr>
            <a:spLocks noGrp="1"/>
          </p:cNvSpPr>
          <p:nvPr>
            <p:ph type="sldNum" sz="quarter" idx="12"/>
          </p:nvPr>
        </p:nvSpPr>
        <p:spPr/>
        <p:txBody>
          <a:bodyPr/>
          <a:lstStyle/>
          <a:p>
            <a:fld id="{ADF1081D-8243-4113-88C6-572D9F8C8410}"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F53D4ED-7D22-45A8-8661-0C8E9202D055}" type="datetime1">
              <a:rPr lang="en-US" smtClean="0"/>
              <a:pPr/>
              <a:t>10/28/2014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 2013 Pearson Education, Inc.</a:t>
            </a: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DF1081D-8243-4113-88C6-572D9F8C8410}"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tags" Target="../tags/tag1.xml"/><Relationship Id="rId2" Type="http://schemas.openxmlformats.org/officeDocument/2006/relationships/control" Target="../activeX/activeX1.xml"/><Relationship Id="rId1" Type="http://schemas.openxmlformats.org/officeDocument/2006/relationships/vmlDrawing" Target="../drawings/vmlDrawing1.vml"/><Relationship Id="rId5" Type="http://schemas.openxmlformats.org/officeDocument/2006/relationships/image" Target="../media/image2.png"/><Relationship Id="rId4"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03.xml"/><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tags" Target="../tags/tag4.xml"/><Relationship Id="rId2" Type="http://schemas.openxmlformats.org/officeDocument/2006/relationships/control" Target="../activeX/activeX4.xml"/><Relationship Id="rId1" Type="http://schemas.openxmlformats.org/officeDocument/2006/relationships/vmlDrawing" Target="../drawings/vmlDrawing4.vml"/><Relationship Id="rId6" Type="http://schemas.openxmlformats.org/officeDocument/2006/relationships/image" Target="../media/image4.png"/><Relationship Id="rId5" Type="http://schemas.openxmlformats.org/officeDocument/2006/relationships/notesSlide" Target="../notesSlides/notesSlide104.xml"/><Relationship Id="rId4"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tags" Target="../tags/tag5.xml"/><Relationship Id="rId2" Type="http://schemas.openxmlformats.org/officeDocument/2006/relationships/control" Target="../activeX/activeX5.xml"/><Relationship Id="rId1" Type="http://schemas.openxmlformats.org/officeDocument/2006/relationships/vmlDrawing" Target="../drawings/vmlDrawing5.vml"/><Relationship Id="rId6" Type="http://schemas.openxmlformats.org/officeDocument/2006/relationships/image" Target="../media/image4.png"/><Relationship Id="rId5" Type="http://schemas.openxmlformats.org/officeDocument/2006/relationships/notesSlide" Target="../notesSlides/notesSlide105.xml"/><Relationship Id="rId4"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tags" Target="../tags/tag2.xml"/><Relationship Id="rId2" Type="http://schemas.openxmlformats.org/officeDocument/2006/relationships/control" Target="../activeX/activeX2.xml"/><Relationship Id="rId1" Type="http://schemas.openxmlformats.org/officeDocument/2006/relationships/vmlDrawing" Target="../drawings/vmlDrawing2.vml"/><Relationship Id="rId5" Type="http://schemas.openxmlformats.org/officeDocument/2006/relationships/image" Target="../media/image4.png"/><Relationship Id="rId4"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tags" Target="../tags/tag3.xml"/><Relationship Id="rId2" Type="http://schemas.openxmlformats.org/officeDocument/2006/relationships/control" Target="../activeX/activeX3.xml"/><Relationship Id="rId1" Type="http://schemas.openxmlformats.org/officeDocument/2006/relationships/vmlDrawing" Target="../drawings/vmlDrawing3.vml"/><Relationship Id="rId6" Type="http://schemas.openxmlformats.org/officeDocument/2006/relationships/image" Target="../media/image4.png"/><Relationship Id="rId5" Type="http://schemas.openxmlformats.org/officeDocument/2006/relationships/notesSlide" Target="../notesSlides/notesSlide1.xml"/><Relationship Id="rId4"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76.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Text Box 6"/>
          <p:cNvSpPr txBox="1">
            <a:spLocks noChangeArrowheads="1"/>
          </p:cNvSpPr>
          <p:nvPr/>
        </p:nvSpPr>
        <p:spPr bwMode="auto">
          <a:xfrm>
            <a:off x="3048000" y="2133600"/>
            <a:ext cx="342900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altLang="en-US" sz="1400" b="1">
                <a:latin typeface="Calibri" pitchFamily="34" charset="0"/>
              </a:rPr>
              <a:t>Please note that due to differing operating systems, some animations will not appear until the presentation is viewed in Presentation Mode (Slide Show view). You may see blank slides in the “Normal” or “Slide Sorter” views. All animations will appear after viewing in Presentation Mode and playing each animation. Most animations will require the latest version of the Flash Player, which is available at http://get.adobe.com/flashplayer.</a:t>
            </a:r>
          </a:p>
        </p:txBody>
      </p:sp>
    </p:spTree>
    <p:controls>
      <mc:AlternateContent xmlns:mc="http://schemas.openxmlformats.org/markup-compatibility/2006">
        <mc:Choice xmlns:v="urn:schemas-microsoft-com:vml" Requires="v">
          <p:control spid="4100" name="ShockwaveFlash1" r:id="rId2" imgW="7009524" imgH="6323810"/>
        </mc:Choice>
        <mc:Fallback>
          <p:control name="ShockwaveFlash1" r:id="rId2" imgW="7009524" imgH="6323810">
            <p:pic>
              <p:nvPicPr>
                <p:cNvPr id="0" name="ShockwaveFlash1"/>
                <p:cNvPicPr preferRelativeResize="0">
                  <a:picLocks noChangeArrowheads="1" noChangeShapeType="1"/>
                </p:cNvPicPr>
                <p:nvPr>
                  <p:custDataLst>
                    <p:tags r:id="rId3"/>
                  </p:custDataLst>
                </p:nvPr>
              </p:nvPicPr>
              <p:blipFill>
                <a:blip r:embed="rId5">
                  <a:extLst>
                    <a:ext uri="{28A0092B-C50C-407E-A947-70E740481C1C}">
                      <a14:useLocalDpi xmlns:a14="http://schemas.microsoft.com/office/drawing/2010/main" val="0"/>
                    </a:ext>
                  </a:extLst>
                </a:blip>
                <a:srcRect/>
                <a:stretch>
                  <a:fillRect/>
                </a:stretch>
              </p:blipFill>
              <p:spPr bwMode="auto">
                <a:xfrm>
                  <a:off x="1143000" y="228600"/>
                  <a:ext cx="7010400" cy="6324600"/>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control>
        </mc:Fallback>
      </mc:AlternateContent>
    </p:controls>
    <p:extLst>
      <p:ext uri="{BB962C8B-B14F-4D97-AF65-F5344CB8AC3E}">
        <p14:creationId xmlns:p14="http://schemas.microsoft.com/office/powerpoint/2010/main" val="229561086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6" name="Rectangle 6"/>
          <p:cNvSpPr>
            <a:spLocks noGrp="1" noChangeArrowheads="1"/>
          </p:cNvSpPr>
          <p:nvPr>
            <p:ph type="title"/>
          </p:nvPr>
        </p:nvSpPr>
        <p:spPr>
          <a:xfrm>
            <a:off x="0" y="0"/>
            <a:ext cx="9144000" cy="1066800"/>
          </a:xfrm>
        </p:spPr>
        <p:txBody>
          <a:bodyPr>
            <a:normAutofit fontScale="90000"/>
          </a:bodyPr>
          <a:lstStyle/>
          <a:p>
            <a:r>
              <a:rPr lang="en-US"/>
              <a:t>Motor Division of PNS:</a:t>
            </a:r>
            <a:br>
              <a:rPr lang="en-US"/>
            </a:br>
            <a:r>
              <a:rPr lang="en-US"/>
              <a:t>Autonomic Nervous System</a:t>
            </a:r>
          </a:p>
        </p:txBody>
      </p:sp>
      <p:sp>
        <p:nvSpPr>
          <p:cNvPr id="20487" name="Rectangle 7"/>
          <p:cNvSpPr>
            <a:spLocks noGrp="1" noChangeArrowheads="1"/>
          </p:cNvSpPr>
          <p:nvPr>
            <p:ph type="body" idx="1"/>
          </p:nvPr>
        </p:nvSpPr>
        <p:spPr/>
        <p:txBody>
          <a:bodyPr/>
          <a:lstStyle/>
          <a:p>
            <a:r>
              <a:rPr lang="en-US" dirty="0"/>
              <a:t>Visceral motor nerve fibers</a:t>
            </a:r>
          </a:p>
          <a:p>
            <a:r>
              <a:rPr lang="en-US" dirty="0"/>
              <a:t>Regulates smooth muscle, cardiac muscle, and glands</a:t>
            </a:r>
          </a:p>
          <a:p>
            <a:r>
              <a:rPr lang="en-US" dirty="0"/>
              <a:t>Involuntary nervous system</a:t>
            </a:r>
          </a:p>
          <a:p>
            <a:r>
              <a:rPr lang="en-US" dirty="0"/>
              <a:t>Two functional subdivisions</a:t>
            </a:r>
          </a:p>
          <a:p>
            <a:pPr lvl="1"/>
            <a:r>
              <a:rPr lang="en-US" dirty="0" smtClean="0"/>
              <a:t>Work in opposition to each other</a:t>
            </a:r>
          </a:p>
          <a:p>
            <a:pPr lvl="2"/>
            <a:r>
              <a:rPr lang="en-US" dirty="0" smtClean="0"/>
              <a:t>Sympathetic</a:t>
            </a:r>
            <a:endParaRPr lang="en-US" dirty="0"/>
          </a:p>
          <a:p>
            <a:pPr lvl="2"/>
            <a:r>
              <a:rPr lang="en-US" dirty="0" smtClean="0"/>
              <a:t>Parasympathetic</a:t>
            </a:r>
            <a:endParaRPr lang="en-US" dirty="0"/>
          </a:p>
        </p:txBody>
      </p: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80" name="Rectangle 4"/>
          <p:cNvSpPr>
            <a:spLocks noGrp="1" noChangeArrowheads="1"/>
          </p:cNvSpPr>
          <p:nvPr>
            <p:ph type="title"/>
          </p:nvPr>
        </p:nvSpPr>
        <p:spPr/>
        <p:txBody>
          <a:bodyPr/>
          <a:lstStyle/>
          <a:p>
            <a:r>
              <a:rPr lang="en-US"/>
              <a:t> Brain Stem</a:t>
            </a:r>
          </a:p>
        </p:txBody>
      </p:sp>
      <p:sp>
        <p:nvSpPr>
          <p:cNvPr id="50181" name="Rectangle 5"/>
          <p:cNvSpPr>
            <a:spLocks noGrp="1" noChangeArrowheads="1"/>
          </p:cNvSpPr>
          <p:nvPr>
            <p:ph type="body" idx="1"/>
          </p:nvPr>
        </p:nvSpPr>
        <p:spPr>
          <a:xfrm>
            <a:off x="457200" y="1600200"/>
            <a:ext cx="7772400" cy="4525963"/>
          </a:xfrm>
        </p:spPr>
        <p:txBody>
          <a:bodyPr>
            <a:normAutofit/>
          </a:bodyPr>
          <a:lstStyle/>
          <a:p>
            <a:r>
              <a:rPr lang="en-US" dirty="0"/>
              <a:t>Similar structure to spinal cord </a:t>
            </a:r>
            <a:endParaRPr lang="en-US" dirty="0" smtClean="0"/>
          </a:p>
          <a:p>
            <a:pPr lvl="1"/>
            <a:r>
              <a:rPr lang="en-US" dirty="0" smtClean="0"/>
              <a:t>contains </a:t>
            </a:r>
            <a:r>
              <a:rPr lang="en-US" dirty="0"/>
              <a:t>nuclei embedded in white matter</a:t>
            </a:r>
          </a:p>
          <a:p>
            <a:r>
              <a:rPr lang="en-US" dirty="0"/>
              <a:t>Controls automatic behaviors necessary for survival</a:t>
            </a:r>
          </a:p>
          <a:p>
            <a:r>
              <a:rPr lang="en-US" dirty="0"/>
              <a:t>Contains fiber tracts connecting higher and lower neural </a:t>
            </a:r>
            <a:r>
              <a:rPr lang="en-US" dirty="0" smtClean="0"/>
              <a:t>centers</a:t>
            </a:r>
            <a:endParaRPr lang="en-US" dirty="0"/>
          </a:p>
        </p:txBody>
      </p:sp>
    </p:spTree>
    <p:extLst>
      <p:ext uri="{BB962C8B-B14F-4D97-AF65-F5344CB8AC3E}">
        <p14:creationId xmlns:p14="http://schemas.microsoft.com/office/powerpoint/2010/main" val="2938884471"/>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cstate="print"/>
          <a:srcRect/>
          <a:stretch>
            <a:fillRect/>
          </a:stretch>
        </p:blipFill>
        <p:spPr bwMode="auto">
          <a:xfrm>
            <a:off x="724525" y="762000"/>
            <a:ext cx="7694950" cy="5334000"/>
          </a:xfrm>
          <a:prstGeom prst="rect">
            <a:avLst/>
          </a:prstGeom>
          <a:noFill/>
          <a:ln w="9525">
            <a:noFill/>
            <a:miter lim="800000"/>
            <a:headEnd/>
            <a:tailEnd/>
          </a:ln>
        </p:spPr>
      </p:pic>
    </p:spTree>
    <p:extLst>
      <p:ext uri="{BB962C8B-B14F-4D97-AF65-F5344CB8AC3E}">
        <p14:creationId xmlns:p14="http://schemas.microsoft.com/office/powerpoint/2010/main" val="1630324473"/>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2" name="Rectangle 4"/>
          <p:cNvSpPr>
            <a:spLocks noGrp="1" noChangeArrowheads="1"/>
          </p:cNvSpPr>
          <p:nvPr>
            <p:ph type="title"/>
          </p:nvPr>
        </p:nvSpPr>
        <p:spPr/>
        <p:txBody>
          <a:bodyPr/>
          <a:lstStyle/>
          <a:p>
            <a:r>
              <a:rPr lang="en-US"/>
              <a:t>Pons</a:t>
            </a:r>
          </a:p>
        </p:txBody>
      </p:sp>
      <p:sp>
        <p:nvSpPr>
          <p:cNvPr id="58373" name="Rectangle 5"/>
          <p:cNvSpPr>
            <a:spLocks noGrp="1" noChangeArrowheads="1"/>
          </p:cNvSpPr>
          <p:nvPr>
            <p:ph type="body" idx="1"/>
          </p:nvPr>
        </p:nvSpPr>
        <p:spPr/>
        <p:txBody>
          <a:bodyPr/>
          <a:lstStyle/>
          <a:p>
            <a:r>
              <a:rPr lang="en-US" sz="2800" dirty="0" smtClean="0"/>
              <a:t>Fibers </a:t>
            </a:r>
            <a:r>
              <a:rPr lang="en-US" sz="2800" dirty="0"/>
              <a:t>of </a:t>
            </a:r>
            <a:r>
              <a:rPr lang="en-US" sz="2800" dirty="0" err="1"/>
              <a:t>pons</a:t>
            </a:r>
            <a:endParaRPr lang="en-US" sz="2800" dirty="0"/>
          </a:p>
          <a:p>
            <a:pPr lvl="1"/>
            <a:r>
              <a:rPr lang="en-US" sz="2400" dirty="0"/>
              <a:t>Connect higher brain centers and spinal cord</a:t>
            </a:r>
          </a:p>
          <a:p>
            <a:pPr lvl="1"/>
            <a:r>
              <a:rPr lang="en-US" sz="2400" dirty="0"/>
              <a:t>Relay impulses between motor cortex and cerebellum</a:t>
            </a:r>
          </a:p>
          <a:p>
            <a:r>
              <a:rPr lang="en-US" sz="2800" dirty="0" smtClean="0"/>
              <a:t>Nuclei </a:t>
            </a:r>
            <a:r>
              <a:rPr lang="en-US" sz="2800" dirty="0"/>
              <a:t>help maintain normal rhythm of breathing </a:t>
            </a:r>
          </a:p>
        </p:txBody>
      </p:sp>
    </p:spTree>
    <p:extLst>
      <p:ext uri="{BB962C8B-B14F-4D97-AF65-F5344CB8AC3E}">
        <p14:creationId xmlns:p14="http://schemas.microsoft.com/office/powerpoint/2010/main" val="898302097"/>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20" name="Rectangle 4"/>
          <p:cNvSpPr>
            <a:spLocks noGrp="1" noChangeArrowheads="1"/>
          </p:cNvSpPr>
          <p:nvPr>
            <p:ph type="title"/>
          </p:nvPr>
        </p:nvSpPr>
        <p:spPr/>
        <p:txBody>
          <a:bodyPr/>
          <a:lstStyle/>
          <a:p>
            <a:r>
              <a:rPr lang="en-US"/>
              <a:t>Medulla Oblongata (Medulla)</a:t>
            </a:r>
          </a:p>
        </p:txBody>
      </p:sp>
      <p:sp>
        <p:nvSpPr>
          <p:cNvPr id="60421" name="Rectangle 5"/>
          <p:cNvSpPr>
            <a:spLocks noGrp="1" noChangeArrowheads="1"/>
          </p:cNvSpPr>
          <p:nvPr>
            <p:ph type="body" idx="1"/>
          </p:nvPr>
        </p:nvSpPr>
        <p:spPr/>
        <p:txBody>
          <a:bodyPr/>
          <a:lstStyle/>
          <a:p>
            <a:pPr>
              <a:lnSpc>
                <a:spcPct val="90000"/>
              </a:lnSpc>
            </a:pPr>
            <a:r>
              <a:rPr lang="en-US" dirty="0"/>
              <a:t>Joins spinal cord at foramen magnum</a:t>
            </a:r>
          </a:p>
          <a:p>
            <a:pPr>
              <a:lnSpc>
                <a:spcPct val="90000"/>
              </a:lnSpc>
            </a:pPr>
            <a:r>
              <a:rPr lang="en-US" dirty="0" smtClean="0"/>
              <a:t>Contains </a:t>
            </a:r>
            <a:r>
              <a:rPr lang="en-US" b="1" dirty="0"/>
              <a:t>choroid plexus</a:t>
            </a:r>
            <a:r>
              <a:rPr lang="en-US" dirty="0"/>
              <a:t> of fourth ventricle</a:t>
            </a:r>
          </a:p>
          <a:p>
            <a:pPr>
              <a:lnSpc>
                <a:spcPct val="90000"/>
              </a:lnSpc>
            </a:pPr>
            <a:r>
              <a:rPr lang="en-US" b="1" dirty="0" smtClean="0"/>
              <a:t>Pyramids</a:t>
            </a:r>
            <a:endParaRPr lang="en-US" dirty="0" smtClean="0"/>
          </a:p>
          <a:p>
            <a:pPr lvl="1">
              <a:lnSpc>
                <a:spcPct val="90000"/>
              </a:lnSpc>
            </a:pPr>
            <a:r>
              <a:rPr lang="en-US" dirty="0" smtClean="0"/>
              <a:t>two </a:t>
            </a:r>
            <a:r>
              <a:rPr lang="en-US" dirty="0"/>
              <a:t>ventral longitudinal ridges formed by pyramidal tracts</a:t>
            </a:r>
          </a:p>
          <a:p>
            <a:pPr>
              <a:lnSpc>
                <a:spcPct val="90000"/>
              </a:lnSpc>
            </a:pPr>
            <a:r>
              <a:rPr lang="en-US" b="1" dirty="0" err="1"/>
              <a:t>Decussation</a:t>
            </a:r>
            <a:r>
              <a:rPr lang="en-US" b="1" dirty="0"/>
              <a:t> of the </a:t>
            </a:r>
            <a:r>
              <a:rPr lang="en-US" b="1" dirty="0" smtClean="0"/>
              <a:t>pyramids</a:t>
            </a:r>
            <a:endParaRPr lang="en-US" dirty="0" smtClean="0"/>
          </a:p>
          <a:p>
            <a:pPr lvl="1">
              <a:lnSpc>
                <a:spcPct val="90000"/>
              </a:lnSpc>
            </a:pPr>
            <a:r>
              <a:rPr lang="en-US" dirty="0" smtClean="0"/>
              <a:t>crossover </a:t>
            </a:r>
            <a:r>
              <a:rPr lang="en-US" dirty="0"/>
              <a:t>of </a:t>
            </a:r>
            <a:r>
              <a:rPr lang="en-US" dirty="0" err="1"/>
              <a:t>corticospinal</a:t>
            </a:r>
            <a:r>
              <a:rPr lang="en-US" dirty="0"/>
              <a:t> tracts</a:t>
            </a:r>
          </a:p>
        </p:txBody>
      </p:sp>
    </p:spTree>
    <p:extLst>
      <p:ext uri="{BB962C8B-B14F-4D97-AF65-F5344CB8AC3E}">
        <p14:creationId xmlns:p14="http://schemas.microsoft.com/office/powerpoint/2010/main" val="4143568335"/>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8" name="Rectangle 4"/>
          <p:cNvSpPr>
            <a:spLocks noGrp="1" noChangeArrowheads="1"/>
          </p:cNvSpPr>
          <p:nvPr>
            <p:ph type="title"/>
          </p:nvPr>
        </p:nvSpPr>
        <p:spPr/>
        <p:txBody>
          <a:bodyPr/>
          <a:lstStyle/>
          <a:p>
            <a:r>
              <a:rPr lang="en-US"/>
              <a:t>Medulla Oblongata: Functions</a:t>
            </a:r>
          </a:p>
        </p:txBody>
      </p:sp>
      <p:sp>
        <p:nvSpPr>
          <p:cNvPr id="62469" name="Rectangle 5"/>
          <p:cNvSpPr>
            <a:spLocks noGrp="1" noChangeArrowheads="1"/>
          </p:cNvSpPr>
          <p:nvPr>
            <p:ph type="body" idx="1"/>
          </p:nvPr>
        </p:nvSpPr>
        <p:spPr/>
        <p:txBody>
          <a:bodyPr/>
          <a:lstStyle/>
          <a:p>
            <a:r>
              <a:rPr lang="en-US"/>
              <a:t>Autonomic reflex center</a:t>
            </a:r>
          </a:p>
          <a:p>
            <a:pPr lvl="1"/>
            <a:r>
              <a:rPr lang="en-US"/>
              <a:t>Functions overlap with hypothalamus</a:t>
            </a:r>
          </a:p>
          <a:p>
            <a:pPr lvl="2"/>
            <a:r>
              <a:rPr lang="en-US"/>
              <a:t>Hypothalamus relays instructions via medulla</a:t>
            </a:r>
          </a:p>
          <a:p>
            <a:r>
              <a:rPr lang="en-US" b="1"/>
              <a:t>Cardiovascular center</a:t>
            </a:r>
            <a:endParaRPr lang="en-US"/>
          </a:p>
          <a:p>
            <a:pPr lvl="1"/>
            <a:r>
              <a:rPr lang="en-US" b="1"/>
              <a:t>Cardiac center</a:t>
            </a:r>
            <a:r>
              <a:rPr lang="en-US"/>
              <a:t> adjusts force and rate of heart contraction</a:t>
            </a:r>
          </a:p>
          <a:p>
            <a:pPr lvl="1"/>
            <a:r>
              <a:rPr lang="en-US" b="1"/>
              <a:t>Vasomotor center</a:t>
            </a:r>
            <a:r>
              <a:rPr lang="en-US"/>
              <a:t> adjusts blood vessel diameter for blood pressure regulation</a:t>
            </a:r>
          </a:p>
        </p:txBody>
      </p:sp>
    </p:spTree>
    <p:extLst>
      <p:ext uri="{BB962C8B-B14F-4D97-AF65-F5344CB8AC3E}">
        <p14:creationId xmlns:p14="http://schemas.microsoft.com/office/powerpoint/2010/main" val="1684533837"/>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2" name="Rectangle 4"/>
          <p:cNvSpPr>
            <a:spLocks noGrp="1" noChangeArrowheads="1"/>
          </p:cNvSpPr>
          <p:nvPr>
            <p:ph type="title"/>
          </p:nvPr>
        </p:nvSpPr>
        <p:spPr/>
        <p:txBody>
          <a:bodyPr/>
          <a:lstStyle/>
          <a:p>
            <a:r>
              <a:rPr lang="en-US"/>
              <a:t>Medulla Oblongata</a:t>
            </a:r>
          </a:p>
        </p:txBody>
      </p:sp>
      <p:sp>
        <p:nvSpPr>
          <p:cNvPr id="63493" name="Rectangle 5"/>
          <p:cNvSpPr>
            <a:spLocks noGrp="1" noChangeArrowheads="1"/>
          </p:cNvSpPr>
          <p:nvPr>
            <p:ph type="body" idx="1"/>
          </p:nvPr>
        </p:nvSpPr>
        <p:spPr/>
        <p:txBody>
          <a:bodyPr/>
          <a:lstStyle/>
          <a:p>
            <a:r>
              <a:rPr lang="en-US" b="1"/>
              <a:t>Respiratory centers</a:t>
            </a:r>
            <a:endParaRPr lang="en-US"/>
          </a:p>
          <a:p>
            <a:pPr lvl="1"/>
            <a:r>
              <a:rPr lang="en-US"/>
              <a:t>Generate respiratory rhythm</a:t>
            </a:r>
          </a:p>
          <a:p>
            <a:pPr lvl="1"/>
            <a:r>
              <a:rPr lang="en-US"/>
              <a:t>Control rate and depth of breathing (with pontine centers)</a:t>
            </a:r>
          </a:p>
        </p:txBody>
      </p:sp>
    </p:spTree>
    <p:extLst>
      <p:ext uri="{BB962C8B-B14F-4D97-AF65-F5344CB8AC3E}">
        <p14:creationId xmlns:p14="http://schemas.microsoft.com/office/powerpoint/2010/main" val="635595913"/>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6" name="Rectangle 4"/>
          <p:cNvSpPr>
            <a:spLocks noGrp="1" noChangeArrowheads="1"/>
          </p:cNvSpPr>
          <p:nvPr>
            <p:ph type="title"/>
          </p:nvPr>
        </p:nvSpPr>
        <p:spPr/>
        <p:txBody>
          <a:bodyPr/>
          <a:lstStyle/>
          <a:p>
            <a:r>
              <a:rPr lang="en-US"/>
              <a:t>Medulla Oblongata</a:t>
            </a:r>
          </a:p>
        </p:txBody>
      </p:sp>
      <p:sp>
        <p:nvSpPr>
          <p:cNvPr id="64517" name="Rectangle 5"/>
          <p:cNvSpPr>
            <a:spLocks noGrp="1" noChangeArrowheads="1"/>
          </p:cNvSpPr>
          <p:nvPr>
            <p:ph type="body" idx="1"/>
          </p:nvPr>
        </p:nvSpPr>
        <p:spPr/>
        <p:txBody>
          <a:bodyPr/>
          <a:lstStyle/>
          <a:p>
            <a:r>
              <a:rPr lang="en-US"/>
              <a:t>Additional centers regulate</a:t>
            </a:r>
          </a:p>
          <a:p>
            <a:pPr lvl="1"/>
            <a:r>
              <a:rPr lang="en-US"/>
              <a:t>Vomiting </a:t>
            </a:r>
          </a:p>
          <a:p>
            <a:pPr lvl="1"/>
            <a:r>
              <a:rPr lang="en-US"/>
              <a:t>Hiccuping </a:t>
            </a:r>
          </a:p>
          <a:p>
            <a:pPr lvl="1"/>
            <a:r>
              <a:rPr lang="en-US"/>
              <a:t>Swallowing </a:t>
            </a:r>
          </a:p>
          <a:p>
            <a:pPr lvl="1"/>
            <a:r>
              <a:rPr lang="en-US"/>
              <a:t>Coughing</a:t>
            </a:r>
          </a:p>
          <a:p>
            <a:pPr lvl="1"/>
            <a:r>
              <a:rPr lang="en-US"/>
              <a:t>Sneezing</a:t>
            </a:r>
          </a:p>
        </p:txBody>
      </p:sp>
    </p:spTree>
    <p:extLst>
      <p:ext uri="{BB962C8B-B14F-4D97-AF65-F5344CB8AC3E}">
        <p14:creationId xmlns:p14="http://schemas.microsoft.com/office/powerpoint/2010/main" val="3338375958"/>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4" name="Rectangle 4"/>
          <p:cNvSpPr>
            <a:spLocks noGrp="1" noChangeArrowheads="1"/>
          </p:cNvSpPr>
          <p:nvPr>
            <p:ph type="title"/>
          </p:nvPr>
        </p:nvSpPr>
        <p:spPr/>
        <p:txBody>
          <a:bodyPr/>
          <a:lstStyle/>
          <a:p>
            <a:r>
              <a:rPr lang="en-US"/>
              <a:t>Cerebellum</a:t>
            </a:r>
          </a:p>
        </p:txBody>
      </p:sp>
      <p:sp>
        <p:nvSpPr>
          <p:cNvPr id="66565" name="Rectangle 5"/>
          <p:cNvSpPr>
            <a:spLocks noGrp="1" noChangeArrowheads="1"/>
          </p:cNvSpPr>
          <p:nvPr>
            <p:ph type="body" idx="1"/>
          </p:nvPr>
        </p:nvSpPr>
        <p:spPr/>
        <p:txBody>
          <a:bodyPr>
            <a:normAutofit fontScale="92500" lnSpcReduction="10000"/>
          </a:bodyPr>
          <a:lstStyle/>
          <a:p>
            <a:r>
              <a:rPr lang="en-US" dirty="0"/>
              <a:t>11% of brain mass</a:t>
            </a:r>
          </a:p>
          <a:p>
            <a:r>
              <a:rPr lang="en-US" dirty="0" smtClean="0"/>
              <a:t>Input </a:t>
            </a:r>
            <a:r>
              <a:rPr lang="en-US" dirty="0"/>
              <a:t>from cortex, brain stem and sensory receptors </a:t>
            </a:r>
          </a:p>
          <a:p>
            <a:r>
              <a:rPr lang="en-US" dirty="0"/>
              <a:t>Allows smooth, coordinated </a:t>
            </a:r>
            <a:r>
              <a:rPr lang="en-US" dirty="0" smtClean="0"/>
              <a:t>movements</a:t>
            </a:r>
          </a:p>
          <a:p>
            <a:r>
              <a:rPr lang="en-US" b="1" dirty="0" smtClean="0"/>
              <a:t>Arbor vitae</a:t>
            </a:r>
            <a:endParaRPr lang="en-US" dirty="0" smtClean="0"/>
          </a:p>
          <a:p>
            <a:pPr lvl="1"/>
            <a:r>
              <a:rPr lang="en-US" dirty="0" smtClean="0"/>
              <a:t>treelike pattern of </a:t>
            </a:r>
            <a:r>
              <a:rPr lang="en-US" dirty="0" err="1" smtClean="0"/>
              <a:t>cerebellar</a:t>
            </a:r>
            <a:r>
              <a:rPr lang="en-US" dirty="0" smtClean="0"/>
              <a:t> white matter</a:t>
            </a:r>
          </a:p>
          <a:p>
            <a:r>
              <a:rPr lang="en-US" dirty="0" smtClean="0"/>
              <a:t>Role in thinking, language, and emotion</a:t>
            </a:r>
          </a:p>
          <a:p>
            <a:r>
              <a:rPr lang="en-US" dirty="0" smtClean="0"/>
              <a:t>May compare actual with expected output and adjust accordingly</a:t>
            </a:r>
          </a:p>
          <a:p>
            <a:endParaRPr lang="en-US" dirty="0" smtClean="0"/>
          </a:p>
          <a:p>
            <a:endParaRPr lang="en-US" dirty="0"/>
          </a:p>
        </p:txBody>
      </p:sp>
    </p:spTree>
    <p:extLst>
      <p:ext uri="{BB962C8B-B14F-4D97-AF65-F5344CB8AC3E}">
        <p14:creationId xmlns:p14="http://schemas.microsoft.com/office/powerpoint/2010/main" val="2734398112"/>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75" name="Picture 43" descr="figure_12_15b_unlabeled"/>
          <p:cNvPicPr>
            <a:picLocks noChangeAspect="1" noChangeArrowheads="1"/>
          </p:cNvPicPr>
          <p:nvPr/>
        </p:nvPicPr>
        <p:blipFill>
          <a:blip r:embed="rId3" cstate="print">
            <a:extLst>
              <a:ext uri="{28A0092B-C50C-407E-A947-70E740481C1C}">
                <a14:useLocalDpi xmlns:a14="http://schemas.microsoft.com/office/drawing/2010/main" val="0"/>
              </a:ext>
            </a:extLst>
          </a:blip>
          <a:srcRect b="2946"/>
          <a:stretch>
            <a:fillRect/>
          </a:stretch>
        </p:blipFill>
        <p:spPr bwMode="auto">
          <a:xfrm>
            <a:off x="368300" y="241300"/>
            <a:ext cx="8418513" cy="6275388"/>
          </a:xfrm>
          <a:prstGeom prst="rect">
            <a:avLst/>
          </a:prstGeom>
          <a:noFill/>
          <a:extLst>
            <a:ext uri="{909E8E84-426E-40DD-AFC4-6F175D3DCCD1}">
              <a14:hiddenFill xmlns:a14="http://schemas.microsoft.com/office/drawing/2010/main">
                <a:solidFill>
                  <a:srgbClr val="FFFFFF"/>
                </a:solidFill>
              </a14:hiddenFill>
            </a:ext>
          </a:extLst>
        </p:spPr>
      </p:pic>
      <p:sp>
        <p:nvSpPr>
          <p:cNvPr id="69676" name="Rectangle 44"/>
          <p:cNvSpPr>
            <a:spLocks noChangeArrowheads="1"/>
          </p:cNvSpPr>
          <p:nvPr/>
        </p:nvSpPr>
        <p:spPr bwMode="auto">
          <a:xfrm>
            <a:off x="0" y="0"/>
            <a:ext cx="9144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457200">
            <a:spAutoFit/>
          </a:bodyPr>
          <a:lstStyle/>
          <a:p>
            <a:pPr eaLnBrk="1" hangingPunct="1">
              <a:spcBef>
                <a:spcPct val="50000"/>
              </a:spcBef>
            </a:pPr>
            <a:r>
              <a:rPr lang="en-US" sz="1200" b="1">
                <a:latin typeface="Arial" charset="0"/>
                <a:cs typeface="Arial" charset="0"/>
              </a:rPr>
              <a:t>Figure 12.15b  Cerebellum.</a:t>
            </a:r>
          </a:p>
        </p:txBody>
      </p:sp>
      <p:sp>
        <p:nvSpPr>
          <p:cNvPr id="69677" name="Rectangle 45"/>
          <p:cNvSpPr>
            <a:spLocks noChangeArrowheads="1"/>
          </p:cNvSpPr>
          <p:nvPr/>
        </p:nvSpPr>
        <p:spPr bwMode="auto">
          <a:xfrm>
            <a:off x="2682875" y="5368925"/>
            <a:ext cx="9906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600">
                <a:latin typeface="Arial" charset="0"/>
              </a:rPr>
              <a:t>•</a:t>
            </a:r>
            <a:r>
              <a:rPr lang="en-US" sz="1000">
                <a:latin typeface="Arial" charset="0"/>
              </a:rPr>
              <a:t> </a:t>
            </a:r>
            <a:r>
              <a:rPr lang="en-US" sz="1600" b="1">
                <a:latin typeface="Arial" charset="0"/>
              </a:rPr>
              <a:t>Inferior</a:t>
            </a:r>
          </a:p>
        </p:txBody>
      </p:sp>
      <p:sp>
        <p:nvSpPr>
          <p:cNvPr id="69678" name="Rectangle 46"/>
          <p:cNvSpPr>
            <a:spLocks noChangeArrowheads="1"/>
          </p:cNvSpPr>
          <p:nvPr/>
        </p:nvSpPr>
        <p:spPr bwMode="auto">
          <a:xfrm>
            <a:off x="3279775" y="5718175"/>
            <a:ext cx="11557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nSpc>
                <a:spcPct val="90000"/>
              </a:lnSpc>
            </a:pPr>
            <a:r>
              <a:rPr lang="en-US" sz="1600" b="1">
                <a:latin typeface="Arial" charset="0"/>
              </a:rPr>
              <a:t>Medulla </a:t>
            </a:r>
          </a:p>
          <a:p>
            <a:pPr>
              <a:lnSpc>
                <a:spcPct val="90000"/>
              </a:lnSpc>
            </a:pPr>
            <a:r>
              <a:rPr lang="en-US" sz="1600" b="1">
                <a:latin typeface="Arial" charset="0"/>
              </a:rPr>
              <a:t>oblongata</a:t>
            </a:r>
          </a:p>
        </p:txBody>
      </p:sp>
      <p:sp>
        <p:nvSpPr>
          <p:cNvPr id="69679" name="Rectangle 47"/>
          <p:cNvSpPr>
            <a:spLocks noChangeArrowheads="1"/>
          </p:cNvSpPr>
          <p:nvPr/>
        </p:nvSpPr>
        <p:spPr bwMode="auto">
          <a:xfrm>
            <a:off x="5616575" y="5772150"/>
            <a:ext cx="17653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nSpc>
                <a:spcPct val="90000"/>
              </a:lnSpc>
            </a:pPr>
            <a:r>
              <a:rPr lang="en-US" sz="1600" b="1">
                <a:latin typeface="Arial" charset="0"/>
              </a:rPr>
              <a:t>Flocculonodular</a:t>
            </a:r>
          </a:p>
          <a:p>
            <a:pPr>
              <a:lnSpc>
                <a:spcPct val="90000"/>
              </a:lnSpc>
            </a:pPr>
            <a:r>
              <a:rPr lang="en-US" sz="1600" b="1">
                <a:latin typeface="Arial" charset="0"/>
              </a:rPr>
              <a:t>lobe</a:t>
            </a:r>
          </a:p>
        </p:txBody>
      </p:sp>
      <p:sp>
        <p:nvSpPr>
          <p:cNvPr id="69680" name="Rectangle 48"/>
          <p:cNvSpPr>
            <a:spLocks noChangeArrowheads="1"/>
          </p:cNvSpPr>
          <p:nvPr/>
        </p:nvSpPr>
        <p:spPr bwMode="auto">
          <a:xfrm>
            <a:off x="7518400" y="5235575"/>
            <a:ext cx="1076325" cy="1019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nSpc>
                <a:spcPct val="95000"/>
              </a:lnSpc>
            </a:pPr>
            <a:r>
              <a:rPr lang="en-US" sz="1600" b="1">
                <a:latin typeface="Arial" charset="0"/>
              </a:rPr>
              <a:t>Choroid </a:t>
            </a:r>
          </a:p>
          <a:p>
            <a:pPr>
              <a:lnSpc>
                <a:spcPct val="95000"/>
              </a:lnSpc>
            </a:pPr>
            <a:r>
              <a:rPr lang="en-US" sz="1600" b="1">
                <a:latin typeface="Arial" charset="0"/>
              </a:rPr>
              <a:t>plexus of</a:t>
            </a:r>
          </a:p>
          <a:p>
            <a:pPr>
              <a:lnSpc>
                <a:spcPct val="95000"/>
              </a:lnSpc>
            </a:pPr>
            <a:r>
              <a:rPr lang="en-US" sz="1600" b="1">
                <a:latin typeface="Arial" charset="0"/>
              </a:rPr>
              <a:t>fourth </a:t>
            </a:r>
          </a:p>
          <a:p>
            <a:pPr>
              <a:lnSpc>
                <a:spcPct val="95000"/>
              </a:lnSpc>
            </a:pPr>
            <a:r>
              <a:rPr lang="en-US" sz="1600" b="1">
                <a:latin typeface="Arial" charset="0"/>
              </a:rPr>
              <a:t>ventricle</a:t>
            </a:r>
          </a:p>
        </p:txBody>
      </p:sp>
      <p:sp>
        <p:nvSpPr>
          <p:cNvPr id="69681" name="Rectangle 49"/>
          <p:cNvSpPr>
            <a:spLocks noChangeArrowheads="1"/>
          </p:cNvSpPr>
          <p:nvPr/>
        </p:nvSpPr>
        <p:spPr bwMode="auto">
          <a:xfrm>
            <a:off x="7524750" y="4705350"/>
            <a:ext cx="1133475"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nSpc>
                <a:spcPct val="90000"/>
              </a:lnSpc>
            </a:pPr>
            <a:r>
              <a:rPr lang="en-US" sz="1600" b="1">
                <a:latin typeface="Arial" charset="0"/>
              </a:rPr>
              <a:t>Posterior </a:t>
            </a:r>
          </a:p>
          <a:p>
            <a:pPr>
              <a:lnSpc>
                <a:spcPct val="90000"/>
              </a:lnSpc>
            </a:pPr>
            <a:r>
              <a:rPr lang="en-US" sz="1600" b="1">
                <a:latin typeface="Arial" charset="0"/>
              </a:rPr>
              <a:t>lobe</a:t>
            </a:r>
          </a:p>
        </p:txBody>
      </p:sp>
      <p:sp>
        <p:nvSpPr>
          <p:cNvPr id="69682" name="Rectangle 50"/>
          <p:cNvSpPr>
            <a:spLocks noChangeArrowheads="1"/>
          </p:cNvSpPr>
          <p:nvPr/>
        </p:nvSpPr>
        <p:spPr bwMode="auto">
          <a:xfrm>
            <a:off x="7753350" y="3076575"/>
            <a:ext cx="79375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nSpc>
                <a:spcPct val="90000"/>
              </a:lnSpc>
            </a:pPr>
            <a:r>
              <a:rPr lang="en-US" sz="1600" b="1">
                <a:latin typeface="Arial" charset="0"/>
              </a:rPr>
              <a:t>Arbor </a:t>
            </a:r>
          </a:p>
          <a:p>
            <a:pPr>
              <a:lnSpc>
                <a:spcPct val="90000"/>
              </a:lnSpc>
            </a:pPr>
            <a:r>
              <a:rPr lang="en-US" sz="1600" b="1">
                <a:latin typeface="Arial" charset="0"/>
              </a:rPr>
              <a:t>vitae</a:t>
            </a:r>
          </a:p>
        </p:txBody>
      </p:sp>
      <p:sp>
        <p:nvSpPr>
          <p:cNvPr id="69683" name="Rectangle 51"/>
          <p:cNvSpPr>
            <a:spLocks noChangeArrowheads="1"/>
          </p:cNvSpPr>
          <p:nvPr/>
        </p:nvSpPr>
        <p:spPr bwMode="auto">
          <a:xfrm>
            <a:off x="6946900" y="2732088"/>
            <a:ext cx="184467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sz="1600" b="1">
                <a:latin typeface="Arial" charset="0"/>
              </a:rPr>
              <a:t>Cerebellar cortex</a:t>
            </a:r>
          </a:p>
        </p:txBody>
      </p:sp>
      <p:sp>
        <p:nvSpPr>
          <p:cNvPr id="69684" name="Rectangle 52"/>
          <p:cNvSpPr>
            <a:spLocks noChangeArrowheads="1"/>
          </p:cNvSpPr>
          <p:nvPr/>
        </p:nvSpPr>
        <p:spPr bwMode="auto">
          <a:xfrm>
            <a:off x="6524625" y="2355850"/>
            <a:ext cx="1449388"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sz="1600" b="1">
                <a:latin typeface="Arial" charset="0"/>
              </a:rPr>
              <a:t>Anterior lobe</a:t>
            </a:r>
          </a:p>
        </p:txBody>
      </p:sp>
      <p:sp>
        <p:nvSpPr>
          <p:cNvPr id="69685" name="Rectangle 53"/>
          <p:cNvSpPr>
            <a:spLocks noChangeArrowheads="1"/>
          </p:cNvSpPr>
          <p:nvPr/>
        </p:nvSpPr>
        <p:spPr bwMode="auto">
          <a:xfrm>
            <a:off x="2600325" y="4492625"/>
            <a:ext cx="1335088"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nSpc>
                <a:spcPct val="90000"/>
              </a:lnSpc>
            </a:pPr>
            <a:r>
              <a:rPr lang="en-US" sz="1600">
                <a:latin typeface="Arial Black" pitchFamily="-128" charset="0"/>
              </a:rPr>
              <a:t>Cerebellar</a:t>
            </a:r>
          </a:p>
          <a:p>
            <a:pPr>
              <a:lnSpc>
                <a:spcPct val="90000"/>
              </a:lnSpc>
            </a:pPr>
            <a:r>
              <a:rPr lang="en-US" sz="1600">
                <a:latin typeface="Arial Black" pitchFamily="-128" charset="0"/>
              </a:rPr>
              <a:t>peduncles</a:t>
            </a:r>
          </a:p>
        </p:txBody>
      </p:sp>
      <p:sp>
        <p:nvSpPr>
          <p:cNvPr id="69686" name="Rectangle 54"/>
          <p:cNvSpPr>
            <a:spLocks noChangeArrowheads="1"/>
          </p:cNvSpPr>
          <p:nvPr/>
        </p:nvSpPr>
        <p:spPr bwMode="auto">
          <a:xfrm>
            <a:off x="2682875" y="4918075"/>
            <a:ext cx="1125538"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sz="1600">
                <a:latin typeface="Arial" charset="0"/>
              </a:rPr>
              <a:t>•</a:t>
            </a:r>
            <a:r>
              <a:rPr lang="en-US" sz="1000">
                <a:latin typeface="Arial" charset="0"/>
              </a:rPr>
              <a:t> </a:t>
            </a:r>
            <a:r>
              <a:rPr lang="en-US" sz="1600" b="1">
                <a:latin typeface="Arial" charset="0"/>
              </a:rPr>
              <a:t>Superior</a:t>
            </a:r>
          </a:p>
        </p:txBody>
      </p:sp>
      <p:sp>
        <p:nvSpPr>
          <p:cNvPr id="69687" name="Rectangle 55"/>
          <p:cNvSpPr>
            <a:spLocks noChangeArrowheads="1"/>
          </p:cNvSpPr>
          <p:nvPr/>
        </p:nvSpPr>
        <p:spPr bwMode="auto">
          <a:xfrm>
            <a:off x="2682875" y="5145088"/>
            <a:ext cx="9334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sz="1600">
                <a:latin typeface="Arial" charset="0"/>
              </a:rPr>
              <a:t>•</a:t>
            </a:r>
            <a:r>
              <a:rPr lang="en-US" sz="1000">
                <a:latin typeface="Arial" charset="0"/>
              </a:rPr>
              <a:t> </a:t>
            </a:r>
            <a:r>
              <a:rPr lang="en-US" sz="1600" b="1">
                <a:latin typeface="Arial" charset="0"/>
              </a:rPr>
              <a:t>Middle</a:t>
            </a:r>
          </a:p>
        </p:txBody>
      </p:sp>
      <p:sp>
        <p:nvSpPr>
          <p:cNvPr id="69688" name="Freeform 56"/>
          <p:cNvSpPr>
            <a:spLocks/>
          </p:cNvSpPr>
          <p:nvPr/>
        </p:nvSpPr>
        <p:spPr bwMode="auto">
          <a:xfrm>
            <a:off x="5962650" y="2552700"/>
            <a:ext cx="628650" cy="206375"/>
          </a:xfrm>
          <a:custGeom>
            <a:avLst/>
            <a:gdLst>
              <a:gd name="T0" fmla="*/ 0 w 396"/>
              <a:gd name="T1" fmla="*/ 130 h 130"/>
              <a:gd name="T2" fmla="*/ 314 w 396"/>
              <a:gd name="T3" fmla="*/ 0 h 130"/>
              <a:gd name="T4" fmla="*/ 396 w 396"/>
              <a:gd name="T5" fmla="*/ 0 h 130"/>
            </a:gdLst>
            <a:ahLst/>
            <a:cxnLst>
              <a:cxn ang="0">
                <a:pos x="T0" y="T1"/>
              </a:cxn>
              <a:cxn ang="0">
                <a:pos x="T2" y="T3"/>
              </a:cxn>
              <a:cxn ang="0">
                <a:pos x="T4" y="T5"/>
              </a:cxn>
            </a:cxnLst>
            <a:rect l="0" t="0" r="r" b="b"/>
            <a:pathLst>
              <a:path w="396" h="130">
                <a:moveTo>
                  <a:pt x="0" y="130"/>
                </a:moveTo>
                <a:lnTo>
                  <a:pt x="314" y="0"/>
                </a:lnTo>
                <a:lnTo>
                  <a:pt x="396" y="0"/>
                </a:lnTo>
              </a:path>
            </a:pathLst>
          </a:custGeom>
          <a:noFill/>
          <a:ln w="25400">
            <a:solidFill>
              <a:schemeClr val="bg1"/>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9689" name="Freeform 57"/>
          <p:cNvSpPr>
            <a:spLocks/>
          </p:cNvSpPr>
          <p:nvPr/>
        </p:nvSpPr>
        <p:spPr bwMode="auto">
          <a:xfrm>
            <a:off x="5969000" y="2552700"/>
            <a:ext cx="628650" cy="206375"/>
          </a:xfrm>
          <a:custGeom>
            <a:avLst/>
            <a:gdLst>
              <a:gd name="T0" fmla="*/ 0 w 396"/>
              <a:gd name="T1" fmla="*/ 130 h 130"/>
              <a:gd name="T2" fmla="*/ 314 w 396"/>
              <a:gd name="T3" fmla="*/ 0 h 130"/>
              <a:gd name="T4" fmla="*/ 396 w 396"/>
              <a:gd name="T5" fmla="*/ 0 h 130"/>
            </a:gdLst>
            <a:ahLst/>
            <a:cxnLst>
              <a:cxn ang="0">
                <a:pos x="T0" y="T1"/>
              </a:cxn>
              <a:cxn ang="0">
                <a:pos x="T2" y="T3"/>
              </a:cxn>
              <a:cxn ang="0">
                <a:pos x="T4" y="T5"/>
              </a:cxn>
            </a:cxnLst>
            <a:rect l="0" t="0" r="r" b="b"/>
            <a:pathLst>
              <a:path w="396" h="130">
                <a:moveTo>
                  <a:pt x="0" y="130"/>
                </a:moveTo>
                <a:lnTo>
                  <a:pt x="314" y="0"/>
                </a:lnTo>
                <a:lnTo>
                  <a:pt x="396" y="0"/>
                </a:lnTo>
              </a:path>
            </a:pathLst>
          </a:custGeom>
          <a:noFill/>
          <a:ln w="12700">
            <a:solidFill>
              <a:schemeClr val="tx1"/>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9690" name="Freeform 58"/>
          <p:cNvSpPr>
            <a:spLocks/>
          </p:cNvSpPr>
          <p:nvPr/>
        </p:nvSpPr>
        <p:spPr bwMode="auto">
          <a:xfrm>
            <a:off x="6616700" y="2901950"/>
            <a:ext cx="381000" cy="311150"/>
          </a:xfrm>
          <a:custGeom>
            <a:avLst/>
            <a:gdLst>
              <a:gd name="T0" fmla="*/ 0 w 240"/>
              <a:gd name="T1" fmla="*/ 196 h 196"/>
              <a:gd name="T2" fmla="*/ 190 w 240"/>
              <a:gd name="T3" fmla="*/ 2 h 196"/>
              <a:gd name="T4" fmla="*/ 240 w 240"/>
              <a:gd name="T5" fmla="*/ 0 h 196"/>
            </a:gdLst>
            <a:ahLst/>
            <a:cxnLst>
              <a:cxn ang="0">
                <a:pos x="T0" y="T1"/>
              </a:cxn>
              <a:cxn ang="0">
                <a:pos x="T2" y="T3"/>
              </a:cxn>
              <a:cxn ang="0">
                <a:pos x="T4" y="T5"/>
              </a:cxn>
            </a:cxnLst>
            <a:rect l="0" t="0" r="r" b="b"/>
            <a:pathLst>
              <a:path w="240" h="196">
                <a:moveTo>
                  <a:pt x="0" y="196"/>
                </a:moveTo>
                <a:lnTo>
                  <a:pt x="190" y="2"/>
                </a:lnTo>
                <a:lnTo>
                  <a:pt x="240" y="0"/>
                </a:lnTo>
              </a:path>
            </a:pathLst>
          </a:custGeom>
          <a:noFill/>
          <a:ln w="25400">
            <a:solidFill>
              <a:schemeClr val="bg1"/>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9691" name="Line 59"/>
          <p:cNvSpPr>
            <a:spLocks noChangeShapeType="1"/>
          </p:cNvSpPr>
          <p:nvPr/>
        </p:nvSpPr>
        <p:spPr bwMode="auto">
          <a:xfrm flipV="1">
            <a:off x="6721475" y="2965450"/>
            <a:ext cx="142875" cy="400050"/>
          </a:xfrm>
          <a:prstGeom prst="line">
            <a:avLst/>
          </a:prstGeom>
          <a:noFill/>
          <a:ln w="254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9692" name="Freeform 60"/>
          <p:cNvSpPr>
            <a:spLocks/>
          </p:cNvSpPr>
          <p:nvPr/>
        </p:nvSpPr>
        <p:spPr bwMode="auto">
          <a:xfrm>
            <a:off x="6616700" y="2901950"/>
            <a:ext cx="381000" cy="311150"/>
          </a:xfrm>
          <a:custGeom>
            <a:avLst/>
            <a:gdLst>
              <a:gd name="T0" fmla="*/ 0 w 240"/>
              <a:gd name="T1" fmla="*/ 196 h 196"/>
              <a:gd name="T2" fmla="*/ 190 w 240"/>
              <a:gd name="T3" fmla="*/ 2 h 196"/>
              <a:gd name="T4" fmla="*/ 240 w 240"/>
              <a:gd name="T5" fmla="*/ 0 h 196"/>
            </a:gdLst>
            <a:ahLst/>
            <a:cxnLst>
              <a:cxn ang="0">
                <a:pos x="T0" y="T1"/>
              </a:cxn>
              <a:cxn ang="0">
                <a:pos x="T2" y="T3"/>
              </a:cxn>
              <a:cxn ang="0">
                <a:pos x="T4" y="T5"/>
              </a:cxn>
            </a:cxnLst>
            <a:rect l="0" t="0" r="r" b="b"/>
            <a:pathLst>
              <a:path w="240" h="196">
                <a:moveTo>
                  <a:pt x="0" y="196"/>
                </a:moveTo>
                <a:lnTo>
                  <a:pt x="190" y="2"/>
                </a:lnTo>
                <a:lnTo>
                  <a:pt x="240" y="0"/>
                </a:lnTo>
              </a:path>
            </a:pathLst>
          </a:custGeom>
          <a:noFill/>
          <a:ln w="12700">
            <a:solidFill>
              <a:schemeClr val="tx1"/>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9693" name="Line 61"/>
          <p:cNvSpPr>
            <a:spLocks noChangeShapeType="1"/>
          </p:cNvSpPr>
          <p:nvPr/>
        </p:nvSpPr>
        <p:spPr bwMode="auto">
          <a:xfrm flipV="1">
            <a:off x="6721475" y="2965450"/>
            <a:ext cx="142875" cy="40005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9694" name="Freeform 62"/>
          <p:cNvSpPr>
            <a:spLocks/>
          </p:cNvSpPr>
          <p:nvPr/>
        </p:nvSpPr>
        <p:spPr bwMode="auto">
          <a:xfrm>
            <a:off x="6153150" y="3225800"/>
            <a:ext cx="1666875" cy="387350"/>
          </a:xfrm>
          <a:custGeom>
            <a:avLst/>
            <a:gdLst>
              <a:gd name="T0" fmla="*/ 0 w 1050"/>
              <a:gd name="T1" fmla="*/ 244 h 244"/>
              <a:gd name="T2" fmla="*/ 870 w 1050"/>
              <a:gd name="T3" fmla="*/ 0 h 244"/>
              <a:gd name="T4" fmla="*/ 1050 w 1050"/>
              <a:gd name="T5" fmla="*/ 0 h 244"/>
            </a:gdLst>
            <a:ahLst/>
            <a:cxnLst>
              <a:cxn ang="0">
                <a:pos x="T0" y="T1"/>
              </a:cxn>
              <a:cxn ang="0">
                <a:pos x="T2" y="T3"/>
              </a:cxn>
              <a:cxn ang="0">
                <a:pos x="T4" y="T5"/>
              </a:cxn>
            </a:cxnLst>
            <a:rect l="0" t="0" r="r" b="b"/>
            <a:pathLst>
              <a:path w="1050" h="244">
                <a:moveTo>
                  <a:pt x="0" y="244"/>
                </a:moveTo>
                <a:lnTo>
                  <a:pt x="870" y="0"/>
                </a:lnTo>
                <a:lnTo>
                  <a:pt x="1050" y="0"/>
                </a:lnTo>
              </a:path>
            </a:pathLst>
          </a:custGeom>
          <a:noFill/>
          <a:ln w="25400">
            <a:solidFill>
              <a:schemeClr val="bg1"/>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9695" name="Line 63"/>
          <p:cNvSpPr>
            <a:spLocks noChangeShapeType="1"/>
          </p:cNvSpPr>
          <p:nvPr/>
        </p:nvSpPr>
        <p:spPr bwMode="auto">
          <a:xfrm flipV="1">
            <a:off x="6251575" y="3276600"/>
            <a:ext cx="1089025" cy="733425"/>
          </a:xfrm>
          <a:prstGeom prst="line">
            <a:avLst/>
          </a:prstGeom>
          <a:noFill/>
          <a:ln w="254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9696" name="Freeform 64"/>
          <p:cNvSpPr>
            <a:spLocks/>
          </p:cNvSpPr>
          <p:nvPr/>
        </p:nvSpPr>
        <p:spPr bwMode="auto">
          <a:xfrm>
            <a:off x="6162675" y="3222625"/>
            <a:ext cx="1666875" cy="387350"/>
          </a:xfrm>
          <a:custGeom>
            <a:avLst/>
            <a:gdLst>
              <a:gd name="T0" fmla="*/ 0 w 1050"/>
              <a:gd name="T1" fmla="*/ 244 h 244"/>
              <a:gd name="T2" fmla="*/ 870 w 1050"/>
              <a:gd name="T3" fmla="*/ 0 h 244"/>
              <a:gd name="T4" fmla="*/ 1050 w 1050"/>
              <a:gd name="T5" fmla="*/ 0 h 244"/>
            </a:gdLst>
            <a:ahLst/>
            <a:cxnLst>
              <a:cxn ang="0">
                <a:pos x="T0" y="T1"/>
              </a:cxn>
              <a:cxn ang="0">
                <a:pos x="T2" y="T3"/>
              </a:cxn>
              <a:cxn ang="0">
                <a:pos x="T4" y="T5"/>
              </a:cxn>
            </a:cxnLst>
            <a:rect l="0" t="0" r="r" b="b"/>
            <a:pathLst>
              <a:path w="1050" h="244">
                <a:moveTo>
                  <a:pt x="0" y="244"/>
                </a:moveTo>
                <a:lnTo>
                  <a:pt x="870" y="0"/>
                </a:lnTo>
                <a:lnTo>
                  <a:pt x="1050" y="0"/>
                </a:lnTo>
              </a:path>
            </a:pathLst>
          </a:custGeom>
          <a:noFill/>
          <a:ln w="12700">
            <a:solidFill>
              <a:schemeClr val="tx1"/>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9697" name="Line 65"/>
          <p:cNvSpPr>
            <a:spLocks noChangeShapeType="1"/>
          </p:cNvSpPr>
          <p:nvPr/>
        </p:nvSpPr>
        <p:spPr bwMode="auto">
          <a:xfrm flipV="1">
            <a:off x="6261100" y="3273425"/>
            <a:ext cx="1089025" cy="733425"/>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9698" name="Line 66"/>
          <p:cNvSpPr>
            <a:spLocks noChangeShapeType="1"/>
          </p:cNvSpPr>
          <p:nvPr/>
        </p:nvSpPr>
        <p:spPr bwMode="auto">
          <a:xfrm>
            <a:off x="7207250" y="4864100"/>
            <a:ext cx="377825" cy="0"/>
          </a:xfrm>
          <a:prstGeom prst="line">
            <a:avLst/>
          </a:prstGeom>
          <a:noFill/>
          <a:ln w="254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9699" name="Line 67"/>
          <p:cNvSpPr>
            <a:spLocks noChangeShapeType="1"/>
          </p:cNvSpPr>
          <p:nvPr/>
        </p:nvSpPr>
        <p:spPr bwMode="auto">
          <a:xfrm>
            <a:off x="7210425" y="4867275"/>
            <a:ext cx="377825"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9700" name="Freeform 68"/>
          <p:cNvSpPr>
            <a:spLocks/>
          </p:cNvSpPr>
          <p:nvPr/>
        </p:nvSpPr>
        <p:spPr bwMode="auto">
          <a:xfrm>
            <a:off x="5387975" y="4152900"/>
            <a:ext cx="2181225" cy="1266825"/>
          </a:xfrm>
          <a:custGeom>
            <a:avLst/>
            <a:gdLst>
              <a:gd name="T0" fmla="*/ 0 w 1374"/>
              <a:gd name="T1" fmla="*/ 0 h 798"/>
              <a:gd name="T2" fmla="*/ 1278 w 1374"/>
              <a:gd name="T3" fmla="*/ 798 h 798"/>
              <a:gd name="T4" fmla="*/ 1374 w 1374"/>
              <a:gd name="T5" fmla="*/ 798 h 798"/>
            </a:gdLst>
            <a:ahLst/>
            <a:cxnLst>
              <a:cxn ang="0">
                <a:pos x="T0" y="T1"/>
              </a:cxn>
              <a:cxn ang="0">
                <a:pos x="T2" y="T3"/>
              </a:cxn>
              <a:cxn ang="0">
                <a:pos x="T4" y="T5"/>
              </a:cxn>
            </a:cxnLst>
            <a:rect l="0" t="0" r="r" b="b"/>
            <a:pathLst>
              <a:path w="1374" h="798">
                <a:moveTo>
                  <a:pt x="0" y="0"/>
                </a:moveTo>
                <a:lnTo>
                  <a:pt x="1278" y="798"/>
                </a:lnTo>
                <a:lnTo>
                  <a:pt x="1374" y="798"/>
                </a:lnTo>
              </a:path>
            </a:pathLst>
          </a:custGeom>
          <a:noFill/>
          <a:ln w="25400">
            <a:solidFill>
              <a:schemeClr val="bg1"/>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9701" name="Freeform 69"/>
          <p:cNvSpPr>
            <a:spLocks/>
          </p:cNvSpPr>
          <p:nvPr/>
        </p:nvSpPr>
        <p:spPr bwMode="auto">
          <a:xfrm>
            <a:off x="5391150" y="4152900"/>
            <a:ext cx="2181225" cy="1266825"/>
          </a:xfrm>
          <a:custGeom>
            <a:avLst/>
            <a:gdLst>
              <a:gd name="T0" fmla="*/ 0 w 1374"/>
              <a:gd name="T1" fmla="*/ 0 h 798"/>
              <a:gd name="T2" fmla="*/ 1278 w 1374"/>
              <a:gd name="T3" fmla="*/ 798 h 798"/>
              <a:gd name="T4" fmla="*/ 1374 w 1374"/>
              <a:gd name="T5" fmla="*/ 798 h 798"/>
            </a:gdLst>
            <a:ahLst/>
            <a:cxnLst>
              <a:cxn ang="0">
                <a:pos x="T0" y="T1"/>
              </a:cxn>
              <a:cxn ang="0">
                <a:pos x="T2" y="T3"/>
              </a:cxn>
              <a:cxn ang="0">
                <a:pos x="T4" y="T5"/>
              </a:cxn>
            </a:cxnLst>
            <a:rect l="0" t="0" r="r" b="b"/>
            <a:pathLst>
              <a:path w="1374" h="798">
                <a:moveTo>
                  <a:pt x="0" y="0"/>
                </a:moveTo>
                <a:lnTo>
                  <a:pt x="1278" y="798"/>
                </a:lnTo>
                <a:lnTo>
                  <a:pt x="1374" y="798"/>
                </a:lnTo>
              </a:path>
            </a:pathLst>
          </a:custGeom>
          <a:noFill/>
          <a:ln w="12700">
            <a:solidFill>
              <a:schemeClr val="tx1"/>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9702" name="Freeform 70"/>
          <p:cNvSpPr>
            <a:spLocks/>
          </p:cNvSpPr>
          <p:nvPr/>
        </p:nvSpPr>
        <p:spPr bwMode="auto">
          <a:xfrm>
            <a:off x="5556250" y="4600575"/>
            <a:ext cx="123825" cy="1320800"/>
          </a:xfrm>
          <a:custGeom>
            <a:avLst/>
            <a:gdLst>
              <a:gd name="T0" fmla="*/ 0 w 78"/>
              <a:gd name="T1" fmla="*/ 0 h 832"/>
              <a:gd name="T2" fmla="*/ 32 w 78"/>
              <a:gd name="T3" fmla="*/ 830 h 832"/>
              <a:gd name="T4" fmla="*/ 78 w 78"/>
              <a:gd name="T5" fmla="*/ 832 h 832"/>
            </a:gdLst>
            <a:ahLst/>
            <a:cxnLst>
              <a:cxn ang="0">
                <a:pos x="T0" y="T1"/>
              </a:cxn>
              <a:cxn ang="0">
                <a:pos x="T2" y="T3"/>
              </a:cxn>
              <a:cxn ang="0">
                <a:pos x="T4" y="T5"/>
              </a:cxn>
            </a:cxnLst>
            <a:rect l="0" t="0" r="r" b="b"/>
            <a:pathLst>
              <a:path w="78" h="832">
                <a:moveTo>
                  <a:pt x="0" y="0"/>
                </a:moveTo>
                <a:lnTo>
                  <a:pt x="32" y="830"/>
                </a:lnTo>
                <a:lnTo>
                  <a:pt x="78" y="832"/>
                </a:lnTo>
              </a:path>
            </a:pathLst>
          </a:custGeom>
          <a:noFill/>
          <a:ln w="25400">
            <a:solidFill>
              <a:schemeClr val="bg1"/>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9703" name="Freeform 71"/>
          <p:cNvSpPr>
            <a:spLocks/>
          </p:cNvSpPr>
          <p:nvPr/>
        </p:nvSpPr>
        <p:spPr bwMode="auto">
          <a:xfrm>
            <a:off x="5556250" y="4606925"/>
            <a:ext cx="123825" cy="1320800"/>
          </a:xfrm>
          <a:custGeom>
            <a:avLst/>
            <a:gdLst>
              <a:gd name="T0" fmla="*/ 0 w 78"/>
              <a:gd name="T1" fmla="*/ 0 h 832"/>
              <a:gd name="T2" fmla="*/ 32 w 78"/>
              <a:gd name="T3" fmla="*/ 830 h 832"/>
              <a:gd name="T4" fmla="*/ 78 w 78"/>
              <a:gd name="T5" fmla="*/ 832 h 832"/>
            </a:gdLst>
            <a:ahLst/>
            <a:cxnLst>
              <a:cxn ang="0">
                <a:pos x="T0" y="T1"/>
              </a:cxn>
              <a:cxn ang="0">
                <a:pos x="T2" y="T3"/>
              </a:cxn>
              <a:cxn ang="0">
                <a:pos x="T4" y="T5"/>
              </a:cxn>
            </a:cxnLst>
            <a:rect l="0" t="0" r="r" b="b"/>
            <a:pathLst>
              <a:path w="78" h="832">
                <a:moveTo>
                  <a:pt x="0" y="0"/>
                </a:moveTo>
                <a:lnTo>
                  <a:pt x="32" y="830"/>
                </a:lnTo>
                <a:lnTo>
                  <a:pt x="78" y="832"/>
                </a:lnTo>
              </a:path>
            </a:pathLst>
          </a:custGeom>
          <a:noFill/>
          <a:ln w="12700">
            <a:solidFill>
              <a:schemeClr val="tx1"/>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9704" name="Freeform 72"/>
          <p:cNvSpPr>
            <a:spLocks/>
          </p:cNvSpPr>
          <p:nvPr/>
        </p:nvSpPr>
        <p:spPr bwMode="auto">
          <a:xfrm>
            <a:off x="3767138" y="3814763"/>
            <a:ext cx="1249362" cy="1308100"/>
          </a:xfrm>
          <a:custGeom>
            <a:avLst/>
            <a:gdLst>
              <a:gd name="T0" fmla="*/ 0 w 787"/>
              <a:gd name="T1" fmla="*/ 824 h 824"/>
              <a:gd name="T2" fmla="*/ 94 w 787"/>
              <a:gd name="T3" fmla="*/ 824 h 824"/>
              <a:gd name="T4" fmla="*/ 787 w 787"/>
              <a:gd name="T5" fmla="*/ 0 h 824"/>
            </a:gdLst>
            <a:ahLst/>
            <a:cxnLst>
              <a:cxn ang="0">
                <a:pos x="T0" y="T1"/>
              </a:cxn>
              <a:cxn ang="0">
                <a:pos x="T2" y="T3"/>
              </a:cxn>
              <a:cxn ang="0">
                <a:pos x="T4" y="T5"/>
              </a:cxn>
            </a:cxnLst>
            <a:rect l="0" t="0" r="r" b="b"/>
            <a:pathLst>
              <a:path w="787" h="824">
                <a:moveTo>
                  <a:pt x="0" y="824"/>
                </a:moveTo>
                <a:lnTo>
                  <a:pt x="94" y="824"/>
                </a:lnTo>
                <a:lnTo>
                  <a:pt x="787" y="0"/>
                </a:lnTo>
              </a:path>
            </a:pathLst>
          </a:custGeom>
          <a:noFill/>
          <a:ln w="25400">
            <a:solidFill>
              <a:schemeClr val="bg1"/>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9705" name="Freeform 73"/>
          <p:cNvSpPr>
            <a:spLocks/>
          </p:cNvSpPr>
          <p:nvPr/>
        </p:nvSpPr>
        <p:spPr bwMode="auto">
          <a:xfrm>
            <a:off x="3767138" y="3810000"/>
            <a:ext cx="1249362" cy="1308100"/>
          </a:xfrm>
          <a:custGeom>
            <a:avLst/>
            <a:gdLst>
              <a:gd name="T0" fmla="*/ 0 w 787"/>
              <a:gd name="T1" fmla="*/ 824 h 824"/>
              <a:gd name="T2" fmla="*/ 94 w 787"/>
              <a:gd name="T3" fmla="*/ 824 h 824"/>
              <a:gd name="T4" fmla="*/ 787 w 787"/>
              <a:gd name="T5" fmla="*/ 0 h 824"/>
            </a:gdLst>
            <a:ahLst/>
            <a:cxnLst>
              <a:cxn ang="0">
                <a:pos x="T0" y="T1"/>
              </a:cxn>
              <a:cxn ang="0">
                <a:pos x="T2" y="T3"/>
              </a:cxn>
              <a:cxn ang="0">
                <a:pos x="T4" y="T5"/>
              </a:cxn>
            </a:cxnLst>
            <a:rect l="0" t="0" r="r" b="b"/>
            <a:pathLst>
              <a:path w="787" h="824">
                <a:moveTo>
                  <a:pt x="0" y="824"/>
                </a:moveTo>
                <a:lnTo>
                  <a:pt x="94" y="824"/>
                </a:lnTo>
                <a:lnTo>
                  <a:pt x="787" y="0"/>
                </a:lnTo>
              </a:path>
            </a:pathLst>
          </a:custGeom>
          <a:noFill/>
          <a:ln w="12700">
            <a:solidFill>
              <a:schemeClr val="tx1"/>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9706" name="Freeform 74"/>
          <p:cNvSpPr>
            <a:spLocks/>
          </p:cNvSpPr>
          <p:nvPr/>
        </p:nvSpPr>
        <p:spPr bwMode="auto">
          <a:xfrm>
            <a:off x="3640138" y="4487863"/>
            <a:ext cx="1098550" cy="850900"/>
          </a:xfrm>
          <a:custGeom>
            <a:avLst/>
            <a:gdLst>
              <a:gd name="T0" fmla="*/ 692 w 692"/>
              <a:gd name="T1" fmla="*/ 0 h 536"/>
              <a:gd name="T2" fmla="*/ 174 w 692"/>
              <a:gd name="T3" fmla="*/ 536 h 536"/>
              <a:gd name="T4" fmla="*/ 0 w 692"/>
              <a:gd name="T5" fmla="*/ 536 h 536"/>
            </a:gdLst>
            <a:ahLst/>
            <a:cxnLst>
              <a:cxn ang="0">
                <a:pos x="T0" y="T1"/>
              </a:cxn>
              <a:cxn ang="0">
                <a:pos x="T2" y="T3"/>
              </a:cxn>
              <a:cxn ang="0">
                <a:pos x="T4" y="T5"/>
              </a:cxn>
            </a:cxnLst>
            <a:rect l="0" t="0" r="r" b="b"/>
            <a:pathLst>
              <a:path w="692" h="536">
                <a:moveTo>
                  <a:pt x="692" y="0"/>
                </a:moveTo>
                <a:lnTo>
                  <a:pt x="174" y="536"/>
                </a:lnTo>
                <a:lnTo>
                  <a:pt x="0" y="536"/>
                </a:lnTo>
              </a:path>
            </a:pathLst>
          </a:custGeom>
          <a:noFill/>
          <a:ln w="25400">
            <a:solidFill>
              <a:schemeClr val="bg1"/>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9707" name="Freeform 75"/>
          <p:cNvSpPr>
            <a:spLocks/>
          </p:cNvSpPr>
          <p:nvPr/>
        </p:nvSpPr>
        <p:spPr bwMode="auto">
          <a:xfrm>
            <a:off x="3589338" y="4478338"/>
            <a:ext cx="1154112" cy="850900"/>
          </a:xfrm>
          <a:custGeom>
            <a:avLst/>
            <a:gdLst>
              <a:gd name="T0" fmla="*/ 727 w 727"/>
              <a:gd name="T1" fmla="*/ 0 h 536"/>
              <a:gd name="T2" fmla="*/ 209 w 727"/>
              <a:gd name="T3" fmla="*/ 536 h 536"/>
              <a:gd name="T4" fmla="*/ 0 w 727"/>
              <a:gd name="T5" fmla="*/ 536 h 536"/>
            </a:gdLst>
            <a:ahLst/>
            <a:cxnLst>
              <a:cxn ang="0">
                <a:pos x="T0" y="T1"/>
              </a:cxn>
              <a:cxn ang="0">
                <a:pos x="T2" y="T3"/>
              </a:cxn>
              <a:cxn ang="0">
                <a:pos x="T4" y="T5"/>
              </a:cxn>
            </a:cxnLst>
            <a:rect l="0" t="0" r="r" b="b"/>
            <a:pathLst>
              <a:path w="727" h="536">
                <a:moveTo>
                  <a:pt x="727" y="0"/>
                </a:moveTo>
                <a:lnTo>
                  <a:pt x="209" y="536"/>
                </a:lnTo>
                <a:lnTo>
                  <a:pt x="0" y="536"/>
                </a:lnTo>
              </a:path>
            </a:pathLst>
          </a:custGeom>
          <a:noFill/>
          <a:ln w="12700">
            <a:solidFill>
              <a:schemeClr val="tx1"/>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9708" name="Freeform 76"/>
          <p:cNvSpPr>
            <a:spLocks/>
          </p:cNvSpPr>
          <p:nvPr/>
        </p:nvSpPr>
        <p:spPr bwMode="auto">
          <a:xfrm>
            <a:off x="3665538" y="4327525"/>
            <a:ext cx="1330325" cy="1227138"/>
          </a:xfrm>
          <a:custGeom>
            <a:avLst/>
            <a:gdLst>
              <a:gd name="T0" fmla="*/ 838 w 838"/>
              <a:gd name="T1" fmla="*/ 0 h 773"/>
              <a:gd name="T2" fmla="*/ 158 w 838"/>
              <a:gd name="T3" fmla="*/ 770 h 773"/>
              <a:gd name="T4" fmla="*/ 0 w 838"/>
              <a:gd name="T5" fmla="*/ 773 h 773"/>
            </a:gdLst>
            <a:ahLst/>
            <a:cxnLst>
              <a:cxn ang="0">
                <a:pos x="T0" y="T1"/>
              </a:cxn>
              <a:cxn ang="0">
                <a:pos x="T2" y="T3"/>
              </a:cxn>
              <a:cxn ang="0">
                <a:pos x="T4" y="T5"/>
              </a:cxn>
            </a:cxnLst>
            <a:rect l="0" t="0" r="r" b="b"/>
            <a:pathLst>
              <a:path w="838" h="773">
                <a:moveTo>
                  <a:pt x="838" y="0"/>
                </a:moveTo>
                <a:lnTo>
                  <a:pt x="158" y="770"/>
                </a:lnTo>
                <a:lnTo>
                  <a:pt x="0" y="773"/>
                </a:lnTo>
              </a:path>
            </a:pathLst>
          </a:custGeom>
          <a:noFill/>
          <a:ln w="25400">
            <a:solidFill>
              <a:schemeClr val="bg1"/>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9709" name="Freeform 77"/>
          <p:cNvSpPr>
            <a:spLocks/>
          </p:cNvSpPr>
          <p:nvPr/>
        </p:nvSpPr>
        <p:spPr bwMode="auto">
          <a:xfrm>
            <a:off x="3624263" y="4324350"/>
            <a:ext cx="1373187" cy="1225550"/>
          </a:xfrm>
          <a:custGeom>
            <a:avLst/>
            <a:gdLst>
              <a:gd name="T0" fmla="*/ 865 w 865"/>
              <a:gd name="T1" fmla="*/ 0 h 772"/>
              <a:gd name="T2" fmla="*/ 185 w 865"/>
              <a:gd name="T3" fmla="*/ 770 h 772"/>
              <a:gd name="T4" fmla="*/ 0 w 865"/>
              <a:gd name="T5" fmla="*/ 772 h 772"/>
            </a:gdLst>
            <a:ahLst/>
            <a:cxnLst>
              <a:cxn ang="0">
                <a:pos x="T0" y="T1"/>
              </a:cxn>
              <a:cxn ang="0">
                <a:pos x="T2" y="T3"/>
              </a:cxn>
              <a:cxn ang="0">
                <a:pos x="T4" y="T5"/>
              </a:cxn>
            </a:cxnLst>
            <a:rect l="0" t="0" r="r" b="b"/>
            <a:pathLst>
              <a:path w="865" h="772">
                <a:moveTo>
                  <a:pt x="865" y="0"/>
                </a:moveTo>
                <a:lnTo>
                  <a:pt x="185" y="770"/>
                </a:lnTo>
                <a:lnTo>
                  <a:pt x="0" y="772"/>
                </a:lnTo>
              </a:path>
            </a:pathLst>
          </a:custGeom>
          <a:noFill/>
          <a:ln w="12700">
            <a:solidFill>
              <a:schemeClr val="tx1"/>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9710" name="Freeform 78"/>
          <p:cNvSpPr>
            <a:spLocks/>
          </p:cNvSpPr>
          <p:nvPr/>
        </p:nvSpPr>
        <p:spPr bwMode="auto">
          <a:xfrm>
            <a:off x="4186238" y="5613400"/>
            <a:ext cx="533400" cy="279400"/>
          </a:xfrm>
          <a:custGeom>
            <a:avLst/>
            <a:gdLst>
              <a:gd name="T0" fmla="*/ 0 w 336"/>
              <a:gd name="T1" fmla="*/ 176 h 176"/>
              <a:gd name="T2" fmla="*/ 134 w 336"/>
              <a:gd name="T3" fmla="*/ 176 h 176"/>
              <a:gd name="T4" fmla="*/ 336 w 336"/>
              <a:gd name="T5" fmla="*/ 0 h 176"/>
            </a:gdLst>
            <a:ahLst/>
            <a:cxnLst>
              <a:cxn ang="0">
                <a:pos x="T0" y="T1"/>
              </a:cxn>
              <a:cxn ang="0">
                <a:pos x="T2" y="T3"/>
              </a:cxn>
              <a:cxn ang="0">
                <a:pos x="T4" y="T5"/>
              </a:cxn>
            </a:cxnLst>
            <a:rect l="0" t="0" r="r" b="b"/>
            <a:pathLst>
              <a:path w="336" h="176">
                <a:moveTo>
                  <a:pt x="0" y="176"/>
                </a:moveTo>
                <a:lnTo>
                  <a:pt x="134" y="176"/>
                </a:lnTo>
                <a:lnTo>
                  <a:pt x="336" y="0"/>
                </a:lnTo>
              </a:path>
            </a:pathLst>
          </a:custGeom>
          <a:noFill/>
          <a:ln w="25400">
            <a:solidFill>
              <a:schemeClr val="bg1"/>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9711" name="Freeform 79"/>
          <p:cNvSpPr>
            <a:spLocks/>
          </p:cNvSpPr>
          <p:nvPr/>
        </p:nvSpPr>
        <p:spPr bwMode="auto">
          <a:xfrm>
            <a:off x="4181475" y="5611813"/>
            <a:ext cx="533400" cy="279400"/>
          </a:xfrm>
          <a:custGeom>
            <a:avLst/>
            <a:gdLst>
              <a:gd name="T0" fmla="*/ 0 w 336"/>
              <a:gd name="T1" fmla="*/ 176 h 176"/>
              <a:gd name="T2" fmla="*/ 134 w 336"/>
              <a:gd name="T3" fmla="*/ 176 h 176"/>
              <a:gd name="T4" fmla="*/ 336 w 336"/>
              <a:gd name="T5" fmla="*/ 0 h 176"/>
            </a:gdLst>
            <a:ahLst/>
            <a:cxnLst>
              <a:cxn ang="0">
                <a:pos x="T0" y="T1"/>
              </a:cxn>
              <a:cxn ang="0">
                <a:pos x="T2" y="T3"/>
              </a:cxn>
              <a:cxn ang="0">
                <a:pos x="T4" y="T5"/>
              </a:cxn>
            </a:cxnLst>
            <a:rect l="0" t="0" r="r" b="b"/>
            <a:pathLst>
              <a:path w="336" h="176">
                <a:moveTo>
                  <a:pt x="0" y="176"/>
                </a:moveTo>
                <a:lnTo>
                  <a:pt x="134" y="176"/>
                </a:lnTo>
                <a:lnTo>
                  <a:pt x="336" y="0"/>
                </a:lnTo>
              </a:path>
            </a:pathLst>
          </a:custGeom>
          <a:noFill/>
          <a:ln w="12700">
            <a:solidFill>
              <a:schemeClr val="tx1"/>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extLst>
      <p:ext uri="{BB962C8B-B14F-4D97-AF65-F5344CB8AC3E}">
        <p14:creationId xmlns:p14="http://schemas.microsoft.com/office/powerpoint/2010/main" val="1096139021"/>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4" name="Rectangle 6"/>
          <p:cNvSpPr>
            <a:spLocks noGrp="1" noChangeArrowheads="1"/>
          </p:cNvSpPr>
          <p:nvPr>
            <p:ph type="title"/>
          </p:nvPr>
        </p:nvSpPr>
        <p:spPr/>
        <p:txBody>
          <a:bodyPr/>
          <a:lstStyle/>
          <a:p>
            <a:r>
              <a:rPr lang="en-US"/>
              <a:t>Protection of the Brain</a:t>
            </a:r>
          </a:p>
        </p:txBody>
      </p:sp>
      <p:sp>
        <p:nvSpPr>
          <p:cNvPr id="68615" name="Rectangle 7"/>
          <p:cNvSpPr>
            <a:spLocks noGrp="1" noChangeArrowheads="1"/>
          </p:cNvSpPr>
          <p:nvPr>
            <p:ph type="body" idx="1"/>
          </p:nvPr>
        </p:nvSpPr>
        <p:spPr/>
        <p:txBody>
          <a:bodyPr/>
          <a:lstStyle/>
          <a:p>
            <a:r>
              <a:rPr lang="en-US" dirty="0"/>
              <a:t>Bone (skull)</a:t>
            </a:r>
          </a:p>
          <a:p>
            <a:r>
              <a:rPr lang="en-US" dirty="0"/>
              <a:t>Membranes (</a:t>
            </a:r>
            <a:r>
              <a:rPr lang="en-US" b="1" dirty="0"/>
              <a:t>meninges</a:t>
            </a:r>
            <a:r>
              <a:rPr lang="en-US" dirty="0"/>
              <a:t>)</a:t>
            </a:r>
          </a:p>
          <a:p>
            <a:r>
              <a:rPr lang="en-US" dirty="0"/>
              <a:t>Watery cushion (</a:t>
            </a:r>
            <a:r>
              <a:rPr lang="en-US" b="1" dirty="0"/>
              <a:t>cerebrospinal fluid</a:t>
            </a:r>
            <a:r>
              <a:rPr lang="en-US" dirty="0"/>
              <a:t>)</a:t>
            </a:r>
          </a:p>
          <a:p>
            <a:r>
              <a:rPr lang="en-US" b="1" dirty="0"/>
              <a:t>Blood brain barrier</a:t>
            </a:r>
            <a:endParaRPr lang="en-US" dirty="0"/>
          </a:p>
        </p:txBody>
      </p:sp>
    </p:spTree>
    <p:extLst>
      <p:ext uri="{BB962C8B-B14F-4D97-AF65-F5344CB8AC3E}">
        <p14:creationId xmlns:p14="http://schemas.microsoft.com/office/powerpoint/2010/main" val="1009657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4" name="Rectangle 6"/>
          <p:cNvSpPr>
            <a:spLocks noGrp="1" noChangeArrowheads="1"/>
          </p:cNvSpPr>
          <p:nvPr>
            <p:ph type="title"/>
          </p:nvPr>
        </p:nvSpPr>
        <p:spPr/>
        <p:txBody>
          <a:bodyPr/>
          <a:lstStyle/>
          <a:p>
            <a:r>
              <a:rPr lang="en-US"/>
              <a:t>Histology of Nervous Tissue</a:t>
            </a:r>
          </a:p>
        </p:txBody>
      </p:sp>
      <p:sp>
        <p:nvSpPr>
          <p:cNvPr id="22535" name="Rectangle 7"/>
          <p:cNvSpPr>
            <a:spLocks noGrp="1" noChangeArrowheads="1"/>
          </p:cNvSpPr>
          <p:nvPr>
            <p:ph type="body" idx="1"/>
          </p:nvPr>
        </p:nvSpPr>
        <p:spPr/>
        <p:txBody>
          <a:bodyPr>
            <a:normAutofit/>
          </a:bodyPr>
          <a:lstStyle/>
          <a:p>
            <a:r>
              <a:rPr lang="en-US" dirty="0"/>
              <a:t>Highly cellular; little extracellular space</a:t>
            </a:r>
          </a:p>
          <a:p>
            <a:pPr lvl="1"/>
            <a:r>
              <a:rPr lang="en-US" dirty="0"/>
              <a:t>Tightly packed</a:t>
            </a:r>
          </a:p>
          <a:p>
            <a:endParaRPr lang="en-US" dirty="0" smtClean="0"/>
          </a:p>
          <a:p>
            <a:r>
              <a:rPr lang="en-US" dirty="0" smtClean="0"/>
              <a:t>Two </a:t>
            </a:r>
            <a:r>
              <a:rPr lang="en-US" dirty="0"/>
              <a:t>principal cell types</a:t>
            </a:r>
          </a:p>
          <a:p>
            <a:pPr lvl="1"/>
            <a:r>
              <a:rPr lang="en-US" b="1" dirty="0" err="1"/>
              <a:t>Neuroglia</a:t>
            </a:r>
            <a:r>
              <a:rPr lang="en-US" dirty="0"/>
              <a:t> </a:t>
            </a:r>
            <a:endParaRPr lang="en-US" dirty="0" smtClean="0"/>
          </a:p>
          <a:p>
            <a:pPr lvl="2"/>
            <a:r>
              <a:rPr lang="en-US" dirty="0" smtClean="0"/>
              <a:t> </a:t>
            </a:r>
            <a:r>
              <a:rPr lang="en-US" dirty="0"/>
              <a:t>small cells that surround and wrap delicate neurons</a:t>
            </a:r>
          </a:p>
          <a:p>
            <a:pPr lvl="1"/>
            <a:r>
              <a:rPr lang="en-US" b="1" dirty="0"/>
              <a:t>Neurons (nerve cells</a:t>
            </a:r>
            <a:r>
              <a:rPr lang="en-US" b="1" dirty="0" smtClean="0"/>
              <a:t>)</a:t>
            </a:r>
            <a:endParaRPr lang="en-US" dirty="0" smtClean="0"/>
          </a:p>
          <a:p>
            <a:pPr lvl="2"/>
            <a:r>
              <a:rPr lang="en-US" dirty="0" smtClean="0"/>
              <a:t>excitable </a:t>
            </a:r>
            <a:r>
              <a:rPr lang="en-US" dirty="0"/>
              <a:t>cells that transmit electrical signals</a:t>
            </a:r>
          </a:p>
        </p:txBody>
      </p:sp>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Text Box 6"/>
          <p:cNvSpPr txBox="1">
            <a:spLocks noChangeArrowheads="1"/>
          </p:cNvSpPr>
          <p:nvPr/>
        </p:nvSpPr>
        <p:spPr bwMode="auto">
          <a:xfrm>
            <a:off x="3048000" y="2133600"/>
            <a:ext cx="342900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altLang="en-US" sz="1400" b="1">
                <a:latin typeface="Calibri" pitchFamily="34" charset="0"/>
              </a:rPr>
              <a:t>Please note that due to differing operating systems, some animations will not appear until the presentation is viewed in Presentation Mode (Slide Show view). You may see blank slides in the “Normal” or “Slide Sorter” views. All animations will appear after viewing in Presentation Mode and playing each animation. Most animations will require the latest version of the Flash Player, which is available at http://get.adobe.com/flashplayer.</a:t>
            </a:r>
          </a:p>
        </p:txBody>
      </p:sp>
    </p:spTree>
    <p:controls>
      <mc:AlternateContent xmlns:mc="http://schemas.openxmlformats.org/markup-compatibility/2006">
        <mc:Choice xmlns:v="urn:schemas-microsoft-com:vml" Requires="v">
          <p:control spid="2052" name="ShockwaveFlash1" r:id="rId2" imgW="6426871" imgH="6477904"/>
        </mc:Choice>
        <mc:Fallback>
          <p:control name="ShockwaveFlash1" r:id="rId2" imgW="6426871" imgH="6477904">
            <p:pic>
              <p:nvPicPr>
                <p:cNvPr id="0" name="ShockwaveFlash1"/>
                <p:cNvPicPr preferRelativeResize="0">
                  <a:picLocks noChangeArrowheads="1" noChangeShapeType="1"/>
                </p:cNvPicPr>
                <p:nvPr>
                  <p:custDataLst>
                    <p:tags r:id="rId3"/>
                  </p:custDataLst>
                </p:nvPr>
              </p:nvPicPr>
              <p:blipFill>
                <a:blip r:embed="rId6">
                  <a:extLst>
                    <a:ext uri="{28A0092B-C50C-407E-A947-70E740481C1C}">
                      <a14:useLocalDpi xmlns:a14="http://schemas.microsoft.com/office/drawing/2010/main" val="0"/>
                    </a:ext>
                  </a:extLst>
                </a:blip>
                <a:srcRect/>
                <a:stretch>
                  <a:fillRect/>
                </a:stretch>
              </p:blipFill>
              <p:spPr bwMode="auto">
                <a:xfrm>
                  <a:off x="1358900" y="190500"/>
                  <a:ext cx="6426200" cy="6477000"/>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control>
        </mc:Fallback>
      </mc:AlternateContent>
    </p:controls>
    <p:extLst>
      <p:ext uri="{BB962C8B-B14F-4D97-AF65-F5344CB8AC3E}">
        <p14:creationId xmlns:p14="http://schemas.microsoft.com/office/powerpoint/2010/main" val="1552984670"/>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8" name="Rectangle 6"/>
          <p:cNvSpPr>
            <a:spLocks noGrp="1" noChangeArrowheads="1"/>
          </p:cNvSpPr>
          <p:nvPr>
            <p:ph type="title"/>
          </p:nvPr>
        </p:nvSpPr>
        <p:spPr/>
        <p:txBody>
          <a:bodyPr/>
          <a:lstStyle/>
          <a:p>
            <a:r>
              <a:rPr lang="en-US"/>
              <a:t>Meninges</a:t>
            </a:r>
          </a:p>
        </p:txBody>
      </p:sp>
      <p:sp>
        <p:nvSpPr>
          <p:cNvPr id="69639" name="Rectangle 7"/>
          <p:cNvSpPr>
            <a:spLocks noGrp="1" noChangeArrowheads="1"/>
          </p:cNvSpPr>
          <p:nvPr>
            <p:ph type="body" idx="1"/>
          </p:nvPr>
        </p:nvSpPr>
        <p:spPr/>
        <p:txBody>
          <a:bodyPr/>
          <a:lstStyle/>
          <a:p>
            <a:r>
              <a:rPr lang="en-US"/>
              <a:t>Cover and protect CNS</a:t>
            </a:r>
          </a:p>
          <a:p>
            <a:r>
              <a:rPr lang="en-US"/>
              <a:t>Protect blood vessels and enclose venous sinuses</a:t>
            </a:r>
          </a:p>
          <a:p>
            <a:r>
              <a:rPr lang="en-US"/>
              <a:t>Contain cerebrospinal fluid (CSF)</a:t>
            </a:r>
          </a:p>
          <a:p>
            <a:r>
              <a:rPr lang="en-US"/>
              <a:t>Form partitions in skull</a:t>
            </a:r>
          </a:p>
        </p:txBody>
      </p:sp>
    </p:spTree>
    <p:extLst>
      <p:ext uri="{BB962C8B-B14F-4D97-AF65-F5344CB8AC3E}">
        <p14:creationId xmlns:p14="http://schemas.microsoft.com/office/powerpoint/2010/main" val="1884128325"/>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62" name="Rectangle 6"/>
          <p:cNvSpPr>
            <a:spLocks noGrp="1" noChangeArrowheads="1"/>
          </p:cNvSpPr>
          <p:nvPr>
            <p:ph type="title"/>
          </p:nvPr>
        </p:nvSpPr>
        <p:spPr/>
        <p:txBody>
          <a:bodyPr/>
          <a:lstStyle/>
          <a:p>
            <a:r>
              <a:rPr lang="en-US"/>
              <a:t>Meninges</a:t>
            </a:r>
          </a:p>
        </p:txBody>
      </p:sp>
      <p:sp>
        <p:nvSpPr>
          <p:cNvPr id="70663" name="Rectangle 7"/>
          <p:cNvSpPr>
            <a:spLocks noGrp="1" noChangeArrowheads="1"/>
          </p:cNvSpPr>
          <p:nvPr>
            <p:ph type="body" idx="1"/>
          </p:nvPr>
        </p:nvSpPr>
        <p:spPr/>
        <p:txBody>
          <a:bodyPr/>
          <a:lstStyle/>
          <a:p>
            <a:r>
              <a:rPr lang="en-US"/>
              <a:t>Three layers</a:t>
            </a:r>
          </a:p>
          <a:p>
            <a:pPr lvl="1"/>
            <a:r>
              <a:rPr lang="en-US" b="1"/>
              <a:t>Dura mater</a:t>
            </a:r>
          </a:p>
          <a:p>
            <a:pPr lvl="1"/>
            <a:r>
              <a:rPr lang="en-US" b="1"/>
              <a:t>Arachnoid mater</a:t>
            </a:r>
          </a:p>
          <a:p>
            <a:pPr lvl="1"/>
            <a:r>
              <a:rPr lang="en-US" b="1"/>
              <a:t>Pia mater</a:t>
            </a:r>
            <a:endParaRPr lang="en-US"/>
          </a:p>
          <a:p>
            <a:r>
              <a:rPr lang="en-US" b="1"/>
              <a:t>Meningitis</a:t>
            </a:r>
            <a:endParaRPr lang="en-US"/>
          </a:p>
          <a:p>
            <a:pPr lvl="1"/>
            <a:r>
              <a:rPr lang="en-US"/>
              <a:t>Inflammation of meninges</a:t>
            </a:r>
          </a:p>
        </p:txBody>
      </p:sp>
    </p:spTree>
    <p:extLst>
      <p:ext uri="{BB962C8B-B14F-4D97-AF65-F5344CB8AC3E}">
        <p14:creationId xmlns:p14="http://schemas.microsoft.com/office/powerpoint/2010/main" val="2739130057"/>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16" name="Rectangle 12"/>
          <p:cNvSpPr>
            <a:spLocks noGrp="1" noChangeArrowheads="1"/>
          </p:cNvSpPr>
          <p:nvPr>
            <p:ph type="title"/>
          </p:nvPr>
        </p:nvSpPr>
        <p:spPr/>
        <p:txBody>
          <a:bodyPr/>
          <a:lstStyle/>
          <a:p>
            <a:r>
              <a:rPr lang="en-US"/>
              <a:t>Dura Mater</a:t>
            </a:r>
          </a:p>
        </p:txBody>
      </p:sp>
      <p:sp>
        <p:nvSpPr>
          <p:cNvPr id="72717" name="Rectangle 13"/>
          <p:cNvSpPr>
            <a:spLocks noGrp="1" noChangeArrowheads="1"/>
          </p:cNvSpPr>
          <p:nvPr>
            <p:ph type="body" idx="1"/>
          </p:nvPr>
        </p:nvSpPr>
        <p:spPr/>
        <p:txBody>
          <a:bodyPr/>
          <a:lstStyle/>
          <a:p>
            <a:r>
              <a:rPr lang="en-US" dirty="0"/>
              <a:t>Strongest </a:t>
            </a:r>
            <a:r>
              <a:rPr lang="en-US" dirty="0" smtClean="0"/>
              <a:t>layer</a:t>
            </a:r>
            <a:endParaRPr lang="en-US" dirty="0"/>
          </a:p>
          <a:p>
            <a:r>
              <a:rPr lang="en-US" dirty="0"/>
              <a:t>Two layers of fibrous connective tissue (around brain) separate to form </a:t>
            </a:r>
            <a:r>
              <a:rPr lang="en-US" dirty="0" err="1"/>
              <a:t>dural</a:t>
            </a:r>
            <a:r>
              <a:rPr lang="en-US" dirty="0"/>
              <a:t> venous sinuses</a:t>
            </a:r>
          </a:p>
        </p:txBody>
      </p:sp>
      <p:pic>
        <p:nvPicPr>
          <p:cNvPr id="10243" name="Picture 3"/>
          <p:cNvPicPr>
            <a:picLocks noChangeAspect="1" noChangeArrowheads="1"/>
          </p:cNvPicPr>
          <p:nvPr/>
        </p:nvPicPr>
        <p:blipFill>
          <a:blip r:embed="rId2" cstate="print"/>
          <a:srcRect/>
          <a:stretch>
            <a:fillRect/>
          </a:stretch>
        </p:blipFill>
        <p:spPr bwMode="auto">
          <a:xfrm>
            <a:off x="1243013" y="3783283"/>
            <a:ext cx="6657975" cy="3074717"/>
          </a:xfrm>
          <a:prstGeom prst="rect">
            <a:avLst/>
          </a:prstGeom>
          <a:noFill/>
          <a:ln w="9525">
            <a:noFill/>
            <a:miter lim="800000"/>
            <a:headEnd/>
            <a:tailEnd/>
          </a:ln>
        </p:spPr>
      </p:pic>
    </p:spTree>
    <p:extLst>
      <p:ext uri="{BB962C8B-B14F-4D97-AF65-F5344CB8AC3E}">
        <p14:creationId xmlns:p14="http://schemas.microsoft.com/office/powerpoint/2010/main" val="4003491661"/>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4" name="Rectangle 6"/>
          <p:cNvSpPr>
            <a:spLocks noGrp="1" noChangeArrowheads="1"/>
          </p:cNvSpPr>
          <p:nvPr>
            <p:ph type="title"/>
          </p:nvPr>
        </p:nvSpPr>
        <p:spPr/>
        <p:txBody>
          <a:bodyPr/>
          <a:lstStyle/>
          <a:p>
            <a:r>
              <a:rPr lang="en-US"/>
              <a:t>Dura Mater</a:t>
            </a:r>
          </a:p>
        </p:txBody>
      </p:sp>
      <p:sp>
        <p:nvSpPr>
          <p:cNvPr id="73735" name="Rectangle 7"/>
          <p:cNvSpPr>
            <a:spLocks noGrp="1" noChangeArrowheads="1"/>
          </p:cNvSpPr>
          <p:nvPr>
            <p:ph type="body" idx="1"/>
          </p:nvPr>
        </p:nvSpPr>
        <p:spPr/>
        <p:txBody>
          <a:bodyPr/>
          <a:lstStyle/>
          <a:p>
            <a:r>
              <a:rPr lang="en-US" dirty="0"/>
              <a:t>Dural septa limit excessive movement of brain</a:t>
            </a:r>
          </a:p>
          <a:p>
            <a:pPr lvl="1"/>
            <a:r>
              <a:rPr lang="en-US" b="1" dirty="0" err="1"/>
              <a:t>Falx</a:t>
            </a:r>
            <a:r>
              <a:rPr lang="en-US" b="1" dirty="0"/>
              <a:t> </a:t>
            </a:r>
            <a:r>
              <a:rPr lang="en-US" b="1" dirty="0" err="1" smtClean="0"/>
              <a:t>cerebri</a:t>
            </a:r>
            <a:endParaRPr lang="en-US" dirty="0" smtClean="0"/>
          </a:p>
          <a:p>
            <a:pPr lvl="2"/>
            <a:r>
              <a:rPr lang="en-US" dirty="0" smtClean="0"/>
              <a:t>in </a:t>
            </a:r>
            <a:r>
              <a:rPr lang="en-US" dirty="0"/>
              <a:t>longitudinal fissure; attached to </a:t>
            </a:r>
            <a:r>
              <a:rPr lang="en-US" dirty="0" err="1"/>
              <a:t>crista</a:t>
            </a:r>
            <a:r>
              <a:rPr lang="en-US" dirty="0"/>
              <a:t> </a:t>
            </a:r>
            <a:r>
              <a:rPr lang="en-US" dirty="0" err="1"/>
              <a:t>galli</a:t>
            </a:r>
            <a:endParaRPr lang="en-US" dirty="0"/>
          </a:p>
          <a:p>
            <a:pPr lvl="1"/>
            <a:r>
              <a:rPr lang="en-US" b="1" dirty="0" err="1"/>
              <a:t>Falx</a:t>
            </a:r>
            <a:r>
              <a:rPr lang="en-US" b="1" dirty="0"/>
              <a:t> </a:t>
            </a:r>
            <a:r>
              <a:rPr lang="en-US" b="1" dirty="0" err="1" smtClean="0"/>
              <a:t>cerebelli</a:t>
            </a:r>
            <a:endParaRPr lang="en-US" dirty="0" smtClean="0"/>
          </a:p>
          <a:p>
            <a:pPr lvl="2"/>
            <a:r>
              <a:rPr lang="en-US" dirty="0" smtClean="0"/>
              <a:t>along </a:t>
            </a:r>
            <a:r>
              <a:rPr lang="en-US" dirty="0" err="1"/>
              <a:t>vermis</a:t>
            </a:r>
            <a:r>
              <a:rPr lang="en-US" dirty="0"/>
              <a:t> of cerebellum</a:t>
            </a:r>
          </a:p>
          <a:p>
            <a:pPr lvl="1"/>
            <a:r>
              <a:rPr lang="en-US" b="1" dirty="0" err="1"/>
              <a:t>Tentorium</a:t>
            </a:r>
            <a:r>
              <a:rPr lang="en-US" b="1" dirty="0"/>
              <a:t> </a:t>
            </a:r>
            <a:r>
              <a:rPr lang="en-US" b="1" dirty="0" err="1" smtClean="0"/>
              <a:t>cerebelli</a:t>
            </a:r>
            <a:endParaRPr lang="en-US" dirty="0" smtClean="0"/>
          </a:p>
          <a:p>
            <a:pPr lvl="2"/>
            <a:r>
              <a:rPr lang="en-US" dirty="0" smtClean="0"/>
              <a:t>horizontal </a:t>
            </a:r>
            <a:r>
              <a:rPr lang="en-US" dirty="0" err="1"/>
              <a:t>dural</a:t>
            </a:r>
            <a:r>
              <a:rPr lang="en-US" dirty="0"/>
              <a:t> fold over cerebellum and in transverse fissure</a:t>
            </a:r>
          </a:p>
        </p:txBody>
      </p:sp>
    </p:spTree>
    <p:extLst>
      <p:ext uri="{BB962C8B-B14F-4D97-AF65-F5344CB8AC3E}">
        <p14:creationId xmlns:p14="http://schemas.microsoft.com/office/powerpoint/2010/main" val="4068004844"/>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81" name="Picture 5" descr="figure_12_23b_unlabeled"/>
          <p:cNvPicPr>
            <a:picLocks noChangeAspect="1" noChangeArrowheads="1"/>
          </p:cNvPicPr>
          <p:nvPr/>
        </p:nvPicPr>
        <p:blipFill>
          <a:blip r:embed="rId2" cstate="print">
            <a:extLst>
              <a:ext uri="{28A0092B-C50C-407E-A947-70E740481C1C}">
                <a14:useLocalDpi xmlns:a14="http://schemas.microsoft.com/office/drawing/2010/main" val="0"/>
              </a:ext>
            </a:extLst>
          </a:blip>
          <a:srcRect b="3476"/>
          <a:stretch>
            <a:fillRect/>
          </a:stretch>
        </p:blipFill>
        <p:spPr bwMode="auto">
          <a:xfrm>
            <a:off x="273050" y="687388"/>
            <a:ext cx="8597900" cy="5291137"/>
          </a:xfrm>
          <a:prstGeom prst="rect">
            <a:avLst/>
          </a:prstGeom>
          <a:noFill/>
          <a:extLst>
            <a:ext uri="{909E8E84-426E-40DD-AFC4-6F175D3DCCD1}">
              <a14:hiddenFill xmlns:a14="http://schemas.microsoft.com/office/drawing/2010/main">
                <a:solidFill>
                  <a:srgbClr val="FFFFFF"/>
                </a:solidFill>
              </a14:hiddenFill>
            </a:ext>
          </a:extLst>
        </p:spPr>
      </p:pic>
      <p:sp>
        <p:nvSpPr>
          <p:cNvPr id="75782" name="Rectangle 6"/>
          <p:cNvSpPr>
            <a:spLocks noChangeArrowheads="1"/>
          </p:cNvSpPr>
          <p:nvPr/>
        </p:nvSpPr>
        <p:spPr bwMode="auto">
          <a:xfrm>
            <a:off x="0" y="0"/>
            <a:ext cx="9144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457200">
            <a:spAutoFit/>
          </a:bodyPr>
          <a:lstStyle/>
          <a:p>
            <a:pPr eaLnBrk="1" hangingPunct="1">
              <a:spcBef>
                <a:spcPct val="50000"/>
              </a:spcBef>
            </a:pPr>
            <a:r>
              <a:rPr lang="en-US" sz="1200" b="1">
                <a:latin typeface="Arial" charset="0"/>
                <a:cs typeface="Arial" charset="0"/>
              </a:rPr>
              <a:t>Figure 12.23b  Dural septa and dural venous sinuses.</a:t>
            </a:r>
          </a:p>
        </p:txBody>
      </p:sp>
      <p:sp>
        <p:nvSpPr>
          <p:cNvPr id="75784" name="Rectangle 8"/>
          <p:cNvSpPr>
            <a:spLocks noChangeArrowheads="1"/>
          </p:cNvSpPr>
          <p:nvPr/>
        </p:nvSpPr>
        <p:spPr bwMode="auto">
          <a:xfrm>
            <a:off x="244475" y="1722438"/>
            <a:ext cx="2016125" cy="427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sz="2200">
                <a:latin typeface="Arial Black" pitchFamily="-128" charset="0"/>
              </a:rPr>
              <a:t>Falx cerebri</a:t>
            </a:r>
          </a:p>
        </p:txBody>
      </p:sp>
      <p:sp>
        <p:nvSpPr>
          <p:cNvPr id="75786" name="Rectangle 10"/>
          <p:cNvSpPr>
            <a:spLocks noChangeArrowheads="1"/>
          </p:cNvSpPr>
          <p:nvPr/>
        </p:nvSpPr>
        <p:spPr bwMode="auto">
          <a:xfrm>
            <a:off x="233363" y="3429000"/>
            <a:ext cx="1519237" cy="695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nSpc>
                <a:spcPct val="90000"/>
              </a:lnSpc>
            </a:pPr>
            <a:r>
              <a:rPr lang="en-US" sz="2200">
                <a:latin typeface="Arial Black" pitchFamily="-128" charset="0"/>
              </a:rPr>
              <a:t>Falx</a:t>
            </a:r>
          </a:p>
          <a:p>
            <a:pPr>
              <a:lnSpc>
                <a:spcPct val="90000"/>
              </a:lnSpc>
            </a:pPr>
            <a:r>
              <a:rPr lang="en-US" sz="2200">
                <a:latin typeface="Arial Black" pitchFamily="-128" charset="0"/>
              </a:rPr>
              <a:t>cerebelli</a:t>
            </a:r>
          </a:p>
        </p:txBody>
      </p:sp>
      <p:sp>
        <p:nvSpPr>
          <p:cNvPr id="75787" name="Rectangle 11"/>
          <p:cNvSpPr>
            <a:spLocks noChangeArrowheads="1"/>
          </p:cNvSpPr>
          <p:nvPr/>
        </p:nvSpPr>
        <p:spPr bwMode="auto">
          <a:xfrm>
            <a:off x="238125" y="4048125"/>
            <a:ext cx="1706563" cy="427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sz="2200" b="1">
                <a:latin typeface="Arial" charset="0"/>
              </a:rPr>
              <a:t>Cerebellum</a:t>
            </a:r>
          </a:p>
        </p:txBody>
      </p:sp>
      <p:sp>
        <p:nvSpPr>
          <p:cNvPr id="75789" name="Rectangle 13"/>
          <p:cNvSpPr>
            <a:spLocks noChangeArrowheads="1"/>
          </p:cNvSpPr>
          <p:nvPr/>
        </p:nvSpPr>
        <p:spPr bwMode="auto">
          <a:xfrm>
            <a:off x="7038975" y="933450"/>
            <a:ext cx="1193800" cy="695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nSpc>
                <a:spcPct val="90000"/>
              </a:lnSpc>
            </a:pPr>
            <a:r>
              <a:rPr lang="en-US" sz="2200" b="1">
                <a:latin typeface="Arial" charset="0"/>
              </a:rPr>
              <a:t>Parietal</a:t>
            </a:r>
          </a:p>
          <a:p>
            <a:pPr>
              <a:lnSpc>
                <a:spcPct val="90000"/>
              </a:lnSpc>
            </a:pPr>
            <a:r>
              <a:rPr lang="en-US" sz="2200" b="1">
                <a:latin typeface="Arial" charset="0"/>
              </a:rPr>
              <a:t>bone</a:t>
            </a:r>
          </a:p>
        </p:txBody>
      </p:sp>
      <p:sp>
        <p:nvSpPr>
          <p:cNvPr id="75790" name="Rectangle 14"/>
          <p:cNvSpPr>
            <a:spLocks noChangeArrowheads="1"/>
          </p:cNvSpPr>
          <p:nvPr/>
        </p:nvSpPr>
        <p:spPr bwMode="auto">
          <a:xfrm>
            <a:off x="7038975" y="1558925"/>
            <a:ext cx="930275" cy="427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sz="2200" b="1">
                <a:latin typeface="Arial" charset="0"/>
              </a:rPr>
              <a:t>Scalp</a:t>
            </a:r>
          </a:p>
        </p:txBody>
      </p:sp>
      <p:sp>
        <p:nvSpPr>
          <p:cNvPr id="75791" name="Rectangle 15"/>
          <p:cNvSpPr>
            <a:spLocks noChangeArrowheads="1"/>
          </p:cNvSpPr>
          <p:nvPr/>
        </p:nvSpPr>
        <p:spPr bwMode="auto">
          <a:xfrm>
            <a:off x="7058025" y="2982913"/>
            <a:ext cx="1658938" cy="427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sz="2200" b="1">
                <a:latin typeface="Arial" charset="0"/>
              </a:rPr>
              <a:t>Dura mater</a:t>
            </a:r>
          </a:p>
        </p:txBody>
      </p:sp>
      <p:sp>
        <p:nvSpPr>
          <p:cNvPr id="75792" name="Rectangle 16"/>
          <p:cNvSpPr>
            <a:spLocks noChangeArrowheads="1"/>
          </p:cNvSpPr>
          <p:nvPr/>
        </p:nvSpPr>
        <p:spPr bwMode="auto">
          <a:xfrm>
            <a:off x="7034213" y="3529013"/>
            <a:ext cx="1890712" cy="695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nSpc>
                <a:spcPct val="90000"/>
              </a:lnSpc>
            </a:pPr>
            <a:r>
              <a:rPr lang="en-US" sz="2200">
                <a:latin typeface="Arial Black" pitchFamily="-128" charset="0"/>
              </a:rPr>
              <a:t>Transverse</a:t>
            </a:r>
          </a:p>
          <a:p>
            <a:pPr>
              <a:lnSpc>
                <a:spcPct val="90000"/>
              </a:lnSpc>
            </a:pPr>
            <a:r>
              <a:rPr lang="en-US" sz="2200">
                <a:latin typeface="Arial Black" pitchFamily="-128" charset="0"/>
              </a:rPr>
              <a:t>sinus</a:t>
            </a:r>
          </a:p>
        </p:txBody>
      </p:sp>
      <p:sp>
        <p:nvSpPr>
          <p:cNvPr id="75794" name="Rectangle 18"/>
          <p:cNvSpPr>
            <a:spLocks noChangeArrowheads="1"/>
          </p:cNvSpPr>
          <p:nvPr/>
        </p:nvSpPr>
        <p:spPr bwMode="auto">
          <a:xfrm>
            <a:off x="977900" y="5600700"/>
            <a:ext cx="3257550" cy="427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sz="2200">
                <a:latin typeface="Arial Black" pitchFamily="-128" charset="0"/>
              </a:rPr>
              <a:t>Posterior dissection</a:t>
            </a:r>
          </a:p>
        </p:txBody>
      </p:sp>
      <p:sp>
        <p:nvSpPr>
          <p:cNvPr id="75795" name="Rectangle 19"/>
          <p:cNvSpPr>
            <a:spLocks noChangeArrowheads="1"/>
          </p:cNvSpPr>
          <p:nvPr/>
        </p:nvSpPr>
        <p:spPr bwMode="auto">
          <a:xfrm>
            <a:off x="234950" y="2762250"/>
            <a:ext cx="1752600" cy="695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nSpc>
                <a:spcPct val="90000"/>
              </a:lnSpc>
            </a:pPr>
            <a:r>
              <a:rPr lang="en-US" sz="2200">
                <a:latin typeface="Arial Black" pitchFamily="-128" charset="0"/>
              </a:rPr>
              <a:t>Tentorium</a:t>
            </a:r>
          </a:p>
          <a:p>
            <a:pPr>
              <a:lnSpc>
                <a:spcPct val="90000"/>
              </a:lnSpc>
            </a:pPr>
            <a:r>
              <a:rPr lang="en-US" sz="2200">
                <a:latin typeface="Arial Black" pitchFamily="-128" charset="0"/>
              </a:rPr>
              <a:t>cerebelli</a:t>
            </a:r>
          </a:p>
        </p:txBody>
      </p:sp>
      <p:sp>
        <p:nvSpPr>
          <p:cNvPr id="75797" name="Freeform 21"/>
          <p:cNvSpPr>
            <a:spLocks/>
          </p:cNvSpPr>
          <p:nvPr/>
        </p:nvSpPr>
        <p:spPr bwMode="auto">
          <a:xfrm>
            <a:off x="1963738" y="2959100"/>
            <a:ext cx="1889125" cy="779463"/>
          </a:xfrm>
          <a:custGeom>
            <a:avLst/>
            <a:gdLst>
              <a:gd name="T0" fmla="*/ 0 w 1190"/>
              <a:gd name="T1" fmla="*/ 0 h 491"/>
              <a:gd name="T2" fmla="*/ 515 w 1190"/>
              <a:gd name="T3" fmla="*/ 0 h 491"/>
              <a:gd name="T4" fmla="*/ 1190 w 1190"/>
              <a:gd name="T5" fmla="*/ 491 h 491"/>
            </a:gdLst>
            <a:ahLst/>
            <a:cxnLst>
              <a:cxn ang="0">
                <a:pos x="T0" y="T1"/>
              </a:cxn>
              <a:cxn ang="0">
                <a:pos x="T2" y="T3"/>
              </a:cxn>
              <a:cxn ang="0">
                <a:pos x="T4" y="T5"/>
              </a:cxn>
            </a:cxnLst>
            <a:rect l="0" t="0" r="r" b="b"/>
            <a:pathLst>
              <a:path w="1190" h="491">
                <a:moveTo>
                  <a:pt x="0" y="0"/>
                </a:moveTo>
                <a:lnTo>
                  <a:pt x="515" y="0"/>
                </a:lnTo>
                <a:lnTo>
                  <a:pt x="1190" y="491"/>
                </a:lnTo>
              </a:path>
            </a:pathLst>
          </a:custGeom>
          <a:noFill/>
          <a:ln w="19050">
            <a:solidFill>
              <a:schemeClr val="bg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98" name="Freeform 22"/>
          <p:cNvSpPr>
            <a:spLocks/>
          </p:cNvSpPr>
          <p:nvPr/>
        </p:nvSpPr>
        <p:spPr bwMode="auto">
          <a:xfrm>
            <a:off x="1062038" y="3632200"/>
            <a:ext cx="3556000" cy="546100"/>
          </a:xfrm>
          <a:custGeom>
            <a:avLst/>
            <a:gdLst>
              <a:gd name="T0" fmla="*/ 0 w 2240"/>
              <a:gd name="T1" fmla="*/ 0 h 344"/>
              <a:gd name="T2" fmla="*/ 1302 w 2240"/>
              <a:gd name="T3" fmla="*/ 0 h 344"/>
              <a:gd name="T4" fmla="*/ 2240 w 2240"/>
              <a:gd name="T5" fmla="*/ 344 h 344"/>
            </a:gdLst>
            <a:ahLst/>
            <a:cxnLst>
              <a:cxn ang="0">
                <a:pos x="T0" y="T1"/>
              </a:cxn>
              <a:cxn ang="0">
                <a:pos x="T2" y="T3"/>
              </a:cxn>
              <a:cxn ang="0">
                <a:pos x="T4" y="T5"/>
              </a:cxn>
            </a:cxnLst>
            <a:rect l="0" t="0" r="r" b="b"/>
            <a:pathLst>
              <a:path w="2240" h="344">
                <a:moveTo>
                  <a:pt x="0" y="0"/>
                </a:moveTo>
                <a:lnTo>
                  <a:pt x="1302" y="0"/>
                </a:lnTo>
                <a:lnTo>
                  <a:pt x="2240" y="344"/>
                </a:lnTo>
              </a:path>
            </a:pathLst>
          </a:custGeom>
          <a:noFill/>
          <a:ln w="19050">
            <a:solidFill>
              <a:schemeClr val="bg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99" name="Line 23"/>
          <p:cNvSpPr>
            <a:spLocks noChangeShapeType="1"/>
          </p:cNvSpPr>
          <p:nvPr/>
        </p:nvSpPr>
        <p:spPr bwMode="auto">
          <a:xfrm>
            <a:off x="1951038" y="4271963"/>
            <a:ext cx="1828800"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801" name="Freeform 25"/>
          <p:cNvSpPr>
            <a:spLocks/>
          </p:cNvSpPr>
          <p:nvPr/>
        </p:nvSpPr>
        <p:spPr bwMode="auto">
          <a:xfrm>
            <a:off x="5727700" y="1139825"/>
            <a:ext cx="1352550" cy="482600"/>
          </a:xfrm>
          <a:custGeom>
            <a:avLst/>
            <a:gdLst>
              <a:gd name="T0" fmla="*/ 852 w 852"/>
              <a:gd name="T1" fmla="*/ 0 h 304"/>
              <a:gd name="T2" fmla="*/ 712 w 852"/>
              <a:gd name="T3" fmla="*/ 0 h 304"/>
              <a:gd name="T4" fmla="*/ 0 w 852"/>
              <a:gd name="T5" fmla="*/ 304 h 304"/>
            </a:gdLst>
            <a:ahLst/>
            <a:cxnLst>
              <a:cxn ang="0">
                <a:pos x="T0" y="T1"/>
              </a:cxn>
              <a:cxn ang="0">
                <a:pos x="T2" y="T3"/>
              </a:cxn>
              <a:cxn ang="0">
                <a:pos x="T4" y="T5"/>
              </a:cxn>
            </a:cxnLst>
            <a:rect l="0" t="0" r="r" b="b"/>
            <a:pathLst>
              <a:path w="852" h="304">
                <a:moveTo>
                  <a:pt x="852" y="0"/>
                </a:moveTo>
                <a:lnTo>
                  <a:pt x="712" y="0"/>
                </a:lnTo>
                <a:lnTo>
                  <a:pt x="0" y="304"/>
                </a:lnTo>
              </a:path>
            </a:pathLst>
          </a:custGeom>
          <a:noFill/>
          <a:ln w="19050">
            <a:solidFill>
              <a:schemeClr val="bg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802" name="Line 26"/>
          <p:cNvSpPr>
            <a:spLocks noChangeShapeType="1"/>
          </p:cNvSpPr>
          <p:nvPr/>
        </p:nvSpPr>
        <p:spPr bwMode="auto">
          <a:xfrm>
            <a:off x="6334125" y="1787525"/>
            <a:ext cx="746125"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803" name="Line 27"/>
          <p:cNvSpPr>
            <a:spLocks noChangeShapeType="1"/>
          </p:cNvSpPr>
          <p:nvPr/>
        </p:nvSpPr>
        <p:spPr bwMode="auto">
          <a:xfrm>
            <a:off x="5610225" y="3213100"/>
            <a:ext cx="1466850"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804" name="Line 28"/>
          <p:cNvSpPr>
            <a:spLocks noChangeShapeType="1"/>
          </p:cNvSpPr>
          <p:nvPr/>
        </p:nvSpPr>
        <p:spPr bwMode="auto">
          <a:xfrm>
            <a:off x="5965825" y="3724275"/>
            <a:ext cx="1111250"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807" name="Freeform 31"/>
          <p:cNvSpPr>
            <a:spLocks/>
          </p:cNvSpPr>
          <p:nvPr/>
        </p:nvSpPr>
        <p:spPr bwMode="auto">
          <a:xfrm>
            <a:off x="2230438" y="1971675"/>
            <a:ext cx="2349500" cy="715963"/>
          </a:xfrm>
          <a:custGeom>
            <a:avLst/>
            <a:gdLst>
              <a:gd name="T0" fmla="*/ 0 w 1480"/>
              <a:gd name="T1" fmla="*/ 0 h 451"/>
              <a:gd name="T2" fmla="*/ 603 w 1480"/>
              <a:gd name="T3" fmla="*/ 0 h 451"/>
              <a:gd name="T4" fmla="*/ 1480 w 1480"/>
              <a:gd name="T5" fmla="*/ 451 h 451"/>
            </a:gdLst>
            <a:ahLst/>
            <a:cxnLst>
              <a:cxn ang="0">
                <a:pos x="T0" y="T1"/>
              </a:cxn>
              <a:cxn ang="0">
                <a:pos x="T2" y="T3"/>
              </a:cxn>
              <a:cxn ang="0">
                <a:pos x="T4" y="T5"/>
              </a:cxn>
            </a:cxnLst>
            <a:rect l="0" t="0" r="r" b="b"/>
            <a:pathLst>
              <a:path w="1480" h="451">
                <a:moveTo>
                  <a:pt x="0" y="0"/>
                </a:moveTo>
                <a:lnTo>
                  <a:pt x="603" y="0"/>
                </a:lnTo>
                <a:lnTo>
                  <a:pt x="1480" y="451"/>
                </a:lnTo>
              </a:path>
            </a:pathLst>
          </a:custGeom>
          <a:noFill/>
          <a:ln w="19050">
            <a:solidFill>
              <a:schemeClr val="bg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810" name="Freeform 34"/>
          <p:cNvSpPr>
            <a:spLocks/>
          </p:cNvSpPr>
          <p:nvPr/>
        </p:nvSpPr>
        <p:spPr bwMode="auto">
          <a:xfrm>
            <a:off x="1965325" y="2959100"/>
            <a:ext cx="1889125" cy="779463"/>
          </a:xfrm>
          <a:custGeom>
            <a:avLst/>
            <a:gdLst>
              <a:gd name="T0" fmla="*/ 0 w 1190"/>
              <a:gd name="T1" fmla="*/ 0 h 491"/>
              <a:gd name="T2" fmla="*/ 515 w 1190"/>
              <a:gd name="T3" fmla="*/ 0 h 491"/>
              <a:gd name="T4" fmla="*/ 1190 w 1190"/>
              <a:gd name="T5" fmla="*/ 491 h 491"/>
            </a:gdLst>
            <a:ahLst/>
            <a:cxnLst>
              <a:cxn ang="0">
                <a:pos x="T0" y="T1"/>
              </a:cxn>
              <a:cxn ang="0">
                <a:pos x="T2" y="T3"/>
              </a:cxn>
              <a:cxn ang="0">
                <a:pos x="T4" y="T5"/>
              </a:cxn>
            </a:cxnLst>
            <a:rect l="0" t="0" r="r" b="b"/>
            <a:pathLst>
              <a:path w="1190" h="491">
                <a:moveTo>
                  <a:pt x="0" y="0"/>
                </a:moveTo>
                <a:lnTo>
                  <a:pt x="515" y="0"/>
                </a:lnTo>
                <a:lnTo>
                  <a:pt x="1190" y="491"/>
                </a:ln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811" name="Freeform 35"/>
          <p:cNvSpPr>
            <a:spLocks/>
          </p:cNvSpPr>
          <p:nvPr/>
        </p:nvSpPr>
        <p:spPr bwMode="auto">
          <a:xfrm>
            <a:off x="1063625" y="3632200"/>
            <a:ext cx="3556000" cy="546100"/>
          </a:xfrm>
          <a:custGeom>
            <a:avLst/>
            <a:gdLst>
              <a:gd name="T0" fmla="*/ 0 w 2240"/>
              <a:gd name="T1" fmla="*/ 0 h 344"/>
              <a:gd name="T2" fmla="*/ 1302 w 2240"/>
              <a:gd name="T3" fmla="*/ 0 h 344"/>
              <a:gd name="T4" fmla="*/ 2240 w 2240"/>
              <a:gd name="T5" fmla="*/ 344 h 344"/>
            </a:gdLst>
            <a:ahLst/>
            <a:cxnLst>
              <a:cxn ang="0">
                <a:pos x="T0" y="T1"/>
              </a:cxn>
              <a:cxn ang="0">
                <a:pos x="T2" y="T3"/>
              </a:cxn>
              <a:cxn ang="0">
                <a:pos x="T4" y="T5"/>
              </a:cxn>
            </a:cxnLst>
            <a:rect l="0" t="0" r="r" b="b"/>
            <a:pathLst>
              <a:path w="2240" h="344">
                <a:moveTo>
                  <a:pt x="0" y="0"/>
                </a:moveTo>
                <a:lnTo>
                  <a:pt x="1302" y="0"/>
                </a:lnTo>
                <a:lnTo>
                  <a:pt x="2240" y="344"/>
                </a:ln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812" name="Line 36"/>
          <p:cNvSpPr>
            <a:spLocks noChangeShapeType="1"/>
          </p:cNvSpPr>
          <p:nvPr/>
        </p:nvSpPr>
        <p:spPr bwMode="auto">
          <a:xfrm>
            <a:off x="1949450" y="4271963"/>
            <a:ext cx="18288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814" name="Freeform 38"/>
          <p:cNvSpPr>
            <a:spLocks/>
          </p:cNvSpPr>
          <p:nvPr/>
        </p:nvSpPr>
        <p:spPr bwMode="auto">
          <a:xfrm>
            <a:off x="5729288" y="1139825"/>
            <a:ext cx="1352550" cy="482600"/>
          </a:xfrm>
          <a:custGeom>
            <a:avLst/>
            <a:gdLst>
              <a:gd name="T0" fmla="*/ 852 w 852"/>
              <a:gd name="T1" fmla="*/ 0 h 304"/>
              <a:gd name="T2" fmla="*/ 712 w 852"/>
              <a:gd name="T3" fmla="*/ 0 h 304"/>
              <a:gd name="T4" fmla="*/ 0 w 852"/>
              <a:gd name="T5" fmla="*/ 304 h 304"/>
            </a:gdLst>
            <a:ahLst/>
            <a:cxnLst>
              <a:cxn ang="0">
                <a:pos x="T0" y="T1"/>
              </a:cxn>
              <a:cxn ang="0">
                <a:pos x="T2" y="T3"/>
              </a:cxn>
              <a:cxn ang="0">
                <a:pos x="T4" y="T5"/>
              </a:cxn>
            </a:cxnLst>
            <a:rect l="0" t="0" r="r" b="b"/>
            <a:pathLst>
              <a:path w="852" h="304">
                <a:moveTo>
                  <a:pt x="852" y="0"/>
                </a:moveTo>
                <a:lnTo>
                  <a:pt x="712" y="0"/>
                </a:lnTo>
                <a:lnTo>
                  <a:pt x="0" y="304"/>
                </a:ln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815" name="Line 39"/>
          <p:cNvSpPr>
            <a:spLocks noChangeShapeType="1"/>
          </p:cNvSpPr>
          <p:nvPr/>
        </p:nvSpPr>
        <p:spPr bwMode="auto">
          <a:xfrm>
            <a:off x="6335713" y="1787525"/>
            <a:ext cx="74612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816" name="Line 40"/>
          <p:cNvSpPr>
            <a:spLocks noChangeShapeType="1"/>
          </p:cNvSpPr>
          <p:nvPr/>
        </p:nvSpPr>
        <p:spPr bwMode="auto">
          <a:xfrm>
            <a:off x="5611813" y="3213100"/>
            <a:ext cx="146685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817" name="Line 41"/>
          <p:cNvSpPr>
            <a:spLocks noChangeShapeType="1"/>
          </p:cNvSpPr>
          <p:nvPr/>
        </p:nvSpPr>
        <p:spPr bwMode="auto">
          <a:xfrm>
            <a:off x="5967413" y="3724275"/>
            <a:ext cx="111125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820" name="Freeform 44"/>
          <p:cNvSpPr>
            <a:spLocks/>
          </p:cNvSpPr>
          <p:nvPr/>
        </p:nvSpPr>
        <p:spPr bwMode="auto">
          <a:xfrm>
            <a:off x="2232025" y="1971675"/>
            <a:ext cx="2349500" cy="715963"/>
          </a:xfrm>
          <a:custGeom>
            <a:avLst/>
            <a:gdLst>
              <a:gd name="T0" fmla="*/ 0 w 1480"/>
              <a:gd name="T1" fmla="*/ 0 h 451"/>
              <a:gd name="T2" fmla="*/ 603 w 1480"/>
              <a:gd name="T3" fmla="*/ 0 h 451"/>
              <a:gd name="T4" fmla="*/ 1480 w 1480"/>
              <a:gd name="T5" fmla="*/ 451 h 451"/>
            </a:gdLst>
            <a:ahLst/>
            <a:cxnLst>
              <a:cxn ang="0">
                <a:pos x="T0" y="T1"/>
              </a:cxn>
              <a:cxn ang="0">
                <a:pos x="T2" y="T3"/>
              </a:cxn>
              <a:cxn ang="0">
                <a:pos x="T4" y="T5"/>
              </a:cxn>
            </a:cxnLst>
            <a:rect l="0" t="0" r="r" b="b"/>
            <a:pathLst>
              <a:path w="1480" h="451">
                <a:moveTo>
                  <a:pt x="0" y="0"/>
                </a:moveTo>
                <a:lnTo>
                  <a:pt x="603" y="0"/>
                </a:lnTo>
                <a:lnTo>
                  <a:pt x="1480" y="451"/>
                </a:ln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extLst>
      <p:ext uri="{BB962C8B-B14F-4D97-AF65-F5344CB8AC3E}">
        <p14:creationId xmlns:p14="http://schemas.microsoft.com/office/powerpoint/2010/main" val="3772122927"/>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8" name="Rectangle 8"/>
          <p:cNvSpPr>
            <a:spLocks noGrp="1" noChangeArrowheads="1"/>
          </p:cNvSpPr>
          <p:nvPr>
            <p:ph type="title"/>
          </p:nvPr>
        </p:nvSpPr>
        <p:spPr/>
        <p:txBody>
          <a:bodyPr/>
          <a:lstStyle/>
          <a:p>
            <a:r>
              <a:rPr lang="en-US"/>
              <a:t>Arachnoid Mater</a:t>
            </a:r>
          </a:p>
        </p:txBody>
      </p:sp>
      <p:sp>
        <p:nvSpPr>
          <p:cNvPr id="76809" name="Rectangle 9"/>
          <p:cNvSpPr>
            <a:spLocks noGrp="1" noChangeArrowheads="1"/>
          </p:cNvSpPr>
          <p:nvPr>
            <p:ph type="body" idx="1"/>
          </p:nvPr>
        </p:nvSpPr>
        <p:spPr/>
        <p:txBody>
          <a:bodyPr/>
          <a:lstStyle/>
          <a:p>
            <a:r>
              <a:rPr lang="en-US" dirty="0"/>
              <a:t>Middle layer with </a:t>
            </a:r>
            <a:r>
              <a:rPr lang="en-US" dirty="0" err="1"/>
              <a:t>weblike</a:t>
            </a:r>
            <a:r>
              <a:rPr lang="en-US" dirty="0"/>
              <a:t> extensions</a:t>
            </a:r>
          </a:p>
          <a:p>
            <a:r>
              <a:rPr lang="en-US" dirty="0"/>
              <a:t>Separated from </a:t>
            </a:r>
            <a:r>
              <a:rPr lang="en-US" dirty="0" err="1"/>
              <a:t>dura</a:t>
            </a:r>
            <a:r>
              <a:rPr lang="en-US" dirty="0"/>
              <a:t> mater by </a:t>
            </a:r>
            <a:r>
              <a:rPr lang="en-US" b="1" dirty="0"/>
              <a:t>subdural </a:t>
            </a:r>
            <a:r>
              <a:rPr lang="en-US" b="1" dirty="0" smtClean="0"/>
              <a:t>space</a:t>
            </a:r>
          </a:p>
          <a:p>
            <a:pPr lvl="1"/>
            <a:r>
              <a:rPr lang="en-US" dirty="0" smtClean="0"/>
              <a:t>contains </a:t>
            </a:r>
            <a:r>
              <a:rPr lang="en-US" dirty="0"/>
              <a:t>CSF and largest blood vessels of </a:t>
            </a:r>
            <a:r>
              <a:rPr lang="en-US" dirty="0" smtClean="0"/>
              <a:t>brain</a:t>
            </a:r>
            <a:endParaRPr lang="en-US" b="1" dirty="0" smtClean="0"/>
          </a:p>
          <a:p>
            <a:r>
              <a:rPr lang="en-US" b="1" dirty="0" err="1" smtClean="0"/>
              <a:t>Arachnoid</a:t>
            </a:r>
            <a:r>
              <a:rPr lang="en-US" b="1" dirty="0" smtClean="0"/>
              <a:t> </a:t>
            </a:r>
            <a:r>
              <a:rPr lang="en-US" b="1" dirty="0" err="1"/>
              <a:t>villi</a:t>
            </a:r>
            <a:r>
              <a:rPr lang="en-US" dirty="0"/>
              <a:t> </a:t>
            </a:r>
            <a:endParaRPr lang="en-US" dirty="0" smtClean="0"/>
          </a:p>
          <a:p>
            <a:pPr lvl="1"/>
            <a:r>
              <a:rPr lang="en-US" dirty="0" smtClean="0"/>
              <a:t>permit cerebrospinal fluid </a:t>
            </a:r>
            <a:r>
              <a:rPr lang="en-US" dirty="0" err="1" smtClean="0"/>
              <a:t>reabsorption</a:t>
            </a:r>
            <a:endParaRPr lang="en-US" dirty="0"/>
          </a:p>
        </p:txBody>
      </p:sp>
      <p:pic>
        <p:nvPicPr>
          <p:cNvPr id="11266" name="Picture 2"/>
          <p:cNvPicPr>
            <a:picLocks noChangeAspect="1" noChangeArrowheads="1"/>
          </p:cNvPicPr>
          <p:nvPr/>
        </p:nvPicPr>
        <p:blipFill>
          <a:blip r:embed="rId2" cstate="print"/>
          <a:srcRect/>
          <a:stretch>
            <a:fillRect/>
          </a:stretch>
        </p:blipFill>
        <p:spPr bwMode="auto">
          <a:xfrm>
            <a:off x="1862138" y="4281722"/>
            <a:ext cx="5419724" cy="2576277"/>
          </a:xfrm>
          <a:prstGeom prst="rect">
            <a:avLst/>
          </a:prstGeom>
          <a:noFill/>
          <a:ln w="9525">
            <a:noFill/>
            <a:miter lim="800000"/>
            <a:headEnd/>
            <a:tailEnd/>
          </a:ln>
        </p:spPr>
      </p:pic>
    </p:spTree>
    <p:extLst>
      <p:ext uri="{BB962C8B-B14F-4D97-AF65-F5344CB8AC3E}">
        <p14:creationId xmlns:p14="http://schemas.microsoft.com/office/powerpoint/2010/main" val="3864256434"/>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8" name="Rectangle 10"/>
          <p:cNvSpPr>
            <a:spLocks noGrp="1" noChangeArrowheads="1"/>
          </p:cNvSpPr>
          <p:nvPr>
            <p:ph type="title"/>
          </p:nvPr>
        </p:nvSpPr>
        <p:spPr/>
        <p:txBody>
          <a:bodyPr/>
          <a:lstStyle/>
          <a:p>
            <a:r>
              <a:rPr lang="en-US"/>
              <a:t>Pia Mater</a:t>
            </a:r>
          </a:p>
        </p:txBody>
      </p:sp>
      <p:sp>
        <p:nvSpPr>
          <p:cNvPr id="78859" name="Rectangle 11"/>
          <p:cNvSpPr>
            <a:spLocks noGrp="1" noChangeArrowheads="1"/>
          </p:cNvSpPr>
          <p:nvPr>
            <p:ph type="body" idx="1"/>
          </p:nvPr>
        </p:nvSpPr>
        <p:spPr/>
        <p:txBody>
          <a:bodyPr/>
          <a:lstStyle/>
          <a:p>
            <a:r>
              <a:rPr lang="en-US"/>
              <a:t>Delicate vascularized connective tissue that clings tightly to brain</a:t>
            </a:r>
          </a:p>
        </p:txBody>
      </p:sp>
      <p:pic>
        <p:nvPicPr>
          <p:cNvPr id="9218" name="Picture 2"/>
          <p:cNvPicPr>
            <a:picLocks noChangeAspect="1" noChangeArrowheads="1"/>
          </p:cNvPicPr>
          <p:nvPr/>
        </p:nvPicPr>
        <p:blipFill>
          <a:blip r:embed="rId2" cstate="print"/>
          <a:srcRect/>
          <a:stretch>
            <a:fillRect/>
          </a:stretch>
        </p:blipFill>
        <p:spPr bwMode="auto">
          <a:xfrm>
            <a:off x="1985963" y="3505201"/>
            <a:ext cx="5387546" cy="3352800"/>
          </a:xfrm>
          <a:prstGeom prst="rect">
            <a:avLst/>
          </a:prstGeom>
          <a:noFill/>
          <a:ln w="9525">
            <a:noFill/>
            <a:miter lim="800000"/>
            <a:headEnd/>
            <a:tailEnd/>
          </a:ln>
        </p:spPr>
      </p:pic>
    </p:spTree>
    <p:extLst>
      <p:ext uri="{BB962C8B-B14F-4D97-AF65-F5344CB8AC3E}">
        <p14:creationId xmlns:p14="http://schemas.microsoft.com/office/powerpoint/2010/main" val="1254677076"/>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8" name="Rectangle 6"/>
          <p:cNvSpPr>
            <a:spLocks noGrp="1" noChangeArrowheads="1"/>
          </p:cNvSpPr>
          <p:nvPr>
            <p:ph type="title"/>
          </p:nvPr>
        </p:nvSpPr>
        <p:spPr/>
        <p:txBody>
          <a:bodyPr/>
          <a:lstStyle/>
          <a:p>
            <a:r>
              <a:rPr lang="en-US"/>
              <a:t>Cerebrospinal Fluid (CSF)</a:t>
            </a:r>
          </a:p>
        </p:txBody>
      </p:sp>
      <p:sp>
        <p:nvSpPr>
          <p:cNvPr id="79879" name="Rectangle 7"/>
          <p:cNvSpPr>
            <a:spLocks noGrp="1" noChangeArrowheads="1"/>
          </p:cNvSpPr>
          <p:nvPr>
            <p:ph type="body" idx="1"/>
          </p:nvPr>
        </p:nvSpPr>
        <p:spPr/>
        <p:txBody>
          <a:bodyPr/>
          <a:lstStyle/>
          <a:p>
            <a:r>
              <a:rPr lang="en-US" dirty="0"/>
              <a:t>Composition</a:t>
            </a:r>
          </a:p>
          <a:p>
            <a:pPr lvl="1"/>
            <a:r>
              <a:rPr lang="en-US" dirty="0"/>
              <a:t>Watery solution formed from blood </a:t>
            </a:r>
            <a:r>
              <a:rPr lang="en-US" dirty="0" smtClean="0"/>
              <a:t>plasma</a:t>
            </a:r>
          </a:p>
          <a:p>
            <a:r>
              <a:rPr lang="en-US" dirty="0" smtClean="0"/>
              <a:t>Functions</a:t>
            </a:r>
          </a:p>
          <a:p>
            <a:pPr lvl="1"/>
            <a:r>
              <a:rPr lang="en-US" dirty="0" smtClean="0"/>
              <a:t>Gives buoyancy to CNS structures</a:t>
            </a:r>
          </a:p>
          <a:p>
            <a:pPr lvl="2"/>
            <a:r>
              <a:rPr lang="en-US" dirty="0" smtClean="0"/>
              <a:t>Reduces weight by 97%</a:t>
            </a:r>
          </a:p>
          <a:p>
            <a:pPr lvl="1"/>
            <a:r>
              <a:rPr lang="en-US" dirty="0" smtClean="0"/>
              <a:t>Protects CNS from blows and other trauma</a:t>
            </a:r>
          </a:p>
          <a:p>
            <a:pPr lvl="1"/>
            <a:r>
              <a:rPr lang="en-US" dirty="0" smtClean="0"/>
              <a:t>Nourishes brain and carries chemical signals </a:t>
            </a:r>
          </a:p>
          <a:p>
            <a:pPr lvl="1">
              <a:buNone/>
            </a:pPr>
            <a:endParaRPr lang="en-US" dirty="0"/>
          </a:p>
        </p:txBody>
      </p:sp>
    </p:spTree>
    <p:extLst>
      <p:ext uri="{BB962C8B-B14F-4D97-AF65-F5344CB8AC3E}">
        <p14:creationId xmlns:p14="http://schemas.microsoft.com/office/powerpoint/2010/main" val="346531856"/>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Text Box 6"/>
          <p:cNvSpPr txBox="1">
            <a:spLocks noChangeArrowheads="1"/>
          </p:cNvSpPr>
          <p:nvPr/>
        </p:nvSpPr>
        <p:spPr bwMode="auto">
          <a:xfrm>
            <a:off x="3048000" y="2133600"/>
            <a:ext cx="342900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altLang="en-US" sz="1400" b="1">
                <a:latin typeface="Calibri" pitchFamily="34" charset="0"/>
              </a:rPr>
              <a:t>Please note that due to differing operating systems, some animations will not appear until the presentation is viewed in Presentation Mode (Slide Show view). You may see blank slides in the “Normal” or “Slide Sorter” views. All animations will appear after viewing in Presentation Mode and playing each animation. Most animations will require the latest version of the Flash Player, which is available at http://get.adobe.com/flashplayer.</a:t>
            </a:r>
          </a:p>
        </p:txBody>
      </p:sp>
    </p:spTree>
    <p:controls>
      <mc:AlternateContent xmlns:mc="http://schemas.openxmlformats.org/markup-compatibility/2006">
        <mc:Choice xmlns:v="urn:schemas-microsoft-com:vml" Requires="v">
          <p:control spid="1028" name="ShockwaveFlash1" r:id="rId2" imgW="6426871" imgH="6477904"/>
        </mc:Choice>
        <mc:Fallback>
          <p:control name="ShockwaveFlash1" r:id="rId2" imgW="6426871" imgH="6477904">
            <p:pic>
              <p:nvPicPr>
                <p:cNvPr id="0" name="ShockwaveFlash1"/>
                <p:cNvPicPr preferRelativeResize="0">
                  <a:picLocks noChangeArrowheads="1" noChangeShapeType="1"/>
                </p:cNvPicPr>
                <p:nvPr>
                  <p:custDataLst>
                    <p:tags r:id="rId3"/>
                  </p:custDataLst>
                </p:nvPr>
              </p:nvPicPr>
              <p:blipFill>
                <a:blip r:embed="rId6">
                  <a:extLst>
                    <a:ext uri="{28A0092B-C50C-407E-A947-70E740481C1C}">
                      <a14:useLocalDpi xmlns:a14="http://schemas.microsoft.com/office/drawing/2010/main" val="0"/>
                    </a:ext>
                  </a:extLst>
                </a:blip>
                <a:srcRect/>
                <a:stretch>
                  <a:fillRect/>
                </a:stretch>
              </p:blipFill>
              <p:spPr bwMode="auto">
                <a:xfrm>
                  <a:off x="1358900" y="190500"/>
                  <a:ext cx="6426200" cy="6477000"/>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control>
        </mc:Fallback>
      </mc:AlternateContent>
    </p:controls>
    <p:extLst>
      <p:ext uri="{BB962C8B-B14F-4D97-AF65-F5344CB8AC3E}">
        <p14:creationId xmlns:p14="http://schemas.microsoft.com/office/powerpoint/2010/main" val="79686766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60" name="Rectangle 8"/>
          <p:cNvSpPr>
            <a:spLocks noGrp="1" noChangeArrowheads="1"/>
          </p:cNvSpPr>
          <p:nvPr>
            <p:ph type="title"/>
          </p:nvPr>
        </p:nvSpPr>
        <p:spPr/>
        <p:txBody>
          <a:bodyPr>
            <a:normAutofit fontScale="90000"/>
          </a:bodyPr>
          <a:lstStyle/>
          <a:p>
            <a:r>
              <a:rPr lang="en-US"/>
              <a:t>Histology of Nervous Tissue: Neuroglia</a:t>
            </a:r>
          </a:p>
        </p:txBody>
      </p:sp>
      <p:sp>
        <p:nvSpPr>
          <p:cNvPr id="23561" name="Rectangle 9"/>
          <p:cNvSpPr>
            <a:spLocks noGrp="1" noChangeArrowheads="1"/>
          </p:cNvSpPr>
          <p:nvPr>
            <p:ph type="body" idx="1"/>
          </p:nvPr>
        </p:nvSpPr>
        <p:spPr/>
        <p:txBody>
          <a:bodyPr/>
          <a:lstStyle/>
          <a:p>
            <a:r>
              <a:rPr lang="en-US" b="1" dirty="0" smtClean="0"/>
              <a:t>Central Nervous System </a:t>
            </a:r>
            <a:r>
              <a:rPr lang="en-US" b="1" dirty="0" err="1" smtClean="0"/>
              <a:t>Glial</a:t>
            </a:r>
            <a:r>
              <a:rPr lang="en-US" b="1" dirty="0" smtClean="0"/>
              <a:t> cells</a:t>
            </a:r>
          </a:p>
          <a:p>
            <a:pPr lvl="1"/>
            <a:r>
              <a:rPr lang="en-US" b="1" dirty="0" err="1" smtClean="0"/>
              <a:t>Astrocytes</a:t>
            </a:r>
            <a:endParaRPr lang="en-US" b="1" dirty="0"/>
          </a:p>
          <a:p>
            <a:pPr lvl="1"/>
            <a:r>
              <a:rPr lang="en-US" b="1" dirty="0" err="1"/>
              <a:t>Microglial</a:t>
            </a:r>
            <a:r>
              <a:rPr lang="en-US" b="1" dirty="0"/>
              <a:t> cells </a:t>
            </a:r>
            <a:r>
              <a:rPr lang="en-US" b="1" dirty="0" smtClean="0"/>
              <a:t> </a:t>
            </a:r>
            <a:endParaRPr lang="en-US" b="1" dirty="0"/>
          </a:p>
          <a:p>
            <a:pPr lvl="1"/>
            <a:r>
              <a:rPr lang="en-US" b="1" dirty="0" err="1"/>
              <a:t>Ependymal</a:t>
            </a:r>
            <a:r>
              <a:rPr lang="en-US" b="1" dirty="0"/>
              <a:t> cells </a:t>
            </a:r>
            <a:r>
              <a:rPr lang="en-US" b="1" dirty="0" smtClean="0"/>
              <a:t> </a:t>
            </a:r>
            <a:endParaRPr lang="en-US" b="1" dirty="0"/>
          </a:p>
          <a:p>
            <a:pPr lvl="1"/>
            <a:r>
              <a:rPr lang="en-US" b="1" dirty="0" err="1"/>
              <a:t>Oligodendrocytes</a:t>
            </a:r>
            <a:r>
              <a:rPr lang="en-US" b="1" dirty="0"/>
              <a:t> </a:t>
            </a:r>
            <a:r>
              <a:rPr lang="en-US" b="1" dirty="0" smtClean="0"/>
              <a:t> </a:t>
            </a:r>
            <a:endParaRPr lang="en-US" b="1" dirty="0"/>
          </a:p>
          <a:p>
            <a:r>
              <a:rPr lang="en-US" b="1" dirty="0" smtClean="0"/>
              <a:t>Peripheral Nervous System </a:t>
            </a:r>
            <a:r>
              <a:rPr lang="en-US" b="1" dirty="0" err="1" smtClean="0"/>
              <a:t>Glial</a:t>
            </a:r>
            <a:r>
              <a:rPr lang="en-US" b="1" dirty="0" smtClean="0"/>
              <a:t> cells</a:t>
            </a:r>
          </a:p>
          <a:p>
            <a:pPr lvl="1"/>
            <a:r>
              <a:rPr lang="en-US" b="1" dirty="0" smtClean="0"/>
              <a:t>Satellite cells</a:t>
            </a:r>
            <a:endParaRPr lang="en-US" b="1" dirty="0"/>
          </a:p>
          <a:p>
            <a:pPr lvl="1"/>
            <a:r>
              <a:rPr lang="en-US" b="1" dirty="0"/>
              <a:t>Schwann cells (PNS)</a:t>
            </a:r>
          </a:p>
        </p:txBody>
      </p:sp>
    </p:spTree>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30" name="Rectangle 6"/>
          <p:cNvSpPr>
            <a:spLocks noGrp="1" noChangeArrowheads="1"/>
          </p:cNvSpPr>
          <p:nvPr>
            <p:ph type="title"/>
          </p:nvPr>
        </p:nvSpPr>
        <p:spPr/>
        <p:txBody>
          <a:bodyPr>
            <a:normAutofit fontScale="90000"/>
          </a:bodyPr>
          <a:lstStyle/>
          <a:p>
            <a:r>
              <a:rPr lang="en-US"/>
              <a:t>Spinal Cord: Gross Anatomy and Protection</a:t>
            </a:r>
          </a:p>
        </p:txBody>
      </p:sp>
      <p:sp>
        <p:nvSpPr>
          <p:cNvPr id="26631" name="Rectangle 7"/>
          <p:cNvSpPr>
            <a:spLocks noGrp="1" noChangeArrowheads="1"/>
          </p:cNvSpPr>
          <p:nvPr>
            <p:ph type="body" idx="1"/>
          </p:nvPr>
        </p:nvSpPr>
        <p:spPr/>
        <p:txBody>
          <a:bodyPr/>
          <a:lstStyle/>
          <a:p>
            <a:r>
              <a:rPr lang="en-US"/>
              <a:t>Location</a:t>
            </a:r>
          </a:p>
          <a:p>
            <a:pPr lvl="1"/>
            <a:r>
              <a:rPr lang="en-US"/>
              <a:t>Begins at the foramen magnum </a:t>
            </a:r>
          </a:p>
          <a:p>
            <a:pPr lvl="1"/>
            <a:r>
              <a:rPr lang="en-US"/>
              <a:t>Ends at L</a:t>
            </a:r>
            <a:r>
              <a:rPr lang="en-US" baseline="-25000"/>
              <a:t>1</a:t>
            </a:r>
            <a:r>
              <a:rPr lang="en-US"/>
              <a:t> or L</a:t>
            </a:r>
            <a:r>
              <a:rPr lang="en-US" baseline="-25000"/>
              <a:t>2</a:t>
            </a:r>
            <a:r>
              <a:rPr lang="en-US"/>
              <a:t> vertebra</a:t>
            </a:r>
          </a:p>
          <a:p>
            <a:r>
              <a:rPr lang="en-US"/>
              <a:t>Functions</a:t>
            </a:r>
          </a:p>
          <a:p>
            <a:pPr lvl="1"/>
            <a:r>
              <a:rPr lang="en-US"/>
              <a:t>Provides two-way communication to and from brain</a:t>
            </a:r>
          </a:p>
          <a:p>
            <a:pPr lvl="1"/>
            <a:r>
              <a:rPr lang="en-US"/>
              <a:t>Contains spinal reflex centers</a:t>
            </a:r>
          </a:p>
        </p:txBody>
      </p:sp>
    </p:spTree>
    <p:extLst>
      <p:ext uri="{BB962C8B-B14F-4D97-AF65-F5344CB8AC3E}">
        <p14:creationId xmlns:p14="http://schemas.microsoft.com/office/powerpoint/2010/main" val="3302974906"/>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4" name="Rectangle 6"/>
          <p:cNvSpPr>
            <a:spLocks noGrp="1" noChangeArrowheads="1"/>
          </p:cNvSpPr>
          <p:nvPr>
            <p:ph type="title"/>
          </p:nvPr>
        </p:nvSpPr>
        <p:spPr/>
        <p:txBody>
          <a:bodyPr>
            <a:normAutofit fontScale="90000"/>
          </a:bodyPr>
          <a:lstStyle/>
          <a:p>
            <a:r>
              <a:rPr lang="en-US"/>
              <a:t>Spinal Cord: Gross Anatomy and Protection</a:t>
            </a:r>
          </a:p>
        </p:txBody>
      </p:sp>
      <p:sp>
        <p:nvSpPr>
          <p:cNvPr id="27655" name="Rectangle 7"/>
          <p:cNvSpPr>
            <a:spLocks noGrp="1" noChangeArrowheads="1"/>
          </p:cNvSpPr>
          <p:nvPr>
            <p:ph type="body" idx="1"/>
          </p:nvPr>
        </p:nvSpPr>
        <p:spPr/>
        <p:txBody>
          <a:bodyPr/>
          <a:lstStyle/>
          <a:p>
            <a:r>
              <a:rPr lang="en-US" dirty="0"/>
              <a:t>Bone, </a:t>
            </a:r>
            <a:r>
              <a:rPr lang="en-US" dirty="0" err="1"/>
              <a:t>meninges</a:t>
            </a:r>
            <a:r>
              <a:rPr lang="en-US" dirty="0"/>
              <a:t>, and CSF</a:t>
            </a:r>
          </a:p>
          <a:p>
            <a:endParaRPr lang="en-US" b="1" dirty="0" smtClean="0"/>
          </a:p>
          <a:p>
            <a:r>
              <a:rPr lang="en-US" b="1" dirty="0" smtClean="0"/>
              <a:t>Epidural </a:t>
            </a:r>
            <a:r>
              <a:rPr lang="en-US" b="1" dirty="0"/>
              <a:t>space</a:t>
            </a:r>
            <a:endParaRPr lang="en-US" dirty="0"/>
          </a:p>
          <a:p>
            <a:pPr lvl="1"/>
            <a:r>
              <a:rPr lang="en-US" dirty="0"/>
              <a:t>Cushion of fat and network of veins in space between vertebrae and spinal </a:t>
            </a:r>
            <a:r>
              <a:rPr lang="en-US" dirty="0" err="1"/>
              <a:t>dura</a:t>
            </a:r>
            <a:r>
              <a:rPr lang="en-US" dirty="0"/>
              <a:t> mater  </a:t>
            </a:r>
          </a:p>
          <a:p>
            <a:endParaRPr lang="en-US" dirty="0" smtClean="0"/>
          </a:p>
          <a:p>
            <a:r>
              <a:rPr lang="en-US" dirty="0" smtClean="0"/>
              <a:t>CSF </a:t>
            </a:r>
            <a:r>
              <a:rPr lang="en-US" dirty="0"/>
              <a:t>in subarachnoid </a:t>
            </a:r>
            <a:r>
              <a:rPr lang="en-US" dirty="0" smtClean="0"/>
              <a:t>space</a:t>
            </a:r>
            <a:endParaRPr lang="en-US" dirty="0"/>
          </a:p>
        </p:txBody>
      </p:sp>
    </p:spTree>
    <p:extLst>
      <p:ext uri="{BB962C8B-B14F-4D97-AF65-F5344CB8AC3E}">
        <p14:creationId xmlns:p14="http://schemas.microsoft.com/office/powerpoint/2010/main" val="3287076454"/>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8" name="Rectangle 6"/>
          <p:cNvSpPr>
            <a:spLocks noGrp="1" noChangeArrowheads="1"/>
          </p:cNvSpPr>
          <p:nvPr>
            <p:ph type="title"/>
          </p:nvPr>
        </p:nvSpPr>
        <p:spPr>
          <a:xfrm>
            <a:off x="457200" y="274638"/>
            <a:ext cx="7162800" cy="1143000"/>
          </a:xfrm>
        </p:spPr>
        <p:txBody>
          <a:bodyPr>
            <a:noAutofit/>
          </a:bodyPr>
          <a:lstStyle/>
          <a:p>
            <a:r>
              <a:rPr lang="en-US" sz="3200" dirty="0"/>
              <a:t>Spinal Cord: Gross Anatomy and Protection</a:t>
            </a:r>
          </a:p>
        </p:txBody>
      </p:sp>
      <p:sp>
        <p:nvSpPr>
          <p:cNvPr id="28679" name="Rectangle 7"/>
          <p:cNvSpPr>
            <a:spLocks noGrp="1" noChangeArrowheads="1"/>
          </p:cNvSpPr>
          <p:nvPr>
            <p:ph type="body" idx="1"/>
          </p:nvPr>
        </p:nvSpPr>
        <p:spPr>
          <a:xfrm>
            <a:off x="457200" y="1600200"/>
            <a:ext cx="5334000" cy="4525963"/>
          </a:xfrm>
        </p:spPr>
        <p:txBody>
          <a:bodyPr>
            <a:normAutofit lnSpcReduction="10000"/>
          </a:bodyPr>
          <a:lstStyle/>
          <a:p>
            <a:r>
              <a:rPr lang="en-US" dirty="0"/>
              <a:t>Terminates in </a:t>
            </a:r>
            <a:r>
              <a:rPr lang="en-US" b="1" dirty="0" err="1"/>
              <a:t>conus</a:t>
            </a:r>
            <a:r>
              <a:rPr lang="en-US" b="1" dirty="0"/>
              <a:t> </a:t>
            </a:r>
            <a:r>
              <a:rPr lang="en-US" b="1" dirty="0" err="1"/>
              <a:t>medullaris</a:t>
            </a:r>
            <a:endParaRPr lang="en-US" dirty="0"/>
          </a:p>
          <a:p>
            <a:endParaRPr lang="en-US" b="1" dirty="0" smtClean="0"/>
          </a:p>
          <a:p>
            <a:r>
              <a:rPr lang="en-US" b="1" dirty="0" err="1" smtClean="0"/>
              <a:t>Filum</a:t>
            </a:r>
            <a:r>
              <a:rPr lang="en-US" b="1" dirty="0" smtClean="0"/>
              <a:t> </a:t>
            </a:r>
            <a:r>
              <a:rPr lang="en-US" b="1" dirty="0" err="1"/>
              <a:t>terminale</a:t>
            </a:r>
            <a:r>
              <a:rPr lang="en-US" dirty="0"/>
              <a:t> extends to coccyx</a:t>
            </a:r>
          </a:p>
          <a:p>
            <a:pPr lvl="1"/>
            <a:r>
              <a:rPr lang="en-US" dirty="0" smtClean="0"/>
              <a:t>Anchors </a:t>
            </a:r>
            <a:r>
              <a:rPr lang="en-US" dirty="0"/>
              <a:t>spinal cord</a:t>
            </a:r>
          </a:p>
          <a:p>
            <a:r>
              <a:rPr lang="en-US" b="1" dirty="0"/>
              <a:t>Denticulate ligaments</a:t>
            </a:r>
          </a:p>
          <a:p>
            <a:pPr lvl="1"/>
            <a:r>
              <a:rPr lang="en-US" dirty="0"/>
              <a:t>Extensions of </a:t>
            </a:r>
            <a:r>
              <a:rPr lang="en-US" dirty="0" err="1"/>
              <a:t>pia</a:t>
            </a:r>
            <a:r>
              <a:rPr lang="en-US" dirty="0"/>
              <a:t> mater that secure cord to </a:t>
            </a:r>
            <a:r>
              <a:rPr lang="en-US" dirty="0" err="1"/>
              <a:t>dura</a:t>
            </a:r>
            <a:r>
              <a:rPr lang="en-US" dirty="0"/>
              <a:t> mater</a:t>
            </a:r>
          </a:p>
          <a:p>
            <a:pPr lvl="1"/>
            <a:endParaRPr lang="en-US" dirty="0"/>
          </a:p>
        </p:txBody>
      </p:sp>
      <p:pic>
        <p:nvPicPr>
          <p:cNvPr id="12290" name="Picture 2"/>
          <p:cNvPicPr>
            <a:picLocks noChangeAspect="1" noChangeArrowheads="1"/>
          </p:cNvPicPr>
          <p:nvPr/>
        </p:nvPicPr>
        <p:blipFill>
          <a:blip r:embed="rId2" cstate="print"/>
          <a:srcRect/>
          <a:stretch>
            <a:fillRect/>
          </a:stretch>
        </p:blipFill>
        <p:spPr bwMode="auto">
          <a:xfrm>
            <a:off x="6924675" y="144178"/>
            <a:ext cx="2219325" cy="6569644"/>
          </a:xfrm>
          <a:prstGeom prst="rect">
            <a:avLst/>
          </a:prstGeom>
          <a:noFill/>
          <a:ln w="9525">
            <a:noFill/>
            <a:miter lim="800000"/>
            <a:headEnd/>
            <a:tailEnd/>
          </a:ln>
        </p:spPr>
      </p:pic>
    </p:spTree>
    <p:extLst>
      <p:ext uri="{BB962C8B-B14F-4D97-AF65-F5344CB8AC3E}">
        <p14:creationId xmlns:p14="http://schemas.microsoft.com/office/powerpoint/2010/main" val="711214022"/>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22" name="Rectangle 6"/>
          <p:cNvSpPr>
            <a:spLocks noGrp="1" noChangeArrowheads="1"/>
          </p:cNvSpPr>
          <p:nvPr>
            <p:ph type="title"/>
          </p:nvPr>
        </p:nvSpPr>
        <p:spPr/>
        <p:txBody>
          <a:bodyPr/>
          <a:lstStyle/>
          <a:p>
            <a:r>
              <a:rPr lang="en-US"/>
              <a:t>Spinal Cord</a:t>
            </a:r>
          </a:p>
        </p:txBody>
      </p:sp>
      <p:sp>
        <p:nvSpPr>
          <p:cNvPr id="34823" name="Rectangle 7"/>
          <p:cNvSpPr>
            <a:spLocks noGrp="1" noChangeArrowheads="1"/>
          </p:cNvSpPr>
          <p:nvPr>
            <p:ph type="body" idx="1"/>
          </p:nvPr>
        </p:nvSpPr>
        <p:spPr/>
        <p:txBody>
          <a:bodyPr>
            <a:normAutofit lnSpcReduction="10000"/>
          </a:bodyPr>
          <a:lstStyle/>
          <a:p>
            <a:r>
              <a:rPr lang="en-US" b="1" dirty="0"/>
              <a:t>Spinal nerves</a:t>
            </a:r>
            <a:r>
              <a:rPr lang="en-US" dirty="0"/>
              <a:t> (Part of PNS)</a:t>
            </a:r>
          </a:p>
          <a:p>
            <a:pPr lvl="1"/>
            <a:r>
              <a:rPr lang="en-US" dirty="0"/>
              <a:t>31 pairs </a:t>
            </a:r>
          </a:p>
          <a:p>
            <a:r>
              <a:rPr lang="en-US" dirty="0"/>
              <a:t>Cervical and </a:t>
            </a:r>
            <a:r>
              <a:rPr lang="en-US" dirty="0" err="1"/>
              <a:t>lumbosacral</a:t>
            </a:r>
            <a:r>
              <a:rPr lang="en-US" dirty="0"/>
              <a:t> enlargements</a:t>
            </a:r>
          </a:p>
          <a:p>
            <a:pPr lvl="1"/>
            <a:r>
              <a:rPr lang="en-US" dirty="0"/>
              <a:t>Nerves serving upper and lower limbs emerge here</a:t>
            </a:r>
          </a:p>
          <a:p>
            <a:r>
              <a:rPr lang="en-US" b="1" dirty="0" err="1"/>
              <a:t>Cauda</a:t>
            </a:r>
            <a:r>
              <a:rPr lang="en-US" b="1" dirty="0"/>
              <a:t> </a:t>
            </a:r>
            <a:r>
              <a:rPr lang="en-US" b="1" dirty="0" err="1" smtClean="0"/>
              <a:t>equina</a:t>
            </a:r>
            <a:r>
              <a:rPr lang="en-US" b="1" dirty="0" smtClean="0"/>
              <a:t> </a:t>
            </a:r>
          </a:p>
          <a:p>
            <a:pPr lvl="1"/>
            <a:r>
              <a:rPr lang="en-US" b="1" dirty="0" smtClean="0"/>
              <a:t>“horse tail”</a:t>
            </a:r>
            <a:endParaRPr lang="en-US" dirty="0"/>
          </a:p>
          <a:p>
            <a:pPr lvl="1"/>
            <a:r>
              <a:rPr lang="en-US" dirty="0"/>
              <a:t>Collection of nerve roots at inferior end of vertebral canal</a:t>
            </a:r>
          </a:p>
        </p:txBody>
      </p:sp>
    </p:spTree>
    <p:extLst>
      <p:ext uri="{BB962C8B-B14F-4D97-AF65-F5344CB8AC3E}">
        <p14:creationId xmlns:p14="http://schemas.microsoft.com/office/powerpoint/2010/main" val="2724304356"/>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8" name="Rectangle 8"/>
          <p:cNvSpPr>
            <a:spLocks noGrp="1" noChangeArrowheads="1"/>
          </p:cNvSpPr>
          <p:nvPr>
            <p:ph type="title"/>
          </p:nvPr>
        </p:nvSpPr>
        <p:spPr/>
        <p:txBody>
          <a:bodyPr/>
          <a:lstStyle/>
          <a:p>
            <a:r>
              <a:rPr lang="en-US"/>
              <a:t>Cross-sectional Anatomy</a:t>
            </a:r>
          </a:p>
        </p:txBody>
      </p:sp>
      <p:sp>
        <p:nvSpPr>
          <p:cNvPr id="35849" name="Rectangle 9"/>
          <p:cNvSpPr>
            <a:spLocks noGrp="1" noChangeArrowheads="1"/>
          </p:cNvSpPr>
          <p:nvPr>
            <p:ph type="body" idx="1"/>
          </p:nvPr>
        </p:nvSpPr>
        <p:spPr>
          <a:xfrm>
            <a:off x="457200" y="1600200"/>
            <a:ext cx="8229600" cy="4525963"/>
          </a:xfrm>
        </p:spPr>
        <p:txBody>
          <a:bodyPr>
            <a:normAutofit/>
          </a:bodyPr>
          <a:lstStyle/>
          <a:p>
            <a:r>
              <a:rPr lang="en-US" dirty="0"/>
              <a:t>Two lengthwise grooves partially divide cord into right and left halves </a:t>
            </a:r>
          </a:p>
          <a:p>
            <a:pPr lvl="1"/>
            <a:r>
              <a:rPr lang="en-US" b="1" dirty="0" smtClean="0"/>
              <a:t>Anterior median </a:t>
            </a:r>
            <a:r>
              <a:rPr lang="en-US" b="1" dirty="0"/>
              <a:t>fissure </a:t>
            </a:r>
          </a:p>
          <a:p>
            <a:pPr lvl="1"/>
            <a:r>
              <a:rPr lang="en-US" b="1" dirty="0" smtClean="0"/>
              <a:t>Posterior median </a:t>
            </a:r>
            <a:r>
              <a:rPr lang="en-US" b="1" dirty="0" err="1"/>
              <a:t>sulcus</a:t>
            </a:r>
            <a:r>
              <a:rPr lang="en-US" dirty="0"/>
              <a:t> </a:t>
            </a:r>
          </a:p>
          <a:p>
            <a:endParaRPr lang="en-US" b="1" dirty="0" smtClean="0"/>
          </a:p>
          <a:p>
            <a:r>
              <a:rPr lang="en-US" b="1" dirty="0" smtClean="0"/>
              <a:t>Gray </a:t>
            </a:r>
            <a:r>
              <a:rPr lang="en-US" b="1" dirty="0" err="1" smtClean="0"/>
              <a:t>commissure</a:t>
            </a:r>
            <a:endParaRPr lang="en-US" dirty="0" smtClean="0"/>
          </a:p>
          <a:p>
            <a:pPr lvl="1"/>
            <a:r>
              <a:rPr lang="en-US" dirty="0" smtClean="0"/>
              <a:t>connects </a:t>
            </a:r>
            <a:r>
              <a:rPr lang="en-US" dirty="0"/>
              <a:t>masses of gray matter; encloses central canal</a:t>
            </a:r>
          </a:p>
        </p:txBody>
      </p:sp>
    </p:spTree>
    <p:extLst>
      <p:ext uri="{BB962C8B-B14F-4D97-AF65-F5344CB8AC3E}">
        <p14:creationId xmlns:p14="http://schemas.microsoft.com/office/powerpoint/2010/main" val="601392188"/>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902" name="Picture 38" descr="figure_12_28a_unlabeled"/>
          <p:cNvPicPr>
            <a:picLocks noChangeAspect="1" noChangeArrowheads="1"/>
          </p:cNvPicPr>
          <p:nvPr/>
        </p:nvPicPr>
        <p:blipFill>
          <a:blip r:embed="rId2" cstate="print">
            <a:extLst>
              <a:ext uri="{28A0092B-C50C-407E-A947-70E740481C1C}">
                <a14:useLocalDpi xmlns:a14="http://schemas.microsoft.com/office/drawing/2010/main" val="0"/>
              </a:ext>
            </a:extLst>
          </a:blip>
          <a:srcRect b="5247"/>
          <a:stretch>
            <a:fillRect/>
          </a:stretch>
        </p:blipFill>
        <p:spPr bwMode="auto">
          <a:xfrm>
            <a:off x="273050" y="1492250"/>
            <a:ext cx="8597900" cy="3668713"/>
          </a:xfrm>
          <a:prstGeom prst="rect">
            <a:avLst/>
          </a:prstGeom>
          <a:noFill/>
          <a:extLst>
            <a:ext uri="{909E8E84-426E-40DD-AFC4-6F175D3DCCD1}">
              <a14:hiddenFill xmlns:a14="http://schemas.microsoft.com/office/drawing/2010/main">
                <a:solidFill>
                  <a:srgbClr val="FFFFFF"/>
                </a:solidFill>
              </a14:hiddenFill>
            </a:ext>
          </a:extLst>
        </p:spPr>
      </p:pic>
      <p:sp>
        <p:nvSpPr>
          <p:cNvPr id="36903" name="Rectangle 39"/>
          <p:cNvSpPr>
            <a:spLocks noChangeArrowheads="1"/>
          </p:cNvSpPr>
          <p:nvPr/>
        </p:nvSpPr>
        <p:spPr bwMode="auto">
          <a:xfrm>
            <a:off x="287338" y="1676400"/>
            <a:ext cx="1449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nSpc>
                <a:spcPct val="90000"/>
              </a:lnSpc>
            </a:pPr>
            <a:r>
              <a:rPr lang="en-US" sz="1400" b="1">
                <a:latin typeface="Arial" charset="0"/>
              </a:rPr>
              <a:t>Epidural space</a:t>
            </a:r>
          </a:p>
          <a:p>
            <a:pPr>
              <a:lnSpc>
                <a:spcPct val="90000"/>
              </a:lnSpc>
            </a:pPr>
            <a:r>
              <a:rPr lang="en-US" sz="1400" b="1">
                <a:latin typeface="Arial" charset="0"/>
              </a:rPr>
              <a:t>(contains fat)</a:t>
            </a:r>
          </a:p>
        </p:txBody>
      </p:sp>
      <p:sp>
        <p:nvSpPr>
          <p:cNvPr id="36904" name="Rectangle 40"/>
          <p:cNvSpPr>
            <a:spLocks noChangeArrowheads="1"/>
          </p:cNvSpPr>
          <p:nvPr/>
        </p:nvSpPr>
        <p:spPr bwMode="auto">
          <a:xfrm>
            <a:off x="292100" y="2146300"/>
            <a:ext cx="1508125" cy="284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lnSpc>
                <a:spcPct val="90000"/>
              </a:lnSpc>
            </a:pPr>
            <a:r>
              <a:rPr lang="en-US" sz="1400" b="1">
                <a:latin typeface="Arial" charset="0"/>
              </a:rPr>
              <a:t>Subdural space</a:t>
            </a:r>
          </a:p>
        </p:txBody>
      </p:sp>
      <p:sp>
        <p:nvSpPr>
          <p:cNvPr id="36905" name="Rectangle 41"/>
          <p:cNvSpPr>
            <a:spLocks noChangeArrowheads="1"/>
          </p:cNvSpPr>
          <p:nvPr/>
        </p:nvSpPr>
        <p:spPr bwMode="auto">
          <a:xfrm>
            <a:off x="292100" y="2492375"/>
            <a:ext cx="1438275" cy="668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nSpc>
                <a:spcPct val="90000"/>
              </a:lnSpc>
            </a:pPr>
            <a:r>
              <a:rPr lang="en-US" sz="1400" b="1">
                <a:latin typeface="Arial" charset="0"/>
              </a:rPr>
              <a:t>Subarachnoid</a:t>
            </a:r>
          </a:p>
          <a:p>
            <a:pPr>
              <a:lnSpc>
                <a:spcPct val="90000"/>
              </a:lnSpc>
            </a:pPr>
            <a:r>
              <a:rPr lang="en-US" sz="1400" b="1">
                <a:latin typeface="Arial" charset="0"/>
              </a:rPr>
              <a:t>space</a:t>
            </a:r>
          </a:p>
          <a:p>
            <a:pPr>
              <a:lnSpc>
                <a:spcPct val="90000"/>
              </a:lnSpc>
            </a:pPr>
            <a:r>
              <a:rPr lang="en-US" sz="1400" b="1">
                <a:latin typeface="Arial" charset="0"/>
              </a:rPr>
              <a:t>(contains CSF)</a:t>
            </a:r>
          </a:p>
        </p:txBody>
      </p:sp>
      <p:sp>
        <p:nvSpPr>
          <p:cNvPr id="36906" name="Rectangle 42"/>
          <p:cNvSpPr>
            <a:spLocks noChangeArrowheads="1"/>
          </p:cNvSpPr>
          <p:nvPr/>
        </p:nvSpPr>
        <p:spPr bwMode="auto">
          <a:xfrm>
            <a:off x="5594350" y="1665288"/>
            <a:ext cx="984250" cy="284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lnSpc>
                <a:spcPct val="90000"/>
              </a:lnSpc>
            </a:pPr>
            <a:r>
              <a:rPr lang="en-US" sz="1400" b="1">
                <a:latin typeface="Arial" charset="0"/>
              </a:rPr>
              <a:t>Pia mater</a:t>
            </a:r>
          </a:p>
        </p:txBody>
      </p:sp>
      <p:sp>
        <p:nvSpPr>
          <p:cNvPr id="36907" name="Rectangle 43"/>
          <p:cNvSpPr>
            <a:spLocks noChangeArrowheads="1"/>
          </p:cNvSpPr>
          <p:nvPr/>
        </p:nvSpPr>
        <p:spPr bwMode="auto">
          <a:xfrm>
            <a:off x="5603875" y="1895475"/>
            <a:ext cx="1597025" cy="284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lnSpc>
                <a:spcPct val="90000"/>
              </a:lnSpc>
            </a:pPr>
            <a:r>
              <a:rPr lang="en-US" sz="1400" b="1">
                <a:latin typeface="Arial" charset="0"/>
              </a:rPr>
              <a:t>Arachnoid mater</a:t>
            </a:r>
          </a:p>
        </p:txBody>
      </p:sp>
      <p:sp>
        <p:nvSpPr>
          <p:cNvPr id="36908" name="Rectangle 44"/>
          <p:cNvSpPr>
            <a:spLocks noChangeArrowheads="1"/>
          </p:cNvSpPr>
          <p:nvPr/>
        </p:nvSpPr>
        <p:spPr bwMode="auto">
          <a:xfrm>
            <a:off x="5595938" y="2105025"/>
            <a:ext cx="1122362" cy="284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lnSpc>
                <a:spcPct val="90000"/>
              </a:lnSpc>
            </a:pPr>
            <a:r>
              <a:rPr lang="en-US" sz="1400" b="1">
                <a:latin typeface="Arial" charset="0"/>
              </a:rPr>
              <a:t>Dura mater</a:t>
            </a:r>
          </a:p>
        </p:txBody>
      </p:sp>
      <p:sp>
        <p:nvSpPr>
          <p:cNvPr id="36909" name="Rectangle 45"/>
          <p:cNvSpPr>
            <a:spLocks noChangeArrowheads="1"/>
          </p:cNvSpPr>
          <p:nvPr/>
        </p:nvSpPr>
        <p:spPr bwMode="auto">
          <a:xfrm>
            <a:off x="7251700" y="1881188"/>
            <a:ext cx="1597025" cy="284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lnSpc>
                <a:spcPct val="90000"/>
              </a:lnSpc>
            </a:pPr>
            <a:r>
              <a:rPr lang="en-US" sz="1400" b="1">
                <a:latin typeface="Arial" charset="0"/>
              </a:rPr>
              <a:t>Spinal meninges</a:t>
            </a:r>
          </a:p>
        </p:txBody>
      </p:sp>
      <p:sp>
        <p:nvSpPr>
          <p:cNvPr id="36911" name="Rectangle 47"/>
          <p:cNvSpPr>
            <a:spLocks noChangeArrowheads="1"/>
          </p:cNvSpPr>
          <p:nvPr/>
        </p:nvSpPr>
        <p:spPr bwMode="auto">
          <a:xfrm>
            <a:off x="6616700" y="3449638"/>
            <a:ext cx="1131888"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nSpc>
                <a:spcPct val="90000"/>
              </a:lnSpc>
            </a:pPr>
            <a:r>
              <a:rPr lang="en-US" sz="1400" b="1">
                <a:latin typeface="Arial" charset="0"/>
              </a:rPr>
              <a:t>Dorsal root</a:t>
            </a:r>
          </a:p>
          <a:p>
            <a:pPr>
              <a:lnSpc>
                <a:spcPct val="90000"/>
              </a:lnSpc>
            </a:pPr>
            <a:r>
              <a:rPr lang="en-US" sz="1400" b="1">
                <a:latin typeface="Arial" charset="0"/>
              </a:rPr>
              <a:t>ganglion</a:t>
            </a:r>
          </a:p>
        </p:txBody>
      </p:sp>
      <p:sp>
        <p:nvSpPr>
          <p:cNvPr id="36913" name="Rectangle 49"/>
          <p:cNvSpPr>
            <a:spLocks noChangeArrowheads="1"/>
          </p:cNvSpPr>
          <p:nvPr/>
        </p:nvSpPr>
        <p:spPr bwMode="auto">
          <a:xfrm>
            <a:off x="568325" y="4910138"/>
            <a:ext cx="4194175" cy="284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lnSpc>
                <a:spcPct val="90000"/>
              </a:lnSpc>
            </a:pPr>
            <a:r>
              <a:rPr lang="en-US" sz="1400">
                <a:latin typeface="Arial Black" pitchFamily="-128" charset="0"/>
              </a:rPr>
              <a:t>Cross section of spinal cord and vertebra</a:t>
            </a:r>
          </a:p>
        </p:txBody>
      </p:sp>
      <p:sp>
        <p:nvSpPr>
          <p:cNvPr id="36914" name="Freeform 50"/>
          <p:cNvSpPr>
            <a:spLocks/>
          </p:cNvSpPr>
          <p:nvPr/>
        </p:nvSpPr>
        <p:spPr bwMode="auto">
          <a:xfrm>
            <a:off x="1681163" y="1833563"/>
            <a:ext cx="2374900" cy="714375"/>
          </a:xfrm>
          <a:custGeom>
            <a:avLst/>
            <a:gdLst>
              <a:gd name="T0" fmla="*/ 0 w 1496"/>
              <a:gd name="T1" fmla="*/ 0 h 450"/>
              <a:gd name="T2" fmla="*/ 333 w 1496"/>
              <a:gd name="T3" fmla="*/ 0 h 450"/>
              <a:gd name="T4" fmla="*/ 1496 w 1496"/>
              <a:gd name="T5" fmla="*/ 450 h 450"/>
            </a:gdLst>
            <a:ahLst/>
            <a:cxnLst>
              <a:cxn ang="0">
                <a:pos x="T0" y="T1"/>
              </a:cxn>
              <a:cxn ang="0">
                <a:pos x="T2" y="T3"/>
              </a:cxn>
              <a:cxn ang="0">
                <a:pos x="T4" y="T5"/>
              </a:cxn>
            </a:cxnLst>
            <a:rect l="0" t="0" r="r" b="b"/>
            <a:pathLst>
              <a:path w="1496" h="450">
                <a:moveTo>
                  <a:pt x="0" y="0"/>
                </a:moveTo>
                <a:lnTo>
                  <a:pt x="333" y="0"/>
                </a:lnTo>
                <a:lnTo>
                  <a:pt x="1496" y="450"/>
                </a:lnTo>
              </a:path>
            </a:pathLst>
          </a:custGeom>
          <a:noFill/>
          <a:ln w="19050">
            <a:solidFill>
              <a:schemeClr val="bg1"/>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6915" name="Freeform 51"/>
          <p:cNvSpPr>
            <a:spLocks/>
          </p:cNvSpPr>
          <p:nvPr/>
        </p:nvSpPr>
        <p:spPr bwMode="auto">
          <a:xfrm>
            <a:off x="1739900" y="2303463"/>
            <a:ext cx="1993900" cy="460375"/>
          </a:xfrm>
          <a:custGeom>
            <a:avLst/>
            <a:gdLst>
              <a:gd name="T0" fmla="*/ 0 w 1256"/>
              <a:gd name="T1" fmla="*/ 0 h 290"/>
              <a:gd name="T2" fmla="*/ 347 w 1256"/>
              <a:gd name="T3" fmla="*/ 0 h 290"/>
              <a:gd name="T4" fmla="*/ 1256 w 1256"/>
              <a:gd name="T5" fmla="*/ 290 h 290"/>
            </a:gdLst>
            <a:ahLst/>
            <a:cxnLst>
              <a:cxn ang="0">
                <a:pos x="T0" y="T1"/>
              </a:cxn>
              <a:cxn ang="0">
                <a:pos x="T2" y="T3"/>
              </a:cxn>
              <a:cxn ang="0">
                <a:pos x="T4" y="T5"/>
              </a:cxn>
            </a:cxnLst>
            <a:rect l="0" t="0" r="r" b="b"/>
            <a:pathLst>
              <a:path w="1256" h="290">
                <a:moveTo>
                  <a:pt x="0" y="0"/>
                </a:moveTo>
                <a:lnTo>
                  <a:pt x="347" y="0"/>
                </a:lnTo>
                <a:lnTo>
                  <a:pt x="1256" y="290"/>
                </a:lnTo>
              </a:path>
            </a:pathLst>
          </a:custGeom>
          <a:noFill/>
          <a:ln w="19050">
            <a:solidFill>
              <a:schemeClr val="bg1"/>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6916" name="Freeform 52"/>
          <p:cNvSpPr>
            <a:spLocks/>
          </p:cNvSpPr>
          <p:nvPr/>
        </p:nvSpPr>
        <p:spPr bwMode="auto">
          <a:xfrm>
            <a:off x="1608138" y="2646363"/>
            <a:ext cx="1909762" cy="338137"/>
          </a:xfrm>
          <a:custGeom>
            <a:avLst/>
            <a:gdLst>
              <a:gd name="T0" fmla="*/ 0 w 1203"/>
              <a:gd name="T1" fmla="*/ 0 h 213"/>
              <a:gd name="T2" fmla="*/ 419 w 1203"/>
              <a:gd name="T3" fmla="*/ 0 h 213"/>
              <a:gd name="T4" fmla="*/ 1203 w 1203"/>
              <a:gd name="T5" fmla="*/ 213 h 213"/>
            </a:gdLst>
            <a:ahLst/>
            <a:cxnLst>
              <a:cxn ang="0">
                <a:pos x="T0" y="T1"/>
              </a:cxn>
              <a:cxn ang="0">
                <a:pos x="T2" y="T3"/>
              </a:cxn>
              <a:cxn ang="0">
                <a:pos x="T4" y="T5"/>
              </a:cxn>
            </a:cxnLst>
            <a:rect l="0" t="0" r="r" b="b"/>
            <a:pathLst>
              <a:path w="1203" h="213">
                <a:moveTo>
                  <a:pt x="0" y="0"/>
                </a:moveTo>
                <a:lnTo>
                  <a:pt x="419" y="0"/>
                </a:lnTo>
                <a:lnTo>
                  <a:pt x="1203" y="213"/>
                </a:lnTo>
              </a:path>
            </a:pathLst>
          </a:custGeom>
          <a:noFill/>
          <a:ln w="19050">
            <a:solidFill>
              <a:schemeClr val="bg1"/>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6918" name="Line 54"/>
          <p:cNvSpPr>
            <a:spLocks noChangeShapeType="1"/>
          </p:cNvSpPr>
          <p:nvPr/>
        </p:nvSpPr>
        <p:spPr bwMode="auto">
          <a:xfrm>
            <a:off x="5249863" y="3589338"/>
            <a:ext cx="1417637"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6920" name="Freeform 56"/>
          <p:cNvSpPr>
            <a:spLocks/>
          </p:cNvSpPr>
          <p:nvPr/>
        </p:nvSpPr>
        <p:spPr bwMode="auto">
          <a:xfrm>
            <a:off x="4668838" y="2230438"/>
            <a:ext cx="987425" cy="758825"/>
          </a:xfrm>
          <a:custGeom>
            <a:avLst/>
            <a:gdLst>
              <a:gd name="T0" fmla="*/ 0 w 622"/>
              <a:gd name="T1" fmla="*/ 478 h 478"/>
              <a:gd name="T2" fmla="*/ 512 w 622"/>
              <a:gd name="T3" fmla="*/ 3 h 478"/>
              <a:gd name="T4" fmla="*/ 622 w 622"/>
              <a:gd name="T5" fmla="*/ 0 h 478"/>
            </a:gdLst>
            <a:ahLst/>
            <a:cxnLst>
              <a:cxn ang="0">
                <a:pos x="T0" y="T1"/>
              </a:cxn>
              <a:cxn ang="0">
                <a:pos x="T2" y="T3"/>
              </a:cxn>
              <a:cxn ang="0">
                <a:pos x="T4" y="T5"/>
              </a:cxn>
            </a:cxnLst>
            <a:rect l="0" t="0" r="r" b="b"/>
            <a:pathLst>
              <a:path w="622" h="478">
                <a:moveTo>
                  <a:pt x="0" y="478"/>
                </a:moveTo>
                <a:lnTo>
                  <a:pt x="512" y="3"/>
                </a:lnTo>
                <a:lnTo>
                  <a:pt x="622" y="0"/>
                </a:lnTo>
              </a:path>
            </a:pathLst>
          </a:custGeom>
          <a:noFill/>
          <a:ln w="19050">
            <a:solidFill>
              <a:schemeClr val="bg1"/>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6921" name="Freeform 57"/>
          <p:cNvSpPr>
            <a:spLocks/>
          </p:cNvSpPr>
          <p:nvPr/>
        </p:nvSpPr>
        <p:spPr bwMode="auto">
          <a:xfrm>
            <a:off x="4541838" y="2024063"/>
            <a:ext cx="1109662" cy="889000"/>
          </a:xfrm>
          <a:custGeom>
            <a:avLst/>
            <a:gdLst>
              <a:gd name="T0" fmla="*/ 0 w 699"/>
              <a:gd name="T1" fmla="*/ 560 h 560"/>
              <a:gd name="T2" fmla="*/ 598 w 699"/>
              <a:gd name="T3" fmla="*/ 2 h 560"/>
              <a:gd name="T4" fmla="*/ 699 w 699"/>
              <a:gd name="T5" fmla="*/ 0 h 560"/>
            </a:gdLst>
            <a:ahLst/>
            <a:cxnLst>
              <a:cxn ang="0">
                <a:pos x="T0" y="T1"/>
              </a:cxn>
              <a:cxn ang="0">
                <a:pos x="T2" y="T3"/>
              </a:cxn>
              <a:cxn ang="0">
                <a:pos x="T4" y="T5"/>
              </a:cxn>
            </a:cxnLst>
            <a:rect l="0" t="0" r="r" b="b"/>
            <a:pathLst>
              <a:path w="699" h="560">
                <a:moveTo>
                  <a:pt x="0" y="560"/>
                </a:moveTo>
                <a:lnTo>
                  <a:pt x="598" y="2"/>
                </a:lnTo>
                <a:lnTo>
                  <a:pt x="699" y="0"/>
                </a:lnTo>
              </a:path>
            </a:pathLst>
          </a:custGeom>
          <a:noFill/>
          <a:ln w="19050">
            <a:solidFill>
              <a:schemeClr val="bg1"/>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6922" name="Freeform 58"/>
          <p:cNvSpPr>
            <a:spLocks/>
          </p:cNvSpPr>
          <p:nvPr/>
        </p:nvSpPr>
        <p:spPr bwMode="auto">
          <a:xfrm>
            <a:off x="4364038" y="1824038"/>
            <a:ext cx="1292225" cy="1047750"/>
          </a:xfrm>
          <a:custGeom>
            <a:avLst/>
            <a:gdLst>
              <a:gd name="T0" fmla="*/ 0 w 814"/>
              <a:gd name="T1" fmla="*/ 660 h 660"/>
              <a:gd name="T2" fmla="*/ 715 w 814"/>
              <a:gd name="T3" fmla="*/ 0 h 660"/>
              <a:gd name="T4" fmla="*/ 814 w 814"/>
              <a:gd name="T5" fmla="*/ 1 h 660"/>
            </a:gdLst>
            <a:ahLst/>
            <a:cxnLst>
              <a:cxn ang="0">
                <a:pos x="T0" y="T1"/>
              </a:cxn>
              <a:cxn ang="0">
                <a:pos x="T2" y="T3"/>
              </a:cxn>
              <a:cxn ang="0">
                <a:pos x="T4" y="T5"/>
              </a:cxn>
            </a:cxnLst>
            <a:rect l="0" t="0" r="r" b="b"/>
            <a:pathLst>
              <a:path w="814" h="660">
                <a:moveTo>
                  <a:pt x="0" y="660"/>
                </a:moveTo>
                <a:lnTo>
                  <a:pt x="715" y="0"/>
                </a:lnTo>
                <a:lnTo>
                  <a:pt x="814" y="1"/>
                </a:lnTo>
              </a:path>
            </a:pathLst>
          </a:custGeom>
          <a:noFill/>
          <a:ln w="19050">
            <a:solidFill>
              <a:schemeClr val="bg1"/>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6923" name="Freeform 59"/>
          <p:cNvSpPr>
            <a:spLocks/>
          </p:cNvSpPr>
          <p:nvPr/>
        </p:nvSpPr>
        <p:spPr bwMode="auto">
          <a:xfrm>
            <a:off x="7115175" y="1746250"/>
            <a:ext cx="98425" cy="574675"/>
          </a:xfrm>
          <a:custGeom>
            <a:avLst/>
            <a:gdLst>
              <a:gd name="T0" fmla="*/ 0 w 62"/>
              <a:gd name="T1" fmla="*/ 0 h 362"/>
              <a:gd name="T2" fmla="*/ 60 w 62"/>
              <a:gd name="T3" fmla="*/ 0 h 362"/>
              <a:gd name="T4" fmla="*/ 62 w 62"/>
              <a:gd name="T5" fmla="*/ 362 h 362"/>
              <a:gd name="T6" fmla="*/ 1 w 62"/>
              <a:gd name="T7" fmla="*/ 362 h 362"/>
            </a:gdLst>
            <a:ahLst/>
            <a:cxnLst>
              <a:cxn ang="0">
                <a:pos x="T0" y="T1"/>
              </a:cxn>
              <a:cxn ang="0">
                <a:pos x="T2" y="T3"/>
              </a:cxn>
              <a:cxn ang="0">
                <a:pos x="T4" y="T5"/>
              </a:cxn>
              <a:cxn ang="0">
                <a:pos x="T6" y="T7"/>
              </a:cxn>
            </a:cxnLst>
            <a:rect l="0" t="0" r="r" b="b"/>
            <a:pathLst>
              <a:path w="62" h="362">
                <a:moveTo>
                  <a:pt x="0" y="0"/>
                </a:moveTo>
                <a:lnTo>
                  <a:pt x="60" y="0"/>
                </a:lnTo>
                <a:lnTo>
                  <a:pt x="62" y="362"/>
                </a:lnTo>
                <a:lnTo>
                  <a:pt x="1" y="362"/>
                </a:lnTo>
              </a:path>
            </a:pathLst>
          </a:custGeom>
          <a:noFill/>
          <a:ln w="12700">
            <a:solidFill>
              <a:schemeClr val="tx1"/>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6924" name="Line 60"/>
          <p:cNvSpPr>
            <a:spLocks noChangeShapeType="1"/>
          </p:cNvSpPr>
          <p:nvPr/>
        </p:nvSpPr>
        <p:spPr bwMode="auto">
          <a:xfrm>
            <a:off x="7207250" y="2032000"/>
            <a:ext cx="107950"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6925" name="Freeform 61"/>
          <p:cNvSpPr>
            <a:spLocks/>
          </p:cNvSpPr>
          <p:nvPr/>
        </p:nvSpPr>
        <p:spPr bwMode="auto">
          <a:xfrm>
            <a:off x="1676400" y="1835150"/>
            <a:ext cx="2374900" cy="714375"/>
          </a:xfrm>
          <a:custGeom>
            <a:avLst/>
            <a:gdLst>
              <a:gd name="T0" fmla="*/ 0 w 1496"/>
              <a:gd name="T1" fmla="*/ 0 h 450"/>
              <a:gd name="T2" fmla="*/ 333 w 1496"/>
              <a:gd name="T3" fmla="*/ 0 h 450"/>
              <a:gd name="T4" fmla="*/ 1496 w 1496"/>
              <a:gd name="T5" fmla="*/ 450 h 450"/>
            </a:gdLst>
            <a:ahLst/>
            <a:cxnLst>
              <a:cxn ang="0">
                <a:pos x="T0" y="T1"/>
              </a:cxn>
              <a:cxn ang="0">
                <a:pos x="T2" y="T3"/>
              </a:cxn>
              <a:cxn ang="0">
                <a:pos x="T4" y="T5"/>
              </a:cxn>
            </a:cxnLst>
            <a:rect l="0" t="0" r="r" b="b"/>
            <a:pathLst>
              <a:path w="1496" h="450">
                <a:moveTo>
                  <a:pt x="0" y="0"/>
                </a:moveTo>
                <a:lnTo>
                  <a:pt x="333" y="0"/>
                </a:lnTo>
                <a:lnTo>
                  <a:pt x="1496" y="450"/>
                </a:lnTo>
              </a:path>
            </a:pathLst>
          </a:custGeom>
          <a:noFill/>
          <a:ln w="9525">
            <a:solidFill>
              <a:schemeClr val="tx1"/>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6926" name="Freeform 62"/>
          <p:cNvSpPr>
            <a:spLocks/>
          </p:cNvSpPr>
          <p:nvPr/>
        </p:nvSpPr>
        <p:spPr bwMode="auto">
          <a:xfrm>
            <a:off x="1735138" y="2305050"/>
            <a:ext cx="1993900" cy="460375"/>
          </a:xfrm>
          <a:custGeom>
            <a:avLst/>
            <a:gdLst>
              <a:gd name="T0" fmla="*/ 0 w 1256"/>
              <a:gd name="T1" fmla="*/ 0 h 290"/>
              <a:gd name="T2" fmla="*/ 347 w 1256"/>
              <a:gd name="T3" fmla="*/ 0 h 290"/>
              <a:gd name="T4" fmla="*/ 1256 w 1256"/>
              <a:gd name="T5" fmla="*/ 290 h 290"/>
            </a:gdLst>
            <a:ahLst/>
            <a:cxnLst>
              <a:cxn ang="0">
                <a:pos x="T0" y="T1"/>
              </a:cxn>
              <a:cxn ang="0">
                <a:pos x="T2" y="T3"/>
              </a:cxn>
              <a:cxn ang="0">
                <a:pos x="T4" y="T5"/>
              </a:cxn>
            </a:cxnLst>
            <a:rect l="0" t="0" r="r" b="b"/>
            <a:pathLst>
              <a:path w="1256" h="290">
                <a:moveTo>
                  <a:pt x="0" y="0"/>
                </a:moveTo>
                <a:lnTo>
                  <a:pt x="347" y="0"/>
                </a:lnTo>
                <a:lnTo>
                  <a:pt x="1256" y="290"/>
                </a:lnTo>
              </a:path>
            </a:pathLst>
          </a:custGeom>
          <a:noFill/>
          <a:ln w="9525">
            <a:solidFill>
              <a:schemeClr val="tx1"/>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6927" name="Freeform 63"/>
          <p:cNvSpPr>
            <a:spLocks/>
          </p:cNvSpPr>
          <p:nvPr/>
        </p:nvSpPr>
        <p:spPr bwMode="auto">
          <a:xfrm>
            <a:off x="1603375" y="2647950"/>
            <a:ext cx="1909763" cy="338138"/>
          </a:xfrm>
          <a:custGeom>
            <a:avLst/>
            <a:gdLst>
              <a:gd name="T0" fmla="*/ 0 w 1203"/>
              <a:gd name="T1" fmla="*/ 0 h 213"/>
              <a:gd name="T2" fmla="*/ 419 w 1203"/>
              <a:gd name="T3" fmla="*/ 0 h 213"/>
              <a:gd name="T4" fmla="*/ 1203 w 1203"/>
              <a:gd name="T5" fmla="*/ 213 h 213"/>
            </a:gdLst>
            <a:ahLst/>
            <a:cxnLst>
              <a:cxn ang="0">
                <a:pos x="T0" y="T1"/>
              </a:cxn>
              <a:cxn ang="0">
                <a:pos x="T2" y="T3"/>
              </a:cxn>
              <a:cxn ang="0">
                <a:pos x="T4" y="T5"/>
              </a:cxn>
            </a:cxnLst>
            <a:rect l="0" t="0" r="r" b="b"/>
            <a:pathLst>
              <a:path w="1203" h="213">
                <a:moveTo>
                  <a:pt x="0" y="0"/>
                </a:moveTo>
                <a:lnTo>
                  <a:pt x="419" y="0"/>
                </a:lnTo>
                <a:lnTo>
                  <a:pt x="1203" y="213"/>
                </a:lnTo>
              </a:path>
            </a:pathLst>
          </a:custGeom>
          <a:noFill/>
          <a:ln w="9525">
            <a:solidFill>
              <a:schemeClr val="tx1"/>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6929" name="Line 65"/>
          <p:cNvSpPr>
            <a:spLocks noChangeShapeType="1"/>
          </p:cNvSpPr>
          <p:nvPr/>
        </p:nvSpPr>
        <p:spPr bwMode="auto">
          <a:xfrm>
            <a:off x="5245100" y="3590925"/>
            <a:ext cx="141763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6931" name="Freeform 67"/>
          <p:cNvSpPr>
            <a:spLocks/>
          </p:cNvSpPr>
          <p:nvPr/>
        </p:nvSpPr>
        <p:spPr bwMode="auto">
          <a:xfrm>
            <a:off x="4664075" y="2232025"/>
            <a:ext cx="987425" cy="758825"/>
          </a:xfrm>
          <a:custGeom>
            <a:avLst/>
            <a:gdLst>
              <a:gd name="T0" fmla="*/ 0 w 622"/>
              <a:gd name="T1" fmla="*/ 478 h 478"/>
              <a:gd name="T2" fmla="*/ 512 w 622"/>
              <a:gd name="T3" fmla="*/ 3 h 478"/>
              <a:gd name="T4" fmla="*/ 622 w 622"/>
              <a:gd name="T5" fmla="*/ 0 h 478"/>
            </a:gdLst>
            <a:ahLst/>
            <a:cxnLst>
              <a:cxn ang="0">
                <a:pos x="T0" y="T1"/>
              </a:cxn>
              <a:cxn ang="0">
                <a:pos x="T2" y="T3"/>
              </a:cxn>
              <a:cxn ang="0">
                <a:pos x="T4" y="T5"/>
              </a:cxn>
            </a:cxnLst>
            <a:rect l="0" t="0" r="r" b="b"/>
            <a:pathLst>
              <a:path w="622" h="478">
                <a:moveTo>
                  <a:pt x="0" y="478"/>
                </a:moveTo>
                <a:lnTo>
                  <a:pt x="512" y="3"/>
                </a:lnTo>
                <a:lnTo>
                  <a:pt x="622" y="0"/>
                </a:lnTo>
              </a:path>
            </a:pathLst>
          </a:custGeom>
          <a:noFill/>
          <a:ln w="9525">
            <a:solidFill>
              <a:schemeClr val="tx1"/>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6932" name="Freeform 68"/>
          <p:cNvSpPr>
            <a:spLocks/>
          </p:cNvSpPr>
          <p:nvPr/>
        </p:nvSpPr>
        <p:spPr bwMode="auto">
          <a:xfrm>
            <a:off x="4537075" y="2025650"/>
            <a:ext cx="1109663" cy="889000"/>
          </a:xfrm>
          <a:custGeom>
            <a:avLst/>
            <a:gdLst>
              <a:gd name="T0" fmla="*/ 0 w 699"/>
              <a:gd name="T1" fmla="*/ 560 h 560"/>
              <a:gd name="T2" fmla="*/ 598 w 699"/>
              <a:gd name="T3" fmla="*/ 2 h 560"/>
              <a:gd name="T4" fmla="*/ 699 w 699"/>
              <a:gd name="T5" fmla="*/ 0 h 560"/>
            </a:gdLst>
            <a:ahLst/>
            <a:cxnLst>
              <a:cxn ang="0">
                <a:pos x="T0" y="T1"/>
              </a:cxn>
              <a:cxn ang="0">
                <a:pos x="T2" y="T3"/>
              </a:cxn>
              <a:cxn ang="0">
                <a:pos x="T4" y="T5"/>
              </a:cxn>
            </a:cxnLst>
            <a:rect l="0" t="0" r="r" b="b"/>
            <a:pathLst>
              <a:path w="699" h="560">
                <a:moveTo>
                  <a:pt x="0" y="560"/>
                </a:moveTo>
                <a:lnTo>
                  <a:pt x="598" y="2"/>
                </a:lnTo>
                <a:lnTo>
                  <a:pt x="699" y="0"/>
                </a:lnTo>
              </a:path>
            </a:pathLst>
          </a:custGeom>
          <a:noFill/>
          <a:ln w="9525">
            <a:solidFill>
              <a:schemeClr val="tx1"/>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6933" name="Freeform 69"/>
          <p:cNvSpPr>
            <a:spLocks/>
          </p:cNvSpPr>
          <p:nvPr/>
        </p:nvSpPr>
        <p:spPr bwMode="auto">
          <a:xfrm>
            <a:off x="4359275" y="1825625"/>
            <a:ext cx="1292225" cy="1047750"/>
          </a:xfrm>
          <a:custGeom>
            <a:avLst/>
            <a:gdLst>
              <a:gd name="T0" fmla="*/ 0 w 814"/>
              <a:gd name="T1" fmla="*/ 660 h 660"/>
              <a:gd name="T2" fmla="*/ 715 w 814"/>
              <a:gd name="T3" fmla="*/ 0 h 660"/>
              <a:gd name="T4" fmla="*/ 814 w 814"/>
              <a:gd name="T5" fmla="*/ 1 h 660"/>
            </a:gdLst>
            <a:ahLst/>
            <a:cxnLst>
              <a:cxn ang="0">
                <a:pos x="T0" y="T1"/>
              </a:cxn>
              <a:cxn ang="0">
                <a:pos x="T2" y="T3"/>
              </a:cxn>
              <a:cxn ang="0">
                <a:pos x="T4" y="T5"/>
              </a:cxn>
            </a:cxnLst>
            <a:rect l="0" t="0" r="r" b="b"/>
            <a:pathLst>
              <a:path w="814" h="660">
                <a:moveTo>
                  <a:pt x="0" y="660"/>
                </a:moveTo>
                <a:lnTo>
                  <a:pt x="715" y="0"/>
                </a:lnTo>
                <a:lnTo>
                  <a:pt x="814" y="1"/>
                </a:lnTo>
              </a:path>
            </a:pathLst>
          </a:custGeom>
          <a:noFill/>
          <a:ln w="9525">
            <a:solidFill>
              <a:schemeClr val="tx1"/>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6934" name="Rectangle 70"/>
          <p:cNvSpPr>
            <a:spLocks noChangeArrowheads="1"/>
          </p:cNvSpPr>
          <p:nvPr/>
        </p:nvSpPr>
        <p:spPr bwMode="auto">
          <a:xfrm>
            <a:off x="0" y="0"/>
            <a:ext cx="9144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457200">
            <a:spAutoFit/>
          </a:bodyPr>
          <a:lstStyle/>
          <a:p>
            <a:pPr eaLnBrk="1" hangingPunct="1">
              <a:spcBef>
                <a:spcPct val="50000"/>
              </a:spcBef>
            </a:pPr>
            <a:r>
              <a:rPr lang="en-US" sz="1200" b="1">
                <a:latin typeface="Arial" charset="0"/>
                <a:cs typeface="Arial" charset="0"/>
              </a:rPr>
              <a:t>Figure 12.28a  Anatomy of the spinal cord.</a:t>
            </a:r>
          </a:p>
        </p:txBody>
      </p:sp>
    </p:spTree>
    <p:extLst>
      <p:ext uri="{BB962C8B-B14F-4D97-AF65-F5344CB8AC3E}">
        <p14:creationId xmlns:p14="http://schemas.microsoft.com/office/powerpoint/2010/main" val="64848779"/>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954" name="Picture 66" descr="figure_12_28b_unlabeled"/>
          <p:cNvPicPr>
            <a:picLocks noChangeAspect="1" noChangeArrowheads="1"/>
          </p:cNvPicPr>
          <p:nvPr/>
        </p:nvPicPr>
        <p:blipFill>
          <a:blip r:embed="rId2" cstate="print">
            <a:extLst>
              <a:ext uri="{28A0092B-C50C-407E-A947-70E740481C1C}">
                <a14:useLocalDpi xmlns:a14="http://schemas.microsoft.com/office/drawing/2010/main" val="0"/>
              </a:ext>
            </a:extLst>
          </a:blip>
          <a:srcRect b="3720"/>
          <a:stretch>
            <a:fillRect/>
          </a:stretch>
        </p:blipFill>
        <p:spPr bwMode="auto">
          <a:xfrm>
            <a:off x="273050" y="1038225"/>
            <a:ext cx="8597900" cy="4602163"/>
          </a:xfrm>
          <a:prstGeom prst="rect">
            <a:avLst/>
          </a:prstGeom>
          <a:noFill/>
          <a:extLst>
            <a:ext uri="{909E8E84-426E-40DD-AFC4-6F175D3DCCD1}">
              <a14:hiddenFill xmlns:a14="http://schemas.microsoft.com/office/drawing/2010/main">
                <a:solidFill>
                  <a:srgbClr val="FFFFFF"/>
                </a:solidFill>
              </a14:hiddenFill>
            </a:ext>
          </a:extLst>
        </p:spPr>
      </p:pic>
      <p:sp>
        <p:nvSpPr>
          <p:cNvPr id="37955" name="Rectangle 67"/>
          <p:cNvSpPr>
            <a:spLocks noChangeArrowheads="1"/>
          </p:cNvSpPr>
          <p:nvPr/>
        </p:nvSpPr>
        <p:spPr bwMode="auto">
          <a:xfrm>
            <a:off x="7086600" y="838200"/>
            <a:ext cx="1253869" cy="4247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lnSpc>
                <a:spcPct val="90000"/>
              </a:lnSpc>
            </a:pPr>
            <a:r>
              <a:rPr lang="en-US" sz="1200" b="1" dirty="0" smtClean="0">
                <a:latin typeface="Arial" charset="0"/>
              </a:rPr>
              <a:t>Posterior </a:t>
            </a:r>
          </a:p>
          <a:p>
            <a:pPr eaLnBrk="1" hangingPunct="1">
              <a:lnSpc>
                <a:spcPct val="90000"/>
              </a:lnSpc>
            </a:pPr>
            <a:r>
              <a:rPr lang="en-US" sz="1200" b="1" dirty="0" smtClean="0">
                <a:latin typeface="Arial" charset="0"/>
              </a:rPr>
              <a:t>median </a:t>
            </a:r>
            <a:r>
              <a:rPr lang="en-US" sz="1200" b="1" dirty="0" err="1">
                <a:latin typeface="Arial" charset="0"/>
              </a:rPr>
              <a:t>sulcus</a:t>
            </a:r>
            <a:endParaRPr lang="en-US" sz="1200" b="1" dirty="0">
              <a:latin typeface="Arial" charset="0"/>
            </a:endParaRPr>
          </a:p>
        </p:txBody>
      </p:sp>
      <p:sp>
        <p:nvSpPr>
          <p:cNvPr id="37956" name="Rectangle 68"/>
          <p:cNvSpPr>
            <a:spLocks noChangeArrowheads="1"/>
          </p:cNvSpPr>
          <p:nvPr/>
        </p:nvSpPr>
        <p:spPr bwMode="auto">
          <a:xfrm>
            <a:off x="6737350" y="1247775"/>
            <a:ext cx="1471613" cy="257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lnSpc>
                <a:spcPct val="90000"/>
              </a:lnSpc>
            </a:pPr>
            <a:r>
              <a:rPr lang="en-US" sz="1200" b="1">
                <a:latin typeface="Arial" charset="0"/>
              </a:rPr>
              <a:t>Gray commissure</a:t>
            </a:r>
          </a:p>
        </p:txBody>
      </p:sp>
      <p:sp>
        <p:nvSpPr>
          <p:cNvPr id="37957" name="Rectangle 69"/>
          <p:cNvSpPr>
            <a:spLocks noChangeArrowheads="1"/>
          </p:cNvSpPr>
          <p:nvPr/>
        </p:nvSpPr>
        <p:spPr bwMode="auto">
          <a:xfrm>
            <a:off x="6737350" y="1438275"/>
            <a:ext cx="1039813" cy="257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lnSpc>
                <a:spcPct val="90000"/>
              </a:lnSpc>
            </a:pPr>
            <a:r>
              <a:rPr lang="en-US" sz="1200" b="1">
                <a:latin typeface="Arial" charset="0"/>
              </a:rPr>
              <a:t>Dorsal horn</a:t>
            </a:r>
          </a:p>
        </p:txBody>
      </p:sp>
      <p:sp>
        <p:nvSpPr>
          <p:cNvPr id="37958" name="Rectangle 70"/>
          <p:cNvSpPr>
            <a:spLocks noChangeArrowheads="1"/>
          </p:cNvSpPr>
          <p:nvPr/>
        </p:nvSpPr>
        <p:spPr bwMode="auto">
          <a:xfrm>
            <a:off x="6735763" y="1625600"/>
            <a:ext cx="1081087" cy="257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lnSpc>
                <a:spcPct val="90000"/>
              </a:lnSpc>
            </a:pPr>
            <a:r>
              <a:rPr lang="en-US" sz="1200" b="1">
                <a:latin typeface="Arial" charset="0"/>
              </a:rPr>
              <a:t>Ventral horn</a:t>
            </a:r>
          </a:p>
        </p:txBody>
      </p:sp>
      <p:sp>
        <p:nvSpPr>
          <p:cNvPr id="37959" name="Rectangle 71"/>
          <p:cNvSpPr>
            <a:spLocks noChangeArrowheads="1"/>
          </p:cNvSpPr>
          <p:nvPr/>
        </p:nvSpPr>
        <p:spPr bwMode="auto">
          <a:xfrm>
            <a:off x="6735763" y="1797050"/>
            <a:ext cx="1065212" cy="257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lnSpc>
                <a:spcPct val="90000"/>
              </a:lnSpc>
            </a:pPr>
            <a:r>
              <a:rPr lang="en-US" sz="1200" b="1">
                <a:latin typeface="Arial" charset="0"/>
              </a:rPr>
              <a:t>Lateral horn</a:t>
            </a:r>
          </a:p>
        </p:txBody>
      </p:sp>
      <p:sp>
        <p:nvSpPr>
          <p:cNvPr id="37960" name="Rectangle 72"/>
          <p:cNvSpPr>
            <a:spLocks noChangeArrowheads="1"/>
          </p:cNvSpPr>
          <p:nvPr/>
        </p:nvSpPr>
        <p:spPr bwMode="auto">
          <a:xfrm>
            <a:off x="8162925" y="1520825"/>
            <a:ext cx="649288" cy="422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nSpc>
                <a:spcPct val="90000"/>
              </a:lnSpc>
            </a:pPr>
            <a:r>
              <a:rPr lang="en-US" sz="1200" b="1">
                <a:latin typeface="Arial" charset="0"/>
              </a:rPr>
              <a:t>Gray</a:t>
            </a:r>
          </a:p>
          <a:p>
            <a:pPr>
              <a:lnSpc>
                <a:spcPct val="90000"/>
              </a:lnSpc>
            </a:pPr>
            <a:r>
              <a:rPr lang="en-US" sz="1200" b="1">
                <a:latin typeface="Arial" charset="0"/>
              </a:rPr>
              <a:t>matter</a:t>
            </a:r>
          </a:p>
        </p:txBody>
      </p:sp>
      <p:sp>
        <p:nvSpPr>
          <p:cNvPr id="37961" name="Rectangle 73"/>
          <p:cNvSpPr>
            <a:spLocks noChangeArrowheads="1"/>
          </p:cNvSpPr>
          <p:nvPr/>
        </p:nvSpPr>
        <p:spPr bwMode="auto">
          <a:xfrm>
            <a:off x="7091363" y="2698750"/>
            <a:ext cx="1141412" cy="257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lnSpc>
                <a:spcPct val="90000"/>
              </a:lnSpc>
            </a:pPr>
            <a:r>
              <a:rPr lang="en-US" sz="1200" b="1">
                <a:latin typeface="Arial" charset="0"/>
              </a:rPr>
              <a:t>Central canal</a:t>
            </a:r>
          </a:p>
        </p:txBody>
      </p:sp>
      <p:sp>
        <p:nvSpPr>
          <p:cNvPr id="37962" name="Rectangle 74"/>
          <p:cNvSpPr>
            <a:spLocks noChangeArrowheads="1"/>
          </p:cNvSpPr>
          <p:nvPr/>
        </p:nvSpPr>
        <p:spPr bwMode="auto">
          <a:xfrm>
            <a:off x="7096125" y="2924175"/>
            <a:ext cx="1364476" cy="4247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lnSpc>
                <a:spcPct val="90000"/>
              </a:lnSpc>
            </a:pPr>
            <a:r>
              <a:rPr lang="en-US" sz="1200" b="1" dirty="0" smtClean="0">
                <a:latin typeface="Arial" charset="0"/>
              </a:rPr>
              <a:t>Anterior median</a:t>
            </a:r>
          </a:p>
          <a:p>
            <a:pPr eaLnBrk="1" hangingPunct="1">
              <a:lnSpc>
                <a:spcPct val="90000"/>
              </a:lnSpc>
            </a:pPr>
            <a:r>
              <a:rPr lang="en-US" sz="1200" b="1" dirty="0" smtClean="0">
                <a:latin typeface="Arial" charset="0"/>
              </a:rPr>
              <a:t> </a:t>
            </a:r>
            <a:r>
              <a:rPr lang="en-US" sz="1200" b="1" dirty="0">
                <a:latin typeface="Arial" charset="0"/>
              </a:rPr>
              <a:t>fissure</a:t>
            </a:r>
          </a:p>
        </p:txBody>
      </p:sp>
      <p:sp>
        <p:nvSpPr>
          <p:cNvPr id="37963" name="Rectangle 75"/>
          <p:cNvSpPr>
            <a:spLocks noChangeArrowheads="1"/>
          </p:cNvSpPr>
          <p:nvPr/>
        </p:nvSpPr>
        <p:spPr bwMode="auto">
          <a:xfrm>
            <a:off x="7096125" y="3368675"/>
            <a:ext cx="869950" cy="257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lnSpc>
                <a:spcPct val="90000"/>
              </a:lnSpc>
            </a:pPr>
            <a:r>
              <a:rPr lang="en-US" sz="1200" b="1">
                <a:latin typeface="Arial" charset="0"/>
              </a:rPr>
              <a:t>Pia mater</a:t>
            </a:r>
          </a:p>
        </p:txBody>
      </p:sp>
      <p:sp>
        <p:nvSpPr>
          <p:cNvPr id="37964" name="Rectangle 76"/>
          <p:cNvSpPr>
            <a:spLocks noChangeArrowheads="1"/>
          </p:cNvSpPr>
          <p:nvPr/>
        </p:nvSpPr>
        <p:spPr bwMode="auto">
          <a:xfrm>
            <a:off x="7096125" y="4111625"/>
            <a:ext cx="1395413" cy="257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lnSpc>
                <a:spcPct val="90000"/>
              </a:lnSpc>
            </a:pPr>
            <a:r>
              <a:rPr lang="en-US" sz="1200" b="1">
                <a:latin typeface="Arial" charset="0"/>
              </a:rPr>
              <a:t>Arachnoid mater</a:t>
            </a:r>
          </a:p>
        </p:txBody>
      </p:sp>
      <p:sp>
        <p:nvSpPr>
          <p:cNvPr id="37965" name="Rectangle 77"/>
          <p:cNvSpPr>
            <a:spLocks noChangeArrowheads="1"/>
          </p:cNvSpPr>
          <p:nvPr/>
        </p:nvSpPr>
        <p:spPr bwMode="auto">
          <a:xfrm>
            <a:off x="7096125" y="4597400"/>
            <a:ext cx="1471613" cy="257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lnSpc>
                <a:spcPct val="90000"/>
              </a:lnSpc>
            </a:pPr>
            <a:r>
              <a:rPr lang="en-US" sz="1200" b="1">
                <a:latin typeface="Arial" charset="0"/>
              </a:rPr>
              <a:t>Spinal dura mater</a:t>
            </a:r>
          </a:p>
        </p:txBody>
      </p:sp>
      <p:sp>
        <p:nvSpPr>
          <p:cNvPr id="37966" name="Rectangle 78"/>
          <p:cNvSpPr>
            <a:spLocks noChangeArrowheads="1"/>
          </p:cNvSpPr>
          <p:nvPr/>
        </p:nvSpPr>
        <p:spPr bwMode="auto">
          <a:xfrm>
            <a:off x="1371600" y="1524000"/>
            <a:ext cx="811213" cy="384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nSpc>
                <a:spcPct val="80000"/>
              </a:lnSpc>
            </a:pPr>
            <a:r>
              <a:rPr lang="en-US" sz="1200" b="1" dirty="0">
                <a:latin typeface="Arial" charset="0"/>
              </a:rPr>
              <a:t>White</a:t>
            </a:r>
          </a:p>
          <a:p>
            <a:pPr>
              <a:lnSpc>
                <a:spcPct val="80000"/>
              </a:lnSpc>
            </a:pPr>
            <a:r>
              <a:rPr lang="en-US" sz="1200" b="1" dirty="0">
                <a:latin typeface="Arial" charset="0"/>
              </a:rPr>
              <a:t>columns</a:t>
            </a:r>
          </a:p>
        </p:txBody>
      </p:sp>
      <p:sp>
        <p:nvSpPr>
          <p:cNvPr id="37970" name="Rectangle 82"/>
          <p:cNvSpPr>
            <a:spLocks noChangeArrowheads="1"/>
          </p:cNvSpPr>
          <p:nvPr/>
        </p:nvSpPr>
        <p:spPr bwMode="auto">
          <a:xfrm>
            <a:off x="238125" y="2092325"/>
            <a:ext cx="996950" cy="422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nSpc>
                <a:spcPct val="90000"/>
              </a:lnSpc>
            </a:pPr>
            <a:r>
              <a:rPr lang="en-US" sz="1200" b="1">
                <a:latin typeface="Arial" charset="0"/>
              </a:rPr>
              <a:t>Dorsal root</a:t>
            </a:r>
          </a:p>
          <a:p>
            <a:pPr>
              <a:lnSpc>
                <a:spcPct val="90000"/>
              </a:lnSpc>
            </a:pPr>
            <a:r>
              <a:rPr lang="en-US" sz="1200" b="1">
                <a:latin typeface="Arial" charset="0"/>
              </a:rPr>
              <a:t>ganglion</a:t>
            </a:r>
          </a:p>
        </p:txBody>
      </p:sp>
      <p:sp>
        <p:nvSpPr>
          <p:cNvPr id="37971" name="Rectangle 83"/>
          <p:cNvSpPr>
            <a:spLocks noChangeArrowheads="1"/>
          </p:cNvSpPr>
          <p:nvPr/>
        </p:nvSpPr>
        <p:spPr bwMode="auto">
          <a:xfrm>
            <a:off x="238125" y="2540000"/>
            <a:ext cx="1090613" cy="257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lnSpc>
                <a:spcPct val="90000"/>
              </a:lnSpc>
            </a:pPr>
            <a:r>
              <a:rPr lang="en-US" sz="1200" b="1">
                <a:latin typeface="Arial" charset="0"/>
              </a:rPr>
              <a:t>Spinal nerve</a:t>
            </a:r>
          </a:p>
        </p:txBody>
      </p:sp>
      <p:sp>
        <p:nvSpPr>
          <p:cNvPr id="37972" name="Rectangle 84"/>
          <p:cNvSpPr>
            <a:spLocks noChangeArrowheads="1"/>
          </p:cNvSpPr>
          <p:nvPr/>
        </p:nvSpPr>
        <p:spPr bwMode="auto">
          <a:xfrm>
            <a:off x="238125" y="2805113"/>
            <a:ext cx="1005403" cy="2400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nSpc>
                <a:spcPct val="80000"/>
              </a:lnSpc>
            </a:pPr>
            <a:r>
              <a:rPr lang="en-US" sz="1200" b="1" dirty="0">
                <a:latin typeface="Arial" charset="0"/>
              </a:rPr>
              <a:t>Dorsal </a:t>
            </a:r>
            <a:r>
              <a:rPr lang="en-US" sz="1200" b="1" dirty="0" smtClean="0">
                <a:latin typeface="Arial" charset="0"/>
              </a:rPr>
              <a:t>root</a:t>
            </a:r>
            <a:endParaRPr lang="en-US" sz="1200" b="1" dirty="0">
              <a:latin typeface="Arial" charset="0"/>
            </a:endParaRPr>
          </a:p>
        </p:txBody>
      </p:sp>
      <p:sp>
        <p:nvSpPr>
          <p:cNvPr id="37973" name="Rectangle 85"/>
          <p:cNvSpPr>
            <a:spLocks noChangeArrowheads="1"/>
          </p:cNvSpPr>
          <p:nvPr/>
        </p:nvSpPr>
        <p:spPr bwMode="auto">
          <a:xfrm>
            <a:off x="234950" y="3552825"/>
            <a:ext cx="1040221" cy="2400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nSpc>
                <a:spcPct val="80000"/>
              </a:lnSpc>
            </a:pPr>
            <a:r>
              <a:rPr lang="en-US" sz="1200" b="1" dirty="0">
                <a:latin typeface="Arial" charset="0"/>
              </a:rPr>
              <a:t>Ventral </a:t>
            </a:r>
            <a:r>
              <a:rPr lang="en-US" sz="1200" b="1" dirty="0" smtClean="0">
                <a:latin typeface="Arial" charset="0"/>
              </a:rPr>
              <a:t>root</a:t>
            </a:r>
            <a:endParaRPr lang="en-US" sz="1200" b="1" dirty="0">
              <a:latin typeface="Arial" charset="0"/>
            </a:endParaRPr>
          </a:p>
        </p:txBody>
      </p:sp>
      <p:sp>
        <p:nvSpPr>
          <p:cNvPr id="37974" name="Rectangle 86"/>
          <p:cNvSpPr>
            <a:spLocks noChangeArrowheads="1"/>
          </p:cNvSpPr>
          <p:nvPr/>
        </p:nvSpPr>
        <p:spPr bwMode="auto">
          <a:xfrm>
            <a:off x="482600" y="5375275"/>
            <a:ext cx="386715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sz="1200">
                <a:latin typeface="Arial Black" pitchFamily="-128" charset="0"/>
              </a:rPr>
              <a:t>The spinal cord and its meningeal coverings</a:t>
            </a:r>
          </a:p>
        </p:txBody>
      </p:sp>
      <p:sp>
        <p:nvSpPr>
          <p:cNvPr id="37975" name="Freeform 87"/>
          <p:cNvSpPr>
            <a:spLocks/>
          </p:cNvSpPr>
          <p:nvPr/>
        </p:nvSpPr>
        <p:spPr bwMode="auto">
          <a:xfrm>
            <a:off x="2362200" y="1295400"/>
            <a:ext cx="84138" cy="793750"/>
          </a:xfrm>
          <a:custGeom>
            <a:avLst/>
            <a:gdLst>
              <a:gd name="T0" fmla="*/ 52 w 53"/>
              <a:gd name="T1" fmla="*/ 0 h 500"/>
              <a:gd name="T2" fmla="*/ 0 w 53"/>
              <a:gd name="T3" fmla="*/ 0 h 500"/>
              <a:gd name="T4" fmla="*/ 0 w 53"/>
              <a:gd name="T5" fmla="*/ 500 h 500"/>
              <a:gd name="T6" fmla="*/ 53 w 53"/>
              <a:gd name="T7" fmla="*/ 500 h 500"/>
            </a:gdLst>
            <a:ahLst/>
            <a:cxnLst>
              <a:cxn ang="0">
                <a:pos x="T0" y="T1"/>
              </a:cxn>
              <a:cxn ang="0">
                <a:pos x="T2" y="T3"/>
              </a:cxn>
              <a:cxn ang="0">
                <a:pos x="T4" y="T5"/>
              </a:cxn>
              <a:cxn ang="0">
                <a:pos x="T6" y="T7"/>
              </a:cxn>
            </a:cxnLst>
            <a:rect l="0" t="0" r="r" b="b"/>
            <a:pathLst>
              <a:path w="53" h="500">
                <a:moveTo>
                  <a:pt x="52" y="0"/>
                </a:moveTo>
                <a:lnTo>
                  <a:pt x="0" y="0"/>
                </a:lnTo>
                <a:lnTo>
                  <a:pt x="0" y="500"/>
                </a:lnTo>
                <a:lnTo>
                  <a:pt x="53" y="500"/>
                </a:lnTo>
              </a:path>
            </a:pathLst>
          </a:custGeom>
          <a:noFill/>
          <a:ln w="9525">
            <a:solidFill>
              <a:schemeClr val="tx1"/>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7976" name="Line 88"/>
          <p:cNvSpPr>
            <a:spLocks noChangeShapeType="1"/>
          </p:cNvSpPr>
          <p:nvPr/>
        </p:nvSpPr>
        <p:spPr bwMode="auto">
          <a:xfrm>
            <a:off x="2057400" y="1676400"/>
            <a:ext cx="33655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7977" name="Freeform 89"/>
          <p:cNvSpPr>
            <a:spLocks/>
          </p:cNvSpPr>
          <p:nvPr/>
        </p:nvSpPr>
        <p:spPr bwMode="auto">
          <a:xfrm>
            <a:off x="2409825" y="1450975"/>
            <a:ext cx="1936750" cy="796925"/>
          </a:xfrm>
          <a:custGeom>
            <a:avLst/>
            <a:gdLst>
              <a:gd name="T0" fmla="*/ 0 w 1220"/>
              <a:gd name="T1" fmla="*/ 4 h 502"/>
              <a:gd name="T2" fmla="*/ 574 w 1220"/>
              <a:gd name="T3" fmla="*/ 0 h 502"/>
              <a:gd name="T4" fmla="*/ 1220 w 1220"/>
              <a:gd name="T5" fmla="*/ 502 h 502"/>
            </a:gdLst>
            <a:ahLst/>
            <a:cxnLst>
              <a:cxn ang="0">
                <a:pos x="T0" y="T1"/>
              </a:cxn>
              <a:cxn ang="0">
                <a:pos x="T2" y="T3"/>
              </a:cxn>
              <a:cxn ang="0">
                <a:pos x="T4" y="T5"/>
              </a:cxn>
            </a:cxnLst>
            <a:rect l="0" t="0" r="r" b="b"/>
            <a:pathLst>
              <a:path w="1220" h="502">
                <a:moveTo>
                  <a:pt x="0" y="4"/>
                </a:moveTo>
                <a:lnTo>
                  <a:pt x="574" y="0"/>
                </a:lnTo>
                <a:lnTo>
                  <a:pt x="1220" y="502"/>
                </a:lnTo>
              </a:path>
            </a:pathLst>
          </a:custGeom>
          <a:noFill/>
          <a:ln w="19050">
            <a:solidFill>
              <a:schemeClr val="bg1"/>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7978" name="Freeform 90"/>
          <p:cNvSpPr>
            <a:spLocks/>
          </p:cNvSpPr>
          <p:nvPr/>
        </p:nvSpPr>
        <p:spPr bwMode="auto">
          <a:xfrm>
            <a:off x="2441575" y="1708150"/>
            <a:ext cx="1914525" cy="1181100"/>
          </a:xfrm>
          <a:custGeom>
            <a:avLst/>
            <a:gdLst>
              <a:gd name="T0" fmla="*/ 0 w 1206"/>
              <a:gd name="T1" fmla="*/ 0 h 744"/>
              <a:gd name="T2" fmla="*/ 298 w 1206"/>
              <a:gd name="T3" fmla="*/ 2 h 744"/>
              <a:gd name="T4" fmla="*/ 1206 w 1206"/>
              <a:gd name="T5" fmla="*/ 744 h 744"/>
            </a:gdLst>
            <a:ahLst/>
            <a:cxnLst>
              <a:cxn ang="0">
                <a:pos x="T0" y="T1"/>
              </a:cxn>
              <a:cxn ang="0">
                <a:pos x="T2" y="T3"/>
              </a:cxn>
              <a:cxn ang="0">
                <a:pos x="T4" y="T5"/>
              </a:cxn>
            </a:cxnLst>
            <a:rect l="0" t="0" r="r" b="b"/>
            <a:pathLst>
              <a:path w="1206" h="744">
                <a:moveTo>
                  <a:pt x="0" y="0"/>
                </a:moveTo>
                <a:lnTo>
                  <a:pt x="298" y="2"/>
                </a:lnTo>
                <a:lnTo>
                  <a:pt x="1206" y="744"/>
                </a:lnTo>
              </a:path>
            </a:pathLst>
          </a:custGeom>
          <a:noFill/>
          <a:ln w="19050">
            <a:solidFill>
              <a:schemeClr val="bg1"/>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7979" name="Freeform 91"/>
          <p:cNvSpPr>
            <a:spLocks/>
          </p:cNvSpPr>
          <p:nvPr/>
        </p:nvSpPr>
        <p:spPr bwMode="auto">
          <a:xfrm>
            <a:off x="2422525" y="1965325"/>
            <a:ext cx="1263650" cy="555625"/>
          </a:xfrm>
          <a:custGeom>
            <a:avLst/>
            <a:gdLst>
              <a:gd name="T0" fmla="*/ 0 w 796"/>
              <a:gd name="T1" fmla="*/ 0 h 350"/>
              <a:gd name="T2" fmla="*/ 358 w 796"/>
              <a:gd name="T3" fmla="*/ 0 h 350"/>
              <a:gd name="T4" fmla="*/ 796 w 796"/>
              <a:gd name="T5" fmla="*/ 350 h 350"/>
            </a:gdLst>
            <a:ahLst/>
            <a:cxnLst>
              <a:cxn ang="0">
                <a:pos x="T0" y="T1"/>
              </a:cxn>
              <a:cxn ang="0">
                <a:pos x="T2" y="T3"/>
              </a:cxn>
              <a:cxn ang="0">
                <a:pos x="T4" y="T5"/>
              </a:cxn>
            </a:cxnLst>
            <a:rect l="0" t="0" r="r" b="b"/>
            <a:pathLst>
              <a:path w="796" h="350">
                <a:moveTo>
                  <a:pt x="0" y="0"/>
                </a:moveTo>
                <a:lnTo>
                  <a:pt x="358" y="0"/>
                </a:lnTo>
                <a:lnTo>
                  <a:pt x="796" y="350"/>
                </a:lnTo>
              </a:path>
            </a:pathLst>
          </a:custGeom>
          <a:noFill/>
          <a:ln w="19050">
            <a:solidFill>
              <a:schemeClr val="bg1"/>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7980" name="Freeform 92"/>
          <p:cNvSpPr>
            <a:spLocks/>
          </p:cNvSpPr>
          <p:nvPr/>
        </p:nvSpPr>
        <p:spPr bwMode="auto">
          <a:xfrm>
            <a:off x="1184275" y="2235200"/>
            <a:ext cx="1758950" cy="133350"/>
          </a:xfrm>
          <a:custGeom>
            <a:avLst/>
            <a:gdLst>
              <a:gd name="T0" fmla="*/ 0 w 1108"/>
              <a:gd name="T1" fmla="*/ 0 h 84"/>
              <a:gd name="T2" fmla="*/ 942 w 1108"/>
              <a:gd name="T3" fmla="*/ 0 h 84"/>
              <a:gd name="T4" fmla="*/ 1108 w 1108"/>
              <a:gd name="T5" fmla="*/ 84 h 84"/>
            </a:gdLst>
            <a:ahLst/>
            <a:cxnLst>
              <a:cxn ang="0">
                <a:pos x="T0" y="T1"/>
              </a:cxn>
              <a:cxn ang="0">
                <a:pos x="T2" y="T3"/>
              </a:cxn>
              <a:cxn ang="0">
                <a:pos x="T4" y="T5"/>
              </a:cxn>
            </a:cxnLst>
            <a:rect l="0" t="0" r="r" b="b"/>
            <a:pathLst>
              <a:path w="1108" h="84">
                <a:moveTo>
                  <a:pt x="0" y="0"/>
                </a:moveTo>
                <a:lnTo>
                  <a:pt x="942" y="0"/>
                </a:lnTo>
                <a:lnTo>
                  <a:pt x="1108" y="84"/>
                </a:lnTo>
              </a:path>
            </a:pathLst>
          </a:custGeom>
          <a:noFill/>
          <a:ln w="19050">
            <a:solidFill>
              <a:schemeClr val="bg1"/>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7981" name="Freeform 93"/>
          <p:cNvSpPr>
            <a:spLocks/>
          </p:cNvSpPr>
          <p:nvPr/>
        </p:nvSpPr>
        <p:spPr bwMode="auto">
          <a:xfrm>
            <a:off x="1266825" y="2413000"/>
            <a:ext cx="1384300" cy="263525"/>
          </a:xfrm>
          <a:custGeom>
            <a:avLst/>
            <a:gdLst>
              <a:gd name="T0" fmla="*/ 0 w 872"/>
              <a:gd name="T1" fmla="*/ 166 h 166"/>
              <a:gd name="T2" fmla="*/ 458 w 872"/>
              <a:gd name="T3" fmla="*/ 166 h 166"/>
              <a:gd name="T4" fmla="*/ 872 w 872"/>
              <a:gd name="T5" fmla="*/ 0 h 166"/>
            </a:gdLst>
            <a:ahLst/>
            <a:cxnLst>
              <a:cxn ang="0">
                <a:pos x="T0" y="T1"/>
              </a:cxn>
              <a:cxn ang="0">
                <a:pos x="T2" y="T3"/>
              </a:cxn>
              <a:cxn ang="0">
                <a:pos x="T4" y="T5"/>
              </a:cxn>
            </a:cxnLst>
            <a:rect l="0" t="0" r="r" b="b"/>
            <a:pathLst>
              <a:path w="872" h="166">
                <a:moveTo>
                  <a:pt x="0" y="166"/>
                </a:moveTo>
                <a:lnTo>
                  <a:pt x="458" y="166"/>
                </a:lnTo>
                <a:lnTo>
                  <a:pt x="872" y="0"/>
                </a:lnTo>
              </a:path>
            </a:pathLst>
          </a:custGeom>
          <a:noFill/>
          <a:ln w="19050">
            <a:solidFill>
              <a:schemeClr val="bg1"/>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7982" name="Freeform 94"/>
          <p:cNvSpPr>
            <a:spLocks/>
          </p:cNvSpPr>
          <p:nvPr/>
        </p:nvSpPr>
        <p:spPr bwMode="auto">
          <a:xfrm>
            <a:off x="1177925" y="2473325"/>
            <a:ext cx="2063750" cy="447675"/>
          </a:xfrm>
          <a:custGeom>
            <a:avLst/>
            <a:gdLst>
              <a:gd name="T0" fmla="*/ 0 w 1300"/>
              <a:gd name="T1" fmla="*/ 282 h 282"/>
              <a:gd name="T2" fmla="*/ 930 w 1300"/>
              <a:gd name="T3" fmla="*/ 282 h 282"/>
              <a:gd name="T4" fmla="*/ 1300 w 1300"/>
              <a:gd name="T5" fmla="*/ 0 h 282"/>
            </a:gdLst>
            <a:ahLst/>
            <a:cxnLst>
              <a:cxn ang="0">
                <a:pos x="T0" y="T1"/>
              </a:cxn>
              <a:cxn ang="0">
                <a:pos x="T2" y="T3"/>
              </a:cxn>
              <a:cxn ang="0">
                <a:pos x="T4" y="T5"/>
              </a:cxn>
            </a:cxnLst>
            <a:rect l="0" t="0" r="r" b="b"/>
            <a:pathLst>
              <a:path w="1300" h="282">
                <a:moveTo>
                  <a:pt x="0" y="282"/>
                </a:moveTo>
                <a:lnTo>
                  <a:pt x="930" y="282"/>
                </a:lnTo>
                <a:lnTo>
                  <a:pt x="1300" y="0"/>
                </a:lnTo>
              </a:path>
            </a:pathLst>
          </a:custGeom>
          <a:noFill/>
          <a:ln w="19050">
            <a:solidFill>
              <a:schemeClr val="bg1"/>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7983" name="Freeform 95"/>
          <p:cNvSpPr>
            <a:spLocks/>
          </p:cNvSpPr>
          <p:nvPr/>
        </p:nvSpPr>
        <p:spPr bwMode="auto">
          <a:xfrm>
            <a:off x="1209675" y="2806700"/>
            <a:ext cx="2184400" cy="863600"/>
          </a:xfrm>
          <a:custGeom>
            <a:avLst/>
            <a:gdLst>
              <a:gd name="T0" fmla="*/ 0 w 1376"/>
              <a:gd name="T1" fmla="*/ 542 h 544"/>
              <a:gd name="T2" fmla="*/ 924 w 1376"/>
              <a:gd name="T3" fmla="*/ 544 h 544"/>
              <a:gd name="T4" fmla="*/ 1376 w 1376"/>
              <a:gd name="T5" fmla="*/ 0 h 544"/>
            </a:gdLst>
            <a:ahLst/>
            <a:cxnLst>
              <a:cxn ang="0">
                <a:pos x="T0" y="T1"/>
              </a:cxn>
              <a:cxn ang="0">
                <a:pos x="T2" y="T3"/>
              </a:cxn>
              <a:cxn ang="0">
                <a:pos x="T4" y="T5"/>
              </a:cxn>
            </a:cxnLst>
            <a:rect l="0" t="0" r="r" b="b"/>
            <a:pathLst>
              <a:path w="1376" h="544">
                <a:moveTo>
                  <a:pt x="0" y="542"/>
                </a:moveTo>
                <a:lnTo>
                  <a:pt x="924" y="544"/>
                </a:lnTo>
                <a:lnTo>
                  <a:pt x="1376" y="0"/>
                </a:lnTo>
              </a:path>
            </a:pathLst>
          </a:custGeom>
          <a:noFill/>
          <a:ln w="19050">
            <a:solidFill>
              <a:schemeClr val="bg1"/>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7984" name="Line 96"/>
          <p:cNvSpPr>
            <a:spLocks noChangeShapeType="1"/>
          </p:cNvSpPr>
          <p:nvPr/>
        </p:nvSpPr>
        <p:spPr bwMode="auto">
          <a:xfrm>
            <a:off x="4851400" y="4724400"/>
            <a:ext cx="2308225"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7985" name="Line 97"/>
          <p:cNvSpPr>
            <a:spLocks noChangeShapeType="1"/>
          </p:cNvSpPr>
          <p:nvPr/>
        </p:nvSpPr>
        <p:spPr bwMode="auto">
          <a:xfrm flipH="1">
            <a:off x="4851400" y="3498850"/>
            <a:ext cx="2308225"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7986" name="Line 98"/>
          <p:cNvSpPr>
            <a:spLocks noChangeShapeType="1"/>
          </p:cNvSpPr>
          <p:nvPr/>
        </p:nvSpPr>
        <p:spPr bwMode="auto">
          <a:xfrm>
            <a:off x="4745038" y="4241800"/>
            <a:ext cx="2417762"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7987" name="Freeform 99"/>
          <p:cNvSpPr>
            <a:spLocks/>
          </p:cNvSpPr>
          <p:nvPr/>
        </p:nvSpPr>
        <p:spPr bwMode="auto">
          <a:xfrm>
            <a:off x="4508500" y="2811463"/>
            <a:ext cx="2646363" cy="241300"/>
          </a:xfrm>
          <a:custGeom>
            <a:avLst/>
            <a:gdLst>
              <a:gd name="T0" fmla="*/ 0 w 1667"/>
              <a:gd name="T1" fmla="*/ 0 h 152"/>
              <a:gd name="T2" fmla="*/ 211 w 1667"/>
              <a:gd name="T3" fmla="*/ 152 h 152"/>
              <a:gd name="T4" fmla="*/ 1667 w 1667"/>
              <a:gd name="T5" fmla="*/ 152 h 152"/>
            </a:gdLst>
            <a:ahLst/>
            <a:cxnLst>
              <a:cxn ang="0">
                <a:pos x="T0" y="T1"/>
              </a:cxn>
              <a:cxn ang="0">
                <a:pos x="T2" y="T3"/>
              </a:cxn>
              <a:cxn ang="0">
                <a:pos x="T4" y="T5"/>
              </a:cxn>
            </a:cxnLst>
            <a:rect l="0" t="0" r="r" b="b"/>
            <a:pathLst>
              <a:path w="1667" h="152">
                <a:moveTo>
                  <a:pt x="0" y="0"/>
                </a:moveTo>
                <a:lnTo>
                  <a:pt x="211" y="152"/>
                </a:lnTo>
                <a:lnTo>
                  <a:pt x="1667" y="152"/>
                </a:lnTo>
              </a:path>
            </a:pathLst>
          </a:custGeom>
          <a:noFill/>
          <a:ln w="19050">
            <a:solidFill>
              <a:schemeClr val="bg1"/>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7988" name="Freeform 100"/>
          <p:cNvSpPr>
            <a:spLocks/>
          </p:cNvSpPr>
          <p:nvPr/>
        </p:nvSpPr>
        <p:spPr bwMode="auto">
          <a:xfrm>
            <a:off x="4538663" y="2573338"/>
            <a:ext cx="2616200" cy="254000"/>
          </a:xfrm>
          <a:custGeom>
            <a:avLst/>
            <a:gdLst>
              <a:gd name="T0" fmla="*/ 0 w 1648"/>
              <a:gd name="T1" fmla="*/ 0 h 160"/>
              <a:gd name="T2" fmla="*/ 189 w 1648"/>
              <a:gd name="T3" fmla="*/ 158 h 160"/>
              <a:gd name="T4" fmla="*/ 1648 w 1648"/>
              <a:gd name="T5" fmla="*/ 160 h 160"/>
            </a:gdLst>
            <a:ahLst/>
            <a:cxnLst>
              <a:cxn ang="0">
                <a:pos x="T0" y="T1"/>
              </a:cxn>
              <a:cxn ang="0">
                <a:pos x="T2" y="T3"/>
              </a:cxn>
              <a:cxn ang="0">
                <a:pos x="T4" y="T5"/>
              </a:cxn>
            </a:cxnLst>
            <a:rect l="0" t="0" r="r" b="b"/>
            <a:pathLst>
              <a:path w="1648" h="160">
                <a:moveTo>
                  <a:pt x="0" y="0"/>
                </a:moveTo>
                <a:lnTo>
                  <a:pt x="189" y="158"/>
                </a:lnTo>
                <a:lnTo>
                  <a:pt x="1648" y="160"/>
                </a:lnTo>
              </a:path>
            </a:pathLst>
          </a:custGeom>
          <a:noFill/>
          <a:ln w="19050">
            <a:solidFill>
              <a:schemeClr val="bg1"/>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7989" name="Freeform 101"/>
          <p:cNvSpPr>
            <a:spLocks/>
          </p:cNvSpPr>
          <p:nvPr/>
        </p:nvSpPr>
        <p:spPr bwMode="auto">
          <a:xfrm>
            <a:off x="5148263" y="1922463"/>
            <a:ext cx="1638300" cy="650875"/>
          </a:xfrm>
          <a:custGeom>
            <a:avLst/>
            <a:gdLst>
              <a:gd name="T0" fmla="*/ 0 w 1032"/>
              <a:gd name="T1" fmla="*/ 410 h 410"/>
              <a:gd name="T2" fmla="*/ 357 w 1032"/>
              <a:gd name="T3" fmla="*/ 0 h 410"/>
              <a:gd name="T4" fmla="*/ 1032 w 1032"/>
              <a:gd name="T5" fmla="*/ 0 h 410"/>
            </a:gdLst>
            <a:ahLst/>
            <a:cxnLst>
              <a:cxn ang="0">
                <a:pos x="T0" y="T1"/>
              </a:cxn>
              <a:cxn ang="0">
                <a:pos x="T2" y="T3"/>
              </a:cxn>
              <a:cxn ang="0">
                <a:pos x="T4" y="T5"/>
              </a:cxn>
            </a:cxnLst>
            <a:rect l="0" t="0" r="r" b="b"/>
            <a:pathLst>
              <a:path w="1032" h="410">
                <a:moveTo>
                  <a:pt x="0" y="410"/>
                </a:moveTo>
                <a:lnTo>
                  <a:pt x="357" y="0"/>
                </a:lnTo>
                <a:lnTo>
                  <a:pt x="1032" y="0"/>
                </a:lnTo>
              </a:path>
            </a:pathLst>
          </a:custGeom>
          <a:noFill/>
          <a:ln w="19050">
            <a:solidFill>
              <a:schemeClr val="bg1"/>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7990" name="Freeform 102"/>
          <p:cNvSpPr>
            <a:spLocks/>
          </p:cNvSpPr>
          <p:nvPr/>
        </p:nvSpPr>
        <p:spPr bwMode="auto">
          <a:xfrm>
            <a:off x="4897438" y="1731963"/>
            <a:ext cx="1901825" cy="1028700"/>
          </a:xfrm>
          <a:custGeom>
            <a:avLst/>
            <a:gdLst>
              <a:gd name="T0" fmla="*/ 0 w 1198"/>
              <a:gd name="T1" fmla="*/ 648 h 648"/>
              <a:gd name="T2" fmla="*/ 384 w 1198"/>
              <a:gd name="T3" fmla="*/ 2 h 648"/>
              <a:gd name="T4" fmla="*/ 1198 w 1198"/>
              <a:gd name="T5" fmla="*/ 0 h 648"/>
            </a:gdLst>
            <a:ahLst/>
            <a:cxnLst>
              <a:cxn ang="0">
                <a:pos x="T0" y="T1"/>
              </a:cxn>
              <a:cxn ang="0">
                <a:pos x="T2" y="T3"/>
              </a:cxn>
              <a:cxn ang="0">
                <a:pos x="T4" y="T5"/>
              </a:cxn>
            </a:cxnLst>
            <a:rect l="0" t="0" r="r" b="b"/>
            <a:pathLst>
              <a:path w="1198" h="648">
                <a:moveTo>
                  <a:pt x="0" y="648"/>
                </a:moveTo>
                <a:lnTo>
                  <a:pt x="384" y="2"/>
                </a:lnTo>
                <a:lnTo>
                  <a:pt x="1198" y="0"/>
                </a:lnTo>
              </a:path>
            </a:pathLst>
          </a:custGeom>
          <a:noFill/>
          <a:ln w="19050">
            <a:solidFill>
              <a:schemeClr val="bg1"/>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7991" name="Freeform 103"/>
          <p:cNvSpPr>
            <a:spLocks/>
          </p:cNvSpPr>
          <p:nvPr/>
        </p:nvSpPr>
        <p:spPr bwMode="auto">
          <a:xfrm>
            <a:off x="5003800" y="1554163"/>
            <a:ext cx="1785938" cy="762000"/>
          </a:xfrm>
          <a:custGeom>
            <a:avLst/>
            <a:gdLst>
              <a:gd name="T0" fmla="*/ 0 w 1125"/>
              <a:gd name="T1" fmla="*/ 480 h 480"/>
              <a:gd name="T2" fmla="*/ 179 w 1125"/>
              <a:gd name="T3" fmla="*/ 0 h 480"/>
              <a:gd name="T4" fmla="*/ 1125 w 1125"/>
              <a:gd name="T5" fmla="*/ 0 h 480"/>
            </a:gdLst>
            <a:ahLst/>
            <a:cxnLst>
              <a:cxn ang="0">
                <a:pos x="T0" y="T1"/>
              </a:cxn>
              <a:cxn ang="0">
                <a:pos x="T2" y="T3"/>
              </a:cxn>
              <a:cxn ang="0">
                <a:pos x="T4" y="T5"/>
              </a:cxn>
            </a:cxnLst>
            <a:rect l="0" t="0" r="r" b="b"/>
            <a:pathLst>
              <a:path w="1125" h="480">
                <a:moveTo>
                  <a:pt x="0" y="480"/>
                </a:moveTo>
                <a:lnTo>
                  <a:pt x="179" y="0"/>
                </a:lnTo>
                <a:lnTo>
                  <a:pt x="1125" y="0"/>
                </a:lnTo>
              </a:path>
            </a:pathLst>
          </a:custGeom>
          <a:noFill/>
          <a:ln w="19050">
            <a:solidFill>
              <a:schemeClr val="bg1"/>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7992" name="Freeform 104"/>
          <p:cNvSpPr>
            <a:spLocks/>
          </p:cNvSpPr>
          <p:nvPr/>
        </p:nvSpPr>
        <p:spPr bwMode="auto">
          <a:xfrm>
            <a:off x="4579938" y="1371600"/>
            <a:ext cx="2214562" cy="1079500"/>
          </a:xfrm>
          <a:custGeom>
            <a:avLst/>
            <a:gdLst>
              <a:gd name="T0" fmla="*/ 0 w 1395"/>
              <a:gd name="T1" fmla="*/ 680 h 680"/>
              <a:gd name="T2" fmla="*/ 342 w 1395"/>
              <a:gd name="T3" fmla="*/ 5 h 680"/>
              <a:gd name="T4" fmla="*/ 1395 w 1395"/>
              <a:gd name="T5" fmla="*/ 0 h 680"/>
            </a:gdLst>
            <a:ahLst/>
            <a:cxnLst>
              <a:cxn ang="0">
                <a:pos x="T0" y="T1"/>
              </a:cxn>
              <a:cxn ang="0">
                <a:pos x="T2" y="T3"/>
              </a:cxn>
              <a:cxn ang="0">
                <a:pos x="T4" y="T5"/>
              </a:cxn>
            </a:cxnLst>
            <a:rect l="0" t="0" r="r" b="b"/>
            <a:pathLst>
              <a:path w="1395" h="680">
                <a:moveTo>
                  <a:pt x="0" y="680"/>
                </a:moveTo>
                <a:lnTo>
                  <a:pt x="342" y="5"/>
                </a:lnTo>
                <a:lnTo>
                  <a:pt x="1395" y="0"/>
                </a:lnTo>
              </a:path>
            </a:pathLst>
          </a:custGeom>
          <a:noFill/>
          <a:ln w="19050">
            <a:solidFill>
              <a:schemeClr val="bg1"/>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7993" name="Freeform 105"/>
          <p:cNvSpPr>
            <a:spLocks/>
          </p:cNvSpPr>
          <p:nvPr/>
        </p:nvSpPr>
        <p:spPr bwMode="auto">
          <a:xfrm>
            <a:off x="4525963" y="1150938"/>
            <a:ext cx="2636837" cy="962025"/>
          </a:xfrm>
          <a:custGeom>
            <a:avLst/>
            <a:gdLst>
              <a:gd name="T0" fmla="*/ 0 w 1661"/>
              <a:gd name="T1" fmla="*/ 606 h 606"/>
              <a:gd name="T2" fmla="*/ 274 w 1661"/>
              <a:gd name="T3" fmla="*/ 3 h 606"/>
              <a:gd name="T4" fmla="*/ 1661 w 1661"/>
              <a:gd name="T5" fmla="*/ 0 h 606"/>
            </a:gdLst>
            <a:ahLst/>
            <a:cxnLst>
              <a:cxn ang="0">
                <a:pos x="T0" y="T1"/>
              </a:cxn>
              <a:cxn ang="0">
                <a:pos x="T2" y="T3"/>
              </a:cxn>
              <a:cxn ang="0">
                <a:pos x="T4" y="T5"/>
              </a:cxn>
            </a:cxnLst>
            <a:rect l="0" t="0" r="r" b="b"/>
            <a:pathLst>
              <a:path w="1661" h="606">
                <a:moveTo>
                  <a:pt x="0" y="606"/>
                </a:moveTo>
                <a:lnTo>
                  <a:pt x="274" y="3"/>
                </a:lnTo>
                <a:lnTo>
                  <a:pt x="1661" y="0"/>
                </a:lnTo>
              </a:path>
            </a:pathLst>
          </a:custGeom>
          <a:noFill/>
          <a:ln w="19050">
            <a:solidFill>
              <a:schemeClr val="bg1"/>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7994" name="Freeform 106"/>
          <p:cNvSpPr>
            <a:spLocks/>
          </p:cNvSpPr>
          <p:nvPr/>
        </p:nvSpPr>
        <p:spPr bwMode="auto">
          <a:xfrm>
            <a:off x="4387850" y="2449513"/>
            <a:ext cx="254000" cy="42862"/>
          </a:xfrm>
          <a:custGeom>
            <a:avLst/>
            <a:gdLst>
              <a:gd name="T0" fmla="*/ 2 w 160"/>
              <a:gd name="T1" fmla="*/ 26 h 27"/>
              <a:gd name="T2" fmla="*/ 0 w 160"/>
              <a:gd name="T3" fmla="*/ 0 h 27"/>
              <a:gd name="T4" fmla="*/ 158 w 160"/>
              <a:gd name="T5" fmla="*/ 0 h 27"/>
              <a:gd name="T6" fmla="*/ 160 w 160"/>
              <a:gd name="T7" fmla="*/ 27 h 27"/>
            </a:gdLst>
            <a:ahLst/>
            <a:cxnLst>
              <a:cxn ang="0">
                <a:pos x="T0" y="T1"/>
              </a:cxn>
              <a:cxn ang="0">
                <a:pos x="T2" y="T3"/>
              </a:cxn>
              <a:cxn ang="0">
                <a:pos x="T4" y="T5"/>
              </a:cxn>
              <a:cxn ang="0">
                <a:pos x="T6" y="T7"/>
              </a:cxn>
            </a:cxnLst>
            <a:rect l="0" t="0" r="r" b="b"/>
            <a:pathLst>
              <a:path w="160" h="27">
                <a:moveTo>
                  <a:pt x="2" y="26"/>
                </a:moveTo>
                <a:lnTo>
                  <a:pt x="0" y="0"/>
                </a:lnTo>
                <a:lnTo>
                  <a:pt x="158" y="0"/>
                </a:lnTo>
                <a:lnTo>
                  <a:pt x="160" y="27"/>
                </a:lnTo>
              </a:path>
            </a:pathLst>
          </a:custGeom>
          <a:noFill/>
          <a:ln w="19050">
            <a:solidFill>
              <a:schemeClr val="bg1"/>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7995" name="Freeform 107"/>
          <p:cNvSpPr>
            <a:spLocks/>
          </p:cNvSpPr>
          <p:nvPr/>
        </p:nvSpPr>
        <p:spPr bwMode="auto">
          <a:xfrm>
            <a:off x="2406650" y="1449388"/>
            <a:ext cx="1936750" cy="796925"/>
          </a:xfrm>
          <a:custGeom>
            <a:avLst/>
            <a:gdLst>
              <a:gd name="T0" fmla="*/ 0 w 1220"/>
              <a:gd name="T1" fmla="*/ 4 h 502"/>
              <a:gd name="T2" fmla="*/ 574 w 1220"/>
              <a:gd name="T3" fmla="*/ 0 h 502"/>
              <a:gd name="T4" fmla="*/ 1220 w 1220"/>
              <a:gd name="T5" fmla="*/ 502 h 502"/>
            </a:gdLst>
            <a:ahLst/>
            <a:cxnLst>
              <a:cxn ang="0">
                <a:pos x="T0" y="T1"/>
              </a:cxn>
              <a:cxn ang="0">
                <a:pos x="T2" y="T3"/>
              </a:cxn>
              <a:cxn ang="0">
                <a:pos x="T4" y="T5"/>
              </a:cxn>
            </a:cxnLst>
            <a:rect l="0" t="0" r="r" b="b"/>
            <a:pathLst>
              <a:path w="1220" h="502">
                <a:moveTo>
                  <a:pt x="0" y="4"/>
                </a:moveTo>
                <a:lnTo>
                  <a:pt x="574" y="0"/>
                </a:lnTo>
                <a:lnTo>
                  <a:pt x="1220" y="502"/>
                </a:lnTo>
              </a:path>
            </a:pathLst>
          </a:custGeom>
          <a:noFill/>
          <a:ln w="9525">
            <a:solidFill>
              <a:schemeClr val="tx1"/>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7996" name="Freeform 108"/>
          <p:cNvSpPr>
            <a:spLocks/>
          </p:cNvSpPr>
          <p:nvPr/>
        </p:nvSpPr>
        <p:spPr bwMode="auto">
          <a:xfrm>
            <a:off x="2438400" y="1706563"/>
            <a:ext cx="1914525" cy="1181100"/>
          </a:xfrm>
          <a:custGeom>
            <a:avLst/>
            <a:gdLst>
              <a:gd name="T0" fmla="*/ 0 w 1206"/>
              <a:gd name="T1" fmla="*/ 0 h 744"/>
              <a:gd name="T2" fmla="*/ 298 w 1206"/>
              <a:gd name="T3" fmla="*/ 2 h 744"/>
              <a:gd name="T4" fmla="*/ 1206 w 1206"/>
              <a:gd name="T5" fmla="*/ 744 h 744"/>
            </a:gdLst>
            <a:ahLst/>
            <a:cxnLst>
              <a:cxn ang="0">
                <a:pos x="T0" y="T1"/>
              </a:cxn>
              <a:cxn ang="0">
                <a:pos x="T2" y="T3"/>
              </a:cxn>
              <a:cxn ang="0">
                <a:pos x="T4" y="T5"/>
              </a:cxn>
            </a:cxnLst>
            <a:rect l="0" t="0" r="r" b="b"/>
            <a:pathLst>
              <a:path w="1206" h="744">
                <a:moveTo>
                  <a:pt x="0" y="0"/>
                </a:moveTo>
                <a:lnTo>
                  <a:pt x="298" y="2"/>
                </a:lnTo>
                <a:lnTo>
                  <a:pt x="1206" y="744"/>
                </a:lnTo>
              </a:path>
            </a:pathLst>
          </a:custGeom>
          <a:noFill/>
          <a:ln w="9525">
            <a:solidFill>
              <a:schemeClr val="tx1"/>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7997" name="Freeform 109"/>
          <p:cNvSpPr>
            <a:spLocks/>
          </p:cNvSpPr>
          <p:nvPr/>
        </p:nvSpPr>
        <p:spPr bwMode="auto">
          <a:xfrm>
            <a:off x="2419350" y="1963738"/>
            <a:ext cx="1263650" cy="555625"/>
          </a:xfrm>
          <a:custGeom>
            <a:avLst/>
            <a:gdLst>
              <a:gd name="T0" fmla="*/ 0 w 796"/>
              <a:gd name="T1" fmla="*/ 0 h 350"/>
              <a:gd name="T2" fmla="*/ 358 w 796"/>
              <a:gd name="T3" fmla="*/ 0 h 350"/>
              <a:gd name="T4" fmla="*/ 796 w 796"/>
              <a:gd name="T5" fmla="*/ 350 h 350"/>
            </a:gdLst>
            <a:ahLst/>
            <a:cxnLst>
              <a:cxn ang="0">
                <a:pos x="T0" y="T1"/>
              </a:cxn>
              <a:cxn ang="0">
                <a:pos x="T2" y="T3"/>
              </a:cxn>
              <a:cxn ang="0">
                <a:pos x="T4" y="T5"/>
              </a:cxn>
            </a:cxnLst>
            <a:rect l="0" t="0" r="r" b="b"/>
            <a:pathLst>
              <a:path w="796" h="350">
                <a:moveTo>
                  <a:pt x="0" y="0"/>
                </a:moveTo>
                <a:lnTo>
                  <a:pt x="358" y="0"/>
                </a:lnTo>
                <a:lnTo>
                  <a:pt x="796" y="350"/>
                </a:lnTo>
              </a:path>
            </a:pathLst>
          </a:custGeom>
          <a:noFill/>
          <a:ln w="9525">
            <a:solidFill>
              <a:schemeClr val="tx1"/>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7998" name="Freeform 110"/>
          <p:cNvSpPr>
            <a:spLocks/>
          </p:cNvSpPr>
          <p:nvPr/>
        </p:nvSpPr>
        <p:spPr bwMode="auto">
          <a:xfrm>
            <a:off x="1181100" y="2233613"/>
            <a:ext cx="1758950" cy="133350"/>
          </a:xfrm>
          <a:custGeom>
            <a:avLst/>
            <a:gdLst>
              <a:gd name="T0" fmla="*/ 0 w 1108"/>
              <a:gd name="T1" fmla="*/ 0 h 84"/>
              <a:gd name="T2" fmla="*/ 942 w 1108"/>
              <a:gd name="T3" fmla="*/ 0 h 84"/>
              <a:gd name="T4" fmla="*/ 1108 w 1108"/>
              <a:gd name="T5" fmla="*/ 84 h 84"/>
            </a:gdLst>
            <a:ahLst/>
            <a:cxnLst>
              <a:cxn ang="0">
                <a:pos x="T0" y="T1"/>
              </a:cxn>
              <a:cxn ang="0">
                <a:pos x="T2" y="T3"/>
              </a:cxn>
              <a:cxn ang="0">
                <a:pos x="T4" y="T5"/>
              </a:cxn>
            </a:cxnLst>
            <a:rect l="0" t="0" r="r" b="b"/>
            <a:pathLst>
              <a:path w="1108" h="84">
                <a:moveTo>
                  <a:pt x="0" y="0"/>
                </a:moveTo>
                <a:lnTo>
                  <a:pt x="942" y="0"/>
                </a:lnTo>
                <a:lnTo>
                  <a:pt x="1108" y="84"/>
                </a:lnTo>
              </a:path>
            </a:pathLst>
          </a:custGeom>
          <a:noFill/>
          <a:ln w="9525">
            <a:solidFill>
              <a:schemeClr val="tx1"/>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7999" name="Freeform 111"/>
          <p:cNvSpPr>
            <a:spLocks/>
          </p:cNvSpPr>
          <p:nvPr/>
        </p:nvSpPr>
        <p:spPr bwMode="auto">
          <a:xfrm>
            <a:off x="1263650" y="2411413"/>
            <a:ext cx="1384300" cy="263525"/>
          </a:xfrm>
          <a:custGeom>
            <a:avLst/>
            <a:gdLst>
              <a:gd name="T0" fmla="*/ 0 w 872"/>
              <a:gd name="T1" fmla="*/ 166 h 166"/>
              <a:gd name="T2" fmla="*/ 458 w 872"/>
              <a:gd name="T3" fmla="*/ 166 h 166"/>
              <a:gd name="T4" fmla="*/ 872 w 872"/>
              <a:gd name="T5" fmla="*/ 0 h 166"/>
            </a:gdLst>
            <a:ahLst/>
            <a:cxnLst>
              <a:cxn ang="0">
                <a:pos x="T0" y="T1"/>
              </a:cxn>
              <a:cxn ang="0">
                <a:pos x="T2" y="T3"/>
              </a:cxn>
              <a:cxn ang="0">
                <a:pos x="T4" y="T5"/>
              </a:cxn>
            </a:cxnLst>
            <a:rect l="0" t="0" r="r" b="b"/>
            <a:pathLst>
              <a:path w="872" h="166">
                <a:moveTo>
                  <a:pt x="0" y="166"/>
                </a:moveTo>
                <a:lnTo>
                  <a:pt x="458" y="166"/>
                </a:lnTo>
                <a:lnTo>
                  <a:pt x="872" y="0"/>
                </a:lnTo>
              </a:path>
            </a:pathLst>
          </a:custGeom>
          <a:noFill/>
          <a:ln w="9525">
            <a:solidFill>
              <a:schemeClr val="tx1"/>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8000" name="Freeform 112"/>
          <p:cNvSpPr>
            <a:spLocks/>
          </p:cNvSpPr>
          <p:nvPr/>
        </p:nvSpPr>
        <p:spPr bwMode="auto">
          <a:xfrm>
            <a:off x="1174750" y="2471738"/>
            <a:ext cx="2063750" cy="447675"/>
          </a:xfrm>
          <a:custGeom>
            <a:avLst/>
            <a:gdLst>
              <a:gd name="T0" fmla="*/ 0 w 1300"/>
              <a:gd name="T1" fmla="*/ 282 h 282"/>
              <a:gd name="T2" fmla="*/ 930 w 1300"/>
              <a:gd name="T3" fmla="*/ 282 h 282"/>
              <a:gd name="T4" fmla="*/ 1300 w 1300"/>
              <a:gd name="T5" fmla="*/ 0 h 282"/>
            </a:gdLst>
            <a:ahLst/>
            <a:cxnLst>
              <a:cxn ang="0">
                <a:pos x="T0" y="T1"/>
              </a:cxn>
              <a:cxn ang="0">
                <a:pos x="T2" y="T3"/>
              </a:cxn>
              <a:cxn ang="0">
                <a:pos x="T4" y="T5"/>
              </a:cxn>
            </a:cxnLst>
            <a:rect l="0" t="0" r="r" b="b"/>
            <a:pathLst>
              <a:path w="1300" h="282">
                <a:moveTo>
                  <a:pt x="0" y="282"/>
                </a:moveTo>
                <a:lnTo>
                  <a:pt x="930" y="282"/>
                </a:lnTo>
                <a:lnTo>
                  <a:pt x="1300" y="0"/>
                </a:lnTo>
              </a:path>
            </a:pathLst>
          </a:custGeom>
          <a:noFill/>
          <a:ln w="9525">
            <a:solidFill>
              <a:schemeClr val="tx1"/>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8001" name="Freeform 113"/>
          <p:cNvSpPr>
            <a:spLocks/>
          </p:cNvSpPr>
          <p:nvPr/>
        </p:nvSpPr>
        <p:spPr bwMode="auto">
          <a:xfrm>
            <a:off x="1206500" y="2805113"/>
            <a:ext cx="2184400" cy="863600"/>
          </a:xfrm>
          <a:custGeom>
            <a:avLst/>
            <a:gdLst>
              <a:gd name="T0" fmla="*/ 0 w 1376"/>
              <a:gd name="T1" fmla="*/ 542 h 544"/>
              <a:gd name="T2" fmla="*/ 924 w 1376"/>
              <a:gd name="T3" fmla="*/ 544 h 544"/>
              <a:gd name="T4" fmla="*/ 1376 w 1376"/>
              <a:gd name="T5" fmla="*/ 0 h 544"/>
            </a:gdLst>
            <a:ahLst/>
            <a:cxnLst>
              <a:cxn ang="0">
                <a:pos x="T0" y="T1"/>
              </a:cxn>
              <a:cxn ang="0">
                <a:pos x="T2" y="T3"/>
              </a:cxn>
              <a:cxn ang="0">
                <a:pos x="T4" y="T5"/>
              </a:cxn>
            </a:cxnLst>
            <a:rect l="0" t="0" r="r" b="b"/>
            <a:pathLst>
              <a:path w="1376" h="544">
                <a:moveTo>
                  <a:pt x="0" y="542"/>
                </a:moveTo>
                <a:lnTo>
                  <a:pt x="924" y="544"/>
                </a:lnTo>
                <a:lnTo>
                  <a:pt x="1376" y="0"/>
                </a:lnTo>
              </a:path>
            </a:pathLst>
          </a:custGeom>
          <a:noFill/>
          <a:ln w="9525">
            <a:solidFill>
              <a:schemeClr val="tx1"/>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8002" name="Line 114"/>
          <p:cNvSpPr>
            <a:spLocks noChangeShapeType="1"/>
          </p:cNvSpPr>
          <p:nvPr/>
        </p:nvSpPr>
        <p:spPr bwMode="auto">
          <a:xfrm>
            <a:off x="4848225" y="4722813"/>
            <a:ext cx="230822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8003" name="Line 115"/>
          <p:cNvSpPr>
            <a:spLocks noChangeShapeType="1"/>
          </p:cNvSpPr>
          <p:nvPr/>
        </p:nvSpPr>
        <p:spPr bwMode="auto">
          <a:xfrm flipH="1">
            <a:off x="4848225" y="3497263"/>
            <a:ext cx="230822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8004" name="Line 116"/>
          <p:cNvSpPr>
            <a:spLocks noChangeShapeType="1"/>
          </p:cNvSpPr>
          <p:nvPr/>
        </p:nvSpPr>
        <p:spPr bwMode="auto">
          <a:xfrm>
            <a:off x="4741863" y="4240213"/>
            <a:ext cx="241776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8005" name="Freeform 117"/>
          <p:cNvSpPr>
            <a:spLocks/>
          </p:cNvSpPr>
          <p:nvPr/>
        </p:nvSpPr>
        <p:spPr bwMode="auto">
          <a:xfrm>
            <a:off x="4505325" y="2809875"/>
            <a:ext cx="2646363" cy="241300"/>
          </a:xfrm>
          <a:custGeom>
            <a:avLst/>
            <a:gdLst>
              <a:gd name="T0" fmla="*/ 0 w 1667"/>
              <a:gd name="T1" fmla="*/ 0 h 152"/>
              <a:gd name="T2" fmla="*/ 211 w 1667"/>
              <a:gd name="T3" fmla="*/ 152 h 152"/>
              <a:gd name="T4" fmla="*/ 1667 w 1667"/>
              <a:gd name="T5" fmla="*/ 152 h 152"/>
            </a:gdLst>
            <a:ahLst/>
            <a:cxnLst>
              <a:cxn ang="0">
                <a:pos x="T0" y="T1"/>
              </a:cxn>
              <a:cxn ang="0">
                <a:pos x="T2" y="T3"/>
              </a:cxn>
              <a:cxn ang="0">
                <a:pos x="T4" y="T5"/>
              </a:cxn>
            </a:cxnLst>
            <a:rect l="0" t="0" r="r" b="b"/>
            <a:pathLst>
              <a:path w="1667" h="152">
                <a:moveTo>
                  <a:pt x="0" y="0"/>
                </a:moveTo>
                <a:lnTo>
                  <a:pt x="211" y="152"/>
                </a:lnTo>
                <a:lnTo>
                  <a:pt x="1667" y="152"/>
                </a:lnTo>
              </a:path>
            </a:pathLst>
          </a:custGeom>
          <a:noFill/>
          <a:ln w="9525">
            <a:solidFill>
              <a:schemeClr val="tx1"/>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8006" name="Freeform 118"/>
          <p:cNvSpPr>
            <a:spLocks/>
          </p:cNvSpPr>
          <p:nvPr/>
        </p:nvSpPr>
        <p:spPr bwMode="auto">
          <a:xfrm>
            <a:off x="4535488" y="2571750"/>
            <a:ext cx="2616200" cy="254000"/>
          </a:xfrm>
          <a:custGeom>
            <a:avLst/>
            <a:gdLst>
              <a:gd name="T0" fmla="*/ 0 w 1648"/>
              <a:gd name="T1" fmla="*/ 0 h 160"/>
              <a:gd name="T2" fmla="*/ 189 w 1648"/>
              <a:gd name="T3" fmla="*/ 158 h 160"/>
              <a:gd name="T4" fmla="*/ 1648 w 1648"/>
              <a:gd name="T5" fmla="*/ 160 h 160"/>
            </a:gdLst>
            <a:ahLst/>
            <a:cxnLst>
              <a:cxn ang="0">
                <a:pos x="T0" y="T1"/>
              </a:cxn>
              <a:cxn ang="0">
                <a:pos x="T2" y="T3"/>
              </a:cxn>
              <a:cxn ang="0">
                <a:pos x="T4" y="T5"/>
              </a:cxn>
            </a:cxnLst>
            <a:rect l="0" t="0" r="r" b="b"/>
            <a:pathLst>
              <a:path w="1648" h="160">
                <a:moveTo>
                  <a:pt x="0" y="0"/>
                </a:moveTo>
                <a:lnTo>
                  <a:pt x="189" y="158"/>
                </a:lnTo>
                <a:lnTo>
                  <a:pt x="1648" y="160"/>
                </a:lnTo>
              </a:path>
            </a:pathLst>
          </a:custGeom>
          <a:noFill/>
          <a:ln w="9525">
            <a:solidFill>
              <a:schemeClr val="tx1"/>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8007" name="Freeform 119"/>
          <p:cNvSpPr>
            <a:spLocks/>
          </p:cNvSpPr>
          <p:nvPr/>
        </p:nvSpPr>
        <p:spPr bwMode="auto">
          <a:xfrm>
            <a:off x="5145088" y="1920875"/>
            <a:ext cx="1638300" cy="650875"/>
          </a:xfrm>
          <a:custGeom>
            <a:avLst/>
            <a:gdLst>
              <a:gd name="T0" fmla="*/ 0 w 1032"/>
              <a:gd name="T1" fmla="*/ 410 h 410"/>
              <a:gd name="T2" fmla="*/ 357 w 1032"/>
              <a:gd name="T3" fmla="*/ 0 h 410"/>
              <a:gd name="T4" fmla="*/ 1032 w 1032"/>
              <a:gd name="T5" fmla="*/ 0 h 410"/>
            </a:gdLst>
            <a:ahLst/>
            <a:cxnLst>
              <a:cxn ang="0">
                <a:pos x="T0" y="T1"/>
              </a:cxn>
              <a:cxn ang="0">
                <a:pos x="T2" y="T3"/>
              </a:cxn>
              <a:cxn ang="0">
                <a:pos x="T4" y="T5"/>
              </a:cxn>
            </a:cxnLst>
            <a:rect l="0" t="0" r="r" b="b"/>
            <a:pathLst>
              <a:path w="1032" h="410">
                <a:moveTo>
                  <a:pt x="0" y="410"/>
                </a:moveTo>
                <a:lnTo>
                  <a:pt x="357" y="0"/>
                </a:lnTo>
                <a:lnTo>
                  <a:pt x="1032" y="0"/>
                </a:lnTo>
              </a:path>
            </a:pathLst>
          </a:custGeom>
          <a:noFill/>
          <a:ln w="9525">
            <a:solidFill>
              <a:schemeClr val="tx1"/>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8008" name="Freeform 120"/>
          <p:cNvSpPr>
            <a:spLocks/>
          </p:cNvSpPr>
          <p:nvPr/>
        </p:nvSpPr>
        <p:spPr bwMode="auto">
          <a:xfrm>
            <a:off x="4894263" y="1730375"/>
            <a:ext cx="1901825" cy="1028700"/>
          </a:xfrm>
          <a:custGeom>
            <a:avLst/>
            <a:gdLst>
              <a:gd name="T0" fmla="*/ 0 w 1198"/>
              <a:gd name="T1" fmla="*/ 648 h 648"/>
              <a:gd name="T2" fmla="*/ 384 w 1198"/>
              <a:gd name="T3" fmla="*/ 2 h 648"/>
              <a:gd name="T4" fmla="*/ 1198 w 1198"/>
              <a:gd name="T5" fmla="*/ 0 h 648"/>
            </a:gdLst>
            <a:ahLst/>
            <a:cxnLst>
              <a:cxn ang="0">
                <a:pos x="T0" y="T1"/>
              </a:cxn>
              <a:cxn ang="0">
                <a:pos x="T2" y="T3"/>
              </a:cxn>
              <a:cxn ang="0">
                <a:pos x="T4" y="T5"/>
              </a:cxn>
            </a:cxnLst>
            <a:rect l="0" t="0" r="r" b="b"/>
            <a:pathLst>
              <a:path w="1198" h="648">
                <a:moveTo>
                  <a:pt x="0" y="648"/>
                </a:moveTo>
                <a:lnTo>
                  <a:pt x="384" y="2"/>
                </a:lnTo>
                <a:lnTo>
                  <a:pt x="1198" y="0"/>
                </a:lnTo>
              </a:path>
            </a:pathLst>
          </a:custGeom>
          <a:noFill/>
          <a:ln w="9525">
            <a:solidFill>
              <a:schemeClr val="tx1"/>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8009" name="Freeform 121"/>
          <p:cNvSpPr>
            <a:spLocks/>
          </p:cNvSpPr>
          <p:nvPr/>
        </p:nvSpPr>
        <p:spPr bwMode="auto">
          <a:xfrm>
            <a:off x="5000625" y="1552575"/>
            <a:ext cx="1785938" cy="762000"/>
          </a:xfrm>
          <a:custGeom>
            <a:avLst/>
            <a:gdLst>
              <a:gd name="T0" fmla="*/ 0 w 1125"/>
              <a:gd name="T1" fmla="*/ 480 h 480"/>
              <a:gd name="T2" fmla="*/ 179 w 1125"/>
              <a:gd name="T3" fmla="*/ 0 h 480"/>
              <a:gd name="T4" fmla="*/ 1125 w 1125"/>
              <a:gd name="T5" fmla="*/ 0 h 480"/>
            </a:gdLst>
            <a:ahLst/>
            <a:cxnLst>
              <a:cxn ang="0">
                <a:pos x="T0" y="T1"/>
              </a:cxn>
              <a:cxn ang="0">
                <a:pos x="T2" y="T3"/>
              </a:cxn>
              <a:cxn ang="0">
                <a:pos x="T4" y="T5"/>
              </a:cxn>
            </a:cxnLst>
            <a:rect l="0" t="0" r="r" b="b"/>
            <a:pathLst>
              <a:path w="1125" h="480">
                <a:moveTo>
                  <a:pt x="0" y="480"/>
                </a:moveTo>
                <a:lnTo>
                  <a:pt x="179" y="0"/>
                </a:lnTo>
                <a:lnTo>
                  <a:pt x="1125" y="0"/>
                </a:lnTo>
              </a:path>
            </a:pathLst>
          </a:custGeom>
          <a:noFill/>
          <a:ln w="9525">
            <a:solidFill>
              <a:schemeClr val="tx1"/>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8010" name="Freeform 122"/>
          <p:cNvSpPr>
            <a:spLocks/>
          </p:cNvSpPr>
          <p:nvPr/>
        </p:nvSpPr>
        <p:spPr bwMode="auto">
          <a:xfrm>
            <a:off x="4576763" y="1370013"/>
            <a:ext cx="2214562" cy="1079500"/>
          </a:xfrm>
          <a:custGeom>
            <a:avLst/>
            <a:gdLst>
              <a:gd name="T0" fmla="*/ 0 w 1395"/>
              <a:gd name="T1" fmla="*/ 680 h 680"/>
              <a:gd name="T2" fmla="*/ 342 w 1395"/>
              <a:gd name="T3" fmla="*/ 5 h 680"/>
              <a:gd name="T4" fmla="*/ 1395 w 1395"/>
              <a:gd name="T5" fmla="*/ 0 h 680"/>
            </a:gdLst>
            <a:ahLst/>
            <a:cxnLst>
              <a:cxn ang="0">
                <a:pos x="T0" y="T1"/>
              </a:cxn>
              <a:cxn ang="0">
                <a:pos x="T2" y="T3"/>
              </a:cxn>
              <a:cxn ang="0">
                <a:pos x="T4" y="T5"/>
              </a:cxn>
            </a:cxnLst>
            <a:rect l="0" t="0" r="r" b="b"/>
            <a:pathLst>
              <a:path w="1395" h="680">
                <a:moveTo>
                  <a:pt x="0" y="680"/>
                </a:moveTo>
                <a:lnTo>
                  <a:pt x="342" y="5"/>
                </a:lnTo>
                <a:lnTo>
                  <a:pt x="1395" y="0"/>
                </a:lnTo>
              </a:path>
            </a:pathLst>
          </a:custGeom>
          <a:noFill/>
          <a:ln w="9525">
            <a:solidFill>
              <a:schemeClr val="tx1"/>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8011" name="Freeform 123"/>
          <p:cNvSpPr>
            <a:spLocks/>
          </p:cNvSpPr>
          <p:nvPr/>
        </p:nvSpPr>
        <p:spPr bwMode="auto">
          <a:xfrm>
            <a:off x="4522788" y="1149350"/>
            <a:ext cx="2636837" cy="962025"/>
          </a:xfrm>
          <a:custGeom>
            <a:avLst/>
            <a:gdLst>
              <a:gd name="T0" fmla="*/ 0 w 1661"/>
              <a:gd name="T1" fmla="*/ 606 h 606"/>
              <a:gd name="T2" fmla="*/ 274 w 1661"/>
              <a:gd name="T3" fmla="*/ 3 h 606"/>
              <a:gd name="T4" fmla="*/ 1661 w 1661"/>
              <a:gd name="T5" fmla="*/ 0 h 606"/>
            </a:gdLst>
            <a:ahLst/>
            <a:cxnLst>
              <a:cxn ang="0">
                <a:pos x="T0" y="T1"/>
              </a:cxn>
              <a:cxn ang="0">
                <a:pos x="T2" y="T3"/>
              </a:cxn>
              <a:cxn ang="0">
                <a:pos x="T4" y="T5"/>
              </a:cxn>
            </a:cxnLst>
            <a:rect l="0" t="0" r="r" b="b"/>
            <a:pathLst>
              <a:path w="1661" h="606">
                <a:moveTo>
                  <a:pt x="0" y="606"/>
                </a:moveTo>
                <a:lnTo>
                  <a:pt x="274" y="3"/>
                </a:lnTo>
                <a:lnTo>
                  <a:pt x="1661" y="0"/>
                </a:lnTo>
              </a:path>
            </a:pathLst>
          </a:custGeom>
          <a:noFill/>
          <a:ln w="9525">
            <a:solidFill>
              <a:schemeClr val="tx1"/>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8012" name="Freeform 124"/>
          <p:cNvSpPr>
            <a:spLocks/>
          </p:cNvSpPr>
          <p:nvPr/>
        </p:nvSpPr>
        <p:spPr bwMode="auto">
          <a:xfrm>
            <a:off x="4384675" y="2447925"/>
            <a:ext cx="254000" cy="42863"/>
          </a:xfrm>
          <a:custGeom>
            <a:avLst/>
            <a:gdLst>
              <a:gd name="T0" fmla="*/ 2 w 160"/>
              <a:gd name="T1" fmla="*/ 26 h 27"/>
              <a:gd name="T2" fmla="*/ 0 w 160"/>
              <a:gd name="T3" fmla="*/ 0 h 27"/>
              <a:gd name="T4" fmla="*/ 158 w 160"/>
              <a:gd name="T5" fmla="*/ 0 h 27"/>
              <a:gd name="T6" fmla="*/ 160 w 160"/>
              <a:gd name="T7" fmla="*/ 27 h 27"/>
            </a:gdLst>
            <a:ahLst/>
            <a:cxnLst>
              <a:cxn ang="0">
                <a:pos x="T0" y="T1"/>
              </a:cxn>
              <a:cxn ang="0">
                <a:pos x="T2" y="T3"/>
              </a:cxn>
              <a:cxn ang="0">
                <a:pos x="T4" y="T5"/>
              </a:cxn>
              <a:cxn ang="0">
                <a:pos x="T6" y="T7"/>
              </a:cxn>
            </a:cxnLst>
            <a:rect l="0" t="0" r="r" b="b"/>
            <a:pathLst>
              <a:path w="160" h="27">
                <a:moveTo>
                  <a:pt x="2" y="26"/>
                </a:moveTo>
                <a:lnTo>
                  <a:pt x="0" y="0"/>
                </a:lnTo>
                <a:lnTo>
                  <a:pt x="158" y="0"/>
                </a:lnTo>
                <a:lnTo>
                  <a:pt x="160" y="27"/>
                </a:lnTo>
              </a:path>
            </a:pathLst>
          </a:custGeom>
          <a:noFill/>
          <a:ln w="9525">
            <a:solidFill>
              <a:schemeClr val="tx1"/>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8013" name="Rectangle 125"/>
          <p:cNvSpPr>
            <a:spLocks noChangeArrowheads="1"/>
          </p:cNvSpPr>
          <p:nvPr/>
        </p:nvSpPr>
        <p:spPr bwMode="auto">
          <a:xfrm>
            <a:off x="0" y="0"/>
            <a:ext cx="9144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457200">
            <a:spAutoFit/>
          </a:bodyPr>
          <a:lstStyle/>
          <a:p>
            <a:pPr eaLnBrk="1" hangingPunct="1">
              <a:spcBef>
                <a:spcPct val="50000"/>
              </a:spcBef>
            </a:pPr>
            <a:r>
              <a:rPr lang="en-US" sz="1200" b="1">
                <a:latin typeface="Arial" charset="0"/>
                <a:cs typeface="Arial" charset="0"/>
              </a:rPr>
              <a:t>Figure 12.28b  Anatomy of the spinal cord.</a:t>
            </a:r>
          </a:p>
        </p:txBody>
      </p:sp>
      <p:sp>
        <p:nvSpPr>
          <p:cNvPr id="38017" name="AutoShape 129"/>
          <p:cNvSpPr>
            <a:spLocks/>
          </p:cNvSpPr>
          <p:nvPr/>
        </p:nvSpPr>
        <p:spPr bwMode="auto">
          <a:xfrm>
            <a:off x="8075613" y="1298575"/>
            <a:ext cx="79375" cy="708025"/>
          </a:xfrm>
          <a:prstGeom prst="rightBracket">
            <a:avLst>
              <a:gd name="adj" fmla="val 0"/>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8018" name="Line 130"/>
          <p:cNvSpPr>
            <a:spLocks noChangeShapeType="1"/>
          </p:cNvSpPr>
          <p:nvPr/>
        </p:nvSpPr>
        <p:spPr bwMode="auto">
          <a:xfrm>
            <a:off x="8150225" y="1654175"/>
            <a:ext cx="8255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extLst>
      <p:ext uri="{BB962C8B-B14F-4D97-AF65-F5344CB8AC3E}">
        <p14:creationId xmlns:p14="http://schemas.microsoft.com/office/powerpoint/2010/main" val="2551747527"/>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8" name="Rectangle 6"/>
          <p:cNvSpPr>
            <a:spLocks noGrp="1" noChangeArrowheads="1"/>
          </p:cNvSpPr>
          <p:nvPr>
            <p:ph type="title"/>
          </p:nvPr>
        </p:nvSpPr>
        <p:spPr/>
        <p:txBody>
          <a:bodyPr/>
          <a:lstStyle/>
          <a:p>
            <a:r>
              <a:rPr lang="en-US"/>
              <a:t>Gray Matter</a:t>
            </a:r>
          </a:p>
        </p:txBody>
      </p:sp>
      <p:sp>
        <p:nvSpPr>
          <p:cNvPr id="38919" name="Rectangle 7"/>
          <p:cNvSpPr>
            <a:spLocks noGrp="1" noChangeArrowheads="1"/>
          </p:cNvSpPr>
          <p:nvPr>
            <p:ph type="body" idx="1"/>
          </p:nvPr>
        </p:nvSpPr>
        <p:spPr/>
        <p:txBody>
          <a:bodyPr>
            <a:normAutofit fontScale="85000" lnSpcReduction="20000"/>
          </a:bodyPr>
          <a:lstStyle/>
          <a:p>
            <a:r>
              <a:rPr lang="en-US" sz="2800" b="1" dirty="0"/>
              <a:t>Dorsal horns</a:t>
            </a:r>
            <a:r>
              <a:rPr lang="en-US" sz="2800" dirty="0"/>
              <a:t> </a:t>
            </a:r>
            <a:endParaRPr lang="en-US" sz="2800" dirty="0" smtClean="0"/>
          </a:p>
          <a:p>
            <a:pPr lvl="1"/>
            <a:r>
              <a:rPr lang="en-US" sz="2400" dirty="0" err="1" smtClean="0"/>
              <a:t>interneurons</a:t>
            </a:r>
            <a:r>
              <a:rPr lang="en-US" sz="2400" dirty="0" smtClean="0"/>
              <a:t> </a:t>
            </a:r>
            <a:r>
              <a:rPr lang="en-US" sz="2400" dirty="0"/>
              <a:t>that receive somatic and visceral sensory input</a:t>
            </a:r>
          </a:p>
          <a:p>
            <a:r>
              <a:rPr lang="en-US" sz="2800" b="1" dirty="0"/>
              <a:t>Ventral horns</a:t>
            </a:r>
            <a:r>
              <a:rPr lang="en-US" sz="2800" dirty="0"/>
              <a:t> </a:t>
            </a:r>
            <a:endParaRPr lang="en-US" sz="2800" dirty="0" smtClean="0"/>
          </a:p>
          <a:p>
            <a:pPr lvl="1"/>
            <a:r>
              <a:rPr lang="en-US" sz="2400" dirty="0" smtClean="0"/>
              <a:t>some </a:t>
            </a:r>
            <a:r>
              <a:rPr lang="en-US" sz="2400" dirty="0" err="1"/>
              <a:t>interneurons</a:t>
            </a:r>
            <a:r>
              <a:rPr lang="en-US" sz="2400" dirty="0"/>
              <a:t>; </a:t>
            </a:r>
            <a:endParaRPr lang="en-US" sz="2400" dirty="0" smtClean="0"/>
          </a:p>
          <a:p>
            <a:pPr lvl="1"/>
            <a:r>
              <a:rPr lang="en-US" sz="2400" dirty="0" smtClean="0"/>
              <a:t>somatic </a:t>
            </a:r>
            <a:r>
              <a:rPr lang="en-US" sz="2400" dirty="0"/>
              <a:t>motor neurons; </a:t>
            </a:r>
            <a:endParaRPr lang="en-US" sz="2400" dirty="0" smtClean="0"/>
          </a:p>
          <a:p>
            <a:pPr lvl="1"/>
            <a:r>
              <a:rPr lang="en-US" sz="2400" dirty="0" smtClean="0"/>
              <a:t>axons </a:t>
            </a:r>
            <a:r>
              <a:rPr lang="en-US" sz="2400" dirty="0"/>
              <a:t>exit cord via </a:t>
            </a:r>
            <a:r>
              <a:rPr lang="en-US" sz="2400" b="1" dirty="0"/>
              <a:t>ventral roots</a:t>
            </a:r>
            <a:endParaRPr lang="en-US" sz="2400" dirty="0"/>
          </a:p>
          <a:p>
            <a:r>
              <a:rPr lang="en-US" sz="2800" b="1" dirty="0"/>
              <a:t>Lateral horns</a:t>
            </a:r>
            <a:r>
              <a:rPr lang="en-US" sz="2800" dirty="0"/>
              <a:t> </a:t>
            </a:r>
            <a:endParaRPr lang="en-US" sz="2800" dirty="0" smtClean="0"/>
          </a:p>
          <a:p>
            <a:pPr lvl="1"/>
            <a:r>
              <a:rPr lang="en-US" sz="2400" dirty="0" smtClean="0"/>
              <a:t>only </a:t>
            </a:r>
            <a:r>
              <a:rPr lang="en-US" sz="2400" dirty="0"/>
              <a:t>in thoracic and superior lumbar </a:t>
            </a:r>
            <a:r>
              <a:rPr lang="en-US" sz="2400" dirty="0" smtClean="0"/>
              <a:t>regions</a:t>
            </a:r>
          </a:p>
          <a:p>
            <a:pPr lvl="1"/>
            <a:r>
              <a:rPr lang="en-US" sz="2400" dirty="0" smtClean="0"/>
              <a:t>sympathetic </a:t>
            </a:r>
            <a:r>
              <a:rPr lang="en-US" sz="2400" dirty="0"/>
              <a:t>neurons</a:t>
            </a:r>
          </a:p>
          <a:p>
            <a:r>
              <a:rPr lang="en-US" sz="2800" b="1" dirty="0"/>
              <a:t>Dorsal roots</a:t>
            </a:r>
            <a:r>
              <a:rPr lang="en-US" sz="2800" dirty="0"/>
              <a:t> </a:t>
            </a:r>
            <a:endParaRPr lang="en-US" sz="2800" dirty="0" smtClean="0"/>
          </a:p>
          <a:p>
            <a:pPr lvl="1"/>
            <a:r>
              <a:rPr lang="en-US" sz="2400" dirty="0" smtClean="0"/>
              <a:t>sensory </a:t>
            </a:r>
            <a:r>
              <a:rPr lang="en-US" sz="2400" dirty="0"/>
              <a:t>input to cord</a:t>
            </a:r>
          </a:p>
          <a:p>
            <a:r>
              <a:rPr lang="en-US" sz="2800" b="1" dirty="0"/>
              <a:t>Dorsal root (spinal) </a:t>
            </a:r>
            <a:r>
              <a:rPr lang="en-US" sz="2800" b="1" dirty="0" smtClean="0"/>
              <a:t>ganglia</a:t>
            </a:r>
            <a:endParaRPr lang="en-US" sz="2600" dirty="0" smtClean="0"/>
          </a:p>
          <a:p>
            <a:pPr lvl="1"/>
            <a:r>
              <a:rPr lang="en-US" sz="2400" dirty="0" smtClean="0"/>
              <a:t>cell </a:t>
            </a:r>
            <a:r>
              <a:rPr lang="en-US" sz="2400" dirty="0"/>
              <a:t>bodies of sensory neurons</a:t>
            </a:r>
          </a:p>
        </p:txBody>
      </p:sp>
    </p:spTree>
    <p:extLst>
      <p:ext uri="{BB962C8B-B14F-4D97-AF65-F5344CB8AC3E}">
        <p14:creationId xmlns:p14="http://schemas.microsoft.com/office/powerpoint/2010/main" val="2270557924"/>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90" name="Rectangle 6"/>
          <p:cNvSpPr>
            <a:spLocks noGrp="1" noChangeArrowheads="1"/>
          </p:cNvSpPr>
          <p:nvPr>
            <p:ph type="title"/>
          </p:nvPr>
        </p:nvSpPr>
        <p:spPr/>
        <p:txBody>
          <a:bodyPr/>
          <a:lstStyle/>
          <a:p>
            <a:r>
              <a:rPr lang="en-US"/>
              <a:t>White Matter </a:t>
            </a:r>
          </a:p>
        </p:txBody>
      </p:sp>
      <p:sp>
        <p:nvSpPr>
          <p:cNvPr id="41991" name="Rectangle 7"/>
          <p:cNvSpPr>
            <a:spLocks noGrp="1" noChangeArrowheads="1"/>
          </p:cNvSpPr>
          <p:nvPr>
            <p:ph type="body" idx="1"/>
          </p:nvPr>
        </p:nvSpPr>
        <p:spPr/>
        <p:txBody>
          <a:bodyPr>
            <a:normAutofit fontScale="85000" lnSpcReduction="20000"/>
          </a:bodyPr>
          <a:lstStyle/>
          <a:p>
            <a:r>
              <a:rPr lang="en-US" dirty="0" err="1"/>
              <a:t>Myelinated</a:t>
            </a:r>
            <a:r>
              <a:rPr lang="en-US" dirty="0"/>
              <a:t> and </a:t>
            </a:r>
            <a:r>
              <a:rPr lang="en-US" dirty="0" err="1"/>
              <a:t>nonmyelinated</a:t>
            </a:r>
            <a:r>
              <a:rPr lang="en-US" dirty="0"/>
              <a:t> nerve fibers allow communication between parts of spinal cord, and spinal cord and brain</a:t>
            </a:r>
          </a:p>
          <a:p>
            <a:r>
              <a:rPr lang="en-US" dirty="0"/>
              <a:t>Run in three directions</a:t>
            </a:r>
          </a:p>
          <a:p>
            <a:pPr lvl="1"/>
            <a:r>
              <a:rPr lang="en-US" dirty="0"/>
              <a:t>Ascending </a:t>
            </a:r>
            <a:endParaRPr lang="en-US" dirty="0" smtClean="0"/>
          </a:p>
          <a:p>
            <a:pPr lvl="2"/>
            <a:r>
              <a:rPr lang="en-US" dirty="0" smtClean="0"/>
              <a:t>up </a:t>
            </a:r>
            <a:r>
              <a:rPr lang="en-US" dirty="0"/>
              <a:t>to higher centers </a:t>
            </a:r>
            <a:endParaRPr lang="en-US" dirty="0" smtClean="0"/>
          </a:p>
          <a:p>
            <a:pPr lvl="2"/>
            <a:r>
              <a:rPr lang="en-US" dirty="0" smtClean="0"/>
              <a:t>sensory inputs</a:t>
            </a:r>
            <a:endParaRPr lang="en-US" dirty="0"/>
          </a:p>
          <a:p>
            <a:pPr lvl="1"/>
            <a:r>
              <a:rPr lang="en-US" dirty="0"/>
              <a:t>Descending </a:t>
            </a:r>
            <a:endParaRPr lang="en-US" dirty="0" smtClean="0"/>
          </a:p>
          <a:p>
            <a:pPr lvl="2"/>
            <a:r>
              <a:rPr lang="en-US" dirty="0" smtClean="0"/>
              <a:t>from </a:t>
            </a:r>
            <a:r>
              <a:rPr lang="en-US" dirty="0"/>
              <a:t>brain to cord or lower cord levels </a:t>
            </a:r>
            <a:endParaRPr lang="en-US" dirty="0" smtClean="0"/>
          </a:p>
          <a:p>
            <a:pPr lvl="2"/>
            <a:r>
              <a:rPr lang="en-US" dirty="0" smtClean="0"/>
              <a:t>motor outputs</a:t>
            </a:r>
            <a:endParaRPr lang="en-US" dirty="0"/>
          </a:p>
          <a:p>
            <a:pPr lvl="1"/>
            <a:r>
              <a:rPr lang="en-US" dirty="0"/>
              <a:t>Transverse </a:t>
            </a:r>
            <a:endParaRPr lang="en-US" dirty="0" smtClean="0"/>
          </a:p>
          <a:p>
            <a:pPr lvl="2"/>
            <a:r>
              <a:rPr lang="en-US" dirty="0" smtClean="0"/>
              <a:t>from </a:t>
            </a:r>
            <a:r>
              <a:rPr lang="en-US" dirty="0"/>
              <a:t>one side to other </a:t>
            </a:r>
            <a:endParaRPr lang="en-US" dirty="0" smtClean="0"/>
          </a:p>
          <a:p>
            <a:pPr lvl="2"/>
            <a:r>
              <a:rPr lang="en-US" dirty="0" smtClean="0"/>
              <a:t>commissural fibers</a:t>
            </a:r>
            <a:endParaRPr lang="en-US" dirty="0"/>
          </a:p>
        </p:txBody>
      </p:sp>
    </p:spTree>
    <p:extLst>
      <p:ext uri="{BB962C8B-B14F-4D97-AF65-F5344CB8AC3E}">
        <p14:creationId xmlns:p14="http://schemas.microsoft.com/office/powerpoint/2010/main" val="2814019977"/>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4" name="Rectangle 6"/>
          <p:cNvSpPr>
            <a:spLocks noGrp="1" noChangeArrowheads="1"/>
          </p:cNvSpPr>
          <p:nvPr>
            <p:ph type="title"/>
          </p:nvPr>
        </p:nvSpPr>
        <p:spPr/>
        <p:txBody>
          <a:bodyPr/>
          <a:lstStyle/>
          <a:p>
            <a:r>
              <a:rPr lang="en-US"/>
              <a:t>White Matter</a:t>
            </a:r>
          </a:p>
        </p:txBody>
      </p:sp>
      <p:sp>
        <p:nvSpPr>
          <p:cNvPr id="43015" name="Rectangle 7"/>
          <p:cNvSpPr>
            <a:spLocks noGrp="1" noChangeArrowheads="1"/>
          </p:cNvSpPr>
          <p:nvPr>
            <p:ph type="body" idx="1"/>
          </p:nvPr>
        </p:nvSpPr>
        <p:spPr/>
        <p:txBody>
          <a:bodyPr/>
          <a:lstStyle/>
          <a:p>
            <a:r>
              <a:rPr lang="en-US"/>
              <a:t>Divided into three </a:t>
            </a:r>
            <a:r>
              <a:rPr lang="en-US" b="1"/>
              <a:t>white columns</a:t>
            </a:r>
            <a:r>
              <a:rPr lang="en-US"/>
              <a:t> (</a:t>
            </a:r>
            <a:r>
              <a:rPr lang="en-US" b="1"/>
              <a:t>funiculi</a:t>
            </a:r>
            <a:r>
              <a:rPr lang="en-US"/>
              <a:t>) on each side</a:t>
            </a:r>
          </a:p>
          <a:p>
            <a:pPr lvl="1"/>
            <a:r>
              <a:rPr lang="en-US"/>
              <a:t>Dorsal (posterior), lateral, and ventral (anterior)</a:t>
            </a:r>
          </a:p>
          <a:p>
            <a:r>
              <a:rPr lang="en-US"/>
              <a:t>Each spinal tract composed of axons with similar destinations and functions</a:t>
            </a:r>
          </a:p>
          <a:p>
            <a:endParaRPr lang="en-US"/>
          </a:p>
        </p:txBody>
      </p:sp>
    </p:spTree>
    <p:extLst>
      <p:ext uri="{BB962C8B-B14F-4D97-AF65-F5344CB8AC3E}">
        <p14:creationId xmlns:p14="http://schemas.microsoft.com/office/powerpoint/2010/main" val="26715299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2" name="Rectangle 6"/>
          <p:cNvSpPr>
            <a:spLocks noGrp="1" noChangeArrowheads="1"/>
          </p:cNvSpPr>
          <p:nvPr>
            <p:ph type="title"/>
          </p:nvPr>
        </p:nvSpPr>
        <p:spPr/>
        <p:txBody>
          <a:bodyPr/>
          <a:lstStyle/>
          <a:p>
            <a:r>
              <a:rPr lang="en-US"/>
              <a:t>Astrocytes</a:t>
            </a:r>
          </a:p>
        </p:txBody>
      </p:sp>
      <p:sp>
        <p:nvSpPr>
          <p:cNvPr id="24583" name="Rectangle 7"/>
          <p:cNvSpPr>
            <a:spLocks noGrp="1" noChangeArrowheads="1"/>
          </p:cNvSpPr>
          <p:nvPr>
            <p:ph type="body" idx="1"/>
          </p:nvPr>
        </p:nvSpPr>
        <p:spPr>
          <a:xfrm>
            <a:off x="457200" y="1600200"/>
            <a:ext cx="4419600" cy="4525963"/>
          </a:xfrm>
        </p:spPr>
        <p:txBody>
          <a:bodyPr>
            <a:normAutofit fontScale="92500" lnSpcReduction="10000"/>
          </a:bodyPr>
          <a:lstStyle/>
          <a:p>
            <a:pPr>
              <a:lnSpc>
                <a:spcPct val="90000"/>
              </a:lnSpc>
            </a:pPr>
            <a:r>
              <a:rPr lang="en-US" sz="2800" dirty="0"/>
              <a:t>Most </a:t>
            </a:r>
            <a:r>
              <a:rPr lang="en-US" sz="2800" dirty="0" smtClean="0"/>
              <a:t>abundant</a:t>
            </a:r>
          </a:p>
          <a:p>
            <a:pPr>
              <a:lnSpc>
                <a:spcPct val="90000"/>
              </a:lnSpc>
            </a:pPr>
            <a:r>
              <a:rPr lang="en-US" sz="2800" dirty="0" smtClean="0"/>
              <a:t>highly </a:t>
            </a:r>
            <a:r>
              <a:rPr lang="en-US" sz="2800" dirty="0"/>
              <a:t>branched </a:t>
            </a:r>
            <a:r>
              <a:rPr lang="en-US" sz="2800" dirty="0" err="1"/>
              <a:t>glial</a:t>
            </a:r>
            <a:r>
              <a:rPr lang="en-US" sz="2800" dirty="0"/>
              <a:t> cells</a:t>
            </a:r>
          </a:p>
          <a:p>
            <a:pPr>
              <a:lnSpc>
                <a:spcPct val="90000"/>
              </a:lnSpc>
            </a:pPr>
            <a:endParaRPr lang="en-US" sz="2800" dirty="0" smtClean="0"/>
          </a:p>
          <a:p>
            <a:pPr>
              <a:lnSpc>
                <a:spcPct val="90000"/>
              </a:lnSpc>
            </a:pPr>
            <a:r>
              <a:rPr lang="en-US" sz="2800" dirty="0" smtClean="0"/>
              <a:t>Cling </a:t>
            </a:r>
            <a:r>
              <a:rPr lang="en-US" sz="2800" dirty="0"/>
              <a:t>to neurons, synaptic endings, and capillaries</a:t>
            </a:r>
          </a:p>
          <a:p>
            <a:pPr>
              <a:lnSpc>
                <a:spcPct val="90000"/>
              </a:lnSpc>
            </a:pPr>
            <a:endParaRPr lang="en-US" sz="2800" dirty="0" smtClean="0"/>
          </a:p>
          <a:p>
            <a:pPr>
              <a:lnSpc>
                <a:spcPct val="90000"/>
              </a:lnSpc>
            </a:pPr>
            <a:r>
              <a:rPr lang="en-US" sz="2800" dirty="0" smtClean="0"/>
              <a:t>Functions </a:t>
            </a:r>
            <a:r>
              <a:rPr lang="en-US" sz="2800" dirty="0"/>
              <a:t>include</a:t>
            </a:r>
          </a:p>
          <a:p>
            <a:pPr lvl="1">
              <a:lnSpc>
                <a:spcPct val="90000"/>
              </a:lnSpc>
            </a:pPr>
            <a:r>
              <a:rPr lang="en-US" sz="2400" dirty="0"/>
              <a:t>Support and brace neurons</a:t>
            </a:r>
          </a:p>
          <a:p>
            <a:pPr lvl="1">
              <a:lnSpc>
                <a:spcPct val="90000"/>
              </a:lnSpc>
            </a:pPr>
            <a:r>
              <a:rPr lang="en-US" sz="2400" dirty="0"/>
              <a:t>Play role in exchanges between capillaries and neurons</a:t>
            </a:r>
          </a:p>
          <a:p>
            <a:pPr lvl="1">
              <a:lnSpc>
                <a:spcPct val="90000"/>
              </a:lnSpc>
            </a:pPr>
            <a:r>
              <a:rPr lang="en-US" sz="2400" dirty="0"/>
              <a:t>Guide migration of young </a:t>
            </a:r>
            <a:r>
              <a:rPr lang="en-US" sz="2400" dirty="0" smtClean="0"/>
              <a:t>neurons</a:t>
            </a:r>
            <a:endParaRPr lang="en-US" sz="2400" dirty="0"/>
          </a:p>
        </p:txBody>
      </p:sp>
      <p:pic>
        <p:nvPicPr>
          <p:cNvPr id="1026" name="Picture 2"/>
          <p:cNvPicPr>
            <a:picLocks noChangeAspect="1" noChangeArrowheads="1"/>
          </p:cNvPicPr>
          <p:nvPr/>
        </p:nvPicPr>
        <p:blipFill>
          <a:blip r:embed="rId3" cstate="print"/>
          <a:srcRect/>
          <a:stretch>
            <a:fillRect/>
          </a:stretch>
        </p:blipFill>
        <p:spPr bwMode="auto">
          <a:xfrm>
            <a:off x="4950954" y="2438400"/>
            <a:ext cx="4193046" cy="25384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6" name="Rectangle 6"/>
          <p:cNvSpPr>
            <a:spLocks noGrp="1" noChangeArrowheads="1"/>
          </p:cNvSpPr>
          <p:nvPr>
            <p:ph type="title"/>
          </p:nvPr>
        </p:nvSpPr>
        <p:spPr/>
        <p:txBody>
          <a:bodyPr/>
          <a:lstStyle/>
          <a:p>
            <a:r>
              <a:rPr lang="en-US"/>
              <a:t>Ascending Pathways</a:t>
            </a:r>
          </a:p>
        </p:txBody>
      </p:sp>
      <p:sp>
        <p:nvSpPr>
          <p:cNvPr id="46087" name="Rectangle 7"/>
          <p:cNvSpPr>
            <a:spLocks noGrp="1" noChangeArrowheads="1"/>
          </p:cNvSpPr>
          <p:nvPr>
            <p:ph type="body" idx="1"/>
          </p:nvPr>
        </p:nvSpPr>
        <p:spPr/>
        <p:txBody>
          <a:bodyPr/>
          <a:lstStyle/>
          <a:p>
            <a:r>
              <a:rPr lang="en-US"/>
              <a:t>Consist of three neurons</a:t>
            </a:r>
          </a:p>
          <a:p>
            <a:r>
              <a:rPr lang="en-US" b="1"/>
              <a:t>First-order neuron</a:t>
            </a:r>
            <a:endParaRPr lang="en-US"/>
          </a:p>
          <a:p>
            <a:pPr lvl="1"/>
            <a:r>
              <a:rPr lang="en-US"/>
              <a:t>Conducts impulses from cutaneous receptors and proprioceptors</a:t>
            </a:r>
          </a:p>
          <a:p>
            <a:pPr lvl="1"/>
            <a:r>
              <a:rPr lang="en-US"/>
              <a:t>Branches diffusely as enters spinal cord or medulla</a:t>
            </a:r>
          </a:p>
          <a:p>
            <a:pPr lvl="1"/>
            <a:r>
              <a:rPr lang="en-US"/>
              <a:t>Synapses with second-order neuron </a:t>
            </a:r>
          </a:p>
        </p:txBody>
      </p:sp>
    </p:spTree>
    <p:extLst>
      <p:ext uri="{BB962C8B-B14F-4D97-AF65-F5344CB8AC3E}">
        <p14:creationId xmlns:p14="http://schemas.microsoft.com/office/powerpoint/2010/main" val="2941602237"/>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10" name="Rectangle 6"/>
          <p:cNvSpPr>
            <a:spLocks noGrp="1" noChangeArrowheads="1"/>
          </p:cNvSpPr>
          <p:nvPr>
            <p:ph type="title"/>
          </p:nvPr>
        </p:nvSpPr>
        <p:spPr/>
        <p:txBody>
          <a:bodyPr/>
          <a:lstStyle/>
          <a:p>
            <a:r>
              <a:rPr lang="en-US"/>
              <a:t>Ascending Pathways</a:t>
            </a:r>
          </a:p>
        </p:txBody>
      </p:sp>
      <p:sp>
        <p:nvSpPr>
          <p:cNvPr id="47111" name="Rectangle 7"/>
          <p:cNvSpPr>
            <a:spLocks noGrp="1" noChangeArrowheads="1"/>
          </p:cNvSpPr>
          <p:nvPr>
            <p:ph type="body" idx="1"/>
          </p:nvPr>
        </p:nvSpPr>
        <p:spPr/>
        <p:txBody>
          <a:bodyPr/>
          <a:lstStyle/>
          <a:p>
            <a:r>
              <a:rPr lang="en-US" b="1"/>
              <a:t>Second-order neuron</a:t>
            </a:r>
            <a:endParaRPr lang="en-US"/>
          </a:p>
          <a:p>
            <a:pPr lvl="1"/>
            <a:r>
              <a:rPr lang="en-US"/>
              <a:t>Interneuron</a:t>
            </a:r>
          </a:p>
          <a:p>
            <a:pPr lvl="1"/>
            <a:r>
              <a:rPr lang="en-US"/>
              <a:t>Cell body in dorsal horn of spinal cord or medullary nuclei</a:t>
            </a:r>
          </a:p>
          <a:p>
            <a:pPr lvl="1"/>
            <a:r>
              <a:rPr lang="en-US"/>
              <a:t>Axons extend to thalamus or cerebellum</a:t>
            </a:r>
          </a:p>
        </p:txBody>
      </p:sp>
    </p:spTree>
    <p:extLst>
      <p:ext uri="{BB962C8B-B14F-4D97-AF65-F5344CB8AC3E}">
        <p14:creationId xmlns:p14="http://schemas.microsoft.com/office/powerpoint/2010/main" val="2880226239"/>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4" name="Rectangle 6"/>
          <p:cNvSpPr>
            <a:spLocks noGrp="1" noChangeArrowheads="1"/>
          </p:cNvSpPr>
          <p:nvPr>
            <p:ph type="title"/>
          </p:nvPr>
        </p:nvSpPr>
        <p:spPr/>
        <p:txBody>
          <a:bodyPr/>
          <a:lstStyle/>
          <a:p>
            <a:r>
              <a:rPr lang="en-US"/>
              <a:t>Ascending Pathways</a:t>
            </a:r>
          </a:p>
        </p:txBody>
      </p:sp>
      <p:sp>
        <p:nvSpPr>
          <p:cNvPr id="48135" name="Rectangle 7"/>
          <p:cNvSpPr>
            <a:spLocks noGrp="1" noChangeArrowheads="1"/>
          </p:cNvSpPr>
          <p:nvPr>
            <p:ph type="body" idx="1"/>
          </p:nvPr>
        </p:nvSpPr>
        <p:spPr/>
        <p:txBody>
          <a:bodyPr/>
          <a:lstStyle/>
          <a:p>
            <a:r>
              <a:rPr lang="en-US" b="1"/>
              <a:t>Third-order neuron</a:t>
            </a:r>
            <a:endParaRPr lang="en-US"/>
          </a:p>
          <a:p>
            <a:pPr lvl="1"/>
            <a:r>
              <a:rPr lang="en-US"/>
              <a:t>Interneuron</a:t>
            </a:r>
          </a:p>
          <a:p>
            <a:pPr lvl="1"/>
            <a:r>
              <a:rPr lang="en-US"/>
              <a:t>Cell body in thalamus </a:t>
            </a:r>
          </a:p>
          <a:p>
            <a:pPr lvl="1"/>
            <a:r>
              <a:rPr lang="en-US"/>
              <a:t>Axon extends to somatosensory cortex</a:t>
            </a:r>
          </a:p>
          <a:p>
            <a:pPr lvl="1"/>
            <a:r>
              <a:rPr lang="en-US"/>
              <a:t>No third-order neurons in cerebellum</a:t>
            </a:r>
          </a:p>
        </p:txBody>
      </p:sp>
    </p:spTree>
    <p:extLst>
      <p:ext uri="{BB962C8B-B14F-4D97-AF65-F5344CB8AC3E}">
        <p14:creationId xmlns:p14="http://schemas.microsoft.com/office/powerpoint/2010/main" val="2368917629"/>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8" name="Rectangle 6"/>
          <p:cNvSpPr>
            <a:spLocks noGrp="1" noChangeArrowheads="1"/>
          </p:cNvSpPr>
          <p:nvPr>
            <p:ph type="title"/>
          </p:nvPr>
        </p:nvSpPr>
        <p:spPr/>
        <p:txBody>
          <a:bodyPr/>
          <a:lstStyle/>
          <a:p>
            <a:r>
              <a:rPr lang="en-US"/>
              <a:t>Ascending Pathways</a:t>
            </a:r>
          </a:p>
        </p:txBody>
      </p:sp>
      <p:sp>
        <p:nvSpPr>
          <p:cNvPr id="49159" name="Rectangle 7"/>
          <p:cNvSpPr>
            <a:spLocks noGrp="1" noChangeArrowheads="1"/>
          </p:cNvSpPr>
          <p:nvPr>
            <p:ph type="body" idx="1"/>
          </p:nvPr>
        </p:nvSpPr>
        <p:spPr/>
        <p:txBody>
          <a:bodyPr>
            <a:normAutofit fontScale="92500" lnSpcReduction="10000"/>
          </a:bodyPr>
          <a:lstStyle/>
          <a:p>
            <a:r>
              <a:rPr lang="en-US" dirty="0"/>
              <a:t>Three main pathways:</a:t>
            </a:r>
          </a:p>
          <a:p>
            <a:pPr lvl="1"/>
            <a:r>
              <a:rPr lang="en-US" dirty="0"/>
              <a:t>Two transmit </a:t>
            </a:r>
            <a:r>
              <a:rPr lang="en-US" dirty="0" err="1"/>
              <a:t>somatosensory</a:t>
            </a:r>
            <a:r>
              <a:rPr lang="en-US" dirty="0"/>
              <a:t> information to sensory cortex via thalamus</a:t>
            </a:r>
          </a:p>
          <a:p>
            <a:pPr lvl="2"/>
            <a:r>
              <a:rPr lang="en-US" b="1" dirty="0"/>
              <a:t>Dorsal column–medial </a:t>
            </a:r>
            <a:r>
              <a:rPr lang="en-US" b="1" dirty="0" err="1"/>
              <a:t>lemniscal</a:t>
            </a:r>
            <a:r>
              <a:rPr lang="en-US" b="1" dirty="0"/>
              <a:t> pathways</a:t>
            </a:r>
          </a:p>
          <a:p>
            <a:pPr lvl="2"/>
            <a:r>
              <a:rPr lang="en-US" b="1" dirty="0" err="1"/>
              <a:t>Spinothalamic</a:t>
            </a:r>
            <a:r>
              <a:rPr lang="en-US" b="1" dirty="0"/>
              <a:t> </a:t>
            </a:r>
            <a:r>
              <a:rPr lang="en-US" b="1" dirty="0" smtClean="0"/>
              <a:t>pathways</a:t>
            </a:r>
          </a:p>
          <a:p>
            <a:pPr lvl="3"/>
            <a:r>
              <a:rPr lang="en-US" dirty="0" smtClean="0"/>
              <a:t>Transmit pain, temperature, coarse touch, and pressure impulses</a:t>
            </a:r>
            <a:endParaRPr lang="en-US" dirty="0"/>
          </a:p>
          <a:p>
            <a:pPr lvl="2"/>
            <a:r>
              <a:rPr lang="en-US" dirty="0"/>
              <a:t>Provide discriminatory touch and conscious </a:t>
            </a:r>
            <a:r>
              <a:rPr lang="en-US" dirty="0" err="1"/>
              <a:t>proprioception</a:t>
            </a:r>
            <a:endParaRPr lang="en-US" dirty="0"/>
          </a:p>
          <a:p>
            <a:pPr lvl="1"/>
            <a:r>
              <a:rPr lang="en-US" b="1" dirty="0" err="1"/>
              <a:t>Spinocerebellar</a:t>
            </a:r>
            <a:r>
              <a:rPr lang="en-US" b="1" dirty="0"/>
              <a:t> tracts</a:t>
            </a:r>
            <a:r>
              <a:rPr lang="en-US" dirty="0"/>
              <a:t> terminate in the cerebellum </a:t>
            </a:r>
            <a:endParaRPr lang="en-US" dirty="0" smtClean="0"/>
          </a:p>
          <a:p>
            <a:pPr lvl="2"/>
            <a:r>
              <a:rPr lang="en-US" dirty="0" smtClean="0"/>
              <a:t>Convey information about muscle or tendon stretch to cerebellum</a:t>
            </a:r>
          </a:p>
          <a:p>
            <a:pPr lvl="2"/>
            <a:r>
              <a:rPr lang="en-US" dirty="0" smtClean="0"/>
              <a:t>Used to coordinate muscle activity</a:t>
            </a:r>
          </a:p>
          <a:p>
            <a:pPr lvl="2"/>
            <a:endParaRPr lang="en-US" dirty="0"/>
          </a:p>
        </p:txBody>
      </p:sp>
    </p:spTree>
    <p:extLst>
      <p:ext uri="{BB962C8B-B14F-4D97-AF65-F5344CB8AC3E}">
        <p14:creationId xmlns:p14="http://schemas.microsoft.com/office/powerpoint/2010/main" val="177779696"/>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8" name="Rectangle 6"/>
          <p:cNvSpPr>
            <a:spLocks noGrp="1" noChangeArrowheads="1"/>
          </p:cNvSpPr>
          <p:nvPr>
            <p:ph type="title"/>
          </p:nvPr>
        </p:nvSpPr>
        <p:spPr/>
        <p:txBody>
          <a:bodyPr/>
          <a:lstStyle/>
          <a:p>
            <a:r>
              <a:rPr lang="en-US"/>
              <a:t>Descending Pathways and Tracts</a:t>
            </a:r>
          </a:p>
        </p:txBody>
      </p:sp>
      <p:sp>
        <p:nvSpPr>
          <p:cNvPr id="59399" name="Rectangle 7"/>
          <p:cNvSpPr>
            <a:spLocks noGrp="1" noChangeArrowheads="1"/>
          </p:cNvSpPr>
          <p:nvPr>
            <p:ph type="body" idx="1"/>
          </p:nvPr>
        </p:nvSpPr>
        <p:spPr/>
        <p:txBody>
          <a:bodyPr/>
          <a:lstStyle/>
          <a:p>
            <a:r>
              <a:rPr lang="en-US" dirty="0"/>
              <a:t>Deliver efferent impulses from brain to spinal cord</a:t>
            </a:r>
          </a:p>
          <a:p>
            <a:r>
              <a:rPr lang="en-US" dirty="0"/>
              <a:t>Two groups</a:t>
            </a:r>
          </a:p>
          <a:p>
            <a:pPr lvl="1"/>
            <a:r>
              <a:rPr lang="en-US" dirty="0"/>
              <a:t>Direct </a:t>
            </a:r>
            <a:r>
              <a:rPr lang="en-US" dirty="0" smtClean="0"/>
              <a:t>pathways</a:t>
            </a:r>
          </a:p>
          <a:p>
            <a:pPr lvl="2"/>
            <a:r>
              <a:rPr lang="en-US" dirty="0" smtClean="0"/>
              <a:t>pyramidal </a:t>
            </a:r>
            <a:r>
              <a:rPr lang="en-US" dirty="0"/>
              <a:t>tracts</a:t>
            </a:r>
          </a:p>
          <a:p>
            <a:pPr lvl="1"/>
            <a:r>
              <a:rPr lang="en-US" dirty="0"/>
              <a:t>Indirect </a:t>
            </a:r>
            <a:r>
              <a:rPr lang="en-US" dirty="0" smtClean="0"/>
              <a:t>pathways</a:t>
            </a:r>
          </a:p>
          <a:p>
            <a:pPr lvl="2"/>
            <a:r>
              <a:rPr lang="en-US" dirty="0" smtClean="0"/>
              <a:t>all </a:t>
            </a:r>
            <a:r>
              <a:rPr lang="en-US" dirty="0"/>
              <a:t>others</a:t>
            </a:r>
          </a:p>
        </p:txBody>
      </p:sp>
    </p:spTree>
    <p:extLst>
      <p:ext uri="{BB962C8B-B14F-4D97-AF65-F5344CB8AC3E}">
        <p14:creationId xmlns:p14="http://schemas.microsoft.com/office/powerpoint/2010/main" val="2610167938"/>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26" name="Rectangle 10"/>
          <p:cNvSpPr>
            <a:spLocks noGrp="1" noChangeArrowheads="1"/>
          </p:cNvSpPr>
          <p:nvPr>
            <p:ph type="title"/>
          </p:nvPr>
        </p:nvSpPr>
        <p:spPr/>
        <p:txBody>
          <a:bodyPr/>
          <a:lstStyle/>
          <a:p>
            <a:r>
              <a:rPr lang="en-US"/>
              <a:t>Descending Pathways and Tracts</a:t>
            </a:r>
          </a:p>
        </p:txBody>
      </p:sp>
      <p:sp>
        <p:nvSpPr>
          <p:cNvPr id="60427" name="Rectangle 11"/>
          <p:cNvSpPr>
            <a:spLocks noGrp="1" noChangeArrowheads="1"/>
          </p:cNvSpPr>
          <p:nvPr>
            <p:ph type="body" idx="1"/>
          </p:nvPr>
        </p:nvSpPr>
        <p:spPr/>
        <p:txBody>
          <a:bodyPr>
            <a:normAutofit fontScale="92500" lnSpcReduction="20000"/>
          </a:bodyPr>
          <a:lstStyle/>
          <a:p>
            <a:r>
              <a:rPr lang="en-US" dirty="0"/>
              <a:t>Motor pathways involve two neurons:</a:t>
            </a:r>
          </a:p>
          <a:p>
            <a:pPr lvl="1"/>
            <a:r>
              <a:rPr lang="en-US" b="1" dirty="0"/>
              <a:t>Upper motor neurons</a:t>
            </a:r>
            <a:endParaRPr lang="en-US" dirty="0"/>
          </a:p>
          <a:p>
            <a:pPr lvl="2"/>
            <a:r>
              <a:rPr lang="en-US" dirty="0"/>
              <a:t>Pyramidal cells in primary motor </a:t>
            </a:r>
            <a:r>
              <a:rPr lang="en-US" dirty="0" smtClean="0"/>
              <a:t>cortex</a:t>
            </a:r>
          </a:p>
          <a:p>
            <a:pPr lvl="2"/>
            <a:r>
              <a:rPr lang="en-US" dirty="0" smtClean="0"/>
              <a:t>pass through pyramidal (</a:t>
            </a:r>
            <a:r>
              <a:rPr lang="en-US" dirty="0" err="1" smtClean="0"/>
              <a:t>corticospinal</a:t>
            </a:r>
            <a:r>
              <a:rPr lang="en-US" dirty="0" smtClean="0"/>
              <a:t>)l tracts </a:t>
            </a:r>
          </a:p>
          <a:p>
            <a:pPr lvl="2"/>
            <a:r>
              <a:rPr lang="en-US" dirty="0" smtClean="0"/>
              <a:t>Descend without </a:t>
            </a:r>
            <a:r>
              <a:rPr lang="en-US" dirty="0" err="1" smtClean="0"/>
              <a:t>synapsing</a:t>
            </a:r>
            <a:r>
              <a:rPr lang="en-US" dirty="0" smtClean="0"/>
              <a:t> </a:t>
            </a:r>
          </a:p>
          <a:p>
            <a:pPr lvl="2"/>
            <a:r>
              <a:rPr lang="en-US" dirty="0" smtClean="0"/>
              <a:t>Axons synapse with </a:t>
            </a:r>
            <a:r>
              <a:rPr lang="en-US" dirty="0" err="1" smtClean="0"/>
              <a:t>interneurons</a:t>
            </a:r>
            <a:r>
              <a:rPr lang="en-US" dirty="0" smtClean="0"/>
              <a:t> or ventral horn motor neurons </a:t>
            </a:r>
          </a:p>
          <a:p>
            <a:pPr lvl="2"/>
            <a:r>
              <a:rPr lang="en-US" dirty="0" smtClean="0"/>
              <a:t>Direct pathway regulates fast and fine (skilled) movements</a:t>
            </a:r>
          </a:p>
          <a:p>
            <a:pPr lvl="2"/>
            <a:endParaRPr lang="en-US" dirty="0"/>
          </a:p>
          <a:p>
            <a:pPr lvl="1"/>
            <a:r>
              <a:rPr lang="en-US" b="1" dirty="0"/>
              <a:t>Lower motor neurons</a:t>
            </a:r>
            <a:endParaRPr lang="en-US" dirty="0"/>
          </a:p>
          <a:p>
            <a:pPr lvl="2"/>
            <a:r>
              <a:rPr lang="en-US" dirty="0"/>
              <a:t>Ventral horn motor neurons</a:t>
            </a:r>
          </a:p>
          <a:p>
            <a:pPr lvl="2"/>
            <a:r>
              <a:rPr lang="en-US" dirty="0"/>
              <a:t>Innervate skeletal muscles</a:t>
            </a:r>
          </a:p>
          <a:p>
            <a:pPr lvl="1"/>
            <a:endParaRPr lang="en-US" dirty="0"/>
          </a:p>
        </p:txBody>
      </p:sp>
    </p:spTree>
    <p:extLst>
      <p:ext uri="{BB962C8B-B14F-4D97-AF65-F5344CB8AC3E}">
        <p14:creationId xmlns:p14="http://schemas.microsoft.com/office/powerpoint/2010/main" val="16708005"/>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8" name="Rectangle 6"/>
          <p:cNvSpPr>
            <a:spLocks noGrp="1" noChangeArrowheads="1"/>
          </p:cNvSpPr>
          <p:nvPr>
            <p:ph type="title"/>
          </p:nvPr>
        </p:nvSpPr>
        <p:spPr/>
        <p:txBody>
          <a:bodyPr/>
          <a:lstStyle/>
          <a:p>
            <a:r>
              <a:rPr lang="en-US" dirty="0"/>
              <a:t>Indirect </a:t>
            </a:r>
            <a:r>
              <a:rPr lang="en-US" dirty="0" smtClean="0"/>
              <a:t>System</a:t>
            </a:r>
            <a:endParaRPr lang="en-US" dirty="0"/>
          </a:p>
        </p:txBody>
      </p:sp>
      <p:sp>
        <p:nvSpPr>
          <p:cNvPr id="64519" name="Rectangle 7"/>
          <p:cNvSpPr>
            <a:spLocks noGrp="1" noChangeArrowheads="1"/>
          </p:cNvSpPr>
          <p:nvPr>
            <p:ph type="body" idx="1"/>
          </p:nvPr>
        </p:nvSpPr>
        <p:spPr/>
        <p:txBody>
          <a:bodyPr/>
          <a:lstStyle/>
          <a:p>
            <a:r>
              <a:rPr lang="en-US" dirty="0" smtClean="0"/>
              <a:t>Includes brain stem motor nuclei, and all motor pathways </a:t>
            </a:r>
            <a:r>
              <a:rPr lang="en-US" b="1" dirty="0" smtClean="0"/>
              <a:t>except pyramidal pathways</a:t>
            </a:r>
          </a:p>
          <a:p>
            <a:r>
              <a:rPr lang="en-US" dirty="0" smtClean="0"/>
              <a:t>These pathways regulate</a:t>
            </a:r>
          </a:p>
          <a:p>
            <a:pPr lvl="1"/>
            <a:r>
              <a:rPr lang="en-US" dirty="0" smtClean="0"/>
              <a:t>muscles for balance and posture</a:t>
            </a:r>
          </a:p>
          <a:p>
            <a:pPr lvl="1"/>
            <a:r>
              <a:rPr lang="en-US" dirty="0" smtClean="0"/>
              <a:t>coarse limb movements </a:t>
            </a:r>
          </a:p>
          <a:p>
            <a:pPr lvl="1"/>
            <a:r>
              <a:rPr lang="en-US" dirty="0" smtClean="0"/>
              <a:t>Head, neck, and eye movements that follow objects in visual field</a:t>
            </a:r>
          </a:p>
          <a:p>
            <a:endParaRPr lang="en-US" b="1" dirty="0"/>
          </a:p>
        </p:txBody>
      </p:sp>
    </p:spTree>
    <p:extLst>
      <p:ext uri="{BB962C8B-B14F-4D97-AF65-F5344CB8AC3E}">
        <p14:creationId xmlns:p14="http://schemas.microsoft.com/office/powerpoint/2010/main" val="1037026071"/>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8" name="Rectangle 6"/>
          <p:cNvSpPr>
            <a:spLocks noGrp="1" noChangeArrowheads="1"/>
          </p:cNvSpPr>
          <p:nvPr>
            <p:ph type="title"/>
          </p:nvPr>
        </p:nvSpPr>
        <p:spPr/>
        <p:txBody>
          <a:bodyPr/>
          <a:lstStyle/>
          <a:p>
            <a:r>
              <a:rPr lang="en-US"/>
              <a:t>Spinal Cord Trauma</a:t>
            </a:r>
          </a:p>
        </p:txBody>
      </p:sp>
      <p:sp>
        <p:nvSpPr>
          <p:cNvPr id="69639" name="Rectangle 7"/>
          <p:cNvSpPr>
            <a:spLocks noGrp="1" noChangeArrowheads="1"/>
          </p:cNvSpPr>
          <p:nvPr>
            <p:ph type="body" idx="1"/>
          </p:nvPr>
        </p:nvSpPr>
        <p:spPr/>
        <p:txBody>
          <a:bodyPr/>
          <a:lstStyle/>
          <a:p>
            <a:r>
              <a:rPr lang="en-US"/>
              <a:t>Functional losses</a:t>
            </a:r>
          </a:p>
          <a:p>
            <a:pPr lvl="1"/>
            <a:r>
              <a:rPr lang="en-US"/>
              <a:t>Paresthesias</a:t>
            </a:r>
          </a:p>
          <a:p>
            <a:pPr lvl="2"/>
            <a:r>
              <a:rPr lang="en-US"/>
              <a:t>Sensory loss</a:t>
            </a:r>
          </a:p>
          <a:p>
            <a:pPr lvl="1"/>
            <a:r>
              <a:rPr lang="en-US" b="1"/>
              <a:t>Paralysis</a:t>
            </a:r>
            <a:endParaRPr lang="en-US"/>
          </a:p>
          <a:p>
            <a:pPr lvl="2"/>
            <a:r>
              <a:rPr lang="en-US"/>
              <a:t>Loss of motor function</a:t>
            </a:r>
          </a:p>
        </p:txBody>
      </p:sp>
    </p:spTree>
    <p:extLst>
      <p:ext uri="{BB962C8B-B14F-4D97-AF65-F5344CB8AC3E}">
        <p14:creationId xmlns:p14="http://schemas.microsoft.com/office/powerpoint/2010/main" val="271007009"/>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64" name="Rectangle 8"/>
          <p:cNvSpPr>
            <a:spLocks noGrp="1" noChangeArrowheads="1"/>
          </p:cNvSpPr>
          <p:nvPr>
            <p:ph type="title"/>
          </p:nvPr>
        </p:nvSpPr>
        <p:spPr/>
        <p:txBody>
          <a:bodyPr/>
          <a:lstStyle/>
          <a:p>
            <a:r>
              <a:rPr lang="en-US"/>
              <a:t>Spinal Cord Trauma</a:t>
            </a:r>
          </a:p>
        </p:txBody>
      </p:sp>
      <p:sp>
        <p:nvSpPr>
          <p:cNvPr id="70665" name="Rectangle 9"/>
          <p:cNvSpPr>
            <a:spLocks noGrp="1" noChangeArrowheads="1"/>
          </p:cNvSpPr>
          <p:nvPr>
            <p:ph type="body" idx="1"/>
          </p:nvPr>
        </p:nvSpPr>
        <p:spPr/>
        <p:txBody>
          <a:bodyPr/>
          <a:lstStyle/>
          <a:p>
            <a:r>
              <a:rPr lang="en-US" b="1" dirty="0"/>
              <a:t>Flaccid </a:t>
            </a:r>
            <a:r>
              <a:rPr lang="en-US" b="1" dirty="0" smtClean="0"/>
              <a:t>paralysis</a:t>
            </a:r>
            <a:endParaRPr lang="en-US" dirty="0" smtClean="0"/>
          </a:p>
          <a:p>
            <a:pPr lvl="1"/>
            <a:r>
              <a:rPr lang="en-US" dirty="0" smtClean="0"/>
              <a:t>severe </a:t>
            </a:r>
            <a:r>
              <a:rPr lang="en-US" dirty="0"/>
              <a:t>damage to ventral root or ventral horn cells</a:t>
            </a:r>
          </a:p>
          <a:p>
            <a:pPr lvl="1"/>
            <a:r>
              <a:rPr lang="en-US" dirty="0"/>
              <a:t>Impulses do not reach </a:t>
            </a:r>
            <a:r>
              <a:rPr lang="en-US" dirty="0" smtClean="0"/>
              <a:t>muscles</a:t>
            </a:r>
          </a:p>
          <a:p>
            <a:pPr lvl="2"/>
            <a:r>
              <a:rPr lang="en-US" dirty="0" smtClean="0"/>
              <a:t>there </a:t>
            </a:r>
            <a:r>
              <a:rPr lang="en-US" dirty="0"/>
              <a:t>is no voluntary or involuntary control of muscles</a:t>
            </a:r>
          </a:p>
          <a:p>
            <a:pPr lvl="1"/>
            <a:endParaRPr lang="en-US" dirty="0" smtClean="0"/>
          </a:p>
          <a:p>
            <a:pPr lvl="1"/>
            <a:r>
              <a:rPr lang="en-US" dirty="0" smtClean="0"/>
              <a:t>Muscles </a:t>
            </a:r>
            <a:r>
              <a:rPr lang="en-US" dirty="0"/>
              <a:t>atrophy</a:t>
            </a:r>
          </a:p>
        </p:txBody>
      </p:sp>
    </p:spTree>
    <p:extLst>
      <p:ext uri="{BB962C8B-B14F-4D97-AF65-F5344CB8AC3E}">
        <p14:creationId xmlns:p14="http://schemas.microsoft.com/office/powerpoint/2010/main" val="4234582206"/>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8" name="Rectangle 8"/>
          <p:cNvSpPr>
            <a:spLocks noGrp="1" noChangeArrowheads="1"/>
          </p:cNvSpPr>
          <p:nvPr>
            <p:ph type="title"/>
          </p:nvPr>
        </p:nvSpPr>
        <p:spPr/>
        <p:txBody>
          <a:bodyPr/>
          <a:lstStyle/>
          <a:p>
            <a:r>
              <a:rPr lang="en-US"/>
              <a:t>Spinal Cord Trauma</a:t>
            </a:r>
          </a:p>
        </p:txBody>
      </p:sp>
      <p:sp>
        <p:nvSpPr>
          <p:cNvPr id="71689" name="Rectangle 9"/>
          <p:cNvSpPr>
            <a:spLocks noGrp="1" noChangeArrowheads="1"/>
          </p:cNvSpPr>
          <p:nvPr>
            <p:ph type="body" idx="1"/>
          </p:nvPr>
        </p:nvSpPr>
        <p:spPr/>
        <p:txBody>
          <a:bodyPr/>
          <a:lstStyle/>
          <a:p>
            <a:r>
              <a:rPr lang="en-US" b="1" dirty="0"/>
              <a:t>Spastic </a:t>
            </a:r>
            <a:r>
              <a:rPr lang="en-US" b="1" dirty="0" smtClean="0"/>
              <a:t>paralysis</a:t>
            </a:r>
            <a:endParaRPr lang="en-US" dirty="0" smtClean="0"/>
          </a:p>
          <a:p>
            <a:pPr lvl="1"/>
            <a:r>
              <a:rPr lang="en-US" dirty="0" smtClean="0"/>
              <a:t>damage </a:t>
            </a:r>
            <a:r>
              <a:rPr lang="en-US" dirty="0"/>
              <a:t>to upper motor neurons of primary motor cortex </a:t>
            </a:r>
          </a:p>
          <a:p>
            <a:pPr lvl="1"/>
            <a:r>
              <a:rPr lang="en-US" dirty="0"/>
              <a:t>Spinal neurons remain intact; muscles are stimulated by reflex activity</a:t>
            </a:r>
          </a:p>
          <a:p>
            <a:pPr lvl="1"/>
            <a:r>
              <a:rPr lang="en-US" dirty="0"/>
              <a:t>No voluntary control of muscles</a:t>
            </a:r>
          </a:p>
          <a:p>
            <a:pPr lvl="1"/>
            <a:r>
              <a:rPr lang="en-US" dirty="0"/>
              <a:t>Muscles often shorten permanently</a:t>
            </a:r>
          </a:p>
        </p:txBody>
      </p:sp>
    </p:spTree>
    <p:extLst>
      <p:ext uri="{BB962C8B-B14F-4D97-AF65-F5344CB8AC3E}">
        <p14:creationId xmlns:p14="http://schemas.microsoft.com/office/powerpoint/2010/main" val="39648810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30" name="Rectangle 6"/>
          <p:cNvSpPr>
            <a:spLocks noGrp="1" noChangeArrowheads="1"/>
          </p:cNvSpPr>
          <p:nvPr>
            <p:ph type="title"/>
          </p:nvPr>
        </p:nvSpPr>
        <p:spPr/>
        <p:txBody>
          <a:bodyPr/>
          <a:lstStyle/>
          <a:p>
            <a:r>
              <a:rPr lang="en-US"/>
              <a:t>Microglial Cells</a:t>
            </a:r>
          </a:p>
        </p:txBody>
      </p:sp>
      <p:sp>
        <p:nvSpPr>
          <p:cNvPr id="26631" name="Rectangle 7"/>
          <p:cNvSpPr>
            <a:spLocks noGrp="1" noChangeArrowheads="1"/>
          </p:cNvSpPr>
          <p:nvPr>
            <p:ph type="body" idx="1"/>
          </p:nvPr>
        </p:nvSpPr>
        <p:spPr>
          <a:xfrm>
            <a:off x="457200" y="1600200"/>
            <a:ext cx="4572000" cy="4525963"/>
          </a:xfrm>
        </p:spPr>
        <p:txBody>
          <a:bodyPr/>
          <a:lstStyle/>
          <a:p>
            <a:r>
              <a:rPr lang="en-US" dirty="0"/>
              <a:t>Small, ovoid cells </a:t>
            </a:r>
            <a:endParaRPr lang="en-US" dirty="0" smtClean="0"/>
          </a:p>
          <a:p>
            <a:r>
              <a:rPr lang="en-US" dirty="0" smtClean="0"/>
              <a:t>have </a:t>
            </a:r>
            <a:r>
              <a:rPr lang="en-US" dirty="0"/>
              <a:t>thorny processes that touch and monitor neurons</a:t>
            </a:r>
          </a:p>
          <a:p>
            <a:r>
              <a:rPr lang="en-US" dirty="0"/>
              <a:t>Migrate toward injured neurons</a:t>
            </a:r>
          </a:p>
          <a:p>
            <a:r>
              <a:rPr lang="en-US" dirty="0" smtClean="0"/>
              <a:t>Can act as phagocytes</a:t>
            </a:r>
            <a:endParaRPr lang="en-US" dirty="0"/>
          </a:p>
        </p:txBody>
      </p:sp>
      <p:pic>
        <p:nvPicPr>
          <p:cNvPr id="2050" name="Picture 2"/>
          <p:cNvPicPr>
            <a:picLocks noChangeAspect="1" noChangeArrowheads="1"/>
          </p:cNvPicPr>
          <p:nvPr/>
        </p:nvPicPr>
        <p:blipFill>
          <a:blip r:embed="rId3" cstate="print"/>
          <a:srcRect/>
          <a:stretch>
            <a:fillRect/>
          </a:stretch>
        </p:blipFill>
        <p:spPr bwMode="auto">
          <a:xfrm>
            <a:off x="5105400" y="2357055"/>
            <a:ext cx="4038600" cy="214389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6" name="Rectangle 4"/>
          <p:cNvSpPr>
            <a:spLocks noGrp="1" noChangeArrowheads="1"/>
          </p:cNvSpPr>
          <p:nvPr>
            <p:ph type="title"/>
          </p:nvPr>
        </p:nvSpPr>
        <p:spPr/>
        <p:txBody>
          <a:bodyPr/>
          <a:lstStyle/>
          <a:p>
            <a:r>
              <a:rPr lang="en-US"/>
              <a:t>Ependymal Cells</a:t>
            </a:r>
          </a:p>
        </p:txBody>
      </p:sp>
      <p:sp>
        <p:nvSpPr>
          <p:cNvPr id="28677" name="Rectangle 5"/>
          <p:cNvSpPr>
            <a:spLocks noGrp="1" noChangeArrowheads="1"/>
          </p:cNvSpPr>
          <p:nvPr>
            <p:ph type="body" idx="1"/>
          </p:nvPr>
        </p:nvSpPr>
        <p:spPr>
          <a:xfrm>
            <a:off x="457200" y="1600200"/>
            <a:ext cx="4267200" cy="4525963"/>
          </a:xfrm>
        </p:spPr>
        <p:txBody>
          <a:bodyPr/>
          <a:lstStyle/>
          <a:p>
            <a:r>
              <a:rPr lang="en-US" dirty="0" smtClean="0"/>
              <a:t>Can be </a:t>
            </a:r>
            <a:r>
              <a:rPr lang="en-US" dirty="0" err="1" smtClean="0"/>
              <a:t>squamous</a:t>
            </a:r>
            <a:r>
              <a:rPr lang="en-US" dirty="0" smtClean="0"/>
              <a:t> or columnar</a:t>
            </a:r>
            <a:endParaRPr lang="en-US" dirty="0"/>
          </a:p>
          <a:p>
            <a:r>
              <a:rPr lang="en-US" dirty="0"/>
              <a:t>May be ciliated</a:t>
            </a:r>
          </a:p>
          <a:p>
            <a:pPr lvl="1"/>
            <a:r>
              <a:rPr lang="en-US" dirty="0" smtClean="0"/>
              <a:t>circulates cerebrospinal fluid</a:t>
            </a:r>
            <a:endParaRPr lang="en-US" dirty="0"/>
          </a:p>
          <a:p>
            <a:r>
              <a:rPr lang="en-US" dirty="0"/>
              <a:t>Line the central cavities of the brain and spinal </a:t>
            </a:r>
            <a:r>
              <a:rPr lang="en-US" dirty="0" smtClean="0"/>
              <a:t>column</a:t>
            </a:r>
            <a:endParaRPr lang="en-US" dirty="0"/>
          </a:p>
        </p:txBody>
      </p:sp>
      <p:pic>
        <p:nvPicPr>
          <p:cNvPr id="3074" name="Picture 2"/>
          <p:cNvPicPr>
            <a:picLocks noChangeAspect="1" noChangeArrowheads="1"/>
          </p:cNvPicPr>
          <p:nvPr/>
        </p:nvPicPr>
        <p:blipFill>
          <a:blip r:embed="rId3" cstate="print"/>
          <a:srcRect/>
          <a:stretch>
            <a:fillRect/>
          </a:stretch>
        </p:blipFill>
        <p:spPr bwMode="auto">
          <a:xfrm>
            <a:off x="4452937" y="2408448"/>
            <a:ext cx="4691063" cy="204110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6" name="Rectangle 6"/>
          <p:cNvSpPr>
            <a:spLocks noGrp="1" noChangeArrowheads="1"/>
          </p:cNvSpPr>
          <p:nvPr>
            <p:ph type="title"/>
          </p:nvPr>
        </p:nvSpPr>
        <p:spPr/>
        <p:txBody>
          <a:bodyPr/>
          <a:lstStyle/>
          <a:p>
            <a:r>
              <a:rPr lang="en-US"/>
              <a:t>Oligodendrocytes</a:t>
            </a:r>
          </a:p>
        </p:txBody>
      </p:sp>
      <p:sp>
        <p:nvSpPr>
          <p:cNvPr id="30727" name="Rectangle 7"/>
          <p:cNvSpPr>
            <a:spLocks noGrp="1" noChangeArrowheads="1"/>
          </p:cNvSpPr>
          <p:nvPr>
            <p:ph type="body" idx="1"/>
          </p:nvPr>
        </p:nvSpPr>
        <p:spPr>
          <a:xfrm>
            <a:off x="457200" y="1600200"/>
            <a:ext cx="4114800" cy="4525963"/>
          </a:xfrm>
        </p:spPr>
        <p:txBody>
          <a:bodyPr/>
          <a:lstStyle/>
          <a:p>
            <a:r>
              <a:rPr lang="en-US" dirty="0"/>
              <a:t>Branched cells</a:t>
            </a:r>
          </a:p>
          <a:p>
            <a:endParaRPr lang="en-US" dirty="0" smtClean="0"/>
          </a:p>
          <a:p>
            <a:r>
              <a:rPr lang="en-US" dirty="0" smtClean="0"/>
              <a:t>Processes </a:t>
            </a:r>
            <a:r>
              <a:rPr lang="en-US" dirty="0"/>
              <a:t>wrap CNS nerve </a:t>
            </a:r>
            <a:r>
              <a:rPr lang="en-US" dirty="0" smtClean="0"/>
              <a:t>fibers</a:t>
            </a:r>
          </a:p>
          <a:p>
            <a:pPr lvl="1"/>
            <a:r>
              <a:rPr lang="en-US" dirty="0" smtClean="0"/>
              <a:t>forming </a:t>
            </a:r>
            <a:r>
              <a:rPr lang="en-US" b="1" dirty="0" smtClean="0"/>
              <a:t>myelin sheaths</a:t>
            </a:r>
            <a:endParaRPr lang="en-US" dirty="0"/>
          </a:p>
        </p:txBody>
      </p:sp>
      <p:pic>
        <p:nvPicPr>
          <p:cNvPr id="4098" name="Picture 2"/>
          <p:cNvPicPr>
            <a:picLocks noChangeAspect="1" noChangeArrowheads="1"/>
          </p:cNvPicPr>
          <p:nvPr/>
        </p:nvPicPr>
        <p:blipFill>
          <a:blip r:embed="rId3" cstate="print"/>
          <a:srcRect/>
          <a:stretch>
            <a:fillRect/>
          </a:stretch>
        </p:blipFill>
        <p:spPr bwMode="auto">
          <a:xfrm>
            <a:off x="4786312" y="2448392"/>
            <a:ext cx="4357688" cy="196121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4" name="Rectangle 6"/>
          <p:cNvSpPr>
            <a:spLocks noGrp="1" noChangeArrowheads="1"/>
          </p:cNvSpPr>
          <p:nvPr>
            <p:ph type="title"/>
          </p:nvPr>
        </p:nvSpPr>
        <p:spPr/>
        <p:txBody>
          <a:bodyPr/>
          <a:lstStyle/>
          <a:p>
            <a:r>
              <a:rPr lang="en-US"/>
              <a:t>Satellite Cells and Schwann Cells </a:t>
            </a:r>
          </a:p>
        </p:txBody>
      </p:sp>
      <p:sp>
        <p:nvSpPr>
          <p:cNvPr id="32775" name="Rectangle 7"/>
          <p:cNvSpPr>
            <a:spLocks noGrp="1" noChangeArrowheads="1"/>
          </p:cNvSpPr>
          <p:nvPr>
            <p:ph type="body" idx="1"/>
          </p:nvPr>
        </p:nvSpPr>
        <p:spPr>
          <a:xfrm>
            <a:off x="457200" y="1600200"/>
            <a:ext cx="4114800" cy="4525963"/>
          </a:xfrm>
        </p:spPr>
        <p:txBody>
          <a:bodyPr>
            <a:normAutofit fontScale="85000" lnSpcReduction="20000"/>
          </a:bodyPr>
          <a:lstStyle/>
          <a:p>
            <a:r>
              <a:rPr lang="en-US" dirty="0"/>
              <a:t>Satellite cells</a:t>
            </a:r>
          </a:p>
          <a:p>
            <a:pPr lvl="1"/>
            <a:r>
              <a:rPr lang="en-US" dirty="0"/>
              <a:t>Surround neuron cell bodies in PNS</a:t>
            </a:r>
          </a:p>
          <a:p>
            <a:endParaRPr lang="en-US" dirty="0" smtClean="0"/>
          </a:p>
          <a:p>
            <a:r>
              <a:rPr lang="en-US" dirty="0" smtClean="0"/>
              <a:t>Schwann cells</a:t>
            </a:r>
            <a:endParaRPr lang="en-US" dirty="0"/>
          </a:p>
          <a:p>
            <a:pPr lvl="1"/>
            <a:r>
              <a:rPr lang="en-US" dirty="0"/>
              <a:t>Surround all peripheral nerve fibers </a:t>
            </a:r>
            <a:endParaRPr lang="en-US" dirty="0" smtClean="0"/>
          </a:p>
          <a:p>
            <a:pPr lvl="1"/>
            <a:r>
              <a:rPr lang="en-US" dirty="0" smtClean="0"/>
              <a:t>form </a:t>
            </a:r>
            <a:r>
              <a:rPr lang="en-US" dirty="0"/>
              <a:t>myelin sheaths in thicker nerve </a:t>
            </a:r>
            <a:r>
              <a:rPr lang="en-US" dirty="0" smtClean="0"/>
              <a:t>fibers</a:t>
            </a:r>
          </a:p>
          <a:p>
            <a:pPr lvl="1"/>
            <a:r>
              <a:rPr lang="en-US" dirty="0" smtClean="0"/>
              <a:t>Vital </a:t>
            </a:r>
            <a:r>
              <a:rPr lang="en-US" dirty="0"/>
              <a:t>to regeneration of damaged peripheral nerve fibers</a:t>
            </a:r>
          </a:p>
        </p:txBody>
      </p:sp>
      <p:pic>
        <p:nvPicPr>
          <p:cNvPr id="5122" name="Picture 2"/>
          <p:cNvPicPr>
            <a:picLocks noChangeAspect="1" noChangeArrowheads="1"/>
          </p:cNvPicPr>
          <p:nvPr/>
        </p:nvPicPr>
        <p:blipFill>
          <a:blip r:embed="rId3" cstate="print"/>
          <a:srcRect/>
          <a:stretch>
            <a:fillRect/>
          </a:stretch>
        </p:blipFill>
        <p:spPr bwMode="auto">
          <a:xfrm>
            <a:off x="5068593" y="2675830"/>
            <a:ext cx="4075407" cy="150634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22" name="Rectangle 6"/>
          <p:cNvSpPr>
            <a:spLocks noGrp="1" noChangeArrowheads="1"/>
          </p:cNvSpPr>
          <p:nvPr>
            <p:ph type="title"/>
          </p:nvPr>
        </p:nvSpPr>
        <p:spPr/>
        <p:txBody>
          <a:bodyPr/>
          <a:lstStyle/>
          <a:p>
            <a:r>
              <a:rPr lang="en-US"/>
              <a:t>Neurons</a:t>
            </a:r>
          </a:p>
        </p:txBody>
      </p:sp>
      <p:sp>
        <p:nvSpPr>
          <p:cNvPr id="34823" name="Rectangle 7"/>
          <p:cNvSpPr>
            <a:spLocks noGrp="1" noChangeArrowheads="1"/>
          </p:cNvSpPr>
          <p:nvPr>
            <p:ph type="body" idx="1"/>
          </p:nvPr>
        </p:nvSpPr>
        <p:spPr/>
        <p:txBody>
          <a:bodyPr>
            <a:normAutofit fontScale="92500" lnSpcReduction="10000"/>
          </a:bodyPr>
          <a:lstStyle/>
          <a:p>
            <a:r>
              <a:rPr lang="en-US" dirty="0"/>
              <a:t>Structural units of nervous system</a:t>
            </a:r>
          </a:p>
          <a:p>
            <a:r>
              <a:rPr lang="en-US" dirty="0"/>
              <a:t>Large, highly specialized cells that conduct impulses</a:t>
            </a:r>
          </a:p>
          <a:p>
            <a:r>
              <a:rPr lang="en-US" dirty="0"/>
              <a:t>Extreme longevity (</a:t>
            </a:r>
            <a:r>
              <a:rPr lang="en-US" dirty="0">
                <a:sym typeface="Symbol" pitchFamily="80" charset="2"/>
              </a:rPr>
              <a:t></a:t>
            </a:r>
            <a:r>
              <a:rPr lang="en-US" dirty="0"/>
              <a:t> 100 years or more)</a:t>
            </a:r>
          </a:p>
          <a:p>
            <a:r>
              <a:rPr lang="en-US" dirty="0" smtClean="0"/>
              <a:t>Amitotic</a:t>
            </a:r>
          </a:p>
          <a:p>
            <a:pPr lvl="1"/>
            <a:r>
              <a:rPr lang="en-US" dirty="0" smtClean="0"/>
              <a:t>with </a:t>
            </a:r>
            <a:r>
              <a:rPr lang="en-US" dirty="0"/>
              <a:t>few exceptions</a:t>
            </a:r>
          </a:p>
          <a:p>
            <a:r>
              <a:rPr lang="en-US" dirty="0"/>
              <a:t>High metabolic </a:t>
            </a:r>
            <a:r>
              <a:rPr lang="en-US" dirty="0" smtClean="0"/>
              <a:t>rate</a:t>
            </a:r>
          </a:p>
          <a:p>
            <a:pPr lvl="1"/>
            <a:r>
              <a:rPr lang="en-US" dirty="0" smtClean="0"/>
              <a:t>requires </a:t>
            </a:r>
            <a:r>
              <a:rPr lang="en-US" dirty="0"/>
              <a:t>continuous supply of oxygen and glucose</a:t>
            </a:r>
          </a:p>
          <a:p>
            <a:r>
              <a:rPr lang="en-US" dirty="0"/>
              <a:t>All have </a:t>
            </a:r>
            <a:r>
              <a:rPr lang="en-US" b="1" dirty="0"/>
              <a:t>cell body</a:t>
            </a:r>
            <a:r>
              <a:rPr lang="en-US" dirty="0"/>
              <a:t> and one or more processes</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8" name="Rectangle 8"/>
          <p:cNvSpPr>
            <a:spLocks noGrp="1" noChangeArrowheads="1"/>
          </p:cNvSpPr>
          <p:nvPr>
            <p:ph type="title"/>
          </p:nvPr>
        </p:nvSpPr>
        <p:spPr/>
        <p:txBody>
          <a:bodyPr>
            <a:normAutofit/>
          </a:bodyPr>
          <a:lstStyle/>
          <a:p>
            <a:r>
              <a:rPr lang="en-US" dirty="0"/>
              <a:t>Neuron Cell Body </a:t>
            </a:r>
            <a:r>
              <a:rPr lang="en-US" dirty="0" smtClean="0"/>
              <a:t>or Soma </a:t>
            </a:r>
            <a:endParaRPr lang="en-US" dirty="0"/>
          </a:p>
        </p:txBody>
      </p:sp>
      <p:sp>
        <p:nvSpPr>
          <p:cNvPr id="35849" name="Rectangle 9"/>
          <p:cNvSpPr>
            <a:spLocks noGrp="1" noChangeArrowheads="1"/>
          </p:cNvSpPr>
          <p:nvPr>
            <p:ph type="body" idx="1"/>
          </p:nvPr>
        </p:nvSpPr>
        <p:spPr/>
        <p:txBody>
          <a:bodyPr>
            <a:normAutofit fontScale="85000" lnSpcReduction="20000"/>
          </a:bodyPr>
          <a:lstStyle/>
          <a:p>
            <a:pPr>
              <a:lnSpc>
                <a:spcPct val="90000"/>
              </a:lnSpc>
            </a:pPr>
            <a:r>
              <a:rPr lang="en-US" sz="2800" dirty="0"/>
              <a:t>Biosynthetic center of neuron</a:t>
            </a:r>
          </a:p>
          <a:p>
            <a:pPr lvl="1">
              <a:lnSpc>
                <a:spcPct val="90000"/>
              </a:lnSpc>
            </a:pPr>
            <a:r>
              <a:rPr lang="en-US" sz="2400" dirty="0"/>
              <a:t>Synthesizes proteins, membranes, and other chemicals</a:t>
            </a:r>
          </a:p>
          <a:p>
            <a:pPr lvl="1">
              <a:lnSpc>
                <a:spcPct val="90000"/>
              </a:lnSpc>
            </a:pPr>
            <a:r>
              <a:rPr lang="en-US" sz="2400" dirty="0"/>
              <a:t>Rough ER </a:t>
            </a:r>
            <a:r>
              <a:rPr lang="en-US" sz="2400" dirty="0" smtClean="0"/>
              <a:t>(</a:t>
            </a:r>
            <a:r>
              <a:rPr lang="en-US" sz="2400" dirty="0" err="1" smtClean="0"/>
              <a:t>nissl</a:t>
            </a:r>
            <a:r>
              <a:rPr lang="en-US" sz="2400" dirty="0" smtClean="0"/>
              <a:t> </a:t>
            </a:r>
            <a:r>
              <a:rPr lang="en-US" sz="2400" dirty="0"/>
              <a:t>bodies)</a:t>
            </a:r>
          </a:p>
          <a:p>
            <a:pPr lvl="2">
              <a:lnSpc>
                <a:spcPct val="90000"/>
              </a:lnSpc>
            </a:pPr>
            <a:r>
              <a:rPr lang="en-US" sz="2000" dirty="0"/>
              <a:t>Most active and best developed in body</a:t>
            </a:r>
          </a:p>
          <a:p>
            <a:pPr>
              <a:lnSpc>
                <a:spcPct val="90000"/>
              </a:lnSpc>
            </a:pPr>
            <a:r>
              <a:rPr lang="en-US" sz="2800" dirty="0"/>
              <a:t>Spherical nucleus with nucleolus</a:t>
            </a:r>
          </a:p>
          <a:p>
            <a:pPr>
              <a:lnSpc>
                <a:spcPct val="90000"/>
              </a:lnSpc>
            </a:pPr>
            <a:endParaRPr lang="en-US" sz="2800" dirty="0" smtClean="0"/>
          </a:p>
          <a:p>
            <a:pPr>
              <a:lnSpc>
                <a:spcPct val="90000"/>
              </a:lnSpc>
            </a:pPr>
            <a:r>
              <a:rPr lang="en-US" sz="2800" dirty="0" smtClean="0"/>
              <a:t>In </a:t>
            </a:r>
            <a:r>
              <a:rPr lang="en-US" sz="2800" dirty="0"/>
              <a:t>most, plasma membrane part of receptive region</a:t>
            </a:r>
          </a:p>
          <a:p>
            <a:pPr>
              <a:lnSpc>
                <a:spcPct val="90000"/>
              </a:lnSpc>
            </a:pPr>
            <a:endParaRPr lang="en-US" sz="2800" dirty="0" smtClean="0"/>
          </a:p>
          <a:p>
            <a:pPr>
              <a:lnSpc>
                <a:spcPct val="90000"/>
              </a:lnSpc>
            </a:pPr>
            <a:r>
              <a:rPr lang="en-US" sz="2800" dirty="0" smtClean="0"/>
              <a:t>Most </a:t>
            </a:r>
            <a:r>
              <a:rPr lang="en-US" sz="2800" dirty="0"/>
              <a:t>neuron cell bodies </a:t>
            </a:r>
            <a:r>
              <a:rPr lang="en-US" sz="2800" dirty="0" smtClean="0"/>
              <a:t>are in CNS</a:t>
            </a:r>
          </a:p>
          <a:p>
            <a:pPr>
              <a:lnSpc>
                <a:spcPct val="90000"/>
              </a:lnSpc>
            </a:pPr>
            <a:endParaRPr lang="en-US" sz="2800" dirty="0" smtClean="0"/>
          </a:p>
          <a:p>
            <a:pPr>
              <a:lnSpc>
                <a:spcPct val="90000"/>
              </a:lnSpc>
            </a:pPr>
            <a:r>
              <a:rPr lang="en-US" sz="2800" dirty="0" smtClean="0"/>
              <a:t>Location of cell bodies</a:t>
            </a:r>
          </a:p>
          <a:p>
            <a:pPr lvl="1">
              <a:lnSpc>
                <a:spcPct val="90000"/>
              </a:lnSpc>
            </a:pPr>
            <a:r>
              <a:rPr lang="en-US" sz="2400" dirty="0" smtClean="0"/>
              <a:t>Central Nervous system:  </a:t>
            </a:r>
          </a:p>
          <a:p>
            <a:pPr lvl="2">
              <a:lnSpc>
                <a:spcPct val="90000"/>
              </a:lnSpc>
            </a:pPr>
            <a:r>
              <a:rPr lang="en-US" sz="2000" dirty="0" smtClean="0"/>
              <a:t>In gray matter or clusters called nuclei</a:t>
            </a:r>
          </a:p>
          <a:p>
            <a:pPr lvl="1">
              <a:lnSpc>
                <a:spcPct val="90000"/>
              </a:lnSpc>
            </a:pPr>
            <a:r>
              <a:rPr lang="en-US" sz="2400" dirty="0" smtClean="0"/>
              <a:t>Peripheral Nervous System</a:t>
            </a:r>
          </a:p>
          <a:p>
            <a:pPr lvl="2">
              <a:lnSpc>
                <a:spcPct val="90000"/>
              </a:lnSpc>
            </a:pPr>
            <a:r>
              <a:rPr lang="en-US" dirty="0" smtClean="0"/>
              <a:t>In clusters called ganglia</a:t>
            </a:r>
            <a:endParaRPr lang="en-US"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Text Box 6"/>
          <p:cNvSpPr txBox="1">
            <a:spLocks noChangeArrowheads="1"/>
          </p:cNvSpPr>
          <p:nvPr/>
        </p:nvSpPr>
        <p:spPr bwMode="auto">
          <a:xfrm>
            <a:off x="3048000" y="2133600"/>
            <a:ext cx="342900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altLang="en-US" sz="1400" b="1">
                <a:latin typeface="Calibri" pitchFamily="34" charset="0"/>
              </a:rPr>
              <a:t>Please note that due to differing operating systems, some animations will not appear until the presentation is viewed in Presentation Mode (Slide Show view). You may see blank slides in the “Normal” or “Slide Sorter” views. All animations will appear after viewing in Presentation Mode and playing each animation. Most animations will require the latest version of the Flash Player, which is available at http://get.adobe.com/flashplayer.</a:t>
            </a:r>
          </a:p>
        </p:txBody>
      </p:sp>
    </p:spTree>
    <p:controls>
      <mc:AlternateContent xmlns:mc="http://schemas.openxmlformats.org/markup-compatibility/2006">
        <mc:Choice xmlns:v="urn:schemas-microsoft-com:vml" Requires="v">
          <p:control spid="5124" name="ShockwaveFlash1" r:id="rId2" imgW="6426871" imgH="6477904"/>
        </mc:Choice>
        <mc:Fallback>
          <p:control name="ShockwaveFlash1" r:id="rId2" imgW="6426871" imgH="6477904">
            <p:pic>
              <p:nvPicPr>
                <p:cNvPr id="0" name="ShockwaveFlash1"/>
                <p:cNvPicPr preferRelativeResize="0">
                  <a:picLocks noChangeArrowheads="1" noChangeShapeType="1"/>
                </p:cNvPicPr>
                <p:nvPr>
                  <p:custDataLst>
                    <p:tags r:id="rId3"/>
                  </p:custDataLst>
                </p:nvPr>
              </p:nvPicPr>
              <p:blipFill>
                <a:blip r:embed="rId5">
                  <a:extLst>
                    <a:ext uri="{28A0092B-C50C-407E-A947-70E740481C1C}">
                      <a14:useLocalDpi xmlns:a14="http://schemas.microsoft.com/office/drawing/2010/main" val="0"/>
                    </a:ext>
                  </a:extLst>
                </a:blip>
                <a:srcRect/>
                <a:stretch>
                  <a:fillRect/>
                </a:stretch>
              </p:blipFill>
              <p:spPr bwMode="auto">
                <a:xfrm>
                  <a:off x="1358900" y="190500"/>
                  <a:ext cx="6426200" cy="6477000"/>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control>
        </mc:Fallback>
      </mc:AlternateContent>
    </p:controls>
    <p:extLst>
      <p:ext uri="{BB962C8B-B14F-4D97-AF65-F5344CB8AC3E}">
        <p14:creationId xmlns:p14="http://schemas.microsoft.com/office/powerpoint/2010/main" val="42704802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8" name="Rectangle 4"/>
          <p:cNvSpPr>
            <a:spLocks noGrp="1" noChangeArrowheads="1"/>
          </p:cNvSpPr>
          <p:nvPr>
            <p:ph type="title"/>
          </p:nvPr>
        </p:nvSpPr>
        <p:spPr/>
        <p:txBody>
          <a:bodyPr/>
          <a:lstStyle/>
          <a:p>
            <a:r>
              <a:rPr lang="en-US"/>
              <a:t>Neuron Processes</a:t>
            </a:r>
          </a:p>
        </p:txBody>
      </p:sp>
      <p:sp>
        <p:nvSpPr>
          <p:cNvPr id="36869" name="Rectangle 5"/>
          <p:cNvSpPr>
            <a:spLocks noGrp="1" noChangeArrowheads="1"/>
          </p:cNvSpPr>
          <p:nvPr>
            <p:ph type="body" idx="1"/>
          </p:nvPr>
        </p:nvSpPr>
        <p:spPr/>
        <p:txBody>
          <a:bodyPr>
            <a:normAutofit fontScale="92500" lnSpcReduction="20000"/>
          </a:bodyPr>
          <a:lstStyle/>
          <a:p>
            <a:pPr>
              <a:lnSpc>
                <a:spcPct val="90000"/>
              </a:lnSpc>
            </a:pPr>
            <a:r>
              <a:rPr lang="en-US" sz="2800" dirty="0" smtClean="0"/>
              <a:t>CNS</a:t>
            </a:r>
            <a:endParaRPr lang="en-US" sz="2800" dirty="0"/>
          </a:p>
          <a:p>
            <a:pPr lvl="1">
              <a:lnSpc>
                <a:spcPct val="90000"/>
              </a:lnSpc>
            </a:pPr>
            <a:r>
              <a:rPr lang="en-US" sz="2400" dirty="0"/>
              <a:t>Both neuron cell bodies and their processes</a:t>
            </a:r>
          </a:p>
          <a:p>
            <a:pPr>
              <a:lnSpc>
                <a:spcPct val="90000"/>
              </a:lnSpc>
            </a:pPr>
            <a:r>
              <a:rPr lang="en-US" sz="2800" dirty="0"/>
              <a:t>PNS</a:t>
            </a:r>
          </a:p>
          <a:p>
            <a:pPr lvl="1">
              <a:lnSpc>
                <a:spcPct val="90000"/>
              </a:lnSpc>
            </a:pPr>
            <a:r>
              <a:rPr lang="en-US" sz="2400" dirty="0"/>
              <a:t>Chiefly neuron processes</a:t>
            </a:r>
          </a:p>
          <a:p>
            <a:pPr>
              <a:lnSpc>
                <a:spcPct val="90000"/>
              </a:lnSpc>
            </a:pPr>
            <a:endParaRPr lang="en-US" sz="2800" b="1" dirty="0" smtClean="0"/>
          </a:p>
          <a:p>
            <a:pPr>
              <a:lnSpc>
                <a:spcPct val="90000"/>
              </a:lnSpc>
            </a:pPr>
            <a:r>
              <a:rPr lang="en-US" sz="2800" b="1" dirty="0" smtClean="0"/>
              <a:t>Tracts</a:t>
            </a:r>
            <a:endParaRPr lang="en-US" sz="2800" dirty="0"/>
          </a:p>
          <a:p>
            <a:pPr lvl="1">
              <a:lnSpc>
                <a:spcPct val="90000"/>
              </a:lnSpc>
            </a:pPr>
            <a:r>
              <a:rPr lang="en-US" sz="2400" dirty="0"/>
              <a:t>Bundles of neuron processes in CNS</a:t>
            </a:r>
          </a:p>
          <a:p>
            <a:pPr>
              <a:lnSpc>
                <a:spcPct val="90000"/>
              </a:lnSpc>
            </a:pPr>
            <a:r>
              <a:rPr lang="en-US" sz="2800" b="1" dirty="0"/>
              <a:t>Nerves</a:t>
            </a:r>
            <a:endParaRPr lang="en-US" sz="2800" dirty="0"/>
          </a:p>
          <a:p>
            <a:pPr lvl="1">
              <a:lnSpc>
                <a:spcPct val="90000"/>
              </a:lnSpc>
            </a:pPr>
            <a:r>
              <a:rPr lang="en-US" sz="2400" dirty="0"/>
              <a:t>Bundles of neuron processes in PNS</a:t>
            </a:r>
          </a:p>
          <a:p>
            <a:pPr>
              <a:lnSpc>
                <a:spcPct val="90000"/>
              </a:lnSpc>
            </a:pPr>
            <a:endParaRPr lang="en-US" sz="2800" dirty="0" smtClean="0"/>
          </a:p>
          <a:p>
            <a:pPr>
              <a:lnSpc>
                <a:spcPct val="90000"/>
              </a:lnSpc>
            </a:pPr>
            <a:r>
              <a:rPr lang="en-US" sz="2800" dirty="0" smtClean="0"/>
              <a:t>Two </a:t>
            </a:r>
            <a:r>
              <a:rPr lang="en-US" sz="2800" dirty="0"/>
              <a:t>types of processes</a:t>
            </a:r>
          </a:p>
          <a:p>
            <a:pPr lvl="1">
              <a:lnSpc>
                <a:spcPct val="90000"/>
              </a:lnSpc>
            </a:pPr>
            <a:r>
              <a:rPr lang="en-US" sz="2400" b="1" dirty="0"/>
              <a:t>Dendrites</a:t>
            </a:r>
          </a:p>
          <a:p>
            <a:pPr lvl="1">
              <a:lnSpc>
                <a:spcPct val="90000"/>
              </a:lnSpc>
            </a:pPr>
            <a:r>
              <a:rPr lang="en-US" sz="2400" b="1" dirty="0"/>
              <a:t>Axon</a:t>
            </a:r>
            <a:endParaRPr lang="en-US" sz="2400"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53" name="Picture 33" descr="figure_11_04a_unlabeled"/>
          <p:cNvPicPr>
            <a:picLocks noChangeAspect="1" noChangeArrowheads="1"/>
          </p:cNvPicPr>
          <p:nvPr/>
        </p:nvPicPr>
        <p:blipFill>
          <a:blip r:embed="rId3" cstate="print"/>
          <a:srcRect b="3828"/>
          <a:stretch>
            <a:fillRect/>
          </a:stretch>
        </p:blipFill>
        <p:spPr bwMode="auto">
          <a:xfrm>
            <a:off x="273050" y="182563"/>
            <a:ext cx="8597900" cy="6380162"/>
          </a:xfrm>
          <a:prstGeom prst="rect">
            <a:avLst/>
          </a:prstGeom>
          <a:noFill/>
        </p:spPr>
      </p:pic>
      <p:sp>
        <p:nvSpPr>
          <p:cNvPr id="337954" name="Rectangle 34"/>
          <p:cNvSpPr>
            <a:spLocks noChangeArrowheads="1"/>
          </p:cNvSpPr>
          <p:nvPr/>
        </p:nvSpPr>
        <p:spPr bwMode="auto">
          <a:xfrm>
            <a:off x="942975" y="193675"/>
            <a:ext cx="1257300" cy="677863"/>
          </a:xfrm>
          <a:prstGeom prst="rect">
            <a:avLst/>
          </a:prstGeom>
          <a:noFill/>
          <a:ln w="9525">
            <a:noFill/>
            <a:miter lim="800000"/>
            <a:headEnd/>
            <a:tailEnd/>
          </a:ln>
          <a:effectLst/>
        </p:spPr>
        <p:txBody>
          <a:bodyPr wrap="none">
            <a:spAutoFit/>
          </a:bodyPr>
          <a:lstStyle/>
          <a:p>
            <a:pPr eaLnBrk="0" hangingPunct="0">
              <a:lnSpc>
                <a:spcPct val="80000"/>
              </a:lnSpc>
            </a:pPr>
            <a:r>
              <a:rPr lang="en-US" sz="1600" dirty="0">
                <a:latin typeface="Arial Black" pitchFamily="80" charset="0"/>
              </a:rPr>
              <a:t>Dendrites</a:t>
            </a:r>
            <a:endParaRPr lang="en-US" sz="1600" dirty="0"/>
          </a:p>
          <a:p>
            <a:pPr eaLnBrk="0" hangingPunct="0">
              <a:lnSpc>
                <a:spcPct val="80000"/>
              </a:lnSpc>
            </a:pPr>
            <a:r>
              <a:rPr lang="en-US" sz="1600" b="1" dirty="0"/>
              <a:t>(receptive</a:t>
            </a:r>
          </a:p>
          <a:p>
            <a:pPr eaLnBrk="0" hangingPunct="0">
              <a:lnSpc>
                <a:spcPct val="80000"/>
              </a:lnSpc>
            </a:pPr>
            <a:r>
              <a:rPr lang="en-US" sz="1600" b="1" dirty="0"/>
              <a:t>regions)</a:t>
            </a:r>
            <a:endParaRPr lang="en-US" sz="1600" dirty="0"/>
          </a:p>
        </p:txBody>
      </p:sp>
      <p:sp>
        <p:nvSpPr>
          <p:cNvPr id="337955" name="Rectangle 35"/>
          <p:cNvSpPr>
            <a:spLocks noChangeArrowheads="1"/>
          </p:cNvSpPr>
          <p:nvPr/>
        </p:nvSpPr>
        <p:spPr bwMode="auto">
          <a:xfrm>
            <a:off x="1930400" y="736600"/>
            <a:ext cx="1221809" cy="303416"/>
          </a:xfrm>
          <a:prstGeom prst="rect">
            <a:avLst/>
          </a:prstGeom>
          <a:noFill/>
          <a:ln w="9525">
            <a:noFill/>
            <a:miter lim="800000"/>
            <a:headEnd/>
            <a:tailEnd/>
          </a:ln>
          <a:effectLst/>
        </p:spPr>
        <p:txBody>
          <a:bodyPr wrap="none">
            <a:spAutoFit/>
          </a:bodyPr>
          <a:lstStyle/>
          <a:p>
            <a:pPr eaLnBrk="0" hangingPunct="0">
              <a:lnSpc>
                <a:spcPct val="85000"/>
              </a:lnSpc>
            </a:pPr>
            <a:r>
              <a:rPr lang="en-US" sz="1600" dirty="0">
                <a:latin typeface="Arial Black" pitchFamily="80" charset="0"/>
              </a:rPr>
              <a:t>Cell </a:t>
            </a:r>
            <a:r>
              <a:rPr lang="en-US" sz="1600" dirty="0" smtClean="0">
                <a:latin typeface="Arial Black" pitchFamily="80" charset="0"/>
              </a:rPr>
              <a:t>body</a:t>
            </a:r>
            <a:endParaRPr lang="en-US" sz="1600" dirty="0"/>
          </a:p>
        </p:txBody>
      </p:sp>
      <p:sp>
        <p:nvSpPr>
          <p:cNvPr id="337956" name="Rectangle 36"/>
          <p:cNvSpPr>
            <a:spLocks noChangeArrowheads="1"/>
          </p:cNvSpPr>
          <p:nvPr/>
        </p:nvSpPr>
        <p:spPr bwMode="auto">
          <a:xfrm>
            <a:off x="228600" y="3270250"/>
            <a:ext cx="974725" cy="336550"/>
          </a:xfrm>
          <a:prstGeom prst="rect">
            <a:avLst/>
          </a:prstGeom>
          <a:noFill/>
          <a:ln w="9525">
            <a:noFill/>
            <a:miter lim="800000"/>
            <a:headEnd/>
            <a:tailEnd/>
          </a:ln>
          <a:effectLst/>
        </p:spPr>
        <p:txBody>
          <a:bodyPr wrap="none">
            <a:spAutoFit/>
          </a:bodyPr>
          <a:lstStyle/>
          <a:p>
            <a:r>
              <a:rPr lang="en-US" sz="1600" b="1"/>
              <a:t>Nucleus</a:t>
            </a:r>
          </a:p>
        </p:txBody>
      </p:sp>
      <p:sp>
        <p:nvSpPr>
          <p:cNvPr id="337957" name="Rectangle 37"/>
          <p:cNvSpPr>
            <a:spLocks noChangeArrowheads="1"/>
          </p:cNvSpPr>
          <p:nvPr/>
        </p:nvSpPr>
        <p:spPr bwMode="auto">
          <a:xfrm>
            <a:off x="228600" y="4857750"/>
            <a:ext cx="1155700" cy="336550"/>
          </a:xfrm>
          <a:prstGeom prst="rect">
            <a:avLst/>
          </a:prstGeom>
          <a:noFill/>
          <a:ln w="9525">
            <a:noFill/>
            <a:miter lim="800000"/>
            <a:headEnd/>
            <a:tailEnd/>
          </a:ln>
          <a:effectLst/>
        </p:spPr>
        <p:txBody>
          <a:bodyPr wrap="none">
            <a:spAutoFit/>
          </a:bodyPr>
          <a:lstStyle/>
          <a:p>
            <a:r>
              <a:rPr lang="en-US" sz="1600" b="1"/>
              <a:t>Nucleolus</a:t>
            </a:r>
          </a:p>
        </p:txBody>
      </p:sp>
      <p:sp>
        <p:nvSpPr>
          <p:cNvPr id="337958" name="Rectangle 38"/>
          <p:cNvSpPr>
            <a:spLocks noChangeArrowheads="1"/>
          </p:cNvSpPr>
          <p:nvPr/>
        </p:nvSpPr>
        <p:spPr bwMode="auto">
          <a:xfrm>
            <a:off x="1627188" y="6308725"/>
            <a:ext cx="1392237" cy="336550"/>
          </a:xfrm>
          <a:prstGeom prst="rect">
            <a:avLst/>
          </a:prstGeom>
          <a:noFill/>
          <a:ln w="9525">
            <a:noFill/>
            <a:miter lim="800000"/>
            <a:headEnd/>
            <a:tailEnd/>
          </a:ln>
          <a:effectLst/>
        </p:spPr>
        <p:txBody>
          <a:bodyPr wrap="none">
            <a:spAutoFit/>
          </a:bodyPr>
          <a:lstStyle/>
          <a:p>
            <a:r>
              <a:rPr lang="en-US" sz="1600" b="1"/>
              <a:t>Axon hillock</a:t>
            </a:r>
          </a:p>
        </p:txBody>
      </p:sp>
      <p:sp>
        <p:nvSpPr>
          <p:cNvPr id="337960" name="Rectangle 40"/>
          <p:cNvSpPr>
            <a:spLocks noChangeArrowheads="1"/>
          </p:cNvSpPr>
          <p:nvPr/>
        </p:nvSpPr>
        <p:spPr bwMode="auto">
          <a:xfrm>
            <a:off x="2908300" y="4540250"/>
            <a:ext cx="715196" cy="300082"/>
          </a:xfrm>
          <a:prstGeom prst="rect">
            <a:avLst/>
          </a:prstGeom>
          <a:noFill/>
          <a:ln w="9525">
            <a:noFill/>
            <a:miter lim="800000"/>
            <a:headEnd/>
            <a:tailEnd/>
          </a:ln>
          <a:effectLst/>
        </p:spPr>
        <p:txBody>
          <a:bodyPr wrap="none">
            <a:spAutoFit/>
          </a:bodyPr>
          <a:lstStyle/>
          <a:p>
            <a:pPr eaLnBrk="0" hangingPunct="0">
              <a:lnSpc>
                <a:spcPct val="90000"/>
              </a:lnSpc>
            </a:pPr>
            <a:r>
              <a:rPr lang="en-US" sz="1500" dirty="0" smtClean="0">
                <a:latin typeface="Arial Black" pitchFamily="80" charset="0"/>
              </a:rPr>
              <a:t>Axon</a:t>
            </a:r>
            <a:endParaRPr lang="en-US" sz="1500" dirty="0">
              <a:latin typeface="Arial Black" pitchFamily="80" charset="0"/>
            </a:endParaRPr>
          </a:p>
        </p:txBody>
      </p:sp>
      <p:sp>
        <p:nvSpPr>
          <p:cNvPr id="337961" name="Rectangle 41"/>
          <p:cNvSpPr>
            <a:spLocks noChangeArrowheads="1"/>
          </p:cNvSpPr>
          <p:nvPr/>
        </p:nvSpPr>
        <p:spPr bwMode="auto">
          <a:xfrm>
            <a:off x="4700588" y="4878388"/>
            <a:ext cx="1042987" cy="508000"/>
          </a:xfrm>
          <a:prstGeom prst="rect">
            <a:avLst/>
          </a:prstGeom>
          <a:noFill/>
          <a:ln w="9525">
            <a:noFill/>
            <a:miter lim="800000"/>
            <a:headEnd/>
            <a:tailEnd/>
          </a:ln>
          <a:effectLst/>
        </p:spPr>
        <p:txBody>
          <a:bodyPr wrap="none">
            <a:spAutoFit/>
          </a:bodyPr>
          <a:lstStyle/>
          <a:p>
            <a:pPr eaLnBrk="0" hangingPunct="0">
              <a:lnSpc>
                <a:spcPct val="85000"/>
              </a:lnSpc>
            </a:pPr>
            <a:r>
              <a:rPr lang="en-US" sz="1600" b="1"/>
              <a:t>Impulse</a:t>
            </a:r>
          </a:p>
          <a:p>
            <a:pPr eaLnBrk="0" hangingPunct="0">
              <a:lnSpc>
                <a:spcPct val="85000"/>
              </a:lnSpc>
            </a:pPr>
            <a:r>
              <a:rPr lang="en-US" sz="1600" b="1"/>
              <a:t>direction</a:t>
            </a:r>
          </a:p>
        </p:txBody>
      </p:sp>
      <p:sp>
        <p:nvSpPr>
          <p:cNvPr id="337962" name="Rectangle 42"/>
          <p:cNvSpPr>
            <a:spLocks noChangeArrowheads="1"/>
          </p:cNvSpPr>
          <p:nvPr/>
        </p:nvSpPr>
        <p:spPr bwMode="auto">
          <a:xfrm>
            <a:off x="4289425" y="5819775"/>
            <a:ext cx="1471613" cy="336550"/>
          </a:xfrm>
          <a:prstGeom prst="rect">
            <a:avLst/>
          </a:prstGeom>
          <a:noFill/>
          <a:ln w="9525">
            <a:noFill/>
            <a:miter lim="800000"/>
            <a:headEnd/>
            <a:tailEnd/>
          </a:ln>
          <a:effectLst/>
        </p:spPr>
        <p:txBody>
          <a:bodyPr wrap="none">
            <a:spAutoFit/>
          </a:bodyPr>
          <a:lstStyle/>
          <a:p>
            <a:r>
              <a:rPr lang="en-US" sz="1600" b="1"/>
              <a:t>Schwann cell</a:t>
            </a:r>
          </a:p>
        </p:txBody>
      </p:sp>
      <p:sp>
        <p:nvSpPr>
          <p:cNvPr id="337963" name="Rectangle 43"/>
          <p:cNvSpPr>
            <a:spLocks noChangeArrowheads="1"/>
          </p:cNvSpPr>
          <p:nvPr/>
        </p:nvSpPr>
        <p:spPr bwMode="auto">
          <a:xfrm>
            <a:off x="6400800" y="4772025"/>
            <a:ext cx="1946275" cy="508000"/>
          </a:xfrm>
          <a:prstGeom prst="rect">
            <a:avLst/>
          </a:prstGeom>
          <a:noFill/>
          <a:ln w="9525">
            <a:noFill/>
            <a:miter lim="800000"/>
            <a:headEnd/>
            <a:tailEnd/>
          </a:ln>
          <a:effectLst/>
        </p:spPr>
        <p:txBody>
          <a:bodyPr wrap="none">
            <a:spAutoFit/>
          </a:bodyPr>
          <a:lstStyle/>
          <a:p>
            <a:pPr eaLnBrk="0" hangingPunct="0">
              <a:lnSpc>
                <a:spcPct val="85000"/>
              </a:lnSpc>
            </a:pPr>
            <a:r>
              <a:rPr lang="en-US" sz="1600" b="1"/>
              <a:t>Myelin sheath gap</a:t>
            </a:r>
          </a:p>
          <a:p>
            <a:pPr eaLnBrk="0" hangingPunct="0">
              <a:lnSpc>
                <a:spcPct val="85000"/>
              </a:lnSpc>
            </a:pPr>
            <a:r>
              <a:rPr lang="en-US" sz="1600" b="1"/>
              <a:t>(node of Ranvier)</a:t>
            </a:r>
          </a:p>
        </p:txBody>
      </p:sp>
      <p:sp>
        <p:nvSpPr>
          <p:cNvPr id="337964" name="Rectangle 44"/>
          <p:cNvSpPr>
            <a:spLocks noChangeArrowheads="1"/>
          </p:cNvSpPr>
          <p:nvPr/>
        </p:nvSpPr>
        <p:spPr bwMode="auto">
          <a:xfrm>
            <a:off x="4905375" y="6264275"/>
            <a:ext cx="1990725" cy="336550"/>
          </a:xfrm>
          <a:prstGeom prst="rect">
            <a:avLst/>
          </a:prstGeom>
          <a:noFill/>
          <a:ln w="9525">
            <a:noFill/>
            <a:miter lim="800000"/>
            <a:headEnd/>
            <a:tailEnd/>
          </a:ln>
          <a:effectLst/>
        </p:spPr>
        <p:txBody>
          <a:bodyPr wrap="none">
            <a:spAutoFit/>
          </a:bodyPr>
          <a:lstStyle/>
          <a:p>
            <a:pPr eaLnBrk="0" hangingPunct="0"/>
            <a:r>
              <a:rPr lang="en-US" sz="1600" b="1"/>
              <a:t>Terminal branches</a:t>
            </a:r>
          </a:p>
        </p:txBody>
      </p:sp>
      <p:sp>
        <p:nvSpPr>
          <p:cNvPr id="337965" name="Rectangle 45"/>
          <p:cNvSpPr>
            <a:spLocks noChangeArrowheads="1"/>
          </p:cNvSpPr>
          <p:nvPr/>
        </p:nvSpPr>
        <p:spPr bwMode="auto">
          <a:xfrm>
            <a:off x="7748588" y="5380038"/>
            <a:ext cx="1166812" cy="923925"/>
          </a:xfrm>
          <a:prstGeom prst="rect">
            <a:avLst/>
          </a:prstGeom>
          <a:noFill/>
          <a:ln w="9525">
            <a:noFill/>
            <a:miter lim="800000"/>
            <a:headEnd/>
            <a:tailEnd/>
          </a:ln>
          <a:effectLst/>
        </p:spPr>
        <p:txBody>
          <a:bodyPr wrap="none">
            <a:spAutoFit/>
          </a:bodyPr>
          <a:lstStyle/>
          <a:p>
            <a:pPr eaLnBrk="0" hangingPunct="0">
              <a:lnSpc>
                <a:spcPct val="85000"/>
              </a:lnSpc>
            </a:pPr>
            <a:r>
              <a:rPr lang="en-US" sz="1600" b="1"/>
              <a:t>Axon</a:t>
            </a:r>
          </a:p>
          <a:p>
            <a:pPr eaLnBrk="0" hangingPunct="0">
              <a:lnSpc>
                <a:spcPct val="85000"/>
              </a:lnSpc>
            </a:pPr>
            <a:r>
              <a:rPr lang="en-US" sz="1600" b="1"/>
              <a:t>terminals</a:t>
            </a:r>
          </a:p>
          <a:p>
            <a:pPr eaLnBrk="0" hangingPunct="0">
              <a:lnSpc>
                <a:spcPct val="85000"/>
              </a:lnSpc>
            </a:pPr>
            <a:r>
              <a:rPr lang="en-US" sz="1600" b="1"/>
              <a:t>(secretory</a:t>
            </a:r>
          </a:p>
          <a:p>
            <a:pPr eaLnBrk="0" hangingPunct="0">
              <a:lnSpc>
                <a:spcPct val="85000"/>
              </a:lnSpc>
            </a:pPr>
            <a:r>
              <a:rPr lang="en-US" sz="1600" b="1"/>
              <a:t>region)</a:t>
            </a:r>
          </a:p>
        </p:txBody>
      </p:sp>
      <p:sp>
        <p:nvSpPr>
          <p:cNvPr id="337966" name="Freeform 46"/>
          <p:cNvSpPr>
            <a:spLocks/>
          </p:cNvSpPr>
          <p:nvPr/>
        </p:nvSpPr>
        <p:spPr bwMode="auto">
          <a:xfrm>
            <a:off x="2527300" y="1397000"/>
            <a:ext cx="3175" cy="1876425"/>
          </a:xfrm>
          <a:custGeom>
            <a:avLst/>
            <a:gdLst/>
            <a:ahLst/>
            <a:cxnLst>
              <a:cxn ang="0">
                <a:pos x="2" y="1182"/>
              </a:cxn>
              <a:cxn ang="0">
                <a:pos x="0" y="0"/>
              </a:cxn>
            </a:cxnLst>
            <a:rect l="0" t="0" r="r" b="b"/>
            <a:pathLst>
              <a:path w="2" h="1182">
                <a:moveTo>
                  <a:pt x="2" y="1182"/>
                </a:moveTo>
                <a:lnTo>
                  <a:pt x="0" y="0"/>
                </a:lnTo>
              </a:path>
            </a:pathLst>
          </a:custGeom>
          <a:noFill/>
          <a:ln w="12700">
            <a:solidFill>
              <a:schemeClr val="tx1"/>
            </a:solidFill>
            <a:round/>
            <a:headEnd/>
            <a:tailEnd/>
          </a:ln>
          <a:effectLst/>
        </p:spPr>
        <p:txBody>
          <a:bodyPr wrap="none" anchor="ctr"/>
          <a:lstStyle/>
          <a:p>
            <a:endParaRPr lang="en-US"/>
          </a:p>
        </p:txBody>
      </p:sp>
      <p:sp>
        <p:nvSpPr>
          <p:cNvPr id="337967" name="Line 47"/>
          <p:cNvSpPr>
            <a:spLocks noChangeShapeType="1"/>
          </p:cNvSpPr>
          <p:nvPr/>
        </p:nvSpPr>
        <p:spPr bwMode="auto">
          <a:xfrm flipH="1">
            <a:off x="1155700" y="3463925"/>
            <a:ext cx="901700" cy="0"/>
          </a:xfrm>
          <a:prstGeom prst="line">
            <a:avLst/>
          </a:prstGeom>
          <a:noFill/>
          <a:ln w="12700">
            <a:solidFill>
              <a:schemeClr val="tx1"/>
            </a:solidFill>
            <a:round/>
            <a:headEnd/>
            <a:tailEnd/>
          </a:ln>
          <a:effectLst/>
        </p:spPr>
        <p:txBody>
          <a:bodyPr wrap="none" anchor="ctr"/>
          <a:lstStyle/>
          <a:p>
            <a:endParaRPr lang="en-US"/>
          </a:p>
        </p:txBody>
      </p:sp>
      <p:sp>
        <p:nvSpPr>
          <p:cNvPr id="337968" name="Freeform 48"/>
          <p:cNvSpPr>
            <a:spLocks/>
          </p:cNvSpPr>
          <p:nvPr/>
        </p:nvSpPr>
        <p:spPr bwMode="auto">
          <a:xfrm>
            <a:off x="1333500" y="3508375"/>
            <a:ext cx="885825" cy="1549400"/>
          </a:xfrm>
          <a:custGeom>
            <a:avLst/>
            <a:gdLst/>
            <a:ahLst/>
            <a:cxnLst>
              <a:cxn ang="0">
                <a:pos x="558" y="0"/>
              </a:cxn>
              <a:cxn ang="0">
                <a:pos x="64" y="974"/>
              </a:cxn>
              <a:cxn ang="0">
                <a:pos x="0" y="976"/>
              </a:cxn>
            </a:cxnLst>
            <a:rect l="0" t="0" r="r" b="b"/>
            <a:pathLst>
              <a:path w="558" h="976">
                <a:moveTo>
                  <a:pt x="558" y="0"/>
                </a:moveTo>
                <a:lnTo>
                  <a:pt x="64" y="974"/>
                </a:lnTo>
                <a:lnTo>
                  <a:pt x="0" y="976"/>
                </a:lnTo>
              </a:path>
            </a:pathLst>
          </a:custGeom>
          <a:noFill/>
          <a:ln w="12700">
            <a:solidFill>
              <a:schemeClr val="tx1"/>
            </a:solidFill>
            <a:round/>
            <a:headEnd type="none" w="med" len="med"/>
            <a:tailEnd type="none" w="med" len="med"/>
          </a:ln>
          <a:effectLst/>
        </p:spPr>
        <p:txBody>
          <a:bodyPr wrap="none" anchor="ctr"/>
          <a:lstStyle/>
          <a:p>
            <a:endParaRPr lang="en-US"/>
          </a:p>
        </p:txBody>
      </p:sp>
      <p:sp>
        <p:nvSpPr>
          <p:cNvPr id="337969" name="Freeform 49"/>
          <p:cNvSpPr>
            <a:spLocks/>
          </p:cNvSpPr>
          <p:nvPr/>
        </p:nvSpPr>
        <p:spPr bwMode="auto">
          <a:xfrm>
            <a:off x="1851025" y="4025900"/>
            <a:ext cx="207963" cy="1362075"/>
          </a:xfrm>
          <a:custGeom>
            <a:avLst/>
            <a:gdLst/>
            <a:ahLst/>
            <a:cxnLst>
              <a:cxn ang="0">
                <a:pos x="124" y="0"/>
              </a:cxn>
              <a:cxn ang="0">
                <a:pos x="131" y="858"/>
              </a:cxn>
              <a:cxn ang="0">
                <a:pos x="0" y="856"/>
              </a:cxn>
            </a:cxnLst>
            <a:rect l="0" t="0" r="r" b="b"/>
            <a:pathLst>
              <a:path w="131" h="858">
                <a:moveTo>
                  <a:pt x="124" y="0"/>
                </a:moveTo>
                <a:lnTo>
                  <a:pt x="131" y="858"/>
                </a:lnTo>
                <a:lnTo>
                  <a:pt x="0" y="856"/>
                </a:lnTo>
              </a:path>
            </a:pathLst>
          </a:custGeom>
          <a:noFill/>
          <a:ln w="12700">
            <a:solidFill>
              <a:schemeClr val="tx1"/>
            </a:solidFill>
            <a:round/>
            <a:headEnd type="none" w="med" len="med"/>
            <a:tailEnd type="none" w="med" len="med"/>
          </a:ln>
          <a:effectLst/>
        </p:spPr>
        <p:txBody>
          <a:bodyPr wrap="none" anchor="ctr"/>
          <a:lstStyle/>
          <a:p>
            <a:endParaRPr lang="en-US"/>
          </a:p>
        </p:txBody>
      </p:sp>
      <p:sp>
        <p:nvSpPr>
          <p:cNvPr id="337970" name="Freeform 50"/>
          <p:cNvSpPr>
            <a:spLocks/>
          </p:cNvSpPr>
          <p:nvPr/>
        </p:nvSpPr>
        <p:spPr bwMode="auto">
          <a:xfrm>
            <a:off x="2051050" y="3997325"/>
            <a:ext cx="200025" cy="552450"/>
          </a:xfrm>
          <a:custGeom>
            <a:avLst/>
            <a:gdLst/>
            <a:ahLst/>
            <a:cxnLst>
              <a:cxn ang="0">
                <a:pos x="126" y="0"/>
              </a:cxn>
              <a:cxn ang="0">
                <a:pos x="0" y="348"/>
              </a:cxn>
            </a:cxnLst>
            <a:rect l="0" t="0" r="r" b="b"/>
            <a:pathLst>
              <a:path w="126" h="348">
                <a:moveTo>
                  <a:pt x="126" y="0"/>
                </a:moveTo>
                <a:lnTo>
                  <a:pt x="0" y="348"/>
                </a:lnTo>
              </a:path>
            </a:pathLst>
          </a:custGeom>
          <a:noFill/>
          <a:ln w="12700">
            <a:solidFill>
              <a:schemeClr val="tx1"/>
            </a:solidFill>
            <a:round/>
            <a:headEnd/>
            <a:tailEnd/>
          </a:ln>
          <a:effectLst/>
        </p:spPr>
        <p:txBody>
          <a:bodyPr wrap="none" anchor="ctr"/>
          <a:lstStyle/>
          <a:p>
            <a:endParaRPr lang="en-US"/>
          </a:p>
        </p:txBody>
      </p:sp>
      <p:sp>
        <p:nvSpPr>
          <p:cNvPr id="337971" name="Freeform 51"/>
          <p:cNvSpPr>
            <a:spLocks/>
          </p:cNvSpPr>
          <p:nvPr/>
        </p:nvSpPr>
        <p:spPr bwMode="auto">
          <a:xfrm>
            <a:off x="2343150" y="4506913"/>
            <a:ext cx="1588" cy="1830387"/>
          </a:xfrm>
          <a:custGeom>
            <a:avLst/>
            <a:gdLst/>
            <a:ahLst/>
            <a:cxnLst>
              <a:cxn ang="0">
                <a:pos x="0" y="0"/>
              </a:cxn>
              <a:cxn ang="0">
                <a:pos x="0" y="1153"/>
              </a:cxn>
            </a:cxnLst>
            <a:rect l="0" t="0" r="r" b="b"/>
            <a:pathLst>
              <a:path w="1" h="1153">
                <a:moveTo>
                  <a:pt x="0" y="0"/>
                </a:moveTo>
                <a:lnTo>
                  <a:pt x="0" y="1153"/>
                </a:lnTo>
              </a:path>
            </a:pathLst>
          </a:custGeom>
          <a:noFill/>
          <a:ln w="12700">
            <a:solidFill>
              <a:schemeClr val="tx1"/>
            </a:solidFill>
            <a:round/>
            <a:headEnd/>
            <a:tailEnd/>
          </a:ln>
          <a:effectLst/>
        </p:spPr>
        <p:txBody>
          <a:bodyPr wrap="none" anchor="ctr"/>
          <a:lstStyle/>
          <a:p>
            <a:endParaRPr lang="en-US"/>
          </a:p>
        </p:txBody>
      </p:sp>
      <p:sp>
        <p:nvSpPr>
          <p:cNvPr id="337972" name="Line 52"/>
          <p:cNvSpPr>
            <a:spLocks noChangeShapeType="1"/>
          </p:cNvSpPr>
          <p:nvPr/>
        </p:nvSpPr>
        <p:spPr bwMode="auto">
          <a:xfrm>
            <a:off x="2527300" y="4918075"/>
            <a:ext cx="396875" cy="0"/>
          </a:xfrm>
          <a:prstGeom prst="line">
            <a:avLst/>
          </a:prstGeom>
          <a:noFill/>
          <a:ln w="12700">
            <a:solidFill>
              <a:schemeClr val="tx1"/>
            </a:solidFill>
            <a:round/>
            <a:headEnd/>
            <a:tailEnd/>
          </a:ln>
          <a:effectLst/>
        </p:spPr>
        <p:txBody>
          <a:bodyPr wrap="none" anchor="ctr"/>
          <a:lstStyle/>
          <a:p>
            <a:endParaRPr lang="en-US"/>
          </a:p>
        </p:txBody>
      </p:sp>
      <p:sp>
        <p:nvSpPr>
          <p:cNvPr id="337973" name="Freeform 53"/>
          <p:cNvSpPr>
            <a:spLocks/>
          </p:cNvSpPr>
          <p:nvPr/>
        </p:nvSpPr>
        <p:spPr bwMode="auto">
          <a:xfrm>
            <a:off x="4840288" y="5664200"/>
            <a:ext cx="363537" cy="101600"/>
          </a:xfrm>
          <a:custGeom>
            <a:avLst/>
            <a:gdLst/>
            <a:ahLst/>
            <a:cxnLst>
              <a:cxn ang="0">
                <a:pos x="0" y="0"/>
              </a:cxn>
              <a:cxn ang="0">
                <a:pos x="0" y="62"/>
              </a:cxn>
              <a:cxn ang="0">
                <a:pos x="227" y="64"/>
              </a:cxn>
              <a:cxn ang="0">
                <a:pos x="229" y="1"/>
              </a:cxn>
            </a:cxnLst>
            <a:rect l="0" t="0" r="r" b="b"/>
            <a:pathLst>
              <a:path w="229" h="64">
                <a:moveTo>
                  <a:pt x="0" y="0"/>
                </a:moveTo>
                <a:lnTo>
                  <a:pt x="0" y="62"/>
                </a:lnTo>
                <a:lnTo>
                  <a:pt x="227" y="64"/>
                </a:lnTo>
                <a:lnTo>
                  <a:pt x="229" y="1"/>
                </a:lnTo>
              </a:path>
            </a:pathLst>
          </a:custGeom>
          <a:noFill/>
          <a:ln w="12700">
            <a:solidFill>
              <a:schemeClr val="tx1"/>
            </a:solidFill>
            <a:round/>
            <a:headEnd type="none" w="med" len="med"/>
            <a:tailEnd type="none" w="med" len="med"/>
          </a:ln>
          <a:effectLst/>
        </p:spPr>
        <p:txBody>
          <a:bodyPr wrap="none" anchor="ctr"/>
          <a:lstStyle/>
          <a:p>
            <a:endParaRPr lang="en-US"/>
          </a:p>
        </p:txBody>
      </p:sp>
      <p:sp>
        <p:nvSpPr>
          <p:cNvPr id="337974" name="Line 54"/>
          <p:cNvSpPr>
            <a:spLocks noChangeShapeType="1"/>
          </p:cNvSpPr>
          <p:nvPr/>
        </p:nvSpPr>
        <p:spPr bwMode="auto">
          <a:xfrm>
            <a:off x="5018088" y="5762625"/>
            <a:ext cx="0" cy="101600"/>
          </a:xfrm>
          <a:prstGeom prst="line">
            <a:avLst/>
          </a:prstGeom>
          <a:noFill/>
          <a:ln w="9525">
            <a:solidFill>
              <a:schemeClr val="tx1"/>
            </a:solidFill>
            <a:round/>
            <a:headEnd/>
            <a:tailEnd/>
          </a:ln>
          <a:effectLst/>
        </p:spPr>
        <p:txBody>
          <a:bodyPr wrap="none" anchor="ctr"/>
          <a:lstStyle/>
          <a:p>
            <a:endParaRPr lang="en-US"/>
          </a:p>
        </p:txBody>
      </p:sp>
      <p:sp>
        <p:nvSpPr>
          <p:cNvPr id="337975" name="Freeform 55"/>
          <p:cNvSpPr>
            <a:spLocks/>
          </p:cNvSpPr>
          <p:nvPr/>
        </p:nvSpPr>
        <p:spPr bwMode="auto">
          <a:xfrm>
            <a:off x="6457950" y="5257800"/>
            <a:ext cx="231775" cy="558800"/>
          </a:xfrm>
          <a:custGeom>
            <a:avLst/>
            <a:gdLst/>
            <a:ahLst/>
            <a:cxnLst>
              <a:cxn ang="0">
                <a:pos x="146" y="0"/>
              </a:cxn>
              <a:cxn ang="0">
                <a:pos x="0" y="352"/>
              </a:cxn>
            </a:cxnLst>
            <a:rect l="0" t="0" r="r" b="b"/>
            <a:pathLst>
              <a:path w="146" h="352">
                <a:moveTo>
                  <a:pt x="146" y="0"/>
                </a:moveTo>
                <a:lnTo>
                  <a:pt x="0" y="352"/>
                </a:lnTo>
              </a:path>
            </a:pathLst>
          </a:custGeom>
          <a:noFill/>
          <a:ln w="12700">
            <a:solidFill>
              <a:schemeClr val="tx1"/>
            </a:solidFill>
            <a:round/>
            <a:headEnd/>
            <a:tailEnd/>
          </a:ln>
          <a:effectLst/>
        </p:spPr>
        <p:txBody>
          <a:bodyPr wrap="none" anchor="ctr"/>
          <a:lstStyle/>
          <a:p>
            <a:endParaRPr lang="en-US"/>
          </a:p>
        </p:txBody>
      </p:sp>
      <p:sp>
        <p:nvSpPr>
          <p:cNvPr id="337976" name="Line 56"/>
          <p:cNvSpPr>
            <a:spLocks noChangeShapeType="1"/>
          </p:cNvSpPr>
          <p:nvPr/>
        </p:nvSpPr>
        <p:spPr bwMode="auto">
          <a:xfrm flipH="1">
            <a:off x="6816725" y="6461125"/>
            <a:ext cx="660400" cy="0"/>
          </a:xfrm>
          <a:prstGeom prst="line">
            <a:avLst/>
          </a:prstGeom>
          <a:noFill/>
          <a:ln w="12700">
            <a:solidFill>
              <a:schemeClr val="tx1"/>
            </a:solidFill>
            <a:round/>
            <a:headEnd/>
            <a:tailEnd/>
          </a:ln>
          <a:effectLst/>
        </p:spPr>
        <p:txBody>
          <a:bodyPr wrap="none" anchor="ctr"/>
          <a:lstStyle/>
          <a:p>
            <a:endParaRPr lang="en-US"/>
          </a:p>
        </p:txBody>
      </p:sp>
      <p:sp>
        <p:nvSpPr>
          <p:cNvPr id="337977" name="Freeform 57"/>
          <p:cNvSpPr>
            <a:spLocks/>
          </p:cNvSpPr>
          <p:nvPr/>
        </p:nvSpPr>
        <p:spPr bwMode="auto">
          <a:xfrm>
            <a:off x="7172325" y="6137275"/>
            <a:ext cx="241300" cy="320675"/>
          </a:xfrm>
          <a:custGeom>
            <a:avLst/>
            <a:gdLst/>
            <a:ahLst/>
            <a:cxnLst>
              <a:cxn ang="0">
                <a:pos x="152" y="0"/>
              </a:cxn>
              <a:cxn ang="0">
                <a:pos x="0" y="202"/>
              </a:cxn>
            </a:cxnLst>
            <a:rect l="0" t="0" r="r" b="b"/>
            <a:pathLst>
              <a:path w="152" h="202">
                <a:moveTo>
                  <a:pt x="152" y="0"/>
                </a:moveTo>
                <a:lnTo>
                  <a:pt x="0" y="202"/>
                </a:lnTo>
              </a:path>
            </a:pathLst>
          </a:custGeom>
          <a:noFill/>
          <a:ln w="12700">
            <a:solidFill>
              <a:schemeClr val="tx1"/>
            </a:solidFill>
            <a:round/>
            <a:headEnd/>
            <a:tailEnd/>
          </a:ln>
          <a:effectLst/>
        </p:spPr>
        <p:txBody>
          <a:bodyPr wrap="none" anchor="ctr"/>
          <a:lstStyle/>
          <a:p>
            <a:endParaRPr lang="en-US"/>
          </a:p>
        </p:txBody>
      </p:sp>
      <p:sp>
        <p:nvSpPr>
          <p:cNvPr id="337978" name="Freeform 58"/>
          <p:cNvSpPr>
            <a:spLocks/>
          </p:cNvSpPr>
          <p:nvPr/>
        </p:nvSpPr>
        <p:spPr bwMode="auto">
          <a:xfrm>
            <a:off x="7600950" y="5540375"/>
            <a:ext cx="211138" cy="190500"/>
          </a:xfrm>
          <a:custGeom>
            <a:avLst/>
            <a:gdLst/>
            <a:ahLst/>
            <a:cxnLst>
              <a:cxn ang="0">
                <a:pos x="0" y="120"/>
              </a:cxn>
              <a:cxn ang="0">
                <a:pos x="73" y="0"/>
              </a:cxn>
              <a:cxn ang="0">
                <a:pos x="133" y="1"/>
              </a:cxn>
            </a:cxnLst>
            <a:rect l="0" t="0" r="r" b="b"/>
            <a:pathLst>
              <a:path w="133" h="120">
                <a:moveTo>
                  <a:pt x="0" y="120"/>
                </a:moveTo>
                <a:lnTo>
                  <a:pt x="73" y="0"/>
                </a:lnTo>
                <a:lnTo>
                  <a:pt x="133" y="1"/>
                </a:lnTo>
              </a:path>
            </a:pathLst>
          </a:custGeom>
          <a:noFill/>
          <a:ln w="12700">
            <a:solidFill>
              <a:schemeClr val="tx1"/>
            </a:solidFill>
            <a:round/>
            <a:headEnd/>
            <a:tailEnd/>
          </a:ln>
          <a:effectLst/>
        </p:spPr>
        <p:txBody>
          <a:bodyPr wrap="none" anchor="ctr"/>
          <a:lstStyle/>
          <a:p>
            <a:endParaRPr lang="en-US"/>
          </a:p>
        </p:txBody>
      </p:sp>
      <p:sp>
        <p:nvSpPr>
          <p:cNvPr id="337979" name="Freeform 59"/>
          <p:cNvSpPr>
            <a:spLocks/>
          </p:cNvSpPr>
          <p:nvPr/>
        </p:nvSpPr>
        <p:spPr bwMode="auto">
          <a:xfrm>
            <a:off x="7642225" y="5546725"/>
            <a:ext cx="73025" cy="317500"/>
          </a:xfrm>
          <a:custGeom>
            <a:avLst/>
            <a:gdLst/>
            <a:ahLst/>
            <a:cxnLst>
              <a:cxn ang="0">
                <a:pos x="46" y="0"/>
              </a:cxn>
              <a:cxn ang="0">
                <a:pos x="0" y="200"/>
              </a:cxn>
            </a:cxnLst>
            <a:rect l="0" t="0" r="r" b="b"/>
            <a:pathLst>
              <a:path w="46" h="200">
                <a:moveTo>
                  <a:pt x="46" y="0"/>
                </a:moveTo>
                <a:lnTo>
                  <a:pt x="0" y="200"/>
                </a:lnTo>
              </a:path>
            </a:pathLst>
          </a:custGeom>
          <a:noFill/>
          <a:ln w="12700">
            <a:solidFill>
              <a:schemeClr val="tx1"/>
            </a:solidFill>
            <a:round/>
            <a:headEnd/>
            <a:tailEnd/>
          </a:ln>
          <a:effectLst/>
        </p:spPr>
        <p:txBody>
          <a:bodyPr wrap="none" anchor="ctr"/>
          <a:lstStyle/>
          <a:p>
            <a:endParaRPr lang="en-US"/>
          </a:p>
        </p:txBody>
      </p:sp>
      <p:sp>
        <p:nvSpPr>
          <p:cNvPr id="337980" name="Freeform 60"/>
          <p:cNvSpPr>
            <a:spLocks/>
          </p:cNvSpPr>
          <p:nvPr/>
        </p:nvSpPr>
        <p:spPr bwMode="auto">
          <a:xfrm>
            <a:off x="1130300" y="889000"/>
            <a:ext cx="158750" cy="647700"/>
          </a:xfrm>
          <a:custGeom>
            <a:avLst/>
            <a:gdLst/>
            <a:ahLst/>
            <a:cxnLst>
              <a:cxn ang="0">
                <a:pos x="0" y="408"/>
              </a:cxn>
              <a:cxn ang="0">
                <a:pos x="98" y="272"/>
              </a:cxn>
              <a:cxn ang="0">
                <a:pos x="100" y="0"/>
              </a:cxn>
            </a:cxnLst>
            <a:rect l="0" t="0" r="r" b="b"/>
            <a:pathLst>
              <a:path w="100" h="408">
                <a:moveTo>
                  <a:pt x="0" y="408"/>
                </a:moveTo>
                <a:lnTo>
                  <a:pt x="98" y="272"/>
                </a:lnTo>
                <a:lnTo>
                  <a:pt x="100" y="0"/>
                </a:lnTo>
              </a:path>
            </a:pathLst>
          </a:custGeom>
          <a:noFill/>
          <a:ln w="9525">
            <a:solidFill>
              <a:schemeClr val="tx1"/>
            </a:solidFill>
            <a:round/>
            <a:headEnd type="none" w="med" len="med"/>
            <a:tailEnd type="none" w="med" len="med"/>
          </a:ln>
          <a:effectLst/>
        </p:spPr>
        <p:txBody>
          <a:bodyPr wrap="none" anchor="ctr"/>
          <a:lstStyle/>
          <a:p>
            <a:endParaRPr lang="en-US"/>
          </a:p>
        </p:txBody>
      </p:sp>
      <p:sp>
        <p:nvSpPr>
          <p:cNvPr id="337981" name="Line 61"/>
          <p:cNvSpPr>
            <a:spLocks noChangeShapeType="1"/>
          </p:cNvSpPr>
          <p:nvPr/>
        </p:nvSpPr>
        <p:spPr bwMode="auto">
          <a:xfrm flipH="1" flipV="1">
            <a:off x="1289050" y="1317625"/>
            <a:ext cx="193675" cy="215900"/>
          </a:xfrm>
          <a:prstGeom prst="line">
            <a:avLst/>
          </a:prstGeom>
          <a:noFill/>
          <a:ln w="9525">
            <a:solidFill>
              <a:schemeClr val="tx1"/>
            </a:solidFill>
            <a:round/>
            <a:headEnd/>
            <a:tailEnd/>
          </a:ln>
          <a:effectLst/>
        </p:spPr>
        <p:txBody>
          <a:bodyPr wrap="none" anchor="ctr"/>
          <a:lstStyle/>
          <a:p>
            <a:endParaRPr lang="en-US"/>
          </a:p>
        </p:txBody>
      </p:sp>
      <p:sp>
        <p:nvSpPr>
          <p:cNvPr id="337982" name="Freeform 62"/>
          <p:cNvSpPr>
            <a:spLocks/>
          </p:cNvSpPr>
          <p:nvPr/>
        </p:nvSpPr>
        <p:spPr bwMode="auto">
          <a:xfrm>
            <a:off x="4670425" y="5349875"/>
            <a:ext cx="835025" cy="82550"/>
          </a:xfrm>
          <a:custGeom>
            <a:avLst/>
            <a:gdLst/>
            <a:ahLst/>
            <a:cxnLst>
              <a:cxn ang="0">
                <a:pos x="0" y="52"/>
              </a:cxn>
              <a:cxn ang="0">
                <a:pos x="138" y="12"/>
              </a:cxn>
              <a:cxn ang="0">
                <a:pos x="190" y="4"/>
              </a:cxn>
              <a:cxn ang="0">
                <a:pos x="276" y="0"/>
              </a:cxn>
              <a:cxn ang="0">
                <a:pos x="390" y="2"/>
              </a:cxn>
              <a:cxn ang="0">
                <a:pos x="526" y="18"/>
              </a:cxn>
            </a:cxnLst>
            <a:rect l="0" t="0" r="r" b="b"/>
            <a:pathLst>
              <a:path w="526" h="52">
                <a:moveTo>
                  <a:pt x="0" y="52"/>
                </a:moveTo>
                <a:lnTo>
                  <a:pt x="138" y="12"/>
                </a:lnTo>
                <a:lnTo>
                  <a:pt x="190" y="4"/>
                </a:lnTo>
                <a:lnTo>
                  <a:pt x="276" y="0"/>
                </a:lnTo>
                <a:lnTo>
                  <a:pt x="390" y="2"/>
                </a:lnTo>
                <a:lnTo>
                  <a:pt x="526" y="18"/>
                </a:lnTo>
              </a:path>
            </a:pathLst>
          </a:custGeom>
          <a:noFill/>
          <a:ln w="9525">
            <a:solidFill>
              <a:schemeClr val="tx1"/>
            </a:solidFill>
            <a:round/>
            <a:headEnd type="none" w="med" len="med"/>
            <a:tailEnd type="stealth" w="med" len="med"/>
          </a:ln>
          <a:effectLst/>
        </p:spPr>
        <p:txBody>
          <a:bodyPr wrap="none" anchor="ctr"/>
          <a:lstStyle/>
          <a:p>
            <a:endParaRPr lang="en-US"/>
          </a:p>
        </p:txBody>
      </p:sp>
      <p:sp>
        <p:nvSpPr>
          <p:cNvPr id="337923" name="Rectangle 3"/>
          <p:cNvSpPr>
            <a:spLocks noGrp="1" noChangeArrowheads="1"/>
          </p:cNvSpPr>
          <p:nvPr>
            <p:ph type="title" idx="4294967295"/>
          </p:nvPr>
        </p:nvSpPr>
        <p:spPr>
          <a:xfrm>
            <a:off x="0" y="0"/>
            <a:ext cx="9144000" cy="274638"/>
          </a:xfrm>
        </p:spPr>
        <p:txBody>
          <a:bodyPr/>
          <a:lstStyle/>
          <a:p>
            <a:r>
              <a:rPr lang="en-US" sz="1200">
                <a:solidFill>
                  <a:schemeClr val="tx1"/>
                </a:solidFill>
              </a:rPr>
              <a:t>Figure 11.4a  Structure of a motor neuron.</a:t>
            </a:r>
            <a:endParaRPr lang="en-US" sz="1000">
              <a:solidFill>
                <a:schemeClr val="tx1"/>
              </a:solidFill>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6" name="Rectangle 4"/>
          <p:cNvSpPr>
            <a:spLocks noGrp="1" noChangeArrowheads="1"/>
          </p:cNvSpPr>
          <p:nvPr>
            <p:ph type="title"/>
          </p:nvPr>
        </p:nvSpPr>
        <p:spPr/>
        <p:txBody>
          <a:bodyPr/>
          <a:lstStyle/>
          <a:p>
            <a:r>
              <a:rPr lang="en-US"/>
              <a:t>Dendrites</a:t>
            </a:r>
          </a:p>
        </p:txBody>
      </p:sp>
      <p:sp>
        <p:nvSpPr>
          <p:cNvPr id="38917" name="Rectangle 5"/>
          <p:cNvSpPr>
            <a:spLocks noGrp="1" noChangeArrowheads="1"/>
          </p:cNvSpPr>
          <p:nvPr>
            <p:ph type="body" idx="1"/>
          </p:nvPr>
        </p:nvSpPr>
        <p:spPr/>
        <p:txBody>
          <a:bodyPr>
            <a:normAutofit/>
          </a:bodyPr>
          <a:lstStyle/>
          <a:p>
            <a:r>
              <a:rPr lang="en-US" sz="2800" dirty="0"/>
              <a:t>In motor neurons</a:t>
            </a:r>
          </a:p>
          <a:p>
            <a:pPr lvl="1"/>
            <a:r>
              <a:rPr lang="en-US" sz="2400" dirty="0" smtClean="0"/>
              <a:t>hundreds </a:t>
            </a:r>
            <a:r>
              <a:rPr lang="en-US" sz="2400" dirty="0"/>
              <a:t>of short, tapering, diffusely branched processes </a:t>
            </a:r>
          </a:p>
          <a:p>
            <a:endParaRPr lang="en-US" sz="2800" dirty="0" smtClean="0"/>
          </a:p>
          <a:p>
            <a:r>
              <a:rPr lang="en-US" sz="2800" dirty="0" smtClean="0"/>
              <a:t>Receptive </a:t>
            </a:r>
            <a:r>
              <a:rPr lang="en-US" sz="2800" dirty="0"/>
              <a:t>(input) region of neuron</a:t>
            </a:r>
          </a:p>
          <a:p>
            <a:endParaRPr lang="en-US" sz="2800" dirty="0" smtClean="0"/>
          </a:p>
          <a:p>
            <a:r>
              <a:rPr lang="en-US" sz="2800" dirty="0" smtClean="0"/>
              <a:t>Convey </a:t>
            </a:r>
            <a:r>
              <a:rPr lang="en-US" sz="2800" dirty="0"/>
              <a:t>incoming messages toward cell body </a:t>
            </a:r>
            <a:endParaRPr lang="en-US" sz="2800" dirty="0" smtClean="0"/>
          </a:p>
          <a:p>
            <a:pPr lvl="1"/>
            <a:r>
              <a:rPr lang="en-US" sz="2400" dirty="0" smtClean="0"/>
              <a:t>Use </a:t>
            </a:r>
            <a:r>
              <a:rPr lang="en-US" sz="2400" b="1" dirty="0" smtClean="0"/>
              <a:t>graded </a:t>
            </a:r>
            <a:r>
              <a:rPr lang="en-US" sz="2400" b="1" dirty="0"/>
              <a:t>potentials</a:t>
            </a:r>
            <a:r>
              <a:rPr lang="en-US" sz="2400" dirty="0"/>
              <a:t> </a:t>
            </a:r>
            <a:endParaRPr lang="en-US" sz="2400" dirty="0" smtClean="0"/>
          </a:p>
          <a:p>
            <a:pPr lvl="2"/>
            <a:r>
              <a:rPr lang="en-US" sz="2000" dirty="0" smtClean="0"/>
              <a:t>short </a:t>
            </a:r>
            <a:r>
              <a:rPr lang="en-US" sz="2000" dirty="0"/>
              <a:t>distance </a:t>
            </a:r>
            <a:r>
              <a:rPr lang="en-US" sz="2000" dirty="0" smtClean="0"/>
              <a:t>signals</a:t>
            </a:r>
            <a:endParaRPr lang="en-US" sz="2000" dirty="0"/>
          </a:p>
          <a:p>
            <a:endParaRPr lang="en-US" sz="2800" dirty="0" smtClean="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8" name="Rectangle 8"/>
          <p:cNvSpPr>
            <a:spLocks noGrp="1" noChangeArrowheads="1"/>
          </p:cNvSpPr>
          <p:nvPr>
            <p:ph type="title"/>
          </p:nvPr>
        </p:nvSpPr>
        <p:spPr/>
        <p:txBody>
          <a:bodyPr/>
          <a:lstStyle/>
          <a:p>
            <a:r>
              <a:rPr lang="en-US"/>
              <a:t>The Axon: Structure</a:t>
            </a:r>
          </a:p>
        </p:txBody>
      </p:sp>
      <p:sp>
        <p:nvSpPr>
          <p:cNvPr id="40969" name="Rectangle 9"/>
          <p:cNvSpPr>
            <a:spLocks noGrp="1" noChangeArrowheads="1"/>
          </p:cNvSpPr>
          <p:nvPr>
            <p:ph type="body" idx="1"/>
          </p:nvPr>
        </p:nvSpPr>
        <p:spPr/>
        <p:txBody>
          <a:bodyPr>
            <a:normAutofit fontScale="92500" lnSpcReduction="10000"/>
          </a:bodyPr>
          <a:lstStyle/>
          <a:p>
            <a:pPr>
              <a:lnSpc>
                <a:spcPct val="90000"/>
              </a:lnSpc>
            </a:pPr>
            <a:r>
              <a:rPr lang="en-US" sz="2800" dirty="0"/>
              <a:t>One axon per cell arising from </a:t>
            </a:r>
            <a:r>
              <a:rPr lang="en-US" sz="2800" b="1" dirty="0"/>
              <a:t>axon hillock</a:t>
            </a:r>
            <a:endParaRPr lang="en-US" sz="2800" dirty="0"/>
          </a:p>
          <a:p>
            <a:pPr lvl="1">
              <a:lnSpc>
                <a:spcPct val="90000"/>
              </a:lnSpc>
            </a:pPr>
            <a:r>
              <a:rPr lang="en-US" sz="2400" dirty="0"/>
              <a:t>Cone-shaped area of cell body</a:t>
            </a:r>
          </a:p>
          <a:p>
            <a:pPr lvl="1">
              <a:lnSpc>
                <a:spcPct val="90000"/>
              </a:lnSpc>
            </a:pPr>
            <a:r>
              <a:rPr lang="en-US" sz="2400" dirty="0" smtClean="0"/>
              <a:t>Some 1 meter long</a:t>
            </a:r>
          </a:p>
          <a:p>
            <a:pPr>
              <a:lnSpc>
                <a:spcPct val="90000"/>
              </a:lnSpc>
            </a:pPr>
            <a:r>
              <a:rPr lang="en-US" sz="2800" dirty="0" smtClean="0"/>
              <a:t>Long axons called </a:t>
            </a:r>
            <a:r>
              <a:rPr lang="en-US" sz="2800" b="1" dirty="0" smtClean="0"/>
              <a:t>nerve fibers</a:t>
            </a:r>
            <a:endParaRPr lang="en-US" sz="2800" dirty="0" smtClean="0"/>
          </a:p>
          <a:p>
            <a:pPr>
              <a:lnSpc>
                <a:spcPct val="90000"/>
              </a:lnSpc>
            </a:pPr>
            <a:endParaRPr lang="en-US" sz="2800" dirty="0" smtClean="0"/>
          </a:p>
          <a:p>
            <a:pPr>
              <a:lnSpc>
                <a:spcPct val="90000"/>
              </a:lnSpc>
            </a:pPr>
            <a:r>
              <a:rPr lang="en-US" sz="2800" dirty="0" smtClean="0"/>
              <a:t>Occasional </a:t>
            </a:r>
            <a:r>
              <a:rPr lang="en-US" sz="2800" dirty="0"/>
              <a:t>branches </a:t>
            </a:r>
            <a:endParaRPr lang="en-US" sz="2800" dirty="0" smtClean="0"/>
          </a:p>
          <a:p>
            <a:pPr lvl="1">
              <a:lnSpc>
                <a:spcPct val="90000"/>
              </a:lnSpc>
            </a:pPr>
            <a:r>
              <a:rPr lang="en-US" sz="2400" b="1" dirty="0" smtClean="0"/>
              <a:t>Called axon collaterals</a:t>
            </a:r>
            <a:endParaRPr lang="en-US" sz="2400" dirty="0"/>
          </a:p>
          <a:p>
            <a:pPr>
              <a:lnSpc>
                <a:spcPct val="90000"/>
              </a:lnSpc>
            </a:pPr>
            <a:endParaRPr lang="en-US" sz="2800" dirty="0" smtClean="0"/>
          </a:p>
          <a:p>
            <a:pPr>
              <a:lnSpc>
                <a:spcPct val="90000"/>
              </a:lnSpc>
            </a:pPr>
            <a:r>
              <a:rPr lang="en-US" sz="2800" dirty="0" smtClean="0"/>
              <a:t>Branches </a:t>
            </a:r>
            <a:r>
              <a:rPr lang="en-US" sz="2800" dirty="0"/>
              <a:t>profusely at end </a:t>
            </a:r>
            <a:r>
              <a:rPr lang="en-US" sz="2800" dirty="0" smtClean="0"/>
              <a:t> </a:t>
            </a:r>
            <a:endParaRPr lang="en-US" sz="2800" dirty="0"/>
          </a:p>
          <a:p>
            <a:pPr lvl="1">
              <a:lnSpc>
                <a:spcPct val="90000"/>
              </a:lnSpc>
            </a:pPr>
            <a:r>
              <a:rPr lang="en-US" sz="2400" dirty="0"/>
              <a:t>Can be 10,000 terminal branches</a:t>
            </a:r>
          </a:p>
          <a:p>
            <a:pPr>
              <a:lnSpc>
                <a:spcPct val="90000"/>
              </a:lnSpc>
            </a:pPr>
            <a:endParaRPr lang="en-US" sz="2800" dirty="0" smtClean="0"/>
          </a:p>
          <a:p>
            <a:pPr>
              <a:lnSpc>
                <a:spcPct val="90000"/>
              </a:lnSpc>
            </a:pPr>
            <a:r>
              <a:rPr lang="en-US" sz="2800" dirty="0" smtClean="0"/>
              <a:t>Distal </a:t>
            </a:r>
            <a:r>
              <a:rPr lang="en-US" sz="2800" dirty="0"/>
              <a:t>endings called </a:t>
            </a:r>
            <a:r>
              <a:rPr lang="en-US" sz="2800" b="1" dirty="0"/>
              <a:t>axon terminals</a:t>
            </a:r>
            <a:r>
              <a:rPr lang="en-US" sz="2800" dirty="0"/>
              <a:t> or </a:t>
            </a:r>
            <a:r>
              <a:rPr lang="en-US" sz="2800" b="1" dirty="0"/>
              <a:t>terminal </a:t>
            </a:r>
            <a:r>
              <a:rPr lang="en-US" sz="2800" b="1" dirty="0" err="1"/>
              <a:t>boutons</a:t>
            </a:r>
            <a:endParaRPr lang="en-US" sz="2800"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90" name="Rectangle 6"/>
          <p:cNvSpPr>
            <a:spLocks noGrp="1" noChangeArrowheads="1"/>
          </p:cNvSpPr>
          <p:nvPr>
            <p:ph type="title"/>
          </p:nvPr>
        </p:nvSpPr>
        <p:spPr/>
        <p:txBody>
          <a:bodyPr>
            <a:normAutofit fontScale="90000"/>
          </a:bodyPr>
          <a:lstStyle/>
          <a:p>
            <a:r>
              <a:rPr lang="en-US"/>
              <a:t>The Axon: Functional Characteristics</a:t>
            </a:r>
          </a:p>
        </p:txBody>
      </p:sp>
      <p:sp>
        <p:nvSpPr>
          <p:cNvPr id="41991" name="Rectangle 7"/>
          <p:cNvSpPr>
            <a:spLocks noGrp="1" noChangeArrowheads="1"/>
          </p:cNvSpPr>
          <p:nvPr>
            <p:ph type="body" idx="1"/>
          </p:nvPr>
        </p:nvSpPr>
        <p:spPr/>
        <p:txBody>
          <a:bodyPr>
            <a:normAutofit/>
          </a:bodyPr>
          <a:lstStyle/>
          <a:p>
            <a:pPr>
              <a:lnSpc>
                <a:spcPct val="90000"/>
              </a:lnSpc>
            </a:pPr>
            <a:r>
              <a:rPr lang="en-US" sz="2400" dirty="0"/>
              <a:t>Conducting region of neuron</a:t>
            </a:r>
          </a:p>
          <a:p>
            <a:pPr>
              <a:lnSpc>
                <a:spcPct val="90000"/>
              </a:lnSpc>
            </a:pPr>
            <a:endParaRPr lang="en-US" sz="2400" dirty="0" smtClean="0"/>
          </a:p>
          <a:p>
            <a:pPr>
              <a:lnSpc>
                <a:spcPct val="90000"/>
              </a:lnSpc>
            </a:pPr>
            <a:r>
              <a:rPr lang="en-US" sz="2400" dirty="0" smtClean="0"/>
              <a:t>Generates </a:t>
            </a:r>
            <a:r>
              <a:rPr lang="en-US" sz="2400" dirty="0"/>
              <a:t>nerve impulses</a:t>
            </a:r>
          </a:p>
          <a:p>
            <a:pPr>
              <a:lnSpc>
                <a:spcPct val="90000"/>
              </a:lnSpc>
            </a:pPr>
            <a:endParaRPr lang="en-US" sz="2400" dirty="0" smtClean="0"/>
          </a:p>
          <a:p>
            <a:pPr>
              <a:lnSpc>
                <a:spcPct val="90000"/>
              </a:lnSpc>
            </a:pPr>
            <a:r>
              <a:rPr lang="en-US" sz="2400" dirty="0" smtClean="0"/>
              <a:t>Transmits </a:t>
            </a:r>
            <a:r>
              <a:rPr lang="en-US" sz="2400" dirty="0"/>
              <a:t>them along </a:t>
            </a:r>
            <a:r>
              <a:rPr lang="en-US" sz="2400" dirty="0" smtClean="0"/>
              <a:t>neuron </a:t>
            </a:r>
            <a:r>
              <a:rPr lang="en-US" sz="2400" dirty="0"/>
              <a:t>cell </a:t>
            </a:r>
            <a:r>
              <a:rPr lang="en-US" sz="2400" dirty="0" smtClean="0"/>
              <a:t>membrane </a:t>
            </a:r>
            <a:r>
              <a:rPr lang="en-US" sz="2400" dirty="0"/>
              <a:t>to </a:t>
            </a:r>
            <a:r>
              <a:rPr lang="en-US" sz="2400" b="1" dirty="0"/>
              <a:t>axon terminal</a:t>
            </a:r>
            <a:endParaRPr lang="en-US" sz="2800" dirty="0"/>
          </a:p>
          <a:p>
            <a:pPr lvl="1">
              <a:lnSpc>
                <a:spcPct val="90000"/>
              </a:lnSpc>
            </a:pPr>
            <a:r>
              <a:rPr lang="en-US" sz="2000" dirty="0" smtClean="0"/>
              <a:t>N</a:t>
            </a:r>
            <a:r>
              <a:rPr lang="en-US" sz="2000" b="1" dirty="0" smtClean="0"/>
              <a:t>eurotransmitters</a:t>
            </a:r>
            <a:r>
              <a:rPr lang="en-US" sz="2000" dirty="0" smtClean="0"/>
              <a:t> </a:t>
            </a:r>
            <a:r>
              <a:rPr lang="en-US" sz="2000" dirty="0"/>
              <a:t>released into extracellular space</a:t>
            </a:r>
            <a:endParaRPr lang="en-US" sz="2400" dirty="0"/>
          </a:p>
          <a:p>
            <a:pPr lvl="2">
              <a:lnSpc>
                <a:spcPct val="90000"/>
              </a:lnSpc>
            </a:pPr>
            <a:r>
              <a:rPr lang="en-US" sz="2000" dirty="0"/>
              <a:t>Either excite or inhibit neurons with which axons in close contact</a:t>
            </a:r>
          </a:p>
          <a:p>
            <a:pPr>
              <a:lnSpc>
                <a:spcPct val="90000"/>
              </a:lnSpc>
            </a:pPr>
            <a:endParaRPr lang="en-US" sz="2400" dirty="0" smtClean="0"/>
          </a:p>
          <a:p>
            <a:pPr>
              <a:lnSpc>
                <a:spcPct val="90000"/>
              </a:lnSpc>
            </a:pPr>
            <a:r>
              <a:rPr lang="en-US" sz="2400" dirty="0" smtClean="0"/>
              <a:t>Lacks </a:t>
            </a:r>
            <a:r>
              <a:rPr lang="en-US" sz="2400" dirty="0"/>
              <a:t>rough ER and Golgi apparatus</a:t>
            </a:r>
            <a:endParaRPr lang="en-US" sz="2800" dirty="0"/>
          </a:p>
          <a:p>
            <a:pPr lvl="1">
              <a:lnSpc>
                <a:spcPct val="90000"/>
              </a:lnSpc>
            </a:pPr>
            <a:r>
              <a:rPr lang="en-US" sz="2000" dirty="0"/>
              <a:t>Relies on cell body to renew proteins and membranes</a:t>
            </a:r>
          </a:p>
          <a:p>
            <a:pPr lvl="1">
              <a:lnSpc>
                <a:spcPct val="90000"/>
              </a:lnSpc>
            </a:pPr>
            <a:r>
              <a:rPr lang="en-US" sz="2000" dirty="0"/>
              <a:t>Efficient transport mechanisms</a:t>
            </a:r>
          </a:p>
          <a:p>
            <a:pPr lvl="1">
              <a:lnSpc>
                <a:spcPct val="90000"/>
              </a:lnSpc>
            </a:pPr>
            <a:r>
              <a:rPr lang="en-US" sz="2000" dirty="0"/>
              <a:t>Quickly decay if cut or damaged</a:t>
            </a:r>
            <a:endParaRPr lang="en-US" sz="2400"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8" name="Rectangle 6"/>
          <p:cNvSpPr>
            <a:spLocks noGrp="1" noChangeArrowheads="1"/>
          </p:cNvSpPr>
          <p:nvPr>
            <p:ph type="title"/>
          </p:nvPr>
        </p:nvSpPr>
        <p:spPr/>
        <p:txBody>
          <a:bodyPr/>
          <a:lstStyle/>
          <a:p>
            <a:r>
              <a:rPr lang="en-US"/>
              <a:t>Myelin Sheath</a:t>
            </a:r>
          </a:p>
        </p:txBody>
      </p:sp>
      <p:sp>
        <p:nvSpPr>
          <p:cNvPr id="44039" name="Rectangle 7"/>
          <p:cNvSpPr>
            <a:spLocks noGrp="1" noChangeArrowheads="1"/>
          </p:cNvSpPr>
          <p:nvPr>
            <p:ph type="body" idx="1"/>
          </p:nvPr>
        </p:nvSpPr>
        <p:spPr/>
        <p:txBody>
          <a:bodyPr/>
          <a:lstStyle/>
          <a:p>
            <a:r>
              <a:rPr lang="en-US" sz="2800" dirty="0"/>
              <a:t>Composed of </a:t>
            </a:r>
            <a:r>
              <a:rPr lang="en-US" sz="2800" b="1" dirty="0"/>
              <a:t>myelin</a:t>
            </a:r>
            <a:endParaRPr lang="en-US" sz="2800" dirty="0"/>
          </a:p>
          <a:p>
            <a:pPr lvl="1"/>
            <a:r>
              <a:rPr lang="en-US" sz="2400" dirty="0"/>
              <a:t>Whitish, protein-lipoid substance </a:t>
            </a:r>
          </a:p>
          <a:p>
            <a:endParaRPr lang="en-US" sz="2800" dirty="0" smtClean="0"/>
          </a:p>
          <a:p>
            <a:r>
              <a:rPr lang="en-US" sz="2800" dirty="0" smtClean="0"/>
              <a:t>Function </a:t>
            </a:r>
            <a:r>
              <a:rPr lang="en-US" sz="2800" dirty="0"/>
              <a:t>of myelin</a:t>
            </a:r>
          </a:p>
          <a:p>
            <a:pPr lvl="1"/>
            <a:r>
              <a:rPr lang="en-US" sz="2400" dirty="0"/>
              <a:t>Protects and electrically insulates axon</a:t>
            </a:r>
          </a:p>
          <a:p>
            <a:pPr lvl="1"/>
            <a:r>
              <a:rPr lang="en-US" sz="2400" dirty="0"/>
              <a:t>Increases speed of nerve impulse transmission</a:t>
            </a:r>
          </a:p>
          <a:p>
            <a:endParaRPr lang="en-US" sz="2800" b="1" dirty="0" smtClean="0"/>
          </a:p>
          <a:p>
            <a:r>
              <a:rPr lang="en-US" sz="2800" b="1" dirty="0" err="1" smtClean="0"/>
              <a:t>Nonmyelinated</a:t>
            </a:r>
            <a:r>
              <a:rPr lang="en-US" sz="2800" b="1" dirty="0" smtClean="0"/>
              <a:t> </a:t>
            </a:r>
            <a:r>
              <a:rPr lang="en-US" sz="2800" b="1" dirty="0"/>
              <a:t>fibers</a:t>
            </a:r>
            <a:r>
              <a:rPr lang="en-US" sz="2800" dirty="0"/>
              <a:t> conduct impulses more slowly</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62" name="Rectangle 6"/>
          <p:cNvSpPr>
            <a:spLocks noGrp="1" noChangeArrowheads="1"/>
          </p:cNvSpPr>
          <p:nvPr>
            <p:ph type="title"/>
          </p:nvPr>
        </p:nvSpPr>
        <p:spPr/>
        <p:txBody>
          <a:bodyPr/>
          <a:lstStyle/>
          <a:p>
            <a:r>
              <a:rPr lang="en-US"/>
              <a:t>Myelination in the PNS </a:t>
            </a:r>
          </a:p>
        </p:txBody>
      </p:sp>
      <p:sp>
        <p:nvSpPr>
          <p:cNvPr id="45063" name="Rectangle 7"/>
          <p:cNvSpPr>
            <a:spLocks noGrp="1" noChangeArrowheads="1"/>
          </p:cNvSpPr>
          <p:nvPr>
            <p:ph type="body" idx="1"/>
          </p:nvPr>
        </p:nvSpPr>
        <p:spPr/>
        <p:txBody>
          <a:bodyPr>
            <a:normAutofit/>
          </a:bodyPr>
          <a:lstStyle/>
          <a:p>
            <a:pPr>
              <a:lnSpc>
                <a:spcPct val="90000"/>
              </a:lnSpc>
            </a:pPr>
            <a:r>
              <a:rPr lang="en-US" dirty="0"/>
              <a:t>Formed by </a:t>
            </a:r>
            <a:r>
              <a:rPr lang="en-US" dirty="0" smtClean="0"/>
              <a:t>Schwann </a:t>
            </a:r>
            <a:r>
              <a:rPr lang="en-US" dirty="0"/>
              <a:t>cells </a:t>
            </a:r>
          </a:p>
          <a:p>
            <a:pPr lvl="1">
              <a:lnSpc>
                <a:spcPct val="90000"/>
              </a:lnSpc>
            </a:pPr>
            <a:r>
              <a:rPr lang="en-US" dirty="0"/>
              <a:t>Wrap around axon </a:t>
            </a:r>
            <a:r>
              <a:rPr lang="en-US" dirty="0" smtClean="0"/>
              <a:t> </a:t>
            </a:r>
            <a:endParaRPr lang="en-US" dirty="0"/>
          </a:p>
          <a:p>
            <a:pPr lvl="1">
              <a:lnSpc>
                <a:spcPct val="90000"/>
              </a:lnSpc>
            </a:pPr>
            <a:r>
              <a:rPr lang="en-US" dirty="0"/>
              <a:t>One cell forms one segment of myelin sheath </a:t>
            </a:r>
          </a:p>
          <a:p>
            <a:pPr>
              <a:lnSpc>
                <a:spcPct val="90000"/>
              </a:lnSpc>
            </a:pPr>
            <a:endParaRPr lang="en-US" dirty="0" smtClean="0"/>
          </a:p>
          <a:p>
            <a:pPr>
              <a:lnSpc>
                <a:spcPct val="90000"/>
              </a:lnSpc>
            </a:pPr>
            <a:r>
              <a:rPr lang="en-US" dirty="0" smtClean="0"/>
              <a:t>Myelin </a:t>
            </a:r>
            <a:r>
              <a:rPr lang="en-US" dirty="0"/>
              <a:t>sheath</a:t>
            </a:r>
          </a:p>
          <a:p>
            <a:pPr lvl="1">
              <a:lnSpc>
                <a:spcPct val="90000"/>
              </a:lnSpc>
            </a:pPr>
            <a:r>
              <a:rPr lang="en-US" dirty="0"/>
              <a:t>Concentric layers of </a:t>
            </a:r>
            <a:r>
              <a:rPr lang="en-US" dirty="0" smtClean="0"/>
              <a:t>Schwann </a:t>
            </a:r>
            <a:r>
              <a:rPr lang="en-US" dirty="0"/>
              <a:t>cell plasma membrane around axon </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36" name="Rectangle 32"/>
          <p:cNvSpPr>
            <a:spLocks noChangeArrowheads="1"/>
          </p:cNvSpPr>
          <p:nvPr/>
        </p:nvSpPr>
        <p:spPr bwMode="auto">
          <a:xfrm>
            <a:off x="8272463" y="60325"/>
            <a:ext cx="674687" cy="274638"/>
          </a:xfrm>
          <a:prstGeom prst="rect">
            <a:avLst/>
          </a:prstGeom>
          <a:noFill/>
          <a:ln w="9525">
            <a:noFill/>
            <a:miter lim="800000"/>
            <a:headEnd/>
            <a:tailEnd/>
          </a:ln>
          <a:effectLst/>
        </p:spPr>
        <p:txBody>
          <a:bodyPr wrap="none" anchor="ctr">
            <a:spAutoFit/>
          </a:bodyPr>
          <a:lstStyle/>
          <a:p>
            <a:pPr algn="r" eaLnBrk="0" hangingPunct="0"/>
            <a:r>
              <a:rPr lang="en-US" sz="1200" b="1">
                <a:cs typeface="Arial" charset="0"/>
              </a:rPr>
              <a:t>Slide 2</a:t>
            </a:r>
          </a:p>
        </p:txBody>
      </p:sp>
      <p:grpSp>
        <p:nvGrpSpPr>
          <p:cNvPr id="2" name="Group 45"/>
          <p:cNvGrpSpPr>
            <a:grpSpLocks/>
          </p:cNvGrpSpPr>
          <p:nvPr/>
        </p:nvGrpSpPr>
        <p:grpSpPr bwMode="auto">
          <a:xfrm>
            <a:off x="873125" y="141288"/>
            <a:ext cx="3851275" cy="6411912"/>
            <a:chOff x="550" y="89"/>
            <a:chExt cx="2426" cy="4039"/>
          </a:xfrm>
        </p:grpSpPr>
        <p:grpSp>
          <p:nvGrpSpPr>
            <p:cNvPr id="3" name="Group 46"/>
            <p:cNvGrpSpPr>
              <a:grpSpLocks/>
            </p:cNvGrpSpPr>
            <p:nvPr/>
          </p:nvGrpSpPr>
          <p:grpSpPr bwMode="auto">
            <a:xfrm>
              <a:off x="550" y="89"/>
              <a:ext cx="2426" cy="1181"/>
              <a:chOff x="550" y="89"/>
              <a:chExt cx="2426" cy="1181"/>
            </a:xfrm>
          </p:grpSpPr>
          <p:pic>
            <p:nvPicPr>
              <p:cNvPr id="354351" name="Picture 47" descr="figure_11_05a_unlabeled"/>
              <p:cNvPicPr>
                <a:picLocks noChangeAspect="1" noChangeArrowheads="1"/>
              </p:cNvPicPr>
              <p:nvPr/>
            </p:nvPicPr>
            <p:blipFill>
              <a:blip r:embed="rId3" cstate="print"/>
              <a:srcRect r="47682" b="72183"/>
              <a:stretch>
                <a:fillRect/>
              </a:stretch>
            </p:blipFill>
            <p:spPr bwMode="auto">
              <a:xfrm>
                <a:off x="550" y="89"/>
                <a:ext cx="2426" cy="1157"/>
              </a:xfrm>
              <a:prstGeom prst="rect">
                <a:avLst/>
              </a:prstGeom>
              <a:noFill/>
            </p:spPr>
          </p:pic>
          <p:sp>
            <p:nvSpPr>
              <p:cNvPr id="354352" name="Rectangle 48"/>
              <p:cNvSpPr>
                <a:spLocks noChangeArrowheads="1"/>
              </p:cNvSpPr>
              <p:nvPr/>
            </p:nvSpPr>
            <p:spPr bwMode="auto">
              <a:xfrm>
                <a:off x="2138" y="1190"/>
                <a:ext cx="62" cy="80"/>
              </a:xfrm>
              <a:prstGeom prst="rect">
                <a:avLst/>
              </a:prstGeom>
              <a:solidFill>
                <a:schemeClr val="bg1"/>
              </a:solidFill>
              <a:ln w="9525">
                <a:noFill/>
                <a:miter lim="800000"/>
                <a:headEnd/>
                <a:tailEnd/>
              </a:ln>
              <a:effectLst/>
            </p:spPr>
            <p:txBody>
              <a:bodyPr wrap="none" anchor="ctr"/>
              <a:lstStyle/>
              <a:p>
                <a:pPr algn="ctr" eaLnBrk="0" hangingPunct="0"/>
                <a:endParaRPr lang="en-US" sz="2400"/>
              </a:p>
            </p:txBody>
          </p:sp>
        </p:grpSp>
        <p:pic>
          <p:nvPicPr>
            <p:cNvPr id="354353" name="Picture 49" descr="figure_11_05a_unlabeled"/>
            <p:cNvPicPr>
              <a:picLocks noChangeAspect="1" noChangeArrowheads="1"/>
            </p:cNvPicPr>
            <p:nvPr/>
          </p:nvPicPr>
          <p:blipFill>
            <a:blip r:embed="rId3" cstate="print"/>
            <a:srcRect l="6772" t="92490" r="87018" b="2895"/>
            <a:stretch>
              <a:fillRect/>
            </a:stretch>
          </p:blipFill>
          <p:spPr bwMode="auto">
            <a:xfrm>
              <a:off x="864" y="3936"/>
              <a:ext cx="288" cy="192"/>
            </a:xfrm>
            <a:prstGeom prst="rect">
              <a:avLst/>
            </a:prstGeom>
            <a:noFill/>
          </p:spPr>
        </p:pic>
      </p:grpSp>
      <p:sp>
        <p:nvSpPr>
          <p:cNvPr id="354354" name="Rectangle 50"/>
          <p:cNvSpPr>
            <a:spLocks noChangeArrowheads="1"/>
          </p:cNvSpPr>
          <p:nvPr/>
        </p:nvSpPr>
        <p:spPr bwMode="auto">
          <a:xfrm>
            <a:off x="833438" y="176213"/>
            <a:ext cx="1279525" cy="715962"/>
          </a:xfrm>
          <a:prstGeom prst="rect">
            <a:avLst/>
          </a:prstGeom>
          <a:noFill/>
          <a:ln w="9525">
            <a:noFill/>
            <a:miter lim="800000"/>
            <a:headEnd/>
            <a:tailEnd/>
          </a:ln>
          <a:effectLst/>
        </p:spPr>
        <p:txBody>
          <a:bodyPr wrap="none">
            <a:spAutoFit/>
          </a:bodyPr>
          <a:lstStyle/>
          <a:p>
            <a:pPr>
              <a:lnSpc>
                <a:spcPct val="85000"/>
              </a:lnSpc>
            </a:pPr>
            <a:r>
              <a:rPr lang="en-US" sz="1600" b="1"/>
              <a:t>Schwann</a:t>
            </a:r>
          </a:p>
          <a:p>
            <a:pPr>
              <a:lnSpc>
                <a:spcPct val="85000"/>
              </a:lnSpc>
            </a:pPr>
            <a:r>
              <a:rPr lang="en-US" sz="1600" b="1"/>
              <a:t>cell plasma</a:t>
            </a:r>
          </a:p>
          <a:p>
            <a:pPr>
              <a:lnSpc>
                <a:spcPct val="85000"/>
              </a:lnSpc>
            </a:pPr>
            <a:r>
              <a:rPr lang="en-US" sz="1600" b="1"/>
              <a:t>membrane</a:t>
            </a:r>
          </a:p>
        </p:txBody>
      </p:sp>
      <p:sp>
        <p:nvSpPr>
          <p:cNvPr id="354355" name="Rectangle 51"/>
          <p:cNvSpPr>
            <a:spLocks noChangeArrowheads="1"/>
          </p:cNvSpPr>
          <p:nvPr/>
        </p:nvSpPr>
        <p:spPr bwMode="auto">
          <a:xfrm>
            <a:off x="920750" y="877888"/>
            <a:ext cx="1471613" cy="508000"/>
          </a:xfrm>
          <a:prstGeom prst="rect">
            <a:avLst/>
          </a:prstGeom>
          <a:noFill/>
          <a:ln w="9525">
            <a:noFill/>
            <a:miter lim="800000"/>
            <a:headEnd/>
            <a:tailEnd/>
          </a:ln>
          <a:effectLst/>
        </p:spPr>
        <p:txBody>
          <a:bodyPr wrap="none">
            <a:spAutoFit/>
          </a:bodyPr>
          <a:lstStyle/>
          <a:p>
            <a:pPr eaLnBrk="0" hangingPunct="0">
              <a:lnSpc>
                <a:spcPct val="85000"/>
              </a:lnSpc>
            </a:pPr>
            <a:r>
              <a:rPr lang="en-US" sz="1600" b="1"/>
              <a:t>Schwann cell</a:t>
            </a:r>
          </a:p>
          <a:p>
            <a:pPr eaLnBrk="0" hangingPunct="0">
              <a:lnSpc>
                <a:spcPct val="85000"/>
              </a:lnSpc>
            </a:pPr>
            <a:r>
              <a:rPr lang="en-US" sz="1600" b="1"/>
              <a:t>cytoplasm</a:t>
            </a:r>
          </a:p>
        </p:txBody>
      </p:sp>
      <p:sp>
        <p:nvSpPr>
          <p:cNvPr id="354356" name="Rectangle 52"/>
          <p:cNvSpPr>
            <a:spLocks noChangeArrowheads="1"/>
          </p:cNvSpPr>
          <p:nvPr/>
        </p:nvSpPr>
        <p:spPr bwMode="auto">
          <a:xfrm>
            <a:off x="1230313" y="1393825"/>
            <a:ext cx="692150" cy="336550"/>
          </a:xfrm>
          <a:prstGeom prst="rect">
            <a:avLst/>
          </a:prstGeom>
          <a:noFill/>
          <a:ln w="9525">
            <a:noFill/>
            <a:miter lim="800000"/>
            <a:headEnd/>
            <a:tailEnd/>
          </a:ln>
          <a:effectLst/>
        </p:spPr>
        <p:txBody>
          <a:bodyPr wrap="none">
            <a:spAutoFit/>
          </a:bodyPr>
          <a:lstStyle/>
          <a:p>
            <a:r>
              <a:rPr lang="en-US" sz="1600" b="1"/>
              <a:t>Axon</a:t>
            </a:r>
          </a:p>
        </p:txBody>
      </p:sp>
      <p:sp>
        <p:nvSpPr>
          <p:cNvPr id="354357" name="Rectangle 53"/>
          <p:cNvSpPr>
            <a:spLocks noChangeArrowheads="1"/>
          </p:cNvSpPr>
          <p:nvPr/>
        </p:nvSpPr>
        <p:spPr bwMode="auto">
          <a:xfrm>
            <a:off x="3903663" y="1535113"/>
            <a:ext cx="1471612" cy="508000"/>
          </a:xfrm>
          <a:prstGeom prst="rect">
            <a:avLst/>
          </a:prstGeom>
          <a:noFill/>
          <a:ln w="9525">
            <a:noFill/>
            <a:miter lim="800000"/>
            <a:headEnd/>
            <a:tailEnd/>
          </a:ln>
          <a:effectLst/>
        </p:spPr>
        <p:txBody>
          <a:bodyPr wrap="none">
            <a:spAutoFit/>
          </a:bodyPr>
          <a:lstStyle/>
          <a:p>
            <a:pPr eaLnBrk="0" hangingPunct="0">
              <a:lnSpc>
                <a:spcPct val="85000"/>
              </a:lnSpc>
            </a:pPr>
            <a:r>
              <a:rPr lang="en-US" sz="1600" b="1"/>
              <a:t>Schwann cell</a:t>
            </a:r>
          </a:p>
          <a:p>
            <a:pPr eaLnBrk="0" hangingPunct="0">
              <a:lnSpc>
                <a:spcPct val="85000"/>
              </a:lnSpc>
            </a:pPr>
            <a:r>
              <a:rPr lang="en-US" sz="1600" b="1"/>
              <a:t>nucleus</a:t>
            </a:r>
          </a:p>
        </p:txBody>
      </p:sp>
      <p:sp>
        <p:nvSpPr>
          <p:cNvPr id="354358" name="Rectangle 54"/>
          <p:cNvSpPr>
            <a:spLocks noChangeArrowheads="1"/>
          </p:cNvSpPr>
          <p:nvPr/>
        </p:nvSpPr>
        <p:spPr bwMode="auto">
          <a:xfrm>
            <a:off x="1785938" y="6249988"/>
            <a:ext cx="3989387" cy="336550"/>
          </a:xfrm>
          <a:prstGeom prst="rect">
            <a:avLst/>
          </a:prstGeom>
          <a:noFill/>
          <a:ln w="9525">
            <a:noFill/>
            <a:miter lim="800000"/>
            <a:headEnd/>
            <a:tailEnd/>
          </a:ln>
          <a:effectLst/>
        </p:spPr>
        <p:txBody>
          <a:bodyPr wrap="none">
            <a:spAutoFit/>
          </a:bodyPr>
          <a:lstStyle/>
          <a:p>
            <a:r>
              <a:rPr lang="en-US" sz="1600">
                <a:latin typeface="Arial Black" pitchFamily="80" charset="0"/>
              </a:rPr>
              <a:t>Myelination of a nerve fiber (axon)</a:t>
            </a:r>
          </a:p>
        </p:txBody>
      </p:sp>
      <p:sp>
        <p:nvSpPr>
          <p:cNvPr id="354359" name="Freeform 55"/>
          <p:cNvSpPr>
            <a:spLocks/>
          </p:cNvSpPr>
          <p:nvPr/>
        </p:nvSpPr>
        <p:spPr bwMode="auto">
          <a:xfrm>
            <a:off x="1890713" y="338138"/>
            <a:ext cx="1071562" cy="449262"/>
          </a:xfrm>
          <a:custGeom>
            <a:avLst/>
            <a:gdLst/>
            <a:ahLst/>
            <a:cxnLst>
              <a:cxn ang="0">
                <a:pos x="678" y="284"/>
              </a:cxn>
              <a:cxn ang="0">
                <a:pos x="326" y="2"/>
              </a:cxn>
              <a:cxn ang="0">
                <a:pos x="0" y="0"/>
              </a:cxn>
            </a:cxnLst>
            <a:rect l="0" t="0" r="r" b="b"/>
            <a:pathLst>
              <a:path w="678" h="284">
                <a:moveTo>
                  <a:pt x="678" y="284"/>
                </a:moveTo>
                <a:lnTo>
                  <a:pt x="326" y="2"/>
                </a:lnTo>
                <a:lnTo>
                  <a:pt x="0" y="0"/>
                </a:lnTo>
              </a:path>
            </a:pathLst>
          </a:custGeom>
          <a:noFill/>
          <a:ln w="12700">
            <a:solidFill>
              <a:schemeClr val="tx1"/>
            </a:solidFill>
            <a:round/>
            <a:headEnd type="none" w="med" len="med"/>
            <a:tailEnd type="none" w="med" len="med"/>
          </a:ln>
          <a:effectLst/>
        </p:spPr>
        <p:txBody>
          <a:bodyPr wrap="none" anchor="ctr"/>
          <a:lstStyle/>
          <a:p>
            <a:endParaRPr lang="en-US"/>
          </a:p>
        </p:txBody>
      </p:sp>
      <p:sp>
        <p:nvSpPr>
          <p:cNvPr id="354360" name="Freeform 56"/>
          <p:cNvSpPr>
            <a:spLocks/>
          </p:cNvSpPr>
          <p:nvPr/>
        </p:nvSpPr>
        <p:spPr bwMode="auto">
          <a:xfrm>
            <a:off x="2322513" y="1014413"/>
            <a:ext cx="588962" cy="1587"/>
          </a:xfrm>
          <a:custGeom>
            <a:avLst/>
            <a:gdLst/>
            <a:ahLst/>
            <a:cxnLst>
              <a:cxn ang="0">
                <a:pos x="373" y="0"/>
              </a:cxn>
              <a:cxn ang="0">
                <a:pos x="0" y="1"/>
              </a:cxn>
            </a:cxnLst>
            <a:rect l="0" t="0" r="r" b="b"/>
            <a:pathLst>
              <a:path w="373" h="1">
                <a:moveTo>
                  <a:pt x="373" y="0"/>
                </a:moveTo>
                <a:lnTo>
                  <a:pt x="0" y="1"/>
                </a:lnTo>
              </a:path>
            </a:pathLst>
          </a:custGeom>
          <a:noFill/>
          <a:ln w="12700">
            <a:solidFill>
              <a:schemeClr val="tx1"/>
            </a:solidFill>
            <a:round/>
            <a:headEnd/>
            <a:tailEnd/>
          </a:ln>
          <a:effectLst/>
        </p:spPr>
        <p:txBody>
          <a:bodyPr wrap="none" anchor="ctr"/>
          <a:lstStyle/>
          <a:p>
            <a:endParaRPr lang="en-US"/>
          </a:p>
        </p:txBody>
      </p:sp>
      <p:sp>
        <p:nvSpPr>
          <p:cNvPr id="354361" name="Line 57"/>
          <p:cNvSpPr>
            <a:spLocks noChangeShapeType="1"/>
          </p:cNvSpPr>
          <p:nvPr/>
        </p:nvSpPr>
        <p:spPr bwMode="auto">
          <a:xfrm flipH="1">
            <a:off x="1849438" y="1593850"/>
            <a:ext cx="641350" cy="0"/>
          </a:xfrm>
          <a:prstGeom prst="line">
            <a:avLst/>
          </a:prstGeom>
          <a:noFill/>
          <a:ln w="12700">
            <a:solidFill>
              <a:schemeClr val="tx1"/>
            </a:solidFill>
            <a:round/>
            <a:headEnd/>
            <a:tailEnd/>
          </a:ln>
          <a:effectLst/>
        </p:spPr>
        <p:txBody>
          <a:bodyPr wrap="none" anchor="ctr"/>
          <a:lstStyle/>
          <a:p>
            <a:endParaRPr lang="en-US"/>
          </a:p>
        </p:txBody>
      </p:sp>
      <p:sp>
        <p:nvSpPr>
          <p:cNvPr id="354362" name="Line 58"/>
          <p:cNvSpPr>
            <a:spLocks noChangeShapeType="1"/>
          </p:cNvSpPr>
          <p:nvPr/>
        </p:nvSpPr>
        <p:spPr bwMode="auto">
          <a:xfrm>
            <a:off x="3205163" y="1671638"/>
            <a:ext cx="758825" cy="0"/>
          </a:xfrm>
          <a:prstGeom prst="line">
            <a:avLst/>
          </a:prstGeom>
          <a:noFill/>
          <a:ln w="12700">
            <a:solidFill>
              <a:schemeClr val="tx1"/>
            </a:solidFill>
            <a:round/>
            <a:headEnd/>
            <a:tailEnd/>
          </a:ln>
          <a:effectLst/>
        </p:spPr>
        <p:txBody>
          <a:bodyPr wrap="none" anchor="ctr"/>
          <a:lstStyle/>
          <a:p>
            <a:endParaRPr lang="en-US"/>
          </a:p>
        </p:txBody>
      </p:sp>
      <p:sp>
        <p:nvSpPr>
          <p:cNvPr id="354363" name="Rectangle 59"/>
          <p:cNvSpPr>
            <a:spLocks noChangeArrowheads="1"/>
          </p:cNvSpPr>
          <p:nvPr/>
        </p:nvSpPr>
        <p:spPr bwMode="auto">
          <a:xfrm>
            <a:off x="4487863" y="636588"/>
            <a:ext cx="3775075" cy="336550"/>
          </a:xfrm>
          <a:prstGeom prst="rect">
            <a:avLst/>
          </a:prstGeom>
          <a:noFill/>
          <a:ln w="9525">
            <a:noFill/>
            <a:miter lim="800000"/>
            <a:headEnd/>
            <a:tailEnd/>
          </a:ln>
          <a:effectLst/>
        </p:spPr>
        <p:txBody>
          <a:bodyPr wrap="none">
            <a:spAutoFit/>
          </a:bodyPr>
          <a:lstStyle/>
          <a:p>
            <a:r>
              <a:rPr lang="en-US" sz="1600" b="1">
                <a:solidFill>
                  <a:srgbClr val="0074A6"/>
                </a:solidFill>
              </a:rPr>
              <a:t>     A Schwann cell envelops an axon.</a:t>
            </a:r>
          </a:p>
        </p:txBody>
      </p:sp>
      <p:sp>
        <p:nvSpPr>
          <p:cNvPr id="354364" name="Oval 60"/>
          <p:cNvSpPr>
            <a:spLocks noChangeArrowheads="1"/>
          </p:cNvSpPr>
          <p:nvPr/>
        </p:nvSpPr>
        <p:spPr bwMode="auto">
          <a:xfrm>
            <a:off x="4573588" y="698500"/>
            <a:ext cx="230187" cy="238125"/>
          </a:xfrm>
          <a:prstGeom prst="ellipse">
            <a:avLst/>
          </a:prstGeom>
          <a:noFill/>
          <a:ln w="12700">
            <a:solidFill>
              <a:srgbClr val="0074A6"/>
            </a:solidFill>
            <a:round/>
            <a:headEnd/>
            <a:tailEnd/>
          </a:ln>
          <a:effectLst/>
        </p:spPr>
        <p:txBody>
          <a:bodyPr wrap="none" anchor="ctr"/>
          <a:lstStyle/>
          <a:p>
            <a:endParaRPr lang="en-US"/>
          </a:p>
        </p:txBody>
      </p:sp>
      <p:sp>
        <p:nvSpPr>
          <p:cNvPr id="354365" name="Rectangle 61"/>
          <p:cNvSpPr>
            <a:spLocks noChangeArrowheads="1"/>
          </p:cNvSpPr>
          <p:nvPr/>
        </p:nvSpPr>
        <p:spPr bwMode="auto">
          <a:xfrm>
            <a:off x="4537075" y="654050"/>
            <a:ext cx="296863" cy="336550"/>
          </a:xfrm>
          <a:prstGeom prst="rect">
            <a:avLst/>
          </a:prstGeom>
          <a:noFill/>
          <a:ln w="9525">
            <a:noFill/>
            <a:miter lim="800000"/>
            <a:headEnd/>
            <a:tailEnd/>
          </a:ln>
          <a:effectLst/>
        </p:spPr>
        <p:txBody>
          <a:bodyPr wrap="none">
            <a:spAutoFit/>
          </a:bodyPr>
          <a:lstStyle/>
          <a:p>
            <a:r>
              <a:rPr lang="en-US" sz="1600" b="1">
                <a:solidFill>
                  <a:srgbClr val="0074A6"/>
                </a:solidFill>
              </a:rPr>
              <a:t>1</a:t>
            </a:r>
          </a:p>
        </p:txBody>
      </p:sp>
      <p:sp>
        <p:nvSpPr>
          <p:cNvPr id="354306" name="Rectangle 2"/>
          <p:cNvSpPr>
            <a:spLocks noGrp="1" noChangeArrowheads="1"/>
          </p:cNvSpPr>
          <p:nvPr>
            <p:ph type="title" idx="4294967295"/>
          </p:nvPr>
        </p:nvSpPr>
        <p:spPr>
          <a:xfrm>
            <a:off x="0" y="0"/>
            <a:ext cx="9144000" cy="274638"/>
          </a:xfrm>
        </p:spPr>
        <p:txBody>
          <a:bodyPr/>
          <a:lstStyle/>
          <a:p>
            <a:r>
              <a:rPr lang="en-US" sz="1200">
                <a:solidFill>
                  <a:schemeClr val="tx1"/>
                </a:solidFill>
              </a:rPr>
              <a:t>Figure 11.5a  Nerve fiber myelination by Schwann cells in the PNS.</a:t>
            </a:r>
            <a:endParaRPr lang="en-US" sz="1000">
              <a:solidFill>
                <a:schemeClr val="tx1"/>
              </a:solidFill>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369" name="Rectangle 17"/>
          <p:cNvSpPr>
            <a:spLocks noChangeArrowheads="1"/>
          </p:cNvSpPr>
          <p:nvPr/>
        </p:nvSpPr>
        <p:spPr bwMode="auto">
          <a:xfrm>
            <a:off x="8272463" y="60325"/>
            <a:ext cx="674687" cy="274638"/>
          </a:xfrm>
          <a:prstGeom prst="rect">
            <a:avLst/>
          </a:prstGeom>
          <a:noFill/>
          <a:ln w="9525">
            <a:noFill/>
            <a:miter lim="800000"/>
            <a:headEnd/>
            <a:tailEnd/>
          </a:ln>
          <a:effectLst/>
        </p:spPr>
        <p:txBody>
          <a:bodyPr wrap="none" anchor="ctr">
            <a:spAutoFit/>
          </a:bodyPr>
          <a:lstStyle/>
          <a:p>
            <a:pPr algn="r" eaLnBrk="0" hangingPunct="0"/>
            <a:r>
              <a:rPr lang="en-US" sz="1200" b="1">
                <a:cs typeface="Arial" charset="0"/>
              </a:rPr>
              <a:t>Slide 3</a:t>
            </a:r>
          </a:p>
        </p:txBody>
      </p:sp>
      <p:grpSp>
        <p:nvGrpSpPr>
          <p:cNvPr id="2" name="Group 34"/>
          <p:cNvGrpSpPr>
            <a:grpSpLocks/>
          </p:cNvGrpSpPr>
          <p:nvPr/>
        </p:nvGrpSpPr>
        <p:grpSpPr bwMode="auto">
          <a:xfrm>
            <a:off x="873125" y="141288"/>
            <a:ext cx="7361238" cy="6411912"/>
            <a:chOff x="550" y="89"/>
            <a:chExt cx="4637" cy="4039"/>
          </a:xfrm>
        </p:grpSpPr>
        <p:grpSp>
          <p:nvGrpSpPr>
            <p:cNvPr id="3" name="Group 35"/>
            <p:cNvGrpSpPr>
              <a:grpSpLocks/>
            </p:cNvGrpSpPr>
            <p:nvPr/>
          </p:nvGrpSpPr>
          <p:grpSpPr bwMode="auto">
            <a:xfrm>
              <a:off x="550" y="89"/>
              <a:ext cx="4637" cy="2455"/>
              <a:chOff x="550" y="89"/>
              <a:chExt cx="4637" cy="2455"/>
            </a:xfrm>
          </p:grpSpPr>
          <p:pic>
            <p:nvPicPr>
              <p:cNvPr id="356388" name="Picture 36" descr="figure_11_05a_unlabeled"/>
              <p:cNvPicPr>
                <a:picLocks noChangeAspect="1" noChangeArrowheads="1"/>
              </p:cNvPicPr>
              <p:nvPr/>
            </p:nvPicPr>
            <p:blipFill>
              <a:blip r:embed="rId3" cstate="print"/>
              <a:srcRect b="41554"/>
              <a:stretch>
                <a:fillRect/>
              </a:stretch>
            </p:blipFill>
            <p:spPr bwMode="auto">
              <a:xfrm>
                <a:off x="550" y="89"/>
                <a:ext cx="4637" cy="2431"/>
              </a:xfrm>
              <a:prstGeom prst="rect">
                <a:avLst/>
              </a:prstGeom>
              <a:noFill/>
            </p:spPr>
          </p:pic>
          <p:sp>
            <p:nvSpPr>
              <p:cNvPr id="356389" name="Rectangle 37"/>
              <p:cNvSpPr>
                <a:spLocks noChangeArrowheads="1"/>
              </p:cNvSpPr>
              <p:nvPr/>
            </p:nvSpPr>
            <p:spPr bwMode="auto">
              <a:xfrm>
                <a:off x="2112" y="2448"/>
                <a:ext cx="96" cy="96"/>
              </a:xfrm>
              <a:prstGeom prst="rect">
                <a:avLst/>
              </a:prstGeom>
              <a:solidFill>
                <a:schemeClr val="bg1"/>
              </a:solidFill>
              <a:ln w="9525">
                <a:noFill/>
                <a:miter lim="800000"/>
                <a:headEnd/>
                <a:tailEnd/>
              </a:ln>
              <a:effectLst/>
            </p:spPr>
            <p:txBody>
              <a:bodyPr wrap="none" anchor="ctr"/>
              <a:lstStyle/>
              <a:p>
                <a:endParaRPr lang="en-US"/>
              </a:p>
            </p:txBody>
          </p:sp>
        </p:grpSp>
        <p:pic>
          <p:nvPicPr>
            <p:cNvPr id="356390" name="Picture 38" descr="figure_11_05a_unlabeled"/>
            <p:cNvPicPr>
              <a:picLocks noChangeAspect="1" noChangeArrowheads="1"/>
            </p:cNvPicPr>
            <p:nvPr/>
          </p:nvPicPr>
          <p:blipFill>
            <a:blip r:embed="rId3" cstate="print"/>
            <a:srcRect l="6772" t="92490" r="87018" b="2895"/>
            <a:stretch>
              <a:fillRect/>
            </a:stretch>
          </p:blipFill>
          <p:spPr bwMode="auto">
            <a:xfrm>
              <a:off x="864" y="3936"/>
              <a:ext cx="288" cy="192"/>
            </a:xfrm>
            <a:prstGeom prst="rect">
              <a:avLst/>
            </a:prstGeom>
            <a:noFill/>
          </p:spPr>
        </p:pic>
      </p:grpSp>
      <p:sp>
        <p:nvSpPr>
          <p:cNvPr id="356391" name="Rectangle 39"/>
          <p:cNvSpPr>
            <a:spLocks noChangeArrowheads="1"/>
          </p:cNvSpPr>
          <p:nvPr/>
        </p:nvSpPr>
        <p:spPr bwMode="auto">
          <a:xfrm>
            <a:off x="833438" y="176213"/>
            <a:ext cx="1279525" cy="715962"/>
          </a:xfrm>
          <a:prstGeom prst="rect">
            <a:avLst/>
          </a:prstGeom>
          <a:noFill/>
          <a:ln w="9525">
            <a:noFill/>
            <a:miter lim="800000"/>
            <a:headEnd/>
            <a:tailEnd/>
          </a:ln>
          <a:effectLst/>
        </p:spPr>
        <p:txBody>
          <a:bodyPr wrap="none">
            <a:spAutoFit/>
          </a:bodyPr>
          <a:lstStyle/>
          <a:p>
            <a:pPr>
              <a:lnSpc>
                <a:spcPct val="85000"/>
              </a:lnSpc>
            </a:pPr>
            <a:r>
              <a:rPr lang="en-US" sz="1600" b="1"/>
              <a:t>Schwann</a:t>
            </a:r>
          </a:p>
          <a:p>
            <a:pPr>
              <a:lnSpc>
                <a:spcPct val="85000"/>
              </a:lnSpc>
            </a:pPr>
            <a:r>
              <a:rPr lang="en-US" sz="1600" b="1"/>
              <a:t>cell plasma</a:t>
            </a:r>
          </a:p>
          <a:p>
            <a:pPr>
              <a:lnSpc>
                <a:spcPct val="85000"/>
              </a:lnSpc>
            </a:pPr>
            <a:r>
              <a:rPr lang="en-US" sz="1600" b="1"/>
              <a:t>membrane</a:t>
            </a:r>
          </a:p>
        </p:txBody>
      </p:sp>
      <p:sp>
        <p:nvSpPr>
          <p:cNvPr id="356392" name="Rectangle 40"/>
          <p:cNvSpPr>
            <a:spLocks noChangeArrowheads="1"/>
          </p:cNvSpPr>
          <p:nvPr/>
        </p:nvSpPr>
        <p:spPr bwMode="auto">
          <a:xfrm>
            <a:off x="920750" y="877888"/>
            <a:ext cx="1471613" cy="508000"/>
          </a:xfrm>
          <a:prstGeom prst="rect">
            <a:avLst/>
          </a:prstGeom>
          <a:noFill/>
          <a:ln w="9525">
            <a:noFill/>
            <a:miter lim="800000"/>
            <a:headEnd/>
            <a:tailEnd/>
          </a:ln>
          <a:effectLst/>
        </p:spPr>
        <p:txBody>
          <a:bodyPr wrap="none">
            <a:spAutoFit/>
          </a:bodyPr>
          <a:lstStyle/>
          <a:p>
            <a:pPr eaLnBrk="0" hangingPunct="0">
              <a:lnSpc>
                <a:spcPct val="85000"/>
              </a:lnSpc>
            </a:pPr>
            <a:r>
              <a:rPr lang="en-US" sz="1600" b="1"/>
              <a:t>Schwann cell</a:t>
            </a:r>
          </a:p>
          <a:p>
            <a:pPr eaLnBrk="0" hangingPunct="0">
              <a:lnSpc>
                <a:spcPct val="85000"/>
              </a:lnSpc>
            </a:pPr>
            <a:r>
              <a:rPr lang="en-US" sz="1600" b="1"/>
              <a:t>cytoplasm</a:t>
            </a:r>
          </a:p>
        </p:txBody>
      </p:sp>
      <p:sp>
        <p:nvSpPr>
          <p:cNvPr id="356393" name="Rectangle 41"/>
          <p:cNvSpPr>
            <a:spLocks noChangeArrowheads="1"/>
          </p:cNvSpPr>
          <p:nvPr/>
        </p:nvSpPr>
        <p:spPr bwMode="auto">
          <a:xfrm>
            <a:off x="1230313" y="1393825"/>
            <a:ext cx="692150" cy="336550"/>
          </a:xfrm>
          <a:prstGeom prst="rect">
            <a:avLst/>
          </a:prstGeom>
          <a:noFill/>
          <a:ln w="9525">
            <a:noFill/>
            <a:miter lim="800000"/>
            <a:headEnd/>
            <a:tailEnd/>
          </a:ln>
          <a:effectLst/>
        </p:spPr>
        <p:txBody>
          <a:bodyPr wrap="none">
            <a:spAutoFit/>
          </a:bodyPr>
          <a:lstStyle/>
          <a:p>
            <a:r>
              <a:rPr lang="en-US" sz="1600" b="1"/>
              <a:t>Axon</a:t>
            </a:r>
          </a:p>
        </p:txBody>
      </p:sp>
      <p:sp>
        <p:nvSpPr>
          <p:cNvPr id="356394" name="Rectangle 42"/>
          <p:cNvSpPr>
            <a:spLocks noChangeArrowheads="1"/>
          </p:cNvSpPr>
          <p:nvPr/>
        </p:nvSpPr>
        <p:spPr bwMode="auto">
          <a:xfrm>
            <a:off x="3903663" y="1535113"/>
            <a:ext cx="1471612" cy="508000"/>
          </a:xfrm>
          <a:prstGeom prst="rect">
            <a:avLst/>
          </a:prstGeom>
          <a:noFill/>
          <a:ln w="9525">
            <a:noFill/>
            <a:miter lim="800000"/>
            <a:headEnd/>
            <a:tailEnd/>
          </a:ln>
          <a:effectLst/>
        </p:spPr>
        <p:txBody>
          <a:bodyPr wrap="none">
            <a:spAutoFit/>
          </a:bodyPr>
          <a:lstStyle/>
          <a:p>
            <a:pPr eaLnBrk="0" hangingPunct="0">
              <a:lnSpc>
                <a:spcPct val="85000"/>
              </a:lnSpc>
            </a:pPr>
            <a:r>
              <a:rPr lang="en-US" sz="1600" b="1"/>
              <a:t>Schwann cell</a:t>
            </a:r>
          </a:p>
          <a:p>
            <a:pPr eaLnBrk="0" hangingPunct="0">
              <a:lnSpc>
                <a:spcPct val="85000"/>
              </a:lnSpc>
            </a:pPr>
            <a:r>
              <a:rPr lang="en-US" sz="1600" b="1"/>
              <a:t>nucleus</a:t>
            </a:r>
          </a:p>
        </p:txBody>
      </p:sp>
      <p:sp>
        <p:nvSpPr>
          <p:cNvPr id="356395" name="Rectangle 43"/>
          <p:cNvSpPr>
            <a:spLocks noChangeArrowheads="1"/>
          </p:cNvSpPr>
          <p:nvPr/>
        </p:nvSpPr>
        <p:spPr bwMode="auto">
          <a:xfrm>
            <a:off x="1785938" y="6249988"/>
            <a:ext cx="3989387" cy="336550"/>
          </a:xfrm>
          <a:prstGeom prst="rect">
            <a:avLst/>
          </a:prstGeom>
          <a:noFill/>
          <a:ln w="9525">
            <a:noFill/>
            <a:miter lim="800000"/>
            <a:headEnd/>
            <a:tailEnd/>
          </a:ln>
          <a:effectLst/>
        </p:spPr>
        <p:txBody>
          <a:bodyPr wrap="none">
            <a:spAutoFit/>
          </a:bodyPr>
          <a:lstStyle/>
          <a:p>
            <a:r>
              <a:rPr lang="en-US" sz="1600">
                <a:latin typeface="Arial Black" pitchFamily="80" charset="0"/>
              </a:rPr>
              <a:t>Myelination of a nerve fiber (axon)</a:t>
            </a:r>
          </a:p>
        </p:txBody>
      </p:sp>
      <p:sp>
        <p:nvSpPr>
          <p:cNvPr id="356396" name="Freeform 44"/>
          <p:cNvSpPr>
            <a:spLocks/>
          </p:cNvSpPr>
          <p:nvPr/>
        </p:nvSpPr>
        <p:spPr bwMode="auto">
          <a:xfrm>
            <a:off x="1890713" y="338138"/>
            <a:ext cx="1071562" cy="449262"/>
          </a:xfrm>
          <a:custGeom>
            <a:avLst/>
            <a:gdLst/>
            <a:ahLst/>
            <a:cxnLst>
              <a:cxn ang="0">
                <a:pos x="678" y="284"/>
              </a:cxn>
              <a:cxn ang="0">
                <a:pos x="326" y="2"/>
              </a:cxn>
              <a:cxn ang="0">
                <a:pos x="0" y="0"/>
              </a:cxn>
            </a:cxnLst>
            <a:rect l="0" t="0" r="r" b="b"/>
            <a:pathLst>
              <a:path w="678" h="284">
                <a:moveTo>
                  <a:pt x="678" y="284"/>
                </a:moveTo>
                <a:lnTo>
                  <a:pt x="326" y="2"/>
                </a:lnTo>
                <a:lnTo>
                  <a:pt x="0" y="0"/>
                </a:lnTo>
              </a:path>
            </a:pathLst>
          </a:custGeom>
          <a:noFill/>
          <a:ln w="12700">
            <a:solidFill>
              <a:schemeClr val="tx1"/>
            </a:solidFill>
            <a:round/>
            <a:headEnd type="none" w="med" len="med"/>
            <a:tailEnd type="none" w="med" len="med"/>
          </a:ln>
          <a:effectLst/>
        </p:spPr>
        <p:txBody>
          <a:bodyPr wrap="none" anchor="ctr"/>
          <a:lstStyle/>
          <a:p>
            <a:endParaRPr lang="en-US"/>
          </a:p>
        </p:txBody>
      </p:sp>
      <p:sp>
        <p:nvSpPr>
          <p:cNvPr id="356397" name="Freeform 45"/>
          <p:cNvSpPr>
            <a:spLocks/>
          </p:cNvSpPr>
          <p:nvPr/>
        </p:nvSpPr>
        <p:spPr bwMode="auto">
          <a:xfrm>
            <a:off x="2322513" y="1014413"/>
            <a:ext cx="588962" cy="1587"/>
          </a:xfrm>
          <a:custGeom>
            <a:avLst/>
            <a:gdLst/>
            <a:ahLst/>
            <a:cxnLst>
              <a:cxn ang="0">
                <a:pos x="373" y="0"/>
              </a:cxn>
              <a:cxn ang="0">
                <a:pos x="0" y="1"/>
              </a:cxn>
            </a:cxnLst>
            <a:rect l="0" t="0" r="r" b="b"/>
            <a:pathLst>
              <a:path w="373" h="1">
                <a:moveTo>
                  <a:pt x="373" y="0"/>
                </a:moveTo>
                <a:lnTo>
                  <a:pt x="0" y="1"/>
                </a:lnTo>
              </a:path>
            </a:pathLst>
          </a:custGeom>
          <a:noFill/>
          <a:ln w="12700">
            <a:solidFill>
              <a:schemeClr val="tx1"/>
            </a:solidFill>
            <a:round/>
            <a:headEnd/>
            <a:tailEnd/>
          </a:ln>
          <a:effectLst/>
        </p:spPr>
        <p:txBody>
          <a:bodyPr wrap="none" anchor="ctr"/>
          <a:lstStyle/>
          <a:p>
            <a:endParaRPr lang="en-US"/>
          </a:p>
        </p:txBody>
      </p:sp>
      <p:sp>
        <p:nvSpPr>
          <p:cNvPr id="356398" name="Line 46"/>
          <p:cNvSpPr>
            <a:spLocks noChangeShapeType="1"/>
          </p:cNvSpPr>
          <p:nvPr/>
        </p:nvSpPr>
        <p:spPr bwMode="auto">
          <a:xfrm flipH="1">
            <a:off x="1849438" y="1593850"/>
            <a:ext cx="641350" cy="0"/>
          </a:xfrm>
          <a:prstGeom prst="line">
            <a:avLst/>
          </a:prstGeom>
          <a:noFill/>
          <a:ln w="12700">
            <a:solidFill>
              <a:schemeClr val="tx1"/>
            </a:solidFill>
            <a:round/>
            <a:headEnd/>
            <a:tailEnd/>
          </a:ln>
          <a:effectLst/>
        </p:spPr>
        <p:txBody>
          <a:bodyPr wrap="none" anchor="ctr"/>
          <a:lstStyle/>
          <a:p>
            <a:endParaRPr lang="en-US"/>
          </a:p>
        </p:txBody>
      </p:sp>
      <p:sp>
        <p:nvSpPr>
          <p:cNvPr id="356399" name="Line 47"/>
          <p:cNvSpPr>
            <a:spLocks noChangeShapeType="1"/>
          </p:cNvSpPr>
          <p:nvPr/>
        </p:nvSpPr>
        <p:spPr bwMode="auto">
          <a:xfrm>
            <a:off x="3205163" y="1671638"/>
            <a:ext cx="758825" cy="0"/>
          </a:xfrm>
          <a:prstGeom prst="line">
            <a:avLst/>
          </a:prstGeom>
          <a:noFill/>
          <a:ln w="12700">
            <a:solidFill>
              <a:schemeClr val="tx1"/>
            </a:solidFill>
            <a:round/>
            <a:headEnd/>
            <a:tailEnd/>
          </a:ln>
          <a:effectLst/>
        </p:spPr>
        <p:txBody>
          <a:bodyPr wrap="none" anchor="ctr"/>
          <a:lstStyle/>
          <a:p>
            <a:endParaRPr lang="en-US"/>
          </a:p>
        </p:txBody>
      </p:sp>
      <p:sp>
        <p:nvSpPr>
          <p:cNvPr id="356400" name="Rectangle 48"/>
          <p:cNvSpPr>
            <a:spLocks noChangeArrowheads="1"/>
          </p:cNvSpPr>
          <p:nvPr/>
        </p:nvSpPr>
        <p:spPr bwMode="auto">
          <a:xfrm>
            <a:off x="4487863" y="636588"/>
            <a:ext cx="3775075" cy="336550"/>
          </a:xfrm>
          <a:prstGeom prst="rect">
            <a:avLst/>
          </a:prstGeom>
          <a:noFill/>
          <a:ln w="9525">
            <a:noFill/>
            <a:miter lim="800000"/>
            <a:headEnd/>
            <a:tailEnd/>
          </a:ln>
          <a:effectLst/>
        </p:spPr>
        <p:txBody>
          <a:bodyPr wrap="none">
            <a:spAutoFit/>
          </a:bodyPr>
          <a:lstStyle/>
          <a:p>
            <a:r>
              <a:rPr lang="en-US" sz="1600" b="1">
                <a:solidFill>
                  <a:srgbClr val="0074A6"/>
                </a:solidFill>
              </a:rPr>
              <a:t>     A Schwann cell envelops an axon.</a:t>
            </a:r>
          </a:p>
        </p:txBody>
      </p:sp>
      <p:sp>
        <p:nvSpPr>
          <p:cNvPr id="356401" name="Oval 49"/>
          <p:cNvSpPr>
            <a:spLocks noChangeArrowheads="1"/>
          </p:cNvSpPr>
          <p:nvPr/>
        </p:nvSpPr>
        <p:spPr bwMode="auto">
          <a:xfrm>
            <a:off x="4573588" y="698500"/>
            <a:ext cx="230187" cy="238125"/>
          </a:xfrm>
          <a:prstGeom prst="ellipse">
            <a:avLst/>
          </a:prstGeom>
          <a:noFill/>
          <a:ln w="12700">
            <a:solidFill>
              <a:srgbClr val="0074A6"/>
            </a:solidFill>
            <a:round/>
            <a:headEnd/>
            <a:tailEnd/>
          </a:ln>
          <a:effectLst/>
        </p:spPr>
        <p:txBody>
          <a:bodyPr wrap="none" anchor="ctr"/>
          <a:lstStyle/>
          <a:p>
            <a:endParaRPr lang="en-US"/>
          </a:p>
        </p:txBody>
      </p:sp>
      <p:sp>
        <p:nvSpPr>
          <p:cNvPr id="356402" name="Rectangle 50"/>
          <p:cNvSpPr>
            <a:spLocks noChangeArrowheads="1"/>
          </p:cNvSpPr>
          <p:nvPr/>
        </p:nvSpPr>
        <p:spPr bwMode="auto">
          <a:xfrm>
            <a:off x="4537075" y="654050"/>
            <a:ext cx="296863" cy="336550"/>
          </a:xfrm>
          <a:prstGeom prst="rect">
            <a:avLst/>
          </a:prstGeom>
          <a:noFill/>
          <a:ln w="9525">
            <a:noFill/>
            <a:miter lim="800000"/>
            <a:headEnd/>
            <a:tailEnd/>
          </a:ln>
          <a:effectLst/>
        </p:spPr>
        <p:txBody>
          <a:bodyPr wrap="none">
            <a:spAutoFit/>
          </a:bodyPr>
          <a:lstStyle/>
          <a:p>
            <a:r>
              <a:rPr lang="en-US" sz="1600" b="1">
                <a:solidFill>
                  <a:srgbClr val="0074A6"/>
                </a:solidFill>
              </a:rPr>
              <a:t>1</a:t>
            </a:r>
          </a:p>
        </p:txBody>
      </p:sp>
      <p:sp>
        <p:nvSpPr>
          <p:cNvPr id="356403" name="Rectangle 51"/>
          <p:cNvSpPr>
            <a:spLocks noChangeArrowheads="1"/>
          </p:cNvSpPr>
          <p:nvPr/>
        </p:nvSpPr>
        <p:spPr bwMode="auto">
          <a:xfrm>
            <a:off x="4378325" y="2581275"/>
            <a:ext cx="3582988" cy="974725"/>
          </a:xfrm>
          <a:prstGeom prst="rect">
            <a:avLst/>
          </a:prstGeom>
          <a:noFill/>
          <a:ln w="9525">
            <a:noFill/>
            <a:miter lim="800000"/>
            <a:headEnd/>
            <a:tailEnd/>
          </a:ln>
          <a:effectLst/>
        </p:spPr>
        <p:txBody>
          <a:bodyPr wrap="none">
            <a:spAutoFit/>
          </a:bodyPr>
          <a:lstStyle/>
          <a:p>
            <a:pPr eaLnBrk="0" hangingPunct="0">
              <a:lnSpc>
                <a:spcPct val="90000"/>
              </a:lnSpc>
            </a:pPr>
            <a:r>
              <a:rPr lang="en-US" sz="1600" b="1">
                <a:solidFill>
                  <a:srgbClr val="0074A6"/>
                </a:solidFill>
              </a:rPr>
              <a:t>       The Schwann cell then rotates</a:t>
            </a:r>
          </a:p>
          <a:p>
            <a:pPr eaLnBrk="0" hangingPunct="0">
              <a:lnSpc>
                <a:spcPct val="90000"/>
              </a:lnSpc>
            </a:pPr>
            <a:r>
              <a:rPr lang="en-US" sz="1600" b="1">
                <a:solidFill>
                  <a:srgbClr val="0074A6"/>
                </a:solidFill>
              </a:rPr>
              <a:t>  around the axon, wrapping its</a:t>
            </a:r>
          </a:p>
          <a:p>
            <a:pPr eaLnBrk="0" hangingPunct="0">
              <a:lnSpc>
                <a:spcPct val="90000"/>
              </a:lnSpc>
            </a:pPr>
            <a:r>
              <a:rPr lang="en-US" sz="1600" b="1">
                <a:solidFill>
                  <a:srgbClr val="0074A6"/>
                </a:solidFill>
              </a:rPr>
              <a:t>  plasma membrane loosely around</a:t>
            </a:r>
          </a:p>
          <a:p>
            <a:pPr eaLnBrk="0" hangingPunct="0">
              <a:lnSpc>
                <a:spcPct val="90000"/>
              </a:lnSpc>
            </a:pPr>
            <a:r>
              <a:rPr lang="en-US" sz="1600" b="1">
                <a:solidFill>
                  <a:srgbClr val="0074A6"/>
                </a:solidFill>
              </a:rPr>
              <a:t>  it in successive layers.</a:t>
            </a:r>
          </a:p>
        </p:txBody>
      </p:sp>
      <p:sp>
        <p:nvSpPr>
          <p:cNvPr id="356404" name="Oval 52"/>
          <p:cNvSpPr>
            <a:spLocks noChangeArrowheads="1"/>
          </p:cNvSpPr>
          <p:nvPr/>
        </p:nvSpPr>
        <p:spPr bwMode="auto">
          <a:xfrm>
            <a:off x="4573588" y="2624138"/>
            <a:ext cx="230187" cy="236537"/>
          </a:xfrm>
          <a:prstGeom prst="ellipse">
            <a:avLst/>
          </a:prstGeom>
          <a:noFill/>
          <a:ln w="12700">
            <a:solidFill>
              <a:srgbClr val="0074A6"/>
            </a:solidFill>
            <a:round/>
            <a:headEnd/>
            <a:tailEnd/>
          </a:ln>
          <a:effectLst/>
        </p:spPr>
        <p:txBody>
          <a:bodyPr wrap="none" anchor="ctr"/>
          <a:lstStyle/>
          <a:p>
            <a:endParaRPr lang="en-US"/>
          </a:p>
        </p:txBody>
      </p:sp>
      <p:sp>
        <p:nvSpPr>
          <p:cNvPr id="356405" name="Rectangle 53"/>
          <p:cNvSpPr>
            <a:spLocks noChangeArrowheads="1"/>
          </p:cNvSpPr>
          <p:nvPr/>
        </p:nvSpPr>
        <p:spPr bwMode="auto">
          <a:xfrm>
            <a:off x="4543425" y="2571750"/>
            <a:ext cx="296863" cy="336550"/>
          </a:xfrm>
          <a:prstGeom prst="rect">
            <a:avLst/>
          </a:prstGeom>
          <a:noFill/>
          <a:ln w="9525">
            <a:noFill/>
            <a:miter lim="800000"/>
            <a:headEnd/>
            <a:tailEnd/>
          </a:ln>
          <a:effectLst/>
        </p:spPr>
        <p:txBody>
          <a:bodyPr wrap="none">
            <a:spAutoFit/>
          </a:bodyPr>
          <a:lstStyle/>
          <a:p>
            <a:r>
              <a:rPr lang="en-US" sz="1600" b="1">
                <a:solidFill>
                  <a:srgbClr val="0074A6"/>
                </a:solidFill>
              </a:rPr>
              <a:t>2</a:t>
            </a:r>
          </a:p>
        </p:txBody>
      </p:sp>
      <p:sp>
        <p:nvSpPr>
          <p:cNvPr id="356354" name="Rectangle 2"/>
          <p:cNvSpPr>
            <a:spLocks noGrp="1" noChangeArrowheads="1"/>
          </p:cNvSpPr>
          <p:nvPr>
            <p:ph type="title" idx="4294967295"/>
          </p:nvPr>
        </p:nvSpPr>
        <p:spPr>
          <a:xfrm>
            <a:off x="0" y="0"/>
            <a:ext cx="9144000" cy="274638"/>
          </a:xfrm>
        </p:spPr>
        <p:txBody>
          <a:bodyPr/>
          <a:lstStyle/>
          <a:p>
            <a:r>
              <a:rPr lang="en-US" sz="1200">
                <a:solidFill>
                  <a:schemeClr val="tx1"/>
                </a:solidFill>
              </a:rPr>
              <a:t>Figure 11.5a  Nerve fiber myelination by Schwann cells in the PNS.</a:t>
            </a:r>
            <a:endParaRPr lang="en-US" sz="1000">
              <a:solidFill>
                <a:schemeClr val="tx1"/>
              </a:solidFill>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0" name="Rectangle 20"/>
          <p:cNvSpPr>
            <a:spLocks noChangeArrowheads="1"/>
          </p:cNvSpPr>
          <p:nvPr/>
        </p:nvSpPr>
        <p:spPr bwMode="auto">
          <a:xfrm>
            <a:off x="8272463" y="60325"/>
            <a:ext cx="674687" cy="274638"/>
          </a:xfrm>
          <a:prstGeom prst="rect">
            <a:avLst/>
          </a:prstGeom>
          <a:noFill/>
          <a:ln w="9525">
            <a:noFill/>
            <a:miter lim="800000"/>
            <a:headEnd/>
            <a:tailEnd/>
          </a:ln>
          <a:effectLst/>
        </p:spPr>
        <p:txBody>
          <a:bodyPr wrap="none" anchor="ctr">
            <a:spAutoFit/>
          </a:bodyPr>
          <a:lstStyle/>
          <a:p>
            <a:pPr algn="r" eaLnBrk="0" hangingPunct="0"/>
            <a:r>
              <a:rPr lang="en-US" sz="1200" b="1">
                <a:cs typeface="Arial" charset="0"/>
              </a:rPr>
              <a:t>Slide 4</a:t>
            </a:r>
          </a:p>
        </p:txBody>
      </p:sp>
      <p:pic>
        <p:nvPicPr>
          <p:cNvPr id="358448" name="Picture 48" descr="figure_11_05a_unlabeled"/>
          <p:cNvPicPr>
            <a:picLocks noChangeAspect="1" noChangeArrowheads="1"/>
          </p:cNvPicPr>
          <p:nvPr/>
        </p:nvPicPr>
        <p:blipFill>
          <a:blip r:embed="rId3" cstate="print"/>
          <a:srcRect b="2895"/>
          <a:stretch>
            <a:fillRect/>
          </a:stretch>
        </p:blipFill>
        <p:spPr bwMode="auto">
          <a:xfrm>
            <a:off x="873125" y="141288"/>
            <a:ext cx="7361238" cy="6411912"/>
          </a:xfrm>
          <a:prstGeom prst="rect">
            <a:avLst/>
          </a:prstGeom>
          <a:noFill/>
        </p:spPr>
      </p:pic>
      <p:sp>
        <p:nvSpPr>
          <p:cNvPr id="358449" name="Line 49"/>
          <p:cNvSpPr>
            <a:spLocks noChangeShapeType="1"/>
          </p:cNvSpPr>
          <p:nvPr/>
        </p:nvSpPr>
        <p:spPr bwMode="auto">
          <a:xfrm>
            <a:off x="3268663" y="5700713"/>
            <a:ext cx="0" cy="390525"/>
          </a:xfrm>
          <a:prstGeom prst="line">
            <a:avLst/>
          </a:prstGeom>
          <a:noFill/>
          <a:ln w="25400">
            <a:solidFill>
              <a:schemeClr val="bg1"/>
            </a:solidFill>
            <a:round/>
            <a:headEnd/>
            <a:tailEnd/>
          </a:ln>
          <a:effectLst/>
        </p:spPr>
        <p:txBody>
          <a:bodyPr wrap="none" anchor="ctr"/>
          <a:lstStyle/>
          <a:p>
            <a:endParaRPr lang="en-US"/>
          </a:p>
        </p:txBody>
      </p:sp>
      <p:sp>
        <p:nvSpPr>
          <p:cNvPr id="358450" name="Freeform 50"/>
          <p:cNvSpPr>
            <a:spLocks/>
          </p:cNvSpPr>
          <p:nvPr/>
        </p:nvSpPr>
        <p:spPr bwMode="auto">
          <a:xfrm>
            <a:off x="2773363" y="5105400"/>
            <a:ext cx="85725" cy="274638"/>
          </a:xfrm>
          <a:custGeom>
            <a:avLst/>
            <a:gdLst/>
            <a:ahLst/>
            <a:cxnLst>
              <a:cxn ang="0">
                <a:pos x="53" y="0"/>
              </a:cxn>
              <a:cxn ang="0">
                <a:pos x="0" y="0"/>
              </a:cxn>
              <a:cxn ang="0">
                <a:pos x="0" y="171"/>
              </a:cxn>
              <a:cxn ang="0">
                <a:pos x="54" y="173"/>
              </a:cxn>
            </a:cxnLst>
            <a:rect l="0" t="0" r="r" b="b"/>
            <a:pathLst>
              <a:path w="54" h="173">
                <a:moveTo>
                  <a:pt x="53" y="0"/>
                </a:moveTo>
                <a:lnTo>
                  <a:pt x="0" y="0"/>
                </a:lnTo>
                <a:lnTo>
                  <a:pt x="0" y="171"/>
                </a:lnTo>
                <a:lnTo>
                  <a:pt x="54" y="173"/>
                </a:lnTo>
              </a:path>
            </a:pathLst>
          </a:custGeom>
          <a:noFill/>
          <a:ln w="25400">
            <a:solidFill>
              <a:schemeClr val="bg1"/>
            </a:solidFill>
            <a:round/>
            <a:headEnd type="none" w="med" len="med"/>
            <a:tailEnd type="none" w="med" len="med"/>
          </a:ln>
          <a:effectLst/>
        </p:spPr>
        <p:txBody>
          <a:bodyPr wrap="none" anchor="ctr"/>
          <a:lstStyle/>
          <a:p>
            <a:endParaRPr lang="en-US"/>
          </a:p>
        </p:txBody>
      </p:sp>
      <p:sp>
        <p:nvSpPr>
          <p:cNvPr id="358451" name="Line 51"/>
          <p:cNvSpPr>
            <a:spLocks noChangeShapeType="1"/>
          </p:cNvSpPr>
          <p:nvPr/>
        </p:nvSpPr>
        <p:spPr bwMode="auto">
          <a:xfrm flipH="1">
            <a:off x="1981200" y="5245100"/>
            <a:ext cx="792163" cy="0"/>
          </a:xfrm>
          <a:prstGeom prst="line">
            <a:avLst/>
          </a:prstGeom>
          <a:noFill/>
          <a:ln w="25400">
            <a:solidFill>
              <a:schemeClr val="bg1"/>
            </a:solidFill>
            <a:round/>
            <a:headEnd/>
            <a:tailEnd/>
          </a:ln>
          <a:effectLst/>
        </p:spPr>
        <p:txBody>
          <a:bodyPr wrap="none" anchor="ctr"/>
          <a:lstStyle/>
          <a:p>
            <a:endParaRPr lang="en-US"/>
          </a:p>
        </p:txBody>
      </p:sp>
      <p:sp>
        <p:nvSpPr>
          <p:cNvPr id="358452" name="Rectangle 52"/>
          <p:cNvSpPr>
            <a:spLocks noChangeArrowheads="1"/>
          </p:cNvSpPr>
          <p:nvPr/>
        </p:nvSpPr>
        <p:spPr bwMode="auto">
          <a:xfrm>
            <a:off x="833438" y="176213"/>
            <a:ext cx="1279525" cy="715962"/>
          </a:xfrm>
          <a:prstGeom prst="rect">
            <a:avLst/>
          </a:prstGeom>
          <a:noFill/>
          <a:ln w="9525">
            <a:noFill/>
            <a:miter lim="800000"/>
            <a:headEnd/>
            <a:tailEnd/>
          </a:ln>
          <a:effectLst/>
        </p:spPr>
        <p:txBody>
          <a:bodyPr wrap="none">
            <a:spAutoFit/>
          </a:bodyPr>
          <a:lstStyle/>
          <a:p>
            <a:pPr>
              <a:lnSpc>
                <a:spcPct val="85000"/>
              </a:lnSpc>
            </a:pPr>
            <a:r>
              <a:rPr lang="en-US" sz="1600" b="1"/>
              <a:t>Schwann</a:t>
            </a:r>
          </a:p>
          <a:p>
            <a:pPr>
              <a:lnSpc>
                <a:spcPct val="85000"/>
              </a:lnSpc>
            </a:pPr>
            <a:r>
              <a:rPr lang="en-US" sz="1600" b="1"/>
              <a:t>cell plasma</a:t>
            </a:r>
          </a:p>
          <a:p>
            <a:pPr>
              <a:lnSpc>
                <a:spcPct val="85000"/>
              </a:lnSpc>
            </a:pPr>
            <a:r>
              <a:rPr lang="en-US" sz="1600" b="1"/>
              <a:t>membrane</a:t>
            </a:r>
          </a:p>
        </p:txBody>
      </p:sp>
      <p:sp>
        <p:nvSpPr>
          <p:cNvPr id="358453" name="Rectangle 53"/>
          <p:cNvSpPr>
            <a:spLocks noChangeArrowheads="1"/>
          </p:cNvSpPr>
          <p:nvPr/>
        </p:nvSpPr>
        <p:spPr bwMode="auto">
          <a:xfrm>
            <a:off x="920750" y="877888"/>
            <a:ext cx="1471613" cy="508000"/>
          </a:xfrm>
          <a:prstGeom prst="rect">
            <a:avLst/>
          </a:prstGeom>
          <a:noFill/>
          <a:ln w="9525">
            <a:noFill/>
            <a:miter lim="800000"/>
            <a:headEnd/>
            <a:tailEnd/>
          </a:ln>
          <a:effectLst/>
        </p:spPr>
        <p:txBody>
          <a:bodyPr wrap="none">
            <a:spAutoFit/>
          </a:bodyPr>
          <a:lstStyle/>
          <a:p>
            <a:pPr eaLnBrk="0" hangingPunct="0">
              <a:lnSpc>
                <a:spcPct val="85000"/>
              </a:lnSpc>
            </a:pPr>
            <a:r>
              <a:rPr lang="en-US" sz="1600" b="1"/>
              <a:t>Schwann cell</a:t>
            </a:r>
          </a:p>
          <a:p>
            <a:pPr eaLnBrk="0" hangingPunct="0">
              <a:lnSpc>
                <a:spcPct val="85000"/>
              </a:lnSpc>
            </a:pPr>
            <a:r>
              <a:rPr lang="en-US" sz="1600" b="1"/>
              <a:t>cytoplasm</a:t>
            </a:r>
          </a:p>
        </p:txBody>
      </p:sp>
      <p:sp>
        <p:nvSpPr>
          <p:cNvPr id="358454" name="Rectangle 54"/>
          <p:cNvSpPr>
            <a:spLocks noChangeArrowheads="1"/>
          </p:cNvSpPr>
          <p:nvPr/>
        </p:nvSpPr>
        <p:spPr bwMode="auto">
          <a:xfrm>
            <a:off x="1230313" y="1393825"/>
            <a:ext cx="692150" cy="336550"/>
          </a:xfrm>
          <a:prstGeom prst="rect">
            <a:avLst/>
          </a:prstGeom>
          <a:noFill/>
          <a:ln w="9525">
            <a:noFill/>
            <a:miter lim="800000"/>
            <a:headEnd/>
            <a:tailEnd/>
          </a:ln>
          <a:effectLst/>
        </p:spPr>
        <p:txBody>
          <a:bodyPr wrap="none">
            <a:spAutoFit/>
          </a:bodyPr>
          <a:lstStyle/>
          <a:p>
            <a:r>
              <a:rPr lang="en-US" sz="1600" b="1"/>
              <a:t>Axon</a:t>
            </a:r>
          </a:p>
        </p:txBody>
      </p:sp>
      <p:sp>
        <p:nvSpPr>
          <p:cNvPr id="358455" name="Rectangle 55"/>
          <p:cNvSpPr>
            <a:spLocks noChangeArrowheads="1"/>
          </p:cNvSpPr>
          <p:nvPr/>
        </p:nvSpPr>
        <p:spPr bwMode="auto">
          <a:xfrm>
            <a:off x="3903663" y="1535113"/>
            <a:ext cx="1471612" cy="508000"/>
          </a:xfrm>
          <a:prstGeom prst="rect">
            <a:avLst/>
          </a:prstGeom>
          <a:noFill/>
          <a:ln w="9525">
            <a:noFill/>
            <a:miter lim="800000"/>
            <a:headEnd/>
            <a:tailEnd/>
          </a:ln>
          <a:effectLst/>
        </p:spPr>
        <p:txBody>
          <a:bodyPr wrap="none">
            <a:spAutoFit/>
          </a:bodyPr>
          <a:lstStyle/>
          <a:p>
            <a:pPr eaLnBrk="0" hangingPunct="0">
              <a:lnSpc>
                <a:spcPct val="85000"/>
              </a:lnSpc>
            </a:pPr>
            <a:r>
              <a:rPr lang="en-US" sz="1600" b="1"/>
              <a:t>Schwann cell</a:t>
            </a:r>
          </a:p>
          <a:p>
            <a:pPr eaLnBrk="0" hangingPunct="0">
              <a:lnSpc>
                <a:spcPct val="85000"/>
              </a:lnSpc>
            </a:pPr>
            <a:r>
              <a:rPr lang="en-US" sz="1600" b="1"/>
              <a:t>nucleus</a:t>
            </a:r>
          </a:p>
        </p:txBody>
      </p:sp>
      <p:sp>
        <p:nvSpPr>
          <p:cNvPr id="358456" name="Rectangle 56"/>
          <p:cNvSpPr>
            <a:spLocks noChangeArrowheads="1"/>
          </p:cNvSpPr>
          <p:nvPr/>
        </p:nvSpPr>
        <p:spPr bwMode="auto">
          <a:xfrm>
            <a:off x="1201738" y="5078413"/>
            <a:ext cx="839787" cy="533400"/>
          </a:xfrm>
          <a:prstGeom prst="rect">
            <a:avLst/>
          </a:prstGeom>
          <a:noFill/>
          <a:ln w="9525">
            <a:noFill/>
            <a:miter lim="800000"/>
            <a:headEnd/>
            <a:tailEnd/>
          </a:ln>
          <a:effectLst/>
        </p:spPr>
        <p:txBody>
          <a:bodyPr wrap="none">
            <a:spAutoFit/>
          </a:bodyPr>
          <a:lstStyle/>
          <a:p>
            <a:pPr eaLnBrk="0" hangingPunct="0">
              <a:lnSpc>
                <a:spcPct val="90000"/>
              </a:lnSpc>
            </a:pPr>
            <a:r>
              <a:rPr lang="en-US" sz="1600" b="1"/>
              <a:t>Myelin</a:t>
            </a:r>
          </a:p>
          <a:p>
            <a:pPr eaLnBrk="0" hangingPunct="0">
              <a:lnSpc>
                <a:spcPct val="90000"/>
              </a:lnSpc>
            </a:pPr>
            <a:r>
              <a:rPr lang="en-US" sz="1600" b="1"/>
              <a:t>sheath</a:t>
            </a:r>
          </a:p>
        </p:txBody>
      </p:sp>
      <p:sp>
        <p:nvSpPr>
          <p:cNvPr id="358457" name="Rectangle 57"/>
          <p:cNvSpPr>
            <a:spLocks noChangeArrowheads="1"/>
          </p:cNvSpPr>
          <p:nvPr/>
        </p:nvSpPr>
        <p:spPr bwMode="auto">
          <a:xfrm>
            <a:off x="2305050" y="5978525"/>
            <a:ext cx="2533650" cy="336550"/>
          </a:xfrm>
          <a:prstGeom prst="rect">
            <a:avLst/>
          </a:prstGeom>
          <a:noFill/>
          <a:ln w="9525">
            <a:noFill/>
            <a:miter lim="800000"/>
            <a:headEnd/>
            <a:tailEnd/>
          </a:ln>
          <a:effectLst/>
        </p:spPr>
        <p:txBody>
          <a:bodyPr wrap="none">
            <a:spAutoFit/>
          </a:bodyPr>
          <a:lstStyle/>
          <a:p>
            <a:r>
              <a:rPr lang="en-US" sz="1600" b="1"/>
              <a:t>Schwann cell cytoplasm</a:t>
            </a:r>
          </a:p>
        </p:txBody>
      </p:sp>
      <p:sp>
        <p:nvSpPr>
          <p:cNvPr id="358458" name="Rectangle 58"/>
          <p:cNvSpPr>
            <a:spLocks noChangeArrowheads="1"/>
          </p:cNvSpPr>
          <p:nvPr/>
        </p:nvSpPr>
        <p:spPr bwMode="auto">
          <a:xfrm>
            <a:off x="1785938" y="6249988"/>
            <a:ext cx="3989387" cy="336550"/>
          </a:xfrm>
          <a:prstGeom prst="rect">
            <a:avLst/>
          </a:prstGeom>
          <a:noFill/>
          <a:ln w="9525">
            <a:noFill/>
            <a:miter lim="800000"/>
            <a:headEnd/>
            <a:tailEnd/>
          </a:ln>
          <a:effectLst/>
        </p:spPr>
        <p:txBody>
          <a:bodyPr wrap="none">
            <a:spAutoFit/>
          </a:bodyPr>
          <a:lstStyle/>
          <a:p>
            <a:r>
              <a:rPr lang="en-US" sz="1600">
                <a:latin typeface="Arial Black" pitchFamily="80" charset="0"/>
              </a:rPr>
              <a:t>Myelination of a nerve fiber (axon)</a:t>
            </a:r>
          </a:p>
        </p:txBody>
      </p:sp>
      <p:sp>
        <p:nvSpPr>
          <p:cNvPr id="358459" name="Freeform 59"/>
          <p:cNvSpPr>
            <a:spLocks/>
          </p:cNvSpPr>
          <p:nvPr/>
        </p:nvSpPr>
        <p:spPr bwMode="auto">
          <a:xfrm>
            <a:off x="1890713" y="338138"/>
            <a:ext cx="1071562" cy="449262"/>
          </a:xfrm>
          <a:custGeom>
            <a:avLst/>
            <a:gdLst/>
            <a:ahLst/>
            <a:cxnLst>
              <a:cxn ang="0">
                <a:pos x="678" y="284"/>
              </a:cxn>
              <a:cxn ang="0">
                <a:pos x="326" y="2"/>
              </a:cxn>
              <a:cxn ang="0">
                <a:pos x="0" y="0"/>
              </a:cxn>
            </a:cxnLst>
            <a:rect l="0" t="0" r="r" b="b"/>
            <a:pathLst>
              <a:path w="678" h="284">
                <a:moveTo>
                  <a:pt x="678" y="284"/>
                </a:moveTo>
                <a:lnTo>
                  <a:pt x="326" y="2"/>
                </a:lnTo>
                <a:lnTo>
                  <a:pt x="0" y="0"/>
                </a:lnTo>
              </a:path>
            </a:pathLst>
          </a:custGeom>
          <a:noFill/>
          <a:ln w="12700">
            <a:solidFill>
              <a:schemeClr val="tx1"/>
            </a:solidFill>
            <a:round/>
            <a:headEnd type="none" w="med" len="med"/>
            <a:tailEnd type="none" w="med" len="med"/>
          </a:ln>
          <a:effectLst/>
        </p:spPr>
        <p:txBody>
          <a:bodyPr wrap="none" anchor="ctr"/>
          <a:lstStyle/>
          <a:p>
            <a:endParaRPr lang="en-US"/>
          </a:p>
        </p:txBody>
      </p:sp>
      <p:sp>
        <p:nvSpPr>
          <p:cNvPr id="358460" name="Freeform 60"/>
          <p:cNvSpPr>
            <a:spLocks/>
          </p:cNvSpPr>
          <p:nvPr/>
        </p:nvSpPr>
        <p:spPr bwMode="auto">
          <a:xfrm>
            <a:off x="2322513" y="1014413"/>
            <a:ext cx="588962" cy="1587"/>
          </a:xfrm>
          <a:custGeom>
            <a:avLst/>
            <a:gdLst/>
            <a:ahLst/>
            <a:cxnLst>
              <a:cxn ang="0">
                <a:pos x="373" y="0"/>
              </a:cxn>
              <a:cxn ang="0">
                <a:pos x="0" y="1"/>
              </a:cxn>
            </a:cxnLst>
            <a:rect l="0" t="0" r="r" b="b"/>
            <a:pathLst>
              <a:path w="373" h="1">
                <a:moveTo>
                  <a:pt x="373" y="0"/>
                </a:moveTo>
                <a:lnTo>
                  <a:pt x="0" y="1"/>
                </a:lnTo>
              </a:path>
            </a:pathLst>
          </a:custGeom>
          <a:noFill/>
          <a:ln w="12700">
            <a:solidFill>
              <a:schemeClr val="tx1"/>
            </a:solidFill>
            <a:round/>
            <a:headEnd/>
            <a:tailEnd/>
          </a:ln>
          <a:effectLst/>
        </p:spPr>
        <p:txBody>
          <a:bodyPr wrap="none" anchor="ctr"/>
          <a:lstStyle/>
          <a:p>
            <a:endParaRPr lang="en-US"/>
          </a:p>
        </p:txBody>
      </p:sp>
      <p:sp>
        <p:nvSpPr>
          <p:cNvPr id="358461" name="Line 61"/>
          <p:cNvSpPr>
            <a:spLocks noChangeShapeType="1"/>
          </p:cNvSpPr>
          <p:nvPr/>
        </p:nvSpPr>
        <p:spPr bwMode="auto">
          <a:xfrm flipH="1">
            <a:off x="1849438" y="1593850"/>
            <a:ext cx="641350" cy="0"/>
          </a:xfrm>
          <a:prstGeom prst="line">
            <a:avLst/>
          </a:prstGeom>
          <a:noFill/>
          <a:ln w="12700">
            <a:solidFill>
              <a:schemeClr val="tx1"/>
            </a:solidFill>
            <a:round/>
            <a:headEnd/>
            <a:tailEnd/>
          </a:ln>
          <a:effectLst/>
        </p:spPr>
        <p:txBody>
          <a:bodyPr wrap="none" anchor="ctr"/>
          <a:lstStyle/>
          <a:p>
            <a:endParaRPr lang="en-US"/>
          </a:p>
        </p:txBody>
      </p:sp>
      <p:sp>
        <p:nvSpPr>
          <p:cNvPr id="358462" name="Line 62"/>
          <p:cNvSpPr>
            <a:spLocks noChangeShapeType="1"/>
          </p:cNvSpPr>
          <p:nvPr/>
        </p:nvSpPr>
        <p:spPr bwMode="auto">
          <a:xfrm>
            <a:off x="3205163" y="1671638"/>
            <a:ext cx="758825" cy="0"/>
          </a:xfrm>
          <a:prstGeom prst="line">
            <a:avLst/>
          </a:prstGeom>
          <a:noFill/>
          <a:ln w="12700">
            <a:solidFill>
              <a:schemeClr val="tx1"/>
            </a:solidFill>
            <a:round/>
            <a:headEnd/>
            <a:tailEnd/>
          </a:ln>
          <a:effectLst/>
        </p:spPr>
        <p:txBody>
          <a:bodyPr wrap="none" anchor="ctr"/>
          <a:lstStyle/>
          <a:p>
            <a:endParaRPr lang="en-US"/>
          </a:p>
        </p:txBody>
      </p:sp>
      <p:sp>
        <p:nvSpPr>
          <p:cNvPr id="358463" name="Freeform 63"/>
          <p:cNvSpPr>
            <a:spLocks/>
          </p:cNvSpPr>
          <p:nvPr/>
        </p:nvSpPr>
        <p:spPr bwMode="auto">
          <a:xfrm>
            <a:off x="2771775" y="5103813"/>
            <a:ext cx="85725" cy="274637"/>
          </a:xfrm>
          <a:custGeom>
            <a:avLst/>
            <a:gdLst/>
            <a:ahLst/>
            <a:cxnLst>
              <a:cxn ang="0">
                <a:pos x="53" y="0"/>
              </a:cxn>
              <a:cxn ang="0">
                <a:pos x="0" y="0"/>
              </a:cxn>
              <a:cxn ang="0">
                <a:pos x="0" y="171"/>
              </a:cxn>
              <a:cxn ang="0">
                <a:pos x="54" y="173"/>
              </a:cxn>
            </a:cxnLst>
            <a:rect l="0" t="0" r="r" b="b"/>
            <a:pathLst>
              <a:path w="54" h="173">
                <a:moveTo>
                  <a:pt x="53" y="0"/>
                </a:moveTo>
                <a:lnTo>
                  <a:pt x="0" y="0"/>
                </a:lnTo>
                <a:lnTo>
                  <a:pt x="0" y="171"/>
                </a:lnTo>
                <a:lnTo>
                  <a:pt x="54" y="173"/>
                </a:lnTo>
              </a:path>
            </a:pathLst>
          </a:custGeom>
          <a:noFill/>
          <a:ln w="9525">
            <a:solidFill>
              <a:schemeClr val="tx1"/>
            </a:solidFill>
            <a:round/>
            <a:headEnd type="none" w="med" len="med"/>
            <a:tailEnd type="none" w="med" len="med"/>
          </a:ln>
          <a:effectLst/>
        </p:spPr>
        <p:txBody>
          <a:bodyPr wrap="none" anchor="ctr"/>
          <a:lstStyle/>
          <a:p>
            <a:endParaRPr lang="en-US"/>
          </a:p>
        </p:txBody>
      </p:sp>
      <p:sp>
        <p:nvSpPr>
          <p:cNvPr id="358464" name="Line 64"/>
          <p:cNvSpPr>
            <a:spLocks noChangeShapeType="1"/>
          </p:cNvSpPr>
          <p:nvPr/>
        </p:nvSpPr>
        <p:spPr bwMode="auto">
          <a:xfrm flipH="1">
            <a:off x="1979613" y="5243513"/>
            <a:ext cx="792162" cy="0"/>
          </a:xfrm>
          <a:prstGeom prst="line">
            <a:avLst/>
          </a:prstGeom>
          <a:noFill/>
          <a:ln w="9525">
            <a:solidFill>
              <a:schemeClr val="tx1"/>
            </a:solidFill>
            <a:round/>
            <a:headEnd/>
            <a:tailEnd/>
          </a:ln>
          <a:effectLst/>
        </p:spPr>
        <p:txBody>
          <a:bodyPr wrap="none" anchor="ctr"/>
          <a:lstStyle/>
          <a:p>
            <a:endParaRPr lang="en-US"/>
          </a:p>
        </p:txBody>
      </p:sp>
      <p:sp>
        <p:nvSpPr>
          <p:cNvPr id="358465" name="Line 65"/>
          <p:cNvSpPr>
            <a:spLocks noChangeShapeType="1"/>
          </p:cNvSpPr>
          <p:nvPr/>
        </p:nvSpPr>
        <p:spPr bwMode="auto">
          <a:xfrm>
            <a:off x="3265488" y="5705475"/>
            <a:ext cx="3175" cy="341313"/>
          </a:xfrm>
          <a:prstGeom prst="line">
            <a:avLst/>
          </a:prstGeom>
          <a:noFill/>
          <a:ln w="9525">
            <a:solidFill>
              <a:schemeClr val="tx1"/>
            </a:solidFill>
            <a:round/>
            <a:headEnd/>
            <a:tailEnd/>
          </a:ln>
          <a:effectLst/>
        </p:spPr>
        <p:txBody>
          <a:bodyPr wrap="none" anchor="ctr"/>
          <a:lstStyle/>
          <a:p>
            <a:endParaRPr lang="en-US"/>
          </a:p>
        </p:txBody>
      </p:sp>
      <p:sp>
        <p:nvSpPr>
          <p:cNvPr id="358466" name="Rectangle 66"/>
          <p:cNvSpPr>
            <a:spLocks noChangeArrowheads="1"/>
          </p:cNvSpPr>
          <p:nvPr/>
        </p:nvSpPr>
        <p:spPr bwMode="auto">
          <a:xfrm>
            <a:off x="4487863" y="636588"/>
            <a:ext cx="3775075" cy="336550"/>
          </a:xfrm>
          <a:prstGeom prst="rect">
            <a:avLst/>
          </a:prstGeom>
          <a:noFill/>
          <a:ln w="9525">
            <a:noFill/>
            <a:miter lim="800000"/>
            <a:headEnd/>
            <a:tailEnd/>
          </a:ln>
          <a:effectLst/>
        </p:spPr>
        <p:txBody>
          <a:bodyPr wrap="none">
            <a:spAutoFit/>
          </a:bodyPr>
          <a:lstStyle/>
          <a:p>
            <a:r>
              <a:rPr lang="en-US" sz="1600" b="1">
                <a:solidFill>
                  <a:srgbClr val="0074A6"/>
                </a:solidFill>
              </a:rPr>
              <a:t>     A Schwann cell envelops an axon.</a:t>
            </a:r>
          </a:p>
        </p:txBody>
      </p:sp>
      <p:sp>
        <p:nvSpPr>
          <p:cNvPr id="358467" name="Oval 67"/>
          <p:cNvSpPr>
            <a:spLocks noChangeArrowheads="1"/>
          </p:cNvSpPr>
          <p:nvPr/>
        </p:nvSpPr>
        <p:spPr bwMode="auto">
          <a:xfrm>
            <a:off x="4573588" y="698500"/>
            <a:ext cx="230187" cy="238125"/>
          </a:xfrm>
          <a:prstGeom prst="ellipse">
            <a:avLst/>
          </a:prstGeom>
          <a:noFill/>
          <a:ln w="12700">
            <a:solidFill>
              <a:srgbClr val="0074A6"/>
            </a:solidFill>
            <a:round/>
            <a:headEnd/>
            <a:tailEnd/>
          </a:ln>
          <a:effectLst/>
        </p:spPr>
        <p:txBody>
          <a:bodyPr wrap="none" anchor="ctr"/>
          <a:lstStyle/>
          <a:p>
            <a:endParaRPr lang="en-US"/>
          </a:p>
        </p:txBody>
      </p:sp>
      <p:sp>
        <p:nvSpPr>
          <p:cNvPr id="358468" name="Rectangle 68"/>
          <p:cNvSpPr>
            <a:spLocks noChangeArrowheads="1"/>
          </p:cNvSpPr>
          <p:nvPr/>
        </p:nvSpPr>
        <p:spPr bwMode="auto">
          <a:xfrm>
            <a:off x="4537075" y="654050"/>
            <a:ext cx="296863" cy="336550"/>
          </a:xfrm>
          <a:prstGeom prst="rect">
            <a:avLst/>
          </a:prstGeom>
          <a:noFill/>
          <a:ln w="9525">
            <a:noFill/>
            <a:miter lim="800000"/>
            <a:headEnd/>
            <a:tailEnd/>
          </a:ln>
          <a:effectLst/>
        </p:spPr>
        <p:txBody>
          <a:bodyPr wrap="none">
            <a:spAutoFit/>
          </a:bodyPr>
          <a:lstStyle/>
          <a:p>
            <a:r>
              <a:rPr lang="en-US" sz="1600" b="1">
                <a:solidFill>
                  <a:srgbClr val="0074A6"/>
                </a:solidFill>
              </a:rPr>
              <a:t>1</a:t>
            </a:r>
          </a:p>
        </p:txBody>
      </p:sp>
      <p:sp>
        <p:nvSpPr>
          <p:cNvPr id="358469" name="Rectangle 69"/>
          <p:cNvSpPr>
            <a:spLocks noChangeArrowheads="1"/>
          </p:cNvSpPr>
          <p:nvPr/>
        </p:nvSpPr>
        <p:spPr bwMode="auto">
          <a:xfrm>
            <a:off x="4378325" y="2581275"/>
            <a:ext cx="3582988" cy="974725"/>
          </a:xfrm>
          <a:prstGeom prst="rect">
            <a:avLst/>
          </a:prstGeom>
          <a:noFill/>
          <a:ln w="9525">
            <a:noFill/>
            <a:miter lim="800000"/>
            <a:headEnd/>
            <a:tailEnd/>
          </a:ln>
          <a:effectLst/>
        </p:spPr>
        <p:txBody>
          <a:bodyPr wrap="none">
            <a:spAutoFit/>
          </a:bodyPr>
          <a:lstStyle/>
          <a:p>
            <a:pPr eaLnBrk="0" hangingPunct="0">
              <a:lnSpc>
                <a:spcPct val="90000"/>
              </a:lnSpc>
            </a:pPr>
            <a:r>
              <a:rPr lang="en-US" sz="1600" b="1">
                <a:solidFill>
                  <a:srgbClr val="0074A6"/>
                </a:solidFill>
              </a:rPr>
              <a:t>       The Schwann cell then rotates</a:t>
            </a:r>
          </a:p>
          <a:p>
            <a:pPr eaLnBrk="0" hangingPunct="0">
              <a:lnSpc>
                <a:spcPct val="90000"/>
              </a:lnSpc>
            </a:pPr>
            <a:r>
              <a:rPr lang="en-US" sz="1600" b="1">
                <a:solidFill>
                  <a:srgbClr val="0074A6"/>
                </a:solidFill>
              </a:rPr>
              <a:t>  around the axon, wrapping its</a:t>
            </a:r>
          </a:p>
          <a:p>
            <a:pPr eaLnBrk="0" hangingPunct="0">
              <a:lnSpc>
                <a:spcPct val="90000"/>
              </a:lnSpc>
            </a:pPr>
            <a:r>
              <a:rPr lang="en-US" sz="1600" b="1">
                <a:solidFill>
                  <a:srgbClr val="0074A6"/>
                </a:solidFill>
              </a:rPr>
              <a:t>  plasma membrane loosely around</a:t>
            </a:r>
          </a:p>
          <a:p>
            <a:pPr eaLnBrk="0" hangingPunct="0">
              <a:lnSpc>
                <a:spcPct val="90000"/>
              </a:lnSpc>
            </a:pPr>
            <a:r>
              <a:rPr lang="en-US" sz="1600" b="1">
                <a:solidFill>
                  <a:srgbClr val="0074A6"/>
                </a:solidFill>
              </a:rPr>
              <a:t>  it in successive layers.</a:t>
            </a:r>
          </a:p>
        </p:txBody>
      </p:sp>
      <p:sp>
        <p:nvSpPr>
          <p:cNvPr id="358470" name="Oval 70"/>
          <p:cNvSpPr>
            <a:spLocks noChangeArrowheads="1"/>
          </p:cNvSpPr>
          <p:nvPr/>
        </p:nvSpPr>
        <p:spPr bwMode="auto">
          <a:xfrm>
            <a:off x="4573588" y="2624138"/>
            <a:ext cx="230187" cy="236537"/>
          </a:xfrm>
          <a:prstGeom prst="ellipse">
            <a:avLst/>
          </a:prstGeom>
          <a:noFill/>
          <a:ln w="12700">
            <a:solidFill>
              <a:srgbClr val="0074A6"/>
            </a:solidFill>
            <a:round/>
            <a:headEnd/>
            <a:tailEnd/>
          </a:ln>
          <a:effectLst/>
        </p:spPr>
        <p:txBody>
          <a:bodyPr wrap="none" anchor="ctr"/>
          <a:lstStyle/>
          <a:p>
            <a:endParaRPr lang="en-US"/>
          </a:p>
        </p:txBody>
      </p:sp>
      <p:sp>
        <p:nvSpPr>
          <p:cNvPr id="358471" name="Rectangle 71"/>
          <p:cNvSpPr>
            <a:spLocks noChangeArrowheads="1"/>
          </p:cNvSpPr>
          <p:nvPr/>
        </p:nvSpPr>
        <p:spPr bwMode="auto">
          <a:xfrm>
            <a:off x="4543425" y="2571750"/>
            <a:ext cx="296863" cy="336550"/>
          </a:xfrm>
          <a:prstGeom prst="rect">
            <a:avLst/>
          </a:prstGeom>
          <a:noFill/>
          <a:ln w="9525">
            <a:noFill/>
            <a:miter lim="800000"/>
            <a:headEnd/>
            <a:tailEnd/>
          </a:ln>
          <a:effectLst/>
        </p:spPr>
        <p:txBody>
          <a:bodyPr wrap="none">
            <a:spAutoFit/>
          </a:bodyPr>
          <a:lstStyle/>
          <a:p>
            <a:r>
              <a:rPr lang="en-US" sz="1600" b="1">
                <a:solidFill>
                  <a:srgbClr val="0074A6"/>
                </a:solidFill>
              </a:rPr>
              <a:t>2</a:t>
            </a:r>
          </a:p>
        </p:txBody>
      </p:sp>
      <p:sp>
        <p:nvSpPr>
          <p:cNvPr id="358472" name="Rectangle 72"/>
          <p:cNvSpPr>
            <a:spLocks noChangeArrowheads="1"/>
          </p:cNvSpPr>
          <p:nvPr/>
        </p:nvSpPr>
        <p:spPr bwMode="auto">
          <a:xfrm>
            <a:off x="4424363" y="4702175"/>
            <a:ext cx="3898900" cy="1195388"/>
          </a:xfrm>
          <a:prstGeom prst="rect">
            <a:avLst/>
          </a:prstGeom>
          <a:noFill/>
          <a:ln w="9525">
            <a:noFill/>
            <a:miter lim="800000"/>
            <a:headEnd/>
            <a:tailEnd/>
          </a:ln>
          <a:effectLst/>
        </p:spPr>
        <p:txBody>
          <a:bodyPr wrap="none">
            <a:spAutoFit/>
          </a:bodyPr>
          <a:lstStyle/>
          <a:p>
            <a:pPr>
              <a:lnSpc>
                <a:spcPct val="90000"/>
              </a:lnSpc>
            </a:pPr>
            <a:r>
              <a:rPr lang="en-US" sz="1600" b="1">
                <a:solidFill>
                  <a:srgbClr val="0074A6"/>
                </a:solidFill>
              </a:rPr>
              <a:t>      The Schwann cell cytoplasm is</a:t>
            </a:r>
          </a:p>
          <a:p>
            <a:pPr>
              <a:lnSpc>
                <a:spcPct val="90000"/>
              </a:lnSpc>
            </a:pPr>
            <a:r>
              <a:rPr lang="en-US" sz="1600" b="1">
                <a:solidFill>
                  <a:srgbClr val="0074A6"/>
                </a:solidFill>
              </a:rPr>
              <a:t> forced from between the membranes.</a:t>
            </a:r>
          </a:p>
          <a:p>
            <a:pPr>
              <a:lnSpc>
                <a:spcPct val="90000"/>
              </a:lnSpc>
            </a:pPr>
            <a:r>
              <a:rPr lang="en-US" sz="1600" b="1">
                <a:solidFill>
                  <a:srgbClr val="0074A6"/>
                </a:solidFill>
              </a:rPr>
              <a:t> The tight membrane wrappings</a:t>
            </a:r>
          </a:p>
          <a:p>
            <a:pPr>
              <a:lnSpc>
                <a:spcPct val="90000"/>
              </a:lnSpc>
            </a:pPr>
            <a:r>
              <a:rPr lang="en-US" sz="1600" b="1">
                <a:solidFill>
                  <a:srgbClr val="0074A6"/>
                </a:solidFill>
              </a:rPr>
              <a:t> surrounding the axon form the myelin</a:t>
            </a:r>
          </a:p>
          <a:p>
            <a:pPr>
              <a:lnSpc>
                <a:spcPct val="90000"/>
              </a:lnSpc>
            </a:pPr>
            <a:r>
              <a:rPr lang="en-US" sz="1600" b="1">
                <a:solidFill>
                  <a:srgbClr val="0074A6"/>
                </a:solidFill>
              </a:rPr>
              <a:t> sheath.</a:t>
            </a:r>
          </a:p>
        </p:txBody>
      </p:sp>
      <p:sp>
        <p:nvSpPr>
          <p:cNvPr id="358473" name="Oval 73"/>
          <p:cNvSpPr>
            <a:spLocks noChangeArrowheads="1"/>
          </p:cNvSpPr>
          <p:nvPr/>
        </p:nvSpPr>
        <p:spPr bwMode="auto">
          <a:xfrm>
            <a:off x="4565650" y="4748213"/>
            <a:ext cx="241300" cy="230187"/>
          </a:xfrm>
          <a:prstGeom prst="ellipse">
            <a:avLst/>
          </a:prstGeom>
          <a:noFill/>
          <a:ln w="12700">
            <a:solidFill>
              <a:srgbClr val="0074A6"/>
            </a:solidFill>
            <a:round/>
            <a:headEnd/>
            <a:tailEnd/>
          </a:ln>
          <a:effectLst/>
        </p:spPr>
        <p:txBody>
          <a:bodyPr wrap="none" anchor="ctr"/>
          <a:lstStyle/>
          <a:p>
            <a:endParaRPr lang="en-US"/>
          </a:p>
        </p:txBody>
      </p:sp>
      <p:sp>
        <p:nvSpPr>
          <p:cNvPr id="358474" name="Rectangle 74"/>
          <p:cNvSpPr>
            <a:spLocks noChangeArrowheads="1"/>
          </p:cNvSpPr>
          <p:nvPr/>
        </p:nvSpPr>
        <p:spPr bwMode="auto">
          <a:xfrm>
            <a:off x="4540250" y="4689475"/>
            <a:ext cx="296863" cy="336550"/>
          </a:xfrm>
          <a:prstGeom prst="rect">
            <a:avLst/>
          </a:prstGeom>
          <a:noFill/>
          <a:ln w="9525">
            <a:noFill/>
            <a:miter lim="800000"/>
            <a:headEnd/>
            <a:tailEnd/>
          </a:ln>
          <a:effectLst/>
        </p:spPr>
        <p:txBody>
          <a:bodyPr wrap="none">
            <a:spAutoFit/>
          </a:bodyPr>
          <a:lstStyle/>
          <a:p>
            <a:r>
              <a:rPr lang="en-US" sz="1600" b="1">
                <a:solidFill>
                  <a:srgbClr val="0074A6"/>
                </a:solidFill>
              </a:rPr>
              <a:t>3</a:t>
            </a:r>
          </a:p>
        </p:txBody>
      </p:sp>
      <p:sp>
        <p:nvSpPr>
          <p:cNvPr id="358402" name="Rectangle 2"/>
          <p:cNvSpPr>
            <a:spLocks noGrp="1" noChangeArrowheads="1"/>
          </p:cNvSpPr>
          <p:nvPr>
            <p:ph type="title" idx="4294967295"/>
          </p:nvPr>
        </p:nvSpPr>
        <p:spPr>
          <a:xfrm>
            <a:off x="0" y="0"/>
            <a:ext cx="9144000" cy="274638"/>
          </a:xfrm>
        </p:spPr>
        <p:txBody>
          <a:bodyPr/>
          <a:lstStyle/>
          <a:p>
            <a:r>
              <a:rPr lang="en-US" sz="1200">
                <a:solidFill>
                  <a:schemeClr val="tx1"/>
                </a:solidFill>
              </a:rPr>
              <a:t>Figure 11.5a  Nerve fiber myelination by Schwann cells in the PNS.</a:t>
            </a:r>
            <a:endParaRPr lang="en-US" sz="1000">
              <a:solidFill>
                <a:schemeClr val="tx1"/>
              </a:solidFill>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ext Box 6"/>
          <p:cNvSpPr txBox="1">
            <a:spLocks noChangeArrowheads="1"/>
          </p:cNvSpPr>
          <p:nvPr/>
        </p:nvSpPr>
        <p:spPr bwMode="auto">
          <a:xfrm>
            <a:off x="3048000" y="2133600"/>
            <a:ext cx="342900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altLang="en-US" sz="1400" b="1">
                <a:latin typeface="Calibri" pitchFamily="34" charset="0"/>
              </a:rPr>
              <a:t>Please note that due to differing operating systems, some animations will not appear until the presentation is viewed in Presentation Mode (Slide Show view). You may see blank slides in the “Normal” or “Slide Sorter” views. All animations will appear after viewing in Presentation Mode and playing each animation. Most animations will require the latest version of the Flash Player, which is available at http://get.adobe.com/flashplayer.</a:t>
            </a:r>
          </a:p>
        </p:txBody>
      </p:sp>
    </p:spTree>
    <p:controls>
      <mc:AlternateContent xmlns:mc="http://schemas.openxmlformats.org/markup-compatibility/2006">
        <mc:Choice xmlns:v="urn:schemas-microsoft-com:vml" Requires="v">
          <p:control spid="3076" name="ShockwaveFlash1" r:id="rId2" imgW="6426871" imgH="6477904"/>
        </mc:Choice>
        <mc:Fallback>
          <p:control name="ShockwaveFlash1" r:id="rId2" imgW="6426871" imgH="6477904">
            <p:pic>
              <p:nvPicPr>
                <p:cNvPr id="0" name="ShockwaveFlash1"/>
                <p:cNvPicPr preferRelativeResize="0">
                  <a:picLocks noChangeArrowheads="1" noChangeShapeType="1"/>
                </p:cNvPicPr>
                <p:nvPr>
                  <p:custDataLst>
                    <p:tags r:id="rId3"/>
                  </p:custDataLst>
                </p:nvPr>
              </p:nvPicPr>
              <p:blipFill>
                <a:blip r:embed="rId6">
                  <a:extLst>
                    <a:ext uri="{28A0092B-C50C-407E-A947-70E740481C1C}">
                      <a14:useLocalDpi xmlns:a14="http://schemas.microsoft.com/office/drawing/2010/main" val="0"/>
                    </a:ext>
                  </a:extLst>
                </a:blip>
                <a:srcRect/>
                <a:stretch>
                  <a:fillRect/>
                </a:stretch>
              </p:blipFill>
              <p:spPr bwMode="auto">
                <a:xfrm>
                  <a:off x="1358900" y="190500"/>
                  <a:ext cx="6426200" cy="6477000"/>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control>
        </mc:Fallback>
      </mc:AlternateContent>
    </p:controls>
    <p:extLst>
      <p:ext uri="{BB962C8B-B14F-4D97-AF65-F5344CB8AC3E}">
        <p14:creationId xmlns:p14="http://schemas.microsoft.com/office/powerpoint/2010/main" val="307559807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2" name="Rectangle 4"/>
          <p:cNvSpPr>
            <a:spLocks noGrp="1" noChangeArrowheads="1"/>
          </p:cNvSpPr>
          <p:nvPr>
            <p:ph type="title"/>
          </p:nvPr>
        </p:nvSpPr>
        <p:spPr/>
        <p:txBody>
          <a:bodyPr/>
          <a:lstStyle/>
          <a:p>
            <a:r>
              <a:rPr lang="en-US" dirty="0" err="1"/>
              <a:t>Myelination</a:t>
            </a:r>
            <a:r>
              <a:rPr lang="en-US" dirty="0"/>
              <a:t> in the PNS </a:t>
            </a:r>
          </a:p>
        </p:txBody>
      </p:sp>
      <p:sp>
        <p:nvSpPr>
          <p:cNvPr id="48133" name="Rectangle 5"/>
          <p:cNvSpPr>
            <a:spLocks noGrp="1" noChangeArrowheads="1"/>
          </p:cNvSpPr>
          <p:nvPr>
            <p:ph type="body" idx="1"/>
          </p:nvPr>
        </p:nvSpPr>
        <p:spPr>
          <a:xfrm>
            <a:off x="365125" y="1219200"/>
            <a:ext cx="8229600" cy="4965700"/>
          </a:xfrm>
        </p:spPr>
        <p:txBody>
          <a:bodyPr>
            <a:normAutofit lnSpcReduction="10000"/>
          </a:bodyPr>
          <a:lstStyle/>
          <a:p>
            <a:pPr>
              <a:lnSpc>
                <a:spcPct val="90000"/>
              </a:lnSpc>
            </a:pPr>
            <a:r>
              <a:rPr lang="en-US" sz="2800" dirty="0"/>
              <a:t>Plasma membranes of </a:t>
            </a:r>
            <a:r>
              <a:rPr lang="en-US" sz="2800" dirty="0" err="1"/>
              <a:t>myelinating</a:t>
            </a:r>
            <a:r>
              <a:rPr lang="en-US" sz="2800" dirty="0"/>
              <a:t> have cells less protein</a:t>
            </a:r>
          </a:p>
          <a:p>
            <a:pPr lvl="1">
              <a:lnSpc>
                <a:spcPct val="90000"/>
              </a:lnSpc>
            </a:pPr>
            <a:r>
              <a:rPr lang="en-US" sz="2400" dirty="0" smtClean="0"/>
              <a:t>Good </a:t>
            </a:r>
            <a:r>
              <a:rPr lang="en-US" sz="2400" dirty="0"/>
              <a:t>electrical insulators</a:t>
            </a:r>
          </a:p>
          <a:p>
            <a:pPr>
              <a:lnSpc>
                <a:spcPct val="90000"/>
              </a:lnSpc>
            </a:pPr>
            <a:endParaRPr lang="en-US" sz="2800" b="1" dirty="0" smtClean="0"/>
          </a:p>
          <a:p>
            <a:pPr>
              <a:lnSpc>
                <a:spcPct val="90000"/>
              </a:lnSpc>
            </a:pPr>
            <a:r>
              <a:rPr lang="en-US" sz="2800" b="1" dirty="0" smtClean="0"/>
              <a:t>Nodes </a:t>
            </a:r>
            <a:r>
              <a:rPr lang="en-US" sz="2800" b="1" dirty="0"/>
              <a:t>of </a:t>
            </a:r>
            <a:r>
              <a:rPr lang="en-US" sz="2800" b="1" dirty="0" err="1" smtClean="0"/>
              <a:t>Ranvier</a:t>
            </a:r>
            <a:r>
              <a:rPr lang="en-US" sz="2800" dirty="0" smtClean="0"/>
              <a:t> </a:t>
            </a:r>
            <a:endParaRPr lang="en-US" sz="2800" dirty="0"/>
          </a:p>
          <a:p>
            <a:pPr lvl="1">
              <a:lnSpc>
                <a:spcPct val="90000"/>
              </a:lnSpc>
            </a:pPr>
            <a:r>
              <a:rPr lang="en-US" sz="2400" dirty="0"/>
              <a:t>Myelin sheath gaps between adjacent </a:t>
            </a:r>
            <a:r>
              <a:rPr lang="en-US" sz="2400" dirty="0" smtClean="0"/>
              <a:t>Schwann </a:t>
            </a:r>
            <a:r>
              <a:rPr lang="en-US" sz="2400" dirty="0"/>
              <a:t>cells</a:t>
            </a:r>
          </a:p>
          <a:p>
            <a:pPr lvl="1">
              <a:lnSpc>
                <a:spcPct val="90000"/>
              </a:lnSpc>
            </a:pPr>
            <a:r>
              <a:rPr lang="en-US" sz="2400" dirty="0"/>
              <a:t>Sites where axon collaterals can emerge</a:t>
            </a:r>
          </a:p>
          <a:p>
            <a:pPr>
              <a:lnSpc>
                <a:spcPct val="90000"/>
              </a:lnSpc>
            </a:pPr>
            <a:endParaRPr lang="en-US" sz="2800" b="1" dirty="0" smtClean="0"/>
          </a:p>
          <a:p>
            <a:pPr>
              <a:lnSpc>
                <a:spcPct val="90000"/>
              </a:lnSpc>
            </a:pPr>
            <a:r>
              <a:rPr lang="en-US" sz="2800" b="1" dirty="0" err="1" smtClean="0"/>
              <a:t>Nonmyelinated</a:t>
            </a:r>
            <a:r>
              <a:rPr lang="en-US" sz="2800" dirty="0" smtClean="0"/>
              <a:t> </a:t>
            </a:r>
            <a:r>
              <a:rPr lang="en-US" sz="2800" dirty="0"/>
              <a:t>fibers</a:t>
            </a:r>
          </a:p>
          <a:p>
            <a:pPr lvl="1">
              <a:lnSpc>
                <a:spcPct val="90000"/>
              </a:lnSpc>
            </a:pPr>
            <a:r>
              <a:rPr lang="en-US" sz="2400" dirty="0"/>
              <a:t>Thin fibers not wrapped in </a:t>
            </a:r>
            <a:r>
              <a:rPr lang="en-US" sz="2400" dirty="0" smtClean="0"/>
              <a:t>myelin</a:t>
            </a:r>
          </a:p>
          <a:p>
            <a:pPr lvl="1">
              <a:lnSpc>
                <a:spcPct val="90000"/>
              </a:lnSpc>
            </a:pPr>
            <a:r>
              <a:rPr lang="en-US" sz="2400" dirty="0" smtClean="0"/>
              <a:t>surrounded </a:t>
            </a:r>
            <a:r>
              <a:rPr lang="en-US" sz="2400" dirty="0"/>
              <a:t>by S</a:t>
            </a:r>
            <a:r>
              <a:rPr lang="en-US" sz="2400" dirty="0" smtClean="0"/>
              <a:t>chwann </a:t>
            </a:r>
            <a:r>
              <a:rPr lang="en-US" sz="2400" dirty="0"/>
              <a:t>cells but no </a:t>
            </a:r>
            <a:r>
              <a:rPr lang="en-US" sz="2400" dirty="0" smtClean="0"/>
              <a:t>coiling</a:t>
            </a:r>
          </a:p>
          <a:p>
            <a:pPr lvl="1">
              <a:lnSpc>
                <a:spcPct val="90000"/>
              </a:lnSpc>
            </a:pPr>
            <a:r>
              <a:rPr lang="en-US" sz="2400" dirty="0" smtClean="0"/>
              <a:t>one </a:t>
            </a:r>
            <a:r>
              <a:rPr lang="en-US" sz="2400" dirty="0"/>
              <a:t>cell may surround 15 different fibers</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60" name="Rectangle 8"/>
          <p:cNvSpPr>
            <a:spLocks noGrp="1" noChangeArrowheads="1"/>
          </p:cNvSpPr>
          <p:nvPr>
            <p:ph type="title"/>
          </p:nvPr>
        </p:nvSpPr>
        <p:spPr>
          <a:xfrm>
            <a:off x="457200" y="274638"/>
            <a:ext cx="8229600" cy="944562"/>
          </a:xfrm>
        </p:spPr>
        <p:txBody>
          <a:bodyPr/>
          <a:lstStyle/>
          <a:p>
            <a:r>
              <a:rPr lang="en-US" dirty="0"/>
              <a:t>Myelin Sheaths in the CNS</a:t>
            </a:r>
          </a:p>
        </p:txBody>
      </p:sp>
      <p:sp>
        <p:nvSpPr>
          <p:cNvPr id="49161" name="Rectangle 9"/>
          <p:cNvSpPr>
            <a:spLocks noGrp="1" noChangeArrowheads="1"/>
          </p:cNvSpPr>
          <p:nvPr>
            <p:ph type="body" idx="1"/>
          </p:nvPr>
        </p:nvSpPr>
        <p:spPr>
          <a:xfrm>
            <a:off x="365125" y="1447800"/>
            <a:ext cx="8229600" cy="4953000"/>
          </a:xfrm>
        </p:spPr>
        <p:txBody>
          <a:bodyPr>
            <a:normAutofit fontScale="92500" lnSpcReduction="20000"/>
          </a:bodyPr>
          <a:lstStyle/>
          <a:p>
            <a:pPr>
              <a:lnSpc>
                <a:spcPct val="90000"/>
              </a:lnSpc>
            </a:pPr>
            <a:r>
              <a:rPr lang="en-US" sz="2800" dirty="0"/>
              <a:t>Formed by multiple, flat processes of </a:t>
            </a:r>
            <a:r>
              <a:rPr lang="en-US" sz="2800" dirty="0" err="1"/>
              <a:t>oligodendrocytes</a:t>
            </a:r>
            <a:r>
              <a:rPr lang="en-US" sz="2800" dirty="0"/>
              <a:t>, not whole cells</a:t>
            </a:r>
          </a:p>
          <a:p>
            <a:pPr>
              <a:lnSpc>
                <a:spcPct val="90000"/>
              </a:lnSpc>
            </a:pPr>
            <a:endParaRPr lang="en-US" sz="2800" dirty="0" smtClean="0"/>
          </a:p>
          <a:p>
            <a:pPr>
              <a:lnSpc>
                <a:spcPct val="90000"/>
              </a:lnSpc>
            </a:pPr>
            <a:r>
              <a:rPr lang="en-US" sz="2800" dirty="0" smtClean="0"/>
              <a:t>Nodes </a:t>
            </a:r>
            <a:r>
              <a:rPr lang="en-US" sz="2800" dirty="0"/>
              <a:t>of </a:t>
            </a:r>
            <a:r>
              <a:rPr lang="en-US" sz="2800" dirty="0" err="1" smtClean="0"/>
              <a:t>Ranvier</a:t>
            </a:r>
            <a:r>
              <a:rPr lang="en-US" sz="2800" dirty="0" smtClean="0"/>
              <a:t> </a:t>
            </a:r>
            <a:r>
              <a:rPr lang="en-US" sz="2800" dirty="0"/>
              <a:t>are present</a:t>
            </a:r>
          </a:p>
          <a:p>
            <a:pPr lvl="1">
              <a:lnSpc>
                <a:spcPct val="90000"/>
              </a:lnSpc>
            </a:pPr>
            <a:r>
              <a:rPr lang="en-US" sz="2400" dirty="0"/>
              <a:t>No </a:t>
            </a:r>
            <a:r>
              <a:rPr lang="en-US" sz="2400" dirty="0" err="1" smtClean="0"/>
              <a:t>neurilemma</a:t>
            </a:r>
            <a:endParaRPr lang="en-US" sz="2400" dirty="0"/>
          </a:p>
          <a:p>
            <a:pPr>
              <a:lnSpc>
                <a:spcPct val="90000"/>
              </a:lnSpc>
            </a:pPr>
            <a:endParaRPr lang="en-US" sz="2800" dirty="0" smtClean="0"/>
          </a:p>
          <a:p>
            <a:pPr>
              <a:lnSpc>
                <a:spcPct val="90000"/>
              </a:lnSpc>
            </a:pPr>
            <a:r>
              <a:rPr lang="en-US" sz="2800" dirty="0" smtClean="0"/>
              <a:t>Thinnest </a:t>
            </a:r>
            <a:r>
              <a:rPr lang="en-US" sz="2800" dirty="0"/>
              <a:t>fibers are </a:t>
            </a:r>
            <a:r>
              <a:rPr lang="en-US" sz="2800" dirty="0" err="1"/>
              <a:t>unmyelinated</a:t>
            </a:r>
            <a:r>
              <a:rPr lang="en-US" sz="2800" dirty="0"/>
              <a:t> </a:t>
            </a:r>
          </a:p>
          <a:p>
            <a:pPr>
              <a:lnSpc>
                <a:spcPct val="90000"/>
              </a:lnSpc>
            </a:pPr>
            <a:endParaRPr lang="en-US" sz="2800" b="1" dirty="0" smtClean="0"/>
          </a:p>
          <a:p>
            <a:pPr>
              <a:lnSpc>
                <a:spcPct val="90000"/>
              </a:lnSpc>
            </a:pPr>
            <a:r>
              <a:rPr lang="en-US" sz="2800" b="1" dirty="0" smtClean="0"/>
              <a:t>White </a:t>
            </a:r>
            <a:r>
              <a:rPr lang="en-US" sz="2800" b="1" dirty="0"/>
              <a:t>matter</a:t>
            </a:r>
            <a:endParaRPr lang="en-US" sz="2800" dirty="0"/>
          </a:p>
          <a:p>
            <a:pPr lvl="1">
              <a:lnSpc>
                <a:spcPct val="90000"/>
              </a:lnSpc>
            </a:pPr>
            <a:r>
              <a:rPr lang="en-US" sz="2400" dirty="0"/>
              <a:t>Regions of brain and spinal cord with dense collections of </a:t>
            </a:r>
            <a:r>
              <a:rPr lang="en-US" sz="2400" dirty="0" err="1"/>
              <a:t>myelinated</a:t>
            </a:r>
            <a:r>
              <a:rPr lang="en-US" sz="2400" dirty="0"/>
              <a:t> fibers </a:t>
            </a:r>
            <a:endParaRPr lang="en-US" sz="2400" dirty="0" smtClean="0"/>
          </a:p>
          <a:p>
            <a:pPr lvl="2">
              <a:lnSpc>
                <a:spcPct val="90000"/>
              </a:lnSpc>
            </a:pPr>
            <a:r>
              <a:rPr lang="en-US" sz="2000" dirty="0" smtClean="0"/>
              <a:t> </a:t>
            </a:r>
            <a:r>
              <a:rPr lang="en-US" sz="2000" dirty="0"/>
              <a:t>usually fiber tracts</a:t>
            </a:r>
          </a:p>
          <a:p>
            <a:pPr>
              <a:lnSpc>
                <a:spcPct val="90000"/>
              </a:lnSpc>
            </a:pPr>
            <a:r>
              <a:rPr lang="en-US" sz="2800" b="1" dirty="0"/>
              <a:t>Gray matter</a:t>
            </a:r>
            <a:endParaRPr lang="en-US" sz="2800" dirty="0"/>
          </a:p>
          <a:p>
            <a:pPr lvl="1">
              <a:lnSpc>
                <a:spcPct val="90000"/>
              </a:lnSpc>
            </a:pPr>
            <a:r>
              <a:rPr lang="en-US" sz="2400" dirty="0"/>
              <a:t>Mostly neuron cell bodies and </a:t>
            </a:r>
            <a:r>
              <a:rPr lang="en-US" sz="2400" dirty="0" err="1"/>
              <a:t>nonmyelinated</a:t>
            </a:r>
            <a:r>
              <a:rPr lang="en-US" sz="2400" dirty="0"/>
              <a:t> fibers</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6" name="Rectangle 6"/>
          <p:cNvSpPr>
            <a:spLocks noGrp="1" noChangeArrowheads="1"/>
          </p:cNvSpPr>
          <p:nvPr>
            <p:ph type="title"/>
          </p:nvPr>
        </p:nvSpPr>
        <p:spPr/>
        <p:txBody>
          <a:bodyPr/>
          <a:lstStyle/>
          <a:p>
            <a:r>
              <a:rPr lang="en-US"/>
              <a:t>Structural Classification of Neurons</a:t>
            </a:r>
          </a:p>
        </p:txBody>
      </p:sp>
      <p:sp>
        <p:nvSpPr>
          <p:cNvPr id="51207" name="Rectangle 7"/>
          <p:cNvSpPr>
            <a:spLocks noGrp="1" noChangeArrowheads="1"/>
          </p:cNvSpPr>
          <p:nvPr>
            <p:ph type="body" idx="1"/>
          </p:nvPr>
        </p:nvSpPr>
        <p:spPr>
          <a:xfrm>
            <a:off x="457200" y="1600200"/>
            <a:ext cx="5181600" cy="4800600"/>
          </a:xfrm>
        </p:spPr>
        <p:txBody>
          <a:bodyPr>
            <a:normAutofit fontScale="85000" lnSpcReduction="20000"/>
          </a:bodyPr>
          <a:lstStyle/>
          <a:p>
            <a:pPr>
              <a:lnSpc>
                <a:spcPct val="90000"/>
              </a:lnSpc>
            </a:pPr>
            <a:r>
              <a:rPr lang="en-US" sz="2800" dirty="0"/>
              <a:t>Grouped by number of processes</a:t>
            </a:r>
          </a:p>
          <a:p>
            <a:pPr>
              <a:lnSpc>
                <a:spcPct val="90000"/>
              </a:lnSpc>
            </a:pPr>
            <a:r>
              <a:rPr lang="en-US" sz="2800" dirty="0"/>
              <a:t>Three types</a:t>
            </a:r>
          </a:p>
          <a:p>
            <a:pPr lvl="1">
              <a:lnSpc>
                <a:spcPct val="90000"/>
              </a:lnSpc>
            </a:pPr>
            <a:r>
              <a:rPr lang="en-US" sz="2400" b="1" dirty="0" err="1"/>
              <a:t>Multipolar</a:t>
            </a:r>
            <a:r>
              <a:rPr lang="en-US" sz="2400" dirty="0"/>
              <a:t> </a:t>
            </a:r>
            <a:endParaRPr lang="en-US" sz="2400" dirty="0" smtClean="0"/>
          </a:p>
          <a:p>
            <a:pPr lvl="2">
              <a:lnSpc>
                <a:spcPct val="90000"/>
              </a:lnSpc>
            </a:pPr>
            <a:r>
              <a:rPr lang="en-US" sz="2000" dirty="0" smtClean="0"/>
              <a:t> </a:t>
            </a:r>
            <a:r>
              <a:rPr lang="en-US" sz="2000" dirty="0"/>
              <a:t>3 or more processes</a:t>
            </a:r>
          </a:p>
          <a:p>
            <a:pPr lvl="3">
              <a:lnSpc>
                <a:spcPct val="90000"/>
              </a:lnSpc>
            </a:pPr>
            <a:r>
              <a:rPr lang="en-US" sz="1600" dirty="0"/>
              <a:t>1 axon, others dendrites</a:t>
            </a:r>
          </a:p>
          <a:p>
            <a:pPr lvl="3">
              <a:lnSpc>
                <a:spcPct val="90000"/>
              </a:lnSpc>
            </a:pPr>
            <a:r>
              <a:rPr lang="en-US" sz="1600" dirty="0"/>
              <a:t>Most common; major neuron in CNS</a:t>
            </a:r>
          </a:p>
          <a:p>
            <a:pPr lvl="1">
              <a:lnSpc>
                <a:spcPct val="90000"/>
              </a:lnSpc>
            </a:pPr>
            <a:endParaRPr lang="en-US" sz="2400" b="1" dirty="0" smtClean="0"/>
          </a:p>
          <a:p>
            <a:pPr lvl="1">
              <a:lnSpc>
                <a:spcPct val="90000"/>
              </a:lnSpc>
            </a:pPr>
            <a:r>
              <a:rPr lang="en-US" sz="2400" b="1" dirty="0" smtClean="0"/>
              <a:t>Bipolar</a:t>
            </a:r>
            <a:r>
              <a:rPr lang="en-US" sz="2400" dirty="0" smtClean="0"/>
              <a:t> </a:t>
            </a:r>
          </a:p>
          <a:p>
            <a:pPr lvl="2">
              <a:lnSpc>
                <a:spcPct val="90000"/>
              </a:lnSpc>
            </a:pPr>
            <a:r>
              <a:rPr lang="en-US" sz="2000" dirty="0" smtClean="0"/>
              <a:t> </a:t>
            </a:r>
            <a:r>
              <a:rPr lang="en-US" sz="2000" dirty="0"/>
              <a:t>2 processes</a:t>
            </a:r>
          </a:p>
          <a:p>
            <a:pPr lvl="3">
              <a:lnSpc>
                <a:spcPct val="90000"/>
              </a:lnSpc>
            </a:pPr>
            <a:r>
              <a:rPr lang="en-US" sz="1600" dirty="0"/>
              <a:t>1 axon and 1 dendrite</a:t>
            </a:r>
          </a:p>
          <a:p>
            <a:pPr lvl="3">
              <a:lnSpc>
                <a:spcPct val="90000"/>
              </a:lnSpc>
            </a:pPr>
            <a:r>
              <a:rPr lang="en-US" sz="1600" dirty="0" smtClean="0"/>
              <a:t>Rare:   </a:t>
            </a:r>
            <a:r>
              <a:rPr lang="en-US" sz="1600" dirty="0"/>
              <a:t>Retina and olfactory mucosa</a:t>
            </a:r>
          </a:p>
          <a:p>
            <a:pPr lvl="1">
              <a:lnSpc>
                <a:spcPct val="90000"/>
              </a:lnSpc>
            </a:pPr>
            <a:endParaRPr lang="en-US" sz="2400" b="1" dirty="0" smtClean="0"/>
          </a:p>
          <a:p>
            <a:pPr lvl="1">
              <a:lnSpc>
                <a:spcPct val="90000"/>
              </a:lnSpc>
            </a:pPr>
            <a:r>
              <a:rPr lang="en-US" sz="2400" b="1" dirty="0" err="1" smtClean="0"/>
              <a:t>Unipolar</a:t>
            </a:r>
            <a:r>
              <a:rPr lang="en-US" sz="2400" dirty="0" smtClean="0"/>
              <a:t> </a:t>
            </a:r>
          </a:p>
          <a:p>
            <a:pPr lvl="2">
              <a:lnSpc>
                <a:spcPct val="90000"/>
              </a:lnSpc>
            </a:pPr>
            <a:r>
              <a:rPr lang="en-US" sz="2000" dirty="0" smtClean="0"/>
              <a:t> </a:t>
            </a:r>
            <a:r>
              <a:rPr lang="en-US" sz="2000" dirty="0"/>
              <a:t>1 short process</a:t>
            </a:r>
          </a:p>
          <a:p>
            <a:pPr lvl="2">
              <a:lnSpc>
                <a:spcPct val="90000"/>
              </a:lnSpc>
            </a:pPr>
            <a:r>
              <a:rPr lang="en-US" sz="2000" dirty="0"/>
              <a:t>Divides T-like – both branches now considered axons </a:t>
            </a:r>
          </a:p>
          <a:p>
            <a:pPr lvl="3">
              <a:lnSpc>
                <a:spcPct val="90000"/>
              </a:lnSpc>
            </a:pPr>
            <a:r>
              <a:rPr lang="en-US" dirty="0"/>
              <a:t>Distal (peripheral) process – associated with sensory receptor </a:t>
            </a:r>
          </a:p>
          <a:p>
            <a:pPr lvl="3">
              <a:lnSpc>
                <a:spcPct val="90000"/>
              </a:lnSpc>
            </a:pPr>
            <a:r>
              <a:rPr lang="en-US" dirty="0"/>
              <a:t>Proximal (central) process – enters CNS</a:t>
            </a:r>
            <a:r>
              <a:rPr lang="en-US" sz="1800" dirty="0"/>
              <a:t> </a:t>
            </a:r>
          </a:p>
        </p:txBody>
      </p:sp>
      <p:pic>
        <p:nvPicPr>
          <p:cNvPr id="6146" name="Picture 2"/>
          <p:cNvPicPr>
            <a:picLocks noChangeAspect="1" noChangeArrowheads="1"/>
          </p:cNvPicPr>
          <p:nvPr/>
        </p:nvPicPr>
        <p:blipFill>
          <a:blip r:embed="rId3" cstate="print"/>
          <a:srcRect/>
          <a:stretch>
            <a:fillRect/>
          </a:stretch>
        </p:blipFill>
        <p:spPr bwMode="auto">
          <a:xfrm>
            <a:off x="6035675" y="1219200"/>
            <a:ext cx="3108325" cy="5029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8" name="Rectangle 6"/>
          <p:cNvSpPr>
            <a:spLocks noGrp="1" noChangeArrowheads="1"/>
          </p:cNvSpPr>
          <p:nvPr>
            <p:ph type="title"/>
          </p:nvPr>
        </p:nvSpPr>
        <p:spPr/>
        <p:txBody>
          <a:bodyPr>
            <a:normAutofit fontScale="90000"/>
          </a:bodyPr>
          <a:lstStyle/>
          <a:p>
            <a:r>
              <a:rPr lang="en-US"/>
              <a:t>Functional Classification of Neurons</a:t>
            </a:r>
          </a:p>
        </p:txBody>
      </p:sp>
      <p:sp>
        <p:nvSpPr>
          <p:cNvPr id="54279" name="Rectangle 7"/>
          <p:cNvSpPr>
            <a:spLocks noGrp="1" noChangeArrowheads="1"/>
          </p:cNvSpPr>
          <p:nvPr>
            <p:ph type="body" idx="1"/>
          </p:nvPr>
        </p:nvSpPr>
        <p:spPr/>
        <p:txBody>
          <a:bodyPr/>
          <a:lstStyle/>
          <a:p>
            <a:r>
              <a:rPr lang="en-US"/>
              <a:t>Grouped by direction in which nerve impulse travels relative to CNS</a:t>
            </a:r>
          </a:p>
          <a:p>
            <a:r>
              <a:rPr lang="en-US"/>
              <a:t>Three types </a:t>
            </a:r>
          </a:p>
          <a:p>
            <a:pPr lvl="1"/>
            <a:r>
              <a:rPr lang="en-US" b="1"/>
              <a:t>Sensory (afferent)</a:t>
            </a:r>
          </a:p>
          <a:p>
            <a:pPr lvl="1"/>
            <a:r>
              <a:rPr lang="en-US" b="1"/>
              <a:t>Motor (efferent)</a:t>
            </a:r>
          </a:p>
          <a:p>
            <a:pPr lvl="1"/>
            <a:r>
              <a:rPr lang="en-US" b="1"/>
              <a:t>Interneurons</a:t>
            </a:r>
            <a:endParaRPr lang="en-US"/>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302" name="Rectangle 6"/>
          <p:cNvSpPr>
            <a:spLocks noGrp="1" noChangeArrowheads="1"/>
          </p:cNvSpPr>
          <p:nvPr>
            <p:ph type="title"/>
          </p:nvPr>
        </p:nvSpPr>
        <p:spPr/>
        <p:txBody>
          <a:bodyPr>
            <a:normAutofit fontScale="90000"/>
          </a:bodyPr>
          <a:lstStyle/>
          <a:p>
            <a:r>
              <a:rPr lang="en-US"/>
              <a:t>Functional Classification of Neurons</a:t>
            </a:r>
          </a:p>
        </p:txBody>
      </p:sp>
      <p:sp>
        <p:nvSpPr>
          <p:cNvPr id="55303" name="Rectangle 7"/>
          <p:cNvSpPr>
            <a:spLocks noGrp="1" noChangeArrowheads="1"/>
          </p:cNvSpPr>
          <p:nvPr>
            <p:ph type="body" idx="1"/>
          </p:nvPr>
        </p:nvSpPr>
        <p:spPr>
          <a:xfrm>
            <a:off x="365125" y="1157288"/>
            <a:ext cx="8229600" cy="5106987"/>
          </a:xfrm>
        </p:spPr>
        <p:txBody>
          <a:bodyPr>
            <a:normAutofit lnSpcReduction="10000"/>
          </a:bodyPr>
          <a:lstStyle/>
          <a:p>
            <a:pPr>
              <a:lnSpc>
                <a:spcPct val="90000"/>
              </a:lnSpc>
            </a:pPr>
            <a:r>
              <a:rPr lang="en-US" sz="2400" dirty="0"/>
              <a:t>Sensory</a:t>
            </a:r>
            <a:endParaRPr lang="en-US" sz="2800" dirty="0"/>
          </a:p>
          <a:p>
            <a:pPr lvl="1">
              <a:lnSpc>
                <a:spcPct val="90000"/>
              </a:lnSpc>
            </a:pPr>
            <a:r>
              <a:rPr lang="en-US" sz="2000" dirty="0"/>
              <a:t>Transmit impulses from sensory receptors toward CNS</a:t>
            </a:r>
          </a:p>
          <a:p>
            <a:pPr lvl="1">
              <a:lnSpc>
                <a:spcPct val="90000"/>
              </a:lnSpc>
            </a:pPr>
            <a:r>
              <a:rPr lang="en-US" sz="2000" dirty="0"/>
              <a:t>Almost all are </a:t>
            </a:r>
            <a:r>
              <a:rPr lang="en-US" sz="2000" dirty="0" err="1"/>
              <a:t>Unipolar</a:t>
            </a:r>
            <a:endParaRPr lang="en-US" sz="2000" dirty="0"/>
          </a:p>
          <a:p>
            <a:pPr lvl="1">
              <a:lnSpc>
                <a:spcPct val="90000"/>
              </a:lnSpc>
            </a:pPr>
            <a:r>
              <a:rPr lang="en-US" sz="2000" dirty="0"/>
              <a:t>Cell bodies in ganglia in PNS</a:t>
            </a:r>
            <a:endParaRPr lang="en-US" sz="2400" dirty="0"/>
          </a:p>
          <a:p>
            <a:pPr>
              <a:lnSpc>
                <a:spcPct val="90000"/>
              </a:lnSpc>
            </a:pPr>
            <a:endParaRPr lang="en-US" sz="2400" dirty="0" smtClean="0"/>
          </a:p>
          <a:p>
            <a:pPr>
              <a:lnSpc>
                <a:spcPct val="90000"/>
              </a:lnSpc>
            </a:pPr>
            <a:r>
              <a:rPr lang="en-US" sz="2400" dirty="0" smtClean="0"/>
              <a:t>Motor</a:t>
            </a:r>
            <a:endParaRPr lang="en-US" sz="2800" dirty="0"/>
          </a:p>
          <a:p>
            <a:pPr lvl="1">
              <a:lnSpc>
                <a:spcPct val="90000"/>
              </a:lnSpc>
            </a:pPr>
            <a:r>
              <a:rPr lang="en-US" sz="2000" dirty="0"/>
              <a:t>Carry impulses from CNS to effectors</a:t>
            </a:r>
          </a:p>
          <a:p>
            <a:pPr lvl="1">
              <a:lnSpc>
                <a:spcPct val="90000"/>
              </a:lnSpc>
            </a:pPr>
            <a:r>
              <a:rPr lang="en-US" sz="2000" dirty="0" err="1"/>
              <a:t>Multipolar</a:t>
            </a:r>
            <a:endParaRPr lang="en-US" sz="2000" dirty="0"/>
          </a:p>
          <a:p>
            <a:pPr lvl="1">
              <a:lnSpc>
                <a:spcPct val="90000"/>
              </a:lnSpc>
            </a:pPr>
            <a:r>
              <a:rPr lang="en-US" sz="2000" dirty="0"/>
              <a:t>Most cell bodies in CNS (except some autonomic neurons)</a:t>
            </a:r>
            <a:endParaRPr lang="en-US" sz="2400" dirty="0"/>
          </a:p>
          <a:p>
            <a:pPr>
              <a:lnSpc>
                <a:spcPct val="90000"/>
              </a:lnSpc>
            </a:pPr>
            <a:endParaRPr lang="en-US" sz="2400" dirty="0" smtClean="0"/>
          </a:p>
          <a:p>
            <a:pPr>
              <a:lnSpc>
                <a:spcPct val="90000"/>
              </a:lnSpc>
            </a:pPr>
            <a:r>
              <a:rPr lang="en-US" sz="2400" dirty="0" err="1" smtClean="0"/>
              <a:t>Interneurons</a:t>
            </a:r>
            <a:r>
              <a:rPr lang="en-US" sz="2400" dirty="0" smtClean="0"/>
              <a:t> </a:t>
            </a:r>
            <a:r>
              <a:rPr lang="en-US" sz="2400" dirty="0"/>
              <a:t>(association neurons)</a:t>
            </a:r>
          </a:p>
          <a:p>
            <a:pPr lvl="1">
              <a:lnSpc>
                <a:spcPct val="90000"/>
              </a:lnSpc>
            </a:pPr>
            <a:r>
              <a:rPr lang="en-US" sz="2000" dirty="0"/>
              <a:t>Lie between motor and sensory neurons</a:t>
            </a:r>
          </a:p>
          <a:p>
            <a:pPr lvl="1">
              <a:lnSpc>
                <a:spcPct val="90000"/>
              </a:lnSpc>
            </a:pPr>
            <a:r>
              <a:rPr lang="en-US" sz="2000" dirty="0"/>
              <a:t>Shuttle signals through CNS pathways; most are entirely within CNS</a:t>
            </a:r>
          </a:p>
          <a:p>
            <a:pPr lvl="1">
              <a:lnSpc>
                <a:spcPct val="90000"/>
              </a:lnSpc>
            </a:pPr>
            <a:r>
              <a:rPr lang="en-US" sz="2000" dirty="0"/>
              <a:t>99% of body's neurons</a:t>
            </a:r>
          </a:p>
          <a:p>
            <a:pPr lvl="1">
              <a:lnSpc>
                <a:spcPct val="90000"/>
              </a:lnSpc>
            </a:pPr>
            <a:r>
              <a:rPr lang="en-US" sz="2000" dirty="0"/>
              <a:t>Most confined in CNS</a:t>
            </a:r>
            <a:endParaRPr lang="en-US" sz="2400" dirty="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0" name="Rectangle 4"/>
          <p:cNvSpPr>
            <a:spLocks noGrp="1" noChangeArrowheads="1"/>
          </p:cNvSpPr>
          <p:nvPr>
            <p:ph type="title"/>
          </p:nvPr>
        </p:nvSpPr>
        <p:spPr/>
        <p:txBody>
          <a:bodyPr/>
          <a:lstStyle/>
          <a:p>
            <a:r>
              <a:rPr lang="en-US"/>
              <a:t>Membrane Potentials</a:t>
            </a:r>
          </a:p>
        </p:txBody>
      </p:sp>
      <p:sp>
        <p:nvSpPr>
          <p:cNvPr id="14341" name="Rectangle 5"/>
          <p:cNvSpPr>
            <a:spLocks noGrp="1" noChangeArrowheads="1"/>
          </p:cNvSpPr>
          <p:nvPr>
            <p:ph type="body" idx="1"/>
          </p:nvPr>
        </p:nvSpPr>
        <p:spPr/>
        <p:txBody>
          <a:bodyPr/>
          <a:lstStyle/>
          <a:p>
            <a:r>
              <a:rPr lang="en-US"/>
              <a:t>Neurons are highly irritable</a:t>
            </a:r>
          </a:p>
          <a:p>
            <a:r>
              <a:rPr lang="en-US"/>
              <a:t>Respond to adequate stimulus by generating an </a:t>
            </a:r>
            <a:r>
              <a:rPr lang="en-US" b="1"/>
              <a:t>action potential</a:t>
            </a:r>
            <a:r>
              <a:rPr lang="en-US"/>
              <a:t> (nerve impulse) </a:t>
            </a:r>
          </a:p>
          <a:p>
            <a:r>
              <a:rPr lang="en-US"/>
              <a:t>Impulse is always the same regardless of stimulus</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6" name="Rectangle 4"/>
          <p:cNvSpPr>
            <a:spLocks noGrp="1" noChangeArrowheads="1"/>
          </p:cNvSpPr>
          <p:nvPr>
            <p:ph type="title"/>
          </p:nvPr>
        </p:nvSpPr>
        <p:spPr/>
        <p:txBody>
          <a:bodyPr/>
          <a:lstStyle/>
          <a:p>
            <a:r>
              <a:rPr lang="en-US"/>
              <a:t>Role of Membrane Ion Channels</a:t>
            </a:r>
          </a:p>
        </p:txBody>
      </p:sp>
      <p:sp>
        <p:nvSpPr>
          <p:cNvPr id="18437" name="Rectangle 5"/>
          <p:cNvSpPr>
            <a:spLocks noGrp="1" noChangeArrowheads="1"/>
          </p:cNvSpPr>
          <p:nvPr>
            <p:ph type="body" idx="1"/>
          </p:nvPr>
        </p:nvSpPr>
        <p:spPr/>
        <p:txBody>
          <a:bodyPr/>
          <a:lstStyle/>
          <a:p>
            <a:r>
              <a:rPr lang="en-US" dirty="0"/>
              <a:t>Large proteins serve as selective membrane ion channels</a:t>
            </a:r>
          </a:p>
          <a:p>
            <a:r>
              <a:rPr lang="en-US" dirty="0"/>
              <a:t>Two main types of ion channels</a:t>
            </a:r>
          </a:p>
          <a:p>
            <a:pPr lvl="1"/>
            <a:r>
              <a:rPr lang="en-US" b="1" dirty="0"/>
              <a:t>Leakage</a:t>
            </a:r>
            <a:r>
              <a:rPr lang="en-US" dirty="0"/>
              <a:t> (</a:t>
            </a:r>
            <a:r>
              <a:rPr lang="en-US" b="1" dirty="0" err="1"/>
              <a:t>nongated</a:t>
            </a:r>
            <a:r>
              <a:rPr lang="en-US" dirty="0"/>
              <a:t>) channels</a:t>
            </a:r>
          </a:p>
          <a:p>
            <a:pPr lvl="2"/>
            <a:r>
              <a:rPr lang="en-US" dirty="0"/>
              <a:t>Always open</a:t>
            </a:r>
          </a:p>
          <a:p>
            <a:pPr lvl="1"/>
            <a:r>
              <a:rPr lang="en-US" b="1" dirty="0"/>
              <a:t>Gated</a:t>
            </a:r>
            <a:endParaRPr lang="en-US" dirty="0"/>
          </a:p>
          <a:p>
            <a:pPr lvl="2"/>
            <a:r>
              <a:rPr lang="en-US" dirty="0"/>
              <a:t>Part of protein changes shape to open/close channel</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60" name="Rectangle 4"/>
          <p:cNvSpPr>
            <a:spLocks noGrp="1" noChangeArrowheads="1"/>
          </p:cNvSpPr>
          <p:nvPr>
            <p:ph type="title"/>
          </p:nvPr>
        </p:nvSpPr>
        <p:spPr>
          <a:xfrm>
            <a:off x="0" y="0"/>
            <a:ext cx="9144000" cy="1066800"/>
          </a:xfrm>
        </p:spPr>
        <p:txBody>
          <a:bodyPr>
            <a:normAutofit fontScale="90000"/>
          </a:bodyPr>
          <a:lstStyle/>
          <a:p>
            <a:r>
              <a:rPr lang="en-US"/>
              <a:t>Role of Membrane Ion Channels:</a:t>
            </a:r>
            <a:br>
              <a:rPr lang="en-US"/>
            </a:br>
            <a:r>
              <a:rPr lang="en-US"/>
              <a:t>Gated Channels</a:t>
            </a:r>
          </a:p>
        </p:txBody>
      </p:sp>
      <p:sp>
        <p:nvSpPr>
          <p:cNvPr id="19461" name="Rectangle 5"/>
          <p:cNvSpPr>
            <a:spLocks noGrp="1" noChangeArrowheads="1"/>
          </p:cNvSpPr>
          <p:nvPr>
            <p:ph type="body" idx="1"/>
          </p:nvPr>
        </p:nvSpPr>
        <p:spPr/>
        <p:txBody>
          <a:bodyPr>
            <a:normAutofit fontScale="92500" lnSpcReduction="10000"/>
          </a:bodyPr>
          <a:lstStyle/>
          <a:p>
            <a:r>
              <a:rPr lang="en-US" dirty="0"/>
              <a:t>Three types</a:t>
            </a:r>
          </a:p>
          <a:p>
            <a:pPr lvl="1"/>
            <a:r>
              <a:rPr lang="en-US" b="1" dirty="0"/>
              <a:t>Chemically gated</a:t>
            </a:r>
            <a:r>
              <a:rPr lang="en-US" dirty="0"/>
              <a:t> </a:t>
            </a:r>
            <a:r>
              <a:rPr lang="en-US" dirty="0" smtClean="0"/>
              <a:t>channels</a:t>
            </a:r>
            <a:endParaRPr lang="en-US" dirty="0"/>
          </a:p>
          <a:p>
            <a:pPr lvl="2"/>
            <a:r>
              <a:rPr lang="en-US" dirty="0"/>
              <a:t>Open with binding of a specific neurotransmitter</a:t>
            </a:r>
          </a:p>
          <a:p>
            <a:pPr lvl="1"/>
            <a:endParaRPr lang="en-US" b="1" dirty="0" smtClean="0"/>
          </a:p>
          <a:p>
            <a:pPr lvl="1"/>
            <a:r>
              <a:rPr lang="en-US" b="1" dirty="0" smtClean="0"/>
              <a:t>Voltage-gated</a:t>
            </a:r>
            <a:r>
              <a:rPr lang="en-US" dirty="0" smtClean="0"/>
              <a:t> </a:t>
            </a:r>
            <a:r>
              <a:rPr lang="en-US" dirty="0"/>
              <a:t>channels</a:t>
            </a:r>
          </a:p>
          <a:p>
            <a:pPr lvl="2"/>
            <a:r>
              <a:rPr lang="en-US" dirty="0"/>
              <a:t>Open and close in response to changes in membrane potential</a:t>
            </a:r>
          </a:p>
          <a:p>
            <a:pPr lvl="1"/>
            <a:endParaRPr lang="en-US" b="1" dirty="0" smtClean="0"/>
          </a:p>
          <a:p>
            <a:pPr lvl="1"/>
            <a:r>
              <a:rPr lang="en-US" b="1" dirty="0" smtClean="0"/>
              <a:t>Mechanically </a:t>
            </a:r>
            <a:r>
              <a:rPr lang="en-US" b="1" dirty="0"/>
              <a:t>gated </a:t>
            </a:r>
            <a:r>
              <a:rPr lang="en-US" dirty="0"/>
              <a:t>channels</a:t>
            </a:r>
          </a:p>
          <a:p>
            <a:pPr lvl="2"/>
            <a:r>
              <a:rPr lang="en-US" dirty="0"/>
              <a:t>Open and close in response to physical deformation of receptors, as in sensory receptors</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2" name="Rectangle 4"/>
          <p:cNvSpPr>
            <a:spLocks noGrp="1" noChangeArrowheads="1"/>
          </p:cNvSpPr>
          <p:nvPr>
            <p:ph type="title"/>
          </p:nvPr>
        </p:nvSpPr>
        <p:spPr/>
        <p:txBody>
          <a:bodyPr/>
          <a:lstStyle/>
          <a:p>
            <a:r>
              <a:rPr lang="en-US"/>
              <a:t>The Resting Membrane Potential</a:t>
            </a:r>
          </a:p>
        </p:txBody>
      </p:sp>
      <p:sp>
        <p:nvSpPr>
          <p:cNvPr id="22533" name="Rectangle 5"/>
          <p:cNvSpPr>
            <a:spLocks noGrp="1" noChangeArrowheads="1"/>
          </p:cNvSpPr>
          <p:nvPr>
            <p:ph type="body" idx="1"/>
          </p:nvPr>
        </p:nvSpPr>
        <p:spPr/>
        <p:txBody>
          <a:bodyPr/>
          <a:lstStyle/>
          <a:p>
            <a:r>
              <a:rPr lang="en-US" sz="2800" dirty="0"/>
              <a:t>Potential difference across membrane of resting cell</a:t>
            </a:r>
          </a:p>
          <a:p>
            <a:pPr lvl="1"/>
            <a:r>
              <a:rPr lang="en-US" sz="2400" dirty="0"/>
              <a:t>Approximately –70 mV in </a:t>
            </a:r>
            <a:r>
              <a:rPr lang="en-US" sz="2400" dirty="0" smtClean="0"/>
              <a:t>neurons</a:t>
            </a:r>
            <a:endParaRPr lang="en-US" sz="2400" dirty="0"/>
          </a:p>
          <a:p>
            <a:pPr lvl="1"/>
            <a:r>
              <a:rPr lang="en-US" sz="2400" dirty="0" smtClean="0"/>
              <a:t>Membrane called </a:t>
            </a:r>
            <a:r>
              <a:rPr lang="en-US" sz="2400" b="1" dirty="0" smtClean="0"/>
              <a:t>polarized</a:t>
            </a:r>
            <a:endParaRPr lang="en-US" sz="2400" dirty="0"/>
          </a:p>
          <a:p>
            <a:endParaRPr lang="en-US" sz="2800" dirty="0" smtClean="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0" name="Rectangle 4"/>
          <p:cNvSpPr>
            <a:spLocks noGrp="1" noChangeArrowheads="1"/>
          </p:cNvSpPr>
          <p:nvPr>
            <p:ph type="title"/>
          </p:nvPr>
        </p:nvSpPr>
        <p:spPr>
          <a:xfrm>
            <a:off x="0" y="0"/>
            <a:ext cx="9144000" cy="1066800"/>
          </a:xfrm>
        </p:spPr>
        <p:txBody>
          <a:bodyPr>
            <a:normAutofit fontScale="90000"/>
          </a:bodyPr>
          <a:lstStyle/>
          <a:p>
            <a:r>
              <a:rPr lang="en-US"/>
              <a:t>Resting Membrane Potential:</a:t>
            </a:r>
            <a:br>
              <a:rPr lang="en-US"/>
            </a:br>
            <a:r>
              <a:rPr lang="en-US"/>
              <a:t>Differences in Ionic Composition</a:t>
            </a:r>
          </a:p>
        </p:txBody>
      </p:sp>
      <p:sp>
        <p:nvSpPr>
          <p:cNvPr id="24581" name="Rectangle 5"/>
          <p:cNvSpPr>
            <a:spLocks noGrp="1" noChangeArrowheads="1"/>
          </p:cNvSpPr>
          <p:nvPr>
            <p:ph type="body" idx="1"/>
          </p:nvPr>
        </p:nvSpPr>
        <p:spPr/>
        <p:txBody>
          <a:bodyPr/>
          <a:lstStyle/>
          <a:p>
            <a:r>
              <a:rPr lang="en-US" dirty="0" smtClean="0"/>
              <a:t>Outside has </a:t>
            </a:r>
            <a:r>
              <a:rPr lang="en-US" dirty="0"/>
              <a:t>higher concentration of Na</a:t>
            </a:r>
            <a:r>
              <a:rPr lang="en-US" baseline="30000" dirty="0"/>
              <a:t>+</a:t>
            </a:r>
            <a:r>
              <a:rPr lang="en-US" dirty="0"/>
              <a:t> than </a:t>
            </a:r>
            <a:r>
              <a:rPr lang="en-US" dirty="0" smtClean="0"/>
              <a:t>inside</a:t>
            </a:r>
            <a:endParaRPr lang="en-US" dirty="0"/>
          </a:p>
          <a:p>
            <a:endParaRPr lang="en-US" dirty="0" smtClean="0"/>
          </a:p>
          <a:p>
            <a:r>
              <a:rPr lang="en-US" dirty="0" smtClean="0"/>
              <a:t>Inside has </a:t>
            </a:r>
            <a:r>
              <a:rPr lang="en-US" dirty="0"/>
              <a:t>higher concentration of K</a:t>
            </a:r>
            <a:r>
              <a:rPr lang="en-US" baseline="30000" dirty="0"/>
              <a:t>+</a:t>
            </a:r>
            <a:r>
              <a:rPr lang="en-US" dirty="0"/>
              <a:t> than </a:t>
            </a:r>
            <a:r>
              <a:rPr lang="en-US" dirty="0" smtClean="0"/>
              <a:t>outside</a:t>
            </a:r>
            <a:endParaRPr lang="en-US" dirty="0"/>
          </a:p>
          <a:p>
            <a:endParaRPr lang="en-US" dirty="0" smtClean="0"/>
          </a:p>
          <a:p>
            <a:pPr lvl="1"/>
            <a:r>
              <a:rPr lang="en-US" dirty="0" smtClean="0"/>
              <a:t>K</a:t>
            </a:r>
            <a:r>
              <a:rPr lang="en-US" baseline="30000" dirty="0"/>
              <a:t>+</a:t>
            </a:r>
            <a:r>
              <a:rPr lang="en-US" dirty="0"/>
              <a:t> plays most important role in membrane potential</a:t>
            </a:r>
          </a:p>
          <a:p>
            <a:endParaRPr lang="en-US"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0" name="Rectangle 4"/>
          <p:cNvSpPr>
            <a:spLocks noGrp="1" noChangeArrowheads="1"/>
          </p:cNvSpPr>
          <p:nvPr>
            <p:ph type="title"/>
          </p:nvPr>
        </p:nvSpPr>
        <p:spPr/>
        <p:txBody>
          <a:bodyPr/>
          <a:lstStyle/>
          <a:p>
            <a:r>
              <a:rPr lang="en-US"/>
              <a:t>The Nervous System</a:t>
            </a:r>
          </a:p>
        </p:txBody>
      </p:sp>
      <p:sp>
        <p:nvSpPr>
          <p:cNvPr id="14341" name="Rectangle 5"/>
          <p:cNvSpPr>
            <a:spLocks noGrp="1" noChangeArrowheads="1"/>
          </p:cNvSpPr>
          <p:nvPr>
            <p:ph type="body" idx="1"/>
          </p:nvPr>
        </p:nvSpPr>
        <p:spPr/>
        <p:txBody>
          <a:bodyPr/>
          <a:lstStyle/>
          <a:p>
            <a:r>
              <a:rPr lang="en-US" dirty="0"/>
              <a:t>Master controlling and communicating system of body</a:t>
            </a:r>
          </a:p>
          <a:p>
            <a:endParaRPr lang="en-US" dirty="0" smtClean="0"/>
          </a:p>
          <a:p>
            <a:r>
              <a:rPr lang="en-US" dirty="0" smtClean="0"/>
              <a:t>Cells </a:t>
            </a:r>
            <a:r>
              <a:rPr lang="en-US" dirty="0"/>
              <a:t>communicate via electrical and chemical signals</a:t>
            </a:r>
          </a:p>
          <a:p>
            <a:pPr lvl="1"/>
            <a:r>
              <a:rPr lang="en-US" dirty="0"/>
              <a:t>Rapid and specific</a:t>
            </a:r>
          </a:p>
          <a:p>
            <a:pPr lvl="1"/>
            <a:r>
              <a:rPr lang="en-US" dirty="0"/>
              <a:t>Usually cause almost immediate responses</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30" name="Rectangle 6"/>
          <p:cNvSpPr>
            <a:spLocks noGrp="1" noChangeArrowheads="1"/>
          </p:cNvSpPr>
          <p:nvPr>
            <p:ph type="title"/>
          </p:nvPr>
        </p:nvSpPr>
        <p:spPr/>
        <p:txBody>
          <a:bodyPr/>
          <a:lstStyle/>
          <a:p>
            <a:r>
              <a:rPr lang="en-US"/>
              <a:t>Resting Membrane Potential </a:t>
            </a:r>
          </a:p>
        </p:txBody>
      </p:sp>
      <p:sp>
        <p:nvSpPr>
          <p:cNvPr id="26631" name="Rectangle 7"/>
          <p:cNvSpPr>
            <a:spLocks noGrp="1" noChangeArrowheads="1"/>
          </p:cNvSpPr>
          <p:nvPr>
            <p:ph type="body" idx="1"/>
          </p:nvPr>
        </p:nvSpPr>
        <p:spPr/>
        <p:txBody>
          <a:bodyPr>
            <a:normAutofit/>
          </a:bodyPr>
          <a:lstStyle/>
          <a:p>
            <a:r>
              <a:rPr lang="en-US" dirty="0"/>
              <a:t>More potassium diffuses out than sodium diffuses in</a:t>
            </a:r>
          </a:p>
          <a:p>
            <a:pPr lvl="1"/>
            <a:r>
              <a:rPr lang="en-US" dirty="0"/>
              <a:t>Cell more negative inside</a:t>
            </a:r>
          </a:p>
          <a:p>
            <a:pPr lvl="1"/>
            <a:r>
              <a:rPr lang="en-US" dirty="0"/>
              <a:t>Establishes resting membrane potential</a:t>
            </a:r>
          </a:p>
          <a:p>
            <a:endParaRPr lang="en-US" dirty="0" smtClean="0"/>
          </a:p>
          <a:p>
            <a:r>
              <a:rPr lang="en-US" dirty="0" smtClean="0"/>
              <a:t>Sodium-potassium </a:t>
            </a:r>
            <a:r>
              <a:rPr lang="en-US" dirty="0"/>
              <a:t>pump stabilizes resting membrane potential </a:t>
            </a:r>
          </a:p>
          <a:p>
            <a:pPr lvl="1"/>
            <a:r>
              <a:rPr lang="en-US" dirty="0"/>
              <a:t>Maintains concentration gradients for Na</a:t>
            </a:r>
            <a:r>
              <a:rPr lang="en-US" baseline="30000" dirty="0"/>
              <a:t>+</a:t>
            </a:r>
            <a:r>
              <a:rPr lang="en-US" dirty="0"/>
              <a:t> and K</a:t>
            </a:r>
            <a:r>
              <a:rPr lang="en-US" baseline="30000" dirty="0"/>
              <a:t>+</a:t>
            </a:r>
            <a:r>
              <a:rPr lang="en-US" dirty="0"/>
              <a:t> </a:t>
            </a: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6" name="Rectangle 4"/>
          <p:cNvSpPr>
            <a:spLocks noGrp="1" noChangeArrowheads="1"/>
          </p:cNvSpPr>
          <p:nvPr>
            <p:ph type="title"/>
          </p:nvPr>
        </p:nvSpPr>
        <p:spPr>
          <a:xfrm>
            <a:off x="0" y="0"/>
            <a:ext cx="9144000" cy="1066800"/>
          </a:xfrm>
        </p:spPr>
        <p:txBody>
          <a:bodyPr>
            <a:normAutofit fontScale="90000"/>
          </a:bodyPr>
          <a:lstStyle/>
          <a:p>
            <a:r>
              <a:rPr lang="en-US"/>
              <a:t>Membrane Potential Changes</a:t>
            </a:r>
            <a:br>
              <a:rPr lang="en-US"/>
            </a:br>
            <a:r>
              <a:rPr lang="en-US"/>
              <a:t> Used as Communication Signals</a:t>
            </a:r>
          </a:p>
        </p:txBody>
      </p:sp>
      <p:sp>
        <p:nvSpPr>
          <p:cNvPr id="28677" name="Rectangle 5"/>
          <p:cNvSpPr>
            <a:spLocks noGrp="1" noChangeArrowheads="1"/>
          </p:cNvSpPr>
          <p:nvPr>
            <p:ph type="body" idx="1"/>
          </p:nvPr>
        </p:nvSpPr>
        <p:spPr>
          <a:xfrm>
            <a:off x="457200" y="1600200"/>
            <a:ext cx="8229600" cy="4800600"/>
          </a:xfrm>
        </p:spPr>
        <p:txBody>
          <a:bodyPr>
            <a:normAutofit lnSpcReduction="10000"/>
          </a:bodyPr>
          <a:lstStyle/>
          <a:p>
            <a:r>
              <a:rPr lang="en-US" sz="2800" dirty="0"/>
              <a:t>Membrane potential changes when</a:t>
            </a:r>
          </a:p>
          <a:p>
            <a:pPr lvl="1"/>
            <a:r>
              <a:rPr lang="en-US" sz="2400" dirty="0"/>
              <a:t>Concentrations of ions across membrane change</a:t>
            </a:r>
          </a:p>
          <a:p>
            <a:pPr lvl="1"/>
            <a:r>
              <a:rPr lang="en-US" sz="2400" dirty="0"/>
              <a:t>Membrane permeability to ions changes</a:t>
            </a:r>
          </a:p>
          <a:p>
            <a:endParaRPr lang="en-US" sz="2800" dirty="0" smtClean="0"/>
          </a:p>
          <a:p>
            <a:r>
              <a:rPr lang="en-US" sz="2800" dirty="0" smtClean="0"/>
              <a:t>Changes </a:t>
            </a:r>
            <a:r>
              <a:rPr lang="en-US" sz="2800" dirty="0"/>
              <a:t>produce two types signals</a:t>
            </a:r>
          </a:p>
          <a:p>
            <a:pPr lvl="1"/>
            <a:r>
              <a:rPr lang="en-US" sz="2400" dirty="0"/>
              <a:t>Graded potentials</a:t>
            </a:r>
          </a:p>
          <a:p>
            <a:pPr lvl="2"/>
            <a:r>
              <a:rPr lang="en-US" sz="2000" dirty="0"/>
              <a:t>Incoming signals operating over short </a:t>
            </a:r>
            <a:r>
              <a:rPr lang="en-US" sz="2000" dirty="0" smtClean="0"/>
              <a:t>distances</a:t>
            </a:r>
          </a:p>
          <a:p>
            <a:pPr lvl="2"/>
            <a:r>
              <a:rPr lang="en-US" sz="2000" dirty="0" smtClean="0"/>
              <a:t>Seen in dendrites</a:t>
            </a:r>
            <a:endParaRPr lang="en-US" sz="2000" dirty="0"/>
          </a:p>
          <a:p>
            <a:pPr lvl="1"/>
            <a:endParaRPr lang="en-US" sz="2400" dirty="0" smtClean="0"/>
          </a:p>
          <a:p>
            <a:pPr lvl="1"/>
            <a:r>
              <a:rPr lang="en-US" sz="2400" dirty="0" smtClean="0"/>
              <a:t>Action </a:t>
            </a:r>
            <a:r>
              <a:rPr lang="en-US" sz="2400" dirty="0"/>
              <a:t>potentials</a:t>
            </a:r>
          </a:p>
          <a:p>
            <a:pPr lvl="2"/>
            <a:r>
              <a:rPr lang="en-US" sz="2000" dirty="0"/>
              <a:t>Long-distance signals of axons</a:t>
            </a:r>
          </a:p>
          <a:p>
            <a:pPr>
              <a:buNone/>
            </a:pPr>
            <a:endParaRPr lang="en-US" sz="2800" dirty="0" smtClean="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02" name="Rectangle 6"/>
          <p:cNvSpPr>
            <a:spLocks noGrp="1" noChangeArrowheads="1"/>
          </p:cNvSpPr>
          <p:nvPr>
            <p:ph type="title"/>
          </p:nvPr>
        </p:nvSpPr>
        <p:spPr/>
        <p:txBody>
          <a:bodyPr/>
          <a:lstStyle/>
          <a:p>
            <a:r>
              <a:rPr lang="en-US"/>
              <a:t>Changes in Membrane Potential</a:t>
            </a:r>
          </a:p>
        </p:txBody>
      </p:sp>
      <p:sp>
        <p:nvSpPr>
          <p:cNvPr id="29703" name="Rectangle 7"/>
          <p:cNvSpPr>
            <a:spLocks noGrp="1" noChangeArrowheads="1"/>
          </p:cNvSpPr>
          <p:nvPr>
            <p:ph type="body" idx="1"/>
          </p:nvPr>
        </p:nvSpPr>
        <p:spPr/>
        <p:txBody>
          <a:bodyPr/>
          <a:lstStyle/>
          <a:p>
            <a:r>
              <a:rPr lang="en-US" dirty="0"/>
              <a:t>Terms describing membrane potential changes </a:t>
            </a:r>
            <a:r>
              <a:rPr lang="en-US" i="1" dirty="0"/>
              <a:t>relative to</a:t>
            </a:r>
            <a:r>
              <a:rPr lang="en-US" dirty="0"/>
              <a:t> resting membrane potential</a:t>
            </a:r>
          </a:p>
          <a:p>
            <a:endParaRPr lang="en-US" b="1" dirty="0" smtClean="0"/>
          </a:p>
          <a:p>
            <a:r>
              <a:rPr lang="en-US" b="1" dirty="0" smtClean="0"/>
              <a:t>Depolarization</a:t>
            </a:r>
            <a:endParaRPr lang="en-US" dirty="0"/>
          </a:p>
          <a:p>
            <a:pPr lvl="1"/>
            <a:r>
              <a:rPr lang="en-US" dirty="0"/>
              <a:t>Decrease in membrane potential </a:t>
            </a:r>
            <a:endParaRPr lang="en-US" dirty="0" smtClean="0"/>
          </a:p>
          <a:p>
            <a:pPr lvl="2"/>
            <a:r>
              <a:rPr lang="en-US" dirty="0" smtClean="0"/>
              <a:t>inside </a:t>
            </a:r>
            <a:r>
              <a:rPr lang="en-US" dirty="0"/>
              <a:t>of membrane becomes less negative </a:t>
            </a:r>
          </a:p>
          <a:p>
            <a:pPr lvl="1"/>
            <a:endParaRPr lang="en-US" dirty="0" smtClean="0"/>
          </a:p>
          <a:p>
            <a:pPr lvl="1"/>
            <a:r>
              <a:rPr lang="en-US" dirty="0" smtClean="0"/>
              <a:t>Increases </a:t>
            </a:r>
            <a:r>
              <a:rPr lang="en-US" dirty="0"/>
              <a:t>probability of producing a nerve impulse</a:t>
            </a: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50" name="Rectangle 6"/>
          <p:cNvSpPr>
            <a:spLocks noGrp="1" noChangeArrowheads="1"/>
          </p:cNvSpPr>
          <p:nvPr>
            <p:ph type="title"/>
          </p:nvPr>
        </p:nvSpPr>
        <p:spPr/>
        <p:txBody>
          <a:bodyPr/>
          <a:lstStyle/>
          <a:p>
            <a:r>
              <a:rPr lang="en-US"/>
              <a:t>Changes in Membrane Potential</a:t>
            </a:r>
          </a:p>
        </p:txBody>
      </p:sp>
      <p:sp>
        <p:nvSpPr>
          <p:cNvPr id="31751" name="Rectangle 7"/>
          <p:cNvSpPr>
            <a:spLocks noGrp="1" noChangeArrowheads="1"/>
          </p:cNvSpPr>
          <p:nvPr>
            <p:ph type="body" idx="1"/>
          </p:nvPr>
        </p:nvSpPr>
        <p:spPr/>
        <p:txBody>
          <a:bodyPr>
            <a:normAutofit/>
          </a:bodyPr>
          <a:lstStyle/>
          <a:p>
            <a:r>
              <a:rPr lang="en-US" dirty="0"/>
              <a:t>Terms describing membrane potential changes </a:t>
            </a:r>
            <a:r>
              <a:rPr lang="en-US" i="1" dirty="0"/>
              <a:t>relative</a:t>
            </a:r>
            <a:r>
              <a:rPr lang="en-US" dirty="0"/>
              <a:t> </a:t>
            </a:r>
            <a:r>
              <a:rPr lang="en-US" i="1" dirty="0"/>
              <a:t>to</a:t>
            </a:r>
            <a:r>
              <a:rPr lang="en-US" dirty="0"/>
              <a:t> resting membrane potential</a:t>
            </a:r>
          </a:p>
          <a:p>
            <a:endParaRPr lang="en-US" b="1" dirty="0" smtClean="0"/>
          </a:p>
          <a:p>
            <a:r>
              <a:rPr lang="en-US" b="1" dirty="0" err="1" smtClean="0"/>
              <a:t>Hyperpolarization</a:t>
            </a:r>
            <a:endParaRPr lang="en-US" dirty="0"/>
          </a:p>
          <a:p>
            <a:pPr lvl="1"/>
            <a:r>
              <a:rPr lang="en-US" dirty="0"/>
              <a:t>An increase in membrane potential </a:t>
            </a:r>
            <a:endParaRPr lang="en-US" dirty="0" smtClean="0"/>
          </a:p>
          <a:p>
            <a:pPr lvl="2"/>
            <a:r>
              <a:rPr lang="en-US" dirty="0" smtClean="0"/>
              <a:t>Becomes more negative</a:t>
            </a:r>
            <a:endParaRPr lang="en-US" dirty="0"/>
          </a:p>
          <a:p>
            <a:pPr lvl="1"/>
            <a:r>
              <a:rPr lang="en-US" dirty="0" smtClean="0"/>
              <a:t>Reduces </a:t>
            </a:r>
            <a:r>
              <a:rPr lang="en-US" dirty="0"/>
              <a:t>probability of producing a nerve impulse</a:t>
            </a: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8" name="Rectangle 6"/>
          <p:cNvSpPr>
            <a:spLocks noGrp="1" noChangeArrowheads="1"/>
          </p:cNvSpPr>
          <p:nvPr>
            <p:ph type="title"/>
          </p:nvPr>
        </p:nvSpPr>
        <p:spPr/>
        <p:txBody>
          <a:bodyPr/>
          <a:lstStyle/>
          <a:p>
            <a:r>
              <a:rPr lang="en-US"/>
              <a:t>Graded Potentials</a:t>
            </a:r>
          </a:p>
        </p:txBody>
      </p:sp>
      <p:sp>
        <p:nvSpPr>
          <p:cNvPr id="33799" name="Rectangle 7"/>
          <p:cNvSpPr>
            <a:spLocks noGrp="1" noChangeArrowheads="1"/>
          </p:cNvSpPr>
          <p:nvPr>
            <p:ph type="body" idx="1"/>
          </p:nvPr>
        </p:nvSpPr>
        <p:spPr/>
        <p:txBody>
          <a:bodyPr>
            <a:normAutofit/>
          </a:bodyPr>
          <a:lstStyle/>
          <a:p>
            <a:r>
              <a:rPr lang="en-US" sz="2800" dirty="0"/>
              <a:t>Short-lived, localized changes in membrane potential</a:t>
            </a:r>
          </a:p>
          <a:p>
            <a:pPr lvl="1"/>
            <a:r>
              <a:rPr lang="en-US" sz="2400" dirty="0"/>
              <a:t>Magnitude varies with stimulus strength</a:t>
            </a:r>
          </a:p>
          <a:p>
            <a:pPr lvl="1"/>
            <a:r>
              <a:rPr lang="en-US" sz="2400" dirty="0"/>
              <a:t>Stronger stimulus </a:t>
            </a:r>
            <a:r>
              <a:rPr lang="en-US" sz="2400" dirty="0">
                <a:sym typeface="Wingdings" pitchFamily="80" charset="2"/>
              </a:rPr>
              <a:t> </a:t>
            </a:r>
            <a:r>
              <a:rPr lang="en-US" sz="2400" dirty="0" smtClean="0">
                <a:sym typeface="Wingdings" pitchFamily="80" charset="2"/>
              </a:rPr>
              <a:t>farther </a:t>
            </a:r>
            <a:r>
              <a:rPr lang="en-US" sz="2400" dirty="0">
                <a:sym typeface="Wingdings" pitchFamily="80" charset="2"/>
              </a:rPr>
              <a:t>current flows</a:t>
            </a:r>
            <a:endParaRPr lang="en-US" sz="2400" dirty="0"/>
          </a:p>
          <a:p>
            <a:endParaRPr lang="en-US" sz="2800" dirty="0" smtClean="0"/>
          </a:p>
          <a:p>
            <a:r>
              <a:rPr lang="en-US" sz="2800" dirty="0" smtClean="0"/>
              <a:t>Either </a:t>
            </a:r>
            <a:r>
              <a:rPr lang="en-US" sz="2800" dirty="0"/>
              <a:t>depolarization or </a:t>
            </a:r>
            <a:r>
              <a:rPr lang="en-US" sz="2800" dirty="0" err="1"/>
              <a:t>hyperpolarization</a:t>
            </a:r>
            <a:endParaRPr lang="en-US" sz="2800" dirty="0"/>
          </a:p>
          <a:p>
            <a:endParaRPr lang="en-US" sz="2800" dirty="0" smtClean="0"/>
          </a:p>
          <a:p>
            <a:r>
              <a:rPr lang="en-US" sz="2800" dirty="0" smtClean="0"/>
              <a:t>Current dissipates </a:t>
            </a:r>
            <a:r>
              <a:rPr lang="en-US" sz="2800" dirty="0"/>
              <a:t>quickly and decays</a:t>
            </a:r>
          </a:p>
          <a:p>
            <a:pPr lvl="1"/>
            <a:r>
              <a:rPr lang="en-US" sz="2400" dirty="0"/>
              <a:t>Graded potentials are signals only over short distances</a:t>
            </a: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4" name="Rectangle 6"/>
          <p:cNvSpPr>
            <a:spLocks noGrp="1" noChangeArrowheads="1"/>
          </p:cNvSpPr>
          <p:nvPr>
            <p:ph type="title"/>
          </p:nvPr>
        </p:nvSpPr>
        <p:spPr/>
        <p:txBody>
          <a:bodyPr/>
          <a:lstStyle/>
          <a:p>
            <a:r>
              <a:rPr lang="en-US"/>
              <a:t>Action Potentials (AP) </a:t>
            </a:r>
          </a:p>
        </p:txBody>
      </p:sp>
      <p:sp>
        <p:nvSpPr>
          <p:cNvPr id="37895" name="Rectangle 7"/>
          <p:cNvSpPr>
            <a:spLocks noGrp="1" noChangeArrowheads="1"/>
          </p:cNvSpPr>
          <p:nvPr>
            <p:ph type="body" idx="1"/>
          </p:nvPr>
        </p:nvSpPr>
        <p:spPr/>
        <p:txBody>
          <a:bodyPr>
            <a:normAutofit lnSpcReduction="10000"/>
          </a:bodyPr>
          <a:lstStyle/>
          <a:p>
            <a:r>
              <a:rPr lang="en-US" dirty="0" smtClean="0"/>
              <a:t>Principal </a:t>
            </a:r>
            <a:r>
              <a:rPr lang="en-US" dirty="0"/>
              <a:t>means of long-distance neural communication</a:t>
            </a:r>
          </a:p>
          <a:p>
            <a:pPr lvl="1"/>
            <a:r>
              <a:rPr lang="en-US" dirty="0"/>
              <a:t>Occur only in muscle cells and axons of neurons</a:t>
            </a:r>
          </a:p>
          <a:p>
            <a:endParaRPr lang="en-US" dirty="0" smtClean="0"/>
          </a:p>
          <a:p>
            <a:r>
              <a:rPr lang="en-US" dirty="0" smtClean="0"/>
              <a:t>Brief </a:t>
            </a:r>
            <a:r>
              <a:rPr lang="en-US" dirty="0"/>
              <a:t>reversal of membrane potential with a change in voltage of ~100 mV</a:t>
            </a:r>
          </a:p>
          <a:p>
            <a:endParaRPr lang="en-US" dirty="0" smtClean="0"/>
          </a:p>
          <a:p>
            <a:r>
              <a:rPr lang="en-US" dirty="0" smtClean="0"/>
              <a:t>Do </a:t>
            </a:r>
            <a:r>
              <a:rPr lang="en-US" dirty="0"/>
              <a:t>not decay over distance as graded potentials do</a:t>
            </a: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8" name="Rectangle 6"/>
          <p:cNvSpPr>
            <a:spLocks noGrp="1" noChangeArrowheads="1"/>
          </p:cNvSpPr>
          <p:nvPr>
            <p:ph type="title"/>
          </p:nvPr>
        </p:nvSpPr>
        <p:spPr/>
        <p:txBody>
          <a:bodyPr/>
          <a:lstStyle/>
          <a:p>
            <a:r>
              <a:rPr lang="en-US"/>
              <a:t>Properties of Gated Channels</a:t>
            </a:r>
          </a:p>
        </p:txBody>
      </p:sp>
      <p:sp>
        <p:nvSpPr>
          <p:cNvPr id="38919" name="Rectangle 7"/>
          <p:cNvSpPr>
            <a:spLocks noGrp="1" noChangeArrowheads="1"/>
          </p:cNvSpPr>
          <p:nvPr>
            <p:ph type="body" idx="1"/>
          </p:nvPr>
        </p:nvSpPr>
        <p:spPr/>
        <p:txBody>
          <a:bodyPr/>
          <a:lstStyle/>
          <a:p>
            <a:r>
              <a:rPr lang="en-US" dirty="0"/>
              <a:t>Each Na</a:t>
            </a:r>
            <a:r>
              <a:rPr lang="en-US" baseline="30000" dirty="0"/>
              <a:t>+</a:t>
            </a:r>
            <a:r>
              <a:rPr lang="en-US" dirty="0"/>
              <a:t> channel has two voltage-sensitive gates </a:t>
            </a:r>
          </a:p>
          <a:p>
            <a:pPr lvl="1"/>
            <a:r>
              <a:rPr lang="en-US" b="1" dirty="0"/>
              <a:t>Activation gates</a:t>
            </a:r>
            <a:endParaRPr lang="en-US" dirty="0"/>
          </a:p>
          <a:p>
            <a:pPr lvl="2"/>
            <a:r>
              <a:rPr lang="en-US" dirty="0"/>
              <a:t>Closed at rest; open with depolarization allowing Na</a:t>
            </a:r>
            <a:r>
              <a:rPr lang="en-US" baseline="30000" dirty="0"/>
              <a:t>+</a:t>
            </a:r>
            <a:r>
              <a:rPr lang="en-US" dirty="0"/>
              <a:t> to enter cell </a:t>
            </a:r>
          </a:p>
          <a:p>
            <a:pPr lvl="1"/>
            <a:endParaRPr lang="en-US" b="1" dirty="0" smtClean="0"/>
          </a:p>
          <a:p>
            <a:pPr lvl="1"/>
            <a:r>
              <a:rPr lang="en-US" b="1" dirty="0" smtClean="0"/>
              <a:t>Inactivation </a:t>
            </a:r>
            <a:r>
              <a:rPr lang="en-US" b="1" dirty="0"/>
              <a:t>gates</a:t>
            </a:r>
            <a:endParaRPr lang="en-US" dirty="0"/>
          </a:p>
          <a:p>
            <a:pPr lvl="2"/>
            <a:r>
              <a:rPr lang="en-US" dirty="0"/>
              <a:t>Open at rest; block channel once it is open to prevent more Na</a:t>
            </a:r>
            <a:r>
              <a:rPr lang="en-US" baseline="30000" dirty="0"/>
              <a:t>+</a:t>
            </a:r>
            <a:r>
              <a:rPr lang="en-US" dirty="0"/>
              <a:t> from entering cell</a:t>
            </a: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40" name="Rectangle 4"/>
          <p:cNvSpPr>
            <a:spLocks noGrp="1" noChangeArrowheads="1"/>
          </p:cNvSpPr>
          <p:nvPr>
            <p:ph type="title"/>
          </p:nvPr>
        </p:nvSpPr>
        <p:spPr/>
        <p:txBody>
          <a:bodyPr/>
          <a:lstStyle/>
          <a:p>
            <a:r>
              <a:rPr lang="en-US"/>
              <a:t>Properties of Gated Channels</a:t>
            </a:r>
          </a:p>
        </p:txBody>
      </p:sp>
      <p:sp>
        <p:nvSpPr>
          <p:cNvPr id="39941" name="Rectangle 5"/>
          <p:cNvSpPr>
            <a:spLocks noGrp="1" noChangeArrowheads="1"/>
          </p:cNvSpPr>
          <p:nvPr>
            <p:ph type="body" idx="1"/>
          </p:nvPr>
        </p:nvSpPr>
        <p:spPr/>
        <p:txBody>
          <a:bodyPr/>
          <a:lstStyle/>
          <a:p>
            <a:r>
              <a:rPr lang="en-US" dirty="0"/>
              <a:t>Each K</a:t>
            </a:r>
            <a:r>
              <a:rPr lang="en-US" baseline="30000" dirty="0"/>
              <a:t>+</a:t>
            </a:r>
            <a:r>
              <a:rPr lang="en-US" dirty="0"/>
              <a:t> channel has one voltage-sensitive gate </a:t>
            </a:r>
          </a:p>
          <a:p>
            <a:endParaRPr lang="en-US" dirty="0" smtClean="0"/>
          </a:p>
          <a:p>
            <a:r>
              <a:rPr lang="en-US" dirty="0" smtClean="0"/>
              <a:t>Closed </a:t>
            </a:r>
            <a:r>
              <a:rPr lang="en-US" dirty="0"/>
              <a:t>at rest</a:t>
            </a:r>
          </a:p>
          <a:p>
            <a:endParaRPr lang="en-US" dirty="0" smtClean="0"/>
          </a:p>
          <a:p>
            <a:r>
              <a:rPr lang="en-US" dirty="0" smtClean="0"/>
              <a:t>Opens </a:t>
            </a:r>
            <a:r>
              <a:rPr lang="en-US" dirty="0"/>
              <a:t>slowly with depolarization </a:t>
            </a: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90" name="Rectangle 6"/>
          <p:cNvSpPr>
            <a:spLocks noGrp="1" noChangeArrowheads="1"/>
          </p:cNvSpPr>
          <p:nvPr>
            <p:ph type="title"/>
          </p:nvPr>
        </p:nvSpPr>
        <p:spPr>
          <a:xfrm>
            <a:off x="0" y="0"/>
            <a:ext cx="9144000" cy="1066800"/>
          </a:xfrm>
        </p:spPr>
        <p:txBody>
          <a:bodyPr>
            <a:normAutofit fontScale="90000"/>
          </a:bodyPr>
          <a:lstStyle/>
          <a:p>
            <a:r>
              <a:rPr lang="en-US"/>
              <a:t>Generation of an Action Potential:</a:t>
            </a:r>
            <a:br>
              <a:rPr lang="en-US"/>
            </a:br>
            <a:r>
              <a:rPr lang="en-US"/>
              <a:t>Resting State</a:t>
            </a:r>
          </a:p>
        </p:txBody>
      </p:sp>
      <p:sp>
        <p:nvSpPr>
          <p:cNvPr id="41991" name="Rectangle 7"/>
          <p:cNvSpPr>
            <a:spLocks noGrp="1" noChangeArrowheads="1"/>
          </p:cNvSpPr>
          <p:nvPr>
            <p:ph type="body" idx="1"/>
          </p:nvPr>
        </p:nvSpPr>
        <p:spPr/>
        <p:txBody>
          <a:bodyPr/>
          <a:lstStyle/>
          <a:p>
            <a:r>
              <a:rPr lang="en-US" dirty="0"/>
              <a:t>All gated Na</a:t>
            </a:r>
            <a:r>
              <a:rPr lang="en-US" baseline="30000" dirty="0"/>
              <a:t>+</a:t>
            </a:r>
            <a:r>
              <a:rPr lang="en-US" dirty="0"/>
              <a:t> and K</a:t>
            </a:r>
            <a:r>
              <a:rPr lang="en-US" baseline="30000" dirty="0"/>
              <a:t>+</a:t>
            </a:r>
            <a:r>
              <a:rPr lang="en-US" dirty="0"/>
              <a:t> channels are closed</a:t>
            </a:r>
          </a:p>
          <a:p>
            <a:endParaRPr lang="en-US" dirty="0" smtClean="0"/>
          </a:p>
          <a:p>
            <a:r>
              <a:rPr lang="en-US" dirty="0" smtClean="0"/>
              <a:t>Only </a:t>
            </a:r>
            <a:r>
              <a:rPr lang="en-US" dirty="0"/>
              <a:t>leakage channels for Na</a:t>
            </a:r>
            <a:r>
              <a:rPr lang="en-US" baseline="30000" dirty="0"/>
              <a:t>+</a:t>
            </a:r>
            <a:r>
              <a:rPr lang="en-US" dirty="0"/>
              <a:t> and K</a:t>
            </a:r>
            <a:r>
              <a:rPr lang="en-US" baseline="30000" dirty="0"/>
              <a:t>+</a:t>
            </a:r>
            <a:r>
              <a:rPr lang="en-US" dirty="0"/>
              <a:t> are open</a:t>
            </a:r>
          </a:p>
          <a:p>
            <a:pPr lvl="1"/>
            <a:r>
              <a:rPr lang="en-US" dirty="0"/>
              <a:t>This maintains the resting membrane potential</a:t>
            </a: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4" name="Rectangle 6"/>
          <p:cNvSpPr>
            <a:spLocks noGrp="1" noChangeArrowheads="1"/>
          </p:cNvSpPr>
          <p:nvPr>
            <p:ph type="title"/>
          </p:nvPr>
        </p:nvSpPr>
        <p:spPr>
          <a:xfrm>
            <a:off x="0" y="0"/>
            <a:ext cx="9144000" cy="1066800"/>
          </a:xfrm>
        </p:spPr>
        <p:txBody>
          <a:bodyPr>
            <a:normAutofit fontScale="90000"/>
          </a:bodyPr>
          <a:lstStyle/>
          <a:p>
            <a:r>
              <a:rPr lang="en-US"/>
              <a:t>Generation of an Action Potential: Depolarizing Phase</a:t>
            </a:r>
          </a:p>
        </p:txBody>
      </p:sp>
      <p:sp>
        <p:nvSpPr>
          <p:cNvPr id="43015" name="Rectangle 7"/>
          <p:cNvSpPr>
            <a:spLocks noGrp="1" noChangeArrowheads="1"/>
          </p:cNvSpPr>
          <p:nvPr>
            <p:ph type="body" idx="1"/>
          </p:nvPr>
        </p:nvSpPr>
        <p:spPr/>
        <p:txBody>
          <a:bodyPr>
            <a:normAutofit/>
          </a:bodyPr>
          <a:lstStyle/>
          <a:p>
            <a:r>
              <a:rPr lang="en-US" sz="2800" dirty="0"/>
              <a:t>Depolarizing local currents open voltage-gated Na</a:t>
            </a:r>
            <a:r>
              <a:rPr lang="en-US" sz="2800" baseline="30000" dirty="0"/>
              <a:t>+</a:t>
            </a:r>
            <a:r>
              <a:rPr lang="en-US" sz="2800" dirty="0"/>
              <a:t> channels</a:t>
            </a:r>
          </a:p>
          <a:p>
            <a:pPr lvl="1"/>
            <a:r>
              <a:rPr lang="en-US" sz="2400" dirty="0"/>
              <a:t>Na</a:t>
            </a:r>
            <a:r>
              <a:rPr lang="en-US" sz="2400" baseline="30000" dirty="0"/>
              <a:t>+</a:t>
            </a:r>
            <a:r>
              <a:rPr lang="en-US" sz="2400" dirty="0"/>
              <a:t> </a:t>
            </a:r>
            <a:r>
              <a:rPr lang="en-US" sz="2400" dirty="0" smtClean="0"/>
              <a:t>into </a:t>
            </a:r>
            <a:r>
              <a:rPr lang="en-US" sz="2400" dirty="0"/>
              <a:t>cell </a:t>
            </a:r>
            <a:endParaRPr lang="en-US" sz="2400" dirty="0" smtClean="0"/>
          </a:p>
          <a:p>
            <a:pPr lvl="1"/>
            <a:r>
              <a:rPr lang="en-US" sz="2400" dirty="0" smtClean="0"/>
              <a:t>More positive charges moving inside the membrane</a:t>
            </a:r>
            <a:endParaRPr lang="en-US" sz="2400" dirty="0"/>
          </a:p>
          <a:p>
            <a:pPr>
              <a:buNone/>
            </a:pPr>
            <a:endParaRPr lang="en-US" sz="2800" dirty="0" smtClean="0"/>
          </a:p>
          <a:p>
            <a:r>
              <a:rPr lang="en-US" sz="2800" dirty="0" smtClean="0"/>
              <a:t>At </a:t>
            </a:r>
            <a:r>
              <a:rPr lang="en-US" sz="2800" b="1" dirty="0"/>
              <a:t>threshold</a:t>
            </a:r>
            <a:r>
              <a:rPr lang="en-US" sz="2800" dirty="0"/>
              <a:t> (–55 to –50 mV) positive feedback causes opening of </a:t>
            </a:r>
            <a:r>
              <a:rPr lang="en-US" sz="2800" b="1" i="1" dirty="0"/>
              <a:t>all</a:t>
            </a:r>
            <a:r>
              <a:rPr lang="en-US" sz="2800" dirty="0"/>
              <a:t> Na</a:t>
            </a:r>
            <a:r>
              <a:rPr lang="en-US" sz="2800" baseline="30000" dirty="0"/>
              <a:t>+</a:t>
            </a:r>
            <a:r>
              <a:rPr lang="en-US" sz="2800" dirty="0"/>
              <a:t> channels </a:t>
            </a:r>
            <a:endParaRPr lang="en-US" sz="2800" dirty="0" smtClean="0">
              <a:sym typeface="Wingdings" pitchFamily="80" charset="2"/>
            </a:endParaRPr>
          </a:p>
          <a:p>
            <a:pPr lvl="1"/>
            <a:r>
              <a:rPr lang="en-US" sz="2400" dirty="0" smtClean="0"/>
              <a:t>a </a:t>
            </a:r>
            <a:r>
              <a:rPr lang="en-US" sz="2400" dirty="0"/>
              <a:t>reversal of membrane polarity to +30mV</a:t>
            </a:r>
          </a:p>
          <a:p>
            <a:pPr lvl="1"/>
            <a:r>
              <a:rPr lang="en-US" sz="2400" dirty="0"/>
              <a:t>Spike of action potential</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4" name="Rectangle 4"/>
          <p:cNvSpPr>
            <a:spLocks noGrp="1" noChangeArrowheads="1"/>
          </p:cNvSpPr>
          <p:nvPr>
            <p:ph type="title"/>
          </p:nvPr>
        </p:nvSpPr>
        <p:spPr/>
        <p:txBody>
          <a:bodyPr/>
          <a:lstStyle/>
          <a:p>
            <a:r>
              <a:rPr lang="en-US"/>
              <a:t>Functions of the Nervous System</a:t>
            </a:r>
          </a:p>
        </p:txBody>
      </p:sp>
      <p:sp>
        <p:nvSpPr>
          <p:cNvPr id="15365" name="Rectangle 5"/>
          <p:cNvSpPr>
            <a:spLocks noGrp="1" noChangeArrowheads="1"/>
          </p:cNvSpPr>
          <p:nvPr>
            <p:ph type="body" idx="1"/>
          </p:nvPr>
        </p:nvSpPr>
        <p:spPr/>
        <p:txBody>
          <a:bodyPr/>
          <a:lstStyle/>
          <a:p>
            <a:r>
              <a:rPr lang="en-US" b="1"/>
              <a:t>Sensory input</a:t>
            </a:r>
            <a:endParaRPr lang="en-US"/>
          </a:p>
          <a:p>
            <a:pPr lvl="1"/>
            <a:r>
              <a:rPr lang="en-US"/>
              <a:t>Information gathered by sensory receptors about internal and external changes </a:t>
            </a:r>
          </a:p>
          <a:p>
            <a:r>
              <a:rPr lang="en-US" b="1"/>
              <a:t>Integration</a:t>
            </a:r>
          </a:p>
          <a:p>
            <a:pPr lvl="1"/>
            <a:r>
              <a:rPr lang="en-US"/>
              <a:t>Processing and interpretation of sensory input</a:t>
            </a:r>
          </a:p>
          <a:p>
            <a:r>
              <a:rPr lang="en-US" b="1"/>
              <a:t>Motor output</a:t>
            </a:r>
            <a:endParaRPr lang="en-US"/>
          </a:p>
          <a:p>
            <a:pPr lvl="1"/>
            <a:r>
              <a:rPr lang="en-US"/>
              <a:t>Activation of </a:t>
            </a:r>
            <a:r>
              <a:rPr lang="en-US" b="1"/>
              <a:t>effector</a:t>
            </a:r>
            <a:r>
              <a:rPr lang="en-US"/>
              <a:t> organs (muscles and glands) produces a response</a:t>
            </a: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8" name="Rectangle 6"/>
          <p:cNvSpPr>
            <a:spLocks noGrp="1" noChangeArrowheads="1"/>
          </p:cNvSpPr>
          <p:nvPr>
            <p:ph type="title"/>
          </p:nvPr>
        </p:nvSpPr>
        <p:spPr>
          <a:xfrm>
            <a:off x="0" y="0"/>
            <a:ext cx="9144000" cy="1066800"/>
          </a:xfrm>
        </p:spPr>
        <p:txBody>
          <a:bodyPr>
            <a:normAutofit fontScale="90000"/>
          </a:bodyPr>
          <a:lstStyle/>
          <a:p>
            <a:r>
              <a:rPr lang="en-US"/>
              <a:t>Generation of an Action Potential:</a:t>
            </a:r>
            <a:br>
              <a:rPr lang="en-US"/>
            </a:br>
            <a:r>
              <a:rPr lang="en-US"/>
              <a:t>Repolarizing Phase</a:t>
            </a:r>
          </a:p>
        </p:txBody>
      </p:sp>
      <p:sp>
        <p:nvSpPr>
          <p:cNvPr id="44039" name="Rectangle 7"/>
          <p:cNvSpPr>
            <a:spLocks noGrp="1" noChangeArrowheads="1"/>
          </p:cNvSpPr>
          <p:nvPr>
            <p:ph type="body" idx="1"/>
          </p:nvPr>
        </p:nvSpPr>
        <p:spPr/>
        <p:txBody>
          <a:bodyPr/>
          <a:lstStyle/>
          <a:p>
            <a:r>
              <a:rPr lang="en-US" dirty="0" err="1"/>
              <a:t>Repolarizing</a:t>
            </a:r>
            <a:r>
              <a:rPr lang="en-US" dirty="0"/>
              <a:t> phase</a:t>
            </a:r>
          </a:p>
          <a:p>
            <a:pPr lvl="1"/>
            <a:r>
              <a:rPr lang="en-US" dirty="0"/>
              <a:t>Na</a:t>
            </a:r>
            <a:r>
              <a:rPr lang="en-US" baseline="30000" dirty="0"/>
              <a:t>+</a:t>
            </a:r>
            <a:r>
              <a:rPr lang="en-US" dirty="0"/>
              <a:t> channel slow inactivation gates close</a:t>
            </a:r>
          </a:p>
          <a:p>
            <a:pPr lvl="1"/>
            <a:endParaRPr lang="en-US" dirty="0" smtClean="0"/>
          </a:p>
          <a:p>
            <a:pPr lvl="1"/>
            <a:r>
              <a:rPr lang="en-US" dirty="0" smtClean="0"/>
              <a:t>Slow voltage-gated K</a:t>
            </a:r>
            <a:r>
              <a:rPr lang="en-US" baseline="30000" dirty="0" smtClean="0"/>
              <a:t>+</a:t>
            </a:r>
            <a:r>
              <a:rPr lang="en-US" dirty="0" smtClean="0"/>
              <a:t> channels open</a:t>
            </a:r>
          </a:p>
          <a:p>
            <a:pPr lvl="2"/>
            <a:r>
              <a:rPr lang="en-US" dirty="0" smtClean="0"/>
              <a:t>K</a:t>
            </a:r>
            <a:r>
              <a:rPr lang="en-US" baseline="30000" dirty="0"/>
              <a:t>+</a:t>
            </a:r>
            <a:r>
              <a:rPr lang="en-US" dirty="0"/>
              <a:t> exits the cell and internal negativity is restored</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62" name="Rectangle 6"/>
          <p:cNvSpPr>
            <a:spLocks noGrp="1" noChangeArrowheads="1"/>
          </p:cNvSpPr>
          <p:nvPr>
            <p:ph type="title"/>
          </p:nvPr>
        </p:nvSpPr>
        <p:spPr>
          <a:xfrm>
            <a:off x="0" y="0"/>
            <a:ext cx="9144000" cy="1066800"/>
          </a:xfrm>
        </p:spPr>
        <p:txBody>
          <a:bodyPr>
            <a:normAutofit fontScale="90000"/>
          </a:bodyPr>
          <a:lstStyle/>
          <a:p>
            <a:r>
              <a:rPr lang="en-US"/>
              <a:t>Generation of an Action Potential:</a:t>
            </a:r>
            <a:br>
              <a:rPr lang="en-US"/>
            </a:br>
            <a:r>
              <a:rPr lang="en-US"/>
              <a:t>Hyperpolarization</a:t>
            </a:r>
          </a:p>
        </p:txBody>
      </p:sp>
      <p:sp>
        <p:nvSpPr>
          <p:cNvPr id="45063" name="Rectangle 7"/>
          <p:cNvSpPr>
            <a:spLocks noGrp="1" noChangeArrowheads="1"/>
          </p:cNvSpPr>
          <p:nvPr>
            <p:ph type="body" idx="1"/>
          </p:nvPr>
        </p:nvSpPr>
        <p:spPr/>
        <p:txBody>
          <a:bodyPr/>
          <a:lstStyle/>
          <a:p>
            <a:r>
              <a:rPr lang="en-US" dirty="0"/>
              <a:t>Some K</a:t>
            </a:r>
            <a:r>
              <a:rPr lang="en-US" baseline="30000" dirty="0"/>
              <a:t>+</a:t>
            </a:r>
            <a:r>
              <a:rPr lang="en-US" dirty="0"/>
              <a:t> channels remain open, allowing excessive K</a:t>
            </a:r>
            <a:r>
              <a:rPr lang="en-US" baseline="30000" dirty="0"/>
              <a:t>+</a:t>
            </a:r>
            <a:r>
              <a:rPr lang="en-US" dirty="0"/>
              <a:t> </a:t>
            </a:r>
            <a:r>
              <a:rPr lang="en-US" dirty="0" smtClean="0"/>
              <a:t>outpouring</a:t>
            </a:r>
            <a:endParaRPr lang="en-US" dirty="0"/>
          </a:p>
          <a:p>
            <a:pPr lvl="1"/>
            <a:r>
              <a:rPr lang="en-US" dirty="0"/>
              <a:t>Inside of membrane </a:t>
            </a:r>
            <a:r>
              <a:rPr lang="en-US" b="1" dirty="0"/>
              <a:t>more negative </a:t>
            </a:r>
            <a:r>
              <a:rPr lang="en-US" dirty="0"/>
              <a:t>than resting state </a:t>
            </a:r>
          </a:p>
          <a:p>
            <a:endParaRPr lang="en-US" dirty="0" smtClean="0"/>
          </a:p>
          <a:p>
            <a:r>
              <a:rPr lang="en-US" dirty="0" smtClean="0"/>
              <a:t>This </a:t>
            </a:r>
            <a:r>
              <a:rPr lang="en-US" dirty="0"/>
              <a:t>causes </a:t>
            </a:r>
            <a:r>
              <a:rPr lang="en-US" b="1" dirty="0" err="1"/>
              <a:t>hyperpolarization</a:t>
            </a:r>
            <a:r>
              <a:rPr lang="en-US" dirty="0"/>
              <a:t> of the membrane </a:t>
            </a:r>
            <a:r>
              <a:rPr lang="en-US" dirty="0" smtClean="0"/>
              <a:t> </a:t>
            </a:r>
            <a:endParaRPr lang="en-US" dirty="0"/>
          </a:p>
          <a:p>
            <a:pPr>
              <a:buNone/>
            </a:pPr>
            <a:endParaRPr lang="en-US" dirty="0"/>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8" name="Rectangle 6"/>
          <p:cNvSpPr>
            <a:spLocks noGrp="1" noChangeArrowheads="1"/>
          </p:cNvSpPr>
          <p:nvPr>
            <p:ph type="title"/>
          </p:nvPr>
        </p:nvSpPr>
        <p:spPr/>
        <p:txBody>
          <a:bodyPr>
            <a:normAutofit fontScale="90000"/>
          </a:bodyPr>
          <a:lstStyle/>
          <a:p>
            <a:r>
              <a:rPr lang="en-US"/>
              <a:t>Role of the Sodium-Potassium Pump</a:t>
            </a:r>
          </a:p>
        </p:txBody>
      </p:sp>
      <p:sp>
        <p:nvSpPr>
          <p:cNvPr id="49159" name="Rectangle 7"/>
          <p:cNvSpPr>
            <a:spLocks noGrp="1" noChangeArrowheads="1"/>
          </p:cNvSpPr>
          <p:nvPr>
            <p:ph type="body" idx="1"/>
          </p:nvPr>
        </p:nvSpPr>
        <p:spPr/>
        <p:txBody>
          <a:bodyPr/>
          <a:lstStyle/>
          <a:p>
            <a:r>
              <a:rPr lang="en-US" dirty="0" err="1"/>
              <a:t>Repolarization</a:t>
            </a:r>
            <a:r>
              <a:rPr lang="en-US" dirty="0"/>
              <a:t> resets </a:t>
            </a:r>
            <a:r>
              <a:rPr lang="en-US" b="1" dirty="0"/>
              <a:t>electrical</a:t>
            </a:r>
            <a:r>
              <a:rPr lang="en-US" dirty="0"/>
              <a:t> conditions, not </a:t>
            </a:r>
            <a:r>
              <a:rPr lang="en-US" b="1" dirty="0"/>
              <a:t>ionic</a:t>
            </a:r>
            <a:r>
              <a:rPr lang="en-US" dirty="0"/>
              <a:t> </a:t>
            </a:r>
            <a:r>
              <a:rPr lang="en-US" dirty="0" smtClean="0"/>
              <a:t>conditions</a:t>
            </a:r>
          </a:p>
          <a:p>
            <a:pPr lvl="1"/>
            <a:r>
              <a:rPr lang="en-US" dirty="0" smtClean="0"/>
              <a:t>Charges are correct, but ions are not in their original starting positions</a:t>
            </a:r>
            <a:endParaRPr lang="en-US" dirty="0"/>
          </a:p>
          <a:p>
            <a:endParaRPr lang="en-US" dirty="0" smtClean="0"/>
          </a:p>
          <a:p>
            <a:r>
              <a:rPr lang="en-US" dirty="0" smtClean="0"/>
              <a:t>Na</a:t>
            </a:r>
            <a:r>
              <a:rPr lang="en-US" baseline="30000" dirty="0"/>
              <a:t>+</a:t>
            </a:r>
            <a:r>
              <a:rPr lang="en-US" dirty="0"/>
              <a:t>/K</a:t>
            </a:r>
            <a:r>
              <a:rPr lang="en-US" baseline="30000" dirty="0"/>
              <a:t>+</a:t>
            </a:r>
            <a:r>
              <a:rPr lang="en-US" dirty="0"/>
              <a:t> pumps </a:t>
            </a:r>
            <a:r>
              <a:rPr lang="en-US" dirty="0" smtClean="0"/>
              <a:t>return Na</a:t>
            </a:r>
            <a:r>
              <a:rPr lang="en-US" baseline="30000" dirty="0" smtClean="0"/>
              <a:t>+</a:t>
            </a:r>
            <a:r>
              <a:rPr lang="en-US" dirty="0" smtClean="0"/>
              <a:t> to the outside and K</a:t>
            </a:r>
            <a:r>
              <a:rPr lang="en-US" baseline="30000" dirty="0" smtClean="0"/>
              <a:t>+</a:t>
            </a:r>
            <a:r>
              <a:rPr lang="en-US" dirty="0" smtClean="0"/>
              <a:t> to the inside</a:t>
            </a:r>
            <a:endParaRPr lang="en-US" dirty="0"/>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82" name="Rectangle 6"/>
          <p:cNvSpPr>
            <a:spLocks noGrp="1" noChangeArrowheads="1"/>
          </p:cNvSpPr>
          <p:nvPr>
            <p:ph type="title"/>
          </p:nvPr>
        </p:nvSpPr>
        <p:spPr/>
        <p:txBody>
          <a:bodyPr/>
          <a:lstStyle/>
          <a:p>
            <a:r>
              <a:rPr lang="en-US"/>
              <a:t>Threshold</a:t>
            </a:r>
          </a:p>
        </p:txBody>
      </p:sp>
      <p:sp>
        <p:nvSpPr>
          <p:cNvPr id="50183" name="Rectangle 7"/>
          <p:cNvSpPr>
            <a:spLocks noGrp="1" noChangeArrowheads="1"/>
          </p:cNvSpPr>
          <p:nvPr>
            <p:ph type="body" idx="1"/>
          </p:nvPr>
        </p:nvSpPr>
        <p:spPr/>
        <p:txBody>
          <a:bodyPr>
            <a:normAutofit/>
          </a:bodyPr>
          <a:lstStyle/>
          <a:p>
            <a:pPr>
              <a:lnSpc>
                <a:spcPct val="90000"/>
              </a:lnSpc>
            </a:pPr>
            <a:r>
              <a:rPr lang="en-US" dirty="0"/>
              <a:t>Not all depolarization events produce APs</a:t>
            </a:r>
          </a:p>
          <a:p>
            <a:pPr>
              <a:lnSpc>
                <a:spcPct val="90000"/>
              </a:lnSpc>
            </a:pPr>
            <a:endParaRPr lang="en-US" dirty="0" smtClean="0"/>
          </a:p>
          <a:p>
            <a:pPr>
              <a:lnSpc>
                <a:spcPct val="90000"/>
              </a:lnSpc>
            </a:pPr>
            <a:r>
              <a:rPr lang="en-US" dirty="0" smtClean="0"/>
              <a:t>For </a:t>
            </a:r>
            <a:r>
              <a:rPr lang="en-US" dirty="0"/>
              <a:t>axon to "fire", depolarization must reach </a:t>
            </a:r>
            <a:r>
              <a:rPr lang="en-US" b="1" dirty="0"/>
              <a:t>threshold</a:t>
            </a:r>
            <a:endParaRPr lang="en-US" dirty="0"/>
          </a:p>
          <a:p>
            <a:pPr>
              <a:lnSpc>
                <a:spcPct val="90000"/>
              </a:lnSpc>
            </a:pPr>
            <a:endParaRPr lang="en-US" dirty="0" smtClean="0"/>
          </a:p>
          <a:p>
            <a:pPr>
              <a:lnSpc>
                <a:spcPct val="90000"/>
              </a:lnSpc>
            </a:pPr>
            <a:r>
              <a:rPr lang="en-US" dirty="0" smtClean="0"/>
              <a:t>At </a:t>
            </a:r>
            <a:r>
              <a:rPr lang="en-US" dirty="0"/>
              <a:t>threshold:</a:t>
            </a:r>
          </a:p>
          <a:p>
            <a:pPr lvl="1">
              <a:lnSpc>
                <a:spcPct val="90000"/>
              </a:lnSpc>
            </a:pPr>
            <a:r>
              <a:rPr lang="en-US" dirty="0"/>
              <a:t>Membrane has been depolarized by 15 to 20 mV </a:t>
            </a:r>
          </a:p>
          <a:p>
            <a:pPr lvl="1">
              <a:lnSpc>
                <a:spcPct val="90000"/>
              </a:lnSpc>
            </a:pPr>
            <a:r>
              <a:rPr lang="en-US" dirty="0" smtClean="0"/>
              <a:t>The </a:t>
            </a:r>
            <a:r>
              <a:rPr lang="en-US" dirty="0"/>
              <a:t>positive feedback cycle begins</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50" name="Rectangle 6"/>
          <p:cNvSpPr>
            <a:spLocks noGrp="1" noChangeArrowheads="1"/>
          </p:cNvSpPr>
          <p:nvPr>
            <p:ph type="title"/>
          </p:nvPr>
        </p:nvSpPr>
        <p:spPr/>
        <p:txBody>
          <a:bodyPr/>
          <a:lstStyle/>
          <a:p>
            <a:r>
              <a:rPr lang="en-US"/>
              <a:t>Coding for Stimulus Intensity</a:t>
            </a:r>
          </a:p>
        </p:txBody>
      </p:sp>
      <p:sp>
        <p:nvSpPr>
          <p:cNvPr id="57351" name="Rectangle 7"/>
          <p:cNvSpPr>
            <a:spLocks noGrp="1" noChangeArrowheads="1"/>
          </p:cNvSpPr>
          <p:nvPr>
            <p:ph type="body" idx="1"/>
          </p:nvPr>
        </p:nvSpPr>
        <p:spPr/>
        <p:txBody>
          <a:bodyPr>
            <a:normAutofit/>
          </a:bodyPr>
          <a:lstStyle/>
          <a:p>
            <a:r>
              <a:rPr lang="en-US" sz="2800" dirty="0"/>
              <a:t>All action potentials are alike and are independent of stimulus intensity</a:t>
            </a:r>
          </a:p>
          <a:p>
            <a:endParaRPr lang="en-US" sz="2800" dirty="0" smtClean="0"/>
          </a:p>
          <a:p>
            <a:r>
              <a:rPr lang="en-US" sz="2800" b="1" dirty="0" smtClean="0"/>
              <a:t>Strong</a:t>
            </a:r>
            <a:r>
              <a:rPr lang="en-US" sz="2800" dirty="0" smtClean="0"/>
              <a:t> </a:t>
            </a:r>
            <a:r>
              <a:rPr lang="en-US" sz="2800" dirty="0"/>
              <a:t>stimuli cause action potentials to occur more </a:t>
            </a:r>
            <a:r>
              <a:rPr lang="en-US" sz="2800" b="1" dirty="0" smtClean="0"/>
              <a:t>frequently</a:t>
            </a:r>
            <a:r>
              <a:rPr lang="en-US" sz="2800" dirty="0" smtClean="0"/>
              <a:t> </a:t>
            </a:r>
          </a:p>
          <a:p>
            <a:endParaRPr lang="en-US" sz="2800" dirty="0" smtClean="0"/>
          </a:p>
          <a:p>
            <a:r>
              <a:rPr lang="en-US" sz="2800" dirty="0" smtClean="0"/>
              <a:t>CNS determines stimulus intensity by the frequency of impulses</a:t>
            </a:r>
          </a:p>
          <a:p>
            <a:pPr lvl="1"/>
            <a:r>
              <a:rPr lang="en-US" sz="2400" dirty="0" smtClean="0"/>
              <a:t>Higher </a:t>
            </a:r>
            <a:r>
              <a:rPr lang="en-US" sz="2400" dirty="0"/>
              <a:t>frequency means stronger stimulus</a:t>
            </a:r>
          </a:p>
          <a:p>
            <a:pPr lvl="1"/>
            <a:endParaRPr lang="en-US" sz="2400" dirty="0"/>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70" name="Rectangle 6"/>
          <p:cNvSpPr>
            <a:spLocks noGrp="1" noChangeArrowheads="1"/>
          </p:cNvSpPr>
          <p:nvPr>
            <p:ph type="title"/>
          </p:nvPr>
        </p:nvSpPr>
        <p:spPr/>
        <p:txBody>
          <a:bodyPr/>
          <a:lstStyle/>
          <a:p>
            <a:r>
              <a:rPr lang="en-US"/>
              <a:t>Conduction Velocity</a:t>
            </a:r>
          </a:p>
        </p:txBody>
      </p:sp>
      <p:sp>
        <p:nvSpPr>
          <p:cNvPr id="62471" name="Rectangle 7"/>
          <p:cNvSpPr>
            <a:spLocks noGrp="1" noChangeArrowheads="1"/>
          </p:cNvSpPr>
          <p:nvPr>
            <p:ph type="body" idx="1"/>
          </p:nvPr>
        </p:nvSpPr>
        <p:spPr/>
        <p:txBody>
          <a:bodyPr/>
          <a:lstStyle/>
          <a:p>
            <a:r>
              <a:rPr lang="en-US" dirty="0"/>
              <a:t>Conduction velocities of neurons vary widely</a:t>
            </a:r>
          </a:p>
          <a:p>
            <a:r>
              <a:rPr lang="en-US" dirty="0"/>
              <a:t>Rate of </a:t>
            </a:r>
            <a:r>
              <a:rPr lang="en-US" dirty="0" smtClean="0"/>
              <a:t>Action Potential speed depends on</a:t>
            </a:r>
            <a:endParaRPr lang="en-US" dirty="0"/>
          </a:p>
          <a:p>
            <a:pPr lvl="1"/>
            <a:r>
              <a:rPr lang="en-US" dirty="0"/>
              <a:t>Axon diameter</a:t>
            </a:r>
          </a:p>
          <a:p>
            <a:pPr lvl="2"/>
            <a:r>
              <a:rPr lang="en-US" dirty="0"/>
              <a:t>Larger diameter fibers have </a:t>
            </a:r>
            <a:r>
              <a:rPr lang="en-US" dirty="0" smtClean="0"/>
              <a:t>faster </a:t>
            </a:r>
            <a:r>
              <a:rPr lang="en-US" dirty="0"/>
              <a:t>impulse conduction</a:t>
            </a:r>
          </a:p>
          <a:p>
            <a:pPr lvl="1"/>
            <a:r>
              <a:rPr lang="en-US" b="1" dirty="0"/>
              <a:t>Degree of </a:t>
            </a:r>
            <a:r>
              <a:rPr lang="en-US" b="1" dirty="0" err="1"/>
              <a:t>myelination</a:t>
            </a:r>
            <a:endParaRPr lang="en-US" dirty="0"/>
          </a:p>
          <a:p>
            <a:pPr lvl="2"/>
            <a:r>
              <a:rPr lang="en-US" b="1" dirty="0"/>
              <a:t>Continuous conduction</a:t>
            </a:r>
            <a:r>
              <a:rPr lang="en-US" dirty="0"/>
              <a:t> in </a:t>
            </a:r>
            <a:r>
              <a:rPr lang="en-US" dirty="0" err="1"/>
              <a:t>unmyelinated</a:t>
            </a:r>
            <a:r>
              <a:rPr lang="en-US" dirty="0"/>
              <a:t> axons is slower </a:t>
            </a:r>
            <a:endParaRPr lang="en-US" dirty="0" smtClean="0"/>
          </a:p>
          <a:p>
            <a:pPr lvl="2"/>
            <a:r>
              <a:rPr lang="en-US" dirty="0" smtClean="0"/>
              <a:t> </a:t>
            </a:r>
            <a:r>
              <a:rPr lang="en-US" b="1" dirty="0" err="1"/>
              <a:t>saltatory</a:t>
            </a:r>
            <a:r>
              <a:rPr lang="en-US" dirty="0"/>
              <a:t> conduction in </a:t>
            </a:r>
            <a:r>
              <a:rPr lang="en-US" dirty="0" err="1"/>
              <a:t>myelinated</a:t>
            </a:r>
            <a:r>
              <a:rPr lang="en-US" dirty="0"/>
              <a:t> </a:t>
            </a:r>
            <a:r>
              <a:rPr lang="en-US" dirty="0" smtClean="0"/>
              <a:t>axons is faster</a:t>
            </a:r>
            <a:endParaRPr lang="en-US" dirty="0"/>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6" name="Rectangle 8"/>
          <p:cNvSpPr>
            <a:spLocks noGrp="1" noChangeArrowheads="1"/>
          </p:cNvSpPr>
          <p:nvPr>
            <p:ph type="title"/>
          </p:nvPr>
        </p:nvSpPr>
        <p:spPr>
          <a:xfrm>
            <a:off x="0" y="0"/>
            <a:ext cx="9144000" cy="1066800"/>
          </a:xfrm>
        </p:spPr>
        <p:txBody>
          <a:bodyPr>
            <a:normAutofit fontScale="90000"/>
          </a:bodyPr>
          <a:lstStyle/>
          <a:p>
            <a:r>
              <a:rPr lang="en-US"/>
              <a:t>Conduction Velocity: </a:t>
            </a:r>
            <a:br>
              <a:rPr lang="en-US"/>
            </a:br>
            <a:r>
              <a:rPr lang="en-US"/>
              <a:t>Effects of Myelination</a:t>
            </a:r>
          </a:p>
        </p:txBody>
      </p:sp>
      <p:sp>
        <p:nvSpPr>
          <p:cNvPr id="63497" name="Rectangle 9"/>
          <p:cNvSpPr>
            <a:spLocks noGrp="1" noChangeArrowheads="1"/>
          </p:cNvSpPr>
          <p:nvPr>
            <p:ph type="body" idx="1"/>
          </p:nvPr>
        </p:nvSpPr>
        <p:spPr/>
        <p:txBody>
          <a:bodyPr>
            <a:normAutofit/>
          </a:bodyPr>
          <a:lstStyle/>
          <a:p>
            <a:r>
              <a:rPr lang="en-US" dirty="0"/>
              <a:t>Myelin sheaths insulate and prevent leakage of charge</a:t>
            </a:r>
          </a:p>
          <a:p>
            <a:endParaRPr lang="en-US" dirty="0" smtClean="0"/>
          </a:p>
          <a:p>
            <a:r>
              <a:rPr lang="en-US" dirty="0" err="1" smtClean="0"/>
              <a:t>Saltatory</a:t>
            </a:r>
            <a:r>
              <a:rPr lang="en-US" dirty="0" smtClean="0"/>
              <a:t> </a:t>
            </a:r>
            <a:r>
              <a:rPr lang="en-US" dirty="0"/>
              <a:t>conduction </a:t>
            </a:r>
            <a:r>
              <a:rPr lang="en-US" dirty="0" smtClean="0"/>
              <a:t>is </a:t>
            </a:r>
            <a:r>
              <a:rPr lang="en-US" dirty="0"/>
              <a:t>about 30 times faster</a:t>
            </a:r>
          </a:p>
          <a:p>
            <a:pPr lvl="1"/>
            <a:r>
              <a:rPr lang="en-US" dirty="0" smtClean="0"/>
              <a:t>Electrical </a:t>
            </a:r>
            <a:r>
              <a:rPr lang="en-US" dirty="0"/>
              <a:t>signal appears to jump rapidly from gap to gap</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0" name="Rectangle 4"/>
          <p:cNvSpPr>
            <a:spLocks noGrp="1" noChangeArrowheads="1"/>
          </p:cNvSpPr>
          <p:nvPr>
            <p:ph type="title"/>
          </p:nvPr>
        </p:nvSpPr>
        <p:spPr/>
        <p:txBody>
          <a:bodyPr/>
          <a:lstStyle/>
          <a:p>
            <a:r>
              <a:rPr lang="en-US"/>
              <a:t>The Synapse</a:t>
            </a:r>
          </a:p>
        </p:txBody>
      </p:sp>
      <p:sp>
        <p:nvSpPr>
          <p:cNvPr id="14341" name="Rectangle 5"/>
          <p:cNvSpPr>
            <a:spLocks noGrp="1" noChangeArrowheads="1"/>
          </p:cNvSpPr>
          <p:nvPr>
            <p:ph type="body" idx="1"/>
          </p:nvPr>
        </p:nvSpPr>
        <p:spPr/>
        <p:txBody>
          <a:bodyPr/>
          <a:lstStyle/>
          <a:p>
            <a:r>
              <a:rPr lang="en-US" dirty="0"/>
              <a:t>Nervous system works because information flows from neuron to neuron</a:t>
            </a:r>
          </a:p>
          <a:p>
            <a:endParaRPr lang="en-US" dirty="0" smtClean="0"/>
          </a:p>
          <a:p>
            <a:r>
              <a:rPr lang="en-US" dirty="0" smtClean="0"/>
              <a:t>Neurons </a:t>
            </a:r>
            <a:r>
              <a:rPr lang="en-US" dirty="0"/>
              <a:t>functionally connected by </a:t>
            </a:r>
            <a:r>
              <a:rPr lang="en-US" b="1" dirty="0"/>
              <a:t>synapses</a:t>
            </a:r>
            <a:endParaRPr lang="en-US" dirty="0"/>
          </a:p>
          <a:p>
            <a:pPr lvl="1"/>
            <a:r>
              <a:rPr lang="en-US" dirty="0"/>
              <a:t>Junctions that mediate information transfer</a:t>
            </a:r>
          </a:p>
          <a:p>
            <a:pPr lvl="2"/>
            <a:r>
              <a:rPr lang="en-US" dirty="0"/>
              <a:t>From one neuron to another neuron</a:t>
            </a:r>
          </a:p>
          <a:p>
            <a:pPr lvl="2"/>
            <a:r>
              <a:rPr lang="en-US" dirty="0"/>
              <a:t>Or from one neuron to an </a:t>
            </a:r>
            <a:r>
              <a:rPr lang="en-US" dirty="0" err="1"/>
              <a:t>effector</a:t>
            </a:r>
            <a:r>
              <a:rPr lang="en-US" dirty="0"/>
              <a:t> cell</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90" name="Rectangle 6"/>
          <p:cNvSpPr>
            <a:spLocks noGrp="1" noChangeArrowheads="1"/>
          </p:cNvSpPr>
          <p:nvPr>
            <p:ph type="title"/>
          </p:nvPr>
        </p:nvSpPr>
        <p:spPr/>
        <p:txBody>
          <a:bodyPr/>
          <a:lstStyle/>
          <a:p>
            <a:r>
              <a:rPr lang="en-US"/>
              <a:t>Important Terminology</a:t>
            </a:r>
          </a:p>
        </p:txBody>
      </p:sp>
      <p:sp>
        <p:nvSpPr>
          <p:cNvPr id="16391" name="Rectangle 7"/>
          <p:cNvSpPr>
            <a:spLocks noGrp="1" noChangeArrowheads="1"/>
          </p:cNvSpPr>
          <p:nvPr>
            <p:ph type="body" idx="1"/>
          </p:nvPr>
        </p:nvSpPr>
        <p:spPr>
          <a:xfrm>
            <a:off x="365125" y="1141413"/>
            <a:ext cx="8229600" cy="4725987"/>
          </a:xfrm>
        </p:spPr>
        <p:txBody>
          <a:bodyPr>
            <a:normAutofit/>
          </a:bodyPr>
          <a:lstStyle/>
          <a:p>
            <a:r>
              <a:rPr lang="en-US" b="1" dirty="0" err="1"/>
              <a:t>Presynaptic</a:t>
            </a:r>
            <a:r>
              <a:rPr lang="en-US" b="1" dirty="0"/>
              <a:t> neuron</a:t>
            </a:r>
            <a:endParaRPr lang="en-US" dirty="0"/>
          </a:p>
          <a:p>
            <a:pPr lvl="1"/>
            <a:r>
              <a:rPr lang="en-US" dirty="0"/>
              <a:t>Neuron conducting impulses toward synapse</a:t>
            </a:r>
          </a:p>
          <a:p>
            <a:pPr lvl="1"/>
            <a:r>
              <a:rPr lang="en-US" dirty="0"/>
              <a:t>Sends the information</a:t>
            </a:r>
          </a:p>
          <a:p>
            <a:endParaRPr lang="en-US" b="1" dirty="0" smtClean="0"/>
          </a:p>
          <a:p>
            <a:r>
              <a:rPr lang="en-US" b="1" dirty="0" smtClean="0"/>
              <a:t>Postsynaptic </a:t>
            </a:r>
            <a:r>
              <a:rPr lang="en-US" b="1" dirty="0"/>
              <a:t>neuron</a:t>
            </a:r>
            <a:r>
              <a:rPr lang="en-US" dirty="0"/>
              <a:t> </a:t>
            </a:r>
            <a:r>
              <a:rPr lang="en-US" dirty="0" smtClean="0"/>
              <a:t> </a:t>
            </a:r>
            <a:endParaRPr lang="en-US" dirty="0"/>
          </a:p>
          <a:p>
            <a:pPr lvl="1"/>
            <a:r>
              <a:rPr lang="en-US" dirty="0"/>
              <a:t>Neuron transmitting electrical signal away from synapse</a:t>
            </a:r>
          </a:p>
          <a:p>
            <a:pPr lvl="1"/>
            <a:r>
              <a:rPr lang="en-US" dirty="0"/>
              <a:t>Receives the information</a:t>
            </a:r>
          </a:p>
          <a:p>
            <a:pPr>
              <a:buNone/>
            </a:pPr>
            <a:endParaRPr lang="en-US" dirty="0" smtClean="0"/>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4" name="Rectangle 4"/>
          <p:cNvSpPr>
            <a:spLocks noGrp="1" noChangeArrowheads="1"/>
          </p:cNvSpPr>
          <p:nvPr>
            <p:ph type="title"/>
          </p:nvPr>
        </p:nvSpPr>
        <p:spPr/>
        <p:txBody>
          <a:bodyPr/>
          <a:lstStyle/>
          <a:p>
            <a:r>
              <a:rPr lang="en-US"/>
              <a:t>Synaptic Cleft</a:t>
            </a:r>
          </a:p>
        </p:txBody>
      </p:sp>
      <p:sp>
        <p:nvSpPr>
          <p:cNvPr id="20485" name="Rectangle 5"/>
          <p:cNvSpPr>
            <a:spLocks noGrp="1" noChangeArrowheads="1"/>
          </p:cNvSpPr>
          <p:nvPr>
            <p:ph type="body" idx="1"/>
          </p:nvPr>
        </p:nvSpPr>
        <p:spPr/>
        <p:txBody>
          <a:bodyPr>
            <a:normAutofit fontScale="92500"/>
          </a:bodyPr>
          <a:lstStyle/>
          <a:p>
            <a:r>
              <a:rPr lang="en-US" dirty="0" smtClean="0"/>
              <a:t>Prevents </a:t>
            </a:r>
            <a:r>
              <a:rPr lang="en-US" dirty="0"/>
              <a:t>nerve impulses from </a:t>
            </a:r>
            <a:r>
              <a:rPr lang="en-US" i="1" dirty="0"/>
              <a:t>directly</a:t>
            </a:r>
            <a:r>
              <a:rPr lang="en-US" dirty="0"/>
              <a:t> passing from one neuron to </a:t>
            </a:r>
            <a:r>
              <a:rPr lang="en-US" dirty="0" smtClean="0"/>
              <a:t>next</a:t>
            </a:r>
          </a:p>
          <a:p>
            <a:endParaRPr lang="en-US" dirty="0" smtClean="0"/>
          </a:p>
          <a:p>
            <a:r>
              <a:rPr lang="en-US" dirty="0" smtClean="0"/>
              <a:t>Transmission across synaptic cleft </a:t>
            </a:r>
          </a:p>
          <a:p>
            <a:pPr lvl="1"/>
            <a:r>
              <a:rPr lang="en-US" dirty="0" smtClean="0"/>
              <a:t>Chemical event </a:t>
            </a:r>
          </a:p>
          <a:p>
            <a:pPr lvl="2"/>
            <a:r>
              <a:rPr lang="en-US" dirty="0" smtClean="0"/>
              <a:t>Not electrical</a:t>
            </a:r>
          </a:p>
          <a:p>
            <a:pPr lvl="1"/>
            <a:r>
              <a:rPr lang="en-US" dirty="0" smtClean="0"/>
              <a:t>Depends on release, diffusion, and receptor binding of </a:t>
            </a:r>
            <a:r>
              <a:rPr lang="en-US" b="1" dirty="0" smtClean="0"/>
              <a:t>neurotransmitters</a:t>
            </a:r>
          </a:p>
          <a:p>
            <a:pPr lvl="1"/>
            <a:r>
              <a:rPr lang="en-US" dirty="0" smtClean="0"/>
              <a:t>Ensures one-way communication between neurons</a:t>
            </a:r>
          </a:p>
          <a:p>
            <a:endParaRPr lang="en-US"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6" name="Rectangle 2"/>
          <p:cNvSpPr>
            <a:spLocks noGrp="1" noChangeArrowheads="1"/>
          </p:cNvSpPr>
          <p:nvPr>
            <p:ph type="title" idx="4294967295"/>
          </p:nvPr>
        </p:nvSpPr>
        <p:spPr>
          <a:xfrm>
            <a:off x="0" y="0"/>
            <a:ext cx="9144000" cy="274638"/>
          </a:xfrm>
        </p:spPr>
        <p:txBody>
          <a:bodyPr/>
          <a:lstStyle/>
          <a:p>
            <a:r>
              <a:rPr lang="en-US" sz="1200">
                <a:solidFill>
                  <a:schemeClr val="tx1"/>
                </a:solidFill>
              </a:rPr>
              <a:t>Figure 11.1  The nervous system’s functions.</a:t>
            </a:r>
            <a:endParaRPr lang="en-US" sz="1000">
              <a:solidFill>
                <a:schemeClr val="tx1"/>
              </a:solidFill>
            </a:endParaRPr>
          </a:p>
        </p:txBody>
      </p:sp>
      <p:pic>
        <p:nvPicPr>
          <p:cNvPr id="323591" name="Picture 7" descr="figure_11_01_unlabeled"/>
          <p:cNvPicPr>
            <a:picLocks noChangeAspect="1" noChangeArrowheads="1"/>
          </p:cNvPicPr>
          <p:nvPr/>
        </p:nvPicPr>
        <p:blipFill>
          <a:blip r:embed="rId3" cstate="print"/>
          <a:srcRect b="3278"/>
          <a:stretch>
            <a:fillRect/>
          </a:stretch>
        </p:blipFill>
        <p:spPr bwMode="auto">
          <a:xfrm>
            <a:off x="273050" y="328613"/>
            <a:ext cx="8597900" cy="5997575"/>
          </a:xfrm>
          <a:prstGeom prst="rect">
            <a:avLst/>
          </a:prstGeom>
          <a:noFill/>
        </p:spPr>
      </p:pic>
      <p:sp>
        <p:nvSpPr>
          <p:cNvPr id="323592" name="Rectangle 8"/>
          <p:cNvSpPr>
            <a:spLocks noChangeArrowheads="1"/>
          </p:cNvSpPr>
          <p:nvPr/>
        </p:nvSpPr>
        <p:spPr bwMode="auto">
          <a:xfrm>
            <a:off x="4216400" y="850900"/>
            <a:ext cx="1962150" cy="412750"/>
          </a:xfrm>
          <a:prstGeom prst="rect">
            <a:avLst/>
          </a:prstGeom>
          <a:noFill/>
          <a:ln w="9525">
            <a:noFill/>
            <a:miter lim="800000"/>
            <a:headEnd/>
            <a:tailEnd/>
          </a:ln>
          <a:effectLst/>
        </p:spPr>
        <p:txBody>
          <a:bodyPr wrap="none">
            <a:spAutoFit/>
          </a:bodyPr>
          <a:lstStyle/>
          <a:p>
            <a:r>
              <a:rPr lang="en-US" sz="2100" b="1"/>
              <a:t>Sensory input</a:t>
            </a:r>
          </a:p>
        </p:txBody>
      </p:sp>
      <p:sp>
        <p:nvSpPr>
          <p:cNvPr id="323593" name="Rectangle 9"/>
          <p:cNvSpPr>
            <a:spLocks noChangeArrowheads="1"/>
          </p:cNvSpPr>
          <p:nvPr/>
        </p:nvSpPr>
        <p:spPr bwMode="auto">
          <a:xfrm>
            <a:off x="7099300" y="4060825"/>
            <a:ext cx="1562100" cy="412750"/>
          </a:xfrm>
          <a:prstGeom prst="rect">
            <a:avLst/>
          </a:prstGeom>
          <a:noFill/>
          <a:ln w="9525">
            <a:noFill/>
            <a:miter lim="800000"/>
            <a:headEnd/>
            <a:tailEnd/>
          </a:ln>
          <a:effectLst/>
        </p:spPr>
        <p:txBody>
          <a:bodyPr wrap="none">
            <a:spAutoFit/>
          </a:bodyPr>
          <a:lstStyle/>
          <a:p>
            <a:r>
              <a:rPr lang="en-US" sz="2100" b="1"/>
              <a:t>Integration</a:t>
            </a:r>
          </a:p>
        </p:txBody>
      </p:sp>
      <p:sp>
        <p:nvSpPr>
          <p:cNvPr id="323594" name="Rectangle 10"/>
          <p:cNvSpPr>
            <a:spLocks noChangeArrowheads="1"/>
          </p:cNvSpPr>
          <p:nvPr/>
        </p:nvSpPr>
        <p:spPr bwMode="auto">
          <a:xfrm>
            <a:off x="4292600" y="4749800"/>
            <a:ext cx="1828800" cy="412750"/>
          </a:xfrm>
          <a:prstGeom prst="rect">
            <a:avLst/>
          </a:prstGeom>
          <a:noFill/>
          <a:ln w="9525">
            <a:noFill/>
            <a:miter lim="800000"/>
            <a:headEnd/>
            <a:tailEnd/>
          </a:ln>
          <a:effectLst/>
        </p:spPr>
        <p:txBody>
          <a:bodyPr wrap="none">
            <a:spAutoFit/>
          </a:bodyPr>
          <a:lstStyle/>
          <a:p>
            <a:r>
              <a:rPr lang="en-US" sz="2100" b="1"/>
              <a:t>Motor output</a:t>
            </a: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2" name="Rectangle 4"/>
          <p:cNvSpPr>
            <a:spLocks noGrp="1" noChangeArrowheads="1"/>
          </p:cNvSpPr>
          <p:nvPr>
            <p:ph type="title"/>
          </p:nvPr>
        </p:nvSpPr>
        <p:spPr>
          <a:xfrm>
            <a:off x="0" y="0"/>
            <a:ext cx="9144000" cy="1066800"/>
          </a:xfrm>
        </p:spPr>
        <p:txBody>
          <a:bodyPr>
            <a:normAutofit fontScale="90000"/>
          </a:bodyPr>
          <a:lstStyle/>
          <a:p>
            <a:r>
              <a:rPr lang="en-US"/>
              <a:t>Information Transfer Across Chemical Synapses</a:t>
            </a:r>
          </a:p>
        </p:txBody>
      </p:sp>
      <p:sp>
        <p:nvSpPr>
          <p:cNvPr id="22533" name="Rectangle 5"/>
          <p:cNvSpPr>
            <a:spLocks noGrp="1" noChangeArrowheads="1"/>
          </p:cNvSpPr>
          <p:nvPr>
            <p:ph type="body" idx="1"/>
          </p:nvPr>
        </p:nvSpPr>
        <p:spPr/>
        <p:txBody>
          <a:bodyPr/>
          <a:lstStyle/>
          <a:p>
            <a:r>
              <a:rPr lang="en-US" sz="2800" dirty="0" smtClean="0"/>
              <a:t>1.  Action Potential arrives </a:t>
            </a:r>
            <a:r>
              <a:rPr lang="en-US" sz="2800" dirty="0"/>
              <a:t>at axon terminal of </a:t>
            </a:r>
            <a:r>
              <a:rPr lang="en-US" sz="2800" dirty="0" err="1"/>
              <a:t>presynaptic</a:t>
            </a:r>
            <a:r>
              <a:rPr lang="en-US" sz="2800" dirty="0"/>
              <a:t> neuron </a:t>
            </a:r>
          </a:p>
          <a:p>
            <a:r>
              <a:rPr lang="en-US" sz="2800" dirty="0" smtClean="0"/>
              <a:t>2.  Causes </a:t>
            </a:r>
            <a:r>
              <a:rPr lang="en-US" sz="2800" dirty="0"/>
              <a:t>voltage-gated Ca</a:t>
            </a:r>
            <a:r>
              <a:rPr lang="en-US" sz="2800" baseline="30000" dirty="0"/>
              <a:t>2+</a:t>
            </a:r>
            <a:r>
              <a:rPr lang="en-US" sz="2800" dirty="0"/>
              <a:t> channels to open</a:t>
            </a:r>
          </a:p>
          <a:p>
            <a:pPr lvl="1"/>
            <a:r>
              <a:rPr lang="en-US" sz="2400" dirty="0"/>
              <a:t>Ca</a:t>
            </a:r>
            <a:r>
              <a:rPr lang="en-US" sz="2400" baseline="30000" dirty="0"/>
              <a:t>2+</a:t>
            </a:r>
            <a:r>
              <a:rPr lang="en-US" sz="2400" dirty="0"/>
              <a:t> floods into cell</a:t>
            </a:r>
            <a:r>
              <a:rPr lang="en-US" dirty="0"/>
              <a:t> </a:t>
            </a:r>
          </a:p>
          <a:p>
            <a:r>
              <a:rPr lang="en-US" sz="2800" dirty="0" smtClean="0"/>
              <a:t>3.  Calcium triggers </a:t>
            </a:r>
            <a:r>
              <a:rPr lang="en-US" sz="2800" dirty="0" err="1"/>
              <a:t>e</a:t>
            </a:r>
            <a:r>
              <a:rPr lang="en-US" sz="2800" dirty="0" err="1" smtClean="0"/>
              <a:t>xocytosis</a:t>
            </a:r>
            <a:r>
              <a:rPr lang="en-US" sz="2800" dirty="0" smtClean="0"/>
              <a:t> </a:t>
            </a:r>
            <a:r>
              <a:rPr lang="en-US" sz="2800" dirty="0"/>
              <a:t>of neurotransmitter into synaptic cleft </a:t>
            </a:r>
            <a:r>
              <a:rPr lang="en-US" sz="2800" dirty="0" smtClean="0"/>
              <a:t> </a:t>
            </a:r>
            <a:endParaRPr lang="en-US" dirty="0"/>
          </a:p>
          <a:p>
            <a:pPr lvl="1"/>
            <a:r>
              <a:rPr lang="en-US" sz="2400" dirty="0"/>
              <a:t>Higher impulse frequency </a:t>
            </a:r>
            <a:r>
              <a:rPr lang="en-US" sz="2400" dirty="0">
                <a:sym typeface="Wingdings" pitchFamily="80" charset="2"/>
              </a:rPr>
              <a:t> more </a:t>
            </a:r>
            <a:r>
              <a:rPr lang="en-US" sz="2400" dirty="0" err="1" smtClean="0">
                <a:sym typeface="Wingdings" pitchFamily="80" charset="2"/>
              </a:rPr>
              <a:t>neutrotransmitter</a:t>
            </a:r>
            <a:r>
              <a:rPr lang="en-US" sz="2400" dirty="0" smtClean="0">
                <a:sym typeface="Wingdings" pitchFamily="80" charset="2"/>
              </a:rPr>
              <a:t> released</a:t>
            </a:r>
            <a:endParaRPr lang="en-US" sz="2400" dirty="0"/>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6" name="Rectangle 4"/>
          <p:cNvSpPr>
            <a:spLocks noGrp="1" noChangeArrowheads="1"/>
          </p:cNvSpPr>
          <p:nvPr>
            <p:ph type="title"/>
          </p:nvPr>
        </p:nvSpPr>
        <p:spPr>
          <a:xfrm>
            <a:off x="0" y="0"/>
            <a:ext cx="9144000" cy="1066800"/>
          </a:xfrm>
        </p:spPr>
        <p:txBody>
          <a:bodyPr>
            <a:normAutofit fontScale="90000"/>
          </a:bodyPr>
          <a:lstStyle/>
          <a:p>
            <a:r>
              <a:rPr lang="en-US"/>
              <a:t>Information Transfer Across Chemical Synapses</a:t>
            </a:r>
          </a:p>
        </p:txBody>
      </p:sp>
      <p:sp>
        <p:nvSpPr>
          <p:cNvPr id="23557" name="Rectangle 5"/>
          <p:cNvSpPr>
            <a:spLocks noGrp="1" noChangeArrowheads="1"/>
          </p:cNvSpPr>
          <p:nvPr>
            <p:ph type="body" idx="1"/>
          </p:nvPr>
        </p:nvSpPr>
        <p:spPr/>
        <p:txBody>
          <a:bodyPr/>
          <a:lstStyle/>
          <a:p>
            <a:r>
              <a:rPr lang="en-US" dirty="0" smtClean="0"/>
              <a:t>4.  Neurotransmitter </a:t>
            </a:r>
            <a:r>
              <a:rPr lang="en-US" dirty="0"/>
              <a:t>diffuses across synapse</a:t>
            </a:r>
          </a:p>
          <a:p>
            <a:r>
              <a:rPr lang="en-US" dirty="0" smtClean="0"/>
              <a:t>5.   </a:t>
            </a:r>
            <a:r>
              <a:rPr lang="en-US" dirty="0"/>
              <a:t>Binds to receptors on postsynaptic neuron</a:t>
            </a:r>
          </a:p>
          <a:p>
            <a:r>
              <a:rPr lang="en-US" dirty="0" smtClean="0"/>
              <a:t>6.  Ion </a:t>
            </a:r>
            <a:r>
              <a:rPr lang="en-US" dirty="0"/>
              <a:t>channels are </a:t>
            </a:r>
            <a:r>
              <a:rPr lang="en-US" dirty="0" smtClean="0"/>
              <a:t>opened</a:t>
            </a:r>
          </a:p>
          <a:p>
            <a:pPr lvl="1"/>
            <a:r>
              <a:rPr lang="en-US" dirty="0" smtClean="0"/>
              <a:t>Causes </a:t>
            </a:r>
            <a:r>
              <a:rPr lang="en-US" dirty="0"/>
              <a:t>an excitatory or inhibitory event </a:t>
            </a:r>
            <a:endParaRPr lang="en-US" dirty="0" smtClean="0"/>
          </a:p>
          <a:p>
            <a:pPr lvl="2"/>
            <a:r>
              <a:rPr lang="en-US" dirty="0" smtClean="0"/>
              <a:t>graded potential</a:t>
            </a:r>
            <a:endParaRPr lang="en-US" dirty="0"/>
          </a:p>
          <a:p>
            <a:r>
              <a:rPr lang="en-US" dirty="0" smtClean="0"/>
              <a:t>7.  Neurotransmitter </a:t>
            </a:r>
            <a:r>
              <a:rPr lang="en-US" dirty="0"/>
              <a:t>effects terminated</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0" name="Rectangle 4"/>
          <p:cNvSpPr>
            <a:spLocks noGrp="1" noChangeArrowheads="1"/>
          </p:cNvSpPr>
          <p:nvPr>
            <p:ph type="title"/>
          </p:nvPr>
        </p:nvSpPr>
        <p:spPr/>
        <p:txBody>
          <a:bodyPr>
            <a:normAutofit fontScale="90000"/>
          </a:bodyPr>
          <a:lstStyle/>
          <a:p>
            <a:r>
              <a:rPr lang="en-US"/>
              <a:t>Termination of Neurotransmitter Effects</a:t>
            </a:r>
          </a:p>
        </p:txBody>
      </p:sp>
      <p:sp>
        <p:nvSpPr>
          <p:cNvPr id="24581" name="Rectangle 5"/>
          <p:cNvSpPr>
            <a:spLocks noGrp="1" noChangeArrowheads="1"/>
          </p:cNvSpPr>
          <p:nvPr>
            <p:ph type="body" idx="1"/>
          </p:nvPr>
        </p:nvSpPr>
        <p:spPr/>
        <p:txBody>
          <a:bodyPr/>
          <a:lstStyle/>
          <a:p>
            <a:r>
              <a:rPr lang="en-US" dirty="0"/>
              <a:t>Within a few milliseconds neurotransmitter effect terminated in one of three ways</a:t>
            </a:r>
          </a:p>
          <a:p>
            <a:pPr lvl="1"/>
            <a:r>
              <a:rPr lang="en-US" b="1" dirty="0"/>
              <a:t>Reuptake </a:t>
            </a:r>
            <a:endParaRPr lang="en-US" dirty="0"/>
          </a:p>
          <a:p>
            <a:pPr lvl="2"/>
            <a:r>
              <a:rPr lang="en-US" dirty="0" smtClean="0"/>
              <a:t>Taken back into axon by </a:t>
            </a:r>
            <a:r>
              <a:rPr lang="en-US" dirty="0" err="1" smtClean="0"/>
              <a:t>astrocytes</a:t>
            </a:r>
            <a:r>
              <a:rPr lang="en-US" dirty="0" smtClean="0"/>
              <a:t> </a:t>
            </a:r>
            <a:r>
              <a:rPr lang="en-US" dirty="0"/>
              <a:t>or axon terminal </a:t>
            </a:r>
          </a:p>
          <a:p>
            <a:pPr lvl="1"/>
            <a:r>
              <a:rPr lang="en-US" b="1" dirty="0"/>
              <a:t>Degradation</a:t>
            </a:r>
            <a:r>
              <a:rPr lang="en-US" dirty="0"/>
              <a:t> </a:t>
            </a:r>
          </a:p>
          <a:p>
            <a:pPr lvl="2"/>
            <a:r>
              <a:rPr lang="en-US" dirty="0"/>
              <a:t>By enzymes</a:t>
            </a:r>
          </a:p>
          <a:p>
            <a:pPr lvl="1"/>
            <a:r>
              <a:rPr lang="en-US" b="1" dirty="0"/>
              <a:t>Diffusion</a:t>
            </a:r>
            <a:r>
              <a:rPr lang="en-US" dirty="0"/>
              <a:t> </a:t>
            </a:r>
          </a:p>
          <a:p>
            <a:pPr lvl="2"/>
            <a:r>
              <a:rPr lang="en-US" dirty="0"/>
              <a:t>Away from synaptic cleft</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6" name="Rectangle 4"/>
          <p:cNvSpPr>
            <a:spLocks noGrp="1" noChangeArrowheads="1"/>
          </p:cNvSpPr>
          <p:nvPr>
            <p:ph type="title"/>
          </p:nvPr>
        </p:nvSpPr>
        <p:spPr/>
        <p:txBody>
          <a:bodyPr/>
          <a:lstStyle/>
          <a:p>
            <a:r>
              <a:rPr lang="en-US"/>
              <a:t>Postsynaptic Potentials</a:t>
            </a:r>
          </a:p>
        </p:txBody>
      </p:sp>
      <p:sp>
        <p:nvSpPr>
          <p:cNvPr id="33797" name="Rectangle 5"/>
          <p:cNvSpPr>
            <a:spLocks noGrp="1" noChangeArrowheads="1"/>
          </p:cNvSpPr>
          <p:nvPr>
            <p:ph type="body" idx="1"/>
          </p:nvPr>
        </p:nvSpPr>
        <p:spPr/>
        <p:txBody>
          <a:bodyPr/>
          <a:lstStyle/>
          <a:p>
            <a:r>
              <a:rPr lang="en-US" dirty="0"/>
              <a:t>Neurotransmitter receptors cause graded potentials that vary in strength with</a:t>
            </a:r>
          </a:p>
          <a:p>
            <a:pPr lvl="1"/>
            <a:endParaRPr lang="en-US" dirty="0" smtClean="0"/>
          </a:p>
          <a:p>
            <a:pPr lvl="1"/>
            <a:r>
              <a:rPr lang="en-US" dirty="0" smtClean="0"/>
              <a:t>Amount </a:t>
            </a:r>
            <a:r>
              <a:rPr lang="en-US" dirty="0"/>
              <a:t>of neurotransmitter released and</a:t>
            </a:r>
          </a:p>
          <a:p>
            <a:pPr lvl="1"/>
            <a:endParaRPr lang="en-US" dirty="0" smtClean="0"/>
          </a:p>
          <a:p>
            <a:pPr lvl="1"/>
            <a:r>
              <a:rPr lang="en-US" dirty="0" smtClean="0"/>
              <a:t>Time </a:t>
            </a:r>
            <a:r>
              <a:rPr lang="en-US" dirty="0"/>
              <a:t>neurotransmitter stays in area</a:t>
            </a:r>
          </a:p>
          <a:p>
            <a:endParaRPr lang="en-US" dirty="0"/>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6" name="Rectangle 4"/>
          <p:cNvSpPr>
            <a:spLocks noGrp="1" noChangeArrowheads="1"/>
          </p:cNvSpPr>
          <p:nvPr>
            <p:ph type="title"/>
          </p:nvPr>
        </p:nvSpPr>
        <p:spPr/>
        <p:txBody>
          <a:bodyPr/>
          <a:lstStyle/>
          <a:p>
            <a:r>
              <a:rPr lang="en-US"/>
              <a:t>Postsynaptic Potentials</a:t>
            </a:r>
          </a:p>
        </p:txBody>
      </p:sp>
      <p:sp>
        <p:nvSpPr>
          <p:cNvPr id="38917" name="Rectangle 5"/>
          <p:cNvSpPr>
            <a:spLocks noGrp="1" noChangeArrowheads="1"/>
          </p:cNvSpPr>
          <p:nvPr>
            <p:ph type="body" idx="1"/>
          </p:nvPr>
        </p:nvSpPr>
        <p:spPr/>
        <p:txBody>
          <a:bodyPr/>
          <a:lstStyle/>
          <a:p>
            <a:r>
              <a:rPr lang="en-US" dirty="0"/>
              <a:t>Types of postsynaptic potentials </a:t>
            </a:r>
          </a:p>
          <a:p>
            <a:pPr lvl="1"/>
            <a:endParaRPr lang="en-US" b="1" dirty="0" smtClean="0"/>
          </a:p>
          <a:p>
            <a:pPr lvl="1"/>
            <a:r>
              <a:rPr lang="en-US" b="1" dirty="0" smtClean="0"/>
              <a:t>EPSP</a:t>
            </a:r>
          </a:p>
          <a:p>
            <a:pPr lvl="2"/>
            <a:r>
              <a:rPr lang="en-US" b="1" dirty="0" smtClean="0"/>
              <a:t>excitatory </a:t>
            </a:r>
            <a:r>
              <a:rPr lang="en-US" b="1" dirty="0"/>
              <a:t>postsynaptic potentials </a:t>
            </a:r>
          </a:p>
          <a:p>
            <a:pPr lvl="1"/>
            <a:endParaRPr lang="en-US" b="1" dirty="0" smtClean="0"/>
          </a:p>
          <a:p>
            <a:pPr lvl="1"/>
            <a:r>
              <a:rPr lang="en-US" b="1" dirty="0" smtClean="0"/>
              <a:t>IPSP</a:t>
            </a:r>
          </a:p>
          <a:p>
            <a:pPr lvl="2"/>
            <a:r>
              <a:rPr lang="en-US" b="1" dirty="0" smtClean="0"/>
              <a:t>inhibitory </a:t>
            </a:r>
            <a:r>
              <a:rPr lang="en-US" b="1" dirty="0"/>
              <a:t>postsynaptic potentials</a:t>
            </a:r>
          </a:p>
          <a:p>
            <a:endParaRPr lang="en-US" b="1" dirty="0"/>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44" name="Rectangle 8"/>
          <p:cNvSpPr>
            <a:spLocks noGrp="1" noChangeArrowheads="1"/>
          </p:cNvSpPr>
          <p:nvPr>
            <p:ph type="title"/>
          </p:nvPr>
        </p:nvSpPr>
        <p:spPr/>
        <p:txBody>
          <a:bodyPr/>
          <a:lstStyle/>
          <a:p>
            <a:r>
              <a:rPr lang="en-US"/>
              <a:t>Excitatory Synapses and EPSPs</a:t>
            </a:r>
          </a:p>
        </p:txBody>
      </p:sp>
      <p:sp>
        <p:nvSpPr>
          <p:cNvPr id="39945" name="Rectangle 9"/>
          <p:cNvSpPr>
            <a:spLocks noGrp="1" noChangeArrowheads="1"/>
          </p:cNvSpPr>
          <p:nvPr>
            <p:ph type="body" idx="1"/>
          </p:nvPr>
        </p:nvSpPr>
        <p:spPr/>
        <p:txBody>
          <a:bodyPr>
            <a:normAutofit/>
          </a:bodyPr>
          <a:lstStyle/>
          <a:p>
            <a:r>
              <a:rPr lang="en-US" sz="2800" dirty="0"/>
              <a:t>Neurotransmitter binding </a:t>
            </a:r>
            <a:r>
              <a:rPr lang="en-US" sz="2800" dirty="0" smtClean="0"/>
              <a:t>causes ion movement that results in a depolarization</a:t>
            </a:r>
          </a:p>
          <a:p>
            <a:pPr lvl="1"/>
            <a:r>
              <a:rPr lang="en-US" dirty="0" smtClean="0"/>
              <a:t>Na+ enters the cell and makes the cell less negative</a:t>
            </a:r>
          </a:p>
          <a:p>
            <a:pPr lvl="2"/>
            <a:r>
              <a:rPr lang="en-US" dirty="0" smtClean="0"/>
              <a:t>Slight depolarization is not enough to trigger an action potential</a:t>
            </a:r>
            <a:endParaRPr lang="en-US" dirty="0"/>
          </a:p>
          <a:p>
            <a:endParaRPr lang="en-US" sz="2800" dirty="0" smtClean="0"/>
          </a:p>
          <a:p>
            <a:r>
              <a:rPr lang="en-US" sz="2800" dirty="0" smtClean="0"/>
              <a:t>EPSP </a:t>
            </a:r>
            <a:r>
              <a:rPr lang="en-US" sz="2800" dirty="0"/>
              <a:t>help trigger AP </a:t>
            </a:r>
            <a:r>
              <a:rPr lang="en-US" sz="2800" dirty="0" smtClean="0"/>
              <a:t>when threshold is reached</a:t>
            </a:r>
            <a:endParaRPr lang="en-US" sz="2800" dirty="0"/>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8" name="Rectangle 4"/>
          <p:cNvSpPr>
            <a:spLocks noGrp="1" noChangeArrowheads="1"/>
          </p:cNvSpPr>
          <p:nvPr>
            <p:ph type="title"/>
          </p:nvPr>
        </p:nvSpPr>
        <p:spPr/>
        <p:txBody>
          <a:bodyPr/>
          <a:lstStyle/>
          <a:p>
            <a:r>
              <a:rPr lang="en-US"/>
              <a:t>Inhibitory Synapses and IPSPs</a:t>
            </a:r>
          </a:p>
        </p:txBody>
      </p:sp>
      <p:sp>
        <p:nvSpPr>
          <p:cNvPr id="41989" name="Rectangle 5"/>
          <p:cNvSpPr>
            <a:spLocks noGrp="1" noChangeArrowheads="1"/>
          </p:cNvSpPr>
          <p:nvPr>
            <p:ph type="body" idx="1"/>
          </p:nvPr>
        </p:nvSpPr>
        <p:spPr/>
        <p:txBody>
          <a:bodyPr>
            <a:normAutofit lnSpcReduction="10000"/>
          </a:bodyPr>
          <a:lstStyle/>
          <a:p>
            <a:r>
              <a:rPr lang="en-US" b="1" dirty="0"/>
              <a:t>Reduces</a:t>
            </a:r>
            <a:r>
              <a:rPr lang="en-US" dirty="0"/>
              <a:t> postsynaptic neuron's ability to produce an action potential</a:t>
            </a:r>
          </a:p>
          <a:p>
            <a:pPr lvl="1"/>
            <a:endParaRPr lang="en-US" dirty="0" smtClean="0"/>
          </a:p>
          <a:p>
            <a:pPr lvl="1"/>
            <a:r>
              <a:rPr lang="en-US" dirty="0" smtClean="0"/>
              <a:t>K+ moves out or negative ions move in</a:t>
            </a:r>
          </a:p>
          <a:p>
            <a:pPr lvl="1"/>
            <a:endParaRPr lang="en-US" dirty="0" smtClean="0"/>
          </a:p>
          <a:p>
            <a:pPr lvl="1"/>
            <a:r>
              <a:rPr lang="en-US" dirty="0" smtClean="0"/>
              <a:t>Results in the membrane becoming </a:t>
            </a:r>
            <a:r>
              <a:rPr lang="en-US" b="1" dirty="0" smtClean="0"/>
              <a:t>more</a:t>
            </a:r>
            <a:r>
              <a:rPr lang="en-US" dirty="0" smtClean="0"/>
              <a:t> negative</a:t>
            </a:r>
          </a:p>
          <a:p>
            <a:pPr lvl="2"/>
            <a:r>
              <a:rPr lang="en-US" dirty="0" smtClean="0"/>
              <a:t>Will be harder to reach </a:t>
            </a:r>
            <a:r>
              <a:rPr lang="en-US" dirty="0" err="1" smtClean="0"/>
              <a:t>threshhold</a:t>
            </a:r>
            <a:r>
              <a:rPr lang="en-US" dirty="0" smtClean="0"/>
              <a:t> </a:t>
            </a:r>
            <a:endParaRPr lang="en-US" dirty="0"/>
          </a:p>
          <a:p>
            <a:pPr lvl="1"/>
            <a:endParaRPr lang="en-US" dirty="0" smtClean="0"/>
          </a:p>
          <a:p>
            <a:pPr lvl="1"/>
            <a:r>
              <a:rPr lang="en-US" dirty="0" smtClean="0"/>
              <a:t>Therefore </a:t>
            </a:r>
            <a:r>
              <a:rPr lang="en-US" dirty="0"/>
              <a:t>neurotransmitter hyperpolarizes </a:t>
            </a:r>
            <a:r>
              <a:rPr lang="en-US" dirty="0" smtClean="0"/>
              <a:t>cell</a:t>
            </a:r>
            <a:endParaRPr lang="en-US" dirty="0"/>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6" name="Rectangle 4"/>
          <p:cNvSpPr>
            <a:spLocks noGrp="1" noChangeArrowheads="1"/>
          </p:cNvSpPr>
          <p:nvPr>
            <p:ph type="title"/>
          </p:nvPr>
        </p:nvSpPr>
        <p:spPr/>
        <p:txBody>
          <a:bodyPr/>
          <a:lstStyle/>
          <a:p>
            <a:r>
              <a:rPr lang="en-US"/>
              <a:t>Synaptic Integration: Summation</a:t>
            </a:r>
          </a:p>
        </p:txBody>
      </p:sp>
      <p:sp>
        <p:nvSpPr>
          <p:cNvPr id="44037" name="Rectangle 5"/>
          <p:cNvSpPr>
            <a:spLocks noGrp="1" noChangeArrowheads="1"/>
          </p:cNvSpPr>
          <p:nvPr>
            <p:ph type="body" idx="1"/>
          </p:nvPr>
        </p:nvSpPr>
        <p:spPr/>
        <p:txBody>
          <a:bodyPr>
            <a:normAutofit fontScale="85000" lnSpcReduction="10000"/>
          </a:bodyPr>
          <a:lstStyle/>
          <a:p>
            <a:r>
              <a:rPr lang="en-US" dirty="0"/>
              <a:t>A single EPSP cannot induce an </a:t>
            </a:r>
            <a:r>
              <a:rPr lang="en-US" dirty="0" smtClean="0"/>
              <a:t>AP</a:t>
            </a:r>
          </a:p>
          <a:p>
            <a:pPr lvl="1"/>
            <a:r>
              <a:rPr lang="en-US" dirty="0" smtClean="0"/>
              <a:t>Too weak of a depolarization; won’t reach threshold on its own</a:t>
            </a:r>
            <a:endParaRPr lang="en-US" dirty="0"/>
          </a:p>
          <a:p>
            <a:endParaRPr lang="en-US" dirty="0" smtClean="0"/>
          </a:p>
          <a:p>
            <a:r>
              <a:rPr lang="en-US" dirty="0" smtClean="0"/>
              <a:t>EPSPs </a:t>
            </a:r>
            <a:r>
              <a:rPr lang="en-US" dirty="0"/>
              <a:t>can </a:t>
            </a:r>
            <a:r>
              <a:rPr lang="en-US" b="1" dirty="0"/>
              <a:t>summate</a:t>
            </a:r>
            <a:r>
              <a:rPr lang="en-US" dirty="0"/>
              <a:t> to influence postsynaptic neuron</a:t>
            </a:r>
          </a:p>
          <a:p>
            <a:endParaRPr lang="en-US" dirty="0" smtClean="0"/>
          </a:p>
          <a:p>
            <a:r>
              <a:rPr lang="en-US" dirty="0" smtClean="0"/>
              <a:t>IPSPs </a:t>
            </a:r>
            <a:r>
              <a:rPr lang="en-US" dirty="0"/>
              <a:t>can also summate </a:t>
            </a:r>
          </a:p>
          <a:p>
            <a:endParaRPr lang="en-US" dirty="0" smtClean="0"/>
          </a:p>
          <a:p>
            <a:r>
              <a:rPr lang="en-US" dirty="0" smtClean="0"/>
              <a:t>Most </a:t>
            </a:r>
            <a:r>
              <a:rPr lang="en-US" dirty="0"/>
              <a:t>neurons receive both excitatory and inhibitory inputs from thousands of other </a:t>
            </a:r>
            <a:r>
              <a:rPr lang="en-US" dirty="0" smtClean="0"/>
              <a:t>neurons</a:t>
            </a:r>
            <a:endParaRPr lang="en-US" dirty="0"/>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60" name="Rectangle 4"/>
          <p:cNvSpPr>
            <a:spLocks noGrp="1" noChangeArrowheads="1"/>
          </p:cNvSpPr>
          <p:nvPr>
            <p:ph type="title"/>
          </p:nvPr>
        </p:nvSpPr>
        <p:spPr/>
        <p:txBody>
          <a:bodyPr/>
          <a:lstStyle/>
          <a:p>
            <a:r>
              <a:rPr lang="en-US"/>
              <a:t>Two Types of Summation</a:t>
            </a:r>
          </a:p>
        </p:txBody>
      </p:sp>
      <p:sp>
        <p:nvSpPr>
          <p:cNvPr id="45061" name="Rectangle 5"/>
          <p:cNvSpPr>
            <a:spLocks noGrp="1" noChangeArrowheads="1"/>
          </p:cNvSpPr>
          <p:nvPr>
            <p:ph type="body" idx="1"/>
          </p:nvPr>
        </p:nvSpPr>
        <p:spPr/>
        <p:txBody>
          <a:bodyPr/>
          <a:lstStyle/>
          <a:p>
            <a:r>
              <a:rPr lang="en-US" b="1" dirty="0"/>
              <a:t>Temporal </a:t>
            </a:r>
            <a:r>
              <a:rPr lang="en-US" b="1" dirty="0" smtClean="0"/>
              <a:t>summation </a:t>
            </a:r>
            <a:r>
              <a:rPr lang="en-US" dirty="0" smtClean="0"/>
              <a:t>(time/rate)</a:t>
            </a:r>
            <a:endParaRPr lang="en-US" dirty="0"/>
          </a:p>
          <a:p>
            <a:pPr lvl="1"/>
            <a:r>
              <a:rPr lang="en-US" dirty="0"/>
              <a:t>One or more </a:t>
            </a:r>
            <a:r>
              <a:rPr lang="en-US" dirty="0" err="1"/>
              <a:t>presynaptic</a:t>
            </a:r>
            <a:r>
              <a:rPr lang="en-US" dirty="0"/>
              <a:t> neurons transmit impulses in rapid-fire order</a:t>
            </a:r>
          </a:p>
          <a:p>
            <a:endParaRPr lang="en-US" b="1" dirty="0" smtClean="0"/>
          </a:p>
          <a:p>
            <a:r>
              <a:rPr lang="en-US" b="1" dirty="0" smtClean="0"/>
              <a:t>Spatial summation </a:t>
            </a:r>
            <a:r>
              <a:rPr lang="en-US" dirty="0" smtClean="0"/>
              <a:t>(Space:  multiple locations)</a:t>
            </a:r>
            <a:endParaRPr lang="en-US" dirty="0"/>
          </a:p>
          <a:p>
            <a:pPr lvl="1"/>
            <a:r>
              <a:rPr lang="en-US" dirty="0"/>
              <a:t>Postsynaptic neuron stimulated simultaneously by large number of terminals at same time</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70" name="Rectangle 6"/>
          <p:cNvSpPr>
            <a:spLocks noGrp="1" noChangeArrowheads="1"/>
          </p:cNvSpPr>
          <p:nvPr>
            <p:ph type="title"/>
          </p:nvPr>
        </p:nvSpPr>
        <p:spPr/>
        <p:txBody>
          <a:bodyPr>
            <a:normAutofit fontScale="90000"/>
          </a:bodyPr>
          <a:lstStyle/>
          <a:p>
            <a:r>
              <a:rPr lang="en-US"/>
              <a:t>Regions and Organization of the CNS</a:t>
            </a:r>
          </a:p>
        </p:txBody>
      </p:sp>
      <p:sp>
        <p:nvSpPr>
          <p:cNvPr id="36871" name="Rectangle 7"/>
          <p:cNvSpPr>
            <a:spLocks noGrp="1" noChangeArrowheads="1"/>
          </p:cNvSpPr>
          <p:nvPr>
            <p:ph type="body" idx="1"/>
          </p:nvPr>
        </p:nvSpPr>
        <p:spPr/>
        <p:txBody>
          <a:bodyPr/>
          <a:lstStyle/>
          <a:p>
            <a:r>
              <a:rPr lang="en-US" dirty="0"/>
              <a:t>Spinal cord </a:t>
            </a:r>
          </a:p>
          <a:p>
            <a:pPr lvl="1"/>
            <a:r>
              <a:rPr lang="en-US" dirty="0"/>
              <a:t>Central cavity surrounded by gray matter  </a:t>
            </a:r>
          </a:p>
          <a:p>
            <a:pPr lvl="1"/>
            <a:endParaRPr lang="en-US" dirty="0" smtClean="0"/>
          </a:p>
          <a:p>
            <a:pPr lvl="1"/>
            <a:r>
              <a:rPr lang="en-US" dirty="0" smtClean="0"/>
              <a:t>External </a:t>
            </a:r>
            <a:r>
              <a:rPr lang="en-US" dirty="0"/>
              <a:t>white matter composed of </a:t>
            </a:r>
            <a:r>
              <a:rPr lang="en-US" dirty="0" err="1"/>
              <a:t>myelinated</a:t>
            </a:r>
            <a:r>
              <a:rPr lang="en-US" dirty="0"/>
              <a:t> fiber tracts</a:t>
            </a:r>
          </a:p>
        </p:txBody>
      </p:sp>
    </p:spTree>
    <p:extLst>
      <p:ext uri="{BB962C8B-B14F-4D97-AF65-F5344CB8AC3E}">
        <p14:creationId xmlns:p14="http://schemas.microsoft.com/office/powerpoint/2010/main" val="186576250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20" name="Rectangle 12"/>
          <p:cNvSpPr>
            <a:spLocks noGrp="1" noChangeArrowheads="1"/>
          </p:cNvSpPr>
          <p:nvPr>
            <p:ph type="title"/>
          </p:nvPr>
        </p:nvSpPr>
        <p:spPr/>
        <p:txBody>
          <a:bodyPr/>
          <a:lstStyle/>
          <a:p>
            <a:r>
              <a:rPr lang="en-US"/>
              <a:t>Divisions of the Nervous System</a:t>
            </a:r>
          </a:p>
        </p:txBody>
      </p:sp>
      <p:sp>
        <p:nvSpPr>
          <p:cNvPr id="17421" name="Rectangle 13"/>
          <p:cNvSpPr>
            <a:spLocks noGrp="1" noChangeArrowheads="1"/>
          </p:cNvSpPr>
          <p:nvPr>
            <p:ph type="body" idx="1"/>
          </p:nvPr>
        </p:nvSpPr>
        <p:spPr/>
        <p:txBody>
          <a:bodyPr>
            <a:normAutofit/>
          </a:bodyPr>
          <a:lstStyle/>
          <a:p>
            <a:pPr>
              <a:lnSpc>
                <a:spcPct val="90000"/>
              </a:lnSpc>
            </a:pPr>
            <a:r>
              <a:rPr lang="en-US" b="1" dirty="0"/>
              <a:t>Central nervous system (CNS) </a:t>
            </a:r>
          </a:p>
          <a:p>
            <a:pPr lvl="1">
              <a:lnSpc>
                <a:spcPct val="90000"/>
              </a:lnSpc>
            </a:pPr>
            <a:r>
              <a:rPr lang="en-US" dirty="0"/>
              <a:t>Brain and spinal cord </a:t>
            </a:r>
            <a:r>
              <a:rPr lang="en-US" dirty="0" smtClean="0"/>
              <a:t> </a:t>
            </a:r>
            <a:endParaRPr lang="en-US" dirty="0"/>
          </a:p>
          <a:p>
            <a:pPr lvl="1">
              <a:lnSpc>
                <a:spcPct val="90000"/>
              </a:lnSpc>
            </a:pPr>
            <a:r>
              <a:rPr lang="en-US" dirty="0"/>
              <a:t>Integration and control center</a:t>
            </a:r>
          </a:p>
          <a:p>
            <a:pPr lvl="2">
              <a:lnSpc>
                <a:spcPct val="90000"/>
              </a:lnSpc>
            </a:pPr>
            <a:r>
              <a:rPr lang="en-US" dirty="0"/>
              <a:t>Interprets sensory input and dictates motor output </a:t>
            </a:r>
          </a:p>
          <a:p>
            <a:pPr>
              <a:lnSpc>
                <a:spcPct val="90000"/>
              </a:lnSpc>
            </a:pPr>
            <a:endParaRPr lang="en-US" b="1" dirty="0" smtClean="0"/>
          </a:p>
          <a:p>
            <a:pPr>
              <a:lnSpc>
                <a:spcPct val="90000"/>
              </a:lnSpc>
            </a:pPr>
            <a:r>
              <a:rPr lang="en-US" b="1" dirty="0" smtClean="0"/>
              <a:t>Peripheral </a:t>
            </a:r>
            <a:r>
              <a:rPr lang="en-US" b="1" dirty="0"/>
              <a:t>nervous system (PNS)</a:t>
            </a:r>
          </a:p>
          <a:p>
            <a:pPr lvl="1">
              <a:lnSpc>
                <a:spcPct val="90000"/>
              </a:lnSpc>
            </a:pPr>
            <a:r>
              <a:rPr lang="en-US" dirty="0"/>
              <a:t>The portion of the nervous system outside CNS</a:t>
            </a:r>
          </a:p>
          <a:p>
            <a:pPr lvl="2">
              <a:lnSpc>
                <a:spcPct val="90000"/>
              </a:lnSpc>
            </a:pPr>
            <a:r>
              <a:rPr lang="en-US" b="1" dirty="0" smtClean="0"/>
              <a:t>Spinal </a:t>
            </a:r>
            <a:r>
              <a:rPr lang="en-US" b="1" dirty="0"/>
              <a:t>nerves</a:t>
            </a:r>
            <a:r>
              <a:rPr lang="en-US" dirty="0"/>
              <a:t> to and from spinal cord</a:t>
            </a:r>
          </a:p>
          <a:p>
            <a:pPr lvl="2">
              <a:lnSpc>
                <a:spcPct val="90000"/>
              </a:lnSpc>
            </a:pPr>
            <a:r>
              <a:rPr lang="en-US" b="1" dirty="0"/>
              <a:t>Cranial nerves</a:t>
            </a:r>
            <a:r>
              <a:rPr lang="en-US" dirty="0"/>
              <a:t> to and from brain</a:t>
            </a: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4" name="Rectangle 6"/>
          <p:cNvSpPr>
            <a:spLocks noGrp="1" noChangeArrowheads="1"/>
          </p:cNvSpPr>
          <p:nvPr>
            <p:ph type="title"/>
          </p:nvPr>
        </p:nvSpPr>
        <p:spPr/>
        <p:txBody>
          <a:bodyPr>
            <a:normAutofit fontScale="90000"/>
          </a:bodyPr>
          <a:lstStyle/>
          <a:p>
            <a:r>
              <a:rPr lang="en-US"/>
              <a:t>Regions and Organization of the CNS</a:t>
            </a:r>
          </a:p>
        </p:txBody>
      </p:sp>
      <p:sp>
        <p:nvSpPr>
          <p:cNvPr id="37895" name="Rectangle 7"/>
          <p:cNvSpPr>
            <a:spLocks noGrp="1" noChangeArrowheads="1"/>
          </p:cNvSpPr>
          <p:nvPr>
            <p:ph type="body" idx="1"/>
          </p:nvPr>
        </p:nvSpPr>
        <p:spPr/>
        <p:txBody>
          <a:bodyPr/>
          <a:lstStyle/>
          <a:p>
            <a:r>
              <a:rPr lang="en-US" dirty="0"/>
              <a:t>Brain</a:t>
            </a:r>
          </a:p>
          <a:p>
            <a:pPr lvl="1"/>
            <a:r>
              <a:rPr lang="en-US" dirty="0"/>
              <a:t>Similar pattern</a:t>
            </a:r>
          </a:p>
          <a:p>
            <a:pPr lvl="1"/>
            <a:r>
              <a:rPr lang="en-US" dirty="0"/>
              <a:t>Additional areas of gray matter in brain</a:t>
            </a:r>
          </a:p>
          <a:p>
            <a:pPr lvl="1"/>
            <a:r>
              <a:rPr lang="en-US" dirty="0"/>
              <a:t>Cerebral hemispheres and cerebellum</a:t>
            </a:r>
          </a:p>
          <a:p>
            <a:pPr marL="1085850" lvl="2"/>
            <a:r>
              <a:rPr lang="en-US" dirty="0"/>
              <a:t>Outer gray matter called </a:t>
            </a:r>
            <a:r>
              <a:rPr lang="en-US" b="1" dirty="0"/>
              <a:t>cortex</a:t>
            </a:r>
            <a:endParaRPr lang="en-US" dirty="0"/>
          </a:p>
          <a:p>
            <a:pPr lvl="1"/>
            <a:endParaRPr lang="en-US" dirty="0" smtClean="0"/>
          </a:p>
          <a:p>
            <a:pPr lvl="1"/>
            <a:r>
              <a:rPr lang="en-US" dirty="0" smtClean="0"/>
              <a:t>Cortex </a:t>
            </a:r>
            <a:r>
              <a:rPr lang="en-US" dirty="0"/>
              <a:t>disappears in brain stem</a:t>
            </a:r>
          </a:p>
          <a:p>
            <a:pPr marL="1085850" lvl="2"/>
            <a:r>
              <a:rPr lang="en-US" dirty="0"/>
              <a:t>Scattered gray matter nuclei </a:t>
            </a:r>
            <a:r>
              <a:rPr lang="en-US" dirty="0" smtClean="0"/>
              <a:t>within the white </a:t>
            </a:r>
            <a:r>
              <a:rPr lang="en-US" dirty="0"/>
              <a:t>matter</a:t>
            </a:r>
          </a:p>
        </p:txBody>
      </p:sp>
    </p:spTree>
    <p:extLst>
      <p:ext uri="{BB962C8B-B14F-4D97-AF65-F5344CB8AC3E}">
        <p14:creationId xmlns:p14="http://schemas.microsoft.com/office/powerpoint/2010/main" val="501336607"/>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8" name="Rectangle 6"/>
          <p:cNvSpPr>
            <a:spLocks noGrp="1" noChangeArrowheads="1"/>
          </p:cNvSpPr>
          <p:nvPr>
            <p:ph type="title"/>
          </p:nvPr>
        </p:nvSpPr>
        <p:spPr/>
        <p:txBody>
          <a:bodyPr/>
          <a:lstStyle/>
          <a:p>
            <a:r>
              <a:rPr lang="en-US"/>
              <a:t>Ventricles of the Brain</a:t>
            </a:r>
          </a:p>
        </p:txBody>
      </p:sp>
      <p:sp>
        <p:nvSpPr>
          <p:cNvPr id="38919" name="Rectangle 7"/>
          <p:cNvSpPr>
            <a:spLocks noGrp="1" noChangeArrowheads="1"/>
          </p:cNvSpPr>
          <p:nvPr>
            <p:ph type="body" idx="1"/>
          </p:nvPr>
        </p:nvSpPr>
        <p:spPr/>
        <p:txBody>
          <a:bodyPr/>
          <a:lstStyle/>
          <a:p>
            <a:r>
              <a:rPr lang="en-US" dirty="0"/>
              <a:t>Filled with cerebrospinal fluid (CSF)</a:t>
            </a:r>
          </a:p>
          <a:p>
            <a:r>
              <a:rPr lang="en-US" dirty="0"/>
              <a:t>Lined by </a:t>
            </a:r>
            <a:r>
              <a:rPr lang="en-US" b="1" dirty="0"/>
              <a:t>ependymal cells</a:t>
            </a:r>
            <a:endParaRPr lang="en-US" dirty="0"/>
          </a:p>
          <a:p>
            <a:r>
              <a:rPr lang="en-US" dirty="0"/>
              <a:t>Connected to one another and to central canal of spinal cord</a:t>
            </a:r>
          </a:p>
          <a:p>
            <a:pPr lvl="1"/>
            <a:r>
              <a:rPr lang="en-US" dirty="0"/>
              <a:t>Lateral ventricles </a:t>
            </a:r>
            <a:r>
              <a:rPr lang="en-US" dirty="0" smtClean="0">
                <a:sym typeface="Wingdings" pitchFamily="-128" charset="2"/>
              </a:rPr>
              <a:t>connect to the  </a:t>
            </a:r>
            <a:r>
              <a:rPr lang="en-US" dirty="0">
                <a:sym typeface="Wingdings" pitchFamily="-128" charset="2"/>
              </a:rPr>
              <a:t>third ventricle </a:t>
            </a:r>
            <a:r>
              <a:rPr lang="en-US" dirty="0" smtClean="0">
                <a:sym typeface="Wingdings" pitchFamily="-128" charset="2"/>
              </a:rPr>
              <a:t>by the </a:t>
            </a:r>
            <a:r>
              <a:rPr lang="en-US" b="1" dirty="0" err="1" smtClean="0">
                <a:sym typeface="Wingdings" pitchFamily="-128" charset="2"/>
              </a:rPr>
              <a:t>interventricular</a:t>
            </a:r>
            <a:r>
              <a:rPr lang="en-US" b="1" dirty="0" smtClean="0">
                <a:sym typeface="Wingdings" pitchFamily="-128" charset="2"/>
              </a:rPr>
              <a:t> </a:t>
            </a:r>
            <a:r>
              <a:rPr lang="en-US" b="1" dirty="0">
                <a:sym typeface="Wingdings" pitchFamily="-128" charset="2"/>
              </a:rPr>
              <a:t>foramen</a:t>
            </a:r>
            <a:endParaRPr lang="en-US" dirty="0">
              <a:sym typeface="Wingdings" pitchFamily="-128" charset="2"/>
            </a:endParaRPr>
          </a:p>
          <a:p>
            <a:pPr lvl="1"/>
            <a:r>
              <a:rPr lang="en-US" dirty="0">
                <a:sym typeface="Wingdings" pitchFamily="-128" charset="2"/>
              </a:rPr>
              <a:t>Third ventricle </a:t>
            </a:r>
            <a:r>
              <a:rPr lang="en-US" dirty="0" smtClean="0">
                <a:sym typeface="Wingdings" pitchFamily="-128" charset="2"/>
              </a:rPr>
              <a:t>connects to the fourth </a:t>
            </a:r>
            <a:r>
              <a:rPr lang="en-US" dirty="0">
                <a:sym typeface="Wingdings" pitchFamily="-128" charset="2"/>
              </a:rPr>
              <a:t>ventricle via </a:t>
            </a:r>
            <a:r>
              <a:rPr lang="en-US" b="1" dirty="0">
                <a:sym typeface="Wingdings" pitchFamily="-128" charset="2"/>
              </a:rPr>
              <a:t>cerebral aqueduct</a:t>
            </a:r>
            <a:endParaRPr lang="en-US" b="1" dirty="0"/>
          </a:p>
        </p:txBody>
      </p:sp>
    </p:spTree>
    <p:extLst>
      <p:ext uri="{BB962C8B-B14F-4D97-AF65-F5344CB8AC3E}">
        <p14:creationId xmlns:p14="http://schemas.microsoft.com/office/powerpoint/2010/main" val="2735529283"/>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42" name="Rectangle 6"/>
          <p:cNvSpPr>
            <a:spLocks noGrp="1" noChangeArrowheads="1"/>
          </p:cNvSpPr>
          <p:nvPr>
            <p:ph type="title"/>
          </p:nvPr>
        </p:nvSpPr>
        <p:spPr/>
        <p:txBody>
          <a:bodyPr/>
          <a:lstStyle/>
          <a:p>
            <a:r>
              <a:rPr lang="en-US"/>
              <a:t>Ventricles of the Brain</a:t>
            </a:r>
          </a:p>
        </p:txBody>
      </p:sp>
      <p:sp>
        <p:nvSpPr>
          <p:cNvPr id="39943" name="Rectangle 7"/>
          <p:cNvSpPr>
            <a:spLocks noGrp="1" noChangeArrowheads="1"/>
          </p:cNvSpPr>
          <p:nvPr>
            <p:ph type="body" idx="1"/>
          </p:nvPr>
        </p:nvSpPr>
        <p:spPr/>
        <p:txBody>
          <a:bodyPr>
            <a:normAutofit/>
          </a:bodyPr>
          <a:lstStyle/>
          <a:p>
            <a:r>
              <a:rPr lang="en-US" dirty="0"/>
              <a:t>Paired, C-shaped lateral ventricles in cerebral hemispheres</a:t>
            </a:r>
          </a:p>
          <a:p>
            <a:endParaRPr lang="en-US" dirty="0" smtClean="0"/>
          </a:p>
          <a:p>
            <a:r>
              <a:rPr lang="en-US" dirty="0" smtClean="0"/>
              <a:t>Third </a:t>
            </a:r>
            <a:r>
              <a:rPr lang="en-US" dirty="0"/>
              <a:t>ventricle in </a:t>
            </a:r>
            <a:r>
              <a:rPr lang="en-US" dirty="0" smtClean="0"/>
              <a:t>diencephalon</a:t>
            </a:r>
            <a:endParaRPr lang="en-US" dirty="0"/>
          </a:p>
          <a:p>
            <a:endParaRPr lang="en-US" dirty="0" smtClean="0"/>
          </a:p>
          <a:p>
            <a:r>
              <a:rPr lang="en-US" dirty="0" smtClean="0"/>
              <a:t>Fourth </a:t>
            </a:r>
            <a:r>
              <a:rPr lang="en-US" dirty="0"/>
              <a:t>ventricle in </a:t>
            </a:r>
            <a:r>
              <a:rPr lang="en-US" dirty="0" smtClean="0"/>
              <a:t>hindbrain</a:t>
            </a:r>
            <a:endParaRPr lang="en-US" dirty="0"/>
          </a:p>
        </p:txBody>
      </p:sp>
    </p:spTree>
    <p:extLst>
      <p:ext uri="{BB962C8B-B14F-4D97-AF65-F5344CB8AC3E}">
        <p14:creationId xmlns:p14="http://schemas.microsoft.com/office/powerpoint/2010/main" val="10371136"/>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3" name="Picture 43" descr="figure_12_03_unlabeled"/>
          <p:cNvPicPr>
            <a:picLocks noChangeAspect="1" noChangeArrowheads="1"/>
          </p:cNvPicPr>
          <p:nvPr/>
        </p:nvPicPr>
        <p:blipFill>
          <a:blip r:embed="rId3" cstate="print">
            <a:extLst>
              <a:ext uri="{28A0092B-C50C-407E-A947-70E740481C1C}">
                <a14:useLocalDpi xmlns:a14="http://schemas.microsoft.com/office/drawing/2010/main" val="0"/>
              </a:ext>
            </a:extLst>
          </a:blip>
          <a:srcRect b="4967"/>
          <a:stretch>
            <a:fillRect/>
          </a:stretch>
        </p:blipFill>
        <p:spPr bwMode="auto">
          <a:xfrm>
            <a:off x="273050" y="1511300"/>
            <a:ext cx="8597900" cy="3644900"/>
          </a:xfrm>
          <a:prstGeom prst="rect">
            <a:avLst/>
          </a:prstGeom>
          <a:noFill/>
          <a:extLst>
            <a:ext uri="{909E8E84-426E-40DD-AFC4-6F175D3DCCD1}">
              <a14:hiddenFill xmlns:a14="http://schemas.microsoft.com/office/drawing/2010/main">
                <a:solidFill>
                  <a:srgbClr val="FFFFFF"/>
                </a:solidFill>
              </a14:hiddenFill>
            </a:ext>
          </a:extLst>
        </p:spPr>
      </p:pic>
      <p:sp>
        <p:nvSpPr>
          <p:cNvPr id="41004" name="Rectangle 44"/>
          <p:cNvSpPr>
            <a:spLocks noChangeArrowheads="1"/>
          </p:cNvSpPr>
          <p:nvPr/>
        </p:nvSpPr>
        <p:spPr bwMode="auto">
          <a:xfrm>
            <a:off x="0" y="0"/>
            <a:ext cx="9144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457200">
            <a:spAutoFit/>
          </a:bodyPr>
          <a:lstStyle/>
          <a:p>
            <a:pPr eaLnBrk="1" hangingPunct="1">
              <a:spcBef>
                <a:spcPct val="50000"/>
              </a:spcBef>
            </a:pPr>
            <a:r>
              <a:rPr lang="en-US" sz="1200" b="1">
                <a:latin typeface="Arial" charset="0"/>
                <a:cs typeface="Arial" charset="0"/>
              </a:rPr>
              <a:t>Figure 12.3  Ventricles of the brain.</a:t>
            </a:r>
          </a:p>
        </p:txBody>
      </p:sp>
      <p:sp>
        <p:nvSpPr>
          <p:cNvPr id="41005" name="Rectangle 45"/>
          <p:cNvSpPr>
            <a:spLocks noChangeArrowheads="1"/>
          </p:cNvSpPr>
          <p:nvPr/>
        </p:nvSpPr>
        <p:spPr bwMode="auto">
          <a:xfrm>
            <a:off x="234950" y="2335213"/>
            <a:ext cx="989013" cy="422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nSpc>
                <a:spcPct val="90000"/>
              </a:lnSpc>
            </a:pPr>
            <a:r>
              <a:rPr lang="en-US" sz="1200" b="1">
                <a:latin typeface="Arial" charset="0"/>
              </a:rPr>
              <a:t>Septum</a:t>
            </a:r>
          </a:p>
          <a:p>
            <a:pPr>
              <a:lnSpc>
                <a:spcPct val="90000"/>
              </a:lnSpc>
            </a:pPr>
            <a:r>
              <a:rPr lang="en-US" sz="1200" b="1">
                <a:latin typeface="Arial" charset="0"/>
              </a:rPr>
              <a:t>pellucidum</a:t>
            </a:r>
          </a:p>
        </p:txBody>
      </p:sp>
      <p:sp>
        <p:nvSpPr>
          <p:cNvPr id="41006" name="Rectangle 46"/>
          <p:cNvSpPr>
            <a:spLocks noChangeArrowheads="1"/>
          </p:cNvSpPr>
          <p:nvPr/>
        </p:nvSpPr>
        <p:spPr bwMode="auto">
          <a:xfrm>
            <a:off x="238125" y="2968625"/>
            <a:ext cx="709613" cy="422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nSpc>
                <a:spcPct val="90000"/>
              </a:lnSpc>
            </a:pPr>
            <a:r>
              <a:rPr lang="en-US" sz="1200" b="1">
                <a:latin typeface="Arial" charset="0"/>
              </a:rPr>
              <a:t>Inferior</a:t>
            </a:r>
          </a:p>
          <a:p>
            <a:pPr>
              <a:lnSpc>
                <a:spcPct val="90000"/>
              </a:lnSpc>
            </a:pPr>
            <a:r>
              <a:rPr lang="en-US" sz="1200" b="1">
                <a:latin typeface="Arial" charset="0"/>
              </a:rPr>
              <a:t>horn</a:t>
            </a:r>
          </a:p>
        </p:txBody>
      </p:sp>
      <p:sp>
        <p:nvSpPr>
          <p:cNvPr id="41007" name="Rectangle 47"/>
          <p:cNvSpPr>
            <a:spLocks noChangeArrowheads="1"/>
          </p:cNvSpPr>
          <p:nvPr/>
        </p:nvSpPr>
        <p:spPr bwMode="auto">
          <a:xfrm>
            <a:off x="238125" y="3663950"/>
            <a:ext cx="793750" cy="422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nSpc>
                <a:spcPct val="90000"/>
              </a:lnSpc>
            </a:pPr>
            <a:r>
              <a:rPr lang="en-US" sz="1200" b="1">
                <a:latin typeface="Arial" charset="0"/>
              </a:rPr>
              <a:t>Lateral</a:t>
            </a:r>
          </a:p>
          <a:p>
            <a:pPr>
              <a:lnSpc>
                <a:spcPct val="90000"/>
              </a:lnSpc>
            </a:pPr>
            <a:r>
              <a:rPr lang="en-US" sz="1200" b="1">
                <a:latin typeface="Arial" charset="0"/>
              </a:rPr>
              <a:t>aperture</a:t>
            </a:r>
          </a:p>
        </p:txBody>
      </p:sp>
      <p:sp>
        <p:nvSpPr>
          <p:cNvPr id="41008" name="Rectangle 48"/>
          <p:cNvSpPr>
            <a:spLocks noChangeArrowheads="1"/>
          </p:cNvSpPr>
          <p:nvPr/>
        </p:nvSpPr>
        <p:spPr bwMode="auto">
          <a:xfrm>
            <a:off x="3709988" y="1508125"/>
            <a:ext cx="920750" cy="422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lnSpc>
                <a:spcPct val="90000"/>
              </a:lnSpc>
            </a:pPr>
            <a:r>
              <a:rPr lang="en-US" sz="1200">
                <a:latin typeface="Arial Black" pitchFamily="-128" charset="0"/>
              </a:rPr>
              <a:t>Lateral</a:t>
            </a:r>
          </a:p>
          <a:p>
            <a:pPr eaLnBrk="1" hangingPunct="1">
              <a:lnSpc>
                <a:spcPct val="90000"/>
              </a:lnSpc>
            </a:pPr>
            <a:r>
              <a:rPr lang="en-US" sz="1200">
                <a:latin typeface="Arial Black" pitchFamily="-128" charset="0"/>
              </a:rPr>
              <a:t>ventricle</a:t>
            </a:r>
          </a:p>
        </p:txBody>
      </p:sp>
      <p:sp>
        <p:nvSpPr>
          <p:cNvPr id="41009" name="Rectangle 49"/>
          <p:cNvSpPr>
            <a:spLocks noChangeArrowheads="1"/>
          </p:cNvSpPr>
          <p:nvPr/>
        </p:nvSpPr>
        <p:spPr bwMode="auto">
          <a:xfrm>
            <a:off x="3708400" y="2106613"/>
            <a:ext cx="939800" cy="422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lnSpc>
                <a:spcPct val="90000"/>
              </a:lnSpc>
            </a:pPr>
            <a:r>
              <a:rPr lang="en-US" sz="1200" b="1">
                <a:latin typeface="Arial" charset="0"/>
              </a:rPr>
              <a:t>Anterior</a:t>
            </a:r>
          </a:p>
          <a:p>
            <a:pPr eaLnBrk="1" hangingPunct="1">
              <a:lnSpc>
                <a:spcPct val="90000"/>
              </a:lnSpc>
            </a:pPr>
            <a:r>
              <a:rPr lang="en-US" sz="1200" b="1">
                <a:latin typeface="Arial" charset="0"/>
              </a:rPr>
              <a:t>horn</a:t>
            </a:r>
          </a:p>
        </p:txBody>
      </p:sp>
      <p:sp>
        <p:nvSpPr>
          <p:cNvPr id="41010" name="Rectangle 50"/>
          <p:cNvSpPr>
            <a:spLocks noChangeArrowheads="1"/>
          </p:cNvSpPr>
          <p:nvPr/>
        </p:nvSpPr>
        <p:spPr bwMode="auto">
          <a:xfrm>
            <a:off x="3495675" y="2430463"/>
            <a:ext cx="1293813" cy="422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nSpc>
                <a:spcPct val="90000"/>
              </a:lnSpc>
            </a:pPr>
            <a:r>
              <a:rPr lang="en-US" sz="1200" b="1">
                <a:latin typeface="Arial" charset="0"/>
              </a:rPr>
              <a:t>Interventricular</a:t>
            </a:r>
          </a:p>
          <a:p>
            <a:pPr>
              <a:lnSpc>
                <a:spcPct val="90000"/>
              </a:lnSpc>
            </a:pPr>
            <a:r>
              <a:rPr lang="en-US" sz="1200" b="1">
                <a:latin typeface="Arial" charset="0"/>
              </a:rPr>
              <a:t>foramen</a:t>
            </a:r>
          </a:p>
        </p:txBody>
      </p:sp>
      <p:sp>
        <p:nvSpPr>
          <p:cNvPr id="41011" name="Rectangle 51"/>
          <p:cNvSpPr>
            <a:spLocks noChangeArrowheads="1"/>
          </p:cNvSpPr>
          <p:nvPr/>
        </p:nvSpPr>
        <p:spPr bwMode="auto">
          <a:xfrm>
            <a:off x="3708400" y="3097213"/>
            <a:ext cx="920750" cy="422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lnSpc>
                <a:spcPct val="90000"/>
              </a:lnSpc>
            </a:pPr>
            <a:r>
              <a:rPr lang="en-US" sz="1200">
                <a:latin typeface="Arial Black" pitchFamily="-128" charset="0"/>
              </a:rPr>
              <a:t>Third</a:t>
            </a:r>
          </a:p>
          <a:p>
            <a:pPr eaLnBrk="1" hangingPunct="1">
              <a:lnSpc>
                <a:spcPct val="90000"/>
              </a:lnSpc>
            </a:pPr>
            <a:r>
              <a:rPr lang="en-US" sz="1200">
                <a:latin typeface="Arial Black" pitchFamily="-128" charset="0"/>
              </a:rPr>
              <a:t>ventricle</a:t>
            </a:r>
          </a:p>
        </p:txBody>
      </p:sp>
      <p:sp>
        <p:nvSpPr>
          <p:cNvPr id="41012" name="Rectangle 52"/>
          <p:cNvSpPr>
            <a:spLocks noChangeArrowheads="1"/>
          </p:cNvSpPr>
          <p:nvPr/>
        </p:nvSpPr>
        <p:spPr bwMode="auto">
          <a:xfrm>
            <a:off x="3703638" y="3654425"/>
            <a:ext cx="1725612"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sz="1200">
                <a:latin typeface="Arial Black" pitchFamily="-128" charset="0"/>
              </a:rPr>
              <a:t>Cerebral aqueduct</a:t>
            </a:r>
          </a:p>
        </p:txBody>
      </p:sp>
      <p:sp>
        <p:nvSpPr>
          <p:cNvPr id="41013" name="Rectangle 53"/>
          <p:cNvSpPr>
            <a:spLocks noChangeArrowheads="1"/>
          </p:cNvSpPr>
          <p:nvPr/>
        </p:nvSpPr>
        <p:spPr bwMode="auto">
          <a:xfrm>
            <a:off x="3706813" y="3968750"/>
            <a:ext cx="1512887"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sz="1200">
                <a:latin typeface="Arial Black" pitchFamily="-128" charset="0"/>
              </a:rPr>
              <a:t>Fourth ventricle</a:t>
            </a:r>
          </a:p>
        </p:txBody>
      </p:sp>
      <p:sp>
        <p:nvSpPr>
          <p:cNvPr id="41014" name="Rectangle 54"/>
          <p:cNvSpPr>
            <a:spLocks noChangeArrowheads="1"/>
          </p:cNvSpPr>
          <p:nvPr/>
        </p:nvSpPr>
        <p:spPr bwMode="auto">
          <a:xfrm>
            <a:off x="3708400" y="4325938"/>
            <a:ext cx="1141413"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sz="1200" b="1">
                <a:latin typeface="Arial" charset="0"/>
              </a:rPr>
              <a:t>Central canal</a:t>
            </a:r>
          </a:p>
        </p:txBody>
      </p:sp>
      <p:sp>
        <p:nvSpPr>
          <p:cNvPr id="41015" name="Rectangle 55"/>
          <p:cNvSpPr>
            <a:spLocks noChangeArrowheads="1"/>
          </p:cNvSpPr>
          <p:nvPr/>
        </p:nvSpPr>
        <p:spPr bwMode="auto">
          <a:xfrm>
            <a:off x="8050213" y="2214563"/>
            <a:ext cx="852487" cy="422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nSpc>
                <a:spcPct val="90000"/>
              </a:lnSpc>
            </a:pPr>
            <a:r>
              <a:rPr lang="en-US" sz="1200" b="1">
                <a:latin typeface="Arial" charset="0"/>
              </a:rPr>
              <a:t>Posterior</a:t>
            </a:r>
          </a:p>
          <a:p>
            <a:pPr>
              <a:lnSpc>
                <a:spcPct val="90000"/>
              </a:lnSpc>
            </a:pPr>
            <a:r>
              <a:rPr lang="en-US" sz="1200" b="1">
                <a:latin typeface="Arial" charset="0"/>
              </a:rPr>
              <a:t>horn</a:t>
            </a:r>
          </a:p>
        </p:txBody>
      </p:sp>
      <p:sp>
        <p:nvSpPr>
          <p:cNvPr id="41016" name="Rectangle 56"/>
          <p:cNvSpPr>
            <a:spLocks noChangeArrowheads="1"/>
          </p:cNvSpPr>
          <p:nvPr/>
        </p:nvSpPr>
        <p:spPr bwMode="auto">
          <a:xfrm>
            <a:off x="8050213" y="3306763"/>
            <a:ext cx="709612" cy="422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nSpc>
                <a:spcPct val="90000"/>
              </a:lnSpc>
            </a:pPr>
            <a:r>
              <a:rPr lang="en-US" sz="1200" b="1">
                <a:latin typeface="Arial" charset="0"/>
              </a:rPr>
              <a:t>Inferior</a:t>
            </a:r>
          </a:p>
          <a:p>
            <a:pPr>
              <a:lnSpc>
                <a:spcPct val="90000"/>
              </a:lnSpc>
            </a:pPr>
            <a:r>
              <a:rPr lang="en-US" sz="1200" b="1">
                <a:latin typeface="Arial" charset="0"/>
              </a:rPr>
              <a:t>horn</a:t>
            </a:r>
          </a:p>
        </p:txBody>
      </p:sp>
      <p:sp>
        <p:nvSpPr>
          <p:cNvPr id="41017" name="Rectangle 57"/>
          <p:cNvSpPr>
            <a:spLocks noChangeArrowheads="1"/>
          </p:cNvSpPr>
          <p:nvPr/>
        </p:nvSpPr>
        <p:spPr bwMode="auto">
          <a:xfrm>
            <a:off x="8048625" y="3683000"/>
            <a:ext cx="793750" cy="422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nSpc>
                <a:spcPct val="90000"/>
              </a:lnSpc>
            </a:pPr>
            <a:r>
              <a:rPr lang="en-US" sz="1200" b="1">
                <a:latin typeface="Arial" charset="0"/>
              </a:rPr>
              <a:t>Median</a:t>
            </a:r>
          </a:p>
          <a:p>
            <a:pPr>
              <a:lnSpc>
                <a:spcPct val="90000"/>
              </a:lnSpc>
            </a:pPr>
            <a:r>
              <a:rPr lang="en-US" sz="1200" b="1">
                <a:latin typeface="Arial" charset="0"/>
              </a:rPr>
              <a:t>aperture</a:t>
            </a:r>
          </a:p>
        </p:txBody>
      </p:sp>
      <p:sp>
        <p:nvSpPr>
          <p:cNvPr id="41018" name="Rectangle 58"/>
          <p:cNvSpPr>
            <a:spLocks noChangeArrowheads="1"/>
          </p:cNvSpPr>
          <p:nvPr/>
        </p:nvSpPr>
        <p:spPr bwMode="auto">
          <a:xfrm>
            <a:off x="8048625" y="4084638"/>
            <a:ext cx="793750" cy="422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nSpc>
                <a:spcPct val="90000"/>
              </a:lnSpc>
            </a:pPr>
            <a:r>
              <a:rPr lang="en-US" sz="1200" b="1">
                <a:latin typeface="Arial" charset="0"/>
              </a:rPr>
              <a:t>Lateral</a:t>
            </a:r>
          </a:p>
          <a:p>
            <a:pPr>
              <a:lnSpc>
                <a:spcPct val="90000"/>
              </a:lnSpc>
            </a:pPr>
            <a:r>
              <a:rPr lang="en-US" sz="1200" b="1">
                <a:latin typeface="Arial" charset="0"/>
              </a:rPr>
              <a:t>aperture</a:t>
            </a:r>
          </a:p>
        </p:txBody>
      </p:sp>
      <p:sp>
        <p:nvSpPr>
          <p:cNvPr id="41019" name="Rectangle 59"/>
          <p:cNvSpPr>
            <a:spLocks noChangeArrowheads="1"/>
          </p:cNvSpPr>
          <p:nvPr/>
        </p:nvSpPr>
        <p:spPr bwMode="auto">
          <a:xfrm>
            <a:off x="2041525" y="4918075"/>
            <a:ext cx="130175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1" hangingPunct="1"/>
            <a:r>
              <a:rPr lang="en-US" sz="1200">
                <a:latin typeface="Arial Black" pitchFamily="-128" charset="0"/>
              </a:rPr>
              <a:t>Anterior view</a:t>
            </a:r>
          </a:p>
        </p:txBody>
      </p:sp>
      <p:sp>
        <p:nvSpPr>
          <p:cNvPr id="41020" name="Rectangle 60"/>
          <p:cNvSpPr>
            <a:spLocks noChangeArrowheads="1"/>
          </p:cNvSpPr>
          <p:nvPr/>
        </p:nvSpPr>
        <p:spPr bwMode="auto">
          <a:xfrm>
            <a:off x="5999163" y="4919663"/>
            <a:ext cx="1547812"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1" hangingPunct="1"/>
            <a:r>
              <a:rPr lang="en-US" sz="1200">
                <a:latin typeface="Arial Black" pitchFamily="-128" charset="0"/>
              </a:rPr>
              <a:t>Left lateral view</a:t>
            </a:r>
          </a:p>
        </p:txBody>
      </p:sp>
      <p:sp>
        <p:nvSpPr>
          <p:cNvPr id="41021" name="Line 61"/>
          <p:cNvSpPr>
            <a:spLocks noChangeShapeType="1"/>
          </p:cNvSpPr>
          <p:nvPr/>
        </p:nvSpPr>
        <p:spPr bwMode="auto">
          <a:xfrm>
            <a:off x="930275" y="2463800"/>
            <a:ext cx="1374775"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022" name="Line 62"/>
          <p:cNvSpPr>
            <a:spLocks noChangeShapeType="1"/>
          </p:cNvSpPr>
          <p:nvPr/>
        </p:nvSpPr>
        <p:spPr bwMode="auto">
          <a:xfrm>
            <a:off x="882650" y="3111500"/>
            <a:ext cx="841375"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023" name="Freeform 63"/>
          <p:cNvSpPr>
            <a:spLocks/>
          </p:cNvSpPr>
          <p:nvPr/>
        </p:nvSpPr>
        <p:spPr bwMode="auto">
          <a:xfrm>
            <a:off x="2365375" y="2559050"/>
            <a:ext cx="1184275" cy="50800"/>
          </a:xfrm>
          <a:custGeom>
            <a:avLst/>
            <a:gdLst>
              <a:gd name="T0" fmla="*/ 0 w 746"/>
              <a:gd name="T1" fmla="*/ 32 h 32"/>
              <a:gd name="T2" fmla="*/ 746 w 746"/>
              <a:gd name="T3" fmla="*/ 0 h 32"/>
            </a:gdLst>
            <a:ahLst/>
            <a:cxnLst>
              <a:cxn ang="0">
                <a:pos x="T0" y="T1"/>
              </a:cxn>
              <a:cxn ang="0">
                <a:pos x="T2" y="T3"/>
              </a:cxn>
            </a:cxnLst>
            <a:rect l="0" t="0" r="r" b="b"/>
            <a:pathLst>
              <a:path w="746" h="32">
                <a:moveTo>
                  <a:pt x="0" y="32"/>
                </a:moveTo>
                <a:lnTo>
                  <a:pt x="746" y="0"/>
                </a:lnTo>
              </a:path>
            </a:pathLst>
          </a:custGeom>
          <a:noFill/>
          <a:ln w="12700" cmpd="sng">
            <a:solidFill>
              <a:schemeClr val="tx1"/>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024" name="Freeform 64"/>
          <p:cNvSpPr>
            <a:spLocks/>
          </p:cNvSpPr>
          <p:nvPr/>
        </p:nvSpPr>
        <p:spPr bwMode="auto">
          <a:xfrm>
            <a:off x="1847850" y="1638300"/>
            <a:ext cx="1920875" cy="574675"/>
          </a:xfrm>
          <a:custGeom>
            <a:avLst/>
            <a:gdLst>
              <a:gd name="T0" fmla="*/ 0 w 1210"/>
              <a:gd name="T1" fmla="*/ 362 h 362"/>
              <a:gd name="T2" fmla="*/ 716 w 1210"/>
              <a:gd name="T3" fmla="*/ 0 h 362"/>
              <a:gd name="T4" fmla="*/ 1210 w 1210"/>
              <a:gd name="T5" fmla="*/ 0 h 362"/>
            </a:gdLst>
            <a:ahLst/>
            <a:cxnLst>
              <a:cxn ang="0">
                <a:pos x="T0" y="T1"/>
              </a:cxn>
              <a:cxn ang="0">
                <a:pos x="T2" y="T3"/>
              </a:cxn>
              <a:cxn ang="0">
                <a:pos x="T4" y="T5"/>
              </a:cxn>
            </a:cxnLst>
            <a:rect l="0" t="0" r="r" b="b"/>
            <a:pathLst>
              <a:path w="1210" h="362">
                <a:moveTo>
                  <a:pt x="0" y="362"/>
                </a:moveTo>
                <a:lnTo>
                  <a:pt x="716" y="0"/>
                </a:lnTo>
                <a:lnTo>
                  <a:pt x="1210" y="0"/>
                </a:lnTo>
              </a:path>
            </a:pathLst>
          </a:custGeom>
          <a:noFill/>
          <a:ln w="12700" cmpd="sng">
            <a:solidFill>
              <a:schemeClr val="tx1"/>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025" name="Freeform 65"/>
          <p:cNvSpPr>
            <a:spLocks/>
          </p:cNvSpPr>
          <p:nvPr/>
        </p:nvSpPr>
        <p:spPr bwMode="auto">
          <a:xfrm>
            <a:off x="2457450" y="2235200"/>
            <a:ext cx="1314450" cy="193675"/>
          </a:xfrm>
          <a:custGeom>
            <a:avLst/>
            <a:gdLst>
              <a:gd name="T0" fmla="*/ 0 w 828"/>
              <a:gd name="T1" fmla="*/ 122 h 122"/>
              <a:gd name="T2" fmla="*/ 662 w 828"/>
              <a:gd name="T3" fmla="*/ 0 h 122"/>
              <a:gd name="T4" fmla="*/ 828 w 828"/>
              <a:gd name="T5" fmla="*/ 2 h 122"/>
            </a:gdLst>
            <a:ahLst/>
            <a:cxnLst>
              <a:cxn ang="0">
                <a:pos x="T0" y="T1"/>
              </a:cxn>
              <a:cxn ang="0">
                <a:pos x="T2" y="T3"/>
              </a:cxn>
              <a:cxn ang="0">
                <a:pos x="T4" y="T5"/>
              </a:cxn>
            </a:cxnLst>
            <a:rect l="0" t="0" r="r" b="b"/>
            <a:pathLst>
              <a:path w="828" h="122">
                <a:moveTo>
                  <a:pt x="0" y="122"/>
                </a:moveTo>
                <a:lnTo>
                  <a:pt x="662" y="0"/>
                </a:lnTo>
                <a:lnTo>
                  <a:pt x="828" y="2"/>
                </a:lnTo>
              </a:path>
            </a:pathLst>
          </a:custGeom>
          <a:noFill/>
          <a:ln w="12700" cmpd="sng">
            <a:solidFill>
              <a:schemeClr val="tx1"/>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026" name="Freeform 66"/>
          <p:cNvSpPr>
            <a:spLocks/>
          </p:cNvSpPr>
          <p:nvPr/>
        </p:nvSpPr>
        <p:spPr bwMode="auto">
          <a:xfrm>
            <a:off x="2314575" y="2905125"/>
            <a:ext cx="1447800" cy="317500"/>
          </a:xfrm>
          <a:custGeom>
            <a:avLst/>
            <a:gdLst>
              <a:gd name="T0" fmla="*/ 0 w 912"/>
              <a:gd name="T1" fmla="*/ 0 h 200"/>
              <a:gd name="T2" fmla="*/ 864 w 912"/>
              <a:gd name="T3" fmla="*/ 200 h 200"/>
              <a:gd name="T4" fmla="*/ 912 w 912"/>
              <a:gd name="T5" fmla="*/ 200 h 200"/>
            </a:gdLst>
            <a:ahLst/>
            <a:cxnLst>
              <a:cxn ang="0">
                <a:pos x="T0" y="T1"/>
              </a:cxn>
              <a:cxn ang="0">
                <a:pos x="T2" y="T3"/>
              </a:cxn>
              <a:cxn ang="0">
                <a:pos x="T4" y="T5"/>
              </a:cxn>
            </a:cxnLst>
            <a:rect l="0" t="0" r="r" b="b"/>
            <a:pathLst>
              <a:path w="912" h="200">
                <a:moveTo>
                  <a:pt x="0" y="0"/>
                </a:moveTo>
                <a:lnTo>
                  <a:pt x="864" y="200"/>
                </a:lnTo>
                <a:lnTo>
                  <a:pt x="912" y="200"/>
                </a:lnTo>
              </a:path>
            </a:pathLst>
          </a:custGeom>
          <a:noFill/>
          <a:ln w="12700" cmpd="sng">
            <a:solidFill>
              <a:schemeClr val="tx1"/>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027" name="Freeform 67"/>
          <p:cNvSpPr>
            <a:spLocks/>
          </p:cNvSpPr>
          <p:nvPr/>
        </p:nvSpPr>
        <p:spPr bwMode="auto">
          <a:xfrm>
            <a:off x="2314575" y="3276600"/>
            <a:ext cx="1447800" cy="533400"/>
          </a:xfrm>
          <a:custGeom>
            <a:avLst/>
            <a:gdLst>
              <a:gd name="T0" fmla="*/ 0 w 912"/>
              <a:gd name="T1" fmla="*/ 0 h 336"/>
              <a:gd name="T2" fmla="*/ 864 w 912"/>
              <a:gd name="T3" fmla="*/ 336 h 336"/>
              <a:gd name="T4" fmla="*/ 912 w 912"/>
              <a:gd name="T5" fmla="*/ 336 h 336"/>
            </a:gdLst>
            <a:ahLst/>
            <a:cxnLst>
              <a:cxn ang="0">
                <a:pos x="T0" y="T1"/>
              </a:cxn>
              <a:cxn ang="0">
                <a:pos x="T2" y="T3"/>
              </a:cxn>
              <a:cxn ang="0">
                <a:pos x="T4" y="T5"/>
              </a:cxn>
            </a:cxnLst>
            <a:rect l="0" t="0" r="r" b="b"/>
            <a:pathLst>
              <a:path w="912" h="336">
                <a:moveTo>
                  <a:pt x="0" y="0"/>
                </a:moveTo>
                <a:lnTo>
                  <a:pt x="864" y="336"/>
                </a:lnTo>
                <a:lnTo>
                  <a:pt x="912" y="336"/>
                </a:lnTo>
              </a:path>
            </a:pathLst>
          </a:custGeom>
          <a:noFill/>
          <a:ln w="12700" cmpd="sng">
            <a:solidFill>
              <a:schemeClr val="tx1"/>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028" name="Freeform 68"/>
          <p:cNvSpPr>
            <a:spLocks/>
          </p:cNvSpPr>
          <p:nvPr/>
        </p:nvSpPr>
        <p:spPr bwMode="auto">
          <a:xfrm>
            <a:off x="2324100" y="3803650"/>
            <a:ext cx="1438275" cy="314325"/>
          </a:xfrm>
          <a:custGeom>
            <a:avLst/>
            <a:gdLst>
              <a:gd name="T0" fmla="*/ 0 w 906"/>
              <a:gd name="T1" fmla="*/ 0 h 198"/>
              <a:gd name="T2" fmla="*/ 854 w 906"/>
              <a:gd name="T3" fmla="*/ 198 h 198"/>
              <a:gd name="T4" fmla="*/ 906 w 906"/>
              <a:gd name="T5" fmla="*/ 198 h 198"/>
            </a:gdLst>
            <a:ahLst/>
            <a:cxnLst>
              <a:cxn ang="0">
                <a:pos x="T0" y="T1"/>
              </a:cxn>
              <a:cxn ang="0">
                <a:pos x="T2" y="T3"/>
              </a:cxn>
              <a:cxn ang="0">
                <a:pos x="T4" y="T5"/>
              </a:cxn>
            </a:cxnLst>
            <a:rect l="0" t="0" r="r" b="b"/>
            <a:pathLst>
              <a:path w="906" h="198">
                <a:moveTo>
                  <a:pt x="0" y="0"/>
                </a:moveTo>
                <a:lnTo>
                  <a:pt x="854" y="198"/>
                </a:lnTo>
                <a:lnTo>
                  <a:pt x="906" y="198"/>
                </a:lnTo>
              </a:path>
            </a:pathLst>
          </a:custGeom>
          <a:noFill/>
          <a:ln w="12700" cmpd="sng">
            <a:solidFill>
              <a:schemeClr val="tx1"/>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029" name="Line 69"/>
          <p:cNvSpPr>
            <a:spLocks noChangeShapeType="1"/>
          </p:cNvSpPr>
          <p:nvPr/>
        </p:nvSpPr>
        <p:spPr bwMode="auto">
          <a:xfrm>
            <a:off x="2330450" y="4473575"/>
            <a:ext cx="1435100"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030" name="Line 70"/>
          <p:cNvSpPr>
            <a:spLocks noChangeShapeType="1"/>
          </p:cNvSpPr>
          <p:nvPr/>
        </p:nvSpPr>
        <p:spPr bwMode="auto">
          <a:xfrm>
            <a:off x="871538" y="3789363"/>
            <a:ext cx="1109662"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031" name="Freeform 71"/>
          <p:cNvSpPr>
            <a:spLocks/>
          </p:cNvSpPr>
          <p:nvPr/>
        </p:nvSpPr>
        <p:spPr bwMode="auto">
          <a:xfrm>
            <a:off x="4435475" y="1644650"/>
            <a:ext cx="1882775" cy="927100"/>
          </a:xfrm>
          <a:custGeom>
            <a:avLst/>
            <a:gdLst>
              <a:gd name="T0" fmla="*/ 0 w 1186"/>
              <a:gd name="T1" fmla="*/ 0 h 584"/>
              <a:gd name="T2" fmla="*/ 408 w 1186"/>
              <a:gd name="T3" fmla="*/ 0 h 584"/>
              <a:gd name="T4" fmla="*/ 1186 w 1186"/>
              <a:gd name="T5" fmla="*/ 584 h 584"/>
            </a:gdLst>
            <a:ahLst/>
            <a:cxnLst>
              <a:cxn ang="0">
                <a:pos x="T0" y="T1"/>
              </a:cxn>
              <a:cxn ang="0">
                <a:pos x="T2" y="T3"/>
              </a:cxn>
              <a:cxn ang="0">
                <a:pos x="T4" y="T5"/>
              </a:cxn>
            </a:cxnLst>
            <a:rect l="0" t="0" r="r" b="b"/>
            <a:pathLst>
              <a:path w="1186" h="584">
                <a:moveTo>
                  <a:pt x="0" y="0"/>
                </a:moveTo>
                <a:lnTo>
                  <a:pt x="408" y="0"/>
                </a:lnTo>
                <a:lnTo>
                  <a:pt x="1186" y="584"/>
                </a:lnTo>
              </a:path>
            </a:pathLst>
          </a:custGeom>
          <a:noFill/>
          <a:ln w="12700" cmpd="sng">
            <a:solidFill>
              <a:schemeClr val="tx1"/>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032" name="Freeform 72"/>
          <p:cNvSpPr>
            <a:spLocks/>
          </p:cNvSpPr>
          <p:nvPr/>
        </p:nvSpPr>
        <p:spPr bwMode="auto">
          <a:xfrm>
            <a:off x="4438650" y="2238375"/>
            <a:ext cx="1127125" cy="571500"/>
          </a:xfrm>
          <a:custGeom>
            <a:avLst/>
            <a:gdLst>
              <a:gd name="T0" fmla="*/ 0 w 710"/>
              <a:gd name="T1" fmla="*/ 2 h 360"/>
              <a:gd name="T2" fmla="*/ 136 w 710"/>
              <a:gd name="T3" fmla="*/ 0 h 360"/>
              <a:gd name="T4" fmla="*/ 710 w 710"/>
              <a:gd name="T5" fmla="*/ 360 h 360"/>
            </a:gdLst>
            <a:ahLst/>
            <a:cxnLst>
              <a:cxn ang="0">
                <a:pos x="T0" y="T1"/>
              </a:cxn>
              <a:cxn ang="0">
                <a:pos x="T2" y="T3"/>
              </a:cxn>
              <a:cxn ang="0">
                <a:pos x="T4" y="T5"/>
              </a:cxn>
            </a:cxnLst>
            <a:rect l="0" t="0" r="r" b="b"/>
            <a:pathLst>
              <a:path w="710" h="360">
                <a:moveTo>
                  <a:pt x="0" y="2"/>
                </a:moveTo>
                <a:lnTo>
                  <a:pt x="136" y="0"/>
                </a:lnTo>
                <a:lnTo>
                  <a:pt x="710" y="360"/>
                </a:lnTo>
              </a:path>
            </a:pathLst>
          </a:custGeom>
          <a:noFill/>
          <a:ln w="12700" cmpd="sng">
            <a:solidFill>
              <a:schemeClr val="tx1"/>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033" name="Freeform 73"/>
          <p:cNvSpPr>
            <a:spLocks/>
          </p:cNvSpPr>
          <p:nvPr/>
        </p:nvSpPr>
        <p:spPr bwMode="auto">
          <a:xfrm>
            <a:off x="4708525" y="2562225"/>
            <a:ext cx="1276350" cy="447675"/>
          </a:xfrm>
          <a:custGeom>
            <a:avLst/>
            <a:gdLst>
              <a:gd name="T0" fmla="*/ 0 w 804"/>
              <a:gd name="T1" fmla="*/ 2 h 282"/>
              <a:gd name="T2" fmla="*/ 54 w 804"/>
              <a:gd name="T3" fmla="*/ 0 h 282"/>
              <a:gd name="T4" fmla="*/ 804 w 804"/>
              <a:gd name="T5" fmla="*/ 282 h 282"/>
            </a:gdLst>
            <a:ahLst/>
            <a:cxnLst>
              <a:cxn ang="0">
                <a:pos x="T0" y="T1"/>
              </a:cxn>
              <a:cxn ang="0">
                <a:pos x="T2" y="T3"/>
              </a:cxn>
              <a:cxn ang="0">
                <a:pos x="T4" y="T5"/>
              </a:cxn>
            </a:cxnLst>
            <a:rect l="0" t="0" r="r" b="b"/>
            <a:pathLst>
              <a:path w="804" h="282">
                <a:moveTo>
                  <a:pt x="0" y="2"/>
                </a:moveTo>
                <a:lnTo>
                  <a:pt x="54" y="0"/>
                </a:lnTo>
                <a:lnTo>
                  <a:pt x="804" y="282"/>
                </a:lnTo>
              </a:path>
            </a:pathLst>
          </a:custGeom>
          <a:noFill/>
          <a:ln w="12700" cmpd="sng">
            <a:solidFill>
              <a:schemeClr val="tx1"/>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034" name="Freeform 74"/>
          <p:cNvSpPr>
            <a:spLocks/>
          </p:cNvSpPr>
          <p:nvPr/>
        </p:nvSpPr>
        <p:spPr bwMode="auto">
          <a:xfrm>
            <a:off x="4273550" y="3035300"/>
            <a:ext cx="2111375" cy="200025"/>
          </a:xfrm>
          <a:custGeom>
            <a:avLst/>
            <a:gdLst>
              <a:gd name="T0" fmla="*/ 0 w 1330"/>
              <a:gd name="T1" fmla="*/ 126 h 126"/>
              <a:gd name="T2" fmla="*/ 332 w 1330"/>
              <a:gd name="T3" fmla="*/ 126 h 126"/>
              <a:gd name="T4" fmla="*/ 1330 w 1330"/>
              <a:gd name="T5" fmla="*/ 0 h 126"/>
            </a:gdLst>
            <a:ahLst/>
            <a:cxnLst>
              <a:cxn ang="0">
                <a:pos x="T0" y="T1"/>
              </a:cxn>
              <a:cxn ang="0">
                <a:pos x="T2" y="T3"/>
              </a:cxn>
              <a:cxn ang="0">
                <a:pos x="T4" y="T5"/>
              </a:cxn>
            </a:cxnLst>
            <a:rect l="0" t="0" r="r" b="b"/>
            <a:pathLst>
              <a:path w="1330" h="126">
                <a:moveTo>
                  <a:pt x="0" y="126"/>
                </a:moveTo>
                <a:lnTo>
                  <a:pt x="332" y="126"/>
                </a:lnTo>
                <a:lnTo>
                  <a:pt x="1330" y="0"/>
                </a:lnTo>
              </a:path>
            </a:pathLst>
          </a:custGeom>
          <a:noFill/>
          <a:ln w="12700" cmpd="sng">
            <a:solidFill>
              <a:schemeClr val="tx1"/>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035" name="Line 75"/>
          <p:cNvSpPr>
            <a:spLocks noChangeShapeType="1"/>
          </p:cNvSpPr>
          <p:nvPr/>
        </p:nvSpPr>
        <p:spPr bwMode="auto">
          <a:xfrm>
            <a:off x="6292850" y="3441700"/>
            <a:ext cx="1825625"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036" name="Line 76"/>
          <p:cNvSpPr>
            <a:spLocks noChangeShapeType="1"/>
          </p:cNvSpPr>
          <p:nvPr/>
        </p:nvSpPr>
        <p:spPr bwMode="auto">
          <a:xfrm flipV="1">
            <a:off x="6781800" y="3813175"/>
            <a:ext cx="1323975" cy="34925"/>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037" name="Freeform 77"/>
          <p:cNvSpPr>
            <a:spLocks/>
          </p:cNvSpPr>
          <p:nvPr/>
        </p:nvSpPr>
        <p:spPr bwMode="auto">
          <a:xfrm>
            <a:off x="6664325" y="4041775"/>
            <a:ext cx="1441450" cy="171450"/>
          </a:xfrm>
          <a:custGeom>
            <a:avLst/>
            <a:gdLst>
              <a:gd name="T0" fmla="*/ 0 w 908"/>
              <a:gd name="T1" fmla="*/ 0 h 108"/>
              <a:gd name="T2" fmla="*/ 824 w 908"/>
              <a:gd name="T3" fmla="*/ 108 h 108"/>
              <a:gd name="T4" fmla="*/ 908 w 908"/>
              <a:gd name="T5" fmla="*/ 108 h 108"/>
            </a:gdLst>
            <a:ahLst/>
            <a:cxnLst>
              <a:cxn ang="0">
                <a:pos x="T0" y="T1"/>
              </a:cxn>
              <a:cxn ang="0">
                <a:pos x="T2" y="T3"/>
              </a:cxn>
              <a:cxn ang="0">
                <a:pos x="T4" y="T5"/>
              </a:cxn>
            </a:cxnLst>
            <a:rect l="0" t="0" r="r" b="b"/>
            <a:pathLst>
              <a:path w="908" h="108">
                <a:moveTo>
                  <a:pt x="0" y="0"/>
                </a:moveTo>
                <a:lnTo>
                  <a:pt x="824" y="108"/>
                </a:lnTo>
                <a:lnTo>
                  <a:pt x="908" y="108"/>
                </a:lnTo>
              </a:path>
            </a:pathLst>
          </a:custGeom>
          <a:noFill/>
          <a:ln w="12700" cmpd="sng">
            <a:solidFill>
              <a:schemeClr val="tx1"/>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038" name="Line 78"/>
          <p:cNvSpPr>
            <a:spLocks noChangeShapeType="1"/>
          </p:cNvSpPr>
          <p:nvPr/>
        </p:nvSpPr>
        <p:spPr bwMode="auto">
          <a:xfrm>
            <a:off x="4800600" y="4473575"/>
            <a:ext cx="21590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039" name="Freeform 79"/>
          <p:cNvSpPr>
            <a:spLocks/>
          </p:cNvSpPr>
          <p:nvPr/>
        </p:nvSpPr>
        <p:spPr bwMode="auto">
          <a:xfrm>
            <a:off x="5184775" y="3705225"/>
            <a:ext cx="1517650" cy="425450"/>
          </a:xfrm>
          <a:custGeom>
            <a:avLst/>
            <a:gdLst>
              <a:gd name="T0" fmla="*/ 0 w 956"/>
              <a:gd name="T1" fmla="*/ 268 h 268"/>
              <a:gd name="T2" fmla="*/ 586 w 956"/>
              <a:gd name="T3" fmla="*/ 266 h 268"/>
              <a:gd name="T4" fmla="*/ 956 w 956"/>
              <a:gd name="T5" fmla="*/ 0 h 268"/>
            </a:gdLst>
            <a:ahLst/>
            <a:cxnLst>
              <a:cxn ang="0">
                <a:pos x="T0" y="T1"/>
              </a:cxn>
              <a:cxn ang="0">
                <a:pos x="T2" y="T3"/>
              </a:cxn>
              <a:cxn ang="0">
                <a:pos x="T4" y="T5"/>
              </a:cxn>
            </a:cxnLst>
            <a:rect l="0" t="0" r="r" b="b"/>
            <a:pathLst>
              <a:path w="956" h="268">
                <a:moveTo>
                  <a:pt x="0" y="268"/>
                </a:moveTo>
                <a:lnTo>
                  <a:pt x="586" y="266"/>
                </a:lnTo>
                <a:lnTo>
                  <a:pt x="956" y="0"/>
                </a:lnTo>
              </a:path>
            </a:pathLst>
          </a:custGeom>
          <a:noFill/>
          <a:ln w="12700" cmpd="sng">
            <a:solidFill>
              <a:schemeClr val="tx1"/>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040" name="Freeform 80"/>
          <p:cNvSpPr>
            <a:spLocks/>
          </p:cNvSpPr>
          <p:nvPr/>
        </p:nvSpPr>
        <p:spPr bwMode="auto">
          <a:xfrm>
            <a:off x="5375275" y="3568700"/>
            <a:ext cx="1273175" cy="241300"/>
          </a:xfrm>
          <a:custGeom>
            <a:avLst/>
            <a:gdLst>
              <a:gd name="T0" fmla="*/ 0 w 802"/>
              <a:gd name="T1" fmla="*/ 150 h 152"/>
              <a:gd name="T2" fmla="*/ 310 w 802"/>
              <a:gd name="T3" fmla="*/ 152 h 152"/>
              <a:gd name="T4" fmla="*/ 802 w 802"/>
              <a:gd name="T5" fmla="*/ 0 h 152"/>
            </a:gdLst>
            <a:ahLst/>
            <a:cxnLst>
              <a:cxn ang="0">
                <a:pos x="T0" y="T1"/>
              </a:cxn>
              <a:cxn ang="0">
                <a:pos x="T2" y="T3"/>
              </a:cxn>
              <a:cxn ang="0">
                <a:pos x="T4" y="T5"/>
              </a:cxn>
            </a:cxnLst>
            <a:rect l="0" t="0" r="r" b="b"/>
            <a:pathLst>
              <a:path w="802" h="152">
                <a:moveTo>
                  <a:pt x="0" y="150"/>
                </a:moveTo>
                <a:lnTo>
                  <a:pt x="310" y="152"/>
                </a:lnTo>
                <a:lnTo>
                  <a:pt x="802" y="0"/>
                </a:lnTo>
              </a:path>
            </a:pathLst>
          </a:custGeom>
          <a:noFill/>
          <a:ln w="12700" cmpd="sng">
            <a:solidFill>
              <a:schemeClr val="tx1"/>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041" name="Freeform 81"/>
          <p:cNvSpPr>
            <a:spLocks/>
          </p:cNvSpPr>
          <p:nvPr/>
        </p:nvSpPr>
        <p:spPr bwMode="auto">
          <a:xfrm>
            <a:off x="7350125" y="2343150"/>
            <a:ext cx="765175" cy="492125"/>
          </a:xfrm>
          <a:custGeom>
            <a:avLst/>
            <a:gdLst>
              <a:gd name="T0" fmla="*/ 0 w 482"/>
              <a:gd name="T1" fmla="*/ 310 h 310"/>
              <a:gd name="T2" fmla="*/ 394 w 482"/>
              <a:gd name="T3" fmla="*/ 0 h 310"/>
              <a:gd name="T4" fmla="*/ 482 w 482"/>
              <a:gd name="T5" fmla="*/ 0 h 310"/>
            </a:gdLst>
            <a:ahLst/>
            <a:cxnLst>
              <a:cxn ang="0">
                <a:pos x="T0" y="T1"/>
              </a:cxn>
              <a:cxn ang="0">
                <a:pos x="T2" y="T3"/>
              </a:cxn>
              <a:cxn ang="0">
                <a:pos x="T4" y="T5"/>
              </a:cxn>
            </a:cxnLst>
            <a:rect l="0" t="0" r="r" b="b"/>
            <a:pathLst>
              <a:path w="482" h="310">
                <a:moveTo>
                  <a:pt x="0" y="310"/>
                </a:moveTo>
                <a:lnTo>
                  <a:pt x="394" y="0"/>
                </a:lnTo>
                <a:lnTo>
                  <a:pt x="482" y="0"/>
                </a:lnTo>
              </a:path>
            </a:pathLst>
          </a:custGeom>
          <a:noFill/>
          <a:ln w="12700" cmpd="sng">
            <a:solidFill>
              <a:schemeClr val="tx1"/>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extLst>
      <p:ext uri="{BB962C8B-B14F-4D97-AF65-F5344CB8AC3E}">
        <p14:creationId xmlns:p14="http://schemas.microsoft.com/office/powerpoint/2010/main" val="2835072157"/>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90" name="Rectangle 6"/>
          <p:cNvSpPr>
            <a:spLocks noGrp="1" noChangeArrowheads="1"/>
          </p:cNvSpPr>
          <p:nvPr>
            <p:ph type="title"/>
          </p:nvPr>
        </p:nvSpPr>
        <p:spPr/>
        <p:txBody>
          <a:bodyPr/>
          <a:lstStyle/>
          <a:p>
            <a:r>
              <a:rPr lang="en-US"/>
              <a:t>Cerebral Hemispheres</a:t>
            </a:r>
          </a:p>
        </p:txBody>
      </p:sp>
      <p:sp>
        <p:nvSpPr>
          <p:cNvPr id="41991" name="Rectangle 7"/>
          <p:cNvSpPr>
            <a:spLocks noGrp="1" noChangeArrowheads="1"/>
          </p:cNvSpPr>
          <p:nvPr>
            <p:ph type="body" idx="1"/>
          </p:nvPr>
        </p:nvSpPr>
        <p:spPr/>
        <p:txBody>
          <a:bodyPr>
            <a:normAutofit fontScale="92500" lnSpcReduction="20000"/>
          </a:bodyPr>
          <a:lstStyle/>
          <a:p>
            <a:r>
              <a:rPr lang="en-US" dirty="0"/>
              <a:t>Surface markings</a:t>
            </a:r>
          </a:p>
          <a:p>
            <a:pPr lvl="1"/>
            <a:r>
              <a:rPr lang="en-US" dirty="0"/>
              <a:t>Ridges </a:t>
            </a:r>
            <a:r>
              <a:rPr lang="en-US" dirty="0" smtClean="0"/>
              <a:t>	</a:t>
            </a:r>
          </a:p>
          <a:p>
            <a:pPr lvl="2"/>
            <a:r>
              <a:rPr lang="en-US" b="1" dirty="0" err="1" smtClean="0"/>
              <a:t>Gyri</a:t>
            </a:r>
            <a:r>
              <a:rPr lang="en-US" b="1" dirty="0" smtClean="0"/>
              <a:t> </a:t>
            </a:r>
            <a:endParaRPr lang="en-US" dirty="0" smtClean="0"/>
          </a:p>
          <a:p>
            <a:pPr lvl="1"/>
            <a:r>
              <a:rPr lang="en-US" dirty="0" smtClean="0"/>
              <a:t>shallow </a:t>
            </a:r>
            <a:r>
              <a:rPr lang="en-US" dirty="0"/>
              <a:t>grooves </a:t>
            </a:r>
            <a:endParaRPr lang="en-US" dirty="0" smtClean="0"/>
          </a:p>
          <a:p>
            <a:pPr lvl="2"/>
            <a:r>
              <a:rPr lang="en-US" b="1" dirty="0" smtClean="0"/>
              <a:t>Sulci</a:t>
            </a:r>
            <a:endParaRPr lang="en-US" dirty="0" smtClean="0"/>
          </a:p>
          <a:p>
            <a:pPr lvl="1"/>
            <a:r>
              <a:rPr lang="en-US" dirty="0" smtClean="0"/>
              <a:t>deep </a:t>
            </a:r>
            <a:r>
              <a:rPr lang="en-US" dirty="0"/>
              <a:t>grooves </a:t>
            </a:r>
            <a:endParaRPr lang="en-US" dirty="0" smtClean="0"/>
          </a:p>
          <a:p>
            <a:pPr lvl="2"/>
            <a:r>
              <a:rPr lang="en-US" b="1" dirty="0" smtClean="0"/>
              <a:t>Fissures</a:t>
            </a:r>
            <a:r>
              <a:rPr lang="en-US" dirty="0" smtClean="0"/>
              <a:t> </a:t>
            </a:r>
            <a:endParaRPr lang="en-US" dirty="0"/>
          </a:p>
          <a:p>
            <a:pPr lvl="1"/>
            <a:endParaRPr lang="en-US" b="1" dirty="0" smtClean="0"/>
          </a:p>
          <a:p>
            <a:pPr lvl="1"/>
            <a:r>
              <a:rPr lang="en-US" b="1" dirty="0" smtClean="0"/>
              <a:t>Longitudinal </a:t>
            </a:r>
            <a:r>
              <a:rPr lang="en-US" b="1" dirty="0"/>
              <a:t>fissure</a:t>
            </a:r>
            <a:endParaRPr lang="en-US" dirty="0"/>
          </a:p>
          <a:p>
            <a:pPr marL="1085850" lvl="2"/>
            <a:r>
              <a:rPr lang="en-US" dirty="0"/>
              <a:t>Separates two hemispheres</a:t>
            </a:r>
          </a:p>
          <a:p>
            <a:pPr lvl="1"/>
            <a:r>
              <a:rPr lang="en-US" b="1" dirty="0"/>
              <a:t>Transverse cerebral fissure</a:t>
            </a:r>
            <a:endParaRPr lang="en-US" dirty="0"/>
          </a:p>
          <a:p>
            <a:pPr marL="1085850" lvl="2"/>
            <a:r>
              <a:rPr lang="en-US" dirty="0"/>
              <a:t>Separates cerebrum and cerebellum</a:t>
            </a:r>
          </a:p>
          <a:p>
            <a:pPr lvl="1"/>
            <a:endParaRPr lang="en-US" dirty="0"/>
          </a:p>
        </p:txBody>
      </p:sp>
    </p:spTree>
    <p:extLst>
      <p:ext uri="{BB962C8B-B14F-4D97-AF65-F5344CB8AC3E}">
        <p14:creationId xmlns:p14="http://schemas.microsoft.com/office/powerpoint/2010/main" val="2627546845"/>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4" name="Rectangle 6"/>
          <p:cNvSpPr>
            <a:spLocks noGrp="1" noChangeArrowheads="1"/>
          </p:cNvSpPr>
          <p:nvPr>
            <p:ph type="title"/>
          </p:nvPr>
        </p:nvSpPr>
        <p:spPr/>
        <p:txBody>
          <a:bodyPr/>
          <a:lstStyle/>
          <a:p>
            <a:r>
              <a:rPr lang="en-US"/>
              <a:t>Cerebral Hemispheres</a:t>
            </a:r>
          </a:p>
        </p:txBody>
      </p:sp>
      <p:sp>
        <p:nvSpPr>
          <p:cNvPr id="43015" name="Rectangle 7"/>
          <p:cNvSpPr>
            <a:spLocks noGrp="1" noChangeArrowheads="1"/>
          </p:cNvSpPr>
          <p:nvPr>
            <p:ph type="body" idx="1"/>
          </p:nvPr>
        </p:nvSpPr>
        <p:spPr/>
        <p:txBody>
          <a:bodyPr/>
          <a:lstStyle/>
          <a:p>
            <a:r>
              <a:rPr lang="en-US"/>
              <a:t>Five lobes</a:t>
            </a:r>
          </a:p>
          <a:p>
            <a:pPr lvl="1"/>
            <a:r>
              <a:rPr lang="en-US" b="1"/>
              <a:t>Frontal</a:t>
            </a:r>
          </a:p>
          <a:p>
            <a:pPr lvl="1"/>
            <a:r>
              <a:rPr lang="en-US" b="1"/>
              <a:t>Parietal </a:t>
            </a:r>
          </a:p>
          <a:p>
            <a:pPr lvl="1"/>
            <a:r>
              <a:rPr lang="en-US" b="1"/>
              <a:t>Temporal </a:t>
            </a:r>
          </a:p>
          <a:p>
            <a:pPr lvl="1"/>
            <a:r>
              <a:rPr lang="en-US" b="1"/>
              <a:t>Occipital</a:t>
            </a:r>
          </a:p>
          <a:p>
            <a:pPr lvl="1"/>
            <a:r>
              <a:rPr lang="en-US" b="1"/>
              <a:t>Insula</a:t>
            </a:r>
          </a:p>
        </p:txBody>
      </p:sp>
    </p:spTree>
    <p:extLst>
      <p:ext uri="{BB962C8B-B14F-4D97-AF65-F5344CB8AC3E}">
        <p14:creationId xmlns:p14="http://schemas.microsoft.com/office/powerpoint/2010/main" val="2423194585"/>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8" name="Rectangle 6"/>
          <p:cNvSpPr>
            <a:spLocks noGrp="1" noChangeArrowheads="1"/>
          </p:cNvSpPr>
          <p:nvPr>
            <p:ph type="title"/>
          </p:nvPr>
        </p:nvSpPr>
        <p:spPr/>
        <p:txBody>
          <a:bodyPr/>
          <a:lstStyle/>
          <a:p>
            <a:r>
              <a:rPr lang="en-US"/>
              <a:t>Cerebral Hemispheres</a:t>
            </a:r>
          </a:p>
        </p:txBody>
      </p:sp>
      <p:sp>
        <p:nvSpPr>
          <p:cNvPr id="44039" name="Rectangle 7"/>
          <p:cNvSpPr>
            <a:spLocks noGrp="1" noChangeArrowheads="1"/>
          </p:cNvSpPr>
          <p:nvPr>
            <p:ph type="body" idx="1"/>
          </p:nvPr>
        </p:nvSpPr>
        <p:spPr/>
        <p:txBody>
          <a:bodyPr/>
          <a:lstStyle/>
          <a:p>
            <a:r>
              <a:rPr lang="en-US" b="1" dirty="0"/>
              <a:t>Central sulcus</a:t>
            </a:r>
            <a:endParaRPr lang="en-US" dirty="0"/>
          </a:p>
          <a:p>
            <a:pPr lvl="1"/>
            <a:r>
              <a:rPr lang="en-US" dirty="0"/>
              <a:t>Separates </a:t>
            </a:r>
            <a:r>
              <a:rPr lang="en-US" b="1" dirty="0" err="1"/>
              <a:t>precentral</a:t>
            </a:r>
            <a:r>
              <a:rPr lang="en-US" b="1" dirty="0"/>
              <a:t> </a:t>
            </a:r>
            <a:r>
              <a:rPr lang="en-US" b="1" dirty="0" err="1"/>
              <a:t>gyrus</a:t>
            </a:r>
            <a:r>
              <a:rPr lang="en-US" dirty="0"/>
              <a:t> </a:t>
            </a:r>
            <a:r>
              <a:rPr lang="en-US" dirty="0" smtClean="0"/>
              <a:t>(motor) of </a:t>
            </a:r>
            <a:r>
              <a:rPr lang="en-US" dirty="0"/>
              <a:t>frontal lobe and </a:t>
            </a:r>
            <a:r>
              <a:rPr lang="en-US" b="1" dirty="0" err="1"/>
              <a:t>postcentral</a:t>
            </a:r>
            <a:r>
              <a:rPr lang="en-US" b="1" dirty="0"/>
              <a:t> </a:t>
            </a:r>
            <a:r>
              <a:rPr lang="en-US" b="1" dirty="0" err="1"/>
              <a:t>gyrus</a:t>
            </a:r>
            <a:r>
              <a:rPr lang="en-US" dirty="0"/>
              <a:t> </a:t>
            </a:r>
            <a:r>
              <a:rPr lang="en-US" dirty="0" smtClean="0"/>
              <a:t>(sensory) of </a:t>
            </a:r>
            <a:r>
              <a:rPr lang="en-US" dirty="0"/>
              <a:t>parietal lobe</a:t>
            </a:r>
          </a:p>
          <a:p>
            <a:endParaRPr lang="en-US" b="1" dirty="0" smtClean="0"/>
          </a:p>
          <a:p>
            <a:r>
              <a:rPr lang="en-US" b="1" dirty="0" err="1" smtClean="0"/>
              <a:t>Parieto</a:t>
            </a:r>
            <a:r>
              <a:rPr lang="en-US" b="1" dirty="0" smtClean="0"/>
              <a:t>-occipital </a:t>
            </a:r>
            <a:r>
              <a:rPr lang="en-US" b="1" dirty="0"/>
              <a:t>sulcus</a:t>
            </a:r>
            <a:endParaRPr lang="en-US" dirty="0"/>
          </a:p>
          <a:p>
            <a:pPr lvl="1"/>
            <a:r>
              <a:rPr lang="en-US" dirty="0"/>
              <a:t>Separates occipital and parietal lobes</a:t>
            </a:r>
          </a:p>
          <a:p>
            <a:endParaRPr lang="en-US" b="1" dirty="0" smtClean="0"/>
          </a:p>
          <a:p>
            <a:r>
              <a:rPr lang="en-US" b="1" dirty="0" smtClean="0"/>
              <a:t>Lateral </a:t>
            </a:r>
            <a:r>
              <a:rPr lang="en-US" b="1" dirty="0"/>
              <a:t>sulcus</a:t>
            </a:r>
            <a:r>
              <a:rPr lang="en-US" dirty="0"/>
              <a:t> outlines temporal lobes</a:t>
            </a:r>
          </a:p>
        </p:txBody>
      </p:sp>
    </p:spTree>
    <p:extLst>
      <p:ext uri="{BB962C8B-B14F-4D97-AF65-F5344CB8AC3E}">
        <p14:creationId xmlns:p14="http://schemas.microsoft.com/office/powerpoint/2010/main" val="3974409150"/>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62" name="Rectangle 6"/>
          <p:cNvSpPr>
            <a:spLocks noGrp="1" noChangeArrowheads="1"/>
          </p:cNvSpPr>
          <p:nvPr>
            <p:ph type="title"/>
          </p:nvPr>
        </p:nvSpPr>
        <p:spPr/>
        <p:txBody>
          <a:bodyPr/>
          <a:lstStyle/>
          <a:p>
            <a:r>
              <a:rPr lang="en-US"/>
              <a:t>Cerebral Hemispheres</a:t>
            </a:r>
          </a:p>
        </p:txBody>
      </p:sp>
      <p:sp>
        <p:nvSpPr>
          <p:cNvPr id="45063" name="Rectangle 7"/>
          <p:cNvSpPr>
            <a:spLocks noGrp="1" noChangeArrowheads="1"/>
          </p:cNvSpPr>
          <p:nvPr>
            <p:ph type="body" idx="1"/>
          </p:nvPr>
        </p:nvSpPr>
        <p:spPr/>
        <p:txBody>
          <a:bodyPr/>
          <a:lstStyle/>
          <a:p>
            <a:r>
              <a:rPr lang="en-US" dirty="0"/>
              <a:t>Three basic regions</a:t>
            </a:r>
          </a:p>
          <a:p>
            <a:pPr lvl="1"/>
            <a:r>
              <a:rPr lang="en-US" b="1" dirty="0"/>
              <a:t>Cerebral cortex</a:t>
            </a:r>
            <a:r>
              <a:rPr lang="en-US" dirty="0"/>
              <a:t> of gray matter superficially</a:t>
            </a:r>
          </a:p>
          <a:p>
            <a:pPr lvl="1"/>
            <a:endParaRPr lang="en-US" b="1" dirty="0" smtClean="0"/>
          </a:p>
          <a:p>
            <a:pPr lvl="1"/>
            <a:r>
              <a:rPr lang="en-US" b="1" dirty="0" smtClean="0"/>
              <a:t>White </a:t>
            </a:r>
            <a:r>
              <a:rPr lang="en-US" b="1" dirty="0"/>
              <a:t>matter</a:t>
            </a:r>
            <a:r>
              <a:rPr lang="en-US" dirty="0"/>
              <a:t> internally</a:t>
            </a:r>
          </a:p>
          <a:p>
            <a:pPr lvl="1"/>
            <a:endParaRPr lang="en-US" b="1" dirty="0" smtClean="0"/>
          </a:p>
          <a:p>
            <a:pPr lvl="1"/>
            <a:r>
              <a:rPr lang="en-US" b="1" dirty="0" smtClean="0"/>
              <a:t>Basal </a:t>
            </a:r>
            <a:r>
              <a:rPr lang="en-US" b="1" dirty="0"/>
              <a:t>nuclei</a:t>
            </a:r>
            <a:r>
              <a:rPr lang="en-US" dirty="0"/>
              <a:t> deep within white matter</a:t>
            </a:r>
          </a:p>
        </p:txBody>
      </p:sp>
    </p:spTree>
    <p:extLst>
      <p:ext uri="{BB962C8B-B14F-4D97-AF65-F5344CB8AC3E}">
        <p14:creationId xmlns:p14="http://schemas.microsoft.com/office/powerpoint/2010/main" val="1982437953"/>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147" name="Picture 67" descr="figure_12_04c_unlabeled"/>
          <p:cNvPicPr>
            <a:picLocks noChangeAspect="1" noChangeArrowheads="1"/>
          </p:cNvPicPr>
          <p:nvPr/>
        </p:nvPicPr>
        <p:blipFill>
          <a:blip r:embed="rId3" cstate="print">
            <a:extLst>
              <a:ext uri="{28A0092B-C50C-407E-A947-70E740481C1C}">
                <a14:useLocalDpi xmlns:a14="http://schemas.microsoft.com/office/drawing/2010/main" val="0"/>
              </a:ext>
            </a:extLst>
          </a:blip>
          <a:srcRect b="3302"/>
          <a:stretch>
            <a:fillRect/>
          </a:stretch>
        </p:blipFill>
        <p:spPr bwMode="auto">
          <a:xfrm>
            <a:off x="939800" y="206375"/>
            <a:ext cx="7112000" cy="6292850"/>
          </a:xfrm>
          <a:prstGeom prst="rect">
            <a:avLst/>
          </a:prstGeom>
          <a:noFill/>
          <a:extLst>
            <a:ext uri="{909E8E84-426E-40DD-AFC4-6F175D3DCCD1}">
              <a14:hiddenFill xmlns:a14="http://schemas.microsoft.com/office/drawing/2010/main">
                <a:solidFill>
                  <a:srgbClr val="FFFFFF"/>
                </a:solidFill>
              </a14:hiddenFill>
            </a:ext>
          </a:extLst>
        </p:spPr>
      </p:pic>
      <p:sp>
        <p:nvSpPr>
          <p:cNvPr id="46148" name="Rectangle 68"/>
          <p:cNvSpPr>
            <a:spLocks noChangeArrowheads="1"/>
          </p:cNvSpPr>
          <p:nvPr/>
        </p:nvSpPr>
        <p:spPr bwMode="auto">
          <a:xfrm>
            <a:off x="0" y="0"/>
            <a:ext cx="9144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457200">
            <a:spAutoFit/>
          </a:bodyPr>
          <a:lstStyle/>
          <a:p>
            <a:pPr eaLnBrk="1" hangingPunct="1">
              <a:spcBef>
                <a:spcPct val="50000"/>
              </a:spcBef>
            </a:pPr>
            <a:r>
              <a:rPr lang="en-US" sz="1200" b="1">
                <a:latin typeface="Arial" charset="0"/>
                <a:cs typeface="Arial" charset="0"/>
              </a:rPr>
              <a:t>Figure 12.4c  Lobes, sulci, and fissures of the cerebral hemispheres.</a:t>
            </a:r>
          </a:p>
        </p:txBody>
      </p:sp>
      <p:sp>
        <p:nvSpPr>
          <p:cNvPr id="46149" name="Freeform 69"/>
          <p:cNvSpPr>
            <a:spLocks/>
          </p:cNvSpPr>
          <p:nvPr/>
        </p:nvSpPr>
        <p:spPr bwMode="auto">
          <a:xfrm>
            <a:off x="1849438" y="4129088"/>
            <a:ext cx="385762" cy="1249362"/>
          </a:xfrm>
          <a:custGeom>
            <a:avLst/>
            <a:gdLst>
              <a:gd name="T0" fmla="*/ 248 w 248"/>
              <a:gd name="T1" fmla="*/ 802 h 802"/>
              <a:gd name="T2" fmla="*/ 147 w 248"/>
              <a:gd name="T3" fmla="*/ 0 h 802"/>
              <a:gd name="T4" fmla="*/ 0 w 248"/>
              <a:gd name="T5" fmla="*/ 0 h 802"/>
            </a:gdLst>
            <a:ahLst/>
            <a:cxnLst>
              <a:cxn ang="0">
                <a:pos x="T0" y="T1"/>
              </a:cxn>
              <a:cxn ang="0">
                <a:pos x="T2" y="T3"/>
              </a:cxn>
              <a:cxn ang="0">
                <a:pos x="T4" y="T5"/>
              </a:cxn>
            </a:cxnLst>
            <a:rect l="0" t="0" r="r" b="b"/>
            <a:pathLst>
              <a:path w="248" h="802">
                <a:moveTo>
                  <a:pt x="248" y="802"/>
                </a:moveTo>
                <a:lnTo>
                  <a:pt x="147" y="0"/>
                </a:lnTo>
                <a:lnTo>
                  <a:pt x="0" y="0"/>
                </a:lnTo>
              </a:path>
            </a:pathLst>
          </a:custGeom>
          <a:noFill/>
          <a:ln w="19050">
            <a:solidFill>
              <a:schemeClr val="bg1"/>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150" name="Line 70"/>
          <p:cNvSpPr>
            <a:spLocks noChangeShapeType="1"/>
          </p:cNvSpPr>
          <p:nvPr/>
        </p:nvSpPr>
        <p:spPr bwMode="auto">
          <a:xfrm flipH="1">
            <a:off x="3600450" y="5815013"/>
            <a:ext cx="647700"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151" name="Line 71"/>
          <p:cNvSpPr>
            <a:spLocks noChangeShapeType="1"/>
          </p:cNvSpPr>
          <p:nvPr/>
        </p:nvSpPr>
        <p:spPr bwMode="auto">
          <a:xfrm flipH="1">
            <a:off x="3090863" y="5513388"/>
            <a:ext cx="1149350"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152" name="Line 72"/>
          <p:cNvSpPr>
            <a:spLocks noChangeShapeType="1"/>
          </p:cNvSpPr>
          <p:nvPr/>
        </p:nvSpPr>
        <p:spPr bwMode="auto">
          <a:xfrm>
            <a:off x="3595688" y="5218113"/>
            <a:ext cx="635000"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153" name="Freeform 73"/>
          <p:cNvSpPr>
            <a:spLocks/>
          </p:cNvSpPr>
          <p:nvPr/>
        </p:nvSpPr>
        <p:spPr bwMode="auto">
          <a:xfrm>
            <a:off x="3794125" y="4806950"/>
            <a:ext cx="452438" cy="120650"/>
          </a:xfrm>
          <a:custGeom>
            <a:avLst/>
            <a:gdLst>
              <a:gd name="T0" fmla="*/ 291 w 291"/>
              <a:gd name="T1" fmla="*/ 6 h 78"/>
              <a:gd name="T2" fmla="*/ 124 w 291"/>
              <a:gd name="T3" fmla="*/ 0 h 78"/>
              <a:gd name="T4" fmla="*/ 0 w 291"/>
              <a:gd name="T5" fmla="*/ 78 h 78"/>
            </a:gdLst>
            <a:ahLst/>
            <a:cxnLst>
              <a:cxn ang="0">
                <a:pos x="T0" y="T1"/>
              </a:cxn>
              <a:cxn ang="0">
                <a:pos x="T2" y="T3"/>
              </a:cxn>
              <a:cxn ang="0">
                <a:pos x="T4" y="T5"/>
              </a:cxn>
            </a:cxnLst>
            <a:rect l="0" t="0" r="r" b="b"/>
            <a:pathLst>
              <a:path w="291" h="78">
                <a:moveTo>
                  <a:pt x="291" y="6"/>
                </a:moveTo>
                <a:lnTo>
                  <a:pt x="124" y="0"/>
                </a:lnTo>
                <a:lnTo>
                  <a:pt x="0" y="78"/>
                </a:lnTo>
              </a:path>
            </a:pathLst>
          </a:custGeom>
          <a:noFill/>
          <a:ln w="19050">
            <a:solidFill>
              <a:schemeClr val="bg1"/>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154" name="Line 74"/>
          <p:cNvSpPr>
            <a:spLocks noChangeShapeType="1"/>
          </p:cNvSpPr>
          <p:nvPr/>
        </p:nvSpPr>
        <p:spPr bwMode="auto">
          <a:xfrm flipH="1">
            <a:off x="4202113" y="4121150"/>
            <a:ext cx="1538287"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155" name="Line 75"/>
          <p:cNvSpPr>
            <a:spLocks noChangeShapeType="1"/>
          </p:cNvSpPr>
          <p:nvPr/>
        </p:nvSpPr>
        <p:spPr bwMode="auto">
          <a:xfrm flipH="1">
            <a:off x="3981450" y="3868738"/>
            <a:ext cx="1763713"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156" name="Line 76"/>
          <p:cNvSpPr>
            <a:spLocks noChangeShapeType="1"/>
          </p:cNvSpPr>
          <p:nvPr/>
        </p:nvSpPr>
        <p:spPr bwMode="auto">
          <a:xfrm flipH="1">
            <a:off x="3784600" y="3606800"/>
            <a:ext cx="1965325"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157" name="Line 77"/>
          <p:cNvSpPr>
            <a:spLocks noChangeShapeType="1"/>
          </p:cNvSpPr>
          <p:nvPr/>
        </p:nvSpPr>
        <p:spPr bwMode="auto">
          <a:xfrm flipH="1">
            <a:off x="5160963" y="3360738"/>
            <a:ext cx="584200"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158" name="Line 78"/>
          <p:cNvSpPr>
            <a:spLocks noChangeShapeType="1"/>
          </p:cNvSpPr>
          <p:nvPr/>
        </p:nvSpPr>
        <p:spPr bwMode="auto">
          <a:xfrm>
            <a:off x="5238750" y="2957513"/>
            <a:ext cx="509588"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159" name="Line 79"/>
          <p:cNvSpPr>
            <a:spLocks noChangeShapeType="1"/>
          </p:cNvSpPr>
          <p:nvPr/>
        </p:nvSpPr>
        <p:spPr bwMode="auto">
          <a:xfrm>
            <a:off x="3854450" y="2655888"/>
            <a:ext cx="1890713"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160" name="Line 80"/>
          <p:cNvSpPr>
            <a:spLocks noChangeShapeType="1"/>
          </p:cNvSpPr>
          <p:nvPr/>
        </p:nvSpPr>
        <p:spPr bwMode="auto">
          <a:xfrm>
            <a:off x="5332413" y="2363788"/>
            <a:ext cx="411162"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161" name="Freeform 81"/>
          <p:cNvSpPr>
            <a:spLocks/>
          </p:cNvSpPr>
          <p:nvPr/>
        </p:nvSpPr>
        <p:spPr bwMode="auto">
          <a:xfrm>
            <a:off x="3967163" y="2032000"/>
            <a:ext cx="1774825" cy="146050"/>
          </a:xfrm>
          <a:custGeom>
            <a:avLst/>
            <a:gdLst>
              <a:gd name="T0" fmla="*/ 1141 w 1141"/>
              <a:gd name="T1" fmla="*/ 5 h 93"/>
              <a:gd name="T2" fmla="*/ 975 w 1141"/>
              <a:gd name="T3" fmla="*/ 0 h 93"/>
              <a:gd name="T4" fmla="*/ 0 w 1141"/>
              <a:gd name="T5" fmla="*/ 93 h 93"/>
            </a:gdLst>
            <a:ahLst/>
            <a:cxnLst>
              <a:cxn ang="0">
                <a:pos x="T0" y="T1"/>
              </a:cxn>
              <a:cxn ang="0">
                <a:pos x="T2" y="T3"/>
              </a:cxn>
              <a:cxn ang="0">
                <a:pos x="T4" y="T5"/>
              </a:cxn>
            </a:cxnLst>
            <a:rect l="0" t="0" r="r" b="b"/>
            <a:pathLst>
              <a:path w="1141" h="93">
                <a:moveTo>
                  <a:pt x="1141" y="5"/>
                </a:moveTo>
                <a:lnTo>
                  <a:pt x="975" y="0"/>
                </a:lnTo>
                <a:lnTo>
                  <a:pt x="0" y="93"/>
                </a:lnTo>
              </a:path>
            </a:pathLst>
          </a:custGeom>
          <a:noFill/>
          <a:ln w="19050">
            <a:solidFill>
              <a:schemeClr val="bg1"/>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162" name="Freeform 82"/>
          <p:cNvSpPr>
            <a:spLocks/>
          </p:cNvSpPr>
          <p:nvPr/>
        </p:nvSpPr>
        <p:spPr bwMode="auto">
          <a:xfrm>
            <a:off x="5205413" y="1276350"/>
            <a:ext cx="534987" cy="412750"/>
          </a:xfrm>
          <a:custGeom>
            <a:avLst/>
            <a:gdLst>
              <a:gd name="T0" fmla="*/ 0 w 344"/>
              <a:gd name="T1" fmla="*/ 265 h 265"/>
              <a:gd name="T2" fmla="*/ 181 w 344"/>
              <a:gd name="T3" fmla="*/ 0 h 265"/>
              <a:gd name="T4" fmla="*/ 344 w 344"/>
              <a:gd name="T5" fmla="*/ 4 h 265"/>
            </a:gdLst>
            <a:ahLst/>
            <a:cxnLst>
              <a:cxn ang="0">
                <a:pos x="T0" y="T1"/>
              </a:cxn>
              <a:cxn ang="0">
                <a:pos x="T2" y="T3"/>
              </a:cxn>
              <a:cxn ang="0">
                <a:pos x="T4" y="T5"/>
              </a:cxn>
            </a:cxnLst>
            <a:rect l="0" t="0" r="r" b="b"/>
            <a:pathLst>
              <a:path w="344" h="265">
                <a:moveTo>
                  <a:pt x="0" y="265"/>
                </a:moveTo>
                <a:lnTo>
                  <a:pt x="181" y="0"/>
                </a:lnTo>
                <a:lnTo>
                  <a:pt x="344" y="4"/>
                </a:lnTo>
              </a:path>
            </a:pathLst>
          </a:custGeom>
          <a:noFill/>
          <a:ln w="19050">
            <a:solidFill>
              <a:schemeClr val="bg1"/>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163" name="Freeform 83"/>
          <p:cNvSpPr>
            <a:spLocks/>
          </p:cNvSpPr>
          <p:nvPr/>
        </p:nvSpPr>
        <p:spPr bwMode="auto">
          <a:xfrm>
            <a:off x="4516438" y="968375"/>
            <a:ext cx="1231900" cy="477838"/>
          </a:xfrm>
          <a:custGeom>
            <a:avLst/>
            <a:gdLst>
              <a:gd name="T0" fmla="*/ 0 w 792"/>
              <a:gd name="T1" fmla="*/ 306 h 306"/>
              <a:gd name="T2" fmla="*/ 627 w 792"/>
              <a:gd name="T3" fmla="*/ 0 h 306"/>
              <a:gd name="T4" fmla="*/ 792 w 792"/>
              <a:gd name="T5" fmla="*/ 0 h 306"/>
            </a:gdLst>
            <a:ahLst/>
            <a:cxnLst>
              <a:cxn ang="0">
                <a:pos x="T0" y="T1"/>
              </a:cxn>
              <a:cxn ang="0">
                <a:pos x="T2" y="T3"/>
              </a:cxn>
              <a:cxn ang="0">
                <a:pos x="T4" y="T5"/>
              </a:cxn>
            </a:cxnLst>
            <a:rect l="0" t="0" r="r" b="b"/>
            <a:pathLst>
              <a:path w="792" h="306">
                <a:moveTo>
                  <a:pt x="0" y="306"/>
                </a:moveTo>
                <a:lnTo>
                  <a:pt x="627" y="0"/>
                </a:lnTo>
                <a:lnTo>
                  <a:pt x="792" y="0"/>
                </a:lnTo>
              </a:path>
            </a:pathLst>
          </a:custGeom>
          <a:noFill/>
          <a:ln w="19050">
            <a:solidFill>
              <a:schemeClr val="bg1"/>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164" name="Freeform 84"/>
          <p:cNvSpPr>
            <a:spLocks/>
          </p:cNvSpPr>
          <p:nvPr/>
        </p:nvSpPr>
        <p:spPr bwMode="auto">
          <a:xfrm>
            <a:off x="4132263" y="544513"/>
            <a:ext cx="490537" cy="533400"/>
          </a:xfrm>
          <a:custGeom>
            <a:avLst/>
            <a:gdLst>
              <a:gd name="T0" fmla="*/ 0 w 315"/>
              <a:gd name="T1" fmla="*/ 343 h 343"/>
              <a:gd name="T2" fmla="*/ 203 w 315"/>
              <a:gd name="T3" fmla="*/ 0 h 343"/>
              <a:gd name="T4" fmla="*/ 315 w 315"/>
              <a:gd name="T5" fmla="*/ 4 h 343"/>
            </a:gdLst>
            <a:ahLst/>
            <a:cxnLst>
              <a:cxn ang="0">
                <a:pos x="T0" y="T1"/>
              </a:cxn>
              <a:cxn ang="0">
                <a:pos x="T2" y="T3"/>
              </a:cxn>
              <a:cxn ang="0">
                <a:pos x="T4" y="T5"/>
              </a:cxn>
            </a:cxnLst>
            <a:rect l="0" t="0" r="r" b="b"/>
            <a:pathLst>
              <a:path w="315" h="343">
                <a:moveTo>
                  <a:pt x="0" y="343"/>
                </a:moveTo>
                <a:lnTo>
                  <a:pt x="203" y="0"/>
                </a:lnTo>
                <a:lnTo>
                  <a:pt x="315" y="4"/>
                </a:lnTo>
              </a:path>
            </a:pathLst>
          </a:custGeom>
          <a:noFill/>
          <a:ln w="19050">
            <a:solidFill>
              <a:schemeClr val="bg1"/>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165" name="Freeform 85"/>
          <p:cNvSpPr>
            <a:spLocks/>
          </p:cNvSpPr>
          <p:nvPr/>
        </p:nvSpPr>
        <p:spPr bwMode="auto">
          <a:xfrm>
            <a:off x="3116263" y="487363"/>
            <a:ext cx="527050" cy="590550"/>
          </a:xfrm>
          <a:custGeom>
            <a:avLst/>
            <a:gdLst>
              <a:gd name="T0" fmla="*/ 339 w 339"/>
              <a:gd name="T1" fmla="*/ 379 h 379"/>
              <a:gd name="T2" fmla="*/ 106 w 339"/>
              <a:gd name="T3" fmla="*/ 2 h 379"/>
              <a:gd name="T4" fmla="*/ 0 w 339"/>
              <a:gd name="T5" fmla="*/ 0 h 379"/>
            </a:gdLst>
            <a:ahLst/>
            <a:cxnLst>
              <a:cxn ang="0">
                <a:pos x="T0" y="T1"/>
              </a:cxn>
              <a:cxn ang="0">
                <a:pos x="T2" y="T3"/>
              </a:cxn>
              <a:cxn ang="0">
                <a:pos x="T4" y="T5"/>
              </a:cxn>
            </a:cxnLst>
            <a:rect l="0" t="0" r="r" b="b"/>
            <a:pathLst>
              <a:path w="339" h="379">
                <a:moveTo>
                  <a:pt x="339" y="379"/>
                </a:moveTo>
                <a:lnTo>
                  <a:pt x="106" y="2"/>
                </a:lnTo>
                <a:lnTo>
                  <a:pt x="0" y="0"/>
                </a:lnTo>
              </a:path>
            </a:pathLst>
          </a:custGeom>
          <a:noFill/>
          <a:ln w="19050">
            <a:solidFill>
              <a:schemeClr val="bg1"/>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166" name="Line 86"/>
          <p:cNvSpPr>
            <a:spLocks noChangeShapeType="1"/>
          </p:cNvSpPr>
          <p:nvPr/>
        </p:nvSpPr>
        <p:spPr bwMode="auto">
          <a:xfrm flipV="1">
            <a:off x="3903663" y="695325"/>
            <a:ext cx="0" cy="36830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167" name="Freeform 87"/>
          <p:cNvSpPr>
            <a:spLocks/>
          </p:cNvSpPr>
          <p:nvPr/>
        </p:nvSpPr>
        <p:spPr bwMode="auto">
          <a:xfrm>
            <a:off x="2332038" y="969963"/>
            <a:ext cx="496887" cy="400050"/>
          </a:xfrm>
          <a:custGeom>
            <a:avLst/>
            <a:gdLst>
              <a:gd name="T0" fmla="*/ 320 w 320"/>
              <a:gd name="T1" fmla="*/ 256 h 256"/>
              <a:gd name="T2" fmla="*/ 106 w 320"/>
              <a:gd name="T3" fmla="*/ 0 h 256"/>
              <a:gd name="T4" fmla="*/ 0 w 320"/>
              <a:gd name="T5" fmla="*/ 0 h 256"/>
            </a:gdLst>
            <a:ahLst/>
            <a:cxnLst>
              <a:cxn ang="0">
                <a:pos x="T0" y="T1"/>
              </a:cxn>
              <a:cxn ang="0">
                <a:pos x="T2" y="T3"/>
              </a:cxn>
              <a:cxn ang="0">
                <a:pos x="T4" y="T5"/>
              </a:cxn>
            </a:cxnLst>
            <a:rect l="0" t="0" r="r" b="b"/>
            <a:pathLst>
              <a:path w="320" h="256">
                <a:moveTo>
                  <a:pt x="320" y="256"/>
                </a:moveTo>
                <a:lnTo>
                  <a:pt x="106" y="0"/>
                </a:lnTo>
                <a:lnTo>
                  <a:pt x="0" y="0"/>
                </a:lnTo>
              </a:path>
            </a:pathLst>
          </a:custGeom>
          <a:noFill/>
          <a:ln w="19050">
            <a:solidFill>
              <a:schemeClr val="bg1"/>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168" name="Rectangle 88"/>
          <p:cNvSpPr>
            <a:spLocks noChangeArrowheads="1"/>
          </p:cNvSpPr>
          <p:nvPr/>
        </p:nvSpPr>
        <p:spPr bwMode="auto">
          <a:xfrm>
            <a:off x="915988" y="785813"/>
            <a:ext cx="1516062"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sz="1600">
                <a:latin typeface="Arial Black" pitchFamily="-128" charset="0"/>
              </a:rPr>
              <a:t>Frontal lobe</a:t>
            </a:r>
          </a:p>
        </p:txBody>
      </p:sp>
      <p:sp>
        <p:nvSpPr>
          <p:cNvPr id="46169" name="Rectangle 89"/>
          <p:cNvSpPr>
            <a:spLocks noChangeArrowheads="1"/>
          </p:cNvSpPr>
          <p:nvPr/>
        </p:nvSpPr>
        <p:spPr bwMode="auto">
          <a:xfrm>
            <a:off x="4572000" y="360363"/>
            <a:ext cx="1290638" cy="546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nSpc>
                <a:spcPct val="93000"/>
              </a:lnSpc>
            </a:pPr>
            <a:r>
              <a:rPr lang="en-US" sz="1600" b="1">
                <a:latin typeface="Arial" charset="0"/>
              </a:rPr>
              <a:t>Postcentral</a:t>
            </a:r>
          </a:p>
          <a:p>
            <a:pPr>
              <a:lnSpc>
                <a:spcPct val="93000"/>
              </a:lnSpc>
            </a:pPr>
            <a:r>
              <a:rPr lang="en-US" sz="1600" b="1">
                <a:latin typeface="Arial" charset="0"/>
              </a:rPr>
              <a:t>gyrus</a:t>
            </a:r>
          </a:p>
        </p:txBody>
      </p:sp>
      <p:sp>
        <p:nvSpPr>
          <p:cNvPr id="46170" name="Rectangle 90"/>
          <p:cNvSpPr>
            <a:spLocks noChangeArrowheads="1"/>
          </p:cNvSpPr>
          <p:nvPr/>
        </p:nvSpPr>
        <p:spPr bwMode="auto">
          <a:xfrm>
            <a:off x="5700713" y="788988"/>
            <a:ext cx="1595437"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sz="1600">
                <a:latin typeface="Arial Black" pitchFamily="-128" charset="0"/>
              </a:rPr>
              <a:t>Parietal lobe</a:t>
            </a:r>
          </a:p>
        </p:txBody>
      </p:sp>
      <p:sp>
        <p:nvSpPr>
          <p:cNvPr id="46171" name="Rectangle 91"/>
          <p:cNvSpPr>
            <a:spLocks noChangeArrowheads="1"/>
          </p:cNvSpPr>
          <p:nvPr/>
        </p:nvSpPr>
        <p:spPr bwMode="auto">
          <a:xfrm>
            <a:off x="3468688" y="190500"/>
            <a:ext cx="884237" cy="546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nSpc>
                <a:spcPct val="93000"/>
              </a:lnSpc>
            </a:pPr>
            <a:r>
              <a:rPr lang="en-US" sz="1600" b="1">
                <a:latin typeface="Arial" charset="0"/>
              </a:rPr>
              <a:t>Central</a:t>
            </a:r>
          </a:p>
          <a:p>
            <a:pPr>
              <a:lnSpc>
                <a:spcPct val="93000"/>
              </a:lnSpc>
            </a:pPr>
            <a:r>
              <a:rPr lang="en-US" sz="1600" b="1">
                <a:latin typeface="Arial" charset="0"/>
              </a:rPr>
              <a:t>sulcus</a:t>
            </a:r>
          </a:p>
        </p:txBody>
      </p:sp>
      <p:sp>
        <p:nvSpPr>
          <p:cNvPr id="46172" name="Rectangle 92"/>
          <p:cNvSpPr>
            <a:spLocks noChangeArrowheads="1"/>
          </p:cNvSpPr>
          <p:nvPr/>
        </p:nvSpPr>
        <p:spPr bwMode="auto">
          <a:xfrm>
            <a:off x="2009775" y="312738"/>
            <a:ext cx="1177925" cy="546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lnSpc>
                <a:spcPct val="93000"/>
              </a:lnSpc>
            </a:pPr>
            <a:r>
              <a:rPr lang="en-US" sz="1600" b="1">
                <a:latin typeface="Arial" charset="0"/>
              </a:rPr>
              <a:t>Precentral</a:t>
            </a:r>
          </a:p>
          <a:p>
            <a:pPr eaLnBrk="1" hangingPunct="1">
              <a:lnSpc>
                <a:spcPct val="93000"/>
              </a:lnSpc>
            </a:pPr>
            <a:r>
              <a:rPr lang="en-US" sz="1600" b="1">
                <a:latin typeface="Arial" charset="0"/>
              </a:rPr>
              <a:t>gyrus</a:t>
            </a:r>
          </a:p>
        </p:txBody>
      </p:sp>
      <p:sp>
        <p:nvSpPr>
          <p:cNvPr id="46173" name="Rectangle 93"/>
          <p:cNvSpPr>
            <a:spLocks noChangeArrowheads="1"/>
          </p:cNvSpPr>
          <p:nvPr/>
        </p:nvSpPr>
        <p:spPr bwMode="auto">
          <a:xfrm>
            <a:off x="5697538" y="1120775"/>
            <a:ext cx="2465387" cy="773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nSpc>
                <a:spcPct val="93000"/>
              </a:lnSpc>
            </a:pPr>
            <a:r>
              <a:rPr lang="en-US" sz="1600" b="1">
                <a:latin typeface="Arial" charset="0"/>
              </a:rPr>
              <a:t>Parieto-occipital sulcus</a:t>
            </a:r>
          </a:p>
          <a:p>
            <a:pPr>
              <a:lnSpc>
                <a:spcPct val="93000"/>
              </a:lnSpc>
            </a:pPr>
            <a:r>
              <a:rPr lang="en-US" sz="1600" b="1">
                <a:latin typeface="Arial" charset="0"/>
              </a:rPr>
              <a:t>(on medial surface</a:t>
            </a:r>
          </a:p>
          <a:p>
            <a:pPr>
              <a:lnSpc>
                <a:spcPct val="93000"/>
              </a:lnSpc>
            </a:pPr>
            <a:r>
              <a:rPr lang="en-US" sz="1600" b="1">
                <a:latin typeface="Arial" charset="0"/>
              </a:rPr>
              <a:t>of hemisphere)</a:t>
            </a:r>
          </a:p>
        </p:txBody>
      </p:sp>
      <p:sp>
        <p:nvSpPr>
          <p:cNvPr id="46174" name="Rectangle 94"/>
          <p:cNvSpPr>
            <a:spLocks noChangeArrowheads="1"/>
          </p:cNvSpPr>
          <p:nvPr/>
        </p:nvSpPr>
        <p:spPr bwMode="auto">
          <a:xfrm>
            <a:off x="5695950" y="1849438"/>
            <a:ext cx="1550988"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sz="1600" b="1">
                <a:latin typeface="Arial" charset="0"/>
              </a:rPr>
              <a:t>Lateral sulcus</a:t>
            </a:r>
          </a:p>
        </p:txBody>
      </p:sp>
      <p:sp>
        <p:nvSpPr>
          <p:cNvPr id="46175" name="Rectangle 95"/>
          <p:cNvSpPr>
            <a:spLocks noChangeArrowheads="1"/>
          </p:cNvSpPr>
          <p:nvPr/>
        </p:nvSpPr>
        <p:spPr bwMode="auto">
          <a:xfrm>
            <a:off x="5689600" y="2471738"/>
            <a:ext cx="1776413"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sz="1600">
                <a:latin typeface="Arial Black" pitchFamily="-128" charset="0"/>
              </a:rPr>
              <a:t>Temporal lobe</a:t>
            </a:r>
          </a:p>
        </p:txBody>
      </p:sp>
      <p:sp>
        <p:nvSpPr>
          <p:cNvPr id="46176" name="Rectangle 96"/>
          <p:cNvSpPr>
            <a:spLocks noChangeArrowheads="1"/>
          </p:cNvSpPr>
          <p:nvPr/>
        </p:nvSpPr>
        <p:spPr bwMode="auto">
          <a:xfrm>
            <a:off x="5695950" y="2187575"/>
            <a:ext cx="173037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sz="1600">
                <a:latin typeface="Arial Black" pitchFamily="-128" charset="0"/>
              </a:rPr>
              <a:t>Occipital lobe</a:t>
            </a:r>
          </a:p>
        </p:txBody>
      </p:sp>
      <p:sp>
        <p:nvSpPr>
          <p:cNvPr id="46177" name="Rectangle 97"/>
          <p:cNvSpPr>
            <a:spLocks noChangeArrowheads="1"/>
          </p:cNvSpPr>
          <p:nvPr/>
        </p:nvSpPr>
        <p:spPr bwMode="auto">
          <a:xfrm>
            <a:off x="5692775" y="2782888"/>
            <a:ext cx="17145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90000"/>
              </a:lnSpc>
            </a:pPr>
            <a:r>
              <a:rPr lang="en-US" sz="1600" b="1">
                <a:latin typeface="Arial" charset="0"/>
              </a:rPr>
              <a:t>Transverse</a:t>
            </a:r>
          </a:p>
          <a:p>
            <a:pPr>
              <a:lnSpc>
                <a:spcPct val="90000"/>
              </a:lnSpc>
            </a:pPr>
            <a:r>
              <a:rPr lang="en-US" sz="1600" b="1">
                <a:latin typeface="Arial" charset="0"/>
              </a:rPr>
              <a:t>cerebral fissure</a:t>
            </a:r>
          </a:p>
        </p:txBody>
      </p:sp>
      <p:sp>
        <p:nvSpPr>
          <p:cNvPr id="46178" name="Rectangle 98"/>
          <p:cNvSpPr>
            <a:spLocks noChangeArrowheads="1"/>
          </p:cNvSpPr>
          <p:nvPr/>
        </p:nvSpPr>
        <p:spPr bwMode="auto">
          <a:xfrm>
            <a:off x="5692775" y="3448050"/>
            <a:ext cx="681038"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sz="1600" b="1">
                <a:latin typeface="Arial" charset="0"/>
              </a:rPr>
              <a:t>Pons</a:t>
            </a:r>
          </a:p>
        </p:txBody>
      </p:sp>
      <p:sp>
        <p:nvSpPr>
          <p:cNvPr id="46179" name="Rectangle 99"/>
          <p:cNvSpPr>
            <a:spLocks noChangeArrowheads="1"/>
          </p:cNvSpPr>
          <p:nvPr/>
        </p:nvSpPr>
        <p:spPr bwMode="auto">
          <a:xfrm>
            <a:off x="5692775" y="3930650"/>
            <a:ext cx="1290638"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sz="1600" b="1">
                <a:latin typeface="Arial" charset="0"/>
              </a:rPr>
              <a:t>Spinal cord</a:t>
            </a:r>
          </a:p>
        </p:txBody>
      </p:sp>
      <p:sp>
        <p:nvSpPr>
          <p:cNvPr id="46180" name="Rectangle 100"/>
          <p:cNvSpPr>
            <a:spLocks noChangeArrowheads="1"/>
          </p:cNvSpPr>
          <p:nvPr/>
        </p:nvSpPr>
        <p:spPr bwMode="auto">
          <a:xfrm>
            <a:off x="900113" y="3946525"/>
            <a:ext cx="996950" cy="773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nSpc>
                <a:spcPct val="93000"/>
              </a:lnSpc>
            </a:pPr>
            <a:r>
              <a:rPr lang="en-US" sz="1600">
                <a:latin typeface="Arial Black" pitchFamily="-128" charset="0"/>
              </a:rPr>
              <a:t>Fissure</a:t>
            </a:r>
            <a:endParaRPr lang="en-US" sz="1600" b="1">
              <a:latin typeface="Arial" charset="0"/>
            </a:endParaRPr>
          </a:p>
          <a:p>
            <a:pPr>
              <a:lnSpc>
                <a:spcPct val="93000"/>
              </a:lnSpc>
            </a:pPr>
            <a:r>
              <a:rPr lang="en-US" sz="1600" b="1">
                <a:latin typeface="Arial" charset="0"/>
              </a:rPr>
              <a:t>(a deep</a:t>
            </a:r>
          </a:p>
          <a:p>
            <a:pPr>
              <a:lnSpc>
                <a:spcPct val="93000"/>
              </a:lnSpc>
            </a:pPr>
            <a:r>
              <a:rPr lang="en-US" sz="1600" b="1">
                <a:latin typeface="Arial" charset="0"/>
              </a:rPr>
              <a:t>sulcus)</a:t>
            </a:r>
          </a:p>
        </p:txBody>
      </p:sp>
      <p:sp>
        <p:nvSpPr>
          <p:cNvPr id="46181" name="Rectangle 101"/>
          <p:cNvSpPr>
            <a:spLocks noChangeArrowheads="1"/>
          </p:cNvSpPr>
          <p:nvPr/>
        </p:nvSpPr>
        <p:spPr bwMode="auto">
          <a:xfrm>
            <a:off x="4184650" y="4629150"/>
            <a:ext cx="827088"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sz="1600">
                <a:latin typeface="Arial Black" pitchFamily="-128" charset="0"/>
              </a:rPr>
              <a:t>Gyrus</a:t>
            </a:r>
          </a:p>
        </p:txBody>
      </p:sp>
      <p:sp>
        <p:nvSpPr>
          <p:cNvPr id="46182" name="Rectangle 102"/>
          <p:cNvSpPr>
            <a:spLocks noChangeArrowheads="1"/>
          </p:cNvSpPr>
          <p:nvPr/>
        </p:nvSpPr>
        <p:spPr bwMode="auto">
          <a:xfrm>
            <a:off x="4189413" y="5043488"/>
            <a:ext cx="2125662"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sz="1600" b="1">
                <a:latin typeface="Arial" charset="0"/>
              </a:rPr>
              <a:t>Cortex (gray matter)</a:t>
            </a:r>
          </a:p>
        </p:txBody>
      </p:sp>
      <p:sp>
        <p:nvSpPr>
          <p:cNvPr id="46183" name="Rectangle 103"/>
          <p:cNvSpPr>
            <a:spLocks noChangeArrowheads="1"/>
          </p:cNvSpPr>
          <p:nvPr/>
        </p:nvSpPr>
        <p:spPr bwMode="auto">
          <a:xfrm>
            <a:off x="4189413" y="5329238"/>
            <a:ext cx="928687"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sz="1600">
                <a:latin typeface="Arial Black" pitchFamily="-128" charset="0"/>
              </a:rPr>
              <a:t>Sulcus</a:t>
            </a:r>
          </a:p>
        </p:txBody>
      </p:sp>
      <p:sp>
        <p:nvSpPr>
          <p:cNvPr id="46184" name="Rectangle 104"/>
          <p:cNvSpPr>
            <a:spLocks noChangeArrowheads="1"/>
          </p:cNvSpPr>
          <p:nvPr/>
        </p:nvSpPr>
        <p:spPr bwMode="auto">
          <a:xfrm>
            <a:off x="4192588" y="5646738"/>
            <a:ext cx="1414462"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sz="1600" b="1">
                <a:latin typeface="Arial" charset="0"/>
              </a:rPr>
              <a:t>White matter</a:t>
            </a:r>
          </a:p>
        </p:txBody>
      </p:sp>
      <p:sp>
        <p:nvSpPr>
          <p:cNvPr id="46185" name="Rectangle 105"/>
          <p:cNvSpPr>
            <a:spLocks noChangeArrowheads="1"/>
          </p:cNvSpPr>
          <p:nvPr/>
        </p:nvSpPr>
        <p:spPr bwMode="auto">
          <a:xfrm>
            <a:off x="1254125" y="6240463"/>
            <a:ext cx="3763963"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sz="1600" dirty="0">
                <a:latin typeface="Arial Black" pitchFamily="-128" charset="0"/>
              </a:rPr>
              <a:t>Lobes and </a:t>
            </a:r>
            <a:r>
              <a:rPr lang="en-US" sz="1600" dirty="0" err="1">
                <a:latin typeface="Arial Black" pitchFamily="-128" charset="0"/>
              </a:rPr>
              <a:t>sulci</a:t>
            </a:r>
            <a:r>
              <a:rPr lang="en-US" sz="1600" dirty="0">
                <a:latin typeface="Arial Black" pitchFamily="-128" charset="0"/>
              </a:rPr>
              <a:t> of the cerebrum</a:t>
            </a:r>
          </a:p>
        </p:txBody>
      </p:sp>
      <p:sp>
        <p:nvSpPr>
          <p:cNvPr id="46186" name="Rectangle 106"/>
          <p:cNvSpPr>
            <a:spLocks noChangeArrowheads="1"/>
          </p:cNvSpPr>
          <p:nvPr/>
        </p:nvSpPr>
        <p:spPr bwMode="auto">
          <a:xfrm>
            <a:off x="5691188" y="3684588"/>
            <a:ext cx="19685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sz="1600" b="1">
                <a:latin typeface="Arial" charset="0"/>
              </a:rPr>
              <a:t>Medulla oblongata</a:t>
            </a:r>
          </a:p>
        </p:txBody>
      </p:sp>
      <p:sp>
        <p:nvSpPr>
          <p:cNvPr id="46187" name="Rectangle 107"/>
          <p:cNvSpPr>
            <a:spLocks noChangeArrowheads="1"/>
          </p:cNvSpPr>
          <p:nvPr/>
        </p:nvSpPr>
        <p:spPr bwMode="auto">
          <a:xfrm>
            <a:off x="5703888" y="3186113"/>
            <a:ext cx="1290637"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sz="1600" b="1">
                <a:latin typeface="Arial" charset="0"/>
              </a:rPr>
              <a:t>Cerebellum</a:t>
            </a:r>
          </a:p>
        </p:txBody>
      </p:sp>
      <p:sp>
        <p:nvSpPr>
          <p:cNvPr id="46188" name="Freeform 108"/>
          <p:cNvSpPr>
            <a:spLocks/>
          </p:cNvSpPr>
          <p:nvPr/>
        </p:nvSpPr>
        <p:spPr bwMode="auto">
          <a:xfrm>
            <a:off x="2336800" y="973138"/>
            <a:ext cx="496888" cy="400050"/>
          </a:xfrm>
          <a:custGeom>
            <a:avLst/>
            <a:gdLst>
              <a:gd name="T0" fmla="*/ 320 w 320"/>
              <a:gd name="T1" fmla="*/ 256 h 256"/>
              <a:gd name="T2" fmla="*/ 106 w 320"/>
              <a:gd name="T3" fmla="*/ 0 h 256"/>
              <a:gd name="T4" fmla="*/ 0 w 320"/>
              <a:gd name="T5" fmla="*/ 0 h 256"/>
            </a:gdLst>
            <a:ahLst/>
            <a:cxnLst>
              <a:cxn ang="0">
                <a:pos x="T0" y="T1"/>
              </a:cxn>
              <a:cxn ang="0">
                <a:pos x="T2" y="T3"/>
              </a:cxn>
              <a:cxn ang="0">
                <a:pos x="T4" y="T5"/>
              </a:cxn>
            </a:cxnLst>
            <a:rect l="0" t="0" r="r" b="b"/>
            <a:pathLst>
              <a:path w="320" h="256">
                <a:moveTo>
                  <a:pt x="320" y="256"/>
                </a:moveTo>
                <a:lnTo>
                  <a:pt x="106" y="0"/>
                </a:lnTo>
                <a:lnTo>
                  <a:pt x="0" y="0"/>
                </a:lnTo>
              </a:path>
            </a:pathLst>
          </a:custGeom>
          <a:noFill/>
          <a:ln w="9525">
            <a:solidFill>
              <a:schemeClr val="tx1"/>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189" name="Line 109"/>
          <p:cNvSpPr>
            <a:spLocks noChangeShapeType="1"/>
          </p:cNvSpPr>
          <p:nvPr/>
        </p:nvSpPr>
        <p:spPr bwMode="auto">
          <a:xfrm flipV="1">
            <a:off x="3903663" y="687388"/>
            <a:ext cx="0" cy="3683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190" name="Freeform 110"/>
          <p:cNvSpPr>
            <a:spLocks/>
          </p:cNvSpPr>
          <p:nvPr/>
        </p:nvSpPr>
        <p:spPr bwMode="auto">
          <a:xfrm>
            <a:off x="3113088" y="479425"/>
            <a:ext cx="527050" cy="590550"/>
          </a:xfrm>
          <a:custGeom>
            <a:avLst/>
            <a:gdLst>
              <a:gd name="T0" fmla="*/ 339 w 339"/>
              <a:gd name="T1" fmla="*/ 379 h 379"/>
              <a:gd name="T2" fmla="*/ 106 w 339"/>
              <a:gd name="T3" fmla="*/ 2 h 379"/>
              <a:gd name="T4" fmla="*/ 0 w 339"/>
              <a:gd name="T5" fmla="*/ 0 h 379"/>
            </a:gdLst>
            <a:ahLst/>
            <a:cxnLst>
              <a:cxn ang="0">
                <a:pos x="T0" y="T1"/>
              </a:cxn>
              <a:cxn ang="0">
                <a:pos x="T2" y="T3"/>
              </a:cxn>
              <a:cxn ang="0">
                <a:pos x="T4" y="T5"/>
              </a:cxn>
            </a:cxnLst>
            <a:rect l="0" t="0" r="r" b="b"/>
            <a:pathLst>
              <a:path w="339" h="379">
                <a:moveTo>
                  <a:pt x="339" y="379"/>
                </a:moveTo>
                <a:lnTo>
                  <a:pt x="106" y="2"/>
                </a:lnTo>
                <a:lnTo>
                  <a:pt x="0" y="0"/>
                </a:lnTo>
              </a:path>
            </a:pathLst>
          </a:custGeom>
          <a:noFill/>
          <a:ln w="9525">
            <a:solidFill>
              <a:schemeClr val="tx1"/>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191" name="Freeform 111"/>
          <p:cNvSpPr>
            <a:spLocks/>
          </p:cNvSpPr>
          <p:nvPr/>
        </p:nvSpPr>
        <p:spPr bwMode="auto">
          <a:xfrm>
            <a:off x="4135438" y="538163"/>
            <a:ext cx="490537" cy="533400"/>
          </a:xfrm>
          <a:custGeom>
            <a:avLst/>
            <a:gdLst>
              <a:gd name="T0" fmla="*/ 0 w 315"/>
              <a:gd name="T1" fmla="*/ 343 h 343"/>
              <a:gd name="T2" fmla="*/ 203 w 315"/>
              <a:gd name="T3" fmla="*/ 0 h 343"/>
              <a:gd name="T4" fmla="*/ 315 w 315"/>
              <a:gd name="T5" fmla="*/ 4 h 343"/>
            </a:gdLst>
            <a:ahLst/>
            <a:cxnLst>
              <a:cxn ang="0">
                <a:pos x="T0" y="T1"/>
              </a:cxn>
              <a:cxn ang="0">
                <a:pos x="T2" y="T3"/>
              </a:cxn>
              <a:cxn ang="0">
                <a:pos x="T4" y="T5"/>
              </a:cxn>
            </a:cxnLst>
            <a:rect l="0" t="0" r="r" b="b"/>
            <a:pathLst>
              <a:path w="315" h="343">
                <a:moveTo>
                  <a:pt x="0" y="343"/>
                </a:moveTo>
                <a:lnTo>
                  <a:pt x="203" y="0"/>
                </a:lnTo>
                <a:lnTo>
                  <a:pt x="315" y="4"/>
                </a:lnTo>
              </a:path>
            </a:pathLst>
          </a:custGeom>
          <a:noFill/>
          <a:ln w="9525">
            <a:solidFill>
              <a:schemeClr val="tx1"/>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192" name="Freeform 112"/>
          <p:cNvSpPr>
            <a:spLocks/>
          </p:cNvSpPr>
          <p:nvPr/>
        </p:nvSpPr>
        <p:spPr bwMode="auto">
          <a:xfrm>
            <a:off x="4521200" y="965200"/>
            <a:ext cx="1231900" cy="476250"/>
          </a:xfrm>
          <a:custGeom>
            <a:avLst/>
            <a:gdLst>
              <a:gd name="T0" fmla="*/ 0 w 792"/>
              <a:gd name="T1" fmla="*/ 306 h 306"/>
              <a:gd name="T2" fmla="*/ 627 w 792"/>
              <a:gd name="T3" fmla="*/ 0 h 306"/>
              <a:gd name="T4" fmla="*/ 792 w 792"/>
              <a:gd name="T5" fmla="*/ 0 h 306"/>
            </a:gdLst>
            <a:ahLst/>
            <a:cxnLst>
              <a:cxn ang="0">
                <a:pos x="T0" y="T1"/>
              </a:cxn>
              <a:cxn ang="0">
                <a:pos x="T2" y="T3"/>
              </a:cxn>
              <a:cxn ang="0">
                <a:pos x="T4" y="T5"/>
              </a:cxn>
            </a:cxnLst>
            <a:rect l="0" t="0" r="r" b="b"/>
            <a:pathLst>
              <a:path w="792" h="306">
                <a:moveTo>
                  <a:pt x="0" y="306"/>
                </a:moveTo>
                <a:lnTo>
                  <a:pt x="627" y="0"/>
                </a:lnTo>
                <a:lnTo>
                  <a:pt x="792" y="0"/>
                </a:lnTo>
              </a:path>
            </a:pathLst>
          </a:custGeom>
          <a:noFill/>
          <a:ln w="9525">
            <a:solidFill>
              <a:schemeClr val="tx1"/>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193" name="Freeform 113"/>
          <p:cNvSpPr>
            <a:spLocks/>
          </p:cNvSpPr>
          <p:nvPr/>
        </p:nvSpPr>
        <p:spPr bwMode="auto">
          <a:xfrm>
            <a:off x="5207000" y="1270000"/>
            <a:ext cx="534988" cy="412750"/>
          </a:xfrm>
          <a:custGeom>
            <a:avLst/>
            <a:gdLst>
              <a:gd name="T0" fmla="*/ 0 w 344"/>
              <a:gd name="T1" fmla="*/ 265 h 265"/>
              <a:gd name="T2" fmla="*/ 181 w 344"/>
              <a:gd name="T3" fmla="*/ 0 h 265"/>
              <a:gd name="T4" fmla="*/ 344 w 344"/>
              <a:gd name="T5" fmla="*/ 4 h 265"/>
            </a:gdLst>
            <a:ahLst/>
            <a:cxnLst>
              <a:cxn ang="0">
                <a:pos x="T0" y="T1"/>
              </a:cxn>
              <a:cxn ang="0">
                <a:pos x="T2" y="T3"/>
              </a:cxn>
              <a:cxn ang="0">
                <a:pos x="T4" y="T5"/>
              </a:cxn>
            </a:cxnLst>
            <a:rect l="0" t="0" r="r" b="b"/>
            <a:pathLst>
              <a:path w="344" h="265">
                <a:moveTo>
                  <a:pt x="0" y="265"/>
                </a:moveTo>
                <a:lnTo>
                  <a:pt x="181" y="0"/>
                </a:lnTo>
                <a:lnTo>
                  <a:pt x="344" y="4"/>
                </a:lnTo>
              </a:path>
            </a:pathLst>
          </a:custGeom>
          <a:noFill/>
          <a:ln w="9525">
            <a:solidFill>
              <a:schemeClr val="tx1"/>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194" name="Freeform 114"/>
          <p:cNvSpPr>
            <a:spLocks/>
          </p:cNvSpPr>
          <p:nvPr/>
        </p:nvSpPr>
        <p:spPr bwMode="auto">
          <a:xfrm>
            <a:off x="3976688" y="2030413"/>
            <a:ext cx="1774825" cy="144462"/>
          </a:xfrm>
          <a:custGeom>
            <a:avLst/>
            <a:gdLst>
              <a:gd name="T0" fmla="*/ 1141 w 1141"/>
              <a:gd name="T1" fmla="*/ 5 h 93"/>
              <a:gd name="T2" fmla="*/ 975 w 1141"/>
              <a:gd name="T3" fmla="*/ 0 h 93"/>
              <a:gd name="T4" fmla="*/ 0 w 1141"/>
              <a:gd name="T5" fmla="*/ 93 h 93"/>
            </a:gdLst>
            <a:ahLst/>
            <a:cxnLst>
              <a:cxn ang="0">
                <a:pos x="T0" y="T1"/>
              </a:cxn>
              <a:cxn ang="0">
                <a:pos x="T2" y="T3"/>
              </a:cxn>
              <a:cxn ang="0">
                <a:pos x="T4" y="T5"/>
              </a:cxn>
            </a:cxnLst>
            <a:rect l="0" t="0" r="r" b="b"/>
            <a:pathLst>
              <a:path w="1141" h="93">
                <a:moveTo>
                  <a:pt x="1141" y="5"/>
                </a:moveTo>
                <a:lnTo>
                  <a:pt x="975" y="0"/>
                </a:lnTo>
                <a:lnTo>
                  <a:pt x="0" y="93"/>
                </a:lnTo>
              </a:path>
            </a:pathLst>
          </a:custGeom>
          <a:noFill/>
          <a:ln w="9525">
            <a:solidFill>
              <a:schemeClr val="tx1"/>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195" name="Line 115"/>
          <p:cNvSpPr>
            <a:spLocks noChangeShapeType="1"/>
          </p:cNvSpPr>
          <p:nvPr/>
        </p:nvSpPr>
        <p:spPr bwMode="auto">
          <a:xfrm>
            <a:off x="5341938" y="2363788"/>
            <a:ext cx="41116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196" name="Line 116"/>
          <p:cNvSpPr>
            <a:spLocks noChangeShapeType="1"/>
          </p:cNvSpPr>
          <p:nvPr/>
        </p:nvSpPr>
        <p:spPr bwMode="auto">
          <a:xfrm>
            <a:off x="3862388" y="2655888"/>
            <a:ext cx="189071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197" name="Line 117"/>
          <p:cNvSpPr>
            <a:spLocks noChangeShapeType="1"/>
          </p:cNvSpPr>
          <p:nvPr/>
        </p:nvSpPr>
        <p:spPr bwMode="auto">
          <a:xfrm>
            <a:off x="5240338" y="2955925"/>
            <a:ext cx="50958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198" name="Line 118"/>
          <p:cNvSpPr>
            <a:spLocks noChangeShapeType="1"/>
          </p:cNvSpPr>
          <p:nvPr/>
        </p:nvSpPr>
        <p:spPr bwMode="auto">
          <a:xfrm flipH="1">
            <a:off x="5168900" y="3360738"/>
            <a:ext cx="5842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199" name="Line 119"/>
          <p:cNvSpPr>
            <a:spLocks noChangeShapeType="1"/>
          </p:cNvSpPr>
          <p:nvPr/>
        </p:nvSpPr>
        <p:spPr bwMode="auto">
          <a:xfrm flipH="1">
            <a:off x="3792538" y="3606800"/>
            <a:ext cx="196532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200" name="Line 120"/>
          <p:cNvSpPr>
            <a:spLocks noChangeShapeType="1"/>
          </p:cNvSpPr>
          <p:nvPr/>
        </p:nvSpPr>
        <p:spPr bwMode="auto">
          <a:xfrm flipH="1">
            <a:off x="3990975" y="3868738"/>
            <a:ext cx="176371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201" name="Line 121"/>
          <p:cNvSpPr>
            <a:spLocks noChangeShapeType="1"/>
          </p:cNvSpPr>
          <p:nvPr/>
        </p:nvSpPr>
        <p:spPr bwMode="auto">
          <a:xfrm flipH="1">
            <a:off x="4211638" y="4122738"/>
            <a:ext cx="153828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202" name="Freeform 122"/>
          <p:cNvSpPr>
            <a:spLocks/>
          </p:cNvSpPr>
          <p:nvPr/>
        </p:nvSpPr>
        <p:spPr bwMode="auto">
          <a:xfrm>
            <a:off x="3795713" y="4803775"/>
            <a:ext cx="452437" cy="120650"/>
          </a:xfrm>
          <a:custGeom>
            <a:avLst/>
            <a:gdLst>
              <a:gd name="T0" fmla="*/ 291 w 291"/>
              <a:gd name="T1" fmla="*/ 6 h 78"/>
              <a:gd name="T2" fmla="*/ 124 w 291"/>
              <a:gd name="T3" fmla="*/ 0 h 78"/>
              <a:gd name="T4" fmla="*/ 0 w 291"/>
              <a:gd name="T5" fmla="*/ 78 h 78"/>
            </a:gdLst>
            <a:ahLst/>
            <a:cxnLst>
              <a:cxn ang="0">
                <a:pos x="T0" y="T1"/>
              </a:cxn>
              <a:cxn ang="0">
                <a:pos x="T2" y="T3"/>
              </a:cxn>
              <a:cxn ang="0">
                <a:pos x="T4" y="T5"/>
              </a:cxn>
            </a:cxnLst>
            <a:rect l="0" t="0" r="r" b="b"/>
            <a:pathLst>
              <a:path w="291" h="78">
                <a:moveTo>
                  <a:pt x="291" y="6"/>
                </a:moveTo>
                <a:lnTo>
                  <a:pt x="124" y="0"/>
                </a:lnTo>
                <a:lnTo>
                  <a:pt x="0" y="78"/>
                </a:lnTo>
              </a:path>
            </a:pathLst>
          </a:custGeom>
          <a:noFill/>
          <a:ln w="9525">
            <a:solidFill>
              <a:schemeClr val="tx1"/>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203" name="Line 123"/>
          <p:cNvSpPr>
            <a:spLocks noChangeShapeType="1"/>
          </p:cNvSpPr>
          <p:nvPr/>
        </p:nvSpPr>
        <p:spPr bwMode="auto">
          <a:xfrm>
            <a:off x="3605213" y="5219700"/>
            <a:ext cx="6350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204" name="Line 124"/>
          <p:cNvSpPr>
            <a:spLocks noChangeShapeType="1"/>
          </p:cNvSpPr>
          <p:nvPr/>
        </p:nvSpPr>
        <p:spPr bwMode="auto">
          <a:xfrm flipH="1">
            <a:off x="3098800" y="5513388"/>
            <a:ext cx="114935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205" name="Line 125"/>
          <p:cNvSpPr>
            <a:spLocks noChangeShapeType="1"/>
          </p:cNvSpPr>
          <p:nvPr/>
        </p:nvSpPr>
        <p:spPr bwMode="auto">
          <a:xfrm flipH="1">
            <a:off x="3605213" y="5815013"/>
            <a:ext cx="6477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206" name="Freeform 126"/>
          <p:cNvSpPr>
            <a:spLocks/>
          </p:cNvSpPr>
          <p:nvPr/>
        </p:nvSpPr>
        <p:spPr bwMode="auto">
          <a:xfrm>
            <a:off x="1851025" y="4122738"/>
            <a:ext cx="385763" cy="1249362"/>
          </a:xfrm>
          <a:custGeom>
            <a:avLst/>
            <a:gdLst>
              <a:gd name="T0" fmla="*/ 248 w 248"/>
              <a:gd name="T1" fmla="*/ 802 h 802"/>
              <a:gd name="T2" fmla="*/ 147 w 248"/>
              <a:gd name="T3" fmla="*/ 0 h 802"/>
              <a:gd name="T4" fmla="*/ 0 w 248"/>
              <a:gd name="T5" fmla="*/ 0 h 802"/>
            </a:gdLst>
            <a:ahLst/>
            <a:cxnLst>
              <a:cxn ang="0">
                <a:pos x="T0" y="T1"/>
              </a:cxn>
              <a:cxn ang="0">
                <a:pos x="T2" y="T3"/>
              </a:cxn>
              <a:cxn ang="0">
                <a:pos x="T4" y="T5"/>
              </a:cxn>
            </a:cxnLst>
            <a:rect l="0" t="0" r="r" b="b"/>
            <a:pathLst>
              <a:path w="248" h="802">
                <a:moveTo>
                  <a:pt x="248" y="802"/>
                </a:moveTo>
                <a:lnTo>
                  <a:pt x="147" y="0"/>
                </a:lnTo>
                <a:lnTo>
                  <a:pt x="0" y="0"/>
                </a:lnTo>
              </a:path>
            </a:pathLst>
          </a:custGeom>
          <a:noFill/>
          <a:ln w="9525">
            <a:solidFill>
              <a:schemeClr val="tx1"/>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extLst>
      <p:ext uri="{BB962C8B-B14F-4D97-AF65-F5344CB8AC3E}">
        <p14:creationId xmlns:p14="http://schemas.microsoft.com/office/powerpoint/2010/main" val="1117085378"/>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82" name="Rectangle 6"/>
          <p:cNvSpPr>
            <a:spLocks noGrp="1" noChangeArrowheads="1"/>
          </p:cNvSpPr>
          <p:nvPr>
            <p:ph type="title"/>
          </p:nvPr>
        </p:nvSpPr>
        <p:spPr/>
        <p:txBody>
          <a:bodyPr/>
          <a:lstStyle/>
          <a:p>
            <a:r>
              <a:rPr lang="en-US"/>
              <a:t>Cerebral Cortex</a:t>
            </a:r>
          </a:p>
        </p:txBody>
      </p:sp>
      <p:sp>
        <p:nvSpPr>
          <p:cNvPr id="50183" name="Rectangle 7"/>
          <p:cNvSpPr>
            <a:spLocks noGrp="1" noChangeArrowheads="1"/>
          </p:cNvSpPr>
          <p:nvPr>
            <p:ph type="body" idx="1"/>
          </p:nvPr>
        </p:nvSpPr>
        <p:spPr/>
        <p:txBody>
          <a:bodyPr/>
          <a:lstStyle/>
          <a:p>
            <a:r>
              <a:rPr lang="en-US" dirty="0" smtClean="0"/>
              <a:t>Thin, superficial </a:t>
            </a:r>
            <a:r>
              <a:rPr lang="en-US" dirty="0"/>
              <a:t>layer of gray matter</a:t>
            </a:r>
          </a:p>
          <a:p>
            <a:endParaRPr lang="en-US" dirty="0" smtClean="0"/>
          </a:p>
          <a:p>
            <a:r>
              <a:rPr lang="en-US" dirty="0" smtClean="0"/>
              <a:t>40</a:t>
            </a:r>
            <a:r>
              <a:rPr lang="en-US" dirty="0"/>
              <a:t>% mass of brain</a:t>
            </a:r>
          </a:p>
          <a:p>
            <a:endParaRPr lang="en-US" dirty="0" smtClean="0"/>
          </a:p>
          <a:p>
            <a:r>
              <a:rPr lang="en-US" dirty="0" smtClean="0"/>
              <a:t>Site </a:t>
            </a:r>
            <a:r>
              <a:rPr lang="en-US" dirty="0"/>
              <a:t>of conscious mind: awareness, sensory perception, voluntary motor initiation, communication, memory storage, understanding</a:t>
            </a:r>
          </a:p>
          <a:p>
            <a:endParaRPr lang="en-US" dirty="0"/>
          </a:p>
        </p:txBody>
      </p:sp>
    </p:spTree>
    <p:extLst>
      <p:ext uri="{BB962C8B-B14F-4D97-AF65-F5344CB8AC3E}">
        <p14:creationId xmlns:p14="http://schemas.microsoft.com/office/powerpoint/2010/main" val="378734133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8" name="Rectangle 6"/>
          <p:cNvSpPr>
            <a:spLocks noGrp="1" noChangeArrowheads="1"/>
          </p:cNvSpPr>
          <p:nvPr>
            <p:ph type="title"/>
          </p:nvPr>
        </p:nvSpPr>
        <p:spPr/>
        <p:txBody>
          <a:bodyPr/>
          <a:lstStyle/>
          <a:p>
            <a:r>
              <a:rPr lang="en-US"/>
              <a:t>Peripheral Nervous System (PNS)</a:t>
            </a:r>
          </a:p>
        </p:txBody>
      </p:sp>
      <p:sp>
        <p:nvSpPr>
          <p:cNvPr id="18439" name="Rectangle 7"/>
          <p:cNvSpPr>
            <a:spLocks noGrp="1" noChangeArrowheads="1"/>
          </p:cNvSpPr>
          <p:nvPr>
            <p:ph type="body" idx="1"/>
          </p:nvPr>
        </p:nvSpPr>
        <p:spPr/>
        <p:txBody>
          <a:bodyPr>
            <a:normAutofit fontScale="92500" lnSpcReduction="10000"/>
          </a:bodyPr>
          <a:lstStyle/>
          <a:p>
            <a:pPr>
              <a:lnSpc>
                <a:spcPct val="90000"/>
              </a:lnSpc>
            </a:pPr>
            <a:r>
              <a:rPr lang="en-US" dirty="0"/>
              <a:t>Two functional divisions</a:t>
            </a:r>
          </a:p>
          <a:p>
            <a:pPr lvl="1">
              <a:lnSpc>
                <a:spcPct val="90000"/>
              </a:lnSpc>
            </a:pPr>
            <a:r>
              <a:rPr lang="en-US" b="1" dirty="0"/>
              <a:t>Sensory (afferent)</a:t>
            </a:r>
            <a:r>
              <a:rPr lang="en-US" dirty="0"/>
              <a:t> division</a:t>
            </a:r>
          </a:p>
          <a:p>
            <a:pPr lvl="2">
              <a:lnSpc>
                <a:spcPct val="90000"/>
              </a:lnSpc>
            </a:pPr>
            <a:r>
              <a:rPr lang="en-US" b="1" dirty="0"/>
              <a:t>Somatic sensory</a:t>
            </a:r>
            <a:r>
              <a:rPr lang="en-US" dirty="0"/>
              <a:t> </a:t>
            </a:r>
            <a:r>
              <a:rPr lang="en-US" b="1" dirty="0"/>
              <a:t>fibers</a:t>
            </a:r>
            <a:r>
              <a:rPr lang="en-US" dirty="0"/>
              <a:t>—convey impulses from skin, skeletal muscles, and joints </a:t>
            </a:r>
            <a:r>
              <a:rPr lang="en-US" i="1" dirty="0"/>
              <a:t>to</a:t>
            </a:r>
            <a:r>
              <a:rPr lang="en-US" dirty="0"/>
              <a:t> CNS </a:t>
            </a:r>
          </a:p>
          <a:p>
            <a:pPr lvl="2">
              <a:lnSpc>
                <a:spcPct val="90000"/>
              </a:lnSpc>
            </a:pPr>
            <a:r>
              <a:rPr lang="en-US" b="1" dirty="0"/>
              <a:t>Visceral sensory</a:t>
            </a:r>
            <a:r>
              <a:rPr lang="en-US" dirty="0"/>
              <a:t> </a:t>
            </a:r>
            <a:r>
              <a:rPr lang="en-US" b="1" dirty="0"/>
              <a:t>fibers</a:t>
            </a:r>
            <a:r>
              <a:rPr lang="en-US" dirty="0"/>
              <a:t>—convey impulses from visceral organs </a:t>
            </a:r>
            <a:r>
              <a:rPr lang="en-US" i="1" dirty="0"/>
              <a:t>to</a:t>
            </a:r>
            <a:r>
              <a:rPr lang="en-US" dirty="0"/>
              <a:t> CNS </a:t>
            </a:r>
          </a:p>
          <a:p>
            <a:pPr lvl="1">
              <a:lnSpc>
                <a:spcPct val="90000"/>
              </a:lnSpc>
            </a:pPr>
            <a:endParaRPr lang="en-US" b="1" dirty="0" smtClean="0"/>
          </a:p>
          <a:p>
            <a:pPr lvl="1">
              <a:lnSpc>
                <a:spcPct val="90000"/>
              </a:lnSpc>
            </a:pPr>
            <a:r>
              <a:rPr lang="en-US" b="1" dirty="0" smtClean="0"/>
              <a:t>Motor </a:t>
            </a:r>
            <a:r>
              <a:rPr lang="en-US" b="1" dirty="0"/>
              <a:t>(efferent)</a:t>
            </a:r>
            <a:r>
              <a:rPr lang="en-US" dirty="0"/>
              <a:t> division </a:t>
            </a:r>
          </a:p>
          <a:p>
            <a:pPr lvl="2">
              <a:lnSpc>
                <a:spcPct val="90000"/>
              </a:lnSpc>
            </a:pPr>
            <a:r>
              <a:rPr lang="en-US" dirty="0"/>
              <a:t>Transmits impulses </a:t>
            </a:r>
            <a:r>
              <a:rPr lang="en-US" i="1" dirty="0"/>
              <a:t>from</a:t>
            </a:r>
            <a:r>
              <a:rPr lang="en-US" dirty="0"/>
              <a:t> CNS to </a:t>
            </a:r>
            <a:r>
              <a:rPr lang="en-US" dirty="0" err="1"/>
              <a:t>effector</a:t>
            </a:r>
            <a:r>
              <a:rPr lang="en-US" dirty="0"/>
              <a:t> organs</a:t>
            </a:r>
          </a:p>
          <a:p>
            <a:pPr lvl="3">
              <a:lnSpc>
                <a:spcPct val="90000"/>
              </a:lnSpc>
            </a:pPr>
            <a:r>
              <a:rPr lang="en-US" dirty="0"/>
              <a:t>Muscles and glands</a:t>
            </a:r>
          </a:p>
          <a:p>
            <a:pPr lvl="2">
              <a:lnSpc>
                <a:spcPct val="90000"/>
              </a:lnSpc>
            </a:pPr>
            <a:r>
              <a:rPr lang="en-US" dirty="0"/>
              <a:t>Two divisions</a:t>
            </a:r>
          </a:p>
          <a:p>
            <a:pPr lvl="3">
              <a:lnSpc>
                <a:spcPct val="90000"/>
              </a:lnSpc>
            </a:pPr>
            <a:r>
              <a:rPr lang="en-US" b="1" dirty="0"/>
              <a:t>Somatic nervous system</a:t>
            </a:r>
          </a:p>
          <a:p>
            <a:pPr lvl="3">
              <a:lnSpc>
                <a:spcPct val="90000"/>
              </a:lnSpc>
            </a:pPr>
            <a:r>
              <a:rPr lang="en-US" b="1" dirty="0"/>
              <a:t>Autonomic nervous system</a:t>
            </a:r>
            <a:endParaRPr lang="en-US" dirty="0"/>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4" name="Rectangle 4"/>
          <p:cNvSpPr>
            <a:spLocks noGrp="1" noChangeArrowheads="1"/>
          </p:cNvSpPr>
          <p:nvPr>
            <p:ph type="title"/>
          </p:nvPr>
        </p:nvSpPr>
        <p:spPr/>
        <p:txBody>
          <a:bodyPr>
            <a:normAutofit fontScale="90000"/>
          </a:bodyPr>
          <a:lstStyle/>
          <a:p>
            <a:r>
              <a:rPr lang="en-US"/>
              <a:t>4 General Considerations of Cerebral Cortex</a:t>
            </a:r>
          </a:p>
        </p:txBody>
      </p:sp>
      <p:sp>
        <p:nvSpPr>
          <p:cNvPr id="51205" name="Rectangle 5"/>
          <p:cNvSpPr>
            <a:spLocks noGrp="1" noChangeArrowheads="1"/>
          </p:cNvSpPr>
          <p:nvPr>
            <p:ph type="body" idx="1"/>
          </p:nvPr>
        </p:nvSpPr>
        <p:spPr/>
        <p:txBody>
          <a:bodyPr>
            <a:normAutofit/>
          </a:bodyPr>
          <a:lstStyle/>
          <a:p>
            <a:pPr marL="458788" indent="-458788">
              <a:buNone/>
            </a:pPr>
            <a:r>
              <a:rPr lang="en-US" dirty="0"/>
              <a:t>Three types of functional areas</a:t>
            </a:r>
          </a:p>
          <a:p>
            <a:pPr marL="928688" lvl="1" indent="-268288"/>
            <a:r>
              <a:rPr lang="en-US" dirty="0"/>
              <a:t>Motor </a:t>
            </a:r>
            <a:r>
              <a:rPr lang="en-US" dirty="0" smtClean="0"/>
              <a:t>areas</a:t>
            </a:r>
          </a:p>
          <a:p>
            <a:pPr marL="1328738" lvl="2" indent="-268288"/>
            <a:r>
              <a:rPr lang="en-US" dirty="0" smtClean="0"/>
              <a:t>control </a:t>
            </a:r>
            <a:r>
              <a:rPr lang="en-US" dirty="0"/>
              <a:t>voluntary movement</a:t>
            </a:r>
          </a:p>
          <a:p>
            <a:pPr marL="928688" lvl="1" indent="-268288"/>
            <a:r>
              <a:rPr lang="en-US" dirty="0"/>
              <a:t>Sensory </a:t>
            </a:r>
            <a:r>
              <a:rPr lang="en-US" dirty="0" smtClean="0"/>
              <a:t>areas</a:t>
            </a:r>
          </a:p>
          <a:p>
            <a:pPr marL="1328738" lvl="2" indent="-268288"/>
            <a:r>
              <a:rPr lang="en-US" dirty="0" smtClean="0"/>
              <a:t>conscious </a:t>
            </a:r>
            <a:r>
              <a:rPr lang="en-US" dirty="0"/>
              <a:t>awareness of sensation</a:t>
            </a:r>
          </a:p>
          <a:p>
            <a:pPr marL="928688" lvl="1" indent="-268288"/>
            <a:r>
              <a:rPr lang="en-US" dirty="0"/>
              <a:t>Association </a:t>
            </a:r>
            <a:r>
              <a:rPr lang="en-US" dirty="0" smtClean="0"/>
              <a:t>areas</a:t>
            </a:r>
          </a:p>
          <a:p>
            <a:pPr marL="1328738" lvl="2" indent="-268288"/>
            <a:r>
              <a:rPr lang="en-US" dirty="0" smtClean="0"/>
              <a:t>integrate </a:t>
            </a:r>
            <a:r>
              <a:rPr lang="en-US" dirty="0"/>
              <a:t>diverse </a:t>
            </a:r>
            <a:r>
              <a:rPr lang="en-US" dirty="0" smtClean="0"/>
              <a:t>information</a:t>
            </a:r>
            <a:endParaRPr lang="en-US" dirty="0"/>
          </a:p>
        </p:txBody>
      </p:sp>
    </p:spTree>
    <p:extLst>
      <p:ext uri="{BB962C8B-B14F-4D97-AF65-F5344CB8AC3E}">
        <p14:creationId xmlns:p14="http://schemas.microsoft.com/office/powerpoint/2010/main" val="3207874423"/>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8" name="Rectangle 6"/>
          <p:cNvSpPr>
            <a:spLocks noGrp="1" noChangeArrowheads="1"/>
          </p:cNvSpPr>
          <p:nvPr>
            <p:ph type="title"/>
          </p:nvPr>
        </p:nvSpPr>
        <p:spPr/>
        <p:txBody>
          <a:bodyPr/>
          <a:lstStyle/>
          <a:p>
            <a:r>
              <a:rPr lang="en-US" dirty="0"/>
              <a:t>Motor Areas of Cerebral Cortex</a:t>
            </a:r>
          </a:p>
        </p:txBody>
      </p:sp>
      <p:sp>
        <p:nvSpPr>
          <p:cNvPr id="54279" name="Rectangle 7"/>
          <p:cNvSpPr>
            <a:spLocks noGrp="1" noChangeArrowheads="1"/>
          </p:cNvSpPr>
          <p:nvPr>
            <p:ph type="body" idx="1"/>
          </p:nvPr>
        </p:nvSpPr>
        <p:spPr>
          <a:xfrm>
            <a:off x="457199" y="1600200"/>
            <a:ext cx="4876801" cy="4525963"/>
          </a:xfrm>
        </p:spPr>
        <p:txBody>
          <a:bodyPr>
            <a:normAutofit fontScale="92500" lnSpcReduction="20000"/>
          </a:bodyPr>
          <a:lstStyle/>
          <a:p>
            <a:r>
              <a:rPr lang="en-US" dirty="0"/>
              <a:t>In frontal lobe; control voluntary movement</a:t>
            </a:r>
          </a:p>
          <a:p>
            <a:r>
              <a:rPr lang="en-US" b="1" dirty="0"/>
              <a:t>Primary (somatic) motor cortex </a:t>
            </a:r>
            <a:endParaRPr lang="en-US" b="1" dirty="0" smtClean="0"/>
          </a:p>
          <a:p>
            <a:pPr lvl="1"/>
            <a:r>
              <a:rPr lang="en-US" dirty="0" smtClean="0"/>
              <a:t>in</a:t>
            </a:r>
            <a:r>
              <a:rPr lang="en-US" b="1" dirty="0" smtClean="0"/>
              <a:t> </a:t>
            </a:r>
            <a:r>
              <a:rPr lang="en-US" b="1" dirty="0" err="1"/>
              <a:t>precentral</a:t>
            </a:r>
            <a:r>
              <a:rPr lang="en-US" b="1" dirty="0"/>
              <a:t> </a:t>
            </a:r>
            <a:r>
              <a:rPr lang="en-US" b="1" dirty="0" err="1" smtClean="0"/>
              <a:t>gyrus</a:t>
            </a:r>
            <a:endParaRPr lang="en-US" b="1" dirty="0" smtClean="0"/>
          </a:p>
          <a:p>
            <a:pPr lvl="1"/>
            <a:r>
              <a:rPr lang="en-US" dirty="0"/>
              <a:t>Allows conscious control of precise, skilled, skeletal muscle movements</a:t>
            </a:r>
          </a:p>
          <a:p>
            <a:pPr lvl="1"/>
            <a:r>
              <a:rPr lang="en-US" b="1" dirty="0"/>
              <a:t>Motor homunculi</a:t>
            </a:r>
            <a:r>
              <a:rPr lang="en-US" dirty="0"/>
              <a:t> </a:t>
            </a:r>
            <a:endParaRPr lang="en-US" dirty="0" smtClean="0"/>
          </a:p>
          <a:p>
            <a:pPr lvl="2"/>
            <a:r>
              <a:rPr lang="en-US" dirty="0" smtClean="0"/>
              <a:t>upside-down </a:t>
            </a:r>
            <a:r>
              <a:rPr lang="en-US" dirty="0"/>
              <a:t>caricatures represent </a:t>
            </a:r>
            <a:r>
              <a:rPr lang="en-US" b="1" dirty="0"/>
              <a:t>contralateral</a:t>
            </a:r>
            <a:r>
              <a:rPr lang="en-US" dirty="0"/>
              <a:t> motor innervation of body regions</a:t>
            </a:r>
          </a:p>
          <a:p>
            <a:pPr lvl="1"/>
            <a:endParaRPr lang="en-US" dirty="0"/>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34001" y="1156634"/>
            <a:ext cx="3810000" cy="45447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10169548"/>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85000" lnSpcReduction="10000"/>
          </a:bodyPr>
          <a:lstStyle/>
          <a:p>
            <a:r>
              <a:rPr lang="en-US" b="1" dirty="0"/>
              <a:t>Premotor cortex</a:t>
            </a:r>
            <a:r>
              <a:rPr lang="en-US" dirty="0"/>
              <a:t> anterior to </a:t>
            </a:r>
            <a:r>
              <a:rPr lang="en-US" dirty="0" err="1"/>
              <a:t>precentral</a:t>
            </a:r>
            <a:r>
              <a:rPr lang="en-US" dirty="0"/>
              <a:t> </a:t>
            </a:r>
            <a:r>
              <a:rPr lang="en-US" dirty="0" err="1" smtClean="0"/>
              <a:t>gyrus</a:t>
            </a:r>
            <a:endParaRPr lang="en-US" dirty="0" smtClean="0"/>
          </a:p>
          <a:p>
            <a:pPr lvl="1"/>
            <a:r>
              <a:rPr lang="en-US" dirty="0"/>
              <a:t>Helps plan </a:t>
            </a:r>
            <a:r>
              <a:rPr lang="en-US" dirty="0" smtClean="0"/>
              <a:t>movements </a:t>
            </a:r>
            <a:endParaRPr lang="en-US" dirty="0"/>
          </a:p>
          <a:p>
            <a:pPr lvl="1"/>
            <a:r>
              <a:rPr lang="en-US" dirty="0"/>
              <a:t>Controls learned, repetitious, or patterned motor skills</a:t>
            </a:r>
          </a:p>
          <a:p>
            <a:pPr lvl="1"/>
            <a:r>
              <a:rPr lang="en-US" dirty="0"/>
              <a:t>Coordinates simultaneous or sequential actions  </a:t>
            </a:r>
          </a:p>
          <a:p>
            <a:pPr lvl="1"/>
            <a:r>
              <a:rPr lang="en-US" dirty="0"/>
              <a:t>Controls voluntary actions that depend on sensory feedback</a:t>
            </a:r>
          </a:p>
          <a:p>
            <a:pPr marL="0" indent="0">
              <a:buNone/>
            </a:pPr>
            <a:endParaRPr lang="en-US" b="1" dirty="0" smtClean="0"/>
          </a:p>
          <a:p>
            <a:r>
              <a:rPr lang="en-US" b="1" dirty="0" err="1" smtClean="0"/>
              <a:t>Broca's</a:t>
            </a:r>
            <a:r>
              <a:rPr lang="en-US" b="1" dirty="0" smtClean="0"/>
              <a:t> </a:t>
            </a:r>
            <a:r>
              <a:rPr lang="en-US" b="1" dirty="0"/>
              <a:t>area</a:t>
            </a:r>
            <a:r>
              <a:rPr lang="en-US" dirty="0"/>
              <a:t> anterior to inferior premotor </a:t>
            </a:r>
            <a:r>
              <a:rPr lang="en-US" dirty="0" smtClean="0"/>
              <a:t>area</a:t>
            </a:r>
          </a:p>
          <a:p>
            <a:pPr lvl="1"/>
            <a:r>
              <a:rPr lang="en-US" dirty="0"/>
              <a:t>Present in one hemisphere (usually the left)</a:t>
            </a:r>
          </a:p>
          <a:p>
            <a:pPr lvl="1"/>
            <a:r>
              <a:rPr lang="en-US" dirty="0" smtClean="0"/>
              <a:t>directs </a:t>
            </a:r>
            <a:r>
              <a:rPr lang="en-US" dirty="0"/>
              <a:t>muscles of speech production</a:t>
            </a:r>
          </a:p>
          <a:p>
            <a:pPr lvl="1"/>
            <a:r>
              <a:rPr lang="en-US" dirty="0"/>
              <a:t>Active in planning speech and voluntary motor activities</a:t>
            </a:r>
          </a:p>
          <a:p>
            <a:pPr lvl="1"/>
            <a:endParaRPr lang="en-US" dirty="0"/>
          </a:p>
          <a:p>
            <a:endParaRPr lang="en-US" b="1" dirty="0" smtClean="0"/>
          </a:p>
          <a:p>
            <a:endParaRPr lang="en-US" dirty="0"/>
          </a:p>
        </p:txBody>
      </p:sp>
      <p:sp>
        <p:nvSpPr>
          <p:cNvPr id="4" name="Rectangle 6"/>
          <p:cNvSpPr>
            <a:spLocks noGrp="1" noChangeArrowheads="1"/>
          </p:cNvSpPr>
          <p:nvPr>
            <p:ph type="title"/>
          </p:nvPr>
        </p:nvSpPr>
        <p:spPr/>
        <p:txBody>
          <a:bodyPr/>
          <a:lstStyle/>
          <a:p>
            <a:r>
              <a:rPr lang="en-US" dirty="0"/>
              <a:t>Motor Areas of Cerebral Cortex</a:t>
            </a:r>
          </a:p>
        </p:txBody>
      </p:sp>
    </p:spTree>
    <p:extLst>
      <p:ext uri="{BB962C8B-B14F-4D97-AF65-F5344CB8AC3E}">
        <p14:creationId xmlns:p14="http://schemas.microsoft.com/office/powerpoint/2010/main" val="531425886"/>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b="1" dirty="0"/>
              <a:t>Frontal eye field</a:t>
            </a:r>
            <a:r>
              <a:rPr lang="en-US" dirty="0"/>
              <a:t> within and anterior to premotor cortex; superior to </a:t>
            </a:r>
            <a:r>
              <a:rPr lang="en-US" dirty="0" err="1"/>
              <a:t>Broca's</a:t>
            </a:r>
            <a:r>
              <a:rPr lang="en-US" dirty="0"/>
              <a:t> </a:t>
            </a:r>
            <a:r>
              <a:rPr lang="en-US" dirty="0" smtClean="0"/>
              <a:t>area</a:t>
            </a:r>
          </a:p>
          <a:p>
            <a:pPr lvl="1"/>
            <a:r>
              <a:rPr lang="en-US" dirty="0"/>
              <a:t>Controls voluntary eye movements</a:t>
            </a:r>
          </a:p>
          <a:p>
            <a:pPr lvl="1"/>
            <a:endParaRPr lang="en-US" dirty="0"/>
          </a:p>
          <a:p>
            <a:endParaRPr lang="en-US" dirty="0"/>
          </a:p>
        </p:txBody>
      </p:sp>
      <p:sp>
        <p:nvSpPr>
          <p:cNvPr id="4" name="Rectangle 6"/>
          <p:cNvSpPr>
            <a:spLocks noGrp="1" noChangeArrowheads="1"/>
          </p:cNvSpPr>
          <p:nvPr>
            <p:ph type="title"/>
          </p:nvPr>
        </p:nvSpPr>
        <p:spPr/>
        <p:txBody>
          <a:bodyPr/>
          <a:lstStyle/>
          <a:p>
            <a:r>
              <a:rPr lang="en-US" dirty="0"/>
              <a:t>Motor Areas of Cerebral Cortex</a:t>
            </a:r>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0" y="3352800"/>
            <a:ext cx="5210175" cy="3257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11096664"/>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6" name="Rectangle 4"/>
          <p:cNvSpPr>
            <a:spLocks noGrp="1" noChangeArrowheads="1"/>
          </p:cNvSpPr>
          <p:nvPr>
            <p:ph type="title"/>
          </p:nvPr>
        </p:nvSpPr>
        <p:spPr/>
        <p:txBody>
          <a:bodyPr/>
          <a:lstStyle/>
          <a:p>
            <a:r>
              <a:rPr lang="en-US"/>
              <a:t>Primary Somatosensory Cortex</a:t>
            </a:r>
          </a:p>
        </p:txBody>
      </p:sp>
      <p:sp>
        <p:nvSpPr>
          <p:cNvPr id="64517" name="Rectangle 5"/>
          <p:cNvSpPr>
            <a:spLocks noGrp="1" noChangeArrowheads="1"/>
          </p:cNvSpPr>
          <p:nvPr>
            <p:ph type="body" idx="1"/>
          </p:nvPr>
        </p:nvSpPr>
        <p:spPr>
          <a:xfrm>
            <a:off x="457200" y="1600200"/>
            <a:ext cx="4648200" cy="4525963"/>
          </a:xfrm>
        </p:spPr>
        <p:txBody>
          <a:bodyPr>
            <a:normAutofit fontScale="92500"/>
          </a:bodyPr>
          <a:lstStyle/>
          <a:p>
            <a:r>
              <a:rPr lang="en-US" sz="2800" dirty="0"/>
              <a:t>In </a:t>
            </a:r>
            <a:r>
              <a:rPr lang="en-US" sz="2800" dirty="0" err="1"/>
              <a:t>postcentral</a:t>
            </a:r>
            <a:r>
              <a:rPr lang="en-US" sz="2800" dirty="0"/>
              <a:t> </a:t>
            </a:r>
            <a:r>
              <a:rPr lang="en-US" sz="2800" dirty="0" err="1" smtClean="0"/>
              <a:t>gyrus</a:t>
            </a:r>
            <a:endParaRPr lang="en-US" sz="2800" dirty="0"/>
          </a:p>
          <a:p>
            <a:r>
              <a:rPr lang="en-US" sz="2800" dirty="0" smtClean="0"/>
              <a:t>general </a:t>
            </a:r>
            <a:r>
              <a:rPr lang="en-US" sz="2800" dirty="0"/>
              <a:t>sensory </a:t>
            </a:r>
            <a:r>
              <a:rPr lang="en-US" sz="2800" dirty="0" smtClean="0"/>
              <a:t>input from skin, joints</a:t>
            </a:r>
            <a:r>
              <a:rPr lang="en-US" sz="2800" dirty="0"/>
              <a:t>, and tendons</a:t>
            </a:r>
          </a:p>
          <a:p>
            <a:r>
              <a:rPr lang="en-US" sz="2800" dirty="0"/>
              <a:t>Capable of </a:t>
            </a:r>
            <a:r>
              <a:rPr lang="en-US" sz="2800" b="1" dirty="0"/>
              <a:t>spatial </a:t>
            </a:r>
            <a:r>
              <a:rPr lang="en-US" sz="2800" b="1" dirty="0" smtClean="0"/>
              <a:t>discrimination</a:t>
            </a:r>
            <a:endParaRPr lang="en-US" sz="2800" dirty="0" smtClean="0"/>
          </a:p>
          <a:p>
            <a:pPr lvl="1"/>
            <a:r>
              <a:rPr lang="en-US" sz="2400" dirty="0" smtClean="0"/>
              <a:t>identification </a:t>
            </a:r>
            <a:r>
              <a:rPr lang="en-US" sz="2400" dirty="0"/>
              <a:t>of body region being stimulated</a:t>
            </a:r>
          </a:p>
          <a:p>
            <a:r>
              <a:rPr lang="en-US" sz="2800" b="1" dirty="0" smtClean="0"/>
              <a:t>homunculus</a:t>
            </a:r>
            <a:r>
              <a:rPr lang="en-US" sz="2800" dirty="0" smtClean="0"/>
              <a:t> </a:t>
            </a:r>
          </a:p>
          <a:p>
            <a:pPr lvl="1"/>
            <a:r>
              <a:rPr lang="en-US" sz="2400" dirty="0" smtClean="0"/>
              <a:t>upside-down caricatures represent </a:t>
            </a:r>
            <a:r>
              <a:rPr lang="en-US" sz="2400" dirty="0" err="1"/>
              <a:t>contralateral</a:t>
            </a:r>
            <a:r>
              <a:rPr lang="en-US" sz="2400" dirty="0"/>
              <a:t> sensory input from body regions</a:t>
            </a:r>
          </a:p>
          <a:p>
            <a:endParaRPr lang="en-US" sz="2800" dirty="0"/>
          </a:p>
        </p:txBody>
      </p:sp>
      <p:pic>
        <p:nvPicPr>
          <p:cNvPr id="1026" name="Picture 2"/>
          <p:cNvPicPr>
            <a:picLocks noChangeAspect="1" noChangeArrowheads="1"/>
          </p:cNvPicPr>
          <p:nvPr/>
        </p:nvPicPr>
        <p:blipFill>
          <a:blip r:embed="rId3" cstate="print"/>
          <a:srcRect/>
          <a:stretch>
            <a:fillRect/>
          </a:stretch>
        </p:blipFill>
        <p:spPr bwMode="auto">
          <a:xfrm>
            <a:off x="5638800" y="1261221"/>
            <a:ext cx="3505200" cy="4335558"/>
          </a:xfrm>
          <a:prstGeom prst="rect">
            <a:avLst/>
          </a:prstGeom>
          <a:noFill/>
          <a:ln w="9525">
            <a:noFill/>
            <a:miter lim="800000"/>
            <a:headEnd/>
            <a:tailEnd/>
          </a:ln>
        </p:spPr>
      </p:pic>
    </p:spTree>
    <p:extLst>
      <p:ext uri="{BB962C8B-B14F-4D97-AF65-F5344CB8AC3E}">
        <p14:creationId xmlns:p14="http://schemas.microsoft.com/office/powerpoint/2010/main" val="3838542116"/>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6" name="Rectangle 6"/>
          <p:cNvSpPr>
            <a:spLocks noGrp="1" noChangeArrowheads="1"/>
          </p:cNvSpPr>
          <p:nvPr>
            <p:ph type="title"/>
          </p:nvPr>
        </p:nvSpPr>
        <p:spPr/>
        <p:txBody>
          <a:bodyPr/>
          <a:lstStyle/>
          <a:p>
            <a:r>
              <a:rPr lang="en-US"/>
              <a:t>Somatosensory Association Cortex</a:t>
            </a:r>
          </a:p>
        </p:txBody>
      </p:sp>
      <p:sp>
        <p:nvSpPr>
          <p:cNvPr id="66567" name="Rectangle 7"/>
          <p:cNvSpPr>
            <a:spLocks noGrp="1" noChangeArrowheads="1"/>
          </p:cNvSpPr>
          <p:nvPr>
            <p:ph type="body" idx="1"/>
          </p:nvPr>
        </p:nvSpPr>
        <p:spPr/>
        <p:txBody>
          <a:bodyPr/>
          <a:lstStyle/>
          <a:p>
            <a:r>
              <a:rPr lang="en-US" dirty="0"/>
              <a:t>Posterior to primary </a:t>
            </a:r>
            <a:r>
              <a:rPr lang="en-US" dirty="0" err="1"/>
              <a:t>somatosensory</a:t>
            </a:r>
            <a:r>
              <a:rPr lang="en-US" dirty="0"/>
              <a:t> cortex</a:t>
            </a:r>
          </a:p>
          <a:p>
            <a:endParaRPr lang="en-US" dirty="0" smtClean="0"/>
          </a:p>
          <a:p>
            <a:r>
              <a:rPr lang="en-US" dirty="0" smtClean="0"/>
              <a:t>Integrates </a:t>
            </a:r>
            <a:r>
              <a:rPr lang="en-US" dirty="0"/>
              <a:t>sensory input from primary </a:t>
            </a:r>
            <a:r>
              <a:rPr lang="en-US" dirty="0" err="1"/>
              <a:t>somatosensory</a:t>
            </a:r>
            <a:r>
              <a:rPr lang="en-US" dirty="0"/>
              <a:t> cortex for understanding of object</a:t>
            </a:r>
          </a:p>
          <a:p>
            <a:endParaRPr lang="en-US" dirty="0" smtClean="0"/>
          </a:p>
          <a:p>
            <a:r>
              <a:rPr lang="en-US" dirty="0" smtClean="0"/>
              <a:t>Determines </a:t>
            </a:r>
            <a:r>
              <a:rPr lang="en-US" dirty="0"/>
              <a:t>size, texture, and relationship of parts of objects being felt</a:t>
            </a:r>
          </a:p>
        </p:txBody>
      </p:sp>
    </p:spTree>
    <p:extLst>
      <p:ext uri="{BB962C8B-B14F-4D97-AF65-F5344CB8AC3E}">
        <p14:creationId xmlns:p14="http://schemas.microsoft.com/office/powerpoint/2010/main" val="54800598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92" name="Rectangle 8"/>
          <p:cNvSpPr>
            <a:spLocks noGrp="1" noChangeArrowheads="1"/>
          </p:cNvSpPr>
          <p:nvPr>
            <p:ph type="title"/>
          </p:nvPr>
        </p:nvSpPr>
        <p:spPr/>
        <p:txBody>
          <a:bodyPr/>
          <a:lstStyle/>
          <a:p>
            <a:r>
              <a:rPr lang="en-US"/>
              <a:t>Visual Areas</a:t>
            </a:r>
          </a:p>
        </p:txBody>
      </p:sp>
      <p:sp>
        <p:nvSpPr>
          <p:cNvPr id="67593" name="Rectangle 9"/>
          <p:cNvSpPr>
            <a:spLocks noGrp="1" noChangeArrowheads="1"/>
          </p:cNvSpPr>
          <p:nvPr>
            <p:ph type="body" idx="1"/>
          </p:nvPr>
        </p:nvSpPr>
        <p:spPr/>
        <p:txBody>
          <a:bodyPr>
            <a:normAutofit lnSpcReduction="10000"/>
          </a:bodyPr>
          <a:lstStyle/>
          <a:p>
            <a:r>
              <a:rPr lang="en-US" b="1" dirty="0"/>
              <a:t>Primary visual (striate) cortex</a:t>
            </a:r>
            <a:endParaRPr lang="en-US" dirty="0"/>
          </a:p>
          <a:p>
            <a:pPr lvl="1"/>
            <a:r>
              <a:rPr lang="en-US" dirty="0"/>
              <a:t>Extreme posterior tip of occipital lobe</a:t>
            </a:r>
          </a:p>
          <a:p>
            <a:pPr lvl="1"/>
            <a:r>
              <a:rPr lang="en-US" dirty="0" smtClean="0"/>
              <a:t>Receives </a:t>
            </a:r>
            <a:r>
              <a:rPr lang="en-US" dirty="0"/>
              <a:t>visual information from </a:t>
            </a:r>
            <a:r>
              <a:rPr lang="en-US" dirty="0" smtClean="0"/>
              <a:t>retinas</a:t>
            </a:r>
          </a:p>
          <a:p>
            <a:endParaRPr lang="en-US" b="1" dirty="0" smtClean="0"/>
          </a:p>
          <a:p>
            <a:r>
              <a:rPr lang="en-US" b="1" dirty="0" smtClean="0"/>
              <a:t>Visual association area</a:t>
            </a:r>
            <a:endParaRPr lang="en-US" dirty="0" smtClean="0"/>
          </a:p>
          <a:p>
            <a:pPr lvl="1"/>
            <a:r>
              <a:rPr lang="en-US" dirty="0" smtClean="0"/>
              <a:t>Surrounds primary visual cortex</a:t>
            </a:r>
          </a:p>
          <a:p>
            <a:pPr lvl="1"/>
            <a:r>
              <a:rPr lang="en-US" dirty="0" smtClean="0"/>
              <a:t>Uses past visual experiences to interpret visual stimuli</a:t>
            </a:r>
          </a:p>
          <a:p>
            <a:pPr lvl="2"/>
            <a:r>
              <a:rPr lang="en-US" dirty="0" smtClean="0"/>
              <a:t>ability to recognize faces</a:t>
            </a:r>
          </a:p>
        </p:txBody>
      </p:sp>
    </p:spTree>
    <p:extLst>
      <p:ext uri="{BB962C8B-B14F-4D97-AF65-F5344CB8AC3E}">
        <p14:creationId xmlns:p14="http://schemas.microsoft.com/office/powerpoint/2010/main" val="292627284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6" name="Rectangle 4"/>
          <p:cNvSpPr>
            <a:spLocks noGrp="1" noChangeArrowheads="1"/>
          </p:cNvSpPr>
          <p:nvPr>
            <p:ph type="title"/>
          </p:nvPr>
        </p:nvSpPr>
        <p:spPr/>
        <p:txBody>
          <a:bodyPr/>
          <a:lstStyle/>
          <a:p>
            <a:r>
              <a:rPr lang="en-US"/>
              <a:t>Auditory Areas</a:t>
            </a:r>
          </a:p>
        </p:txBody>
      </p:sp>
      <p:sp>
        <p:nvSpPr>
          <p:cNvPr id="69637" name="Rectangle 5"/>
          <p:cNvSpPr>
            <a:spLocks noGrp="1" noChangeArrowheads="1"/>
          </p:cNvSpPr>
          <p:nvPr>
            <p:ph type="body" idx="1"/>
          </p:nvPr>
        </p:nvSpPr>
        <p:spPr/>
        <p:txBody>
          <a:bodyPr/>
          <a:lstStyle/>
          <a:p>
            <a:r>
              <a:rPr lang="en-US" b="1"/>
              <a:t>Primary auditory cortex</a:t>
            </a:r>
            <a:endParaRPr lang="en-US"/>
          </a:p>
          <a:p>
            <a:pPr lvl="1"/>
            <a:r>
              <a:rPr lang="en-US"/>
              <a:t>Superior margin of temporal lobes</a:t>
            </a:r>
          </a:p>
          <a:p>
            <a:pPr lvl="1"/>
            <a:r>
              <a:rPr lang="en-US"/>
              <a:t>Interprets information from inner ear as pitch, loudness, and location</a:t>
            </a:r>
          </a:p>
          <a:p>
            <a:r>
              <a:rPr lang="en-US" b="1"/>
              <a:t>Auditory association area</a:t>
            </a:r>
          </a:p>
          <a:p>
            <a:pPr lvl="1"/>
            <a:r>
              <a:rPr lang="en-US"/>
              <a:t>Located posterior to primary auditory cortex</a:t>
            </a:r>
          </a:p>
          <a:p>
            <a:pPr lvl="1"/>
            <a:r>
              <a:rPr lang="en-US"/>
              <a:t>Stores memories of sounds and permits perception of sound stimulus</a:t>
            </a:r>
          </a:p>
        </p:txBody>
      </p:sp>
    </p:spTree>
    <p:extLst>
      <p:ext uri="{BB962C8B-B14F-4D97-AF65-F5344CB8AC3E}">
        <p14:creationId xmlns:p14="http://schemas.microsoft.com/office/powerpoint/2010/main" val="401454557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4" name="Rectangle 4"/>
          <p:cNvSpPr>
            <a:spLocks noGrp="1" noChangeArrowheads="1"/>
          </p:cNvSpPr>
          <p:nvPr>
            <p:ph type="title"/>
          </p:nvPr>
        </p:nvSpPr>
        <p:spPr/>
        <p:txBody>
          <a:bodyPr/>
          <a:lstStyle/>
          <a:p>
            <a:r>
              <a:rPr lang="en-US" dirty="0" err="1"/>
              <a:t>OIfactory</a:t>
            </a:r>
            <a:r>
              <a:rPr lang="en-US" dirty="0"/>
              <a:t> </a:t>
            </a:r>
            <a:r>
              <a:rPr lang="en-US" dirty="0" smtClean="0"/>
              <a:t>and Gustatory </a:t>
            </a:r>
            <a:endParaRPr lang="en-US" dirty="0"/>
          </a:p>
        </p:txBody>
      </p:sp>
      <p:sp>
        <p:nvSpPr>
          <p:cNvPr id="71685" name="Rectangle 5"/>
          <p:cNvSpPr>
            <a:spLocks noGrp="1" noChangeArrowheads="1"/>
          </p:cNvSpPr>
          <p:nvPr>
            <p:ph type="body" idx="1"/>
          </p:nvPr>
        </p:nvSpPr>
        <p:spPr/>
        <p:txBody>
          <a:bodyPr/>
          <a:lstStyle/>
          <a:p>
            <a:r>
              <a:rPr lang="en-US" b="1" dirty="0"/>
              <a:t>Primary olfactory (smell) cortex</a:t>
            </a:r>
            <a:endParaRPr lang="en-US" dirty="0"/>
          </a:p>
          <a:p>
            <a:pPr lvl="1"/>
            <a:r>
              <a:rPr lang="en-US" dirty="0"/>
              <a:t>Medial aspect of temporal lobes </a:t>
            </a:r>
            <a:r>
              <a:rPr lang="en-US" dirty="0" smtClean="0"/>
              <a:t> </a:t>
            </a:r>
            <a:endParaRPr lang="en-US" dirty="0"/>
          </a:p>
          <a:p>
            <a:pPr lvl="1"/>
            <a:r>
              <a:rPr lang="en-US" dirty="0" smtClean="0"/>
              <a:t>Region </a:t>
            </a:r>
            <a:r>
              <a:rPr lang="en-US" dirty="0"/>
              <a:t>of conscious awareness of </a:t>
            </a:r>
            <a:r>
              <a:rPr lang="en-US" dirty="0" smtClean="0"/>
              <a:t>odors</a:t>
            </a:r>
          </a:p>
          <a:p>
            <a:pPr lvl="1"/>
            <a:endParaRPr lang="en-US" dirty="0" smtClean="0"/>
          </a:p>
          <a:p>
            <a:r>
              <a:rPr lang="en-US" b="1" dirty="0" smtClean="0"/>
              <a:t>Gustatory Cortex</a:t>
            </a:r>
          </a:p>
          <a:p>
            <a:pPr lvl="1"/>
            <a:r>
              <a:rPr lang="en-US" dirty="0" smtClean="0"/>
              <a:t>In </a:t>
            </a:r>
            <a:r>
              <a:rPr lang="en-US" dirty="0" err="1" smtClean="0"/>
              <a:t>insula</a:t>
            </a:r>
            <a:r>
              <a:rPr lang="en-US" dirty="0" smtClean="0"/>
              <a:t> just deep to temporal lobe</a:t>
            </a:r>
          </a:p>
          <a:p>
            <a:pPr lvl="1"/>
            <a:r>
              <a:rPr lang="en-US" dirty="0" smtClean="0"/>
              <a:t>Involved in perception of taste</a:t>
            </a:r>
          </a:p>
          <a:p>
            <a:pPr lvl="1"/>
            <a:endParaRPr lang="en-US" dirty="0"/>
          </a:p>
        </p:txBody>
      </p:sp>
    </p:spTree>
    <p:extLst>
      <p:ext uri="{BB962C8B-B14F-4D97-AF65-F5344CB8AC3E}">
        <p14:creationId xmlns:p14="http://schemas.microsoft.com/office/powerpoint/2010/main" val="291748035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4" name="Rectangle 6"/>
          <p:cNvSpPr>
            <a:spLocks noGrp="1" noChangeArrowheads="1"/>
          </p:cNvSpPr>
          <p:nvPr>
            <p:ph type="title"/>
          </p:nvPr>
        </p:nvSpPr>
        <p:spPr/>
        <p:txBody>
          <a:bodyPr/>
          <a:lstStyle/>
          <a:p>
            <a:r>
              <a:rPr lang="en-US"/>
              <a:t>Visceral Sensory Area</a:t>
            </a:r>
          </a:p>
        </p:txBody>
      </p:sp>
      <p:sp>
        <p:nvSpPr>
          <p:cNvPr id="73735" name="Rectangle 7"/>
          <p:cNvSpPr>
            <a:spLocks noGrp="1" noChangeArrowheads="1"/>
          </p:cNvSpPr>
          <p:nvPr>
            <p:ph type="body" idx="1"/>
          </p:nvPr>
        </p:nvSpPr>
        <p:spPr/>
        <p:txBody>
          <a:bodyPr/>
          <a:lstStyle/>
          <a:p>
            <a:r>
              <a:rPr lang="en-US" dirty="0"/>
              <a:t>Posterior to gustatory cortex</a:t>
            </a:r>
          </a:p>
          <a:p>
            <a:r>
              <a:rPr lang="en-US" dirty="0"/>
              <a:t>Conscious perception of visceral </a:t>
            </a:r>
            <a:r>
              <a:rPr lang="en-US" dirty="0" smtClean="0"/>
              <a:t>sensations,</a:t>
            </a:r>
          </a:p>
          <a:p>
            <a:pPr lvl="1"/>
            <a:r>
              <a:rPr lang="en-US" dirty="0" smtClean="0"/>
              <a:t>upset </a:t>
            </a:r>
            <a:r>
              <a:rPr lang="en-US" dirty="0"/>
              <a:t>stomach or full bladder</a:t>
            </a:r>
          </a:p>
        </p:txBody>
      </p:sp>
      <p:pic>
        <p:nvPicPr>
          <p:cNvPr id="5" name="Picture 2"/>
          <p:cNvPicPr>
            <a:picLocks noChangeAspect="1" noChangeArrowheads="1"/>
          </p:cNvPicPr>
          <p:nvPr/>
        </p:nvPicPr>
        <p:blipFill>
          <a:blip r:embed="rId3" cstate="print"/>
          <a:srcRect/>
          <a:stretch>
            <a:fillRect/>
          </a:stretch>
        </p:blipFill>
        <p:spPr bwMode="auto">
          <a:xfrm>
            <a:off x="1690688" y="3342877"/>
            <a:ext cx="5762625" cy="3515123"/>
          </a:xfrm>
          <a:prstGeom prst="rect">
            <a:avLst/>
          </a:prstGeom>
          <a:noFill/>
          <a:ln w="9525">
            <a:noFill/>
            <a:miter lim="800000"/>
            <a:headEnd/>
            <a:tailEnd/>
          </a:ln>
        </p:spPr>
      </p:pic>
    </p:spTree>
    <p:extLst>
      <p:ext uri="{BB962C8B-B14F-4D97-AF65-F5344CB8AC3E}">
        <p14:creationId xmlns:p14="http://schemas.microsoft.com/office/powerpoint/2010/main" val="28536396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62" name="Rectangle 6"/>
          <p:cNvSpPr>
            <a:spLocks noGrp="1" noChangeArrowheads="1"/>
          </p:cNvSpPr>
          <p:nvPr>
            <p:ph type="title"/>
          </p:nvPr>
        </p:nvSpPr>
        <p:spPr>
          <a:xfrm>
            <a:off x="0" y="0"/>
            <a:ext cx="9144000" cy="1066800"/>
          </a:xfrm>
        </p:spPr>
        <p:txBody>
          <a:bodyPr>
            <a:normAutofit fontScale="90000"/>
          </a:bodyPr>
          <a:lstStyle/>
          <a:p>
            <a:r>
              <a:rPr lang="en-US" dirty="0"/>
              <a:t>Motor Division of PNS:</a:t>
            </a:r>
            <a:br>
              <a:rPr lang="en-US" dirty="0"/>
            </a:br>
            <a:r>
              <a:rPr lang="en-US" dirty="0"/>
              <a:t>Somatic Nervous System</a:t>
            </a:r>
          </a:p>
        </p:txBody>
      </p:sp>
      <p:sp>
        <p:nvSpPr>
          <p:cNvPr id="19463" name="Rectangle 7"/>
          <p:cNvSpPr>
            <a:spLocks noGrp="1" noChangeArrowheads="1"/>
          </p:cNvSpPr>
          <p:nvPr>
            <p:ph type="body" idx="1"/>
          </p:nvPr>
        </p:nvSpPr>
        <p:spPr>
          <a:xfrm>
            <a:off x="365125" y="1157288"/>
            <a:ext cx="8229600" cy="5106987"/>
          </a:xfrm>
        </p:spPr>
        <p:txBody>
          <a:bodyPr/>
          <a:lstStyle/>
          <a:p>
            <a:endParaRPr lang="en-US" dirty="0" smtClean="0"/>
          </a:p>
          <a:p>
            <a:r>
              <a:rPr lang="en-US" dirty="0" smtClean="0"/>
              <a:t>Somatic </a:t>
            </a:r>
            <a:r>
              <a:rPr lang="en-US" dirty="0"/>
              <a:t>motor nerve fibers</a:t>
            </a:r>
          </a:p>
          <a:p>
            <a:endParaRPr lang="en-US" dirty="0" smtClean="0"/>
          </a:p>
          <a:p>
            <a:r>
              <a:rPr lang="en-US" dirty="0" smtClean="0"/>
              <a:t>Conducts </a:t>
            </a:r>
            <a:r>
              <a:rPr lang="en-US" dirty="0"/>
              <a:t>impulses from CNS to skeletal muscle</a:t>
            </a:r>
          </a:p>
          <a:p>
            <a:endParaRPr lang="en-US" dirty="0" smtClean="0"/>
          </a:p>
          <a:p>
            <a:r>
              <a:rPr lang="en-US" dirty="0" smtClean="0"/>
              <a:t>Voluntary </a:t>
            </a:r>
            <a:r>
              <a:rPr lang="en-US" dirty="0"/>
              <a:t>nervous system</a:t>
            </a:r>
          </a:p>
          <a:p>
            <a:pPr lvl="1"/>
            <a:r>
              <a:rPr lang="en-US" dirty="0"/>
              <a:t>Conscious control of skeletal muscles</a:t>
            </a:r>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6" name="Rectangle 4"/>
          <p:cNvSpPr>
            <a:spLocks noGrp="1" noChangeArrowheads="1"/>
          </p:cNvSpPr>
          <p:nvPr>
            <p:ph type="title"/>
          </p:nvPr>
        </p:nvSpPr>
        <p:spPr/>
        <p:txBody>
          <a:bodyPr/>
          <a:lstStyle/>
          <a:p>
            <a:r>
              <a:rPr lang="en-US"/>
              <a:t>Cerebral White Matter</a:t>
            </a:r>
          </a:p>
        </p:txBody>
      </p:sp>
      <p:sp>
        <p:nvSpPr>
          <p:cNvPr id="28677" name="Rectangle 5"/>
          <p:cNvSpPr>
            <a:spLocks noGrp="1" noChangeArrowheads="1"/>
          </p:cNvSpPr>
          <p:nvPr>
            <p:ph type="body" idx="1"/>
          </p:nvPr>
        </p:nvSpPr>
        <p:spPr/>
        <p:txBody>
          <a:bodyPr>
            <a:normAutofit lnSpcReduction="10000"/>
          </a:bodyPr>
          <a:lstStyle/>
          <a:p>
            <a:r>
              <a:rPr lang="en-US" dirty="0" err="1"/>
              <a:t>Myelinated</a:t>
            </a:r>
            <a:r>
              <a:rPr lang="en-US" dirty="0"/>
              <a:t> fibers and tracts</a:t>
            </a:r>
          </a:p>
          <a:p>
            <a:r>
              <a:rPr lang="en-US" dirty="0"/>
              <a:t>Communication between cerebral areas, and between cortex and lower CNS </a:t>
            </a:r>
          </a:p>
          <a:p>
            <a:pPr lvl="1"/>
            <a:r>
              <a:rPr lang="en-US" b="1" dirty="0"/>
              <a:t>Association </a:t>
            </a:r>
            <a:r>
              <a:rPr lang="en-US" b="1" dirty="0" smtClean="0"/>
              <a:t>fibers</a:t>
            </a:r>
            <a:endParaRPr lang="en-US" dirty="0" smtClean="0"/>
          </a:p>
          <a:p>
            <a:pPr lvl="2"/>
            <a:r>
              <a:rPr lang="en-US" dirty="0" smtClean="0"/>
              <a:t> </a:t>
            </a:r>
            <a:r>
              <a:rPr lang="en-US" dirty="0"/>
              <a:t>horizontal; connect different parts of same hemisphere</a:t>
            </a:r>
          </a:p>
          <a:p>
            <a:pPr lvl="1"/>
            <a:r>
              <a:rPr lang="en-US" b="1" dirty="0"/>
              <a:t>Commissural </a:t>
            </a:r>
            <a:r>
              <a:rPr lang="en-US" b="1" dirty="0" smtClean="0"/>
              <a:t>fibers</a:t>
            </a:r>
            <a:endParaRPr lang="en-US" dirty="0" smtClean="0"/>
          </a:p>
          <a:p>
            <a:pPr lvl="2"/>
            <a:r>
              <a:rPr lang="en-US" dirty="0" smtClean="0"/>
              <a:t> </a:t>
            </a:r>
            <a:r>
              <a:rPr lang="en-US" dirty="0"/>
              <a:t>horizontal; connect gray matter of two hemispheres </a:t>
            </a:r>
          </a:p>
          <a:p>
            <a:pPr lvl="1"/>
            <a:r>
              <a:rPr lang="en-US" b="1" dirty="0"/>
              <a:t>Projection</a:t>
            </a:r>
            <a:r>
              <a:rPr lang="en-US" dirty="0"/>
              <a:t> </a:t>
            </a:r>
            <a:r>
              <a:rPr lang="en-US" b="1" dirty="0" smtClean="0"/>
              <a:t>fibers</a:t>
            </a:r>
            <a:endParaRPr lang="en-US" dirty="0" smtClean="0"/>
          </a:p>
          <a:p>
            <a:pPr lvl="2"/>
            <a:r>
              <a:rPr lang="en-US" dirty="0" smtClean="0"/>
              <a:t> </a:t>
            </a:r>
            <a:r>
              <a:rPr lang="en-US" dirty="0"/>
              <a:t>vertical; connect hemispheres with lower brain or spinal cord</a:t>
            </a:r>
          </a:p>
        </p:txBody>
      </p:sp>
    </p:spTree>
    <p:extLst>
      <p:ext uri="{BB962C8B-B14F-4D97-AF65-F5344CB8AC3E}">
        <p14:creationId xmlns:p14="http://schemas.microsoft.com/office/powerpoint/2010/main" val="193853526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22" name="Rectangle 6"/>
          <p:cNvSpPr>
            <a:spLocks noGrp="1" noChangeArrowheads="1"/>
          </p:cNvSpPr>
          <p:nvPr>
            <p:ph type="title"/>
          </p:nvPr>
        </p:nvSpPr>
        <p:spPr/>
        <p:txBody>
          <a:bodyPr/>
          <a:lstStyle/>
          <a:p>
            <a:r>
              <a:rPr lang="en-US"/>
              <a:t>Functions of Basal Nuclei</a:t>
            </a:r>
          </a:p>
        </p:txBody>
      </p:sp>
      <p:sp>
        <p:nvSpPr>
          <p:cNvPr id="34823" name="Rectangle 7"/>
          <p:cNvSpPr>
            <a:spLocks noGrp="1" noChangeArrowheads="1"/>
          </p:cNvSpPr>
          <p:nvPr>
            <p:ph type="body" idx="1"/>
          </p:nvPr>
        </p:nvSpPr>
        <p:spPr>
          <a:xfrm>
            <a:off x="457200" y="1600200"/>
            <a:ext cx="4648200" cy="4525963"/>
          </a:xfrm>
        </p:spPr>
        <p:txBody>
          <a:bodyPr>
            <a:normAutofit fontScale="85000" lnSpcReduction="10000"/>
          </a:bodyPr>
          <a:lstStyle/>
          <a:p>
            <a:r>
              <a:rPr lang="en-US" dirty="0"/>
              <a:t>Functions thought to be</a:t>
            </a:r>
          </a:p>
          <a:p>
            <a:pPr lvl="1"/>
            <a:r>
              <a:rPr lang="en-US" dirty="0"/>
              <a:t>Influence muscle movements </a:t>
            </a:r>
          </a:p>
          <a:p>
            <a:pPr lvl="1"/>
            <a:r>
              <a:rPr lang="en-US" dirty="0"/>
              <a:t>Role in cognition and emotion</a:t>
            </a:r>
          </a:p>
          <a:p>
            <a:pPr lvl="1"/>
            <a:r>
              <a:rPr lang="en-US" dirty="0"/>
              <a:t>Regulate intensity of slow or stereotyped movements</a:t>
            </a:r>
          </a:p>
          <a:p>
            <a:pPr lvl="1"/>
            <a:r>
              <a:rPr lang="en-US" dirty="0"/>
              <a:t>Filter out incorrect/inappropriate responses</a:t>
            </a:r>
          </a:p>
          <a:p>
            <a:pPr lvl="1"/>
            <a:r>
              <a:rPr lang="en-US" dirty="0"/>
              <a:t>Inhibit antagonistic/unnecessary movements</a:t>
            </a:r>
          </a:p>
        </p:txBody>
      </p:sp>
      <p:pic>
        <p:nvPicPr>
          <p:cNvPr id="4098" name="Picture 2"/>
          <p:cNvPicPr>
            <a:picLocks noChangeAspect="1" noChangeArrowheads="1"/>
          </p:cNvPicPr>
          <p:nvPr/>
        </p:nvPicPr>
        <p:blipFill>
          <a:blip r:embed="rId3" cstate="print"/>
          <a:srcRect/>
          <a:stretch>
            <a:fillRect/>
          </a:stretch>
        </p:blipFill>
        <p:spPr bwMode="auto">
          <a:xfrm>
            <a:off x="5057775" y="1830200"/>
            <a:ext cx="4086225" cy="3727638"/>
          </a:xfrm>
          <a:prstGeom prst="rect">
            <a:avLst/>
          </a:prstGeom>
          <a:noFill/>
          <a:ln w="9525">
            <a:noFill/>
            <a:miter lim="800000"/>
            <a:headEnd/>
            <a:tailEnd/>
          </a:ln>
        </p:spPr>
      </p:pic>
    </p:spTree>
    <p:extLst>
      <p:ext uri="{BB962C8B-B14F-4D97-AF65-F5344CB8AC3E}">
        <p14:creationId xmlns:p14="http://schemas.microsoft.com/office/powerpoint/2010/main" val="381721963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8" name="Rectangle 8"/>
          <p:cNvSpPr>
            <a:spLocks noGrp="1" noChangeArrowheads="1"/>
          </p:cNvSpPr>
          <p:nvPr>
            <p:ph type="title"/>
          </p:nvPr>
        </p:nvSpPr>
        <p:spPr/>
        <p:txBody>
          <a:bodyPr/>
          <a:lstStyle/>
          <a:p>
            <a:r>
              <a:rPr lang="en-US"/>
              <a:t>Diencephalon</a:t>
            </a:r>
          </a:p>
        </p:txBody>
      </p:sp>
      <p:sp>
        <p:nvSpPr>
          <p:cNvPr id="35849" name="Rectangle 9"/>
          <p:cNvSpPr>
            <a:spLocks noGrp="1" noChangeArrowheads="1"/>
          </p:cNvSpPr>
          <p:nvPr>
            <p:ph type="body" idx="1"/>
          </p:nvPr>
        </p:nvSpPr>
        <p:spPr/>
        <p:txBody>
          <a:bodyPr/>
          <a:lstStyle/>
          <a:p>
            <a:r>
              <a:rPr lang="en-US" dirty="0"/>
              <a:t>Three paired structures</a:t>
            </a:r>
          </a:p>
          <a:p>
            <a:pPr lvl="1"/>
            <a:r>
              <a:rPr lang="en-US" b="1" dirty="0"/>
              <a:t>Thalamus</a:t>
            </a:r>
          </a:p>
          <a:p>
            <a:pPr lvl="1"/>
            <a:r>
              <a:rPr lang="en-US" b="1" dirty="0"/>
              <a:t>Hypothalamus</a:t>
            </a:r>
          </a:p>
          <a:p>
            <a:pPr lvl="1"/>
            <a:r>
              <a:rPr lang="en-US" b="1" dirty="0" err="1"/>
              <a:t>Epithalamus</a:t>
            </a:r>
            <a:endParaRPr lang="en-US" dirty="0"/>
          </a:p>
          <a:p>
            <a:endParaRPr lang="en-US" dirty="0" smtClean="0"/>
          </a:p>
          <a:p>
            <a:r>
              <a:rPr lang="en-US" dirty="0" smtClean="0"/>
              <a:t>Encloses </a:t>
            </a:r>
            <a:r>
              <a:rPr lang="en-US" dirty="0"/>
              <a:t>third ventricle</a:t>
            </a:r>
          </a:p>
        </p:txBody>
      </p:sp>
    </p:spTree>
    <p:extLst>
      <p:ext uri="{BB962C8B-B14F-4D97-AF65-F5344CB8AC3E}">
        <p14:creationId xmlns:p14="http://schemas.microsoft.com/office/powerpoint/2010/main" val="2343313841"/>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2" name="Rectangle 4"/>
          <p:cNvSpPr>
            <a:spLocks noGrp="1" noChangeArrowheads="1"/>
          </p:cNvSpPr>
          <p:nvPr>
            <p:ph type="title"/>
          </p:nvPr>
        </p:nvSpPr>
        <p:spPr/>
        <p:txBody>
          <a:bodyPr/>
          <a:lstStyle/>
          <a:p>
            <a:r>
              <a:rPr lang="en-US"/>
              <a:t>Thalamus</a:t>
            </a:r>
          </a:p>
        </p:txBody>
      </p:sp>
      <p:sp>
        <p:nvSpPr>
          <p:cNvPr id="37893" name="Rectangle 5"/>
          <p:cNvSpPr>
            <a:spLocks noGrp="1" noChangeArrowheads="1"/>
          </p:cNvSpPr>
          <p:nvPr>
            <p:ph type="body" idx="1"/>
          </p:nvPr>
        </p:nvSpPr>
        <p:spPr/>
        <p:txBody>
          <a:bodyPr/>
          <a:lstStyle/>
          <a:p>
            <a:r>
              <a:rPr lang="en-US" dirty="0"/>
              <a:t>80% of diencephalon</a:t>
            </a:r>
          </a:p>
          <a:p>
            <a:pPr lvl="1"/>
            <a:r>
              <a:rPr lang="en-US" dirty="0" smtClean="0"/>
              <a:t>Nuclei </a:t>
            </a:r>
            <a:r>
              <a:rPr lang="en-US" dirty="0"/>
              <a:t>project and receive fibers from cerebral cortex</a:t>
            </a:r>
          </a:p>
        </p:txBody>
      </p:sp>
      <p:pic>
        <p:nvPicPr>
          <p:cNvPr id="5122" name="Picture 2"/>
          <p:cNvPicPr>
            <a:picLocks noChangeAspect="1" noChangeArrowheads="1"/>
          </p:cNvPicPr>
          <p:nvPr/>
        </p:nvPicPr>
        <p:blipFill>
          <a:blip r:embed="rId3" cstate="print"/>
          <a:srcRect/>
          <a:stretch>
            <a:fillRect/>
          </a:stretch>
        </p:blipFill>
        <p:spPr bwMode="auto">
          <a:xfrm>
            <a:off x="1907381" y="3225417"/>
            <a:ext cx="5329238" cy="3632583"/>
          </a:xfrm>
          <a:prstGeom prst="rect">
            <a:avLst/>
          </a:prstGeom>
          <a:noFill/>
          <a:ln w="9525">
            <a:noFill/>
            <a:miter lim="800000"/>
            <a:headEnd/>
            <a:tailEnd/>
          </a:ln>
        </p:spPr>
      </p:pic>
    </p:spTree>
    <p:extLst>
      <p:ext uri="{BB962C8B-B14F-4D97-AF65-F5344CB8AC3E}">
        <p14:creationId xmlns:p14="http://schemas.microsoft.com/office/powerpoint/2010/main" val="211477923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40" name="Rectangle 4"/>
          <p:cNvSpPr>
            <a:spLocks noGrp="1" noChangeArrowheads="1"/>
          </p:cNvSpPr>
          <p:nvPr>
            <p:ph type="title"/>
          </p:nvPr>
        </p:nvSpPr>
        <p:spPr/>
        <p:txBody>
          <a:bodyPr/>
          <a:lstStyle/>
          <a:p>
            <a:r>
              <a:rPr lang="en-US"/>
              <a:t>Thalamic Function</a:t>
            </a:r>
          </a:p>
        </p:txBody>
      </p:sp>
      <p:sp>
        <p:nvSpPr>
          <p:cNvPr id="39941" name="Rectangle 5"/>
          <p:cNvSpPr>
            <a:spLocks noGrp="1" noChangeArrowheads="1"/>
          </p:cNvSpPr>
          <p:nvPr>
            <p:ph type="body" idx="1"/>
          </p:nvPr>
        </p:nvSpPr>
        <p:spPr/>
        <p:txBody>
          <a:bodyPr>
            <a:normAutofit/>
          </a:bodyPr>
          <a:lstStyle/>
          <a:p>
            <a:r>
              <a:rPr lang="en-US" dirty="0"/>
              <a:t>Gateway to cerebral cortex</a:t>
            </a:r>
          </a:p>
          <a:p>
            <a:endParaRPr lang="en-US" dirty="0" smtClean="0"/>
          </a:p>
          <a:p>
            <a:r>
              <a:rPr lang="en-US" dirty="0" smtClean="0"/>
              <a:t>Sorts</a:t>
            </a:r>
            <a:r>
              <a:rPr lang="en-US" dirty="0"/>
              <a:t>, edits, and relays ascending input</a:t>
            </a:r>
          </a:p>
          <a:p>
            <a:pPr>
              <a:buNone/>
            </a:pPr>
            <a:endParaRPr lang="en-US" dirty="0" smtClean="0"/>
          </a:p>
        </p:txBody>
      </p:sp>
    </p:spTree>
    <p:extLst>
      <p:ext uri="{BB962C8B-B14F-4D97-AF65-F5344CB8AC3E}">
        <p14:creationId xmlns:p14="http://schemas.microsoft.com/office/powerpoint/2010/main" val="153201203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4" name="Rectangle 4"/>
          <p:cNvSpPr>
            <a:spLocks noGrp="1" noChangeArrowheads="1"/>
          </p:cNvSpPr>
          <p:nvPr>
            <p:ph type="title"/>
          </p:nvPr>
        </p:nvSpPr>
        <p:spPr/>
        <p:txBody>
          <a:bodyPr/>
          <a:lstStyle/>
          <a:p>
            <a:r>
              <a:rPr lang="en-US"/>
              <a:t>Hypothalamus</a:t>
            </a:r>
          </a:p>
        </p:txBody>
      </p:sp>
      <p:sp>
        <p:nvSpPr>
          <p:cNvPr id="40965" name="Rectangle 5"/>
          <p:cNvSpPr>
            <a:spLocks noGrp="1" noChangeArrowheads="1"/>
          </p:cNvSpPr>
          <p:nvPr>
            <p:ph type="body" idx="1"/>
          </p:nvPr>
        </p:nvSpPr>
        <p:spPr/>
        <p:txBody>
          <a:bodyPr/>
          <a:lstStyle/>
          <a:p>
            <a:r>
              <a:rPr lang="en-US" dirty="0" smtClean="0"/>
              <a:t>Contains </a:t>
            </a:r>
            <a:r>
              <a:rPr lang="en-US" dirty="0"/>
              <a:t>many nuclei</a:t>
            </a:r>
          </a:p>
          <a:p>
            <a:pPr lvl="1"/>
            <a:r>
              <a:rPr lang="en-US" dirty="0"/>
              <a:t>Example: </a:t>
            </a:r>
            <a:r>
              <a:rPr lang="en-US" b="1" dirty="0" err="1"/>
              <a:t>mammillary</a:t>
            </a:r>
            <a:r>
              <a:rPr lang="en-US" b="1" dirty="0"/>
              <a:t> bodies</a:t>
            </a:r>
            <a:endParaRPr lang="en-US" dirty="0"/>
          </a:p>
          <a:p>
            <a:r>
              <a:rPr lang="en-US" b="1" dirty="0" err="1" smtClean="0"/>
              <a:t>Infundibulum</a:t>
            </a:r>
            <a:endParaRPr lang="en-US" dirty="0" smtClean="0"/>
          </a:p>
          <a:p>
            <a:pPr lvl="1"/>
            <a:r>
              <a:rPr lang="en-US" dirty="0" smtClean="0"/>
              <a:t>stalk </a:t>
            </a:r>
            <a:r>
              <a:rPr lang="en-US" dirty="0"/>
              <a:t>that connects to pituitary gland</a:t>
            </a:r>
          </a:p>
        </p:txBody>
      </p:sp>
      <p:pic>
        <p:nvPicPr>
          <p:cNvPr id="6146" name="Picture 2"/>
          <p:cNvPicPr>
            <a:picLocks noChangeAspect="1" noChangeArrowheads="1"/>
          </p:cNvPicPr>
          <p:nvPr/>
        </p:nvPicPr>
        <p:blipFill>
          <a:blip r:embed="rId3" cstate="print"/>
          <a:srcRect/>
          <a:stretch>
            <a:fillRect/>
          </a:stretch>
        </p:blipFill>
        <p:spPr bwMode="auto">
          <a:xfrm>
            <a:off x="1725041" y="3886200"/>
            <a:ext cx="5693919" cy="2971800"/>
          </a:xfrm>
          <a:prstGeom prst="rect">
            <a:avLst/>
          </a:prstGeom>
          <a:noFill/>
          <a:ln w="9525">
            <a:noFill/>
            <a:miter lim="800000"/>
            <a:headEnd/>
            <a:tailEnd/>
          </a:ln>
        </p:spPr>
      </p:pic>
    </p:spTree>
    <p:extLst>
      <p:ext uri="{BB962C8B-B14F-4D97-AF65-F5344CB8AC3E}">
        <p14:creationId xmlns:p14="http://schemas.microsoft.com/office/powerpoint/2010/main" val="85302666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4" name="Rectangle 6"/>
          <p:cNvSpPr>
            <a:spLocks noGrp="1" noChangeArrowheads="1"/>
          </p:cNvSpPr>
          <p:nvPr>
            <p:ph type="title"/>
          </p:nvPr>
        </p:nvSpPr>
        <p:spPr/>
        <p:txBody>
          <a:bodyPr/>
          <a:lstStyle/>
          <a:p>
            <a:r>
              <a:rPr lang="en-US"/>
              <a:t>Hypothalamic Function</a:t>
            </a:r>
          </a:p>
        </p:txBody>
      </p:sp>
      <p:sp>
        <p:nvSpPr>
          <p:cNvPr id="43015" name="Rectangle 7"/>
          <p:cNvSpPr>
            <a:spLocks noGrp="1" noChangeArrowheads="1"/>
          </p:cNvSpPr>
          <p:nvPr>
            <p:ph type="body" idx="1"/>
          </p:nvPr>
        </p:nvSpPr>
        <p:spPr/>
        <p:txBody>
          <a:bodyPr>
            <a:normAutofit lnSpcReduction="10000"/>
          </a:bodyPr>
          <a:lstStyle/>
          <a:p>
            <a:r>
              <a:rPr lang="en-US" dirty="0"/>
              <a:t>Controls autonomic nervous system </a:t>
            </a:r>
            <a:endParaRPr lang="en-US" dirty="0" smtClean="0"/>
          </a:p>
          <a:p>
            <a:pPr lvl="1"/>
            <a:r>
              <a:rPr lang="en-US" dirty="0" smtClean="0"/>
              <a:t>blood pressure</a:t>
            </a:r>
          </a:p>
          <a:p>
            <a:pPr lvl="1"/>
            <a:r>
              <a:rPr lang="en-US" dirty="0" smtClean="0"/>
              <a:t>rate </a:t>
            </a:r>
            <a:r>
              <a:rPr lang="en-US" dirty="0"/>
              <a:t>and force of </a:t>
            </a:r>
            <a:r>
              <a:rPr lang="en-US" dirty="0" smtClean="0"/>
              <a:t>heartbeat</a:t>
            </a:r>
          </a:p>
          <a:p>
            <a:pPr lvl="1"/>
            <a:r>
              <a:rPr lang="en-US" dirty="0" smtClean="0"/>
              <a:t>digestive </a:t>
            </a:r>
            <a:r>
              <a:rPr lang="en-US" dirty="0"/>
              <a:t>tract </a:t>
            </a:r>
            <a:r>
              <a:rPr lang="en-US" dirty="0" smtClean="0"/>
              <a:t>motility</a:t>
            </a:r>
          </a:p>
          <a:p>
            <a:pPr lvl="1"/>
            <a:r>
              <a:rPr lang="en-US" dirty="0" smtClean="0"/>
              <a:t>pupil size</a:t>
            </a:r>
            <a:endParaRPr lang="en-US" dirty="0"/>
          </a:p>
          <a:p>
            <a:r>
              <a:rPr lang="en-US" dirty="0"/>
              <a:t>Physical responses to </a:t>
            </a:r>
            <a:endParaRPr lang="en-US" dirty="0" smtClean="0"/>
          </a:p>
          <a:p>
            <a:pPr lvl="1"/>
            <a:r>
              <a:rPr lang="en-US" dirty="0" smtClean="0"/>
              <a:t>limbic system</a:t>
            </a:r>
            <a:endParaRPr lang="en-US" dirty="0"/>
          </a:p>
          <a:p>
            <a:pPr lvl="1"/>
            <a:r>
              <a:rPr lang="en-US" dirty="0"/>
              <a:t>Perception of pleasure, fear, and rage, and in biological rhythms and drives</a:t>
            </a:r>
          </a:p>
        </p:txBody>
      </p:sp>
    </p:spTree>
    <p:extLst>
      <p:ext uri="{BB962C8B-B14F-4D97-AF65-F5344CB8AC3E}">
        <p14:creationId xmlns:p14="http://schemas.microsoft.com/office/powerpoint/2010/main" val="391770379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6" name="Rectangle 4"/>
          <p:cNvSpPr>
            <a:spLocks noGrp="1" noChangeArrowheads="1"/>
          </p:cNvSpPr>
          <p:nvPr>
            <p:ph type="title"/>
          </p:nvPr>
        </p:nvSpPr>
        <p:spPr/>
        <p:txBody>
          <a:bodyPr/>
          <a:lstStyle/>
          <a:p>
            <a:r>
              <a:rPr lang="en-US"/>
              <a:t>Hypothalamic Function</a:t>
            </a:r>
          </a:p>
        </p:txBody>
      </p:sp>
      <p:sp>
        <p:nvSpPr>
          <p:cNvPr id="44037" name="Rectangle 5"/>
          <p:cNvSpPr>
            <a:spLocks noGrp="1" noChangeArrowheads="1"/>
          </p:cNvSpPr>
          <p:nvPr>
            <p:ph type="body" idx="1"/>
          </p:nvPr>
        </p:nvSpPr>
        <p:spPr>
          <a:xfrm>
            <a:off x="457200" y="1600200"/>
            <a:ext cx="8229600" cy="4800600"/>
          </a:xfrm>
        </p:spPr>
        <p:txBody>
          <a:bodyPr>
            <a:normAutofit lnSpcReduction="10000"/>
          </a:bodyPr>
          <a:lstStyle/>
          <a:p>
            <a:r>
              <a:rPr lang="en-US" dirty="0"/>
              <a:t>Regulates body temperature </a:t>
            </a:r>
            <a:endParaRPr lang="en-US" dirty="0" smtClean="0"/>
          </a:p>
          <a:p>
            <a:pPr lvl="1"/>
            <a:r>
              <a:rPr lang="en-US" dirty="0" smtClean="0"/>
              <a:t>sweating/shivering</a:t>
            </a:r>
            <a:endParaRPr lang="en-US" dirty="0"/>
          </a:p>
          <a:p>
            <a:r>
              <a:rPr lang="en-US" dirty="0"/>
              <a:t>Regulates hunger and satiety </a:t>
            </a:r>
            <a:endParaRPr lang="en-US" dirty="0" smtClean="0"/>
          </a:p>
          <a:p>
            <a:pPr lvl="1"/>
            <a:r>
              <a:rPr lang="en-US" dirty="0" smtClean="0"/>
              <a:t>in </a:t>
            </a:r>
            <a:r>
              <a:rPr lang="en-US" dirty="0"/>
              <a:t>response to nutrient blood levels or hormones</a:t>
            </a:r>
          </a:p>
          <a:p>
            <a:r>
              <a:rPr lang="en-US" dirty="0"/>
              <a:t>Regulates water balance and </a:t>
            </a:r>
            <a:r>
              <a:rPr lang="en-US" dirty="0" smtClean="0"/>
              <a:t>thirst</a:t>
            </a:r>
          </a:p>
          <a:p>
            <a:r>
              <a:rPr lang="en-US" dirty="0" smtClean="0"/>
              <a:t>Regulates sleep-wake cycles</a:t>
            </a:r>
          </a:p>
          <a:p>
            <a:r>
              <a:rPr lang="en-US" dirty="0" smtClean="0"/>
              <a:t>Controls endocrine system</a:t>
            </a:r>
          </a:p>
          <a:p>
            <a:pPr lvl="1"/>
            <a:r>
              <a:rPr lang="en-US" dirty="0" smtClean="0"/>
              <a:t>Controls secretions of anterior pituitary gland</a:t>
            </a:r>
          </a:p>
          <a:p>
            <a:pPr lvl="1"/>
            <a:r>
              <a:rPr lang="en-US" dirty="0" smtClean="0"/>
              <a:t>Produces posterior pituitary hormones</a:t>
            </a:r>
          </a:p>
          <a:p>
            <a:endParaRPr lang="en-US" dirty="0"/>
          </a:p>
        </p:txBody>
      </p:sp>
    </p:spTree>
    <p:extLst>
      <p:ext uri="{BB962C8B-B14F-4D97-AF65-F5344CB8AC3E}">
        <p14:creationId xmlns:p14="http://schemas.microsoft.com/office/powerpoint/2010/main" val="228511660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6" name="Rectangle 6"/>
          <p:cNvSpPr>
            <a:spLocks noGrp="1" noChangeArrowheads="1"/>
          </p:cNvSpPr>
          <p:nvPr>
            <p:ph type="title"/>
          </p:nvPr>
        </p:nvSpPr>
        <p:spPr/>
        <p:txBody>
          <a:bodyPr/>
          <a:lstStyle/>
          <a:p>
            <a:r>
              <a:rPr lang="en-US"/>
              <a:t>Epithalamus</a:t>
            </a:r>
          </a:p>
        </p:txBody>
      </p:sp>
      <p:sp>
        <p:nvSpPr>
          <p:cNvPr id="46087" name="Rectangle 7"/>
          <p:cNvSpPr>
            <a:spLocks noGrp="1" noChangeArrowheads="1"/>
          </p:cNvSpPr>
          <p:nvPr>
            <p:ph type="body" idx="1"/>
          </p:nvPr>
        </p:nvSpPr>
        <p:spPr/>
        <p:txBody>
          <a:bodyPr/>
          <a:lstStyle/>
          <a:p>
            <a:r>
              <a:rPr lang="en-US" b="1" dirty="0" smtClean="0"/>
              <a:t>Pineal </a:t>
            </a:r>
            <a:r>
              <a:rPr lang="en-US" b="1" dirty="0"/>
              <a:t>gland (body</a:t>
            </a:r>
            <a:r>
              <a:rPr lang="en-US" b="1" dirty="0" smtClean="0"/>
              <a:t>)</a:t>
            </a:r>
            <a:endParaRPr lang="en-US" dirty="0" smtClean="0"/>
          </a:p>
          <a:p>
            <a:pPr lvl="1"/>
            <a:r>
              <a:rPr lang="en-US" dirty="0" smtClean="0"/>
              <a:t>extends </a:t>
            </a:r>
            <a:r>
              <a:rPr lang="en-US" dirty="0"/>
              <a:t>from posterior border and secretes melatonin</a:t>
            </a:r>
          </a:p>
          <a:p>
            <a:pPr lvl="1"/>
            <a:endParaRPr lang="en-US" b="1" dirty="0" smtClean="0"/>
          </a:p>
          <a:p>
            <a:pPr lvl="1"/>
            <a:r>
              <a:rPr lang="en-US" b="1" dirty="0" smtClean="0"/>
              <a:t>Melatonin</a:t>
            </a:r>
            <a:endParaRPr lang="en-US" dirty="0" smtClean="0"/>
          </a:p>
          <a:p>
            <a:pPr lvl="2"/>
            <a:r>
              <a:rPr lang="en-US" dirty="0" smtClean="0"/>
              <a:t>helps </a:t>
            </a:r>
            <a:r>
              <a:rPr lang="en-US" dirty="0"/>
              <a:t>regulate sleep-wake cycle</a:t>
            </a:r>
          </a:p>
        </p:txBody>
      </p:sp>
    </p:spTree>
    <p:extLst>
      <p:ext uri="{BB962C8B-B14F-4D97-AF65-F5344CB8AC3E}">
        <p14:creationId xmlns:p14="http://schemas.microsoft.com/office/powerpoint/2010/main" val="1298458976"/>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6" name="Rectangle 4"/>
          <p:cNvSpPr>
            <a:spLocks noGrp="1" noChangeArrowheads="1"/>
          </p:cNvSpPr>
          <p:nvPr>
            <p:ph type="title"/>
          </p:nvPr>
        </p:nvSpPr>
        <p:spPr/>
        <p:txBody>
          <a:bodyPr/>
          <a:lstStyle/>
          <a:p>
            <a:r>
              <a:rPr lang="en-US"/>
              <a:t> Brain Stem</a:t>
            </a:r>
          </a:p>
        </p:txBody>
      </p:sp>
      <p:sp>
        <p:nvSpPr>
          <p:cNvPr id="49157" name="Rectangle 5"/>
          <p:cNvSpPr>
            <a:spLocks noGrp="1" noChangeArrowheads="1"/>
          </p:cNvSpPr>
          <p:nvPr>
            <p:ph type="body" idx="1"/>
          </p:nvPr>
        </p:nvSpPr>
        <p:spPr/>
        <p:txBody>
          <a:bodyPr/>
          <a:lstStyle/>
          <a:p>
            <a:r>
              <a:rPr lang="en-US"/>
              <a:t>Three regions</a:t>
            </a:r>
          </a:p>
          <a:p>
            <a:pPr lvl="1"/>
            <a:r>
              <a:rPr lang="en-US" b="1"/>
              <a:t>Midbrain</a:t>
            </a:r>
          </a:p>
          <a:p>
            <a:pPr lvl="1"/>
            <a:r>
              <a:rPr lang="en-US" b="1"/>
              <a:t>Pons</a:t>
            </a:r>
          </a:p>
          <a:p>
            <a:pPr lvl="1"/>
            <a:r>
              <a:rPr lang="en-US" b="1"/>
              <a:t>Medulla oblongata</a:t>
            </a:r>
            <a:endParaRPr lang="en-US"/>
          </a:p>
        </p:txBody>
      </p:sp>
    </p:spTree>
    <p:extLst>
      <p:ext uri="{BB962C8B-B14F-4D97-AF65-F5344CB8AC3E}">
        <p14:creationId xmlns:p14="http://schemas.microsoft.com/office/powerpoint/2010/main" val="397089205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MPROD_SWF_FILE" val="0;\\Ia04fil002\commons\Kris_Queck\Final_APR_Flash_Anim_PPT_from_Stacy\APR 2.0 Animation Files\Nervous Flash Animations\Actionpotentialpropagation.swf"/>
</p:tagLst>
</file>

<file path=ppt/tags/tag2.xml><?xml version="1.0" encoding="utf-8"?>
<p:tagLst xmlns:a="http://schemas.openxmlformats.org/drawingml/2006/main" xmlns:r="http://schemas.openxmlformats.org/officeDocument/2006/relationships" xmlns:p="http://schemas.openxmlformats.org/presentationml/2006/main">
  <p:tag name="MMPROD_SWF_FILE" val="0;\\Ia04fil002\commons\Kris_Queck\Final_APR_Flash_Anim_PPT_from_Stacy\APR 2.0 Animation Files\Nervous Flash Animations\actionpotentialgeneration.swf"/>
</p:tagLst>
</file>

<file path=ppt/tags/tag3.xml><?xml version="1.0" encoding="utf-8"?>
<p:tagLst xmlns:a="http://schemas.openxmlformats.org/drawingml/2006/main" xmlns:r="http://schemas.openxmlformats.org/officeDocument/2006/relationships" xmlns:p="http://schemas.openxmlformats.org/presentationml/2006/main">
  <p:tag name="MMPROD_SWF_FILE" val="0;\\Ia04fil002\commons\Kris_Queck\Final_APR_Flash_Anim_PPT_from_Stacy\APR 2.0 Animation Files\Nervous Flash Animations\Divisionsofbrain.swf"/>
</p:tagLst>
</file>

<file path=ppt/tags/tag4.xml><?xml version="1.0" encoding="utf-8"?>
<p:tagLst xmlns:a="http://schemas.openxmlformats.org/drawingml/2006/main" xmlns:r="http://schemas.openxmlformats.org/officeDocument/2006/relationships" xmlns:p="http://schemas.openxmlformats.org/presentationml/2006/main">
  <p:tag name="MMPROD_SWF_FILE" val="0;\\Ia04fil002\commons\Kris_Queck\Final_APR_Flash_Anim_PPT_from_Stacy\APR 2.0 Animation Files\Nervous Flash Animations\Meninges.swf"/>
</p:tagLst>
</file>

<file path=ppt/tags/tag5.xml><?xml version="1.0" encoding="utf-8"?>
<p:tagLst xmlns:a="http://schemas.openxmlformats.org/drawingml/2006/main" xmlns:r="http://schemas.openxmlformats.org/officeDocument/2006/relationships" xmlns:p="http://schemas.openxmlformats.org/presentationml/2006/main">
  <p:tag name="MMPROD_SWF_FILE" val="0;\\Ia04fil002\commons\Kris_Queck\Final_APR_Flash_Anim_PPT_from_Stacy\APR 2.0 Animation Files\Nervous Flash Animations\CSFflow.swf"/>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100</TotalTime>
  <Words>4997</Words>
  <Application>Microsoft Office PowerPoint</Application>
  <PresentationFormat>On-screen Show (4:3)</PresentationFormat>
  <Paragraphs>1143</Paragraphs>
  <Slides>139</Slides>
  <Notes>105</Notes>
  <HiddenSlides>0</HiddenSlides>
  <MMClips>0</MMClips>
  <ScaleCrop>false</ScaleCrop>
  <HeadingPairs>
    <vt:vector size="4" baseType="variant">
      <vt:variant>
        <vt:lpstr>Theme</vt:lpstr>
      </vt:variant>
      <vt:variant>
        <vt:i4>1</vt:i4>
      </vt:variant>
      <vt:variant>
        <vt:lpstr>Slide Titles</vt:lpstr>
      </vt:variant>
      <vt:variant>
        <vt:i4>139</vt:i4>
      </vt:variant>
    </vt:vector>
  </HeadingPairs>
  <TitlesOfParts>
    <vt:vector size="140" baseType="lpstr">
      <vt:lpstr>Office Theme</vt:lpstr>
      <vt:lpstr>PowerPoint Presentation</vt:lpstr>
      <vt:lpstr>PowerPoint Presentation</vt:lpstr>
      <vt:lpstr>PowerPoint Presentation</vt:lpstr>
      <vt:lpstr>The Nervous System</vt:lpstr>
      <vt:lpstr>Functions of the Nervous System</vt:lpstr>
      <vt:lpstr>Figure 11.1  The nervous system’s functions.</vt:lpstr>
      <vt:lpstr>Divisions of the Nervous System</vt:lpstr>
      <vt:lpstr>Peripheral Nervous System (PNS)</vt:lpstr>
      <vt:lpstr>Motor Division of PNS: Somatic Nervous System</vt:lpstr>
      <vt:lpstr>Motor Division of PNS: Autonomic Nervous System</vt:lpstr>
      <vt:lpstr>Histology of Nervous Tissue</vt:lpstr>
      <vt:lpstr>Histology of Nervous Tissue: Neuroglia</vt:lpstr>
      <vt:lpstr>Astrocytes</vt:lpstr>
      <vt:lpstr>Microglial Cells</vt:lpstr>
      <vt:lpstr>Ependymal Cells</vt:lpstr>
      <vt:lpstr>Oligodendrocytes</vt:lpstr>
      <vt:lpstr>Satellite Cells and Schwann Cells </vt:lpstr>
      <vt:lpstr>Neurons</vt:lpstr>
      <vt:lpstr>Neuron Cell Body or Soma </vt:lpstr>
      <vt:lpstr>Neuron Processes</vt:lpstr>
      <vt:lpstr>Figure 11.4a  Structure of a motor neuron.</vt:lpstr>
      <vt:lpstr>Dendrites</vt:lpstr>
      <vt:lpstr>The Axon: Structure</vt:lpstr>
      <vt:lpstr>The Axon: Functional Characteristics</vt:lpstr>
      <vt:lpstr>Myelin Sheath</vt:lpstr>
      <vt:lpstr>Myelination in the PNS </vt:lpstr>
      <vt:lpstr>Figure 11.5a  Nerve fiber myelination by Schwann cells in the PNS.</vt:lpstr>
      <vt:lpstr>Figure 11.5a  Nerve fiber myelination by Schwann cells in the PNS.</vt:lpstr>
      <vt:lpstr>Figure 11.5a  Nerve fiber myelination by Schwann cells in the PNS.</vt:lpstr>
      <vt:lpstr>Myelination in the PNS </vt:lpstr>
      <vt:lpstr>Myelin Sheaths in the CNS</vt:lpstr>
      <vt:lpstr>Structural Classification of Neurons</vt:lpstr>
      <vt:lpstr>Functional Classification of Neurons</vt:lpstr>
      <vt:lpstr>Functional Classification of Neurons</vt:lpstr>
      <vt:lpstr>Membrane Potentials</vt:lpstr>
      <vt:lpstr>Role of Membrane Ion Channels</vt:lpstr>
      <vt:lpstr>Role of Membrane Ion Channels: Gated Channels</vt:lpstr>
      <vt:lpstr>The Resting Membrane Potential</vt:lpstr>
      <vt:lpstr>Resting Membrane Potential: Differences in Ionic Composition</vt:lpstr>
      <vt:lpstr>Resting Membrane Potential </vt:lpstr>
      <vt:lpstr>Membrane Potential Changes  Used as Communication Signals</vt:lpstr>
      <vt:lpstr>Changes in Membrane Potential</vt:lpstr>
      <vt:lpstr>Changes in Membrane Potential</vt:lpstr>
      <vt:lpstr>Graded Potentials</vt:lpstr>
      <vt:lpstr>Action Potentials (AP) </vt:lpstr>
      <vt:lpstr>Properties of Gated Channels</vt:lpstr>
      <vt:lpstr>Properties of Gated Channels</vt:lpstr>
      <vt:lpstr>Generation of an Action Potential: Resting State</vt:lpstr>
      <vt:lpstr>Generation of an Action Potential: Depolarizing Phase</vt:lpstr>
      <vt:lpstr>Generation of an Action Potential: Repolarizing Phase</vt:lpstr>
      <vt:lpstr>Generation of an Action Potential: Hyperpolarization</vt:lpstr>
      <vt:lpstr>Role of the Sodium-Potassium Pump</vt:lpstr>
      <vt:lpstr>Threshold</vt:lpstr>
      <vt:lpstr>Coding for Stimulus Intensity</vt:lpstr>
      <vt:lpstr>Conduction Velocity</vt:lpstr>
      <vt:lpstr>Conduction Velocity:  Effects of Myelination</vt:lpstr>
      <vt:lpstr>The Synapse</vt:lpstr>
      <vt:lpstr>Important Terminology</vt:lpstr>
      <vt:lpstr>Synaptic Cleft</vt:lpstr>
      <vt:lpstr>Information Transfer Across Chemical Synapses</vt:lpstr>
      <vt:lpstr>Information Transfer Across Chemical Synapses</vt:lpstr>
      <vt:lpstr>Termination of Neurotransmitter Effects</vt:lpstr>
      <vt:lpstr>Postsynaptic Potentials</vt:lpstr>
      <vt:lpstr>Postsynaptic Potentials</vt:lpstr>
      <vt:lpstr>Excitatory Synapses and EPSPs</vt:lpstr>
      <vt:lpstr>Inhibitory Synapses and IPSPs</vt:lpstr>
      <vt:lpstr>Synaptic Integration: Summation</vt:lpstr>
      <vt:lpstr>Two Types of Summation</vt:lpstr>
      <vt:lpstr>Regions and Organization of the CNS</vt:lpstr>
      <vt:lpstr>Regions and Organization of the CNS</vt:lpstr>
      <vt:lpstr>Ventricles of the Brain</vt:lpstr>
      <vt:lpstr>Ventricles of the Brain</vt:lpstr>
      <vt:lpstr>PowerPoint Presentation</vt:lpstr>
      <vt:lpstr>Cerebral Hemispheres</vt:lpstr>
      <vt:lpstr>Cerebral Hemispheres</vt:lpstr>
      <vt:lpstr>Cerebral Hemispheres</vt:lpstr>
      <vt:lpstr>Cerebral Hemispheres</vt:lpstr>
      <vt:lpstr>PowerPoint Presentation</vt:lpstr>
      <vt:lpstr>Cerebral Cortex</vt:lpstr>
      <vt:lpstr>4 General Considerations of Cerebral Cortex</vt:lpstr>
      <vt:lpstr>Motor Areas of Cerebral Cortex</vt:lpstr>
      <vt:lpstr>Motor Areas of Cerebral Cortex</vt:lpstr>
      <vt:lpstr>Motor Areas of Cerebral Cortex</vt:lpstr>
      <vt:lpstr>Primary Somatosensory Cortex</vt:lpstr>
      <vt:lpstr>Somatosensory Association Cortex</vt:lpstr>
      <vt:lpstr>Visual Areas</vt:lpstr>
      <vt:lpstr>Auditory Areas</vt:lpstr>
      <vt:lpstr>OIfactory and Gustatory </vt:lpstr>
      <vt:lpstr>Visceral Sensory Area</vt:lpstr>
      <vt:lpstr>Cerebral White Matter</vt:lpstr>
      <vt:lpstr>Functions of Basal Nuclei</vt:lpstr>
      <vt:lpstr>Diencephalon</vt:lpstr>
      <vt:lpstr>Thalamus</vt:lpstr>
      <vt:lpstr>Thalamic Function</vt:lpstr>
      <vt:lpstr>Hypothalamus</vt:lpstr>
      <vt:lpstr>Hypothalamic Function</vt:lpstr>
      <vt:lpstr>Hypothalamic Function</vt:lpstr>
      <vt:lpstr>Epithalamus</vt:lpstr>
      <vt:lpstr> Brain Stem</vt:lpstr>
      <vt:lpstr> Brain Stem</vt:lpstr>
      <vt:lpstr>PowerPoint Presentation</vt:lpstr>
      <vt:lpstr>Pons</vt:lpstr>
      <vt:lpstr>Medulla Oblongata (Medulla)</vt:lpstr>
      <vt:lpstr>Medulla Oblongata: Functions</vt:lpstr>
      <vt:lpstr>Medulla Oblongata</vt:lpstr>
      <vt:lpstr>Medulla Oblongata</vt:lpstr>
      <vt:lpstr>Cerebellum</vt:lpstr>
      <vt:lpstr>PowerPoint Presentation</vt:lpstr>
      <vt:lpstr>Protection of the Brain</vt:lpstr>
      <vt:lpstr>PowerPoint Presentation</vt:lpstr>
      <vt:lpstr>Meninges</vt:lpstr>
      <vt:lpstr>Meninges</vt:lpstr>
      <vt:lpstr>Dura Mater</vt:lpstr>
      <vt:lpstr>Dura Mater</vt:lpstr>
      <vt:lpstr>PowerPoint Presentation</vt:lpstr>
      <vt:lpstr>Arachnoid Mater</vt:lpstr>
      <vt:lpstr>Pia Mater</vt:lpstr>
      <vt:lpstr>Cerebrospinal Fluid (CSF)</vt:lpstr>
      <vt:lpstr>PowerPoint Presentation</vt:lpstr>
      <vt:lpstr>Spinal Cord: Gross Anatomy and Protection</vt:lpstr>
      <vt:lpstr>Spinal Cord: Gross Anatomy and Protection</vt:lpstr>
      <vt:lpstr>Spinal Cord: Gross Anatomy and Protection</vt:lpstr>
      <vt:lpstr>Spinal Cord</vt:lpstr>
      <vt:lpstr>Cross-sectional Anatomy</vt:lpstr>
      <vt:lpstr>PowerPoint Presentation</vt:lpstr>
      <vt:lpstr>PowerPoint Presentation</vt:lpstr>
      <vt:lpstr>Gray Matter</vt:lpstr>
      <vt:lpstr>White Matter </vt:lpstr>
      <vt:lpstr>White Matter</vt:lpstr>
      <vt:lpstr>Ascending Pathways</vt:lpstr>
      <vt:lpstr>Ascending Pathways</vt:lpstr>
      <vt:lpstr>Ascending Pathways</vt:lpstr>
      <vt:lpstr>Ascending Pathways</vt:lpstr>
      <vt:lpstr>Descending Pathways and Tracts</vt:lpstr>
      <vt:lpstr>Descending Pathways and Tracts</vt:lpstr>
      <vt:lpstr>Indirect System</vt:lpstr>
      <vt:lpstr>Spinal Cord Trauma</vt:lpstr>
      <vt:lpstr>Spinal Cord Trauma</vt:lpstr>
      <vt:lpstr>Spinal Cord Trauma</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Nervous System</dc:title>
  <dc:creator>Betsy</dc:creator>
  <cp:lastModifiedBy>Wargo, Betsy</cp:lastModifiedBy>
  <cp:revision>16</cp:revision>
  <dcterms:created xsi:type="dcterms:W3CDTF">2013-03-22T02:03:03Z</dcterms:created>
  <dcterms:modified xsi:type="dcterms:W3CDTF">2014-10-28T16:54:19Z</dcterms:modified>
</cp:coreProperties>
</file>