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1" r:id="rId14"/>
    <p:sldId id="273" r:id="rId15"/>
    <p:sldId id="274" r:id="rId16"/>
    <p:sldId id="275" r:id="rId17"/>
    <p:sldId id="436" r:id="rId18"/>
    <p:sldId id="437" r:id="rId19"/>
    <p:sldId id="282" r:id="rId20"/>
    <p:sldId id="283" r:id="rId21"/>
    <p:sldId id="284" r:id="rId22"/>
    <p:sldId id="286" r:id="rId23"/>
    <p:sldId id="287" r:id="rId24"/>
    <p:sldId id="288" r:id="rId25"/>
    <p:sldId id="289" r:id="rId26"/>
    <p:sldId id="438" r:id="rId27"/>
    <p:sldId id="291" r:id="rId28"/>
    <p:sldId id="292" r:id="rId29"/>
    <p:sldId id="295" r:id="rId30"/>
    <p:sldId id="296" r:id="rId31"/>
    <p:sldId id="297" r:id="rId32"/>
    <p:sldId id="298" r:id="rId33"/>
    <p:sldId id="299" r:id="rId34"/>
    <p:sldId id="300" r:id="rId35"/>
    <p:sldId id="301" r:id="rId36"/>
    <p:sldId id="302" r:id="rId37"/>
    <p:sldId id="303" r:id="rId38"/>
    <p:sldId id="304" r:id="rId39"/>
    <p:sldId id="307" r:id="rId40"/>
    <p:sldId id="439" r:id="rId41"/>
    <p:sldId id="440" r:id="rId42"/>
    <p:sldId id="309" r:id="rId43"/>
    <p:sldId id="441" r:id="rId44"/>
    <p:sldId id="311" r:id="rId45"/>
    <p:sldId id="443" r:id="rId46"/>
    <p:sldId id="444" r:id="rId47"/>
    <p:sldId id="313" r:id="rId48"/>
    <p:sldId id="445" r:id="rId49"/>
    <p:sldId id="446" r:id="rId50"/>
    <p:sldId id="315" r:id="rId51"/>
    <p:sldId id="447" r:id="rId52"/>
    <p:sldId id="448" r:id="rId53"/>
    <p:sldId id="318" r:id="rId54"/>
    <p:sldId id="449" r:id="rId55"/>
    <p:sldId id="320" r:id="rId56"/>
    <p:sldId id="451" r:id="rId57"/>
    <p:sldId id="450" r:id="rId58"/>
    <p:sldId id="323" r:id="rId59"/>
    <p:sldId id="452" r:id="rId60"/>
    <p:sldId id="454" r:id="rId61"/>
    <p:sldId id="453" r:id="rId62"/>
    <p:sldId id="325" r:id="rId63"/>
    <p:sldId id="455" r:id="rId64"/>
    <p:sldId id="327" r:id="rId65"/>
    <p:sldId id="456" r:id="rId66"/>
    <p:sldId id="457" r:id="rId67"/>
    <p:sldId id="329" r:id="rId68"/>
    <p:sldId id="458" r:id="rId69"/>
    <p:sldId id="459" r:id="rId70"/>
    <p:sldId id="331" r:id="rId71"/>
    <p:sldId id="460" r:id="rId72"/>
    <p:sldId id="335" r:id="rId73"/>
    <p:sldId id="336" r:id="rId74"/>
    <p:sldId id="337" r:id="rId75"/>
    <p:sldId id="338" r:id="rId76"/>
    <p:sldId id="339" r:id="rId77"/>
    <p:sldId id="462" r:id="rId78"/>
    <p:sldId id="341" r:id="rId79"/>
    <p:sldId id="344" r:id="rId80"/>
    <p:sldId id="342" r:id="rId81"/>
    <p:sldId id="476" r:id="rId82"/>
    <p:sldId id="343" r:id="rId83"/>
    <p:sldId id="345" r:id="rId84"/>
    <p:sldId id="348" r:id="rId85"/>
    <p:sldId id="349" r:id="rId86"/>
    <p:sldId id="351" r:id="rId87"/>
    <p:sldId id="355" r:id="rId88"/>
    <p:sldId id="358" r:id="rId89"/>
    <p:sldId id="363" r:id="rId90"/>
    <p:sldId id="364" r:id="rId91"/>
    <p:sldId id="367" r:id="rId92"/>
    <p:sldId id="368" r:id="rId93"/>
    <p:sldId id="370" r:id="rId94"/>
    <p:sldId id="371" r:id="rId95"/>
    <p:sldId id="372" r:id="rId96"/>
    <p:sldId id="373" r:id="rId97"/>
    <p:sldId id="376" r:id="rId98"/>
    <p:sldId id="463" r:id="rId99"/>
    <p:sldId id="377" r:id="rId100"/>
    <p:sldId id="387" r:id="rId101"/>
    <p:sldId id="388" r:id="rId102"/>
    <p:sldId id="389" r:id="rId103"/>
    <p:sldId id="469" r:id="rId104"/>
    <p:sldId id="468" r:id="rId105"/>
    <p:sldId id="467" r:id="rId106"/>
    <p:sldId id="466" r:id="rId107"/>
    <p:sldId id="465" r:id="rId108"/>
    <p:sldId id="434" r:id="rId109"/>
    <p:sldId id="390" r:id="rId110"/>
    <p:sldId id="391" r:id="rId111"/>
    <p:sldId id="392" r:id="rId112"/>
    <p:sldId id="393" r:id="rId113"/>
    <p:sldId id="394" r:id="rId114"/>
    <p:sldId id="397" r:id="rId115"/>
    <p:sldId id="470" r:id="rId116"/>
    <p:sldId id="400" r:id="rId117"/>
    <p:sldId id="403" r:id="rId118"/>
    <p:sldId id="404" r:id="rId119"/>
    <p:sldId id="405" r:id="rId120"/>
    <p:sldId id="471" r:id="rId121"/>
    <p:sldId id="406" r:id="rId122"/>
    <p:sldId id="418" r:id="rId123"/>
    <p:sldId id="419" r:id="rId124"/>
    <p:sldId id="421" r:id="rId125"/>
    <p:sldId id="422" r:id="rId126"/>
    <p:sldId id="423" r:id="rId127"/>
    <p:sldId id="424" r:id="rId128"/>
    <p:sldId id="473" r:id="rId129"/>
    <p:sldId id="474" r:id="rId130"/>
    <p:sldId id="425" r:id="rId131"/>
    <p:sldId id="477" r:id="rId132"/>
    <p:sldId id="426" r:id="rId133"/>
    <p:sldId id="427" r:id="rId134"/>
    <p:sldId id="428" r:id="rId135"/>
    <p:sldId id="429" r:id="rId136"/>
    <p:sldId id="475" r:id="rId137"/>
    <p:sldId id="430" r:id="rId138"/>
    <p:sldId id="472"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96" d="100"/>
          <a:sy n="96" d="100"/>
        </p:scale>
        <p:origin x="-108"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E66181-0CC3-4737-9284-456E71C80C1D}" type="datetimeFigureOut">
              <a:rPr lang="en-US" smtClean="0"/>
              <a:pPr/>
              <a:t>10/28/2014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06E1D-AC6C-4950-AE8D-381DD5996064}" type="slidenum">
              <a:rPr lang="en-US" smtClean="0"/>
              <a:pPr/>
              <a:t>‹#›</a:t>
            </a:fld>
            <a:endParaRPr lang="en-US"/>
          </a:p>
        </p:txBody>
      </p:sp>
    </p:spTree>
    <p:extLst>
      <p:ext uri="{BB962C8B-B14F-4D97-AF65-F5344CB8AC3E}">
        <p14:creationId xmlns:p14="http://schemas.microsoft.com/office/powerpoint/2010/main" val="70633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7F268B3-D9F0-4350-94B0-7F98DC431CC3}"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414B353-6025-4EFD-8680-988ADE8E7DFE}" type="slidenum">
              <a:rPr lang="en-US" altLang="en-US" sz="1200" smtClean="0"/>
              <a:pPr/>
              <a:t>10</a:t>
            </a:fld>
            <a:endParaRPr lang="en-US" altLang="en-US" sz="120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35D1F2E-9923-4A4B-A0E6-86D0E5CB8241}" type="slidenum">
              <a:rPr lang="en-US" altLang="en-US" sz="1200" smtClean="0"/>
              <a:pPr/>
              <a:t>125</a:t>
            </a:fld>
            <a:endParaRPr lang="en-US" altLang="en-US" sz="120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54626F1E-E531-42DA-B6F5-13B48FDE1BD6}" type="slidenum">
              <a:rPr lang="en-US" altLang="en-US" sz="1200" smtClean="0"/>
              <a:pPr/>
              <a:t>126</a:t>
            </a:fld>
            <a:endParaRPr lang="en-US" altLang="en-US" sz="120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0BFF926-290C-48CC-BE3B-76E196D0E2CF}" type="slidenum">
              <a:rPr lang="en-US" altLang="en-US" sz="1200" smtClean="0"/>
              <a:pPr/>
              <a:t>127</a:t>
            </a:fld>
            <a:endParaRPr lang="en-US" altLang="en-US" sz="120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05797AD-9277-43EC-9EC9-E95C07CD15F6}" type="slidenum">
              <a:rPr lang="en-US" altLang="en-US" sz="1200" smtClean="0"/>
              <a:pPr/>
              <a:t>130</a:t>
            </a:fld>
            <a:endParaRPr lang="en-US" altLang="en-US" sz="120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Reflex arc 1:08</a:t>
            </a:r>
            <a:endParaRPr lang="en-US"/>
          </a:p>
        </p:txBody>
      </p:sp>
      <p:sp>
        <p:nvSpPr>
          <p:cNvPr id="4" name="Slide Number Placeholder 3"/>
          <p:cNvSpPr>
            <a:spLocks noGrp="1"/>
          </p:cNvSpPr>
          <p:nvPr>
            <p:ph type="sldNum" sz="quarter" idx="10"/>
          </p:nvPr>
        </p:nvSpPr>
        <p:spPr/>
        <p:txBody>
          <a:bodyPr/>
          <a:lstStyle/>
          <a:p>
            <a:fld id="{08471CB1-4B9B-4270-AB7F-629782E26422}" type="slidenum">
              <a:rPr lang="en-US" smtClean="0"/>
              <a:t>131</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4E842B1-5ECB-4FF4-B998-977E16F24FA2}" type="slidenum">
              <a:rPr lang="en-US" altLang="en-US" sz="1200" smtClean="0"/>
              <a:pPr/>
              <a:t>132</a:t>
            </a:fld>
            <a:endParaRPr lang="en-US" altLang="en-US" sz="120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76EC84B2-A235-455D-B072-04F3823B7309}" type="slidenum">
              <a:rPr lang="en-US" altLang="en-US" sz="1200" smtClean="0"/>
              <a:pPr/>
              <a:t>133</a:t>
            </a:fld>
            <a:endParaRPr lang="en-US" altLang="en-US" sz="120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66476E5-CD2E-47A6-8A6B-C01F40022A1E}" type="slidenum">
              <a:rPr lang="en-US" altLang="en-US" sz="1200" smtClean="0"/>
              <a:pPr/>
              <a:t>134</a:t>
            </a:fld>
            <a:endParaRPr lang="en-US" altLang="en-US" sz="120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5CCC82E-AD36-42B2-AC3B-2601F84F2CF4}" type="slidenum">
              <a:rPr lang="en-US" altLang="en-US" sz="1200" smtClean="0"/>
              <a:pPr/>
              <a:t>135</a:t>
            </a:fld>
            <a:endParaRPr lang="en-US" altLang="en-US" sz="120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EBBE39C5-EFEC-46DD-94CF-B10EDBC0C70A}" type="slidenum">
              <a:rPr lang="en-US" altLang="en-US" sz="1200" smtClean="0"/>
              <a:pPr/>
              <a:t>137</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AFC32930-D3F5-450C-922B-B8E769013388}" type="slidenum">
              <a:rPr lang="en-US" altLang="en-US" sz="1200" smtClean="0"/>
              <a:pPr/>
              <a:t>11</a:t>
            </a:fld>
            <a:endParaRPr lang="en-US"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38AAEF85-D7B8-4301-BA27-777C957EB21B}" type="slidenum">
              <a:rPr lang="en-US" altLang="en-US" sz="1200" smtClean="0"/>
              <a:pPr/>
              <a:t>12</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80CF59F-DE0B-4317-A3E0-B741D6A61B2A}" type="slidenum">
              <a:rPr lang="en-US" altLang="en-US" sz="1200" smtClean="0"/>
              <a:pPr/>
              <a:t>13</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9F30805-C835-4141-A62A-62A9D11AFBA4}" type="slidenum">
              <a:rPr lang="en-US" altLang="en-US" sz="1200" smtClean="0"/>
              <a:pPr/>
              <a:t>14</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13AEDBF-EA6E-4C1E-A2C0-EC1751B57E31}" type="slidenum">
              <a:rPr lang="en-US" altLang="en-US" sz="1200" smtClean="0"/>
              <a:pPr/>
              <a:t>15</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5EE7950A-A4E9-4808-B8B5-8CF7ACAD810F}" type="slidenum">
              <a:rPr lang="en-US" altLang="en-US" sz="1200" smtClean="0"/>
              <a:pPr/>
              <a:t>16</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7216E3F-954A-4D13-924B-731A1988AAE2}" type="slidenum">
              <a:rPr lang="en-US" altLang="en-US" sz="1200" smtClean="0"/>
              <a:pPr/>
              <a:t>17</a:t>
            </a:fld>
            <a:endParaRPr lang="en-US" alt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AEA3809A-17E2-4A50-BBEB-FD18E71CF8D6}" type="slidenum">
              <a:rPr lang="en-US" altLang="en-US" sz="1200" smtClean="0"/>
              <a:pPr/>
              <a:t>18</a:t>
            </a:fld>
            <a:endParaRPr lang="en-US"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426F9B9-7EE0-48C5-94C8-F0A9956943BF}" type="slidenum">
              <a:rPr lang="en-US" altLang="en-US" sz="1200" smtClean="0"/>
              <a:pPr/>
              <a:t>19</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486CD77-BBE0-48E0-B439-A56D6CA016E6}" type="slidenum">
              <a:rPr lang="en-US" altLang="en-US" sz="1200" smtClean="0"/>
              <a:pPr/>
              <a:t>2</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1353731-B9EA-4B5F-A1E8-74AA07030EFC}" type="slidenum">
              <a:rPr lang="en-US" altLang="en-US" sz="1200" smtClean="0"/>
              <a:pPr/>
              <a:t>20</a:t>
            </a:fld>
            <a:endParaRPr lang="en-US"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11EEC922-9780-4DB8-A7F8-2A13B423119E}" type="slidenum">
              <a:rPr lang="en-US" altLang="en-US" sz="1200" smtClean="0"/>
              <a:pPr/>
              <a:t>21</a:t>
            </a:fld>
            <a:endParaRPr lang="en-US" alt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B6C4961-A65A-4567-B814-8186C8A54321}" type="slidenum">
              <a:rPr lang="en-US" altLang="en-US" sz="1200" smtClean="0"/>
              <a:pPr/>
              <a:t>22</a:t>
            </a:fld>
            <a:endParaRPr lang="en-US"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43E8021-4449-4533-99D0-E21FB4F64920}" type="slidenum">
              <a:rPr lang="en-US" altLang="en-US" sz="1200" smtClean="0"/>
              <a:pPr/>
              <a:t>23</a:t>
            </a:fld>
            <a:endParaRPr lang="en-US" alt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64BA200-04A1-4C05-9801-545A04D01062}" type="slidenum">
              <a:rPr lang="en-US" altLang="en-US" sz="1200" smtClean="0"/>
              <a:pPr/>
              <a:t>24</a:t>
            </a:fld>
            <a:endParaRPr lang="en-US" alt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EFBB29E8-0022-4D2A-8EAB-C23EE39FB53A}" type="slidenum">
              <a:rPr lang="en-US" altLang="en-US" sz="1200" smtClean="0"/>
              <a:pPr/>
              <a:t>25</a:t>
            </a:fld>
            <a:endParaRPr lang="en-US" alt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6CB8451-8821-46EF-8BE0-ECD67F4D3D2B}" type="slidenum">
              <a:rPr lang="en-US" altLang="en-US" sz="1200" smtClean="0"/>
              <a:pPr/>
              <a:t>27</a:t>
            </a:fld>
            <a:endParaRPr lang="en-US" alt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3226EDD-44D7-479D-9D1C-77ECCE9ADF21}" type="slidenum">
              <a:rPr lang="en-US" altLang="en-US" sz="1200" smtClean="0"/>
              <a:pPr/>
              <a:t>28</a:t>
            </a:fld>
            <a:endParaRPr lang="en-US" alt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84CCFBE-D6DA-40F3-B200-96ADA67AD366}" type="slidenum">
              <a:rPr lang="en-US" altLang="en-US" sz="1200" smtClean="0"/>
              <a:pPr/>
              <a:t>29</a:t>
            </a:fld>
            <a:endParaRPr lang="en-US" alt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87ABD0C-D795-4C1E-A9C2-C421B58BF7CB}" type="slidenum">
              <a:rPr lang="en-US" altLang="en-US" sz="1200" smtClean="0"/>
              <a:pPr/>
              <a:t>30</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FFCE12F8-B4DA-44C0-9037-4517633A5C50}" type="slidenum">
              <a:rPr lang="en-US" altLang="en-US" sz="1200" smtClean="0"/>
              <a:pPr/>
              <a:t>3</a:t>
            </a:fld>
            <a:endParaRPr lang="en-US" alt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708E5FE-6DB2-4971-8748-E112F0120E68}" type="slidenum">
              <a:rPr lang="en-US" altLang="en-US" sz="1200" smtClean="0"/>
              <a:pPr/>
              <a:t>31</a:t>
            </a:fld>
            <a:endParaRPr lang="en-US" alt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770889B-99FB-421C-9A89-EA812A98ED72}" type="slidenum">
              <a:rPr lang="en-US" altLang="en-US" sz="1200" smtClean="0"/>
              <a:pPr/>
              <a:t>32</a:t>
            </a:fld>
            <a:endParaRPr lang="en-US" alt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57279DB1-1D2D-4F99-AEF5-456D0A9FDD68}" type="slidenum">
              <a:rPr lang="en-US" altLang="en-US" sz="1200" smtClean="0"/>
              <a:pPr/>
              <a:t>33</a:t>
            </a:fld>
            <a:endParaRPr lang="en-US" alt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5E3A34CA-DE4F-4B2F-9660-C1625A8388E3}" type="slidenum">
              <a:rPr lang="en-US" altLang="en-US" sz="1200" smtClean="0"/>
              <a:pPr/>
              <a:t>34</a:t>
            </a:fld>
            <a:endParaRPr lang="en-US" alt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186EEE2-9335-4184-B409-DD8D8E4D6D9E}" type="slidenum">
              <a:rPr lang="en-US" altLang="en-US" sz="1200" smtClean="0"/>
              <a:pPr/>
              <a:t>35</a:t>
            </a:fld>
            <a:endParaRPr lang="en-US" alt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7999AA3-4732-4E16-8580-8DE446A04036}" type="slidenum">
              <a:rPr lang="en-US" altLang="en-US" sz="1200" smtClean="0"/>
              <a:pPr/>
              <a:t>36</a:t>
            </a:fld>
            <a:endParaRPr lang="en-US" alt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0C8CE2C-9BF3-4560-92E7-C3987CA99678}" type="slidenum">
              <a:rPr lang="en-US" altLang="en-US" sz="1200" smtClean="0"/>
              <a:pPr/>
              <a:t>37</a:t>
            </a:fld>
            <a:endParaRPr lang="en-US" alt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12E136AB-884A-40B0-8727-6EA719D27166}" type="slidenum">
              <a:rPr lang="en-US" altLang="en-US" sz="1200" smtClean="0"/>
              <a:pPr/>
              <a:t>38</a:t>
            </a:fld>
            <a:endParaRPr lang="en-US" altLang="en-US" sz="12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59DEC88-A14D-4719-9781-A7CE7AB7407E}" type="slidenum">
              <a:rPr lang="en-US" altLang="en-US" sz="1200" smtClean="0"/>
              <a:pPr/>
              <a:t>39</a:t>
            </a:fld>
            <a:endParaRPr lang="en-US" alt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204201B-5D7C-4B31-92D5-B176C2BD6555}" type="slidenum">
              <a:rPr lang="en-US" altLang="en-US" sz="1200" smtClean="0"/>
              <a:pPr/>
              <a:t>42</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344C041-2B27-4213-B441-510F1E9EF0F3}" type="slidenum">
              <a:rPr lang="en-US" altLang="en-US" sz="1200" smtClean="0"/>
              <a:pPr/>
              <a:t>4</a:t>
            </a:fld>
            <a:endParaRPr lang="en-US" alt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4F88D0B-16FD-47D0-AA42-933F10FCF750}" type="slidenum">
              <a:rPr lang="en-US" altLang="en-US" sz="1200" smtClean="0"/>
              <a:pPr/>
              <a:t>44</a:t>
            </a:fld>
            <a:endParaRPr lang="en-US" altLang="en-US"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33E53022-7B83-42B7-9B9F-B849E136B3C2}" type="slidenum">
              <a:rPr lang="en-US" altLang="en-US" sz="1200" smtClean="0"/>
              <a:pPr/>
              <a:t>47</a:t>
            </a:fld>
            <a:endParaRPr lang="en-US" altLang="en-US"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4E6FA03-2D28-452C-AD7D-75D66B5DA059}" type="slidenum">
              <a:rPr lang="en-US" altLang="en-US" sz="1200" smtClean="0"/>
              <a:pPr/>
              <a:t>50</a:t>
            </a:fld>
            <a:endParaRPr lang="en-US" alt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09D33C58-F884-4F87-A894-FC9155690A86}" type="slidenum">
              <a:rPr lang="en-US" altLang="en-US" sz="1200" smtClean="0"/>
              <a:pPr/>
              <a:t>53</a:t>
            </a:fld>
            <a:endParaRPr lang="en-US" altLang="en-US"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55580F1-67E8-4023-A557-2877E9304487}" type="slidenum">
              <a:rPr lang="en-US" altLang="en-US" sz="1200" smtClean="0"/>
              <a:pPr/>
              <a:t>55</a:t>
            </a:fld>
            <a:endParaRPr lang="en-US" alt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77BF113-295C-4C32-97F4-55AA0516C105}" type="slidenum">
              <a:rPr lang="en-US" altLang="en-US" sz="1200" smtClean="0"/>
              <a:pPr/>
              <a:t>58</a:t>
            </a:fld>
            <a:endParaRPr lang="en-US" altLang="en-US" sz="12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FC4A46E-F79F-4151-824C-995A66983EE2}" type="slidenum">
              <a:rPr lang="en-US" altLang="en-US" sz="1200" smtClean="0"/>
              <a:pPr/>
              <a:t>62</a:t>
            </a:fld>
            <a:endParaRPr lang="en-US" altLang="en-US"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04EDABDB-AB4B-4868-B5BE-DEA27890996F}" type="slidenum">
              <a:rPr lang="en-US" altLang="en-US" sz="1200" smtClean="0"/>
              <a:pPr/>
              <a:t>64</a:t>
            </a:fld>
            <a:endParaRPr lang="en-US" altLang="en-US" sz="12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4062E70-E4EA-4A0B-BB5D-501D56BC0481}" type="slidenum">
              <a:rPr lang="en-US" altLang="en-US" sz="1200" smtClean="0"/>
              <a:pPr/>
              <a:t>67</a:t>
            </a:fld>
            <a:endParaRPr lang="en-US" alt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77402247-9C0B-4F2F-BC27-D92920A4D954}" type="slidenum">
              <a:rPr lang="en-US" altLang="en-US" sz="1200" smtClean="0"/>
              <a:pPr/>
              <a:t>70</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74433AE0-510F-44C2-B3BF-83285FE113A3}" type="slidenum">
              <a:rPr lang="en-US" altLang="en-US" sz="1200" smtClean="0"/>
              <a:pPr/>
              <a:t>5</a:t>
            </a:fld>
            <a:endParaRPr lang="en-US" alt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4DBA49A-216C-405C-8AA8-1414BD152379}" type="slidenum">
              <a:rPr lang="en-US" altLang="en-US" sz="1200" smtClean="0"/>
              <a:pPr/>
              <a:t>72</a:t>
            </a:fld>
            <a:endParaRPr lang="en-US" altLang="en-US" sz="12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D84FA7E-5ECC-4702-BA82-8692A34C7BA1}" type="slidenum">
              <a:rPr lang="en-US" altLang="en-US" sz="1200" smtClean="0"/>
              <a:pPr/>
              <a:t>73</a:t>
            </a:fld>
            <a:endParaRPr lang="en-US" altLang="en-US"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73A49CF-C4FC-458B-8E0E-E14ADCCF16AA}" type="slidenum">
              <a:rPr lang="en-US" altLang="en-US" sz="1200" smtClean="0"/>
              <a:pPr/>
              <a:t>74</a:t>
            </a:fld>
            <a:endParaRPr lang="en-US" altLang="en-US" sz="12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00FEE5D2-50A8-41B9-BE24-7F40F7FDBB7E}" type="slidenum">
              <a:rPr lang="en-US" altLang="en-US" sz="1200" smtClean="0"/>
              <a:pPr/>
              <a:t>75</a:t>
            </a:fld>
            <a:endParaRPr lang="en-US" altLang="en-US" sz="12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60EBE34-9A28-46F7-8207-C5D05603D611}" type="slidenum">
              <a:rPr lang="en-US" altLang="en-US" sz="1200" smtClean="0"/>
              <a:pPr/>
              <a:t>76</a:t>
            </a:fld>
            <a:endParaRPr lang="en-US" altLang="en-US" sz="12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DEBEBC43-A2D5-4A39-9FA0-0C3D6BCE19C7}" type="slidenum">
              <a:rPr lang="en-US" altLang="en-US" sz="1200" smtClean="0"/>
              <a:pPr/>
              <a:t>77</a:t>
            </a:fld>
            <a:endParaRPr lang="en-US" altLang="en-US" sz="12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F98D31A-096E-4589-93D3-7D236D645B4F}" type="slidenum">
              <a:rPr lang="en-US" altLang="en-US" sz="1200" smtClean="0"/>
              <a:pPr/>
              <a:t>78</a:t>
            </a:fld>
            <a:endParaRPr lang="en-US" alt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99C72E0-4CF5-468E-BBD2-9CD0A89909E8}" type="slidenum">
              <a:rPr lang="en-US" altLang="en-US" sz="1200" smtClean="0"/>
              <a:pPr/>
              <a:t>79</a:t>
            </a:fld>
            <a:endParaRPr lang="en-US" alt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372FB63-3CF4-47F8-BCE0-8D3F2041C9F9}" type="slidenum">
              <a:rPr lang="en-US" altLang="en-US" sz="1200" smtClean="0"/>
              <a:pPr/>
              <a:t>80</a:t>
            </a:fld>
            <a:endParaRPr lang="en-US" alt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a:t>
            </a:r>
            <a:r>
              <a:rPr lang="en-US" smtClean="0"/>
              <a:t>spinal nerve 1:43</a:t>
            </a:r>
            <a:endParaRPr lang="en-US"/>
          </a:p>
        </p:txBody>
      </p:sp>
      <p:sp>
        <p:nvSpPr>
          <p:cNvPr id="4" name="Slide Number Placeholder 3"/>
          <p:cNvSpPr>
            <a:spLocks noGrp="1"/>
          </p:cNvSpPr>
          <p:nvPr>
            <p:ph type="sldNum" sz="quarter" idx="10"/>
          </p:nvPr>
        </p:nvSpPr>
        <p:spPr/>
        <p:txBody>
          <a:bodyPr/>
          <a:lstStyle/>
          <a:p>
            <a:fld id="{08471CB1-4B9B-4270-AB7F-629782E26422}" type="slidenum">
              <a:rPr lang="en-US" smtClean="0"/>
              <a:t>81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63DD9F6-2878-4BF6-89EC-5D3A5E7FF123}" type="slidenum">
              <a:rPr lang="en-US" altLang="en-US" sz="1200" smtClean="0"/>
              <a:pPr/>
              <a:t>6</a:t>
            </a:fld>
            <a:endParaRPr lang="en-US" alt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7ACC5B9-63A3-4EED-BB18-7AC071003DA1}" type="slidenum">
              <a:rPr lang="en-US" altLang="en-US" sz="1200" smtClean="0"/>
              <a:pPr/>
              <a:t>82</a:t>
            </a:fld>
            <a:endParaRPr lang="en-US" altLang="en-US" sz="12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9DC7573-A002-4C4F-803F-7C4649255FE6}" type="slidenum">
              <a:rPr lang="en-US" altLang="en-US" sz="1200" smtClean="0"/>
              <a:pPr/>
              <a:t>83</a:t>
            </a:fld>
            <a:endParaRPr lang="en-US" altLang="en-US"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656441B-0855-4E5E-BFFE-25B1C46A133C}" type="slidenum">
              <a:rPr lang="en-US" altLang="en-US" sz="1200" smtClean="0"/>
              <a:pPr/>
              <a:t>84</a:t>
            </a:fld>
            <a:endParaRPr lang="en-US" altLang="en-US"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6CA80DF7-44A6-4CEF-A883-C51ADBD7D8A5}" type="slidenum">
              <a:rPr lang="en-US" altLang="en-US" sz="1200" smtClean="0"/>
              <a:pPr/>
              <a:t>85</a:t>
            </a:fld>
            <a:endParaRPr lang="en-US" altLang="en-US"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2249519-94C6-4A62-BD5D-7E745EE9F1A5}" type="slidenum">
              <a:rPr lang="en-US" altLang="en-US" sz="1200" smtClean="0"/>
              <a:pPr/>
              <a:t>86</a:t>
            </a:fld>
            <a:endParaRPr lang="en-US" altLang="en-US"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0DC248B-4A20-42FA-A844-5DA75CFD83C9}" type="slidenum">
              <a:rPr lang="en-US" altLang="en-US" sz="1200" smtClean="0"/>
              <a:pPr/>
              <a:t>87</a:t>
            </a:fld>
            <a:endParaRPr lang="en-US" altLang="en-US"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BB0883F-D075-4C2E-919B-2321B87BB136}" type="slidenum">
              <a:rPr lang="en-US" altLang="en-US" sz="1200" smtClean="0"/>
              <a:pPr/>
              <a:t>88</a:t>
            </a:fld>
            <a:endParaRPr lang="en-US" altLang="en-US"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7336A834-D0C9-4EE5-B404-328D2F4DE7BE}" type="slidenum">
              <a:rPr lang="en-US" altLang="en-US" sz="1200" smtClean="0"/>
              <a:pPr/>
              <a:t>89</a:t>
            </a:fld>
            <a:endParaRPr lang="en-US" altLang="en-US"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1A670F51-D999-46F4-A80A-7DA77010CA60}" type="slidenum">
              <a:rPr lang="en-US" altLang="en-US" sz="1200" smtClean="0"/>
              <a:pPr/>
              <a:t>90</a:t>
            </a:fld>
            <a:endParaRPr lang="en-US" altLang="en-US"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FBE62FF4-12DF-4747-A3C6-55D8F3F3552C}" type="slidenum">
              <a:rPr lang="en-US" altLang="en-US" sz="1200" smtClean="0"/>
              <a:pPr/>
              <a:t>91</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105CC8D-2DAF-4D3E-A59D-49A8106E0FB2}" type="slidenum">
              <a:rPr lang="en-US" altLang="en-US" sz="1200" smtClean="0"/>
              <a:pPr/>
              <a:t>7</a:t>
            </a:fld>
            <a:endParaRPr lang="en-US" altLang="en-US"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FA11D31E-6DE1-48A2-ABEE-2973C4071EF2}" type="slidenum">
              <a:rPr lang="en-US" altLang="en-US" sz="1200" smtClean="0"/>
              <a:pPr/>
              <a:t>92</a:t>
            </a:fld>
            <a:endParaRPr lang="en-US" altLang="en-US"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771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E05A885A-F808-4703-9913-89ADE52C11AE}" type="slidenum">
              <a:rPr lang="en-US" altLang="en-US" sz="1200"/>
              <a:pPr algn="r"/>
              <a:t>93</a:t>
            </a:fld>
            <a:endParaRPr lang="en-US"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792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B59EC25F-CB8F-494D-9520-A8ACD2515E3F}" type="slidenum">
              <a:rPr lang="en-US" altLang="en-US" sz="1200"/>
              <a:pPr algn="r"/>
              <a:t>94</a:t>
            </a:fld>
            <a:endParaRPr lang="en-US" alt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812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511CC3DD-6A4E-418C-B2B7-D3B793891EF8}" type="slidenum">
              <a:rPr lang="en-US" altLang="en-US" sz="1200"/>
              <a:pPr algn="r"/>
              <a:t>95</a:t>
            </a:fld>
            <a:endParaRPr lang="en-US"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833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63599011-D9C1-4D1A-B92D-1619A904242F}" type="slidenum">
              <a:rPr lang="en-US" altLang="en-US" sz="1200"/>
              <a:pPr algn="r"/>
              <a:t>96</a:t>
            </a:fld>
            <a:endParaRPr lang="en-US"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894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DC2119A5-01B4-4FBF-858E-6F43848FCF70}" type="slidenum">
              <a:rPr lang="en-US" altLang="en-US" sz="1200"/>
              <a:pPr algn="r"/>
              <a:t>97</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894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pPr algn="r"/>
            <a:fld id="{DC2119A5-01B4-4FBF-858E-6F43848FCF70}" type="slidenum">
              <a:rPr lang="en-US" altLang="en-US" sz="1200"/>
              <a:pPr algn="r"/>
              <a:t>98</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3CFDA3F3-7306-44CE-9949-D2F53475E716}" type="slidenum">
              <a:rPr lang="en-US" altLang="en-US" sz="1200" smtClean="0"/>
              <a:pPr/>
              <a:t>99</a:t>
            </a:fld>
            <a:endParaRPr lang="en-US" altLang="en-US" sz="120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3885FB08-AA15-499C-8884-C49911C8FFB9}" type="slidenum">
              <a:rPr lang="en-US" altLang="en-US" sz="1200" smtClean="0"/>
              <a:pPr/>
              <a:t>100</a:t>
            </a:fld>
            <a:endParaRPr lang="en-US" altLang="en-US" sz="120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191B2443-3E69-4E81-B2C7-A69C977B400A}" type="slidenum">
              <a:rPr lang="en-US" altLang="en-US" sz="1200" smtClean="0"/>
              <a:pPr/>
              <a:t>101</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592CEF67-7378-46B5-8985-F33B1D88DE4B}" type="slidenum">
              <a:rPr lang="en-US" altLang="en-US" sz="1200" smtClean="0"/>
              <a:pPr/>
              <a:t>8</a:t>
            </a:fld>
            <a:endParaRPr lang="en-US" altLang="en-US" sz="120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102</a:t>
            </a:fld>
            <a:endParaRPr lang="en-US" altLang="en-US" sz="120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103</a:t>
            </a:fld>
            <a:endParaRPr lang="en-US" altLang="en-US" sz="12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104</a:t>
            </a:fld>
            <a:endParaRPr lang="en-US" altLang="en-US" sz="120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105</a:t>
            </a:fld>
            <a:endParaRPr lang="en-US" altLang="en-US" sz="120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106</a:t>
            </a:fld>
            <a:endParaRPr lang="en-US" altLang="en-US" sz="120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2AB215C-FFB8-4889-B648-2C064D176152}" type="slidenum">
              <a:rPr lang="en-US" altLang="en-US" sz="1200" smtClean="0"/>
              <a:pPr/>
              <a:t>107</a:t>
            </a:fld>
            <a:endParaRPr lang="en-US" altLang="en-US" sz="120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9C7B5F1-75F9-4044-8FC4-4271AE1542FD}" type="slidenum">
              <a:rPr lang="en-US" altLang="en-US" sz="1200" smtClean="0"/>
              <a:pPr/>
              <a:t>109</a:t>
            </a:fld>
            <a:endParaRPr lang="en-US" altLang="en-US" sz="120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EB35E7D3-ACCB-4831-8815-CE164B211F16}" type="slidenum">
              <a:rPr lang="en-US" altLang="en-US" sz="1200" smtClean="0"/>
              <a:pPr/>
              <a:t>110</a:t>
            </a:fld>
            <a:endParaRPr lang="en-US" altLang="en-US" sz="120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B05C386-5B09-426E-832E-666801DCA09A}" type="slidenum">
              <a:rPr lang="en-US" altLang="en-US" sz="1200" smtClean="0"/>
              <a:pPr/>
              <a:t>111</a:t>
            </a:fld>
            <a:endParaRPr lang="en-US" altLang="en-US" sz="120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CA77346F-CAA5-40A0-B9EB-DCA0BF4BA027}" type="slidenum">
              <a:rPr lang="en-US" altLang="en-US" sz="1200" smtClean="0"/>
              <a:pPr/>
              <a:t>112</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9E348EB9-A1D7-44FD-AD1F-8CC1945278C9}" type="slidenum">
              <a:rPr lang="en-US" altLang="en-US" sz="1200" smtClean="0"/>
              <a:pPr/>
              <a:t>9</a:t>
            </a:fld>
            <a:endParaRPr lang="en-US" altLang="en-US" sz="120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B8EC07CA-C061-4EF1-BB99-23E43A17EE7D}" type="slidenum">
              <a:rPr lang="en-US" altLang="en-US" sz="1200" smtClean="0"/>
              <a:pPr/>
              <a:t>113</a:t>
            </a:fld>
            <a:endParaRPr lang="en-US" altLang="en-US" sz="120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B688D14-D2FF-46DC-9CFA-C2E9C89BD1FD}" type="slidenum">
              <a:rPr lang="en-US" altLang="en-US" sz="1200" smtClean="0"/>
              <a:pPr/>
              <a:t>114</a:t>
            </a:fld>
            <a:endParaRPr lang="en-US" altLang="en-US" sz="120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734C4A24-EB68-41F1-BE1D-AF4831476B67}" type="slidenum">
              <a:rPr lang="en-US" altLang="en-US" sz="1200" smtClean="0"/>
              <a:pPr/>
              <a:t>116</a:t>
            </a:fld>
            <a:endParaRPr lang="en-US" altLang="en-US" sz="12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8155E606-96B0-4BFE-8307-8DAB427FC44B}" type="slidenum">
              <a:rPr lang="en-US" altLang="en-US" sz="1200" smtClean="0"/>
              <a:pPr/>
              <a:t>117</a:t>
            </a:fld>
            <a:endParaRPr lang="en-US" altLang="en-US" sz="120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4FA01F3E-07AA-4B3A-9AF3-C3C8FD75E448}" type="slidenum">
              <a:rPr lang="en-US" altLang="en-US" sz="1200" smtClean="0"/>
              <a:pPr/>
              <a:t>118</a:t>
            </a:fld>
            <a:endParaRPr lang="en-US" altLang="en-US" sz="120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E05209EC-A276-4EC8-BEC7-5E789B7583C2}" type="slidenum">
              <a:rPr lang="en-US" altLang="en-US" sz="1200" smtClean="0"/>
              <a:pPr/>
              <a:t>119</a:t>
            </a:fld>
            <a:endParaRPr lang="en-US" altLang="en-US" sz="120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2BCC1346-5EC0-4B56-B8F0-6EF7059B354C}" type="slidenum">
              <a:rPr lang="en-US" altLang="en-US" sz="1200" smtClean="0"/>
              <a:pPr/>
              <a:t>121</a:t>
            </a:fld>
            <a:endParaRPr lang="en-US" altLang="en-US" sz="120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077F497A-0D33-4D50-A2F5-50BC228692A0}" type="slidenum">
              <a:rPr lang="en-US" altLang="en-US" sz="1200" smtClean="0"/>
              <a:pPr/>
              <a:t>122</a:t>
            </a:fld>
            <a:endParaRPr lang="en-US" altLang="en-US" sz="120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A6BB9B2B-399E-4469-9BB1-C09DD81937F1}" type="slidenum">
              <a:rPr lang="en-US" altLang="en-US" sz="1200" smtClean="0"/>
              <a:pPr/>
              <a:t>123</a:t>
            </a:fld>
            <a:endParaRPr lang="en-US" altLang="en-US" sz="120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28" charset="0"/>
                <a:ea typeface="ＭＳ Ｐゴシック" pitchFamily="-20" charset="-128"/>
              </a:defRPr>
            </a:lvl1pPr>
            <a:lvl2pPr marL="742950" indent="-285750">
              <a:defRPr sz="2400">
                <a:solidFill>
                  <a:schemeClr val="tx1"/>
                </a:solidFill>
                <a:latin typeface="Times" pitchFamily="-128" charset="0"/>
                <a:ea typeface="ＭＳ Ｐゴシック" pitchFamily="-20" charset="-128"/>
              </a:defRPr>
            </a:lvl2pPr>
            <a:lvl3pPr marL="1143000" indent="-228600">
              <a:defRPr sz="2400">
                <a:solidFill>
                  <a:schemeClr val="tx1"/>
                </a:solidFill>
                <a:latin typeface="Times" pitchFamily="-128" charset="0"/>
                <a:ea typeface="ＭＳ Ｐゴシック" pitchFamily="-20" charset="-128"/>
              </a:defRPr>
            </a:lvl3pPr>
            <a:lvl4pPr marL="1600200" indent="-228600">
              <a:defRPr sz="2400">
                <a:solidFill>
                  <a:schemeClr val="tx1"/>
                </a:solidFill>
                <a:latin typeface="Times" pitchFamily="-128" charset="0"/>
                <a:ea typeface="ＭＳ Ｐゴシック" pitchFamily="-20" charset="-128"/>
              </a:defRPr>
            </a:lvl4pPr>
            <a:lvl5pPr marL="2057400" indent="-228600">
              <a:defRPr sz="2400">
                <a:solidFill>
                  <a:schemeClr val="tx1"/>
                </a:solidFill>
                <a:latin typeface="Times" pitchFamily="-128" charset="0"/>
                <a:ea typeface="ＭＳ Ｐゴシック" pitchFamily="-20" charset="-128"/>
              </a:defRPr>
            </a:lvl5pPr>
            <a:lvl6pPr marL="25146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6pPr>
            <a:lvl7pPr marL="29718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7pPr>
            <a:lvl8pPr marL="34290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8pPr>
            <a:lvl9pPr marL="3886200" indent="-228600" eaLnBrk="0" fontAlgn="base" hangingPunct="0">
              <a:spcBef>
                <a:spcPct val="0"/>
              </a:spcBef>
              <a:spcAft>
                <a:spcPct val="0"/>
              </a:spcAft>
              <a:defRPr sz="2400">
                <a:solidFill>
                  <a:schemeClr val="tx1"/>
                </a:solidFill>
                <a:latin typeface="Times" pitchFamily="-128" charset="0"/>
                <a:ea typeface="ＭＳ Ｐゴシック" pitchFamily="-20" charset="-128"/>
              </a:defRPr>
            </a:lvl9pPr>
          </a:lstStyle>
          <a:p>
            <a:fld id="{F6ACC25F-6D4E-4CCF-85E8-4EEB36D54DDC}" type="slidenum">
              <a:rPr lang="en-US" altLang="en-US" sz="1200" smtClean="0"/>
              <a:pPr/>
              <a:t>124</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401875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372859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3970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33060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1314650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18246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272667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319249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163825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209675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8433D5-92BB-4CAF-B98B-C7D6A6DD006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85F1A-FF61-4DFE-897B-56DFE5551EC9}" type="slidenum">
              <a:rPr lang="en-US" smtClean="0"/>
              <a:pPr/>
              <a:t>‹#›</a:t>
            </a:fld>
            <a:endParaRPr lang="en-US"/>
          </a:p>
        </p:txBody>
      </p:sp>
    </p:spTree>
    <p:extLst>
      <p:ext uri="{BB962C8B-B14F-4D97-AF65-F5344CB8AC3E}">
        <p14:creationId xmlns:p14="http://schemas.microsoft.com/office/powerpoint/2010/main" val="84465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433D5-92BB-4CAF-B98B-C7D6A6DD0067}" type="datetimeFigureOut">
              <a:rPr lang="en-US" smtClean="0"/>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85F1A-FF61-4DFE-897B-56DFE5551EC9}" type="slidenum">
              <a:rPr lang="en-US" smtClean="0"/>
              <a:pPr/>
              <a:t>‹#›</a:t>
            </a:fld>
            <a:endParaRPr lang="en-US"/>
          </a:p>
        </p:txBody>
      </p:sp>
    </p:spTree>
    <p:extLst>
      <p:ext uri="{BB962C8B-B14F-4D97-AF65-F5344CB8AC3E}">
        <p14:creationId xmlns:p14="http://schemas.microsoft.com/office/powerpoint/2010/main" val="222145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d1tb9j1fbhww3m.cloudfront.net/uploads/media/file/11041/x264_Sustained_Clonus_tendon_hammer.mp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notesSlide" Target="../notesSlides/notesSlide104.xml"/><Relationship Id="rId4"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154" name="Rectangle 10"/>
          <p:cNvSpPr>
            <a:spLocks noGrp="1" noChangeArrowheads="1"/>
          </p:cNvSpPr>
          <p:nvPr>
            <p:ph type="title"/>
          </p:nvPr>
        </p:nvSpPr>
        <p:spPr/>
        <p:txBody>
          <a:bodyPr/>
          <a:lstStyle/>
          <a:p>
            <a:r>
              <a:rPr lang="en-US" altLang="en-US"/>
              <a:t>Peripheral Nervous System (PNS)</a:t>
            </a:r>
          </a:p>
        </p:txBody>
      </p:sp>
      <p:sp>
        <p:nvSpPr>
          <p:cNvPr id="6155" name="Rectangle 11"/>
          <p:cNvSpPr>
            <a:spLocks noGrp="1" noChangeArrowheads="1"/>
          </p:cNvSpPr>
          <p:nvPr>
            <p:ph type="body" idx="1"/>
          </p:nvPr>
        </p:nvSpPr>
        <p:spPr>
          <a:xfrm>
            <a:off x="457200" y="1600201"/>
            <a:ext cx="8229600" cy="2743199"/>
          </a:xfrm>
        </p:spPr>
        <p:txBody>
          <a:bodyPr>
            <a:normAutofit fontScale="92500" lnSpcReduction="20000"/>
          </a:bodyPr>
          <a:lstStyle/>
          <a:p>
            <a:r>
              <a:rPr lang="en-US" altLang="en-US" dirty="0"/>
              <a:t>Provides links from and to world outside body</a:t>
            </a:r>
          </a:p>
          <a:p>
            <a:endParaRPr lang="en-US" altLang="en-US" dirty="0" smtClean="0"/>
          </a:p>
          <a:p>
            <a:r>
              <a:rPr lang="en-US" altLang="en-US" dirty="0" smtClean="0"/>
              <a:t>All </a:t>
            </a:r>
            <a:r>
              <a:rPr lang="en-US" altLang="en-US" dirty="0"/>
              <a:t>neural structures outside brain</a:t>
            </a:r>
          </a:p>
          <a:p>
            <a:pPr lvl="1"/>
            <a:r>
              <a:rPr lang="en-US" altLang="en-US" dirty="0"/>
              <a:t>Sensory receptors</a:t>
            </a:r>
          </a:p>
          <a:p>
            <a:pPr lvl="1"/>
            <a:r>
              <a:rPr lang="en-US" altLang="en-US" dirty="0"/>
              <a:t>Peripheral nerves and associated ganglia</a:t>
            </a:r>
          </a:p>
          <a:p>
            <a:pPr lvl="1"/>
            <a:r>
              <a:rPr lang="en-US" altLang="en-US" dirty="0"/>
              <a:t>Efferent motor endings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4317381"/>
            <a:ext cx="7019925" cy="254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817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6392" name="Rectangle 8"/>
          <p:cNvSpPr>
            <a:spLocks noGrp="1" noChangeArrowheads="1"/>
          </p:cNvSpPr>
          <p:nvPr>
            <p:ph type="title"/>
          </p:nvPr>
        </p:nvSpPr>
        <p:spPr/>
        <p:txBody>
          <a:bodyPr>
            <a:normAutofit fontScale="90000"/>
          </a:bodyPr>
          <a:lstStyle/>
          <a:p>
            <a:r>
              <a:rPr lang="en-US" altLang="en-US" dirty="0" smtClean="0"/>
              <a:t>Simple Receptors, </a:t>
            </a:r>
            <a:r>
              <a:rPr lang="en-US" altLang="en-US" dirty="0" err="1" smtClean="0"/>
              <a:t>Nonencapsulated</a:t>
            </a:r>
            <a:r>
              <a:rPr lang="en-US" altLang="en-US" dirty="0" smtClean="0"/>
              <a:t> Free Nerve Endings</a:t>
            </a:r>
            <a:endParaRPr lang="en-US" altLang="en-US" dirty="0"/>
          </a:p>
        </p:txBody>
      </p:sp>
      <p:sp>
        <p:nvSpPr>
          <p:cNvPr id="16393" name="Rectangle 9"/>
          <p:cNvSpPr>
            <a:spLocks noGrp="1" noChangeArrowheads="1"/>
          </p:cNvSpPr>
          <p:nvPr>
            <p:ph type="body" idx="1"/>
          </p:nvPr>
        </p:nvSpPr>
        <p:spPr/>
        <p:txBody>
          <a:bodyPr/>
          <a:lstStyle/>
          <a:p>
            <a:r>
              <a:rPr lang="en-US" altLang="en-US" dirty="0" err="1"/>
              <a:t>Thermoreceptors</a:t>
            </a:r>
            <a:endParaRPr lang="en-US" altLang="en-US" dirty="0"/>
          </a:p>
          <a:p>
            <a:pPr lvl="1"/>
            <a:r>
              <a:rPr lang="en-US" altLang="en-US" dirty="0"/>
              <a:t>Cold receptors </a:t>
            </a:r>
            <a:r>
              <a:rPr lang="en-US" altLang="en-US" dirty="0" smtClean="0"/>
              <a:t> </a:t>
            </a:r>
          </a:p>
          <a:p>
            <a:pPr lvl="2"/>
            <a:r>
              <a:rPr lang="en-US" altLang="en-US" dirty="0" smtClean="0"/>
              <a:t>in </a:t>
            </a:r>
            <a:r>
              <a:rPr lang="en-US" altLang="en-US" dirty="0"/>
              <a:t>superficial dermis </a:t>
            </a:r>
          </a:p>
          <a:p>
            <a:pPr lvl="1"/>
            <a:r>
              <a:rPr lang="en-US" altLang="en-US" dirty="0"/>
              <a:t>Heat receptors </a:t>
            </a:r>
            <a:r>
              <a:rPr lang="en-US" altLang="en-US" dirty="0" smtClean="0"/>
              <a:t> </a:t>
            </a:r>
          </a:p>
          <a:p>
            <a:pPr lvl="2"/>
            <a:r>
              <a:rPr lang="en-US" altLang="en-US" dirty="0" smtClean="0"/>
              <a:t>in </a:t>
            </a:r>
            <a:r>
              <a:rPr lang="en-US" altLang="en-US" dirty="0"/>
              <a:t>deeper dermis</a:t>
            </a:r>
          </a:p>
          <a:p>
            <a:pPr lvl="1"/>
            <a:endParaRPr lang="en-US" altLang="en-US" dirty="0" smtClean="0"/>
          </a:p>
          <a:p>
            <a:pPr lvl="1"/>
            <a:r>
              <a:rPr lang="en-US" altLang="en-US" dirty="0" smtClean="0"/>
              <a:t>Outside </a:t>
            </a:r>
            <a:r>
              <a:rPr lang="en-US" altLang="en-US" dirty="0"/>
              <a:t>those temperature ranges </a:t>
            </a:r>
            <a:r>
              <a:rPr lang="en-US" altLang="en-US" dirty="0">
                <a:sym typeface="Wingdings" pitchFamily="-128" charset="2"/>
              </a:rPr>
              <a:t> nociceptors activated  pain</a:t>
            </a:r>
            <a:endParaRPr lang="en-US" altLang="en-US" dirty="0"/>
          </a:p>
          <a:p>
            <a:endParaRPr lang="en-US" altLang="en-US" dirty="0"/>
          </a:p>
        </p:txBody>
      </p:sp>
    </p:spTree>
    <p:extLst>
      <p:ext uri="{BB962C8B-B14F-4D97-AF65-F5344CB8AC3E}">
        <p14:creationId xmlns:p14="http://schemas.microsoft.com/office/powerpoint/2010/main" val="1990317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9466" name="Rectangle 10"/>
          <p:cNvSpPr>
            <a:spLocks noGrp="1" noChangeArrowheads="1"/>
          </p:cNvSpPr>
          <p:nvPr>
            <p:ph type="title"/>
          </p:nvPr>
        </p:nvSpPr>
        <p:spPr/>
        <p:txBody>
          <a:bodyPr/>
          <a:lstStyle/>
          <a:p>
            <a:r>
              <a:rPr lang="en-US" altLang="en-US"/>
              <a:t>Reflexes</a:t>
            </a:r>
          </a:p>
        </p:txBody>
      </p:sp>
      <p:sp>
        <p:nvSpPr>
          <p:cNvPr id="19467" name="Rectangle 11"/>
          <p:cNvSpPr>
            <a:spLocks noGrp="1" noChangeArrowheads="1"/>
          </p:cNvSpPr>
          <p:nvPr>
            <p:ph type="body" idx="1"/>
          </p:nvPr>
        </p:nvSpPr>
        <p:spPr/>
        <p:txBody>
          <a:bodyPr/>
          <a:lstStyle/>
          <a:p>
            <a:r>
              <a:rPr lang="en-US" altLang="en-US"/>
              <a:t>Inborn (intrinsic) reflex - rapid, involuntary, predictable motor response to stimulus</a:t>
            </a:r>
          </a:p>
          <a:p>
            <a:pPr lvl="1"/>
            <a:r>
              <a:rPr lang="en-US" altLang="en-US"/>
              <a:t>Example – maintain posture, control visceral activities</a:t>
            </a:r>
          </a:p>
          <a:p>
            <a:pPr lvl="1"/>
            <a:r>
              <a:rPr lang="en-US" altLang="en-US"/>
              <a:t>Can be modified by learning and conscious effort</a:t>
            </a:r>
          </a:p>
          <a:p>
            <a:r>
              <a:rPr lang="en-US" altLang="en-US"/>
              <a:t>Learned (acquired) reflexes result from practice or repetition, </a:t>
            </a:r>
          </a:p>
          <a:p>
            <a:pPr lvl="1"/>
            <a:r>
              <a:rPr lang="en-US" altLang="en-US"/>
              <a:t>Example – driving skills</a:t>
            </a:r>
          </a:p>
        </p:txBody>
      </p:sp>
    </p:spTree>
    <p:extLst>
      <p:ext uri="{BB962C8B-B14F-4D97-AF65-F5344CB8AC3E}">
        <p14:creationId xmlns:p14="http://schemas.microsoft.com/office/powerpoint/2010/main" val="1429485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0494" name="Rectangle 14"/>
          <p:cNvSpPr>
            <a:spLocks noGrp="1" noChangeArrowheads="1"/>
          </p:cNvSpPr>
          <p:nvPr>
            <p:ph type="title"/>
          </p:nvPr>
        </p:nvSpPr>
        <p:spPr/>
        <p:txBody>
          <a:bodyPr/>
          <a:lstStyle/>
          <a:p>
            <a:r>
              <a:rPr lang="en-US" altLang="en-US"/>
              <a:t>Reflex Arc</a:t>
            </a:r>
          </a:p>
        </p:txBody>
      </p:sp>
      <p:sp>
        <p:nvSpPr>
          <p:cNvPr id="20495" name="Rectangle 15"/>
          <p:cNvSpPr>
            <a:spLocks noGrp="1" noChangeArrowheads="1"/>
          </p:cNvSpPr>
          <p:nvPr>
            <p:ph type="body" idx="1"/>
          </p:nvPr>
        </p:nvSpPr>
        <p:spPr/>
        <p:txBody>
          <a:bodyPr>
            <a:normAutofit fontScale="92500" lnSpcReduction="20000"/>
          </a:bodyPr>
          <a:lstStyle/>
          <a:p>
            <a:pPr>
              <a:lnSpc>
                <a:spcPct val="90000"/>
              </a:lnSpc>
            </a:pPr>
            <a:r>
              <a:rPr lang="en-US" altLang="en-US" dirty="0"/>
              <a:t>Components of a </a:t>
            </a:r>
            <a:r>
              <a:rPr lang="en-US" altLang="en-US" b="1" dirty="0"/>
              <a:t>reflex arc</a:t>
            </a:r>
            <a:r>
              <a:rPr lang="en-US" altLang="en-US" dirty="0"/>
              <a:t> (neural path)</a:t>
            </a:r>
          </a:p>
          <a:p>
            <a:pPr marL="971550" lvl="1" indent="-514350">
              <a:lnSpc>
                <a:spcPct val="90000"/>
              </a:lnSpc>
              <a:buFontTx/>
              <a:buAutoNum type="arabicPeriod"/>
            </a:pPr>
            <a:r>
              <a:rPr lang="en-US" altLang="en-US" b="1" dirty="0" smtClean="0"/>
              <a:t>Receptor</a:t>
            </a:r>
            <a:endParaRPr lang="en-US" altLang="en-US" dirty="0"/>
          </a:p>
          <a:p>
            <a:pPr marL="1371600" lvl="2" indent="-514350">
              <a:lnSpc>
                <a:spcPct val="90000"/>
              </a:lnSpc>
            </a:pPr>
            <a:r>
              <a:rPr lang="en-US" altLang="en-US" dirty="0" smtClean="0"/>
              <a:t>site </a:t>
            </a:r>
            <a:r>
              <a:rPr lang="en-US" altLang="en-US" dirty="0"/>
              <a:t>of stimulus action</a:t>
            </a:r>
          </a:p>
          <a:p>
            <a:pPr marL="971550" lvl="1" indent="-514350">
              <a:lnSpc>
                <a:spcPct val="90000"/>
              </a:lnSpc>
              <a:buFontTx/>
              <a:buAutoNum type="arabicPeriod" startAt="2"/>
            </a:pPr>
            <a:r>
              <a:rPr lang="en-US" altLang="en-US" b="1" dirty="0" smtClean="0"/>
              <a:t>Sensory neuron</a:t>
            </a:r>
            <a:endParaRPr lang="en-US" altLang="en-US" dirty="0" smtClean="0"/>
          </a:p>
          <a:p>
            <a:pPr marL="1371600" lvl="2" indent="-514350">
              <a:lnSpc>
                <a:spcPct val="90000"/>
              </a:lnSpc>
            </a:pPr>
            <a:r>
              <a:rPr lang="en-US" altLang="en-US" dirty="0" smtClean="0"/>
              <a:t>transmits </a:t>
            </a:r>
            <a:r>
              <a:rPr lang="en-US" altLang="en-US" dirty="0"/>
              <a:t>afferent impulses to CNS</a:t>
            </a:r>
          </a:p>
          <a:p>
            <a:pPr marL="971550" lvl="1" indent="-514350">
              <a:lnSpc>
                <a:spcPct val="90000"/>
              </a:lnSpc>
              <a:buFontTx/>
              <a:buAutoNum type="arabicPeriod" startAt="3"/>
            </a:pPr>
            <a:r>
              <a:rPr lang="en-US" altLang="en-US" b="1" dirty="0" smtClean="0"/>
              <a:t>Integration center</a:t>
            </a:r>
            <a:endParaRPr lang="en-US" altLang="en-US" dirty="0" smtClean="0"/>
          </a:p>
          <a:p>
            <a:pPr marL="1371600" lvl="2" indent="-514350">
              <a:lnSpc>
                <a:spcPct val="90000"/>
              </a:lnSpc>
            </a:pPr>
            <a:r>
              <a:rPr lang="en-US" altLang="en-US" dirty="0" smtClean="0"/>
              <a:t>either </a:t>
            </a:r>
            <a:r>
              <a:rPr lang="en-US" altLang="en-US" dirty="0"/>
              <a:t>monosynaptic or polysynaptic region within CNS</a:t>
            </a:r>
          </a:p>
          <a:p>
            <a:pPr marL="971550" lvl="1" indent="-514350">
              <a:lnSpc>
                <a:spcPct val="90000"/>
              </a:lnSpc>
              <a:buFontTx/>
              <a:buAutoNum type="arabicPeriod" startAt="4"/>
            </a:pPr>
            <a:r>
              <a:rPr lang="en-US" altLang="en-US" b="1" dirty="0" smtClean="0"/>
              <a:t>Motor neuron</a:t>
            </a:r>
            <a:endParaRPr lang="en-US" altLang="en-US" dirty="0" smtClean="0"/>
          </a:p>
          <a:p>
            <a:pPr marL="1371600" lvl="2" indent="-514350">
              <a:lnSpc>
                <a:spcPct val="90000"/>
              </a:lnSpc>
            </a:pPr>
            <a:r>
              <a:rPr lang="en-US" altLang="en-US" dirty="0" smtClean="0"/>
              <a:t>conducts </a:t>
            </a:r>
            <a:r>
              <a:rPr lang="en-US" altLang="en-US" dirty="0"/>
              <a:t>efferent impulses from integration center to effector organ</a:t>
            </a:r>
          </a:p>
          <a:p>
            <a:pPr marL="971550" lvl="1" indent="-514350">
              <a:lnSpc>
                <a:spcPct val="90000"/>
              </a:lnSpc>
              <a:buFontTx/>
              <a:buAutoNum type="arabicPeriod" startAt="5"/>
            </a:pPr>
            <a:r>
              <a:rPr lang="en-US" altLang="en-US" b="1" dirty="0" smtClean="0"/>
              <a:t>Effector</a:t>
            </a:r>
            <a:r>
              <a:rPr lang="en-US" altLang="en-US" dirty="0" smtClean="0"/>
              <a:t>	</a:t>
            </a:r>
          </a:p>
          <a:p>
            <a:pPr marL="1371600" lvl="2" indent="-514350">
              <a:lnSpc>
                <a:spcPct val="90000"/>
              </a:lnSpc>
            </a:pPr>
            <a:r>
              <a:rPr lang="en-US" altLang="en-US" dirty="0" smtClean="0"/>
              <a:t>muscle </a:t>
            </a:r>
            <a:r>
              <a:rPr lang="en-US" altLang="en-US" dirty="0"/>
              <a:t>fiber or gland cell that responds to efferent impulses by contracting or secreting</a:t>
            </a:r>
          </a:p>
        </p:txBody>
      </p:sp>
    </p:spTree>
    <p:extLst>
      <p:ext uri="{BB962C8B-B14F-4D97-AF65-F5344CB8AC3E}">
        <p14:creationId xmlns:p14="http://schemas.microsoft.com/office/powerpoint/2010/main" val="16904662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latin typeface="Arial" charset="0"/>
              </a:rPr>
              <a:t>Receptor</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1</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3" name="Oval 39"/>
          <p:cNvSpPr>
            <a:spLocks noChangeArrowheads="1"/>
          </p:cNvSpPr>
          <p:nvPr/>
        </p:nvSpPr>
        <p:spPr bwMode="auto">
          <a:xfrm>
            <a:off x="495300" y="309880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Receptor</a:t>
            </a:r>
          </a:p>
        </p:txBody>
      </p:sp>
      <p:sp>
        <p:nvSpPr>
          <p:cNvPr id="21549" name="Rectangle 45"/>
          <p:cNvSpPr>
            <a:spLocks noChangeArrowheads="1"/>
          </p:cNvSpPr>
          <p:nvPr/>
        </p:nvSpPr>
        <p:spPr bwMode="auto">
          <a:xfrm>
            <a:off x="858838" y="3092450"/>
            <a:ext cx="211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latin typeface="Arial" charset="0"/>
              </a:rPr>
              <a:t>Sensory neuron</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1</a:t>
            </a:r>
          </a:p>
        </p:txBody>
      </p:sp>
      <p:sp>
        <p:nvSpPr>
          <p:cNvPr id="21554" name="Rectangle 50"/>
          <p:cNvSpPr>
            <a:spLocks noChangeArrowheads="1"/>
          </p:cNvSpPr>
          <p:nvPr/>
        </p:nvSpPr>
        <p:spPr bwMode="auto">
          <a:xfrm>
            <a:off x="517525" y="3073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2</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1" name="Freeform 57"/>
          <p:cNvSpPr>
            <a:spLocks/>
          </p:cNvSpPr>
          <p:nvPr/>
        </p:nvSpPr>
        <p:spPr bwMode="auto">
          <a:xfrm>
            <a:off x="3284538" y="2887663"/>
            <a:ext cx="1663700" cy="376237"/>
          </a:xfrm>
          <a:custGeom>
            <a:avLst/>
            <a:gdLst>
              <a:gd name="T0" fmla="*/ 1048 w 1048"/>
              <a:gd name="T1" fmla="*/ 0 h 237"/>
              <a:gd name="T2" fmla="*/ 659 w 1048"/>
              <a:gd name="T3" fmla="*/ 237 h 237"/>
              <a:gd name="T4" fmla="*/ 0 w 1048"/>
              <a:gd name="T5" fmla="*/ 234 h 237"/>
            </a:gdLst>
            <a:ahLst/>
            <a:cxnLst>
              <a:cxn ang="0">
                <a:pos x="T0" y="T1"/>
              </a:cxn>
              <a:cxn ang="0">
                <a:pos x="T2" y="T3"/>
              </a:cxn>
              <a:cxn ang="0">
                <a:pos x="T4" y="T5"/>
              </a:cxn>
            </a:cxnLst>
            <a:rect l="0" t="0" r="r" b="b"/>
            <a:pathLst>
              <a:path w="1048" h="237">
                <a:moveTo>
                  <a:pt x="1048" y="0"/>
                </a:moveTo>
                <a:lnTo>
                  <a:pt x="659" y="237"/>
                </a:lnTo>
                <a:lnTo>
                  <a:pt x="0" y="234"/>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2" name="Oval 38"/>
          <p:cNvSpPr>
            <a:spLocks noChangeArrowheads="1"/>
          </p:cNvSpPr>
          <p:nvPr/>
        </p:nvSpPr>
        <p:spPr bwMode="auto">
          <a:xfrm>
            <a:off x="495300" y="368935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3" name="Oval 39"/>
          <p:cNvSpPr>
            <a:spLocks noChangeArrowheads="1"/>
          </p:cNvSpPr>
          <p:nvPr/>
        </p:nvSpPr>
        <p:spPr bwMode="auto">
          <a:xfrm>
            <a:off x="495300" y="309880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Receptor</a:t>
            </a:r>
          </a:p>
        </p:txBody>
      </p:sp>
      <p:sp>
        <p:nvSpPr>
          <p:cNvPr id="21549" name="Rectangle 45"/>
          <p:cNvSpPr>
            <a:spLocks noChangeArrowheads="1"/>
          </p:cNvSpPr>
          <p:nvPr/>
        </p:nvSpPr>
        <p:spPr bwMode="auto">
          <a:xfrm>
            <a:off x="848337" y="3090833"/>
            <a:ext cx="21387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Sensory neuron</a:t>
            </a:r>
          </a:p>
        </p:txBody>
      </p:sp>
      <p:sp>
        <p:nvSpPr>
          <p:cNvPr id="21550" name="Rectangle 46"/>
          <p:cNvSpPr>
            <a:spLocks noChangeArrowheads="1"/>
          </p:cNvSpPr>
          <p:nvPr/>
        </p:nvSpPr>
        <p:spPr bwMode="auto">
          <a:xfrm>
            <a:off x="860425" y="3676650"/>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Integration center</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1</a:t>
            </a:r>
          </a:p>
        </p:txBody>
      </p:sp>
      <p:sp>
        <p:nvSpPr>
          <p:cNvPr id="21554" name="Rectangle 50"/>
          <p:cNvSpPr>
            <a:spLocks noChangeArrowheads="1"/>
          </p:cNvSpPr>
          <p:nvPr/>
        </p:nvSpPr>
        <p:spPr bwMode="auto">
          <a:xfrm>
            <a:off x="517525" y="3073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2</a:t>
            </a:r>
          </a:p>
        </p:txBody>
      </p:sp>
      <p:sp>
        <p:nvSpPr>
          <p:cNvPr id="21555" name="Rectangle 51"/>
          <p:cNvSpPr>
            <a:spLocks noChangeArrowheads="1"/>
          </p:cNvSpPr>
          <p:nvPr/>
        </p:nvSpPr>
        <p:spPr bwMode="auto">
          <a:xfrm>
            <a:off x="522288" y="366712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3</a:t>
            </a:r>
          </a:p>
        </p:txBody>
      </p:sp>
      <p:sp>
        <p:nvSpPr>
          <p:cNvPr id="21558" name="Rectangle 54"/>
          <p:cNvSpPr>
            <a:spLocks noChangeArrowheads="1"/>
          </p:cNvSpPr>
          <p:nvPr/>
        </p:nvSpPr>
        <p:spPr bwMode="auto">
          <a:xfrm>
            <a:off x="6623050" y="2379663"/>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Interneuron</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2" name="Freeform 58"/>
          <p:cNvSpPr>
            <a:spLocks/>
          </p:cNvSpPr>
          <p:nvPr/>
        </p:nvSpPr>
        <p:spPr bwMode="auto">
          <a:xfrm>
            <a:off x="3290888" y="3789363"/>
            <a:ext cx="2225675" cy="87312"/>
          </a:xfrm>
          <a:custGeom>
            <a:avLst/>
            <a:gdLst>
              <a:gd name="T0" fmla="*/ 1402 w 1402"/>
              <a:gd name="T1" fmla="*/ 0 h 55"/>
              <a:gd name="T2" fmla="*/ 654 w 1402"/>
              <a:gd name="T3" fmla="*/ 55 h 55"/>
              <a:gd name="T4" fmla="*/ 0 w 1402"/>
              <a:gd name="T5" fmla="*/ 55 h 55"/>
            </a:gdLst>
            <a:ahLst/>
            <a:cxnLst>
              <a:cxn ang="0">
                <a:pos x="T0" y="T1"/>
              </a:cxn>
              <a:cxn ang="0">
                <a:pos x="T2" y="T3"/>
              </a:cxn>
              <a:cxn ang="0">
                <a:pos x="T4" y="T5"/>
              </a:cxn>
            </a:cxnLst>
            <a:rect l="0" t="0" r="r" b="b"/>
            <a:pathLst>
              <a:path w="1402" h="55">
                <a:moveTo>
                  <a:pt x="1402" y="0"/>
                </a:moveTo>
                <a:lnTo>
                  <a:pt x="654" y="55"/>
                </a:lnTo>
                <a:lnTo>
                  <a:pt x="0" y="55"/>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1565" name="Freeform 61"/>
          <p:cNvSpPr>
            <a:spLocks/>
          </p:cNvSpPr>
          <p:nvPr/>
        </p:nvSpPr>
        <p:spPr bwMode="auto">
          <a:xfrm>
            <a:off x="5697538" y="2593975"/>
            <a:ext cx="982662" cy="1185863"/>
          </a:xfrm>
          <a:custGeom>
            <a:avLst/>
            <a:gdLst>
              <a:gd name="T0" fmla="*/ 0 w 619"/>
              <a:gd name="T1" fmla="*/ 747 h 747"/>
              <a:gd name="T2" fmla="*/ 315 w 619"/>
              <a:gd name="T3" fmla="*/ 0 h 747"/>
              <a:gd name="T4" fmla="*/ 619 w 619"/>
              <a:gd name="T5" fmla="*/ 0 h 747"/>
            </a:gdLst>
            <a:ahLst/>
            <a:cxnLst>
              <a:cxn ang="0">
                <a:pos x="T0" y="T1"/>
              </a:cxn>
              <a:cxn ang="0">
                <a:pos x="T2" y="T3"/>
              </a:cxn>
              <a:cxn ang="0">
                <a:pos x="T4" y="T5"/>
              </a:cxn>
            </a:cxnLst>
            <a:rect l="0" t="0" r="r" b="b"/>
            <a:pathLst>
              <a:path w="619" h="747">
                <a:moveTo>
                  <a:pt x="0" y="747"/>
                </a:moveTo>
                <a:lnTo>
                  <a:pt x="315" y="0"/>
                </a:lnTo>
                <a:lnTo>
                  <a:pt x="619"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1" name="Oval 37"/>
          <p:cNvSpPr>
            <a:spLocks noChangeArrowheads="1"/>
          </p:cNvSpPr>
          <p:nvPr/>
        </p:nvSpPr>
        <p:spPr bwMode="auto">
          <a:xfrm>
            <a:off x="498475" y="4289425"/>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2" name="Oval 38"/>
          <p:cNvSpPr>
            <a:spLocks noChangeArrowheads="1"/>
          </p:cNvSpPr>
          <p:nvPr/>
        </p:nvSpPr>
        <p:spPr bwMode="auto">
          <a:xfrm>
            <a:off x="495300" y="368935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3" name="Oval 39"/>
          <p:cNvSpPr>
            <a:spLocks noChangeArrowheads="1"/>
          </p:cNvSpPr>
          <p:nvPr/>
        </p:nvSpPr>
        <p:spPr bwMode="auto">
          <a:xfrm>
            <a:off x="495300" y="309880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Receptor</a:t>
            </a:r>
          </a:p>
        </p:txBody>
      </p:sp>
      <p:sp>
        <p:nvSpPr>
          <p:cNvPr id="21549" name="Rectangle 45"/>
          <p:cNvSpPr>
            <a:spLocks noChangeArrowheads="1"/>
          </p:cNvSpPr>
          <p:nvPr/>
        </p:nvSpPr>
        <p:spPr bwMode="auto">
          <a:xfrm>
            <a:off x="848337" y="3090833"/>
            <a:ext cx="21387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Sensory neuron</a:t>
            </a:r>
          </a:p>
        </p:txBody>
      </p:sp>
      <p:sp>
        <p:nvSpPr>
          <p:cNvPr id="21550" name="Rectangle 46"/>
          <p:cNvSpPr>
            <a:spLocks noChangeArrowheads="1"/>
          </p:cNvSpPr>
          <p:nvPr/>
        </p:nvSpPr>
        <p:spPr bwMode="auto">
          <a:xfrm>
            <a:off x="860425" y="3676650"/>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dirty="0">
                <a:solidFill>
                  <a:schemeClr val="bg1">
                    <a:lumMod val="75000"/>
                  </a:schemeClr>
                </a:solidFill>
                <a:latin typeface="Arial" charset="0"/>
              </a:rPr>
              <a:t>Integration center</a:t>
            </a:r>
          </a:p>
        </p:txBody>
      </p:sp>
      <p:sp>
        <p:nvSpPr>
          <p:cNvPr id="21551" name="Rectangle 47"/>
          <p:cNvSpPr>
            <a:spLocks noChangeArrowheads="1"/>
          </p:cNvSpPr>
          <p:nvPr/>
        </p:nvSpPr>
        <p:spPr bwMode="auto">
          <a:xfrm>
            <a:off x="860425" y="4283075"/>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Motor neuron</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1</a:t>
            </a:r>
          </a:p>
        </p:txBody>
      </p:sp>
      <p:sp>
        <p:nvSpPr>
          <p:cNvPr id="21554" name="Rectangle 50"/>
          <p:cNvSpPr>
            <a:spLocks noChangeArrowheads="1"/>
          </p:cNvSpPr>
          <p:nvPr/>
        </p:nvSpPr>
        <p:spPr bwMode="auto">
          <a:xfrm>
            <a:off x="517525" y="3073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2</a:t>
            </a:r>
          </a:p>
        </p:txBody>
      </p:sp>
      <p:sp>
        <p:nvSpPr>
          <p:cNvPr id="21555" name="Rectangle 51"/>
          <p:cNvSpPr>
            <a:spLocks noChangeArrowheads="1"/>
          </p:cNvSpPr>
          <p:nvPr/>
        </p:nvSpPr>
        <p:spPr bwMode="auto">
          <a:xfrm>
            <a:off x="522288" y="366712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3</a:t>
            </a:r>
          </a:p>
        </p:txBody>
      </p:sp>
      <p:sp>
        <p:nvSpPr>
          <p:cNvPr id="21556" name="Rectangle 52"/>
          <p:cNvSpPr>
            <a:spLocks noChangeArrowheads="1"/>
          </p:cNvSpPr>
          <p:nvPr/>
        </p:nvSpPr>
        <p:spPr bwMode="auto">
          <a:xfrm>
            <a:off x="515938" y="426243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4</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3" name="Freeform 59"/>
          <p:cNvSpPr>
            <a:spLocks/>
          </p:cNvSpPr>
          <p:nvPr/>
        </p:nvSpPr>
        <p:spPr bwMode="auto">
          <a:xfrm>
            <a:off x="3281363" y="4471988"/>
            <a:ext cx="2085975" cy="155575"/>
          </a:xfrm>
          <a:custGeom>
            <a:avLst/>
            <a:gdLst>
              <a:gd name="T0" fmla="*/ 1314 w 1314"/>
              <a:gd name="T1" fmla="*/ 98 h 98"/>
              <a:gd name="T2" fmla="*/ 654 w 1314"/>
              <a:gd name="T3" fmla="*/ 0 h 98"/>
              <a:gd name="T4" fmla="*/ 0 w 1314"/>
              <a:gd name="T5" fmla="*/ 0 h 98"/>
            </a:gdLst>
            <a:ahLst/>
            <a:cxnLst>
              <a:cxn ang="0">
                <a:pos x="T0" y="T1"/>
              </a:cxn>
              <a:cxn ang="0">
                <a:pos x="T2" y="T3"/>
              </a:cxn>
              <a:cxn ang="0">
                <a:pos x="T4" y="T5"/>
              </a:cxn>
            </a:cxnLst>
            <a:rect l="0" t="0" r="r" b="b"/>
            <a:pathLst>
              <a:path w="1314" h="98">
                <a:moveTo>
                  <a:pt x="1314" y="98"/>
                </a:moveTo>
                <a:lnTo>
                  <a:pt x="654" y="0"/>
                </a:lnTo>
                <a:lnTo>
                  <a:pt x="0" y="0"/>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0" name="Oval 36"/>
          <p:cNvSpPr>
            <a:spLocks noChangeArrowheads="1"/>
          </p:cNvSpPr>
          <p:nvPr/>
        </p:nvSpPr>
        <p:spPr bwMode="auto">
          <a:xfrm>
            <a:off x="500063" y="4879975"/>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Oval 37"/>
          <p:cNvSpPr>
            <a:spLocks noChangeArrowheads="1"/>
          </p:cNvSpPr>
          <p:nvPr/>
        </p:nvSpPr>
        <p:spPr bwMode="auto">
          <a:xfrm>
            <a:off x="498475" y="4289425"/>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2" name="Oval 38"/>
          <p:cNvSpPr>
            <a:spLocks noChangeArrowheads="1"/>
          </p:cNvSpPr>
          <p:nvPr/>
        </p:nvSpPr>
        <p:spPr bwMode="auto">
          <a:xfrm>
            <a:off x="495300" y="368935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3" name="Oval 39"/>
          <p:cNvSpPr>
            <a:spLocks noChangeArrowheads="1"/>
          </p:cNvSpPr>
          <p:nvPr/>
        </p:nvSpPr>
        <p:spPr bwMode="auto">
          <a:xfrm>
            <a:off x="495300" y="309880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lumMod val="75000"/>
                </a:schemeClr>
              </a:solidFill>
            </a:endParaRPr>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Receptor</a:t>
            </a:r>
          </a:p>
        </p:txBody>
      </p:sp>
      <p:sp>
        <p:nvSpPr>
          <p:cNvPr id="21549" name="Rectangle 45"/>
          <p:cNvSpPr>
            <a:spLocks noChangeArrowheads="1"/>
          </p:cNvSpPr>
          <p:nvPr/>
        </p:nvSpPr>
        <p:spPr bwMode="auto">
          <a:xfrm>
            <a:off x="848337" y="3090833"/>
            <a:ext cx="21387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Sensory neuron</a:t>
            </a:r>
          </a:p>
        </p:txBody>
      </p:sp>
      <p:sp>
        <p:nvSpPr>
          <p:cNvPr id="21550" name="Rectangle 46"/>
          <p:cNvSpPr>
            <a:spLocks noChangeArrowheads="1"/>
          </p:cNvSpPr>
          <p:nvPr/>
        </p:nvSpPr>
        <p:spPr bwMode="auto">
          <a:xfrm>
            <a:off x="860425" y="3676650"/>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Integration center</a:t>
            </a:r>
          </a:p>
        </p:txBody>
      </p:sp>
      <p:sp>
        <p:nvSpPr>
          <p:cNvPr id="21551" name="Rectangle 47"/>
          <p:cNvSpPr>
            <a:spLocks noChangeArrowheads="1"/>
          </p:cNvSpPr>
          <p:nvPr/>
        </p:nvSpPr>
        <p:spPr bwMode="auto">
          <a:xfrm>
            <a:off x="860425" y="4283075"/>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Motor neuron</a:t>
            </a:r>
          </a:p>
        </p:txBody>
      </p:sp>
      <p:sp>
        <p:nvSpPr>
          <p:cNvPr id="21552" name="Rectangle 48"/>
          <p:cNvSpPr>
            <a:spLocks noChangeArrowheads="1"/>
          </p:cNvSpPr>
          <p:nvPr/>
        </p:nvSpPr>
        <p:spPr bwMode="auto">
          <a:xfrm>
            <a:off x="858838" y="4848225"/>
            <a:ext cx="114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Effector</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1</a:t>
            </a:r>
          </a:p>
        </p:txBody>
      </p:sp>
      <p:sp>
        <p:nvSpPr>
          <p:cNvPr id="21554" name="Rectangle 50"/>
          <p:cNvSpPr>
            <a:spLocks noChangeArrowheads="1"/>
          </p:cNvSpPr>
          <p:nvPr/>
        </p:nvSpPr>
        <p:spPr bwMode="auto">
          <a:xfrm>
            <a:off x="517525" y="3073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2</a:t>
            </a:r>
          </a:p>
        </p:txBody>
      </p:sp>
      <p:sp>
        <p:nvSpPr>
          <p:cNvPr id="21555" name="Rectangle 51"/>
          <p:cNvSpPr>
            <a:spLocks noChangeArrowheads="1"/>
          </p:cNvSpPr>
          <p:nvPr/>
        </p:nvSpPr>
        <p:spPr bwMode="auto">
          <a:xfrm>
            <a:off x="522288" y="366712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3</a:t>
            </a:r>
          </a:p>
        </p:txBody>
      </p:sp>
      <p:sp>
        <p:nvSpPr>
          <p:cNvPr id="21556" name="Rectangle 52"/>
          <p:cNvSpPr>
            <a:spLocks noChangeArrowheads="1"/>
          </p:cNvSpPr>
          <p:nvPr/>
        </p:nvSpPr>
        <p:spPr bwMode="auto">
          <a:xfrm>
            <a:off x="515938" y="426243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solidFill>
                  <a:schemeClr val="bg1">
                    <a:lumMod val="75000"/>
                  </a:schemeClr>
                </a:solidFill>
                <a:latin typeface="Arial" charset="0"/>
              </a:rPr>
              <a:t>4</a:t>
            </a:r>
          </a:p>
        </p:txBody>
      </p:sp>
      <p:sp>
        <p:nvSpPr>
          <p:cNvPr id="21557" name="Rectangle 53"/>
          <p:cNvSpPr>
            <a:spLocks noChangeArrowheads="1"/>
          </p:cNvSpPr>
          <p:nvPr/>
        </p:nvSpPr>
        <p:spPr bwMode="auto">
          <a:xfrm>
            <a:off x="511175" y="48529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5</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21539" name="Picture 35" descr="figure_13_15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96"/>
          <a:stretch>
            <a:fillRect/>
          </a:stretch>
        </p:blipFill>
        <p:spPr bwMode="auto">
          <a:xfrm>
            <a:off x="273050" y="276225"/>
            <a:ext cx="85979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1540" name="Oval 36"/>
          <p:cNvSpPr>
            <a:spLocks noChangeArrowheads="1"/>
          </p:cNvSpPr>
          <p:nvPr/>
        </p:nvSpPr>
        <p:spPr bwMode="auto">
          <a:xfrm>
            <a:off x="500063" y="4879975"/>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Oval 37"/>
          <p:cNvSpPr>
            <a:spLocks noChangeArrowheads="1"/>
          </p:cNvSpPr>
          <p:nvPr/>
        </p:nvSpPr>
        <p:spPr bwMode="auto">
          <a:xfrm>
            <a:off x="498475" y="4289425"/>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2" name="Oval 38"/>
          <p:cNvSpPr>
            <a:spLocks noChangeArrowheads="1"/>
          </p:cNvSpPr>
          <p:nvPr/>
        </p:nvSpPr>
        <p:spPr bwMode="auto">
          <a:xfrm>
            <a:off x="495300" y="368935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3" name="Oval 39"/>
          <p:cNvSpPr>
            <a:spLocks noChangeArrowheads="1"/>
          </p:cNvSpPr>
          <p:nvPr/>
        </p:nvSpPr>
        <p:spPr bwMode="auto">
          <a:xfrm>
            <a:off x="495300" y="3098800"/>
            <a:ext cx="354013"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4" name="Oval 40"/>
          <p:cNvSpPr>
            <a:spLocks noChangeArrowheads="1"/>
          </p:cNvSpPr>
          <p:nvPr/>
        </p:nvSpPr>
        <p:spPr bwMode="auto">
          <a:xfrm>
            <a:off x="500063" y="2495550"/>
            <a:ext cx="354012" cy="35401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13.15  The five basic components of all reflex arcs.</a:t>
            </a:r>
          </a:p>
        </p:txBody>
      </p:sp>
      <p:sp>
        <p:nvSpPr>
          <p:cNvPr id="21546" name="Rectangle 42"/>
          <p:cNvSpPr>
            <a:spLocks noChangeArrowheads="1"/>
          </p:cNvSpPr>
          <p:nvPr/>
        </p:nvSpPr>
        <p:spPr bwMode="auto">
          <a:xfrm>
            <a:off x="1958975" y="376238"/>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Stimulus</a:t>
            </a:r>
          </a:p>
        </p:txBody>
      </p:sp>
      <p:sp>
        <p:nvSpPr>
          <p:cNvPr id="21547" name="Rectangle 43"/>
          <p:cNvSpPr>
            <a:spLocks noChangeArrowheads="1"/>
          </p:cNvSpPr>
          <p:nvPr/>
        </p:nvSpPr>
        <p:spPr bwMode="auto">
          <a:xfrm>
            <a:off x="2374900" y="138906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Skin</a:t>
            </a:r>
          </a:p>
        </p:txBody>
      </p:sp>
      <p:sp>
        <p:nvSpPr>
          <p:cNvPr id="21548" name="Rectangle 44"/>
          <p:cNvSpPr>
            <a:spLocks noChangeArrowheads="1"/>
          </p:cNvSpPr>
          <p:nvPr/>
        </p:nvSpPr>
        <p:spPr bwMode="auto">
          <a:xfrm>
            <a:off x="858838" y="2474913"/>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Receptor</a:t>
            </a:r>
          </a:p>
        </p:txBody>
      </p:sp>
      <p:sp>
        <p:nvSpPr>
          <p:cNvPr id="21549" name="Rectangle 45"/>
          <p:cNvSpPr>
            <a:spLocks noChangeArrowheads="1"/>
          </p:cNvSpPr>
          <p:nvPr/>
        </p:nvSpPr>
        <p:spPr bwMode="auto">
          <a:xfrm>
            <a:off x="858838" y="3092450"/>
            <a:ext cx="211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Sensory neuron</a:t>
            </a:r>
          </a:p>
        </p:txBody>
      </p:sp>
      <p:sp>
        <p:nvSpPr>
          <p:cNvPr id="21550" name="Rectangle 46"/>
          <p:cNvSpPr>
            <a:spLocks noChangeArrowheads="1"/>
          </p:cNvSpPr>
          <p:nvPr/>
        </p:nvSpPr>
        <p:spPr bwMode="auto">
          <a:xfrm>
            <a:off x="860425" y="3676650"/>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Integration center</a:t>
            </a:r>
          </a:p>
        </p:txBody>
      </p:sp>
      <p:sp>
        <p:nvSpPr>
          <p:cNvPr id="21551" name="Rectangle 47"/>
          <p:cNvSpPr>
            <a:spLocks noChangeArrowheads="1"/>
          </p:cNvSpPr>
          <p:nvPr/>
        </p:nvSpPr>
        <p:spPr bwMode="auto">
          <a:xfrm>
            <a:off x="860425" y="4283075"/>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Motor neuron</a:t>
            </a:r>
          </a:p>
        </p:txBody>
      </p:sp>
      <p:sp>
        <p:nvSpPr>
          <p:cNvPr id="21552" name="Rectangle 48"/>
          <p:cNvSpPr>
            <a:spLocks noChangeArrowheads="1"/>
          </p:cNvSpPr>
          <p:nvPr/>
        </p:nvSpPr>
        <p:spPr bwMode="auto">
          <a:xfrm>
            <a:off x="858838" y="4848225"/>
            <a:ext cx="114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Effector</a:t>
            </a:r>
          </a:p>
        </p:txBody>
      </p:sp>
      <p:sp>
        <p:nvSpPr>
          <p:cNvPr id="21553" name="Rectangle 49"/>
          <p:cNvSpPr>
            <a:spLocks noChangeArrowheads="1"/>
          </p:cNvSpPr>
          <p:nvPr/>
        </p:nvSpPr>
        <p:spPr bwMode="auto">
          <a:xfrm>
            <a:off x="512763" y="247491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1</a:t>
            </a:r>
          </a:p>
        </p:txBody>
      </p:sp>
      <p:sp>
        <p:nvSpPr>
          <p:cNvPr id="21554" name="Rectangle 50"/>
          <p:cNvSpPr>
            <a:spLocks noChangeArrowheads="1"/>
          </p:cNvSpPr>
          <p:nvPr/>
        </p:nvSpPr>
        <p:spPr bwMode="auto">
          <a:xfrm>
            <a:off x="517525" y="3073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2</a:t>
            </a:r>
          </a:p>
        </p:txBody>
      </p:sp>
      <p:sp>
        <p:nvSpPr>
          <p:cNvPr id="21555" name="Rectangle 51"/>
          <p:cNvSpPr>
            <a:spLocks noChangeArrowheads="1"/>
          </p:cNvSpPr>
          <p:nvPr/>
        </p:nvSpPr>
        <p:spPr bwMode="auto">
          <a:xfrm>
            <a:off x="522288" y="366712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3</a:t>
            </a:r>
          </a:p>
        </p:txBody>
      </p:sp>
      <p:sp>
        <p:nvSpPr>
          <p:cNvPr id="21556" name="Rectangle 52"/>
          <p:cNvSpPr>
            <a:spLocks noChangeArrowheads="1"/>
          </p:cNvSpPr>
          <p:nvPr/>
        </p:nvSpPr>
        <p:spPr bwMode="auto">
          <a:xfrm>
            <a:off x="515938" y="426243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4</a:t>
            </a:r>
          </a:p>
        </p:txBody>
      </p:sp>
      <p:sp>
        <p:nvSpPr>
          <p:cNvPr id="21557" name="Rectangle 53"/>
          <p:cNvSpPr>
            <a:spLocks noChangeArrowheads="1"/>
          </p:cNvSpPr>
          <p:nvPr/>
        </p:nvSpPr>
        <p:spPr bwMode="auto">
          <a:xfrm>
            <a:off x="511175" y="48529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5</a:t>
            </a:r>
          </a:p>
        </p:txBody>
      </p:sp>
      <p:sp>
        <p:nvSpPr>
          <p:cNvPr id="21558" name="Rectangle 54"/>
          <p:cNvSpPr>
            <a:spLocks noChangeArrowheads="1"/>
          </p:cNvSpPr>
          <p:nvPr/>
        </p:nvSpPr>
        <p:spPr bwMode="auto">
          <a:xfrm>
            <a:off x="6623050" y="2379663"/>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Interneuron</a:t>
            </a:r>
          </a:p>
        </p:txBody>
      </p:sp>
      <p:sp>
        <p:nvSpPr>
          <p:cNvPr id="21559" name="Rectangle 55"/>
          <p:cNvSpPr>
            <a:spLocks noChangeArrowheads="1"/>
          </p:cNvSpPr>
          <p:nvPr/>
        </p:nvSpPr>
        <p:spPr bwMode="auto">
          <a:xfrm>
            <a:off x="6594475" y="5641975"/>
            <a:ext cx="2287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000" b="1">
                <a:latin typeface="Arial" charset="0"/>
              </a:rPr>
              <a:t>Spinal cord</a:t>
            </a:r>
          </a:p>
          <a:p>
            <a:pPr>
              <a:lnSpc>
                <a:spcPct val="90000"/>
              </a:lnSpc>
            </a:pPr>
            <a:r>
              <a:rPr lang="en-US" altLang="en-US" sz="2000" b="1">
                <a:latin typeface="Arial" charset="0"/>
              </a:rPr>
              <a:t>(in cross scetion)</a:t>
            </a:r>
          </a:p>
        </p:txBody>
      </p:sp>
      <p:sp>
        <p:nvSpPr>
          <p:cNvPr id="21560" name="Freeform 56"/>
          <p:cNvSpPr>
            <a:spLocks/>
          </p:cNvSpPr>
          <p:nvPr/>
        </p:nvSpPr>
        <p:spPr bwMode="auto">
          <a:xfrm>
            <a:off x="1365250" y="587375"/>
            <a:ext cx="644525" cy="1588"/>
          </a:xfrm>
          <a:custGeom>
            <a:avLst/>
            <a:gdLst>
              <a:gd name="T0" fmla="*/ 406 w 406"/>
              <a:gd name="T1" fmla="*/ 0 h 1"/>
              <a:gd name="T2" fmla="*/ 0 w 406"/>
              <a:gd name="T3" fmla="*/ 1 h 1"/>
            </a:gdLst>
            <a:ahLst/>
            <a:cxnLst>
              <a:cxn ang="0">
                <a:pos x="T0" y="T1"/>
              </a:cxn>
              <a:cxn ang="0">
                <a:pos x="T2" y="T3"/>
              </a:cxn>
            </a:cxnLst>
            <a:rect l="0" t="0" r="r" b="b"/>
            <a:pathLst>
              <a:path w="406" h="1">
                <a:moveTo>
                  <a:pt x="406" y="0"/>
                </a:moveTo>
                <a:lnTo>
                  <a:pt x="0" y="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1" name="Freeform 57"/>
          <p:cNvSpPr>
            <a:spLocks/>
          </p:cNvSpPr>
          <p:nvPr/>
        </p:nvSpPr>
        <p:spPr bwMode="auto">
          <a:xfrm>
            <a:off x="3284538" y="2887663"/>
            <a:ext cx="1663700" cy="376237"/>
          </a:xfrm>
          <a:custGeom>
            <a:avLst/>
            <a:gdLst>
              <a:gd name="T0" fmla="*/ 1048 w 1048"/>
              <a:gd name="T1" fmla="*/ 0 h 237"/>
              <a:gd name="T2" fmla="*/ 659 w 1048"/>
              <a:gd name="T3" fmla="*/ 237 h 237"/>
              <a:gd name="T4" fmla="*/ 0 w 1048"/>
              <a:gd name="T5" fmla="*/ 234 h 237"/>
            </a:gdLst>
            <a:ahLst/>
            <a:cxnLst>
              <a:cxn ang="0">
                <a:pos x="T0" y="T1"/>
              </a:cxn>
              <a:cxn ang="0">
                <a:pos x="T2" y="T3"/>
              </a:cxn>
              <a:cxn ang="0">
                <a:pos x="T4" y="T5"/>
              </a:cxn>
            </a:cxnLst>
            <a:rect l="0" t="0" r="r" b="b"/>
            <a:pathLst>
              <a:path w="1048" h="237">
                <a:moveTo>
                  <a:pt x="1048" y="0"/>
                </a:moveTo>
                <a:lnTo>
                  <a:pt x="659" y="237"/>
                </a:lnTo>
                <a:lnTo>
                  <a:pt x="0" y="234"/>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2" name="Freeform 58"/>
          <p:cNvSpPr>
            <a:spLocks/>
          </p:cNvSpPr>
          <p:nvPr/>
        </p:nvSpPr>
        <p:spPr bwMode="auto">
          <a:xfrm>
            <a:off x="3290888" y="3789363"/>
            <a:ext cx="2225675" cy="87312"/>
          </a:xfrm>
          <a:custGeom>
            <a:avLst/>
            <a:gdLst>
              <a:gd name="T0" fmla="*/ 1402 w 1402"/>
              <a:gd name="T1" fmla="*/ 0 h 55"/>
              <a:gd name="T2" fmla="*/ 654 w 1402"/>
              <a:gd name="T3" fmla="*/ 55 h 55"/>
              <a:gd name="T4" fmla="*/ 0 w 1402"/>
              <a:gd name="T5" fmla="*/ 55 h 55"/>
            </a:gdLst>
            <a:ahLst/>
            <a:cxnLst>
              <a:cxn ang="0">
                <a:pos x="T0" y="T1"/>
              </a:cxn>
              <a:cxn ang="0">
                <a:pos x="T2" y="T3"/>
              </a:cxn>
              <a:cxn ang="0">
                <a:pos x="T4" y="T5"/>
              </a:cxn>
            </a:cxnLst>
            <a:rect l="0" t="0" r="r" b="b"/>
            <a:pathLst>
              <a:path w="1402" h="55">
                <a:moveTo>
                  <a:pt x="1402" y="0"/>
                </a:moveTo>
                <a:lnTo>
                  <a:pt x="654" y="55"/>
                </a:lnTo>
                <a:lnTo>
                  <a:pt x="0" y="55"/>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3" name="Freeform 59"/>
          <p:cNvSpPr>
            <a:spLocks/>
          </p:cNvSpPr>
          <p:nvPr/>
        </p:nvSpPr>
        <p:spPr bwMode="auto">
          <a:xfrm>
            <a:off x="3281363" y="4471988"/>
            <a:ext cx="2085975" cy="155575"/>
          </a:xfrm>
          <a:custGeom>
            <a:avLst/>
            <a:gdLst>
              <a:gd name="T0" fmla="*/ 1314 w 1314"/>
              <a:gd name="T1" fmla="*/ 98 h 98"/>
              <a:gd name="T2" fmla="*/ 654 w 1314"/>
              <a:gd name="T3" fmla="*/ 0 h 98"/>
              <a:gd name="T4" fmla="*/ 0 w 1314"/>
              <a:gd name="T5" fmla="*/ 0 h 98"/>
            </a:gdLst>
            <a:ahLst/>
            <a:cxnLst>
              <a:cxn ang="0">
                <a:pos x="T0" y="T1"/>
              </a:cxn>
              <a:cxn ang="0">
                <a:pos x="T2" y="T3"/>
              </a:cxn>
              <a:cxn ang="0">
                <a:pos x="T4" y="T5"/>
              </a:cxn>
            </a:cxnLst>
            <a:rect l="0" t="0" r="r" b="b"/>
            <a:pathLst>
              <a:path w="1314" h="98">
                <a:moveTo>
                  <a:pt x="1314" y="98"/>
                </a:moveTo>
                <a:lnTo>
                  <a:pt x="654"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4" name="Freeform 60"/>
          <p:cNvSpPr>
            <a:spLocks/>
          </p:cNvSpPr>
          <p:nvPr/>
        </p:nvSpPr>
        <p:spPr bwMode="auto">
          <a:xfrm>
            <a:off x="5735638" y="5164138"/>
            <a:ext cx="914400" cy="652462"/>
          </a:xfrm>
          <a:custGeom>
            <a:avLst/>
            <a:gdLst>
              <a:gd name="T0" fmla="*/ 0 w 576"/>
              <a:gd name="T1" fmla="*/ 0 h 411"/>
              <a:gd name="T2" fmla="*/ 184 w 576"/>
              <a:gd name="T3" fmla="*/ 411 h 411"/>
              <a:gd name="T4" fmla="*/ 576 w 576"/>
              <a:gd name="T5" fmla="*/ 411 h 411"/>
            </a:gdLst>
            <a:ahLst/>
            <a:cxnLst>
              <a:cxn ang="0">
                <a:pos x="T0" y="T1"/>
              </a:cxn>
              <a:cxn ang="0">
                <a:pos x="T2" y="T3"/>
              </a:cxn>
              <a:cxn ang="0">
                <a:pos x="T4" y="T5"/>
              </a:cxn>
            </a:cxnLst>
            <a:rect l="0" t="0" r="r" b="b"/>
            <a:pathLst>
              <a:path w="576" h="411">
                <a:moveTo>
                  <a:pt x="0" y="0"/>
                </a:moveTo>
                <a:lnTo>
                  <a:pt x="184" y="411"/>
                </a:lnTo>
                <a:lnTo>
                  <a:pt x="576" y="41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65" name="Freeform 61"/>
          <p:cNvSpPr>
            <a:spLocks/>
          </p:cNvSpPr>
          <p:nvPr/>
        </p:nvSpPr>
        <p:spPr bwMode="auto">
          <a:xfrm>
            <a:off x="5697538" y="2593975"/>
            <a:ext cx="982662" cy="1185863"/>
          </a:xfrm>
          <a:custGeom>
            <a:avLst/>
            <a:gdLst>
              <a:gd name="T0" fmla="*/ 0 w 619"/>
              <a:gd name="T1" fmla="*/ 747 h 747"/>
              <a:gd name="T2" fmla="*/ 315 w 619"/>
              <a:gd name="T3" fmla="*/ 0 h 747"/>
              <a:gd name="T4" fmla="*/ 619 w 619"/>
              <a:gd name="T5" fmla="*/ 0 h 747"/>
            </a:gdLst>
            <a:ahLst/>
            <a:cxnLst>
              <a:cxn ang="0">
                <a:pos x="T0" y="T1"/>
              </a:cxn>
              <a:cxn ang="0">
                <a:pos x="T2" y="T3"/>
              </a:cxn>
              <a:cxn ang="0">
                <a:pos x="T4" y="T5"/>
              </a:cxn>
            </a:cxnLst>
            <a:rect l="0" t="0" r="r" b="b"/>
            <a:pathLst>
              <a:path w="619" h="747">
                <a:moveTo>
                  <a:pt x="0" y="747"/>
                </a:moveTo>
                <a:lnTo>
                  <a:pt x="315" y="0"/>
                </a:lnTo>
                <a:lnTo>
                  <a:pt x="619"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155391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idx="4294967295"/>
          </p:nvPr>
        </p:nvSpPr>
        <p:spPr/>
        <p:txBody>
          <a:bodyPr/>
          <a:lstStyle/>
          <a:p>
            <a:r>
              <a:rPr lang="en-US" smtClean="0"/>
              <a:t>Reflex Arc</a:t>
            </a:r>
          </a:p>
        </p:txBody>
      </p:sp>
      <p:sp>
        <p:nvSpPr>
          <p:cNvPr id="2052"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050"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852419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2538" name="Rectangle 10"/>
          <p:cNvSpPr>
            <a:spLocks noGrp="1" noChangeArrowheads="1"/>
          </p:cNvSpPr>
          <p:nvPr>
            <p:ph type="title"/>
          </p:nvPr>
        </p:nvSpPr>
        <p:spPr/>
        <p:txBody>
          <a:bodyPr/>
          <a:lstStyle/>
          <a:p>
            <a:r>
              <a:rPr lang="en-US" altLang="en-US"/>
              <a:t>Reflexes</a:t>
            </a:r>
          </a:p>
        </p:txBody>
      </p:sp>
      <p:sp>
        <p:nvSpPr>
          <p:cNvPr id="22539" name="Rectangle 11"/>
          <p:cNvSpPr>
            <a:spLocks noGrp="1" noChangeArrowheads="1"/>
          </p:cNvSpPr>
          <p:nvPr>
            <p:ph type="body" idx="1"/>
          </p:nvPr>
        </p:nvSpPr>
        <p:spPr/>
        <p:txBody>
          <a:bodyPr/>
          <a:lstStyle/>
          <a:p>
            <a:r>
              <a:rPr lang="en-US" altLang="en-US" dirty="0"/>
              <a:t>Functional classification</a:t>
            </a:r>
          </a:p>
          <a:p>
            <a:pPr lvl="1"/>
            <a:r>
              <a:rPr lang="en-US" altLang="en-US" b="1" dirty="0"/>
              <a:t>Somatic reflexes</a:t>
            </a:r>
            <a:endParaRPr lang="en-US" altLang="en-US" dirty="0"/>
          </a:p>
          <a:p>
            <a:pPr lvl="2"/>
            <a:r>
              <a:rPr lang="en-US" altLang="en-US" dirty="0"/>
              <a:t>Activate skeletal muscle</a:t>
            </a:r>
          </a:p>
          <a:p>
            <a:pPr lvl="1"/>
            <a:endParaRPr lang="en-US" altLang="en-US" b="1" dirty="0" smtClean="0"/>
          </a:p>
          <a:p>
            <a:pPr lvl="1"/>
            <a:r>
              <a:rPr lang="en-US" altLang="en-US" b="1" dirty="0" smtClean="0"/>
              <a:t>Autonomic </a:t>
            </a:r>
            <a:r>
              <a:rPr lang="en-US" altLang="en-US" b="1" dirty="0"/>
              <a:t>(visceral) reflexes</a:t>
            </a:r>
            <a:endParaRPr lang="en-US" altLang="en-US" dirty="0"/>
          </a:p>
          <a:p>
            <a:pPr lvl="2"/>
            <a:r>
              <a:rPr lang="en-US" altLang="en-US" dirty="0"/>
              <a:t>Activate visceral effectors </a:t>
            </a:r>
            <a:endParaRPr lang="en-US" altLang="en-US" dirty="0" smtClean="0"/>
          </a:p>
          <a:p>
            <a:pPr lvl="3"/>
            <a:r>
              <a:rPr lang="en-US" altLang="en-US" dirty="0" smtClean="0"/>
              <a:t>smooth </a:t>
            </a:r>
            <a:r>
              <a:rPr lang="en-US" altLang="en-US" dirty="0"/>
              <a:t>or cardiac muscle or </a:t>
            </a:r>
            <a:r>
              <a:rPr lang="en-US" altLang="en-US" dirty="0" smtClean="0"/>
              <a:t>glands</a:t>
            </a:r>
            <a:endParaRPr lang="en-US" altLang="en-US" dirty="0"/>
          </a:p>
        </p:txBody>
      </p:sp>
    </p:spTree>
    <p:extLst>
      <p:ext uri="{BB962C8B-B14F-4D97-AF65-F5344CB8AC3E}">
        <p14:creationId xmlns:p14="http://schemas.microsoft.com/office/powerpoint/2010/main" val="1336027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7420" name="Rectangle 12"/>
          <p:cNvSpPr>
            <a:spLocks noGrp="1" noChangeArrowheads="1"/>
          </p:cNvSpPr>
          <p:nvPr>
            <p:ph type="title"/>
          </p:nvPr>
        </p:nvSpPr>
        <p:spPr/>
        <p:txBody>
          <a:bodyPr>
            <a:normAutofit fontScale="90000"/>
          </a:bodyPr>
          <a:lstStyle/>
          <a:p>
            <a:r>
              <a:rPr lang="en-US" altLang="en-US" dirty="0" smtClean="0"/>
              <a:t>Simple Receptors, </a:t>
            </a:r>
            <a:r>
              <a:rPr lang="en-US" altLang="en-US" dirty="0" err="1" smtClean="0"/>
              <a:t>Nonencapsulated</a:t>
            </a:r>
            <a:r>
              <a:rPr lang="en-US" altLang="en-US" dirty="0" smtClean="0"/>
              <a:t> Free Nerve Endings</a:t>
            </a:r>
            <a:endParaRPr lang="en-US" altLang="en-US" dirty="0"/>
          </a:p>
        </p:txBody>
      </p:sp>
      <p:sp>
        <p:nvSpPr>
          <p:cNvPr id="17421" name="Rectangle 13"/>
          <p:cNvSpPr>
            <a:spLocks noGrp="1" noChangeArrowheads="1"/>
          </p:cNvSpPr>
          <p:nvPr>
            <p:ph type="body" idx="1"/>
          </p:nvPr>
        </p:nvSpPr>
        <p:spPr/>
        <p:txBody>
          <a:bodyPr/>
          <a:lstStyle/>
          <a:p>
            <a:r>
              <a:rPr lang="en-US" altLang="en-US" dirty="0"/>
              <a:t>Nociceptors</a:t>
            </a:r>
          </a:p>
          <a:p>
            <a:pPr lvl="1"/>
            <a:r>
              <a:rPr lang="en-US" altLang="en-US" dirty="0" smtClean="0"/>
              <a:t>Respond </a:t>
            </a:r>
            <a:r>
              <a:rPr lang="en-US" altLang="en-US" dirty="0"/>
              <a:t>to:</a:t>
            </a:r>
          </a:p>
          <a:p>
            <a:pPr lvl="2"/>
            <a:r>
              <a:rPr lang="en-US" altLang="en-US" dirty="0" smtClean="0"/>
              <a:t>Pinching</a:t>
            </a:r>
          </a:p>
          <a:p>
            <a:pPr lvl="2"/>
            <a:r>
              <a:rPr lang="en-US" altLang="en-US" dirty="0" smtClean="0"/>
              <a:t>chemicals </a:t>
            </a:r>
            <a:r>
              <a:rPr lang="en-US" altLang="en-US" dirty="0"/>
              <a:t>from damaged </a:t>
            </a:r>
            <a:r>
              <a:rPr lang="en-US" altLang="en-US" dirty="0" smtClean="0"/>
              <a:t>tissue</a:t>
            </a:r>
          </a:p>
          <a:p>
            <a:pPr lvl="2"/>
            <a:r>
              <a:rPr lang="en-US" altLang="en-US" dirty="0" smtClean="0"/>
              <a:t>capsaicin</a:t>
            </a:r>
            <a:endParaRPr lang="en-US" altLang="en-US" dirty="0"/>
          </a:p>
          <a:p>
            <a:pPr lvl="2"/>
            <a:endParaRPr lang="en-US" altLang="en-US" dirty="0"/>
          </a:p>
        </p:txBody>
      </p:sp>
    </p:spTree>
    <p:extLst>
      <p:ext uri="{BB962C8B-B14F-4D97-AF65-F5344CB8AC3E}">
        <p14:creationId xmlns:p14="http://schemas.microsoft.com/office/powerpoint/2010/main" val="35801364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3560" name="Rectangle 8"/>
          <p:cNvSpPr>
            <a:spLocks noGrp="1" noChangeArrowheads="1"/>
          </p:cNvSpPr>
          <p:nvPr>
            <p:ph type="title"/>
          </p:nvPr>
        </p:nvSpPr>
        <p:spPr/>
        <p:txBody>
          <a:bodyPr/>
          <a:lstStyle/>
          <a:p>
            <a:r>
              <a:rPr lang="en-US" altLang="en-US"/>
              <a:t>Spinal Reflexes</a:t>
            </a:r>
          </a:p>
        </p:txBody>
      </p:sp>
      <p:sp>
        <p:nvSpPr>
          <p:cNvPr id="23561" name="Rectangle 9"/>
          <p:cNvSpPr>
            <a:spLocks noGrp="1" noChangeArrowheads="1"/>
          </p:cNvSpPr>
          <p:nvPr>
            <p:ph type="body" idx="1"/>
          </p:nvPr>
        </p:nvSpPr>
        <p:spPr/>
        <p:txBody>
          <a:bodyPr>
            <a:normAutofit lnSpcReduction="10000"/>
          </a:bodyPr>
          <a:lstStyle/>
          <a:p>
            <a:r>
              <a:rPr lang="en-US" altLang="en-US" dirty="0"/>
              <a:t>Spinal somatic reflexes</a:t>
            </a:r>
          </a:p>
          <a:p>
            <a:pPr lvl="1"/>
            <a:r>
              <a:rPr lang="en-US" altLang="en-US" dirty="0"/>
              <a:t>Integration center in spinal cord</a:t>
            </a:r>
          </a:p>
          <a:p>
            <a:pPr lvl="1"/>
            <a:r>
              <a:rPr lang="en-US" altLang="en-US" dirty="0"/>
              <a:t>Effectors are skeletal muscle</a:t>
            </a:r>
          </a:p>
          <a:p>
            <a:endParaRPr lang="en-US" altLang="en-US" dirty="0" smtClean="0"/>
          </a:p>
          <a:p>
            <a:r>
              <a:rPr lang="en-US" altLang="en-US" dirty="0" smtClean="0"/>
              <a:t>Testing </a:t>
            </a:r>
            <a:r>
              <a:rPr lang="en-US" altLang="en-US" dirty="0"/>
              <a:t>of somatic reflexes important clinically to assess condition of nervous system</a:t>
            </a:r>
          </a:p>
          <a:p>
            <a:pPr lvl="1"/>
            <a:r>
              <a:rPr lang="en-US" altLang="en-US" dirty="0"/>
              <a:t>If exaggerated, distorted, or absent </a:t>
            </a:r>
            <a:endParaRPr lang="en-US" altLang="en-US" dirty="0" smtClean="0">
              <a:sym typeface="Wingdings" pitchFamily="-128" charset="2"/>
            </a:endParaRPr>
          </a:p>
          <a:p>
            <a:pPr lvl="2"/>
            <a:r>
              <a:rPr lang="en-US" altLang="en-US" dirty="0" smtClean="0">
                <a:sym typeface="Wingdings" pitchFamily="-128" charset="2"/>
              </a:rPr>
              <a:t> </a:t>
            </a:r>
            <a:r>
              <a:rPr lang="en-US" altLang="en-US" dirty="0"/>
              <a:t>degeneration/pathology of specific nervous system regions</a:t>
            </a:r>
          </a:p>
        </p:txBody>
      </p:sp>
    </p:spTree>
    <p:extLst>
      <p:ext uri="{BB962C8B-B14F-4D97-AF65-F5344CB8AC3E}">
        <p14:creationId xmlns:p14="http://schemas.microsoft.com/office/powerpoint/2010/main" val="5748083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4584" name="Rectangle 8"/>
          <p:cNvSpPr>
            <a:spLocks noGrp="1" noChangeArrowheads="1"/>
          </p:cNvSpPr>
          <p:nvPr>
            <p:ph type="title"/>
          </p:nvPr>
        </p:nvSpPr>
        <p:spPr/>
        <p:txBody>
          <a:bodyPr/>
          <a:lstStyle/>
          <a:p>
            <a:r>
              <a:rPr lang="en-US" altLang="en-US"/>
              <a:t>Stretch and Tendon Reflexes</a:t>
            </a:r>
          </a:p>
        </p:txBody>
      </p:sp>
      <p:sp>
        <p:nvSpPr>
          <p:cNvPr id="24585" name="Rectangle 9"/>
          <p:cNvSpPr>
            <a:spLocks noGrp="1" noChangeArrowheads="1"/>
          </p:cNvSpPr>
          <p:nvPr>
            <p:ph type="body" idx="1"/>
          </p:nvPr>
        </p:nvSpPr>
        <p:spPr/>
        <p:txBody>
          <a:bodyPr/>
          <a:lstStyle/>
          <a:p>
            <a:r>
              <a:rPr lang="en-US" altLang="en-US" dirty="0"/>
              <a:t>To smoothly coordinate skeletal muscle nervous system must receive proprioceptor input regarding</a:t>
            </a:r>
          </a:p>
          <a:p>
            <a:pPr lvl="1"/>
            <a:endParaRPr lang="en-US" altLang="en-US" dirty="0" smtClean="0"/>
          </a:p>
          <a:p>
            <a:pPr lvl="1"/>
            <a:r>
              <a:rPr lang="en-US" altLang="en-US" dirty="0" smtClean="0"/>
              <a:t>Length </a:t>
            </a:r>
            <a:r>
              <a:rPr lang="en-US" altLang="en-US" dirty="0"/>
              <a:t>of muscle</a:t>
            </a:r>
          </a:p>
          <a:p>
            <a:pPr lvl="2"/>
            <a:r>
              <a:rPr lang="en-US" altLang="en-US" dirty="0"/>
              <a:t>From muscle spindles</a:t>
            </a:r>
          </a:p>
          <a:p>
            <a:pPr lvl="1"/>
            <a:endParaRPr lang="en-US" altLang="en-US" dirty="0" smtClean="0"/>
          </a:p>
          <a:p>
            <a:pPr lvl="1"/>
            <a:r>
              <a:rPr lang="en-US" altLang="en-US" dirty="0" smtClean="0"/>
              <a:t>Amount </a:t>
            </a:r>
            <a:r>
              <a:rPr lang="en-US" altLang="en-US" dirty="0"/>
              <a:t>of tension in muscle</a:t>
            </a:r>
          </a:p>
          <a:p>
            <a:pPr lvl="2"/>
            <a:r>
              <a:rPr lang="en-US" altLang="en-US" dirty="0"/>
              <a:t>From tendon organs</a:t>
            </a:r>
          </a:p>
        </p:txBody>
      </p:sp>
    </p:spTree>
    <p:extLst>
      <p:ext uri="{BB962C8B-B14F-4D97-AF65-F5344CB8AC3E}">
        <p14:creationId xmlns:p14="http://schemas.microsoft.com/office/powerpoint/2010/main" val="20521846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5612" name="Rectangle 12"/>
          <p:cNvSpPr>
            <a:spLocks noGrp="1" noChangeArrowheads="1"/>
          </p:cNvSpPr>
          <p:nvPr>
            <p:ph type="title"/>
          </p:nvPr>
        </p:nvSpPr>
        <p:spPr/>
        <p:txBody>
          <a:bodyPr>
            <a:normAutofit fontScale="90000"/>
          </a:bodyPr>
          <a:lstStyle/>
          <a:p>
            <a:r>
              <a:rPr lang="en-US" altLang="en-US" dirty="0"/>
              <a:t>Functional Anatomy of Muscle Spindles</a:t>
            </a:r>
          </a:p>
        </p:txBody>
      </p:sp>
      <p:sp>
        <p:nvSpPr>
          <p:cNvPr id="25613" name="Rectangle 13"/>
          <p:cNvSpPr>
            <a:spLocks noGrp="1" noChangeArrowheads="1"/>
          </p:cNvSpPr>
          <p:nvPr>
            <p:ph type="body" idx="1"/>
          </p:nvPr>
        </p:nvSpPr>
        <p:spPr>
          <a:xfrm>
            <a:off x="365125" y="1676400"/>
            <a:ext cx="4130675" cy="4572000"/>
          </a:xfrm>
        </p:spPr>
        <p:txBody>
          <a:bodyPr>
            <a:normAutofit fontScale="92500"/>
          </a:bodyPr>
          <a:lstStyle/>
          <a:p>
            <a:r>
              <a:rPr lang="en-US" altLang="en-US" dirty="0"/>
              <a:t>Composed of 3–10 modified skeletal muscle fibers </a:t>
            </a:r>
            <a:endParaRPr lang="en-US" altLang="en-US" dirty="0" smtClean="0"/>
          </a:p>
          <a:p>
            <a:pPr lvl="1"/>
            <a:r>
              <a:rPr lang="en-US" altLang="en-US" b="1" dirty="0" err="1" smtClean="0"/>
              <a:t>intrafusal</a:t>
            </a:r>
            <a:r>
              <a:rPr lang="en-US" altLang="en-US" b="1" dirty="0" smtClean="0"/>
              <a:t> </a:t>
            </a:r>
            <a:r>
              <a:rPr lang="en-US" altLang="en-US" b="1" dirty="0"/>
              <a:t>muscle fibers</a:t>
            </a:r>
            <a:r>
              <a:rPr lang="en-US" altLang="en-US" dirty="0"/>
              <a:t> </a:t>
            </a:r>
            <a:endParaRPr lang="en-US" altLang="en-US" dirty="0" smtClean="0"/>
          </a:p>
          <a:p>
            <a:pPr lvl="2"/>
            <a:r>
              <a:rPr lang="en-US" altLang="en-US" dirty="0" smtClean="0"/>
              <a:t>wrapped </a:t>
            </a:r>
            <a:r>
              <a:rPr lang="en-US" altLang="en-US" dirty="0"/>
              <a:t>in connective tissue capsule</a:t>
            </a:r>
            <a:endParaRPr lang="en-US" altLang="en-US" b="1" dirty="0"/>
          </a:p>
          <a:p>
            <a:pPr lvl="1"/>
            <a:endParaRPr lang="en-US" altLang="en-US" dirty="0" smtClean="0"/>
          </a:p>
          <a:p>
            <a:r>
              <a:rPr lang="en-US" altLang="en-US" dirty="0" err="1" smtClean="0"/>
              <a:t>Effector</a:t>
            </a:r>
            <a:r>
              <a:rPr lang="en-US" altLang="en-US" dirty="0" smtClean="0"/>
              <a:t> </a:t>
            </a:r>
            <a:r>
              <a:rPr lang="en-US" altLang="en-US" dirty="0"/>
              <a:t>fibers </a:t>
            </a:r>
            <a:endParaRPr lang="en-US" altLang="en-US" dirty="0" smtClean="0"/>
          </a:p>
          <a:p>
            <a:pPr lvl="1"/>
            <a:r>
              <a:rPr lang="en-US" altLang="en-US" b="1" dirty="0" err="1" smtClean="0"/>
              <a:t>extrafusal</a:t>
            </a:r>
            <a:r>
              <a:rPr lang="en-US" altLang="en-US" b="1" dirty="0" smtClean="0"/>
              <a:t> </a:t>
            </a:r>
            <a:r>
              <a:rPr lang="en-US" altLang="en-US" b="1" dirty="0"/>
              <a:t>muscle fibers</a:t>
            </a:r>
          </a:p>
          <a:p>
            <a:endParaRPr lang="en-US" altLang="en-US" dirty="0"/>
          </a:p>
        </p:txBody>
      </p:sp>
      <p:pic>
        <p:nvPicPr>
          <p:cNvPr id="215042" name="Picture 2"/>
          <p:cNvPicPr>
            <a:picLocks noChangeAspect="1" noChangeArrowheads="1"/>
          </p:cNvPicPr>
          <p:nvPr/>
        </p:nvPicPr>
        <p:blipFill>
          <a:blip r:embed="rId3" cstate="print"/>
          <a:srcRect/>
          <a:stretch>
            <a:fillRect/>
          </a:stretch>
        </p:blipFill>
        <p:spPr bwMode="auto">
          <a:xfrm>
            <a:off x="4723787" y="1419225"/>
            <a:ext cx="4420213" cy="4019550"/>
          </a:xfrm>
          <a:prstGeom prst="rect">
            <a:avLst/>
          </a:prstGeom>
          <a:noFill/>
          <a:ln w="9525">
            <a:noFill/>
            <a:miter lim="800000"/>
            <a:headEnd/>
            <a:tailEnd/>
          </a:ln>
        </p:spPr>
      </p:pic>
    </p:spTree>
    <p:extLst>
      <p:ext uri="{BB962C8B-B14F-4D97-AF65-F5344CB8AC3E}">
        <p14:creationId xmlns:p14="http://schemas.microsoft.com/office/powerpoint/2010/main" val="2279004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6632" name="Rectangle 8"/>
          <p:cNvSpPr>
            <a:spLocks noGrp="1" noChangeArrowheads="1"/>
          </p:cNvSpPr>
          <p:nvPr>
            <p:ph type="title"/>
          </p:nvPr>
        </p:nvSpPr>
        <p:spPr/>
        <p:txBody>
          <a:bodyPr/>
          <a:lstStyle/>
          <a:p>
            <a:r>
              <a:rPr lang="en-US" altLang="en-US"/>
              <a:t>Intrafusal Fibers</a:t>
            </a:r>
          </a:p>
        </p:txBody>
      </p:sp>
      <p:sp>
        <p:nvSpPr>
          <p:cNvPr id="26633" name="Rectangle 9"/>
          <p:cNvSpPr>
            <a:spLocks noGrp="1" noChangeArrowheads="1"/>
          </p:cNvSpPr>
          <p:nvPr>
            <p:ph type="body" idx="1"/>
          </p:nvPr>
        </p:nvSpPr>
        <p:spPr>
          <a:xfrm>
            <a:off x="457200" y="1600200"/>
            <a:ext cx="4267200" cy="4525963"/>
          </a:xfrm>
        </p:spPr>
        <p:txBody>
          <a:bodyPr>
            <a:normAutofit fontScale="70000" lnSpcReduction="20000"/>
          </a:bodyPr>
          <a:lstStyle/>
          <a:p>
            <a:r>
              <a:rPr lang="en-US" altLang="en-US" dirty="0" err="1"/>
              <a:t>Noncontractile</a:t>
            </a:r>
            <a:r>
              <a:rPr lang="en-US" altLang="en-US" dirty="0"/>
              <a:t> in central regions </a:t>
            </a:r>
            <a:endParaRPr lang="en-US" altLang="en-US" dirty="0" smtClean="0"/>
          </a:p>
          <a:p>
            <a:pPr lvl="1"/>
            <a:r>
              <a:rPr lang="en-US" altLang="en-US" dirty="0" smtClean="0"/>
              <a:t>lack </a:t>
            </a:r>
            <a:r>
              <a:rPr lang="en-US" altLang="en-US" dirty="0" err="1"/>
              <a:t>myofilaments</a:t>
            </a:r>
            <a:r>
              <a:rPr lang="en-US" altLang="en-US" dirty="0"/>
              <a:t>) </a:t>
            </a:r>
          </a:p>
          <a:p>
            <a:endParaRPr lang="en-US" altLang="en-US" dirty="0" smtClean="0"/>
          </a:p>
          <a:p>
            <a:r>
              <a:rPr lang="en-US" altLang="en-US" dirty="0" smtClean="0"/>
              <a:t>Two </a:t>
            </a:r>
            <a:r>
              <a:rPr lang="en-US" altLang="en-US" dirty="0"/>
              <a:t>types of afferent endings</a:t>
            </a:r>
          </a:p>
          <a:p>
            <a:pPr lvl="1"/>
            <a:r>
              <a:rPr lang="en-US" altLang="en-US" b="1" dirty="0" err="1"/>
              <a:t>Anulospiral</a:t>
            </a:r>
            <a:r>
              <a:rPr lang="en-US" altLang="en-US" b="1" dirty="0"/>
              <a:t> endings</a:t>
            </a:r>
            <a:r>
              <a:rPr lang="en-US" altLang="en-US" dirty="0"/>
              <a:t> </a:t>
            </a:r>
            <a:endParaRPr lang="en-US" altLang="en-US" dirty="0" smtClean="0"/>
          </a:p>
          <a:p>
            <a:pPr lvl="1"/>
            <a:r>
              <a:rPr lang="en-US" altLang="en-US" dirty="0" smtClean="0"/>
              <a:t>primary </a:t>
            </a:r>
            <a:r>
              <a:rPr lang="en-US" altLang="en-US" dirty="0"/>
              <a:t>sensory </a:t>
            </a:r>
            <a:r>
              <a:rPr lang="en-US" altLang="en-US" dirty="0" smtClean="0"/>
              <a:t>endings</a:t>
            </a:r>
            <a:endParaRPr lang="en-US" altLang="en-US" dirty="0"/>
          </a:p>
          <a:p>
            <a:pPr lvl="2"/>
            <a:r>
              <a:rPr lang="en-US" altLang="en-US" dirty="0"/>
              <a:t>Endings wrap around spindle; stimulated by </a:t>
            </a:r>
            <a:r>
              <a:rPr lang="en-US" altLang="en-US" b="1" dirty="0"/>
              <a:t>rate</a:t>
            </a:r>
            <a:r>
              <a:rPr lang="en-US" altLang="en-US" dirty="0"/>
              <a:t> and </a:t>
            </a:r>
            <a:r>
              <a:rPr lang="en-US" altLang="en-US" b="1" dirty="0"/>
              <a:t>degree</a:t>
            </a:r>
            <a:r>
              <a:rPr lang="en-US" altLang="en-US" dirty="0"/>
              <a:t> of </a:t>
            </a:r>
            <a:r>
              <a:rPr lang="en-US" altLang="en-US" b="1" dirty="0"/>
              <a:t>stretch</a:t>
            </a:r>
          </a:p>
          <a:p>
            <a:pPr lvl="1"/>
            <a:endParaRPr lang="en-US" altLang="en-US" b="1" dirty="0" smtClean="0"/>
          </a:p>
          <a:p>
            <a:pPr lvl="1"/>
            <a:r>
              <a:rPr lang="en-US" altLang="en-US" b="1" dirty="0" smtClean="0"/>
              <a:t>Flower </a:t>
            </a:r>
            <a:r>
              <a:rPr lang="en-US" altLang="en-US" b="1" dirty="0"/>
              <a:t>spray endings</a:t>
            </a:r>
            <a:r>
              <a:rPr lang="en-US" altLang="en-US" dirty="0"/>
              <a:t> </a:t>
            </a:r>
            <a:r>
              <a:rPr lang="en-US" altLang="en-US" dirty="0" smtClean="0"/>
              <a:t>secondary </a:t>
            </a:r>
            <a:r>
              <a:rPr lang="en-US" altLang="en-US" dirty="0"/>
              <a:t>sensory </a:t>
            </a:r>
            <a:r>
              <a:rPr lang="en-US" altLang="en-US" dirty="0" smtClean="0"/>
              <a:t>endings</a:t>
            </a:r>
            <a:endParaRPr lang="en-US" altLang="en-US" dirty="0"/>
          </a:p>
          <a:p>
            <a:pPr lvl="2"/>
            <a:r>
              <a:rPr lang="en-US" altLang="en-US" dirty="0"/>
              <a:t>Small axons at spindle ends; respond to </a:t>
            </a:r>
            <a:r>
              <a:rPr lang="en-US" altLang="en-US" b="1" dirty="0"/>
              <a:t>stretch</a:t>
            </a:r>
          </a:p>
        </p:txBody>
      </p:sp>
      <p:pic>
        <p:nvPicPr>
          <p:cNvPr id="216068" name="Picture 4"/>
          <p:cNvPicPr>
            <a:picLocks noChangeAspect="1" noChangeArrowheads="1"/>
          </p:cNvPicPr>
          <p:nvPr/>
        </p:nvPicPr>
        <p:blipFill>
          <a:blip r:embed="rId3" cstate="print"/>
          <a:srcRect/>
          <a:stretch>
            <a:fillRect/>
          </a:stretch>
        </p:blipFill>
        <p:spPr bwMode="auto">
          <a:xfrm>
            <a:off x="4614081" y="1417320"/>
            <a:ext cx="4529919" cy="4023360"/>
          </a:xfrm>
          <a:prstGeom prst="rect">
            <a:avLst/>
          </a:prstGeom>
          <a:noFill/>
          <a:ln w="9525">
            <a:noFill/>
            <a:miter lim="800000"/>
            <a:headEnd/>
            <a:tailEnd/>
          </a:ln>
        </p:spPr>
      </p:pic>
    </p:spTree>
    <p:extLst>
      <p:ext uri="{BB962C8B-B14F-4D97-AF65-F5344CB8AC3E}">
        <p14:creationId xmlns:p14="http://schemas.microsoft.com/office/powerpoint/2010/main" val="12578751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9708" name="Rectangle 12"/>
          <p:cNvSpPr>
            <a:spLocks noGrp="1" noChangeArrowheads="1"/>
          </p:cNvSpPr>
          <p:nvPr>
            <p:ph type="title"/>
          </p:nvPr>
        </p:nvSpPr>
        <p:spPr/>
        <p:txBody>
          <a:bodyPr/>
          <a:lstStyle/>
          <a:p>
            <a:r>
              <a:rPr lang="en-US" altLang="en-US"/>
              <a:t>Muscle Spindles</a:t>
            </a:r>
          </a:p>
        </p:txBody>
      </p:sp>
      <p:sp>
        <p:nvSpPr>
          <p:cNvPr id="29709" name="Rectangle 13"/>
          <p:cNvSpPr>
            <a:spLocks noGrp="1" noChangeArrowheads="1"/>
          </p:cNvSpPr>
          <p:nvPr>
            <p:ph type="body" idx="1"/>
          </p:nvPr>
        </p:nvSpPr>
        <p:spPr/>
        <p:txBody>
          <a:bodyPr>
            <a:normAutofit lnSpcReduction="10000"/>
          </a:bodyPr>
          <a:lstStyle/>
          <a:p>
            <a:pPr marL="609600" indent="-609600"/>
            <a:r>
              <a:rPr lang="en-US" altLang="en-US" dirty="0"/>
              <a:t>Excited in two ways</a:t>
            </a:r>
          </a:p>
          <a:p>
            <a:pPr marL="990600" lvl="1" indent="-533400">
              <a:buFont typeface="Arial" charset="0"/>
              <a:buAutoNum type="arabicPeriod"/>
            </a:pPr>
            <a:r>
              <a:rPr lang="en-US" altLang="en-US" dirty="0"/>
              <a:t>External stretch of muscle and muscle spindle</a:t>
            </a:r>
          </a:p>
          <a:p>
            <a:pPr marL="990600" lvl="1" indent="-533400">
              <a:buFont typeface="Arial" charset="0"/>
              <a:buAutoNum type="arabicPeriod"/>
            </a:pPr>
            <a:endParaRPr lang="en-US" altLang="en-US" dirty="0" smtClean="0"/>
          </a:p>
          <a:p>
            <a:pPr marL="990600" lvl="1" indent="-533400">
              <a:buFont typeface="Arial" charset="0"/>
              <a:buAutoNum type="arabicPeriod"/>
            </a:pPr>
            <a:r>
              <a:rPr lang="en-US" altLang="en-US" dirty="0" smtClean="0"/>
              <a:t>Internal </a:t>
            </a:r>
            <a:r>
              <a:rPr lang="en-US" altLang="en-US" dirty="0"/>
              <a:t>stretch of muscle spindle</a:t>
            </a:r>
          </a:p>
          <a:p>
            <a:pPr marL="1371600" lvl="2" indent="-457200"/>
            <a:r>
              <a:rPr lang="en-US" altLang="en-US" dirty="0"/>
              <a:t>Activating </a:t>
            </a:r>
            <a:r>
              <a:rPr lang="en-US" altLang="en-US" dirty="0">
                <a:sym typeface="Symbol" pitchFamily="-78" charset="0"/>
              </a:rPr>
              <a:t></a:t>
            </a:r>
            <a:r>
              <a:rPr lang="en-US" altLang="en-US" dirty="0"/>
              <a:t> motor neurons stimulates ends to contract, thereby stretching spindle</a:t>
            </a:r>
          </a:p>
          <a:p>
            <a:pPr marL="609600" indent="-609600"/>
            <a:endParaRPr lang="en-US" altLang="en-US" dirty="0" smtClean="0"/>
          </a:p>
          <a:p>
            <a:pPr marL="609600" indent="-609600"/>
            <a:r>
              <a:rPr lang="en-US" altLang="en-US" dirty="0" smtClean="0"/>
              <a:t>Stretch </a:t>
            </a:r>
            <a:r>
              <a:rPr lang="en-US" altLang="en-US" dirty="0"/>
              <a:t>causes increased rate of impulses to spinal cord</a:t>
            </a:r>
          </a:p>
        </p:txBody>
      </p:sp>
    </p:spTree>
    <p:extLst>
      <p:ext uri="{BB962C8B-B14F-4D97-AF65-F5344CB8AC3E}">
        <p14:creationId xmlns:p14="http://schemas.microsoft.com/office/powerpoint/2010/main" val="28115644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190500" y="223838"/>
            <a:ext cx="8763000" cy="641032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1762" name="Rectangle 18"/>
          <p:cNvSpPr>
            <a:spLocks noGrp="1" noChangeArrowheads="1"/>
          </p:cNvSpPr>
          <p:nvPr>
            <p:ph type="title"/>
          </p:nvPr>
        </p:nvSpPr>
        <p:spPr/>
        <p:txBody>
          <a:bodyPr/>
          <a:lstStyle/>
          <a:p>
            <a:r>
              <a:rPr lang="en-US" altLang="en-US"/>
              <a:t>Muscle Spindles</a:t>
            </a:r>
          </a:p>
        </p:txBody>
      </p:sp>
      <p:sp>
        <p:nvSpPr>
          <p:cNvPr id="31763" name="Rectangle 19"/>
          <p:cNvSpPr>
            <a:spLocks noGrp="1" noChangeArrowheads="1"/>
          </p:cNvSpPr>
          <p:nvPr>
            <p:ph type="body" idx="1"/>
          </p:nvPr>
        </p:nvSpPr>
        <p:spPr/>
        <p:txBody>
          <a:bodyPr/>
          <a:lstStyle/>
          <a:p>
            <a:r>
              <a:rPr lang="en-US" altLang="en-US" dirty="0"/>
              <a:t>Contracting muscle reduces tension on muscle spindle</a:t>
            </a:r>
          </a:p>
          <a:p>
            <a:endParaRPr lang="en-US" altLang="en-US" dirty="0" smtClean="0"/>
          </a:p>
          <a:p>
            <a:r>
              <a:rPr lang="en-US" altLang="en-US" dirty="0" smtClean="0"/>
              <a:t>Sensitivity </a:t>
            </a:r>
            <a:r>
              <a:rPr lang="en-US" altLang="en-US" dirty="0"/>
              <a:t>lost unless muscle spindle </a:t>
            </a:r>
            <a:r>
              <a:rPr lang="en-US" altLang="en-US" dirty="0" smtClean="0"/>
              <a:t>shortened</a:t>
            </a:r>
            <a:endParaRPr lang="en-US" altLang="en-US" dirty="0"/>
          </a:p>
        </p:txBody>
      </p:sp>
    </p:spTree>
    <p:extLst>
      <p:ext uri="{BB962C8B-B14F-4D97-AF65-F5344CB8AC3E}">
        <p14:creationId xmlns:p14="http://schemas.microsoft.com/office/powerpoint/2010/main" val="4246835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3800" name="Rectangle 8"/>
          <p:cNvSpPr>
            <a:spLocks noGrp="1" noChangeArrowheads="1"/>
          </p:cNvSpPr>
          <p:nvPr>
            <p:ph type="title"/>
          </p:nvPr>
        </p:nvSpPr>
        <p:spPr/>
        <p:txBody>
          <a:bodyPr/>
          <a:lstStyle/>
          <a:p>
            <a:r>
              <a:rPr lang="en-US" altLang="en-US"/>
              <a:t>The Stretch Reflex</a:t>
            </a:r>
          </a:p>
        </p:txBody>
      </p:sp>
      <p:sp>
        <p:nvSpPr>
          <p:cNvPr id="33801" name="Rectangle 9"/>
          <p:cNvSpPr>
            <a:spLocks noGrp="1" noChangeArrowheads="1"/>
          </p:cNvSpPr>
          <p:nvPr>
            <p:ph type="body" idx="1"/>
          </p:nvPr>
        </p:nvSpPr>
        <p:spPr/>
        <p:txBody>
          <a:bodyPr/>
          <a:lstStyle/>
          <a:p>
            <a:r>
              <a:rPr lang="en-US" altLang="en-US" dirty="0"/>
              <a:t>Maintains muscle tone in large postural muscles, and adjusts it reflexively</a:t>
            </a:r>
          </a:p>
          <a:p>
            <a:pPr lvl="1"/>
            <a:endParaRPr lang="en-US" altLang="en-US" dirty="0" smtClean="0"/>
          </a:p>
          <a:p>
            <a:pPr lvl="1"/>
            <a:r>
              <a:rPr lang="en-US" altLang="en-US" dirty="0" smtClean="0"/>
              <a:t>Causes </a:t>
            </a:r>
            <a:r>
              <a:rPr lang="en-US" altLang="en-US" dirty="0"/>
              <a:t>muscle contraction in response to increased muscle length (stretch)</a:t>
            </a:r>
          </a:p>
        </p:txBody>
      </p:sp>
    </p:spTree>
    <p:extLst>
      <p:ext uri="{BB962C8B-B14F-4D97-AF65-F5344CB8AC3E}">
        <p14:creationId xmlns:p14="http://schemas.microsoft.com/office/powerpoint/2010/main" val="5483492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4826" name="Rectangle 10"/>
          <p:cNvSpPr>
            <a:spLocks noGrp="1" noChangeArrowheads="1"/>
          </p:cNvSpPr>
          <p:nvPr>
            <p:ph type="title"/>
          </p:nvPr>
        </p:nvSpPr>
        <p:spPr/>
        <p:txBody>
          <a:bodyPr/>
          <a:lstStyle/>
          <a:p>
            <a:r>
              <a:rPr lang="en-US" altLang="en-US"/>
              <a:t>Stretch Reflexes</a:t>
            </a:r>
          </a:p>
        </p:txBody>
      </p:sp>
      <p:sp>
        <p:nvSpPr>
          <p:cNvPr id="34827" name="Rectangle 11"/>
          <p:cNvSpPr>
            <a:spLocks noGrp="1" noChangeArrowheads="1"/>
          </p:cNvSpPr>
          <p:nvPr>
            <p:ph type="body" idx="1"/>
          </p:nvPr>
        </p:nvSpPr>
        <p:spPr/>
        <p:txBody>
          <a:bodyPr>
            <a:normAutofit lnSpcReduction="10000"/>
          </a:bodyPr>
          <a:lstStyle/>
          <a:p>
            <a:r>
              <a:rPr lang="en-US" altLang="en-US" dirty="0"/>
              <a:t>How stretch reflex works</a:t>
            </a:r>
          </a:p>
          <a:p>
            <a:pPr lvl="1"/>
            <a:r>
              <a:rPr lang="en-US" altLang="en-US" dirty="0"/>
              <a:t>Stretch activates muscle spindle</a:t>
            </a:r>
          </a:p>
          <a:p>
            <a:pPr lvl="1"/>
            <a:r>
              <a:rPr lang="en-US" altLang="en-US" dirty="0"/>
              <a:t>Sensory neurons synapse directly with </a:t>
            </a:r>
            <a:r>
              <a:rPr lang="en-US" altLang="en-US" dirty="0">
                <a:sym typeface="Symbol" pitchFamily="-78" charset="0"/>
              </a:rPr>
              <a:t></a:t>
            </a:r>
            <a:r>
              <a:rPr lang="en-US" altLang="en-US" dirty="0"/>
              <a:t> motor neurons in spinal cord</a:t>
            </a:r>
          </a:p>
          <a:p>
            <a:pPr lvl="1"/>
            <a:r>
              <a:rPr lang="en-US" altLang="en-US" dirty="0">
                <a:sym typeface="Symbol" pitchFamily="-78" charset="0"/>
              </a:rPr>
              <a:t></a:t>
            </a:r>
            <a:r>
              <a:rPr lang="en-US" altLang="en-US" dirty="0"/>
              <a:t> motor neurons cause stretched muscle to contract</a:t>
            </a:r>
          </a:p>
          <a:p>
            <a:endParaRPr lang="en-US" altLang="en-US" dirty="0" smtClean="0"/>
          </a:p>
          <a:p>
            <a:r>
              <a:rPr lang="en-US" altLang="en-US" dirty="0" smtClean="0"/>
              <a:t>All </a:t>
            </a:r>
            <a:r>
              <a:rPr lang="en-US" altLang="en-US" dirty="0"/>
              <a:t>stretch reflexes are </a:t>
            </a:r>
            <a:r>
              <a:rPr lang="en-US" altLang="en-US" b="1" dirty="0"/>
              <a:t>monosynaptic</a:t>
            </a:r>
            <a:r>
              <a:rPr lang="en-US" altLang="en-US" dirty="0"/>
              <a:t> and </a:t>
            </a:r>
            <a:r>
              <a:rPr lang="en-US" altLang="en-US" b="1" dirty="0" err="1"/>
              <a:t>ipsilateral</a:t>
            </a:r>
            <a:r>
              <a:rPr lang="en-US" altLang="en-US" dirty="0"/>
              <a:t> </a:t>
            </a:r>
          </a:p>
        </p:txBody>
      </p:sp>
    </p:spTree>
    <p:extLst>
      <p:ext uri="{BB962C8B-B14F-4D97-AF65-F5344CB8AC3E}">
        <p14:creationId xmlns:p14="http://schemas.microsoft.com/office/powerpoint/2010/main" val="12365971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5846" name="Rectangle 6"/>
          <p:cNvSpPr>
            <a:spLocks noGrp="1" noChangeArrowheads="1"/>
          </p:cNvSpPr>
          <p:nvPr>
            <p:ph type="title"/>
          </p:nvPr>
        </p:nvSpPr>
        <p:spPr/>
        <p:txBody>
          <a:bodyPr/>
          <a:lstStyle/>
          <a:p>
            <a:r>
              <a:rPr lang="en-US" altLang="en-US"/>
              <a:t>Stretch Reflexes</a:t>
            </a:r>
          </a:p>
        </p:txBody>
      </p:sp>
      <p:sp>
        <p:nvSpPr>
          <p:cNvPr id="35847" name="Rectangle 7"/>
          <p:cNvSpPr>
            <a:spLocks noGrp="1" noChangeArrowheads="1"/>
          </p:cNvSpPr>
          <p:nvPr>
            <p:ph type="body" idx="1"/>
          </p:nvPr>
        </p:nvSpPr>
        <p:spPr/>
        <p:txBody>
          <a:bodyPr/>
          <a:lstStyle/>
          <a:p>
            <a:r>
              <a:rPr lang="en-US" altLang="en-US" dirty="0"/>
              <a:t>Reciprocal inhibition also </a:t>
            </a:r>
            <a:r>
              <a:rPr lang="en-US" altLang="en-US" dirty="0" smtClean="0"/>
              <a:t>occurs</a:t>
            </a:r>
          </a:p>
          <a:p>
            <a:pPr lvl="1"/>
            <a:r>
              <a:rPr lang="en-US" altLang="en-US" dirty="0" smtClean="0"/>
              <a:t>Specific fibers </a:t>
            </a:r>
            <a:r>
              <a:rPr lang="en-US" altLang="en-US" dirty="0"/>
              <a:t>synapse with </a:t>
            </a:r>
            <a:r>
              <a:rPr lang="en-US" altLang="en-US" dirty="0" err="1"/>
              <a:t>interneurons</a:t>
            </a:r>
            <a:r>
              <a:rPr lang="en-US" altLang="en-US" dirty="0"/>
              <a:t> that </a:t>
            </a:r>
            <a:r>
              <a:rPr lang="en-US" altLang="en-US" dirty="0" smtClean="0"/>
              <a:t>inhibit </a:t>
            </a:r>
            <a:r>
              <a:rPr lang="en-US" altLang="en-US" dirty="0"/>
              <a:t>motor neurons of antagonistic muscles</a:t>
            </a:r>
          </a:p>
          <a:p>
            <a:pPr lvl="1"/>
            <a:r>
              <a:rPr lang="en-US" altLang="en-US" dirty="0" smtClean="0"/>
              <a:t>Example</a:t>
            </a:r>
          </a:p>
          <a:p>
            <a:pPr lvl="2"/>
            <a:r>
              <a:rPr lang="en-US" altLang="en-US" dirty="0" smtClean="0"/>
              <a:t>In </a:t>
            </a:r>
            <a:r>
              <a:rPr lang="en-US" altLang="en-US" dirty="0"/>
              <a:t>patellar </a:t>
            </a:r>
            <a:r>
              <a:rPr lang="en-US" altLang="en-US" dirty="0" smtClean="0"/>
              <a:t>reflex:</a:t>
            </a:r>
          </a:p>
          <a:p>
            <a:pPr lvl="3"/>
            <a:r>
              <a:rPr lang="en-US" altLang="en-US" dirty="0" smtClean="0"/>
              <a:t>stretched </a:t>
            </a:r>
            <a:r>
              <a:rPr lang="en-US" altLang="en-US" dirty="0"/>
              <a:t>muscle (quadriceps) contracts </a:t>
            </a:r>
            <a:endParaRPr lang="en-US" altLang="en-US" dirty="0" smtClean="0"/>
          </a:p>
          <a:p>
            <a:pPr lvl="3"/>
            <a:r>
              <a:rPr lang="en-US" altLang="en-US" dirty="0" smtClean="0"/>
              <a:t>antagonists </a:t>
            </a:r>
            <a:r>
              <a:rPr lang="en-US" altLang="en-US" dirty="0"/>
              <a:t>(hamstrings) relax</a:t>
            </a:r>
          </a:p>
        </p:txBody>
      </p:sp>
    </p:spTree>
    <p:extLst>
      <p:ext uri="{BB962C8B-B14F-4D97-AF65-F5344CB8AC3E}">
        <p14:creationId xmlns:p14="http://schemas.microsoft.com/office/powerpoint/2010/main" val="295043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8440" name="Rectangle 8"/>
          <p:cNvSpPr>
            <a:spLocks noGrp="1" noChangeArrowheads="1"/>
          </p:cNvSpPr>
          <p:nvPr>
            <p:ph type="title"/>
          </p:nvPr>
        </p:nvSpPr>
        <p:spPr/>
        <p:txBody>
          <a:bodyPr>
            <a:normAutofit/>
          </a:bodyPr>
          <a:lstStyle/>
          <a:p>
            <a:r>
              <a:rPr lang="en-US" altLang="en-US" dirty="0" smtClean="0"/>
              <a:t>Simple, </a:t>
            </a:r>
            <a:r>
              <a:rPr lang="en-US" altLang="en-US" dirty="0" err="1" smtClean="0"/>
              <a:t>Nonencapsulated</a:t>
            </a:r>
            <a:endParaRPr lang="en-US" altLang="en-US" dirty="0"/>
          </a:p>
        </p:txBody>
      </p:sp>
      <p:sp>
        <p:nvSpPr>
          <p:cNvPr id="18441" name="Rectangle 9"/>
          <p:cNvSpPr>
            <a:spLocks noGrp="1" noChangeArrowheads="1"/>
          </p:cNvSpPr>
          <p:nvPr>
            <p:ph type="body" idx="1"/>
          </p:nvPr>
        </p:nvSpPr>
        <p:spPr/>
        <p:txBody>
          <a:bodyPr/>
          <a:lstStyle/>
          <a:p>
            <a:r>
              <a:rPr lang="en-US" altLang="en-US" dirty="0"/>
              <a:t>Light touch receptors</a:t>
            </a:r>
          </a:p>
          <a:p>
            <a:pPr lvl="1"/>
            <a:r>
              <a:rPr lang="en-US" altLang="en-US" dirty="0"/>
              <a:t>Tactile (Merkel) </a:t>
            </a:r>
            <a:r>
              <a:rPr lang="en-US" altLang="en-US" dirty="0" smtClean="0"/>
              <a:t>discs</a:t>
            </a:r>
          </a:p>
          <a:p>
            <a:pPr lvl="2"/>
            <a:r>
              <a:rPr lang="en-US" altLang="en-US" dirty="0" smtClean="0"/>
              <a:t>Sensitive to light pressure</a:t>
            </a:r>
            <a:endParaRPr lang="en-US" altLang="en-US" dirty="0"/>
          </a:p>
          <a:p>
            <a:pPr lvl="1"/>
            <a:endParaRPr lang="en-US" altLang="en-US" dirty="0" smtClean="0"/>
          </a:p>
          <a:p>
            <a:pPr lvl="1"/>
            <a:r>
              <a:rPr lang="en-US" altLang="en-US" dirty="0" smtClean="0"/>
              <a:t>Hair </a:t>
            </a:r>
            <a:r>
              <a:rPr lang="en-US" altLang="en-US" dirty="0"/>
              <a:t>follicle </a:t>
            </a:r>
            <a:r>
              <a:rPr lang="en-US" altLang="en-US" dirty="0" smtClean="0"/>
              <a:t>receptors</a:t>
            </a:r>
          </a:p>
          <a:p>
            <a:pPr lvl="2"/>
            <a:r>
              <a:rPr lang="en-US" altLang="en-US" dirty="0" smtClean="0"/>
              <a:t>Sensitive to hair movement</a:t>
            </a:r>
          </a:p>
          <a:p>
            <a:pPr lvl="2"/>
            <a:endParaRPr lang="en-US" altLang="en-US" dirty="0"/>
          </a:p>
        </p:txBody>
      </p:sp>
    </p:spTree>
    <p:extLst>
      <p:ext uri="{BB962C8B-B14F-4D97-AF65-F5344CB8AC3E}">
        <p14:creationId xmlns:p14="http://schemas.microsoft.com/office/powerpoint/2010/main" val="1274424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6872" name="Rectangle 8"/>
          <p:cNvSpPr>
            <a:spLocks noGrp="1" noChangeArrowheads="1"/>
          </p:cNvSpPr>
          <p:nvPr>
            <p:ph type="title"/>
          </p:nvPr>
        </p:nvSpPr>
        <p:spPr/>
        <p:txBody>
          <a:bodyPr/>
          <a:lstStyle/>
          <a:p>
            <a:r>
              <a:rPr lang="en-US" altLang="en-US"/>
              <a:t>Stretch Reflexes</a:t>
            </a:r>
          </a:p>
        </p:txBody>
      </p:sp>
      <p:sp>
        <p:nvSpPr>
          <p:cNvPr id="36873" name="Rectangle 9"/>
          <p:cNvSpPr>
            <a:spLocks noGrp="1" noChangeArrowheads="1"/>
          </p:cNvSpPr>
          <p:nvPr>
            <p:ph type="body" idx="1"/>
          </p:nvPr>
        </p:nvSpPr>
        <p:spPr/>
        <p:txBody>
          <a:bodyPr>
            <a:normAutofit fontScale="85000" lnSpcReduction="20000"/>
          </a:bodyPr>
          <a:lstStyle/>
          <a:p>
            <a:pPr>
              <a:lnSpc>
                <a:spcPct val="90000"/>
              </a:lnSpc>
            </a:pPr>
            <a:r>
              <a:rPr lang="en-US" altLang="en-US" dirty="0"/>
              <a:t>Positive reflex reactions indicate</a:t>
            </a:r>
          </a:p>
          <a:p>
            <a:pPr lvl="1">
              <a:lnSpc>
                <a:spcPct val="90000"/>
              </a:lnSpc>
            </a:pPr>
            <a:r>
              <a:rPr lang="en-US" altLang="en-US" dirty="0"/>
              <a:t>Sensory and motor connections between muscle and spinal cord intact</a:t>
            </a:r>
          </a:p>
          <a:p>
            <a:pPr lvl="1">
              <a:lnSpc>
                <a:spcPct val="90000"/>
              </a:lnSpc>
            </a:pPr>
            <a:endParaRPr lang="en-US" altLang="en-US" dirty="0" smtClean="0"/>
          </a:p>
          <a:p>
            <a:pPr lvl="1">
              <a:lnSpc>
                <a:spcPct val="90000"/>
              </a:lnSpc>
            </a:pPr>
            <a:r>
              <a:rPr lang="en-US" altLang="en-US" dirty="0" smtClean="0"/>
              <a:t>Strength </a:t>
            </a:r>
            <a:r>
              <a:rPr lang="en-US" altLang="en-US" dirty="0"/>
              <a:t>of response indicates degree of spinal cord excitability</a:t>
            </a:r>
          </a:p>
          <a:p>
            <a:pPr>
              <a:lnSpc>
                <a:spcPct val="90000"/>
              </a:lnSpc>
            </a:pPr>
            <a:endParaRPr lang="en-US" altLang="en-US" dirty="0" smtClean="0"/>
          </a:p>
          <a:p>
            <a:pPr>
              <a:lnSpc>
                <a:spcPct val="90000"/>
              </a:lnSpc>
            </a:pPr>
            <a:r>
              <a:rPr lang="en-US" altLang="en-US" dirty="0" smtClean="0"/>
              <a:t>Hypoactive </a:t>
            </a:r>
            <a:r>
              <a:rPr lang="en-US" altLang="en-US" dirty="0"/>
              <a:t>or absent </a:t>
            </a:r>
            <a:r>
              <a:rPr lang="en-US" altLang="en-US" dirty="0" smtClean="0"/>
              <a:t>reflexes indicate</a:t>
            </a:r>
          </a:p>
          <a:p>
            <a:pPr lvl="1">
              <a:lnSpc>
                <a:spcPct val="90000"/>
              </a:lnSpc>
            </a:pPr>
            <a:r>
              <a:rPr lang="en-US" altLang="en-US" dirty="0" smtClean="0"/>
              <a:t>peripheral </a:t>
            </a:r>
            <a:r>
              <a:rPr lang="en-US" altLang="en-US" dirty="0"/>
              <a:t>nerve damage </a:t>
            </a:r>
            <a:endParaRPr lang="en-US" altLang="en-US" dirty="0" smtClean="0"/>
          </a:p>
          <a:p>
            <a:pPr lvl="1">
              <a:lnSpc>
                <a:spcPct val="90000"/>
              </a:lnSpc>
            </a:pPr>
            <a:r>
              <a:rPr lang="en-US" altLang="en-US" dirty="0" smtClean="0"/>
              <a:t>ventral </a:t>
            </a:r>
            <a:r>
              <a:rPr lang="en-US" altLang="en-US" dirty="0"/>
              <a:t>horn injury</a:t>
            </a:r>
          </a:p>
          <a:p>
            <a:pPr>
              <a:lnSpc>
                <a:spcPct val="90000"/>
              </a:lnSpc>
            </a:pPr>
            <a:endParaRPr lang="en-US" altLang="en-US" dirty="0" smtClean="0"/>
          </a:p>
          <a:p>
            <a:pPr>
              <a:lnSpc>
                <a:spcPct val="90000"/>
              </a:lnSpc>
            </a:pPr>
            <a:r>
              <a:rPr lang="en-US" altLang="en-US" dirty="0" smtClean="0"/>
              <a:t>Hyperactive responses indicate</a:t>
            </a:r>
          </a:p>
          <a:p>
            <a:pPr lvl="1">
              <a:lnSpc>
                <a:spcPct val="90000"/>
              </a:lnSpc>
            </a:pPr>
            <a:r>
              <a:rPr lang="en-US" altLang="en-US" dirty="0" smtClean="0"/>
              <a:t>lesions </a:t>
            </a:r>
            <a:r>
              <a:rPr lang="en-US" altLang="en-US" dirty="0"/>
              <a:t>of </a:t>
            </a:r>
            <a:r>
              <a:rPr lang="en-US" altLang="en-US" dirty="0" err="1"/>
              <a:t>corticospinal</a:t>
            </a:r>
            <a:r>
              <a:rPr lang="en-US" altLang="en-US" dirty="0"/>
              <a:t> tract</a:t>
            </a:r>
          </a:p>
        </p:txBody>
      </p:sp>
    </p:spTree>
    <p:extLst>
      <p:ext uri="{BB962C8B-B14F-4D97-AF65-F5344CB8AC3E}">
        <p14:creationId xmlns:p14="http://schemas.microsoft.com/office/powerpoint/2010/main" val="2488740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9162" name="Rectangle 10"/>
          <p:cNvSpPr>
            <a:spLocks noGrp="1" noChangeArrowheads="1"/>
          </p:cNvSpPr>
          <p:nvPr>
            <p:ph type="title"/>
          </p:nvPr>
        </p:nvSpPr>
        <p:spPr/>
        <p:txBody>
          <a:bodyPr/>
          <a:lstStyle/>
          <a:p>
            <a:r>
              <a:rPr lang="en-US" altLang="en-US"/>
              <a:t>The Tendon Reflex</a:t>
            </a:r>
          </a:p>
        </p:txBody>
      </p:sp>
      <p:sp>
        <p:nvSpPr>
          <p:cNvPr id="49163" name="Rectangle 11"/>
          <p:cNvSpPr>
            <a:spLocks noGrp="1" noChangeArrowheads="1"/>
          </p:cNvSpPr>
          <p:nvPr>
            <p:ph type="body" idx="1"/>
          </p:nvPr>
        </p:nvSpPr>
        <p:spPr/>
        <p:txBody>
          <a:bodyPr/>
          <a:lstStyle/>
          <a:p>
            <a:r>
              <a:rPr lang="en-US" altLang="en-US" dirty="0"/>
              <a:t>Polysynaptic reflexes</a:t>
            </a:r>
          </a:p>
          <a:p>
            <a:endParaRPr lang="en-US" altLang="en-US" dirty="0" smtClean="0"/>
          </a:p>
          <a:p>
            <a:r>
              <a:rPr lang="en-US" altLang="en-US" dirty="0" smtClean="0"/>
              <a:t>Helps </a:t>
            </a:r>
            <a:r>
              <a:rPr lang="en-US" altLang="en-US" dirty="0"/>
              <a:t>prevent damage due to excessive stretch </a:t>
            </a:r>
          </a:p>
          <a:p>
            <a:endParaRPr lang="en-US" altLang="en-US" dirty="0" smtClean="0"/>
          </a:p>
          <a:p>
            <a:r>
              <a:rPr lang="en-US" altLang="en-US" dirty="0" smtClean="0"/>
              <a:t>Important </a:t>
            </a:r>
            <a:r>
              <a:rPr lang="en-US" altLang="en-US" dirty="0"/>
              <a:t>for smooth onset and termination of muscle contraction</a:t>
            </a:r>
          </a:p>
        </p:txBody>
      </p:sp>
    </p:spTree>
    <p:extLst>
      <p:ext uri="{BB962C8B-B14F-4D97-AF65-F5344CB8AC3E}">
        <p14:creationId xmlns:p14="http://schemas.microsoft.com/office/powerpoint/2010/main" val="25994361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50184" name="Rectangle 8"/>
          <p:cNvSpPr>
            <a:spLocks noGrp="1" noChangeArrowheads="1"/>
          </p:cNvSpPr>
          <p:nvPr>
            <p:ph type="title"/>
          </p:nvPr>
        </p:nvSpPr>
        <p:spPr/>
        <p:txBody>
          <a:bodyPr/>
          <a:lstStyle/>
          <a:p>
            <a:r>
              <a:rPr lang="en-US" altLang="en-US"/>
              <a:t>The Tendon Reflex</a:t>
            </a:r>
          </a:p>
        </p:txBody>
      </p:sp>
      <p:sp>
        <p:nvSpPr>
          <p:cNvPr id="50185" name="Rectangle 9"/>
          <p:cNvSpPr>
            <a:spLocks noGrp="1" noChangeArrowheads="1"/>
          </p:cNvSpPr>
          <p:nvPr>
            <p:ph type="body" idx="1"/>
          </p:nvPr>
        </p:nvSpPr>
        <p:spPr/>
        <p:txBody>
          <a:bodyPr>
            <a:normAutofit fontScale="92500"/>
          </a:bodyPr>
          <a:lstStyle/>
          <a:p>
            <a:r>
              <a:rPr lang="en-US" altLang="en-US" dirty="0"/>
              <a:t>Produces muscle relaxation (lengthening) in response to tension</a:t>
            </a:r>
          </a:p>
          <a:p>
            <a:pPr lvl="1"/>
            <a:r>
              <a:rPr lang="en-US" altLang="en-US" dirty="0"/>
              <a:t>Contraction or passive stretch activates tendon reflex </a:t>
            </a:r>
          </a:p>
          <a:p>
            <a:pPr lvl="1"/>
            <a:endParaRPr lang="en-US" altLang="en-US" dirty="0" smtClean="0"/>
          </a:p>
          <a:p>
            <a:pPr lvl="1"/>
            <a:r>
              <a:rPr lang="en-US" altLang="en-US" dirty="0" smtClean="0"/>
              <a:t>Afferent </a:t>
            </a:r>
            <a:r>
              <a:rPr lang="en-US" altLang="en-US" dirty="0"/>
              <a:t>impulses transmitted to spinal cord </a:t>
            </a:r>
          </a:p>
          <a:p>
            <a:pPr lvl="2"/>
            <a:r>
              <a:rPr lang="en-US" altLang="en-US" dirty="0"/>
              <a:t>Contracting muscle relaxes; antagonist contracts (</a:t>
            </a:r>
            <a:r>
              <a:rPr lang="en-US" altLang="en-US" b="1" dirty="0"/>
              <a:t>reciprocal activation</a:t>
            </a:r>
            <a:r>
              <a:rPr lang="en-US" altLang="en-US" dirty="0"/>
              <a:t>)</a:t>
            </a:r>
          </a:p>
          <a:p>
            <a:pPr lvl="1"/>
            <a:endParaRPr lang="en-US" altLang="en-US" dirty="0" smtClean="0"/>
          </a:p>
          <a:p>
            <a:pPr lvl="1"/>
            <a:r>
              <a:rPr lang="en-US" altLang="en-US" dirty="0" smtClean="0"/>
              <a:t>Information </a:t>
            </a:r>
            <a:r>
              <a:rPr lang="en-US" altLang="en-US" dirty="0"/>
              <a:t>transmitted simultaneously to cerebellum and used to adjust muscle tension</a:t>
            </a:r>
          </a:p>
        </p:txBody>
      </p:sp>
    </p:spTree>
    <p:extLst>
      <p:ext uri="{BB962C8B-B14F-4D97-AF65-F5344CB8AC3E}">
        <p14:creationId xmlns:p14="http://schemas.microsoft.com/office/powerpoint/2010/main" val="5666267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1"/>
          <p:cNvSpPr>
            <a:spLocks noGrp="1"/>
          </p:cNvSpPr>
          <p:nvPr>
            <p:ph type="ftr" sz="quarter" idx="10"/>
          </p:nvPr>
        </p:nvSpPr>
        <p:spPr/>
        <p:txBody>
          <a:bodyPr/>
          <a:lstStyle/>
          <a:p>
            <a:r>
              <a:rPr lang="en-GB" altLang="en-US" dirty="0" smtClean="0"/>
              <a:t> </a:t>
            </a:r>
            <a:endParaRPr lang="en-GB" altLang="en-US" dirty="0"/>
          </a:p>
        </p:txBody>
      </p:sp>
      <p:sp>
        <p:nvSpPr>
          <p:cNvPr id="52247" name="Rectangle 23"/>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2</a:t>
            </a:r>
          </a:p>
        </p:txBody>
      </p:sp>
      <p:sp>
        <p:nvSpPr>
          <p:cNvPr id="52248" name="Rectangle 24"/>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r>
              <a:rPr lang="en-US" altLang="en-US" sz="1200">
                <a:solidFill>
                  <a:schemeClr val="tx1"/>
                </a:solidFill>
              </a:rPr>
              <a:t>Figure 13.19  The tendon reflex.</a:t>
            </a:r>
          </a:p>
        </p:txBody>
      </p:sp>
      <p:pic>
        <p:nvPicPr>
          <p:cNvPr id="52269" name="Picture 45" descr="figure_13_19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r="4785" b="3616"/>
          <a:stretch>
            <a:fillRect/>
          </a:stretch>
        </p:blipFill>
        <p:spPr bwMode="auto">
          <a:xfrm>
            <a:off x="182563" y="992188"/>
            <a:ext cx="85931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a14:hiddenLine>
            </a:ext>
          </a:extLst>
        </p:spPr>
      </p:pic>
      <p:sp>
        <p:nvSpPr>
          <p:cNvPr id="52270" name="Freeform 46"/>
          <p:cNvSpPr>
            <a:spLocks/>
          </p:cNvSpPr>
          <p:nvPr/>
        </p:nvSpPr>
        <p:spPr bwMode="auto">
          <a:xfrm>
            <a:off x="1543050" y="3617913"/>
            <a:ext cx="339725" cy="182562"/>
          </a:xfrm>
          <a:custGeom>
            <a:avLst/>
            <a:gdLst>
              <a:gd name="T0" fmla="*/ 0 w 204"/>
              <a:gd name="T1" fmla="*/ 0 h 110"/>
              <a:gd name="T2" fmla="*/ 112 w 204"/>
              <a:gd name="T3" fmla="*/ 0 h 110"/>
              <a:gd name="T4" fmla="*/ 204 w 204"/>
              <a:gd name="T5" fmla="*/ 110 h 110"/>
            </a:gdLst>
            <a:ahLst/>
            <a:cxnLst>
              <a:cxn ang="0">
                <a:pos x="T0" y="T1"/>
              </a:cxn>
              <a:cxn ang="0">
                <a:pos x="T2" y="T3"/>
              </a:cxn>
              <a:cxn ang="0">
                <a:pos x="T4" y="T5"/>
              </a:cxn>
            </a:cxnLst>
            <a:rect l="0" t="0" r="r" b="b"/>
            <a:pathLst>
              <a:path w="204" h="110">
                <a:moveTo>
                  <a:pt x="0" y="0"/>
                </a:moveTo>
                <a:lnTo>
                  <a:pt x="112" y="0"/>
                </a:lnTo>
                <a:lnTo>
                  <a:pt x="204" y="11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71" name="Line 47"/>
          <p:cNvSpPr>
            <a:spLocks noChangeShapeType="1"/>
          </p:cNvSpPr>
          <p:nvPr/>
        </p:nvSpPr>
        <p:spPr bwMode="auto">
          <a:xfrm flipV="1">
            <a:off x="2755900" y="2946400"/>
            <a:ext cx="0" cy="5715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2" name="Line 48"/>
          <p:cNvSpPr>
            <a:spLocks noChangeShapeType="1"/>
          </p:cNvSpPr>
          <p:nvPr/>
        </p:nvSpPr>
        <p:spPr bwMode="auto">
          <a:xfrm flipV="1">
            <a:off x="1935163" y="1481138"/>
            <a:ext cx="0" cy="2243137"/>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3" name="Line 49"/>
          <p:cNvSpPr>
            <a:spLocks noChangeShapeType="1"/>
          </p:cNvSpPr>
          <p:nvPr/>
        </p:nvSpPr>
        <p:spPr bwMode="auto">
          <a:xfrm>
            <a:off x="690563" y="1481138"/>
            <a:ext cx="3379787" cy="0"/>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4" name="Line 50"/>
          <p:cNvSpPr>
            <a:spLocks noChangeShapeType="1"/>
          </p:cNvSpPr>
          <p:nvPr/>
        </p:nvSpPr>
        <p:spPr bwMode="auto">
          <a:xfrm>
            <a:off x="3071813" y="3948113"/>
            <a:ext cx="0" cy="369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6" name="Rectangle 52"/>
          <p:cNvSpPr>
            <a:spLocks noChangeArrowheads="1"/>
          </p:cNvSpPr>
          <p:nvPr/>
        </p:nvSpPr>
        <p:spPr bwMode="auto">
          <a:xfrm>
            <a:off x="577850" y="922050"/>
            <a:ext cx="3623108" cy="584775"/>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wrap="none" anchor="ctr">
            <a:spAutoFit/>
          </a:bodyPr>
          <a:lstStyle/>
          <a:p>
            <a:r>
              <a:rPr lang="en-US" altLang="en-US" sz="1600" b="1" dirty="0">
                <a:latin typeface="Arial" charset="0"/>
              </a:rPr>
              <a:t>       </a:t>
            </a:r>
            <a:r>
              <a:rPr lang="en-US" altLang="en-US" sz="1600" b="1" dirty="0">
                <a:solidFill>
                  <a:schemeClr val="tx1"/>
                </a:solidFill>
                <a:latin typeface="Arial" charset="0"/>
              </a:rPr>
              <a:t>Quadriceps strongly contracts.</a:t>
            </a:r>
          </a:p>
          <a:p>
            <a:r>
              <a:rPr lang="en-US" altLang="en-US" sz="1600" b="1" dirty="0">
                <a:solidFill>
                  <a:schemeClr val="tx1"/>
                </a:solidFill>
                <a:latin typeface="Arial" charset="0"/>
              </a:rPr>
              <a:t>Tendon organs are activated. </a:t>
            </a:r>
          </a:p>
        </p:txBody>
      </p:sp>
      <p:sp>
        <p:nvSpPr>
          <p:cNvPr id="52278" name="Rectangle 54"/>
          <p:cNvSpPr>
            <a:spLocks noChangeArrowheads="1"/>
          </p:cNvSpPr>
          <p:nvPr/>
        </p:nvSpPr>
        <p:spPr bwMode="auto">
          <a:xfrm>
            <a:off x="6540500" y="3397250"/>
            <a:ext cx="1290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dirty="0">
                <a:latin typeface="Arial" charset="0"/>
              </a:rPr>
              <a:t>Spinal cord</a:t>
            </a:r>
          </a:p>
        </p:txBody>
      </p:sp>
      <p:sp>
        <p:nvSpPr>
          <p:cNvPr id="52279" name="Rectangle 55"/>
          <p:cNvSpPr>
            <a:spLocks noChangeArrowheads="1"/>
          </p:cNvSpPr>
          <p:nvPr/>
        </p:nvSpPr>
        <p:spPr bwMode="auto">
          <a:xfrm>
            <a:off x="2224088" y="2409825"/>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600" b="1">
                <a:latin typeface="Arial" charset="0"/>
              </a:rPr>
              <a:t>Quadriceps</a:t>
            </a:r>
          </a:p>
          <a:p>
            <a:r>
              <a:rPr lang="en-US" altLang="en-US" sz="1600" b="1">
                <a:latin typeface="Arial" charset="0"/>
              </a:rPr>
              <a:t>(extensors)</a:t>
            </a:r>
          </a:p>
        </p:txBody>
      </p:sp>
      <p:sp>
        <p:nvSpPr>
          <p:cNvPr id="52280" name="Rectangle 56"/>
          <p:cNvSpPr>
            <a:spLocks noChangeArrowheads="1"/>
          </p:cNvSpPr>
          <p:nvPr/>
        </p:nvSpPr>
        <p:spPr bwMode="auto">
          <a:xfrm>
            <a:off x="80963" y="3429000"/>
            <a:ext cx="153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Tendon organ</a:t>
            </a:r>
          </a:p>
        </p:txBody>
      </p:sp>
      <p:sp>
        <p:nvSpPr>
          <p:cNvPr id="52281" name="Rectangle 57"/>
          <p:cNvSpPr>
            <a:spLocks noChangeArrowheads="1"/>
          </p:cNvSpPr>
          <p:nvPr/>
        </p:nvSpPr>
        <p:spPr bwMode="auto">
          <a:xfrm>
            <a:off x="2433638" y="4243388"/>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Hamstrings</a:t>
            </a:r>
          </a:p>
          <a:p>
            <a:pPr algn="ctr"/>
            <a:r>
              <a:rPr lang="en-US" altLang="en-US" sz="1600" b="1">
                <a:latin typeface="Arial" charset="0"/>
              </a:rPr>
              <a:t>(flexors)</a:t>
            </a:r>
          </a:p>
        </p:txBody>
      </p:sp>
      <p:sp>
        <p:nvSpPr>
          <p:cNvPr id="52282" name="Rectangle 58"/>
          <p:cNvSpPr>
            <a:spLocks noChangeArrowheads="1"/>
          </p:cNvSpPr>
          <p:nvPr/>
        </p:nvSpPr>
        <p:spPr bwMode="auto">
          <a:xfrm>
            <a:off x="6846888" y="2220913"/>
            <a:ext cx="273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2283" name="Rectangle 59"/>
          <p:cNvSpPr>
            <a:spLocks noChangeArrowheads="1"/>
          </p:cNvSpPr>
          <p:nvPr/>
        </p:nvSpPr>
        <p:spPr bwMode="auto">
          <a:xfrm>
            <a:off x="6464300" y="2305050"/>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2284" name="Rectangle 60"/>
          <p:cNvSpPr>
            <a:spLocks noChangeArrowheads="1"/>
          </p:cNvSpPr>
          <p:nvPr/>
        </p:nvSpPr>
        <p:spPr bwMode="auto">
          <a:xfrm>
            <a:off x="6848475" y="2720975"/>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2285" name="Rectangle 61"/>
          <p:cNvSpPr>
            <a:spLocks noChangeArrowheads="1"/>
          </p:cNvSpPr>
          <p:nvPr/>
        </p:nvSpPr>
        <p:spPr bwMode="auto">
          <a:xfrm>
            <a:off x="6459538" y="2697163"/>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2286" name="Rectangle 62"/>
          <p:cNvSpPr>
            <a:spLocks noChangeArrowheads="1"/>
          </p:cNvSpPr>
          <p:nvPr/>
        </p:nvSpPr>
        <p:spPr bwMode="auto">
          <a:xfrm>
            <a:off x="112713" y="5637213"/>
            <a:ext cx="195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Excitatory synapse</a:t>
            </a:r>
          </a:p>
        </p:txBody>
      </p:sp>
      <p:sp>
        <p:nvSpPr>
          <p:cNvPr id="52287" name="Rectangle 63"/>
          <p:cNvSpPr>
            <a:spLocks noChangeArrowheads="1"/>
          </p:cNvSpPr>
          <p:nvPr/>
        </p:nvSpPr>
        <p:spPr bwMode="auto">
          <a:xfrm>
            <a:off x="127000" y="5883275"/>
            <a:ext cx="190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Inhibitory synapse</a:t>
            </a:r>
          </a:p>
        </p:txBody>
      </p:sp>
      <p:sp>
        <p:nvSpPr>
          <p:cNvPr id="52289" name="Oval 65"/>
          <p:cNvSpPr>
            <a:spLocks noChangeArrowheads="1"/>
          </p:cNvSpPr>
          <p:nvPr/>
        </p:nvSpPr>
        <p:spPr bwMode="auto">
          <a:xfrm>
            <a:off x="681038" y="908050"/>
            <a:ext cx="306387" cy="301625"/>
          </a:xfrm>
          <a:prstGeom prst="ellipse">
            <a:avLst/>
          </a:prstGeom>
          <a:solidFill>
            <a:schemeClr val="bg1"/>
          </a:solidFill>
          <a:ln w="19050">
            <a:solidFill>
              <a:srgbClr val="1487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charset="0"/>
              </a:rPr>
              <a:t>1</a:t>
            </a:r>
            <a:endParaRPr lang="en-US" altLang="en-US" sz="1600" dirty="0">
              <a:latin typeface="Arial" charset="0"/>
            </a:endParaRPr>
          </a:p>
        </p:txBody>
      </p:sp>
    </p:spTree>
    <p:extLst>
      <p:ext uri="{BB962C8B-B14F-4D97-AF65-F5344CB8AC3E}">
        <p14:creationId xmlns:p14="http://schemas.microsoft.com/office/powerpoint/2010/main" val="35315174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sp>
        <p:nvSpPr>
          <p:cNvPr id="53275" name="Rectangle 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3</a:t>
            </a:r>
          </a:p>
        </p:txBody>
      </p:sp>
      <p:sp>
        <p:nvSpPr>
          <p:cNvPr id="53276" name="Rectangle 2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r>
              <a:rPr lang="en-US" altLang="en-US" sz="1200">
                <a:solidFill>
                  <a:schemeClr val="tx1"/>
                </a:solidFill>
              </a:rPr>
              <a:t>Figure 13.19  The tendon reflex.</a:t>
            </a:r>
          </a:p>
        </p:txBody>
      </p:sp>
      <p:pic>
        <p:nvPicPr>
          <p:cNvPr id="53301" name="Picture 53" descr="figure_13_19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r="4785" b="3616"/>
          <a:stretch>
            <a:fillRect/>
          </a:stretch>
        </p:blipFill>
        <p:spPr bwMode="auto">
          <a:xfrm>
            <a:off x="182563" y="992188"/>
            <a:ext cx="85931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a14:hiddenLine>
            </a:ext>
          </a:extLst>
        </p:spPr>
      </p:pic>
      <p:sp>
        <p:nvSpPr>
          <p:cNvPr id="53302" name="Freeform 54"/>
          <p:cNvSpPr>
            <a:spLocks/>
          </p:cNvSpPr>
          <p:nvPr/>
        </p:nvSpPr>
        <p:spPr bwMode="auto">
          <a:xfrm>
            <a:off x="1543050" y="3617913"/>
            <a:ext cx="339725" cy="182562"/>
          </a:xfrm>
          <a:custGeom>
            <a:avLst/>
            <a:gdLst>
              <a:gd name="T0" fmla="*/ 0 w 204"/>
              <a:gd name="T1" fmla="*/ 0 h 110"/>
              <a:gd name="T2" fmla="*/ 112 w 204"/>
              <a:gd name="T3" fmla="*/ 0 h 110"/>
              <a:gd name="T4" fmla="*/ 204 w 204"/>
              <a:gd name="T5" fmla="*/ 110 h 110"/>
            </a:gdLst>
            <a:ahLst/>
            <a:cxnLst>
              <a:cxn ang="0">
                <a:pos x="T0" y="T1"/>
              </a:cxn>
              <a:cxn ang="0">
                <a:pos x="T2" y="T3"/>
              </a:cxn>
              <a:cxn ang="0">
                <a:pos x="T4" y="T5"/>
              </a:cxn>
            </a:cxnLst>
            <a:rect l="0" t="0" r="r" b="b"/>
            <a:pathLst>
              <a:path w="204" h="110">
                <a:moveTo>
                  <a:pt x="0" y="0"/>
                </a:moveTo>
                <a:lnTo>
                  <a:pt x="112" y="0"/>
                </a:lnTo>
                <a:lnTo>
                  <a:pt x="204" y="11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03" name="Line 55"/>
          <p:cNvSpPr>
            <a:spLocks noChangeShapeType="1"/>
          </p:cNvSpPr>
          <p:nvPr/>
        </p:nvSpPr>
        <p:spPr bwMode="auto">
          <a:xfrm flipV="1">
            <a:off x="2755900" y="2946400"/>
            <a:ext cx="0" cy="5715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306" name="Line 58"/>
          <p:cNvSpPr>
            <a:spLocks noChangeShapeType="1"/>
          </p:cNvSpPr>
          <p:nvPr/>
        </p:nvSpPr>
        <p:spPr bwMode="auto">
          <a:xfrm>
            <a:off x="3071813" y="3948113"/>
            <a:ext cx="0" cy="369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307" name="Freeform 59"/>
          <p:cNvSpPr>
            <a:spLocks/>
          </p:cNvSpPr>
          <p:nvPr/>
        </p:nvSpPr>
        <p:spPr bwMode="auto">
          <a:xfrm>
            <a:off x="6734175" y="2481263"/>
            <a:ext cx="796925" cy="206375"/>
          </a:xfrm>
          <a:custGeom>
            <a:avLst/>
            <a:gdLst>
              <a:gd name="T0" fmla="*/ 0 w 920"/>
              <a:gd name="T1" fmla="*/ 124 h 124"/>
              <a:gd name="T2" fmla="*/ 920 w 920"/>
              <a:gd name="T3" fmla="*/ 58 h 124"/>
              <a:gd name="T4" fmla="*/ 88 w 920"/>
              <a:gd name="T5" fmla="*/ 0 h 124"/>
            </a:gdLst>
            <a:ahLst/>
            <a:cxnLst>
              <a:cxn ang="0">
                <a:pos x="T0" y="T1"/>
              </a:cxn>
              <a:cxn ang="0">
                <a:pos x="T2" y="T3"/>
              </a:cxn>
              <a:cxn ang="0">
                <a:pos x="T4" y="T5"/>
              </a:cxn>
            </a:cxnLst>
            <a:rect l="0" t="0" r="r" b="b"/>
            <a:pathLst>
              <a:path w="920" h="124">
                <a:moveTo>
                  <a:pt x="0" y="124"/>
                </a:moveTo>
                <a:lnTo>
                  <a:pt x="920" y="58"/>
                </a:lnTo>
                <a:lnTo>
                  <a:pt x="88"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08" name="Line 60"/>
          <p:cNvSpPr>
            <a:spLocks noChangeShapeType="1"/>
          </p:cNvSpPr>
          <p:nvPr/>
        </p:nvSpPr>
        <p:spPr bwMode="auto">
          <a:xfrm>
            <a:off x="5168900" y="1470025"/>
            <a:ext cx="3157538" cy="0"/>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309" name="Line 61"/>
          <p:cNvSpPr>
            <a:spLocks noChangeShapeType="1"/>
          </p:cNvSpPr>
          <p:nvPr/>
        </p:nvSpPr>
        <p:spPr bwMode="auto">
          <a:xfrm>
            <a:off x="6278563" y="1466850"/>
            <a:ext cx="0" cy="496888"/>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311" name="Rectangle 63"/>
          <p:cNvSpPr>
            <a:spLocks noChangeArrowheads="1"/>
          </p:cNvSpPr>
          <p:nvPr/>
        </p:nvSpPr>
        <p:spPr bwMode="auto">
          <a:xfrm>
            <a:off x="5076825" y="903288"/>
            <a:ext cx="3357563" cy="581025"/>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wrap="none" anchor="ctr">
            <a:spAutoFit/>
          </a:bodyPr>
          <a:lstStyle/>
          <a:p>
            <a:r>
              <a:rPr lang="en-US" altLang="en-US" sz="1600" b="1" dirty="0">
                <a:solidFill>
                  <a:schemeClr val="tx1"/>
                </a:solidFill>
                <a:latin typeface="Arial" charset="0"/>
              </a:rPr>
              <a:t>       Afferent fibers synapse with </a:t>
            </a:r>
          </a:p>
          <a:p>
            <a:r>
              <a:rPr lang="en-US" altLang="en-US" sz="1600" b="1" dirty="0" err="1">
                <a:solidFill>
                  <a:schemeClr val="tx1"/>
                </a:solidFill>
                <a:latin typeface="Arial" charset="0"/>
              </a:rPr>
              <a:t>interneurons</a:t>
            </a:r>
            <a:r>
              <a:rPr lang="en-US" altLang="en-US" sz="1600" b="1" dirty="0">
                <a:solidFill>
                  <a:schemeClr val="tx1"/>
                </a:solidFill>
                <a:latin typeface="Arial" charset="0"/>
              </a:rPr>
              <a:t> in the spinal cord. </a:t>
            </a:r>
          </a:p>
        </p:txBody>
      </p:sp>
      <p:sp>
        <p:nvSpPr>
          <p:cNvPr id="53312" name="Rectangle 64"/>
          <p:cNvSpPr>
            <a:spLocks noChangeArrowheads="1"/>
          </p:cNvSpPr>
          <p:nvPr/>
        </p:nvSpPr>
        <p:spPr bwMode="auto">
          <a:xfrm>
            <a:off x="7007225" y="1420813"/>
            <a:ext cx="1425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Interneurons</a:t>
            </a:r>
          </a:p>
        </p:txBody>
      </p:sp>
      <p:sp>
        <p:nvSpPr>
          <p:cNvPr id="53313" name="Rectangle 65"/>
          <p:cNvSpPr>
            <a:spLocks noChangeArrowheads="1"/>
          </p:cNvSpPr>
          <p:nvPr/>
        </p:nvSpPr>
        <p:spPr bwMode="auto">
          <a:xfrm>
            <a:off x="6540500" y="3397250"/>
            <a:ext cx="1290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Spinal cord</a:t>
            </a:r>
          </a:p>
        </p:txBody>
      </p:sp>
      <p:sp>
        <p:nvSpPr>
          <p:cNvPr id="53314" name="Rectangle 66"/>
          <p:cNvSpPr>
            <a:spLocks noChangeArrowheads="1"/>
          </p:cNvSpPr>
          <p:nvPr/>
        </p:nvSpPr>
        <p:spPr bwMode="auto">
          <a:xfrm>
            <a:off x="2224088" y="2409825"/>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600" b="1">
                <a:latin typeface="Arial" charset="0"/>
              </a:rPr>
              <a:t>Quadriceps</a:t>
            </a:r>
          </a:p>
          <a:p>
            <a:r>
              <a:rPr lang="en-US" altLang="en-US" sz="1600" b="1">
                <a:latin typeface="Arial" charset="0"/>
              </a:rPr>
              <a:t>(extensors)</a:t>
            </a:r>
          </a:p>
        </p:txBody>
      </p:sp>
      <p:sp>
        <p:nvSpPr>
          <p:cNvPr id="53315" name="Rectangle 67"/>
          <p:cNvSpPr>
            <a:spLocks noChangeArrowheads="1"/>
          </p:cNvSpPr>
          <p:nvPr/>
        </p:nvSpPr>
        <p:spPr bwMode="auto">
          <a:xfrm>
            <a:off x="80963" y="3429000"/>
            <a:ext cx="153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Tendon organ</a:t>
            </a:r>
          </a:p>
        </p:txBody>
      </p:sp>
      <p:sp>
        <p:nvSpPr>
          <p:cNvPr id="53316" name="Rectangle 68"/>
          <p:cNvSpPr>
            <a:spLocks noChangeArrowheads="1"/>
          </p:cNvSpPr>
          <p:nvPr/>
        </p:nvSpPr>
        <p:spPr bwMode="auto">
          <a:xfrm>
            <a:off x="2433638" y="4243388"/>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Hamstrings</a:t>
            </a:r>
          </a:p>
          <a:p>
            <a:pPr algn="ctr"/>
            <a:r>
              <a:rPr lang="en-US" altLang="en-US" sz="1600" b="1">
                <a:latin typeface="Arial" charset="0"/>
              </a:rPr>
              <a:t>(flexors)</a:t>
            </a:r>
          </a:p>
        </p:txBody>
      </p:sp>
      <p:sp>
        <p:nvSpPr>
          <p:cNvPr id="53317" name="Rectangle 69"/>
          <p:cNvSpPr>
            <a:spLocks noChangeArrowheads="1"/>
          </p:cNvSpPr>
          <p:nvPr/>
        </p:nvSpPr>
        <p:spPr bwMode="auto">
          <a:xfrm>
            <a:off x="6846888" y="2220913"/>
            <a:ext cx="273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3318" name="Rectangle 70"/>
          <p:cNvSpPr>
            <a:spLocks noChangeArrowheads="1"/>
          </p:cNvSpPr>
          <p:nvPr/>
        </p:nvSpPr>
        <p:spPr bwMode="auto">
          <a:xfrm>
            <a:off x="6464300" y="2305050"/>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3319" name="Rectangle 71"/>
          <p:cNvSpPr>
            <a:spLocks noChangeArrowheads="1"/>
          </p:cNvSpPr>
          <p:nvPr/>
        </p:nvSpPr>
        <p:spPr bwMode="auto">
          <a:xfrm>
            <a:off x="6848475" y="2720975"/>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3320" name="Rectangle 72"/>
          <p:cNvSpPr>
            <a:spLocks noChangeArrowheads="1"/>
          </p:cNvSpPr>
          <p:nvPr/>
        </p:nvSpPr>
        <p:spPr bwMode="auto">
          <a:xfrm>
            <a:off x="6459538" y="2697163"/>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3321" name="Rectangle 73"/>
          <p:cNvSpPr>
            <a:spLocks noChangeArrowheads="1"/>
          </p:cNvSpPr>
          <p:nvPr/>
        </p:nvSpPr>
        <p:spPr bwMode="auto">
          <a:xfrm>
            <a:off x="112713" y="5637213"/>
            <a:ext cx="195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Excitatory synapse</a:t>
            </a:r>
          </a:p>
        </p:txBody>
      </p:sp>
      <p:sp>
        <p:nvSpPr>
          <p:cNvPr id="53322" name="Rectangle 74"/>
          <p:cNvSpPr>
            <a:spLocks noChangeArrowheads="1"/>
          </p:cNvSpPr>
          <p:nvPr/>
        </p:nvSpPr>
        <p:spPr bwMode="auto">
          <a:xfrm>
            <a:off x="127000" y="5883275"/>
            <a:ext cx="190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Inhibitory synapse</a:t>
            </a:r>
          </a:p>
        </p:txBody>
      </p:sp>
      <p:sp>
        <p:nvSpPr>
          <p:cNvPr id="53323" name="Freeform 75"/>
          <p:cNvSpPr>
            <a:spLocks/>
          </p:cNvSpPr>
          <p:nvPr/>
        </p:nvSpPr>
        <p:spPr bwMode="auto">
          <a:xfrm>
            <a:off x="6734175" y="1733550"/>
            <a:ext cx="1016000" cy="955675"/>
          </a:xfrm>
          <a:custGeom>
            <a:avLst/>
            <a:gdLst>
              <a:gd name="T0" fmla="*/ 0 w 640"/>
              <a:gd name="T1" fmla="*/ 602 h 602"/>
              <a:gd name="T2" fmla="*/ 502 w 640"/>
              <a:gd name="T3" fmla="*/ 534 h 602"/>
              <a:gd name="T4" fmla="*/ 640 w 640"/>
              <a:gd name="T5" fmla="*/ 0 h 602"/>
            </a:gdLst>
            <a:ahLst/>
            <a:cxnLst>
              <a:cxn ang="0">
                <a:pos x="T0" y="T1"/>
              </a:cxn>
              <a:cxn ang="0">
                <a:pos x="T2" y="T3"/>
              </a:cxn>
              <a:cxn ang="0">
                <a:pos x="T4" y="T5"/>
              </a:cxn>
            </a:cxnLst>
            <a:rect l="0" t="0" r="r" b="b"/>
            <a:pathLst>
              <a:path w="640" h="602">
                <a:moveTo>
                  <a:pt x="0" y="602"/>
                </a:moveTo>
                <a:lnTo>
                  <a:pt x="502" y="534"/>
                </a:lnTo>
                <a:lnTo>
                  <a:pt x="64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24" name="Oval 76"/>
          <p:cNvSpPr>
            <a:spLocks noChangeArrowheads="1"/>
          </p:cNvSpPr>
          <p:nvPr/>
        </p:nvSpPr>
        <p:spPr bwMode="auto">
          <a:xfrm>
            <a:off x="5184775" y="903288"/>
            <a:ext cx="303213" cy="298450"/>
          </a:xfrm>
          <a:prstGeom prst="ellipse">
            <a:avLst/>
          </a:prstGeom>
          <a:solidFill>
            <a:schemeClr val="bg1"/>
          </a:solidFill>
          <a:ln w="19050">
            <a:solidFill>
              <a:srgbClr val="1487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charset="0"/>
              </a:rPr>
              <a:t>2</a:t>
            </a:r>
            <a:endParaRPr lang="en-US" altLang="en-US" sz="1600" dirty="0">
              <a:latin typeface="Arial" charset="0"/>
            </a:endParaRPr>
          </a:p>
        </p:txBody>
      </p:sp>
    </p:spTree>
    <p:extLst>
      <p:ext uri="{BB962C8B-B14F-4D97-AF65-F5344CB8AC3E}">
        <p14:creationId xmlns:p14="http://schemas.microsoft.com/office/powerpoint/2010/main" val="3035774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1"/>
          <p:cNvSpPr>
            <a:spLocks noGrp="1"/>
          </p:cNvSpPr>
          <p:nvPr>
            <p:ph type="ftr" sz="quarter" idx="10"/>
          </p:nvPr>
        </p:nvSpPr>
        <p:spPr/>
        <p:txBody>
          <a:bodyPr/>
          <a:lstStyle/>
          <a:p>
            <a:r>
              <a:rPr lang="en-GB" altLang="en-US" dirty="0" smtClean="0"/>
              <a:t> </a:t>
            </a:r>
            <a:endParaRPr lang="en-GB" altLang="en-US" dirty="0"/>
          </a:p>
        </p:txBody>
      </p:sp>
      <p:sp>
        <p:nvSpPr>
          <p:cNvPr id="54303" name="Rectangle 31"/>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4</a:t>
            </a:r>
          </a:p>
        </p:txBody>
      </p:sp>
      <p:sp>
        <p:nvSpPr>
          <p:cNvPr id="54304" name="Rectangle 32"/>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r>
              <a:rPr lang="en-US" altLang="en-US" sz="1200">
                <a:solidFill>
                  <a:schemeClr val="tx1"/>
                </a:solidFill>
              </a:rPr>
              <a:t>Figure 13.19  The tendon reflex.</a:t>
            </a:r>
          </a:p>
        </p:txBody>
      </p:sp>
      <p:pic>
        <p:nvPicPr>
          <p:cNvPr id="54333" name="Picture 61" descr="figure_13_19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r="4785" b="3616"/>
          <a:stretch>
            <a:fillRect/>
          </a:stretch>
        </p:blipFill>
        <p:spPr bwMode="auto">
          <a:xfrm>
            <a:off x="182563" y="992188"/>
            <a:ext cx="85931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a14:hiddenLine>
            </a:ext>
          </a:extLst>
        </p:spPr>
      </p:pic>
      <p:sp>
        <p:nvSpPr>
          <p:cNvPr id="54334" name="Freeform 62"/>
          <p:cNvSpPr>
            <a:spLocks/>
          </p:cNvSpPr>
          <p:nvPr/>
        </p:nvSpPr>
        <p:spPr bwMode="auto">
          <a:xfrm>
            <a:off x="1543050" y="3617913"/>
            <a:ext cx="339725" cy="182562"/>
          </a:xfrm>
          <a:custGeom>
            <a:avLst/>
            <a:gdLst>
              <a:gd name="T0" fmla="*/ 0 w 204"/>
              <a:gd name="T1" fmla="*/ 0 h 110"/>
              <a:gd name="T2" fmla="*/ 112 w 204"/>
              <a:gd name="T3" fmla="*/ 0 h 110"/>
              <a:gd name="T4" fmla="*/ 204 w 204"/>
              <a:gd name="T5" fmla="*/ 110 h 110"/>
            </a:gdLst>
            <a:ahLst/>
            <a:cxnLst>
              <a:cxn ang="0">
                <a:pos x="T0" y="T1"/>
              </a:cxn>
              <a:cxn ang="0">
                <a:pos x="T2" y="T3"/>
              </a:cxn>
              <a:cxn ang="0">
                <a:pos x="T4" y="T5"/>
              </a:cxn>
            </a:cxnLst>
            <a:rect l="0" t="0" r="r" b="b"/>
            <a:pathLst>
              <a:path w="204" h="110">
                <a:moveTo>
                  <a:pt x="0" y="0"/>
                </a:moveTo>
                <a:lnTo>
                  <a:pt x="112" y="0"/>
                </a:lnTo>
                <a:lnTo>
                  <a:pt x="204" y="11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35" name="Line 63"/>
          <p:cNvSpPr>
            <a:spLocks noChangeShapeType="1"/>
          </p:cNvSpPr>
          <p:nvPr/>
        </p:nvSpPr>
        <p:spPr bwMode="auto">
          <a:xfrm flipV="1">
            <a:off x="2755900" y="2946400"/>
            <a:ext cx="0" cy="5715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38" name="Line 66"/>
          <p:cNvSpPr>
            <a:spLocks noChangeShapeType="1"/>
          </p:cNvSpPr>
          <p:nvPr/>
        </p:nvSpPr>
        <p:spPr bwMode="auto">
          <a:xfrm>
            <a:off x="3071813" y="3948113"/>
            <a:ext cx="0" cy="369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39" name="Line 67"/>
          <p:cNvSpPr>
            <a:spLocks noChangeShapeType="1"/>
          </p:cNvSpPr>
          <p:nvPr/>
        </p:nvSpPr>
        <p:spPr bwMode="auto">
          <a:xfrm>
            <a:off x="4271963" y="3090863"/>
            <a:ext cx="0" cy="1736725"/>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40" name="Line 68"/>
          <p:cNvSpPr>
            <a:spLocks noChangeShapeType="1"/>
          </p:cNvSpPr>
          <p:nvPr/>
        </p:nvSpPr>
        <p:spPr bwMode="auto">
          <a:xfrm>
            <a:off x="3492500" y="4827588"/>
            <a:ext cx="1676400" cy="0"/>
          </a:xfrm>
          <a:prstGeom prst="line">
            <a:avLst/>
          </a:prstGeom>
          <a:noFill/>
          <a:ln w="19050">
            <a:solidFill>
              <a:srgbClr val="1487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47" name="Rectangle 75"/>
          <p:cNvSpPr>
            <a:spLocks noChangeArrowheads="1"/>
          </p:cNvSpPr>
          <p:nvPr/>
        </p:nvSpPr>
        <p:spPr bwMode="auto">
          <a:xfrm>
            <a:off x="6540500" y="3397250"/>
            <a:ext cx="1290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Spinal cord</a:t>
            </a:r>
          </a:p>
        </p:txBody>
      </p:sp>
      <p:sp>
        <p:nvSpPr>
          <p:cNvPr id="54348" name="Rectangle 76"/>
          <p:cNvSpPr>
            <a:spLocks noChangeArrowheads="1"/>
          </p:cNvSpPr>
          <p:nvPr/>
        </p:nvSpPr>
        <p:spPr bwMode="auto">
          <a:xfrm>
            <a:off x="2224088" y="2409825"/>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600" b="1">
                <a:latin typeface="Arial" charset="0"/>
              </a:rPr>
              <a:t>Quadriceps</a:t>
            </a:r>
          </a:p>
          <a:p>
            <a:r>
              <a:rPr lang="en-US" altLang="en-US" sz="1600" b="1">
                <a:latin typeface="Arial" charset="0"/>
              </a:rPr>
              <a:t>(extensors)</a:t>
            </a:r>
          </a:p>
        </p:txBody>
      </p:sp>
      <p:sp>
        <p:nvSpPr>
          <p:cNvPr id="54349" name="Rectangle 77"/>
          <p:cNvSpPr>
            <a:spLocks noChangeArrowheads="1"/>
          </p:cNvSpPr>
          <p:nvPr/>
        </p:nvSpPr>
        <p:spPr bwMode="auto">
          <a:xfrm>
            <a:off x="80963" y="3429000"/>
            <a:ext cx="153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Tendon organ</a:t>
            </a:r>
          </a:p>
        </p:txBody>
      </p:sp>
      <p:sp>
        <p:nvSpPr>
          <p:cNvPr id="54350" name="Rectangle 78"/>
          <p:cNvSpPr>
            <a:spLocks noChangeArrowheads="1"/>
          </p:cNvSpPr>
          <p:nvPr/>
        </p:nvSpPr>
        <p:spPr bwMode="auto">
          <a:xfrm>
            <a:off x="2433638" y="4243388"/>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Hamstrings</a:t>
            </a:r>
          </a:p>
          <a:p>
            <a:pPr algn="ctr"/>
            <a:r>
              <a:rPr lang="en-US" altLang="en-US" sz="1600" b="1">
                <a:latin typeface="Arial" charset="0"/>
              </a:rPr>
              <a:t>(flexors)</a:t>
            </a:r>
          </a:p>
        </p:txBody>
      </p:sp>
      <p:sp>
        <p:nvSpPr>
          <p:cNvPr id="54351" name="Rectangle 79"/>
          <p:cNvSpPr>
            <a:spLocks noChangeArrowheads="1"/>
          </p:cNvSpPr>
          <p:nvPr/>
        </p:nvSpPr>
        <p:spPr bwMode="auto">
          <a:xfrm>
            <a:off x="3429000" y="4876800"/>
            <a:ext cx="4017962" cy="830997"/>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wrap="square" anchor="ctr">
            <a:spAutoFit/>
          </a:bodyPr>
          <a:lstStyle/>
          <a:p>
            <a:r>
              <a:rPr lang="en-US" altLang="en-US" sz="1600" b="1" dirty="0" smtClean="0">
                <a:solidFill>
                  <a:schemeClr val="tx1"/>
                </a:solidFill>
                <a:latin typeface="Arial" charset="0"/>
              </a:rPr>
              <a:t>      Efferent impulses </a:t>
            </a:r>
            <a:r>
              <a:rPr lang="en-US" altLang="en-US" sz="1600" b="1" dirty="0">
                <a:solidFill>
                  <a:schemeClr val="tx1"/>
                </a:solidFill>
                <a:latin typeface="Arial" charset="0"/>
              </a:rPr>
              <a:t>to </a:t>
            </a:r>
            <a:r>
              <a:rPr lang="en-US" altLang="en-US" sz="1600" b="1" u="sng" dirty="0">
                <a:solidFill>
                  <a:schemeClr val="tx1"/>
                </a:solidFill>
                <a:latin typeface="Arial" charset="0"/>
              </a:rPr>
              <a:t>muscle </a:t>
            </a:r>
          </a:p>
          <a:p>
            <a:r>
              <a:rPr lang="en-US" altLang="en-US" sz="1600" b="1" u="sng" dirty="0">
                <a:solidFill>
                  <a:schemeClr val="tx1"/>
                </a:solidFill>
                <a:latin typeface="Arial" charset="0"/>
              </a:rPr>
              <a:t>with stretched </a:t>
            </a:r>
            <a:r>
              <a:rPr lang="en-US" altLang="en-US" sz="1600" b="1" u="sng" dirty="0" smtClean="0">
                <a:solidFill>
                  <a:schemeClr val="tx1"/>
                </a:solidFill>
                <a:latin typeface="Arial" charset="0"/>
              </a:rPr>
              <a:t>tendon</a:t>
            </a:r>
            <a:r>
              <a:rPr lang="en-US" altLang="en-US" sz="1600" b="1" dirty="0" smtClean="0">
                <a:solidFill>
                  <a:schemeClr val="tx1"/>
                </a:solidFill>
                <a:latin typeface="Arial" charset="0"/>
              </a:rPr>
              <a:t> </a:t>
            </a:r>
            <a:r>
              <a:rPr lang="en-US" altLang="en-US" sz="1600" b="1" dirty="0">
                <a:solidFill>
                  <a:schemeClr val="tx1"/>
                </a:solidFill>
                <a:latin typeface="Arial" charset="0"/>
              </a:rPr>
              <a:t>are damped. </a:t>
            </a:r>
          </a:p>
          <a:p>
            <a:r>
              <a:rPr lang="en-US" altLang="en-US" sz="1600" b="1" dirty="0">
                <a:solidFill>
                  <a:schemeClr val="tx1"/>
                </a:solidFill>
                <a:latin typeface="Arial" charset="0"/>
              </a:rPr>
              <a:t>Muscle relaxes, </a:t>
            </a:r>
            <a:r>
              <a:rPr lang="en-US" altLang="en-US" sz="1600" b="1" dirty="0" smtClean="0">
                <a:solidFill>
                  <a:schemeClr val="tx1"/>
                </a:solidFill>
                <a:latin typeface="Arial" charset="0"/>
              </a:rPr>
              <a:t>reducing </a:t>
            </a:r>
            <a:r>
              <a:rPr lang="en-US" altLang="en-US" sz="1600" b="1" dirty="0">
                <a:solidFill>
                  <a:schemeClr val="tx1"/>
                </a:solidFill>
                <a:latin typeface="Arial" charset="0"/>
              </a:rPr>
              <a:t>tension.</a:t>
            </a:r>
          </a:p>
        </p:txBody>
      </p:sp>
      <p:sp>
        <p:nvSpPr>
          <p:cNvPr id="54352" name="Rectangle 80"/>
          <p:cNvSpPr>
            <a:spLocks noChangeArrowheads="1"/>
          </p:cNvSpPr>
          <p:nvPr/>
        </p:nvSpPr>
        <p:spPr bwMode="auto">
          <a:xfrm>
            <a:off x="6846888" y="2220913"/>
            <a:ext cx="273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4353" name="Rectangle 81"/>
          <p:cNvSpPr>
            <a:spLocks noChangeArrowheads="1"/>
          </p:cNvSpPr>
          <p:nvPr/>
        </p:nvSpPr>
        <p:spPr bwMode="auto">
          <a:xfrm>
            <a:off x="6464300" y="2305050"/>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4354" name="Rectangle 82"/>
          <p:cNvSpPr>
            <a:spLocks noChangeArrowheads="1"/>
          </p:cNvSpPr>
          <p:nvPr/>
        </p:nvSpPr>
        <p:spPr bwMode="auto">
          <a:xfrm>
            <a:off x="6848475" y="2720975"/>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4355" name="Rectangle 83"/>
          <p:cNvSpPr>
            <a:spLocks noChangeArrowheads="1"/>
          </p:cNvSpPr>
          <p:nvPr/>
        </p:nvSpPr>
        <p:spPr bwMode="auto">
          <a:xfrm>
            <a:off x="6459538" y="2697163"/>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4356" name="Rectangle 84"/>
          <p:cNvSpPr>
            <a:spLocks noChangeArrowheads="1"/>
          </p:cNvSpPr>
          <p:nvPr/>
        </p:nvSpPr>
        <p:spPr bwMode="auto">
          <a:xfrm>
            <a:off x="112713" y="5637213"/>
            <a:ext cx="195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Excitatory synapse</a:t>
            </a:r>
          </a:p>
        </p:txBody>
      </p:sp>
      <p:sp>
        <p:nvSpPr>
          <p:cNvPr id="54357" name="Rectangle 85"/>
          <p:cNvSpPr>
            <a:spLocks noChangeArrowheads="1"/>
          </p:cNvSpPr>
          <p:nvPr/>
        </p:nvSpPr>
        <p:spPr bwMode="auto">
          <a:xfrm>
            <a:off x="127000" y="5883275"/>
            <a:ext cx="190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Inhibitory synapse</a:t>
            </a:r>
          </a:p>
        </p:txBody>
      </p:sp>
      <p:sp>
        <p:nvSpPr>
          <p:cNvPr id="54359" name="Oval 87"/>
          <p:cNvSpPr>
            <a:spLocks noChangeArrowheads="1"/>
          </p:cNvSpPr>
          <p:nvPr/>
        </p:nvSpPr>
        <p:spPr bwMode="auto">
          <a:xfrm>
            <a:off x="3486150" y="4889500"/>
            <a:ext cx="306388" cy="301625"/>
          </a:xfrm>
          <a:prstGeom prst="ellipse">
            <a:avLst/>
          </a:prstGeom>
          <a:solidFill>
            <a:schemeClr val="bg1"/>
          </a:solidFill>
          <a:ln w="19050">
            <a:solidFill>
              <a:srgbClr val="1487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charset="0"/>
              </a:rPr>
              <a:t>3a</a:t>
            </a:r>
            <a:endParaRPr lang="en-US" altLang="en-US" sz="1600" dirty="0">
              <a:latin typeface="Arial" charset="0"/>
            </a:endParaRPr>
          </a:p>
        </p:txBody>
      </p:sp>
    </p:spTree>
    <p:extLst>
      <p:ext uri="{BB962C8B-B14F-4D97-AF65-F5344CB8AC3E}">
        <p14:creationId xmlns:p14="http://schemas.microsoft.com/office/powerpoint/2010/main" val="22545848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1"/>
          <p:cNvSpPr>
            <a:spLocks noGrp="1"/>
          </p:cNvSpPr>
          <p:nvPr>
            <p:ph type="ftr" sz="quarter" idx="10"/>
          </p:nvPr>
        </p:nvSpPr>
        <p:spPr/>
        <p:txBody>
          <a:bodyPr/>
          <a:lstStyle/>
          <a:p>
            <a:r>
              <a:rPr lang="en-GB" altLang="en-US" dirty="0" smtClean="0"/>
              <a:t> </a:t>
            </a:r>
            <a:endParaRPr lang="en-GB" altLang="en-US" dirty="0"/>
          </a:p>
        </p:txBody>
      </p:sp>
      <p:sp>
        <p:nvSpPr>
          <p:cNvPr id="55331" name="Rectangle 35"/>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5</a:t>
            </a:r>
          </a:p>
        </p:txBody>
      </p:sp>
      <p:sp>
        <p:nvSpPr>
          <p:cNvPr id="55332" name="Rectangle 36"/>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r>
              <a:rPr lang="en-US" altLang="en-US" sz="1200">
                <a:solidFill>
                  <a:schemeClr val="tx1"/>
                </a:solidFill>
              </a:rPr>
              <a:t>Figure 13.19  The tendon reflex.</a:t>
            </a:r>
          </a:p>
        </p:txBody>
      </p:sp>
      <p:pic>
        <p:nvPicPr>
          <p:cNvPr id="55365" name="Picture 69" descr="figure_13_19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r="4785" b="3616"/>
          <a:stretch>
            <a:fillRect/>
          </a:stretch>
        </p:blipFill>
        <p:spPr bwMode="auto">
          <a:xfrm>
            <a:off x="182563" y="992188"/>
            <a:ext cx="85931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a14:hiddenLine>
            </a:ext>
          </a:extLst>
        </p:spPr>
      </p:pic>
      <p:sp>
        <p:nvSpPr>
          <p:cNvPr id="55366" name="Freeform 70"/>
          <p:cNvSpPr>
            <a:spLocks/>
          </p:cNvSpPr>
          <p:nvPr/>
        </p:nvSpPr>
        <p:spPr bwMode="auto">
          <a:xfrm>
            <a:off x="1543050" y="3617913"/>
            <a:ext cx="339725" cy="182562"/>
          </a:xfrm>
          <a:custGeom>
            <a:avLst/>
            <a:gdLst>
              <a:gd name="T0" fmla="*/ 0 w 204"/>
              <a:gd name="T1" fmla="*/ 0 h 110"/>
              <a:gd name="T2" fmla="*/ 112 w 204"/>
              <a:gd name="T3" fmla="*/ 0 h 110"/>
              <a:gd name="T4" fmla="*/ 204 w 204"/>
              <a:gd name="T5" fmla="*/ 110 h 110"/>
            </a:gdLst>
            <a:ahLst/>
            <a:cxnLst>
              <a:cxn ang="0">
                <a:pos x="T0" y="T1"/>
              </a:cxn>
              <a:cxn ang="0">
                <a:pos x="T2" y="T3"/>
              </a:cxn>
              <a:cxn ang="0">
                <a:pos x="T4" y="T5"/>
              </a:cxn>
            </a:cxnLst>
            <a:rect l="0" t="0" r="r" b="b"/>
            <a:pathLst>
              <a:path w="204" h="110">
                <a:moveTo>
                  <a:pt x="0" y="0"/>
                </a:moveTo>
                <a:lnTo>
                  <a:pt x="112" y="0"/>
                </a:lnTo>
                <a:lnTo>
                  <a:pt x="204" y="11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67" name="Line 71"/>
          <p:cNvSpPr>
            <a:spLocks noChangeShapeType="1"/>
          </p:cNvSpPr>
          <p:nvPr/>
        </p:nvSpPr>
        <p:spPr bwMode="auto">
          <a:xfrm flipV="1">
            <a:off x="2755900" y="2946400"/>
            <a:ext cx="0" cy="5715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Line 74"/>
          <p:cNvSpPr>
            <a:spLocks noChangeShapeType="1"/>
          </p:cNvSpPr>
          <p:nvPr/>
        </p:nvSpPr>
        <p:spPr bwMode="auto">
          <a:xfrm>
            <a:off x="3071813" y="3948113"/>
            <a:ext cx="0" cy="369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3" name="Line 77"/>
          <p:cNvSpPr>
            <a:spLocks noChangeShapeType="1"/>
          </p:cNvSpPr>
          <p:nvPr/>
        </p:nvSpPr>
        <p:spPr bwMode="auto">
          <a:xfrm>
            <a:off x="5884863" y="2967038"/>
            <a:ext cx="884237" cy="1833562"/>
          </a:xfrm>
          <a:prstGeom prst="line">
            <a:avLst/>
          </a:prstGeom>
          <a:noFill/>
          <a:ln w="19050">
            <a:solidFill>
              <a:srgbClr val="0074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4" name="Line 78"/>
          <p:cNvSpPr>
            <a:spLocks noChangeShapeType="1"/>
          </p:cNvSpPr>
          <p:nvPr/>
        </p:nvSpPr>
        <p:spPr bwMode="auto">
          <a:xfrm>
            <a:off x="5854700" y="4800600"/>
            <a:ext cx="1905000" cy="0"/>
          </a:xfrm>
          <a:prstGeom prst="line">
            <a:avLst/>
          </a:prstGeom>
          <a:noFill/>
          <a:ln w="19050">
            <a:solidFill>
              <a:srgbClr val="0074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1" name="Rectangle 85"/>
          <p:cNvSpPr>
            <a:spLocks noChangeArrowheads="1"/>
          </p:cNvSpPr>
          <p:nvPr/>
        </p:nvSpPr>
        <p:spPr bwMode="auto">
          <a:xfrm>
            <a:off x="6540500" y="3397250"/>
            <a:ext cx="1290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Spinal cord</a:t>
            </a:r>
          </a:p>
        </p:txBody>
      </p:sp>
      <p:sp>
        <p:nvSpPr>
          <p:cNvPr id="55382" name="Rectangle 86"/>
          <p:cNvSpPr>
            <a:spLocks noChangeArrowheads="1"/>
          </p:cNvSpPr>
          <p:nvPr/>
        </p:nvSpPr>
        <p:spPr bwMode="auto">
          <a:xfrm>
            <a:off x="2224088" y="2409825"/>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600" b="1">
                <a:latin typeface="Arial" charset="0"/>
              </a:rPr>
              <a:t>Quadriceps</a:t>
            </a:r>
          </a:p>
          <a:p>
            <a:r>
              <a:rPr lang="en-US" altLang="en-US" sz="1600" b="1">
                <a:latin typeface="Arial" charset="0"/>
              </a:rPr>
              <a:t>(extensors)</a:t>
            </a:r>
          </a:p>
        </p:txBody>
      </p:sp>
      <p:sp>
        <p:nvSpPr>
          <p:cNvPr id="55383" name="Rectangle 87"/>
          <p:cNvSpPr>
            <a:spLocks noChangeArrowheads="1"/>
          </p:cNvSpPr>
          <p:nvPr/>
        </p:nvSpPr>
        <p:spPr bwMode="auto">
          <a:xfrm>
            <a:off x="80963" y="3429000"/>
            <a:ext cx="153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Tendon organ</a:t>
            </a:r>
          </a:p>
        </p:txBody>
      </p:sp>
      <p:sp>
        <p:nvSpPr>
          <p:cNvPr id="55384" name="Rectangle 88"/>
          <p:cNvSpPr>
            <a:spLocks noChangeArrowheads="1"/>
          </p:cNvSpPr>
          <p:nvPr/>
        </p:nvSpPr>
        <p:spPr bwMode="auto">
          <a:xfrm>
            <a:off x="2433638" y="4243388"/>
            <a:ext cx="1301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b="1">
                <a:latin typeface="Arial" charset="0"/>
              </a:rPr>
              <a:t>Hamstrings</a:t>
            </a:r>
          </a:p>
          <a:p>
            <a:pPr algn="ctr"/>
            <a:r>
              <a:rPr lang="en-US" altLang="en-US" sz="1600" b="1">
                <a:latin typeface="Arial" charset="0"/>
              </a:rPr>
              <a:t>(flexors)</a:t>
            </a:r>
          </a:p>
        </p:txBody>
      </p:sp>
      <p:sp>
        <p:nvSpPr>
          <p:cNvPr id="55386" name="Rectangle 90"/>
          <p:cNvSpPr>
            <a:spLocks noChangeArrowheads="1"/>
          </p:cNvSpPr>
          <p:nvPr/>
        </p:nvSpPr>
        <p:spPr bwMode="auto">
          <a:xfrm>
            <a:off x="5802313" y="4821665"/>
            <a:ext cx="2732087" cy="830997"/>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wrap="square" anchor="ctr">
            <a:spAutoFit/>
          </a:bodyPr>
          <a:lstStyle/>
          <a:p>
            <a:r>
              <a:rPr lang="en-US" altLang="en-US" sz="1600" b="1" dirty="0">
                <a:solidFill>
                  <a:schemeClr val="tx1"/>
                </a:solidFill>
                <a:latin typeface="Arial" charset="0"/>
              </a:rPr>
              <a:t>       Efferent impulses </a:t>
            </a:r>
            <a:r>
              <a:rPr lang="en-US" altLang="en-US" sz="1600" b="1" dirty="0" smtClean="0">
                <a:solidFill>
                  <a:schemeClr val="tx1"/>
                </a:solidFill>
                <a:latin typeface="Arial" charset="0"/>
              </a:rPr>
              <a:t>to </a:t>
            </a:r>
            <a:r>
              <a:rPr lang="en-US" altLang="en-US" sz="1600" b="1" u="sng" dirty="0">
                <a:solidFill>
                  <a:schemeClr val="tx1"/>
                </a:solidFill>
                <a:latin typeface="Arial" charset="0"/>
              </a:rPr>
              <a:t>antagonist</a:t>
            </a:r>
            <a:r>
              <a:rPr lang="en-US" altLang="en-US" sz="1600" b="1" dirty="0">
                <a:solidFill>
                  <a:schemeClr val="tx1"/>
                </a:solidFill>
                <a:latin typeface="Arial" charset="0"/>
              </a:rPr>
              <a:t> muscle </a:t>
            </a:r>
            <a:r>
              <a:rPr lang="en-US" altLang="en-US" sz="1600" b="1" dirty="0" smtClean="0">
                <a:solidFill>
                  <a:schemeClr val="tx1"/>
                </a:solidFill>
                <a:latin typeface="Arial" charset="0"/>
              </a:rPr>
              <a:t>cause </a:t>
            </a:r>
            <a:r>
              <a:rPr lang="en-US" altLang="en-US" sz="1600" b="1" dirty="0">
                <a:solidFill>
                  <a:schemeClr val="tx1"/>
                </a:solidFill>
                <a:latin typeface="Arial" charset="0"/>
              </a:rPr>
              <a:t>it to contract.</a:t>
            </a:r>
          </a:p>
        </p:txBody>
      </p:sp>
      <p:sp>
        <p:nvSpPr>
          <p:cNvPr id="55387" name="Oval 91"/>
          <p:cNvSpPr>
            <a:spLocks noChangeArrowheads="1"/>
          </p:cNvSpPr>
          <p:nvPr/>
        </p:nvSpPr>
        <p:spPr bwMode="auto">
          <a:xfrm>
            <a:off x="5918200" y="4845050"/>
            <a:ext cx="306388" cy="301625"/>
          </a:xfrm>
          <a:prstGeom prst="ellipse">
            <a:avLst/>
          </a:prstGeom>
          <a:solidFill>
            <a:schemeClr val="bg1"/>
          </a:solidFill>
          <a:ln w="19050">
            <a:solidFill>
              <a:srgbClr val="1487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charset="0"/>
              </a:rPr>
              <a:t>3b</a:t>
            </a:r>
            <a:endParaRPr lang="en-US" altLang="en-US" sz="1600" dirty="0">
              <a:latin typeface="Arial" charset="0"/>
            </a:endParaRPr>
          </a:p>
        </p:txBody>
      </p:sp>
      <p:sp>
        <p:nvSpPr>
          <p:cNvPr id="55388" name="Rectangle 92"/>
          <p:cNvSpPr>
            <a:spLocks noChangeArrowheads="1"/>
          </p:cNvSpPr>
          <p:nvPr/>
        </p:nvSpPr>
        <p:spPr bwMode="auto">
          <a:xfrm>
            <a:off x="6846888" y="2220913"/>
            <a:ext cx="273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5389" name="Rectangle 93"/>
          <p:cNvSpPr>
            <a:spLocks noChangeArrowheads="1"/>
          </p:cNvSpPr>
          <p:nvPr/>
        </p:nvSpPr>
        <p:spPr bwMode="auto">
          <a:xfrm>
            <a:off x="6464300" y="2305050"/>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5390" name="Rectangle 94"/>
          <p:cNvSpPr>
            <a:spLocks noChangeArrowheads="1"/>
          </p:cNvSpPr>
          <p:nvPr/>
        </p:nvSpPr>
        <p:spPr bwMode="auto">
          <a:xfrm>
            <a:off x="6848475" y="2720975"/>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5391" name="Rectangle 95"/>
          <p:cNvSpPr>
            <a:spLocks noChangeArrowheads="1"/>
          </p:cNvSpPr>
          <p:nvPr/>
        </p:nvSpPr>
        <p:spPr bwMode="auto">
          <a:xfrm>
            <a:off x="6459538" y="2697163"/>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a:latin typeface="Arial" charset="0"/>
              </a:rPr>
              <a:t>–</a:t>
            </a:r>
          </a:p>
        </p:txBody>
      </p:sp>
      <p:sp>
        <p:nvSpPr>
          <p:cNvPr id="55392" name="Rectangle 96"/>
          <p:cNvSpPr>
            <a:spLocks noChangeArrowheads="1"/>
          </p:cNvSpPr>
          <p:nvPr/>
        </p:nvSpPr>
        <p:spPr bwMode="auto">
          <a:xfrm>
            <a:off x="112713" y="5637213"/>
            <a:ext cx="195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Excitatory synapse</a:t>
            </a:r>
          </a:p>
        </p:txBody>
      </p:sp>
      <p:sp>
        <p:nvSpPr>
          <p:cNvPr id="55393" name="Rectangle 97"/>
          <p:cNvSpPr>
            <a:spLocks noChangeArrowheads="1"/>
          </p:cNvSpPr>
          <p:nvPr/>
        </p:nvSpPr>
        <p:spPr bwMode="auto">
          <a:xfrm>
            <a:off x="127000" y="5883275"/>
            <a:ext cx="1903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 Inhibitory synapse</a:t>
            </a:r>
          </a:p>
        </p:txBody>
      </p:sp>
    </p:spTree>
    <p:extLst>
      <p:ext uri="{BB962C8B-B14F-4D97-AF65-F5344CB8AC3E}">
        <p14:creationId xmlns:p14="http://schemas.microsoft.com/office/powerpoint/2010/main" val="35961419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Tendon Reflex Responses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Example of a scale used for deep tendon reflexes: </a:t>
            </a:r>
          </a:p>
          <a:p>
            <a:pPr lvl="1"/>
            <a:r>
              <a:rPr lang="en-US" dirty="0" smtClean="0"/>
              <a:t>The usual gradation for deep tendon reflexes ranges from 0 to 4 </a:t>
            </a:r>
          </a:p>
          <a:p>
            <a:pPr lvl="1"/>
            <a:endParaRPr lang="en-US" dirty="0" smtClean="0"/>
          </a:p>
          <a:p>
            <a:pPr lvl="1"/>
            <a:r>
              <a:rPr lang="en-US" dirty="0" smtClean="0"/>
              <a:t>0  Absent reflex</a:t>
            </a:r>
          </a:p>
          <a:p>
            <a:pPr lvl="1"/>
            <a:r>
              <a:rPr lang="en-US" dirty="0" smtClean="0"/>
              <a:t>1  Feeble reflex</a:t>
            </a:r>
          </a:p>
          <a:p>
            <a:pPr lvl="1"/>
            <a:r>
              <a:rPr lang="en-US" dirty="0" smtClean="0"/>
              <a:t>2  Normal reflex</a:t>
            </a:r>
          </a:p>
          <a:p>
            <a:pPr lvl="1"/>
            <a:r>
              <a:rPr lang="en-US" dirty="0" smtClean="0"/>
              <a:t>3  Brisk reflex</a:t>
            </a:r>
          </a:p>
          <a:p>
            <a:pPr lvl="1"/>
            <a:r>
              <a:rPr lang="en-US" dirty="0" smtClean="0"/>
              <a:t>4  Brisk reflex with </a:t>
            </a:r>
            <a:r>
              <a:rPr lang="en-US" dirty="0" err="1" smtClean="0"/>
              <a:t>clonus</a:t>
            </a:r>
            <a:r>
              <a:rPr lang="en-US" dirty="0" smtClean="0"/>
              <a:t/>
            </a:r>
            <a:br>
              <a:rPr lang="en-US" dirty="0" smtClean="0"/>
            </a:br>
            <a:r>
              <a:rPr lang="en-US" dirty="0" smtClean="0"/>
              <a:t/>
            </a:r>
            <a:br>
              <a:rPr lang="en-US" dirty="0" smtClean="0"/>
            </a:br>
            <a:r>
              <a:rPr lang="en-US" i="1" dirty="0" smtClean="0"/>
              <a:t>sometimes a fifth possibility is listed:</a:t>
            </a:r>
            <a:endParaRPr lang="en-US" dirty="0" smtClean="0"/>
          </a:p>
          <a:p>
            <a:pPr lvl="1"/>
            <a:r>
              <a:rPr lang="en-US" dirty="0" smtClean="0"/>
              <a:t>5 Brisk reflex with sustained </a:t>
            </a:r>
            <a:r>
              <a:rPr lang="en-US" dirty="0" err="1" smtClean="0"/>
              <a:t>clonus</a:t>
            </a:r>
            <a:r>
              <a:rPr lang="en-US" dirty="0" smtClean="0"/>
              <a:t> </a:t>
            </a:r>
            <a:r>
              <a:rPr lang="en-US" i="1" dirty="0" smtClean="0"/>
              <a:t>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Tendon Reflex </a:t>
            </a:r>
            <a:r>
              <a:rPr lang="en-US" dirty="0" err="1" smtClean="0"/>
              <a:t>Repsones</a:t>
            </a:r>
            <a:endParaRPr lang="en-US" dirty="0"/>
          </a:p>
        </p:txBody>
      </p:sp>
      <p:sp>
        <p:nvSpPr>
          <p:cNvPr id="3" name="Content Placeholder 2"/>
          <p:cNvSpPr>
            <a:spLocks noGrp="1"/>
          </p:cNvSpPr>
          <p:nvPr>
            <p:ph idx="1"/>
          </p:nvPr>
        </p:nvSpPr>
        <p:spPr/>
        <p:txBody>
          <a:bodyPr>
            <a:normAutofit lnSpcReduction="10000"/>
          </a:bodyPr>
          <a:lstStyle/>
          <a:p>
            <a:r>
              <a:rPr lang="en-US" dirty="0" smtClean="0"/>
              <a:t>Clonus</a:t>
            </a:r>
          </a:p>
          <a:p>
            <a:pPr lvl="1"/>
            <a:r>
              <a:rPr lang="en-US" dirty="0" smtClean="0"/>
              <a:t>A series of short rhythmic contractions and relaxations</a:t>
            </a:r>
          </a:p>
          <a:p>
            <a:pPr lvl="2"/>
            <a:r>
              <a:rPr lang="en-US" dirty="0" smtClean="0"/>
              <a:t>Associated with </a:t>
            </a:r>
            <a:r>
              <a:rPr lang="en-US" dirty="0" err="1" smtClean="0"/>
              <a:t>hyperexcitability</a:t>
            </a:r>
            <a:r>
              <a:rPr lang="en-US" dirty="0" smtClean="0"/>
              <a:t> and upper motor neuron damage</a:t>
            </a:r>
          </a:p>
          <a:p>
            <a:pPr lvl="3"/>
            <a:r>
              <a:rPr lang="en-US" dirty="0" smtClean="0"/>
              <a:t>Common with stroke and spinal cord injury </a:t>
            </a:r>
          </a:p>
          <a:p>
            <a:pPr lvl="2"/>
            <a:r>
              <a:rPr lang="en-US" dirty="0" smtClean="0"/>
              <a:t>Can last from several seconds to several minutes</a:t>
            </a:r>
          </a:p>
          <a:p>
            <a:pPr lvl="1"/>
            <a:endParaRPr lang="en-US" dirty="0" smtClean="0"/>
          </a:p>
          <a:p>
            <a:r>
              <a:rPr lang="en-US" dirty="0" smtClean="0">
                <a:hlinkClick r:id="rId2"/>
              </a:rPr>
              <a:t>Sustained </a:t>
            </a:r>
            <a:r>
              <a:rPr lang="en-US" dirty="0" err="1" smtClean="0">
                <a:hlinkClick r:id="rId2"/>
              </a:rPr>
              <a:t>clonus</a:t>
            </a:r>
            <a:r>
              <a:rPr lang="en-US" dirty="0" smtClean="0"/>
              <a:t>:  always pathological</a:t>
            </a:r>
          </a:p>
          <a:p>
            <a:pPr lvl="1"/>
            <a:r>
              <a:rPr lang="en-US" dirty="0" smtClean="0"/>
              <a:t>More than 4 beats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0488" name="Rectangle 8"/>
          <p:cNvSpPr>
            <a:spLocks noGrp="1" noChangeArrowheads="1"/>
          </p:cNvSpPr>
          <p:nvPr>
            <p:ph type="title"/>
          </p:nvPr>
        </p:nvSpPr>
        <p:spPr/>
        <p:txBody>
          <a:bodyPr/>
          <a:lstStyle/>
          <a:p>
            <a:r>
              <a:rPr lang="en-US" altLang="en-US"/>
              <a:t>Encapsulated Dendritic Endings</a:t>
            </a:r>
          </a:p>
        </p:txBody>
      </p:sp>
      <p:sp>
        <p:nvSpPr>
          <p:cNvPr id="20489" name="Rectangle 9"/>
          <p:cNvSpPr>
            <a:spLocks noGrp="1" noChangeArrowheads="1"/>
          </p:cNvSpPr>
          <p:nvPr>
            <p:ph type="body" idx="1"/>
          </p:nvPr>
        </p:nvSpPr>
        <p:spPr>
          <a:xfrm>
            <a:off x="457200" y="1600200"/>
            <a:ext cx="8229600" cy="4876800"/>
          </a:xfrm>
        </p:spPr>
        <p:txBody>
          <a:bodyPr>
            <a:normAutofit fontScale="62500" lnSpcReduction="20000"/>
          </a:bodyPr>
          <a:lstStyle/>
          <a:p>
            <a:r>
              <a:rPr lang="en-US" altLang="en-US" sz="2800" dirty="0" smtClean="0"/>
              <a:t>Most mechanoreceptors </a:t>
            </a:r>
            <a:r>
              <a:rPr lang="en-US" altLang="en-US" sz="2800" dirty="0"/>
              <a:t>in connective tissue capsule</a:t>
            </a:r>
          </a:p>
          <a:p>
            <a:pPr lvl="1"/>
            <a:endParaRPr lang="en-US" altLang="en-US" sz="2400" b="1" dirty="0" smtClean="0"/>
          </a:p>
          <a:p>
            <a:pPr lvl="1"/>
            <a:r>
              <a:rPr lang="en-US" altLang="en-US" sz="2400" b="1" dirty="0" smtClean="0"/>
              <a:t>Tactile</a:t>
            </a:r>
            <a:r>
              <a:rPr lang="en-US" altLang="en-US" sz="2400" dirty="0" smtClean="0"/>
              <a:t> </a:t>
            </a:r>
            <a:r>
              <a:rPr lang="en-US" altLang="en-US" sz="2400" dirty="0"/>
              <a:t>(</a:t>
            </a:r>
            <a:r>
              <a:rPr lang="en-US" altLang="en-US" sz="2400" dirty="0" err="1"/>
              <a:t>Meissner's</a:t>
            </a:r>
            <a:r>
              <a:rPr lang="en-US" altLang="en-US" sz="2400" dirty="0"/>
              <a:t>) </a:t>
            </a:r>
            <a:r>
              <a:rPr lang="en-US" altLang="en-US" sz="2400" b="1" dirty="0" smtClean="0"/>
              <a:t>corpuscles</a:t>
            </a:r>
            <a:endParaRPr lang="en-US" altLang="en-US" sz="2400" dirty="0" smtClean="0"/>
          </a:p>
          <a:p>
            <a:pPr lvl="2"/>
            <a:r>
              <a:rPr lang="en-US" altLang="en-US" sz="2000" dirty="0" smtClean="0"/>
              <a:t>discriminative touch</a:t>
            </a:r>
          </a:p>
          <a:p>
            <a:pPr lvl="2"/>
            <a:r>
              <a:rPr lang="en-US" altLang="en-US" sz="2000" dirty="0" smtClean="0"/>
              <a:t>Found in nipples, external genitalia, finger tips, soles of the feet, and eyelids </a:t>
            </a:r>
            <a:endParaRPr lang="en-US" altLang="en-US" sz="2000" dirty="0"/>
          </a:p>
          <a:p>
            <a:pPr lvl="1"/>
            <a:endParaRPr lang="en-US" altLang="en-US" sz="2400" b="1" dirty="0" smtClean="0"/>
          </a:p>
          <a:p>
            <a:pPr lvl="1"/>
            <a:r>
              <a:rPr lang="en-US" altLang="en-US" sz="2400" b="1" dirty="0" smtClean="0"/>
              <a:t>Lamellar</a:t>
            </a:r>
            <a:r>
              <a:rPr lang="en-US" altLang="en-US" sz="2400" dirty="0" smtClean="0"/>
              <a:t> </a:t>
            </a:r>
            <a:r>
              <a:rPr lang="en-US" altLang="en-US" sz="2400" dirty="0"/>
              <a:t>(</a:t>
            </a:r>
            <a:r>
              <a:rPr lang="en-US" altLang="en-US" sz="2400" dirty="0" err="1"/>
              <a:t>Pacinian</a:t>
            </a:r>
            <a:r>
              <a:rPr lang="en-US" altLang="en-US" sz="2400" dirty="0"/>
              <a:t>) </a:t>
            </a:r>
            <a:r>
              <a:rPr lang="en-US" altLang="en-US" sz="2400" b="1" dirty="0" smtClean="0"/>
              <a:t>corpuscles</a:t>
            </a:r>
            <a:endParaRPr lang="en-US" altLang="en-US" sz="2400" dirty="0" smtClean="0"/>
          </a:p>
          <a:p>
            <a:pPr lvl="2"/>
            <a:r>
              <a:rPr lang="en-US" altLang="en-US" sz="2000" dirty="0" smtClean="0"/>
              <a:t>deep </a:t>
            </a:r>
            <a:r>
              <a:rPr lang="en-US" altLang="en-US" sz="2000" dirty="0"/>
              <a:t>pressure and </a:t>
            </a:r>
            <a:r>
              <a:rPr lang="en-US" altLang="en-US" sz="2000" dirty="0" smtClean="0"/>
              <a:t>vibration</a:t>
            </a:r>
          </a:p>
          <a:p>
            <a:pPr lvl="2"/>
            <a:r>
              <a:rPr lang="en-US" altLang="en-US" sz="2000" dirty="0" smtClean="0"/>
              <a:t>Found in fingers, soles of feet, external genitalia, nipples</a:t>
            </a:r>
            <a:endParaRPr lang="en-US" altLang="en-US" sz="2000" dirty="0"/>
          </a:p>
          <a:p>
            <a:pPr lvl="1"/>
            <a:endParaRPr lang="en-US" altLang="en-US" sz="2400" b="1" dirty="0" smtClean="0"/>
          </a:p>
          <a:p>
            <a:pPr lvl="1"/>
            <a:r>
              <a:rPr lang="en-US" altLang="en-US" sz="2400" b="1" dirty="0" smtClean="0"/>
              <a:t>Bulbous </a:t>
            </a:r>
            <a:r>
              <a:rPr lang="en-US" altLang="en-US" sz="2400" b="1" dirty="0"/>
              <a:t>corpuscles</a:t>
            </a:r>
            <a:r>
              <a:rPr lang="en-US" altLang="en-US" sz="2400" dirty="0"/>
              <a:t> (</a:t>
            </a:r>
            <a:r>
              <a:rPr lang="en-US" altLang="en-US" sz="2400" dirty="0" err="1"/>
              <a:t>Ruffini</a:t>
            </a:r>
            <a:r>
              <a:rPr lang="en-US" altLang="en-US" sz="2400" dirty="0"/>
              <a:t> endings</a:t>
            </a:r>
            <a:r>
              <a:rPr lang="en-US" altLang="en-US" sz="2400" dirty="0" smtClean="0"/>
              <a:t>)</a:t>
            </a:r>
          </a:p>
          <a:p>
            <a:pPr lvl="2"/>
            <a:r>
              <a:rPr lang="en-US" altLang="en-US" sz="2000" dirty="0" smtClean="0"/>
              <a:t>deep </a:t>
            </a:r>
            <a:r>
              <a:rPr lang="en-US" altLang="en-US" sz="2000" dirty="0"/>
              <a:t>continuous </a:t>
            </a:r>
            <a:r>
              <a:rPr lang="en-US" altLang="en-US" sz="2000" dirty="0" smtClean="0"/>
              <a:t>pressure</a:t>
            </a:r>
          </a:p>
          <a:p>
            <a:pPr lvl="2"/>
            <a:r>
              <a:rPr lang="en-US" altLang="en-US" sz="2000" dirty="0" smtClean="0"/>
              <a:t>Found in dermis, hypodermis, and joint capsules</a:t>
            </a:r>
            <a:endParaRPr lang="en-US" altLang="en-US" sz="2000" dirty="0"/>
          </a:p>
          <a:p>
            <a:pPr lvl="1"/>
            <a:endParaRPr lang="en-US" altLang="en-US" sz="2400" b="1" dirty="0" smtClean="0"/>
          </a:p>
          <a:p>
            <a:pPr lvl="1"/>
            <a:r>
              <a:rPr lang="en-US" altLang="en-US" sz="2400" b="1" dirty="0" smtClean="0"/>
              <a:t>Muscle spindles</a:t>
            </a:r>
            <a:endParaRPr lang="en-US" altLang="en-US" sz="2400" dirty="0" smtClean="0"/>
          </a:p>
          <a:p>
            <a:pPr lvl="2"/>
            <a:r>
              <a:rPr lang="en-US" altLang="en-US" sz="2000" dirty="0" smtClean="0"/>
              <a:t>muscle </a:t>
            </a:r>
            <a:r>
              <a:rPr lang="en-US" altLang="en-US" sz="2000" dirty="0"/>
              <a:t>stretch</a:t>
            </a:r>
          </a:p>
          <a:p>
            <a:pPr lvl="1"/>
            <a:endParaRPr lang="en-US" altLang="en-US" sz="2400" b="1" dirty="0" smtClean="0"/>
          </a:p>
          <a:p>
            <a:pPr lvl="1"/>
            <a:r>
              <a:rPr lang="en-US" altLang="en-US" sz="2400" b="1" dirty="0" smtClean="0"/>
              <a:t>Tendon organs</a:t>
            </a:r>
            <a:endParaRPr lang="en-US" altLang="en-US" sz="2400" dirty="0" smtClean="0"/>
          </a:p>
          <a:p>
            <a:pPr lvl="2"/>
            <a:r>
              <a:rPr lang="en-US" altLang="en-US" sz="2000" dirty="0" smtClean="0"/>
              <a:t>stretch </a:t>
            </a:r>
            <a:r>
              <a:rPr lang="en-US" altLang="en-US" sz="2000" dirty="0"/>
              <a:t>in tendons</a:t>
            </a:r>
          </a:p>
          <a:p>
            <a:pPr lvl="1"/>
            <a:endParaRPr lang="en-US" altLang="en-US" sz="2400" b="1" dirty="0" smtClean="0"/>
          </a:p>
          <a:p>
            <a:pPr lvl="1"/>
            <a:r>
              <a:rPr lang="en-US" altLang="en-US" sz="2400" b="1" dirty="0" smtClean="0"/>
              <a:t>Joint </a:t>
            </a:r>
            <a:r>
              <a:rPr lang="en-US" altLang="en-US" sz="2400" b="1" dirty="0"/>
              <a:t>kinesthetic </a:t>
            </a:r>
            <a:r>
              <a:rPr lang="en-US" altLang="en-US" sz="2400" b="1" dirty="0" smtClean="0"/>
              <a:t>receptors</a:t>
            </a:r>
            <a:endParaRPr lang="en-US" altLang="en-US" sz="2400" dirty="0" smtClean="0"/>
          </a:p>
          <a:p>
            <a:pPr lvl="2"/>
            <a:r>
              <a:rPr lang="en-US" altLang="en-US" sz="2000" dirty="0" smtClean="0"/>
              <a:t>joint </a:t>
            </a:r>
            <a:r>
              <a:rPr lang="en-US" altLang="en-US" sz="2000" dirty="0"/>
              <a:t>position and motion</a:t>
            </a:r>
          </a:p>
        </p:txBody>
      </p:sp>
    </p:spTree>
    <p:extLst>
      <p:ext uri="{BB962C8B-B14F-4D97-AF65-F5344CB8AC3E}">
        <p14:creationId xmlns:p14="http://schemas.microsoft.com/office/powerpoint/2010/main" val="31752620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56328" name="Rectangle 8"/>
          <p:cNvSpPr>
            <a:spLocks noGrp="1" noChangeArrowheads="1"/>
          </p:cNvSpPr>
          <p:nvPr>
            <p:ph type="title"/>
          </p:nvPr>
        </p:nvSpPr>
        <p:spPr/>
        <p:txBody>
          <a:bodyPr>
            <a:normAutofit fontScale="90000"/>
          </a:bodyPr>
          <a:lstStyle/>
          <a:p>
            <a:r>
              <a:rPr lang="en-US" altLang="en-US"/>
              <a:t>The Flexor and Crossed-Extensor Reflexes</a:t>
            </a:r>
          </a:p>
        </p:txBody>
      </p:sp>
      <p:sp>
        <p:nvSpPr>
          <p:cNvPr id="56329" name="Rectangle 9"/>
          <p:cNvSpPr>
            <a:spLocks noGrp="1" noChangeArrowheads="1"/>
          </p:cNvSpPr>
          <p:nvPr>
            <p:ph type="body" idx="1"/>
          </p:nvPr>
        </p:nvSpPr>
        <p:spPr/>
        <p:txBody>
          <a:bodyPr/>
          <a:lstStyle/>
          <a:p>
            <a:r>
              <a:rPr lang="en-US" altLang="en-US" b="1" dirty="0"/>
              <a:t>Flexor</a:t>
            </a:r>
            <a:r>
              <a:rPr lang="en-US" altLang="en-US" dirty="0"/>
              <a:t> (withdrawal) </a:t>
            </a:r>
            <a:r>
              <a:rPr lang="en-US" altLang="en-US" b="1" dirty="0"/>
              <a:t>reflex</a:t>
            </a:r>
            <a:endParaRPr lang="en-US" altLang="en-US" dirty="0"/>
          </a:p>
          <a:p>
            <a:pPr lvl="1"/>
            <a:r>
              <a:rPr lang="en-US" altLang="en-US" dirty="0"/>
              <a:t>Initiated by painful stimulus</a:t>
            </a:r>
          </a:p>
          <a:p>
            <a:pPr lvl="1"/>
            <a:r>
              <a:rPr lang="en-US" altLang="en-US" dirty="0"/>
              <a:t>Causes </a:t>
            </a:r>
            <a:r>
              <a:rPr lang="en-US" altLang="en-US" b="1" dirty="0"/>
              <a:t>automatic withdrawal </a:t>
            </a:r>
            <a:r>
              <a:rPr lang="en-US" altLang="en-US" dirty="0"/>
              <a:t>of threatened body part</a:t>
            </a:r>
          </a:p>
          <a:p>
            <a:pPr lvl="1"/>
            <a:r>
              <a:rPr lang="en-US" altLang="en-US" b="1" dirty="0" err="1"/>
              <a:t>Ipsilateral</a:t>
            </a:r>
            <a:r>
              <a:rPr lang="en-US" altLang="en-US" dirty="0"/>
              <a:t> and polysynaptic</a:t>
            </a:r>
          </a:p>
          <a:p>
            <a:pPr lvl="1"/>
            <a:r>
              <a:rPr lang="en-US" altLang="en-US" dirty="0"/>
              <a:t>Protective; important</a:t>
            </a:r>
          </a:p>
          <a:p>
            <a:pPr lvl="1"/>
            <a:r>
              <a:rPr lang="en-US" altLang="en-US" dirty="0"/>
              <a:t>Brain can override</a:t>
            </a:r>
          </a:p>
          <a:p>
            <a:pPr lvl="2"/>
            <a:r>
              <a:rPr lang="en-US" altLang="en-US" dirty="0"/>
              <a:t>E.g., finger stick for blood test</a:t>
            </a:r>
          </a:p>
        </p:txBody>
      </p:sp>
    </p:spTree>
    <p:extLst>
      <p:ext uri="{BB962C8B-B14F-4D97-AF65-F5344CB8AC3E}">
        <p14:creationId xmlns:p14="http://schemas.microsoft.com/office/powerpoint/2010/main" val="3132151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idx="4294967295"/>
          </p:nvPr>
        </p:nvSpPr>
        <p:spPr/>
        <p:txBody>
          <a:bodyPr/>
          <a:lstStyle/>
          <a:p>
            <a:r>
              <a:rPr lang="en-US" smtClean="0"/>
              <a:t>Reflex Arc</a:t>
            </a:r>
          </a:p>
        </p:txBody>
      </p:sp>
      <p:sp>
        <p:nvSpPr>
          <p:cNvPr id="2052"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84674"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57356" name="Rectangle 12"/>
          <p:cNvSpPr>
            <a:spLocks noGrp="1" noChangeArrowheads="1"/>
          </p:cNvSpPr>
          <p:nvPr>
            <p:ph type="title"/>
          </p:nvPr>
        </p:nvSpPr>
        <p:spPr/>
        <p:txBody>
          <a:bodyPr>
            <a:normAutofit fontScale="90000"/>
          </a:bodyPr>
          <a:lstStyle/>
          <a:p>
            <a:r>
              <a:rPr lang="en-US" altLang="en-US"/>
              <a:t>Flexor and Crossed-Extensor Reflexes</a:t>
            </a:r>
          </a:p>
        </p:txBody>
      </p:sp>
      <p:sp>
        <p:nvSpPr>
          <p:cNvPr id="57357" name="Rectangle 13"/>
          <p:cNvSpPr>
            <a:spLocks noGrp="1" noChangeArrowheads="1"/>
          </p:cNvSpPr>
          <p:nvPr>
            <p:ph type="body" idx="1"/>
          </p:nvPr>
        </p:nvSpPr>
        <p:spPr/>
        <p:txBody>
          <a:bodyPr/>
          <a:lstStyle/>
          <a:p>
            <a:r>
              <a:rPr lang="en-US" altLang="en-US" b="1" dirty="0"/>
              <a:t>Crossed extensor reflex</a:t>
            </a:r>
          </a:p>
          <a:p>
            <a:pPr lvl="1"/>
            <a:r>
              <a:rPr lang="en-US" altLang="en-US" dirty="0"/>
              <a:t>Occurs with flexor reflexes in weight-bearing limbs to maintain balance</a:t>
            </a:r>
          </a:p>
          <a:p>
            <a:pPr lvl="1"/>
            <a:endParaRPr lang="en-US" altLang="en-US" dirty="0" smtClean="0"/>
          </a:p>
          <a:p>
            <a:pPr lvl="1"/>
            <a:r>
              <a:rPr lang="en-US" altLang="en-US" dirty="0" smtClean="0"/>
              <a:t>Consists </a:t>
            </a:r>
            <a:r>
              <a:rPr lang="en-US" altLang="en-US" dirty="0"/>
              <a:t>of </a:t>
            </a:r>
            <a:r>
              <a:rPr lang="en-US" altLang="en-US" dirty="0" err="1"/>
              <a:t>ipsilateral</a:t>
            </a:r>
            <a:r>
              <a:rPr lang="en-US" altLang="en-US" dirty="0"/>
              <a:t> withdrawal reflex and </a:t>
            </a:r>
            <a:r>
              <a:rPr lang="en-US" altLang="en-US" dirty="0" err="1"/>
              <a:t>contralateral</a:t>
            </a:r>
            <a:r>
              <a:rPr lang="en-US" altLang="en-US" dirty="0"/>
              <a:t> extensor reflex</a:t>
            </a:r>
          </a:p>
          <a:p>
            <a:pPr lvl="2"/>
            <a:r>
              <a:rPr lang="en-US" altLang="en-US" dirty="0"/>
              <a:t>Stimulated side withdrawn (flexed)</a:t>
            </a:r>
          </a:p>
          <a:p>
            <a:pPr lvl="2"/>
            <a:r>
              <a:rPr lang="en-US" altLang="en-US" dirty="0" err="1"/>
              <a:t>Contralateral</a:t>
            </a:r>
            <a:r>
              <a:rPr lang="en-US" altLang="en-US" dirty="0"/>
              <a:t> side extended</a:t>
            </a:r>
          </a:p>
          <a:p>
            <a:pPr lvl="3"/>
            <a:r>
              <a:rPr lang="en-US" altLang="en-US" dirty="0"/>
              <a:t>e.g., step barefoot on broken glass</a:t>
            </a:r>
          </a:p>
        </p:txBody>
      </p:sp>
    </p:spTree>
    <p:extLst>
      <p:ext uri="{BB962C8B-B14F-4D97-AF65-F5344CB8AC3E}">
        <p14:creationId xmlns:p14="http://schemas.microsoft.com/office/powerpoint/2010/main" val="32792955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ooter Placeholder 1"/>
          <p:cNvSpPr>
            <a:spLocks noGrp="1"/>
          </p:cNvSpPr>
          <p:nvPr>
            <p:ph type="ftr" sz="quarter" idx="10"/>
          </p:nvPr>
        </p:nvSpPr>
        <p:spPr/>
        <p:txBody>
          <a:bodyPr/>
          <a:lstStyle/>
          <a:p>
            <a:r>
              <a:rPr lang="en-GB" altLang="en-US" dirty="0" smtClean="0"/>
              <a:t> </a:t>
            </a:r>
            <a:endParaRPr lang="en-GB" altLang="en-US" dirty="0"/>
          </a:p>
        </p:txBody>
      </p:sp>
      <p:sp>
        <p:nvSpPr>
          <p:cNvPr id="58414"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13.20  The crossed-extensor reflex.</a:t>
            </a:r>
          </a:p>
        </p:txBody>
      </p:sp>
      <p:pic>
        <p:nvPicPr>
          <p:cNvPr id="58450" name="Picture 82" descr="figure_13_20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45"/>
          <a:stretch>
            <a:fillRect/>
          </a:stretch>
        </p:blipFill>
        <p:spPr bwMode="auto">
          <a:xfrm>
            <a:off x="273050" y="219075"/>
            <a:ext cx="8597900" cy="6243638"/>
          </a:xfrm>
          <a:prstGeom prst="rect">
            <a:avLst/>
          </a:prstGeom>
          <a:noFill/>
          <a:extLst>
            <a:ext uri="{909E8E84-426E-40DD-AFC4-6F175D3DCCD1}">
              <a14:hiddenFill xmlns:a14="http://schemas.microsoft.com/office/drawing/2010/main">
                <a:solidFill>
                  <a:srgbClr val="FFFFFF"/>
                </a:solidFill>
              </a14:hiddenFill>
            </a:ext>
          </a:extLst>
        </p:spPr>
      </p:pic>
      <p:sp>
        <p:nvSpPr>
          <p:cNvPr id="58451" name="Freeform 83"/>
          <p:cNvSpPr>
            <a:spLocks/>
          </p:cNvSpPr>
          <p:nvPr/>
        </p:nvSpPr>
        <p:spPr bwMode="auto">
          <a:xfrm>
            <a:off x="3590925" y="4013200"/>
            <a:ext cx="200025" cy="190500"/>
          </a:xfrm>
          <a:custGeom>
            <a:avLst/>
            <a:gdLst>
              <a:gd name="T0" fmla="*/ 0 w 126"/>
              <a:gd name="T1" fmla="*/ 120 h 120"/>
              <a:gd name="T2" fmla="*/ 72 w 126"/>
              <a:gd name="T3" fmla="*/ 12 h 120"/>
              <a:gd name="T4" fmla="*/ 126 w 126"/>
              <a:gd name="T5" fmla="*/ 0 h 120"/>
            </a:gdLst>
            <a:ahLst/>
            <a:cxnLst>
              <a:cxn ang="0">
                <a:pos x="T0" y="T1"/>
              </a:cxn>
              <a:cxn ang="0">
                <a:pos x="T2" y="T3"/>
              </a:cxn>
              <a:cxn ang="0">
                <a:pos x="T4" y="T5"/>
              </a:cxn>
            </a:cxnLst>
            <a:rect l="0" t="0" r="r" b="b"/>
            <a:pathLst>
              <a:path w="126" h="120">
                <a:moveTo>
                  <a:pt x="0" y="120"/>
                </a:moveTo>
                <a:lnTo>
                  <a:pt x="72" y="12"/>
                </a:lnTo>
                <a:lnTo>
                  <a:pt x="126"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52" name="Freeform 84"/>
          <p:cNvSpPr>
            <a:spLocks/>
          </p:cNvSpPr>
          <p:nvPr/>
        </p:nvSpPr>
        <p:spPr bwMode="auto">
          <a:xfrm>
            <a:off x="5245100" y="4006850"/>
            <a:ext cx="180975" cy="174625"/>
          </a:xfrm>
          <a:custGeom>
            <a:avLst/>
            <a:gdLst>
              <a:gd name="T0" fmla="*/ 0 w 114"/>
              <a:gd name="T1" fmla="*/ 0 h 110"/>
              <a:gd name="T2" fmla="*/ 58 w 114"/>
              <a:gd name="T3" fmla="*/ 10 h 110"/>
              <a:gd name="T4" fmla="*/ 114 w 114"/>
              <a:gd name="T5" fmla="*/ 110 h 110"/>
            </a:gdLst>
            <a:ahLst/>
            <a:cxnLst>
              <a:cxn ang="0">
                <a:pos x="T0" y="T1"/>
              </a:cxn>
              <a:cxn ang="0">
                <a:pos x="T2" y="T3"/>
              </a:cxn>
              <a:cxn ang="0">
                <a:pos x="T4" y="T5"/>
              </a:cxn>
            </a:cxnLst>
            <a:rect l="0" t="0" r="r" b="b"/>
            <a:pathLst>
              <a:path w="114" h="110">
                <a:moveTo>
                  <a:pt x="0" y="0"/>
                </a:moveTo>
                <a:lnTo>
                  <a:pt x="58" y="10"/>
                </a:lnTo>
                <a:lnTo>
                  <a:pt x="114" y="11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53" name="Line 85"/>
          <p:cNvSpPr>
            <a:spLocks noChangeShapeType="1"/>
          </p:cNvSpPr>
          <p:nvPr/>
        </p:nvSpPr>
        <p:spPr bwMode="auto">
          <a:xfrm>
            <a:off x="908050" y="4044950"/>
            <a:ext cx="107315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4" name="Freeform 86"/>
          <p:cNvSpPr>
            <a:spLocks/>
          </p:cNvSpPr>
          <p:nvPr/>
        </p:nvSpPr>
        <p:spPr bwMode="auto">
          <a:xfrm>
            <a:off x="1130300" y="3584575"/>
            <a:ext cx="523875" cy="339725"/>
          </a:xfrm>
          <a:custGeom>
            <a:avLst/>
            <a:gdLst>
              <a:gd name="T0" fmla="*/ 0 w 330"/>
              <a:gd name="T1" fmla="*/ 0 h 214"/>
              <a:gd name="T2" fmla="*/ 74 w 330"/>
              <a:gd name="T3" fmla="*/ 0 h 214"/>
              <a:gd name="T4" fmla="*/ 330 w 330"/>
              <a:gd name="T5" fmla="*/ 214 h 214"/>
            </a:gdLst>
            <a:ahLst/>
            <a:cxnLst>
              <a:cxn ang="0">
                <a:pos x="T0" y="T1"/>
              </a:cxn>
              <a:cxn ang="0">
                <a:pos x="T2" y="T3"/>
              </a:cxn>
              <a:cxn ang="0">
                <a:pos x="T4" y="T5"/>
              </a:cxn>
            </a:cxnLst>
            <a:rect l="0" t="0" r="r" b="b"/>
            <a:pathLst>
              <a:path w="330" h="214">
                <a:moveTo>
                  <a:pt x="0" y="0"/>
                </a:moveTo>
                <a:lnTo>
                  <a:pt x="74" y="0"/>
                </a:lnTo>
                <a:lnTo>
                  <a:pt x="330" y="214"/>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55" name="Line 87"/>
          <p:cNvSpPr>
            <a:spLocks noChangeShapeType="1"/>
          </p:cNvSpPr>
          <p:nvPr/>
        </p:nvSpPr>
        <p:spPr bwMode="auto">
          <a:xfrm flipV="1">
            <a:off x="1758950" y="2476500"/>
            <a:ext cx="657225" cy="18097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6" name="Line 88"/>
          <p:cNvSpPr>
            <a:spLocks noChangeShapeType="1"/>
          </p:cNvSpPr>
          <p:nvPr/>
        </p:nvSpPr>
        <p:spPr bwMode="auto">
          <a:xfrm flipV="1">
            <a:off x="1993900" y="2543175"/>
            <a:ext cx="174625" cy="10477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7" name="Freeform 89"/>
          <p:cNvSpPr>
            <a:spLocks/>
          </p:cNvSpPr>
          <p:nvPr/>
        </p:nvSpPr>
        <p:spPr bwMode="auto">
          <a:xfrm>
            <a:off x="1073150" y="1803400"/>
            <a:ext cx="422275" cy="1588"/>
          </a:xfrm>
          <a:custGeom>
            <a:avLst/>
            <a:gdLst>
              <a:gd name="T0" fmla="*/ 0 w 266"/>
              <a:gd name="T1" fmla="*/ 0 h 1"/>
              <a:gd name="T2" fmla="*/ 266 w 266"/>
              <a:gd name="T3" fmla="*/ 1 h 1"/>
            </a:gdLst>
            <a:ahLst/>
            <a:cxnLst>
              <a:cxn ang="0">
                <a:pos x="T0" y="T1"/>
              </a:cxn>
              <a:cxn ang="0">
                <a:pos x="T2" y="T3"/>
              </a:cxn>
            </a:cxnLst>
            <a:rect l="0" t="0" r="r" b="b"/>
            <a:pathLst>
              <a:path w="266" h="1">
                <a:moveTo>
                  <a:pt x="0" y="0"/>
                </a:moveTo>
                <a:lnTo>
                  <a:pt x="266" y="1"/>
                </a:lnTo>
              </a:path>
            </a:pathLst>
          </a:cu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8" name="Freeform 90"/>
          <p:cNvSpPr>
            <a:spLocks/>
          </p:cNvSpPr>
          <p:nvPr/>
        </p:nvSpPr>
        <p:spPr bwMode="auto">
          <a:xfrm>
            <a:off x="4054475" y="568325"/>
            <a:ext cx="2406650" cy="793750"/>
          </a:xfrm>
          <a:custGeom>
            <a:avLst/>
            <a:gdLst>
              <a:gd name="T0" fmla="*/ 0 w 1516"/>
              <a:gd name="T1" fmla="*/ 272 h 500"/>
              <a:gd name="T2" fmla="*/ 1516 w 1516"/>
              <a:gd name="T3" fmla="*/ 0 h 500"/>
              <a:gd name="T4" fmla="*/ 656 w 1516"/>
              <a:gd name="T5" fmla="*/ 500 h 500"/>
            </a:gdLst>
            <a:ahLst/>
            <a:cxnLst>
              <a:cxn ang="0">
                <a:pos x="T0" y="T1"/>
              </a:cxn>
              <a:cxn ang="0">
                <a:pos x="T2" y="T3"/>
              </a:cxn>
              <a:cxn ang="0">
                <a:pos x="T4" y="T5"/>
              </a:cxn>
            </a:cxnLst>
            <a:rect l="0" t="0" r="r" b="b"/>
            <a:pathLst>
              <a:path w="1516" h="500">
                <a:moveTo>
                  <a:pt x="0" y="272"/>
                </a:moveTo>
                <a:lnTo>
                  <a:pt x="1516" y="0"/>
                </a:lnTo>
                <a:lnTo>
                  <a:pt x="656" y="50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59" name="Line 91"/>
          <p:cNvSpPr>
            <a:spLocks noChangeShapeType="1"/>
          </p:cNvSpPr>
          <p:nvPr/>
        </p:nvSpPr>
        <p:spPr bwMode="auto">
          <a:xfrm>
            <a:off x="6461125" y="568325"/>
            <a:ext cx="1365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0" name="Line 92"/>
          <p:cNvSpPr>
            <a:spLocks noChangeShapeType="1"/>
          </p:cNvSpPr>
          <p:nvPr/>
        </p:nvSpPr>
        <p:spPr bwMode="auto">
          <a:xfrm>
            <a:off x="7137400" y="1809750"/>
            <a:ext cx="95885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1" name="Line 93"/>
          <p:cNvSpPr>
            <a:spLocks noChangeShapeType="1"/>
          </p:cNvSpPr>
          <p:nvPr/>
        </p:nvSpPr>
        <p:spPr bwMode="auto">
          <a:xfrm flipV="1">
            <a:off x="7321550" y="1809750"/>
            <a:ext cx="546100" cy="20002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2" name="Freeform 94"/>
          <p:cNvSpPr>
            <a:spLocks/>
          </p:cNvSpPr>
          <p:nvPr/>
        </p:nvSpPr>
        <p:spPr bwMode="auto">
          <a:xfrm>
            <a:off x="7251700" y="3581400"/>
            <a:ext cx="657225" cy="146050"/>
          </a:xfrm>
          <a:custGeom>
            <a:avLst/>
            <a:gdLst>
              <a:gd name="T0" fmla="*/ 0 w 414"/>
              <a:gd name="T1" fmla="*/ 92 h 92"/>
              <a:gd name="T2" fmla="*/ 368 w 414"/>
              <a:gd name="T3" fmla="*/ 0 h 92"/>
              <a:gd name="T4" fmla="*/ 414 w 414"/>
              <a:gd name="T5" fmla="*/ 2 h 92"/>
            </a:gdLst>
            <a:ahLst/>
            <a:cxnLst>
              <a:cxn ang="0">
                <a:pos x="T0" y="T1"/>
              </a:cxn>
              <a:cxn ang="0">
                <a:pos x="T2" y="T3"/>
              </a:cxn>
              <a:cxn ang="0">
                <a:pos x="T4" y="T5"/>
              </a:cxn>
            </a:cxnLst>
            <a:rect l="0" t="0" r="r" b="b"/>
            <a:pathLst>
              <a:path w="414" h="92">
                <a:moveTo>
                  <a:pt x="0" y="92"/>
                </a:moveTo>
                <a:lnTo>
                  <a:pt x="368" y="0"/>
                </a:lnTo>
                <a:lnTo>
                  <a:pt x="414" y="2"/>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63" name="Freeform 95"/>
          <p:cNvSpPr>
            <a:spLocks/>
          </p:cNvSpPr>
          <p:nvPr/>
        </p:nvSpPr>
        <p:spPr bwMode="auto">
          <a:xfrm>
            <a:off x="7489825" y="4025900"/>
            <a:ext cx="412750" cy="104775"/>
          </a:xfrm>
          <a:custGeom>
            <a:avLst/>
            <a:gdLst>
              <a:gd name="T0" fmla="*/ 0 w 260"/>
              <a:gd name="T1" fmla="*/ 66 h 66"/>
              <a:gd name="T2" fmla="*/ 214 w 260"/>
              <a:gd name="T3" fmla="*/ 0 h 66"/>
              <a:gd name="T4" fmla="*/ 260 w 260"/>
              <a:gd name="T5" fmla="*/ 0 h 66"/>
            </a:gdLst>
            <a:ahLst/>
            <a:cxnLst>
              <a:cxn ang="0">
                <a:pos x="T0" y="T1"/>
              </a:cxn>
              <a:cxn ang="0">
                <a:pos x="T2" y="T3"/>
              </a:cxn>
              <a:cxn ang="0">
                <a:pos x="T4" y="T5"/>
              </a:cxn>
            </a:cxnLst>
            <a:rect l="0" t="0" r="r" b="b"/>
            <a:pathLst>
              <a:path w="260" h="66">
                <a:moveTo>
                  <a:pt x="0" y="66"/>
                </a:moveTo>
                <a:lnTo>
                  <a:pt x="214" y="0"/>
                </a:lnTo>
                <a:lnTo>
                  <a:pt x="260"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64" name="Rectangle 96"/>
          <p:cNvSpPr>
            <a:spLocks noChangeArrowheads="1"/>
          </p:cNvSpPr>
          <p:nvPr/>
        </p:nvSpPr>
        <p:spPr bwMode="auto">
          <a:xfrm>
            <a:off x="341313" y="439738"/>
            <a:ext cx="18240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a:latin typeface="Arial" charset="0"/>
              </a:rPr>
              <a:t>+  Excitatory synapse</a:t>
            </a:r>
          </a:p>
        </p:txBody>
      </p:sp>
      <p:sp>
        <p:nvSpPr>
          <p:cNvPr id="58465" name="Rectangle 97"/>
          <p:cNvSpPr>
            <a:spLocks noChangeArrowheads="1"/>
          </p:cNvSpPr>
          <p:nvPr/>
        </p:nvSpPr>
        <p:spPr bwMode="auto">
          <a:xfrm>
            <a:off x="323850" y="677863"/>
            <a:ext cx="17684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a:latin typeface="Arial" charset="0"/>
              </a:rPr>
              <a:t>–  Inhibitory synapse</a:t>
            </a:r>
          </a:p>
        </p:txBody>
      </p:sp>
      <p:sp>
        <p:nvSpPr>
          <p:cNvPr id="58466" name="Rectangle 98"/>
          <p:cNvSpPr>
            <a:spLocks noChangeArrowheads="1"/>
          </p:cNvSpPr>
          <p:nvPr/>
        </p:nvSpPr>
        <p:spPr bwMode="auto">
          <a:xfrm>
            <a:off x="333375" y="1708150"/>
            <a:ext cx="681038"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nSpc>
                <a:spcPct val="85000"/>
              </a:lnSpc>
            </a:pPr>
            <a:r>
              <a:rPr lang="en-US" altLang="en-US" sz="1400" b="1">
                <a:latin typeface="Arial" charset="0"/>
              </a:rPr>
              <a:t>Afferent</a:t>
            </a:r>
          </a:p>
          <a:p>
            <a:pPr>
              <a:lnSpc>
                <a:spcPct val="85000"/>
              </a:lnSpc>
            </a:pPr>
            <a:r>
              <a:rPr lang="en-US" altLang="en-US" sz="1400" b="1">
                <a:latin typeface="Arial" charset="0"/>
              </a:rPr>
              <a:t>fiber</a:t>
            </a:r>
          </a:p>
        </p:txBody>
      </p:sp>
      <p:sp>
        <p:nvSpPr>
          <p:cNvPr id="58467" name="Rectangle 99"/>
          <p:cNvSpPr>
            <a:spLocks noChangeArrowheads="1"/>
          </p:cNvSpPr>
          <p:nvPr/>
        </p:nvSpPr>
        <p:spPr bwMode="auto">
          <a:xfrm>
            <a:off x="2447925" y="2379663"/>
            <a:ext cx="77152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nSpc>
                <a:spcPct val="85000"/>
              </a:lnSpc>
            </a:pPr>
            <a:r>
              <a:rPr lang="en-US" altLang="en-US" sz="1400" b="1">
                <a:latin typeface="Arial" charset="0"/>
              </a:rPr>
              <a:t>Efferent</a:t>
            </a:r>
          </a:p>
          <a:p>
            <a:pPr>
              <a:lnSpc>
                <a:spcPct val="85000"/>
              </a:lnSpc>
            </a:pPr>
            <a:r>
              <a:rPr lang="en-US" altLang="en-US" sz="1400" b="1">
                <a:latin typeface="Arial" charset="0"/>
              </a:rPr>
              <a:t>fibers</a:t>
            </a:r>
          </a:p>
        </p:txBody>
      </p:sp>
      <p:sp>
        <p:nvSpPr>
          <p:cNvPr id="58468" name="Rectangle 100"/>
          <p:cNvSpPr>
            <a:spLocks noChangeArrowheads="1"/>
          </p:cNvSpPr>
          <p:nvPr/>
        </p:nvSpPr>
        <p:spPr bwMode="auto">
          <a:xfrm rot="-2024786">
            <a:off x="2713038" y="3806825"/>
            <a:ext cx="5540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i="1">
                <a:latin typeface="Arial" charset="0"/>
              </a:rPr>
              <a:t>Flexes</a:t>
            </a:r>
          </a:p>
        </p:txBody>
      </p:sp>
      <p:sp>
        <p:nvSpPr>
          <p:cNvPr id="58469" name="Rectangle 101"/>
          <p:cNvSpPr>
            <a:spLocks noChangeArrowheads="1"/>
          </p:cNvSpPr>
          <p:nvPr/>
        </p:nvSpPr>
        <p:spPr bwMode="auto">
          <a:xfrm>
            <a:off x="3813175" y="3883025"/>
            <a:ext cx="139382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a:latin typeface="Arial" charset="0"/>
              </a:rPr>
              <a:t>Arm movements</a:t>
            </a:r>
          </a:p>
        </p:txBody>
      </p:sp>
      <p:sp>
        <p:nvSpPr>
          <p:cNvPr id="58470" name="Rectangle 102"/>
          <p:cNvSpPr>
            <a:spLocks noChangeArrowheads="1"/>
          </p:cNvSpPr>
          <p:nvPr/>
        </p:nvSpPr>
        <p:spPr bwMode="auto">
          <a:xfrm>
            <a:off x="244475" y="3424238"/>
            <a:ext cx="9445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Extensor</a:t>
            </a:r>
          </a:p>
          <a:p>
            <a:pPr>
              <a:lnSpc>
                <a:spcPct val="90000"/>
              </a:lnSpc>
            </a:pPr>
            <a:r>
              <a:rPr lang="en-US" altLang="en-US" sz="1400" b="1">
                <a:latin typeface="Arial" charset="0"/>
              </a:rPr>
              <a:t>inhibited</a:t>
            </a:r>
          </a:p>
        </p:txBody>
      </p:sp>
      <p:sp>
        <p:nvSpPr>
          <p:cNvPr id="58471" name="Rectangle 103"/>
          <p:cNvSpPr>
            <a:spLocks noChangeArrowheads="1"/>
          </p:cNvSpPr>
          <p:nvPr/>
        </p:nvSpPr>
        <p:spPr bwMode="auto">
          <a:xfrm>
            <a:off x="241300" y="3875088"/>
            <a:ext cx="10731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Flexor</a:t>
            </a:r>
          </a:p>
          <a:p>
            <a:pPr>
              <a:lnSpc>
                <a:spcPct val="90000"/>
              </a:lnSpc>
            </a:pPr>
            <a:r>
              <a:rPr lang="en-US" altLang="en-US" sz="1400" b="1">
                <a:latin typeface="Arial" charset="0"/>
              </a:rPr>
              <a:t>stimulated</a:t>
            </a:r>
          </a:p>
        </p:txBody>
      </p:sp>
      <p:sp>
        <p:nvSpPr>
          <p:cNvPr id="58472" name="Rectangle 104"/>
          <p:cNvSpPr>
            <a:spLocks noChangeArrowheads="1"/>
          </p:cNvSpPr>
          <p:nvPr/>
        </p:nvSpPr>
        <p:spPr bwMode="auto">
          <a:xfrm>
            <a:off x="6630988" y="442913"/>
            <a:ext cx="10874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a:latin typeface="Arial" charset="0"/>
              </a:rPr>
              <a:t>Interneurons</a:t>
            </a:r>
          </a:p>
        </p:txBody>
      </p:sp>
      <p:sp>
        <p:nvSpPr>
          <p:cNvPr id="58473" name="Rectangle 105"/>
          <p:cNvSpPr>
            <a:spLocks noChangeArrowheads="1"/>
          </p:cNvSpPr>
          <p:nvPr/>
        </p:nvSpPr>
        <p:spPr bwMode="auto">
          <a:xfrm>
            <a:off x="8026400" y="1646238"/>
            <a:ext cx="855663"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2000"/>
              </a:lnSpc>
            </a:pPr>
            <a:r>
              <a:rPr lang="en-US" altLang="en-US" sz="1400" b="1">
                <a:latin typeface="Arial" charset="0"/>
              </a:rPr>
              <a:t>Efferent</a:t>
            </a:r>
          </a:p>
          <a:p>
            <a:pPr>
              <a:lnSpc>
                <a:spcPct val="92000"/>
              </a:lnSpc>
            </a:pPr>
            <a:r>
              <a:rPr lang="en-US" altLang="en-US" sz="1400" b="1">
                <a:latin typeface="Arial" charset="0"/>
              </a:rPr>
              <a:t>fibers</a:t>
            </a:r>
          </a:p>
        </p:txBody>
      </p:sp>
      <p:sp>
        <p:nvSpPr>
          <p:cNvPr id="58474" name="Rectangle 106"/>
          <p:cNvSpPr>
            <a:spLocks noChangeArrowheads="1"/>
          </p:cNvSpPr>
          <p:nvPr/>
        </p:nvSpPr>
        <p:spPr bwMode="auto">
          <a:xfrm>
            <a:off x="7835900" y="3424238"/>
            <a:ext cx="9255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Flexor</a:t>
            </a:r>
          </a:p>
          <a:p>
            <a:pPr>
              <a:lnSpc>
                <a:spcPct val="90000"/>
              </a:lnSpc>
            </a:pPr>
            <a:r>
              <a:rPr lang="en-US" altLang="en-US" sz="1400" b="1">
                <a:latin typeface="Arial" charset="0"/>
              </a:rPr>
              <a:t>inhibited</a:t>
            </a:r>
          </a:p>
        </p:txBody>
      </p:sp>
      <p:sp>
        <p:nvSpPr>
          <p:cNvPr id="58475" name="Rectangle 107"/>
          <p:cNvSpPr>
            <a:spLocks noChangeArrowheads="1"/>
          </p:cNvSpPr>
          <p:nvPr/>
        </p:nvSpPr>
        <p:spPr bwMode="auto">
          <a:xfrm>
            <a:off x="7842250" y="3868738"/>
            <a:ext cx="10731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Extensor</a:t>
            </a:r>
          </a:p>
          <a:p>
            <a:pPr>
              <a:lnSpc>
                <a:spcPct val="90000"/>
              </a:lnSpc>
            </a:pPr>
            <a:r>
              <a:rPr lang="en-US" altLang="en-US" sz="1400" b="1">
                <a:latin typeface="Arial" charset="0"/>
              </a:rPr>
              <a:t>stimulated</a:t>
            </a:r>
          </a:p>
        </p:txBody>
      </p:sp>
      <p:sp>
        <p:nvSpPr>
          <p:cNvPr id="58476" name="Rectangle 108"/>
          <p:cNvSpPr>
            <a:spLocks noChangeArrowheads="1"/>
          </p:cNvSpPr>
          <p:nvPr/>
        </p:nvSpPr>
        <p:spPr bwMode="auto">
          <a:xfrm rot="-1461399">
            <a:off x="5708650" y="4876800"/>
            <a:ext cx="6921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400" b="1" i="1">
                <a:latin typeface="Arial" charset="0"/>
              </a:rPr>
              <a:t>Extends</a:t>
            </a:r>
          </a:p>
        </p:txBody>
      </p:sp>
      <p:sp>
        <p:nvSpPr>
          <p:cNvPr id="58477" name="Rectangle 109"/>
          <p:cNvSpPr>
            <a:spLocks noChangeArrowheads="1"/>
          </p:cNvSpPr>
          <p:nvPr/>
        </p:nvSpPr>
        <p:spPr bwMode="auto">
          <a:xfrm>
            <a:off x="7058025" y="5354638"/>
            <a:ext cx="16795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nSpc>
                <a:spcPct val="82000"/>
              </a:lnSpc>
            </a:pPr>
            <a:r>
              <a:rPr lang="en-US" altLang="en-US" sz="1400">
                <a:latin typeface="Arial Black" pitchFamily="-128" charset="0"/>
              </a:rPr>
              <a:t>Site of reciprocal</a:t>
            </a:r>
          </a:p>
          <a:p>
            <a:pPr>
              <a:lnSpc>
                <a:spcPct val="82000"/>
              </a:lnSpc>
            </a:pPr>
            <a:r>
              <a:rPr lang="en-US" altLang="en-US" sz="1400">
                <a:latin typeface="Arial Black" pitchFamily="-128" charset="0"/>
              </a:rPr>
              <a:t>activation:</a:t>
            </a:r>
            <a:r>
              <a:rPr lang="en-US" altLang="en-US" sz="1400">
                <a:latin typeface="Arial" charset="0"/>
              </a:rPr>
              <a:t> </a:t>
            </a:r>
            <a:r>
              <a:rPr lang="en-US" altLang="en-US" sz="1400" b="1">
                <a:latin typeface="Arial" charset="0"/>
              </a:rPr>
              <a:t>At the</a:t>
            </a:r>
          </a:p>
          <a:p>
            <a:pPr>
              <a:lnSpc>
                <a:spcPct val="82000"/>
              </a:lnSpc>
            </a:pPr>
            <a:r>
              <a:rPr lang="en-US" altLang="en-US" sz="1400" b="1">
                <a:latin typeface="Arial" charset="0"/>
              </a:rPr>
              <a:t>same time, the</a:t>
            </a:r>
          </a:p>
          <a:p>
            <a:pPr>
              <a:lnSpc>
                <a:spcPct val="82000"/>
              </a:lnSpc>
            </a:pPr>
            <a:r>
              <a:rPr lang="en-US" altLang="en-US" sz="1400" b="1">
                <a:latin typeface="Arial" charset="0"/>
              </a:rPr>
              <a:t>extensor muscles</a:t>
            </a:r>
          </a:p>
          <a:p>
            <a:pPr>
              <a:lnSpc>
                <a:spcPct val="82000"/>
              </a:lnSpc>
            </a:pPr>
            <a:r>
              <a:rPr lang="en-US" altLang="en-US" sz="1400" b="1">
                <a:latin typeface="Arial" charset="0"/>
              </a:rPr>
              <a:t>on the opposite</a:t>
            </a:r>
          </a:p>
          <a:p>
            <a:pPr>
              <a:lnSpc>
                <a:spcPct val="82000"/>
              </a:lnSpc>
            </a:pPr>
            <a:r>
              <a:rPr lang="en-US" altLang="en-US" sz="1400" b="1">
                <a:latin typeface="Arial" charset="0"/>
              </a:rPr>
              <a:t>side are activated.</a:t>
            </a:r>
          </a:p>
        </p:txBody>
      </p:sp>
      <p:sp>
        <p:nvSpPr>
          <p:cNvPr id="58478" name="Rectangle 110"/>
          <p:cNvSpPr>
            <a:spLocks noChangeArrowheads="1"/>
          </p:cNvSpPr>
          <p:nvPr/>
        </p:nvSpPr>
        <p:spPr bwMode="auto">
          <a:xfrm>
            <a:off x="430213" y="5349875"/>
            <a:ext cx="1649412"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nSpc>
                <a:spcPct val="83000"/>
              </a:lnSpc>
            </a:pPr>
            <a:r>
              <a:rPr lang="en-US" altLang="en-US" sz="1400">
                <a:latin typeface="Arial Black" pitchFamily="-128" charset="0"/>
              </a:rPr>
              <a:t>Site of stimulus:</a:t>
            </a:r>
          </a:p>
          <a:p>
            <a:pPr>
              <a:lnSpc>
                <a:spcPct val="83000"/>
              </a:lnSpc>
            </a:pPr>
            <a:r>
              <a:rPr lang="en-US" altLang="en-US" sz="1400" b="1">
                <a:latin typeface="Arial" charset="0"/>
              </a:rPr>
              <a:t>A noxious stimulus</a:t>
            </a:r>
          </a:p>
          <a:p>
            <a:pPr>
              <a:lnSpc>
                <a:spcPct val="83000"/>
              </a:lnSpc>
            </a:pPr>
            <a:r>
              <a:rPr lang="en-US" altLang="en-US" sz="1400" b="1">
                <a:latin typeface="Arial" charset="0"/>
              </a:rPr>
              <a:t>causes a</a:t>
            </a:r>
            <a:r>
              <a:rPr lang="en-US" altLang="en-US" sz="1400">
                <a:latin typeface="Arial" charset="0"/>
              </a:rPr>
              <a:t> </a:t>
            </a:r>
            <a:r>
              <a:rPr lang="en-US" altLang="en-US" sz="1400">
                <a:latin typeface="Arial Black" pitchFamily="-128" charset="0"/>
              </a:rPr>
              <a:t>flexor</a:t>
            </a:r>
            <a:endParaRPr lang="en-US" altLang="en-US" sz="1400" b="1">
              <a:latin typeface="Arial Black" pitchFamily="-128" charset="0"/>
            </a:endParaRPr>
          </a:p>
          <a:p>
            <a:pPr>
              <a:lnSpc>
                <a:spcPct val="83000"/>
              </a:lnSpc>
            </a:pPr>
            <a:r>
              <a:rPr lang="en-US" altLang="en-US" sz="1400">
                <a:latin typeface="Arial Black" pitchFamily="-128" charset="0"/>
              </a:rPr>
              <a:t>reflex</a:t>
            </a:r>
            <a:r>
              <a:rPr lang="en-US" altLang="en-US" sz="1400" b="1">
                <a:latin typeface="Arial" charset="0"/>
              </a:rPr>
              <a:t> on the same</a:t>
            </a:r>
          </a:p>
          <a:p>
            <a:pPr>
              <a:lnSpc>
                <a:spcPct val="83000"/>
              </a:lnSpc>
            </a:pPr>
            <a:r>
              <a:rPr lang="en-US" altLang="en-US" sz="1400" b="1">
                <a:latin typeface="Arial" charset="0"/>
              </a:rPr>
              <a:t>side, withdrawing</a:t>
            </a:r>
          </a:p>
          <a:p>
            <a:pPr>
              <a:lnSpc>
                <a:spcPct val="83000"/>
              </a:lnSpc>
            </a:pPr>
            <a:r>
              <a:rPr lang="en-US" altLang="en-US" sz="1400" b="1">
                <a:latin typeface="Arial" charset="0"/>
              </a:rPr>
              <a:t>that limb.</a:t>
            </a:r>
          </a:p>
        </p:txBody>
      </p:sp>
      <p:sp>
        <p:nvSpPr>
          <p:cNvPr id="58479" name="Rectangle 111"/>
          <p:cNvSpPr>
            <a:spLocks noChangeArrowheads="1"/>
          </p:cNvSpPr>
          <p:nvPr/>
        </p:nvSpPr>
        <p:spPr bwMode="auto">
          <a:xfrm>
            <a:off x="4276725" y="1487488"/>
            <a:ext cx="7620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nSpc>
                <a:spcPct val="95000"/>
              </a:lnSpc>
            </a:pPr>
            <a:r>
              <a:rPr lang="en-US" altLang="en-US" sz="1400" b="1">
                <a:latin typeface="Arial" charset="0"/>
              </a:rPr>
              <a:t>+</a:t>
            </a:r>
          </a:p>
        </p:txBody>
      </p:sp>
      <p:sp>
        <p:nvSpPr>
          <p:cNvPr id="58480" name="Rectangle 112"/>
          <p:cNvSpPr>
            <a:spLocks noChangeArrowheads="1"/>
          </p:cNvSpPr>
          <p:nvPr/>
        </p:nvSpPr>
        <p:spPr bwMode="auto">
          <a:xfrm>
            <a:off x="4918075" y="1011238"/>
            <a:ext cx="228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5000"/>
              </a:lnSpc>
            </a:pPr>
            <a:r>
              <a:rPr lang="en-US" altLang="en-US" sz="1400" b="1">
                <a:latin typeface="Arial" charset="0"/>
              </a:rPr>
              <a:t>+</a:t>
            </a:r>
          </a:p>
        </p:txBody>
      </p:sp>
      <p:sp>
        <p:nvSpPr>
          <p:cNvPr id="58481" name="Rectangle 113"/>
          <p:cNvSpPr>
            <a:spLocks noChangeArrowheads="1"/>
          </p:cNvSpPr>
          <p:nvPr/>
        </p:nvSpPr>
        <p:spPr bwMode="auto">
          <a:xfrm>
            <a:off x="5073650" y="1292225"/>
            <a:ext cx="2286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5000"/>
              </a:lnSpc>
            </a:pPr>
            <a:r>
              <a:rPr lang="en-US" altLang="en-US" sz="1400" b="1">
                <a:latin typeface="Arial" charset="0"/>
              </a:rPr>
              <a:t>+</a:t>
            </a:r>
          </a:p>
        </p:txBody>
      </p:sp>
      <p:sp>
        <p:nvSpPr>
          <p:cNvPr id="58482" name="Rectangle 114"/>
          <p:cNvSpPr>
            <a:spLocks noChangeArrowheads="1"/>
          </p:cNvSpPr>
          <p:nvPr/>
        </p:nvSpPr>
        <p:spPr bwMode="auto">
          <a:xfrm>
            <a:off x="4702175" y="1504950"/>
            <a:ext cx="2286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5000"/>
              </a:lnSpc>
            </a:pPr>
            <a:r>
              <a:rPr lang="en-US" altLang="en-US" sz="1400" b="1">
                <a:latin typeface="Arial" charset="0"/>
              </a:rPr>
              <a:t>–</a:t>
            </a:r>
          </a:p>
        </p:txBody>
      </p:sp>
      <p:sp>
        <p:nvSpPr>
          <p:cNvPr id="58483" name="Rectangle 115"/>
          <p:cNvSpPr>
            <a:spLocks noChangeArrowheads="1"/>
          </p:cNvSpPr>
          <p:nvPr/>
        </p:nvSpPr>
        <p:spPr bwMode="auto">
          <a:xfrm>
            <a:off x="3822700" y="1225550"/>
            <a:ext cx="2286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5000"/>
              </a:lnSpc>
            </a:pPr>
            <a:r>
              <a:rPr lang="en-US" altLang="en-US" sz="1400" b="1">
                <a:latin typeface="Arial" charset="0"/>
              </a:rPr>
              <a:t>–</a:t>
            </a:r>
          </a:p>
        </p:txBody>
      </p:sp>
      <p:sp>
        <p:nvSpPr>
          <p:cNvPr id="58484" name="Rectangle 116"/>
          <p:cNvSpPr>
            <a:spLocks noChangeArrowheads="1"/>
          </p:cNvSpPr>
          <p:nvPr/>
        </p:nvSpPr>
        <p:spPr bwMode="auto">
          <a:xfrm>
            <a:off x="4054475" y="811213"/>
            <a:ext cx="7620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nSpc>
                <a:spcPct val="95000"/>
              </a:lnSpc>
            </a:pPr>
            <a:r>
              <a:rPr lang="en-US" altLang="en-US" sz="1400" b="1">
                <a:latin typeface="Arial" charset="0"/>
              </a:rPr>
              <a:t>+</a:t>
            </a:r>
          </a:p>
        </p:txBody>
      </p:sp>
    </p:spTree>
    <p:extLst>
      <p:ext uri="{BB962C8B-B14F-4D97-AF65-F5344CB8AC3E}">
        <p14:creationId xmlns:p14="http://schemas.microsoft.com/office/powerpoint/2010/main" val="70555335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59404" name="Rectangle 12"/>
          <p:cNvSpPr>
            <a:spLocks noGrp="1" noChangeArrowheads="1"/>
          </p:cNvSpPr>
          <p:nvPr>
            <p:ph type="title"/>
          </p:nvPr>
        </p:nvSpPr>
        <p:spPr/>
        <p:txBody>
          <a:bodyPr/>
          <a:lstStyle/>
          <a:p>
            <a:r>
              <a:rPr lang="en-US" altLang="en-US"/>
              <a:t>Superficial Reflexes</a:t>
            </a:r>
          </a:p>
        </p:txBody>
      </p:sp>
      <p:sp>
        <p:nvSpPr>
          <p:cNvPr id="59405" name="Rectangle 13"/>
          <p:cNvSpPr>
            <a:spLocks noGrp="1" noChangeArrowheads="1"/>
          </p:cNvSpPr>
          <p:nvPr>
            <p:ph type="body" idx="1"/>
          </p:nvPr>
        </p:nvSpPr>
        <p:spPr/>
        <p:txBody>
          <a:bodyPr/>
          <a:lstStyle/>
          <a:p>
            <a:r>
              <a:rPr lang="en-US" altLang="en-US" dirty="0"/>
              <a:t>Elicited by gentle </a:t>
            </a:r>
            <a:r>
              <a:rPr lang="en-US" altLang="en-US" dirty="0" err="1"/>
              <a:t>cutaneous</a:t>
            </a:r>
            <a:r>
              <a:rPr lang="en-US" altLang="en-US" dirty="0"/>
              <a:t> stimulation</a:t>
            </a:r>
          </a:p>
          <a:p>
            <a:endParaRPr lang="en-US" altLang="en-US" dirty="0" smtClean="0"/>
          </a:p>
          <a:p>
            <a:r>
              <a:rPr lang="en-US" altLang="en-US" dirty="0" smtClean="0"/>
              <a:t>Depend </a:t>
            </a:r>
            <a:r>
              <a:rPr lang="en-US" altLang="en-US" dirty="0"/>
              <a:t>on upper motor pathways and cord-level reflex arcs</a:t>
            </a:r>
          </a:p>
          <a:p>
            <a:r>
              <a:rPr lang="en-US" altLang="en-US" dirty="0"/>
              <a:t>Best known:</a:t>
            </a:r>
          </a:p>
          <a:p>
            <a:pPr lvl="1"/>
            <a:r>
              <a:rPr lang="en-US" altLang="en-US" b="1" dirty="0"/>
              <a:t>Plantar reflex</a:t>
            </a:r>
          </a:p>
          <a:p>
            <a:pPr lvl="1"/>
            <a:r>
              <a:rPr lang="en-US" altLang="en-US" b="1" dirty="0"/>
              <a:t>Abdominal </a:t>
            </a:r>
            <a:r>
              <a:rPr lang="en-US" altLang="en-US" b="1" dirty="0" smtClean="0"/>
              <a:t>reflex</a:t>
            </a:r>
          </a:p>
          <a:p>
            <a:pPr lvl="1"/>
            <a:r>
              <a:rPr lang="en-US" altLang="en-US" b="1" dirty="0" err="1" smtClean="0"/>
              <a:t>Cremasteric</a:t>
            </a:r>
            <a:r>
              <a:rPr lang="en-US" altLang="en-US" b="1" dirty="0" smtClean="0"/>
              <a:t> reflex</a:t>
            </a:r>
            <a:endParaRPr lang="en-US" altLang="en-US" dirty="0"/>
          </a:p>
        </p:txBody>
      </p:sp>
    </p:spTree>
    <p:extLst>
      <p:ext uri="{BB962C8B-B14F-4D97-AF65-F5344CB8AC3E}">
        <p14:creationId xmlns:p14="http://schemas.microsoft.com/office/powerpoint/2010/main" val="8298314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0426" name="Rectangle 10"/>
          <p:cNvSpPr>
            <a:spLocks noGrp="1" noChangeArrowheads="1"/>
          </p:cNvSpPr>
          <p:nvPr>
            <p:ph type="title"/>
          </p:nvPr>
        </p:nvSpPr>
        <p:spPr/>
        <p:txBody>
          <a:bodyPr/>
          <a:lstStyle/>
          <a:p>
            <a:r>
              <a:rPr lang="en-US" altLang="en-US" dirty="0"/>
              <a:t>Superficial Reflexes: Plantar Reflex</a:t>
            </a:r>
          </a:p>
        </p:txBody>
      </p:sp>
      <p:sp>
        <p:nvSpPr>
          <p:cNvPr id="60427" name="Rectangle 11"/>
          <p:cNvSpPr>
            <a:spLocks noGrp="1" noChangeArrowheads="1"/>
          </p:cNvSpPr>
          <p:nvPr>
            <p:ph type="body" idx="1"/>
          </p:nvPr>
        </p:nvSpPr>
        <p:spPr/>
        <p:txBody>
          <a:bodyPr>
            <a:normAutofit/>
          </a:bodyPr>
          <a:lstStyle/>
          <a:p>
            <a:pPr>
              <a:lnSpc>
                <a:spcPct val="90000"/>
              </a:lnSpc>
            </a:pPr>
            <a:r>
              <a:rPr lang="en-US" altLang="en-US" dirty="0"/>
              <a:t>Test integrity of cord from L</a:t>
            </a:r>
            <a:r>
              <a:rPr lang="en-US" altLang="en-US" baseline="-25000" dirty="0"/>
              <a:t>4</a:t>
            </a:r>
            <a:r>
              <a:rPr lang="en-US" altLang="en-US" dirty="0"/>
              <a:t> – S</a:t>
            </a:r>
            <a:r>
              <a:rPr lang="en-US" altLang="en-US" baseline="-25000" dirty="0"/>
              <a:t>2</a:t>
            </a:r>
            <a:endParaRPr lang="en-US" altLang="en-US" dirty="0"/>
          </a:p>
          <a:p>
            <a:pPr>
              <a:lnSpc>
                <a:spcPct val="90000"/>
              </a:lnSpc>
            </a:pPr>
            <a:endParaRPr lang="en-US" altLang="en-US" dirty="0" smtClean="0"/>
          </a:p>
          <a:p>
            <a:pPr>
              <a:lnSpc>
                <a:spcPct val="90000"/>
              </a:lnSpc>
            </a:pPr>
            <a:r>
              <a:rPr lang="en-US" altLang="en-US" dirty="0" smtClean="0"/>
              <a:t>Stimulus </a:t>
            </a:r>
          </a:p>
          <a:p>
            <a:pPr lvl="1">
              <a:lnSpc>
                <a:spcPct val="90000"/>
              </a:lnSpc>
            </a:pPr>
            <a:r>
              <a:rPr lang="en-US" altLang="en-US" dirty="0" smtClean="0"/>
              <a:t>stroke </a:t>
            </a:r>
            <a:r>
              <a:rPr lang="en-US" altLang="en-US" dirty="0"/>
              <a:t>lateral aspect of sole of foot</a:t>
            </a:r>
          </a:p>
          <a:p>
            <a:pPr>
              <a:lnSpc>
                <a:spcPct val="90000"/>
              </a:lnSpc>
            </a:pPr>
            <a:endParaRPr lang="en-US" altLang="en-US" dirty="0" smtClean="0"/>
          </a:p>
          <a:p>
            <a:pPr>
              <a:lnSpc>
                <a:spcPct val="90000"/>
              </a:lnSpc>
            </a:pPr>
            <a:r>
              <a:rPr lang="en-US" altLang="en-US" dirty="0" smtClean="0"/>
              <a:t>Expected Response</a:t>
            </a:r>
          </a:p>
          <a:p>
            <a:pPr lvl="1">
              <a:lnSpc>
                <a:spcPct val="90000"/>
              </a:lnSpc>
            </a:pPr>
            <a:r>
              <a:rPr lang="en-US" altLang="en-US" dirty="0" smtClean="0"/>
              <a:t>flexion </a:t>
            </a:r>
            <a:r>
              <a:rPr lang="en-US" altLang="en-US" dirty="0"/>
              <a:t>of toes</a:t>
            </a:r>
          </a:p>
          <a:p>
            <a:pPr>
              <a:lnSpc>
                <a:spcPct val="90000"/>
              </a:lnSpc>
            </a:pPr>
            <a:endParaRPr lang="en-US" altLang="en-US" dirty="0" smtClean="0"/>
          </a:p>
        </p:txBody>
      </p:sp>
    </p:spTree>
    <p:extLst>
      <p:ext uri="{BB962C8B-B14F-4D97-AF65-F5344CB8AC3E}">
        <p14:creationId xmlns:p14="http://schemas.microsoft.com/office/powerpoint/2010/main" val="33602890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600200"/>
            <a:ext cx="4343400" cy="4525963"/>
          </a:xfrm>
        </p:spPr>
        <p:txBody>
          <a:bodyPr>
            <a:normAutofit fontScale="92500" lnSpcReduction="10000"/>
          </a:bodyPr>
          <a:lstStyle/>
          <a:p>
            <a:pPr>
              <a:lnSpc>
                <a:spcPct val="90000"/>
              </a:lnSpc>
            </a:pPr>
            <a:r>
              <a:rPr lang="en-US" altLang="en-US" dirty="0" smtClean="0"/>
              <a:t>Damage to motor cortex or </a:t>
            </a:r>
            <a:r>
              <a:rPr lang="en-US" altLang="en-US" dirty="0" err="1" smtClean="0"/>
              <a:t>corticospinal</a:t>
            </a:r>
            <a:r>
              <a:rPr lang="en-US" altLang="en-US" dirty="0" smtClean="0"/>
              <a:t> tracts </a:t>
            </a:r>
            <a:endParaRPr lang="en-US" altLang="en-US" dirty="0" smtClean="0">
              <a:sym typeface="Wingdings" pitchFamily="-128" charset="2"/>
            </a:endParaRPr>
          </a:p>
          <a:p>
            <a:pPr lvl="1">
              <a:lnSpc>
                <a:spcPct val="90000"/>
              </a:lnSpc>
            </a:pPr>
            <a:r>
              <a:rPr lang="en-US" altLang="en-US" dirty="0" smtClean="0">
                <a:sym typeface="Wingdings" pitchFamily="-128" charset="2"/>
              </a:rPr>
              <a:t>yields abnormal response </a:t>
            </a:r>
          </a:p>
          <a:p>
            <a:pPr>
              <a:lnSpc>
                <a:spcPct val="90000"/>
              </a:lnSpc>
            </a:pPr>
            <a:endParaRPr lang="en-US" altLang="en-US" dirty="0" smtClean="0">
              <a:sym typeface="Wingdings" pitchFamily="-128" charset="2"/>
            </a:endParaRPr>
          </a:p>
          <a:p>
            <a:pPr>
              <a:lnSpc>
                <a:spcPct val="90000"/>
              </a:lnSpc>
            </a:pPr>
            <a:r>
              <a:rPr lang="en-US" altLang="en-US" dirty="0" smtClean="0">
                <a:sym typeface="Wingdings" pitchFamily="-128" charset="2"/>
              </a:rPr>
              <a:t> </a:t>
            </a:r>
            <a:r>
              <a:rPr lang="en-US" altLang="en-US" b="1" dirty="0" err="1" smtClean="0">
                <a:sym typeface="Wingdings" pitchFamily="-128" charset="2"/>
              </a:rPr>
              <a:t>Babinski's</a:t>
            </a:r>
            <a:r>
              <a:rPr lang="en-US" altLang="en-US" b="1" dirty="0" smtClean="0">
                <a:sym typeface="Wingdings" pitchFamily="-128" charset="2"/>
              </a:rPr>
              <a:t> sign</a:t>
            </a:r>
            <a:r>
              <a:rPr lang="en-US" altLang="en-US" dirty="0" smtClean="0"/>
              <a:t> </a:t>
            </a:r>
            <a:endParaRPr lang="en-US" altLang="en-US" b="1" dirty="0" smtClean="0"/>
          </a:p>
          <a:p>
            <a:pPr lvl="1">
              <a:lnSpc>
                <a:spcPct val="90000"/>
              </a:lnSpc>
            </a:pPr>
            <a:r>
              <a:rPr lang="en-US" altLang="en-US" dirty="0" err="1" smtClean="0"/>
              <a:t>Hallux</a:t>
            </a:r>
            <a:r>
              <a:rPr lang="en-US" altLang="en-US" dirty="0" smtClean="0"/>
              <a:t> extends</a:t>
            </a:r>
          </a:p>
          <a:p>
            <a:pPr lvl="1">
              <a:lnSpc>
                <a:spcPct val="90000"/>
              </a:lnSpc>
            </a:pPr>
            <a:r>
              <a:rPr lang="en-US" altLang="en-US" dirty="0" smtClean="0"/>
              <a:t>digits fan laterally</a:t>
            </a:r>
          </a:p>
          <a:p>
            <a:pPr lvl="1">
              <a:lnSpc>
                <a:spcPct val="90000"/>
              </a:lnSpc>
            </a:pPr>
            <a:r>
              <a:rPr lang="en-US" altLang="en-US" dirty="0" smtClean="0"/>
              <a:t>Normal in infant to ~1 year due to incomplete </a:t>
            </a:r>
            <a:r>
              <a:rPr lang="en-US" altLang="en-US" dirty="0" err="1" smtClean="0"/>
              <a:t>myelination</a:t>
            </a:r>
            <a:endParaRPr lang="en-US" altLang="en-US" dirty="0" smtClean="0"/>
          </a:p>
          <a:p>
            <a:endParaRPr lang="en-US" dirty="0"/>
          </a:p>
        </p:txBody>
      </p:sp>
      <p:sp>
        <p:nvSpPr>
          <p:cNvPr id="8" name="Rectangle 10"/>
          <p:cNvSpPr>
            <a:spLocks noGrp="1" noChangeArrowheads="1"/>
          </p:cNvSpPr>
          <p:nvPr>
            <p:ph type="title"/>
          </p:nvPr>
        </p:nvSpPr>
        <p:spPr/>
        <p:txBody>
          <a:bodyPr/>
          <a:lstStyle/>
          <a:p>
            <a:r>
              <a:rPr lang="en-US" altLang="en-US" dirty="0"/>
              <a:t>Superficial Reflexes: Plantar Reflex</a:t>
            </a:r>
          </a:p>
        </p:txBody>
      </p:sp>
      <p:pic>
        <p:nvPicPr>
          <p:cNvPr id="279556" name="Picture 4"/>
          <p:cNvPicPr>
            <a:picLocks noChangeAspect="1" noChangeArrowheads="1"/>
          </p:cNvPicPr>
          <p:nvPr/>
        </p:nvPicPr>
        <p:blipFill>
          <a:blip r:embed="rId2" cstate="print"/>
          <a:srcRect/>
          <a:stretch>
            <a:fillRect/>
          </a:stretch>
        </p:blipFill>
        <p:spPr bwMode="auto">
          <a:xfrm>
            <a:off x="4826863" y="2438400"/>
            <a:ext cx="4317137" cy="337185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1450" name="Rectangle 10"/>
          <p:cNvSpPr>
            <a:spLocks noGrp="1" noChangeArrowheads="1"/>
          </p:cNvSpPr>
          <p:nvPr>
            <p:ph type="title"/>
          </p:nvPr>
        </p:nvSpPr>
        <p:spPr>
          <a:xfrm>
            <a:off x="0" y="0"/>
            <a:ext cx="9144000" cy="1066800"/>
          </a:xfrm>
        </p:spPr>
        <p:txBody>
          <a:bodyPr>
            <a:normAutofit fontScale="90000"/>
          </a:bodyPr>
          <a:lstStyle/>
          <a:p>
            <a:r>
              <a:rPr lang="en-US" altLang="en-US" dirty="0"/>
              <a:t>Superficial Reflexes: Abdominal </a:t>
            </a:r>
            <a:r>
              <a:rPr lang="en-US" altLang="en-US" dirty="0" smtClean="0"/>
              <a:t>Reflexes</a:t>
            </a:r>
            <a:endParaRPr lang="en-US" altLang="en-US" dirty="0"/>
          </a:p>
        </p:txBody>
      </p:sp>
      <p:sp>
        <p:nvSpPr>
          <p:cNvPr id="61451" name="Rectangle 11"/>
          <p:cNvSpPr>
            <a:spLocks noGrp="1" noChangeArrowheads="1"/>
          </p:cNvSpPr>
          <p:nvPr>
            <p:ph type="body" idx="1"/>
          </p:nvPr>
        </p:nvSpPr>
        <p:spPr>
          <a:xfrm>
            <a:off x="457200" y="1600200"/>
            <a:ext cx="6172200" cy="4525963"/>
          </a:xfrm>
        </p:spPr>
        <p:txBody>
          <a:bodyPr>
            <a:normAutofit fontScale="77500" lnSpcReduction="20000"/>
          </a:bodyPr>
          <a:lstStyle/>
          <a:p>
            <a:r>
              <a:rPr lang="en-US" altLang="en-US" dirty="0"/>
              <a:t>Test integrity of cord from T</a:t>
            </a:r>
            <a:r>
              <a:rPr lang="en-US" altLang="en-US" baseline="-25000" dirty="0"/>
              <a:t>8</a:t>
            </a:r>
            <a:r>
              <a:rPr lang="en-US" altLang="en-US" dirty="0"/>
              <a:t> – T</a:t>
            </a:r>
            <a:r>
              <a:rPr lang="en-US" altLang="en-US" baseline="-25000" dirty="0"/>
              <a:t>12</a:t>
            </a:r>
            <a:endParaRPr lang="en-US" altLang="en-US" dirty="0"/>
          </a:p>
          <a:p>
            <a:endParaRPr lang="en-US" altLang="en-US" dirty="0" smtClean="0"/>
          </a:p>
          <a:p>
            <a:r>
              <a:rPr lang="en-US" altLang="en-US" dirty="0" smtClean="0"/>
              <a:t>Results in </a:t>
            </a:r>
          </a:p>
          <a:p>
            <a:pPr lvl="1"/>
            <a:r>
              <a:rPr lang="en-US" altLang="en-US" dirty="0" smtClean="0"/>
              <a:t>contraction </a:t>
            </a:r>
            <a:r>
              <a:rPr lang="en-US" altLang="en-US" dirty="0"/>
              <a:t>of abdominal muscles </a:t>
            </a:r>
            <a:endParaRPr lang="en-US" altLang="en-US" dirty="0" smtClean="0"/>
          </a:p>
          <a:p>
            <a:pPr lvl="1"/>
            <a:r>
              <a:rPr lang="en-US" altLang="en-US" dirty="0" smtClean="0"/>
              <a:t>movement </a:t>
            </a:r>
            <a:r>
              <a:rPr lang="en-US" altLang="en-US" dirty="0"/>
              <a:t>of umbilicus in response to stroking of skin</a:t>
            </a:r>
          </a:p>
          <a:p>
            <a:endParaRPr lang="en-US" altLang="en-US" dirty="0" smtClean="0"/>
          </a:p>
          <a:p>
            <a:r>
              <a:rPr lang="en-US" altLang="en-US" dirty="0" smtClean="0"/>
              <a:t>Vary </a:t>
            </a:r>
            <a:r>
              <a:rPr lang="en-US" altLang="en-US" dirty="0"/>
              <a:t>in intensity from one person to another</a:t>
            </a:r>
          </a:p>
          <a:p>
            <a:endParaRPr lang="en-US" altLang="en-US" dirty="0" smtClean="0"/>
          </a:p>
          <a:p>
            <a:r>
              <a:rPr lang="en-US" altLang="en-US" dirty="0" smtClean="0"/>
              <a:t>Absent </a:t>
            </a:r>
            <a:r>
              <a:rPr lang="en-US" altLang="en-US" dirty="0"/>
              <a:t>when </a:t>
            </a:r>
            <a:r>
              <a:rPr lang="en-US" altLang="en-US" dirty="0" err="1"/>
              <a:t>corticospinal</a:t>
            </a:r>
            <a:r>
              <a:rPr lang="en-US" altLang="en-US" dirty="0"/>
              <a:t> tract lesions </a:t>
            </a:r>
            <a:r>
              <a:rPr lang="en-US" altLang="en-US" dirty="0" smtClean="0"/>
              <a:t>are present</a:t>
            </a:r>
            <a:endParaRPr lang="en-US" altLang="en-US" dirty="0"/>
          </a:p>
        </p:txBody>
      </p:sp>
      <p:sp>
        <p:nvSpPr>
          <p:cNvPr id="234498" name="AutoShape 2" descr="data:image/jpeg;base64,/9j/4AAQSkZJRgABAQAAAQABAAD/2wCEAAkGBhQQERQUEBIUEhQUEBQVFQ8UFBQRFBQRFBcVFRUVFBYXGygeHBkjGhQUHy8gIycpLi0tFx4xNTAqNSYrLCkBCQoKDgwOGA8PGCkkHR4tKSkxKSwqKTAsLiosKSkqKS0qKSksKSkpKSwsLCwpKSkpLCksKTQ1LCopLCkqKSkpLP/AABEIALwAyAMBIgACEQEDEQH/xAAbAAEAAgMBAQAAAAAAAAAAAAAAAQYCBAUHA//EAEAQAAIBAwIEAwUFBQYGAwAAAAECAAMEEQUhBhIxQRNRYQcUIjKBI3GRobFCUmJykhWCssHR8DNDVHR1oiRTY//EABgBAQADAQAAAAAAAAAAAAAAAAABAwQC/8QALBEAAgECAwYGAgMAAAAAAAAAAAECAxESITEEQVFhccETIoGhsdGR8DNS8f/aAAwDAQACEQMRAD8A9xifG7uBTRnbOEUscDJwoJOB36Ti8McbW+oKTQYhl+ak+FqAeeM7j1EHShJpySyRYImIeZCDkRIJmLVAIBnExFQTKAIiIAkZgtOLfcQgVloUUNaq2GYAgJSpH9uo5yBkZ5R+0RBKTeh2syZXbzitba5NO6xRpMqGjcHPI5wedXborAgYB6id6lXDgFSCCMhgQQR2II2IglxaPpERByIiIAiYl5PNAJMgwTOfrGtUrWk1Wu4RF7k7k9lUd2PYSSUm3Zam+Wiec8HWNxf3Q1G5Z0pgsLa3yQPDIIDbHcbntud/KejgQd1afhyw369SYiJBWYsJ5f7UOHWt2TULP7F6bYqlAFPxbLU8j1IPmCJ6jiV/j2y8XT7leUMfBZgDtunxZ+mMwaNmqOnUT3aPozV4J44p6jS7JXUAVKOd8/vJ3K/p3lqU5E8qTgY1rS1u7B2oXS0EbJbap8PcjHxbdeh7+c2dH9qb0HFDVaLUagyDXCkKeXqxX8spkb9BBfV2ZTbdHdu3r7R6Y0p/F+l3FaoRSNM0ntKlJqNWsaSh3bapyBTzEAjHTfEsNhrdG4H2FanV2zhHVjynoSM5H1m21EE7gH7wD6/5CDHFuEtCvcE0iKTEOz0lKU6JJJDU6SKhqDI6OwYggkEY3lmExpoAMAADyGwEygiTu7iIiDkxK5mnp+i0bdStCklIM3MQgAy3mfOb0QD5VbZWBVgGB2KkAgj1B2MULdaahUUKoGAqgKAPIAbCfWIAiIgCQZMQCqcYa1VpPTp0abVedKgekPsuamykc6VzspQ4JHkwPafbhPVarotOpTLCnTwbsEGlUdW5ORCTzMQBgsQMkGWC4t1dSrqGUjBVgGBHkQdjOfrmmPWpGnRqmhzMA1RB8YTOWCdgx8/UwWqUXFRa9TS4h4zo2v2Y+2uGA8O0p71HYnAzjZRnuZTeLuF6tWyr3eoVCayJz0ram58CgMgcuP2jjqfSXrQuF6NmD4S5djl67nnquT1Ludz93SaPtIYDS7rJAzTAGe5LKAB6mSX0KihUiqfFXfr7HR4SoFLG2VgQwtqQIPY8g2nXmrpa4o0we1JB/wCom1IMsneTYiIg5E1dUp81GopXnzTccmeXmypHLntnpmbU+Vz8p+4/pBK1Kz7MqpfTLbmOcKyj0VWYKPwEsF1p1OrjxaaVMZxzor4z1xzAyn+xytnTsE5K16gxnPL0OPTrn6y9CSXbQrVpdTj2/ClrTrrXSgiVVBAdBybMADkDY7Adp2YiQUuTerEREECIiAIiIAiDIBgExEQBERAEiTEAiVH2mYe0p0s4Ne8t6ansCagOT6YEtxlK40rKb7S6ZGc3TvjGRhFxk+uWEF+zq9Rcrv8ACLokymKTKCgREQBMKgyMHvt9O8zmLwDzf2VL4Fa/tCR9lcBlXvy7rnOPIU/znpInnIHu3EXX4bu2yQWI+IDYAdzmlt95noyyTVtWc1P+yTJiIkGUREgmAQWnOttdpVa9SgjFqlJQ1TAJVCeis3Tm74znrOPd6lWvqho2bGnRU4rXwzkkHelb7YY9QX6DsczuaTo9K2pinRQIo7Dqx7sx6sx7k7mCxxUVnr+6m8JMRBWYVQSDg4269ceu8q39vV7FsX4FSiT8N/TXlC57XFMfJ/MuR54lrnzq0gwIYBgQQVIyCD1BB6iDqMktUTSqhgCCCCMgjcEeYMzBlTraZU09vEsw1S2xmpYA8xQfv2oPfzp5we28sGm6pTuED0XDqdsjbB7qw6qw7g7iCZRtmtDdiIg4EREAgyj16ZuNdTDYW0syxXIIZqpI2HbZl/CXgym8D0xVutRudjz3QoqwGxSioGx69SQf5YL6WSlLlb85FxSZSBJgoEREASDJkNAKH7Rqfg3Gn3QAHh3ao9QjOKdTbf0+b7sy+L0lT9qNia2m1wucoFqYAySEYE/lv9J1eFNU95s7eqBjnorkfxAcp6+oMGmaxUYy4Nrv9nYiRmCYMwJlUv7p9QqtbWzFLdDy3N0p+Jm70KJHRsfM/boN5scSalUeotnakirVQs9YZxb0Nwam37Z3VR579p1tL0qnbU1pUV5UUHA6k53JY9yTuSesFq8ixPV6ff0Z2VilGmtOkoREAVUAwAPScy44wtUuEtvFDVnblFNAXIP8WNl+s+HFmqjkNpSTxri4RlWgCVAQjDVKrDdE369T0E5Xs64A9w56lfkeuzEKynKpTH7pI2LZyfoILIwhgc6jz3LjzLwhmUgCTBmIfpORofEtC85vAfLIxV6bDldSDynmQ7gZE67TzDiz2cV2vWurNgowtQoHNOo1ZSMqhwRlgMgnbMkvowpzupu3Dgem5lZ1XTKlq7XNkgbmObi1GwqqP26XZao9PmHXfBnW0LU0uKCVKZJBXB5iCwZfhZX/AIwQQfUTocsFabg7GtpuopcU1qUmDIw2I9OoI6gg5BBm2JUtRpHTqxuaSn3eoc3VJc/A3/UqvT+fz2PWWqjVDAMpBBAIYbgg7gg+UESVs1oz6RESDkwqNgH0GZVPZmAbEVMFTWr16pBz1eo3T0xidfiq78KzuXIJ5bep067qRt+M+HA9sadhaq2Mi3Q7b/MOYfkRBcsqT5s70SBJgpEREASDJiAat9arVptTcZV0ZWHowwf1lF9j9wVo3Fs2Q1C5YcpIJAO2Mdt1b6z0IrPOqb+4a84IxTv6QK4P/NU9WH3q/wDVBqo+anOHK69D0aQwkD1meIMpy9N0NKDVXBZnrVS7uxyx7Kmf3VGwHaa/EWveAq06QFS5qkrQo9cttl2A6U1GST/rO2ROXbaGiXNW4OWqVAqgsc+GijHJT/dBOScdfpB3Fq95Gvw5w/7srNUbxbiqeatcH5nbso8kUbBRtO2ICycQcybk7smIiCBMSkyiAVO/pf2dc+8LkW9d8XKgZWlWICpcbbgHHK3bofOWlTPlfWq1UanUHMjqVZT3VtiJr6Lpxt6CUjUaryLyio/zEDpzHO5xtn0kncniXM3KlEEYO4IwQcEEHqCIoUFRQqAKqqAFGwCjYAegn0iQcCRmTIgFN9q96aem1QM/aFKeQcYDNvn02lm0e28OhSQnPJRppkdPhUDb8JVva1TZtPKovMWr0VG2cFnABHkckDPrLjRXCgeQAx9wEGiX8Mer7H0EmIgziIiAIiIAnnvH1uP7S0p8fEbhlLfwgoQPxZvxnoUp/Ha/b6Z/5Jd/7j5/QfhBo2Z2qej+GW+TIkwZxERAEREAREQBERAEiTEAREQBIkyIBV/aIqe5kvj4Li3YEnoRWTf8MyziVL2pKDplc4BI8Mj0POuCPIy025+Efyj9ILn/ABRfN9j7REQUiIiAIiIAlL47uR7zpib8xvwwH8KqVP5uJdJ59xWfF1vTqRbIRXq8oO4fcgn6IINGzK8+ifwy/gyZAhjBnJiV7U+NKdCo1NqF2xXHx07apUQ5GfhYDBmk3tGpf9Lfn190qQWqjNq6RbsxPONI9qj1btqD2lXHigLyI/iJTOwaqhyRuV8gMn0noymBUpTpNKW8ykZkys8ba7UtEpmkadPnqFGuKwdqdIcpYEhNySRgffBxGLk7IssmcrhvVHubelVqIabOuSmGXcHGQG35T1GexE6sENWdiMxmcPi7iFrKiKiUKlwS3LyUwTjYnmbAJC7dcd5W+GvaNcXNEu1hWqkORzW/IaeBjb7RwebeC2NCcoY1p1R6BEqlbjGuBtpd6T5fYj8+cyzWlQsqsylSVBKHBKkjdTjbI6beUHEqcoa/J9oiIOCv8daf4+n3KdT4LMBnHxJ8Y3/uz78I3Yq2Vs4zvb0+vXZQpz9VM6d3biojI26srKR5hgQf1lU9l1Y+4+ExybevWok5JzyOcHfcDHaC9Z0Xyfz/AIXASZAkwUCIiAIiQYAJlBoEVeInKEHwbEK/8xOwH9Yl7dsdZQ/Zuoq3GoXIyRVuyqPklWRM9Cd+4/LykmmjlCcuVvyy/iDEZkGYgLMoiAfBLVQxYKoZsZYABjjpk9TPsBJiAJBEmIBGJMRAIInzWiFzgAZOTgYyfM+Zn1iAY8syjMQBERAIM894AJt9Q1G1JJUVBWUFgcc7HO3mQy/0z0Juk8916n7nrVpcdEulNvUI/wDs6Ln7/g/pMGmhmpw4r3WZ6EsmYp0mUGYREQBIMmQ0A4PHGqC2sbipnB8IqvT53+BevqZjwLo/uthb0z83h8zfzP8AER17ZxORxwwubuxsiMq9U16uGwfDog4Uj1JP4GXZekGiXlpKPHPsu5Mh2wN/9JM+dekGUqwDKQQVO4IOxBgzmVNwRkEEdiN5nKIKtTRn5SDU0522cZLWZO+D50c9D2zLrb3AdVZWDKyghgcgg7ggwWTp4bPVPefaJEQVkxEQBERAESCZxuINf92CoimrXqnFG3BwXbuzH9mmvUsf1glK7sj6apr6UHo0zlqleoESmu7Y/acjPyKNyZ1FM4WgcPmiWrV2FW6q/wDErY2UdqVIfs018u53O87wEEysskTEiTByQZUPadpRq2TVKf8AxLZ1roc8pxT3bf8AlyfpLhPjc0Q6lWGVYEMp6FSMEGDunPBNSW419F1EXFClVXpUpq4/vAEj8cib0ovsxqmklzZufitbpwF//J/iUjO+CeYy8wTVhgm0iYiIKxMX6TKYVWwMn6/dAKHpIFzrl1VGWFtbpRBwCBUb5gvcdH6esvyyiey68Ff36sAPtNQdgRvleVeXfrjBz9ZexBo2m6nh4JL2JmMymLwZzCrTDAggEEYIIBBB7H/feUTUazaG3OgL2FV8GhklraqcnNLPVDj5e369+w4jIuqlrchadTm57cjIWtQPTBP/ADFIYFR6GdurSDghgCCMEEAgjyMF8JeG7SV0930czhbiBb62SugxzZDJnJRxkMpP++s7AnK0ThujZ+ILdSi1KnOyZJUNgL8Kn5RsOk6ogrnhcnh0JiIg4EREAqPtH1+pa26i25jcVqqpSVAWY4PM+AAcjAx9ZlwTpVUK1zeIwu6xPOXKnkpj5EpgfImMHl65zmWlkkqILvFtTwJevboJz9e1dLWiajfEchUpj5qlRtkpqPMn/XtNm9vUpU2qVGCIilmcnAAHUmVXSqL6lcU7uqpS3o5a0pnGajNkGvUHbYfCPUmDmEb+Z6IsmjGsaNP3kKKxXNQIMKGO5A3PTpnvN8TFRiZQV3vmJiwmUgwDz4N7rxAQQES7tRuWwGqL0wOhb4cfU+c9ABlD9rFsyUre7pjLWlwrnfojYztjf4lQfUy7WN2tWmlRN1dFcH0YZH6waa3mhCfK3qjYiIgzCa2pVAtKox6LTcn7gpJmzORxbVK2VyR1FtV/wEf5wdQV5JFb9jth4enByN6tV3znOQMIPu+WXoSv8BUgum2oHe3Vvq3xH8zLCJJZtEsVWT5sSCJMSCk5WvaBSvKZp1QevMtRTyvTcdHRuzCV6hrtfTiKeonxKGQqaio6Z+VbhOqn+IbGXR58rm1SojJUUOjDDIwyCD1BEkthUssMs1+6EWt4tRQ1N1dT0dGDKfuIJE+4M8dS/fSdX92tDihVqU+ai5LqOcAkr0IO57/jPYFMg7r0PCazupK6M4kCTBnEREAgzT1PVadtTarWYIiDJY/oPM+k22nluqVjqGti0uTm3ofGtEbK7hQc1M55uuPu+85kvoUvEb4JXfQ61nb1NZqLVrq1OwQhqVBvhNyw6VKo6hARssvdOmAMDYAbAbADyEhEAGwxgYAHYeQmQMFc54styJxJiJBwIiIBxeMbXxbK5TIGbepuRkfCOb/L85qezuuH0215T0ohT6MpII/GdTiIf/FuP+2rf4GlV9jlYtpoBOQtaqq+i5zj8SYNKTezvk17pl7iIgzH/9k="/>
          <p:cNvSpPr>
            <a:spLocks noChangeAspect="1" noChangeArrowheads="1"/>
          </p:cNvSpPr>
          <p:nvPr/>
        </p:nvSpPr>
        <p:spPr bwMode="auto">
          <a:xfrm>
            <a:off x="155575" y="-1074738"/>
            <a:ext cx="2381250" cy="2238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4500" name="AutoShape 4" descr="data:image/jpeg;base64,/9j/4AAQSkZJRgABAQAAAQABAAD/2wCEAAkGBhQQERQUEBIUEhQUEBQVFQ8UFBQRFBQRFBcVFRUVFBYXGygeHBkjGhQUHy8gIycpLi0tFx4xNTAqNSYrLCkBCQoKDgwOGA8PGCkkHR4tKSkxKSwqKTAsLiosKSkqKS0qKSksKSkpKSwsLCwpKSkpLCksKTQ1LCopLCkqKSkpLP/AABEIALwAyAMBIgACEQEDEQH/xAAbAAEAAgMBAQAAAAAAAAAAAAAAAQYCBAUHA//EAEAQAAIBAwIEAwUFBQYGAwAAAAECAAMEEQUhBhIxQRNRYQcUIjKBI3GRobFCUmJykhWCssHR8DNDVHR1oiRTY//EABgBAQADAQAAAAAAAAAAAAAAAAABAwQC/8QALBEAAgECAwYGAgMAAAAAAAAAAAECAxESITEEQVFhccETIoGhsdGR8DNS8f/aAAwDAQACEQMRAD8A9xifG7uBTRnbOEUscDJwoJOB36Ti8McbW+oKTQYhl+ak+FqAeeM7j1EHShJpySyRYImIeZCDkRIJmLVAIBnExFQTKAIiIAkZgtOLfcQgVloUUNaq2GYAgJSpH9uo5yBkZ5R+0RBKTeh2syZXbzitba5NO6xRpMqGjcHPI5wedXborAgYB6id6lXDgFSCCMhgQQR2II2IglxaPpERByIiIAiYl5PNAJMgwTOfrGtUrWk1Wu4RF7k7k9lUd2PYSSUm3Zam+Wiec8HWNxf3Q1G5Z0pgsLa3yQPDIIDbHcbntud/KejgQd1afhyw369SYiJBWYsJ5f7UOHWt2TULP7F6bYqlAFPxbLU8j1IPmCJ6jiV/j2y8XT7leUMfBZgDtunxZ+mMwaNmqOnUT3aPozV4J44p6jS7JXUAVKOd8/vJ3K/p3lqU5E8qTgY1rS1u7B2oXS0EbJbap8PcjHxbdeh7+c2dH9qb0HFDVaLUagyDXCkKeXqxX8spkb9BBfV2ZTbdHdu3r7R6Y0p/F+l3FaoRSNM0ntKlJqNWsaSh3bapyBTzEAjHTfEsNhrdG4H2FanV2zhHVjynoSM5H1m21EE7gH7wD6/5CDHFuEtCvcE0iKTEOz0lKU6JJJDU6SKhqDI6OwYggkEY3lmExpoAMAADyGwEygiTu7iIiDkxK5mnp+i0bdStCklIM3MQgAy3mfOb0QD5VbZWBVgGB2KkAgj1B2MULdaahUUKoGAqgKAPIAbCfWIAiIgCQZMQCqcYa1VpPTp0abVedKgekPsuamykc6VzspQ4JHkwPafbhPVarotOpTLCnTwbsEGlUdW5ORCTzMQBgsQMkGWC4t1dSrqGUjBVgGBHkQdjOfrmmPWpGnRqmhzMA1RB8YTOWCdgx8/UwWqUXFRa9TS4h4zo2v2Y+2uGA8O0p71HYnAzjZRnuZTeLuF6tWyr3eoVCayJz0ram58CgMgcuP2jjqfSXrQuF6NmD4S5djl67nnquT1Ludz93SaPtIYDS7rJAzTAGe5LKAB6mSX0KihUiqfFXfr7HR4SoFLG2VgQwtqQIPY8g2nXmrpa4o0we1JB/wCom1IMsneTYiIg5E1dUp81GopXnzTccmeXmypHLntnpmbU+Vz8p+4/pBK1Kz7MqpfTLbmOcKyj0VWYKPwEsF1p1OrjxaaVMZxzor4z1xzAyn+xytnTsE5K16gxnPL0OPTrn6y9CSXbQrVpdTj2/ClrTrrXSgiVVBAdBybMADkDY7Adp2YiQUuTerEREECIiAIiIAiDIBgExEQBERAEiTEAiVH2mYe0p0s4Ne8t6ansCagOT6YEtxlK40rKb7S6ZGc3TvjGRhFxk+uWEF+zq9Rcrv8ACLokymKTKCgREQBMKgyMHvt9O8zmLwDzf2VL4Fa/tCR9lcBlXvy7rnOPIU/znpInnIHu3EXX4bu2yQWI+IDYAdzmlt95noyyTVtWc1P+yTJiIkGUREgmAQWnOttdpVa9SgjFqlJQ1TAJVCeis3Tm74znrOPd6lWvqho2bGnRU4rXwzkkHelb7YY9QX6DsczuaTo9K2pinRQIo7Dqx7sx6sx7k7mCxxUVnr+6m8JMRBWYVQSDg4269ceu8q39vV7FsX4FSiT8N/TXlC57XFMfJ/MuR54lrnzq0gwIYBgQQVIyCD1BB6iDqMktUTSqhgCCCCMgjcEeYMzBlTraZU09vEsw1S2xmpYA8xQfv2oPfzp5we28sGm6pTuED0XDqdsjbB7qw6qw7g7iCZRtmtDdiIg4EREAgyj16ZuNdTDYW0syxXIIZqpI2HbZl/CXgym8D0xVutRudjz3QoqwGxSioGx69SQf5YL6WSlLlb85FxSZSBJgoEREASDJkNAKH7Rqfg3Gn3QAHh3ao9QjOKdTbf0+b7sy+L0lT9qNia2m1wucoFqYAySEYE/lv9J1eFNU95s7eqBjnorkfxAcp6+oMGmaxUYy4Nrv9nYiRmCYMwJlUv7p9QqtbWzFLdDy3N0p+Jm70KJHRsfM/boN5scSalUeotnakirVQs9YZxb0Nwam37Z3VR579p1tL0qnbU1pUV5UUHA6k53JY9yTuSesFq8ixPV6ff0Z2VilGmtOkoREAVUAwAPScy44wtUuEtvFDVnblFNAXIP8WNl+s+HFmqjkNpSTxri4RlWgCVAQjDVKrDdE369T0E5Xs64A9w56lfkeuzEKynKpTH7pI2LZyfoILIwhgc6jz3LjzLwhmUgCTBmIfpORofEtC85vAfLIxV6bDldSDynmQ7gZE67TzDiz2cV2vWurNgowtQoHNOo1ZSMqhwRlgMgnbMkvowpzupu3Dgem5lZ1XTKlq7XNkgbmObi1GwqqP26XZao9PmHXfBnW0LU0uKCVKZJBXB5iCwZfhZX/AIwQQfUTocsFabg7GtpuopcU1qUmDIw2I9OoI6gg5BBm2JUtRpHTqxuaSn3eoc3VJc/A3/UqvT+fz2PWWqjVDAMpBBAIYbgg7gg+UESVs1oz6RESDkwqNgH0GZVPZmAbEVMFTWr16pBz1eo3T0xidfiq78KzuXIJ5bep067qRt+M+HA9sadhaq2Mi3Q7b/MOYfkRBcsqT5s70SBJgpEREASDJiAat9arVptTcZV0ZWHowwf1lF9j9wVo3Fs2Q1C5YcpIJAO2Mdt1b6z0IrPOqb+4a84IxTv6QK4P/NU9WH3q/wDVBqo+anOHK69D0aQwkD1meIMpy9N0NKDVXBZnrVS7uxyx7Kmf3VGwHaa/EWveAq06QFS5qkrQo9cttl2A6U1GST/rO2ROXbaGiXNW4OWqVAqgsc+GijHJT/dBOScdfpB3Fq95Gvw5w/7srNUbxbiqeatcH5nbso8kUbBRtO2ICycQcybk7smIiCBMSkyiAVO/pf2dc+8LkW9d8XKgZWlWICpcbbgHHK3bofOWlTPlfWq1UanUHMjqVZT3VtiJr6Lpxt6CUjUaryLyio/zEDpzHO5xtn0kncniXM3KlEEYO4IwQcEEHqCIoUFRQqAKqqAFGwCjYAegn0iQcCRmTIgFN9q96aem1QM/aFKeQcYDNvn02lm0e28OhSQnPJRppkdPhUDb8JVva1TZtPKovMWr0VG2cFnABHkckDPrLjRXCgeQAx9wEGiX8Mer7H0EmIgziIiAIiIAnnvH1uP7S0p8fEbhlLfwgoQPxZvxnoUp/Ha/b6Z/5Jd/7j5/QfhBo2Z2qej+GW+TIkwZxERAEREAREQBERAEiTEAREQBIkyIBV/aIqe5kvj4Li3YEnoRWTf8MyziVL2pKDplc4BI8Mj0POuCPIy025+Efyj9ILn/ABRfN9j7REQUiIiAIiIAlL47uR7zpib8xvwwH8KqVP5uJdJ59xWfF1vTqRbIRXq8oO4fcgn6IINGzK8+ifwy/gyZAhjBnJiV7U+NKdCo1NqF2xXHx07apUQ5GfhYDBmk3tGpf9Lfn190qQWqjNq6RbsxPONI9qj1btqD2lXHigLyI/iJTOwaqhyRuV8gMn0noymBUpTpNKW8ykZkys8ba7UtEpmkadPnqFGuKwdqdIcpYEhNySRgffBxGLk7IssmcrhvVHubelVqIabOuSmGXcHGQG35T1GexE6sENWdiMxmcPi7iFrKiKiUKlwS3LyUwTjYnmbAJC7dcd5W+GvaNcXNEu1hWqkORzW/IaeBjb7RwebeC2NCcoY1p1R6BEqlbjGuBtpd6T5fYj8+cyzWlQsqsylSVBKHBKkjdTjbI6beUHEqcoa/J9oiIOCv8daf4+n3KdT4LMBnHxJ8Y3/uz78I3Yq2Vs4zvb0+vXZQpz9VM6d3biojI26srKR5hgQf1lU9l1Y+4+ExybevWok5JzyOcHfcDHaC9Z0Xyfz/AIXASZAkwUCIiAIiQYAJlBoEVeInKEHwbEK/8xOwH9Yl7dsdZQ/Zuoq3GoXIyRVuyqPklWRM9Cd+4/LykmmjlCcuVvyy/iDEZkGYgLMoiAfBLVQxYKoZsZYABjjpk9TPsBJiAJBEmIBGJMRAIInzWiFzgAZOTgYyfM+Zn1iAY8syjMQBERAIM894AJt9Q1G1JJUVBWUFgcc7HO3mQy/0z0Juk8916n7nrVpcdEulNvUI/wDs6Ln7/g/pMGmhmpw4r3WZ6EsmYp0mUGYREQBIMmQ0A4PHGqC2sbipnB8IqvT53+BevqZjwLo/uthb0z83h8zfzP8AER17ZxORxwwubuxsiMq9U16uGwfDog4Uj1JP4GXZekGiXlpKPHPsu5Mh2wN/9JM+dekGUqwDKQQVO4IOxBgzmVNwRkEEdiN5nKIKtTRn5SDU0522cZLWZO+D50c9D2zLrb3AdVZWDKyghgcgg7ggwWTp4bPVPefaJEQVkxEQBERAESCZxuINf92CoimrXqnFG3BwXbuzH9mmvUsf1glK7sj6apr6UHo0zlqleoESmu7Y/acjPyKNyZ1FM4WgcPmiWrV2FW6q/wDErY2UdqVIfs018u53O87wEEysskTEiTByQZUPadpRq2TVKf8AxLZ1roc8pxT3bf8AlyfpLhPjc0Q6lWGVYEMp6FSMEGDunPBNSW419F1EXFClVXpUpq4/vAEj8cib0ovsxqmklzZufitbpwF//J/iUjO+CeYy8wTVhgm0iYiIKxMX6TKYVWwMn6/dAKHpIFzrl1VGWFtbpRBwCBUb5gvcdH6esvyyiey68Ff36sAPtNQdgRvleVeXfrjBz9ZexBo2m6nh4JL2JmMymLwZzCrTDAggEEYIIBBB7H/feUTUazaG3OgL2FV8GhklraqcnNLPVDj5e369+w4jIuqlrchadTm57cjIWtQPTBP/ADFIYFR6GdurSDghgCCMEEAgjyMF8JeG7SV0930czhbiBb62SugxzZDJnJRxkMpP++s7AnK0ThujZ+ILdSi1KnOyZJUNgL8Kn5RsOk6ogrnhcnh0JiIg4EREAqPtH1+pa26i25jcVqqpSVAWY4PM+AAcjAx9ZlwTpVUK1zeIwu6xPOXKnkpj5EpgfImMHl65zmWlkkqILvFtTwJevboJz9e1dLWiajfEchUpj5qlRtkpqPMn/XtNm9vUpU2qVGCIilmcnAAHUmVXSqL6lcU7uqpS3o5a0pnGajNkGvUHbYfCPUmDmEb+Z6IsmjGsaNP3kKKxXNQIMKGO5A3PTpnvN8TFRiZQV3vmJiwmUgwDz4N7rxAQQES7tRuWwGqL0wOhb4cfU+c9ABlD9rFsyUre7pjLWlwrnfojYztjf4lQfUy7WN2tWmlRN1dFcH0YZH6waa3mhCfK3qjYiIgzCa2pVAtKox6LTcn7gpJmzORxbVK2VyR1FtV/wEf5wdQV5JFb9jth4enByN6tV3znOQMIPu+WXoSv8BUgum2oHe3Vvq3xH8zLCJJZtEsVWT5sSCJMSCk5WvaBSvKZp1QevMtRTyvTcdHRuzCV6hrtfTiKeonxKGQqaio6Z+VbhOqn+IbGXR58rm1SojJUUOjDDIwyCD1BEkthUssMs1+6EWt4tRQ1N1dT0dGDKfuIJE+4M8dS/fSdX92tDihVqU+ai5LqOcAkr0IO57/jPYFMg7r0PCazupK6M4kCTBnEREAgzT1PVadtTarWYIiDJY/oPM+k22nluqVjqGti0uTm3ofGtEbK7hQc1M55uuPu+85kvoUvEb4JXfQ61nb1NZqLVrq1OwQhqVBvhNyw6VKo6hARssvdOmAMDYAbAbADyEhEAGwxgYAHYeQmQMFc54styJxJiJBwIiIBxeMbXxbK5TIGbepuRkfCOb/L85qezuuH0215T0ohT6MpII/GdTiIf/FuP+2rf4GlV9jlYtpoBOQtaqq+i5zj8SYNKTezvk17pl7iIgzH/9k="/>
          <p:cNvSpPr>
            <a:spLocks noChangeAspect="1" noChangeArrowheads="1"/>
          </p:cNvSpPr>
          <p:nvPr/>
        </p:nvSpPr>
        <p:spPr bwMode="auto">
          <a:xfrm>
            <a:off x="155575" y="-1074738"/>
            <a:ext cx="2381250" cy="2238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4502" name="Picture 6" descr="http://jpkcsb.bjmu.edu.cn/huli/tu/files/image/10-2-8.jpg"/>
          <p:cNvPicPr>
            <a:picLocks noChangeAspect="1" noChangeArrowheads="1"/>
          </p:cNvPicPr>
          <p:nvPr/>
        </p:nvPicPr>
        <p:blipFill>
          <a:blip r:embed="rId3" cstate="print"/>
          <a:srcRect/>
          <a:stretch>
            <a:fillRect/>
          </a:stretch>
        </p:blipFill>
        <p:spPr bwMode="auto">
          <a:xfrm>
            <a:off x="6915150" y="2581656"/>
            <a:ext cx="2228850" cy="2095120"/>
          </a:xfrm>
          <a:prstGeom prst="rect">
            <a:avLst/>
          </a:prstGeom>
          <a:noFill/>
        </p:spPr>
      </p:pic>
    </p:spTree>
    <p:extLst>
      <p:ext uri="{BB962C8B-B14F-4D97-AF65-F5344CB8AC3E}">
        <p14:creationId xmlns:p14="http://schemas.microsoft.com/office/powerpoint/2010/main" val="22064966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Superficial Reflexes:  </a:t>
            </a:r>
            <a:r>
              <a:rPr lang="en-US" dirty="0" err="1" smtClean="0"/>
              <a:t>Cremasteric</a:t>
            </a:r>
            <a:r>
              <a:rPr lang="en-US" dirty="0" smtClean="0"/>
              <a:t> </a:t>
            </a:r>
            <a:endParaRPr lang="en-US" dirty="0"/>
          </a:p>
        </p:txBody>
      </p:sp>
      <p:sp>
        <p:nvSpPr>
          <p:cNvPr id="3" name="Content Placeholder 2"/>
          <p:cNvSpPr>
            <a:spLocks noGrp="1"/>
          </p:cNvSpPr>
          <p:nvPr>
            <p:ph idx="1"/>
          </p:nvPr>
        </p:nvSpPr>
        <p:spPr>
          <a:xfrm>
            <a:off x="457200" y="1600200"/>
            <a:ext cx="5334000" cy="4876800"/>
          </a:xfrm>
        </p:spPr>
        <p:txBody>
          <a:bodyPr>
            <a:normAutofit fontScale="85000" lnSpcReduction="10000"/>
          </a:bodyPr>
          <a:lstStyle/>
          <a:p>
            <a:r>
              <a:rPr lang="en-US" dirty="0" smtClean="0"/>
              <a:t>The </a:t>
            </a:r>
            <a:r>
              <a:rPr lang="en-US" dirty="0" err="1" smtClean="0"/>
              <a:t>cremaster</a:t>
            </a:r>
            <a:r>
              <a:rPr lang="en-US" dirty="0" smtClean="0"/>
              <a:t> muscle is a skeletal muscle responsible for elevating the testes</a:t>
            </a:r>
          </a:p>
          <a:p>
            <a:pPr lvl="1"/>
            <a:r>
              <a:rPr lang="en-US" dirty="0" smtClean="0"/>
              <a:t>Light touch to the medial thigh results in a superficial reflex</a:t>
            </a:r>
          </a:p>
          <a:p>
            <a:pPr lvl="1"/>
            <a:endParaRPr lang="en-US" dirty="0" smtClean="0"/>
          </a:p>
          <a:p>
            <a:pPr lvl="1"/>
            <a:r>
              <a:rPr lang="en-US" dirty="0" smtClean="0"/>
              <a:t>The </a:t>
            </a:r>
            <a:r>
              <a:rPr lang="en-US" dirty="0" err="1" smtClean="0"/>
              <a:t>Cremaster</a:t>
            </a:r>
            <a:r>
              <a:rPr lang="en-US" dirty="0" smtClean="0"/>
              <a:t> muscle is activated, and the </a:t>
            </a:r>
            <a:r>
              <a:rPr lang="en-US" dirty="0" err="1" smtClean="0"/>
              <a:t>ipsilateral</a:t>
            </a:r>
            <a:r>
              <a:rPr lang="en-US" dirty="0" smtClean="0"/>
              <a:t> testis is elevated</a:t>
            </a:r>
          </a:p>
          <a:p>
            <a:pPr lvl="1"/>
            <a:endParaRPr lang="en-US" dirty="0" smtClean="0"/>
          </a:p>
          <a:p>
            <a:r>
              <a:rPr lang="en-US" dirty="0" smtClean="0"/>
              <a:t>Evaluation helpful to evaluate nerve function following hernia repair</a:t>
            </a:r>
            <a:endParaRPr lang="en-US" dirty="0"/>
          </a:p>
        </p:txBody>
      </p:sp>
      <p:pic>
        <p:nvPicPr>
          <p:cNvPr id="278530" name="Picture 2"/>
          <p:cNvPicPr>
            <a:picLocks noChangeAspect="1" noChangeArrowheads="1"/>
          </p:cNvPicPr>
          <p:nvPr/>
        </p:nvPicPr>
        <p:blipFill>
          <a:blip r:embed="rId2" cstate="print"/>
          <a:srcRect/>
          <a:stretch>
            <a:fillRect/>
          </a:stretch>
        </p:blipFill>
        <p:spPr bwMode="auto">
          <a:xfrm>
            <a:off x="5852160" y="1965960"/>
            <a:ext cx="3291840" cy="292608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2536" name="Rectangle 8"/>
          <p:cNvSpPr>
            <a:spLocks noGrp="1" noChangeArrowheads="1"/>
          </p:cNvSpPr>
          <p:nvPr>
            <p:ph type="title"/>
          </p:nvPr>
        </p:nvSpPr>
        <p:spPr/>
        <p:txBody>
          <a:bodyPr/>
          <a:lstStyle/>
          <a:p>
            <a:r>
              <a:rPr lang="en-US" altLang="en-US"/>
              <a:t>From Sensation to Perception</a:t>
            </a:r>
          </a:p>
        </p:txBody>
      </p:sp>
      <p:sp>
        <p:nvSpPr>
          <p:cNvPr id="22537" name="Rectangle 9"/>
          <p:cNvSpPr>
            <a:spLocks noGrp="1" noChangeArrowheads="1"/>
          </p:cNvSpPr>
          <p:nvPr>
            <p:ph type="body" idx="1"/>
          </p:nvPr>
        </p:nvSpPr>
        <p:spPr/>
        <p:txBody>
          <a:bodyPr/>
          <a:lstStyle/>
          <a:p>
            <a:r>
              <a:rPr lang="en-US" altLang="en-US" dirty="0"/>
              <a:t>Survival depends upon sensation and perception</a:t>
            </a:r>
          </a:p>
          <a:p>
            <a:endParaRPr lang="en-US" altLang="en-US" b="1" dirty="0" smtClean="0"/>
          </a:p>
          <a:p>
            <a:r>
              <a:rPr lang="en-US" altLang="en-US" b="1" dirty="0" smtClean="0"/>
              <a:t>Sensation</a:t>
            </a:r>
            <a:r>
              <a:rPr lang="en-US" altLang="en-US" dirty="0" smtClean="0"/>
              <a:t> </a:t>
            </a:r>
          </a:p>
          <a:p>
            <a:pPr lvl="1"/>
            <a:r>
              <a:rPr lang="en-US" altLang="en-US" dirty="0" smtClean="0"/>
              <a:t>the </a:t>
            </a:r>
            <a:r>
              <a:rPr lang="en-US" altLang="en-US" dirty="0"/>
              <a:t>awareness of changes in the internal and external environment</a:t>
            </a:r>
          </a:p>
          <a:p>
            <a:r>
              <a:rPr lang="en-US" altLang="en-US" b="1" dirty="0"/>
              <a:t>Perception</a:t>
            </a:r>
            <a:r>
              <a:rPr lang="en-US" altLang="en-US" dirty="0"/>
              <a:t> </a:t>
            </a:r>
            <a:endParaRPr lang="en-US" altLang="en-US" dirty="0" smtClean="0"/>
          </a:p>
          <a:p>
            <a:pPr lvl="1"/>
            <a:r>
              <a:rPr lang="en-US" altLang="en-US" dirty="0" smtClean="0"/>
              <a:t>the </a:t>
            </a:r>
            <a:r>
              <a:rPr lang="en-US" altLang="en-US" dirty="0"/>
              <a:t>conscious interpretation of those stimuli</a:t>
            </a:r>
          </a:p>
        </p:txBody>
      </p:sp>
    </p:spTree>
    <p:extLst>
      <p:ext uri="{BB962C8B-B14F-4D97-AF65-F5344CB8AC3E}">
        <p14:creationId xmlns:p14="http://schemas.microsoft.com/office/powerpoint/2010/main" val="128610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3570" name="Rectangle 18"/>
          <p:cNvSpPr>
            <a:spLocks noGrp="1" noChangeArrowheads="1"/>
          </p:cNvSpPr>
          <p:nvPr>
            <p:ph type="title"/>
          </p:nvPr>
        </p:nvSpPr>
        <p:spPr/>
        <p:txBody>
          <a:bodyPr/>
          <a:lstStyle/>
          <a:p>
            <a:r>
              <a:rPr lang="en-US" altLang="en-US"/>
              <a:t>Sensory Integration</a:t>
            </a:r>
          </a:p>
        </p:txBody>
      </p:sp>
      <p:sp>
        <p:nvSpPr>
          <p:cNvPr id="23571" name="Rectangle 19"/>
          <p:cNvSpPr>
            <a:spLocks noGrp="1" noChangeArrowheads="1"/>
          </p:cNvSpPr>
          <p:nvPr>
            <p:ph type="body" idx="1"/>
          </p:nvPr>
        </p:nvSpPr>
        <p:spPr/>
        <p:txBody>
          <a:bodyPr>
            <a:normAutofit lnSpcReduction="10000"/>
          </a:bodyPr>
          <a:lstStyle/>
          <a:p>
            <a:r>
              <a:rPr lang="en-US" altLang="en-US" dirty="0"/>
              <a:t>Somatosensory system </a:t>
            </a:r>
            <a:endParaRPr lang="en-US" altLang="en-US" dirty="0" smtClean="0"/>
          </a:p>
          <a:p>
            <a:pPr lvl="1"/>
            <a:r>
              <a:rPr lang="en-US" altLang="en-US" dirty="0" smtClean="0"/>
              <a:t> </a:t>
            </a:r>
            <a:r>
              <a:rPr lang="en-US" altLang="en-US" dirty="0"/>
              <a:t>part of sensory system serving body wall and limbs</a:t>
            </a:r>
          </a:p>
          <a:p>
            <a:endParaRPr lang="en-US" altLang="en-US" dirty="0" smtClean="0"/>
          </a:p>
          <a:p>
            <a:r>
              <a:rPr lang="en-US" altLang="en-US" dirty="0" smtClean="0"/>
              <a:t>Receives </a:t>
            </a:r>
            <a:r>
              <a:rPr lang="en-US" altLang="en-US" dirty="0"/>
              <a:t>inputs from</a:t>
            </a:r>
          </a:p>
          <a:p>
            <a:pPr lvl="1"/>
            <a:r>
              <a:rPr lang="en-US" altLang="en-US" b="1" dirty="0" err="1"/>
              <a:t>Exteroceptors</a:t>
            </a:r>
            <a:r>
              <a:rPr lang="en-US" altLang="en-US" b="1" dirty="0"/>
              <a:t>, proprioceptors, and </a:t>
            </a:r>
            <a:r>
              <a:rPr lang="en-US" altLang="en-US" b="1" dirty="0" err="1"/>
              <a:t>interoceptors</a:t>
            </a:r>
            <a:endParaRPr lang="en-US" altLang="en-US" b="1" dirty="0"/>
          </a:p>
          <a:p>
            <a:endParaRPr lang="en-US" altLang="en-US" dirty="0" smtClean="0"/>
          </a:p>
          <a:p>
            <a:r>
              <a:rPr lang="en-US" altLang="en-US" dirty="0" smtClean="0"/>
              <a:t>Input </a:t>
            </a:r>
            <a:r>
              <a:rPr lang="en-US" altLang="en-US" dirty="0"/>
              <a:t>relayed toward head, but processed along way</a:t>
            </a:r>
          </a:p>
        </p:txBody>
      </p:sp>
    </p:spTree>
    <p:extLst>
      <p:ext uri="{BB962C8B-B14F-4D97-AF65-F5344CB8AC3E}">
        <p14:creationId xmlns:p14="http://schemas.microsoft.com/office/powerpoint/2010/main" val="187774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4588" name="Rectangle 12"/>
          <p:cNvSpPr>
            <a:spLocks noGrp="1" noChangeArrowheads="1"/>
          </p:cNvSpPr>
          <p:nvPr>
            <p:ph type="title"/>
          </p:nvPr>
        </p:nvSpPr>
        <p:spPr/>
        <p:txBody>
          <a:bodyPr/>
          <a:lstStyle/>
          <a:p>
            <a:r>
              <a:rPr lang="en-US" altLang="en-US"/>
              <a:t>Sensory Integration</a:t>
            </a:r>
          </a:p>
        </p:txBody>
      </p:sp>
      <p:sp>
        <p:nvSpPr>
          <p:cNvPr id="24589" name="Rectangle 13"/>
          <p:cNvSpPr>
            <a:spLocks noGrp="1" noChangeArrowheads="1"/>
          </p:cNvSpPr>
          <p:nvPr>
            <p:ph type="body" idx="1"/>
          </p:nvPr>
        </p:nvSpPr>
        <p:spPr/>
        <p:txBody>
          <a:bodyPr/>
          <a:lstStyle/>
          <a:p>
            <a:r>
              <a:rPr lang="en-US" altLang="en-US" dirty="0"/>
              <a:t>Levels of neural integration in sensory systems:</a:t>
            </a:r>
          </a:p>
          <a:p>
            <a:pPr marL="971550" lvl="1" indent="-514350">
              <a:buFontTx/>
              <a:buAutoNum type="arabicPeriod"/>
            </a:pPr>
            <a:r>
              <a:rPr lang="en-US" altLang="en-US" b="1" dirty="0" smtClean="0"/>
              <a:t>Receptor level</a:t>
            </a:r>
            <a:endParaRPr lang="en-US" altLang="en-US" dirty="0" smtClean="0"/>
          </a:p>
          <a:p>
            <a:pPr marL="1371600" lvl="2" indent="-514350"/>
            <a:r>
              <a:rPr lang="en-US" altLang="en-US" dirty="0" smtClean="0"/>
              <a:t>sensory </a:t>
            </a:r>
            <a:r>
              <a:rPr lang="en-US" altLang="en-US" dirty="0"/>
              <a:t>receptors</a:t>
            </a:r>
          </a:p>
          <a:p>
            <a:pPr marL="971550" lvl="1" indent="-514350">
              <a:buFontTx/>
              <a:buAutoNum type="arabicPeriod" startAt="2"/>
            </a:pPr>
            <a:r>
              <a:rPr lang="en-US" altLang="en-US" b="1" dirty="0" smtClean="0"/>
              <a:t>Circuit level</a:t>
            </a:r>
            <a:endParaRPr lang="en-US" altLang="en-US" dirty="0" smtClean="0"/>
          </a:p>
          <a:p>
            <a:pPr marL="1371600" lvl="2" indent="-514350"/>
            <a:r>
              <a:rPr lang="en-US" altLang="en-US" dirty="0" smtClean="0"/>
              <a:t>processing </a:t>
            </a:r>
            <a:r>
              <a:rPr lang="en-US" altLang="en-US" dirty="0"/>
              <a:t>in ascending pathways</a:t>
            </a:r>
          </a:p>
          <a:p>
            <a:pPr marL="971550" lvl="1" indent="-514350">
              <a:buFontTx/>
              <a:buAutoNum type="arabicPeriod" startAt="3"/>
            </a:pPr>
            <a:r>
              <a:rPr lang="en-US" altLang="en-US" b="1" dirty="0" smtClean="0"/>
              <a:t>Perceptual level</a:t>
            </a:r>
            <a:endParaRPr lang="en-US" altLang="en-US" dirty="0" smtClean="0"/>
          </a:p>
          <a:p>
            <a:pPr marL="1371600" lvl="2" indent="-514350"/>
            <a:r>
              <a:rPr lang="en-US" altLang="en-US" dirty="0" smtClean="0"/>
              <a:t>processing </a:t>
            </a:r>
            <a:r>
              <a:rPr lang="en-US" altLang="en-US" dirty="0"/>
              <a:t>in cortical sensory areas</a:t>
            </a:r>
          </a:p>
        </p:txBody>
      </p:sp>
    </p:spTree>
    <p:extLst>
      <p:ext uri="{BB962C8B-B14F-4D97-AF65-F5344CB8AC3E}">
        <p14:creationId xmlns:p14="http://schemas.microsoft.com/office/powerpoint/2010/main" val="23172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9706" name="Rectangle 10"/>
          <p:cNvSpPr>
            <a:spLocks noGrp="1" noChangeArrowheads="1"/>
          </p:cNvSpPr>
          <p:nvPr>
            <p:ph type="title"/>
          </p:nvPr>
        </p:nvSpPr>
        <p:spPr/>
        <p:txBody>
          <a:bodyPr/>
          <a:lstStyle/>
          <a:p>
            <a:r>
              <a:rPr lang="en-US" altLang="en-US"/>
              <a:t>Adaptation of Sensory Receptors</a:t>
            </a:r>
          </a:p>
        </p:txBody>
      </p:sp>
      <p:sp>
        <p:nvSpPr>
          <p:cNvPr id="29707" name="Rectangle 11"/>
          <p:cNvSpPr>
            <a:spLocks noGrp="1" noChangeArrowheads="1"/>
          </p:cNvSpPr>
          <p:nvPr>
            <p:ph type="body" idx="1"/>
          </p:nvPr>
        </p:nvSpPr>
        <p:spPr/>
        <p:txBody>
          <a:bodyPr/>
          <a:lstStyle/>
          <a:p>
            <a:r>
              <a:rPr lang="en-US" altLang="en-US" dirty="0"/>
              <a:t>Adaptation is change in sensitivity in </a:t>
            </a:r>
            <a:r>
              <a:rPr lang="en-US" altLang="en-US" dirty="0" smtClean="0"/>
              <a:t>the presence </a:t>
            </a:r>
            <a:r>
              <a:rPr lang="en-US" altLang="en-US" dirty="0"/>
              <a:t>of </a:t>
            </a:r>
            <a:r>
              <a:rPr lang="en-US" altLang="en-US" dirty="0" smtClean="0"/>
              <a:t>constant </a:t>
            </a:r>
            <a:r>
              <a:rPr lang="en-US" altLang="en-US" dirty="0"/>
              <a:t>stimulus</a:t>
            </a:r>
          </a:p>
          <a:p>
            <a:pPr lvl="1"/>
            <a:endParaRPr lang="en-US" altLang="en-US" dirty="0" smtClean="0"/>
          </a:p>
          <a:p>
            <a:pPr lvl="1"/>
            <a:r>
              <a:rPr lang="en-US" altLang="en-US" dirty="0" smtClean="0"/>
              <a:t>Receptor </a:t>
            </a:r>
            <a:r>
              <a:rPr lang="en-US" altLang="en-US" dirty="0"/>
              <a:t>membranes become less responsive</a:t>
            </a:r>
          </a:p>
          <a:p>
            <a:pPr lvl="1"/>
            <a:endParaRPr lang="en-US" altLang="en-US" dirty="0" smtClean="0"/>
          </a:p>
          <a:p>
            <a:pPr lvl="1"/>
            <a:r>
              <a:rPr lang="en-US" altLang="en-US" dirty="0" smtClean="0"/>
              <a:t>Receptor </a:t>
            </a:r>
            <a:r>
              <a:rPr lang="en-US" altLang="en-US" dirty="0"/>
              <a:t>potentials decline in frequency or stop</a:t>
            </a:r>
          </a:p>
        </p:txBody>
      </p:sp>
    </p:spTree>
    <p:extLst>
      <p:ext uri="{BB962C8B-B14F-4D97-AF65-F5344CB8AC3E}">
        <p14:creationId xmlns:p14="http://schemas.microsoft.com/office/powerpoint/2010/main" val="3113027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0730" name="Rectangle 10"/>
          <p:cNvSpPr>
            <a:spLocks noGrp="1" noChangeArrowheads="1"/>
          </p:cNvSpPr>
          <p:nvPr>
            <p:ph type="title"/>
          </p:nvPr>
        </p:nvSpPr>
        <p:spPr/>
        <p:txBody>
          <a:bodyPr/>
          <a:lstStyle/>
          <a:p>
            <a:r>
              <a:rPr lang="en-US" altLang="en-US"/>
              <a:t>Adaptation of Sensory Receptors</a:t>
            </a:r>
          </a:p>
        </p:txBody>
      </p:sp>
      <p:sp>
        <p:nvSpPr>
          <p:cNvPr id="30731" name="Rectangle 11"/>
          <p:cNvSpPr>
            <a:spLocks noGrp="1" noChangeArrowheads="1"/>
          </p:cNvSpPr>
          <p:nvPr>
            <p:ph type="body" idx="1"/>
          </p:nvPr>
        </p:nvSpPr>
        <p:spPr/>
        <p:txBody>
          <a:bodyPr/>
          <a:lstStyle/>
          <a:p>
            <a:r>
              <a:rPr lang="en-US" altLang="en-US" b="1" dirty="0"/>
              <a:t>Phasic</a:t>
            </a:r>
            <a:r>
              <a:rPr lang="en-US" altLang="en-US" dirty="0"/>
              <a:t> (fast-adapting) </a:t>
            </a:r>
            <a:r>
              <a:rPr lang="en-US" altLang="en-US" b="1" dirty="0"/>
              <a:t>receptors</a:t>
            </a:r>
            <a:r>
              <a:rPr lang="en-US" altLang="en-US" dirty="0"/>
              <a:t> signal beginning or end of stimulus</a:t>
            </a:r>
          </a:p>
          <a:p>
            <a:pPr lvl="1"/>
            <a:r>
              <a:rPr lang="en-US" altLang="en-US" dirty="0" smtClean="0"/>
              <a:t>receptors </a:t>
            </a:r>
            <a:r>
              <a:rPr lang="en-US" altLang="en-US" dirty="0"/>
              <a:t>for pressure, touch, and smell </a:t>
            </a:r>
          </a:p>
          <a:p>
            <a:endParaRPr lang="en-US" altLang="en-US" b="1" dirty="0" smtClean="0"/>
          </a:p>
          <a:p>
            <a:r>
              <a:rPr lang="en-US" altLang="en-US" b="1" dirty="0" smtClean="0"/>
              <a:t>Tonic </a:t>
            </a:r>
            <a:r>
              <a:rPr lang="en-US" altLang="en-US" b="1" dirty="0"/>
              <a:t>receptors</a:t>
            </a:r>
            <a:r>
              <a:rPr lang="en-US" altLang="en-US" dirty="0"/>
              <a:t> adapt slowly or not at all</a:t>
            </a:r>
          </a:p>
          <a:p>
            <a:pPr lvl="1"/>
            <a:r>
              <a:rPr lang="en-US" altLang="en-US" dirty="0" smtClean="0"/>
              <a:t>nociceptors </a:t>
            </a:r>
            <a:r>
              <a:rPr lang="en-US" altLang="en-US" dirty="0"/>
              <a:t>and most proprioceptors</a:t>
            </a:r>
          </a:p>
        </p:txBody>
      </p:sp>
    </p:spTree>
    <p:extLst>
      <p:ext uri="{BB962C8B-B14F-4D97-AF65-F5344CB8AC3E}">
        <p14:creationId xmlns:p14="http://schemas.microsoft.com/office/powerpoint/2010/main" val="58557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1752" name="Rectangle 8"/>
          <p:cNvSpPr>
            <a:spLocks noGrp="1" noChangeArrowheads="1"/>
          </p:cNvSpPr>
          <p:nvPr>
            <p:ph type="title"/>
          </p:nvPr>
        </p:nvSpPr>
        <p:spPr/>
        <p:txBody>
          <a:bodyPr/>
          <a:lstStyle/>
          <a:p>
            <a:r>
              <a:rPr lang="en-US" altLang="en-US"/>
              <a:t>Processing at the Circuit Level</a:t>
            </a:r>
          </a:p>
        </p:txBody>
      </p:sp>
      <p:sp>
        <p:nvSpPr>
          <p:cNvPr id="31753" name="Rectangle 9"/>
          <p:cNvSpPr>
            <a:spLocks noGrp="1" noChangeArrowheads="1"/>
          </p:cNvSpPr>
          <p:nvPr>
            <p:ph type="body" idx="1"/>
          </p:nvPr>
        </p:nvSpPr>
        <p:spPr/>
        <p:txBody>
          <a:bodyPr>
            <a:normAutofit lnSpcReduction="10000"/>
          </a:bodyPr>
          <a:lstStyle/>
          <a:p>
            <a:r>
              <a:rPr lang="en-US" altLang="en-US" sz="2800"/>
              <a:t>Pathways of three neurons conduct sensory impulses upward to appropriate cortical regions</a:t>
            </a:r>
          </a:p>
          <a:p>
            <a:r>
              <a:rPr lang="en-US" altLang="en-US" sz="2800" b="1"/>
              <a:t>First-order sensory neurons</a:t>
            </a:r>
          </a:p>
          <a:p>
            <a:pPr lvl="1"/>
            <a:r>
              <a:rPr lang="en-US" altLang="en-US" sz="2400"/>
              <a:t>Conduct impulses from receptor level to spinal reflexes or second-order neurons in CNS</a:t>
            </a:r>
          </a:p>
          <a:p>
            <a:r>
              <a:rPr lang="en-US" altLang="en-US" sz="2800" b="1"/>
              <a:t>Second-order sensory neurons</a:t>
            </a:r>
          </a:p>
          <a:p>
            <a:pPr lvl="1"/>
            <a:r>
              <a:rPr lang="en-US" altLang="en-US" sz="2400"/>
              <a:t>Transmit impulses to third-order sensory neurons</a:t>
            </a:r>
          </a:p>
          <a:p>
            <a:r>
              <a:rPr lang="en-US" altLang="en-US" sz="2800" b="1"/>
              <a:t>Third-order sensory neurons</a:t>
            </a:r>
          </a:p>
          <a:p>
            <a:pPr lvl="1"/>
            <a:r>
              <a:rPr lang="en-US" altLang="en-US" sz="2400"/>
              <a:t>Conduct impulses from thalamus to the somatosensory cortex (perceptual level)</a:t>
            </a:r>
          </a:p>
        </p:txBody>
      </p:sp>
    </p:spTree>
    <p:extLst>
      <p:ext uri="{BB962C8B-B14F-4D97-AF65-F5344CB8AC3E}">
        <p14:creationId xmlns:p14="http://schemas.microsoft.com/office/powerpoint/2010/main" val="395965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8200" name="Rectangle 8"/>
          <p:cNvSpPr>
            <a:spLocks noGrp="1" noChangeArrowheads="1"/>
          </p:cNvSpPr>
          <p:nvPr>
            <p:ph type="title"/>
          </p:nvPr>
        </p:nvSpPr>
        <p:spPr/>
        <p:txBody>
          <a:bodyPr/>
          <a:lstStyle/>
          <a:p>
            <a:r>
              <a:rPr lang="en-US" altLang="en-US"/>
              <a:t>Sensory Receptors</a:t>
            </a:r>
          </a:p>
        </p:txBody>
      </p:sp>
      <p:sp>
        <p:nvSpPr>
          <p:cNvPr id="8201" name="Rectangle 9"/>
          <p:cNvSpPr>
            <a:spLocks noGrp="1" noChangeArrowheads="1"/>
          </p:cNvSpPr>
          <p:nvPr>
            <p:ph type="body" idx="1"/>
          </p:nvPr>
        </p:nvSpPr>
        <p:spPr/>
        <p:txBody>
          <a:bodyPr>
            <a:normAutofit fontScale="92500" lnSpcReduction="20000"/>
          </a:bodyPr>
          <a:lstStyle/>
          <a:p>
            <a:r>
              <a:rPr lang="en-US" altLang="en-US" dirty="0"/>
              <a:t>Specialized to respond to changes in environment (</a:t>
            </a:r>
            <a:r>
              <a:rPr lang="en-US" altLang="en-US" b="1" dirty="0"/>
              <a:t>stimuli</a:t>
            </a:r>
            <a:r>
              <a:rPr lang="en-US" altLang="en-US" dirty="0"/>
              <a:t>)</a:t>
            </a:r>
          </a:p>
          <a:p>
            <a:endParaRPr lang="en-US" altLang="en-US" dirty="0" smtClean="0"/>
          </a:p>
          <a:p>
            <a:r>
              <a:rPr lang="en-US" altLang="en-US" dirty="0" smtClean="0"/>
              <a:t>Activation </a:t>
            </a:r>
            <a:r>
              <a:rPr lang="en-US" altLang="en-US" dirty="0"/>
              <a:t>results in graded potentials that trigger nerve impulses</a:t>
            </a:r>
          </a:p>
          <a:p>
            <a:endParaRPr lang="en-US" altLang="en-US" b="1" dirty="0" smtClean="0"/>
          </a:p>
          <a:p>
            <a:r>
              <a:rPr lang="en-US" altLang="en-US" b="1" dirty="0" smtClean="0"/>
              <a:t>Sensation</a:t>
            </a:r>
            <a:r>
              <a:rPr lang="en-US" altLang="en-US" dirty="0" smtClean="0"/>
              <a:t> </a:t>
            </a:r>
          </a:p>
          <a:p>
            <a:pPr lvl="1"/>
            <a:r>
              <a:rPr lang="en-US" altLang="en-US" dirty="0" smtClean="0"/>
              <a:t>awareness </a:t>
            </a:r>
            <a:r>
              <a:rPr lang="en-US" altLang="en-US" dirty="0"/>
              <a:t>of </a:t>
            </a:r>
            <a:r>
              <a:rPr lang="en-US" altLang="en-US" dirty="0" smtClean="0"/>
              <a:t>stimulus</a:t>
            </a:r>
          </a:p>
          <a:p>
            <a:r>
              <a:rPr lang="en-US" altLang="en-US" b="1" dirty="0"/>
              <a:t>P</a:t>
            </a:r>
            <a:r>
              <a:rPr lang="en-US" altLang="en-US" b="1" dirty="0" smtClean="0"/>
              <a:t>erception</a:t>
            </a:r>
            <a:r>
              <a:rPr lang="en-US" altLang="en-US" dirty="0" smtClean="0"/>
              <a:t> </a:t>
            </a:r>
          </a:p>
          <a:p>
            <a:pPr lvl="1"/>
            <a:r>
              <a:rPr lang="en-US" altLang="en-US" dirty="0" smtClean="0"/>
              <a:t>interpretation </a:t>
            </a:r>
            <a:r>
              <a:rPr lang="en-US" altLang="en-US" dirty="0"/>
              <a:t>of meaning of </a:t>
            </a:r>
            <a:r>
              <a:rPr lang="en-US" altLang="en-US" dirty="0" smtClean="0"/>
              <a:t>stimulus	</a:t>
            </a:r>
            <a:endParaRPr lang="en-US" altLang="en-US" dirty="0"/>
          </a:p>
        </p:txBody>
      </p:sp>
      <p:sp>
        <p:nvSpPr>
          <p:cNvPr id="5" name="Right Brace 4"/>
          <p:cNvSpPr/>
          <p:nvPr/>
        </p:nvSpPr>
        <p:spPr>
          <a:xfrm>
            <a:off x="6477000" y="4419600"/>
            <a:ext cx="457200" cy="1447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6" name="TextBox 5"/>
          <p:cNvSpPr txBox="1"/>
          <p:nvPr/>
        </p:nvSpPr>
        <p:spPr>
          <a:xfrm>
            <a:off x="6934200" y="4820334"/>
            <a:ext cx="1793889" cy="707886"/>
          </a:xfrm>
          <a:prstGeom prst="rect">
            <a:avLst/>
          </a:prstGeom>
          <a:noFill/>
        </p:spPr>
        <p:txBody>
          <a:bodyPr wrap="none" rtlCol="0">
            <a:spAutoFit/>
          </a:bodyPr>
          <a:lstStyle/>
          <a:p>
            <a:r>
              <a:rPr lang="en-US" sz="2000" dirty="0" smtClean="0"/>
              <a:t>Both take place</a:t>
            </a:r>
            <a:br>
              <a:rPr lang="en-US" sz="2000" dirty="0" smtClean="0"/>
            </a:br>
            <a:r>
              <a:rPr lang="en-US" sz="2000" dirty="0" smtClean="0"/>
              <a:t> in brain</a:t>
            </a:r>
            <a:endParaRPr lang="en-US" sz="2000" dirty="0"/>
          </a:p>
        </p:txBody>
      </p:sp>
    </p:spTree>
    <p:extLst>
      <p:ext uri="{BB962C8B-B14F-4D97-AF65-F5344CB8AC3E}">
        <p14:creationId xmlns:p14="http://schemas.microsoft.com/office/powerpoint/2010/main" val="95289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2778" name="Rectangle 10"/>
          <p:cNvSpPr>
            <a:spLocks noGrp="1" noChangeArrowheads="1"/>
          </p:cNvSpPr>
          <p:nvPr>
            <p:ph type="title"/>
          </p:nvPr>
        </p:nvSpPr>
        <p:spPr/>
        <p:txBody>
          <a:bodyPr/>
          <a:lstStyle/>
          <a:p>
            <a:r>
              <a:rPr lang="en-US" altLang="en-US"/>
              <a:t>Processing at the Perceptual Level</a:t>
            </a:r>
          </a:p>
        </p:txBody>
      </p:sp>
      <p:sp>
        <p:nvSpPr>
          <p:cNvPr id="32779" name="Rectangle 11"/>
          <p:cNvSpPr>
            <a:spLocks noGrp="1" noChangeArrowheads="1"/>
          </p:cNvSpPr>
          <p:nvPr>
            <p:ph type="body" idx="1"/>
          </p:nvPr>
        </p:nvSpPr>
        <p:spPr/>
        <p:txBody>
          <a:bodyPr>
            <a:normAutofit fontScale="92500" lnSpcReduction="20000"/>
          </a:bodyPr>
          <a:lstStyle/>
          <a:p>
            <a:pPr>
              <a:lnSpc>
                <a:spcPct val="90000"/>
              </a:lnSpc>
            </a:pPr>
            <a:r>
              <a:rPr lang="en-US" altLang="en-US" dirty="0"/>
              <a:t>Interpretation of sensory input depends on specific location of target neurons in sensory cortex</a:t>
            </a:r>
          </a:p>
          <a:p>
            <a:pPr>
              <a:lnSpc>
                <a:spcPct val="90000"/>
              </a:lnSpc>
            </a:pPr>
            <a:r>
              <a:rPr lang="en-US" altLang="en-US" dirty="0"/>
              <a:t>Aspects of sensory perception:</a:t>
            </a:r>
          </a:p>
          <a:p>
            <a:pPr lvl="1">
              <a:lnSpc>
                <a:spcPct val="90000"/>
              </a:lnSpc>
            </a:pPr>
            <a:r>
              <a:rPr lang="en-US" altLang="en-US" b="1" dirty="0"/>
              <a:t>Perceptual </a:t>
            </a:r>
            <a:r>
              <a:rPr lang="en-US" altLang="en-US" b="1" dirty="0" smtClean="0"/>
              <a:t>detection</a:t>
            </a:r>
            <a:endParaRPr lang="en-US" altLang="en-US" dirty="0" smtClean="0"/>
          </a:p>
          <a:p>
            <a:pPr lvl="2">
              <a:lnSpc>
                <a:spcPct val="90000"/>
              </a:lnSpc>
            </a:pPr>
            <a:r>
              <a:rPr lang="en-US" altLang="en-US" dirty="0" smtClean="0"/>
              <a:t>ability </a:t>
            </a:r>
            <a:r>
              <a:rPr lang="en-US" altLang="en-US" dirty="0"/>
              <a:t>to detect a stimulus (requires summation of impulses)</a:t>
            </a:r>
          </a:p>
          <a:p>
            <a:pPr lvl="1">
              <a:lnSpc>
                <a:spcPct val="90000"/>
              </a:lnSpc>
            </a:pPr>
            <a:endParaRPr lang="en-US" altLang="en-US" b="1" dirty="0" smtClean="0"/>
          </a:p>
          <a:p>
            <a:pPr lvl="1">
              <a:lnSpc>
                <a:spcPct val="90000"/>
              </a:lnSpc>
            </a:pPr>
            <a:r>
              <a:rPr lang="en-US" altLang="en-US" b="1" dirty="0" smtClean="0"/>
              <a:t>Magnitude estimation</a:t>
            </a:r>
            <a:endParaRPr lang="en-US" altLang="en-US" dirty="0" smtClean="0"/>
          </a:p>
          <a:p>
            <a:pPr lvl="2">
              <a:lnSpc>
                <a:spcPct val="90000"/>
              </a:lnSpc>
            </a:pPr>
            <a:r>
              <a:rPr lang="en-US" altLang="en-US" dirty="0" smtClean="0"/>
              <a:t>intensity </a:t>
            </a:r>
            <a:r>
              <a:rPr lang="en-US" altLang="en-US" dirty="0"/>
              <a:t>coded in frequency of impulses</a:t>
            </a:r>
          </a:p>
          <a:p>
            <a:pPr lvl="1">
              <a:lnSpc>
                <a:spcPct val="90000"/>
              </a:lnSpc>
            </a:pPr>
            <a:endParaRPr lang="en-US" altLang="en-US" b="1" dirty="0" smtClean="0"/>
          </a:p>
          <a:p>
            <a:pPr lvl="1">
              <a:lnSpc>
                <a:spcPct val="90000"/>
              </a:lnSpc>
            </a:pPr>
            <a:r>
              <a:rPr lang="en-US" altLang="en-US" b="1" dirty="0" smtClean="0"/>
              <a:t>Spatial discrimination</a:t>
            </a:r>
            <a:endParaRPr lang="en-US" altLang="en-US" dirty="0" smtClean="0"/>
          </a:p>
          <a:p>
            <a:pPr lvl="2">
              <a:lnSpc>
                <a:spcPct val="90000"/>
              </a:lnSpc>
            </a:pPr>
            <a:r>
              <a:rPr lang="en-US" altLang="en-US" dirty="0" smtClean="0"/>
              <a:t>identifying </a:t>
            </a:r>
            <a:r>
              <a:rPr lang="en-US" altLang="en-US" dirty="0"/>
              <a:t>site or pattern of stimulus (studied by two-point discrimination test)</a:t>
            </a:r>
          </a:p>
        </p:txBody>
      </p:sp>
    </p:spTree>
    <p:extLst>
      <p:ext uri="{BB962C8B-B14F-4D97-AF65-F5344CB8AC3E}">
        <p14:creationId xmlns:p14="http://schemas.microsoft.com/office/powerpoint/2010/main" val="44506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3804" name="Rectangle 12"/>
          <p:cNvSpPr>
            <a:spLocks noGrp="1" noChangeArrowheads="1"/>
          </p:cNvSpPr>
          <p:nvPr>
            <p:ph type="title"/>
          </p:nvPr>
        </p:nvSpPr>
        <p:spPr/>
        <p:txBody>
          <a:bodyPr>
            <a:normAutofit fontScale="90000"/>
          </a:bodyPr>
          <a:lstStyle/>
          <a:p>
            <a:r>
              <a:rPr lang="en-US" altLang="en-US"/>
              <a:t>Main Aspects of Sensory Perception</a:t>
            </a:r>
          </a:p>
        </p:txBody>
      </p:sp>
      <p:sp>
        <p:nvSpPr>
          <p:cNvPr id="33805" name="Rectangle 13"/>
          <p:cNvSpPr>
            <a:spLocks noGrp="1" noChangeArrowheads="1"/>
          </p:cNvSpPr>
          <p:nvPr>
            <p:ph type="body" idx="1"/>
          </p:nvPr>
        </p:nvSpPr>
        <p:spPr/>
        <p:txBody>
          <a:bodyPr>
            <a:normAutofit fontScale="92500"/>
          </a:bodyPr>
          <a:lstStyle/>
          <a:p>
            <a:r>
              <a:rPr lang="en-US" altLang="en-US" b="1" dirty="0"/>
              <a:t>Feature </a:t>
            </a:r>
            <a:r>
              <a:rPr lang="en-US" altLang="en-US" b="1" dirty="0" smtClean="0"/>
              <a:t>abstraction</a:t>
            </a:r>
            <a:endParaRPr lang="en-US" altLang="en-US" dirty="0" smtClean="0"/>
          </a:p>
          <a:p>
            <a:pPr lvl="1"/>
            <a:r>
              <a:rPr lang="en-US" altLang="en-US" dirty="0" smtClean="0"/>
              <a:t>identification </a:t>
            </a:r>
            <a:r>
              <a:rPr lang="en-US" altLang="en-US" dirty="0"/>
              <a:t>of more complex aspects and several stimulus properties</a:t>
            </a:r>
          </a:p>
          <a:p>
            <a:r>
              <a:rPr lang="en-US" altLang="en-US" b="1" dirty="0"/>
              <a:t>Quality </a:t>
            </a:r>
            <a:r>
              <a:rPr lang="en-US" altLang="en-US" b="1" dirty="0" smtClean="0"/>
              <a:t>discrimination</a:t>
            </a:r>
            <a:endParaRPr lang="en-US" altLang="en-US" dirty="0" smtClean="0"/>
          </a:p>
          <a:p>
            <a:pPr lvl="1"/>
            <a:r>
              <a:rPr lang="en-US" altLang="en-US" dirty="0" smtClean="0"/>
              <a:t>ability </a:t>
            </a:r>
            <a:r>
              <a:rPr lang="en-US" altLang="en-US" dirty="0"/>
              <a:t>to identify </a:t>
            </a:r>
            <a:r>
              <a:rPr lang="en-US" altLang="en-US" dirty="0" err="1"/>
              <a:t>submodalities</a:t>
            </a:r>
            <a:r>
              <a:rPr lang="en-US" altLang="en-US" dirty="0"/>
              <a:t> of a sensation </a:t>
            </a:r>
            <a:endParaRPr lang="en-US" altLang="en-US" dirty="0" smtClean="0"/>
          </a:p>
          <a:p>
            <a:pPr lvl="2"/>
            <a:r>
              <a:rPr lang="en-US" altLang="en-US" dirty="0" smtClean="0"/>
              <a:t>sweet </a:t>
            </a:r>
            <a:r>
              <a:rPr lang="en-US" altLang="en-US" dirty="0"/>
              <a:t>or sour </a:t>
            </a:r>
            <a:r>
              <a:rPr lang="en-US" altLang="en-US" dirty="0" smtClean="0"/>
              <a:t>tastes</a:t>
            </a:r>
            <a:endParaRPr lang="en-US" altLang="en-US" dirty="0"/>
          </a:p>
          <a:p>
            <a:r>
              <a:rPr lang="en-US" altLang="en-US" b="1" dirty="0"/>
              <a:t>Pattern </a:t>
            </a:r>
            <a:r>
              <a:rPr lang="en-US" altLang="en-US" b="1" dirty="0" smtClean="0"/>
              <a:t>recognition</a:t>
            </a:r>
            <a:endParaRPr lang="en-US" altLang="en-US" dirty="0" smtClean="0"/>
          </a:p>
          <a:p>
            <a:pPr lvl="1"/>
            <a:r>
              <a:rPr lang="en-US" altLang="en-US" dirty="0" smtClean="0"/>
              <a:t>recognition </a:t>
            </a:r>
            <a:r>
              <a:rPr lang="en-US" altLang="en-US" dirty="0"/>
              <a:t>of familiar or significant patterns in stimuli </a:t>
            </a:r>
            <a:endParaRPr lang="en-US" altLang="en-US" dirty="0" smtClean="0"/>
          </a:p>
          <a:p>
            <a:pPr lvl="2"/>
            <a:r>
              <a:rPr lang="en-US" altLang="en-US" dirty="0" smtClean="0"/>
              <a:t>melody </a:t>
            </a:r>
            <a:r>
              <a:rPr lang="en-US" altLang="en-US" dirty="0"/>
              <a:t>in piece of </a:t>
            </a:r>
            <a:r>
              <a:rPr lang="en-US" altLang="en-US" dirty="0" smtClean="0"/>
              <a:t>music</a:t>
            </a:r>
            <a:endParaRPr lang="en-US" altLang="en-US" dirty="0"/>
          </a:p>
        </p:txBody>
      </p:sp>
    </p:spTree>
    <p:extLst>
      <p:ext uri="{BB962C8B-B14F-4D97-AF65-F5344CB8AC3E}">
        <p14:creationId xmlns:p14="http://schemas.microsoft.com/office/powerpoint/2010/main" val="1700194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5846" name="Rectangle 6"/>
          <p:cNvSpPr>
            <a:spLocks noGrp="1" noChangeArrowheads="1"/>
          </p:cNvSpPr>
          <p:nvPr>
            <p:ph type="title"/>
          </p:nvPr>
        </p:nvSpPr>
        <p:spPr/>
        <p:txBody>
          <a:bodyPr/>
          <a:lstStyle/>
          <a:p>
            <a:r>
              <a:rPr lang="en-US" altLang="en-US"/>
              <a:t>Perception of Pain</a:t>
            </a:r>
          </a:p>
        </p:txBody>
      </p:sp>
      <p:sp>
        <p:nvSpPr>
          <p:cNvPr id="35847" name="Rectangle 7"/>
          <p:cNvSpPr>
            <a:spLocks noGrp="1" noChangeArrowheads="1"/>
          </p:cNvSpPr>
          <p:nvPr>
            <p:ph type="body" idx="1"/>
          </p:nvPr>
        </p:nvSpPr>
        <p:spPr/>
        <p:txBody>
          <a:bodyPr>
            <a:normAutofit fontScale="85000" lnSpcReduction="20000"/>
          </a:bodyPr>
          <a:lstStyle/>
          <a:p>
            <a:r>
              <a:rPr lang="en-US" altLang="en-US" sz="2800" dirty="0"/>
              <a:t>Warns of actual or impending tissue damage </a:t>
            </a:r>
            <a:r>
              <a:rPr lang="en-US" altLang="en-US" sz="2800" dirty="0">
                <a:sym typeface="Wingdings" pitchFamily="-128" charset="2"/>
              </a:rPr>
              <a:t> protective action</a:t>
            </a:r>
            <a:endParaRPr lang="en-US" altLang="en-US" sz="2800" dirty="0"/>
          </a:p>
          <a:p>
            <a:r>
              <a:rPr lang="en-US" altLang="en-US" sz="2800" dirty="0"/>
              <a:t>Stimuli include </a:t>
            </a:r>
            <a:endParaRPr lang="en-US" altLang="en-US" sz="2800" dirty="0" smtClean="0"/>
          </a:p>
          <a:p>
            <a:pPr lvl="1"/>
            <a:r>
              <a:rPr lang="en-US" altLang="en-US" sz="2400" dirty="0" smtClean="0"/>
              <a:t>extreme </a:t>
            </a:r>
            <a:r>
              <a:rPr lang="en-US" altLang="en-US" sz="2400" dirty="0"/>
              <a:t>pressure </a:t>
            </a:r>
            <a:endParaRPr lang="en-US" altLang="en-US" sz="2400" dirty="0" smtClean="0"/>
          </a:p>
          <a:p>
            <a:pPr lvl="1"/>
            <a:r>
              <a:rPr lang="en-US" altLang="en-US" sz="2400" dirty="0" smtClean="0"/>
              <a:t>extreme temperature</a:t>
            </a:r>
          </a:p>
          <a:p>
            <a:pPr lvl="1"/>
            <a:r>
              <a:rPr lang="en-US" altLang="en-US" sz="2400" dirty="0" smtClean="0"/>
              <a:t>Histamine</a:t>
            </a:r>
          </a:p>
          <a:p>
            <a:pPr lvl="1"/>
            <a:r>
              <a:rPr lang="en-US" altLang="en-US" sz="2400" dirty="0" smtClean="0"/>
              <a:t>K</a:t>
            </a:r>
            <a:r>
              <a:rPr lang="en-US" altLang="en-US" sz="2400" baseline="30000" dirty="0" smtClean="0"/>
              <a:t>+</a:t>
            </a:r>
            <a:endParaRPr lang="en-US" altLang="en-US" sz="2400" dirty="0" smtClean="0"/>
          </a:p>
          <a:p>
            <a:pPr lvl="1"/>
            <a:r>
              <a:rPr lang="en-US" altLang="en-US" sz="2400" dirty="0" smtClean="0"/>
              <a:t>ATP</a:t>
            </a:r>
          </a:p>
          <a:p>
            <a:pPr lvl="1"/>
            <a:r>
              <a:rPr lang="en-US" altLang="en-US" sz="2400" dirty="0" smtClean="0"/>
              <a:t>Acids</a:t>
            </a:r>
          </a:p>
          <a:p>
            <a:pPr lvl="1"/>
            <a:r>
              <a:rPr lang="en-US" altLang="en-US" sz="2400" dirty="0" err="1" smtClean="0"/>
              <a:t>bradykinin</a:t>
            </a:r>
            <a:endParaRPr lang="en-US" altLang="en-US" sz="2400" dirty="0"/>
          </a:p>
          <a:p>
            <a:endParaRPr lang="en-US" altLang="en-US" sz="2800" dirty="0" smtClean="0"/>
          </a:p>
          <a:p>
            <a:r>
              <a:rPr lang="en-US" altLang="en-US" sz="2800" dirty="0" smtClean="0"/>
              <a:t>Some </a:t>
            </a:r>
            <a:r>
              <a:rPr lang="en-US" altLang="en-US" sz="2800" dirty="0"/>
              <a:t>pain impulses are blocked by inhibitory endogenous opioids (e.g., endorphins) </a:t>
            </a:r>
          </a:p>
        </p:txBody>
      </p:sp>
    </p:spTree>
    <p:extLst>
      <p:ext uri="{BB962C8B-B14F-4D97-AF65-F5344CB8AC3E}">
        <p14:creationId xmlns:p14="http://schemas.microsoft.com/office/powerpoint/2010/main" val="3011930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6874" name="Rectangle 10"/>
          <p:cNvSpPr>
            <a:spLocks noGrp="1" noChangeArrowheads="1"/>
          </p:cNvSpPr>
          <p:nvPr>
            <p:ph type="title"/>
          </p:nvPr>
        </p:nvSpPr>
        <p:spPr/>
        <p:txBody>
          <a:bodyPr/>
          <a:lstStyle/>
          <a:p>
            <a:r>
              <a:rPr lang="en-US" altLang="en-US"/>
              <a:t>Pain Tolerance</a:t>
            </a:r>
          </a:p>
        </p:txBody>
      </p:sp>
      <p:sp>
        <p:nvSpPr>
          <p:cNvPr id="36875" name="Rectangle 11"/>
          <p:cNvSpPr>
            <a:spLocks noGrp="1" noChangeArrowheads="1"/>
          </p:cNvSpPr>
          <p:nvPr>
            <p:ph type="body" idx="1"/>
          </p:nvPr>
        </p:nvSpPr>
        <p:spPr/>
        <p:txBody>
          <a:bodyPr>
            <a:normAutofit fontScale="92500" lnSpcReduction="10000"/>
          </a:bodyPr>
          <a:lstStyle/>
          <a:p>
            <a:r>
              <a:rPr lang="en-US" altLang="en-US" dirty="0"/>
              <a:t>All perceive pain at same stimulus intensity</a:t>
            </a:r>
          </a:p>
          <a:p>
            <a:endParaRPr lang="en-US" altLang="en-US" dirty="0" smtClean="0"/>
          </a:p>
          <a:p>
            <a:r>
              <a:rPr lang="en-US" altLang="en-US" dirty="0" smtClean="0"/>
              <a:t>Pain </a:t>
            </a:r>
            <a:r>
              <a:rPr lang="en-US" altLang="en-US" dirty="0"/>
              <a:t>tolerance varies</a:t>
            </a:r>
          </a:p>
          <a:p>
            <a:endParaRPr lang="en-US" altLang="en-US" dirty="0" smtClean="0"/>
          </a:p>
          <a:p>
            <a:r>
              <a:rPr lang="en-US" altLang="en-US" dirty="0" smtClean="0"/>
              <a:t>"</a:t>
            </a:r>
            <a:r>
              <a:rPr lang="en-US" altLang="en-US" dirty="0"/>
              <a:t>Sensitive to pain" means low pain tolerance, not low pain threshold</a:t>
            </a:r>
          </a:p>
          <a:p>
            <a:endParaRPr lang="en-US" altLang="en-US" dirty="0" smtClean="0"/>
          </a:p>
          <a:p>
            <a:r>
              <a:rPr lang="en-US" altLang="en-US" dirty="0" smtClean="0"/>
              <a:t>Genes </a:t>
            </a:r>
            <a:r>
              <a:rPr lang="en-US" altLang="en-US" dirty="0"/>
              <a:t>help determine pain tolerance, response to pain </a:t>
            </a:r>
            <a:r>
              <a:rPr lang="en-US" altLang="en-US" dirty="0" smtClean="0"/>
              <a:t>medications</a:t>
            </a:r>
            <a:endParaRPr lang="en-US" altLang="en-US" dirty="0"/>
          </a:p>
        </p:txBody>
      </p:sp>
    </p:spTree>
    <p:extLst>
      <p:ext uri="{BB962C8B-B14F-4D97-AF65-F5344CB8AC3E}">
        <p14:creationId xmlns:p14="http://schemas.microsoft.com/office/powerpoint/2010/main" val="1138284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7902" name="Rectangle 14"/>
          <p:cNvSpPr>
            <a:spLocks noGrp="1" noChangeArrowheads="1"/>
          </p:cNvSpPr>
          <p:nvPr>
            <p:ph type="title"/>
          </p:nvPr>
        </p:nvSpPr>
        <p:spPr/>
        <p:txBody>
          <a:bodyPr/>
          <a:lstStyle/>
          <a:p>
            <a:r>
              <a:rPr lang="en-US" altLang="en-US"/>
              <a:t>Homeostatic Imbalance</a:t>
            </a:r>
          </a:p>
        </p:txBody>
      </p:sp>
      <p:sp>
        <p:nvSpPr>
          <p:cNvPr id="37903" name="Rectangle 15"/>
          <p:cNvSpPr>
            <a:spLocks noGrp="1" noChangeArrowheads="1"/>
          </p:cNvSpPr>
          <p:nvPr>
            <p:ph type="body" idx="1"/>
          </p:nvPr>
        </p:nvSpPr>
        <p:spPr/>
        <p:txBody>
          <a:bodyPr>
            <a:normAutofit fontScale="92500" lnSpcReduction="10000"/>
          </a:bodyPr>
          <a:lstStyle/>
          <a:p>
            <a:r>
              <a:rPr lang="en-US" altLang="en-US" dirty="0"/>
              <a:t>Long-lasting/intense pain </a:t>
            </a:r>
            <a:r>
              <a:rPr lang="en-US" altLang="en-US" dirty="0" smtClean="0"/>
              <a:t>leads to </a:t>
            </a:r>
          </a:p>
          <a:p>
            <a:pPr lvl="1"/>
            <a:r>
              <a:rPr lang="en-US" altLang="en-US" dirty="0" err="1" smtClean="0">
                <a:sym typeface="Wingdings" pitchFamily="-128" charset="2"/>
              </a:rPr>
              <a:t>hyperalgesia</a:t>
            </a:r>
            <a:r>
              <a:rPr lang="en-US" altLang="en-US" dirty="0" smtClean="0">
                <a:sym typeface="Wingdings" pitchFamily="-128" charset="2"/>
              </a:rPr>
              <a:t> </a:t>
            </a:r>
            <a:r>
              <a:rPr lang="en-US" altLang="en-US" dirty="0">
                <a:sym typeface="Wingdings" pitchFamily="-128" charset="2"/>
              </a:rPr>
              <a:t>(pain amplification</a:t>
            </a:r>
            <a:r>
              <a:rPr lang="en-US" altLang="en-US" dirty="0" smtClean="0">
                <a:sym typeface="Wingdings" pitchFamily="-128" charset="2"/>
              </a:rPr>
              <a:t>)</a:t>
            </a:r>
          </a:p>
          <a:p>
            <a:pPr lvl="1"/>
            <a:r>
              <a:rPr lang="en-US" altLang="en-US" dirty="0" smtClean="0">
                <a:sym typeface="Wingdings" pitchFamily="-128" charset="2"/>
              </a:rPr>
              <a:t>chronic pain</a:t>
            </a:r>
          </a:p>
          <a:p>
            <a:pPr lvl="1"/>
            <a:r>
              <a:rPr lang="en-US" altLang="en-US" dirty="0" smtClean="0">
                <a:sym typeface="Wingdings" pitchFamily="-128" charset="2"/>
              </a:rPr>
              <a:t>phantom </a:t>
            </a:r>
            <a:r>
              <a:rPr lang="en-US" altLang="en-US" dirty="0">
                <a:sym typeface="Wingdings" pitchFamily="-128" charset="2"/>
              </a:rPr>
              <a:t>limb </a:t>
            </a:r>
            <a:r>
              <a:rPr lang="en-US" altLang="en-US" dirty="0" smtClean="0">
                <a:sym typeface="Wingdings" pitchFamily="-128" charset="2"/>
              </a:rPr>
              <a:t>pain</a:t>
            </a:r>
          </a:p>
          <a:p>
            <a:pPr lvl="2"/>
            <a:r>
              <a:rPr lang="en-US" altLang="en-US" dirty="0" smtClean="0"/>
              <a:t>felt in limb no longer present</a:t>
            </a:r>
          </a:p>
          <a:p>
            <a:pPr lvl="2"/>
            <a:r>
              <a:rPr lang="en-US" altLang="en-US" dirty="0" smtClean="0"/>
              <a:t>Now use epidural anesthesia to reduce</a:t>
            </a:r>
          </a:p>
          <a:p>
            <a:pPr lvl="2"/>
            <a:endParaRPr lang="en-US" altLang="en-US" dirty="0" smtClean="0"/>
          </a:p>
          <a:p>
            <a:pPr lvl="1"/>
            <a:endParaRPr lang="en-US" altLang="en-US" dirty="0">
              <a:sym typeface="Wingdings" pitchFamily="-128" charset="2"/>
            </a:endParaRPr>
          </a:p>
          <a:p>
            <a:r>
              <a:rPr lang="en-US" altLang="en-US" dirty="0" smtClean="0">
                <a:sym typeface="Wingdings" pitchFamily="-128" charset="2"/>
              </a:rPr>
              <a:t>Early </a:t>
            </a:r>
            <a:r>
              <a:rPr lang="en-US" altLang="en-US" dirty="0">
                <a:sym typeface="Wingdings" pitchFamily="-128" charset="2"/>
              </a:rPr>
              <a:t>pain management critical to </a:t>
            </a:r>
            <a:r>
              <a:rPr lang="en-US" altLang="en-US" dirty="0" smtClean="0">
                <a:sym typeface="Wingdings" pitchFamily="-128" charset="2"/>
              </a:rPr>
              <a:t>prevent pain amplification responses</a:t>
            </a:r>
            <a:endParaRPr lang="en-US" altLang="en-US" dirty="0">
              <a:sym typeface="Wingdings" pitchFamily="-128" charset="2"/>
            </a:endParaRPr>
          </a:p>
        </p:txBody>
      </p:sp>
    </p:spTree>
    <p:extLst>
      <p:ext uri="{BB962C8B-B14F-4D97-AF65-F5344CB8AC3E}">
        <p14:creationId xmlns:p14="http://schemas.microsoft.com/office/powerpoint/2010/main" val="2982077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8924" name="Rectangle 12"/>
          <p:cNvSpPr>
            <a:spLocks noGrp="1" noChangeArrowheads="1"/>
          </p:cNvSpPr>
          <p:nvPr>
            <p:ph type="title"/>
          </p:nvPr>
        </p:nvSpPr>
        <p:spPr/>
        <p:txBody>
          <a:bodyPr/>
          <a:lstStyle/>
          <a:p>
            <a:r>
              <a:rPr lang="en-US" altLang="en-US" dirty="0"/>
              <a:t>Visceral </a:t>
            </a:r>
            <a:r>
              <a:rPr lang="en-US" altLang="en-US" dirty="0" smtClean="0"/>
              <a:t>Pain</a:t>
            </a:r>
            <a:endParaRPr lang="en-US" altLang="en-US" dirty="0"/>
          </a:p>
        </p:txBody>
      </p:sp>
      <p:sp>
        <p:nvSpPr>
          <p:cNvPr id="38925" name="Rectangle 13"/>
          <p:cNvSpPr>
            <a:spLocks noGrp="1" noChangeArrowheads="1"/>
          </p:cNvSpPr>
          <p:nvPr>
            <p:ph type="body" idx="1"/>
          </p:nvPr>
        </p:nvSpPr>
        <p:spPr/>
        <p:txBody>
          <a:bodyPr>
            <a:normAutofit/>
          </a:bodyPr>
          <a:lstStyle/>
          <a:p>
            <a:r>
              <a:rPr lang="en-US" altLang="en-US" sz="2800" dirty="0"/>
              <a:t>Stimulation of visceral organ receptors</a:t>
            </a:r>
          </a:p>
          <a:p>
            <a:pPr lvl="1"/>
            <a:r>
              <a:rPr lang="en-US" altLang="en-US" sz="2400" dirty="0"/>
              <a:t>Felt as vague aching, gnawing, burning</a:t>
            </a:r>
          </a:p>
          <a:p>
            <a:pPr lvl="1"/>
            <a:r>
              <a:rPr lang="en-US" altLang="en-US" sz="2400" dirty="0"/>
              <a:t>Activated by </a:t>
            </a:r>
            <a:endParaRPr lang="en-US" altLang="en-US" sz="2400" dirty="0" smtClean="0"/>
          </a:p>
          <a:p>
            <a:pPr lvl="2"/>
            <a:r>
              <a:rPr lang="en-US" altLang="en-US" sz="2000" dirty="0" smtClean="0"/>
              <a:t>tissue stretching</a:t>
            </a:r>
          </a:p>
          <a:p>
            <a:pPr lvl="2"/>
            <a:r>
              <a:rPr lang="en-US" altLang="en-US" sz="2000" dirty="0" smtClean="0"/>
              <a:t>Ischemia</a:t>
            </a:r>
          </a:p>
          <a:p>
            <a:pPr lvl="2"/>
            <a:r>
              <a:rPr lang="en-US" altLang="en-US" sz="2000" dirty="0" smtClean="0"/>
              <a:t>Chemicals</a:t>
            </a:r>
          </a:p>
          <a:p>
            <a:pPr lvl="2"/>
            <a:r>
              <a:rPr lang="en-US" altLang="en-US" sz="2000" dirty="0" smtClean="0"/>
              <a:t>muscle spasms</a:t>
            </a:r>
            <a:endParaRPr lang="en-US" altLang="en-US" sz="2000" dirty="0"/>
          </a:p>
        </p:txBody>
      </p:sp>
    </p:spTree>
    <p:extLst>
      <p:ext uri="{BB962C8B-B14F-4D97-AF65-F5344CB8AC3E}">
        <p14:creationId xmlns:p14="http://schemas.microsoft.com/office/powerpoint/2010/main" val="416589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Referred Pain</a:t>
            </a:r>
            <a:endParaRPr lang="en-US" dirty="0"/>
          </a:p>
        </p:txBody>
      </p:sp>
      <p:sp>
        <p:nvSpPr>
          <p:cNvPr id="3" name="Content Placeholder 2"/>
          <p:cNvSpPr>
            <a:spLocks noGrp="1"/>
          </p:cNvSpPr>
          <p:nvPr>
            <p:ph idx="1"/>
          </p:nvPr>
        </p:nvSpPr>
        <p:spPr>
          <a:xfrm>
            <a:off x="457200" y="1600200"/>
            <a:ext cx="4191000" cy="4724400"/>
          </a:xfrm>
        </p:spPr>
        <p:txBody>
          <a:bodyPr>
            <a:normAutofit lnSpcReduction="10000"/>
          </a:bodyPr>
          <a:lstStyle/>
          <a:p>
            <a:r>
              <a:rPr lang="en-US" altLang="en-US" sz="2800" b="1" dirty="0" smtClean="0"/>
              <a:t>Referred pain</a:t>
            </a:r>
          </a:p>
          <a:p>
            <a:pPr lvl="1"/>
            <a:r>
              <a:rPr lang="en-US" altLang="en-US" sz="2400" dirty="0" smtClean="0"/>
              <a:t>Pain from one body region perceived from different region </a:t>
            </a:r>
          </a:p>
          <a:p>
            <a:pPr lvl="1"/>
            <a:endParaRPr lang="en-US" altLang="en-US" sz="2400" dirty="0" smtClean="0"/>
          </a:p>
          <a:p>
            <a:pPr lvl="1"/>
            <a:r>
              <a:rPr lang="en-US" altLang="en-US" sz="2400" dirty="0" smtClean="0"/>
              <a:t>Visceral and somatic pain fibers travel in same nerves; </a:t>
            </a:r>
          </a:p>
          <a:p>
            <a:pPr lvl="2"/>
            <a:r>
              <a:rPr lang="en-US" altLang="en-US" sz="2000" dirty="0" smtClean="0"/>
              <a:t>brain assumes stimulus from common (somatic) region</a:t>
            </a:r>
          </a:p>
          <a:p>
            <a:pPr lvl="2"/>
            <a:r>
              <a:rPr lang="en-US" altLang="en-US" sz="2000" dirty="0" smtClean="0"/>
              <a:t>E.g., left arm pain during heart attack</a:t>
            </a:r>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2261" y="1073944"/>
            <a:ext cx="4421739" cy="471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776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0972" name="Rectangle 12"/>
          <p:cNvSpPr>
            <a:spLocks noGrp="1" noChangeArrowheads="1"/>
          </p:cNvSpPr>
          <p:nvPr>
            <p:ph type="title"/>
          </p:nvPr>
        </p:nvSpPr>
        <p:spPr/>
        <p:txBody>
          <a:bodyPr/>
          <a:lstStyle/>
          <a:p>
            <a:r>
              <a:rPr lang="en-US" altLang="en-US"/>
              <a:t>Structure of a Nerve</a:t>
            </a:r>
          </a:p>
        </p:txBody>
      </p:sp>
      <p:sp>
        <p:nvSpPr>
          <p:cNvPr id="40973" name="Rectangle 13"/>
          <p:cNvSpPr>
            <a:spLocks noGrp="1" noChangeArrowheads="1"/>
          </p:cNvSpPr>
          <p:nvPr>
            <p:ph type="body" idx="1"/>
          </p:nvPr>
        </p:nvSpPr>
        <p:spPr/>
        <p:txBody>
          <a:bodyPr/>
          <a:lstStyle/>
          <a:p>
            <a:r>
              <a:rPr lang="en-US" altLang="en-US" dirty="0"/>
              <a:t>Cordlike organ of </a:t>
            </a:r>
            <a:r>
              <a:rPr lang="en-US" altLang="en-US" dirty="0" smtClean="0"/>
              <a:t>the Peripheral Nervous System</a:t>
            </a:r>
            <a:endParaRPr lang="en-US" altLang="en-US" dirty="0"/>
          </a:p>
          <a:p>
            <a:endParaRPr lang="en-US" altLang="en-US" dirty="0" smtClean="0"/>
          </a:p>
          <a:p>
            <a:pPr lvl="1"/>
            <a:r>
              <a:rPr lang="en-US" altLang="en-US" dirty="0" smtClean="0"/>
              <a:t>Bundle </a:t>
            </a:r>
            <a:r>
              <a:rPr lang="en-US" altLang="en-US" dirty="0"/>
              <a:t>of </a:t>
            </a:r>
            <a:r>
              <a:rPr lang="en-US" altLang="en-US" dirty="0" err="1"/>
              <a:t>myelinated</a:t>
            </a:r>
            <a:r>
              <a:rPr lang="en-US" altLang="en-US" dirty="0"/>
              <a:t> and unmyelinated peripheral axons enclosed by connective tissue</a:t>
            </a:r>
          </a:p>
        </p:txBody>
      </p:sp>
    </p:spTree>
    <p:extLst>
      <p:ext uri="{BB962C8B-B14F-4D97-AF65-F5344CB8AC3E}">
        <p14:creationId xmlns:p14="http://schemas.microsoft.com/office/powerpoint/2010/main" val="3086135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1994" name="Rectangle 10"/>
          <p:cNvSpPr>
            <a:spLocks noGrp="1" noChangeArrowheads="1"/>
          </p:cNvSpPr>
          <p:nvPr>
            <p:ph type="title"/>
          </p:nvPr>
        </p:nvSpPr>
        <p:spPr/>
        <p:txBody>
          <a:bodyPr/>
          <a:lstStyle/>
          <a:p>
            <a:r>
              <a:rPr lang="en-US" altLang="en-US"/>
              <a:t>Structure of a Nerve</a:t>
            </a:r>
          </a:p>
        </p:txBody>
      </p:sp>
      <p:sp>
        <p:nvSpPr>
          <p:cNvPr id="41995" name="Rectangle 11"/>
          <p:cNvSpPr>
            <a:spLocks noGrp="1" noChangeArrowheads="1"/>
          </p:cNvSpPr>
          <p:nvPr>
            <p:ph type="body" idx="1"/>
          </p:nvPr>
        </p:nvSpPr>
        <p:spPr>
          <a:xfrm>
            <a:off x="457200" y="1600200"/>
            <a:ext cx="4114800" cy="4525963"/>
          </a:xfrm>
        </p:spPr>
        <p:txBody>
          <a:bodyPr>
            <a:normAutofit fontScale="92500" lnSpcReduction="20000"/>
          </a:bodyPr>
          <a:lstStyle/>
          <a:p>
            <a:r>
              <a:rPr lang="en-US" altLang="en-US" dirty="0"/>
              <a:t>Connective tissue coverings include</a:t>
            </a:r>
          </a:p>
          <a:p>
            <a:pPr lvl="1"/>
            <a:r>
              <a:rPr lang="en-US" altLang="en-US" b="1" dirty="0" err="1" smtClean="0"/>
              <a:t>Endoneurium</a:t>
            </a:r>
            <a:endParaRPr lang="en-US" altLang="en-US" dirty="0" smtClean="0"/>
          </a:p>
          <a:p>
            <a:pPr lvl="2"/>
            <a:r>
              <a:rPr lang="en-US" altLang="en-US" dirty="0" smtClean="0"/>
              <a:t>loose </a:t>
            </a:r>
            <a:r>
              <a:rPr lang="en-US" altLang="en-US" dirty="0"/>
              <a:t>connective tissue that encloses axons and their myelin sheaths</a:t>
            </a:r>
          </a:p>
          <a:p>
            <a:pPr lvl="1"/>
            <a:r>
              <a:rPr lang="en-US" altLang="en-US" b="1" dirty="0" err="1" smtClean="0"/>
              <a:t>Perineurium</a:t>
            </a:r>
            <a:endParaRPr lang="en-US" altLang="en-US" dirty="0" smtClean="0"/>
          </a:p>
          <a:p>
            <a:pPr lvl="2"/>
            <a:r>
              <a:rPr lang="en-US" altLang="en-US" dirty="0" smtClean="0"/>
              <a:t>coarse </a:t>
            </a:r>
            <a:r>
              <a:rPr lang="en-US" altLang="en-US" dirty="0"/>
              <a:t>connective tissue that bundles fibers into </a:t>
            </a:r>
            <a:r>
              <a:rPr lang="en-US" altLang="en-US" b="1" dirty="0"/>
              <a:t>fascicles</a:t>
            </a:r>
            <a:endParaRPr lang="en-US" altLang="en-US" dirty="0"/>
          </a:p>
          <a:p>
            <a:pPr lvl="1"/>
            <a:r>
              <a:rPr lang="en-US" altLang="en-US" b="1" dirty="0" smtClean="0"/>
              <a:t>Epineurium</a:t>
            </a:r>
            <a:endParaRPr lang="en-US" altLang="en-US" dirty="0" smtClean="0"/>
          </a:p>
          <a:p>
            <a:pPr lvl="2"/>
            <a:r>
              <a:rPr lang="en-US" altLang="en-US" dirty="0" smtClean="0"/>
              <a:t>tough </a:t>
            </a:r>
            <a:r>
              <a:rPr lang="en-US" altLang="en-US" dirty="0"/>
              <a:t>fibrous sheath around a nerve</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9727" y="2205037"/>
            <a:ext cx="4424273" cy="465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15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5068" name="Rectangle 12"/>
          <p:cNvSpPr>
            <a:spLocks noGrp="1" noChangeArrowheads="1"/>
          </p:cNvSpPr>
          <p:nvPr>
            <p:ph type="title"/>
          </p:nvPr>
        </p:nvSpPr>
        <p:spPr/>
        <p:txBody>
          <a:bodyPr/>
          <a:lstStyle/>
          <a:p>
            <a:r>
              <a:rPr lang="en-US" altLang="en-US"/>
              <a:t>Classification of Nerves</a:t>
            </a:r>
          </a:p>
        </p:txBody>
      </p:sp>
      <p:sp>
        <p:nvSpPr>
          <p:cNvPr id="45069" name="Rectangle 13"/>
          <p:cNvSpPr>
            <a:spLocks noGrp="1" noChangeArrowheads="1"/>
          </p:cNvSpPr>
          <p:nvPr>
            <p:ph type="body" idx="1"/>
          </p:nvPr>
        </p:nvSpPr>
        <p:spPr/>
        <p:txBody>
          <a:bodyPr>
            <a:normAutofit fontScale="92500" lnSpcReduction="20000"/>
          </a:bodyPr>
          <a:lstStyle/>
          <a:p>
            <a:pPr>
              <a:lnSpc>
                <a:spcPct val="90000"/>
              </a:lnSpc>
            </a:pPr>
            <a:r>
              <a:rPr lang="en-US" altLang="en-US" dirty="0"/>
              <a:t>Most nerves are mixtures of afferent and efferent fibers and somatic and autonomic (visceral) fibers</a:t>
            </a:r>
          </a:p>
          <a:p>
            <a:pPr>
              <a:lnSpc>
                <a:spcPct val="90000"/>
              </a:lnSpc>
            </a:pPr>
            <a:endParaRPr lang="en-US" altLang="en-US" dirty="0" smtClean="0"/>
          </a:p>
          <a:p>
            <a:pPr>
              <a:lnSpc>
                <a:spcPct val="90000"/>
              </a:lnSpc>
            </a:pPr>
            <a:r>
              <a:rPr lang="en-US" altLang="en-US" dirty="0" smtClean="0"/>
              <a:t>Classified </a:t>
            </a:r>
            <a:r>
              <a:rPr lang="en-US" altLang="en-US" dirty="0"/>
              <a:t>according to direction transmit impulses</a:t>
            </a:r>
          </a:p>
          <a:p>
            <a:pPr lvl="1">
              <a:lnSpc>
                <a:spcPct val="90000"/>
              </a:lnSpc>
            </a:pPr>
            <a:r>
              <a:rPr lang="en-US" altLang="en-US" dirty="0"/>
              <a:t>Mixed nerves </a:t>
            </a:r>
            <a:endParaRPr lang="en-US" altLang="en-US" dirty="0" smtClean="0"/>
          </a:p>
          <a:p>
            <a:pPr lvl="2">
              <a:lnSpc>
                <a:spcPct val="90000"/>
              </a:lnSpc>
            </a:pPr>
            <a:r>
              <a:rPr lang="en-US" altLang="en-US" dirty="0" smtClean="0"/>
              <a:t>both </a:t>
            </a:r>
            <a:r>
              <a:rPr lang="en-US" altLang="en-US" dirty="0"/>
              <a:t>sensory and motor </a:t>
            </a:r>
            <a:r>
              <a:rPr lang="en-US" altLang="en-US" dirty="0" smtClean="0"/>
              <a:t>fibers</a:t>
            </a:r>
          </a:p>
          <a:p>
            <a:pPr lvl="2">
              <a:lnSpc>
                <a:spcPct val="90000"/>
              </a:lnSpc>
            </a:pPr>
            <a:r>
              <a:rPr lang="en-US" altLang="en-US" dirty="0" smtClean="0"/>
              <a:t>impulses </a:t>
            </a:r>
            <a:r>
              <a:rPr lang="en-US" altLang="en-US" dirty="0"/>
              <a:t>both to and from CNS</a:t>
            </a:r>
          </a:p>
          <a:p>
            <a:pPr lvl="1">
              <a:lnSpc>
                <a:spcPct val="90000"/>
              </a:lnSpc>
            </a:pPr>
            <a:r>
              <a:rPr lang="en-US" altLang="en-US" dirty="0"/>
              <a:t>Sensory (afferent) nerves </a:t>
            </a:r>
            <a:endParaRPr lang="en-US" altLang="en-US" dirty="0" smtClean="0"/>
          </a:p>
          <a:p>
            <a:pPr lvl="2">
              <a:lnSpc>
                <a:spcPct val="90000"/>
              </a:lnSpc>
            </a:pPr>
            <a:r>
              <a:rPr lang="en-US" altLang="en-US" dirty="0" smtClean="0"/>
              <a:t>impulses </a:t>
            </a:r>
            <a:r>
              <a:rPr lang="en-US" altLang="en-US" dirty="0"/>
              <a:t>only toward CNS</a:t>
            </a:r>
          </a:p>
          <a:p>
            <a:pPr lvl="1">
              <a:lnSpc>
                <a:spcPct val="90000"/>
              </a:lnSpc>
            </a:pPr>
            <a:r>
              <a:rPr lang="en-US" altLang="en-US" dirty="0"/>
              <a:t>Motor (efferent) nerves </a:t>
            </a:r>
            <a:endParaRPr lang="en-US" altLang="en-US" dirty="0" smtClean="0"/>
          </a:p>
          <a:p>
            <a:pPr lvl="2">
              <a:lnSpc>
                <a:spcPct val="90000"/>
              </a:lnSpc>
            </a:pPr>
            <a:r>
              <a:rPr lang="en-US" altLang="en-US" dirty="0" smtClean="0"/>
              <a:t>impulses </a:t>
            </a:r>
            <a:r>
              <a:rPr lang="en-US" altLang="en-US" dirty="0"/>
              <a:t>only away from CNS</a:t>
            </a:r>
          </a:p>
        </p:txBody>
      </p:sp>
    </p:spTree>
    <p:extLst>
      <p:ext uri="{BB962C8B-B14F-4D97-AF65-F5344CB8AC3E}">
        <p14:creationId xmlns:p14="http://schemas.microsoft.com/office/powerpoint/2010/main" val="209124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9224" name="Rectangle 8"/>
          <p:cNvSpPr>
            <a:spLocks noGrp="1" noChangeArrowheads="1"/>
          </p:cNvSpPr>
          <p:nvPr>
            <p:ph type="title"/>
          </p:nvPr>
        </p:nvSpPr>
        <p:spPr/>
        <p:txBody>
          <a:bodyPr/>
          <a:lstStyle/>
          <a:p>
            <a:r>
              <a:rPr lang="en-US" altLang="en-US"/>
              <a:t>Classification of Receptors</a:t>
            </a:r>
          </a:p>
        </p:txBody>
      </p:sp>
      <p:sp>
        <p:nvSpPr>
          <p:cNvPr id="9225" name="Rectangle 9"/>
          <p:cNvSpPr>
            <a:spLocks noGrp="1" noChangeArrowheads="1"/>
          </p:cNvSpPr>
          <p:nvPr>
            <p:ph type="body" idx="1"/>
          </p:nvPr>
        </p:nvSpPr>
        <p:spPr/>
        <p:txBody>
          <a:bodyPr/>
          <a:lstStyle/>
          <a:p>
            <a:r>
              <a:rPr lang="en-US" altLang="en-US" dirty="0"/>
              <a:t>Based on</a:t>
            </a:r>
          </a:p>
          <a:p>
            <a:pPr lvl="1"/>
            <a:endParaRPr lang="en-US" altLang="en-US" dirty="0" smtClean="0"/>
          </a:p>
          <a:p>
            <a:pPr lvl="1"/>
            <a:r>
              <a:rPr lang="en-US" altLang="en-US" dirty="0" smtClean="0"/>
              <a:t>Type </a:t>
            </a:r>
            <a:r>
              <a:rPr lang="en-US" altLang="en-US" dirty="0"/>
              <a:t>of stimulus they detect</a:t>
            </a:r>
          </a:p>
          <a:p>
            <a:pPr lvl="1"/>
            <a:endParaRPr lang="en-US" altLang="en-US" dirty="0" smtClean="0"/>
          </a:p>
          <a:p>
            <a:pPr lvl="1"/>
            <a:r>
              <a:rPr lang="en-US" altLang="en-US" dirty="0" smtClean="0"/>
              <a:t>Location </a:t>
            </a:r>
            <a:r>
              <a:rPr lang="en-US" altLang="en-US" dirty="0"/>
              <a:t>in body</a:t>
            </a:r>
          </a:p>
          <a:p>
            <a:pPr lvl="1"/>
            <a:endParaRPr lang="en-US" altLang="en-US" dirty="0" smtClean="0"/>
          </a:p>
          <a:p>
            <a:pPr lvl="1"/>
            <a:r>
              <a:rPr lang="en-US" altLang="en-US" dirty="0" smtClean="0"/>
              <a:t>Structural </a:t>
            </a:r>
            <a:r>
              <a:rPr lang="en-US" altLang="en-US" dirty="0"/>
              <a:t>complexity</a:t>
            </a:r>
          </a:p>
        </p:txBody>
      </p:sp>
    </p:spTree>
    <p:extLst>
      <p:ext uri="{BB962C8B-B14F-4D97-AF65-F5344CB8AC3E}">
        <p14:creationId xmlns:p14="http://schemas.microsoft.com/office/powerpoint/2010/main" val="2545315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6090" name="Rectangle 10"/>
          <p:cNvSpPr>
            <a:spLocks noGrp="1" noChangeArrowheads="1"/>
          </p:cNvSpPr>
          <p:nvPr>
            <p:ph type="title"/>
          </p:nvPr>
        </p:nvSpPr>
        <p:spPr/>
        <p:txBody>
          <a:bodyPr/>
          <a:lstStyle/>
          <a:p>
            <a:r>
              <a:rPr lang="en-US" altLang="en-US"/>
              <a:t>Classification of Nerves</a:t>
            </a:r>
          </a:p>
        </p:txBody>
      </p:sp>
      <p:sp>
        <p:nvSpPr>
          <p:cNvPr id="46091" name="Rectangle 11"/>
          <p:cNvSpPr>
            <a:spLocks noGrp="1" noChangeArrowheads="1"/>
          </p:cNvSpPr>
          <p:nvPr>
            <p:ph type="body" idx="1"/>
          </p:nvPr>
        </p:nvSpPr>
        <p:spPr/>
        <p:txBody>
          <a:bodyPr>
            <a:normAutofit fontScale="85000" lnSpcReduction="10000"/>
          </a:bodyPr>
          <a:lstStyle/>
          <a:p>
            <a:r>
              <a:rPr lang="en-US" altLang="en-US" dirty="0"/>
              <a:t>Pure sensory (afferent) or motor (efferent) nerves are rare; most mixed</a:t>
            </a:r>
          </a:p>
          <a:p>
            <a:endParaRPr lang="en-US" altLang="en-US" dirty="0" smtClean="0"/>
          </a:p>
          <a:p>
            <a:r>
              <a:rPr lang="en-US" altLang="en-US" dirty="0" smtClean="0"/>
              <a:t>Types </a:t>
            </a:r>
            <a:r>
              <a:rPr lang="en-US" altLang="en-US" dirty="0"/>
              <a:t>of fibers in mixed nerves:</a:t>
            </a:r>
          </a:p>
          <a:p>
            <a:pPr lvl="1"/>
            <a:r>
              <a:rPr lang="en-US" altLang="en-US" dirty="0"/>
              <a:t>Somatic afferent</a:t>
            </a:r>
          </a:p>
          <a:p>
            <a:pPr lvl="1"/>
            <a:r>
              <a:rPr lang="en-US" altLang="en-US" dirty="0"/>
              <a:t>Somatic efferent</a:t>
            </a:r>
          </a:p>
          <a:p>
            <a:pPr lvl="1"/>
            <a:r>
              <a:rPr lang="en-US" altLang="en-US" dirty="0"/>
              <a:t>Visceral afferent</a:t>
            </a:r>
          </a:p>
          <a:p>
            <a:pPr lvl="1"/>
            <a:r>
              <a:rPr lang="en-US" altLang="en-US" dirty="0"/>
              <a:t>Visceral efferent</a:t>
            </a:r>
          </a:p>
          <a:p>
            <a:endParaRPr lang="en-US" altLang="en-US" dirty="0" smtClean="0"/>
          </a:p>
          <a:p>
            <a:r>
              <a:rPr lang="en-US" altLang="en-US" dirty="0" smtClean="0"/>
              <a:t>Peripheral </a:t>
            </a:r>
            <a:r>
              <a:rPr lang="en-US" altLang="en-US" dirty="0"/>
              <a:t>nerves classified as cranial or spinal nerves</a:t>
            </a:r>
          </a:p>
        </p:txBody>
      </p:sp>
    </p:spTree>
    <p:extLst>
      <p:ext uri="{BB962C8B-B14F-4D97-AF65-F5344CB8AC3E}">
        <p14:creationId xmlns:p14="http://schemas.microsoft.com/office/powerpoint/2010/main" val="4263817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7116" name="Rectangle 12"/>
          <p:cNvSpPr>
            <a:spLocks noGrp="1" noChangeArrowheads="1"/>
          </p:cNvSpPr>
          <p:nvPr>
            <p:ph type="title"/>
          </p:nvPr>
        </p:nvSpPr>
        <p:spPr/>
        <p:txBody>
          <a:bodyPr/>
          <a:lstStyle/>
          <a:p>
            <a:r>
              <a:rPr lang="en-US" altLang="en-US"/>
              <a:t>Ganglia</a:t>
            </a:r>
          </a:p>
        </p:txBody>
      </p:sp>
      <p:sp>
        <p:nvSpPr>
          <p:cNvPr id="47117" name="Rectangle 13"/>
          <p:cNvSpPr>
            <a:spLocks noGrp="1" noChangeArrowheads="1"/>
          </p:cNvSpPr>
          <p:nvPr>
            <p:ph type="body" idx="1"/>
          </p:nvPr>
        </p:nvSpPr>
        <p:spPr/>
        <p:txBody>
          <a:bodyPr>
            <a:normAutofit/>
          </a:bodyPr>
          <a:lstStyle/>
          <a:p>
            <a:r>
              <a:rPr lang="en-US" altLang="en-US" dirty="0"/>
              <a:t>Contain neuron cell bodies associated with nerves in PNS</a:t>
            </a:r>
          </a:p>
          <a:p>
            <a:pPr lvl="1"/>
            <a:r>
              <a:rPr lang="en-US" altLang="en-US" dirty="0"/>
              <a:t>Ganglia associated with </a:t>
            </a:r>
            <a:endParaRPr lang="en-US" altLang="en-US" dirty="0" smtClean="0"/>
          </a:p>
          <a:p>
            <a:pPr lvl="2"/>
            <a:r>
              <a:rPr lang="en-US" altLang="en-US" dirty="0" smtClean="0"/>
              <a:t>afferent </a:t>
            </a:r>
            <a:r>
              <a:rPr lang="en-US" altLang="en-US" dirty="0"/>
              <a:t>nerve fibers </a:t>
            </a:r>
            <a:endParaRPr lang="en-US" altLang="en-US" dirty="0" smtClean="0"/>
          </a:p>
          <a:p>
            <a:pPr lvl="3"/>
            <a:r>
              <a:rPr lang="en-US" altLang="en-US" dirty="0" smtClean="0"/>
              <a:t>contain </a:t>
            </a:r>
            <a:r>
              <a:rPr lang="en-US" altLang="en-US" dirty="0"/>
              <a:t>cell bodies of sensory neurons</a:t>
            </a:r>
          </a:p>
          <a:p>
            <a:pPr lvl="3"/>
            <a:r>
              <a:rPr lang="en-US" altLang="en-US" dirty="0"/>
              <a:t>Dorsal root </a:t>
            </a:r>
            <a:r>
              <a:rPr lang="en-US" altLang="en-US" dirty="0" smtClean="0"/>
              <a:t>ganglia</a:t>
            </a:r>
            <a:endParaRPr lang="en-US" altLang="en-US" dirty="0"/>
          </a:p>
          <a:p>
            <a:pPr lvl="1"/>
            <a:r>
              <a:rPr lang="en-US" altLang="en-US" dirty="0"/>
              <a:t>Ganglia associated with </a:t>
            </a:r>
            <a:endParaRPr lang="en-US" altLang="en-US" dirty="0" smtClean="0"/>
          </a:p>
          <a:p>
            <a:pPr lvl="2"/>
            <a:r>
              <a:rPr lang="en-US" altLang="en-US" dirty="0" smtClean="0"/>
              <a:t>efferent </a:t>
            </a:r>
            <a:r>
              <a:rPr lang="en-US" altLang="en-US" dirty="0"/>
              <a:t>nerve fibers </a:t>
            </a:r>
            <a:endParaRPr lang="en-US" altLang="en-US" dirty="0" smtClean="0"/>
          </a:p>
          <a:p>
            <a:pPr lvl="3"/>
            <a:r>
              <a:rPr lang="en-US" altLang="en-US" dirty="0" smtClean="0"/>
              <a:t>contain </a:t>
            </a:r>
            <a:r>
              <a:rPr lang="en-US" altLang="en-US" dirty="0"/>
              <a:t>autonomic motor neurons</a:t>
            </a:r>
          </a:p>
          <a:p>
            <a:pPr lvl="3"/>
            <a:r>
              <a:rPr lang="en-US" altLang="en-US" dirty="0"/>
              <a:t>Autonomic ganglia </a:t>
            </a:r>
            <a:r>
              <a:rPr lang="en-US" altLang="en-US" dirty="0" smtClean="0"/>
              <a:t> </a:t>
            </a:r>
            <a:endParaRPr lang="en-US" altLang="en-US" dirty="0"/>
          </a:p>
        </p:txBody>
      </p:sp>
    </p:spTree>
    <p:extLst>
      <p:ext uri="{BB962C8B-B14F-4D97-AF65-F5344CB8AC3E}">
        <p14:creationId xmlns:p14="http://schemas.microsoft.com/office/powerpoint/2010/main" val="4185279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8138" name="Rectangle 10"/>
          <p:cNvSpPr>
            <a:spLocks noGrp="1" noChangeArrowheads="1"/>
          </p:cNvSpPr>
          <p:nvPr>
            <p:ph type="title"/>
          </p:nvPr>
        </p:nvSpPr>
        <p:spPr/>
        <p:txBody>
          <a:bodyPr/>
          <a:lstStyle/>
          <a:p>
            <a:r>
              <a:rPr lang="en-US" altLang="en-US"/>
              <a:t>Regeneration of Nerve Fibers</a:t>
            </a:r>
          </a:p>
        </p:txBody>
      </p:sp>
      <p:sp>
        <p:nvSpPr>
          <p:cNvPr id="48139" name="Rectangle 11"/>
          <p:cNvSpPr>
            <a:spLocks noGrp="1" noChangeArrowheads="1"/>
          </p:cNvSpPr>
          <p:nvPr>
            <p:ph type="body" idx="1"/>
          </p:nvPr>
        </p:nvSpPr>
        <p:spPr/>
        <p:txBody>
          <a:bodyPr>
            <a:normAutofit fontScale="92500" lnSpcReduction="10000"/>
          </a:bodyPr>
          <a:lstStyle/>
          <a:p>
            <a:r>
              <a:rPr lang="en-US" altLang="en-US" sz="2800" dirty="0"/>
              <a:t>Mature neurons are amitotic </a:t>
            </a:r>
            <a:endParaRPr lang="en-US" altLang="en-US" sz="2800" dirty="0" smtClean="0"/>
          </a:p>
          <a:p>
            <a:pPr lvl="1"/>
            <a:r>
              <a:rPr lang="en-US" altLang="en-US" sz="2400" dirty="0" smtClean="0"/>
              <a:t>if </a:t>
            </a:r>
            <a:r>
              <a:rPr lang="en-US" altLang="en-US" sz="2400" dirty="0"/>
              <a:t>soma of damaged nerve is intact, peripheral axon may regenerate</a:t>
            </a:r>
          </a:p>
          <a:p>
            <a:endParaRPr lang="en-US" altLang="en-US" sz="2800" dirty="0" smtClean="0"/>
          </a:p>
          <a:p>
            <a:r>
              <a:rPr lang="en-US" altLang="en-US" sz="2800" dirty="0" smtClean="0"/>
              <a:t>If </a:t>
            </a:r>
            <a:r>
              <a:rPr lang="en-US" altLang="en-US" sz="2800" dirty="0"/>
              <a:t>peripheral axon damaged</a:t>
            </a:r>
          </a:p>
          <a:p>
            <a:pPr lvl="1"/>
            <a:r>
              <a:rPr lang="en-US" altLang="en-US" sz="2400" dirty="0" smtClean="0"/>
              <a:t>Macrophages </a:t>
            </a:r>
            <a:r>
              <a:rPr lang="en-US" altLang="en-US" sz="2400" dirty="0"/>
              <a:t>clean dead axon; myelin sheath intact</a:t>
            </a:r>
          </a:p>
          <a:p>
            <a:pPr lvl="1"/>
            <a:r>
              <a:rPr lang="en-US" altLang="en-US" sz="2400" dirty="0"/>
              <a:t>Axon filaments grow through regeneration tube</a:t>
            </a:r>
          </a:p>
          <a:p>
            <a:pPr lvl="1"/>
            <a:r>
              <a:rPr lang="en-US" altLang="en-US" sz="2400" dirty="0"/>
              <a:t>Axon regenerates; new myelin sheath forms</a:t>
            </a:r>
            <a:endParaRPr lang="en-US" altLang="en-US" sz="2400" b="1" dirty="0"/>
          </a:p>
          <a:p>
            <a:endParaRPr lang="en-US" altLang="en-US" sz="2800" dirty="0" smtClean="0"/>
          </a:p>
          <a:p>
            <a:r>
              <a:rPr lang="en-US" altLang="en-US" sz="2800" dirty="0" smtClean="0"/>
              <a:t>Greater </a:t>
            </a:r>
            <a:r>
              <a:rPr lang="en-US" altLang="en-US" sz="2800" dirty="0"/>
              <a:t>distance between severed ends-less chance of regeneration</a:t>
            </a:r>
          </a:p>
        </p:txBody>
      </p:sp>
    </p:spTree>
    <p:extLst>
      <p:ext uri="{BB962C8B-B14F-4D97-AF65-F5344CB8AC3E}">
        <p14:creationId xmlns:p14="http://schemas.microsoft.com/office/powerpoint/2010/main" val="2217690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49162" name="Rectangle 10"/>
          <p:cNvSpPr>
            <a:spLocks noGrp="1" noChangeArrowheads="1"/>
          </p:cNvSpPr>
          <p:nvPr>
            <p:ph type="title"/>
          </p:nvPr>
        </p:nvSpPr>
        <p:spPr/>
        <p:txBody>
          <a:bodyPr/>
          <a:lstStyle/>
          <a:p>
            <a:r>
              <a:rPr lang="en-US" altLang="en-US"/>
              <a:t>Regeneration of Nerve Fibers</a:t>
            </a:r>
          </a:p>
        </p:txBody>
      </p:sp>
      <p:sp>
        <p:nvSpPr>
          <p:cNvPr id="49163" name="Rectangle 11"/>
          <p:cNvSpPr>
            <a:spLocks noGrp="1" noChangeArrowheads="1"/>
          </p:cNvSpPr>
          <p:nvPr>
            <p:ph type="body" idx="1"/>
          </p:nvPr>
        </p:nvSpPr>
        <p:spPr/>
        <p:txBody>
          <a:bodyPr>
            <a:normAutofit/>
          </a:bodyPr>
          <a:lstStyle/>
          <a:p>
            <a:r>
              <a:rPr lang="en-US" altLang="en-US" sz="2800" dirty="0"/>
              <a:t>Most CNS fibers never regenerate</a:t>
            </a:r>
          </a:p>
          <a:p>
            <a:endParaRPr lang="en-US" altLang="en-US" sz="2800" dirty="0" smtClean="0"/>
          </a:p>
          <a:p>
            <a:r>
              <a:rPr lang="en-US" altLang="en-US" sz="2800" dirty="0" smtClean="0"/>
              <a:t>CNS </a:t>
            </a:r>
            <a:r>
              <a:rPr lang="en-US" altLang="en-US" sz="2800" dirty="0" err="1"/>
              <a:t>oligodendrocytes</a:t>
            </a:r>
            <a:r>
              <a:rPr lang="en-US" altLang="en-US" sz="2800" dirty="0"/>
              <a:t> bear growth-inhibiting proteins that prevent CNS fiber regeneration</a:t>
            </a:r>
          </a:p>
          <a:p>
            <a:endParaRPr lang="en-US" altLang="en-US" sz="2800" dirty="0" smtClean="0"/>
          </a:p>
          <a:p>
            <a:r>
              <a:rPr lang="en-US" altLang="en-US" sz="2800" dirty="0" err="1" smtClean="0"/>
              <a:t>Astrocytes</a:t>
            </a:r>
            <a:r>
              <a:rPr lang="en-US" altLang="en-US" sz="2800" dirty="0" smtClean="0"/>
              <a:t> </a:t>
            </a:r>
            <a:r>
              <a:rPr lang="en-US" altLang="en-US" sz="2800" dirty="0"/>
              <a:t>at injury site form scar tissue </a:t>
            </a:r>
            <a:r>
              <a:rPr lang="en-US" altLang="en-US" sz="2800" dirty="0" smtClean="0"/>
              <a:t>that </a:t>
            </a:r>
            <a:r>
              <a:rPr lang="en-US" altLang="en-US" sz="2800" dirty="0"/>
              <a:t>blocks axonal </a:t>
            </a:r>
            <a:r>
              <a:rPr lang="en-US" altLang="en-US" sz="2800" dirty="0" err="1"/>
              <a:t>regrowth</a:t>
            </a:r>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948557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1"/>
          <p:cNvSpPr>
            <a:spLocks noGrp="1"/>
          </p:cNvSpPr>
          <p:nvPr>
            <p:ph type="ftr" sz="quarter" idx="10"/>
          </p:nvPr>
        </p:nvSpPr>
        <p:spPr/>
        <p:txBody>
          <a:bodyPr/>
          <a:lstStyle/>
          <a:p>
            <a:r>
              <a:rPr lang="en-GB" altLang="en-US" dirty="0" smtClean="0"/>
              <a:t> </a:t>
            </a:r>
            <a:endParaRPr lang="en-GB" altLang="en-US" dirty="0"/>
          </a:p>
        </p:txBody>
      </p:sp>
      <p:pic>
        <p:nvPicPr>
          <p:cNvPr id="50198" name="Picture 22" descr="figure_13_05_1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76"/>
          <a:stretch>
            <a:fillRect/>
          </a:stretch>
        </p:blipFill>
        <p:spPr bwMode="auto">
          <a:xfrm>
            <a:off x="368300" y="233363"/>
            <a:ext cx="8258175" cy="6311900"/>
          </a:xfrm>
          <a:prstGeom prst="rect">
            <a:avLst/>
          </a:prstGeom>
          <a:noFill/>
          <a:extLst>
            <a:ext uri="{909E8E84-426E-40DD-AFC4-6F175D3DCCD1}">
              <a14:hiddenFill xmlns:a14="http://schemas.microsoft.com/office/drawing/2010/main">
                <a:solidFill>
                  <a:srgbClr val="FFFFFF"/>
                </a:solidFill>
              </a14:hiddenFill>
            </a:ext>
          </a:extLst>
        </p:spPr>
      </p:pic>
      <p:sp>
        <p:nvSpPr>
          <p:cNvPr id="50199" name="Line 23"/>
          <p:cNvSpPr>
            <a:spLocks noChangeShapeType="1"/>
          </p:cNvSpPr>
          <p:nvPr/>
        </p:nvSpPr>
        <p:spPr bwMode="auto">
          <a:xfrm flipV="1">
            <a:off x="1281113" y="2924175"/>
            <a:ext cx="0" cy="357188"/>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 name="Freeform 24"/>
          <p:cNvSpPr>
            <a:spLocks/>
          </p:cNvSpPr>
          <p:nvPr/>
        </p:nvSpPr>
        <p:spPr bwMode="auto">
          <a:xfrm>
            <a:off x="1166813" y="2771775"/>
            <a:ext cx="1633537" cy="1087438"/>
          </a:xfrm>
          <a:custGeom>
            <a:avLst/>
            <a:gdLst>
              <a:gd name="T0" fmla="*/ 0 w 1052"/>
              <a:gd name="T1" fmla="*/ 700 h 700"/>
              <a:gd name="T2" fmla="*/ 870 w 1052"/>
              <a:gd name="T3" fmla="*/ 0 h 700"/>
              <a:gd name="T4" fmla="*/ 1052 w 1052"/>
              <a:gd name="T5" fmla="*/ 0 h 700"/>
            </a:gdLst>
            <a:ahLst/>
            <a:cxnLst>
              <a:cxn ang="0">
                <a:pos x="T0" y="T1"/>
              </a:cxn>
              <a:cxn ang="0">
                <a:pos x="T2" y="T3"/>
              </a:cxn>
              <a:cxn ang="0">
                <a:pos x="T4" y="T5"/>
              </a:cxn>
            </a:cxnLst>
            <a:rect l="0" t="0" r="r" b="b"/>
            <a:pathLst>
              <a:path w="1052" h="700">
                <a:moveTo>
                  <a:pt x="0" y="700"/>
                </a:moveTo>
                <a:lnTo>
                  <a:pt x="870" y="0"/>
                </a:lnTo>
                <a:lnTo>
                  <a:pt x="1052"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01" name="Line 25"/>
          <p:cNvSpPr>
            <a:spLocks noChangeShapeType="1"/>
          </p:cNvSpPr>
          <p:nvPr/>
        </p:nvSpPr>
        <p:spPr bwMode="auto">
          <a:xfrm flipV="1">
            <a:off x="2105025" y="2774950"/>
            <a:ext cx="412750" cy="8699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 name="Freeform 26"/>
          <p:cNvSpPr>
            <a:spLocks/>
          </p:cNvSpPr>
          <p:nvPr/>
        </p:nvSpPr>
        <p:spPr bwMode="auto">
          <a:xfrm>
            <a:off x="1169988" y="4254500"/>
            <a:ext cx="898525" cy="1543050"/>
          </a:xfrm>
          <a:custGeom>
            <a:avLst/>
            <a:gdLst>
              <a:gd name="T0" fmla="*/ 2 w 578"/>
              <a:gd name="T1" fmla="*/ 994 h 994"/>
              <a:gd name="T2" fmla="*/ 0 w 578"/>
              <a:gd name="T3" fmla="*/ 858 h 994"/>
              <a:gd name="T4" fmla="*/ 578 w 578"/>
              <a:gd name="T5" fmla="*/ 0 h 994"/>
            </a:gdLst>
            <a:ahLst/>
            <a:cxnLst>
              <a:cxn ang="0">
                <a:pos x="T0" y="T1"/>
              </a:cxn>
              <a:cxn ang="0">
                <a:pos x="T2" y="T3"/>
              </a:cxn>
              <a:cxn ang="0">
                <a:pos x="T4" y="T5"/>
              </a:cxn>
            </a:cxnLst>
            <a:rect l="0" t="0" r="r" b="b"/>
            <a:pathLst>
              <a:path w="578" h="994">
                <a:moveTo>
                  <a:pt x="2" y="994"/>
                </a:moveTo>
                <a:lnTo>
                  <a:pt x="0" y="858"/>
                </a:lnTo>
                <a:lnTo>
                  <a:pt x="578"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03" name="Line 27"/>
          <p:cNvSpPr>
            <a:spLocks noChangeShapeType="1"/>
          </p:cNvSpPr>
          <p:nvPr/>
        </p:nvSpPr>
        <p:spPr bwMode="auto">
          <a:xfrm flipV="1">
            <a:off x="1169988" y="4651375"/>
            <a:ext cx="1149350" cy="9318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 name="Line 28"/>
          <p:cNvSpPr>
            <a:spLocks noChangeShapeType="1"/>
          </p:cNvSpPr>
          <p:nvPr/>
        </p:nvSpPr>
        <p:spPr bwMode="auto">
          <a:xfrm flipV="1">
            <a:off x="3221038" y="4729163"/>
            <a:ext cx="0" cy="14541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 name="Freeform 29"/>
          <p:cNvSpPr>
            <a:spLocks/>
          </p:cNvSpPr>
          <p:nvPr/>
        </p:nvSpPr>
        <p:spPr bwMode="auto">
          <a:xfrm>
            <a:off x="3932238" y="3219450"/>
            <a:ext cx="596900" cy="1077913"/>
          </a:xfrm>
          <a:custGeom>
            <a:avLst/>
            <a:gdLst>
              <a:gd name="T0" fmla="*/ 0 w 384"/>
              <a:gd name="T1" fmla="*/ 694 h 694"/>
              <a:gd name="T2" fmla="*/ 200 w 384"/>
              <a:gd name="T3" fmla="*/ 0 h 694"/>
              <a:gd name="T4" fmla="*/ 384 w 384"/>
              <a:gd name="T5" fmla="*/ 0 h 694"/>
            </a:gdLst>
            <a:ahLst/>
            <a:cxnLst>
              <a:cxn ang="0">
                <a:pos x="T0" y="T1"/>
              </a:cxn>
              <a:cxn ang="0">
                <a:pos x="T2" y="T3"/>
              </a:cxn>
              <a:cxn ang="0">
                <a:pos x="T4" y="T5"/>
              </a:cxn>
            </a:cxnLst>
            <a:rect l="0" t="0" r="r" b="b"/>
            <a:pathLst>
              <a:path w="384" h="694">
                <a:moveTo>
                  <a:pt x="0" y="694"/>
                </a:moveTo>
                <a:lnTo>
                  <a:pt x="200" y="0"/>
                </a:lnTo>
                <a:lnTo>
                  <a:pt x="384"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06" name="Line 30"/>
          <p:cNvSpPr>
            <a:spLocks noChangeShapeType="1"/>
          </p:cNvSpPr>
          <p:nvPr/>
        </p:nvSpPr>
        <p:spPr bwMode="auto">
          <a:xfrm flipH="1" flipV="1">
            <a:off x="4240213" y="3219450"/>
            <a:ext cx="282575" cy="117792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 name="Rectangle 31"/>
          <p:cNvSpPr>
            <a:spLocks noChangeArrowheads="1"/>
          </p:cNvSpPr>
          <p:nvPr/>
        </p:nvSpPr>
        <p:spPr bwMode="auto">
          <a:xfrm>
            <a:off x="390525" y="2562225"/>
            <a:ext cx="19034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100" b="1">
                <a:latin typeface="Arial" charset="0"/>
              </a:rPr>
              <a:t>Endoneurium</a:t>
            </a:r>
          </a:p>
        </p:txBody>
      </p:sp>
      <p:sp>
        <p:nvSpPr>
          <p:cNvPr id="50208" name="Rectangle 32"/>
          <p:cNvSpPr>
            <a:spLocks noChangeArrowheads="1"/>
          </p:cNvSpPr>
          <p:nvPr/>
        </p:nvSpPr>
        <p:spPr bwMode="auto">
          <a:xfrm>
            <a:off x="2741613" y="2559050"/>
            <a:ext cx="20955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100" b="1">
                <a:latin typeface="Arial" charset="0"/>
              </a:rPr>
              <a:t>Schwann cells </a:t>
            </a:r>
          </a:p>
        </p:txBody>
      </p:sp>
      <p:sp>
        <p:nvSpPr>
          <p:cNvPr id="50209" name="Rectangle 33"/>
          <p:cNvSpPr>
            <a:spLocks noChangeArrowheads="1"/>
          </p:cNvSpPr>
          <p:nvPr/>
        </p:nvSpPr>
        <p:spPr bwMode="auto">
          <a:xfrm>
            <a:off x="4465638" y="3014663"/>
            <a:ext cx="12985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000" b="1">
                <a:latin typeface="Arial" charset="0"/>
              </a:rPr>
              <a:t>Droplets </a:t>
            </a:r>
          </a:p>
          <a:p>
            <a:pPr>
              <a:lnSpc>
                <a:spcPct val="95000"/>
              </a:lnSpc>
            </a:pPr>
            <a:r>
              <a:rPr lang="en-US" altLang="en-US" sz="2000" b="1">
                <a:latin typeface="Arial" charset="0"/>
              </a:rPr>
              <a:t>of myelin</a:t>
            </a:r>
          </a:p>
        </p:txBody>
      </p:sp>
      <p:sp>
        <p:nvSpPr>
          <p:cNvPr id="50210" name="Rectangle 34"/>
          <p:cNvSpPr>
            <a:spLocks noChangeArrowheads="1"/>
          </p:cNvSpPr>
          <p:nvPr/>
        </p:nvSpPr>
        <p:spPr bwMode="auto">
          <a:xfrm>
            <a:off x="471488" y="5688013"/>
            <a:ext cx="1638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000" b="1">
                <a:latin typeface="Arial" charset="0"/>
              </a:rPr>
              <a:t>Fragmented</a:t>
            </a:r>
          </a:p>
          <a:p>
            <a:r>
              <a:rPr lang="en-US" altLang="en-US" sz="2000" b="1">
                <a:latin typeface="Arial" charset="0"/>
              </a:rPr>
              <a:t>axon</a:t>
            </a:r>
          </a:p>
        </p:txBody>
      </p:sp>
      <p:sp>
        <p:nvSpPr>
          <p:cNvPr id="50211" name="Rectangle 35"/>
          <p:cNvSpPr>
            <a:spLocks noChangeArrowheads="1"/>
          </p:cNvSpPr>
          <p:nvPr/>
        </p:nvSpPr>
        <p:spPr bwMode="auto">
          <a:xfrm>
            <a:off x="1944688" y="6084888"/>
            <a:ext cx="2738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b="1">
                <a:latin typeface="Arial" charset="0"/>
              </a:rPr>
              <a:t>Site of nerve damage</a:t>
            </a:r>
          </a:p>
        </p:txBody>
      </p:sp>
      <p:sp>
        <p:nvSpPr>
          <p:cNvPr id="50212" name="Rectangle 36"/>
          <p:cNvSpPr>
            <a:spLocks noChangeArrowheads="1"/>
          </p:cNvSpPr>
          <p:nvPr/>
        </p:nvSpPr>
        <p:spPr bwMode="auto">
          <a:xfrm>
            <a:off x="6230938" y="2597150"/>
            <a:ext cx="19335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000" b="1">
                <a:solidFill>
                  <a:srgbClr val="0074A5"/>
                </a:solidFill>
                <a:latin typeface="Arial" charset="0"/>
              </a:rPr>
              <a:t>      The axon </a:t>
            </a:r>
          </a:p>
          <a:p>
            <a:pPr>
              <a:lnSpc>
                <a:spcPct val="95000"/>
              </a:lnSpc>
            </a:pPr>
            <a:r>
              <a:rPr lang="en-US" altLang="en-US" sz="2000" b="1">
                <a:solidFill>
                  <a:srgbClr val="0074A5"/>
                </a:solidFill>
                <a:latin typeface="Arial" charset="0"/>
              </a:rPr>
              <a:t>becomes </a:t>
            </a:r>
          </a:p>
          <a:p>
            <a:pPr>
              <a:lnSpc>
                <a:spcPct val="95000"/>
              </a:lnSpc>
            </a:pPr>
            <a:r>
              <a:rPr lang="en-US" altLang="en-US" sz="2000" b="1">
                <a:solidFill>
                  <a:srgbClr val="0074A5"/>
                </a:solidFill>
                <a:latin typeface="Arial" charset="0"/>
              </a:rPr>
              <a:t>fragmented at </a:t>
            </a:r>
          </a:p>
          <a:p>
            <a:pPr>
              <a:lnSpc>
                <a:spcPct val="95000"/>
              </a:lnSpc>
            </a:pPr>
            <a:r>
              <a:rPr lang="en-US" altLang="en-US" sz="2000" b="1">
                <a:solidFill>
                  <a:srgbClr val="0074A5"/>
                </a:solidFill>
                <a:latin typeface="Arial" charset="0"/>
              </a:rPr>
              <a:t>the injury site.</a:t>
            </a:r>
          </a:p>
        </p:txBody>
      </p:sp>
      <p:sp>
        <p:nvSpPr>
          <p:cNvPr id="50213" name="Oval 37"/>
          <p:cNvSpPr>
            <a:spLocks noChangeArrowheads="1"/>
          </p:cNvSpPr>
          <p:nvPr/>
        </p:nvSpPr>
        <p:spPr bwMode="auto">
          <a:xfrm>
            <a:off x="6334125" y="2582863"/>
            <a:ext cx="350838" cy="350837"/>
          </a:xfrm>
          <a:prstGeom prst="ellipse">
            <a:avLst/>
          </a:prstGeom>
          <a:noFill/>
          <a:ln w="22225">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b="1">
                <a:solidFill>
                  <a:srgbClr val="0074A5"/>
                </a:solidFill>
                <a:latin typeface="Arial" charset="0"/>
              </a:rPr>
              <a:t>1</a:t>
            </a:r>
            <a:endParaRPr lang="en-US" altLang="en-US">
              <a:latin typeface="Arial" charset="0"/>
            </a:endParaRPr>
          </a:p>
        </p:txBody>
      </p:sp>
      <p:sp>
        <p:nvSpPr>
          <p:cNvPr id="50215"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13.5  Regeneration of a nerve fiber in a peripheral nerve. (1 of 4)</a:t>
            </a:r>
          </a:p>
        </p:txBody>
      </p:sp>
    </p:spTree>
    <p:extLst>
      <p:ext uri="{BB962C8B-B14F-4D97-AF65-F5344CB8AC3E}">
        <p14:creationId xmlns:p14="http://schemas.microsoft.com/office/powerpoint/2010/main" val="437601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r>
              <a:rPr lang="en-GB" altLang="en-US" dirty="0" smtClean="0"/>
              <a:t> </a:t>
            </a:r>
            <a:endParaRPr lang="en-GB" altLang="en-US" dirty="0"/>
          </a:p>
        </p:txBody>
      </p:sp>
      <p:pic>
        <p:nvPicPr>
          <p:cNvPr id="51214" name="Picture 14" descr="figure_13_05_2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4190"/>
          <a:stretch>
            <a:fillRect/>
          </a:stretch>
        </p:blipFill>
        <p:spPr bwMode="auto">
          <a:xfrm>
            <a:off x="273050" y="1212850"/>
            <a:ext cx="8597900" cy="4246563"/>
          </a:xfrm>
          <a:prstGeom prst="rect">
            <a:avLst/>
          </a:prstGeom>
          <a:noFill/>
          <a:extLst>
            <a:ext uri="{909E8E84-426E-40DD-AFC4-6F175D3DCCD1}">
              <a14:hiddenFill xmlns:a14="http://schemas.microsoft.com/office/drawing/2010/main">
                <a:solidFill>
                  <a:srgbClr val="FFFFFF"/>
                </a:solidFill>
              </a14:hiddenFill>
            </a:ext>
          </a:extLst>
        </p:spPr>
      </p:pic>
      <p:sp>
        <p:nvSpPr>
          <p:cNvPr id="51215" name="Line 15"/>
          <p:cNvSpPr>
            <a:spLocks noChangeShapeType="1"/>
          </p:cNvSpPr>
          <p:nvPr/>
        </p:nvSpPr>
        <p:spPr bwMode="auto">
          <a:xfrm flipV="1">
            <a:off x="4810125" y="1924050"/>
            <a:ext cx="0" cy="14605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Line 16"/>
          <p:cNvSpPr>
            <a:spLocks noChangeShapeType="1"/>
          </p:cNvSpPr>
          <p:nvPr/>
        </p:nvSpPr>
        <p:spPr bwMode="auto">
          <a:xfrm flipV="1">
            <a:off x="1971675" y="1895475"/>
            <a:ext cx="0" cy="7493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7" name="Oval 17"/>
          <p:cNvSpPr>
            <a:spLocks noChangeArrowheads="1"/>
          </p:cNvSpPr>
          <p:nvPr/>
        </p:nvSpPr>
        <p:spPr bwMode="auto">
          <a:xfrm>
            <a:off x="6508750" y="1295400"/>
            <a:ext cx="358775" cy="358775"/>
          </a:xfrm>
          <a:prstGeom prst="ellipse">
            <a:avLst/>
          </a:prstGeom>
          <a:noFill/>
          <a:ln w="22225">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b="1">
                <a:solidFill>
                  <a:srgbClr val="0074A5"/>
                </a:solidFill>
                <a:latin typeface="Arial" charset="0"/>
              </a:rPr>
              <a:t>2</a:t>
            </a:r>
            <a:endParaRPr lang="en-US" altLang="en-US">
              <a:latin typeface="Arial" charset="0"/>
            </a:endParaRPr>
          </a:p>
        </p:txBody>
      </p:sp>
      <p:sp>
        <p:nvSpPr>
          <p:cNvPr id="51218" name="Rectangle 18"/>
          <p:cNvSpPr>
            <a:spLocks noChangeArrowheads="1"/>
          </p:cNvSpPr>
          <p:nvPr/>
        </p:nvSpPr>
        <p:spPr bwMode="auto">
          <a:xfrm>
            <a:off x="1085850" y="1533525"/>
            <a:ext cx="18732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100" b="1">
                <a:latin typeface="Arial" charset="0"/>
              </a:rPr>
              <a:t>Schwann cell</a:t>
            </a:r>
          </a:p>
        </p:txBody>
      </p:sp>
      <p:sp>
        <p:nvSpPr>
          <p:cNvPr id="51219" name="Rectangle 19"/>
          <p:cNvSpPr>
            <a:spLocks noChangeArrowheads="1"/>
          </p:cNvSpPr>
          <p:nvPr/>
        </p:nvSpPr>
        <p:spPr bwMode="auto">
          <a:xfrm>
            <a:off x="3963988" y="1533525"/>
            <a:ext cx="1755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100" b="1">
                <a:latin typeface="Arial" charset="0"/>
              </a:rPr>
              <a:t>Macrophage</a:t>
            </a:r>
          </a:p>
        </p:txBody>
      </p:sp>
      <p:sp>
        <p:nvSpPr>
          <p:cNvPr id="51220" name="Rectangle 20"/>
          <p:cNvSpPr>
            <a:spLocks noChangeArrowheads="1"/>
          </p:cNvSpPr>
          <p:nvPr/>
        </p:nvSpPr>
        <p:spPr bwMode="auto">
          <a:xfrm>
            <a:off x="6381750" y="1304925"/>
            <a:ext cx="2600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100" b="1">
                <a:solidFill>
                  <a:srgbClr val="0074A5"/>
                </a:solidFill>
                <a:latin typeface="Arial" charset="0"/>
              </a:rPr>
              <a:t>      Macrophages </a:t>
            </a:r>
          </a:p>
          <a:p>
            <a:pPr>
              <a:lnSpc>
                <a:spcPct val="95000"/>
              </a:lnSpc>
            </a:pPr>
            <a:r>
              <a:rPr lang="en-US" altLang="en-US" sz="2100" b="1">
                <a:solidFill>
                  <a:srgbClr val="0074A5"/>
                </a:solidFill>
                <a:latin typeface="Arial" charset="0"/>
              </a:rPr>
              <a:t>clean out the dead </a:t>
            </a:r>
          </a:p>
          <a:p>
            <a:pPr>
              <a:lnSpc>
                <a:spcPct val="95000"/>
              </a:lnSpc>
            </a:pPr>
            <a:r>
              <a:rPr lang="en-US" altLang="en-US" sz="2100" b="1">
                <a:solidFill>
                  <a:srgbClr val="0074A5"/>
                </a:solidFill>
                <a:latin typeface="Arial" charset="0"/>
              </a:rPr>
              <a:t>axon distal to the </a:t>
            </a:r>
          </a:p>
          <a:p>
            <a:pPr>
              <a:lnSpc>
                <a:spcPct val="95000"/>
              </a:lnSpc>
            </a:pPr>
            <a:r>
              <a:rPr lang="en-US" altLang="en-US" sz="2100" b="1">
                <a:solidFill>
                  <a:srgbClr val="0074A5"/>
                </a:solidFill>
                <a:latin typeface="Arial" charset="0"/>
              </a:rPr>
              <a:t>injury.</a:t>
            </a:r>
          </a:p>
        </p:txBody>
      </p:sp>
      <p:sp>
        <p:nvSpPr>
          <p:cNvPr id="51221"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13.5  Regeneration of a nerve fiber in a peripheral nerve. (2 of 4)</a:t>
            </a:r>
          </a:p>
        </p:txBody>
      </p:sp>
    </p:spTree>
    <p:extLst>
      <p:ext uri="{BB962C8B-B14F-4D97-AF65-F5344CB8AC3E}">
        <p14:creationId xmlns:p14="http://schemas.microsoft.com/office/powerpoint/2010/main" val="395233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p:cNvSpPr>
            <a:spLocks noGrp="1"/>
          </p:cNvSpPr>
          <p:nvPr>
            <p:ph type="ftr" sz="quarter" idx="10"/>
          </p:nvPr>
        </p:nvSpPr>
        <p:spPr/>
        <p:txBody>
          <a:bodyPr/>
          <a:lstStyle/>
          <a:p>
            <a:r>
              <a:rPr lang="en-GB" altLang="en-US" dirty="0" smtClean="0"/>
              <a:t> </a:t>
            </a:r>
            <a:endParaRPr lang="en-GB" altLang="en-US" dirty="0"/>
          </a:p>
        </p:txBody>
      </p:sp>
      <p:pic>
        <p:nvPicPr>
          <p:cNvPr id="52240" name="Picture 16" descr="figure_13_05_3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4103"/>
          <a:stretch>
            <a:fillRect/>
          </a:stretch>
        </p:blipFill>
        <p:spPr bwMode="auto">
          <a:xfrm>
            <a:off x="269875" y="1184275"/>
            <a:ext cx="8602663" cy="4303713"/>
          </a:xfrm>
          <a:prstGeom prst="rect">
            <a:avLst/>
          </a:prstGeom>
          <a:noFill/>
          <a:extLst>
            <a:ext uri="{909E8E84-426E-40DD-AFC4-6F175D3DCCD1}">
              <a14:hiddenFill xmlns:a14="http://schemas.microsoft.com/office/drawing/2010/main">
                <a:solidFill>
                  <a:srgbClr val="FFFFFF"/>
                </a:solidFill>
              </a14:hiddenFill>
            </a:ext>
          </a:extLst>
        </p:spPr>
      </p:pic>
      <p:sp>
        <p:nvSpPr>
          <p:cNvPr id="52241" name="Freeform 17"/>
          <p:cNvSpPr>
            <a:spLocks/>
          </p:cNvSpPr>
          <p:nvPr/>
        </p:nvSpPr>
        <p:spPr bwMode="auto">
          <a:xfrm>
            <a:off x="2940050" y="1984375"/>
            <a:ext cx="1327150" cy="711200"/>
          </a:xfrm>
          <a:custGeom>
            <a:avLst/>
            <a:gdLst>
              <a:gd name="T0" fmla="*/ 0 w 836"/>
              <a:gd name="T1" fmla="*/ 448 h 448"/>
              <a:gd name="T2" fmla="*/ 836 w 836"/>
              <a:gd name="T3" fmla="*/ 150 h 448"/>
              <a:gd name="T4" fmla="*/ 836 w 836"/>
              <a:gd name="T5" fmla="*/ 0 h 448"/>
            </a:gdLst>
            <a:ahLst/>
            <a:cxnLst>
              <a:cxn ang="0">
                <a:pos x="T0" y="T1"/>
              </a:cxn>
              <a:cxn ang="0">
                <a:pos x="T2" y="T3"/>
              </a:cxn>
              <a:cxn ang="0">
                <a:pos x="T4" y="T5"/>
              </a:cxn>
            </a:cxnLst>
            <a:rect l="0" t="0" r="r" b="b"/>
            <a:pathLst>
              <a:path w="836" h="448">
                <a:moveTo>
                  <a:pt x="0" y="448"/>
                </a:moveTo>
                <a:lnTo>
                  <a:pt x="836" y="150"/>
                </a:lnTo>
                <a:lnTo>
                  <a:pt x="836"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2" name="Line 18"/>
          <p:cNvSpPr>
            <a:spLocks noChangeShapeType="1"/>
          </p:cNvSpPr>
          <p:nvPr/>
        </p:nvSpPr>
        <p:spPr bwMode="auto">
          <a:xfrm flipV="1">
            <a:off x="3619500" y="2225675"/>
            <a:ext cx="647700" cy="6858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3" name="Freeform 19"/>
          <p:cNvSpPr>
            <a:spLocks/>
          </p:cNvSpPr>
          <p:nvPr/>
        </p:nvSpPr>
        <p:spPr bwMode="auto">
          <a:xfrm>
            <a:off x="1587500" y="3597275"/>
            <a:ext cx="193675" cy="1238250"/>
          </a:xfrm>
          <a:custGeom>
            <a:avLst/>
            <a:gdLst>
              <a:gd name="T0" fmla="*/ 4 w 122"/>
              <a:gd name="T1" fmla="*/ 780 h 780"/>
              <a:gd name="T2" fmla="*/ 0 w 122"/>
              <a:gd name="T3" fmla="*/ 658 h 780"/>
              <a:gd name="T4" fmla="*/ 122 w 122"/>
              <a:gd name="T5" fmla="*/ 0 h 780"/>
            </a:gdLst>
            <a:ahLst/>
            <a:cxnLst>
              <a:cxn ang="0">
                <a:pos x="T0" y="T1"/>
              </a:cxn>
              <a:cxn ang="0">
                <a:pos x="T2" y="T3"/>
              </a:cxn>
              <a:cxn ang="0">
                <a:pos x="T4" y="T5"/>
              </a:cxn>
            </a:cxnLst>
            <a:rect l="0" t="0" r="r" b="b"/>
            <a:pathLst>
              <a:path w="122" h="780">
                <a:moveTo>
                  <a:pt x="4" y="780"/>
                </a:moveTo>
                <a:lnTo>
                  <a:pt x="0" y="658"/>
                </a:lnTo>
                <a:lnTo>
                  <a:pt x="122"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4" name="Line 20"/>
          <p:cNvSpPr>
            <a:spLocks noChangeShapeType="1"/>
          </p:cNvSpPr>
          <p:nvPr/>
        </p:nvSpPr>
        <p:spPr bwMode="auto">
          <a:xfrm flipV="1">
            <a:off x="1587500" y="3444875"/>
            <a:ext cx="762000" cy="11969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5" name="Rectangle 21"/>
          <p:cNvSpPr>
            <a:spLocks noChangeArrowheads="1"/>
          </p:cNvSpPr>
          <p:nvPr/>
        </p:nvSpPr>
        <p:spPr bwMode="auto">
          <a:xfrm>
            <a:off x="2600325" y="1304925"/>
            <a:ext cx="323691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100" b="1">
                <a:latin typeface="Arial" charset="0"/>
              </a:rPr>
              <a:t>Aligning Schwann cells </a:t>
            </a:r>
          </a:p>
          <a:p>
            <a:r>
              <a:rPr lang="en-US" altLang="en-US" sz="2100" b="1">
                <a:latin typeface="Arial" charset="0"/>
              </a:rPr>
              <a:t>form regeneration tube</a:t>
            </a:r>
          </a:p>
        </p:txBody>
      </p:sp>
      <p:sp>
        <p:nvSpPr>
          <p:cNvPr id="52246" name="Rectangle 22"/>
          <p:cNvSpPr>
            <a:spLocks noChangeArrowheads="1"/>
          </p:cNvSpPr>
          <p:nvPr/>
        </p:nvSpPr>
        <p:spPr bwMode="auto">
          <a:xfrm>
            <a:off x="381000" y="4779963"/>
            <a:ext cx="25558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100" b="1">
                <a:latin typeface="Arial" charset="0"/>
              </a:rPr>
              <a:t>Fine axon sprouts </a:t>
            </a:r>
          </a:p>
          <a:p>
            <a:pPr>
              <a:lnSpc>
                <a:spcPct val="90000"/>
              </a:lnSpc>
            </a:pPr>
            <a:r>
              <a:rPr lang="en-US" altLang="en-US" sz="2100" b="1">
                <a:latin typeface="Arial" charset="0"/>
              </a:rPr>
              <a:t>or filaments</a:t>
            </a:r>
          </a:p>
        </p:txBody>
      </p:sp>
      <p:sp>
        <p:nvSpPr>
          <p:cNvPr id="52247" name="Rectangle 23"/>
          <p:cNvSpPr>
            <a:spLocks noChangeArrowheads="1"/>
          </p:cNvSpPr>
          <p:nvPr/>
        </p:nvSpPr>
        <p:spPr bwMode="auto">
          <a:xfrm>
            <a:off x="6399213" y="1270000"/>
            <a:ext cx="25558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100" b="1">
                <a:solidFill>
                  <a:srgbClr val="0074A5"/>
                </a:solidFill>
                <a:latin typeface="Arial" charset="0"/>
              </a:rPr>
              <a:t>      Axon sprouts, </a:t>
            </a:r>
          </a:p>
          <a:p>
            <a:pPr>
              <a:lnSpc>
                <a:spcPct val="95000"/>
              </a:lnSpc>
            </a:pPr>
            <a:r>
              <a:rPr lang="en-US" altLang="en-US" sz="2100" b="1">
                <a:solidFill>
                  <a:srgbClr val="0074A5"/>
                </a:solidFill>
                <a:latin typeface="Arial" charset="0"/>
              </a:rPr>
              <a:t>or filaments, grow </a:t>
            </a:r>
          </a:p>
          <a:p>
            <a:pPr>
              <a:lnSpc>
                <a:spcPct val="95000"/>
              </a:lnSpc>
            </a:pPr>
            <a:r>
              <a:rPr lang="en-US" altLang="en-US" sz="2100" b="1">
                <a:solidFill>
                  <a:srgbClr val="0074A5"/>
                </a:solidFill>
                <a:latin typeface="Arial" charset="0"/>
              </a:rPr>
              <a:t>through a </a:t>
            </a:r>
          </a:p>
          <a:p>
            <a:pPr>
              <a:lnSpc>
                <a:spcPct val="95000"/>
              </a:lnSpc>
            </a:pPr>
            <a:r>
              <a:rPr lang="en-US" altLang="en-US" sz="2100" b="1">
                <a:solidFill>
                  <a:srgbClr val="0074A5"/>
                </a:solidFill>
                <a:latin typeface="Arial" charset="0"/>
              </a:rPr>
              <a:t>regeneration tube </a:t>
            </a:r>
          </a:p>
          <a:p>
            <a:pPr>
              <a:lnSpc>
                <a:spcPct val="95000"/>
              </a:lnSpc>
            </a:pPr>
            <a:r>
              <a:rPr lang="en-US" altLang="en-US" sz="2100" b="1">
                <a:solidFill>
                  <a:srgbClr val="0074A5"/>
                </a:solidFill>
                <a:latin typeface="Arial" charset="0"/>
              </a:rPr>
              <a:t>formed by </a:t>
            </a:r>
          </a:p>
          <a:p>
            <a:pPr>
              <a:lnSpc>
                <a:spcPct val="95000"/>
              </a:lnSpc>
            </a:pPr>
            <a:r>
              <a:rPr lang="en-US" altLang="en-US" sz="2100" b="1">
                <a:solidFill>
                  <a:srgbClr val="0074A5"/>
                </a:solidFill>
                <a:latin typeface="Arial" charset="0"/>
              </a:rPr>
              <a:t>Schwann cells.</a:t>
            </a:r>
          </a:p>
        </p:txBody>
      </p:sp>
      <p:sp>
        <p:nvSpPr>
          <p:cNvPr id="52248" name="Oval 24"/>
          <p:cNvSpPr>
            <a:spLocks noChangeArrowheads="1"/>
          </p:cNvSpPr>
          <p:nvPr/>
        </p:nvSpPr>
        <p:spPr bwMode="auto">
          <a:xfrm>
            <a:off x="6542088" y="1250950"/>
            <a:ext cx="358775" cy="358775"/>
          </a:xfrm>
          <a:prstGeom prst="ellipse">
            <a:avLst/>
          </a:prstGeom>
          <a:noFill/>
          <a:ln w="22225">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b="1">
                <a:solidFill>
                  <a:srgbClr val="0074A5"/>
                </a:solidFill>
                <a:latin typeface="Arial" charset="0"/>
              </a:rPr>
              <a:t>3</a:t>
            </a:r>
            <a:endParaRPr lang="en-US" altLang="en-US">
              <a:latin typeface="Arial" charset="0"/>
            </a:endParaRPr>
          </a:p>
        </p:txBody>
      </p:sp>
      <p:sp>
        <p:nvSpPr>
          <p:cNvPr id="52249"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13.5  Regeneration of a nerve fiber in a peripheral nerve. (3 of 4)</a:t>
            </a:r>
          </a:p>
        </p:txBody>
      </p:sp>
    </p:spTree>
    <p:extLst>
      <p:ext uri="{BB962C8B-B14F-4D97-AF65-F5344CB8AC3E}">
        <p14:creationId xmlns:p14="http://schemas.microsoft.com/office/powerpoint/2010/main" val="2401362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p:cNvSpPr>
            <a:spLocks noGrp="1"/>
          </p:cNvSpPr>
          <p:nvPr>
            <p:ph type="ftr" sz="quarter" idx="10"/>
          </p:nvPr>
        </p:nvSpPr>
        <p:spPr/>
        <p:txBody>
          <a:bodyPr/>
          <a:lstStyle/>
          <a:p>
            <a:r>
              <a:rPr lang="en-GB" altLang="en-US" dirty="0" smtClean="0"/>
              <a:t> </a:t>
            </a:r>
            <a:endParaRPr lang="en-GB" altLang="en-US" dirty="0"/>
          </a:p>
        </p:txBody>
      </p:sp>
      <p:sp>
        <p:nvSpPr>
          <p:cNvPr id="53263"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13.5  Regeneration of a nerve fiber in a peripheral nerve. (4 of 4)</a:t>
            </a:r>
          </a:p>
        </p:txBody>
      </p:sp>
      <p:pic>
        <p:nvPicPr>
          <p:cNvPr id="53264" name="Picture 16" descr="figure_13_05_4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4155"/>
          <a:stretch>
            <a:fillRect/>
          </a:stretch>
        </p:blipFill>
        <p:spPr bwMode="auto">
          <a:xfrm>
            <a:off x="273050" y="1212850"/>
            <a:ext cx="8597900" cy="4248150"/>
          </a:xfrm>
          <a:prstGeom prst="rect">
            <a:avLst/>
          </a:prstGeom>
          <a:noFill/>
          <a:extLst>
            <a:ext uri="{909E8E84-426E-40DD-AFC4-6F175D3DCCD1}">
              <a14:hiddenFill xmlns:a14="http://schemas.microsoft.com/office/drawing/2010/main">
                <a:solidFill>
                  <a:srgbClr val="FFFFFF"/>
                </a:solidFill>
              </a14:hiddenFill>
            </a:ext>
          </a:extLst>
        </p:spPr>
      </p:pic>
      <p:sp>
        <p:nvSpPr>
          <p:cNvPr id="53265" name="Line 17"/>
          <p:cNvSpPr>
            <a:spLocks noChangeShapeType="1"/>
          </p:cNvSpPr>
          <p:nvPr/>
        </p:nvSpPr>
        <p:spPr bwMode="auto">
          <a:xfrm>
            <a:off x="1460500" y="3111500"/>
            <a:ext cx="0" cy="16891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6" name="Line 18"/>
          <p:cNvSpPr>
            <a:spLocks noChangeShapeType="1"/>
          </p:cNvSpPr>
          <p:nvPr/>
        </p:nvSpPr>
        <p:spPr bwMode="auto">
          <a:xfrm flipV="1">
            <a:off x="1797050" y="1727200"/>
            <a:ext cx="0" cy="9017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7" name="Freeform 19"/>
          <p:cNvSpPr>
            <a:spLocks/>
          </p:cNvSpPr>
          <p:nvPr/>
        </p:nvSpPr>
        <p:spPr bwMode="auto">
          <a:xfrm>
            <a:off x="3324225" y="1543050"/>
            <a:ext cx="196850" cy="1498600"/>
          </a:xfrm>
          <a:custGeom>
            <a:avLst/>
            <a:gdLst>
              <a:gd name="T0" fmla="*/ 0 w 124"/>
              <a:gd name="T1" fmla="*/ 944 h 944"/>
              <a:gd name="T2" fmla="*/ 2 w 124"/>
              <a:gd name="T3" fmla="*/ 0 h 944"/>
              <a:gd name="T4" fmla="*/ 124 w 124"/>
              <a:gd name="T5" fmla="*/ 0 h 944"/>
            </a:gdLst>
            <a:ahLst/>
            <a:cxnLst>
              <a:cxn ang="0">
                <a:pos x="T0" y="T1"/>
              </a:cxn>
              <a:cxn ang="0">
                <a:pos x="T2" y="T3"/>
              </a:cxn>
              <a:cxn ang="0">
                <a:pos x="T4" y="T5"/>
              </a:cxn>
            </a:cxnLst>
            <a:rect l="0" t="0" r="r" b="b"/>
            <a:pathLst>
              <a:path w="124" h="944">
                <a:moveTo>
                  <a:pt x="0" y="944"/>
                </a:moveTo>
                <a:lnTo>
                  <a:pt x="2" y="0"/>
                </a:lnTo>
                <a:lnTo>
                  <a:pt x="124"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68" name="Rectangle 20"/>
          <p:cNvSpPr>
            <a:spLocks noChangeArrowheads="1"/>
          </p:cNvSpPr>
          <p:nvPr/>
        </p:nvSpPr>
        <p:spPr bwMode="auto">
          <a:xfrm>
            <a:off x="896938" y="1358900"/>
            <a:ext cx="18732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100" b="1">
                <a:latin typeface="Arial" charset="0"/>
              </a:rPr>
              <a:t>Schwann cell</a:t>
            </a:r>
          </a:p>
        </p:txBody>
      </p:sp>
      <p:sp>
        <p:nvSpPr>
          <p:cNvPr id="53269" name="Rectangle 21"/>
          <p:cNvSpPr>
            <a:spLocks noChangeArrowheads="1"/>
          </p:cNvSpPr>
          <p:nvPr/>
        </p:nvSpPr>
        <p:spPr bwMode="auto">
          <a:xfrm>
            <a:off x="3500438" y="1349375"/>
            <a:ext cx="21097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100" b="1">
                <a:latin typeface="Arial" charset="0"/>
              </a:rPr>
              <a:t>New myelin</a:t>
            </a:r>
          </a:p>
          <a:p>
            <a:pPr>
              <a:lnSpc>
                <a:spcPct val="95000"/>
              </a:lnSpc>
            </a:pPr>
            <a:r>
              <a:rPr lang="en-US" altLang="en-US" sz="2100" b="1">
                <a:latin typeface="Arial" charset="0"/>
              </a:rPr>
              <a:t>sheath forming</a:t>
            </a:r>
          </a:p>
        </p:txBody>
      </p:sp>
      <p:sp>
        <p:nvSpPr>
          <p:cNvPr id="53270" name="Rectangle 22"/>
          <p:cNvSpPr>
            <a:spLocks noChangeArrowheads="1"/>
          </p:cNvSpPr>
          <p:nvPr/>
        </p:nvSpPr>
        <p:spPr bwMode="auto">
          <a:xfrm>
            <a:off x="393700" y="4740275"/>
            <a:ext cx="2259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100" b="1">
                <a:latin typeface="Arial" charset="0"/>
              </a:rPr>
              <a:t>Single enlarging</a:t>
            </a:r>
          </a:p>
          <a:p>
            <a:pPr>
              <a:lnSpc>
                <a:spcPct val="95000"/>
              </a:lnSpc>
            </a:pPr>
            <a:r>
              <a:rPr lang="en-US" altLang="en-US" sz="2100" b="1">
                <a:latin typeface="Arial" charset="0"/>
              </a:rPr>
              <a:t>axon filament</a:t>
            </a:r>
          </a:p>
        </p:txBody>
      </p:sp>
      <p:sp>
        <p:nvSpPr>
          <p:cNvPr id="53271" name="Rectangle 23"/>
          <p:cNvSpPr>
            <a:spLocks noChangeArrowheads="1"/>
          </p:cNvSpPr>
          <p:nvPr/>
        </p:nvSpPr>
        <p:spPr bwMode="auto">
          <a:xfrm>
            <a:off x="6362700" y="1316038"/>
            <a:ext cx="26289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2100" b="1">
                <a:solidFill>
                  <a:srgbClr val="0074A5"/>
                </a:solidFill>
                <a:latin typeface="Arial" charset="0"/>
              </a:rPr>
              <a:t>      The axon </a:t>
            </a:r>
          </a:p>
          <a:p>
            <a:pPr>
              <a:lnSpc>
                <a:spcPct val="95000"/>
              </a:lnSpc>
            </a:pPr>
            <a:r>
              <a:rPr lang="en-US" altLang="en-US" sz="2100" b="1">
                <a:solidFill>
                  <a:srgbClr val="0074A5"/>
                </a:solidFill>
                <a:latin typeface="Arial" charset="0"/>
              </a:rPr>
              <a:t>regenerates and a </a:t>
            </a:r>
          </a:p>
          <a:p>
            <a:pPr>
              <a:lnSpc>
                <a:spcPct val="95000"/>
              </a:lnSpc>
            </a:pPr>
            <a:r>
              <a:rPr lang="en-US" altLang="en-US" sz="2100" b="1">
                <a:solidFill>
                  <a:srgbClr val="0074A5"/>
                </a:solidFill>
                <a:latin typeface="Arial" charset="0"/>
              </a:rPr>
              <a:t>new myelin sheath </a:t>
            </a:r>
          </a:p>
          <a:p>
            <a:pPr>
              <a:lnSpc>
                <a:spcPct val="95000"/>
              </a:lnSpc>
            </a:pPr>
            <a:r>
              <a:rPr lang="en-US" altLang="en-US" sz="2100" b="1">
                <a:solidFill>
                  <a:srgbClr val="0074A5"/>
                </a:solidFill>
                <a:latin typeface="Arial" charset="0"/>
              </a:rPr>
              <a:t>forms.</a:t>
            </a:r>
          </a:p>
        </p:txBody>
      </p:sp>
      <p:sp>
        <p:nvSpPr>
          <p:cNvPr id="53272" name="Oval 24"/>
          <p:cNvSpPr>
            <a:spLocks noChangeArrowheads="1"/>
          </p:cNvSpPr>
          <p:nvPr/>
        </p:nvSpPr>
        <p:spPr bwMode="auto">
          <a:xfrm>
            <a:off x="6502400" y="1306513"/>
            <a:ext cx="358775" cy="358775"/>
          </a:xfrm>
          <a:prstGeom prst="ellipse">
            <a:avLst/>
          </a:prstGeom>
          <a:noFill/>
          <a:ln w="22225">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b="1">
                <a:solidFill>
                  <a:srgbClr val="0074A5"/>
                </a:solidFill>
                <a:latin typeface="Arial" charset="0"/>
              </a:rPr>
              <a:t>4</a:t>
            </a:r>
            <a:endParaRPr lang="en-US" altLang="en-US">
              <a:latin typeface="Arial" charset="0"/>
            </a:endParaRPr>
          </a:p>
        </p:txBody>
      </p:sp>
    </p:spTree>
    <p:extLst>
      <p:ext uri="{BB962C8B-B14F-4D97-AF65-F5344CB8AC3E}">
        <p14:creationId xmlns:p14="http://schemas.microsoft.com/office/powerpoint/2010/main" val="1230629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152" name="Rectangle 8"/>
          <p:cNvSpPr>
            <a:spLocks noGrp="1" noChangeArrowheads="1"/>
          </p:cNvSpPr>
          <p:nvPr>
            <p:ph type="title"/>
          </p:nvPr>
        </p:nvSpPr>
        <p:spPr/>
        <p:txBody>
          <a:bodyPr/>
          <a:lstStyle/>
          <a:p>
            <a:r>
              <a:rPr lang="en-US" altLang="en-US"/>
              <a:t>Cranial Nerves</a:t>
            </a:r>
          </a:p>
        </p:txBody>
      </p:sp>
      <p:sp>
        <p:nvSpPr>
          <p:cNvPr id="6153" name="Rectangle 9"/>
          <p:cNvSpPr>
            <a:spLocks noGrp="1" noChangeArrowheads="1"/>
          </p:cNvSpPr>
          <p:nvPr>
            <p:ph type="body" idx="1"/>
          </p:nvPr>
        </p:nvSpPr>
        <p:spPr/>
        <p:txBody>
          <a:bodyPr/>
          <a:lstStyle/>
          <a:p>
            <a:r>
              <a:rPr lang="en-US" altLang="en-US" sz="2800" dirty="0"/>
              <a:t>Twelve pairs of nerves associated with brain</a:t>
            </a:r>
          </a:p>
          <a:p>
            <a:pPr lvl="1"/>
            <a:r>
              <a:rPr lang="en-US" altLang="en-US" sz="2400" dirty="0"/>
              <a:t>Two attach to forebrain; rest with brain stem </a:t>
            </a:r>
          </a:p>
          <a:p>
            <a:endParaRPr lang="en-US" altLang="en-US" sz="2800" dirty="0" smtClean="0"/>
          </a:p>
          <a:p>
            <a:r>
              <a:rPr lang="en-US" altLang="en-US" sz="2800" dirty="0" smtClean="0"/>
              <a:t>Most </a:t>
            </a:r>
            <a:r>
              <a:rPr lang="en-US" altLang="en-US" sz="2800" dirty="0"/>
              <a:t>mixed nerves; two pairs purely sensory</a:t>
            </a:r>
          </a:p>
          <a:p>
            <a:endParaRPr lang="en-US" altLang="en-US" sz="2800" dirty="0" smtClean="0"/>
          </a:p>
          <a:p>
            <a:r>
              <a:rPr lang="en-US" altLang="en-US" sz="2800" dirty="0" smtClean="0"/>
              <a:t>Each </a:t>
            </a:r>
            <a:r>
              <a:rPr lang="en-US" altLang="en-US" sz="2800" dirty="0"/>
              <a:t>numbered </a:t>
            </a:r>
            <a:r>
              <a:rPr lang="en-US" altLang="en-US" sz="2800" dirty="0" smtClean="0"/>
              <a:t>with Roman Numerals</a:t>
            </a:r>
            <a:endParaRPr lang="en-US" altLang="en-US" sz="2800" dirty="0"/>
          </a:p>
        </p:txBody>
      </p:sp>
    </p:spTree>
    <p:extLst>
      <p:ext uri="{BB962C8B-B14F-4D97-AF65-F5344CB8AC3E}">
        <p14:creationId xmlns:p14="http://schemas.microsoft.com/office/powerpoint/2010/main" val="378905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9226" name="Rectangle 10"/>
          <p:cNvSpPr>
            <a:spLocks noGrp="1" noChangeArrowheads="1"/>
          </p:cNvSpPr>
          <p:nvPr>
            <p:ph type="title"/>
          </p:nvPr>
        </p:nvSpPr>
        <p:spPr/>
        <p:txBody>
          <a:bodyPr/>
          <a:lstStyle/>
          <a:p>
            <a:r>
              <a:rPr lang="en-US" altLang="en-US" dirty="0"/>
              <a:t>I: The Olfactory Nerves</a:t>
            </a:r>
          </a:p>
        </p:txBody>
      </p:sp>
      <p:sp>
        <p:nvSpPr>
          <p:cNvPr id="9227" name="Rectangle 11"/>
          <p:cNvSpPr>
            <a:spLocks noGrp="1" noChangeArrowheads="1"/>
          </p:cNvSpPr>
          <p:nvPr>
            <p:ph type="body" idx="1"/>
          </p:nvPr>
        </p:nvSpPr>
        <p:spPr>
          <a:xfrm>
            <a:off x="457200" y="1600200"/>
            <a:ext cx="4191000" cy="4525963"/>
          </a:xfrm>
        </p:spPr>
        <p:txBody>
          <a:bodyPr/>
          <a:lstStyle/>
          <a:p>
            <a:r>
              <a:rPr lang="en-US" altLang="en-US" dirty="0"/>
              <a:t>Sensory nerves of </a:t>
            </a:r>
            <a:r>
              <a:rPr lang="en-US" altLang="en-US" dirty="0" smtClean="0"/>
              <a:t>smell (sensory only)</a:t>
            </a:r>
            <a:endParaRPr lang="en-US" altLang="en-US" dirty="0"/>
          </a:p>
          <a:p>
            <a:endParaRPr lang="en-US" altLang="en-US" dirty="0" smtClean="0"/>
          </a:p>
          <a:p>
            <a:r>
              <a:rPr lang="en-US" altLang="en-US" dirty="0" smtClean="0"/>
              <a:t>Receptors:  nasal mucosa</a:t>
            </a:r>
            <a:endParaRPr lang="en-US" altLang="en-US" dirty="0"/>
          </a:p>
          <a:p>
            <a:endParaRPr lang="en-US" altLang="en-US" dirty="0" smtClean="0"/>
          </a:p>
          <a:p>
            <a:r>
              <a:rPr lang="en-US" altLang="en-US" dirty="0" smtClean="0"/>
              <a:t>Purely </a:t>
            </a:r>
            <a:r>
              <a:rPr lang="en-US" altLang="en-US" dirty="0"/>
              <a:t>sensory (olfactory) function</a:t>
            </a:r>
          </a:p>
        </p:txBody>
      </p:sp>
      <p:pic>
        <p:nvPicPr>
          <p:cNvPr id="70657" name="Picture 1"/>
          <p:cNvPicPr>
            <a:picLocks noChangeAspect="1" noChangeArrowheads="1"/>
          </p:cNvPicPr>
          <p:nvPr/>
        </p:nvPicPr>
        <p:blipFill>
          <a:blip r:embed="rId3" cstate="print"/>
          <a:srcRect/>
          <a:stretch>
            <a:fillRect/>
          </a:stretch>
        </p:blipFill>
        <p:spPr bwMode="auto">
          <a:xfrm>
            <a:off x="4584526" y="1828800"/>
            <a:ext cx="4559474" cy="3200400"/>
          </a:xfrm>
          <a:prstGeom prst="rect">
            <a:avLst/>
          </a:prstGeom>
          <a:noFill/>
          <a:ln w="9525">
            <a:noFill/>
            <a:miter lim="800000"/>
            <a:headEnd/>
            <a:tailEnd/>
          </a:ln>
        </p:spPr>
      </p:pic>
    </p:spTree>
    <p:extLst>
      <p:ext uri="{BB962C8B-B14F-4D97-AF65-F5344CB8AC3E}">
        <p14:creationId xmlns:p14="http://schemas.microsoft.com/office/powerpoint/2010/main" val="2389728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0248" name="Rectangle 8"/>
          <p:cNvSpPr>
            <a:spLocks noGrp="1" noChangeArrowheads="1"/>
          </p:cNvSpPr>
          <p:nvPr>
            <p:ph type="title"/>
          </p:nvPr>
        </p:nvSpPr>
        <p:spPr/>
        <p:txBody>
          <a:bodyPr/>
          <a:lstStyle/>
          <a:p>
            <a:r>
              <a:rPr lang="en-US" altLang="en-US" dirty="0"/>
              <a:t>Classification by </a:t>
            </a:r>
            <a:r>
              <a:rPr lang="en-US" altLang="en-US" b="1" dirty="0"/>
              <a:t>Stimulus Type</a:t>
            </a:r>
          </a:p>
        </p:txBody>
      </p:sp>
      <p:sp>
        <p:nvSpPr>
          <p:cNvPr id="10249" name="Rectangle 9"/>
          <p:cNvSpPr>
            <a:spLocks noGrp="1" noChangeArrowheads="1"/>
          </p:cNvSpPr>
          <p:nvPr>
            <p:ph type="body" idx="1"/>
          </p:nvPr>
        </p:nvSpPr>
        <p:spPr/>
        <p:txBody>
          <a:bodyPr>
            <a:normAutofit fontScale="92500" lnSpcReduction="10000"/>
          </a:bodyPr>
          <a:lstStyle/>
          <a:p>
            <a:pPr>
              <a:lnSpc>
                <a:spcPct val="90000"/>
              </a:lnSpc>
            </a:pPr>
            <a:r>
              <a:rPr lang="en-US" altLang="en-US" sz="2800" b="1" dirty="0" smtClean="0"/>
              <a:t>Mechanoreceptors</a:t>
            </a:r>
            <a:endParaRPr lang="en-US" altLang="en-US" sz="2800" dirty="0" smtClean="0"/>
          </a:p>
          <a:p>
            <a:pPr lvl="1">
              <a:lnSpc>
                <a:spcPct val="90000"/>
              </a:lnSpc>
            </a:pPr>
            <a:r>
              <a:rPr lang="en-US" altLang="en-US" sz="2400" dirty="0" smtClean="0"/>
              <a:t>respond </a:t>
            </a:r>
            <a:r>
              <a:rPr lang="en-US" altLang="en-US" sz="2400" dirty="0"/>
              <a:t>to touch, pressure, vibration, and stretch</a:t>
            </a:r>
          </a:p>
          <a:p>
            <a:pPr>
              <a:lnSpc>
                <a:spcPct val="90000"/>
              </a:lnSpc>
            </a:pPr>
            <a:r>
              <a:rPr lang="en-US" altLang="en-US" sz="2800" b="1" dirty="0" err="1" smtClean="0"/>
              <a:t>Thermoreceptors</a:t>
            </a:r>
            <a:endParaRPr lang="en-US" altLang="en-US" sz="2800" dirty="0" smtClean="0"/>
          </a:p>
          <a:p>
            <a:pPr lvl="1">
              <a:lnSpc>
                <a:spcPct val="90000"/>
              </a:lnSpc>
            </a:pPr>
            <a:r>
              <a:rPr lang="en-US" altLang="en-US" sz="2400" dirty="0" smtClean="0"/>
              <a:t>sensitive </a:t>
            </a:r>
            <a:r>
              <a:rPr lang="en-US" altLang="en-US" sz="2400" dirty="0"/>
              <a:t>to changes in temperature</a:t>
            </a:r>
          </a:p>
          <a:p>
            <a:pPr>
              <a:lnSpc>
                <a:spcPct val="90000"/>
              </a:lnSpc>
            </a:pPr>
            <a:r>
              <a:rPr lang="en-US" altLang="en-US" sz="2800" b="1" dirty="0" smtClean="0"/>
              <a:t>Photoreceptors</a:t>
            </a:r>
            <a:r>
              <a:rPr lang="en-US" altLang="en-US" sz="2800" dirty="0" smtClean="0"/>
              <a:t>	</a:t>
            </a:r>
          </a:p>
          <a:p>
            <a:pPr lvl="1">
              <a:lnSpc>
                <a:spcPct val="90000"/>
              </a:lnSpc>
            </a:pPr>
            <a:r>
              <a:rPr lang="en-US" altLang="en-US" sz="2400" dirty="0" smtClean="0"/>
              <a:t>respond </a:t>
            </a:r>
            <a:r>
              <a:rPr lang="en-US" altLang="en-US" sz="2400" dirty="0"/>
              <a:t>to light energy (e.g., retina)</a:t>
            </a:r>
          </a:p>
          <a:p>
            <a:pPr>
              <a:lnSpc>
                <a:spcPct val="90000"/>
              </a:lnSpc>
            </a:pPr>
            <a:r>
              <a:rPr lang="en-US" altLang="en-US" sz="2800" b="1" dirty="0" smtClean="0"/>
              <a:t>Chemoreceptors</a:t>
            </a:r>
            <a:endParaRPr lang="en-US" altLang="en-US" sz="2800" dirty="0" smtClean="0"/>
          </a:p>
          <a:p>
            <a:pPr lvl="1">
              <a:lnSpc>
                <a:spcPct val="90000"/>
              </a:lnSpc>
            </a:pPr>
            <a:r>
              <a:rPr lang="en-US" altLang="en-US" sz="2400" dirty="0" smtClean="0"/>
              <a:t>respond </a:t>
            </a:r>
            <a:r>
              <a:rPr lang="en-US" altLang="en-US" sz="2400" dirty="0"/>
              <a:t>to chemicals (e.g., smell, taste, changes in blood chemistry)</a:t>
            </a:r>
          </a:p>
          <a:p>
            <a:pPr>
              <a:lnSpc>
                <a:spcPct val="90000"/>
              </a:lnSpc>
            </a:pPr>
            <a:r>
              <a:rPr lang="en-US" altLang="en-US" sz="2800" b="1" dirty="0" smtClean="0"/>
              <a:t>Nociceptors</a:t>
            </a:r>
            <a:endParaRPr lang="en-US" altLang="en-US" sz="2800" dirty="0" smtClean="0"/>
          </a:p>
          <a:p>
            <a:pPr lvl="1">
              <a:lnSpc>
                <a:spcPct val="90000"/>
              </a:lnSpc>
            </a:pPr>
            <a:r>
              <a:rPr lang="en-US" altLang="en-US" sz="2400" dirty="0" smtClean="0"/>
              <a:t>sensitive </a:t>
            </a:r>
            <a:r>
              <a:rPr lang="en-US" altLang="en-US" sz="2400" dirty="0"/>
              <a:t>to pain-causing stimuli </a:t>
            </a:r>
            <a:endParaRPr lang="en-US" altLang="en-US" sz="2400" dirty="0" smtClean="0"/>
          </a:p>
          <a:p>
            <a:pPr lvl="2">
              <a:lnSpc>
                <a:spcPct val="90000"/>
              </a:lnSpc>
            </a:pPr>
            <a:r>
              <a:rPr lang="en-US" altLang="en-US" sz="2000" dirty="0" smtClean="0"/>
              <a:t>extreme </a:t>
            </a:r>
            <a:r>
              <a:rPr lang="en-US" altLang="en-US" sz="2000" dirty="0"/>
              <a:t>heat or cold, excessive pressure, inflammatory </a:t>
            </a:r>
            <a:r>
              <a:rPr lang="en-US" altLang="en-US" sz="2000" dirty="0" smtClean="0"/>
              <a:t>chemicals</a:t>
            </a:r>
            <a:endParaRPr lang="en-US" altLang="en-US" sz="2000" dirty="0"/>
          </a:p>
        </p:txBody>
      </p:sp>
    </p:spTree>
    <p:extLst>
      <p:ext uri="{BB962C8B-B14F-4D97-AF65-F5344CB8AC3E}">
        <p14:creationId xmlns:p14="http://schemas.microsoft.com/office/powerpoint/2010/main" val="1304467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Pathway</a:t>
            </a:r>
          </a:p>
          <a:p>
            <a:pPr lvl="1"/>
            <a:r>
              <a:rPr lang="en-US" dirty="0" smtClean="0"/>
              <a:t>Receptors in olfactory epithelium in nasal cavity</a:t>
            </a:r>
          </a:p>
          <a:p>
            <a:pPr lvl="1"/>
            <a:endParaRPr lang="en-US" dirty="0" smtClean="0"/>
          </a:p>
          <a:p>
            <a:pPr lvl="1"/>
            <a:r>
              <a:rPr lang="en-US" dirty="0" smtClean="0"/>
              <a:t>Pass through </a:t>
            </a:r>
            <a:r>
              <a:rPr lang="en-US" dirty="0" err="1" smtClean="0"/>
              <a:t>cribriform</a:t>
            </a:r>
            <a:r>
              <a:rPr lang="en-US" dirty="0" smtClean="0"/>
              <a:t> plate, roof of nasal cavity to olfactory bulb.  </a:t>
            </a:r>
          </a:p>
          <a:p>
            <a:pPr lvl="1"/>
            <a:r>
              <a:rPr lang="en-US" dirty="0" smtClean="0"/>
              <a:t>Synapse in olfactory bulb</a:t>
            </a:r>
          </a:p>
          <a:p>
            <a:pPr lvl="1"/>
            <a:endParaRPr lang="en-US" dirty="0" smtClean="0"/>
          </a:p>
          <a:p>
            <a:pPr lvl="1"/>
            <a:r>
              <a:rPr lang="en-US" dirty="0" smtClean="0"/>
              <a:t>Olfactory tract runs beneath frontal lobe to primary olfactory cortex</a:t>
            </a:r>
            <a:endParaRPr lang="en-US" dirty="0"/>
          </a:p>
        </p:txBody>
      </p:sp>
      <p:sp>
        <p:nvSpPr>
          <p:cNvPr id="4" name="Rectangle 10"/>
          <p:cNvSpPr>
            <a:spLocks noGrp="1" noChangeArrowheads="1"/>
          </p:cNvSpPr>
          <p:nvPr>
            <p:ph type="title"/>
          </p:nvPr>
        </p:nvSpPr>
        <p:spPr/>
        <p:txBody>
          <a:bodyPr/>
          <a:lstStyle/>
          <a:p>
            <a:r>
              <a:rPr lang="en-US" altLang="en-US" dirty="0"/>
              <a:t>I: The Olfactory Nerves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Homeostatic Imbalance</a:t>
            </a:r>
          </a:p>
          <a:p>
            <a:pPr lvl="1"/>
            <a:r>
              <a:rPr lang="en-US" dirty="0" err="1" smtClean="0"/>
              <a:t>Anosmia</a:t>
            </a:r>
            <a:endParaRPr lang="en-US" dirty="0" smtClean="0"/>
          </a:p>
          <a:p>
            <a:pPr lvl="2"/>
            <a:r>
              <a:rPr lang="en-US" dirty="0" smtClean="0"/>
              <a:t>Partial or total loss of smell</a:t>
            </a:r>
            <a:endParaRPr lang="en-US" dirty="0"/>
          </a:p>
        </p:txBody>
      </p:sp>
      <p:sp>
        <p:nvSpPr>
          <p:cNvPr id="4" name="Rectangle 10"/>
          <p:cNvSpPr>
            <a:spLocks noGrp="1" noChangeArrowheads="1"/>
          </p:cNvSpPr>
          <p:nvPr>
            <p:ph type="title"/>
          </p:nvPr>
        </p:nvSpPr>
        <p:spPr/>
        <p:txBody>
          <a:bodyPr/>
          <a:lstStyle/>
          <a:p>
            <a:r>
              <a:rPr lang="en-US" altLang="en-US" dirty="0"/>
              <a:t>I: The Olfactory Nerves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1276" name="Rectangle 12"/>
          <p:cNvSpPr>
            <a:spLocks noGrp="1" noChangeArrowheads="1"/>
          </p:cNvSpPr>
          <p:nvPr>
            <p:ph type="title"/>
          </p:nvPr>
        </p:nvSpPr>
        <p:spPr/>
        <p:txBody>
          <a:bodyPr/>
          <a:lstStyle/>
          <a:p>
            <a:r>
              <a:rPr lang="en-US" altLang="en-US" dirty="0"/>
              <a:t>II: The Optic Nerves</a:t>
            </a:r>
          </a:p>
        </p:txBody>
      </p:sp>
      <p:sp>
        <p:nvSpPr>
          <p:cNvPr id="11277" name="Rectangle 13"/>
          <p:cNvSpPr>
            <a:spLocks noGrp="1" noChangeArrowheads="1"/>
          </p:cNvSpPr>
          <p:nvPr>
            <p:ph type="body" idx="1"/>
          </p:nvPr>
        </p:nvSpPr>
        <p:spPr>
          <a:xfrm>
            <a:off x="457200" y="1600200"/>
            <a:ext cx="4038600" cy="4800600"/>
          </a:xfrm>
        </p:spPr>
        <p:txBody>
          <a:bodyPr>
            <a:normAutofit fontScale="70000" lnSpcReduction="20000"/>
          </a:bodyPr>
          <a:lstStyle/>
          <a:p>
            <a:r>
              <a:rPr lang="en-US" altLang="en-US" dirty="0" smtClean="0"/>
              <a:t>Receptors:  in retinas </a:t>
            </a:r>
          </a:p>
          <a:p>
            <a:r>
              <a:rPr lang="en-US" altLang="en-US" dirty="0" smtClean="0"/>
              <a:t>Purely Sensory </a:t>
            </a:r>
          </a:p>
          <a:p>
            <a:endParaRPr lang="en-US" altLang="en-US" dirty="0" smtClean="0"/>
          </a:p>
          <a:p>
            <a:r>
              <a:rPr lang="en-US" altLang="en-US" dirty="0" smtClean="0"/>
              <a:t>Pathway</a:t>
            </a:r>
            <a:endParaRPr lang="en-US" altLang="en-US" dirty="0"/>
          </a:p>
          <a:p>
            <a:pPr lvl="1"/>
            <a:r>
              <a:rPr lang="en-US" altLang="en-US" dirty="0" smtClean="0"/>
              <a:t>Photoreceptors in retina</a:t>
            </a:r>
          </a:p>
          <a:p>
            <a:pPr lvl="1"/>
            <a:r>
              <a:rPr lang="en-US" altLang="en-US" dirty="0" smtClean="0"/>
              <a:t>Pass </a:t>
            </a:r>
            <a:r>
              <a:rPr lang="en-US" altLang="en-US" dirty="0"/>
              <a:t>through optic </a:t>
            </a:r>
            <a:r>
              <a:rPr lang="en-US" altLang="en-US" dirty="0" smtClean="0"/>
              <a:t>canals as Optic Nerve</a:t>
            </a:r>
          </a:p>
          <a:p>
            <a:pPr lvl="1"/>
            <a:r>
              <a:rPr lang="en-US" altLang="en-US" dirty="0" smtClean="0"/>
              <a:t>converge </a:t>
            </a:r>
            <a:r>
              <a:rPr lang="en-US" altLang="en-US" dirty="0"/>
              <a:t>and partially cross over at optic </a:t>
            </a:r>
            <a:r>
              <a:rPr lang="en-US" altLang="en-US" dirty="0" err="1"/>
              <a:t>chiasma</a:t>
            </a:r>
            <a:endParaRPr lang="en-US" altLang="en-US" dirty="0"/>
          </a:p>
          <a:p>
            <a:pPr lvl="1"/>
            <a:r>
              <a:rPr lang="en-US" altLang="en-US" dirty="0"/>
              <a:t>Optic tracts continue to </a:t>
            </a:r>
            <a:r>
              <a:rPr lang="en-US" altLang="en-US" dirty="0" smtClean="0"/>
              <a:t>thalamus</a:t>
            </a:r>
          </a:p>
          <a:p>
            <a:pPr lvl="2"/>
            <a:r>
              <a:rPr lang="en-US" altLang="en-US" dirty="0" smtClean="0"/>
              <a:t>where </a:t>
            </a:r>
            <a:r>
              <a:rPr lang="en-US" altLang="en-US" dirty="0"/>
              <a:t>they synapse</a:t>
            </a:r>
          </a:p>
          <a:p>
            <a:pPr lvl="1"/>
            <a:r>
              <a:rPr lang="en-US" altLang="en-US" dirty="0"/>
              <a:t>Optic radiation fibers run to </a:t>
            </a:r>
            <a:r>
              <a:rPr lang="en-US" altLang="en-US" dirty="0" smtClean="0"/>
              <a:t>visual cortex in the occipital lobe</a:t>
            </a:r>
            <a:endParaRPr lang="en-US" altLang="en-US" dirty="0"/>
          </a:p>
        </p:txBody>
      </p:sp>
      <p:pic>
        <p:nvPicPr>
          <p:cNvPr id="66561" name="Picture 1"/>
          <p:cNvPicPr>
            <a:picLocks noChangeAspect="1" noChangeArrowheads="1"/>
          </p:cNvPicPr>
          <p:nvPr/>
        </p:nvPicPr>
        <p:blipFill>
          <a:blip r:embed="rId3" cstate="print"/>
          <a:srcRect/>
          <a:stretch>
            <a:fillRect/>
          </a:stretch>
        </p:blipFill>
        <p:spPr bwMode="auto">
          <a:xfrm>
            <a:off x="4562475" y="1371600"/>
            <a:ext cx="4581525" cy="4114800"/>
          </a:xfrm>
          <a:prstGeom prst="rect">
            <a:avLst/>
          </a:prstGeom>
          <a:noFill/>
          <a:ln w="9525">
            <a:noFill/>
            <a:miter lim="800000"/>
            <a:headEnd/>
            <a:tailEnd/>
          </a:ln>
        </p:spPr>
      </p:pic>
    </p:spTree>
    <p:extLst>
      <p:ext uri="{BB962C8B-B14F-4D97-AF65-F5344CB8AC3E}">
        <p14:creationId xmlns:p14="http://schemas.microsoft.com/office/powerpoint/2010/main" val="355969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924800" cy="4525963"/>
          </a:xfrm>
        </p:spPr>
        <p:txBody>
          <a:bodyPr>
            <a:normAutofit fontScale="92500" lnSpcReduction="20000"/>
          </a:bodyPr>
          <a:lstStyle/>
          <a:p>
            <a:r>
              <a:rPr lang="en-US" dirty="0" smtClean="0"/>
              <a:t>Homeostatic Imbalance</a:t>
            </a:r>
          </a:p>
          <a:p>
            <a:pPr lvl="1"/>
            <a:r>
              <a:rPr lang="en-US" dirty="0" smtClean="0"/>
              <a:t>Damage done to optic nerve:  blindness in affected eye</a:t>
            </a:r>
          </a:p>
          <a:p>
            <a:pPr lvl="1"/>
            <a:endParaRPr lang="en-US" dirty="0" smtClean="0"/>
          </a:p>
          <a:p>
            <a:pPr lvl="1"/>
            <a:r>
              <a:rPr lang="en-US" dirty="0" smtClean="0"/>
              <a:t>Damage done after optic </a:t>
            </a:r>
            <a:r>
              <a:rPr lang="en-US" dirty="0" err="1" smtClean="0"/>
              <a:t>chiasma</a:t>
            </a:r>
            <a:endParaRPr lang="en-US" dirty="0" smtClean="0"/>
          </a:p>
          <a:p>
            <a:pPr lvl="2"/>
            <a:r>
              <a:rPr lang="en-US" dirty="0" smtClean="0"/>
              <a:t>Partial visual loss</a:t>
            </a:r>
          </a:p>
          <a:p>
            <a:pPr lvl="2">
              <a:buNone/>
            </a:pPr>
            <a:endParaRPr lang="en-US" dirty="0" smtClean="0"/>
          </a:p>
          <a:p>
            <a:pPr lvl="1"/>
            <a:r>
              <a:rPr lang="en-US" dirty="0" smtClean="0"/>
              <a:t>Clinical Tests</a:t>
            </a:r>
          </a:p>
          <a:p>
            <a:pPr lvl="2"/>
            <a:r>
              <a:rPr lang="en-US" dirty="0" smtClean="0"/>
              <a:t>Acuity</a:t>
            </a:r>
          </a:p>
          <a:p>
            <a:pPr lvl="2"/>
            <a:r>
              <a:rPr lang="en-US" dirty="0" smtClean="0"/>
              <a:t>Peripheral vision</a:t>
            </a:r>
          </a:p>
          <a:p>
            <a:pPr lvl="2"/>
            <a:r>
              <a:rPr lang="en-US" dirty="0" err="1" smtClean="0"/>
              <a:t>Ophthalmascopic</a:t>
            </a:r>
            <a:r>
              <a:rPr lang="en-US" dirty="0" smtClean="0"/>
              <a:t> evaluation to view optic disc and blood vessels </a:t>
            </a:r>
            <a:endParaRPr lang="en-US" dirty="0"/>
          </a:p>
        </p:txBody>
      </p:sp>
      <p:sp>
        <p:nvSpPr>
          <p:cNvPr id="4" name="Rectangle 12"/>
          <p:cNvSpPr>
            <a:spLocks noGrp="1" noChangeArrowheads="1"/>
          </p:cNvSpPr>
          <p:nvPr>
            <p:ph type="title"/>
          </p:nvPr>
        </p:nvSpPr>
        <p:spPr/>
        <p:txBody>
          <a:bodyPr/>
          <a:lstStyle/>
          <a:p>
            <a:r>
              <a:rPr lang="en-US" altLang="en-US" dirty="0"/>
              <a:t>II: The Optic Nerves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3320" name="Rectangle 8"/>
          <p:cNvSpPr>
            <a:spLocks noGrp="1" noChangeArrowheads="1"/>
          </p:cNvSpPr>
          <p:nvPr>
            <p:ph type="title"/>
          </p:nvPr>
        </p:nvSpPr>
        <p:spPr/>
        <p:txBody>
          <a:bodyPr/>
          <a:lstStyle/>
          <a:p>
            <a:r>
              <a:rPr lang="en-US" altLang="en-US" dirty="0"/>
              <a:t>III: The </a:t>
            </a:r>
            <a:r>
              <a:rPr lang="en-US" altLang="en-US" dirty="0" err="1"/>
              <a:t>Oculomotor</a:t>
            </a:r>
            <a:r>
              <a:rPr lang="en-US" altLang="en-US" dirty="0"/>
              <a:t> Nerves</a:t>
            </a:r>
          </a:p>
        </p:txBody>
      </p:sp>
      <p:sp>
        <p:nvSpPr>
          <p:cNvPr id="13321" name="Rectangle 9"/>
          <p:cNvSpPr>
            <a:spLocks noGrp="1" noChangeArrowheads="1"/>
          </p:cNvSpPr>
          <p:nvPr>
            <p:ph type="body" idx="1"/>
          </p:nvPr>
        </p:nvSpPr>
        <p:spPr/>
        <p:txBody>
          <a:bodyPr>
            <a:normAutofit fontScale="62500" lnSpcReduction="20000"/>
          </a:bodyPr>
          <a:lstStyle/>
          <a:p>
            <a:r>
              <a:rPr lang="en-US" altLang="en-US" dirty="0" smtClean="0"/>
              <a:t>Origin:  gray matter of midbrain</a:t>
            </a:r>
          </a:p>
          <a:p>
            <a:r>
              <a:rPr lang="en-US" altLang="en-US" dirty="0" smtClean="0"/>
              <a:t>Pathway:  gray matter of midbrain, near </a:t>
            </a:r>
            <a:r>
              <a:rPr lang="en-US" altLang="en-US" dirty="0" err="1" smtClean="0"/>
              <a:t>pons</a:t>
            </a:r>
            <a:r>
              <a:rPr lang="en-US" altLang="en-US" dirty="0" smtClean="0">
                <a:sym typeface="Wingdings" pitchFamily="2" charset="2"/>
              </a:rPr>
              <a:t> enters bony orbit through superior orbital fissure  eye</a:t>
            </a:r>
            <a:endParaRPr lang="en-US" altLang="en-US" dirty="0" smtClean="0"/>
          </a:p>
          <a:p>
            <a:endParaRPr lang="en-US" altLang="en-US" dirty="0" smtClean="0"/>
          </a:p>
          <a:p>
            <a:r>
              <a:rPr lang="en-US" altLang="en-US" dirty="0" smtClean="0"/>
              <a:t>Function:  </a:t>
            </a:r>
          </a:p>
          <a:p>
            <a:pPr lvl="1"/>
            <a:r>
              <a:rPr lang="en-US" altLang="en-US" dirty="0" smtClean="0"/>
              <a:t>Motor Nerve with some proprioception</a:t>
            </a:r>
          </a:p>
          <a:p>
            <a:pPr lvl="1"/>
            <a:r>
              <a:rPr lang="en-US" altLang="en-US" dirty="0" smtClean="0"/>
              <a:t>Function in raising eyelid, directing eyeball</a:t>
            </a:r>
          </a:p>
          <a:p>
            <a:pPr>
              <a:buNone/>
            </a:pPr>
            <a:endParaRPr lang="en-US" altLang="en-US" dirty="0" smtClean="0"/>
          </a:p>
          <a:p>
            <a:r>
              <a:rPr lang="en-US" altLang="en-US" dirty="0" smtClean="0"/>
              <a:t>Voluntary Effectors:  </a:t>
            </a:r>
          </a:p>
          <a:p>
            <a:pPr lvl="1"/>
            <a:r>
              <a:rPr lang="en-US" altLang="en-US" dirty="0" smtClean="0"/>
              <a:t>4 of 6 extrinsic eye muscles</a:t>
            </a:r>
          </a:p>
          <a:p>
            <a:pPr lvl="2"/>
            <a:r>
              <a:rPr lang="en-US" altLang="en-US" dirty="0" smtClean="0"/>
              <a:t>Inferior Oblique</a:t>
            </a:r>
          </a:p>
          <a:p>
            <a:pPr lvl="2"/>
            <a:r>
              <a:rPr lang="en-US" altLang="en-US" dirty="0" smtClean="0"/>
              <a:t>Superior Rectus</a:t>
            </a:r>
          </a:p>
          <a:p>
            <a:pPr lvl="2"/>
            <a:r>
              <a:rPr lang="en-US" altLang="en-US" dirty="0" smtClean="0"/>
              <a:t>Medial Rectus</a:t>
            </a:r>
          </a:p>
          <a:p>
            <a:pPr lvl="2"/>
            <a:r>
              <a:rPr lang="en-US" altLang="en-US" dirty="0" smtClean="0"/>
              <a:t>Inferior Rectus</a:t>
            </a:r>
          </a:p>
          <a:p>
            <a:pPr lvl="1"/>
            <a:r>
              <a:rPr lang="en-US" altLang="en-US" dirty="0" smtClean="0"/>
              <a:t>And upper eyelid muscle</a:t>
            </a:r>
          </a:p>
          <a:p>
            <a:pPr lvl="2"/>
            <a:r>
              <a:rPr lang="en-US" altLang="en-US" dirty="0" err="1" smtClean="0"/>
              <a:t>Levator</a:t>
            </a:r>
            <a:r>
              <a:rPr lang="en-US" altLang="en-US" dirty="0" smtClean="0"/>
              <a:t> </a:t>
            </a:r>
            <a:r>
              <a:rPr lang="en-US" altLang="en-US" dirty="0" err="1" smtClean="0"/>
              <a:t>Palpebra</a:t>
            </a:r>
            <a:r>
              <a:rPr lang="en-US" altLang="en-US" dirty="0" smtClean="0"/>
              <a:t> </a:t>
            </a:r>
            <a:r>
              <a:rPr lang="en-US" altLang="en-US" dirty="0" err="1" smtClean="0"/>
              <a:t>Superioris</a:t>
            </a:r>
            <a:endParaRPr lang="en-US" altLang="en-US" dirty="0" smtClean="0"/>
          </a:p>
          <a:p>
            <a:pPr lvl="1"/>
            <a:endParaRPr lang="en-US" altLang="en-US" dirty="0"/>
          </a:p>
        </p:txBody>
      </p:sp>
    </p:spTree>
    <p:extLst>
      <p:ext uri="{BB962C8B-B14F-4D97-AF65-F5344CB8AC3E}">
        <p14:creationId xmlns:p14="http://schemas.microsoft.com/office/powerpoint/2010/main" val="2298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altLang="en-US" dirty="0" smtClean="0"/>
              <a:t>Involuntary Effectors</a:t>
            </a:r>
          </a:p>
          <a:p>
            <a:pPr lvl="1"/>
            <a:r>
              <a:rPr lang="en-US" altLang="en-US" dirty="0" smtClean="0"/>
              <a:t>Iris</a:t>
            </a:r>
          </a:p>
          <a:p>
            <a:pPr lvl="2"/>
            <a:r>
              <a:rPr lang="en-US" altLang="en-US" dirty="0" err="1" smtClean="0"/>
              <a:t>Pupillary</a:t>
            </a:r>
            <a:r>
              <a:rPr lang="en-US" altLang="en-US" dirty="0" smtClean="0"/>
              <a:t> constriction</a:t>
            </a:r>
          </a:p>
          <a:p>
            <a:pPr lvl="2"/>
            <a:endParaRPr lang="en-US" altLang="en-US" dirty="0" smtClean="0"/>
          </a:p>
          <a:p>
            <a:pPr lvl="1"/>
            <a:r>
              <a:rPr lang="en-US" altLang="en-US" dirty="0" err="1" smtClean="0"/>
              <a:t>Ciliary</a:t>
            </a:r>
            <a:r>
              <a:rPr lang="en-US" altLang="en-US" dirty="0" smtClean="0"/>
              <a:t> muscle</a:t>
            </a:r>
          </a:p>
          <a:p>
            <a:pPr lvl="2"/>
            <a:r>
              <a:rPr lang="en-US" altLang="en-US" dirty="0" smtClean="0"/>
              <a:t>Change in lens shape for focusing</a:t>
            </a:r>
          </a:p>
          <a:p>
            <a:pPr lvl="2"/>
            <a:endParaRPr lang="en-US" altLang="en-US" dirty="0" smtClean="0"/>
          </a:p>
          <a:p>
            <a:pPr lvl="2"/>
            <a:r>
              <a:rPr lang="en-US" altLang="en-US" dirty="0" smtClean="0"/>
              <a:t>Autonomic Fibers:  Parasympathetic </a:t>
            </a:r>
          </a:p>
          <a:p>
            <a:r>
              <a:rPr lang="en-US" altLang="en-US" dirty="0" smtClean="0"/>
              <a:t>Afferent Fibers</a:t>
            </a:r>
          </a:p>
          <a:p>
            <a:pPr lvl="1"/>
            <a:r>
              <a:rPr lang="en-US" altLang="en-US" dirty="0" smtClean="0"/>
              <a:t>Sensory from the four extrinsic eye muscles for proprioception</a:t>
            </a:r>
          </a:p>
        </p:txBody>
      </p:sp>
      <p:sp>
        <p:nvSpPr>
          <p:cNvPr id="4" name="Rectangle 8"/>
          <p:cNvSpPr>
            <a:spLocks noGrp="1" noChangeArrowheads="1"/>
          </p:cNvSpPr>
          <p:nvPr>
            <p:ph type="title"/>
          </p:nvPr>
        </p:nvSpPr>
        <p:spPr/>
        <p:txBody>
          <a:bodyPr/>
          <a:lstStyle/>
          <a:p>
            <a:r>
              <a:rPr lang="en-US" altLang="en-US" dirty="0"/>
              <a:t>III: The </a:t>
            </a:r>
            <a:r>
              <a:rPr lang="en-US" altLang="en-US" dirty="0" err="1"/>
              <a:t>Oculomotor</a:t>
            </a:r>
            <a:r>
              <a:rPr lang="en-US" altLang="en-US" dirty="0"/>
              <a:t> Nerves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Clinical Tests</a:t>
            </a:r>
          </a:p>
          <a:p>
            <a:pPr lvl="1"/>
            <a:r>
              <a:rPr lang="en-US" dirty="0" err="1" smtClean="0"/>
              <a:t>Pupillary</a:t>
            </a:r>
            <a:r>
              <a:rPr lang="en-US" dirty="0" smtClean="0"/>
              <a:t> reflex (pupils constrict)</a:t>
            </a:r>
          </a:p>
          <a:p>
            <a:pPr lvl="1"/>
            <a:r>
              <a:rPr lang="en-US" dirty="0" smtClean="0"/>
              <a:t>Convergence (Medial Rectus and Lens)</a:t>
            </a:r>
          </a:p>
          <a:p>
            <a:pPr lvl="1"/>
            <a:r>
              <a:rPr lang="en-US" dirty="0" smtClean="0"/>
              <a:t>H or Z pattern for extrinsic eye muscle movement</a:t>
            </a:r>
          </a:p>
          <a:p>
            <a:pPr lvl="1"/>
            <a:endParaRPr lang="en-US" dirty="0" smtClean="0"/>
          </a:p>
          <a:p>
            <a:r>
              <a:rPr lang="en-US" dirty="0" smtClean="0"/>
              <a:t>Homeostatic Imbalance</a:t>
            </a:r>
          </a:p>
          <a:p>
            <a:pPr lvl="1"/>
            <a:r>
              <a:rPr lang="en-US" dirty="0" err="1" smtClean="0"/>
              <a:t>Oculomotor</a:t>
            </a:r>
            <a:r>
              <a:rPr lang="en-US" dirty="0" smtClean="0"/>
              <a:t> nerve paralysis:  </a:t>
            </a:r>
          </a:p>
          <a:p>
            <a:pPr lvl="2"/>
            <a:r>
              <a:rPr lang="en-US" dirty="0" smtClean="0"/>
              <a:t>External Strabismus</a:t>
            </a:r>
          </a:p>
          <a:p>
            <a:pPr lvl="3"/>
            <a:r>
              <a:rPr lang="en-US" dirty="0" smtClean="0"/>
              <a:t>eye rotates laterally at rest </a:t>
            </a:r>
          </a:p>
          <a:p>
            <a:pPr lvl="3"/>
            <a:r>
              <a:rPr lang="en-US" dirty="0" smtClean="0"/>
              <a:t>(Lateral Rectus muscle is not affected by CN III.  </a:t>
            </a:r>
          </a:p>
          <a:p>
            <a:pPr lvl="2"/>
            <a:r>
              <a:rPr lang="en-US" dirty="0" err="1" smtClean="0"/>
              <a:t>Ptosis</a:t>
            </a:r>
            <a:endParaRPr lang="en-US" dirty="0" smtClean="0"/>
          </a:p>
          <a:p>
            <a:pPr lvl="3"/>
            <a:r>
              <a:rPr lang="en-US" dirty="0" smtClean="0"/>
              <a:t>Drooping eyelid (</a:t>
            </a:r>
            <a:r>
              <a:rPr lang="en-US" dirty="0" err="1" smtClean="0"/>
              <a:t>Levator</a:t>
            </a:r>
            <a:r>
              <a:rPr lang="en-US" dirty="0" smtClean="0"/>
              <a:t> </a:t>
            </a:r>
            <a:r>
              <a:rPr lang="en-US" dirty="0" err="1" smtClean="0"/>
              <a:t>Palpebra</a:t>
            </a:r>
            <a:r>
              <a:rPr lang="en-US" dirty="0" smtClean="0"/>
              <a:t> </a:t>
            </a:r>
            <a:r>
              <a:rPr lang="en-US" dirty="0" err="1" smtClean="0"/>
              <a:t>Superioris</a:t>
            </a:r>
            <a:r>
              <a:rPr lang="en-US" dirty="0" smtClean="0"/>
              <a:t> loses function)</a:t>
            </a:r>
          </a:p>
          <a:p>
            <a:pPr lvl="2"/>
            <a:r>
              <a:rPr lang="en-US" dirty="0" smtClean="0"/>
              <a:t>Difficulty focusing (Lens)</a:t>
            </a:r>
            <a:endParaRPr lang="en-US" dirty="0"/>
          </a:p>
        </p:txBody>
      </p:sp>
      <p:sp>
        <p:nvSpPr>
          <p:cNvPr id="4" name="Rectangle 8"/>
          <p:cNvSpPr>
            <a:spLocks noGrp="1" noChangeArrowheads="1"/>
          </p:cNvSpPr>
          <p:nvPr>
            <p:ph type="title"/>
          </p:nvPr>
        </p:nvSpPr>
        <p:spPr/>
        <p:txBody>
          <a:bodyPr/>
          <a:lstStyle/>
          <a:p>
            <a:r>
              <a:rPr lang="en-US" altLang="en-US" dirty="0"/>
              <a:t>III: The </a:t>
            </a:r>
            <a:r>
              <a:rPr lang="en-US" altLang="en-US" dirty="0" err="1"/>
              <a:t>Oculomotor</a:t>
            </a:r>
            <a:r>
              <a:rPr lang="en-US" altLang="en-US" dirty="0"/>
              <a:t> Nerves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5374" name="Rectangle 14"/>
          <p:cNvSpPr>
            <a:spLocks noGrp="1" noChangeArrowheads="1"/>
          </p:cNvSpPr>
          <p:nvPr>
            <p:ph type="title"/>
          </p:nvPr>
        </p:nvSpPr>
        <p:spPr/>
        <p:txBody>
          <a:bodyPr/>
          <a:lstStyle/>
          <a:p>
            <a:r>
              <a:rPr lang="en-US" altLang="en-US" dirty="0"/>
              <a:t>IV: The </a:t>
            </a:r>
            <a:r>
              <a:rPr lang="en-US" altLang="en-US" dirty="0" err="1"/>
              <a:t>Trochlear</a:t>
            </a:r>
            <a:r>
              <a:rPr lang="en-US" altLang="en-US" dirty="0"/>
              <a:t> Nerves</a:t>
            </a:r>
          </a:p>
        </p:txBody>
      </p:sp>
      <p:sp>
        <p:nvSpPr>
          <p:cNvPr id="15375" name="Rectangle 15"/>
          <p:cNvSpPr>
            <a:spLocks noGrp="1" noChangeArrowheads="1"/>
          </p:cNvSpPr>
          <p:nvPr>
            <p:ph type="body" idx="1"/>
          </p:nvPr>
        </p:nvSpPr>
        <p:spPr/>
        <p:txBody>
          <a:bodyPr/>
          <a:lstStyle/>
          <a:p>
            <a:r>
              <a:rPr lang="en-US" altLang="en-US" dirty="0" smtClean="0"/>
              <a:t>Origin:  midbrain</a:t>
            </a:r>
          </a:p>
          <a:p>
            <a:r>
              <a:rPr lang="en-US" altLang="en-US" dirty="0" smtClean="0"/>
              <a:t>Pathway:  from midbrain through superior orbital fissure to Superior Oblique muscle</a:t>
            </a:r>
          </a:p>
          <a:p>
            <a:r>
              <a:rPr lang="en-US" altLang="en-US" dirty="0" smtClean="0"/>
              <a:t>Primarily </a:t>
            </a:r>
            <a:r>
              <a:rPr lang="en-US" altLang="en-US" dirty="0"/>
              <a:t>motor nerve that directs </a:t>
            </a:r>
            <a:r>
              <a:rPr lang="en-US" altLang="en-US" dirty="0" smtClean="0"/>
              <a:t>eyeball</a:t>
            </a:r>
          </a:p>
          <a:p>
            <a:pPr lvl="1"/>
            <a:r>
              <a:rPr lang="en-US" altLang="en-US" dirty="0" smtClean="0"/>
              <a:t>Some afferent fibers from </a:t>
            </a:r>
            <a:r>
              <a:rPr lang="en-US" altLang="en-US" dirty="0" err="1" smtClean="0"/>
              <a:t>proprioceptors</a:t>
            </a:r>
            <a:endParaRPr lang="en-US" altLang="en-US" dirty="0"/>
          </a:p>
        </p:txBody>
      </p:sp>
      <p:pic>
        <p:nvPicPr>
          <p:cNvPr id="58369" name="Picture 1"/>
          <p:cNvPicPr>
            <a:picLocks noChangeAspect="1" noChangeArrowheads="1"/>
          </p:cNvPicPr>
          <p:nvPr/>
        </p:nvPicPr>
        <p:blipFill>
          <a:blip r:embed="rId3" cstate="print"/>
          <a:srcRect/>
          <a:stretch>
            <a:fillRect/>
          </a:stretch>
        </p:blipFill>
        <p:spPr bwMode="auto">
          <a:xfrm>
            <a:off x="2133600" y="4514850"/>
            <a:ext cx="4257675" cy="2343150"/>
          </a:xfrm>
          <a:prstGeom prst="rect">
            <a:avLst/>
          </a:prstGeom>
          <a:noFill/>
          <a:ln w="9525">
            <a:noFill/>
            <a:miter lim="800000"/>
            <a:headEnd/>
            <a:tailEnd/>
          </a:ln>
        </p:spPr>
      </p:pic>
    </p:spTree>
    <p:extLst>
      <p:ext uri="{BB962C8B-B14F-4D97-AF65-F5344CB8AC3E}">
        <p14:creationId xmlns:p14="http://schemas.microsoft.com/office/powerpoint/2010/main" val="986253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Clinical Testing </a:t>
            </a:r>
          </a:p>
          <a:p>
            <a:pPr lvl="1"/>
            <a:r>
              <a:rPr lang="en-US" dirty="0" smtClean="0"/>
              <a:t>H or Z pattern of eye movements</a:t>
            </a:r>
          </a:p>
          <a:p>
            <a:pPr lvl="1"/>
            <a:r>
              <a:rPr lang="en-US" dirty="0" smtClean="0"/>
              <a:t>Looking down and laterally</a:t>
            </a:r>
          </a:p>
          <a:p>
            <a:pPr lvl="1"/>
            <a:endParaRPr lang="en-US" dirty="0" smtClean="0"/>
          </a:p>
          <a:p>
            <a:r>
              <a:rPr lang="en-US" dirty="0" smtClean="0"/>
              <a:t>Damage to </a:t>
            </a:r>
            <a:r>
              <a:rPr lang="en-US" dirty="0" err="1" smtClean="0"/>
              <a:t>Trochlear</a:t>
            </a:r>
            <a:r>
              <a:rPr lang="en-US" dirty="0" smtClean="0"/>
              <a:t> Nerve</a:t>
            </a:r>
          </a:p>
          <a:p>
            <a:pPr lvl="1"/>
            <a:r>
              <a:rPr lang="en-US" dirty="0" smtClean="0"/>
              <a:t>Double vision and the inability to look down and laterally</a:t>
            </a:r>
            <a:endParaRPr lang="en-US" dirty="0"/>
          </a:p>
        </p:txBody>
      </p:sp>
      <p:sp>
        <p:nvSpPr>
          <p:cNvPr id="4" name="Rectangle 14"/>
          <p:cNvSpPr>
            <a:spLocks noGrp="1" noChangeArrowheads="1"/>
          </p:cNvSpPr>
          <p:nvPr>
            <p:ph type="title"/>
          </p:nvPr>
        </p:nvSpPr>
        <p:spPr/>
        <p:txBody>
          <a:bodyPr/>
          <a:lstStyle/>
          <a:p>
            <a:r>
              <a:rPr lang="en-US" altLang="en-US" dirty="0"/>
              <a:t>IV: The </a:t>
            </a:r>
            <a:r>
              <a:rPr lang="en-US" altLang="en-US" dirty="0" err="1"/>
              <a:t>Trochlear</a:t>
            </a:r>
            <a:r>
              <a:rPr lang="en-US" altLang="en-US" dirty="0"/>
              <a:t> Nerves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6705600" cy="4724400"/>
          </a:xfrm>
        </p:spPr>
        <p:txBody>
          <a:bodyPr>
            <a:normAutofit fontScale="62500" lnSpcReduction="20000"/>
          </a:bodyPr>
          <a:lstStyle/>
          <a:p>
            <a:r>
              <a:rPr lang="en-US" dirty="0" smtClean="0"/>
              <a:t>Sensory and Motor:  Mixed</a:t>
            </a:r>
          </a:p>
          <a:p>
            <a:r>
              <a:rPr lang="en-US" dirty="0" smtClean="0"/>
              <a:t>Largest cranial nerve</a:t>
            </a:r>
          </a:p>
          <a:p>
            <a:endParaRPr lang="en-US" dirty="0" smtClean="0"/>
          </a:p>
          <a:p>
            <a:r>
              <a:rPr lang="en-US" dirty="0" smtClean="0"/>
              <a:t>Origins for motor fibers:  Pons</a:t>
            </a:r>
          </a:p>
          <a:p>
            <a:r>
              <a:rPr lang="en-US" dirty="0" smtClean="0"/>
              <a:t>Sensory Receptors located</a:t>
            </a:r>
          </a:p>
          <a:p>
            <a:pPr lvl="1"/>
            <a:r>
              <a:rPr lang="en-US" dirty="0" smtClean="0"/>
              <a:t>Scalp, upper eyelid, nose, nasal cavity, corneal, </a:t>
            </a:r>
            <a:r>
              <a:rPr lang="en-US" dirty="0" err="1" smtClean="0"/>
              <a:t>lacrimal</a:t>
            </a:r>
            <a:r>
              <a:rPr lang="en-US" dirty="0" smtClean="0"/>
              <a:t> gland </a:t>
            </a:r>
          </a:p>
          <a:p>
            <a:pPr lvl="2"/>
            <a:r>
              <a:rPr lang="en-US" dirty="0" smtClean="0"/>
              <a:t>Ophthalmic division</a:t>
            </a:r>
          </a:p>
          <a:p>
            <a:pPr lvl="1"/>
            <a:endParaRPr lang="en-US" dirty="0" smtClean="0"/>
          </a:p>
          <a:p>
            <a:pPr lvl="1"/>
            <a:r>
              <a:rPr lang="en-US" dirty="0" smtClean="0"/>
              <a:t>Palate, upper teeth, skin of cheek, upper lip, lower eyelid</a:t>
            </a:r>
          </a:p>
          <a:p>
            <a:pPr lvl="2"/>
            <a:r>
              <a:rPr lang="en-US" dirty="0" smtClean="0"/>
              <a:t>Maxillary division</a:t>
            </a:r>
          </a:p>
          <a:p>
            <a:pPr lvl="1"/>
            <a:endParaRPr lang="en-US" dirty="0" smtClean="0"/>
          </a:p>
          <a:p>
            <a:pPr lvl="1"/>
            <a:r>
              <a:rPr lang="en-US" dirty="0" smtClean="0"/>
              <a:t>Anterior tongue (not taste), lower teeth, chin, temples </a:t>
            </a:r>
          </a:p>
          <a:p>
            <a:pPr lvl="2"/>
            <a:r>
              <a:rPr lang="en-US" dirty="0" err="1" smtClean="0"/>
              <a:t>Mandibular</a:t>
            </a:r>
            <a:r>
              <a:rPr lang="en-US" dirty="0" smtClean="0"/>
              <a:t> division</a:t>
            </a:r>
          </a:p>
          <a:p>
            <a:r>
              <a:rPr lang="en-US" dirty="0" smtClean="0"/>
              <a:t>Cell bodies for sensory fibers located in Trigeminal Ganglion</a:t>
            </a:r>
          </a:p>
          <a:p>
            <a:endParaRPr lang="en-US" dirty="0" smtClean="0"/>
          </a:p>
          <a:p>
            <a:r>
              <a:rPr lang="en-US" dirty="0" smtClean="0"/>
              <a:t>Pathway:  Runs in three branches to the face</a:t>
            </a:r>
            <a:endParaRPr lang="en-US" dirty="0"/>
          </a:p>
        </p:txBody>
      </p:sp>
      <p:sp>
        <p:nvSpPr>
          <p:cNvPr id="4" name="Rectangle 6"/>
          <p:cNvSpPr>
            <a:spLocks noGrp="1" noChangeArrowheads="1"/>
          </p:cNvSpPr>
          <p:nvPr>
            <p:ph type="title"/>
          </p:nvPr>
        </p:nvSpPr>
        <p:spPr/>
        <p:txBody>
          <a:bodyPr/>
          <a:lstStyle/>
          <a:p>
            <a:r>
              <a:rPr lang="en-US" altLang="en-US" dirty="0"/>
              <a:t>V: The Trigeminal Nerves</a:t>
            </a:r>
          </a:p>
        </p:txBody>
      </p:sp>
      <p:pic>
        <p:nvPicPr>
          <p:cNvPr id="270338" name="Picture 2"/>
          <p:cNvPicPr>
            <a:picLocks noChangeAspect="1" noChangeArrowheads="1"/>
          </p:cNvPicPr>
          <p:nvPr/>
        </p:nvPicPr>
        <p:blipFill>
          <a:blip r:embed="rId2" cstate="print"/>
          <a:srcRect/>
          <a:stretch>
            <a:fillRect/>
          </a:stretch>
        </p:blipFill>
        <p:spPr bwMode="auto">
          <a:xfrm>
            <a:off x="7010400" y="2819400"/>
            <a:ext cx="2133600" cy="301534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1274" name="Rectangle 10"/>
          <p:cNvSpPr>
            <a:spLocks noGrp="1" noChangeArrowheads="1"/>
          </p:cNvSpPr>
          <p:nvPr>
            <p:ph type="title"/>
          </p:nvPr>
        </p:nvSpPr>
        <p:spPr/>
        <p:txBody>
          <a:bodyPr/>
          <a:lstStyle/>
          <a:p>
            <a:r>
              <a:rPr lang="en-US" altLang="en-US" dirty="0"/>
              <a:t>Classification by </a:t>
            </a:r>
            <a:r>
              <a:rPr lang="en-US" altLang="en-US" b="1" dirty="0"/>
              <a:t>Location</a:t>
            </a:r>
          </a:p>
        </p:txBody>
      </p:sp>
      <p:sp>
        <p:nvSpPr>
          <p:cNvPr id="11275" name="Rectangle 11"/>
          <p:cNvSpPr>
            <a:spLocks noGrp="1" noChangeArrowheads="1"/>
          </p:cNvSpPr>
          <p:nvPr>
            <p:ph type="body" idx="1"/>
          </p:nvPr>
        </p:nvSpPr>
        <p:spPr/>
        <p:txBody>
          <a:bodyPr/>
          <a:lstStyle/>
          <a:p>
            <a:r>
              <a:rPr lang="en-US" altLang="en-US" b="1" dirty="0" err="1"/>
              <a:t>Exteroceptors</a:t>
            </a:r>
            <a:endParaRPr lang="en-US" altLang="en-US" dirty="0"/>
          </a:p>
          <a:p>
            <a:pPr lvl="1"/>
            <a:r>
              <a:rPr lang="en-US" altLang="en-US" dirty="0"/>
              <a:t>Respond to stimuli arising </a:t>
            </a:r>
            <a:r>
              <a:rPr lang="en-US" altLang="en-US" dirty="0" smtClean="0"/>
              <a:t>from outside </a:t>
            </a:r>
            <a:r>
              <a:rPr lang="en-US" altLang="en-US" dirty="0"/>
              <a:t>body</a:t>
            </a:r>
          </a:p>
          <a:p>
            <a:pPr lvl="1"/>
            <a:endParaRPr lang="en-US" altLang="en-US" dirty="0" smtClean="0"/>
          </a:p>
          <a:p>
            <a:pPr lvl="1"/>
            <a:r>
              <a:rPr lang="en-US" altLang="en-US" dirty="0" smtClean="0"/>
              <a:t>Receptors </a:t>
            </a:r>
            <a:r>
              <a:rPr lang="en-US" altLang="en-US" dirty="0"/>
              <a:t>in skin for touch, pressure, pain, and temperature</a:t>
            </a:r>
          </a:p>
          <a:p>
            <a:pPr lvl="1"/>
            <a:endParaRPr lang="en-US" altLang="en-US" dirty="0" smtClean="0"/>
          </a:p>
          <a:p>
            <a:pPr lvl="1"/>
            <a:r>
              <a:rPr lang="en-US" altLang="en-US" dirty="0" smtClean="0"/>
              <a:t>Most </a:t>
            </a:r>
            <a:r>
              <a:rPr lang="en-US" altLang="en-US" dirty="0"/>
              <a:t>special sense </a:t>
            </a:r>
            <a:r>
              <a:rPr lang="en-US" altLang="en-US" dirty="0" smtClean="0"/>
              <a:t>organs are </a:t>
            </a:r>
            <a:r>
              <a:rPr lang="en-US" altLang="en-US" dirty="0" err="1" smtClean="0"/>
              <a:t>exteroceptors</a:t>
            </a:r>
            <a:endParaRPr lang="en-US" altLang="en-US" dirty="0"/>
          </a:p>
        </p:txBody>
      </p:sp>
    </p:spTree>
    <p:extLst>
      <p:ext uri="{BB962C8B-B14F-4D97-AF65-F5344CB8AC3E}">
        <p14:creationId xmlns:p14="http://schemas.microsoft.com/office/powerpoint/2010/main" val="666197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7414" name="Rectangle 6"/>
          <p:cNvSpPr>
            <a:spLocks noGrp="1" noChangeArrowheads="1"/>
          </p:cNvSpPr>
          <p:nvPr>
            <p:ph type="title"/>
          </p:nvPr>
        </p:nvSpPr>
        <p:spPr/>
        <p:txBody>
          <a:bodyPr/>
          <a:lstStyle/>
          <a:p>
            <a:r>
              <a:rPr lang="en-US" altLang="en-US" dirty="0"/>
              <a:t>V: The Trigeminal Nerves</a:t>
            </a:r>
          </a:p>
        </p:txBody>
      </p:sp>
      <p:sp>
        <p:nvSpPr>
          <p:cNvPr id="17415" name="Rectangle 7"/>
          <p:cNvSpPr>
            <a:spLocks noGrp="1" noChangeArrowheads="1"/>
          </p:cNvSpPr>
          <p:nvPr>
            <p:ph type="body" idx="1"/>
          </p:nvPr>
        </p:nvSpPr>
        <p:spPr/>
        <p:txBody>
          <a:bodyPr>
            <a:normAutofit/>
          </a:bodyPr>
          <a:lstStyle/>
          <a:p>
            <a:r>
              <a:rPr lang="en-US" altLang="en-US" sz="2800" dirty="0" smtClean="0"/>
              <a:t>Three </a:t>
            </a:r>
            <a:r>
              <a:rPr lang="en-US" altLang="en-US" sz="2800" dirty="0"/>
              <a:t>divisions</a:t>
            </a:r>
          </a:p>
          <a:p>
            <a:pPr lvl="1"/>
            <a:endParaRPr lang="en-US" altLang="en-US" sz="2400" dirty="0" smtClean="0"/>
          </a:p>
          <a:p>
            <a:pPr lvl="1"/>
            <a:r>
              <a:rPr lang="en-US" altLang="en-US" sz="2400" dirty="0" smtClean="0"/>
              <a:t>Ophthalmic division</a:t>
            </a:r>
            <a:endParaRPr lang="en-US" altLang="en-US" sz="2000" dirty="0"/>
          </a:p>
          <a:p>
            <a:pPr lvl="1"/>
            <a:endParaRPr lang="en-US" altLang="en-US" sz="2400" dirty="0" smtClean="0"/>
          </a:p>
          <a:p>
            <a:pPr lvl="1"/>
            <a:r>
              <a:rPr lang="en-US" altLang="en-US" sz="2400" dirty="0" smtClean="0"/>
              <a:t>Maxillary division</a:t>
            </a:r>
          </a:p>
          <a:p>
            <a:pPr lvl="1">
              <a:buNone/>
            </a:pPr>
            <a:endParaRPr lang="en-US" altLang="en-US" sz="2400" dirty="0" smtClean="0"/>
          </a:p>
          <a:p>
            <a:pPr lvl="1">
              <a:buNone/>
            </a:pPr>
            <a:endParaRPr lang="en-US" altLang="en-US" sz="2400" dirty="0" smtClean="0"/>
          </a:p>
          <a:p>
            <a:pPr lvl="1"/>
            <a:r>
              <a:rPr lang="en-US" altLang="en-US" sz="2400" dirty="0" err="1" smtClean="0"/>
              <a:t>Mandibular</a:t>
            </a:r>
            <a:r>
              <a:rPr lang="en-US" altLang="en-US" sz="2400" dirty="0" smtClean="0"/>
              <a:t> division</a:t>
            </a:r>
          </a:p>
          <a:p>
            <a:pPr lvl="2"/>
            <a:r>
              <a:rPr lang="en-US" altLang="en-US" sz="2000" dirty="0" smtClean="0"/>
              <a:t>Muscles of mastication</a:t>
            </a:r>
          </a:p>
          <a:p>
            <a:pPr lvl="2">
              <a:buNone/>
            </a:pPr>
            <a:endParaRPr lang="en-US" altLang="en-US" sz="2000" dirty="0"/>
          </a:p>
          <a:p>
            <a:endParaRPr lang="en-US" altLang="en-US" sz="2800" dirty="0" smtClean="0"/>
          </a:p>
          <a:p>
            <a:endParaRPr lang="en-US" altLang="en-US" sz="2800" dirty="0" smtClean="0"/>
          </a:p>
        </p:txBody>
      </p:sp>
      <p:sp>
        <p:nvSpPr>
          <p:cNvPr id="6" name="Right Brace 5"/>
          <p:cNvSpPr/>
          <p:nvPr/>
        </p:nvSpPr>
        <p:spPr>
          <a:xfrm>
            <a:off x="3886200" y="2667000"/>
            <a:ext cx="381000" cy="1219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TextBox 6"/>
          <p:cNvSpPr txBox="1"/>
          <p:nvPr/>
        </p:nvSpPr>
        <p:spPr>
          <a:xfrm>
            <a:off x="4267200" y="3048000"/>
            <a:ext cx="908775" cy="369332"/>
          </a:xfrm>
          <a:prstGeom prst="rect">
            <a:avLst/>
          </a:prstGeom>
          <a:noFill/>
        </p:spPr>
        <p:txBody>
          <a:bodyPr wrap="none" rtlCol="0">
            <a:spAutoFit/>
          </a:bodyPr>
          <a:lstStyle/>
          <a:p>
            <a:r>
              <a:rPr lang="en-US" dirty="0" smtClean="0"/>
              <a:t>sensory</a:t>
            </a:r>
            <a:endParaRPr lang="en-US" dirty="0"/>
          </a:p>
        </p:txBody>
      </p:sp>
      <p:sp>
        <p:nvSpPr>
          <p:cNvPr id="8" name="Right Brace 7"/>
          <p:cNvSpPr/>
          <p:nvPr/>
        </p:nvSpPr>
        <p:spPr>
          <a:xfrm>
            <a:off x="4191000" y="4876800"/>
            <a:ext cx="152400" cy="533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1" name="TextBox 10"/>
          <p:cNvSpPr txBox="1"/>
          <p:nvPr/>
        </p:nvSpPr>
        <p:spPr>
          <a:xfrm>
            <a:off x="4419600" y="4953000"/>
            <a:ext cx="1964512" cy="369332"/>
          </a:xfrm>
          <a:prstGeom prst="rect">
            <a:avLst/>
          </a:prstGeom>
          <a:noFill/>
        </p:spPr>
        <p:txBody>
          <a:bodyPr wrap="none" rtlCol="0">
            <a:spAutoFit/>
          </a:bodyPr>
          <a:lstStyle/>
          <a:p>
            <a:r>
              <a:rPr lang="en-US" b="1" dirty="0" smtClean="0"/>
              <a:t>Motor</a:t>
            </a:r>
            <a:r>
              <a:rPr lang="en-US" dirty="0" smtClean="0"/>
              <a:t> and sensory</a:t>
            </a:r>
            <a:endParaRPr lang="en-US" dirty="0"/>
          </a:p>
        </p:txBody>
      </p:sp>
      <p:pic>
        <p:nvPicPr>
          <p:cNvPr id="54273" name="Picture 1"/>
          <p:cNvPicPr>
            <a:picLocks noChangeAspect="1" noChangeArrowheads="1"/>
          </p:cNvPicPr>
          <p:nvPr/>
        </p:nvPicPr>
        <p:blipFill>
          <a:blip r:embed="rId3" cstate="print"/>
          <a:srcRect/>
          <a:stretch>
            <a:fillRect/>
          </a:stretch>
        </p:blipFill>
        <p:spPr bwMode="auto">
          <a:xfrm>
            <a:off x="5605365" y="1981200"/>
            <a:ext cx="3538635" cy="2819400"/>
          </a:xfrm>
          <a:prstGeom prst="rect">
            <a:avLst/>
          </a:prstGeom>
          <a:noFill/>
          <a:ln w="9525">
            <a:noFill/>
            <a:miter lim="800000"/>
            <a:headEnd/>
            <a:tailEnd/>
          </a:ln>
        </p:spPr>
      </p:pic>
    </p:spTree>
    <p:extLst>
      <p:ext uri="{BB962C8B-B14F-4D97-AF65-F5344CB8AC3E}">
        <p14:creationId xmlns:p14="http://schemas.microsoft.com/office/powerpoint/2010/main" val="422851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Clinical Tests</a:t>
            </a:r>
          </a:p>
          <a:p>
            <a:endParaRPr lang="en-US" dirty="0" smtClean="0"/>
          </a:p>
          <a:p>
            <a:pPr lvl="1"/>
            <a:r>
              <a:rPr lang="en-US" dirty="0" smtClean="0"/>
              <a:t>Ophthalmic division</a:t>
            </a:r>
          </a:p>
          <a:p>
            <a:pPr lvl="2"/>
            <a:r>
              <a:rPr lang="en-US" dirty="0" smtClean="0"/>
              <a:t>Corneal reflex:  check sensory to cornea by making light contact.  Normal response:  blinking</a:t>
            </a:r>
          </a:p>
          <a:p>
            <a:pPr lvl="1"/>
            <a:endParaRPr lang="en-US" dirty="0" smtClean="0"/>
          </a:p>
          <a:p>
            <a:pPr lvl="1"/>
            <a:r>
              <a:rPr lang="en-US" dirty="0" smtClean="0"/>
              <a:t>Maxillary division</a:t>
            </a:r>
          </a:p>
          <a:p>
            <a:pPr lvl="2"/>
            <a:r>
              <a:rPr lang="en-US" dirty="0" smtClean="0"/>
              <a:t>Check pain/temperature responses.  Hot/cold and sharp/dull</a:t>
            </a:r>
          </a:p>
          <a:p>
            <a:pPr lvl="1"/>
            <a:endParaRPr lang="en-US" dirty="0" smtClean="0"/>
          </a:p>
          <a:p>
            <a:pPr lvl="1"/>
            <a:r>
              <a:rPr lang="en-US" dirty="0" err="1" smtClean="0"/>
              <a:t>Mandibular</a:t>
            </a:r>
            <a:r>
              <a:rPr lang="en-US" dirty="0" smtClean="0"/>
              <a:t> division</a:t>
            </a:r>
          </a:p>
          <a:p>
            <a:pPr lvl="2"/>
            <a:r>
              <a:rPr lang="en-US" dirty="0" smtClean="0"/>
              <a:t>Motor:  clench teeth, open mouth against resistance, move jaw side to side</a:t>
            </a:r>
          </a:p>
          <a:p>
            <a:pPr lvl="3"/>
            <a:r>
              <a:rPr lang="en-US" dirty="0" smtClean="0"/>
              <a:t>Tests muscles of mastication</a:t>
            </a:r>
            <a:endParaRPr lang="en-US" dirty="0"/>
          </a:p>
        </p:txBody>
      </p:sp>
      <p:sp>
        <p:nvSpPr>
          <p:cNvPr id="4" name="Rectangle 6"/>
          <p:cNvSpPr>
            <a:spLocks noGrp="1" noChangeArrowheads="1"/>
          </p:cNvSpPr>
          <p:nvPr>
            <p:ph type="title"/>
          </p:nvPr>
        </p:nvSpPr>
        <p:spPr/>
        <p:txBody>
          <a:bodyPr/>
          <a:lstStyle/>
          <a:p>
            <a:r>
              <a:rPr lang="en-US" altLang="en-US" dirty="0"/>
              <a:t>V: The Trigeminal Nerves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smtClean="0"/>
              <a:t>Homeostatic Imbalance</a:t>
            </a:r>
          </a:p>
          <a:p>
            <a:pPr lvl="1"/>
            <a:r>
              <a:rPr lang="en-US" dirty="0" smtClean="0"/>
              <a:t>Trigeminal neuralgia</a:t>
            </a:r>
          </a:p>
          <a:p>
            <a:pPr lvl="2"/>
            <a:r>
              <a:rPr lang="en-US" i="1" dirty="0" smtClean="0"/>
              <a:t>Tic </a:t>
            </a:r>
            <a:r>
              <a:rPr lang="en-US" i="1" dirty="0" err="1" smtClean="0"/>
              <a:t>douloureux</a:t>
            </a:r>
            <a:r>
              <a:rPr lang="en-US" i="1" dirty="0" smtClean="0"/>
              <a:t> </a:t>
            </a:r>
            <a:r>
              <a:rPr lang="en-US" dirty="0" smtClean="0"/>
              <a:t>(painful twitch)</a:t>
            </a:r>
          </a:p>
          <a:p>
            <a:pPr lvl="2"/>
            <a:endParaRPr lang="en-US" dirty="0" smtClean="0"/>
          </a:p>
          <a:p>
            <a:pPr lvl="2"/>
            <a:r>
              <a:rPr lang="en-US" dirty="0" smtClean="0"/>
              <a:t>Possibly vascular compression of CN V</a:t>
            </a:r>
          </a:p>
          <a:p>
            <a:pPr lvl="2"/>
            <a:endParaRPr lang="en-US" dirty="0" smtClean="0"/>
          </a:p>
          <a:p>
            <a:pPr lvl="2"/>
            <a:r>
              <a:rPr lang="en-US" dirty="0" smtClean="0"/>
              <a:t>Mild sensory stimuli (a breeze) can cause excruciating pain that last for seconds to minutes</a:t>
            </a:r>
          </a:p>
          <a:p>
            <a:pPr lvl="3"/>
            <a:r>
              <a:rPr lang="en-US" dirty="0" smtClean="0"/>
              <a:t>Can happen a hundred times a day</a:t>
            </a:r>
          </a:p>
          <a:p>
            <a:pPr lvl="1"/>
            <a:endParaRPr lang="en-US" dirty="0" smtClean="0"/>
          </a:p>
          <a:p>
            <a:pPr lvl="1"/>
            <a:r>
              <a:rPr lang="en-US" dirty="0" smtClean="0"/>
              <a:t>Treatment</a:t>
            </a:r>
          </a:p>
          <a:p>
            <a:pPr lvl="2"/>
            <a:r>
              <a:rPr lang="en-US" dirty="0" smtClean="0"/>
              <a:t>NSAIDS/Analgesics are partially effective</a:t>
            </a:r>
          </a:p>
          <a:p>
            <a:pPr lvl="2"/>
            <a:r>
              <a:rPr lang="en-US" dirty="0" smtClean="0"/>
              <a:t>Surgical destruction of the nerve</a:t>
            </a:r>
          </a:p>
          <a:p>
            <a:pPr lvl="3"/>
            <a:r>
              <a:rPr lang="en-US" dirty="0" smtClean="0"/>
              <a:t>Loss of sensation to face</a:t>
            </a:r>
            <a:endParaRPr lang="en-US" dirty="0"/>
          </a:p>
        </p:txBody>
      </p:sp>
      <p:sp>
        <p:nvSpPr>
          <p:cNvPr id="4" name="Rectangle 6"/>
          <p:cNvSpPr>
            <a:spLocks noGrp="1" noChangeArrowheads="1"/>
          </p:cNvSpPr>
          <p:nvPr>
            <p:ph type="title"/>
          </p:nvPr>
        </p:nvSpPr>
        <p:spPr/>
        <p:txBody>
          <a:bodyPr/>
          <a:lstStyle/>
          <a:p>
            <a:r>
              <a:rPr lang="en-US" altLang="en-US" dirty="0"/>
              <a:t>V: The Trigeminal Nerves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0488" name="Rectangle 8"/>
          <p:cNvSpPr>
            <a:spLocks noGrp="1" noChangeArrowheads="1"/>
          </p:cNvSpPr>
          <p:nvPr>
            <p:ph type="title"/>
          </p:nvPr>
        </p:nvSpPr>
        <p:spPr/>
        <p:txBody>
          <a:bodyPr/>
          <a:lstStyle/>
          <a:p>
            <a:r>
              <a:rPr lang="en-US" altLang="en-US" dirty="0"/>
              <a:t>VI: The </a:t>
            </a:r>
            <a:r>
              <a:rPr lang="en-US" altLang="en-US" dirty="0" err="1"/>
              <a:t>Abducens</a:t>
            </a:r>
            <a:r>
              <a:rPr lang="en-US" altLang="en-US" dirty="0"/>
              <a:t> Nerves</a:t>
            </a:r>
          </a:p>
        </p:txBody>
      </p:sp>
      <p:sp>
        <p:nvSpPr>
          <p:cNvPr id="20489" name="Rectangle 9"/>
          <p:cNvSpPr>
            <a:spLocks noGrp="1" noChangeArrowheads="1"/>
          </p:cNvSpPr>
          <p:nvPr>
            <p:ph type="body" idx="1"/>
          </p:nvPr>
        </p:nvSpPr>
        <p:spPr/>
        <p:txBody>
          <a:bodyPr/>
          <a:lstStyle/>
          <a:p>
            <a:r>
              <a:rPr lang="en-US" altLang="en-US" dirty="0"/>
              <a:t>Fibers from inferior </a:t>
            </a:r>
            <a:r>
              <a:rPr lang="en-US" altLang="en-US" dirty="0" err="1"/>
              <a:t>pons</a:t>
            </a:r>
            <a:r>
              <a:rPr lang="en-US" altLang="en-US" dirty="0"/>
              <a:t> enter orbits via superior orbital fissures</a:t>
            </a:r>
          </a:p>
          <a:p>
            <a:endParaRPr lang="en-US" altLang="en-US" dirty="0" smtClean="0"/>
          </a:p>
          <a:p>
            <a:r>
              <a:rPr lang="en-US" altLang="en-US" dirty="0" smtClean="0"/>
              <a:t>Primarily </a:t>
            </a:r>
            <a:r>
              <a:rPr lang="en-US" altLang="en-US" dirty="0"/>
              <a:t>a </a:t>
            </a:r>
            <a:r>
              <a:rPr lang="en-US" altLang="en-US" dirty="0" smtClean="0"/>
              <a:t>motor nerve</a:t>
            </a:r>
          </a:p>
          <a:p>
            <a:pPr lvl="1"/>
            <a:r>
              <a:rPr lang="en-US" altLang="en-US" dirty="0" smtClean="0"/>
              <a:t>innervates </a:t>
            </a:r>
            <a:r>
              <a:rPr lang="en-US" altLang="en-US" dirty="0"/>
              <a:t>L</a:t>
            </a:r>
            <a:r>
              <a:rPr lang="en-US" altLang="en-US" dirty="0" smtClean="0"/>
              <a:t>ateral Rectus muscle</a:t>
            </a:r>
          </a:p>
          <a:p>
            <a:pPr lvl="1"/>
            <a:endParaRPr lang="en-US" altLang="en-US" dirty="0" smtClean="0"/>
          </a:p>
          <a:p>
            <a:pPr lvl="1"/>
            <a:r>
              <a:rPr lang="en-US" altLang="en-US" dirty="0" smtClean="0"/>
              <a:t>Some sensory:</a:t>
            </a:r>
          </a:p>
          <a:p>
            <a:pPr lvl="2"/>
            <a:r>
              <a:rPr lang="en-US" altLang="en-US" dirty="0" smtClean="0"/>
              <a:t>Proprioception from Lateral Rectus muscle</a:t>
            </a:r>
            <a:endParaRPr lang="en-US" altLang="en-US" dirty="0"/>
          </a:p>
        </p:txBody>
      </p:sp>
    </p:spTree>
    <p:extLst>
      <p:ext uri="{BB962C8B-B14F-4D97-AF65-F5344CB8AC3E}">
        <p14:creationId xmlns:p14="http://schemas.microsoft.com/office/powerpoint/2010/main" val="2425659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Homeostatic Imbalance</a:t>
            </a:r>
          </a:p>
          <a:p>
            <a:pPr lvl="1"/>
            <a:r>
              <a:rPr lang="en-US" dirty="0" smtClean="0"/>
              <a:t>Damage causes an Internal Strabismus</a:t>
            </a:r>
          </a:p>
          <a:p>
            <a:pPr lvl="2"/>
            <a:r>
              <a:rPr lang="en-US" dirty="0" smtClean="0"/>
              <a:t>Lateral Rectus muscle can not pull the eye laterally, so it rotates medially</a:t>
            </a:r>
          </a:p>
          <a:p>
            <a:pPr lvl="2"/>
            <a:endParaRPr lang="en-US" dirty="0" smtClean="0"/>
          </a:p>
          <a:p>
            <a:r>
              <a:rPr lang="en-US" dirty="0" smtClean="0"/>
              <a:t>Clinical Tests, along with III and IV</a:t>
            </a:r>
          </a:p>
          <a:p>
            <a:pPr lvl="1"/>
            <a:r>
              <a:rPr lang="en-US" dirty="0" smtClean="0"/>
              <a:t>H or Z pattern for eye movement</a:t>
            </a:r>
            <a:endParaRPr lang="en-US" dirty="0"/>
          </a:p>
        </p:txBody>
      </p:sp>
      <p:sp>
        <p:nvSpPr>
          <p:cNvPr id="4" name="Rectangle 8"/>
          <p:cNvSpPr>
            <a:spLocks noGrp="1" noChangeArrowheads="1"/>
          </p:cNvSpPr>
          <p:nvPr>
            <p:ph type="title"/>
          </p:nvPr>
        </p:nvSpPr>
        <p:spPr/>
        <p:txBody>
          <a:bodyPr/>
          <a:lstStyle/>
          <a:p>
            <a:r>
              <a:rPr lang="en-US" altLang="en-US" dirty="0"/>
              <a:t>VI: The </a:t>
            </a:r>
            <a:r>
              <a:rPr lang="en-US" altLang="en-US" dirty="0" err="1"/>
              <a:t>Abducens</a:t>
            </a:r>
            <a:r>
              <a:rPr lang="en-US" altLang="en-US" dirty="0"/>
              <a:t> Nerves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2538" name="Rectangle 10"/>
          <p:cNvSpPr>
            <a:spLocks noGrp="1" noChangeArrowheads="1"/>
          </p:cNvSpPr>
          <p:nvPr>
            <p:ph type="title"/>
          </p:nvPr>
        </p:nvSpPr>
        <p:spPr/>
        <p:txBody>
          <a:bodyPr/>
          <a:lstStyle/>
          <a:p>
            <a:r>
              <a:rPr lang="en-US" altLang="en-US" dirty="0"/>
              <a:t>VII: The Facial Nerves</a:t>
            </a:r>
          </a:p>
        </p:txBody>
      </p:sp>
      <p:sp>
        <p:nvSpPr>
          <p:cNvPr id="22539" name="Rectangle 11"/>
          <p:cNvSpPr>
            <a:spLocks noGrp="1" noChangeArrowheads="1"/>
          </p:cNvSpPr>
          <p:nvPr>
            <p:ph type="body" idx="1"/>
          </p:nvPr>
        </p:nvSpPr>
        <p:spPr/>
        <p:txBody>
          <a:bodyPr>
            <a:normAutofit fontScale="85000" lnSpcReduction="20000"/>
          </a:bodyPr>
          <a:lstStyle/>
          <a:p>
            <a:r>
              <a:rPr lang="en-US" altLang="en-US" sz="2800" dirty="0" smtClean="0"/>
              <a:t>Pathway:  from </a:t>
            </a:r>
            <a:r>
              <a:rPr lang="en-US" altLang="en-US" sz="2800" dirty="0" err="1"/>
              <a:t>pons</a:t>
            </a:r>
            <a:r>
              <a:rPr lang="en-US" altLang="en-US" sz="2800" dirty="0"/>
              <a:t> </a:t>
            </a:r>
            <a:r>
              <a:rPr lang="en-US" altLang="en-US" sz="2800" dirty="0" smtClean="0"/>
              <a:t>through </a:t>
            </a:r>
            <a:r>
              <a:rPr lang="en-US" altLang="en-US" sz="2800" dirty="0"/>
              <a:t>internal acoustic </a:t>
            </a:r>
            <a:r>
              <a:rPr lang="en-US" altLang="en-US" sz="2800" dirty="0" err="1" smtClean="0"/>
              <a:t>meatus</a:t>
            </a:r>
            <a:r>
              <a:rPr lang="en-US" altLang="en-US" sz="2800" dirty="0" smtClean="0"/>
              <a:t> </a:t>
            </a:r>
            <a:r>
              <a:rPr lang="en-US" altLang="en-US" sz="2800" dirty="0" smtClean="0">
                <a:sym typeface="Wingdings" pitchFamily="2" charset="2"/>
              </a:rPr>
              <a:t> </a:t>
            </a:r>
            <a:r>
              <a:rPr lang="en-US" altLang="en-US" sz="2800" dirty="0" smtClean="0"/>
              <a:t>emerge </a:t>
            </a:r>
            <a:r>
              <a:rPr lang="en-US" altLang="en-US" sz="2800" dirty="0"/>
              <a:t>through </a:t>
            </a:r>
            <a:r>
              <a:rPr lang="en-US" altLang="en-US" sz="2800" dirty="0" err="1"/>
              <a:t>stylomastoid</a:t>
            </a:r>
            <a:r>
              <a:rPr lang="en-US" altLang="en-US" sz="2800" dirty="0"/>
              <a:t> foramina to lateral aspect of face</a:t>
            </a:r>
          </a:p>
          <a:p>
            <a:r>
              <a:rPr lang="en-US" altLang="en-US" sz="2800" dirty="0" smtClean="0"/>
              <a:t>Chief </a:t>
            </a:r>
            <a:r>
              <a:rPr lang="en-US" altLang="en-US" sz="2800" dirty="0"/>
              <a:t>motor nerves of face with 5 major </a:t>
            </a:r>
            <a:r>
              <a:rPr lang="en-US" altLang="en-US" sz="2800" dirty="0" smtClean="0"/>
              <a:t>branches</a:t>
            </a:r>
          </a:p>
          <a:p>
            <a:pPr lvl="1"/>
            <a:r>
              <a:rPr lang="en-US" altLang="en-US" sz="2400" dirty="0" smtClean="0"/>
              <a:t>Includes parasympathetic fibers</a:t>
            </a:r>
            <a:endParaRPr lang="en-US" altLang="en-US" sz="2400" dirty="0"/>
          </a:p>
          <a:p>
            <a:endParaRPr lang="en-US" altLang="en-US" sz="2800" dirty="0" smtClean="0"/>
          </a:p>
          <a:p>
            <a:r>
              <a:rPr lang="en-US" altLang="en-US" sz="2800" dirty="0" smtClean="0"/>
              <a:t>Motor </a:t>
            </a:r>
            <a:r>
              <a:rPr lang="en-US" altLang="en-US" sz="2800" dirty="0"/>
              <a:t>functions include </a:t>
            </a:r>
            <a:endParaRPr lang="en-US" altLang="en-US" sz="2800" dirty="0" smtClean="0"/>
          </a:p>
          <a:p>
            <a:pPr lvl="1"/>
            <a:r>
              <a:rPr lang="en-US" altLang="en-US" sz="2400" dirty="0" smtClean="0"/>
              <a:t>facial expression</a:t>
            </a:r>
          </a:p>
          <a:p>
            <a:pPr lvl="1"/>
            <a:endParaRPr lang="en-US" altLang="en-US" sz="2400" dirty="0" smtClean="0"/>
          </a:p>
          <a:p>
            <a:pPr lvl="1"/>
            <a:r>
              <a:rPr lang="en-US" altLang="en-US" sz="2400" dirty="0" err="1" smtClean="0"/>
              <a:t>Lacrimal</a:t>
            </a:r>
            <a:r>
              <a:rPr lang="en-US" altLang="en-US" sz="2400" dirty="0" smtClean="0"/>
              <a:t> glands</a:t>
            </a:r>
          </a:p>
          <a:p>
            <a:pPr lvl="1"/>
            <a:r>
              <a:rPr lang="en-US" altLang="en-US" sz="2400" dirty="0" smtClean="0"/>
              <a:t>Nasal and palatine glands</a:t>
            </a:r>
          </a:p>
          <a:p>
            <a:pPr lvl="1"/>
            <a:r>
              <a:rPr lang="en-US" altLang="en-US" sz="2400" dirty="0" smtClean="0"/>
              <a:t>salivary glands</a:t>
            </a:r>
          </a:p>
          <a:p>
            <a:pPr lvl="2"/>
            <a:r>
              <a:rPr lang="en-US" altLang="en-US" sz="1600" dirty="0" err="1" smtClean="0"/>
              <a:t>Submandibular</a:t>
            </a:r>
            <a:endParaRPr lang="en-US" altLang="en-US" sz="1600" dirty="0" smtClean="0"/>
          </a:p>
          <a:p>
            <a:pPr lvl="2"/>
            <a:r>
              <a:rPr lang="en-US" altLang="en-US" sz="1600" dirty="0" smtClean="0"/>
              <a:t>Sublingual </a:t>
            </a:r>
            <a:endParaRPr lang="en-US" altLang="en-US" sz="1600" dirty="0"/>
          </a:p>
          <a:p>
            <a:endParaRPr lang="en-US" altLang="en-US" sz="2800" dirty="0" smtClean="0"/>
          </a:p>
        </p:txBody>
      </p:sp>
      <p:sp>
        <p:nvSpPr>
          <p:cNvPr id="5" name="Right Brace 4"/>
          <p:cNvSpPr/>
          <p:nvPr/>
        </p:nvSpPr>
        <p:spPr>
          <a:xfrm>
            <a:off x="3124200" y="3962400"/>
            <a:ext cx="152400" cy="304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p:cNvSpPr txBox="1"/>
          <p:nvPr/>
        </p:nvSpPr>
        <p:spPr>
          <a:xfrm>
            <a:off x="3352800" y="3962400"/>
            <a:ext cx="2580386" cy="369332"/>
          </a:xfrm>
          <a:prstGeom prst="rect">
            <a:avLst/>
          </a:prstGeom>
          <a:noFill/>
        </p:spPr>
        <p:txBody>
          <a:bodyPr wrap="none" rtlCol="0">
            <a:spAutoFit/>
          </a:bodyPr>
          <a:lstStyle/>
          <a:p>
            <a:r>
              <a:rPr lang="en-US" dirty="0" smtClean="0"/>
              <a:t>Somatic Motor, Voluntary</a:t>
            </a:r>
            <a:endParaRPr lang="en-US" dirty="0"/>
          </a:p>
        </p:txBody>
      </p:sp>
      <p:sp>
        <p:nvSpPr>
          <p:cNvPr id="7" name="Right Brace 6"/>
          <p:cNvSpPr/>
          <p:nvPr/>
        </p:nvSpPr>
        <p:spPr>
          <a:xfrm>
            <a:off x="4191000" y="4648200"/>
            <a:ext cx="228600" cy="1219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4495800" y="5105400"/>
            <a:ext cx="3018390" cy="369332"/>
          </a:xfrm>
          <a:prstGeom prst="rect">
            <a:avLst/>
          </a:prstGeom>
          <a:noFill/>
        </p:spPr>
        <p:txBody>
          <a:bodyPr wrap="none" rtlCol="0">
            <a:spAutoFit/>
          </a:bodyPr>
          <a:lstStyle/>
          <a:p>
            <a:r>
              <a:rPr lang="en-US" dirty="0" smtClean="0"/>
              <a:t>Autonomic Motor, Involuntary</a:t>
            </a:r>
            <a:endParaRPr lang="en-US" dirty="0"/>
          </a:p>
        </p:txBody>
      </p:sp>
    </p:spTree>
    <p:extLst>
      <p:ext uri="{BB962C8B-B14F-4D97-AF65-F5344CB8AC3E}">
        <p14:creationId xmlns:p14="http://schemas.microsoft.com/office/powerpoint/2010/main" val="267674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altLang="en-US" dirty="0" smtClean="0"/>
              <a:t>Sensory function from anterior two-thirds of tongue</a:t>
            </a:r>
          </a:p>
          <a:p>
            <a:pPr lvl="1"/>
            <a:r>
              <a:rPr lang="en-US" altLang="en-US" dirty="0" smtClean="0"/>
              <a:t>Taste </a:t>
            </a:r>
          </a:p>
          <a:p>
            <a:endParaRPr lang="en-US" dirty="0" smtClean="0"/>
          </a:p>
          <a:p>
            <a:r>
              <a:rPr lang="en-US" dirty="0" smtClean="0"/>
              <a:t>Clinical Tests</a:t>
            </a:r>
          </a:p>
          <a:p>
            <a:pPr lvl="1"/>
            <a:r>
              <a:rPr lang="en-US" dirty="0" smtClean="0"/>
              <a:t>Test for sweet/salty, etc to see if sensory portion intact</a:t>
            </a:r>
          </a:p>
          <a:p>
            <a:pPr lvl="1"/>
            <a:r>
              <a:rPr lang="en-US" dirty="0" smtClean="0"/>
              <a:t>Close eyes (</a:t>
            </a:r>
            <a:r>
              <a:rPr lang="en-US" dirty="0" err="1" smtClean="0"/>
              <a:t>oribicularis</a:t>
            </a:r>
            <a:r>
              <a:rPr lang="en-US" dirty="0" smtClean="0"/>
              <a:t> </a:t>
            </a:r>
            <a:r>
              <a:rPr lang="en-US" dirty="0" err="1" smtClean="0"/>
              <a:t>oculi</a:t>
            </a:r>
            <a:r>
              <a:rPr lang="en-US" dirty="0" smtClean="0"/>
              <a:t>), smile (facial muscles) </a:t>
            </a:r>
          </a:p>
          <a:p>
            <a:pPr lvl="2"/>
            <a:r>
              <a:rPr lang="en-US" dirty="0" smtClean="0"/>
              <a:t>to observe facial expressions</a:t>
            </a:r>
          </a:p>
          <a:p>
            <a:pPr lvl="1"/>
            <a:r>
              <a:rPr lang="en-US" dirty="0" smtClean="0"/>
              <a:t>Encourage tear production (</a:t>
            </a:r>
            <a:r>
              <a:rPr lang="en-US" dirty="0" err="1" smtClean="0"/>
              <a:t>Lacrimal</a:t>
            </a:r>
            <a:r>
              <a:rPr lang="en-US" dirty="0" smtClean="0"/>
              <a:t> glands) </a:t>
            </a:r>
          </a:p>
          <a:p>
            <a:pPr lvl="2"/>
            <a:r>
              <a:rPr lang="en-US" dirty="0" smtClean="0"/>
              <a:t>Ammonia fumes</a:t>
            </a:r>
            <a:endParaRPr lang="en-US" dirty="0"/>
          </a:p>
        </p:txBody>
      </p:sp>
      <p:sp>
        <p:nvSpPr>
          <p:cNvPr id="4" name="Rectangle 10"/>
          <p:cNvSpPr>
            <a:spLocks noGrp="1" noChangeArrowheads="1"/>
          </p:cNvSpPr>
          <p:nvPr>
            <p:ph type="title"/>
          </p:nvPr>
        </p:nvSpPr>
        <p:spPr/>
        <p:txBody>
          <a:bodyPr/>
          <a:lstStyle/>
          <a:p>
            <a:r>
              <a:rPr lang="en-US" altLang="en-US" dirty="0"/>
              <a:t>VII: The Facial Nerves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Homeostatic imbalance</a:t>
            </a:r>
          </a:p>
          <a:p>
            <a:r>
              <a:rPr lang="en-US" dirty="0" smtClean="0"/>
              <a:t>Bells Palsy</a:t>
            </a:r>
          </a:p>
          <a:p>
            <a:r>
              <a:rPr lang="en-US" dirty="0" smtClean="0"/>
              <a:t>Rapid onset</a:t>
            </a:r>
          </a:p>
          <a:p>
            <a:pPr lvl="1"/>
            <a:r>
              <a:rPr lang="en-US" dirty="0" smtClean="0"/>
              <a:t>May be related to Herpes Simplex 1 Virus</a:t>
            </a:r>
          </a:p>
          <a:p>
            <a:pPr lvl="1"/>
            <a:r>
              <a:rPr lang="en-US" dirty="0" smtClean="0"/>
              <a:t>Paralysis of facial muscles on the affected side</a:t>
            </a:r>
          </a:p>
          <a:p>
            <a:pPr lvl="2"/>
            <a:r>
              <a:rPr lang="en-US" dirty="0" smtClean="0"/>
              <a:t>Partial loss of taste sensation</a:t>
            </a:r>
          </a:p>
          <a:p>
            <a:pPr lvl="2"/>
            <a:r>
              <a:rPr lang="en-US" dirty="0" smtClean="0"/>
              <a:t>Drooping lower eyelid</a:t>
            </a:r>
          </a:p>
          <a:p>
            <a:pPr lvl="3"/>
            <a:r>
              <a:rPr lang="en-US" dirty="0" smtClean="0"/>
              <a:t>(upper eyelid controlled by CN III)</a:t>
            </a:r>
          </a:p>
          <a:p>
            <a:pPr lvl="2"/>
            <a:r>
              <a:rPr lang="en-US" dirty="0" smtClean="0"/>
              <a:t>Mouth corners sag (facial muscles impacted)</a:t>
            </a:r>
          </a:p>
          <a:p>
            <a:pPr lvl="3"/>
            <a:r>
              <a:rPr lang="en-US" dirty="0" smtClean="0"/>
              <a:t>Speaking and eating become difficult</a:t>
            </a:r>
          </a:p>
          <a:p>
            <a:pPr lvl="2"/>
            <a:r>
              <a:rPr lang="en-US" dirty="0" smtClean="0"/>
              <a:t>Continual tearing (loss of </a:t>
            </a:r>
            <a:r>
              <a:rPr lang="en-US" dirty="0" err="1" smtClean="0"/>
              <a:t>Lacrimal</a:t>
            </a:r>
            <a:r>
              <a:rPr lang="en-US" dirty="0" smtClean="0"/>
              <a:t> Gland control)</a:t>
            </a:r>
          </a:p>
          <a:p>
            <a:pPr lvl="2"/>
            <a:r>
              <a:rPr lang="en-US" dirty="0" smtClean="0"/>
              <a:t>Eye can not close completely</a:t>
            </a:r>
          </a:p>
          <a:p>
            <a:pPr lvl="3"/>
            <a:r>
              <a:rPr lang="en-US" dirty="0" smtClean="0"/>
              <a:t>May result in dry eye syndrome</a:t>
            </a:r>
          </a:p>
          <a:p>
            <a:pPr lvl="2"/>
            <a:endParaRPr lang="en-US" dirty="0"/>
          </a:p>
        </p:txBody>
      </p:sp>
      <p:sp>
        <p:nvSpPr>
          <p:cNvPr id="4" name="Rectangle 10"/>
          <p:cNvSpPr>
            <a:spLocks noGrp="1" noChangeArrowheads="1"/>
          </p:cNvSpPr>
          <p:nvPr>
            <p:ph type="title"/>
          </p:nvPr>
        </p:nvSpPr>
        <p:spPr/>
        <p:txBody>
          <a:bodyPr/>
          <a:lstStyle/>
          <a:p>
            <a:r>
              <a:rPr lang="en-US" altLang="en-US" dirty="0"/>
              <a:t>VII: The Facial Nerves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5608" name="Rectangle 8"/>
          <p:cNvSpPr>
            <a:spLocks noGrp="1" noChangeArrowheads="1"/>
          </p:cNvSpPr>
          <p:nvPr>
            <p:ph type="title"/>
          </p:nvPr>
        </p:nvSpPr>
        <p:spPr/>
        <p:txBody>
          <a:bodyPr/>
          <a:lstStyle/>
          <a:p>
            <a:r>
              <a:rPr lang="en-US" altLang="en-US" dirty="0"/>
              <a:t>VIII: The </a:t>
            </a:r>
            <a:r>
              <a:rPr lang="en-US" altLang="en-US" dirty="0" err="1"/>
              <a:t>Vestibulocochlear</a:t>
            </a:r>
            <a:r>
              <a:rPr lang="en-US" altLang="en-US" dirty="0"/>
              <a:t> Nerves</a:t>
            </a:r>
          </a:p>
        </p:txBody>
      </p:sp>
      <p:sp>
        <p:nvSpPr>
          <p:cNvPr id="25609" name="Rectangle 9"/>
          <p:cNvSpPr>
            <a:spLocks noGrp="1" noChangeArrowheads="1"/>
          </p:cNvSpPr>
          <p:nvPr>
            <p:ph type="body" idx="1"/>
          </p:nvPr>
        </p:nvSpPr>
        <p:spPr/>
        <p:txBody>
          <a:bodyPr/>
          <a:lstStyle/>
          <a:p>
            <a:pPr>
              <a:lnSpc>
                <a:spcPct val="90000"/>
              </a:lnSpc>
            </a:pPr>
            <a:r>
              <a:rPr lang="en-US" altLang="en-US" dirty="0"/>
              <a:t>Afferent fibers from hearing receptors (cochlear division) and equilibrium receptors (vestibular division) pass from inner ear through internal acoustic </a:t>
            </a:r>
            <a:r>
              <a:rPr lang="en-US" altLang="en-US" dirty="0" err="1"/>
              <a:t>meatuses</a:t>
            </a:r>
            <a:r>
              <a:rPr lang="en-US" altLang="en-US" dirty="0"/>
              <a:t>, and enter brain stem at </a:t>
            </a:r>
            <a:r>
              <a:rPr lang="en-US" altLang="en-US" dirty="0" err="1"/>
              <a:t>pons</a:t>
            </a:r>
            <a:r>
              <a:rPr lang="en-US" altLang="en-US" dirty="0"/>
              <a:t>-medulla border</a:t>
            </a:r>
          </a:p>
          <a:p>
            <a:pPr>
              <a:lnSpc>
                <a:spcPct val="90000"/>
              </a:lnSpc>
            </a:pPr>
            <a:r>
              <a:rPr lang="en-US" altLang="en-US" dirty="0"/>
              <a:t>Mostly sensory function; small motor component for adjustment of sensitivity of receptors</a:t>
            </a:r>
          </a:p>
          <a:p>
            <a:pPr>
              <a:lnSpc>
                <a:spcPct val="90000"/>
              </a:lnSpc>
            </a:pPr>
            <a:r>
              <a:rPr lang="en-US" altLang="en-US" dirty="0"/>
              <a:t>Formerly </a:t>
            </a:r>
            <a:r>
              <a:rPr lang="en-US" altLang="en-US" i="1" dirty="0"/>
              <a:t>auditory nerve </a:t>
            </a:r>
          </a:p>
        </p:txBody>
      </p:sp>
    </p:spTree>
    <p:extLst>
      <p:ext uri="{BB962C8B-B14F-4D97-AF65-F5344CB8AC3E}">
        <p14:creationId xmlns:p14="http://schemas.microsoft.com/office/powerpoint/2010/main" val="1195205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err="1" smtClean="0"/>
              <a:t>Vestibulo</a:t>
            </a:r>
            <a:r>
              <a:rPr lang="en-US" dirty="0" smtClean="0"/>
              <a:t>:</a:t>
            </a:r>
          </a:p>
          <a:p>
            <a:pPr lvl="1"/>
            <a:r>
              <a:rPr lang="en-US" dirty="0" smtClean="0"/>
              <a:t>Vestibule is related to balance and equilibrium</a:t>
            </a:r>
          </a:p>
          <a:p>
            <a:r>
              <a:rPr lang="en-US" dirty="0" smtClean="0"/>
              <a:t>Cochlear</a:t>
            </a:r>
          </a:p>
          <a:p>
            <a:pPr lvl="1"/>
            <a:r>
              <a:rPr lang="en-US" dirty="0" smtClean="0"/>
              <a:t>Cochlea houses the hearing receptors </a:t>
            </a:r>
          </a:p>
          <a:p>
            <a:endParaRPr lang="en-US" dirty="0" smtClean="0"/>
          </a:p>
          <a:p>
            <a:r>
              <a:rPr lang="en-US" dirty="0" smtClean="0"/>
              <a:t>Mostly sensory</a:t>
            </a:r>
          </a:p>
          <a:p>
            <a:pPr lvl="1"/>
            <a:r>
              <a:rPr lang="en-US" dirty="0" smtClean="0"/>
              <a:t>Hearing and balance</a:t>
            </a:r>
          </a:p>
          <a:p>
            <a:r>
              <a:rPr lang="en-US" dirty="0" smtClean="0"/>
              <a:t>Minor motor component</a:t>
            </a:r>
          </a:p>
          <a:p>
            <a:pPr lvl="1"/>
            <a:r>
              <a:rPr lang="en-US" dirty="0" smtClean="0"/>
              <a:t>Adjusts sensitivity of the sensory receptors</a:t>
            </a:r>
          </a:p>
          <a:p>
            <a:pPr lvl="1"/>
            <a:endParaRPr lang="en-US" dirty="0" smtClean="0"/>
          </a:p>
        </p:txBody>
      </p:sp>
      <p:sp>
        <p:nvSpPr>
          <p:cNvPr id="4" name="Rectangle 8"/>
          <p:cNvSpPr>
            <a:spLocks noGrp="1" noChangeArrowheads="1"/>
          </p:cNvSpPr>
          <p:nvPr>
            <p:ph type="title"/>
          </p:nvPr>
        </p:nvSpPr>
        <p:spPr/>
        <p:txBody>
          <a:bodyPr/>
          <a:lstStyle/>
          <a:p>
            <a:r>
              <a:rPr lang="en-US" altLang="en-US" dirty="0"/>
              <a:t>VIII: The </a:t>
            </a:r>
            <a:r>
              <a:rPr lang="en-US" altLang="en-US" dirty="0" err="1"/>
              <a:t>Vestibulocochlear</a:t>
            </a:r>
            <a:r>
              <a:rPr lang="en-US" altLang="en-US" dirty="0"/>
              <a:t> Nerves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2296" name="Rectangle 8"/>
          <p:cNvSpPr>
            <a:spLocks noGrp="1" noChangeArrowheads="1"/>
          </p:cNvSpPr>
          <p:nvPr>
            <p:ph type="title"/>
          </p:nvPr>
        </p:nvSpPr>
        <p:spPr/>
        <p:txBody>
          <a:bodyPr/>
          <a:lstStyle/>
          <a:p>
            <a:r>
              <a:rPr lang="en-US" altLang="en-US" dirty="0"/>
              <a:t>Classification by </a:t>
            </a:r>
            <a:r>
              <a:rPr lang="en-US" altLang="en-US" b="1" dirty="0"/>
              <a:t>Location</a:t>
            </a:r>
          </a:p>
        </p:txBody>
      </p:sp>
      <p:sp>
        <p:nvSpPr>
          <p:cNvPr id="12297" name="Rectangle 9"/>
          <p:cNvSpPr>
            <a:spLocks noGrp="1" noChangeArrowheads="1"/>
          </p:cNvSpPr>
          <p:nvPr>
            <p:ph type="body" idx="1"/>
          </p:nvPr>
        </p:nvSpPr>
        <p:spPr/>
        <p:txBody>
          <a:bodyPr/>
          <a:lstStyle/>
          <a:p>
            <a:r>
              <a:rPr lang="en-US" altLang="en-US" b="1" dirty="0" err="1"/>
              <a:t>Interoceptors</a:t>
            </a:r>
            <a:r>
              <a:rPr lang="en-US" altLang="en-US" dirty="0"/>
              <a:t> (</a:t>
            </a:r>
            <a:r>
              <a:rPr lang="en-US" altLang="en-US" dirty="0" err="1"/>
              <a:t>visceroceptors</a:t>
            </a:r>
            <a:r>
              <a:rPr lang="en-US" altLang="en-US" dirty="0"/>
              <a:t>)</a:t>
            </a:r>
          </a:p>
          <a:p>
            <a:pPr lvl="1"/>
            <a:r>
              <a:rPr lang="en-US" altLang="en-US" dirty="0"/>
              <a:t>Respond to stimuli arising in internal viscera and blood vessels</a:t>
            </a:r>
          </a:p>
          <a:p>
            <a:pPr lvl="1"/>
            <a:endParaRPr lang="en-US" altLang="en-US" dirty="0" smtClean="0"/>
          </a:p>
          <a:p>
            <a:pPr lvl="1"/>
            <a:r>
              <a:rPr lang="en-US" altLang="en-US" dirty="0" smtClean="0"/>
              <a:t>Sensitive </a:t>
            </a:r>
            <a:r>
              <a:rPr lang="en-US" altLang="en-US" dirty="0"/>
              <a:t>to chemical changes, tissue stretch, and temperature changes</a:t>
            </a:r>
          </a:p>
          <a:p>
            <a:pPr lvl="1"/>
            <a:endParaRPr lang="en-US" altLang="en-US" dirty="0" smtClean="0"/>
          </a:p>
          <a:p>
            <a:pPr lvl="1"/>
            <a:r>
              <a:rPr lang="en-US" altLang="en-US" dirty="0" smtClean="0"/>
              <a:t>Sometimes </a:t>
            </a:r>
            <a:r>
              <a:rPr lang="en-US" altLang="en-US" dirty="0"/>
              <a:t>cause discomfort </a:t>
            </a:r>
            <a:endParaRPr lang="en-US" altLang="en-US" dirty="0" smtClean="0"/>
          </a:p>
          <a:p>
            <a:pPr lvl="2"/>
            <a:r>
              <a:rPr lang="en-US" altLang="en-US" dirty="0" smtClean="0"/>
              <a:t>We are usually </a:t>
            </a:r>
            <a:r>
              <a:rPr lang="en-US" altLang="en-US" dirty="0"/>
              <a:t>unaware of their workings</a:t>
            </a:r>
          </a:p>
        </p:txBody>
      </p:sp>
    </p:spTree>
    <p:extLst>
      <p:ext uri="{BB962C8B-B14F-4D97-AF65-F5344CB8AC3E}">
        <p14:creationId xmlns:p14="http://schemas.microsoft.com/office/powerpoint/2010/main" val="3716712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Origin:  Receptors in the vestibule (balance) and cochlea (hearing).</a:t>
            </a:r>
          </a:p>
          <a:p>
            <a:pPr lvl="1"/>
            <a:r>
              <a:rPr lang="en-US" dirty="0" smtClean="0"/>
              <a:t>Vestibular Nerve (cell bodies in the Vestibular Ganglion) joins Cochlear nerve (cell bodies in the Spiral Ganglion) to pass through the internal acoustic </a:t>
            </a:r>
            <a:r>
              <a:rPr lang="en-US" dirty="0" err="1" smtClean="0"/>
              <a:t>meatus</a:t>
            </a:r>
            <a:r>
              <a:rPr lang="en-US" dirty="0" smtClean="0"/>
              <a:t> to go to brain stem</a:t>
            </a:r>
            <a:endParaRPr lang="en-US" dirty="0"/>
          </a:p>
        </p:txBody>
      </p:sp>
      <p:sp>
        <p:nvSpPr>
          <p:cNvPr id="4" name="Rectangle 8"/>
          <p:cNvSpPr>
            <a:spLocks noGrp="1" noChangeArrowheads="1"/>
          </p:cNvSpPr>
          <p:nvPr>
            <p:ph type="title"/>
          </p:nvPr>
        </p:nvSpPr>
        <p:spPr/>
        <p:txBody>
          <a:bodyPr/>
          <a:lstStyle/>
          <a:p>
            <a:r>
              <a:rPr lang="en-US" altLang="en-US" dirty="0"/>
              <a:t>VIII: The </a:t>
            </a:r>
            <a:r>
              <a:rPr lang="en-US" altLang="en-US" dirty="0" err="1"/>
              <a:t>Vestibulocochlear</a:t>
            </a:r>
            <a:r>
              <a:rPr lang="en-US" altLang="en-US" dirty="0"/>
              <a:t> Nerves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Clinical Tests</a:t>
            </a:r>
          </a:p>
          <a:p>
            <a:pPr lvl="1"/>
            <a:r>
              <a:rPr lang="en-US" dirty="0" smtClean="0"/>
              <a:t>Evaluate air conduction/bone conduction with tuning fork</a:t>
            </a:r>
          </a:p>
          <a:p>
            <a:pPr lvl="1"/>
            <a:r>
              <a:rPr lang="en-US" dirty="0" smtClean="0"/>
              <a:t>Check for hearing acuity</a:t>
            </a:r>
          </a:p>
          <a:p>
            <a:r>
              <a:rPr lang="en-US" dirty="0" smtClean="0"/>
              <a:t>Homeostatic Imbalance</a:t>
            </a:r>
          </a:p>
          <a:p>
            <a:pPr lvl="1"/>
            <a:r>
              <a:rPr lang="en-US" dirty="0" smtClean="0"/>
              <a:t>Damage to cochlear nerve:  </a:t>
            </a:r>
          </a:p>
          <a:p>
            <a:pPr lvl="2"/>
            <a:r>
              <a:rPr lang="en-US" dirty="0" smtClean="0"/>
              <a:t>central deafness (nerve deafness)</a:t>
            </a:r>
          </a:p>
          <a:p>
            <a:pPr lvl="1"/>
            <a:r>
              <a:rPr lang="en-US" dirty="0" smtClean="0"/>
              <a:t>Damage to vestibular nerve: </a:t>
            </a:r>
          </a:p>
          <a:p>
            <a:pPr lvl="2"/>
            <a:r>
              <a:rPr lang="en-US" dirty="0" smtClean="0"/>
              <a:t>Dizziness</a:t>
            </a:r>
          </a:p>
          <a:p>
            <a:pPr lvl="2"/>
            <a:r>
              <a:rPr lang="en-US" dirty="0" smtClean="0"/>
              <a:t>Rapid involuntary eye movements (</a:t>
            </a:r>
            <a:r>
              <a:rPr lang="en-US" dirty="0" err="1" smtClean="0"/>
              <a:t>Nystagmus</a:t>
            </a:r>
            <a:r>
              <a:rPr lang="en-US" dirty="0" smtClean="0"/>
              <a:t>)</a:t>
            </a:r>
          </a:p>
          <a:p>
            <a:pPr lvl="2"/>
            <a:r>
              <a:rPr lang="en-US" dirty="0" smtClean="0"/>
              <a:t>Loss of balance</a:t>
            </a:r>
          </a:p>
          <a:p>
            <a:pPr lvl="2"/>
            <a:r>
              <a:rPr lang="en-US" dirty="0" smtClean="0"/>
              <a:t>Nausea and vomiting  </a:t>
            </a:r>
          </a:p>
          <a:p>
            <a:pPr lvl="1"/>
            <a:endParaRPr lang="en-US" dirty="0"/>
          </a:p>
        </p:txBody>
      </p:sp>
      <p:sp>
        <p:nvSpPr>
          <p:cNvPr id="4" name="Rectangle 8"/>
          <p:cNvSpPr>
            <a:spLocks noGrp="1" noChangeArrowheads="1"/>
          </p:cNvSpPr>
          <p:nvPr>
            <p:ph type="title"/>
          </p:nvPr>
        </p:nvSpPr>
        <p:spPr/>
        <p:txBody>
          <a:bodyPr/>
          <a:lstStyle/>
          <a:p>
            <a:r>
              <a:rPr lang="en-US" altLang="en-US" dirty="0"/>
              <a:t>VIII: The </a:t>
            </a:r>
            <a:r>
              <a:rPr lang="en-US" altLang="en-US" dirty="0" err="1"/>
              <a:t>Vestibulocochlear</a:t>
            </a:r>
            <a:r>
              <a:rPr lang="en-US" altLang="en-US" dirty="0"/>
              <a:t> Nerves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7656" name="Rectangle 8"/>
          <p:cNvSpPr>
            <a:spLocks noGrp="1" noChangeArrowheads="1"/>
          </p:cNvSpPr>
          <p:nvPr>
            <p:ph type="title"/>
          </p:nvPr>
        </p:nvSpPr>
        <p:spPr/>
        <p:txBody>
          <a:bodyPr/>
          <a:lstStyle/>
          <a:p>
            <a:r>
              <a:rPr lang="en-US" altLang="en-US" dirty="0"/>
              <a:t>IX: The </a:t>
            </a:r>
            <a:r>
              <a:rPr lang="en-US" altLang="en-US" dirty="0" err="1"/>
              <a:t>Glossopharyngeal</a:t>
            </a:r>
            <a:r>
              <a:rPr lang="en-US" altLang="en-US" dirty="0"/>
              <a:t> Nerves</a:t>
            </a:r>
          </a:p>
        </p:txBody>
      </p:sp>
      <p:sp>
        <p:nvSpPr>
          <p:cNvPr id="27657" name="Rectangle 9"/>
          <p:cNvSpPr>
            <a:spLocks noGrp="1" noChangeArrowheads="1"/>
          </p:cNvSpPr>
          <p:nvPr>
            <p:ph type="body" idx="1"/>
          </p:nvPr>
        </p:nvSpPr>
        <p:spPr>
          <a:xfrm>
            <a:off x="457200" y="1600200"/>
            <a:ext cx="8229600" cy="4724400"/>
          </a:xfrm>
        </p:spPr>
        <p:txBody>
          <a:bodyPr>
            <a:normAutofit fontScale="70000" lnSpcReduction="20000"/>
          </a:bodyPr>
          <a:lstStyle/>
          <a:p>
            <a:pPr>
              <a:lnSpc>
                <a:spcPct val="90000"/>
              </a:lnSpc>
            </a:pPr>
            <a:r>
              <a:rPr lang="en-US" altLang="en-US" dirty="0" smtClean="0"/>
              <a:t>Origen/Pathway:  from medulla</a:t>
            </a:r>
            <a:r>
              <a:rPr lang="en-US" altLang="en-US" dirty="0" smtClean="0">
                <a:sym typeface="Wingdings" pitchFamily="2" charset="2"/>
              </a:rPr>
              <a:t> </a:t>
            </a:r>
            <a:r>
              <a:rPr lang="en-US" altLang="en-US" dirty="0" smtClean="0"/>
              <a:t>leave </a:t>
            </a:r>
            <a:r>
              <a:rPr lang="en-US" altLang="en-US" dirty="0"/>
              <a:t>skull via jugular foramen and run to throat</a:t>
            </a:r>
          </a:p>
          <a:p>
            <a:pPr>
              <a:lnSpc>
                <a:spcPct val="90000"/>
              </a:lnSpc>
            </a:pPr>
            <a:endParaRPr lang="en-US" altLang="en-US" dirty="0" smtClean="0"/>
          </a:p>
          <a:p>
            <a:pPr>
              <a:lnSpc>
                <a:spcPct val="90000"/>
              </a:lnSpc>
            </a:pPr>
            <a:r>
              <a:rPr lang="en-US" altLang="en-US" dirty="0" smtClean="0"/>
              <a:t>Motor </a:t>
            </a:r>
            <a:r>
              <a:rPr lang="en-US" altLang="en-US" dirty="0"/>
              <a:t>functions </a:t>
            </a:r>
            <a:endParaRPr lang="en-US" altLang="en-US" dirty="0" smtClean="0"/>
          </a:p>
          <a:p>
            <a:pPr lvl="1">
              <a:lnSpc>
                <a:spcPct val="90000"/>
              </a:lnSpc>
            </a:pPr>
            <a:endParaRPr lang="en-US" altLang="en-US" dirty="0" smtClean="0"/>
          </a:p>
          <a:p>
            <a:pPr lvl="1">
              <a:lnSpc>
                <a:spcPct val="90000"/>
              </a:lnSpc>
            </a:pPr>
            <a:r>
              <a:rPr lang="en-US" altLang="en-US" dirty="0" smtClean="0"/>
              <a:t>innervates </a:t>
            </a:r>
            <a:r>
              <a:rPr lang="en-US" altLang="en-US" dirty="0"/>
              <a:t>part of tongue and pharynx </a:t>
            </a:r>
            <a:endParaRPr lang="en-US" altLang="en-US" dirty="0" smtClean="0"/>
          </a:p>
          <a:p>
            <a:pPr lvl="2">
              <a:lnSpc>
                <a:spcPct val="90000"/>
              </a:lnSpc>
            </a:pPr>
            <a:r>
              <a:rPr lang="en-US" altLang="en-US" dirty="0" smtClean="0"/>
              <a:t>swallowing</a:t>
            </a:r>
          </a:p>
          <a:p>
            <a:pPr lvl="1">
              <a:lnSpc>
                <a:spcPct val="90000"/>
              </a:lnSpc>
            </a:pPr>
            <a:endParaRPr lang="en-US" altLang="en-US" dirty="0" smtClean="0"/>
          </a:p>
          <a:p>
            <a:pPr lvl="1">
              <a:lnSpc>
                <a:spcPct val="90000"/>
              </a:lnSpc>
            </a:pPr>
            <a:r>
              <a:rPr lang="en-US" altLang="en-US" dirty="0" smtClean="0"/>
              <a:t>Parotid salivary </a:t>
            </a:r>
            <a:r>
              <a:rPr lang="en-US" altLang="en-US" dirty="0"/>
              <a:t>glands</a:t>
            </a:r>
          </a:p>
          <a:p>
            <a:pPr>
              <a:lnSpc>
                <a:spcPct val="90000"/>
              </a:lnSpc>
            </a:pPr>
            <a:endParaRPr lang="en-US" altLang="en-US" dirty="0" smtClean="0"/>
          </a:p>
          <a:p>
            <a:pPr>
              <a:lnSpc>
                <a:spcPct val="90000"/>
              </a:lnSpc>
            </a:pPr>
            <a:r>
              <a:rPr lang="en-US" altLang="en-US" dirty="0" smtClean="0"/>
              <a:t>Sensory functions</a:t>
            </a:r>
          </a:p>
          <a:p>
            <a:pPr lvl="1">
              <a:lnSpc>
                <a:spcPct val="90000"/>
              </a:lnSpc>
            </a:pPr>
            <a:r>
              <a:rPr lang="en-US" altLang="en-US" dirty="0" smtClean="0"/>
              <a:t>taste from pharynx and posterior tongue</a:t>
            </a:r>
          </a:p>
          <a:p>
            <a:pPr lvl="1">
              <a:lnSpc>
                <a:spcPct val="90000"/>
              </a:lnSpc>
            </a:pPr>
            <a:r>
              <a:rPr lang="en-US" altLang="en-US" dirty="0" smtClean="0"/>
              <a:t>general sensory (touch, pressure, pain) </a:t>
            </a:r>
            <a:r>
              <a:rPr lang="en-US" altLang="en-US" dirty="0"/>
              <a:t>impulses from pharynx and posterior </a:t>
            </a:r>
            <a:r>
              <a:rPr lang="en-US" altLang="en-US" dirty="0" smtClean="0"/>
              <a:t>tongue</a:t>
            </a:r>
          </a:p>
          <a:p>
            <a:pPr lvl="1">
              <a:lnSpc>
                <a:spcPct val="90000"/>
              </a:lnSpc>
            </a:pPr>
            <a:r>
              <a:rPr lang="en-US" altLang="en-US" dirty="0" smtClean="0"/>
              <a:t>impulses </a:t>
            </a:r>
            <a:r>
              <a:rPr lang="en-US" altLang="en-US" dirty="0"/>
              <a:t>from carotid </a:t>
            </a:r>
            <a:r>
              <a:rPr lang="en-US" altLang="en-US" dirty="0" err="1"/>
              <a:t>chemoreceptors</a:t>
            </a:r>
            <a:r>
              <a:rPr lang="en-US" altLang="en-US" dirty="0"/>
              <a:t> and </a:t>
            </a:r>
            <a:r>
              <a:rPr lang="en-US" altLang="en-US" dirty="0" err="1"/>
              <a:t>baroreceptors</a:t>
            </a:r>
            <a:r>
              <a:rPr lang="en-US" altLang="en-US" dirty="0"/>
              <a:t> </a:t>
            </a:r>
          </a:p>
          <a:p>
            <a:pPr lvl="2">
              <a:lnSpc>
                <a:spcPct val="90000"/>
              </a:lnSpc>
            </a:pPr>
            <a:r>
              <a:rPr lang="en-US" altLang="en-US" dirty="0" smtClean="0"/>
              <a:t>Chemoreceptor:  sensitive to changes in blood O</a:t>
            </a:r>
            <a:r>
              <a:rPr lang="en-US" altLang="en-US" baseline="-25000" dirty="0" smtClean="0"/>
              <a:t>2</a:t>
            </a:r>
            <a:r>
              <a:rPr lang="en-US" altLang="en-US" dirty="0" smtClean="0"/>
              <a:t> and CO</a:t>
            </a:r>
            <a:r>
              <a:rPr lang="en-US" altLang="en-US" baseline="-25000" dirty="0" smtClean="0"/>
              <a:t>2</a:t>
            </a:r>
            <a:r>
              <a:rPr lang="en-US" altLang="en-US" dirty="0" smtClean="0"/>
              <a:t> levels</a:t>
            </a:r>
            <a:endParaRPr lang="en-US" altLang="en-US" baseline="-25000" dirty="0" smtClean="0"/>
          </a:p>
          <a:p>
            <a:pPr lvl="2">
              <a:lnSpc>
                <a:spcPct val="90000"/>
              </a:lnSpc>
            </a:pPr>
            <a:r>
              <a:rPr lang="en-US" altLang="en-US" dirty="0" err="1" smtClean="0"/>
              <a:t>Baroreceptors</a:t>
            </a:r>
            <a:r>
              <a:rPr lang="en-US" altLang="en-US" dirty="0" smtClean="0"/>
              <a:t>:  sensitive to changes in blood pressure </a:t>
            </a:r>
          </a:p>
        </p:txBody>
      </p:sp>
      <p:sp>
        <p:nvSpPr>
          <p:cNvPr id="5" name="Right Brace 4"/>
          <p:cNvSpPr/>
          <p:nvPr/>
        </p:nvSpPr>
        <p:spPr>
          <a:xfrm>
            <a:off x="5562600" y="3048000"/>
            <a:ext cx="152400" cy="304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a:off x="4114800" y="3810000"/>
            <a:ext cx="152400" cy="304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TextBox 6"/>
          <p:cNvSpPr txBox="1"/>
          <p:nvPr/>
        </p:nvSpPr>
        <p:spPr>
          <a:xfrm>
            <a:off x="5791200" y="3048000"/>
            <a:ext cx="2369816" cy="369332"/>
          </a:xfrm>
          <a:prstGeom prst="rect">
            <a:avLst/>
          </a:prstGeom>
          <a:noFill/>
        </p:spPr>
        <p:txBody>
          <a:bodyPr wrap="none" rtlCol="0">
            <a:spAutoFit/>
          </a:bodyPr>
          <a:lstStyle/>
          <a:p>
            <a:r>
              <a:rPr lang="en-US" dirty="0" smtClean="0"/>
              <a:t>SNS; Voluntary, skeletal</a:t>
            </a:r>
            <a:endParaRPr lang="en-US" dirty="0"/>
          </a:p>
        </p:txBody>
      </p:sp>
      <p:sp>
        <p:nvSpPr>
          <p:cNvPr id="8" name="TextBox 7"/>
          <p:cNvSpPr txBox="1"/>
          <p:nvPr/>
        </p:nvSpPr>
        <p:spPr>
          <a:xfrm>
            <a:off x="4495800" y="3733800"/>
            <a:ext cx="2243371" cy="646331"/>
          </a:xfrm>
          <a:prstGeom prst="rect">
            <a:avLst/>
          </a:prstGeom>
          <a:noFill/>
        </p:spPr>
        <p:txBody>
          <a:bodyPr wrap="none" rtlCol="0">
            <a:spAutoFit/>
          </a:bodyPr>
          <a:lstStyle/>
          <a:p>
            <a:r>
              <a:rPr lang="en-US" dirty="0" smtClean="0"/>
              <a:t>ANS; Parasympathetic</a:t>
            </a:r>
            <a:br>
              <a:rPr lang="en-US" dirty="0" smtClean="0"/>
            </a:br>
            <a:r>
              <a:rPr lang="en-US" dirty="0" smtClean="0"/>
              <a:t>involuntary</a:t>
            </a:r>
            <a:endParaRPr lang="en-US" dirty="0"/>
          </a:p>
        </p:txBody>
      </p:sp>
    </p:spTree>
    <p:extLst>
      <p:ext uri="{BB962C8B-B14F-4D97-AF65-F5344CB8AC3E}">
        <p14:creationId xmlns:p14="http://schemas.microsoft.com/office/powerpoint/2010/main" val="488660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Clinical Testing</a:t>
            </a:r>
          </a:p>
          <a:p>
            <a:pPr lvl="1"/>
            <a:r>
              <a:rPr lang="en-US" dirty="0" smtClean="0"/>
              <a:t>View uvula while mouth is open, saying “</a:t>
            </a:r>
            <a:r>
              <a:rPr lang="en-US" dirty="0" err="1" smtClean="0"/>
              <a:t>aah</a:t>
            </a:r>
            <a:r>
              <a:rPr lang="en-US" dirty="0" smtClean="0"/>
              <a:t>”</a:t>
            </a:r>
          </a:p>
          <a:p>
            <a:pPr lvl="1"/>
            <a:r>
              <a:rPr lang="en-US" dirty="0" smtClean="0"/>
              <a:t>Use cotton-tipped swab to test for gag reflex</a:t>
            </a:r>
          </a:p>
          <a:p>
            <a:pPr lvl="1"/>
            <a:r>
              <a:rPr lang="en-US" dirty="0" smtClean="0"/>
              <a:t>Check posterior tongue for ability to taste</a:t>
            </a:r>
          </a:p>
          <a:p>
            <a:pPr lvl="1"/>
            <a:endParaRPr lang="en-US" dirty="0" smtClean="0"/>
          </a:p>
          <a:p>
            <a:r>
              <a:rPr lang="en-US" dirty="0" smtClean="0"/>
              <a:t>Homeostatic Imbalance</a:t>
            </a:r>
          </a:p>
          <a:p>
            <a:pPr lvl="1"/>
            <a:r>
              <a:rPr lang="en-US" dirty="0" smtClean="0"/>
              <a:t>Damage to CN IX result in impaired ability to swallow and taste</a:t>
            </a:r>
            <a:endParaRPr lang="en-US" dirty="0"/>
          </a:p>
        </p:txBody>
      </p:sp>
      <p:sp>
        <p:nvSpPr>
          <p:cNvPr id="4" name="Rectangle 8"/>
          <p:cNvSpPr>
            <a:spLocks noGrp="1" noChangeArrowheads="1"/>
          </p:cNvSpPr>
          <p:nvPr>
            <p:ph type="title"/>
          </p:nvPr>
        </p:nvSpPr>
        <p:spPr/>
        <p:txBody>
          <a:bodyPr/>
          <a:lstStyle/>
          <a:p>
            <a:r>
              <a:rPr lang="en-US" altLang="en-US" dirty="0"/>
              <a:t>IX: The </a:t>
            </a:r>
            <a:r>
              <a:rPr lang="en-US" altLang="en-US" dirty="0" err="1"/>
              <a:t>Glossopharyngeal</a:t>
            </a:r>
            <a:r>
              <a:rPr lang="en-US" altLang="en-US" dirty="0"/>
              <a:t> Nerves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9706" name="Rectangle 10"/>
          <p:cNvSpPr>
            <a:spLocks noGrp="1" noChangeArrowheads="1"/>
          </p:cNvSpPr>
          <p:nvPr>
            <p:ph type="title"/>
          </p:nvPr>
        </p:nvSpPr>
        <p:spPr/>
        <p:txBody>
          <a:bodyPr/>
          <a:lstStyle/>
          <a:p>
            <a:r>
              <a:rPr lang="en-US" altLang="en-US" dirty="0"/>
              <a:t>X: The </a:t>
            </a:r>
            <a:r>
              <a:rPr lang="en-US" altLang="en-US" dirty="0" err="1"/>
              <a:t>Vagus</a:t>
            </a:r>
            <a:r>
              <a:rPr lang="en-US" altLang="en-US" dirty="0"/>
              <a:t> Nerves</a:t>
            </a:r>
          </a:p>
        </p:txBody>
      </p:sp>
      <p:sp>
        <p:nvSpPr>
          <p:cNvPr id="29707" name="Rectangle 11"/>
          <p:cNvSpPr>
            <a:spLocks noGrp="1" noChangeArrowheads="1"/>
          </p:cNvSpPr>
          <p:nvPr>
            <p:ph type="body" idx="1"/>
          </p:nvPr>
        </p:nvSpPr>
        <p:spPr>
          <a:xfrm>
            <a:off x="457200" y="1600200"/>
            <a:ext cx="4724400" cy="4525963"/>
          </a:xfrm>
        </p:spPr>
        <p:txBody>
          <a:bodyPr>
            <a:normAutofit fontScale="85000" lnSpcReduction="20000"/>
          </a:bodyPr>
          <a:lstStyle/>
          <a:p>
            <a:r>
              <a:rPr lang="en-US" altLang="en-US" sz="2800" dirty="0" err="1" smtClean="0"/>
              <a:t>Vagus</a:t>
            </a:r>
            <a:r>
              <a:rPr lang="en-US" altLang="en-US" sz="2800" dirty="0" smtClean="0"/>
              <a:t>:  “Vague” or wandering</a:t>
            </a:r>
          </a:p>
          <a:p>
            <a:r>
              <a:rPr lang="en-US" altLang="en-US" sz="2800" dirty="0" smtClean="0"/>
              <a:t>Only </a:t>
            </a:r>
            <a:r>
              <a:rPr lang="en-US" altLang="en-US" sz="2800" dirty="0"/>
              <a:t>cranial nerves that extend beyond head and neck region</a:t>
            </a:r>
          </a:p>
          <a:p>
            <a:r>
              <a:rPr lang="en-US" altLang="en-US" sz="2800" dirty="0" smtClean="0"/>
              <a:t>Origin:  from medulla through jugular foramen </a:t>
            </a:r>
            <a:r>
              <a:rPr lang="en-US" altLang="en-US" sz="2800" dirty="0" smtClean="0">
                <a:sym typeface="Wingdings" pitchFamily="2" charset="2"/>
              </a:rPr>
              <a:t> neck, thorax, and abdomen</a:t>
            </a:r>
            <a:endParaRPr lang="en-US" altLang="en-US" sz="2800" dirty="0"/>
          </a:p>
          <a:p>
            <a:endParaRPr lang="en-US" altLang="en-US" sz="2800" dirty="0" smtClean="0"/>
          </a:p>
          <a:p>
            <a:r>
              <a:rPr lang="en-US" altLang="en-US" sz="2800" dirty="0" smtClean="0"/>
              <a:t>Most </a:t>
            </a:r>
            <a:r>
              <a:rPr lang="en-US" altLang="en-US" sz="2800" dirty="0"/>
              <a:t>motor fibers are parasympathetic fibers </a:t>
            </a:r>
            <a:endParaRPr lang="en-US" altLang="en-US" sz="2800" dirty="0" smtClean="0"/>
          </a:p>
          <a:p>
            <a:pPr lvl="1"/>
            <a:r>
              <a:rPr lang="en-US" altLang="en-US" sz="2400" dirty="0" smtClean="0"/>
              <a:t>regulate </a:t>
            </a:r>
            <a:r>
              <a:rPr lang="en-US" altLang="en-US" sz="2400" dirty="0"/>
              <a:t>activities of </a:t>
            </a:r>
            <a:endParaRPr lang="en-US" altLang="en-US" sz="2400" dirty="0" smtClean="0"/>
          </a:p>
          <a:p>
            <a:pPr lvl="2"/>
            <a:r>
              <a:rPr lang="en-US" altLang="en-US" sz="2000" dirty="0" smtClean="0"/>
              <a:t>Heart</a:t>
            </a:r>
          </a:p>
          <a:p>
            <a:pPr lvl="2"/>
            <a:r>
              <a:rPr lang="en-US" altLang="en-US" sz="2000" dirty="0" smtClean="0"/>
              <a:t>Lungs</a:t>
            </a:r>
          </a:p>
          <a:p>
            <a:pPr lvl="2"/>
            <a:r>
              <a:rPr lang="en-US" altLang="en-US" sz="2000" dirty="0" smtClean="0"/>
              <a:t>Abdominal viscera</a:t>
            </a:r>
            <a:endParaRPr lang="en-US" altLang="en-US" sz="2000" dirty="0"/>
          </a:p>
        </p:txBody>
      </p:sp>
      <p:pic>
        <p:nvPicPr>
          <p:cNvPr id="29697" name="Picture 1"/>
          <p:cNvPicPr>
            <a:picLocks noChangeAspect="1" noChangeArrowheads="1"/>
          </p:cNvPicPr>
          <p:nvPr/>
        </p:nvPicPr>
        <p:blipFill>
          <a:blip r:embed="rId3" cstate="print"/>
          <a:srcRect/>
          <a:stretch>
            <a:fillRect/>
          </a:stretch>
        </p:blipFill>
        <p:spPr bwMode="auto">
          <a:xfrm>
            <a:off x="5781675" y="1228725"/>
            <a:ext cx="3362325" cy="5629275"/>
          </a:xfrm>
          <a:prstGeom prst="rect">
            <a:avLst/>
          </a:prstGeom>
          <a:noFill/>
          <a:ln w="9525">
            <a:noFill/>
            <a:miter lim="800000"/>
            <a:headEnd/>
            <a:tailEnd/>
          </a:ln>
        </p:spPr>
      </p:pic>
    </p:spTree>
    <p:extLst>
      <p:ext uri="{BB962C8B-B14F-4D97-AF65-F5344CB8AC3E}">
        <p14:creationId xmlns:p14="http://schemas.microsoft.com/office/powerpoint/2010/main" val="1475369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t>Sensory fibers </a:t>
            </a:r>
          </a:p>
          <a:p>
            <a:pPr lvl="1"/>
            <a:r>
              <a:rPr lang="en-US" altLang="en-US" dirty="0" smtClean="0"/>
              <a:t>carry impulses from thoracic and abdominal viscera</a:t>
            </a:r>
          </a:p>
          <a:p>
            <a:pPr lvl="1"/>
            <a:r>
              <a:rPr lang="en-US" altLang="en-US" dirty="0" err="1" smtClean="0"/>
              <a:t>Baroreceptors</a:t>
            </a:r>
            <a:endParaRPr lang="en-US" altLang="en-US" dirty="0" smtClean="0"/>
          </a:p>
          <a:p>
            <a:pPr lvl="1"/>
            <a:r>
              <a:rPr lang="en-US" altLang="en-US" dirty="0" err="1" smtClean="0"/>
              <a:t>Chemoreceptors</a:t>
            </a:r>
            <a:endParaRPr lang="en-US" altLang="en-US" dirty="0" smtClean="0"/>
          </a:p>
          <a:p>
            <a:pPr lvl="1"/>
            <a:r>
              <a:rPr lang="en-US" altLang="en-US" dirty="0" smtClean="0"/>
              <a:t>taste buds of posterior tongue and pharynx </a:t>
            </a:r>
          </a:p>
          <a:p>
            <a:pPr lvl="1"/>
            <a:r>
              <a:rPr lang="en-US" altLang="en-US" dirty="0" err="1" smtClean="0"/>
              <a:t>proprioceptive</a:t>
            </a:r>
            <a:r>
              <a:rPr lang="en-US" altLang="en-US" dirty="0" smtClean="0"/>
              <a:t> fibers from muscles of larynx and pharynx  </a:t>
            </a:r>
          </a:p>
          <a:p>
            <a:endParaRPr lang="en-US" dirty="0"/>
          </a:p>
        </p:txBody>
      </p:sp>
      <p:sp>
        <p:nvSpPr>
          <p:cNvPr id="4" name="Rectangle 10"/>
          <p:cNvSpPr>
            <a:spLocks noGrp="1" noChangeArrowheads="1"/>
          </p:cNvSpPr>
          <p:nvPr>
            <p:ph type="title"/>
          </p:nvPr>
        </p:nvSpPr>
        <p:spPr/>
        <p:txBody>
          <a:bodyPr/>
          <a:lstStyle/>
          <a:p>
            <a:r>
              <a:rPr lang="en-US" altLang="en-US" dirty="0"/>
              <a:t>X: The </a:t>
            </a:r>
            <a:r>
              <a:rPr lang="en-US" altLang="en-US" dirty="0" err="1"/>
              <a:t>Vagus</a:t>
            </a:r>
            <a:r>
              <a:rPr lang="en-US" altLang="en-US" dirty="0"/>
              <a:t> Nerves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Clinical Testing</a:t>
            </a:r>
          </a:p>
          <a:p>
            <a:pPr lvl="1"/>
            <a:r>
              <a:rPr lang="en-US" dirty="0" smtClean="0"/>
              <a:t>Similar to the testing for CN IX since their areas overlap</a:t>
            </a:r>
          </a:p>
          <a:p>
            <a:pPr lvl="1"/>
            <a:endParaRPr lang="en-US" dirty="0" smtClean="0"/>
          </a:p>
          <a:p>
            <a:r>
              <a:rPr lang="en-US" dirty="0" smtClean="0"/>
              <a:t>Homeostatic Imbalance</a:t>
            </a:r>
          </a:p>
          <a:p>
            <a:pPr lvl="1"/>
            <a:r>
              <a:rPr lang="en-US" dirty="0" smtClean="0"/>
              <a:t>Can lead to hoarseness or loss of voice if CN X is damaged</a:t>
            </a:r>
          </a:p>
          <a:p>
            <a:pPr lvl="1"/>
            <a:r>
              <a:rPr lang="en-US" dirty="0" smtClean="0"/>
              <a:t>Difficulty swallowing</a:t>
            </a:r>
          </a:p>
          <a:p>
            <a:pPr lvl="1"/>
            <a:r>
              <a:rPr lang="en-US" dirty="0" smtClean="0"/>
              <a:t>Changes in gastrointestinal motility</a:t>
            </a:r>
          </a:p>
          <a:p>
            <a:pPr lvl="1"/>
            <a:endParaRPr lang="en-US" dirty="0"/>
          </a:p>
        </p:txBody>
      </p:sp>
      <p:sp>
        <p:nvSpPr>
          <p:cNvPr id="4" name="Rectangle 10"/>
          <p:cNvSpPr>
            <a:spLocks noGrp="1" noChangeArrowheads="1"/>
          </p:cNvSpPr>
          <p:nvPr>
            <p:ph type="title"/>
          </p:nvPr>
        </p:nvSpPr>
        <p:spPr/>
        <p:txBody>
          <a:bodyPr/>
          <a:lstStyle/>
          <a:p>
            <a:r>
              <a:rPr lang="en-US" altLang="en-US" dirty="0"/>
              <a:t>X: The </a:t>
            </a:r>
            <a:r>
              <a:rPr lang="en-US" altLang="en-US" dirty="0" err="1"/>
              <a:t>Vagus</a:t>
            </a:r>
            <a:r>
              <a:rPr lang="en-US" altLang="en-US" dirty="0"/>
              <a:t> Nerves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1750" name="Rectangle 6"/>
          <p:cNvSpPr>
            <a:spLocks noGrp="1" noChangeArrowheads="1"/>
          </p:cNvSpPr>
          <p:nvPr>
            <p:ph type="title"/>
          </p:nvPr>
        </p:nvSpPr>
        <p:spPr/>
        <p:txBody>
          <a:bodyPr/>
          <a:lstStyle/>
          <a:p>
            <a:r>
              <a:rPr lang="en-US" altLang="en-US" dirty="0"/>
              <a:t>XI: The Accessory Nerves</a:t>
            </a:r>
          </a:p>
        </p:txBody>
      </p:sp>
      <p:sp>
        <p:nvSpPr>
          <p:cNvPr id="31751" name="Rectangle 7"/>
          <p:cNvSpPr>
            <a:spLocks noGrp="1" noChangeArrowheads="1"/>
          </p:cNvSpPr>
          <p:nvPr>
            <p:ph type="body" idx="1"/>
          </p:nvPr>
        </p:nvSpPr>
        <p:spPr>
          <a:xfrm>
            <a:off x="457200" y="1600200"/>
            <a:ext cx="7848600" cy="4525963"/>
          </a:xfrm>
        </p:spPr>
        <p:txBody>
          <a:bodyPr>
            <a:normAutofit/>
          </a:bodyPr>
          <a:lstStyle/>
          <a:p>
            <a:r>
              <a:rPr lang="en-US" altLang="en-US" dirty="0" smtClean="0"/>
              <a:t>Origin differs from the other cranial nerves</a:t>
            </a:r>
          </a:p>
          <a:p>
            <a:pPr lvl="1"/>
            <a:r>
              <a:rPr lang="en-US" altLang="en-US" dirty="0" smtClean="0"/>
              <a:t>Are </a:t>
            </a:r>
            <a:r>
              <a:rPr lang="en-US" altLang="en-US" b="1" dirty="0" smtClean="0"/>
              <a:t>spinal</a:t>
            </a:r>
            <a:r>
              <a:rPr lang="en-US" altLang="en-US" dirty="0" smtClean="0"/>
              <a:t> rootlets from the upper cervical regions instead of </a:t>
            </a:r>
            <a:r>
              <a:rPr lang="en-US" altLang="en-US" b="1" dirty="0" smtClean="0"/>
              <a:t>cranial</a:t>
            </a:r>
            <a:r>
              <a:rPr lang="en-US" altLang="en-US" dirty="0" smtClean="0"/>
              <a:t> rootlets </a:t>
            </a:r>
          </a:p>
          <a:p>
            <a:pPr lvl="1"/>
            <a:r>
              <a:rPr lang="en-US" altLang="en-US" dirty="0" smtClean="0"/>
              <a:t>Do </a:t>
            </a:r>
            <a:r>
              <a:rPr lang="en-US" altLang="en-US" b="1" dirty="0" smtClean="0"/>
              <a:t>not</a:t>
            </a:r>
            <a:r>
              <a:rPr lang="en-US" altLang="en-US" dirty="0" smtClean="0"/>
              <a:t> originate from the brain</a:t>
            </a:r>
          </a:p>
          <a:p>
            <a:r>
              <a:rPr lang="en-US" altLang="en-US" dirty="0" smtClean="0"/>
              <a:t>Rootlets </a:t>
            </a:r>
            <a:r>
              <a:rPr lang="en-US" altLang="en-US" dirty="0"/>
              <a:t>pass into cranium </a:t>
            </a:r>
            <a:r>
              <a:rPr lang="en-US" altLang="en-US" dirty="0" smtClean="0"/>
              <a:t>through the foramen magnum</a:t>
            </a:r>
            <a:endParaRPr lang="en-US" altLang="en-US" dirty="0"/>
          </a:p>
        </p:txBody>
      </p:sp>
      <p:pic>
        <p:nvPicPr>
          <p:cNvPr id="25601" name="Picture 1"/>
          <p:cNvPicPr>
            <a:picLocks noChangeAspect="1" noChangeArrowheads="1"/>
          </p:cNvPicPr>
          <p:nvPr/>
        </p:nvPicPr>
        <p:blipFill>
          <a:blip r:embed="rId3" cstate="print"/>
          <a:srcRect/>
          <a:stretch>
            <a:fillRect/>
          </a:stretch>
        </p:blipFill>
        <p:spPr bwMode="auto">
          <a:xfrm>
            <a:off x="5410200" y="4399359"/>
            <a:ext cx="3733800" cy="2458641"/>
          </a:xfrm>
          <a:prstGeom prst="rect">
            <a:avLst/>
          </a:prstGeom>
          <a:noFill/>
          <a:ln w="9525">
            <a:noFill/>
            <a:miter lim="800000"/>
            <a:headEnd/>
            <a:tailEnd/>
          </a:ln>
        </p:spPr>
      </p:pic>
    </p:spTree>
    <p:extLst>
      <p:ext uri="{BB962C8B-B14F-4D97-AF65-F5344CB8AC3E}">
        <p14:creationId xmlns:p14="http://schemas.microsoft.com/office/powerpoint/2010/main" val="2397049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t>Mostly Motor </a:t>
            </a:r>
          </a:p>
          <a:p>
            <a:pPr lvl="1"/>
            <a:r>
              <a:rPr lang="en-US" altLang="en-US" dirty="0" smtClean="0"/>
              <a:t>Innervates </a:t>
            </a:r>
            <a:r>
              <a:rPr lang="en-US" altLang="en-US" dirty="0" err="1" smtClean="0"/>
              <a:t>Trapezius</a:t>
            </a:r>
            <a:r>
              <a:rPr lang="en-US" altLang="en-US" dirty="0" smtClean="0"/>
              <a:t> muscles and </a:t>
            </a:r>
            <a:r>
              <a:rPr lang="en-US" altLang="en-US" dirty="0" err="1" smtClean="0"/>
              <a:t>Sternocleidomastoid</a:t>
            </a:r>
            <a:r>
              <a:rPr lang="en-US" altLang="en-US" dirty="0" smtClean="0"/>
              <a:t> muscles</a:t>
            </a:r>
          </a:p>
          <a:p>
            <a:r>
              <a:rPr lang="en-US" altLang="en-US" dirty="0" smtClean="0"/>
              <a:t>Minor sensory</a:t>
            </a:r>
          </a:p>
          <a:p>
            <a:pPr lvl="1"/>
            <a:r>
              <a:rPr lang="en-US" altLang="en-US" dirty="0" err="1" smtClean="0"/>
              <a:t>Proprioceptive</a:t>
            </a:r>
            <a:r>
              <a:rPr lang="en-US" altLang="en-US" dirty="0" smtClean="0"/>
              <a:t> input from the skeletal muscles</a:t>
            </a:r>
          </a:p>
          <a:p>
            <a:endParaRPr lang="en-US" altLang="en-US" dirty="0" smtClean="0"/>
          </a:p>
          <a:p>
            <a:r>
              <a:rPr lang="en-US" altLang="en-US" dirty="0" smtClean="0"/>
              <a:t>Formerly </a:t>
            </a:r>
            <a:r>
              <a:rPr lang="en-US" altLang="en-US" i="1" dirty="0" smtClean="0"/>
              <a:t>spinal accessory nerve</a:t>
            </a:r>
            <a:endParaRPr lang="en-US" altLang="en-US" dirty="0" smtClean="0"/>
          </a:p>
          <a:p>
            <a:endParaRPr lang="en-US" dirty="0"/>
          </a:p>
        </p:txBody>
      </p:sp>
      <p:sp>
        <p:nvSpPr>
          <p:cNvPr id="4" name="Rectangle 6"/>
          <p:cNvSpPr>
            <a:spLocks noGrp="1" noChangeArrowheads="1"/>
          </p:cNvSpPr>
          <p:nvPr>
            <p:ph type="title"/>
          </p:nvPr>
        </p:nvSpPr>
        <p:spPr/>
        <p:txBody>
          <a:bodyPr/>
          <a:lstStyle/>
          <a:p>
            <a:r>
              <a:rPr lang="en-US" altLang="en-US" dirty="0"/>
              <a:t>XI: The Accessory Nerves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Clinical Testing</a:t>
            </a:r>
          </a:p>
          <a:p>
            <a:pPr lvl="1"/>
            <a:r>
              <a:rPr lang="en-US" dirty="0" smtClean="0"/>
              <a:t>Muscle test the Traps and SCMs against resistance</a:t>
            </a:r>
          </a:p>
          <a:p>
            <a:pPr lvl="2"/>
            <a:r>
              <a:rPr lang="en-US" dirty="0" smtClean="0"/>
              <a:t>Ask them to rotate head and shrug shoulders </a:t>
            </a:r>
          </a:p>
          <a:p>
            <a:pPr lvl="3"/>
            <a:r>
              <a:rPr lang="en-US" dirty="0" smtClean="0"/>
              <a:t>“I </a:t>
            </a:r>
            <a:r>
              <a:rPr lang="en-US" dirty="0" err="1" smtClean="0"/>
              <a:t>dunno</a:t>
            </a:r>
            <a:r>
              <a:rPr lang="en-US" dirty="0" smtClean="0"/>
              <a:t>” movement</a:t>
            </a:r>
          </a:p>
          <a:p>
            <a:pPr lvl="3"/>
            <a:endParaRPr lang="en-US" dirty="0" smtClean="0"/>
          </a:p>
          <a:p>
            <a:r>
              <a:rPr lang="en-US" dirty="0" smtClean="0"/>
              <a:t>Homeostatic Imbalance</a:t>
            </a:r>
          </a:p>
          <a:p>
            <a:pPr lvl="1"/>
            <a:r>
              <a:rPr lang="en-US" dirty="0" smtClean="0"/>
              <a:t>Head turns toward side of injury due to SCM paralysis</a:t>
            </a:r>
          </a:p>
          <a:p>
            <a:pPr lvl="1"/>
            <a:r>
              <a:rPr lang="en-US" dirty="0" smtClean="0"/>
              <a:t>Elevation of shoulder (shrugging) becomes difficult</a:t>
            </a:r>
            <a:endParaRPr lang="en-US" dirty="0"/>
          </a:p>
        </p:txBody>
      </p:sp>
      <p:sp>
        <p:nvSpPr>
          <p:cNvPr id="4" name="Rectangle 6"/>
          <p:cNvSpPr>
            <a:spLocks noGrp="1" noChangeArrowheads="1"/>
          </p:cNvSpPr>
          <p:nvPr>
            <p:ph type="title"/>
          </p:nvPr>
        </p:nvSpPr>
        <p:spPr/>
        <p:txBody>
          <a:bodyPr/>
          <a:lstStyle/>
          <a:p>
            <a:r>
              <a:rPr lang="en-US" altLang="en-US" dirty="0"/>
              <a:t>XI: The Accessory Nerves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3326" name="Rectangle 14"/>
          <p:cNvSpPr>
            <a:spLocks noGrp="1" noChangeArrowheads="1"/>
          </p:cNvSpPr>
          <p:nvPr>
            <p:ph type="title"/>
          </p:nvPr>
        </p:nvSpPr>
        <p:spPr/>
        <p:txBody>
          <a:bodyPr/>
          <a:lstStyle/>
          <a:p>
            <a:r>
              <a:rPr lang="en-US" altLang="en-US" dirty="0"/>
              <a:t>Classification by </a:t>
            </a:r>
            <a:r>
              <a:rPr lang="en-US" altLang="en-US" b="1" dirty="0"/>
              <a:t>Location</a:t>
            </a:r>
          </a:p>
        </p:txBody>
      </p:sp>
      <p:sp>
        <p:nvSpPr>
          <p:cNvPr id="13327" name="Rectangle 15"/>
          <p:cNvSpPr>
            <a:spLocks noGrp="1" noChangeArrowheads="1"/>
          </p:cNvSpPr>
          <p:nvPr>
            <p:ph type="body" idx="1"/>
          </p:nvPr>
        </p:nvSpPr>
        <p:spPr/>
        <p:txBody>
          <a:bodyPr/>
          <a:lstStyle/>
          <a:p>
            <a:r>
              <a:rPr lang="en-US" altLang="en-US" b="1" dirty="0"/>
              <a:t>Proprioceptors</a:t>
            </a:r>
            <a:endParaRPr lang="en-US" altLang="en-US" dirty="0"/>
          </a:p>
          <a:p>
            <a:pPr lvl="1"/>
            <a:r>
              <a:rPr lang="en-US" altLang="en-US" dirty="0"/>
              <a:t>Respond to stretch in skeletal muscles, tendons, joints, ligaments, and connective tissue coverings of bones and muscles</a:t>
            </a:r>
          </a:p>
          <a:p>
            <a:pPr lvl="1"/>
            <a:endParaRPr lang="en-US" altLang="en-US" dirty="0" smtClean="0"/>
          </a:p>
          <a:p>
            <a:pPr lvl="1"/>
            <a:r>
              <a:rPr lang="en-US" altLang="en-US" dirty="0" smtClean="0"/>
              <a:t>Inform </a:t>
            </a:r>
            <a:r>
              <a:rPr lang="en-US" altLang="en-US" dirty="0"/>
              <a:t>brain of one's movements</a:t>
            </a:r>
          </a:p>
        </p:txBody>
      </p:sp>
    </p:spTree>
    <p:extLst>
      <p:ext uri="{BB962C8B-B14F-4D97-AF65-F5344CB8AC3E}">
        <p14:creationId xmlns:p14="http://schemas.microsoft.com/office/powerpoint/2010/main" val="2782322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3802" name="Rectangle 10"/>
          <p:cNvSpPr>
            <a:spLocks noGrp="1" noChangeArrowheads="1"/>
          </p:cNvSpPr>
          <p:nvPr>
            <p:ph type="title"/>
          </p:nvPr>
        </p:nvSpPr>
        <p:spPr/>
        <p:txBody>
          <a:bodyPr/>
          <a:lstStyle/>
          <a:p>
            <a:r>
              <a:rPr lang="en-US" altLang="en-US" dirty="0"/>
              <a:t>XII: The Hypoglossal Nerves</a:t>
            </a:r>
          </a:p>
        </p:txBody>
      </p:sp>
      <p:sp>
        <p:nvSpPr>
          <p:cNvPr id="33803" name="Rectangle 11"/>
          <p:cNvSpPr>
            <a:spLocks noGrp="1" noChangeArrowheads="1"/>
          </p:cNvSpPr>
          <p:nvPr>
            <p:ph type="body" idx="1"/>
          </p:nvPr>
        </p:nvSpPr>
        <p:spPr/>
        <p:txBody>
          <a:bodyPr>
            <a:normAutofit lnSpcReduction="10000"/>
          </a:bodyPr>
          <a:lstStyle/>
          <a:p>
            <a:r>
              <a:rPr lang="en-US" altLang="en-US" dirty="0" smtClean="0"/>
              <a:t>Origin:  Fibers </a:t>
            </a:r>
            <a:r>
              <a:rPr lang="en-US" altLang="en-US" dirty="0"/>
              <a:t>from medulla exit skull via hypoglossal canal </a:t>
            </a:r>
            <a:r>
              <a:rPr lang="en-US" altLang="en-US" dirty="0" smtClean="0"/>
              <a:t>to target the tongue</a:t>
            </a:r>
            <a:endParaRPr lang="en-US" altLang="en-US" dirty="0"/>
          </a:p>
          <a:p>
            <a:r>
              <a:rPr lang="en-US" altLang="en-US" dirty="0" smtClean="0"/>
              <a:t>Mixed nerve, mostly motor</a:t>
            </a:r>
          </a:p>
          <a:p>
            <a:endParaRPr lang="en-US" altLang="en-US" dirty="0" smtClean="0"/>
          </a:p>
          <a:p>
            <a:r>
              <a:rPr lang="en-US" altLang="en-US" dirty="0" smtClean="0"/>
              <a:t>Motor function </a:t>
            </a:r>
          </a:p>
          <a:p>
            <a:pPr lvl="1"/>
            <a:r>
              <a:rPr lang="en-US" altLang="en-US" dirty="0" smtClean="0"/>
              <a:t>Innervate </a:t>
            </a:r>
            <a:r>
              <a:rPr lang="en-US" altLang="en-US" dirty="0"/>
              <a:t>extrinsic </a:t>
            </a:r>
            <a:r>
              <a:rPr lang="en-US" altLang="en-US" dirty="0" smtClean="0"/>
              <a:t>and intrinsic muscles of tongue that </a:t>
            </a:r>
            <a:r>
              <a:rPr lang="en-US" altLang="en-US" dirty="0"/>
              <a:t>contribute to swallowing and </a:t>
            </a:r>
            <a:r>
              <a:rPr lang="en-US" altLang="en-US" dirty="0" smtClean="0"/>
              <a:t>speech</a:t>
            </a:r>
          </a:p>
          <a:p>
            <a:r>
              <a:rPr lang="en-US" altLang="en-US" dirty="0" smtClean="0"/>
              <a:t>Sensory function</a:t>
            </a:r>
          </a:p>
          <a:p>
            <a:pPr lvl="1"/>
            <a:r>
              <a:rPr lang="en-US" altLang="en-US" dirty="0" err="1" smtClean="0"/>
              <a:t>Proprioceptive</a:t>
            </a:r>
            <a:r>
              <a:rPr lang="en-US" altLang="en-US" dirty="0" smtClean="0"/>
              <a:t> input from the skeletal muscles</a:t>
            </a:r>
            <a:endParaRPr lang="en-US" altLang="en-US" dirty="0"/>
          </a:p>
        </p:txBody>
      </p:sp>
    </p:spTree>
    <p:extLst>
      <p:ext uri="{BB962C8B-B14F-4D97-AF65-F5344CB8AC3E}">
        <p14:creationId xmlns:p14="http://schemas.microsoft.com/office/powerpoint/2010/main" val="1559193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Clinical Testing</a:t>
            </a:r>
          </a:p>
          <a:p>
            <a:pPr lvl="1"/>
            <a:r>
              <a:rPr lang="en-US" dirty="0" smtClean="0"/>
              <a:t>Ask subjects to protrude and retract tongue</a:t>
            </a:r>
          </a:p>
          <a:p>
            <a:pPr lvl="2"/>
            <a:r>
              <a:rPr lang="en-US" dirty="0" smtClean="0"/>
              <a:t>(stick out their tongues)</a:t>
            </a:r>
          </a:p>
          <a:p>
            <a:pPr lvl="2"/>
            <a:r>
              <a:rPr lang="en-US" dirty="0" smtClean="0"/>
              <a:t>Check for deviation to one side </a:t>
            </a:r>
          </a:p>
          <a:p>
            <a:pPr lvl="2"/>
            <a:endParaRPr lang="en-US" dirty="0" smtClean="0"/>
          </a:p>
          <a:p>
            <a:r>
              <a:rPr lang="en-US" dirty="0" smtClean="0"/>
              <a:t>Homeostatic Imbalance</a:t>
            </a:r>
          </a:p>
          <a:p>
            <a:pPr lvl="1"/>
            <a:r>
              <a:rPr lang="en-US" dirty="0" smtClean="0"/>
              <a:t>Difficulty with speech and swallowing </a:t>
            </a:r>
          </a:p>
          <a:p>
            <a:pPr lvl="1"/>
            <a:r>
              <a:rPr lang="en-US" dirty="0" smtClean="0"/>
              <a:t>Decreased movement/paralysis of tongue and eventual atrophy</a:t>
            </a:r>
            <a:endParaRPr lang="en-US" dirty="0"/>
          </a:p>
        </p:txBody>
      </p:sp>
      <p:sp>
        <p:nvSpPr>
          <p:cNvPr id="4" name="Rectangle 10"/>
          <p:cNvSpPr>
            <a:spLocks noGrp="1" noChangeArrowheads="1"/>
          </p:cNvSpPr>
          <p:nvPr>
            <p:ph type="title"/>
          </p:nvPr>
        </p:nvSpPr>
        <p:spPr/>
        <p:txBody>
          <a:bodyPr/>
          <a:lstStyle/>
          <a:p>
            <a:r>
              <a:rPr lang="en-US" altLang="en-US" dirty="0"/>
              <a:t>XII: The Hypoglossal Nerves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152" name="Rectangle 8"/>
          <p:cNvSpPr>
            <a:spLocks noGrp="1" noChangeArrowheads="1"/>
          </p:cNvSpPr>
          <p:nvPr>
            <p:ph type="title"/>
          </p:nvPr>
        </p:nvSpPr>
        <p:spPr/>
        <p:txBody>
          <a:bodyPr/>
          <a:lstStyle/>
          <a:p>
            <a:r>
              <a:rPr lang="en-US" altLang="en-US"/>
              <a:t>Spinal Nerves</a:t>
            </a:r>
          </a:p>
        </p:txBody>
      </p:sp>
      <p:sp>
        <p:nvSpPr>
          <p:cNvPr id="6153" name="Rectangle 9"/>
          <p:cNvSpPr>
            <a:spLocks noGrp="1" noChangeArrowheads="1"/>
          </p:cNvSpPr>
          <p:nvPr>
            <p:ph type="body" idx="1"/>
          </p:nvPr>
        </p:nvSpPr>
        <p:spPr/>
        <p:txBody>
          <a:bodyPr>
            <a:normAutofit lnSpcReduction="10000"/>
          </a:bodyPr>
          <a:lstStyle/>
          <a:p>
            <a:r>
              <a:rPr lang="en-US" altLang="en-US" dirty="0"/>
              <a:t>31 pairs of mixed nerves named for point of issue from spinal cord</a:t>
            </a:r>
          </a:p>
          <a:p>
            <a:pPr lvl="1"/>
            <a:r>
              <a:rPr lang="en-US" altLang="en-US" dirty="0"/>
              <a:t>Supply all body parts but head and part of neck</a:t>
            </a:r>
          </a:p>
          <a:p>
            <a:pPr lvl="1"/>
            <a:endParaRPr lang="en-US" altLang="en-US" dirty="0" smtClean="0"/>
          </a:p>
          <a:p>
            <a:pPr lvl="1"/>
            <a:r>
              <a:rPr lang="en-US" altLang="en-US" dirty="0" smtClean="0"/>
              <a:t>8 </a:t>
            </a:r>
            <a:r>
              <a:rPr lang="en-US" altLang="en-US" dirty="0"/>
              <a:t>cervical (C</a:t>
            </a:r>
            <a:r>
              <a:rPr lang="en-US" altLang="en-US" baseline="-25000" dirty="0"/>
              <a:t>1</a:t>
            </a:r>
            <a:r>
              <a:rPr lang="en-US" altLang="en-US" dirty="0"/>
              <a:t>–C</a:t>
            </a:r>
            <a:r>
              <a:rPr lang="en-US" altLang="en-US" baseline="-25000" dirty="0"/>
              <a:t>8</a:t>
            </a:r>
            <a:r>
              <a:rPr lang="en-US" altLang="en-US" dirty="0"/>
              <a:t>)</a:t>
            </a:r>
          </a:p>
          <a:p>
            <a:pPr lvl="1"/>
            <a:r>
              <a:rPr lang="en-US" altLang="en-US" dirty="0"/>
              <a:t>12 thoracic (T</a:t>
            </a:r>
            <a:r>
              <a:rPr lang="en-US" altLang="en-US" baseline="-25000" dirty="0"/>
              <a:t>1</a:t>
            </a:r>
            <a:r>
              <a:rPr lang="en-US" altLang="en-US" dirty="0"/>
              <a:t>–T</a:t>
            </a:r>
            <a:r>
              <a:rPr lang="en-US" altLang="en-US" baseline="-25000" dirty="0"/>
              <a:t>12</a:t>
            </a:r>
            <a:r>
              <a:rPr lang="en-US" altLang="en-US" dirty="0"/>
              <a:t>)</a:t>
            </a:r>
          </a:p>
          <a:p>
            <a:pPr lvl="1"/>
            <a:r>
              <a:rPr lang="en-US" altLang="en-US" dirty="0"/>
              <a:t>5 Lumbar (L</a:t>
            </a:r>
            <a:r>
              <a:rPr lang="en-US" altLang="en-US" baseline="-25000" dirty="0"/>
              <a:t>1</a:t>
            </a:r>
            <a:r>
              <a:rPr lang="en-US" altLang="en-US" dirty="0"/>
              <a:t>–L</a:t>
            </a:r>
            <a:r>
              <a:rPr lang="en-US" altLang="en-US" baseline="-25000" dirty="0"/>
              <a:t>5</a:t>
            </a:r>
            <a:r>
              <a:rPr lang="en-US" altLang="en-US" dirty="0"/>
              <a:t>)</a:t>
            </a:r>
          </a:p>
          <a:p>
            <a:pPr lvl="1"/>
            <a:r>
              <a:rPr lang="en-US" altLang="en-US" dirty="0"/>
              <a:t>5 Sacral (S</a:t>
            </a:r>
            <a:r>
              <a:rPr lang="en-US" altLang="en-US" baseline="-25000" dirty="0"/>
              <a:t>1</a:t>
            </a:r>
            <a:r>
              <a:rPr lang="en-US" altLang="en-US" dirty="0"/>
              <a:t>–S</a:t>
            </a:r>
            <a:r>
              <a:rPr lang="en-US" altLang="en-US" baseline="-25000" dirty="0"/>
              <a:t>5</a:t>
            </a:r>
            <a:r>
              <a:rPr lang="en-US" altLang="en-US" dirty="0"/>
              <a:t>)</a:t>
            </a:r>
          </a:p>
          <a:p>
            <a:pPr lvl="1"/>
            <a:r>
              <a:rPr lang="en-US" altLang="en-US" dirty="0"/>
              <a:t>1 </a:t>
            </a:r>
            <a:r>
              <a:rPr lang="en-US" altLang="en-US" dirty="0" err="1"/>
              <a:t>Coccygeal</a:t>
            </a:r>
            <a:r>
              <a:rPr lang="en-US" altLang="en-US" dirty="0"/>
              <a:t> (C</a:t>
            </a:r>
            <a:r>
              <a:rPr lang="en-US" altLang="en-US" baseline="-25000" dirty="0"/>
              <a:t>0</a:t>
            </a:r>
            <a:r>
              <a:rPr lang="en-US" altLang="en-US" dirty="0"/>
              <a:t>)</a:t>
            </a:r>
          </a:p>
        </p:txBody>
      </p:sp>
    </p:spTree>
    <p:extLst>
      <p:ext uri="{BB962C8B-B14F-4D97-AF65-F5344CB8AC3E}">
        <p14:creationId xmlns:p14="http://schemas.microsoft.com/office/powerpoint/2010/main" val="2294746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7176" name="Rectangle 8"/>
          <p:cNvSpPr>
            <a:spLocks noGrp="1" noChangeArrowheads="1"/>
          </p:cNvSpPr>
          <p:nvPr>
            <p:ph type="title"/>
          </p:nvPr>
        </p:nvSpPr>
        <p:spPr>
          <a:xfrm>
            <a:off x="457200" y="274638"/>
            <a:ext cx="5638800" cy="1143000"/>
          </a:xfrm>
        </p:spPr>
        <p:txBody>
          <a:bodyPr/>
          <a:lstStyle/>
          <a:p>
            <a:r>
              <a:rPr lang="en-US" altLang="en-US" dirty="0"/>
              <a:t>Spinal Nerves</a:t>
            </a:r>
          </a:p>
        </p:txBody>
      </p:sp>
      <p:sp>
        <p:nvSpPr>
          <p:cNvPr id="7177" name="Rectangle 9"/>
          <p:cNvSpPr>
            <a:spLocks noGrp="1" noChangeArrowheads="1"/>
          </p:cNvSpPr>
          <p:nvPr>
            <p:ph type="body" idx="1"/>
          </p:nvPr>
        </p:nvSpPr>
        <p:spPr>
          <a:xfrm>
            <a:off x="457200" y="1600200"/>
            <a:ext cx="5257800" cy="4525963"/>
          </a:xfrm>
        </p:spPr>
        <p:txBody>
          <a:bodyPr>
            <a:normAutofit fontScale="92500"/>
          </a:bodyPr>
          <a:lstStyle/>
          <a:p>
            <a:r>
              <a:rPr lang="en-US" altLang="en-US" dirty="0"/>
              <a:t>Only 7 cervical vertebrae, yet 8 pairs cervical spinal nerves</a:t>
            </a:r>
          </a:p>
          <a:p>
            <a:pPr lvl="1"/>
            <a:r>
              <a:rPr lang="en-US" altLang="en-US" dirty="0"/>
              <a:t>7 exit vertebral canal superior to vertebrae for which named</a:t>
            </a:r>
          </a:p>
          <a:p>
            <a:pPr lvl="1"/>
            <a:r>
              <a:rPr lang="en-US" altLang="en-US" dirty="0"/>
              <a:t>1 exits canal inferior to C</a:t>
            </a:r>
            <a:r>
              <a:rPr lang="en-US" altLang="en-US" baseline="-25000" dirty="0"/>
              <a:t>7</a:t>
            </a:r>
            <a:endParaRPr lang="en-US" altLang="en-US" dirty="0"/>
          </a:p>
          <a:p>
            <a:endParaRPr lang="en-US" altLang="en-US" dirty="0" smtClean="0"/>
          </a:p>
          <a:p>
            <a:r>
              <a:rPr lang="en-US" altLang="en-US" dirty="0" smtClean="0"/>
              <a:t>Other spinal nerves exit </a:t>
            </a:r>
            <a:r>
              <a:rPr lang="en-US" altLang="en-US" dirty="0"/>
              <a:t>inferior to vertebra for which named</a:t>
            </a:r>
            <a:endParaRPr lang="en-US" altLang="en-US" dirty="0">
              <a:solidFill>
                <a:srgbClr val="FF0000"/>
              </a:solidFill>
            </a:endParaRPr>
          </a:p>
        </p:txBody>
      </p:sp>
      <p:pic>
        <p:nvPicPr>
          <p:cNvPr id="11265" name="Picture 1"/>
          <p:cNvPicPr>
            <a:picLocks noChangeAspect="1" noChangeArrowheads="1"/>
          </p:cNvPicPr>
          <p:nvPr/>
        </p:nvPicPr>
        <p:blipFill>
          <a:blip r:embed="rId3" cstate="print"/>
          <a:srcRect/>
          <a:stretch>
            <a:fillRect/>
          </a:stretch>
        </p:blipFill>
        <p:spPr bwMode="auto">
          <a:xfrm>
            <a:off x="6143625" y="252413"/>
            <a:ext cx="3000375" cy="6353175"/>
          </a:xfrm>
          <a:prstGeom prst="rect">
            <a:avLst/>
          </a:prstGeom>
          <a:noFill/>
          <a:ln w="9525">
            <a:noFill/>
            <a:miter lim="800000"/>
            <a:headEnd/>
            <a:tailEnd/>
          </a:ln>
        </p:spPr>
      </p:pic>
    </p:spTree>
    <p:extLst>
      <p:ext uri="{BB962C8B-B14F-4D97-AF65-F5344CB8AC3E}">
        <p14:creationId xmlns:p14="http://schemas.microsoft.com/office/powerpoint/2010/main" val="3585496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Placeholder 1"/>
          <p:cNvSpPr>
            <a:spLocks noGrp="1"/>
          </p:cNvSpPr>
          <p:nvPr>
            <p:ph type="ftr" sz="quarter" idx="10"/>
          </p:nvPr>
        </p:nvSpPr>
        <p:spPr/>
        <p:txBody>
          <a:bodyPr/>
          <a:lstStyle/>
          <a:p>
            <a:r>
              <a:rPr lang="en-GB" altLang="en-US" dirty="0" smtClean="0"/>
              <a:t> </a:t>
            </a:r>
            <a:endParaRPr lang="en-GB" altLang="en-US" dirty="0"/>
          </a:p>
        </p:txBody>
      </p:sp>
      <p:sp>
        <p:nvSpPr>
          <p:cNvPr id="8233"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13.7  Spinal nerves.</a:t>
            </a:r>
          </a:p>
        </p:txBody>
      </p:sp>
      <p:pic>
        <p:nvPicPr>
          <p:cNvPr id="8234" name="Picture 42" descr="figure_13_07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76"/>
          <a:stretch>
            <a:fillRect/>
          </a:stretch>
        </p:blipFill>
        <p:spPr bwMode="auto">
          <a:xfrm>
            <a:off x="2111375" y="255588"/>
            <a:ext cx="4968875" cy="6450012"/>
          </a:xfrm>
          <a:prstGeom prst="rect">
            <a:avLst/>
          </a:prstGeom>
          <a:noFill/>
          <a:extLst>
            <a:ext uri="{909E8E84-426E-40DD-AFC4-6F175D3DCCD1}">
              <a14:hiddenFill xmlns:a14="http://schemas.microsoft.com/office/drawing/2010/main">
                <a:solidFill>
                  <a:srgbClr val="FFFFFF"/>
                </a:solidFill>
              </a14:hiddenFill>
            </a:ext>
          </a:extLst>
        </p:spPr>
      </p:pic>
      <p:sp>
        <p:nvSpPr>
          <p:cNvPr id="8235" name="Freeform 43"/>
          <p:cNvSpPr>
            <a:spLocks/>
          </p:cNvSpPr>
          <p:nvPr/>
        </p:nvSpPr>
        <p:spPr bwMode="auto">
          <a:xfrm>
            <a:off x="3541713" y="4414838"/>
            <a:ext cx="2000250" cy="1619250"/>
          </a:xfrm>
          <a:custGeom>
            <a:avLst/>
            <a:gdLst>
              <a:gd name="T0" fmla="*/ 0 w 1260"/>
              <a:gd name="T1" fmla="*/ 1018 h 1020"/>
              <a:gd name="T2" fmla="*/ 56 w 1260"/>
              <a:gd name="T3" fmla="*/ 1020 h 1020"/>
              <a:gd name="T4" fmla="*/ 1260 w 1260"/>
              <a:gd name="T5" fmla="*/ 0 h 1020"/>
            </a:gdLst>
            <a:ahLst/>
            <a:cxnLst>
              <a:cxn ang="0">
                <a:pos x="T0" y="T1"/>
              </a:cxn>
              <a:cxn ang="0">
                <a:pos x="T2" y="T3"/>
              </a:cxn>
              <a:cxn ang="0">
                <a:pos x="T4" y="T5"/>
              </a:cxn>
            </a:cxnLst>
            <a:rect l="0" t="0" r="r" b="b"/>
            <a:pathLst>
              <a:path w="1260" h="1020">
                <a:moveTo>
                  <a:pt x="0" y="1018"/>
                </a:moveTo>
                <a:lnTo>
                  <a:pt x="56" y="1020"/>
                </a:lnTo>
                <a:lnTo>
                  <a:pt x="1260"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36" name="Freeform 44"/>
          <p:cNvSpPr>
            <a:spLocks/>
          </p:cNvSpPr>
          <p:nvPr/>
        </p:nvSpPr>
        <p:spPr bwMode="auto">
          <a:xfrm>
            <a:off x="3700463" y="4687888"/>
            <a:ext cx="92075" cy="1035050"/>
          </a:xfrm>
          <a:custGeom>
            <a:avLst/>
            <a:gdLst>
              <a:gd name="T0" fmla="*/ 58 w 58"/>
              <a:gd name="T1" fmla="*/ 652 h 652"/>
              <a:gd name="T2" fmla="*/ 0 w 58"/>
              <a:gd name="T3" fmla="*/ 652 h 652"/>
              <a:gd name="T4" fmla="*/ 0 w 58"/>
              <a:gd name="T5" fmla="*/ 2 h 652"/>
              <a:gd name="T6" fmla="*/ 56 w 58"/>
              <a:gd name="T7" fmla="*/ 0 h 652"/>
            </a:gdLst>
            <a:ahLst/>
            <a:cxnLst>
              <a:cxn ang="0">
                <a:pos x="T0" y="T1"/>
              </a:cxn>
              <a:cxn ang="0">
                <a:pos x="T2" y="T3"/>
              </a:cxn>
              <a:cxn ang="0">
                <a:pos x="T4" y="T5"/>
              </a:cxn>
              <a:cxn ang="0">
                <a:pos x="T6" y="T7"/>
              </a:cxn>
            </a:cxnLst>
            <a:rect l="0" t="0" r="r" b="b"/>
            <a:pathLst>
              <a:path w="58" h="652">
                <a:moveTo>
                  <a:pt x="58" y="652"/>
                </a:moveTo>
                <a:lnTo>
                  <a:pt x="0" y="652"/>
                </a:lnTo>
                <a:lnTo>
                  <a:pt x="0" y="2"/>
                </a:lnTo>
                <a:lnTo>
                  <a:pt x="56"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37" name="Line 45"/>
          <p:cNvSpPr>
            <a:spLocks noChangeShapeType="1"/>
          </p:cNvSpPr>
          <p:nvPr/>
        </p:nvSpPr>
        <p:spPr bwMode="auto">
          <a:xfrm>
            <a:off x="3497263" y="5208588"/>
            <a:ext cx="20320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8" name="Freeform 46"/>
          <p:cNvSpPr>
            <a:spLocks/>
          </p:cNvSpPr>
          <p:nvPr/>
        </p:nvSpPr>
        <p:spPr bwMode="auto">
          <a:xfrm>
            <a:off x="3700463" y="3827463"/>
            <a:ext cx="88900" cy="828675"/>
          </a:xfrm>
          <a:custGeom>
            <a:avLst/>
            <a:gdLst>
              <a:gd name="T0" fmla="*/ 56 w 56"/>
              <a:gd name="T1" fmla="*/ 520 h 522"/>
              <a:gd name="T2" fmla="*/ 0 w 56"/>
              <a:gd name="T3" fmla="*/ 522 h 522"/>
              <a:gd name="T4" fmla="*/ 0 w 56"/>
              <a:gd name="T5" fmla="*/ 2 h 522"/>
              <a:gd name="T6" fmla="*/ 54 w 56"/>
              <a:gd name="T7" fmla="*/ 0 h 522"/>
            </a:gdLst>
            <a:ahLst/>
            <a:cxnLst>
              <a:cxn ang="0">
                <a:pos x="T0" y="T1"/>
              </a:cxn>
              <a:cxn ang="0">
                <a:pos x="T2" y="T3"/>
              </a:cxn>
              <a:cxn ang="0">
                <a:pos x="T4" y="T5"/>
              </a:cxn>
              <a:cxn ang="0">
                <a:pos x="T6" y="T7"/>
              </a:cxn>
            </a:cxnLst>
            <a:rect l="0" t="0" r="r" b="b"/>
            <a:pathLst>
              <a:path w="56" h="522">
                <a:moveTo>
                  <a:pt x="56" y="520"/>
                </a:moveTo>
                <a:lnTo>
                  <a:pt x="0" y="522"/>
                </a:lnTo>
                <a:lnTo>
                  <a:pt x="0" y="2"/>
                </a:lnTo>
                <a:lnTo>
                  <a:pt x="54"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39" name="Line 47"/>
          <p:cNvSpPr>
            <a:spLocks noChangeShapeType="1"/>
          </p:cNvSpPr>
          <p:nvPr/>
        </p:nvSpPr>
        <p:spPr bwMode="auto">
          <a:xfrm>
            <a:off x="3579813" y="4249738"/>
            <a:ext cx="12065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0" name="Line 48"/>
          <p:cNvSpPr>
            <a:spLocks noChangeShapeType="1"/>
          </p:cNvSpPr>
          <p:nvPr/>
        </p:nvSpPr>
        <p:spPr bwMode="auto">
          <a:xfrm>
            <a:off x="3195638" y="3386138"/>
            <a:ext cx="237490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Freeform 49"/>
          <p:cNvSpPr>
            <a:spLocks/>
          </p:cNvSpPr>
          <p:nvPr/>
        </p:nvSpPr>
        <p:spPr bwMode="auto">
          <a:xfrm>
            <a:off x="3341688" y="2230438"/>
            <a:ext cx="1460500" cy="222250"/>
          </a:xfrm>
          <a:custGeom>
            <a:avLst/>
            <a:gdLst>
              <a:gd name="T0" fmla="*/ 0 w 920"/>
              <a:gd name="T1" fmla="*/ 140 h 140"/>
              <a:gd name="T2" fmla="*/ 662 w 920"/>
              <a:gd name="T3" fmla="*/ 140 h 140"/>
              <a:gd name="T4" fmla="*/ 920 w 920"/>
              <a:gd name="T5" fmla="*/ 0 h 140"/>
            </a:gdLst>
            <a:ahLst/>
            <a:cxnLst>
              <a:cxn ang="0">
                <a:pos x="T0" y="T1"/>
              </a:cxn>
              <a:cxn ang="0">
                <a:pos x="T2" y="T3"/>
              </a:cxn>
              <a:cxn ang="0">
                <a:pos x="T4" y="T5"/>
              </a:cxn>
            </a:cxnLst>
            <a:rect l="0" t="0" r="r" b="b"/>
            <a:pathLst>
              <a:path w="920" h="140">
                <a:moveTo>
                  <a:pt x="0" y="140"/>
                </a:moveTo>
                <a:lnTo>
                  <a:pt x="662" y="140"/>
                </a:lnTo>
                <a:lnTo>
                  <a:pt x="920"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2" name="Line 50"/>
          <p:cNvSpPr>
            <a:spLocks noChangeShapeType="1"/>
          </p:cNvSpPr>
          <p:nvPr/>
        </p:nvSpPr>
        <p:spPr bwMode="auto">
          <a:xfrm flipH="1" flipV="1">
            <a:off x="4389438" y="2455863"/>
            <a:ext cx="361950" cy="14287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Line 51"/>
          <p:cNvSpPr>
            <a:spLocks noChangeShapeType="1"/>
          </p:cNvSpPr>
          <p:nvPr/>
        </p:nvSpPr>
        <p:spPr bwMode="auto">
          <a:xfrm flipH="1">
            <a:off x="4395788" y="2452688"/>
            <a:ext cx="342900" cy="317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4" name="Freeform 52"/>
          <p:cNvSpPr>
            <a:spLocks/>
          </p:cNvSpPr>
          <p:nvPr/>
        </p:nvSpPr>
        <p:spPr bwMode="auto">
          <a:xfrm>
            <a:off x="3208338" y="1192213"/>
            <a:ext cx="2387600" cy="647700"/>
          </a:xfrm>
          <a:custGeom>
            <a:avLst/>
            <a:gdLst>
              <a:gd name="T0" fmla="*/ 0 w 1504"/>
              <a:gd name="T1" fmla="*/ 406 h 408"/>
              <a:gd name="T2" fmla="*/ 210 w 1504"/>
              <a:gd name="T3" fmla="*/ 408 h 408"/>
              <a:gd name="T4" fmla="*/ 1504 w 1504"/>
              <a:gd name="T5" fmla="*/ 0 h 408"/>
            </a:gdLst>
            <a:ahLst/>
            <a:cxnLst>
              <a:cxn ang="0">
                <a:pos x="T0" y="T1"/>
              </a:cxn>
              <a:cxn ang="0">
                <a:pos x="T2" y="T3"/>
              </a:cxn>
              <a:cxn ang="0">
                <a:pos x="T4" y="T5"/>
              </a:cxn>
            </a:cxnLst>
            <a:rect l="0" t="0" r="r" b="b"/>
            <a:pathLst>
              <a:path w="1504" h="408">
                <a:moveTo>
                  <a:pt x="0" y="406"/>
                </a:moveTo>
                <a:lnTo>
                  <a:pt x="210" y="408"/>
                </a:lnTo>
                <a:lnTo>
                  <a:pt x="1504"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5" name="Freeform 53"/>
          <p:cNvSpPr>
            <a:spLocks/>
          </p:cNvSpPr>
          <p:nvPr/>
        </p:nvSpPr>
        <p:spPr bwMode="auto">
          <a:xfrm>
            <a:off x="3700463" y="982663"/>
            <a:ext cx="92075" cy="482600"/>
          </a:xfrm>
          <a:custGeom>
            <a:avLst/>
            <a:gdLst>
              <a:gd name="T0" fmla="*/ 58 w 58"/>
              <a:gd name="T1" fmla="*/ 304 h 304"/>
              <a:gd name="T2" fmla="*/ 0 w 58"/>
              <a:gd name="T3" fmla="*/ 302 h 304"/>
              <a:gd name="T4" fmla="*/ 0 w 58"/>
              <a:gd name="T5" fmla="*/ 0 h 304"/>
              <a:gd name="T6" fmla="*/ 56 w 58"/>
              <a:gd name="T7" fmla="*/ 0 h 304"/>
            </a:gdLst>
            <a:ahLst/>
            <a:cxnLst>
              <a:cxn ang="0">
                <a:pos x="T0" y="T1"/>
              </a:cxn>
              <a:cxn ang="0">
                <a:pos x="T2" y="T3"/>
              </a:cxn>
              <a:cxn ang="0">
                <a:pos x="T4" y="T5"/>
              </a:cxn>
              <a:cxn ang="0">
                <a:pos x="T6" y="T7"/>
              </a:cxn>
            </a:cxnLst>
            <a:rect l="0" t="0" r="r" b="b"/>
            <a:pathLst>
              <a:path w="58" h="304">
                <a:moveTo>
                  <a:pt x="58" y="304"/>
                </a:moveTo>
                <a:lnTo>
                  <a:pt x="0" y="302"/>
                </a:lnTo>
                <a:lnTo>
                  <a:pt x="0" y="0"/>
                </a:lnTo>
                <a:lnTo>
                  <a:pt x="56"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6" name="Line 54"/>
          <p:cNvSpPr>
            <a:spLocks noChangeShapeType="1"/>
          </p:cNvSpPr>
          <p:nvPr/>
        </p:nvSpPr>
        <p:spPr bwMode="auto">
          <a:xfrm>
            <a:off x="3598863" y="1223963"/>
            <a:ext cx="10160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7" name="Freeform 55"/>
          <p:cNvSpPr>
            <a:spLocks/>
          </p:cNvSpPr>
          <p:nvPr/>
        </p:nvSpPr>
        <p:spPr bwMode="auto">
          <a:xfrm>
            <a:off x="3700463" y="487363"/>
            <a:ext cx="92075" cy="457200"/>
          </a:xfrm>
          <a:custGeom>
            <a:avLst/>
            <a:gdLst>
              <a:gd name="T0" fmla="*/ 56 w 58"/>
              <a:gd name="T1" fmla="*/ 2 h 288"/>
              <a:gd name="T2" fmla="*/ 0 w 58"/>
              <a:gd name="T3" fmla="*/ 0 h 288"/>
              <a:gd name="T4" fmla="*/ 0 w 58"/>
              <a:gd name="T5" fmla="*/ 288 h 288"/>
              <a:gd name="T6" fmla="*/ 58 w 58"/>
              <a:gd name="T7" fmla="*/ 286 h 288"/>
            </a:gdLst>
            <a:ahLst/>
            <a:cxnLst>
              <a:cxn ang="0">
                <a:pos x="T0" y="T1"/>
              </a:cxn>
              <a:cxn ang="0">
                <a:pos x="T2" y="T3"/>
              </a:cxn>
              <a:cxn ang="0">
                <a:pos x="T4" y="T5"/>
              </a:cxn>
              <a:cxn ang="0">
                <a:pos x="T6" y="T7"/>
              </a:cxn>
            </a:cxnLst>
            <a:rect l="0" t="0" r="r" b="b"/>
            <a:pathLst>
              <a:path w="58" h="288">
                <a:moveTo>
                  <a:pt x="56" y="2"/>
                </a:moveTo>
                <a:lnTo>
                  <a:pt x="0" y="0"/>
                </a:lnTo>
                <a:lnTo>
                  <a:pt x="0" y="288"/>
                </a:lnTo>
                <a:lnTo>
                  <a:pt x="58" y="286"/>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8" name="Line 56"/>
          <p:cNvSpPr>
            <a:spLocks noChangeShapeType="1"/>
          </p:cNvSpPr>
          <p:nvPr/>
        </p:nvSpPr>
        <p:spPr bwMode="auto">
          <a:xfrm>
            <a:off x="3598863" y="715963"/>
            <a:ext cx="10160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9" name="Freeform 57"/>
          <p:cNvSpPr>
            <a:spLocks/>
          </p:cNvSpPr>
          <p:nvPr/>
        </p:nvSpPr>
        <p:spPr bwMode="auto">
          <a:xfrm>
            <a:off x="5821363" y="538163"/>
            <a:ext cx="88900" cy="942975"/>
          </a:xfrm>
          <a:custGeom>
            <a:avLst/>
            <a:gdLst>
              <a:gd name="T0" fmla="*/ 0 w 56"/>
              <a:gd name="T1" fmla="*/ 0 h 594"/>
              <a:gd name="T2" fmla="*/ 56 w 56"/>
              <a:gd name="T3" fmla="*/ 0 h 594"/>
              <a:gd name="T4" fmla="*/ 56 w 56"/>
              <a:gd name="T5" fmla="*/ 594 h 594"/>
              <a:gd name="T6" fmla="*/ 2 w 56"/>
              <a:gd name="T7" fmla="*/ 592 h 594"/>
            </a:gdLst>
            <a:ahLst/>
            <a:cxnLst>
              <a:cxn ang="0">
                <a:pos x="T0" y="T1"/>
              </a:cxn>
              <a:cxn ang="0">
                <a:pos x="T2" y="T3"/>
              </a:cxn>
              <a:cxn ang="0">
                <a:pos x="T4" y="T5"/>
              </a:cxn>
              <a:cxn ang="0">
                <a:pos x="T6" y="T7"/>
              </a:cxn>
            </a:cxnLst>
            <a:rect l="0" t="0" r="r" b="b"/>
            <a:pathLst>
              <a:path w="56" h="594">
                <a:moveTo>
                  <a:pt x="0" y="0"/>
                </a:moveTo>
                <a:lnTo>
                  <a:pt x="56" y="0"/>
                </a:lnTo>
                <a:lnTo>
                  <a:pt x="56" y="594"/>
                </a:lnTo>
                <a:lnTo>
                  <a:pt x="2" y="592"/>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0" name="Line 58"/>
          <p:cNvSpPr>
            <a:spLocks noChangeShapeType="1"/>
          </p:cNvSpPr>
          <p:nvPr/>
        </p:nvSpPr>
        <p:spPr bwMode="auto">
          <a:xfrm>
            <a:off x="5907088" y="992188"/>
            <a:ext cx="857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1" name="Freeform 59"/>
          <p:cNvSpPr>
            <a:spLocks/>
          </p:cNvSpPr>
          <p:nvPr/>
        </p:nvSpPr>
        <p:spPr bwMode="auto">
          <a:xfrm>
            <a:off x="5821363" y="1582738"/>
            <a:ext cx="88900" cy="2124075"/>
          </a:xfrm>
          <a:custGeom>
            <a:avLst/>
            <a:gdLst>
              <a:gd name="T0" fmla="*/ 0 w 56"/>
              <a:gd name="T1" fmla="*/ 1338 h 1338"/>
              <a:gd name="T2" fmla="*/ 56 w 56"/>
              <a:gd name="T3" fmla="*/ 1336 h 1338"/>
              <a:gd name="T4" fmla="*/ 56 w 56"/>
              <a:gd name="T5" fmla="*/ 0 h 1338"/>
              <a:gd name="T6" fmla="*/ 1 w 56"/>
              <a:gd name="T7" fmla="*/ 0 h 1338"/>
            </a:gdLst>
            <a:ahLst/>
            <a:cxnLst>
              <a:cxn ang="0">
                <a:pos x="T0" y="T1"/>
              </a:cxn>
              <a:cxn ang="0">
                <a:pos x="T2" y="T3"/>
              </a:cxn>
              <a:cxn ang="0">
                <a:pos x="T4" y="T5"/>
              </a:cxn>
              <a:cxn ang="0">
                <a:pos x="T6" y="T7"/>
              </a:cxn>
            </a:cxnLst>
            <a:rect l="0" t="0" r="r" b="b"/>
            <a:pathLst>
              <a:path w="56" h="1338">
                <a:moveTo>
                  <a:pt x="0" y="1338"/>
                </a:moveTo>
                <a:lnTo>
                  <a:pt x="56" y="1336"/>
                </a:lnTo>
                <a:lnTo>
                  <a:pt x="56" y="0"/>
                </a:lnTo>
                <a:lnTo>
                  <a:pt x="1" y="0"/>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2" name="Line 60"/>
          <p:cNvSpPr>
            <a:spLocks noChangeShapeType="1"/>
          </p:cNvSpPr>
          <p:nvPr/>
        </p:nvSpPr>
        <p:spPr bwMode="auto">
          <a:xfrm>
            <a:off x="5907088" y="2630488"/>
            <a:ext cx="9525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3" name="Freeform 61"/>
          <p:cNvSpPr>
            <a:spLocks/>
          </p:cNvSpPr>
          <p:nvPr/>
        </p:nvSpPr>
        <p:spPr bwMode="auto">
          <a:xfrm>
            <a:off x="5821363" y="3827463"/>
            <a:ext cx="88900" cy="1149350"/>
          </a:xfrm>
          <a:custGeom>
            <a:avLst/>
            <a:gdLst>
              <a:gd name="T0" fmla="*/ 0 w 56"/>
              <a:gd name="T1" fmla="*/ 0 h 724"/>
              <a:gd name="T2" fmla="*/ 56 w 56"/>
              <a:gd name="T3" fmla="*/ 0 h 724"/>
              <a:gd name="T4" fmla="*/ 56 w 56"/>
              <a:gd name="T5" fmla="*/ 724 h 724"/>
              <a:gd name="T6" fmla="*/ 1 w 56"/>
              <a:gd name="T7" fmla="*/ 724 h 724"/>
            </a:gdLst>
            <a:ahLst/>
            <a:cxnLst>
              <a:cxn ang="0">
                <a:pos x="T0" y="T1"/>
              </a:cxn>
              <a:cxn ang="0">
                <a:pos x="T2" y="T3"/>
              </a:cxn>
              <a:cxn ang="0">
                <a:pos x="T4" y="T5"/>
              </a:cxn>
              <a:cxn ang="0">
                <a:pos x="T6" y="T7"/>
              </a:cxn>
            </a:cxnLst>
            <a:rect l="0" t="0" r="r" b="b"/>
            <a:pathLst>
              <a:path w="56" h="724">
                <a:moveTo>
                  <a:pt x="0" y="0"/>
                </a:moveTo>
                <a:lnTo>
                  <a:pt x="56" y="0"/>
                </a:lnTo>
                <a:lnTo>
                  <a:pt x="56" y="724"/>
                </a:lnTo>
                <a:lnTo>
                  <a:pt x="1" y="724"/>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 name="Line 62"/>
          <p:cNvSpPr>
            <a:spLocks noChangeShapeType="1"/>
          </p:cNvSpPr>
          <p:nvPr/>
        </p:nvSpPr>
        <p:spPr bwMode="auto">
          <a:xfrm>
            <a:off x="5910263" y="4395788"/>
            <a:ext cx="857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5" name="Freeform 63"/>
          <p:cNvSpPr>
            <a:spLocks/>
          </p:cNvSpPr>
          <p:nvPr/>
        </p:nvSpPr>
        <p:spPr bwMode="auto">
          <a:xfrm>
            <a:off x="5818188" y="5033963"/>
            <a:ext cx="92075" cy="835025"/>
          </a:xfrm>
          <a:custGeom>
            <a:avLst/>
            <a:gdLst>
              <a:gd name="T0" fmla="*/ 0 w 58"/>
              <a:gd name="T1" fmla="*/ 0 h 526"/>
              <a:gd name="T2" fmla="*/ 58 w 58"/>
              <a:gd name="T3" fmla="*/ 0 h 526"/>
              <a:gd name="T4" fmla="*/ 58 w 58"/>
              <a:gd name="T5" fmla="*/ 526 h 526"/>
              <a:gd name="T6" fmla="*/ 1 w 58"/>
              <a:gd name="T7" fmla="*/ 526 h 526"/>
            </a:gdLst>
            <a:ahLst/>
            <a:cxnLst>
              <a:cxn ang="0">
                <a:pos x="T0" y="T1"/>
              </a:cxn>
              <a:cxn ang="0">
                <a:pos x="T2" y="T3"/>
              </a:cxn>
              <a:cxn ang="0">
                <a:pos x="T4" y="T5"/>
              </a:cxn>
              <a:cxn ang="0">
                <a:pos x="T6" y="T7"/>
              </a:cxn>
            </a:cxnLst>
            <a:rect l="0" t="0" r="r" b="b"/>
            <a:pathLst>
              <a:path w="58" h="526">
                <a:moveTo>
                  <a:pt x="0" y="0"/>
                </a:moveTo>
                <a:lnTo>
                  <a:pt x="58" y="0"/>
                </a:lnTo>
                <a:lnTo>
                  <a:pt x="58" y="526"/>
                </a:lnTo>
                <a:lnTo>
                  <a:pt x="1" y="526"/>
                </a:ln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 name="Line 64"/>
          <p:cNvSpPr>
            <a:spLocks noChangeShapeType="1"/>
          </p:cNvSpPr>
          <p:nvPr/>
        </p:nvSpPr>
        <p:spPr bwMode="auto">
          <a:xfrm>
            <a:off x="5910263" y="5468938"/>
            <a:ext cx="920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7" name="Line 65"/>
          <p:cNvSpPr>
            <a:spLocks noChangeShapeType="1"/>
          </p:cNvSpPr>
          <p:nvPr/>
        </p:nvSpPr>
        <p:spPr bwMode="auto">
          <a:xfrm>
            <a:off x="5700713" y="6005513"/>
            <a:ext cx="342900" cy="28892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8" name="Rectangle 66"/>
          <p:cNvSpPr>
            <a:spLocks noChangeArrowheads="1"/>
          </p:cNvSpPr>
          <p:nvPr/>
        </p:nvSpPr>
        <p:spPr bwMode="auto">
          <a:xfrm>
            <a:off x="2049463" y="525463"/>
            <a:ext cx="1581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b="1">
                <a:latin typeface="Arial" charset="0"/>
              </a:rPr>
              <a:t>Cervical plexus</a:t>
            </a:r>
          </a:p>
        </p:txBody>
      </p:sp>
      <p:sp>
        <p:nvSpPr>
          <p:cNvPr id="8259" name="Rectangle 67"/>
          <p:cNvSpPr>
            <a:spLocks noChangeArrowheads="1"/>
          </p:cNvSpPr>
          <p:nvPr/>
        </p:nvSpPr>
        <p:spPr bwMode="auto">
          <a:xfrm>
            <a:off x="2041525" y="1038225"/>
            <a:ext cx="15922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b="1">
                <a:latin typeface="Arial" charset="0"/>
              </a:rPr>
              <a:t>Brachial plexus</a:t>
            </a:r>
          </a:p>
        </p:txBody>
      </p:sp>
      <p:sp>
        <p:nvSpPr>
          <p:cNvPr id="8260" name="Rectangle 68"/>
          <p:cNvSpPr>
            <a:spLocks noChangeArrowheads="1"/>
          </p:cNvSpPr>
          <p:nvPr/>
        </p:nvSpPr>
        <p:spPr bwMode="auto">
          <a:xfrm>
            <a:off x="2062163" y="1663700"/>
            <a:ext cx="131762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500" b="1">
                <a:latin typeface="Arial" charset="0"/>
              </a:rPr>
              <a:t>Cervical</a:t>
            </a:r>
          </a:p>
          <a:p>
            <a:pPr>
              <a:lnSpc>
                <a:spcPct val="95000"/>
              </a:lnSpc>
            </a:pPr>
            <a:r>
              <a:rPr lang="en-US" altLang="en-US" sz="1500" b="1">
                <a:latin typeface="Arial" charset="0"/>
              </a:rPr>
              <a:t>enlargement</a:t>
            </a:r>
          </a:p>
        </p:txBody>
      </p:sp>
      <p:sp>
        <p:nvSpPr>
          <p:cNvPr id="8261" name="Rectangle 69"/>
          <p:cNvSpPr>
            <a:spLocks noChangeArrowheads="1"/>
          </p:cNvSpPr>
          <p:nvPr/>
        </p:nvSpPr>
        <p:spPr bwMode="auto">
          <a:xfrm>
            <a:off x="2052638" y="2273300"/>
            <a:ext cx="1147762"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500" b="1">
                <a:latin typeface="Arial" charset="0"/>
              </a:rPr>
              <a:t>Intercostal</a:t>
            </a:r>
          </a:p>
          <a:p>
            <a:pPr>
              <a:lnSpc>
                <a:spcPct val="95000"/>
              </a:lnSpc>
            </a:pPr>
            <a:r>
              <a:rPr lang="en-US" altLang="en-US" sz="1500" b="1">
                <a:latin typeface="Arial" charset="0"/>
              </a:rPr>
              <a:t>nerves</a:t>
            </a:r>
          </a:p>
        </p:txBody>
      </p:sp>
      <p:sp>
        <p:nvSpPr>
          <p:cNvPr id="8262" name="Rectangle 70"/>
          <p:cNvSpPr>
            <a:spLocks noChangeArrowheads="1"/>
          </p:cNvSpPr>
          <p:nvPr/>
        </p:nvSpPr>
        <p:spPr bwMode="auto">
          <a:xfrm>
            <a:off x="2071688" y="3203575"/>
            <a:ext cx="131762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500" b="1">
                <a:latin typeface="Arial" charset="0"/>
              </a:rPr>
              <a:t>Lumbar</a:t>
            </a:r>
          </a:p>
          <a:p>
            <a:pPr>
              <a:lnSpc>
                <a:spcPct val="95000"/>
              </a:lnSpc>
            </a:pPr>
            <a:r>
              <a:rPr lang="en-US" altLang="en-US" sz="1500" b="1">
                <a:latin typeface="Arial" charset="0"/>
              </a:rPr>
              <a:t>enlargement</a:t>
            </a:r>
          </a:p>
        </p:txBody>
      </p:sp>
      <p:sp>
        <p:nvSpPr>
          <p:cNvPr id="8263" name="Rectangle 71"/>
          <p:cNvSpPr>
            <a:spLocks noChangeArrowheads="1"/>
          </p:cNvSpPr>
          <p:nvPr/>
        </p:nvSpPr>
        <p:spPr bwMode="auto">
          <a:xfrm>
            <a:off x="2060575" y="4054475"/>
            <a:ext cx="15398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b="1" dirty="0">
                <a:latin typeface="Arial" charset="0"/>
              </a:rPr>
              <a:t>Lumbar plexus</a:t>
            </a:r>
          </a:p>
        </p:txBody>
      </p:sp>
      <p:sp>
        <p:nvSpPr>
          <p:cNvPr id="8264" name="Rectangle 72"/>
          <p:cNvSpPr>
            <a:spLocks noChangeArrowheads="1"/>
          </p:cNvSpPr>
          <p:nvPr/>
        </p:nvSpPr>
        <p:spPr bwMode="auto">
          <a:xfrm>
            <a:off x="2044700" y="5018088"/>
            <a:ext cx="14128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b="1">
                <a:latin typeface="Arial" charset="0"/>
              </a:rPr>
              <a:t>Sacral plexus</a:t>
            </a:r>
          </a:p>
        </p:txBody>
      </p:sp>
      <p:sp>
        <p:nvSpPr>
          <p:cNvPr id="8265" name="Rectangle 73"/>
          <p:cNvSpPr>
            <a:spLocks noChangeArrowheads="1"/>
          </p:cNvSpPr>
          <p:nvPr/>
        </p:nvSpPr>
        <p:spPr bwMode="auto">
          <a:xfrm>
            <a:off x="2054225" y="5842000"/>
            <a:ext cx="14335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b="1">
                <a:latin typeface="Arial" charset="0"/>
              </a:rPr>
              <a:t>Cauda equina</a:t>
            </a:r>
          </a:p>
        </p:txBody>
      </p:sp>
      <p:sp>
        <p:nvSpPr>
          <p:cNvPr id="8266" name="Rectangle 74"/>
          <p:cNvSpPr>
            <a:spLocks noChangeArrowheads="1"/>
          </p:cNvSpPr>
          <p:nvPr/>
        </p:nvSpPr>
        <p:spPr bwMode="auto">
          <a:xfrm>
            <a:off x="6064250" y="623888"/>
            <a:ext cx="9255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5000"/>
              </a:lnSpc>
            </a:pPr>
            <a:r>
              <a:rPr lang="en-US" altLang="en-US" sz="1500" b="1">
                <a:latin typeface="Arial" charset="0"/>
              </a:rPr>
              <a:t>Cervical</a:t>
            </a:r>
          </a:p>
          <a:p>
            <a:pPr algn="ctr">
              <a:lnSpc>
                <a:spcPct val="95000"/>
              </a:lnSpc>
            </a:pPr>
            <a:r>
              <a:rPr lang="en-US" altLang="en-US" sz="1500" b="1">
                <a:latin typeface="Arial" charset="0"/>
              </a:rPr>
              <a:t>nerves</a:t>
            </a:r>
          </a:p>
          <a:p>
            <a:pPr algn="ctr">
              <a:lnSpc>
                <a:spcPct val="95000"/>
              </a:lnSpc>
            </a:pPr>
            <a:r>
              <a:rPr lang="en-US" altLang="en-US" sz="1500" b="1">
                <a:latin typeface="Arial" charset="0"/>
              </a:rPr>
              <a:t>C</a:t>
            </a:r>
            <a:r>
              <a:rPr lang="en-US" altLang="en-US" sz="1500" b="1" baseline="-25000">
                <a:latin typeface="Arial" charset="0"/>
              </a:rPr>
              <a:t>1</a:t>
            </a:r>
            <a:r>
              <a:rPr lang="en-US" altLang="en-US" sz="1500" b="1">
                <a:latin typeface="Arial" charset="0"/>
              </a:rPr>
              <a:t> – C</a:t>
            </a:r>
            <a:r>
              <a:rPr lang="en-US" altLang="en-US" sz="1500" b="1" baseline="-25000">
                <a:latin typeface="Arial" charset="0"/>
              </a:rPr>
              <a:t>8</a:t>
            </a:r>
            <a:endParaRPr lang="en-US" altLang="en-US" sz="1500" b="1">
              <a:latin typeface="Arial" charset="0"/>
            </a:endParaRPr>
          </a:p>
        </p:txBody>
      </p:sp>
      <p:sp>
        <p:nvSpPr>
          <p:cNvPr id="8267" name="Rectangle 75"/>
          <p:cNvSpPr>
            <a:spLocks noChangeArrowheads="1"/>
          </p:cNvSpPr>
          <p:nvPr/>
        </p:nvSpPr>
        <p:spPr bwMode="auto">
          <a:xfrm>
            <a:off x="6046788" y="2254250"/>
            <a:ext cx="9779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5000"/>
              </a:lnSpc>
            </a:pPr>
            <a:r>
              <a:rPr lang="en-US" altLang="en-US" sz="1500" b="1">
                <a:latin typeface="Arial" charset="0"/>
              </a:rPr>
              <a:t>Thoracic</a:t>
            </a:r>
          </a:p>
          <a:p>
            <a:pPr algn="ctr">
              <a:lnSpc>
                <a:spcPct val="95000"/>
              </a:lnSpc>
            </a:pPr>
            <a:r>
              <a:rPr lang="en-US" altLang="en-US" sz="1500" b="1">
                <a:latin typeface="Arial" charset="0"/>
              </a:rPr>
              <a:t>nerves</a:t>
            </a:r>
          </a:p>
          <a:p>
            <a:pPr algn="ctr">
              <a:lnSpc>
                <a:spcPct val="95000"/>
              </a:lnSpc>
            </a:pPr>
            <a:r>
              <a:rPr lang="en-US" altLang="en-US" sz="1500" b="1">
                <a:latin typeface="Arial" charset="0"/>
              </a:rPr>
              <a:t>T</a:t>
            </a:r>
            <a:r>
              <a:rPr lang="en-US" altLang="en-US" sz="1500" b="1" baseline="-25000">
                <a:latin typeface="Arial" charset="0"/>
              </a:rPr>
              <a:t>1</a:t>
            </a:r>
            <a:r>
              <a:rPr lang="en-US" altLang="en-US" sz="1500" b="1">
                <a:latin typeface="Arial" charset="0"/>
              </a:rPr>
              <a:t> – T</a:t>
            </a:r>
            <a:r>
              <a:rPr lang="en-US" altLang="en-US" sz="1500" b="1" baseline="-25000">
                <a:latin typeface="Arial" charset="0"/>
              </a:rPr>
              <a:t>12</a:t>
            </a:r>
            <a:endParaRPr lang="en-US" altLang="en-US" sz="1500" b="1">
              <a:latin typeface="Arial" charset="0"/>
            </a:endParaRPr>
          </a:p>
        </p:txBody>
      </p:sp>
      <p:sp>
        <p:nvSpPr>
          <p:cNvPr id="8268" name="Rectangle 76"/>
          <p:cNvSpPr>
            <a:spLocks noChangeArrowheads="1"/>
          </p:cNvSpPr>
          <p:nvPr/>
        </p:nvSpPr>
        <p:spPr bwMode="auto">
          <a:xfrm>
            <a:off x="6091238" y="4025900"/>
            <a:ext cx="88265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5000"/>
              </a:lnSpc>
            </a:pPr>
            <a:r>
              <a:rPr lang="en-US" altLang="en-US" sz="1500" b="1">
                <a:latin typeface="Arial" charset="0"/>
              </a:rPr>
              <a:t>Lumbar</a:t>
            </a:r>
          </a:p>
          <a:p>
            <a:pPr algn="ctr">
              <a:lnSpc>
                <a:spcPct val="95000"/>
              </a:lnSpc>
            </a:pPr>
            <a:r>
              <a:rPr lang="en-US" altLang="en-US" sz="1500" b="1">
                <a:latin typeface="Arial" charset="0"/>
              </a:rPr>
              <a:t>nerves</a:t>
            </a:r>
          </a:p>
          <a:p>
            <a:pPr algn="ctr">
              <a:lnSpc>
                <a:spcPct val="95000"/>
              </a:lnSpc>
            </a:pPr>
            <a:r>
              <a:rPr lang="en-US" altLang="en-US" sz="1500" b="1">
                <a:latin typeface="Arial" charset="0"/>
              </a:rPr>
              <a:t>L</a:t>
            </a:r>
            <a:r>
              <a:rPr lang="en-US" altLang="en-US" sz="1500" b="1" baseline="-25000">
                <a:latin typeface="Arial" charset="0"/>
              </a:rPr>
              <a:t>1</a:t>
            </a:r>
            <a:r>
              <a:rPr lang="en-US" altLang="en-US" sz="1500" b="1">
                <a:latin typeface="Arial" charset="0"/>
              </a:rPr>
              <a:t> – L</a:t>
            </a:r>
            <a:r>
              <a:rPr lang="en-US" altLang="en-US" sz="1500" b="1" baseline="-25000">
                <a:latin typeface="Arial" charset="0"/>
              </a:rPr>
              <a:t>5</a:t>
            </a:r>
            <a:endParaRPr lang="en-US" altLang="en-US" sz="1500" b="1">
              <a:latin typeface="Arial" charset="0"/>
            </a:endParaRPr>
          </a:p>
        </p:txBody>
      </p:sp>
      <p:sp>
        <p:nvSpPr>
          <p:cNvPr id="8269" name="Rectangle 77"/>
          <p:cNvSpPr>
            <a:spLocks noChangeArrowheads="1"/>
          </p:cNvSpPr>
          <p:nvPr/>
        </p:nvSpPr>
        <p:spPr bwMode="auto">
          <a:xfrm>
            <a:off x="6135688" y="5081588"/>
            <a:ext cx="7985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5000"/>
              </a:lnSpc>
            </a:pPr>
            <a:r>
              <a:rPr lang="en-US" altLang="en-US" sz="1500" b="1">
                <a:latin typeface="Arial" charset="0"/>
              </a:rPr>
              <a:t>Sacral</a:t>
            </a:r>
          </a:p>
          <a:p>
            <a:pPr algn="ctr">
              <a:lnSpc>
                <a:spcPct val="95000"/>
              </a:lnSpc>
            </a:pPr>
            <a:r>
              <a:rPr lang="en-US" altLang="en-US" sz="1500" b="1">
                <a:latin typeface="Arial" charset="0"/>
              </a:rPr>
              <a:t>nerves</a:t>
            </a:r>
          </a:p>
          <a:p>
            <a:pPr algn="ctr">
              <a:lnSpc>
                <a:spcPct val="95000"/>
              </a:lnSpc>
            </a:pPr>
            <a:r>
              <a:rPr lang="en-US" altLang="en-US" sz="1500" b="1">
                <a:latin typeface="Arial" charset="0"/>
              </a:rPr>
              <a:t>S</a:t>
            </a:r>
            <a:r>
              <a:rPr lang="en-US" altLang="en-US" sz="1500" b="1" baseline="-25000">
                <a:latin typeface="Arial" charset="0"/>
              </a:rPr>
              <a:t>1</a:t>
            </a:r>
            <a:r>
              <a:rPr lang="en-US" altLang="en-US" sz="1500" b="1">
                <a:latin typeface="Arial" charset="0"/>
              </a:rPr>
              <a:t> – S</a:t>
            </a:r>
            <a:r>
              <a:rPr lang="en-US" altLang="en-US" sz="1500" b="1" baseline="-25000">
                <a:latin typeface="Arial" charset="0"/>
              </a:rPr>
              <a:t>5</a:t>
            </a:r>
            <a:endParaRPr lang="en-US" altLang="en-US" sz="1500" b="1">
              <a:latin typeface="Arial" charset="0"/>
            </a:endParaRPr>
          </a:p>
        </p:txBody>
      </p:sp>
      <p:sp>
        <p:nvSpPr>
          <p:cNvPr id="8270" name="Rectangle 78"/>
          <p:cNvSpPr>
            <a:spLocks noChangeArrowheads="1"/>
          </p:cNvSpPr>
          <p:nvPr/>
        </p:nvSpPr>
        <p:spPr bwMode="auto">
          <a:xfrm>
            <a:off x="5949950" y="5930900"/>
            <a:ext cx="113665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5000"/>
              </a:lnSpc>
            </a:pPr>
            <a:r>
              <a:rPr lang="en-US" altLang="en-US" sz="1500" b="1">
                <a:latin typeface="Arial" charset="0"/>
              </a:rPr>
              <a:t>Coccygeal</a:t>
            </a:r>
          </a:p>
          <a:p>
            <a:pPr algn="ctr">
              <a:lnSpc>
                <a:spcPct val="95000"/>
              </a:lnSpc>
            </a:pPr>
            <a:r>
              <a:rPr lang="en-US" altLang="en-US" sz="1500" b="1">
                <a:latin typeface="Arial" charset="0"/>
              </a:rPr>
              <a:t>nerve</a:t>
            </a:r>
          </a:p>
          <a:p>
            <a:pPr algn="ctr">
              <a:lnSpc>
                <a:spcPct val="95000"/>
              </a:lnSpc>
            </a:pPr>
            <a:r>
              <a:rPr lang="en-US" altLang="en-US" sz="1500" b="1">
                <a:latin typeface="Arial" charset="0"/>
              </a:rPr>
              <a:t>Co</a:t>
            </a:r>
            <a:r>
              <a:rPr lang="en-US" altLang="en-US" sz="1500" b="1" baseline="-25000">
                <a:latin typeface="Arial" charset="0"/>
              </a:rPr>
              <a:t>1</a:t>
            </a:r>
            <a:endParaRPr lang="en-US" altLang="en-US" sz="1500" b="1">
              <a:latin typeface="Arial" charset="0"/>
            </a:endParaRPr>
          </a:p>
        </p:txBody>
      </p:sp>
    </p:spTree>
    <p:extLst>
      <p:ext uri="{BB962C8B-B14F-4D97-AF65-F5344CB8AC3E}">
        <p14:creationId xmlns:p14="http://schemas.microsoft.com/office/powerpoint/2010/main" val="2233844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9224" name="Rectangle 8"/>
          <p:cNvSpPr>
            <a:spLocks noGrp="1" noChangeArrowheads="1"/>
          </p:cNvSpPr>
          <p:nvPr>
            <p:ph type="title"/>
          </p:nvPr>
        </p:nvSpPr>
        <p:spPr/>
        <p:txBody>
          <a:bodyPr/>
          <a:lstStyle/>
          <a:p>
            <a:r>
              <a:rPr lang="en-US" altLang="en-US"/>
              <a:t>Spinal Nerves: Roots</a:t>
            </a:r>
          </a:p>
        </p:txBody>
      </p:sp>
      <p:sp>
        <p:nvSpPr>
          <p:cNvPr id="9225" name="Rectangle 9"/>
          <p:cNvSpPr>
            <a:spLocks noGrp="1" noChangeArrowheads="1"/>
          </p:cNvSpPr>
          <p:nvPr>
            <p:ph type="body" idx="1"/>
          </p:nvPr>
        </p:nvSpPr>
        <p:spPr>
          <a:xfrm>
            <a:off x="457200" y="1600200"/>
            <a:ext cx="4114800" cy="4525963"/>
          </a:xfrm>
        </p:spPr>
        <p:txBody>
          <a:bodyPr>
            <a:normAutofit fontScale="85000" lnSpcReduction="10000"/>
          </a:bodyPr>
          <a:lstStyle/>
          <a:p>
            <a:r>
              <a:rPr lang="en-US" altLang="en-US" dirty="0"/>
              <a:t>Each spinal nerve connects to spinal cord via two roots</a:t>
            </a:r>
          </a:p>
          <a:p>
            <a:endParaRPr lang="en-US" altLang="en-US" b="1" dirty="0" smtClean="0"/>
          </a:p>
          <a:p>
            <a:r>
              <a:rPr lang="en-US" altLang="en-US" b="1" dirty="0" smtClean="0"/>
              <a:t>Ventral </a:t>
            </a:r>
            <a:r>
              <a:rPr lang="en-US" altLang="en-US" b="1" dirty="0"/>
              <a:t>roots</a:t>
            </a:r>
          </a:p>
          <a:p>
            <a:pPr lvl="1"/>
            <a:r>
              <a:rPr lang="en-US" altLang="en-US" dirty="0"/>
              <a:t>Contain motor (efferent) fibers from ventral horn motor neurons</a:t>
            </a:r>
          </a:p>
          <a:p>
            <a:pPr lvl="1"/>
            <a:endParaRPr lang="en-US" altLang="en-US" dirty="0" smtClean="0"/>
          </a:p>
          <a:p>
            <a:pPr lvl="1"/>
            <a:r>
              <a:rPr lang="en-US" altLang="en-US" dirty="0" smtClean="0"/>
              <a:t>Fibers </a:t>
            </a:r>
            <a:r>
              <a:rPr lang="en-US" altLang="en-US" dirty="0"/>
              <a:t>innervate skeletal muscles</a:t>
            </a:r>
          </a:p>
        </p:txBody>
      </p:sp>
      <p:pic>
        <p:nvPicPr>
          <p:cNvPr id="7169" name="Picture 1"/>
          <p:cNvPicPr>
            <a:picLocks noChangeAspect="1" noChangeArrowheads="1"/>
          </p:cNvPicPr>
          <p:nvPr/>
        </p:nvPicPr>
        <p:blipFill>
          <a:blip r:embed="rId3" cstate="print"/>
          <a:srcRect/>
          <a:stretch>
            <a:fillRect/>
          </a:stretch>
        </p:blipFill>
        <p:spPr bwMode="auto">
          <a:xfrm>
            <a:off x="4858061" y="1600200"/>
            <a:ext cx="4285939" cy="3657600"/>
          </a:xfrm>
          <a:prstGeom prst="rect">
            <a:avLst/>
          </a:prstGeom>
          <a:noFill/>
          <a:ln w="9525">
            <a:noFill/>
            <a:miter lim="800000"/>
            <a:headEnd/>
            <a:tailEnd/>
          </a:ln>
        </p:spPr>
      </p:pic>
    </p:spTree>
    <p:extLst>
      <p:ext uri="{BB962C8B-B14F-4D97-AF65-F5344CB8AC3E}">
        <p14:creationId xmlns:p14="http://schemas.microsoft.com/office/powerpoint/2010/main" val="2757493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0250" name="Rectangle 10"/>
          <p:cNvSpPr>
            <a:spLocks noGrp="1" noChangeArrowheads="1"/>
          </p:cNvSpPr>
          <p:nvPr>
            <p:ph type="title"/>
          </p:nvPr>
        </p:nvSpPr>
        <p:spPr/>
        <p:txBody>
          <a:bodyPr/>
          <a:lstStyle/>
          <a:p>
            <a:r>
              <a:rPr lang="en-US" altLang="en-US"/>
              <a:t>Spinal Nerves: Roots</a:t>
            </a:r>
          </a:p>
        </p:txBody>
      </p:sp>
      <p:sp>
        <p:nvSpPr>
          <p:cNvPr id="10251" name="Rectangle 11"/>
          <p:cNvSpPr>
            <a:spLocks noGrp="1" noChangeArrowheads="1"/>
          </p:cNvSpPr>
          <p:nvPr>
            <p:ph type="body" idx="1"/>
          </p:nvPr>
        </p:nvSpPr>
        <p:spPr>
          <a:xfrm>
            <a:off x="457200" y="1600200"/>
            <a:ext cx="3657600" cy="4525963"/>
          </a:xfrm>
        </p:spPr>
        <p:txBody>
          <a:bodyPr>
            <a:normAutofit fontScale="77500" lnSpcReduction="20000"/>
          </a:bodyPr>
          <a:lstStyle/>
          <a:p>
            <a:r>
              <a:rPr lang="en-US" altLang="en-US" b="1" dirty="0"/>
              <a:t>Dorsal roots</a:t>
            </a:r>
            <a:endParaRPr lang="en-US" altLang="en-US" dirty="0"/>
          </a:p>
          <a:p>
            <a:pPr lvl="1"/>
            <a:r>
              <a:rPr lang="en-US" altLang="en-US" dirty="0"/>
              <a:t>Contain sensory (afferent) fibers from sensory neurons in </a:t>
            </a:r>
            <a:r>
              <a:rPr lang="en-US" altLang="en-US" b="1" dirty="0"/>
              <a:t>dorsal root ganglia </a:t>
            </a:r>
            <a:r>
              <a:rPr lang="en-US" altLang="en-US" dirty="0"/>
              <a:t>and conduct impulses from peripheral receptors</a:t>
            </a:r>
          </a:p>
          <a:p>
            <a:endParaRPr lang="en-US" altLang="en-US" dirty="0" smtClean="0"/>
          </a:p>
          <a:p>
            <a:r>
              <a:rPr lang="en-US" altLang="en-US" dirty="0" smtClean="0"/>
              <a:t>Dorsal </a:t>
            </a:r>
            <a:r>
              <a:rPr lang="en-US" altLang="en-US" dirty="0"/>
              <a:t>and ventral roots unite to form </a:t>
            </a:r>
            <a:r>
              <a:rPr lang="en-US" altLang="en-US" b="1" dirty="0"/>
              <a:t>spinal </a:t>
            </a:r>
            <a:r>
              <a:rPr lang="en-US" altLang="en-US" b="1" dirty="0" smtClean="0"/>
              <a:t>nerves</a:t>
            </a:r>
            <a:endParaRPr lang="en-US" altLang="en-US" dirty="0" smtClean="0"/>
          </a:p>
          <a:p>
            <a:pPr lvl="1"/>
            <a:r>
              <a:rPr lang="en-US" altLang="en-US" dirty="0" smtClean="0"/>
              <a:t>emerge </a:t>
            </a:r>
            <a:r>
              <a:rPr lang="en-US" altLang="en-US" dirty="0"/>
              <a:t>from vertebral column via </a:t>
            </a:r>
            <a:r>
              <a:rPr lang="en-US" altLang="en-US" b="1" dirty="0" err="1"/>
              <a:t>intervertebral</a:t>
            </a:r>
            <a:r>
              <a:rPr lang="en-US" altLang="en-US" b="1" dirty="0"/>
              <a:t> foramina</a:t>
            </a:r>
          </a:p>
        </p:txBody>
      </p:sp>
      <p:pic>
        <p:nvPicPr>
          <p:cNvPr id="5123" name="Picture 3"/>
          <p:cNvPicPr>
            <a:picLocks noChangeAspect="1" noChangeArrowheads="1"/>
          </p:cNvPicPr>
          <p:nvPr/>
        </p:nvPicPr>
        <p:blipFill>
          <a:blip r:embed="rId3" cstate="print"/>
          <a:srcRect/>
          <a:stretch>
            <a:fillRect/>
          </a:stretch>
        </p:blipFill>
        <p:spPr bwMode="auto">
          <a:xfrm>
            <a:off x="4101740" y="1600200"/>
            <a:ext cx="5042260" cy="3657600"/>
          </a:xfrm>
          <a:prstGeom prst="rect">
            <a:avLst/>
          </a:prstGeom>
          <a:noFill/>
          <a:ln w="9525">
            <a:noFill/>
            <a:miter lim="800000"/>
            <a:headEnd/>
            <a:tailEnd/>
          </a:ln>
        </p:spPr>
      </p:pic>
    </p:spTree>
    <p:extLst>
      <p:ext uri="{BB962C8B-B14F-4D97-AF65-F5344CB8AC3E}">
        <p14:creationId xmlns:p14="http://schemas.microsoft.com/office/powerpoint/2010/main" val="3154368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1"/>
          <p:cNvSpPr>
            <a:spLocks noGrp="1"/>
          </p:cNvSpPr>
          <p:nvPr>
            <p:ph type="ftr" sz="quarter" idx="10"/>
          </p:nvPr>
        </p:nvSpPr>
        <p:spPr/>
        <p:txBody>
          <a:bodyPr/>
          <a:lstStyle/>
          <a:p>
            <a:r>
              <a:rPr lang="en-GB" altLang="en-US" dirty="0" smtClean="0"/>
              <a:t> </a:t>
            </a:r>
            <a:endParaRPr lang="en-GB" altLang="en-US" dirty="0"/>
          </a:p>
        </p:txBody>
      </p:sp>
      <p:pic>
        <p:nvPicPr>
          <p:cNvPr id="11296" name="Picture 32" descr="figure_13_08a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4810"/>
          <a:stretch>
            <a:fillRect/>
          </a:stretch>
        </p:blipFill>
        <p:spPr bwMode="auto">
          <a:xfrm>
            <a:off x="346075" y="155575"/>
            <a:ext cx="8450263" cy="6315075"/>
          </a:xfrm>
          <a:prstGeom prst="rect">
            <a:avLst/>
          </a:prstGeom>
          <a:noFill/>
          <a:extLst>
            <a:ext uri="{909E8E84-426E-40DD-AFC4-6F175D3DCCD1}">
              <a14:hiddenFill xmlns:a14="http://schemas.microsoft.com/office/drawing/2010/main">
                <a:solidFill>
                  <a:srgbClr val="FFFFFF"/>
                </a:solidFill>
              </a14:hiddenFill>
            </a:ext>
          </a:extLst>
        </p:spPr>
      </p:pic>
      <p:sp>
        <p:nvSpPr>
          <p:cNvPr id="11297" name="Freeform 33"/>
          <p:cNvSpPr>
            <a:spLocks/>
          </p:cNvSpPr>
          <p:nvPr/>
        </p:nvSpPr>
        <p:spPr bwMode="auto">
          <a:xfrm>
            <a:off x="2095500" y="4105275"/>
            <a:ext cx="1831975" cy="82550"/>
          </a:xfrm>
          <a:custGeom>
            <a:avLst/>
            <a:gdLst>
              <a:gd name="T0" fmla="*/ 0 w 1154"/>
              <a:gd name="T1" fmla="*/ 50 h 52"/>
              <a:gd name="T2" fmla="*/ 856 w 1154"/>
              <a:gd name="T3" fmla="*/ 52 h 52"/>
              <a:gd name="T4" fmla="*/ 1154 w 1154"/>
              <a:gd name="T5" fmla="*/ 0 h 52"/>
            </a:gdLst>
            <a:ahLst/>
            <a:cxnLst>
              <a:cxn ang="0">
                <a:pos x="T0" y="T1"/>
              </a:cxn>
              <a:cxn ang="0">
                <a:pos x="T2" y="T3"/>
              </a:cxn>
              <a:cxn ang="0">
                <a:pos x="T4" y="T5"/>
              </a:cxn>
            </a:cxnLst>
            <a:rect l="0" t="0" r="r" b="b"/>
            <a:pathLst>
              <a:path w="1154" h="52">
                <a:moveTo>
                  <a:pt x="0" y="50"/>
                </a:moveTo>
                <a:lnTo>
                  <a:pt x="856" y="52"/>
                </a:lnTo>
                <a:lnTo>
                  <a:pt x="1154"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8" name="Freeform 34"/>
          <p:cNvSpPr>
            <a:spLocks/>
          </p:cNvSpPr>
          <p:nvPr/>
        </p:nvSpPr>
        <p:spPr bwMode="auto">
          <a:xfrm>
            <a:off x="2374900" y="2536825"/>
            <a:ext cx="1276350" cy="1235075"/>
          </a:xfrm>
          <a:custGeom>
            <a:avLst/>
            <a:gdLst>
              <a:gd name="T0" fmla="*/ 0 w 804"/>
              <a:gd name="T1" fmla="*/ 774 h 778"/>
              <a:gd name="T2" fmla="*/ 178 w 804"/>
              <a:gd name="T3" fmla="*/ 778 h 778"/>
              <a:gd name="T4" fmla="*/ 804 w 804"/>
              <a:gd name="T5" fmla="*/ 0 h 778"/>
            </a:gdLst>
            <a:ahLst/>
            <a:cxnLst>
              <a:cxn ang="0">
                <a:pos x="T0" y="T1"/>
              </a:cxn>
              <a:cxn ang="0">
                <a:pos x="T2" y="T3"/>
              </a:cxn>
              <a:cxn ang="0">
                <a:pos x="T4" y="T5"/>
              </a:cxn>
            </a:cxnLst>
            <a:rect l="0" t="0" r="r" b="b"/>
            <a:pathLst>
              <a:path w="804" h="778">
                <a:moveTo>
                  <a:pt x="0" y="774"/>
                </a:moveTo>
                <a:lnTo>
                  <a:pt x="178" y="778"/>
                </a:lnTo>
                <a:lnTo>
                  <a:pt x="804"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9" name="Line 35"/>
          <p:cNvSpPr>
            <a:spLocks noChangeShapeType="1"/>
          </p:cNvSpPr>
          <p:nvPr/>
        </p:nvSpPr>
        <p:spPr bwMode="auto">
          <a:xfrm flipV="1">
            <a:off x="2654300" y="2549525"/>
            <a:ext cx="1158875" cy="12192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0" name="Freeform 36"/>
          <p:cNvSpPr>
            <a:spLocks/>
          </p:cNvSpPr>
          <p:nvPr/>
        </p:nvSpPr>
        <p:spPr bwMode="auto">
          <a:xfrm>
            <a:off x="1758950" y="2365375"/>
            <a:ext cx="2066925" cy="955675"/>
          </a:xfrm>
          <a:custGeom>
            <a:avLst/>
            <a:gdLst>
              <a:gd name="T0" fmla="*/ 0 w 1302"/>
              <a:gd name="T1" fmla="*/ 602 h 602"/>
              <a:gd name="T2" fmla="*/ 374 w 1302"/>
              <a:gd name="T3" fmla="*/ 602 h 602"/>
              <a:gd name="T4" fmla="*/ 1302 w 1302"/>
              <a:gd name="T5" fmla="*/ 0 h 602"/>
            </a:gdLst>
            <a:ahLst/>
            <a:cxnLst>
              <a:cxn ang="0">
                <a:pos x="T0" y="T1"/>
              </a:cxn>
              <a:cxn ang="0">
                <a:pos x="T2" y="T3"/>
              </a:cxn>
              <a:cxn ang="0">
                <a:pos x="T4" y="T5"/>
              </a:cxn>
            </a:cxnLst>
            <a:rect l="0" t="0" r="r" b="b"/>
            <a:pathLst>
              <a:path w="1302" h="602">
                <a:moveTo>
                  <a:pt x="0" y="602"/>
                </a:moveTo>
                <a:lnTo>
                  <a:pt x="374" y="602"/>
                </a:lnTo>
                <a:lnTo>
                  <a:pt x="1302"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1" name="Freeform 37"/>
          <p:cNvSpPr>
            <a:spLocks/>
          </p:cNvSpPr>
          <p:nvPr/>
        </p:nvSpPr>
        <p:spPr bwMode="auto">
          <a:xfrm>
            <a:off x="1901825" y="2276475"/>
            <a:ext cx="1377950" cy="419100"/>
          </a:xfrm>
          <a:custGeom>
            <a:avLst/>
            <a:gdLst>
              <a:gd name="T0" fmla="*/ 0 w 868"/>
              <a:gd name="T1" fmla="*/ 264 h 264"/>
              <a:gd name="T2" fmla="*/ 370 w 868"/>
              <a:gd name="T3" fmla="*/ 264 h 264"/>
              <a:gd name="T4" fmla="*/ 868 w 868"/>
              <a:gd name="T5" fmla="*/ 0 h 264"/>
            </a:gdLst>
            <a:ahLst/>
            <a:cxnLst>
              <a:cxn ang="0">
                <a:pos x="T0" y="T1"/>
              </a:cxn>
              <a:cxn ang="0">
                <a:pos x="T2" y="T3"/>
              </a:cxn>
              <a:cxn ang="0">
                <a:pos x="T4" y="T5"/>
              </a:cxn>
            </a:cxnLst>
            <a:rect l="0" t="0" r="r" b="b"/>
            <a:pathLst>
              <a:path w="868" h="264">
                <a:moveTo>
                  <a:pt x="0" y="264"/>
                </a:moveTo>
                <a:lnTo>
                  <a:pt x="370" y="264"/>
                </a:lnTo>
                <a:lnTo>
                  <a:pt x="868"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2" name="Freeform 38"/>
          <p:cNvSpPr>
            <a:spLocks/>
          </p:cNvSpPr>
          <p:nvPr/>
        </p:nvSpPr>
        <p:spPr bwMode="auto">
          <a:xfrm>
            <a:off x="1822450" y="1908175"/>
            <a:ext cx="1701800" cy="174625"/>
          </a:xfrm>
          <a:custGeom>
            <a:avLst/>
            <a:gdLst>
              <a:gd name="T0" fmla="*/ 0 w 1072"/>
              <a:gd name="T1" fmla="*/ 110 h 110"/>
              <a:gd name="T2" fmla="*/ 176 w 1072"/>
              <a:gd name="T3" fmla="*/ 108 h 110"/>
              <a:gd name="T4" fmla="*/ 1072 w 1072"/>
              <a:gd name="T5" fmla="*/ 0 h 110"/>
            </a:gdLst>
            <a:ahLst/>
            <a:cxnLst>
              <a:cxn ang="0">
                <a:pos x="T0" y="T1"/>
              </a:cxn>
              <a:cxn ang="0">
                <a:pos x="T2" y="T3"/>
              </a:cxn>
              <a:cxn ang="0">
                <a:pos x="T4" y="T5"/>
              </a:cxn>
            </a:cxnLst>
            <a:rect l="0" t="0" r="r" b="b"/>
            <a:pathLst>
              <a:path w="1072" h="110">
                <a:moveTo>
                  <a:pt x="0" y="110"/>
                </a:moveTo>
                <a:lnTo>
                  <a:pt x="176" y="108"/>
                </a:lnTo>
                <a:lnTo>
                  <a:pt x="1072"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3" name="Freeform 39"/>
          <p:cNvSpPr>
            <a:spLocks/>
          </p:cNvSpPr>
          <p:nvPr/>
        </p:nvSpPr>
        <p:spPr bwMode="auto">
          <a:xfrm>
            <a:off x="1593850" y="1492250"/>
            <a:ext cx="2600325" cy="749300"/>
          </a:xfrm>
          <a:custGeom>
            <a:avLst/>
            <a:gdLst>
              <a:gd name="T0" fmla="*/ 0 w 1638"/>
              <a:gd name="T1" fmla="*/ 0 h 472"/>
              <a:gd name="T2" fmla="*/ 1310 w 1638"/>
              <a:gd name="T3" fmla="*/ 0 h 472"/>
              <a:gd name="T4" fmla="*/ 1638 w 1638"/>
              <a:gd name="T5" fmla="*/ 472 h 472"/>
            </a:gdLst>
            <a:ahLst/>
            <a:cxnLst>
              <a:cxn ang="0">
                <a:pos x="T0" y="T1"/>
              </a:cxn>
              <a:cxn ang="0">
                <a:pos x="T2" y="T3"/>
              </a:cxn>
              <a:cxn ang="0">
                <a:pos x="T4" y="T5"/>
              </a:cxn>
            </a:cxnLst>
            <a:rect l="0" t="0" r="r" b="b"/>
            <a:pathLst>
              <a:path w="1638" h="472">
                <a:moveTo>
                  <a:pt x="0" y="0"/>
                </a:moveTo>
                <a:lnTo>
                  <a:pt x="1310" y="0"/>
                </a:lnTo>
                <a:lnTo>
                  <a:pt x="1638" y="472"/>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4" name="Freeform 40"/>
          <p:cNvSpPr>
            <a:spLocks/>
          </p:cNvSpPr>
          <p:nvPr/>
        </p:nvSpPr>
        <p:spPr bwMode="auto">
          <a:xfrm>
            <a:off x="3800475" y="1219200"/>
            <a:ext cx="742950" cy="1003300"/>
          </a:xfrm>
          <a:custGeom>
            <a:avLst/>
            <a:gdLst>
              <a:gd name="T0" fmla="*/ 0 w 468"/>
              <a:gd name="T1" fmla="*/ 0 h 632"/>
              <a:gd name="T2" fmla="*/ 256 w 468"/>
              <a:gd name="T3" fmla="*/ 2 h 632"/>
              <a:gd name="T4" fmla="*/ 468 w 468"/>
              <a:gd name="T5" fmla="*/ 632 h 632"/>
            </a:gdLst>
            <a:ahLst/>
            <a:cxnLst>
              <a:cxn ang="0">
                <a:pos x="T0" y="T1"/>
              </a:cxn>
              <a:cxn ang="0">
                <a:pos x="T2" y="T3"/>
              </a:cxn>
              <a:cxn ang="0">
                <a:pos x="T4" y="T5"/>
              </a:cxn>
            </a:cxnLst>
            <a:rect l="0" t="0" r="r" b="b"/>
            <a:pathLst>
              <a:path w="468" h="632">
                <a:moveTo>
                  <a:pt x="0" y="0"/>
                </a:moveTo>
                <a:lnTo>
                  <a:pt x="256" y="2"/>
                </a:lnTo>
                <a:lnTo>
                  <a:pt x="468" y="632"/>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5" name="Freeform 41"/>
          <p:cNvSpPr>
            <a:spLocks/>
          </p:cNvSpPr>
          <p:nvPr/>
        </p:nvSpPr>
        <p:spPr bwMode="auto">
          <a:xfrm>
            <a:off x="3860800" y="904875"/>
            <a:ext cx="898525" cy="1501775"/>
          </a:xfrm>
          <a:custGeom>
            <a:avLst/>
            <a:gdLst>
              <a:gd name="T0" fmla="*/ 0 w 566"/>
              <a:gd name="T1" fmla="*/ 0 h 946"/>
              <a:gd name="T2" fmla="*/ 276 w 566"/>
              <a:gd name="T3" fmla="*/ 0 h 946"/>
              <a:gd name="T4" fmla="*/ 566 w 566"/>
              <a:gd name="T5" fmla="*/ 946 h 946"/>
            </a:gdLst>
            <a:ahLst/>
            <a:cxnLst>
              <a:cxn ang="0">
                <a:pos x="T0" y="T1"/>
              </a:cxn>
              <a:cxn ang="0">
                <a:pos x="T2" y="T3"/>
              </a:cxn>
              <a:cxn ang="0">
                <a:pos x="T4" y="T5"/>
              </a:cxn>
            </a:cxnLst>
            <a:rect l="0" t="0" r="r" b="b"/>
            <a:pathLst>
              <a:path w="566" h="946">
                <a:moveTo>
                  <a:pt x="0" y="0"/>
                </a:moveTo>
                <a:lnTo>
                  <a:pt x="276" y="0"/>
                </a:lnTo>
                <a:lnTo>
                  <a:pt x="566" y="946"/>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6" name="Freeform 42"/>
          <p:cNvSpPr>
            <a:spLocks/>
          </p:cNvSpPr>
          <p:nvPr/>
        </p:nvSpPr>
        <p:spPr bwMode="auto">
          <a:xfrm>
            <a:off x="3781425" y="565150"/>
            <a:ext cx="1339850" cy="984250"/>
          </a:xfrm>
          <a:custGeom>
            <a:avLst/>
            <a:gdLst>
              <a:gd name="T0" fmla="*/ 0 w 844"/>
              <a:gd name="T1" fmla="*/ 0 h 620"/>
              <a:gd name="T2" fmla="*/ 400 w 844"/>
              <a:gd name="T3" fmla="*/ 0 h 620"/>
              <a:gd name="T4" fmla="*/ 844 w 844"/>
              <a:gd name="T5" fmla="*/ 620 h 620"/>
            </a:gdLst>
            <a:ahLst/>
            <a:cxnLst>
              <a:cxn ang="0">
                <a:pos x="T0" y="T1"/>
              </a:cxn>
              <a:cxn ang="0">
                <a:pos x="T2" y="T3"/>
              </a:cxn>
              <a:cxn ang="0">
                <a:pos x="T4" y="T5"/>
              </a:cxn>
            </a:cxnLst>
            <a:rect l="0" t="0" r="r" b="b"/>
            <a:pathLst>
              <a:path w="844" h="620">
                <a:moveTo>
                  <a:pt x="0" y="0"/>
                </a:moveTo>
                <a:lnTo>
                  <a:pt x="400" y="0"/>
                </a:lnTo>
                <a:lnTo>
                  <a:pt x="844" y="62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7" name="Freeform 43"/>
          <p:cNvSpPr>
            <a:spLocks/>
          </p:cNvSpPr>
          <p:nvPr/>
        </p:nvSpPr>
        <p:spPr bwMode="auto">
          <a:xfrm>
            <a:off x="3717925" y="301625"/>
            <a:ext cx="1657350" cy="1171575"/>
          </a:xfrm>
          <a:custGeom>
            <a:avLst/>
            <a:gdLst>
              <a:gd name="T0" fmla="*/ 0 w 1044"/>
              <a:gd name="T1" fmla="*/ 0 h 738"/>
              <a:gd name="T2" fmla="*/ 496 w 1044"/>
              <a:gd name="T3" fmla="*/ 2 h 738"/>
              <a:gd name="T4" fmla="*/ 1044 w 1044"/>
              <a:gd name="T5" fmla="*/ 738 h 738"/>
            </a:gdLst>
            <a:ahLst/>
            <a:cxnLst>
              <a:cxn ang="0">
                <a:pos x="T0" y="T1"/>
              </a:cxn>
              <a:cxn ang="0">
                <a:pos x="T2" y="T3"/>
              </a:cxn>
              <a:cxn ang="0">
                <a:pos x="T4" y="T5"/>
              </a:cxn>
            </a:cxnLst>
            <a:rect l="0" t="0" r="r" b="b"/>
            <a:pathLst>
              <a:path w="1044" h="738">
                <a:moveTo>
                  <a:pt x="0" y="0"/>
                </a:moveTo>
                <a:lnTo>
                  <a:pt x="496" y="2"/>
                </a:lnTo>
                <a:lnTo>
                  <a:pt x="1044" y="738"/>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8" name="Freeform 44"/>
          <p:cNvSpPr>
            <a:spLocks/>
          </p:cNvSpPr>
          <p:nvPr/>
        </p:nvSpPr>
        <p:spPr bwMode="auto">
          <a:xfrm>
            <a:off x="6102350" y="768350"/>
            <a:ext cx="987425" cy="1581150"/>
          </a:xfrm>
          <a:custGeom>
            <a:avLst/>
            <a:gdLst>
              <a:gd name="T0" fmla="*/ 622 w 622"/>
              <a:gd name="T1" fmla="*/ 0 h 996"/>
              <a:gd name="T2" fmla="*/ 524 w 622"/>
              <a:gd name="T3" fmla="*/ 0 h 996"/>
              <a:gd name="T4" fmla="*/ 0 w 622"/>
              <a:gd name="T5" fmla="*/ 996 h 996"/>
            </a:gdLst>
            <a:ahLst/>
            <a:cxnLst>
              <a:cxn ang="0">
                <a:pos x="T0" y="T1"/>
              </a:cxn>
              <a:cxn ang="0">
                <a:pos x="T2" y="T3"/>
              </a:cxn>
              <a:cxn ang="0">
                <a:pos x="T4" y="T5"/>
              </a:cxn>
            </a:cxnLst>
            <a:rect l="0" t="0" r="r" b="b"/>
            <a:pathLst>
              <a:path w="622" h="996">
                <a:moveTo>
                  <a:pt x="622" y="0"/>
                </a:moveTo>
                <a:lnTo>
                  <a:pt x="524" y="0"/>
                </a:lnTo>
                <a:lnTo>
                  <a:pt x="0" y="996"/>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09" name="Line 45"/>
          <p:cNvSpPr>
            <a:spLocks noChangeShapeType="1"/>
          </p:cNvSpPr>
          <p:nvPr/>
        </p:nvSpPr>
        <p:spPr bwMode="auto">
          <a:xfrm flipV="1">
            <a:off x="6042025" y="1514475"/>
            <a:ext cx="501650" cy="6477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10" name="Line 46"/>
          <p:cNvSpPr>
            <a:spLocks noChangeShapeType="1"/>
          </p:cNvSpPr>
          <p:nvPr/>
        </p:nvSpPr>
        <p:spPr bwMode="auto">
          <a:xfrm flipV="1">
            <a:off x="5997575" y="1511300"/>
            <a:ext cx="549275" cy="5524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11" name="Line 47"/>
          <p:cNvSpPr>
            <a:spLocks noChangeShapeType="1"/>
          </p:cNvSpPr>
          <p:nvPr/>
        </p:nvSpPr>
        <p:spPr bwMode="auto">
          <a:xfrm flipV="1">
            <a:off x="6321425" y="1508125"/>
            <a:ext cx="222250" cy="635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12"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dirty="0">
                <a:solidFill>
                  <a:schemeClr val="tx1"/>
                </a:solidFill>
              </a:rPr>
              <a:t>Figure 13.8a  Formation of spinal nerves and </a:t>
            </a:r>
            <a:r>
              <a:rPr lang="en-US" altLang="en-US" sz="1200" dirty="0" err="1">
                <a:solidFill>
                  <a:schemeClr val="tx1"/>
                </a:solidFill>
              </a:rPr>
              <a:t>rami</a:t>
            </a:r>
            <a:r>
              <a:rPr lang="en-US" altLang="en-US" sz="1200" dirty="0">
                <a:solidFill>
                  <a:schemeClr val="tx1"/>
                </a:solidFill>
              </a:rPr>
              <a:t> distribution.</a:t>
            </a:r>
          </a:p>
        </p:txBody>
      </p:sp>
      <p:sp>
        <p:nvSpPr>
          <p:cNvPr id="11313" name="Rectangle 49"/>
          <p:cNvSpPr>
            <a:spLocks noChangeArrowheads="1"/>
          </p:cNvSpPr>
          <p:nvPr/>
        </p:nvSpPr>
        <p:spPr bwMode="auto">
          <a:xfrm>
            <a:off x="2571750" y="139700"/>
            <a:ext cx="1182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Gray matter</a:t>
            </a:r>
          </a:p>
        </p:txBody>
      </p:sp>
      <p:sp>
        <p:nvSpPr>
          <p:cNvPr id="11314" name="Rectangle 50"/>
          <p:cNvSpPr>
            <a:spLocks noChangeArrowheads="1"/>
          </p:cNvSpPr>
          <p:nvPr/>
        </p:nvSpPr>
        <p:spPr bwMode="auto">
          <a:xfrm>
            <a:off x="2565400" y="40163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White matter</a:t>
            </a:r>
          </a:p>
        </p:txBody>
      </p:sp>
      <p:sp>
        <p:nvSpPr>
          <p:cNvPr id="11315" name="Rectangle 51"/>
          <p:cNvSpPr>
            <a:spLocks noChangeArrowheads="1"/>
          </p:cNvSpPr>
          <p:nvPr/>
        </p:nvSpPr>
        <p:spPr bwMode="auto">
          <a:xfrm>
            <a:off x="2560638" y="1058863"/>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Dorsal root</a:t>
            </a:r>
          </a:p>
        </p:txBody>
      </p:sp>
      <p:sp>
        <p:nvSpPr>
          <p:cNvPr id="11316" name="Rectangle 52"/>
          <p:cNvSpPr>
            <a:spLocks noChangeArrowheads="1"/>
          </p:cNvSpPr>
          <p:nvPr/>
        </p:nvSpPr>
        <p:spPr bwMode="auto">
          <a:xfrm>
            <a:off x="7053263" y="635000"/>
            <a:ext cx="1735137"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400" b="1">
                <a:latin typeface="Arial" charset="0"/>
              </a:rPr>
              <a:t>Dorsal and ventral</a:t>
            </a:r>
          </a:p>
          <a:p>
            <a:pPr>
              <a:lnSpc>
                <a:spcPct val="85000"/>
              </a:lnSpc>
            </a:pPr>
            <a:r>
              <a:rPr lang="en-US" altLang="en-US" sz="1400" b="1">
                <a:latin typeface="Arial" charset="0"/>
              </a:rPr>
              <a:t>rootlets of spinal </a:t>
            </a:r>
          </a:p>
          <a:p>
            <a:pPr>
              <a:lnSpc>
                <a:spcPct val="85000"/>
              </a:lnSpc>
            </a:pPr>
            <a:r>
              <a:rPr lang="en-US" altLang="en-US" sz="1400" b="1">
                <a:latin typeface="Arial" charset="0"/>
              </a:rPr>
              <a:t>nerve</a:t>
            </a:r>
          </a:p>
        </p:txBody>
      </p:sp>
      <p:sp>
        <p:nvSpPr>
          <p:cNvPr id="11317" name="Rectangle 53"/>
          <p:cNvSpPr>
            <a:spLocks noChangeArrowheads="1"/>
          </p:cNvSpPr>
          <p:nvPr/>
        </p:nvSpPr>
        <p:spPr bwMode="auto">
          <a:xfrm>
            <a:off x="330200" y="1343025"/>
            <a:ext cx="12604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dirty="0">
                <a:latin typeface="Arial Black" pitchFamily="-128" charset="0"/>
              </a:rPr>
              <a:t>Dorsal root</a:t>
            </a:r>
          </a:p>
          <a:p>
            <a:pPr>
              <a:lnSpc>
                <a:spcPct val="90000"/>
              </a:lnSpc>
            </a:pPr>
            <a:r>
              <a:rPr lang="en-US" altLang="en-US" sz="1400" dirty="0">
                <a:latin typeface="Arial Black" pitchFamily="-128" charset="0"/>
              </a:rPr>
              <a:t>ganglion</a:t>
            </a:r>
          </a:p>
        </p:txBody>
      </p:sp>
      <p:sp>
        <p:nvSpPr>
          <p:cNvPr id="11318" name="Rectangle 54"/>
          <p:cNvSpPr>
            <a:spLocks noChangeArrowheads="1"/>
          </p:cNvSpPr>
          <p:nvPr/>
        </p:nvSpPr>
        <p:spPr bwMode="auto">
          <a:xfrm>
            <a:off x="347663" y="1946275"/>
            <a:ext cx="14684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400">
                <a:latin typeface="Arial Black" pitchFamily="-128" charset="0"/>
              </a:rPr>
              <a:t>Dorsal ramus</a:t>
            </a:r>
            <a:endParaRPr lang="en-US" altLang="en-US" sz="1400" b="1">
              <a:latin typeface="Arial" charset="0"/>
            </a:endParaRPr>
          </a:p>
          <a:p>
            <a:pPr>
              <a:lnSpc>
                <a:spcPct val="85000"/>
              </a:lnSpc>
            </a:pPr>
            <a:r>
              <a:rPr lang="en-US" altLang="en-US" sz="1400" b="1">
                <a:latin typeface="Arial" charset="0"/>
              </a:rPr>
              <a:t>of spinal nerve</a:t>
            </a:r>
          </a:p>
        </p:txBody>
      </p:sp>
      <p:sp>
        <p:nvSpPr>
          <p:cNvPr id="11319" name="Rectangle 55"/>
          <p:cNvSpPr>
            <a:spLocks noChangeArrowheads="1"/>
          </p:cNvSpPr>
          <p:nvPr/>
        </p:nvSpPr>
        <p:spPr bwMode="auto">
          <a:xfrm>
            <a:off x="349250" y="2555875"/>
            <a:ext cx="15573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400">
                <a:latin typeface="Arial Black" pitchFamily="-128" charset="0"/>
              </a:rPr>
              <a:t>Ventral ramus</a:t>
            </a:r>
          </a:p>
          <a:p>
            <a:pPr>
              <a:lnSpc>
                <a:spcPct val="85000"/>
              </a:lnSpc>
            </a:pPr>
            <a:r>
              <a:rPr lang="en-US" altLang="en-US" sz="1400" b="1">
                <a:latin typeface="Arial" charset="0"/>
              </a:rPr>
              <a:t>of spinal nerve</a:t>
            </a:r>
          </a:p>
        </p:txBody>
      </p:sp>
      <p:sp>
        <p:nvSpPr>
          <p:cNvPr id="11320" name="Rectangle 56"/>
          <p:cNvSpPr>
            <a:spLocks noChangeArrowheads="1"/>
          </p:cNvSpPr>
          <p:nvPr/>
        </p:nvSpPr>
        <p:spPr bwMode="auto">
          <a:xfrm>
            <a:off x="338138" y="3155950"/>
            <a:ext cx="1389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dirty="0">
                <a:latin typeface="Arial Black" pitchFamily="-128" charset="0"/>
              </a:rPr>
              <a:t>Spinal nerve</a:t>
            </a:r>
          </a:p>
        </p:txBody>
      </p:sp>
      <p:sp>
        <p:nvSpPr>
          <p:cNvPr id="11321" name="Rectangle 57"/>
          <p:cNvSpPr>
            <a:spLocks noChangeArrowheads="1"/>
          </p:cNvSpPr>
          <p:nvPr/>
        </p:nvSpPr>
        <p:spPr bwMode="auto">
          <a:xfrm>
            <a:off x="317500" y="4040188"/>
            <a:ext cx="17351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Sympathetic trunk</a:t>
            </a:r>
          </a:p>
          <a:p>
            <a:pPr>
              <a:lnSpc>
                <a:spcPct val="90000"/>
              </a:lnSpc>
            </a:pPr>
            <a:r>
              <a:rPr lang="en-US" altLang="en-US" sz="1400" b="1">
                <a:latin typeface="Arial" charset="0"/>
              </a:rPr>
              <a:t>ganglion</a:t>
            </a:r>
          </a:p>
        </p:txBody>
      </p:sp>
      <p:sp>
        <p:nvSpPr>
          <p:cNvPr id="11322" name="Rectangle 58"/>
          <p:cNvSpPr>
            <a:spLocks noChangeArrowheads="1"/>
          </p:cNvSpPr>
          <p:nvPr/>
        </p:nvSpPr>
        <p:spPr bwMode="auto">
          <a:xfrm>
            <a:off x="708025" y="5967413"/>
            <a:ext cx="746442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400">
                <a:latin typeface="Arial Black" pitchFamily="-128" charset="0"/>
              </a:rPr>
              <a:t>Anterior view showing spinal cord, associated nerves, and vertebrae. </a:t>
            </a:r>
          </a:p>
          <a:p>
            <a:pPr>
              <a:lnSpc>
                <a:spcPct val="85000"/>
              </a:lnSpc>
            </a:pPr>
            <a:r>
              <a:rPr lang="en-US" altLang="en-US" sz="1400">
                <a:latin typeface="Arial Black" pitchFamily="-128" charset="0"/>
              </a:rPr>
              <a:t>The dorsal and ventral roots arise medially as rootlets and join laterally to </a:t>
            </a:r>
          </a:p>
          <a:p>
            <a:pPr>
              <a:lnSpc>
                <a:spcPct val="85000"/>
              </a:lnSpc>
            </a:pPr>
            <a:r>
              <a:rPr lang="en-US" altLang="en-US" sz="1400">
                <a:latin typeface="Arial Black" pitchFamily="-128" charset="0"/>
              </a:rPr>
              <a:t>form the spinal nerve.</a:t>
            </a:r>
          </a:p>
        </p:txBody>
      </p:sp>
      <p:sp>
        <p:nvSpPr>
          <p:cNvPr id="11323" name="Rectangle 59"/>
          <p:cNvSpPr>
            <a:spLocks noChangeArrowheads="1"/>
          </p:cNvSpPr>
          <p:nvPr/>
        </p:nvSpPr>
        <p:spPr bwMode="auto">
          <a:xfrm>
            <a:off x="381000" y="3594100"/>
            <a:ext cx="202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Rami communicantes</a:t>
            </a:r>
          </a:p>
        </p:txBody>
      </p:sp>
      <p:sp>
        <p:nvSpPr>
          <p:cNvPr id="11324" name="Rectangle 60"/>
          <p:cNvSpPr>
            <a:spLocks noChangeArrowheads="1"/>
          </p:cNvSpPr>
          <p:nvPr/>
        </p:nvSpPr>
        <p:spPr bwMode="auto">
          <a:xfrm>
            <a:off x="2536825" y="746125"/>
            <a:ext cx="1349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Ventral root</a:t>
            </a:r>
          </a:p>
        </p:txBody>
      </p:sp>
    </p:spTree>
    <p:extLst>
      <p:ext uri="{BB962C8B-B14F-4D97-AF65-F5344CB8AC3E}">
        <p14:creationId xmlns:p14="http://schemas.microsoft.com/office/powerpoint/2010/main" val="3828169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2298" name="Rectangle 10"/>
          <p:cNvSpPr>
            <a:spLocks noGrp="1" noChangeArrowheads="1"/>
          </p:cNvSpPr>
          <p:nvPr>
            <p:ph type="title"/>
          </p:nvPr>
        </p:nvSpPr>
        <p:spPr/>
        <p:txBody>
          <a:bodyPr/>
          <a:lstStyle/>
          <a:p>
            <a:r>
              <a:rPr lang="en-US" altLang="en-US"/>
              <a:t>Spinal Nerves: Rami</a:t>
            </a:r>
          </a:p>
        </p:txBody>
      </p:sp>
      <p:sp>
        <p:nvSpPr>
          <p:cNvPr id="12299" name="Rectangle 11"/>
          <p:cNvSpPr>
            <a:spLocks noGrp="1" noChangeArrowheads="1"/>
          </p:cNvSpPr>
          <p:nvPr>
            <p:ph type="body" idx="1"/>
          </p:nvPr>
        </p:nvSpPr>
        <p:spPr>
          <a:xfrm>
            <a:off x="457200" y="1600200"/>
            <a:ext cx="4114800" cy="4525963"/>
          </a:xfrm>
        </p:spPr>
        <p:txBody>
          <a:bodyPr>
            <a:normAutofit fontScale="70000" lnSpcReduction="20000"/>
          </a:bodyPr>
          <a:lstStyle/>
          <a:p>
            <a:r>
              <a:rPr lang="en-US" altLang="en-US" b="1" dirty="0"/>
              <a:t>Spinal nerves </a:t>
            </a:r>
            <a:r>
              <a:rPr lang="en-US" altLang="en-US" dirty="0"/>
              <a:t>quite short (~1-2 cm)</a:t>
            </a:r>
          </a:p>
          <a:p>
            <a:r>
              <a:rPr lang="en-US" altLang="en-US" dirty="0"/>
              <a:t>Each branches into mixed </a:t>
            </a:r>
            <a:r>
              <a:rPr lang="en-US" altLang="en-US" dirty="0" err="1"/>
              <a:t>rami</a:t>
            </a:r>
            <a:endParaRPr lang="en-US" altLang="en-US" dirty="0"/>
          </a:p>
          <a:p>
            <a:pPr lvl="1"/>
            <a:r>
              <a:rPr lang="en-US" altLang="en-US" b="1" dirty="0"/>
              <a:t>Dorsal </a:t>
            </a:r>
            <a:r>
              <a:rPr lang="en-US" altLang="en-US" b="1" dirty="0" err="1"/>
              <a:t>ramus</a:t>
            </a:r>
            <a:endParaRPr lang="en-US" altLang="en-US" b="1" dirty="0"/>
          </a:p>
          <a:p>
            <a:pPr lvl="1"/>
            <a:r>
              <a:rPr lang="en-US" altLang="en-US" b="1" dirty="0"/>
              <a:t>Ventral </a:t>
            </a:r>
            <a:r>
              <a:rPr lang="en-US" altLang="en-US" b="1" dirty="0" err="1"/>
              <a:t>ramus</a:t>
            </a:r>
            <a:r>
              <a:rPr lang="en-US" altLang="en-US" dirty="0"/>
              <a:t> </a:t>
            </a:r>
            <a:endParaRPr lang="en-US" altLang="en-US" dirty="0" smtClean="0"/>
          </a:p>
          <a:p>
            <a:pPr lvl="2"/>
            <a:r>
              <a:rPr lang="en-US" altLang="en-US" dirty="0" smtClean="0"/>
              <a:t>larger</a:t>
            </a:r>
            <a:endParaRPr lang="en-US" altLang="en-US" dirty="0"/>
          </a:p>
          <a:p>
            <a:pPr lvl="1"/>
            <a:r>
              <a:rPr lang="en-US" altLang="en-US" b="1" dirty="0" err="1"/>
              <a:t>Meningeal</a:t>
            </a:r>
            <a:r>
              <a:rPr lang="en-US" altLang="en-US" b="1" dirty="0"/>
              <a:t> branch</a:t>
            </a:r>
            <a:r>
              <a:rPr lang="en-US" altLang="en-US" dirty="0"/>
              <a:t> </a:t>
            </a:r>
            <a:endParaRPr lang="en-US" altLang="en-US" dirty="0" smtClean="0"/>
          </a:p>
          <a:p>
            <a:pPr lvl="2"/>
            <a:r>
              <a:rPr lang="en-US" altLang="en-US" dirty="0" smtClean="0"/>
              <a:t>tiny </a:t>
            </a:r>
          </a:p>
          <a:p>
            <a:pPr lvl="2"/>
            <a:r>
              <a:rPr lang="en-US" altLang="en-US" dirty="0" smtClean="0"/>
              <a:t>reenters </a:t>
            </a:r>
            <a:r>
              <a:rPr lang="en-US" altLang="en-US" dirty="0"/>
              <a:t>vertebral </a:t>
            </a:r>
            <a:r>
              <a:rPr lang="en-US" altLang="en-US" dirty="0" smtClean="0"/>
              <a:t>canal</a:t>
            </a:r>
          </a:p>
          <a:p>
            <a:pPr lvl="2"/>
            <a:r>
              <a:rPr lang="en-US" altLang="en-US" dirty="0" smtClean="0"/>
              <a:t>innervates </a:t>
            </a:r>
            <a:r>
              <a:rPr lang="en-US" altLang="en-US" dirty="0" err="1"/>
              <a:t>meninges</a:t>
            </a:r>
            <a:r>
              <a:rPr lang="en-US" altLang="en-US" dirty="0"/>
              <a:t> and blood vessels</a:t>
            </a:r>
          </a:p>
          <a:p>
            <a:pPr lvl="1"/>
            <a:r>
              <a:rPr lang="en-US" altLang="en-US" b="1" dirty="0" err="1"/>
              <a:t>Rami</a:t>
            </a:r>
            <a:r>
              <a:rPr lang="en-US" altLang="en-US" b="1" dirty="0"/>
              <a:t> </a:t>
            </a:r>
            <a:r>
              <a:rPr lang="en-US" altLang="en-US" b="1" dirty="0" err="1"/>
              <a:t>communicantes</a:t>
            </a:r>
            <a:r>
              <a:rPr lang="en-US" altLang="en-US" dirty="0"/>
              <a:t> </a:t>
            </a:r>
            <a:endParaRPr lang="en-US" altLang="en-US" dirty="0" smtClean="0"/>
          </a:p>
          <a:p>
            <a:pPr lvl="2"/>
            <a:r>
              <a:rPr lang="en-US" altLang="en-US" dirty="0" smtClean="0"/>
              <a:t>(</a:t>
            </a:r>
            <a:r>
              <a:rPr lang="en-US" altLang="en-US" dirty="0"/>
              <a:t>autonomic pathways) join ventral </a:t>
            </a:r>
            <a:r>
              <a:rPr lang="en-US" altLang="en-US" dirty="0" err="1"/>
              <a:t>rami</a:t>
            </a:r>
            <a:r>
              <a:rPr lang="en-US" altLang="en-US" dirty="0"/>
              <a:t> in thoracic region</a:t>
            </a:r>
          </a:p>
        </p:txBody>
      </p:sp>
      <p:pic>
        <p:nvPicPr>
          <p:cNvPr id="249857" name="Picture 1"/>
          <p:cNvPicPr>
            <a:picLocks noChangeAspect="1" noChangeArrowheads="1"/>
          </p:cNvPicPr>
          <p:nvPr/>
        </p:nvPicPr>
        <p:blipFill>
          <a:blip r:embed="rId3" cstate="print"/>
          <a:srcRect/>
          <a:stretch>
            <a:fillRect/>
          </a:stretch>
        </p:blipFill>
        <p:spPr bwMode="auto">
          <a:xfrm>
            <a:off x="4658062" y="1371600"/>
            <a:ext cx="4485938" cy="4114800"/>
          </a:xfrm>
          <a:prstGeom prst="rect">
            <a:avLst/>
          </a:prstGeom>
          <a:noFill/>
          <a:ln w="9525">
            <a:noFill/>
            <a:miter lim="800000"/>
            <a:headEnd/>
            <a:tailEnd/>
          </a:ln>
        </p:spPr>
      </p:pic>
    </p:spTree>
    <p:extLst>
      <p:ext uri="{BB962C8B-B14F-4D97-AF65-F5344CB8AC3E}">
        <p14:creationId xmlns:p14="http://schemas.microsoft.com/office/powerpoint/2010/main" val="33094449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pic>
        <p:nvPicPr>
          <p:cNvPr id="15392" name="Picture 32" descr="figure_13_08b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76"/>
          <a:stretch>
            <a:fillRect/>
          </a:stretch>
        </p:blipFill>
        <p:spPr bwMode="auto">
          <a:xfrm>
            <a:off x="412750" y="214313"/>
            <a:ext cx="8121650" cy="6299200"/>
          </a:xfrm>
          <a:prstGeom prst="rect">
            <a:avLst/>
          </a:prstGeom>
          <a:noFill/>
          <a:extLst>
            <a:ext uri="{909E8E84-426E-40DD-AFC4-6F175D3DCCD1}">
              <a14:hiddenFill xmlns:a14="http://schemas.microsoft.com/office/drawing/2010/main">
                <a:solidFill>
                  <a:srgbClr val="FFFFFF"/>
                </a:solidFill>
              </a14:hiddenFill>
            </a:ext>
          </a:extLst>
        </p:spPr>
      </p:pic>
      <p:sp>
        <p:nvSpPr>
          <p:cNvPr id="15393" name="Freeform 33"/>
          <p:cNvSpPr>
            <a:spLocks/>
          </p:cNvSpPr>
          <p:nvPr/>
        </p:nvSpPr>
        <p:spPr bwMode="auto">
          <a:xfrm>
            <a:off x="4359275" y="2127250"/>
            <a:ext cx="995363" cy="1079500"/>
          </a:xfrm>
          <a:custGeom>
            <a:avLst/>
            <a:gdLst>
              <a:gd name="T0" fmla="*/ 0 w 642"/>
              <a:gd name="T1" fmla="*/ 0 h 696"/>
              <a:gd name="T2" fmla="*/ 532 w 642"/>
              <a:gd name="T3" fmla="*/ 694 h 696"/>
              <a:gd name="T4" fmla="*/ 642 w 642"/>
              <a:gd name="T5" fmla="*/ 696 h 696"/>
            </a:gdLst>
            <a:ahLst/>
            <a:cxnLst>
              <a:cxn ang="0">
                <a:pos x="T0" y="T1"/>
              </a:cxn>
              <a:cxn ang="0">
                <a:pos x="T2" y="T3"/>
              </a:cxn>
              <a:cxn ang="0">
                <a:pos x="T4" y="T5"/>
              </a:cxn>
            </a:cxnLst>
            <a:rect l="0" t="0" r="r" b="b"/>
            <a:pathLst>
              <a:path w="642" h="696">
                <a:moveTo>
                  <a:pt x="0" y="0"/>
                </a:moveTo>
                <a:lnTo>
                  <a:pt x="532" y="694"/>
                </a:lnTo>
                <a:lnTo>
                  <a:pt x="642" y="696"/>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94" name="Freeform 34"/>
          <p:cNvSpPr>
            <a:spLocks/>
          </p:cNvSpPr>
          <p:nvPr/>
        </p:nvSpPr>
        <p:spPr bwMode="auto">
          <a:xfrm>
            <a:off x="4421188" y="1960563"/>
            <a:ext cx="933450" cy="1022350"/>
          </a:xfrm>
          <a:custGeom>
            <a:avLst/>
            <a:gdLst>
              <a:gd name="T0" fmla="*/ 0 w 602"/>
              <a:gd name="T1" fmla="*/ 0 h 660"/>
              <a:gd name="T2" fmla="*/ 494 w 602"/>
              <a:gd name="T3" fmla="*/ 660 h 660"/>
              <a:gd name="T4" fmla="*/ 602 w 602"/>
              <a:gd name="T5" fmla="*/ 654 h 660"/>
            </a:gdLst>
            <a:ahLst/>
            <a:cxnLst>
              <a:cxn ang="0">
                <a:pos x="T0" y="T1"/>
              </a:cxn>
              <a:cxn ang="0">
                <a:pos x="T2" y="T3"/>
              </a:cxn>
              <a:cxn ang="0">
                <a:pos x="T4" y="T5"/>
              </a:cxn>
            </a:cxnLst>
            <a:rect l="0" t="0" r="r" b="b"/>
            <a:pathLst>
              <a:path w="602" h="660">
                <a:moveTo>
                  <a:pt x="0" y="0"/>
                </a:moveTo>
                <a:lnTo>
                  <a:pt x="494" y="660"/>
                </a:lnTo>
                <a:lnTo>
                  <a:pt x="602" y="654"/>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95" name="Freeform 35"/>
          <p:cNvSpPr>
            <a:spLocks/>
          </p:cNvSpPr>
          <p:nvPr/>
        </p:nvSpPr>
        <p:spPr bwMode="auto">
          <a:xfrm>
            <a:off x="4746625" y="1990725"/>
            <a:ext cx="604838" cy="750888"/>
          </a:xfrm>
          <a:custGeom>
            <a:avLst/>
            <a:gdLst>
              <a:gd name="T0" fmla="*/ 0 w 390"/>
              <a:gd name="T1" fmla="*/ 0 h 484"/>
              <a:gd name="T2" fmla="*/ 282 w 390"/>
              <a:gd name="T3" fmla="*/ 484 h 484"/>
              <a:gd name="T4" fmla="*/ 390 w 390"/>
              <a:gd name="T5" fmla="*/ 484 h 484"/>
            </a:gdLst>
            <a:ahLst/>
            <a:cxnLst>
              <a:cxn ang="0">
                <a:pos x="T0" y="T1"/>
              </a:cxn>
              <a:cxn ang="0">
                <a:pos x="T2" y="T3"/>
              </a:cxn>
              <a:cxn ang="0">
                <a:pos x="T4" y="T5"/>
              </a:cxn>
            </a:cxnLst>
            <a:rect l="0" t="0" r="r" b="b"/>
            <a:pathLst>
              <a:path w="390" h="484">
                <a:moveTo>
                  <a:pt x="0" y="0"/>
                </a:moveTo>
                <a:lnTo>
                  <a:pt x="282" y="484"/>
                </a:lnTo>
                <a:lnTo>
                  <a:pt x="390" y="484"/>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96" name="Freeform 36"/>
          <p:cNvSpPr>
            <a:spLocks/>
          </p:cNvSpPr>
          <p:nvPr/>
        </p:nvSpPr>
        <p:spPr bwMode="auto">
          <a:xfrm>
            <a:off x="2117725" y="2403475"/>
            <a:ext cx="1411288" cy="228600"/>
          </a:xfrm>
          <a:custGeom>
            <a:avLst/>
            <a:gdLst>
              <a:gd name="T0" fmla="*/ 0 w 910"/>
              <a:gd name="T1" fmla="*/ 146 h 148"/>
              <a:gd name="T2" fmla="*/ 342 w 910"/>
              <a:gd name="T3" fmla="*/ 148 h 148"/>
              <a:gd name="T4" fmla="*/ 910 w 910"/>
              <a:gd name="T5" fmla="*/ 0 h 148"/>
            </a:gdLst>
            <a:ahLst/>
            <a:cxnLst>
              <a:cxn ang="0">
                <a:pos x="T0" y="T1"/>
              </a:cxn>
              <a:cxn ang="0">
                <a:pos x="T2" y="T3"/>
              </a:cxn>
              <a:cxn ang="0">
                <a:pos x="T4" y="T5"/>
              </a:cxn>
            </a:cxnLst>
            <a:rect l="0" t="0" r="r" b="b"/>
            <a:pathLst>
              <a:path w="910" h="148">
                <a:moveTo>
                  <a:pt x="0" y="146"/>
                </a:moveTo>
                <a:lnTo>
                  <a:pt x="342" y="148"/>
                </a:lnTo>
                <a:lnTo>
                  <a:pt x="910"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97" name="Freeform 37"/>
          <p:cNvSpPr>
            <a:spLocks/>
          </p:cNvSpPr>
          <p:nvPr/>
        </p:nvSpPr>
        <p:spPr bwMode="auto">
          <a:xfrm>
            <a:off x="2400300" y="2095500"/>
            <a:ext cx="1054100" cy="103188"/>
          </a:xfrm>
          <a:custGeom>
            <a:avLst/>
            <a:gdLst>
              <a:gd name="T0" fmla="*/ 0 w 680"/>
              <a:gd name="T1" fmla="*/ 66 h 66"/>
              <a:gd name="T2" fmla="*/ 160 w 680"/>
              <a:gd name="T3" fmla="*/ 66 h 66"/>
              <a:gd name="T4" fmla="*/ 680 w 680"/>
              <a:gd name="T5" fmla="*/ 0 h 66"/>
            </a:gdLst>
            <a:ahLst/>
            <a:cxnLst>
              <a:cxn ang="0">
                <a:pos x="T0" y="T1"/>
              </a:cxn>
              <a:cxn ang="0">
                <a:pos x="T2" y="T3"/>
              </a:cxn>
              <a:cxn ang="0">
                <a:pos x="T4" y="T5"/>
              </a:cxn>
            </a:cxnLst>
            <a:rect l="0" t="0" r="r" b="b"/>
            <a:pathLst>
              <a:path w="680" h="66">
                <a:moveTo>
                  <a:pt x="0" y="66"/>
                </a:moveTo>
                <a:lnTo>
                  <a:pt x="160" y="66"/>
                </a:lnTo>
                <a:lnTo>
                  <a:pt x="680"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98" name="Line 38"/>
          <p:cNvSpPr>
            <a:spLocks noChangeShapeType="1"/>
          </p:cNvSpPr>
          <p:nvPr/>
        </p:nvSpPr>
        <p:spPr bwMode="auto">
          <a:xfrm flipV="1">
            <a:off x="2641600" y="2036763"/>
            <a:ext cx="695325" cy="16192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9" name="Freeform 39"/>
          <p:cNvSpPr>
            <a:spLocks/>
          </p:cNvSpPr>
          <p:nvPr/>
        </p:nvSpPr>
        <p:spPr bwMode="auto">
          <a:xfrm>
            <a:off x="1782763" y="1755775"/>
            <a:ext cx="1593850" cy="147638"/>
          </a:xfrm>
          <a:custGeom>
            <a:avLst/>
            <a:gdLst>
              <a:gd name="T0" fmla="*/ 0 w 1028"/>
              <a:gd name="T1" fmla="*/ 0 h 96"/>
              <a:gd name="T2" fmla="*/ 564 w 1028"/>
              <a:gd name="T3" fmla="*/ 0 h 96"/>
              <a:gd name="T4" fmla="*/ 1028 w 1028"/>
              <a:gd name="T5" fmla="*/ 96 h 96"/>
            </a:gdLst>
            <a:ahLst/>
            <a:cxnLst>
              <a:cxn ang="0">
                <a:pos x="T0" y="T1"/>
              </a:cxn>
              <a:cxn ang="0">
                <a:pos x="T2" y="T3"/>
              </a:cxn>
              <a:cxn ang="0">
                <a:pos x="T4" y="T5"/>
              </a:cxn>
            </a:cxnLst>
            <a:rect l="0" t="0" r="r" b="b"/>
            <a:pathLst>
              <a:path w="1028" h="96">
                <a:moveTo>
                  <a:pt x="0" y="0"/>
                </a:moveTo>
                <a:lnTo>
                  <a:pt x="564" y="0"/>
                </a:lnTo>
                <a:lnTo>
                  <a:pt x="1028" y="96"/>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0" name="Freeform 40"/>
          <p:cNvSpPr>
            <a:spLocks/>
          </p:cNvSpPr>
          <p:nvPr/>
        </p:nvSpPr>
        <p:spPr bwMode="auto">
          <a:xfrm>
            <a:off x="1884363" y="1296988"/>
            <a:ext cx="1189037" cy="452437"/>
          </a:xfrm>
          <a:custGeom>
            <a:avLst/>
            <a:gdLst>
              <a:gd name="T0" fmla="*/ 0 w 766"/>
              <a:gd name="T1" fmla="*/ 0 h 292"/>
              <a:gd name="T2" fmla="*/ 388 w 766"/>
              <a:gd name="T3" fmla="*/ 0 h 292"/>
              <a:gd name="T4" fmla="*/ 766 w 766"/>
              <a:gd name="T5" fmla="*/ 292 h 292"/>
            </a:gdLst>
            <a:ahLst/>
            <a:cxnLst>
              <a:cxn ang="0">
                <a:pos x="T0" y="T1"/>
              </a:cxn>
              <a:cxn ang="0">
                <a:pos x="T2" y="T3"/>
              </a:cxn>
              <a:cxn ang="0">
                <a:pos x="T4" y="T5"/>
              </a:cxn>
            </a:cxnLst>
            <a:rect l="0" t="0" r="r" b="b"/>
            <a:pathLst>
              <a:path w="766" h="292">
                <a:moveTo>
                  <a:pt x="0" y="0"/>
                </a:moveTo>
                <a:lnTo>
                  <a:pt x="388" y="0"/>
                </a:lnTo>
                <a:lnTo>
                  <a:pt x="766" y="292"/>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1" name="Freeform 41"/>
          <p:cNvSpPr>
            <a:spLocks/>
          </p:cNvSpPr>
          <p:nvPr/>
        </p:nvSpPr>
        <p:spPr bwMode="auto">
          <a:xfrm>
            <a:off x="1857375" y="852488"/>
            <a:ext cx="1395413" cy="701675"/>
          </a:xfrm>
          <a:custGeom>
            <a:avLst/>
            <a:gdLst>
              <a:gd name="T0" fmla="*/ 0 w 900"/>
              <a:gd name="T1" fmla="*/ 0 h 452"/>
              <a:gd name="T2" fmla="*/ 402 w 900"/>
              <a:gd name="T3" fmla="*/ 0 h 452"/>
              <a:gd name="T4" fmla="*/ 900 w 900"/>
              <a:gd name="T5" fmla="*/ 452 h 452"/>
            </a:gdLst>
            <a:ahLst/>
            <a:cxnLst>
              <a:cxn ang="0">
                <a:pos x="T0" y="T1"/>
              </a:cxn>
              <a:cxn ang="0">
                <a:pos x="T2" y="T3"/>
              </a:cxn>
              <a:cxn ang="0">
                <a:pos x="T4" y="T5"/>
              </a:cxn>
            </a:cxnLst>
            <a:rect l="0" t="0" r="r" b="b"/>
            <a:pathLst>
              <a:path w="900" h="452">
                <a:moveTo>
                  <a:pt x="0" y="0"/>
                </a:moveTo>
                <a:lnTo>
                  <a:pt x="402" y="0"/>
                </a:lnTo>
                <a:lnTo>
                  <a:pt x="900" y="452"/>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2" name="Freeform 42"/>
          <p:cNvSpPr>
            <a:spLocks/>
          </p:cNvSpPr>
          <p:nvPr/>
        </p:nvSpPr>
        <p:spPr bwMode="auto">
          <a:xfrm>
            <a:off x="6843713" y="2058988"/>
            <a:ext cx="325437" cy="468312"/>
          </a:xfrm>
          <a:custGeom>
            <a:avLst/>
            <a:gdLst>
              <a:gd name="T0" fmla="*/ 0 w 210"/>
              <a:gd name="T1" fmla="*/ 300 h 302"/>
              <a:gd name="T2" fmla="*/ 92 w 210"/>
              <a:gd name="T3" fmla="*/ 302 h 302"/>
              <a:gd name="T4" fmla="*/ 210 w 210"/>
              <a:gd name="T5" fmla="*/ 0 h 302"/>
            </a:gdLst>
            <a:ahLst/>
            <a:cxnLst>
              <a:cxn ang="0">
                <a:pos x="T0" y="T1"/>
              </a:cxn>
              <a:cxn ang="0">
                <a:pos x="T2" y="T3"/>
              </a:cxn>
              <a:cxn ang="0">
                <a:pos x="T4" y="T5"/>
              </a:cxn>
            </a:cxnLst>
            <a:rect l="0" t="0" r="r" b="b"/>
            <a:pathLst>
              <a:path w="210" h="302">
                <a:moveTo>
                  <a:pt x="0" y="300"/>
                </a:moveTo>
                <a:lnTo>
                  <a:pt x="92" y="302"/>
                </a:lnTo>
                <a:lnTo>
                  <a:pt x="210"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3" name="Freeform 43"/>
          <p:cNvSpPr>
            <a:spLocks/>
          </p:cNvSpPr>
          <p:nvPr/>
        </p:nvSpPr>
        <p:spPr bwMode="auto">
          <a:xfrm>
            <a:off x="4583113" y="2943225"/>
            <a:ext cx="2973387" cy="1438275"/>
          </a:xfrm>
          <a:custGeom>
            <a:avLst/>
            <a:gdLst>
              <a:gd name="T0" fmla="*/ 0 w 1924"/>
              <a:gd name="T1" fmla="*/ 926 h 928"/>
              <a:gd name="T2" fmla="*/ 1028 w 1924"/>
              <a:gd name="T3" fmla="*/ 928 h 928"/>
              <a:gd name="T4" fmla="*/ 1924 w 1924"/>
              <a:gd name="T5" fmla="*/ 0 h 928"/>
            </a:gdLst>
            <a:ahLst/>
            <a:cxnLst>
              <a:cxn ang="0">
                <a:pos x="T0" y="T1"/>
              </a:cxn>
              <a:cxn ang="0">
                <a:pos x="T2" y="T3"/>
              </a:cxn>
              <a:cxn ang="0">
                <a:pos x="T4" y="T5"/>
              </a:cxn>
            </a:cxnLst>
            <a:rect l="0" t="0" r="r" b="b"/>
            <a:pathLst>
              <a:path w="1924" h="928">
                <a:moveTo>
                  <a:pt x="0" y="926"/>
                </a:moveTo>
                <a:lnTo>
                  <a:pt x="1028" y="928"/>
                </a:lnTo>
                <a:lnTo>
                  <a:pt x="1924" y="0"/>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4" name="Freeform 44"/>
          <p:cNvSpPr>
            <a:spLocks/>
          </p:cNvSpPr>
          <p:nvPr/>
        </p:nvSpPr>
        <p:spPr bwMode="auto">
          <a:xfrm>
            <a:off x="4678363" y="4648200"/>
            <a:ext cx="125412" cy="1168400"/>
          </a:xfrm>
          <a:custGeom>
            <a:avLst/>
            <a:gdLst>
              <a:gd name="T0" fmla="*/ 0 w 80"/>
              <a:gd name="T1" fmla="*/ 0 h 754"/>
              <a:gd name="T2" fmla="*/ 80 w 80"/>
              <a:gd name="T3" fmla="*/ 2 h 754"/>
              <a:gd name="T4" fmla="*/ 78 w 80"/>
              <a:gd name="T5" fmla="*/ 754 h 754"/>
            </a:gdLst>
            <a:ahLst/>
            <a:cxnLst>
              <a:cxn ang="0">
                <a:pos x="T0" y="T1"/>
              </a:cxn>
              <a:cxn ang="0">
                <a:pos x="T2" y="T3"/>
              </a:cxn>
              <a:cxn ang="0">
                <a:pos x="T4" y="T5"/>
              </a:cxn>
            </a:cxnLst>
            <a:rect l="0" t="0" r="r" b="b"/>
            <a:pathLst>
              <a:path w="80" h="754">
                <a:moveTo>
                  <a:pt x="0" y="0"/>
                </a:moveTo>
                <a:lnTo>
                  <a:pt x="80" y="2"/>
                </a:lnTo>
                <a:lnTo>
                  <a:pt x="78" y="754"/>
                </a:lnTo>
              </a:path>
            </a:pathLst>
          </a:custGeom>
          <a:noFill/>
          <a:ln w="222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05" name="Line 45"/>
          <p:cNvSpPr>
            <a:spLocks noChangeShapeType="1"/>
          </p:cNvSpPr>
          <p:nvPr/>
        </p:nvSpPr>
        <p:spPr bwMode="auto">
          <a:xfrm>
            <a:off x="4222750" y="5357813"/>
            <a:ext cx="0" cy="4095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6" name="Rectangle 46"/>
          <p:cNvSpPr>
            <a:spLocks noChangeArrowheads="1"/>
          </p:cNvSpPr>
          <p:nvPr/>
        </p:nvSpPr>
        <p:spPr bwMode="auto">
          <a:xfrm>
            <a:off x="409575" y="700088"/>
            <a:ext cx="1468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Dorsal ramus</a:t>
            </a:r>
          </a:p>
        </p:txBody>
      </p:sp>
      <p:sp>
        <p:nvSpPr>
          <p:cNvPr id="15407" name="Rectangle 47"/>
          <p:cNvSpPr>
            <a:spLocks noChangeArrowheads="1"/>
          </p:cNvSpPr>
          <p:nvPr/>
        </p:nvSpPr>
        <p:spPr bwMode="auto">
          <a:xfrm>
            <a:off x="385763" y="1122363"/>
            <a:ext cx="155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Ventral ramus</a:t>
            </a:r>
          </a:p>
        </p:txBody>
      </p:sp>
      <p:sp>
        <p:nvSpPr>
          <p:cNvPr id="15408" name="Rectangle 48"/>
          <p:cNvSpPr>
            <a:spLocks noChangeArrowheads="1"/>
          </p:cNvSpPr>
          <p:nvPr/>
        </p:nvSpPr>
        <p:spPr bwMode="auto">
          <a:xfrm>
            <a:off x="415925" y="1568450"/>
            <a:ext cx="1389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Spinal nerve</a:t>
            </a:r>
          </a:p>
        </p:txBody>
      </p:sp>
      <p:sp>
        <p:nvSpPr>
          <p:cNvPr id="15409" name="Rectangle 49"/>
          <p:cNvSpPr>
            <a:spLocks noChangeArrowheads="1"/>
          </p:cNvSpPr>
          <p:nvPr/>
        </p:nvSpPr>
        <p:spPr bwMode="auto">
          <a:xfrm>
            <a:off x="390525" y="2036763"/>
            <a:ext cx="202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Rami communicantes</a:t>
            </a:r>
          </a:p>
        </p:txBody>
      </p:sp>
      <p:sp>
        <p:nvSpPr>
          <p:cNvPr id="15410" name="Rectangle 50"/>
          <p:cNvSpPr>
            <a:spLocks noChangeArrowheads="1"/>
          </p:cNvSpPr>
          <p:nvPr/>
        </p:nvSpPr>
        <p:spPr bwMode="auto">
          <a:xfrm>
            <a:off x="422275" y="2493963"/>
            <a:ext cx="17351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a:latin typeface="Arial" charset="0"/>
              </a:rPr>
              <a:t>Sympathetic trunk</a:t>
            </a:r>
          </a:p>
          <a:p>
            <a:pPr>
              <a:lnSpc>
                <a:spcPct val="90000"/>
              </a:lnSpc>
            </a:pPr>
            <a:r>
              <a:rPr lang="en-US" altLang="en-US" sz="1400" b="1">
                <a:latin typeface="Arial" charset="0"/>
              </a:rPr>
              <a:t>ganglion</a:t>
            </a:r>
          </a:p>
        </p:txBody>
      </p:sp>
      <p:sp>
        <p:nvSpPr>
          <p:cNvPr id="15411" name="Rectangle 51"/>
          <p:cNvSpPr>
            <a:spLocks noChangeArrowheads="1"/>
          </p:cNvSpPr>
          <p:nvPr/>
        </p:nvSpPr>
        <p:spPr bwMode="auto">
          <a:xfrm>
            <a:off x="5283200" y="2590800"/>
            <a:ext cx="1922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Dorsal root ganglion</a:t>
            </a:r>
          </a:p>
        </p:txBody>
      </p:sp>
      <p:sp>
        <p:nvSpPr>
          <p:cNvPr id="15412" name="Rectangle 52"/>
          <p:cNvSpPr>
            <a:spLocks noChangeArrowheads="1"/>
          </p:cNvSpPr>
          <p:nvPr/>
        </p:nvSpPr>
        <p:spPr bwMode="auto">
          <a:xfrm>
            <a:off x="5291138" y="2814638"/>
            <a:ext cx="1131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Dorsal root</a:t>
            </a:r>
          </a:p>
        </p:txBody>
      </p:sp>
      <p:sp>
        <p:nvSpPr>
          <p:cNvPr id="15413" name="Rectangle 53"/>
          <p:cNvSpPr>
            <a:spLocks noChangeArrowheads="1"/>
          </p:cNvSpPr>
          <p:nvPr/>
        </p:nvSpPr>
        <p:spPr bwMode="auto">
          <a:xfrm>
            <a:off x="5280025" y="3046413"/>
            <a:ext cx="1182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Ventral root</a:t>
            </a:r>
          </a:p>
        </p:txBody>
      </p:sp>
      <p:sp>
        <p:nvSpPr>
          <p:cNvPr id="15414" name="Rectangle 54"/>
          <p:cNvSpPr>
            <a:spLocks noChangeArrowheads="1"/>
          </p:cNvSpPr>
          <p:nvPr/>
        </p:nvSpPr>
        <p:spPr bwMode="auto">
          <a:xfrm>
            <a:off x="2876550" y="3856038"/>
            <a:ext cx="3068638"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135000"/>
              </a:lnSpc>
            </a:pPr>
            <a:r>
              <a:rPr lang="en-US" altLang="en-US" sz="1400">
                <a:latin typeface="Arial Black" pitchFamily="-128" charset="0"/>
              </a:rPr>
              <a:t>Branches of intercostal nerve</a:t>
            </a:r>
            <a:endParaRPr lang="en-US" altLang="en-US" sz="1400" b="1">
              <a:latin typeface="Arial" charset="0"/>
            </a:endParaRPr>
          </a:p>
          <a:p>
            <a:pPr>
              <a:lnSpc>
                <a:spcPct val="135000"/>
              </a:lnSpc>
            </a:pPr>
            <a:r>
              <a:rPr lang="en-US" altLang="en-US" sz="1400" b="1">
                <a:latin typeface="Arial" charset="0"/>
              </a:rPr>
              <a:t> Lateral cutaneous</a:t>
            </a:r>
          </a:p>
          <a:p>
            <a:pPr>
              <a:lnSpc>
                <a:spcPct val="135000"/>
              </a:lnSpc>
            </a:pPr>
            <a:r>
              <a:rPr lang="en-US" altLang="en-US" sz="1400" b="1">
                <a:latin typeface="Arial" charset="0"/>
              </a:rPr>
              <a:t> Anterior cutaneous</a:t>
            </a:r>
          </a:p>
        </p:txBody>
      </p:sp>
      <p:sp>
        <p:nvSpPr>
          <p:cNvPr id="15415" name="Rectangle 55"/>
          <p:cNvSpPr>
            <a:spLocks noChangeArrowheads="1"/>
          </p:cNvSpPr>
          <p:nvPr/>
        </p:nvSpPr>
        <p:spPr bwMode="auto">
          <a:xfrm>
            <a:off x="3795713" y="5076825"/>
            <a:ext cx="904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Sternum</a:t>
            </a:r>
          </a:p>
        </p:txBody>
      </p:sp>
      <p:sp>
        <p:nvSpPr>
          <p:cNvPr id="15416" name="Rectangle 56"/>
          <p:cNvSpPr>
            <a:spLocks noChangeArrowheads="1"/>
          </p:cNvSpPr>
          <p:nvPr/>
        </p:nvSpPr>
        <p:spPr bwMode="auto">
          <a:xfrm>
            <a:off x="5284788" y="2366963"/>
            <a:ext cx="1606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b="1">
                <a:latin typeface="Arial" charset="0"/>
              </a:rPr>
              <a:t>Intercostal nerve</a:t>
            </a:r>
          </a:p>
        </p:txBody>
      </p:sp>
      <p:sp>
        <p:nvSpPr>
          <p:cNvPr id="15417" name="Rectangle 57"/>
          <p:cNvSpPr>
            <a:spLocks noChangeArrowheads="1"/>
          </p:cNvSpPr>
          <p:nvPr/>
        </p:nvSpPr>
        <p:spPr bwMode="auto">
          <a:xfrm>
            <a:off x="787400" y="6235700"/>
            <a:ext cx="789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400">
                <a:latin typeface="Arial Black" pitchFamily="-128" charset="0"/>
              </a:rPr>
              <a:t>Cross section of thorax showing the main roots and branches of a spinal nerve.</a:t>
            </a:r>
          </a:p>
        </p:txBody>
      </p:sp>
      <p:sp>
        <p:nvSpPr>
          <p:cNvPr id="15418"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13.8b  Formation of spinal nerves and rami distribution.</a:t>
            </a:r>
          </a:p>
        </p:txBody>
      </p:sp>
    </p:spTree>
    <p:extLst>
      <p:ext uri="{BB962C8B-B14F-4D97-AF65-F5344CB8AC3E}">
        <p14:creationId xmlns:p14="http://schemas.microsoft.com/office/powerpoint/2010/main" val="69701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4348" name="Rectangle 12"/>
          <p:cNvSpPr>
            <a:spLocks noGrp="1" noChangeArrowheads="1"/>
          </p:cNvSpPr>
          <p:nvPr>
            <p:ph type="title"/>
          </p:nvPr>
        </p:nvSpPr>
        <p:spPr/>
        <p:txBody>
          <a:bodyPr>
            <a:normAutofit fontScale="90000"/>
          </a:bodyPr>
          <a:lstStyle/>
          <a:p>
            <a:r>
              <a:rPr lang="en-US" altLang="en-US"/>
              <a:t>Classification by Receptor Structure</a:t>
            </a:r>
          </a:p>
        </p:txBody>
      </p:sp>
      <p:sp>
        <p:nvSpPr>
          <p:cNvPr id="14349" name="Rectangle 13"/>
          <p:cNvSpPr>
            <a:spLocks noGrp="1" noChangeArrowheads="1"/>
          </p:cNvSpPr>
          <p:nvPr>
            <p:ph type="body" idx="1"/>
          </p:nvPr>
        </p:nvSpPr>
        <p:spPr/>
        <p:txBody>
          <a:bodyPr>
            <a:normAutofit fontScale="85000" lnSpcReduction="10000"/>
          </a:bodyPr>
          <a:lstStyle/>
          <a:p>
            <a:r>
              <a:rPr lang="en-US" altLang="en-US" dirty="0"/>
              <a:t>Simple receptors for </a:t>
            </a:r>
            <a:r>
              <a:rPr lang="en-US" altLang="en-US" b="1" dirty="0"/>
              <a:t>general senses</a:t>
            </a:r>
          </a:p>
          <a:p>
            <a:pPr lvl="1"/>
            <a:r>
              <a:rPr lang="en-US" altLang="en-US" dirty="0"/>
              <a:t>Tactile sensations </a:t>
            </a:r>
            <a:endParaRPr lang="en-US" altLang="en-US" dirty="0" smtClean="0"/>
          </a:p>
          <a:p>
            <a:pPr lvl="2"/>
            <a:r>
              <a:rPr lang="en-US" altLang="en-US" dirty="0" smtClean="0"/>
              <a:t>touch</a:t>
            </a:r>
            <a:r>
              <a:rPr lang="en-US" altLang="en-US" dirty="0"/>
              <a:t>, pressure, stretch, </a:t>
            </a:r>
            <a:r>
              <a:rPr lang="en-US" altLang="en-US" dirty="0" smtClean="0"/>
              <a:t>vibration</a:t>
            </a:r>
          </a:p>
          <a:p>
            <a:pPr lvl="1"/>
            <a:r>
              <a:rPr lang="en-US" altLang="en-US" dirty="0" smtClean="0"/>
              <a:t>Temperature</a:t>
            </a:r>
          </a:p>
          <a:p>
            <a:pPr lvl="1"/>
            <a:r>
              <a:rPr lang="en-US" altLang="en-US" dirty="0" smtClean="0"/>
              <a:t>Pain</a:t>
            </a:r>
          </a:p>
          <a:p>
            <a:pPr lvl="1"/>
            <a:r>
              <a:rPr lang="en-US" altLang="en-US" dirty="0" smtClean="0"/>
              <a:t>muscle </a:t>
            </a:r>
            <a:r>
              <a:rPr lang="en-US" altLang="en-US" dirty="0"/>
              <a:t>sense</a:t>
            </a:r>
          </a:p>
          <a:p>
            <a:pPr lvl="1"/>
            <a:endParaRPr lang="en-US" altLang="en-US" dirty="0" smtClean="0"/>
          </a:p>
          <a:p>
            <a:pPr lvl="1"/>
            <a:r>
              <a:rPr lang="en-US" altLang="en-US" dirty="0" smtClean="0"/>
              <a:t>Modified </a:t>
            </a:r>
            <a:r>
              <a:rPr lang="en-US" altLang="en-US" dirty="0"/>
              <a:t>dendritic endings of sensory neurons </a:t>
            </a:r>
          </a:p>
          <a:p>
            <a:endParaRPr lang="en-US" altLang="en-US" dirty="0" smtClean="0"/>
          </a:p>
          <a:p>
            <a:r>
              <a:rPr lang="en-US" altLang="en-US" dirty="0" smtClean="0"/>
              <a:t>Receptors </a:t>
            </a:r>
            <a:r>
              <a:rPr lang="en-US" altLang="en-US" dirty="0"/>
              <a:t>for </a:t>
            </a:r>
            <a:r>
              <a:rPr lang="en-US" altLang="en-US" b="1" dirty="0"/>
              <a:t>special senses</a:t>
            </a:r>
          </a:p>
          <a:p>
            <a:pPr lvl="1"/>
            <a:r>
              <a:rPr lang="en-US" altLang="en-US" dirty="0"/>
              <a:t>Vision, hearing, equilibrium, smell, and taste (Chapter 15)</a:t>
            </a:r>
          </a:p>
        </p:txBody>
      </p:sp>
    </p:spTree>
    <p:extLst>
      <p:ext uri="{BB962C8B-B14F-4D97-AF65-F5344CB8AC3E}">
        <p14:creationId xmlns:p14="http://schemas.microsoft.com/office/powerpoint/2010/main" val="15849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3318" name="Rectangle 6"/>
          <p:cNvSpPr>
            <a:spLocks noGrp="1" noChangeArrowheads="1"/>
          </p:cNvSpPr>
          <p:nvPr>
            <p:ph type="title"/>
          </p:nvPr>
        </p:nvSpPr>
        <p:spPr/>
        <p:txBody>
          <a:bodyPr/>
          <a:lstStyle/>
          <a:p>
            <a:r>
              <a:rPr lang="en-US" altLang="en-US"/>
              <a:t>Spinal Nerves: Rami</a:t>
            </a:r>
          </a:p>
        </p:txBody>
      </p:sp>
      <p:sp>
        <p:nvSpPr>
          <p:cNvPr id="13319" name="Rectangle 7"/>
          <p:cNvSpPr>
            <a:spLocks noGrp="1" noChangeArrowheads="1"/>
          </p:cNvSpPr>
          <p:nvPr>
            <p:ph type="body" idx="1"/>
          </p:nvPr>
        </p:nvSpPr>
        <p:spPr>
          <a:xfrm>
            <a:off x="457200" y="1600200"/>
            <a:ext cx="8229600" cy="4724400"/>
          </a:xfrm>
        </p:spPr>
        <p:txBody>
          <a:bodyPr>
            <a:normAutofit fontScale="92500" lnSpcReduction="20000"/>
          </a:bodyPr>
          <a:lstStyle/>
          <a:p>
            <a:r>
              <a:rPr lang="en-US" altLang="en-US" sz="2800" dirty="0"/>
              <a:t>All ventral </a:t>
            </a:r>
            <a:r>
              <a:rPr lang="en-US" altLang="en-US" sz="2800" dirty="0" err="1"/>
              <a:t>rami</a:t>
            </a:r>
            <a:r>
              <a:rPr lang="en-US" altLang="en-US" sz="2800" dirty="0"/>
              <a:t> except T</a:t>
            </a:r>
            <a:r>
              <a:rPr lang="en-US" altLang="en-US" sz="2800" baseline="-25000" dirty="0"/>
              <a:t>2</a:t>
            </a:r>
            <a:r>
              <a:rPr lang="en-US" altLang="en-US" sz="2800" dirty="0"/>
              <a:t>–T</a:t>
            </a:r>
            <a:r>
              <a:rPr lang="en-US" altLang="en-US" sz="2800" baseline="-25000" dirty="0"/>
              <a:t>12</a:t>
            </a:r>
            <a:r>
              <a:rPr lang="en-US" altLang="en-US" sz="2800" dirty="0"/>
              <a:t> form interlacing nerve networks </a:t>
            </a:r>
            <a:endParaRPr lang="en-US" altLang="en-US" sz="2800" dirty="0" smtClean="0"/>
          </a:p>
          <a:p>
            <a:pPr lvl="1"/>
            <a:r>
              <a:rPr lang="en-US" altLang="en-US" sz="2400" dirty="0" smtClean="0"/>
              <a:t>called </a:t>
            </a:r>
            <a:r>
              <a:rPr lang="en-US" altLang="en-US" sz="2400" b="1" dirty="0"/>
              <a:t>nerve plexuses</a:t>
            </a:r>
            <a:r>
              <a:rPr lang="en-US" altLang="en-US" sz="2400" dirty="0"/>
              <a:t> </a:t>
            </a:r>
            <a:endParaRPr lang="en-US" altLang="en-US" sz="2400" dirty="0" smtClean="0"/>
          </a:p>
          <a:p>
            <a:pPr lvl="2"/>
            <a:r>
              <a:rPr lang="en-US" altLang="en-US" sz="2000" dirty="0" smtClean="0"/>
              <a:t>cervical</a:t>
            </a:r>
            <a:r>
              <a:rPr lang="en-US" altLang="en-US" sz="2000" dirty="0"/>
              <a:t>, brachial, lumbar, and </a:t>
            </a:r>
            <a:r>
              <a:rPr lang="en-US" altLang="en-US" sz="2000" dirty="0" smtClean="0"/>
              <a:t>sacral</a:t>
            </a:r>
            <a:endParaRPr lang="en-US" altLang="en-US" sz="2000" dirty="0"/>
          </a:p>
          <a:p>
            <a:r>
              <a:rPr lang="en-US" altLang="en-US" sz="2800" dirty="0" smtClean="0"/>
              <a:t>The back is innervated </a:t>
            </a:r>
            <a:r>
              <a:rPr lang="en-US" altLang="en-US" sz="2800" dirty="0"/>
              <a:t>by dorsal </a:t>
            </a:r>
            <a:r>
              <a:rPr lang="en-US" altLang="en-US" sz="2800" dirty="0" err="1"/>
              <a:t>rami</a:t>
            </a:r>
            <a:r>
              <a:rPr lang="en-US" altLang="en-US" sz="2800" dirty="0"/>
              <a:t> via several branches</a:t>
            </a:r>
          </a:p>
          <a:p>
            <a:r>
              <a:rPr lang="en-US" altLang="en-US" sz="2800" dirty="0"/>
              <a:t>Ventral </a:t>
            </a:r>
            <a:r>
              <a:rPr lang="en-US" altLang="en-US" sz="2800" dirty="0" err="1"/>
              <a:t>rami</a:t>
            </a:r>
            <a:r>
              <a:rPr lang="en-US" altLang="en-US" sz="2800" dirty="0"/>
              <a:t> </a:t>
            </a:r>
            <a:endParaRPr lang="en-US" altLang="en-US" sz="2800" dirty="0" smtClean="0"/>
          </a:p>
          <a:p>
            <a:pPr lvl="1"/>
            <a:r>
              <a:rPr lang="en-US" altLang="en-US" sz="2400" dirty="0" smtClean="0"/>
              <a:t>supply </a:t>
            </a:r>
            <a:r>
              <a:rPr lang="en-US" altLang="en-US" sz="2400" dirty="0"/>
              <a:t>muscles of </a:t>
            </a:r>
            <a:r>
              <a:rPr lang="en-US" altLang="en-US" sz="2400" dirty="0" smtClean="0"/>
              <a:t>ribs</a:t>
            </a:r>
          </a:p>
          <a:p>
            <a:pPr lvl="1"/>
            <a:r>
              <a:rPr lang="en-US" altLang="en-US" sz="2400" dirty="0" err="1" smtClean="0"/>
              <a:t>anterolateral</a:t>
            </a:r>
            <a:r>
              <a:rPr lang="en-US" altLang="en-US" sz="2400" dirty="0" smtClean="0"/>
              <a:t> thorax</a:t>
            </a:r>
          </a:p>
          <a:p>
            <a:pPr lvl="1"/>
            <a:r>
              <a:rPr lang="en-US" altLang="en-US" sz="2400" dirty="0" smtClean="0"/>
              <a:t>abdominal </a:t>
            </a:r>
            <a:r>
              <a:rPr lang="en-US" altLang="en-US" sz="2400" dirty="0"/>
              <a:t>wall</a:t>
            </a:r>
          </a:p>
          <a:p>
            <a:endParaRPr lang="en-US" altLang="en-US" sz="2800" dirty="0" smtClean="0"/>
          </a:p>
          <a:p>
            <a:r>
              <a:rPr lang="en-US" altLang="en-US" sz="2800" dirty="0" smtClean="0"/>
              <a:t>Spinal </a:t>
            </a:r>
            <a:r>
              <a:rPr lang="en-US" altLang="en-US" sz="2800" dirty="0"/>
              <a:t>roots longer as move inferiorly in cord</a:t>
            </a:r>
          </a:p>
          <a:p>
            <a:pPr lvl="1"/>
            <a:r>
              <a:rPr lang="en-US" altLang="en-US" sz="2400" dirty="0"/>
              <a:t>Lumbar and sacral roots extend as </a:t>
            </a:r>
            <a:r>
              <a:rPr lang="en-US" altLang="en-US" sz="2400" b="1" dirty="0" err="1"/>
              <a:t>cauda</a:t>
            </a:r>
            <a:r>
              <a:rPr lang="en-US" altLang="en-US" sz="2400" b="1" dirty="0"/>
              <a:t> </a:t>
            </a:r>
            <a:r>
              <a:rPr lang="en-US" altLang="en-US" sz="2400" b="1" dirty="0" err="1"/>
              <a:t>equina</a:t>
            </a:r>
            <a:endParaRPr lang="en-US" altLang="en-US" sz="2400" b="1" dirty="0"/>
          </a:p>
        </p:txBody>
      </p:sp>
    </p:spTree>
    <p:extLst>
      <p:ext uri="{BB962C8B-B14F-4D97-AF65-F5344CB8AC3E}">
        <p14:creationId xmlns:p14="http://schemas.microsoft.com/office/powerpoint/2010/main" val="1728027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idx="4294967295"/>
          </p:nvPr>
        </p:nvSpPr>
        <p:spPr/>
        <p:txBody>
          <a:bodyPr/>
          <a:lstStyle/>
          <a:p>
            <a:r>
              <a:rPr lang="en-US" smtClean="0"/>
              <a:t>Typical Spinal Nerve</a:t>
            </a:r>
          </a:p>
        </p:txBody>
      </p:sp>
      <p:sp>
        <p:nvSpPr>
          <p:cNvPr id="1028"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82626"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4344" name="Rectangle 8"/>
          <p:cNvSpPr>
            <a:spLocks noGrp="1" noChangeArrowheads="1"/>
          </p:cNvSpPr>
          <p:nvPr>
            <p:ph type="title"/>
          </p:nvPr>
        </p:nvSpPr>
        <p:spPr/>
        <p:txBody>
          <a:bodyPr/>
          <a:lstStyle/>
          <a:p>
            <a:r>
              <a:rPr lang="en-US" altLang="en-US"/>
              <a:t>Spinal Nerves: Plexuses</a:t>
            </a:r>
          </a:p>
        </p:txBody>
      </p:sp>
      <p:sp>
        <p:nvSpPr>
          <p:cNvPr id="14345" name="Rectangle 9"/>
          <p:cNvSpPr>
            <a:spLocks noGrp="1" noChangeArrowheads="1"/>
          </p:cNvSpPr>
          <p:nvPr>
            <p:ph type="body" idx="1"/>
          </p:nvPr>
        </p:nvSpPr>
        <p:spPr/>
        <p:txBody>
          <a:bodyPr/>
          <a:lstStyle/>
          <a:p>
            <a:r>
              <a:rPr lang="en-US" altLang="en-US" dirty="0"/>
              <a:t>Within plexus fibers </a:t>
            </a:r>
            <a:r>
              <a:rPr lang="en-US" altLang="en-US" dirty="0" err="1"/>
              <a:t>criss</a:t>
            </a:r>
            <a:r>
              <a:rPr lang="en-US" altLang="en-US" dirty="0"/>
              <a:t>-cross</a:t>
            </a:r>
          </a:p>
          <a:p>
            <a:pPr lvl="1"/>
            <a:r>
              <a:rPr lang="en-US" altLang="en-US" dirty="0"/>
              <a:t>Each branch contains fibers from several spinal nerves</a:t>
            </a:r>
          </a:p>
          <a:p>
            <a:pPr lvl="1"/>
            <a:endParaRPr lang="en-US" altLang="en-US" dirty="0" smtClean="0"/>
          </a:p>
          <a:p>
            <a:pPr lvl="1"/>
            <a:r>
              <a:rPr lang="en-US" altLang="en-US" dirty="0" smtClean="0"/>
              <a:t>Fibers </a:t>
            </a:r>
            <a:r>
              <a:rPr lang="en-US" altLang="en-US" dirty="0"/>
              <a:t>from ventral </a:t>
            </a:r>
            <a:r>
              <a:rPr lang="en-US" altLang="en-US" dirty="0" err="1"/>
              <a:t>ramus</a:t>
            </a:r>
            <a:r>
              <a:rPr lang="en-US" altLang="en-US" dirty="0"/>
              <a:t> go to body periphery via several routes</a:t>
            </a:r>
          </a:p>
          <a:p>
            <a:pPr lvl="2"/>
            <a:r>
              <a:rPr lang="en-US" altLang="en-US" dirty="0"/>
              <a:t>Each limb muscle innervated by more than one spinal nerve</a:t>
            </a:r>
          </a:p>
          <a:p>
            <a:pPr lvl="3"/>
            <a:r>
              <a:rPr lang="en-US" altLang="en-US" dirty="0"/>
              <a:t>Damage to </a:t>
            </a:r>
            <a:r>
              <a:rPr lang="en-US" altLang="en-US" dirty="0" smtClean="0"/>
              <a:t>one spinal nerve </a:t>
            </a:r>
            <a:r>
              <a:rPr lang="en-US" altLang="en-US" dirty="0"/>
              <a:t>does not </a:t>
            </a:r>
            <a:r>
              <a:rPr lang="en-US" altLang="en-US" dirty="0" smtClean="0">
                <a:sym typeface="Wingdings" pitchFamily="-128" charset="2"/>
              </a:rPr>
              <a:t>cause paralysis</a:t>
            </a:r>
            <a:endParaRPr lang="en-US" altLang="en-US" dirty="0">
              <a:sym typeface="Wingdings" pitchFamily="-128" charset="2"/>
            </a:endParaRPr>
          </a:p>
        </p:txBody>
      </p:sp>
    </p:spTree>
    <p:extLst>
      <p:ext uri="{BB962C8B-B14F-4D97-AF65-F5344CB8AC3E}">
        <p14:creationId xmlns:p14="http://schemas.microsoft.com/office/powerpoint/2010/main" val="27904454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6392" name="Rectangle 8"/>
          <p:cNvSpPr>
            <a:spLocks noGrp="1" noChangeArrowheads="1"/>
          </p:cNvSpPr>
          <p:nvPr>
            <p:ph type="title"/>
          </p:nvPr>
        </p:nvSpPr>
        <p:spPr/>
        <p:txBody>
          <a:bodyPr/>
          <a:lstStyle/>
          <a:p>
            <a:r>
              <a:rPr lang="en-US" altLang="en-US"/>
              <a:t>Cervical Plexus and the Neck</a:t>
            </a:r>
          </a:p>
        </p:txBody>
      </p:sp>
      <p:sp>
        <p:nvSpPr>
          <p:cNvPr id="16393" name="Rectangle 9"/>
          <p:cNvSpPr>
            <a:spLocks noGrp="1" noChangeArrowheads="1"/>
          </p:cNvSpPr>
          <p:nvPr>
            <p:ph type="body" idx="1"/>
          </p:nvPr>
        </p:nvSpPr>
        <p:spPr>
          <a:xfrm>
            <a:off x="457200" y="1600200"/>
            <a:ext cx="5943600" cy="4525963"/>
          </a:xfrm>
        </p:spPr>
        <p:txBody>
          <a:bodyPr>
            <a:normAutofit fontScale="85000" lnSpcReduction="20000"/>
          </a:bodyPr>
          <a:lstStyle/>
          <a:p>
            <a:r>
              <a:rPr lang="en-US" altLang="en-US" dirty="0"/>
              <a:t>Formed by ventral </a:t>
            </a:r>
            <a:r>
              <a:rPr lang="en-US" altLang="en-US" dirty="0" err="1"/>
              <a:t>rami</a:t>
            </a:r>
            <a:r>
              <a:rPr lang="en-US" altLang="en-US" dirty="0"/>
              <a:t> of C</a:t>
            </a:r>
            <a:r>
              <a:rPr lang="en-US" altLang="en-US" baseline="-25000" dirty="0"/>
              <a:t>1</a:t>
            </a:r>
            <a:r>
              <a:rPr lang="en-US" altLang="en-US" dirty="0"/>
              <a:t>–C</a:t>
            </a:r>
            <a:r>
              <a:rPr lang="en-US" altLang="en-US" baseline="-25000" dirty="0"/>
              <a:t>4</a:t>
            </a:r>
            <a:endParaRPr lang="en-US" altLang="en-US" dirty="0"/>
          </a:p>
          <a:p>
            <a:endParaRPr lang="en-US" altLang="en-US" dirty="0" smtClean="0"/>
          </a:p>
          <a:p>
            <a:r>
              <a:rPr lang="en-US" altLang="en-US" dirty="0" smtClean="0"/>
              <a:t>Most </a:t>
            </a:r>
            <a:r>
              <a:rPr lang="en-US" altLang="en-US" dirty="0"/>
              <a:t>branches form </a:t>
            </a:r>
            <a:r>
              <a:rPr lang="en-US" altLang="en-US" b="1" dirty="0" err="1"/>
              <a:t>cutaneous</a:t>
            </a:r>
            <a:r>
              <a:rPr lang="en-US" altLang="en-US" b="1" dirty="0"/>
              <a:t> nerves</a:t>
            </a:r>
            <a:endParaRPr lang="en-US" altLang="en-US" dirty="0"/>
          </a:p>
          <a:p>
            <a:pPr lvl="1"/>
            <a:r>
              <a:rPr lang="en-US" altLang="en-US" dirty="0"/>
              <a:t>Innervate skin of neck, ear, back of head, and shoulders</a:t>
            </a:r>
          </a:p>
          <a:p>
            <a:pPr lvl="1"/>
            <a:r>
              <a:rPr lang="en-US" altLang="en-US" dirty="0"/>
              <a:t>Other branches innervate neck muscles</a:t>
            </a:r>
          </a:p>
          <a:p>
            <a:endParaRPr lang="en-US" altLang="en-US" b="1" dirty="0" smtClean="0"/>
          </a:p>
          <a:p>
            <a:r>
              <a:rPr lang="en-US" altLang="en-US" b="1" dirty="0" err="1" smtClean="0"/>
              <a:t>Phrenic</a:t>
            </a:r>
            <a:r>
              <a:rPr lang="en-US" altLang="en-US" b="1" dirty="0" smtClean="0"/>
              <a:t> </a:t>
            </a:r>
            <a:r>
              <a:rPr lang="en-US" altLang="en-US" b="1" dirty="0"/>
              <a:t>nerve</a:t>
            </a:r>
            <a:endParaRPr lang="en-US" altLang="en-US" dirty="0"/>
          </a:p>
          <a:p>
            <a:pPr lvl="1"/>
            <a:r>
              <a:rPr lang="en-US" altLang="en-US" dirty="0"/>
              <a:t>Major motor and sensory nerve of diaphragm </a:t>
            </a:r>
            <a:endParaRPr lang="en-US" altLang="en-US" dirty="0" smtClean="0"/>
          </a:p>
          <a:p>
            <a:pPr lvl="2"/>
            <a:r>
              <a:rPr lang="en-US" altLang="en-US" dirty="0" smtClean="0"/>
              <a:t>receives </a:t>
            </a:r>
            <a:r>
              <a:rPr lang="en-US" altLang="en-US" dirty="0"/>
              <a:t>fibers from </a:t>
            </a:r>
            <a:r>
              <a:rPr lang="en-US" altLang="en-US" dirty="0" smtClean="0"/>
              <a:t>C</a:t>
            </a:r>
            <a:r>
              <a:rPr lang="en-US" altLang="en-US" baseline="-25000" dirty="0" smtClean="0"/>
              <a:t>3</a:t>
            </a:r>
            <a:r>
              <a:rPr lang="en-US" altLang="en-US" dirty="0" smtClean="0"/>
              <a:t>–C</a:t>
            </a:r>
            <a:r>
              <a:rPr lang="en-US" altLang="en-US" baseline="-25000" dirty="0" smtClean="0"/>
              <a:t>5</a:t>
            </a:r>
            <a:endParaRPr lang="en-US" altLang="en-US" dirty="0" smtClean="0"/>
          </a:p>
          <a:p>
            <a:pPr lvl="1"/>
            <a:r>
              <a:rPr lang="en-US" altLang="en-US" dirty="0" smtClean="0"/>
              <a:t>Irritation </a:t>
            </a:r>
            <a:r>
              <a:rPr lang="en-US" altLang="en-US" dirty="0">
                <a:sym typeface="Symbol" pitchFamily="-78" charset="0"/>
              </a:rPr>
              <a:t></a:t>
            </a:r>
            <a:r>
              <a:rPr lang="en-US" altLang="en-US" dirty="0">
                <a:sym typeface="Wingdings" pitchFamily="-128" charset="2"/>
              </a:rPr>
              <a:t> hiccups</a:t>
            </a:r>
            <a:endParaRPr lang="en-US" altLang="en-US" dirty="0"/>
          </a:p>
        </p:txBody>
      </p:sp>
      <p:pic>
        <p:nvPicPr>
          <p:cNvPr id="241665" name="Picture 1"/>
          <p:cNvPicPr>
            <a:picLocks noChangeAspect="1" noChangeArrowheads="1"/>
          </p:cNvPicPr>
          <p:nvPr/>
        </p:nvPicPr>
        <p:blipFill>
          <a:blip r:embed="rId3" cstate="print"/>
          <a:srcRect/>
          <a:stretch>
            <a:fillRect/>
          </a:stretch>
        </p:blipFill>
        <p:spPr bwMode="auto">
          <a:xfrm>
            <a:off x="6487786" y="1153716"/>
            <a:ext cx="2656214" cy="4550569"/>
          </a:xfrm>
          <a:prstGeom prst="rect">
            <a:avLst/>
          </a:prstGeom>
          <a:noFill/>
          <a:ln w="9525">
            <a:noFill/>
            <a:miter lim="800000"/>
            <a:headEnd/>
            <a:tailEnd/>
          </a:ln>
        </p:spPr>
      </p:pic>
    </p:spTree>
    <p:extLst>
      <p:ext uri="{BB962C8B-B14F-4D97-AF65-F5344CB8AC3E}">
        <p14:creationId xmlns:p14="http://schemas.microsoft.com/office/powerpoint/2010/main" val="2202338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9464" name="Rectangle 8"/>
          <p:cNvSpPr>
            <a:spLocks noGrp="1" noChangeArrowheads="1"/>
          </p:cNvSpPr>
          <p:nvPr>
            <p:ph type="title"/>
          </p:nvPr>
        </p:nvSpPr>
        <p:spPr/>
        <p:txBody>
          <a:bodyPr/>
          <a:lstStyle/>
          <a:p>
            <a:r>
              <a:rPr lang="en-US" altLang="en-US"/>
              <a:t>Brachial Plexus and Upper Limb</a:t>
            </a:r>
          </a:p>
        </p:txBody>
      </p:sp>
      <p:sp>
        <p:nvSpPr>
          <p:cNvPr id="19465" name="Rectangle 9"/>
          <p:cNvSpPr>
            <a:spLocks noGrp="1" noChangeArrowheads="1"/>
          </p:cNvSpPr>
          <p:nvPr>
            <p:ph type="body" idx="1"/>
          </p:nvPr>
        </p:nvSpPr>
        <p:spPr/>
        <p:txBody>
          <a:bodyPr>
            <a:normAutofit fontScale="92500" lnSpcReduction="10000"/>
          </a:bodyPr>
          <a:lstStyle/>
          <a:p>
            <a:pPr>
              <a:lnSpc>
                <a:spcPct val="90000"/>
              </a:lnSpc>
            </a:pPr>
            <a:r>
              <a:rPr lang="en-US" altLang="en-US" dirty="0"/>
              <a:t>Formed by ventral </a:t>
            </a:r>
            <a:r>
              <a:rPr lang="en-US" altLang="en-US" dirty="0" err="1"/>
              <a:t>rami</a:t>
            </a:r>
            <a:r>
              <a:rPr lang="en-US" altLang="en-US" dirty="0"/>
              <a:t> of C</a:t>
            </a:r>
            <a:r>
              <a:rPr lang="en-US" altLang="en-US" baseline="-25000" dirty="0"/>
              <a:t>5</a:t>
            </a:r>
            <a:r>
              <a:rPr lang="en-US" altLang="en-US" dirty="0"/>
              <a:t>–C</a:t>
            </a:r>
            <a:r>
              <a:rPr lang="en-US" altLang="en-US" baseline="-25000" dirty="0"/>
              <a:t>8</a:t>
            </a:r>
            <a:r>
              <a:rPr lang="en-US" altLang="en-US" dirty="0"/>
              <a:t> and </a:t>
            </a:r>
            <a:r>
              <a:rPr lang="en-US" altLang="en-US" dirty="0" smtClean="0"/>
              <a:t>T</a:t>
            </a:r>
            <a:r>
              <a:rPr lang="en-US" altLang="en-US" baseline="-25000" dirty="0" smtClean="0"/>
              <a:t>1</a:t>
            </a:r>
            <a:endParaRPr lang="en-US" altLang="en-US" dirty="0"/>
          </a:p>
          <a:p>
            <a:pPr>
              <a:lnSpc>
                <a:spcPct val="90000"/>
              </a:lnSpc>
            </a:pPr>
            <a:r>
              <a:rPr lang="en-US" altLang="en-US" dirty="0"/>
              <a:t>Gives rise to nerves that innervate upper limb</a:t>
            </a:r>
          </a:p>
          <a:p>
            <a:pPr>
              <a:lnSpc>
                <a:spcPct val="90000"/>
              </a:lnSpc>
            </a:pPr>
            <a:r>
              <a:rPr lang="en-US" altLang="en-US" dirty="0"/>
              <a:t>Major branches of this plexus: </a:t>
            </a:r>
          </a:p>
          <a:p>
            <a:pPr lvl="1">
              <a:lnSpc>
                <a:spcPct val="90000"/>
              </a:lnSpc>
            </a:pPr>
            <a:r>
              <a:rPr lang="en-US" altLang="en-US" b="1" dirty="0" smtClean="0"/>
              <a:t>Roots</a:t>
            </a:r>
            <a:endParaRPr lang="en-US" altLang="en-US" dirty="0" smtClean="0"/>
          </a:p>
          <a:p>
            <a:pPr lvl="2">
              <a:lnSpc>
                <a:spcPct val="90000"/>
              </a:lnSpc>
            </a:pPr>
            <a:r>
              <a:rPr lang="en-US" altLang="en-US" dirty="0" smtClean="0"/>
              <a:t>five </a:t>
            </a:r>
            <a:r>
              <a:rPr lang="en-US" altLang="en-US" dirty="0"/>
              <a:t>ventral </a:t>
            </a:r>
            <a:r>
              <a:rPr lang="en-US" altLang="en-US" dirty="0" err="1"/>
              <a:t>rami</a:t>
            </a:r>
            <a:r>
              <a:rPr lang="en-US" altLang="en-US" dirty="0"/>
              <a:t> (</a:t>
            </a:r>
            <a:r>
              <a:rPr lang="en-US" altLang="en-US" dirty="0" smtClean="0"/>
              <a:t>C</a:t>
            </a:r>
            <a:r>
              <a:rPr lang="en-US" altLang="en-US" baseline="-25000" dirty="0" smtClean="0"/>
              <a:t>5</a:t>
            </a:r>
            <a:r>
              <a:rPr lang="en-US" altLang="en-US" dirty="0" smtClean="0"/>
              <a:t>–T</a:t>
            </a:r>
            <a:r>
              <a:rPr lang="en-US" altLang="en-US" baseline="-25000" dirty="0" smtClean="0"/>
              <a:t>1</a:t>
            </a:r>
            <a:r>
              <a:rPr lang="en-US" altLang="en-US" dirty="0" smtClean="0"/>
              <a:t> </a:t>
            </a:r>
            <a:endParaRPr lang="en-US" altLang="en-US" dirty="0"/>
          </a:p>
          <a:p>
            <a:pPr lvl="1">
              <a:lnSpc>
                <a:spcPct val="90000"/>
              </a:lnSpc>
            </a:pPr>
            <a:r>
              <a:rPr lang="en-US" altLang="en-US" b="1" dirty="0" smtClean="0"/>
              <a:t>Trunks</a:t>
            </a:r>
            <a:endParaRPr lang="en-US" altLang="en-US" dirty="0" smtClean="0"/>
          </a:p>
          <a:p>
            <a:pPr lvl="2">
              <a:lnSpc>
                <a:spcPct val="90000"/>
              </a:lnSpc>
            </a:pPr>
            <a:r>
              <a:rPr lang="en-US" altLang="en-US" dirty="0" smtClean="0"/>
              <a:t>upper</a:t>
            </a:r>
            <a:r>
              <a:rPr lang="en-US" altLang="en-US" dirty="0"/>
              <a:t>, middle, and </a:t>
            </a:r>
            <a:r>
              <a:rPr lang="en-US" altLang="en-US" dirty="0" smtClean="0"/>
              <a:t>lower </a:t>
            </a:r>
            <a:endParaRPr lang="en-US" altLang="en-US" dirty="0"/>
          </a:p>
          <a:p>
            <a:pPr lvl="1">
              <a:lnSpc>
                <a:spcPct val="90000"/>
              </a:lnSpc>
            </a:pPr>
            <a:r>
              <a:rPr lang="en-US" altLang="en-US" b="1" dirty="0" smtClean="0"/>
              <a:t>Divisions</a:t>
            </a:r>
            <a:endParaRPr lang="en-US" altLang="en-US" dirty="0" smtClean="0"/>
          </a:p>
          <a:p>
            <a:pPr lvl="2">
              <a:lnSpc>
                <a:spcPct val="90000"/>
              </a:lnSpc>
            </a:pPr>
            <a:r>
              <a:rPr lang="en-US" altLang="en-US" dirty="0" smtClean="0"/>
              <a:t>anterior </a:t>
            </a:r>
            <a:r>
              <a:rPr lang="en-US" altLang="en-US" dirty="0"/>
              <a:t>and </a:t>
            </a:r>
            <a:r>
              <a:rPr lang="en-US" altLang="en-US" dirty="0" smtClean="0"/>
              <a:t>posterior </a:t>
            </a:r>
            <a:endParaRPr lang="en-US" altLang="en-US" dirty="0"/>
          </a:p>
          <a:p>
            <a:pPr lvl="1">
              <a:lnSpc>
                <a:spcPct val="90000"/>
              </a:lnSpc>
            </a:pPr>
            <a:r>
              <a:rPr lang="en-US" altLang="en-US" b="1" dirty="0" smtClean="0"/>
              <a:t>Cords</a:t>
            </a:r>
            <a:endParaRPr lang="en-US" altLang="en-US" dirty="0"/>
          </a:p>
          <a:p>
            <a:pPr lvl="2">
              <a:lnSpc>
                <a:spcPct val="90000"/>
              </a:lnSpc>
            </a:pPr>
            <a:r>
              <a:rPr lang="en-US" altLang="en-US" dirty="0" smtClean="0"/>
              <a:t>lateral</a:t>
            </a:r>
            <a:r>
              <a:rPr lang="en-US" altLang="en-US" dirty="0"/>
              <a:t>, medial, and posterior </a:t>
            </a:r>
          </a:p>
        </p:txBody>
      </p:sp>
    </p:spTree>
    <p:extLst>
      <p:ext uri="{BB962C8B-B14F-4D97-AF65-F5344CB8AC3E}">
        <p14:creationId xmlns:p14="http://schemas.microsoft.com/office/powerpoint/2010/main" val="2360718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1"/>
          <p:cNvSpPr>
            <a:spLocks noGrp="1"/>
          </p:cNvSpPr>
          <p:nvPr>
            <p:ph type="ftr" sz="quarter" idx="10"/>
          </p:nvPr>
        </p:nvSpPr>
        <p:spPr/>
        <p:txBody>
          <a:bodyPr/>
          <a:lstStyle/>
          <a:p>
            <a:r>
              <a:rPr lang="en-GB" altLang="en-US" dirty="0" smtClean="0"/>
              <a:t> </a:t>
            </a:r>
            <a:endParaRPr lang="en-GB" altLang="en-US" dirty="0"/>
          </a:p>
        </p:txBody>
      </p:sp>
      <p:pic>
        <p:nvPicPr>
          <p:cNvPr id="20550" name="Picture 70" descr="figure_13_10a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814"/>
          <a:stretch>
            <a:fillRect/>
          </a:stretch>
        </p:blipFill>
        <p:spPr bwMode="auto">
          <a:xfrm>
            <a:off x="273050" y="325438"/>
            <a:ext cx="8597900" cy="6032500"/>
          </a:xfrm>
          <a:prstGeom prst="rect">
            <a:avLst/>
          </a:prstGeom>
          <a:noFill/>
          <a:extLst>
            <a:ext uri="{909E8E84-426E-40DD-AFC4-6F175D3DCCD1}">
              <a14:hiddenFill xmlns:a14="http://schemas.microsoft.com/office/drawing/2010/main">
                <a:solidFill>
                  <a:srgbClr val="FFFFFF"/>
                </a:solidFill>
              </a14:hiddenFill>
            </a:ext>
          </a:extLst>
        </p:spPr>
      </p:pic>
      <p:sp>
        <p:nvSpPr>
          <p:cNvPr id="20551" name="Rectangle 71"/>
          <p:cNvSpPr>
            <a:spLocks noChangeArrowheads="1"/>
          </p:cNvSpPr>
          <p:nvPr/>
        </p:nvSpPr>
        <p:spPr bwMode="auto">
          <a:xfrm>
            <a:off x="835025" y="357188"/>
            <a:ext cx="9540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Anterior</a:t>
            </a:r>
          </a:p>
          <a:p>
            <a:r>
              <a:rPr lang="en-US" altLang="en-US" sz="1400" b="1">
                <a:latin typeface="Arial" charset="0"/>
              </a:rPr>
              <a:t>divisions</a:t>
            </a:r>
          </a:p>
        </p:txBody>
      </p:sp>
      <p:sp>
        <p:nvSpPr>
          <p:cNvPr id="20552" name="Rectangle 72"/>
          <p:cNvSpPr>
            <a:spLocks noChangeArrowheads="1"/>
          </p:cNvSpPr>
          <p:nvPr/>
        </p:nvSpPr>
        <p:spPr bwMode="auto">
          <a:xfrm>
            <a:off x="6735763" y="476250"/>
            <a:ext cx="2179637" cy="30480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en-US" sz="1400" dirty="0">
                <a:latin typeface="Arial Black" pitchFamily="-128" charset="0"/>
              </a:rPr>
              <a:t>Roots (ventral </a:t>
            </a:r>
            <a:r>
              <a:rPr lang="en-US" altLang="en-US" sz="1400" dirty="0" err="1">
                <a:latin typeface="Arial Black" pitchFamily="-128" charset="0"/>
              </a:rPr>
              <a:t>rami</a:t>
            </a:r>
            <a:r>
              <a:rPr lang="en-US" altLang="en-US" sz="1400" dirty="0">
                <a:latin typeface="Arial Black" pitchFamily="-128" charset="0"/>
              </a:rPr>
              <a:t>):</a:t>
            </a:r>
          </a:p>
        </p:txBody>
      </p:sp>
      <p:sp>
        <p:nvSpPr>
          <p:cNvPr id="20556" name="Freeform 76"/>
          <p:cNvSpPr>
            <a:spLocks/>
          </p:cNvSpPr>
          <p:nvPr/>
        </p:nvSpPr>
        <p:spPr bwMode="auto">
          <a:xfrm>
            <a:off x="1806575" y="2108200"/>
            <a:ext cx="3632200" cy="363538"/>
          </a:xfrm>
          <a:custGeom>
            <a:avLst/>
            <a:gdLst>
              <a:gd name="T0" fmla="*/ 0 w 1022"/>
              <a:gd name="T1" fmla="*/ 0 h 102"/>
              <a:gd name="T2" fmla="*/ 248 w 1022"/>
              <a:gd name="T3" fmla="*/ 0 h 102"/>
              <a:gd name="T4" fmla="*/ 1022 w 1022"/>
              <a:gd name="T5" fmla="*/ 102 h 102"/>
            </a:gdLst>
            <a:ahLst/>
            <a:cxnLst>
              <a:cxn ang="0">
                <a:pos x="T0" y="T1"/>
              </a:cxn>
              <a:cxn ang="0">
                <a:pos x="T2" y="T3"/>
              </a:cxn>
              <a:cxn ang="0">
                <a:pos x="T4" y="T5"/>
              </a:cxn>
            </a:cxnLst>
            <a:rect l="0" t="0" r="r" b="b"/>
            <a:pathLst>
              <a:path w="1022" h="102">
                <a:moveTo>
                  <a:pt x="0" y="0"/>
                </a:moveTo>
                <a:lnTo>
                  <a:pt x="248" y="0"/>
                </a:lnTo>
                <a:lnTo>
                  <a:pt x="1022" y="102"/>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57" name="Line 77"/>
          <p:cNvSpPr>
            <a:spLocks noChangeShapeType="1"/>
          </p:cNvSpPr>
          <p:nvPr/>
        </p:nvSpPr>
        <p:spPr bwMode="auto">
          <a:xfrm flipH="1" flipV="1">
            <a:off x="2687638" y="2108200"/>
            <a:ext cx="2865437" cy="550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8" name="Line 78"/>
          <p:cNvSpPr>
            <a:spLocks noChangeShapeType="1"/>
          </p:cNvSpPr>
          <p:nvPr/>
        </p:nvSpPr>
        <p:spPr bwMode="auto">
          <a:xfrm flipH="1" flipV="1">
            <a:off x="2687638" y="2122488"/>
            <a:ext cx="2865437" cy="7350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59" name="Freeform 79"/>
          <p:cNvSpPr>
            <a:spLocks/>
          </p:cNvSpPr>
          <p:nvPr/>
        </p:nvSpPr>
        <p:spPr bwMode="auto">
          <a:xfrm>
            <a:off x="1806575" y="2625725"/>
            <a:ext cx="2854325" cy="333375"/>
          </a:xfrm>
          <a:custGeom>
            <a:avLst/>
            <a:gdLst>
              <a:gd name="T0" fmla="*/ 0 w 802"/>
              <a:gd name="T1" fmla="*/ 2 h 94"/>
              <a:gd name="T2" fmla="*/ 508 w 802"/>
              <a:gd name="T3" fmla="*/ 0 h 94"/>
              <a:gd name="T4" fmla="*/ 802 w 802"/>
              <a:gd name="T5" fmla="*/ 94 h 94"/>
            </a:gdLst>
            <a:ahLst/>
            <a:cxnLst>
              <a:cxn ang="0">
                <a:pos x="T0" y="T1"/>
              </a:cxn>
              <a:cxn ang="0">
                <a:pos x="T2" y="T3"/>
              </a:cxn>
              <a:cxn ang="0">
                <a:pos x="T4" y="T5"/>
              </a:cxn>
            </a:cxnLst>
            <a:rect l="0" t="0" r="r" b="b"/>
            <a:pathLst>
              <a:path w="802" h="94">
                <a:moveTo>
                  <a:pt x="0" y="2"/>
                </a:moveTo>
                <a:lnTo>
                  <a:pt x="508" y="0"/>
                </a:lnTo>
                <a:lnTo>
                  <a:pt x="802" y="94"/>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60" name="Line 80"/>
          <p:cNvSpPr>
            <a:spLocks noChangeShapeType="1"/>
          </p:cNvSpPr>
          <p:nvPr/>
        </p:nvSpPr>
        <p:spPr bwMode="auto">
          <a:xfrm>
            <a:off x="2012950" y="3159125"/>
            <a:ext cx="28352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1" name="Line 81"/>
          <p:cNvSpPr>
            <a:spLocks noChangeShapeType="1"/>
          </p:cNvSpPr>
          <p:nvPr/>
        </p:nvSpPr>
        <p:spPr bwMode="auto">
          <a:xfrm>
            <a:off x="1806575" y="3667125"/>
            <a:ext cx="28876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75" name="Freeform 95"/>
          <p:cNvSpPr>
            <a:spLocks/>
          </p:cNvSpPr>
          <p:nvPr/>
        </p:nvSpPr>
        <p:spPr bwMode="auto">
          <a:xfrm>
            <a:off x="5926138" y="2749550"/>
            <a:ext cx="1122362" cy="92075"/>
          </a:xfrm>
          <a:custGeom>
            <a:avLst/>
            <a:gdLst>
              <a:gd name="T0" fmla="*/ 0 w 316"/>
              <a:gd name="T1" fmla="*/ 26 h 26"/>
              <a:gd name="T2" fmla="*/ 214 w 316"/>
              <a:gd name="T3" fmla="*/ 0 h 26"/>
              <a:gd name="T4" fmla="*/ 316 w 316"/>
              <a:gd name="T5" fmla="*/ 2 h 26"/>
            </a:gdLst>
            <a:ahLst/>
            <a:cxnLst>
              <a:cxn ang="0">
                <a:pos x="T0" y="T1"/>
              </a:cxn>
              <a:cxn ang="0">
                <a:pos x="T2" y="T3"/>
              </a:cxn>
              <a:cxn ang="0">
                <a:pos x="T4" y="T5"/>
              </a:cxn>
            </a:cxnLst>
            <a:rect l="0" t="0" r="r" b="b"/>
            <a:pathLst>
              <a:path w="316" h="26">
                <a:moveTo>
                  <a:pt x="0" y="26"/>
                </a:moveTo>
                <a:lnTo>
                  <a:pt x="214" y="0"/>
                </a:lnTo>
                <a:lnTo>
                  <a:pt x="316" y="2"/>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76" name="Freeform 96"/>
          <p:cNvSpPr>
            <a:spLocks/>
          </p:cNvSpPr>
          <p:nvPr/>
        </p:nvSpPr>
        <p:spPr bwMode="auto">
          <a:xfrm>
            <a:off x="5995988" y="2306638"/>
            <a:ext cx="1052512" cy="53975"/>
          </a:xfrm>
          <a:custGeom>
            <a:avLst/>
            <a:gdLst>
              <a:gd name="T0" fmla="*/ 0 w 296"/>
              <a:gd name="T1" fmla="*/ 16 h 16"/>
              <a:gd name="T2" fmla="*/ 168 w 296"/>
              <a:gd name="T3" fmla="*/ 2 h 16"/>
              <a:gd name="T4" fmla="*/ 296 w 296"/>
              <a:gd name="T5" fmla="*/ 0 h 16"/>
            </a:gdLst>
            <a:ahLst/>
            <a:cxnLst>
              <a:cxn ang="0">
                <a:pos x="T0" y="T1"/>
              </a:cxn>
              <a:cxn ang="0">
                <a:pos x="T2" y="T3"/>
              </a:cxn>
              <a:cxn ang="0">
                <a:pos x="T4" y="T5"/>
              </a:cxn>
            </a:cxnLst>
            <a:rect l="0" t="0" r="r" b="b"/>
            <a:pathLst>
              <a:path w="296" h="16">
                <a:moveTo>
                  <a:pt x="0" y="16"/>
                </a:moveTo>
                <a:lnTo>
                  <a:pt x="168" y="2"/>
                </a:lnTo>
                <a:lnTo>
                  <a:pt x="29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77" name="Freeform 97"/>
          <p:cNvSpPr>
            <a:spLocks/>
          </p:cNvSpPr>
          <p:nvPr/>
        </p:nvSpPr>
        <p:spPr bwMode="auto">
          <a:xfrm>
            <a:off x="5853113" y="1895475"/>
            <a:ext cx="1208087" cy="144463"/>
          </a:xfrm>
          <a:custGeom>
            <a:avLst/>
            <a:gdLst>
              <a:gd name="T0" fmla="*/ 0 w 340"/>
              <a:gd name="T1" fmla="*/ 40 h 40"/>
              <a:gd name="T2" fmla="*/ 236 w 340"/>
              <a:gd name="T3" fmla="*/ 0 h 40"/>
              <a:gd name="T4" fmla="*/ 340 w 340"/>
              <a:gd name="T5" fmla="*/ 0 h 40"/>
            </a:gdLst>
            <a:ahLst/>
            <a:cxnLst>
              <a:cxn ang="0">
                <a:pos x="T0" y="T1"/>
              </a:cxn>
              <a:cxn ang="0">
                <a:pos x="T2" y="T3"/>
              </a:cxn>
              <a:cxn ang="0">
                <a:pos x="T4" y="T5"/>
              </a:cxn>
            </a:cxnLst>
            <a:rect l="0" t="0" r="r" b="b"/>
            <a:pathLst>
              <a:path w="340" h="40">
                <a:moveTo>
                  <a:pt x="0" y="40"/>
                </a:moveTo>
                <a:lnTo>
                  <a:pt x="236" y="0"/>
                </a:lnTo>
                <a:lnTo>
                  <a:pt x="34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78" name="Freeform 98"/>
          <p:cNvSpPr>
            <a:spLocks/>
          </p:cNvSpPr>
          <p:nvPr/>
        </p:nvSpPr>
        <p:spPr bwMode="auto">
          <a:xfrm>
            <a:off x="7643813" y="1811338"/>
            <a:ext cx="117475" cy="1076325"/>
          </a:xfrm>
          <a:custGeom>
            <a:avLst/>
            <a:gdLst>
              <a:gd name="T0" fmla="*/ 0 w 33"/>
              <a:gd name="T1" fmla="*/ 0 h 302"/>
              <a:gd name="T2" fmla="*/ 33 w 33"/>
              <a:gd name="T3" fmla="*/ 0 h 302"/>
              <a:gd name="T4" fmla="*/ 32 w 33"/>
              <a:gd name="T5" fmla="*/ 302 h 302"/>
              <a:gd name="T6" fmla="*/ 1 w 33"/>
              <a:gd name="T7" fmla="*/ 302 h 302"/>
            </a:gdLst>
            <a:ahLst/>
            <a:cxnLst>
              <a:cxn ang="0">
                <a:pos x="T0" y="T1"/>
              </a:cxn>
              <a:cxn ang="0">
                <a:pos x="T2" y="T3"/>
              </a:cxn>
              <a:cxn ang="0">
                <a:pos x="T4" y="T5"/>
              </a:cxn>
              <a:cxn ang="0">
                <a:pos x="T6" y="T7"/>
              </a:cxn>
            </a:cxnLst>
            <a:rect l="0" t="0" r="r" b="b"/>
            <a:pathLst>
              <a:path w="33" h="302">
                <a:moveTo>
                  <a:pt x="0" y="0"/>
                </a:moveTo>
                <a:lnTo>
                  <a:pt x="33" y="0"/>
                </a:lnTo>
                <a:lnTo>
                  <a:pt x="32" y="302"/>
                </a:lnTo>
                <a:lnTo>
                  <a:pt x="1" y="30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79" name="Line 99"/>
          <p:cNvSpPr>
            <a:spLocks noChangeShapeType="1"/>
          </p:cNvSpPr>
          <p:nvPr/>
        </p:nvSpPr>
        <p:spPr bwMode="auto">
          <a:xfrm flipH="1">
            <a:off x="7769225" y="2343150"/>
            <a:ext cx="128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0" name="Rectangle 100"/>
          <p:cNvSpPr>
            <a:spLocks noChangeArrowheads="1"/>
          </p:cNvSpPr>
          <p:nvPr/>
        </p:nvSpPr>
        <p:spPr bwMode="auto">
          <a:xfrm>
            <a:off x="1973263" y="347663"/>
            <a:ext cx="965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Posterior</a:t>
            </a:r>
          </a:p>
          <a:p>
            <a:r>
              <a:rPr lang="en-US" altLang="en-US" sz="1400" b="1">
                <a:latin typeface="Arial" charset="0"/>
              </a:rPr>
              <a:t>divisions</a:t>
            </a:r>
          </a:p>
        </p:txBody>
      </p:sp>
      <p:sp>
        <p:nvSpPr>
          <p:cNvPr id="20581" name="Rectangle 101"/>
          <p:cNvSpPr>
            <a:spLocks noChangeArrowheads="1"/>
          </p:cNvSpPr>
          <p:nvPr/>
        </p:nvSpPr>
        <p:spPr bwMode="auto">
          <a:xfrm>
            <a:off x="3163888" y="347663"/>
            <a:ext cx="776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Trunks</a:t>
            </a:r>
          </a:p>
        </p:txBody>
      </p:sp>
      <p:sp>
        <p:nvSpPr>
          <p:cNvPr id="20582" name="Rectangle 102"/>
          <p:cNvSpPr>
            <a:spLocks noChangeArrowheads="1"/>
          </p:cNvSpPr>
          <p:nvPr/>
        </p:nvSpPr>
        <p:spPr bwMode="auto">
          <a:xfrm>
            <a:off x="4187825" y="347663"/>
            <a:ext cx="687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Roots</a:t>
            </a:r>
          </a:p>
        </p:txBody>
      </p:sp>
      <p:sp>
        <p:nvSpPr>
          <p:cNvPr id="20586" name="Rectangle 106"/>
          <p:cNvSpPr>
            <a:spLocks noChangeArrowheads="1"/>
          </p:cNvSpPr>
          <p:nvPr/>
        </p:nvSpPr>
        <p:spPr bwMode="auto">
          <a:xfrm>
            <a:off x="865188" y="1957388"/>
            <a:ext cx="965200" cy="517525"/>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wrap="none">
            <a:spAutoFit/>
          </a:bodyPr>
          <a:lstStyle/>
          <a:p>
            <a:r>
              <a:rPr lang="en-US" altLang="en-US" sz="1400" b="1" dirty="0">
                <a:latin typeface="Arial" charset="0"/>
              </a:rPr>
              <a:t>Posterior</a:t>
            </a:r>
          </a:p>
          <a:p>
            <a:r>
              <a:rPr lang="en-US" altLang="en-US" sz="1400" b="1" dirty="0">
                <a:latin typeface="Arial" charset="0"/>
              </a:rPr>
              <a:t>divisions</a:t>
            </a:r>
          </a:p>
        </p:txBody>
      </p:sp>
      <p:sp>
        <p:nvSpPr>
          <p:cNvPr id="20587" name="Rectangle 107"/>
          <p:cNvSpPr>
            <a:spLocks noChangeArrowheads="1"/>
          </p:cNvSpPr>
          <p:nvPr/>
        </p:nvSpPr>
        <p:spPr bwMode="auto">
          <a:xfrm>
            <a:off x="1081088" y="2481263"/>
            <a:ext cx="766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Lateral</a:t>
            </a:r>
          </a:p>
        </p:txBody>
      </p:sp>
      <p:sp>
        <p:nvSpPr>
          <p:cNvPr id="20588" name="Freeform 108"/>
          <p:cNvSpPr>
            <a:spLocks/>
          </p:cNvSpPr>
          <p:nvPr/>
        </p:nvSpPr>
        <p:spPr bwMode="auto">
          <a:xfrm>
            <a:off x="1014413" y="2524125"/>
            <a:ext cx="157162" cy="1247775"/>
          </a:xfrm>
          <a:custGeom>
            <a:avLst/>
            <a:gdLst>
              <a:gd name="T0" fmla="*/ 99 w 99"/>
              <a:gd name="T1" fmla="*/ 0 h 786"/>
              <a:gd name="T2" fmla="*/ 9 w 99"/>
              <a:gd name="T3" fmla="*/ 0 h 786"/>
              <a:gd name="T4" fmla="*/ 0 w 99"/>
              <a:gd name="T5" fmla="*/ 783 h 786"/>
              <a:gd name="T6" fmla="*/ 90 w 99"/>
              <a:gd name="T7" fmla="*/ 786 h 786"/>
            </a:gdLst>
            <a:ahLst/>
            <a:cxnLst>
              <a:cxn ang="0">
                <a:pos x="T0" y="T1"/>
              </a:cxn>
              <a:cxn ang="0">
                <a:pos x="T2" y="T3"/>
              </a:cxn>
              <a:cxn ang="0">
                <a:pos x="T4" y="T5"/>
              </a:cxn>
              <a:cxn ang="0">
                <a:pos x="T6" y="T7"/>
              </a:cxn>
            </a:cxnLst>
            <a:rect l="0" t="0" r="r" b="b"/>
            <a:pathLst>
              <a:path w="99" h="786">
                <a:moveTo>
                  <a:pt x="99" y="0"/>
                </a:moveTo>
                <a:lnTo>
                  <a:pt x="9" y="0"/>
                </a:lnTo>
                <a:lnTo>
                  <a:pt x="0" y="783"/>
                </a:lnTo>
                <a:lnTo>
                  <a:pt x="90" y="78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9" name="Line 109"/>
          <p:cNvSpPr>
            <a:spLocks noChangeShapeType="1"/>
          </p:cNvSpPr>
          <p:nvPr/>
        </p:nvSpPr>
        <p:spPr bwMode="auto">
          <a:xfrm>
            <a:off x="922338" y="3151188"/>
            <a:ext cx="106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90" name="Rectangle 110"/>
          <p:cNvSpPr>
            <a:spLocks noChangeArrowheads="1"/>
          </p:cNvSpPr>
          <p:nvPr/>
        </p:nvSpPr>
        <p:spPr bwMode="auto">
          <a:xfrm>
            <a:off x="1068388" y="2986088"/>
            <a:ext cx="96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Posterior</a:t>
            </a:r>
          </a:p>
        </p:txBody>
      </p:sp>
      <p:sp>
        <p:nvSpPr>
          <p:cNvPr id="20591" name="Rectangle 111"/>
          <p:cNvSpPr>
            <a:spLocks noChangeArrowheads="1"/>
          </p:cNvSpPr>
          <p:nvPr/>
        </p:nvSpPr>
        <p:spPr bwMode="auto">
          <a:xfrm>
            <a:off x="1077913" y="3519488"/>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Medial</a:t>
            </a:r>
          </a:p>
        </p:txBody>
      </p:sp>
      <p:sp>
        <p:nvSpPr>
          <p:cNvPr id="20597" name="Rectangle 117"/>
          <p:cNvSpPr>
            <a:spLocks noChangeArrowheads="1"/>
          </p:cNvSpPr>
          <p:nvPr/>
        </p:nvSpPr>
        <p:spPr bwMode="auto">
          <a:xfrm>
            <a:off x="7013575" y="1766888"/>
            <a:ext cx="698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Upper</a:t>
            </a:r>
          </a:p>
        </p:txBody>
      </p:sp>
      <p:sp>
        <p:nvSpPr>
          <p:cNvPr id="20598" name="Rectangle 118"/>
          <p:cNvSpPr>
            <a:spLocks noChangeArrowheads="1"/>
          </p:cNvSpPr>
          <p:nvPr/>
        </p:nvSpPr>
        <p:spPr bwMode="auto">
          <a:xfrm>
            <a:off x="7013575" y="2152650"/>
            <a:ext cx="747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Middle</a:t>
            </a:r>
          </a:p>
        </p:txBody>
      </p:sp>
      <p:sp>
        <p:nvSpPr>
          <p:cNvPr id="20599" name="Rectangle 119"/>
          <p:cNvSpPr>
            <a:spLocks noChangeArrowheads="1"/>
          </p:cNvSpPr>
          <p:nvPr/>
        </p:nvSpPr>
        <p:spPr bwMode="auto">
          <a:xfrm>
            <a:off x="7015163" y="2609850"/>
            <a:ext cx="708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Lower</a:t>
            </a:r>
          </a:p>
        </p:txBody>
      </p:sp>
      <p:sp>
        <p:nvSpPr>
          <p:cNvPr id="20607" name="Rectangle 127"/>
          <p:cNvSpPr>
            <a:spLocks noChangeArrowheads="1"/>
          </p:cNvSpPr>
          <p:nvPr/>
        </p:nvSpPr>
        <p:spPr bwMode="auto">
          <a:xfrm>
            <a:off x="6784975" y="733425"/>
            <a:ext cx="376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C</a:t>
            </a:r>
            <a:r>
              <a:rPr lang="en-US" altLang="en-US" sz="1400" b="1" baseline="-25000">
                <a:latin typeface="Arial" charset="0"/>
              </a:rPr>
              <a:t>4</a:t>
            </a:r>
          </a:p>
        </p:txBody>
      </p:sp>
      <p:sp>
        <p:nvSpPr>
          <p:cNvPr id="20608" name="Rectangle 128"/>
          <p:cNvSpPr>
            <a:spLocks noChangeArrowheads="1"/>
          </p:cNvSpPr>
          <p:nvPr/>
        </p:nvSpPr>
        <p:spPr bwMode="auto">
          <a:xfrm>
            <a:off x="6778625" y="1038225"/>
            <a:ext cx="376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C</a:t>
            </a:r>
            <a:r>
              <a:rPr lang="en-US" altLang="en-US" sz="1400" b="1" baseline="-25000">
                <a:latin typeface="Arial" charset="0"/>
              </a:rPr>
              <a:t>5</a:t>
            </a:r>
          </a:p>
        </p:txBody>
      </p:sp>
      <p:sp>
        <p:nvSpPr>
          <p:cNvPr id="20609" name="Rectangle 129"/>
          <p:cNvSpPr>
            <a:spLocks noChangeArrowheads="1"/>
          </p:cNvSpPr>
          <p:nvPr/>
        </p:nvSpPr>
        <p:spPr bwMode="auto">
          <a:xfrm>
            <a:off x="6780213" y="1519238"/>
            <a:ext cx="376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C</a:t>
            </a:r>
            <a:r>
              <a:rPr lang="en-US" altLang="en-US" sz="1400" b="1" baseline="-25000">
                <a:latin typeface="Arial" charset="0"/>
              </a:rPr>
              <a:t>6</a:t>
            </a:r>
          </a:p>
        </p:txBody>
      </p:sp>
      <p:sp>
        <p:nvSpPr>
          <p:cNvPr id="20610" name="Rectangle 130"/>
          <p:cNvSpPr>
            <a:spLocks noChangeArrowheads="1"/>
          </p:cNvSpPr>
          <p:nvPr/>
        </p:nvSpPr>
        <p:spPr bwMode="auto">
          <a:xfrm>
            <a:off x="6789738" y="1928813"/>
            <a:ext cx="376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C</a:t>
            </a:r>
            <a:r>
              <a:rPr lang="en-US" altLang="en-US" sz="1400" b="1" baseline="-25000">
                <a:latin typeface="Arial" charset="0"/>
              </a:rPr>
              <a:t>7</a:t>
            </a:r>
          </a:p>
        </p:txBody>
      </p:sp>
      <p:sp>
        <p:nvSpPr>
          <p:cNvPr id="20611" name="Rectangle 131"/>
          <p:cNvSpPr>
            <a:spLocks noChangeArrowheads="1"/>
          </p:cNvSpPr>
          <p:nvPr/>
        </p:nvSpPr>
        <p:spPr bwMode="auto">
          <a:xfrm>
            <a:off x="6780213" y="2409825"/>
            <a:ext cx="376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C</a:t>
            </a:r>
            <a:r>
              <a:rPr lang="en-US" altLang="en-US" sz="1400" b="1" baseline="-25000">
                <a:latin typeface="Arial" charset="0"/>
              </a:rPr>
              <a:t>8</a:t>
            </a:r>
          </a:p>
        </p:txBody>
      </p:sp>
      <p:sp>
        <p:nvSpPr>
          <p:cNvPr id="20612" name="Rectangle 132"/>
          <p:cNvSpPr>
            <a:spLocks noChangeArrowheads="1"/>
          </p:cNvSpPr>
          <p:nvPr/>
        </p:nvSpPr>
        <p:spPr bwMode="auto">
          <a:xfrm>
            <a:off x="6778625" y="2924175"/>
            <a:ext cx="35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T</a:t>
            </a:r>
            <a:r>
              <a:rPr lang="en-US" altLang="en-US" sz="1400" b="1" baseline="-25000">
                <a:latin typeface="Arial" charset="0"/>
              </a:rPr>
              <a:t>1</a:t>
            </a:r>
          </a:p>
        </p:txBody>
      </p:sp>
      <p:sp>
        <p:nvSpPr>
          <p:cNvPr id="20613" name="Rectangle 133"/>
          <p:cNvSpPr>
            <a:spLocks noChangeArrowheads="1"/>
          </p:cNvSpPr>
          <p:nvPr/>
        </p:nvSpPr>
        <p:spPr bwMode="auto">
          <a:xfrm>
            <a:off x="7843838" y="2185988"/>
            <a:ext cx="855662" cy="30480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6"/>
          </a:lnRef>
          <a:fillRef idx="3">
            <a:schemeClr val="accent6"/>
          </a:fillRef>
          <a:effectRef idx="3">
            <a:schemeClr val="accent6"/>
          </a:effectRef>
          <a:fontRef idx="minor">
            <a:schemeClr val="lt1"/>
          </a:fontRef>
        </p:style>
        <p:txBody>
          <a:bodyPr wrap="none">
            <a:spAutoFit/>
          </a:bodyPr>
          <a:lstStyle/>
          <a:p>
            <a:r>
              <a:rPr lang="en-US" altLang="en-US" sz="1400" dirty="0">
                <a:latin typeface="Arial Black" pitchFamily="-128" charset="0"/>
              </a:rPr>
              <a:t>Trunks</a:t>
            </a:r>
          </a:p>
        </p:txBody>
      </p:sp>
      <p:sp>
        <p:nvSpPr>
          <p:cNvPr id="20615" name="Rectangle 135"/>
          <p:cNvSpPr>
            <a:spLocks noChangeArrowheads="1"/>
          </p:cNvSpPr>
          <p:nvPr/>
        </p:nvSpPr>
        <p:spPr bwMode="auto">
          <a:xfrm>
            <a:off x="152400" y="2978150"/>
            <a:ext cx="747713" cy="30480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wrap="none">
            <a:spAutoFit/>
          </a:bodyPr>
          <a:lstStyle/>
          <a:p>
            <a:r>
              <a:rPr lang="en-US" altLang="en-US" sz="1400" dirty="0">
                <a:latin typeface="Arial Black" pitchFamily="-128" charset="0"/>
              </a:rPr>
              <a:t>Cords</a:t>
            </a:r>
          </a:p>
        </p:txBody>
      </p:sp>
      <p:sp>
        <p:nvSpPr>
          <p:cNvPr id="20616"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13.10a  The brachial plexus.</a:t>
            </a:r>
          </a:p>
        </p:txBody>
      </p:sp>
    </p:spTree>
    <p:extLst>
      <p:ext uri="{BB962C8B-B14F-4D97-AF65-F5344CB8AC3E}">
        <p14:creationId xmlns:p14="http://schemas.microsoft.com/office/powerpoint/2010/main" val="946023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2540" name="Rectangle 12"/>
          <p:cNvSpPr>
            <a:spLocks noGrp="1" noChangeArrowheads="1"/>
          </p:cNvSpPr>
          <p:nvPr>
            <p:ph type="title"/>
          </p:nvPr>
        </p:nvSpPr>
        <p:spPr/>
        <p:txBody>
          <a:bodyPr>
            <a:normAutofit fontScale="90000"/>
          </a:bodyPr>
          <a:lstStyle/>
          <a:p>
            <a:r>
              <a:rPr lang="en-US" altLang="en-US"/>
              <a:t>Brachial Plexus: Five Important Nerves</a:t>
            </a:r>
          </a:p>
        </p:txBody>
      </p:sp>
      <p:sp>
        <p:nvSpPr>
          <p:cNvPr id="22541" name="Rectangle 13"/>
          <p:cNvSpPr>
            <a:spLocks noGrp="1" noChangeArrowheads="1"/>
          </p:cNvSpPr>
          <p:nvPr>
            <p:ph type="body" idx="1"/>
          </p:nvPr>
        </p:nvSpPr>
        <p:spPr/>
        <p:txBody>
          <a:bodyPr>
            <a:normAutofit fontScale="92500" lnSpcReduction="10000"/>
          </a:bodyPr>
          <a:lstStyle/>
          <a:p>
            <a:r>
              <a:rPr lang="en-US" altLang="en-US" sz="2400" b="1" dirty="0" err="1" smtClean="0"/>
              <a:t>Axillary</a:t>
            </a:r>
            <a:endParaRPr lang="en-US" altLang="en-US" sz="2400" dirty="0" smtClean="0"/>
          </a:p>
          <a:p>
            <a:pPr lvl="1"/>
            <a:r>
              <a:rPr lang="en-US" altLang="en-US" sz="2000" dirty="0" smtClean="0"/>
              <a:t>innervates </a:t>
            </a:r>
            <a:r>
              <a:rPr lang="en-US" altLang="en-US" sz="2000" b="1" dirty="0"/>
              <a:t>deltoid</a:t>
            </a:r>
            <a:r>
              <a:rPr lang="en-US" altLang="en-US" sz="2000" dirty="0"/>
              <a:t>, </a:t>
            </a:r>
            <a:r>
              <a:rPr lang="en-US" altLang="en-US" sz="2000" dirty="0" err="1"/>
              <a:t>teres</a:t>
            </a:r>
            <a:r>
              <a:rPr lang="en-US" altLang="en-US" sz="2000" dirty="0"/>
              <a:t> minor, and skin and joint capsule of shoulder</a:t>
            </a:r>
          </a:p>
          <a:p>
            <a:r>
              <a:rPr lang="en-US" altLang="en-US" sz="2400" b="1" dirty="0" err="1" smtClean="0"/>
              <a:t>Musculocutaneous</a:t>
            </a:r>
            <a:endParaRPr lang="en-US" altLang="en-US" sz="2400" dirty="0" smtClean="0"/>
          </a:p>
          <a:p>
            <a:pPr lvl="1"/>
            <a:r>
              <a:rPr lang="en-US" altLang="en-US" sz="2000" dirty="0" smtClean="0"/>
              <a:t>innervates </a:t>
            </a:r>
            <a:r>
              <a:rPr lang="en-US" altLang="en-US" sz="2000" b="1" dirty="0"/>
              <a:t>biceps </a:t>
            </a:r>
            <a:r>
              <a:rPr lang="en-US" altLang="en-US" sz="2000" b="1" dirty="0" err="1"/>
              <a:t>brachii</a:t>
            </a:r>
            <a:r>
              <a:rPr lang="en-US" altLang="en-US" sz="2000" b="1" dirty="0"/>
              <a:t> </a:t>
            </a:r>
            <a:r>
              <a:rPr lang="en-US" altLang="en-US" sz="2000" dirty="0"/>
              <a:t>and </a:t>
            </a:r>
            <a:r>
              <a:rPr lang="en-US" altLang="en-US" sz="2000" dirty="0" err="1"/>
              <a:t>brachialis</a:t>
            </a:r>
            <a:r>
              <a:rPr lang="en-US" altLang="en-US" sz="2000" dirty="0"/>
              <a:t>, </a:t>
            </a:r>
            <a:r>
              <a:rPr lang="en-US" altLang="en-US" sz="2000" dirty="0" err="1"/>
              <a:t>coracobrachialis</a:t>
            </a:r>
            <a:r>
              <a:rPr lang="en-US" altLang="en-US" sz="2000" b="1" dirty="0"/>
              <a:t>,</a:t>
            </a:r>
            <a:r>
              <a:rPr lang="en-US" altLang="en-US" sz="2000" dirty="0"/>
              <a:t> and skin of lateral forearm</a:t>
            </a:r>
          </a:p>
          <a:p>
            <a:r>
              <a:rPr lang="en-US" altLang="en-US" sz="2400" b="1" dirty="0" smtClean="0"/>
              <a:t>Median</a:t>
            </a:r>
            <a:endParaRPr lang="en-US" altLang="en-US" sz="2400" dirty="0" smtClean="0"/>
          </a:p>
          <a:p>
            <a:pPr lvl="1"/>
            <a:r>
              <a:rPr lang="en-US" altLang="en-US" sz="2000" dirty="0" smtClean="0"/>
              <a:t>innervates </a:t>
            </a:r>
            <a:r>
              <a:rPr lang="en-US" altLang="en-US" sz="2000" b="1" dirty="0"/>
              <a:t>skin</a:t>
            </a:r>
            <a:r>
              <a:rPr lang="en-US" altLang="en-US" sz="2000" dirty="0"/>
              <a:t>, </a:t>
            </a:r>
            <a:r>
              <a:rPr lang="en-US" altLang="en-US" sz="2000" b="1" dirty="0"/>
              <a:t>most flexors</a:t>
            </a:r>
            <a:r>
              <a:rPr lang="en-US" altLang="en-US" sz="2000" dirty="0"/>
              <a:t>, forearm </a:t>
            </a:r>
            <a:r>
              <a:rPr lang="en-US" altLang="en-US" sz="2000" dirty="0" err="1"/>
              <a:t>pronators</a:t>
            </a:r>
            <a:r>
              <a:rPr lang="en-US" altLang="en-US" sz="2000" dirty="0"/>
              <a:t>, wrist and finger flexors, thumb opposition muscles</a:t>
            </a:r>
          </a:p>
          <a:p>
            <a:r>
              <a:rPr lang="en-US" altLang="en-US" sz="2400" b="1" dirty="0" err="1" smtClean="0"/>
              <a:t>Ulnar</a:t>
            </a:r>
            <a:endParaRPr lang="en-US" altLang="en-US" sz="2400" dirty="0" smtClean="0"/>
          </a:p>
          <a:p>
            <a:pPr lvl="1"/>
            <a:r>
              <a:rPr lang="en-US" altLang="en-US" sz="2000" dirty="0" smtClean="0"/>
              <a:t>supplies </a:t>
            </a:r>
            <a:r>
              <a:rPr lang="en-US" altLang="en-US" sz="2000" dirty="0"/>
              <a:t>flexor </a:t>
            </a:r>
            <a:r>
              <a:rPr lang="en-US" altLang="en-US" sz="2000" dirty="0" err="1"/>
              <a:t>carpi</a:t>
            </a:r>
            <a:r>
              <a:rPr lang="en-US" altLang="en-US" sz="2000" dirty="0"/>
              <a:t> </a:t>
            </a:r>
            <a:r>
              <a:rPr lang="en-US" altLang="en-US" sz="2000" dirty="0" err="1"/>
              <a:t>ulnaris</a:t>
            </a:r>
            <a:r>
              <a:rPr lang="en-US" altLang="en-US" sz="2000" dirty="0"/>
              <a:t>, part of flexor </a:t>
            </a:r>
            <a:r>
              <a:rPr lang="en-US" altLang="en-US" sz="2000" dirty="0" err="1"/>
              <a:t>digitorum</a:t>
            </a:r>
            <a:r>
              <a:rPr lang="en-US" altLang="en-US" sz="2000" dirty="0"/>
              <a:t> </a:t>
            </a:r>
            <a:r>
              <a:rPr lang="en-US" altLang="en-US" sz="2000" dirty="0" err="1"/>
              <a:t>profundus</a:t>
            </a:r>
            <a:r>
              <a:rPr lang="en-US" altLang="en-US" sz="2000" dirty="0"/>
              <a:t>, </a:t>
            </a:r>
            <a:r>
              <a:rPr lang="en-US" altLang="en-US" sz="2000" b="1" dirty="0"/>
              <a:t>most intrinsic hand muscles</a:t>
            </a:r>
            <a:r>
              <a:rPr lang="en-US" altLang="en-US" sz="2000" dirty="0"/>
              <a:t>, skin of medial aspect of hand, wrist/finger flexion</a:t>
            </a:r>
          </a:p>
          <a:p>
            <a:r>
              <a:rPr lang="en-US" altLang="en-US" sz="2400" b="1" dirty="0" smtClean="0"/>
              <a:t>Radial</a:t>
            </a:r>
            <a:endParaRPr lang="en-US" altLang="en-US" sz="2400" dirty="0" smtClean="0"/>
          </a:p>
          <a:p>
            <a:pPr lvl="1"/>
            <a:r>
              <a:rPr lang="en-US" altLang="en-US" sz="2000" dirty="0" smtClean="0"/>
              <a:t>innervates </a:t>
            </a:r>
            <a:r>
              <a:rPr lang="en-US" altLang="en-US" sz="2000" dirty="0"/>
              <a:t>essentially </a:t>
            </a:r>
            <a:r>
              <a:rPr lang="en-US" altLang="en-US" sz="2000" b="1" dirty="0"/>
              <a:t>all extensor muscles</a:t>
            </a:r>
            <a:r>
              <a:rPr lang="en-US" altLang="en-US" sz="2000" dirty="0"/>
              <a:t>, </a:t>
            </a:r>
            <a:r>
              <a:rPr lang="en-US" altLang="en-US" sz="2000" dirty="0" err="1"/>
              <a:t>supinators</a:t>
            </a:r>
            <a:r>
              <a:rPr lang="en-US" altLang="en-US" sz="2000" dirty="0"/>
              <a:t>, and posterior skin of limb</a:t>
            </a:r>
          </a:p>
        </p:txBody>
      </p:sp>
    </p:spTree>
    <p:extLst>
      <p:ext uri="{BB962C8B-B14F-4D97-AF65-F5344CB8AC3E}">
        <p14:creationId xmlns:p14="http://schemas.microsoft.com/office/powerpoint/2010/main" val="2463345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6632" name="Rectangle 8"/>
          <p:cNvSpPr>
            <a:spLocks noGrp="1" noChangeArrowheads="1"/>
          </p:cNvSpPr>
          <p:nvPr>
            <p:ph type="title"/>
          </p:nvPr>
        </p:nvSpPr>
        <p:spPr/>
        <p:txBody>
          <a:bodyPr/>
          <a:lstStyle/>
          <a:p>
            <a:r>
              <a:rPr lang="en-US" altLang="en-US"/>
              <a:t>Lumbar Plexus</a:t>
            </a:r>
          </a:p>
        </p:txBody>
      </p:sp>
      <p:sp>
        <p:nvSpPr>
          <p:cNvPr id="26633" name="Rectangle 9"/>
          <p:cNvSpPr>
            <a:spLocks noGrp="1" noChangeArrowheads="1"/>
          </p:cNvSpPr>
          <p:nvPr>
            <p:ph type="body" idx="1"/>
          </p:nvPr>
        </p:nvSpPr>
        <p:spPr>
          <a:xfrm>
            <a:off x="457200" y="1600200"/>
            <a:ext cx="5638800" cy="4525963"/>
          </a:xfrm>
        </p:spPr>
        <p:txBody>
          <a:bodyPr>
            <a:normAutofit fontScale="92500" lnSpcReduction="10000"/>
          </a:bodyPr>
          <a:lstStyle/>
          <a:p>
            <a:r>
              <a:rPr lang="en-US" altLang="en-US" dirty="0"/>
              <a:t>Arises from L</a:t>
            </a:r>
            <a:r>
              <a:rPr lang="en-US" altLang="en-US" baseline="-25000" dirty="0"/>
              <a:t>1</a:t>
            </a:r>
            <a:r>
              <a:rPr lang="en-US" altLang="en-US" dirty="0"/>
              <a:t>–L</a:t>
            </a:r>
            <a:r>
              <a:rPr lang="en-US" altLang="en-US" baseline="-25000" dirty="0"/>
              <a:t>4</a:t>
            </a:r>
            <a:endParaRPr lang="en-US" altLang="en-US" dirty="0"/>
          </a:p>
          <a:p>
            <a:r>
              <a:rPr lang="en-US" altLang="en-US" dirty="0"/>
              <a:t>Innervates thigh, abdominal wall, and </a:t>
            </a:r>
            <a:r>
              <a:rPr lang="en-US" altLang="en-US" dirty="0" err="1"/>
              <a:t>psoas</a:t>
            </a:r>
            <a:r>
              <a:rPr lang="en-US" altLang="en-US" dirty="0"/>
              <a:t> muscle</a:t>
            </a:r>
          </a:p>
          <a:p>
            <a:r>
              <a:rPr lang="en-US" altLang="en-US" b="1" dirty="0"/>
              <a:t>Femoral </a:t>
            </a:r>
            <a:r>
              <a:rPr lang="en-US" altLang="en-US" b="1" dirty="0" smtClean="0"/>
              <a:t>nerve</a:t>
            </a:r>
            <a:endParaRPr lang="en-US" altLang="en-US" dirty="0"/>
          </a:p>
          <a:p>
            <a:pPr lvl="1"/>
            <a:r>
              <a:rPr lang="en-US" altLang="en-US" dirty="0" smtClean="0"/>
              <a:t>innervates </a:t>
            </a:r>
            <a:r>
              <a:rPr lang="en-US" altLang="en-US" dirty="0"/>
              <a:t>quadriceps and skin of anterior thigh and medial surface of leg</a:t>
            </a:r>
          </a:p>
          <a:p>
            <a:r>
              <a:rPr lang="en-US" altLang="en-US" b="1" dirty="0" err="1"/>
              <a:t>Obturator</a:t>
            </a:r>
            <a:r>
              <a:rPr lang="en-US" altLang="en-US" b="1" dirty="0"/>
              <a:t> </a:t>
            </a:r>
            <a:r>
              <a:rPr lang="en-US" altLang="en-US" b="1" dirty="0" smtClean="0"/>
              <a:t>nerve</a:t>
            </a:r>
            <a:endParaRPr lang="en-US" altLang="en-US" dirty="0" smtClean="0"/>
          </a:p>
          <a:p>
            <a:pPr lvl="1"/>
            <a:r>
              <a:rPr lang="en-US" altLang="en-US" dirty="0" smtClean="0"/>
              <a:t>passes </a:t>
            </a:r>
            <a:r>
              <a:rPr lang="en-US" altLang="en-US" dirty="0"/>
              <a:t>through </a:t>
            </a:r>
            <a:r>
              <a:rPr lang="en-US" altLang="en-US" dirty="0" err="1"/>
              <a:t>obturator</a:t>
            </a:r>
            <a:r>
              <a:rPr lang="en-US" altLang="en-US" dirty="0"/>
              <a:t> foramen to innervate adductor muscles</a:t>
            </a:r>
          </a:p>
        </p:txBody>
      </p:sp>
      <p:pic>
        <p:nvPicPr>
          <p:cNvPr id="221185" name="Picture 1"/>
          <p:cNvPicPr>
            <a:picLocks noChangeAspect="1" noChangeArrowheads="1"/>
          </p:cNvPicPr>
          <p:nvPr/>
        </p:nvPicPr>
        <p:blipFill>
          <a:blip r:embed="rId3" cstate="print"/>
          <a:srcRect/>
          <a:stretch>
            <a:fillRect/>
          </a:stretch>
        </p:blipFill>
        <p:spPr bwMode="auto">
          <a:xfrm>
            <a:off x="7239000" y="414338"/>
            <a:ext cx="1905000" cy="6029325"/>
          </a:xfrm>
          <a:prstGeom prst="rect">
            <a:avLst/>
          </a:prstGeom>
          <a:noFill/>
          <a:ln w="9525">
            <a:noFill/>
            <a:miter lim="800000"/>
            <a:headEnd/>
            <a:tailEnd/>
          </a:ln>
        </p:spPr>
      </p:pic>
    </p:spTree>
    <p:extLst>
      <p:ext uri="{BB962C8B-B14F-4D97-AF65-F5344CB8AC3E}">
        <p14:creationId xmlns:p14="http://schemas.microsoft.com/office/powerpoint/2010/main" val="2164968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29702" name="Rectangle 6"/>
          <p:cNvSpPr>
            <a:spLocks noGrp="1" noChangeArrowheads="1"/>
          </p:cNvSpPr>
          <p:nvPr>
            <p:ph type="title"/>
          </p:nvPr>
        </p:nvSpPr>
        <p:spPr/>
        <p:txBody>
          <a:bodyPr/>
          <a:lstStyle/>
          <a:p>
            <a:r>
              <a:rPr lang="en-US" altLang="en-US"/>
              <a:t>Sacral Plexus</a:t>
            </a:r>
          </a:p>
        </p:txBody>
      </p:sp>
      <p:sp>
        <p:nvSpPr>
          <p:cNvPr id="29703" name="Rectangle 7"/>
          <p:cNvSpPr>
            <a:spLocks noGrp="1" noChangeArrowheads="1"/>
          </p:cNvSpPr>
          <p:nvPr>
            <p:ph type="body" idx="1"/>
          </p:nvPr>
        </p:nvSpPr>
        <p:spPr>
          <a:xfrm>
            <a:off x="457200" y="1600200"/>
            <a:ext cx="5257800" cy="4800600"/>
          </a:xfrm>
        </p:spPr>
        <p:txBody>
          <a:bodyPr>
            <a:normAutofit fontScale="85000" lnSpcReduction="10000"/>
          </a:bodyPr>
          <a:lstStyle/>
          <a:p>
            <a:r>
              <a:rPr lang="en-US" altLang="en-US" dirty="0"/>
              <a:t>Arises from L</a:t>
            </a:r>
            <a:r>
              <a:rPr lang="en-US" altLang="en-US" baseline="-25000" dirty="0"/>
              <a:t>4</a:t>
            </a:r>
            <a:r>
              <a:rPr lang="en-US" altLang="en-US" dirty="0"/>
              <a:t>–S</a:t>
            </a:r>
            <a:r>
              <a:rPr lang="en-US" altLang="en-US" baseline="-25000" dirty="0"/>
              <a:t>4</a:t>
            </a:r>
            <a:endParaRPr lang="en-US" altLang="en-US" dirty="0"/>
          </a:p>
          <a:p>
            <a:r>
              <a:rPr lang="en-US" altLang="en-US" dirty="0"/>
              <a:t>Serves the buttock, lower limb, pelvic structures, and perineum</a:t>
            </a:r>
          </a:p>
          <a:p>
            <a:r>
              <a:rPr lang="en-US" altLang="en-US" b="1" dirty="0"/>
              <a:t>Sciatic nerve</a:t>
            </a:r>
            <a:endParaRPr lang="en-US" altLang="en-US" dirty="0"/>
          </a:p>
          <a:p>
            <a:pPr lvl="1"/>
            <a:r>
              <a:rPr lang="en-US" altLang="en-US" dirty="0"/>
              <a:t>Longest and thickest nerve of body</a:t>
            </a:r>
          </a:p>
          <a:p>
            <a:pPr lvl="1"/>
            <a:r>
              <a:rPr lang="en-US" altLang="en-US" dirty="0"/>
              <a:t>Innervates hamstring muscles, adductor </a:t>
            </a:r>
            <a:r>
              <a:rPr lang="en-US" altLang="en-US" dirty="0" err="1"/>
              <a:t>magnus</a:t>
            </a:r>
            <a:r>
              <a:rPr lang="en-US" altLang="en-US" dirty="0"/>
              <a:t>, and most muscles in leg and foot</a:t>
            </a:r>
          </a:p>
          <a:p>
            <a:pPr lvl="1"/>
            <a:endParaRPr lang="en-US" altLang="en-US" dirty="0" smtClean="0"/>
          </a:p>
          <a:p>
            <a:pPr lvl="1"/>
            <a:r>
              <a:rPr lang="en-US" altLang="en-US" dirty="0" smtClean="0"/>
              <a:t>Composed </a:t>
            </a:r>
            <a:r>
              <a:rPr lang="en-US" altLang="en-US" dirty="0"/>
              <a:t>of two nerves: </a:t>
            </a:r>
            <a:endParaRPr lang="en-US" altLang="en-US" dirty="0" smtClean="0"/>
          </a:p>
          <a:p>
            <a:pPr lvl="2"/>
            <a:r>
              <a:rPr lang="en-US" altLang="en-US" b="1" dirty="0" err="1" smtClean="0"/>
              <a:t>tibial</a:t>
            </a:r>
            <a:r>
              <a:rPr lang="en-US" altLang="en-US" dirty="0" smtClean="0"/>
              <a:t> </a:t>
            </a:r>
          </a:p>
          <a:p>
            <a:pPr lvl="2"/>
            <a:r>
              <a:rPr lang="en-US" altLang="en-US" b="1" dirty="0" smtClean="0"/>
              <a:t>common </a:t>
            </a:r>
            <a:r>
              <a:rPr lang="en-US" altLang="en-US" b="1" dirty="0"/>
              <a:t>fibular </a:t>
            </a:r>
            <a:endParaRPr lang="en-US" altLang="en-US" dirty="0"/>
          </a:p>
        </p:txBody>
      </p:sp>
      <p:pic>
        <p:nvPicPr>
          <p:cNvPr id="215041" name="Picture 1"/>
          <p:cNvPicPr>
            <a:picLocks noChangeAspect="1" noChangeArrowheads="1"/>
          </p:cNvPicPr>
          <p:nvPr/>
        </p:nvPicPr>
        <p:blipFill>
          <a:blip r:embed="rId3" cstate="print"/>
          <a:srcRect/>
          <a:stretch>
            <a:fillRect/>
          </a:stretch>
        </p:blipFill>
        <p:spPr bwMode="auto">
          <a:xfrm>
            <a:off x="6057900" y="595313"/>
            <a:ext cx="3086100" cy="5667375"/>
          </a:xfrm>
          <a:prstGeom prst="rect">
            <a:avLst/>
          </a:prstGeom>
          <a:noFill/>
          <a:ln w="9525">
            <a:noFill/>
            <a:miter lim="800000"/>
            <a:headEnd/>
            <a:tailEnd/>
          </a:ln>
        </p:spPr>
      </p:pic>
    </p:spTree>
    <p:extLst>
      <p:ext uri="{BB962C8B-B14F-4D97-AF65-F5344CB8AC3E}">
        <p14:creationId xmlns:p14="http://schemas.microsoft.com/office/powerpoint/2010/main" val="1542308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4822" name="Rectangle 6"/>
          <p:cNvSpPr>
            <a:spLocks noGrp="1" noChangeArrowheads="1"/>
          </p:cNvSpPr>
          <p:nvPr>
            <p:ph type="title"/>
          </p:nvPr>
        </p:nvSpPr>
        <p:spPr/>
        <p:txBody>
          <a:bodyPr>
            <a:normAutofit fontScale="90000"/>
          </a:bodyPr>
          <a:lstStyle/>
          <a:p>
            <a:r>
              <a:rPr lang="en-US" altLang="en-US"/>
              <a:t>Anterolateral Thorax and Abdominal Wall</a:t>
            </a:r>
          </a:p>
        </p:txBody>
      </p:sp>
      <p:sp>
        <p:nvSpPr>
          <p:cNvPr id="34823" name="Rectangle 7"/>
          <p:cNvSpPr>
            <a:spLocks noGrp="1" noChangeArrowheads="1"/>
          </p:cNvSpPr>
          <p:nvPr>
            <p:ph type="body" idx="1"/>
          </p:nvPr>
        </p:nvSpPr>
        <p:spPr/>
        <p:txBody>
          <a:bodyPr/>
          <a:lstStyle/>
          <a:p>
            <a:r>
              <a:rPr lang="en-US" altLang="en-US" dirty="0"/>
              <a:t>Ventral </a:t>
            </a:r>
            <a:r>
              <a:rPr lang="en-US" altLang="en-US" dirty="0" err="1"/>
              <a:t>rami</a:t>
            </a:r>
            <a:r>
              <a:rPr lang="en-US" altLang="en-US" dirty="0"/>
              <a:t> in </a:t>
            </a:r>
            <a:r>
              <a:rPr lang="en-US" altLang="en-US" dirty="0" smtClean="0"/>
              <a:t>thoracic wall run in a simple </a:t>
            </a:r>
            <a:r>
              <a:rPr lang="en-US" altLang="en-US" dirty="0"/>
              <a:t>segmental pattern</a:t>
            </a:r>
          </a:p>
          <a:p>
            <a:pPr lvl="1"/>
            <a:r>
              <a:rPr lang="en-US" altLang="en-US" dirty="0"/>
              <a:t>Form </a:t>
            </a:r>
            <a:r>
              <a:rPr lang="en-US" altLang="en-US" dirty="0" err="1"/>
              <a:t>intercostal</a:t>
            </a:r>
            <a:r>
              <a:rPr lang="en-US" altLang="en-US" dirty="0"/>
              <a:t> nerves that supply </a:t>
            </a:r>
            <a:r>
              <a:rPr lang="en-US" altLang="en-US" dirty="0" err="1"/>
              <a:t>intercostal</a:t>
            </a:r>
            <a:r>
              <a:rPr lang="en-US" altLang="en-US" dirty="0"/>
              <a:t> muscles, muscle and </a:t>
            </a:r>
            <a:r>
              <a:rPr lang="en-US" altLang="en-US" dirty="0" smtClean="0"/>
              <a:t>skin</a:t>
            </a:r>
            <a:endParaRPr lang="en-US" altLang="en-US" dirty="0"/>
          </a:p>
          <a:p>
            <a:pPr lvl="1"/>
            <a:r>
              <a:rPr lang="en-US" altLang="en-US" dirty="0"/>
              <a:t>Give off </a:t>
            </a:r>
            <a:r>
              <a:rPr lang="en-US" altLang="en-US" dirty="0" err="1"/>
              <a:t>cutaneous</a:t>
            </a:r>
            <a:r>
              <a:rPr lang="en-US" altLang="en-US" dirty="0"/>
              <a:t> branches to </a:t>
            </a:r>
            <a:r>
              <a:rPr lang="en-US" altLang="en-US" dirty="0" smtClean="0"/>
              <a:t>skin</a:t>
            </a:r>
            <a:endParaRPr lang="en-US" altLang="en-US" dirty="0"/>
          </a:p>
          <a:p>
            <a:endParaRPr lang="en-US" altLang="en-US" dirty="0" smtClean="0"/>
          </a:p>
          <a:p>
            <a:r>
              <a:rPr lang="en-US" altLang="en-US" dirty="0" smtClean="0"/>
              <a:t>Dorsal </a:t>
            </a:r>
            <a:r>
              <a:rPr lang="en-US" altLang="en-US" dirty="0" err="1"/>
              <a:t>rami</a:t>
            </a:r>
            <a:r>
              <a:rPr lang="en-US" altLang="en-US" dirty="0"/>
              <a:t> innervate posterior body trunk</a:t>
            </a:r>
          </a:p>
        </p:txBody>
      </p:sp>
    </p:spTree>
    <p:extLst>
      <p:ext uri="{BB962C8B-B14F-4D97-AF65-F5344CB8AC3E}">
        <p14:creationId xmlns:p14="http://schemas.microsoft.com/office/powerpoint/2010/main" val="117242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15368" name="Rectangle 8"/>
          <p:cNvSpPr>
            <a:spLocks noGrp="1" noChangeArrowheads="1"/>
          </p:cNvSpPr>
          <p:nvPr>
            <p:ph type="title"/>
          </p:nvPr>
        </p:nvSpPr>
        <p:spPr/>
        <p:txBody>
          <a:bodyPr>
            <a:normAutofit fontScale="90000"/>
          </a:bodyPr>
          <a:lstStyle/>
          <a:p>
            <a:r>
              <a:rPr lang="en-US" altLang="en-US" dirty="0"/>
              <a:t>Simple </a:t>
            </a:r>
            <a:r>
              <a:rPr lang="en-US" altLang="en-US" dirty="0" smtClean="0"/>
              <a:t>Receptors, </a:t>
            </a:r>
            <a:r>
              <a:rPr lang="en-US" altLang="en-US" dirty="0" err="1" smtClean="0"/>
              <a:t>Nonencapsulated</a:t>
            </a:r>
            <a:endParaRPr lang="en-US" altLang="en-US" dirty="0"/>
          </a:p>
        </p:txBody>
      </p:sp>
      <p:sp>
        <p:nvSpPr>
          <p:cNvPr id="15369" name="Rectangle 9"/>
          <p:cNvSpPr>
            <a:spLocks noGrp="1" noChangeArrowheads="1"/>
          </p:cNvSpPr>
          <p:nvPr>
            <p:ph type="body" idx="1"/>
          </p:nvPr>
        </p:nvSpPr>
        <p:spPr/>
        <p:txBody>
          <a:bodyPr>
            <a:normAutofit lnSpcReduction="10000"/>
          </a:bodyPr>
          <a:lstStyle/>
          <a:p>
            <a:r>
              <a:rPr lang="en-US" altLang="en-US" dirty="0" err="1" smtClean="0"/>
              <a:t>Nonencapsulated</a:t>
            </a:r>
            <a:r>
              <a:rPr lang="en-US" altLang="en-US" dirty="0" smtClean="0"/>
              <a:t> </a:t>
            </a:r>
            <a:r>
              <a:rPr lang="en-US" altLang="en-US" dirty="0"/>
              <a:t>(free) nerve endings</a:t>
            </a:r>
          </a:p>
          <a:p>
            <a:pPr lvl="1"/>
            <a:r>
              <a:rPr lang="en-US" altLang="en-US" dirty="0"/>
              <a:t>Abundant in epithelia and connective tissues</a:t>
            </a:r>
          </a:p>
          <a:p>
            <a:pPr lvl="1"/>
            <a:endParaRPr lang="en-US" altLang="en-US" dirty="0" smtClean="0"/>
          </a:p>
          <a:p>
            <a:pPr lvl="1"/>
            <a:r>
              <a:rPr lang="en-US" altLang="en-US" dirty="0" smtClean="0"/>
              <a:t>Associated with most </a:t>
            </a:r>
            <a:r>
              <a:rPr lang="en-US" altLang="en-US" dirty="0" err="1" smtClean="0"/>
              <a:t>nonmyelinated</a:t>
            </a:r>
            <a:r>
              <a:rPr lang="en-US" altLang="en-US" dirty="0" smtClean="0"/>
              <a:t> fibers , </a:t>
            </a:r>
            <a:r>
              <a:rPr lang="en-US" altLang="en-US" dirty="0"/>
              <a:t>small-diameter group C </a:t>
            </a:r>
            <a:r>
              <a:rPr lang="en-US" altLang="en-US" dirty="0" smtClean="0"/>
              <a:t>fibers (pain fibers) </a:t>
            </a:r>
          </a:p>
          <a:p>
            <a:pPr lvl="1"/>
            <a:endParaRPr lang="en-US" altLang="en-US" dirty="0"/>
          </a:p>
          <a:p>
            <a:pPr lvl="1"/>
            <a:r>
              <a:rPr lang="en-US" altLang="en-US" dirty="0" smtClean="0"/>
              <a:t>Respond </a:t>
            </a:r>
            <a:r>
              <a:rPr lang="en-US" altLang="en-US" dirty="0"/>
              <a:t>mostly to </a:t>
            </a:r>
            <a:endParaRPr lang="en-US" altLang="en-US" dirty="0" smtClean="0"/>
          </a:p>
          <a:p>
            <a:pPr lvl="2"/>
            <a:r>
              <a:rPr lang="en-US" altLang="en-US" dirty="0" smtClean="0"/>
              <a:t>temperature </a:t>
            </a:r>
            <a:r>
              <a:rPr lang="en-US" altLang="en-US" dirty="0"/>
              <a:t>and pain; </a:t>
            </a:r>
            <a:endParaRPr lang="en-US" altLang="en-US" dirty="0" smtClean="0"/>
          </a:p>
          <a:p>
            <a:pPr lvl="2"/>
            <a:r>
              <a:rPr lang="en-US" altLang="en-US" dirty="0" smtClean="0"/>
              <a:t>pressure-induced </a:t>
            </a:r>
            <a:r>
              <a:rPr lang="en-US" altLang="en-US" dirty="0"/>
              <a:t>tissue </a:t>
            </a:r>
            <a:r>
              <a:rPr lang="en-US" altLang="en-US" dirty="0" smtClean="0"/>
              <a:t>movement</a:t>
            </a:r>
          </a:p>
          <a:p>
            <a:pPr lvl="2"/>
            <a:r>
              <a:rPr lang="en-US" altLang="en-US" dirty="0" smtClean="0"/>
              <a:t>itch</a:t>
            </a:r>
            <a:endParaRPr lang="en-US" altLang="en-US" sz="2000" dirty="0"/>
          </a:p>
        </p:txBody>
      </p:sp>
    </p:spTree>
    <p:extLst>
      <p:ext uri="{BB962C8B-B14F-4D97-AF65-F5344CB8AC3E}">
        <p14:creationId xmlns:p14="http://schemas.microsoft.com/office/powerpoint/2010/main" val="17156201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35850" name="Rectangle 10"/>
          <p:cNvSpPr>
            <a:spLocks noGrp="1" noChangeArrowheads="1"/>
          </p:cNvSpPr>
          <p:nvPr>
            <p:ph type="title"/>
          </p:nvPr>
        </p:nvSpPr>
        <p:spPr/>
        <p:txBody>
          <a:bodyPr/>
          <a:lstStyle/>
          <a:p>
            <a:r>
              <a:rPr lang="en-US" altLang="en-US"/>
              <a:t>Innervation of Skin: Dermatomes</a:t>
            </a:r>
          </a:p>
        </p:txBody>
      </p:sp>
      <p:sp>
        <p:nvSpPr>
          <p:cNvPr id="35851" name="Rectangle 11"/>
          <p:cNvSpPr>
            <a:spLocks noGrp="1" noChangeArrowheads="1"/>
          </p:cNvSpPr>
          <p:nvPr>
            <p:ph type="body" idx="1"/>
          </p:nvPr>
        </p:nvSpPr>
        <p:spPr>
          <a:xfrm>
            <a:off x="457200" y="1600200"/>
            <a:ext cx="5867400" cy="4525963"/>
          </a:xfrm>
        </p:spPr>
        <p:txBody>
          <a:bodyPr>
            <a:normAutofit fontScale="85000" lnSpcReduction="20000"/>
          </a:bodyPr>
          <a:lstStyle/>
          <a:p>
            <a:r>
              <a:rPr lang="en-US" altLang="en-US" b="1" dirty="0"/>
              <a:t>Dermatome</a:t>
            </a:r>
            <a:r>
              <a:rPr lang="en-US" altLang="en-US" dirty="0"/>
              <a:t> </a:t>
            </a:r>
            <a:endParaRPr lang="en-US" altLang="en-US" dirty="0" smtClean="0"/>
          </a:p>
          <a:p>
            <a:pPr lvl="1"/>
            <a:r>
              <a:rPr lang="en-US" altLang="en-US" dirty="0" smtClean="0"/>
              <a:t>area </a:t>
            </a:r>
            <a:r>
              <a:rPr lang="en-US" altLang="en-US" dirty="0"/>
              <a:t>of skin innervated by </a:t>
            </a:r>
            <a:r>
              <a:rPr lang="en-US" altLang="en-US" dirty="0" err="1"/>
              <a:t>cutaneous</a:t>
            </a:r>
            <a:r>
              <a:rPr lang="en-US" altLang="en-US" dirty="0"/>
              <a:t> branches of single spinal nerve</a:t>
            </a:r>
          </a:p>
          <a:p>
            <a:endParaRPr lang="en-US" altLang="en-US" dirty="0" smtClean="0"/>
          </a:p>
          <a:p>
            <a:r>
              <a:rPr lang="en-US" altLang="en-US" dirty="0" smtClean="0"/>
              <a:t>All </a:t>
            </a:r>
            <a:r>
              <a:rPr lang="en-US" altLang="en-US" dirty="0"/>
              <a:t>spinal nerves except C</a:t>
            </a:r>
            <a:r>
              <a:rPr lang="en-US" altLang="en-US" baseline="-25000" dirty="0"/>
              <a:t>1</a:t>
            </a:r>
            <a:r>
              <a:rPr lang="en-US" altLang="en-US" dirty="0"/>
              <a:t> participate in dermatomes</a:t>
            </a:r>
          </a:p>
          <a:p>
            <a:endParaRPr lang="en-US" altLang="en-US" dirty="0" smtClean="0"/>
          </a:p>
          <a:p>
            <a:r>
              <a:rPr lang="en-US" altLang="en-US" dirty="0" smtClean="0"/>
              <a:t>Extent </a:t>
            </a:r>
            <a:r>
              <a:rPr lang="en-US" altLang="en-US" dirty="0"/>
              <a:t>of spinal cord injuries ascertained by affected dermatomes</a:t>
            </a:r>
          </a:p>
          <a:p>
            <a:pPr lvl="1"/>
            <a:r>
              <a:rPr lang="en-US" altLang="en-US" dirty="0"/>
              <a:t>Most dermatomes overlap, so destruction of a single spinal nerve will not cause complete numbness</a:t>
            </a:r>
          </a:p>
        </p:txBody>
      </p:sp>
      <p:pic>
        <p:nvPicPr>
          <p:cNvPr id="202753" name="Picture 1"/>
          <p:cNvPicPr>
            <a:picLocks noChangeAspect="1" noChangeArrowheads="1"/>
          </p:cNvPicPr>
          <p:nvPr/>
        </p:nvPicPr>
        <p:blipFill>
          <a:blip r:embed="rId3" cstate="print"/>
          <a:srcRect/>
          <a:stretch>
            <a:fillRect/>
          </a:stretch>
        </p:blipFill>
        <p:spPr bwMode="auto">
          <a:xfrm>
            <a:off x="6544867" y="1762125"/>
            <a:ext cx="2599133" cy="5095875"/>
          </a:xfrm>
          <a:prstGeom prst="rect">
            <a:avLst/>
          </a:prstGeom>
          <a:noFill/>
          <a:ln w="9525">
            <a:noFill/>
            <a:miter lim="800000"/>
            <a:headEnd/>
            <a:tailEnd/>
          </a:ln>
        </p:spPr>
      </p:pic>
    </p:spTree>
    <p:extLst>
      <p:ext uri="{BB962C8B-B14F-4D97-AF65-F5344CB8AC3E}">
        <p14:creationId xmlns:p14="http://schemas.microsoft.com/office/powerpoint/2010/main" val="138180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6158" name="Rectangle 14"/>
          <p:cNvSpPr>
            <a:spLocks noGrp="1" noChangeArrowheads="1"/>
          </p:cNvSpPr>
          <p:nvPr>
            <p:ph type="title"/>
          </p:nvPr>
        </p:nvSpPr>
        <p:spPr/>
        <p:txBody>
          <a:bodyPr/>
          <a:lstStyle/>
          <a:p>
            <a:r>
              <a:rPr lang="en-US" altLang="en-US"/>
              <a:t>Peripheral Motor Endings</a:t>
            </a:r>
          </a:p>
        </p:txBody>
      </p:sp>
      <p:sp>
        <p:nvSpPr>
          <p:cNvPr id="6159" name="Rectangle 15"/>
          <p:cNvSpPr>
            <a:spLocks noGrp="1" noChangeArrowheads="1"/>
          </p:cNvSpPr>
          <p:nvPr>
            <p:ph type="body" idx="1"/>
          </p:nvPr>
        </p:nvSpPr>
        <p:spPr/>
        <p:txBody>
          <a:bodyPr/>
          <a:lstStyle/>
          <a:p>
            <a:r>
              <a:rPr lang="en-US" altLang="en-US"/>
              <a:t>PNS elements that activate effectors by releasing neurotransmitters </a:t>
            </a:r>
          </a:p>
        </p:txBody>
      </p:sp>
    </p:spTree>
    <p:extLst>
      <p:ext uri="{BB962C8B-B14F-4D97-AF65-F5344CB8AC3E}">
        <p14:creationId xmlns:p14="http://schemas.microsoft.com/office/powerpoint/2010/main" val="1219661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7178" name="Rectangle 10"/>
          <p:cNvSpPr>
            <a:spLocks noGrp="1" noChangeArrowheads="1"/>
          </p:cNvSpPr>
          <p:nvPr>
            <p:ph type="title"/>
          </p:nvPr>
        </p:nvSpPr>
        <p:spPr/>
        <p:txBody>
          <a:bodyPr>
            <a:normAutofit fontScale="90000"/>
          </a:bodyPr>
          <a:lstStyle/>
          <a:p>
            <a:r>
              <a:rPr lang="en-US" altLang="en-US"/>
              <a:t>Review of Innervation of Skeletal Muscle</a:t>
            </a:r>
          </a:p>
        </p:txBody>
      </p:sp>
      <p:sp>
        <p:nvSpPr>
          <p:cNvPr id="7179" name="Rectangle 11"/>
          <p:cNvSpPr>
            <a:spLocks noGrp="1" noChangeArrowheads="1"/>
          </p:cNvSpPr>
          <p:nvPr>
            <p:ph type="body" idx="1"/>
          </p:nvPr>
        </p:nvSpPr>
        <p:spPr/>
        <p:txBody>
          <a:bodyPr>
            <a:normAutofit fontScale="92500" lnSpcReduction="20000"/>
          </a:bodyPr>
          <a:lstStyle/>
          <a:p>
            <a:r>
              <a:rPr lang="en-US" altLang="en-US" dirty="0"/>
              <a:t>Takes place at </a:t>
            </a:r>
            <a:r>
              <a:rPr lang="en-US" altLang="en-US" b="1" dirty="0"/>
              <a:t>neuromuscular junction</a:t>
            </a:r>
            <a:endParaRPr lang="en-US" altLang="en-US" dirty="0"/>
          </a:p>
          <a:p>
            <a:endParaRPr lang="en-US" altLang="en-US" dirty="0" smtClean="0"/>
          </a:p>
          <a:p>
            <a:r>
              <a:rPr lang="en-US" altLang="en-US" dirty="0" smtClean="0"/>
              <a:t>Neurotransmitter </a:t>
            </a:r>
            <a:r>
              <a:rPr lang="en-US" altLang="en-US" dirty="0"/>
              <a:t>acetylcholine (</a:t>
            </a:r>
            <a:r>
              <a:rPr lang="en-US" altLang="en-US" dirty="0" err="1"/>
              <a:t>ACh</a:t>
            </a:r>
            <a:r>
              <a:rPr lang="en-US" altLang="en-US" dirty="0"/>
              <a:t>) released when nerve impulse reaches axon terminal </a:t>
            </a:r>
          </a:p>
          <a:p>
            <a:endParaRPr lang="en-US" altLang="en-US" dirty="0" smtClean="0"/>
          </a:p>
          <a:p>
            <a:r>
              <a:rPr lang="en-US" altLang="en-US" dirty="0" err="1" smtClean="0"/>
              <a:t>ACh</a:t>
            </a:r>
            <a:r>
              <a:rPr lang="en-US" altLang="en-US" dirty="0" smtClean="0"/>
              <a:t> </a:t>
            </a:r>
            <a:r>
              <a:rPr lang="en-US" altLang="en-US" dirty="0"/>
              <a:t>binds to receptors, resulting in:</a:t>
            </a:r>
          </a:p>
          <a:p>
            <a:pPr lvl="1"/>
            <a:r>
              <a:rPr lang="en-US" altLang="en-US" dirty="0"/>
              <a:t>Movement of Na</a:t>
            </a:r>
            <a:r>
              <a:rPr lang="en-US" altLang="en-US" baseline="30000" dirty="0"/>
              <a:t>+</a:t>
            </a:r>
            <a:r>
              <a:rPr lang="en-US" altLang="en-US" dirty="0"/>
              <a:t> and K</a:t>
            </a:r>
            <a:r>
              <a:rPr lang="en-US" altLang="en-US" baseline="30000" dirty="0"/>
              <a:t>+</a:t>
            </a:r>
            <a:r>
              <a:rPr lang="en-US" altLang="en-US" dirty="0"/>
              <a:t> across membrane</a:t>
            </a:r>
          </a:p>
          <a:p>
            <a:pPr lvl="1"/>
            <a:r>
              <a:rPr lang="en-US" altLang="en-US" dirty="0"/>
              <a:t>Depolarization of muscle cell</a:t>
            </a:r>
          </a:p>
          <a:p>
            <a:pPr lvl="1"/>
            <a:r>
              <a:rPr lang="en-US" altLang="en-US" dirty="0"/>
              <a:t>An </a:t>
            </a:r>
            <a:r>
              <a:rPr lang="en-US" altLang="en-US" b="1" dirty="0"/>
              <a:t>end plate potential</a:t>
            </a:r>
            <a:r>
              <a:rPr lang="en-US" altLang="en-US" dirty="0"/>
              <a:t>, which triggers an action potential </a:t>
            </a:r>
            <a:r>
              <a:rPr lang="en-US" altLang="en-US" dirty="0">
                <a:sym typeface="Wingdings" pitchFamily="-128" charset="2"/>
              </a:rPr>
              <a:t> muscle contraction</a:t>
            </a:r>
            <a:endParaRPr lang="en-US" altLang="en-US" dirty="0"/>
          </a:p>
        </p:txBody>
      </p:sp>
    </p:spTree>
    <p:extLst>
      <p:ext uri="{BB962C8B-B14F-4D97-AF65-F5344CB8AC3E}">
        <p14:creationId xmlns:p14="http://schemas.microsoft.com/office/powerpoint/2010/main" val="321612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1"/>
          <p:cNvSpPr>
            <a:spLocks noGrp="1"/>
          </p:cNvSpPr>
          <p:nvPr>
            <p:ph type="ftr" sz="quarter" idx="10"/>
          </p:nvPr>
        </p:nvSpPr>
        <p:spPr/>
        <p:txBody>
          <a:bodyPr/>
          <a:lstStyle/>
          <a:p>
            <a:r>
              <a:rPr lang="en-GB" altLang="en-US" dirty="0" smtClean="0"/>
              <a:t> </a:t>
            </a:r>
            <a:endParaRPr lang="en-GB" altLang="en-US" dirty="0"/>
          </a:p>
        </p:txBody>
      </p:sp>
      <p:sp>
        <p:nvSpPr>
          <p:cNvPr id="176130"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76131" name="Rectangle 10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2</a:t>
            </a:r>
          </a:p>
        </p:txBody>
      </p:sp>
      <p:pic>
        <p:nvPicPr>
          <p:cNvPr id="176132" name="Picture 1028" descr="figure_09_08_1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5130"/>
          <a:stretch>
            <a:fillRect/>
          </a:stretch>
        </p:blipFill>
        <p:spPr bwMode="auto">
          <a:xfrm>
            <a:off x="273050" y="1773238"/>
            <a:ext cx="8597900" cy="3522662"/>
          </a:xfrm>
          <a:prstGeom prst="rect">
            <a:avLst/>
          </a:prstGeom>
          <a:noFill/>
          <a:extLst>
            <a:ext uri="{909E8E84-426E-40DD-AFC4-6F175D3DCCD1}">
              <a14:hiddenFill xmlns:a14="http://schemas.microsoft.com/office/drawing/2010/main">
                <a:solidFill>
                  <a:srgbClr val="FFFFFF"/>
                </a:solidFill>
              </a14:hiddenFill>
            </a:ext>
          </a:extLst>
        </p:spPr>
      </p:pic>
      <p:sp>
        <p:nvSpPr>
          <p:cNvPr id="176133" name="Rectangle 1029"/>
          <p:cNvSpPr>
            <a:spLocks noChangeArrowheads="1"/>
          </p:cNvSpPr>
          <p:nvPr/>
        </p:nvSpPr>
        <p:spPr bwMode="auto">
          <a:xfrm>
            <a:off x="6734175" y="2443163"/>
            <a:ext cx="1568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400" b="1">
                <a:latin typeface="Arial" charset="0"/>
              </a:rPr>
              <a:t>Synaptic vesicle</a:t>
            </a:r>
          </a:p>
          <a:p>
            <a:pPr>
              <a:lnSpc>
                <a:spcPct val="80000"/>
              </a:lnSpc>
            </a:pPr>
            <a:r>
              <a:rPr lang="en-US" altLang="en-US" sz="1400" b="1">
                <a:latin typeface="Arial" charset="0"/>
              </a:rPr>
              <a:t>containing ACh</a:t>
            </a:r>
          </a:p>
        </p:txBody>
      </p:sp>
      <p:sp>
        <p:nvSpPr>
          <p:cNvPr id="176134" name="Rectangle 1030"/>
          <p:cNvSpPr>
            <a:spLocks noChangeArrowheads="1"/>
          </p:cNvSpPr>
          <p:nvPr/>
        </p:nvSpPr>
        <p:spPr bwMode="auto">
          <a:xfrm>
            <a:off x="7024688" y="2963863"/>
            <a:ext cx="11382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80000"/>
              </a:lnSpc>
            </a:pPr>
            <a:r>
              <a:rPr lang="en-US" altLang="en-US" sz="1400" b="1">
                <a:latin typeface="Arial" charset="0"/>
              </a:rPr>
              <a:t>Synaptic cleft</a:t>
            </a:r>
          </a:p>
        </p:txBody>
      </p:sp>
      <p:sp>
        <p:nvSpPr>
          <p:cNvPr id="176135" name="Freeform 1031"/>
          <p:cNvSpPr>
            <a:spLocks/>
          </p:cNvSpPr>
          <p:nvPr/>
        </p:nvSpPr>
        <p:spPr bwMode="auto">
          <a:xfrm>
            <a:off x="6281738" y="2589213"/>
            <a:ext cx="520700" cy="215900"/>
          </a:xfrm>
          <a:custGeom>
            <a:avLst/>
            <a:gdLst>
              <a:gd name="T0" fmla="*/ 320 w 320"/>
              <a:gd name="T1" fmla="*/ 0 h 128"/>
              <a:gd name="T2" fmla="*/ 248 w 320"/>
              <a:gd name="T3" fmla="*/ 2 h 128"/>
              <a:gd name="T4" fmla="*/ 0 w 320"/>
              <a:gd name="T5" fmla="*/ 128 h 128"/>
            </a:gdLst>
            <a:ahLst/>
            <a:cxnLst>
              <a:cxn ang="0">
                <a:pos x="T0" y="T1"/>
              </a:cxn>
              <a:cxn ang="0">
                <a:pos x="T2" y="T3"/>
              </a:cxn>
              <a:cxn ang="0">
                <a:pos x="T4" y="T5"/>
              </a:cxn>
            </a:cxnLst>
            <a:rect l="0" t="0" r="r" b="b"/>
            <a:pathLst>
              <a:path w="320" h="128">
                <a:moveTo>
                  <a:pt x="320" y="0"/>
                </a:moveTo>
                <a:lnTo>
                  <a:pt x="248" y="2"/>
                </a:lnTo>
                <a:lnTo>
                  <a:pt x="0" y="12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36" name="Freeform 1032"/>
          <p:cNvSpPr>
            <a:spLocks/>
          </p:cNvSpPr>
          <p:nvPr/>
        </p:nvSpPr>
        <p:spPr bwMode="auto">
          <a:xfrm>
            <a:off x="7083425" y="3432175"/>
            <a:ext cx="244475" cy="68263"/>
          </a:xfrm>
          <a:custGeom>
            <a:avLst/>
            <a:gdLst>
              <a:gd name="T0" fmla="*/ 160 w 160"/>
              <a:gd name="T1" fmla="*/ 43 h 43"/>
              <a:gd name="T2" fmla="*/ 160 w 160"/>
              <a:gd name="T3" fmla="*/ 0 h 43"/>
              <a:gd name="T4" fmla="*/ 0 w 160"/>
              <a:gd name="T5" fmla="*/ 3 h 43"/>
              <a:gd name="T6" fmla="*/ 0 w 160"/>
              <a:gd name="T7" fmla="*/ 40 h 43"/>
            </a:gdLst>
            <a:ahLst/>
            <a:cxnLst>
              <a:cxn ang="0">
                <a:pos x="T0" y="T1"/>
              </a:cxn>
              <a:cxn ang="0">
                <a:pos x="T2" y="T3"/>
              </a:cxn>
              <a:cxn ang="0">
                <a:pos x="T4" y="T5"/>
              </a:cxn>
              <a:cxn ang="0">
                <a:pos x="T6" y="T7"/>
              </a:cxn>
            </a:cxnLst>
            <a:rect l="0" t="0" r="r" b="b"/>
            <a:pathLst>
              <a:path w="160" h="43">
                <a:moveTo>
                  <a:pt x="160" y="43"/>
                </a:moveTo>
                <a:lnTo>
                  <a:pt x="160" y="0"/>
                </a:lnTo>
                <a:lnTo>
                  <a:pt x="0" y="3"/>
                </a:lnTo>
                <a:lnTo>
                  <a:pt x="0" y="4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37" name="Freeform 1033"/>
          <p:cNvSpPr>
            <a:spLocks/>
          </p:cNvSpPr>
          <p:nvPr/>
        </p:nvSpPr>
        <p:spPr bwMode="auto">
          <a:xfrm>
            <a:off x="7199313" y="3360738"/>
            <a:ext cx="1587" cy="79375"/>
          </a:xfrm>
          <a:custGeom>
            <a:avLst/>
            <a:gdLst>
              <a:gd name="T0" fmla="*/ 0 w 1"/>
              <a:gd name="T1" fmla="*/ 0 h 50"/>
              <a:gd name="T2" fmla="*/ 1 w 1"/>
              <a:gd name="T3" fmla="*/ 50 h 50"/>
            </a:gdLst>
            <a:ahLst/>
            <a:cxnLst>
              <a:cxn ang="0">
                <a:pos x="T0" y="T1"/>
              </a:cxn>
              <a:cxn ang="0">
                <a:pos x="T2" y="T3"/>
              </a:cxn>
            </a:cxnLst>
            <a:rect l="0" t="0" r="r" b="b"/>
            <a:pathLst>
              <a:path w="1" h="50">
                <a:moveTo>
                  <a:pt x="0" y="0"/>
                </a:moveTo>
                <a:lnTo>
                  <a:pt x="1" y="5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38" name="Freeform 1034"/>
          <p:cNvSpPr>
            <a:spLocks/>
          </p:cNvSpPr>
          <p:nvPr/>
        </p:nvSpPr>
        <p:spPr bwMode="auto">
          <a:xfrm>
            <a:off x="5424488" y="3805238"/>
            <a:ext cx="93662" cy="127000"/>
          </a:xfrm>
          <a:custGeom>
            <a:avLst/>
            <a:gdLst>
              <a:gd name="T0" fmla="*/ 0 w 39"/>
              <a:gd name="T1" fmla="*/ 0 h 28"/>
              <a:gd name="T2" fmla="*/ 39 w 39"/>
              <a:gd name="T3" fmla="*/ 28 h 28"/>
            </a:gdLst>
            <a:ahLst/>
            <a:cxnLst>
              <a:cxn ang="0">
                <a:pos x="T0" y="T1"/>
              </a:cxn>
              <a:cxn ang="0">
                <a:pos x="T2" y="T3"/>
              </a:cxn>
            </a:cxnLst>
            <a:rect l="0" t="0" r="r" b="b"/>
            <a:pathLst>
              <a:path w="39" h="28">
                <a:moveTo>
                  <a:pt x="0" y="0"/>
                </a:moveTo>
                <a:lnTo>
                  <a:pt x="39" y="2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39" name="Freeform 1035"/>
          <p:cNvSpPr>
            <a:spLocks/>
          </p:cNvSpPr>
          <p:nvPr/>
        </p:nvSpPr>
        <p:spPr bwMode="auto">
          <a:xfrm>
            <a:off x="4965700" y="3797300"/>
            <a:ext cx="119063" cy="136525"/>
          </a:xfrm>
          <a:custGeom>
            <a:avLst/>
            <a:gdLst>
              <a:gd name="T0" fmla="*/ 36 w 36"/>
              <a:gd name="T1" fmla="*/ 0 h 42"/>
              <a:gd name="T2" fmla="*/ 0 w 36"/>
              <a:gd name="T3" fmla="*/ 42 h 42"/>
            </a:gdLst>
            <a:ahLst/>
            <a:cxnLst>
              <a:cxn ang="0">
                <a:pos x="T0" y="T1"/>
              </a:cxn>
              <a:cxn ang="0">
                <a:pos x="T2" y="T3"/>
              </a:cxn>
            </a:cxnLst>
            <a:rect l="0" t="0" r="r" b="b"/>
            <a:pathLst>
              <a:path w="36" h="42">
                <a:moveTo>
                  <a:pt x="36" y="0"/>
                </a:moveTo>
                <a:lnTo>
                  <a:pt x="0" y="42"/>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41" name="Freeform 1037"/>
          <p:cNvSpPr>
            <a:spLocks/>
          </p:cNvSpPr>
          <p:nvPr/>
        </p:nvSpPr>
        <p:spPr bwMode="auto">
          <a:xfrm>
            <a:off x="7477125" y="4016375"/>
            <a:ext cx="161925" cy="228600"/>
          </a:xfrm>
          <a:custGeom>
            <a:avLst/>
            <a:gdLst>
              <a:gd name="T0" fmla="*/ 66 w 102"/>
              <a:gd name="T1" fmla="*/ 0 h 144"/>
              <a:gd name="T2" fmla="*/ 102 w 102"/>
              <a:gd name="T3" fmla="*/ 144 h 144"/>
              <a:gd name="T4" fmla="*/ 0 w 102"/>
              <a:gd name="T5" fmla="*/ 110 h 144"/>
            </a:gdLst>
            <a:ahLst/>
            <a:cxnLst>
              <a:cxn ang="0">
                <a:pos x="T0" y="T1"/>
              </a:cxn>
              <a:cxn ang="0">
                <a:pos x="T2" y="T3"/>
              </a:cxn>
              <a:cxn ang="0">
                <a:pos x="T4" y="T5"/>
              </a:cxn>
            </a:cxnLst>
            <a:rect l="0" t="0" r="r" b="b"/>
            <a:pathLst>
              <a:path w="102" h="144">
                <a:moveTo>
                  <a:pt x="66" y="0"/>
                </a:moveTo>
                <a:lnTo>
                  <a:pt x="102" y="144"/>
                </a:lnTo>
                <a:lnTo>
                  <a:pt x="0" y="11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145" name="Rectangle 1041"/>
          <p:cNvSpPr>
            <a:spLocks noChangeArrowheads="1"/>
          </p:cNvSpPr>
          <p:nvPr/>
        </p:nvSpPr>
        <p:spPr bwMode="auto">
          <a:xfrm>
            <a:off x="7550150" y="4191000"/>
            <a:ext cx="122237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70000"/>
              </a:lnSpc>
            </a:pPr>
            <a:r>
              <a:rPr lang="en-US" altLang="en-US" sz="1400" b="1">
                <a:latin typeface="Arial" charset="0"/>
              </a:rPr>
              <a:t>Junctional</a:t>
            </a:r>
          </a:p>
          <a:p>
            <a:pPr>
              <a:lnSpc>
                <a:spcPct val="70000"/>
              </a:lnSpc>
            </a:pPr>
            <a:r>
              <a:rPr lang="en-US" altLang="en-US" sz="1400" b="1">
                <a:latin typeface="Arial" charset="0"/>
              </a:rPr>
              <a:t>folds of </a:t>
            </a:r>
          </a:p>
          <a:p>
            <a:pPr>
              <a:lnSpc>
                <a:spcPct val="70000"/>
              </a:lnSpc>
            </a:pPr>
            <a:r>
              <a:rPr lang="en-US" altLang="en-US" sz="1400" b="1">
                <a:latin typeface="Arial" charset="0"/>
              </a:rPr>
              <a:t>sarcolemma</a:t>
            </a:r>
          </a:p>
        </p:txBody>
      </p:sp>
      <p:sp>
        <p:nvSpPr>
          <p:cNvPr id="176146" name="Rectangle 1042"/>
          <p:cNvSpPr>
            <a:spLocks noChangeArrowheads="1"/>
          </p:cNvSpPr>
          <p:nvPr/>
        </p:nvSpPr>
        <p:spPr bwMode="auto">
          <a:xfrm>
            <a:off x="7007225" y="4725988"/>
            <a:ext cx="1409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i="1">
                <a:latin typeface="Arial" charset="0"/>
              </a:rPr>
              <a:t>Sarcoplasm of</a:t>
            </a:r>
          </a:p>
          <a:p>
            <a:pPr>
              <a:lnSpc>
                <a:spcPct val="90000"/>
              </a:lnSpc>
            </a:pPr>
            <a:r>
              <a:rPr lang="en-US" altLang="en-US" sz="1400" b="1" i="1">
                <a:latin typeface="Arial" charset="0"/>
              </a:rPr>
              <a:t>muscle fiber</a:t>
            </a:r>
          </a:p>
        </p:txBody>
      </p:sp>
      <p:sp>
        <p:nvSpPr>
          <p:cNvPr id="176147" name="Rectangle 1043"/>
          <p:cNvSpPr>
            <a:spLocks noChangeArrowheads="1"/>
          </p:cNvSpPr>
          <p:nvPr/>
        </p:nvSpPr>
        <p:spPr bwMode="auto">
          <a:xfrm>
            <a:off x="458788" y="1882082"/>
            <a:ext cx="3509962"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85000"/>
              </a:lnSpc>
            </a:pPr>
            <a:r>
              <a:rPr lang="en-US" altLang="en-US" sz="1400" b="1" dirty="0">
                <a:latin typeface="Arial" charset="0"/>
              </a:rPr>
              <a:t>     Action potential arrives at axon terminal of motor neuron.</a:t>
            </a:r>
          </a:p>
        </p:txBody>
      </p:sp>
      <p:sp>
        <p:nvSpPr>
          <p:cNvPr id="176148" name="Freeform 1044"/>
          <p:cNvSpPr>
            <a:spLocks/>
          </p:cNvSpPr>
          <p:nvPr/>
        </p:nvSpPr>
        <p:spPr bwMode="auto">
          <a:xfrm>
            <a:off x="3606800" y="1920875"/>
            <a:ext cx="3175" cy="393700"/>
          </a:xfrm>
          <a:custGeom>
            <a:avLst/>
            <a:gdLst>
              <a:gd name="T0" fmla="*/ 0 w 2"/>
              <a:gd name="T1" fmla="*/ 0 h 248"/>
              <a:gd name="T2" fmla="*/ 2 w 2"/>
              <a:gd name="T3" fmla="*/ 248 h 248"/>
            </a:gdLst>
            <a:ahLst/>
            <a:cxnLst>
              <a:cxn ang="0">
                <a:pos x="T0" y="T1"/>
              </a:cxn>
              <a:cxn ang="0">
                <a:pos x="T2" y="T3"/>
              </a:cxn>
            </a:cxnLst>
            <a:rect l="0" t="0" r="r" b="b"/>
            <a:pathLst>
              <a:path w="2" h="248">
                <a:moveTo>
                  <a:pt x="0" y="0"/>
                </a:moveTo>
                <a:lnTo>
                  <a:pt x="2" y="248"/>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76149" name="Oval 1045"/>
          <p:cNvSpPr>
            <a:spLocks noChangeArrowheads="1"/>
          </p:cNvSpPr>
          <p:nvPr/>
        </p:nvSpPr>
        <p:spPr bwMode="auto">
          <a:xfrm>
            <a:off x="5197475" y="2103438"/>
            <a:ext cx="26988" cy="26987"/>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0" name="Oval 1046"/>
          <p:cNvSpPr>
            <a:spLocks noChangeArrowheads="1"/>
          </p:cNvSpPr>
          <p:nvPr/>
        </p:nvSpPr>
        <p:spPr bwMode="auto">
          <a:xfrm>
            <a:off x="542925" y="1900238"/>
            <a:ext cx="220663" cy="220662"/>
          </a:xfrm>
          <a:prstGeom prst="ellipse">
            <a:avLst/>
          </a:prstGeom>
          <a:solidFill>
            <a:schemeClr val="bg1"/>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a:solidFill>
                  <a:srgbClr val="0080BA"/>
                </a:solidFill>
                <a:latin typeface="Arial Black" pitchFamily="-128" charset="0"/>
              </a:rPr>
              <a:t>1</a:t>
            </a:r>
            <a:endParaRPr lang="en-US" altLang="en-US" sz="1400">
              <a:latin typeface="Arial" charset="0"/>
            </a:endParaRPr>
          </a:p>
        </p:txBody>
      </p:sp>
      <p:sp>
        <p:nvSpPr>
          <p:cNvPr id="176151" name="Line 1047"/>
          <p:cNvSpPr>
            <a:spLocks noChangeShapeType="1"/>
          </p:cNvSpPr>
          <p:nvPr/>
        </p:nvSpPr>
        <p:spPr bwMode="auto">
          <a:xfrm flipH="1">
            <a:off x="3609975" y="2114550"/>
            <a:ext cx="1593850" cy="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24302794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r>
              <a:rPr lang="en-GB" altLang="en-US" dirty="0" smtClean="0"/>
              <a:t> </a:t>
            </a:r>
            <a:endParaRPr lang="en-GB" altLang="en-US" dirty="0"/>
          </a:p>
        </p:txBody>
      </p:sp>
      <p:sp>
        <p:nvSpPr>
          <p:cNvPr id="178178"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78179" name="Rectangle 3"/>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3</a:t>
            </a:r>
          </a:p>
        </p:txBody>
      </p:sp>
      <p:pic>
        <p:nvPicPr>
          <p:cNvPr id="178180" name="Picture 4" descr="figure_09_08_1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5130"/>
          <a:stretch>
            <a:fillRect/>
          </a:stretch>
        </p:blipFill>
        <p:spPr bwMode="auto">
          <a:xfrm>
            <a:off x="273050" y="1773238"/>
            <a:ext cx="8597900" cy="3522662"/>
          </a:xfrm>
          <a:prstGeom prst="rect">
            <a:avLst/>
          </a:prstGeom>
          <a:noFill/>
          <a:extLst>
            <a:ext uri="{909E8E84-426E-40DD-AFC4-6F175D3DCCD1}">
              <a14:hiddenFill xmlns:a14="http://schemas.microsoft.com/office/drawing/2010/main">
                <a:solidFill>
                  <a:srgbClr val="FFFFFF"/>
                </a:solidFill>
              </a14:hiddenFill>
            </a:ext>
          </a:extLst>
        </p:spPr>
      </p:pic>
      <p:sp>
        <p:nvSpPr>
          <p:cNvPr id="178181" name="Rectangle 5"/>
          <p:cNvSpPr>
            <a:spLocks noChangeArrowheads="1"/>
          </p:cNvSpPr>
          <p:nvPr/>
        </p:nvSpPr>
        <p:spPr bwMode="auto">
          <a:xfrm>
            <a:off x="6734175" y="2443163"/>
            <a:ext cx="1568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400" b="1">
                <a:latin typeface="Arial" charset="0"/>
              </a:rPr>
              <a:t>Synaptic vesicle</a:t>
            </a:r>
          </a:p>
          <a:p>
            <a:pPr>
              <a:lnSpc>
                <a:spcPct val="80000"/>
              </a:lnSpc>
            </a:pPr>
            <a:r>
              <a:rPr lang="en-US" altLang="en-US" sz="1400" b="1">
                <a:latin typeface="Arial" charset="0"/>
              </a:rPr>
              <a:t>containing ACh</a:t>
            </a:r>
          </a:p>
        </p:txBody>
      </p:sp>
      <p:sp>
        <p:nvSpPr>
          <p:cNvPr id="178182" name="Rectangle 6"/>
          <p:cNvSpPr>
            <a:spLocks noChangeArrowheads="1"/>
          </p:cNvSpPr>
          <p:nvPr/>
        </p:nvSpPr>
        <p:spPr bwMode="auto">
          <a:xfrm>
            <a:off x="7024688" y="2963863"/>
            <a:ext cx="11382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80000"/>
              </a:lnSpc>
            </a:pPr>
            <a:r>
              <a:rPr lang="en-US" altLang="en-US" sz="1400" b="1">
                <a:latin typeface="Arial" charset="0"/>
              </a:rPr>
              <a:t>Synaptic cleft</a:t>
            </a:r>
          </a:p>
        </p:txBody>
      </p:sp>
      <p:sp>
        <p:nvSpPr>
          <p:cNvPr id="178183" name="Freeform 7"/>
          <p:cNvSpPr>
            <a:spLocks/>
          </p:cNvSpPr>
          <p:nvPr/>
        </p:nvSpPr>
        <p:spPr bwMode="auto">
          <a:xfrm>
            <a:off x="6281738" y="2589213"/>
            <a:ext cx="520700" cy="215900"/>
          </a:xfrm>
          <a:custGeom>
            <a:avLst/>
            <a:gdLst>
              <a:gd name="T0" fmla="*/ 320 w 320"/>
              <a:gd name="T1" fmla="*/ 0 h 128"/>
              <a:gd name="T2" fmla="*/ 248 w 320"/>
              <a:gd name="T3" fmla="*/ 2 h 128"/>
              <a:gd name="T4" fmla="*/ 0 w 320"/>
              <a:gd name="T5" fmla="*/ 128 h 128"/>
            </a:gdLst>
            <a:ahLst/>
            <a:cxnLst>
              <a:cxn ang="0">
                <a:pos x="T0" y="T1"/>
              </a:cxn>
              <a:cxn ang="0">
                <a:pos x="T2" y="T3"/>
              </a:cxn>
              <a:cxn ang="0">
                <a:pos x="T4" y="T5"/>
              </a:cxn>
            </a:cxnLst>
            <a:rect l="0" t="0" r="r" b="b"/>
            <a:pathLst>
              <a:path w="320" h="128">
                <a:moveTo>
                  <a:pt x="320" y="0"/>
                </a:moveTo>
                <a:lnTo>
                  <a:pt x="248" y="2"/>
                </a:lnTo>
                <a:lnTo>
                  <a:pt x="0" y="12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4" name="Freeform 8"/>
          <p:cNvSpPr>
            <a:spLocks/>
          </p:cNvSpPr>
          <p:nvPr/>
        </p:nvSpPr>
        <p:spPr bwMode="auto">
          <a:xfrm>
            <a:off x="7083425" y="3432175"/>
            <a:ext cx="244475" cy="68263"/>
          </a:xfrm>
          <a:custGeom>
            <a:avLst/>
            <a:gdLst>
              <a:gd name="T0" fmla="*/ 160 w 160"/>
              <a:gd name="T1" fmla="*/ 43 h 43"/>
              <a:gd name="T2" fmla="*/ 160 w 160"/>
              <a:gd name="T3" fmla="*/ 0 h 43"/>
              <a:gd name="T4" fmla="*/ 0 w 160"/>
              <a:gd name="T5" fmla="*/ 3 h 43"/>
              <a:gd name="T6" fmla="*/ 0 w 160"/>
              <a:gd name="T7" fmla="*/ 40 h 43"/>
            </a:gdLst>
            <a:ahLst/>
            <a:cxnLst>
              <a:cxn ang="0">
                <a:pos x="T0" y="T1"/>
              </a:cxn>
              <a:cxn ang="0">
                <a:pos x="T2" y="T3"/>
              </a:cxn>
              <a:cxn ang="0">
                <a:pos x="T4" y="T5"/>
              </a:cxn>
              <a:cxn ang="0">
                <a:pos x="T6" y="T7"/>
              </a:cxn>
            </a:cxnLst>
            <a:rect l="0" t="0" r="r" b="b"/>
            <a:pathLst>
              <a:path w="160" h="43">
                <a:moveTo>
                  <a:pt x="160" y="43"/>
                </a:moveTo>
                <a:lnTo>
                  <a:pt x="160" y="0"/>
                </a:lnTo>
                <a:lnTo>
                  <a:pt x="0" y="3"/>
                </a:lnTo>
                <a:lnTo>
                  <a:pt x="0" y="4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5" name="Freeform 9"/>
          <p:cNvSpPr>
            <a:spLocks/>
          </p:cNvSpPr>
          <p:nvPr/>
        </p:nvSpPr>
        <p:spPr bwMode="auto">
          <a:xfrm>
            <a:off x="7199313" y="3360738"/>
            <a:ext cx="1587" cy="79375"/>
          </a:xfrm>
          <a:custGeom>
            <a:avLst/>
            <a:gdLst>
              <a:gd name="T0" fmla="*/ 0 w 1"/>
              <a:gd name="T1" fmla="*/ 0 h 50"/>
              <a:gd name="T2" fmla="*/ 1 w 1"/>
              <a:gd name="T3" fmla="*/ 50 h 50"/>
            </a:gdLst>
            <a:ahLst/>
            <a:cxnLst>
              <a:cxn ang="0">
                <a:pos x="T0" y="T1"/>
              </a:cxn>
              <a:cxn ang="0">
                <a:pos x="T2" y="T3"/>
              </a:cxn>
            </a:cxnLst>
            <a:rect l="0" t="0" r="r" b="b"/>
            <a:pathLst>
              <a:path w="1" h="50">
                <a:moveTo>
                  <a:pt x="0" y="0"/>
                </a:moveTo>
                <a:lnTo>
                  <a:pt x="1" y="5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9" name="Freeform 13"/>
          <p:cNvSpPr>
            <a:spLocks/>
          </p:cNvSpPr>
          <p:nvPr/>
        </p:nvSpPr>
        <p:spPr bwMode="auto">
          <a:xfrm>
            <a:off x="7477125" y="4016375"/>
            <a:ext cx="161925" cy="228600"/>
          </a:xfrm>
          <a:custGeom>
            <a:avLst/>
            <a:gdLst>
              <a:gd name="T0" fmla="*/ 66 w 102"/>
              <a:gd name="T1" fmla="*/ 0 h 144"/>
              <a:gd name="T2" fmla="*/ 102 w 102"/>
              <a:gd name="T3" fmla="*/ 144 h 144"/>
              <a:gd name="T4" fmla="*/ 0 w 102"/>
              <a:gd name="T5" fmla="*/ 110 h 144"/>
            </a:gdLst>
            <a:ahLst/>
            <a:cxnLst>
              <a:cxn ang="0">
                <a:pos x="T0" y="T1"/>
              </a:cxn>
              <a:cxn ang="0">
                <a:pos x="T2" y="T3"/>
              </a:cxn>
              <a:cxn ang="0">
                <a:pos x="T4" y="T5"/>
              </a:cxn>
            </a:cxnLst>
            <a:rect l="0" t="0" r="r" b="b"/>
            <a:pathLst>
              <a:path w="102" h="144">
                <a:moveTo>
                  <a:pt x="66" y="0"/>
                </a:moveTo>
                <a:lnTo>
                  <a:pt x="102" y="144"/>
                </a:lnTo>
                <a:lnTo>
                  <a:pt x="0" y="11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3" name="Rectangle 17"/>
          <p:cNvSpPr>
            <a:spLocks noChangeArrowheads="1"/>
          </p:cNvSpPr>
          <p:nvPr/>
        </p:nvSpPr>
        <p:spPr bwMode="auto">
          <a:xfrm>
            <a:off x="7550150" y="4191000"/>
            <a:ext cx="122237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70000"/>
              </a:lnSpc>
            </a:pPr>
            <a:r>
              <a:rPr lang="en-US" altLang="en-US" sz="1400" b="1">
                <a:latin typeface="Arial" charset="0"/>
              </a:rPr>
              <a:t>Junctional</a:t>
            </a:r>
          </a:p>
          <a:p>
            <a:pPr>
              <a:lnSpc>
                <a:spcPct val="70000"/>
              </a:lnSpc>
            </a:pPr>
            <a:r>
              <a:rPr lang="en-US" altLang="en-US" sz="1400" b="1">
                <a:latin typeface="Arial" charset="0"/>
              </a:rPr>
              <a:t>folds of </a:t>
            </a:r>
          </a:p>
          <a:p>
            <a:pPr>
              <a:lnSpc>
                <a:spcPct val="70000"/>
              </a:lnSpc>
            </a:pPr>
            <a:r>
              <a:rPr lang="en-US" altLang="en-US" sz="1400" b="1">
                <a:latin typeface="Arial" charset="0"/>
              </a:rPr>
              <a:t>sarcolemma</a:t>
            </a:r>
          </a:p>
        </p:txBody>
      </p:sp>
      <p:sp>
        <p:nvSpPr>
          <p:cNvPr id="178194" name="Rectangle 18"/>
          <p:cNvSpPr>
            <a:spLocks noChangeArrowheads="1"/>
          </p:cNvSpPr>
          <p:nvPr/>
        </p:nvSpPr>
        <p:spPr bwMode="auto">
          <a:xfrm>
            <a:off x="7007225" y="4725988"/>
            <a:ext cx="1409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i="1">
                <a:latin typeface="Arial" charset="0"/>
              </a:rPr>
              <a:t>Sarcoplasm of</a:t>
            </a:r>
          </a:p>
          <a:p>
            <a:pPr>
              <a:lnSpc>
                <a:spcPct val="90000"/>
              </a:lnSpc>
            </a:pPr>
            <a:r>
              <a:rPr lang="en-US" altLang="en-US" sz="1400" b="1" i="1">
                <a:latin typeface="Arial" charset="0"/>
              </a:rPr>
              <a:t>muscle fiber</a:t>
            </a:r>
          </a:p>
        </p:txBody>
      </p:sp>
      <p:sp>
        <p:nvSpPr>
          <p:cNvPr id="178196" name="Rectangle 20"/>
          <p:cNvSpPr>
            <a:spLocks noChangeArrowheads="1"/>
          </p:cNvSpPr>
          <p:nvPr/>
        </p:nvSpPr>
        <p:spPr bwMode="auto">
          <a:xfrm>
            <a:off x="407988" y="2508606"/>
            <a:ext cx="3249612" cy="88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2000"/>
              </a:lnSpc>
            </a:pPr>
            <a:r>
              <a:rPr lang="en-US" altLang="en-US" sz="1400" b="1" dirty="0">
                <a:latin typeface="Arial" charset="0"/>
              </a:rPr>
              <a:t>      Voltage-gated Ca</a:t>
            </a:r>
            <a:r>
              <a:rPr lang="en-US" altLang="en-US" sz="1400" b="1" baseline="30000" dirty="0">
                <a:latin typeface="Arial" charset="0"/>
              </a:rPr>
              <a:t>2+ </a:t>
            </a:r>
            <a:r>
              <a:rPr lang="en-US" altLang="en-US" sz="1400" b="1" dirty="0">
                <a:latin typeface="Arial" charset="0"/>
              </a:rPr>
              <a:t>channels open. Ca</a:t>
            </a:r>
            <a:r>
              <a:rPr lang="en-US" altLang="en-US" sz="1400" b="1" baseline="30000" dirty="0">
                <a:latin typeface="Arial" charset="0"/>
              </a:rPr>
              <a:t>2+</a:t>
            </a:r>
            <a:r>
              <a:rPr lang="en-US" altLang="en-US" sz="1400" b="1" dirty="0">
                <a:latin typeface="Arial" charset="0"/>
              </a:rPr>
              <a:t> enters the axon terminal moving down its </a:t>
            </a:r>
            <a:r>
              <a:rPr lang="en-US" altLang="en-US" sz="1400" b="1" dirty="0" err="1">
                <a:latin typeface="Arial" charset="0"/>
              </a:rPr>
              <a:t>electochemical</a:t>
            </a:r>
            <a:r>
              <a:rPr lang="en-US" altLang="en-US" sz="1400" b="1" dirty="0">
                <a:latin typeface="Arial" charset="0"/>
              </a:rPr>
              <a:t> gradient.</a:t>
            </a:r>
          </a:p>
        </p:txBody>
      </p:sp>
      <p:sp>
        <p:nvSpPr>
          <p:cNvPr id="178198" name="Oval 22"/>
          <p:cNvSpPr>
            <a:spLocks noChangeArrowheads="1"/>
          </p:cNvSpPr>
          <p:nvPr/>
        </p:nvSpPr>
        <p:spPr bwMode="auto">
          <a:xfrm>
            <a:off x="4560888" y="2625725"/>
            <a:ext cx="26987" cy="26988"/>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9" name="Oval 23"/>
          <p:cNvSpPr>
            <a:spLocks noChangeArrowheads="1"/>
          </p:cNvSpPr>
          <p:nvPr/>
        </p:nvSpPr>
        <p:spPr bwMode="auto">
          <a:xfrm>
            <a:off x="5197475" y="2103438"/>
            <a:ext cx="26988" cy="26987"/>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201" name="Oval 25"/>
          <p:cNvSpPr>
            <a:spLocks noChangeArrowheads="1"/>
          </p:cNvSpPr>
          <p:nvPr/>
        </p:nvSpPr>
        <p:spPr bwMode="auto">
          <a:xfrm>
            <a:off x="539750" y="2541588"/>
            <a:ext cx="220663" cy="220662"/>
          </a:xfrm>
          <a:prstGeom prst="ellipse">
            <a:avLst/>
          </a:prstGeom>
          <a:solidFill>
            <a:schemeClr val="bg1"/>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a:solidFill>
                  <a:srgbClr val="0080BA"/>
                </a:solidFill>
                <a:latin typeface="Arial Black" pitchFamily="-128" charset="0"/>
              </a:rPr>
              <a:t>2</a:t>
            </a:r>
            <a:endParaRPr lang="en-US" altLang="en-US" sz="1400">
              <a:latin typeface="Arial" charset="0"/>
            </a:endParaRPr>
          </a:p>
        </p:txBody>
      </p:sp>
      <p:sp>
        <p:nvSpPr>
          <p:cNvPr id="178203" name="Line 27"/>
          <p:cNvSpPr>
            <a:spLocks noChangeShapeType="1"/>
          </p:cNvSpPr>
          <p:nvPr/>
        </p:nvSpPr>
        <p:spPr bwMode="auto">
          <a:xfrm>
            <a:off x="3609975" y="2574925"/>
            <a:ext cx="0" cy="625475"/>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78204" name="Freeform 28"/>
          <p:cNvSpPr>
            <a:spLocks/>
          </p:cNvSpPr>
          <p:nvPr/>
        </p:nvSpPr>
        <p:spPr bwMode="auto">
          <a:xfrm>
            <a:off x="3606800" y="2632075"/>
            <a:ext cx="968375" cy="257175"/>
          </a:xfrm>
          <a:custGeom>
            <a:avLst/>
            <a:gdLst>
              <a:gd name="T0" fmla="*/ 610 w 610"/>
              <a:gd name="T1" fmla="*/ 0 h 162"/>
              <a:gd name="T2" fmla="*/ 252 w 610"/>
              <a:gd name="T3" fmla="*/ 162 h 162"/>
              <a:gd name="T4" fmla="*/ 0 w 610"/>
              <a:gd name="T5" fmla="*/ 162 h 162"/>
            </a:gdLst>
            <a:ahLst/>
            <a:cxnLst>
              <a:cxn ang="0">
                <a:pos x="T0" y="T1"/>
              </a:cxn>
              <a:cxn ang="0">
                <a:pos x="T2" y="T3"/>
              </a:cxn>
              <a:cxn ang="0">
                <a:pos x="T4" y="T5"/>
              </a:cxn>
            </a:cxnLst>
            <a:rect l="0" t="0" r="r" b="b"/>
            <a:pathLst>
              <a:path w="610" h="162">
                <a:moveTo>
                  <a:pt x="610" y="0"/>
                </a:moveTo>
                <a:lnTo>
                  <a:pt x="252" y="162"/>
                </a:lnTo>
                <a:lnTo>
                  <a:pt x="0" y="162"/>
                </a:lnTo>
              </a:path>
            </a:pathLst>
          </a:custGeom>
          <a:ln>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9321662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1"/>
          <p:cNvSpPr>
            <a:spLocks noGrp="1"/>
          </p:cNvSpPr>
          <p:nvPr>
            <p:ph type="ftr" sz="quarter" idx="10"/>
          </p:nvPr>
        </p:nvSpPr>
        <p:spPr/>
        <p:txBody>
          <a:bodyPr/>
          <a:lstStyle/>
          <a:p>
            <a:r>
              <a:rPr lang="en-GB" altLang="en-US" dirty="0" smtClean="0"/>
              <a:t> </a:t>
            </a:r>
            <a:endParaRPr lang="en-GB" altLang="en-US" dirty="0"/>
          </a:p>
        </p:txBody>
      </p:sp>
      <p:sp>
        <p:nvSpPr>
          <p:cNvPr id="180226"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80227" name="Rectangle 10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4</a:t>
            </a:r>
          </a:p>
        </p:txBody>
      </p:sp>
      <p:pic>
        <p:nvPicPr>
          <p:cNvPr id="180228" name="Picture 1028" descr="figure_09_08_1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5130"/>
          <a:stretch>
            <a:fillRect/>
          </a:stretch>
        </p:blipFill>
        <p:spPr bwMode="auto">
          <a:xfrm>
            <a:off x="273050" y="1773238"/>
            <a:ext cx="8597900" cy="3522662"/>
          </a:xfrm>
          <a:prstGeom prst="rect">
            <a:avLst/>
          </a:prstGeom>
          <a:noFill/>
          <a:extLst>
            <a:ext uri="{909E8E84-426E-40DD-AFC4-6F175D3DCCD1}">
              <a14:hiddenFill xmlns:a14="http://schemas.microsoft.com/office/drawing/2010/main">
                <a:solidFill>
                  <a:srgbClr val="FFFFFF"/>
                </a:solidFill>
              </a14:hiddenFill>
            </a:ext>
          </a:extLst>
        </p:spPr>
      </p:pic>
      <p:sp>
        <p:nvSpPr>
          <p:cNvPr id="180229" name="Rectangle 1029"/>
          <p:cNvSpPr>
            <a:spLocks noChangeArrowheads="1"/>
          </p:cNvSpPr>
          <p:nvPr/>
        </p:nvSpPr>
        <p:spPr bwMode="auto">
          <a:xfrm>
            <a:off x="6734175" y="2443163"/>
            <a:ext cx="1568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400" b="1">
                <a:latin typeface="Arial" charset="0"/>
              </a:rPr>
              <a:t>Synaptic vesicle</a:t>
            </a:r>
          </a:p>
          <a:p>
            <a:pPr>
              <a:lnSpc>
                <a:spcPct val="80000"/>
              </a:lnSpc>
            </a:pPr>
            <a:r>
              <a:rPr lang="en-US" altLang="en-US" sz="1400" b="1">
                <a:latin typeface="Arial" charset="0"/>
              </a:rPr>
              <a:t>containing ACh</a:t>
            </a:r>
          </a:p>
        </p:txBody>
      </p:sp>
      <p:sp>
        <p:nvSpPr>
          <p:cNvPr id="180230" name="Rectangle 1030"/>
          <p:cNvSpPr>
            <a:spLocks noChangeArrowheads="1"/>
          </p:cNvSpPr>
          <p:nvPr/>
        </p:nvSpPr>
        <p:spPr bwMode="auto">
          <a:xfrm>
            <a:off x="7024688" y="2963863"/>
            <a:ext cx="11382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80000"/>
              </a:lnSpc>
            </a:pPr>
            <a:r>
              <a:rPr lang="en-US" altLang="en-US" sz="1400" b="1">
                <a:latin typeface="Arial" charset="0"/>
              </a:rPr>
              <a:t>Synaptic cleft</a:t>
            </a:r>
          </a:p>
        </p:txBody>
      </p:sp>
      <p:sp>
        <p:nvSpPr>
          <p:cNvPr id="180231" name="Freeform 1031"/>
          <p:cNvSpPr>
            <a:spLocks/>
          </p:cNvSpPr>
          <p:nvPr/>
        </p:nvSpPr>
        <p:spPr bwMode="auto">
          <a:xfrm>
            <a:off x="6281738" y="2589213"/>
            <a:ext cx="520700" cy="215900"/>
          </a:xfrm>
          <a:custGeom>
            <a:avLst/>
            <a:gdLst>
              <a:gd name="T0" fmla="*/ 320 w 320"/>
              <a:gd name="T1" fmla="*/ 0 h 128"/>
              <a:gd name="T2" fmla="*/ 248 w 320"/>
              <a:gd name="T3" fmla="*/ 2 h 128"/>
              <a:gd name="T4" fmla="*/ 0 w 320"/>
              <a:gd name="T5" fmla="*/ 128 h 128"/>
            </a:gdLst>
            <a:ahLst/>
            <a:cxnLst>
              <a:cxn ang="0">
                <a:pos x="T0" y="T1"/>
              </a:cxn>
              <a:cxn ang="0">
                <a:pos x="T2" y="T3"/>
              </a:cxn>
              <a:cxn ang="0">
                <a:pos x="T4" y="T5"/>
              </a:cxn>
            </a:cxnLst>
            <a:rect l="0" t="0" r="r" b="b"/>
            <a:pathLst>
              <a:path w="320" h="128">
                <a:moveTo>
                  <a:pt x="320" y="0"/>
                </a:moveTo>
                <a:lnTo>
                  <a:pt x="248" y="2"/>
                </a:lnTo>
                <a:lnTo>
                  <a:pt x="0" y="12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2" name="Freeform 1032"/>
          <p:cNvSpPr>
            <a:spLocks/>
          </p:cNvSpPr>
          <p:nvPr/>
        </p:nvSpPr>
        <p:spPr bwMode="auto">
          <a:xfrm>
            <a:off x="7083425" y="3432175"/>
            <a:ext cx="244475" cy="68263"/>
          </a:xfrm>
          <a:custGeom>
            <a:avLst/>
            <a:gdLst>
              <a:gd name="T0" fmla="*/ 160 w 160"/>
              <a:gd name="T1" fmla="*/ 43 h 43"/>
              <a:gd name="T2" fmla="*/ 160 w 160"/>
              <a:gd name="T3" fmla="*/ 0 h 43"/>
              <a:gd name="T4" fmla="*/ 0 w 160"/>
              <a:gd name="T5" fmla="*/ 3 h 43"/>
              <a:gd name="T6" fmla="*/ 0 w 160"/>
              <a:gd name="T7" fmla="*/ 40 h 43"/>
            </a:gdLst>
            <a:ahLst/>
            <a:cxnLst>
              <a:cxn ang="0">
                <a:pos x="T0" y="T1"/>
              </a:cxn>
              <a:cxn ang="0">
                <a:pos x="T2" y="T3"/>
              </a:cxn>
              <a:cxn ang="0">
                <a:pos x="T4" y="T5"/>
              </a:cxn>
              <a:cxn ang="0">
                <a:pos x="T6" y="T7"/>
              </a:cxn>
            </a:cxnLst>
            <a:rect l="0" t="0" r="r" b="b"/>
            <a:pathLst>
              <a:path w="160" h="43">
                <a:moveTo>
                  <a:pt x="160" y="43"/>
                </a:moveTo>
                <a:lnTo>
                  <a:pt x="160" y="0"/>
                </a:lnTo>
                <a:lnTo>
                  <a:pt x="0" y="3"/>
                </a:lnTo>
                <a:lnTo>
                  <a:pt x="0" y="4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3" name="Freeform 1033"/>
          <p:cNvSpPr>
            <a:spLocks/>
          </p:cNvSpPr>
          <p:nvPr/>
        </p:nvSpPr>
        <p:spPr bwMode="auto">
          <a:xfrm>
            <a:off x="7199313" y="3360738"/>
            <a:ext cx="1587" cy="79375"/>
          </a:xfrm>
          <a:custGeom>
            <a:avLst/>
            <a:gdLst>
              <a:gd name="T0" fmla="*/ 0 w 1"/>
              <a:gd name="T1" fmla="*/ 0 h 50"/>
              <a:gd name="T2" fmla="*/ 1 w 1"/>
              <a:gd name="T3" fmla="*/ 50 h 50"/>
            </a:gdLst>
            <a:ahLst/>
            <a:cxnLst>
              <a:cxn ang="0">
                <a:pos x="T0" y="T1"/>
              </a:cxn>
              <a:cxn ang="0">
                <a:pos x="T2" y="T3"/>
              </a:cxn>
            </a:cxnLst>
            <a:rect l="0" t="0" r="r" b="b"/>
            <a:pathLst>
              <a:path w="1" h="50">
                <a:moveTo>
                  <a:pt x="0" y="0"/>
                </a:moveTo>
                <a:lnTo>
                  <a:pt x="1" y="5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6" name="Freeform 1036"/>
          <p:cNvSpPr>
            <a:spLocks/>
          </p:cNvSpPr>
          <p:nvPr/>
        </p:nvSpPr>
        <p:spPr bwMode="auto">
          <a:xfrm>
            <a:off x="5132388" y="4335463"/>
            <a:ext cx="125412" cy="74612"/>
          </a:xfrm>
          <a:custGeom>
            <a:avLst/>
            <a:gdLst>
              <a:gd name="T0" fmla="*/ 59 w 59"/>
              <a:gd name="T1" fmla="*/ 0 h 1"/>
              <a:gd name="T2" fmla="*/ 0 w 59"/>
              <a:gd name="T3" fmla="*/ 0 h 1"/>
            </a:gdLst>
            <a:ahLst/>
            <a:cxnLst>
              <a:cxn ang="0">
                <a:pos x="T0" y="T1"/>
              </a:cxn>
              <a:cxn ang="0">
                <a:pos x="T2" y="T3"/>
              </a:cxn>
            </a:cxnLst>
            <a:rect l="0" t="0" r="r" b="b"/>
            <a:pathLst>
              <a:path w="59" h="1">
                <a:moveTo>
                  <a:pt x="59" y="0"/>
                </a:moveTo>
                <a:lnTo>
                  <a:pt x="0" y="0"/>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0237" name="Freeform 1037"/>
          <p:cNvSpPr>
            <a:spLocks/>
          </p:cNvSpPr>
          <p:nvPr/>
        </p:nvSpPr>
        <p:spPr bwMode="auto">
          <a:xfrm>
            <a:off x="7477125" y="4016375"/>
            <a:ext cx="161925" cy="228600"/>
          </a:xfrm>
          <a:custGeom>
            <a:avLst/>
            <a:gdLst>
              <a:gd name="T0" fmla="*/ 66 w 102"/>
              <a:gd name="T1" fmla="*/ 0 h 144"/>
              <a:gd name="T2" fmla="*/ 102 w 102"/>
              <a:gd name="T3" fmla="*/ 144 h 144"/>
              <a:gd name="T4" fmla="*/ 0 w 102"/>
              <a:gd name="T5" fmla="*/ 110 h 144"/>
            </a:gdLst>
            <a:ahLst/>
            <a:cxnLst>
              <a:cxn ang="0">
                <a:pos x="T0" y="T1"/>
              </a:cxn>
              <a:cxn ang="0">
                <a:pos x="T2" y="T3"/>
              </a:cxn>
              <a:cxn ang="0">
                <a:pos x="T4" y="T5"/>
              </a:cxn>
            </a:cxnLst>
            <a:rect l="0" t="0" r="r" b="b"/>
            <a:pathLst>
              <a:path w="102" h="144">
                <a:moveTo>
                  <a:pt x="66" y="0"/>
                </a:moveTo>
                <a:lnTo>
                  <a:pt x="102" y="144"/>
                </a:lnTo>
                <a:lnTo>
                  <a:pt x="0" y="11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40" name="Rectangle 1040"/>
          <p:cNvSpPr>
            <a:spLocks noChangeArrowheads="1"/>
          </p:cNvSpPr>
          <p:nvPr/>
        </p:nvSpPr>
        <p:spPr bwMode="auto">
          <a:xfrm>
            <a:off x="5191125" y="4196316"/>
            <a:ext cx="599780"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pPr>
            <a:r>
              <a:rPr lang="en-US" altLang="en-US" sz="1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128" charset="0"/>
              </a:rPr>
              <a:t>ACh</a:t>
            </a:r>
            <a:endParaRPr lang="en-US" alt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128" charset="0"/>
            </a:endParaRPr>
          </a:p>
        </p:txBody>
      </p:sp>
      <p:sp>
        <p:nvSpPr>
          <p:cNvPr id="180241" name="Rectangle 1041"/>
          <p:cNvSpPr>
            <a:spLocks noChangeArrowheads="1"/>
          </p:cNvSpPr>
          <p:nvPr/>
        </p:nvSpPr>
        <p:spPr bwMode="auto">
          <a:xfrm>
            <a:off x="7550150" y="4191000"/>
            <a:ext cx="122237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70000"/>
              </a:lnSpc>
            </a:pPr>
            <a:r>
              <a:rPr lang="en-US" altLang="en-US" sz="1400" b="1">
                <a:latin typeface="Arial" charset="0"/>
              </a:rPr>
              <a:t>Junctional</a:t>
            </a:r>
          </a:p>
          <a:p>
            <a:pPr>
              <a:lnSpc>
                <a:spcPct val="70000"/>
              </a:lnSpc>
            </a:pPr>
            <a:r>
              <a:rPr lang="en-US" altLang="en-US" sz="1400" b="1">
                <a:latin typeface="Arial" charset="0"/>
              </a:rPr>
              <a:t>folds of </a:t>
            </a:r>
          </a:p>
          <a:p>
            <a:pPr>
              <a:lnSpc>
                <a:spcPct val="70000"/>
              </a:lnSpc>
            </a:pPr>
            <a:r>
              <a:rPr lang="en-US" altLang="en-US" sz="1400" b="1">
                <a:latin typeface="Arial" charset="0"/>
              </a:rPr>
              <a:t>sarcolemma</a:t>
            </a:r>
          </a:p>
        </p:txBody>
      </p:sp>
      <p:sp>
        <p:nvSpPr>
          <p:cNvPr id="180242" name="Rectangle 1042"/>
          <p:cNvSpPr>
            <a:spLocks noChangeArrowheads="1"/>
          </p:cNvSpPr>
          <p:nvPr/>
        </p:nvSpPr>
        <p:spPr bwMode="auto">
          <a:xfrm>
            <a:off x="7007225" y="4725988"/>
            <a:ext cx="1409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i="1">
                <a:latin typeface="Arial" charset="0"/>
              </a:rPr>
              <a:t>Sarcoplasm of</a:t>
            </a:r>
          </a:p>
          <a:p>
            <a:pPr>
              <a:lnSpc>
                <a:spcPct val="90000"/>
              </a:lnSpc>
            </a:pPr>
            <a:r>
              <a:rPr lang="en-US" altLang="en-US" sz="1400" b="1" i="1">
                <a:latin typeface="Arial" charset="0"/>
              </a:rPr>
              <a:t>muscle fiber</a:t>
            </a:r>
          </a:p>
        </p:txBody>
      </p:sp>
      <p:sp>
        <p:nvSpPr>
          <p:cNvPr id="180245" name="Rectangle 1045"/>
          <p:cNvSpPr>
            <a:spLocks noChangeArrowheads="1"/>
          </p:cNvSpPr>
          <p:nvPr/>
        </p:nvSpPr>
        <p:spPr bwMode="auto">
          <a:xfrm>
            <a:off x="425450" y="3617958"/>
            <a:ext cx="2929007" cy="7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400" b="1" dirty="0">
                <a:solidFill>
                  <a:srgbClr val="0074A5"/>
                </a:solidFill>
                <a:latin typeface="Arial" charset="0"/>
              </a:rPr>
              <a:t>      </a:t>
            </a:r>
            <a:r>
              <a:rPr lang="en-US" altLang="en-US" sz="1400" b="1" dirty="0">
                <a:latin typeface="Arial" charset="0"/>
              </a:rPr>
              <a:t>Ca</a:t>
            </a:r>
            <a:r>
              <a:rPr lang="en-US" altLang="en-US" sz="1400" b="1" baseline="30000" dirty="0">
                <a:latin typeface="Arial" charset="0"/>
              </a:rPr>
              <a:t>2+</a:t>
            </a:r>
            <a:r>
              <a:rPr lang="en-US" altLang="en-US" sz="1400" b="1" dirty="0">
                <a:latin typeface="Arial" charset="0"/>
              </a:rPr>
              <a:t> entry causes </a:t>
            </a:r>
            <a:r>
              <a:rPr lang="en-US" altLang="en-US" sz="1400" b="1" dirty="0" err="1">
                <a:latin typeface="Arial" charset="0"/>
              </a:rPr>
              <a:t>ACh</a:t>
            </a:r>
            <a:r>
              <a:rPr lang="en-US" altLang="en-US" sz="1400" b="1" dirty="0">
                <a:latin typeface="Arial" charset="0"/>
              </a:rPr>
              <a:t> (a</a:t>
            </a:r>
          </a:p>
          <a:p>
            <a:pPr>
              <a:lnSpc>
                <a:spcPct val="95000"/>
              </a:lnSpc>
            </a:pPr>
            <a:r>
              <a:rPr lang="en-US" altLang="en-US" sz="1400" b="1" dirty="0">
                <a:latin typeface="Arial" charset="0"/>
              </a:rPr>
              <a:t>neurotransmitter) to be released</a:t>
            </a:r>
          </a:p>
          <a:p>
            <a:pPr>
              <a:lnSpc>
                <a:spcPct val="95000"/>
              </a:lnSpc>
            </a:pPr>
            <a:r>
              <a:rPr lang="en-US" altLang="en-US" sz="1400" b="1" dirty="0">
                <a:latin typeface="Arial" charset="0"/>
              </a:rPr>
              <a:t>by </a:t>
            </a:r>
            <a:r>
              <a:rPr lang="en-US" altLang="en-US" sz="1400" b="1" dirty="0" err="1">
                <a:latin typeface="Arial" charset="0"/>
              </a:rPr>
              <a:t>exocytosis</a:t>
            </a:r>
            <a:r>
              <a:rPr lang="en-US" altLang="en-US" sz="1400" b="1" dirty="0">
                <a:latin typeface="Arial" charset="0"/>
              </a:rPr>
              <a:t>.</a:t>
            </a:r>
          </a:p>
        </p:txBody>
      </p:sp>
      <p:sp>
        <p:nvSpPr>
          <p:cNvPr id="180247" name="Oval 1047"/>
          <p:cNvSpPr>
            <a:spLocks noChangeArrowheads="1"/>
          </p:cNvSpPr>
          <p:nvPr/>
        </p:nvSpPr>
        <p:spPr bwMode="auto">
          <a:xfrm>
            <a:off x="4560888" y="2625725"/>
            <a:ext cx="26987" cy="26988"/>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48" name="Oval 1048"/>
          <p:cNvSpPr>
            <a:spLocks noChangeArrowheads="1"/>
          </p:cNvSpPr>
          <p:nvPr/>
        </p:nvSpPr>
        <p:spPr bwMode="auto">
          <a:xfrm>
            <a:off x="4545013" y="3876675"/>
            <a:ext cx="26987" cy="26988"/>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49" name="Oval 1049"/>
          <p:cNvSpPr>
            <a:spLocks noChangeArrowheads="1"/>
          </p:cNvSpPr>
          <p:nvPr/>
        </p:nvSpPr>
        <p:spPr bwMode="auto">
          <a:xfrm>
            <a:off x="5197475" y="2103438"/>
            <a:ext cx="26988" cy="26987"/>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52" name="Oval 1052"/>
          <p:cNvSpPr>
            <a:spLocks noChangeArrowheads="1"/>
          </p:cNvSpPr>
          <p:nvPr/>
        </p:nvSpPr>
        <p:spPr bwMode="auto">
          <a:xfrm>
            <a:off x="541338" y="3632200"/>
            <a:ext cx="220662" cy="220663"/>
          </a:xfrm>
          <a:prstGeom prst="ellipse">
            <a:avLst/>
          </a:prstGeom>
          <a:solidFill>
            <a:schemeClr val="bg1"/>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a:solidFill>
                  <a:srgbClr val="0080BA"/>
                </a:solidFill>
                <a:latin typeface="Arial Black" pitchFamily="-128" charset="0"/>
              </a:rPr>
              <a:t>3</a:t>
            </a:r>
            <a:endParaRPr lang="en-US" altLang="en-US" sz="1400">
              <a:latin typeface="Arial" charset="0"/>
            </a:endParaRPr>
          </a:p>
        </p:txBody>
      </p:sp>
      <p:sp>
        <p:nvSpPr>
          <p:cNvPr id="180256" name="Line 1056"/>
          <p:cNvSpPr>
            <a:spLocks noChangeShapeType="1"/>
          </p:cNvSpPr>
          <p:nvPr/>
        </p:nvSpPr>
        <p:spPr bwMode="auto">
          <a:xfrm flipH="1">
            <a:off x="3603625" y="3886200"/>
            <a:ext cx="962025" cy="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0257" name="Line 1057"/>
          <p:cNvSpPr>
            <a:spLocks noChangeShapeType="1"/>
          </p:cNvSpPr>
          <p:nvPr/>
        </p:nvSpPr>
        <p:spPr bwMode="auto">
          <a:xfrm>
            <a:off x="3603625" y="3651250"/>
            <a:ext cx="0" cy="55880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20883424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oter Placeholder 1"/>
          <p:cNvSpPr>
            <a:spLocks noGrp="1"/>
          </p:cNvSpPr>
          <p:nvPr>
            <p:ph type="ftr" sz="quarter" idx="10"/>
          </p:nvPr>
        </p:nvSpPr>
        <p:spPr/>
        <p:txBody>
          <a:bodyPr/>
          <a:lstStyle/>
          <a:p>
            <a:r>
              <a:rPr lang="en-GB" altLang="en-US" dirty="0" smtClean="0"/>
              <a:t> </a:t>
            </a:r>
            <a:endParaRPr lang="en-GB" altLang="en-US" dirty="0"/>
          </a:p>
        </p:txBody>
      </p:sp>
      <p:sp>
        <p:nvSpPr>
          <p:cNvPr id="182274"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82275" name="Rectangle 10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5</a:t>
            </a:r>
          </a:p>
        </p:txBody>
      </p:sp>
      <p:pic>
        <p:nvPicPr>
          <p:cNvPr id="182276" name="Picture 1028" descr="figure_09_08_1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5130"/>
          <a:stretch>
            <a:fillRect/>
          </a:stretch>
        </p:blipFill>
        <p:spPr bwMode="auto">
          <a:xfrm>
            <a:off x="273050" y="1773238"/>
            <a:ext cx="8597900" cy="3522662"/>
          </a:xfrm>
          <a:prstGeom prst="rect">
            <a:avLst/>
          </a:prstGeom>
          <a:noFill/>
          <a:extLst>
            <a:ext uri="{909E8E84-426E-40DD-AFC4-6F175D3DCCD1}">
              <a14:hiddenFill xmlns:a14="http://schemas.microsoft.com/office/drawing/2010/main">
                <a:solidFill>
                  <a:srgbClr val="FFFFFF"/>
                </a:solidFill>
              </a14:hiddenFill>
            </a:ext>
          </a:extLst>
        </p:spPr>
      </p:pic>
      <p:sp>
        <p:nvSpPr>
          <p:cNvPr id="182277" name="Rectangle 1029"/>
          <p:cNvSpPr>
            <a:spLocks noChangeArrowheads="1"/>
          </p:cNvSpPr>
          <p:nvPr/>
        </p:nvSpPr>
        <p:spPr bwMode="auto">
          <a:xfrm>
            <a:off x="6734175" y="2443163"/>
            <a:ext cx="1568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400" b="1">
                <a:latin typeface="Arial" charset="0"/>
              </a:rPr>
              <a:t>Synaptic vesicle</a:t>
            </a:r>
          </a:p>
          <a:p>
            <a:pPr>
              <a:lnSpc>
                <a:spcPct val="80000"/>
              </a:lnSpc>
            </a:pPr>
            <a:r>
              <a:rPr lang="en-US" altLang="en-US" sz="1400" b="1">
                <a:latin typeface="Arial" charset="0"/>
              </a:rPr>
              <a:t>containing ACh</a:t>
            </a:r>
          </a:p>
        </p:txBody>
      </p:sp>
      <p:sp>
        <p:nvSpPr>
          <p:cNvPr id="182278" name="Rectangle 1030"/>
          <p:cNvSpPr>
            <a:spLocks noChangeArrowheads="1"/>
          </p:cNvSpPr>
          <p:nvPr/>
        </p:nvSpPr>
        <p:spPr bwMode="auto">
          <a:xfrm>
            <a:off x="7024688" y="2963863"/>
            <a:ext cx="11382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80000"/>
              </a:lnSpc>
            </a:pPr>
            <a:r>
              <a:rPr lang="en-US" altLang="en-US" sz="1400" b="1">
                <a:latin typeface="Arial" charset="0"/>
              </a:rPr>
              <a:t>Synaptic cleft</a:t>
            </a:r>
          </a:p>
        </p:txBody>
      </p:sp>
      <p:sp>
        <p:nvSpPr>
          <p:cNvPr id="182279" name="Freeform 1031"/>
          <p:cNvSpPr>
            <a:spLocks/>
          </p:cNvSpPr>
          <p:nvPr/>
        </p:nvSpPr>
        <p:spPr bwMode="auto">
          <a:xfrm>
            <a:off x="6281738" y="2589213"/>
            <a:ext cx="520700" cy="215900"/>
          </a:xfrm>
          <a:custGeom>
            <a:avLst/>
            <a:gdLst>
              <a:gd name="T0" fmla="*/ 320 w 320"/>
              <a:gd name="T1" fmla="*/ 0 h 128"/>
              <a:gd name="T2" fmla="*/ 248 w 320"/>
              <a:gd name="T3" fmla="*/ 2 h 128"/>
              <a:gd name="T4" fmla="*/ 0 w 320"/>
              <a:gd name="T5" fmla="*/ 128 h 128"/>
            </a:gdLst>
            <a:ahLst/>
            <a:cxnLst>
              <a:cxn ang="0">
                <a:pos x="T0" y="T1"/>
              </a:cxn>
              <a:cxn ang="0">
                <a:pos x="T2" y="T3"/>
              </a:cxn>
              <a:cxn ang="0">
                <a:pos x="T4" y="T5"/>
              </a:cxn>
            </a:cxnLst>
            <a:rect l="0" t="0" r="r" b="b"/>
            <a:pathLst>
              <a:path w="320" h="128">
                <a:moveTo>
                  <a:pt x="320" y="0"/>
                </a:moveTo>
                <a:lnTo>
                  <a:pt x="248" y="2"/>
                </a:lnTo>
                <a:lnTo>
                  <a:pt x="0" y="12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0" name="Freeform 1032"/>
          <p:cNvSpPr>
            <a:spLocks/>
          </p:cNvSpPr>
          <p:nvPr/>
        </p:nvSpPr>
        <p:spPr bwMode="auto">
          <a:xfrm>
            <a:off x="7083425" y="3432175"/>
            <a:ext cx="244475" cy="68263"/>
          </a:xfrm>
          <a:custGeom>
            <a:avLst/>
            <a:gdLst>
              <a:gd name="T0" fmla="*/ 160 w 160"/>
              <a:gd name="T1" fmla="*/ 43 h 43"/>
              <a:gd name="T2" fmla="*/ 160 w 160"/>
              <a:gd name="T3" fmla="*/ 0 h 43"/>
              <a:gd name="T4" fmla="*/ 0 w 160"/>
              <a:gd name="T5" fmla="*/ 3 h 43"/>
              <a:gd name="T6" fmla="*/ 0 w 160"/>
              <a:gd name="T7" fmla="*/ 40 h 43"/>
            </a:gdLst>
            <a:ahLst/>
            <a:cxnLst>
              <a:cxn ang="0">
                <a:pos x="T0" y="T1"/>
              </a:cxn>
              <a:cxn ang="0">
                <a:pos x="T2" y="T3"/>
              </a:cxn>
              <a:cxn ang="0">
                <a:pos x="T4" y="T5"/>
              </a:cxn>
              <a:cxn ang="0">
                <a:pos x="T6" y="T7"/>
              </a:cxn>
            </a:cxnLst>
            <a:rect l="0" t="0" r="r" b="b"/>
            <a:pathLst>
              <a:path w="160" h="43">
                <a:moveTo>
                  <a:pt x="160" y="43"/>
                </a:moveTo>
                <a:lnTo>
                  <a:pt x="160" y="0"/>
                </a:lnTo>
                <a:lnTo>
                  <a:pt x="0" y="3"/>
                </a:lnTo>
                <a:lnTo>
                  <a:pt x="0" y="4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1" name="Freeform 1033"/>
          <p:cNvSpPr>
            <a:spLocks/>
          </p:cNvSpPr>
          <p:nvPr/>
        </p:nvSpPr>
        <p:spPr bwMode="auto">
          <a:xfrm>
            <a:off x="7199313" y="3360738"/>
            <a:ext cx="1587" cy="79375"/>
          </a:xfrm>
          <a:custGeom>
            <a:avLst/>
            <a:gdLst>
              <a:gd name="T0" fmla="*/ 0 w 1"/>
              <a:gd name="T1" fmla="*/ 0 h 50"/>
              <a:gd name="T2" fmla="*/ 1 w 1"/>
              <a:gd name="T3" fmla="*/ 50 h 50"/>
            </a:gdLst>
            <a:ahLst/>
            <a:cxnLst>
              <a:cxn ang="0">
                <a:pos x="T0" y="T1"/>
              </a:cxn>
              <a:cxn ang="0">
                <a:pos x="T2" y="T3"/>
              </a:cxn>
            </a:cxnLst>
            <a:rect l="0" t="0" r="r" b="b"/>
            <a:pathLst>
              <a:path w="1" h="50">
                <a:moveTo>
                  <a:pt x="0" y="0"/>
                </a:moveTo>
                <a:lnTo>
                  <a:pt x="1" y="5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5" name="Freeform 1037"/>
          <p:cNvSpPr>
            <a:spLocks/>
          </p:cNvSpPr>
          <p:nvPr/>
        </p:nvSpPr>
        <p:spPr bwMode="auto">
          <a:xfrm>
            <a:off x="7477125" y="4016375"/>
            <a:ext cx="161925" cy="228600"/>
          </a:xfrm>
          <a:custGeom>
            <a:avLst/>
            <a:gdLst>
              <a:gd name="T0" fmla="*/ 66 w 102"/>
              <a:gd name="T1" fmla="*/ 0 h 144"/>
              <a:gd name="T2" fmla="*/ 102 w 102"/>
              <a:gd name="T3" fmla="*/ 144 h 144"/>
              <a:gd name="T4" fmla="*/ 0 w 102"/>
              <a:gd name="T5" fmla="*/ 110 h 144"/>
            </a:gdLst>
            <a:ahLst/>
            <a:cxnLst>
              <a:cxn ang="0">
                <a:pos x="T0" y="T1"/>
              </a:cxn>
              <a:cxn ang="0">
                <a:pos x="T2" y="T3"/>
              </a:cxn>
              <a:cxn ang="0">
                <a:pos x="T4" y="T5"/>
              </a:cxn>
            </a:cxnLst>
            <a:rect l="0" t="0" r="r" b="b"/>
            <a:pathLst>
              <a:path w="102" h="144">
                <a:moveTo>
                  <a:pt x="66" y="0"/>
                </a:moveTo>
                <a:lnTo>
                  <a:pt x="102" y="144"/>
                </a:lnTo>
                <a:lnTo>
                  <a:pt x="0" y="11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9" name="Rectangle 1041"/>
          <p:cNvSpPr>
            <a:spLocks noChangeArrowheads="1"/>
          </p:cNvSpPr>
          <p:nvPr/>
        </p:nvSpPr>
        <p:spPr bwMode="auto">
          <a:xfrm>
            <a:off x="7550150" y="4191000"/>
            <a:ext cx="122237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70000"/>
              </a:lnSpc>
            </a:pPr>
            <a:r>
              <a:rPr lang="en-US" altLang="en-US" sz="1400" b="1">
                <a:latin typeface="Arial" charset="0"/>
              </a:rPr>
              <a:t>Junctional</a:t>
            </a:r>
          </a:p>
          <a:p>
            <a:pPr>
              <a:lnSpc>
                <a:spcPct val="70000"/>
              </a:lnSpc>
            </a:pPr>
            <a:r>
              <a:rPr lang="en-US" altLang="en-US" sz="1400" b="1">
                <a:latin typeface="Arial" charset="0"/>
              </a:rPr>
              <a:t>folds of </a:t>
            </a:r>
          </a:p>
          <a:p>
            <a:pPr>
              <a:lnSpc>
                <a:spcPct val="70000"/>
              </a:lnSpc>
            </a:pPr>
            <a:r>
              <a:rPr lang="en-US" altLang="en-US" sz="1400" b="1">
                <a:latin typeface="Arial" charset="0"/>
              </a:rPr>
              <a:t>sarcolemma</a:t>
            </a:r>
          </a:p>
        </p:txBody>
      </p:sp>
      <p:sp>
        <p:nvSpPr>
          <p:cNvPr id="182290" name="Rectangle 1042"/>
          <p:cNvSpPr>
            <a:spLocks noChangeArrowheads="1"/>
          </p:cNvSpPr>
          <p:nvPr/>
        </p:nvSpPr>
        <p:spPr bwMode="auto">
          <a:xfrm>
            <a:off x="7007225" y="4725988"/>
            <a:ext cx="14097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400" b="1" i="1">
                <a:latin typeface="Arial" charset="0"/>
              </a:rPr>
              <a:t>Sarcoplasm of</a:t>
            </a:r>
          </a:p>
          <a:p>
            <a:pPr>
              <a:lnSpc>
                <a:spcPct val="90000"/>
              </a:lnSpc>
            </a:pPr>
            <a:r>
              <a:rPr lang="en-US" altLang="en-US" sz="1400" b="1" i="1">
                <a:latin typeface="Arial" charset="0"/>
              </a:rPr>
              <a:t>muscle fiber</a:t>
            </a:r>
          </a:p>
        </p:txBody>
      </p:sp>
      <p:sp>
        <p:nvSpPr>
          <p:cNvPr id="182294" name="Rectangle 1046"/>
          <p:cNvSpPr>
            <a:spLocks noChangeArrowheads="1"/>
          </p:cNvSpPr>
          <p:nvPr/>
        </p:nvSpPr>
        <p:spPr bwMode="auto">
          <a:xfrm>
            <a:off x="412750" y="4425996"/>
            <a:ext cx="3556000" cy="7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5000"/>
              </a:lnSpc>
            </a:pPr>
            <a:r>
              <a:rPr lang="en-US" altLang="en-US" sz="1400" b="1" dirty="0">
                <a:solidFill>
                  <a:srgbClr val="0074A5"/>
                </a:solidFill>
                <a:latin typeface="Arial" charset="0"/>
              </a:rPr>
              <a:t>      </a:t>
            </a:r>
            <a:r>
              <a:rPr lang="en-US" altLang="en-US" sz="1400" b="1" dirty="0" err="1">
                <a:latin typeface="Arial" charset="0"/>
              </a:rPr>
              <a:t>ACh</a:t>
            </a:r>
            <a:r>
              <a:rPr lang="en-US" altLang="en-US" sz="1400" b="1" dirty="0">
                <a:latin typeface="Arial" charset="0"/>
              </a:rPr>
              <a:t> diffuses across the synaptic cleft and binds to its receptors on</a:t>
            </a:r>
            <a:br>
              <a:rPr lang="en-US" altLang="en-US" sz="1400" b="1" dirty="0">
                <a:latin typeface="Arial" charset="0"/>
              </a:rPr>
            </a:br>
            <a:r>
              <a:rPr lang="en-US" altLang="en-US" sz="1400" b="1" dirty="0">
                <a:latin typeface="Arial" charset="0"/>
              </a:rPr>
              <a:t>the </a:t>
            </a:r>
            <a:r>
              <a:rPr lang="en-US" altLang="en-US" sz="1400" b="1" dirty="0" err="1">
                <a:latin typeface="Arial" charset="0"/>
              </a:rPr>
              <a:t>sarcolemma</a:t>
            </a:r>
            <a:r>
              <a:rPr lang="en-US" altLang="en-US" sz="1400" b="1" dirty="0">
                <a:latin typeface="Arial" charset="0"/>
              </a:rPr>
              <a:t>.</a:t>
            </a:r>
          </a:p>
        </p:txBody>
      </p:sp>
      <p:sp>
        <p:nvSpPr>
          <p:cNvPr id="182296" name="Oval 1048"/>
          <p:cNvSpPr>
            <a:spLocks noChangeArrowheads="1"/>
          </p:cNvSpPr>
          <p:nvPr/>
        </p:nvSpPr>
        <p:spPr bwMode="auto">
          <a:xfrm>
            <a:off x="4560888" y="2625725"/>
            <a:ext cx="26987" cy="26988"/>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8" name="Oval 1050"/>
          <p:cNvSpPr>
            <a:spLocks noChangeArrowheads="1"/>
          </p:cNvSpPr>
          <p:nvPr/>
        </p:nvSpPr>
        <p:spPr bwMode="auto">
          <a:xfrm>
            <a:off x="5308600" y="4699000"/>
            <a:ext cx="26988" cy="26988"/>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9" name="Oval 1051"/>
          <p:cNvSpPr>
            <a:spLocks noChangeArrowheads="1"/>
          </p:cNvSpPr>
          <p:nvPr/>
        </p:nvSpPr>
        <p:spPr bwMode="auto">
          <a:xfrm>
            <a:off x="5197475" y="2103438"/>
            <a:ext cx="26988" cy="26987"/>
          </a:xfrm>
          <a:prstGeom prst="ellipse">
            <a:avLst/>
          </a:prstGeom>
          <a:solidFill>
            <a:srgbClr val="0074A5"/>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3" name="Oval 1055"/>
          <p:cNvSpPr>
            <a:spLocks noChangeArrowheads="1"/>
          </p:cNvSpPr>
          <p:nvPr/>
        </p:nvSpPr>
        <p:spPr bwMode="auto">
          <a:xfrm>
            <a:off x="539750" y="4484688"/>
            <a:ext cx="220663" cy="220662"/>
          </a:xfrm>
          <a:prstGeom prst="ellipse">
            <a:avLst/>
          </a:prstGeom>
          <a:solidFill>
            <a:schemeClr val="bg1"/>
          </a:solidFill>
          <a:ln w="9525">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a:solidFill>
                  <a:srgbClr val="0080BA"/>
                </a:solidFill>
                <a:latin typeface="Arial Black" pitchFamily="-128" charset="0"/>
              </a:rPr>
              <a:t>4</a:t>
            </a:r>
            <a:endParaRPr lang="en-US" altLang="en-US" sz="1400">
              <a:latin typeface="Arial" charset="0"/>
            </a:endParaRPr>
          </a:p>
        </p:txBody>
      </p:sp>
      <p:sp>
        <p:nvSpPr>
          <p:cNvPr id="182309" name="Line 1061"/>
          <p:cNvSpPr>
            <a:spLocks noChangeShapeType="1"/>
          </p:cNvSpPr>
          <p:nvPr/>
        </p:nvSpPr>
        <p:spPr bwMode="auto">
          <a:xfrm flipH="1">
            <a:off x="3622675" y="4711700"/>
            <a:ext cx="1704975" cy="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2310" name="Line 1062"/>
          <p:cNvSpPr>
            <a:spLocks noChangeShapeType="1"/>
          </p:cNvSpPr>
          <p:nvPr/>
        </p:nvSpPr>
        <p:spPr bwMode="auto">
          <a:xfrm>
            <a:off x="3619500" y="4511675"/>
            <a:ext cx="0" cy="50165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14916601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ooter Placeholder 1"/>
          <p:cNvSpPr>
            <a:spLocks noGrp="1"/>
          </p:cNvSpPr>
          <p:nvPr>
            <p:ph type="ftr" sz="quarter" idx="10"/>
          </p:nvPr>
        </p:nvSpPr>
        <p:spPr/>
        <p:txBody>
          <a:bodyPr/>
          <a:lstStyle/>
          <a:p>
            <a:r>
              <a:rPr lang="en-GB" altLang="en-US" dirty="0" smtClean="0"/>
              <a:t> </a:t>
            </a:r>
            <a:endParaRPr lang="en-GB" altLang="en-US" dirty="0"/>
          </a:p>
        </p:txBody>
      </p:sp>
      <p:sp>
        <p:nvSpPr>
          <p:cNvPr id="188418"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88419" name="Rectangle 10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8</a:t>
            </a:r>
          </a:p>
        </p:txBody>
      </p:sp>
      <p:pic>
        <p:nvPicPr>
          <p:cNvPr id="188420" name="Picture 1028" descr="figure_09_08_0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04"/>
          <a:stretch>
            <a:fillRect/>
          </a:stretch>
        </p:blipFill>
        <p:spPr bwMode="auto">
          <a:xfrm>
            <a:off x="1779588" y="295275"/>
            <a:ext cx="6230937" cy="6454775"/>
          </a:xfrm>
          <a:prstGeom prst="rect">
            <a:avLst/>
          </a:prstGeom>
          <a:noFill/>
          <a:extLst>
            <a:ext uri="{909E8E84-426E-40DD-AFC4-6F175D3DCCD1}">
              <a14:hiddenFill xmlns:a14="http://schemas.microsoft.com/office/drawing/2010/main">
                <a:solidFill>
                  <a:srgbClr val="FFFFFF"/>
                </a:solidFill>
              </a14:hiddenFill>
            </a:ext>
          </a:extLst>
        </p:spPr>
      </p:pic>
      <p:sp>
        <p:nvSpPr>
          <p:cNvPr id="188429" name="Line 1037"/>
          <p:cNvSpPr>
            <a:spLocks noChangeShapeType="1"/>
          </p:cNvSpPr>
          <p:nvPr/>
        </p:nvSpPr>
        <p:spPr bwMode="auto">
          <a:xfrm flipV="1">
            <a:off x="4248150" y="4730750"/>
            <a:ext cx="0" cy="1222375"/>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8430" name="Line 1038"/>
          <p:cNvSpPr>
            <a:spLocks noChangeShapeType="1"/>
          </p:cNvSpPr>
          <p:nvPr/>
        </p:nvSpPr>
        <p:spPr bwMode="auto">
          <a:xfrm>
            <a:off x="4248150" y="5146675"/>
            <a:ext cx="1171575" cy="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8433" name="Freeform 1041"/>
          <p:cNvSpPr>
            <a:spLocks/>
          </p:cNvSpPr>
          <p:nvPr/>
        </p:nvSpPr>
        <p:spPr bwMode="auto">
          <a:xfrm>
            <a:off x="5540375" y="5953125"/>
            <a:ext cx="1028700" cy="441325"/>
          </a:xfrm>
          <a:custGeom>
            <a:avLst/>
            <a:gdLst>
              <a:gd name="T0" fmla="*/ 0 w 648"/>
              <a:gd name="T1" fmla="*/ 278 h 278"/>
              <a:gd name="T2" fmla="*/ 546 w 648"/>
              <a:gd name="T3" fmla="*/ 0 h 278"/>
              <a:gd name="T4" fmla="*/ 648 w 648"/>
              <a:gd name="T5" fmla="*/ 2 h 278"/>
            </a:gdLst>
            <a:ahLst/>
            <a:cxnLst>
              <a:cxn ang="0">
                <a:pos x="T0" y="T1"/>
              </a:cxn>
              <a:cxn ang="0">
                <a:pos x="T2" y="T3"/>
              </a:cxn>
              <a:cxn ang="0">
                <a:pos x="T4" y="T5"/>
              </a:cxn>
            </a:cxnLst>
            <a:rect l="0" t="0" r="r" b="b"/>
            <a:pathLst>
              <a:path w="648" h="278">
                <a:moveTo>
                  <a:pt x="0" y="278"/>
                </a:moveTo>
                <a:lnTo>
                  <a:pt x="546" y="0"/>
                </a:lnTo>
                <a:lnTo>
                  <a:pt x="648" y="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34" name="Freeform 1042"/>
          <p:cNvSpPr>
            <a:spLocks/>
          </p:cNvSpPr>
          <p:nvPr/>
        </p:nvSpPr>
        <p:spPr bwMode="auto">
          <a:xfrm>
            <a:off x="5184775" y="5895975"/>
            <a:ext cx="139700" cy="57150"/>
          </a:xfrm>
          <a:custGeom>
            <a:avLst/>
            <a:gdLst>
              <a:gd name="T0" fmla="*/ 32 w 88"/>
              <a:gd name="T1" fmla="*/ 36 h 36"/>
              <a:gd name="T2" fmla="*/ 88 w 88"/>
              <a:gd name="T3" fmla="*/ 0 h 36"/>
              <a:gd name="T4" fmla="*/ 0 w 88"/>
              <a:gd name="T5" fmla="*/ 2 h 36"/>
            </a:gdLst>
            <a:ahLst/>
            <a:cxnLst>
              <a:cxn ang="0">
                <a:pos x="T0" y="T1"/>
              </a:cxn>
              <a:cxn ang="0">
                <a:pos x="T2" y="T3"/>
              </a:cxn>
              <a:cxn ang="0">
                <a:pos x="T4" y="T5"/>
              </a:cxn>
            </a:cxnLst>
            <a:rect l="0" t="0" r="r" b="b"/>
            <a:pathLst>
              <a:path w="88" h="36">
                <a:moveTo>
                  <a:pt x="32" y="36"/>
                </a:moveTo>
                <a:lnTo>
                  <a:pt x="88" y="0"/>
                </a:lnTo>
                <a:lnTo>
                  <a:pt x="0" y="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35" name="Freeform 1043"/>
          <p:cNvSpPr>
            <a:spLocks/>
          </p:cNvSpPr>
          <p:nvPr/>
        </p:nvSpPr>
        <p:spPr bwMode="auto">
          <a:xfrm>
            <a:off x="5591175" y="4921250"/>
            <a:ext cx="984250" cy="409575"/>
          </a:xfrm>
          <a:custGeom>
            <a:avLst/>
            <a:gdLst>
              <a:gd name="T0" fmla="*/ 0 w 620"/>
              <a:gd name="T1" fmla="*/ 258 h 258"/>
              <a:gd name="T2" fmla="*/ 512 w 620"/>
              <a:gd name="T3" fmla="*/ 0 h 258"/>
              <a:gd name="T4" fmla="*/ 620 w 620"/>
              <a:gd name="T5" fmla="*/ 0 h 258"/>
            </a:gdLst>
            <a:ahLst/>
            <a:cxnLst>
              <a:cxn ang="0">
                <a:pos x="T0" y="T1"/>
              </a:cxn>
              <a:cxn ang="0">
                <a:pos x="T2" y="T3"/>
              </a:cxn>
              <a:cxn ang="0">
                <a:pos x="T4" y="T5"/>
              </a:cxn>
            </a:cxnLst>
            <a:rect l="0" t="0" r="r" b="b"/>
            <a:pathLst>
              <a:path w="620" h="258">
                <a:moveTo>
                  <a:pt x="0" y="258"/>
                </a:moveTo>
                <a:lnTo>
                  <a:pt x="512" y="0"/>
                </a:lnTo>
                <a:lnTo>
                  <a:pt x="62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36" name="Freeform 1044"/>
          <p:cNvSpPr>
            <a:spLocks/>
          </p:cNvSpPr>
          <p:nvPr/>
        </p:nvSpPr>
        <p:spPr bwMode="auto">
          <a:xfrm>
            <a:off x="7064375" y="3937000"/>
            <a:ext cx="123825" cy="168275"/>
          </a:xfrm>
          <a:custGeom>
            <a:avLst/>
            <a:gdLst>
              <a:gd name="T0" fmla="*/ 0 w 78"/>
              <a:gd name="T1" fmla="*/ 80 h 106"/>
              <a:gd name="T2" fmla="*/ 78 w 78"/>
              <a:gd name="T3" fmla="*/ 106 h 106"/>
              <a:gd name="T4" fmla="*/ 54 w 78"/>
              <a:gd name="T5" fmla="*/ 0 h 106"/>
            </a:gdLst>
            <a:ahLst/>
            <a:cxnLst>
              <a:cxn ang="0">
                <a:pos x="T0" y="T1"/>
              </a:cxn>
              <a:cxn ang="0">
                <a:pos x="T2" y="T3"/>
              </a:cxn>
              <a:cxn ang="0">
                <a:pos x="T4" y="T5"/>
              </a:cxn>
            </a:cxnLst>
            <a:rect l="0" t="0" r="r" b="b"/>
            <a:pathLst>
              <a:path w="78" h="106">
                <a:moveTo>
                  <a:pt x="0" y="80"/>
                </a:moveTo>
                <a:lnTo>
                  <a:pt x="78" y="106"/>
                </a:lnTo>
                <a:lnTo>
                  <a:pt x="5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37" name="Freeform 1045"/>
          <p:cNvSpPr>
            <a:spLocks/>
          </p:cNvSpPr>
          <p:nvPr/>
        </p:nvSpPr>
        <p:spPr bwMode="auto">
          <a:xfrm>
            <a:off x="6781800" y="3508375"/>
            <a:ext cx="180975" cy="41275"/>
          </a:xfrm>
          <a:custGeom>
            <a:avLst/>
            <a:gdLst>
              <a:gd name="T0" fmla="*/ 0 w 114"/>
              <a:gd name="T1" fmla="*/ 22 h 26"/>
              <a:gd name="T2" fmla="*/ 2 w 114"/>
              <a:gd name="T3" fmla="*/ 0 h 26"/>
              <a:gd name="T4" fmla="*/ 110 w 114"/>
              <a:gd name="T5" fmla="*/ 2 h 26"/>
              <a:gd name="T6" fmla="*/ 114 w 114"/>
              <a:gd name="T7" fmla="*/ 26 h 26"/>
            </a:gdLst>
            <a:ahLst/>
            <a:cxnLst>
              <a:cxn ang="0">
                <a:pos x="T0" y="T1"/>
              </a:cxn>
              <a:cxn ang="0">
                <a:pos x="T2" y="T3"/>
              </a:cxn>
              <a:cxn ang="0">
                <a:pos x="T4" y="T5"/>
              </a:cxn>
              <a:cxn ang="0">
                <a:pos x="T6" y="T7"/>
              </a:cxn>
            </a:cxnLst>
            <a:rect l="0" t="0" r="r" b="b"/>
            <a:pathLst>
              <a:path w="114" h="26">
                <a:moveTo>
                  <a:pt x="0" y="22"/>
                </a:moveTo>
                <a:lnTo>
                  <a:pt x="2" y="0"/>
                </a:lnTo>
                <a:lnTo>
                  <a:pt x="110" y="2"/>
                </a:lnTo>
                <a:lnTo>
                  <a:pt x="114" y="2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38" name="Line 1046"/>
          <p:cNvSpPr>
            <a:spLocks noChangeShapeType="1"/>
          </p:cNvSpPr>
          <p:nvPr/>
        </p:nvSpPr>
        <p:spPr bwMode="auto">
          <a:xfrm flipV="1">
            <a:off x="6864350" y="3454400"/>
            <a:ext cx="0"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41" name="Freeform 1049"/>
          <p:cNvSpPr>
            <a:spLocks/>
          </p:cNvSpPr>
          <p:nvPr/>
        </p:nvSpPr>
        <p:spPr bwMode="auto">
          <a:xfrm>
            <a:off x="6375400" y="1111250"/>
            <a:ext cx="209550" cy="460375"/>
          </a:xfrm>
          <a:custGeom>
            <a:avLst/>
            <a:gdLst>
              <a:gd name="T0" fmla="*/ 0 w 132"/>
              <a:gd name="T1" fmla="*/ 290 h 290"/>
              <a:gd name="T2" fmla="*/ 80 w 132"/>
              <a:gd name="T3" fmla="*/ 0 h 290"/>
              <a:gd name="T4" fmla="*/ 132 w 132"/>
              <a:gd name="T5" fmla="*/ 4 h 290"/>
            </a:gdLst>
            <a:ahLst/>
            <a:cxnLst>
              <a:cxn ang="0">
                <a:pos x="T0" y="T1"/>
              </a:cxn>
              <a:cxn ang="0">
                <a:pos x="T2" y="T3"/>
              </a:cxn>
              <a:cxn ang="0">
                <a:pos x="T4" y="T5"/>
              </a:cxn>
            </a:cxnLst>
            <a:rect l="0" t="0" r="r" b="b"/>
            <a:pathLst>
              <a:path w="132" h="290">
                <a:moveTo>
                  <a:pt x="0" y="290"/>
                </a:moveTo>
                <a:lnTo>
                  <a:pt x="80" y="0"/>
                </a:lnTo>
                <a:lnTo>
                  <a:pt x="132" y="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42" name="Line 1050"/>
          <p:cNvSpPr>
            <a:spLocks noChangeShapeType="1"/>
          </p:cNvSpPr>
          <p:nvPr/>
        </p:nvSpPr>
        <p:spPr bwMode="auto">
          <a:xfrm>
            <a:off x="4962525" y="10033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43" name="Freeform 1051"/>
          <p:cNvSpPr>
            <a:spLocks/>
          </p:cNvSpPr>
          <p:nvPr/>
        </p:nvSpPr>
        <p:spPr bwMode="auto">
          <a:xfrm>
            <a:off x="5572125" y="752475"/>
            <a:ext cx="307975" cy="123825"/>
          </a:xfrm>
          <a:custGeom>
            <a:avLst/>
            <a:gdLst>
              <a:gd name="T0" fmla="*/ 0 w 194"/>
              <a:gd name="T1" fmla="*/ 78 h 78"/>
              <a:gd name="T2" fmla="*/ 150 w 194"/>
              <a:gd name="T3" fmla="*/ 0 h 78"/>
              <a:gd name="T4" fmla="*/ 194 w 194"/>
              <a:gd name="T5" fmla="*/ 2 h 78"/>
            </a:gdLst>
            <a:ahLst/>
            <a:cxnLst>
              <a:cxn ang="0">
                <a:pos x="T0" y="T1"/>
              </a:cxn>
              <a:cxn ang="0">
                <a:pos x="T2" y="T3"/>
              </a:cxn>
              <a:cxn ang="0">
                <a:pos x="T4" y="T5"/>
              </a:cxn>
            </a:cxnLst>
            <a:rect l="0" t="0" r="r" b="b"/>
            <a:pathLst>
              <a:path w="194" h="78">
                <a:moveTo>
                  <a:pt x="0" y="78"/>
                </a:moveTo>
                <a:lnTo>
                  <a:pt x="150" y="0"/>
                </a:lnTo>
                <a:lnTo>
                  <a:pt x="194" y="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44" name="Rectangle 1052"/>
          <p:cNvSpPr>
            <a:spLocks noChangeArrowheads="1"/>
          </p:cNvSpPr>
          <p:nvPr/>
        </p:nvSpPr>
        <p:spPr bwMode="auto">
          <a:xfrm>
            <a:off x="4460875" y="890588"/>
            <a:ext cx="1009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000" b="1">
                <a:latin typeface="Arial" charset="0"/>
              </a:rPr>
              <a:t>Action</a:t>
            </a:r>
          </a:p>
          <a:p>
            <a:pPr>
              <a:lnSpc>
                <a:spcPct val="90000"/>
              </a:lnSpc>
            </a:pPr>
            <a:r>
              <a:rPr lang="en-US" altLang="en-US" sz="1000" b="1">
                <a:latin typeface="Arial" charset="0"/>
              </a:rPr>
              <a:t>potential (AP)</a:t>
            </a:r>
          </a:p>
        </p:txBody>
      </p:sp>
      <p:sp>
        <p:nvSpPr>
          <p:cNvPr id="188445" name="Rectangle 1053"/>
          <p:cNvSpPr>
            <a:spLocks noChangeArrowheads="1"/>
          </p:cNvSpPr>
          <p:nvPr/>
        </p:nvSpPr>
        <p:spPr bwMode="auto">
          <a:xfrm>
            <a:off x="5797550" y="628650"/>
            <a:ext cx="117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latin typeface="Arial" charset="0"/>
              </a:rPr>
              <a:t>Myelinated axon</a:t>
            </a:r>
          </a:p>
          <a:p>
            <a:pPr algn="ctr"/>
            <a:r>
              <a:rPr lang="en-US" altLang="en-US" sz="1000" b="1">
                <a:latin typeface="Arial" charset="0"/>
              </a:rPr>
              <a:t>of motor neuron</a:t>
            </a:r>
          </a:p>
        </p:txBody>
      </p:sp>
      <p:sp>
        <p:nvSpPr>
          <p:cNvPr id="188446" name="Rectangle 1054"/>
          <p:cNvSpPr>
            <a:spLocks noChangeArrowheads="1"/>
          </p:cNvSpPr>
          <p:nvPr/>
        </p:nvSpPr>
        <p:spPr bwMode="auto">
          <a:xfrm>
            <a:off x="6511925" y="998538"/>
            <a:ext cx="126365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Axon terminal of </a:t>
            </a:r>
          </a:p>
          <a:p>
            <a:pPr>
              <a:lnSpc>
                <a:spcPct val="95000"/>
              </a:lnSpc>
            </a:pPr>
            <a:r>
              <a:rPr lang="en-US" altLang="en-US" sz="1000">
                <a:latin typeface="Arial Black" pitchFamily="-128" charset="0"/>
              </a:rPr>
              <a:t>neuromuscular </a:t>
            </a:r>
          </a:p>
          <a:p>
            <a:pPr>
              <a:lnSpc>
                <a:spcPct val="95000"/>
              </a:lnSpc>
            </a:pPr>
            <a:r>
              <a:rPr lang="en-US" altLang="en-US" sz="1000">
                <a:latin typeface="Arial Black" pitchFamily="-128" charset="0"/>
              </a:rPr>
              <a:t>junction</a:t>
            </a:r>
            <a:endParaRPr lang="en-US" altLang="en-US" sz="1000" b="1">
              <a:latin typeface="Arial" charset="0"/>
            </a:endParaRPr>
          </a:p>
        </p:txBody>
      </p:sp>
      <p:sp>
        <p:nvSpPr>
          <p:cNvPr id="188447" name="Rectangle 1055"/>
          <p:cNvSpPr>
            <a:spLocks noChangeArrowheads="1"/>
          </p:cNvSpPr>
          <p:nvPr/>
        </p:nvSpPr>
        <p:spPr bwMode="auto">
          <a:xfrm>
            <a:off x="6708775" y="1427163"/>
            <a:ext cx="1158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Sarcolemma of</a:t>
            </a:r>
          </a:p>
          <a:p>
            <a:pPr>
              <a:lnSpc>
                <a:spcPct val="95000"/>
              </a:lnSpc>
            </a:pPr>
            <a:r>
              <a:rPr lang="en-US" altLang="en-US" sz="1000" b="1">
                <a:latin typeface="Arial" charset="0"/>
              </a:rPr>
              <a:t>the muscle fiber</a:t>
            </a:r>
          </a:p>
        </p:txBody>
      </p:sp>
      <p:sp>
        <p:nvSpPr>
          <p:cNvPr id="188448" name="Rectangle 1056"/>
          <p:cNvSpPr>
            <a:spLocks noChangeArrowheads="1"/>
          </p:cNvSpPr>
          <p:nvPr/>
        </p:nvSpPr>
        <p:spPr bwMode="auto">
          <a:xfrm>
            <a:off x="6518275" y="2773363"/>
            <a:ext cx="11731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Synaptic vesicle</a:t>
            </a:r>
          </a:p>
          <a:p>
            <a:pPr>
              <a:lnSpc>
                <a:spcPct val="95000"/>
              </a:lnSpc>
            </a:pPr>
            <a:r>
              <a:rPr lang="en-US" altLang="en-US" sz="1000" b="1">
                <a:latin typeface="Arial" charset="0"/>
              </a:rPr>
              <a:t>containing ACh</a:t>
            </a:r>
          </a:p>
        </p:txBody>
      </p:sp>
      <p:sp>
        <p:nvSpPr>
          <p:cNvPr id="188449" name="Rectangle 1057"/>
          <p:cNvSpPr>
            <a:spLocks noChangeArrowheads="1"/>
          </p:cNvSpPr>
          <p:nvPr/>
        </p:nvSpPr>
        <p:spPr bwMode="auto">
          <a:xfrm>
            <a:off x="6718300" y="3125788"/>
            <a:ext cx="749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Synaptic </a:t>
            </a:r>
          </a:p>
          <a:p>
            <a:pPr>
              <a:lnSpc>
                <a:spcPct val="95000"/>
              </a:lnSpc>
            </a:pPr>
            <a:r>
              <a:rPr lang="en-US" altLang="en-US" sz="1000" b="1">
                <a:latin typeface="Arial" charset="0"/>
              </a:rPr>
              <a:t>cleft</a:t>
            </a:r>
          </a:p>
        </p:txBody>
      </p:sp>
      <p:sp>
        <p:nvSpPr>
          <p:cNvPr id="188450" name="Rectangle 1058"/>
          <p:cNvSpPr>
            <a:spLocks noChangeArrowheads="1"/>
          </p:cNvSpPr>
          <p:nvPr/>
        </p:nvSpPr>
        <p:spPr bwMode="auto">
          <a:xfrm>
            <a:off x="7104063" y="4051300"/>
            <a:ext cx="92551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000" b="1">
                <a:latin typeface="Arial" charset="0"/>
              </a:rPr>
              <a:t>Junctional</a:t>
            </a:r>
          </a:p>
          <a:p>
            <a:pPr>
              <a:lnSpc>
                <a:spcPct val="80000"/>
              </a:lnSpc>
            </a:pPr>
            <a:r>
              <a:rPr lang="en-US" altLang="en-US" sz="1000" b="1">
                <a:latin typeface="Arial" charset="0"/>
              </a:rPr>
              <a:t>folds of </a:t>
            </a:r>
          </a:p>
          <a:p>
            <a:pPr>
              <a:lnSpc>
                <a:spcPct val="80000"/>
              </a:lnSpc>
            </a:pPr>
            <a:r>
              <a:rPr lang="en-US" altLang="en-US" sz="1000" b="1">
                <a:latin typeface="Arial" charset="0"/>
              </a:rPr>
              <a:t>sarcolemma</a:t>
            </a:r>
          </a:p>
        </p:txBody>
      </p:sp>
      <p:sp>
        <p:nvSpPr>
          <p:cNvPr id="188451" name="Rectangle 1059"/>
          <p:cNvSpPr>
            <a:spLocks noChangeArrowheads="1"/>
          </p:cNvSpPr>
          <p:nvPr/>
        </p:nvSpPr>
        <p:spPr bwMode="auto">
          <a:xfrm>
            <a:off x="6700838" y="4454525"/>
            <a:ext cx="1058862"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000" b="1" i="1">
                <a:latin typeface="Arial" charset="0"/>
              </a:rPr>
              <a:t>Sarcoplasm of</a:t>
            </a:r>
          </a:p>
          <a:p>
            <a:pPr>
              <a:lnSpc>
                <a:spcPct val="85000"/>
              </a:lnSpc>
            </a:pPr>
            <a:r>
              <a:rPr lang="en-US" altLang="en-US" sz="1000" b="1" i="1">
                <a:latin typeface="Arial" charset="0"/>
              </a:rPr>
              <a:t>muscle fiber</a:t>
            </a:r>
            <a:endParaRPr lang="en-US" altLang="en-US" sz="1000" b="1">
              <a:latin typeface="Arial" charset="0"/>
            </a:endParaRPr>
          </a:p>
        </p:txBody>
      </p:sp>
      <p:sp>
        <p:nvSpPr>
          <p:cNvPr id="188452" name="Rectangle 1060"/>
          <p:cNvSpPr>
            <a:spLocks noChangeArrowheads="1"/>
          </p:cNvSpPr>
          <p:nvPr/>
        </p:nvSpPr>
        <p:spPr bwMode="auto">
          <a:xfrm>
            <a:off x="6497638" y="4806950"/>
            <a:ext cx="1341437"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5000"/>
              </a:lnSpc>
            </a:pPr>
            <a:r>
              <a:rPr lang="en-US" altLang="en-US" sz="1000" b="1">
                <a:latin typeface="Arial" charset="0"/>
              </a:rPr>
              <a:t>Postsynaptic </a:t>
            </a:r>
          </a:p>
          <a:p>
            <a:pPr>
              <a:lnSpc>
                <a:spcPct val="85000"/>
              </a:lnSpc>
            </a:pPr>
            <a:r>
              <a:rPr lang="en-US" altLang="en-US" sz="1000" b="1">
                <a:latin typeface="Arial" charset="0"/>
              </a:rPr>
              <a:t>membrane</a:t>
            </a:r>
          </a:p>
          <a:p>
            <a:pPr>
              <a:lnSpc>
                <a:spcPct val="85000"/>
              </a:lnSpc>
            </a:pPr>
            <a:r>
              <a:rPr lang="en-US" altLang="en-US" sz="1000" b="1">
                <a:latin typeface="Arial" charset="0"/>
              </a:rPr>
              <a:t>ion channel opens;</a:t>
            </a:r>
          </a:p>
          <a:p>
            <a:pPr>
              <a:lnSpc>
                <a:spcPct val="85000"/>
              </a:lnSpc>
            </a:pPr>
            <a:r>
              <a:rPr lang="en-US" altLang="en-US" sz="1000" b="1">
                <a:latin typeface="Arial" charset="0"/>
              </a:rPr>
              <a:t>ions pass.</a:t>
            </a:r>
          </a:p>
        </p:txBody>
      </p:sp>
      <p:sp>
        <p:nvSpPr>
          <p:cNvPr id="188453" name="Rectangle 1061"/>
          <p:cNvSpPr>
            <a:spLocks noChangeArrowheads="1"/>
          </p:cNvSpPr>
          <p:nvPr/>
        </p:nvSpPr>
        <p:spPr bwMode="auto">
          <a:xfrm>
            <a:off x="6499225" y="5829300"/>
            <a:ext cx="1362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Ion channel closes;</a:t>
            </a:r>
          </a:p>
          <a:p>
            <a:pPr>
              <a:lnSpc>
                <a:spcPct val="95000"/>
              </a:lnSpc>
            </a:pPr>
            <a:r>
              <a:rPr lang="en-US" altLang="en-US" sz="1000" b="1">
                <a:latin typeface="Arial" charset="0"/>
              </a:rPr>
              <a:t>ions cannot pass.</a:t>
            </a:r>
          </a:p>
        </p:txBody>
      </p:sp>
      <p:sp>
        <p:nvSpPr>
          <p:cNvPr id="188458" name="Rectangle 1066"/>
          <p:cNvSpPr>
            <a:spLocks noChangeArrowheads="1"/>
          </p:cNvSpPr>
          <p:nvPr/>
        </p:nvSpPr>
        <p:spPr bwMode="auto">
          <a:xfrm>
            <a:off x="1887538" y="4750749"/>
            <a:ext cx="2570162"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2000"/>
              </a:lnSpc>
            </a:pPr>
            <a:r>
              <a:rPr lang="en-US" altLang="en-US" sz="1000" b="1" dirty="0">
                <a:latin typeface="Arial" charset="0"/>
              </a:rPr>
              <a:t>      </a:t>
            </a:r>
            <a:r>
              <a:rPr lang="en-US" altLang="en-US" sz="1000" b="1" dirty="0" err="1">
                <a:latin typeface="Arial" charset="0"/>
              </a:rPr>
              <a:t>ACh</a:t>
            </a:r>
            <a:r>
              <a:rPr lang="en-US" altLang="en-US" sz="1000" b="1" dirty="0">
                <a:latin typeface="Arial" charset="0"/>
              </a:rPr>
              <a:t> binding opens ion</a:t>
            </a:r>
          </a:p>
          <a:p>
            <a:pPr>
              <a:lnSpc>
                <a:spcPct val="92000"/>
              </a:lnSpc>
            </a:pPr>
            <a:r>
              <a:rPr lang="en-US" altLang="en-US" sz="1000" b="1" dirty="0">
                <a:latin typeface="Arial" charset="0"/>
              </a:rPr>
              <a:t>channels in the receptors that</a:t>
            </a:r>
          </a:p>
          <a:p>
            <a:pPr>
              <a:lnSpc>
                <a:spcPct val="92000"/>
              </a:lnSpc>
            </a:pPr>
            <a:r>
              <a:rPr lang="en-US" altLang="en-US" sz="1000" b="1" dirty="0">
                <a:latin typeface="Arial" charset="0"/>
              </a:rPr>
              <a:t>allow simultaneous passage of</a:t>
            </a:r>
          </a:p>
          <a:p>
            <a:pPr>
              <a:lnSpc>
                <a:spcPct val="92000"/>
              </a:lnSpc>
            </a:pPr>
            <a:r>
              <a:rPr lang="en-US" altLang="en-US" sz="1000" b="1" dirty="0">
                <a:latin typeface="Arial" charset="0"/>
              </a:rPr>
              <a:t>Na</a:t>
            </a:r>
            <a:r>
              <a:rPr lang="en-US" altLang="en-US" sz="1000" b="1" baseline="30000" dirty="0">
                <a:latin typeface="Arial" charset="0"/>
              </a:rPr>
              <a:t>+</a:t>
            </a:r>
            <a:r>
              <a:rPr lang="en-US" altLang="en-US" sz="1000" b="1" dirty="0">
                <a:latin typeface="Arial" charset="0"/>
              </a:rPr>
              <a:t> into the muscle fiber and K</a:t>
            </a:r>
            <a:r>
              <a:rPr lang="en-US" altLang="en-US" sz="1000" b="1" baseline="30000" dirty="0">
                <a:latin typeface="Arial" charset="0"/>
              </a:rPr>
              <a:t>+</a:t>
            </a:r>
            <a:endParaRPr lang="en-US" altLang="en-US" sz="1000" b="1" dirty="0">
              <a:latin typeface="Arial" charset="0"/>
            </a:endParaRPr>
          </a:p>
          <a:p>
            <a:pPr>
              <a:lnSpc>
                <a:spcPct val="92000"/>
              </a:lnSpc>
            </a:pPr>
            <a:r>
              <a:rPr lang="en-US" altLang="en-US" sz="1000" b="1" dirty="0">
                <a:latin typeface="Arial" charset="0"/>
              </a:rPr>
              <a:t>out of the muscle fiber. More Na</a:t>
            </a:r>
            <a:r>
              <a:rPr lang="en-US" altLang="en-US" sz="1000" b="1" baseline="30000" dirty="0">
                <a:latin typeface="Arial" charset="0"/>
              </a:rPr>
              <a:t>+</a:t>
            </a:r>
            <a:endParaRPr lang="en-US" altLang="en-US" sz="1000" b="1" dirty="0">
              <a:latin typeface="Arial" charset="0"/>
            </a:endParaRPr>
          </a:p>
          <a:p>
            <a:pPr>
              <a:lnSpc>
                <a:spcPct val="92000"/>
              </a:lnSpc>
            </a:pPr>
            <a:r>
              <a:rPr lang="en-US" altLang="en-US" sz="1000" b="1" dirty="0">
                <a:latin typeface="Arial" charset="0"/>
              </a:rPr>
              <a:t>ions enter than K</a:t>
            </a:r>
            <a:r>
              <a:rPr lang="en-US" altLang="en-US" sz="1000" b="1" baseline="30000" dirty="0">
                <a:latin typeface="Arial" charset="0"/>
              </a:rPr>
              <a:t>+</a:t>
            </a:r>
            <a:r>
              <a:rPr lang="en-US" altLang="en-US" sz="1000" b="1" dirty="0">
                <a:latin typeface="Arial" charset="0"/>
              </a:rPr>
              <a:t> ions exit,</a:t>
            </a:r>
          </a:p>
          <a:p>
            <a:pPr>
              <a:lnSpc>
                <a:spcPct val="92000"/>
              </a:lnSpc>
            </a:pPr>
            <a:r>
              <a:rPr lang="en-US" altLang="en-US" sz="1000" b="1" dirty="0">
                <a:latin typeface="Arial" charset="0"/>
              </a:rPr>
              <a:t>which produces a local change</a:t>
            </a:r>
          </a:p>
          <a:p>
            <a:pPr>
              <a:lnSpc>
                <a:spcPct val="92000"/>
              </a:lnSpc>
            </a:pPr>
            <a:r>
              <a:rPr lang="en-US" altLang="en-US" sz="1000" b="1" dirty="0">
                <a:latin typeface="Arial" charset="0"/>
              </a:rPr>
              <a:t>in the membrane potential called</a:t>
            </a:r>
          </a:p>
          <a:p>
            <a:pPr>
              <a:lnSpc>
                <a:spcPct val="92000"/>
              </a:lnSpc>
            </a:pPr>
            <a:r>
              <a:rPr lang="en-US" altLang="en-US" sz="1000" b="1" dirty="0">
                <a:latin typeface="Arial" charset="0"/>
              </a:rPr>
              <a:t>the end plate potential.</a:t>
            </a:r>
          </a:p>
        </p:txBody>
      </p:sp>
      <p:sp>
        <p:nvSpPr>
          <p:cNvPr id="188462" name="Rectangle 1070"/>
          <p:cNvSpPr>
            <a:spLocks noChangeArrowheads="1"/>
          </p:cNvSpPr>
          <p:nvPr/>
        </p:nvSpPr>
        <p:spPr bwMode="auto">
          <a:xfrm>
            <a:off x="5254625" y="5759450"/>
            <a:ext cx="106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latin typeface="Arial" charset="0"/>
              </a:rPr>
              <a:t>Degraded ACh</a:t>
            </a:r>
          </a:p>
        </p:txBody>
      </p:sp>
      <p:sp>
        <p:nvSpPr>
          <p:cNvPr id="188463" name="Rectangle 1071"/>
          <p:cNvSpPr>
            <a:spLocks noChangeArrowheads="1"/>
          </p:cNvSpPr>
          <p:nvPr/>
        </p:nvSpPr>
        <p:spPr bwMode="auto">
          <a:xfrm>
            <a:off x="4551363" y="5851525"/>
            <a:ext cx="444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latin typeface="Arial" charset="0"/>
              </a:rPr>
              <a:t>ACh</a:t>
            </a:r>
          </a:p>
        </p:txBody>
      </p:sp>
      <p:sp>
        <p:nvSpPr>
          <p:cNvPr id="188464" name="Rectangle 1072"/>
          <p:cNvSpPr>
            <a:spLocks noChangeArrowheads="1"/>
          </p:cNvSpPr>
          <p:nvPr/>
        </p:nvSpPr>
        <p:spPr bwMode="auto">
          <a:xfrm>
            <a:off x="4594225" y="6357938"/>
            <a:ext cx="84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000" b="1">
                <a:latin typeface="Arial" charset="0"/>
              </a:rPr>
              <a:t>Acetylcho-</a:t>
            </a:r>
          </a:p>
          <a:p>
            <a:pPr>
              <a:lnSpc>
                <a:spcPct val="80000"/>
              </a:lnSpc>
            </a:pPr>
            <a:r>
              <a:rPr lang="en-US" altLang="en-US" sz="1000" b="1">
                <a:latin typeface="Arial" charset="0"/>
              </a:rPr>
              <a:t>linesterase</a:t>
            </a:r>
          </a:p>
        </p:txBody>
      </p:sp>
      <p:sp>
        <p:nvSpPr>
          <p:cNvPr id="188465" name="Freeform 1073"/>
          <p:cNvSpPr>
            <a:spLocks/>
          </p:cNvSpPr>
          <p:nvPr/>
        </p:nvSpPr>
        <p:spPr bwMode="auto">
          <a:xfrm>
            <a:off x="4905375" y="5902325"/>
            <a:ext cx="34925" cy="76200"/>
          </a:xfrm>
          <a:custGeom>
            <a:avLst/>
            <a:gdLst>
              <a:gd name="T0" fmla="*/ 10 w 22"/>
              <a:gd name="T1" fmla="*/ 0 h 48"/>
              <a:gd name="T2" fmla="*/ 22 w 22"/>
              <a:gd name="T3" fmla="*/ 44 h 48"/>
              <a:gd name="T4" fmla="*/ 0 w 22"/>
              <a:gd name="T5" fmla="*/ 48 h 48"/>
            </a:gdLst>
            <a:ahLst/>
            <a:cxnLst>
              <a:cxn ang="0">
                <a:pos x="T0" y="T1"/>
              </a:cxn>
              <a:cxn ang="0">
                <a:pos x="T2" y="T3"/>
              </a:cxn>
              <a:cxn ang="0">
                <a:pos x="T4" y="T5"/>
              </a:cxn>
            </a:cxnLst>
            <a:rect l="0" t="0" r="r" b="b"/>
            <a:pathLst>
              <a:path w="22" h="48">
                <a:moveTo>
                  <a:pt x="10" y="0"/>
                </a:moveTo>
                <a:lnTo>
                  <a:pt x="22" y="44"/>
                </a:lnTo>
                <a:lnTo>
                  <a:pt x="0" y="4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70" name="Oval 1078"/>
          <p:cNvSpPr>
            <a:spLocks noChangeArrowheads="1"/>
          </p:cNvSpPr>
          <p:nvPr/>
        </p:nvSpPr>
        <p:spPr bwMode="auto">
          <a:xfrm>
            <a:off x="5410200" y="5130800"/>
            <a:ext cx="26988" cy="26988"/>
          </a:xfrm>
          <a:prstGeom prst="ellipse">
            <a:avLst/>
          </a:prstGeom>
          <a:solidFill>
            <a:srgbClr val="0074A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71" name="Oval 1079"/>
          <p:cNvSpPr>
            <a:spLocks noChangeArrowheads="1"/>
          </p:cNvSpPr>
          <p:nvPr/>
        </p:nvSpPr>
        <p:spPr bwMode="auto">
          <a:xfrm>
            <a:off x="4968875" y="6022975"/>
            <a:ext cx="26988" cy="26988"/>
          </a:xfrm>
          <a:prstGeom prst="ellipse">
            <a:avLst/>
          </a:prstGeom>
          <a:solidFill>
            <a:srgbClr val="0074A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72" name="Line 1080"/>
          <p:cNvSpPr>
            <a:spLocks noChangeShapeType="1"/>
          </p:cNvSpPr>
          <p:nvPr/>
        </p:nvSpPr>
        <p:spPr bwMode="auto">
          <a:xfrm flipV="1">
            <a:off x="5041900" y="6080125"/>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81" name="Oval 1089"/>
          <p:cNvSpPr>
            <a:spLocks noChangeArrowheads="1"/>
          </p:cNvSpPr>
          <p:nvPr/>
        </p:nvSpPr>
        <p:spPr bwMode="auto">
          <a:xfrm>
            <a:off x="2000250" y="4781550"/>
            <a:ext cx="155575" cy="155575"/>
          </a:xfrm>
          <a:prstGeom prst="ellipse">
            <a:avLst/>
          </a:prstGeom>
          <a:solidFill>
            <a:schemeClr val="bg1"/>
          </a:solidFill>
          <a:ln w="12700">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00">
                <a:solidFill>
                  <a:srgbClr val="0074A5"/>
                </a:solidFill>
                <a:latin typeface="Arial Black" pitchFamily="-128" charset="0"/>
              </a:rPr>
              <a:t>5</a:t>
            </a:r>
            <a:endParaRPr lang="en-US" altLang="en-US" sz="1200" b="1">
              <a:latin typeface="Arial" charset="0"/>
            </a:endParaRPr>
          </a:p>
        </p:txBody>
      </p:sp>
    </p:spTree>
    <p:extLst>
      <p:ext uri="{BB962C8B-B14F-4D97-AF65-F5344CB8AC3E}">
        <p14:creationId xmlns:p14="http://schemas.microsoft.com/office/powerpoint/2010/main" val="19114732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ooter Placeholder 1"/>
          <p:cNvSpPr>
            <a:spLocks noGrp="1"/>
          </p:cNvSpPr>
          <p:nvPr>
            <p:ph type="ftr" sz="quarter" idx="10"/>
          </p:nvPr>
        </p:nvSpPr>
        <p:spPr/>
        <p:txBody>
          <a:bodyPr/>
          <a:lstStyle/>
          <a:p>
            <a:r>
              <a:rPr lang="en-GB" altLang="en-US" dirty="0" smtClean="0"/>
              <a:t> </a:t>
            </a:r>
            <a:endParaRPr lang="en-GB" altLang="en-US" dirty="0"/>
          </a:p>
        </p:txBody>
      </p:sp>
      <p:sp>
        <p:nvSpPr>
          <p:cNvPr id="188418" name="Rectangle 18"/>
          <p:cNvSpPr>
            <a:spLocks noChangeArrowheads="1"/>
          </p:cNvSpPr>
          <p:nvPr/>
        </p:nvSpPr>
        <p:spPr bwMode="auto">
          <a:xfrm>
            <a:off x="0" y="0"/>
            <a:ext cx="9144000" cy="2746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a:spAutoFit/>
          </a:bodyPr>
          <a:lstStyle>
            <a:lvl1pPr>
              <a:spcBef>
                <a:spcPct val="50000"/>
              </a:spcBef>
              <a:defRPr sz="3200" b="1">
                <a:solidFill>
                  <a:srgbClr val="854F43"/>
                </a:solidFill>
                <a:latin typeface="Arial" charset="0"/>
                <a:cs typeface="Arial" charset="0"/>
              </a:defRPr>
            </a:lvl1pPr>
            <a:lvl2pPr>
              <a:spcBef>
                <a:spcPct val="50000"/>
              </a:spcBef>
              <a:defRPr sz="3200" b="1">
                <a:solidFill>
                  <a:srgbClr val="854F43"/>
                </a:solidFill>
                <a:latin typeface="Arial" charset="0"/>
                <a:cs typeface="Arial" charset="0"/>
              </a:defRPr>
            </a:lvl2pPr>
            <a:lvl3pPr>
              <a:spcBef>
                <a:spcPct val="50000"/>
              </a:spcBef>
              <a:defRPr sz="3200" b="1">
                <a:solidFill>
                  <a:srgbClr val="854F43"/>
                </a:solidFill>
                <a:latin typeface="Arial" charset="0"/>
                <a:cs typeface="Arial" charset="0"/>
              </a:defRPr>
            </a:lvl3pPr>
            <a:lvl4pPr>
              <a:spcBef>
                <a:spcPct val="50000"/>
              </a:spcBef>
              <a:defRPr sz="3200" b="1">
                <a:solidFill>
                  <a:srgbClr val="854F43"/>
                </a:solidFill>
                <a:latin typeface="Arial" charset="0"/>
                <a:cs typeface="Arial" charset="0"/>
              </a:defRPr>
            </a:lvl4pPr>
            <a:lvl5pPr>
              <a:spcBef>
                <a:spcPct val="50000"/>
              </a:spcBef>
              <a:defRPr sz="3200" b="1">
                <a:solidFill>
                  <a:srgbClr val="854F43"/>
                </a:solidFill>
                <a:latin typeface="Arial" charset="0"/>
                <a:cs typeface="Arial" charset="0"/>
              </a:defRPr>
            </a:lvl5pPr>
            <a:lvl6pPr marL="457200" fontAlgn="base">
              <a:spcBef>
                <a:spcPct val="50000"/>
              </a:spcBef>
              <a:spcAft>
                <a:spcPct val="0"/>
              </a:spcAft>
              <a:defRPr sz="3200" b="1">
                <a:solidFill>
                  <a:srgbClr val="854F43"/>
                </a:solidFill>
                <a:latin typeface="Arial" charset="0"/>
                <a:cs typeface="Arial" charset="0"/>
              </a:defRPr>
            </a:lvl6pPr>
            <a:lvl7pPr marL="914400" fontAlgn="base">
              <a:spcBef>
                <a:spcPct val="50000"/>
              </a:spcBef>
              <a:spcAft>
                <a:spcPct val="0"/>
              </a:spcAft>
              <a:defRPr sz="3200" b="1">
                <a:solidFill>
                  <a:srgbClr val="854F43"/>
                </a:solidFill>
                <a:latin typeface="Arial" charset="0"/>
                <a:cs typeface="Arial" charset="0"/>
              </a:defRPr>
            </a:lvl7pPr>
            <a:lvl8pPr marL="1371600" fontAlgn="base">
              <a:spcBef>
                <a:spcPct val="50000"/>
              </a:spcBef>
              <a:spcAft>
                <a:spcPct val="0"/>
              </a:spcAft>
              <a:defRPr sz="3200" b="1">
                <a:solidFill>
                  <a:srgbClr val="854F43"/>
                </a:solidFill>
                <a:latin typeface="Arial" charset="0"/>
                <a:cs typeface="Arial" charset="0"/>
              </a:defRPr>
            </a:lvl8pPr>
            <a:lvl9pPr marL="1828800" fontAlgn="base">
              <a:spcBef>
                <a:spcPct val="50000"/>
              </a:spcBef>
              <a:spcAft>
                <a:spcPct val="0"/>
              </a:spcAft>
              <a:defRPr sz="3200" b="1">
                <a:solidFill>
                  <a:srgbClr val="854F43"/>
                </a:solidFill>
                <a:latin typeface="Arial" charset="0"/>
                <a:cs typeface="Arial" charset="0"/>
              </a:defRPr>
            </a:lvl9pPr>
          </a:lstStyle>
          <a:p>
            <a:pPr eaLnBrk="1" hangingPunct="1">
              <a:spcBef>
                <a:spcPct val="0"/>
              </a:spcBef>
            </a:pPr>
            <a:r>
              <a:rPr lang="en-US" altLang="en-US" sz="1200">
                <a:solidFill>
                  <a:schemeClr val="tx1"/>
                </a:solidFill>
              </a:rPr>
              <a:t>Figure 9.8  When a nerve impulse reaches a neuromuscular junction, acetylcholine (ACh) is released.</a:t>
            </a:r>
          </a:p>
        </p:txBody>
      </p:sp>
      <p:sp>
        <p:nvSpPr>
          <p:cNvPr id="188419" name="Rectangle 1027"/>
          <p:cNvSpPr>
            <a:spLocks noChangeArrowheads="1"/>
          </p:cNvSpPr>
          <p:nvPr/>
        </p:nvSpPr>
        <p:spPr bwMode="auto">
          <a:xfrm>
            <a:off x="8272463" y="60325"/>
            <a:ext cx="67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en-US" sz="1200" b="1">
                <a:latin typeface="Arial" charset="0"/>
                <a:cs typeface="Arial" charset="0"/>
              </a:rPr>
              <a:t>Slide 8</a:t>
            </a:r>
          </a:p>
        </p:txBody>
      </p:sp>
      <p:pic>
        <p:nvPicPr>
          <p:cNvPr id="188420" name="Picture 1028" descr="figure_09_08_0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704"/>
          <a:stretch>
            <a:fillRect/>
          </a:stretch>
        </p:blipFill>
        <p:spPr bwMode="auto">
          <a:xfrm>
            <a:off x="1779588" y="295275"/>
            <a:ext cx="6230937" cy="6454775"/>
          </a:xfrm>
          <a:prstGeom prst="rect">
            <a:avLst/>
          </a:prstGeom>
          <a:noFill/>
          <a:extLst>
            <a:ext uri="{909E8E84-426E-40DD-AFC4-6F175D3DCCD1}">
              <a14:hiddenFill xmlns:a14="http://schemas.microsoft.com/office/drawing/2010/main">
                <a:solidFill>
                  <a:srgbClr val="FFFFFF"/>
                </a:solidFill>
              </a14:hiddenFill>
            </a:ext>
          </a:extLst>
        </p:spPr>
      </p:pic>
      <p:sp>
        <p:nvSpPr>
          <p:cNvPr id="188431" name="Line 1039"/>
          <p:cNvSpPr>
            <a:spLocks noChangeShapeType="1"/>
          </p:cNvSpPr>
          <p:nvPr/>
        </p:nvSpPr>
        <p:spPr bwMode="auto">
          <a:xfrm flipV="1">
            <a:off x="4251325" y="6134100"/>
            <a:ext cx="0" cy="584200"/>
          </a:xfrm>
          <a:prstGeom prst="line">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8432" name="Freeform 1040"/>
          <p:cNvSpPr>
            <a:spLocks/>
          </p:cNvSpPr>
          <p:nvPr/>
        </p:nvSpPr>
        <p:spPr bwMode="auto">
          <a:xfrm>
            <a:off x="4251325" y="6035675"/>
            <a:ext cx="717550" cy="422275"/>
          </a:xfrm>
          <a:custGeom>
            <a:avLst/>
            <a:gdLst>
              <a:gd name="T0" fmla="*/ 0 w 452"/>
              <a:gd name="T1" fmla="*/ 266 h 266"/>
              <a:gd name="T2" fmla="*/ 174 w 452"/>
              <a:gd name="T3" fmla="*/ 0 h 266"/>
              <a:gd name="T4" fmla="*/ 452 w 452"/>
              <a:gd name="T5" fmla="*/ 2 h 266"/>
            </a:gdLst>
            <a:ahLst/>
            <a:cxnLst>
              <a:cxn ang="0">
                <a:pos x="T0" y="T1"/>
              </a:cxn>
              <a:cxn ang="0">
                <a:pos x="T2" y="T3"/>
              </a:cxn>
              <a:cxn ang="0">
                <a:pos x="T4" y="T5"/>
              </a:cxn>
            </a:cxnLst>
            <a:rect l="0" t="0" r="r" b="b"/>
            <a:pathLst>
              <a:path w="452" h="266">
                <a:moveTo>
                  <a:pt x="0" y="266"/>
                </a:moveTo>
                <a:lnTo>
                  <a:pt x="174" y="0"/>
                </a:lnTo>
                <a:lnTo>
                  <a:pt x="452" y="2"/>
                </a:lnTo>
              </a:path>
            </a:pathLst>
          </a:custGeom>
          <a:ln>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88433" name="Freeform 1041"/>
          <p:cNvSpPr>
            <a:spLocks/>
          </p:cNvSpPr>
          <p:nvPr/>
        </p:nvSpPr>
        <p:spPr bwMode="auto">
          <a:xfrm>
            <a:off x="5540375" y="5953125"/>
            <a:ext cx="1028700" cy="441325"/>
          </a:xfrm>
          <a:custGeom>
            <a:avLst/>
            <a:gdLst>
              <a:gd name="T0" fmla="*/ 0 w 648"/>
              <a:gd name="T1" fmla="*/ 278 h 278"/>
              <a:gd name="T2" fmla="*/ 546 w 648"/>
              <a:gd name="T3" fmla="*/ 0 h 278"/>
              <a:gd name="T4" fmla="*/ 648 w 648"/>
              <a:gd name="T5" fmla="*/ 2 h 278"/>
            </a:gdLst>
            <a:ahLst/>
            <a:cxnLst>
              <a:cxn ang="0">
                <a:pos x="T0" y="T1"/>
              </a:cxn>
              <a:cxn ang="0">
                <a:pos x="T2" y="T3"/>
              </a:cxn>
              <a:cxn ang="0">
                <a:pos x="T4" y="T5"/>
              </a:cxn>
            </a:cxnLst>
            <a:rect l="0" t="0" r="r" b="b"/>
            <a:pathLst>
              <a:path w="648" h="278">
                <a:moveTo>
                  <a:pt x="0" y="278"/>
                </a:moveTo>
                <a:lnTo>
                  <a:pt x="546" y="0"/>
                </a:lnTo>
                <a:lnTo>
                  <a:pt x="648" y="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41" name="Freeform 1049"/>
          <p:cNvSpPr>
            <a:spLocks/>
          </p:cNvSpPr>
          <p:nvPr/>
        </p:nvSpPr>
        <p:spPr bwMode="auto">
          <a:xfrm>
            <a:off x="6375400" y="1111250"/>
            <a:ext cx="209550" cy="460375"/>
          </a:xfrm>
          <a:custGeom>
            <a:avLst/>
            <a:gdLst>
              <a:gd name="T0" fmla="*/ 0 w 132"/>
              <a:gd name="T1" fmla="*/ 290 h 290"/>
              <a:gd name="T2" fmla="*/ 80 w 132"/>
              <a:gd name="T3" fmla="*/ 0 h 290"/>
              <a:gd name="T4" fmla="*/ 132 w 132"/>
              <a:gd name="T5" fmla="*/ 4 h 290"/>
            </a:gdLst>
            <a:ahLst/>
            <a:cxnLst>
              <a:cxn ang="0">
                <a:pos x="T0" y="T1"/>
              </a:cxn>
              <a:cxn ang="0">
                <a:pos x="T2" y="T3"/>
              </a:cxn>
              <a:cxn ang="0">
                <a:pos x="T4" y="T5"/>
              </a:cxn>
            </a:cxnLst>
            <a:rect l="0" t="0" r="r" b="b"/>
            <a:pathLst>
              <a:path w="132" h="290">
                <a:moveTo>
                  <a:pt x="0" y="290"/>
                </a:moveTo>
                <a:lnTo>
                  <a:pt x="80" y="0"/>
                </a:lnTo>
                <a:lnTo>
                  <a:pt x="132" y="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42" name="Line 1050"/>
          <p:cNvSpPr>
            <a:spLocks noChangeShapeType="1"/>
          </p:cNvSpPr>
          <p:nvPr/>
        </p:nvSpPr>
        <p:spPr bwMode="auto">
          <a:xfrm>
            <a:off x="4962525" y="10033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43" name="Freeform 1051"/>
          <p:cNvSpPr>
            <a:spLocks/>
          </p:cNvSpPr>
          <p:nvPr/>
        </p:nvSpPr>
        <p:spPr bwMode="auto">
          <a:xfrm>
            <a:off x="5572125" y="752475"/>
            <a:ext cx="307975" cy="123825"/>
          </a:xfrm>
          <a:custGeom>
            <a:avLst/>
            <a:gdLst>
              <a:gd name="T0" fmla="*/ 0 w 194"/>
              <a:gd name="T1" fmla="*/ 78 h 78"/>
              <a:gd name="T2" fmla="*/ 150 w 194"/>
              <a:gd name="T3" fmla="*/ 0 h 78"/>
              <a:gd name="T4" fmla="*/ 194 w 194"/>
              <a:gd name="T5" fmla="*/ 2 h 78"/>
            </a:gdLst>
            <a:ahLst/>
            <a:cxnLst>
              <a:cxn ang="0">
                <a:pos x="T0" y="T1"/>
              </a:cxn>
              <a:cxn ang="0">
                <a:pos x="T2" y="T3"/>
              </a:cxn>
              <a:cxn ang="0">
                <a:pos x="T4" y="T5"/>
              </a:cxn>
            </a:cxnLst>
            <a:rect l="0" t="0" r="r" b="b"/>
            <a:pathLst>
              <a:path w="194" h="78">
                <a:moveTo>
                  <a:pt x="0" y="78"/>
                </a:moveTo>
                <a:lnTo>
                  <a:pt x="150" y="0"/>
                </a:lnTo>
                <a:lnTo>
                  <a:pt x="194" y="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44" name="Rectangle 1052"/>
          <p:cNvSpPr>
            <a:spLocks noChangeArrowheads="1"/>
          </p:cNvSpPr>
          <p:nvPr/>
        </p:nvSpPr>
        <p:spPr bwMode="auto">
          <a:xfrm>
            <a:off x="4460875" y="890588"/>
            <a:ext cx="1009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000" b="1">
                <a:latin typeface="Arial" charset="0"/>
              </a:rPr>
              <a:t>Action</a:t>
            </a:r>
          </a:p>
          <a:p>
            <a:pPr>
              <a:lnSpc>
                <a:spcPct val="90000"/>
              </a:lnSpc>
            </a:pPr>
            <a:r>
              <a:rPr lang="en-US" altLang="en-US" sz="1000" b="1">
                <a:latin typeface="Arial" charset="0"/>
              </a:rPr>
              <a:t>potential (AP)</a:t>
            </a:r>
          </a:p>
        </p:txBody>
      </p:sp>
      <p:sp>
        <p:nvSpPr>
          <p:cNvPr id="188445" name="Rectangle 1053"/>
          <p:cNvSpPr>
            <a:spLocks noChangeArrowheads="1"/>
          </p:cNvSpPr>
          <p:nvPr/>
        </p:nvSpPr>
        <p:spPr bwMode="auto">
          <a:xfrm>
            <a:off x="5797550" y="628650"/>
            <a:ext cx="117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latin typeface="Arial" charset="0"/>
              </a:rPr>
              <a:t>Myelinated axon</a:t>
            </a:r>
          </a:p>
          <a:p>
            <a:pPr algn="ctr"/>
            <a:r>
              <a:rPr lang="en-US" altLang="en-US" sz="1000" b="1">
                <a:latin typeface="Arial" charset="0"/>
              </a:rPr>
              <a:t>of motor neuron</a:t>
            </a:r>
          </a:p>
        </p:txBody>
      </p:sp>
      <p:sp>
        <p:nvSpPr>
          <p:cNvPr id="188446" name="Rectangle 1054"/>
          <p:cNvSpPr>
            <a:spLocks noChangeArrowheads="1"/>
          </p:cNvSpPr>
          <p:nvPr/>
        </p:nvSpPr>
        <p:spPr bwMode="auto">
          <a:xfrm>
            <a:off x="6511925" y="998538"/>
            <a:ext cx="126365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Axon terminal of </a:t>
            </a:r>
          </a:p>
          <a:p>
            <a:pPr>
              <a:lnSpc>
                <a:spcPct val="95000"/>
              </a:lnSpc>
            </a:pPr>
            <a:r>
              <a:rPr lang="en-US" altLang="en-US" sz="1000">
                <a:latin typeface="Arial Black" pitchFamily="-128" charset="0"/>
              </a:rPr>
              <a:t>neuromuscular </a:t>
            </a:r>
          </a:p>
          <a:p>
            <a:pPr>
              <a:lnSpc>
                <a:spcPct val="95000"/>
              </a:lnSpc>
            </a:pPr>
            <a:r>
              <a:rPr lang="en-US" altLang="en-US" sz="1000">
                <a:latin typeface="Arial Black" pitchFamily="-128" charset="0"/>
              </a:rPr>
              <a:t>junction</a:t>
            </a:r>
            <a:endParaRPr lang="en-US" altLang="en-US" sz="1000" b="1">
              <a:latin typeface="Arial" charset="0"/>
            </a:endParaRPr>
          </a:p>
        </p:txBody>
      </p:sp>
      <p:sp>
        <p:nvSpPr>
          <p:cNvPr id="188447" name="Rectangle 1055"/>
          <p:cNvSpPr>
            <a:spLocks noChangeArrowheads="1"/>
          </p:cNvSpPr>
          <p:nvPr/>
        </p:nvSpPr>
        <p:spPr bwMode="auto">
          <a:xfrm>
            <a:off x="6708775" y="1427163"/>
            <a:ext cx="1158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Sarcolemma of</a:t>
            </a:r>
          </a:p>
          <a:p>
            <a:pPr>
              <a:lnSpc>
                <a:spcPct val="95000"/>
              </a:lnSpc>
            </a:pPr>
            <a:r>
              <a:rPr lang="en-US" altLang="en-US" sz="1000" b="1">
                <a:latin typeface="Arial" charset="0"/>
              </a:rPr>
              <a:t>the muscle fiber</a:t>
            </a:r>
          </a:p>
        </p:txBody>
      </p:sp>
      <p:sp>
        <p:nvSpPr>
          <p:cNvPr id="188450" name="Rectangle 1058"/>
          <p:cNvSpPr>
            <a:spLocks noChangeArrowheads="1"/>
          </p:cNvSpPr>
          <p:nvPr/>
        </p:nvSpPr>
        <p:spPr bwMode="auto">
          <a:xfrm>
            <a:off x="7104063" y="4051300"/>
            <a:ext cx="92551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000" b="1">
                <a:latin typeface="Arial" charset="0"/>
              </a:rPr>
              <a:t>Junctional</a:t>
            </a:r>
          </a:p>
          <a:p>
            <a:pPr>
              <a:lnSpc>
                <a:spcPct val="80000"/>
              </a:lnSpc>
            </a:pPr>
            <a:r>
              <a:rPr lang="en-US" altLang="en-US" sz="1000" b="1">
                <a:latin typeface="Arial" charset="0"/>
              </a:rPr>
              <a:t>folds of </a:t>
            </a:r>
          </a:p>
          <a:p>
            <a:pPr>
              <a:lnSpc>
                <a:spcPct val="80000"/>
              </a:lnSpc>
            </a:pPr>
            <a:r>
              <a:rPr lang="en-US" altLang="en-US" sz="1000" b="1">
                <a:latin typeface="Arial" charset="0"/>
              </a:rPr>
              <a:t>sarcolemma</a:t>
            </a:r>
          </a:p>
        </p:txBody>
      </p:sp>
      <p:sp>
        <p:nvSpPr>
          <p:cNvPr id="188453" name="Rectangle 1061"/>
          <p:cNvSpPr>
            <a:spLocks noChangeArrowheads="1"/>
          </p:cNvSpPr>
          <p:nvPr/>
        </p:nvSpPr>
        <p:spPr bwMode="auto">
          <a:xfrm>
            <a:off x="6499225" y="5829300"/>
            <a:ext cx="1362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5000"/>
              </a:lnSpc>
            </a:pPr>
            <a:r>
              <a:rPr lang="en-US" altLang="en-US" sz="1000" b="1">
                <a:latin typeface="Arial" charset="0"/>
              </a:rPr>
              <a:t>Ion channel closes;</a:t>
            </a:r>
          </a:p>
          <a:p>
            <a:pPr>
              <a:lnSpc>
                <a:spcPct val="95000"/>
              </a:lnSpc>
            </a:pPr>
            <a:r>
              <a:rPr lang="en-US" altLang="en-US" sz="1000" b="1">
                <a:latin typeface="Arial" charset="0"/>
              </a:rPr>
              <a:t>ions cannot pass.</a:t>
            </a:r>
          </a:p>
        </p:txBody>
      </p:sp>
      <p:sp>
        <p:nvSpPr>
          <p:cNvPr id="188459" name="Rectangle 1067"/>
          <p:cNvSpPr>
            <a:spLocks noChangeArrowheads="1"/>
          </p:cNvSpPr>
          <p:nvPr/>
        </p:nvSpPr>
        <p:spPr bwMode="auto">
          <a:xfrm>
            <a:off x="1885950" y="6110972"/>
            <a:ext cx="22076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1000" b="1" dirty="0">
                <a:latin typeface="Arial" charset="0"/>
              </a:rPr>
              <a:t>      </a:t>
            </a:r>
            <a:r>
              <a:rPr lang="en-US" altLang="en-US" sz="1000" b="1" dirty="0" err="1">
                <a:latin typeface="Arial" charset="0"/>
              </a:rPr>
              <a:t>ACh</a:t>
            </a:r>
            <a:r>
              <a:rPr lang="en-US" altLang="en-US" sz="1000" b="1" dirty="0">
                <a:latin typeface="Arial" charset="0"/>
              </a:rPr>
              <a:t> effects are terminated by</a:t>
            </a:r>
          </a:p>
          <a:p>
            <a:pPr>
              <a:lnSpc>
                <a:spcPct val="90000"/>
              </a:lnSpc>
            </a:pPr>
            <a:r>
              <a:rPr lang="en-US" altLang="en-US" sz="1000" b="1" dirty="0">
                <a:latin typeface="Arial" charset="0"/>
              </a:rPr>
              <a:t>its breakdown in the synaptic</a:t>
            </a:r>
          </a:p>
          <a:p>
            <a:pPr>
              <a:lnSpc>
                <a:spcPct val="90000"/>
              </a:lnSpc>
            </a:pPr>
            <a:r>
              <a:rPr lang="en-US" altLang="en-US" sz="1000" b="1" dirty="0">
                <a:latin typeface="Arial" charset="0"/>
              </a:rPr>
              <a:t>cleft by </a:t>
            </a:r>
            <a:r>
              <a:rPr lang="en-US" altLang="en-US" sz="1000" b="1" dirty="0" err="1">
                <a:latin typeface="Arial" charset="0"/>
              </a:rPr>
              <a:t>acetylcholinesterase</a:t>
            </a:r>
            <a:r>
              <a:rPr lang="en-US" altLang="en-US" sz="1000" b="1" dirty="0">
                <a:latin typeface="Arial" charset="0"/>
              </a:rPr>
              <a:t> and</a:t>
            </a:r>
          </a:p>
          <a:p>
            <a:pPr>
              <a:lnSpc>
                <a:spcPct val="90000"/>
              </a:lnSpc>
            </a:pPr>
            <a:r>
              <a:rPr lang="en-US" altLang="en-US" sz="1000" b="1" dirty="0">
                <a:latin typeface="Arial" charset="0"/>
              </a:rPr>
              <a:t>diffusion away from the junction.</a:t>
            </a:r>
          </a:p>
        </p:txBody>
      </p:sp>
      <p:sp>
        <p:nvSpPr>
          <p:cNvPr id="188463" name="Rectangle 1071"/>
          <p:cNvSpPr>
            <a:spLocks noChangeArrowheads="1"/>
          </p:cNvSpPr>
          <p:nvPr/>
        </p:nvSpPr>
        <p:spPr bwMode="auto">
          <a:xfrm>
            <a:off x="4551363" y="5851525"/>
            <a:ext cx="444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b="1">
                <a:latin typeface="Arial" charset="0"/>
              </a:rPr>
              <a:t>ACh</a:t>
            </a:r>
          </a:p>
        </p:txBody>
      </p:sp>
      <p:sp>
        <p:nvSpPr>
          <p:cNvPr id="188464" name="Rectangle 1072"/>
          <p:cNvSpPr>
            <a:spLocks noChangeArrowheads="1"/>
          </p:cNvSpPr>
          <p:nvPr/>
        </p:nvSpPr>
        <p:spPr bwMode="auto">
          <a:xfrm>
            <a:off x="4594225" y="6357938"/>
            <a:ext cx="84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80000"/>
              </a:lnSpc>
            </a:pPr>
            <a:r>
              <a:rPr lang="en-US" altLang="en-US" sz="1000" b="1">
                <a:latin typeface="Arial" charset="0"/>
              </a:rPr>
              <a:t>Acetylcho-</a:t>
            </a:r>
          </a:p>
          <a:p>
            <a:pPr>
              <a:lnSpc>
                <a:spcPct val="80000"/>
              </a:lnSpc>
            </a:pPr>
            <a:r>
              <a:rPr lang="en-US" altLang="en-US" sz="1000" b="1">
                <a:latin typeface="Arial" charset="0"/>
              </a:rPr>
              <a:t>linesterase</a:t>
            </a:r>
          </a:p>
        </p:txBody>
      </p:sp>
      <p:sp>
        <p:nvSpPr>
          <p:cNvPr id="188472" name="Line 1080"/>
          <p:cNvSpPr>
            <a:spLocks noChangeShapeType="1"/>
          </p:cNvSpPr>
          <p:nvPr/>
        </p:nvSpPr>
        <p:spPr bwMode="auto">
          <a:xfrm flipV="1">
            <a:off x="5041900" y="6080125"/>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82" name="Oval 1090"/>
          <p:cNvSpPr>
            <a:spLocks noChangeArrowheads="1"/>
          </p:cNvSpPr>
          <p:nvPr/>
        </p:nvSpPr>
        <p:spPr bwMode="auto">
          <a:xfrm>
            <a:off x="2003425" y="6127750"/>
            <a:ext cx="155575" cy="155575"/>
          </a:xfrm>
          <a:prstGeom prst="ellipse">
            <a:avLst/>
          </a:prstGeom>
          <a:solidFill>
            <a:schemeClr val="bg1"/>
          </a:solidFill>
          <a:ln w="12700">
            <a:solidFill>
              <a:srgbClr val="0074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00" dirty="0">
                <a:solidFill>
                  <a:srgbClr val="0074A5"/>
                </a:solidFill>
                <a:latin typeface="Arial Black" pitchFamily="-128" charset="0"/>
              </a:rPr>
              <a:t>6</a:t>
            </a:r>
            <a:endParaRPr lang="en-US" altLang="en-US" sz="1200" b="1" dirty="0">
              <a:latin typeface="Arial" charset="0"/>
            </a:endParaRPr>
          </a:p>
        </p:txBody>
      </p:sp>
    </p:spTree>
    <p:extLst>
      <p:ext uri="{BB962C8B-B14F-4D97-AF65-F5344CB8AC3E}">
        <p14:creationId xmlns:p14="http://schemas.microsoft.com/office/powerpoint/2010/main" val="19114732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ltLang="en-US" dirty="0" smtClean="0"/>
              <a:t> </a:t>
            </a:r>
            <a:endParaRPr lang="en-GB" altLang="en-US" dirty="0"/>
          </a:p>
        </p:txBody>
      </p:sp>
      <p:sp>
        <p:nvSpPr>
          <p:cNvPr id="9226" name="Rectangle 10"/>
          <p:cNvSpPr>
            <a:spLocks noGrp="1" noChangeArrowheads="1"/>
          </p:cNvSpPr>
          <p:nvPr>
            <p:ph type="title"/>
          </p:nvPr>
        </p:nvSpPr>
        <p:spPr>
          <a:xfrm>
            <a:off x="0" y="0"/>
            <a:ext cx="9144000" cy="1066800"/>
          </a:xfrm>
        </p:spPr>
        <p:txBody>
          <a:bodyPr>
            <a:normAutofit fontScale="90000"/>
          </a:bodyPr>
          <a:lstStyle/>
          <a:p>
            <a:r>
              <a:rPr lang="en-US" altLang="en-US"/>
              <a:t>Review of Innervation of Visceral Muscle and Glands</a:t>
            </a:r>
          </a:p>
        </p:txBody>
      </p:sp>
      <p:sp>
        <p:nvSpPr>
          <p:cNvPr id="9227" name="Rectangle 11"/>
          <p:cNvSpPr>
            <a:spLocks noGrp="1" noChangeArrowheads="1"/>
          </p:cNvSpPr>
          <p:nvPr>
            <p:ph type="body" idx="1"/>
          </p:nvPr>
        </p:nvSpPr>
        <p:spPr>
          <a:xfrm>
            <a:off x="457200" y="1600201"/>
            <a:ext cx="8229600" cy="4495799"/>
          </a:xfrm>
        </p:spPr>
        <p:txBody>
          <a:bodyPr>
            <a:normAutofit/>
          </a:bodyPr>
          <a:lstStyle/>
          <a:p>
            <a:r>
              <a:rPr lang="en-US" altLang="en-US" dirty="0"/>
              <a:t>Autonomic motor endings and visceral effectors are simpler than somatic </a:t>
            </a:r>
            <a:r>
              <a:rPr lang="en-US" altLang="en-US" dirty="0" smtClean="0"/>
              <a:t>junctions</a:t>
            </a:r>
          </a:p>
          <a:p>
            <a:pPr lvl="1"/>
            <a:r>
              <a:rPr lang="en-US" altLang="en-US" dirty="0" smtClean="0"/>
              <a:t>Branches </a:t>
            </a:r>
            <a:r>
              <a:rPr lang="en-US" altLang="en-US" dirty="0"/>
              <a:t>form synapses </a:t>
            </a:r>
            <a:r>
              <a:rPr lang="en-US" altLang="en-US" dirty="0" smtClean="0"/>
              <a:t>using </a:t>
            </a:r>
            <a:r>
              <a:rPr lang="en-US" altLang="en-US" b="1" dirty="0" smtClean="0"/>
              <a:t>varicosities</a:t>
            </a:r>
            <a:endParaRPr lang="en-US" altLang="en-US" dirty="0" smtClean="0"/>
          </a:p>
          <a:p>
            <a:r>
              <a:rPr lang="en-US" altLang="en-US" dirty="0" smtClean="0"/>
              <a:t>Visceral </a:t>
            </a:r>
            <a:r>
              <a:rPr lang="en-US" altLang="en-US" dirty="0"/>
              <a:t>motor responses slower than somatic responses</a:t>
            </a:r>
          </a:p>
        </p:txBody>
      </p:sp>
      <p:pic>
        <p:nvPicPr>
          <p:cNvPr id="176129" name="Picture 1"/>
          <p:cNvPicPr>
            <a:picLocks noChangeAspect="1" noChangeArrowheads="1"/>
          </p:cNvPicPr>
          <p:nvPr/>
        </p:nvPicPr>
        <p:blipFill>
          <a:blip r:embed="rId3" cstate="print"/>
          <a:srcRect/>
          <a:stretch>
            <a:fillRect/>
          </a:stretch>
        </p:blipFill>
        <p:spPr bwMode="auto">
          <a:xfrm>
            <a:off x="5717330" y="3962400"/>
            <a:ext cx="3426670" cy="2895600"/>
          </a:xfrm>
          <a:prstGeom prst="rect">
            <a:avLst/>
          </a:prstGeom>
          <a:noFill/>
          <a:ln w="9525">
            <a:noFill/>
            <a:miter lim="800000"/>
            <a:headEnd/>
            <a:tailEnd/>
          </a:ln>
        </p:spPr>
      </p:pic>
    </p:spTree>
    <p:extLst>
      <p:ext uri="{BB962C8B-B14F-4D97-AF65-F5344CB8AC3E}">
        <p14:creationId xmlns:p14="http://schemas.microsoft.com/office/powerpoint/2010/main" val="1240034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Typicalspinalnerve.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Reflexarc.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Reflexarc.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1687</TotalTime>
  <Words>6008</Words>
  <Application>Microsoft Office PowerPoint</Application>
  <PresentationFormat>On-screen Show (4:3)</PresentationFormat>
  <Paragraphs>1589</Paragraphs>
  <Slides>138</Slides>
  <Notes>109</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Peripheral Nervous System (PNS)</vt:lpstr>
      <vt:lpstr>Sensory Receptors</vt:lpstr>
      <vt:lpstr>Classification of Receptors</vt:lpstr>
      <vt:lpstr>Classification by Stimulus Type</vt:lpstr>
      <vt:lpstr>Classification by Location</vt:lpstr>
      <vt:lpstr>Classification by Location</vt:lpstr>
      <vt:lpstr>Classification by Location</vt:lpstr>
      <vt:lpstr>Classification by Receptor Structure</vt:lpstr>
      <vt:lpstr>Simple Receptors, Nonencapsulated</vt:lpstr>
      <vt:lpstr>Simple Receptors, Nonencapsulated Free Nerve Endings</vt:lpstr>
      <vt:lpstr>Simple Receptors, Nonencapsulated Free Nerve Endings</vt:lpstr>
      <vt:lpstr>Simple, Nonencapsulated</vt:lpstr>
      <vt:lpstr>Encapsulated Dendritic Endings</vt:lpstr>
      <vt:lpstr>From Sensation to Perception</vt:lpstr>
      <vt:lpstr>Sensory Integration</vt:lpstr>
      <vt:lpstr>Sensory Integration</vt:lpstr>
      <vt:lpstr>Adaptation of Sensory Receptors</vt:lpstr>
      <vt:lpstr>Adaptation of Sensory Receptors</vt:lpstr>
      <vt:lpstr>Processing at the Circuit Level</vt:lpstr>
      <vt:lpstr>Processing at the Perceptual Level</vt:lpstr>
      <vt:lpstr>Main Aspects of Sensory Perception</vt:lpstr>
      <vt:lpstr>Perception of Pain</vt:lpstr>
      <vt:lpstr>Pain Tolerance</vt:lpstr>
      <vt:lpstr>Homeostatic Imbalance</vt:lpstr>
      <vt:lpstr>Visceral Pain</vt:lpstr>
      <vt:lpstr>Referred Pain</vt:lpstr>
      <vt:lpstr>Structure of a Nerve</vt:lpstr>
      <vt:lpstr>Structure of a Nerve</vt:lpstr>
      <vt:lpstr>Classification of Nerves</vt:lpstr>
      <vt:lpstr>Classification of Nerves</vt:lpstr>
      <vt:lpstr>Ganglia</vt:lpstr>
      <vt:lpstr>Regeneration of Nerve Fibers</vt:lpstr>
      <vt:lpstr>Regeneration of Nerve Fibers</vt:lpstr>
      <vt:lpstr>PowerPoint Presentation</vt:lpstr>
      <vt:lpstr>PowerPoint Presentation</vt:lpstr>
      <vt:lpstr>PowerPoint Presentation</vt:lpstr>
      <vt:lpstr>PowerPoint Presentation</vt:lpstr>
      <vt:lpstr>Cranial Nerves</vt:lpstr>
      <vt:lpstr>I: The Olfactory Nerves</vt:lpstr>
      <vt:lpstr>I: The Olfactory Nerves</vt:lpstr>
      <vt:lpstr>I: The Olfactory Nerves</vt:lpstr>
      <vt:lpstr>II: The Optic Nerves</vt:lpstr>
      <vt:lpstr>II: The Optic Nerves</vt:lpstr>
      <vt:lpstr>III: The Oculomotor Nerves</vt:lpstr>
      <vt:lpstr>III: The Oculomotor Nerves</vt:lpstr>
      <vt:lpstr>III: The Oculomotor Nerves</vt:lpstr>
      <vt:lpstr>IV: The Trochlear Nerves</vt:lpstr>
      <vt:lpstr>IV: The Trochlear Nerves</vt:lpstr>
      <vt:lpstr>V: The Trigeminal Nerves</vt:lpstr>
      <vt:lpstr>V: The Trigeminal Nerves</vt:lpstr>
      <vt:lpstr>V: The Trigeminal Nerves</vt:lpstr>
      <vt:lpstr>V: The Trigeminal Nerves</vt:lpstr>
      <vt:lpstr>VI: The Abducens Nerves</vt:lpstr>
      <vt:lpstr>VI: The Abducens Nerves</vt:lpstr>
      <vt:lpstr>VII: The Facial Nerves</vt:lpstr>
      <vt:lpstr>VII: The Facial Nerves</vt:lpstr>
      <vt:lpstr>VII: The Facial Nerves</vt:lpstr>
      <vt:lpstr>VIII: The Vestibulocochlear Nerves</vt:lpstr>
      <vt:lpstr>VIII: The Vestibulocochlear Nerves</vt:lpstr>
      <vt:lpstr>VIII: The Vestibulocochlear Nerves</vt:lpstr>
      <vt:lpstr>VIII: The Vestibulocochlear Nerves</vt:lpstr>
      <vt:lpstr>IX: The Glossopharyngeal Nerves</vt:lpstr>
      <vt:lpstr>IX: The Glossopharyngeal Nerves</vt:lpstr>
      <vt:lpstr>X: The Vagus Nerves</vt:lpstr>
      <vt:lpstr>X: The Vagus Nerves</vt:lpstr>
      <vt:lpstr>X: The Vagus Nerves</vt:lpstr>
      <vt:lpstr>XI: The Accessory Nerves</vt:lpstr>
      <vt:lpstr>XI: The Accessory Nerves</vt:lpstr>
      <vt:lpstr>XI: The Accessory Nerves</vt:lpstr>
      <vt:lpstr>XII: The Hypoglossal Nerves</vt:lpstr>
      <vt:lpstr>XII: The Hypoglossal Nerves</vt:lpstr>
      <vt:lpstr>Spinal Nerves</vt:lpstr>
      <vt:lpstr>Spinal Nerves</vt:lpstr>
      <vt:lpstr>PowerPoint Presentation</vt:lpstr>
      <vt:lpstr>Spinal Nerves: Roots</vt:lpstr>
      <vt:lpstr>Spinal Nerves: Roots</vt:lpstr>
      <vt:lpstr>PowerPoint Presentation</vt:lpstr>
      <vt:lpstr>Spinal Nerves: Rami</vt:lpstr>
      <vt:lpstr>PowerPoint Presentation</vt:lpstr>
      <vt:lpstr>Spinal Nerves: Rami</vt:lpstr>
      <vt:lpstr>Typical Spinal Nerve</vt:lpstr>
      <vt:lpstr>Spinal Nerves: Plexuses</vt:lpstr>
      <vt:lpstr>Cervical Plexus and the Neck</vt:lpstr>
      <vt:lpstr>Brachial Plexus and Upper Limb</vt:lpstr>
      <vt:lpstr>PowerPoint Presentation</vt:lpstr>
      <vt:lpstr>Brachial Plexus: Five Important Nerves</vt:lpstr>
      <vt:lpstr>Lumbar Plexus</vt:lpstr>
      <vt:lpstr>Sacral Plexus</vt:lpstr>
      <vt:lpstr>Anterolateral Thorax and Abdominal Wall</vt:lpstr>
      <vt:lpstr>Innervation of Skin: Dermatomes</vt:lpstr>
      <vt:lpstr>Peripheral Motor Endings</vt:lpstr>
      <vt:lpstr>Review of Innervation of Skeletal Muscle</vt:lpstr>
      <vt:lpstr>PowerPoint Presentation</vt:lpstr>
      <vt:lpstr>PowerPoint Presentation</vt:lpstr>
      <vt:lpstr>PowerPoint Presentation</vt:lpstr>
      <vt:lpstr>PowerPoint Presentation</vt:lpstr>
      <vt:lpstr>PowerPoint Presentation</vt:lpstr>
      <vt:lpstr>PowerPoint Presentation</vt:lpstr>
      <vt:lpstr>Review of Innervation of Visceral Muscle and Glands</vt:lpstr>
      <vt:lpstr>Reflexes</vt:lpstr>
      <vt:lpstr>Reflex Arc</vt:lpstr>
      <vt:lpstr>PowerPoint Presentation</vt:lpstr>
      <vt:lpstr>PowerPoint Presentation</vt:lpstr>
      <vt:lpstr>PowerPoint Presentation</vt:lpstr>
      <vt:lpstr>PowerPoint Presentation</vt:lpstr>
      <vt:lpstr>PowerPoint Presentation</vt:lpstr>
      <vt:lpstr>PowerPoint Presentation</vt:lpstr>
      <vt:lpstr>Reflex Arc</vt:lpstr>
      <vt:lpstr>Reflexes</vt:lpstr>
      <vt:lpstr>Spinal Reflexes</vt:lpstr>
      <vt:lpstr>Stretch and Tendon Reflexes</vt:lpstr>
      <vt:lpstr>Functional Anatomy of Muscle Spindles</vt:lpstr>
      <vt:lpstr>Intrafusal Fibers</vt:lpstr>
      <vt:lpstr>Muscle Spindles</vt:lpstr>
      <vt:lpstr>PowerPoint Presentation</vt:lpstr>
      <vt:lpstr>Muscle Spindles</vt:lpstr>
      <vt:lpstr>The Stretch Reflex</vt:lpstr>
      <vt:lpstr>Stretch Reflexes</vt:lpstr>
      <vt:lpstr>Stretch Reflexes</vt:lpstr>
      <vt:lpstr>PowerPoint Presentation</vt:lpstr>
      <vt:lpstr>Stretch Reflexes</vt:lpstr>
      <vt:lpstr>The Tendon Reflex</vt:lpstr>
      <vt:lpstr>The Tendon Reflex</vt:lpstr>
      <vt:lpstr>PowerPoint Presentation</vt:lpstr>
      <vt:lpstr>PowerPoint Presentation</vt:lpstr>
      <vt:lpstr>PowerPoint Presentation</vt:lpstr>
      <vt:lpstr>PowerPoint Presentation</vt:lpstr>
      <vt:lpstr>Tendon Reflex Responses</vt:lpstr>
      <vt:lpstr>Tendon Reflex Repsones</vt:lpstr>
      <vt:lpstr>The Flexor and Crossed-Extensor Reflexes</vt:lpstr>
      <vt:lpstr>Reflex Arc</vt:lpstr>
      <vt:lpstr>Flexor and Crossed-Extensor Reflexes</vt:lpstr>
      <vt:lpstr>PowerPoint Presentation</vt:lpstr>
      <vt:lpstr>Superficial Reflexes</vt:lpstr>
      <vt:lpstr>Superficial Reflexes: Plantar Reflex</vt:lpstr>
      <vt:lpstr>Superficial Reflexes: Plantar Reflex</vt:lpstr>
      <vt:lpstr>Superficial Reflexes: Abdominal Reflexes</vt:lpstr>
      <vt:lpstr>Superficial Reflexes:  Cremasteric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Nervous System (PNS)</dc:title>
  <dc:creator>Wargo, Betsy</dc:creator>
  <cp:lastModifiedBy>Wargo, Betsy</cp:lastModifiedBy>
  <cp:revision>91</cp:revision>
  <dcterms:created xsi:type="dcterms:W3CDTF">2014-04-07T18:23:49Z</dcterms:created>
  <dcterms:modified xsi:type="dcterms:W3CDTF">2014-10-28T16:56:36Z</dcterms:modified>
</cp:coreProperties>
</file>