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8"/>
  </p:notesMasterIdLst>
  <p:handoutMasterIdLst>
    <p:handoutMasterId r:id="rId39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Exam One, packet 1/5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7A0B2E-6E48-4BAB-90A4-71FCBB9E47AE}" type="datetimeFigureOut">
              <a:rPr lang="en-US" smtClean="0"/>
              <a:t>1/13/2012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0C314A-9B92-4312-BE1F-BDC99CDF8B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062835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Exam One, packet 1/5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E259BD-0057-4F8E-A79D-721310279F48}" type="datetimeFigureOut">
              <a:rPr lang="en-US" smtClean="0"/>
              <a:t>1/13/2012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A4C382-5A31-4153-9E2E-A334D6BF78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521999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Exam One Material 1/5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5F61BF9-F9A7-43F5-A096-9F4830A1D88F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 smtClean="0"/>
              <a:t>Exam One, packet 1/5</a:t>
            </a:r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Exam One, packet 1/5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7A4C382-5A31-4153-9E2E-A334D6BF78D7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586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CC517-2D2C-4EAA-85CE-5B3063CB477B}" type="datetimeFigureOut">
              <a:rPr lang="en-US" smtClean="0"/>
              <a:t>1/13/2012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2DCDE-BBD2-4A3F-A629-A9CC8D4777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CC517-2D2C-4EAA-85CE-5B3063CB477B}" type="datetimeFigureOut">
              <a:rPr lang="en-US" smtClean="0"/>
              <a:t>1/13/2012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2DCDE-BBD2-4A3F-A629-A9CC8D4777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CC517-2D2C-4EAA-85CE-5B3063CB477B}" type="datetimeFigureOut">
              <a:rPr lang="en-US" smtClean="0"/>
              <a:t>1/13/2012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2DCDE-BBD2-4A3F-A629-A9CC8D4777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CC517-2D2C-4EAA-85CE-5B3063CB477B}" type="datetimeFigureOut">
              <a:rPr lang="en-US" smtClean="0"/>
              <a:t>1/13/2012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2DCDE-BBD2-4A3F-A629-A9CC8D4777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CC517-2D2C-4EAA-85CE-5B3063CB477B}" type="datetimeFigureOut">
              <a:rPr lang="en-US" smtClean="0"/>
              <a:t>1/13/2012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2DCDE-BBD2-4A3F-A629-A9CC8D4777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CC517-2D2C-4EAA-85CE-5B3063CB477B}" type="datetimeFigureOut">
              <a:rPr lang="en-US" smtClean="0"/>
              <a:t>1/13/2012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2DCDE-BBD2-4A3F-A629-A9CC8D4777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CC517-2D2C-4EAA-85CE-5B3063CB477B}" type="datetimeFigureOut">
              <a:rPr lang="en-US" smtClean="0"/>
              <a:t>1/13/2012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2DCDE-BBD2-4A3F-A629-A9CC8D4777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CC517-2D2C-4EAA-85CE-5B3063CB477B}" type="datetimeFigureOut">
              <a:rPr lang="en-US" smtClean="0"/>
              <a:t>1/13/2012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2DCDE-BBD2-4A3F-A629-A9CC8D4777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CC517-2D2C-4EAA-85CE-5B3063CB477B}" type="datetimeFigureOut">
              <a:rPr lang="en-US" smtClean="0"/>
              <a:t>1/13/2012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2DCDE-BBD2-4A3F-A629-A9CC8D4777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CC517-2D2C-4EAA-85CE-5B3063CB477B}" type="datetimeFigureOut">
              <a:rPr lang="en-US" smtClean="0"/>
              <a:t>1/13/2012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2DCDE-BBD2-4A3F-A629-A9CC8D4777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CC517-2D2C-4EAA-85CE-5B3063CB477B}" type="datetimeFigureOut">
              <a:rPr lang="en-US" smtClean="0"/>
              <a:t>1/13/2012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2DCDE-BBD2-4A3F-A629-A9CC8D4777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7CC517-2D2C-4EAA-85CE-5B3063CB477B}" type="datetimeFigureOut">
              <a:rPr lang="en-US" smtClean="0"/>
              <a:t>1/13/2012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2DCDE-BBD2-4A3F-A629-A9CC8D47776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bawargo@ilstu.edu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BSC 182</a:t>
            </a:r>
            <a:br>
              <a:rPr lang="en-US" sz="4400" dirty="0"/>
            </a:br>
            <a:r>
              <a:rPr lang="en-US" sz="4400" dirty="0"/>
              <a:t>Human Physiology &amp; Anatomy II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endParaRPr lang="en-US" sz="2800"/>
          </a:p>
          <a:p>
            <a:pPr>
              <a:lnSpc>
                <a:spcPct val="80000"/>
              </a:lnSpc>
            </a:pPr>
            <a:r>
              <a:rPr lang="en-US" sz="2800"/>
              <a:t>Dr. Betsy A. Wargo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will be lab this week</a:t>
            </a:r>
          </a:p>
          <a:p>
            <a:pPr lvl="1"/>
            <a:r>
              <a:rPr lang="en-US" dirty="0" smtClean="0"/>
              <a:t>Please be sure to bring the BSC 182 lab manual with you to lab</a:t>
            </a:r>
          </a:p>
          <a:p>
            <a:pPr lvl="1"/>
            <a:r>
              <a:rPr lang="en-US" dirty="0" smtClean="0"/>
              <a:t>Lab manuals can be purchased at the Phi Sigma bookstore (</a:t>
            </a:r>
            <a:r>
              <a:rPr lang="en-US" dirty="0" err="1" smtClean="0"/>
              <a:t>Felmley</a:t>
            </a:r>
            <a:r>
              <a:rPr lang="en-US" dirty="0" smtClean="0"/>
              <a:t> 101A) this week and next</a:t>
            </a:r>
          </a:p>
          <a:p>
            <a:pPr lvl="1"/>
            <a:r>
              <a:rPr lang="en-US" dirty="0" smtClean="0"/>
              <a:t>Lab format</a:t>
            </a:r>
          </a:p>
          <a:p>
            <a:pPr lvl="2"/>
            <a:r>
              <a:rPr lang="en-US" dirty="0" smtClean="0"/>
              <a:t>There will be four lab practicals this semester</a:t>
            </a:r>
          </a:p>
          <a:p>
            <a:pPr lvl="2"/>
            <a:r>
              <a:rPr lang="en-US" dirty="0" smtClean="0"/>
              <a:t>Lab assignments (case studies or article summaries) may be assigned throughout the semester. 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8686800" cy="1219200"/>
          </a:xfrm>
        </p:spPr>
        <p:txBody>
          <a:bodyPr/>
          <a:lstStyle/>
          <a:p>
            <a:r>
              <a:rPr lang="en-US" sz="6000" dirty="0"/>
              <a:t>Ready</a:t>
            </a:r>
            <a:r>
              <a:rPr lang="en-US" dirty="0"/>
              <a:t>?</a:t>
            </a:r>
          </a:p>
        </p:txBody>
      </p:sp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304800" y="2209800"/>
            <a:ext cx="86868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kumimoji="1" lang="en-US" sz="4000" b="1" dirty="0"/>
              <a:t>Before we begin, take a moment to introduce yourself to your neighbors</a:t>
            </a:r>
            <a:br>
              <a:rPr kumimoji="1" lang="en-US" sz="4000" b="1" dirty="0"/>
            </a:br>
            <a:r>
              <a:rPr kumimoji="1" lang="en-US" sz="4000" b="1" dirty="0"/>
              <a:t/>
            </a:r>
            <a:br>
              <a:rPr kumimoji="1" lang="en-US" sz="4000" b="1" dirty="0"/>
            </a:br>
            <a:r>
              <a:rPr kumimoji="1" lang="en-US" sz="4000" b="1" dirty="0"/>
              <a:t>	</a:t>
            </a:r>
            <a:br>
              <a:rPr kumimoji="1" lang="en-US" sz="4000" b="1" dirty="0"/>
            </a:br>
            <a:r>
              <a:rPr kumimoji="1" lang="en-US" sz="3200" b="1" dirty="0"/>
              <a:t>make sure you have contact information from a classmate should you need to get a copy of the notes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457200" y="1481328"/>
            <a:ext cx="7162800" cy="452596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200" dirty="0" err="1"/>
              <a:t>Vocab</a:t>
            </a:r>
            <a:r>
              <a:rPr lang="en-US" sz="3200" dirty="0"/>
              <a:t>:</a:t>
            </a:r>
          </a:p>
          <a:p>
            <a:pPr>
              <a:lnSpc>
                <a:spcPct val="90000"/>
              </a:lnSpc>
            </a:pPr>
            <a:r>
              <a:rPr lang="en-US" dirty="0"/>
              <a:t>Auto:  </a:t>
            </a:r>
            <a:r>
              <a:rPr lang="en-US" dirty="0" smtClean="0"/>
              <a:t>  </a:t>
            </a: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Endo:  </a:t>
            </a:r>
            <a:r>
              <a:rPr lang="en-US" dirty="0" smtClean="0"/>
              <a:t> </a:t>
            </a:r>
            <a:endParaRPr lang="en-US" dirty="0"/>
          </a:p>
          <a:p>
            <a:pPr>
              <a:lnSpc>
                <a:spcPct val="90000"/>
              </a:lnSpc>
            </a:pPr>
            <a:r>
              <a:rPr lang="en-US" dirty="0" err="1"/>
              <a:t>Exo</a:t>
            </a:r>
            <a:r>
              <a:rPr lang="en-US" dirty="0"/>
              <a:t>:  </a:t>
            </a:r>
            <a:r>
              <a:rPr lang="en-US" dirty="0" smtClean="0"/>
              <a:t> </a:t>
            </a: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Para: beside, near </a:t>
            </a:r>
          </a:p>
          <a:p>
            <a:pPr>
              <a:lnSpc>
                <a:spcPct val="90000"/>
              </a:lnSpc>
            </a:pPr>
            <a:r>
              <a:rPr lang="en-US" dirty="0" err="1"/>
              <a:t>Neuro</a:t>
            </a:r>
            <a:r>
              <a:rPr lang="en-US" dirty="0"/>
              <a:t>:  nerve</a:t>
            </a:r>
          </a:p>
          <a:p>
            <a:pPr>
              <a:lnSpc>
                <a:spcPct val="90000"/>
              </a:lnSpc>
            </a:pPr>
            <a:r>
              <a:rPr lang="en-US" dirty="0" err="1"/>
              <a:t>Hormon</a:t>
            </a:r>
            <a:r>
              <a:rPr lang="en-US" dirty="0"/>
              <a:t>: to excite</a:t>
            </a:r>
          </a:p>
          <a:p>
            <a:pPr>
              <a:lnSpc>
                <a:spcPct val="90000"/>
              </a:lnSpc>
            </a:pPr>
            <a:r>
              <a:rPr lang="en-US" dirty="0" err="1"/>
              <a:t>Adeno</a:t>
            </a:r>
            <a:r>
              <a:rPr lang="en-US" dirty="0"/>
              <a:t>:  gland, gland-shaped</a:t>
            </a:r>
          </a:p>
          <a:p>
            <a:pPr>
              <a:lnSpc>
                <a:spcPct val="90000"/>
              </a:lnSpc>
            </a:pPr>
            <a:r>
              <a:rPr lang="en-US" dirty="0"/>
              <a:t>Hypo: 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Chapter 16:  Endocrine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/>
              <a:t>Autocrine &amp; Paracrine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u="sng" dirty="0" err="1" smtClean="0"/>
              <a:t>Autocrine</a:t>
            </a:r>
            <a:r>
              <a:rPr lang="en-US" u="sng" dirty="0" smtClean="0"/>
              <a:t> function-</a:t>
            </a:r>
            <a:r>
              <a:rPr lang="en-US" dirty="0" smtClean="0"/>
              <a:t> the hormone released _</a:t>
            </a:r>
          </a:p>
          <a:p>
            <a:endParaRPr lang="en-US" u="sng" dirty="0" smtClean="0"/>
          </a:p>
          <a:p>
            <a:r>
              <a:rPr lang="en-US" u="sng" dirty="0" smtClean="0"/>
              <a:t>______________________________ function-</a:t>
            </a:r>
            <a:r>
              <a:rPr lang="en-US" dirty="0" smtClean="0"/>
              <a:t> hormone is carried a short distance via interstitial fluid.  </a:t>
            </a:r>
          </a:p>
          <a:p>
            <a:endParaRPr lang="en-US" dirty="0" smtClean="0"/>
          </a:p>
          <a:p>
            <a:r>
              <a:rPr lang="en-US" dirty="0" err="1" smtClean="0"/>
              <a:t>Autocrines</a:t>
            </a:r>
            <a:r>
              <a:rPr lang="en-US" dirty="0" smtClean="0"/>
              <a:t> and </a:t>
            </a:r>
            <a:r>
              <a:rPr lang="en-US" dirty="0" err="1" smtClean="0"/>
              <a:t>paracrines</a:t>
            </a:r>
            <a:r>
              <a:rPr lang="en-US" dirty="0" smtClean="0"/>
              <a:t> are __________________________________ chemical messengers and will not be considered part of the endocrine system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/>
              <a:t>                                                 function-</a:t>
            </a:r>
            <a:r>
              <a:rPr lang="en-US" dirty="0" smtClean="0"/>
              <a:t> </a:t>
            </a:r>
            <a:r>
              <a:rPr lang="en-US" dirty="0"/>
              <a:t>hormone is carried to </a:t>
            </a:r>
            <a:r>
              <a:rPr lang="en-US" dirty="0" smtClean="0"/>
              <a:t>_</a:t>
            </a:r>
            <a:endParaRPr lang="en-US" dirty="0"/>
          </a:p>
          <a:p>
            <a:endParaRPr lang="en-US" u="sng" dirty="0"/>
          </a:p>
          <a:p>
            <a:endParaRPr lang="en-US" u="sng" dirty="0" smtClean="0"/>
          </a:p>
          <a:p>
            <a:r>
              <a:rPr lang="en-US" u="sng" dirty="0" smtClean="0"/>
              <a:t>                                                  function-</a:t>
            </a:r>
            <a:r>
              <a:rPr lang="en-US" dirty="0" smtClean="0"/>
              <a:t> hormone</a:t>
            </a:r>
            <a:r>
              <a:rPr lang="en-US" u="sng" dirty="0" smtClean="0"/>
              <a:t>                                                 </a:t>
            </a:r>
            <a:r>
              <a:rPr lang="en-US" dirty="0" smtClean="0"/>
              <a:t>and </a:t>
            </a:r>
            <a:r>
              <a:rPr lang="en-US" dirty="0"/>
              <a:t>is then carried by bloodstream.</a:t>
            </a:r>
          </a:p>
          <a:p>
            <a:endParaRPr lang="en-US" dirty="0"/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Comparing Endocrine </a:t>
            </a:r>
            <a:r>
              <a:rPr lang="en-US" sz="3600" dirty="0"/>
              <a:t>&amp; </a:t>
            </a:r>
            <a:r>
              <a:rPr lang="en-US" sz="3600" dirty="0" err="1"/>
              <a:t>Neurocrine</a:t>
            </a:r>
            <a:endParaRPr lang="en-US" sz="36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Secretions into </a:t>
            </a:r>
            <a:r>
              <a:rPr lang="en-US" dirty="0" smtClean="0"/>
              <a:t>_</a:t>
            </a:r>
            <a:endParaRPr lang="en-US" dirty="0"/>
          </a:p>
          <a:p>
            <a:endParaRPr lang="en-US" dirty="0"/>
          </a:p>
          <a:p>
            <a:r>
              <a:rPr lang="en-US" dirty="0"/>
              <a:t>Leads to </a:t>
            </a:r>
            <a:r>
              <a:rPr lang="en-US" dirty="0" smtClean="0"/>
              <a:t>_</a:t>
            </a:r>
            <a:endParaRPr lang="en-US" dirty="0"/>
          </a:p>
          <a:p>
            <a:pPr lvl="1"/>
            <a:r>
              <a:rPr lang="en-US" dirty="0"/>
              <a:t>Stomach acid</a:t>
            </a:r>
          </a:p>
          <a:p>
            <a:pPr lvl="1"/>
            <a:r>
              <a:rPr lang="en-US" dirty="0"/>
              <a:t>Sweat glands</a:t>
            </a:r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Exocrine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>
          <a:xfrm>
            <a:off x="698500" y="1665288"/>
            <a:ext cx="7772400" cy="4354512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Based on secretion of hormones that act on target cells</a:t>
            </a:r>
          </a:p>
          <a:p>
            <a:r>
              <a:rPr lang="en-US" dirty="0"/>
              <a:t>Nervous system:  </a:t>
            </a:r>
          </a:p>
          <a:p>
            <a:pPr lvl="1"/>
            <a:r>
              <a:rPr lang="en-US" dirty="0" smtClean="0"/>
              <a:t> </a:t>
            </a:r>
            <a:endParaRPr lang="en-US" dirty="0"/>
          </a:p>
          <a:p>
            <a:pPr lvl="1"/>
            <a:r>
              <a:rPr lang="en-US" dirty="0" smtClean="0"/>
              <a:t> 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Endocrine</a:t>
            </a:r>
            <a:endParaRPr lang="en-US" dirty="0"/>
          </a:p>
          <a:p>
            <a:pPr lvl="1"/>
            <a:r>
              <a:rPr lang="en-US" dirty="0"/>
              <a:t>Signals sent through blood</a:t>
            </a:r>
          </a:p>
          <a:p>
            <a:pPr lvl="1"/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Endocrine system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200" dirty="0"/>
              <a:t>Based on chemical signals that bind to receptor molecules</a:t>
            </a:r>
          </a:p>
          <a:p>
            <a:pPr lvl="1"/>
            <a:r>
              <a:rPr lang="en-US" sz="2800" dirty="0"/>
              <a:t>Help regulate </a:t>
            </a:r>
            <a:r>
              <a:rPr lang="en-US" sz="2800" dirty="0" smtClean="0"/>
              <a:t>_</a:t>
            </a:r>
            <a:endParaRPr lang="en-US" sz="2800" dirty="0"/>
          </a:p>
          <a:p>
            <a:pPr lvl="1"/>
            <a:r>
              <a:rPr lang="en-US" sz="2800" dirty="0"/>
              <a:t>Control rates of </a:t>
            </a:r>
            <a:r>
              <a:rPr lang="en-US" sz="2800" dirty="0" smtClean="0"/>
              <a:t>_</a:t>
            </a:r>
            <a:endParaRPr lang="en-US" sz="2800" dirty="0"/>
          </a:p>
          <a:p>
            <a:pPr lvl="1"/>
            <a:r>
              <a:rPr lang="en-US" sz="2800" dirty="0" smtClean="0"/>
              <a:t>___________________________________ through </a:t>
            </a:r>
            <a:r>
              <a:rPr lang="en-US" sz="2800" dirty="0"/>
              <a:t>membranes</a:t>
            </a:r>
          </a:p>
          <a:p>
            <a:pPr lvl="1"/>
            <a:r>
              <a:rPr lang="en-US" sz="2800" dirty="0"/>
              <a:t>Regulate balances</a:t>
            </a:r>
          </a:p>
          <a:p>
            <a:pPr lvl="1"/>
            <a:r>
              <a:rPr lang="en-US" sz="2800" dirty="0" smtClean="0"/>
              <a:t> </a:t>
            </a:r>
            <a:endParaRPr lang="en-US" sz="2800" dirty="0"/>
          </a:p>
          <a:p>
            <a:pPr lvl="1"/>
            <a:r>
              <a:rPr lang="en-US" sz="2800" dirty="0"/>
              <a:t>Reproduction</a:t>
            </a:r>
          </a:p>
          <a:p>
            <a:pPr lvl="1"/>
            <a:r>
              <a:rPr lang="en-US" sz="2800" dirty="0"/>
              <a:t>growth</a:t>
            </a:r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Endocrine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Released from </a:t>
            </a:r>
            <a:r>
              <a:rPr lang="en-US" dirty="0" smtClean="0"/>
              <a:t>_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Diffuse </a:t>
            </a:r>
            <a:r>
              <a:rPr lang="en-US" dirty="0"/>
              <a:t>into bloodstream</a:t>
            </a:r>
          </a:p>
          <a:p>
            <a:endParaRPr lang="en-US" dirty="0" smtClean="0"/>
          </a:p>
          <a:p>
            <a:r>
              <a:rPr lang="en-US" dirty="0" smtClean="0"/>
              <a:t>Carried </a:t>
            </a:r>
            <a:r>
              <a:rPr lang="en-US" dirty="0"/>
              <a:t>to all parts of body</a:t>
            </a:r>
          </a:p>
          <a:p>
            <a:endParaRPr lang="en-US" dirty="0" smtClean="0"/>
          </a:p>
          <a:p>
            <a:r>
              <a:rPr lang="en-US" dirty="0" smtClean="0"/>
              <a:t>Affect </a:t>
            </a:r>
            <a:r>
              <a:rPr lang="en-US" b="1" dirty="0" smtClean="0"/>
              <a:t>_</a:t>
            </a:r>
            <a:endParaRPr lang="en-US" dirty="0"/>
          </a:p>
        </p:txBody>
      </p:sp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Hormones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67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Target Cell Specificity</a:t>
            </a:r>
          </a:p>
        </p:txBody>
      </p:sp>
      <p:sp>
        <p:nvSpPr>
          <p:cNvPr id="28467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Hormones circulate to all tissues but only activate cells referred to as </a:t>
            </a:r>
            <a:r>
              <a:rPr lang="en-US" dirty="0" smtClean="0"/>
              <a:t>_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Target </a:t>
            </a:r>
            <a:r>
              <a:rPr lang="en-US" dirty="0"/>
              <a:t>cells must have </a:t>
            </a:r>
            <a:r>
              <a:rPr lang="en-US" dirty="0" smtClean="0"/>
              <a:t>__________________________________________ to </a:t>
            </a:r>
            <a:r>
              <a:rPr lang="en-US" dirty="0"/>
              <a:t>which the hormone binds</a:t>
            </a:r>
          </a:p>
          <a:p>
            <a:endParaRPr lang="en-US" dirty="0" smtClean="0"/>
          </a:p>
          <a:p>
            <a:r>
              <a:rPr lang="en-US" dirty="0" smtClean="0"/>
              <a:t>These </a:t>
            </a:r>
            <a:r>
              <a:rPr lang="en-US" dirty="0"/>
              <a:t>receptors may be </a:t>
            </a:r>
            <a:r>
              <a:rPr lang="en-US" dirty="0" smtClean="0"/>
              <a:t>_____________________________________  </a:t>
            </a:r>
            <a:r>
              <a:rPr lang="en-US" dirty="0"/>
              <a:t>or located on the </a:t>
            </a:r>
            <a:r>
              <a:rPr lang="en-US" dirty="0" smtClean="0"/>
              <a:t>_</a:t>
            </a:r>
            <a:endParaRPr lang="en-US" dirty="0"/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Introduction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Dr. </a:t>
            </a:r>
            <a:r>
              <a:rPr lang="en-US" dirty="0" err="1"/>
              <a:t>Wargo</a:t>
            </a:r>
            <a:endParaRPr lang="en-US" dirty="0"/>
          </a:p>
          <a:p>
            <a:pPr lvl="2"/>
            <a:r>
              <a:rPr lang="en-US" dirty="0">
                <a:solidFill>
                  <a:schemeClr val="tx2"/>
                </a:solidFill>
                <a:hlinkClick r:id="rId2"/>
              </a:rPr>
              <a:t>bawargo@ilstu.edu</a:t>
            </a:r>
            <a:endParaRPr lang="en-US" dirty="0">
              <a:solidFill>
                <a:schemeClr val="tx2"/>
              </a:solidFill>
            </a:endParaRPr>
          </a:p>
          <a:p>
            <a:pPr lvl="2"/>
            <a:r>
              <a:rPr lang="en-US" dirty="0"/>
              <a:t>Office </a:t>
            </a:r>
            <a:r>
              <a:rPr lang="en-US" dirty="0" smtClean="0"/>
              <a:t>hours:  MWF, </a:t>
            </a:r>
            <a:r>
              <a:rPr lang="en-US" dirty="0"/>
              <a:t>by appointment please</a:t>
            </a:r>
          </a:p>
          <a:p>
            <a:pPr lvl="2"/>
            <a:r>
              <a:rPr lang="en-US" dirty="0"/>
              <a:t>Background</a:t>
            </a:r>
          </a:p>
          <a:p>
            <a:pPr lvl="3"/>
            <a:r>
              <a:rPr lang="en-US" dirty="0"/>
              <a:t>Graduated from ISU 1994</a:t>
            </a:r>
          </a:p>
          <a:p>
            <a:pPr lvl="4"/>
            <a:r>
              <a:rPr lang="en-US" dirty="0"/>
              <a:t>Major:  Biology</a:t>
            </a:r>
          </a:p>
          <a:p>
            <a:pPr lvl="3"/>
            <a:r>
              <a:rPr lang="en-US" dirty="0"/>
              <a:t>Graduated from National College of Chiropractic 1997</a:t>
            </a:r>
          </a:p>
          <a:p>
            <a:pPr lvl="4"/>
            <a:r>
              <a:rPr lang="en-US" dirty="0"/>
              <a:t>B.S. in Human Biology</a:t>
            </a:r>
          </a:p>
          <a:p>
            <a:pPr lvl="4"/>
            <a:r>
              <a:rPr lang="en-US" dirty="0"/>
              <a:t>Doctorate for Chiropractic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70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Target Cell Specificity</a:t>
            </a:r>
          </a:p>
        </p:txBody>
      </p:sp>
      <p:sp>
        <p:nvSpPr>
          <p:cNvPr id="28570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Examples of hormone activity</a:t>
            </a:r>
          </a:p>
          <a:p>
            <a:pPr lvl="1"/>
            <a:r>
              <a:rPr lang="en-US" dirty="0" smtClean="0"/>
              <a:t>_________________________ receptors </a:t>
            </a:r>
            <a:r>
              <a:rPr lang="en-US" dirty="0"/>
              <a:t>are only found on certain cells of the </a:t>
            </a:r>
            <a:r>
              <a:rPr lang="en-US" dirty="0" smtClean="0"/>
              <a:t>_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_________________________ receptors </a:t>
            </a:r>
            <a:r>
              <a:rPr lang="en-US" dirty="0"/>
              <a:t>are found </a:t>
            </a:r>
            <a:r>
              <a:rPr lang="en-US" dirty="0" smtClean="0"/>
              <a:t>_</a:t>
            </a:r>
            <a:endParaRPr lang="en-US" dirty="0"/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2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Target Cell Activation</a:t>
            </a:r>
          </a:p>
        </p:txBody>
      </p:sp>
      <p:sp>
        <p:nvSpPr>
          <p:cNvPr id="28672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Target cell activation depends on three factors</a:t>
            </a:r>
          </a:p>
          <a:p>
            <a:pPr lvl="1"/>
            <a:r>
              <a:rPr lang="en-US" dirty="0" smtClean="0"/>
              <a:t>___________________________________of </a:t>
            </a:r>
            <a:r>
              <a:rPr lang="en-US" dirty="0"/>
              <a:t>the hormone</a:t>
            </a:r>
          </a:p>
          <a:p>
            <a:pPr lvl="1"/>
            <a:r>
              <a:rPr lang="en-US" dirty="0"/>
              <a:t>Relative </a:t>
            </a:r>
            <a:r>
              <a:rPr lang="en-US" dirty="0" smtClean="0"/>
              <a:t>____________________________________________ on </a:t>
            </a:r>
            <a:r>
              <a:rPr lang="en-US" dirty="0"/>
              <a:t>the target cell</a:t>
            </a:r>
          </a:p>
          <a:p>
            <a:pPr lvl="1"/>
            <a:r>
              <a:rPr lang="en-US" dirty="0"/>
              <a:t>The </a:t>
            </a:r>
            <a:r>
              <a:rPr lang="en-US" dirty="0" smtClean="0"/>
              <a:t>______________________________________  </a:t>
            </a:r>
            <a:r>
              <a:rPr lang="en-US" dirty="0"/>
              <a:t>of those receptors for the hormone</a:t>
            </a:r>
          </a:p>
          <a:p>
            <a:endParaRPr lang="en-US" dirty="0" smtClean="0"/>
          </a:p>
          <a:p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target </a:t>
            </a:r>
            <a:r>
              <a:rPr lang="en-US" dirty="0"/>
              <a:t>cells form more receptors in response to the hormone</a:t>
            </a:r>
          </a:p>
          <a:p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target </a:t>
            </a:r>
            <a:r>
              <a:rPr lang="en-US" dirty="0"/>
              <a:t>cells lose receptors in response to the hormone</a:t>
            </a:r>
          </a:p>
        </p:txBody>
      </p:sp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Steroid hormones </a:t>
            </a:r>
            <a:endParaRPr lang="en-US" dirty="0"/>
          </a:p>
          <a:p>
            <a:pPr lvl="1"/>
            <a:r>
              <a:rPr lang="en-US" dirty="0"/>
              <a:t>Synthesized from </a:t>
            </a:r>
            <a:r>
              <a:rPr lang="en-US" dirty="0" smtClean="0"/>
              <a:t>_</a:t>
            </a:r>
            <a:endParaRPr lang="en-US" dirty="0"/>
          </a:p>
          <a:p>
            <a:pPr lvl="1"/>
            <a:endParaRPr lang="en-US" dirty="0"/>
          </a:p>
          <a:p>
            <a:r>
              <a:rPr lang="en-US" dirty="0" smtClean="0"/>
              <a:t>non-steroid hormones:  </a:t>
            </a:r>
            <a:r>
              <a:rPr lang="en-US" dirty="0"/>
              <a:t>Amines, peptides</a:t>
            </a:r>
          </a:p>
          <a:p>
            <a:pPr lvl="1"/>
            <a:r>
              <a:rPr lang="en-US" dirty="0" smtClean="0"/>
              <a:t> </a:t>
            </a:r>
            <a:endParaRPr lang="en-US" dirty="0"/>
          </a:p>
          <a:p>
            <a:pPr lvl="1"/>
            <a:r>
              <a:rPr lang="en-US" dirty="0"/>
              <a:t>Synthesized from </a:t>
            </a:r>
            <a:r>
              <a:rPr lang="en-US" dirty="0" smtClean="0"/>
              <a:t>_</a:t>
            </a:r>
            <a:endParaRPr lang="en-US" dirty="0"/>
          </a:p>
        </p:txBody>
      </p:sp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534400" cy="1219200"/>
          </a:xfrm>
        </p:spPr>
        <p:txBody>
          <a:bodyPr/>
          <a:lstStyle/>
          <a:p>
            <a:r>
              <a:rPr lang="en-US"/>
              <a:t>Chemistry of Hormones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  <a:p>
            <a:r>
              <a:rPr lang="en-US" dirty="0"/>
              <a:t>Derived from cholesterol</a:t>
            </a:r>
          </a:p>
          <a:p>
            <a:endParaRPr lang="en-US" dirty="0" smtClean="0"/>
          </a:p>
          <a:p>
            <a:r>
              <a:rPr lang="en-US" dirty="0" smtClean="0"/>
              <a:t>Differ </a:t>
            </a:r>
            <a:r>
              <a:rPr lang="en-US" dirty="0"/>
              <a:t>by the types and numbers of atoms attached to complex rings and the way they are joined	</a:t>
            </a:r>
          </a:p>
          <a:p>
            <a:pPr lvl="1"/>
            <a:r>
              <a:rPr lang="en-US" dirty="0" smtClean="0"/>
              <a:t>_________________________________, </a:t>
            </a:r>
            <a:r>
              <a:rPr lang="en-US" dirty="0"/>
              <a:t>estrogen, </a:t>
            </a:r>
            <a:r>
              <a:rPr lang="en-US" dirty="0" err="1"/>
              <a:t>cortisol</a:t>
            </a:r>
            <a:r>
              <a:rPr lang="en-US" dirty="0"/>
              <a:t>, Vitamin D</a:t>
            </a:r>
          </a:p>
        </p:txBody>
      </p:sp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5181600" cy="1219200"/>
          </a:xfrm>
        </p:spPr>
        <p:txBody>
          <a:bodyPr/>
          <a:lstStyle/>
          <a:p>
            <a:r>
              <a:rPr lang="en-US"/>
              <a:t>Steroid hormones</a:t>
            </a:r>
          </a:p>
        </p:txBody>
      </p:sp>
      <p:pic>
        <p:nvPicPr>
          <p:cNvPr id="41988" name="Picture 4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181600" y="0"/>
            <a:ext cx="3962400" cy="216693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 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Carried </a:t>
            </a:r>
            <a:r>
              <a:rPr lang="en-US" dirty="0"/>
              <a:t>bloodstream </a:t>
            </a:r>
            <a:r>
              <a:rPr lang="en-US" dirty="0" smtClean="0"/>
              <a:t>_______________________________________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Soluble </a:t>
            </a:r>
            <a:r>
              <a:rPr lang="en-US" dirty="0"/>
              <a:t>in </a:t>
            </a:r>
            <a:r>
              <a:rPr lang="en-US" dirty="0" smtClean="0"/>
              <a:t>________________________________ </a:t>
            </a:r>
            <a:r>
              <a:rPr lang="en-US" dirty="0"/>
              <a:t>that make up cell membranes</a:t>
            </a:r>
          </a:p>
          <a:p>
            <a:endParaRPr lang="en-US" dirty="0" smtClean="0"/>
          </a:p>
          <a:p>
            <a:r>
              <a:rPr lang="en-US" dirty="0" smtClean="0"/>
              <a:t>Can _</a:t>
            </a:r>
            <a:endParaRPr lang="en-US" dirty="0"/>
          </a:p>
          <a:p>
            <a:pPr>
              <a:buFont typeface="Wingdings" pitchFamily="2" charset="2"/>
              <a:buNone/>
            </a:pPr>
            <a:r>
              <a:rPr lang="en-US" dirty="0"/>
              <a:t> </a:t>
            </a:r>
          </a:p>
        </p:txBody>
      </p:sp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Steroid Hormone actions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Once inside target cells, combine with </a:t>
            </a:r>
            <a:r>
              <a:rPr lang="en-US" dirty="0" smtClean="0"/>
              <a:t>_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Hormone </a:t>
            </a:r>
            <a:r>
              <a:rPr lang="en-US" dirty="0"/>
              <a:t>receptor complex binds with DNA and </a:t>
            </a:r>
          </a:p>
          <a:p>
            <a:pPr lvl="1"/>
            <a:r>
              <a:rPr lang="en-US" dirty="0" smtClean="0"/>
              <a:t> </a:t>
            </a:r>
            <a:endParaRPr lang="en-US" dirty="0"/>
          </a:p>
          <a:p>
            <a:pPr lvl="2"/>
            <a:r>
              <a:rPr lang="en-US" dirty="0"/>
              <a:t>Synthesize new proteins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Turns </a:t>
            </a:r>
            <a:r>
              <a:rPr lang="en-US" dirty="0"/>
              <a:t>off gene</a:t>
            </a:r>
          </a:p>
        </p:txBody>
      </p:sp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Steroid hormone actions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22" name="Picture 2" descr="16-04DirectGene10.jpg                                          0000451DSeagate                        BEAF77EE: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019425" y="477838"/>
            <a:ext cx="3105150" cy="5900737"/>
          </a:xfrm>
          <a:prstGeom prst="rect">
            <a:avLst/>
          </a:prstGeom>
          <a:noFill/>
        </p:spPr>
      </p:pic>
      <p:sp>
        <p:nvSpPr>
          <p:cNvPr id="389125" name="Line 5"/>
          <p:cNvSpPr>
            <a:spLocks noChangeShapeType="1"/>
          </p:cNvSpPr>
          <p:nvPr/>
        </p:nvSpPr>
        <p:spPr bwMode="auto">
          <a:xfrm flipH="1">
            <a:off x="3330575" y="5699125"/>
            <a:ext cx="142875" cy="98425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89126" name="Line 6"/>
          <p:cNvSpPr>
            <a:spLocks noChangeShapeType="1"/>
          </p:cNvSpPr>
          <p:nvPr/>
        </p:nvSpPr>
        <p:spPr bwMode="auto">
          <a:xfrm>
            <a:off x="4992688" y="1381125"/>
            <a:ext cx="87312" cy="1588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89127" name="Line 7"/>
          <p:cNvSpPr>
            <a:spLocks noChangeShapeType="1"/>
          </p:cNvSpPr>
          <p:nvPr/>
        </p:nvSpPr>
        <p:spPr bwMode="auto">
          <a:xfrm>
            <a:off x="5424488" y="1655763"/>
            <a:ext cx="85725" cy="1587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89128" name="Line 8"/>
          <p:cNvSpPr>
            <a:spLocks noChangeShapeType="1"/>
          </p:cNvSpPr>
          <p:nvPr/>
        </p:nvSpPr>
        <p:spPr bwMode="auto">
          <a:xfrm>
            <a:off x="5230813" y="3471863"/>
            <a:ext cx="87312" cy="1587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89129" name="Line 9"/>
          <p:cNvSpPr>
            <a:spLocks noChangeShapeType="1"/>
          </p:cNvSpPr>
          <p:nvPr/>
        </p:nvSpPr>
        <p:spPr bwMode="auto">
          <a:xfrm>
            <a:off x="5516563" y="4259263"/>
            <a:ext cx="36512" cy="1587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89130" name="Line 10"/>
          <p:cNvSpPr>
            <a:spLocks noChangeShapeType="1"/>
          </p:cNvSpPr>
          <p:nvPr/>
        </p:nvSpPr>
        <p:spPr bwMode="auto">
          <a:xfrm>
            <a:off x="3517900" y="736600"/>
            <a:ext cx="1588" cy="106363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89131" name="Line 11"/>
          <p:cNvSpPr>
            <a:spLocks noChangeShapeType="1"/>
          </p:cNvSpPr>
          <p:nvPr/>
        </p:nvSpPr>
        <p:spPr bwMode="auto">
          <a:xfrm flipH="1">
            <a:off x="4725988" y="1384300"/>
            <a:ext cx="269875" cy="246063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89132" name="Line 12"/>
          <p:cNvSpPr>
            <a:spLocks noChangeShapeType="1"/>
          </p:cNvSpPr>
          <p:nvPr/>
        </p:nvSpPr>
        <p:spPr bwMode="auto">
          <a:xfrm flipH="1">
            <a:off x="5233988" y="1655763"/>
            <a:ext cx="195262" cy="296862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89133" name="Line 13"/>
          <p:cNvSpPr>
            <a:spLocks noChangeShapeType="1"/>
          </p:cNvSpPr>
          <p:nvPr/>
        </p:nvSpPr>
        <p:spPr bwMode="auto">
          <a:xfrm>
            <a:off x="5784850" y="2557463"/>
            <a:ext cx="1588" cy="336550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89134" name="Line 14"/>
          <p:cNvSpPr>
            <a:spLocks noChangeShapeType="1"/>
          </p:cNvSpPr>
          <p:nvPr/>
        </p:nvSpPr>
        <p:spPr bwMode="auto">
          <a:xfrm flipH="1">
            <a:off x="5067300" y="3470275"/>
            <a:ext cx="166688" cy="461963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89135" name="Line 15"/>
          <p:cNvSpPr>
            <a:spLocks noChangeShapeType="1"/>
          </p:cNvSpPr>
          <p:nvPr/>
        </p:nvSpPr>
        <p:spPr bwMode="auto">
          <a:xfrm flipH="1">
            <a:off x="4802188" y="3470275"/>
            <a:ext cx="431800" cy="341313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89136" name="Line 16"/>
          <p:cNvSpPr>
            <a:spLocks noChangeShapeType="1"/>
          </p:cNvSpPr>
          <p:nvPr/>
        </p:nvSpPr>
        <p:spPr bwMode="auto">
          <a:xfrm>
            <a:off x="5510213" y="4133850"/>
            <a:ext cx="11112" cy="128588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89137" name="Line 17"/>
          <p:cNvSpPr>
            <a:spLocks noChangeShapeType="1"/>
          </p:cNvSpPr>
          <p:nvPr/>
        </p:nvSpPr>
        <p:spPr bwMode="auto">
          <a:xfrm>
            <a:off x="5146675" y="6043613"/>
            <a:ext cx="285750" cy="1587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89138" name="Line 18"/>
          <p:cNvSpPr>
            <a:spLocks noChangeShapeType="1"/>
          </p:cNvSpPr>
          <p:nvPr/>
        </p:nvSpPr>
        <p:spPr bwMode="auto">
          <a:xfrm flipV="1">
            <a:off x="3348038" y="4948238"/>
            <a:ext cx="0" cy="152400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89139" name="Freeform 19"/>
          <p:cNvSpPr>
            <a:spLocks/>
          </p:cNvSpPr>
          <p:nvPr/>
        </p:nvSpPr>
        <p:spPr bwMode="auto">
          <a:xfrm>
            <a:off x="4860925" y="2543175"/>
            <a:ext cx="277813" cy="465138"/>
          </a:xfrm>
          <a:custGeom>
            <a:avLst/>
            <a:gdLst/>
            <a:ahLst/>
            <a:cxnLst>
              <a:cxn ang="0">
                <a:pos x="198" y="22"/>
              </a:cxn>
              <a:cxn ang="0">
                <a:pos x="150" y="0"/>
              </a:cxn>
              <a:cxn ang="0">
                <a:pos x="0" y="308"/>
              </a:cxn>
              <a:cxn ang="0">
                <a:pos x="50" y="332"/>
              </a:cxn>
            </a:cxnLst>
            <a:rect l="0" t="0" r="r" b="b"/>
            <a:pathLst>
              <a:path w="198" h="332">
                <a:moveTo>
                  <a:pt x="198" y="22"/>
                </a:moveTo>
                <a:lnTo>
                  <a:pt x="150" y="0"/>
                </a:lnTo>
                <a:lnTo>
                  <a:pt x="0" y="308"/>
                </a:lnTo>
                <a:lnTo>
                  <a:pt x="50" y="332"/>
                </a:lnTo>
              </a:path>
            </a:pathLst>
          </a:custGeom>
          <a:noFill/>
          <a:ln w="158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89140" name="Line 20"/>
          <p:cNvSpPr>
            <a:spLocks noChangeShapeType="1"/>
          </p:cNvSpPr>
          <p:nvPr/>
        </p:nvSpPr>
        <p:spPr bwMode="auto">
          <a:xfrm flipH="1" flipV="1">
            <a:off x="4897438" y="2722563"/>
            <a:ext cx="69850" cy="31750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89141" name="Rectangle 21"/>
          <p:cNvSpPr>
            <a:spLocks noChangeArrowheads="1"/>
          </p:cNvSpPr>
          <p:nvPr/>
        </p:nvSpPr>
        <p:spPr bwMode="auto">
          <a:xfrm>
            <a:off x="3325813" y="496888"/>
            <a:ext cx="4349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806450"/>
            <a:r>
              <a:rPr lang="en-US" sz="800" b="1">
                <a:solidFill>
                  <a:srgbClr val="000000"/>
                </a:solidFill>
                <a:latin typeface="Arial" charset="0"/>
              </a:rPr>
              <a:t>Steroid</a:t>
            </a:r>
          </a:p>
          <a:p>
            <a:pPr defTabSz="806450"/>
            <a:r>
              <a:rPr lang="en-US" sz="800" b="1">
                <a:solidFill>
                  <a:srgbClr val="000000"/>
                </a:solidFill>
                <a:latin typeface="Arial" charset="0"/>
              </a:rPr>
              <a:t>hormone</a:t>
            </a:r>
            <a:endParaRPr lang="en-US" sz="2100">
              <a:latin typeface="Times" charset="0"/>
            </a:endParaRPr>
          </a:p>
        </p:txBody>
      </p:sp>
      <p:sp>
        <p:nvSpPr>
          <p:cNvPr id="389142" name="Rectangle 22"/>
          <p:cNvSpPr>
            <a:spLocks noChangeArrowheads="1"/>
          </p:cNvSpPr>
          <p:nvPr/>
        </p:nvSpPr>
        <p:spPr bwMode="auto">
          <a:xfrm>
            <a:off x="5100638" y="1328738"/>
            <a:ext cx="4349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806450"/>
            <a:r>
              <a:rPr lang="en-US" sz="800" b="1">
                <a:solidFill>
                  <a:srgbClr val="000000"/>
                </a:solidFill>
                <a:latin typeface="Arial" charset="0"/>
              </a:rPr>
              <a:t>Steroid</a:t>
            </a:r>
          </a:p>
          <a:p>
            <a:pPr defTabSz="806450"/>
            <a:r>
              <a:rPr lang="en-US" sz="800" b="1">
                <a:solidFill>
                  <a:srgbClr val="000000"/>
                </a:solidFill>
                <a:latin typeface="Arial" charset="0"/>
              </a:rPr>
              <a:t>hormone</a:t>
            </a:r>
            <a:endParaRPr lang="en-US" sz="2100">
              <a:latin typeface="Times" charset="0"/>
            </a:endParaRPr>
          </a:p>
        </p:txBody>
      </p:sp>
      <p:sp>
        <p:nvSpPr>
          <p:cNvPr id="389143" name="Rectangle 23"/>
          <p:cNvSpPr>
            <a:spLocks noChangeArrowheads="1"/>
          </p:cNvSpPr>
          <p:nvPr/>
        </p:nvSpPr>
        <p:spPr bwMode="auto">
          <a:xfrm>
            <a:off x="5537200" y="684213"/>
            <a:ext cx="520700" cy="122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806450"/>
            <a:r>
              <a:rPr lang="en-US" sz="800" b="1" i="1">
                <a:solidFill>
                  <a:srgbClr val="000000"/>
                </a:solidFill>
                <a:latin typeface="Arial" charset="0"/>
              </a:rPr>
              <a:t>Cytoplasm</a:t>
            </a:r>
            <a:endParaRPr lang="en-US" sz="2100">
              <a:latin typeface="Times" charset="0"/>
            </a:endParaRPr>
          </a:p>
        </p:txBody>
      </p:sp>
      <p:sp>
        <p:nvSpPr>
          <p:cNvPr id="389144" name="Rectangle 24"/>
          <p:cNvSpPr>
            <a:spLocks noChangeArrowheads="1"/>
          </p:cNvSpPr>
          <p:nvPr/>
        </p:nvSpPr>
        <p:spPr bwMode="auto">
          <a:xfrm>
            <a:off x="5532438" y="1601788"/>
            <a:ext cx="5492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806450"/>
            <a:r>
              <a:rPr lang="en-US" sz="800" b="1">
                <a:solidFill>
                  <a:srgbClr val="000000"/>
                </a:solidFill>
                <a:latin typeface="Arial" charset="0"/>
              </a:rPr>
              <a:t>Receptor-</a:t>
            </a:r>
          </a:p>
          <a:p>
            <a:pPr defTabSz="806450"/>
            <a:r>
              <a:rPr lang="en-US" sz="800" b="1">
                <a:solidFill>
                  <a:srgbClr val="000000"/>
                </a:solidFill>
                <a:latin typeface="Arial" charset="0"/>
              </a:rPr>
              <a:t>chaperonin</a:t>
            </a:r>
          </a:p>
          <a:p>
            <a:pPr defTabSz="806450"/>
            <a:r>
              <a:rPr lang="en-US" sz="800" b="1">
                <a:solidFill>
                  <a:srgbClr val="000000"/>
                </a:solidFill>
                <a:latin typeface="Arial" charset="0"/>
              </a:rPr>
              <a:t>complex</a:t>
            </a:r>
            <a:endParaRPr lang="en-US" sz="2100">
              <a:latin typeface="Times" charset="0"/>
            </a:endParaRPr>
          </a:p>
        </p:txBody>
      </p:sp>
      <p:sp>
        <p:nvSpPr>
          <p:cNvPr id="389145" name="Rectangle 25"/>
          <p:cNvSpPr>
            <a:spLocks noChangeArrowheads="1"/>
          </p:cNvSpPr>
          <p:nvPr/>
        </p:nvSpPr>
        <p:spPr bwMode="auto">
          <a:xfrm>
            <a:off x="5503863" y="2903538"/>
            <a:ext cx="57308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806450"/>
            <a:r>
              <a:rPr lang="en-US" sz="800" b="1">
                <a:solidFill>
                  <a:srgbClr val="000000"/>
                </a:solidFill>
                <a:latin typeface="Arial" charset="0"/>
              </a:rPr>
              <a:t>Molecular</a:t>
            </a:r>
          </a:p>
          <a:p>
            <a:pPr defTabSz="806450"/>
            <a:r>
              <a:rPr lang="en-US" sz="800" b="1">
                <a:solidFill>
                  <a:srgbClr val="000000"/>
                </a:solidFill>
                <a:latin typeface="Arial" charset="0"/>
              </a:rPr>
              <a:t>chaperones</a:t>
            </a:r>
            <a:endParaRPr lang="en-US" sz="2100">
              <a:latin typeface="Times" charset="0"/>
            </a:endParaRPr>
          </a:p>
        </p:txBody>
      </p:sp>
      <p:sp>
        <p:nvSpPr>
          <p:cNvPr id="389146" name="Rectangle 26"/>
          <p:cNvSpPr>
            <a:spLocks noChangeArrowheads="1"/>
          </p:cNvSpPr>
          <p:nvPr/>
        </p:nvSpPr>
        <p:spPr bwMode="auto">
          <a:xfrm>
            <a:off x="3965575" y="2646363"/>
            <a:ext cx="90963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806450"/>
            <a:r>
              <a:rPr lang="en-US" sz="800" b="1">
                <a:solidFill>
                  <a:srgbClr val="000000"/>
                </a:solidFill>
                <a:latin typeface="Arial" charset="0"/>
              </a:rPr>
              <a:t>Receptor-hormone</a:t>
            </a:r>
          </a:p>
          <a:p>
            <a:pPr defTabSz="806450"/>
            <a:r>
              <a:rPr lang="en-US" sz="800" b="1">
                <a:solidFill>
                  <a:srgbClr val="000000"/>
                </a:solidFill>
                <a:latin typeface="Arial" charset="0"/>
              </a:rPr>
              <a:t>complex</a:t>
            </a:r>
            <a:endParaRPr lang="en-US" sz="2100">
              <a:latin typeface="Times" charset="0"/>
            </a:endParaRPr>
          </a:p>
        </p:txBody>
      </p:sp>
      <p:sp>
        <p:nvSpPr>
          <p:cNvPr id="389147" name="Rectangle 27"/>
          <p:cNvSpPr>
            <a:spLocks noChangeArrowheads="1"/>
          </p:cNvSpPr>
          <p:nvPr/>
        </p:nvSpPr>
        <p:spPr bwMode="auto">
          <a:xfrm>
            <a:off x="5338763" y="3416300"/>
            <a:ext cx="4540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806450"/>
            <a:r>
              <a:rPr lang="en-US" sz="800" b="1">
                <a:solidFill>
                  <a:srgbClr val="000000"/>
                </a:solidFill>
                <a:latin typeface="Arial" charset="0"/>
              </a:rPr>
              <a:t>Hormone</a:t>
            </a:r>
          </a:p>
          <a:p>
            <a:pPr defTabSz="806450"/>
            <a:r>
              <a:rPr lang="en-US" sz="800" b="1">
                <a:solidFill>
                  <a:srgbClr val="000000"/>
                </a:solidFill>
                <a:latin typeface="Arial" charset="0"/>
              </a:rPr>
              <a:t>response</a:t>
            </a:r>
          </a:p>
          <a:p>
            <a:pPr defTabSz="806450"/>
            <a:r>
              <a:rPr lang="en-US" sz="800" b="1">
                <a:solidFill>
                  <a:srgbClr val="000000"/>
                </a:solidFill>
                <a:latin typeface="Arial" charset="0"/>
              </a:rPr>
              <a:t>elements</a:t>
            </a:r>
            <a:endParaRPr lang="en-US" sz="2100">
              <a:latin typeface="Times" charset="0"/>
            </a:endParaRPr>
          </a:p>
        </p:txBody>
      </p:sp>
      <p:sp>
        <p:nvSpPr>
          <p:cNvPr id="389148" name="Rectangle 28"/>
          <p:cNvSpPr>
            <a:spLocks noChangeArrowheads="1"/>
          </p:cNvSpPr>
          <p:nvPr/>
        </p:nvSpPr>
        <p:spPr bwMode="auto">
          <a:xfrm>
            <a:off x="4233863" y="3444875"/>
            <a:ext cx="377825" cy="12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806450"/>
            <a:r>
              <a:rPr lang="en-US" sz="800" b="1">
                <a:solidFill>
                  <a:srgbClr val="000000"/>
                </a:solidFill>
                <a:latin typeface="Arial" charset="0"/>
              </a:rPr>
              <a:t>Binding</a:t>
            </a:r>
            <a:endParaRPr lang="en-US" sz="2100">
              <a:latin typeface="Times" charset="0"/>
            </a:endParaRPr>
          </a:p>
        </p:txBody>
      </p:sp>
      <p:sp>
        <p:nvSpPr>
          <p:cNvPr id="389149" name="Rectangle 29"/>
          <p:cNvSpPr>
            <a:spLocks noChangeArrowheads="1"/>
          </p:cNvSpPr>
          <p:nvPr/>
        </p:nvSpPr>
        <p:spPr bwMode="auto">
          <a:xfrm>
            <a:off x="4921250" y="4368800"/>
            <a:ext cx="650875" cy="12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806450"/>
            <a:r>
              <a:rPr lang="en-US" sz="800" b="1">
                <a:solidFill>
                  <a:srgbClr val="000000"/>
                </a:solidFill>
                <a:latin typeface="Arial" charset="0"/>
              </a:rPr>
              <a:t>Transcription</a:t>
            </a:r>
            <a:endParaRPr lang="en-US" sz="2100">
              <a:latin typeface="Times" charset="0"/>
            </a:endParaRPr>
          </a:p>
        </p:txBody>
      </p:sp>
      <p:sp>
        <p:nvSpPr>
          <p:cNvPr id="389150" name="Rectangle 30"/>
          <p:cNvSpPr>
            <a:spLocks noChangeArrowheads="1"/>
          </p:cNvSpPr>
          <p:nvPr/>
        </p:nvSpPr>
        <p:spPr bwMode="auto">
          <a:xfrm>
            <a:off x="5576888" y="4206875"/>
            <a:ext cx="508000" cy="12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806450"/>
            <a:r>
              <a:rPr lang="en-US" sz="800" b="1">
                <a:solidFill>
                  <a:srgbClr val="000000"/>
                </a:solidFill>
                <a:latin typeface="Arial" charset="0"/>
              </a:rPr>
              <a:t>Chromatin</a:t>
            </a:r>
            <a:endParaRPr lang="en-US" sz="2100">
              <a:latin typeface="Times" charset="0"/>
            </a:endParaRPr>
          </a:p>
        </p:txBody>
      </p:sp>
      <p:sp>
        <p:nvSpPr>
          <p:cNvPr id="389151" name="Rectangle 31"/>
          <p:cNvSpPr>
            <a:spLocks noChangeArrowheads="1"/>
          </p:cNvSpPr>
          <p:nvPr/>
        </p:nvSpPr>
        <p:spPr bwMode="auto">
          <a:xfrm>
            <a:off x="5635625" y="4946650"/>
            <a:ext cx="309563" cy="12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806450"/>
            <a:r>
              <a:rPr lang="en-US" sz="800" b="1">
                <a:solidFill>
                  <a:srgbClr val="000000"/>
                </a:solidFill>
                <a:latin typeface="Arial" charset="0"/>
              </a:rPr>
              <a:t>mRNA</a:t>
            </a:r>
            <a:endParaRPr lang="en-US" sz="2100">
              <a:latin typeface="Times" charset="0"/>
            </a:endParaRPr>
          </a:p>
        </p:txBody>
      </p:sp>
      <p:sp>
        <p:nvSpPr>
          <p:cNvPr id="389152" name="Rectangle 32"/>
          <p:cNvSpPr>
            <a:spLocks noChangeArrowheads="1"/>
          </p:cNvSpPr>
          <p:nvPr/>
        </p:nvSpPr>
        <p:spPr bwMode="auto">
          <a:xfrm>
            <a:off x="5665788" y="5411788"/>
            <a:ext cx="396875" cy="122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806450"/>
            <a:r>
              <a:rPr lang="en-US" sz="800" b="1" i="1">
                <a:solidFill>
                  <a:srgbClr val="000000"/>
                </a:solidFill>
                <a:latin typeface="Arial" charset="0"/>
              </a:rPr>
              <a:t>Nucleus</a:t>
            </a:r>
            <a:endParaRPr lang="en-US" sz="2100">
              <a:latin typeface="Times" charset="0"/>
            </a:endParaRPr>
          </a:p>
        </p:txBody>
      </p:sp>
      <p:sp>
        <p:nvSpPr>
          <p:cNvPr id="389153" name="Rectangle 33"/>
          <p:cNvSpPr>
            <a:spLocks noChangeArrowheads="1"/>
          </p:cNvSpPr>
          <p:nvPr/>
        </p:nvSpPr>
        <p:spPr bwMode="auto">
          <a:xfrm>
            <a:off x="5453063" y="5988050"/>
            <a:ext cx="582612" cy="12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806450"/>
            <a:r>
              <a:rPr lang="en-US" sz="800" b="1">
                <a:solidFill>
                  <a:srgbClr val="000000"/>
                </a:solidFill>
                <a:latin typeface="Arial" charset="0"/>
              </a:rPr>
              <a:t>New protein</a:t>
            </a:r>
            <a:endParaRPr lang="en-US" sz="2100">
              <a:latin typeface="Times" charset="0"/>
            </a:endParaRPr>
          </a:p>
        </p:txBody>
      </p:sp>
      <p:sp>
        <p:nvSpPr>
          <p:cNvPr id="389154" name="Rectangle 34"/>
          <p:cNvSpPr>
            <a:spLocks noChangeArrowheads="1"/>
          </p:cNvSpPr>
          <p:nvPr/>
        </p:nvSpPr>
        <p:spPr bwMode="auto">
          <a:xfrm>
            <a:off x="4032250" y="6075363"/>
            <a:ext cx="549275" cy="122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806450"/>
            <a:r>
              <a:rPr lang="en-US" sz="800" b="1">
                <a:solidFill>
                  <a:srgbClr val="000000"/>
                </a:solidFill>
                <a:latin typeface="Arial" charset="0"/>
              </a:rPr>
              <a:t>Translation</a:t>
            </a:r>
            <a:endParaRPr lang="en-US" sz="2100">
              <a:latin typeface="Times" charset="0"/>
            </a:endParaRPr>
          </a:p>
        </p:txBody>
      </p:sp>
      <p:sp>
        <p:nvSpPr>
          <p:cNvPr id="389155" name="Rectangle 35"/>
          <p:cNvSpPr>
            <a:spLocks noChangeArrowheads="1"/>
          </p:cNvSpPr>
          <p:nvPr/>
        </p:nvSpPr>
        <p:spPr bwMode="auto">
          <a:xfrm>
            <a:off x="3109913" y="5889625"/>
            <a:ext cx="492125" cy="12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806450"/>
            <a:r>
              <a:rPr lang="en-US" sz="800" b="1">
                <a:solidFill>
                  <a:srgbClr val="000000"/>
                </a:solidFill>
                <a:latin typeface="Arial" charset="0"/>
              </a:rPr>
              <a:t>Ribosome</a:t>
            </a:r>
            <a:endParaRPr lang="en-US" sz="2100">
              <a:latin typeface="Times" charset="0"/>
            </a:endParaRPr>
          </a:p>
        </p:txBody>
      </p:sp>
      <p:sp>
        <p:nvSpPr>
          <p:cNvPr id="389156" name="Rectangle 36"/>
          <p:cNvSpPr>
            <a:spLocks noChangeArrowheads="1"/>
          </p:cNvSpPr>
          <p:nvPr/>
        </p:nvSpPr>
        <p:spPr bwMode="auto">
          <a:xfrm>
            <a:off x="3189288" y="4827588"/>
            <a:ext cx="309562" cy="122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806450"/>
            <a:r>
              <a:rPr lang="en-US" sz="800" b="1">
                <a:solidFill>
                  <a:srgbClr val="000000"/>
                </a:solidFill>
                <a:latin typeface="Arial" charset="0"/>
              </a:rPr>
              <a:t>mRNA</a:t>
            </a:r>
            <a:endParaRPr lang="en-US" sz="2100">
              <a:latin typeface="Times" charset="0"/>
            </a:endParaRPr>
          </a:p>
        </p:txBody>
      </p:sp>
      <p:sp>
        <p:nvSpPr>
          <p:cNvPr id="389157" name="Line 37"/>
          <p:cNvSpPr>
            <a:spLocks noChangeShapeType="1"/>
          </p:cNvSpPr>
          <p:nvPr/>
        </p:nvSpPr>
        <p:spPr bwMode="auto">
          <a:xfrm>
            <a:off x="3325813" y="5792788"/>
            <a:ext cx="0" cy="8255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9159" name="Text Box 39"/>
          <p:cNvSpPr txBox="1">
            <a:spLocks noChangeArrowheads="1"/>
          </p:cNvSpPr>
          <p:nvPr/>
        </p:nvSpPr>
        <p:spPr bwMode="auto">
          <a:xfrm>
            <a:off x="7315200" y="6507163"/>
            <a:ext cx="16002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/>
            <a:r>
              <a:rPr lang="en-US" sz="1200" b="1">
                <a:solidFill>
                  <a:schemeClr val="accent2"/>
                </a:solidFill>
                <a:latin typeface="Arial" charset="0"/>
              </a:rPr>
              <a:t>Figure 16.4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Amines</a:t>
            </a:r>
          </a:p>
          <a:p>
            <a:pPr lvl="1"/>
            <a:r>
              <a:rPr lang="en-US" dirty="0" err="1"/>
              <a:t>Norepinephrine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Epinephrine</a:t>
            </a:r>
          </a:p>
          <a:p>
            <a:pPr lvl="1"/>
            <a:r>
              <a:rPr lang="en-US" dirty="0"/>
              <a:t>Derived from </a:t>
            </a:r>
            <a:r>
              <a:rPr lang="en-US" dirty="0" smtClean="0"/>
              <a:t>_</a:t>
            </a:r>
            <a:endParaRPr lang="en-US" dirty="0"/>
          </a:p>
          <a:p>
            <a:pPr lvl="1"/>
            <a:r>
              <a:rPr lang="en-US" dirty="0"/>
              <a:t>Synthesized in the </a:t>
            </a:r>
            <a:r>
              <a:rPr lang="en-US" dirty="0" smtClean="0"/>
              <a:t>__________________________________________ from </a:t>
            </a:r>
            <a:r>
              <a:rPr lang="en-US" dirty="0"/>
              <a:t>the amino acid </a:t>
            </a:r>
            <a:r>
              <a:rPr lang="en-US" dirty="0" smtClean="0"/>
              <a:t>_</a:t>
            </a:r>
            <a:endParaRPr lang="en-US" dirty="0"/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Non steroid hormones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Protein hormones</a:t>
            </a:r>
          </a:p>
          <a:p>
            <a:pPr lvl="1"/>
            <a:r>
              <a:rPr lang="en-US" dirty="0"/>
              <a:t>Composed of </a:t>
            </a:r>
            <a:r>
              <a:rPr lang="en-US" dirty="0" smtClean="0"/>
              <a:t>_</a:t>
            </a:r>
            <a:endParaRPr lang="en-US" dirty="0"/>
          </a:p>
          <a:p>
            <a:pPr lvl="2"/>
            <a:r>
              <a:rPr lang="en-US" dirty="0"/>
              <a:t>From parathyroid gland, </a:t>
            </a:r>
          </a:p>
          <a:p>
            <a:pPr lvl="2"/>
            <a:r>
              <a:rPr lang="en-US" dirty="0"/>
              <a:t>Some secreted by </a:t>
            </a:r>
            <a:r>
              <a:rPr lang="en-US" dirty="0" smtClean="0"/>
              <a:t>_</a:t>
            </a:r>
            <a:endParaRPr lang="en-US" dirty="0"/>
          </a:p>
          <a:p>
            <a:r>
              <a:rPr lang="en-US" dirty="0" err="1"/>
              <a:t>Glycoproteins</a:t>
            </a:r>
            <a:endParaRPr lang="en-US" dirty="0"/>
          </a:p>
          <a:p>
            <a:pPr lvl="1"/>
            <a:r>
              <a:rPr lang="en-US" dirty="0" smtClean="0"/>
              <a:t> 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Anterior </a:t>
            </a:r>
            <a:r>
              <a:rPr lang="en-US" dirty="0"/>
              <a:t>pituitary hormone</a:t>
            </a:r>
          </a:p>
        </p:txBody>
      </p:sp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Non steroid hormones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Peptide hormones</a:t>
            </a:r>
          </a:p>
          <a:p>
            <a:r>
              <a:rPr lang="en-US" sz="3200" dirty="0" smtClean="0"/>
              <a:t> </a:t>
            </a:r>
            <a:endParaRPr lang="en-US" sz="3200" dirty="0"/>
          </a:p>
          <a:p>
            <a:pPr lvl="1"/>
            <a:endParaRPr lang="en-US" sz="2800" dirty="0" smtClean="0"/>
          </a:p>
          <a:p>
            <a:pPr lvl="1"/>
            <a:r>
              <a:rPr lang="en-US" sz="2800" dirty="0" smtClean="0"/>
              <a:t>Associated </a:t>
            </a:r>
            <a:r>
              <a:rPr lang="en-US" sz="2800" dirty="0"/>
              <a:t>with posterior pituitary gland</a:t>
            </a:r>
          </a:p>
          <a:p>
            <a:pPr lvl="1"/>
            <a:r>
              <a:rPr lang="en-US" sz="2800" dirty="0" smtClean="0"/>
              <a:t> </a:t>
            </a:r>
            <a:endParaRPr lang="en-US" sz="2800" dirty="0"/>
          </a:p>
        </p:txBody>
      </p:sp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Non steroid hormones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Introduction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Syllabus</a:t>
            </a:r>
          </a:p>
          <a:p>
            <a:r>
              <a:rPr lang="en-US" dirty="0"/>
              <a:t>Exams</a:t>
            </a:r>
          </a:p>
          <a:p>
            <a:pPr lvl="1"/>
            <a:r>
              <a:rPr lang="en-US" dirty="0"/>
              <a:t>Six semester exams worth 100 points</a:t>
            </a:r>
          </a:p>
          <a:p>
            <a:pPr lvl="2"/>
            <a:r>
              <a:rPr lang="en-US" dirty="0"/>
              <a:t>Lowest exam automatically dropped when calculating grades</a:t>
            </a:r>
          </a:p>
          <a:p>
            <a:pPr lvl="2"/>
            <a:r>
              <a:rPr lang="en-US" dirty="0"/>
              <a:t>No make up exams</a:t>
            </a:r>
          </a:p>
          <a:p>
            <a:r>
              <a:rPr lang="en-US" dirty="0"/>
              <a:t>Grading</a:t>
            </a:r>
          </a:p>
          <a:p>
            <a:pPr lvl="1"/>
            <a:r>
              <a:rPr lang="en-US" dirty="0" smtClean="0"/>
              <a:t>90</a:t>
            </a:r>
            <a:r>
              <a:rPr lang="en-US" dirty="0"/>
              <a:t>% A; 80% B etc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665288"/>
            <a:ext cx="8763000" cy="4583112"/>
          </a:xfrm>
        </p:spPr>
        <p:txBody>
          <a:bodyPr/>
          <a:lstStyle/>
          <a:p>
            <a:pPr lvl="1"/>
            <a:r>
              <a:rPr lang="en-US" dirty="0"/>
              <a:t>Not able to diffuse through plasma membrane</a:t>
            </a:r>
          </a:p>
          <a:p>
            <a:pPr lvl="1"/>
            <a:r>
              <a:rPr lang="en-US" dirty="0"/>
              <a:t>Combines with </a:t>
            </a:r>
            <a:r>
              <a:rPr lang="en-US" dirty="0" smtClean="0"/>
              <a:t>_</a:t>
            </a:r>
            <a:endParaRPr lang="en-US" dirty="0"/>
          </a:p>
        </p:txBody>
      </p:sp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Non steroid hormones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________________________________________:  </a:t>
            </a:r>
            <a:r>
              <a:rPr lang="en-US" dirty="0"/>
              <a:t>the initial hormone that causes the reaction</a:t>
            </a:r>
          </a:p>
          <a:p>
            <a:endParaRPr lang="en-US" dirty="0"/>
          </a:p>
          <a:p>
            <a:r>
              <a:rPr lang="en-US" dirty="0" smtClean="0"/>
              <a:t>_______________________________________:  </a:t>
            </a:r>
            <a:r>
              <a:rPr lang="en-US" dirty="0"/>
              <a:t>the </a:t>
            </a:r>
            <a:r>
              <a:rPr lang="en-US" dirty="0" err="1"/>
              <a:t>biochemicals</a:t>
            </a:r>
            <a:r>
              <a:rPr lang="en-US" dirty="0"/>
              <a:t> </a:t>
            </a:r>
            <a:r>
              <a:rPr lang="en-US" dirty="0" smtClean="0"/>
              <a:t>produced </a:t>
            </a:r>
            <a:r>
              <a:rPr lang="en-US" dirty="0"/>
              <a:t>as a result of the action of the first hormone</a:t>
            </a:r>
          </a:p>
        </p:txBody>
      </p:sp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Non steroid hormones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Second messenger:  </a:t>
            </a:r>
          </a:p>
          <a:p>
            <a:pPr lvl="1"/>
            <a:r>
              <a:rPr lang="en-US" b="1" dirty="0"/>
              <a:t>cyclic adenosine </a:t>
            </a:r>
            <a:r>
              <a:rPr lang="en-US" b="1" dirty="0" err="1"/>
              <a:t>monophosphate</a:t>
            </a:r>
            <a:r>
              <a:rPr lang="en-US" b="1" dirty="0"/>
              <a:t>:  </a:t>
            </a:r>
            <a:r>
              <a:rPr lang="en-US" b="1" dirty="0" smtClean="0"/>
              <a:t>_____________</a:t>
            </a:r>
            <a:endParaRPr lang="en-US" b="1" dirty="0"/>
          </a:p>
          <a:p>
            <a:pPr lvl="1"/>
            <a:r>
              <a:rPr lang="en-US" dirty="0"/>
              <a:t>Hormone/receptor </a:t>
            </a:r>
            <a:r>
              <a:rPr lang="en-US" dirty="0">
                <a:sym typeface="Wingdings" pitchFamily="2" charset="2"/>
              </a:rPr>
              <a:t> </a:t>
            </a:r>
          </a:p>
          <a:p>
            <a:pPr lvl="1"/>
            <a:r>
              <a:rPr lang="en-US" dirty="0">
                <a:sym typeface="Wingdings" pitchFamily="2" charset="2"/>
              </a:rPr>
              <a:t>activates G protein  </a:t>
            </a:r>
          </a:p>
          <a:p>
            <a:pPr lvl="1"/>
            <a:r>
              <a:rPr lang="en-US" dirty="0">
                <a:sym typeface="Wingdings" pitchFamily="2" charset="2"/>
              </a:rPr>
              <a:t>activates </a:t>
            </a:r>
            <a:r>
              <a:rPr lang="en-US" dirty="0" err="1">
                <a:sym typeface="Wingdings" pitchFamily="2" charset="2"/>
              </a:rPr>
              <a:t>adenylate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cyclase</a:t>
            </a:r>
            <a:r>
              <a:rPr lang="en-US" dirty="0">
                <a:sym typeface="Wingdings" pitchFamily="2" charset="2"/>
              </a:rPr>
              <a:t>   </a:t>
            </a:r>
          </a:p>
          <a:p>
            <a:pPr lvl="1"/>
            <a:r>
              <a:rPr lang="en-US" dirty="0">
                <a:sym typeface="Wingdings" pitchFamily="2" charset="2"/>
              </a:rPr>
              <a:t>removes two phosphates from ATP  </a:t>
            </a:r>
          </a:p>
          <a:p>
            <a:pPr lvl="1"/>
            <a:r>
              <a:rPr lang="en-US" dirty="0">
                <a:sym typeface="Wingdings" pitchFamily="2" charset="2"/>
              </a:rPr>
              <a:t>forms </a:t>
            </a:r>
            <a:r>
              <a:rPr lang="en-US" dirty="0" err="1">
                <a:sym typeface="Wingdings" pitchFamily="2" charset="2"/>
              </a:rPr>
              <a:t>cAMP</a:t>
            </a:r>
            <a:endParaRPr lang="en-US" dirty="0"/>
          </a:p>
        </p:txBody>
      </p:sp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Non steroid hormones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cAMP</a:t>
            </a:r>
            <a:r>
              <a:rPr lang="en-US" dirty="0"/>
              <a:t> activates more enzymes</a:t>
            </a:r>
          </a:p>
          <a:p>
            <a:r>
              <a:rPr lang="en-US" dirty="0" err="1"/>
              <a:t>cAMP</a:t>
            </a:r>
            <a:r>
              <a:rPr lang="en-US" dirty="0"/>
              <a:t> </a:t>
            </a:r>
            <a:r>
              <a:rPr lang="en-US" dirty="0">
                <a:sym typeface="Wingdings" pitchFamily="2" charset="2"/>
              </a:rPr>
              <a:t> activates </a:t>
            </a:r>
            <a:r>
              <a:rPr lang="en-US" dirty="0" smtClean="0">
                <a:sym typeface="Wingdings" pitchFamily="2" charset="2"/>
              </a:rPr>
              <a:t>_</a:t>
            </a:r>
            <a:endParaRPr lang="en-US" dirty="0">
              <a:sym typeface="Wingdings" pitchFamily="2" charset="2"/>
            </a:endParaRPr>
          </a:p>
          <a:p>
            <a:pPr lvl="1"/>
            <a:r>
              <a:rPr lang="en-US" dirty="0"/>
              <a:t>Protein </a:t>
            </a:r>
            <a:r>
              <a:rPr lang="en-US" dirty="0" err="1"/>
              <a:t>kinases</a:t>
            </a:r>
            <a:r>
              <a:rPr lang="en-US" dirty="0"/>
              <a:t> </a:t>
            </a:r>
            <a:r>
              <a:rPr lang="en-US" dirty="0" smtClean="0"/>
              <a:t>_______________________________________________ from </a:t>
            </a:r>
            <a:r>
              <a:rPr lang="en-US" dirty="0"/>
              <a:t>ATP to molecules</a:t>
            </a:r>
          </a:p>
          <a:p>
            <a:pPr lvl="1"/>
            <a:r>
              <a:rPr lang="en-US" dirty="0"/>
              <a:t>Adding Phosphates to other molecules changes their shapes from </a:t>
            </a:r>
            <a:r>
              <a:rPr lang="en-US" dirty="0" smtClean="0"/>
              <a:t>_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Non steroid hormones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Inactivation of </a:t>
            </a:r>
            <a:r>
              <a:rPr lang="en-US" dirty="0" err="1"/>
              <a:t>cAMP</a:t>
            </a:r>
            <a:endParaRPr lang="en-US" dirty="0"/>
          </a:p>
          <a:p>
            <a:endParaRPr lang="en-US" dirty="0"/>
          </a:p>
          <a:p>
            <a:r>
              <a:rPr lang="en-US" dirty="0" err="1"/>
              <a:t>Phosphodiesterase</a:t>
            </a:r>
            <a:r>
              <a:rPr lang="en-US" dirty="0"/>
              <a:t>:  </a:t>
            </a:r>
            <a:r>
              <a:rPr lang="en-US" dirty="0" smtClean="0"/>
              <a:t> </a:t>
            </a:r>
            <a:endParaRPr lang="en-US" dirty="0"/>
          </a:p>
          <a:p>
            <a:endParaRPr lang="en-US" dirty="0"/>
          </a:p>
        </p:txBody>
      </p:sp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Non steroid hormones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  <a:p>
            <a:r>
              <a:rPr lang="en-US" dirty="0" err="1"/>
              <a:t>Inositol</a:t>
            </a:r>
            <a:r>
              <a:rPr lang="en-US" dirty="0"/>
              <a:t> </a:t>
            </a:r>
            <a:r>
              <a:rPr lang="en-US" dirty="0" err="1"/>
              <a:t>triphosphate</a:t>
            </a:r>
            <a:r>
              <a:rPr lang="en-US" dirty="0"/>
              <a:t> </a:t>
            </a:r>
            <a:r>
              <a:rPr lang="en-US" dirty="0" smtClean="0"/>
              <a:t>____________</a:t>
            </a:r>
            <a:endParaRPr lang="en-US" dirty="0"/>
          </a:p>
          <a:p>
            <a:r>
              <a:rPr lang="en-US" dirty="0" smtClean="0"/>
              <a:t>_________________:  </a:t>
            </a:r>
            <a:r>
              <a:rPr lang="en-US" dirty="0"/>
              <a:t>cyclic </a:t>
            </a:r>
            <a:r>
              <a:rPr lang="en-US" dirty="0" err="1"/>
              <a:t>Guanosine</a:t>
            </a:r>
            <a:r>
              <a:rPr lang="en-US" dirty="0"/>
              <a:t> </a:t>
            </a:r>
            <a:r>
              <a:rPr lang="en-US" dirty="0" err="1"/>
              <a:t>Monophosphate</a:t>
            </a:r>
            <a:endParaRPr lang="en-US" dirty="0"/>
          </a:p>
          <a:p>
            <a:pPr lvl="1"/>
            <a:r>
              <a:rPr lang="en-US" dirty="0"/>
              <a:t>Derived from nucleotide</a:t>
            </a:r>
          </a:p>
        </p:txBody>
      </p:sp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Second Messengers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7618" name="Picture 2" descr="16-02CyclicAMP1.jpg                                            0000451DSeagate                        BEAF77EE: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95288" y="1266825"/>
            <a:ext cx="8351837" cy="4324350"/>
          </a:xfrm>
          <a:prstGeom prst="rect">
            <a:avLst/>
          </a:prstGeom>
          <a:noFill/>
        </p:spPr>
      </p:pic>
      <p:sp>
        <p:nvSpPr>
          <p:cNvPr id="367621" name="Freeform 5"/>
          <p:cNvSpPr>
            <a:spLocks/>
          </p:cNvSpPr>
          <p:nvPr/>
        </p:nvSpPr>
        <p:spPr bwMode="auto">
          <a:xfrm>
            <a:off x="598488" y="3632200"/>
            <a:ext cx="1160462" cy="1477963"/>
          </a:xfrm>
          <a:custGeom>
            <a:avLst/>
            <a:gdLst/>
            <a:ahLst/>
            <a:cxnLst>
              <a:cxn ang="0">
                <a:pos x="828" y="968"/>
              </a:cxn>
              <a:cxn ang="0">
                <a:pos x="2" y="968"/>
              </a:cxn>
              <a:cxn ang="0">
                <a:pos x="0" y="0"/>
              </a:cxn>
              <a:cxn ang="0">
                <a:pos x="828" y="0"/>
              </a:cxn>
              <a:cxn ang="0">
                <a:pos x="828" y="968"/>
              </a:cxn>
            </a:cxnLst>
            <a:rect l="0" t="0" r="r" b="b"/>
            <a:pathLst>
              <a:path w="828" h="968">
                <a:moveTo>
                  <a:pt x="828" y="968"/>
                </a:moveTo>
                <a:lnTo>
                  <a:pt x="2" y="968"/>
                </a:lnTo>
                <a:lnTo>
                  <a:pt x="0" y="0"/>
                </a:lnTo>
                <a:lnTo>
                  <a:pt x="828" y="0"/>
                </a:lnTo>
                <a:lnTo>
                  <a:pt x="828" y="968"/>
                </a:lnTo>
                <a:close/>
              </a:path>
            </a:pathLst>
          </a:custGeom>
          <a:solidFill>
            <a:srgbClr val="FB6747"/>
          </a:solidFill>
          <a:ln w="19050">
            <a:solidFill>
              <a:srgbClr val="CB000A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67622" name="Freeform 6"/>
          <p:cNvSpPr>
            <a:spLocks/>
          </p:cNvSpPr>
          <p:nvPr/>
        </p:nvSpPr>
        <p:spPr bwMode="auto">
          <a:xfrm>
            <a:off x="6694488" y="3962400"/>
            <a:ext cx="1981200" cy="946150"/>
          </a:xfrm>
          <a:custGeom>
            <a:avLst/>
            <a:gdLst/>
            <a:ahLst/>
            <a:cxnLst>
              <a:cxn ang="0">
                <a:pos x="1362" y="646"/>
              </a:cxn>
              <a:cxn ang="0">
                <a:pos x="2" y="646"/>
              </a:cxn>
              <a:cxn ang="0">
                <a:pos x="0" y="0"/>
              </a:cxn>
              <a:cxn ang="0">
                <a:pos x="1360" y="0"/>
              </a:cxn>
              <a:cxn ang="0">
                <a:pos x="1362" y="646"/>
              </a:cxn>
            </a:cxnLst>
            <a:rect l="0" t="0" r="r" b="b"/>
            <a:pathLst>
              <a:path w="1362" h="646">
                <a:moveTo>
                  <a:pt x="1362" y="646"/>
                </a:moveTo>
                <a:lnTo>
                  <a:pt x="2" y="646"/>
                </a:lnTo>
                <a:lnTo>
                  <a:pt x="0" y="0"/>
                </a:lnTo>
                <a:lnTo>
                  <a:pt x="1360" y="0"/>
                </a:lnTo>
                <a:lnTo>
                  <a:pt x="1362" y="646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rgbClr val="E655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67623" name="Line 7"/>
          <p:cNvSpPr>
            <a:spLocks noChangeShapeType="1"/>
          </p:cNvSpPr>
          <p:nvPr/>
        </p:nvSpPr>
        <p:spPr bwMode="auto">
          <a:xfrm flipV="1">
            <a:off x="817563" y="3089275"/>
            <a:ext cx="0" cy="1905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67624" name="Line 8"/>
          <p:cNvSpPr>
            <a:spLocks noChangeShapeType="1"/>
          </p:cNvSpPr>
          <p:nvPr/>
        </p:nvSpPr>
        <p:spPr bwMode="auto">
          <a:xfrm flipV="1">
            <a:off x="1346200" y="3094038"/>
            <a:ext cx="1588" cy="18573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67625" name="Line 9"/>
          <p:cNvSpPr>
            <a:spLocks noChangeShapeType="1"/>
          </p:cNvSpPr>
          <p:nvPr/>
        </p:nvSpPr>
        <p:spPr bwMode="auto">
          <a:xfrm flipV="1">
            <a:off x="8313738" y="3086100"/>
            <a:ext cx="1587" cy="19367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67626" name="Line 10"/>
          <p:cNvSpPr>
            <a:spLocks noChangeShapeType="1"/>
          </p:cNvSpPr>
          <p:nvPr/>
        </p:nvSpPr>
        <p:spPr bwMode="auto">
          <a:xfrm flipV="1">
            <a:off x="7751763" y="3094038"/>
            <a:ext cx="1587" cy="18573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67627" name="Line 11"/>
          <p:cNvSpPr>
            <a:spLocks noChangeShapeType="1"/>
          </p:cNvSpPr>
          <p:nvPr/>
        </p:nvSpPr>
        <p:spPr bwMode="auto">
          <a:xfrm flipH="1">
            <a:off x="4767263" y="1816100"/>
            <a:ext cx="198437" cy="303213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67628" name="Line 12"/>
          <p:cNvSpPr>
            <a:spLocks noChangeShapeType="1"/>
          </p:cNvSpPr>
          <p:nvPr/>
        </p:nvSpPr>
        <p:spPr bwMode="auto">
          <a:xfrm>
            <a:off x="7969250" y="1808163"/>
            <a:ext cx="238125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67629" name="Line 13"/>
          <p:cNvSpPr>
            <a:spLocks noChangeShapeType="1"/>
          </p:cNvSpPr>
          <p:nvPr/>
        </p:nvSpPr>
        <p:spPr bwMode="auto">
          <a:xfrm>
            <a:off x="4962525" y="1819275"/>
            <a:ext cx="57150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67630" name="Rectangle 14"/>
          <p:cNvSpPr>
            <a:spLocks noChangeArrowheads="1"/>
          </p:cNvSpPr>
          <p:nvPr/>
        </p:nvSpPr>
        <p:spPr bwMode="auto">
          <a:xfrm>
            <a:off x="8048625" y="3286125"/>
            <a:ext cx="606425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806450"/>
            <a:r>
              <a:rPr lang="en-US" sz="1100" b="1">
                <a:solidFill>
                  <a:srgbClr val="000000"/>
                </a:solidFill>
                <a:latin typeface="Arial" pitchFamily="34" charset="0"/>
              </a:rPr>
              <a:t>Receptor</a:t>
            </a:r>
            <a:endParaRPr lang="en-US" sz="2100">
              <a:latin typeface="Times" charset="0"/>
            </a:endParaRPr>
          </a:p>
        </p:txBody>
      </p:sp>
      <p:sp>
        <p:nvSpPr>
          <p:cNvPr id="367631" name="Rectangle 15"/>
          <p:cNvSpPr>
            <a:spLocks noChangeArrowheads="1"/>
          </p:cNvSpPr>
          <p:nvPr/>
        </p:nvSpPr>
        <p:spPr bwMode="auto">
          <a:xfrm>
            <a:off x="1084263" y="1739900"/>
            <a:ext cx="754062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806450"/>
            <a:r>
              <a:rPr lang="en-US" sz="1100" b="1">
                <a:solidFill>
                  <a:srgbClr val="000000"/>
                </a:solidFill>
                <a:latin typeface="Arial" pitchFamily="34" charset="0"/>
              </a:rPr>
              <a:t>Hormone A</a:t>
            </a:r>
            <a:endParaRPr lang="en-US" sz="2100">
              <a:latin typeface="Times" charset="0"/>
            </a:endParaRPr>
          </a:p>
        </p:txBody>
      </p:sp>
      <p:sp>
        <p:nvSpPr>
          <p:cNvPr id="367632" name="Rectangle 16"/>
          <p:cNvSpPr>
            <a:spLocks noChangeArrowheads="1"/>
          </p:cNvSpPr>
          <p:nvPr/>
        </p:nvSpPr>
        <p:spPr bwMode="auto">
          <a:xfrm>
            <a:off x="549275" y="3289300"/>
            <a:ext cx="606425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806450"/>
            <a:r>
              <a:rPr lang="en-US" sz="1100" b="1">
                <a:solidFill>
                  <a:srgbClr val="000000"/>
                </a:solidFill>
                <a:latin typeface="Arial" pitchFamily="34" charset="0"/>
              </a:rPr>
              <a:t>Receptor</a:t>
            </a:r>
            <a:endParaRPr lang="en-US" sz="2100">
              <a:latin typeface="Times" charset="0"/>
            </a:endParaRPr>
          </a:p>
        </p:txBody>
      </p:sp>
      <p:sp>
        <p:nvSpPr>
          <p:cNvPr id="367633" name="Rectangle 17"/>
          <p:cNvSpPr>
            <a:spLocks noChangeArrowheads="1"/>
          </p:cNvSpPr>
          <p:nvPr/>
        </p:nvSpPr>
        <p:spPr bwMode="auto">
          <a:xfrm>
            <a:off x="2205038" y="3468688"/>
            <a:ext cx="23495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806450"/>
            <a:r>
              <a:rPr lang="en-US" sz="900" b="1">
                <a:solidFill>
                  <a:srgbClr val="000000"/>
                </a:solidFill>
                <a:latin typeface="Arial" pitchFamily="34" charset="0"/>
              </a:rPr>
              <a:t>GTP</a:t>
            </a:r>
            <a:endParaRPr lang="en-US" sz="2100">
              <a:latin typeface="Times" charset="0"/>
            </a:endParaRPr>
          </a:p>
        </p:txBody>
      </p:sp>
      <p:sp>
        <p:nvSpPr>
          <p:cNvPr id="367634" name="Rectangle 18"/>
          <p:cNvSpPr>
            <a:spLocks noChangeArrowheads="1"/>
          </p:cNvSpPr>
          <p:nvPr/>
        </p:nvSpPr>
        <p:spPr bwMode="auto">
          <a:xfrm>
            <a:off x="6616700" y="3468688"/>
            <a:ext cx="23495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806450"/>
            <a:r>
              <a:rPr lang="en-US" sz="900" b="1">
                <a:solidFill>
                  <a:srgbClr val="000000"/>
                </a:solidFill>
                <a:latin typeface="Arial" pitchFamily="34" charset="0"/>
              </a:rPr>
              <a:t>GTP</a:t>
            </a:r>
            <a:endParaRPr lang="en-US" sz="2100">
              <a:latin typeface="Times" charset="0"/>
            </a:endParaRPr>
          </a:p>
        </p:txBody>
      </p:sp>
      <p:sp>
        <p:nvSpPr>
          <p:cNvPr id="367635" name="Rectangle 19"/>
          <p:cNvSpPr>
            <a:spLocks noChangeArrowheads="1"/>
          </p:cNvSpPr>
          <p:nvPr/>
        </p:nvSpPr>
        <p:spPr bwMode="auto">
          <a:xfrm>
            <a:off x="3155950" y="3059113"/>
            <a:ext cx="23495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806450"/>
            <a:r>
              <a:rPr lang="en-US" sz="900" b="1">
                <a:solidFill>
                  <a:srgbClr val="000000"/>
                </a:solidFill>
                <a:latin typeface="Arial" pitchFamily="34" charset="0"/>
              </a:rPr>
              <a:t>GTP</a:t>
            </a:r>
            <a:endParaRPr lang="en-US" sz="2100">
              <a:latin typeface="Times" charset="0"/>
            </a:endParaRPr>
          </a:p>
        </p:txBody>
      </p:sp>
      <p:sp>
        <p:nvSpPr>
          <p:cNvPr id="367636" name="Rectangle 20"/>
          <p:cNvSpPr>
            <a:spLocks noChangeArrowheads="1"/>
          </p:cNvSpPr>
          <p:nvPr/>
        </p:nvSpPr>
        <p:spPr bwMode="auto">
          <a:xfrm>
            <a:off x="3943350" y="3059113"/>
            <a:ext cx="23495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806450"/>
            <a:r>
              <a:rPr lang="en-US" sz="900" b="1">
                <a:solidFill>
                  <a:srgbClr val="000000"/>
                </a:solidFill>
                <a:latin typeface="Arial" pitchFamily="34" charset="0"/>
              </a:rPr>
              <a:t>GTP</a:t>
            </a:r>
            <a:endParaRPr lang="en-US" sz="2100">
              <a:latin typeface="Times" charset="0"/>
            </a:endParaRPr>
          </a:p>
        </p:txBody>
      </p:sp>
      <p:sp>
        <p:nvSpPr>
          <p:cNvPr id="367637" name="Rectangle 21"/>
          <p:cNvSpPr>
            <a:spLocks noChangeArrowheads="1"/>
          </p:cNvSpPr>
          <p:nvPr/>
        </p:nvSpPr>
        <p:spPr bwMode="auto">
          <a:xfrm>
            <a:off x="4903788" y="3059113"/>
            <a:ext cx="23495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806450"/>
            <a:r>
              <a:rPr lang="en-US" sz="900" b="1">
                <a:solidFill>
                  <a:srgbClr val="000000"/>
                </a:solidFill>
                <a:latin typeface="Arial" pitchFamily="34" charset="0"/>
              </a:rPr>
              <a:t>GTP</a:t>
            </a:r>
            <a:endParaRPr lang="en-US" sz="2100">
              <a:latin typeface="Times" charset="0"/>
            </a:endParaRPr>
          </a:p>
        </p:txBody>
      </p:sp>
      <p:sp>
        <p:nvSpPr>
          <p:cNvPr id="367638" name="Rectangle 22"/>
          <p:cNvSpPr>
            <a:spLocks noChangeArrowheads="1"/>
          </p:cNvSpPr>
          <p:nvPr/>
        </p:nvSpPr>
        <p:spPr bwMode="auto">
          <a:xfrm>
            <a:off x="5668963" y="3059113"/>
            <a:ext cx="23495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806450"/>
            <a:r>
              <a:rPr lang="en-US" sz="900" b="1">
                <a:solidFill>
                  <a:srgbClr val="000000"/>
                </a:solidFill>
                <a:latin typeface="Arial" pitchFamily="34" charset="0"/>
              </a:rPr>
              <a:t>GTP</a:t>
            </a:r>
            <a:endParaRPr lang="en-US" sz="2100">
              <a:latin typeface="Times" charset="0"/>
            </a:endParaRPr>
          </a:p>
        </p:txBody>
      </p:sp>
      <p:sp>
        <p:nvSpPr>
          <p:cNvPr id="367639" name="Rectangle 23"/>
          <p:cNvSpPr>
            <a:spLocks noChangeArrowheads="1"/>
          </p:cNvSpPr>
          <p:nvPr/>
        </p:nvSpPr>
        <p:spPr bwMode="auto">
          <a:xfrm>
            <a:off x="4010025" y="3600450"/>
            <a:ext cx="22860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806450"/>
            <a:r>
              <a:rPr lang="en-US" sz="900" b="1">
                <a:solidFill>
                  <a:srgbClr val="000000"/>
                </a:solidFill>
                <a:latin typeface="Arial" pitchFamily="34" charset="0"/>
              </a:rPr>
              <a:t>ATP</a:t>
            </a:r>
            <a:endParaRPr lang="en-US" sz="2100">
              <a:latin typeface="Times" charset="0"/>
            </a:endParaRPr>
          </a:p>
        </p:txBody>
      </p:sp>
      <p:sp>
        <p:nvSpPr>
          <p:cNvPr id="367640" name="Rectangle 24"/>
          <p:cNvSpPr>
            <a:spLocks noChangeArrowheads="1"/>
          </p:cNvSpPr>
          <p:nvPr/>
        </p:nvSpPr>
        <p:spPr bwMode="auto">
          <a:xfrm>
            <a:off x="4705350" y="3648075"/>
            <a:ext cx="388938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806450"/>
            <a:r>
              <a:rPr lang="en-US" sz="1100" b="1">
                <a:solidFill>
                  <a:srgbClr val="000000"/>
                </a:solidFill>
                <a:latin typeface="Arial" pitchFamily="34" charset="0"/>
              </a:rPr>
              <a:t>cAMP</a:t>
            </a:r>
            <a:endParaRPr lang="en-US" sz="2100">
              <a:latin typeface="Times" charset="0"/>
            </a:endParaRPr>
          </a:p>
        </p:txBody>
      </p:sp>
      <p:sp>
        <p:nvSpPr>
          <p:cNvPr id="367641" name="Rectangle 25"/>
          <p:cNvSpPr>
            <a:spLocks noChangeArrowheads="1"/>
          </p:cNvSpPr>
          <p:nvPr/>
        </p:nvSpPr>
        <p:spPr bwMode="auto">
          <a:xfrm>
            <a:off x="4672013" y="4721225"/>
            <a:ext cx="5746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806450"/>
            <a:r>
              <a:rPr lang="en-US" sz="1100" b="1">
                <a:solidFill>
                  <a:srgbClr val="000000"/>
                </a:solidFill>
                <a:latin typeface="Arial" pitchFamily="34" charset="0"/>
              </a:rPr>
              <a:t>Inactive </a:t>
            </a:r>
          </a:p>
          <a:p>
            <a:pPr defTabSz="806450"/>
            <a:r>
              <a:rPr lang="en-US" sz="1100" b="1">
                <a:solidFill>
                  <a:srgbClr val="000000"/>
                </a:solidFill>
                <a:latin typeface="Arial" pitchFamily="34" charset="0"/>
              </a:rPr>
              <a:t>protein </a:t>
            </a:r>
          </a:p>
          <a:p>
            <a:pPr defTabSz="806450"/>
            <a:r>
              <a:rPr lang="en-US" sz="1100" b="1">
                <a:solidFill>
                  <a:srgbClr val="000000"/>
                </a:solidFill>
                <a:latin typeface="Arial" pitchFamily="34" charset="0"/>
              </a:rPr>
              <a:t>kinase A</a:t>
            </a:r>
            <a:endParaRPr lang="en-US" sz="2100">
              <a:latin typeface="Times" charset="0"/>
            </a:endParaRPr>
          </a:p>
        </p:txBody>
      </p:sp>
      <p:sp>
        <p:nvSpPr>
          <p:cNvPr id="367642" name="Rectangle 26"/>
          <p:cNvSpPr>
            <a:spLocks noChangeArrowheads="1"/>
          </p:cNvSpPr>
          <p:nvPr/>
        </p:nvSpPr>
        <p:spPr bwMode="auto">
          <a:xfrm>
            <a:off x="5748338" y="4721225"/>
            <a:ext cx="5746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806450"/>
            <a:r>
              <a:rPr lang="en-US" sz="1100" b="1">
                <a:solidFill>
                  <a:srgbClr val="000000"/>
                </a:solidFill>
                <a:latin typeface="Arial" pitchFamily="34" charset="0"/>
              </a:rPr>
              <a:t>Active </a:t>
            </a:r>
          </a:p>
          <a:p>
            <a:pPr defTabSz="806450"/>
            <a:r>
              <a:rPr lang="en-US" sz="1100" b="1">
                <a:solidFill>
                  <a:srgbClr val="000000"/>
                </a:solidFill>
                <a:latin typeface="Arial" pitchFamily="34" charset="0"/>
              </a:rPr>
              <a:t>protein </a:t>
            </a:r>
          </a:p>
          <a:p>
            <a:pPr defTabSz="806450"/>
            <a:r>
              <a:rPr lang="en-US" sz="1100" b="1">
                <a:solidFill>
                  <a:srgbClr val="000000"/>
                </a:solidFill>
                <a:latin typeface="Arial" pitchFamily="34" charset="0"/>
              </a:rPr>
              <a:t>kinase A</a:t>
            </a:r>
            <a:endParaRPr lang="en-US" sz="2100">
              <a:latin typeface="Times" charset="0"/>
            </a:endParaRPr>
          </a:p>
        </p:txBody>
      </p:sp>
      <p:sp>
        <p:nvSpPr>
          <p:cNvPr id="367643" name="Rectangle 27"/>
          <p:cNvSpPr>
            <a:spLocks noChangeArrowheads="1"/>
          </p:cNvSpPr>
          <p:nvPr/>
        </p:nvSpPr>
        <p:spPr bwMode="auto">
          <a:xfrm>
            <a:off x="685800" y="3722688"/>
            <a:ext cx="1071563" cy="134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806450"/>
            <a:r>
              <a:rPr lang="en-US" sz="1100" b="1">
                <a:solidFill>
                  <a:srgbClr val="000000"/>
                </a:solidFill>
                <a:latin typeface="Arial" pitchFamily="34" charset="0"/>
              </a:rPr>
              <a:t>Catecholamines</a:t>
            </a:r>
          </a:p>
          <a:p>
            <a:pPr defTabSz="806450"/>
            <a:r>
              <a:rPr lang="en-US" sz="1100" b="1">
                <a:solidFill>
                  <a:srgbClr val="000000"/>
                </a:solidFill>
                <a:latin typeface="Arial" pitchFamily="34" charset="0"/>
              </a:rPr>
              <a:t>ACTH</a:t>
            </a:r>
          </a:p>
          <a:p>
            <a:pPr defTabSz="806450"/>
            <a:r>
              <a:rPr lang="en-US" sz="1100" b="1">
                <a:solidFill>
                  <a:srgbClr val="000000"/>
                </a:solidFill>
                <a:latin typeface="Arial" pitchFamily="34" charset="0"/>
              </a:rPr>
              <a:t>FSH</a:t>
            </a:r>
          </a:p>
          <a:p>
            <a:pPr defTabSz="806450"/>
            <a:r>
              <a:rPr lang="en-US" sz="1100" b="1">
                <a:solidFill>
                  <a:srgbClr val="000000"/>
                </a:solidFill>
                <a:latin typeface="Arial" pitchFamily="34" charset="0"/>
              </a:rPr>
              <a:t>LH</a:t>
            </a:r>
          </a:p>
          <a:p>
            <a:pPr defTabSz="806450"/>
            <a:r>
              <a:rPr lang="en-US" sz="1100" b="1">
                <a:solidFill>
                  <a:srgbClr val="000000"/>
                </a:solidFill>
                <a:latin typeface="Arial" pitchFamily="34" charset="0"/>
              </a:rPr>
              <a:t>Glucagon</a:t>
            </a:r>
          </a:p>
          <a:p>
            <a:pPr defTabSz="806450"/>
            <a:r>
              <a:rPr lang="en-US" sz="1100" b="1">
                <a:solidFill>
                  <a:srgbClr val="000000"/>
                </a:solidFill>
                <a:latin typeface="Arial" pitchFamily="34" charset="0"/>
              </a:rPr>
              <a:t>PTH</a:t>
            </a:r>
          </a:p>
          <a:p>
            <a:pPr defTabSz="806450"/>
            <a:r>
              <a:rPr lang="en-US" sz="1100" b="1">
                <a:solidFill>
                  <a:srgbClr val="000000"/>
                </a:solidFill>
                <a:latin typeface="Arial" pitchFamily="34" charset="0"/>
              </a:rPr>
              <a:t>TSH</a:t>
            </a:r>
          </a:p>
          <a:p>
            <a:pPr defTabSz="806450"/>
            <a:r>
              <a:rPr lang="en-US" sz="1100" b="1">
                <a:solidFill>
                  <a:srgbClr val="000000"/>
                </a:solidFill>
                <a:latin typeface="Arial" pitchFamily="34" charset="0"/>
              </a:rPr>
              <a:t>Calcitonin</a:t>
            </a:r>
            <a:endParaRPr lang="en-US" sz="2100">
              <a:latin typeface="Times" charset="0"/>
            </a:endParaRPr>
          </a:p>
        </p:txBody>
      </p:sp>
      <p:sp>
        <p:nvSpPr>
          <p:cNvPr id="367644" name="Rectangle 28"/>
          <p:cNvSpPr>
            <a:spLocks noChangeArrowheads="1"/>
          </p:cNvSpPr>
          <p:nvPr/>
        </p:nvSpPr>
        <p:spPr bwMode="auto">
          <a:xfrm>
            <a:off x="6767513" y="4044950"/>
            <a:ext cx="1892300" cy="84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806450"/>
            <a:r>
              <a:rPr lang="en-US" sz="1100" b="1">
                <a:solidFill>
                  <a:srgbClr val="000000"/>
                </a:solidFill>
                <a:latin typeface="Arial" pitchFamily="34" charset="0"/>
              </a:rPr>
              <a:t>Triggers responses of target</a:t>
            </a:r>
          </a:p>
          <a:p>
            <a:pPr defTabSz="806450"/>
            <a:r>
              <a:rPr lang="en-US" sz="1100" b="1">
                <a:solidFill>
                  <a:srgbClr val="000000"/>
                </a:solidFill>
                <a:latin typeface="Arial" pitchFamily="34" charset="0"/>
              </a:rPr>
              <a:t>cell (activates enzymes,</a:t>
            </a:r>
          </a:p>
          <a:p>
            <a:pPr defTabSz="806450"/>
            <a:r>
              <a:rPr lang="en-US" sz="1100" b="1">
                <a:solidFill>
                  <a:srgbClr val="000000"/>
                </a:solidFill>
                <a:latin typeface="Arial" pitchFamily="34" charset="0"/>
              </a:rPr>
              <a:t>stimulates cellular</a:t>
            </a:r>
          </a:p>
          <a:p>
            <a:pPr defTabSz="806450"/>
            <a:r>
              <a:rPr lang="en-US" sz="1100" b="1">
                <a:solidFill>
                  <a:srgbClr val="000000"/>
                </a:solidFill>
                <a:latin typeface="Arial" pitchFamily="34" charset="0"/>
              </a:rPr>
              <a:t>secretion, opens ion</a:t>
            </a:r>
          </a:p>
          <a:p>
            <a:pPr defTabSz="806450"/>
            <a:r>
              <a:rPr lang="en-US" sz="1100" b="1">
                <a:solidFill>
                  <a:srgbClr val="000000"/>
                </a:solidFill>
                <a:latin typeface="Arial" pitchFamily="34" charset="0"/>
              </a:rPr>
              <a:t>channels, etc.)</a:t>
            </a:r>
            <a:endParaRPr lang="en-US" sz="2100">
              <a:latin typeface="Times" charset="0"/>
            </a:endParaRPr>
          </a:p>
        </p:txBody>
      </p:sp>
      <p:sp>
        <p:nvSpPr>
          <p:cNvPr id="367645" name="Rectangle 29"/>
          <p:cNvSpPr>
            <a:spLocks noChangeArrowheads="1"/>
          </p:cNvSpPr>
          <p:nvPr/>
        </p:nvSpPr>
        <p:spPr bwMode="auto">
          <a:xfrm>
            <a:off x="5049838" y="1739900"/>
            <a:ext cx="1211262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806450"/>
            <a:r>
              <a:rPr lang="en-US" sz="1100" b="1">
                <a:solidFill>
                  <a:srgbClr val="000000"/>
                </a:solidFill>
                <a:latin typeface="Arial" pitchFamily="34" charset="0"/>
              </a:rPr>
              <a:t>Adenylate cyclase</a:t>
            </a:r>
            <a:endParaRPr lang="en-US" sz="2100">
              <a:latin typeface="Times" charset="0"/>
            </a:endParaRPr>
          </a:p>
        </p:txBody>
      </p:sp>
      <p:sp>
        <p:nvSpPr>
          <p:cNvPr id="367646" name="Rectangle 30"/>
          <p:cNvSpPr>
            <a:spLocks noChangeArrowheads="1"/>
          </p:cNvSpPr>
          <p:nvPr/>
        </p:nvSpPr>
        <p:spPr bwMode="auto">
          <a:xfrm>
            <a:off x="7239000" y="1739900"/>
            <a:ext cx="754063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806450"/>
            <a:r>
              <a:rPr lang="en-US" sz="1100" b="1">
                <a:solidFill>
                  <a:srgbClr val="000000"/>
                </a:solidFill>
                <a:latin typeface="Arial" pitchFamily="34" charset="0"/>
              </a:rPr>
              <a:t>Hormone B</a:t>
            </a:r>
            <a:endParaRPr lang="en-US" sz="2100">
              <a:latin typeface="Times" charset="0"/>
            </a:endParaRPr>
          </a:p>
        </p:txBody>
      </p:sp>
      <p:sp>
        <p:nvSpPr>
          <p:cNvPr id="367647" name="Rectangle 31"/>
          <p:cNvSpPr>
            <a:spLocks noChangeArrowheads="1"/>
          </p:cNvSpPr>
          <p:nvPr/>
        </p:nvSpPr>
        <p:spPr bwMode="auto">
          <a:xfrm>
            <a:off x="6049963" y="3451225"/>
            <a:ext cx="303212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806450"/>
            <a:r>
              <a:rPr lang="en-US" sz="1100" b="1">
                <a:solidFill>
                  <a:srgbClr val="000000"/>
                </a:solidFill>
                <a:latin typeface="Arial" pitchFamily="34" charset="0"/>
              </a:rPr>
              <a:t>GDP</a:t>
            </a:r>
            <a:endParaRPr lang="en-US" sz="2100">
              <a:latin typeface="Times" charset="0"/>
            </a:endParaRPr>
          </a:p>
        </p:txBody>
      </p:sp>
      <p:sp>
        <p:nvSpPr>
          <p:cNvPr id="367648" name="Rectangle 32"/>
          <p:cNvSpPr>
            <a:spLocks noChangeArrowheads="1"/>
          </p:cNvSpPr>
          <p:nvPr/>
        </p:nvSpPr>
        <p:spPr bwMode="auto">
          <a:xfrm>
            <a:off x="2743200" y="3451225"/>
            <a:ext cx="303213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806450"/>
            <a:r>
              <a:rPr lang="en-US" sz="1100" b="1">
                <a:solidFill>
                  <a:srgbClr val="000000"/>
                </a:solidFill>
                <a:latin typeface="Arial" pitchFamily="34" charset="0"/>
              </a:rPr>
              <a:t>GDP</a:t>
            </a:r>
            <a:endParaRPr lang="en-US" sz="2100">
              <a:latin typeface="Times" charset="0"/>
            </a:endParaRPr>
          </a:p>
        </p:txBody>
      </p:sp>
      <p:sp>
        <p:nvSpPr>
          <p:cNvPr id="367649" name="Rectangle 33"/>
          <p:cNvSpPr>
            <a:spLocks noChangeArrowheads="1"/>
          </p:cNvSpPr>
          <p:nvPr/>
        </p:nvSpPr>
        <p:spPr bwMode="auto">
          <a:xfrm>
            <a:off x="549275" y="1400175"/>
            <a:ext cx="1168400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806450"/>
            <a:r>
              <a:rPr lang="en-US" sz="1100" b="1" i="1">
                <a:solidFill>
                  <a:srgbClr val="000000"/>
                </a:solidFill>
                <a:latin typeface="Arial" pitchFamily="34" charset="0"/>
              </a:rPr>
              <a:t>Extracellular fluid</a:t>
            </a:r>
            <a:endParaRPr lang="en-US" sz="2100">
              <a:latin typeface="Times" charset="0"/>
            </a:endParaRPr>
          </a:p>
        </p:txBody>
      </p:sp>
      <p:sp>
        <p:nvSpPr>
          <p:cNvPr id="367650" name="Rectangle 34"/>
          <p:cNvSpPr>
            <a:spLocks noChangeArrowheads="1"/>
          </p:cNvSpPr>
          <p:nvPr/>
        </p:nvSpPr>
        <p:spPr bwMode="auto">
          <a:xfrm>
            <a:off x="549275" y="5326063"/>
            <a:ext cx="714375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806450"/>
            <a:r>
              <a:rPr lang="en-US" sz="1100" b="1" i="1">
                <a:solidFill>
                  <a:srgbClr val="000000"/>
                </a:solidFill>
                <a:latin typeface="Arial" pitchFamily="34" charset="0"/>
              </a:rPr>
              <a:t>Cytoplasm</a:t>
            </a:r>
            <a:endParaRPr lang="en-US" sz="2100">
              <a:latin typeface="Times" charset="0"/>
            </a:endParaRPr>
          </a:p>
        </p:txBody>
      </p:sp>
      <p:sp>
        <p:nvSpPr>
          <p:cNvPr id="367651" name="Rectangle 35"/>
          <p:cNvSpPr>
            <a:spLocks noChangeArrowheads="1"/>
          </p:cNvSpPr>
          <p:nvPr/>
        </p:nvSpPr>
        <p:spPr bwMode="auto">
          <a:xfrm>
            <a:off x="1260475" y="3289300"/>
            <a:ext cx="157163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806450"/>
            <a:r>
              <a:rPr lang="en-US" sz="1100" b="1">
                <a:solidFill>
                  <a:srgbClr val="000000"/>
                </a:solidFill>
                <a:latin typeface="Arial" pitchFamily="34" charset="0"/>
              </a:rPr>
              <a:t>G</a:t>
            </a:r>
            <a:r>
              <a:rPr lang="en-US" sz="1100" b="1" baseline="-25000">
                <a:solidFill>
                  <a:srgbClr val="000000"/>
                </a:solidFill>
                <a:latin typeface="Arial" pitchFamily="34" charset="0"/>
              </a:rPr>
              <a:t>s</a:t>
            </a:r>
            <a:endParaRPr lang="en-US" sz="1100">
              <a:latin typeface="Times" charset="0"/>
            </a:endParaRPr>
          </a:p>
        </p:txBody>
      </p:sp>
      <p:sp>
        <p:nvSpPr>
          <p:cNvPr id="367652" name="Rectangle 36"/>
          <p:cNvSpPr>
            <a:spLocks noChangeArrowheads="1"/>
          </p:cNvSpPr>
          <p:nvPr/>
        </p:nvSpPr>
        <p:spPr bwMode="auto">
          <a:xfrm>
            <a:off x="7672388" y="3289300"/>
            <a:ext cx="133350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806450"/>
            <a:r>
              <a:rPr lang="en-US" sz="1100" b="1">
                <a:solidFill>
                  <a:srgbClr val="000000"/>
                </a:solidFill>
                <a:latin typeface="Arial" pitchFamily="34" charset="0"/>
              </a:rPr>
              <a:t>G</a:t>
            </a:r>
            <a:r>
              <a:rPr lang="en-US" sz="1100" b="1" baseline="-25000">
                <a:solidFill>
                  <a:srgbClr val="000000"/>
                </a:solidFill>
                <a:latin typeface="Arial" pitchFamily="34" charset="0"/>
              </a:rPr>
              <a:t>i</a:t>
            </a:r>
            <a:endParaRPr lang="en-US" sz="1100">
              <a:latin typeface="Times" charset="0"/>
            </a:endParaRPr>
          </a:p>
        </p:txBody>
      </p:sp>
      <p:sp>
        <p:nvSpPr>
          <p:cNvPr id="367653" name="Oval 37"/>
          <p:cNvSpPr>
            <a:spLocks noChangeArrowheads="1"/>
          </p:cNvSpPr>
          <p:nvPr/>
        </p:nvSpPr>
        <p:spPr bwMode="auto">
          <a:xfrm>
            <a:off x="1454150" y="2000250"/>
            <a:ext cx="161925" cy="160338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80696" tIns="40348" rIns="80696" bIns="40348" anchor="ctr"/>
          <a:lstStyle/>
          <a:p>
            <a:pPr algn="ctr" defTabSz="806450"/>
            <a:r>
              <a:rPr lang="en-US" sz="1100" b="1">
                <a:latin typeface="Arial" pitchFamily="34" charset="0"/>
              </a:rPr>
              <a:t>1</a:t>
            </a:r>
          </a:p>
        </p:txBody>
      </p:sp>
      <p:sp>
        <p:nvSpPr>
          <p:cNvPr id="367654" name="Oval 38"/>
          <p:cNvSpPr>
            <a:spLocks noChangeArrowheads="1"/>
          </p:cNvSpPr>
          <p:nvPr/>
        </p:nvSpPr>
        <p:spPr bwMode="auto">
          <a:xfrm>
            <a:off x="2887663" y="3021013"/>
            <a:ext cx="161925" cy="161925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80696" tIns="40348" rIns="80696" bIns="40348" anchor="ctr"/>
          <a:lstStyle/>
          <a:p>
            <a:pPr algn="ctr" defTabSz="806450"/>
            <a:r>
              <a:rPr lang="en-US" sz="1100" b="1">
                <a:latin typeface="Arial" pitchFamily="34" charset="0"/>
              </a:rPr>
              <a:t>2</a:t>
            </a:r>
          </a:p>
        </p:txBody>
      </p:sp>
      <p:sp>
        <p:nvSpPr>
          <p:cNvPr id="367655" name="Oval 39"/>
          <p:cNvSpPr>
            <a:spLocks noChangeArrowheads="1"/>
          </p:cNvSpPr>
          <p:nvPr/>
        </p:nvSpPr>
        <p:spPr bwMode="auto">
          <a:xfrm>
            <a:off x="3670300" y="3025775"/>
            <a:ext cx="160338" cy="160338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80696" tIns="40348" rIns="80696" bIns="40348" anchor="ctr"/>
          <a:lstStyle/>
          <a:p>
            <a:pPr algn="ctr" defTabSz="806450"/>
            <a:r>
              <a:rPr lang="en-US" sz="1100" b="1">
                <a:latin typeface="Arial" pitchFamily="34" charset="0"/>
              </a:rPr>
              <a:t>3</a:t>
            </a:r>
          </a:p>
        </p:txBody>
      </p:sp>
      <p:sp>
        <p:nvSpPr>
          <p:cNvPr id="367656" name="Oval 40"/>
          <p:cNvSpPr>
            <a:spLocks noChangeArrowheads="1"/>
          </p:cNvSpPr>
          <p:nvPr/>
        </p:nvSpPr>
        <p:spPr bwMode="auto">
          <a:xfrm>
            <a:off x="4441825" y="3184525"/>
            <a:ext cx="160338" cy="161925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80696" tIns="40348" rIns="80696" bIns="40348" anchor="ctr"/>
          <a:lstStyle/>
          <a:p>
            <a:pPr algn="ctr" defTabSz="806450"/>
            <a:r>
              <a:rPr lang="en-US" sz="1100" b="1">
                <a:latin typeface="Arial" pitchFamily="34" charset="0"/>
              </a:rPr>
              <a:t>4</a:t>
            </a:r>
          </a:p>
        </p:txBody>
      </p:sp>
      <p:sp>
        <p:nvSpPr>
          <p:cNvPr id="367657" name="Oval 41"/>
          <p:cNvSpPr>
            <a:spLocks noChangeArrowheads="1"/>
          </p:cNvSpPr>
          <p:nvPr/>
        </p:nvSpPr>
        <p:spPr bwMode="auto">
          <a:xfrm>
            <a:off x="5246688" y="3038475"/>
            <a:ext cx="160337" cy="160338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80696" tIns="40348" rIns="80696" bIns="40348" anchor="ctr"/>
          <a:lstStyle/>
          <a:p>
            <a:pPr algn="ctr" defTabSz="806450"/>
            <a:r>
              <a:rPr lang="en-US" sz="1100" b="1">
                <a:latin typeface="Arial" pitchFamily="34" charset="0"/>
              </a:rPr>
              <a:t>3</a:t>
            </a:r>
          </a:p>
        </p:txBody>
      </p:sp>
      <p:sp>
        <p:nvSpPr>
          <p:cNvPr id="367658" name="Oval 42"/>
          <p:cNvSpPr>
            <a:spLocks noChangeArrowheads="1"/>
          </p:cNvSpPr>
          <p:nvPr/>
        </p:nvSpPr>
        <p:spPr bwMode="auto">
          <a:xfrm>
            <a:off x="6032500" y="3038475"/>
            <a:ext cx="160338" cy="160338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80696" tIns="40348" rIns="80696" bIns="40348" anchor="ctr"/>
          <a:lstStyle/>
          <a:p>
            <a:pPr algn="ctr" defTabSz="806450"/>
            <a:r>
              <a:rPr lang="en-US" sz="1100" b="1">
                <a:latin typeface="Arial" pitchFamily="34" charset="0"/>
              </a:rPr>
              <a:t>2</a:t>
            </a:r>
          </a:p>
        </p:txBody>
      </p:sp>
      <p:sp>
        <p:nvSpPr>
          <p:cNvPr id="367659" name="Oval 43"/>
          <p:cNvSpPr>
            <a:spLocks noChangeArrowheads="1"/>
          </p:cNvSpPr>
          <p:nvPr/>
        </p:nvSpPr>
        <p:spPr bwMode="auto">
          <a:xfrm>
            <a:off x="7464425" y="2011363"/>
            <a:ext cx="160338" cy="161925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80696" tIns="40348" rIns="80696" bIns="40348" anchor="ctr"/>
          <a:lstStyle/>
          <a:p>
            <a:pPr algn="ctr" defTabSz="806450"/>
            <a:r>
              <a:rPr lang="en-US" sz="1100" b="1">
                <a:latin typeface="Arial" pitchFamily="34" charset="0"/>
              </a:rPr>
              <a:t>1</a:t>
            </a:r>
          </a:p>
        </p:txBody>
      </p:sp>
      <p:sp>
        <p:nvSpPr>
          <p:cNvPr id="367660" name="Oval 44"/>
          <p:cNvSpPr>
            <a:spLocks noChangeArrowheads="1"/>
          </p:cNvSpPr>
          <p:nvPr/>
        </p:nvSpPr>
        <p:spPr bwMode="auto">
          <a:xfrm>
            <a:off x="4922838" y="3887788"/>
            <a:ext cx="160337" cy="160337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80696" tIns="40348" rIns="80696" bIns="40348" anchor="ctr"/>
          <a:lstStyle/>
          <a:p>
            <a:pPr algn="ctr" defTabSz="806450"/>
            <a:r>
              <a:rPr lang="en-US" sz="1100" b="1">
                <a:latin typeface="Arial" pitchFamily="34" charset="0"/>
              </a:rPr>
              <a:t>5</a:t>
            </a:r>
          </a:p>
        </p:txBody>
      </p:sp>
      <p:sp>
        <p:nvSpPr>
          <p:cNvPr id="367704" name="Text Box 88"/>
          <p:cNvSpPr txBox="1">
            <a:spLocks noChangeArrowheads="1"/>
          </p:cNvSpPr>
          <p:nvPr/>
        </p:nvSpPr>
        <p:spPr bwMode="auto">
          <a:xfrm>
            <a:off x="7315200" y="6507163"/>
            <a:ext cx="16002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/>
            <a:r>
              <a:rPr lang="en-US" sz="1200" b="1">
                <a:solidFill>
                  <a:schemeClr val="accent2"/>
                </a:solidFill>
                <a:latin typeface="Arial" pitchFamily="34" charset="0"/>
              </a:rPr>
              <a:t>Figure 16.2</a:t>
            </a:r>
          </a:p>
        </p:txBody>
      </p:sp>
      <p:sp>
        <p:nvSpPr>
          <p:cNvPr id="367705" name="Rectangle 89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bg1"/>
                </a:solidFill>
              </a:rPr>
              <a:t>Amino Acid-Based Hormone Action: </a:t>
            </a:r>
            <a:r>
              <a:rPr lang="en-US" dirty="0" err="1">
                <a:solidFill>
                  <a:schemeClr val="bg1"/>
                </a:solidFill>
              </a:rPr>
              <a:t>cAMP</a:t>
            </a:r>
            <a:r>
              <a:rPr lang="en-US" dirty="0">
                <a:solidFill>
                  <a:schemeClr val="bg1"/>
                </a:solidFill>
              </a:rPr>
              <a:t> Second Messenger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Introduction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/>
              <a:t>Assignments</a:t>
            </a:r>
          </a:p>
          <a:p>
            <a:pPr lvl="1"/>
            <a:r>
              <a:rPr lang="en-US" sz="2800" dirty="0"/>
              <a:t>Encourage one type of Active Study</a:t>
            </a:r>
          </a:p>
          <a:p>
            <a:pPr lvl="1"/>
            <a:r>
              <a:rPr lang="en-US" sz="2800" dirty="0"/>
              <a:t>Ten high-quality quiz questions</a:t>
            </a:r>
          </a:p>
          <a:p>
            <a:pPr lvl="2"/>
            <a:r>
              <a:rPr lang="en-US" sz="2400" dirty="0"/>
              <a:t>Eight multiple choice questions that include at least four options.  Indicate the correct response.</a:t>
            </a:r>
          </a:p>
          <a:p>
            <a:pPr lvl="2"/>
            <a:r>
              <a:rPr lang="en-US" sz="2400" dirty="0"/>
              <a:t>Two short answer questions.  Asked and answered correctly</a:t>
            </a:r>
          </a:p>
          <a:p>
            <a:pPr lvl="1"/>
            <a:r>
              <a:rPr lang="en-US" sz="2800" dirty="0"/>
              <a:t>Assignment should be </a:t>
            </a:r>
            <a:r>
              <a:rPr lang="en-US" sz="2800" dirty="0" smtClean="0"/>
              <a:t>submitted through Blackboard</a:t>
            </a:r>
            <a:endParaRPr lang="en-US" sz="2800" dirty="0"/>
          </a:p>
          <a:p>
            <a:pPr lvl="1"/>
            <a:r>
              <a:rPr lang="en-US" sz="2800" dirty="0"/>
              <a:t>No late assignments will be accepted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Introduction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Format</a:t>
            </a:r>
          </a:p>
          <a:p>
            <a:pPr lvl="1">
              <a:lnSpc>
                <a:spcPct val="90000"/>
              </a:lnSpc>
            </a:pPr>
            <a:r>
              <a:rPr lang="en-US"/>
              <a:t>Class will consist of PowerPoint lecture based on the information from your text book.  </a:t>
            </a:r>
          </a:p>
          <a:p>
            <a:pPr lvl="2">
              <a:lnSpc>
                <a:spcPct val="90000"/>
              </a:lnSpc>
            </a:pPr>
            <a:r>
              <a:rPr lang="en-US"/>
              <a:t>Lectures are intended to help you digest and comprehend the material from your book, not replace it.  </a:t>
            </a:r>
          </a:p>
          <a:p>
            <a:pPr lvl="2">
              <a:lnSpc>
                <a:spcPct val="90000"/>
              </a:lnSpc>
            </a:pPr>
            <a:r>
              <a:rPr lang="en-US"/>
              <a:t>Templates for the lectures will be available online for you to download and print.</a:t>
            </a:r>
          </a:p>
          <a:p>
            <a:pPr lvl="2">
              <a:lnSpc>
                <a:spcPct val="90000"/>
              </a:lnSpc>
            </a:pPr>
            <a:r>
              <a:rPr lang="en-US"/>
              <a:t>A picture is worth a thousand words…</a:t>
            </a:r>
          </a:p>
          <a:p>
            <a:pPr lvl="3">
              <a:lnSpc>
                <a:spcPct val="90000"/>
              </a:lnSpc>
            </a:pPr>
            <a:r>
              <a:rPr lang="en-US"/>
              <a:t>Generally, if I draw it on the board, make sure it gets into your notes. 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Introduction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85800" indent="-685800"/>
            <a:r>
              <a:rPr lang="en-US" dirty="0"/>
              <a:t>Studying</a:t>
            </a:r>
          </a:p>
          <a:p>
            <a:pPr marL="1066800" lvl="1" indent="-609600"/>
            <a:r>
              <a:rPr lang="en-US" dirty="0"/>
              <a:t>Read </a:t>
            </a:r>
            <a:r>
              <a:rPr lang="en-US" i="1" dirty="0"/>
              <a:t>before</a:t>
            </a:r>
            <a:r>
              <a:rPr lang="en-US" dirty="0"/>
              <a:t> you come in.</a:t>
            </a:r>
          </a:p>
          <a:p>
            <a:pPr marL="1066800" lvl="1" indent="-609600"/>
            <a:r>
              <a:rPr lang="en-US" dirty="0"/>
              <a:t>Don’t leave confused.</a:t>
            </a:r>
          </a:p>
          <a:p>
            <a:pPr marL="1066800" lvl="1" indent="-609600"/>
            <a:r>
              <a:rPr lang="en-US" dirty="0"/>
              <a:t>Study as soon after class as possible.</a:t>
            </a:r>
          </a:p>
          <a:p>
            <a:pPr marL="1066800" lvl="1" indent="-609600"/>
            <a:r>
              <a:rPr lang="en-US" dirty="0"/>
              <a:t>Spread study time out.</a:t>
            </a:r>
          </a:p>
          <a:p>
            <a:pPr marL="1066800" lvl="1" indent="-609600"/>
            <a:r>
              <a:rPr lang="en-US" dirty="0"/>
              <a:t>Ask for help when you don’t understand.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Introduction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Active versus Passive Studying</a:t>
            </a:r>
          </a:p>
          <a:p>
            <a:pPr lvl="1"/>
            <a:r>
              <a:rPr lang="en-US"/>
              <a:t>Passive:  </a:t>
            </a:r>
          </a:p>
          <a:p>
            <a:pPr lvl="2"/>
            <a:r>
              <a:rPr lang="en-US"/>
              <a:t>reading or re-reading notes, listening to taped lectures</a:t>
            </a:r>
          </a:p>
          <a:p>
            <a:pPr lvl="2"/>
            <a:r>
              <a:rPr lang="en-US"/>
              <a:t>Low energy requirements</a:t>
            </a:r>
          </a:p>
          <a:p>
            <a:pPr lvl="2"/>
            <a:r>
              <a:rPr lang="en-US"/>
              <a:t>Begin to understand material</a:t>
            </a:r>
          </a:p>
          <a:p>
            <a:pPr lvl="2">
              <a:buFont typeface="Wingdings" pitchFamily="2" charset="2"/>
              <a:buNone/>
            </a:pPr>
            <a:endParaRPr lang="en-US"/>
          </a:p>
          <a:p>
            <a:pPr lvl="2"/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Introduction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1"/>
            <a:r>
              <a:rPr lang="en-US" sz="2800"/>
              <a:t>Active Studying</a:t>
            </a:r>
          </a:p>
          <a:p>
            <a:pPr lvl="2"/>
            <a:r>
              <a:rPr lang="en-US" sz="2000"/>
              <a:t>Developing </a:t>
            </a:r>
            <a:r>
              <a:rPr lang="en-US" sz="2000" i="1"/>
              <a:t>comprehension</a:t>
            </a:r>
          </a:p>
          <a:p>
            <a:pPr lvl="2"/>
            <a:r>
              <a:rPr lang="en-US" sz="2000"/>
              <a:t>Re-writing sections you don’t understand</a:t>
            </a:r>
          </a:p>
          <a:p>
            <a:pPr lvl="3"/>
            <a:r>
              <a:rPr lang="en-US" sz="1800"/>
              <a:t>Study efficiently!</a:t>
            </a:r>
          </a:p>
          <a:p>
            <a:pPr lvl="2"/>
            <a:r>
              <a:rPr lang="en-US" sz="2000"/>
              <a:t>Note-cards</a:t>
            </a:r>
          </a:p>
          <a:p>
            <a:pPr lvl="2"/>
            <a:r>
              <a:rPr lang="en-US" sz="2000"/>
              <a:t>Study groups</a:t>
            </a:r>
          </a:p>
          <a:p>
            <a:pPr lvl="3"/>
            <a:r>
              <a:rPr lang="en-US" sz="1800"/>
              <a:t>Discussing pathways or processes</a:t>
            </a:r>
          </a:p>
          <a:p>
            <a:pPr lvl="3"/>
            <a:r>
              <a:rPr lang="en-US" sz="1800"/>
              <a:t>Explaining to those who don’t get it yet</a:t>
            </a:r>
          </a:p>
          <a:p>
            <a:pPr lvl="3"/>
            <a:r>
              <a:rPr lang="en-US" sz="1800"/>
              <a:t>Forcing verbal recall of written material</a:t>
            </a:r>
          </a:p>
          <a:p>
            <a:pPr lvl="2"/>
            <a:r>
              <a:rPr lang="en-US" sz="2000"/>
              <a:t>Making exam questions</a:t>
            </a:r>
          </a:p>
          <a:p>
            <a:pPr lvl="3"/>
            <a:r>
              <a:rPr lang="en-US" sz="1800"/>
              <a:t>Answering exam questions correctly</a:t>
            </a:r>
          </a:p>
          <a:p>
            <a:pPr lvl="3"/>
            <a:r>
              <a:rPr lang="en-US" sz="1800"/>
              <a:t>Exchanging and reviewing assignments.  </a:t>
            </a:r>
            <a:br>
              <a:rPr lang="en-US" sz="1800"/>
            </a:br>
            <a:r>
              <a:rPr lang="en-US" sz="1800"/>
              <a:t>This then becomes a study guide for class material.  </a:t>
            </a:r>
          </a:p>
          <a:p>
            <a:pPr lvl="2"/>
            <a:r>
              <a:rPr lang="en-US" sz="2000"/>
              <a:t>Using supplemental study sites for practice quizzes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Introduction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Exam Format</a:t>
            </a:r>
          </a:p>
          <a:p>
            <a:pPr lvl="1"/>
            <a:r>
              <a:rPr lang="en-US" sz="2800" dirty="0"/>
              <a:t>Exams will be created mostly from material presented in lecture</a:t>
            </a:r>
          </a:p>
          <a:p>
            <a:pPr lvl="1"/>
            <a:r>
              <a:rPr lang="en-US" sz="2800" dirty="0"/>
              <a:t>You </a:t>
            </a:r>
            <a:r>
              <a:rPr lang="en-US" sz="2800" dirty="0" smtClean="0"/>
              <a:t>will be </a:t>
            </a:r>
            <a:r>
              <a:rPr lang="en-US" sz="2800" dirty="0"/>
              <a:t>responsible for diagrams (Anatomy)</a:t>
            </a:r>
          </a:p>
          <a:p>
            <a:pPr lvl="1"/>
            <a:r>
              <a:rPr lang="en-US" sz="2800" dirty="0"/>
              <a:t>Multiple choice options will have one correct response unless otherwise noted. </a:t>
            </a:r>
          </a:p>
          <a:p>
            <a:pPr lvl="2"/>
            <a:r>
              <a:rPr lang="en-US" sz="2400" dirty="0"/>
              <a:t>Indicate all that are </a:t>
            </a:r>
            <a:r>
              <a:rPr lang="en-US" sz="2400" dirty="0" smtClean="0"/>
              <a:t>correct</a:t>
            </a:r>
            <a:endParaRPr lang="en-US"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1063</Words>
  <Application>Microsoft Office PowerPoint</Application>
  <PresentationFormat>On-screen Show (4:3)</PresentationFormat>
  <Paragraphs>310</Paragraphs>
  <Slides>36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Office Theme</vt:lpstr>
      <vt:lpstr>BSC 182 Human Physiology &amp; Anatomy II</vt:lpstr>
      <vt:lpstr>Introduction</vt:lpstr>
      <vt:lpstr>Introduction</vt:lpstr>
      <vt:lpstr>Introduction</vt:lpstr>
      <vt:lpstr>Introduction</vt:lpstr>
      <vt:lpstr>Introduction</vt:lpstr>
      <vt:lpstr>Introduction</vt:lpstr>
      <vt:lpstr>Introduction</vt:lpstr>
      <vt:lpstr>Introduction</vt:lpstr>
      <vt:lpstr>Lab</vt:lpstr>
      <vt:lpstr>Ready?</vt:lpstr>
      <vt:lpstr>Chapter 16:  Endocrine</vt:lpstr>
      <vt:lpstr>Autocrine &amp; Paracrine</vt:lpstr>
      <vt:lpstr>Comparing Endocrine &amp; Neurocrine</vt:lpstr>
      <vt:lpstr>Exocrine</vt:lpstr>
      <vt:lpstr>Endocrine system</vt:lpstr>
      <vt:lpstr>Endocrine</vt:lpstr>
      <vt:lpstr>Hormones</vt:lpstr>
      <vt:lpstr>Target Cell Specificity</vt:lpstr>
      <vt:lpstr>Target Cell Specificity</vt:lpstr>
      <vt:lpstr>Target Cell Activation</vt:lpstr>
      <vt:lpstr>Chemistry of Hormones</vt:lpstr>
      <vt:lpstr>Steroid hormones</vt:lpstr>
      <vt:lpstr>Steroid Hormone actions</vt:lpstr>
      <vt:lpstr>Steroid hormone actions</vt:lpstr>
      <vt:lpstr>PowerPoint Presentation</vt:lpstr>
      <vt:lpstr>Non steroid hormones</vt:lpstr>
      <vt:lpstr>Non steroid hormones</vt:lpstr>
      <vt:lpstr>Non steroid hormones</vt:lpstr>
      <vt:lpstr>Non steroid hormones</vt:lpstr>
      <vt:lpstr>Non steroid hormones</vt:lpstr>
      <vt:lpstr>Non steroid hormones</vt:lpstr>
      <vt:lpstr>Non steroid hormones</vt:lpstr>
      <vt:lpstr>Non steroid hormones</vt:lpstr>
      <vt:lpstr>Second Messengers</vt:lpstr>
      <vt:lpstr>Amino Acid-Based Hormone Action: cAMP Second Messenger</vt:lpstr>
    </vt:vector>
  </TitlesOfParts>
  <Company>Illinois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BSC 182 Human Physiology &amp; Anatomy II</dc:title>
  <dc:creator>bawargo</dc:creator>
  <cp:lastModifiedBy>bawargo</cp:lastModifiedBy>
  <cp:revision>2</cp:revision>
  <dcterms:created xsi:type="dcterms:W3CDTF">2011-01-05T19:24:58Z</dcterms:created>
  <dcterms:modified xsi:type="dcterms:W3CDTF">2012-01-13T18:24:07Z</dcterms:modified>
</cp:coreProperties>
</file>