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BFDC1-71EE-4AAA-B655-491A8A110D2C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AFE8A-0AB8-4F01-B317-7C891DE93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0EFEF-3AE8-452F-A8F8-42F3E449D5CD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44039-5590-4A74-815C-74857F36D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44039-5590-4A74-815C-74857F36D0B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four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1BF9-F9A7-43F5-A096-9F4830A1D88F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 One Material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Exam One Material, packet four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7E67-620C-4D46-BCF4-B0112ADBE4C8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B3DB9-1EB6-4136-A8CA-6ED3248FD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collection of white blood cells whose cytoplasm has a </a:t>
            </a:r>
            <a:r>
              <a:rPr lang="en-US" dirty="0" smtClean="0"/>
              <a:t>_________________________________________ when </a:t>
            </a:r>
            <a:r>
              <a:rPr lang="en-US" dirty="0"/>
              <a:t>viewed under a microscope</a:t>
            </a:r>
          </a:p>
          <a:p>
            <a:r>
              <a:rPr lang="en-US" dirty="0"/>
              <a:t>Function:  </a:t>
            </a:r>
            <a:r>
              <a:rPr lang="en-US" dirty="0" smtClean="0"/>
              <a:t>generally _</a:t>
            </a:r>
            <a:endParaRPr lang="en-US" dirty="0"/>
          </a:p>
          <a:p>
            <a:r>
              <a:rPr lang="en-US" dirty="0"/>
              <a:t>Generated in red bone marrow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Granulocytes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Function:  </a:t>
            </a:r>
          </a:p>
          <a:p>
            <a:pPr lvl="1"/>
            <a:r>
              <a:rPr lang="en-US" dirty="0" smtClean="0"/>
              <a:t>_____________________________:  </a:t>
            </a:r>
            <a:r>
              <a:rPr lang="en-US" dirty="0"/>
              <a:t>cell mediated responses against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______________________________:  </a:t>
            </a:r>
            <a:r>
              <a:rPr lang="en-US" dirty="0"/>
              <a:t>change into plasma cells which release antibodies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Lymphocytes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Distribution: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err="1"/>
              <a:t>Neutrophils</a:t>
            </a:r>
            <a:r>
              <a:rPr lang="en-US" dirty="0"/>
              <a:t>		54-62%</a:t>
            </a:r>
          </a:p>
          <a:p>
            <a:r>
              <a:rPr lang="en-US" dirty="0" err="1"/>
              <a:t>Eosinophils</a:t>
            </a:r>
            <a:r>
              <a:rPr lang="en-US" dirty="0"/>
              <a:t>		1-3 %</a:t>
            </a:r>
          </a:p>
          <a:p>
            <a:r>
              <a:rPr lang="en-US" dirty="0" err="1"/>
              <a:t>Basophils</a:t>
            </a:r>
            <a:r>
              <a:rPr lang="en-US" dirty="0"/>
              <a:t>		1%</a:t>
            </a:r>
          </a:p>
          <a:p>
            <a:r>
              <a:rPr lang="en-US" dirty="0" err="1"/>
              <a:t>Monocytes</a:t>
            </a:r>
            <a:r>
              <a:rPr lang="en-US" dirty="0"/>
              <a:t>		3-9%</a:t>
            </a:r>
          </a:p>
          <a:p>
            <a:r>
              <a:rPr lang="en-US" dirty="0"/>
              <a:t>Lymphocytes	</a:t>
            </a:r>
            <a:r>
              <a:rPr lang="en-US" dirty="0" smtClean="0"/>
              <a:t>	25-33</a:t>
            </a:r>
            <a:r>
              <a:rPr lang="en-US" dirty="0"/>
              <a:t>%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Blood Cells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___________________________________:  </a:t>
            </a:r>
            <a:r>
              <a:rPr lang="en-US" dirty="0"/>
              <a:t>production of white blood cells</a:t>
            </a:r>
          </a:p>
          <a:p>
            <a:pPr lvl="1"/>
            <a:r>
              <a:rPr lang="en-US" dirty="0"/>
              <a:t>Stimulated by chemical messengers</a:t>
            </a:r>
          </a:p>
          <a:p>
            <a:pPr lvl="1"/>
            <a:r>
              <a:rPr lang="en-US" dirty="0"/>
              <a:t>Two types of </a:t>
            </a:r>
            <a:r>
              <a:rPr lang="en-US" dirty="0" err="1"/>
              <a:t>glycoproteins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Colony </a:t>
            </a:r>
            <a:r>
              <a:rPr lang="en-US" dirty="0"/>
              <a:t>Stimulating Factors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Leukopoeisis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28781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Hemocytoblast</a:t>
            </a:r>
            <a:r>
              <a:rPr lang="en-US" sz="3200" dirty="0"/>
              <a:t> </a:t>
            </a:r>
            <a:r>
              <a:rPr lang="en-US" sz="3200" dirty="0">
                <a:sym typeface="Wingdings" pitchFamily="2" charset="2"/>
              </a:rPr>
              <a:t>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Will give rise to </a:t>
            </a:r>
            <a:r>
              <a:rPr lang="en-US" sz="2400" dirty="0" err="1"/>
              <a:t>basophils</a:t>
            </a:r>
            <a:r>
              <a:rPr lang="en-US" sz="2400" dirty="0"/>
              <a:t>, </a:t>
            </a:r>
            <a:r>
              <a:rPr lang="en-US" sz="2400" dirty="0" err="1"/>
              <a:t>eosinophils</a:t>
            </a:r>
            <a:r>
              <a:rPr lang="en-US" sz="2400" dirty="0"/>
              <a:t>, </a:t>
            </a:r>
            <a:r>
              <a:rPr lang="en-US" sz="2400" dirty="0" err="1"/>
              <a:t>neutrophils</a:t>
            </a:r>
            <a:r>
              <a:rPr lang="en-US" sz="2400" dirty="0"/>
              <a:t>, and </a:t>
            </a:r>
            <a:r>
              <a:rPr lang="en-US" sz="2400" dirty="0" err="1"/>
              <a:t>monocytes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Will give rise to </a:t>
            </a:r>
            <a:r>
              <a:rPr lang="en-US" sz="2400" dirty="0" smtClean="0"/>
              <a:t>_</a:t>
            </a:r>
            <a:endParaRPr lang="en-US" sz="2400" dirty="0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Leukopoiesis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391400" cy="4525963"/>
          </a:xfrm>
        </p:spPr>
        <p:txBody>
          <a:bodyPr/>
          <a:lstStyle/>
          <a:p>
            <a:r>
              <a:rPr lang="en-US" dirty="0"/>
              <a:t>Myeloid cells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______________________________________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promyelocytes</a:t>
            </a:r>
            <a:r>
              <a:rPr lang="en-US" dirty="0">
                <a:sym typeface="Wingdings" pitchFamily="2" charset="2"/>
              </a:rPr>
              <a:t> </a:t>
            </a:r>
          </a:p>
          <a:p>
            <a:pPr lvl="1"/>
            <a:r>
              <a:rPr lang="en-US" dirty="0" smtClean="0"/>
              <a:t>_________________________________ </a:t>
            </a:r>
            <a:r>
              <a:rPr lang="en-US" dirty="0" err="1" smtClean="0"/>
              <a:t>myelocytye</a:t>
            </a:r>
            <a:endParaRPr lang="en-US" dirty="0"/>
          </a:p>
          <a:p>
            <a:pPr lvl="1"/>
            <a:r>
              <a:rPr lang="en-US" dirty="0" smtClean="0"/>
              <a:t>_________________________________ </a:t>
            </a:r>
            <a:r>
              <a:rPr lang="en-US" dirty="0" err="1"/>
              <a:t>myelocyte</a:t>
            </a:r>
            <a:endParaRPr lang="en-US" dirty="0"/>
          </a:p>
          <a:p>
            <a:pPr lvl="1"/>
            <a:r>
              <a:rPr lang="en-US" dirty="0" smtClean="0"/>
              <a:t>_________________________________ </a:t>
            </a:r>
            <a:r>
              <a:rPr lang="en-US" dirty="0" err="1"/>
              <a:t>myelocyte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Leukopoiesis:  granulocytes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Hemocytoblast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myeloid stem cell  </a:t>
            </a:r>
            <a:r>
              <a:rPr lang="en-US" dirty="0" err="1">
                <a:sym typeface="Wingdings" pitchFamily="2" charset="2"/>
              </a:rPr>
              <a:t>myeloblast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/>
              <a:t>Up to this point, no changes from the granular leukocytes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___________________________________________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monocyte</a:t>
            </a:r>
            <a:endParaRPr lang="en-US" dirty="0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Leukopoiesis:  monocyte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Hemocytoblast</a:t>
            </a:r>
            <a:r>
              <a:rPr lang="en-US" sz="3200" dirty="0"/>
              <a:t> </a:t>
            </a:r>
            <a:r>
              <a:rPr lang="en-US" sz="3200" dirty="0">
                <a:sym typeface="Wingdings" pitchFamily="2" charset="2"/>
              </a:rPr>
              <a:t>  </a:t>
            </a:r>
          </a:p>
          <a:p>
            <a:pPr>
              <a:lnSpc>
                <a:spcPct val="90000"/>
              </a:lnSpc>
            </a:pP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ym typeface="Wingdings" pitchFamily="2" charset="2"/>
              </a:rPr>
              <a:t>__________________________________  </a:t>
            </a: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Lymphoblast   </a:t>
            </a:r>
          </a:p>
          <a:p>
            <a:pPr>
              <a:lnSpc>
                <a:spcPct val="90000"/>
              </a:lnSpc>
            </a:pP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ym typeface="Wingdings" pitchFamily="2" charset="2"/>
              </a:rPr>
              <a:t>__________________________________ </a:t>
            </a:r>
            <a:r>
              <a:rPr lang="en-US" sz="3200" dirty="0">
                <a:sym typeface="Wingdings" pitchFamily="2" charset="2"/>
              </a:rPr>
              <a:t> </a:t>
            </a:r>
          </a:p>
          <a:p>
            <a:pPr>
              <a:lnSpc>
                <a:spcPct val="90000"/>
              </a:lnSpc>
            </a:pP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Lymphocyte</a:t>
            </a:r>
            <a:endParaRPr lang="en-US" sz="3200" dirty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Leukopoiesis:  Lymphocyte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Percentages of the WBCs are of clinical value</a:t>
            </a:r>
          </a:p>
          <a:p>
            <a:endParaRPr lang="en-US" dirty="0"/>
          </a:p>
          <a:p>
            <a:r>
              <a:rPr lang="en-US" dirty="0"/>
              <a:t>Increased leukocytes (overall)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May indicate infection, exercise, strong emotions or loss of body fluids</a:t>
            </a:r>
          </a:p>
          <a:p>
            <a:pPr lvl="2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Blood Cell Counts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Decreased Leukocytes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err="1"/>
              <a:t>Penia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Flu, measles, mumps, chicken pox, AIDS, polio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___________________________________________, </a:t>
            </a:r>
            <a:r>
              <a:rPr lang="en-US" dirty="0"/>
              <a:t>lead, arsenic or mercury poisoning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Blood Cell counts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Group of cancerous conditions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Increased _</a:t>
            </a:r>
            <a:endParaRPr lang="en-US" dirty="0"/>
          </a:p>
          <a:p>
            <a:pPr lvl="1"/>
            <a:r>
              <a:rPr lang="en-US" dirty="0"/>
              <a:t>Impairs bone marrow function</a:t>
            </a:r>
          </a:p>
          <a:p>
            <a:pPr lvl="2"/>
            <a:r>
              <a:rPr lang="en-US" dirty="0"/>
              <a:t>Severe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Named </a:t>
            </a:r>
            <a:r>
              <a:rPr lang="en-US" dirty="0"/>
              <a:t>according to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err="1"/>
              <a:t>Myelocytic</a:t>
            </a:r>
            <a:r>
              <a:rPr lang="en-US" dirty="0"/>
              <a:t>:  </a:t>
            </a:r>
            <a:r>
              <a:rPr lang="en-US" dirty="0" err="1"/>
              <a:t>myeloblast</a:t>
            </a:r>
            <a:r>
              <a:rPr lang="en-US" dirty="0"/>
              <a:t> descendants:  granulocytes and </a:t>
            </a:r>
            <a:r>
              <a:rPr lang="en-US" dirty="0" err="1"/>
              <a:t>monocytes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Lymphocytic</a:t>
            </a:r>
            <a:r>
              <a:rPr lang="en-US" dirty="0"/>
              <a:t>:  lymphocytes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Leukemia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Neutrophils</a:t>
            </a:r>
            <a:endParaRPr lang="en-US" sz="3200" dirty="0"/>
          </a:p>
          <a:p>
            <a:r>
              <a:rPr lang="en-US" sz="3200" dirty="0"/>
              <a:t>Appearance: </a:t>
            </a:r>
          </a:p>
          <a:p>
            <a:pPr lvl="1"/>
            <a:r>
              <a:rPr lang="en-US" sz="2800" dirty="0"/>
              <a:t>Very fine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r>
              <a:rPr lang="en-US" sz="2800" dirty="0"/>
              <a:t>Multi-lobed nucleus</a:t>
            </a:r>
          </a:p>
          <a:p>
            <a:pPr lvl="2"/>
            <a:r>
              <a:rPr lang="en-US" sz="2400" dirty="0"/>
              <a:t>Aka:  PML:  </a:t>
            </a:r>
            <a:r>
              <a:rPr lang="en-US" sz="2400" dirty="0" err="1"/>
              <a:t>Polymorphonuclear</a:t>
            </a:r>
            <a:r>
              <a:rPr lang="en-US" sz="2400" dirty="0"/>
              <a:t> Leukocytes</a:t>
            </a:r>
          </a:p>
          <a:p>
            <a:r>
              <a:rPr lang="en-US" sz="3200" dirty="0"/>
              <a:t>Function</a:t>
            </a:r>
          </a:p>
          <a:p>
            <a:pPr lvl="1"/>
            <a:r>
              <a:rPr lang="en-US" sz="2800" dirty="0"/>
              <a:t>First WBCs to arrive at the infection site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err="1"/>
              <a:t>Phagocytize</a:t>
            </a:r>
            <a:r>
              <a:rPr lang="en-US" sz="2800" dirty="0"/>
              <a:t> bacteria and fungus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791200" cy="1219200"/>
          </a:xfrm>
        </p:spPr>
        <p:txBody>
          <a:bodyPr/>
          <a:lstStyle/>
          <a:p>
            <a:r>
              <a:rPr lang="en-US"/>
              <a:t>Granulocytes</a:t>
            </a:r>
          </a:p>
        </p:txBody>
      </p:sp>
      <p:pic>
        <p:nvPicPr>
          <p:cNvPr id="161796" name="Picture 4" descr="blood cell neutrophi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0"/>
            <a:ext cx="2286000" cy="2498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 advancing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Seen in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Seen more in children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_______________________________________ advancing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Seen in later cells stages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Seen more in elderly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Leukemias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fragments</a:t>
            </a:r>
          </a:p>
          <a:p>
            <a:endParaRPr lang="en-US" dirty="0" smtClean="0"/>
          </a:p>
          <a:p>
            <a:r>
              <a:rPr lang="en-US" dirty="0" err="1" smtClean="0"/>
              <a:t>Hemocytoblast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________________________________________ </a:t>
            </a:r>
            <a:r>
              <a:rPr lang="en-US" dirty="0">
                <a:sym typeface="Wingdings" pitchFamily="2" charset="2"/>
              </a:rPr>
              <a:t> 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_________________________________________ </a:t>
            </a:r>
            <a:r>
              <a:rPr lang="en-US" dirty="0">
                <a:sym typeface="Wingdings" pitchFamily="2" charset="2"/>
              </a:rPr>
              <a:t> 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megakaryocyte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  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424363" cy="1219200"/>
          </a:xfrm>
        </p:spPr>
        <p:txBody>
          <a:bodyPr/>
          <a:lstStyle/>
          <a:p>
            <a:r>
              <a:rPr lang="en-US"/>
              <a:t>Platelets</a:t>
            </a:r>
          </a:p>
        </p:txBody>
      </p:sp>
      <p:pic>
        <p:nvPicPr>
          <p:cNvPr id="1812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49530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Heme</a:t>
            </a:r>
            <a:r>
              <a:rPr lang="en-US" dirty="0"/>
              <a:t>:  blood      stasis:  stopping</a:t>
            </a:r>
          </a:p>
          <a:p>
            <a:r>
              <a:rPr lang="en-US" dirty="0"/>
              <a:t>Process is fast, localized and controlled</a:t>
            </a:r>
          </a:p>
          <a:p>
            <a:endParaRPr lang="en-US" dirty="0"/>
          </a:p>
          <a:p>
            <a:r>
              <a:rPr lang="en-US" dirty="0" err="1"/>
              <a:t>Hemostasis</a:t>
            </a:r>
            <a:r>
              <a:rPr lang="en-US" dirty="0"/>
              <a:t> causes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Hemostasis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Damage to blood vessel</a:t>
            </a:r>
            <a:r>
              <a:rPr lang="en-US" dirty="0">
                <a:sym typeface="Wingdings" pitchFamily="2" charset="2"/>
              </a:rPr>
              <a:t> stimulates </a:t>
            </a:r>
            <a:r>
              <a:rPr lang="en-US" dirty="0" smtClean="0">
                <a:sym typeface="Wingdings" pitchFamily="2" charset="2"/>
              </a:rPr>
              <a:t>________________________________________  </a:t>
            </a:r>
            <a:r>
              <a:rPr lang="en-US" dirty="0">
                <a:sym typeface="Wingdings" pitchFamily="2" charset="2"/>
              </a:rPr>
              <a:t>results in less blood loss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Allows for formation of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Platelets </a:t>
            </a:r>
            <a:r>
              <a:rPr lang="en-US" dirty="0"/>
              <a:t>release </a:t>
            </a:r>
            <a:r>
              <a:rPr lang="en-US" dirty="0" smtClean="0"/>
              <a:t>_______________________________ which </a:t>
            </a:r>
            <a:r>
              <a:rPr lang="en-US" dirty="0"/>
              <a:t>further constricts the smooth muscle in the vessel wall. 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Vascular Spasm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Platelets adhere to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Particularly the </a:t>
            </a:r>
            <a:r>
              <a:rPr lang="en-US" dirty="0" smtClean="0"/>
              <a:t>__________________________________ in </a:t>
            </a:r>
            <a:r>
              <a:rPr lang="en-US" dirty="0"/>
              <a:t>the connective tissue</a:t>
            </a:r>
          </a:p>
          <a:p>
            <a:pPr>
              <a:lnSpc>
                <a:spcPct val="90000"/>
              </a:lnSpc>
            </a:pPr>
            <a:r>
              <a:rPr lang="en-US" dirty="0"/>
              <a:t> Platelets + collagen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change in shape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Becomes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Effective </a:t>
            </a:r>
            <a:r>
              <a:rPr lang="en-US" dirty="0"/>
              <a:t>for </a:t>
            </a:r>
            <a:r>
              <a:rPr lang="en-US" dirty="0" smtClean="0"/>
              <a:t>______________________________ but </a:t>
            </a:r>
            <a:r>
              <a:rPr lang="en-US" dirty="0"/>
              <a:t>not large ones</a:t>
            </a: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Platelet Plug Formation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A set of reactions in which blood is transformed _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Coagulation follows _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Coagulation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coagulation is dependent on balance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____________ ______________________of </a:t>
            </a:r>
            <a:r>
              <a:rPr lang="en-US" dirty="0"/>
              <a:t>pro-coagulants and </a:t>
            </a:r>
            <a:r>
              <a:rPr lang="en-US" dirty="0" smtClean="0"/>
              <a:t>anti-coagulants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Inability to synthesize </a:t>
            </a:r>
            <a:r>
              <a:rPr lang="en-US" dirty="0" err="1" smtClean="0">
                <a:solidFill>
                  <a:srgbClr val="000000"/>
                </a:solidFill>
              </a:rPr>
              <a:t>procoagulants</a:t>
            </a:r>
            <a:r>
              <a:rPr lang="en-US" dirty="0" smtClean="0">
                <a:solidFill>
                  <a:srgbClr val="000000"/>
                </a:solidFill>
              </a:rPr>
              <a:t> by the ______________________________________ results in severe bleeding disorders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coagulation 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______________________________ of </a:t>
            </a:r>
            <a:r>
              <a:rPr lang="en-US" dirty="0"/>
              <a:t>the plasma protein </a:t>
            </a:r>
            <a:r>
              <a:rPr lang="en-US" b="1" dirty="0" smtClean="0"/>
              <a:t>_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Fibrin </a:t>
            </a:r>
            <a:r>
              <a:rPr lang="en-US" dirty="0"/>
              <a:t>is composed of insoluble threads</a:t>
            </a: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event of coagulation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Triggered when contacts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Any </a:t>
            </a:r>
            <a:r>
              <a:rPr lang="en-US" dirty="0" smtClean="0"/>
              <a:t>_______________________________ outside </a:t>
            </a:r>
            <a:r>
              <a:rPr lang="en-US" dirty="0"/>
              <a:t>the blood vessels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Clotting Factors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Damaged tissues release </a:t>
            </a:r>
            <a:r>
              <a:rPr lang="en-US" dirty="0" err="1"/>
              <a:t>thromboplastin</a:t>
            </a:r>
            <a:r>
              <a:rPr lang="en-US" dirty="0"/>
              <a:t> also called Factor III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Depends also on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Clotting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Kill bacteria by process called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Oxygen </a:t>
            </a:r>
            <a:r>
              <a:rPr lang="en-US" dirty="0"/>
              <a:t>is metabolized to form </a:t>
            </a:r>
            <a:r>
              <a:rPr lang="en-US" dirty="0" smtClean="0"/>
              <a:t>_________________________________________________ by </a:t>
            </a:r>
            <a:r>
              <a:rPr lang="en-US" dirty="0"/>
              <a:t>the </a:t>
            </a:r>
            <a:r>
              <a:rPr lang="en-US" dirty="0" err="1"/>
              <a:t>neutrophil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Able to </a:t>
            </a:r>
            <a:r>
              <a:rPr lang="en-US" dirty="0" smtClean="0"/>
              <a:t>________________________________ offending </a:t>
            </a:r>
            <a:r>
              <a:rPr lang="en-US" dirty="0"/>
              <a:t>bacteria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Neutrophils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End result:  Fibrinogen pieces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Before:  soluble</a:t>
            </a:r>
          </a:p>
          <a:p>
            <a:pPr>
              <a:lnSpc>
                <a:spcPct val="90000"/>
              </a:lnSpc>
            </a:pPr>
            <a:r>
              <a:rPr lang="en-US" dirty="0"/>
              <a:t>After:  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Fibrin sticks to exposed surfaces, </a:t>
            </a:r>
            <a:r>
              <a:rPr lang="en-US" dirty="0" smtClean="0"/>
              <a:t>____________________________________________, </a:t>
            </a:r>
            <a:r>
              <a:rPr lang="en-US" dirty="0"/>
              <a:t>and prevents blood loss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Clotting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Initiated by Factor VII aka Hageman Factor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Due to </a:t>
            </a:r>
            <a:r>
              <a:rPr lang="en-US" dirty="0" smtClean="0"/>
              <a:t>_________________________________ in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Foreign </a:t>
            </a:r>
            <a:r>
              <a:rPr lang="en-US" dirty="0"/>
              <a:t>substances in the blood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Blood </a:t>
            </a:r>
            <a:r>
              <a:rPr lang="en-US" dirty="0"/>
              <a:t>stored in </a:t>
            </a:r>
            <a:r>
              <a:rPr lang="en-US" dirty="0" smtClean="0"/>
              <a:t>_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Intrinsic Clotting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4" name="Picture 2" descr="clotting casc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Fibrin prevents blood loss by forming clots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err="1"/>
              <a:t>Plasminogen</a:t>
            </a:r>
            <a:r>
              <a:rPr lang="en-US" dirty="0"/>
              <a:t> converted to </a:t>
            </a:r>
            <a:r>
              <a:rPr lang="en-US" dirty="0" err="1"/>
              <a:t>Plasmin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err="1"/>
              <a:t>Plasmin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Thrombus: 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DVT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Deep Vein Thrombosis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Embolus:  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a thrombus fragments or breaks loose and travels through the blood stream, it becomes an embolus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Embolism:  the traveling embolus becomes lodged at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</a:t>
            </a:r>
            <a:r>
              <a:rPr lang="en-US" dirty="0"/>
              <a:t>embolism:  blood clot gets lodged in lung vessels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Disseminated Intravascular Coagulation (DIC):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Residual </a:t>
            </a:r>
            <a:r>
              <a:rPr lang="en-US" dirty="0"/>
              <a:t>blood cannot clot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Most common as: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 complication of pregnancy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result of </a:t>
            </a:r>
            <a:r>
              <a:rPr lang="en-US" dirty="0" smtClean="0"/>
              <a:t>___________________________________________ or </a:t>
            </a:r>
            <a:r>
              <a:rPr lang="en-US" dirty="0"/>
              <a:t>incompatible blood transfusions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Hemostasis Disorders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Thrombocytopenia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condition </a:t>
            </a:r>
            <a:r>
              <a:rPr lang="en-US" dirty="0">
                <a:solidFill>
                  <a:srgbClr val="000000"/>
                </a:solidFill>
              </a:rPr>
              <a:t>where the number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Patients </a:t>
            </a:r>
            <a:r>
              <a:rPr lang="en-US" dirty="0">
                <a:solidFill>
                  <a:srgbClr val="000000"/>
                </a:solidFill>
              </a:rPr>
              <a:t>show </a:t>
            </a:r>
            <a:r>
              <a:rPr lang="en-US" dirty="0" err="1">
                <a:solidFill>
                  <a:srgbClr val="000000"/>
                </a:solidFill>
              </a:rPr>
              <a:t>petechiae</a:t>
            </a:r>
            <a:r>
              <a:rPr lang="en-US" dirty="0">
                <a:solidFill>
                  <a:srgbClr val="000000"/>
                </a:solidFill>
              </a:rPr>
              <a:t> due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Caused </a:t>
            </a:r>
            <a:r>
              <a:rPr lang="en-US" dirty="0">
                <a:solidFill>
                  <a:srgbClr val="000000"/>
                </a:solidFill>
              </a:rPr>
              <a:t>by suppression or destruction of bone marrow (e.g., malignancy, radiation)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Platelet counts less than 50,000/mm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 is diagnostic for this condition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Treated with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Hemostasis Disorders: Bleeding Disorders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Hemophilias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hereditary </a:t>
            </a:r>
            <a:r>
              <a:rPr lang="en-US" dirty="0">
                <a:solidFill>
                  <a:srgbClr val="000000"/>
                </a:solidFill>
              </a:rPr>
              <a:t>bleeding disorders caused by lack of clotting </a:t>
            </a:r>
            <a:r>
              <a:rPr lang="en-US" dirty="0" smtClean="0">
                <a:solidFill>
                  <a:srgbClr val="000000"/>
                </a:solidFill>
              </a:rPr>
              <a:t>factors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include _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Hemostasis Disorders: Bleeding Disorders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Hemostasis Disorders: Bleeding Disorders</a:t>
            </a:r>
          </a:p>
        </p:txBody>
      </p:sp>
      <p:sp>
        <p:nvSpPr>
          <p:cNvPr id="315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Hemophilia A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________________________________________________ due to a deficiency of factor VIII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Hemophilia B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due to a deficiency of _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Hemophilia C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______________________________________________, due to a deficiency of factor XI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Eosinophils</a:t>
            </a:r>
            <a:endParaRPr lang="en-US" sz="3200" dirty="0"/>
          </a:p>
          <a:p>
            <a:pPr lvl="2"/>
            <a:r>
              <a:rPr lang="en-US" sz="2400" dirty="0"/>
              <a:t>Eosin:  </a:t>
            </a:r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400" dirty="0"/>
              <a:t>Phil:  loving </a:t>
            </a:r>
          </a:p>
          <a:p>
            <a:endParaRPr lang="en-US" sz="3200" dirty="0"/>
          </a:p>
          <a:p>
            <a:r>
              <a:rPr lang="en-US" sz="3200" dirty="0"/>
              <a:t>Appearance: 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Granulocytes</a:t>
            </a:r>
          </a:p>
        </p:txBody>
      </p:sp>
      <p:pic>
        <p:nvPicPr>
          <p:cNvPr id="163844" name="Picture 4" descr="blood cell eosinoph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412" y="1676400"/>
            <a:ext cx="2542988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blood transfusions</a:t>
            </a:r>
          </a:p>
          <a:p>
            <a:pPr lvl="1"/>
            <a:r>
              <a:rPr lang="en-US" dirty="0"/>
              <a:t>Used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Rapid and voluminous blood loss</a:t>
            </a:r>
          </a:p>
          <a:p>
            <a:pPr lvl="1"/>
            <a:endParaRPr lang="en-US" dirty="0"/>
          </a:p>
          <a:p>
            <a:r>
              <a:rPr lang="en-US" dirty="0"/>
              <a:t>Infusions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 are </a:t>
            </a:r>
            <a:r>
              <a:rPr lang="en-US" dirty="0"/>
              <a:t>transferred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Transfusions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Agglutination is caused by the interaction of </a:t>
            </a:r>
            <a:r>
              <a:rPr lang="en-US" dirty="0" smtClean="0"/>
              <a:t>___________________________________________ and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Antigens and Antibodies </a:t>
            </a:r>
          </a:p>
        </p:txBody>
      </p:sp>
      <p:pic>
        <p:nvPicPr>
          <p:cNvPr id="197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984625"/>
            <a:ext cx="4419600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A Blood:  Has </a:t>
            </a:r>
            <a:r>
              <a:rPr lang="en-US" dirty="0" smtClean="0"/>
              <a:t>_________________________________  </a:t>
            </a:r>
            <a:r>
              <a:rPr lang="en-US" dirty="0"/>
              <a:t>on surface</a:t>
            </a:r>
          </a:p>
          <a:p>
            <a:pPr lvl="1"/>
            <a:r>
              <a:rPr lang="en-US" dirty="0"/>
              <a:t>Has </a:t>
            </a:r>
            <a:r>
              <a:rPr lang="en-US" dirty="0" smtClean="0"/>
              <a:t>______________________________________ </a:t>
            </a:r>
            <a:r>
              <a:rPr lang="en-US" dirty="0"/>
              <a:t>in blood plasma, Anti-B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agglutinate when exposed to Anti-A 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B Blood:  Has </a:t>
            </a:r>
            <a:r>
              <a:rPr lang="en-US" dirty="0" smtClean="0"/>
              <a:t>__________________________  </a:t>
            </a:r>
            <a:r>
              <a:rPr lang="en-US" dirty="0"/>
              <a:t>on surface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Has </a:t>
            </a:r>
            <a:r>
              <a:rPr lang="en-US" dirty="0"/>
              <a:t>Antibody A in blood plasma:  Anti-A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_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r>
              <a:rPr lang="en-US" dirty="0"/>
              <a:t>Type AB Blood:  Has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Has </a:t>
            </a:r>
            <a:r>
              <a:rPr lang="en-US" b="1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agglutinate when exposed to either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 Blood groups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O Blood:  Has neither antigen on the surface</a:t>
            </a:r>
          </a:p>
          <a:p>
            <a:pPr lvl="1"/>
            <a:r>
              <a:rPr lang="en-US" dirty="0"/>
              <a:t>Has both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 Blood Groups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Named after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Antigen originally found in the monkey, later found in humans as Antigen D</a:t>
            </a:r>
          </a:p>
          <a:p>
            <a:r>
              <a:rPr lang="en-US" dirty="0"/>
              <a:t>If any of the rhesus antigens are </a:t>
            </a:r>
            <a:r>
              <a:rPr lang="en-US" dirty="0" smtClean="0"/>
              <a:t>present_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Antigen </a:t>
            </a:r>
            <a:r>
              <a:rPr lang="en-US" dirty="0"/>
              <a:t>D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 Factor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</a:t>
            </a:r>
            <a:r>
              <a:rPr lang="en-US" dirty="0" err="1"/>
              <a:t>Rh</a:t>
            </a:r>
            <a:r>
              <a:rPr lang="en-US" dirty="0"/>
              <a:t> – person is exposed to </a:t>
            </a:r>
            <a:r>
              <a:rPr lang="en-US" dirty="0" err="1"/>
              <a:t>Rh</a:t>
            </a:r>
            <a:r>
              <a:rPr lang="en-US" dirty="0"/>
              <a:t> antigens, </a:t>
            </a:r>
            <a:r>
              <a:rPr lang="en-US" dirty="0" smtClean="0"/>
              <a:t>_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complications following first exposure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 –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 err="1"/>
              <a:t>Rh</a:t>
            </a:r>
            <a:r>
              <a:rPr lang="en-US" dirty="0"/>
              <a:t>- person again exposed to </a:t>
            </a:r>
            <a:r>
              <a:rPr lang="en-US" dirty="0" err="1"/>
              <a:t>Rh</a:t>
            </a:r>
            <a:r>
              <a:rPr lang="en-US" dirty="0"/>
              <a:t> antigens,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Erythroblastosis</a:t>
            </a:r>
            <a:r>
              <a:rPr lang="en-US" dirty="0" smtClean="0"/>
              <a:t> </a:t>
            </a:r>
            <a:r>
              <a:rPr lang="en-US" dirty="0" err="1"/>
              <a:t>fetalis</a:t>
            </a:r>
            <a:r>
              <a:rPr lang="en-US" dirty="0"/>
              <a:t>:  hemolytic disease of newborn.  Mother’s antibodies can cross placental barrier and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 err="1"/>
              <a:t>Lysosome</a:t>
            </a:r>
            <a:r>
              <a:rPr lang="en-US" dirty="0"/>
              <a:t>-like:  filled with </a:t>
            </a:r>
            <a:r>
              <a:rPr lang="en-US" dirty="0" smtClean="0"/>
              <a:t>_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tapeworms, flukes, pinworms, hookworms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Eosinophils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Basophils</a:t>
            </a:r>
            <a:endParaRPr lang="en-US" sz="3200" dirty="0"/>
          </a:p>
          <a:p>
            <a:pPr lvl="2">
              <a:lnSpc>
                <a:spcPct val="90000"/>
              </a:lnSpc>
            </a:pPr>
            <a:r>
              <a:rPr lang="en-US" sz="2400" dirty="0" err="1"/>
              <a:t>Baso</a:t>
            </a:r>
            <a:r>
              <a:rPr lang="en-US" sz="2400" dirty="0"/>
              <a:t>:  basic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Phils</a:t>
            </a:r>
            <a:r>
              <a:rPr lang="en-US" sz="2400" dirty="0"/>
              <a:t>:  loving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Appearance: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Bi-lobed nucleus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Fewer, but larger granules</a:t>
            </a:r>
            <a:r>
              <a:rPr lang="en-US" sz="2800" dirty="0" smtClean="0"/>
              <a:t>… _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/>
              <a:t>Function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Promotes inflammation:  histamines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227638" cy="1219200"/>
          </a:xfrm>
        </p:spPr>
        <p:txBody>
          <a:bodyPr/>
          <a:lstStyle/>
          <a:p>
            <a:r>
              <a:rPr lang="en-US"/>
              <a:t>Granulocytes</a:t>
            </a:r>
          </a:p>
        </p:txBody>
      </p:sp>
      <p:pic>
        <p:nvPicPr>
          <p:cNvPr id="165892" name="Picture 4" descr="blood cell basoph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0"/>
            <a:ext cx="3733800" cy="3559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5549900" cy="5029200"/>
          </a:xfrm>
        </p:spPr>
        <p:txBody>
          <a:bodyPr/>
          <a:lstStyle/>
          <a:p>
            <a:r>
              <a:rPr lang="en-US" sz="3200" dirty="0" smtClean="0"/>
              <a:t>________________________develop </a:t>
            </a:r>
            <a:r>
              <a:rPr lang="en-US" sz="3200" dirty="0"/>
              <a:t>in the bone marrow</a:t>
            </a:r>
          </a:p>
          <a:p>
            <a:r>
              <a:rPr lang="en-US" sz="3200" dirty="0"/>
              <a:t>Appearance:</a:t>
            </a:r>
          </a:p>
          <a:p>
            <a:pPr lvl="1"/>
            <a:r>
              <a:rPr lang="en-US" sz="2800" dirty="0" smtClean="0"/>
              <a:t>__________________________. </a:t>
            </a:r>
            <a:r>
              <a:rPr lang="en-US" sz="2800" dirty="0"/>
              <a:t>(2-3 times larger than RBC)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Nuclei is large and </a:t>
            </a:r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Agranulocytes</a:t>
            </a:r>
          </a:p>
        </p:txBody>
      </p:sp>
      <p:pic>
        <p:nvPicPr>
          <p:cNvPr id="166916" name="Picture 4" descr="blood cell monocy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3189288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Monocytes</a:t>
            </a:r>
            <a:endParaRPr lang="en-US" dirty="0"/>
          </a:p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Become </a:t>
            </a:r>
            <a:r>
              <a:rPr lang="en-US" dirty="0" smtClean="0"/>
              <a:t>________________________________________ </a:t>
            </a:r>
            <a:r>
              <a:rPr lang="en-US" dirty="0"/>
              <a:t>as they leave the blood stream</a:t>
            </a:r>
          </a:p>
          <a:p>
            <a:pPr lvl="1"/>
            <a:r>
              <a:rPr lang="en-US" dirty="0"/>
              <a:t>Highly mobile, </a:t>
            </a:r>
            <a:r>
              <a:rPr lang="en-US" dirty="0" smtClean="0"/>
              <a:t>_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r>
              <a:rPr lang="en-US" dirty="0" err="1"/>
              <a:t>Phagocytize</a:t>
            </a:r>
            <a:r>
              <a:rPr lang="en-US" dirty="0"/>
              <a:t> bacteria, viruses, cellular debris</a:t>
            </a:r>
          </a:p>
          <a:p>
            <a:endParaRPr lang="en-US" dirty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Agranulocytes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60960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Lymphocytes ___________________________as </a:t>
            </a:r>
            <a:r>
              <a:rPr lang="en-US" sz="3200" dirty="0"/>
              <a:t>well as lymph tissues</a:t>
            </a:r>
          </a:p>
          <a:p>
            <a:r>
              <a:rPr lang="en-US" sz="3200" dirty="0"/>
              <a:t>Appearance</a:t>
            </a:r>
          </a:p>
          <a:p>
            <a:pPr lvl="1"/>
            <a:r>
              <a:rPr lang="en-US" sz="2800" dirty="0"/>
              <a:t>About the same </a:t>
            </a:r>
            <a:r>
              <a:rPr lang="en-US" sz="2800" dirty="0" smtClean="0"/>
              <a:t>_____________________________</a:t>
            </a:r>
            <a:endParaRPr lang="en-US" sz="2800" dirty="0"/>
          </a:p>
          <a:p>
            <a:pPr lvl="1"/>
            <a:r>
              <a:rPr lang="en-US" sz="2800" dirty="0"/>
              <a:t>Mostly nucleus.  Thin crescent of cytoplasm</a:t>
            </a:r>
          </a:p>
          <a:p>
            <a:endParaRPr lang="en-US" sz="3200" dirty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Agranulocytes</a:t>
            </a:r>
          </a:p>
        </p:txBody>
      </p:sp>
      <p:pic>
        <p:nvPicPr>
          <p:cNvPr id="168964" name="Picture 4" descr="blood cell lymphocyt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3708" y="1905000"/>
            <a:ext cx="2840292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1050</Words>
  <Application>Microsoft Office PowerPoint</Application>
  <PresentationFormat>On-screen Show (4:3)</PresentationFormat>
  <Paragraphs>344</Paragraphs>
  <Slides>48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Granulocytes</vt:lpstr>
      <vt:lpstr>Granulocytes</vt:lpstr>
      <vt:lpstr>Neutrophils</vt:lpstr>
      <vt:lpstr>Granulocytes</vt:lpstr>
      <vt:lpstr>Eosinophils</vt:lpstr>
      <vt:lpstr>Granulocytes</vt:lpstr>
      <vt:lpstr>Agranulocytes</vt:lpstr>
      <vt:lpstr>Agranulocytes</vt:lpstr>
      <vt:lpstr>Agranulocytes</vt:lpstr>
      <vt:lpstr>Lymphocytes</vt:lpstr>
      <vt:lpstr>White Blood Cells</vt:lpstr>
      <vt:lpstr>Leukopoeisis</vt:lpstr>
      <vt:lpstr>Leukopoiesis</vt:lpstr>
      <vt:lpstr>Leukopoiesis:  granulocytes</vt:lpstr>
      <vt:lpstr>Leukopoiesis:  monocyte</vt:lpstr>
      <vt:lpstr>Leukopoiesis:  Lymphocyte</vt:lpstr>
      <vt:lpstr>White Blood Cell Counts</vt:lpstr>
      <vt:lpstr>White Blood Cell counts</vt:lpstr>
      <vt:lpstr>Leukemia</vt:lpstr>
      <vt:lpstr>Leukemias</vt:lpstr>
      <vt:lpstr>Platelets</vt:lpstr>
      <vt:lpstr>Hemostasis</vt:lpstr>
      <vt:lpstr>Vascular Spasm</vt:lpstr>
      <vt:lpstr>Platelet Plug Formation </vt:lpstr>
      <vt:lpstr>Blood Coagulation</vt:lpstr>
      <vt:lpstr>Blood coagulation  </vt:lpstr>
      <vt:lpstr>Major event of coagulation</vt:lpstr>
      <vt:lpstr>Extrinsic Clotting Factors</vt:lpstr>
      <vt:lpstr>Extrinsic Clotting</vt:lpstr>
      <vt:lpstr>Extrinsic Clotting</vt:lpstr>
      <vt:lpstr>Intrinsic Clotting</vt:lpstr>
      <vt:lpstr>Slide 32</vt:lpstr>
      <vt:lpstr>Clots</vt:lpstr>
      <vt:lpstr>Clots</vt:lpstr>
      <vt:lpstr>Clots</vt:lpstr>
      <vt:lpstr>Hemostasis Disorders</vt:lpstr>
      <vt:lpstr>Hemostasis Disorders: Bleeding Disorders</vt:lpstr>
      <vt:lpstr>Hemostasis Disorders: Bleeding Disorders</vt:lpstr>
      <vt:lpstr>Hemostasis Disorders: Bleeding Disorders</vt:lpstr>
      <vt:lpstr>Transfusions</vt:lpstr>
      <vt:lpstr>Antigens and Antibodies </vt:lpstr>
      <vt:lpstr>ABO</vt:lpstr>
      <vt:lpstr>ABO</vt:lpstr>
      <vt:lpstr>ABO Blood groups</vt:lpstr>
      <vt:lpstr>ABO Blood Groups</vt:lpstr>
      <vt:lpstr>Rh Factor</vt:lpstr>
      <vt:lpstr>Rh –</vt:lpstr>
      <vt:lpstr>Rh-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Granulocytes</dc:title>
  <dc:creator>bawargo</dc:creator>
  <cp:lastModifiedBy>Wargo, Betsy</cp:lastModifiedBy>
  <cp:revision>2</cp:revision>
  <dcterms:created xsi:type="dcterms:W3CDTF">2009-08-12T18:57:03Z</dcterms:created>
  <dcterms:modified xsi:type="dcterms:W3CDTF">2009-09-01T14:04:40Z</dcterms:modified>
</cp:coreProperties>
</file>