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BD93-E539-4EC5-81FE-10A7B5B5DDC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60E96-8993-4593-B793-0A9F72A2A1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Macrophages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 develop </a:t>
            </a:r>
            <a:r>
              <a:rPr lang="en-US" dirty="0" smtClean="0"/>
              <a:t>from </a:t>
            </a:r>
            <a:r>
              <a:rPr lang="en-US" dirty="0" smtClean="0"/>
              <a:t>___________________________to </a:t>
            </a:r>
            <a:r>
              <a:rPr lang="en-US" dirty="0" smtClean="0"/>
              <a:t>become the chief </a:t>
            </a:r>
            <a:r>
              <a:rPr lang="en-US" dirty="0" err="1" smtClean="0"/>
              <a:t>phagocytic</a:t>
            </a:r>
            <a:r>
              <a:rPr lang="en-US" dirty="0" smtClean="0"/>
              <a:t> cells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Free macrophages wander through tissue spaces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alveolar macrophages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_______________________________________ macrophages </a:t>
            </a:r>
            <a:r>
              <a:rPr lang="en-US" dirty="0" smtClean="0"/>
              <a:t>are permanent residents of some organs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err="1" smtClean="0"/>
              <a:t>Kupffer</a:t>
            </a:r>
            <a:r>
              <a:rPr lang="en-US" dirty="0" smtClean="0"/>
              <a:t> cells (liver)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microglia (brain)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 Mobilization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 eaLnBrk="1" hangingPunct="1"/>
            <a:r>
              <a:rPr lang="en-US" sz="2800" dirty="0" err="1" smtClean="0"/>
              <a:t>Neutrophils</a:t>
            </a:r>
            <a:r>
              <a:rPr lang="en-US" sz="2800" dirty="0" smtClean="0"/>
              <a:t>, then other phagocytes flood to inflamed sites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release </a:t>
            </a:r>
            <a:r>
              <a:rPr lang="en-US" sz="2000" dirty="0" smtClean="0"/>
              <a:t>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from </a:t>
            </a:r>
            <a:r>
              <a:rPr lang="en-US" sz="2000" dirty="0" smtClean="0"/>
              <a:t>________________________________ in </a:t>
            </a:r>
            <a:r>
              <a:rPr lang="en-US" sz="2000" dirty="0" smtClean="0"/>
              <a:t>response to </a:t>
            </a:r>
            <a:r>
              <a:rPr lang="en-US" sz="2000" dirty="0" err="1" smtClean="0"/>
              <a:t>leukocytosis</a:t>
            </a:r>
            <a:r>
              <a:rPr lang="en-US" sz="2000" dirty="0" smtClean="0"/>
              <a:t>-inducing factors from injured cells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</a:t>
            </a:r>
            <a:r>
              <a:rPr lang="en-US" sz="2000" dirty="0" smtClean="0"/>
              <a:t>cling to the walls of capillaries in the inflamed area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err="1" smtClean="0"/>
              <a:t>Diapedesis</a:t>
            </a:r>
            <a:r>
              <a:rPr lang="en-US" sz="2400" dirty="0" smtClean="0"/>
              <a:t> of </a:t>
            </a:r>
            <a:r>
              <a:rPr lang="en-US" sz="2400" dirty="0" err="1" smtClean="0"/>
              <a:t>neutrophils</a:t>
            </a:r>
            <a:endParaRPr lang="en-US" sz="2400" dirty="0" smtClean="0"/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squeeze out of the capillary walls and into the surrounding tissue</a:t>
            </a:r>
            <a:endParaRPr lang="en-US" sz="2000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inflammatory </a:t>
            </a:r>
            <a:r>
              <a:rPr lang="en-US" sz="2000" dirty="0" smtClean="0"/>
              <a:t>chemicals (</a:t>
            </a:r>
            <a:r>
              <a:rPr lang="en-US" sz="2000" dirty="0" err="1" smtClean="0"/>
              <a:t>chemotactic</a:t>
            </a:r>
            <a:r>
              <a:rPr lang="en-US" sz="2000" dirty="0" smtClean="0"/>
              <a:t> agent) promote positive </a:t>
            </a:r>
            <a:r>
              <a:rPr lang="en-US" sz="2000" dirty="0" err="1" smtClean="0"/>
              <a:t>chemotaxis</a:t>
            </a:r>
            <a:r>
              <a:rPr lang="en-US" sz="2000" dirty="0" smtClean="0"/>
              <a:t> 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Antimicrobial Proteins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(</a:t>
            </a:r>
            <a:r>
              <a:rPr lang="en-US" dirty="0" smtClean="0"/>
              <a:t>IFNs) and complement 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Attack 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Hinder </a:t>
            </a:r>
            <a:r>
              <a:rPr lang="en-US" dirty="0" smtClean="0"/>
              <a:t>microorganisms’ ability 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675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 are </a:t>
            </a:r>
            <a:r>
              <a:rPr lang="en-US" dirty="0" smtClean="0"/>
              <a:t>activated to secrete IFNs</a:t>
            </a:r>
          </a:p>
          <a:p>
            <a:pPr eaLnBrk="1" hangingPunct="1"/>
            <a:r>
              <a:rPr lang="en-US" dirty="0" smtClean="0"/>
              <a:t>IFNs enter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Neighboring </a:t>
            </a:r>
            <a:r>
              <a:rPr lang="en-US" dirty="0" smtClean="0"/>
              <a:t>cells produce </a:t>
            </a:r>
            <a:r>
              <a:rPr lang="en-US" dirty="0" smtClean="0"/>
              <a:t>___________________________________ that </a:t>
            </a:r>
            <a:r>
              <a:rPr lang="en-US" dirty="0" smtClean="0"/>
              <a:t>block viral reproduction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Produced by a variety of body cells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Interferons</a:t>
            </a:r>
            <a:r>
              <a:rPr lang="en-US" dirty="0" smtClean="0"/>
              <a:t> </a:t>
            </a:r>
            <a:r>
              <a:rPr lang="en-US" dirty="0" smtClean="0"/>
              <a:t>also activate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Reduce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Activate macrophages and mobilize NK cells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Genetically </a:t>
            </a:r>
            <a:r>
              <a:rPr lang="en-US" dirty="0" smtClean="0"/>
              <a:t>engineered IFNs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Antiviral agents against hepatitis and genital warts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Multiple sclerosis treatment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about ______________________________ that </a:t>
            </a:r>
            <a:r>
              <a:rPr lang="en-US" dirty="0" smtClean="0"/>
              <a:t>circulate in an inactive form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Major </a:t>
            </a:r>
            <a:r>
              <a:rPr lang="en-US" dirty="0" smtClean="0"/>
              <a:t>mechanism for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 all </a:t>
            </a:r>
            <a:r>
              <a:rPr lang="en-US" dirty="0" smtClean="0"/>
              <a:t>aspects of the inflammatory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Kills ____________________________ and </a:t>
            </a:r>
            <a:r>
              <a:rPr lang="en-US" dirty="0" smtClean="0"/>
              <a:t>certain other cell types by cell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Enhances </a:t>
            </a:r>
            <a:r>
              <a:rPr lang="en-US" dirty="0" smtClean="0"/>
              <a:t>both nonspecific and specific defenses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90000"/>
              </a:lnSpc>
            </a:pPr>
            <a:r>
              <a:rPr lang="en-US" dirty="0" smtClean="0"/>
              <a:t>Two pathways </a:t>
            </a:r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dirty="0" smtClean="0"/>
              <a:t>Classical 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Antibodies bind to invading organisms 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Complement protein binds </a:t>
            </a:r>
            <a:r>
              <a:rPr lang="en-US" dirty="0" smtClean="0"/>
              <a:t>to the antigen-antibody complexes </a:t>
            </a:r>
            <a:r>
              <a:rPr lang="en-US" dirty="0" smtClean="0"/>
              <a:t>	</a:t>
            </a:r>
          </a:p>
          <a:p>
            <a:pPr marL="2058988" lvl="3" indent="-322263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endParaRPr lang="en-US" dirty="0" smtClean="0"/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r>
              <a:rPr lang="en-US" dirty="0" smtClean="0"/>
              <a:t>Alternative </a:t>
            </a:r>
            <a:r>
              <a:rPr lang="en-US" dirty="0" smtClean="0"/>
              <a:t>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Triggered when </a:t>
            </a:r>
            <a:r>
              <a:rPr lang="en-US" dirty="0" smtClean="0"/>
              <a:t>complement proteins interact </a:t>
            </a:r>
            <a:r>
              <a:rPr lang="en-US" dirty="0" smtClean="0"/>
              <a:t>on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pathway involves activation of proteins in an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</a:t>
            </a:r>
            <a:r>
              <a:rPr lang="en-US" dirty="0" smtClean="0"/>
              <a:t>step catalyzes the </a:t>
            </a:r>
            <a:r>
              <a:rPr lang="en-US" dirty="0" smtClean="0"/>
              <a:t>next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Activated complement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Enhances _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Promotes _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Causes </a:t>
            </a:r>
            <a:r>
              <a:rPr lang="en-US" sz="2400" dirty="0" smtClean="0"/>
              <a:t>cell </a:t>
            </a:r>
            <a:r>
              <a:rPr lang="en-US" sz="2400" dirty="0" smtClean="0"/>
              <a:t>_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Neutrophils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Neutrophils</a:t>
            </a:r>
            <a:endParaRPr lang="en-US" dirty="0" smtClean="0"/>
          </a:p>
          <a:p>
            <a:pPr lvl="1" eaLnBrk="1" hangingPunct="1"/>
            <a:r>
              <a:rPr lang="en-US" dirty="0" smtClean="0"/>
              <a:t>Become </a:t>
            </a:r>
            <a:r>
              <a:rPr lang="en-US" dirty="0" err="1" smtClean="0"/>
              <a:t>phagocytic</a:t>
            </a:r>
            <a:r>
              <a:rPr lang="en-US" dirty="0" smtClean="0"/>
              <a:t>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to </a:t>
            </a:r>
            <a:r>
              <a:rPr lang="en-US" dirty="0" smtClean="0"/>
              <a:t>invading microorganisms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Leukocytes </a:t>
            </a:r>
            <a:r>
              <a:rPr lang="en-US" dirty="0" smtClean="0"/>
              <a:t>and macrophages exposed to foreign substances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Pyrogens</a:t>
            </a:r>
            <a:r>
              <a:rPr lang="en-US" dirty="0" smtClean="0"/>
              <a:t> </a:t>
            </a:r>
            <a:r>
              <a:rPr lang="en-US" dirty="0" smtClean="0"/>
              <a:t>reset the body’s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___________________________ fevers </a:t>
            </a:r>
            <a:r>
              <a:rPr lang="en-US" dirty="0" smtClean="0"/>
              <a:t>are dangerous because heat denatures enzymes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 of </a:t>
            </a:r>
            <a:r>
              <a:rPr lang="en-US" dirty="0" smtClean="0"/>
              <a:t>moderate fever</a:t>
            </a:r>
          </a:p>
          <a:p>
            <a:pPr lvl="1" eaLnBrk="1" hangingPunct="1"/>
            <a:r>
              <a:rPr lang="en-US" dirty="0" smtClean="0"/>
              <a:t>Causes the liver and spleen to </a:t>
            </a:r>
            <a:r>
              <a:rPr lang="en-US" dirty="0" smtClean="0"/>
              <a:t>_________________________________ and </a:t>
            </a:r>
            <a:r>
              <a:rPr lang="en-US" dirty="0" smtClean="0"/>
              <a:t>zinc (needed by microorganisms)</a:t>
            </a:r>
          </a:p>
          <a:p>
            <a:pPr lvl="1" eaLnBrk="1" hangingPunct="1"/>
            <a:r>
              <a:rPr lang="en-US" dirty="0" smtClean="0"/>
              <a:t>Increases </a:t>
            </a:r>
            <a:r>
              <a:rPr lang="en-US" dirty="0" smtClean="0"/>
              <a:t>______________________________, </a:t>
            </a:r>
            <a:r>
              <a:rPr lang="en-US" dirty="0" smtClean="0"/>
              <a:t>which speeds up repair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49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adaptive immune (specific defense) system</a:t>
            </a:r>
          </a:p>
          <a:p>
            <a:pPr lvl="1" eaLnBrk="1" hangingPunct="1"/>
            <a:r>
              <a:rPr lang="en-US" dirty="0" smtClean="0"/>
              <a:t>Protects against </a:t>
            </a:r>
            <a:r>
              <a:rPr lang="en-US" dirty="0" smtClean="0"/>
              <a:t>_______________________________________ and </a:t>
            </a:r>
            <a:r>
              <a:rPr lang="en-US" dirty="0" smtClean="0"/>
              <a:t>abnormal body cells </a:t>
            </a:r>
          </a:p>
          <a:p>
            <a:pPr lvl="1" eaLnBrk="1" hangingPunct="1"/>
            <a:r>
              <a:rPr lang="en-US" dirty="0" smtClean="0"/>
              <a:t>Amplifies the inflammatory response</a:t>
            </a:r>
          </a:p>
          <a:p>
            <a:pPr lvl="1" eaLnBrk="1" hangingPunct="1"/>
            <a:r>
              <a:rPr lang="en-US" dirty="0" smtClean="0"/>
              <a:t>Activates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Adaptive immune response</a:t>
            </a:r>
          </a:p>
          <a:p>
            <a:pPr marL="879475" lvl="1" indent="-533400" eaLnBrk="1" hangingPunct="1"/>
            <a:r>
              <a:rPr lang="en-US" dirty="0" smtClean="0"/>
              <a:t>Is </a:t>
            </a:r>
            <a:r>
              <a:rPr lang="en-US" dirty="0" smtClean="0"/>
              <a:t>_</a:t>
            </a:r>
            <a:endParaRPr lang="en-US" dirty="0" smtClean="0"/>
          </a:p>
          <a:p>
            <a:pPr marL="879475" lvl="1" indent="-533400" eaLnBrk="1" hangingPunct="1"/>
            <a:r>
              <a:rPr lang="en-US" dirty="0" smtClean="0"/>
              <a:t>Is </a:t>
            </a:r>
            <a:r>
              <a:rPr lang="en-US" dirty="0" smtClean="0"/>
              <a:t>_</a:t>
            </a:r>
            <a:endParaRPr lang="en-US" dirty="0" smtClean="0"/>
          </a:p>
          <a:p>
            <a:pPr marL="879475" lvl="1" indent="-533400" eaLnBrk="1" hangingPunct="1"/>
            <a:r>
              <a:rPr lang="en-US" dirty="0" smtClean="0"/>
              <a:t>Has </a:t>
            </a:r>
            <a:r>
              <a:rPr lang="en-US" dirty="0" smtClean="0"/>
              <a:t>_</a:t>
            </a:r>
            <a:endParaRPr lang="en-US" dirty="0" smtClean="0"/>
          </a:p>
          <a:p>
            <a:pPr marL="571500" indent="-571500" eaLnBrk="1" hangingPunct="1"/>
            <a:r>
              <a:rPr lang="en-US" dirty="0" smtClean="0"/>
              <a:t>Two separate overlapping arms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(</a:t>
            </a:r>
            <a:r>
              <a:rPr lang="en-US" dirty="0" smtClean="0"/>
              <a:t>antibody-mediated) immunity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  (</a:t>
            </a:r>
            <a:r>
              <a:rPr lang="en-US" dirty="0" smtClean="0"/>
              <a:t>cell-mediated) immunity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Antigens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Substances that can </a:t>
            </a:r>
            <a:r>
              <a:rPr lang="en-US" dirty="0" smtClean="0"/>
              <a:t>_________________________________  </a:t>
            </a:r>
            <a:r>
              <a:rPr lang="en-US" dirty="0" smtClean="0"/>
              <a:t>the adaptive defenses and </a:t>
            </a:r>
            <a:r>
              <a:rPr lang="en-US" dirty="0" smtClean="0"/>
              <a:t>___________________________ an </a:t>
            </a:r>
            <a:r>
              <a:rPr lang="en-US" dirty="0" smtClean="0"/>
              <a:t>immune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</a:t>
            </a:r>
            <a:r>
              <a:rPr lang="en-US" dirty="0" smtClean="0"/>
              <a:t>are large, complex molecules not normally found in the body </a:t>
            </a:r>
            <a:r>
              <a:rPr lang="en-US" dirty="0" smtClean="0"/>
              <a:t>(_________________________)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Antigens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functional properties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</a:t>
            </a:r>
            <a:r>
              <a:rPr lang="en-US" dirty="0" smtClean="0"/>
              <a:t>to stimulate proliferation of specific lymphocytes and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</a:t>
            </a:r>
            <a:r>
              <a:rPr lang="en-US" dirty="0" smtClean="0"/>
              <a:t>to react with products of activated lymphocytes and antibodies released </a:t>
            </a:r>
          </a:p>
          <a:p>
            <a:pPr eaLnBrk="1" hangingPunct="1"/>
            <a:r>
              <a:rPr lang="en-US" dirty="0" smtClean="0"/>
              <a:t>Examples: foreign protein, polysaccharides, lipids, and nucleic acids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Haptens (Incomplete Antigens)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Small molecules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peptides</a:t>
            </a:r>
            <a:r>
              <a:rPr lang="en-US" dirty="0" smtClean="0"/>
              <a:t>, nucleotides, and </a:t>
            </a:r>
            <a:r>
              <a:rPr lang="en-US" dirty="0" smtClean="0"/>
              <a:t>hormones 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___________________________________ by </a:t>
            </a:r>
            <a:r>
              <a:rPr lang="en-US" dirty="0" smtClean="0"/>
              <a:t>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become </a:t>
            </a:r>
            <a:r>
              <a:rPr lang="en-US" dirty="0" smtClean="0"/>
              <a:t>immunogenic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Cause </a:t>
            </a:r>
            <a:r>
              <a:rPr lang="en-US" dirty="0" smtClean="0"/>
              <a:t>the immune system to mount a harmful attack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 poison ivy, </a:t>
            </a:r>
            <a:r>
              <a:rPr lang="en-US" dirty="0" smtClean="0"/>
              <a:t>_______________________________, </a:t>
            </a:r>
            <a:r>
              <a:rPr lang="en-US" dirty="0" smtClean="0"/>
              <a:t>detergents, and cosmetics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of </a:t>
            </a:r>
            <a:r>
              <a:rPr lang="en-US" dirty="0" smtClean="0"/>
              <a:t>an entire antigen that are </a:t>
            </a:r>
            <a:r>
              <a:rPr lang="en-US" dirty="0" smtClean="0"/>
              <a:t>immunogenic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Antibodies </a:t>
            </a:r>
            <a:r>
              <a:rPr lang="en-US" dirty="0" smtClean="0"/>
              <a:t>and lymphocyte receptors bind to them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naturally occurring antigens have </a:t>
            </a:r>
            <a:r>
              <a:rPr lang="en-US" dirty="0" smtClean="0"/>
              <a:t>____________________________ antigenic </a:t>
            </a:r>
            <a:r>
              <a:rPr lang="en-US" dirty="0" smtClean="0"/>
              <a:t>determinants that</a:t>
            </a:r>
          </a:p>
          <a:p>
            <a:pPr lvl="1" eaLnBrk="1" hangingPunct="1"/>
            <a:r>
              <a:rPr lang="en-US" dirty="0" smtClean="0"/>
              <a:t>Mobilize several different lymphocyte populations</a:t>
            </a:r>
          </a:p>
          <a:p>
            <a:pPr lvl="1" eaLnBrk="1" hangingPunct="1"/>
            <a:r>
              <a:rPr lang="en-US" dirty="0" smtClean="0"/>
              <a:t>Form different kinds of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</a:t>
            </a:r>
            <a:r>
              <a:rPr lang="en-US" dirty="0" smtClean="0"/>
              <a:t>, chemically simple molecules (e.g., plastics) have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Self-Antigens: MHC Proteins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Protein molecules (self-antigens) on the surface of cells</a:t>
            </a:r>
          </a:p>
          <a:p>
            <a:pPr eaLnBrk="1" hangingPunct="1"/>
            <a:r>
              <a:rPr lang="en-US" dirty="0" smtClean="0"/>
              <a:t>Antigenic to </a:t>
            </a:r>
            <a:r>
              <a:rPr lang="en-US" dirty="0" smtClean="0"/>
              <a:t>__________________________ in </a:t>
            </a:r>
            <a:r>
              <a:rPr lang="en-US" dirty="0" smtClean="0"/>
              <a:t>transfusions or grafts </a:t>
            </a:r>
          </a:p>
          <a:p>
            <a:pPr eaLnBrk="1" hangingPunct="1"/>
            <a:r>
              <a:rPr lang="en-US" dirty="0" smtClean="0"/>
              <a:t>Example: MHC proteins</a:t>
            </a:r>
          </a:p>
          <a:p>
            <a:pPr lvl="1" eaLnBrk="1" hangingPunct="1"/>
            <a:r>
              <a:rPr lang="en-US" dirty="0" smtClean="0"/>
              <a:t>Coded for by genes of the major </a:t>
            </a:r>
            <a:r>
              <a:rPr lang="en-US" dirty="0" err="1" smtClean="0"/>
              <a:t>histocompatibility</a:t>
            </a:r>
            <a:r>
              <a:rPr lang="en-US" dirty="0" smtClean="0"/>
              <a:t> complex (MHC) and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Step 1: </a:t>
            </a:r>
            <a:r>
              <a:rPr lang="en-US" dirty="0" smtClean="0"/>
              <a:t>_______________________________ of </a:t>
            </a:r>
            <a:r>
              <a:rPr lang="en-US" dirty="0" smtClean="0"/>
              <a:t>phagocyte to pathogen </a:t>
            </a:r>
          </a:p>
          <a:p>
            <a:pPr lvl="1" eaLnBrk="1" hangingPunct="1"/>
            <a:r>
              <a:rPr lang="en-US" dirty="0" smtClean="0"/>
              <a:t>Facilitated by </a:t>
            </a:r>
            <a:r>
              <a:rPr lang="en-US" dirty="0" smtClean="0"/>
              <a:t>____________________________of </a:t>
            </a:r>
            <a:r>
              <a:rPr lang="en-US" dirty="0" smtClean="0"/>
              <a:t>pathogen by complement proteins or antibodies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Classes of MHC proteins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______________________ </a:t>
            </a:r>
            <a:r>
              <a:rPr lang="en-US" sz="2400" dirty="0" smtClean="0"/>
              <a:t>MHC proteins, found on virtually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Class _____________ </a:t>
            </a:r>
            <a:r>
              <a:rPr lang="en-US" sz="2400" dirty="0" smtClean="0"/>
              <a:t>MHC proteins, found on certain cells in the immune response 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MHC </a:t>
            </a:r>
            <a:r>
              <a:rPr lang="en-US" sz="2600" dirty="0" smtClean="0"/>
              <a:t>proteins display peptides (usually self-antigens)</a:t>
            </a:r>
          </a:p>
          <a:p>
            <a:pPr eaLnBrk="1" hangingPunct="1"/>
            <a:r>
              <a:rPr lang="en-US" sz="2600" dirty="0" smtClean="0"/>
              <a:t>In infected cells, MHC proteins </a:t>
            </a:r>
            <a:r>
              <a:rPr lang="en-US" sz="2600" dirty="0" smtClean="0"/>
              <a:t>_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Cells of the Adaptive Immune System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lymphocytes</a:t>
            </a:r>
          </a:p>
          <a:p>
            <a:pPr lvl="1" eaLnBrk="1" hangingPunct="1"/>
            <a:r>
              <a:rPr lang="en-US" dirty="0" smtClean="0"/>
              <a:t>B lymphocytes </a:t>
            </a:r>
            <a:endParaRPr lang="en-US" dirty="0" smtClean="0"/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T </a:t>
            </a:r>
            <a:r>
              <a:rPr lang="en-US" dirty="0" smtClean="0"/>
              <a:t>lymphocytes</a:t>
            </a:r>
          </a:p>
          <a:p>
            <a:pPr lvl="2" eaLnBrk="1" hangingPunct="1"/>
            <a:r>
              <a:rPr lang="en-US" dirty="0" smtClean="0"/>
              <a:t>  </a:t>
            </a:r>
            <a:endParaRPr lang="en-US" dirty="0" smtClean="0"/>
          </a:p>
          <a:p>
            <a:pPr eaLnBrk="1" hangingPunct="1"/>
            <a:r>
              <a:rPr lang="en-US" dirty="0" smtClean="0"/>
              <a:t>Antigen-presenting cells (APCs)</a:t>
            </a:r>
          </a:p>
          <a:p>
            <a:pPr lvl="1" eaLnBrk="1" hangingPunct="1"/>
            <a:r>
              <a:rPr lang="en-US" dirty="0" smtClean="0"/>
              <a:t>Do not respond to specific antigens</a:t>
            </a:r>
          </a:p>
          <a:p>
            <a:pPr lvl="1" eaLnBrk="1" hangingPunct="1"/>
            <a:r>
              <a:rPr lang="en-US" dirty="0" smtClean="0"/>
              <a:t>Play essential </a:t>
            </a:r>
            <a:r>
              <a:rPr lang="en-US" dirty="0" smtClean="0"/>
              <a:t>_____________________________ in </a:t>
            </a:r>
            <a:r>
              <a:rPr lang="en-US" dirty="0" smtClean="0"/>
              <a:t>immunity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Originate in red bone marrow</a:t>
            </a:r>
          </a:p>
          <a:p>
            <a:pPr lvl="1" eaLnBrk="1" hangingPunct="1"/>
            <a:r>
              <a:rPr lang="en-US" dirty="0" smtClean="0"/>
              <a:t>B cells mature in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T cells mature in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mature, they have</a:t>
            </a:r>
          </a:p>
          <a:p>
            <a:pPr lvl="1" eaLnBrk="1" hangingPunct="1"/>
            <a:r>
              <a:rPr lang="en-US" dirty="0" err="1" smtClean="0"/>
              <a:t>Immunocompetence</a:t>
            </a:r>
            <a:r>
              <a:rPr lang="en-US" dirty="0" smtClean="0"/>
              <a:t>; they are able to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Self-tolerance </a:t>
            </a:r>
          </a:p>
          <a:p>
            <a:pPr lvl="2" eaLnBrk="1" hangingPunct="1"/>
            <a:r>
              <a:rPr lang="en-US" dirty="0" smtClean="0"/>
              <a:t>unresponsive </a:t>
            </a:r>
            <a:r>
              <a:rPr lang="en-US" dirty="0" smtClean="0"/>
              <a:t>to self antigens</a:t>
            </a:r>
          </a:p>
          <a:p>
            <a:pPr eaLnBrk="1" hangingPunct="1"/>
            <a:r>
              <a:rPr lang="en-US" dirty="0" smtClean="0"/>
              <a:t>Naive (unexposed) B and T cells are exported to lymph nodes, spleen, and other lymphoid organs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Cells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 cells mature in the thymus under negative and positive selection pressures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 </a:t>
            </a:r>
            <a:r>
              <a:rPr lang="en-US" dirty="0" smtClean="0"/>
              <a:t>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Prompts </a:t>
            </a:r>
            <a:r>
              <a:rPr lang="en-US" dirty="0" smtClean="0"/>
              <a:t>_______________________________ of </a:t>
            </a:r>
            <a:r>
              <a:rPr lang="en-US" dirty="0" smtClean="0"/>
              <a:t>T cells that bind to self-antigens displayed by self-MHC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Antigen-Presenting Cells (APCs)</a:t>
            </a:r>
          </a:p>
        </p:txBody>
      </p:sp>
      <p:sp>
        <p:nvSpPr>
          <p:cNvPr id="1034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Present fragments of antigens to be recognized by T cells</a:t>
            </a:r>
          </a:p>
          <a:p>
            <a:pPr eaLnBrk="1" hangingPunct="1"/>
            <a:r>
              <a:rPr lang="en-US" sz="2600" dirty="0" smtClean="0"/>
              <a:t>Major types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 connective tissues and epidermis</a:t>
            </a:r>
          </a:p>
          <a:p>
            <a:pPr lvl="1" eaLnBrk="1" hangingPunct="1"/>
            <a:r>
              <a:rPr lang="en-US" sz="2400" dirty="0" smtClean="0"/>
              <a:t>___________________________________ in </a:t>
            </a:r>
            <a:r>
              <a:rPr lang="en-US" sz="2400" dirty="0" smtClean="0"/>
              <a:t>connective tissues and lymphoid organs</a:t>
            </a:r>
          </a:p>
          <a:p>
            <a:pPr lvl="1" eaLnBrk="1" hangingPunct="1"/>
            <a:r>
              <a:rPr lang="en-US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Macrophages and Dendritic Cells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Present antigens and activate T cells</a:t>
            </a:r>
          </a:p>
          <a:p>
            <a:pPr lvl="1" eaLnBrk="1" hangingPunct="1"/>
            <a:r>
              <a:rPr lang="en-US" sz="2400" dirty="0" smtClean="0"/>
              <a:t>Macrophages mostly remain fixed in the lymphoid organs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internalize pathogens and enter </a:t>
            </a:r>
            <a:r>
              <a:rPr lang="en-US" sz="2400" dirty="0" err="1" smtClean="0"/>
              <a:t>lymphatics</a:t>
            </a:r>
            <a:r>
              <a:rPr lang="en-US" sz="2400" dirty="0" smtClean="0"/>
              <a:t> to present the antigens to T cells in lymphoid organs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Activated </a:t>
            </a:r>
            <a:r>
              <a:rPr lang="en-US" sz="2600" dirty="0" smtClean="0"/>
              <a:t>T cells </a:t>
            </a:r>
            <a:r>
              <a:rPr lang="en-US" sz="2600" dirty="0" smtClean="0"/>
              <a:t>_</a:t>
            </a:r>
            <a:endParaRPr lang="en-US" sz="2600" dirty="0" smtClean="0"/>
          </a:p>
          <a:p>
            <a:pPr lvl="1" eaLnBrk="1" hangingPunct="1"/>
            <a:r>
              <a:rPr lang="en-US" sz="2400" dirty="0" smtClean="0"/>
              <a:t>Prod macrophages to become </a:t>
            </a:r>
            <a:r>
              <a:rPr lang="en-US" sz="2400" dirty="0" smtClean="0"/>
              <a:t>_____________________________________________ and </a:t>
            </a:r>
            <a:r>
              <a:rPr lang="en-US" sz="2400" dirty="0" smtClean="0"/>
              <a:t>to secrete bactericidal chemicals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Immunity: Summary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 </a:t>
            </a:r>
            <a:r>
              <a:rPr lang="en-US" dirty="0" smtClean="0"/>
              <a:t>__________________________,  APCs</a:t>
            </a:r>
            <a:r>
              <a:rPr lang="en-US" dirty="0" smtClean="0"/>
              <a:t>, and specific molecules to identify and destroy </a:t>
            </a:r>
            <a:r>
              <a:rPr lang="en-US" dirty="0" err="1" smtClean="0"/>
              <a:t>nonself</a:t>
            </a:r>
            <a:r>
              <a:rPr lang="en-US" dirty="0" smtClean="0"/>
              <a:t> substances</a:t>
            </a:r>
          </a:p>
          <a:p>
            <a:pPr eaLnBrk="1" hangingPunct="1"/>
            <a:r>
              <a:rPr lang="en-US" dirty="0" smtClean="0"/>
              <a:t>Depends upon the ability of its cells to</a:t>
            </a:r>
          </a:p>
          <a:p>
            <a:pPr lvl="1" eaLnBrk="1" hangingPunct="1"/>
            <a:r>
              <a:rPr lang="en-US" dirty="0" smtClean="0"/>
              <a:t>______________________________________ by </a:t>
            </a:r>
            <a:r>
              <a:rPr lang="en-US" dirty="0" smtClean="0"/>
              <a:t>binding to them</a:t>
            </a:r>
          </a:p>
          <a:p>
            <a:pPr lvl="1" eaLnBrk="1" hangingPunct="1"/>
            <a:r>
              <a:rPr lang="en-US" dirty="0" smtClean="0"/>
              <a:t>Communicate with one another so that the whole system mounts a specific response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Humoral Immunity Response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Antigen challenge</a:t>
            </a:r>
          </a:p>
          <a:p>
            <a:pPr lvl="1" eaLnBrk="1" hangingPunct="1"/>
            <a:r>
              <a:rPr lang="en-US" dirty="0" smtClean="0"/>
              <a:t>First encounter between an antigen and a naive </a:t>
            </a:r>
            <a:r>
              <a:rPr lang="en-US" dirty="0" err="1" smtClean="0"/>
              <a:t>immunocompetent</a:t>
            </a:r>
            <a:r>
              <a:rPr lang="en-US" dirty="0" smtClean="0"/>
              <a:t> lymphocyte</a:t>
            </a:r>
          </a:p>
          <a:p>
            <a:pPr lvl="1" eaLnBrk="1" hangingPunct="1"/>
            <a:r>
              <a:rPr lang="en-US" dirty="0" smtClean="0"/>
              <a:t>Usually occurs in the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If the lymphocyte is a B cell</a:t>
            </a:r>
          </a:p>
          <a:p>
            <a:pPr lvl="1" eaLnBrk="1" hangingPunct="1"/>
            <a:r>
              <a:rPr lang="en-US" dirty="0" smtClean="0"/>
              <a:t>The antigen provokes a </a:t>
            </a:r>
            <a:r>
              <a:rPr lang="en-US" dirty="0" err="1" smtClean="0"/>
              <a:t>humoral</a:t>
            </a:r>
            <a:r>
              <a:rPr lang="en-US" dirty="0" smtClean="0"/>
              <a:t> immune response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Clonal Selection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 eaLnBrk="1" hangingPunct="1"/>
            <a:r>
              <a:rPr lang="en-US" dirty="0" smtClean="0"/>
              <a:t>Antigen binding activates B cells</a:t>
            </a:r>
            <a:endParaRPr lang="en-US" dirty="0" smtClean="0"/>
          </a:p>
          <a:p>
            <a:pPr marL="495300" indent="-495300" eaLnBrk="1" hangingPunct="1"/>
            <a:r>
              <a:rPr lang="en-US" dirty="0" smtClean="0"/>
              <a:t>Antigen taken into B cells by _</a:t>
            </a:r>
            <a:endParaRPr lang="en-US" dirty="0" smtClean="0"/>
          </a:p>
          <a:p>
            <a:pPr marL="495300" indent="-495300" eaLnBrk="1" hangingPunct="1"/>
            <a:r>
              <a:rPr lang="en-US" dirty="0" smtClean="0"/>
              <a:t>B cell produces clones that have receptors for the antigen that originally bound to it. </a:t>
            </a:r>
          </a:p>
          <a:p>
            <a:pPr marL="895350" lvl="1" indent="-495300" eaLnBrk="1" hangingPunct="1"/>
            <a:r>
              <a:rPr lang="en-US" dirty="0" smtClean="0"/>
              <a:t>Needs _____________________________ to do this</a:t>
            </a:r>
          </a:p>
          <a:p>
            <a:pPr eaLnBrk="1" hangingPunct="1"/>
            <a:r>
              <a:rPr lang="en-US" dirty="0" smtClean="0"/>
              <a:t>Most clone cells _</a:t>
            </a:r>
          </a:p>
          <a:p>
            <a:pPr lvl="1" eaLnBrk="1" hangingPunct="1"/>
            <a:r>
              <a:rPr lang="en-US" dirty="0" smtClean="0"/>
              <a:t>secrete specific antibodies at the rate of 2000 molecules per second for four to five days</a:t>
            </a:r>
          </a:p>
          <a:p>
            <a:pPr marL="495300" indent="-4953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 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Destruction of pathogens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digestion </a:t>
            </a:r>
            <a:r>
              <a:rPr lang="en-US" dirty="0" smtClean="0"/>
              <a:t>by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Respiratory burst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Release of cell-killing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Activation of additional enzymes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Oxidizing chemicals </a:t>
            </a:r>
            <a:r>
              <a:rPr lang="en-US" dirty="0" smtClean="0"/>
              <a:t>	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neutrophils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Secreted antibodies</a:t>
            </a:r>
          </a:p>
          <a:p>
            <a:pPr lvl="1" eaLnBrk="1" hangingPunct="1"/>
            <a:r>
              <a:rPr lang="en-US" dirty="0" smtClean="0"/>
              <a:t>Circulate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Bind to free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16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Clone cells that do not become plasma cells become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Provide immunological memory</a:t>
            </a:r>
          </a:p>
          <a:p>
            <a:pPr lvl="1" eaLnBrk="1" hangingPunct="1"/>
            <a:r>
              <a:rPr lang="en-US" dirty="0" smtClean="0"/>
              <a:t>Mount an </a:t>
            </a:r>
            <a:r>
              <a:rPr lang="en-US" dirty="0" smtClean="0"/>
              <a:t>______________________________ response </a:t>
            </a:r>
            <a:r>
              <a:rPr lang="en-US" dirty="0" smtClean="0"/>
              <a:t>to </a:t>
            </a:r>
            <a:r>
              <a:rPr lang="en-US" dirty="0" smtClean="0"/>
              <a:t>______________________________ of </a:t>
            </a:r>
            <a:r>
              <a:rPr lang="en-US" dirty="0" smtClean="0"/>
              <a:t>the same antigen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Primary immune response</a:t>
            </a:r>
          </a:p>
          <a:p>
            <a:pPr lvl="1" eaLnBrk="1" hangingPunct="1"/>
            <a:r>
              <a:rPr lang="en-US" dirty="0" smtClean="0"/>
              <a:t> Occurs on the first exposure to a specific antigen</a:t>
            </a:r>
          </a:p>
          <a:p>
            <a:pPr lvl="1" eaLnBrk="1" hangingPunct="1"/>
            <a:r>
              <a:rPr lang="en-US" dirty="0" smtClean="0"/>
              <a:t>Lag period: 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Peak levels of plasma antibody are reached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Antibody </a:t>
            </a:r>
            <a:r>
              <a:rPr lang="en-US" dirty="0" smtClean="0"/>
              <a:t>levels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Secondary immune response</a:t>
            </a:r>
          </a:p>
          <a:p>
            <a:pPr lvl="1" eaLnBrk="1" hangingPunct="1"/>
            <a:r>
              <a:rPr lang="en-US" dirty="0" smtClean="0"/>
              <a:t>Occurs on </a:t>
            </a:r>
            <a:r>
              <a:rPr lang="en-US" dirty="0" smtClean="0"/>
              <a:t>_______________________________ to </a:t>
            </a:r>
            <a:r>
              <a:rPr lang="en-US" dirty="0" smtClean="0"/>
              <a:t>the same antigen</a:t>
            </a:r>
          </a:p>
          <a:p>
            <a:pPr lvl="1" eaLnBrk="1" hangingPunct="1"/>
            <a:r>
              <a:rPr lang="en-US" dirty="0" smtClean="0"/>
              <a:t>Sensitized memory cells respond within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Antibody levels peak in </a:t>
            </a:r>
            <a:r>
              <a:rPr lang="en-US" dirty="0" smtClean="0"/>
              <a:t>_______________________________________ at </a:t>
            </a:r>
            <a:r>
              <a:rPr lang="en-US" dirty="0" smtClean="0"/>
              <a:t>much higher levels </a:t>
            </a:r>
          </a:p>
          <a:p>
            <a:pPr lvl="1" eaLnBrk="1" hangingPunct="1"/>
            <a:r>
              <a:rPr lang="en-US" dirty="0" smtClean="0"/>
              <a:t>Antibodies bind with greater affinity</a:t>
            </a:r>
          </a:p>
          <a:p>
            <a:pPr lvl="1" eaLnBrk="1" hangingPunct="1"/>
            <a:r>
              <a:rPr lang="en-US" dirty="0" smtClean="0"/>
              <a:t>Antibody level can remain high for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Occurs when B cells encounter </a:t>
            </a:r>
            <a:r>
              <a:rPr lang="en-US" dirty="0" smtClean="0"/>
              <a:t>____________________________ and </a:t>
            </a:r>
            <a:r>
              <a:rPr lang="en-US" dirty="0" smtClean="0"/>
              <a:t>produce specific antibodies against them</a:t>
            </a:r>
          </a:p>
          <a:p>
            <a:pPr lvl="1" eaLnBrk="1" hangingPunct="1"/>
            <a:r>
              <a:rPr lang="en-US" dirty="0" smtClean="0"/>
              <a:t>Two types</a:t>
            </a:r>
          </a:p>
          <a:p>
            <a:pPr lvl="2" eaLnBrk="1" hangingPunct="1"/>
            <a:r>
              <a:rPr lang="en-US" dirty="0" smtClean="0"/>
              <a:t>Naturally </a:t>
            </a:r>
            <a:r>
              <a:rPr lang="en-US" dirty="0" smtClean="0"/>
              <a:t>acquired</a:t>
            </a:r>
          </a:p>
          <a:p>
            <a:pPr lvl="3" eaLnBrk="1" hangingPunct="1"/>
            <a:r>
              <a:rPr lang="en-US" dirty="0" smtClean="0"/>
              <a:t>response </a:t>
            </a:r>
            <a:r>
              <a:rPr lang="en-US" dirty="0" smtClean="0"/>
              <a:t>to a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Artificially acquired</a:t>
            </a:r>
          </a:p>
          <a:p>
            <a:pPr lvl="3" eaLnBrk="1" hangingPunct="1"/>
            <a:r>
              <a:rPr lang="en-US" dirty="0" smtClean="0"/>
              <a:t>response </a:t>
            </a:r>
            <a:r>
              <a:rPr lang="en-US" dirty="0" smtClean="0"/>
              <a:t>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Vaccines</a:t>
            </a:r>
          </a:p>
          <a:p>
            <a:pPr lvl="1" eaLnBrk="1" hangingPunct="1"/>
            <a:r>
              <a:rPr lang="en-US" dirty="0" smtClean="0"/>
              <a:t>Spare us the symptoms of the primary response</a:t>
            </a:r>
          </a:p>
          <a:p>
            <a:pPr lvl="1" eaLnBrk="1" hangingPunct="1"/>
            <a:r>
              <a:rPr lang="en-US" dirty="0" smtClean="0"/>
              <a:t>Provide </a:t>
            </a:r>
            <a:r>
              <a:rPr lang="en-US" dirty="0" smtClean="0"/>
              <a:t>____________________________________ that </a:t>
            </a:r>
            <a:r>
              <a:rPr lang="en-US" dirty="0" smtClean="0"/>
              <a:t>are immunogenic and reactive</a:t>
            </a:r>
          </a:p>
          <a:p>
            <a:pPr lvl="1" eaLnBrk="1" hangingPunct="1"/>
            <a:r>
              <a:rPr lang="en-US" dirty="0" smtClean="0"/>
              <a:t> Target only </a:t>
            </a:r>
            <a:r>
              <a:rPr lang="en-US" dirty="0" smtClean="0"/>
              <a:t>______________________________________, </a:t>
            </a:r>
            <a:r>
              <a:rPr lang="en-US" dirty="0" smtClean="0"/>
              <a:t>so fail to fully establish cellular immunological memory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1981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introduced, but not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 </a:t>
            </a:r>
            <a:r>
              <a:rPr lang="en-US" dirty="0" smtClean="0"/>
              <a:t>cells are not challenged by antigens</a:t>
            </a:r>
          </a:p>
          <a:p>
            <a:pPr eaLnBrk="1" hangingPunct="1"/>
            <a:r>
              <a:rPr lang="en-US" dirty="0" smtClean="0"/>
              <a:t>Immunological </a:t>
            </a:r>
            <a:r>
              <a:rPr lang="en-US" dirty="0" smtClean="0"/>
              <a:t>_________________________ does </a:t>
            </a:r>
            <a:r>
              <a:rPr lang="en-US" dirty="0" smtClean="0"/>
              <a:t>not occur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/>
            <a:r>
              <a:rPr lang="en-US" dirty="0" smtClean="0"/>
              <a:t>Two types</a:t>
            </a:r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Naturally </a:t>
            </a:r>
            <a:r>
              <a:rPr lang="en-US" dirty="0" smtClean="0"/>
              <a:t>acquired</a:t>
            </a:r>
          </a:p>
          <a:p>
            <a:pPr marL="1427163" lvl="2" indent="-458788" eaLnBrk="1" hangingPunct="1"/>
            <a:r>
              <a:rPr lang="en-US" dirty="0" smtClean="0"/>
              <a:t> </a:t>
            </a:r>
            <a:endParaRPr lang="en-US" dirty="0" smtClean="0"/>
          </a:p>
          <a:p>
            <a:pPr marL="1027113" lvl="1" indent="-458788" eaLnBrk="1" hangingPunct="1">
              <a:buFont typeface="Times" charset="0"/>
              <a:buAutoNum type="arabicPeriod"/>
            </a:pPr>
            <a:endParaRPr lang="en-US" dirty="0" smtClean="0"/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427163" lvl="2" indent="-458788" eaLnBrk="1" hangingPunct="1"/>
            <a:r>
              <a:rPr lang="en-US" dirty="0" smtClean="0"/>
              <a:t>injection </a:t>
            </a:r>
            <a:r>
              <a:rPr lang="en-US" dirty="0" smtClean="0"/>
              <a:t>of serum, such as gamma globulin</a:t>
            </a:r>
          </a:p>
          <a:p>
            <a:pPr marL="1484313" lvl="2" indent="-284163" eaLnBrk="1" hangingPunct="1"/>
            <a:r>
              <a:rPr lang="en-US" dirty="0" smtClean="0"/>
              <a:t>Protection is immediate but ends </a:t>
            </a:r>
            <a:r>
              <a:rPr lang="en-US" dirty="0" smtClean="0"/>
              <a:t>_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7800" y="6488668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Chapter 20.  Start Chapter 21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Antibodies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Immunoglobulins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Proteins </a:t>
            </a:r>
            <a:r>
              <a:rPr lang="en-US" dirty="0" smtClean="0"/>
              <a:t>secreted by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Capable </a:t>
            </a:r>
            <a:r>
              <a:rPr lang="en-US" dirty="0" smtClean="0"/>
              <a:t>of binding specifically with </a:t>
            </a:r>
            <a:r>
              <a:rPr lang="en-US" dirty="0" smtClean="0"/>
              <a:t>_________________________________ detected </a:t>
            </a:r>
            <a:r>
              <a:rPr lang="en-US" dirty="0" smtClean="0"/>
              <a:t>by B cells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Antibody Structure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T-or Y-shaped monomer 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/>
              <a:t>four </a:t>
            </a:r>
            <a:r>
              <a:rPr lang="en-US" dirty="0" smtClean="0"/>
              <a:t>linked </a:t>
            </a:r>
            <a:r>
              <a:rPr lang="en-US" dirty="0" smtClean="0"/>
              <a:t>polypeptide chains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(NK) Cells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Target cells that </a:t>
            </a:r>
            <a:r>
              <a:rPr lang="en-US" dirty="0" smtClean="0"/>
              <a:t>_____________________ “</a:t>
            </a:r>
            <a:r>
              <a:rPr lang="en-US" dirty="0" smtClean="0"/>
              <a:t>self” cell-surface receptors</a:t>
            </a:r>
          </a:p>
          <a:p>
            <a:pPr eaLnBrk="1" hangingPunct="1"/>
            <a:r>
              <a:rPr lang="en-US" dirty="0" smtClean="0"/>
              <a:t>Induce </a:t>
            </a:r>
            <a:r>
              <a:rPr lang="en-US" dirty="0" smtClean="0"/>
              <a:t>_____________________________ in </a:t>
            </a:r>
            <a:r>
              <a:rPr lang="en-US" dirty="0" smtClean="0"/>
              <a:t>cancer cells and virus-infected cells </a:t>
            </a:r>
          </a:p>
          <a:p>
            <a:pPr eaLnBrk="1" hangingPunct="1"/>
            <a:r>
              <a:rPr lang="en-US" dirty="0" smtClean="0"/>
              <a:t>_______________________________ the </a:t>
            </a:r>
            <a:r>
              <a:rPr lang="en-US" dirty="0" smtClean="0"/>
              <a:t>inflammatory response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Triggered whenever body tissues are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Disposes </a:t>
            </a:r>
            <a:r>
              <a:rPr lang="en-US" dirty="0" smtClean="0"/>
              <a:t>of cell debris and pathogens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Sets </a:t>
            </a:r>
            <a:r>
              <a:rPr lang="en-US" dirty="0" smtClean="0"/>
              <a:t>the stage for repair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Cardinal signs of acute inflammation: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rubor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calor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tumor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dolor</a:t>
            </a:r>
            <a:endParaRPr lang="en-US" dirty="0" smtClean="0"/>
          </a:p>
          <a:p>
            <a:pPr marL="879475" lvl="1" indent="-5334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Inflammatory mediators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from _________________________________ cells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Blood </a:t>
            </a:r>
            <a:r>
              <a:rPr lang="en-US" dirty="0" smtClean="0"/>
              <a:t>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Kinins</a:t>
            </a:r>
            <a:r>
              <a:rPr lang="en-US" dirty="0" smtClean="0"/>
              <a:t>, prostaglandins (PGs), </a:t>
            </a:r>
            <a:r>
              <a:rPr lang="en-US" dirty="0" err="1" smtClean="0"/>
              <a:t>leukotrienes</a:t>
            </a:r>
            <a:r>
              <a:rPr lang="en-US" dirty="0" smtClean="0"/>
              <a:t>, and complement </a:t>
            </a:r>
          </a:p>
          <a:p>
            <a:pPr lvl="2" eaLnBrk="1" hangingPunct="1"/>
            <a:r>
              <a:rPr lang="en-US" dirty="0" smtClean="0"/>
              <a:t>Released by injured tissue, phagocytes, lymphocytes, </a:t>
            </a:r>
            <a:r>
              <a:rPr lang="en-US" dirty="0" err="1" smtClean="0"/>
              <a:t>basophils</a:t>
            </a:r>
            <a:r>
              <a:rPr lang="en-US" dirty="0" smtClean="0"/>
              <a:t>, and mast cells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Vasodilation and Increased Vascular Permeability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Inflammatory chemicals cause</a:t>
            </a:r>
          </a:p>
          <a:p>
            <a:pPr lvl="1" eaLnBrk="1" hangingPunct="1"/>
            <a:r>
              <a:rPr lang="en-US" dirty="0" smtClean="0"/>
              <a:t>________________________________________, </a:t>
            </a:r>
            <a:r>
              <a:rPr lang="en-US" dirty="0" smtClean="0"/>
              <a:t>resulting in hyperemia </a:t>
            </a:r>
          </a:p>
          <a:p>
            <a:pPr lvl="1" eaLnBrk="1" hangingPunct="1"/>
            <a:r>
              <a:rPr lang="en-US" dirty="0" smtClean="0"/>
              <a:t>_______________________________________ of </a:t>
            </a:r>
            <a:r>
              <a:rPr lang="en-US" dirty="0" smtClean="0"/>
              <a:t>local capillaries and </a:t>
            </a:r>
            <a:r>
              <a:rPr lang="en-US" dirty="0" smtClean="0"/>
              <a:t>edema </a:t>
            </a:r>
          </a:p>
          <a:p>
            <a:pPr lvl="2" eaLnBrk="1" hangingPunct="1"/>
            <a:r>
              <a:rPr lang="en-US" dirty="0" smtClean="0"/>
              <a:t>leakage of </a:t>
            </a:r>
            <a:r>
              <a:rPr lang="en-US" dirty="0" err="1" smtClean="0"/>
              <a:t>exudate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Exudate</a:t>
            </a:r>
            <a:r>
              <a:rPr lang="en-US" dirty="0" smtClean="0"/>
              <a:t> </a:t>
            </a:r>
            <a:r>
              <a:rPr lang="en-US" dirty="0" smtClean="0"/>
              <a:t>contains proteins,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1353</Words>
  <Application>Microsoft Office PowerPoint</Application>
  <PresentationFormat>On-screen Show (4:3)</PresentationFormat>
  <Paragraphs>322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Phagocytes: Macrophages</vt:lpstr>
      <vt:lpstr>Phagocytes: Neutrophils</vt:lpstr>
      <vt:lpstr>Mechanism of Phagocytosis</vt:lpstr>
      <vt:lpstr>Mechanism of Phagocytosis </vt:lpstr>
      <vt:lpstr>Natural Killer (NK) Cells</vt:lpstr>
      <vt:lpstr>Inflammatory Response</vt:lpstr>
      <vt:lpstr>Inflammatory Response</vt:lpstr>
      <vt:lpstr>Inflammatory Response</vt:lpstr>
      <vt:lpstr>Vasodilation and Increased Vascular Permeability</vt:lpstr>
      <vt:lpstr>Phagocyte Mobilization</vt:lpstr>
      <vt:lpstr>Antimicrobial Proteins</vt:lpstr>
      <vt:lpstr>Interferons</vt:lpstr>
      <vt:lpstr>Interferons</vt:lpstr>
      <vt:lpstr>Interferons</vt:lpstr>
      <vt:lpstr>Complement</vt:lpstr>
      <vt:lpstr>Complement</vt:lpstr>
      <vt:lpstr>Complement Activation</vt:lpstr>
      <vt:lpstr>Complement Activation</vt:lpstr>
      <vt:lpstr>Complement Activation</vt:lpstr>
      <vt:lpstr>Fever</vt:lpstr>
      <vt:lpstr>Fever</vt:lpstr>
      <vt:lpstr>Adaptive Defenses</vt:lpstr>
      <vt:lpstr>Adaptive Defenses</vt:lpstr>
      <vt:lpstr>Antigens</vt:lpstr>
      <vt:lpstr>Complete Antigens</vt:lpstr>
      <vt:lpstr>Haptens (Incomplete Antigens)</vt:lpstr>
      <vt:lpstr>Antigenic Determinants</vt:lpstr>
      <vt:lpstr>Antigenic Determinants</vt:lpstr>
      <vt:lpstr>Self-Antigens: MHC Proteins</vt:lpstr>
      <vt:lpstr>MHC Proteins</vt:lpstr>
      <vt:lpstr>Cells of the Adaptive Immune System</vt:lpstr>
      <vt:lpstr>Lymphocytes</vt:lpstr>
      <vt:lpstr>Lymphocytes</vt:lpstr>
      <vt:lpstr>T Cells</vt:lpstr>
      <vt:lpstr>Antigen-Presenting Cells (APCs)</vt:lpstr>
      <vt:lpstr>Macrophages and Dendritic Cells</vt:lpstr>
      <vt:lpstr>Adaptive Immunity: Summary</vt:lpstr>
      <vt:lpstr>Humoral Immunity Response</vt:lpstr>
      <vt:lpstr>Clonal Selection</vt:lpstr>
      <vt:lpstr>Fate of the Clones</vt:lpstr>
      <vt:lpstr>Fate of the Clones</vt:lpstr>
      <vt:lpstr>Immunological Memory</vt:lpstr>
      <vt:lpstr>Immunological Memory</vt:lpstr>
      <vt:lpstr>Active Humoral Immunity</vt:lpstr>
      <vt:lpstr>Active Humoral Immunity</vt:lpstr>
      <vt:lpstr>Passive Humoral Immunity</vt:lpstr>
      <vt:lpstr>Passive Humoral Immunity</vt:lpstr>
      <vt:lpstr>Antibodies</vt:lpstr>
      <vt:lpstr>Basic Antibody Structure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Phagocytes: Macrophages</dc:title>
  <dc:creator>bawargo</dc:creator>
  <cp:lastModifiedBy>bawargo</cp:lastModifiedBy>
  <cp:revision>1</cp:revision>
  <dcterms:created xsi:type="dcterms:W3CDTF">2010-09-30T18:44:12Z</dcterms:created>
  <dcterms:modified xsi:type="dcterms:W3CDTF">2010-09-30T18:44:41Z</dcterms:modified>
</cp:coreProperties>
</file>