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BF87C-2A9D-4A1F-8D84-EA2F27F39B6D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9A51-8CA8-4449-8451-C8BFDC9019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850" y="1447800"/>
            <a:ext cx="23431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280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00800" cy="4800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IgM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/>
              <a:t>_____________________________; </a:t>
            </a:r>
            <a:r>
              <a:rPr lang="en-US" dirty="0" smtClean="0"/>
              <a:t>first antibody released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Potent agglutinating agent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Readily fixes and activates complement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IgA</a:t>
            </a:r>
            <a:r>
              <a:rPr lang="en-US" dirty="0" smtClean="0"/>
              <a:t> (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 err="1" smtClean="0"/>
              <a:t>IgA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Monomer or </a:t>
            </a:r>
            <a:r>
              <a:rPr lang="en-US" dirty="0" smtClean="0"/>
              <a:t>_____________________ ; </a:t>
            </a:r>
            <a:r>
              <a:rPr lang="en-US" dirty="0" smtClean="0"/>
              <a:t>in </a:t>
            </a:r>
            <a:r>
              <a:rPr lang="en-US" dirty="0" smtClean="0"/>
              <a:t>_____________________and </a:t>
            </a:r>
            <a:r>
              <a:rPr lang="en-US" dirty="0" smtClean="0"/>
              <a:t>other secretions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Helps prevent entry of pathogens </a:t>
            </a:r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572000"/>
            <a:ext cx="19907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Cell-Mediated Immune Response</a:t>
            </a:r>
          </a:p>
        </p:txBody>
      </p:sp>
      <p:sp>
        <p:nvSpPr>
          <p:cNvPr id="1423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provide defense against </a:t>
            </a:r>
            <a:r>
              <a:rPr lang="en-US" dirty="0" smtClean="0"/>
              <a:t>____________________________ antigens</a:t>
            </a:r>
            <a:endParaRPr lang="en-US" dirty="0" smtClean="0"/>
          </a:p>
          <a:p>
            <a:pPr lvl="1" eaLnBrk="1" hangingPunct="1"/>
            <a:r>
              <a:rPr lang="en-US" dirty="0" smtClean="0"/>
              <a:t>Two types of surface receptors of T cells</a:t>
            </a:r>
          </a:p>
          <a:p>
            <a:pPr lvl="3" eaLnBrk="1" hangingPunct="1"/>
            <a:r>
              <a:rPr lang="en-US" sz="2400" dirty="0" smtClean="0"/>
              <a:t> </a:t>
            </a:r>
            <a:endParaRPr lang="en-US" sz="2400" dirty="0" smtClean="0"/>
          </a:p>
          <a:p>
            <a:pPr lvl="3" eaLnBrk="1" hangingPunct="1"/>
            <a:r>
              <a:rPr lang="en-US" sz="2400" dirty="0" smtClean="0"/>
              <a:t>Play a role in T cell interactions with other cells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Cell-Mediated Immune Response</a:t>
            </a:r>
          </a:p>
        </p:txBody>
      </p:sp>
      <p:sp>
        <p:nvSpPr>
          <p:cNvPr id="1433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Major types of T cells</a:t>
            </a:r>
          </a:p>
          <a:p>
            <a:pPr lvl="1" eaLnBrk="1" hangingPunct="1"/>
            <a:r>
              <a:rPr lang="en-US" dirty="0" smtClean="0"/>
              <a:t>CD4 cells become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CD8 cells become </a:t>
            </a:r>
            <a:r>
              <a:rPr lang="en-US" dirty="0" smtClean="0"/>
              <a:t>_______________________________________ that </a:t>
            </a:r>
            <a:r>
              <a:rPr lang="en-US" dirty="0" smtClean="0"/>
              <a:t>destroy cells harboring foreign antigens</a:t>
            </a:r>
          </a:p>
          <a:p>
            <a:pPr eaLnBrk="1" hangingPunct="1"/>
            <a:r>
              <a:rPr lang="en-US" dirty="0" smtClean="0"/>
              <a:t>Other types of T cells</a:t>
            </a:r>
          </a:p>
          <a:p>
            <a:pPr lvl="1" eaLnBrk="1" hangingPunct="1"/>
            <a:r>
              <a:rPr lang="en-US" dirty="0" smtClean="0"/>
              <a:t>Regulatory T cells (T</a:t>
            </a:r>
            <a:r>
              <a:rPr lang="en-US" baseline="-25000" dirty="0" smtClean="0"/>
              <a:t>REG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Humoral and Cell-Mediated Response</a:t>
            </a:r>
          </a:p>
        </p:txBody>
      </p:sp>
      <p:sp>
        <p:nvSpPr>
          <p:cNvPr id="1454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of the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simplest ammunition of the immune response</a:t>
            </a:r>
          </a:p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__________________________________ and molecules in extracellular environments </a:t>
            </a:r>
            <a:r>
              <a:rPr lang="en-US" dirty="0" smtClean="0"/>
              <a:t>(body secretions, tissue fluid, blood, and lymph)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Humoral and Cell-Mediated Response</a:t>
            </a:r>
          </a:p>
        </p:txBody>
      </p:sp>
      <p:sp>
        <p:nvSpPr>
          <p:cNvPr id="1464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T cells of the cell-mediated response</a:t>
            </a:r>
          </a:p>
          <a:p>
            <a:pPr lvl="1" eaLnBrk="1" hangingPunct="1"/>
            <a:r>
              <a:rPr lang="en-US" dirty="0" smtClean="0"/>
              <a:t>Recognize and respond </a:t>
            </a:r>
            <a:r>
              <a:rPr lang="en-US" dirty="0" smtClean="0"/>
              <a:t>_____________________________________ displayed </a:t>
            </a:r>
            <a:r>
              <a:rPr lang="en-US" dirty="0" smtClean="0"/>
              <a:t>on the surface of body cells</a:t>
            </a:r>
          </a:p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_______________________________________ infected </a:t>
            </a:r>
            <a:r>
              <a:rPr lang="en-US" dirty="0" smtClean="0"/>
              <a:t>by viruses or bacteria</a:t>
            </a:r>
          </a:p>
          <a:p>
            <a:pPr lvl="1" eaLnBrk="1" hangingPunct="1"/>
            <a:r>
              <a:rPr lang="en-US" dirty="0" smtClean="0"/>
              <a:t>Abnormal or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Cells of infused or </a:t>
            </a:r>
            <a:r>
              <a:rPr lang="en-US" dirty="0" smtClean="0"/>
              <a:t>____________________________________ foreign </a:t>
            </a:r>
            <a:r>
              <a:rPr lang="en-US" dirty="0" smtClean="0"/>
              <a:t>tissue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 Recognition </a:t>
            </a:r>
          </a:p>
        </p:txBody>
      </p:sp>
      <p:sp>
        <p:nvSpPr>
          <p:cNvPr id="1474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 </a:t>
            </a:r>
            <a:r>
              <a:rPr lang="en-US" dirty="0" smtClean="0"/>
              <a:t>T cells are activated when their surface receptors bind to a recognized </a:t>
            </a:r>
            <a:r>
              <a:rPr lang="en-US" dirty="0" smtClean="0"/>
              <a:t>antigen:  _</a:t>
            </a:r>
            <a:endParaRPr lang="en-US" dirty="0" smtClean="0"/>
          </a:p>
          <a:p>
            <a:pPr eaLnBrk="1" hangingPunct="1"/>
            <a:r>
              <a:rPr lang="en-US" dirty="0" smtClean="0"/>
              <a:t>T cells must simultaneously recognize</a:t>
            </a:r>
          </a:p>
          <a:p>
            <a:pPr lvl="1" eaLnBrk="1" hangingPunct="1"/>
            <a:r>
              <a:rPr lang="en-US" dirty="0" err="1" smtClean="0"/>
              <a:t>Nonself</a:t>
            </a:r>
            <a:r>
              <a:rPr lang="en-US" dirty="0" smtClean="0"/>
              <a:t> </a:t>
            </a:r>
            <a:r>
              <a:rPr lang="en-US" dirty="0" smtClean="0"/>
              <a:t>:   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Self:   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MHC Proteins</a:t>
            </a:r>
          </a:p>
        </p:txBody>
      </p:sp>
      <p:sp>
        <p:nvSpPr>
          <p:cNvPr id="1484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types of MHC proteins are important to T cell activation</a:t>
            </a:r>
          </a:p>
          <a:p>
            <a:pPr lvl="1" eaLnBrk="1" hangingPunct="1"/>
            <a:r>
              <a:rPr lang="en-US" dirty="0" smtClean="0"/>
              <a:t>_________________________ MHC proteins</a:t>
            </a:r>
          </a:p>
          <a:p>
            <a:pPr lvl="2" eaLnBrk="1" hangingPunct="1"/>
            <a:r>
              <a:rPr lang="en-US" dirty="0" smtClean="0"/>
              <a:t>displayed </a:t>
            </a:r>
            <a:r>
              <a:rPr lang="en-US" dirty="0" smtClean="0"/>
              <a:t>by </a:t>
            </a:r>
            <a:r>
              <a:rPr lang="en-US" dirty="0" smtClean="0"/>
              <a:t>______________________except </a:t>
            </a:r>
            <a:r>
              <a:rPr lang="en-US" dirty="0" smtClean="0"/>
              <a:t>RBCs</a:t>
            </a:r>
          </a:p>
          <a:p>
            <a:pPr lvl="1" eaLnBrk="1" hangingPunct="1"/>
            <a:r>
              <a:rPr lang="en-US" dirty="0" smtClean="0"/>
              <a:t>_________________________MHC </a:t>
            </a:r>
            <a:r>
              <a:rPr lang="en-US" dirty="0" smtClean="0"/>
              <a:t>proteins </a:t>
            </a:r>
            <a:endParaRPr lang="en-US" dirty="0" smtClean="0"/>
          </a:p>
          <a:p>
            <a:pPr lvl="2" eaLnBrk="1" hangingPunct="1"/>
            <a:r>
              <a:rPr lang="en-US" dirty="0" smtClean="0"/>
              <a:t>displayed ____________________________-:  </a:t>
            </a:r>
            <a:r>
              <a:rPr lang="en-US" dirty="0" err="1" smtClean="0"/>
              <a:t>dendritic</a:t>
            </a:r>
            <a:r>
              <a:rPr lang="en-US" dirty="0" smtClean="0"/>
              <a:t> </a:t>
            </a:r>
            <a:r>
              <a:rPr lang="en-US" dirty="0" smtClean="0"/>
              <a:t>cells, macrophages and B </a:t>
            </a:r>
            <a:r>
              <a:rPr lang="en-US" dirty="0" smtClean="0"/>
              <a:t>cells</a:t>
            </a:r>
            <a:endParaRPr lang="en-US" dirty="0" smtClean="0"/>
          </a:p>
          <a:p>
            <a:pPr eaLnBrk="1" hangingPunct="1"/>
            <a:r>
              <a:rPr lang="en-US" dirty="0" smtClean="0"/>
              <a:t>Both types are synthesized at the ER and bind to peptide fragments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 MHC Proteins</a:t>
            </a:r>
          </a:p>
        </p:txBody>
      </p:sp>
      <p:sp>
        <p:nvSpPr>
          <p:cNvPr id="149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with fragment of a protein synthesized in the cell </a:t>
            </a:r>
            <a:r>
              <a:rPr lang="en-US" dirty="0" smtClean="0"/>
              <a:t>(_____________________________)</a:t>
            </a:r>
            <a:endParaRPr lang="en-US" dirty="0" smtClean="0"/>
          </a:p>
          <a:p>
            <a:pPr eaLnBrk="1" hangingPunct="1"/>
            <a:r>
              <a:rPr lang="en-US" dirty="0" smtClean="0"/>
              <a:t>Endogenous antigen is a </a:t>
            </a:r>
            <a:r>
              <a:rPr lang="en-US" dirty="0" smtClean="0"/>
              <a:t>_________________  </a:t>
            </a:r>
            <a:r>
              <a:rPr lang="en-US" dirty="0" smtClean="0"/>
              <a:t>in a normal cell; </a:t>
            </a:r>
            <a:endParaRPr lang="en-US" dirty="0" smtClean="0"/>
          </a:p>
          <a:p>
            <a:pPr lvl="1" eaLnBrk="1" hangingPunct="1"/>
            <a:r>
              <a:rPr lang="en-US" dirty="0" smtClean="0"/>
              <a:t>a </a:t>
            </a:r>
            <a:r>
              <a:rPr lang="en-US" dirty="0" err="1" smtClean="0"/>
              <a:t>nonself</a:t>
            </a:r>
            <a:r>
              <a:rPr lang="en-US" dirty="0" smtClean="0"/>
              <a:t> antigen in an infected or abnormal cell</a:t>
            </a:r>
          </a:p>
          <a:p>
            <a:pPr eaLnBrk="1" hangingPunct="1"/>
            <a:r>
              <a:rPr lang="en-US" dirty="0" smtClean="0"/>
              <a:t>Informs </a:t>
            </a:r>
            <a:r>
              <a:rPr lang="en-US" dirty="0" err="1" smtClean="0"/>
              <a:t>cytotoxic</a:t>
            </a:r>
            <a:r>
              <a:rPr lang="en-US" dirty="0" smtClean="0"/>
              <a:t> T cells of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II MHC Proteins</a:t>
            </a:r>
          </a:p>
        </p:txBody>
      </p:sp>
      <p:sp>
        <p:nvSpPr>
          <p:cNvPr id="1556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with fragments of </a:t>
            </a:r>
            <a:r>
              <a:rPr lang="en-US" dirty="0" smtClean="0"/>
              <a:t>_________________________________ that </a:t>
            </a:r>
            <a:r>
              <a:rPr lang="en-US" dirty="0" smtClean="0"/>
              <a:t>have been engulfed and broken </a:t>
            </a:r>
            <a:r>
              <a:rPr lang="en-US" dirty="0" smtClean="0"/>
              <a:t>down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Recognized </a:t>
            </a:r>
            <a:r>
              <a:rPr lang="en-US" dirty="0" smtClean="0"/>
              <a:t>by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cell activation:  step one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Phagocytic</a:t>
            </a:r>
            <a:r>
              <a:rPr lang="en-US" dirty="0"/>
              <a:t> cell engulfs material</a:t>
            </a:r>
          </a:p>
          <a:p>
            <a:r>
              <a:rPr lang="en-US" dirty="0"/>
              <a:t>Becomes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MHC </a:t>
            </a:r>
            <a:r>
              <a:rPr lang="en-US" dirty="0"/>
              <a:t>protein will present the antigen on the APC surface</a:t>
            </a:r>
          </a:p>
          <a:p>
            <a:r>
              <a:rPr lang="en-US" dirty="0"/>
              <a:t>T cells will </a:t>
            </a:r>
            <a:r>
              <a:rPr lang="en-US" dirty="0" smtClean="0"/>
              <a:t>_______________________________ </a:t>
            </a:r>
            <a:r>
              <a:rPr lang="en-US" dirty="0"/>
              <a:t>on the APC</a:t>
            </a:r>
          </a:p>
          <a:p>
            <a:pPr lvl="1"/>
            <a:r>
              <a:rPr lang="en-US" dirty="0"/>
              <a:t>Helper T (CD4) cells bind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Cytotoxic</a:t>
            </a:r>
            <a:r>
              <a:rPr lang="en-US" dirty="0"/>
              <a:t> T (CD8) cells will be activated through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cell activation:  step two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the T cell has found the MHC and the antigen, it needs a few more signals from the APC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Surface </a:t>
            </a:r>
            <a:r>
              <a:rPr lang="en-US" dirty="0" smtClean="0"/>
              <a:t>__________________________________ on </a:t>
            </a:r>
            <a:r>
              <a:rPr lang="en-US" dirty="0"/>
              <a:t>the APC help to activate T cells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Cytokines </a:t>
            </a:r>
            <a:r>
              <a:rPr lang="en-US" dirty="0" smtClean="0"/>
              <a:t>(_____________________________________) </a:t>
            </a:r>
            <a:r>
              <a:rPr lang="en-US" dirty="0"/>
              <a:t>are released and cause the T cell to activate and differentiate</a:t>
            </a:r>
          </a:p>
          <a:p>
            <a:pPr lvl="3"/>
            <a:r>
              <a:rPr lang="en-US" dirty="0"/>
              <a:t>Results in clone formation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008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 smtClean="0"/>
              <a:t>IgD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 attached to the surface of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Functions as a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err="1" smtClean="0"/>
              <a:t>IgG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Monomer; 75–85% of antibodies in plasma</a:t>
            </a:r>
          </a:p>
          <a:p>
            <a:pPr lvl="1" eaLnBrk="1" hangingPunct="1"/>
            <a:r>
              <a:rPr lang="en-US" dirty="0" smtClean="0"/>
              <a:t>From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Crosses the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752600"/>
            <a:ext cx="1343025" cy="155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14800"/>
            <a:ext cx="10484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Cytokines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Cytokines</a:t>
            </a:r>
          </a:p>
          <a:p>
            <a:pPr lvl="1"/>
            <a:r>
              <a:rPr lang="en-US" dirty="0"/>
              <a:t>General term for </a:t>
            </a:r>
            <a:r>
              <a:rPr lang="en-US" dirty="0" smtClean="0"/>
              <a:t>_________________________ that </a:t>
            </a:r>
            <a:r>
              <a:rPr lang="en-US" dirty="0"/>
              <a:t>influence cell development, differentiation and response</a:t>
            </a:r>
          </a:p>
          <a:p>
            <a:pPr lvl="1"/>
            <a:r>
              <a:rPr lang="en-US" dirty="0"/>
              <a:t>Interleukin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Released by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Stimulates T cells to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Synthesizes more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Interleukin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Encourages activated T cells to divide rapidly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Helper T(T</a:t>
            </a:r>
            <a:r>
              <a:rPr lang="en-US" baseline="-25000" smtClean="0"/>
              <a:t>H</a:t>
            </a:r>
            <a:r>
              <a:rPr lang="en-US" smtClean="0"/>
              <a:t>) Cells </a:t>
            </a:r>
          </a:p>
        </p:txBody>
      </p:sp>
      <p:sp>
        <p:nvSpPr>
          <p:cNvPr id="17510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Play a central role in the </a:t>
            </a:r>
            <a:r>
              <a:rPr lang="en-US" sz="2600" dirty="0" smtClean="0"/>
              <a:t>__________________________ immune </a:t>
            </a:r>
            <a:r>
              <a:rPr lang="en-US" sz="2600" dirty="0" smtClean="0"/>
              <a:t>response</a:t>
            </a:r>
          </a:p>
          <a:p>
            <a:pPr eaLnBrk="1" hangingPunct="1"/>
            <a:r>
              <a:rPr lang="en-US" sz="2600" dirty="0" smtClean="0"/>
              <a:t>Once primed by APC presentation of antigen, they</a:t>
            </a:r>
          </a:p>
          <a:p>
            <a:pPr lvl="1" eaLnBrk="1" hangingPunct="1"/>
            <a:r>
              <a:rPr lang="en-US" sz="2400" dirty="0" smtClean="0"/>
              <a:t>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Induce T and B cell proliferation</a:t>
            </a:r>
          </a:p>
          <a:p>
            <a:pPr lvl="1" eaLnBrk="1" hangingPunct="1"/>
            <a:r>
              <a:rPr lang="en-US" sz="2400" dirty="0" smtClean="0"/>
              <a:t>_______________________________________________ and </a:t>
            </a:r>
            <a:r>
              <a:rPr lang="en-US" sz="2400" dirty="0" smtClean="0"/>
              <a:t>recruit other immune cells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Without </a:t>
            </a:r>
            <a:r>
              <a:rPr lang="en-US" sz="2600" dirty="0" smtClean="0"/>
              <a:t>T</a:t>
            </a:r>
            <a:r>
              <a:rPr lang="en-US" sz="2600" baseline="-25000" dirty="0" smtClean="0"/>
              <a:t>H</a:t>
            </a:r>
            <a:r>
              <a:rPr lang="en-US" sz="2600" dirty="0" smtClean="0"/>
              <a:t>, there is </a:t>
            </a:r>
            <a:r>
              <a:rPr lang="en-US" sz="2600" dirty="0" smtClean="0"/>
              <a:t>_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Helper T Cells</a:t>
            </a:r>
          </a:p>
        </p:txBody>
      </p:sp>
      <p:sp>
        <p:nvSpPr>
          <p:cNvPr id="1761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Stimulate </a:t>
            </a:r>
            <a:r>
              <a:rPr lang="en-US" dirty="0" smtClean="0"/>
              <a:t>B cells to </a:t>
            </a:r>
            <a:r>
              <a:rPr lang="en-US" dirty="0" smtClean="0"/>
              <a:t>__________________________________ and </a:t>
            </a:r>
            <a:r>
              <a:rPr lang="en-US" dirty="0" smtClean="0"/>
              <a:t>begin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Most </a:t>
            </a:r>
            <a:r>
              <a:rPr lang="en-US" dirty="0" smtClean="0"/>
              <a:t>antigens require T</a:t>
            </a:r>
            <a:r>
              <a:rPr lang="en-US" baseline="-25000" dirty="0" smtClean="0"/>
              <a:t>H</a:t>
            </a:r>
            <a:r>
              <a:rPr lang="en-US" dirty="0" smtClean="0"/>
              <a:t> co-stimulation to activate B cells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Cytotoxic T(T</a:t>
            </a:r>
            <a:r>
              <a:rPr lang="en-US" baseline="-25000" smtClean="0"/>
              <a:t>C</a:t>
            </a:r>
            <a:r>
              <a:rPr lang="en-US" smtClean="0"/>
              <a:t>) Cells </a:t>
            </a:r>
          </a:p>
        </p:txBody>
      </p:sp>
      <p:sp>
        <p:nvSpPr>
          <p:cNvPr id="1802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 and </a:t>
            </a:r>
            <a:r>
              <a:rPr lang="en-US" dirty="0" smtClean="0"/>
              <a:t>kill other cells</a:t>
            </a:r>
          </a:p>
          <a:p>
            <a:pPr eaLnBrk="1" hangingPunct="1"/>
            <a:r>
              <a:rPr lang="en-US" dirty="0" smtClean="0"/>
              <a:t>Activated T</a:t>
            </a:r>
            <a:r>
              <a:rPr lang="en-US" baseline="-25000" dirty="0" smtClean="0"/>
              <a:t>C</a:t>
            </a:r>
            <a:r>
              <a:rPr lang="en-US" dirty="0" smtClean="0"/>
              <a:t> cells circulate in </a:t>
            </a:r>
            <a:r>
              <a:rPr lang="en-US" dirty="0" smtClean="0"/>
              <a:t>___________________________________ and </a:t>
            </a:r>
            <a:r>
              <a:rPr lang="en-US" dirty="0" smtClean="0"/>
              <a:t>lymphoid organs in search of body cells displaying antigen they recognize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Cytotoxic T(T</a:t>
            </a:r>
            <a:r>
              <a:rPr lang="en-US" baseline="-25000" smtClean="0"/>
              <a:t>C</a:t>
            </a:r>
            <a:r>
              <a:rPr lang="en-US" smtClean="0"/>
              <a:t>) Cells </a:t>
            </a:r>
          </a:p>
        </p:txBody>
      </p:sp>
      <p:sp>
        <p:nvSpPr>
          <p:cNvPr id="1812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Cells with </a:t>
            </a:r>
            <a:r>
              <a:rPr lang="en-US" dirty="0" smtClean="0"/>
              <a:t>_______________________________ </a:t>
            </a:r>
            <a:r>
              <a:rPr lang="en-US" dirty="0" smtClean="0"/>
              <a:t>bacteria or parasites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Foreign cells (transfusions or transplants)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Cytotoxic T Cells</a:t>
            </a:r>
          </a:p>
        </p:txBody>
      </p:sp>
      <p:sp>
        <p:nvSpPr>
          <p:cNvPr id="1822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to a self-</a:t>
            </a:r>
            <a:r>
              <a:rPr lang="en-US" dirty="0" err="1" smtClean="0"/>
              <a:t>nonself</a:t>
            </a:r>
            <a:r>
              <a:rPr lang="en-US" dirty="0" smtClean="0"/>
              <a:t> complex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Can </a:t>
            </a:r>
            <a:r>
              <a:rPr lang="en-US" dirty="0" smtClean="0"/>
              <a:t>destroy all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Cytotoxic T Cells</a:t>
            </a:r>
          </a:p>
        </p:txBody>
      </p:sp>
      <p:sp>
        <p:nvSpPr>
          <p:cNvPr id="1832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Lethal hit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Tc</a:t>
            </a:r>
            <a:r>
              <a:rPr lang="en-US" dirty="0" smtClean="0"/>
              <a:t> cell releases </a:t>
            </a:r>
            <a:r>
              <a:rPr lang="en-US" dirty="0" smtClean="0"/>
              <a:t>___________________________ and </a:t>
            </a:r>
            <a:r>
              <a:rPr lang="en-US" dirty="0" err="1" smtClean="0"/>
              <a:t>granzymes</a:t>
            </a:r>
            <a:r>
              <a:rPr lang="en-US" dirty="0" smtClean="0"/>
              <a:t> by </a:t>
            </a:r>
            <a:r>
              <a:rPr lang="en-US" dirty="0" err="1" smtClean="0"/>
              <a:t>exocytosis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Perforins</a:t>
            </a:r>
            <a:r>
              <a:rPr lang="en-US" dirty="0" smtClean="0"/>
              <a:t> </a:t>
            </a:r>
            <a:r>
              <a:rPr lang="en-US" dirty="0" smtClean="0"/>
              <a:t>create </a:t>
            </a:r>
            <a:r>
              <a:rPr lang="en-US" dirty="0" smtClean="0"/>
              <a:t>__________________________ through </a:t>
            </a:r>
            <a:r>
              <a:rPr lang="en-US" dirty="0" smtClean="0"/>
              <a:t>which </a:t>
            </a:r>
            <a:r>
              <a:rPr lang="en-US" dirty="0" err="1" smtClean="0"/>
              <a:t>granzymes</a:t>
            </a:r>
            <a:r>
              <a:rPr lang="en-US" dirty="0" smtClean="0"/>
              <a:t> enter the target cell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Granzymes</a:t>
            </a:r>
            <a:r>
              <a:rPr lang="en-US" dirty="0" smtClean="0"/>
              <a:t> </a:t>
            </a:r>
            <a:r>
              <a:rPr lang="en-US" dirty="0" smtClean="0"/>
              <a:t>stimulate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Killer Cells</a:t>
            </a:r>
          </a:p>
        </p:txBody>
      </p:sp>
      <p:sp>
        <p:nvSpPr>
          <p:cNvPr id="1853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Recognize other signs of abnormality</a:t>
            </a:r>
          </a:p>
          <a:p>
            <a:pPr lvl="1" eaLnBrk="1" hangingPunct="1"/>
            <a:r>
              <a:rPr lang="en-US" dirty="0" smtClean="0"/>
              <a:t>Lack of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____________________________________ a </a:t>
            </a:r>
            <a:r>
              <a:rPr lang="en-US" dirty="0" smtClean="0"/>
              <a:t>target cell</a:t>
            </a:r>
          </a:p>
          <a:p>
            <a:pPr lvl="1" eaLnBrk="1" hangingPunct="1"/>
            <a:r>
              <a:rPr lang="en-US" dirty="0" smtClean="0"/>
              <a:t>Different surface marker on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 </a:t>
            </a:r>
            <a:r>
              <a:rPr lang="en-US" dirty="0" smtClean="0"/>
              <a:t>the same key mechanisms as </a:t>
            </a:r>
            <a:r>
              <a:rPr lang="en-US" dirty="0" err="1" smtClean="0"/>
              <a:t>Tc</a:t>
            </a:r>
            <a:r>
              <a:rPr lang="en-US" dirty="0" smtClean="0"/>
              <a:t> cells for killing their target cells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T (T</a:t>
            </a:r>
            <a:r>
              <a:rPr lang="en-US" baseline="-25000" smtClean="0"/>
              <a:t>Reg</a:t>
            </a:r>
            <a:r>
              <a:rPr lang="en-US" smtClean="0"/>
              <a:t>) Cells</a:t>
            </a:r>
          </a:p>
        </p:txBody>
      </p:sp>
      <p:sp>
        <p:nvSpPr>
          <p:cNvPr id="1863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Dampen the immune response by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Important </a:t>
            </a:r>
            <a:r>
              <a:rPr lang="en-US" dirty="0" smtClean="0"/>
              <a:t>in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 Transplants</a:t>
            </a:r>
          </a:p>
        </p:txBody>
      </p:sp>
      <p:sp>
        <p:nvSpPr>
          <p:cNvPr id="1884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Four varieties</a:t>
            </a:r>
          </a:p>
          <a:p>
            <a:pPr lvl="1" eaLnBrk="1" hangingPunct="1"/>
            <a:r>
              <a:rPr lang="en-US" dirty="0" err="1" smtClean="0"/>
              <a:t>Autografts</a:t>
            </a:r>
            <a:r>
              <a:rPr lang="en-US" dirty="0" smtClean="0"/>
              <a:t>: </a:t>
            </a:r>
            <a:endParaRPr lang="en-US" dirty="0" smtClean="0"/>
          </a:p>
          <a:p>
            <a:pPr lvl="2" eaLnBrk="1" hangingPunct="1"/>
            <a:r>
              <a:rPr lang="en-US" dirty="0" smtClean="0"/>
              <a:t>from </a:t>
            </a:r>
            <a:r>
              <a:rPr lang="en-US" dirty="0" smtClean="0"/>
              <a:t>one body site to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Isografts</a:t>
            </a:r>
            <a:r>
              <a:rPr lang="en-US" dirty="0" smtClean="0"/>
              <a:t>: </a:t>
            </a:r>
            <a:endParaRPr lang="en-US" dirty="0" smtClean="0"/>
          </a:p>
          <a:p>
            <a:pPr lvl="2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 : </a:t>
            </a:r>
          </a:p>
          <a:p>
            <a:pPr lvl="2" eaLnBrk="1" hangingPunct="1"/>
            <a:r>
              <a:rPr lang="en-US" dirty="0" smtClean="0"/>
              <a:t>between </a:t>
            </a:r>
            <a:r>
              <a:rPr lang="en-US" dirty="0" smtClean="0"/>
              <a:t>individuals who are not identical twins </a:t>
            </a:r>
          </a:p>
          <a:p>
            <a:pPr lvl="1" eaLnBrk="1" hangingPunct="1"/>
            <a:r>
              <a:rPr lang="en-US" dirty="0" err="1" smtClean="0"/>
              <a:t>Xenografts</a:t>
            </a:r>
            <a:r>
              <a:rPr lang="en-US" dirty="0" smtClean="0"/>
              <a:t>: </a:t>
            </a:r>
            <a:endParaRPr lang="en-US" dirty="0" smtClean="0"/>
          </a:p>
          <a:p>
            <a:pPr lvl="2" eaLnBrk="1" hangingPunct="1"/>
            <a:r>
              <a:rPr lang="en-US" dirty="0" smtClean="0"/>
              <a:t>from _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31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IgE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 active in some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Causes </a:t>
            </a:r>
            <a:r>
              <a:rPr lang="en-US" dirty="0" smtClean="0"/>
              <a:t>mast cells and </a:t>
            </a:r>
            <a:r>
              <a:rPr lang="en-US" dirty="0" err="1" smtClean="0"/>
              <a:t>basophils</a:t>
            </a:r>
            <a:r>
              <a:rPr lang="en-US" dirty="0" smtClean="0"/>
              <a:t> to release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905000"/>
            <a:ext cx="1123950" cy="156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Prevention of Rejection</a:t>
            </a:r>
          </a:p>
        </p:txBody>
      </p:sp>
      <p:sp>
        <p:nvSpPr>
          <p:cNvPr id="1894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Depends on the similarity of the tissues</a:t>
            </a:r>
          </a:p>
          <a:p>
            <a:pPr eaLnBrk="1" hangingPunct="1"/>
            <a:r>
              <a:rPr lang="en-US" dirty="0" smtClean="0"/>
              <a:t>Patient is treated with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Corticosteroid </a:t>
            </a:r>
            <a:r>
              <a:rPr lang="en-US" dirty="0" smtClean="0"/>
              <a:t>drugs to suppress inflammation</a:t>
            </a:r>
          </a:p>
          <a:p>
            <a:pPr lvl="1" eaLnBrk="1" hangingPunct="1"/>
            <a:r>
              <a:rPr lang="en-US" dirty="0" err="1" smtClean="0"/>
              <a:t>Antiproliferative</a:t>
            </a:r>
            <a:r>
              <a:rPr lang="en-US" dirty="0" smtClean="0"/>
              <a:t> drugs</a:t>
            </a:r>
          </a:p>
          <a:p>
            <a:pPr lvl="1" eaLnBrk="1" hangingPunct="1"/>
            <a:r>
              <a:rPr lang="en-US" dirty="0" smtClean="0"/>
              <a:t>Immunosuppressant drugs</a:t>
            </a:r>
          </a:p>
          <a:p>
            <a:pPr eaLnBrk="1" hangingPunct="1"/>
            <a:r>
              <a:rPr lang="en-US" dirty="0" smtClean="0"/>
              <a:t>Many of these have severe side effects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334000" cy="1219200"/>
          </a:xfrm>
        </p:spPr>
        <p:txBody>
          <a:bodyPr/>
          <a:lstStyle/>
          <a:p>
            <a:r>
              <a:rPr lang="en-US"/>
              <a:t>Clinical Terms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Caused by </a:t>
            </a:r>
            <a:r>
              <a:rPr lang="en-US" dirty="0" smtClean="0"/>
              <a:t>_______________________ invading </a:t>
            </a:r>
            <a:r>
              <a:rPr lang="en-US" dirty="0"/>
              <a:t>the lymphatic system in the lower extremities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Lymphatic </a:t>
            </a:r>
            <a:r>
              <a:rPr lang="en-US" dirty="0" err="1"/>
              <a:t>filariasis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Results in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Lower </a:t>
            </a:r>
            <a:r>
              <a:rPr lang="en-US" dirty="0"/>
              <a:t>limbs and scrotum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May be a combination of </a:t>
            </a:r>
            <a:br>
              <a:rPr lang="en-US" dirty="0"/>
            </a:br>
            <a:r>
              <a:rPr lang="en-US" dirty="0"/>
              <a:t>lymph blockage and immune </a:t>
            </a:r>
            <a:br>
              <a:rPr lang="en-US" dirty="0"/>
            </a:br>
            <a:r>
              <a:rPr lang="en-US" dirty="0"/>
              <a:t>response to the parasite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Typically a tropical disease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Hodgkin’s disease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Lymphoid tissue malignancy</a:t>
            </a:r>
          </a:p>
          <a:p>
            <a:pPr lvl="1"/>
            <a:r>
              <a:rPr lang="en-US" dirty="0"/>
              <a:t>Cancerous growth of cells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Symptoms:</a:t>
            </a:r>
          </a:p>
          <a:p>
            <a:pPr lvl="2"/>
            <a:r>
              <a:rPr lang="en-US" dirty="0"/>
              <a:t>Swollen,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Fatigue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Hodgkin’s disease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Characterized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Thought to be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Treatment:</a:t>
            </a:r>
          </a:p>
          <a:p>
            <a:pPr lvl="2"/>
            <a:r>
              <a:rPr lang="en-US" dirty="0"/>
              <a:t>Chemotherapy and radiation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Non-Hodgkin’s lymphoma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Includes all cancers of lymphoid tissue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Uncontrolled </a:t>
            </a:r>
            <a:r>
              <a:rPr lang="en-US" dirty="0"/>
              <a:t>multiplication and metastasis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Swelling of </a:t>
            </a:r>
            <a:r>
              <a:rPr lang="en-US" dirty="0" smtClean="0"/>
              <a:t>the _</a:t>
            </a:r>
            <a:endParaRPr lang="en-US" dirty="0"/>
          </a:p>
          <a:p>
            <a:pPr lvl="1"/>
            <a:r>
              <a:rPr lang="en-US" dirty="0"/>
              <a:t>Spleen </a:t>
            </a:r>
          </a:p>
          <a:p>
            <a:pPr lvl="1"/>
            <a:r>
              <a:rPr lang="en-US" dirty="0" err="1"/>
              <a:t>Peyer’s</a:t>
            </a:r>
            <a:r>
              <a:rPr lang="en-US" dirty="0"/>
              <a:t> patches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the 5</a:t>
            </a:r>
            <a:r>
              <a:rPr lang="en-US" baseline="30000" dirty="0"/>
              <a:t>th</a:t>
            </a:r>
            <a:r>
              <a:rPr lang="en-US" dirty="0"/>
              <a:t> most common type of cancer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Lymphoma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 term </a:t>
            </a:r>
          </a:p>
          <a:p>
            <a:endParaRPr lang="en-US" dirty="0"/>
          </a:p>
          <a:p>
            <a:r>
              <a:rPr lang="en-US" dirty="0"/>
              <a:t>Any </a:t>
            </a:r>
            <a:r>
              <a:rPr lang="en-US" dirty="0" smtClean="0"/>
              <a:t>_________________of </a:t>
            </a:r>
            <a:r>
              <a:rPr lang="en-US" dirty="0"/>
              <a:t>the lymphoid tissue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219200"/>
          </a:xfrm>
        </p:spPr>
        <p:txBody>
          <a:bodyPr/>
          <a:lstStyle/>
          <a:p>
            <a:r>
              <a:rPr lang="en-US" dirty="0"/>
              <a:t>Mononucleosis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Viral disease  “mono”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Caused by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Present in </a:t>
            </a: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“kissing </a:t>
            </a:r>
            <a:r>
              <a:rPr lang="en-US" sz="2000" dirty="0" err="1"/>
              <a:t>disease</a:t>
            </a:r>
            <a:r>
              <a:rPr lang="en-US" sz="2000" dirty="0" err="1" smtClean="0"/>
              <a:t>”_coughing</a:t>
            </a: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Virus attacks B lymphocytes </a:t>
            </a:r>
            <a:r>
              <a:rPr lang="en-US" sz="2400" dirty="0">
                <a:sym typeface="Wingdings" pitchFamily="2" charset="2"/>
              </a:rPr>
              <a:t> activation of T lymphocytes which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Symptoms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Fever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Swollen lymph nodes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Duration: 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Antibody Targets</a:t>
            </a:r>
          </a:p>
        </p:txBody>
      </p:sp>
      <p:sp>
        <p:nvSpPr>
          <p:cNvPr id="1341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Form antigen-antibody (immune) complexes</a:t>
            </a:r>
          </a:p>
          <a:p>
            <a:pPr eaLnBrk="1" hangingPunct="1"/>
            <a:r>
              <a:rPr lang="en-US" dirty="0" smtClean="0"/>
              <a:t>Defensive mechanisms used by antibodies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Agglutination   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Lysis</a:t>
            </a:r>
            <a:r>
              <a:rPr lang="en-US" dirty="0" smtClean="0"/>
              <a:t> by Complement  fixation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Neutralization</a:t>
            </a:r>
          </a:p>
        </p:txBody>
      </p:sp>
      <p:sp>
        <p:nvSpPr>
          <p:cNvPr id="135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___________________mechanism</a:t>
            </a:r>
            <a:endParaRPr lang="en-US" dirty="0" smtClean="0"/>
          </a:p>
          <a:p>
            <a:pPr eaLnBrk="1" hangingPunct="1"/>
            <a:r>
              <a:rPr lang="en-US" dirty="0" smtClean="0"/>
              <a:t>Antibodies block </a:t>
            </a:r>
            <a:r>
              <a:rPr lang="en-US" dirty="0" smtClean="0"/>
              <a:t>_____________________________ or </a:t>
            </a:r>
            <a:r>
              <a:rPr lang="en-US" dirty="0" smtClean="0"/>
              <a:t>bacterial </a:t>
            </a:r>
            <a:r>
              <a:rPr lang="en-US" dirty="0" err="1" smtClean="0"/>
              <a:t>exotoxins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Prevent these antigens from binding to receptors on tissue cells</a:t>
            </a:r>
          </a:p>
          <a:p>
            <a:pPr eaLnBrk="1" hangingPunct="1"/>
            <a:r>
              <a:rPr lang="en-US" dirty="0" smtClean="0"/>
              <a:t>Antigen-antibody complexes undergo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4663" y="2447925"/>
            <a:ext cx="2109337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Agglutination</a:t>
            </a:r>
          </a:p>
        </p:txBody>
      </p:sp>
      <p:sp>
        <p:nvSpPr>
          <p:cNvPr id="1361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Antibodies bind the same determinant on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Cross-linked </a:t>
            </a:r>
            <a:r>
              <a:rPr lang="en-US" dirty="0" smtClean="0"/>
              <a:t>antigen-antibody complexes agglutinate</a:t>
            </a:r>
          </a:p>
          <a:p>
            <a:pPr lvl="1" eaLnBrk="1" hangingPunct="1"/>
            <a:r>
              <a:rPr lang="en-US" dirty="0" smtClean="0"/>
              <a:t>Example: clumping of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7979" y="2226759"/>
            <a:ext cx="1956021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Precipitation</a:t>
            </a:r>
          </a:p>
        </p:txBody>
      </p:sp>
      <p:sp>
        <p:nvSpPr>
          <p:cNvPr id="1372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___________________________ are </a:t>
            </a:r>
            <a:r>
              <a:rPr lang="en-US" dirty="0" smtClean="0"/>
              <a:t>cross-linked</a:t>
            </a:r>
          </a:p>
          <a:p>
            <a:pPr eaLnBrk="1" hangingPunct="1"/>
            <a:r>
              <a:rPr lang="en-US" dirty="0" smtClean="0"/>
              <a:t>Complexes precipitate and are subject to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6052" y="2194560"/>
            <a:ext cx="1967948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Fixation and Activation</a:t>
            </a:r>
          </a:p>
        </p:txBody>
      </p:sp>
      <p:sp>
        <p:nvSpPr>
          <p:cNvPr id="138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770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Main antibody defense against cellular antigens</a:t>
            </a:r>
          </a:p>
          <a:p>
            <a:pPr eaLnBrk="1" hangingPunct="1"/>
            <a:r>
              <a:rPr lang="en-US" dirty="0" smtClean="0"/>
              <a:t>Several antibodies </a:t>
            </a:r>
            <a:r>
              <a:rPr lang="en-US" dirty="0" smtClean="0"/>
              <a:t>__________________________  </a:t>
            </a:r>
            <a:r>
              <a:rPr lang="en-US" dirty="0" smtClean="0"/>
              <a:t>on a cellular antigen</a:t>
            </a:r>
          </a:p>
          <a:p>
            <a:pPr eaLnBrk="1" hangingPunct="1"/>
            <a:r>
              <a:rPr lang="en-US" dirty="0" smtClean="0"/>
              <a:t>Their complement-binding sites trigger </a:t>
            </a:r>
            <a:r>
              <a:rPr lang="en-US" dirty="0" smtClean="0"/>
              <a:t>____________________________ into </a:t>
            </a:r>
            <a:r>
              <a:rPr lang="en-US" dirty="0" smtClean="0"/>
              <a:t>the cell’s surface </a:t>
            </a:r>
          </a:p>
          <a:p>
            <a:pPr eaLnBrk="1" hangingPunct="1"/>
            <a:r>
              <a:rPr lang="en-US" dirty="0" smtClean="0"/>
              <a:t>Complement triggers cell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483" y="2194560"/>
            <a:ext cx="1965517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Fixation and Activation</a:t>
            </a:r>
          </a:p>
        </p:txBody>
      </p:sp>
      <p:sp>
        <p:nvSpPr>
          <p:cNvPr id="1392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Activated complement functions</a:t>
            </a:r>
          </a:p>
          <a:p>
            <a:pPr lvl="1" eaLnBrk="1" hangingPunct="1"/>
            <a:r>
              <a:rPr lang="en-US" dirty="0" smtClean="0"/>
              <a:t>Amplifies the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Enlists more and more defensive elements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1017</Words>
  <Application>Microsoft Office PowerPoint</Application>
  <PresentationFormat>On-screen Show (4:3)</PresentationFormat>
  <Paragraphs>242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Classes of Antibodies</vt:lpstr>
      <vt:lpstr>Classes of Antibodies</vt:lpstr>
      <vt:lpstr>Classes of Antibodies</vt:lpstr>
      <vt:lpstr>Antibody Targets</vt:lpstr>
      <vt:lpstr>Neutralization</vt:lpstr>
      <vt:lpstr>Agglutination</vt:lpstr>
      <vt:lpstr>Precipitation</vt:lpstr>
      <vt:lpstr>Complement Fixation and Activation</vt:lpstr>
      <vt:lpstr>Complement Fixation and Activation</vt:lpstr>
      <vt:lpstr>Cell-Mediated Immune Response</vt:lpstr>
      <vt:lpstr>Cell-Mediated Immune Response</vt:lpstr>
      <vt:lpstr>Comparison of Humoral and Cell-Mediated Response</vt:lpstr>
      <vt:lpstr>Comparison of Humoral and Cell-Mediated Response</vt:lpstr>
      <vt:lpstr>Antigen Recognition </vt:lpstr>
      <vt:lpstr>MHC Proteins</vt:lpstr>
      <vt:lpstr>Class I MHC Proteins</vt:lpstr>
      <vt:lpstr>Class II MHC Proteins</vt:lpstr>
      <vt:lpstr>T cell activation:  step one</vt:lpstr>
      <vt:lpstr>T cell activation:  step two</vt:lpstr>
      <vt:lpstr>Cytokines</vt:lpstr>
      <vt:lpstr>Roles of Helper T(TH) Cells </vt:lpstr>
      <vt:lpstr>Helper T Cells</vt:lpstr>
      <vt:lpstr>Roles of Cytotoxic T(TC) Cells </vt:lpstr>
      <vt:lpstr>Roles of Cytotoxic T(TC) Cells </vt:lpstr>
      <vt:lpstr>Cytotoxic T Cells</vt:lpstr>
      <vt:lpstr>Cytotoxic T Cells</vt:lpstr>
      <vt:lpstr>Natural Killer Cells</vt:lpstr>
      <vt:lpstr>Regulatory T (TReg) Cells</vt:lpstr>
      <vt:lpstr>Organ Transplants</vt:lpstr>
      <vt:lpstr>Prevention of Rejection</vt:lpstr>
      <vt:lpstr>Clinical Terms</vt:lpstr>
      <vt:lpstr>Hodgkin’s disease</vt:lpstr>
      <vt:lpstr>Hodgkin’s disease</vt:lpstr>
      <vt:lpstr>Non-Hodgkin’s lymphoma</vt:lpstr>
      <vt:lpstr>Lymphoma</vt:lpstr>
      <vt:lpstr>Mononucleosis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of Antibodies</dc:title>
  <dc:creator>bawargo</dc:creator>
  <cp:lastModifiedBy>bawargo</cp:lastModifiedBy>
  <cp:revision>1</cp:revision>
  <dcterms:created xsi:type="dcterms:W3CDTF">2010-10-05T17:30:28Z</dcterms:created>
  <dcterms:modified xsi:type="dcterms:W3CDTF">2010-10-05T17:31:08Z</dcterms:modified>
</cp:coreProperties>
</file>