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3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Two Material.  Packet 3 of 3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690C6-6D34-4F51-97A4-40D0F88C77F9}" type="datetimeFigureOut">
              <a:rPr lang="en-US" smtClean="0"/>
              <a:t>9/16/2010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D19FE-2707-4282-BDF6-9F9AD0C4DA0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Two Material.  Packet 3 of 3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8D349-BC1D-4283-8D70-B7EEDD23DC23}" type="datetimeFigureOut">
              <a:rPr lang="en-US" smtClean="0"/>
              <a:t>9/16/2010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47D88-D31C-4A98-90E5-E18F68214A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47D88-D31C-4A98-90E5-E18F68214AB1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Exam Two Material.  Packet 3 of 3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3D316-2312-4A2B-8892-89D06906E259}" type="datetimeFigureOut">
              <a:rPr lang="en-US" smtClean="0"/>
              <a:t>9/16/2010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7FF3-8018-4FDE-9209-DD051AC96F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3D316-2312-4A2B-8892-89D06906E259}" type="datetimeFigureOut">
              <a:rPr lang="en-US" smtClean="0"/>
              <a:t>9/16/2010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7FF3-8018-4FDE-9209-DD051AC96F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3D316-2312-4A2B-8892-89D06906E259}" type="datetimeFigureOut">
              <a:rPr lang="en-US" smtClean="0"/>
              <a:t>9/16/2010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7FF3-8018-4FDE-9209-DD051AC96F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8AFBF-436C-4CC1-8734-05A0BEED3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3D316-2312-4A2B-8892-89D06906E259}" type="datetimeFigureOut">
              <a:rPr lang="en-US" smtClean="0"/>
              <a:t>9/16/2010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7FF3-8018-4FDE-9209-DD051AC96F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3D316-2312-4A2B-8892-89D06906E259}" type="datetimeFigureOut">
              <a:rPr lang="en-US" smtClean="0"/>
              <a:t>9/16/2010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7FF3-8018-4FDE-9209-DD051AC96F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3D316-2312-4A2B-8892-89D06906E259}" type="datetimeFigureOut">
              <a:rPr lang="en-US" smtClean="0"/>
              <a:t>9/16/2010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7FF3-8018-4FDE-9209-DD051AC96F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3D316-2312-4A2B-8892-89D06906E259}" type="datetimeFigureOut">
              <a:rPr lang="en-US" smtClean="0"/>
              <a:t>9/16/2010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7FF3-8018-4FDE-9209-DD051AC96F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3D316-2312-4A2B-8892-89D06906E259}" type="datetimeFigureOut">
              <a:rPr lang="en-US" smtClean="0"/>
              <a:t>9/16/2010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7FF3-8018-4FDE-9209-DD051AC96F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3D316-2312-4A2B-8892-89D06906E259}" type="datetimeFigureOut">
              <a:rPr lang="en-US" smtClean="0"/>
              <a:t>9/16/2010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7FF3-8018-4FDE-9209-DD051AC96F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3D316-2312-4A2B-8892-89D06906E259}" type="datetimeFigureOut">
              <a:rPr lang="en-US" smtClean="0"/>
              <a:t>9/16/2010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7FF3-8018-4FDE-9209-DD051AC96F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3D316-2312-4A2B-8892-89D06906E259}" type="datetimeFigureOut">
              <a:rPr lang="en-US" smtClean="0"/>
              <a:t>9/16/2010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7FF3-8018-4FDE-9209-DD051AC96F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3D316-2312-4A2B-8892-89D06906E259}" type="datetimeFigureOut">
              <a:rPr lang="en-US" smtClean="0"/>
              <a:t>9/16/2010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37FF3-8018-4FDE-9209-DD051AC96F9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Central Venous Pressure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Factors that increase the blood flow into RA…elevate the CVP: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 </a:t>
            </a:r>
            <a:endParaRPr lang="en-US" dirty="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Widespread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Increased CVP can lead </a:t>
            </a:r>
            <a:r>
              <a:rPr lang="en-US" dirty="0" smtClean="0">
                <a:cs typeface="Times New Roman" pitchFamily="18" charset="0"/>
              </a:rPr>
              <a:t>________________________________  </a:t>
            </a:r>
            <a:r>
              <a:rPr lang="en-US" dirty="0" smtClean="0">
                <a:cs typeface="Times New Roman" pitchFamily="18" charset="0"/>
              </a:rPr>
              <a:t>due to the </a:t>
            </a:r>
            <a:r>
              <a:rPr lang="en-US" dirty="0" smtClean="0">
                <a:cs typeface="Times New Roman" pitchFamily="18" charset="0"/>
              </a:rPr>
              <a:t>_______________________________ forcing </a:t>
            </a:r>
            <a:r>
              <a:rPr lang="en-US" dirty="0" smtClean="0">
                <a:cs typeface="Times New Roman" pitchFamily="18" charset="0"/>
              </a:rPr>
              <a:t>fluid into tissues.  </a:t>
            </a:r>
            <a:endParaRPr lang="en-US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Vasomotor activity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Vasomotor control modified by</a:t>
            </a:r>
          </a:p>
          <a:p>
            <a:pPr lvl="1" eaLnBrk="1" hangingPunct="1"/>
            <a:r>
              <a:rPr lang="en-US" dirty="0" smtClean="0"/>
              <a:t> </a:t>
            </a:r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 </a:t>
            </a:r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Higher brain centers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Vasomotor:  Baroreceptors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/>
              <a:t>Increased </a:t>
            </a:r>
            <a:r>
              <a:rPr lang="en-US" dirty="0" smtClean="0"/>
              <a:t>___________________________ causes </a:t>
            </a:r>
            <a:r>
              <a:rPr lang="en-US" dirty="0"/>
              <a:t>stretch in </a:t>
            </a:r>
            <a:r>
              <a:rPr lang="en-US" dirty="0" err="1"/>
              <a:t>baroreceptors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Located in </a:t>
            </a:r>
            <a:r>
              <a:rPr lang="en-US" dirty="0" smtClean="0"/>
              <a:t>_</a:t>
            </a:r>
            <a:endParaRPr lang="en-US" dirty="0"/>
          </a:p>
          <a:p>
            <a:pPr lvl="2" eaLnBrk="1" hangingPunct="1">
              <a:defRPr/>
            </a:pPr>
            <a:r>
              <a:rPr lang="en-US" dirty="0"/>
              <a:t>Carotid provides the major blood flow to the brain</a:t>
            </a:r>
          </a:p>
          <a:p>
            <a:pPr lvl="2" eaLnBrk="1" hangingPunct="1">
              <a:defRPr/>
            </a:pPr>
            <a:r>
              <a:rPr lang="en-US" dirty="0"/>
              <a:t>Carotid </a:t>
            </a:r>
            <a:r>
              <a:rPr lang="en-US" dirty="0" smtClean="0"/>
              <a:t>__________________________________ protects </a:t>
            </a:r>
            <a:r>
              <a:rPr lang="en-US" dirty="0"/>
              <a:t>the brain</a:t>
            </a:r>
          </a:p>
          <a:p>
            <a:pPr lvl="2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Located in </a:t>
            </a:r>
            <a:r>
              <a:rPr lang="en-US" dirty="0" smtClean="0"/>
              <a:t>_____________________________ and </a:t>
            </a:r>
            <a:r>
              <a:rPr lang="en-US" dirty="0"/>
              <a:t>walls of large arteries</a:t>
            </a:r>
          </a:p>
          <a:p>
            <a:pPr lvl="2" eaLnBrk="1" hangingPunct="1">
              <a:defRPr/>
            </a:pPr>
            <a:r>
              <a:rPr lang="en-US" dirty="0"/>
              <a:t>Aortic sinus reflex protects the systemic circuit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Vasomotor:  baroreceptors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Increased BP </a:t>
            </a:r>
            <a:r>
              <a:rPr lang="en-US" sz="2800" dirty="0" smtClean="0">
                <a:sym typeface="Wingdings" pitchFamily="2" charset="2"/>
              </a:rPr>
              <a:t> </a:t>
            </a:r>
          </a:p>
          <a:p>
            <a:pPr eaLnBrk="1" hangingPunct="1"/>
            <a:r>
              <a:rPr lang="en-US" sz="2800" dirty="0" smtClean="0">
                <a:sym typeface="Wingdings" pitchFamily="2" charset="2"/>
              </a:rPr>
              <a:t>______________________________________ </a:t>
            </a:r>
            <a:endParaRPr lang="en-US" sz="2800" dirty="0" smtClean="0">
              <a:sym typeface="Wingdings" pitchFamily="2" charset="2"/>
            </a:endParaRPr>
          </a:p>
          <a:p>
            <a:pPr eaLnBrk="1" hangingPunct="1"/>
            <a:r>
              <a:rPr lang="en-US" sz="2800" dirty="0" smtClean="0">
                <a:sym typeface="Wingdings" pitchFamily="2" charset="2"/>
              </a:rPr>
              <a:t>triggers </a:t>
            </a:r>
            <a:r>
              <a:rPr lang="en-US" sz="2800" dirty="0" err="1" smtClean="0">
                <a:sym typeface="Wingdings" pitchFamily="2" charset="2"/>
              </a:rPr>
              <a:t>baroreceptors</a:t>
            </a:r>
            <a:r>
              <a:rPr lang="en-US" sz="2800" dirty="0" smtClean="0">
                <a:sym typeface="Wingdings" pitchFamily="2" charset="2"/>
              </a:rPr>
              <a:t>  </a:t>
            </a:r>
          </a:p>
          <a:p>
            <a:pPr eaLnBrk="1" hangingPunct="1"/>
            <a:r>
              <a:rPr lang="en-US" sz="2800" dirty="0" smtClean="0">
                <a:sym typeface="Wingdings" pitchFamily="2" charset="2"/>
              </a:rPr>
              <a:t>impulses sent </a:t>
            </a:r>
            <a:r>
              <a:rPr lang="en-US" sz="2800" dirty="0" smtClean="0">
                <a:sym typeface="Wingdings" pitchFamily="2" charset="2"/>
              </a:rPr>
              <a:t>_____________________________ </a:t>
            </a:r>
            <a:endParaRPr lang="en-US" sz="2800" dirty="0" smtClean="0">
              <a:sym typeface="Wingdings" pitchFamily="2" charset="2"/>
            </a:endParaRPr>
          </a:p>
          <a:p>
            <a:pPr eaLnBrk="1" hangingPunct="1"/>
            <a:r>
              <a:rPr lang="en-US" sz="2800" dirty="0" smtClean="0">
                <a:sym typeface="Wingdings" pitchFamily="2" charset="2"/>
              </a:rPr>
              <a:t>arterioles and veins </a:t>
            </a:r>
            <a:r>
              <a:rPr lang="en-US" sz="2800" dirty="0" smtClean="0">
                <a:sym typeface="Wingdings" pitchFamily="2" charset="2"/>
              </a:rPr>
              <a:t>________________________ </a:t>
            </a:r>
            <a:r>
              <a:rPr lang="en-US" sz="2800" dirty="0" smtClean="0">
                <a:sym typeface="Wingdings" pitchFamily="2" charset="2"/>
              </a:rPr>
              <a:t> </a:t>
            </a:r>
          </a:p>
          <a:p>
            <a:pPr eaLnBrk="1" hangingPunct="1"/>
            <a:r>
              <a:rPr lang="en-US" sz="2800" dirty="0" smtClean="0">
                <a:sym typeface="Wingdings" pitchFamily="2" charset="2"/>
              </a:rPr>
              <a:t> </a:t>
            </a:r>
            <a:endParaRPr lang="en-US" sz="2800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Vasomotor:  chemoreceptors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Sensitive to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   </a:t>
            </a:r>
            <a:endParaRPr lang="en-US" sz="24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 </a:t>
            </a:r>
            <a:endParaRPr lang="en-US" sz="24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Carbon dioxide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Locations: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________________________________________ </a:t>
            </a:r>
            <a:r>
              <a:rPr lang="en-US" sz="2400" dirty="0" smtClean="0"/>
              <a:t>located in Carotid artery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Aortic bodies located in Aorta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Main function: 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regulating respiratory rate, but does have some blood pressure function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Vasomotor:  chemoreceptors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/>
              <a:t>Decreased oxygen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smtClean="0">
                <a:sym typeface="Wingdings" pitchFamily="2" charset="2"/>
              </a:rPr>
              <a:t>______________________________ </a:t>
            </a:r>
            <a:endParaRPr lang="en-US" dirty="0">
              <a:sym typeface="Wingdings" pitchFamily="2" charset="2"/>
            </a:endParaRPr>
          </a:p>
          <a:p>
            <a:pPr lvl="1" eaLnBrk="1" hangingPunct="1">
              <a:defRPr/>
            </a:pPr>
            <a:r>
              <a:rPr lang="en-US" dirty="0">
                <a:sym typeface="Wingdings" pitchFamily="2" charset="2"/>
              </a:rPr>
              <a:t>signals sent to </a:t>
            </a:r>
            <a:r>
              <a:rPr lang="en-US" dirty="0" err="1">
                <a:sym typeface="Wingdings" pitchFamily="2" charset="2"/>
              </a:rPr>
              <a:t>cardioacceleratory</a:t>
            </a:r>
            <a:r>
              <a:rPr lang="en-US" dirty="0">
                <a:sym typeface="Wingdings" pitchFamily="2" charset="2"/>
              </a:rPr>
              <a:t> center  cardiac output increases</a:t>
            </a:r>
          </a:p>
          <a:p>
            <a:pPr lvl="1" eaLnBrk="1" hangingPunct="1">
              <a:defRPr/>
            </a:pPr>
            <a:endParaRPr lang="en-US" dirty="0">
              <a:sym typeface="Wingdings" pitchFamily="2" charset="2"/>
            </a:endParaRPr>
          </a:p>
          <a:p>
            <a:pPr lvl="1" eaLnBrk="1" hangingPunct="1">
              <a:defRPr/>
            </a:pPr>
            <a:r>
              <a:rPr lang="en-US" dirty="0">
                <a:sym typeface="Wingdings" pitchFamily="2" charset="2"/>
              </a:rPr>
              <a:t>AND signals sent to vasomotor center  vasoconstriction  </a:t>
            </a:r>
            <a:r>
              <a:rPr lang="en-US" dirty="0" smtClean="0">
                <a:sym typeface="Wingdings" pitchFamily="2" charset="2"/>
              </a:rPr>
              <a:t>_____________________________ </a:t>
            </a:r>
            <a:r>
              <a:rPr lang="en-US" dirty="0">
                <a:sym typeface="Wingdings" pitchFamily="2" charset="2"/>
              </a:rPr>
              <a:t>blood supply returns to heart (and lungs) quickly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Vasomotor:  brain functions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Medulla is not the only brain area that controls blood pressure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 </a:t>
            </a:r>
            <a:endParaRPr lang="en-US" dirty="0"/>
          </a:p>
          <a:p>
            <a:pPr lvl="1" eaLnBrk="1" hangingPunct="1">
              <a:lnSpc>
                <a:spcPct val="90000"/>
              </a:lnSpc>
              <a:defRPr/>
            </a:pPr>
            <a:endParaRPr lang="en-US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 </a:t>
            </a:r>
            <a:endParaRPr lang="en-US" dirty="0"/>
          </a:p>
          <a:p>
            <a:pPr lvl="1" eaLnBrk="1" hangingPunct="1">
              <a:lnSpc>
                <a:spcPct val="90000"/>
              </a:lnSpc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Both of these regions have input into medulla to </a:t>
            </a:r>
            <a:r>
              <a:rPr lang="en-US" dirty="0" smtClean="0"/>
              <a:t>___________________________ control </a:t>
            </a:r>
            <a:r>
              <a:rPr lang="en-US" dirty="0"/>
              <a:t>BP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Hormone effects on BP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dirty="0"/>
              <a:t>Adrenal medulla</a:t>
            </a:r>
          </a:p>
          <a:p>
            <a:pPr lvl="1" eaLnBrk="1" hangingPunct="1">
              <a:defRPr/>
            </a:pPr>
            <a:r>
              <a:rPr lang="en-US" dirty="0" smtClean="0"/>
              <a:t> </a:t>
            </a:r>
            <a:endParaRPr lang="en-US" dirty="0"/>
          </a:p>
          <a:p>
            <a:pPr lvl="2" eaLnBrk="1" hangingPunct="1">
              <a:defRPr/>
            </a:pPr>
            <a:r>
              <a:rPr lang="en-US" dirty="0"/>
              <a:t>increases </a:t>
            </a:r>
            <a:r>
              <a:rPr lang="en-US" dirty="0" smtClean="0"/>
              <a:t>_</a:t>
            </a:r>
            <a:endParaRPr lang="en-US" dirty="0"/>
          </a:p>
          <a:p>
            <a:pPr lvl="2" eaLnBrk="1" hangingPunct="1">
              <a:defRPr/>
            </a:pPr>
            <a:r>
              <a:rPr lang="en-US" dirty="0"/>
              <a:t>General </a:t>
            </a:r>
            <a:r>
              <a:rPr lang="en-US" dirty="0" smtClean="0"/>
              <a:t>_</a:t>
            </a:r>
            <a:endParaRPr lang="en-US" dirty="0"/>
          </a:p>
          <a:p>
            <a:pPr lvl="2" eaLnBrk="1" hangingPunct="1">
              <a:defRPr/>
            </a:pPr>
            <a:r>
              <a:rPr lang="en-US" dirty="0"/>
              <a:t>Specific </a:t>
            </a:r>
            <a:r>
              <a:rPr lang="en-US" dirty="0" err="1"/>
              <a:t>vasodilation</a:t>
            </a:r>
            <a:r>
              <a:rPr lang="en-US" dirty="0"/>
              <a:t>:  skeletal and cardiac muscles</a:t>
            </a:r>
          </a:p>
          <a:p>
            <a:pPr lvl="1" eaLnBrk="1" hangingPunct="1">
              <a:defRPr/>
            </a:pPr>
            <a:r>
              <a:rPr lang="en-US" dirty="0" err="1"/>
              <a:t>Norepinephrine</a:t>
            </a:r>
            <a:endParaRPr lang="en-US" dirty="0"/>
          </a:p>
          <a:p>
            <a:pPr lvl="2" eaLnBrk="1" hangingPunct="1">
              <a:defRPr/>
            </a:pPr>
            <a:r>
              <a:rPr lang="en-US" dirty="0" smtClean="0"/>
              <a:t> 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Enhance sympathetic fight/flight response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Hormone effects on BP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dirty="0" err="1"/>
              <a:t>Atrial</a:t>
            </a:r>
            <a:r>
              <a:rPr lang="en-US" dirty="0"/>
              <a:t> </a:t>
            </a:r>
            <a:r>
              <a:rPr lang="en-US" dirty="0" err="1"/>
              <a:t>natriuretic</a:t>
            </a:r>
            <a:r>
              <a:rPr lang="en-US" dirty="0"/>
              <a:t> peptide:  </a:t>
            </a:r>
            <a:r>
              <a:rPr lang="en-US" dirty="0" smtClean="0"/>
              <a:t>_</a:t>
            </a: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 smtClean="0"/>
              <a:t>_________________________________ stimulates </a:t>
            </a:r>
            <a:r>
              <a:rPr lang="en-US" dirty="0"/>
              <a:t>ANP release.</a:t>
            </a:r>
          </a:p>
          <a:p>
            <a:pPr lvl="1" eaLnBrk="1" hangingPunct="1">
              <a:defRPr/>
            </a:pPr>
            <a:r>
              <a:rPr lang="en-US" dirty="0"/>
              <a:t>Results in </a:t>
            </a:r>
            <a:r>
              <a:rPr lang="en-US" dirty="0" smtClean="0"/>
              <a:t>____________________________________ after </a:t>
            </a:r>
            <a:r>
              <a:rPr lang="en-US" dirty="0"/>
              <a:t>ANP causes sodium to be excreted from kidneys</a:t>
            </a:r>
          </a:p>
          <a:p>
            <a:pPr lvl="2" eaLnBrk="1" hangingPunct="1">
              <a:defRPr/>
            </a:pPr>
            <a:endParaRPr lang="en-US" dirty="0"/>
          </a:p>
          <a:p>
            <a:pPr lvl="2" eaLnBrk="1" hangingPunct="1">
              <a:defRPr/>
            </a:pPr>
            <a:r>
              <a:rPr lang="en-US" dirty="0"/>
              <a:t>Where sodium goes, water goes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Hormone effects on BP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dirty="0" err="1"/>
              <a:t>Antidiuretic</a:t>
            </a:r>
            <a:r>
              <a:rPr lang="en-US" dirty="0"/>
              <a:t> Hormone ADH/ vasopressin</a:t>
            </a:r>
          </a:p>
          <a:p>
            <a:pPr eaLnBrk="1" hangingPunct="1">
              <a:defRPr/>
            </a:pPr>
            <a:r>
              <a:rPr lang="en-US" dirty="0"/>
              <a:t>Results in the </a:t>
            </a:r>
            <a:r>
              <a:rPr lang="en-US" dirty="0" smtClean="0"/>
              <a:t>_____________________________________ in </a:t>
            </a:r>
            <a:r>
              <a:rPr lang="en-US" dirty="0"/>
              <a:t>the body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If low BP or blood volume, ADH will prevent water from being lost as urine</a:t>
            </a:r>
          </a:p>
          <a:p>
            <a:pPr lvl="1" eaLnBrk="1" hangingPunct="1">
              <a:defRPr/>
            </a:pPr>
            <a:r>
              <a:rPr lang="en-US" dirty="0"/>
              <a:t>Water restores blood volume/pressure</a:t>
            </a:r>
          </a:p>
          <a:p>
            <a:pPr eaLnBrk="1" hangingPunct="1">
              <a:defRPr/>
            </a:pPr>
            <a:r>
              <a:rPr lang="en-US" dirty="0"/>
              <a:t>Also can cause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Hormone effects on BP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</a:t>
            </a:r>
            <a:endParaRPr lang="en-US" dirty="0" smtClean="0"/>
          </a:p>
          <a:p>
            <a:pPr eaLnBrk="1" hangingPunct="1"/>
            <a:endParaRPr lang="en-US" dirty="0" smtClean="0">
              <a:sym typeface="Wingdings" pitchFamily="2" charset="2"/>
            </a:endParaRPr>
          </a:p>
          <a:p>
            <a:pPr lvl="1" eaLnBrk="1" hangingPunct="1"/>
            <a:r>
              <a:rPr lang="en-US" dirty="0" smtClean="0">
                <a:sym typeface="Wingdings" pitchFamily="2" charset="2"/>
              </a:rPr>
              <a:t>stimulates vasoconstriction</a:t>
            </a:r>
          </a:p>
          <a:p>
            <a:pPr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Causes the release of ADH and </a:t>
            </a:r>
            <a:r>
              <a:rPr lang="en-US" dirty="0" smtClean="0"/>
              <a:t>_</a:t>
            </a:r>
            <a:endParaRPr lang="en-US" dirty="0" smtClean="0"/>
          </a:p>
          <a:p>
            <a:pPr lvl="2" eaLnBrk="1" hangingPunct="1"/>
            <a:r>
              <a:rPr lang="en-US" dirty="0" smtClean="0"/>
              <a:t>Causes long-term regulation by increasing blood volume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Blood Pressure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Is the force the blood exerts against the </a:t>
            </a:r>
            <a:r>
              <a:rPr lang="en-US" b="1" dirty="0" smtClean="0">
                <a:cs typeface="Times New Roman" pitchFamily="18" charset="0"/>
              </a:rPr>
              <a:t>inner walls of the blood vessels</a:t>
            </a:r>
            <a:r>
              <a:rPr lang="en-US" dirty="0" smtClean="0">
                <a:cs typeface="Times New Roman" pitchFamily="18" charset="0"/>
              </a:rPr>
              <a:t>.  </a:t>
            </a:r>
          </a:p>
          <a:p>
            <a:pPr eaLnBrk="1" hangingPunct="1"/>
            <a:endParaRPr lang="en-US" dirty="0" smtClean="0">
              <a:cs typeface="Times New Roman" pitchFamily="18" charset="0"/>
            </a:endParaRPr>
          </a:p>
          <a:p>
            <a:pPr eaLnBrk="1" hangingPunct="1"/>
            <a:endParaRPr lang="en-US" dirty="0" smtClean="0">
              <a:cs typeface="Times New Roman" pitchFamily="18" charset="0"/>
            </a:endParaRP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Most commonly refers to pressure in the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Hormone effects on BP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en-US" dirty="0" err="1"/>
              <a:t>Angiotensin</a:t>
            </a:r>
            <a:r>
              <a:rPr lang="en-US" dirty="0"/>
              <a:t> II</a:t>
            </a:r>
          </a:p>
          <a:p>
            <a:pPr lvl="1" eaLnBrk="1" hangingPunct="1">
              <a:defRPr/>
            </a:pPr>
            <a:r>
              <a:rPr lang="en-US" dirty="0"/>
              <a:t>Low BP </a:t>
            </a:r>
            <a:r>
              <a:rPr lang="en-US" dirty="0">
                <a:sym typeface="Wingdings" pitchFamily="2" charset="2"/>
              </a:rPr>
              <a:t></a:t>
            </a:r>
          </a:p>
          <a:p>
            <a:pPr lvl="1" eaLnBrk="1" hangingPunct="1">
              <a:defRPr/>
            </a:pPr>
            <a:r>
              <a:rPr lang="en-US" dirty="0">
                <a:sym typeface="Wingdings" pitchFamily="2" charset="2"/>
              </a:rPr>
              <a:t>Kidneys release </a:t>
            </a:r>
            <a:r>
              <a:rPr lang="en-US" dirty="0" smtClean="0">
                <a:sym typeface="Wingdings" pitchFamily="2" charset="2"/>
              </a:rPr>
              <a:t>_</a:t>
            </a:r>
            <a:endParaRPr lang="en-US" dirty="0">
              <a:sym typeface="Wingdings" pitchFamily="2" charset="2"/>
            </a:endParaRPr>
          </a:p>
          <a:p>
            <a:pPr lvl="1" eaLnBrk="1" hangingPunct="1">
              <a:defRPr/>
            </a:pPr>
            <a:endParaRPr lang="en-US" dirty="0">
              <a:sym typeface="Wingdings" pitchFamily="2" charset="2"/>
            </a:endParaRPr>
          </a:p>
          <a:p>
            <a:pPr lvl="1" eaLnBrk="1" hangingPunct="1">
              <a:defRPr/>
            </a:pPr>
            <a:r>
              <a:rPr lang="en-US" dirty="0" err="1">
                <a:sym typeface="Wingdings" pitchFamily="2" charset="2"/>
              </a:rPr>
              <a:t>Renin</a:t>
            </a:r>
            <a:r>
              <a:rPr lang="en-US" dirty="0">
                <a:sym typeface="Wingdings" pitchFamily="2" charset="2"/>
              </a:rPr>
              <a:t> acts as an </a:t>
            </a:r>
            <a:r>
              <a:rPr lang="en-US" dirty="0" smtClean="0">
                <a:sym typeface="Wingdings" pitchFamily="2" charset="2"/>
              </a:rPr>
              <a:t>_______________________, </a:t>
            </a:r>
            <a:r>
              <a:rPr lang="en-US" dirty="0">
                <a:sym typeface="Wingdings" pitchFamily="2" charset="2"/>
              </a:rPr>
              <a:t>breaking </a:t>
            </a:r>
            <a:r>
              <a:rPr lang="en-US" dirty="0" smtClean="0">
                <a:sym typeface="Wingdings" pitchFamily="2" charset="2"/>
              </a:rPr>
              <a:t>_____________________________ into </a:t>
            </a:r>
            <a:r>
              <a:rPr lang="en-US" dirty="0" err="1">
                <a:sym typeface="Wingdings" pitchFamily="2" charset="2"/>
              </a:rPr>
              <a:t>angiotensin</a:t>
            </a:r>
            <a:r>
              <a:rPr lang="en-US" dirty="0">
                <a:sym typeface="Wingdings" pitchFamily="2" charset="2"/>
              </a:rPr>
              <a:t> I</a:t>
            </a:r>
          </a:p>
          <a:p>
            <a:pPr lvl="1" eaLnBrk="1" hangingPunct="1">
              <a:defRPr/>
            </a:pPr>
            <a:endParaRPr lang="en-US" dirty="0">
              <a:sym typeface="Wingdings" pitchFamily="2" charset="2"/>
            </a:endParaRPr>
          </a:p>
          <a:p>
            <a:pPr lvl="1" eaLnBrk="1" hangingPunct="1">
              <a:defRPr/>
            </a:pPr>
            <a:r>
              <a:rPr lang="en-US" dirty="0" err="1">
                <a:sym typeface="Wingdings" pitchFamily="2" charset="2"/>
              </a:rPr>
              <a:t>Angiotensin</a:t>
            </a:r>
            <a:r>
              <a:rPr lang="en-US" dirty="0">
                <a:sym typeface="Wingdings" pitchFamily="2" charset="2"/>
              </a:rPr>
              <a:t> I is changed into </a:t>
            </a:r>
            <a:r>
              <a:rPr lang="en-US" dirty="0" err="1">
                <a:sym typeface="Wingdings" pitchFamily="2" charset="2"/>
              </a:rPr>
              <a:t>angiotensin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____ by _________________________ :  </a:t>
            </a:r>
            <a:r>
              <a:rPr lang="en-US" dirty="0" err="1">
                <a:sym typeface="Wingdings" pitchFamily="2" charset="2"/>
              </a:rPr>
              <a:t>Angiotensin</a:t>
            </a:r>
            <a:r>
              <a:rPr lang="en-US" dirty="0">
                <a:sym typeface="Wingdings" pitchFamily="2" charset="2"/>
              </a:rPr>
              <a:t> Converting Enzyme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BP Control:  Long term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Will change blood pressure based on changes in blood volume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Recall that short term controls dealt mostly with </a:t>
            </a:r>
            <a:r>
              <a:rPr lang="en-US" dirty="0" smtClean="0"/>
              <a:t>________________________________ to </a:t>
            </a:r>
            <a:r>
              <a:rPr lang="en-US" dirty="0"/>
              <a:t>control blood pressure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Short term solutions like </a:t>
            </a:r>
            <a:r>
              <a:rPr lang="en-US" dirty="0" err="1"/>
              <a:t>baroreceptors</a:t>
            </a:r>
            <a:r>
              <a:rPr lang="en-US" dirty="0"/>
              <a:t> can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Respond </a:t>
            </a:r>
            <a:r>
              <a:rPr lang="en-US" dirty="0" smtClean="0"/>
              <a:t>_</a:t>
            </a:r>
            <a:endParaRPr lang="en-US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_______________________________ to </a:t>
            </a:r>
            <a:r>
              <a:rPr lang="en-US" dirty="0"/>
              <a:t>chronic conditions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BP control:  long term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Kidneys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_____________________________ regulate </a:t>
            </a:r>
            <a:r>
              <a:rPr lang="en-US" dirty="0"/>
              <a:t>arterial pressure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/>
              <a:t>Alters </a:t>
            </a:r>
            <a:r>
              <a:rPr lang="en-US" dirty="0" smtClean="0"/>
              <a:t>____________________________________ as </a:t>
            </a:r>
            <a:r>
              <a:rPr lang="en-US" dirty="0"/>
              <a:t>a function of filtration pressure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dirty="0"/>
              <a:t>High blood pressure forces blood to be filtered and processed quickly through the renal system.  Larger amounts of water will be lost as urine causing the blood pressure to lower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________________________________ regulates </a:t>
            </a:r>
            <a:r>
              <a:rPr lang="en-US" dirty="0"/>
              <a:t>arterial pressure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err="1"/>
              <a:t>Renin-angiotensin</a:t>
            </a:r>
            <a:r>
              <a:rPr lang="en-US" dirty="0"/>
              <a:t> mechanism:  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dirty="0"/>
              <a:t>stimulates </a:t>
            </a:r>
            <a:r>
              <a:rPr lang="en-US" dirty="0" smtClean="0"/>
              <a:t>___________________________________ which </a:t>
            </a:r>
            <a:r>
              <a:rPr lang="en-US" dirty="0"/>
              <a:t>reabsorbs sodium and in turn causes the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Monitoring Circulatory Efficiency</a:t>
            </a:r>
          </a:p>
        </p:txBody>
      </p:sp>
      <p:sp>
        <p:nvSpPr>
          <p:cNvPr id="13005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_________________________________: </a:t>
            </a:r>
            <a:endParaRPr lang="en-US" dirty="0" smtClean="0"/>
          </a:p>
          <a:p>
            <a:pPr lvl="1" eaLnBrk="1" hangingPunct="1"/>
            <a:r>
              <a:rPr lang="en-US" dirty="0" smtClean="0"/>
              <a:t>pulse and blood pressure, along with respiratory rate and body temperature</a:t>
            </a:r>
          </a:p>
          <a:p>
            <a:pPr eaLnBrk="1" hangingPunct="1"/>
            <a:r>
              <a:rPr lang="en-US" dirty="0" smtClean="0"/>
              <a:t>Pulse: </a:t>
            </a:r>
          </a:p>
          <a:p>
            <a:pPr lvl="1" eaLnBrk="1" hangingPunct="1"/>
            <a:r>
              <a:rPr lang="en-US" dirty="0" smtClean="0"/>
              <a:t>pressure wave caused by the </a:t>
            </a:r>
            <a:r>
              <a:rPr lang="en-US" dirty="0" smtClean="0"/>
              <a:t>_</a:t>
            </a:r>
            <a:endParaRPr lang="en-US" dirty="0" smtClean="0"/>
          </a:p>
          <a:p>
            <a:pPr lvl="1" eaLnBrk="1" hangingPunct="1">
              <a:buFont typeface="Arial" charset="0"/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657600" cy="1143000"/>
          </a:xfrm>
        </p:spPr>
        <p:txBody>
          <a:bodyPr/>
          <a:lstStyle/>
          <a:p>
            <a:pPr eaLnBrk="1" hangingPunct="1"/>
            <a:r>
              <a:rPr lang="en-US" smtClean="0"/>
              <a:t>Pulse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077200" cy="5105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cs typeface="Times New Roman" pitchFamily="18" charset="0"/>
              </a:rPr>
              <a:t>the expansion/recoil of artery walls due to  increased pressure </a:t>
            </a:r>
            <a:r>
              <a:rPr lang="en-US" dirty="0" smtClean="0">
                <a:cs typeface="Times New Roman" pitchFamily="18" charset="0"/>
              </a:rPr>
              <a:t>_.  </a:t>
            </a:r>
            <a:endParaRPr lang="en-US" dirty="0">
              <a:cs typeface="Times New Roman" pitchFamily="18" charset="0"/>
            </a:endParaRPr>
          </a:p>
          <a:p>
            <a:pPr eaLnBrk="1" hangingPunct="1">
              <a:defRPr/>
            </a:pPr>
            <a:endParaRPr lang="en-US" dirty="0" smtClean="0">
              <a:cs typeface="Times New Roman" pitchFamily="18" charset="0"/>
            </a:endParaRPr>
          </a:p>
          <a:p>
            <a:pPr eaLnBrk="1" hangingPunct="1">
              <a:defRPr/>
            </a:pPr>
            <a:endParaRPr lang="en-US" dirty="0">
              <a:cs typeface="Times New Roman" pitchFamily="18" charset="0"/>
            </a:endParaRPr>
          </a:p>
          <a:p>
            <a:pPr eaLnBrk="1" hangingPunct="1">
              <a:defRPr/>
            </a:pPr>
            <a:endParaRPr lang="en-US" dirty="0" smtClean="0"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dirty="0" smtClean="0">
                <a:cs typeface="Times New Roman" pitchFamily="18" charset="0"/>
              </a:rPr>
              <a:t>Felt </a:t>
            </a:r>
            <a:r>
              <a:rPr lang="en-US" dirty="0">
                <a:cs typeface="Times New Roman" pitchFamily="18" charset="0"/>
              </a:rPr>
              <a:t>near surfaces.  </a:t>
            </a:r>
            <a:endParaRPr lang="en-US" dirty="0"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Head and neck pulses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924800" cy="45259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Temporal artery</a:t>
            </a:r>
          </a:p>
          <a:p>
            <a:pPr lvl="1" eaLnBrk="1" hangingPunct="1">
              <a:defRPr/>
            </a:pPr>
            <a:r>
              <a:rPr lang="en-US" dirty="0"/>
              <a:t>Branches off of </a:t>
            </a:r>
            <a:r>
              <a:rPr lang="en-US" dirty="0" smtClean="0"/>
              <a:t>_</a:t>
            </a:r>
            <a:endParaRPr lang="en-US" dirty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Pulse is palpable </a:t>
            </a:r>
            <a:r>
              <a:rPr lang="en-US" dirty="0" smtClean="0"/>
              <a:t>___________________ to </a:t>
            </a:r>
            <a:r>
              <a:rPr lang="en-US" dirty="0"/>
              <a:t>the </a:t>
            </a:r>
            <a:r>
              <a:rPr lang="en-US" dirty="0" err="1"/>
              <a:t>zygomatic</a:t>
            </a:r>
            <a:r>
              <a:rPr lang="en-US" dirty="0"/>
              <a:t> arch, anterior and superior to the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Head and neck pulses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/>
              <a:t>Common carotid artery</a:t>
            </a:r>
          </a:p>
          <a:p>
            <a:pPr lvl="1" eaLnBrk="1" hangingPunct="1">
              <a:defRPr/>
            </a:pPr>
            <a:r>
              <a:rPr lang="en-US" dirty="0"/>
              <a:t>The </a:t>
            </a:r>
            <a:r>
              <a:rPr lang="en-US" b="1" dirty="0"/>
              <a:t>left</a:t>
            </a:r>
            <a:r>
              <a:rPr lang="en-US" dirty="0"/>
              <a:t> common carotid artery is one of three arteries that originate along the </a:t>
            </a:r>
            <a:r>
              <a:rPr lang="en-US" dirty="0" smtClean="0"/>
              <a:t>_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The </a:t>
            </a:r>
            <a:r>
              <a:rPr lang="en-US" b="1" dirty="0"/>
              <a:t>right</a:t>
            </a:r>
            <a:r>
              <a:rPr lang="en-US" dirty="0"/>
              <a:t> common carotid artery arises from the </a:t>
            </a:r>
            <a:r>
              <a:rPr lang="en-US" dirty="0" smtClean="0"/>
              <a:t>_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Pulse:  palpated in the neck at </a:t>
            </a:r>
            <a:r>
              <a:rPr lang="en-US" dirty="0" smtClean="0"/>
              <a:t>_</a:t>
            </a:r>
            <a:endParaRPr lang="en-US" dirty="0"/>
          </a:p>
          <a:p>
            <a:pPr lvl="2" eaLnBrk="1" hangingPunct="1">
              <a:defRPr/>
            </a:pPr>
            <a:endParaRPr lang="en-US" dirty="0" smtClean="0"/>
          </a:p>
          <a:p>
            <a:pPr lvl="2" eaLnBrk="1" hangingPunct="1">
              <a:defRPr/>
            </a:pPr>
            <a:r>
              <a:rPr lang="en-US" dirty="0" err="1" smtClean="0"/>
              <a:t>Baroreceptors</a:t>
            </a:r>
            <a:r>
              <a:rPr lang="en-US" dirty="0" smtClean="0"/>
              <a:t> </a:t>
            </a:r>
            <a:r>
              <a:rPr lang="en-US" dirty="0"/>
              <a:t>in carotids are sensitive to bilateral palpation, may cause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791200" cy="1143000"/>
          </a:xfrm>
        </p:spPr>
        <p:txBody>
          <a:bodyPr/>
          <a:lstStyle/>
          <a:p>
            <a:pPr eaLnBrk="1" hangingPunct="1"/>
            <a:r>
              <a:rPr lang="en-US" smtClean="0"/>
              <a:t>Upper limb pulses</a:t>
            </a:r>
          </a:p>
        </p:txBody>
      </p:sp>
      <p:sp>
        <p:nvSpPr>
          <p:cNvPr id="38915" name="AutoShape 3"/>
          <p:cNvSpPr>
            <a:spLocks noGrp="1" noChangeAspect="1" noChangeArrowheads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Brachial artery</a:t>
            </a:r>
          </a:p>
          <a:p>
            <a:pPr lvl="1" eaLnBrk="1" hangingPunct="1">
              <a:defRPr/>
            </a:pPr>
            <a:r>
              <a:rPr lang="en-US" dirty="0"/>
              <a:t>Origin:  </a:t>
            </a:r>
            <a:r>
              <a:rPr lang="en-US" dirty="0" smtClean="0"/>
              <a:t>______________________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axillary</a:t>
            </a:r>
            <a:r>
              <a:rPr lang="en-US" dirty="0">
                <a:sym typeface="Wingdings" pitchFamily="2" charset="2"/>
              </a:rPr>
              <a:t> artery  to brachial artery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Palpation:  at the </a:t>
            </a:r>
            <a:r>
              <a:rPr lang="en-US" dirty="0" smtClean="0"/>
              <a:t>_</a:t>
            </a:r>
            <a:endParaRPr lang="en-US" dirty="0"/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Is </a:t>
            </a:r>
            <a:r>
              <a:rPr lang="en-US" dirty="0"/>
              <a:t>the artery used to determine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Upper limb pulses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Radial Artery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Origin:  </a:t>
            </a:r>
            <a:r>
              <a:rPr lang="en-US" dirty="0" err="1"/>
              <a:t>Subclavian</a:t>
            </a:r>
            <a:r>
              <a:rPr lang="en-US" dirty="0"/>
              <a:t> a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axillary</a:t>
            </a:r>
            <a:r>
              <a:rPr lang="en-US" dirty="0">
                <a:sym typeface="Wingdings" pitchFamily="2" charset="2"/>
              </a:rPr>
              <a:t> a  brachial a  splits into </a:t>
            </a:r>
            <a:r>
              <a:rPr lang="en-US" dirty="0" smtClean="0">
                <a:sym typeface="Wingdings" pitchFamily="2" charset="2"/>
              </a:rPr>
              <a:t>_</a:t>
            </a:r>
            <a:endParaRPr lang="en-US" dirty="0">
              <a:sym typeface="Wingdings" pitchFamily="2" charset="2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US" dirty="0">
              <a:sym typeface="Wingdings" pitchFamily="2" charset="2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Palpation:  at the </a:t>
            </a:r>
            <a:r>
              <a:rPr lang="en-US" dirty="0" smtClean="0"/>
              <a:t>____________________ wrist</a:t>
            </a:r>
            <a:r>
              <a:rPr lang="en-US" dirty="0"/>
              <a:t>:  three finger-widths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Lower Limb Pulses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___________________ arterial </a:t>
            </a:r>
            <a:r>
              <a:rPr lang="en-US" dirty="0" smtClean="0"/>
              <a:t>pulses are routinely felt in the lower limb.</a:t>
            </a:r>
          </a:p>
          <a:p>
            <a:pPr lvl="1" eaLnBrk="1" hangingPunct="1"/>
            <a:r>
              <a:rPr lang="en-US" dirty="0" smtClean="0"/>
              <a:t> </a:t>
            </a:r>
            <a:endParaRPr lang="en-US" dirty="0" smtClean="0"/>
          </a:p>
          <a:p>
            <a:pPr lvl="1" eaLnBrk="1" hangingPunct="1"/>
            <a:r>
              <a:rPr lang="en-US" dirty="0" smtClean="0"/>
              <a:t> </a:t>
            </a:r>
            <a:endParaRPr lang="en-US" dirty="0" smtClean="0"/>
          </a:p>
          <a:p>
            <a:pPr lvl="1" eaLnBrk="1" hangingPunct="1"/>
            <a:r>
              <a:rPr lang="en-US" dirty="0" smtClean="0"/>
              <a:t>Posterior </a:t>
            </a:r>
            <a:r>
              <a:rPr lang="en-US" dirty="0" err="1" smtClean="0"/>
              <a:t>tibial</a:t>
            </a:r>
            <a:r>
              <a:rPr lang="en-US" dirty="0" smtClean="0"/>
              <a:t> </a:t>
            </a:r>
          </a:p>
          <a:p>
            <a:pPr lvl="1" eaLnBrk="1" hangingPunct="1"/>
            <a:r>
              <a:rPr lang="en-US" dirty="0" err="1" smtClean="0"/>
              <a:t>Dorsalis</a:t>
            </a:r>
            <a:r>
              <a:rPr lang="en-US" dirty="0" smtClean="0"/>
              <a:t> </a:t>
            </a:r>
            <a:r>
              <a:rPr lang="en-US" dirty="0" err="1" smtClean="0"/>
              <a:t>pedis</a:t>
            </a:r>
            <a:r>
              <a:rPr lang="en-US" dirty="0" smtClean="0"/>
              <a:t> (dorsum of foot) 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Blood Pressure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cs typeface="Times New Roman" pitchFamily="18" charset="0"/>
              </a:rPr>
              <a:t>Arterial blood pressure:  rises and falls in a pattern with the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  <a:p>
            <a:pPr eaLnBrk="1" hangingPunct="1">
              <a:defRPr/>
            </a:pPr>
            <a:endParaRPr lang="en-US" dirty="0"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dirty="0">
                <a:cs typeface="Times New Roman" pitchFamily="18" charset="0"/>
              </a:rPr>
              <a:t> When ventricles contract:  </a:t>
            </a:r>
            <a:r>
              <a:rPr lang="en-US" b="1" dirty="0" smtClean="0">
                <a:cs typeface="Times New Roman" pitchFamily="18" charset="0"/>
              </a:rPr>
              <a:t>________________________________</a:t>
            </a:r>
            <a:r>
              <a:rPr lang="en-US" dirty="0" smtClean="0">
                <a:cs typeface="Times New Roman" pitchFamily="18" charset="0"/>
              </a:rPr>
              <a:t>:   </a:t>
            </a:r>
            <a:r>
              <a:rPr lang="en-US" dirty="0">
                <a:cs typeface="Times New Roman" pitchFamily="18" charset="0"/>
              </a:rPr>
              <a:t>walls squeeze blood into pulmonary trunk and aorta.  Pressure in the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Femoral pulse</a:t>
            </a:r>
          </a:p>
        </p:txBody>
      </p:sp>
      <p:sp>
        <p:nvSpPr>
          <p:cNvPr id="20483" name="AutoShape 3"/>
          <p:cNvSpPr>
            <a:spLocks noGrp="1" noChangeAspect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/>
              <a:t>Most of the blood supply to the lower limb is carried in the </a:t>
            </a:r>
            <a:r>
              <a:rPr lang="en-US" dirty="0" smtClean="0"/>
              <a:t>_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Aorta </a:t>
            </a:r>
            <a:r>
              <a:rPr lang="en-US" dirty="0">
                <a:sym typeface="Wingdings" pitchFamily="2" charset="2"/>
              </a:rPr>
              <a:t></a:t>
            </a:r>
          </a:p>
          <a:p>
            <a:pPr lvl="1" eaLnBrk="1" hangingPunct="1">
              <a:defRPr/>
            </a:pPr>
            <a:r>
              <a:rPr lang="en-US" dirty="0">
                <a:sym typeface="Wingdings" pitchFamily="2" charset="2"/>
              </a:rPr>
              <a:t>descending aorta  </a:t>
            </a:r>
          </a:p>
          <a:p>
            <a:pPr lvl="1" eaLnBrk="1" hangingPunct="1">
              <a:defRPr/>
            </a:pPr>
            <a:r>
              <a:rPr lang="en-US" dirty="0" smtClean="0">
                <a:sym typeface="Wingdings" pitchFamily="2" charset="2"/>
              </a:rPr>
              <a:t>_________________________________ </a:t>
            </a:r>
            <a:endParaRPr lang="en-US" dirty="0">
              <a:sym typeface="Wingdings" pitchFamily="2" charset="2"/>
            </a:endParaRPr>
          </a:p>
          <a:p>
            <a:pPr lvl="1" eaLnBrk="1" hangingPunct="1">
              <a:defRPr/>
            </a:pPr>
            <a:r>
              <a:rPr lang="en-US" dirty="0">
                <a:sym typeface="Wingdings" pitchFamily="2" charset="2"/>
              </a:rPr>
              <a:t>external iliac artery  </a:t>
            </a:r>
          </a:p>
          <a:p>
            <a:pPr lvl="1" eaLnBrk="1" hangingPunct="1">
              <a:defRPr/>
            </a:pPr>
            <a:r>
              <a:rPr lang="en-US" dirty="0"/>
              <a:t>becomes </a:t>
            </a:r>
            <a:r>
              <a:rPr lang="en-US" dirty="0" smtClean="0"/>
              <a:t>_________________________</a:t>
            </a:r>
            <a:r>
              <a:rPr lang="en-US" dirty="0" smtClean="0">
                <a:sym typeface="Wingdings" pitchFamily="2" charset="2"/>
              </a:rPr>
              <a:t> </a:t>
            </a:r>
            <a:endParaRPr lang="en-US" dirty="0">
              <a:sym typeface="Wingdings" pitchFamily="2" charset="2"/>
            </a:endParaRPr>
          </a:p>
          <a:p>
            <a:pPr lvl="1" eaLnBrk="1" hangingPunct="1">
              <a:defRPr/>
            </a:pPr>
            <a:r>
              <a:rPr lang="en-US" dirty="0">
                <a:sym typeface="Wingdings" pitchFamily="2" charset="2"/>
              </a:rPr>
              <a:t>deep femoral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Finding the Femoral Pulse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848600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Locate the superior border of the </a:t>
            </a:r>
            <a:r>
              <a:rPr lang="en-US" sz="2800" dirty="0" smtClean="0"/>
              <a:t>___________________ in </a:t>
            </a:r>
            <a:r>
              <a:rPr lang="en-US" sz="2800" dirty="0" smtClean="0"/>
              <a:t>the mid line of the body; </a:t>
            </a:r>
          </a:p>
          <a:p>
            <a:pPr eaLnBrk="1" hangingPunct="1"/>
            <a:r>
              <a:rPr lang="en-US" sz="2800" dirty="0" smtClean="0"/>
              <a:t>Feel the </a:t>
            </a:r>
            <a:r>
              <a:rPr lang="en-US" sz="2800" dirty="0" smtClean="0"/>
              <a:t>_______________________________. </a:t>
            </a:r>
            <a:r>
              <a:rPr lang="en-US" sz="2800" dirty="0" smtClean="0"/>
              <a:t>The femoral pulse can be found midway between these two bony points </a:t>
            </a:r>
          </a:p>
          <a:p>
            <a:pPr lvl="1" eaLnBrk="1" hangingPunct="1"/>
            <a:r>
              <a:rPr lang="en-US" sz="2400" dirty="0" smtClean="0"/>
              <a:t>(the </a:t>
            </a:r>
            <a:r>
              <a:rPr lang="en-US" sz="2400" dirty="0" smtClean="0"/>
              <a:t>___________________________________ point</a:t>
            </a:r>
            <a:r>
              <a:rPr lang="en-US" sz="2400" dirty="0" smtClean="0"/>
              <a:t>) </a:t>
            </a:r>
          </a:p>
          <a:p>
            <a:pPr eaLnBrk="1" hangingPunct="1"/>
            <a:endParaRPr lang="en-US" sz="2800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Popliteal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femoral artery leaves enters the </a:t>
            </a:r>
            <a:r>
              <a:rPr lang="en-US" sz="2800" dirty="0" err="1" smtClean="0"/>
              <a:t>popliteal</a:t>
            </a:r>
            <a:r>
              <a:rPr lang="en-US" sz="2800" dirty="0" smtClean="0"/>
              <a:t> </a:t>
            </a:r>
            <a:r>
              <a:rPr lang="en-US" sz="2800" dirty="0" err="1" smtClean="0"/>
              <a:t>fossa</a:t>
            </a:r>
            <a:r>
              <a:rPr lang="en-US" sz="2800" dirty="0" smtClean="0"/>
              <a:t> by passing through the </a:t>
            </a:r>
            <a:r>
              <a:rPr lang="en-US" sz="2800" dirty="0" smtClean="0"/>
              <a:t>_</a:t>
            </a:r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 smtClean="0"/>
              <a:t>The </a:t>
            </a:r>
            <a:r>
              <a:rPr lang="en-US" sz="2800" dirty="0" smtClean="0"/>
              <a:t>name of the vessel then changes to the </a:t>
            </a:r>
            <a:r>
              <a:rPr lang="en-US" sz="2800" dirty="0" smtClean="0"/>
              <a:t>_</a:t>
            </a:r>
            <a:endParaRPr lang="en-US" sz="2800" dirty="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Palpating popliteal artery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dirty="0"/>
              <a:t>bend the knee so that it is flexed to about </a:t>
            </a:r>
            <a:r>
              <a:rPr lang="en-US" dirty="0" smtClean="0"/>
              <a:t>_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press the tips of your fingers into the </a:t>
            </a:r>
            <a:r>
              <a:rPr lang="en-US" dirty="0" err="1"/>
              <a:t>popliteal</a:t>
            </a:r>
            <a:r>
              <a:rPr lang="en-US" dirty="0"/>
              <a:t> </a:t>
            </a:r>
            <a:r>
              <a:rPr lang="en-US" dirty="0" err="1"/>
              <a:t>fossa</a:t>
            </a:r>
            <a:r>
              <a:rPr lang="en-US" dirty="0"/>
              <a:t>. 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The </a:t>
            </a:r>
            <a:r>
              <a:rPr lang="en-US" dirty="0" err="1"/>
              <a:t>popliteal</a:t>
            </a:r>
            <a:r>
              <a:rPr lang="en-US" dirty="0"/>
              <a:t> pulse is deep and </a:t>
            </a:r>
            <a:r>
              <a:rPr lang="en-US" dirty="0" smtClean="0"/>
              <a:t>__________________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Can be difficult to palpate</a:t>
            </a:r>
          </a:p>
          <a:p>
            <a:pPr lvl="1" eaLnBrk="1" hangingPunct="1">
              <a:buFontTx/>
              <a:buNone/>
              <a:defRPr/>
            </a:pP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Posterior Tibial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772400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</a:t>
            </a:r>
            <a:r>
              <a:rPr lang="en-US" sz="2800" dirty="0" err="1" smtClean="0"/>
              <a:t>Popliteal</a:t>
            </a:r>
            <a:r>
              <a:rPr lang="en-US" sz="2800" dirty="0" smtClean="0"/>
              <a:t> artery branches into </a:t>
            </a:r>
            <a:r>
              <a:rPr lang="en-US" sz="2800" dirty="0" smtClean="0"/>
              <a:t>_</a:t>
            </a:r>
            <a:endParaRPr lang="en-US" sz="2800" dirty="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Palpating Posterior tibial artery</a:t>
            </a:r>
          </a:p>
        </p:txBody>
      </p:sp>
      <p:sp>
        <p:nvSpPr>
          <p:cNvPr id="142339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Locate the medial </a:t>
            </a:r>
            <a:r>
              <a:rPr lang="en-US" dirty="0" smtClean="0"/>
              <a:t>_</a:t>
            </a: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_______________________________ to </a:t>
            </a:r>
            <a:r>
              <a:rPr lang="en-US" dirty="0" smtClean="0"/>
              <a:t>the medial </a:t>
            </a:r>
            <a:r>
              <a:rPr lang="en-US" dirty="0" err="1" smtClean="0"/>
              <a:t>malleolus</a:t>
            </a:r>
            <a:r>
              <a:rPr lang="en-US" dirty="0" smtClean="0"/>
              <a:t> you should find the posterior </a:t>
            </a:r>
            <a:r>
              <a:rPr lang="en-US" dirty="0" err="1" smtClean="0"/>
              <a:t>tibial</a:t>
            </a:r>
            <a:r>
              <a:rPr lang="en-US" dirty="0" smtClean="0"/>
              <a:t> pulse.</a:t>
            </a:r>
            <a:r>
              <a:rPr lang="en-US" i="1" dirty="0" smtClean="0"/>
              <a:t> 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Dorsalis Pedis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Below the knee, the </a:t>
            </a:r>
            <a:r>
              <a:rPr lang="en-US" sz="2400" dirty="0" err="1" smtClean="0"/>
              <a:t>popliteal</a:t>
            </a:r>
            <a:r>
              <a:rPr lang="en-US" sz="2400" dirty="0" smtClean="0"/>
              <a:t> artery divides into the anterior and posterior </a:t>
            </a:r>
            <a:r>
              <a:rPr lang="en-US" sz="2400" dirty="0" err="1" smtClean="0"/>
              <a:t>tibial</a:t>
            </a:r>
            <a:r>
              <a:rPr lang="en-US" sz="2400" dirty="0" smtClean="0"/>
              <a:t> arteries.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 </a:t>
            </a:r>
            <a:r>
              <a:rPr lang="en-US" sz="2400" dirty="0" smtClean="0"/>
              <a:t>anterior branch enters the </a:t>
            </a:r>
            <a:r>
              <a:rPr lang="en-US" sz="2400" dirty="0" smtClean="0"/>
              <a:t>____________________________________________ of </a:t>
            </a:r>
            <a:r>
              <a:rPr lang="en-US" sz="2400" dirty="0" smtClean="0"/>
              <a:t>the leg by passing between the tibia and fibula above the </a:t>
            </a:r>
            <a:r>
              <a:rPr lang="en-US" sz="2400" dirty="0" err="1" smtClean="0"/>
              <a:t>interosseous</a:t>
            </a:r>
            <a:r>
              <a:rPr lang="en-US" sz="2400" dirty="0" smtClean="0"/>
              <a:t> membrane. 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It </a:t>
            </a:r>
            <a:r>
              <a:rPr lang="en-US" sz="2400" dirty="0" smtClean="0"/>
              <a:t>continues on to the </a:t>
            </a:r>
            <a:r>
              <a:rPr lang="en-US" sz="2400" dirty="0" smtClean="0"/>
              <a:t>_______________________________ as </a:t>
            </a:r>
            <a:r>
              <a:rPr lang="en-US" sz="2400" dirty="0" smtClean="0"/>
              <a:t>the </a:t>
            </a:r>
            <a:r>
              <a:rPr lang="en-US" sz="2400" dirty="0" err="1" smtClean="0"/>
              <a:t>dorsalis</a:t>
            </a:r>
            <a:r>
              <a:rPr lang="en-US" sz="2400" dirty="0" smtClean="0"/>
              <a:t> </a:t>
            </a:r>
            <a:r>
              <a:rPr lang="en-US" sz="2400" dirty="0" err="1" smtClean="0"/>
              <a:t>pedis</a:t>
            </a:r>
            <a:r>
              <a:rPr lang="en-US" sz="2400" dirty="0" smtClean="0"/>
              <a:t> artery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Palpating dorsalis pedis pulse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dirty="0"/>
              <a:t>Place your fingers </a:t>
            </a:r>
            <a:r>
              <a:rPr lang="en-US" dirty="0" smtClean="0"/>
              <a:t>_____________________ down </a:t>
            </a:r>
            <a:r>
              <a:rPr lang="en-US" dirty="0"/>
              <a:t>the dorsum of the foot in the line between the </a:t>
            </a:r>
            <a:r>
              <a:rPr lang="en-US" dirty="0" smtClean="0"/>
              <a:t>_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The bones you can feel are the dorsal aspect of the </a:t>
            </a:r>
            <a:r>
              <a:rPr lang="en-US" dirty="0" err="1"/>
              <a:t>navicular</a:t>
            </a:r>
            <a:r>
              <a:rPr lang="en-US" dirty="0"/>
              <a:t> and the intermediate cuneiform bones. </a:t>
            </a:r>
          </a:p>
          <a:p>
            <a:pPr eaLnBrk="1" hangingPunct="1">
              <a:defRPr/>
            </a:pPr>
            <a:r>
              <a:rPr lang="en-US" dirty="0"/>
              <a:t>The pulse is palpated where the artery passes over this area.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Measuring Blood Pressure</a:t>
            </a:r>
          </a:p>
        </p:txBody>
      </p:sp>
      <p:sp>
        <p:nvSpPr>
          <p:cNvPr id="14541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Systemic arterial BP</a:t>
            </a:r>
          </a:p>
          <a:p>
            <a:pPr lvl="1" eaLnBrk="1" hangingPunct="1"/>
            <a:r>
              <a:rPr lang="en-US" dirty="0" smtClean="0"/>
              <a:t>Measured </a:t>
            </a:r>
            <a:r>
              <a:rPr lang="en-US" dirty="0" smtClean="0"/>
              <a:t>________________________ by </a:t>
            </a:r>
            <a:r>
              <a:rPr lang="en-US" dirty="0" smtClean="0"/>
              <a:t>the </a:t>
            </a:r>
            <a:r>
              <a:rPr lang="en-US" dirty="0" smtClean="0"/>
              <a:t>__________________________________ method </a:t>
            </a:r>
            <a:r>
              <a:rPr lang="en-US" dirty="0" smtClean="0"/>
              <a:t>using a sphygmomanometer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Pressure is increased in the cuff until it exceeds systolic pressure in the brachial artery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Alterations in Blood Pressure	</a:t>
            </a:r>
          </a:p>
        </p:txBody>
      </p:sp>
      <p:sp>
        <p:nvSpPr>
          <p:cNvPr id="14643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Hypotension: </a:t>
            </a:r>
          </a:p>
          <a:p>
            <a:pPr lvl="1" eaLnBrk="1" hangingPunct="1"/>
            <a:r>
              <a:rPr lang="en-US" dirty="0" smtClean="0"/>
              <a:t> </a:t>
            </a:r>
            <a:endParaRPr lang="en-US" dirty="0" smtClean="0"/>
          </a:p>
          <a:p>
            <a:pPr lvl="1" eaLnBrk="1" hangingPunct="1"/>
            <a:r>
              <a:rPr lang="en-US" dirty="0" smtClean="0"/>
              <a:t>Systolic pressure below </a:t>
            </a:r>
            <a:r>
              <a:rPr lang="en-US" dirty="0" smtClean="0"/>
              <a:t>_</a:t>
            </a:r>
            <a:endParaRPr lang="en-US" dirty="0" smtClean="0"/>
          </a:p>
          <a:p>
            <a:pPr lvl="1" eaLnBrk="1" hangingPunct="1"/>
            <a:r>
              <a:rPr lang="en-US" dirty="0" smtClean="0"/>
              <a:t>Often associated with long life and lack of cardiovascular illness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Blood Pressure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cs typeface="Times New Roman" pitchFamily="18" charset="0"/>
              </a:rPr>
              <a:t>Maximum pressure</a:t>
            </a:r>
            <a:r>
              <a:rPr lang="en-US" dirty="0" smtClean="0">
                <a:cs typeface="Times New Roman" pitchFamily="18" charset="0"/>
              </a:rPr>
              <a:t> achieved during </a:t>
            </a:r>
            <a:r>
              <a:rPr lang="en-US" b="1" dirty="0" smtClean="0">
                <a:cs typeface="Times New Roman" pitchFamily="18" charset="0"/>
              </a:rPr>
              <a:t>_________________________________ </a:t>
            </a:r>
            <a:r>
              <a:rPr lang="en-US" dirty="0" smtClean="0">
                <a:cs typeface="Times New Roman" pitchFamily="18" charset="0"/>
              </a:rPr>
              <a:t>is </a:t>
            </a:r>
            <a:r>
              <a:rPr lang="en-US" b="1" dirty="0" smtClean="0">
                <a:cs typeface="Times New Roman" pitchFamily="18" charset="0"/>
              </a:rPr>
              <a:t>_</a:t>
            </a:r>
            <a:endParaRPr lang="en-US" dirty="0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Homeostatic Imbalance: Hypotension</a:t>
            </a:r>
          </a:p>
        </p:txBody>
      </p:sp>
      <p:sp>
        <p:nvSpPr>
          <p:cNvPr id="16486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Orthostatic hypotension</a:t>
            </a:r>
          </a:p>
          <a:p>
            <a:pPr lvl="1" eaLnBrk="1" hangingPunct="1">
              <a:defRPr/>
            </a:pPr>
            <a:r>
              <a:rPr lang="en-US" dirty="0" smtClean="0"/>
              <a:t>_____________________________________ and </a:t>
            </a:r>
            <a:r>
              <a:rPr lang="en-US" dirty="0" smtClean="0"/>
              <a:t>dizziness when suddenly rising from a sitting or reclining position </a:t>
            </a:r>
          </a:p>
          <a:p>
            <a:pPr eaLnBrk="1" hangingPunct="1">
              <a:defRPr/>
            </a:pPr>
            <a:r>
              <a:rPr lang="en-US" dirty="0" smtClean="0"/>
              <a:t>Chronic hypotension</a:t>
            </a:r>
          </a:p>
          <a:p>
            <a:pPr lvl="1" eaLnBrk="1" hangingPunct="1">
              <a:defRPr/>
            </a:pPr>
            <a:r>
              <a:rPr lang="en-US" dirty="0" smtClean="0"/>
              <a:t>hint of </a:t>
            </a:r>
            <a:r>
              <a:rPr lang="en-US" dirty="0" smtClean="0"/>
              <a:t>_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warning sign for Addison’s disease or hypothyroidism</a:t>
            </a:r>
          </a:p>
          <a:p>
            <a:pPr eaLnBrk="1" hangingPunct="1">
              <a:defRPr/>
            </a:pPr>
            <a:r>
              <a:rPr lang="en-US" dirty="0" smtClean="0"/>
              <a:t>___________________________ hypotension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important sign of </a:t>
            </a:r>
            <a:r>
              <a:rPr lang="en-US" dirty="0" smtClean="0"/>
              <a:t>_</a:t>
            </a:r>
            <a:endParaRPr lang="en-US" dirty="0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Alterations in Blood Pressure	</a:t>
            </a:r>
          </a:p>
        </p:txBody>
      </p:sp>
      <p:sp>
        <p:nvSpPr>
          <p:cNvPr id="14848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Hypertension</a:t>
            </a:r>
          </a:p>
          <a:p>
            <a:pPr lvl="1" eaLnBrk="1" hangingPunct="1"/>
            <a:r>
              <a:rPr lang="en-US" dirty="0" smtClean="0"/>
              <a:t> </a:t>
            </a:r>
            <a:endParaRPr lang="en-US" dirty="0" smtClean="0"/>
          </a:p>
          <a:p>
            <a:pPr lvl="1" eaLnBrk="1" hangingPunct="1"/>
            <a:r>
              <a:rPr lang="en-US" dirty="0" smtClean="0"/>
              <a:t>______________________________ elevated </a:t>
            </a:r>
            <a:r>
              <a:rPr lang="en-US" dirty="0" smtClean="0"/>
              <a:t>arterial pressure of 140/90 or higher</a:t>
            </a:r>
          </a:p>
          <a:p>
            <a:pPr lvl="2" eaLnBrk="1" hangingPunct="1"/>
            <a:r>
              <a:rPr lang="en-US" dirty="0" smtClean="0"/>
              <a:t>May be transient adaptations during fever, physical exertion, and emotional upset</a:t>
            </a:r>
          </a:p>
          <a:p>
            <a:pPr lvl="2" eaLnBrk="1" hangingPunct="1"/>
            <a:endParaRPr lang="en-US" dirty="0" smtClean="0"/>
          </a:p>
          <a:p>
            <a:pPr lvl="2" eaLnBrk="1" hangingPunct="1"/>
            <a:r>
              <a:rPr lang="en-US" dirty="0" smtClean="0"/>
              <a:t>Often persistent in </a:t>
            </a:r>
            <a:r>
              <a:rPr lang="en-US" dirty="0" smtClean="0"/>
              <a:t>_</a:t>
            </a:r>
            <a:endParaRPr lang="en-US" dirty="0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Temperature Regulation</a:t>
            </a:r>
          </a:p>
        </p:txBody>
      </p:sp>
      <p:sp>
        <p:nvSpPr>
          <p:cNvPr id="14950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As temperature rises (e.g., heat exposure, fever, vigorous exercise)</a:t>
            </a:r>
          </a:p>
          <a:p>
            <a:pPr lvl="1" eaLnBrk="1" hangingPunct="1"/>
            <a:r>
              <a:rPr lang="en-US" dirty="0" smtClean="0"/>
              <a:t>Hypothalamic </a:t>
            </a:r>
            <a:r>
              <a:rPr lang="en-US" dirty="0" smtClean="0"/>
              <a:t>___________________________________ of </a:t>
            </a:r>
            <a:r>
              <a:rPr lang="en-US" dirty="0" smtClean="0"/>
              <a:t>the skin vessels</a:t>
            </a:r>
          </a:p>
          <a:p>
            <a:pPr lvl="1" eaLnBrk="1" hangingPunct="1"/>
            <a:r>
              <a:rPr lang="en-US" dirty="0" smtClean="0"/>
              <a:t>Heat radiates from the skin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Temperature Regulation</a:t>
            </a:r>
          </a:p>
        </p:txBody>
      </p:sp>
      <p:sp>
        <p:nvSpPr>
          <p:cNvPr id="15053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Sweat also causes </a:t>
            </a:r>
            <a:r>
              <a:rPr lang="en-US" dirty="0" smtClean="0"/>
              <a:t>____________________________  </a:t>
            </a:r>
            <a:r>
              <a:rPr lang="en-US" dirty="0" smtClean="0"/>
              <a:t>via </a:t>
            </a:r>
            <a:r>
              <a:rPr lang="en-US" dirty="0" err="1" smtClean="0"/>
              <a:t>bradykinin</a:t>
            </a:r>
            <a:r>
              <a:rPr lang="en-US" dirty="0" smtClean="0"/>
              <a:t> in perspiration</a:t>
            </a:r>
          </a:p>
          <a:p>
            <a:pPr lvl="1" eaLnBrk="1" hangingPunct="1"/>
            <a:r>
              <a:rPr lang="en-US" dirty="0" err="1" smtClean="0"/>
              <a:t>Bradykinin</a:t>
            </a:r>
            <a:r>
              <a:rPr lang="en-US" dirty="0" smtClean="0"/>
              <a:t> stimulates the </a:t>
            </a:r>
            <a:r>
              <a:rPr lang="en-US" dirty="0" smtClean="0"/>
              <a:t>_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As </a:t>
            </a:r>
            <a:r>
              <a:rPr lang="en-US" dirty="0" smtClean="0"/>
              <a:t>temperature decreases, blood is shunted to deeper, more </a:t>
            </a:r>
            <a:r>
              <a:rPr lang="en-US" dirty="0" smtClean="0"/>
              <a:t>_</a:t>
            </a:r>
            <a:endParaRPr lang="en-US" dirty="0" smtClean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Capillary Exchange of Respiratory Gases and Nutrients</a:t>
            </a:r>
          </a:p>
        </p:txBody>
      </p:sp>
      <p:sp>
        <p:nvSpPr>
          <p:cNvPr id="15155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2600" dirty="0" smtClean="0"/>
              <a:t>Diffusion of</a:t>
            </a:r>
          </a:p>
          <a:p>
            <a:pPr lvl="1" eaLnBrk="1" hangingPunct="1"/>
            <a:r>
              <a:rPr lang="en-US" sz="2400" dirty="0" smtClean="0"/>
              <a:t>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and nutrients from </a:t>
            </a:r>
            <a:r>
              <a:rPr lang="en-US" sz="2400" dirty="0" smtClean="0"/>
              <a:t>_</a:t>
            </a:r>
            <a:endParaRPr lang="en-US" sz="2400" dirty="0" smtClean="0"/>
          </a:p>
          <a:p>
            <a:pPr lvl="1" eaLnBrk="1" hangingPunct="1"/>
            <a:r>
              <a:rPr lang="en-US" sz="2400" dirty="0" smtClean="0"/>
              <a:t>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and metabolic wastes from </a:t>
            </a:r>
            <a:r>
              <a:rPr lang="en-US" sz="2400" dirty="0" smtClean="0"/>
              <a:t>_</a:t>
            </a:r>
            <a:endParaRPr lang="en-US" sz="2400" dirty="0" smtClean="0"/>
          </a:p>
          <a:p>
            <a:pPr eaLnBrk="1" hangingPunct="1"/>
            <a:r>
              <a:rPr lang="en-US" sz="2600" dirty="0" smtClean="0"/>
              <a:t>Lipid-soluble molecules diffuse directly through endothelial membranes</a:t>
            </a:r>
          </a:p>
          <a:p>
            <a:pPr eaLnBrk="1" hangingPunct="1"/>
            <a:r>
              <a:rPr lang="en-US" sz="2600" dirty="0" smtClean="0"/>
              <a:t>Water-soluble solutes pass through </a:t>
            </a:r>
            <a:r>
              <a:rPr lang="en-US" sz="2600" dirty="0" smtClean="0"/>
              <a:t>_</a:t>
            </a:r>
            <a:endParaRPr lang="en-US" sz="2600" dirty="0" smtClean="0"/>
          </a:p>
          <a:p>
            <a:pPr eaLnBrk="1" hangingPunct="1"/>
            <a:endParaRPr lang="en-US" sz="2600" dirty="0" smtClean="0"/>
          </a:p>
          <a:p>
            <a:pPr eaLnBrk="1" hangingPunct="1"/>
            <a:endParaRPr lang="en-US" sz="2600" dirty="0"/>
          </a:p>
          <a:p>
            <a:pPr eaLnBrk="1" hangingPunct="1"/>
            <a:r>
              <a:rPr lang="en-US" sz="2600" dirty="0" smtClean="0"/>
              <a:t>Larger </a:t>
            </a:r>
            <a:r>
              <a:rPr lang="en-US" sz="2600" dirty="0" smtClean="0"/>
              <a:t>molecules, such as proteins, are actively transported in </a:t>
            </a:r>
            <a:r>
              <a:rPr lang="en-US" sz="2600" dirty="0" smtClean="0"/>
              <a:t>________________________________ or </a:t>
            </a:r>
            <a:r>
              <a:rPr lang="en-US" sz="2600" dirty="0" err="1" smtClean="0"/>
              <a:t>caveolae</a:t>
            </a:r>
            <a:endParaRPr lang="en-US" sz="2600" dirty="0" smtClean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Circulatory Shock</a:t>
            </a:r>
          </a:p>
        </p:txBody>
      </p:sp>
      <p:sp>
        <p:nvSpPr>
          <p:cNvPr id="15257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Any condition in which</a:t>
            </a:r>
          </a:p>
          <a:p>
            <a:pPr lvl="1" eaLnBrk="1" hangingPunct="1"/>
            <a:r>
              <a:rPr lang="en-US" dirty="0" smtClean="0"/>
              <a:t>Blood vessels </a:t>
            </a:r>
            <a:r>
              <a:rPr lang="en-US" dirty="0" smtClean="0"/>
              <a:t>_</a:t>
            </a:r>
            <a:endParaRPr lang="en-US" dirty="0" smtClean="0"/>
          </a:p>
          <a:p>
            <a:pPr lvl="1" eaLnBrk="1" hangingPunct="1"/>
            <a:r>
              <a:rPr lang="en-US" dirty="0" smtClean="0"/>
              <a:t>Blood </a:t>
            </a:r>
            <a:r>
              <a:rPr lang="en-US" dirty="0" smtClean="0"/>
              <a:t>_</a:t>
            </a:r>
            <a:endParaRPr lang="en-US" dirty="0" smtClean="0"/>
          </a:p>
          <a:p>
            <a:pPr eaLnBrk="1" hangingPunct="1"/>
            <a:r>
              <a:rPr lang="en-US" dirty="0" smtClean="0"/>
              <a:t>Results in inadequate blood flow to meet tissue needs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Circulatory Shock</a:t>
            </a:r>
          </a:p>
        </p:txBody>
      </p:sp>
      <p:sp>
        <p:nvSpPr>
          <p:cNvPr id="20173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>
              <a:defRPr/>
            </a:pPr>
            <a:r>
              <a:rPr lang="en-US" dirty="0" err="1" smtClean="0"/>
              <a:t>Hypovolemic</a:t>
            </a:r>
            <a:r>
              <a:rPr lang="en-US" dirty="0" smtClean="0"/>
              <a:t> shock	</a:t>
            </a:r>
          </a:p>
          <a:p>
            <a:pPr lvl="1" eaLnBrk="1" hangingPunct="1">
              <a:defRPr/>
            </a:pPr>
            <a:r>
              <a:rPr lang="en-US" dirty="0" smtClean="0"/>
              <a:t>results from </a:t>
            </a:r>
            <a:r>
              <a:rPr lang="en-US" dirty="0" smtClean="0"/>
              <a:t>_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 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results from </a:t>
            </a:r>
            <a:r>
              <a:rPr lang="en-US" dirty="0" smtClean="0"/>
              <a:t>_____________________________________ and ____________________peripheral </a:t>
            </a:r>
            <a:r>
              <a:rPr lang="en-US" dirty="0" smtClean="0"/>
              <a:t>resistance</a:t>
            </a:r>
          </a:p>
          <a:p>
            <a:pPr eaLnBrk="1" hangingPunct="1">
              <a:defRPr/>
            </a:pPr>
            <a:r>
              <a:rPr lang="en-US" dirty="0" err="1" smtClean="0"/>
              <a:t>Cardiogenic</a:t>
            </a:r>
            <a:r>
              <a:rPr lang="en-US" dirty="0" smtClean="0"/>
              <a:t> shock 	</a:t>
            </a:r>
          </a:p>
          <a:p>
            <a:pPr lvl="1" eaLnBrk="1" hangingPunct="1">
              <a:defRPr/>
            </a:pPr>
            <a:r>
              <a:rPr lang="en-US" dirty="0" smtClean="0"/>
              <a:t>results when an </a:t>
            </a:r>
            <a:r>
              <a:rPr lang="en-US" dirty="0" smtClean="0"/>
              <a:t>________________________________________ cannot </a:t>
            </a:r>
            <a:r>
              <a:rPr lang="en-US" dirty="0" smtClean="0"/>
              <a:t>sustain adequate circulation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Circulatory Pathways</a:t>
            </a:r>
          </a:p>
        </p:txBody>
      </p:sp>
      <p:sp>
        <p:nvSpPr>
          <p:cNvPr id="15462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Two main circulations</a:t>
            </a:r>
          </a:p>
          <a:p>
            <a:pPr lvl="1" eaLnBrk="1" hangingPunct="1"/>
            <a:r>
              <a:rPr lang="en-US" dirty="0" smtClean="0"/>
              <a:t>__________________________________: </a:t>
            </a:r>
            <a:r>
              <a:rPr lang="en-US" dirty="0" smtClean="0"/>
              <a:t>short loop that runs from the heart to the lungs and back to the heart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__________________________________: </a:t>
            </a:r>
            <a:r>
              <a:rPr lang="en-US" dirty="0" smtClean="0"/>
              <a:t>long loop to all parts of the body and back to the heart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6" name="Picture 4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022" y="114300"/>
            <a:ext cx="9083956" cy="662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72" name="Picture 6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24435"/>
            <a:ext cx="9144000" cy="6609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Blood Pressure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When </a:t>
            </a:r>
            <a:r>
              <a:rPr lang="en-US" b="1" dirty="0" smtClean="0">
                <a:cs typeface="Times New Roman" pitchFamily="18" charset="0"/>
              </a:rPr>
              <a:t>ventricles relax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=_</a:t>
            </a:r>
            <a:endParaRPr lang="en-US" dirty="0" smtClean="0">
              <a:cs typeface="Times New Roman" pitchFamily="18" charset="0"/>
            </a:endParaRPr>
          </a:p>
          <a:p>
            <a:pPr eaLnBrk="1" hangingPunct="1"/>
            <a:endParaRPr lang="en-US" dirty="0" smtClean="0">
              <a:cs typeface="Times New Roman" pitchFamily="18" charset="0"/>
            </a:endParaRP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the arterial pressure drops, and the </a:t>
            </a:r>
            <a:r>
              <a:rPr lang="en-US" b="1" dirty="0" smtClean="0">
                <a:cs typeface="Times New Roman" pitchFamily="18" charset="0"/>
              </a:rPr>
              <a:t>lowest pressure</a:t>
            </a:r>
            <a:r>
              <a:rPr lang="en-US" dirty="0" smtClean="0">
                <a:cs typeface="Times New Roman" pitchFamily="18" charset="0"/>
              </a:rPr>
              <a:t> that remains in the arteries before the next contraction is the </a:t>
            </a:r>
            <a:r>
              <a:rPr lang="en-US" b="1" dirty="0" smtClean="0">
                <a:cs typeface="Times New Roman" pitchFamily="18" charset="0"/>
              </a:rPr>
              <a:t>_</a:t>
            </a:r>
            <a:endParaRPr lang="en-US" dirty="0" smtClean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206" name="Picture 4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157" y="876300"/>
            <a:ext cx="9146314" cy="510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224" name="Picture 4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" y="293103"/>
            <a:ext cx="8991601" cy="6271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96" name="Picture 4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197" y="114300"/>
            <a:ext cx="9069606" cy="662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1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74356"/>
            <a:ext cx="9144000" cy="650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406" name="Picture 3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50507"/>
            <a:ext cx="8839200" cy="6756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508" name="Picture 6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4312"/>
            <a:ext cx="9144000" cy="6569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601" name="Picture 3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97670"/>
            <a:ext cx="9144000" cy="6662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617" name="Picture 2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85237" y="0"/>
            <a:ext cx="577352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Blood Pressure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BP read as </a:t>
            </a:r>
            <a:r>
              <a:rPr lang="en-US" dirty="0" smtClean="0">
                <a:cs typeface="Times New Roman" pitchFamily="18" charset="0"/>
              </a:rPr>
              <a:t>_________________________________ which </a:t>
            </a:r>
            <a:r>
              <a:rPr lang="en-US" dirty="0" smtClean="0">
                <a:cs typeface="Times New Roman" pitchFamily="18" charset="0"/>
              </a:rPr>
              <a:t>translates into </a:t>
            </a:r>
          </a:p>
          <a:p>
            <a:pPr eaLnBrk="1" hangingPunct="1">
              <a:buFontTx/>
              <a:buNone/>
            </a:pPr>
            <a:endParaRPr lang="en-US" dirty="0" smtClean="0">
              <a:cs typeface="Times New Roman" pitchFamily="18" charset="0"/>
            </a:endParaRP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ventricular contraction pressure/ventricular relaxation pressure.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Short term BP control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Short term controls of blood pressure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 </a:t>
            </a:r>
            <a:endParaRPr lang="en-US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 </a:t>
            </a:r>
            <a:endParaRPr lang="en-US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 </a:t>
            </a:r>
            <a:endParaRPr lang="en-US" dirty="0"/>
          </a:p>
          <a:p>
            <a:pPr lvl="1" eaLnBrk="1" hangingPunct="1">
              <a:lnSpc>
                <a:spcPct val="90000"/>
              </a:lnSpc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Function to correct minor fluctuations in BP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By altering </a:t>
            </a:r>
            <a:r>
              <a:rPr lang="en-US" dirty="0" smtClean="0"/>
              <a:t>_</a:t>
            </a:r>
            <a:endParaRPr lang="en-US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By altering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Vasomotor Center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Short term control:  </a:t>
            </a:r>
            <a:r>
              <a:rPr lang="en-US" dirty="0" smtClean="0"/>
              <a:t>_</a:t>
            </a:r>
            <a:endParaRPr lang="en-US" dirty="0" smtClean="0"/>
          </a:p>
          <a:p>
            <a:pPr lvl="1" eaLnBrk="1" hangingPunct="1"/>
            <a:r>
              <a:rPr lang="en-US" dirty="0" smtClean="0"/>
              <a:t>Two main goals</a:t>
            </a:r>
          </a:p>
          <a:p>
            <a:pPr lvl="2" eaLnBrk="1" hangingPunct="1"/>
            <a:r>
              <a:rPr lang="en-US" dirty="0" smtClean="0"/>
              <a:t>Maintaining adequate mean arterial pressure by </a:t>
            </a:r>
            <a:r>
              <a:rPr lang="en-US" dirty="0" smtClean="0"/>
              <a:t>_</a:t>
            </a:r>
            <a:endParaRPr lang="en-US" dirty="0" smtClean="0"/>
          </a:p>
          <a:p>
            <a:pPr lvl="2" eaLnBrk="1" hangingPunct="1"/>
            <a:endParaRPr lang="en-US" dirty="0" smtClean="0"/>
          </a:p>
          <a:p>
            <a:pPr lvl="2" eaLnBrk="1" hangingPunct="1"/>
            <a:r>
              <a:rPr lang="en-US" dirty="0" smtClean="0"/>
              <a:t>Distributing blood to those </a:t>
            </a:r>
            <a:r>
              <a:rPr lang="en-US" dirty="0" smtClean="0"/>
              <a:t>_</a:t>
            </a:r>
            <a:endParaRPr lang="en-US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Vasomotor center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/>
              <a:t>Vasomotor center:  neurons </a:t>
            </a:r>
            <a:r>
              <a:rPr lang="en-US" dirty="0" smtClean="0"/>
              <a:t>_</a:t>
            </a:r>
            <a:endParaRPr lang="en-US" dirty="0"/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With </a:t>
            </a:r>
            <a:r>
              <a:rPr lang="en-US" dirty="0"/>
              <a:t>the cardiac center in the medulla, they form the </a:t>
            </a:r>
            <a:r>
              <a:rPr lang="en-US" dirty="0" smtClean="0"/>
              <a:t>_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Vasomotor center in medulla </a:t>
            </a:r>
            <a:r>
              <a:rPr lang="en-US" dirty="0" smtClean="0">
                <a:sym typeface="Wingdings" pitchFamily="2" charset="2"/>
              </a:rPr>
              <a:t>_______________________________ efferent </a:t>
            </a:r>
            <a:r>
              <a:rPr lang="en-US" dirty="0">
                <a:sym typeface="Wingdings" pitchFamily="2" charset="2"/>
              </a:rPr>
              <a:t>fibers  </a:t>
            </a:r>
            <a:r>
              <a:rPr lang="en-US" dirty="0" smtClean="0">
                <a:sym typeface="Wingdings" pitchFamily="2" charset="2"/>
              </a:rPr>
              <a:t>______________________________ of </a:t>
            </a:r>
            <a:r>
              <a:rPr lang="en-US" dirty="0">
                <a:sym typeface="Wingdings" pitchFamily="2" charset="2"/>
              </a:rPr>
              <a:t>the arterioles</a:t>
            </a:r>
          </a:p>
          <a:p>
            <a:pPr lvl="1" eaLnBrk="1" hangingPunct="1">
              <a:defRPr/>
            </a:pPr>
            <a:r>
              <a:rPr lang="en-US" dirty="0"/>
              <a:t>Arterioles under state of constant constriction called vasomotor tone</a:t>
            </a:r>
          </a:p>
          <a:p>
            <a:pPr lvl="1" eaLnBrk="1" hangingPunct="1"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1407</Words>
  <Application>Microsoft Office PowerPoint</Application>
  <PresentationFormat>On-screen Show (4:3)</PresentationFormat>
  <Paragraphs>286</Paragraphs>
  <Slides>57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Central Venous Pressure</vt:lpstr>
      <vt:lpstr>Blood Pressure</vt:lpstr>
      <vt:lpstr>Blood Pressure</vt:lpstr>
      <vt:lpstr>Blood Pressure</vt:lpstr>
      <vt:lpstr>Blood Pressure</vt:lpstr>
      <vt:lpstr>Blood Pressure</vt:lpstr>
      <vt:lpstr>Short term BP control</vt:lpstr>
      <vt:lpstr>Vasomotor Center</vt:lpstr>
      <vt:lpstr>Vasomotor center</vt:lpstr>
      <vt:lpstr>Vasomotor activity</vt:lpstr>
      <vt:lpstr>Vasomotor:  Baroreceptors</vt:lpstr>
      <vt:lpstr>Vasomotor:  baroreceptors</vt:lpstr>
      <vt:lpstr>Vasomotor:  chemoreceptors</vt:lpstr>
      <vt:lpstr>Vasomotor:  chemoreceptors</vt:lpstr>
      <vt:lpstr>Vasomotor:  brain functions</vt:lpstr>
      <vt:lpstr>Hormone effects on BP</vt:lpstr>
      <vt:lpstr>Hormone effects on BP</vt:lpstr>
      <vt:lpstr>Hormone effects on BP</vt:lpstr>
      <vt:lpstr>Hormone effects on BP</vt:lpstr>
      <vt:lpstr>Hormone effects on BP</vt:lpstr>
      <vt:lpstr>BP Control:  Long term</vt:lpstr>
      <vt:lpstr>BP control:  long term</vt:lpstr>
      <vt:lpstr>Monitoring Circulatory Efficiency</vt:lpstr>
      <vt:lpstr>Pulse</vt:lpstr>
      <vt:lpstr>Head and neck pulses</vt:lpstr>
      <vt:lpstr>Head and neck pulses</vt:lpstr>
      <vt:lpstr>Upper limb pulses</vt:lpstr>
      <vt:lpstr>Upper limb pulses</vt:lpstr>
      <vt:lpstr>Lower Limb Pulses</vt:lpstr>
      <vt:lpstr>Femoral pulse</vt:lpstr>
      <vt:lpstr>Finding the Femoral Pulse</vt:lpstr>
      <vt:lpstr>Popliteal</vt:lpstr>
      <vt:lpstr>Palpating popliteal artery</vt:lpstr>
      <vt:lpstr>Posterior Tibial</vt:lpstr>
      <vt:lpstr>Palpating Posterior tibial artery</vt:lpstr>
      <vt:lpstr>Dorsalis Pedis</vt:lpstr>
      <vt:lpstr>Palpating dorsalis pedis pulse</vt:lpstr>
      <vt:lpstr>Measuring Blood Pressure</vt:lpstr>
      <vt:lpstr>Alterations in Blood Pressure </vt:lpstr>
      <vt:lpstr>Homeostatic Imbalance: Hypotension</vt:lpstr>
      <vt:lpstr>Alterations in Blood Pressure </vt:lpstr>
      <vt:lpstr>Temperature Regulation</vt:lpstr>
      <vt:lpstr>Temperature Regulation</vt:lpstr>
      <vt:lpstr>Capillary Exchange of Respiratory Gases and Nutrients</vt:lpstr>
      <vt:lpstr>Circulatory Shock</vt:lpstr>
      <vt:lpstr>Circulatory Shock</vt:lpstr>
      <vt:lpstr>Circulatory Pathways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</vt:vector>
  </TitlesOfParts>
  <Company>Illinois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 Venous Pressure</dc:title>
  <dc:creator>bawargo</dc:creator>
  <cp:lastModifiedBy>bawargo</cp:lastModifiedBy>
  <cp:revision>2</cp:revision>
  <dcterms:created xsi:type="dcterms:W3CDTF">2010-09-16T17:43:53Z</dcterms:created>
  <dcterms:modified xsi:type="dcterms:W3CDTF">2010-09-16T17:45:57Z</dcterms:modified>
</cp:coreProperties>
</file>