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3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Four, 1 of 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FBCE9-AA67-4E6A-BF06-D68E927474D5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9DD18B-963C-4C98-B924-3200FBDA1E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Exam Four, 1 of 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FAF962-B6E6-4EBD-9CF4-6FEB7E272989}" type="datetimeFigureOut">
              <a:rPr lang="en-US" smtClean="0"/>
              <a:t>10/14/2010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A1730-732D-4571-84CB-C1D550ABFC9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A1730-732D-4571-84CB-C1D550ABFC9F}" type="slidenum">
              <a:rPr lang="en-US" smtClean="0"/>
              <a:t>40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Exam Four, 1 of 3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5F18-D0C4-486B-8AB5-34A6637A681A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8B6B0-4065-41F2-9627-0375ECDF8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5F18-D0C4-486B-8AB5-34A6637A681A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8B6B0-4065-41F2-9627-0375ECDF8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5F18-D0C4-486B-8AB5-34A6637A681A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8B6B0-4065-41F2-9627-0375ECDF8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5F18-D0C4-486B-8AB5-34A6637A681A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8B6B0-4065-41F2-9627-0375ECDF8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5F18-D0C4-486B-8AB5-34A6637A681A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8B6B0-4065-41F2-9627-0375ECDF8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5F18-D0C4-486B-8AB5-34A6637A681A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8B6B0-4065-41F2-9627-0375ECDF8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5F18-D0C4-486B-8AB5-34A6637A681A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8B6B0-4065-41F2-9627-0375ECDF8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5F18-D0C4-486B-8AB5-34A6637A681A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8B6B0-4065-41F2-9627-0375ECDF8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5F18-D0C4-486B-8AB5-34A6637A681A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8B6B0-4065-41F2-9627-0375ECDF8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5F18-D0C4-486B-8AB5-34A6637A681A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8B6B0-4065-41F2-9627-0375ECDF8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25F18-D0C4-486B-8AB5-34A6637A681A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8B6B0-4065-41F2-9627-0375ECDF8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25F18-D0C4-486B-8AB5-34A6637A681A}" type="datetimeFigureOut">
              <a:rPr lang="en-US" smtClean="0"/>
              <a:pPr/>
              <a:t>10/14/2010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8B6B0-4065-41F2-9627-0375ECDF808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Respiration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Involves both the respiratory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Four </a:t>
            </a:r>
            <a:r>
              <a:rPr lang="en-US" dirty="0"/>
              <a:t>processes that supply the body with O</a:t>
            </a:r>
            <a:r>
              <a:rPr lang="en-US" baseline="-25000" dirty="0"/>
              <a:t>2</a:t>
            </a:r>
            <a:r>
              <a:rPr lang="en-US" dirty="0"/>
              <a:t> and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Nasal Cavity</a:t>
            </a:r>
          </a:p>
        </p:txBody>
      </p:sp>
      <p:sp>
        <p:nvSpPr>
          <p:cNvPr id="2765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Superior, middle, and inferior nasal </a:t>
            </a:r>
            <a:r>
              <a:rPr lang="en-US" dirty="0" err="1"/>
              <a:t>conchae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Protrude </a:t>
            </a:r>
            <a:r>
              <a:rPr lang="en-US" dirty="0"/>
              <a:t>from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Increase </a:t>
            </a:r>
            <a:r>
              <a:rPr lang="en-US" dirty="0"/>
              <a:t>mucosal area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Enhance _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Functions of the Nasal Mucosa and </a:t>
            </a:r>
            <a:r>
              <a:rPr lang="en-US" sz="3200" dirty="0" err="1"/>
              <a:t>Conchae</a:t>
            </a:r>
            <a:endParaRPr lang="en-US" sz="3200" dirty="0"/>
          </a:p>
        </p:txBody>
      </p:sp>
      <p:sp>
        <p:nvSpPr>
          <p:cNvPr id="2970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During inhalation, the </a:t>
            </a:r>
            <a:r>
              <a:rPr lang="en-US" dirty="0" err="1"/>
              <a:t>conchae</a:t>
            </a:r>
            <a:r>
              <a:rPr lang="en-US" dirty="0"/>
              <a:t> and nasal mucosa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r>
              <a:rPr lang="en-US" dirty="0" smtClean="0"/>
              <a:t>During </a:t>
            </a:r>
            <a:r>
              <a:rPr lang="en-US" dirty="0"/>
              <a:t>exhalation these structures</a:t>
            </a:r>
          </a:p>
          <a:p>
            <a:pPr lvl="1"/>
            <a:r>
              <a:rPr lang="en-US" dirty="0" smtClean="0"/>
              <a:t>________________________________________ heat </a:t>
            </a:r>
            <a:r>
              <a:rPr lang="en-US" dirty="0"/>
              <a:t>and moisture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Paranasal Sinuses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 frontal, sphenoid, </a:t>
            </a:r>
            <a:r>
              <a:rPr lang="en-US" dirty="0" err="1"/>
              <a:t>ethmoid</a:t>
            </a:r>
            <a:r>
              <a:rPr lang="en-US" dirty="0"/>
              <a:t>, and maxillary bones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_____________________________________ the </a:t>
            </a:r>
            <a:r>
              <a:rPr lang="en-US" dirty="0"/>
              <a:t>skull and help to warm and moisten the air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Pharynx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Muscular tube that connects to the</a:t>
            </a:r>
          </a:p>
          <a:p>
            <a:pPr lvl="1"/>
            <a:r>
              <a:rPr lang="en-US" dirty="0" smtClean="0"/>
              <a:t>_____________________________________________ superiorly</a:t>
            </a:r>
            <a:endParaRPr lang="en-US" dirty="0"/>
          </a:p>
          <a:p>
            <a:pPr lvl="1"/>
            <a:r>
              <a:rPr lang="en-US" dirty="0"/>
              <a:t>Larynx and esophagus inferiorly</a:t>
            </a:r>
          </a:p>
          <a:p>
            <a:endParaRPr lang="en-US" dirty="0" smtClean="0"/>
          </a:p>
          <a:p>
            <a:r>
              <a:rPr lang="en-US" dirty="0" smtClean="0"/>
              <a:t>From </a:t>
            </a:r>
            <a:r>
              <a:rPr lang="en-US" dirty="0"/>
              <a:t>the </a:t>
            </a:r>
            <a:r>
              <a:rPr lang="en-US" dirty="0" smtClean="0"/>
              <a:t>____________________________________ to </a:t>
            </a:r>
            <a:r>
              <a:rPr lang="en-US" dirty="0"/>
              <a:t>the level of the sixth cervical vertebra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Nasopharynx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Air passageway posterior to the nasal </a:t>
            </a:r>
            <a:r>
              <a:rPr lang="en-US" dirty="0" smtClean="0"/>
              <a:t>cavity</a:t>
            </a:r>
          </a:p>
          <a:p>
            <a:endParaRPr lang="en-US" dirty="0" smtClean="0"/>
          </a:p>
          <a:p>
            <a:r>
              <a:rPr lang="en-US" dirty="0" smtClean="0"/>
              <a:t>Lining</a:t>
            </a:r>
          </a:p>
          <a:p>
            <a:pPr lvl="1"/>
            <a:r>
              <a:rPr lang="en-US" dirty="0" err="1" smtClean="0"/>
              <a:t>pseudostratified</a:t>
            </a:r>
            <a:r>
              <a:rPr lang="en-US" dirty="0" smtClean="0"/>
              <a:t> </a:t>
            </a:r>
            <a:r>
              <a:rPr lang="en-US" dirty="0"/>
              <a:t>columnar epithelium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close </a:t>
            </a:r>
            <a:r>
              <a:rPr lang="en-US" dirty="0" err="1"/>
              <a:t>nasopharynx</a:t>
            </a:r>
            <a:r>
              <a:rPr lang="en-US" dirty="0"/>
              <a:t> during swallowing</a:t>
            </a:r>
          </a:p>
          <a:p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Nasopharynx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Pharyngeal tonsil </a:t>
            </a:r>
          </a:p>
          <a:p>
            <a:pPr lvl="1"/>
            <a:r>
              <a:rPr lang="en-US" dirty="0" smtClean="0"/>
              <a:t>also called _</a:t>
            </a:r>
          </a:p>
          <a:p>
            <a:pPr lvl="1"/>
            <a:r>
              <a:rPr lang="en-US" dirty="0" smtClean="0"/>
              <a:t>Located on _</a:t>
            </a:r>
          </a:p>
          <a:p>
            <a:endParaRPr lang="en-US" dirty="0" smtClean="0"/>
          </a:p>
          <a:p>
            <a:r>
              <a:rPr lang="en-US" dirty="0" err="1" smtClean="0"/>
              <a:t>Pharyngotympanic</a:t>
            </a:r>
            <a:r>
              <a:rPr lang="en-US" dirty="0" smtClean="0"/>
              <a:t> tubes </a:t>
            </a:r>
          </a:p>
          <a:p>
            <a:pPr lvl="1"/>
            <a:r>
              <a:rPr lang="en-US" dirty="0" smtClean="0"/>
              <a:t>Also called _</a:t>
            </a:r>
          </a:p>
          <a:p>
            <a:pPr lvl="1"/>
            <a:r>
              <a:rPr lang="en-US" dirty="0" smtClean="0"/>
              <a:t>open into the _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Oropharynx</a:t>
            </a:r>
          </a:p>
        </p:txBody>
      </p:sp>
      <p:sp>
        <p:nvSpPr>
          <p:cNvPr id="3891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Passageway for food and air from the level of the soft palate to the epiglottis</a:t>
            </a:r>
          </a:p>
          <a:p>
            <a:endParaRPr lang="en-US" dirty="0" smtClean="0"/>
          </a:p>
          <a:p>
            <a:r>
              <a:rPr lang="en-US" dirty="0" smtClean="0"/>
              <a:t>Lining is ______________________________________________ epithelium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_________ _______________________________ tonsils </a:t>
            </a:r>
            <a:r>
              <a:rPr lang="en-US" dirty="0"/>
              <a:t>in the lateral walls 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_________________________________________ tonsil </a:t>
            </a:r>
            <a:r>
              <a:rPr lang="en-US" dirty="0"/>
              <a:t>on the posterior surface of the tongue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Laryngopharynx</a:t>
            </a:r>
          </a:p>
        </p:txBody>
      </p:sp>
      <p:sp>
        <p:nvSpPr>
          <p:cNvPr id="40965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Passageway for food and air</a:t>
            </a:r>
          </a:p>
          <a:p>
            <a:endParaRPr lang="en-US" dirty="0" smtClean="0"/>
          </a:p>
          <a:p>
            <a:r>
              <a:rPr lang="en-US" dirty="0" smtClean="0"/>
              <a:t>Posterior </a:t>
            </a:r>
            <a:r>
              <a:rPr lang="en-US" dirty="0"/>
              <a:t>to the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Extends </a:t>
            </a:r>
            <a:r>
              <a:rPr lang="en-US" dirty="0"/>
              <a:t>to the larynx, where it is also continuous with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Larynx 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282575" indent="-282575"/>
            <a:r>
              <a:rPr lang="en-US" dirty="0"/>
              <a:t>Attaches to the </a:t>
            </a:r>
            <a:r>
              <a:rPr lang="en-US" dirty="0" smtClean="0"/>
              <a:t>___________________________ and </a:t>
            </a:r>
            <a:r>
              <a:rPr lang="en-US" dirty="0"/>
              <a:t>opens into the </a:t>
            </a:r>
            <a:r>
              <a:rPr lang="en-US" dirty="0" err="1"/>
              <a:t>laryngopharynx</a:t>
            </a:r>
            <a:r>
              <a:rPr lang="en-US" dirty="0"/>
              <a:t> </a:t>
            </a:r>
          </a:p>
          <a:p>
            <a:pPr marL="282575" indent="-282575"/>
            <a:endParaRPr lang="en-US" dirty="0" smtClean="0"/>
          </a:p>
          <a:p>
            <a:pPr marL="282575" indent="-282575"/>
            <a:r>
              <a:rPr lang="en-US" dirty="0" smtClean="0"/>
              <a:t>Continuous </a:t>
            </a:r>
            <a:r>
              <a:rPr lang="en-US" dirty="0"/>
              <a:t>with the </a:t>
            </a:r>
            <a:r>
              <a:rPr lang="en-US" dirty="0" smtClean="0"/>
              <a:t>_</a:t>
            </a:r>
            <a:endParaRPr lang="en-US" dirty="0"/>
          </a:p>
          <a:p>
            <a:pPr marL="282575" indent="-282575"/>
            <a:endParaRPr lang="en-US" dirty="0" smtClean="0"/>
          </a:p>
          <a:p>
            <a:pPr marL="282575" indent="-282575"/>
            <a:r>
              <a:rPr lang="en-US" dirty="0" smtClean="0"/>
              <a:t>Functions</a:t>
            </a:r>
            <a:endParaRPr lang="en-US" dirty="0"/>
          </a:p>
          <a:p>
            <a:pPr marL="692150" lvl="1" indent="-407988">
              <a:buFont typeface="Times" charset="0"/>
              <a:buAutoNum type="arabicPeriod"/>
            </a:pPr>
            <a:r>
              <a:rPr lang="en-US" dirty="0"/>
              <a:t>Provides </a:t>
            </a:r>
            <a:r>
              <a:rPr lang="en-US" dirty="0" smtClean="0"/>
              <a:t>an _</a:t>
            </a:r>
            <a:endParaRPr lang="en-US" dirty="0"/>
          </a:p>
          <a:p>
            <a:pPr marL="692150" lvl="1" indent="-407988">
              <a:buFont typeface="Times" charset="0"/>
              <a:buAutoNum type="arabicPeriod"/>
            </a:pPr>
            <a:endParaRPr lang="en-US" dirty="0" smtClean="0"/>
          </a:p>
          <a:p>
            <a:pPr marL="692150" lvl="1" indent="-407988">
              <a:buFont typeface="Times" charset="0"/>
              <a:buAutoNum type="arabicPeriod"/>
            </a:pPr>
            <a:r>
              <a:rPr lang="en-US" dirty="0" smtClean="0"/>
              <a:t>Routes </a:t>
            </a:r>
            <a:r>
              <a:rPr lang="en-US" dirty="0"/>
              <a:t>air and food into proper channels</a:t>
            </a:r>
          </a:p>
          <a:p>
            <a:pPr marL="692150" lvl="1" indent="-407988">
              <a:buFont typeface="Times" charset="0"/>
              <a:buAutoNum type="arabicPeriod"/>
            </a:pPr>
            <a:endParaRPr lang="en-US" dirty="0" smtClean="0"/>
          </a:p>
          <a:p>
            <a:pPr marL="692150" lvl="1" indent="-407988">
              <a:buFont typeface="Times" charset="0"/>
              <a:buAutoNum type="arabicPeriod"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Larynx</a:t>
            </a:r>
          </a:p>
        </p:txBody>
      </p:sp>
      <p:sp>
        <p:nvSpPr>
          <p:cNvPr id="46087" name="Rectangle 7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Cartilages of the larynx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____________________________________ cartilage </a:t>
            </a:r>
            <a:r>
              <a:rPr lang="en-US" sz="2600" dirty="0"/>
              <a:t>except for the epiglottis</a:t>
            </a:r>
          </a:p>
          <a:p>
            <a:pPr lvl="1">
              <a:lnSpc>
                <a:spcPct val="90000"/>
              </a:lnSpc>
            </a:pP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___________________________________________ with </a:t>
            </a:r>
            <a:r>
              <a:rPr lang="en-US" sz="2600" dirty="0"/>
              <a:t>laryngeal prominence (Adam’s apple)</a:t>
            </a:r>
          </a:p>
          <a:p>
            <a:pPr lvl="1">
              <a:lnSpc>
                <a:spcPct val="90000"/>
              </a:lnSpc>
            </a:pP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Ring-shaped _</a:t>
            </a:r>
            <a:endParaRPr lang="en-US" sz="2600" dirty="0"/>
          </a:p>
          <a:p>
            <a:pPr lvl="1">
              <a:lnSpc>
                <a:spcPct val="90000"/>
              </a:lnSpc>
            </a:pP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en-US" sz="2600" dirty="0" smtClean="0"/>
              <a:t>Paired </a:t>
            </a:r>
            <a:r>
              <a:rPr lang="en-US" sz="2600" dirty="0" err="1"/>
              <a:t>arytenoid</a:t>
            </a:r>
            <a:r>
              <a:rPr lang="en-US" sz="2600" dirty="0"/>
              <a:t>, cuneiform, and </a:t>
            </a:r>
            <a:r>
              <a:rPr lang="en-US" sz="2600" dirty="0" err="1"/>
              <a:t>corniculate</a:t>
            </a:r>
            <a:r>
              <a:rPr lang="en-US" sz="2600" dirty="0"/>
              <a:t> cartilages</a:t>
            </a:r>
            <a:endParaRPr lang="en-US" sz="2400" dirty="0"/>
          </a:p>
          <a:p>
            <a:pPr>
              <a:lnSpc>
                <a:spcPct val="90000"/>
              </a:lnSpc>
            </a:pPr>
            <a:endParaRPr lang="en-US" sz="2800" dirty="0" smtClean="0"/>
          </a:p>
          <a:p>
            <a:pPr>
              <a:lnSpc>
                <a:spcPct val="90000"/>
              </a:lnSpc>
            </a:pPr>
            <a:r>
              <a:rPr lang="en-US" sz="2800" dirty="0" smtClean="0"/>
              <a:t>                                                          :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________________________________________ cartilage</a:t>
            </a:r>
            <a:r>
              <a:rPr lang="en-US" dirty="0"/>
              <a:t>; covers the laryngeal inlet during swallowing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Respiration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600" dirty="0" smtClean="0"/>
              <a:t>_________________________________(</a:t>
            </a:r>
            <a:r>
              <a:rPr lang="en-US" sz="2600" dirty="0"/>
              <a:t>breathing):</a:t>
            </a:r>
            <a:br>
              <a:rPr lang="en-US" sz="2600" dirty="0"/>
            </a:br>
            <a:r>
              <a:rPr lang="en-US" sz="2600" dirty="0"/>
              <a:t>movement of air into and out</a:t>
            </a:r>
            <a:br>
              <a:rPr lang="en-US" sz="2600" dirty="0"/>
            </a:br>
            <a:r>
              <a:rPr lang="en-US" sz="2600" dirty="0"/>
              <a:t>of the lungs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and CO</a:t>
            </a:r>
            <a:r>
              <a:rPr lang="en-US" sz="2400" baseline="-25000" dirty="0"/>
              <a:t>2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exchange between the lungs</a:t>
            </a:r>
            <a:br>
              <a:rPr lang="en-US" sz="2400" dirty="0"/>
            </a:br>
            <a:r>
              <a:rPr lang="en-US" sz="2400" dirty="0"/>
              <a:t>and the blood</a:t>
            </a:r>
          </a:p>
          <a:p>
            <a:pPr>
              <a:lnSpc>
                <a:spcPct val="90000"/>
              </a:lnSpc>
            </a:pPr>
            <a:r>
              <a:rPr lang="en-US" sz="2600" dirty="0"/>
              <a:t>Transport: </a:t>
            </a:r>
            <a:endParaRPr lang="en-US" sz="2600" dirty="0" smtClean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dirty="0" smtClean="0"/>
              <a:t>CO</a:t>
            </a:r>
            <a:r>
              <a:rPr lang="en-US" sz="2400" baseline="-25000" dirty="0" smtClean="0"/>
              <a:t>2</a:t>
            </a:r>
            <a:r>
              <a:rPr lang="en-US" dirty="0"/>
              <a:t> </a:t>
            </a:r>
            <a:r>
              <a:rPr lang="en-US" sz="2400" dirty="0" smtClean="0"/>
              <a:t>in </a:t>
            </a:r>
            <a:r>
              <a:rPr lang="en-US" sz="2400" dirty="0"/>
              <a:t>the blood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</a:t>
            </a:r>
            <a:r>
              <a:rPr lang="en-US" sz="2400" dirty="0"/>
              <a:t>and CO</a:t>
            </a:r>
            <a:r>
              <a:rPr lang="en-US" sz="2400" baseline="-25000" dirty="0"/>
              <a:t>2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exchange between systemic blood</a:t>
            </a:r>
            <a:br>
              <a:rPr lang="en-US" sz="2400" dirty="0"/>
            </a:br>
            <a:r>
              <a:rPr lang="en-US" sz="2400" dirty="0"/>
              <a:t>vessels and tissues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Larynx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Vocal ligaments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Contain 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Form the core </a:t>
            </a:r>
            <a:r>
              <a:rPr lang="en-US" dirty="0"/>
              <a:t>of </a:t>
            </a:r>
            <a:r>
              <a:rPr lang="en-US" dirty="0" smtClean="0"/>
              <a:t>________________________________ (</a:t>
            </a:r>
            <a:r>
              <a:rPr lang="en-US" dirty="0"/>
              <a:t>true vocal cords)</a:t>
            </a:r>
          </a:p>
          <a:p>
            <a:pPr lvl="2"/>
            <a:r>
              <a:rPr lang="en-US" dirty="0"/>
              <a:t>Opening between them is the </a:t>
            </a:r>
            <a:r>
              <a:rPr lang="en-US" dirty="0" smtClean="0"/>
              <a:t>_</a:t>
            </a:r>
            <a:endParaRPr lang="en-US" dirty="0"/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Folds </a:t>
            </a:r>
            <a:r>
              <a:rPr lang="en-US" dirty="0"/>
              <a:t>vibrate to produce sound as air rushes up from the lungs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Larynx</a:t>
            </a:r>
          </a:p>
        </p:txBody>
      </p:sp>
      <p:sp>
        <p:nvSpPr>
          <p:cNvPr id="5222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Vestibular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Superior </a:t>
            </a:r>
            <a:r>
              <a:rPr lang="en-US" dirty="0"/>
              <a:t>to the vocal folds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Help </a:t>
            </a:r>
            <a:r>
              <a:rPr lang="en-US" dirty="0"/>
              <a:t>to close the glottis during swallowing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Voice Production</a:t>
            </a:r>
          </a:p>
        </p:txBody>
      </p:sp>
      <p:sp>
        <p:nvSpPr>
          <p:cNvPr id="5530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intermittent </a:t>
            </a:r>
            <a:r>
              <a:rPr lang="en-US" dirty="0"/>
              <a:t>release of expired air while opening and closing the glottis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determined </a:t>
            </a:r>
            <a:r>
              <a:rPr lang="en-US" dirty="0"/>
              <a:t>by the length and tension of the vocal cords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depends </a:t>
            </a:r>
            <a:r>
              <a:rPr lang="en-US" dirty="0"/>
              <a:t>upon the force of air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Chambers </a:t>
            </a:r>
            <a:r>
              <a:rPr lang="en-US" dirty="0"/>
              <a:t>of pharynx, oral, nasal, and sinus cavities </a:t>
            </a:r>
            <a:r>
              <a:rPr lang="en-US" dirty="0" smtClean="0"/>
              <a:t>___________________________________________ sound </a:t>
            </a:r>
            <a:r>
              <a:rPr lang="en-US" dirty="0"/>
              <a:t>quality 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Sound </a:t>
            </a:r>
            <a:r>
              <a:rPr lang="en-US" dirty="0"/>
              <a:t>is “shaped” into language by muscles of the pharynx, tongue, soft palate, and lips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Larynx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Vocal folds may act as a </a:t>
            </a:r>
            <a:r>
              <a:rPr lang="en-US" dirty="0" smtClean="0"/>
              <a:t>__________________________________ to </a:t>
            </a:r>
            <a:r>
              <a:rPr lang="en-US" dirty="0"/>
              <a:t>prevent air passage</a:t>
            </a:r>
          </a:p>
          <a:p>
            <a:endParaRPr lang="en-US" dirty="0" smtClean="0"/>
          </a:p>
          <a:p>
            <a:r>
              <a:rPr lang="en-US" dirty="0" smtClean="0"/>
              <a:t>Example</a:t>
            </a:r>
            <a:r>
              <a:rPr lang="en-US" dirty="0"/>
              <a:t>: </a:t>
            </a:r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 smtClean="0"/>
              <a:t>_________________________________________ closes </a:t>
            </a:r>
            <a:r>
              <a:rPr lang="en-US" dirty="0"/>
              <a:t>to prevent exhalation</a:t>
            </a:r>
          </a:p>
          <a:p>
            <a:pPr lvl="1"/>
            <a:r>
              <a:rPr lang="en-US" dirty="0" smtClean="0"/>
              <a:t>_________________________________________ muscles </a:t>
            </a:r>
            <a:r>
              <a:rPr lang="en-US" dirty="0"/>
              <a:t>contract</a:t>
            </a:r>
          </a:p>
          <a:p>
            <a:pPr lvl="1"/>
            <a:r>
              <a:rPr lang="en-US" dirty="0"/>
              <a:t>Intra-abdominal pressure rises </a:t>
            </a:r>
          </a:p>
          <a:p>
            <a:pPr lvl="1"/>
            <a:r>
              <a:rPr lang="en-US" dirty="0"/>
              <a:t>Helps to </a:t>
            </a:r>
            <a:r>
              <a:rPr lang="en-US" dirty="0" smtClean="0"/>
              <a:t>_________________________________________ or </a:t>
            </a:r>
            <a:r>
              <a:rPr lang="en-US" dirty="0"/>
              <a:t>stabilizes the trunk during heavy lifting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Trachea</a:t>
            </a:r>
          </a:p>
        </p:txBody>
      </p:sp>
      <p:sp>
        <p:nvSpPr>
          <p:cNvPr id="5939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225425" indent="-225425">
              <a:lnSpc>
                <a:spcPct val="90000"/>
              </a:lnSpc>
            </a:pPr>
            <a:r>
              <a:rPr lang="en-US" dirty="0"/>
              <a:t>Windpipe: </a:t>
            </a:r>
            <a:endParaRPr lang="en-US" dirty="0" smtClean="0"/>
          </a:p>
          <a:p>
            <a:pPr marL="499745" lvl="1" indent="-225425">
              <a:lnSpc>
                <a:spcPct val="90000"/>
              </a:lnSpc>
            </a:pPr>
            <a:r>
              <a:rPr lang="en-US" dirty="0" smtClean="0"/>
              <a:t>from </a:t>
            </a:r>
            <a:r>
              <a:rPr lang="en-US" dirty="0"/>
              <a:t>the larynx into the </a:t>
            </a:r>
            <a:r>
              <a:rPr lang="en-US" dirty="0" err="1"/>
              <a:t>mediastinum</a:t>
            </a:r>
            <a:r>
              <a:rPr lang="en-US" dirty="0"/>
              <a:t> </a:t>
            </a:r>
          </a:p>
          <a:p>
            <a:pPr marL="225425" indent="-225425">
              <a:lnSpc>
                <a:spcPct val="90000"/>
              </a:lnSpc>
            </a:pPr>
            <a:endParaRPr lang="en-US" dirty="0" smtClean="0"/>
          </a:p>
          <a:p>
            <a:pPr marL="225425" indent="-225425">
              <a:lnSpc>
                <a:spcPct val="90000"/>
              </a:lnSpc>
            </a:pPr>
            <a:r>
              <a:rPr lang="en-US" dirty="0" smtClean="0"/>
              <a:t>Wall </a:t>
            </a:r>
            <a:r>
              <a:rPr lang="en-US" dirty="0"/>
              <a:t>composed of three layers</a:t>
            </a:r>
            <a:endParaRPr lang="en-US" sz="2800" dirty="0"/>
          </a:p>
          <a:p>
            <a:pPr marL="741363" lvl="1" indent="-401638">
              <a:lnSpc>
                <a:spcPct val="90000"/>
              </a:lnSpc>
              <a:buFont typeface="Times" charset="0"/>
              <a:buAutoNum type="arabicPeriod"/>
            </a:pPr>
            <a:r>
              <a:rPr lang="en-US" sz="2600" dirty="0" smtClean="0"/>
              <a:t> </a:t>
            </a:r>
          </a:p>
          <a:p>
            <a:pPr marL="1015683" lvl="2" indent="-401638">
              <a:lnSpc>
                <a:spcPct val="90000"/>
              </a:lnSpc>
            </a:pPr>
            <a:r>
              <a:rPr lang="en-US" sz="2200" dirty="0" smtClean="0"/>
              <a:t>ciliated </a:t>
            </a:r>
            <a:r>
              <a:rPr lang="en-US" sz="2200" dirty="0" err="1"/>
              <a:t>pseudostratified</a:t>
            </a:r>
            <a:r>
              <a:rPr lang="en-US" sz="2200" dirty="0"/>
              <a:t> epithelium with </a:t>
            </a:r>
            <a:r>
              <a:rPr lang="en-US" sz="2200" dirty="0" smtClean="0"/>
              <a:t>_</a:t>
            </a:r>
            <a:endParaRPr lang="en-US" sz="2200" dirty="0"/>
          </a:p>
          <a:p>
            <a:pPr marL="741363" lvl="1" indent="-401638">
              <a:lnSpc>
                <a:spcPct val="90000"/>
              </a:lnSpc>
              <a:buFont typeface="Times" charset="0"/>
              <a:buAutoNum type="arabicPeriod"/>
            </a:pPr>
            <a:endParaRPr lang="en-US" sz="2600" dirty="0" smtClean="0"/>
          </a:p>
          <a:p>
            <a:pPr marL="741363" lvl="1" indent="-401638">
              <a:lnSpc>
                <a:spcPct val="90000"/>
              </a:lnSpc>
              <a:buFont typeface="Times" charset="0"/>
              <a:buAutoNum type="arabicPeriod"/>
            </a:pPr>
            <a:r>
              <a:rPr lang="en-US" sz="2600" dirty="0" smtClean="0"/>
              <a:t> : </a:t>
            </a:r>
          </a:p>
          <a:p>
            <a:pPr marL="1015683" lvl="2" indent="-401638">
              <a:lnSpc>
                <a:spcPct val="90000"/>
              </a:lnSpc>
            </a:pPr>
            <a:r>
              <a:rPr lang="en-US" sz="2200" dirty="0" smtClean="0"/>
              <a:t>connective </a:t>
            </a:r>
            <a:r>
              <a:rPr lang="en-US" sz="2200" dirty="0"/>
              <a:t>tissue with </a:t>
            </a:r>
            <a:r>
              <a:rPr lang="en-US" sz="2200" dirty="0" err="1"/>
              <a:t>seromucous</a:t>
            </a:r>
            <a:r>
              <a:rPr lang="en-US" sz="2200" dirty="0"/>
              <a:t> glands</a:t>
            </a:r>
          </a:p>
          <a:p>
            <a:pPr marL="741363" lvl="1" indent="-401638">
              <a:lnSpc>
                <a:spcPct val="90000"/>
              </a:lnSpc>
              <a:buFont typeface="Times" charset="0"/>
              <a:buAutoNum type="arabicPeriod"/>
            </a:pPr>
            <a:r>
              <a:rPr lang="en-US" sz="2600" dirty="0"/>
              <a:t>Adventitia: </a:t>
            </a:r>
            <a:endParaRPr lang="en-US" sz="2600" dirty="0" smtClean="0"/>
          </a:p>
          <a:p>
            <a:pPr marL="1015683" lvl="2" indent="-401638">
              <a:lnSpc>
                <a:spcPct val="90000"/>
              </a:lnSpc>
            </a:pPr>
            <a:r>
              <a:rPr lang="en-US" sz="2200" dirty="0" smtClean="0"/>
              <a:t>outermost </a:t>
            </a:r>
            <a:r>
              <a:rPr lang="en-US" sz="2200" dirty="0"/>
              <a:t>layer made of </a:t>
            </a:r>
            <a:r>
              <a:rPr lang="en-US" sz="2200" dirty="0" smtClean="0"/>
              <a:t>______________________________________________ that </a:t>
            </a:r>
            <a:r>
              <a:rPr lang="en-US" sz="2200" dirty="0"/>
              <a:t>encases the C-shaped rings of hyaline cartilage</a:t>
            </a:r>
            <a:endParaRPr lang="en-US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Trachea</a:t>
            </a:r>
          </a:p>
        </p:txBody>
      </p:sp>
      <p:sp>
        <p:nvSpPr>
          <p:cNvPr id="61445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Trachealis</a:t>
            </a:r>
            <a:r>
              <a:rPr lang="en-US" dirty="0"/>
              <a:t> muscle</a:t>
            </a:r>
          </a:p>
          <a:p>
            <a:pPr lvl="1"/>
            <a:r>
              <a:rPr lang="en-US" dirty="0"/>
              <a:t>Connects posterior parts of cartilage rings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Carina</a:t>
            </a:r>
            <a:endParaRPr lang="en-US" dirty="0"/>
          </a:p>
          <a:p>
            <a:pPr lvl="1"/>
            <a:r>
              <a:rPr lang="en-US" dirty="0"/>
              <a:t>Last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Point where trachea branches into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Bronchi and Subdivisions</a:t>
            </a:r>
          </a:p>
        </p:txBody>
      </p:sp>
      <p:sp>
        <p:nvSpPr>
          <p:cNvPr id="65541" name="Rectangle 5"/>
          <p:cNvSpPr>
            <a:spLocks noGrp="1" noChangeArrowheads="1"/>
          </p:cNvSpPr>
          <p:nvPr>
            <p:ph sz="quarter" idx="1"/>
          </p:nvPr>
        </p:nvSpPr>
        <p:spPr>
          <a:xfrm>
            <a:off x="457200" y="1447800"/>
            <a:ext cx="8229600" cy="2286000"/>
          </a:xfrm>
        </p:spPr>
        <p:txBody>
          <a:bodyPr/>
          <a:lstStyle/>
          <a:p>
            <a:r>
              <a:rPr lang="en-US" dirty="0"/>
              <a:t>Air passages undergo 23 orders of branching </a:t>
            </a:r>
          </a:p>
          <a:p>
            <a:endParaRPr lang="en-US" dirty="0" smtClean="0"/>
          </a:p>
          <a:p>
            <a:r>
              <a:rPr lang="en-US" dirty="0" smtClean="0"/>
              <a:t>Branching </a:t>
            </a:r>
            <a:r>
              <a:rPr lang="en-US" dirty="0"/>
              <a:t>pattern called the </a:t>
            </a:r>
            <a:r>
              <a:rPr lang="en-US" dirty="0" smtClean="0"/>
              <a:t>_</a:t>
            </a:r>
          </a:p>
          <a:p>
            <a:endParaRPr lang="en-US" dirty="0"/>
          </a:p>
        </p:txBody>
      </p:sp>
      <p:pic>
        <p:nvPicPr>
          <p:cNvPr id="2437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1219200" y="4038600"/>
            <a:ext cx="2714625" cy="16573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37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57800" y="3505200"/>
            <a:ext cx="3167063" cy="26284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Conducting Zone Structures</a:t>
            </a:r>
          </a:p>
        </p:txBody>
      </p:sp>
      <p:sp>
        <p:nvSpPr>
          <p:cNvPr id="6758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Trachea </a:t>
            </a:r>
            <a:r>
              <a:rPr lang="en-US" dirty="0">
                <a:sym typeface="Symbol" charset="2"/>
              </a:rPr>
              <a:t></a:t>
            </a:r>
            <a:r>
              <a:rPr lang="en-US" dirty="0"/>
              <a:t> right and left </a:t>
            </a:r>
            <a:r>
              <a:rPr lang="en-US" dirty="0" smtClean="0"/>
              <a:t>_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Each </a:t>
            </a:r>
            <a:r>
              <a:rPr lang="en-US" dirty="0"/>
              <a:t>main bronchus enters the </a:t>
            </a:r>
            <a:r>
              <a:rPr lang="en-US" dirty="0" smtClean="0"/>
              <a:t>_________________________ of </a:t>
            </a:r>
            <a:r>
              <a:rPr lang="en-US" dirty="0"/>
              <a:t>one lung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______________________________ main </a:t>
            </a:r>
            <a:r>
              <a:rPr lang="en-US" dirty="0"/>
              <a:t>bronchus is wider, shorter, and more vertical than the left</a:t>
            </a:r>
          </a:p>
          <a:p>
            <a:pPr>
              <a:lnSpc>
                <a:spcPct val="90000"/>
              </a:lnSpc>
            </a:pP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Each </a:t>
            </a:r>
            <a:r>
              <a:rPr lang="en-US" dirty="0"/>
              <a:t>main bronchus branches into lobar (secondary) bronchi (three right, two left)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lobar bronchus supplies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Conducting Zone Structures</a:t>
            </a:r>
          </a:p>
        </p:txBody>
      </p:sp>
      <p:sp>
        <p:nvSpPr>
          <p:cNvPr id="6963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Each lobar bronchus branches into </a:t>
            </a:r>
            <a:r>
              <a:rPr lang="en-US" dirty="0" smtClean="0"/>
              <a:t>__________________________________ (</a:t>
            </a:r>
            <a:r>
              <a:rPr lang="en-US" dirty="0"/>
              <a:t>tertiary) bronchi</a:t>
            </a:r>
          </a:p>
          <a:p>
            <a:pPr lvl="1"/>
            <a:r>
              <a:rPr lang="en-US" dirty="0"/>
              <a:t>Segmental bronchi divide repeatedly</a:t>
            </a:r>
          </a:p>
          <a:p>
            <a:endParaRPr lang="en-US" dirty="0" smtClean="0"/>
          </a:p>
          <a:p>
            <a:r>
              <a:rPr lang="en-US" dirty="0" smtClean="0"/>
              <a:t>Bronchioles </a:t>
            </a:r>
            <a:r>
              <a:rPr lang="en-US" dirty="0"/>
              <a:t>are less than 1 mm in diameter</a:t>
            </a:r>
          </a:p>
          <a:p>
            <a:endParaRPr lang="en-US" dirty="0" smtClean="0"/>
          </a:p>
          <a:p>
            <a:r>
              <a:rPr lang="en-US" dirty="0" smtClean="0"/>
              <a:t>Terminal </a:t>
            </a:r>
            <a:r>
              <a:rPr lang="en-US" dirty="0"/>
              <a:t>bronchioles are the </a:t>
            </a:r>
            <a:r>
              <a:rPr lang="en-US" dirty="0" smtClean="0"/>
              <a:t>________________________________ , </a:t>
            </a:r>
            <a:r>
              <a:rPr lang="en-US" dirty="0"/>
              <a:t>less than 0.5 mm diameter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Conducting Zone Structures</a:t>
            </a:r>
          </a:p>
        </p:txBody>
      </p:sp>
      <p:sp>
        <p:nvSpPr>
          <p:cNvPr id="7270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From bronchi through bronchioles, structural changes occur</a:t>
            </a:r>
          </a:p>
          <a:p>
            <a:pPr lvl="1"/>
            <a:r>
              <a:rPr lang="en-US" dirty="0"/>
              <a:t>Cartilage rings give way to </a:t>
            </a:r>
            <a:r>
              <a:rPr lang="en-US" dirty="0" smtClean="0"/>
              <a:t>_</a:t>
            </a:r>
          </a:p>
          <a:p>
            <a:pPr lvl="2"/>
            <a:r>
              <a:rPr lang="en-US" dirty="0" smtClean="0"/>
              <a:t>cartilage </a:t>
            </a:r>
            <a:r>
              <a:rPr lang="en-US" dirty="0"/>
              <a:t>is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Epithelium </a:t>
            </a:r>
            <a:r>
              <a:rPr lang="en-US" dirty="0"/>
              <a:t>changes from </a:t>
            </a:r>
            <a:r>
              <a:rPr lang="en-US" dirty="0" err="1"/>
              <a:t>pseudostratified</a:t>
            </a:r>
            <a:r>
              <a:rPr lang="en-US" dirty="0"/>
              <a:t> columnar to </a:t>
            </a:r>
            <a:r>
              <a:rPr lang="en-US" dirty="0" smtClean="0"/>
              <a:t>_</a:t>
            </a:r>
          </a:p>
          <a:p>
            <a:pPr lvl="2"/>
            <a:r>
              <a:rPr lang="en-US" dirty="0" smtClean="0"/>
              <a:t>________________________________________________________ become infrequent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Relative </a:t>
            </a:r>
            <a:r>
              <a:rPr lang="en-US" dirty="0"/>
              <a:t>amount of smooth muscle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Respiratory System: Functional Anatomy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Major organs</a:t>
            </a:r>
          </a:p>
          <a:p>
            <a:pPr lvl="1"/>
            <a:r>
              <a:rPr lang="en-US" dirty="0"/>
              <a:t>Nose, nasal cavity, and </a:t>
            </a:r>
            <a:r>
              <a:rPr lang="en-US" dirty="0" err="1"/>
              <a:t>paranasal</a:t>
            </a:r>
            <a:r>
              <a:rPr lang="en-US" dirty="0"/>
              <a:t> sinuses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Larynx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pPr lvl="1"/>
            <a:r>
              <a:rPr lang="en-US" dirty="0"/>
              <a:t>Bronchi and their branches</a:t>
            </a:r>
          </a:p>
          <a:p>
            <a:pPr lvl="1"/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Respiratory Zone</a:t>
            </a:r>
          </a:p>
        </p:txBody>
      </p:sp>
      <p:sp>
        <p:nvSpPr>
          <p:cNvPr id="7475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Respiratory bronchioles, </a:t>
            </a:r>
            <a:r>
              <a:rPr lang="en-US" dirty="0" smtClean="0"/>
              <a:t>_________________________________ , </a:t>
            </a:r>
            <a:r>
              <a:rPr lang="en-US" dirty="0"/>
              <a:t>alveolar sacs (clusters of alveoli)</a:t>
            </a:r>
          </a:p>
          <a:p>
            <a:endParaRPr lang="en-US" dirty="0" smtClean="0"/>
          </a:p>
          <a:p>
            <a:r>
              <a:rPr lang="en-US" dirty="0" smtClean="0"/>
              <a:t>~</a:t>
            </a:r>
            <a:r>
              <a:rPr lang="en-US" dirty="0"/>
              <a:t>300 million alveoli account for most of the lungs’ volume and are the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Respiratory Membrane</a:t>
            </a:r>
          </a:p>
        </p:txBody>
      </p:sp>
      <p:sp>
        <p:nvSpPr>
          <p:cNvPr id="7885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Alveolar </a:t>
            </a:r>
            <a:r>
              <a:rPr lang="en-US" dirty="0"/>
              <a:t>and capillary walls and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Alveolar </a:t>
            </a:r>
            <a:r>
              <a:rPr lang="en-US" dirty="0"/>
              <a:t>walls</a:t>
            </a:r>
          </a:p>
          <a:p>
            <a:pPr lvl="1"/>
            <a:r>
              <a:rPr lang="en-US" dirty="0"/>
              <a:t>Single layer of </a:t>
            </a:r>
            <a:r>
              <a:rPr lang="en-US" dirty="0" smtClean="0"/>
              <a:t>___________________________________________ (</a:t>
            </a:r>
            <a:r>
              <a:rPr lang="en-US" dirty="0"/>
              <a:t>type I cells)</a:t>
            </a:r>
          </a:p>
          <a:p>
            <a:endParaRPr lang="en-US" dirty="0" smtClean="0"/>
          </a:p>
          <a:p>
            <a:r>
              <a:rPr lang="en-US" dirty="0" smtClean="0"/>
              <a:t>Scattered </a:t>
            </a:r>
            <a:r>
              <a:rPr lang="en-US" dirty="0"/>
              <a:t>type II </a:t>
            </a:r>
            <a:r>
              <a:rPr lang="en-US" dirty="0" smtClean="0"/>
              <a:t>_____________________________ secrete _____________________________________ and </a:t>
            </a:r>
            <a:r>
              <a:rPr lang="en-US" dirty="0"/>
              <a:t>antimicrobial proteins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Alveoli</a:t>
            </a:r>
          </a:p>
        </p:txBody>
      </p:sp>
      <p:sp>
        <p:nvSpPr>
          <p:cNvPr id="81925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Surrounded by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Contain </a:t>
            </a:r>
            <a:r>
              <a:rPr lang="en-US" dirty="0"/>
              <a:t>open </a:t>
            </a:r>
            <a:r>
              <a:rPr lang="en-US" dirty="0" smtClean="0"/>
              <a:t>_________________________ that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Connect </a:t>
            </a:r>
            <a:r>
              <a:rPr lang="en-US" dirty="0"/>
              <a:t>adjacent alveoli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Allow ______________________________________ throughout </a:t>
            </a:r>
            <a:r>
              <a:rPr lang="en-US" dirty="0"/>
              <a:t>the lung to be equalized</a:t>
            </a:r>
          </a:p>
          <a:p>
            <a:endParaRPr lang="en-US" dirty="0" smtClean="0"/>
          </a:p>
          <a:p>
            <a:r>
              <a:rPr lang="en-US" dirty="0" smtClean="0"/>
              <a:t>House </a:t>
            </a:r>
            <a:r>
              <a:rPr lang="en-US" dirty="0"/>
              <a:t>alveolar </a:t>
            </a:r>
            <a:r>
              <a:rPr lang="en-US" dirty="0" smtClean="0"/>
              <a:t>_____________________________  that </a:t>
            </a:r>
            <a:r>
              <a:rPr lang="en-US" dirty="0"/>
              <a:t>keep alveolar surfaces sterile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Lungs </a:t>
            </a:r>
          </a:p>
        </p:txBody>
      </p:sp>
      <p:sp>
        <p:nvSpPr>
          <p:cNvPr id="8499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Occupy </a:t>
            </a:r>
            <a:r>
              <a:rPr lang="en-US" dirty="0" smtClean="0"/>
              <a:t>______________________________________ except </a:t>
            </a:r>
            <a:r>
              <a:rPr lang="en-US" dirty="0"/>
              <a:t>the </a:t>
            </a:r>
            <a:r>
              <a:rPr lang="en-US" dirty="0" err="1"/>
              <a:t>mediastinum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site </a:t>
            </a:r>
            <a:r>
              <a:rPr lang="en-US" dirty="0"/>
              <a:t>of vascular and bronchial attachments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anterior</a:t>
            </a:r>
            <a:r>
              <a:rPr lang="en-US" dirty="0"/>
              <a:t>, lateral, and posterior surfaces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Lungs</a:t>
            </a:r>
          </a:p>
        </p:txBody>
      </p:sp>
      <p:sp>
        <p:nvSpPr>
          <p:cNvPr id="8806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Apex: 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endParaRPr lang="en-US" dirty="0"/>
          </a:p>
          <a:p>
            <a:r>
              <a:rPr lang="en-US" dirty="0"/>
              <a:t>Base: </a:t>
            </a:r>
            <a:endParaRPr lang="en-US" dirty="0" smtClean="0"/>
          </a:p>
          <a:p>
            <a:pPr lvl="1"/>
            <a:r>
              <a:rPr lang="en-US" dirty="0" smtClean="0"/>
              <a:t>inferior </a:t>
            </a:r>
            <a:r>
              <a:rPr lang="en-US" dirty="0"/>
              <a:t>surface that rests on </a:t>
            </a:r>
            <a:r>
              <a:rPr lang="en-US" dirty="0" smtClean="0"/>
              <a:t>_</a:t>
            </a:r>
            <a:endParaRPr lang="en-US" dirty="0"/>
          </a:p>
          <a:p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on </a:t>
            </a:r>
            <a:r>
              <a:rPr lang="en-US" dirty="0" err="1"/>
              <a:t>mediastinal</a:t>
            </a:r>
            <a:r>
              <a:rPr lang="en-US" dirty="0"/>
              <a:t> surface; site for attachment of blood vessels, bronchi, lymphatic vessels, and nerves </a:t>
            </a:r>
          </a:p>
          <a:p>
            <a:endParaRPr lang="en-US" dirty="0" smtClean="0"/>
          </a:p>
          <a:p>
            <a:r>
              <a:rPr lang="en-US" dirty="0" smtClean="0"/>
              <a:t>Cardiac </a:t>
            </a:r>
            <a:r>
              <a:rPr lang="en-US" dirty="0"/>
              <a:t>notch of left lung: </a:t>
            </a:r>
            <a:endParaRPr lang="en-US" dirty="0" smtClean="0"/>
          </a:p>
          <a:p>
            <a:pPr lvl="1"/>
            <a:r>
              <a:rPr lang="en-US" dirty="0" smtClean="0"/>
              <a:t>concavity </a:t>
            </a:r>
            <a:r>
              <a:rPr lang="en-US" dirty="0"/>
              <a:t>that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Lungs</a:t>
            </a:r>
          </a:p>
        </p:txBody>
      </p:sp>
      <p:sp>
        <p:nvSpPr>
          <p:cNvPr id="90117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Left lung is smaller, separated into two lobes by an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Right </a:t>
            </a:r>
            <a:r>
              <a:rPr lang="en-US" dirty="0"/>
              <a:t>lung has </a:t>
            </a:r>
            <a:r>
              <a:rPr lang="en-US" dirty="0" smtClean="0"/>
              <a:t>___________________________ separated </a:t>
            </a:r>
            <a:r>
              <a:rPr lang="en-US" dirty="0"/>
              <a:t>by </a:t>
            </a:r>
            <a:r>
              <a:rPr lang="en-US" dirty="0" smtClean="0"/>
              <a:t>_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Bronchopulmonary</a:t>
            </a:r>
            <a:r>
              <a:rPr lang="en-US" dirty="0" smtClean="0"/>
              <a:t> </a:t>
            </a:r>
            <a:r>
              <a:rPr lang="en-US" dirty="0"/>
              <a:t>segments (10 right, 8–9 left)</a:t>
            </a:r>
          </a:p>
          <a:p>
            <a:endParaRPr lang="en-US" dirty="0" smtClean="0"/>
          </a:p>
          <a:p>
            <a:r>
              <a:rPr lang="en-US" dirty="0" smtClean="0"/>
              <a:t>Lobules </a:t>
            </a:r>
            <a:r>
              <a:rPr lang="en-US" dirty="0"/>
              <a:t>are the smallest subdivisions; served by bronchioles and their branches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 Supply </a:t>
            </a:r>
          </a:p>
        </p:txBody>
      </p:sp>
      <p:sp>
        <p:nvSpPr>
          <p:cNvPr id="9421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Pulmonary </a:t>
            </a:r>
            <a:r>
              <a:rPr lang="en-US" dirty="0" smtClean="0"/>
              <a:t>circulation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Pulmonary _______________________________ deliver </a:t>
            </a:r>
            <a:r>
              <a:rPr lang="en-US" dirty="0"/>
              <a:t>systemic </a:t>
            </a:r>
            <a:r>
              <a:rPr lang="en-US" dirty="0" smtClean="0"/>
              <a:t>_</a:t>
            </a:r>
            <a:endParaRPr lang="en-US" dirty="0"/>
          </a:p>
          <a:p>
            <a:pPr lvl="2"/>
            <a:r>
              <a:rPr lang="en-US" dirty="0"/>
              <a:t>Branch profusely, along with bronchi</a:t>
            </a:r>
          </a:p>
          <a:p>
            <a:pPr lvl="2"/>
            <a:r>
              <a:rPr lang="en-US" dirty="0"/>
              <a:t>Feed into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Pulmonary ______________________ carry ______________________________________________ from </a:t>
            </a:r>
            <a:r>
              <a:rPr lang="en-US" dirty="0"/>
              <a:t>respiratory zones to the heart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Blood Supply </a:t>
            </a:r>
          </a:p>
        </p:txBody>
      </p:sp>
      <p:sp>
        <p:nvSpPr>
          <p:cNvPr id="9626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Systemic </a:t>
            </a:r>
            <a:r>
              <a:rPr lang="en-US" sz="2800" dirty="0" smtClean="0"/>
              <a:t>circulation</a:t>
            </a:r>
            <a:endParaRPr lang="en-US" sz="2800" dirty="0"/>
          </a:p>
          <a:p>
            <a:pPr lvl="1"/>
            <a:r>
              <a:rPr lang="en-US" sz="2600" dirty="0"/>
              <a:t>Bronchial arteries </a:t>
            </a:r>
            <a:r>
              <a:rPr lang="en-US" sz="2600" dirty="0" smtClean="0"/>
              <a:t>_</a:t>
            </a:r>
            <a:endParaRPr lang="en-US" sz="2600" dirty="0"/>
          </a:p>
          <a:p>
            <a:pPr lvl="2"/>
            <a:endParaRPr lang="en-US" sz="2600" dirty="0" smtClean="0"/>
          </a:p>
          <a:p>
            <a:pPr lvl="2"/>
            <a:r>
              <a:rPr lang="en-US" sz="2600" dirty="0" smtClean="0"/>
              <a:t>Arise </a:t>
            </a:r>
            <a:r>
              <a:rPr lang="en-US" sz="2600" dirty="0"/>
              <a:t>from </a:t>
            </a:r>
            <a:r>
              <a:rPr lang="en-US" sz="2600" dirty="0" smtClean="0"/>
              <a:t>_____________________________ and </a:t>
            </a:r>
            <a:r>
              <a:rPr lang="en-US" sz="2600" dirty="0"/>
              <a:t>enter the lungs at the </a:t>
            </a:r>
            <a:r>
              <a:rPr lang="en-US" sz="2600" dirty="0" err="1"/>
              <a:t>hilum</a:t>
            </a:r>
            <a:endParaRPr lang="en-US" sz="2600" dirty="0"/>
          </a:p>
          <a:p>
            <a:pPr lvl="2"/>
            <a:r>
              <a:rPr lang="en-US" sz="2600" dirty="0"/>
              <a:t>Supply all lung tissue except the alveoli</a:t>
            </a:r>
          </a:p>
          <a:p>
            <a:pPr lvl="1"/>
            <a:endParaRPr lang="en-US" sz="2600" dirty="0" smtClean="0"/>
          </a:p>
          <a:p>
            <a:pPr lvl="1"/>
            <a:r>
              <a:rPr lang="en-US" sz="2600" dirty="0" smtClean="0"/>
              <a:t>Bronchial </a:t>
            </a:r>
            <a:r>
              <a:rPr lang="en-US" sz="2600" dirty="0"/>
              <a:t>veins </a:t>
            </a:r>
            <a:r>
              <a:rPr lang="en-US" sz="2600" dirty="0" err="1"/>
              <a:t>anastomose</a:t>
            </a:r>
            <a:r>
              <a:rPr lang="en-US" sz="2600" dirty="0"/>
              <a:t> with pulmonary veins</a:t>
            </a:r>
          </a:p>
          <a:p>
            <a:pPr lvl="1"/>
            <a:endParaRPr lang="en-US" sz="2600" dirty="0" smtClean="0"/>
          </a:p>
          <a:p>
            <a:pPr lvl="1"/>
            <a:r>
              <a:rPr lang="en-US" sz="2600" dirty="0" smtClean="0"/>
              <a:t>Pulmonary _</a:t>
            </a:r>
            <a:endParaRPr lang="en-US" sz="2600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Pleurae</a:t>
            </a:r>
          </a:p>
        </p:txBody>
      </p:sp>
      <p:sp>
        <p:nvSpPr>
          <p:cNvPr id="9830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Thin, double-layered </a:t>
            </a:r>
            <a:r>
              <a:rPr lang="en-US" dirty="0" err="1"/>
              <a:t>serosa</a:t>
            </a:r>
            <a:r>
              <a:rPr lang="en-US" dirty="0"/>
              <a:t> 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__________________________________________ on </a:t>
            </a:r>
            <a:r>
              <a:rPr lang="en-US" dirty="0"/>
              <a:t>thoracic wall and superior face of diaphragm</a:t>
            </a:r>
          </a:p>
          <a:p>
            <a:endParaRPr lang="en-US" dirty="0" smtClean="0"/>
          </a:p>
          <a:p>
            <a:r>
              <a:rPr lang="en-US" dirty="0" smtClean="0"/>
              <a:t>__________________________________________ on </a:t>
            </a:r>
            <a:r>
              <a:rPr lang="en-US" dirty="0"/>
              <a:t>external lung surface</a:t>
            </a:r>
          </a:p>
          <a:p>
            <a:endParaRPr lang="en-US" dirty="0" smtClean="0"/>
          </a:p>
          <a:p>
            <a:r>
              <a:rPr lang="en-US" dirty="0" smtClean="0"/>
              <a:t>Pleural </a:t>
            </a:r>
            <a:r>
              <a:rPr lang="en-US" dirty="0"/>
              <a:t>fluid fills the </a:t>
            </a:r>
            <a:r>
              <a:rPr lang="en-US" dirty="0" err="1"/>
              <a:t>slitlike</a:t>
            </a:r>
            <a:r>
              <a:rPr lang="en-US" dirty="0"/>
              <a:t> pleural cavity</a:t>
            </a:r>
          </a:p>
          <a:p>
            <a:pPr lvl="1"/>
            <a:r>
              <a:rPr lang="en-US" dirty="0"/>
              <a:t>Provides </a:t>
            </a:r>
            <a:r>
              <a:rPr lang="en-US" dirty="0" smtClean="0"/>
              <a:t>_</a:t>
            </a: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Mechanics of Breathing</a:t>
            </a:r>
          </a:p>
        </p:txBody>
      </p:sp>
      <p:sp>
        <p:nvSpPr>
          <p:cNvPr id="10138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225425" indent="-225425"/>
            <a:r>
              <a:rPr lang="en-US" dirty="0"/>
              <a:t>Pulmonary ventilation consists of two phases</a:t>
            </a:r>
          </a:p>
          <a:p>
            <a:pPr marL="684213" lvl="1" indent="-344488">
              <a:buFont typeface="Times" charset="0"/>
              <a:buAutoNum type="arabicPeriod"/>
            </a:pPr>
            <a:endParaRPr lang="en-US" dirty="0" smtClean="0"/>
          </a:p>
          <a:p>
            <a:pPr marL="684213" lvl="1" indent="-344488">
              <a:buFont typeface="Times" charset="0"/>
              <a:buAutoNum type="arabicPeriod"/>
            </a:pPr>
            <a:r>
              <a:rPr lang="en-US" dirty="0" smtClean="0"/>
              <a:t>Inspiration</a:t>
            </a:r>
            <a:r>
              <a:rPr lang="en-US" dirty="0"/>
              <a:t>: </a:t>
            </a:r>
            <a:r>
              <a:rPr lang="en-US" dirty="0" smtClean="0"/>
              <a:t> </a:t>
            </a:r>
            <a:endParaRPr lang="en-US" dirty="0"/>
          </a:p>
          <a:p>
            <a:pPr marL="684213" lvl="1" indent="-344488">
              <a:buFont typeface="Times" charset="0"/>
              <a:buAutoNum type="arabicPeriod"/>
            </a:pPr>
            <a:endParaRPr lang="en-US" dirty="0" smtClean="0"/>
          </a:p>
          <a:p>
            <a:pPr marL="684213" lvl="1" indent="-344488">
              <a:buFont typeface="Times" charset="0"/>
              <a:buAutoNum type="arabicPeriod"/>
            </a:pPr>
            <a:r>
              <a:rPr lang="en-US" dirty="0" smtClean="0"/>
              <a:t>___________________________________________: </a:t>
            </a:r>
            <a:r>
              <a:rPr lang="en-US" dirty="0"/>
              <a:t>gases exit the lungs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Functional Anatomy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Respiratory zone: </a:t>
            </a:r>
            <a:endParaRPr lang="en-US" dirty="0" smtClean="0"/>
          </a:p>
          <a:p>
            <a:pPr lvl="1"/>
            <a:r>
              <a:rPr lang="en-US" dirty="0" smtClean="0"/>
              <a:t>site </a:t>
            </a:r>
            <a:r>
              <a:rPr lang="en-US" dirty="0"/>
              <a:t>of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Microscopic </a:t>
            </a:r>
            <a:r>
              <a:rPr lang="en-US" dirty="0"/>
              <a:t>structures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 </a:t>
            </a:r>
            <a:r>
              <a:rPr lang="en-US" dirty="0"/>
              <a:t>respiratory bronchioles, alveolar ducts, and alveoli</a:t>
            </a:r>
          </a:p>
          <a:p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conduits </a:t>
            </a:r>
            <a:r>
              <a:rPr lang="en-US" dirty="0"/>
              <a:t>to gas exchange sites</a:t>
            </a:r>
          </a:p>
          <a:p>
            <a:pPr lvl="1"/>
            <a:r>
              <a:rPr lang="en-US" dirty="0"/>
              <a:t>Includes all other respiratory structures</a:t>
            </a:r>
          </a:p>
          <a:p>
            <a:endParaRPr lang="en-US" dirty="0" smtClean="0"/>
          </a:p>
          <a:p>
            <a:r>
              <a:rPr lang="en-US" dirty="0" smtClean="0"/>
              <a:t>Respiratory </a:t>
            </a:r>
            <a:r>
              <a:rPr lang="en-US" dirty="0"/>
              <a:t>muscles: </a:t>
            </a:r>
            <a:endParaRPr lang="en-US" dirty="0" smtClean="0"/>
          </a:p>
          <a:p>
            <a:pPr lvl="1"/>
            <a:r>
              <a:rPr lang="en-US" dirty="0" smtClean="0"/>
              <a:t>________________________________________ and </a:t>
            </a:r>
            <a:r>
              <a:rPr lang="en-US" dirty="0"/>
              <a:t>other muscles that promote ventilation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Pressure Relationships in the Thoracic Cavity</a:t>
            </a:r>
          </a:p>
        </p:txBody>
      </p:sp>
      <p:sp>
        <p:nvSpPr>
          <p:cNvPr id="10342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Atmospheric pressure (</a:t>
            </a:r>
            <a:r>
              <a:rPr lang="en-US" sz="2800" dirty="0" err="1"/>
              <a:t>P</a:t>
            </a:r>
            <a:r>
              <a:rPr lang="en-US" sz="2800" baseline="-25000" dirty="0" err="1"/>
              <a:t>atm</a:t>
            </a:r>
            <a:r>
              <a:rPr lang="en-US" sz="2800" dirty="0"/>
              <a:t>)</a:t>
            </a:r>
          </a:p>
          <a:p>
            <a:pPr lvl="1"/>
            <a:r>
              <a:rPr lang="en-US" sz="2600" dirty="0"/>
              <a:t>Pressure exerted by the air surrounding the body </a:t>
            </a:r>
          </a:p>
          <a:p>
            <a:pPr lvl="1"/>
            <a:r>
              <a:rPr lang="en-US" sz="2600" dirty="0"/>
              <a:t>760 mm Hg at sea level</a:t>
            </a:r>
            <a:endParaRPr lang="en-US" sz="2400" dirty="0"/>
          </a:p>
          <a:p>
            <a:r>
              <a:rPr lang="en-US" sz="2800" dirty="0"/>
              <a:t>Respiratory pressures are described </a:t>
            </a:r>
            <a:r>
              <a:rPr lang="en-US" sz="2800" dirty="0" smtClean="0"/>
              <a:t>_</a:t>
            </a:r>
            <a:endParaRPr lang="en-US" sz="2800" dirty="0"/>
          </a:p>
          <a:p>
            <a:pPr lvl="1"/>
            <a:endParaRPr lang="en-US" sz="2600" dirty="0" smtClean="0"/>
          </a:p>
          <a:p>
            <a:pPr lvl="1"/>
            <a:r>
              <a:rPr lang="en-US" sz="2600" dirty="0" smtClean="0"/>
              <a:t>_______________________________________ respiratory </a:t>
            </a:r>
            <a:r>
              <a:rPr lang="en-US" sz="2600" dirty="0"/>
              <a:t>pressure is less than </a:t>
            </a:r>
            <a:r>
              <a:rPr lang="en-US" sz="2600" dirty="0" err="1"/>
              <a:t>P</a:t>
            </a:r>
            <a:r>
              <a:rPr lang="en-US" sz="2600" baseline="-25000" dirty="0" err="1"/>
              <a:t>atm</a:t>
            </a:r>
            <a:r>
              <a:rPr lang="en-US" sz="2600" dirty="0"/>
              <a:t> </a:t>
            </a:r>
          </a:p>
          <a:p>
            <a:pPr lvl="1"/>
            <a:r>
              <a:rPr lang="en-US" sz="2600" dirty="0" smtClean="0"/>
              <a:t>_______________________________________ respiratory </a:t>
            </a:r>
            <a:r>
              <a:rPr lang="en-US" sz="2600" dirty="0"/>
              <a:t>pressure is greater than </a:t>
            </a:r>
            <a:r>
              <a:rPr lang="en-US" sz="2600" dirty="0" err="1"/>
              <a:t>P</a:t>
            </a:r>
            <a:r>
              <a:rPr lang="en-US" sz="2600" baseline="-25000" dirty="0" err="1"/>
              <a:t>atm</a:t>
            </a:r>
            <a:endParaRPr lang="en-US" sz="2600" dirty="0"/>
          </a:p>
          <a:p>
            <a:pPr lvl="1"/>
            <a:r>
              <a:rPr lang="en-US" sz="2600" dirty="0"/>
              <a:t>Zero respiratory pressure = </a:t>
            </a:r>
            <a:r>
              <a:rPr lang="en-US" sz="2600" dirty="0" err="1"/>
              <a:t>P</a:t>
            </a:r>
            <a:r>
              <a:rPr lang="en-US" sz="2600" baseline="-25000" dirty="0" err="1"/>
              <a:t>atm</a:t>
            </a:r>
            <a:endParaRPr lang="en-US" sz="2600" baseline="-25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Nose</a:t>
            </a:r>
          </a:p>
        </p:txBody>
      </p:sp>
      <p:sp>
        <p:nvSpPr>
          <p:cNvPr id="1434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Functions</a:t>
            </a:r>
          </a:p>
          <a:p>
            <a:pPr lvl="1"/>
            <a:r>
              <a:rPr lang="en-US" dirty="0"/>
              <a:t>Provides an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_________________________________________ and </a:t>
            </a:r>
            <a:r>
              <a:rPr lang="en-US" dirty="0"/>
              <a:t>warms the entering air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_____________________________________ and </a:t>
            </a:r>
            <a:r>
              <a:rPr lang="en-US" dirty="0"/>
              <a:t>cleans inspired air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Serves </a:t>
            </a:r>
            <a:r>
              <a:rPr lang="en-US" dirty="0"/>
              <a:t>as a resonating chamber for speech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Houses _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Nose</a:t>
            </a:r>
          </a:p>
        </p:txBody>
      </p:sp>
      <p:sp>
        <p:nvSpPr>
          <p:cNvPr id="16389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239713" indent="-239713"/>
            <a:r>
              <a:rPr lang="en-US" dirty="0"/>
              <a:t>Two regions: external nose and nasal cavity</a:t>
            </a:r>
          </a:p>
          <a:p>
            <a:pPr marL="733425" lvl="1" indent="-379413">
              <a:buFont typeface="Times" charset="0"/>
              <a:buAutoNum type="arabicPeriod"/>
            </a:pPr>
            <a:r>
              <a:rPr lang="en-US" dirty="0"/>
              <a:t>External nose: root, bridge, dorsum </a:t>
            </a:r>
            <a:r>
              <a:rPr lang="en-US" dirty="0" err="1"/>
              <a:t>nasi</a:t>
            </a:r>
            <a:r>
              <a:rPr lang="en-US" dirty="0"/>
              <a:t>, and apex </a:t>
            </a:r>
          </a:p>
          <a:p>
            <a:pPr marL="1255713" lvl="2" indent="-407988"/>
            <a:endParaRPr lang="en-US" dirty="0" smtClean="0"/>
          </a:p>
          <a:p>
            <a:pPr marL="1255713" lvl="2" indent="-407988"/>
            <a:r>
              <a:rPr lang="en-US" dirty="0" smtClean="0"/>
              <a:t>___________________________________________________: </a:t>
            </a:r>
            <a:r>
              <a:rPr lang="en-US" dirty="0"/>
              <a:t>a shallow vertical groove inferior to the apex</a:t>
            </a:r>
          </a:p>
          <a:p>
            <a:pPr marL="1255713" lvl="2" indent="-407988"/>
            <a:endParaRPr lang="en-US" dirty="0" smtClean="0"/>
          </a:p>
          <a:p>
            <a:pPr marL="1255713" lvl="2" indent="-407988"/>
            <a:r>
              <a:rPr lang="en-US" dirty="0" smtClean="0"/>
              <a:t>Nostrils (___________________________________): </a:t>
            </a:r>
            <a:r>
              <a:rPr lang="en-US" dirty="0"/>
              <a:t>bounded laterally by the </a:t>
            </a:r>
            <a:r>
              <a:rPr lang="en-US" dirty="0" err="1"/>
              <a:t>alae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Nose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768350" lvl="1" indent="-414338">
              <a:buFont typeface="Times" charset="0"/>
              <a:buAutoNum type="arabicPeriod" startAt="2"/>
            </a:pPr>
            <a:r>
              <a:rPr lang="en-US" dirty="0"/>
              <a:t>Nasal cavity: in and </a:t>
            </a:r>
            <a:r>
              <a:rPr lang="en-US" dirty="0" smtClean="0"/>
              <a:t>__________________________________  </a:t>
            </a:r>
            <a:r>
              <a:rPr lang="en-US" dirty="0"/>
              <a:t>to the external nose</a:t>
            </a:r>
          </a:p>
          <a:p>
            <a:pPr marL="1079500" lvl="2" indent="-309563"/>
            <a:r>
              <a:rPr lang="en-US" dirty="0"/>
              <a:t>Divided by a midline </a:t>
            </a:r>
            <a:r>
              <a:rPr lang="en-US" dirty="0" smtClean="0"/>
              <a:t>_</a:t>
            </a:r>
            <a:endParaRPr lang="en-US" dirty="0"/>
          </a:p>
          <a:p>
            <a:pPr marL="1079500" lvl="2" indent="-309563"/>
            <a:endParaRPr lang="en-US" dirty="0" smtClean="0"/>
          </a:p>
          <a:p>
            <a:pPr marL="1079500" lvl="2" indent="-309563"/>
            <a:r>
              <a:rPr lang="en-US" dirty="0" smtClean="0"/>
              <a:t>Posterior _________________________________________ (</a:t>
            </a:r>
            <a:r>
              <a:rPr lang="en-US" dirty="0" err="1"/>
              <a:t>choanae</a:t>
            </a:r>
            <a:r>
              <a:rPr lang="en-US" dirty="0"/>
              <a:t>) open into the nasal pharynx </a:t>
            </a:r>
          </a:p>
          <a:p>
            <a:pPr marL="1079500" lvl="2" indent="-309563"/>
            <a:endParaRPr lang="en-US" dirty="0" smtClean="0"/>
          </a:p>
          <a:p>
            <a:pPr marL="1079500" lvl="2" indent="-309563"/>
            <a:r>
              <a:rPr lang="en-US" dirty="0" smtClean="0"/>
              <a:t>____________________________________________: </a:t>
            </a:r>
            <a:r>
              <a:rPr lang="en-US" dirty="0" err="1"/>
              <a:t>ethmoid</a:t>
            </a:r>
            <a:r>
              <a:rPr lang="en-US" dirty="0"/>
              <a:t> and sphenoid bones </a:t>
            </a:r>
          </a:p>
          <a:p>
            <a:pPr marL="1079500" lvl="2" indent="-309563"/>
            <a:endParaRPr lang="en-US" dirty="0" smtClean="0"/>
          </a:p>
          <a:p>
            <a:pPr marL="1079500" lvl="2" indent="-309563"/>
            <a:r>
              <a:rPr lang="en-US" dirty="0" smtClean="0"/>
              <a:t>____________________________________________: </a:t>
            </a:r>
            <a:r>
              <a:rPr lang="en-US" dirty="0"/>
              <a:t>hard and soft palates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Nasal Cavity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Vestibule: </a:t>
            </a:r>
            <a:endParaRPr lang="en-US" dirty="0" smtClean="0"/>
          </a:p>
          <a:p>
            <a:pPr lvl="1"/>
            <a:r>
              <a:rPr lang="en-US" dirty="0" smtClean="0"/>
              <a:t>nasal </a:t>
            </a:r>
            <a:r>
              <a:rPr lang="en-US" dirty="0"/>
              <a:t>cavity </a:t>
            </a:r>
            <a:r>
              <a:rPr lang="en-US" dirty="0" smtClean="0"/>
              <a:t>_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Vibrissae </a:t>
            </a:r>
          </a:p>
          <a:p>
            <a:pPr lvl="2"/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___________________________________________ coarse </a:t>
            </a:r>
            <a:r>
              <a:rPr lang="en-US" dirty="0"/>
              <a:t>particles from inspired air</a:t>
            </a:r>
          </a:p>
          <a:p>
            <a:endParaRPr lang="en-US" dirty="0" smtClean="0"/>
          </a:p>
          <a:p>
            <a:r>
              <a:rPr lang="en-US" dirty="0" smtClean="0"/>
              <a:t>Olfactory </a:t>
            </a:r>
            <a:r>
              <a:rPr lang="en-US" dirty="0"/>
              <a:t>mucosa</a:t>
            </a:r>
          </a:p>
          <a:p>
            <a:pPr lvl="1"/>
            <a:r>
              <a:rPr lang="en-US" dirty="0"/>
              <a:t>Lines the </a:t>
            </a:r>
            <a:r>
              <a:rPr lang="en-US" dirty="0" smtClean="0"/>
              <a:t>_</a:t>
            </a:r>
            <a:endParaRPr lang="en-US" dirty="0"/>
          </a:p>
          <a:p>
            <a:pPr lvl="1"/>
            <a:r>
              <a:rPr lang="en-US" dirty="0"/>
              <a:t>Contains </a:t>
            </a:r>
            <a:r>
              <a:rPr lang="en-US" dirty="0" smtClean="0"/>
              <a:t>_____________________________ receptors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Nasal Cavity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Respiratory mucosa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 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Mucous </a:t>
            </a:r>
            <a:r>
              <a:rPr lang="en-US" dirty="0"/>
              <a:t>and serous secretions contain </a:t>
            </a:r>
            <a:r>
              <a:rPr lang="en-US" dirty="0" err="1"/>
              <a:t>lysozyme</a:t>
            </a:r>
            <a:r>
              <a:rPr lang="en-US" dirty="0"/>
              <a:t> and </a:t>
            </a:r>
            <a:r>
              <a:rPr lang="en-US" dirty="0" err="1"/>
              <a:t>defensins</a:t>
            </a: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_______________________________________ move </a:t>
            </a:r>
            <a:r>
              <a:rPr lang="en-US" dirty="0"/>
              <a:t>contaminated mucus </a:t>
            </a:r>
            <a:r>
              <a:rPr lang="en-US" dirty="0" err="1"/>
              <a:t>posteriorly</a:t>
            </a:r>
            <a:r>
              <a:rPr lang="en-US" dirty="0"/>
              <a:t> to throat</a:t>
            </a:r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Inspired </a:t>
            </a:r>
            <a:r>
              <a:rPr lang="en-US" dirty="0"/>
              <a:t>air is warmed by </a:t>
            </a:r>
            <a:r>
              <a:rPr lang="en-US" dirty="0" smtClean="0"/>
              <a:t>_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Sensory </a:t>
            </a:r>
            <a:r>
              <a:rPr lang="en-US" dirty="0"/>
              <a:t>nerve endings triggers sneezing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1189</Words>
  <Application>Microsoft Office PowerPoint</Application>
  <PresentationFormat>On-screen Show (4:3)</PresentationFormat>
  <Paragraphs>336</Paragraphs>
  <Slides>40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1" baseType="lpstr">
      <vt:lpstr>Office Theme</vt:lpstr>
      <vt:lpstr>Respiration</vt:lpstr>
      <vt:lpstr>Respiration</vt:lpstr>
      <vt:lpstr>Respiratory System: Functional Anatomy</vt:lpstr>
      <vt:lpstr>Functional Anatomy</vt:lpstr>
      <vt:lpstr>The Nose</vt:lpstr>
      <vt:lpstr>The Nose</vt:lpstr>
      <vt:lpstr>The Nose</vt:lpstr>
      <vt:lpstr>Nasal Cavity</vt:lpstr>
      <vt:lpstr>Nasal Cavity</vt:lpstr>
      <vt:lpstr>Nasal Cavity</vt:lpstr>
      <vt:lpstr>Functions of the Nasal Mucosa and Conchae</vt:lpstr>
      <vt:lpstr>Paranasal Sinuses</vt:lpstr>
      <vt:lpstr>Pharynx</vt:lpstr>
      <vt:lpstr>Nasopharynx</vt:lpstr>
      <vt:lpstr>Nasopharynx</vt:lpstr>
      <vt:lpstr>Oropharynx</vt:lpstr>
      <vt:lpstr>Laryngopharynx</vt:lpstr>
      <vt:lpstr>Larynx </vt:lpstr>
      <vt:lpstr>Larynx</vt:lpstr>
      <vt:lpstr>Larynx</vt:lpstr>
      <vt:lpstr>Larynx</vt:lpstr>
      <vt:lpstr>Voice Production</vt:lpstr>
      <vt:lpstr> Larynx</vt:lpstr>
      <vt:lpstr>Trachea</vt:lpstr>
      <vt:lpstr>Trachea</vt:lpstr>
      <vt:lpstr>Bronchi and Subdivisions</vt:lpstr>
      <vt:lpstr>Conducting Zone Structures</vt:lpstr>
      <vt:lpstr>Conducting Zone Structures</vt:lpstr>
      <vt:lpstr>Conducting Zone Structures</vt:lpstr>
      <vt:lpstr>Respiratory Zone</vt:lpstr>
      <vt:lpstr>Respiratory Membrane</vt:lpstr>
      <vt:lpstr>Alveoli</vt:lpstr>
      <vt:lpstr>Lungs </vt:lpstr>
      <vt:lpstr>Lungs</vt:lpstr>
      <vt:lpstr>Lungs</vt:lpstr>
      <vt:lpstr>Blood Supply </vt:lpstr>
      <vt:lpstr>Blood Supply </vt:lpstr>
      <vt:lpstr>Pleurae</vt:lpstr>
      <vt:lpstr>Mechanics of Breathing</vt:lpstr>
      <vt:lpstr>Pressure Relationships in the Thoracic Cavity</vt:lpstr>
    </vt:vector>
  </TitlesOfParts>
  <Company>Illinois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Respiration</dc:title>
  <dc:creator>bawargo</dc:creator>
  <cp:lastModifiedBy>bawargo</cp:lastModifiedBy>
  <cp:revision>3</cp:revision>
  <dcterms:created xsi:type="dcterms:W3CDTF">2010-10-12T17:34:00Z</dcterms:created>
  <dcterms:modified xsi:type="dcterms:W3CDTF">2010-10-14T18:16:15Z</dcterms:modified>
</cp:coreProperties>
</file>