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Five, Template 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25C8F-9E19-4E89-98B1-2A6903E1AA48}" type="datetimeFigureOut">
              <a:rPr lang="en-US" smtClean="0"/>
              <a:t>10/15/2009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4359C-DAAE-4365-96F7-954FC93059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Five, Template 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3409A-FEA2-4FFE-A496-E757A913D23D}" type="datetimeFigureOut">
              <a:rPr lang="en-US" smtClean="0"/>
              <a:t>10/15/2009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BEDD4-FC4E-45DD-800A-07F44E1176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EDD4-FC4E-45DD-800A-07F44E117614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Five, Template 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CC83-A8A5-4639-9BDC-61958621A13D}" type="datetimeFigureOut">
              <a:rPr lang="en-US" smtClean="0"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BE59-C9BD-48D0-80C3-C6D0A03FF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CC83-A8A5-4639-9BDC-61958621A13D}" type="datetimeFigureOut">
              <a:rPr lang="en-US" smtClean="0"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BE59-C9BD-48D0-80C3-C6D0A03FF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CC83-A8A5-4639-9BDC-61958621A13D}" type="datetimeFigureOut">
              <a:rPr lang="en-US" smtClean="0"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BE59-C9BD-48D0-80C3-C6D0A03FF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CC83-A8A5-4639-9BDC-61958621A13D}" type="datetimeFigureOut">
              <a:rPr lang="en-US" smtClean="0"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BE59-C9BD-48D0-80C3-C6D0A03FF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CC83-A8A5-4639-9BDC-61958621A13D}" type="datetimeFigureOut">
              <a:rPr lang="en-US" smtClean="0"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BE59-C9BD-48D0-80C3-C6D0A03FF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CC83-A8A5-4639-9BDC-61958621A13D}" type="datetimeFigureOut">
              <a:rPr lang="en-US" smtClean="0"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BE59-C9BD-48D0-80C3-C6D0A03FF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CC83-A8A5-4639-9BDC-61958621A13D}" type="datetimeFigureOut">
              <a:rPr lang="en-US" smtClean="0"/>
              <a:t>10/15/2009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BE59-C9BD-48D0-80C3-C6D0A03FF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CC83-A8A5-4639-9BDC-61958621A13D}" type="datetimeFigureOut">
              <a:rPr lang="en-US" smtClean="0"/>
              <a:t>10/15/2009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BE59-C9BD-48D0-80C3-C6D0A03FF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CC83-A8A5-4639-9BDC-61958621A13D}" type="datetimeFigureOut">
              <a:rPr lang="en-US" smtClean="0"/>
              <a:t>10/15/2009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BE59-C9BD-48D0-80C3-C6D0A03FF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CC83-A8A5-4639-9BDC-61958621A13D}" type="datetimeFigureOut">
              <a:rPr lang="en-US" smtClean="0"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BE59-C9BD-48D0-80C3-C6D0A03FF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CC83-A8A5-4639-9BDC-61958621A13D}" type="datetimeFigureOut">
              <a:rPr lang="en-US" smtClean="0"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FBE59-C9BD-48D0-80C3-C6D0A03FF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5CC83-A8A5-4639-9BDC-61958621A13D}" type="datetimeFigureOut">
              <a:rPr lang="en-US" smtClean="0"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FBE59-C9BD-48D0-80C3-C6D0A03FF3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Digestive System: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529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mouth, pharynx, esophagus, stomach, small intestine, and large intestine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teeth, tongue, gallbladder, salivary glands, liver, and pancreas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1238" y="1066800"/>
            <a:ext cx="4322762" cy="55753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Peritoneum and Peritoneal Cavity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Mesentery :  </a:t>
            </a:r>
          </a:p>
          <a:p>
            <a:pPr lvl="1"/>
            <a:endParaRPr lang="en-US"/>
          </a:p>
          <a:p>
            <a:pPr lvl="1"/>
            <a:r>
              <a:rPr lang="en-US"/>
              <a:t>supplies _____________________________ to the viscera</a:t>
            </a:r>
          </a:p>
          <a:p>
            <a:pPr lvl="1"/>
            <a:endParaRPr lang="en-US"/>
          </a:p>
          <a:p>
            <a:pPr lvl="1"/>
            <a:r>
              <a:rPr lang="en-US"/>
              <a:t>Holds digestive organs in place and _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Histology of the Alimentary Canal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/>
              <a:t>From esophagus to the anal canal the walls of the GI tract have the _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From the lumen outward they are the _________________________, _________________________, muscularis externa, and ___________________________</a:t>
            </a:r>
          </a:p>
          <a:p>
            <a:endParaRPr lang="en-US" sz="2800"/>
          </a:p>
          <a:p>
            <a:r>
              <a:rPr lang="en-US" sz="2800"/>
              <a:t>Each tunic has a predominant tissue type and a specific digestive function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23.6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Mucosa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Moist epithelial layer that _____________________________ of the alimentary canal</a:t>
            </a:r>
          </a:p>
          <a:p>
            <a:pPr>
              <a:lnSpc>
                <a:spcPct val="90000"/>
              </a:lnSpc>
            </a:pPr>
            <a:r>
              <a:rPr lang="en-US" dirty="0"/>
              <a:t>Three major functions: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_______________________________ against infectious disease</a:t>
            </a:r>
          </a:p>
          <a:p>
            <a:pPr>
              <a:lnSpc>
                <a:spcPct val="90000"/>
              </a:lnSpc>
            </a:pPr>
            <a:r>
              <a:rPr lang="en-US" dirty="0"/>
              <a:t>Consists of three layers:  a lining epithelium, lamina </a:t>
            </a:r>
            <a:r>
              <a:rPr lang="en-US" dirty="0" err="1"/>
              <a:t>propria</a:t>
            </a:r>
            <a:r>
              <a:rPr lang="en-US" dirty="0"/>
              <a:t>, and </a:t>
            </a:r>
            <a:r>
              <a:rPr lang="en-US" dirty="0" err="1"/>
              <a:t>muscularis</a:t>
            </a:r>
            <a:r>
              <a:rPr lang="en-US" dirty="0"/>
              <a:t> </a:t>
            </a:r>
            <a:r>
              <a:rPr lang="en-US" dirty="0" err="1"/>
              <a:t>mucosae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Mucosa: Epithelial Lining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7847012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________________________________ and mucus-secreting goblet cells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Mucus secretions: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_______________________________________ from digesting themselves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Ease food along the tract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Stomach and small intestine mucosa contain: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__________________________________ -secreting cells (making them endocrine and digestive organs)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Mucosa: Lamina Propria and Muscularis Mucosae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600200"/>
            <a:ext cx="7724775" cy="43243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Nourishes the epithelium and absorbs nutrients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Contains lymph nodes _____________________________ important in defense against bacteria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Muscularis</a:t>
            </a:r>
            <a:r>
              <a:rPr lang="en-US" dirty="0"/>
              <a:t> </a:t>
            </a:r>
            <a:r>
              <a:rPr lang="en-US" dirty="0" err="1"/>
              <a:t>mucosae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__________________________________ that produce local movements of mucosa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Mucosa: Other Sublayers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 </a:t>
            </a:r>
          </a:p>
          <a:p>
            <a:pPr lvl="1"/>
            <a:r>
              <a:rPr lang="en-US" sz="2400" dirty="0"/>
              <a:t>dense connective tissue containing elastic fibers, blood and lymphatic vessels, lymph nodes, and nerves</a:t>
            </a:r>
          </a:p>
          <a:p>
            <a:r>
              <a:rPr lang="en-US" sz="2800" dirty="0" err="1"/>
              <a:t>Muscularis</a:t>
            </a:r>
            <a:r>
              <a:rPr lang="en-US" sz="2800" dirty="0"/>
              <a:t> </a:t>
            </a:r>
            <a:r>
              <a:rPr lang="en-US" sz="2800" dirty="0" err="1"/>
              <a:t>externa</a:t>
            </a:r>
            <a:r>
              <a:rPr lang="en-US" sz="2800" dirty="0"/>
              <a:t> </a:t>
            </a:r>
          </a:p>
          <a:p>
            <a:pPr lvl="1"/>
            <a:r>
              <a:rPr lang="en-US" sz="2400" dirty="0"/>
              <a:t>responsible for _</a:t>
            </a:r>
          </a:p>
          <a:p>
            <a:r>
              <a:rPr lang="en-US" sz="2800" dirty="0" err="1"/>
              <a:t>Serosa</a:t>
            </a:r>
            <a:r>
              <a:rPr lang="en-US" sz="2800" dirty="0"/>
              <a:t> </a:t>
            </a:r>
          </a:p>
          <a:p>
            <a:pPr lvl="1"/>
            <a:r>
              <a:rPr lang="en-US" sz="2400" dirty="0"/>
              <a:t> the _</a:t>
            </a:r>
          </a:p>
          <a:p>
            <a:pPr lvl="1"/>
            <a:r>
              <a:rPr lang="en-US" sz="2400" dirty="0"/>
              <a:t>Replaced by the fibrous adventitia in the esophagus </a:t>
            </a:r>
          </a:p>
          <a:p>
            <a:pPr lvl="1"/>
            <a:r>
              <a:rPr lang="en-US" sz="2400" dirty="0"/>
              <a:t>Retroperitoneal organs have both an adventitia and </a:t>
            </a:r>
            <a:r>
              <a:rPr lang="en-US" sz="2400" dirty="0" err="1"/>
              <a:t>serosa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Enteric Nervous System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two major intrinsic nerve plexuses:</a:t>
            </a:r>
          </a:p>
          <a:p>
            <a:r>
              <a:rPr lang="en-US" sz="3600" dirty="0"/>
              <a:t> </a:t>
            </a:r>
          </a:p>
          <a:p>
            <a:pPr lvl="1"/>
            <a:r>
              <a:rPr lang="en-US" sz="3200" dirty="0"/>
              <a:t>regulates glands and smooth muscle in the mucosa</a:t>
            </a:r>
          </a:p>
          <a:p>
            <a:pPr lvl="1"/>
            <a:endParaRPr lang="en-US" sz="3200" dirty="0"/>
          </a:p>
          <a:p>
            <a:r>
              <a:rPr lang="en-US" sz="3600" dirty="0"/>
              <a:t>_____________________________ – Major nerve supply that controls GI tract mobility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Enteric Nervous System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Segmentation and peristalsis are largely ______________________________ involving local reflex arcs</a:t>
            </a:r>
          </a:p>
          <a:p>
            <a:endParaRPr lang="en-US" sz="3600" dirty="0"/>
          </a:p>
          <a:p>
            <a:r>
              <a:rPr lang="en-US" sz="3600" dirty="0"/>
              <a:t>Linked to the CNS via long _____________________________ reflex arc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Mouth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Oral or _____________________ cavity:</a:t>
            </a:r>
          </a:p>
          <a:p>
            <a:pPr lvl="1"/>
            <a:r>
              <a:rPr lang="en-US" sz="3200" dirty="0"/>
              <a:t>Is bounded by lips, cheeks, palate, and tongue </a:t>
            </a:r>
          </a:p>
          <a:p>
            <a:pPr lvl="1"/>
            <a:r>
              <a:rPr lang="en-US" sz="3200" dirty="0"/>
              <a:t>oral orifice </a:t>
            </a:r>
          </a:p>
          <a:p>
            <a:pPr lvl="2"/>
            <a:r>
              <a:rPr lang="en-US" sz="2800" dirty="0"/>
              <a:t>  </a:t>
            </a:r>
          </a:p>
          <a:p>
            <a:pPr lvl="1"/>
            <a:r>
              <a:rPr lang="en-US" sz="3200" dirty="0"/>
              <a:t>continuous with the </a:t>
            </a:r>
            <a:r>
              <a:rPr lang="en-US" sz="3200" dirty="0" err="1"/>
              <a:t>oropharynx</a:t>
            </a:r>
            <a:r>
              <a:rPr lang="en-US" sz="3200" dirty="0"/>
              <a:t> </a:t>
            </a:r>
            <a:r>
              <a:rPr lang="en-US" sz="3200" dirty="0" err="1"/>
              <a:t>posteriorly</a:t>
            </a:r>
            <a:endParaRPr lang="en-US" sz="32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Digestive Process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The GI tract is a _____________________________________ line </a:t>
            </a:r>
          </a:p>
          <a:p>
            <a:pPr lvl="1"/>
            <a:r>
              <a:rPr lang="en-US" sz="2400" dirty="0"/>
              <a:t>Nutrients become more available to the body in each step</a:t>
            </a:r>
          </a:p>
          <a:p>
            <a:r>
              <a:rPr lang="en-US" sz="2800" dirty="0"/>
              <a:t>There are six essential activities:  </a:t>
            </a:r>
          </a:p>
          <a:p>
            <a:pPr lvl="1"/>
            <a:r>
              <a:rPr lang="en-US" sz="2400" dirty="0"/>
              <a:t>Ingestion </a:t>
            </a:r>
          </a:p>
          <a:p>
            <a:pPr lvl="1"/>
            <a:r>
              <a:rPr lang="en-US" sz="2400" dirty="0"/>
              <a:t> </a:t>
            </a:r>
          </a:p>
          <a:p>
            <a:pPr lvl="1"/>
            <a:r>
              <a:rPr lang="en-US" sz="2400" dirty="0"/>
              <a:t>mechanical digestion </a:t>
            </a:r>
          </a:p>
          <a:p>
            <a:pPr lvl="1"/>
            <a:r>
              <a:rPr lang="en-US" sz="2400" dirty="0"/>
              <a:t>  </a:t>
            </a:r>
          </a:p>
          <a:p>
            <a:pPr lvl="1"/>
            <a:r>
              <a:rPr lang="en-US" sz="2400" dirty="0"/>
              <a:t> </a:t>
            </a:r>
          </a:p>
          <a:p>
            <a:pPr lvl="1"/>
            <a:r>
              <a:rPr lang="en-US" sz="2400" dirty="0"/>
              <a:t>defecation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Mouth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600200"/>
            <a:ext cx="4365625" cy="4525963"/>
          </a:xfrm>
        </p:spPr>
        <p:txBody>
          <a:bodyPr/>
          <a:lstStyle/>
          <a:p>
            <a:r>
              <a:rPr lang="en-US" dirty="0"/>
              <a:t>To withstand _ 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mouth is lined with _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gums, hard palate, and dorsum of the tongue are _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1371600"/>
            <a:ext cx="4283075" cy="5105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Lips and Cheeks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35925" cy="5105400"/>
          </a:xfrm>
        </p:spPr>
        <p:txBody>
          <a:bodyPr/>
          <a:lstStyle/>
          <a:p>
            <a:r>
              <a:rPr lang="en-US" sz="3600" dirty="0"/>
              <a:t>Have a core of skeletal muscles</a:t>
            </a:r>
          </a:p>
          <a:p>
            <a:pPr lvl="1"/>
            <a:r>
              <a:rPr lang="en-US" sz="3200" dirty="0"/>
              <a:t>Lips:  </a:t>
            </a:r>
          </a:p>
          <a:p>
            <a:pPr lvl="1"/>
            <a:r>
              <a:rPr lang="en-US" sz="3200" dirty="0"/>
              <a:t>Cheeks:  </a:t>
            </a:r>
          </a:p>
          <a:p>
            <a:endParaRPr lang="en-US" sz="3600" dirty="0"/>
          </a:p>
          <a:p>
            <a:r>
              <a:rPr lang="en-US" sz="3600" dirty="0"/>
              <a:t> </a:t>
            </a:r>
          </a:p>
          <a:p>
            <a:pPr lvl="1"/>
            <a:r>
              <a:rPr lang="en-US" sz="3200" dirty="0"/>
              <a:t> bounded by the lips and cheeks externally, and teeth and gums internally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Lips and Cheeks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Oral cavity proper </a:t>
            </a:r>
          </a:p>
          <a:p>
            <a:pPr lvl="1"/>
            <a:r>
              <a:rPr lang="en-US" sz="3200" dirty="0"/>
              <a:t>area that lies _</a:t>
            </a:r>
          </a:p>
          <a:p>
            <a:endParaRPr lang="en-US" sz="3600" dirty="0"/>
          </a:p>
          <a:p>
            <a:r>
              <a:rPr lang="en-US" sz="3600" dirty="0"/>
              <a:t> </a:t>
            </a:r>
          </a:p>
          <a:p>
            <a:pPr lvl="1"/>
            <a:r>
              <a:rPr lang="en-US" sz="3200" dirty="0"/>
              <a:t>median fold that joins the internal aspect of each lip to the gum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Palate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Hard palate </a:t>
            </a:r>
          </a:p>
          <a:p>
            <a:pPr lvl="1"/>
            <a:r>
              <a:rPr lang="en-US" sz="3200" dirty="0"/>
              <a:t>palatine bones and palatine processes of the maxillae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Slightly _________________________ on either side of the  </a:t>
            </a:r>
            <a:r>
              <a:rPr lang="en-US" sz="3200" dirty="0" err="1"/>
              <a:t>raphe</a:t>
            </a:r>
            <a:r>
              <a:rPr lang="en-US" sz="3200" dirty="0"/>
              <a:t> (midline ridge)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Palate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Soft palate – mobile fold _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Closes off the </a:t>
            </a:r>
            <a:r>
              <a:rPr lang="en-US" sz="3200" dirty="0" err="1"/>
              <a:t>nasopharynx</a:t>
            </a:r>
            <a:r>
              <a:rPr lang="en-US" sz="3200" dirty="0"/>
              <a:t> during swallowing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Tongue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Occupies the _</a:t>
            </a:r>
          </a:p>
          <a:p>
            <a:r>
              <a:rPr lang="en-US" dirty="0"/>
              <a:t>fills the oral cavity when mouth is closed</a:t>
            </a:r>
          </a:p>
          <a:p>
            <a:endParaRPr lang="en-US" dirty="0"/>
          </a:p>
          <a:p>
            <a:r>
              <a:rPr lang="en-US" dirty="0"/>
              <a:t>Functions include:</a:t>
            </a:r>
          </a:p>
          <a:p>
            <a:pPr lvl="1"/>
            <a:r>
              <a:rPr lang="en-US" dirty="0"/>
              <a:t>____________________________________ food during chewing</a:t>
            </a:r>
          </a:p>
          <a:p>
            <a:pPr lvl="1"/>
            <a:r>
              <a:rPr lang="en-US" dirty="0"/>
              <a:t>_____________________________________ and forming the bolus</a:t>
            </a:r>
          </a:p>
          <a:p>
            <a:pPr lvl="1"/>
            <a:r>
              <a:rPr lang="en-US" dirty="0"/>
              <a:t>Initiation of _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Tongue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______________________________ muscles change the _</a:t>
            </a:r>
          </a:p>
          <a:p>
            <a:endParaRPr lang="en-US" dirty="0"/>
          </a:p>
          <a:p>
            <a:r>
              <a:rPr lang="en-US" dirty="0"/>
              <a:t>_______________________________ muscles alter the tongue’s _</a:t>
            </a:r>
          </a:p>
          <a:p>
            <a:endParaRPr lang="en-US" dirty="0"/>
          </a:p>
          <a:p>
            <a:r>
              <a:rPr lang="en-US" dirty="0"/>
              <a:t>___________________________________ secures the tongue to the floor of the mouth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Tongue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three types of papillae</a:t>
            </a:r>
          </a:p>
          <a:p>
            <a:pPr lvl="1"/>
            <a:r>
              <a:rPr lang="en-US" sz="3200" dirty="0"/>
              <a:t> </a:t>
            </a:r>
          </a:p>
          <a:p>
            <a:pPr lvl="2"/>
            <a:r>
              <a:rPr lang="en-US" sz="2800" dirty="0"/>
              <a:t>give the tongue roughness and provide friction </a:t>
            </a:r>
          </a:p>
          <a:p>
            <a:pPr lvl="1"/>
            <a:r>
              <a:rPr lang="en-US" sz="3200" dirty="0"/>
              <a:t> </a:t>
            </a:r>
          </a:p>
          <a:p>
            <a:pPr lvl="2"/>
            <a:r>
              <a:rPr lang="en-US" sz="2800" dirty="0"/>
              <a:t> scattered widely over the tongue and give it a reddish hue</a:t>
            </a:r>
          </a:p>
          <a:p>
            <a:pPr lvl="1"/>
            <a:r>
              <a:rPr lang="en-US" sz="3200" dirty="0"/>
              <a:t> </a:t>
            </a:r>
          </a:p>
          <a:p>
            <a:pPr lvl="2"/>
            <a:r>
              <a:rPr lang="en-US" sz="2800" dirty="0"/>
              <a:t>V-shaped row in back of tongue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Tongue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pPr lvl="1"/>
            <a:r>
              <a:rPr lang="en-US" dirty="0"/>
              <a:t>groove that separates the tongue into two areas: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Anterior 2/3 residing in the _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Posterior third residing in the _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Tongue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23.8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4000" cy="46974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714875" cy="1143000"/>
          </a:xfrm>
        </p:spPr>
        <p:txBody>
          <a:bodyPr/>
          <a:lstStyle/>
          <a:p>
            <a:r>
              <a:rPr lang="en-US"/>
              <a:t>G.I. Tract Activities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91063" cy="4525963"/>
          </a:xfrm>
        </p:spPr>
        <p:txBody>
          <a:bodyPr/>
          <a:lstStyle/>
          <a:p>
            <a:r>
              <a:rPr lang="en-US" sz="2800" dirty="0"/>
              <a:t>Ingestion –   </a:t>
            </a:r>
          </a:p>
          <a:p>
            <a:endParaRPr lang="en-US" sz="2800" dirty="0"/>
          </a:p>
          <a:p>
            <a:r>
              <a:rPr lang="en-US" sz="2800" dirty="0"/>
              <a:t>Propulsion – swallowing and peristalsis</a:t>
            </a:r>
          </a:p>
          <a:p>
            <a:pPr lvl="1"/>
            <a:r>
              <a:rPr lang="en-US" sz="2400" dirty="0"/>
              <a:t>Peristalsis – ______________________ of muscles in the organ walls</a:t>
            </a:r>
          </a:p>
          <a:p>
            <a:endParaRPr lang="en-US" sz="2800" dirty="0"/>
          </a:p>
          <a:p>
            <a:r>
              <a:rPr lang="en-US" sz="2800" dirty="0"/>
              <a:t>Mechanical digestion –  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5925" y="1066800"/>
            <a:ext cx="3648075" cy="57912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Salivary Glands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Produce and secrete saliva that: </a:t>
            </a:r>
          </a:p>
          <a:p>
            <a:pPr lvl="1"/>
            <a:r>
              <a:rPr lang="en-US" sz="3200"/>
              <a:t> </a:t>
            </a:r>
          </a:p>
          <a:p>
            <a:pPr lvl="1"/>
            <a:r>
              <a:rPr lang="en-US" sz="3200"/>
              <a:t>Moistens and dissolves food chemicals </a:t>
            </a:r>
          </a:p>
          <a:p>
            <a:pPr lvl="1"/>
            <a:r>
              <a:rPr lang="en-US" sz="3200"/>
              <a:t>Aids in bolus formation</a:t>
            </a:r>
          </a:p>
          <a:p>
            <a:pPr lvl="1"/>
            <a:r>
              <a:rPr lang="en-US" sz="3200"/>
              <a:t>Contains _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Salivary Glands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/>
              <a:t>Three pairs of ____________________ glands </a:t>
            </a:r>
          </a:p>
          <a:p>
            <a:pPr lvl="1"/>
            <a:r>
              <a:rPr lang="en-US" dirty="0"/>
              <a:t> </a:t>
            </a:r>
          </a:p>
          <a:p>
            <a:pPr lvl="1"/>
            <a:r>
              <a:rPr lang="en-US" dirty="0"/>
              <a:t> </a:t>
            </a:r>
          </a:p>
          <a:p>
            <a:pPr lvl="1"/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Intrinsic salivary glands (_______________________ glands) – scattered throughout the oral mucosa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Salivary Glands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188325" cy="5407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Parotid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lies _______________________________ between the </a:t>
            </a:r>
            <a:r>
              <a:rPr lang="en-US" dirty="0" err="1"/>
              <a:t>masseter</a:t>
            </a:r>
            <a:r>
              <a:rPr lang="en-US" dirty="0"/>
              <a:t> muscle and skin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_________________________________ opens into the vestibule next to second upper molar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Submandibular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lies along the medial aspect of the </a:t>
            </a:r>
            <a:r>
              <a:rPr lang="en-US" dirty="0" err="1"/>
              <a:t>mandibular</a:t>
            </a:r>
            <a:r>
              <a:rPr lang="en-US" dirty="0"/>
              <a:t> body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ducts open at the _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Salivary Glands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Sublingual </a:t>
            </a:r>
          </a:p>
          <a:p>
            <a:pPr lvl="1"/>
            <a:r>
              <a:rPr lang="en-US"/>
              <a:t> lies anterior to the submandibular gland _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It opens via 10-12 ducts into the _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Salivary Glands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23.9a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 cstate="print"/>
          <a:srcRect t="4372" r="32930" b="64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Saliva: Source and Composition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z="2800"/>
              <a:t>Secreted from ________________________ cells of salivary glands</a:t>
            </a:r>
          </a:p>
          <a:p>
            <a:r>
              <a:rPr lang="en-US" sz="2800"/>
              <a:t>contains</a:t>
            </a:r>
          </a:p>
          <a:p>
            <a:pPr lvl="1"/>
            <a:r>
              <a:rPr lang="en-US" sz="2400"/>
              <a:t>_______________________________ – Na</a:t>
            </a:r>
            <a:r>
              <a:rPr lang="en-US" sz="2400" baseline="30000"/>
              <a:t>+</a:t>
            </a:r>
            <a:r>
              <a:rPr lang="en-US" sz="2400"/>
              <a:t>, K</a:t>
            </a:r>
            <a:r>
              <a:rPr lang="en-US" sz="2400" baseline="30000"/>
              <a:t>+</a:t>
            </a:r>
            <a:r>
              <a:rPr lang="en-US" sz="2400"/>
              <a:t>, Cl</a:t>
            </a:r>
            <a:r>
              <a:rPr lang="en-US" sz="2400" baseline="30000"/>
              <a:t>–</a:t>
            </a:r>
            <a:r>
              <a:rPr lang="en-US" sz="2400"/>
              <a:t>, PO</a:t>
            </a:r>
            <a:r>
              <a:rPr lang="en-US" sz="2400" baseline="-25000"/>
              <a:t>4</a:t>
            </a:r>
            <a:r>
              <a:rPr lang="en-US" sz="2400" baseline="30000"/>
              <a:t>2–</a:t>
            </a:r>
            <a:r>
              <a:rPr lang="en-US" sz="2400"/>
              <a:t>, HCO</a:t>
            </a:r>
            <a:r>
              <a:rPr lang="en-US" sz="2400" baseline="-25000"/>
              <a:t>3</a:t>
            </a:r>
            <a:r>
              <a:rPr lang="en-US" sz="2400" baseline="30000"/>
              <a:t>–</a:t>
            </a:r>
            <a:endParaRPr lang="en-US" sz="2400"/>
          </a:p>
          <a:p>
            <a:pPr lvl="1"/>
            <a:r>
              <a:rPr lang="en-US" sz="2400"/>
              <a:t>Digestive enzyme –  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Proteins – mucin, lysozyme, defensins, and IgA</a:t>
            </a:r>
          </a:p>
          <a:p>
            <a:pPr lvl="1"/>
            <a:r>
              <a:rPr lang="en-US" sz="2400"/>
              <a:t>____________________________________ – urea and uric acid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of Salivation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Intrinsic glands keep the mouth _</a:t>
            </a:r>
          </a:p>
          <a:p>
            <a:r>
              <a:rPr lang="en-US" dirty="0"/>
              <a:t>Extrinsic salivary glands secrete serous, enzyme-rich saliva in response to: </a:t>
            </a:r>
          </a:p>
          <a:p>
            <a:pPr lvl="1"/>
            <a:r>
              <a:rPr lang="en-US" dirty="0"/>
              <a:t>Ingested food which stimulates </a:t>
            </a:r>
            <a:r>
              <a:rPr lang="en-US" dirty="0" err="1"/>
              <a:t>chemoreceptors</a:t>
            </a:r>
            <a:r>
              <a:rPr lang="en-US" dirty="0"/>
              <a:t> and </a:t>
            </a:r>
            <a:r>
              <a:rPr lang="en-US" dirty="0" err="1"/>
              <a:t>pressoreceptors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 thought of food </a:t>
            </a:r>
          </a:p>
          <a:p>
            <a:r>
              <a:rPr lang="en-US" dirty="0"/>
              <a:t>Strong ________________________________ inhibits salivation and results in dry mouth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Teeth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188325" cy="5102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Primary 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__________________________________ that erupt at intervals between 6 and 24 months</a:t>
            </a:r>
          </a:p>
          <a:p>
            <a:pPr>
              <a:lnSpc>
                <a:spcPct val="90000"/>
              </a:lnSpc>
            </a:pPr>
            <a:r>
              <a:rPr lang="en-US"/>
              <a:t>Permanent </a:t>
            </a:r>
          </a:p>
          <a:p>
            <a:pPr lvl="1">
              <a:lnSpc>
                <a:spcPct val="90000"/>
              </a:lnSpc>
            </a:pPr>
            <a:r>
              <a:rPr lang="en-US"/>
              <a:t>enlarge and develop causing the root of deciduous teeth to be resorbed </a:t>
            </a:r>
          </a:p>
          <a:p>
            <a:pPr lvl="1">
              <a:lnSpc>
                <a:spcPct val="90000"/>
              </a:lnSpc>
            </a:pPr>
            <a:r>
              <a:rPr lang="en-US"/>
              <a:t>fall out between the ages of _</a:t>
            </a:r>
          </a:p>
          <a:p>
            <a:pPr lvl="1">
              <a:lnSpc>
                <a:spcPct val="90000"/>
              </a:lnSpc>
            </a:pPr>
            <a:r>
              <a:rPr lang="en-US"/>
              <a:t>All but the third molars have erupted by the end of adolescence</a:t>
            </a:r>
          </a:p>
          <a:p>
            <a:pPr lvl="1">
              <a:lnSpc>
                <a:spcPct val="90000"/>
              </a:lnSpc>
            </a:pPr>
            <a:r>
              <a:rPr lang="en-US"/>
              <a:t>Usually _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of Teeth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/>
              <a:t>Based on shape and function</a:t>
            </a:r>
          </a:p>
          <a:p>
            <a:r>
              <a:rPr lang="en-US"/>
              <a:t> </a:t>
            </a:r>
          </a:p>
          <a:p>
            <a:pPr lvl="1"/>
            <a:r>
              <a:rPr lang="en-US"/>
              <a:t>chisel-shaped teeth for cutting or nipping</a:t>
            </a:r>
          </a:p>
          <a:p>
            <a:r>
              <a:rPr lang="en-US"/>
              <a:t>Canines </a:t>
            </a:r>
          </a:p>
          <a:p>
            <a:pPr lvl="1"/>
            <a:r>
              <a:rPr lang="en-US"/>
              <a:t> fanglike teeth that _</a:t>
            </a:r>
          </a:p>
          <a:p>
            <a:r>
              <a:rPr lang="en-US"/>
              <a:t>Premolars (bicuspids) and molars </a:t>
            </a:r>
          </a:p>
          <a:p>
            <a:pPr lvl="1"/>
            <a:r>
              <a:rPr lang="en-US"/>
              <a:t>have _______________________________; best suited for grinding or crushing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Tooth Structure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Two main regions –  </a:t>
            </a:r>
          </a:p>
          <a:p>
            <a:pPr>
              <a:lnSpc>
                <a:spcPct val="90000"/>
              </a:lnSpc>
            </a:pPr>
            <a:r>
              <a:rPr lang="en-US" dirty="0"/>
              <a:t>Crown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______________________________ above the </a:t>
            </a:r>
            <a:r>
              <a:rPr lang="en-US" dirty="0" err="1"/>
              <a:t>gingiva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Enamel 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acellular</a:t>
            </a:r>
            <a:r>
              <a:rPr lang="en-US" dirty="0"/>
              <a:t>, brittle material composed of calcium salts and </a:t>
            </a:r>
            <a:r>
              <a:rPr lang="en-US" dirty="0" err="1"/>
              <a:t>hydroxyapatite</a:t>
            </a:r>
            <a:r>
              <a:rPr lang="en-US" dirty="0"/>
              <a:t> crystals;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Root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portion of the tooth _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Gastrointestinal Tract Activities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Chemical digestion</a:t>
            </a:r>
          </a:p>
          <a:p>
            <a:pPr lvl="1"/>
            <a:r>
              <a:rPr lang="en-US" dirty="0"/>
              <a:t>catabolic _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pPr lvl="1"/>
            <a:r>
              <a:rPr lang="en-US" dirty="0"/>
              <a:t>movement of nutrients _</a:t>
            </a:r>
          </a:p>
          <a:p>
            <a:endParaRPr lang="en-US" dirty="0"/>
          </a:p>
          <a:p>
            <a:r>
              <a:rPr lang="en-US" dirty="0"/>
              <a:t>Defecation</a:t>
            </a:r>
          </a:p>
          <a:p>
            <a:pPr lvl="1"/>
            <a:r>
              <a:rPr lang="en-US" dirty="0"/>
              <a:t>elimination of _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Tooth Structure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Neck </a:t>
            </a:r>
          </a:p>
          <a:p>
            <a:pPr lvl="1"/>
            <a:r>
              <a:rPr lang="en-US" sz="3200"/>
              <a:t> constriction _</a:t>
            </a:r>
          </a:p>
          <a:p>
            <a:endParaRPr lang="en-US" sz="3600"/>
          </a:p>
          <a:p>
            <a:r>
              <a:rPr lang="en-US" sz="3600"/>
              <a:t>Cementum </a:t>
            </a:r>
          </a:p>
          <a:p>
            <a:pPr lvl="1"/>
            <a:r>
              <a:rPr lang="en-US" sz="3200"/>
              <a:t> </a:t>
            </a:r>
          </a:p>
          <a:p>
            <a:pPr lvl="1"/>
            <a:r>
              <a:rPr lang="en-US" sz="3200"/>
              <a:t> </a:t>
            </a:r>
          </a:p>
          <a:p>
            <a:pPr lvl="1"/>
            <a:r>
              <a:rPr lang="en-US" sz="3200"/>
              <a:t>Attaches it to the periodontal ligament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Tooth Structure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Periodontal ligament</a:t>
            </a:r>
          </a:p>
          <a:p>
            <a:pPr lvl="1"/>
            <a:r>
              <a:rPr lang="en-US" sz="3200"/>
              <a:t>________________________________ in the alveolus of the jaw </a:t>
            </a:r>
          </a:p>
          <a:p>
            <a:pPr lvl="1"/>
            <a:endParaRPr lang="en-US" sz="3200"/>
          </a:p>
          <a:p>
            <a:pPr lvl="1"/>
            <a:r>
              <a:rPr lang="en-US" sz="3200"/>
              <a:t>Forms the _</a:t>
            </a:r>
          </a:p>
          <a:p>
            <a:r>
              <a:rPr lang="en-US" sz="3600"/>
              <a:t>Gingival sulcus</a:t>
            </a:r>
          </a:p>
          <a:p>
            <a:pPr lvl="1"/>
            <a:r>
              <a:rPr lang="en-US" sz="3200"/>
              <a:t>depression where the gingiva borders the tooth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Tooth Structure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Dentin 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bonelike material ________________________________ that forms the bulk of the tooth</a:t>
            </a:r>
          </a:p>
          <a:p>
            <a:pPr>
              <a:lnSpc>
                <a:spcPct val="90000"/>
              </a:lnSpc>
            </a:pPr>
            <a:r>
              <a:rPr lang="en-US" sz="3600"/>
              <a:t> 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 cavity surrounded by dentin that contains pulp </a:t>
            </a:r>
          </a:p>
          <a:p>
            <a:pPr>
              <a:lnSpc>
                <a:spcPct val="90000"/>
              </a:lnSpc>
            </a:pPr>
            <a:r>
              <a:rPr lang="en-US" sz="3600"/>
              <a:t>Pulp 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connective tissue, _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Tooth Structure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Root canal </a:t>
            </a:r>
          </a:p>
          <a:p>
            <a:pPr lvl="1"/>
            <a:r>
              <a:rPr lang="en-US" sz="3200"/>
              <a:t>portion of the pulp cavity that extends into the root</a:t>
            </a:r>
          </a:p>
          <a:p>
            <a:endParaRPr lang="en-US" sz="3600"/>
          </a:p>
          <a:p>
            <a:r>
              <a:rPr lang="en-US" sz="3600"/>
              <a:t>Odontoblasts </a:t>
            </a:r>
          </a:p>
          <a:p>
            <a:pPr lvl="1"/>
            <a:r>
              <a:rPr lang="en-US" sz="3200"/>
              <a:t>secrete and maintain dentin throughout life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 l="2165" t="966" r="1616" b="4901"/>
          <a:stretch>
            <a:fillRect/>
          </a:stretch>
        </p:blipFill>
        <p:spPr bwMode="auto">
          <a:xfrm>
            <a:off x="1981200" y="0"/>
            <a:ext cx="5046663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Tooth and Gum Disease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264525" cy="5105400"/>
          </a:xfrm>
        </p:spPr>
        <p:txBody>
          <a:bodyPr/>
          <a:lstStyle/>
          <a:p>
            <a:r>
              <a:rPr lang="en-US"/>
              <a:t>Dental _</a:t>
            </a:r>
          </a:p>
          <a:p>
            <a:pPr lvl="1"/>
            <a:r>
              <a:rPr lang="en-US"/>
              <a:t>gradual ___________________________ of enamel and dentin by bacterial action</a:t>
            </a:r>
          </a:p>
          <a:p>
            <a:pPr lvl="1"/>
            <a:r>
              <a:rPr lang="en-US"/>
              <a:t>Dental plaque adheres to teeth</a:t>
            </a:r>
          </a:p>
          <a:p>
            <a:pPr lvl="2"/>
            <a:r>
              <a:rPr lang="en-US"/>
              <a:t>a film of _</a:t>
            </a:r>
          </a:p>
          <a:p>
            <a:pPr lvl="1"/>
            <a:r>
              <a:rPr lang="en-US"/>
              <a:t>Acid from the bacteria dissolves calcium salts</a:t>
            </a:r>
          </a:p>
          <a:p>
            <a:pPr lvl="1"/>
            <a:r>
              <a:rPr lang="en-US"/>
              <a:t>Without calcium salts, organic matter is digested by _</a:t>
            </a:r>
          </a:p>
          <a:p>
            <a:pPr lvl="1"/>
            <a:r>
              <a:rPr lang="en-US"/>
              <a:t>Daily flossing and brushing help prevent caries by removing forming plaque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GI Tract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___________________________________ for the digestive process</a:t>
            </a:r>
          </a:p>
          <a:p>
            <a:r>
              <a:rPr lang="en-US" dirty="0"/>
              <a:t>Regulation of digestion involves:</a:t>
            </a:r>
          </a:p>
          <a:p>
            <a:pPr lvl="1"/>
            <a:r>
              <a:rPr lang="en-US" dirty="0"/>
              <a:t>Mechanical and chemical stimuli – _________________________________, </a:t>
            </a:r>
            <a:r>
              <a:rPr lang="en-US" dirty="0" err="1"/>
              <a:t>osmolarity</a:t>
            </a:r>
            <a:r>
              <a:rPr lang="en-US" dirty="0"/>
              <a:t>, and presence of substrate in the lumen</a:t>
            </a:r>
          </a:p>
          <a:p>
            <a:pPr lvl="1"/>
            <a:r>
              <a:rPr lang="en-US" dirty="0"/>
              <a:t>Extrinsic control by _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Intrinsic control by _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Receptors of the GI Tract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Mechano</a:t>
            </a:r>
            <a:r>
              <a:rPr lang="en-US" dirty="0"/>
              <a:t>- and </a:t>
            </a:r>
            <a:r>
              <a:rPr lang="en-US" dirty="0" err="1"/>
              <a:t>chemoreceptors</a:t>
            </a:r>
            <a:r>
              <a:rPr lang="en-US" dirty="0"/>
              <a:t> respond to:</a:t>
            </a:r>
          </a:p>
          <a:p>
            <a:pPr lvl="1"/>
            <a:r>
              <a:rPr lang="en-US" dirty="0"/>
              <a:t>Stretch, </a:t>
            </a:r>
            <a:r>
              <a:rPr lang="en-US" dirty="0" err="1"/>
              <a:t>osmolarity</a:t>
            </a:r>
            <a:r>
              <a:rPr lang="en-US" dirty="0"/>
              <a:t>, and pH</a:t>
            </a:r>
          </a:p>
          <a:p>
            <a:pPr lvl="1"/>
            <a:r>
              <a:rPr lang="en-US" dirty="0"/>
              <a:t>Presence of substrate, and end products of digestion</a:t>
            </a:r>
          </a:p>
          <a:p>
            <a:r>
              <a:rPr lang="en-US" dirty="0"/>
              <a:t>They initiate reflexes that:</a:t>
            </a:r>
          </a:p>
          <a:p>
            <a:pPr lvl="1"/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Nervous Control of the GI Tract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Intrinsic controls</a:t>
            </a:r>
          </a:p>
          <a:p>
            <a:pPr lvl="1"/>
            <a:r>
              <a:rPr lang="en-US" dirty="0"/>
              <a:t>______________________________________ initiate short reflexes</a:t>
            </a:r>
          </a:p>
          <a:p>
            <a:pPr lvl="1"/>
            <a:r>
              <a:rPr lang="en-US" dirty="0"/>
              <a:t>Short reflexes are mediated by local enteric plexuses (gut brain)</a:t>
            </a:r>
          </a:p>
          <a:p>
            <a:r>
              <a:rPr lang="en-US" dirty="0"/>
              <a:t>Extrinsic controls</a:t>
            </a:r>
          </a:p>
          <a:p>
            <a:pPr lvl="1"/>
            <a:r>
              <a:rPr lang="en-US" dirty="0"/>
              <a:t>Long reflexes arising within or outside the GI tract </a:t>
            </a:r>
          </a:p>
          <a:p>
            <a:pPr lvl="1"/>
            <a:r>
              <a:rPr lang="en-US" dirty="0"/>
              <a:t>____________________________ and extrinsic _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"/>
            <a:ext cx="7010400" cy="635171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Peritoneum and Peritoneal Cavity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Peritoneum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______________________________________ of the abdominal cavity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covers external surface of most _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lines the _</a:t>
            </a:r>
          </a:p>
          <a:p>
            <a:pPr>
              <a:lnSpc>
                <a:spcPct val="90000"/>
              </a:lnSpc>
            </a:pPr>
            <a:r>
              <a:rPr lang="en-US" dirty="0"/>
              <a:t>Peritoneal cavity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________________________________ digestive organs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them to slide across one another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1205</Words>
  <Application>Microsoft Office PowerPoint</Application>
  <PresentationFormat>On-screen Show (4:3)</PresentationFormat>
  <Paragraphs>298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Digestive System: Overview</vt:lpstr>
      <vt:lpstr>Digestive Process</vt:lpstr>
      <vt:lpstr>G.I. Tract Activities</vt:lpstr>
      <vt:lpstr>Gastrointestinal Tract Activities</vt:lpstr>
      <vt:lpstr>GI Tract</vt:lpstr>
      <vt:lpstr>Receptors of the GI Tract</vt:lpstr>
      <vt:lpstr>Nervous Control of the GI Tract</vt:lpstr>
      <vt:lpstr>Slide 8</vt:lpstr>
      <vt:lpstr>Peritoneum and Peritoneal Cavity</vt:lpstr>
      <vt:lpstr>Peritoneum and Peritoneal Cavity</vt:lpstr>
      <vt:lpstr>Histology of the Alimentary Canal</vt:lpstr>
      <vt:lpstr>Slide 12</vt:lpstr>
      <vt:lpstr>Mucosa</vt:lpstr>
      <vt:lpstr>Mucosa: Epithelial Lining</vt:lpstr>
      <vt:lpstr>Mucosa: Lamina Propria and Muscularis Mucosae</vt:lpstr>
      <vt:lpstr>Mucosa: Other Sublayers</vt:lpstr>
      <vt:lpstr>Enteric Nervous System</vt:lpstr>
      <vt:lpstr>Enteric Nervous System</vt:lpstr>
      <vt:lpstr>Mouth</vt:lpstr>
      <vt:lpstr>Mouth</vt:lpstr>
      <vt:lpstr>Lips and Cheeks</vt:lpstr>
      <vt:lpstr>Lips and Cheeks</vt:lpstr>
      <vt:lpstr>Palate</vt:lpstr>
      <vt:lpstr>Palate</vt:lpstr>
      <vt:lpstr>Tongue</vt:lpstr>
      <vt:lpstr>Tongue</vt:lpstr>
      <vt:lpstr>Tongue</vt:lpstr>
      <vt:lpstr>Tongue</vt:lpstr>
      <vt:lpstr>Tongue</vt:lpstr>
      <vt:lpstr>Salivary Glands</vt:lpstr>
      <vt:lpstr>Salivary Glands</vt:lpstr>
      <vt:lpstr>Salivary Glands</vt:lpstr>
      <vt:lpstr>Salivary Glands</vt:lpstr>
      <vt:lpstr>Salivary Glands</vt:lpstr>
      <vt:lpstr>Saliva: Source and Composition</vt:lpstr>
      <vt:lpstr>Control of Salivation</vt:lpstr>
      <vt:lpstr>Teeth</vt:lpstr>
      <vt:lpstr>Classification of Teeth</vt:lpstr>
      <vt:lpstr>Tooth Structure</vt:lpstr>
      <vt:lpstr>Tooth Structure</vt:lpstr>
      <vt:lpstr>Tooth Structure</vt:lpstr>
      <vt:lpstr>Tooth Structure</vt:lpstr>
      <vt:lpstr>Tooth Structure</vt:lpstr>
      <vt:lpstr>Slide 44</vt:lpstr>
      <vt:lpstr>Tooth and Gum Disease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Digestive System: Overview</dc:title>
  <dc:creator>Wargo, Betsy</dc:creator>
  <cp:lastModifiedBy>Wargo, Betsy</cp:lastModifiedBy>
  <cp:revision>2</cp:revision>
  <dcterms:created xsi:type="dcterms:W3CDTF">2009-10-15T18:44:06Z</dcterms:created>
  <dcterms:modified xsi:type="dcterms:W3CDTF">2009-10-15T18:44:47Z</dcterms:modified>
</cp:coreProperties>
</file>