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Six, 1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43252-FD93-4D3F-A99D-A5EA732021CC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1D8FD-F075-4F7A-A3E1-6A037FE31A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Six, 1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00892-8B78-4A23-8AB2-08FD5814E5DE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96C97-A077-4D48-B13A-AED86195BE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96C97-A077-4D48-B13A-AED86195BEEB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Six, 1 of 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4A0B1-3370-44CC-88A4-1AFCDC1DA064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18DB-AEB7-4C94-86DD-B0AF4BB195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Reproductive System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Primary sex organs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_______________________________in </a:t>
            </a:r>
            <a:r>
              <a:rPr lang="en-US" dirty="0">
                <a:solidFill>
                  <a:srgbClr val="000000"/>
                </a:solidFill>
              </a:rPr>
              <a:t>males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_______________________________in </a:t>
            </a:r>
            <a:r>
              <a:rPr lang="en-US" dirty="0">
                <a:solidFill>
                  <a:srgbClr val="000000"/>
                </a:solidFill>
              </a:rPr>
              <a:t>females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Gonads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produce sex cells called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secrete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Testes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From the </a:t>
            </a:r>
            <a:r>
              <a:rPr lang="en-US" dirty="0" err="1">
                <a:solidFill>
                  <a:srgbClr val="000000"/>
                </a:solidFill>
              </a:rPr>
              <a:t>rete</a:t>
            </a:r>
            <a:r>
              <a:rPr lang="en-US" dirty="0">
                <a:solidFill>
                  <a:srgbClr val="000000"/>
                </a:solidFill>
              </a:rPr>
              <a:t> testis, the sperm: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Leave the testis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Enter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Surrounding the </a:t>
            </a:r>
            <a:r>
              <a:rPr lang="en-US" dirty="0" err="1">
                <a:solidFill>
                  <a:srgbClr val="000000"/>
                </a:solidFill>
              </a:rPr>
              <a:t>seminiferous</a:t>
            </a:r>
            <a:r>
              <a:rPr lang="en-US" dirty="0">
                <a:solidFill>
                  <a:srgbClr val="000000"/>
                </a:solidFill>
              </a:rPr>
              <a:t> tubules are interstitial cells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Testes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327546" y="1570038"/>
            <a:ext cx="4317479" cy="5026025"/>
          </a:xfrm>
        </p:spPr>
        <p:txBody>
          <a:bodyPr>
            <a:normAutofit/>
          </a:bodyPr>
          <a:lstStyle/>
          <a:p>
            <a:r>
              <a:rPr lang="en-US" dirty="0"/>
              <a:t>Spermatic cord </a:t>
            </a:r>
          </a:p>
          <a:p>
            <a:pPr lvl="1"/>
            <a:r>
              <a:rPr lang="en-US" dirty="0"/>
              <a:t>encloses nerve fibers from </a:t>
            </a:r>
            <a:r>
              <a:rPr lang="en-US" dirty="0" smtClean="0"/>
              <a:t>______________________________________</a:t>
            </a:r>
            <a:endParaRPr lang="en-US" dirty="0"/>
          </a:p>
          <a:p>
            <a:pPr lvl="1"/>
            <a:r>
              <a:rPr lang="en-US" dirty="0"/>
              <a:t>blood vessels,</a:t>
            </a:r>
          </a:p>
          <a:p>
            <a:pPr lvl="1"/>
            <a:r>
              <a:rPr lang="en-US" dirty="0" smtClean="0"/>
              <a:t>__________________ that </a:t>
            </a:r>
            <a:r>
              <a:rPr lang="en-US" dirty="0"/>
              <a:t>supply the testes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0275" y="1454150"/>
            <a:ext cx="4403725" cy="4597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Penis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 organ </a:t>
            </a:r>
            <a:r>
              <a:rPr lang="en-US" dirty="0">
                <a:solidFill>
                  <a:srgbClr val="000000"/>
                </a:solidFill>
              </a:rPr>
              <a:t>designed to deliver sperm into the female reproductive tract</a:t>
            </a:r>
          </a:p>
          <a:p>
            <a:r>
              <a:rPr lang="en-US" dirty="0">
                <a:solidFill>
                  <a:srgbClr val="000000"/>
                </a:solidFill>
              </a:rPr>
              <a:t>Consists of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an attached root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free shaft that ends in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skin covering the distal end of the penis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Circumcision 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surgical </a:t>
            </a:r>
            <a:r>
              <a:rPr lang="en-US" dirty="0">
                <a:solidFill>
                  <a:srgbClr val="000000"/>
                </a:solidFill>
              </a:rPr>
              <a:t>removal of the foreskin after birth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Penis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the urethra and three cylindrical bodies of erectile tissue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spongy network of connective tissue and smooth muscle riddled with vascular spaces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during sexual excitement, the erectile tissue fills with blood causing the penis to enlarge and become rigid</a:t>
            </a:r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649337" cy="838200"/>
          </a:xfrm>
        </p:spPr>
        <p:txBody>
          <a:bodyPr/>
          <a:lstStyle/>
          <a:p>
            <a:r>
              <a:rPr lang="en-US" dirty="0"/>
              <a:t>The Penis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218364" y="1446662"/>
            <a:ext cx="4775911" cy="50620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Corpus </a:t>
            </a:r>
            <a:r>
              <a:rPr lang="en-US" sz="2800" dirty="0" err="1"/>
              <a:t>spongiosum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expands to form the </a:t>
            </a:r>
            <a:r>
              <a:rPr lang="en-US" sz="2400" dirty="0" err="1"/>
              <a:t>glans</a:t>
            </a:r>
            <a:r>
              <a:rPr lang="en-US" sz="2400" dirty="0"/>
              <a:t> and bulb of the penis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Corpora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_______________________ dorsal </a:t>
            </a:r>
            <a:r>
              <a:rPr lang="en-US" sz="2400" dirty="0"/>
              <a:t>erectile bodies bound by fibrous tunica </a:t>
            </a:r>
            <a:r>
              <a:rPr lang="en-US" sz="2400" dirty="0" err="1"/>
              <a:t>albuginea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Crura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_______________________ end </a:t>
            </a:r>
            <a:r>
              <a:rPr lang="en-US" sz="2400" dirty="0"/>
              <a:t>of the penis surrounded by the </a:t>
            </a:r>
            <a:r>
              <a:rPr lang="en-US" sz="2400" dirty="0" err="1"/>
              <a:t>ischiocavernosus</a:t>
            </a:r>
            <a:r>
              <a:rPr lang="en-US" sz="2400" dirty="0"/>
              <a:t> muscle; _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2688" y="0"/>
            <a:ext cx="415131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Epididymis</a:t>
            </a:r>
          </a:p>
        </p:txBody>
      </p:sp>
      <p:sp>
        <p:nvSpPr>
          <p:cNvPr id="162821" name="Rectangle 5"/>
          <p:cNvSpPr>
            <a:spLocks noGrp="1" noChangeArrowheads="1"/>
          </p:cNvSpPr>
          <p:nvPr>
            <p:ph idx="1"/>
          </p:nvPr>
        </p:nvSpPr>
        <p:spPr>
          <a:xfrm>
            <a:off x="245660" y="1570038"/>
            <a:ext cx="8536390" cy="48990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Its head joins the efferent </a:t>
            </a:r>
            <a:r>
              <a:rPr lang="en-US" sz="2800" dirty="0" err="1"/>
              <a:t>ductules</a:t>
            </a:r>
            <a:r>
              <a:rPr lang="en-US" sz="2800" dirty="0"/>
              <a:t> and caps the superior aspect of the testis</a:t>
            </a:r>
          </a:p>
          <a:p>
            <a:r>
              <a:rPr lang="en-US" sz="2800" dirty="0"/>
              <a:t>The duct of the epididymis has </a:t>
            </a:r>
            <a:r>
              <a:rPr lang="en-US" sz="2800" dirty="0" smtClean="0"/>
              <a:t>__________________________________ </a:t>
            </a:r>
            <a:r>
              <a:rPr lang="en-US" sz="2800" dirty="0"/>
              <a:t>that:</a:t>
            </a:r>
          </a:p>
          <a:p>
            <a:pPr lvl="1"/>
            <a:r>
              <a:rPr lang="en-US" sz="2400" dirty="0"/>
              <a:t>Absorb testicular fluid</a:t>
            </a:r>
          </a:p>
          <a:p>
            <a:pPr lvl="1"/>
            <a:r>
              <a:rPr lang="en-US" sz="2400" dirty="0"/>
              <a:t>Pass nutrients to the sperm</a:t>
            </a:r>
          </a:p>
          <a:p>
            <a:r>
              <a:rPr lang="en-US" sz="2800" dirty="0" smtClean="0"/>
              <a:t>____________________________________ enter</a:t>
            </a:r>
            <a:r>
              <a:rPr lang="en-US" sz="2800" dirty="0"/>
              <a:t>, pass through its tubes and become motile</a:t>
            </a:r>
          </a:p>
          <a:p>
            <a:r>
              <a:rPr lang="en-US" sz="2800" dirty="0"/>
              <a:t>Upon ejaculation the </a:t>
            </a:r>
            <a:r>
              <a:rPr lang="en-US" sz="2800" dirty="0" smtClean="0"/>
              <a:t>__________________________________ , </a:t>
            </a:r>
            <a:r>
              <a:rPr lang="en-US" sz="2800" dirty="0"/>
              <a:t>expelling sperm into the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Ductus Deferens and Ejaculatory Duct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Runs from the epididymis through the </a:t>
            </a:r>
            <a:r>
              <a:rPr lang="en-US" sz="2800" dirty="0" smtClean="0">
                <a:solidFill>
                  <a:srgbClr val="000000"/>
                </a:solidFill>
              </a:rPr>
              <a:t>______________________________________ into </a:t>
            </a:r>
            <a:r>
              <a:rPr lang="en-US" sz="2800" dirty="0">
                <a:solidFill>
                  <a:srgbClr val="000000"/>
                </a:solidFill>
              </a:rPr>
              <a:t>the pelvic cavity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expands to form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then joins the </a:t>
            </a:r>
            <a:r>
              <a:rPr lang="en-US" sz="2800" dirty="0" smtClean="0">
                <a:solidFill>
                  <a:srgbClr val="000000"/>
                </a:solidFill>
              </a:rPr>
              <a:t>___________________________________ to </a:t>
            </a:r>
            <a:r>
              <a:rPr lang="en-US" sz="2800" dirty="0">
                <a:solidFill>
                  <a:srgbClr val="000000"/>
                </a:solidFill>
              </a:rPr>
              <a:t>form the ejaculatory duct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Propels sperm from the epididymis to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Urethra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Consists of three regions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portion surrounded by the prostate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lies in the </a:t>
            </a:r>
            <a:r>
              <a:rPr lang="en-US" dirty="0" err="1">
                <a:solidFill>
                  <a:srgbClr val="000000"/>
                </a:solidFill>
              </a:rPr>
              <a:t>urogenital</a:t>
            </a:r>
            <a:r>
              <a:rPr lang="en-US" dirty="0">
                <a:solidFill>
                  <a:srgbClr val="000000"/>
                </a:solidFill>
              </a:rPr>
              <a:t> diaphragm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runs through the penis and opens to the outside at the external urethral orifice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Seminal </a:t>
            </a:r>
            <a:r>
              <a:rPr lang="en-US" sz="3600" dirty="0"/>
              <a:t>Vesicles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Located at </a:t>
            </a:r>
            <a:r>
              <a:rPr lang="en-US" dirty="0" smtClean="0">
                <a:solidFill>
                  <a:srgbClr val="000000"/>
                </a:solidFill>
              </a:rPr>
              <a:t>___________________________ wall </a:t>
            </a:r>
            <a:r>
              <a:rPr lang="en-US" dirty="0">
                <a:solidFill>
                  <a:srgbClr val="000000"/>
                </a:solidFill>
              </a:rPr>
              <a:t>of the bladder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secrete 60% of the volume of semen</a:t>
            </a:r>
          </a:p>
          <a:p>
            <a:r>
              <a:rPr lang="en-US" dirty="0">
                <a:solidFill>
                  <a:srgbClr val="000000"/>
                </a:solidFill>
              </a:rPr>
              <a:t>Semen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 viscous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 </a:t>
            </a:r>
            <a:r>
              <a:rPr lang="en-US" dirty="0">
                <a:solidFill>
                  <a:srgbClr val="000000"/>
                </a:solidFill>
              </a:rPr>
              <a:t>fluid containing fructose, ascorbic acid, coagulating enzyme (</a:t>
            </a:r>
            <a:r>
              <a:rPr lang="en-US" dirty="0" err="1">
                <a:solidFill>
                  <a:srgbClr val="000000"/>
                </a:solidFill>
              </a:rPr>
              <a:t>vesiculase</a:t>
            </a:r>
            <a:r>
              <a:rPr lang="en-US" dirty="0">
                <a:solidFill>
                  <a:srgbClr val="000000"/>
                </a:solidFill>
              </a:rPr>
              <a:t>), and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Seminal vesicles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Join the </a:t>
            </a:r>
            <a:r>
              <a:rPr lang="en-US" dirty="0" err="1">
                <a:solidFill>
                  <a:srgbClr val="000000"/>
                </a:solidFill>
              </a:rPr>
              <a:t>ductus</a:t>
            </a:r>
            <a:r>
              <a:rPr lang="en-US" dirty="0">
                <a:solidFill>
                  <a:srgbClr val="000000"/>
                </a:solidFill>
              </a:rPr>
              <a:t> deferens to form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Sperm and seminal fluid mix in the ejaculatory duct and enter the </a:t>
            </a:r>
            <a:r>
              <a:rPr lang="en-US" dirty="0" smtClean="0"/>
              <a:t>_____________________________________during </a:t>
            </a:r>
            <a:r>
              <a:rPr lang="en-US" dirty="0"/>
              <a:t>ejaculation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Reproductive System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Accessory reproductive organs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ducts, glands, and external genitalia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Sex hormones 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estrogens and progesterone: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Prostate </a:t>
            </a:r>
            <a:r>
              <a:rPr lang="en-US" sz="3600" dirty="0"/>
              <a:t>Gland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Doughnut-shaped gland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surrounds part of the urethra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Plays a role in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Secretions enter the prostatic urethra during ejaculation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Prostate </a:t>
            </a:r>
            <a:r>
              <a:rPr lang="en-US" sz="3600" dirty="0"/>
              <a:t>Gland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It is milky, </a:t>
            </a:r>
            <a:r>
              <a:rPr lang="en-US" dirty="0" smtClean="0">
                <a:solidFill>
                  <a:srgbClr val="000000"/>
                </a:solidFill>
              </a:rPr>
              <a:t>_____________________________ fluid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contains citrate,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accounts for one-third of the semen volume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Bulbourethral</a:t>
            </a:r>
            <a:r>
              <a:rPr lang="en-US" sz="3600" dirty="0" smtClean="0"/>
              <a:t> Glands</a:t>
            </a:r>
            <a:endParaRPr lang="en-US" sz="3600" dirty="0"/>
          </a:p>
        </p:txBody>
      </p:sp>
      <p:sp>
        <p:nvSpPr>
          <p:cNvPr id="167943" name="Rectangle 7"/>
          <p:cNvSpPr>
            <a:spLocks noGrp="1" noChangeArrowheads="1"/>
          </p:cNvSpPr>
          <p:nvPr>
            <p:ph idx="1"/>
          </p:nvPr>
        </p:nvSpPr>
        <p:spPr>
          <a:xfrm>
            <a:off x="313899" y="1847850"/>
            <a:ext cx="8468151" cy="4524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Pea-sized glands </a:t>
            </a:r>
            <a:r>
              <a:rPr lang="en-US" dirty="0" smtClean="0"/>
              <a:t>_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Produce </a:t>
            </a:r>
            <a:r>
              <a:rPr lang="en-US" dirty="0" smtClean="0"/>
              <a:t>_______________________________________prior </a:t>
            </a:r>
            <a:r>
              <a:rPr lang="en-US" dirty="0"/>
              <a:t>to ejaculation </a:t>
            </a:r>
          </a:p>
          <a:p>
            <a:endParaRPr lang="en-US" dirty="0"/>
          </a:p>
          <a:p>
            <a:r>
              <a:rPr lang="en-US" dirty="0"/>
              <a:t>neutralizes traces of </a:t>
            </a:r>
            <a:r>
              <a:rPr lang="en-US" dirty="0" smtClean="0"/>
              <a:t>____________________________________ in </a:t>
            </a:r>
            <a:r>
              <a:rPr lang="en-US" dirty="0"/>
              <a:t>the urethra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Semen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idx="1"/>
          </p:nvPr>
        </p:nvSpPr>
        <p:spPr>
          <a:xfrm>
            <a:off x="368490" y="1570038"/>
            <a:ext cx="8413560" cy="48704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Milky mixture of sperm and accessory gland secretions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Provides a </a:t>
            </a:r>
            <a:r>
              <a:rPr lang="en-US" dirty="0" smtClean="0"/>
              <a:t>______________________________ and _______________________________ </a:t>
            </a:r>
            <a:r>
              <a:rPr lang="en-US" dirty="0"/>
              <a:t>(fructose)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protects and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facilitates movement of sperm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Prostaglandins in semen:</a:t>
            </a:r>
          </a:p>
          <a:p>
            <a:pPr lvl="1"/>
            <a:r>
              <a:rPr lang="en-US" dirty="0"/>
              <a:t>Decrease the viscosity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Stimulate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Facilitate the movement of sperm through the female reproductive tract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Semen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idx="1"/>
          </p:nvPr>
        </p:nvSpPr>
        <p:spPr>
          <a:xfrm>
            <a:off x="327546" y="1570038"/>
            <a:ext cx="8454504" cy="48990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hormone </a:t>
            </a:r>
            <a:r>
              <a:rPr lang="en-US" i="1" dirty="0" smtClean="0"/>
              <a:t>_________________________________ </a:t>
            </a:r>
            <a:r>
              <a:rPr lang="en-US" dirty="0" smtClean="0"/>
              <a:t>enhances </a:t>
            </a:r>
            <a:r>
              <a:rPr lang="en-US" dirty="0"/>
              <a:t>sperm motility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Semen </a:t>
            </a:r>
            <a:r>
              <a:rPr lang="en-US" dirty="0"/>
              <a:t>is </a:t>
            </a:r>
            <a:r>
              <a:rPr lang="en-US" dirty="0" smtClean="0"/>
              <a:t>a_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3000" dirty="0"/>
              <a:t>Neutralizes </a:t>
            </a:r>
            <a:r>
              <a:rPr lang="en-US" sz="3000" dirty="0" smtClean="0"/>
              <a:t>_</a:t>
            </a:r>
            <a:endParaRPr lang="en-US" sz="3000" dirty="0"/>
          </a:p>
          <a:p>
            <a:pPr lvl="1">
              <a:lnSpc>
                <a:spcPct val="90000"/>
              </a:lnSpc>
            </a:pPr>
            <a:r>
              <a:rPr lang="en-US" sz="3000" dirty="0"/>
              <a:t>Female </a:t>
            </a:r>
            <a:r>
              <a:rPr lang="en-US" sz="3000" dirty="0" smtClean="0"/>
              <a:t>_</a:t>
            </a:r>
            <a:endParaRPr lang="en-US" sz="3000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Seminalplasmin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3000" dirty="0"/>
              <a:t>antibiotic chemical that </a:t>
            </a:r>
            <a:r>
              <a:rPr lang="en-US" sz="3000" dirty="0" smtClean="0"/>
              <a:t>_</a:t>
            </a:r>
            <a:endParaRPr lang="en-US" sz="3000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_____________________________________________ coagulate </a:t>
            </a:r>
            <a:r>
              <a:rPr lang="en-US" dirty="0"/>
              <a:t>semen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sz="3000" dirty="0"/>
              <a:t>then </a:t>
            </a:r>
            <a:r>
              <a:rPr lang="en-US" sz="3000" dirty="0" err="1"/>
              <a:t>fibrinolysin</a:t>
            </a:r>
            <a:r>
              <a:rPr lang="en-US" sz="3000" dirty="0"/>
              <a:t> liquefies the mass</a:t>
            </a:r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Sexual Response: Erection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Enlargement and stiffening of the penis from engorgement of </a:t>
            </a:r>
            <a:r>
              <a:rPr lang="en-US" dirty="0" smtClean="0"/>
              <a:t>__________________________________ with </a:t>
            </a:r>
            <a:r>
              <a:rPr lang="en-US" dirty="0"/>
              <a:t>blood</a:t>
            </a:r>
          </a:p>
          <a:p>
            <a:r>
              <a:rPr lang="en-US" dirty="0"/>
              <a:t>During arousal, a </a:t>
            </a:r>
            <a:r>
              <a:rPr lang="en-US" dirty="0" smtClean="0"/>
              <a:t>____________________________________ promotes </a:t>
            </a:r>
            <a:r>
              <a:rPr lang="en-US" dirty="0"/>
              <a:t>the release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Nitric oxide causes erectile tissue to fill with blood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Sexual Response: Erection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Expansion of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________________________________________ their </a:t>
            </a:r>
            <a:r>
              <a:rPr lang="en-US" dirty="0"/>
              <a:t>drainage veins</a:t>
            </a:r>
          </a:p>
          <a:p>
            <a:pPr lvl="1"/>
            <a:r>
              <a:rPr lang="en-US" dirty="0" smtClean="0"/>
              <a:t>_________________________________________and </a:t>
            </a:r>
            <a:r>
              <a:rPr lang="en-US" dirty="0"/>
              <a:t>maintains engorgement</a:t>
            </a:r>
          </a:p>
          <a:p>
            <a:endParaRPr lang="en-US" dirty="0"/>
          </a:p>
          <a:p>
            <a:r>
              <a:rPr lang="en-US" dirty="0"/>
              <a:t>The corpus </a:t>
            </a:r>
            <a:r>
              <a:rPr lang="en-US" dirty="0" err="1"/>
              <a:t>spongiosum</a:t>
            </a:r>
            <a:r>
              <a:rPr lang="en-US" dirty="0"/>
              <a:t> functions in </a:t>
            </a:r>
            <a:r>
              <a:rPr lang="en-US" dirty="0" smtClean="0"/>
              <a:t>_____________________________________ </a:t>
            </a:r>
            <a:r>
              <a:rPr lang="en-US" dirty="0"/>
              <a:t>during ejaculation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Sexual Response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Erection is initiated by sexual stimuli including: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Erotic sights, sounds, and smells</a:t>
            </a:r>
          </a:p>
          <a:p>
            <a:endParaRPr lang="en-US" dirty="0"/>
          </a:p>
          <a:p>
            <a:r>
              <a:rPr lang="en-US" dirty="0"/>
              <a:t>Erection can be </a:t>
            </a:r>
            <a:r>
              <a:rPr lang="en-US" dirty="0" smtClean="0"/>
              <a:t>_____________________________________ solely </a:t>
            </a:r>
            <a:r>
              <a:rPr lang="en-US" dirty="0"/>
              <a:t>by emotional or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Ejaculation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idx="1"/>
          </p:nvPr>
        </p:nvSpPr>
        <p:spPr>
          <a:xfrm>
            <a:off x="409434" y="1404938"/>
            <a:ext cx="8159892" cy="5016500"/>
          </a:xfrm>
        </p:spPr>
        <p:txBody>
          <a:bodyPr/>
          <a:lstStyle/>
          <a:p>
            <a:pPr marL="609600" indent="-609600"/>
            <a:r>
              <a:rPr lang="en-US" dirty="0"/>
              <a:t>The propulsion of semen from the male duct system</a:t>
            </a:r>
          </a:p>
          <a:p>
            <a:pPr marL="609600" indent="-609600"/>
            <a:r>
              <a:rPr lang="en-US" dirty="0"/>
              <a:t>At ejaculation, </a:t>
            </a:r>
            <a:r>
              <a:rPr lang="en-US" dirty="0" smtClean="0"/>
              <a:t>____________________________________nerves </a:t>
            </a:r>
            <a:r>
              <a:rPr lang="en-US" dirty="0"/>
              <a:t>cause:</a:t>
            </a:r>
          </a:p>
          <a:p>
            <a:pPr marL="990600" lvl="1" indent="-533400">
              <a:buFontTx/>
              <a:buAutoNum type="arabicPeriod"/>
            </a:pPr>
            <a:endParaRPr lang="en-US" dirty="0"/>
          </a:p>
          <a:p>
            <a:pPr marL="990600" lvl="1" indent="-533400">
              <a:buFontTx/>
              <a:buAutoNum type="arabicPeriod"/>
            </a:pPr>
            <a:r>
              <a:rPr lang="en-US" dirty="0"/>
              <a:t>Reproductive ducts and accessory organs to contract and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Reproductive System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male gonads </a:t>
            </a:r>
            <a:r>
              <a:rPr lang="en-US" sz="2800" dirty="0" smtClean="0">
                <a:solidFill>
                  <a:srgbClr val="000000"/>
                </a:solidFill>
              </a:rPr>
              <a:t>________________________________ and </a:t>
            </a:r>
            <a:r>
              <a:rPr lang="en-US" sz="2800" dirty="0">
                <a:solidFill>
                  <a:srgbClr val="000000"/>
                </a:solidFill>
              </a:rPr>
              <a:t>lie within the scrotum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Sperm are delivered through a system of ducts: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Accessory sex glands: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Empty secretions into ducts during ejaculation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Include the seminal vesicles, prostate gland, and </a:t>
            </a:r>
            <a:r>
              <a:rPr lang="en-US" sz="2400" dirty="0" err="1">
                <a:solidFill>
                  <a:srgbClr val="000000"/>
                </a:solidFill>
              </a:rPr>
              <a:t>bulbourethral</a:t>
            </a:r>
            <a:r>
              <a:rPr lang="en-US" sz="2400" dirty="0">
                <a:solidFill>
                  <a:srgbClr val="000000"/>
                </a:solidFill>
              </a:rPr>
              <a:t> glands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Ejaculation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/>
            <a:r>
              <a:rPr lang="en-US" dirty="0"/>
              <a:t>At ejaculation, sympathetic nerves cause:  (continued)</a:t>
            </a:r>
          </a:p>
          <a:p>
            <a:pPr marL="990600" lvl="1" indent="-533400">
              <a:buFontTx/>
              <a:buAutoNum type="arabicPeriod" startAt="2"/>
            </a:pPr>
            <a:r>
              <a:rPr lang="en-US" dirty="0" smtClean="0"/>
              <a:t>______________________________________________________________________________, </a:t>
            </a:r>
            <a:r>
              <a:rPr lang="en-US" dirty="0"/>
              <a:t>preventing the expulsion of urine</a:t>
            </a:r>
          </a:p>
          <a:p>
            <a:pPr marL="990600" lvl="1" indent="-533400">
              <a:buFontTx/>
              <a:buAutoNum type="arabicPeriod" startAt="2"/>
            </a:pPr>
            <a:endParaRPr lang="en-US" dirty="0"/>
          </a:p>
          <a:p>
            <a:pPr marL="990600" lvl="1" indent="-533400">
              <a:buFontTx/>
              <a:buAutoNum type="arabicPeriod" startAt="2"/>
            </a:pPr>
            <a:r>
              <a:rPr lang="en-US" dirty="0" err="1"/>
              <a:t>Bulbospongiosus</a:t>
            </a:r>
            <a:r>
              <a:rPr lang="en-US" dirty="0"/>
              <a:t> muscles to undergo a rapid series of contractions </a:t>
            </a:r>
          </a:p>
          <a:p>
            <a:pPr marL="990600" lvl="1" indent="-533400">
              <a:buFontTx/>
              <a:buAutoNum type="arabicPeriod" startAt="2"/>
            </a:pPr>
            <a:endParaRPr lang="en-US" dirty="0"/>
          </a:p>
          <a:p>
            <a:pPr marL="990600" lvl="1" indent="-533400">
              <a:buFontTx/>
              <a:buAutoNum type="arabicPeriod" startAt="2"/>
            </a:pPr>
            <a:r>
              <a:rPr lang="en-US" dirty="0" smtClean="0"/>
              <a:t> </a:t>
            </a:r>
            <a:endParaRPr lang="en-US" dirty="0"/>
          </a:p>
          <a:p>
            <a:pPr marL="609600" indent="-609600"/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Spermatogenesis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sequence of events that produces sperm in the </a:t>
            </a:r>
            <a:r>
              <a:rPr lang="en-US" dirty="0" err="1"/>
              <a:t>seminiferous</a:t>
            </a:r>
            <a:r>
              <a:rPr lang="en-US" dirty="0"/>
              <a:t> tubules of the testes 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Each cell has </a:t>
            </a:r>
            <a:r>
              <a:rPr lang="en-US" dirty="0" smtClean="0"/>
              <a:t>____________________________________ (</a:t>
            </a:r>
            <a:r>
              <a:rPr lang="en-US" dirty="0"/>
              <a:t>one maternal, one paternal) and is said to be </a:t>
            </a:r>
            <a:r>
              <a:rPr lang="en-US" dirty="0" smtClean="0"/>
              <a:t>___________________________________  </a:t>
            </a:r>
            <a:r>
              <a:rPr lang="en-US" dirty="0"/>
              <a:t>(2</a:t>
            </a:r>
            <a:r>
              <a:rPr lang="en-US" i="1" dirty="0"/>
              <a:t>n</a:t>
            </a:r>
            <a:r>
              <a:rPr lang="en-US" dirty="0"/>
              <a:t> chromosomal number)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Spermatogenesis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32990"/>
          </a:xfrm>
        </p:spPr>
        <p:txBody>
          <a:bodyPr>
            <a:normAutofit fontScale="92500"/>
          </a:bodyPr>
          <a:lstStyle/>
          <a:p>
            <a:r>
              <a:rPr lang="en-US" dirty="0"/>
              <a:t>Humans have 23 pairs of homologous chromosomes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 and </a:t>
            </a:r>
            <a:r>
              <a:rPr lang="en-US" dirty="0"/>
              <a:t>are said to be </a:t>
            </a:r>
            <a:r>
              <a:rPr lang="en-US" dirty="0" smtClean="0"/>
              <a:t>__________________________ (</a:t>
            </a:r>
            <a:r>
              <a:rPr lang="en-US" i="1" dirty="0"/>
              <a:t>n</a:t>
            </a:r>
            <a:r>
              <a:rPr lang="en-US" dirty="0"/>
              <a:t> chromosomal number)</a:t>
            </a:r>
          </a:p>
          <a:p>
            <a:endParaRPr lang="en-US" dirty="0" smtClean="0"/>
          </a:p>
          <a:p>
            <a:r>
              <a:rPr lang="en-US" dirty="0" smtClean="0"/>
              <a:t>Gamete </a:t>
            </a:r>
            <a:r>
              <a:rPr lang="en-US" dirty="0"/>
              <a:t>formation is by </a:t>
            </a:r>
            <a:r>
              <a:rPr lang="en-US" dirty="0" smtClean="0"/>
              <a:t>_______________________________, </a:t>
            </a:r>
            <a:r>
              <a:rPr lang="en-US" dirty="0"/>
              <a:t>in which the number of chromosomes is halved (from 2</a:t>
            </a:r>
            <a:r>
              <a:rPr lang="en-US" i="1" dirty="0"/>
              <a:t>n</a:t>
            </a:r>
            <a:r>
              <a:rPr lang="en-US" dirty="0"/>
              <a:t> to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27.8b, c</a:t>
            </a:r>
          </a:p>
        </p:txBody>
      </p:sp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5925" y="0"/>
            <a:ext cx="657066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Interphase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4119563" cy="5026025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_______________ </a:t>
            </a:r>
            <a:r>
              <a:rPr lang="en-US" dirty="0"/>
              <a:t>divisions halve the number of chromosomes</a:t>
            </a:r>
          </a:p>
          <a:p>
            <a:endParaRPr lang="en-US" dirty="0"/>
          </a:p>
          <a:p>
            <a:r>
              <a:rPr lang="en-US" dirty="0"/>
              <a:t>Chromosomes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27.7.1</a:t>
            </a:r>
          </a:p>
        </p:txBody>
      </p:sp>
      <p:pic>
        <p:nvPicPr>
          <p:cNvPr id="282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425" y="1317625"/>
            <a:ext cx="4346575" cy="43830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Prophase I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395786" y="1570038"/>
            <a:ext cx="4287340" cy="50260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Homologous chromosomes undergo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Tetrads </a:t>
            </a:r>
            <a:r>
              <a:rPr lang="en-US" dirty="0"/>
              <a:t>are formed with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____________________________________ takes </a:t>
            </a:r>
            <a:r>
              <a:rPr lang="en-US" dirty="0"/>
              <a:t>place during prophase I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27.7.2.1</a:t>
            </a:r>
          </a:p>
        </p:txBody>
      </p:sp>
      <p:pic>
        <p:nvPicPr>
          <p:cNvPr id="28365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606550"/>
            <a:ext cx="4419600" cy="36433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Metaphase I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4119563" cy="5026025"/>
          </a:xfrm>
        </p:spPr>
        <p:txBody>
          <a:bodyPr/>
          <a:lstStyle/>
          <a:p>
            <a:r>
              <a:rPr lang="en-US" dirty="0" smtClean="0"/>
              <a:t>__________________________________ at </a:t>
            </a:r>
            <a:r>
              <a:rPr lang="en-US" dirty="0"/>
              <a:t>the spindle equator </a:t>
            </a:r>
            <a:r>
              <a:rPr lang="en-US" dirty="0" smtClean="0"/>
              <a:t>during_</a:t>
            </a:r>
            <a:endParaRPr lang="en-US" dirty="0"/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27.7.2.2</a:t>
            </a:r>
          </a:p>
        </p:txBody>
      </p:sp>
      <p:pic>
        <p:nvPicPr>
          <p:cNvPr id="284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738" y="1230313"/>
            <a:ext cx="4259262" cy="52212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Anaphase I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4119563" cy="5026025"/>
          </a:xfrm>
        </p:spPr>
        <p:txBody>
          <a:bodyPr/>
          <a:lstStyle/>
          <a:p>
            <a:r>
              <a:rPr lang="en-US" dirty="0"/>
              <a:t>Homologous chromosomes composed of </a:t>
            </a:r>
            <a:r>
              <a:rPr lang="en-US" dirty="0" smtClean="0"/>
              <a:t>__________________________________ are </a:t>
            </a:r>
            <a:r>
              <a:rPr lang="en-US" dirty="0"/>
              <a:t>distributed to opposite ends of the cell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27.7.2.3</a:t>
            </a:r>
          </a:p>
        </p:txBody>
      </p:sp>
      <p:pic>
        <p:nvPicPr>
          <p:cNvPr id="2857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1713" y="1181100"/>
            <a:ext cx="4332287" cy="52863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Telophase I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245659" y="1570038"/>
            <a:ext cx="5172501" cy="5287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Nuclear membrane forms around chromosomal masses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With </a:t>
            </a:r>
            <a:r>
              <a:rPr lang="en-US" sz="2800" dirty="0"/>
              <a:t>telophase and </a:t>
            </a:r>
            <a:r>
              <a:rPr lang="en-US" sz="2800" dirty="0" err="1"/>
              <a:t>cytokinesis</a:t>
            </a:r>
            <a:r>
              <a:rPr lang="en-US" sz="2800" dirty="0"/>
              <a:t> completed, two haploid daughter cells are formed (with 2</a:t>
            </a:r>
            <a:r>
              <a:rPr lang="en-US" sz="2800" i="1" dirty="0"/>
              <a:t>n</a:t>
            </a:r>
            <a:r>
              <a:rPr lang="en-US" sz="2800" dirty="0"/>
              <a:t> amount of DNA)</a:t>
            </a: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27.7.2.4</a:t>
            </a:r>
          </a:p>
        </p:txBody>
      </p:sp>
      <p:pic>
        <p:nvPicPr>
          <p:cNvPr id="28672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90423" y="1760561"/>
            <a:ext cx="3553577" cy="326257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II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8337550" cy="28575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Mirrors mitosis except that chromosomes are not replicated before it begins</a:t>
            </a:r>
          </a:p>
          <a:p>
            <a:pPr>
              <a:lnSpc>
                <a:spcPct val="90000"/>
              </a:lnSpc>
            </a:pPr>
            <a:r>
              <a:rPr lang="en-US" dirty="0"/>
              <a:t>Meiosis accomplishes two tasks: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</a:t>
            </a:r>
            <a:r>
              <a:rPr lang="en-US" dirty="0" smtClean="0"/>
              <a:t>____________________________________________  by </a:t>
            </a:r>
            <a:r>
              <a:rPr lang="en-US" dirty="0"/>
              <a:t>half (2</a:t>
            </a:r>
            <a:r>
              <a:rPr lang="en-US" i="1" dirty="0"/>
              <a:t>n</a:t>
            </a:r>
            <a:r>
              <a:rPr lang="en-US" dirty="0"/>
              <a:t> to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introduces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181258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557713"/>
            <a:ext cx="8382000" cy="23002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27.1</a:t>
            </a:r>
          </a:p>
        </p:txBody>
      </p:sp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0850"/>
            <a:ext cx="9144000" cy="59420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Brain-Testicular Axis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Hormonal regulation of sperm production and testicular hormones involving the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Brain-Testicular Axis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idx="1"/>
          </p:nvPr>
        </p:nvSpPr>
        <p:spPr>
          <a:xfrm>
            <a:off x="339725" y="1350963"/>
            <a:ext cx="8412163" cy="52498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Testicular regulation:  three sets of hormones: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GnRH</a:t>
            </a:r>
            <a:r>
              <a:rPr lang="en-US" sz="2800" dirty="0"/>
              <a:t>:  </a:t>
            </a: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_____________________________________ stimulates </a:t>
            </a:r>
            <a:r>
              <a:rPr lang="en-US" sz="2400" dirty="0"/>
              <a:t>the testes through: 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Follicle stimulating hormone (FSH)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Luteinizing hormone (LH)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_______________________________________, </a:t>
            </a:r>
            <a:r>
              <a:rPr lang="en-US" sz="2800" dirty="0"/>
              <a:t>which </a:t>
            </a:r>
            <a:r>
              <a:rPr lang="en-US" sz="2800" dirty="0" smtClean="0"/>
              <a:t>__________________________________ stimulate </a:t>
            </a:r>
            <a:r>
              <a:rPr lang="en-US" sz="2800" dirty="0"/>
              <a:t>the testes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Testicular hormones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exert negative feedback controls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Hormonal </a:t>
            </a:r>
            <a:r>
              <a:rPr lang="en-US" sz="3600" dirty="0" smtClean="0"/>
              <a:t>Regulation</a:t>
            </a:r>
            <a:endParaRPr lang="en-US" sz="3600" dirty="0"/>
          </a:p>
        </p:txBody>
      </p:sp>
      <p:sp>
        <p:nvSpPr>
          <p:cNvPr id="196613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725613"/>
            <a:ext cx="8270875" cy="47942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hypothalamus releases </a:t>
            </a:r>
            <a:r>
              <a:rPr lang="en-US" sz="2800" dirty="0" err="1"/>
              <a:t>gonadotropin</a:t>
            </a:r>
            <a:r>
              <a:rPr lang="en-US" sz="2800" dirty="0"/>
              <a:t>-releasing hormone (</a:t>
            </a:r>
            <a:r>
              <a:rPr lang="en-US" sz="2800" dirty="0" err="1"/>
              <a:t>GnRH</a:t>
            </a:r>
            <a:r>
              <a:rPr lang="en-US" sz="2800" dirty="0"/>
              <a:t>) 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GnRH</a:t>
            </a:r>
            <a:r>
              <a:rPr lang="en-US" sz="2800" dirty="0"/>
              <a:t> stimulates the </a:t>
            </a:r>
            <a:r>
              <a:rPr lang="en-US" sz="2800" dirty="0" smtClean="0"/>
              <a:t>_________________________________________ to </a:t>
            </a:r>
            <a:r>
              <a:rPr lang="en-US" sz="2800" dirty="0"/>
              <a:t>secrete FSH and LH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causes </a:t>
            </a:r>
            <a:r>
              <a:rPr lang="en-US" sz="2000" dirty="0" smtClean="0"/>
              <a:t>______________________________________________ cells </a:t>
            </a:r>
            <a:r>
              <a:rPr lang="en-US" sz="2000" dirty="0"/>
              <a:t>to release androgen-binding protein (ABP)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stimulates </a:t>
            </a:r>
            <a:r>
              <a:rPr lang="en-US" sz="2000" dirty="0" smtClean="0"/>
              <a:t>________________________________________________ to </a:t>
            </a:r>
            <a:r>
              <a:rPr lang="en-US" sz="2000" dirty="0"/>
              <a:t>release testosterone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ABP binding of testosterone enhances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Hormonal </a:t>
            </a:r>
            <a:r>
              <a:rPr lang="en-US" sz="3600" dirty="0" smtClean="0"/>
              <a:t>Regulation</a:t>
            </a:r>
            <a:endParaRPr lang="en-US" sz="3600" dirty="0"/>
          </a:p>
        </p:txBody>
      </p:sp>
      <p:sp>
        <p:nvSpPr>
          <p:cNvPr id="197639" name="Rectangle 7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5629701" cy="4786952"/>
          </a:xfrm>
        </p:spPr>
        <p:txBody>
          <a:bodyPr>
            <a:normAutofit/>
          </a:bodyPr>
          <a:lstStyle/>
          <a:p>
            <a:r>
              <a:rPr lang="en-US" dirty="0"/>
              <a:t>Feedback inhibition on the hypothalamus and pituitary results from: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levels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Increased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27.10</a:t>
            </a:r>
          </a:p>
        </p:txBody>
      </p:sp>
      <p:pic>
        <p:nvPicPr>
          <p:cNvPr id="197641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1518" y="1255594"/>
            <a:ext cx="2962482" cy="56024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Testosterone </a:t>
            </a:r>
            <a:r>
              <a:rPr lang="en-US" sz="3600" dirty="0"/>
              <a:t>Activity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760538"/>
            <a:ext cx="8270875" cy="46069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Testosterone </a:t>
            </a:r>
          </a:p>
          <a:p>
            <a:pPr lvl="1"/>
            <a:r>
              <a:rPr lang="en-US" sz="2400" dirty="0"/>
              <a:t>Steroid hormone:  synthesized from </a:t>
            </a:r>
            <a:r>
              <a:rPr lang="en-US" sz="2400" dirty="0" smtClean="0"/>
              <a:t>_</a:t>
            </a:r>
            <a:endParaRPr lang="en-US" sz="2400" dirty="0"/>
          </a:p>
          <a:p>
            <a:r>
              <a:rPr lang="en-US" sz="2800" dirty="0"/>
              <a:t>It must be transformed to exert its effects on some target cells</a:t>
            </a:r>
          </a:p>
          <a:p>
            <a:pPr lvl="1"/>
            <a:r>
              <a:rPr lang="en-US" dirty="0"/>
              <a:t>Prostate </a:t>
            </a:r>
          </a:p>
          <a:p>
            <a:pPr lvl="2"/>
            <a:r>
              <a:rPr lang="en-US" dirty="0"/>
              <a:t>it is converted into </a:t>
            </a:r>
            <a:r>
              <a:rPr lang="en-US" dirty="0" err="1"/>
              <a:t>dihydrotestosterone</a:t>
            </a:r>
            <a:r>
              <a:rPr lang="en-US" dirty="0"/>
              <a:t> </a:t>
            </a:r>
            <a:r>
              <a:rPr lang="en-US" dirty="0" smtClean="0"/>
              <a:t>(________) </a:t>
            </a:r>
            <a:r>
              <a:rPr lang="en-US" dirty="0"/>
              <a:t>before it can bind within the nucleus</a:t>
            </a:r>
          </a:p>
          <a:p>
            <a:pPr lvl="1"/>
            <a:r>
              <a:rPr lang="en-US" dirty="0"/>
              <a:t>Neurons</a:t>
            </a:r>
          </a:p>
          <a:p>
            <a:pPr lvl="2"/>
            <a:r>
              <a:rPr lang="en-US" dirty="0"/>
              <a:t>it is </a:t>
            </a:r>
            <a:r>
              <a:rPr lang="en-US" dirty="0" smtClean="0"/>
              <a:t>____________________________________________ to </a:t>
            </a:r>
            <a:r>
              <a:rPr lang="en-US" dirty="0"/>
              <a:t>bring about stimulatory effects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Testosterone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Testosterone targets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its </a:t>
            </a:r>
            <a:r>
              <a:rPr lang="en-US" dirty="0" smtClean="0"/>
              <a:t>_________________________________ causes </a:t>
            </a:r>
            <a:r>
              <a:rPr lang="en-US" dirty="0"/>
              <a:t>these organs to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Male Secondary Sex Characteristics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96788"/>
            <a:ext cx="8229600" cy="47786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Male hormones make their appearance at puberty and induce changes in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dirty="0"/>
              <a:t>Appearance of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Enhanced </a:t>
            </a:r>
            <a:r>
              <a:rPr lang="en-US" dirty="0"/>
              <a:t>growth of the chest and deepening of the voice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Skin </a:t>
            </a:r>
            <a:r>
              <a:rPr lang="en-US" dirty="0"/>
              <a:t>thickens and becomes oily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______________________________________ and </a:t>
            </a:r>
            <a:r>
              <a:rPr lang="en-US" dirty="0"/>
              <a:t>increase in density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Skeletal </a:t>
            </a:r>
            <a:r>
              <a:rPr lang="en-US" dirty="0"/>
              <a:t>muscles increase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Male Secondary Sex Characteristics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Testosterone is the basis of </a:t>
            </a:r>
            <a:r>
              <a:rPr lang="en-US" dirty="0" smtClean="0"/>
              <a:t>_________________________________ in </a:t>
            </a:r>
            <a:r>
              <a:rPr lang="en-US" dirty="0"/>
              <a:t>both males and females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Female Reproductive Anatomy</a:t>
            </a:r>
          </a:p>
        </p:txBody>
      </p:sp>
      <p:sp>
        <p:nvSpPr>
          <p:cNvPr id="20173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602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_______________________________: </a:t>
            </a:r>
            <a:r>
              <a:rPr lang="en-US" dirty="0"/>
              <a:t>primary female reproductive organs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Make female gametes 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Secrete </a:t>
            </a:r>
            <a:r>
              <a:rPr lang="en-US" sz="3200" dirty="0"/>
              <a:t>female sex hormones 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/>
              <a:t>Accessory ducts include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Female Reproductive Anatomy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genitalia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external sex organs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Scrotum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Sac of skin and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hangs outside the body at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Contains paired testicles separated by a midline septum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keeps the testes </a:t>
            </a:r>
            <a:r>
              <a:rPr lang="en-US" dirty="0" smtClean="0">
                <a:solidFill>
                  <a:srgbClr val="000000"/>
                </a:solidFill>
              </a:rPr>
              <a:t>________________________  than </a:t>
            </a:r>
            <a:r>
              <a:rPr lang="en-US" dirty="0">
                <a:solidFill>
                  <a:srgbClr val="000000"/>
                </a:solidFill>
              </a:rPr>
              <a:t>core body temperature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Reproductive Anatomy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27.11</a:t>
            </a:r>
          </a:p>
        </p:txBody>
      </p:sp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49400"/>
            <a:ext cx="9144000" cy="5308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Ovaries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__________________________ organs </a:t>
            </a:r>
            <a:r>
              <a:rPr lang="en-US" dirty="0"/>
              <a:t>on each side of the uterus held in place by several ligaments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Suspensory</a:t>
            </a:r>
            <a:endParaRPr lang="en-US" dirty="0"/>
          </a:p>
          <a:p>
            <a:pPr lvl="1"/>
            <a:r>
              <a:rPr lang="en-US" dirty="0" err="1"/>
              <a:t>Mesovarium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contains the </a:t>
            </a:r>
            <a:r>
              <a:rPr lang="en-US" dirty="0" err="1"/>
              <a:t>suspensory</a:t>
            </a:r>
            <a:r>
              <a:rPr lang="en-US" dirty="0"/>
              <a:t> ligament and the </a:t>
            </a:r>
            <a:r>
              <a:rPr lang="en-US" dirty="0" err="1"/>
              <a:t>mesovarium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Scrotum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Intrascrotal</a:t>
            </a:r>
            <a:r>
              <a:rPr lang="en-US" dirty="0">
                <a:solidFill>
                  <a:srgbClr val="000000"/>
                </a:solidFill>
              </a:rPr>
              <a:t> temperature is kept constant by two sets of muscles: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 that </a:t>
            </a:r>
            <a:r>
              <a:rPr lang="en-US" dirty="0">
                <a:solidFill>
                  <a:srgbClr val="000000"/>
                </a:solidFill>
              </a:rPr>
              <a:t>wrinkles scrotal skin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bands of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 that </a:t>
            </a:r>
            <a:r>
              <a:rPr lang="en-US" dirty="0">
                <a:solidFill>
                  <a:srgbClr val="000000"/>
                </a:solidFill>
              </a:rPr>
              <a:t>elevate the testes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27.2</a:t>
            </a:r>
          </a:p>
        </p:txBody>
      </p:sp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475" y="187325"/>
            <a:ext cx="9026525" cy="58785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Testes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739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Each testis is surrounded by two tunics: 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derived from peritoneum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 fibrous capsule of the testis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Septa </a:t>
            </a:r>
            <a:r>
              <a:rPr lang="en-US" dirty="0">
                <a:solidFill>
                  <a:srgbClr val="000000"/>
                </a:solidFill>
              </a:rPr>
              <a:t>divide the testis into 250-300 lobules, each containing 1-4 </a:t>
            </a:r>
            <a:r>
              <a:rPr lang="en-US" dirty="0" err="1">
                <a:solidFill>
                  <a:srgbClr val="000000"/>
                </a:solidFill>
              </a:rPr>
              <a:t>seminiferous</a:t>
            </a:r>
            <a:r>
              <a:rPr lang="en-US" dirty="0">
                <a:solidFill>
                  <a:srgbClr val="000000"/>
                </a:solidFill>
              </a:rPr>
              <a:t> tubules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Testes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Produce the sperm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Converge to form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straight </a:t>
            </a:r>
            <a:r>
              <a:rPr lang="en-US" dirty="0" err="1">
                <a:solidFill>
                  <a:srgbClr val="000000"/>
                </a:solidFill>
              </a:rPr>
              <a:t>tubulus</a:t>
            </a:r>
            <a:r>
              <a:rPr lang="en-US" dirty="0">
                <a:solidFill>
                  <a:srgbClr val="000000"/>
                </a:solidFill>
              </a:rPr>
              <a:t> rectus conveys sperm to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On-screen Show (4:3)</PresentationFormat>
  <Paragraphs>333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Reproductive System</vt:lpstr>
      <vt:lpstr>Reproductive System</vt:lpstr>
      <vt:lpstr>Male Reproductive System</vt:lpstr>
      <vt:lpstr>Slide 4</vt:lpstr>
      <vt:lpstr>The Scrotum</vt:lpstr>
      <vt:lpstr>The Scrotum</vt:lpstr>
      <vt:lpstr>Slide 7</vt:lpstr>
      <vt:lpstr>The Testes</vt:lpstr>
      <vt:lpstr>The Testes</vt:lpstr>
      <vt:lpstr>The Testes</vt:lpstr>
      <vt:lpstr>The Testes</vt:lpstr>
      <vt:lpstr>The Penis</vt:lpstr>
      <vt:lpstr>The Penis</vt:lpstr>
      <vt:lpstr>The Penis</vt:lpstr>
      <vt:lpstr>Epididymis</vt:lpstr>
      <vt:lpstr>Ductus Deferens and Ejaculatory Duct</vt:lpstr>
      <vt:lpstr>Urethra</vt:lpstr>
      <vt:lpstr>Seminal Vesicles</vt:lpstr>
      <vt:lpstr>Seminal vesicles</vt:lpstr>
      <vt:lpstr>Prostate Gland</vt:lpstr>
      <vt:lpstr>Prostate Gland</vt:lpstr>
      <vt:lpstr>Bulbourethral Glands</vt:lpstr>
      <vt:lpstr>Semen</vt:lpstr>
      <vt:lpstr>Semen</vt:lpstr>
      <vt:lpstr>Semen</vt:lpstr>
      <vt:lpstr>Male Sexual Response: Erection</vt:lpstr>
      <vt:lpstr>Male Sexual Response: Erection</vt:lpstr>
      <vt:lpstr>Male Sexual Response</vt:lpstr>
      <vt:lpstr>Ejaculation</vt:lpstr>
      <vt:lpstr>Ejaculation</vt:lpstr>
      <vt:lpstr>Spermatogenesis</vt:lpstr>
      <vt:lpstr>Spermatogenesis</vt:lpstr>
      <vt:lpstr>Slide 33</vt:lpstr>
      <vt:lpstr>Meiosis – Interphase</vt:lpstr>
      <vt:lpstr>Meiosis – Prophase I</vt:lpstr>
      <vt:lpstr>Meiosis – Metaphase I</vt:lpstr>
      <vt:lpstr>Meiosis – Anaphase I</vt:lpstr>
      <vt:lpstr>Meiosis – Telophase I</vt:lpstr>
      <vt:lpstr>Meiosis II</vt:lpstr>
      <vt:lpstr>Brain-Testicular Axis</vt:lpstr>
      <vt:lpstr>Brain-Testicular Axis</vt:lpstr>
      <vt:lpstr>Hormonal Regulation</vt:lpstr>
      <vt:lpstr>Hormonal Regulation</vt:lpstr>
      <vt:lpstr>Testosterone Activity</vt:lpstr>
      <vt:lpstr>Testosterone</vt:lpstr>
      <vt:lpstr>Male Secondary Sex Characteristics</vt:lpstr>
      <vt:lpstr>Male Secondary Sex Characteristics</vt:lpstr>
      <vt:lpstr>Female Reproductive Anatomy</vt:lpstr>
      <vt:lpstr>Female Reproductive Anatomy</vt:lpstr>
      <vt:lpstr>Female Reproductive Anatomy</vt:lpstr>
      <vt:lpstr>The Ovaries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</dc:title>
  <dc:creator>Wargo, Betsy</dc:creator>
  <cp:lastModifiedBy>Wargo, Betsy</cp:lastModifiedBy>
  <cp:revision>1</cp:revision>
  <dcterms:created xsi:type="dcterms:W3CDTF">2009-11-03T19:35:54Z</dcterms:created>
  <dcterms:modified xsi:type="dcterms:W3CDTF">2009-11-03T19:36:50Z</dcterms:modified>
</cp:coreProperties>
</file>