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Six, 2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07129-6F83-4A01-BDEE-3911F495636E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5ABDD-85A2-4450-91C1-90A7AED2E6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Six, 2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CED9D-6C79-46D4-95FD-774E5470C4AE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06679-5A45-437E-8EDB-12BD5A0AEB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06679-5A45-437E-8EDB-12BD5A0AEB1E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Six, 2 of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A12F-FD14-4B5A-99A5-F6489E9F494F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A2661-5D74-4C9A-8F3C-BC27AD33F3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Ovaries</a:t>
            </a: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27.14a</a:t>
            </a:r>
          </a:p>
        </p:txBody>
      </p:sp>
      <p:pic>
        <p:nvPicPr>
          <p:cNvPr id="20480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41500"/>
            <a:ext cx="9144000" cy="5016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Uterus</a:t>
            </a:r>
          </a:p>
        </p:txBody>
      </p:sp>
      <p:sp>
        <p:nvSpPr>
          <p:cNvPr id="21402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9265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Hollow, thick-walled organ </a:t>
            </a:r>
          </a:p>
          <a:p>
            <a:r>
              <a:rPr lang="en-US" sz="2800" dirty="0"/>
              <a:t>located in the pelvis </a:t>
            </a:r>
            <a:r>
              <a:rPr lang="en-US" sz="2800" dirty="0" smtClean="0"/>
              <a:t>___________________________________________      and </a:t>
            </a:r>
            <a:r>
              <a:rPr lang="en-US" sz="2800" dirty="0" err="1"/>
              <a:t>posterosuperior</a:t>
            </a:r>
            <a:r>
              <a:rPr lang="en-US" sz="2800" dirty="0"/>
              <a:t> to the bladder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major portion of the uterus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rounded region superior to the entrance of the uterine tubes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narrowed region between the body and cervix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Uterus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1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narrow </a:t>
            </a:r>
            <a:r>
              <a:rPr lang="en-US" sz="2400" dirty="0" smtClean="0"/>
              <a:t>_______________________________ which </a:t>
            </a:r>
            <a:r>
              <a:rPr lang="en-US" sz="2400" dirty="0"/>
              <a:t>projects into the vagina inferiorly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Cervical canal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cavity of the cervix that communicates with: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The vagina via the </a:t>
            </a:r>
            <a:r>
              <a:rPr lang="en-US" sz="2800" dirty="0" smtClean="0"/>
              <a:t>_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2800" dirty="0"/>
              <a:t>The uterine body via the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800" dirty="0"/>
              <a:t>Cervical glands </a:t>
            </a:r>
            <a:r>
              <a:rPr lang="en-US" sz="2800" dirty="0" smtClean="0"/>
              <a:t>________________________________________ that </a:t>
            </a:r>
            <a:r>
              <a:rPr lang="en-US" sz="2800" dirty="0"/>
              <a:t>covers the external </a:t>
            </a:r>
            <a:r>
              <a:rPr lang="en-US" sz="2800" dirty="0" err="1"/>
              <a:t>os</a:t>
            </a:r>
            <a:r>
              <a:rPr lang="en-US" sz="2800" dirty="0"/>
              <a:t> and </a:t>
            </a:r>
            <a:r>
              <a:rPr lang="en-US" sz="2800" dirty="0" smtClean="0"/>
              <a:t>______________________________________________ except </a:t>
            </a:r>
            <a:r>
              <a:rPr lang="en-US" sz="2800" dirty="0"/>
              <a:t>during </a:t>
            </a:r>
            <a:r>
              <a:rPr lang="en-US" sz="2800" dirty="0" err="1"/>
              <a:t>midcycle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6137"/>
          </a:xfrm>
        </p:spPr>
        <p:txBody>
          <a:bodyPr/>
          <a:lstStyle/>
          <a:p>
            <a:r>
              <a:rPr lang="en-US"/>
              <a:t>Uterine Wall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143000"/>
            <a:ext cx="4686300" cy="5372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three layers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  </a:t>
            </a:r>
            <a:endParaRPr lang="en-US" sz="32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outermost serous layer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the visceral peritoneum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en-US" sz="32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middle layer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smooth muscle 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en-US" sz="32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mucosal lining of the uterine cavity</a:t>
            </a:r>
          </a:p>
        </p:txBody>
      </p:sp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73663" y="1312863"/>
            <a:ext cx="3970337" cy="55451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Endometrium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525588"/>
            <a:ext cx="8270875" cy="4994275"/>
          </a:xfrm>
        </p:spPr>
        <p:txBody>
          <a:bodyPr/>
          <a:lstStyle/>
          <a:p>
            <a:r>
              <a:rPr lang="en-US" sz="2800" dirty="0"/>
              <a:t>Has numerous uterine glands that change in length as the endometrial thickness changes</a:t>
            </a:r>
          </a:p>
          <a:p>
            <a:endParaRPr lang="en-US" sz="1400" dirty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Undergoes cyclic changes in response to ovarian hormones</a:t>
            </a:r>
          </a:p>
          <a:p>
            <a:pPr lvl="1"/>
            <a:r>
              <a:rPr lang="en-US" sz="2400" dirty="0"/>
              <a:t>Is shed during </a:t>
            </a:r>
            <a:r>
              <a:rPr lang="en-US" sz="2400" dirty="0" smtClean="0"/>
              <a:t>_</a:t>
            </a:r>
            <a:endParaRPr lang="en-US" sz="2400" dirty="0"/>
          </a:p>
          <a:p>
            <a:endParaRPr lang="en-US" sz="2000" dirty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Forms a new </a:t>
            </a:r>
            <a:r>
              <a:rPr lang="en-US" sz="2400" dirty="0" err="1"/>
              <a:t>functionalis</a:t>
            </a:r>
            <a:r>
              <a:rPr lang="en-US" sz="2400" dirty="0"/>
              <a:t> after menstruation ends</a:t>
            </a:r>
          </a:p>
          <a:p>
            <a:pPr lvl="1"/>
            <a:r>
              <a:rPr lang="en-US" sz="2400" dirty="0"/>
              <a:t>Does not respond to ovarian hormones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Vascular Supply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Uterine arteries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arise from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ascend the sides of the uterus and send branches into the uterine wall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branches of the uterine arteries in the </a:t>
            </a:r>
            <a:r>
              <a:rPr lang="en-US" dirty="0" err="1"/>
              <a:t>myometrium</a:t>
            </a:r>
            <a:r>
              <a:rPr lang="en-US" dirty="0"/>
              <a:t> that give rise to radial branches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Vascular Supply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Radial branches </a:t>
            </a:r>
          </a:p>
          <a:p>
            <a:pPr lvl="1"/>
            <a:r>
              <a:rPr lang="en-US" sz="3200" dirty="0"/>
              <a:t>descend into the </a:t>
            </a:r>
            <a:r>
              <a:rPr lang="en-US" sz="3200" dirty="0" err="1"/>
              <a:t>endometrium</a:t>
            </a:r>
            <a:r>
              <a:rPr lang="en-US" sz="3200" dirty="0"/>
              <a:t> and give off: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______________________________________ to </a:t>
            </a:r>
            <a:r>
              <a:rPr lang="en-US" dirty="0"/>
              <a:t>the stratum </a:t>
            </a:r>
            <a:r>
              <a:rPr lang="en-US" dirty="0" err="1"/>
              <a:t>functionalis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______________________________________ to </a:t>
            </a:r>
            <a:r>
              <a:rPr lang="en-US" dirty="0"/>
              <a:t>the stratum </a:t>
            </a:r>
            <a:r>
              <a:rPr lang="en-US" dirty="0" err="1"/>
              <a:t>basalis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Vascular Supply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__________________________________________________________________________ causes </a:t>
            </a:r>
            <a:r>
              <a:rPr lang="en-US" dirty="0"/>
              <a:t>the </a:t>
            </a:r>
            <a:r>
              <a:rPr lang="en-US" dirty="0" err="1"/>
              <a:t>functionalis</a:t>
            </a:r>
            <a:r>
              <a:rPr lang="en-US" dirty="0"/>
              <a:t> to shed during menstruation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Vagina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Thin-walled tube </a:t>
            </a:r>
          </a:p>
          <a:p>
            <a:endParaRPr lang="en-US" dirty="0" smtClean="0"/>
          </a:p>
          <a:p>
            <a:r>
              <a:rPr lang="en-US" dirty="0" smtClean="0"/>
              <a:t>between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urethra is embedded in the anterior wall</a:t>
            </a:r>
          </a:p>
          <a:p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/>
              <a:t>a passageway for birth, menstrual flow, and is the organ of copulation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Vagina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idx="1"/>
          </p:nvPr>
        </p:nvSpPr>
        <p:spPr>
          <a:xfrm>
            <a:off x="342900" y="1257300"/>
            <a:ext cx="8459906" cy="50479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Wall consists of three coats: </a:t>
            </a:r>
          </a:p>
          <a:p>
            <a:pPr lvl="1"/>
            <a:r>
              <a:rPr lang="en-US" dirty="0" err="1"/>
              <a:t>fibroelastic</a:t>
            </a:r>
            <a:r>
              <a:rPr lang="en-US" dirty="0"/>
              <a:t> adventitia</a:t>
            </a:r>
          </a:p>
          <a:p>
            <a:pPr lvl="1"/>
            <a:r>
              <a:rPr lang="en-US" dirty="0"/>
              <a:t>smooth muscle </a:t>
            </a:r>
            <a:r>
              <a:rPr lang="en-US" dirty="0" err="1"/>
              <a:t>muscularis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stratified squamous mucosa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  </a:t>
            </a:r>
            <a:r>
              <a:rPr lang="en-US" dirty="0"/>
              <a:t>near the </a:t>
            </a:r>
            <a:r>
              <a:rPr lang="en-US" dirty="0" smtClean="0"/>
              <a:t>_______________________________________  </a:t>
            </a:r>
            <a:r>
              <a:rPr lang="en-US" dirty="0"/>
              <a:t>forms an incomplete partition called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Vaginal _ </a:t>
            </a:r>
            <a:endParaRPr lang="en-US" dirty="0"/>
          </a:p>
          <a:p>
            <a:pPr lvl="1"/>
            <a:r>
              <a:rPr lang="en-US" dirty="0"/>
              <a:t>upper end of the vagina surrounding the cervix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Rectangle 5"/>
          <p:cNvSpPr>
            <a:spLocks noGrp="1" noChangeArrowheads="1"/>
          </p:cNvSpPr>
          <p:nvPr>
            <p:ph type="title"/>
          </p:nvPr>
        </p:nvSpPr>
        <p:spPr>
          <a:xfrm>
            <a:off x="3086100" y="0"/>
            <a:ext cx="6057900" cy="1143000"/>
          </a:xfrm>
        </p:spPr>
        <p:txBody>
          <a:bodyPr/>
          <a:lstStyle/>
          <a:p>
            <a:r>
              <a:rPr lang="en-US"/>
              <a:t>Vagina</a:t>
            </a:r>
          </a:p>
        </p:txBody>
      </p:sp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213" y="0"/>
            <a:ext cx="7567612" cy="6838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Ovaries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926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Blood supply </a:t>
            </a:r>
          </a:p>
          <a:p>
            <a:pPr lvl="1"/>
            <a:r>
              <a:rPr lang="en-US" dirty="0" smtClean="0"/>
              <a:t>______________________________________ and </a:t>
            </a:r>
            <a:r>
              <a:rPr lang="en-US" dirty="0"/>
              <a:t>the ovarian branch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surrounded by a fibrous tunica </a:t>
            </a:r>
            <a:r>
              <a:rPr lang="en-US" dirty="0" err="1"/>
              <a:t>albuginea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 covered by a layer of epithelial cells called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Embedded </a:t>
            </a:r>
            <a:r>
              <a:rPr lang="en-US" dirty="0"/>
              <a:t>in the </a:t>
            </a:r>
            <a:r>
              <a:rPr lang="en-US" dirty="0" smtClean="0"/>
              <a:t>__________________________ are </a:t>
            </a:r>
            <a:r>
              <a:rPr lang="en-US" dirty="0"/>
              <a:t>ovarian follicles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536825" cy="3360738"/>
          </a:xfrm>
        </p:spPr>
        <p:txBody>
          <a:bodyPr>
            <a:normAutofit/>
          </a:bodyPr>
          <a:lstStyle/>
          <a:p>
            <a:r>
              <a:rPr lang="en-US" sz="1800" dirty="0"/>
              <a:t>Female External Genitalia: Deep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27.16b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7838" y="0"/>
            <a:ext cx="6126162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External Genitalia: </a:t>
            </a:r>
            <a:r>
              <a:rPr lang="en-US" sz="4000" dirty="0" smtClean="0"/>
              <a:t>Vulva</a:t>
            </a:r>
            <a:endParaRPr lang="en-US" sz="4000" dirty="0"/>
          </a:p>
        </p:txBody>
      </p:sp>
      <p:sp>
        <p:nvSpPr>
          <p:cNvPr id="2263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82763"/>
            <a:ext cx="8229600" cy="4343400"/>
          </a:xfrm>
        </p:spPr>
        <p:txBody>
          <a:bodyPr/>
          <a:lstStyle/>
          <a:p>
            <a:r>
              <a:rPr lang="en-US" dirty="0" smtClean="0"/>
              <a:t>_______________________________:  </a:t>
            </a:r>
            <a:r>
              <a:rPr lang="en-US" dirty="0"/>
              <a:t>Lies external to the vagina and includes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Labia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Vestibular structures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Genitalia: Vulva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4662487"/>
          </a:xfrm>
        </p:spPr>
        <p:txBody>
          <a:bodyPr/>
          <a:lstStyle/>
          <a:p>
            <a:r>
              <a:rPr lang="en-US" dirty="0"/>
              <a:t>Mons pubis</a:t>
            </a:r>
            <a:r>
              <a:rPr lang="en-US" sz="3600" dirty="0"/>
              <a:t> </a:t>
            </a:r>
          </a:p>
          <a:p>
            <a:pPr lvl="1"/>
            <a:r>
              <a:rPr lang="en-US" dirty="0"/>
              <a:t>round, </a:t>
            </a:r>
            <a:r>
              <a:rPr lang="en-US" dirty="0" smtClean="0"/>
              <a:t>__________________________________ overlying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endParaRPr lang="en-US" sz="2800" dirty="0"/>
          </a:p>
          <a:p>
            <a:r>
              <a:rPr lang="en-US" dirty="0"/>
              <a:t>Labia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elongated, hair-covered,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homologous to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Genitalia: Vulva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Labia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__________________________________  </a:t>
            </a:r>
            <a:r>
              <a:rPr lang="en-US" sz="3200" dirty="0"/>
              <a:t>skin folds lying within the labia </a:t>
            </a:r>
            <a:r>
              <a:rPr lang="en-US" sz="3200" dirty="0" err="1"/>
              <a:t>majora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3200" dirty="0"/>
              <a:t>homologous to the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Greater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Pea-size glands flanking the vagina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Homologous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Keep the vestibule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External Genitalia: Vulva (Pudendum)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Clitoris </a:t>
            </a:r>
            <a:r>
              <a:rPr lang="en-US" dirty="0" smtClean="0"/>
              <a:t>(______________________________)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exposed portion is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Diamond-shaped region between the pubic arch and coccyx </a:t>
            </a:r>
          </a:p>
          <a:p>
            <a:pPr lvl="1"/>
            <a:r>
              <a:rPr lang="en-US" dirty="0"/>
              <a:t>Bordered by the </a:t>
            </a:r>
            <a:r>
              <a:rPr lang="en-US" dirty="0" smtClean="0"/>
              <a:t>_______________________________________ laterally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Mammary Glands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640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Modified </a:t>
            </a:r>
            <a:r>
              <a:rPr lang="en-US" dirty="0" smtClean="0"/>
              <a:t>_____________________________ consisting </a:t>
            </a:r>
            <a:r>
              <a:rPr lang="en-US" dirty="0"/>
              <a:t>of 15-25 lobes that radiate around and open at the nipple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pigmented skin surrounding the nipple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 attach </a:t>
            </a:r>
            <a:r>
              <a:rPr lang="en-US" dirty="0"/>
              <a:t>the breast to underlying muscle fascia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Mammary Glands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Lobes contain </a:t>
            </a:r>
            <a:r>
              <a:rPr lang="en-US" dirty="0" smtClean="0"/>
              <a:t>____________________________________ that _________________________________ in </a:t>
            </a:r>
            <a:r>
              <a:rPr lang="en-US" dirty="0"/>
              <a:t>lactating women</a:t>
            </a:r>
          </a:p>
          <a:p>
            <a:endParaRPr lang="en-US" dirty="0"/>
          </a:p>
          <a:p>
            <a:r>
              <a:rPr lang="en-US" dirty="0"/>
              <a:t>Compound alveolar glands pass milk to </a:t>
            </a:r>
            <a:r>
              <a:rPr lang="en-US" dirty="0" smtClean="0"/>
              <a:t>_____________________________________, </a:t>
            </a:r>
            <a:r>
              <a:rPr lang="en-US" dirty="0"/>
              <a:t>which open to the outside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Structure of Lactating Mammary Glands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27.17</a:t>
            </a:r>
          </a:p>
        </p:txBody>
      </p:sp>
      <p:pic>
        <p:nvPicPr>
          <p:cNvPr id="23040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57338"/>
            <a:ext cx="9144000" cy="53006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Breast Cancer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458913"/>
            <a:ext cx="8270875" cy="4995862"/>
          </a:xfrm>
        </p:spPr>
        <p:txBody>
          <a:bodyPr/>
          <a:lstStyle/>
          <a:p>
            <a:r>
              <a:rPr lang="en-US" sz="2800" dirty="0"/>
              <a:t>Usually arises from the epithelial cells of the ducts</a:t>
            </a:r>
          </a:p>
          <a:p>
            <a:r>
              <a:rPr lang="en-US" sz="2800" dirty="0"/>
              <a:t>Risk factors include:</a:t>
            </a:r>
          </a:p>
          <a:p>
            <a:pPr lvl="1"/>
            <a:r>
              <a:rPr lang="en-US" sz="2400" dirty="0" smtClean="0"/>
              <a:t>______________________________________________ or </a:t>
            </a:r>
            <a:r>
              <a:rPr lang="en-US" sz="2400" dirty="0"/>
              <a:t>late menopause</a:t>
            </a:r>
          </a:p>
          <a:p>
            <a:pPr lvl="1"/>
            <a:r>
              <a:rPr lang="en-US" sz="2400" dirty="0"/>
              <a:t>No pregnancies or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Previous history of breast cancer or family history of breast cancer</a:t>
            </a:r>
          </a:p>
          <a:p>
            <a:pPr lvl="1"/>
            <a:r>
              <a:rPr lang="en-US" sz="2400" dirty="0"/>
              <a:t>Hereditary factors including mutations to the genes BRCA1 and BRCA2</a:t>
            </a:r>
          </a:p>
          <a:p>
            <a:r>
              <a:rPr lang="en-US" sz="2800" dirty="0" smtClean="0"/>
              <a:t>___________________ of </a:t>
            </a:r>
            <a:r>
              <a:rPr lang="en-US" sz="2800" dirty="0"/>
              <a:t>women with breast cancer have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Detection </a:t>
            </a:r>
            <a:r>
              <a:rPr lang="en-US" sz="4000" dirty="0"/>
              <a:t>and Treatment</a:t>
            </a:r>
          </a:p>
        </p:txBody>
      </p:sp>
      <p:sp>
        <p:nvSpPr>
          <p:cNvPr id="23245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7393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Early detection is by </a:t>
            </a:r>
            <a:r>
              <a:rPr lang="en-US" dirty="0" smtClean="0"/>
              <a:t>_________________________________________  </a:t>
            </a:r>
            <a:r>
              <a:rPr lang="en-US" dirty="0"/>
              <a:t>and mammography</a:t>
            </a:r>
          </a:p>
          <a:p>
            <a:endParaRPr lang="en-US" dirty="0" smtClean="0"/>
          </a:p>
          <a:p>
            <a:r>
              <a:rPr lang="en-US" dirty="0" smtClean="0"/>
              <a:t>Treatment </a:t>
            </a:r>
            <a:r>
              <a:rPr lang="en-US" dirty="0"/>
              <a:t>depends upon the characteristics of the lesion</a:t>
            </a:r>
          </a:p>
          <a:p>
            <a:endParaRPr lang="en-US" dirty="0" smtClean="0"/>
          </a:p>
          <a:p>
            <a:r>
              <a:rPr lang="en-US" dirty="0" smtClean="0"/>
              <a:t>Radiation</a:t>
            </a:r>
            <a:r>
              <a:rPr lang="en-US" dirty="0"/>
              <a:t>, chemotherapy, and surgery followed by irradiation and chemotherapy</a:t>
            </a:r>
          </a:p>
          <a:p>
            <a:endParaRPr lang="en-US" dirty="0" smtClean="0"/>
          </a:p>
          <a:p>
            <a:r>
              <a:rPr lang="en-US" dirty="0" smtClean="0"/>
              <a:t>Today</a:t>
            </a:r>
            <a:r>
              <a:rPr lang="en-US" dirty="0"/>
              <a:t>, </a:t>
            </a:r>
            <a:r>
              <a:rPr lang="en-US" dirty="0" smtClean="0"/>
              <a:t>_______________________________________ is </a:t>
            </a:r>
            <a:r>
              <a:rPr lang="en-US" dirty="0"/>
              <a:t>the surgery used rather than radical mastectomy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Ovaries</a:t>
            </a:r>
          </a:p>
        </p:txBody>
      </p:sp>
      <p:sp>
        <p:nvSpPr>
          <p:cNvPr id="2068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101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follicle consists of an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Cells around the </a:t>
            </a:r>
            <a:r>
              <a:rPr lang="en-US" dirty="0" err="1"/>
              <a:t>oocyte</a:t>
            </a:r>
            <a:r>
              <a:rPr lang="en-US" dirty="0"/>
              <a:t> are called: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sz="2800" dirty="0"/>
              <a:t>one cell layer thick</a:t>
            </a:r>
          </a:p>
          <a:p>
            <a:pPr lvl="1">
              <a:lnSpc>
                <a:spcPct val="90000"/>
              </a:lnSpc>
            </a:pP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sz="2800" dirty="0"/>
              <a:t>when </a:t>
            </a:r>
            <a:r>
              <a:rPr lang="en-US" sz="2800" dirty="0" smtClean="0"/>
              <a:t>______________________________________ is </a:t>
            </a:r>
            <a:r>
              <a:rPr lang="en-US" sz="2800" dirty="0"/>
              <a:t>present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Oogenesis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Production of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the fetal period, </a:t>
            </a:r>
            <a:r>
              <a:rPr lang="en-US" dirty="0" err="1"/>
              <a:t>oogonia</a:t>
            </a:r>
            <a:r>
              <a:rPr lang="en-US" dirty="0"/>
              <a:t> (2</a:t>
            </a:r>
            <a:r>
              <a:rPr lang="en-US" i="1" dirty="0"/>
              <a:t>n</a:t>
            </a:r>
            <a:r>
              <a:rPr lang="en-US" dirty="0"/>
              <a:t> ovarian stem cells) multiply by mitosis and store nutrients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 appear </a:t>
            </a:r>
            <a:r>
              <a:rPr lang="en-US" dirty="0"/>
              <a:t>as </a:t>
            </a:r>
            <a:r>
              <a:rPr lang="en-US" dirty="0" err="1"/>
              <a:t>oogonia</a:t>
            </a:r>
            <a:r>
              <a:rPr lang="en-US" dirty="0"/>
              <a:t> are transformed into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Oogenesis: Puberty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274763"/>
            <a:ext cx="8270875" cy="5080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Primary </a:t>
            </a:r>
            <a:r>
              <a:rPr lang="en-US" dirty="0" err="1"/>
              <a:t>oocytes</a:t>
            </a:r>
            <a:r>
              <a:rPr lang="en-US" dirty="0"/>
              <a:t> begin meiosis but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 puberty, one activated primary </a:t>
            </a:r>
            <a:r>
              <a:rPr lang="en-US" dirty="0" err="1"/>
              <a:t>oocyte</a:t>
            </a:r>
            <a:r>
              <a:rPr lang="en-US" dirty="0"/>
              <a:t> produces two haploid cells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first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secondary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secondary </a:t>
            </a:r>
            <a:r>
              <a:rPr lang="en-US" dirty="0" err="1"/>
              <a:t>oocyte</a:t>
            </a:r>
            <a:r>
              <a:rPr lang="en-US" dirty="0"/>
              <a:t> arrests in </a:t>
            </a:r>
            <a:r>
              <a:rPr lang="en-US" dirty="0" smtClean="0"/>
              <a:t>______________________________________                         and </a:t>
            </a:r>
            <a:r>
              <a:rPr lang="en-US" dirty="0"/>
              <a:t>is ovulated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Oogenesis: Puberty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_____________________________________ the </a:t>
            </a:r>
            <a:r>
              <a:rPr lang="en-US" dirty="0"/>
              <a:t>second </a:t>
            </a:r>
            <a:r>
              <a:rPr lang="en-US" dirty="0" err="1"/>
              <a:t>oocyte</a:t>
            </a:r>
            <a:r>
              <a:rPr lang="en-US" dirty="0"/>
              <a:t> completes meiosis II, yielding: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large ovum (the functional gamete)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tiny second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0"/>
            <a:ext cx="5338763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Ovarian Cycle</a:t>
            </a:r>
          </a:p>
        </p:txBody>
      </p:sp>
      <p:sp>
        <p:nvSpPr>
          <p:cNvPr id="23654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02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Monthly series of events associated with the maturation of an egg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period of </a:t>
            </a:r>
            <a:r>
              <a:rPr lang="en-US" dirty="0" smtClean="0"/>
              <a:t>________________________________________ (</a:t>
            </a:r>
            <a:r>
              <a:rPr lang="en-US" dirty="0"/>
              <a:t>days 1–14)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 period of corpus </a:t>
            </a:r>
            <a:r>
              <a:rPr lang="en-US" dirty="0" err="1"/>
              <a:t>luteum</a:t>
            </a:r>
            <a:r>
              <a:rPr lang="en-US" dirty="0"/>
              <a:t> activity (days 14–28)</a:t>
            </a:r>
          </a:p>
          <a:p>
            <a:r>
              <a:rPr lang="en-US" dirty="0"/>
              <a:t>Ovulation occurs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Follicular Phase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primordial follicle, directed by the </a:t>
            </a:r>
            <a:r>
              <a:rPr lang="en-US" dirty="0" err="1"/>
              <a:t>oocyte</a:t>
            </a:r>
            <a:r>
              <a:rPr lang="en-US" dirty="0"/>
              <a:t>, becomes a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Primary follicle becomes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 theca </a:t>
            </a:r>
            <a:r>
              <a:rPr lang="en-US" dirty="0" err="1"/>
              <a:t>folliculi</a:t>
            </a:r>
            <a:r>
              <a:rPr lang="en-US" dirty="0"/>
              <a:t> and </a:t>
            </a:r>
            <a:r>
              <a:rPr lang="en-US" dirty="0" err="1"/>
              <a:t>granulosa</a:t>
            </a:r>
            <a:r>
              <a:rPr lang="en-US" dirty="0"/>
              <a:t> cells cooperate to produce estrogens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 forms </a:t>
            </a:r>
            <a:r>
              <a:rPr lang="en-US" dirty="0"/>
              <a:t>around the </a:t>
            </a:r>
            <a:r>
              <a:rPr lang="en-US" dirty="0" err="1"/>
              <a:t>oocyte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antrum</a:t>
            </a:r>
            <a:r>
              <a:rPr lang="en-US" dirty="0"/>
              <a:t> is formed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Follicular Phase</a:t>
            </a:r>
          </a:p>
        </p:txBody>
      </p:sp>
      <p:sp>
        <p:nvSpPr>
          <p:cNvPr id="2385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secondary follicle becomes a vesicular follicle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 and </a:t>
            </a:r>
            <a:r>
              <a:rPr lang="en-US" dirty="0"/>
              <a:t>isolates the </a:t>
            </a:r>
            <a:r>
              <a:rPr lang="en-US" dirty="0" err="1"/>
              <a:t>oocyte</a:t>
            </a:r>
            <a:r>
              <a:rPr lang="en-US" dirty="0"/>
              <a:t> and the corona </a:t>
            </a:r>
            <a:r>
              <a:rPr lang="en-US" dirty="0" err="1"/>
              <a:t>radiata</a:t>
            </a:r>
            <a:endParaRPr lang="en-US" dirty="0"/>
          </a:p>
          <a:p>
            <a:pPr lvl="1"/>
            <a:r>
              <a:rPr lang="en-US" dirty="0"/>
              <a:t>The full size follicle (vesicular follicle) </a:t>
            </a:r>
            <a:r>
              <a:rPr lang="en-US" dirty="0" smtClean="0"/>
              <a:t>_________________________________  </a:t>
            </a:r>
            <a:r>
              <a:rPr lang="en-US" dirty="0"/>
              <a:t>from the external surface of the ovary</a:t>
            </a:r>
          </a:p>
          <a:p>
            <a:pPr lvl="1"/>
            <a:r>
              <a:rPr lang="en-US" dirty="0"/>
              <a:t>The primary </a:t>
            </a:r>
            <a:r>
              <a:rPr lang="en-US" dirty="0" err="1"/>
              <a:t>oocyte</a:t>
            </a:r>
            <a:r>
              <a:rPr lang="en-US" dirty="0"/>
              <a:t> completes meiosis I, and the stage is set for ovulation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Ovarian Cycle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27.20</a:t>
            </a:r>
          </a:p>
        </p:txBody>
      </p:sp>
      <p:pic>
        <p:nvPicPr>
          <p:cNvPr id="23962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49363"/>
            <a:ext cx="9144000" cy="56086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Ovulation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76788"/>
          </a:xfrm>
        </p:spPr>
        <p:txBody>
          <a:bodyPr>
            <a:normAutofit/>
          </a:bodyPr>
          <a:lstStyle/>
          <a:p>
            <a:r>
              <a:rPr lang="en-US" dirty="0"/>
              <a:t>Ovulation occurs when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Mittelschmerz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 twinge of </a:t>
            </a:r>
            <a:r>
              <a:rPr lang="en-US" dirty="0" smtClean="0"/>
              <a:t>___________________________ sometimes </a:t>
            </a:r>
            <a:r>
              <a:rPr lang="en-US" dirty="0"/>
              <a:t>felt at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1-2% of ovulations release more than one secondary </a:t>
            </a:r>
            <a:r>
              <a:rPr lang="en-US" dirty="0" err="1"/>
              <a:t>oocyte</a:t>
            </a:r>
            <a:r>
              <a:rPr lang="en-US" dirty="0"/>
              <a:t>, which if fertilized, results in fraternal twins 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Luteal Phase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481138"/>
            <a:ext cx="8270875" cy="5173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After ovulation,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ruptured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forms the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corpus </a:t>
            </a:r>
            <a:r>
              <a:rPr lang="en-US" dirty="0" err="1"/>
              <a:t>luteum</a:t>
            </a:r>
            <a:r>
              <a:rPr lang="en-US" dirty="0"/>
              <a:t> secretes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Ovaries</a:t>
            </a:r>
          </a:p>
        </p:txBody>
      </p:sp>
      <p:sp>
        <p:nvSpPr>
          <p:cNvPr id="20787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75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one layer of squamous-like follicle cells surrounds the </a:t>
            </a:r>
            <a:r>
              <a:rPr lang="en-US" dirty="0" err="1"/>
              <a:t>oocyte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two or more layers of </a:t>
            </a:r>
            <a:r>
              <a:rPr lang="en-US" dirty="0" smtClean="0"/>
              <a:t>___________________________________________ cells </a:t>
            </a:r>
            <a:r>
              <a:rPr lang="en-US" dirty="0"/>
              <a:t>enclose the </a:t>
            </a:r>
            <a:r>
              <a:rPr lang="en-US" dirty="0" err="1"/>
              <a:t>oocyte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has a </a:t>
            </a:r>
            <a:r>
              <a:rPr lang="en-US" dirty="0" smtClean="0"/>
              <a:t>_________________________________________ between </a:t>
            </a:r>
            <a:r>
              <a:rPr lang="en-US" dirty="0" err="1"/>
              <a:t>granulosa</a:t>
            </a:r>
            <a:r>
              <a:rPr lang="en-US" dirty="0"/>
              <a:t> cells that coalesces to form a central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Luteal Phase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pregnancy does not occur: </a:t>
            </a:r>
          </a:p>
          <a:p>
            <a:pPr lvl="1"/>
            <a:r>
              <a:rPr lang="en-US" dirty="0"/>
              <a:t>the corpus </a:t>
            </a:r>
            <a:r>
              <a:rPr lang="en-US" dirty="0" err="1"/>
              <a:t>luteum</a:t>
            </a:r>
            <a:r>
              <a:rPr lang="en-US" dirty="0"/>
              <a:t> degenerates in 10 days, leaving a scar </a:t>
            </a:r>
          </a:p>
          <a:p>
            <a:pPr lvl="2"/>
            <a:r>
              <a:rPr lang="en-US" sz="2800" dirty="0" smtClean="0"/>
              <a:t> </a:t>
            </a:r>
            <a:endParaRPr lang="en-US" sz="2800" dirty="0"/>
          </a:p>
          <a:p>
            <a:endParaRPr lang="en-US" sz="2400" dirty="0"/>
          </a:p>
          <a:p>
            <a:r>
              <a:rPr lang="en-US" dirty="0"/>
              <a:t>If pregnancy does occur</a:t>
            </a:r>
          </a:p>
          <a:p>
            <a:pPr lvl="1"/>
            <a:r>
              <a:rPr lang="en-US" dirty="0"/>
              <a:t>the corpus </a:t>
            </a:r>
            <a:r>
              <a:rPr lang="en-US" dirty="0" err="1"/>
              <a:t>luteum</a:t>
            </a:r>
            <a:r>
              <a:rPr lang="en-US" dirty="0"/>
              <a:t> produces hormones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at about 3 months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Ovaries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secondary follicle at its </a:t>
            </a:r>
            <a:r>
              <a:rPr lang="en-US" dirty="0" smtClean="0"/>
              <a:t>_____________________________________ that </a:t>
            </a:r>
            <a:r>
              <a:rPr lang="en-US" dirty="0"/>
              <a:t>bulges from the surface of the ovary</a:t>
            </a:r>
          </a:p>
          <a:p>
            <a:r>
              <a:rPr lang="en-US" dirty="0"/>
              <a:t>Ovulation </a:t>
            </a:r>
          </a:p>
          <a:p>
            <a:pPr lvl="1"/>
            <a:r>
              <a:rPr lang="en-US" dirty="0" smtClean="0"/>
              <a:t>_________________________________________from </a:t>
            </a:r>
            <a:r>
              <a:rPr lang="en-US" dirty="0"/>
              <a:t>the ripening follicle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ruptured follicle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47313" cy="1143000"/>
          </a:xfrm>
        </p:spPr>
        <p:txBody>
          <a:bodyPr/>
          <a:lstStyle/>
          <a:p>
            <a:r>
              <a:rPr lang="en-US" dirty="0"/>
              <a:t>Ovaries</a:t>
            </a:r>
          </a:p>
        </p:txBody>
      </p:sp>
      <p:pic>
        <p:nvPicPr>
          <p:cNvPr id="20992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28875"/>
            <a:ext cx="7288213" cy="4429125"/>
          </a:xfrm>
          <a:prstGeom prst="rect">
            <a:avLst/>
          </a:prstGeom>
          <a:noFill/>
        </p:spPr>
      </p:pic>
      <p:pic>
        <p:nvPicPr>
          <p:cNvPr id="209929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99050" y="0"/>
            <a:ext cx="4044950" cy="25527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Fallopian Tubes</a:t>
            </a:r>
            <a:endParaRPr lang="en-US" sz="4000" dirty="0"/>
          </a:p>
        </p:txBody>
      </p:sp>
      <p:sp>
        <p:nvSpPr>
          <p:cNvPr id="21094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926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Receive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a </a:t>
            </a:r>
            <a:r>
              <a:rPr lang="en-US" dirty="0" smtClean="0"/>
              <a:t>_</a:t>
            </a:r>
          </a:p>
          <a:p>
            <a:endParaRPr lang="en-US" dirty="0" smtClean="0"/>
          </a:p>
          <a:p>
            <a:r>
              <a:rPr lang="en-US" dirty="0" smtClean="0"/>
              <a:t>Empty </a:t>
            </a:r>
            <a:r>
              <a:rPr lang="en-US" dirty="0"/>
              <a:t>into the uterus via the isthmus</a:t>
            </a:r>
          </a:p>
          <a:p>
            <a:endParaRPr lang="en-US" dirty="0" smtClean="0"/>
          </a:p>
          <a:p>
            <a:r>
              <a:rPr lang="en-US" dirty="0" smtClean="0"/>
              <a:t>Expand </a:t>
            </a:r>
            <a:r>
              <a:rPr lang="en-US" dirty="0"/>
              <a:t>distally around the ovary forming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ampulla</a:t>
            </a:r>
            <a:r>
              <a:rPr lang="en-US" dirty="0"/>
              <a:t> ends in the funnel-shaped, ciliated </a:t>
            </a:r>
            <a:r>
              <a:rPr lang="en-US" dirty="0" err="1"/>
              <a:t>infundibulum</a:t>
            </a:r>
            <a:r>
              <a:rPr lang="en-US" dirty="0"/>
              <a:t> containing fingerlike projections called </a:t>
            </a:r>
            <a:r>
              <a:rPr lang="en-US" dirty="0" err="1"/>
              <a:t>fimbriae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Tubes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uterine tubes have </a:t>
            </a:r>
            <a:r>
              <a:rPr lang="en-US" dirty="0" smtClean="0"/>
              <a:t>__________________________________ with </a:t>
            </a:r>
            <a:r>
              <a:rPr lang="en-US" dirty="0"/>
              <a:t>the ovaries and the ovulated </a:t>
            </a:r>
            <a:r>
              <a:rPr lang="en-US" dirty="0" err="1"/>
              <a:t>oocyte</a:t>
            </a:r>
            <a:r>
              <a:rPr lang="en-US" dirty="0"/>
              <a:t> is cast into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Beating </a:t>
            </a:r>
            <a:r>
              <a:rPr lang="en-US" dirty="0" smtClean="0"/>
              <a:t>__________________________ on </a:t>
            </a:r>
            <a:r>
              <a:rPr lang="en-US" dirty="0"/>
              <a:t>the </a:t>
            </a:r>
            <a:r>
              <a:rPr lang="en-US" dirty="0" err="1"/>
              <a:t>fimbriae</a:t>
            </a:r>
            <a:r>
              <a:rPr lang="en-US" dirty="0"/>
              <a:t> create currents to carry the </a:t>
            </a:r>
            <a:r>
              <a:rPr lang="en-US" dirty="0" err="1"/>
              <a:t>oocyte</a:t>
            </a:r>
            <a:r>
              <a:rPr lang="en-US" dirty="0"/>
              <a:t> into the uterine tube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Tubes</a:t>
            </a:r>
          </a:p>
        </p:txBody>
      </p:sp>
      <p:sp>
        <p:nvSpPr>
          <p:cNvPr id="2129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oocyte</a:t>
            </a:r>
            <a:r>
              <a:rPr lang="en-US" dirty="0"/>
              <a:t> is carried toward the uterus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Nonciliated</a:t>
            </a:r>
            <a:r>
              <a:rPr lang="en-US" dirty="0"/>
              <a:t> cells keep the </a:t>
            </a:r>
            <a:r>
              <a:rPr lang="en-US" dirty="0" err="1"/>
              <a:t>oocyte</a:t>
            </a:r>
            <a:r>
              <a:rPr lang="en-US" dirty="0"/>
              <a:t> and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1070</Words>
  <Application>Microsoft Office PowerPoint</Application>
  <PresentationFormat>On-screen Show (4:3)</PresentationFormat>
  <Paragraphs>252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The Ovaries</vt:lpstr>
      <vt:lpstr>Ovaries</vt:lpstr>
      <vt:lpstr>Ovaries</vt:lpstr>
      <vt:lpstr>Ovaries</vt:lpstr>
      <vt:lpstr>Ovaries</vt:lpstr>
      <vt:lpstr>Ovaries</vt:lpstr>
      <vt:lpstr>Fallopian Tubes</vt:lpstr>
      <vt:lpstr>Uterine Tubes</vt:lpstr>
      <vt:lpstr>Uterine Tubes</vt:lpstr>
      <vt:lpstr>Uterus</vt:lpstr>
      <vt:lpstr>Uterus</vt:lpstr>
      <vt:lpstr>Uterine Wall</vt:lpstr>
      <vt:lpstr>Endometrium</vt:lpstr>
      <vt:lpstr>Uterine Vascular Supply</vt:lpstr>
      <vt:lpstr>Uterine Vascular Supply</vt:lpstr>
      <vt:lpstr>Uterine Vascular Supply</vt:lpstr>
      <vt:lpstr>Vagina</vt:lpstr>
      <vt:lpstr>Vagina</vt:lpstr>
      <vt:lpstr>Vagina</vt:lpstr>
      <vt:lpstr>Female External Genitalia: Deep</vt:lpstr>
      <vt:lpstr>External Genitalia: Vulva</vt:lpstr>
      <vt:lpstr>External Genitalia: Vulva</vt:lpstr>
      <vt:lpstr>External Genitalia: Vulva</vt:lpstr>
      <vt:lpstr>External Genitalia: Vulva (Pudendum)</vt:lpstr>
      <vt:lpstr>Mammary Glands</vt:lpstr>
      <vt:lpstr>Mammary Glands</vt:lpstr>
      <vt:lpstr>Structure of Lactating Mammary Glands</vt:lpstr>
      <vt:lpstr>Breast Cancer</vt:lpstr>
      <vt:lpstr>Detection and Treatment</vt:lpstr>
      <vt:lpstr>Oogenesis</vt:lpstr>
      <vt:lpstr>Oogenesis: Puberty</vt:lpstr>
      <vt:lpstr>Oogenesis: Puberty</vt:lpstr>
      <vt:lpstr>Slide 33</vt:lpstr>
      <vt:lpstr>Ovarian Cycle</vt:lpstr>
      <vt:lpstr>Follicular Phase</vt:lpstr>
      <vt:lpstr>Follicular Phase</vt:lpstr>
      <vt:lpstr>Ovarian Cycle</vt:lpstr>
      <vt:lpstr>Ovulation</vt:lpstr>
      <vt:lpstr>Luteal Phase</vt:lpstr>
      <vt:lpstr>Luteal Phase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Ovaries</dc:title>
  <dc:creator>Wargo, Betsy</dc:creator>
  <cp:lastModifiedBy>Wargo, Betsy</cp:lastModifiedBy>
  <cp:revision>1</cp:revision>
  <dcterms:created xsi:type="dcterms:W3CDTF">2009-11-03T19:39:32Z</dcterms:created>
  <dcterms:modified xsi:type="dcterms:W3CDTF">2009-11-03T19:40:04Z</dcterms:modified>
</cp:coreProperties>
</file>