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5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3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4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0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6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0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6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26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99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94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8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4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692B8-914F-4C93-B5A3-6319533D7CCC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E5FA3-6C8A-4BA5-8C36-AF8FB99701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72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Regulation of Glomerular Filtration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38912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/>
              <a:t>Three mechanisms control the GFR  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n-US" sz="320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/>
              <a:t>Renal autoregulation (intrinsic system)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n-US" sz="320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/>
              <a:t>Neural controls</a:t>
            </a:r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endParaRPr lang="en-US" sz="3200"/>
          </a:p>
          <a:p>
            <a:pPr marL="731520" lvl="1" indent="-27432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/>
              <a:t>Hormonal mechanism (the renin-angiotensin system)</a:t>
            </a:r>
          </a:p>
        </p:txBody>
      </p:sp>
    </p:spTree>
    <p:extLst>
      <p:ext uri="{BB962C8B-B14F-4D97-AF65-F5344CB8AC3E}">
        <p14:creationId xmlns:p14="http://schemas.microsoft.com/office/powerpoint/2010/main" val="241960689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Atrial Natriuretic Peptide Activity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752600"/>
            <a:ext cx="8270875" cy="473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ANP reduces blood Na</a:t>
            </a:r>
            <a:r>
              <a:rPr lang="en-US" baseline="30000" smtClean="0"/>
              <a:t>+</a:t>
            </a:r>
            <a:r>
              <a:rPr lang="en-US" smtClean="0"/>
              <a:t> which: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Decreases blood volume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Lowers blood pressure</a:t>
            </a:r>
          </a:p>
          <a:p>
            <a:pPr>
              <a:lnSpc>
                <a:spcPct val="90000"/>
              </a:lnSpc>
            </a:pPr>
            <a:r>
              <a:rPr lang="en-US" smtClean="0"/>
              <a:t>ANP lowers blood Na</a:t>
            </a:r>
            <a:r>
              <a:rPr lang="en-US" baseline="30000" smtClean="0"/>
              <a:t>+</a:t>
            </a:r>
            <a:r>
              <a:rPr lang="en-US" smtClean="0"/>
              <a:t> by: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Acting directly on medullary ducts to inhibit Na</a:t>
            </a:r>
            <a:r>
              <a:rPr lang="en-US" baseline="30000" smtClean="0"/>
              <a:t>+</a:t>
            </a:r>
            <a:r>
              <a:rPr lang="en-US" smtClean="0"/>
              <a:t> reabsorption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Counteracting the effects of angiotensin II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Indirectly stimulating an increase in GFR reducing water reabsorption</a:t>
            </a:r>
          </a:p>
        </p:txBody>
      </p:sp>
    </p:spTree>
    <p:extLst>
      <p:ext uri="{BB962C8B-B14F-4D97-AF65-F5344CB8AC3E}">
        <p14:creationId xmlns:p14="http://schemas.microsoft.com/office/powerpoint/2010/main" val="165336843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Tubular Secretion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Essentially reabsorption in reverse, where substances move from peritubular capillaries or tubule cells into filtrate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Tubular secretion is important for: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Disposing of substances not already in the filtrate 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Eliminating undesirable substances such as urea and uric acid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Ridding the body of excess potassium 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Controlling blood pH</a:t>
            </a:r>
          </a:p>
        </p:txBody>
      </p:sp>
    </p:spTree>
    <p:extLst>
      <p:ext uri="{BB962C8B-B14F-4D97-AF65-F5344CB8AC3E}">
        <p14:creationId xmlns:p14="http://schemas.microsoft.com/office/powerpoint/2010/main" val="63757300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Formation of Dilute Urine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Filtrate is diluted in the ascending loop of Henle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Dilute urine is created by allowing this filtrate to continue into the renal pelvis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This will happen as long as antidiuretic hormone (ADH) is not being secreted </a:t>
            </a:r>
          </a:p>
        </p:txBody>
      </p:sp>
    </p:spTree>
    <p:extLst>
      <p:ext uri="{BB962C8B-B14F-4D97-AF65-F5344CB8AC3E}">
        <p14:creationId xmlns:p14="http://schemas.microsoft.com/office/powerpoint/2010/main" val="1586691118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Formation of Dilute Urine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Collecting ducts remain impermeable to water; no further water reabsorption occurs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Sodium and selected ions can be removed by active and passive mechanisms 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Urine osmolality can be as low as 50 mOsm (one-sixth that of plasma)</a:t>
            </a:r>
          </a:p>
        </p:txBody>
      </p:sp>
    </p:spTree>
    <p:extLst>
      <p:ext uri="{BB962C8B-B14F-4D97-AF65-F5344CB8AC3E}">
        <p14:creationId xmlns:p14="http://schemas.microsoft.com/office/powerpoint/2010/main" val="184761450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Formation of Concentrated Urine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Antidiuretic hormone (ADH) inhibits diuresis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This equalizes the osmolality of the filtrate and the interstitial fluid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In the presence of ADH, 99% of the water in filtrate is reabsorbed</a:t>
            </a:r>
            <a:endParaRPr lang="en-US" b="1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17359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Formation of Concentrated Urine</a:t>
            </a:r>
          </a:p>
        </p:txBody>
      </p:sp>
      <p:sp>
        <p:nvSpPr>
          <p:cNvPr id="20377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ADH-dependent water reabsorption is called facultative water reabsorption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ADH is the signal to produce concentrated urine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The kidneys’ ability to respond depends upon the high medullary osmotic gradient</a:t>
            </a:r>
          </a:p>
        </p:txBody>
      </p:sp>
    </p:spTree>
    <p:extLst>
      <p:ext uri="{BB962C8B-B14F-4D97-AF65-F5344CB8AC3E}">
        <p14:creationId xmlns:p14="http://schemas.microsoft.com/office/powerpoint/2010/main" val="342349005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Diuretics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000000"/>
                </a:solidFill>
              </a:rPr>
              <a:t>Chemicals that enhance the urinary output include:</a:t>
            </a:r>
          </a:p>
          <a:p>
            <a:pPr lvl="1">
              <a:lnSpc>
                <a:spcPct val="90000"/>
              </a:lnSpc>
            </a:pPr>
            <a:endParaRPr lang="en-US" sz="320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smtClean="0">
                <a:solidFill>
                  <a:srgbClr val="000000"/>
                </a:solidFill>
              </a:rPr>
              <a:t>Any substance not reabsorbed</a:t>
            </a:r>
          </a:p>
          <a:p>
            <a:pPr lvl="1">
              <a:lnSpc>
                <a:spcPct val="90000"/>
              </a:lnSpc>
            </a:pPr>
            <a:endParaRPr lang="en-US" sz="320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200" smtClean="0">
                <a:solidFill>
                  <a:srgbClr val="000000"/>
                </a:solidFill>
              </a:rPr>
              <a:t>Substances that exceed the ability of the renal tubules to reabsorb it</a:t>
            </a:r>
          </a:p>
          <a:p>
            <a:pPr lvl="1">
              <a:lnSpc>
                <a:spcPct val="90000"/>
              </a:lnSpc>
            </a:pPr>
            <a:endParaRPr lang="en-US" sz="3200" smtClean="0"/>
          </a:p>
          <a:p>
            <a:pPr lvl="1">
              <a:lnSpc>
                <a:spcPct val="90000"/>
              </a:lnSpc>
            </a:pPr>
            <a:r>
              <a:rPr lang="en-US" sz="3200" smtClean="0"/>
              <a:t>Substances that inhibit Na</a:t>
            </a:r>
            <a:r>
              <a:rPr lang="en-US" sz="3200" baseline="30000" smtClean="0"/>
              <a:t>+</a:t>
            </a:r>
            <a:r>
              <a:rPr lang="en-US" sz="3200" smtClean="0"/>
              <a:t> reabsorption</a:t>
            </a:r>
            <a:endParaRPr lang="en-US" sz="3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72820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Diuretics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rtlCol="0">
            <a:norm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sz="3600">
                <a:solidFill>
                  <a:srgbClr val="000000"/>
                </a:solidFill>
              </a:rPr>
              <a:t>Osmotic diuretics include:</a:t>
            </a:r>
            <a:endParaRPr lang="en-US" sz="3500">
              <a:solidFill>
                <a:srgbClr val="000000"/>
              </a:solidFill>
            </a:endParaRP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>
                <a:solidFill>
                  <a:srgbClr val="000000"/>
                </a:solidFill>
              </a:rPr>
              <a:t>High glucose levels </a:t>
            </a: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>
                <a:solidFill>
                  <a:srgbClr val="000000"/>
                </a:solidFill>
              </a:rPr>
              <a:t>carries water out with the glucose 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>
                <a:solidFill>
                  <a:srgbClr val="000000"/>
                </a:solidFill>
              </a:rPr>
              <a:t>Alcohol </a:t>
            </a: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>
                <a:solidFill>
                  <a:srgbClr val="000000"/>
                </a:solidFill>
              </a:rPr>
              <a:t>inhibits the release of ADH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>
                <a:solidFill>
                  <a:srgbClr val="000000"/>
                </a:solidFill>
              </a:rPr>
              <a:t>Caffeine and most diuretic drugs</a:t>
            </a: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>
                <a:solidFill>
                  <a:srgbClr val="000000"/>
                </a:solidFill>
              </a:rPr>
              <a:t>inhibit sodium ion reabsorption</a:t>
            </a:r>
          </a:p>
          <a:p>
            <a:pPr marL="731520" lvl="1" indent="-27432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3200">
                <a:solidFill>
                  <a:srgbClr val="000000"/>
                </a:solidFill>
              </a:rPr>
              <a:t>Lasix and Diuril </a:t>
            </a:r>
          </a:p>
          <a:p>
            <a:pPr marL="996696" lvl="2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Arial"/>
              <a:buChar char="▪"/>
              <a:defRPr/>
            </a:pPr>
            <a:r>
              <a:rPr lang="en-US" sz="2800">
                <a:solidFill>
                  <a:srgbClr val="000000"/>
                </a:solidFill>
              </a:rPr>
              <a:t>inhibit Na</a:t>
            </a:r>
            <a:r>
              <a:rPr lang="en-US" sz="2800" baseline="30000">
                <a:solidFill>
                  <a:srgbClr val="000000"/>
                </a:solidFill>
              </a:rPr>
              <a:t>+</a:t>
            </a:r>
            <a:r>
              <a:rPr lang="en-US" sz="2800">
                <a:solidFill>
                  <a:srgbClr val="000000"/>
                </a:solidFill>
              </a:rPr>
              <a:t>-associated symporters</a:t>
            </a:r>
          </a:p>
        </p:txBody>
      </p:sp>
    </p:spTree>
    <p:extLst>
      <p:ext uri="{BB962C8B-B14F-4D97-AF65-F5344CB8AC3E}">
        <p14:creationId xmlns:p14="http://schemas.microsoft.com/office/powerpoint/2010/main" val="14477850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Ureters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Slender tubes that convey urine from the kidneys to the bladder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Ureters enter the base of  the bladder through the posterior wall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This closes their distal ends as bladder pressure increases and prevents backflow of urine into the ureters </a:t>
            </a:r>
          </a:p>
        </p:txBody>
      </p:sp>
    </p:spTree>
    <p:extLst>
      <p:ext uri="{BB962C8B-B14F-4D97-AF65-F5344CB8AC3E}">
        <p14:creationId xmlns:p14="http://schemas.microsoft.com/office/powerpoint/2010/main" val="32848834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Ureters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Ureters have a trilayered wall  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Transitional epithelial mucosa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Smooth muscle muscularis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Fibrous connective tissue adventitia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Ureters actively propel urine to the bladder via response to smooth muscle stretch</a:t>
            </a:r>
          </a:p>
        </p:txBody>
      </p:sp>
    </p:spTree>
    <p:extLst>
      <p:ext uri="{BB962C8B-B14F-4D97-AF65-F5344CB8AC3E}">
        <p14:creationId xmlns:p14="http://schemas.microsoft.com/office/powerpoint/2010/main" val="199017246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Intrinsic Controls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Under normal conditions, renal autoregulation maintains a nearly constant glomerular filtration rate</a:t>
            </a:r>
          </a:p>
        </p:txBody>
      </p:sp>
    </p:spTree>
    <p:extLst>
      <p:ext uri="{BB962C8B-B14F-4D97-AF65-F5344CB8AC3E}">
        <p14:creationId xmlns:p14="http://schemas.microsoft.com/office/powerpoint/2010/main" val="516343839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Urinary Bladder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447800"/>
            <a:ext cx="8270875" cy="5089525"/>
          </a:xfrm>
        </p:spPr>
        <p:txBody>
          <a:bodyPr/>
          <a:lstStyle/>
          <a:p>
            <a:r>
              <a:rPr lang="en-US" sz="2800" smtClean="0"/>
              <a:t>Smooth, collapsible, muscular sac that stores urine</a:t>
            </a:r>
          </a:p>
          <a:p>
            <a:r>
              <a:rPr lang="en-US" sz="2800" smtClean="0"/>
              <a:t>It lies retroperitoneally on the pelvic floor posterior to the pubic symphysis</a:t>
            </a:r>
          </a:p>
          <a:p>
            <a:pPr lvl="1"/>
            <a:r>
              <a:rPr lang="en-US" sz="2400" smtClean="0"/>
              <a:t>Males – prostate gland surrounds the neck inferiorly</a:t>
            </a:r>
          </a:p>
          <a:p>
            <a:pPr lvl="1"/>
            <a:r>
              <a:rPr lang="en-US" sz="2400" smtClean="0"/>
              <a:t>Females – anterior to the vagina and uterus</a:t>
            </a:r>
          </a:p>
          <a:p>
            <a:r>
              <a:rPr lang="en-US" sz="2800" smtClean="0"/>
              <a:t>Trigone – triangular area outlined by the openings for the ureters and the urethra</a:t>
            </a:r>
          </a:p>
          <a:p>
            <a:pPr lvl="1"/>
            <a:r>
              <a:rPr lang="en-US" sz="2400" smtClean="0"/>
              <a:t>Clinically important because infections tend to persist in this region</a:t>
            </a:r>
          </a:p>
        </p:txBody>
      </p:sp>
    </p:spTree>
    <p:extLst>
      <p:ext uri="{BB962C8B-B14F-4D97-AF65-F5344CB8AC3E}">
        <p14:creationId xmlns:p14="http://schemas.microsoft.com/office/powerpoint/2010/main" val="301932770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Urinary Bladder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The bladder wall has three layers  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Transitional epithelial mucosa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A thick muscular layer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A fibrous adventitia</a:t>
            </a:r>
          </a:p>
          <a:p>
            <a:r>
              <a:rPr lang="en-US" smtClean="0">
                <a:solidFill>
                  <a:srgbClr val="000000"/>
                </a:solidFill>
              </a:rPr>
              <a:t>The bladder is distensible and collapses when empty </a:t>
            </a:r>
          </a:p>
          <a:p>
            <a:r>
              <a:rPr lang="en-US" smtClean="0">
                <a:solidFill>
                  <a:srgbClr val="000000"/>
                </a:solidFill>
              </a:rPr>
              <a:t>As urine accumulates, the bladder expands without significant rise in internal pressure</a:t>
            </a:r>
          </a:p>
        </p:txBody>
      </p:sp>
    </p:spTree>
    <p:extLst>
      <p:ext uri="{BB962C8B-B14F-4D97-AF65-F5344CB8AC3E}">
        <p14:creationId xmlns:p14="http://schemas.microsoft.com/office/powerpoint/2010/main" val="238555404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Urethra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000000"/>
                </a:solidFill>
              </a:rPr>
              <a:t>Muscular tube that:</a:t>
            </a:r>
          </a:p>
          <a:p>
            <a:pPr lvl="1"/>
            <a:endParaRPr lang="en-US" sz="3200" smtClean="0">
              <a:solidFill>
                <a:srgbClr val="000000"/>
              </a:solidFill>
            </a:endParaRPr>
          </a:p>
          <a:p>
            <a:pPr lvl="1"/>
            <a:r>
              <a:rPr lang="en-US" sz="3200" smtClean="0">
                <a:solidFill>
                  <a:srgbClr val="000000"/>
                </a:solidFill>
              </a:rPr>
              <a:t>Drains urine from the bladder</a:t>
            </a:r>
          </a:p>
          <a:p>
            <a:pPr lvl="1"/>
            <a:endParaRPr lang="en-US" sz="3200" smtClean="0">
              <a:solidFill>
                <a:srgbClr val="000000"/>
              </a:solidFill>
            </a:endParaRPr>
          </a:p>
          <a:p>
            <a:pPr lvl="1"/>
            <a:r>
              <a:rPr lang="en-US" sz="3200" smtClean="0">
                <a:solidFill>
                  <a:srgbClr val="000000"/>
                </a:solidFill>
              </a:rPr>
              <a:t>Conveys it out of the body</a:t>
            </a:r>
          </a:p>
        </p:txBody>
      </p:sp>
    </p:spTree>
    <p:extLst>
      <p:ext uri="{BB962C8B-B14F-4D97-AF65-F5344CB8AC3E}">
        <p14:creationId xmlns:p14="http://schemas.microsoft.com/office/powerpoint/2010/main" val="37222097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Urethra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Sphincters keep the urethra closed when urine is not being passed</a:t>
            </a:r>
            <a:endParaRPr lang="en-US" sz="2800" smtClean="0">
              <a:solidFill>
                <a:srgbClr val="000000"/>
              </a:solidFill>
            </a:endParaRPr>
          </a:p>
          <a:p>
            <a:pPr lvl="1"/>
            <a:r>
              <a:rPr lang="en-US" smtClean="0">
                <a:solidFill>
                  <a:srgbClr val="000000"/>
                </a:solidFill>
              </a:rPr>
              <a:t>Internal urethral sphincter 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involuntary sphincter at the bladder-urethra junction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External urethral sphincter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voluntary sphincter surrounding the urethra as it passes through the urogenital diaphragm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Levator ani muscle 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voluntary urethral sphincter</a:t>
            </a:r>
            <a:endParaRPr lang="en-US" sz="20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58388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Female Urethra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447800"/>
            <a:ext cx="8270875" cy="5114925"/>
          </a:xfrm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The female urethra is tightly bound to the anterior vaginal wall 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Its external opening lies anterior to the vaginal opening and posterior to the clitoris</a:t>
            </a:r>
          </a:p>
        </p:txBody>
      </p:sp>
    </p:spTree>
    <p:extLst>
      <p:ext uri="{BB962C8B-B14F-4D97-AF65-F5344CB8AC3E}">
        <p14:creationId xmlns:p14="http://schemas.microsoft.com/office/powerpoint/2010/main" val="2817704341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Male urethra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The male urethra has three named regions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Prostatic urethra 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runs within the prostate gland</a:t>
            </a:r>
          </a:p>
          <a:p>
            <a:pPr lvl="1"/>
            <a:r>
              <a:rPr lang="en-US" smtClean="0">
                <a:solidFill>
                  <a:srgbClr val="000000"/>
                </a:solidFill>
              </a:rPr>
              <a:t>Membranous urethra </a:t>
            </a:r>
          </a:p>
          <a:p>
            <a:pPr lvl="2"/>
            <a:r>
              <a:rPr lang="en-US" smtClean="0">
                <a:solidFill>
                  <a:srgbClr val="000000"/>
                </a:solidFill>
              </a:rPr>
              <a:t>runs through the urogenital diaphragm</a:t>
            </a:r>
          </a:p>
          <a:p>
            <a:pPr lvl="1"/>
            <a:r>
              <a:rPr lang="en-US" smtClean="0"/>
              <a:t>Spongy (penile) urethra </a:t>
            </a:r>
          </a:p>
          <a:p>
            <a:pPr lvl="2"/>
            <a:r>
              <a:rPr lang="en-US" smtClean="0"/>
              <a:t>passes through the penis and opens via the external urethral orifice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1152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Micturition (Voiding or Urination)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524000"/>
            <a:ext cx="8270875" cy="5113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The act of emptying the bladder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Distension of bladder walls initiates spinal reflexes that: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Stimulate contraction of the external urethral sphincter</a:t>
            </a:r>
          </a:p>
          <a:p>
            <a:pPr lvl="1">
              <a:lnSpc>
                <a:spcPct val="90000"/>
              </a:lnSpc>
            </a:pPr>
            <a:endParaRPr lang="en-US" smtClean="0"/>
          </a:p>
          <a:p>
            <a:pPr lvl="1">
              <a:lnSpc>
                <a:spcPct val="90000"/>
              </a:lnSpc>
            </a:pPr>
            <a:r>
              <a:rPr lang="en-US" smtClean="0"/>
              <a:t>Inhibit the detrusor muscle and internal sphincter (temporarily)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990434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Micturition (Voiding or Urination)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Voiding reflexes:</a:t>
            </a:r>
          </a:p>
          <a:p>
            <a:pPr lvl="1"/>
            <a:r>
              <a:rPr lang="en-US" smtClean="0"/>
              <a:t>Stimulate the detrusor muscle to contract</a:t>
            </a:r>
          </a:p>
          <a:p>
            <a:pPr lvl="1"/>
            <a:r>
              <a:rPr lang="en-US" smtClean="0"/>
              <a:t>Inhibit the internal and external sphincters</a:t>
            </a:r>
          </a:p>
        </p:txBody>
      </p:sp>
    </p:spTree>
    <p:extLst>
      <p:ext uri="{BB962C8B-B14F-4D97-AF65-F5344CB8AC3E}">
        <p14:creationId xmlns:p14="http://schemas.microsoft.com/office/powerpoint/2010/main" val="345540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Extrinsic Controls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When the sympathetic nervous system is at rest:</a:t>
            </a:r>
          </a:p>
          <a:p>
            <a:pPr lvl="1"/>
            <a:endParaRPr lang="en-US" sz="3200" smtClean="0"/>
          </a:p>
          <a:p>
            <a:pPr lvl="1"/>
            <a:r>
              <a:rPr lang="en-US" sz="3200" smtClean="0"/>
              <a:t>Renal blood vessels are maximally dilated</a:t>
            </a:r>
          </a:p>
          <a:p>
            <a:pPr lvl="1"/>
            <a:endParaRPr lang="en-US" sz="3200" smtClean="0"/>
          </a:p>
          <a:p>
            <a:pPr lvl="1"/>
            <a:r>
              <a:rPr lang="en-US" sz="3200" smtClean="0"/>
              <a:t>Autoregulation mechanisms prevail</a:t>
            </a:r>
          </a:p>
        </p:txBody>
      </p:sp>
    </p:spTree>
    <p:extLst>
      <p:ext uri="{BB962C8B-B14F-4D97-AF65-F5344CB8AC3E}">
        <p14:creationId xmlns:p14="http://schemas.microsoft.com/office/powerpoint/2010/main" val="11167773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Extrinsic Controls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Under stress: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Norepinephrine is released by the sympathetic nervous system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Epinephrine is released by the adrenal medulla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Afferent arterioles constrict and filtration is inhibited  </a:t>
            </a:r>
          </a:p>
          <a:p>
            <a:pPr>
              <a:lnSpc>
                <a:spcPct val="90000"/>
              </a:lnSpc>
            </a:pPr>
            <a:r>
              <a:rPr lang="en-US" smtClean="0"/>
              <a:t>The sympathetic nervous system also stimulates the renin-angiotensin mechanism</a:t>
            </a:r>
          </a:p>
        </p:txBody>
      </p:sp>
    </p:spTree>
    <p:extLst>
      <p:ext uri="{BB962C8B-B14F-4D97-AF65-F5344CB8AC3E}">
        <p14:creationId xmlns:p14="http://schemas.microsoft.com/office/powerpoint/2010/main" val="11305708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Renin-Angiotensin Mechanism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524000"/>
            <a:ext cx="8270875" cy="4937125"/>
          </a:xfrm>
        </p:spPr>
        <p:txBody>
          <a:bodyPr/>
          <a:lstStyle/>
          <a:p>
            <a:r>
              <a:rPr lang="en-US" sz="2800" smtClean="0"/>
              <a:t>Is triggered when the JG cells release renin</a:t>
            </a:r>
          </a:p>
          <a:p>
            <a:r>
              <a:rPr lang="en-US" sz="2800" smtClean="0"/>
              <a:t>Renin acts on angiotensinogen to release angiotensin I  </a:t>
            </a:r>
          </a:p>
          <a:p>
            <a:r>
              <a:rPr lang="en-US" sz="2800" smtClean="0"/>
              <a:t>Angiotensin I is converted to angiotensin II </a:t>
            </a:r>
          </a:p>
          <a:p>
            <a:r>
              <a:rPr lang="en-US" sz="2800" smtClean="0"/>
              <a:t>Angiotensin II: </a:t>
            </a:r>
          </a:p>
          <a:p>
            <a:pPr lvl="1"/>
            <a:r>
              <a:rPr lang="en-US" sz="2400" smtClean="0"/>
              <a:t>Causes mean arterial pressure to rise </a:t>
            </a:r>
          </a:p>
          <a:p>
            <a:pPr lvl="1"/>
            <a:r>
              <a:rPr lang="en-US" sz="2400" smtClean="0"/>
              <a:t>Stimulates the adrenal cortex to release aldosterone </a:t>
            </a:r>
          </a:p>
          <a:p>
            <a:r>
              <a:rPr lang="en-US" sz="2800" smtClean="0"/>
              <a:t>As a result, both systemic and glomerular hydrostatic pressure rise</a:t>
            </a:r>
          </a:p>
        </p:txBody>
      </p:sp>
    </p:spTree>
    <p:extLst>
      <p:ext uri="{BB962C8B-B14F-4D97-AF65-F5344CB8AC3E}">
        <p14:creationId xmlns:p14="http://schemas.microsoft.com/office/powerpoint/2010/main" val="36247157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Renin Release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298450" y="1676400"/>
            <a:ext cx="8270875" cy="4784725"/>
          </a:xfrm>
        </p:spPr>
        <p:txBody>
          <a:bodyPr/>
          <a:lstStyle/>
          <a:p>
            <a:r>
              <a:rPr lang="en-US" sz="3600" smtClean="0">
                <a:solidFill>
                  <a:srgbClr val="000000"/>
                </a:solidFill>
              </a:rPr>
              <a:t>Renin release is triggered by:</a:t>
            </a:r>
          </a:p>
          <a:p>
            <a:pPr lvl="1"/>
            <a:r>
              <a:rPr lang="en-US" sz="3200" smtClean="0">
                <a:solidFill>
                  <a:srgbClr val="000000"/>
                </a:solidFill>
              </a:rPr>
              <a:t>Reduced stretch of the granular JG cells</a:t>
            </a:r>
          </a:p>
          <a:p>
            <a:pPr lvl="1"/>
            <a:r>
              <a:rPr lang="en-US" sz="3200" smtClean="0">
                <a:solidFill>
                  <a:srgbClr val="000000"/>
                </a:solidFill>
              </a:rPr>
              <a:t>Stimulation of the JG cells by activated macula densa cells</a:t>
            </a:r>
          </a:p>
          <a:p>
            <a:pPr lvl="1"/>
            <a:r>
              <a:rPr lang="en-US" sz="3200" smtClean="0">
                <a:solidFill>
                  <a:srgbClr val="000000"/>
                </a:solidFill>
              </a:rPr>
              <a:t>Direct stimulation of the JG cells via </a:t>
            </a:r>
            <a:r>
              <a:rPr lang="en-US" sz="3200" smtClean="0">
                <a:solidFill>
                  <a:srgbClr val="000000"/>
                </a:solidFill>
                <a:sym typeface="Symbol" charset="2"/>
              </a:rPr>
              <a:t></a:t>
            </a:r>
            <a:r>
              <a:rPr lang="en-US" sz="3200" baseline="-25000" smtClean="0">
                <a:solidFill>
                  <a:srgbClr val="000000"/>
                </a:solidFill>
              </a:rPr>
              <a:t>1</a:t>
            </a:r>
            <a:r>
              <a:rPr lang="en-US" sz="3200" smtClean="0">
                <a:solidFill>
                  <a:srgbClr val="000000"/>
                </a:solidFill>
              </a:rPr>
              <a:t>-adrenergic receptors by renal nerves</a:t>
            </a:r>
          </a:p>
          <a:p>
            <a:pPr lvl="1"/>
            <a:r>
              <a:rPr lang="en-US" sz="3200" smtClean="0"/>
              <a:t>Angiotensin II</a:t>
            </a:r>
          </a:p>
        </p:txBody>
      </p:sp>
    </p:spTree>
    <p:extLst>
      <p:ext uri="{BB962C8B-B14F-4D97-AF65-F5344CB8AC3E}">
        <p14:creationId xmlns:p14="http://schemas.microsoft.com/office/powerpoint/2010/main" val="99172722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Tubular Reabsorption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>
                <a:solidFill>
                  <a:srgbClr val="000000"/>
                </a:solidFill>
              </a:rPr>
              <a:t>All organic nutrients are reabsorbed</a:t>
            </a:r>
          </a:p>
          <a:p>
            <a:endParaRPr lang="en-US" sz="3600" smtClean="0">
              <a:solidFill>
                <a:srgbClr val="000000"/>
              </a:solidFill>
            </a:endParaRPr>
          </a:p>
          <a:p>
            <a:r>
              <a:rPr lang="en-US" sz="3600" smtClean="0">
                <a:solidFill>
                  <a:srgbClr val="000000"/>
                </a:solidFill>
              </a:rPr>
              <a:t>Water and ion reabsorption is hormonally controlled</a:t>
            </a:r>
          </a:p>
          <a:p>
            <a:endParaRPr lang="en-US" sz="3600" smtClean="0">
              <a:solidFill>
                <a:srgbClr val="000000"/>
              </a:solidFill>
            </a:endParaRPr>
          </a:p>
          <a:p>
            <a:r>
              <a:rPr lang="en-US" sz="3600" smtClean="0">
                <a:solidFill>
                  <a:srgbClr val="000000"/>
                </a:solidFill>
              </a:rPr>
              <a:t>Reabsorption may be an active (requiring ATP) or passive process</a:t>
            </a:r>
          </a:p>
        </p:txBody>
      </p:sp>
    </p:spTree>
    <p:extLst>
      <p:ext uri="{BB962C8B-B14F-4D97-AF65-F5344CB8AC3E}">
        <p14:creationId xmlns:p14="http://schemas.microsoft.com/office/powerpoint/2010/main" val="185038629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Nonreabsorbed Substances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A transport maximum (T</a:t>
            </a:r>
            <a:r>
              <a:rPr lang="en-US" baseline="-25000" smtClean="0">
                <a:solidFill>
                  <a:srgbClr val="000000"/>
                </a:solidFill>
              </a:rPr>
              <a:t>m</a:t>
            </a:r>
            <a:r>
              <a:rPr lang="en-US" smtClean="0">
                <a:solidFill>
                  <a:srgbClr val="000000"/>
                </a:solidFill>
              </a:rPr>
              <a:t>): </a:t>
            </a:r>
          </a:p>
          <a:p>
            <a:pPr lvl="1"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Reflects the number of carriers in the renal tubules available </a:t>
            </a:r>
          </a:p>
          <a:p>
            <a:pPr lvl="1"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Exists for nearly every substance that is actively reabsorbed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When the carriers are saturated, excess of that substance is excreted</a:t>
            </a:r>
          </a:p>
        </p:txBody>
      </p:sp>
    </p:spTree>
    <p:extLst>
      <p:ext uri="{BB962C8B-B14F-4D97-AF65-F5344CB8AC3E}">
        <p14:creationId xmlns:p14="http://schemas.microsoft.com/office/powerpoint/2010/main" val="360037952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Nonreabsorbed Substances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000000"/>
                </a:solidFill>
              </a:rPr>
              <a:t>Substances are not reabsorbed if they: </a:t>
            </a:r>
          </a:p>
          <a:p>
            <a:pPr lvl="1">
              <a:lnSpc>
                <a:spcPct val="90000"/>
              </a:lnSpc>
            </a:pPr>
            <a:r>
              <a:rPr lang="en-US" sz="3200" smtClean="0">
                <a:solidFill>
                  <a:srgbClr val="000000"/>
                </a:solidFill>
              </a:rPr>
              <a:t>Lack carriers</a:t>
            </a:r>
          </a:p>
          <a:p>
            <a:pPr lvl="1">
              <a:lnSpc>
                <a:spcPct val="90000"/>
              </a:lnSpc>
            </a:pPr>
            <a:r>
              <a:rPr lang="en-US" sz="3200" smtClean="0">
                <a:solidFill>
                  <a:srgbClr val="000000"/>
                </a:solidFill>
              </a:rPr>
              <a:t>Are not lipid soluble</a:t>
            </a:r>
          </a:p>
          <a:p>
            <a:pPr lvl="1">
              <a:lnSpc>
                <a:spcPct val="90000"/>
              </a:lnSpc>
            </a:pPr>
            <a:r>
              <a:rPr lang="en-US" sz="3200" smtClean="0">
                <a:solidFill>
                  <a:srgbClr val="000000"/>
                </a:solidFill>
              </a:rPr>
              <a:t>Are too large to pass through membrane pores</a:t>
            </a:r>
          </a:p>
          <a:p>
            <a:pPr>
              <a:lnSpc>
                <a:spcPct val="90000"/>
              </a:lnSpc>
            </a:pPr>
            <a:r>
              <a:rPr lang="en-US" sz="3600" smtClean="0">
                <a:solidFill>
                  <a:srgbClr val="000000"/>
                </a:solidFill>
              </a:rPr>
              <a:t>Urea, creatinine, and uric acid are the most important nonreabsorbed substances</a:t>
            </a:r>
          </a:p>
        </p:txBody>
      </p:sp>
    </p:spTree>
    <p:extLst>
      <p:ext uri="{BB962C8B-B14F-4D97-AF65-F5344CB8AC3E}">
        <p14:creationId xmlns:p14="http://schemas.microsoft.com/office/powerpoint/2010/main" val="154073715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965</Words>
  <Application>Microsoft Office PowerPoint</Application>
  <PresentationFormat>On-screen Show (4:3)</PresentationFormat>
  <Paragraphs>180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Regulation of Glomerular Filtration</vt:lpstr>
      <vt:lpstr>Intrinsic Controls</vt:lpstr>
      <vt:lpstr>Extrinsic Controls</vt:lpstr>
      <vt:lpstr>Extrinsic Controls</vt:lpstr>
      <vt:lpstr>Renin-Angiotensin Mechanism</vt:lpstr>
      <vt:lpstr>Renin Release</vt:lpstr>
      <vt:lpstr>Tubular Reabsorption</vt:lpstr>
      <vt:lpstr>Nonreabsorbed Substances</vt:lpstr>
      <vt:lpstr>Nonreabsorbed Substances</vt:lpstr>
      <vt:lpstr>Atrial Natriuretic Peptide Activity</vt:lpstr>
      <vt:lpstr>Tubular Secretion</vt:lpstr>
      <vt:lpstr>Formation of Dilute Urine</vt:lpstr>
      <vt:lpstr>Formation of Dilute Urine</vt:lpstr>
      <vt:lpstr>Formation of Concentrated Urine</vt:lpstr>
      <vt:lpstr>Formation of Concentrated Urine</vt:lpstr>
      <vt:lpstr>Diuretics</vt:lpstr>
      <vt:lpstr>Diuretics</vt:lpstr>
      <vt:lpstr>Ureters</vt:lpstr>
      <vt:lpstr>Ureters</vt:lpstr>
      <vt:lpstr>Urinary Bladder</vt:lpstr>
      <vt:lpstr>Urinary Bladder</vt:lpstr>
      <vt:lpstr>Urethra</vt:lpstr>
      <vt:lpstr>Urethra</vt:lpstr>
      <vt:lpstr>Female Urethra</vt:lpstr>
      <vt:lpstr>Male urethra</vt:lpstr>
      <vt:lpstr>Micturition (Voiding or Urination)</vt:lpstr>
      <vt:lpstr>Micturition (Voiding or Urination)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Regulation of Glomerular Filtration</dc:title>
  <dc:creator>bawargo</dc:creator>
  <cp:lastModifiedBy>bawargo</cp:lastModifiedBy>
  <cp:revision>1</cp:revision>
  <dcterms:created xsi:type="dcterms:W3CDTF">2012-04-09T16:01:21Z</dcterms:created>
  <dcterms:modified xsi:type="dcterms:W3CDTF">2012-04-09T16:03:41Z</dcterms:modified>
</cp:coreProperties>
</file>