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78" r:id="rId5"/>
    <p:sldId id="279" r:id="rId6"/>
    <p:sldId id="277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4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3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4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8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5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0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D9A2-6E1E-46EE-ADB5-562C8E3A804F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F254-553B-4434-AE93-27AA0AF71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2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Lab practical</a:t>
            </a:r>
            <a:endParaRPr lang="en-US" dirty="0"/>
          </a:p>
        </p:txBody>
      </p:sp>
      <p:pic>
        <p:nvPicPr>
          <p:cNvPr id="29698" name="Picture 2" descr="http://2.bp.blogspot.com/_Avn14E-3prY/R7zQovrl7lI/AAAAAAAAA24/Gmpt9h1B0us/s400/Picture+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990600"/>
            <a:ext cx="4429125" cy="571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47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pest management (IPM)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multiple approaches to limit damage by insects</a:t>
            </a:r>
          </a:p>
          <a:p>
            <a:r>
              <a:rPr lang="en-US" dirty="0" smtClean="0"/>
              <a:t>May include pesticide application</a:t>
            </a:r>
          </a:p>
          <a:p>
            <a:r>
              <a:rPr lang="en-US" dirty="0" smtClean="0"/>
              <a:t>Biological control by enemies</a:t>
            </a:r>
          </a:p>
          <a:p>
            <a:r>
              <a:rPr lang="en-US" dirty="0" smtClean="0"/>
              <a:t>Cultural control (tillage type)</a:t>
            </a:r>
          </a:p>
          <a:p>
            <a:r>
              <a:rPr lang="en-US" dirty="0" smtClean="0"/>
              <a:t>Crop resistance to pest</a:t>
            </a:r>
          </a:p>
          <a:p>
            <a:r>
              <a:rPr lang="en-US" dirty="0" smtClean="0"/>
              <a:t>Successes: Rice, Citrus, Alfalfa, Cotton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are neurotoxins</a:t>
            </a:r>
          </a:p>
          <a:p>
            <a:pPr lvl="1"/>
            <a:r>
              <a:rPr lang="en-US" dirty="0" smtClean="0"/>
              <a:t>Inhibit acetylcholine esterase (enzyme critical for nerve transmission)</a:t>
            </a:r>
          </a:p>
          <a:p>
            <a:pPr lvl="1"/>
            <a:r>
              <a:rPr lang="en-US" dirty="0" smtClean="0"/>
              <a:t>Kill nerve cells directly</a:t>
            </a:r>
          </a:p>
          <a:p>
            <a:pPr lvl="1"/>
            <a:r>
              <a:rPr lang="en-US" dirty="0" smtClean="0"/>
              <a:t>Hormone mimics</a:t>
            </a:r>
          </a:p>
          <a:p>
            <a:pPr lvl="1"/>
            <a:r>
              <a:rPr lang="en-US" dirty="0" smtClean="0"/>
              <a:t>Inhibit cuticle synthesis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Plant-derived</a:t>
            </a:r>
          </a:p>
          <a:p>
            <a:pPr lvl="1"/>
            <a:r>
              <a:rPr lang="en-US" dirty="0" smtClean="0"/>
              <a:t>Alkaloids (Nicotine)</a:t>
            </a:r>
          </a:p>
          <a:p>
            <a:pPr lvl="1"/>
            <a:r>
              <a:rPr lang="en-US" dirty="0" smtClean="0"/>
              <a:t>Rotenone (from legumes)</a:t>
            </a:r>
          </a:p>
          <a:p>
            <a:pPr lvl="1"/>
            <a:r>
              <a:rPr lang="en-US" dirty="0" err="1" smtClean="0"/>
              <a:t>Pyrethroids</a:t>
            </a:r>
            <a:r>
              <a:rPr lang="en-US" dirty="0" smtClean="0"/>
              <a:t> (from composites)</a:t>
            </a:r>
          </a:p>
          <a:p>
            <a:pPr lvl="1"/>
            <a:r>
              <a:rPr lang="en-US" dirty="0" err="1" smtClean="0"/>
              <a:t>Neem</a:t>
            </a:r>
            <a:r>
              <a:rPr lang="en-US" dirty="0" smtClean="0"/>
              <a:t> (from </a:t>
            </a:r>
            <a:r>
              <a:rPr lang="en-US" i="1" dirty="0" err="1" smtClean="0"/>
              <a:t>Azadirachta</a:t>
            </a:r>
            <a:r>
              <a:rPr lang="en-US" i="1" dirty="0" smtClean="0"/>
              <a:t> </a:t>
            </a:r>
            <a:r>
              <a:rPr lang="en-US" i="1" dirty="0" err="1" smtClean="0"/>
              <a:t>indica</a:t>
            </a:r>
            <a:r>
              <a:rPr lang="en-US" i="1" dirty="0" smtClean="0"/>
              <a:t> </a:t>
            </a:r>
            <a:r>
              <a:rPr lang="en-US" dirty="0" err="1" smtClean="0"/>
              <a:t>Meliaceae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Spinosad</a:t>
            </a:r>
            <a:r>
              <a:rPr lang="en-US" dirty="0" smtClean="0"/>
              <a:t> (from a </a:t>
            </a:r>
            <a:r>
              <a:rPr lang="en-US" dirty="0" err="1" smtClean="0"/>
              <a:t>Bactrium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Synthetic organic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Carbamates</a:t>
            </a:r>
            <a:r>
              <a:rPr lang="en-US" dirty="0" smtClean="0"/>
              <a:t> (</a:t>
            </a:r>
            <a:r>
              <a:rPr lang="en-US" dirty="0" err="1" smtClean="0"/>
              <a:t>Carbaryl</a:t>
            </a:r>
            <a:r>
              <a:rPr lang="en-US" dirty="0" smtClean="0"/>
              <a:t>)</a:t>
            </a:r>
          </a:p>
          <a:p>
            <a:r>
              <a:rPr lang="en-US" dirty="0" smtClean="0"/>
              <a:t>Organophosphates (</a:t>
            </a:r>
            <a:r>
              <a:rPr lang="en-US" dirty="0" err="1" smtClean="0"/>
              <a:t>Malathion</a:t>
            </a:r>
            <a:r>
              <a:rPr lang="en-US" dirty="0" smtClean="0"/>
              <a:t>, Parathion)</a:t>
            </a:r>
          </a:p>
          <a:p>
            <a:r>
              <a:rPr lang="en-US" dirty="0" err="1" smtClean="0"/>
              <a:t>Organochlorine</a:t>
            </a:r>
            <a:r>
              <a:rPr lang="en-US" dirty="0" smtClean="0"/>
              <a:t> (DDT, Chlordane)</a:t>
            </a:r>
          </a:p>
          <a:p>
            <a:r>
              <a:rPr lang="en-US" dirty="0" err="1" smtClean="0"/>
              <a:t>Phenylpyrazoles</a:t>
            </a:r>
            <a:r>
              <a:rPr lang="en-US" dirty="0" smtClean="0"/>
              <a:t> (Frontline)</a:t>
            </a:r>
          </a:p>
          <a:p>
            <a:r>
              <a:rPr lang="en-US" dirty="0" smtClean="0"/>
              <a:t>Generally:</a:t>
            </a:r>
          </a:p>
          <a:p>
            <a:pPr lvl="1"/>
            <a:r>
              <a:rPr lang="en-US" dirty="0" smtClean="0"/>
              <a:t>Broad spectrum</a:t>
            </a:r>
          </a:p>
          <a:p>
            <a:pPr lvl="1"/>
            <a:r>
              <a:rPr lang="en-US" dirty="0" smtClean="0"/>
              <a:t>Toxic to </a:t>
            </a:r>
            <a:r>
              <a:rPr lang="en-US" dirty="0" err="1" smtClean="0"/>
              <a:t>noninsects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Synthetic organic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 err="1" smtClean="0"/>
              <a:t>Organochlorines</a:t>
            </a:r>
            <a:r>
              <a:rPr lang="en-US" sz="3200" dirty="0" smtClean="0"/>
              <a:t> –</a:t>
            </a:r>
          </a:p>
          <a:p>
            <a:pPr marL="742950" lvl="2" indent="-342900"/>
            <a:r>
              <a:rPr lang="en-US" sz="2800" dirty="0" smtClean="0"/>
              <a:t>sequestered in fat</a:t>
            </a:r>
          </a:p>
          <a:p>
            <a:pPr marL="742950" lvl="2" indent="-342900"/>
            <a:r>
              <a:rPr lang="en-US" sz="2800" dirty="0" smtClean="0"/>
              <a:t>Bioaccumulation</a:t>
            </a:r>
          </a:p>
          <a:p>
            <a:pPr marL="742950" lvl="2" indent="-342900"/>
            <a:r>
              <a:rPr lang="en-US" sz="2800" dirty="0" smtClean="0"/>
              <a:t>Environmentally persistent</a:t>
            </a:r>
          </a:p>
          <a:p>
            <a:pPr marL="742950" lvl="2" indent="-342900"/>
            <a:r>
              <a:rPr lang="en-US" sz="2800" dirty="0" smtClean="0"/>
              <a:t>Relatively low short term toxicity to vertebrates</a:t>
            </a:r>
          </a:p>
          <a:p>
            <a:r>
              <a:rPr lang="en-US" dirty="0" smtClean="0"/>
              <a:t>Organophosphates –</a:t>
            </a:r>
          </a:p>
          <a:p>
            <a:pPr lvl="1"/>
            <a:r>
              <a:rPr lang="en-US" dirty="0" smtClean="0"/>
              <a:t>Relatively high toxicity to vertebrates</a:t>
            </a:r>
          </a:p>
          <a:p>
            <a:pPr lvl="1"/>
            <a:r>
              <a:rPr lang="en-US" dirty="0" smtClean="0"/>
              <a:t>Not environmentally persistent</a:t>
            </a:r>
          </a:p>
          <a:p>
            <a:pPr lvl="1"/>
            <a:r>
              <a:rPr lang="en-US" dirty="0" smtClean="0"/>
              <a:t>Not sequestered, no accumulation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Insect growth 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Hormone mimics</a:t>
            </a:r>
          </a:p>
          <a:p>
            <a:r>
              <a:rPr lang="en-US" dirty="0" smtClean="0"/>
              <a:t>JH mimics</a:t>
            </a:r>
          </a:p>
          <a:p>
            <a:pPr lvl="1"/>
            <a:r>
              <a:rPr lang="en-US" dirty="0" err="1" smtClean="0"/>
              <a:t>Methoprene</a:t>
            </a:r>
            <a:r>
              <a:rPr lang="en-US" dirty="0" smtClean="0"/>
              <a:t>, </a:t>
            </a:r>
            <a:r>
              <a:rPr lang="en-US" dirty="0" err="1" smtClean="0"/>
              <a:t>pyrpoxifen</a:t>
            </a:r>
            <a:endParaRPr lang="en-US" dirty="0" smtClean="0"/>
          </a:p>
          <a:p>
            <a:pPr lvl="1"/>
            <a:r>
              <a:rPr lang="en-US" dirty="0" smtClean="0"/>
              <a:t>Disrupt normal development</a:t>
            </a:r>
          </a:p>
          <a:p>
            <a:r>
              <a:rPr lang="en-US" dirty="0" smtClean="0"/>
              <a:t>Chitin synthesis inhibitors (</a:t>
            </a:r>
            <a:r>
              <a:rPr lang="en-US" dirty="0" err="1" smtClean="0"/>
              <a:t>diflubenzuron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Neem</a:t>
            </a:r>
            <a:endParaRPr lang="en-US" dirty="0" smtClean="0"/>
          </a:p>
          <a:p>
            <a:r>
              <a:rPr lang="en-US" dirty="0" smtClean="0"/>
              <a:t>Molting hormone mimics (</a:t>
            </a:r>
            <a:r>
              <a:rPr lang="en-US" dirty="0" err="1" smtClean="0"/>
              <a:t>teflubenzon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natural enemies to control pests</a:t>
            </a:r>
          </a:p>
          <a:p>
            <a:r>
              <a:rPr lang="en-US" b="1" dirty="0" smtClean="0"/>
              <a:t>Classical biological control</a:t>
            </a:r>
          </a:p>
          <a:p>
            <a:pPr lvl="1"/>
            <a:r>
              <a:rPr lang="en-US" dirty="0" smtClean="0"/>
              <a:t>Nonnative pest</a:t>
            </a:r>
          </a:p>
          <a:p>
            <a:pPr lvl="1"/>
            <a:r>
              <a:rPr lang="en-US" dirty="0" smtClean="0"/>
              <a:t>Nonnative enemy imported</a:t>
            </a:r>
          </a:p>
          <a:p>
            <a:pPr lvl="1"/>
            <a:r>
              <a:rPr lang="en-US" dirty="0" smtClean="0"/>
              <a:t>Released, establishes population</a:t>
            </a:r>
          </a:p>
          <a:p>
            <a:pPr lvl="1"/>
            <a:r>
              <a:rPr lang="en-US" dirty="0" smtClean="0"/>
              <a:t>New equilibrium population of pest below EIL</a:t>
            </a:r>
          </a:p>
          <a:p>
            <a:r>
              <a:rPr lang="en-US" dirty="0" smtClean="0"/>
              <a:t>Successes (boxes 16.3-16.5)</a:t>
            </a:r>
          </a:p>
          <a:p>
            <a:r>
              <a:rPr lang="en-US" dirty="0" err="1" smtClean="0"/>
              <a:t>Nontarget</a:t>
            </a:r>
            <a:r>
              <a:rPr lang="en-US" dirty="0" smtClean="0"/>
              <a:t> effects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Neoclassical Biological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introduced enemies to control </a:t>
            </a:r>
            <a:r>
              <a:rPr lang="en-US" b="1" dirty="0" smtClean="0"/>
              <a:t>native</a:t>
            </a:r>
            <a:r>
              <a:rPr lang="en-US" dirty="0" smtClean="0"/>
              <a:t> pests</a:t>
            </a:r>
          </a:p>
          <a:p>
            <a:r>
              <a:rPr lang="en-US" dirty="0" smtClean="0"/>
              <a:t>By definition, enemies must be </a:t>
            </a:r>
            <a:r>
              <a:rPr lang="en-US" b="1" dirty="0" err="1" smtClean="0"/>
              <a:t>polyphagous</a:t>
            </a:r>
            <a:endParaRPr lang="en-US" dirty="0" smtClean="0"/>
          </a:p>
          <a:p>
            <a:r>
              <a:rPr lang="en-US" dirty="0" err="1" smtClean="0"/>
              <a:t>Nontarget</a:t>
            </a:r>
            <a:r>
              <a:rPr lang="en-US" dirty="0" smtClean="0"/>
              <a:t> effects likely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sorts of biological </a:t>
            </a:r>
            <a:r>
              <a:rPr lang="en-US" dirty="0" err="1" smtClean="0"/>
              <a:t>contol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Inundation</a:t>
            </a:r>
            <a:endParaRPr lang="en-US" dirty="0" smtClean="0"/>
          </a:p>
          <a:p>
            <a:pPr lvl="1"/>
            <a:r>
              <a:rPr lang="en-US" dirty="0" smtClean="0"/>
              <a:t>Release massive numbers of enemy</a:t>
            </a:r>
          </a:p>
          <a:p>
            <a:pPr lvl="1"/>
            <a:r>
              <a:rPr lang="en-US" dirty="0" smtClean="0"/>
              <a:t>No equilibrium established</a:t>
            </a:r>
          </a:p>
          <a:p>
            <a:r>
              <a:rPr lang="en-US" dirty="0" smtClean="0"/>
              <a:t>Inoculation</a:t>
            </a:r>
            <a:endParaRPr lang="en-US" dirty="0" smtClean="0"/>
          </a:p>
          <a:p>
            <a:pPr lvl="1"/>
            <a:r>
              <a:rPr lang="en-US" dirty="0" smtClean="0"/>
              <a:t>Release enemies that will increase for a few generations, but not persist</a:t>
            </a:r>
          </a:p>
          <a:p>
            <a:pPr lvl="1"/>
            <a:r>
              <a:rPr lang="en-US" dirty="0" smtClean="0"/>
              <a:t>Egg parasitoids</a:t>
            </a:r>
          </a:p>
          <a:p>
            <a:r>
              <a:rPr lang="en-US" dirty="0" smtClean="0"/>
              <a:t>Conservation biological control</a:t>
            </a:r>
          </a:p>
          <a:p>
            <a:pPr lvl="1"/>
            <a:r>
              <a:rPr lang="en-US" dirty="0" smtClean="0"/>
              <a:t>Agricultural practices to foster existing enemies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Bacillus </a:t>
            </a:r>
            <a:r>
              <a:rPr lang="en-US" i="1" dirty="0" err="1" smtClean="0"/>
              <a:t>thuringiensis</a:t>
            </a:r>
            <a:r>
              <a:rPr lang="en-US" i="1" dirty="0" smtClean="0"/>
              <a:t> </a:t>
            </a:r>
            <a:r>
              <a:rPr lang="en-US" dirty="0" smtClean="0"/>
              <a:t>(Bt)</a:t>
            </a:r>
          </a:p>
          <a:p>
            <a:pPr lvl="1"/>
            <a:r>
              <a:rPr lang="en-US" dirty="0" smtClean="0"/>
              <a:t>Produces toxin (Bt toxin) that kills insects</a:t>
            </a:r>
          </a:p>
          <a:p>
            <a:pPr lvl="1"/>
            <a:r>
              <a:rPr lang="en-US" dirty="0" smtClean="0"/>
              <a:t>Different Bt strains specific for different insect groups</a:t>
            </a:r>
          </a:p>
          <a:p>
            <a:pPr lvl="2"/>
            <a:r>
              <a:rPr lang="en-US" dirty="0" err="1" smtClean="0"/>
              <a:t>Bti</a:t>
            </a:r>
            <a:r>
              <a:rPr lang="en-US" dirty="0" smtClean="0"/>
              <a:t> for Diptera</a:t>
            </a:r>
          </a:p>
          <a:p>
            <a:pPr lvl="2"/>
            <a:r>
              <a:rPr lang="en-US" dirty="0" err="1" smtClean="0"/>
              <a:t>Btk</a:t>
            </a:r>
            <a:r>
              <a:rPr lang="en-US" dirty="0" smtClean="0"/>
              <a:t> for Lepidoptera</a:t>
            </a:r>
          </a:p>
          <a:p>
            <a:pPr lvl="2"/>
            <a:r>
              <a:rPr lang="en-US" dirty="0" err="1" smtClean="0"/>
              <a:t>Btt</a:t>
            </a:r>
            <a:r>
              <a:rPr lang="en-US" dirty="0" smtClean="0"/>
              <a:t> for </a:t>
            </a:r>
            <a:r>
              <a:rPr lang="en-US" dirty="0" err="1" smtClean="0"/>
              <a:t>Coleopera</a:t>
            </a:r>
            <a:endParaRPr lang="en-US" dirty="0" smtClean="0"/>
          </a:p>
          <a:p>
            <a:pPr lvl="1"/>
            <a:r>
              <a:rPr lang="en-US" dirty="0" smtClean="0"/>
              <a:t>Control mostly involves disseminating toxin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Collections: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400" dirty="0" smtClean="0"/>
              <a:t>Turn in on the last day of Class (Fri. 7 December)</a:t>
            </a:r>
          </a:p>
          <a:p>
            <a:r>
              <a:rPr lang="en-US" sz="2800" b="1" dirty="0" smtClean="0">
                <a:solidFill>
                  <a:srgbClr val="3333FF"/>
                </a:solidFill>
              </a:rPr>
              <a:t>Course evaluations:</a:t>
            </a:r>
          </a:p>
          <a:p>
            <a:pPr lvl="1"/>
            <a:r>
              <a:rPr lang="en-US" sz="2400" u="sng" dirty="0" smtClean="0"/>
              <a:t>If you missed</a:t>
            </a:r>
            <a:r>
              <a:rPr lang="en-US" sz="2400" dirty="0" smtClean="0"/>
              <a:t>, you can fill one out in </a:t>
            </a:r>
            <a:r>
              <a:rPr lang="en-US" sz="2400" dirty="0"/>
              <a:t>Biology </a:t>
            </a:r>
            <a:r>
              <a:rPr lang="en-US" sz="2400" dirty="0" smtClean="0"/>
              <a:t>office</a:t>
            </a:r>
          </a:p>
          <a:p>
            <a:r>
              <a:rPr lang="en-US" sz="2800" b="1" dirty="0" smtClean="0">
                <a:solidFill>
                  <a:srgbClr val="3333FF"/>
                </a:solidFill>
              </a:rPr>
              <a:t>Study guide</a:t>
            </a:r>
          </a:p>
          <a:p>
            <a:pPr lvl="1"/>
            <a:r>
              <a:rPr lang="en-US" sz="2400" dirty="0" smtClean="0"/>
              <a:t>posted</a:t>
            </a:r>
          </a:p>
          <a:p>
            <a:r>
              <a:rPr lang="en-US" sz="2800" b="1" dirty="0" smtClean="0">
                <a:solidFill>
                  <a:srgbClr val="3333FF"/>
                </a:solidFill>
              </a:rPr>
              <a:t>Final:</a:t>
            </a:r>
            <a:r>
              <a:rPr lang="en-US" sz="2800" b="1" dirty="0" smtClean="0"/>
              <a:t>  </a:t>
            </a:r>
          </a:p>
          <a:p>
            <a:pPr lvl="1"/>
            <a:r>
              <a:rPr lang="en-US" sz="2400" dirty="0" smtClean="0"/>
              <a:t>Tuesday 11 Dec. 3:10-5:10PM </a:t>
            </a:r>
          </a:p>
          <a:p>
            <a:pPr lvl="1"/>
            <a:r>
              <a:rPr lang="en-US" sz="2400" dirty="0" smtClean="0"/>
              <a:t>Cumulative: ~30-40% from the first 2/3 of the course</a:t>
            </a:r>
          </a:p>
          <a:p>
            <a:pPr lvl="1"/>
            <a:r>
              <a:rPr lang="en-US" sz="2400" dirty="0" smtClean="0"/>
              <a:t>Same general format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4478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Transgenic Bt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Bt toxin genes into crop plants</a:t>
            </a:r>
          </a:p>
          <a:p>
            <a:r>
              <a:rPr lang="en-US" dirty="0" smtClean="0"/>
              <a:t>Toxin poisons insects feeding on plant</a:t>
            </a:r>
          </a:p>
          <a:p>
            <a:r>
              <a:rPr lang="en-US" dirty="0" smtClean="0"/>
              <a:t>Corn, Cotton, Soybean</a:t>
            </a:r>
          </a:p>
          <a:p>
            <a:r>
              <a:rPr lang="en-US" dirty="0" smtClean="0"/>
              <a:t>Creates strong selection for resistance in target insects</a:t>
            </a:r>
          </a:p>
          <a:p>
            <a:pPr lvl="1"/>
            <a:r>
              <a:rPr lang="en-US" dirty="0" smtClean="0"/>
              <a:t>Resistance management strategies </a:t>
            </a:r>
          </a:p>
          <a:p>
            <a:pPr lvl="1"/>
            <a:r>
              <a:rPr lang="en-US" dirty="0" smtClean="0"/>
              <a:t>Strips of non-Bt crops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Insect pests and pest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Overwhelmingly about agricultural pests</a:t>
            </a:r>
          </a:p>
          <a:p>
            <a:r>
              <a:rPr lang="en-US" dirty="0" smtClean="0"/>
              <a:t>Principles, methods, and ideas apply to </a:t>
            </a:r>
          </a:p>
          <a:p>
            <a:pPr lvl="1"/>
            <a:r>
              <a:rPr lang="en-US" dirty="0" smtClean="0"/>
              <a:t>Structural pests [termites]</a:t>
            </a:r>
          </a:p>
          <a:p>
            <a:pPr lvl="1"/>
            <a:r>
              <a:rPr lang="en-US" dirty="0" smtClean="0"/>
              <a:t>Medical / veterinary pests [mosquitoes]</a:t>
            </a:r>
          </a:p>
          <a:p>
            <a:pPr lvl="1"/>
            <a:r>
              <a:rPr lang="en-US" dirty="0" smtClean="0"/>
              <a:t>Domestic pests [flour beetles; grain moths]</a:t>
            </a:r>
          </a:p>
          <a:p>
            <a:pPr lvl="1"/>
            <a:r>
              <a:rPr lang="en-US" dirty="0" smtClean="0"/>
              <a:t>Pests of ornamentals [Japanese beetles]</a:t>
            </a:r>
          </a:p>
          <a:p>
            <a:pPr lvl="1"/>
            <a:r>
              <a:rPr lang="en-US" dirty="0" smtClean="0"/>
              <a:t>Conservation pests [cactus moth]</a:t>
            </a:r>
          </a:p>
          <a:p>
            <a:pPr lvl="1"/>
            <a:r>
              <a:rPr lang="en-US" dirty="0" smtClean="0"/>
              <a:t>Forest pests [pine bark beetle]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Insect pests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Harm = economic loss</a:t>
            </a:r>
          </a:p>
          <a:p>
            <a:r>
              <a:rPr lang="en-US" dirty="0" smtClean="0"/>
              <a:t>Economic injury level (EIL)</a:t>
            </a:r>
          </a:p>
          <a:p>
            <a:pPr lvl="1"/>
            <a:r>
              <a:rPr lang="en-US" dirty="0" smtClean="0"/>
              <a:t>Abundance of the pest (insects / ha) at which control efforts are economically justified</a:t>
            </a:r>
          </a:p>
          <a:p>
            <a:pPr lvl="1"/>
            <a:r>
              <a:rPr lang="en-US" dirty="0" smtClean="0"/>
              <a:t>EIL = C/VDK</a:t>
            </a:r>
          </a:p>
          <a:p>
            <a:pPr lvl="2"/>
            <a:r>
              <a:rPr lang="en-US" dirty="0" smtClean="0"/>
              <a:t>C = cost ($/ha) of control</a:t>
            </a:r>
          </a:p>
          <a:p>
            <a:pPr lvl="2"/>
            <a:r>
              <a:rPr lang="en-US" dirty="0" smtClean="0"/>
              <a:t>V = value ($/ton) of yield from crop</a:t>
            </a:r>
          </a:p>
          <a:p>
            <a:pPr lvl="2"/>
            <a:r>
              <a:rPr lang="en-US" dirty="0" smtClean="0"/>
              <a:t>D = loss crop due to some insect density (tons / 10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K = proportional reduction of insect due to control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 until EIL is reached?</a:t>
            </a:r>
          </a:p>
          <a:p>
            <a:r>
              <a:rPr lang="en-US" dirty="0" smtClean="0"/>
              <a:t>ET = economic threshold (action threshold)</a:t>
            </a:r>
          </a:p>
          <a:p>
            <a:r>
              <a:rPr lang="en-US" dirty="0" smtClean="0"/>
              <a:t>Denotes TIME for action</a:t>
            </a:r>
          </a:p>
          <a:p>
            <a:r>
              <a:rPr lang="en-US" dirty="0" smtClean="0"/>
              <a:t>May be at a number just below, or far below EIL</a:t>
            </a:r>
          </a:p>
          <a:p>
            <a:pPr lvl="1"/>
            <a:r>
              <a:rPr lang="en-US" dirty="0" smtClean="0"/>
              <a:t>Depends on the speed with which control can be achieved and on rate of increase of insect population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Economic impact of pests</a:t>
            </a:r>
            <a:br>
              <a:rPr lang="en-US" dirty="0" smtClean="0"/>
            </a:br>
            <a:r>
              <a:rPr lang="en-US" sz="2200" dirty="0" smtClean="0"/>
              <a:t>noneconomic, occasional, perennial, severe</a:t>
            </a:r>
            <a:endParaRPr lang="en-US" dirty="0"/>
          </a:p>
        </p:txBody>
      </p:sp>
      <p:pic>
        <p:nvPicPr>
          <p:cNvPr id="43010" name="Picture 2" descr="G:\entomology bsc 301\textbook images\ch16\ch16\300dpi\c16f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71687"/>
            <a:ext cx="7924800" cy="5510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How/Why insects become pests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invasive species</a:t>
            </a:r>
          </a:p>
          <a:p>
            <a:pPr lvl="1"/>
            <a:r>
              <a:rPr lang="en-US" dirty="0" smtClean="0"/>
              <a:t>Encounter new victims</a:t>
            </a:r>
          </a:p>
          <a:p>
            <a:pPr lvl="1"/>
            <a:r>
              <a:rPr lang="en-US" dirty="0" smtClean="0"/>
              <a:t>Escape enemies</a:t>
            </a:r>
          </a:p>
          <a:p>
            <a:r>
              <a:rPr lang="en-US" dirty="0" smtClean="0"/>
              <a:t>Arrival of pathogens</a:t>
            </a:r>
          </a:p>
          <a:p>
            <a:pPr lvl="1"/>
            <a:r>
              <a:rPr lang="en-US" dirty="0" smtClean="0"/>
              <a:t>Vectors of plant/animal disease</a:t>
            </a:r>
          </a:p>
          <a:p>
            <a:r>
              <a:rPr lang="en-US" dirty="0" smtClean="0"/>
              <a:t>Shift native plant to economically important agricultural species</a:t>
            </a:r>
          </a:p>
          <a:p>
            <a:pPr lvl="1"/>
            <a:r>
              <a:rPr lang="en-US" dirty="0" smtClean="0"/>
              <a:t>opportunity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effects of (chemical)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 selection for insects that are resistant</a:t>
            </a:r>
          </a:p>
          <a:p>
            <a:pPr>
              <a:buNone/>
            </a:pPr>
            <a:r>
              <a:rPr lang="en-US" dirty="0" smtClean="0"/>
              <a:t>2 destruction of non-target organisms</a:t>
            </a:r>
          </a:p>
          <a:p>
            <a:pPr>
              <a:buNone/>
            </a:pPr>
            <a:r>
              <a:rPr lang="en-US" dirty="0" smtClean="0"/>
              <a:t>3 pest resurgence due to 1 and 2</a:t>
            </a:r>
          </a:p>
          <a:p>
            <a:pPr>
              <a:buNone/>
            </a:pPr>
            <a:r>
              <a:rPr lang="en-US" dirty="0" smtClean="0"/>
              <a:t>4 secondary pest outbreak </a:t>
            </a:r>
          </a:p>
          <a:p>
            <a:pPr>
              <a:buNone/>
            </a:pPr>
            <a:r>
              <a:rPr lang="en-US" dirty="0" smtClean="0"/>
              <a:t>	new pest</a:t>
            </a:r>
          </a:p>
          <a:p>
            <a:pPr>
              <a:buNone/>
            </a:pPr>
            <a:r>
              <a:rPr lang="en-US" dirty="0" smtClean="0"/>
              <a:t>5 adverse environmental effects</a:t>
            </a:r>
          </a:p>
          <a:p>
            <a:pPr>
              <a:buNone/>
            </a:pPr>
            <a:r>
              <a:rPr lang="en-US" dirty="0" smtClean="0"/>
              <a:t>	contamination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biomagnification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 dangers to human health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Insect resistance to insecticides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Product of natural selection</a:t>
            </a:r>
          </a:p>
          <a:p>
            <a:pPr lvl="1"/>
            <a:r>
              <a:rPr lang="en-US" dirty="0" smtClean="0"/>
              <a:t>Mutant forms less affected </a:t>
            </a:r>
          </a:p>
          <a:p>
            <a:pPr lvl="1"/>
            <a:r>
              <a:rPr lang="en-US" dirty="0" smtClean="0"/>
              <a:t>More likely to survive and reproduce</a:t>
            </a:r>
          </a:p>
          <a:p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Behavioral avoidance</a:t>
            </a:r>
          </a:p>
          <a:p>
            <a:pPr lvl="1"/>
            <a:r>
              <a:rPr lang="en-US" dirty="0" smtClean="0"/>
              <a:t>Sequestration</a:t>
            </a:r>
          </a:p>
          <a:p>
            <a:pPr lvl="1"/>
            <a:r>
              <a:rPr lang="en-US" dirty="0" err="1" smtClean="0"/>
              <a:t>Cuticular</a:t>
            </a:r>
            <a:r>
              <a:rPr lang="en-US" dirty="0" smtClean="0"/>
              <a:t> permeability</a:t>
            </a:r>
          </a:p>
          <a:p>
            <a:pPr lvl="1"/>
            <a:r>
              <a:rPr lang="en-US" dirty="0" smtClean="0"/>
              <a:t>Increased excretion</a:t>
            </a:r>
          </a:p>
          <a:p>
            <a:pPr lvl="1"/>
            <a:r>
              <a:rPr lang="en-US" dirty="0" err="1" smtClean="0"/>
              <a:t>Detroxification</a:t>
            </a:r>
            <a:endParaRPr lang="en-US" dirty="0" smtClean="0"/>
          </a:p>
          <a:p>
            <a:pPr lvl="1"/>
            <a:r>
              <a:rPr lang="en-US" dirty="0" smtClean="0"/>
              <a:t>Decreased sensitivity (receptors)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685</Words>
  <Application>Microsoft Office PowerPoint</Application>
  <PresentationFormat>On-screen Show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Lab practical</vt:lpstr>
      <vt:lpstr>Announcements</vt:lpstr>
      <vt:lpstr>Insect pests and pest management</vt:lpstr>
      <vt:lpstr>Insect pests</vt:lpstr>
      <vt:lpstr>Economic threshold</vt:lpstr>
      <vt:lpstr>Economic impact of pests noneconomic, occasional, perennial, severe</vt:lpstr>
      <vt:lpstr>How/Why insects become pests</vt:lpstr>
      <vt:lpstr>Negative effects of (chemical) control</vt:lpstr>
      <vt:lpstr>Insect resistance to insecticides</vt:lpstr>
      <vt:lpstr>Integrated pest management (IPM)</vt:lpstr>
      <vt:lpstr>Chemical pesticides</vt:lpstr>
      <vt:lpstr>Natural Chemicals</vt:lpstr>
      <vt:lpstr>Synthetic organic chemicals</vt:lpstr>
      <vt:lpstr>Synthetic organic chemicals</vt:lpstr>
      <vt:lpstr>Insect growth regulators</vt:lpstr>
      <vt:lpstr>Biological control</vt:lpstr>
      <vt:lpstr>Neoclassical Biological Control</vt:lpstr>
      <vt:lpstr>Other sorts of biological contol</vt:lpstr>
      <vt:lpstr>Bacterial control</vt:lpstr>
      <vt:lpstr>Transgenic Bt plants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Health &amp; Mosquitoes</dc:title>
  <dc:creator>Steven Juliano</dc:creator>
  <cp:lastModifiedBy>Steven Juliano</cp:lastModifiedBy>
  <cp:revision>84</cp:revision>
  <dcterms:created xsi:type="dcterms:W3CDTF">2012-11-27T17:43:36Z</dcterms:created>
  <dcterms:modified xsi:type="dcterms:W3CDTF">2012-12-05T20:04:49Z</dcterms:modified>
</cp:coreProperties>
</file>