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640" r:id="rId2"/>
    <p:sldId id="641" r:id="rId3"/>
    <p:sldId id="642" r:id="rId4"/>
    <p:sldId id="643" r:id="rId5"/>
    <p:sldId id="645" r:id="rId6"/>
    <p:sldId id="644" r:id="rId7"/>
    <p:sldId id="646" r:id="rId8"/>
    <p:sldId id="647" r:id="rId9"/>
    <p:sldId id="648" r:id="rId10"/>
    <p:sldId id="649" r:id="rId11"/>
    <p:sldId id="654" r:id="rId12"/>
    <p:sldId id="650" r:id="rId13"/>
    <p:sldId id="651" r:id="rId14"/>
    <p:sldId id="652" r:id="rId15"/>
    <p:sldId id="655" r:id="rId16"/>
    <p:sldId id="656" r:id="rId17"/>
    <p:sldId id="657" r:id="rId18"/>
    <p:sldId id="658" r:id="rId19"/>
    <p:sldId id="659" r:id="rId20"/>
    <p:sldId id="660" r:id="rId21"/>
    <p:sldId id="662" r:id="rId22"/>
    <p:sldId id="661" r:id="rId23"/>
    <p:sldId id="664" r:id="rId24"/>
    <p:sldId id="663" r:id="rId25"/>
    <p:sldId id="665" r:id="rId26"/>
    <p:sldId id="666" r:id="rId27"/>
    <p:sldId id="667" r:id="rId28"/>
    <p:sldId id="668" r:id="rId29"/>
    <p:sldId id="669" r:id="rId30"/>
    <p:sldId id="670" r:id="rId31"/>
    <p:sldId id="671" r:id="rId32"/>
    <p:sldId id="672" r:id="rId33"/>
    <p:sldId id="673" r:id="rId34"/>
    <p:sldId id="674" r:id="rId35"/>
    <p:sldId id="676" r:id="rId36"/>
    <p:sldId id="675" r:id="rId37"/>
    <p:sldId id="677" r:id="rId38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99"/>
    <a:srgbClr val="FFFF99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7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482600">
              <a:defRPr sz="13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5087774C-A240-4E51-8F45-38AA4EAA59D8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482600">
              <a:defRPr sz="13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579784D-A55C-4725-8CF4-2865C25B8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648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03E1-56A7-4D0D-B791-D6EDF44CDB9C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B1ED2-EC5A-4DED-9E96-E098C171D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8387-0A6E-4523-B4BE-E72E334BA9C8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92E8-AACD-430C-B192-330E28D90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0CFC-9878-44B5-BBD7-EC19498BC11B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189A-CC92-4D9F-8088-48AD50B5A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02B1-401E-427B-B033-368E74CAB5CB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290C-9103-4ADB-AF86-AD73B9E48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B810-1D9C-49C9-A062-480A4F626ACB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815B-1FF4-47D3-9825-A9258C931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AA1A-DCAD-40D6-B332-370932F498E4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48BE1-7CE8-453C-BEDB-261E3D213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E8F7-2488-487D-B211-CC4C377D14A5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EEDB-79AB-4C49-B8A9-90B1F3E72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42FF-772F-41E6-B571-A80291C0A1C0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6CC2-73C9-4DAB-A304-5C7179063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9082-F384-48ED-9705-2B73A3C306C3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80DAF-DE2C-4620-916B-6030424A5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314D-DCB1-4CBA-A7D3-11171CACF685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AFCC-E0D5-4FD8-B77D-6BFA524E2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08DE-DE4D-40D2-8678-7CC084D2E1E5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5CE1-F7B4-40CE-AB73-A99E3E77B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5388"/>
            <a:ext cx="82296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C14E6E03-42E2-4596-98DD-E00BBB92E097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FC01894-EEEF-445E-AAFD-280FB379A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00" y="233540"/>
            <a:ext cx="6011893" cy="709612"/>
          </a:xfrm>
        </p:spPr>
        <p:txBody>
          <a:bodyPr/>
          <a:lstStyle/>
          <a:p>
            <a:r>
              <a:rPr lang="en-US" dirty="0" smtClean="0"/>
              <a:t>Aquatic insects</a:t>
            </a:r>
            <a:br>
              <a:rPr lang="en-US" dirty="0" smtClean="0"/>
            </a:br>
            <a:r>
              <a:rPr lang="en-US" dirty="0" smtClean="0"/>
              <a:t>Ch.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87" y="957013"/>
            <a:ext cx="8542962" cy="4930775"/>
          </a:xfrm>
        </p:spPr>
        <p:txBody>
          <a:bodyPr/>
          <a:lstStyle/>
          <a:p>
            <a:r>
              <a:rPr lang="en-US" dirty="0" smtClean="0"/>
              <a:t>All freshwater habitats are occupied by insects</a:t>
            </a:r>
          </a:p>
          <a:p>
            <a:r>
              <a:rPr lang="en-US" dirty="0" smtClean="0"/>
              <a:t>Inland saline habitats (salt lakes) and estuarine habitats (where rivers meet the sea) have insect populations</a:t>
            </a:r>
          </a:p>
          <a:p>
            <a:r>
              <a:rPr lang="en-US" dirty="0" smtClean="0"/>
              <a:t>Only oceanic habitats have very few insect species</a:t>
            </a:r>
          </a:p>
          <a:p>
            <a:r>
              <a:rPr lang="en-US" dirty="0" smtClean="0"/>
              <a:t>Most orders of insects occupy freshwater in some way</a:t>
            </a:r>
          </a:p>
          <a:p>
            <a:pPr lvl="1"/>
            <a:r>
              <a:rPr lang="en-US" dirty="0" smtClean="0"/>
              <a:t>Those that DON’T</a:t>
            </a:r>
          </a:p>
          <a:p>
            <a:pPr lvl="1"/>
            <a:r>
              <a:rPr lang="en-US" dirty="0" err="1" smtClean="0"/>
              <a:t>Mantodea</a:t>
            </a:r>
            <a:r>
              <a:rPr lang="en-US" dirty="0" smtClean="0"/>
              <a:t>, </a:t>
            </a:r>
            <a:r>
              <a:rPr lang="en-US" dirty="0" err="1" smtClean="0"/>
              <a:t>Phasmatodea</a:t>
            </a:r>
            <a:r>
              <a:rPr lang="en-US" dirty="0" smtClean="0"/>
              <a:t>, </a:t>
            </a:r>
            <a:r>
              <a:rPr lang="en-US" dirty="0" err="1" smtClean="0"/>
              <a:t>Blattodea</a:t>
            </a:r>
            <a:r>
              <a:rPr lang="en-US" dirty="0" smtClean="0"/>
              <a:t>, </a:t>
            </a:r>
            <a:r>
              <a:rPr lang="en-US" dirty="0" err="1" smtClean="0"/>
              <a:t>Thysanoptera</a:t>
            </a:r>
            <a:r>
              <a:rPr lang="en-US" dirty="0" smtClean="0"/>
              <a:t> [</a:t>
            </a:r>
            <a:r>
              <a:rPr lang="en-US" dirty="0" err="1" smtClean="0"/>
              <a:t>Orthopteroid</a:t>
            </a:r>
            <a:r>
              <a:rPr lang="en-US" dirty="0" smtClean="0"/>
              <a:t> orders]</a:t>
            </a:r>
          </a:p>
          <a:p>
            <a:pPr lvl="1"/>
            <a:r>
              <a:rPr lang="en-US" dirty="0" err="1" smtClean="0"/>
              <a:t>Apterygota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098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Apneustic</a:t>
            </a:r>
            <a:r>
              <a:rPr lang="en-US" dirty="0" smtClean="0"/>
              <a:t>, without gills</a:t>
            </a:r>
          </a:p>
          <a:p>
            <a:pPr lvl="1"/>
            <a:r>
              <a:rPr lang="en-US" dirty="0" smtClean="0"/>
              <a:t>Gas exchange via body surface</a:t>
            </a:r>
          </a:p>
          <a:p>
            <a:pPr lvl="1"/>
            <a:r>
              <a:rPr lang="en-US" dirty="0" smtClean="0"/>
              <a:t>High O</a:t>
            </a:r>
            <a:r>
              <a:rPr lang="en-US" baseline="-25000" dirty="0" smtClean="0"/>
              <a:t>2</a:t>
            </a:r>
            <a:r>
              <a:rPr lang="en-US" dirty="0" smtClean="0"/>
              <a:t> water</a:t>
            </a:r>
          </a:p>
          <a:p>
            <a:pPr lvl="1"/>
            <a:r>
              <a:rPr lang="en-US" dirty="0" smtClean="0"/>
              <a:t>Small body (</a:t>
            </a:r>
            <a:r>
              <a:rPr lang="en-US" dirty="0" err="1" smtClean="0"/>
              <a:t>Simuliidae</a:t>
            </a:r>
            <a:r>
              <a:rPr lang="en-US" dirty="0" smtClean="0"/>
              <a:t>, Small </a:t>
            </a:r>
            <a:r>
              <a:rPr lang="en-US" dirty="0" err="1" smtClean="0"/>
              <a:t>Trichoptera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Apneustic</a:t>
            </a:r>
            <a:r>
              <a:rPr lang="en-US" dirty="0" smtClean="0"/>
              <a:t> with gills</a:t>
            </a:r>
          </a:p>
          <a:p>
            <a:pPr lvl="1"/>
            <a:r>
              <a:rPr lang="en-US" dirty="0" smtClean="0"/>
              <a:t>Abdomen (</a:t>
            </a:r>
            <a:r>
              <a:rPr lang="en-US" dirty="0" err="1" smtClean="0"/>
              <a:t>Megaloptera</a:t>
            </a:r>
            <a:r>
              <a:rPr lang="en-US" dirty="0" smtClean="0"/>
              <a:t>, </a:t>
            </a:r>
            <a:r>
              <a:rPr lang="en-US" dirty="0" err="1" smtClean="0"/>
              <a:t>Coleoptera</a:t>
            </a:r>
            <a:r>
              <a:rPr lang="en-US" dirty="0" smtClean="0"/>
              <a:t>, </a:t>
            </a:r>
            <a:r>
              <a:rPr lang="en-US" dirty="0" err="1" smtClean="0"/>
              <a:t>Odonata</a:t>
            </a:r>
            <a:r>
              <a:rPr lang="en-US" dirty="0" smtClean="0"/>
              <a:t>, </a:t>
            </a:r>
            <a:r>
              <a:rPr lang="en-US" dirty="0" err="1" smtClean="0"/>
              <a:t>Plecoptera</a:t>
            </a:r>
            <a:r>
              <a:rPr lang="en-US" dirty="0" smtClean="0"/>
              <a:t>, </a:t>
            </a:r>
            <a:r>
              <a:rPr lang="en-US" dirty="0" err="1" smtClean="0"/>
              <a:t>Trichoptera</a:t>
            </a:r>
            <a:r>
              <a:rPr lang="en-US" dirty="0" smtClean="0"/>
              <a:t>, </a:t>
            </a:r>
            <a:r>
              <a:rPr lang="en-US" dirty="0" err="1" smtClean="0"/>
              <a:t>Ephemeroptera</a:t>
            </a:r>
            <a:r>
              <a:rPr lang="en-US" dirty="0" smtClean="0"/>
              <a:t>, Lepidoptera, some Diptera,)</a:t>
            </a:r>
          </a:p>
          <a:p>
            <a:pPr lvl="1"/>
            <a:r>
              <a:rPr lang="en-US" dirty="0" smtClean="0"/>
              <a:t>Rectum (</a:t>
            </a:r>
            <a:r>
              <a:rPr lang="en-US" dirty="0" err="1" smtClean="0"/>
              <a:t>Odonata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Neck, base of legs (</a:t>
            </a:r>
            <a:r>
              <a:rPr lang="en-US" dirty="0" err="1" smtClean="0"/>
              <a:t>Plecoptera</a:t>
            </a:r>
            <a:r>
              <a:rPr lang="en-US" dirty="0" smtClean="0"/>
              <a:t>, </a:t>
            </a:r>
            <a:r>
              <a:rPr lang="en-US" dirty="0" err="1" smtClean="0"/>
              <a:t>Trichoptera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Gills expand surface area for gas exchange, bring closed trachea into proximity to water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Chironomidae</a:t>
            </a:r>
            <a:r>
              <a:rPr lang="en-US" dirty="0" smtClean="0"/>
              <a:t> from low O</a:t>
            </a:r>
            <a:r>
              <a:rPr lang="en-US" baseline="-25000" dirty="0" smtClean="0"/>
              <a:t>2</a:t>
            </a:r>
            <a:r>
              <a:rPr lang="en-US" dirty="0" smtClean="0"/>
              <a:t> water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Notonectidae</a:t>
            </a:r>
            <a:endParaRPr lang="en-US" dirty="0"/>
          </a:p>
        </p:txBody>
      </p:sp>
      <p:pic>
        <p:nvPicPr>
          <p:cNvPr id="27650" name="Picture 2" descr="http://t0.gstatic.com/images?q=tbn:ANd9GcTclNPZ4HeKxKZRCwChXP35eUnHPCiLkq4dOS8Qo1A0dx-0746DQ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379" y="1824622"/>
            <a:ext cx="4242301" cy="2727194"/>
          </a:xfrm>
          <a:prstGeom prst="rect">
            <a:avLst/>
          </a:prstGeom>
          <a:noFill/>
        </p:spPr>
      </p:pic>
      <p:pic>
        <p:nvPicPr>
          <p:cNvPr id="27652" name="Picture 4" descr="http://ars.els-cdn.com/content/image/1-s2.0-S002219101100271X-fx1.jpg"/>
          <p:cNvPicPr>
            <a:picLocks noChangeAspect="1" noChangeArrowheads="1"/>
          </p:cNvPicPr>
          <p:nvPr/>
        </p:nvPicPr>
        <p:blipFill>
          <a:blip r:embed="rId3"/>
          <a:srcRect r="70872"/>
          <a:stretch>
            <a:fillRect/>
          </a:stretch>
        </p:blipFill>
        <p:spPr bwMode="auto">
          <a:xfrm>
            <a:off x="841375" y="2403997"/>
            <a:ext cx="2972636" cy="3722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Oligopneustic</a:t>
            </a:r>
            <a:r>
              <a:rPr lang="en-US" dirty="0" smtClean="0"/>
              <a:t> open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11" y="984250"/>
            <a:ext cx="6713621" cy="3274929"/>
          </a:xfrm>
        </p:spPr>
        <p:txBody>
          <a:bodyPr/>
          <a:lstStyle/>
          <a:p>
            <a:r>
              <a:rPr lang="en-US" dirty="0" smtClean="0"/>
              <a:t>Insect gets O</a:t>
            </a:r>
            <a:r>
              <a:rPr lang="en-US" baseline="-25000" dirty="0" smtClean="0"/>
              <a:t>2 </a:t>
            </a:r>
            <a:r>
              <a:rPr lang="en-US" dirty="0" smtClean="0"/>
              <a:t> by bringing spiracle into contact with air</a:t>
            </a:r>
          </a:p>
          <a:p>
            <a:pPr lvl="1"/>
            <a:r>
              <a:rPr lang="en-US" dirty="0" smtClean="0"/>
              <a:t>At surface</a:t>
            </a:r>
          </a:p>
          <a:p>
            <a:pPr lvl="1"/>
            <a:r>
              <a:rPr lang="en-US" dirty="0" smtClean="0"/>
              <a:t>From plants (Culicidae, aquatic </a:t>
            </a:r>
            <a:r>
              <a:rPr lang="en-US" dirty="0" err="1" smtClean="0"/>
              <a:t>Chrysomelidae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Unwettable</a:t>
            </a:r>
            <a:r>
              <a:rPr lang="en-US" dirty="0" smtClean="0"/>
              <a:t> hairs at spiracles “hold” surface tension</a:t>
            </a:r>
          </a:p>
          <a:p>
            <a:r>
              <a:rPr lang="en-US" dirty="0" smtClean="0"/>
              <a:t>Long siphons</a:t>
            </a:r>
          </a:p>
        </p:txBody>
      </p:sp>
      <p:pic>
        <p:nvPicPr>
          <p:cNvPr id="21506" name="Picture 2" descr="http://t0.gstatic.com/images?q=tbn:ANd9GcSo_TPIxXN5oXpQL2yFfGqPUGbDRmoqPMkxh3shLgpqM-b7lG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1441" y="4601084"/>
            <a:ext cx="2744237" cy="2052212"/>
          </a:xfrm>
          <a:prstGeom prst="rect">
            <a:avLst/>
          </a:prstGeom>
          <a:noFill/>
        </p:spPr>
      </p:pic>
      <p:pic>
        <p:nvPicPr>
          <p:cNvPr id="21508" name="Picture 4" descr="http://www.latvijasdaba.lv/content/kukaini/ranatra-linearis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4847" y="4126827"/>
            <a:ext cx="3688658" cy="2634756"/>
          </a:xfrm>
          <a:prstGeom prst="rect">
            <a:avLst/>
          </a:prstGeom>
          <a:noFill/>
        </p:spPr>
      </p:pic>
      <p:pic>
        <p:nvPicPr>
          <p:cNvPr id="21510" name="Picture 6" descr="http://ars.els-cdn.com/content/image/1-s2.0-S0764446900001268-fx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1677" y="984250"/>
            <a:ext cx="2385123" cy="3343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Polypneustic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Carry bubbles that remain in contact with spiracles</a:t>
            </a:r>
          </a:p>
          <a:p>
            <a:r>
              <a:rPr lang="en-US" dirty="0" smtClean="0"/>
              <a:t>Under wings (</a:t>
            </a:r>
            <a:r>
              <a:rPr lang="en-US" dirty="0" err="1" smtClean="0"/>
              <a:t>Coleoptera</a:t>
            </a:r>
            <a:r>
              <a:rPr lang="en-US" dirty="0" smtClean="0"/>
              <a:t> adults)</a:t>
            </a:r>
          </a:p>
          <a:p>
            <a:r>
              <a:rPr lang="en-US" dirty="0" smtClean="0"/>
              <a:t>On Fringes of Hairs (</a:t>
            </a:r>
            <a:r>
              <a:rPr lang="en-US" dirty="0" err="1" smtClean="0"/>
              <a:t>Hemiptera</a:t>
            </a:r>
            <a:r>
              <a:rPr lang="en-US" dirty="0" smtClean="0"/>
              <a:t> adults)</a:t>
            </a:r>
          </a:p>
          <a:p>
            <a:r>
              <a:rPr lang="en-US" dirty="0" smtClean="0"/>
              <a:t>Held on a carpet of setae (Plastron)</a:t>
            </a:r>
          </a:p>
          <a:p>
            <a:pPr lvl="1"/>
            <a:r>
              <a:rPr lang="en-US" dirty="0" smtClean="0"/>
              <a:t>Thin layer – large </a:t>
            </a:r>
            <a:r>
              <a:rPr lang="en-US" dirty="0" err="1" smtClean="0"/>
              <a:t>surface:volume</a:t>
            </a:r>
            <a:endParaRPr lang="en-US" dirty="0" smtClean="0"/>
          </a:p>
          <a:p>
            <a:pPr lvl="1"/>
            <a:r>
              <a:rPr lang="en-US" dirty="0" smtClean="0"/>
              <a:t>Small </a:t>
            </a:r>
            <a:r>
              <a:rPr lang="en-US" dirty="0" err="1" smtClean="0"/>
              <a:t>Coleoptera</a:t>
            </a:r>
            <a:r>
              <a:rPr lang="en-US" dirty="0" smtClean="0"/>
              <a:t> (</a:t>
            </a:r>
            <a:r>
              <a:rPr lang="en-US" dirty="0" err="1" smtClean="0"/>
              <a:t>Elimdae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Small </a:t>
            </a:r>
            <a:r>
              <a:rPr lang="en-US" dirty="0" err="1" smtClean="0"/>
              <a:t>Hemiptera</a:t>
            </a:r>
            <a:r>
              <a:rPr lang="en-US" dirty="0" smtClean="0"/>
              <a:t> (</a:t>
            </a:r>
            <a:r>
              <a:rPr lang="en-US" dirty="0" err="1" smtClean="0"/>
              <a:t>Pleidae</a:t>
            </a:r>
            <a:r>
              <a:rPr lang="en-US" dirty="0" smtClean="0"/>
              <a:t>, </a:t>
            </a:r>
            <a:r>
              <a:rPr lang="en-US" dirty="0" err="1" smtClean="0"/>
              <a:t>Corixidae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Hairs hold bubble volume</a:t>
            </a:r>
          </a:p>
          <a:p>
            <a:pPr lvl="1"/>
            <a:r>
              <a:rPr lang="en-US" dirty="0" smtClean="0"/>
              <a:t>Act as Incompressible physical gill</a:t>
            </a:r>
            <a:endParaRPr lang="en-US" dirty="0"/>
          </a:p>
        </p:txBody>
      </p:sp>
      <p:pic>
        <p:nvPicPr>
          <p:cNvPr id="4" name="Picture 4" descr="http://t1.gstatic.com/images?q=tbn:ANd9GcS9qbtu6Haq_e4-Tzl4fSzBIykScq01fTD6uN5mn1qaHOlUkxv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474" y="4499376"/>
            <a:ext cx="3007895" cy="2124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Compressible gill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 </a:t>
            </a:r>
            <a:r>
              <a:rPr lang="en-US" dirty="0" smtClean="0"/>
              <a:t> exchange from bubble</a:t>
            </a:r>
          </a:p>
          <a:p>
            <a:r>
              <a:rPr lang="en-US" dirty="0" smtClean="0"/>
              <a:t>Bubble mostly N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Not soluble</a:t>
            </a:r>
          </a:p>
          <a:p>
            <a:pPr lvl="1"/>
            <a:r>
              <a:rPr lang="en-US" dirty="0" smtClean="0"/>
              <a:t>O</a:t>
            </a:r>
            <a:r>
              <a:rPr lang="en-US" baseline="-25000" dirty="0" smtClean="0"/>
              <a:t>2  </a:t>
            </a:r>
            <a:r>
              <a:rPr lang="en-US" dirty="0" smtClean="0"/>
              <a:t> depleted, sets up gradient</a:t>
            </a:r>
          </a:p>
          <a:p>
            <a:pPr lvl="1"/>
            <a:r>
              <a:rPr lang="en-US" dirty="0" smtClean="0"/>
              <a:t>Lower in bubble than in water</a:t>
            </a:r>
          </a:p>
          <a:p>
            <a:pPr lvl="1"/>
            <a:r>
              <a:rPr lang="en-US" dirty="0" smtClean="0"/>
              <a:t>Diffuses in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 diffuses out</a:t>
            </a:r>
          </a:p>
          <a:p>
            <a:pPr lvl="1"/>
            <a:r>
              <a:rPr lang="en-US" dirty="0" smtClean="0"/>
              <a:t>Net O</a:t>
            </a:r>
            <a:r>
              <a:rPr lang="en-US" baseline="-25000" dirty="0" smtClean="0"/>
              <a:t>2</a:t>
            </a:r>
            <a:r>
              <a:rPr lang="en-US" dirty="0" smtClean="0"/>
              <a:t> as much as 8x the amount in the bubble </a:t>
            </a:r>
          </a:p>
          <a:p>
            <a:endParaRPr lang="en-US" baseline="-25000" dirty="0" smtClean="0"/>
          </a:p>
          <a:p>
            <a:endParaRPr lang="en-US" dirty="0"/>
          </a:p>
        </p:txBody>
      </p:sp>
      <p:pic>
        <p:nvPicPr>
          <p:cNvPr id="25602" name="Picture 2" descr="http://t3.gstatic.com/images?q=tbn:ANd9GcQYP7TIVak5CTKhp51Ho7RDQBaXxWxalhmoDL5700SzAPKYqhqR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2674" y="452437"/>
            <a:ext cx="2334126" cy="2275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habitat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3333FF"/>
                </a:solidFill>
              </a:rPr>
              <a:t>Lentic:</a:t>
            </a:r>
            <a:r>
              <a:rPr lang="en-US" sz="2400" dirty="0" smtClean="0"/>
              <a:t>  Still water</a:t>
            </a:r>
          </a:p>
          <a:p>
            <a:r>
              <a:rPr lang="en-US" sz="2400" b="1" dirty="0" smtClean="0">
                <a:solidFill>
                  <a:srgbClr val="3333FF"/>
                </a:solidFill>
              </a:rPr>
              <a:t>Lotic:</a:t>
            </a:r>
            <a:r>
              <a:rPr lang="en-US" sz="2400" dirty="0" smtClean="0"/>
              <a:t>  Flowing water</a:t>
            </a:r>
          </a:p>
          <a:p>
            <a:r>
              <a:rPr lang="en-US" sz="2400" b="1" dirty="0" smtClean="0">
                <a:solidFill>
                  <a:srgbClr val="3333FF"/>
                </a:solidFill>
              </a:rPr>
              <a:t>Planktonic:</a:t>
            </a:r>
            <a:r>
              <a:rPr lang="en-US" sz="2400" dirty="0" smtClean="0"/>
              <a:t>  Free floating in the open water</a:t>
            </a:r>
          </a:p>
          <a:p>
            <a:r>
              <a:rPr lang="en-US" sz="2400" b="1" dirty="0" smtClean="0">
                <a:solidFill>
                  <a:srgbClr val="3333FF"/>
                </a:solidFill>
              </a:rPr>
              <a:t>Benthic:</a:t>
            </a:r>
            <a:r>
              <a:rPr lang="en-US" sz="2400" dirty="0" smtClean="0"/>
              <a:t>  On the bottom, or in the surface layers of the substrate</a:t>
            </a:r>
          </a:p>
          <a:p>
            <a:r>
              <a:rPr lang="en-US" sz="2400" b="1" dirty="0" smtClean="0">
                <a:solidFill>
                  <a:srgbClr val="3333FF"/>
                </a:solidFill>
              </a:rPr>
              <a:t>Littoral: </a:t>
            </a:r>
            <a:r>
              <a:rPr lang="en-US" sz="2400" dirty="0" smtClean="0"/>
              <a:t>Shallow near-shore areas where light reaches benthos</a:t>
            </a:r>
            <a:endParaRPr lang="en-US" sz="2400" b="1" dirty="0" smtClean="0">
              <a:solidFill>
                <a:srgbClr val="3333FF"/>
              </a:solidFill>
            </a:endParaRPr>
          </a:p>
          <a:p>
            <a:r>
              <a:rPr lang="en-US" sz="2400" b="1" dirty="0" smtClean="0">
                <a:solidFill>
                  <a:srgbClr val="3333FF"/>
                </a:solidFill>
              </a:rPr>
              <a:t>Limnetic: </a:t>
            </a:r>
            <a:r>
              <a:rPr lang="en-US" sz="2400" dirty="0" smtClean="0"/>
              <a:t>Well-lit open water away from shore</a:t>
            </a:r>
          </a:p>
          <a:p>
            <a:r>
              <a:rPr lang="en-US" sz="2400" b="1" dirty="0" err="1" smtClean="0">
                <a:solidFill>
                  <a:srgbClr val="3333FF"/>
                </a:solidFill>
              </a:rPr>
              <a:t>Neustic</a:t>
            </a:r>
            <a:r>
              <a:rPr lang="en-US" sz="2400" b="1" dirty="0" smtClean="0">
                <a:solidFill>
                  <a:srgbClr val="3333FF"/>
                </a:solidFill>
              </a:rPr>
              <a:t>:</a:t>
            </a:r>
            <a:r>
              <a:rPr lang="en-US" sz="2400" dirty="0" smtClean="0"/>
              <a:t>  On the water’s surface</a:t>
            </a:r>
          </a:p>
          <a:p>
            <a:r>
              <a:rPr lang="en-US" sz="2400" b="1" dirty="0" err="1" smtClean="0">
                <a:solidFill>
                  <a:srgbClr val="3333FF"/>
                </a:solidFill>
              </a:rPr>
              <a:t>Hyporheic</a:t>
            </a:r>
            <a:r>
              <a:rPr lang="en-US" sz="2400" b="1" dirty="0" smtClean="0">
                <a:solidFill>
                  <a:srgbClr val="3333FF"/>
                </a:solidFill>
              </a:rPr>
              <a:t>:</a:t>
            </a:r>
            <a:r>
              <a:rPr lang="en-US" sz="2400" dirty="0" smtClean="0"/>
              <a:t> Within the substrate below flowing surface water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1008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66" y="26308"/>
            <a:ext cx="9085277" cy="682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944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Walking on water</a:t>
            </a:r>
          </a:p>
          <a:p>
            <a:pPr lvl="1"/>
            <a:r>
              <a:rPr lang="en-US" dirty="0" smtClean="0"/>
              <a:t>High surface tension</a:t>
            </a:r>
          </a:p>
          <a:p>
            <a:pPr lvl="1"/>
            <a:r>
              <a:rPr lang="en-US" dirty="0" smtClean="0"/>
              <a:t>Long thin legs distribute mass</a:t>
            </a:r>
          </a:p>
          <a:p>
            <a:pPr lvl="1"/>
            <a:r>
              <a:rPr lang="en-US" dirty="0" err="1" smtClean="0"/>
              <a:t>Hydrofuge</a:t>
            </a:r>
            <a:r>
              <a:rPr lang="en-US" dirty="0" smtClean="0"/>
              <a:t> hairs on tarsus, tibia</a:t>
            </a:r>
            <a:endParaRPr lang="en-US" dirty="0"/>
          </a:p>
        </p:txBody>
      </p:sp>
      <p:pic>
        <p:nvPicPr>
          <p:cNvPr id="2050" name="Picture 2" descr="http://sparkleberrysprings.com/v-web/b2/images/insects/gerrid080322b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058" y="3821186"/>
            <a:ext cx="571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Ryc49MiyK93cmfm1OLasImrfuGX3RYWW4C1427eha7MINqzj72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0749" y="1963810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strobates sp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6" y="3926046"/>
            <a:ext cx="3176648" cy="251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3236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Gerridae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surface tension like a spider web</a:t>
            </a:r>
          </a:p>
          <a:p>
            <a:r>
              <a:rPr lang="en-US" dirty="0" smtClean="0"/>
              <a:t>Sense vibrations (waves) and orient</a:t>
            </a:r>
            <a:endParaRPr lang="en-US" dirty="0"/>
          </a:p>
        </p:txBody>
      </p:sp>
      <p:pic>
        <p:nvPicPr>
          <p:cNvPr id="3074" name="Picture 2" descr="http://img233.imageshack.us/img233/2086/63352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666" y="252508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pxdaily.com/images-lg/gerridae-water-strider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52" y="2204208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609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Gyrinidae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30" y="1030347"/>
            <a:ext cx="5415094" cy="1888440"/>
          </a:xfrm>
        </p:spPr>
        <p:txBody>
          <a:bodyPr/>
          <a:lstStyle/>
          <a:p>
            <a:r>
              <a:rPr lang="en-US" dirty="0" smtClean="0"/>
              <a:t>Also use surface tension as a sensory web</a:t>
            </a:r>
          </a:p>
          <a:p>
            <a:r>
              <a:rPr lang="en-US" dirty="0" smtClean="0"/>
              <a:t>Capable of diving for escape</a:t>
            </a:r>
            <a:endParaRPr lang="en-US" dirty="0"/>
          </a:p>
        </p:txBody>
      </p:sp>
      <p:pic>
        <p:nvPicPr>
          <p:cNvPr id="4098" name="Picture 2" descr="http://www.insectzoo.msstate.edu/Images/iz_whi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470" y="3307360"/>
            <a:ext cx="37623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7/77/GyrinusLeg.jpg/220px-GyrinusL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902" y="4910924"/>
            <a:ext cx="2574048" cy="19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lideshine.de/browser/uploads/103/Insektenbein/Hind%20Leg%20Gyrinida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11" y="2790826"/>
            <a:ext cx="3818639" cy="22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 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6395" y="702578"/>
            <a:ext cx="36004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565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250"/>
            <a:ext cx="8229600" cy="5141913"/>
          </a:xfrm>
        </p:spPr>
        <p:txBody>
          <a:bodyPr/>
          <a:lstStyle/>
          <a:p>
            <a:r>
              <a:rPr lang="en-US" sz="2400" dirty="0" smtClean="0"/>
              <a:t>Exclusively aquatic larvae/nymphs; terrestrial adults</a:t>
            </a:r>
          </a:p>
          <a:p>
            <a:pPr lvl="1"/>
            <a:r>
              <a:rPr lang="en-US" sz="2000" dirty="0" err="1" smtClean="0"/>
              <a:t>Odonata</a:t>
            </a:r>
            <a:r>
              <a:rPr lang="en-US" sz="2000" dirty="0" smtClean="0"/>
              <a:t>, </a:t>
            </a:r>
            <a:r>
              <a:rPr lang="en-US" sz="2000" dirty="0" err="1" smtClean="0"/>
              <a:t>Ephemeroptera</a:t>
            </a:r>
            <a:r>
              <a:rPr lang="en-US" sz="2000" dirty="0" smtClean="0"/>
              <a:t>, </a:t>
            </a:r>
            <a:r>
              <a:rPr lang="en-US" sz="2000" dirty="0" err="1" smtClean="0"/>
              <a:t>Plecoptera</a:t>
            </a:r>
            <a:r>
              <a:rPr lang="en-US" sz="2000" dirty="0" smtClean="0"/>
              <a:t>, </a:t>
            </a:r>
          </a:p>
          <a:p>
            <a:pPr lvl="1"/>
            <a:r>
              <a:rPr lang="en-US" sz="2000" dirty="0" err="1" smtClean="0"/>
              <a:t>Trichoptera</a:t>
            </a:r>
            <a:r>
              <a:rPr lang="en-US" sz="2000" dirty="0" smtClean="0"/>
              <a:t> (pupae aquatic), </a:t>
            </a:r>
            <a:r>
              <a:rPr lang="en-US" sz="2000" dirty="0" err="1" smtClean="0"/>
              <a:t>Megaloptera</a:t>
            </a:r>
            <a:r>
              <a:rPr lang="en-US" sz="2000" dirty="0" smtClean="0"/>
              <a:t> (pupae terrestrial)</a:t>
            </a:r>
          </a:p>
          <a:p>
            <a:r>
              <a:rPr lang="en-US" sz="2400" dirty="0" smtClean="0"/>
              <a:t>Some groups with aquatic larvae; terrestrial adults</a:t>
            </a:r>
          </a:p>
          <a:p>
            <a:pPr lvl="1"/>
            <a:r>
              <a:rPr lang="en-US" sz="2000" dirty="0" smtClean="0"/>
              <a:t>A few Lepidoptera (pupae terrestrial), </a:t>
            </a:r>
            <a:r>
              <a:rPr lang="en-US" sz="2000" dirty="0" err="1" smtClean="0"/>
              <a:t>Neuroptera</a:t>
            </a:r>
            <a:r>
              <a:rPr lang="en-US" sz="2000" dirty="0" smtClean="0"/>
              <a:t> (pupae terrestrial)</a:t>
            </a:r>
          </a:p>
          <a:p>
            <a:pPr lvl="1"/>
            <a:r>
              <a:rPr lang="en-US" sz="2000" dirty="0" smtClean="0"/>
              <a:t>Many Diptera (pupae aquatic)</a:t>
            </a:r>
          </a:p>
          <a:p>
            <a:pPr lvl="1"/>
            <a:r>
              <a:rPr lang="en-US" sz="2000" dirty="0" smtClean="0"/>
              <a:t>Some </a:t>
            </a:r>
            <a:r>
              <a:rPr lang="en-US" sz="2000" dirty="0" err="1" smtClean="0"/>
              <a:t>Coleoptera</a:t>
            </a:r>
            <a:r>
              <a:rPr lang="en-US" sz="2000" dirty="0" smtClean="0"/>
              <a:t> (pupae terrestrial)</a:t>
            </a:r>
          </a:p>
          <a:p>
            <a:r>
              <a:rPr lang="en-US" sz="2400" dirty="0" smtClean="0"/>
              <a:t>Surface of the water</a:t>
            </a:r>
          </a:p>
          <a:p>
            <a:pPr lvl="1"/>
            <a:r>
              <a:rPr lang="en-US" sz="2000" dirty="0" smtClean="0"/>
              <a:t>Some </a:t>
            </a:r>
            <a:r>
              <a:rPr lang="en-US" sz="2000" dirty="0" err="1" smtClean="0"/>
              <a:t>Hemiptera</a:t>
            </a:r>
            <a:r>
              <a:rPr lang="en-US" sz="2000" dirty="0" smtClean="0"/>
              <a:t>, </a:t>
            </a:r>
            <a:r>
              <a:rPr lang="en-US" sz="2000" dirty="0" err="1" smtClean="0"/>
              <a:t>Collembola</a:t>
            </a:r>
            <a:endParaRPr lang="en-US" sz="2000" dirty="0" smtClean="0"/>
          </a:p>
          <a:p>
            <a:r>
              <a:rPr lang="en-US" sz="2400" dirty="0" smtClean="0"/>
              <a:t>Aquatic larvae/nymphs and adults</a:t>
            </a:r>
          </a:p>
          <a:p>
            <a:pPr lvl="1"/>
            <a:r>
              <a:rPr lang="en-US" sz="2000" dirty="0" smtClean="0"/>
              <a:t>Some </a:t>
            </a:r>
            <a:r>
              <a:rPr lang="en-US" sz="2000" dirty="0" err="1" smtClean="0"/>
              <a:t>Coleoptera</a:t>
            </a:r>
            <a:r>
              <a:rPr lang="en-US" sz="2000" dirty="0" smtClean="0"/>
              <a:t> (Pupae terrestrial), Some </a:t>
            </a:r>
            <a:r>
              <a:rPr lang="en-US" sz="2000" dirty="0" err="1" smtClean="0"/>
              <a:t>Hemiptera</a:t>
            </a:r>
            <a:endParaRPr lang="en-US" sz="2000" dirty="0" smtClean="0"/>
          </a:p>
          <a:p>
            <a:r>
              <a:rPr lang="en-US" sz="2400" dirty="0" smtClean="0"/>
              <a:t>Terrestrial larvae, aquatic adult</a:t>
            </a:r>
          </a:p>
          <a:p>
            <a:pPr lvl="1"/>
            <a:r>
              <a:rPr lang="en-US" sz="2000" dirty="0" smtClean="0"/>
              <a:t>A few </a:t>
            </a:r>
            <a:r>
              <a:rPr lang="en-US" sz="2000" dirty="0" err="1" smtClean="0"/>
              <a:t>Coleoptera</a:t>
            </a:r>
            <a:r>
              <a:rPr lang="en-US" sz="2000" dirty="0" smtClean="0"/>
              <a:t> (pupae terrestrial)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79" t="34034" r="46664" b="26966"/>
          <a:stretch/>
        </p:blipFill>
        <p:spPr bwMode="auto">
          <a:xfrm>
            <a:off x="1711354" y="4429387"/>
            <a:ext cx="2214694" cy="22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Culicide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85" y="700437"/>
            <a:ext cx="3410125" cy="4930775"/>
          </a:xfrm>
        </p:spPr>
        <p:txBody>
          <a:bodyPr/>
          <a:lstStyle/>
          <a:p>
            <a:r>
              <a:rPr lang="en-US" i="1" dirty="0" smtClean="0"/>
              <a:t>Anopheles </a:t>
            </a:r>
            <a:r>
              <a:rPr lang="en-US" dirty="0" smtClean="0"/>
              <a:t>larvae</a:t>
            </a:r>
            <a:endParaRPr lang="en-US" i="1" dirty="0" smtClean="0"/>
          </a:p>
          <a:p>
            <a:pPr lvl="1"/>
            <a:r>
              <a:rPr lang="en-US" dirty="0" err="1" smtClean="0"/>
              <a:t>Neustic</a:t>
            </a:r>
            <a:r>
              <a:rPr lang="en-US" dirty="0" smtClean="0"/>
              <a:t> from below</a:t>
            </a:r>
          </a:p>
          <a:p>
            <a:pPr lvl="1"/>
            <a:r>
              <a:rPr lang="en-US" dirty="0" smtClean="0"/>
              <a:t>Particulates catch on surface tension</a:t>
            </a:r>
          </a:p>
          <a:p>
            <a:pPr lvl="1"/>
            <a:r>
              <a:rPr lang="en-US" dirty="0" smtClean="0"/>
              <a:t>Larvae pull them in with filtering currents.</a:t>
            </a:r>
          </a:p>
          <a:p>
            <a:pPr lvl="1"/>
            <a:r>
              <a:rPr lang="en-US" dirty="0" smtClean="0"/>
              <a:t>Filter feeding from surface film</a:t>
            </a:r>
          </a:p>
        </p:txBody>
      </p:sp>
      <p:pic>
        <p:nvPicPr>
          <p:cNvPr id="5124" name="Picture 4" descr="http://upload.wikimedia.org/wikipedia/commons/b/b0/Anopheles_Culex_larvae_feeding_position-US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385"/>
          <a:stretch/>
        </p:blipFill>
        <p:spPr bwMode="auto">
          <a:xfrm>
            <a:off x="4269210" y="1325761"/>
            <a:ext cx="4543425" cy="12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commons/b/b0/Anopheles_Culex_larvae_feeding_position-US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00" t="35984" r="3441"/>
          <a:stretch/>
        </p:blipFill>
        <p:spPr bwMode="auto">
          <a:xfrm>
            <a:off x="6090407" y="0"/>
            <a:ext cx="1296100" cy="12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4" b="28206"/>
          <a:stretch/>
        </p:blipFill>
        <p:spPr bwMode="auto">
          <a:xfrm>
            <a:off x="3926048" y="2527082"/>
            <a:ext cx="5103302" cy="267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7478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Culicide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85" y="1312834"/>
            <a:ext cx="3410125" cy="1646361"/>
          </a:xfrm>
        </p:spPr>
        <p:txBody>
          <a:bodyPr/>
          <a:lstStyle/>
          <a:p>
            <a:r>
              <a:rPr lang="en-US" i="1" dirty="0" smtClean="0"/>
              <a:t>Culex</a:t>
            </a:r>
            <a:r>
              <a:rPr lang="en-US" dirty="0" smtClean="0"/>
              <a:t> eggs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800" i="1" dirty="0" smtClean="0"/>
              <a:t>Anopheles</a:t>
            </a:r>
            <a:r>
              <a:rPr lang="en-US" sz="2800" dirty="0" smtClean="0"/>
              <a:t> eggs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800" dirty="0" err="1" smtClean="0"/>
              <a:t>Neustic</a:t>
            </a:r>
            <a:r>
              <a:rPr lang="en-US" sz="2800" dirty="0" smtClean="0"/>
              <a:t> </a:t>
            </a:r>
            <a:r>
              <a:rPr lang="en-US" sz="2800" dirty="0"/>
              <a:t>from above</a:t>
            </a:r>
          </a:p>
          <a:p>
            <a:endParaRPr lang="en-US" dirty="0"/>
          </a:p>
        </p:txBody>
      </p:sp>
      <p:pic>
        <p:nvPicPr>
          <p:cNvPr id="1029" name="Picture 5" descr="http://entnemdept.ufl.edu/creatures/aquatic/s_house_mosquito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1122" y="2552308"/>
            <a:ext cx="4813921" cy="329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3985" y="889602"/>
            <a:ext cx="2382474" cy="157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15" y="2905694"/>
            <a:ext cx="23812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15" y="4927266"/>
            <a:ext cx="23812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816" y="0"/>
            <a:ext cx="3289184" cy="24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9711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2796" cy="709612"/>
          </a:xfrm>
        </p:spPr>
        <p:txBody>
          <a:bodyPr/>
          <a:lstStyle/>
          <a:p>
            <a:r>
              <a:rPr lang="en-US" dirty="0" smtClean="0"/>
              <a:t>Lotic 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389"/>
            <a:ext cx="4123189" cy="1656868"/>
          </a:xfrm>
        </p:spPr>
        <p:txBody>
          <a:bodyPr/>
          <a:lstStyle/>
          <a:p>
            <a:r>
              <a:rPr lang="en-US" sz="2400" dirty="0" smtClean="0"/>
              <a:t>Adaptations to current</a:t>
            </a:r>
          </a:p>
          <a:p>
            <a:pPr lvl="1"/>
            <a:r>
              <a:rPr lang="en-US" sz="2000" dirty="0"/>
              <a:t>Ballast</a:t>
            </a:r>
          </a:p>
          <a:p>
            <a:pPr lvl="1"/>
            <a:r>
              <a:rPr lang="en-US" sz="2000" dirty="0"/>
              <a:t>Suckers</a:t>
            </a:r>
          </a:p>
          <a:p>
            <a:pPr lvl="1"/>
            <a:r>
              <a:rPr lang="en-US" sz="2000" dirty="0" smtClean="0"/>
              <a:t>Attachment by silk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50" r="34641"/>
          <a:stretch/>
        </p:blipFill>
        <p:spPr>
          <a:xfrm>
            <a:off x="252816" y="3228753"/>
            <a:ext cx="2330994" cy="3425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2632" y="3228753"/>
            <a:ext cx="2647321" cy="362924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4703" y="274638"/>
            <a:ext cx="4434079" cy="296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00" r="322" b="74719"/>
          <a:stretch/>
        </p:blipFill>
        <p:spPr bwMode="auto">
          <a:xfrm>
            <a:off x="2513784" y="3239928"/>
            <a:ext cx="2066605" cy="12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5412" y="4748859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6370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780" y="2201255"/>
            <a:ext cx="4437777" cy="2568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2796" cy="709612"/>
          </a:xfrm>
        </p:spPr>
        <p:txBody>
          <a:bodyPr/>
          <a:lstStyle/>
          <a:p>
            <a:r>
              <a:rPr lang="en-US" dirty="0" smtClean="0"/>
              <a:t>Lotic 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250"/>
            <a:ext cx="4123189" cy="1255611"/>
          </a:xfrm>
        </p:spPr>
        <p:txBody>
          <a:bodyPr/>
          <a:lstStyle/>
          <a:p>
            <a:r>
              <a:rPr lang="en-US" sz="2400" dirty="0" smtClean="0"/>
              <a:t>Adaptations to current</a:t>
            </a:r>
          </a:p>
          <a:p>
            <a:pPr lvl="1"/>
            <a:r>
              <a:rPr lang="en-US" sz="2000" dirty="0" err="1" smtClean="0"/>
              <a:t>Dorso</a:t>
            </a:r>
            <a:r>
              <a:rPr lang="en-US" sz="2000" dirty="0" smtClean="0"/>
              <a:t>-ventrally flattened</a:t>
            </a:r>
          </a:p>
          <a:p>
            <a:pPr lvl="1"/>
            <a:r>
              <a:rPr lang="en-US" sz="2000" dirty="0" smtClean="0"/>
              <a:t>Nets for filter feeding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4646662"/>
            <a:ext cx="3980576" cy="20878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59"/>
          <a:stretch/>
        </p:blipFill>
        <p:spPr bwMode="auto">
          <a:xfrm>
            <a:off x="4437777" y="0"/>
            <a:ext cx="4380376" cy="332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557" y="459136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41" r="5100" b="9734"/>
          <a:stretch/>
        </p:blipFill>
        <p:spPr bwMode="auto">
          <a:xfrm>
            <a:off x="6894413" y="2967833"/>
            <a:ext cx="2189526" cy="388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3269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 insects as indicators of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Eutrophication</a:t>
            </a:r>
            <a:r>
              <a:rPr lang="en-US" dirty="0" smtClean="0"/>
              <a:t>:  Addition of nutrients (N, P) to freshwater</a:t>
            </a:r>
          </a:p>
          <a:p>
            <a:pPr lvl="1"/>
            <a:r>
              <a:rPr lang="en-US" dirty="0" smtClean="0"/>
              <a:t>Results in excess algal growth</a:t>
            </a:r>
          </a:p>
          <a:p>
            <a:pPr lvl="1"/>
            <a:r>
              <a:rPr lang="en-US" dirty="0" smtClean="0"/>
              <a:t>Excess decomposition, and resulting O</a:t>
            </a:r>
            <a:r>
              <a:rPr lang="en-US" baseline="-25000" dirty="0" smtClean="0"/>
              <a:t>2</a:t>
            </a:r>
            <a:r>
              <a:rPr lang="en-US" dirty="0" smtClean="0"/>
              <a:t> depletion</a:t>
            </a:r>
            <a:endParaRPr lang="en-US" dirty="0"/>
          </a:p>
          <a:p>
            <a:r>
              <a:rPr lang="en-US" dirty="0" smtClean="0"/>
              <a:t>Major Orders, families, genera of aquatic insects are accurate </a:t>
            </a:r>
            <a:r>
              <a:rPr lang="en-US" b="1" dirty="0" err="1" smtClean="0"/>
              <a:t>bioindicators</a:t>
            </a:r>
            <a:r>
              <a:rPr lang="en-US" b="1" i="1" dirty="0" smtClean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Eutrophication</a:t>
            </a:r>
            <a:endParaRPr lang="en-US" dirty="0" smtClean="0"/>
          </a:p>
          <a:p>
            <a:r>
              <a:rPr lang="en-US" dirty="0" err="1" smtClean="0"/>
              <a:t>Eutrophication</a:t>
            </a:r>
            <a:r>
              <a:rPr lang="en-US" dirty="0" smtClean="0"/>
              <a:t> -&gt; reduced taxonomic diversity</a:t>
            </a:r>
          </a:p>
          <a:p>
            <a:r>
              <a:rPr lang="en-US" dirty="0" smtClean="0"/>
              <a:t>Other pollutants</a:t>
            </a:r>
          </a:p>
          <a:p>
            <a:pPr lvl="1"/>
            <a:r>
              <a:rPr lang="en-US" dirty="0" smtClean="0"/>
              <a:t>Pesticides</a:t>
            </a:r>
          </a:p>
          <a:p>
            <a:pPr lvl="1"/>
            <a:r>
              <a:rPr lang="en-US" dirty="0" smtClean="0"/>
              <a:t>Metals</a:t>
            </a:r>
          </a:p>
          <a:p>
            <a:pPr lvl="1"/>
            <a:r>
              <a:rPr lang="en-US" dirty="0" smtClean="0"/>
              <a:t>Silt</a:t>
            </a:r>
          </a:p>
        </p:txBody>
      </p:sp>
    </p:spTree>
    <p:extLst>
      <p:ext uri="{BB962C8B-B14F-4D97-AF65-F5344CB8AC3E}">
        <p14:creationId xmlns:p14="http://schemas.microsoft.com/office/powerpoint/2010/main" xmlns="" val="1244780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fp.sd.gov/wildlife/critters/insects-invertebrates/images/caddisfli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7475" y="984250"/>
            <a:ext cx="2676525" cy="21621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Taxa</a:t>
            </a:r>
            <a:r>
              <a:rPr lang="en-US" dirty="0" smtClean="0"/>
              <a:t> that are useful </a:t>
            </a:r>
            <a:r>
              <a:rPr lang="en-US" dirty="0" err="1" smtClean="0"/>
              <a:t>bioindicators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250"/>
            <a:ext cx="4174958" cy="5141913"/>
          </a:xfrm>
        </p:spPr>
        <p:txBody>
          <a:bodyPr/>
          <a:lstStyle/>
          <a:p>
            <a:r>
              <a:rPr lang="en-US" sz="2400" dirty="0" err="1" smtClean="0"/>
              <a:t>Caenidae</a:t>
            </a:r>
            <a:r>
              <a:rPr lang="en-US" sz="2400" dirty="0" smtClean="0"/>
              <a:t> (protected gills) and </a:t>
            </a:r>
            <a:r>
              <a:rPr lang="en-US" sz="2400" dirty="0" err="1" smtClean="0"/>
              <a:t>Hydropsychidae</a:t>
            </a:r>
            <a:r>
              <a:rPr lang="en-US" sz="2400" dirty="0" smtClean="0"/>
              <a:t> (net builders) increase with particulate </a:t>
            </a:r>
            <a:r>
              <a:rPr lang="en-US" sz="2400" dirty="0" smtClean="0"/>
              <a:t>material </a:t>
            </a:r>
            <a:endParaRPr lang="en-US" sz="2400" dirty="0" smtClean="0"/>
          </a:p>
          <a:p>
            <a:r>
              <a:rPr lang="en-US" sz="2400" dirty="0" smtClean="0"/>
              <a:t>H</a:t>
            </a:r>
            <a:r>
              <a:rPr lang="en-US" sz="2400" dirty="0" smtClean="0"/>
              <a:t>emoglobin-possessing </a:t>
            </a:r>
            <a:r>
              <a:rPr lang="en-US" sz="2400" dirty="0" err="1" smtClean="0"/>
              <a:t>Chironomidae</a:t>
            </a:r>
            <a:r>
              <a:rPr lang="en-US" sz="2400" dirty="0" smtClean="0"/>
              <a:t> increase </a:t>
            </a:r>
            <a:r>
              <a:rPr lang="en-US" sz="2400" dirty="0" smtClean="0"/>
              <a:t>as dissolved 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declines</a:t>
            </a:r>
            <a:endParaRPr lang="en-US" sz="2400" dirty="0" smtClean="0"/>
          </a:p>
          <a:p>
            <a:r>
              <a:rPr lang="en-US" sz="2400" dirty="0" err="1" smtClean="0"/>
              <a:t>Plecoptera</a:t>
            </a:r>
            <a:r>
              <a:rPr lang="en-US" sz="2400" dirty="0" smtClean="0"/>
              <a:t> usually decline as  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 declines or temperature increases</a:t>
            </a:r>
            <a:endParaRPr lang="en-US" sz="2400" dirty="0" smtClean="0"/>
          </a:p>
          <a:p>
            <a:r>
              <a:rPr lang="en-US" sz="2400" dirty="0" smtClean="0"/>
              <a:t>Diversity declines as pesticide run-off increases and as </a:t>
            </a:r>
            <a:r>
              <a:rPr lang="en-US" sz="2400" dirty="0" err="1" smtClean="0"/>
              <a:t>eutrophication</a:t>
            </a:r>
            <a:r>
              <a:rPr lang="en-US" sz="2400" dirty="0" smtClean="0"/>
              <a:t> increases</a:t>
            </a:r>
            <a:endParaRPr lang="en-US" sz="2400" dirty="0"/>
          </a:p>
        </p:txBody>
      </p:sp>
      <p:pic>
        <p:nvPicPr>
          <p:cNvPr id="4" name="Picture 2" descr="http://t0.gstatic.com/images?q=tbn:ANd9GcTclNPZ4HeKxKZRCwChXP35eUnHPCiLkq4dOS8Qo1A0dx-0746DQ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2021" y="4146109"/>
            <a:ext cx="3080084" cy="1980054"/>
          </a:xfrm>
          <a:prstGeom prst="rect">
            <a:avLst/>
          </a:prstGeom>
          <a:noFill/>
        </p:spPr>
      </p:pic>
      <p:pic>
        <p:nvPicPr>
          <p:cNvPr id="1026" name="Picture 2" descr="http://www.troutnut.com/im_regspec/picture_2257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2158" y="2227263"/>
            <a:ext cx="2762250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Functional feeding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 depends on families or genera having consistent feeding modes.</a:t>
            </a:r>
          </a:p>
          <a:p>
            <a:r>
              <a:rPr lang="en-US" dirty="0" smtClean="0"/>
              <a:t>Relevant groups different from terrestrial systems</a:t>
            </a:r>
          </a:p>
          <a:p>
            <a:r>
              <a:rPr lang="en-US" b="1" dirty="0" smtClean="0">
                <a:latin typeface="PhotinaMT-Bold"/>
              </a:rPr>
              <a:t>Shredders: </a:t>
            </a:r>
            <a:r>
              <a:rPr lang="en-US" dirty="0" smtClean="0">
                <a:latin typeface="PhotinaMT-Bold"/>
              </a:rPr>
              <a:t>living or (more often) de</a:t>
            </a:r>
            <a:r>
              <a:rPr lang="en-US" dirty="0" smtClean="0">
                <a:latin typeface="PhotinaMT"/>
              </a:rPr>
              <a:t>composing plant tissues (leaves, wood)</a:t>
            </a:r>
          </a:p>
          <a:p>
            <a:pPr lvl="1"/>
            <a:r>
              <a:rPr lang="en-US" dirty="0" smtClean="0">
                <a:latin typeface="PhotinaMT"/>
              </a:rPr>
              <a:t>Often feed on fungi, bacteria on the food</a:t>
            </a:r>
            <a:endParaRPr lang="en-US" dirty="0" smtClean="0">
              <a:latin typeface="PhotinaMT"/>
            </a:endParaRPr>
          </a:p>
          <a:p>
            <a:r>
              <a:rPr lang="en-US" b="1" dirty="0" smtClean="0">
                <a:latin typeface="PhotinaMT-Bold"/>
              </a:rPr>
              <a:t>Collectors: </a:t>
            </a:r>
            <a:r>
              <a:rPr lang="en-US" dirty="0" smtClean="0">
                <a:latin typeface="PhotinaMT-Bold"/>
              </a:rPr>
              <a:t>f</a:t>
            </a:r>
            <a:r>
              <a:rPr lang="en-US" dirty="0" smtClean="0">
                <a:latin typeface="PhotinaMT"/>
              </a:rPr>
              <a:t>ine </a:t>
            </a:r>
            <a:r>
              <a:rPr lang="en-US" dirty="0" smtClean="0">
                <a:latin typeface="PhotinaMT"/>
              </a:rPr>
              <a:t>particulate organic matter</a:t>
            </a:r>
          </a:p>
          <a:p>
            <a:pPr lvl="1"/>
            <a:r>
              <a:rPr lang="en-US" dirty="0" smtClean="0">
                <a:latin typeface="PhotinaMT"/>
              </a:rPr>
              <a:t>Filtering </a:t>
            </a:r>
          </a:p>
          <a:p>
            <a:pPr lvl="1"/>
            <a:r>
              <a:rPr lang="en-US" dirty="0" smtClean="0">
                <a:latin typeface="PhotinaMT"/>
              </a:rPr>
              <a:t>Deposit feeding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Functional feeding groups 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sz="1800" dirty="0" smtClean="0">
                <a:solidFill>
                  <a:srgbClr val="3333FF"/>
                </a:solidFill>
              </a:rPr>
              <a:t>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PhotinaMT-Bold"/>
              </a:rPr>
              <a:t>Scrapers:  </a:t>
            </a:r>
            <a:r>
              <a:rPr lang="en-US" dirty="0" smtClean="0">
                <a:latin typeface="PhotinaMT"/>
              </a:rPr>
              <a:t>attached algae, fungi, bacteria on solid </a:t>
            </a:r>
            <a:r>
              <a:rPr lang="en-US" dirty="0" smtClean="0">
                <a:latin typeface="PhotinaMT"/>
              </a:rPr>
              <a:t>surfaces;</a:t>
            </a:r>
          </a:p>
          <a:p>
            <a:r>
              <a:rPr lang="en-US" b="1" dirty="0" smtClean="0">
                <a:latin typeface="PhotinaMT"/>
              </a:rPr>
              <a:t>P</a:t>
            </a:r>
            <a:r>
              <a:rPr lang="en-US" b="1" dirty="0" smtClean="0">
                <a:latin typeface="PhotinaMT-Bold"/>
              </a:rPr>
              <a:t>iercers: </a:t>
            </a:r>
            <a:r>
              <a:rPr lang="en-US" dirty="0" smtClean="0">
                <a:latin typeface="PhotinaMT"/>
              </a:rPr>
              <a:t>cell </a:t>
            </a:r>
            <a:r>
              <a:rPr lang="en-US" dirty="0" smtClean="0">
                <a:latin typeface="PhotinaMT"/>
              </a:rPr>
              <a:t>and tissue fluids from </a:t>
            </a:r>
            <a:r>
              <a:rPr lang="en-US" dirty="0" smtClean="0">
                <a:latin typeface="PhotinaMT"/>
              </a:rPr>
              <a:t>vascular plants </a:t>
            </a:r>
            <a:r>
              <a:rPr lang="en-US" dirty="0" smtClean="0">
                <a:latin typeface="PhotinaMT"/>
              </a:rPr>
              <a:t>or </a:t>
            </a:r>
            <a:r>
              <a:rPr lang="en-US" dirty="0" smtClean="0">
                <a:latin typeface="PhotinaMT"/>
              </a:rPr>
              <a:t>large algae</a:t>
            </a:r>
          </a:p>
          <a:p>
            <a:r>
              <a:rPr lang="en-US" b="1" dirty="0" smtClean="0">
                <a:latin typeface="PhotinaMT-Bold"/>
              </a:rPr>
              <a:t>Predators: </a:t>
            </a:r>
            <a:r>
              <a:rPr lang="en-US" dirty="0" smtClean="0">
                <a:latin typeface="PhotinaMT"/>
              </a:rPr>
              <a:t>living </a:t>
            </a:r>
            <a:r>
              <a:rPr lang="en-US" dirty="0" smtClean="0">
                <a:latin typeface="PhotinaMT"/>
              </a:rPr>
              <a:t>animal tissues </a:t>
            </a:r>
            <a:r>
              <a:rPr lang="en-US" dirty="0" smtClean="0">
                <a:latin typeface="PhotinaMT"/>
              </a:rPr>
              <a:t>by:</a:t>
            </a:r>
          </a:p>
          <a:p>
            <a:pPr lvl="1"/>
            <a:r>
              <a:rPr lang="en-US" dirty="0" smtClean="0">
                <a:latin typeface="PhotinaMT"/>
              </a:rPr>
              <a:t>Engulfing</a:t>
            </a:r>
          </a:p>
          <a:p>
            <a:pPr lvl="1"/>
            <a:r>
              <a:rPr lang="en-US" dirty="0" smtClean="0">
                <a:latin typeface="PhotinaMT"/>
              </a:rPr>
              <a:t>Piercing and </a:t>
            </a:r>
            <a:r>
              <a:rPr lang="en-US" dirty="0" smtClean="0">
                <a:latin typeface="PhotinaMT"/>
              </a:rPr>
              <a:t>sucking </a:t>
            </a:r>
            <a:endParaRPr lang="en-US" dirty="0" smtClean="0">
              <a:latin typeface="PhotinaMT"/>
            </a:endParaRPr>
          </a:p>
          <a:p>
            <a:r>
              <a:rPr lang="en-US" b="1" dirty="0" smtClean="0">
                <a:latin typeface="PhotinaMT"/>
              </a:rPr>
              <a:t>Pa</a:t>
            </a:r>
            <a:r>
              <a:rPr lang="en-US" b="1" dirty="0" smtClean="0">
                <a:latin typeface="PhotinaMT-Bold"/>
              </a:rPr>
              <a:t>rasites:  </a:t>
            </a:r>
            <a:r>
              <a:rPr lang="en-US" dirty="0" smtClean="0">
                <a:latin typeface="PhotinaMT"/>
              </a:rPr>
              <a:t>feed on living animal </a:t>
            </a:r>
            <a:r>
              <a:rPr lang="en-US" dirty="0" smtClean="0">
                <a:latin typeface="PhotinaMT"/>
              </a:rPr>
              <a:t>tissue (Endo-, </a:t>
            </a:r>
            <a:r>
              <a:rPr lang="en-US" dirty="0" err="1" smtClean="0">
                <a:latin typeface="PhotinaMT"/>
              </a:rPr>
              <a:t>Ecto</a:t>
            </a:r>
            <a:r>
              <a:rPr lang="en-US" dirty="0" smtClean="0">
                <a:latin typeface="PhotinaMT"/>
              </a:rPr>
              <a:t>-)</a:t>
            </a:r>
            <a:endParaRPr lang="en-US" dirty="0" smtClean="0">
              <a:latin typeface="Photina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bodies range from “permanent” to temporary</a:t>
            </a:r>
          </a:p>
          <a:p>
            <a:r>
              <a:rPr lang="en-US" dirty="0" smtClean="0"/>
              <a:t>Permanent = never dry out</a:t>
            </a:r>
          </a:p>
          <a:p>
            <a:r>
              <a:rPr lang="en-US" dirty="0" smtClean="0"/>
              <a:t>Temporary = dries out, often once per year</a:t>
            </a:r>
          </a:p>
          <a:p>
            <a:pPr lvl="1"/>
            <a:r>
              <a:rPr lang="en-US" dirty="0" smtClean="0"/>
              <a:t>Vernal pools:  Fill with spring snow melt and rain</a:t>
            </a:r>
          </a:p>
          <a:p>
            <a:pPr lvl="1"/>
            <a:r>
              <a:rPr lang="en-US" dirty="0" smtClean="0"/>
              <a:t>Aquatic community often dominated by insects</a:t>
            </a:r>
          </a:p>
          <a:p>
            <a:pPr lvl="1"/>
            <a:r>
              <a:rPr lang="en-US" dirty="0" smtClean="0"/>
              <a:t>Dry out in summer or fall</a:t>
            </a:r>
          </a:p>
          <a:p>
            <a:r>
              <a:rPr lang="en-US" dirty="0" smtClean="0"/>
              <a:t>Insects are very well adapted to temporary water</a:t>
            </a:r>
          </a:p>
          <a:p>
            <a:pPr lvl="1"/>
            <a:r>
              <a:rPr lang="en-US" dirty="0" smtClean="0"/>
              <a:t>Mobile adults can disperse</a:t>
            </a:r>
          </a:p>
          <a:p>
            <a:pPr lvl="1"/>
            <a:r>
              <a:rPr lang="en-US" dirty="0" smtClean="0"/>
              <a:t>Desiccation resistant stages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24" y="130254"/>
            <a:ext cx="8920163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5930979"/>
            <a:ext cx="822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GA</a:t>
            </a:r>
            <a:r>
              <a:rPr lang="en-US" sz="1600" dirty="0" smtClean="0"/>
              <a:t>. Wellborn, DK. </a:t>
            </a:r>
            <a:r>
              <a:rPr lang="en-US" sz="1600" dirty="0" err="1" smtClean="0"/>
              <a:t>Skelly</a:t>
            </a:r>
            <a:r>
              <a:rPr lang="en-US" sz="1600" dirty="0" smtClean="0"/>
              <a:t>, EE. </a:t>
            </a:r>
            <a:r>
              <a:rPr lang="en-US" sz="1600" dirty="0" smtClean="0"/>
              <a:t>Werner. 1996 MECHANISMS CREATING COMMUNITY </a:t>
            </a:r>
            <a:r>
              <a:rPr lang="en-US" sz="1600" dirty="0" smtClean="0"/>
              <a:t>STRUCTURE ACROSS </a:t>
            </a:r>
            <a:r>
              <a:rPr lang="en-US" sz="1600" dirty="0" smtClean="0"/>
              <a:t>A FRESHWATER </a:t>
            </a:r>
            <a:r>
              <a:rPr lang="en-US" sz="1600" dirty="0" smtClean="0"/>
              <a:t>HABITAT </a:t>
            </a:r>
            <a:r>
              <a:rPr lang="en-US" sz="1600" dirty="0" smtClean="0"/>
              <a:t>GRADIENT. Annual Review of </a:t>
            </a:r>
            <a:r>
              <a:rPr lang="en-US" sz="1600" dirty="0" err="1" smtClean="0"/>
              <a:t>Ecoogy</a:t>
            </a:r>
            <a:r>
              <a:rPr lang="en-US" sz="1600" dirty="0" smtClean="0"/>
              <a:t> &amp; </a:t>
            </a:r>
            <a:r>
              <a:rPr lang="en-US" sz="1600" dirty="0" err="1" smtClean="0"/>
              <a:t>Systematics</a:t>
            </a:r>
            <a:r>
              <a:rPr lang="en-US" sz="1600" dirty="0" smtClean="0"/>
              <a:t>.  </a:t>
            </a:r>
            <a:r>
              <a:rPr lang="en-US" sz="1600" dirty="0" smtClean="0"/>
              <a:t>27:337–63</a:t>
            </a:r>
          </a:p>
          <a:p>
            <a:endParaRPr lang="en-US" sz="1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of </a:t>
            </a:r>
            <a:r>
              <a:rPr lang="en-US" dirty="0" err="1" smtClean="0"/>
              <a:t>immatures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Lepidoptera, </a:t>
            </a:r>
            <a:r>
              <a:rPr lang="en-US" dirty="0" err="1" smtClean="0"/>
              <a:t>Coleoptera</a:t>
            </a:r>
            <a:r>
              <a:rPr lang="en-US" dirty="0" smtClean="0"/>
              <a:t>, </a:t>
            </a:r>
            <a:r>
              <a:rPr lang="en-US" dirty="0" err="1" smtClean="0"/>
              <a:t>Neuroptera</a:t>
            </a:r>
            <a:r>
              <a:rPr lang="en-US" dirty="0" smtClean="0"/>
              <a:t>, </a:t>
            </a:r>
            <a:r>
              <a:rPr lang="en-US" dirty="0" err="1" smtClean="0"/>
              <a:t>Megaloptera</a:t>
            </a:r>
            <a:r>
              <a:rPr lang="en-US" dirty="0" smtClean="0"/>
              <a:t>, </a:t>
            </a:r>
            <a:r>
              <a:rPr lang="en-US" dirty="0" err="1" smtClean="0"/>
              <a:t>Trichoptera</a:t>
            </a:r>
            <a:r>
              <a:rPr lang="en-US" dirty="0" smtClean="0"/>
              <a:t>, Diptera</a:t>
            </a:r>
          </a:p>
          <a:p>
            <a:pPr lvl="1"/>
            <a:r>
              <a:rPr lang="en-US" dirty="0" smtClean="0"/>
              <a:t>Larvae (And Pupae)</a:t>
            </a:r>
          </a:p>
          <a:p>
            <a:r>
              <a:rPr lang="en-US" dirty="0" err="1" smtClean="0"/>
              <a:t>Hemiptera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b="1" dirty="0" err="1" smtClean="0"/>
              <a:t>Plecoptera</a:t>
            </a:r>
            <a:r>
              <a:rPr lang="en-US" b="1" dirty="0" smtClean="0"/>
              <a:t>, </a:t>
            </a:r>
            <a:r>
              <a:rPr lang="en-US" b="1" dirty="0" err="1" smtClean="0"/>
              <a:t>Odonata</a:t>
            </a:r>
            <a:r>
              <a:rPr lang="en-US" b="1" dirty="0" smtClean="0"/>
              <a:t>, </a:t>
            </a:r>
            <a:r>
              <a:rPr lang="en-US" b="1" dirty="0" err="1" smtClean="0"/>
              <a:t>Ephemeroptera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Collembola</a:t>
            </a:r>
            <a:endParaRPr lang="en-US" dirty="0" smtClean="0"/>
          </a:p>
          <a:p>
            <a:pPr lvl="1"/>
            <a:r>
              <a:rPr lang="en-US" dirty="0" smtClean="0"/>
              <a:t>Naiad or Nymph</a:t>
            </a:r>
          </a:p>
          <a:p>
            <a:r>
              <a:rPr lang="en-US" dirty="0" smtClean="0"/>
              <a:t>Larvae only when life cycle includes pupa (</a:t>
            </a:r>
            <a:r>
              <a:rPr lang="en-US" dirty="0" err="1" smtClean="0"/>
              <a:t>Holometabolous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250"/>
            <a:ext cx="8229600" cy="5141913"/>
          </a:xfrm>
        </p:spPr>
        <p:txBody>
          <a:bodyPr/>
          <a:lstStyle/>
          <a:p>
            <a:r>
              <a:rPr lang="en-US" dirty="0" smtClean="0"/>
              <a:t>Temporary waters</a:t>
            </a:r>
          </a:p>
          <a:p>
            <a:pPr lvl="1"/>
            <a:r>
              <a:rPr lang="en-US" dirty="0" smtClean="0"/>
              <a:t>Rapid development; variable size and asynchrony</a:t>
            </a:r>
            <a:r>
              <a:rPr lang="en-US" dirty="0" smtClean="0">
                <a:solidFill>
                  <a:srgbClr val="3333FF"/>
                </a:solidFill>
              </a:rPr>
              <a:t> [?]</a:t>
            </a:r>
          </a:p>
          <a:p>
            <a:pPr lvl="1"/>
            <a:r>
              <a:rPr lang="en-US" dirty="0" smtClean="0"/>
              <a:t>Active feeding; Highly competitive; Predator naïve</a:t>
            </a:r>
          </a:p>
          <a:p>
            <a:pPr lvl="1"/>
            <a:r>
              <a:rPr lang="en-US" dirty="0" smtClean="0"/>
              <a:t>Desiccation resistant stages </a:t>
            </a:r>
            <a:endParaRPr lang="en-US" dirty="0" smtClean="0"/>
          </a:p>
          <a:p>
            <a:r>
              <a:rPr lang="en-US" dirty="0" smtClean="0"/>
              <a:t>Fishless permanent waters</a:t>
            </a:r>
          </a:p>
          <a:p>
            <a:pPr lvl="1"/>
            <a:r>
              <a:rPr lang="en-US" dirty="0" smtClean="0"/>
              <a:t>Selection for predator avoidance</a:t>
            </a:r>
          </a:p>
          <a:p>
            <a:pPr lvl="1"/>
            <a:r>
              <a:rPr lang="en-US" dirty="0" smtClean="0"/>
              <a:t>Less active, more resistant to predation</a:t>
            </a:r>
          </a:p>
          <a:p>
            <a:pPr lvl="1"/>
            <a:r>
              <a:rPr lang="en-US" dirty="0" smtClean="0"/>
              <a:t>Large bodies (escape by size)</a:t>
            </a:r>
          </a:p>
          <a:p>
            <a:r>
              <a:rPr lang="en-US" dirty="0" smtClean="0"/>
              <a:t>Large bodies of water with fish</a:t>
            </a:r>
          </a:p>
          <a:p>
            <a:pPr lvl="1"/>
            <a:r>
              <a:rPr lang="en-US" dirty="0" smtClean="0"/>
              <a:t>Small, inactive prey</a:t>
            </a:r>
          </a:p>
          <a:p>
            <a:pPr lvl="1"/>
            <a:r>
              <a:rPr lang="en-US" dirty="0" smtClean="0"/>
              <a:t>Intermediate predators rare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occasional drying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Temporary seasonal (dry every year)</a:t>
            </a:r>
          </a:p>
          <a:p>
            <a:r>
              <a:rPr lang="en-US" dirty="0" err="1" smtClean="0"/>
              <a:t>Semipermanent</a:t>
            </a:r>
            <a:r>
              <a:rPr lang="en-US" dirty="0" smtClean="0"/>
              <a:t> (usually full; dry in drought years)</a:t>
            </a:r>
          </a:p>
          <a:p>
            <a:r>
              <a:rPr lang="en-US" dirty="0" smtClean="0"/>
              <a:t>Permanent (never dry)</a:t>
            </a:r>
          </a:p>
          <a:p>
            <a:r>
              <a:rPr lang="en-US" b="1" dirty="0" smtClean="0"/>
              <a:t>Consequences for insect community?</a:t>
            </a:r>
          </a:p>
          <a:p>
            <a:pPr lvl="1"/>
            <a:r>
              <a:rPr lang="en-US" dirty="0" smtClean="0"/>
              <a:t>Chase, JC &amp; Knight, TM. 2003</a:t>
            </a:r>
            <a:r>
              <a:rPr lang="en-US" dirty="0" smtClean="0"/>
              <a:t>. Drought-induced mosquito outbreaks in </a:t>
            </a:r>
            <a:r>
              <a:rPr lang="en-US" dirty="0" smtClean="0"/>
              <a:t>wetlands.  </a:t>
            </a:r>
            <a:r>
              <a:rPr lang="en-US" i="1" dirty="0" smtClean="0"/>
              <a:t>Ecology Letters </a:t>
            </a:r>
            <a:r>
              <a:rPr lang="en-US" dirty="0" smtClean="0"/>
              <a:t>6: </a:t>
            </a:r>
            <a:r>
              <a:rPr lang="en-US" dirty="0" smtClean="0"/>
              <a:t>1017–1024</a:t>
            </a:r>
          </a:p>
          <a:p>
            <a:r>
              <a:rPr lang="en-US" dirty="0" smtClean="0"/>
              <a:t>Compared temporary, </a:t>
            </a:r>
            <a:r>
              <a:rPr lang="en-US" dirty="0" err="1" smtClean="0"/>
              <a:t>semipermanent</a:t>
            </a:r>
            <a:r>
              <a:rPr lang="en-US" dirty="0" smtClean="0"/>
              <a:t>, permanent over 3 years, including first year drought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Chase &amp; Knight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15000" r="16429" b="15546"/>
          <a:stretch>
            <a:fillRect/>
          </a:stretch>
        </p:blipFill>
        <p:spPr bwMode="auto">
          <a:xfrm>
            <a:off x="60160" y="87431"/>
            <a:ext cx="2622882" cy="656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 l="18008" r="17241" b="20888"/>
          <a:stretch>
            <a:fillRect/>
          </a:stretch>
        </p:blipFill>
        <p:spPr bwMode="auto">
          <a:xfrm>
            <a:off x="6533147" y="58062"/>
            <a:ext cx="2526651" cy="66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83798" r="4286" b="2195"/>
          <a:stretch>
            <a:fillRect/>
          </a:stretch>
        </p:blipFill>
        <p:spPr bwMode="auto">
          <a:xfrm>
            <a:off x="2562722" y="1122143"/>
            <a:ext cx="3224463" cy="95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t="78835"/>
          <a:stretch>
            <a:fillRect/>
          </a:stretch>
        </p:blipFill>
        <p:spPr bwMode="auto">
          <a:xfrm>
            <a:off x="3557354" y="5221705"/>
            <a:ext cx="3140247" cy="143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3333FF"/>
                </a:solidFill>
              </a:rPr>
              <a:t>In aquatic habitats the effects of the physical habitat (e.g., drying) on populations and communities of insects are often indirect – resulting from effects on competitors and predators</a:t>
            </a:r>
            <a:endParaRPr lang="en-US" sz="32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Saline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388"/>
            <a:ext cx="8229600" cy="1403433"/>
          </a:xfrm>
        </p:spPr>
        <p:txBody>
          <a:bodyPr/>
          <a:lstStyle/>
          <a:p>
            <a:r>
              <a:rPr lang="en-US" dirty="0" smtClean="0"/>
              <a:t>Great Salt Lake and others</a:t>
            </a:r>
          </a:p>
          <a:p>
            <a:pPr lvl="1"/>
            <a:r>
              <a:rPr lang="en-US" dirty="0" smtClean="0"/>
              <a:t>Brine flies (</a:t>
            </a:r>
            <a:r>
              <a:rPr lang="en-US" dirty="0" err="1" smtClean="0"/>
              <a:t>Ephydridae</a:t>
            </a:r>
            <a:r>
              <a:rPr lang="en-US" dirty="0" smtClean="0"/>
              <a:t>), Water boatmen (</a:t>
            </a:r>
            <a:r>
              <a:rPr lang="en-US" dirty="0" err="1" smtClean="0"/>
              <a:t>Corixidae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4034" name="Picture 2" descr="http://bugguide.net/images/raw/UR0QFRXQAR3KBRYKCQ703QRQVRIQCRIQQ0P0R0MQORJKBRXQBRLQARHQ9RM0FQ903Q70YQ80VRFKW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210050"/>
            <a:ext cx="3092951" cy="2452269"/>
          </a:xfrm>
          <a:prstGeom prst="rect">
            <a:avLst/>
          </a:prstGeom>
          <a:noFill/>
        </p:spPr>
      </p:pic>
      <p:pic>
        <p:nvPicPr>
          <p:cNvPr id="44038" name="Picture 6" descr="http://t0.gstatic.com/images?q=tbn:ANd9GcRsa-Es-duT82EKVBkc_aFlbAgsdjji3zqaFXt-l8wS7o4ujOfCV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0037" y="4808453"/>
            <a:ext cx="2828925" cy="1619251"/>
          </a:xfrm>
          <a:prstGeom prst="rect">
            <a:avLst/>
          </a:prstGeom>
          <a:noFill/>
        </p:spPr>
      </p:pic>
      <p:pic>
        <p:nvPicPr>
          <p:cNvPr id="44040" name="Picture 8" descr="Fl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5577" y="2161922"/>
            <a:ext cx="3536616" cy="2467772"/>
          </a:xfrm>
          <a:prstGeom prst="rect">
            <a:avLst/>
          </a:prstGeom>
          <a:noFill/>
        </p:spPr>
      </p:pic>
      <p:pic>
        <p:nvPicPr>
          <p:cNvPr id="44042" name="Picture 10" descr="http://upload.wikimedia.org/wikipedia/commons/0/05/Hesperocorixa.castanea.-.lindse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0306" y="4662319"/>
            <a:ext cx="3236494" cy="2159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Saline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Salt marshes, estuaries</a:t>
            </a:r>
          </a:p>
          <a:p>
            <a:pPr lvl="1"/>
            <a:r>
              <a:rPr lang="en-US" dirty="0" smtClean="0"/>
              <a:t>Mosquitoes, </a:t>
            </a:r>
            <a:r>
              <a:rPr lang="en-US" dirty="0" err="1" smtClean="0"/>
              <a:t>Ceratopogonidae</a:t>
            </a:r>
            <a:r>
              <a:rPr lang="en-US" dirty="0" smtClean="0"/>
              <a:t>, other Diptera can be abundant</a:t>
            </a:r>
          </a:p>
          <a:p>
            <a:pPr lvl="1"/>
            <a:r>
              <a:rPr lang="en-US" dirty="0" smtClean="0"/>
              <a:t>Everglades quotes 1,000,000 larvae/m</a:t>
            </a:r>
            <a:r>
              <a:rPr lang="en-US" baseline="30000" dirty="0" smtClean="0"/>
              <a:t>2</a:t>
            </a:r>
            <a:endParaRPr lang="en-US" baseline="-25000" dirty="0" smtClean="0"/>
          </a:p>
        </p:txBody>
      </p:sp>
      <p:pic>
        <p:nvPicPr>
          <p:cNvPr id="41986" name="Picture 2" descr="http://t1.gstatic.com/images?q=tbn:ANd9GcQNGIezu0uuxfhDQ5UPhkejaIgntwvyE997tM9ZPunEcBO4vXM1f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795" y="3082088"/>
            <a:ext cx="3321551" cy="2202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ocea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388"/>
            <a:ext cx="5065295" cy="4930775"/>
          </a:xfrm>
        </p:spPr>
        <p:txBody>
          <a:bodyPr/>
          <a:lstStyle/>
          <a:p>
            <a:r>
              <a:rPr lang="en-US" i="1" dirty="0" err="1" smtClean="0"/>
              <a:t>Halobates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Gerridae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be found 100s km out from shore </a:t>
            </a:r>
            <a:endParaRPr lang="en-US" dirty="0"/>
          </a:p>
        </p:txBody>
      </p:sp>
      <p:pic>
        <p:nvPicPr>
          <p:cNvPr id="43010" name="Picture 2" descr="Halobates serice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6336" y="2149488"/>
            <a:ext cx="3429744" cy="1929232"/>
          </a:xfrm>
          <a:prstGeom prst="rect">
            <a:avLst/>
          </a:prstGeom>
          <a:noFill/>
        </p:spPr>
      </p:pic>
      <p:pic>
        <p:nvPicPr>
          <p:cNvPr id="43012" name="Picture 4" descr="http://content61.eol.org/content/2012/06/14/21/62161_580_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1786" y="3043988"/>
            <a:ext cx="4029075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few insects in the sea?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250"/>
            <a:ext cx="8229600" cy="5141913"/>
          </a:xfrm>
        </p:spPr>
        <p:txBody>
          <a:bodyPr/>
          <a:lstStyle/>
          <a:p>
            <a:r>
              <a:rPr lang="en-US" dirty="0" smtClean="0"/>
              <a:t>Salinity is a physiological barrier</a:t>
            </a:r>
          </a:p>
          <a:p>
            <a:pPr lvl="1"/>
            <a:r>
              <a:rPr lang="en-US" dirty="0" smtClean="0"/>
              <a:t>Unlikely:  </a:t>
            </a:r>
          </a:p>
          <a:p>
            <a:pPr lvl="2"/>
            <a:r>
              <a:rPr lang="en-US" dirty="0" smtClean="0"/>
              <a:t>Insects succeed in saline inland waters</a:t>
            </a:r>
          </a:p>
          <a:p>
            <a:pPr lvl="2"/>
            <a:r>
              <a:rPr lang="en-US" dirty="0" smtClean="0"/>
              <a:t>Also in </a:t>
            </a:r>
            <a:r>
              <a:rPr lang="en-US" dirty="0" err="1" smtClean="0"/>
              <a:t>hypersaline</a:t>
            </a:r>
            <a:r>
              <a:rPr lang="en-US" dirty="0" smtClean="0"/>
              <a:t> inland waters</a:t>
            </a:r>
          </a:p>
          <a:p>
            <a:pPr lvl="2"/>
            <a:r>
              <a:rPr lang="en-US" dirty="0" smtClean="0"/>
              <a:t>Abundant in the rapidly changing salinities of estuaries</a:t>
            </a:r>
          </a:p>
          <a:p>
            <a:r>
              <a:rPr lang="en-US" dirty="0" smtClean="0"/>
              <a:t>Community processes</a:t>
            </a:r>
          </a:p>
          <a:p>
            <a:pPr lvl="1"/>
            <a:r>
              <a:rPr lang="en-US" dirty="0" smtClean="0"/>
              <a:t>Available marine niches largely occupied primarily by the other members of </a:t>
            </a:r>
            <a:r>
              <a:rPr lang="en-US" dirty="0" err="1" smtClean="0"/>
              <a:t>Pancrustacea</a:t>
            </a:r>
            <a:endParaRPr lang="en-US" dirty="0" smtClean="0"/>
          </a:p>
          <a:p>
            <a:pPr lvl="1"/>
            <a:r>
              <a:rPr lang="en-US" dirty="0" smtClean="0"/>
              <a:t>Insect origins later, after radiation of </a:t>
            </a:r>
            <a:r>
              <a:rPr lang="en-US" dirty="0" err="1" smtClean="0"/>
              <a:t>Pancrustacea</a:t>
            </a:r>
            <a:r>
              <a:rPr lang="en-US" dirty="0" smtClean="0"/>
              <a:t> in marine habitats</a:t>
            </a:r>
          </a:p>
          <a:p>
            <a:r>
              <a:rPr lang="en-US" dirty="0" smtClean="0"/>
              <a:t>Alternative question:  Why so few crustaceans in terrestrial/freshwater habitats?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Colonization of the aquatic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Ephemeroptera</a:t>
            </a:r>
            <a:r>
              <a:rPr lang="en-US" dirty="0" smtClean="0"/>
              <a:t>, </a:t>
            </a:r>
            <a:r>
              <a:rPr lang="en-US" dirty="0" err="1" smtClean="0"/>
              <a:t>Odonata</a:t>
            </a:r>
            <a:r>
              <a:rPr lang="en-US" dirty="0" smtClean="0"/>
              <a:t>, </a:t>
            </a:r>
            <a:r>
              <a:rPr lang="en-US" dirty="0" err="1" smtClean="0"/>
              <a:t>Plecoptera</a:t>
            </a:r>
            <a:r>
              <a:rPr lang="en-US" dirty="0" smtClean="0"/>
              <a:t>, </a:t>
            </a:r>
            <a:r>
              <a:rPr lang="en-US" dirty="0" err="1" smtClean="0"/>
              <a:t>Trichoptera</a:t>
            </a:r>
            <a:r>
              <a:rPr lang="en-US" dirty="0" smtClean="0"/>
              <a:t>, </a:t>
            </a:r>
            <a:r>
              <a:rPr lang="en-US" dirty="0" err="1" smtClean="0"/>
              <a:t>Megaloptera</a:t>
            </a:r>
            <a:endParaRPr lang="en-US" dirty="0" smtClean="0"/>
          </a:p>
          <a:p>
            <a:pPr lvl="1"/>
            <a:r>
              <a:rPr lang="en-US" dirty="0" smtClean="0"/>
              <a:t>Shared ancestral trait within the order</a:t>
            </a:r>
          </a:p>
          <a:p>
            <a:pPr lvl="1"/>
            <a:r>
              <a:rPr lang="en-US" dirty="0" smtClean="0"/>
              <a:t>presumably one radiation</a:t>
            </a:r>
          </a:p>
          <a:p>
            <a:r>
              <a:rPr lang="en-US" dirty="0" smtClean="0"/>
              <a:t>Lepidoptera</a:t>
            </a:r>
          </a:p>
          <a:p>
            <a:pPr lvl="1"/>
            <a:r>
              <a:rPr lang="en-US" dirty="0" smtClean="0"/>
              <a:t>A few lineages independently</a:t>
            </a:r>
          </a:p>
          <a:p>
            <a:pPr lvl="1"/>
            <a:r>
              <a:rPr lang="en-US" dirty="0" smtClean="0"/>
              <a:t>Colonizing aquatic host plants</a:t>
            </a:r>
          </a:p>
          <a:p>
            <a:r>
              <a:rPr lang="en-US" dirty="0" err="1" smtClean="0"/>
              <a:t>Neuroptera</a:t>
            </a:r>
            <a:endParaRPr lang="en-US" dirty="0" smtClean="0"/>
          </a:p>
          <a:p>
            <a:pPr lvl="1"/>
            <a:r>
              <a:rPr lang="en-US" dirty="0" smtClean="0"/>
              <a:t>One or a few lineages</a:t>
            </a:r>
          </a:p>
          <a:p>
            <a:pPr lvl="1"/>
            <a:r>
              <a:rPr lang="en-US" dirty="0" smtClean="0"/>
              <a:t>Feed on freshwater sponges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Colonization of the aquatic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1195389"/>
            <a:ext cx="4060741" cy="3196138"/>
          </a:xfrm>
        </p:spPr>
        <p:txBody>
          <a:bodyPr/>
          <a:lstStyle/>
          <a:p>
            <a:r>
              <a:rPr lang="en-US" sz="2400" dirty="0" err="1" smtClean="0"/>
              <a:t>Hemiptera</a:t>
            </a:r>
            <a:endParaRPr lang="en-US" sz="2400" dirty="0" smtClean="0"/>
          </a:p>
          <a:p>
            <a:pPr lvl="1"/>
            <a:r>
              <a:rPr lang="en-US" sz="2000" dirty="0" smtClean="0"/>
              <a:t>At least 2 separate </a:t>
            </a:r>
            <a:r>
              <a:rPr lang="en-US" sz="2000" dirty="0" err="1" smtClean="0"/>
              <a:t>colonizations</a:t>
            </a:r>
            <a:r>
              <a:rPr lang="en-US" sz="2000" dirty="0" smtClean="0"/>
              <a:t> of aquatic habitat</a:t>
            </a:r>
          </a:p>
          <a:p>
            <a:pPr lvl="2"/>
            <a:r>
              <a:rPr lang="en-US" sz="2000" dirty="0" err="1" smtClean="0"/>
              <a:t>Gerrimorphs</a:t>
            </a:r>
            <a:r>
              <a:rPr lang="en-US" sz="2000" dirty="0" smtClean="0"/>
              <a:t> </a:t>
            </a:r>
          </a:p>
          <a:p>
            <a:pPr lvl="3"/>
            <a:r>
              <a:rPr lang="en-US" sz="2000" dirty="0" err="1" smtClean="0"/>
              <a:t>Gerridae</a:t>
            </a:r>
            <a:r>
              <a:rPr lang="en-US" sz="2000" dirty="0" smtClean="0"/>
              <a:t>, </a:t>
            </a:r>
            <a:r>
              <a:rPr lang="en-US" sz="2000" dirty="0" err="1" smtClean="0"/>
              <a:t>Veliidae</a:t>
            </a:r>
            <a:r>
              <a:rPr lang="en-US" sz="2000" dirty="0" smtClean="0"/>
              <a:t>, </a:t>
            </a:r>
            <a:r>
              <a:rPr lang="en-US" sz="2000" dirty="0" err="1" smtClean="0"/>
              <a:t>Hydrometridae</a:t>
            </a:r>
            <a:endParaRPr lang="en-US" sz="2000" dirty="0" smtClean="0"/>
          </a:p>
          <a:p>
            <a:pPr lvl="3"/>
            <a:r>
              <a:rPr lang="en-US" sz="2000" dirty="0" smtClean="0"/>
              <a:t>Live on the surface</a:t>
            </a:r>
          </a:p>
          <a:p>
            <a:pPr lvl="2"/>
            <a:r>
              <a:rPr lang="en-US" sz="2000" dirty="0" err="1" smtClean="0"/>
              <a:t>Nepimorphs</a:t>
            </a:r>
            <a:r>
              <a:rPr lang="en-US" sz="2000" dirty="0" smtClean="0"/>
              <a:t> </a:t>
            </a:r>
          </a:p>
          <a:p>
            <a:pPr lvl="3"/>
            <a:r>
              <a:rPr lang="en-US" sz="2000" dirty="0" err="1" smtClean="0"/>
              <a:t>Nepidae</a:t>
            </a:r>
            <a:r>
              <a:rPr lang="en-US" sz="2000" dirty="0" smtClean="0"/>
              <a:t>, </a:t>
            </a:r>
            <a:r>
              <a:rPr lang="en-US" sz="2000" dirty="0" err="1" smtClean="0"/>
              <a:t>Naucoridae</a:t>
            </a:r>
            <a:r>
              <a:rPr lang="en-US" sz="2000" dirty="0" smtClean="0"/>
              <a:t>, </a:t>
            </a:r>
            <a:r>
              <a:rPr lang="en-US" sz="2000" dirty="0" err="1" smtClean="0"/>
              <a:t>Notonectidae</a:t>
            </a:r>
            <a:r>
              <a:rPr lang="en-US" sz="2000" dirty="0" smtClean="0"/>
              <a:t>, </a:t>
            </a:r>
            <a:r>
              <a:rPr lang="en-US" sz="2000" dirty="0" err="1" smtClean="0"/>
              <a:t>Belostomatidae</a:t>
            </a:r>
            <a:r>
              <a:rPr lang="en-US" sz="2000" dirty="0" smtClean="0"/>
              <a:t>, </a:t>
            </a:r>
            <a:r>
              <a:rPr lang="en-US" sz="2000" dirty="0" err="1" smtClean="0"/>
              <a:t>Pleidae</a:t>
            </a:r>
            <a:r>
              <a:rPr lang="en-US" sz="2000" dirty="0" smtClean="0"/>
              <a:t>, </a:t>
            </a:r>
            <a:r>
              <a:rPr lang="en-US" sz="2000" dirty="0" err="1" smtClean="0"/>
              <a:t>Corixidae</a:t>
            </a:r>
            <a:endParaRPr lang="en-US" sz="2000" dirty="0" smtClean="0"/>
          </a:p>
          <a:p>
            <a:pPr lvl="3"/>
            <a:r>
              <a:rPr lang="en-US" sz="2000" dirty="0" smtClean="0"/>
              <a:t>Diving</a:t>
            </a: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1026" name="Picture 2" descr="G:\entomology bsc 301\textbook images\ch10\ch10\300dpi\c10uf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7309" y="1484146"/>
            <a:ext cx="4409491" cy="5194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Colonization of aquatic 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388"/>
            <a:ext cx="5378116" cy="4930775"/>
          </a:xfrm>
        </p:spPr>
        <p:txBody>
          <a:bodyPr/>
          <a:lstStyle/>
          <a:p>
            <a:r>
              <a:rPr lang="en-US" dirty="0" err="1" smtClean="0"/>
              <a:t>Coleoptera</a:t>
            </a:r>
            <a:endParaRPr lang="en-US" dirty="0" smtClean="0"/>
          </a:p>
          <a:p>
            <a:pPr lvl="1"/>
            <a:r>
              <a:rPr lang="en-US" dirty="0" err="1" smtClean="0"/>
              <a:t>Adephaga</a:t>
            </a:r>
            <a:r>
              <a:rPr lang="en-US" dirty="0" smtClean="0"/>
              <a:t> (Suborder)</a:t>
            </a:r>
          </a:p>
          <a:p>
            <a:pPr lvl="1"/>
            <a:r>
              <a:rPr lang="en-US" dirty="0" smtClean="0"/>
              <a:t>At least 3 separate lineages colonized freshwater</a:t>
            </a:r>
          </a:p>
          <a:p>
            <a:pPr lvl="2"/>
            <a:r>
              <a:rPr lang="en-US" dirty="0" err="1" smtClean="0"/>
              <a:t>Dytiscidae</a:t>
            </a:r>
            <a:r>
              <a:rPr lang="en-US" dirty="0" smtClean="0"/>
              <a:t> (and related families), </a:t>
            </a:r>
            <a:r>
              <a:rPr lang="en-US" dirty="0" err="1" smtClean="0"/>
              <a:t>Haliplidae</a:t>
            </a:r>
            <a:r>
              <a:rPr lang="en-US" dirty="0" smtClean="0"/>
              <a:t>, </a:t>
            </a:r>
            <a:r>
              <a:rPr lang="en-US" dirty="0" err="1" smtClean="0"/>
              <a:t>Gyrinidae</a:t>
            </a:r>
            <a:endParaRPr lang="en-US" dirty="0" smtClean="0"/>
          </a:p>
          <a:p>
            <a:pPr lvl="1"/>
            <a:r>
              <a:rPr lang="en-US" dirty="0" err="1" smtClean="0"/>
              <a:t>Polyphaga</a:t>
            </a:r>
            <a:r>
              <a:rPr lang="en-US" dirty="0" smtClean="0"/>
              <a:t> (Suborder)</a:t>
            </a:r>
          </a:p>
          <a:p>
            <a:pPr lvl="1"/>
            <a:r>
              <a:rPr lang="en-US" dirty="0" smtClean="0"/>
              <a:t>At least 4 separate lineages colonized freshwater</a:t>
            </a:r>
          </a:p>
          <a:p>
            <a:pPr lvl="2"/>
            <a:r>
              <a:rPr lang="en-US" dirty="0" err="1" smtClean="0"/>
              <a:t>Dryopidae+Elimidae</a:t>
            </a:r>
            <a:r>
              <a:rPr lang="en-US" dirty="0" smtClean="0"/>
              <a:t>, </a:t>
            </a:r>
            <a:r>
              <a:rPr lang="en-US" dirty="0" err="1" smtClean="0"/>
              <a:t>Scirtidae</a:t>
            </a:r>
            <a:r>
              <a:rPr lang="en-US" dirty="0" smtClean="0"/>
              <a:t>, </a:t>
            </a:r>
            <a:r>
              <a:rPr lang="en-US" dirty="0" err="1" smtClean="0"/>
              <a:t>Hydrophilidae</a:t>
            </a:r>
            <a:r>
              <a:rPr lang="en-US" dirty="0" smtClean="0"/>
              <a:t>, </a:t>
            </a:r>
            <a:r>
              <a:rPr lang="en-US" dirty="0" err="1" smtClean="0"/>
              <a:t>Psephenidae</a:t>
            </a:r>
            <a:endParaRPr lang="en-US" dirty="0" smtClean="0"/>
          </a:p>
        </p:txBody>
      </p:sp>
      <p:pic>
        <p:nvPicPr>
          <p:cNvPr id="2050" name="Picture 2" descr="G:\entomology bsc 301\textbook images\ch10\ch10\300dpi\c10f003.jpg"/>
          <p:cNvPicPr>
            <a:picLocks noChangeAspect="1" noChangeArrowheads="1"/>
          </p:cNvPicPr>
          <p:nvPr/>
        </p:nvPicPr>
        <p:blipFill>
          <a:blip r:embed="rId2"/>
          <a:srcRect r="18737" b="26573"/>
          <a:stretch>
            <a:fillRect/>
          </a:stretch>
        </p:blipFill>
        <p:spPr bwMode="auto">
          <a:xfrm>
            <a:off x="7436593" y="1195388"/>
            <a:ext cx="1707407" cy="1911975"/>
          </a:xfrm>
          <a:prstGeom prst="rect">
            <a:avLst/>
          </a:prstGeom>
          <a:noFill/>
        </p:spPr>
      </p:pic>
      <p:pic>
        <p:nvPicPr>
          <p:cNvPr id="2051" name="Picture 3" descr="G:\entomology bsc 301\textbook images\ch10\ch10\300dpi\c10f007.jpg"/>
          <p:cNvPicPr>
            <a:picLocks noChangeAspect="1" noChangeArrowheads="1"/>
          </p:cNvPicPr>
          <p:nvPr/>
        </p:nvPicPr>
        <p:blipFill>
          <a:blip r:embed="rId3"/>
          <a:srcRect l="341"/>
          <a:stretch>
            <a:fillRect/>
          </a:stretch>
        </p:blipFill>
        <p:spPr bwMode="auto">
          <a:xfrm>
            <a:off x="3955615" y="984250"/>
            <a:ext cx="3480978" cy="887220"/>
          </a:xfrm>
          <a:prstGeom prst="rect">
            <a:avLst/>
          </a:prstGeom>
          <a:noFill/>
        </p:spPr>
      </p:pic>
      <p:pic>
        <p:nvPicPr>
          <p:cNvPr id="2053" name="Picture 5" descr="http://www.insectsexplained.com/img/0908.JPG"/>
          <p:cNvPicPr>
            <a:picLocks noChangeAspect="1" noChangeArrowheads="1"/>
          </p:cNvPicPr>
          <p:nvPr/>
        </p:nvPicPr>
        <p:blipFill>
          <a:blip r:embed="rId4"/>
          <a:srcRect l="62281" b="23592"/>
          <a:stretch>
            <a:fillRect/>
          </a:stretch>
        </p:blipFill>
        <p:spPr bwMode="auto">
          <a:xfrm>
            <a:off x="5835316" y="2561913"/>
            <a:ext cx="1588168" cy="2412858"/>
          </a:xfrm>
          <a:prstGeom prst="rect">
            <a:avLst/>
          </a:prstGeom>
          <a:noFill/>
        </p:spPr>
      </p:pic>
      <p:pic>
        <p:nvPicPr>
          <p:cNvPr id="2055" name="Picture 7" descr="http://behance.vo.llnwd.net/profiles7/470189/projects/1599257/f619b9c67cf63c80294014fd20173de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6508" y="4343400"/>
            <a:ext cx="1590326" cy="233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80" y="274638"/>
            <a:ext cx="4788568" cy="709612"/>
          </a:xfrm>
        </p:spPr>
        <p:txBody>
          <a:bodyPr/>
          <a:lstStyle/>
          <a:p>
            <a:r>
              <a:rPr lang="en-US" sz="2400" dirty="0" smtClean="0"/>
              <a:t>Colonization of aquatic habitats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0" y="930684"/>
            <a:ext cx="3693699" cy="4930775"/>
          </a:xfrm>
        </p:spPr>
        <p:txBody>
          <a:bodyPr/>
          <a:lstStyle/>
          <a:p>
            <a:r>
              <a:rPr lang="en-US" dirty="0" smtClean="0"/>
              <a:t>Diptera</a:t>
            </a:r>
          </a:p>
          <a:p>
            <a:pPr lvl="1"/>
            <a:r>
              <a:rPr lang="en-US" dirty="0" smtClean="0"/>
              <a:t>Many </a:t>
            </a:r>
            <a:r>
              <a:rPr lang="en-US" dirty="0" err="1" smtClean="0"/>
              <a:t>Nematocera</a:t>
            </a:r>
            <a:r>
              <a:rPr lang="en-US" dirty="0" smtClean="0"/>
              <a:t> are aquatic; Ancestral?</a:t>
            </a:r>
          </a:p>
          <a:p>
            <a:pPr lvl="2"/>
            <a:r>
              <a:rPr lang="en-US" dirty="0" err="1" smtClean="0"/>
              <a:t>Tipulidae</a:t>
            </a:r>
            <a:r>
              <a:rPr lang="en-US" dirty="0" smtClean="0"/>
              <a:t>, </a:t>
            </a:r>
            <a:r>
              <a:rPr lang="en-US" dirty="0" err="1" smtClean="0"/>
              <a:t>Dixidae</a:t>
            </a:r>
            <a:r>
              <a:rPr lang="en-US" dirty="0" smtClean="0"/>
              <a:t>, </a:t>
            </a:r>
            <a:r>
              <a:rPr lang="en-US" dirty="0" err="1" smtClean="0"/>
              <a:t>Chironomidae</a:t>
            </a:r>
            <a:r>
              <a:rPr lang="en-US" dirty="0" smtClean="0"/>
              <a:t>, Culicidae, </a:t>
            </a:r>
            <a:r>
              <a:rPr lang="en-US" dirty="0" err="1" smtClean="0"/>
              <a:t>Ceratopogonidae</a:t>
            </a:r>
            <a:r>
              <a:rPr lang="en-US" dirty="0" smtClean="0"/>
              <a:t>, </a:t>
            </a:r>
            <a:r>
              <a:rPr lang="en-US" dirty="0" err="1" smtClean="0"/>
              <a:t>Simuliidae</a:t>
            </a:r>
            <a:r>
              <a:rPr lang="en-US" dirty="0" smtClean="0"/>
              <a:t>, others</a:t>
            </a:r>
          </a:p>
          <a:p>
            <a:pPr lvl="1"/>
            <a:r>
              <a:rPr lang="en-US" dirty="0" smtClean="0"/>
              <a:t>A few </a:t>
            </a:r>
            <a:r>
              <a:rPr lang="en-US" dirty="0" err="1" smtClean="0"/>
              <a:t>Brachycera</a:t>
            </a:r>
            <a:endParaRPr lang="en-US" dirty="0" smtClean="0"/>
          </a:p>
          <a:p>
            <a:pPr lvl="2"/>
            <a:r>
              <a:rPr lang="en-US" dirty="0" err="1" smtClean="0"/>
              <a:t>Tabanidae</a:t>
            </a:r>
            <a:r>
              <a:rPr lang="en-US" dirty="0" smtClean="0"/>
              <a:t>, </a:t>
            </a:r>
            <a:r>
              <a:rPr lang="en-US" dirty="0" err="1" smtClean="0"/>
              <a:t>Syrphidae</a:t>
            </a:r>
            <a:r>
              <a:rPr lang="en-US" dirty="0" smtClean="0"/>
              <a:t>, </a:t>
            </a:r>
            <a:r>
              <a:rPr lang="en-US" dirty="0" err="1" smtClean="0"/>
              <a:t>Rhagionidae</a:t>
            </a:r>
            <a:r>
              <a:rPr lang="en-US" dirty="0" smtClean="0"/>
              <a:t>, </a:t>
            </a:r>
            <a:r>
              <a:rPr lang="en-US" dirty="0" err="1" smtClean="0"/>
              <a:t>Muscidae</a:t>
            </a:r>
            <a:r>
              <a:rPr lang="en-US" dirty="0" smtClean="0"/>
              <a:t>, </a:t>
            </a:r>
            <a:r>
              <a:rPr lang="en-US" dirty="0" err="1" smtClean="0"/>
              <a:t>Stratiomyiidae</a:t>
            </a:r>
            <a:r>
              <a:rPr lang="en-US" dirty="0" smtClean="0"/>
              <a:t>, others</a:t>
            </a:r>
          </a:p>
        </p:txBody>
      </p:sp>
      <p:pic>
        <p:nvPicPr>
          <p:cNvPr id="20482" name="Picture 2" descr="G:\entomology bsc 301\textbook images\ch10\ch10\300dpi\c10uf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4336" y="1832953"/>
            <a:ext cx="2478504" cy="1299878"/>
          </a:xfrm>
          <a:prstGeom prst="rect">
            <a:avLst/>
          </a:prstGeom>
          <a:noFill/>
        </p:spPr>
      </p:pic>
      <p:pic>
        <p:nvPicPr>
          <p:cNvPr id="20483" name="Picture 3" descr="G:\entomology bsc 301\textbook images\ch10\ch10\300dpi\c10uf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682" y="3268968"/>
            <a:ext cx="3454318" cy="2325134"/>
          </a:xfrm>
          <a:prstGeom prst="rect">
            <a:avLst/>
          </a:prstGeom>
          <a:noFill/>
        </p:spPr>
      </p:pic>
      <p:pic>
        <p:nvPicPr>
          <p:cNvPr id="20484" name="Picture 4" descr="G:\entomology bsc 301\textbook images\ch10\ch10\300dpi\c10f002.jpg"/>
          <p:cNvPicPr>
            <a:picLocks noChangeAspect="1" noChangeArrowheads="1"/>
          </p:cNvPicPr>
          <p:nvPr/>
        </p:nvPicPr>
        <p:blipFill>
          <a:blip r:embed="rId4"/>
          <a:srcRect l="15401" t="52822" r="16053"/>
          <a:stretch>
            <a:fillRect/>
          </a:stretch>
        </p:blipFill>
        <p:spPr bwMode="auto">
          <a:xfrm>
            <a:off x="5354053" y="274638"/>
            <a:ext cx="3789947" cy="1810432"/>
          </a:xfrm>
          <a:prstGeom prst="rect">
            <a:avLst/>
          </a:prstGeom>
          <a:noFill/>
        </p:spPr>
      </p:pic>
      <p:pic>
        <p:nvPicPr>
          <p:cNvPr id="20488" name="Picture 8" descr="http://zooex.baikal.ru/pictures/diptera/Eristalis_tenax_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4336" y="4547935"/>
            <a:ext cx="1555301" cy="2092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#1: 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200,000 </a:t>
            </a:r>
            <a:r>
              <a:rPr lang="en-US" dirty="0" err="1" smtClean="0"/>
              <a:t>ppm</a:t>
            </a:r>
            <a:r>
              <a:rPr lang="en-US" dirty="0" smtClean="0"/>
              <a:t> in air</a:t>
            </a:r>
          </a:p>
          <a:p>
            <a:r>
              <a:rPr lang="en-US" dirty="0" smtClean="0"/>
              <a:t>15 </a:t>
            </a:r>
            <a:r>
              <a:rPr lang="en-US" dirty="0" err="1" smtClean="0"/>
              <a:t>ppm</a:t>
            </a:r>
            <a:r>
              <a:rPr lang="en-US" dirty="0" smtClean="0"/>
              <a:t> in saturated cold water</a:t>
            </a:r>
          </a:p>
          <a:p>
            <a:pPr lvl="1"/>
            <a:r>
              <a:rPr lang="en-US" dirty="0" smtClean="0"/>
              <a:t>Less in warm water</a:t>
            </a:r>
          </a:p>
          <a:p>
            <a:pPr lvl="1"/>
            <a:r>
              <a:rPr lang="en-US" dirty="0" smtClean="0"/>
              <a:t>Less in still water (unsaturated)</a:t>
            </a:r>
          </a:p>
          <a:p>
            <a:r>
              <a:rPr lang="en-US" dirty="0" smtClean="0"/>
              <a:t>Some aquatic insects function in Anoxic conditions</a:t>
            </a:r>
          </a:p>
          <a:p>
            <a:r>
              <a:rPr lang="en-US" dirty="0" smtClean="0"/>
              <a:t>Vast majority need oxygen</a:t>
            </a:r>
          </a:p>
          <a:p>
            <a:r>
              <a:rPr lang="en-US" dirty="0" smtClean="0"/>
              <a:t>Two solutions:</a:t>
            </a:r>
          </a:p>
          <a:p>
            <a:pPr lvl="1"/>
            <a:r>
              <a:rPr lang="en-US" dirty="0" smtClean="0"/>
              <a:t>Gills (O</a:t>
            </a:r>
            <a:r>
              <a:rPr lang="en-US" baseline="-25000" dirty="0" smtClean="0"/>
              <a:t>2</a:t>
            </a:r>
            <a:r>
              <a:rPr lang="en-US" dirty="0" smtClean="0"/>
              <a:t> from water)</a:t>
            </a:r>
          </a:p>
          <a:p>
            <a:pPr lvl="1"/>
            <a:r>
              <a:rPr lang="en-US" dirty="0" smtClean="0"/>
              <a:t>Spiracles (O</a:t>
            </a:r>
            <a:r>
              <a:rPr lang="en-US" baseline="-25000" dirty="0" smtClean="0"/>
              <a:t>2</a:t>
            </a:r>
            <a:r>
              <a:rPr lang="en-US" dirty="0" smtClean="0"/>
              <a:t> From air)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Spiracular</a:t>
            </a:r>
            <a:r>
              <a:rPr lang="en-US" dirty="0" smtClean="0"/>
              <a:t> systems of aquatic 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Polypneustic</a:t>
            </a:r>
            <a:r>
              <a:rPr lang="en-US" dirty="0" smtClean="0"/>
              <a:t>:  Multiple spiracles</a:t>
            </a:r>
          </a:p>
          <a:p>
            <a:r>
              <a:rPr lang="en-US" dirty="0" err="1" smtClean="0"/>
              <a:t>Oligopneustic</a:t>
            </a:r>
            <a:r>
              <a:rPr lang="en-US" dirty="0" smtClean="0"/>
              <a:t>: 1-2 pairs of spiracles</a:t>
            </a:r>
          </a:p>
          <a:p>
            <a:pPr lvl="1"/>
            <a:r>
              <a:rPr lang="en-US" dirty="0" smtClean="0"/>
              <a:t>Usually at the posterior end of the body</a:t>
            </a:r>
          </a:p>
          <a:p>
            <a:pPr lvl="1"/>
            <a:r>
              <a:rPr lang="en-US" dirty="0" smtClean="0"/>
              <a:t>Sometimes on a long tube</a:t>
            </a:r>
          </a:p>
          <a:p>
            <a:r>
              <a:rPr lang="en-US" dirty="0" err="1" smtClean="0"/>
              <a:t>Apneustic</a:t>
            </a:r>
            <a:r>
              <a:rPr lang="en-US" dirty="0" smtClean="0"/>
              <a:t>: Closed tracheal system</a:t>
            </a:r>
          </a:p>
          <a:p>
            <a:pPr lvl="1"/>
            <a:r>
              <a:rPr lang="en-US" dirty="0" smtClean="0"/>
              <a:t>Gills</a:t>
            </a:r>
          </a:p>
          <a:p>
            <a:pPr lvl="1"/>
            <a:r>
              <a:rPr lang="en-US" dirty="0" smtClean="0"/>
              <a:t>Surface exchange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10264</TotalTime>
  <Words>1391</Words>
  <Application>Microsoft Office PowerPoint</Application>
  <PresentationFormat>On-screen Show (4:3)</PresentationFormat>
  <Paragraphs>239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Aquatic insects Ch. 10</vt:lpstr>
      <vt:lpstr>Aquatic orders</vt:lpstr>
      <vt:lpstr>Terminology of immatures</vt:lpstr>
      <vt:lpstr>Colonization of the aquatic habitat</vt:lpstr>
      <vt:lpstr>Colonization of the aquatic habitat</vt:lpstr>
      <vt:lpstr>Colonization of aquatic habitats</vt:lpstr>
      <vt:lpstr>Colonization of aquatic habitats</vt:lpstr>
      <vt:lpstr>Problem #1:  Oxygen</vt:lpstr>
      <vt:lpstr>Spiracular systems of aquatic insects</vt:lpstr>
      <vt:lpstr>Gills</vt:lpstr>
      <vt:lpstr>Hemoglobin</vt:lpstr>
      <vt:lpstr>Oligopneustic open system</vt:lpstr>
      <vt:lpstr>Polypneustic</vt:lpstr>
      <vt:lpstr>Compressible gill</vt:lpstr>
      <vt:lpstr>Aquatic habitat terms</vt:lpstr>
      <vt:lpstr>Slide 16</vt:lpstr>
      <vt:lpstr>Neustic</vt:lpstr>
      <vt:lpstr>Gerridae</vt:lpstr>
      <vt:lpstr>Gyrinidae</vt:lpstr>
      <vt:lpstr>Culicide</vt:lpstr>
      <vt:lpstr>Culicide</vt:lpstr>
      <vt:lpstr>Lotic habitats</vt:lpstr>
      <vt:lpstr>Lotic habitats</vt:lpstr>
      <vt:lpstr>Freshwater insects as indicators of pollution</vt:lpstr>
      <vt:lpstr>Taxa that are useful bioindicators</vt:lpstr>
      <vt:lpstr>Functional feeding groups</vt:lpstr>
      <vt:lpstr>Functional feeding groups  (Contd.)</vt:lpstr>
      <vt:lpstr>Hydroperiod</vt:lpstr>
      <vt:lpstr>Slide 29</vt:lpstr>
      <vt:lpstr>Consequences of gradient</vt:lpstr>
      <vt:lpstr>Effects of occasional drying</vt:lpstr>
      <vt:lpstr>Chase &amp; Knight</vt:lpstr>
      <vt:lpstr>Main point</vt:lpstr>
      <vt:lpstr>Saline environments</vt:lpstr>
      <vt:lpstr>Saline environments</vt:lpstr>
      <vt:lpstr>Open ocean</vt:lpstr>
      <vt:lpstr>Why so few insects in the sea?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Perry;S. Juliano</dc:creator>
  <cp:lastModifiedBy>sajulian</cp:lastModifiedBy>
  <cp:revision>605</cp:revision>
  <cp:lastPrinted>2009-08-17T17:03:45Z</cp:lastPrinted>
  <dcterms:created xsi:type="dcterms:W3CDTF">2009-08-19T15:51:25Z</dcterms:created>
  <dcterms:modified xsi:type="dcterms:W3CDTF">2012-10-31T05:40:55Z</dcterms:modified>
</cp:coreProperties>
</file>