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443" r:id="rId2"/>
    <p:sldId id="444" r:id="rId3"/>
    <p:sldId id="445" r:id="rId4"/>
    <p:sldId id="446" r:id="rId5"/>
    <p:sldId id="448" r:id="rId6"/>
    <p:sldId id="449" r:id="rId7"/>
    <p:sldId id="450" r:id="rId8"/>
    <p:sldId id="451" r:id="rId9"/>
    <p:sldId id="453" r:id="rId10"/>
    <p:sldId id="454" r:id="rId11"/>
    <p:sldId id="452" r:id="rId12"/>
    <p:sldId id="455" r:id="rId13"/>
    <p:sldId id="456" r:id="rId14"/>
    <p:sldId id="457" r:id="rId15"/>
    <p:sldId id="458" r:id="rId16"/>
    <p:sldId id="459" r:id="rId17"/>
    <p:sldId id="460" r:id="rId18"/>
    <p:sldId id="461" r:id="rId19"/>
    <p:sldId id="462" r:id="rId20"/>
    <p:sldId id="463" r:id="rId21"/>
    <p:sldId id="464" r:id="rId22"/>
    <p:sldId id="465" r:id="rId23"/>
    <p:sldId id="466" r:id="rId24"/>
    <p:sldId id="467" r:id="rId25"/>
    <p:sldId id="468" r:id="rId26"/>
    <p:sldId id="469" r:id="rId27"/>
    <p:sldId id="470" r:id="rId28"/>
    <p:sldId id="471" r:id="rId29"/>
    <p:sldId id="472" r:id="rId30"/>
    <p:sldId id="473" r:id="rId31"/>
    <p:sldId id="474" r:id="rId32"/>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varScale="1">
        <p:scale>
          <a:sx n="114" d="100"/>
          <a:sy n="114" d="100"/>
        </p:scale>
        <p:origin x="-234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482600">
              <a:defRPr sz="1300">
                <a:latin typeface="Arial" charset="0"/>
                <a:ea typeface="ＭＳ Ｐゴシック" pitchFamily="-111" charset="-128"/>
              </a:defRPr>
            </a:lvl1pPr>
          </a:lstStyle>
          <a:p>
            <a:pPr>
              <a:defRPr/>
            </a:pPr>
            <a:endParaRPr lang="en-US"/>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482600">
              <a:defRPr sz="1300">
                <a:latin typeface="Arial" charset="0"/>
                <a:ea typeface="ＭＳ Ｐゴシック" pitchFamily="-111" charset="-128"/>
              </a:defRPr>
            </a:lvl1pPr>
          </a:lstStyle>
          <a:p>
            <a:pPr>
              <a:defRPr/>
            </a:pPr>
            <a:fld id="{5087774C-A240-4E51-8F45-38AA4EAA59D8}" type="datetime1">
              <a:rPr lang="en-US"/>
              <a:pPr>
                <a:defRPr/>
              </a:pPr>
              <a:t>9/5/2012</a:t>
            </a:fld>
            <a:endParaRPr lang="en-US"/>
          </a:p>
        </p:txBody>
      </p:sp>
      <p:sp>
        <p:nvSpPr>
          <p:cNvPr id="4" name="Slide Image Placeholder 3"/>
          <p:cNvSpPr>
            <a:spLocks noGrp="1" noRot="1" noChangeAspect="1"/>
          </p:cNvSpPr>
          <p:nvPr>
            <p:ph type="sldImg" idx="2"/>
          </p:nvPr>
        </p:nvSpPr>
        <p:spPr bwMode="auto">
          <a:xfrm>
            <a:off x="1257300" y="720725"/>
            <a:ext cx="4800600" cy="3600450"/>
          </a:xfrm>
          <a:prstGeom prst="rect">
            <a:avLst/>
          </a:prstGeom>
          <a:noFill/>
          <a:ln w="12700">
            <a:solidFill>
              <a:srgbClr val="000000"/>
            </a:solidFill>
            <a:miter lim="800000"/>
            <a:headEnd/>
            <a:tailEnd/>
          </a:ln>
        </p:spPr>
        <p:txBody>
          <a:bodyPr vert="horz" wrap="square" lIns="96661" tIns="48331" rIns="96661" bIns="48331"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482600">
              <a:defRPr sz="1300">
                <a:latin typeface="Arial" charset="0"/>
                <a:ea typeface="ＭＳ Ｐゴシック" pitchFamily="-111" charset="-128"/>
              </a:defRPr>
            </a:lvl1pPr>
          </a:lstStyle>
          <a:p>
            <a:pPr>
              <a:defRPr/>
            </a:pPr>
            <a:endParaRPr lang="en-US"/>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482600">
              <a:defRPr sz="1300">
                <a:latin typeface="Arial" charset="0"/>
                <a:ea typeface="ＭＳ Ｐゴシック" pitchFamily="-111" charset="-128"/>
              </a:defRPr>
            </a:lvl1pPr>
          </a:lstStyle>
          <a:p>
            <a:pPr>
              <a:defRPr/>
            </a:pPr>
            <a:fld id="{8579784D-A55C-4725-8CF4-2865C25B8842}" type="slidenum">
              <a:rPr lang="en-US"/>
              <a:pPr>
                <a:defRPr/>
              </a:pPr>
              <a:t>‹#›</a:t>
            </a:fld>
            <a:endParaRPr lang="en-US"/>
          </a:p>
        </p:txBody>
      </p:sp>
    </p:spTree>
    <p:extLst>
      <p:ext uri="{BB962C8B-B14F-4D97-AF65-F5344CB8AC3E}">
        <p14:creationId xmlns:p14="http://schemas.microsoft.com/office/powerpoint/2010/main" val="154364816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8" y="960726"/>
            <a:ext cx="4325471" cy="32913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p>
            <a:endParaRPr lang="en-US"/>
          </a:p>
        </p:txBody>
      </p:sp>
      <p:sp>
        <p:nvSpPr>
          <p:cNvPr id="4098" name="Text Box 2"/>
          <p:cNvSpPr txBox="1">
            <a:spLocks noGrp="1" noChangeArrowheads="1"/>
          </p:cNvSpPr>
          <p:nvPr>
            <p:ph type="body"/>
          </p:nvPr>
        </p:nvSpPr>
        <p:spPr bwMode="auto">
          <a:xfrm>
            <a:off x="1116107" y="4570268"/>
            <a:ext cx="5088965" cy="36519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r>
              <a:rPr lang="en-GB">
                <a:latin typeface="Arial" charset="0"/>
                <a:ea typeface="msgothic" charset="0"/>
                <a:cs typeface="msgothic" charset="0"/>
              </a:rPr>
              <a:t>A figure adapted from a review by Sehnal and colleagues (1996). In ametabolous development, the immature stages simply increase in size to produce the adult. Unlike other types of insect development, these insects, represented here by a silverfish, continue to molt once they have become sexually mature (arrow). The immature stages (called nymphs) of hemimetabolous insects resemble the ultimate adult, except that wings and genitalia are acquired at the final molt. With holometaboly, or complete metamorphosis, the form of the larval stages often differs dramatically from that of the adult. The group is represented here by a snake fly, with the pupal stage circled. E = embryo; L = larva; N = nymph; P = pupa; and A = adult. The numbers associated with these letters indicate the instar (duration between molts) (for example, N1 is the first nymphal instar).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07503E1-56A7-4D0D-B791-D6EDF44CDB9C}" type="datetime1">
              <a:rPr lang="en-US"/>
              <a:pPr>
                <a:defRPr/>
              </a:pPr>
              <a:t>9/5/2012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8B1ED2-EC5A-4DED-9E96-E098C171DAD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BF8387-0A6E-4523-B4BE-E72E334BA9C8}" type="datetime1">
              <a:rPr lang="en-US"/>
              <a:pPr>
                <a:defRPr/>
              </a:pPr>
              <a:t>9/5/2012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9A92E8-AACD-430C-B192-330E28D90CE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4C0CFC-9878-44B5-BBD7-EC19498BC11B}" type="datetime1">
              <a:rPr lang="en-US"/>
              <a:pPr>
                <a:defRPr/>
              </a:pPr>
              <a:t>9/5/2012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71189A-CC92-4D9F-8088-48AD50B5A62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BB02B1-401E-427B-B033-368E74CAB5CB}" type="datetime1">
              <a:rPr lang="en-US"/>
              <a:pPr>
                <a:defRPr/>
              </a:pPr>
              <a:t>9/5/2012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F4290C-9103-4ADB-AF86-AD73B9E4837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EFBB810-1D9C-49C9-A062-480A4F626ACB}" type="datetime1">
              <a:rPr lang="en-US"/>
              <a:pPr>
                <a:defRPr/>
              </a:pPr>
              <a:t>9/5/2012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873815B-1FF4-47D3-9825-A9258C931ED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339AA1A-DCAD-40D6-B332-370932F498E4}" type="datetime1">
              <a:rPr lang="en-US"/>
              <a:pPr>
                <a:defRPr/>
              </a:pPr>
              <a:t>9/5/2012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A48BE1-7CE8-453C-BEDB-261E3D213D6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4DAE8F7-2488-487D-B211-CC4C377D14A5}" type="datetime1">
              <a:rPr lang="en-US"/>
              <a:pPr>
                <a:defRPr/>
              </a:pPr>
              <a:t>9/5/2012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8AEEDB-79AB-4C49-B8A9-90B1F3E7201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0B42FF-772F-41E6-B571-A80291C0A1C0}" type="datetime1">
              <a:rPr lang="en-US"/>
              <a:pPr>
                <a:defRPr/>
              </a:pPr>
              <a:t>9/5/2012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7D86CC2-73C9-4DAB-A304-5C7179063C3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F39082-F384-48ED-9705-2B73A3C306C3}" type="datetime1">
              <a:rPr lang="en-US"/>
              <a:pPr>
                <a:defRPr/>
              </a:pPr>
              <a:t>9/5/2012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E80DAF-DE2C-4620-916B-6030424A5A0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108314D-DCB1-4CBA-A7D3-11171CACF685}" type="datetime1">
              <a:rPr lang="en-US"/>
              <a:pPr>
                <a:defRPr/>
              </a:pPr>
              <a:t>9/5/2012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80AFCC-E0D5-4FD8-B77D-6BFA524E2A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5708DE-DE4D-40D2-8678-7CC084D2E1E5}" type="datetime1">
              <a:rPr lang="en-US"/>
              <a:pPr>
                <a:defRPr/>
              </a:pPr>
              <a:t>9/5/2012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775CE1-F7B4-40CE-AB73-A99E3E77B22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195388"/>
            <a:ext cx="8229600" cy="4930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111" charset="-128"/>
              </a:defRPr>
            </a:lvl1pPr>
          </a:lstStyle>
          <a:p>
            <a:pPr>
              <a:defRPr/>
            </a:pPr>
            <a:fld id="{C14E6E03-42E2-4596-98DD-E00BBB92E097}" type="datetime1">
              <a:rPr lang="en-US"/>
              <a:pPr>
                <a:defRPr/>
              </a:pPr>
              <a:t>9/5/2012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111" charset="-128"/>
              </a:defRPr>
            </a:lvl1pPr>
          </a:lstStyle>
          <a:p>
            <a:pPr>
              <a:defRPr/>
            </a:pPr>
            <a:fld id="{AFC01894-EEEF-445E-AAFD-280FB379A4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2800" b="1"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b="1">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b="1">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b="1">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b="1">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2800" b="1">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2800" b="1">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2800" b="1">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2800" b="1">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hyperlink" Target="http://www.carabidae.ru/foto/thumbnails.php?album=83"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youtube.com/watch?v=go4MqVq9HV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development and life history</a:t>
            </a:r>
            <a:br>
              <a:rPr lang="en-US" dirty="0" smtClean="0"/>
            </a:br>
            <a:r>
              <a:rPr lang="en-US" sz="1600" dirty="0" smtClean="0"/>
              <a:t>(Ch. 6)</a:t>
            </a:r>
            <a:endParaRPr lang="en-US" dirty="0"/>
          </a:p>
        </p:txBody>
      </p:sp>
      <p:sp>
        <p:nvSpPr>
          <p:cNvPr id="3" name="Content Placeholder 2"/>
          <p:cNvSpPr>
            <a:spLocks noGrp="1"/>
          </p:cNvSpPr>
          <p:nvPr>
            <p:ph idx="1"/>
          </p:nvPr>
        </p:nvSpPr>
        <p:spPr/>
        <p:txBody>
          <a:bodyPr/>
          <a:lstStyle/>
          <a:p>
            <a:r>
              <a:rPr lang="en-US" b="1" dirty="0" smtClean="0"/>
              <a:t>Life history:  </a:t>
            </a:r>
            <a:r>
              <a:rPr lang="en-US" dirty="0" smtClean="0"/>
              <a:t>timing  and scope of </a:t>
            </a:r>
            <a:r>
              <a:rPr lang="en-US" dirty="0"/>
              <a:t>key events in an organism's lifetime, as shaped by natural </a:t>
            </a:r>
            <a:r>
              <a:rPr lang="en-US" dirty="0" smtClean="0"/>
              <a:t>or </a:t>
            </a:r>
            <a:r>
              <a:rPr lang="en-US" dirty="0"/>
              <a:t>sexual </a:t>
            </a:r>
            <a:r>
              <a:rPr lang="en-US" dirty="0" smtClean="0"/>
              <a:t>selection</a:t>
            </a:r>
          </a:p>
          <a:p>
            <a:pPr lvl="1"/>
            <a:r>
              <a:rPr lang="en-US" dirty="0" smtClean="0"/>
              <a:t>Size at birth/hatching</a:t>
            </a:r>
          </a:p>
          <a:p>
            <a:pPr lvl="1"/>
            <a:r>
              <a:rPr lang="en-US" dirty="0" smtClean="0"/>
              <a:t>Age at first reproduction</a:t>
            </a:r>
          </a:p>
          <a:p>
            <a:pPr lvl="1"/>
            <a:r>
              <a:rPr lang="en-US" dirty="0" smtClean="0"/>
              <a:t>Reproductive lifespan</a:t>
            </a:r>
          </a:p>
          <a:p>
            <a:pPr lvl="1"/>
            <a:r>
              <a:rPr lang="en-US" dirty="0" smtClean="0"/>
              <a:t>Size and number of offspring</a:t>
            </a:r>
          </a:p>
          <a:p>
            <a:pPr lvl="1"/>
            <a:r>
              <a:rPr lang="en-US" dirty="0" smtClean="0"/>
              <a:t>Senescence</a:t>
            </a:r>
          </a:p>
          <a:p>
            <a:r>
              <a:rPr lang="en-US" dirty="0" smtClean="0"/>
              <a:t>Tied to life tables (BSC 201)</a:t>
            </a:r>
            <a:endParaRPr lang="en-US" dirty="0"/>
          </a:p>
        </p:txBody>
      </p:sp>
    </p:spTree>
    <p:extLst>
      <p:ext uri="{BB962C8B-B14F-4D97-AF65-F5344CB8AC3E}">
        <p14:creationId xmlns:p14="http://schemas.microsoft.com/office/powerpoint/2010/main" val="204755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5" y="41945"/>
            <a:ext cx="4510190" cy="338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760" y="41945"/>
            <a:ext cx="4507684" cy="338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760" y="3460459"/>
            <a:ext cx="4507683" cy="338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052793" y="2879870"/>
            <a:ext cx="2490882" cy="450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3407" y="6510308"/>
            <a:ext cx="3607266" cy="261610"/>
          </a:xfrm>
          <a:prstGeom prst="rect">
            <a:avLst/>
          </a:prstGeom>
        </p:spPr>
        <p:txBody>
          <a:bodyPr wrap="square">
            <a:spAutoFit/>
          </a:bodyPr>
          <a:lstStyle/>
          <a:p>
            <a:r>
              <a:rPr lang="en-US" sz="1050" dirty="0">
                <a:hlinkClick r:id="rId6"/>
              </a:rPr>
              <a:t>http://</a:t>
            </a:r>
            <a:r>
              <a:rPr lang="en-US" sz="1050" dirty="0" smtClean="0">
                <a:hlinkClick r:id="rId6"/>
              </a:rPr>
              <a:t>www.carabidae.ru/foto/thumbnails.php?album=83</a:t>
            </a:r>
            <a:r>
              <a:rPr lang="en-US" sz="1050" dirty="0" smtClean="0"/>
              <a:t> </a:t>
            </a:r>
            <a:endParaRPr lang="en-US" sz="1050" dirty="0"/>
          </a:p>
        </p:txBody>
      </p:sp>
    </p:spTree>
    <p:extLst>
      <p:ext uri="{BB962C8B-B14F-4D97-AF65-F5344CB8AC3E}">
        <p14:creationId xmlns:p14="http://schemas.microsoft.com/office/powerpoint/2010/main" val="398588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4007"/>
          </a:xfrm>
        </p:spPr>
        <p:txBody>
          <a:bodyPr/>
          <a:lstStyle/>
          <a:p>
            <a:r>
              <a:rPr lang="en-US" dirty="0" smtClean="0"/>
              <a:t>Pupae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2396" y="713985"/>
            <a:ext cx="8007292" cy="6077196"/>
          </a:xfrm>
        </p:spPr>
      </p:pic>
      <p:sp>
        <p:nvSpPr>
          <p:cNvPr id="7" name="Freeform 6"/>
          <p:cNvSpPr/>
          <p:nvPr/>
        </p:nvSpPr>
        <p:spPr>
          <a:xfrm>
            <a:off x="217487" y="786297"/>
            <a:ext cx="931805" cy="1582076"/>
          </a:xfrm>
          <a:custGeom>
            <a:avLst/>
            <a:gdLst>
              <a:gd name="connsiteX0" fmla="*/ 839526 w 839526"/>
              <a:gd name="connsiteY0" fmla="*/ 65032 h 1577728"/>
              <a:gd name="connsiteX1" fmla="*/ 529133 w 839526"/>
              <a:gd name="connsiteY1" fmla="*/ 90199 h 1577728"/>
              <a:gd name="connsiteX2" fmla="*/ 627 w 839526"/>
              <a:gd name="connsiteY2" fmla="*/ 937487 h 1577728"/>
              <a:gd name="connsiteX3" fmla="*/ 428465 w 839526"/>
              <a:gd name="connsiteY3" fmla="*/ 1541494 h 1577728"/>
              <a:gd name="connsiteX4" fmla="*/ 722080 w 839526"/>
              <a:gd name="connsiteY4" fmla="*/ 1457605 h 1577728"/>
              <a:gd name="connsiteX0" fmla="*/ 931805 w 931805"/>
              <a:gd name="connsiteY0" fmla="*/ 60991 h 1582076"/>
              <a:gd name="connsiteX1" fmla="*/ 529133 w 931805"/>
              <a:gd name="connsiteY1" fmla="*/ 94547 h 1582076"/>
              <a:gd name="connsiteX2" fmla="*/ 627 w 931805"/>
              <a:gd name="connsiteY2" fmla="*/ 941835 h 1582076"/>
              <a:gd name="connsiteX3" fmla="*/ 428465 w 931805"/>
              <a:gd name="connsiteY3" fmla="*/ 1545842 h 1582076"/>
              <a:gd name="connsiteX4" fmla="*/ 722080 w 931805"/>
              <a:gd name="connsiteY4" fmla="*/ 1461953 h 1582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805" h="1582076">
                <a:moveTo>
                  <a:pt x="931805" y="60991"/>
                </a:moveTo>
                <a:cubicBezTo>
                  <a:pt x="846516" y="870"/>
                  <a:pt x="684329" y="-52260"/>
                  <a:pt x="529133" y="94547"/>
                </a:cubicBezTo>
                <a:cubicBezTo>
                  <a:pt x="373937" y="241354"/>
                  <a:pt x="17405" y="699953"/>
                  <a:pt x="627" y="941835"/>
                </a:cubicBezTo>
                <a:cubicBezTo>
                  <a:pt x="-16151" y="1183717"/>
                  <a:pt x="308223" y="1459156"/>
                  <a:pt x="428465" y="1545842"/>
                </a:cubicBezTo>
                <a:cubicBezTo>
                  <a:pt x="548707" y="1632528"/>
                  <a:pt x="635393" y="1547240"/>
                  <a:pt x="722080" y="1461953"/>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70520" y="725725"/>
            <a:ext cx="1053605" cy="4696998"/>
          </a:xfrm>
          <a:custGeom>
            <a:avLst/>
            <a:gdLst>
              <a:gd name="connsiteX0" fmla="*/ 978104 w 978104"/>
              <a:gd name="connsiteY0" fmla="*/ 120346 h 4704170"/>
              <a:gd name="connsiteX1" fmla="*/ 776768 w 978104"/>
              <a:gd name="connsiteY1" fmla="*/ 44845 h 4704170"/>
              <a:gd name="connsiteX2" fmla="*/ 13370 w 978104"/>
              <a:gd name="connsiteY2" fmla="*/ 724353 h 4704170"/>
              <a:gd name="connsiteX3" fmla="*/ 332152 w 978104"/>
              <a:gd name="connsiteY3" fmla="*/ 4063172 h 4704170"/>
              <a:gd name="connsiteX4" fmla="*/ 860658 w 978104"/>
              <a:gd name="connsiteY4" fmla="*/ 4700735 h 4704170"/>
              <a:gd name="connsiteX0" fmla="*/ 1053605 w 1053605"/>
              <a:gd name="connsiteY0" fmla="*/ 138341 h 4696998"/>
              <a:gd name="connsiteX1" fmla="*/ 776768 w 1053605"/>
              <a:gd name="connsiteY1" fmla="*/ 37673 h 4696998"/>
              <a:gd name="connsiteX2" fmla="*/ 13370 w 1053605"/>
              <a:gd name="connsiteY2" fmla="*/ 717181 h 4696998"/>
              <a:gd name="connsiteX3" fmla="*/ 332152 w 1053605"/>
              <a:gd name="connsiteY3" fmla="*/ 4056000 h 4696998"/>
              <a:gd name="connsiteX4" fmla="*/ 860658 w 1053605"/>
              <a:gd name="connsiteY4" fmla="*/ 4693563 h 469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605" h="4696998">
                <a:moveTo>
                  <a:pt x="1053605" y="138341"/>
                </a:moveTo>
                <a:cubicBezTo>
                  <a:pt x="1033331" y="50256"/>
                  <a:pt x="950140" y="-58800"/>
                  <a:pt x="776768" y="37673"/>
                </a:cubicBezTo>
                <a:cubicBezTo>
                  <a:pt x="603396" y="134146"/>
                  <a:pt x="87473" y="47460"/>
                  <a:pt x="13370" y="717181"/>
                </a:cubicBezTo>
                <a:cubicBezTo>
                  <a:pt x="-60733" y="1386902"/>
                  <a:pt x="190937" y="3393270"/>
                  <a:pt x="332152" y="4056000"/>
                </a:cubicBezTo>
                <a:cubicBezTo>
                  <a:pt x="473367" y="4718730"/>
                  <a:pt x="667012" y="4706146"/>
                  <a:pt x="860658" y="4693563"/>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82551" y="1015067"/>
            <a:ext cx="1855215" cy="805343"/>
          </a:xfrm>
          <a:custGeom>
            <a:avLst/>
            <a:gdLst>
              <a:gd name="connsiteX0" fmla="*/ 1446916 w 1870726"/>
              <a:gd name="connsiteY0" fmla="*/ 0 h 763398"/>
              <a:gd name="connsiteX1" fmla="*/ 1790865 w 1870726"/>
              <a:gd name="connsiteY1" fmla="*/ 234892 h 763398"/>
              <a:gd name="connsiteX2" fmla="*/ 113066 w 1870726"/>
              <a:gd name="connsiteY2" fmla="*/ 352337 h 763398"/>
              <a:gd name="connsiteX3" fmla="*/ 289235 w 1870726"/>
              <a:gd name="connsiteY3" fmla="*/ 763398 h 763398"/>
              <a:gd name="connsiteX0" fmla="*/ 1371415 w 1855215"/>
              <a:gd name="connsiteY0" fmla="*/ 0 h 805343"/>
              <a:gd name="connsiteX1" fmla="*/ 1790865 w 1855215"/>
              <a:gd name="connsiteY1" fmla="*/ 276837 h 805343"/>
              <a:gd name="connsiteX2" fmla="*/ 113066 w 1855215"/>
              <a:gd name="connsiteY2" fmla="*/ 394282 h 805343"/>
              <a:gd name="connsiteX3" fmla="*/ 289235 w 1855215"/>
              <a:gd name="connsiteY3" fmla="*/ 805343 h 805343"/>
            </a:gdLst>
            <a:ahLst/>
            <a:cxnLst>
              <a:cxn ang="0">
                <a:pos x="connsiteX0" y="connsiteY0"/>
              </a:cxn>
              <a:cxn ang="0">
                <a:pos x="connsiteX1" y="connsiteY1"/>
              </a:cxn>
              <a:cxn ang="0">
                <a:pos x="connsiteX2" y="connsiteY2"/>
              </a:cxn>
              <a:cxn ang="0">
                <a:pos x="connsiteX3" y="connsiteY3"/>
              </a:cxn>
            </a:cxnLst>
            <a:rect l="l" t="t" r="r" b="b"/>
            <a:pathLst>
              <a:path w="1855215" h="805343">
                <a:moveTo>
                  <a:pt x="1371415" y="0"/>
                </a:moveTo>
                <a:cubicBezTo>
                  <a:pt x="1654543" y="88084"/>
                  <a:pt x="2000590" y="211123"/>
                  <a:pt x="1790865" y="276837"/>
                </a:cubicBezTo>
                <a:cubicBezTo>
                  <a:pt x="1581140" y="342551"/>
                  <a:pt x="363337" y="306198"/>
                  <a:pt x="113066" y="394282"/>
                </a:cubicBezTo>
                <a:cubicBezTo>
                  <a:pt x="-137205" y="482366"/>
                  <a:pt x="76015" y="643854"/>
                  <a:pt x="289235" y="805343"/>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664315" y="991695"/>
            <a:ext cx="1780560" cy="3655806"/>
          </a:xfrm>
          <a:custGeom>
            <a:avLst/>
            <a:gdLst>
              <a:gd name="connsiteX0" fmla="*/ 1292093 w 1850871"/>
              <a:gd name="connsiteY0" fmla="*/ 85773 h 3684650"/>
              <a:gd name="connsiteX1" fmla="*/ 1837377 w 1850871"/>
              <a:gd name="connsiteY1" fmla="*/ 329054 h 3684650"/>
              <a:gd name="connsiteX2" fmla="*/ 1543763 w 1850871"/>
              <a:gd name="connsiteY2" fmla="*/ 2745083 h 3684650"/>
              <a:gd name="connsiteX3" fmla="*/ 92467 w 1850871"/>
              <a:gd name="connsiteY3" fmla="*/ 3240033 h 3684650"/>
              <a:gd name="connsiteX4" fmla="*/ 268636 w 1850871"/>
              <a:gd name="connsiteY4" fmla="*/ 3684650 h 3684650"/>
              <a:gd name="connsiteX0" fmla="*/ 1191425 w 1857515"/>
              <a:gd name="connsiteY0" fmla="*/ 77565 h 3701609"/>
              <a:gd name="connsiteX1" fmla="*/ 1837377 w 1857515"/>
              <a:gd name="connsiteY1" fmla="*/ 346013 h 3701609"/>
              <a:gd name="connsiteX2" fmla="*/ 1543763 w 1857515"/>
              <a:gd name="connsiteY2" fmla="*/ 2762042 h 3701609"/>
              <a:gd name="connsiteX3" fmla="*/ 92467 w 1857515"/>
              <a:gd name="connsiteY3" fmla="*/ 3256992 h 3701609"/>
              <a:gd name="connsiteX4" fmla="*/ 268636 w 1857515"/>
              <a:gd name="connsiteY4" fmla="*/ 3701609 h 3701609"/>
              <a:gd name="connsiteX0" fmla="*/ 1191425 w 1722861"/>
              <a:gd name="connsiteY0" fmla="*/ 105133 h 3729177"/>
              <a:gd name="connsiteX1" fmla="*/ 1661208 w 1722861"/>
              <a:gd name="connsiteY1" fmla="*/ 306469 h 3729177"/>
              <a:gd name="connsiteX2" fmla="*/ 1543763 w 1722861"/>
              <a:gd name="connsiteY2" fmla="*/ 2789610 h 3729177"/>
              <a:gd name="connsiteX3" fmla="*/ 92467 w 1722861"/>
              <a:gd name="connsiteY3" fmla="*/ 3284560 h 3729177"/>
              <a:gd name="connsiteX4" fmla="*/ 268636 w 1722861"/>
              <a:gd name="connsiteY4" fmla="*/ 3729177 h 3729177"/>
              <a:gd name="connsiteX0" fmla="*/ 1191425 w 1774984"/>
              <a:gd name="connsiteY0" fmla="*/ 35886 h 3659930"/>
              <a:gd name="connsiteX1" fmla="*/ 1661208 w 1774984"/>
              <a:gd name="connsiteY1" fmla="*/ 237222 h 3659930"/>
              <a:gd name="connsiteX2" fmla="*/ 1543763 w 1774984"/>
              <a:gd name="connsiteY2" fmla="*/ 2720363 h 3659930"/>
              <a:gd name="connsiteX3" fmla="*/ 92467 w 1774984"/>
              <a:gd name="connsiteY3" fmla="*/ 3215313 h 3659930"/>
              <a:gd name="connsiteX4" fmla="*/ 268636 w 1774984"/>
              <a:gd name="connsiteY4" fmla="*/ 3659930 h 3659930"/>
              <a:gd name="connsiteX0" fmla="*/ 1191425 w 1849235"/>
              <a:gd name="connsiteY0" fmla="*/ 38634 h 3662678"/>
              <a:gd name="connsiteX1" fmla="*/ 1761876 w 1849235"/>
              <a:gd name="connsiteY1" fmla="*/ 223192 h 3662678"/>
              <a:gd name="connsiteX2" fmla="*/ 1543763 w 1849235"/>
              <a:gd name="connsiteY2" fmla="*/ 2723111 h 3662678"/>
              <a:gd name="connsiteX3" fmla="*/ 92467 w 1849235"/>
              <a:gd name="connsiteY3" fmla="*/ 3218061 h 3662678"/>
              <a:gd name="connsiteX4" fmla="*/ 268636 w 1849235"/>
              <a:gd name="connsiteY4" fmla="*/ 3662678 h 3662678"/>
              <a:gd name="connsiteX0" fmla="*/ 1172875 w 1744272"/>
              <a:gd name="connsiteY0" fmla="*/ 76336 h 3700380"/>
              <a:gd name="connsiteX1" fmla="*/ 1743326 w 1744272"/>
              <a:gd name="connsiteY1" fmla="*/ 260894 h 3700380"/>
              <a:gd name="connsiteX2" fmla="*/ 1273543 w 1744272"/>
              <a:gd name="connsiteY2" fmla="*/ 2114861 h 3700380"/>
              <a:gd name="connsiteX3" fmla="*/ 73917 w 1744272"/>
              <a:gd name="connsiteY3" fmla="*/ 3255763 h 3700380"/>
              <a:gd name="connsiteX4" fmla="*/ 250086 w 1744272"/>
              <a:gd name="connsiteY4" fmla="*/ 3700380 h 3700380"/>
              <a:gd name="connsiteX0" fmla="*/ 1172875 w 1780707"/>
              <a:gd name="connsiteY0" fmla="*/ 76336 h 3700380"/>
              <a:gd name="connsiteX1" fmla="*/ 1743326 w 1780707"/>
              <a:gd name="connsiteY1" fmla="*/ 260894 h 3700380"/>
              <a:gd name="connsiteX2" fmla="*/ 1676213 w 1780707"/>
              <a:gd name="connsiteY2" fmla="*/ 822956 h 3700380"/>
              <a:gd name="connsiteX3" fmla="*/ 1273543 w 1780707"/>
              <a:gd name="connsiteY3" fmla="*/ 2114861 h 3700380"/>
              <a:gd name="connsiteX4" fmla="*/ 73917 w 1780707"/>
              <a:gd name="connsiteY4" fmla="*/ 3255763 h 3700380"/>
              <a:gd name="connsiteX5" fmla="*/ 250086 w 1780707"/>
              <a:gd name="connsiteY5" fmla="*/ 3700380 h 3700380"/>
              <a:gd name="connsiteX0" fmla="*/ 1172875 w 1756562"/>
              <a:gd name="connsiteY0" fmla="*/ 32506 h 3656550"/>
              <a:gd name="connsiteX1" fmla="*/ 1743326 w 1756562"/>
              <a:gd name="connsiteY1" fmla="*/ 217064 h 3656550"/>
              <a:gd name="connsiteX2" fmla="*/ 1550379 w 1756562"/>
              <a:gd name="connsiteY2" fmla="*/ 837849 h 3656550"/>
              <a:gd name="connsiteX3" fmla="*/ 1273543 w 1756562"/>
              <a:gd name="connsiteY3" fmla="*/ 2071031 h 3656550"/>
              <a:gd name="connsiteX4" fmla="*/ 73917 w 1756562"/>
              <a:gd name="connsiteY4" fmla="*/ 3211933 h 3656550"/>
              <a:gd name="connsiteX5" fmla="*/ 250086 w 1756562"/>
              <a:gd name="connsiteY5" fmla="*/ 3656550 h 3656550"/>
              <a:gd name="connsiteX0" fmla="*/ 1172875 w 1788426"/>
              <a:gd name="connsiteY0" fmla="*/ 25475 h 3649519"/>
              <a:gd name="connsiteX1" fmla="*/ 1776882 w 1788426"/>
              <a:gd name="connsiteY1" fmla="*/ 277145 h 3649519"/>
              <a:gd name="connsiteX2" fmla="*/ 1550379 w 1788426"/>
              <a:gd name="connsiteY2" fmla="*/ 830818 h 3649519"/>
              <a:gd name="connsiteX3" fmla="*/ 1273543 w 1788426"/>
              <a:gd name="connsiteY3" fmla="*/ 2064000 h 3649519"/>
              <a:gd name="connsiteX4" fmla="*/ 73917 w 1788426"/>
              <a:gd name="connsiteY4" fmla="*/ 3204902 h 3649519"/>
              <a:gd name="connsiteX5" fmla="*/ 250086 w 1788426"/>
              <a:gd name="connsiteY5" fmla="*/ 3649519 h 3649519"/>
              <a:gd name="connsiteX0" fmla="*/ 1172875 w 1780560"/>
              <a:gd name="connsiteY0" fmla="*/ 31762 h 3655806"/>
              <a:gd name="connsiteX1" fmla="*/ 1776882 w 1780560"/>
              <a:gd name="connsiteY1" fmla="*/ 283432 h 3655806"/>
              <a:gd name="connsiteX2" fmla="*/ 1550379 w 1780560"/>
              <a:gd name="connsiteY2" fmla="*/ 837105 h 3655806"/>
              <a:gd name="connsiteX3" fmla="*/ 1273543 w 1780560"/>
              <a:gd name="connsiteY3" fmla="*/ 2070287 h 3655806"/>
              <a:gd name="connsiteX4" fmla="*/ 73917 w 1780560"/>
              <a:gd name="connsiteY4" fmla="*/ 3211189 h 3655806"/>
              <a:gd name="connsiteX5" fmla="*/ 250086 w 1780560"/>
              <a:gd name="connsiteY5" fmla="*/ 3655806 h 365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560" h="3655806">
                <a:moveTo>
                  <a:pt x="1172875" y="31762"/>
                </a:moveTo>
                <a:cubicBezTo>
                  <a:pt x="1424544" y="-68207"/>
                  <a:pt x="1823022" y="82096"/>
                  <a:pt x="1776882" y="283432"/>
                </a:cubicBezTo>
                <a:cubicBezTo>
                  <a:pt x="1730742" y="484768"/>
                  <a:pt x="1628676" y="528111"/>
                  <a:pt x="1550379" y="837105"/>
                </a:cubicBezTo>
                <a:cubicBezTo>
                  <a:pt x="1472082" y="1146099"/>
                  <a:pt x="1519620" y="1674606"/>
                  <a:pt x="1273543" y="2070287"/>
                </a:cubicBezTo>
                <a:cubicBezTo>
                  <a:pt x="1027466" y="2465968"/>
                  <a:pt x="244493" y="2946936"/>
                  <a:pt x="73917" y="3211189"/>
                </a:cubicBezTo>
                <a:cubicBezTo>
                  <a:pt x="-96659" y="3475442"/>
                  <a:pt x="55741" y="3511794"/>
                  <a:pt x="250086" y="3655806"/>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flipH="1">
            <a:off x="2580718" y="1115736"/>
            <a:ext cx="1038245" cy="805343"/>
          </a:xfrm>
          <a:custGeom>
            <a:avLst/>
            <a:gdLst>
              <a:gd name="connsiteX0" fmla="*/ 142613 w 338870"/>
              <a:gd name="connsiteY0" fmla="*/ 0 h 931178"/>
              <a:gd name="connsiteX1" fmla="*/ 335560 w 338870"/>
              <a:gd name="connsiteY1" fmla="*/ 771787 h 931178"/>
              <a:gd name="connsiteX2" fmla="*/ 0 w 338870"/>
              <a:gd name="connsiteY2" fmla="*/ 931178 h 931178"/>
              <a:gd name="connsiteX3" fmla="*/ 0 w 338870"/>
              <a:gd name="connsiteY3" fmla="*/ 931178 h 931178"/>
              <a:gd name="connsiteX0" fmla="*/ 142613 w 1149743"/>
              <a:gd name="connsiteY0" fmla="*/ 0 h 931178"/>
              <a:gd name="connsiteX1" fmla="*/ 1149292 w 1149743"/>
              <a:gd name="connsiteY1" fmla="*/ 343948 h 931178"/>
              <a:gd name="connsiteX2" fmla="*/ 0 w 1149743"/>
              <a:gd name="connsiteY2" fmla="*/ 931178 h 931178"/>
              <a:gd name="connsiteX3" fmla="*/ 0 w 1149743"/>
              <a:gd name="connsiteY3" fmla="*/ 931178 h 931178"/>
              <a:gd name="connsiteX0" fmla="*/ 142855 w 1149985"/>
              <a:gd name="connsiteY0" fmla="*/ 0 h 942452"/>
              <a:gd name="connsiteX1" fmla="*/ 1149534 w 1149985"/>
              <a:gd name="connsiteY1" fmla="*/ 343948 h 942452"/>
              <a:gd name="connsiteX2" fmla="*/ 242 w 1149985"/>
              <a:gd name="connsiteY2" fmla="*/ 931178 h 942452"/>
              <a:gd name="connsiteX3" fmla="*/ 1057255 w 1149985"/>
              <a:gd name="connsiteY3" fmla="*/ 713064 h 942452"/>
              <a:gd name="connsiteX0" fmla="*/ 0 w 1097817"/>
              <a:gd name="connsiteY0" fmla="*/ 0 h 748203"/>
              <a:gd name="connsiteX1" fmla="*/ 1006679 w 1097817"/>
              <a:gd name="connsiteY1" fmla="*/ 343948 h 748203"/>
              <a:gd name="connsiteX2" fmla="*/ 1040235 w 1097817"/>
              <a:gd name="connsiteY2" fmla="*/ 671119 h 748203"/>
              <a:gd name="connsiteX3" fmla="*/ 914400 w 1097817"/>
              <a:gd name="connsiteY3" fmla="*/ 713064 h 748203"/>
              <a:gd name="connsiteX0" fmla="*/ 0 w 1047404"/>
              <a:gd name="connsiteY0" fmla="*/ 0 h 750932"/>
              <a:gd name="connsiteX1" fmla="*/ 461395 w 1047404"/>
              <a:gd name="connsiteY1" fmla="*/ 276837 h 750932"/>
              <a:gd name="connsiteX2" fmla="*/ 1040235 w 1047404"/>
              <a:gd name="connsiteY2" fmla="*/ 671119 h 750932"/>
              <a:gd name="connsiteX3" fmla="*/ 914400 w 1047404"/>
              <a:gd name="connsiteY3" fmla="*/ 713064 h 750932"/>
              <a:gd name="connsiteX0" fmla="*/ 0 w 914400"/>
              <a:gd name="connsiteY0" fmla="*/ 0 h 724272"/>
              <a:gd name="connsiteX1" fmla="*/ 461395 w 914400"/>
              <a:gd name="connsiteY1" fmla="*/ 276837 h 724272"/>
              <a:gd name="connsiteX2" fmla="*/ 520117 w 914400"/>
              <a:gd name="connsiteY2" fmla="*/ 411060 h 724272"/>
              <a:gd name="connsiteX3" fmla="*/ 914400 w 914400"/>
              <a:gd name="connsiteY3" fmla="*/ 713064 h 724272"/>
              <a:gd name="connsiteX0" fmla="*/ 0 w 1063983"/>
              <a:gd name="connsiteY0" fmla="*/ 0 h 724824"/>
              <a:gd name="connsiteX1" fmla="*/ 461395 w 1063983"/>
              <a:gd name="connsiteY1" fmla="*/ 276837 h 724824"/>
              <a:gd name="connsiteX2" fmla="*/ 1057013 w 1063983"/>
              <a:gd name="connsiteY2" fmla="*/ 427838 h 724824"/>
              <a:gd name="connsiteX3" fmla="*/ 914400 w 1063983"/>
              <a:gd name="connsiteY3" fmla="*/ 713064 h 724824"/>
              <a:gd name="connsiteX0" fmla="*/ 0 w 1174459"/>
              <a:gd name="connsiteY0" fmla="*/ 0 h 724824"/>
              <a:gd name="connsiteX1" fmla="*/ 461395 w 1174459"/>
              <a:gd name="connsiteY1" fmla="*/ 276837 h 724824"/>
              <a:gd name="connsiteX2" fmla="*/ 1057013 w 1174459"/>
              <a:gd name="connsiteY2" fmla="*/ 427838 h 724824"/>
              <a:gd name="connsiteX3" fmla="*/ 1174459 w 1174459"/>
              <a:gd name="connsiteY3" fmla="*/ 713064 h 724824"/>
              <a:gd name="connsiteX0" fmla="*/ 0 w 1212319"/>
              <a:gd name="connsiteY0" fmla="*/ 0 h 713064"/>
              <a:gd name="connsiteX1" fmla="*/ 461395 w 1212319"/>
              <a:gd name="connsiteY1" fmla="*/ 276837 h 713064"/>
              <a:gd name="connsiteX2" fmla="*/ 1057013 w 1212319"/>
              <a:gd name="connsiteY2" fmla="*/ 427838 h 713064"/>
              <a:gd name="connsiteX3" fmla="*/ 1174459 w 1212319"/>
              <a:gd name="connsiteY3" fmla="*/ 713064 h 713064"/>
              <a:gd name="connsiteX0" fmla="*/ 0 w 1105357"/>
              <a:gd name="connsiteY0" fmla="*/ 0 h 830510"/>
              <a:gd name="connsiteX1" fmla="*/ 461395 w 1105357"/>
              <a:gd name="connsiteY1" fmla="*/ 276837 h 830510"/>
              <a:gd name="connsiteX2" fmla="*/ 1057013 w 1105357"/>
              <a:gd name="connsiteY2" fmla="*/ 427838 h 830510"/>
              <a:gd name="connsiteX3" fmla="*/ 1006679 w 1105357"/>
              <a:gd name="connsiteY3" fmla="*/ 830510 h 830510"/>
              <a:gd name="connsiteX0" fmla="*/ 0 w 1038245"/>
              <a:gd name="connsiteY0" fmla="*/ 0 h 805343"/>
              <a:gd name="connsiteX1" fmla="*/ 394283 w 1038245"/>
              <a:gd name="connsiteY1" fmla="*/ 251670 h 805343"/>
              <a:gd name="connsiteX2" fmla="*/ 989901 w 1038245"/>
              <a:gd name="connsiteY2" fmla="*/ 402671 h 805343"/>
              <a:gd name="connsiteX3" fmla="*/ 939567 w 1038245"/>
              <a:gd name="connsiteY3" fmla="*/ 805343 h 805343"/>
            </a:gdLst>
            <a:ahLst/>
            <a:cxnLst>
              <a:cxn ang="0">
                <a:pos x="connsiteX0" y="connsiteY0"/>
              </a:cxn>
              <a:cxn ang="0">
                <a:pos x="connsiteX1" y="connsiteY1"/>
              </a:cxn>
              <a:cxn ang="0">
                <a:pos x="connsiteX2" y="connsiteY2"/>
              </a:cxn>
              <a:cxn ang="0">
                <a:pos x="connsiteX3" y="connsiteY3"/>
              </a:cxn>
            </a:cxnLst>
            <a:rect l="l" t="t" r="r" b="b"/>
            <a:pathLst>
              <a:path w="1038245" h="805343">
                <a:moveTo>
                  <a:pt x="0" y="0"/>
                </a:moveTo>
                <a:cubicBezTo>
                  <a:pt x="108358" y="308295"/>
                  <a:pt x="229300" y="184558"/>
                  <a:pt x="394283" y="251670"/>
                </a:cubicBezTo>
                <a:cubicBezTo>
                  <a:pt x="559266" y="318782"/>
                  <a:pt x="899021" y="310392"/>
                  <a:pt x="989901" y="402671"/>
                </a:cubicBezTo>
                <a:cubicBezTo>
                  <a:pt x="1080781" y="494950"/>
                  <a:pt x="1031846" y="643156"/>
                  <a:pt x="939567" y="805343"/>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457072" y="1090569"/>
            <a:ext cx="1293863" cy="3902481"/>
          </a:xfrm>
          <a:custGeom>
            <a:avLst/>
            <a:gdLst>
              <a:gd name="connsiteX0" fmla="*/ 1276418 w 1592711"/>
              <a:gd name="connsiteY0" fmla="*/ 0 h 3931384"/>
              <a:gd name="connsiteX1" fmla="*/ 1586811 w 1592711"/>
              <a:gd name="connsiteY1" fmla="*/ 1493240 h 3931384"/>
              <a:gd name="connsiteX2" fmla="*/ 1033137 w 1592711"/>
              <a:gd name="connsiteY2" fmla="*/ 3003259 h 3931384"/>
              <a:gd name="connsiteX3" fmla="*/ 60014 w 1592711"/>
              <a:gd name="connsiteY3" fmla="*/ 2525086 h 3931384"/>
              <a:gd name="connsiteX4" fmla="*/ 135515 w 1592711"/>
              <a:gd name="connsiteY4" fmla="*/ 3791824 h 3931384"/>
              <a:gd name="connsiteX5" fmla="*/ 387185 w 1592711"/>
              <a:gd name="connsiteY5" fmla="*/ 3842158 h 3931384"/>
              <a:gd name="connsiteX0" fmla="*/ 1276418 w 1369804"/>
              <a:gd name="connsiteY0" fmla="*/ 0 h 3931384"/>
              <a:gd name="connsiteX1" fmla="*/ 1293196 w 1369804"/>
              <a:gd name="connsiteY1" fmla="*/ 1501629 h 3931384"/>
              <a:gd name="connsiteX2" fmla="*/ 1033137 w 1369804"/>
              <a:gd name="connsiteY2" fmla="*/ 3003259 h 3931384"/>
              <a:gd name="connsiteX3" fmla="*/ 60014 w 1369804"/>
              <a:gd name="connsiteY3" fmla="*/ 2525086 h 3931384"/>
              <a:gd name="connsiteX4" fmla="*/ 135515 w 1369804"/>
              <a:gd name="connsiteY4" fmla="*/ 3791824 h 3931384"/>
              <a:gd name="connsiteX5" fmla="*/ 387185 w 1369804"/>
              <a:gd name="connsiteY5" fmla="*/ 3842158 h 3931384"/>
              <a:gd name="connsiteX0" fmla="*/ 1261731 w 1365360"/>
              <a:gd name="connsiteY0" fmla="*/ 0 h 3931384"/>
              <a:gd name="connsiteX1" fmla="*/ 1278509 w 1365360"/>
              <a:gd name="connsiteY1" fmla="*/ 1501629 h 3931384"/>
              <a:gd name="connsiteX2" fmla="*/ 817115 w 1365360"/>
              <a:gd name="connsiteY2" fmla="*/ 2927758 h 3931384"/>
              <a:gd name="connsiteX3" fmla="*/ 45327 w 1365360"/>
              <a:gd name="connsiteY3" fmla="*/ 2525086 h 3931384"/>
              <a:gd name="connsiteX4" fmla="*/ 120828 w 1365360"/>
              <a:gd name="connsiteY4" fmla="*/ 3791824 h 3931384"/>
              <a:gd name="connsiteX5" fmla="*/ 372498 w 1365360"/>
              <a:gd name="connsiteY5" fmla="*/ 3842158 h 3931384"/>
              <a:gd name="connsiteX0" fmla="*/ 1164009 w 1267638"/>
              <a:gd name="connsiteY0" fmla="*/ 0 h 3887004"/>
              <a:gd name="connsiteX1" fmla="*/ 1180787 w 1267638"/>
              <a:gd name="connsiteY1" fmla="*/ 1501629 h 3887004"/>
              <a:gd name="connsiteX2" fmla="*/ 719393 w 1267638"/>
              <a:gd name="connsiteY2" fmla="*/ 2927758 h 3887004"/>
              <a:gd name="connsiteX3" fmla="*/ 90218 w 1267638"/>
              <a:gd name="connsiteY3" fmla="*/ 3305262 h 3887004"/>
              <a:gd name="connsiteX4" fmla="*/ 23106 w 1267638"/>
              <a:gd name="connsiteY4" fmla="*/ 3791824 h 3887004"/>
              <a:gd name="connsiteX5" fmla="*/ 274776 w 1267638"/>
              <a:gd name="connsiteY5" fmla="*/ 3842158 h 3887004"/>
              <a:gd name="connsiteX0" fmla="*/ 1157374 w 1269400"/>
              <a:gd name="connsiteY0" fmla="*/ 0 h 3887004"/>
              <a:gd name="connsiteX1" fmla="*/ 1174152 w 1269400"/>
              <a:gd name="connsiteY1" fmla="*/ 1501629 h 3887004"/>
              <a:gd name="connsiteX2" fmla="*/ 561756 w 1269400"/>
              <a:gd name="connsiteY2" fmla="*/ 2952925 h 3887004"/>
              <a:gd name="connsiteX3" fmla="*/ 83583 w 1269400"/>
              <a:gd name="connsiteY3" fmla="*/ 3305262 h 3887004"/>
              <a:gd name="connsiteX4" fmla="*/ 16471 w 1269400"/>
              <a:gd name="connsiteY4" fmla="*/ 3791824 h 3887004"/>
              <a:gd name="connsiteX5" fmla="*/ 268141 w 1269400"/>
              <a:gd name="connsiteY5" fmla="*/ 3842158 h 3887004"/>
              <a:gd name="connsiteX0" fmla="*/ 1157374 w 1269400"/>
              <a:gd name="connsiteY0" fmla="*/ 0 h 3887004"/>
              <a:gd name="connsiteX1" fmla="*/ 1174152 w 1269400"/>
              <a:gd name="connsiteY1" fmla="*/ 1501629 h 3887004"/>
              <a:gd name="connsiteX2" fmla="*/ 561756 w 1269400"/>
              <a:gd name="connsiteY2" fmla="*/ 2952925 h 3887004"/>
              <a:gd name="connsiteX3" fmla="*/ 83583 w 1269400"/>
              <a:gd name="connsiteY3" fmla="*/ 3305262 h 3887004"/>
              <a:gd name="connsiteX4" fmla="*/ 16471 w 1269400"/>
              <a:gd name="connsiteY4" fmla="*/ 3791824 h 3887004"/>
              <a:gd name="connsiteX5" fmla="*/ 268141 w 1269400"/>
              <a:gd name="connsiteY5" fmla="*/ 3842158 h 3887004"/>
              <a:gd name="connsiteX0" fmla="*/ 1181508 w 1293534"/>
              <a:gd name="connsiteY0" fmla="*/ 0 h 3902481"/>
              <a:gd name="connsiteX1" fmla="*/ 1198286 w 1293534"/>
              <a:gd name="connsiteY1" fmla="*/ 1501629 h 3902481"/>
              <a:gd name="connsiteX2" fmla="*/ 585890 w 1293534"/>
              <a:gd name="connsiteY2" fmla="*/ 2952925 h 3902481"/>
              <a:gd name="connsiteX3" fmla="*/ 57383 w 1293534"/>
              <a:gd name="connsiteY3" fmla="*/ 2994870 h 3902481"/>
              <a:gd name="connsiteX4" fmla="*/ 40605 w 1293534"/>
              <a:gd name="connsiteY4" fmla="*/ 3791824 h 3902481"/>
              <a:gd name="connsiteX5" fmla="*/ 292275 w 1293534"/>
              <a:gd name="connsiteY5" fmla="*/ 3842158 h 3902481"/>
              <a:gd name="connsiteX0" fmla="*/ 1175515 w 1292936"/>
              <a:gd name="connsiteY0" fmla="*/ 0 h 3902481"/>
              <a:gd name="connsiteX1" fmla="*/ 1192293 w 1292936"/>
              <a:gd name="connsiteY1" fmla="*/ 1501629 h 3902481"/>
              <a:gd name="connsiteX2" fmla="*/ 487618 w 1292936"/>
              <a:gd name="connsiteY2" fmla="*/ 3003259 h 3902481"/>
              <a:gd name="connsiteX3" fmla="*/ 51390 w 1292936"/>
              <a:gd name="connsiteY3" fmla="*/ 2994870 h 3902481"/>
              <a:gd name="connsiteX4" fmla="*/ 34612 w 1292936"/>
              <a:gd name="connsiteY4" fmla="*/ 3791824 h 3902481"/>
              <a:gd name="connsiteX5" fmla="*/ 286282 w 1292936"/>
              <a:gd name="connsiteY5" fmla="*/ 3842158 h 3902481"/>
              <a:gd name="connsiteX0" fmla="*/ 1175515 w 1292936"/>
              <a:gd name="connsiteY0" fmla="*/ 0 h 3902481"/>
              <a:gd name="connsiteX1" fmla="*/ 1192293 w 1292936"/>
              <a:gd name="connsiteY1" fmla="*/ 1501629 h 3902481"/>
              <a:gd name="connsiteX2" fmla="*/ 487618 w 1292936"/>
              <a:gd name="connsiteY2" fmla="*/ 3003259 h 3902481"/>
              <a:gd name="connsiteX3" fmla="*/ 51390 w 1292936"/>
              <a:gd name="connsiteY3" fmla="*/ 2994870 h 3902481"/>
              <a:gd name="connsiteX4" fmla="*/ 34612 w 1292936"/>
              <a:gd name="connsiteY4" fmla="*/ 3791824 h 3902481"/>
              <a:gd name="connsiteX5" fmla="*/ 286282 w 1292936"/>
              <a:gd name="connsiteY5" fmla="*/ 3842158 h 3902481"/>
              <a:gd name="connsiteX0" fmla="*/ 1183752 w 1293863"/>
              <a:gd name="connsiteY0" fmla="*/ 0 h 3902481"/>
              <a:gd name="connsiteX1" fmla="*/ 1200530 w 1293863"/>
              <a:gd name="connsiteY1" fmla="*/ 1501629 h 3902481"/>
              <a:gd name="connsiteX2" fmla="*/ 621690 w 1293863"/>
              <a:gd name="connsiteY2" fmla="*/ 2608976 h 3902481"/>
              <a:gd name="connsiteX3" fmla="*/ 59627 w 1293863"/>
              <a:gd name="connsiteY3" fmla="*/ 2994870 h 3902481"/>
              <a:gd name="connsiteX4" fmla="*/ 42849 w 1293863"/>
              <a:gd name="connsiteY4" fmla="*/ 3791824 h 3902481"/>
              <a:gd name="connsiteX5" fmla="*/ 294519 w 1293863"/>
              <a:gd name="connsiteY5" fmla="*/ 3842158 h 390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863" h="3902481">
                <a:moveTo>
                  <a:pt x="1183752" y="0"/>
                </a:moveTo>
                <a:cubicBezTo>
                  <a:pt x="1359222" y="496348"/>
                  <a:pt x="1294207" y="1066800"/>
                  <a:pt x="1200530" y="1501629"/>
                </a:cubicBezTo>
                <a:cubicBezTo>
                  <a:pt x="1106853" y="1936458"/>
                  <a:pt x="778285" y="2687272"/>
                  <a:pt x="621690" y="2608976"/>
                </a:cubicBezTo>
                <a:cubicBezTo>
                  <a:pt x="465095" y="2530680"/>
                  <a:pt x="156101" y="2797729"/>
                  <a:pt x="59627" y="2994870"/>
                </a:cubicBezTo>
                <a:cubicBezTo>
                  <a:pt x="-36847" y="3192011"/>
                  <a:pt x="3700" y="3650609"/>
                  <a:pt x="42849" y="3791824"/>
                </a:cubicBezTo>
                <a:cubicBezTo>
                  <a:pt x="81998" y="3933039"/>
                  <a:pt x="195948" y="3926747"/>
                  <a:pt x="294519" y="3842158"/>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4228051" y="4001440"/>
            <a:ext cx="822661" cy="276999"/>
          </a:xfrm>
          <a:prstGeom prst="rect">
            <a:avLst/>
          </a:prstGeom>
          <a:solidFill>
            <a:srgbClr val="FF0000"/>
          </a:solidFill>
        </p:spPr>
        <p:txBody>
          <a:bodyPr wrap="none" rtlCol="0">
            <a:spAutoFit/>
          </a:bodyPr>
          <a:lstStyle/>
          <a:p>
            <a:r>
              <a:rPr lang="en-US" sz="1200" dirty="0" err="1" smtClean="0">
                <a:solidFill>
                  <a:schemeClr val="tx2"/>
                </a:solidFill>
              </a:rPr>
              <a:t>puparium</a:t>
            </a:r>
            <a:endParaRPr lang="en-US" sz="1200" dirty="0">
              <a:solidFill>
                <a:schemeClr val="tx2"/>
              </a:solidFill>
            </a:endParaRPr>
          </a:p>
        </p:txBody>
      </p:sp>
      <p:sp>
        <p:nvSpPr>
          <p:cNvPr id="14" name="Freeform 13"/>
          <p:cNvSpPr/>
          <p:nvPr/>
        </p:nvSpPr>
        <p:spPr>
          <a:xfrm>
            <a:off x="2667941" y="1090569"/>
            <a:ext cx="1946004" cy="3414319"/>
          </a:xfrm>
          <a:custGeom>
            <a:avLst/>
            <a:gdLst>
              <a:gd name="connsiteX0" fmla="*/ 1946004 w 1946004"/>
              <a:gd name="connsiteY0" fmla="*/ 0 h 3414319"/>
              <a:gd name="connsiteX1" fmla="*/ 1140661 w 1946004"/>
              <a:gd name="connsiteY1" fmla="*/ 1442906 h 3414319"/>
              <a:gd name="connsiteX2" fmla="*/ 989659 w 1946004"/>
              <a:gd name="connsiteY2" fmla="*/ 2869035 h 3414319"/>
              <a:gd name="connsiteX3" fmla="*/ 92037 w 1946004"/>
              <a:gd name="connsiteY3" fmla="*/ 3036814 h 3414319"/>
              <a:gd name="connsiteX4" fmla="*/ 75259 w 1946004"/>
              <a:gd name="connsiteY4" fmla="*/ 3414319 h 3414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004" h="3414319">
                <a:moveTo>
                  <a:pt x="1946004" y="0"/>
                </a:moveTo>
                <a:cubicBezTo>
                  <a:pt x="1623028" y="482366"/>
                  <a:pt x="1300052" y="964733"/>
                  <a:pt x="1140661" y="1442906"/>
                </a:cubicBezTo>
                <a:cubicBezTo>
                  <a:pt x="981270" y="1921079"/>
                  <a:pt x="1164430" y="2603384"/>
                  <a:pt x="989659" y="2869035"/>
                </a:cubicBezTo>
                <a:cubicBezTo>
                  <a:pt x="814888" y="3134686"/>
                  <a:pt x="244437" y="2945933"/>
                  <a:pt x="92037" y="3036814"/>
                </a:cubicBezTo>
                <a:cubicBezTo>
                  <a:pt x="-60363" y="3127695"/>
                  <a:pt x="7448" y="3271007"/>
                  <a:pt x="75259" y="3414319"/>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646497" y="1032358"/>
            <a:ext cx="754303" cy="1165558"/>
          </a:xfrm>
          <a:custGeom>
            <a:avLst/>
            <a:gdLst>
              <a:gd name="connsiteX0" fmla="*/ 754303 w 754303"/>
              <a:gd name="connsiteY0" fmla="*/ 7877 h 1165558"/>
              <a:gd name="connsiteX1" fmla="*/ 66406 w 754303"/>
              <a:gd name="connsiteY1" fmla="*/ 142101 h 1165558"/>
              <a:gd name="connsiteX2" fmla="*/ 41239 w 754303"/>
              <a:gd name="connsiteY2" fmla="*/ 981000 h 1165558"/>
              <a:gd name="connsiteX3" fmla="*/ 192241 w 754303"/>
              <a:gd name="connsiteY3" fmla="*/ 1165558 h 1165558"/>
            </a:gdLst>
            <a:ahLst/>
            <a:cxnLst>
              <a:cxn ang="0">
                <a:pos x="connsiteX0" y="connsiteY0"/>
              </a:cxn>
              <a:cxn ang="0">
                <a:pos x="connsiteX1" y="connsiteY1"/>
              </a:cxn>
              <a:cxn ang="0">
                <a:pos x="connsiteX2" y="connsiteY2"/>
              </a:cxn>
              <a:cxn ang="0">
                <a:pos x="connsiteX3" y="connsiteY3"/>
              </a:cxn>
            </a:cxnLst>
            <a:rect l="l" t="t" r="r" b="b"/>
            <a:pathLst>
              <a:path w="754303" h="1165558">
                <a:moveTo>
                  <a:pt x="754303" y="7877"/>
                </a:moveTo>
                <a:cubicBezTo>
                  <a:pt x="469776" y="-6105"/>
                  <a:pt x="185250" y="-20086"/>
                  <a:pt x="66406" y="142101"/>
                </a:cubicBezTo>
                <a:cubicBezTo>
                  <a:pt x="-52438" y="304288"/>
                  <a:pt x="20266" y="810424"/>
                  <a:pt x="41239" y="981000"/>
                </a:cubicBezTo>
                <a:cubicBezTo>
                  <a:pt x="62211" y="1151576"/>
                  <a:pt x="127226" y="1158567"/>
                  <a:pt x="192241" y="1165558"/>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510835" y="805194"/>
            <a:ext cx="889965" cy="4077199"/>
          </a:xfrm>
          <a:custGeom>
            <a:avLst/>
            <a:gdLst>
              <a:gd name="connsiteX0" fmla="*/ 889965 w 889965"/>
              <a:gd name="connsiteY0" fmla="*/ 235041 h 4077199"/>
              <a:gd name="connsiteX1" fmla="*/ 160123 w 889965"/>
              <a:gd name="connsiteY1" fmla="*/ 142762 h 4077199"/>
              <a:gd name="connsiteX2" fmla="*/ 732 w 889965"/>
              <a:gd name="connsiteY2" fmla="*/ 1912839 h 4077199"/>
              <a:gd name="connsiteX3" fmla="*/ 118178 w 889965"/>
              <a:gd name="connsiteY3" fmla="*/ 3599026 h 4077199"/>
              <a:gd name="connsiteX4" fmla="*/ 487293 w 889965"/>
              <a:gd name="connsiteY4" fmla="*/ 4077199 h 407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965" h="4077199">
                <a:moveTo>
                  <a:pt x="889965" y="235041"/>
                </a:moveTo>
                <a:cubicBezTo>
                  <a:pt x="599146" y="49085"/>
                  <a:pt x="308328" y="-136871"/>
                  <a:pt x="160123" y="142762"/>
                </a:cubicBezTo>
                <a:cubicBezTo>
                  <a:pt x="11917" y="422395"/>
                  <a:pt x="7723" y="1336795"/>
                  <a:pt x="732" y="1912839"/>
                </a:cubicBezTo>
                <a:cubicBezTo>
                  <a:pt x="-6259" y="2488883"/>
                  <a:pt x="37085" y="3238299"/>
                  <a:pt x="118178" y="3599026"/>
                </a:cubicBezTo>
                <a:cubicBezTo>
                  <a:pt x="199271" y="3959753"/>
                  <a:pt x="343282" y="4018476"/>
                  <a:pt x="487293" y="4077199"/>
                </a:cubicBezTo>
              </a:path>
            </a:pathLst>
          </a:cu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3346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Molt to adult</a:t>
            </a:r>
            <a:endParaRPr lang="en-US" dirty="0"/>
          </a:p>
        </p:txBody>
      </p:sp>
      <p:sp>
        <p:nvSpPr>
          <p:cNvPr id="3" name="Content Placeholder 2"/>
          <p:cNvSpPr>
            <a:spLocks noGrp="1"/>
          </p:cNvSpPr>
          <p:nvPr>
            <p:ph idx="1"/>
          </p:nvPr>
        </p:nvSpPr>
        <p:spPr>
          <a:xfrm>
            <a:off x="457200" y="3514987"/>
            <a:ext cx="8229600" cy="2611176"/>
          </a:xfrm>
        </p:spPr>
        <p:txBody>
          <a:bodyPr/>
          <a:lstStyle/>
          <a:p>
            <a:r>
              <a:rPr lang="en-US" dirty="0">
                <a:hlinkClick r:id="rId2"/>
              </a:rPr>
              <a:t>http://</a:t>
            </a:r>
            <a:r>
              <a:rPr lang="en-US" dirty="0" smtClean="0">
                <a:hlinkClick r:id="rId2"/>
              </a:rPr>
              <a:t>www.youtube.com/watch?v=go4MqVq9HVM</a:t>
            </a:r>
            <a:endParaRPr lang="en-US" dirty="0" smtClean="0"/>
          </a:p>
          <a:p>
            <a:r>
              <a:rPr lang="en-US" dirty="0" smtClean="0"/>
              <a:t>Newly emerged, still soft = </a:t>
            </a:r>
            <a:r>
              <a:rPr lang="en-US" b="1" dirty="0" err="1" smtClean="0"/>
              <a:t>teneral</a:t>
            </a:r>
            <a:endParaRPr lang="en-US" b="1" dirty="0" smtClean="0"/>
          </a:p>
          <a:p>
            <a:r>
              <a:rPr lang="en-US" b="1" dirty="0" err="1" smtClean="0"/>
              <a:t>Mecomium</a:t>
            </a:r>
            <a:r>
              <a:rPr lang="en-US" b="1" dirty="0" smtClean="0"/>
              <a:t>:  </a:t>
            </a:r>
            <a:r>
              <a:rPr lang="en-US" dirty="0" smtClean="0"/>
              <a:t>metabolic waste accumulated during pupal stage; excreted after adult molt</a:t>
            </a:r>
          </a:p>
          <a:p>
            <a:pPr marL="0" indent="0">
              <a:buNone/>
            </a:pPr>
            <a:r>
              <a:rPr lang="en-US" dirty="0" smtClean="0"/>
              <a: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698" y="891970"/>
            <a:ext cx="6804954" cy="2615863"/>
          </a:xfrm>
          <a:prstGeom prst="rect">
            <a:avLst/>
          </a:prstGeom>
        </p:spPr>
      </p:pic>
    </p:spTree>
    <p:extLst>
      <p:ext uri="{BB962C8B-B14F-4D97-AF65-F5344CB8AC3E}">
        <p14:creationId xmlns:p14="http://schemas.microsoft.com/office/powerpoint/2010/main" val="2472115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6f009.jpg"/>
          <p:cNvPicPr>
            <a:picLocks noChangeAspect="1"/>
          </p:cNvPicPr>
          <p:nvPr/>
        </p:nvPicPr>
        <p:blipFill>
          <a:blip r:embed="rId2"/>
          <a:stretch>
            <a:fillRect/>
          </a:stretch>
        </p:blipFill>
        <p:spPr>
          <a:xfrm>
            <a:off x="412610" y="501888"/>
            <a:ext cx="5819747" cy="6356112"/>
          </a:xfrm>
          <a:prstGeom prst="rect">
            <a:avLst/>
          </a:prstGeom>
        </p:spPr>
      </p:pic>
      <p:sp>
        <p:nvSpPr>
          <p:cNvPr id="2" name="Title 1"/>
          <p:cNvSpPr>
            <a:spLocks noGrp="1"/>
          </p:cNvSpPr>
          <p:nvPr>
            <p:ph type="title"/>
          </p:nvPr>
        </p:nvSpPr>
        <p:spPr>
          <a:xfrm>
            <a:off x="6232357" y="274638"/>
            <a:ext cx="2454442" cy="976646"/>
          </a:xfrm>
        </p:spPr>
        <p:txBody>
          <a:bodyPr/>
          <a:lstStyle/>
          <a:p>
            <a:r>
              <a:rPr lang="en-US" dirty="0" smtClean="0"/>
              <a:t>Hormonal control of molt</a:t>
            </a:r>
            <a:endParaRPr lang="en-US" dirty="0"/>
          </a:p>
        </p:txBody>
      </p:sp>
      <p:sp>
        <p:nvSpPr>
          <p:cNvPr id="9" name="Content Placeholder 8"/>
          <p:cNvSpPr>
            <a:spLocks noGrp="1"/>
          </p:cNvSpPr>
          <p:nvPr>
            <p:ph sz="half" idx="2"/>
          </p:nvPr>
        </p:nvSpPr>
        <p:spPr>
          <a:xfrm>
            <a:off x="6352666" y="1600200"/>
            <a:ext cx="2598822" cy="5089358"/>
          </a:xfrm>
        </p:spPr>
        <p:txBody>
          <a:bodyPr/>
          <a:lstStyle/>
          <a:p>
            <a:r>
              <a:rPr lang="en-US" sz="2400" dirty="0" err="1" smtClean="0"/>
              <a:t>Ecdysteroids</a:t>
            </a:r>
            <a:endParaRPr lang="en-US" sz="2400" dirty="0" smtClean="0"/>
          </a:p>
          <a:p>
            <a:pPr lvl="1"/>
            <a:r>
              <a:rPr lang="en-US" sz="2000" dirty="0" smtClean="0"/>
              <a:t>Control epidermal breakdown and production of new cuticle</a:t>
            </a:r>
          </a:p>
          <a:p>
            <a:r>
              <a:rPr lang="en-US" sz="2400" dirty="0" smtClean="0"/>
              <a:t>Juvenile hormone</a:t>
            </a:r>
          </a:p>
          <a:p>
            <a:pPr lvl="1"/>
            <a:r>
              <a:rPr lang="en-US" sz="2000" dirty="0" smtClean="0"/>
              <a:t>Controls </a:t>
            </a:r>
            <a:r>
              <a:rPr lang="en-US" sz="2000" b="1" dirty="0" smtClean="0"/>
              <a:t>kind of</a:t>
            </a:r>
            <a:r>
              <a:rPr lang="en-US" sz="2000" dirty="0" smtClean="0"/>
              <a:t> new cuticle produced</a:t>
            </a:r>
            <a:endParaRPr lang="en-US" sz="2000" dirty="0"/>
          </a:p>
        </p:txBody>
      </p:sp>
      <p:sp>
        <p:nvSpPr>
          <p:cNvPr id="6" name="Rectangular Callout 5"/>
          <p:cNvSpPr/>
          <p:nvPr/>
        </p:nvSpPr>
        <p:spPr>
          <a:xfrm>
            <a:off x="412610" y="274638"/>
            <a:ext cx="1283843" cy="1313530"/>
          </a:xfrm>
          <a:prstGeom prst="wedgeRectCallout">
            <a:avLst>
              <a:gd name="adj1" fmla="val 116208"/>
              <a:gd name="adj2" fmla="val 53370"/>
            </a:avLst>
          </a:pr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r>
              <a:rPr lang="en-US" sz="1100" dirty="0" smtClean="0"/>
              <a:t>Produced by </a:t>
            </a:r>
            <a:r>
              <a:rPr lang="en-US" sz="1100" dirty="0" err="1" smtClean="0"/>
              <a:t>neurosecretory</a:t>
            </a:r>
            <a:r>
              <a:rPr lang="en-US" sz="1100" dirty="0" smtClean="0"/>
              <a:t> cells of the brain; stored in and secreted by Corpora </a:t>
            </a:r>
            <a:r>
              <a:rPr lang="en-US" sz="1100" dirty="0" err="1" smtClean="0"/>
              <a:t>cardiaca</a:t>
            </a:r>
            <a:endParaRPr lang="en-US" sz="1100" dirty="0"/>
          </a:p>
        </p:txBody>
      </p:sp>
      <p:sp>
        <p:nvSpPr>
          <p:cNvPr id="10" name="Rectangular Callout 9"/>
          <p:cNvSpPr/>
          <p:nvPr/>
        </p:nvSpPr>
        <p:spPr>
          <a:xfrm>
            <a:off x="4948514" y="286670"/>
            <a:ext cx="1283843" cy="1313530"/>
          </a:xfrm>
          <a:prstGeom prst="wedgeRectCallout">
            <a:avLst>
              <a:gd name="adj1" fmla="val -85280"/>
              <a:gd name="adj2" fmla="val 55202"/>
            </a:avLst>
          </a:pr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r>
              <a:rPr lang="en-US" sz="1100" dirty="0" err="1" smtClean="0"/>
              <a:t>Allatotropins</a:t>
            </a:r>
            <a:r>
              <a:rPr lang="en-US" sz="1100" dirty="0" smtClean="0"/>
              <a:t> &amp; </a:t>
            </a:r>
            <a:r>
              <a:rPr lang="en-US" sz="1100" dirty="0" err="1" smtClean="0"/>
              <a:t>allatostatins</a:t>
            </a:r>
            <a:r>
              <a:rPr lang="en-US" sz="1100" dirty="0" smtClean="0"/>
              <a:t> produced by </a:t>
            </a:r>
            <a:r>
              <a:rPr lang="en-US" sz="1100" dirty="0" err="1" smtClean="0"/>
              <a:t>neurosecretory</a:t>
            </a:r>
            <a:r>
              <a:rPr lang="en-US" sz="1100" dirty="0" smtClean="0"/>
              <a:t> cells of the brain; </a:t>
            </a:r>
            <a:endParaRPr lang="en-US"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mun.ca/biology/desmid/brian/BIOL3530/DB_Ch14/fig14_17.jpg"/>
          <p:cNvPicPr>
            <a:picLocks noChangeAspect="1" noChangeArrowheads="1"/>
          </p:cNvPicPr>
          <p:nvPr/>
        </p:nvPicPr>
        <p:blipFill>
          <a:blip r:embed="rId2"/>
          <a:srcRect l="49757"/>
          <a:stretch>
            <a:fillRect/>
          </a:stretch>
        </p:blipFill>
        <p:spPr bwMode="auto">
          <a:xfrm>
            <a:off x="1852910" y="3771943"/>
            <a:ext cx="7158181" cy="3050013"/>
          </a:xfrm>
          <a:prstGeom prst="rect">
            <a:avLst/>
          </a:prstGeom>
          <a:noFill/>
          <a:ln w="9525">
            <a:noFill/>
            <a:miter lim="800000"/>
            <a:headEnd/>
            <a:tailEnd/>
          </a:ln>
        </p:spPr>
      </p:pic>
      <p:grpSp>
        <p:nvGrpSpPr>
          <p:cNvPr id="19" name="Group 18"/>
          <p:cNvGrpSpPr/>
          <p:nvPr/>
        </p:nvGrpSpPr>
        <p:grpSpPr>
          <a:xfrm>
            <a:off x="1005954" y="1654793"/>
            <a:ext cx="7997822" cy="3975988"/>
            <a:chOff x="1005954" y="1654793"/>
            <a:chExt cx="7997822" cy="3975988"/>
          </a:xfrm>
        </p:grpSpPr>
        <p:grpSp>
          <p:nvGrpSpPr>
            <p:cNvPr id="16" name="Group 15"/>
            <p:cNvGrpSpPr/>
            <p:nvPr/>
          </p:nvGrpSpPr>
          <p:grpSpPr>
            <a:xfrm>
              <a:off x="1005954" y="1654793"/>
              <a:ext cx="7647539" cy="3975988"/>
              <a:chOff x="998639" y="1654793"/>
              <a:chExt cx="7647539" cy="3975988"/>
            </a:xfrm>
          </p:grpSpPr>
          <p:grpSp>
            <p:nvGrpSpPr>
              <p:cNvPr id="14" name="Group 13"/>
              <p:cNvGrpSpPr/>
              <p:nvPr/>
            </p:nvGrpSpPr>
            <p:grpSpPr>
              <a:xfrm>
                <a:off x="998639" y="1654793"/>
                <a:ext cx="7647539" cy="3975988"/>
                <a:chOff x="998639" y="1654793"/>
                <a:chExt cx="7647539" cy="3975988"/>
              </a:xfrm>
              <a:solidFill>
                <a:srgbClr val="FFFF99"/>
              </a:solidFill>
            </p:grpSpPr>
            <p:sp>
              <p:nvSpPr>
                <p:cNvPr id="13" name="Bent Arrow 12"/>
                <p:cNvSpPr/>
                <p:nvPr/>
              </p:nvSpPr>
              <p:spPr>
                <a:xfrm rot="5400000">
                  <a:off x="6891140" y="1908619"/>
                  <a:ext cx="2008864" cy="1501212"/>
                </a:xfrm>
                <a:prstGeom prst="bentArrow">
                  <a:avLst>
                    <a:gd name="adj1" fmla="val 15987"/>
                    <a:gd name="adj2" fmla="val 25511"/>
                    <a:gd name="adj3" fmla="val 0"/>
                    <a:gd name="adj4" fmla="val 43750"/>
                  </a:avLst>
                </a:prstGeom>
                <a:grpFill/>
                <a:ln w="28575">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solidFill>
                  </a:endParaRPr>
                </a:p>
              </p:txBody>
            </p:sp>
            <p:grpSp>
              <p:nvGrpSpPr>
                <p:cNvPr id="12" name="Group 11"/>
                <p:cNvGrpSpPr/>
                <p:nvPr/>
              </p:nvGrpSpPr>
              <p:grpSpPr>
                <a:xfrm>
                  <a:off x="998639" y="3441032"/>
                  <a:ext cx="7267056" cy="2189749"/>
                  <a:chOff x="998639" y="3441032"/>
                  <a:chExt cx="7267056" cy="2189749"/>
                </a:xfrm>
                <a:grpFill/>
              </p:grpSpPr>
              <p:sp>
                <p:nvSpPr>
                  <p:cNvPr id="9" name="Bent Arrow 8"/>
                  <p:cNvSpPr/>
                  <p:nvPr/>
                </p:nvSpPr>
                <p:spPr>
                  <a:xfrm flipV="1">
                    <a:off x="998639" y="3489160"/>
                    <a:ext cx="1155043" cy="2141621"/>
                  </a:xfrm>
                  <a:prstGeom prst="bentArrow">
                    <a:avLst>
                      <a:gd name="adj1" fmla="val 18750"/>
                      <a:gd name="adj2" fmla="val 25000"/>
                      <a:gd name="adj3" fmla="val 25000"/>
                      <a:gd name="adj4" fmla="val 43750"/>
                    </a:avLst>
                  </a:prstGeom>
                  <a:grpFill/>
                  <a:ln w="3175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tx1"/>
                      </a:solidFill>
                    </a:endParaRPr>
                  </a:p>
                </p:txBody>
              </p:sp>
              <p:sp>
                <p:nvSpPr>
                  <p:cNvPr id="10" name="Rectangle 9"/>
                  <p:cNvSpPr/>
                  <p:nvPr/>
                </p:nvSpPr>
                <p:spPr>
                  <a:xfrm>
                    <a:off x="998639" y="3441032"/>
                    <a:ext cx="7267056" cy="222623"/>
                  </a:xfrm>
                  <a:prstGeom prst="rect">
                    <a:avLst/>
                  </a:prstGeom>
                  <a:grpFill/>
                  <a:ln w="3175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1018096" y="3489160"/>
                    <a:ext cx="178406" cy="282783"/>
                  </a:xfrm>
                  <a:prstGeom prst="rect">
                    <a:avLst/>
                  </a:prstGeom>
                  <a:grpFill/>
                  <a:ln w="12700">
                    <a:no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5" name="Rectangle 14"/>
              <p:cNvSpPr/>
              <p:nvPr/>
            </p:nvSpPr>
            <p:spPr>
              <a:xfrm>
                <a:off x="8166370" y="3365770"/>
                <a:ext cx="155642" cy="283293"/>
              </a:xfrm>
              <a:prstGeom prst="rect">
                <a:avLst/>
              </a:prstGeom>
              <a:solidFill>
                <a:srgbClr val="FFFF99"/>
              </a:solidFill>
              <a:ln w="12700">
                <a:no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7" name="Rectangle 16"/>
            <p:cNvSpPr/>
            <p:nvPr/>
          </p:nvSpPr>
          <p:spPr>
            <a:xfrm>
              <a:off x="8410255" y="3483421"/>
              <a:ext cx="593521" cy="216812"/>
            </a:xfrm>
            <a:prstGeom prst="rect">
              <a:avLst/>
            </a:prstGeom>
            <a:solidFill>
              <a:schemeClr val="bg1"/>
            </a:solidFill>
            <a:ln w="12700">
              <a:no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028" name="Picture 4" descr="http://www.mun.ca/biology/desmid/brian/BIOL3530/DB_Ch14/fig14_17.jpg"/>
          <p:cNvPicPr>
            <a:picLocks noGrp="1" noChangeAspect="1" noChangeArrowheads="1"/>
          </p:cNvPicPr>
          <p:nvPr>
            <p:ph idx="1"/>
          </p:nvPr>
        </p:nvPicPr>
        <p:blipFill>
          <a:blip r:embed="rId2"/>
          <a:srcRect r="50146"/>
          <a:stretch>
            <a:fillRect/>
          </a:stretch>
        </p:blipFill>
        <p:spPr bwMode="auto">
          <a:xfrm>
            <a:off x="156399" y="156408"/>
            <a:ext cx="7158180" cy="3073861"/>
          </a:xfrm>
          <a:prstGeom prst="rect">
            <a:avLst/>
          </a:prstGeom>
          <a:noFill/>
        </p:spPr>
      </p:pic>
      <p:sp>
        <p:nvSpPr>
          <p:cNvPr id="20" name="Rectangular Callout 19"/>
          <p:cNvSpPr/>
          <p:nvPr/>
        </p:nvSpPr>
        <p:spPr>
          <a:xfrm>
            <a:off x="7603958" y="601579"/>
            <a:ext cx="1049535" cy="517358"/>
          </a:xfrm>
          <a:prstGeom prst="wedgeRectCallout">
            <a:avLst>
              <a:gd name="adj1" fmla="val -126299"/>
              <a:gd name="adj2" fmla="val 239244"/>
            </a:avLst>
          </a:prstGeom>
          <a:noFill/>
          <a:ln w="12700">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1400" dirty="0" err="1" smtClean="0"/>
              <a:t>Apolysial</a:t>
            </a:r>
            <a:r>
              <a:rPr lang="en-US" sz="1400" dirty="0" smtClean="0"/>
              <a:t> space</a:t>
            </a:r>
            <a:endParaRPr lang="en-US" sz="1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err="1" smtClean="0"/>
              <a:t>ecdysis</a:t>
            </a:r>
            <a:r>
              <a:rPr lang="en-US" dirty="0" smtClean="0"/>
              <a:t> related hormones</a:t>
            </a:r>
            <a:endParaRPr lang="en-US" dirty="0"/>
          </a:p>
        </p:txBody>
      </p:sp>
      <p:sp>
        <p:nvSpPr>
          <p:cNvPr id="3" name="Content Placeholder 2"/>
          <p:cNvSpPr>
            <a:spLocks noGrp="1"/>
          </p:cNvSpPr>
          <p:nvPr>
            <p:ph idx="1"/>
          </p:nvPr>
        </p:nvSpPr>
        <p:spPr/>
        <p:txBody>
          <a:bodyPr/>
          <a:lstStyle/>
          <a:p>
            <a:r>
              <a:rPr lang="en-US" b="1" dirty="0" err="1" smtClean="0"/>
              <a:t>Eclosion</a:t>
            </a:r>
            <a:r>
              <a:rPr lang="en-US" b="1" dirty="0" smtClean="0"/>
              <a:t> hormone: </a:t>
            </a:r>
            <a:r>
              <a:rPr lang="en-US" dirty="0" smtClean="0"/>
              <a:t> </a:t>
            </a:r>
          </a:p>
          <a:p>
            <a:pPr lvl="1"/>
            <a:r>
              <a:rPr lang="en-US" dirty="0" err="1" smtClean="0"/>
              <a:t>Neuropeptide</a:t>
            </a:r>
            <a:r>
              <a:rPr lang="en-US" dirty="0" smtClean="0"/>
              <a:t> </a:t>
            </a:r>
          </a:p>
          <a:p>
            <a:pPr lvl="1"/>
            <a:r>
              <a:rPr lang="en-US" dirty="0" smtClean="0"/>
              <a:t>Targets nervous system </a:t>
            </a:r>
          </a:p>
          <a:p>
            <a:pPr lvl="1"/>
            <a:r>
              <a:rPr lang="en-US" dirty="0" smtClean="0"/>
              <a:t>Coordinates behavior involved in molt</a:t>
            </a:r>
          </a:p>
          <a:p>
            <a:r>
              <a:rPr lang="en-US" b="1" dirty="0" err="1" smtClean="0"/>
              <a:t>Ecdysis</a:t>
            </a:r>
            <a:r>
              <a:rPr lang="en-US" b="1" dirty="0" smtClean="0"/>
              <a:t> triggering hormone:  </a:t>
            </a:r>
          </a:p>
          <a:p>
            <a:pPr lvl="1"/>
            <a:r>
              <a:rPr lang="en-US" dirty="0" err="1" smtClean="0"/>
              <a:t>Neuropeptide</a:t>
            </a:r>
            <a:endParaRPr lang="en-US" dirty="0" smtClean="0"/>
          </a:p>
          <a:p>
            <a:pPr lvl="1"/>
            <a:r>
              <a:rPr lang="en-US" dirty="0" smtClean="0"/>
              <a:t>Targets nervous system, epidermis</a:t>
            </a:r>
          </a:p>
          <a:p>
            <a:pPr lvl="1"/>
            <a:r>
              <a:rPr lang="en-US" dirty="0" smtClean="0"/>
              <a:t> Stimulates loosening of muscle attachments and production of Eclosion hormone </a:t>
            </a:r>
          </a:p>
          <a:p>
            <a:pPr lvl="1"/>
            <a:endParaRPr lang="en-US"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physiological control (</a:t>
            </a:r>
            <a:r>
              <a:rPr lang="en-US" i="1" dirty="0" err="1" smtClean="0"/>
              <a:t>Manduca</a:t>
            </a:r>
            <a:r>
              <a:rPr lang="en-US" i="1" dirty="0" smtClean="0"/>
              <a:t> </a:t>
            </a:r>
            <a:r>
              <a:rPr lang="en-US" i="1" dirty="0" err="1" smtClean="0"/>
              <a:t>sexta</a:t>
            </a:r>
            <a:r>
              <a:rPr lang="en-US" dirty="0" smtClean="0"/>
              <a:t>)</a:t>
            </a:r>
            <a:endParaRPr lang="en-US" dirty="0"/>
          </a:p>
        </p:txBody>
      </p:sp>
      <p:pic>
        <p:nvPicPr>
          <p:cNvPr id="4" name="Content Placeholder 3" descr="c06f011.jpg"/>
          <p:cNvPicPr>
            <a:picLocks noGrp="1" noChangeAspect="1"/>
          </p:cNvPicPr>
          <p:nvPr>
            <p:ph idx="1"/>
          </p:nvPr>
        </p:nvPicPr>
        <p:blipFill>
          <a:blip r:embed="rId2"/>
          <a:stretch>
            <a:fillRect/>
          </a:stretch>
        </p:blipFill>
        <p:spPr>
          <a:xfrm>
            <a:off x="204534" y="984250"/>
            <a:ext cx="5172951" cy="5693163"/>
          </a:xfrm>
        </p:spPr>
      </p:pic>
      <p:pic>
        <p:nvPicPr>
          <p:cNvPr id="5" name="Picture 4" descr="P1010258.JPG"/>
          <p:cNvPicPr>
            <a:picLocks noChangeAspect="1"/>
          </p:cNvPicPr>
          <p:nvPr/>
        </p:nvPicPr>
        <p:blipFill>
          <a:blip r:embed="rId3"/>
          <a:stretch>
            <a:fillRect/>
          </a:stretch>
        </p:blipFill>
        <p:spPr>
          <a:xfrm rot="5400000">
            <a:off x="5050848" y="2118895"/>
            <a:ext cx="4389120" cy="329184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Reorganizing the body</a:t>
            </a:r>
            <a:endParaRPr lang="en-US" dirty="0"/>
          </a:p>
        </p:txBody>
      </p:sp>
      <p:sp>
        <p:nvSpPr>
          <p:cNvPr id="3" name="Content Placeholder 2"/>
          <p:cNvSpPr>
            <a:spLocks noGrp="1"/>
          </p:cNvSpPr>
          <p:nvPr>
            <p:ph idx="1"/>
          </p:nvPr>
        </p:nvSpPr>
        <p:spPr>
          <a:xfrm>
            <a:off x="457200" y="894589"/>
            <a:ext cx="8229600" cy="5133232"/>
          </a:xfrm>
        </p:spPr>
        <p:txBody>
          <a:bodyPr/>
          <a:lstStyle/>
          <a:p>
            <a:r>
              <a:rPr lang="en-US" sz="2400" dirty="0" err="1" smtClean="0"/>
              <a:t>Ametabolous</a:t>
            </a:r>
            <a:r>
              <a:rPr lang="en-US" sz="2400" dirty="0" smtClean="0"/>
              <a:t>, </a:t>
            </a:r>
            <a:r>
              <a:rPr lang="en-US" sz="2400" dirty="0" err="1" smtClean="0"/>
              <a:t>Hemimetabolous</a:t>
            </a:r>
            <a:endParaRPr lang="en-US" sz="2400" dirty="0" smtClean="0"/>
          </a:p>
          <a:p>
            <a:pPr lvl="1"/>
            <a:r>
              <a:rPr lang="en-US" sz="2000" dirty="0" smtClean="0"/>
              <a:t>Adult structures externally visible but small in nymphs</a:t>
            </a:r>
          </a:p>
          <a:p>
            <a:pPr lvl="1"/>
            <a:r>
              <a:rPr lang="en-US" sz="2000" dirty="0" smtClean="0"/>
              <a:t>Develop gradually over molts</a:t>
            </a:r>
          </a:p>
          <a:p>
            <a:r>
              <a:rPr lang="en-US" sz="2400" dirty="0" err="1" smtClean="0"/>
              <a:t>Holometabolous</a:t>
            </a:r>
            <a:endParaRPr lang="en-US" sz="2400" dirty="0" smtClean="0"/>
          </a:p>
          <a:p>
            <a:pPr lvl="1"/>
            <a:r>
              <a:rPr lang="en-US" sz="2000" dirty="0" smtClean="0"/>
              <a:t>Adult </a:t>
            </a:r>
            <a:r>
              <a:rPr lang="en-US" sz="2000" dirty="0" err="1" smtClean="0"/>
              <a:t>strutures</a:t>
            </a:r>
            <a:r>
              <a:rPr lang="en-US" sz="2000" dirty="0" smtClean="0"/>
              <a:t> not visible</a:t>
            </a:r>
          </a:p>
          <a:p>
            <a:pPr lvl="1"/>
            <a:r>
              <a:rPr lang="en-US" sz="2000" dirty="0" smtClean="0"/>
              <a:t>Present as </a:t>
            </a:r>
            <a:r>
              <a:rPr lang="en-US" sz="2000" b="1" dirty="0" err="1" smtClean="0"/>
              <a:t>imaginal</a:t>
            </a:r>
            <a:r>
              <a:rPr lang="en-US" sz="2000" b="1" dirty="0" smtClean="0"/>
              <a:t> discs</a:t>
            </a:r>
          </a:p>
          <a:p>
            <a:pPr lvl="1"/>
            <a:r>
              <a:rPr lang="en-US" sz="2000" dirty="0" smtClean="0"/>
              <a:t>Most larval structures undergo apoptosis during </a:t>
            </a:r>
            <a:r>
              <a:rPr lang="en-US" sz="2000" dirty="0" err="1" smtClean="0"/>
              <a:t>pupal</a:t>
            </a:r>
            <a:r>
              <a:rPr lang="en-US" sz="2000" dirty="0" smtClean="0"/>
              <a:t> phase</a:t>
            </a:r>
          </a:p>
          <a:p>
            <a:pPr lvl="1"/>
            <a:r>
              <a:rPr lang="en-US" sz="2000" dirty="0" smtClean="0"/>
              <a:t>Growth of </a:t>
            </a:r>
            <a:r>
              <a:rPr lang="en-US" sz="2000" dirty="0" err="1" smtClean="0"/>
              <a:t>imaginal</a:t>
            </a:r>
            <a:r>
              <a:rPr lang="en-US" sz="2000" dirty="0" smtClean="0"/>
              <a:t> discs into adult structures</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Reorganizing the body</a:t>
            </a:r>
            <a:endParaRPr lang="en-US" dirty="0"/>
          </a:p>
        </p:txBody>
      </p:sp>
      <p:pic>
        <p:nvPicPr>
          <p:cNvPr id="29700" name="Picture 4" descr="http://zlgc.seu.edu.cn/jpkc/2010jpkc/jykc2/content/jxzy/genetics/reference_d/art_library/color_art_library/d_05.jpg"/>
          <p:cNvPicPr>
            <a:picLocks noChangeAspect="1" noChangeArrowheads="1"/>
          </p:cNvPicPr>
          <p:nvPr/>
        </p:nvPicPr>
        <p:blipFill>
          <a:blip r:embed="rId2"/>
          <a:srcRect/>
          <a:stretch>
            <a:fillRect/>
          </a:stretch>
        </p:blipFill>
        <p:spPr bwMode="auto">
          <a:xfrm>
            <a:off x="418704" y="1020346"/>
            <a:ext cx="8288809" cy="560387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2045368" cy="1397751"/>
          </a:xfrm>
        </p:spPr>
        <p:txBody>
          <a:bodyPr/>
          <a:lstStyle/>
          <a:p>
            <a:r>
              <a:rPr lang="en-US" dirty="0" smtClean="0"/>
              <a:t>Mosquito </a:t>
            </a:r>
            <a:r>
              <a:rPr lang="en-US" dirty="0" err="1" smtClean="0"/>
              <a:t>imaginal</a:t>
            </a:r>
            <a:r>
              <a:rPr lang="en-US" dirty="0" smtClean="0"/>
              <a:t> discs</a:t>
            </a:r>
            <a:endParaRPr lang="en-US" dirty="0"/>
          </a:p>
        </p:txBody>
      </p:sp>
      <p:pic>
        <p:nvPicPr>
          <p:cNvPr id="32770" name="Picture 2" descr="http://www.photomacrography.net/forum/userpix/569_NUM10126_1.jpg"/>
          <p:cNvPicPr>
            <a:picLocks noGrp="1" noChangeAspect="1" noChangeArrowheads="1"/>
          </p:cNvPicPr>
          <p:nvPr>
            <p:ph idx="1"/>
          </p:nvPr>
        </p:nvPicPr>
        <p:blipFill>
          <a:blip r:embed="rId2"/>
          <a:srcRect/>
          <a:stretch>
            <a:fillRect/>
          </a:stretch>
        </p:blipFill>
        <p:spPr bwMode="auto">
          <a:xfrm>
            <a:off x="3657584" y="94158"/>
            <a:ext cx="4825617" cy="667761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ntomology bsc 301\textbook images\ch6\ch6\300dpi\c06f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641" y="3737494"/>
            <a:ext cx="5483225" cy="2279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Development and Growth</a:t>
            </a:r>
            <a:endParaRPr lang="en-US" dirty="0"/>
          </a:p>
        </p:txBody>
      </p:sp>
      <p:sp>
        <p:nvSpPr>
          <p:cNvPr id="3" name="Content Placeholder 2"/>
          <p:cNvSpPr>
            <a:spLocks noGrp="1"/>
          </p:cNvSpPr>
          <p:nvPr>
            <p:ph sz="half" idx="1"/>
          </p:nvPr>
        </p:nvSpPr>
        <p:spPr>
          <a:xfrm>
            <a:off x="197141" y="1600200"/>
            <a:ext cx="2864840" cy="1486949"/>
          </a:xfrm>
        </p:spPr>
        <p:txBody>
          <a:bodyPr/>
          <a:lstStyle/>
          <a:p>
            <a:r>
              <a:rPr lang="en-US" sz="2400" b="1" dirty="0" smtClean="0"/>
              <a:t>Growth:  </a:t>
            </a:r>
            <a:r>
              <a:rPr lang="en-US" sz="2400" dirty="0" smtClean="0"/>
              <a:t>Increase in size (mass, length) with time</a:t>
            </a:r>
          </a:p>
        </p:txBody>
      </p:sp>
      <p:sp>
        <p:nvSpPr>
          <p:cNvPr id="4" name="Content Placeholder 3"/>
          <p:cNvSpPr>
            <a:spLocks noGrp="1"/>
          </p:cNvSpPr>
          <p:nvPr>
            <p:ph sz="half" idx="2"/>
          </p:nvPr>
        </p:nvSpPr>
        <p:spPr>
          <a:xfrm>
            <a:off x="202035" y="4055529"/>
            <a:ext cx="3120005" cy="1210112"/>
          </a:xfrm>
        </p:spPr>
        <p:txBody>
          <a:bodyPr/>
          <a:lstStyle/>
          <a:p>
            <a:r>
              <a:rPr lang="en-US" sz="2400" b="1" dirty="0"/>
              <a:t>Development:  </a:t>
            </a:r>
            <a:r>
              <a:rPr lang="en-US" sz="2400" dirty="0"/>
              <a:t>Change in stage with time</a:t>
            </a:r>
          </a:p>
          <a:p>
            <a:endParaRPr lang="en-US" sz="2400" dirty="0"/>
          </a:p>
        </p:txBody>
      </p:sp>
      <p:cxnSp>
        <p:nvCxnSpPr>
          <p:cNvPr id="6" name="Straight Connector 5"/>
          <p:cNvCxnSpPr/>
          <p:nvPr/>
        </p:nvCxnSpPr>
        <p:spPr>
          <a:xfrm>
            <a:off x="3582099" y="1442906"/>
            <a:ext cx="0" cy="1971413"/>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582099" y="3414319"/>
            <a:ext cx="533539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662569" y="3473042"/>
            <a:ext cx="450764" cy="261610"/>
          </a:xfrm>
          <a:prstGeom prst="rect">
            <a:avLst/>
          </a:prstGeom>
          <a:noFill/>
        </p:spPr>
        <p:txBody>
          <a:bodyPr wrap="none" rtlCol="0">
            <a:spAutoFit/>
          </a:bodyPr>
          <a:lstStyle/>
          <a:p>
            <a:r>
              <a:rPr lang="en-US" sz="1050" dirty="0" smtClean="0"/>
              <a:t>time</a:t>
            </a:r>
            <a:endParaRPr lang="en-US" sz="1050" dirty="0"/>
          </a:p>
        </p:txBody>
      </p:sp>
      <p:sp>
        <p:nvSpPr>
          <p:cNvPr id="14" name="TextBox 13"/>
          <p:cNvSpPr txBox="1"/>
          <p:nvPr/>
        </p:nvSpPr>
        <p:spPr>
          <a:xfrm rot="16200000">
            <a:off x="2961314" y="2223082"/>
            <a:ext cx="813043" cy="261610"/>
          </a:xfrm>
          <a:prstGeom prst="rect">
            <a:avLst/>
          </a:prstGeom>
          <a:noFill/>
        </p:spPr>
        <p:txBody>
          <a:bodyPr wrap="none" rtlCol="0">
            <a:spAutoFit/>
          </a:bodyPr>
          <a:lstStyle/>
          <a:p>
            <a:r>
              <a:rPr lang="en-US" sz="1100" dirty="0"/>
              <a:t>m</a:t>
            </a:r>
            <a:r>
              <a:rPr lang="en-US" sz="1100" dirty="0" smtClean="0"/>
              <a:t>ass (</a:t>
            </a:r>
            <a:r>
              <a:rPr lang="en-US" sz="1100" dirty="0" smtClean="0">
                <a:latin typeface="Symbol" pitchFamily="18" charset="2"/>
              </a:rPr>
              <a:t>m</a:t>
            </a:r>
            <a:r>
              <a:rPr lang="en-US" sz="1100" dirty="0" smtClean="0"/>
              <a:t>g)</a:t>
            </a:r>
            <a:endParaRPr lang="en-US" sz="1100" dirty="0"/>
          </a:p>
        </p:txBody>
      </p:sp>
      <p:sp>
        <p:nvSpPr>
          <p:cNvPr id="16" name="Freeform 15"/>
          <p:cNvSpPr/>
          <p:nvPr/>
        </p:nvSpPr>
        <p:spPr>
          <a:xfrm>
            <a:off x="3606394" y="1536191"/>
            <a:ext cx="5369356" cy="1828801"/>
          </a:xfrm>
          <a:custGeom>
            <a:avLst/>
            <a:gdLst>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52244 h 1852244"/>
              <a:gd name="connsiteX1" fmla="*/ 241401 w 5369356"/>
              <a:gd name="connsiteY1" fmla="*/ 1852244 h 1852244"/>
              <a:gd name="connsiteX2" fmla="*/ 241401 w 5369356"/>
              <a:gd name="connsiteY2" fmla="*/ 1852244 h 1852244"/>
              <a:gd name="connsiteX3" fmla="*/ 453542 w 5369356"/>
              <a:gd name="connsiteY3" fmla="*/ 1698624 h 1852244"/>
              <a:gd name="connsiteX4" fmla="*/ 534009 w 5369356"/>
              <a:gd name="connsiteY4" fmla="*/ 1742516 h 1852244"/>
              <a:gd name="connsiteX5" fmla="*/ 1024128 w 5369356"/>
              <a:gd name="connsiteY5" fmla="*/ 1398701 h 1852244"/>
              <a:gd name="connsiteX6" fmla="*/ 1177747 w 5369356"/>
              <a:gd name="connsiteY6" fmla="*/ 1457223 h 1852244"/>
              <a:gd name="connsiteX7" fmla="*/ 1901952 w 5369356"/>
              <a:gd name="connsiteY7" fmla="*/ 930528 h 1852244"/>
              <a:gd name="connsiteX8" fmla="*/ 1967788 w 5369356"/>
              <a:gd name="connsiteY8" fmla="*/ 1040256 h 1852244"/>
              <a:gd name="connsiteX9" fmla="*/ 3226003 w 5369356"/>
              <a:gd name="connsiteY9" fmla="*/ 16128 h 1852244"/>
              <a:gd name="connsiteX10" fmla="*/ 4396435 w 5369356"/>
              <a:gd name="connsiteY10" fmla="*/ 389204 h 1852244"/>
              <a:gd name="connsiteX11" fmla="*/ 5127955 w 5369356"/>
              <a:gd name="connsiteY11" fmla="*/ 60020 h 1852244"/>
              <a:gd name="connsiteX12" fmla="*/ 5369356 w 5369356"/>
              <a:gd name="connsiteY12" fmla="*/ 484301 h 1852244"/>
              <a:gd name="connsiteX13" fmla="*/ 5369356 w 5369356"/>
              <a:gd name="connsiteY13" fmla="*/ 484301 h 1852244"/>
              <a:gd name="connsiteX0" fmla="*/ 0 w 5369356"/>
              <a:gd name="connsiteY0" fmla="*/ 1836116 h 1836116"/>
              <a:gd name="connsiteX1" fmla="*/ 241401 w 5369356"/>
              <a:gd name="connsiteY1" fmla="*/ 1836116 h 1836116"/>
              <a:gd name="connsiteX2" fmla="*/ 241401 w 5369356"/>
              <a:gd name="connsiteY2" fmla="*/ 1836116 h 1836116"/>
              <a:gd name="connsiteX3" fmla="*/ 453542 w 5369356"/>
              <a:gd name="connsiteY3" fmla="*/ 1682496 h 1836116"/>
              <a:gd name="connsiteX4" fmla="*/ 534009 w 5369356"/>
              <a:gd name="connsiteY4" fmla="*/ 1726388 h 1836116"/>
              <a:gd name="connsiteX5" fmla="*/ 1024128 w 5369356"/>
              <a:gd name="connsiteY5" fmla="*/ 1382573 h 1836116"/>
              <a:gd name="connsiteX6" fmla="*/ 1177747 w 5369356"/>
              <a:gd name="connsiteY6" fmla="*/ 1441095 h 1836116"/>
              <a:gd name="connsiteX7" fmla="*/ 1901952 w 5369356"/>
              <a:gd name="connsiteY7" fmla="*/ 914400 h 1836116"/>
              <a:gd name="connsiteX8" fmla="*/ 1967788 w 5369356"/>
              <a:gd name="connsiteY8" fmla="*/ 1024128 h 1836116"/>
              <a:gd name="connsiteX9" fmla="*/ 3226003 w 5369356"/>
              <a:gd name="connsiteY9" fmla="*/ 0 h 1836116"/>
              <a:gd name="connsiteX10" fmla="*/ 4396435 w 5369356"/>
              <a:gd name="connsiteY10" fmla="*/ 373076 h 1836116"/>
              <a:gd name="connsiteX11" fmla="*/ 5127955 w 5369356"/>
              <a:gd name="connsiteY11" fmla="*/ 43892 h 1836116"/>
              <a:gd name="connsiteX12" fmla="*/ 5369356 w 5369356"/>
              <a:gd name="connsiteY12" fmla="*/ 468173 h 1836116"/>
              <a:gd name="connsiteX13" fmla="*/ 5369356 w 5369356"/>
              <a:gd name="connsiteY13" fmla="*/ 468173 h 1836116"/>
              <a:gd name="connsiteX0" fmla="*/ 0 w 5369356"/>
              <a:gd name="connsiteY0" fmla="*/ 1836116 h 1836116"/>
              <a:gd name="connsiteX1" fmla="*/ 241401 w 5369356"/>
              <a:gd name="connsiteY1" fmla="*/ 1836116 h 1836116"/>
              <a:gd name="connsiteX2" fmla="*/ 241401 w 5369356"/>
              <a:gd name="connsiteY2" fmla="*/ 1836116 h 1836116"/>
              <a:gd name="connsiteX3" fmla="*/ 453542 w 5369356"/>
              <a:gd name="connsiteY3" fmla="*/ 1682496 h 1836116"/>
              <a:gd name="connsiteX4" fmla="*/ 534009 w 5369356"/>
              <a:gd name="connsiteY4" fmla="*/ 1726388 h 1836116"/>
              <a:gd name="connsiteX5" fmla="*/ 1024128 w 5369356"/>
              <a:gd name="connsiteY5" fmla="*/ 1382573 h 1836116"/>
              <a:gd name="connsiteX6" fmla="*/ 1177747 w 5369356"/>
              <a:gd name="connsiteY6" fmla="*/ 1441095 h 1836116"/>
              <a:gd name="connsiteX7" fmla="*/ 1901952 w 5369356"/>
              <a:gd name="connsiteY7" fmla="*/ 914400 h 1836116"/>
              <a:gd name="connsiteX8" fmla="*/ 1967788 w 5369356"/>
              <a:gd name="connsiteY8" fmla="*/ 1024128 h 1836116"/>
              <a:gd name="connsiteX9" fmla="*/ 3226003 w 5369356"/>
              <a:gd name="connsiteY9" fmla="*/ 0 h 1836116"/>
              <a:gd name="connsiteX10" fmla="*/ 4396435 w 5369356"/>
              <a:gd name="connsiteY10" fmla="*/ 373076 h 1836116"/>
              <a:gd name="connsiteX11" fmla="*/ 5127955 w 5369356"/>
              <a:gd name="connsiteY11" fmla="*/ 43892 h 1836116"/>
              <a:gd name="connsiteX12" fmla="*/ 5369356 w 5369356"/>
              <a:gd name="connsiteY12" fmla="*/ 468173 h 1836116"/>
              <a:gd name="connsiteX13" fmla="*/ 5369356 w 5369356"/>
              <a:gd name="connsiteY13" fmla="*/ 468173 h 1836116"/>
              <a:gd name="connsiteX0" fmla="*/ 0 w 5369356"/>
              <a:gd name="connsiteY0" fmla="*/ 1836116 h 1836116"/>
              <a:gd name="connsiteX1" fmla="*/ 241401 w 5369356"/>
              <a:gd name="connsiteY1" fmla="*/ 1836116 h 1836116"/>
              <a:gd name="connsiteX2" fmla="*/ 241401 w 5369356"/>
              <a:gd name="connsiteY2" fmla="*/ 1836116 h 1836116"/>
              <a:gd name="connsiteX3" fmla="*/ 453542 w 5369356"/>
              <a:gd name="connsiteY3" fmla="*/ 1682496 h 1836116"/>
              <a:gd name="connsiteX4" fmla="*/ 534009 w 5369356"/>
              <a:gd name="connsiteY4" fmla="*/ 1726388 h 1836116"/>
              <a:gd name="connsiteX5" fmla="*/ 1024128 w 5369356"/>
              <a:gd name="connsiteY5" fmla="*/ 1382573 h 1836116"/>
              <a:gd name="connsiteX6" fmla="*/ 1177747 w 5369356"/>
              <a:gd name="connsiteY6" fmla="*/ 1441095 h 1836116"/>
              <a:gd name="connsiteX7" fmla="*/ 1901952 w 5369356"/>
              <a:gd name="connsiteY7" fmla="*/ 914400 h 1836116"/>
              <a:gd name="connsiteX8" fmla="*/ 1967788 w 5369356"/>
              <a:gd name="connsiteY8" fmla="*/ 1024128 h 1836116"/>
              <a:gd name="connsiteX9" fmla="*/ 3226003 w 5369356"/>
              <a:gd name="connsiteY9" fmla="*/ 0 h 1836116"/>
              <a:gd name="connsiteX10" fmla="*/ 4396435 w 5369356"/>
              <a:gd name="connsiteY10" fmla="*/ 373076 h 1836116"/>
              <a:gd name="connsiteX11" fmla="*/ 5127955 w 5369356"/>
              <a:gd name="connsiteY11" fmla="*/ 43892 h 1836116"/>
              <a:gd name="connsiteX12" fmla="*/ 5369356 w 5369356"/>
              <a:gd name="connsiteY12" fmla="*/ 468173 h 1836116"/>
              <a:gd name="connsiteX13" fmla="*/ 5369356 w 5369356"/>
              <a:gd name="connsiteY13" fmla="*/ 468173 h 1836116"/>
              <a:gd name="connsiteX0" fmla="*/ 0 w 5369356"/>
              <a:gd name="connsiteY0" fmla="*/ 1836116 h 1836116"/>
              <a:gd name="connsiteX1" fmla="*/ 241401 w 5369356"/>
              <a:gd name="connsiteY1" fmla="*/ 1836116 h 1836116"/>
              <a:gd name="connsiteX2" fmla="*/ 241401 w 5369356"/>
              <a:gd name="connsiteY2" fmla="*/ 1836116 h 1836116"/>
              <a:gd name="connsiteX3" fmla="*/ 453542 w 5369356"/>
              <a:gd name="connsiteY3" fmla="*/ 1682496 h 1836116"/>
              <a:gd name="connsiteX4" fmla="*/ 534009 w 5369356"/>
              <a:gd name="connsiteY4" fmla="*/ 1726388 h 1836116"/>
              <a:gd name="connsiteX5" fmla="*/ 1024128 w 5369356"/>
              <a:gd name="connsiteY5" fmla="*/ 1382573 h 1836116"/>
              <a:gd name="connsiteX6" fmla="*/ 1177747 w 5369356"/>
              <a:gd name="connsiteY6" fmla="*/ 1441095 h 1836116"/>
              <a:gd name="connsiteX7" fmla="*/ 1850745 w 5369356"/>
              <a:gd name="connsiteY7" fmla="*/ 943660 h 1836116"/>
              <a:gd name="connsiteX8" fmla="*/ 1967788 w 5369356"/>
              <a:gd name="connsiteY8" fmla="*/ 1024128 h 1836116"/>
              <a:gd name="connsiteX9" fmla="*/ 3226003 w 5369356"/>
              <a:gd name="connsiteY9" fmla="*/ 0 h 1836116"/>
              <a:gd name="connsiteX10" fmla="*/ 4396435 w 5369356"/>
              <a:gd name="connsiteY10" fmla="*/ 373076 h 1836116"/>
              <a:gd name="connsiteX11" fmla="*/ 5127955 w 5369356"/>
              <a:gd name="connsiteY11" fmla="*/ 43892 h 1836116"/>
              <a:gd name="connsiteX12" fmla="*/ 5369356 w 5369356"/>
              <a:gd name="connsiteY12" fmla="*/ 468173 h 1836116"/>
              <a:gd name="connsiteX13" fmla="*/ 5369356 w 5369356"/>
              <a:gd name="connsiteY13" fmla="*/ 468173 h 1836116"/>
              <a:gd name="connsiteX0" fmla="*/ 0 w 5369356"/>
              <a:gd name="connsiteY0" fmla="*/ 1836116 h 1836116"/>
              <a:gd name="connsiteX1" fmla="*/ 241401 w 5369356"/>
              <a:gd name="connsiteY1" fmla="*/ 1836116 h 1836116"/>
              <a:gd name="connsiteX2" fmla="*/ 241401 w 5369356"/>
              <a:gd name="connsiteY2" fmla="*/ 1836116 h 1836116"/>
              <a:gd name="connsiteX3" fmla="*/ 453542 w 5369356"/>
              <a:gd name="connsiteY3" fmla="*/ 1682496 h 1836116"/>
              <a:gd name="connsiteX4" fmla="*/ 534009 w 5369356"/>
              <a:gd name="connsiteY4" fmla="*/ 1726388 h 1836116"/>
              <a:gd name="connsiteX5" fmla="*/ 1024128 w 5369356"/>
              <a:gd name="connsiteY5" fmla="*/ 1382573 h 1836116"/>
              <a:gd name="connsiteX6" fmla="*/ 1177747 w 5369356"/>
              <a:gd name="connsiteY6" fmla="*/ 1441095 h 1836116"/>
              <a:gd name="connsiteX7" fmla="*/ 1850745 w 5369356"/>
              <a:gd name="connsiteY7" fmla="*/ 943660 h 1836116"/>
              <a:gd name="connsiteX8" fmla="*/ 1967788 w 5369356"/>
              <a:gd name="connsiteY8" fmla="*/ 1024128 h 1836116"/>
              <a:gd name="connsiteX9" fmla="*/ 3226003 w 5369356"/>
              <a:gd name="connsiteY9" fmla="*/ 0 h 1836116"/>
              <a:gd name="connsiteX10" fmla="*/ 4396435 w 5369356"/>
              <a:gd name="connsiteY10" fmla="*/ 373076 h 1836116"/>
              <a:gd name="connsiteX11" fmla="*/ 5127955 w 5369356"/>
              <a:gd name="connsiteY11" fmla="*/ 43892 h 1836116"/>
              <a:gd name="connsiteX12" fmla="*/ 5369356 w 5369356"/>
              <a:gd name="connsiteY12" fmla="*/ 468173 h 1836116"/>
              <a:gd name="connsiteX13" fmla="*/ 5369356 w 5369356"/>
              <a:gd name="connsiteY13" fmla="*/ 468173 h 1836116"/>
              <a:gd name="connsiteX0" fmla="*/ 0 w 5369356"/>
              <a:gd name="connsiteY0" fmla="*/ 1836116 h 1836116"/>
              <a:gd name="connsiteX1" fmla="*/ 241401 w 5369356"/>
              <a:gd name="connsiteY1" fmla="*/ 1836116 h 1836116"/>
              <a:gd name="connsiteX2" fmla="*/ 241401 w 5369356"/>
              <a:gd name="connsiteY2" fmla="*/ 1836116 h 1836116"/>
              <a:gd name="connsiteX3" fmla="*/ 453542 w 5369356"/>
              <a:gd name="connsiteY3" fmla="*/ 1682496 h 1836116"/>
              <a:gd name="connsiteX4" fmla="*/ 534009 w 5369356"/>
              <a:gd name="connsiteY4" fmla="*/ 1726388 h 1836116"/>
              <a:gd name="connsiteX5" fmla="*/ 1024128 w 5369356"/>
              <a:gd name="connsiteY5" fmla="*/ 1382573 h 1836116"/>
              <a:gd name="connsiteX6" fmla="*/ 1177747 w 5369356"/>
              <a:gd name="connsiteY6" fmla="*/ 1441095 h 1836116"/>
              <a:gd name="connsiteX7" fmla="*/ 1850745 w 5369356"/>
              <a:gd name="connsiteY7" fmla="*/ 943660 h 1836116"/>
              <a:gd name="connsiteX8" fmla="*/ 1967788 w 5369356"/>
              <a:gd name="connsiteY8" fmla="*/ 1024128 h 1836116"/>
              <a:gd name="connsiteX9" fmla="*/ 3226003 w 5369356"/>
              <a:gd name="connsiteY9" fmla="*/ 0 h 1836116"/>
              <a:gd name="connsiteX10" fmla="*/ 4396435 w 5369356"/>
              <a:gd name="connsiteY10" fmla="*/ 373076 h 1836116"/>
              <a:gd name="connsiteX11" fmla="*/ 5127955 w 5369356"/>
              <a:gd name="connsiteY11" fmla="*/ 43892 h 1836116"/>
              <a:gd name="connsiteX12" fmla="*/ 5369356 w 5369356"/>
              <a:gd name="connsiteY12" fmla="*/ 468173 h 1836116"/>
              <a:gd name="connsiteX13" fmla="*/ 5369356 w 5369356"/>
              <a:gd name="connsiteY13" fmla="*/ 468173 h 1836116"/>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96435 w 5369356"/>
              <a:gd name="connsiteY10" fmla="*/ 365761 h 1828801"/>
              <a:gd name="connsiteX11" fmla="*/ 5127955 w 5369356"/>
              <a:gd name="connsiteY11" fmla="*/ 36577 h 1828801"/>
              <a:gd name="connsiteX12" fmla="*/ 5369356 w 5369356"/>
              <a:gd name="connsiteY12" fmla="*/ 460858 h 1828801"/>
              <a:gd name="connsiteX13" fmla="*/ 5369356 w 5369356"/>
              <a:gd name="connsiteY13" fmla="*/ 460858 h 1828801"/>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96435 w 5369356"/>
              <a:gd name="connsiteY10" fmla="*/ 365761 h 1828801"/>
              <a:gd name="connsiteX11" fmla="*/ 5127955 w 5369356"/>
              <a:gd name="connsiteY11" fmla="*/ 36577 h 1828801"/>
              <a:gd name="connsiteX12" fmla="*/ 5369356 w 5369356"/>
              <a:gd name="connsiteY12" fmla="*/ 460858 h 1828801"/>
              <a:gd name="connsiteX13" fmla="*/ 5369356 w 5369356"/>
              <a:gd name="connsiteY13" fmla="*/ 460858 h 1828801"/>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96435 w 5369356"/>
              <a:gd name="connsiteY10" fmla="*/ 365761 h 1828801"/>
              <a:gd name="connsiteX11" fmla="*/ 5127955 w 5369356"/>
              <a:gd name="connsiteY11" fmla="*/ 36577 h 1828801"/>
              <a:gd name="connsiteX12" fmla="*/ 5369356 w 5369356"/>
              <a:gd name="connsiteY12" fmla="*/ 460858 h 1828801"/>
              <a:gd name="connsiteX13" fmla="*/ 5369356 w 5369356"/>
              <a:gd name="connsiteY13" fmla="*/ 460858 h 1828801"/>
              <a:gd name="connsiteX0" fmla="*/ 0 w 5369356"/>
              <a:gd name="connsiteY0" fmla="*/ 1857418 h 1857418"/>
              <a:gd name="connsiteX1" fmla="*/ 241401 w 5369356"/>
              <a:gd name="connsiteY1" fmla="*/ 1857418 h 1857418"/>
              <a:gd name="connsiteX2" fmla="*/ 241401 w 5369356"/>
              <a:gd name="connsiteY2" fmla="*/ 1857418 h 1857418"/>
              <a:gd name="connsiteX3" fmla="*/ 453542 w 5369356"/>
              <a:gd name="connsiteY3" fmla="*/ 1703798 h 1857418"/>
              <a:gd name="connsiteX4" fmla="*/ 534009 w 5369356"/>
              <a:gd name="connsiteY4" fmla="*/ 1747690 h 1857418"/>
              <a:gd name="connsiteX5" fmla="*/ 1024128 w 5369356"/>
              <a:gd name="connsiteY5" fmla="*/ 1403875 h 1857418"/>
              <a:gd name="connsiteX6" fmla="*/ 1177747 w 5369356"/>
              <a:gd name="connsiteY6" fmla="*/ 1462397 h 1857418"/>
              <a:gd name="connsiteX7" fmla="*/ 1850745 w 5369356"/>
              <a:gd name="connsiteY7" fmla="*/ 964962 h 1857418"/>
              <a:gd name="connsiteX8" fmla="*/ 1967788 w 5369356"/>
              <a:gd name="connsiteY8" fmla="*/ 1045430 h 1857418"/>
              <a:gd name="connsiteX9" fmla="*/ 3189427 w 5369356"/>
              <a:gd name="connsiteY9" fmla="*/ 28617 h 1857418"/>
              <a:gd name="connsiteX10" fmla="*/ 4381805 w 5369356"/>
              <a:gd name="connsiteY10" fmla="*/ 306595 h 1857418"/>
              <a:gd name="connsiteX11" fmla="*/ 5127955 w 5369356"/>
              <a:gd name="connsiteY11" fmla="*/ 65194 h 1857418"/>
              <a:gd name="connsiteX12" fmla="*/ 5369356 w 5369356"/>
              <a:gd name="connsiteY12" fmla="*/ 489475 h 1857418"/>
              <a:gd name="connsiteX13" fmla="*/ 5369356 w 5369356"/>
              <a:gd name="connsiteY13" fmla="*/ 489475 h 1857418"/>
              <a:gd name="connsiteX0" fmla="*/ 0 w 5369356"/>
              <a:gd name="connsiteY0" fmla="*/ 1857418 h 1857418"/>
              <a:gd name="connsiteX1" fmla="*/ 241401 w 5369356"/>
              <a:gd name="connsiteY1" fmla="*/ 1857418 h 1857418"/>
              <a:gd name="connsiteX2" fmla="*/ 241401 w 5369356"/>
              <a:gd name="connsiteY2" fmla="*/ 1857418 h 1857418"/>
              <a:gd name="connsiteX3" fmla="*/ 453542 w 5369356"/>
              <a:gd name="connsiteY3" fmla="*/ 1703798 h 1857418"/>
              <a:gd name="connsiteX4" fmla="*/ 534009 w 5369356"/>
              <a:gd name="connsiteY4" fmla="*/ 1747690 h 1857418"/>
              <a:gd name="connsiteX5" fmla="*/ 1024128 w 5369356"/>
              <a:gd name="connsiteY5" fmla="*/ 1403875 h 1857418"/>
              <a:gd name="connsiteX6" fmla="*/ 1177747 w 5369356"/>
              <a:gd name="connsiteY6" fmla="*/ 1462397 h 1857418"/>
              <a:gd name="connsiteX7" fmla="*/ 1850745 w 5369356"/>
              <a:gd name="connsiteY7" fmla="*/ 964962 h 1857418"/>
              <a:gd name="connsiteX8" fmla="*/ 1967788 w 5369356"/>
              <a:gd name="connsiteY8" fmla="*/ 1045430 h 1857418"/>
              <a:gd name="connsiteX9" fmla="*/ 3189427 w 5369356"/>
              <a:gd name="connsiteY9" fmla="*/ 28617 h 1857418"/>
              <a:gd name="connsiteX10" fmla="*/ 4381805 w 5369356"/>
              <a:gd name="connsiteY10" fmla="*/ 306595 h 1857418"/>
              <a:gd name="connsiteX11" fmla="*/ 5127955 w 5369356"/>
              <a:gd name="connsiteY11" fmla="*/ 65194 h 1857418"/>
              <a:gd name="connsiteX12" fmla="*/ 5369356 w 5369356"/>
              <a:gd name="connsiteY12" fmla="*/ 489475 h 1857418"/>
              <a:gd name="connsiteX13" fmla="*/ 5369356 w 5369356"/>
              <a:gd name="connsiteY13" fmla="*/ 489475 h 1857418"/>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81805 w 5369356"/>
              <a:gd name="connsiteY10" fmla="*/ 277978 h 1828801"/>
              <a:gd name="connsiteX11" fmla="*/ 5127955 w 5369356"/>
              <a:gd name="connsiteY11" fmla="*/ 36577 h 1828801"/>
              <a:gd name="connsiteX12" fmla="*/ 5369356 w 5369356"/>
              <a:gd name="connsiteY12" fmla="*/ 460858 h 1828801"/>
              <a:gd name="connsiteX13" fmla="*/ 5369356 w 5369356"/>
              <a:gd name="connsiteY13" fmla="*/ 460858 h 1828801"/>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81805 w 5369356"/>
              <a:gd name="connsiteY10" fmla="*/ 277978 h 1828801"/>
              <a:gd name="connsiteX11" fmla="*/ 5127955 w 5369356"/>
              <a:gd name="connsiteY11" fmla="*/ 36577 h 1828801"/>
              <a:gd name="connsiteX12" fmla="*/ 5369356 w 5369356"/>
              <a:gd name="connsiteY12" fmla="*/ 460858 h 1828801"/>
              <a:gd name="connsiteX13" fmla="*/ 5369356 w 5369356"/>
              <a:gd name="connsiteY13" fmla="*/ 460858 h 1828801"/>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81805 w 5369356"/>
              <a:gd name="connsiteY10" fmla="*/ 277978 h 1828801"/>
              <a:gd name="connsiteX11" fmla="*/ 5127955 w 5369356"/>
              <a:gd name="connsiteY11" fmla="*/ 36577 h 1828801"/>
              <a:gd name="connsiteX12" fmla="*/ 5369356 w 5369356"/>
              <a:gd name="connsiteY12" fmla="*/ 460858 h 1828801"/>
              <a:gd name="connsiteX13" fmla="*/ 5369356 w 5369356"/>
              <a:gd name="connsiteY13" fmla="*/ 460858 h 1828801"/>
              <a:gd name="connsiteX0" fmla="*/ 0 w 5369356"/>
              <a:gd name="connsiteY0" fmla="*/ 1828801 h 1828801"/>
              <a:gd name="connsiteX1" fmla="*/ 241401 w 5369356"/>
              <a:gd name="connsiteY1" fmla="*/ 1828801 h 1828801"/>
              <a:gd name="connsiteX2" fmla="*/ 241401 w 5369356"/>
              <a:gd name="connsiteY2" fmla="*/ 1828801 h 1828801"/>
              <a:gd name="connsiteX3" fmla="*/ 453542 w 5369356"/>
              <a:gd name="connsiteY3" fmla="*/ 1675181 h 1828801"/>
              <a:gd name="connsiteX4" fmla="*/ 534009 w 5369356"/>
              <a:gd name="connsiteY4" fmla="*/ 1719073 h 1828801"/>
              <a:gd name="connsiteX5" fmla="*/ 1024128 w 5369356"/>
              <a:gd name="connsiteY5" fmla="*/ 1375258 h 1828801"/>
              <a:gd name="connsiteX6" fmla="*/ 1177747 w 5369356"/>
              <a:gd name="connsiteY6" fmla="*/ 1433780 h 1828801"/>
              <a:gd name="connsiteX7" fmla="*/ 1850745 w 5369356"/>
              <a:gd name="connsiteY7" fmla="*/ 936345 h 1828801"/>
              <a:gd name="connsiteX8" fmla="*/ 1967788 w 5369356"/>
              <a:gd name="connsiteY8" fmla="*/ 1016813 h 1828801"/>
              <a:gd name="connsiteX9" fmla="*/ 3189427 w 5369356"/>
              <a:gd name="connsiteY9" fmla="*/ 0 h 1828801"/>
              <a:gd name="connsiteX10" fmla="*/ 4381805 w 5369356"/>
              <a:gd name="connsiteY10" fmla="*/ 277978 h 1828801"/>
              <a:gd name="connsiteX11" fmla="*/ 5127955 w 5369356"/>
              <a:gd name="connsiteY11" fmla="*/ 36577 h 1828801"/>
              <a:gd name="connsiteX12" fmla="*/ 5369356 w 5369356"/>
              <a:gd name="connsiteY12" fmla="*/ 460858 h 1828801"/>
              <a:gd name="connsiteX13" fmla="*/ 5369356 w 5369356"/>
              <a:gd name="connsiteY13" fmla="*/ 460858 h 18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9356" h="1828801">
                <a:moveTo>
                  <a:pt x="0" y="1828801"/>
                </a:moveTo>
                <a:lnTo>
                  <a:pt x="241401" y="1828801"/>
                </a:lnTo>
                <a:lnTo>
                  <a:pt x="241401" y="1828801"/>
                </a:lnTo>
                <a:lnTo>
                  <a:pt x="453542" y="1675181"/>
                </a:lnTo>
                <a:lnTo>
                  <a:pt x="534009" y="1719073"/>
                </a:lnTo>
                <a:lnTo>
                  <a:pt x="1024128" y="1375258"/>
                </a:lnTo>
                <a:lnTo>
                  <a:pt x="1177747" y="1433780"/>
                </a:lnTo>
                <a:cubicBezTo>
                  <a:pt x="1315516" y="1360628"/>
                  <a:pt x="1626412" y="1102157"/>
                  <a:pt x="1850745" y="936345"/>
                </a:cubicBezTo>
                <a:lnTo>
                  <a:pt x="1967788" y="1016813"/>
                </a:lnTo>
                <a:lnTo>
                  <a:pt x="3189427" y="0"/>
                </a:lnTo>
                <a:lnTo>
                  <a:pt x="4381805" y="277978"/>
                </a:lnTo>
                <a:lnTo>
                  <a:pt x="5127955" y="36577"/>
                </a:lnTo>
                <a:lnTo>
                  <a:pt x="5369356" y="460858"/>
                </a:lnTo>
                <a:lnTo>
                  <a:pt x="5369356" y="460858"/>
                </a:lnTo>
              </a:path>
            </a:pathLst>
          </a:custGeom>
          <a:noFill/>
          <a:ln w="127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07709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Voltinism</a:t>
            </a:r>
            <a:endParaRPr lang="en-US" dirty="0"/>
          </a:p>
        </p:txBody>
      </p:sp>
      <p:sp>
        <p:nvSpPr>
          <p:cNvPr id="3" name="Content Placeholder 2"/>
          <p:cNvSpPr>
            <a:spLocks noGrp="1"/>
          </p:cNvSpPr>
          <p:nvPr>
            <p:ph idx="1"/>
          </p:nvPr>
        </p:nvSpPr>
        <p:spPr/>
        <p:txBody>
          <a:bodyPr/>
          <a:lstStyle/>
          <a:p>
            <a:r>
              <a:rPr lang="en-US" dirty="0" smtClean="0"/>
              <a:t>Number of generations per year</a:t>
            </a:r>
          </a:p>
          <a:p>
            <a:r>
              <a:rPr lang="en-US" dirty="0" err="1" smtClean="0"/>
              <a:t>Univoltine</a:t>
            </a:r>
            <a:endParaRPr lang="en-US" dirty="0" smtClean="0"/>
          </a:p>
          <a:p>
            <a:r>
              <a:rPr lang="en-US" dirty="0" err="1" smtClean="0"/>
              <a:t>Bivoltine</a:t>
            </a:r>
            <a:endParaRPr lang="en-US" dirty="0" smtClean="0"/>
          </a:p>
          <a:p>
            <a:r>
              <a:rPr lang="en-US" dirty="0" err="1" smtClean="0"/>
              <a:t>Multivoltine</a:t>
            </a:r>
            <a:r>
              <a:rPr lang="en-US" dirty="0" smtClean="0"/>
              <a:t> or </a:t>
            </a:r>
            <a:r>
              <a:rPr lang="en-US" dirty="0" err="1" smtClean="0"/>
              <a:t>Polyvoltine</a:t>
            </a:r>
            <a:endParaRPr lang="en-US" dirty="0" smtClean="0"/>
          </a:p>
          <a:p>
            <a:r>
              <a:rPr lang="en-US" dirty="0" err="1" smtClean="0"/>
              <a:t>Semivoltine</a:t>
            </a:r>
            <a:endParaRPr lang="en-US" dirty="0" smtClean="0"/>
          </a:p>
          <a:p>
            <a:r>
              <a:rPr lang="en-US" dirty="0" smtClean="0"/>
              <a:t>Changes with latitude within a single species</a:t>
            </a:r>
          </a:p>
          <a:p>
            <a:r>
              <a:rPr lang="en-US" dirty="0" smtClean="0"/>
              <a:t>Varies widely among species.</a:t>
            </a:r>
          </a:p>
          <a:p>
            <a:r>
              <a:rPr lang="en-US" dirty="0" smtClean="0"/>
              <a:t>Some take much longer than 1 year</a:t>
            </a:r>
          </a:p>
          <a:p>
            <a:pPr lvl="1"/>
            <a:r>
              <a:rPr lang="en-US" dirty="0" smtClean="0"/>
              <a:t>Cicadas</a:t>
            </a:r>
          </a:p>
          <a:p>
            <a:pPr lvl="1"/>
            <a:r>
              <a:rPr lang="en-US" dirty="0" smtClean="0"/>
              <a:t>Large Dragonflies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Diapause</a:t>
            </a:r>
            <a:endParaRPr lang="en-US" dirty="0"/>
          </a:p>
        </p:txBody>
      </p:sp>
      <p:sp>
        <p:nvSpPr>
          <p:cNvPr id="3" name="Content Placeholder 2"/>
          <p:cNvSpPr>
            <a:spLocks noGrp="1"/>
          </p:cNvSpPr>
          <p:nvPr>
            <p:ph idx="1"/>
          </p:nvPr>
        </p:nvSpPr>
        <p:spPr/>
        <p:txBody>
          <a:bodyPr/>
          <a:lstStyle/>
          <a:p>
            <a:r>
              <a:rPr lang="en-US" dirty="0" smtClean="0"/>
              <a:t>Arrested development</a:t>
            </a:r>
          </a:p>
          <a:p>
            <a:r>
              <a:rPr lang="en-US" dirty="0" smtClean="0"/>
              <a:t>With physiological changes that </a:t>
            </a:r>
            <a:r>
              <a:rPr lang="en-US" b="1" dirty="0" smtClean="0"/>
              <a:t>require</a:t>
            </a:r>
            <a:r>
              <a:rPr lang="en-US" b="1" i="1" dirty="0" smtClean="0"/>
              <a:t> </a:t>
            </a:r>
            <a:r>
              <a:rPr lang="en-US" dirty="0" smtClean="0"/>
              <a:t>particular physiological cues to resume development</a:t>
            </a:r>
          </a:p>
          <a:p>
            <a:r>
              <a:rPr lang="en-US" dirty="0" smtClean="0"/>
              <a:t>Return to favorable conditions is </a:t>
            </a:r>
            <a:r>
              <a:rPr lang="en-US" b="1" dirty="0" smtClean="0"/>
              <a:t>not sufficient</a:t>
            </a:r>
          </a:p>
          <a:p>
            <a:pPr lvl="1"/>
            <a:r>
              <a:rPr lang="en-US" dirty="0" smtClean="0"/>
              <a:t>Warming up is not enough</a:t>
            </a:r>
          </a:p>
          <a:p>
            <a:r>
              <a:rPr lang="en-US" dirty="0" smtClean="0"/>
              <a:t>Usually </a:t>
            </a:r>
            <a:r>
              <a:rPr lang="en-US" b="1" dirty="0" smtClean="0"/>
              <a:t>photoperiod</a:t>
            </a:r>
            <a:r>
              <a:rPr lang="en-US" dirty="0" smtClean="0"/>
              <a:t> is the cue.</a:t>
            </a:r>
          </a:p>
          <a:p>
            <a:r>
              <a:rPr lang="en-US" dirty="0" smtClean="0"/>
              <a:t>Often cold period is necessary</a:t>
            </a:r>
          </a:p>
          <a:p>
            <a:r>
              <a:rPr lang="en-US" dirty="0" smtClean="0"/>
              <a:t>Across groups, any stage</a:t>
            </a:r>
          </a:p>
          <a:p>
            <a:r>
              <a:rPr lang="en-US" dirty="0" smtClean="0"/>
              <a:t>Adults and larvae can move and be active and feed</a:t>
            </a:r>
          </a:p>
          <a:p>
            <a:pPr lvl="1"/>
            <a:r>
              <a:rPr lang="en-US" dirty="0" smtClean="0"/>
              <a:t>Development (change in stage) does not occur</a:t>
            </a:r>
          </a:p>
          <a:p>
            <a:endParaRPr lang="en-US"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Diapause</a:t>
            </a:r>
            <a:endParaRPr lang="en-US" dirty="0"/>
          </a:p>
        </p:txBody>
      </p:sp>
      <p:sp>
        <p:nvSpPr>
          <p:cNvPr id="3" name="Content Placeholder 2"/>
          <p:cNvSpPr>
            <a:spLocks noGrp="1"/>
          </p:cNvSpPr>
          <p:nvPr>
            <p:ph idx="1"/>
          </p:nvPr>
        </p:nvSpPr>
        <p:spPr/>
        <p:txBody>
          <a:bodyPr/>
          <a:lstStyle/>
          <a:p>
            <a:r>
              <a:rPr lang="en-US" dirty="0" smtClean="0"/>
              <a:t>Dormancy </a:t>
            </a:r>
            <a:r>
              <a:rPr lang="en-US" dirty="0" smtClean="0">
                <a:sym typeface="Symbol"/>
              </a:rPr>
              <a:t> </a:t>
            </a:r>
            <a:r>
              <a:rPr lang="en-US" dirty="0" err="1" smtClean="0">
                <a:sym typeface="Symbol"/>
              </a:rPr>
              <a:t>Diapause</a:t>
            </a:r>
            <a:endParaRPr lang="en-US" dirty="0" smtClean="0">
              <a:sym typeface="Symbol"/>
            </a:endParaRPr>
          </a:p>
          <a:p>
            <a:r>
              <a:rPr lang="en-US" dirty="0" smtClean="0">
                <a:sym typeface="Symbol"/>
              </a:rPr>
              <a:t>Dormancy</a:t>
            </a:r>
          </a:p>
          <a:p>
            <a:pPr lvl="1"/>
            <a:r>
              <a:rPr lang="en-US" dirty="0" err="1" smtClean="0">
                <a:sym typeface="Symbol"/>
              </a:rPr>
              <a:t>Diapause</a:t>
            </a:r>
            <a:endParaRPr lang="en-US" dirty="0" smtClean="0">
              <a:sym typeface="Symbol"/>
            </a:endParaRPr>
          </a:p>
          <a:p>
            <a:pPr lvl="1"/>
            <a:r>
              <a:rPr lang="en-US" dirty="0" smtClean="0">
                <a:sym typeface="Symbol"/>
              </a:rPr>
              <a:t>Quiescence:  development halted as a direct effect of unfavorable conditions (e.g., cold)</a:t>
            </a:r>
          </a:p>
          <a:p>
            <a:pPr lvl="1"/>
            <a:r>
              <a:rPr lang="en-US" dirty="0" smtClean="0">
                <a:sym typeface="Symbol"/>
              </a:rPr>
              <a:t>Summer dormancy:  Aestivation (dry conditions)</a:t>
            </a:r>
          </a:p>
          <a:p>
            <a:pPr lvl="1"/>
            <a:r>
              <a:rPr lang="en-US" dirty="0" smtClean="0">
                <a:sym typeface="Symbol"/>
              </a:rPr>
              <a:t>Winter dormancy:  Hibernation (cold conditions)</a:t>
            </a:r>
            <a:endParaRPr lang="en-US"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photoperiod?</a:t>
            </a:r>
            <a:endParaRPr lang="en-US" dirty="0"/>
          </a:p>
        </p:txBody>
      </p:sp>
      <p:sp>
        <p:nvSpPr>
          <p:cNvPr id="3" name="Content Placeholder 2"/>
          <p:cNvSpPr>
            <a:spLocks noGrp="1"/>
          </p:cNvSpPr>
          <p:nvPr>
            <p:ph idx="1"/>
          </p:nvPr>
        </p:nvSpPr>
        <p:spPr/>
        <p:txBody>
          <a:bodyPr/>
          <a:lstStyle/>
          <a:p>
            <a:r>
              <a:rPr lang="en-US" dirty="0" smtClean="0"/>
              <a:t>Photoperiod is the most reliable cue to seasonal changes in environment (at a given location)</a:t>
            </a:r>
          </a:p>
          <a:p>
            <a:r>
              <a:rPr lang="en-US" dirty="0" smtClean="0"/>
              <a:t>Temperature, moisture, food quality, etc. can all vary from year to year, day to day</a:t>
            </a:r>
          </a:p>
          <a:p>
            <a:pPr lvl="1"/>
            <a:r>
              <a:rPr lang="en-US" dirty="0" smtClean="0"/>
              <a:t>May provide an inappropriate cue to resume development</a:t>
            </a:r>
          </a:p>
          <a:p>
            <a:pPr lvl="1"/>
            <a:r>
              <a:rPr lang="en-US" dirty="0" smtClean="0"/>
              <a:t>Getting it wrong has enormous fitness cost</a:t>
            </a:r>
          </a:p>
          <a:p>
            <a:pPr lvl="1"/>
            <a:r>
              <a:rPr lang="en-US" dirty="0" smtClean="0"/>
              <a:t>Investigations comparing effects of </a:t>
            </a:r>
            <a:r>
              <a:rPr lang="en-US" b="1" dirty="0" smtClean="0"/>
              <a:t>cold adaptation vs. timing of development</a:t>
            </a:r>
          </a:p>
          <a:p>
            <a:pPr lvl="2"/>
            <a:r>
              <a:rPr lang="en-US" dirty="0" smtClean="0"/>
              <a:t>Selective effect on timing is </a:t>
            </a:r>
            <a:r>
              <a:rPr lang="en-US" b="1" dirty="0" smtClean="0"/>
              <a:t>much stronger</a:t>
            </a:r>
            <a:endParaRPr lang="en-US" dirty="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extremes</a:t>
            </a:r>
            <a:endParaRPr lang="en-US" dirty="0"/>
          </a:p>
        </p:txBody>
      </p:sp>
      <p:sp>
        <p:nvSpPr>
          <p:cNvPr id="3" name="Content Placeholder 2"/>
          <p:cNvSpPr>
            <a:spLocks noGrp="1"/>
          </p:cNvSpPr>
          <p:nvPr>
            <p:ph idx="1"/>
          </p:nvPr>
        </p:nvSpPr>
        <p:spPr/>
        <p:txBody>
          <a:bodyPr/>
          <a:lstStyle/>
          <a:p>
            <a:r>
              <a:rPr lang="en-US" dirty="0" smtClean="0"/>
              <a:t>Freezing:  Tolerance or avoidance</a:t>
            </a:r>
          </a:p>
          <a:p>
            <a:r>
              <a:rPr lang="en-US" dirty="0" smtClean="0"/>
              <a:t>Arctic, </a:t>
            </a:r>
            <a:r>
              <a:rPr lang="en-US" dirty="0" err="1" smtClean="0"/>
              <a:t>antarctic</a:t>
            </a:r>
            <a:r>
              <a:rPr lang="en-US" dirty="0" smtClean="0"/>
              <a:t>:  Tolerate as low as -80</a:t>
            </a:r>
            <a:r>
              <a:rPr lang="en-US" baseline="30000" dirty="0" smtClean="0"/>
              <a:t>o</a:t>
            </a:r>
            <a:r>
              <a:rPr lang="en-US" dirty="0" smtClean="0"/>
              <a:t>C</a:t>
            </a:r>
          </a:p>
          <a:p>
            <a:r>
              <a:rPr lang="en-US" dirty="0" smtClean="0"/>
              <a:t>Mechanisms</a:t>
            </a:r>
          </a:p>
          <a:p>
            <a:pPr lvl="1"/>
            <a:r>
              <a:rPr lang="en-US" dirty="0" smtClean="0"/>
              <a:t>Ice nucleation (Tolerance)</a:t>
            </a:r>
          </a:p>
          <a:p>
            <a:pPr lvl="2"/>
            <a:r>
              <a:rPr lang="en-US" dirty="0" smtClean="0"/>
              <a:t>Induce ice crystals outside of cells</a:t>
            </a:r>
          </a:p>
          <a:p>
            <a:pPr lvl="2"/>
            <a:r>
              <a:rPr lang="en-US" dirty="0" smtClean="0"/>
              <a:t>Minimize cell damage</a:t>
            </a:r>
          </a:p>
          <a:p>
            <a:pPr lvl="2"/>
            <a:r>
              <a:rPr lang="en-US" dirty="0" smtClean="0"/>
              <a:t>Proteins, lipids, </a:t>
            </a:r>
            <a:r>
              <a:rPr lang="en-US" dirty="0" err="1" smtClean="0"/>
              <a:t>urate</a:t>
            </a:r>
            <a:r>
              <a:rPr lang="en-US" dirty="0" smtClean="0"/>
              <a:t> granules</a:t>
            </a:r>
          </a:p>
          <a:p>
            <a:pPr lvl="1"/>
            <a:r>
              <a:rPr lang="en-US" dirty="0" err="1" smtClean="0"/>
              <a:t>Supercooling</a:t>
            </a:r>
            <a:r>
              <a:rPr lang="en-US" dirty="0" smtClean="0"/>
              <a:t> (Avoidance)</a:t>
            </a:r>
          </a:p>
          <a:p>
            <a:pPr lvl="2"/>
            <a:r>
              <a:rPr lang="en-US" dirty="0" smtClean="0"/>
              <a:t>Remain liquid at sub 0</a:t>
            </a:r>
            <a:r>
              <a:rPr lang="en-US" baseline="30000" dirty="0" smtClean="0"/>
              <a:t>o</a:t>
            </a:r>
            <a:r>
              <a:rPr lang="en-US" dirty="0" smtClean="0"/>
              <a:t>C</a:t>
            </a:r>
          </a:p>
          <a:p>
            <a:pPr lvl="2"/>
            <a:r>
              <a:rPr lang="en-US" dirty="0" smtClean="0"/>
              <a:t>Glycerol, propylene glycol, </a:t>
            </a:r>
            <a:r>
              <a:rPr lang="en-US" dirty="0" err="1" smtClean="0"/>
              <a:t>ethlyene</a:t>
            </a:r>
            <a:r>
              <a:rPr lang="en-US" dirty="0" smtClean="0"/>
              <a:t> glycol; </a:t>
            </a:r>
          </a:p>
          <a:p>
            <a:pPr lvl="2"/>
            <a:r>
              <a:rPr lang="en-US" dirty="0" err="1" smtClean="0"/>
              <a:t>trehalose</a:t>
            </a:r>
            <a:r>
              <a:rPr lang="en-US" dirty="0" smtClean="0"/>
              <a:t>, </a:t>
            </a:r>
            <a:r>
              <a:rPr lang="en-US" dirty="0" err="1" smtClean="0"/>
              <a:t>sorbitol</a:t>
            </a:r>
            <a:endParaRPr lang="en-US" dirty="0" smtClean="0"/>
          </a:p>
          <a:p>
            <a:pPr lvl="2"/>
            <a:endParaRPr lang="en-US"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extremes</a:t>
            </a:r>
            <a:endParaRPr lang="en-US" dirty="0"/>
          </a:p>
        </p:txBody>
      </p:sp>
      <p:sp>
        <p:nvSpPr>
          <p:cNvPr id="3" name="Content Placeholder 2"/>
          <p:cNvSpPr>
            <a:spLocks noGrp="1"/>
          </p:cNvSpPr>
          <p:nvPr>
            <p:ph idx="1"/>
          </p:nvPr>
        </p:nvSpPr>
        <p:spPr>
          <a:xfrm>
            <a:off x="457200" y="1195388"/>
            <a:ext cx="7103956" cy="4930775"/>
          </a:xfrm>
        </p:spPr>
        <p:txBody>
          <a:bodyPr/>
          <a:lstStyle/>
          <a:p>
            <a:r>
              <a:rPr lang="en-US" dirty="0" smtClean="0"/>
              <a:t>Heat</a:t>
            </a:r>
          </a:p>
          <a:p>
            <a:r>
              <a:rPr lang="en-US" dirty="0" smtClean="0"/>
              <a:t>Thermal springs:  43-50</a:t>
            </a:r>
            <a:r>
              <a:rPr lang="en-US" baseline="30000" dirty="0" smtClean="0"/>
              <a:t>o</a:t>
            </a:r>
            <a:r>
              <a:rPr lang="en-US" dirty="0" smtClean="0"/>
              <a:t>C </a:t>
            </a:r>
          </a:p>
          <a:p>
            <a:r>
              <a:rPr lang="en-US" dirty="0" smtClean="0"/>
              <a:t>Protein structure, membrane structure</a:t>
            </a:r>
          </a:p>
          <a:p>
            <a:r>
              <a:rPr lang="en-US" dirty="0" smtClean="0"/>
              <a:t>Acclimation</a:t>
            </a:r>
          </a:p>
          <a:p>
            <a:r>
              <a:rPr lang="en-US" dirty="0" smtClean="0"/>
              <a:t>Duration</a:t>
            </a:r>
          </a:p>
          <a:p>
            <a:r>
              <a:rPr lang="en-US" b="1" dirty="0" err="1" smtClean="0"/>
              <a:t>Cryptobiosis</a:t>
            </a:r>
            <a:r>
              <a:rPr lang="en-US" b="1" dirty="0" smtClean="0"/>
              <a:t>:  </a:t>
            </a:r>
            <a:r>
              <a:rPr lang="en-US" dirty="0" smtClean="0"/>
              <a:t>ability to dry out</a:t>
            </a:r>
          </a:p>
          <a:p>
            <a:pPr lvl="1"/>
            <a:r>
              <a:rPr lang="en-US" dirty="0" smtClean="0"/>
              <a:t>0 metabolism</a:t>
            </a:r>
          </a:p>
          <a:p>
            <a:pPr lvl="1"/>
            <a:r>
              <a:rPr lang="en-US" dirty="0" smtClean="0"/>
              <a:t>No water</a:t>
            </a:r>
          </a:p>
          <a:p>
            <a:pPr lvl="1"/>
            <a:r>
              <a:rPr lang="en-US" dirty="0" smtClean="0"/>
              <a:t>Tolerate 100</a:t>
            </a:r>
            <a:r>
              <a:rPr lang="en-US" baseline="30000" dirty="0" smtClean="0"/>
              <a:t>o</a:t>
            </a:r>
            <a:r>
              <a:rPr lang="en-US" dirty="0" smtClean="0"/>
              <a:t>C to -27</a:t>
            </a:r>
            <a:r>
              <a:rPr lang="en-US" baseline="30000" dirty="0" smtClean="0"/>
              <a:t>o</a:t>
            </a:r>
            <a:r>
              <a:rPr lang="en-US" dirty="0" smtClean="0"/>
              <a:t>C</a:t>
            </a:r>
          </a:p>
        </p:txBody>
      </p:sp>
      <p:pic>
        <p:nvPicPr>
          <p:cNvPr id="36866" name="Picture 2" descr="http://2.bp.blogspot.com/-_iY3keGtSfE/TsAUJfTK_KI/AAAAAAAAFRw/u_fFBkTR5tE/s1600/Chironomid_diagram.jpg"/>
          <p:cNvPicPr>
            <a:picLocks noChangeAspect="1" noChangeArrowheads="1"/>
          </p:cNvPicPr>
          <p:nvPr/>
        </p:nvPicPr>
        <p:blipFill>
          <a:blip r:embed="rId2"/>
          <a:srcRect/>
          <a:stretch>
            <a:fillRect/>
          </a:stretch>
        </p:blipFill>
        <p:spPr bwMode="auto">
          <a:xfrm>
            <a:off x="6160200" y="2983832"/>
            <a:ext cx="2303356" cy="3374106"/>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Migration</a:t>
            </a:r>
            <a:endParaRPr lang="en-US" dirty="0"/>
          </a:p>
        </p:txBody>
      </p:sp>
      <p:sp>
        <p:nvSpPr>
          <p:cNvPr id="3" name="Content Placeholder 2"/>
          <p:cNvSpPr>
            <a:spLocks noGrp="1"/>
          </p:cNvSpPr>
          <p:nvPr>
            <p:ph idx="1"/>
          </p:nvPr>
        </p:nvSpPr>
        <p:spPr/>
        <p:txBody>
          <a:bodyPr/>
          <a:lstStyle/>
          <a:p>
            <a:r>
              <a:rPr lang="en-US" dirty="0" smtClean="0"/>
              <a:t>Dispersal vs. Migration</a:t>
            </a:r>
          </a:p>
          <a:p>
            <a:r>
              <a:rPr lang="en-US" dirty="0" smtClean="0"/>
              <a:t>Definitions vary.</a:t>
            </a:r>
          </a:p>
          <a:p>
            <a:pPr lvl="1"/>
            <a:r>
              <a:rPr lang="en-US" dirty="0" smtClean="0"/>
              <a:t>Seasonal movement</a:t>
            </a:r>
          </a:p>
          <a:p>
            <a:pPr lvl="1"/>
            <a:r>
              <a:rPr lang="en-US" dirty="0" smtClean="0"/>
              <a:t>Physiologically cued movement</a:t>
            </a:r>
          </a:p>
          <a:p>
            <a:pPr lvl="1"/>
            <a:r>
              <a:rPr lang="en-US" dirty="0" smtClean="0"/>
              <a:t>Physiological and behavioral changes</a:t>
            </a:r>
          </a:p>
          <a:p>
            <a:pPr lvl="2"/>
            <a:r>
              <a:rPr lang="en-US" dirty="0" smtClean="0"/>
              <a:t>Reproduction shuts down </a:t>
            </a:r>
          </a:p>
          <a:p>
            <a:pPr lvl="3"/>
            <a:r>
              <a:rPr lang="en-US" dirty="0" smtClean="0"/>
              <a:t>sometimes reproductive </a:t>
            </a:r>
            <a:r>
              <a:rPr lang="en-US" dirty="0" err="1" smtClean="0"/>
              <a:t>diapause</a:t>
            </a:r>
            <a:endParaRPr lang="en-US" dirty="0" smtClean="0"/>
          </a:p>
          <a:p>
            <a:pPr lvl="2"/>
            <a:r>
              <a:rPr lang="en-US" dirty="0" smtClean="0"/>
              <a:t>Energy stored, diverted to flight</a:t>
            </a:r>
          </a:p>
          <a:p>
            <a:pPr lvl="2"/>
            <a:r>
              <a:rPr lang="en-US" dirty="0" smtClean="0"/>
              <a:t>Usually pre-reproductive individuals migrate</a:t>
            </a:r>
          </a:p>
          <a:p>
            <a:pPr lvl="2"/>
            <a:r>
              <a:rPr lang="en-US" dirty="0" smtClean="0"/>
              <a:t>Reproduction commences after migration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2" y="154318"/>
            <a:ext cx="3850105" cy="709612"/>
          </a:xfrm>
        </p:spPr>
        <p:txBody>
          <a:bodyPr/>
          <a:lstStyle/>
          <a:p>
            <a:r>
              <a:rPr lang="en-US" dirty="0" smtClean="0"/>
              <a:t>Polymorphism</a:t>
            </a:r>
            <a:endParaRPr lang="en-US" dirty="0"/>
          </a:p>
        </p:txBody>
      </p:sp>
      <p:sp>
        <p:nvSpPr>
          <p:cNvPr id="3" name="Content Placeholder 2"/>
          <p:cNvSpPr>
            <a:spLocks noGrp="1"/>
          </p:cNvSpPr>
          <p:nvPr>
            <p:ph idx="1"/>
          </p:nvPr>
        </p:nvSpPr>
        <p:spPr>
          <a:xfrm>
            <a:off x="155575" y="806116"/>
            <a:ext cx="4151730" cy="1632033"/>
          </a:xfrm>
        </p:spPr>
        <p:txBody>
          <a:bodyPr/>
          <a:lstStyle/>
          <a:p>
            <a:r>
              <a:rPr lang="en-US" sz="2000" dirty="0" smtClean="0"/>
              <a:t>Existence of distinct morphological forms of the same stage within a species or population</a:t>
            </a:r>
          </a:p>
          <a:p>
            <a:r>
              <a:rPr lang="en-US" sz="2000" dirty="0" smtClean="0"/>
              <a:t>Usually discrete</a:t>
            </a:r>
          </a:p>
          <a:p>
            <a:endParaRPr lang="en-US" sz="2000" dirty="0"/>
          </a:p>
        </p:txBody>
      </p:sp>
      <p:pic>
        <p:nvPicPr>
          <p:cNvPr id="40962" name="Picture 2" descr="http://www.cals.ncsu.edu/course/ent425/images/tutorials/ecology/survival/peppered_moth02.jpg"/>
          <p:cNvPicPr>
            <a:picLocks noChangeAspect="1" noChangeArrowheads="1"/>
          </p:cNvPicPr>
          <p:nvPr/>
        </p:nvPicPr>
        <p:blipFill>
          <a:blip r:embed="rId2"/>
          <a:srcRect/>
          <a:stretch>
            <a:fillRect/>
          </a:stretch>
        </p:blipFill>
        <p:spPr bwMode="auto">
          <a:xfrm>
            <a:off x="288752" y="2228261"/>
            <a:ext cx="2381250" cy="1762126"/>
          </a:xfrm>
          <a:prstGeom prst="rect">
            <a:avLst/>
          </a:prstGeom>
          <a:noFill/>
        </p:spPr>
      </p:pic>
      <p:pic>
        <p:nvPicPr>
          <p:cNvPr id="40966" name="Picture 6" descr="http://ars.sciencedirect.com/content/image/1-s2.0-S0169534703002829-gr1.jpg"/>
          <p:cNvPicPr>
            <a:picLocks noChangeAspect="1" noChangeArrowheads="1"/>
          </p:cNvPicPr>
          <p:nvPr/>
        </p:nvPicPr>
        <p:blipFill>
          <a:blip r:embed="rId3"/>
          <a:srcRect t="63716" r="71178"/>
          <a:stretch>
            <a:fillRect/>
          </a:stretch>
        </p:blipFill>
        <p:spPr bwMode="auto">
          <a:xfrm>
            <a:off x="4400553" y="228303"/>
            <a:ext cx="1783682" cy="1271254"/>
          </a:xfrm>
          <a:prstGeom prst="rect">
            <a:avLst/>
          </a:prstGeom>
          <a:noFill/>
        </p:spPr>
      </p:pic>
      <p:pic>
        <p:nvPicPr>
          <p:cNvPr id="40968" name="Picture 8" descr="http://dragonflywoman.files.wordpress.com/2009/09/anax-mating1.jpg%3Fw%3D300%26h%3D261"/>
          <p:cNvPicPr>
            <a:picLocks noChangeAspect="1" noChangeArrowheads="1"/>
          </p:cNvPicPr>
          <p:nvPr/>
        </p:nvPicPr>
        <p:blipFill>
          <a:blip r:embed="rId4"/>
          <a:srcRect/>
          <a:stretch>
            <a:fillRect/>
          </a:stretch>
        </p:blipFill>
        <p:spPr bwMode="auto">
          <a:xfrm>
            <a:off x="155575" y="4183554"/>
            <a:ext cx="2857500" cy="2486026"/>
          </a:xfrm>
          <a:prstGeom prst="rect">
            <a:avLst/>
          </a:prstGeom>
          <a:noFill/>
        </p:spPr>
      </p:pic>
      <p:pic>
        <p:nvPicPr>
          <p:cNvPr id="40972" name="Picture 12" descr="http://ars.els-cdn.com/content/image/1-s2.0-S0169534710001059-gr1.jpg"/>
          <p:cNvPicPr>
            <a:picLocks noChangeAspect="1" noChangeArrowheads="1"/>
          </p:cNvPicPr>
          <p:nvPr/>
        </p:nvPicPr>
        <p:blipFill>
          <a:blip r:embed="rId5"/>
          <a:srcRect l="2541" t="49810" r="44841"/>
          <a:stretch>
            <a:fillRect/>
          </a:stretch>
        </p:blipFill>
        <p:spPr bwMode="auto">
          <a:xfrm>
            <a:off x="2772048" y="2281637"/>
            <a:ext cx="2276401" cy="1672389"/>
          </a:xfrm>
          <a:prstGeom prst="rect">
            <a:avLst/>
          </a:prstGeom>
          <a:noFill/>
        </p:spPr>
      </p:pic>
      <p:pic>
        <p:nvPicPr>
          <p:cNvPr id="40974" name="Picture 14" descr="http://www.unifr.ch/biol/ecology/haag/pictures/numata1.jpg"/>
          <p:cNvPicPr>
            <a:picLocks noChangeAspect="1" noChangeArrowheads="1"/>
          </p:cNvPicPr>
          <p:nvPr/>
        </p:nvPicPr>
        <p:blipFill>
          <a:blip r:embed="rId6"/>
          <a:srcRect/>
          <a:stretch>
            <a:fillRect/>
          </a:stretch>
        </p:blipFill>
        <p:spPr bwMode="auto">
          <a:xfrm>
            <a:off x="5173014" y="1992539"/>
            <a:ext cx="2352675" cy="1933576"/>
          </a:xfrm>
          <a:prstGeom prst="rect">
            <a:avLst/>
          </a:prstGeom>
          <a:noFill/>
        </p:spPr>
      </p:pic>
      <p:pic>
        <p:nvPicPr>
          <p:cNvPr id="40976" name="Picture 16" descr="http://icb.oxfordjournals.org/content/45/3/511/F1.large.jpg"/>
          <p:cNvPicPr>
            <a:picLocks noChangeAspect="1" noChangeArrowheads="1"/>
          </p:cNvPicPr>
          <p:nvPr/>
        </p:nvPicPr>
        <p:blipFill>
          <a:blip r:embed="rId7"/>
          <a:srcRect l="3340" t="7316" r="69574" b="13479"/>
          <a:stretch>
            <a:fillRect/>
          </a:stretch>
        </p:blipFill>
        <p:spPr bwMode="auto">
          <a:xfrm>
            <a:off x="7633971" y="1992539"/>
            <a:ext cx="1510029" cy="2642180"/>
          </a:xfrm>
          <a:prstGeom prst="rect">
            <a:avLst/>
          </a:prstGeom>
          <a:noFill/>
        </p:spPr>
      </p:pic>
      <p:pic>
        <p:nvPicPr>
          <p:cNvPr id="40978" name="Picture 18" descr="http://titan.biotec.uiuc.edu/locust/Phase_polymorphism.jpg"/>
          <p:cNvPicPr>
            <a:picLocks noChangeAspect="1" noChangeArrowheads="1"/>
          </p:cNvPicPr>
          <p:nvPr/>
        </p:nvPicPr>
        <p:blipFill>
          <a:blip r:embed="rId8"/>
          <a:srcRect l="3882" t="10276" r="3446" b="1483"/>
          <a:stretch>
            <a:fillRect/>
          </a:stretch>
        </p:blipFill>
        <p:spPr bwMode="auto">
          <a:xfrm>
            <a:off x="3073235" y="4002419"/>
            <a:ext cx="3965380" cy="2831830"/>
          </a:xfrm>
          <a:prstGeom prst="rect">
            <a:avLst/>
          </a:prstGeom>
          <a:noFill/>
        </p:spPr>
      </p:pic>
      <p:pic>
        <p:nvPicPr>
          <p:cNvPr id="40980" name="Picture 20" descr="http://www.alexanderwild.com/Ants/Making-a-Living/Army-Ants/burchelli10/1186477456_wwy5g-L-1.jpg"/>
          <p:cNvPicPr>
            <a:picLocks noChangeAspect="1" noChangeArrowheads="1"/>
          </p:cNvPicPr>
          <p:nvPr/>
        </p:nvPicPr>
        <p:blipFill>
          <a:blip r:embed="rId9"/>
          <a:srcRect/>
          <a:stretch>
            <a:fillRect/>
          </a:stretch>
        </p:blipFill>
        <p:spPr bwMode="auto">
          <a:xfrm>
            <a:off x="6184235" y="46031"/>
            <a:ext cx="2858002" cy="1946508"/>
          </a:xfrm>
          <a:prstGeom prst="rect">
            <a:avLst/>
          </a:prstGeom>
          <a:noFill/>
        </p:spPr>
      </p:pic>
      <p:pic>
        <p:nvPicPr>
          <p:cNvPr id="40984" name="Picture 24" descr="http://www.oum.ox.ac.uk/thezone/insects/bugid/results/images/streps.jpg"/>
          <p:cNvPicPr>
            <a:picLocks noChangeAspect="1" noChangeArrowheads="1"/>
          </p:cNvPicPr>
          <p:nvPr/>
        </p:nvPicPr>
        <p:blipFill>
          <a:blip r:embed="rId10"/>
          <a:srcRect l="19094" r="14437"/>
          <a:stretch>
            <a:fillRect/>
          </a:stretch>
        </p:blipFill>
        <p:spPr bwMode="auto">
          <a:xfrm>
            <a:off x="7189073" y="4634718"/>
            <a:ext cx="1613848" cy="203486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Kinds of polymorphism</a:t>
            </a:r>
            <a:endParaRPr lang="en-US" dirty="0"/>
          </a:p>
        </p:txBody>
      </p:sp>
      <p:sp>
        <p:nvSpPr>
          <p:cNvPr id="3" name="Content Placeholder 2"/>
          <p:cNvSpPr>
            <a:spLocks noGrp="1"/>
          </p:cNvSpPr>
          <p:nvPr>
            <p:ph idx="1"/>
          </p:nvPr>
        </p:nvSpPr>
        <p:spPr/>
        <p:txBody>
          <a:bodyPr/>
          <a:lstStyle/>
          <a:p>
            <a:r>
              <a:rPr lang="en-US" dirty="0" smtClean="0"/>
              <a:t>Genetic</a:t>
            </a:r>
          </a:p>
          <a:p>
            <a:pPr lvl="1"/>
            <a:r>
              <a:rPr lang="en-US" dirty="0" smtClean="0"/>
              <a:t>Color, </a:t>
            </a:r>
            <a:r>
              <a:rPr lang="en-US" dirty="0" err="1" smtClean="0"/>
              <a:t>melanism</a:t>
            </a:r>
            <a:endParaRPr lang="en-US" dirty="0" smtClean="0"/>
          </a:p>
          <a:p>
            <a:pPr lvl="1"/>
            <a:r>
              <a:rPr lang="en-US" dirty="0" smtClean="0"/>
              <a:t>Mimicry, </a:t>
            </a:r>
            <a:r>
              <a:rPr lang="en-US" dirty="0" err="1" smtClean="0"/>
              <a:t>crypsis</a:t>
            </a:r>
            <a:endParaRPr lang="en-US" dirty="0" smtClean="0"/>
          </a:p>
          <a:p>
            <a:pPr lvl="1"/>
            <a:r>
              <a:rPr lang="en-US" dirty="0" smtClean="0"/>
              <a:t>Maintained by balancing selection or </a:t>
            </a:r>
            <a:r>
              <a:rPr lang="en-US" dirty="0" err="1" smtClean="0"/>
              <a:t>geneflow</a:t>
            </a:r>
            <a:endParaRPr lang="en-US" dirty="0" smtClean="0"/>
          </a:p>
          <a:p>
            <a:r>
              <a:rPr lang="en-US" dirty="0" smtClean="0"/>
              <a:t>Environmental </a:t>
            </a:r>
            <a:r>
              <a:rPr lang="en-US" b="1" dirty="0" smtClean="0"/>
              <a:t>{</a:t>
            </a:r>
            <a:r>
              <a:rPr lang="en-US" b="1" dirty="0" err="1" smtClean="0"/>
              <a:t>polyphenism</a:t>
            </a:r>
            <a:r>
              <a:rPr lang="en-US" b="1" dirty="0" smtClean="0"/>
              <a:t>}</a:t>
            </a:r>
          </a:p>
          <a:p>
            <a:pPr lvl="1"/>
            <a:r>
              <a:rPr lang="en-US" dirty="0" smtClean="0"/>
              <a:t>Diet</a:t>
            </a:r>
          </a:p>
          <a:p>
            <a:pPr lvl="1"/>
            <a:r>
              <a:rPr lang="en-US" dirty="0" smtClean="0"/>
              <a:t>Growth and Size</a:t>
            </a:r>
          </a:p>
          <a:p>
            <a:pPr lvl="1"/>
            <a:r>
              <a:rPr lang="en-US" dirty="0" smtClean="0"/>
              <a:t>Social environment</a:t>
            </a:r>
          </a:p>
          <a:p>
            <a:pPr lvl="1"/>
            <a:r>
              <a:rPr lang="en-US" dirty="0" smtClean="0"/>
              <a:t>Behavior correlates with morphology (Mating, dispersal)</a:t>
            </a:r>
          </a:p>
          <a:p>
            <a:pPr lvl="1"/>
            <a:r>
              <a:rPr lang="en-US" dirty="0" smtClean="0"/>
              <a:t>May be adaptive instance of phenotypic plasticity</a:t>
            </a:r>
          </a:p>
          <a:p>
            <a:pPr lvl="1"/>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Age/Stage grading:  </a:t>
            </a:r>
            <a:r>
              <a:rPr lang="en-US" dirty="0" err="1" smtClean="0"/>
              <a:t>immatures</a:t>
            </a:r>
            <a:endParaRPr lang="en-US" dirty="0"/>
          </a:p>
        </p:txBody>
      </p:sp>
      <p:pic>
        <p:nvPicPr>
          <p:cNvPr id="44034" name="Picture 2" descr="G:\entomology bsc 301\textbook images\ch6\ch6\300dpi\c06f012.jpg"/>
          <p:cNvPicPr>
            <a:picLocks noGrp="1" noChangeAspect="1" noChangeArrowheads="1"/>
          </p:cNvPicPr>
          <p:nvPr>
            <p:ph idx="1"/>
          </p:nvPr>
        </p:nvPicPr>
        <p:blipFill>
          <a:blip r:embed="rId2"/>
          <a:srcRect/>
          <a:stretch>
            <a:fillRect/>
          </a:stretch>
        </p:blipFill>
        <p:spPr bwMode="auto">
          <a:xfrm>
            <a:off x="457200" y="828986"/>
            <a:ext cx="8229600" cy="566357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Insect development [Box 6.1]</a:t>
            </a:r>
            <a:endParaRPr lang="en-US" dirty="0"/>
          </a:p>
        </p:txBody>
      </p:sp>
      <p:sp>
        <p:nvSpPr>
          <p:cNvPr id="6" name="Content Placeholder 5"/>
          <p:cNvSpPr>
            <a:spLocks noGrp="1"/>
          </p:cNvSpPr>
          <p:nvPr>
            <p:ph idx="1"/>
          </p:nvPr>
        </p:nvSpPr>
        <p:spPr>
          <a:xfrm>
            <a:off x="255863" y="960496"/>
            <a:ext cx="5155035" cy="5538412"/>
          </a:xfrm>
        </p:spPr>
        <p:txBody>
          <a:bodyPr/>
          <a:lstStyle/>
          <a:p>
            <a:r>
              <a:rPr lang="en-US" sz="2000" dirty="0" smtClean="0"/>
              <a:t>Transcription factors</a:t>
            </a:r>
          </a:p>
          <a:p>
            <a:pPr lvl="1"/>
            <a:r>
              <a:rPr lang="en-US" sz="1800" dirty="0" smtClean="0"/>
              <a:t>Molecular switches</a:t>
            </a:r>
          </a:p>
          <a:p>
            <a:pPr lvl="1"/>
            <a:r>
              <a:rPr lang="en-US" sz="1800" dirty="0" smtClean="0"/>
              <a:t>Turn on/off other genes</a:t>
            </a:r>
          </a:p>
          <a:p>
            <a:pPr lvl="1"/>
            <a:r>
              <a:rPr lang="en-US" sz="1800" dirty="0" err="1" smtClean="0"/>
              <a:t>Cis</a:t>
            </a:r>
            <a:r>
              <a:rPr lang="en-US" sz="1800" dirty="0" smtClean="0"/>
              <a:t>-regulatory [same DNA strand]</a:t>
            </a:r>
          </a:p>
          <a:p>
            <a:pPr lvl="1"/>
            <a:r>
              <a:rPr lang="en-US" sz="1800" dirty="0" smtClean="0"/>
              <a:t>Regulate in a hierarchy in early embryo</a:t>
            </a:r>
          </a:p>
          <a:p>
            <a:r>
              <a:rPr lang="en-US" sz="2000" dirty="0" err="1" smtClean="0"/>
              <a:t>Hox</a:t>
            </a:r>
            <a:r>
              <a:rPr lang="en-US" sz="2000" dirty="0" smtClean="0"/>
              <a:t> (homeotic)</a:t>
            </a:r>
          </a:p>
          <a:p>
            <a:pPr lvl="1"/>
            <a:r>
              <a:rPr lang="en-US" sz="1800" dirty="0" smtClean="0"/>
              <a:t>Expression localized; creates segmental identity</a:t>
            </a:r>
          </a:p>
          <a:p>
            <a:pPr lvl="1"/>
            <a:r>
              <a:rPr lang="en-US" sz="1800" dirty="0"/>
              <a:t>S</a:t>
            </a:r>
            <a:r>
              <a:rPr lang="en-US" sz="1800" dirty="0" smtClean="0"/>
              <a:t>timulates development of limbs, other structures</a:t>
            </a:r>
          </a:p>
          <a:p>
            <a:pPr lvl="1"/>
            <a:r>
              <a:rPr lang="en-US" sz="1800" dirty="0" smtClean="0"/>
              <a:t>Gene structure, position on chromosome,  evolutionarily conserved</a:t>
            </a:r>
          </a:p>
          <a:p>
            <a:pPr lvl="1"/>
            <a:r>
              <a:rPr lang="en-US" sz="1800" dirty="0" smtClean="0"/>
              <a:t>Order of expression follows position on chromosome (start=head)</a:t>
            </a:r>
          </a:p>
          <a:p>
            <a:pPr lvl="1"/>
            <a:r>
              <a:rPr lang="en-US" sz="1800" dirty="0" err="1" smtClean="0"/>
              <a:t>Pleiotropy</a:t>
            </a:r>
            <a:r>
              <a:rPr lang="en-US" sz="1800" dirty="0" smtClean="0"/>
              <a:t> common</a:t>
            </a:r>
          </a:p>
          <a:p>
            <a:pPr lvl="2"/>
            <a:r>
              <a:rPr lang="en-US" sz="1800" dirty="0" smtClean="0"/>
              <a:t>Particular </a:t>
            </a:r>
            <a:r>
              <a:rPr lang="en-US" sz="1800" dirty="0" err="1" smtClean="0"/>
              <a:t>Hox</a:t>
            </a:r>
            <a:r>
              <a:rPr lang="en-US" sz="1800" dirty="0" smtClean="0"/>
              <a:t> genes may regulate 100s of others</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8669" y="1195388"/>
            <a:ext cx="2593848" cy="5303520"/>
          </a:xfrm>
          <a:prstGeom prst="rect">
            <a:avLst/>
          </a:prstGeom>
        </p:spPr>
      </p:pic>
      <p:sp>
        <p:nvSpPr>
          <p:cNvPr id="8" name="Rectangular Callout 7"/>
          <p:cNvSpPr/>
          <p:nvPr/>
        </p:nvSpPr>
        <p:spPr>
          <a:xfrm>
            <a:off x="7910818" y="557825"/>
            <a:ext cx="1090569" cy="637563"/>
          </a:xfrm>
          <a:prstGeom prst="wedgeRectCallout">
            <a:avLst>
              <a:gd name="adj1" fmla="val -86589"/>
              <a:gd name="adj2" fmla="val 100658"/>
            </a:avLst>
          </a:prstGeom>
          <a:no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i="1" dirty="0" err="1" smtClean="0"/>
              <a:t>Bicoid</a:t>
            </a:r>
            <a:r>
              <a:rPr lang="en-US" sz="1200" i="1" dirty="0" smtClean="0"/>
              <a:t> </a:t>
            </a:r>
            <a:r>
              <a:rPr lang="en-US" sz="1200" dirty="0" smtClean="0"/>
              <a:t>mRNA</a:t>
            </a:r>
          </a:p>
          <a:p>
            <a:pPr algn="ctr"/>
            <a:r>
              <a:rPr lang="en-US" sz="1200" dirty="0" smtClean="0"/>
              <a:t>Maternal</a:t>
            </a:r>
          </a:p>
          <a:p>
            <a:pPr algn="ctr"/>
            <a:r>
              <a:rPr lang="en-US" sz="1200" dirty="0" smtClean="0"/>
              <a:t>anterior</a:t>
            </a:r>
            <a:endParaRPr lang="en-US" sz="1200" dirty="0"/>
          </a:p>
        </p:txBody>
      </p:sp>
      <p:sp>
        <p:nvSpPr>
          <p:cNvPr id="11" name="Rectangular Callout 10"/>
          <p:cNvSpPr/>
          <p:nvPr/>
        </p:nvSpPr>
        <p:spPr>
          <a:xfrm>
            <a:off x="8120543" y="1448455"/>
            <a:ext cx="901816" cy="637563"/>
          </a:xfrm>
          <a:prstGeom prst="wedgeRectCallout">
            <a:avLst>
              <a:gd name="adj1" fmla="val -115620"/>
              <a:gd name="adj2" fmla="val 54605"/>
            </a:avLst>
          </a:prstGeom>
          <a:no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i="1" dirty="0" err="1" smtClean="0"/>
              <a:t>Kruppel</a:t>
            </a:r>
            <a:r>
              <a:rPr lang="en-US" sz="1200" i="1" dirty="0" smtClean="0"/>
              <a:t> </a:t>
            </a:r>
            <a:endParaRPr lang="en-US" sz="1200" dirty="0" smtClean="0"/>
          </a:p>
          <a:p>
            <a:pPr algn="ctr"/>
            <a:r>
              <a:rPr lang="en-US" sz="1200" dirty="0" smtClean="0"/>
              <a:t>zygotic</a:t>
            </a:r>
          </a:p>
          <a:p>
            <a:pPr algn="ctr"/>
            <a:r>
              <a:rPr lang="en-US" sz="1200" dirty="0" smtClean="0"/>
              <a:t>zonation</a:t>
            </a:r>
            <a:endParaRPr lang="en-US" sz="1200" dirty="0"/>
          </a:p>
        </p:txBody>
      </p:sp>
      <p:sp>
        <p:nvSpPr>
          <p:cNvPr id="12" name="Rectangular Callout 11"/>
          <p:cNvSpPr/>
          <p:nvPr/>
        </p:nvSpPr>
        <p:spPr>
          <a:xfrm>
            <a:off x="7889846" y="2355865"/>
            <a:ext cx="1010874" cy="637563"/>
          </a:xfrm>
          <a:prstGeom prst="wedgeRectCallout">
            <a:avLst>
              <a:gd name="adj1" fmla="val -75198"/>
              <a:gd name="adj2" fmla="val 13816"/>
            </a:avLst>
          </a:prstGeom>
          <a:no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i="1" dirty="0" smtClean="0"/>
              <a:t>Hairy </a:t>
            </a:r>
            <a:endParaRPr lang="en-US" sz="1100" dirty="0" smtClean="0"/>
          </a:p>
          <a:p>
            <a:pPr algn="ctr"/>
            <a:r>
              <a:rPr lang="en-US" sz="1100" dirty="0" smtClean="0"/>
              <a:t>zygotic</a:t>
            </a:r>
          </a:p>
          <a:p>
            <a:pPr algn="ctr"/>
            <a:r>
              <a:rPr lang="en-US" sz="1100" dirty="0" smtClean="0"/>
              <a:t>Segmentation</a:t>
            </a:r>
            <a:endParaRPr lang="en-US" sz="1100" dirty="0"/>
          </a:p>
        </p:txBody>
      </p:sp>
      <p:sp>
        <p:nvSpPr>
          <p:cNvPr id="13" name="Rectangular Callout 12"/>
          <p:cNvSpPr/>
          <p:nvPr/>
        </p:nvSpPr>
        <p:spPr>
          <a:xfrm>
            <a:off x="7789177" y="3061937"/>
            <a:ext cx="1233182" cy="637563"/>
          </a:xfrm>
          <a:prstGeom prst="wedgeRectCallout">
            <a:avLst>
              <a:gd name="adj1" fmla="val -67701"/>
              <a:gd name="adj2" fmla="val -9869"/>
            </a:avLst>
          </a:prstGeom>
          <a:no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i="1" dirty="0" smtClean="0"/>
              <a:t>wingless</a:t>
            </a:r>
            <a:endParaRPr lang="en-US" sz="1100" dirty="0" smtClean="0"/>
          </a:p>
          <a:p>
            <a:pPr algn="ctr"/>
            <a:r>
              <a:rPr lang="en-US" sz="1100" dirty="0" smtClean="0"/>
              <a:t>zygotic</a:t>
            </a:r>
          </a:p>
          <a:p>
            <a:pPr algn="ctr"/>
            <a:r>
              <a:rPr lang="en-US" sz="1100" dirty="0" smtClean="0"/>
              <a:t>Segment polarity</a:t>
            </a:r>
            <a:endParaRPr lang="en-US" sz="1100" dirty="0"/>
          </a:p>
        </p:txBody>
      </p:sp>
    </p:spTree>
    <p:extLst>
      <p:ext uri="{BB962C8B-B14F-4D97-AF65-F5344CB8AC3E}">
        <p14:creationId xmlns:p14="http://schemas.microsoft.com/office/powerpoint/2010/main" val="1824737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and stage</a:t>
            </a:r>
            <a:endParaRPr lang="en-US" dirty="0"/>
          </a:p>
        </p:txBody>
      </p:sp>
      <p:sp>
        <p:nvSpPr>
          <p:cNvPr id="3" name="Content Placeholder 2"/>
          <p:cNvSpPr>
            <a:spLocks noGrp="1"/>
          </p:cNvSpPr>
          <p:nvPr>
            <p:ph idx="1"/>
          </p:nvPr>
        </p:nvSpPr>
        <p:spPr/>
        <p:txBody>
          <a:bodyPr/>
          <a:lstStyle/>
          <a:p>
            <a:r>
              <a:rPr lang="en-US" dirty="0" err="1" smtClean="0"/>
              <a:t>Dyar’s</a:t>
            </a:r>
            <a:r>
              <a:rPr lang="en-US" dirty="0" smtClean="0"/>
              <a:t> rule:  Ratio of linear size of stage </a:t>
            </a:r>
            <a:r>
              <a:rPr lang="en-US" i="1" dirty="0" err="1" smtClean="0"/>
              <a:t>i</a:t>
            </a:r>
            <a:r>
              <a:rPr lang="en-US" i="1" dirty="0" smtClean="0"/>
              <a:t> </a:t>
            </a:r>
            <a:r>
              <a:rPr lang="en-US" dirty="0" smtClean="0"/>
              <a:t>to stage </a:t>
            </a:r>
            <a:r>
              <a:rPr lang="en-US" i="1" dirty="0" smtClean="0"/>
              <a:t>i-</a:t>
            </a:r>
            <a:r>
              <a:rPr lang="en-US" dirty="0" smtClean="0"/>
              <a:t>1 is a constant between 1.3 and 1.7</a:t>
            </a:r>
          </a:p>
          <a:p>
            <a:r>
              <a:rPr lang="en-US" dirty="0" err="1" smtClean="0"/>
              <a:t>Przibram’s</a:t>
            </a:r>
            <a:r>
              <a:rPr lang="en-US" dirty="0" smtClean="0"/>
              <a:t> rule:  Mass doubles each </a:t>
            </a:r>
            <a:r>
              <a:rPr lang="en-US" dirty="0" err="1" smtClean="0"/>
              <a:t>instar</a:t>
            </a:r>
            <a:endParaRPr lang="en-US" dirty="0" smtClean="0"/>
          </a:p>
          <a:p>
            <a:r>
              <a:rPr lang="en-US" dirty="0" smtClean="0"/>
              <a:t>Both have lots of exceptions and sources of variation</a:t>
            </a:r>
          </a:p>
          <a:p>
            <a:r>
              <a:rPr lang="en-US" dirty="0" smtClean="0"/>
              <a:t>Different body parts grow </a:t>
            </a:r>
            <a:r>
              <a:rPr lang="en-US" dirty="0" err="1" smtClean="0"/>
              <a:t>allometrically</a:t>
            </a:r>
            <a:endParaRPr lang="en-US" dirty="0" smtClean="0"/>
          </a:p>
          <a:p>
            <a:pPr lvl="1"/>
            <a:r>
              <a:rPr lang="en-US" dirty="0" smtClean="0"/>
              <a:t>Don’t all increase at the same rate</a:t>
            </a:r>
          </a:p>
          <a:p>
            <a:pPr lvl="1"/>
            <a:r>
              <a:rPr lang="en-US" dirty="0" smtClean="0"/>
              <a:t>Horn polymorphism in dung beetles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grading of adults</a:t>
            </a:r>
            <a:endParaRPr lang="en-US" dirty="0"/>
          </a:p>
        </p:txBody>
      </p:sp>
      <p:sp>
        <p:nvSpPr>
          <p:cNvPr id="3" name="Content Placeholder 2"/>
          <p:cNvSpPr>
            <a:spLocks noGrp="1"/>
          </p:cNvSpPr>
          <p:nvPr>
            <p:ph idx="1"/>
          </p:nvPr>
        </p:nvSpPr>
        <p:spPr/>
        <p:txBody>
          <a:bodyPr/>
          <a:lstStyle/>
          <a:p>
            <a:r>
              <a:rPr lang="en-US" dirty="0" smtClean="0"/>
              <a:t>Reproductive structures</a:t>
            </a:r>
          </a:p>
          <a:p>
            <a:pPr lvl="1"/>
            <a:r>
              <a:rPr lang="en-US" dirty="0" smtClean="0"/>
              <a:t>Stage, not age</a:t>
            </a:r>
          </a:p>
          <a:p>
            <a:r>
              <a:rPr lang="en-US" dirty="0" err="1" smtClean="0"/>
              <a:t>Cuticular</a:t>
            </a:r>
            <a:r>
              <a:rPr lang="en-US" dirty="0" smtClean="0"/>
              <a:t> components</a:t>
            </a:r>
          </a:p>
          <a:p>
            <a:pPr lvl="1"/>
            <a:r>
              <a:rPr lang="en-US" dirty="0" smtClean="0"/>
              <a:t>Hydrocarbons</a:t>
            </a:r>
          </a:p>
          <a:p>
            <a:pPr lvl="1"/>
            <a:r>
              <a:rPr lang="en-US" dirty="0" err="1" smtClean="0"/>
              <a:t>Cuticular</a:t>
            </a:r>
            <a:r>
              <a:rPr lang="en-US" dirty="0" smtClean="0"/>
              <a:t> growth lines</a:t>
            </a:r>
          </a:p>
          <a:p>
            <a:pPr lvl="1"/>
            <a:r>
              <a:rPr lang="en-US" dirty="0" smtClean="0"/>
              <a:t>All dependent on temperature, not just age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a:t>
            </a:r>
            <a:endParaRPr lang="en-US" dirty="0"/>
          </a:p>
        </p:txBody>
      </p:sp>
      <p:sp>
        <p:nvSpPr>
          <p:cNvPr id="3" name="Content Placeholder 2"/>
          <p:cNvSpPr>
            <a:spLocks noGrp="1"/>
          </p:cNvSpPr>
          <p:nvPr>
            <p:ph idx="1"/>
          </p:nvPr>
        </p:nvSpPr>
        <p:spPr>
          <a:xfrm>
            <a:off x="457200" y="897622"/>
            <a:ext cx="8229600" cy="5228541"/>
          </a:xfrm>
        </p:spPr>
        <p:txBody>
          <a:bodyPr/>
          <a:lstStyle/>
          <a:p>
            <a:r>
              <a:rPr lang="en-US" dirty="0" smtClean="0"/>
              <a:t>Length change is discontinuous</a:t>
            </a:r>
          </a:p>
          <a:p>
            <a:r>
              <a:rPr lang="en-US" dirty="0" smtClean="0"/>
              <a:t>Constrained by hard exoskeleton</a:t>
            </a:r>
          </a:p>
          <a:p>
            <a:r>
              <a:rPr lang="en-US" dirty="0" smtClean="0"/>
              <a:t>Molt increment:  increase in length between instars</a:t>
            </a:r>
          </a:p>
          <a:p>
            <a:r>
              <a:rPr lang="en-US" b="1" dirty="0" smtClean="0"/>
              <a:t>Instar:  </a:t>
            </a:r>
            <a:r>
              <a:rPr lang="en-US" dirty="0" smtClean="0"/>
              <a:t>the insect between two molts</a:t>
            </a:r>
          </a:p>
          <a:p>
            <a:r>
              <a:rPr lang="en-US" b="1" dirty="0" smtClean="0"/>
              <a:t>Stadium:  </a:t>
            </a:r>
            <a:r>
              <a:rPr lang="en-US" dirty="0" smtClean="0"/>
              <a:t>the time between two molts</a:t>
            </a:r>
          </a:p>
          <a:p>
            <a:r>
              <a:rPr lang="en-US" dirty="0" err="1" smtClean="0"/>
              <a:t>Entognatha</a:t>
            </a:r>
            <a:r>
              <a:rPr lang="en-US" dirty="0" smtClean="0"/>
              <a:t>, </a:t>
            </a:r>
            <a:r>
              <a:rPr lang="en-US" dirty="0" err="1" smtClean="0"/>
              <a:t>apterygote</a:t>
            </a:r>
            <a:r>
              <a:rPr lang="en-US" dirty="0" smtClean="0"/>
              <a:t> insects – indeterminate growth</a:t>
            </a:r>
          </a:p>
          <a:p>
            <a:pPr lvl="1"/>
            <a:r>
              <a:rPr lang="en-US" dirty="0" smtClean="0"/>
              <a:t>Molting continues entire life, including adults</a:t>
            </a:r>
          </a:p>
          <a:p>
            <a:r>
              <a:rPr lang="en-US" dirty="0" err="1" smtClean="0"/>
              <a:t>Pterygote</a:t>
            </a:r>
            <a:r>
              <a:rPr lang="en-US" dirty="0" smtClean="0"/>
              <a:t> insects – adults (</a:t>
            </a:r>
            <a:r>
              <a:rPr lang="en-US" b="1" dirty="0" smtClean="0"/>
              <a:t>Imagines</a:t>
            </a:r>
            <a:r>
              <a:rPr lang="en-US" dirty="0" smtClean="0"/>
              <a:t>) do not molt</a:t>
            </a:r>
          </a:p>
          <a:p>
            <a:pPr lvl="1"/>
            <a:r>
              <a:rPr lang="en-US" dirty="0" smtClean="0"/>
              <a:t>Exception:  </a:t>
            </a:r>
            <a:r>
              <a:rPr lang="en-US" dirty="0" err="1" smtClean="0"/>
              <a:t>Ephemeroptera</a:t>
            </a:r>
            <a:r>
              <a:rPr lang="en-US" dirty="0" smtClean="0"/>
              <a:t> </a:t>
            </a:r>
            <a:r>
              <a:rPr lang="en-US" dirty="0" err="1" smtClean="0"/>
              <a:t>subimago</a:t>
            </a:r>
            <a:r>
              <a:rPr lang="en-US" dirty="0" smtClean="0"/>
              <a:t> (winged, sexually immature, molts to imago)</a:t>
            </a:r>
            <a:endParaRPr lang="en-US" dirty="0"/>
          </a:p>
        </p:txBody>
      </p:sp>
    </p:spTree>
    <p:extLst>
      <p:ext uri="{BB962C8B-B14F-4D97-AF65-F5344CB8AC3E}">
        <p14:creationId xmlns:p14="http://schemas.microsoft.com/office/powerpoint/2010/main" val="1056075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620208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sz="1500" b="1" dirty="0">
                <a:latin typeface="Arial" charset="0"/>
              </a:rPr>
              <a:t>A figure adapted from a review by </a:t>
            </a:r>
            <a:r>
              <a:rPr lang="en-GB" sz="1500" b="1" dirty="0" err="1">
                <a:latin typeface="Arial" charset="0"/>
              </a:rPr>
              <a:t>Sehnal</a:t>
            </a:r>
            <a:r>
              <a:rPr lang="en-GB" sz="1500" b="1" dirty="0">
                <a:latin typeface="Arial" charset="0"/>
              </a:rPr>
              <a:t> and colleagues (1996).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429" y="6197691"/>
            <a:ext cx="2534400" cy="5054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9" y="796404"/>
            <a:ext cx="54950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50230" y="5740444"/>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sz="1100" b="1" dirty="0" err="1">
                <a:latin typeface="Arial" charset="0"/>
              </a:rPr>
              <a:t>Erezyilmaz</a:t>
            </a:r>
            <a:r>
              <a:rPr lang="en-GB" sz="1100" b="1" dirty="0">
                <a:latin typeface="Arial" charset="0"/>
              </a:rPr>
              <a:t> D F </a:t>
            </a:r>
            <a:r>
              <a:rPr lang="en-GB" sz="1100" b="1" dirty="0" err="1">
                <a:latin typeface="Arial" charset="0"/>
              </a:rPr>
              <a:t>Integr</a:t>
            </a:r>
            <a:r>
              <a:rPr lang="en-GB" sz="1100" b="1" dirty="0">
                <a:latin typeface="Arial" charset="0"/>
              </a:rPr>
              <a:t>. Comp. Biol. 2006;46:795-807</a:t>
            </a:r>
          </a:p>
        </p:txBody>
      </p:sp>
      <p:sp>
        <p:nvSpPr>
          <p:cNvPr id="3077" name="Text Box 5"/>
          <p:cNvSpPr txBox="1">
            <a:spLocks noChangeArrowheads="1"/>
          </p:cNvSpPr>
          <p:nvPr/>
        </p:nvSpPr>
        <p:spPr bwMode="auto">
          <a:xfrm>
            <a:off x="97920" y="6450438"/>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sz="900">
                <a:latin typeface="Arial" charset="0"/>
              </a:rPr>
              <a:t>© 2006 The Author(s)‏</a:t>
            </a:r>
          </a:p>
        </p:txBody>
      </p:sp>
      <p:cxnSp>
        <p:nvCxnSpPr>
          <p:cNvPr id="3" name="Straight Connector 2"/>
          <p:cNvCxnSpPr/>
          <p:nvPr/>
        </p:nvCxnSpPr>
        <p:spPr>
          <a:xfrm>
            <a:off x="6527520" y="125835"/>
            <a:ext cx="0" cy="6577349"/>
          </a:xfrm>
          <a:prstGeom prst="line">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714613" y="5285064"/>
            <a:ext cx="989373" cy="261610"/>
          </a:xfrm>
          <a:prstGeom prst="rect">
            <a:avLst/>
          </a:prstGeom>
          <a:solidFill>
            <a:schemeClr val="bg1"/>
          </a:solidFill>
        </p:spPr>
        <p:txBody>
          <a:bodyPr wrap="none" rtlCol="0">
            <a:spAutoFit/>
          </a:bodyPr>
          <a:lstStyle/>
          <a:p>
            <a:r>
              <a:rPr lang="en-US" sz="1100" dirty="0" err="1" smtClean="0">
                <a:latin typeface="Times New Roman" pitchFamily="18" charset="0"/>
                <a:cs typeface="Times New Roman" pitchFamily="18" charset="0"/>
              </a:rPr>
              <a:t>Holometaboly</a:t>
            </a:r>
            <a:endParaRPr lang="en-US" sz="1100" dirty="0">
              <a:latin typeface="Times New Roman" pitchFamily="18" charset="0"/>
              <a:cs typeface="Times New Roman" pitchFamily="18" charset="0"/>
            </a:endParaRPr>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37155" b="46962"/>
          <a:stretch/>
        </p:blipFill>
        <p:spPr bwMode="auto">
          <a:xfrm>
            <a:off x="6569463" y="416888"/>
            <a:ext cx="1969389" cy="184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18912" y="136723"/>
            <a:ext cx="2499921" cy="246221"/>
          </a:xfrm>
          <a:prstGeom prst="rect">
            <a:avLst/>
          </a:prstGeom>
          <a:noFill/>
        </p:spPr>
        <p:txBody>
          <a:bodyPr wrap="square" rtlCol="0">
            <a:spAutoFit/>
          </a:bodyPr>
          <a:lstStyle/>
          <a:p>
            <a:r>
              <a:rPr lang="en-US" sz="1000" dirty="0" err="1" smtClean="0"/>
              <a:t>Paleoptera</a:t>
            </a:r>
            <a:r>
              <a:rPr lang="en-US" sz="1000" dirty="0" smtClean="0"/>
              <a:t> (e.g</a:t>
            </a:r>
            <a:r>
              <a:rPr lang="en-US" sz="1000" dirty="0"/>
              <a:t>., </a:t>
            </a:r>
            <a:r>
              <a:rPr lang="en-US" sz="1000" dirty="0" smtClean="0"/>
              <a:t>Mayfly):  </a:t>
            </a:r>
            <a:r>
              <a:rPr lang="en-US" sz="1000" dirty="0" err="1" smtClean="0"/>
              <a:t>Hemimetaboly</a:t>
            </a:r>
            <a:endParaRPr lang="en-US" sz="1000" dirty="0" smtClean="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014" y="719096"/>
            <a:ext cx="2268537"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7249" t="17523" b="10272"/>
          <a:stretch/>
        </p:blipFill>
        <p:spPr bwMode="auto">
          <a:xfrm>
            <a:off x="7716864" y="2424413"/>
            <a:ext cx="1339699" cy="251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60779" r="46310"/>
          <a:stretch/>
        </p:blipFill>
        <p:spPr bwMode="auto">
          <a:xfrm>
            <a:off x="6618912" y="5052255"/>
            <a:ext cx="1682497" cy="136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8153746" y="4269995"/>
            <a:ext cx="486916" cy="1870745"/>
          </a:xfrm>
          <a:custGeom>
            <a:avLst/>
            <a:gdLst>
              <a:gd name="connsiteX0" fmla="*/ 285226 w 285226"/>
              <a:gd name="connsiteY0" fmla="*/ 0 h 897622"/>
              <a:gd name="connsiteX1" fmla="*/ 0 w 285226"/>
              <a:gd name="connsiteY1" fmla="*/ 897622 h 897622"/>
              <a:gd name="connsiteX2" fmla="*/ 0 w 285226"/>
              <a:gd name="connsiteY2" fmla="*/ 897622 h 897622"/>
              <a:gd name="connsiteX0" fmla="*/ 285226 w 285226"/>
              <a:gd name="connsiteY0" fmla="*/ 0 h 897622"/>
              <a:gd name="connsiteX1" fmla="*/ 167780 w 285226"/>
              <a:gd name="connsiteY1" fmla="*/ 402672 h 897622"/>
              <a:gd name="connsiteX2" fmla="*/ 0 w 285226"/>
              <a:gd name="connsiteY2" fmla="*/ 897622 h 897622"/>
              <a:gd name="connsiteX3" fmla="*/ 0 w 285226"/>
              <a:gd name="connsiteY3" fmla="*/ 897622 h 897622"/>
              <a:gd name="connsiteX0" fmla="*/ 0 w 218114"/>
              <a:gd name="connsiteY0" fmla="*/ 0 h 1191236"/>
              <a:gd name="connsiteX1" fmla="*/ 218114 w 218114"/>
              <a:gd name="connsiteY1" fmla="*/ 696286 h 1191236"/>
              <a:gd name="connsiteX2" fmla="*/ 50334 w 218114"/>
              <a:gd name="connsiteY2" fmla="*/ 1191236 h 1191236"/>
              <a:gd name="connsiteX3" fmla="*/ 50334 w 218114"/>
              <a:gd name="connsiteY3" fmla="*/ 1191236 h 1191236"/>
              <a:gd name="connsiteX0" fmla="*/ 0 w 218456"/>
              <a:gd name="connsiteY0" fmla="*/ 0 h 1191236"/>
              <a:gd name="connsiteX1" fmla="*/ 218114 w 218456"/>
              <a:gd name="connsiteY1" fmla="*/ 696286 h 1191236"/>
              <a:gd name="connsiteX2" fmla="*/ 50334 w 218456"/>
              <a:gd name="connsiteY2" fmla="*/ 1191236 h 1191236"/>
              <a:gd name="connsiteX3" fmla="*/ 50334 w 218456"/>
              <a:gd name="connsiteY3" fmla="*/ 1191236 h 1191236"/>
              <a:gd name="connsiteX0" fmla="*/ 0 w 218456"/>
              <a:gd name="connsiteY0" fmla="*/ 0 h 1191236"/>
              <a:gd name="connsiteX1" fmla="*/ 218114 w 218456"/>
              <a:gd name="connsiteY1" fmla="*/ 696286 h 1191236"/>
              <a:gd name="connsiteX2" fmla="*/ 50334 w 218456"/>
              <a:gd name="connsiteY2" fmla="*/ 1191236 h 1191236"/>
              <a:gd name="connsiteX3" fmla="*/ 50334 w 218456"/>
              <a:gd name="connsiteY3" fmla="*/ 1191236 h 1191236"/>
              <a:gd name="connsiteX0" fmla="*/ 0 w 218456"/>
              <a:gd name="connsiteY0" fmla="*/ 0 h 1275126"/>
              <a:gd name="connsiteX1" fmla="*/ 218114 w 218456"/>
              <a:gd name="connsiteY1" fmla="*/ 780176 h 1275126"/>
              <a:gd name="connsiteX2" fmla="*/ 50334 w 218456"/>
              <a:gd name="connsiteY2" fmla="*/ 1275126 h 1275126"/>
              <a:gd name="connsiteX3" fmla="*/ 50334 w 218456"/>
              <a:gd name="connsiteY3" fmla="*/ 1275126 h 1275126"/>
              <a:gd name="connsiteX0" fmla="*/ 0 w 218125"/>
              <a:gd name="connsiteY0" fmla="*/ 0 h 1275126"/>
              <a:gd name="connsiteX1" fmla="*/ 58723 w 218125"/>
              <a:gd name="connsiteY1" fmla="*/ 176168 h 1275126"/>
              <a:gd name="connsiteX2" fmla="*/ 218114 w 218125"/>
              <a:gd name="connsiteY2" fmla="*/ 780176 h 1275126"/>
              <a:gd name="connsiteX3" fmla="*/ 50334 w 218125"/>
              <a:gd name="connsiteY3" fmla="*/ 1275126 h 1275126"/>
              <a:gd name="connsiteX4" fmla="*/ 50334 w 218125"/>
              <a:gd name="connsiteY4" fmla="*/ 1275126 h 1275126"/>
              <a:gd name="connsiteX0" fmla="*/ 98378 w 316497"/>
              <a:gd name="connsiteY0" fmla="*/ 0 h 1275126"/>
              <a:gd name="connsiteX1" fmla="*/ 6099 w 316497"/>
              <a:gd name="connsiteY1" fmla="*/ 209724 h 1275126"/>
              <a:gd name="connsiteX2" fmla="*/ 316492 w 316497"/>
              <a:gd name="connsiteY2" fmla="*/ 780176 h 1275126"/>
              <a:gd name="connsiteX3" fmla="*/ 148712 w 316497"/>
              <a:gd name="connsiteY3" fmla="*/ 1275126 h 1275126"/>
              <a:gd name="connsiteX4" fmla="*/ 148712 w 316497"/>
              <a:gd name="connsiteY4" fmla="*/ 1275126 h 1275126"/>
              <a:gd name="connsiteX0" fmla="*/ 488342 w 488475"/>
              <a:gd name="connsiteY0" fmla="*/ 0 h 1870745"/>
              <a:gd name="connsiteX1" fmla="*/ 1780 w 488475"/>
              <a:gd name="connsiteY1" fmla="*/ 805343 h 1870745"/>
              <a:gd name="connsiteX2" fmla="*/ 312173 w 488475"/>
              <a:gd name="connsiteY2" fmla="*/ 1375795 h 1870745"/>
              <a:gd name="connsiteX3" fmla="*/ 144393 w 488475"/>
              <a:gd name="connsiteY3" fmla="*/ 1870745 h 1870745"/>
              <a:gd name="connsiteX4" fmla="*/ 144393 w 488475"/>
              <a:gd name="connsiteY4" fmla="*/ 1870745 h 1870745"/>
              <a:gd name="connsiteX0" fmla="*/ 487079 w 487079"/>
              <a:gd name="connsiteY0" fmla="*/ 0 h 1870745"/>
              <a:gd name="connsiteX1" fmla="*/ 243798 w 487079"/>
              <a:gd name="connsiteY1" fmla="*/ 335561 h 1870745"/>
              <a:gd name="connsiteX2" fmla="*/ 517 w 487079"/>
              <a:gd name="connsiteY2" fmla="*/ 805343 h 1870745"/>
              <a:gd name="connsiteX3" fmla="*/ 310910 w 487079"/>
              <a:gd name="connsiteY3" fmla="*/ 1375795 h 1870745"/>
              <a:gd name="connsiteX4" fmla="*/ 143130 w 487079"/>
              <a:gd name="connsiteY4" fmla="*/ 1870745 h 1870745"/>
              <a:gd name="connsiteX5" fmla="*/ 143130 w 487079"/>
              <a:gd name="connsiteY5" fmla="*/ 1870745 h 1870745"/>
              <a:gd name="connsiteX0" fmla="*/ 486916 w 486916"/>
              <a:gd name="connsiteY0" fmla="*/ 0 h 1870745"/>
              <a:gd name="connsiteX1" fmla="*/ 327525 w 486916"/>
              <a:gd name="connsiteY1" fmla="*/ 343950 h 1870745"/>
              <a:gd name="connsiteX2" fmla="*/ 354 w 486916"/>
              <a:gd name="connsiteY2" fmla="*/ 805343 h 1870745"/>
              <a:gd name="connsiteX3" fmla="*/ 310747 w 486916"/>
              <a:gd name="connsiteY3" fmla="*/ 1375795 h 1870745"/>
              <a:gd name="connsiteX4" fmla="*/ 142967 w 486916"/>
              <a:gd name="connsiteY4" fmla="*/ 1870745 h 1870745"/>
              <a:gd name="connsiteX5" fmla="*/ 142967 w 486916"/>
              <a:gd name="connsiteY5" fmla="*/ 1870745 h 18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16" h="1870745">
                <a:moveTo>
                  <a:pt x="486916" y="0"/>
                </a:moveTo>
                <a:cubicBezTo>
                  <a:pt x="446369" y="55927"/>
                  <a:pt x="408619" y="209726"/>
                  <a:pt x="327525" y="343950"/>
                </a:cubicBezTo>
                <a:cubicBezTo>
                  <a:pt x="246431" y="478174"/>
                  <a:pt x="-10831" y="631971"/>
                  <a:pt x="354" y="805343"/>
                </a:cubicBezTo>
                <a:cubicBezTo>
                  <a:pt x="11539" y="978715"/>
                  <a:pt x="312145" y="1192635"/>
                  <a:pt x="310747" y="1375795"/>
                </a:cubicBezTo>
                <a:cubicBezTo>
                  <a:pt x="309349" y="1558955"/>
                  <a:pt x="170930" y="1788253"/>
                  <a:pt x="142967" y="1870745"/>
                </a:cubicBezTo>
                <a:lnTo>
                  <a:pt x="142967" y="1870745"/>
                </a:lnTo>
              </a:path>
            </a:pathLst>
          </a:custGeom>
          <a:noFill/>
          <a:ln w="635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7817754" y="939567"/>
            <a:ext cx="827464" cy="1744910"/>
          </a:xfrm>
          <a:custGeom>
            <a:avLst/>
            <a:gdLst>
              <a:gd name="connsiteX0" fmla="*/ 772037 w 826928"/>
              <a:gd name="connsiteY0" fmla="*/ 0 h 1744910"/>
              <a:gd name="connsiteX1" fmla="*/ 772037 w 826928"/>
              <a:gd name="connsiteY1" fmla="*/ 771787 h 1744910"/>
              <a:gd name="connsiteX2" fmla="*/ 201585 w 826928"/>
              <a:gd name="connsiteY2" fmla="*/ 981512 h 1744910"/>
              <a:gd name="connsiteX3" fmla="*/ 249 w 826928"/>
              <a:gd name="connsiteY3" fmla="*/ 1359016 h 1744910"/>
              <a:gd name="connsiteX4" fmla="*/ 168029 w 826928"/>
              <a:gd name="connsiteY4" fmla="*/ 1501629 h 1744910"/>
              <a:gd name="connsiteX5" fmla="*/ 503589 w 826928"/>
              <a:gd name="connsiteY5" fmla="*/ 1744910 h 1744910"/>
              <a:gd name="connsiteX0" fmla="*/ 772573 w 827464"/>
              <a:gd name="connsiteY0" fmla="*/ 0 h 1744910"/>
              <a:gd name="connsiteX1" fmla="*/ 772573 w 827464"/>
              <a:gd name="connsiteY1" fmla="*/ 771787 h 1744910"/>
              <a:gd name="connsiteX2" fmla="*/ 202121 w 827464"/>
              <a:gd name="connsiteY2" fmla="*/ 981512 h 1744910"/>
              <a:gd name="connsiteX3" fmla="*/ 785 w 827464"/>
              <a:gd name="connsiteY3" fmla="*/ 1359016 h 1744910"/>
              <a:gd name="connsiteX4" fmla="*/ 260844 w 827464"/>
              <a:gd name="connsiteY4" fmla="*/ 1543574 h 1744910"/>
              <a:gd name="connsiteX5" fmla="*/ 504125 w 827464"/>
              <a:gd name="connsiteY5" fmla="*/ 1744910 h 17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464" h="1744910">
                <a:moveTo>
                  <a:pt x="772573" y="0"/>
                </a:moveTo>
                <a:cubicBezTo>
                  <a:pt x="820110" y="304101"/>
                  <a:pt x="867648" y="608202"/>
                  <a:pt x="772573" y="771787"/>
                </a:cubicBezTo>
                <a:cubicBezTo>
                  <a:pt x="677498" y="935372"/>
                  <a:pt x="330752" y="883640"/>
                  <a:pt x="202121" y="981512"/>
                </a:cubicBezTo>
                <a:cubicBezTo>
                  <a:pt x="73490" y="1079384"/>
                  <a:pt x="-9002" y="1265339"/>
                  <a:pt x="785" y="1359016"/>
                </a:cubicBezTo>
                <a:cubicBezTo>
                  <a:pt x="10572" y="1452693"/>
                  <a:pt x="176954" y="1479258"/>
                  <a:pt x="260844" y="1543574"/>
                </a:cubicBezTo>
                <a:cubicBezTo>
                  <a:pt x="344734" y="1607890"/>
                  <a:pt x="378290" y="1655427"/>
                  <a:pt x="504125" y="1744910"/>
                </a:cubicBezTo>
              </a:path>
            </a:pathLst>
          </a:custGeom>
          <a:noFill/>
          <a:ln w="635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6710655" y="2231472"/>
            <a:ext cx="159928" cy="2843867"/>
          </a:xfrm>
          <a:custGeom>
            <a:avLst/>
            <a:gdLst>
              <a:gd name="connsiteX0" fmla="*/ 159928 w 159928"/>
              <a:gd name="connsiteY0" fmla="*/ 2843867 h 2843867"/>
              <a:gd name="connsiteX1" fmla="*/ 538 w 159928"/>
              <a:gd name="connsiteY1" fmla="*/ 1543574 h 2843867"/>
              <a:gd name="connsiteX2" fmla="*/ 117984 w 159928"/>
              <a:gd name="connsiteY2" fmla="*/ 0 h 2843867"/>
            </a:gdLst>
            <a:ahLst/>
            <a:cxnLst>
              <a:cxn ang="0">
                <a:pos x="connsiteX0" y="connsiteY0"/>
              </a:cxn>
              <a:cxn ang="0">
                <a:pos x="connsiteX1" y="connsiteY1"/>
              </a:cxn>
              <a:cxn ang="0">
                <a:pos x="connsiteX2" y="connsiteY2"/>
              </a:cxn>
            </a:cxnLst>
            <a:rect l="l" t="t" r="r" b="b"/>
            <a:pathLst>
              <a:path w="159928" h="2843867">
                <a:moveTo>
                  <a:pt x="159928" y="2843867"/>
                </a:moveTo>
                <a:cubicBezTo>
                  <a:pt x="83728" y="2430709"/>
                  <a:pt x="7529" y="2017552"/>
                  <a:pt x="538" y="1543574"/>
                </a:cubicBezTo>
                <a:cubicBezTo>
                  <a:pt x="-6453" y="1069596"/>
                  <a:pt x="55765" y="534798"/>
                  <a:pt x="117984" y="0"/>
                </a:cubicBezTo>
              </a:path>
            </a:pathLst>
          </a:custGeom>
          <a:noFill/>
          <a:ln w="6350">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2027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a:t>
            </a:r>
            <a:endParaRPr lang="en-US" dirty="0"/>
          </a:p>
        </p:txBody>
      </p:sp>
      <p:sp>
        <p:nvSpPr>
          <p:cNvPr id="3" name="Content Placeholder 2"/>
          <p:cNvSpPr>
            <a:spLocks noGrp="1"/>
          </p:cNvSpPr>
          <p:nvPr>
            <p:ph idx="1"/>
          </p:nvPr>
        </p:nvSpPr>
        <p:spPr/>
        <p:txBody>
          <a:bodyPr/>
          <a:lstStyle/>
          <a:p>
            <a:r>
              <a:rPr lang="en-US" b="1" dirty="0" err="1" smtClean="0"/>
              <a:t>Exopterygote</a:t>
            </a:r>
            <a:r>
              <a:rPr lang="en-US" b="1" dirty="0" smtClean="0"/>
              <a:t>:  </a:t>
            </a:r>
            <a:r>
              <a:rPr lang="en-US" dirty="0" smtClean="0"/>
              <a:t>Wing rudiments present in </a:t>
            </a:r>
            <a:r>
              <a:rPr lang="en-US" dirty="0" err="1" smtClean="0"/>
              <a:t>immatures</a:t>
            </a:r>
            <a:r>
              <a:rPr lang="en-US" dirty="0" smtClean="0"/>
              <a:t>;  Gradually increase in size over development</a:t>
            </a:r>
          </a:p>
          <a:p>
            <a:pPr lvl="1"/>
            <a:r>
              <a:rPr lang="en-US" b="1" dirty="0" err="1" smtClean="0"/>
              <a:t>Hemimetabolous</a:t>
            </a:r>
            <a:r>
              <a:rPr lang="en-US" b="1" dirty="0" smtClean="0"/>
              <a:t> development</a:t>
            </a:r>
          </a:p>
          <a:p>
            <a:pPr lvl="1"/>
            <a:r>
              <a:rPr lang="en-US" dirty="0" smtClean="0"/>
              <a:t>Includes </a:t>
            </a:r>
            <a:r>
              <a:rPr lang="en-US" dirty="0" err="1" smtClean="0"/>
              <a:t>Paleoptera</a:t>
            </a:r>
            <a:r>
              <a:rPr lang="en-US" dirty="0"/>
              <a:t> </a:t>
            </a:r>
            <a:r>
              <a:rPr lang="en-US" dirty="0" smtClean="0"/>
              <a:t>and some </a:t>
            </a:r>
            <a:r>
              <a:rPr lang="en-US" dirty="0" err="1" smtClean="0"/>
              <a:t>Neoptera</a:t>
            </a:r>
            <a:endParaRPr lang="en-US" dirty="0" smtClean="0"/>
          </a:p>
          <a:p>
            <a:r>
              <a:rPr lang="en-US" b="1" dirty="0" err="1" smtClean="0"/>
              <a:t>Endopterygote</a:t>
            </a:r>
            <a:r>
              <a:rPr lang="en-US" b="1" dirty="0" smtClean="0"/>
              <a:t>:  </a:t>
            </a:r>
            <a:r>
              <a:rPr lang="en-US" dirty="0" smtClean="0"/>
              <a:t>wing rudiments absent in </a:t>
            </a:r>
            <a:r>
              <a:rPr lang="en-US" dirty="0" err="1" smtClean="0"/>
              <a:t>immatures</a:t>
            </a:r>
            <a:r>
              <a:rPr lang="en-US" dirty="0" smtClean="0"/>
              <a:t>; wings develop from internal structures – </a:t>
            </a:r>
            <a:r>
              <a:rPr lang="en-US" dirty="0" err="1" smtClean="0"/>
              <a:t>imaginal</a:t>
            </a:r>
            <a:r>
              <a:rPr lang="en-US" dirty="0" smtClean="0"/>
              <a:t> disks</a:t>
            </a:r>
          </a:p>
          <a:p>
            <a:pPr lvl="1"/>
            <a:r>
              <a:rPr lang="en-US" dirty="0" smtClean="0"/>
              <a:t>Pupal stage = reorganization of the body</a:t>
            </a:r>
          </a:p>
          <a:p>
            <a:pPr lvl="1"/>
            <a:r>
              <a:rPr lang="en-US" b="1" dirty="0" err="1" smtClean="0"/>
              <a:t>Holometabolous</a:t>
            </a:r>
            <a:r>
              <a:rPr lang="en-US" b="1" dirty="0" smtClean="0"/>
              <a:t> development</a:t>
            </a:r>
            <a:endParaRPr lang="en-US" b="1" dirty="0"/>
          </a:p>
        </p:txBody>
      </p:sp>
    </p:spTree>
    <p:extLst>
      <p:ext uri="{BB962C8B-B14F-4D97-AF65-F5344CB8AC3E}">
        <p14:creationId xmlns:p14="http://schemas.microsoft.com/office/powerpoint/2010/main" val="69008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Immatures</a:t>
            </a:r>
            <a:endParaRPr lang="en-US" dirty="0"/>
          </a:p>
        </p:txBody>
      </p:sp>
      <p:sp>
        <p:nvSpPr>
          <p:cNvPr id="3" name="Content Placeholder 2"/>
          <p:cNvSpPr>
            <a:spLocks noGrp="1"/>
          </p:cNvSpPr>
          <p:nvPr>
            <p:ph idx="1"/>
          </p:nvPr>
        </p:nvSpPr>
        <p:spPr>
          <a:xfrm>
            <a:off x="142613" y="1195388"/>
            <a:ext cx="8892330" cy="4930775"/>
          </a:xfrm>
        </p:spPr>
        <p:txBody>
          <a:bodyPr/>
          <a:lstStyle/>
          <a:p>
            <a:r>
              <a:rPr lang="en-US" dirty="0" err="1" smtClean="0"/>
              <a:t>Hemimetabolous</a:t>
            </a:r>
            <a:r>
              <a:rPr lang="en-US" dirty="0" smtClean="0"/>
              <a:t> (Terrestrial </a:t>
            </a:r>
            <a:r>
              <a:rPr lang="en-US" dirty="0" err="1" smtClean="0"/>
              <a:t>Neoptera</a:t>
            </a:r>
            <a:r>
              <a:rPr lang="en-US" dirty="0" smtClean="0"/>
              <a:t>):   Nymphs</a:t>
            </a:r>
          </a:p>
          <a:p>
            <a:r>
              <a:rPr lang="en-US" dirty="0" err="1" smtClean="0"/>
              <a:t>Hemimetabolous</a:t>
            </a:r>
            <a:r>
              <a:rPr lang="en-US" dirty="0" smtClean="0"/>
              <a:t> (Aquatic </a:t>
            </a:r>
            <a:r>
              <a:rPr lang="en-US" dirty="0" err="1" smtClean="0"/>
              <a:t>Paleoptera</a:t>
            </a:r>
            <a:r>
              <a:rPr lang="en-US" dirty="0" smtClean="0"/>
              <a:t>): Naiads or Nymphs</a:t>
            </a:r>
          </a:p>
          <a:p>
            <a:r>
              <a:rPr lang="en-US" dirty="0" err="1" smtClean="0"/>
              <a:t>Holometabolous</a:t>
            </a:r>
            <a:r>
              <a:rPr lang="en-US" dirty="0"/>
              <a:t>:  Larvae</a:t>
            </a:r>
          </a:p>
          <a:p>
            <a:r>
              <a:rPr lang="en-US" dirty="0" err="1" smtClean="0"/>
              <a:t>Holometabolous</a:t>
            </a:r>
            <a:r>
              <a:rPr lang="en-US" dirty="0" smtClean="0"/>
              <a:t>:  Pupa</a:t>
            </a:r>
          </a:p>
          <a:p>
            <a:pPr lvl="1"/>
            <a:r>
              <a:rPr lang="en-US" dirty="0" smtClean="0"/>
              <a:t>Product of a molt</a:t>
            </a:r>
          </a:p>
          <a:p>
            <a:pPr lvl="1"/>
            <a:r>
              <a:rPr lang="en-US" dirty="0" smtClean="0"/>
              <a:t>Fully-developed stage inside exoskeleton of the previous stage = </a:t>
            </a:r>
            <a:r>
              <a:rPr lang="en-US" b="1" dirty="0" err="1" smtClean="0"/>
              <a:t>Pharate</a:t>
            </a:r>
            <a:endParaRPr lang="en-US" b="1" dirty="0" smtClean="0"/>
          </a:p>
          <a:p>
            <a:pPr lvl="2"/>
            <a:r>
              <a:rPr lang="en-US" b="1" dirty="0" err="1" smtClean="0"/>
              <a:t>Pharate</a:t>
            </a:r>
            <a:r>
              <a:rPr lang="en-US" b="1" dirty="0" smtClean="0"/>
              <a:t> larva</a:t>
            </a:r>
          </a:p>
          <a:p>
            <a:pPr lvl="2"/>
            <a:r>
              <a:rPr lang="en-US" b="1" dirty="0" err="1" smtClean="0"/>
              <a:t>Pharate</a:t>
            </a:r>
            <a:r>
              <a:rPr lang="en-US" b="1" dirty="0" smtClean="0"/>
              <a:t> adult</a:t>
            </a:r>
          </a:p>
          <a:p>
            <a:pPr lvl="1"/>
            <a:endParaRPr lang="en-US" dirty="0"/>
          </a:p>
        </p:txBody>
      </p:sp>
    </p:spTree>
    <p:extLst>
      <p:ext uri="{BB962C8B-B14F-4D97-AF65-F5344CB8AC3E}">
        <p14:creationId xmlns:p14="http://schemas.microsoft.com/office/powerpoint/2010/main" val="400022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Larvae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59" y="1266738"/>
            <a:ext cx="8846902" cy="4756557"/>
          </a:xfrm>
        </p:spPr>
      </p:pic>
    </p:spTree>
    <p:extLst>
      <p:ext uri="{BB962C8B-B14F-4D97-AF65-F5344CB8AC3E}">
        <p14:creationId xmlns:p14="http://schemas.microsoft.com/office/powerpoint/2010/main" val="222250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6147" y="274638"/>
            <a:ext cx="4160939" cy="709612"/>
          </a:xfrm>
        </p:spPr>
        <p:txBody>
          <a:bodyPr/>
          <a:lstStyle/>
          <a:p>
            <a:r>
              <a:rPr lang="en-US" sz="3200" dirty="0" err="1" smtClean="0"/>
              <a:t>Hypermetamorphosis</a:t>
            </a:r>
            <a:endParaRPr lang="en-U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5" y="40936"/>
            <a:ext cx="310515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80145" y="5264375"/>
            <a:ext cx="3499676" cy="1477328"/>
          </a:xfrm>
          <a:prstGeom prst="rect">
            <a:avLst/>
          </a:prstGeom>
          <a:noFill/>
        </p:spPr>
        <p:txBody>
          <a:bodyPr wrap="none" rtlCol="0">
            <a:spAutoFit/>
          </a:bodyPr>
          <a:lstStyle/>
          <a:p>
            <a:pPr marL="285750" indent="-285750">
              <a:buFont typeface="Arial" pitchFamily="34" charset="0"/>
              <a:buChar char="•"/>
            </a:pPr>
            <a:r>
              <a:rPr lang="en-US" dirty="0" smtClean="0"/>
              <a:t>Contest over larval site</a:t>
            </a:r>
          </a:p>
          <a:p>
            <a:pPr marL="742950" lvl="1" indent="-285750">
              <a:buFont typeface="Arial" pitchFamily="34" charset="0"/>
              <a:buChar char="•"/>
            </a:pPr>
            <a:r>
              <a:rPr lang="en-US" dirty="0" smtClean="0"/>
              <a:t>1</a:t>
            </a:r>
            <a:r>
              <a:rPr lang="en-US" baseline="30000" dirty="0" smtClean="0"/>
              <a:t>st</a:t>
            </a:r>
            <a:r>
              <a:rPr lang="en-US" dirty="0" smtClean="0"/>
              <a:t> – combat</a:t>
            </a:r>
          </a:p>
          <a:p>
            <a:pPr marL="742950" lvl="1" indent="-285750">
              <a:buFont typeface="Arial" pitchFamily="34" charset="0"/>
              <a:buChar char="•"/>
            </a:pPr>
            <a:r>
              <a:rPr lang="en-US" dirty="0" smtClean="0"/>
              <a:t>Later – feeding</a:t>
            </a:r>
          </a:p>
          <a:p>
            <a:pPr marL="742950" lvl="1" indent="-285750">
              <a:buFont typeface="Arial" pitchFamily="34" charset="0"/>
              <a:buChar char="•"/>
            </a:pPr>
            <a:r>
              <a:rPr lang="en-US" dirty="0" smtClean="0"/>
              <a:t>Hymenoptera (many)</a:t>
            </a:r>
          </a:p>
          <a:p>
            <a:pPr marL="742950" lvl="1" indent="-285750">
              <a:buFont typeface="Arial" pitchFamily="34" charset="0"/>
              <a:buChar char="•"/>
            </a:pPr>
            <a:r>
              <a:rPr lang="en-US" dirty="0" err="1" smtClean="0"/>
              <a:t>Diptera</a:t>
            </a:r>
            <a:r>
              <a:rPr lang="en-US" dirty="0" smtClean="0"/>
              <a:t> (</a:t>
            </a:r>
            <a:r>
              <a:rPr lang="en-US" dirty="0" err="1" smtClean="0"/>
              <a:t>Cryptochetidae</a:t>
            </a:r>
            <a:r>
              <a:rPr lang="en-US" dirty="0"/>
              <a:t>)</a:t>
            </a:r>
          </a:p>
        </p:txBody>
      </p:sp>
      <p:sp>
        <p:nvSpPr>
          <p:cNvPr id="9" name="TextBox 8"/>
          <p:cNvSpPr txBox="1"/>
          <p:nvPr/>
        </p:nvSpPr>
        <p:spPr>
          <a:xfrm>
            <a:off x="62916" y="4382064"/>
            <a:ext cx="4685253" cy="2308324"/>
          </a:xfrm>
          <a:prstGeom prst="rect">
            <a:avLst/>
          </a:prstGeom>
          <a:noFill/>
        </p:spPr>
        <p:txBody>
          <a:bodyPr wrap="square" rtlCol="0">
            <a:spAutoFit/>
          </a:bodyPr>
          <a:lstStyle/>
          <a:p>
            <a:pPr marL="285750" indent="-285750">
              <a:buFont typeface="Arial" pitchFamily="34" charset="0"/>
              <a:buChar char="•"/>
            </a:pPr>
            <a:r>
              <a:rPr lang="en-US" sz="1600" dirty="0" smtClean="0"/>
              <a:t>Finding larval site</a:t>
            </a:r>
          </a:p>
          <a:p>
            <a:pPr marL="742950" lvl="1" indent="-285750">
              <a:buFont typeface="Arial" pitchFamily="34" charset="0"/>
              <a:buChar char="•"/>
            </a:pPr>
            <a:r>
              <a:rPr lang="en-US" sz="1600" dirty="0" smtClean="0"/>
              <a:t>1</a:t>
            </a:r>
            <a:r>
              <a:rPr lang="en-US" sz="1600" baseline="30000" dirty="0" smtClean="0"/>
              <a:t>st</a:t>
            </a:r>
            <a:r>
              <a:rPr lang="en-US" sz="1600" dirty="0" smtClean="0"/>
              <a:t> – mobile</a:t>
            </a:r>
          </a:p>
          <a:p>
            <a:pPr marL="742950" lvl="1" indent="-285750">
              <a:buFont typeface="Arial" pitchFamily="34" charset="0"/>
              <a:buChar char="•"/>
            </a:pPr>
            <a:r>
              <a:rPr lang="en-US" sz="1600" dirty="0" smtClean="0"/>
              <a:t>Later – feeding</a:t>
            </a:r>
          </a:p>
          <a:p>
            <a:pPr marL="742950" lvl="1" indent="-285750">
              <a:buFont typeface="Arial" pitchFamily="34" charset="0"/>
              <a:buChar char="•"/>
            </a:pPr>
            <a:r>
              <a:rPr lang="en-US" sz="1600" dirty="0" err="1" smtClean="0"/>
              <a:t>Coleoptera</a:t>
            </a:r>
            <a:r>
              <a:rPr lang="en-US" sz="1600" dirty="0" smtClean="0"/>
              <a:t> (</a:t>
            </a:r>
            <a:r>
              <a:rPr lang="en-US" sz="1600" dirty="0" err="1" smtClean="0"/>
              <a:t>Carabidae</a:t>
            </a:r>
            <a:r>
              <a:rPr lang="en-US" sz="1600" dirty="0" smtClean="0"/>
              <a:t>, </a:t>
            </a:r>
            <a:r>
              <a:rPr lang="en-US" sz="1600" dirty="0" err="1" smtClean="0"/>
              <a:t>Meloidae</a:t>
            </a:r>
            <a:r>
              <a:rPr lang="en-US" sz="1600" dirty="0" smtClean="0"/>
              <a:t>, others)</a:t>
            </a:r>
          </a:p>
          <a:p>
            <a:pPr marL="742950" lvl="1" indent="-285750">
              <a:buFont typeface="Arial" pitchFamily="34" charset="0"/>
              <a:buChar char="•"/>
            </a:pPr>
            <a:r>
              <a:rPr lang="en-US" sz="1600" dirty="0" err="1" smtClean="0"/>
              <a:t>Strepsiptera</a:t>
            </a:r>
            <a:r>
              <a:rPr lang="en-US" sz="1600" dirty="0" smtClean="0"/>
              <a:t> (all)</a:t>
            </a:r>
          </a:p>
          <a:p>
            <a:pPr marL="742950" lvl="1" indent="-285750">
              <a:buFont typeface="Arial" pitchFamily="34" charset="0"/>
              <a:buChar char="•"/>
            </a:pPr>
            <a:r>
              <a:rPr lang="en-US" sz="1600" dirty="0" err="1" smtClean="0"/>
              <a:t>Neuroptera</a:t>
            </a:r>
            <a:r>
              <a:rPr lang="en-US" sz="1600" dirty="0" smtClean="0"/>
              <a:t> (</a:t>
            </a:r>
            <a:r>
              <a:rPr lang="en-US" sz="1600" dirty="0" err="1" smtClean="0"/>
              <a:t>Mantispidae</a:t>
            </a:r>
            <a:r>
              <a:rPr lang="en-US" sz="1600" dirty="0" smtClean="0"/>
              <a:t>)</a:t>
            </a:r>
          </a:p>
          <a:p>
            <a:pPr marL="742950" lvl="1" indent="-285750">
              <a:buFont typeface="Arial" pitchFamily="34" charset="0"/>
              <a:buChar char="•"/>
            </a:pPr>
            <a:r>
              <a:rPr lang="en-US" sz="1600" dirty="0" err="1" smtClean="0"/>
              <a:t>Diptera</a:t>
            </a:r>
            <a:r>
              <a:rPr lang="en-US" sz="1600" dirty="0" smtClean="0"/>
              <a:t> (</a:t>
            </a:r>
            <a:r>
              <a:rPr lang="en-US" sz="1600" dirty="0" err="1" smtClean="0"/>
              <a:t>Tachinidae</a:t>
            </a:r>
            <a:r>
              <a:rPr lang="en-US" sz="1600" dirty="0" smtClean="0"/>
              <a:t>, others)</a:t>
            </a:r>
          </a:p>
          <a:p>
            <a:pPr marL="742950" lvl="1" indent="-285750">
              <a:buFont typeface="Arial" pitchFamily="34" charset="0"/>
              <a:buChar char="•"/>
            </a:pPr>
            <a:r>
              <a:rPr lang="en-US" sz="1600" dirty="0" smtClean="0"/>
              <a:t>Hymenoptera (multiple)</a:t>
            </a:r>
          </a:p>
          <a:p>
            <a:pPr marL="742950" lvl="1" indent="-285750">
              <a:buFont typeface="Arial" pitchFamily="34" charset="0"/>
              <a:buChar char="•"/>
            </a:pPr>
            <a:r>
              <a:rPr lang="en-US" sz="1600" dirty="0" smtClean="0"/>
              <a:t>Lepidoptera (</a:t>
            </a:r>
            <a:r>
              <a:rPr lang="en-US" sz="1600" dirty="0" err="1" smtClean="0"/>
              <a:t>Epipyropidae</a:t>
            </a:r>
            <a:r>
              <a:rPr lang="en-US" sz="1600" dirty="0" smtClean="0"/>
              <a:t>)</a:t>
            </a:r>
          </a:p>
        </p:txBody>
      </p:sp>
      <p:pic>
        <p:nvPicPr>
          <p:cNvPr id="2054" name="Picture 6" descr="http://lh4.ggpht.com/_X6JnoL0U4BY/S8HKXTKp1GI/AAAAAAAAYEw/MZp3YQaw1As/tmp438_thumb3.jpg"/>
          <p:cNvPicPr>
            <a:picLocks noChangeAspect="1" noChangeArrowheads="1"/>
          </p:cNvPicPr>
          <p:nvPr/>
        </p:nvPicPr>
        <p:blipFill rotWithShape="1">
          <a:blip r:embed="rId3">
            <a:extLst>
              <a:ext uri="{28A0092B-C50C-407E-A947-70E740481C1C}">
                <a14:useLocalDpi xmlns:a14="http://schemas.microsoft.com/office/drawing/2010/main" val="0"/>
              </a:ext>
            </a:extLst>
          </a:blip>
          <a:srcRect l="33743" b="47272"/>
          <a:stretch/>
        </p:blipFill>
        <p:spPr bwMode="auto">
          <a:xfrm>
            <a:off x="5738142" y="886786"/>
            <a:ext cx="2717888" cy="225069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52171"/>
          <a:stretch/>
        </p:blipFill>
        <p:spPr bwMode="auto">
          <a:xfrm>
            <a:off x="4743238" y="3220388"/>
            <a:ext cx="4103687" cy="204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233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tailEnd type="stealth" w="lg" len="lg"/>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5065</TotalTime>
  <Words>1228</Words>
  <Application>Microsoft Office PowerPoint</Application>
  <PresentationFormat>On-screen Show (4:3)</PresentationFormat>
  <Paragraphs>220</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Insect development and life history (Ch. 6)</vt:lpstr>
      <vt:lpstr>Development and Growth</vt:lpstr>
      <vt:lpstr>Insect development [Box 6.1]</vt:lpstr>
      <vt:lpstr>Growth</vt:lpstr>
      <vt:lpstr>PowerPoint Presentation</vt:lpstr>
      <vt:lpstr>terms</vt:lpstr>
      <vt:lpstr>Immatures</vt:lpstr>
      <vt:lpstr>Larvae</vt:lpstr>
      <vt:lpstr>Hypermetamorphosis</vt:lpstr>
      <vt:lpstr>PowerPoint Presentation</vt:lpstr>
      <vt:lpstr>Pupae</vt:lpstr>
      <vt:lpstr>Molt to adult</vt:lpstr>
      <vt:lpstr>Hormonal control of molt</vt:lpstr>
      <vt:lpstr>PowerPoint Presentation</vt:lpstr>
      <vt:lpstr>Other ecdysis related hormones</vt:lpstr>
      <vt:lpstr>Overall physiological control (Manduca sexta)</vt:lpstr>
      <vt:lpstr>Reorganizing the body</vt:lpstr>
      <vt:lpstr>Reorganizing the body</vt:lpstr>
      <vt:lpstr>Mosquito imaginal discs</vt:lpstr>
      <vt:lpstr>Voltinism</vt:lpstr>
      <vt:lpstr>Diapause</vt:lpstr>
      <vt:lpstr>Diapause</vt:lpstr>
      <vt:lpstr>Why photoperiod?</vt:lpstr>
      <vt:lpstr>Environmental extremes</vt:lpstr>
      <vt:lpstr>Environmental extremes</vt:lpstr>
      <vt:lpstr>Migration</vt:lpstr>
      <vt:lpstr>Polymorphism</vt:lpstr>
      <vt:lpstr>Kinds of polymorphism</vt:lpstr>
      <vt:lpstr>Age/Stage grading:  immatures</vt:lpstr>
      <vt:lpstr>Size and stage</vt:lpstr>
      <vt:lpstr>Age grading of adults</vt:lpstr>
    </vt:vector>
  </TitlesOfParts>
  <Company>Illinois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Perry;S. Juliano</dc:creator>
  <cp:lastModifiedBy>Steven Juliano</cp:lastModifiedBy>
  <cp:revision>245</cp:revision>
  <cp:lastPrinted>2009-08-17T17:03:45Z</cp:lastPrinted>
  <dcterms:created xsi:type="dcterms:W3CDTF">2009-08-19T15:51:25Z</dcterms:created>
  <dcterms:modified xsi:type="dcterms:W3CDTF">2012-09-05T23:47:20Z</dcterms:modified>
</cp:coreProperties>
</file>