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482" r:id="rId2"/>
    <p:sldId id="483" r:id="rId3"/>
    <p:sldId id="469" r:id="rId4"/>
    <p:sldId id="470" r:id="rId5"/>
    <p:sldId id="471" r:id="rId6"/>
    <p:sldId id="475" r:id="rId7"/>
    <p:sldId id="476" r:id="rId8"/>
    <p:sldId id="477" r:id="rId9"/>
    <p:sldId id="478" r:id="rId10"/>
    <p:sldId id="479" r:id="rId11"/>
    <p:sldId id="481" r:id="rId12"/>
    <p:sldId id="485" r:id="rId13"/>
    <p:sldId id="493" r:id="rId14"/>
    <p:sldId id="492" r:id="rId15"/>
    <p:sldId id="486" r:id="rId16"/>
    <p:sldId id="487" r:id="rId17"/>
    <p:sldId id="488" r:id="rId18"/>
    <p:sldId id="489" r:id="rId19"/>
    <p:sldId id="494" r:id="rId20"/>
    <p:sldId id="484" r:id="rId21"/>
    <p:sldId id="490" r:id="rId22"/>
    <p:sldId id="491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14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13" r:id="rId43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23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087774C-A240-4E51-8F45-38AA4EAA59D8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579784D-A55C-4725-8CF4-2865C25B8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8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03E1-56A7-4D0D-B791-D6EDF44CDB9C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1ED2-EC5A-4DED-9E96-E098C171D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8387-0A6E-4523-B4BE-E72E334BA9C8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92E8-AACD-430C-B192-330E28D90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0CFC-9878-44B5-BBD7-EC19498BC11B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189A-CC92-4D9F-8088-48AD50B5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02B1-401E-427B-B033-368E74CAB5CB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290C-9103-4ADB-AF86-AD73B9E48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B810-1D9C-49C9-A062-480A4F626ACB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815B-1FF4-47D3-9825-A9258C931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AA1A-DCAD-40D6-B332-370932F498E4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8BE1-7CE8-453C-BEDB-261E3D213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E8F7-2488-487D-B211-CC4C377D14A5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EEDB-79AB-4C49-B8A9-90B1F3E7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42FF-772F-41E6-B571-A80291C0A1C0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6CC2-73C9-4DAB-A304-5C717906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9082-F384-48ED-9705-2B73A3C306C3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0DAF-DE2C-4620-916B-6030424A5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314D-DCB1-4CBA-A7D3-11171CACF685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AFCC-E0D5-4FD8-B77D-6BFA524E2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08DE-DE4D-40D2-8678-7CC084D2E1E5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5CE1-F7B4-40CE-AB73-A99E3E77B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5388"/>
            <a:ext cx="82296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14E6E03-42E2-4596-98DD-E00BBB92E097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FC01894-EEEF-445E-AAFD-280FB379A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ALuRtPA_H7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Freezing:  Tolerance or avoidance</a:t>
            </a:r>
          </a:p>
          <a:p>
            <a:r>
              <a:rPr lang="en-US" dirty="0" smtClean="0"/>
              <a:t>Arctic, </a:t>
            </a:r>
            <a:r>
              <a:rPr lang="en-US" dirty="0" err="1" smtClean="0"/>
              <a:t>antarctic</a:t>
            </a:r>
            <a:r>
              <a:rPr lang="en-US" dirty="0" smtClean="0"/>
              <a:t>:  Tolerate as low as -80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smtClean="0"/>
              <a:t>Mechanisms</a:t>
            </a:r>
          </a:p>
          <a:p>
            <a:pPr lvl="1"/>
            <a:r>
              <a:rPr lang="en-US" dirty="0" smtClean="0"/>
              <a:t>Ice nucleation (Tolerance)</a:t>
            </a:r>
          </a:p>
          <a:p>
            <a:pPr lvl="2"/>
            <a:r>
              <a:rPr lang="en-US" dirty="0" smtClean="0"/>
              <a:t>Induce ice crystals outside of cells</a:t>
            </a:r>
          </a:p>
          <a:p>
            <a:pPr lvl="2"/>
            <a:r>
              <a:rPr lang="en-US" dirty="0" smtClean="0"/>
              <a:t>Minimize cell damage</a:t>
            </a:r>
          </a:p>
          <a:p>
            <a:pPr lvl="2"/>
            <a:r>
              <a:rPr lang="en-US" dirty="0" smtClean="0"/>
              <a:t>Proteins, lipids, </a:t>
            </a:r>
            <a:r>
              <a:rPr lang="en-US" dirty="0" err="1" smtClean="0"/>
              <a:t>urate</a:t>
            </a:r>
            <a:r>
              <a:rPr lang="en-US" dirty="0" smtClean="0"/>
              <a:t> granules</a:t>
            </a:r>
          </a:p>
          <a:p>
            <a:pPr lvl="1"/>
            <a:r>
              <a:rPr lang="en-US" dirty="0" err="1" smtClean="0"/>
              <a:t>Supercooling</a:t>
            </a:r>
            <a:r>
              <a:rPr lang="en-US" dirty="0" smtClean="0"/>
              <a:t> (Avoidance)</a:t>
            </a:r>
          </a:p>
          <a:p>
            <a:pPr lvl="2"/>
            <a:r>
              <a:rPr lang="en-US" dirty="0" smtClean="0"/>
              <a:t>Remain liquid at sub 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2"/>
            <a:r>
              <a:rPr lang="en-US" dirty="0" smtClean="0"/>
              <a:t>Glycerol, propylene glycol, </a:t>
            </a:r>
            <a:r>
              <a:rPr lang="en-US" dirty="0" err="1" smtClean="0"/>
              <a:t>ethlyene</a:t>
            </a:r>
            <a:r>
              <a:rPr lang="en-US" dirty="0" smtClean="0"/>
              <a:t> glycol; </a:t>
            </a:r>
          </a:p>
          <a:p>
            <a:pPr lvl="2"/>
            <a:r>
              <a:rPr lang="en-US" dirty="0" err="1" smtClean="0"/>
              <a:t>trehalose</a:t>
            </a:r>
            <a:r>
              <a:rPr lang="en-US" dirty="0" smtClean="0"/>
              <a:t>, </a:t>
            </a:r>
            <a:r>
              <a:rPr lang="en-US" dirty="0" err="1" smtClean="0"/>
              <a:t>sorbitol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Forecasting</a:t>
            </a:r>
          </a:p>
          <a:p>
            <a:r>
              <a:rPr lang="en-US" dirty="0" smtClean="0"/>
              <a:t>Knowing degree-day requirements of a species (e.g., pest) you can predict when it will become mature</a:t>
            </a:r>
          </a:p>
          <a:p>
            <a:r>
              <a:rPr lang="en-US" dirty="0" smtClean="0"/>
              <a:t>Target for control based on weather</a:t>
            </a:r>
          </a:p>
          <a:p>
            <a:r>
              <a:rPr lang="en-US" dirty="0" smtClean="0"/>
              <a:t>Fluctuating temperatures and other factors make this only approximate</a:t>
            </a:r>
          </a:p>
        </p:txBody>
      </p:sp>
    </p:spTree>
    <p:extLst>
      <p:ext uri="{BB962C8B-B14F-4D97-AF65-F5344CB8AC3E}">
        <p14:creationId xmlns:p14="http://schemas.microsoft.com/office/powerpoint/2010/main" val="102800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invasions, effects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Ecoclimatic</a:t>
            </a:r>
            <a:r>
              <a:rPr lang="en-US" sz="2400" dirty="0" smtClean="0"/>
              <a:t> index (box 6.3)</a:t>
            </a:r>
          </a:p>
          <a:p>
            <a:pPr lvl="1"/>
            <a:r>
              <a:rPr lang="en-US" sz="2000" dirty="0" smtClean="0"/>
              <a:t>Climatic correlates of a large, population</a:t>
            </a:r>
          </a:p>
          <a:p>
            <a:pPr lvl="1"/>
            <a:r>
              <a:rPr lang="en-US" sz="2000" dirty="0" smtClean="0"/>
              <a:t>Temperature, moisture</a:t>
            </a:r>
          </a:p>
          <a:p>
            <a:pPr lvl="1"/>
            <a:r>
              <a:rPr lang="en-US" sz="2000" dirty="0" smtClean="0"/>
              <a:t>Use this to predict new areas where species could establish permanent populations</a:t>
            </a:r>
          </a:p>
          <a:p>
            <a:r>
              <a:rPr lang="en-US" sz="2400" dirty="0" smtClean="0"/>
              <a:t>Adaptation involves thermal tolerance and seasonal timing</a:t>
            </a:r>
          </a:p>
          <a:p>
            <a:r>
              <a:rPr lang="en-US" sz="2400" dirty="0" smtClean="0"/>
              <a:t>Climate change = change in climate, not timing cues (photoperiod)</a:t>
            </a:r>
          </a:p>
          <a:p>
            <a:r>
              <a:rPr lang="en-US" sz="2400" dirty="0" smtClean="0"/>
              <a:t>Two short papers for discussion</a:t>
            </a:r>
          </a:p>
          <a:p>
            <a:pPr lvl="1"/>
            <a:r>
              <a:rPr lang="en-US" sz="2000" dirty="0" smtClean="0"/>
              <a:t>Parmesan et al. 1999.  </a:t>
            </a:r>
            <a:r>
              <a:rPr lang="en-US" sz="2000" i="1" dirty="0" smtClean="0"/>
              <a:t>Nature</a:t>
            </a:r>
          </a:p>
          <a:p>
            <a:pPr lvl="1"/>
            <a:r>
              <a:rPr lang="en-US" sz="2000" dirty="0" smtClean="0"/>
              <a:t>Bradshaw &amp; </a:t>
            </a:r>
            <a:r>
              <a:rPr lang="en-US" sz="2000" dirty="0" err="1" smtClean="0"/>
              <a:t>Holzapfel</a:t>
            </a:r>
            <a:r>
              <a:rPr lang="en-US" sz="2000" dirty="0" smtClean="0"/>
              <a:t> 2006. </a:t>
            </a:r>
            <a:r>
              <a:rPr lang="en-US" sz="2000" i="1" dirty="0" smtClean="0"/>
              <a:t> Science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52" y="4367463"/>
            <a:ext cx="3723620" cy="22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reproduction and mating</a:t>
            </a:r>
            <a:br>
              <a:rPr lang="en-US" dirty="0" smtClean="0"/>
            </a:br>
            <a:r>
              <a:rPr lang="en-US" sz="1600" dirty="0" smtClean="0"/>
              <a:t>Ch.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7" y="1195388"/>
            <a:ext cx="8498541" cy="4930775"/>
          </a:xfrm>
        </p:spPr>
        <p:txBody>
          <a:bodyPr/>
          <a:lstStyle/>
          <a:p>
            <a:r>
              <a:rPr lang="en-US" dirty="0" smtClean="0"/>
              <a:t>Typically 2 sexes</a:t>
            </a:r>
          </a:p>
          <a:p>
            <a:r>
              <a:rPr lang="en-US" dirty="0" smtClean="0"/>
              <a:t>Hermaphrodites:  Scale insects (</a:t>
            </a:r>
            <a:r>
              <a:rPr lang="en-US" dirty="0" err="1" smtClean="0"/>
              <a:t>Hemiptera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Females only  [</a:t>
            </a:r>
            <a:r>
              <a:rPr lang="en-US" b="1" dirty="0" err="1" smtClean="0"/>
              <a:t>Thelytoky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Most orders</a:t>
            </a:r>
          </a:p>
          <a:p>
            <a:pPr lvl="1"/>
            <a:r>
              <a:rPr lang="en-US" dirty="0" smtClean="0"/>
              <a:t>Common in Aphids, </a:t>
            </a:r>
            <a:r>
              <a:rPr lang="en-US" dirty="0" err="1" smtClean="0"/>
              <a:t>Thysanoptera</a:t>
            </a:r>
            <a:r>
              <a:rPr lang="en-US" dirty="0" smtClean="0"/>
              <a:t>, </a:t>
            </a:r>
            <a:r>
              <a:rPr lang="en-US" dirty="0" err="1" smtClean="0"/>
              <a:t>Phasmatodea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Sex determination is genetic</a:t>
            </a:r>
          </a:p>
          <a:p>
            <a:pPr lvl="1"/>
            <a:r>
              <a:rPr lang="en-US" dirty="0" smtClean="0"/>
              <a:t>XX female, XO male   [many groups]</a:t>
            </a:r>
          </a:p>
          <a:p>
            <a:pPr lvl="1"/>
            <a:r>
              <a:rPr lang="en-US" dirty="0" smtClean="0"/>
              <a:t>XX female, XY male    [</a:t>
            </a:r>
            <a:r>
              <a:rPr lang="en-US" i="1" dirty="0" smtClean="0"/>
              <a:t>Drosophila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ZW female, ZZ male   [Lepidoptera]</a:t>
            </a:r>
          </a:p>
          <a:p>
            <a:pPr lvl="1"/>
            <a:r>
              <a:rPr lang="en-US" dirty="0" smtClean="0"/>
              <a:t>Single gene – no sex chromosome   [midges, mosquitoes]</a:t>
            </a:r>
          </a:p>
          <a:p>
            <a:pPr lvl="1"/>
            <a:r>
              <a:rPr lang="en-US" dirty="0" err="1" smtClean="0"/>
              <a:t>Haplodiploid</a:t>
            </a:r>
            <a:r>
              <a:rPr lang="en-US" dirty="0" smtClean="0"/>
              <a:t> sex determination</a:t>
            </a:r>
          </a:p>
          <a:p>
            <a:endParaRPr lang="en-US" dirty="0" smtClean="0"/>
          </a:p>
        </p:txBody>
      </p:sp>
      <p:pic>
        <p:nvPicPr>
          <p:cNvPr id="9218" name="Picture 2" descr="http://blogs.discovermagazine.com/notrocketscience/files/2011/07/Cottony.cushion.scale_.ins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1071" y="215866"/>
            <a:ext cx="1734671" cy="1266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Hymenoptera:  </a:t>
            </a:r>
            <a:r>
              <a:rPr lang="en-US" dirty="0" err="1" smtClean="0"/>
              <a:t>Haplodiploid</a:t>
            </a:r>
            <a:r>
              <a:rPr lang="en-US" dirty="0" smtClean="0"/>
              <a:t> sex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Males are haploid</a:t>
            </a:r>
          </a:p>
          <a:p>
            <a:pPr lvl="1"/>
            <a:r>
              <a:rPr lang="en-US" dirty="0" smtClean="0"/>
              <a:t>From unfertilized eggs [</a:t>
            </a:r>
            <a:r>
              <a:rPr lang="en-US" b="1" dirty="0" err="1" smtClean="0"/>
              <a:t>Arrehnotoky</a:t>
            </a:r>
            <a:r>
              <a:rPr lang="en-US" dirty="0" smtClean="0"/>
              <a:t>]</a:t>
            </a:r>
          </a:p>
          <a:p>
            <a:r>
              <a:rPr lang="en-US" dirty="0" smtClean="0"/>
              <a:t>Females diploid</a:t>
            </a:r>
          </a:p>
          <a:p>
            <a:pPr lvl="1"/>
            <a:r>
              <a:rPr lang="en-US" dirty="0" smtClean="0"/>
              <a:t>Fertilized egg</a:t>
            </a:r>
          </a:p>
          <a:p>
            <a:pPr lvl="1"/>
            <a:r>
              <a:rPr lang="en-US" dirty="0" smtClean="0"/>
              <a:t>Sperm storage in </a:t>
            </a:r>
            <a:r>
              <a:rPr lang="en-US" dirty="0" err="1" smtClean="0"/>
              <a:t>spermatheca</a:t>
            </a:r>
            <a:endParaRPr lang="en-US" dirty="0" smtClean="0"/>
          </a:p>
          <a:p>
            <a:pPr lvl="2"/>
            <a:r>
              <a:rPr lang="en-US" dirty="0" smtClean="0"/>
              <a:t>Fertilization at </a:t>
            </a:r>
            <a:r>
              <a:rPr lang="en-US" dirty="0" err="1" smtClean="0"/>
              <a:t>oviposition</a:t>
            </a:r>
            <a:endParaRPr lang="en-US" dirty="0" smtClean="0"/>
          </a:p>
          <a:p>
            <a:pPr lvl="2"/>
            <a:r>
              <a:rPr lang="en-US" dirty="0" smtClean="0"/>
              <a:t>Precise control of sex of offspring and of sex ratio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reproduction and mating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5388"/>
            <a:ext cx="5257800" cy="4930775"/>
          </a:xfrm>
        </p:spPr>
        <p:txBody>
          <a:bodyPr/>
          <a:lstStyle/>
          <a:p>
            <a:r>
              <a:rPr lang="en-US" dirty="0" smtClean="0"/>
              <a:t>Swarming</a:t>
            </a:r>
          </a:p>
          <a:p>
            <a:pPr lvl="1"/>
            <a:r>
              <a:rPr lang="en-US" dirty="0" smtClean="0"/>
              <a:t>Mass emergence</a:t>
            </a:r>
          </a:p>
          <a:p>
            <a:pPr lvl="1"/>
            <a:r>
              <a:rPr lang="en-US" dirty="0" smtClean="0"/>
              <a:t>Visual markers</a:t>
            </a:r>
          </a:p>
          <a:p>
            <a:r>
              <a:rPr lang="en-US" dirty="0" err="1" smtClean="0"/>
              <a:t>Leks</a:t>
            </a:r>
            <a:endParaRPr lang="en-US" dirty="0" smtClean="0"/>
          </a:p>
          <a:p>
            <a:pPr lvl="1"/>
            <a:r>
              <a:rPr lang="en-US" dirty="0" smtClean="0"/>
              <a:t>Terrestrial aggregation of (usually) male for male-male competition</a:t>
            </a:r>
          </a:p>
          <a:p>
            <a:pPr lvl="1"/>
            <a:r>
              <a:rPr lang="en-US" dirty="0" smtClean="0"/>
              <a:t>Displays</a:t>
            </a:r>
          </a:p>
          <a:p>
            <a:pPr lvl="1"/>
            <a:r>
              <a:rPr lang="en-US" dirty="0" smtClean="0"/>
              <a:t>No resources</a:t>
            </a:r>
          </a:p>
        </p:txBody>
      </p:sp>
      <p:pic>
        <p:nvPicPr>
          <p:cNvPr id="4" name="Picture 2" descr="http://t2.gstatic.com/images?q=tbn:ANd9GcRMCDb2YQUvvDB-8zsf6AYGjWxtDmii4HRp61wg6JJLLOjzGDM4xakAqL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832939"/>
            <a:ext cx="2419350" cy="1885950"/>
          </a:xfrm>
          <a:prstGeom prst="rect">
            <a:avLst/>
          </a:prstGeom>
          <a:noFill/>
        </p:spPr>
      </p:pic>
      <p:pic>
        <p:nvPicPr>
          <p:cNvPr id="5" name="Picture 4" descr="http://www.umesc.usgs.gov/field_stations/fs2/images/invert/mayfly_swa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6450" y="2875305"/>
            <a:ext cx="302895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reproduction and mating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8"/>
            <a:ext cx="8229600" cy="4930775"/>
          </a:xfrm>
        </p:spPr>
        <p:txBody>
          <a:bodyPr/>
          <a:lstStyle/>
          <a:p>
            <a:r>
              <a:rPr lang="en-US" dirty="0" smtClean="0"/>
              <a:t>Territory defense and male-male competition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http://www.youtube.com/watch?v=ALuRtPA_H7s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Sexual dimorphism</a:t>
            </a:r>
          </a:p>
          <a:p>
            <a:pPr lvl="1"/>
            <a:r>
              <a:rPr lang="en-US" dirty="0" smtClean="0"/>
              <a:t>Resource defense</a:t>
            </a:r>
            <a:endParaRPr lang="en-US" dirty="0"/>
          </a:p>
        </p:txBody>
      </p:sp>
      <p:pic>
        <p:nvPicPr>
          <p:cNvPr id="28674" name="Picture 2" descr="http://t2.gstatic.com/images?q=tbn:ANd9GcTeBtHBDt3XHbyGgIYQg_V6JVoTBAkXxMBTC8v_bzdyUA-8UYk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901" y="3256713"/>
            <a:ext cx="3730625" cy="2794370"/>
          </a:xfrm>
          <a:prstGeom prst="rect">
            <a:avLst/>
          </a:prstGeom>
          <a:noFill/>
        </p:spPr>
      </p:pic>
      <p:pic>
        <p:nvPicPr>
          <p:cNvPr id="28676" name="Picture 4" descr="http://www.heathwood.org/simpson/quicklinks/animalsoftherainforest/rhinobeetl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100" y="3256713"/>
            <a:ext cx="407670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Pheromones:  </a:t>
            </a:r>
            <a:r>
              <a:rPr lang="en-US" dirty="0" smtClean="0"/>
              <a:t>Chemicals or chemical combinations emitted by one individual and sensed by </a:t>
            </a:r>
            <a:r>
              <a:rPr lang="en-US" dirty="0" err="1" smtClean="0"/>
              <a:t>conspecifics</a:t>
            </a:r>
            <a:endParaRPr lang="en-US" dirty="0" smtClean="0"/>
          </a:p>
          <a:p>
            <a:r>
              <a:rPr lang="en-US" dirty="0" smtClean="0"/>
              <a:t>Sex pheromones: </a:t>
            </a:r>
          </a:p>
          <a:p>
            <a:pPr lvl="1"/>
            <a:r>
              <a:rPr lang="en-US" dirty="0" smtClean="0"/>
              <a:t>commonly emitted by one sex</a:t>
            </a:r>
          </a:p>
          <a:p>
            <a:pPr lvl="1"/>
            <a:r>
              <a:rPr lang="en-US" dirty="0" smtClean="0"/>
              <a:t>Attractive to members of the opposite sex</a:t>
            </a:r>
            <a:endParaRPr lang="en-US" dirty="0"/>
          </a:p>
        </p:txBody>
      </p:sp>
      <p:pic>
        <p:nvPicPr>
          <p:cNvPr id="4" name="Picture 3" descr="c04f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12" y="3597447"/>
            <a:ext cx="7531768" cy="29003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reproduction and mating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Song:  </a:t>
            </a:r>
            <a:r>
              <a:rPr lang="en-US" dirty="0" smtClean="0"/>
              <a:t>Males produce sound that both attracts females from a distance and serves as a basis for mate choice. </a:t>
            </a:r>
          </a:p>
          <a:p>
            <a:pPr lvl="1"/>
            <a:r>
              <a:rPr lang="en-US" dirty="0" err="1" smtClean="0"/>
              <a:t>Orthoptera</a:t>
            </a:r>
            <a:endParaRPr lang="en-US" dirty="0" smtClean="0"/>
          </a:p>
          <a:p>
            <a:pPr lvl="1"/>
            <a:r>
              <a:rPr lang="en-US" dirty="0" err="1" smtClean="0"/>
              <a:t>Hemiptera</a:t>
            </a:r>
            <a:r>
              <a:rPr lang="en-US" dirty="0" smtClean="0"/>
              <a:t> (Cicadas)</a:t>
            </a:r>
          </a:p>
          <a:p>
            <a:pPr lvl="1"/>
            <a:r>
              <a:rPr lang="en-US" dirty="0" smtClean="0"/>
              <a:t>Diptera (</a:t>
            </a:r>
            <a:r>
              <a:rPr lang="en-US" i="1" dirty="0" smtClean="0"/>
              <a:t>Drosophila – </a:t>
            </a:r>
            <a:r>
              <a:rPr lang="en-US" dirty="0" smtClean="0"/>
              <a:t>close range only)</a:t>
            </a:r>
          </a:p>
          <a:p>
            <a:pPr lvl="1"/>
            <a:r>
              <a:rPr lang="en-US" dirty="0" err="1" smtClean="0"/>
              <a:t>Plecoptera</a:t>
            </a:r>
            <a:r>
              <a:rPr lang="en-US" dirty="0" smtClean="0"/>
              <a:t> (drumming)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reproduction and mating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Visual:  </a:t>
            </a:r>
            <a:r>
              <a:rPr lang="en-US" dirty="0" smtClean="0"/>
              <a:t>Males or females produce light that attracts potential mates</a:t>
            </a:r>
          </a:p>
          <a:p>
            <a:pPr lvl="1"/>
            <a:r>
              <a:rPr lang="en-US" dirty="0" err="1" smtClean="0"/>
              <a:t>Lampyridae</a:t>
            </a:r>
            <a:r>
              <a:rPr lang="en-US" dirty="0" smtClean="0"/>
              <a:t>, </a:t>
            </a:r>
            <a:r>
              <a:rPr lang="en-US" dirty="0" err="1" smtClean="0"/>
              <a:t>Phengodidae</a:t>
            </a:r>
            <a:endParaRPr lang="en-US" dirty="0" smtClean="0"/>
          </a:p>
          <a:p>
            <a:pPr lvl="1"/>
            <a:r>
              <a:rPr lang="en-US" dirty="0" smtClean="0"/>
              <a:t>Distance attraction; mate choice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reproduction and mating</a:t>
            </a:r>
            <a:endParaRPr lang="en-US" dirty="0"/>
          </a:p>
        </p:txBody>
      </p:sp>
      <p:pic>
        <p:nvPicPr>
          <p:cNvPr id="30722" name="Picture 2" descr="http://www.firefly.org/images/pictures/firefly-pic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041984"/>
            <a:ext cx="3225299" cy="2315765"/>
          </a:xfrm>
          <a:prstGeom prst="rect">
            <a:avLst/>
          </a:prstGeom>
          <a:noFill/>
        </p:spPr>
      </p:pic>
      <p:pic>
        <p:nvPicPr>
          <p:cNvPr id="30724" name="Picture 4" descr="http://t3.gstatic.com/images?q=tbn:ANd9GcSc6Z8P2a_YnUIV_vOYpb55RRRX64aVhE2juVATLPKWIejt_nMOf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1049" y="1903495"/>
            <a:ext cx="2476500" cy="1847851"/>
          </a:xfrm>
          <a:prstGeom prst="rect">
            <a:avLst/>
          </a:prstGeom>
          <a:noFill/>
        </p:spPr>
      </p:pic>
      <p:pic>
        <p:nvPicPr>
          <p:cNvPr id="30726" name="Picture 6" descr="http://bugguide.net/images/cache/BQRSWQLS8QOKHK6KHKEKLK2KHKWK4Q6KLKWK4QF0GKVKMKDK7K2KLKUKRK6KQKT02QB0EQEKSKDKWQY08KOK4KHSN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9785" y="3896919"/>
            <a:ext cx="3408947" cy="2824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993"/>
            <a:ext cx="8229600" cy="3533961"/>
          </a:xfrm>
        </p:spPr>
        <p:txBody>
          <a:bodyPr/>
          <a:lstStyle/>
          <a:p>
            <a:r>
              <a:rPr lang="en-US" sz="2400" dirty="0" err="1" smtClean="0"/>
              <a:t>Entognatha</a:t>
            </a:r>
            <a:r>
              <a:rPr lang="en-US" sz="2400" dirty="0" smtClean="0"/>
              <a:t>, </a:t>
            </a:r>
            <a:r>
              <a:rPr lang="en-US" sz="2400" dirty="0" err="1" smtClean="0"/>
              <a:t>Apterygote</a:t>
            </a:r>
            <a:r>
              <a:rPr lang="en-US" sz="2400" dirty="0" smtClean="0"/>
              <a:t> orders</a:t>
            </a:r>
          </a:p>
          <a:p>
            <a:pPr lvl="1"/>
            <a:r>
              <a:rPr lang="en-US" sz="2000" dirty="0" smtClean="0"/>
              <a:t>Indirect sperm transfer</a:t>
            </a:r>
          </a:p>
          <a:p>
            <a:pPr lvl="1"/>
            <a:r>
              <a:rPr lang="en-US" sz="2000" dirty="0" smtClean="0"/>
              <a:t>Male deposits </a:t>
            </a:r>
            <a:r>
              <a:rPr lang="en-US" sz="2000" b="1" dirty="0" err="1" smtClean="0"/>
              <a:t>spermatophore</a:t>
            </a:r>
            <a:r>
              <a:rPr lang="en-US" sz="2000" dirty="0" smtClean="0"/>
              <a:t> (sperm packet) on substrate</a:t>
            </a:r>
          </a:p>
          <a:p>
            <a:pPr lvl="1"/>
            <a:r>
              <a:rPr lang="en-US" sz="2000" dirty="0" smtClean="0"/>
              <a:t>Female picks it up</a:t>
            </a:r>
          </a:p>
          <a:p>
            <a:pPr lvl="1"/>
            <a:r>
              <a:rPr lang="en-US" sz="2000" dirty="0" smtClean="0"/>
              <a:t>May be accompanied by an elaborate mating “dance”</a:t>
            </a:r>
          </a:p>
          <a:p>
            <a:r>
              <a:rPr lang="en-US" sz="2400" dirty="0" err="1" smtClean="0"/>
              <a:t>Pterygote</a:t>
            </a:r>
            <a:r>
              <a:rPr lang="en-US" sz="2400" dirty="0" smtClean="0"/>
              <a:t> orders</a:t>
            </a:r>
          </a:p>
          <a:p>
            <a:pPr lvl="1"/>
            <a:r>
              <a:rPr lang="en-US" sz="2000" dirty="0" smtClean="0"/>
              <a:t>Internal fertilization</a:t>
            </a:r>
          </a:p>
          <a:p>
            <a:pPr lvl="1"/>
            <a:r>
              <a:rPr lang="en-US" sz="2000" dirty="0" smtClean="0"/>
              <a:t>Male inserts </a:t>
            </a:r>
            <a:r>
              <a:rPr lang="en-US" sz="2000" dirty="0" err="1" smtClean="0"/>
              <a:t>spermatophore</a:t>
            </a:r>
            <a:r>
              <a:rPr lang="en-US" sz="2000" dirty="0" smtClean="0"/>
              <a:t> via copulation</a:t>
            </a:r>
          </a:p>
          <a:p>
            <a:pPr lvl="1"/>
            <a:r>
              <a:rPr lang="en-US" sz="2000" dirty="0" smtClean="0"/>
              <a:t>Female stores sperm in </a:t>
            </a:r>
            <a:r>
              <a:rPr lang="en-US" sz="2000" dirty="0" err="1" smtClean="0"/>
              <a:t>spermatheca</a:t>
            </a:r>
            <a:endParaRPr lang="en-US" sz="2000" dirty="0" smtClean="0"/>
          </a:p>
        </p:txBody>
      </p:sp>
      <p:pic>
        <p:nvPicPr>
          <p:cNvPr id="4" name="Picture 3" descr="c05f004.jpg"/>
          <p:cNvPicPr>
            <a:picLocks noChangeAspect="1"/>
          </p:cNvPicPr>
          <p:nvPr/>
        </p:nvPicPr>
        <p:blipFill>
          <a:blip r:embed="rId2"/>
          <a:srcRect t="52070"/>
          <a:stretch>
            <a:fillRect/>
          </a:stretch>
        </p:blipFill>
        <p:spPr>
          <a:xfrm>
            <a:off x="3899647" y="4329955"/>
            <a:ext cx="5233682" cy="2303030"/>
          </a:xfrm>
          <a:prstGeom prst="rect">
            <a:avLst/>
          </a:prstGeom>
        </p:spPr>
      </p:pic>
      <p:pic>
        <p:nvPicPr>
          <p:cNvPr id="5" name="Picture 4" descr="c05f004.jpg"/>
          <p:cNvPicPr>
            <a:picLocks noChangeAspect="1"/>
          </p:cNvPicPr>
          <p:nvPr/>
        </p:nvPicPr>
        <p:blipFill>
          <a:blip r:embed="rId2"/>
          <a:srcRect l="15087" t="12770" r="21435" b="46011"/>
          <a:stretch>
            <a:fillRect/>
          </a:stretch>
        </p:blipFill>
        <p:spPr>
          <a:xfrm>
            <a:off x="8335" y="4413792"/>
            <a:ext cx="3496235" cy="2084294"/>
          </a:xfrm>
          <a:prstGeom prst="rect">
            <a:avLst/>
          </a:prstGeom>
        </p:spPr>
      </p:pic>
      <p:pic>
        <p:nvPicPr>
          <p:cNvPr id="6" name="Picture 5" descr="c05f004.jpg"/>
          <p:cNvPicPr>
            <a:picLocks noChangeAspect="1"/>
          </p:cNvPicPr>
          <p:nvPr/>
        </p:nvPicPr>
        <p:blipFill>
          <a:blip r:embed="rId2"/>
          <a:srcRect l="30620" r="42187" b="89890"/>
          <a:stretch>
            <a:fillRect/>
          </a:stretch>
        </p:blipFill>
        <p:spPr>
          <a:xfrm>
            <a:off x="5951932" y="2834446"/>
            <a:ext cx="3084489" cy="10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8"/>
            <a:ext cx="7103956" cy="4930775"/>
          </a:xfrm>
        </p:spPr>
        <p:txBody>
          <a:bodyPr/>
          <a:lstStyle/>
          <a:p>
            <a:r>
              <a:rPr lang="en-US" dirty="0" smtClean="0"/>
              <a:t>Heat</a:t>
            </a:r>
          </a:p>
          <a:p>
            <a:r>
              <a:rPr lang="en-US" dirty="0" smtClean="0"/>
              <a:t>Thermal springs:  43-50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</a:p>
          <a:p>
            <a:r>
              <a:rPr lang="en-US" dirty="0" smtClean="0"/>
              <a:t>Protein structure, membrane structure</a:t>
            </a:r>
          </a:p>
          <a:p>
            <a:r>
              <a:rPr lang="en-US" dirty="0" smtClean="0"/>
              <a:t>Acclimation</a:t>
            </a:r>
          </a:p>
          <a:p>
            <a:r>
              <a:rPr lang="en-US" dirty="0" smtClean="0"/>
              <a:t>Duration</a:t>
            </a:r>
          </a:p>
          <a:p>
            <a:r>
              <a:rPr lang="en-US" b="1" dirty="0" err="1" smtClean="0"/>
              <a:t>Cryptobiosis</a:t>
            </a:r>
            <a:r>
              <a:rPr lang="en-US" b="1" dirty="0" smtClean="0"/>
              <a:t>:  </a:t>
            </a:r>
            <a:r>
              <a:rPr lang="en-US" dirty="0" smtClean="0"/>
              <a:t>ability to dry out</a:t>
            </a:r>
          </a:p>
          <a:p>
            <a:pPr lvl="1"/>
            <a:r>
              <a:rPr lang="en-US" dirty="0" smtClean="0"/>
              <a:t>0 metabolism</a:t>
            </a:r>
          </a:p>
          <a:p>
            <a:pPr lvl="1"/>
            <a:r>
              <a:rPr lang="en-US" dirty="0" smtClean="0"/>
              <a:t>No water</a:t>
            </a:r>
          </a:p>
          <a:p>
            <a:pPr lvl="1"/>
            <a:r>
              <a:rPr lang="en-US" dirty="0" smtClean="0"/>
              <a:t>Tolerate 100</a:t>
            </a:r>
            <a:r>
              <a:rPr lang="en-US" baseline="30000" dirty="0" smtClean="0"/>
              <a:t>o</a:t>
            </a:r>
            <a:r>
              <a:rPr lang="en-US" dirty="0" smtClean="0"/>
              <a:t>C to -27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</p:txBody>
      </p:sp>
      <p:pic>
        <p:nvPicPr>
          <p:cNvPr id="36866" name="Picture 2" descr="http://2.bp.blogspot.com/-_iY3keGtSfE/TsAUJfTK_KI/AAAAAAAAFRw/u_fFBkTR5tE/s1600/Chironomid_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0200" y="2983832"/>
            <a:ext cx="2303356" cy="3374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sperm</a:t>
            </a:r>
            <a:endParaRPr lang="en-US" dirty="0"/>
          </a:p>
        </p:txBody>
      </p:sp>
      <p:pic>
        <p:nvPicPr>
          <p:cNvPr id="1030" name="Picture 6" descr="http://media.wiley.com/mrw_images/els/articles/a0003664/image_n/nfg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59" y="1205497"/>
            <a:ext cx="5890212" cy="50027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84220" y="1407692"/>
            <a:ext cx="2911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1. Different morphologies of insect sperm: (a) the </a:t>
            </a:r>
            <a:r>
              <a:rPr lang="en-US" sz="1600" dirty="0" err="1" smtClean="0"/>
              <a:t>aflagellate</a:t>
            </a:r>
            <a:r>
              <a:rPr lang="en-US" sz="1600" dirty="0" smtClean="0"/>
              <a:t> sperm of the </a:t>
            </a:r>
            <a:r>
              <a:rPr lang="en-US" sz="1600" dirty="0" err="1" smtClean="0"/>
              <a:t>proturan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Eosentonon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transitorium</a:t>
            </a:r>
            <a:r>
              <a:rPr lang="en-US" sz="1600" dirty="0" smtClean="0"/>
              <a:t>; (b) paired sperm of a firebrat, </a:t>
            </a:r>
            <a:r>
              <a:rPr lang="en-US" sz="1600" i="1" dirty="0" err="1" smtClean="0"/>
              <a:t>Thermobia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domestica</a:t>
            </a:r>
            <a:r>
              <a:rPr lang="en-US" sz="1600" dirty="0" smtClean="0"/>
              <a:t>; (c) </a:t>
            </a:r>
            <a:r>
              <a:rPr lang="en-US" sz="1600" dirty="0" err="1" smtClean="0"/>
              <a:t>spermatostyle</a:t>
            </a:r>
            <a:r>
              <a:rPr lang="en-US" sz="1600" dirty="0" smtClean="0"/>
              <a:t> and spermatozoa from a </a:t>
            </a:r>
            <a:r>
              <a:rPr lang="en-US" sz="1600" dirty="0" err="1" smtClean="0"/>
              <a:t>gyrinid</a:t>
            </a:r>
            <a:r>
              <a:rPr lang="en-US" sz="1600" dirty="0" smtClean="0"/>
              <a:t> beetle, </a:t>
            </a:r>
            <a:r>
              <a:rPr lang="en-US" sz="1600" dirty="0" err="1" smtClean="0"/>
              <a:t>Dineutus</a:t>
            </a:r>
            <a:r>
              <a:rPr lang="en-US" sz="1600" dirty="0" smtClean="0"/>
              <a:t> sp.; (d) firefly sperm, </a:t>
            </a:r>
            <a:r>
              <a:rPr lang="en-US" sz="1600" i="1" dirty="0" err="1" smtClean="0"/>
              <a:t>Pyractomena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barveri</a:t>
            </a:r>
            <a:r>
              <a:rPr lang="en-US" sz="1600" dirty="0" smtClean="0"/>
              <a:t>; (e) </a:t>
            </a:r>
            <a:r>
              <a:rPr lang="en-US" sz="1600" dirty="0" err="1" smtClean="0"/>
              <a:t>heteromorphic</a:t>
            </a:r>
            <a:r>
              <a:rPr lang="en-US" sz="1600" dirty="0" smtClean="0"/>
              <a:t> sperm of the </a:t>
            </a:r>
            <a:r>
              <a:rPr lang="en-US" sz="1600" dirty="0" err="1" smtClean="0"/>
              <a:t>symphlan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Symphylella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vulgaris</a:t>
            </a:r>
            <a:r>
              <a:rPr lang="en-US" sz="1600" dirty="0" smtClean="0"/>
              <a:t>; (f) </a:t>
            </a:r>
            <a:r>
              <a:rPr lang="en-US" sz="1600" dirty="0" err="1" smtClean="0"/>
              <a:t>multiflagellate</a:t>
            </a:r>
            <a:r>
              <a:rPr lang="en-US" sz="1600" dirty="0" smtClean="0"/>
              <a:t> sperm of the termite, </a:t>
            </a:r>
            <a:r>
              <a:rPr lang="en-US" sz="1600" i="1" dirty="0" err="1" smtClean="0"/>
              <a:t>Mastotermes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darwiniensis</a:t>
            </a:r>
            <a:r>
              <a:rPr lang="en-US" sz="1600" dirty="0" smtClean="0"/>
              <a:t>. (Modified from </a:t>
            </a:r>
            <a:r>
              <a:rPr lang="en-US" sz="1600" dirty="0" err="1" smtClean="0"/>
              <a:t>Sivinski</a:t>
            </a:r>
            <a:r>
              <a:rPr lang="en-US" sz="1600" dirty="0" smtClean="0"/>
              <a:t>, 1980. © Florida Entomological Society.)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acting via different levels of success in securing mates</a:t>
            </a:r>
          </a:p>
          <a:p>
            <a:pPr lvl="1"/>
            <a:r>
              <a:rPr lang="en-US" dirty="0" err="1" smtClean="0"/>
              <a:t>Intrasexual</a:t>
            </a:r>
            <a:r>
              <a:rPr lang="en-US" dirty="0" smtClean="0"/>
              <a:t> selection:  Contests among one sex to secure mates;  e.g., Male-male competition</a:t>
            </a:r>
          </a:p>
          <a:p>
            <a:pPr lvl="1"/>
            <a:r>
              <a:rPr lang="en-US" dirty="0" smtClean="0"/>
              <a:t>Intersexual selection:  Choice of mates with particular traits by the opposite sex;  e.g., female choice</a:t>
            </a:r>
          </a:p>
          <a:p>
            <a:pPr lvl="1"/>
            <a:r>
              <a:rPr lang="en-US" dirty="0" smtClean="0"/>
              <a:t>Usually males are the subjects of sexual selection</a:t>
            </a:r>
          </a:p>
          <a:p>
            <a:pPr lvl="1"/>
            <a:r>
              <a:rPr lang="en-US" dirty="0" smtClean="0"/>
              <a:t>Exceptions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Gametic</a:t>
            </a:r>
            <a:r>
              <a:rPr lang="en-US" dirty="0" smtClean="0"/>
              <a:t> investment:  </a:t>
            </a:r>
          </a:p>
          <a:p>
            <a:pPr lvl="1"/>
            <a:r>
              <a:rPr lang="en-US" dirty="0" smtClean="0"/>
              <a:t>Female gametes large, costly to produce</a:t>
            </a:r>
          </a:p>
          <a:p>
            <a:pPr lvl="1"/>
            <a:r>
              <a:rPr lang="en-US" dirty="0" smtClean="0"/>
              <a:t>Male gametes small, low cost</a:t>
            </a:r>
          </a:p>
          <a:p>
            <a:pPr lvl="1"/>
            <a:r>
              <a:rPr lang="en-US" dirty="0" smtClean="0"/>
              <a:t>Females (or their ova) are a limited resource for males</a:t>
            </a:r>
          </a:p>
          <a:p>
            <a:pPr lvl="1"/>
            <a:r>
              <a:rPr lang="en-US" dirty="0" smtClean="0"/>
              <a:t>Nearly all females mate</a:t>
            </a:r>
          </a:p>
          <a:p>
            <a:pPr lvl="1"/>
            <a:r>
              <a:rPr lang="en-US" dirty="0" smtClean="0"/>
              <a:t>Some males mate a lot; others rarely or never</a:t>
            </a:r>
          </a:p>
          <a:p>
            <a:pPr lvl="1"/>
            <a:r>
              <a:rPr lang="en-US" dirty="0" smtClean="0"/>
              <a:t>Variance in mating success:  Males &gt;&gt; Females</a:t>
            </a:r>
          </a:p>
          <a:p>
            <a:pPr lvl="1"/>
            <a:r>
              <a:rPr lang="en-US" dirty="0" smtClean="0"/>
              <a:t>Females choosy;  Males compete 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Promiscuous:  </a:t>
            </a:r>
            <a:r>
              <a:rPr lang="en-US" dirty="0" smtClean="0"/>
              <a:t>both sexes mate with multiple partners</a:t>
            </a:r>
          </a:p>
          <a:p>
            <a:r>
              <a:rPr lang="en-US" dirty="0" err="1" smtClean="0">
                <a:solidFill>
                  <a:srgbClr val="000099"/>
                </a:solidFill>
              </a:rPr>
              <a:t>Polygynous</a:t>
            </a:r>
            <a:r>
              <a:rPr lang="en-US" dirty="0" smtClean="0">
                <a:solidFill>
                  <a:srgbClr val="000099"/>
                </a:solidFill>
              </a:rPr>
              <a:t>: </a:t>
            </a:r>
            <a:r>
              <a:rPr lang="en-US" dirty="0" smtClean="0"/>
              <a:t> Males have multiple mates; females one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Polyandrous: </a:t>
            </a:r>
            <a:r>
              <a:rPr lang="en-US" dirty="0" smtClean="0"/>
              <a:t> Females have multiple mates; males one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Monogamous: </a:t>
            </a:r>
            <a:r>
              <a:rPr lang="en-US" dirty="0" smtClean="0"/>
              <a:t>One male and one female</a:t>
            </a:r>
          </a:p>
          <a:p>
            <a:r>
              <a:rPr lang="en-US" dirty="0" smtClean="0"/>
              <a:t>Could define this based on a batch of eggs or for a lifetime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 fitness maximized by</a:t>
            </a:r>
          </a:p>
          <a:p>
            <a:pPr lvl="1"/>
            <a:r>
              <a:rPr lang="en-US" dirty="0" smtClean="0"/>
              <a:t>Mating many different females</a:t>
            </a:r>
          </a:p>
          <a:p>
            <a:pPr lvl="1"/>
            <a:r>
              <a:rPr lang="en-US" dirty="0" smtClean="0"/>
              <a:t>Having those females mate with no other males</a:t>
            </a:r>
          </a:p>
          <a:p>
            <a:r>
              <a:rPr lang="en-US" dirty="0" smtClean="0"/>
              <a:t>Female fitness maximized by</a:t>
            </a:r>
          </a:p>
          <a:p>
            <a:pPr lvl="1"/>
            <a:r>
              <a:rPr lang="en-US" dirty="0" smtClean="0"/>
              <a:t>Maximizing resources for investment in offspring</a:t>
            </a:r>
          </a:p>
          <a:p>
            <a:pPr lvl="2"/>
            <a:r>
              <a:rPr lang="en-US" dirty="0" smtClean="0"/>
              <a:t>Material benefits</a:t>
            </a:r>
          </a:p>
          <a:p>
            <a:pPr lvl="1"/>
            <a:r>
              <a:rPr lang="en-US" dirty="0" smtClean="0"/>
              <a:t>Mating with genetically desirable males	</a:t>
            </a:r>
          </a:p>
          <a:p>
            <a:pPr lvl="2"/>
            <a:r>
              <a:rPr lang="en-US" dirty="0" smtClean="0"/>
              <a:t>Sexy sons</a:t>
            </a:r>
          </a:p>
          <a:p>
            <a:pPr lvl="2"/>
            <a:r>
              <a:rPr lang="en-US" dirty="0" smtClean="0"/>
              <a:t>High quality offspring</a:t>
            </a:r>
          </a:p>
          <a:p>
            <a:r>
              <a:rPr lang="en-US" dirty="0" smtClean="0"/>
              <a:t>Male and female interests often  in conflict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Females store sperm</a:t>
            </a:r>
          </a:p>
          <a:p>
            <a:r>
              <a:rPr lang="en-US" dirty="0" smtClean="0"/>
              <a:t>Use it later for fertilization</a:t>
            </a:r>
          </a:p>
          <a:p>
            <a:r>
              <a:rPr lang="en-US" dirty="0" smtClean="0"/>
              <a:t>If there are multiple male mates:  Sperm competition</a:t>
            </a:r>
          </a:p>
          <a:p>
            <a:r>
              <a:rPr lang="en-US" dirty="0" smtClean="0"/>
              <a:t>Sperm use</a:t>
            </a:r>
          </a:p>
          <a:p>
            <a:pPr lvl="1"/>
            <a:r>
              <a:rPr lang="en-US" dirty="0" smtClean="0"/>
              <a:t>Last in, first out:  most recent male sires most offspring</a:t>
            </a:r>
          </a:p>
          <a:p>
            <a:pPr lvl="2"/>
            <a:r>
              <a:rPr lang="en-US" dirty="0" smtClean="0"/>
              <a:t>“Sperm precedence”</a:t>
            </a:r>
          </a:p>
          <a:p>
            <a:pPr lvl="1"/>
            <a:r>
              <a:rPr lang="en-US" dirty="0" smtClean="0"/>
              <a:t>First in, first out:  First male sires most offspring</a:t>
            </a:r>
          </a:p>
          <a:p>
            <a:pPr lvl="1"/>
            <a:r>
              <a:rPr lang="en-US" dirty="0" smtClean="0"/>
              <a:t>Mixing:  more sperm, more offspring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sperm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 guarding</a:t>
            </a:r>
          </a:p>
          <a:p>
            <a:r>
              <a:rPr lang="en-US" dirty="0" smtClean="0"/>
              <a:t>Sperm plugs</a:t>
            </a:r>
          </a:p>
          <a:p>
            <a:r>
              <a:rPr lang="en-US" dirty="0" smtClean="0"/>
              <a:t>Accessory gland substances that manipulate female behavior [reduce probability of competing sperm]</a:t>
            </a:r>
          </a:p>
          <a:p>
            <a:pPr lvl="1"/>
            <a:r>
              <a:rPr lang="en-US" dirty="0" smtClean="0"/>
              <a:t>Reduce receptivity</a:t>
            </a:r>
          </a:p>
          <a:p>
            <a:pPr lvl="1"/>
            <a:r>
              <a:rPr lang="en-US" dirty="0" smtClean="0"/>
              <a:t>Induce </a:t>
            </a:r>
            <a:r>
              <a:rPr lang="en-US" dirty="0" err="1" smtClean="0"/>
              <a:t>oviposition</a:t>
            </a:r>
            <a:endParaRPr lang="en-US" dirty="0" smtClean="0"/>
          </a:p>
          <a:p>
            <a:r>
              <a:rPr lang="en-US" dirty="0" smtClean="0"/>
              <a:t>Sperm removal</a:t>
            </a:r>
          </a:p>
          <a:p>
            <a:r>
              <a:rPr lang="en-US" dirty="0" smtClean="0"/>
              <a:t>Nuptial gifts</a:t>
            </a:r>
          </a:p>
          <a:p>
            <a:pPr lvl="1"/>
            <a:r>
              <a:rPr lang="en-US" dirty="0" smtClean="0"/>
              <a:t>Prey</a:t>
            </a:r>
          </a:p>
          <a:p>
            <a:pPr lvl="1"/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Edible parts of </a:t>
            </a:r>
            <a:r>
              <a:rPr lang="en-US" dirty="0" err="1" smtClean="0"/>
              <a:t>spermatophore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paternity</a:t>
            </a:r>
            <a:endParaRPr lang="en-US" dirty="0"/>
          </a:p>
        </p:txBody>
      </p:sp>
      <p:pic>
        <p:nvPicPr>
          <p:cNvPr id="34818" name="Picture 2" descr="http://www.texasdrone.com/Honeybee%20Biology_files/snap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584" y="984250"/>
            <a:ext cx="3581400" cy="2162175"/>
          </a:xfrm>
          <a:prstGeom prst="rect">
            <a:avLst/>
          </a:prstGeom>
          <a:noFill/>
        </p:spPr>
      </p:pic>
      <p:pic>
        <p:nvPicPr>
          <p:cNvPr id="7" name="Picture 6" descr="c05uf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36" y="1155027"/>
            <a:ext cx="4570094" cy="541990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paternity</a:t>
            </a:r>
            <a:endParaRPr lang="en-US" dirty="0"/>
          </a:p>
        </p:txBody>
      </p:sp>
      <p:pic>
        <p:nvPicPr>
          <p:cNvPr id="34819" name="Picture 3" descr="D:\My documents\My Pictures\camedia\florida 06\grasshopper related\P6230305.JPG"/>
          <p:cNvPicPr>
            <a:picLocks noChangeAspect="1" noChangeArrowheads="1"/>
          </p:cNvPicPr>
          <p:nvPr/>
        </p:nvPicPr>
        <p:blipFill>
          <a:blip r:embed="rId2"/>
          <a:srcRect r="22364" b="14909"/>
          <a:stretch>
            <a:fillRect/>
          </a:stretch>
        </p:blipFill>
        <p:spPr bwMode="auto">
          <a:xfrm>
            <a:off x="4329369" y="2864719"/>
            <a:ext cx="4682290" cy="3848908"/>
          </a:xfrm>
          <a:prstGeom prst="rect">
            <a:avLst/>
          </a:prstGeom>
          <a:noFill/>
        </p:spPr>
      </p:pic>
      <p:pic>
        <p:nvPicPr>
          <p:cNvPr id="41988" name="Picture 4" descr="http://upload.wikimedia.org/wikipedia/commons/thumb/d/da/Platycnemis_pennipes_7%28loz%29.jpg/860px-Platycnemis_pennipes_7%28loz%29.jpg"/>
          <p:cNvPicPr>
            <a:picLocks noChangeAspect="1" noChangeArrowheads="1"/>
          </p:cNvPicPr>
          <p:nvPr/>
        </p:nvPicPr>
        <p:blipFill>
          <a:blip r:embed="rId3"/>
          <a:srcRect r="26169"/>
          <a:stretch>
            <a:fillRect/>
          </a:stretch>
        </p:blipFill>
        <p:spPr bwMode="auto">
          <a:xfrm>
            <a:off x="223587" y="1287379"/>
            <a:ext cx="4045622" cy="3650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paternity</a:t>
            </a:r>
            <a:endParaRPr lang="en-US" dirty="0"/>
          </a:p>
        </p:txBody>
      </p:sp>
      <p:pic>
        <p:nvPicPr>
          <p:cNvPr id="34820" name="Picture 4" descr="D:\My documents\My Pictures\Costa rica 02\course\Hector's pics\123-2365_IMG.JPG"/>
          <p:cNvPicPr>
            <a:picLocks noChangeAspect="1" noChangeArrowheads="1"/>
          </p:cNvPicPr>
          <p:nvPr/>
        </p:nvPicPr>
        <p:blipFill>
          <a:blip r:embed="rId2"/>
          <a:srcRect b="30175"/>
          <a:stretch>
            <a:fillRect/>
          </a:stretch>
        </p:blipFill>
        <p:spPr bwMode="auto">
          <a:xfrm>
            <a:off x="2516747" y="984250"/>
            <a:ext cx="6338718" cy="3319517"/>
          </a:xfrm>
          <a:prstGeom prst="rect">
            <a:avLst/>
          </a:prstGeom>
          <a:noFill/>
        </p:spPr>
      </p:pic>
      <p:pic>
        <p:nvPicPr>
          <p:cNvPr id="6" name="Picture 5" descr="c05uf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334" y="3977998"/>
            <a:ext cx="3783949" cy="2262819"/>
          </a:xfrm>
          <a:prstGeom prst="rect">
            <a:avLst/>
          </a:prstGeom>
        </p:spPr>
      </p:pic>
      <p:pic>
        <p:nvPicPr>
          <p:cNvPr id="7" name="Picture 6" descr="c05uf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1" y="370332"/>
            <a:ext cx="2401824" cy="6117336"/>
          </a:xfrm>
          <a:prstGeom prst="rect">
            <a:avLst/>
          </a:prstGeom>
        </p:spPr>
      </p:pic>
      <p:pic>
        <p:nvPicPr>
          <p:cNvPr id="43012" name="Picture 4" descr="Empis aeroba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7415" y="5109408"/>
            <a:ext cx="245745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Dispersal vs. Migration</a:t>
            </a:r>
          </a:p>
          <a:p>
            <a:r>
              <a:rPr lang="en-US" dirty="0" smtClean="0"/>
              <a:t>Definitions vary.</a:t>
            </a:r>
          </a:p>
          <a:p>
            <a:pPr lvl="1"/>
            <a:r>
              <a:rPr lang="en-US" dirty="0" smtClean="0"/>
              <a:t>Seasonal movement</a:t>
            </a:r>
          </a:p>
          <a:p>
            <a:pPr lvl="1"/>
            <a:r>
              <a:rPr lang="en-US" dirty="0" smtClean="0"/>
              <a:t>Physiologically cued movement</a:t>
            </a:r>
          </a:p>
          <a:p>
            <a:pPr lvl="1"/>
            <a:r>
              <a:rPr lang="en-US" dirty="0" smtClean="0"/>
              <a:t>Physiological and behavioral changes</a:t>
            </a:r>
          </a:p>
          <a:p>
            <a:pPr lvl="2"/>
            <a:r>
              <a:rPr lang="en-US" dirty="0" smtClean="0"/>
              <a:t>Reproduction shuts down </a:t>
            </a:r>
          </a:p>
          <a:p>
            <a:pPr lvl="3"/>
            <a:r>
              <a:rPr lang="en-US" dirty="0" smtClean="0"/>
              <a:t>sometimes reproductive </a:t>
            </a:r>
            <a:r>
              <a:rPr lang="en-US" dirty="0" err="1" smtClean="0"/>
              <a:t>diapause</a:t>
            </a:r>
            <a:endParaRPr lang="en-US" dirty="0" smtClean="0"/>
          </a:p>
          <a:p>
            <a:pPr lvl="2"/>
            <a:r>
              <a:rPr lang="en-US" dirty="0" smtClean="0"/>
              <a:t>Energy stored, diverted to flight</a:t>
            </a:r>
          </a:p>
          <a:p>
            <a:pPr lvl="2"/>
            <a:r>
              <a:rPr lang="en-US" dirty="0" smtClean="0"/>
              <a:t>Usually pre-reproductive individuals migrate</a:t>
            </a:r>
          </a:p>
          <a:p>
            <a:pPr lvl="2"/>
            <a:r>
              <a:rPr lang="en-US" dirty="0" smtClean="0"/>
              <a:t>Reproduction commences after migration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 for nuptial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82" y="1195388"/>
            <a:ext cx="3793222" cy="2772605"/>
          </a:xfrm>
        </p:spPr>
        <p:txBody>
          <a:bodyPr/>
          <a:lstStyle/>
          <a:p>
            <a:r>
              <a:rPr lang="en-US" dirty="0" smtClean="0"/>
              <a:t>Male provides direct benefit (Nutrition) to female or to offspring</a:t>
            </a:r>
          </a:p>
          <a:p>
            <a:pPr lvl="1"/>
            <a:r>
              <a:rPr lang="en-US" b="1" dirty="0" smtClean="0"/>
              <a:t>Meta-analysis (</a:t>
            </a:r>
            <a:r>
              <a:rPr lang="en-US" b="1" dirty="0" err="1" smtClean="0"/>
              <a:t>spermatophore</a:t>
            </a:r>
            <a:r>
              <a:rPr lang="en-US" b="1" dirty="0" smtClean="0"/>
              <a:t> gifts)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18913"/>
              </p:ext>
            </p:extLst>
          </p:nvPr>
        </p:nvGraphicFramePr>
        <p:xfrm>
          <a:off x="4112004" y="1112986"/>
          <a:ext cx="4901967" cy="21234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49710"/>
                <a:gridCol w="1442906"/>
                <a:gridCol w="14093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DUE TO MULTIPLE MATING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Groups</a:t>
                      </a:r>
                      <a:r>
                        <a:rPr lang="en-US" baseline="0" dirty="0" smtClean="0"/>
                        <a:t> that give gifts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Groups</a:t>
                      </a:r>
                      <a:r>
                        <a:rPr lang="en-US" baseline="0" dirty="0" smtClean="0"/>
                        <a:t> that give no gifts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Female fecundity 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Female longevity 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-12%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Offspring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20%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Fertility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83%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52%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8783" y="3278370"/>
            <a:ext cx="8514824" cy="32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Male </a:t>
            </a:r>
            <a:r>
              <a:rPr lang="en-US" dirty="0"/>
              <a:t>is manipulating female behavior for his </a:t>
            </a:r>
            <a:r>
              <a:rPr lang="en-US" dirty="0" smtClean="0"/>
              <a:t>benefit</a:t>
            </a:r>
          </a:p>
          <a:p>
            <a:pPr lvl="1"/>
            <a:r>
              <a:rPr lang="en-US" b="1" dirty="0" smtClean="0"/>
              <a:t>Varies among species</a:t>
            </a:r>
          </a:p>
          <a:p>
            <a:pPr lvl="2"/>
            <a:r>
              <a:rPr lang="en-US" b="1" dirty="0" smtClean="0"/>
              <a:t>some </a:t>
            </a:r>
            <a:r>
              <a:rPr lang="en-US" b="1" dirty="0" err="1" smtClean="0"/>
              <a:t>spermatophylaxes</a:t>
            </a:r>
            <a:r>
              <a:rPr lang="en-US" b="1" dirty="0" smtClean="0"/>
              <a:t> contain little nutrition</a:t>
            </a:r>
          </a:p>
          <a:p>
            <a:pPr lvl="2"/>
            <a:r>
              <a:rPr lang="en-US" b="1" dirty="0" smtClean="0"/>
              <a:t>some male </a:t>
            </a:r>
            <a:r>
              <a:rPr lang="en-US" b="1" dirty="0" err="1" smtClean="0"/>
              <a:t>empidids</a:t>
            </a:r>
            <a:r>
              <a:rPr lang="en-US" b="1" dirty="0" smtClean="0"/>
              <a:t> give balloons with no prey</a:t>
            </a:r>
          </a:p>
          <a:p>
            <a:r>
              <a:rPr lang="en-US" dirty="0" smtClean="0"/>
              <a:t>Male </a:t>
            </a:r>
            <a:r>
              <a:rPr lang="en-US" dirty="0"/>
              <a:t>is advertising his quality (indirect or genetic </a:t>
            </a:r>
            <a:r>
              <a:rPr lang="en-US"/>
              <a:t>benefits</a:t>
            </a:r>
            <a:r>
              <a:rPr lang="en-US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0150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paternity</a:t>
            </a:r>
            <a:br>
              <a:rPr lang="en-US" dirty="0" smtClean="0"/>
            </a:br>
            <a:r>
              <a:rPr lang="en-US" sz="2400" dirty="0" smtClean="0"/>
              <a:t>Sheep blow fly, </a:t>
            </a:r>
            <a:r>
              <a:rPr lang="en-US" sz="2400" i="1" dirty="0" err="1" smtClean="0"/>
              <a:t>Lucilia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cuprina</a:t>
            </a:r>
            <a:r>
              <a:rPr lang="en-US" sz="2400" i="1" dirty="0" smtClean="0"/>
              <a:t>  </a:t>
            </a:r>
            <a:r>
              <a:rPr lang="en-US" sz="2400" dirty="0" smtClean="0"/>
              <a:t>box 5.4</a:t>
            </a:r>
            <a:endParaRPr lang="en-US" dirty="0"/>
          </a:p>
        </p:txBody>
      </p:sp>
      <p:pic>
        <p:nvPicPr>
          <p:cNvPr id="4" name="Content Placeholder 3" descr="c05uf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2858"/>
            <a:ext cx="8263046" cy="533147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Monogamous mating and </a:t>
            </a:r>
            <a:r>
              <a:rPr lang="en-US" dirty="0" err="1" smtClean="0"/>
              <a:t>eusociality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Mating system is central to the proposed evolution of </a:t>
            </a:r>
            <a:r>
              <a:rPr lang="en-US" sz="2400" dirty="0" err="1" smtClean="0">
                <a:solidFill>
                  <a:srgbClr val="000099"/>
                </a:solidFill>
              </a:rPr>
              <a:t>eusociality</a:t>
            </a:r>
            <a:r>
              <a:rPr lang="en-US" sz="2400" dirty="0" smtClean="0">
                <a:solidFill>
                  <a:srgbClr val="000099"/>
                </a:solidFill>
              </a:rPr>
              <a:t> (coming in </a:t>
            </a:r>
            <a:r>
              <a:rPr lang="en-US" sz="2400" dirty="0" err="1" smtClean="0">
                <a:solidFill>
                  <a:srgbClr val="000099"/>
                </a:solidFill>
              </a:rPr>
              <a:t>ch</a:t>
            </a:r>
            <a:r>
              <a:rPr lang="en-US" sz="2400" dirty="0" smtClean="0">
                <a:solidFill>
                  <a:srgbClr val="000099"/>
                </a:solidFill>
              </a:rPr>
              <a:t>. 12)</a:t>
            </a:r>
          </a:p>
          <a:p>
            <a:r>
              <a:rPr lang="en-US" sz="2400" dirty="0" smtClean="0"/>
              <a:t>Colonies of social insects (Hymenoptera, </a:t>
            </a:r>
            <a:r>
              <a:rPr lang="en-US" sz="2400" dirty="0" err="1" smtClean="0"/>
              <a:t>Isoptera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Reproductive individuals (Queen, King, Drone)</a:t>
            </a:r>
          </a:p>
          <a:p>
            <a:pPr lvl="1"/>
            <a:r>
              <a:rPr lang="en-US" sz="2000" dirty="0" err="1" smtClean="0"/>
              <a:t>Nonreproductive</a:t>
            </a:r>
            <a:r>
              <a:rPr lang="en-US" sz="2000" dirty="0" smtClean="0"/>
              <a:t> individuals (Workers, Soldiers)</a:t>
            </a:r>
          </a:p>
          <a:p>
            <a:pPr lvl="1"/>
            <a:r>
              <a:rPr lang="en-US" sz="2000" dirty="0" smtClean="0"/>
              <a:t>Cooperative reproduction</a:t>
            </a:r>
          </a:p>
          <a:p>
            <a:pPr lvl="1"/>
            <a:r>
              <a:rPr lang="en-US" sz="2000" dirty="0" smtClean="0"/>
              <a:t>Overlapping of generations (mothers, daughters)</a:t>
            </a:r>
          </a:p>
          <a:p>
            <a:pPr lvl="1"/>
            <a:r>
              <a:rPr lang="en-US" sz="2000" dirty="0" smtClean="0"/>
              <a:t>Typically offspring forgo reproduction, help mother raise more offspring</a:t>
            </a:r>
          </a:p>
          <a:p>
            <a:r>
              <a:rPr lang="en-US" sz="2400" dirty="0" smtClean="0"/>
              <a:t>Monogamy:  Ensures high relatedness among offspring</a:t>
            </a:r>
          </a:p>
          <a:p>
            <a:pPr lvl="1"/>
            <a:r>
              <a:rPr lang="en-US" sz="2000" dirty="0" smtClean="0"/>
              <a:t>Thus high fitness gain for helping raise sisters</a:t>
            </a:r>
          </a:p>
          <a:p>
            <a:pPr lvl="1"/>
            <a:r>
              <a:rPr lang="en-US" sz="2000" dirty="0" smtClean="0"/>
              <a:t>Monogamy window for the early evolution of </a:t>
            </a:r>
            <a:r>
              <a:rPr lang="en-US" sz="2000" dirty="0" err="1" smtClean="0"/>
              <a:t>eusociality</a:t>
            </a:r>
            <a:endParaRPr lang="en-US" sz="2000" dirty="0" smtClean="0"/>
          </a:p>
          <a:p>
            <a:pPr lvl="1"/>
            <a:r>
              <a:rPr lang="en-US" sz="2000" dirty="0" smtClean="0"/>
              <a:t>After evolution of </a:t>
            </a:r>
            <a:r>
              <a:rPr lang="en-US" sz="2000" dirty="0" err="1" smtClean="0"/>
              <a:t>eusociality</a:t>
            </a:r>
            <a:r>
              <a:rPr lang="en-US" sz="2000" dirty="0" smtClean="0"/>
              <a:t>, monogamy may be secondarily lost</a:t>
            </a:r>
            <a:endParaRPr 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Oviposition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8229600" cy="5141913"/>
          </a:xfrm>
        </p:spPr>
        <p:txBody>
          <a:bodyPr/>
          <a:lstStyle/>
          <a:p>
            <a:r>
              <a:rPr lang="en-US" sz="2400" dirty="0" smtClean="0"/>
              <a:t>Most insects lay eggs (</a:t>
            </a:r>
            <a:r>
              <a:rPr lang="en-US" sz="2400" dirty="0" smtClean="0">
                <a:solidFill>
                  <a:srgbClr val="000099"/>
                </a:solidFill>
              </a:rPr>
              <a:t>Oviparity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 few give birth to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</a:t>
            </a:r>
            <a:r>
              <a:rPr lang="en-US" sz="2400" dirty="0" err="1" smtClean="0"/>
              <a:t>instar</a:t>
            </a:r>
            <a:r>
              <a:rPr lang="en-US" sz="2400" dirty="0" smtClean="0"/>
              <a:t> larvae (</a:t>
            </a:r>
            <a:r>
              <a:rPr lang="en-US" sz="2400" dirty="0" err="1" smtClean="0">
                <a:solidFill>
                  <a:srgbClr val="000099"/>
                </a:solidFill>
              </a:rPr>
              <a:t>Viviparity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err="1" smtClean="0">
                <a:solidFill>
                  <a:srgbClr val="000099"/>
                </a:solidFill>
              </a:rPr>
              <a:t>Ovoviviparity</a:t>
            </a:r>
            <a:r>
              <a:rPr lang="en-US" sz="2000" dirty="0" smtClean="0">
                <a:solidFill>
                  <a:srgbClr val="000099"/>
                </a:solidFill>
              </a:rPr>
              <a:t>:</a:t>
            </a:r>
            <a:r>
              <a:rPr lang="en-US" sz="2000" dirty="0" smtClean="0"/>
              <a:t>  eggs retained in the reproductive tract; hatch before or at </a:t>
            </a:r>
            <a:r>
              <a:rPr lang="en-US" sz="2000" dirty="0" err="1" smtClean="0"/>
              <a:t>oviposition</a:t>
            </a:r>
            <a:r>
              <a:rPr lang="en-US" sz="2000" dirty="0" smtClean="0"/>
              <a:t>;  </a:t>
            </a:r>
            <a:r>
              <a:rPr lang="en-US" sz="2000" dirty="0" err="1" smtClean="0"/>
              <a:t>Blattidae</a:t>
            </a:r>
            <a:r>
              <a:rPr lang="en-US" sz="2000" dirty="0" smtClean="0"/>
              <a:t>, </a:t>
            </a:r>
            <a:r>
              <a:rPr lang="en-US" sz="2000" dirty="0" err="1" smtClean="0"/>
              <a:t>Aphidae</a:t>
            </a:r>
            <a:r>
              <a:rPr lang="en-US" sz="2000" dirty="0" smtClean="0"/>
              <a:t>, Scale insects, </a:t>
            </a:r>
            <a:r>
              <a:rPr lang="en-US" sz="2000" dirty="0" err="1" smtClean="0"/>
              <a:t>Thysanoptera</a:t>
            </a:r>
            <a:r>
              <a:rPr lang="en-US" sz="2000" dirty="0" smtClean="0"/>
              <a:t>, Parasitic Diptera</a:t>
            </a:r>
          </a:p>
          <a:p>
            <a:pPr lvl="1"/>
            <a:r>
              <a:rPr lang="en-US" sz="2000" dirty="0" err="1" smtClean="0">
                <a:solidFill>
                  <a:srgbClr val="000099"/>
                </a:solidFill>
              </a:rPr>
              <a:t>Pseudoplacental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viviparity</a:t>
            </a:r>
            <a:r>
              <a:rPr lang="en-US" sz="2000" dirty="0" smtClean="0">
                <a:solidFill>
                  <a:srgbClr val="000099"/>
                </a:solidFill>
              </a:rPr>
              <a:t>: </a:t>
            </a:r>
            <a:r>
              <a:rPr lang="en-US" sz="2000" dirty="0" smtClean="0"/>
              <a:t> yolkless eggs retained in reproductive tract; provisioned via </a:t>
            </a:r>
            <a:r>
              <a:rPr lang="en-US" sz="2000" dirty="0" smtClean="0"/>
              <a:t>placenta </a:t>
            </a:r>
            <a:r>
              <a:rPr lang="en-US" sz="2000" dirty="0" smtClean="0"/>
              <a:t>like organ;  aphids, other </a:t>
            </a:r>
            <a:r>
              <a:rPr lang="en-US" sz="2000" dirty="0" err="1" smtClean="0"/>
              <a:t>Hemiptera</a:t>
            </a:r>
            <a:r>
              <a:rPr lang="en-US" sz="2000" dirty="0" smtClean="0"/>
              <a:t>, </a:t>
            </a:r>
            <a:r>
              <a:rPr lang="en-US" sz="2000" dirty="0" err="1" smtClean="0"/>
              <a:t>Pscodea</a:t>
            </a:r>
            <a:r>
              <a:rPr lang="en-US" sz="2000" dirty="0" smtClean="0"/>
              <a:t>, </a:t>
            </a:r>
            <a:r>
              <a:rPr lang="en-US" sz="2000" dirty="0" err="1" smtClean="0"/>
              <a:t>Dermaptera</a:t>
            </a:r>
            <a:endParaRPr lang="en-US" sz="2000" dirty="0" smtClean="0"/>
          </a:p>
          <a:p>
            <a:pPr lvl="1"/>
            <a:r>
              <a:rPr lang="en-US" sz="2000" dirty="0" err="1" smtClean="0">
                <a:solidFill>
                  <a:srgbClr val="000099"/>
                </a:solidFill>
              </a:rPr>
              <a:t>Hemocoelous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viviparity</a:t>
            </a:r>
            <a:r>
              <a:rPr lang="en-US" sz="2000" dirty="0" smtClean="0">
                <a:solidFill>
                  <a:srgbClr val="000099"/>
                </a:solidFill>
              </a:rPr>
              <a:t>: </a:t>
            </a:r>
            <a:r>
              <a:rPr lang="en-US" sz="2000" dirty="0" smtClean="0"/>
              <a:t> eggs develop in the </a:t>
            </a:r>
            <a:r>
              <a:rPr lang="en-US" sz="2000" dirty="0" err="1" smtClean="0"/>
              <a:t>hemocoel</a:t>
            </a:r>
            <a:r>
              <a:rPr lang="en-US" sz="2000" dirty="0" smtClean="0"/>
              <a:t>; absorb nutrients from </a:t>
            </a:r>
            <a:r>
              <a:rPr lang="en-US" sz="2000" dirty="0" err="1" smtClean="0"/>
              <a:t>hemolymph</a:t>
            </a:r>
            <a:r>
              <a:rPr lang="en-US" sz="2000" dirty="0" smtClean="0"/>
              <a:t>; </a:t>
            </a:r>
            <a:r>
              <a:rPr lang="en-US" sz="2000" dirty="0" err="1" smtClean="0"/>
              <a:t>Strepsiptera</a:t>
            </a:r>
            <a:r>
              <a:rPr lang="en-US" sz="2000" dirty="0" smtClean="0"/>
              <a:t>; some </a:t>
            </a:r>
            <a:r>
              <a:rPr lang="en-US" sz="2000" dirty="0" err="1" smtClean="0"/>
              <a:t>Cecidomyiidae</a:t>
            </a:r>
            <a:endParaRPr lang="en-US" sz="2000" dirty="0" smtClean="0"/>
          </a:p>
          <a:p>
            <a:pPr lvl="1"/>
            <a:r>
              <a:rPr lang="en-US" sz="2000" dirty="0" err="1" smtClean="0">
                <a:solidFill>
                  <a:srgbClr val="000099"/>
                </a:solidFill>
              </a:rPr>
              <a:t>Adenotrophic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viviparity</a:t>
            </a:r>
            <a:r>
              <a:rPr lang="en-US" sz="2000" dirty="0" smtClean="0">
                <a:solidFill>
                  <a:srgbClr val="000099"/>
                </a:solidFill>
              </a:rPr>
              <a:t>:</a:t>
            </a:r>
            <a:r>
              <a:rPr lang="en-US" sz="2000" dirty="0" smtClean="0"/>
              <a:t> Larva hatches internally; feeds from specialized “milk” gland;  Higher Diptera – </a:t>
            </a:r>
            <a:r>
              <a:rPr lang="en-US" sz="2000" dirty="0" err="1" smtClean="0"/>
              <a:t>Glossinidae</a:t>
            </a:r>
            <a:r>
              <a:rPr lang="en-US" sz="2000" dirty="0" smtClean="0"/>
              <a:t>, </a:t>
            </a:r>
            <a:r>
              <a:rPr lang="en-US" sz="2000" dirty="0" err="1" smtClean="0"/>
              <a:t>Hippoboscidae</a:t>
            </a:r>
            <a:r>
              <a:rPr lang="en-US" sz="2000" dirty="0" smtClean="0"/>
              <a:t>, </a:t>
            </a:r>
            <a:r>
              <a:rPr lang="en-US" sz="2000" dirty="0" err="1" smtClean="0"/>
              <a:t>Nycteribidae</a:t>
            </a:r>
            <a:r>
              <a:rPr lang="en-US" sz="2000" dirty="0" smtClean="0"/>
              <a:t>, </a:t>
            </a:r>
            <a:r>
              <a:rPr lang="en-US" sz="2000" dirty="0" err="1" smtClean="0"/>
              <a:t>Streblidae</a:t>
            </a:r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4250"/>
            <a:ext cx="1491916" cy="709612"/>
          </a:xfrm>
        </p:spPr>
        <p:txBody>
          <a:bodyPr/>
          <a:lstStyle/>
          <a:p>
            <a:r>
              <a:rPr lang="en-US" dirty="0" smtClean="0"/>
              <a:t>Tsetse fly</a:t>
            </a:r>
            <a:endParaRPr lang="en-US" dirty="0"/>
          </a:p>
        </p:txBody>
      </p:sp>
      <p:pic>
        <p:nvPicPr>
          <p:cNvPr id="44034" name="Picture 2" descr="http://medicine.yale.edu/system_files/handlers/medialibraryimage.ashx?w=705&amp;h=391&amp;id=6a220d74f665439dace1bb91083801f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5646" y="274639"/>
            <a:ext cx="5796002" cy="3214520"/>
          </a:xfrm>
          <a:prstGeom prst="rect">
            <a:avLst/>
          </a:prstGeom>
          <a:noFill/>
        </p:spPr>
      </p:pic>
      <p:pic>
        <p:nvPicPr>
          <p:cNvPr id="44036" name="Picture 4" descr="http://graphics8.nytimes.com/images/2012/04/24/science/24OBFLIES_SPAN/24OBOX3-article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127" y="3794626"/>
            <a:ext cx="2686634" cy="1611981"/>
          </a:xfrm>
          <a:prstGeom prst="rect">
            <a:avLst/>
          </a:prstGeom>
          <a:noFill/>
        </p:spPr>
      </p:pic>
      <p:pic>
        <p:nvPicPr>
          <p:cNvPr id="44040" name="Picture 8" descr="http://www.fao.org/docrep/009/p5178e/P5178E1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" y="3092177"/>
            <a:ext cx="4487779" cy="352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Polyembryonic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572"/>
            <a:ext cx="5575961" cy="4930775"/>
          </a:xfrm>
        </p:spPr>
        <p:txBody>
          <a:bodyPr/>
          <a:lstStyle/>
          <a:p>
            <a:r>
              <a:rPr lang="en-US" sz="2400" dirty="0" smtClean="0"/>
              <a:t>Hymenoptera</a:t>
            </a:r>
          </a:p>
          <a:p>
            <a:r>
              <a:rPr lang="en-US" sz="2400" dirty="0" smtClean="0"/>
              <a:t>Multiple embryos from one egg</a:t>
            </a:r>
          </a:p>
          <a:p>
            <a:r>
              <a:rPr lang="en-US" sz="2400" dirty="0" smtClean="0"/>
              <a:t>Family </a:t>
            </a:r>
            <a:r>
              <a:rPr lang="en-US" sz="2400" dirty="0" err="1" smtClean="0"/>
              <a:t>Encrytidae</a:t>
            </a:r>
            <a:r>
              <a:rPr lang="en-US" sz="2400" dirty="0" smtClean="0"/>
              <a:t> (Hymenoptera)</a:t>
            </a:r>
          </a:p>
          <a:p>
            <a:r>
              <a:rPr lang="en-US" sz="2400" dirty="0" smtClean="0"/>
              <a:t>Parasitoids</a:t>
            </a:r>
          </a:p>
          <a:p>
            <a:pPr lvl="1"/>
            <a:r>
              <a:rPr lang="en-US" sz="2000" dirty="0" smtClean="0"/>
              <a:t>Hosts variable in size</a:t>
            </a:r>
          </a:p>
          <a:p>
            <a:pPr lvl="1"/>
            <a:r>
              <a:rPr lang="en-US" sz="2000" dirty="0" err="1" smtClean="0"/>
              <a:t>Polyembryony</a:t>
            </a:r>
            <a:r>
              <a:rPr lang="en-US" sz="2000" dirty="0" smtClean="0"/>
              <a:t> enables parasitoids to maximize production from single host</a:t>
            </a:r>
          </a:p>
          <a:p>
            <a:pPr lvl="1"/>
            <a:r>
              <a:rPr lang="en-US" sz="2000" dirty="0" err="1" smtClean="0"/>
              <a:t>Trophamnion</a:t>
            </a:r>
            <a:r>
              <a:rPr lang="en-US" sz="2000" dirty="0" smtClean="0"/>
              <a:t>:  membrane that allows absorption of nutrients from the host</a:t>
            </a:r>
          </a:p>
          <a:p>
            <a:pPr lvl="2"/>
            <a:r>
              <a:rPr lang="en-US" sz="2000" dirty="0" smtClean="0"/>
              <a:t>Enables multiplication of the embryo without additional yolk</a:t>
            </a:r>
            <a:endParaRPr lang="en-US" sz="2000" dirty="0"/>
          </a:p>
        </p:txBody>
      </p:sp>
      <p:pic>
        <p:nvPicPr>
          <p:cNvPr id="48130" name="Picture 2" descr="Copidosoma sp. - Copidos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920713" y="1713599"/>
            <a:ext cx="4694657" cy="3235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Wolbachia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for something really strange</a:t>
            </a:r>
          </a:p>
          <a:p>
            <a:r>
              <a:rPr lang="en-US" dirty="0" err="1" smtClean="0"/>
              <a:t>Endosymbiotic</a:t>
            </a:r>
            <a:r>
              <a:rPr lang="en-US" dirty="0" smtClean="0"/>
              <a:t> bacteria (parasitic?)</a:t>
            </a:r>
          </a:p>
          <a:p>
            <a:r>
              <a:rPr lang="en-US" dirty="0" smtClean="0"/>
              <a:t>Common in some insects, other groups</a:t>
            </a:r>
          </a:p>
          <a:p>
            <a:r>
              <a:rPr lang="en-US" dirty="0" err="1" smtClean="0"/>
              <a:t>Cytoplasmic</a:t>
            </a:r>
            <a:r>
              <a:rPr lang="en-US" dirty="0" smtClean="0"/>
              <a:t> inheritance (like mitochondria)</a:t>
            </a:r>
          </a:p>
          <a:p>
            <a:r>
              <a:rPr lang="en-US" dirty="0" smtClean="0"/>
              <a:t>Distort host reproduction in ways that benefit </a:t>
            </a:r>
            <a:r>
              <a:rPr lang="en-US" i="1" dirty="0" err="1" smtClean="0"/>
              <a:t>Wolbachia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Wolbachia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8"/>
            <a:ext cx="8229600" cy="1571875"/>
          </a:xfrm>
        </p:spPr>
        <p:txBody>
          <a:bodyPr/>
          <a:lstStyle/>
          <a:p>
            <a:r>
              <a:rPr lang="en-US" dirty="0" err="1" smtClean="0"/>
              <a:t>Cytoplasmic</a:t>
            </a:r>
            <a:r>
              <a:rPr lang="en-US" dirty="0" smtClean="0"/>
              <a:t> incompatibility</a:t>
            </a:r>
          </a:p>
          <a:p>
            <a:r>
              <a:rPr lang="en-US" dirty="0" smtClean="0"/>
              <a:t>Gives reproductive advantage to </a:t>
            </a:r>
            <a:r>
              <a:rPr lang="en-US" i="1" dirty="0" err="1" smtClean="0"/>
              <a:t>Wolbachia</a:t>
            </a:r>
            <a:r>
              <a:rPr lang="en-US" i="1" dirty="0" smtClean="0"/>
              <a:t> </a:t>
            </a:r>
            <a:r>
              <a:rPr lang="en-US" dirty="0" smtClean="0"/>
              <a:t>infected females</a:t>
            </a:r>
          </a:p>
          <a:p>
            <a:r>
              <a:rPr lang="en-US" dirty="0" smtClean="0"/>
              <a:t>Result: </a:t>
            </a:r>
            <a:r>
              <a:rPr lang="en-US" i="1" dirty="0" err="1" smtClean="0"/>
              <a:t>Wolbachia</a:t>
            </a:r>
            <a:r>
              <a:rPr lang="en-US" i="1" dirty="0" smtClean="0"/>
              <a:t> </a:t>
            </a:r>
            <a:r>
              <a:rPr lang="en-US" dirty="0" smtClean="0"/>
              <a:t>infections spread throughout the population</a:t>
            </a:r>
          </a:p>
          <a:p>
            <a:endParaRPr lang="en-US" dirty="0"/>
          </a:p>
        </p:txBody>
      </p:sp>
      <p:pic>
        <p:nvPicPr>
          <p:cNvPr id="49154" name="Picture 2" descr="Wolbachia-mediated cytoplasmic incompatibilit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799" y="3224633"/>
            <a:ext cx="5991727" cy="3475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phsource.us/PH/ME/PH_Entomology/mosq/mos_aedes_albopictus_ad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171" y="3332079"/>
            <a:ext cx="4514850" cy="3495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Superinfection</a:t>
            </a:r>
            <a:endParaRPr lang="en-US" dirty="0"/>
          </a:p>
        </p:txBody>
      </p:sp>
      <p:pic>
        <p:nvPicPr>
          <p:cNvPr id="51202" name="Picture 2" descr="http://www.nature.com/hdy/journal/v93/n2/images/6800458f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62" y="1249376"/>
            <a:ext cx="4762500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Wolbachia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8229600" cy="5141913"/>
          </a:xfrm>
        </p:spPr>
        <p:txBody>
          <a:bodyPr/>
          <a:lstStyle/>
          <a:p>
            <a:r>
              <a:rPr lang="en-US" dirty="0" smtClean="0"/>
              <a:t>Sex ratio distortion</a:t>
            </a:r>
          </a:p>
          <a:p>
            <a:pPr lvl="1"/>
            <a:r>
              <a:rPr lang="en-US" i="1" dirty="0" err="1" smtClean="0"/>
              <a:t>Wolbachia</a:t>
            </a:r>
            <a:r>
              <a:rPr lang="en-US" i="1" dirty="0" smtClean="0"/>
              <a:t> </a:t>
            </a:r>
            <a:r>
              <a:rPr lang="en-US" dirty="0" smtClean="0"/>
              <a:t>cause duplication of female genome in unfertilized eggs of Hymenoptera</a:t>
            </a:r>
          </a:p>
          <a:p>
            <a:pPr lvl="1"/>
            <a:r>
              <a:rPr lang="en-US" dirty="0" smtClean="0"/>
              <a:t>Makes egg diploid</a:t>
            </a:r>
          </a:p>
          <a:p>
            <a:pPr lvl="1"/>
            <a:r>
              <a:rPr lang="en-US" dirty="0" smtClean="0"/>
              <a:t>Males converted to females</a:t>
            </a:r>
          </a:p>
          <a:p>
            <a:pPr lvl="1"/>
            <a:r>
              <a:rPr lang="en-US" dirty="0" smtClean="0"/>
              <a:t>Propagates more </a:t>
            </a:r>
            <a:r>
              <a:rPr lang="en-US" i="1" dirty="0" err="1" smtClean="0"/>
              <a:t>Wolbachia</a:t>
            </a:r>
            <a:endParaRPr lang="en-US" i="1" dirty="0" smtClean="0"/>
          </a:p>
          <a:p>
            <a:r>
              <a:rPr lang="en-US" dirty="0" smtClean="0"/>
              <a:t>Feminization</a:t>
            </a:r>
          </a:p>
          <a:p>
            <a:pPr lvl="1"/>
            <a:r>
              <a:rPr lang="en-US" dirty="0" smtClean="0"/>
              <a:t>Non Hymenoptera</a:t>
            </a:r>
          </a:p>
          <a:p>
            <a:pPr lvl="1"/>
            <a:r>
              <a:rPr lang="en-US" dirty="0" smtClean="0"/>
              <a:t>Turns genetic males into females</a:t>
            </a:r>
          </a:p>
          <a:p>
            <a:pPr lvl="1"/>
            <a:r>
              <a:rPr lang="en-US" dirty="0" smtClean="0"/>
              <a:t>Turns off male-determining genes</a:t>
            </a:r>
          </a:p>
          <a:p>
            <a:r>
              <a:rPr lang="en-US" dirty="0" smtClean="0"/>
              <a:t>Male killing</a:t>
            </a:r>
            <a:endParaRPr lang="en-US" dirty="0"/>
          </a:p>
        </p:txBody>
      </p:sp>
      <p:pic>
        <p:nvPicPr>
          <p:cNvPr id="52226" name="Picture 2" descr="http://t1.gstatic.com/images?q=tbn:ANd9GcQCvJpXUNIo0MSFwkh2FjXdCsJ0Dpz83imHAx3J95UqzVS-88Bs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4470" y="2033337"/>
            <a:ext cx="3070119" cy="1949283"/>
          </a:xfrm>
          <a:prstGeom prst="rect">
            <a:avLst/>
          </a:prstGeom>
          <a:noFill/>
        </p:spPr>
      </p:pic>
      <p:pic>
        <p:nvPicPr>
          <p:cNvPr id="52228" name="Picture 4" descr="Wolbachia bacteria (yellow) within the developing egg of a fruit fly (red)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6105" y="4059832"/>
            <a:ext cx="2768484" cy="2630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2" y="154318"/>
            <a:ext cx="3850105" cy="709612"/>
          </a:xfrm>
        </p:spPr>
        <p:txBody>
          <a:bodyPr/>
          <a:lstStyle/>
          <a:p>
            <a:r>
              <a:rPr lang="en-US" dirty="0" smtClean="0"/>
              <a:t>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806116"/>
            <a:ext cx="4151730" cy="1632033"/>
          </a:xfrm>
        </p:spPr>
        <p:txBody>
          <a:bodyPr/>
          <a:lstStyle/>
          <a:p>
            <a:r>
              <a:rPr lang="en-US" sz="2000" dirty="0" smtClean="0"/>
              <a:t>Existence of distinct morphological forms of the same stage within a species or population</a:t>
            </a:r>
          </a:p>
          <a:p>
            <a:r>
              <a:rPr lang="en-US" sz="2000" dirty="0" smtClean="0"/>
              <a:t>Usually discrete</a:t>
            </a:r>
          </a:p>
          <a:p>
            <a:endParaRPr lang="en-US" sz="2000" dirty="0"/>
          </a:p>
        </p:txBody>
      </p:sp>
      <p:pic>
        <p:nvPicPr>
          <p:cNvPr id="40962" name="Picture 2" descr="http://www.cals.ncsu.edu/course/ent425/images/tutorials/ecology/survival/peppered_moth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52" y="2228261"/>
            <a:ext cx="2381250" cy="1762126"/>
          </a:xfrm>
          <a:prstGeom prst="rect">
            <a:avLst/>
          </a:prstGeom>
          <a:noFill/>
        </p:spPr>
      </p:pic>
      <p:pic>
        <p:nvPicPr>
          <p:cNvPr id="40966" name="Picture 6" descr="http://ars.sciencedirect.com/content/image/1-s2.0-S0169534703002829-gr1.jpg"/>
          <p:cNvPicPr>
            <a:picLocks noChangeAspect="1" noChangeArrowheads="1"/>
          </p:cNvPicPr>
          <p:nvPr/>
        </p:nvPicPr>
        <p:blipFill>
          <a:blip r:embed="rId3"/>
          <a:srcRect t="63716" r="71178"/>
          <a:stretch>
            <a:fillRect/>
          </a:stretch>
        </p:blipFill>
        <p:spPr bwMode="auto">
          <a:xfrm>
            <a:off x="4400553" y="228303"/>
            <a:ext cx="1783682" cy="1271254"/>
          </a:xfrm>
          <a:prstGeom prst="rect">
            <a:avLst/>
          </a:prstGeom>
          <a:noFill/>
        </p:spPr>
      </p:pic>
      <p:pic>
        <p:nvPicPr>
          <p:cNvPr id="40968" name="Picture 8" descr="http://dragonflywoman.files.wordpress.com/2009/09/anax-mating1.jpg%3Fw%3D300%26h%3D2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4183554"/>
            <a:ext cx="2857500" cy="2486026"/>
          </a:xfrm>
          <a:prstGeom prst="rect">
            <a:avLst/>
          </a:prstGeom>
          <a:noFill/>
        </p:spPr>
      </p:pic>
      <p:pic>
        <p:nvPicPr>
          <p:cNvPr id="40972" name="Picture 12" descr="http://ars.els-cdn.com/content/image/1-s2.0-S0169534710001059-gr1.jpg"/>
          <p:cNvPicPr>
            <a:picLocks noChangeAspect="1" noChangeArrowheads="1"/>
          </p:cNvPicPr>
          <p:nvPr/>
        </p:nvPicPr>
        <p:blipFill>
          <a:blip r:embed="rId5"/>
          <a:srcRect l="2541" t="49810" r="44841"/>
          <a:stretch>
            <a:fillRect/>
          </a:stretch>
        </p:blipFill>
        <p:spPr bwMode="auto">
          <a:xfrm>
            <a:off x="2772048" y="2281637"/>
            <a:ext cx="2276401" cy="1672389"/>
          </a:xfrm>
          <a:prstGeom prst="rect">
            <a:avLst/>
          </a:prstGeom>
          <a:noFill/>
        </p:spPr>
      </p:pic>
      <p:pic>
        <p:nvPicPr>
          <p:cNvPr id="40974" name="Picture 14" descr="http://www.unifr.ch/biol/ecology/haag/pictures/numat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3014" y="1992539"/>
            <a:ext cx="2352675" cy="1933576"/>
          </a:xfrm>
          <a:prstGeom prst="rect">
            <a:avLst/>
          </a:prstGeom>
          <a:noFill/>
        </p:spPr>
      </p:pic>
      <p:pic>
        <p:nvPicPr>
          <p:cNvPr id="40976" name="Picture 16" descr="http://icb.oxfordjournals.org/content/45/3/511/F1.large.jpg"/>
          <p:cNvPicPr>
            <a:picLocks noChangeAspect="1" noChangeArrowheads="1"/>
          </p:cNvPicPr>
          <p:nvPr/>
        </p:nvPicPr>
        <p:blipFill>
          <a:blip r:embed="rId7"/>
          <a:srcRect l="3340" t="7316" r="69574" b="13479"/>
          <a:stretch>
            <a:fillRect/>
          </a:stretch>
        </p:blipFill>
        <p:spPr bwMode="auto">
          <a:xfrm>
            <a:off x="7633971" y="1992539"/>
            <a:ext cx="1510029" cy="2642180"/>
          </a:xfrm>
          <a:prstGeom prst="rect">
            <a:avLst/>
          </a:prstGeom>
          <a:noFill/>
        </p:spPr>
      </p:pic>
      <p:pic>
        <p:nvPicPr>
          <p:cNvPr id="40978" name="Picture 18" descr="http://titan.biotec.uiuc.edu/locust/Phase_polymorphism.jpg"/>
          <p:cNvPicPr>
            <a:picLocks noChangeAspect="1" noChangeArrowheads="1"/>
          </p:cNvPicPr>
          <p:nvPr/>
        </p:nvPicPr>
        <p:blipFill>
          <a:blip r:embed="rId8"/>
          <a:srcRect l="3882" t="10276" r="3446" b="1483"/>
          <a:stretch>
            <a:fillRect/>
          </a:stretch>
        </p:blipFill>
        <p:spPr bwMode="auto">
          <a:xfrm>
            <a:off x="3073235" y="4002419"/>
            <a:ext cx="3965380" cy="2831830"/>
          </a:xfrm>
          <a:prstGeom prst="rect">
            <a:avLst/>
          </a:prstGeom>
          <a:noFill/>
        </p:spPr>
      </p:pic>
      <p:pic>
        <p:nvPicPr>
          <p:cNvPr id="40980" name="Picture 20" descr="http://www.alexanderwild.com/Ants/Making-a-Living/Army-Ants/burchelli10/1186477456_wwy5g-L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84235" y="46031"/>
            <a:ext cx="2858002" cy="1946508"/>
          </a:xfrm>
          <a:prstGeom prst="rect">
            <a:avLst/>
          </a:prstGeom>
          <a:noFill/>
        </p:spPr>
      </p:pic>
      <p:pic>
        <p:nvPicPr>
          <p:cNvPr id="40984" name="Picture 24" descr="http://www.oum.ox.ac.uk/thezone/insects/bugid/results/images/streps.jpg"/>
          <p:cNvPicPr>
            <a:picLocks noChangeAspect="1" noChangeArrowheads="1"/>
          </p:cNvPicPr>
          <p:nvPr/>
        </p:nvPicPr>
        <p:blipFill>
          <a:blip r:embed="rId10"/>
          <a:srcRect l="19094" r="14437"/>
          <a:stretch>
            <a:fillRect/>
          </a:stretch>
        </p:blipFill>
        <p:spPr bwMode="auto">
          <a:xfrm>
            <a:off x="7189073" y="4634718"/>
            <a:ext cx="1613848" cy="2034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" y="274637"/>
            <a:ext cx="2550695" cy="2624973"/>
          </a:xfrm>
        </p:spPr>
        <p:txBody>
          <a:bodyPr/>
          <a:lstStyle/>
          <a:p>
            <a:r>
              <a:rPr lang="en-US" dirty="0" smtClean="0"/>
              <a:t>Hormonal control of reproduction</a:t>
            </a:r>
            <a:endParaRPr lang="en-US" dirty="0"/>
          </a:p>
        </p:txBody>
      </p:sp>
      <p:pic>
        <p:nvPicPr>
          <p:cNvPr id="4" name="Content Placeholder 3" descr="c05f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622" y="274637"/>
            <a:ext cx="6377683" cy="628748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control of female reproduction in </a:t>
            </a:r>
            <a:r>
              <a:rPr lang="en-US" i="1" dirty="0" err="1" smtClean="0"/>
              <a:t>Romalea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4588"/>
            <a:ext cx="8229600" cy="4930775"/>
          </a:xfrm>
        </p:spPr>
        <p:txBody>
          <a:bodyPr/>
          <a:lstStyle/>
          <a:p>
            <a:r>
              <a:rPr lang="en-US" dirty="0" smtClean="0"/>
              <a:t>Newly </a:t>
            </a:r>
            <a:r>
              <a:rPr lang="en-US" dirty="0" err="1" smtClean="0"/>
              <a:t>eclosed</a:t>
            </a:r>
            <a:r>
              <a:rPr lang="en-US" dirty="0" smtClean="0"/>
              <a:t> females have little stored reserves</a:t>
            </a:r>
          </a:p>
          <a:p>
            <a:r>
              <a:rPr lang="en-US" dirty="0" smtClean="0"/>
              <a:t>No reproduction (</a:t>
            </a:r>
            <a:r>
              <a:rPr lang="en-US" dirty="0" err="1" smtClean="0"/>
              <a:t>anautogenous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Feeding by the adult results in accumulation of </a:t>
            </a:r>
            <a:r>
              <a:rPr lang="en-US" dirty="0" err="1" smtClean="0"/>
              <a:t>Hexamerins</a:t>
            </a:r>
            <a:r>
              <a:rPr lang="en-US" dirty="0" smtClean="0"/>
              <a:t> (“storage proteins”)</a:t>
            </a:r>
          </a:p>
          <a:p>
            <a:pPr lvl="1"/>
            <a:r>
              <a:rPr lang="en-US" dirty="0" err="1" smtClean="0"/>
              <a:t>Hemolymph</a:t>
            </a:r>
            <a:endParaRPr lang="en-US" dirty="0" smtClean="0"/>
          </a:p>
          <a:p>
            <a:pPr lvl="1"/>
            <a:r>
              <a:rPr lang="en-US" dirty="0" smtClean="0"/>
              <a:t>Fat body</a:t>
            </a:r>
          </a:p>
          <a:p>
            <a:r>
              <a:rPr lang="en-US" dirty="0" smtClean="0"/>
              <a:t>Critical amount of </a:t>
            </a:r>
            <a:r>
              <a:rPr lang="en-US" dirty="0" err="1" smtClean="0"/>
              <a:t>Hexamerins</a:t>
            </a:r>
            <a:r>
              <a:rPr lang="en-US" dirty="0" smtClean="0"/>
              <a:t> triggers hormone cascade</a:t>
            </a:r>
          </a:p>
          <a:p>
            <a:pPr lvl="1"/>
            <a:r>
              <a:rPr lang="en-US" dirty="0" smtClean="0"/>
              <a:t>Juvenile hormone</a:t>
            </a:r>
          </a:p>
          <a:p>
            <a:pPr lvl="1"/>
            <a:r>
              <a:rPr lang="en-US" dirty="0" err="1" smtClean="0"/>
              <a:t>Ecdysteroids</a:t>
            </a:r>
            <a:endParaRPr lang="en-US" dirty="0"/>
          </a:p>
        </p:txBody>
      </p:sp>
      <p:pic>
        <p:nvPicPr>
          <p:cNvPr id="5" name="Picture 4" descr="P6090368.JPG"/>
          <p:cNvPicPr>
            <a:picLocks noChangeAspect="1"/>
          </p:cNvPicPr>
          <p:nvPr/>
        </p:nvPicPr>
        <p:blipFill>
          <a:blip r:embed="rId2"/>
          <a:srcRect l="15921" t="4005" r="18684" b="25439"/>
          <a:stretch>
            <a:fillRect/>
          </a:stretch>
        </p:blipFill>
        <p:spPr>
          <a:xfrm>
            <a:off x="4920912" y="4309387"/>
            <a:ext cx="2911642" cy="235610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control of </a:t>
            </a:r>
            <a:r>
              <a:rPr lang="en-US" smtClean="0"/>
              <a:t>female reproduction in </a:t>
            </a:r>
            <a:r>
              <a:rPr lang="en-US" i="1" dirty="0" err="1" smtClean="0"/>
              <a:t>Romalea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Vitellogenesis</a:t>
            </a:r>
            <a:endParaRPr lang="en-US" dirty="0" smtClean="0"/>
          </a:p>
          <a:p>
            <a:pPr lvl="1"/>
            <a:r>
              <a:rPr lang="en-US" dirty="0" smtClean="0"/>
              <a:t>Amino acids in </a:t>
            </a:r>
            <a:r>
              <a:rPr lang="en-US" dirty="0" err="1" smtClean="0"/>
              <a:t>Hexamerins</a:t>
            </a:r>
            <a:r>
              <a:rPr lang="en-US" dirty="0" smtClean="0"/>
              <a:t> used to synthesize </a:t>
            </a:r>
            <a:r>
              <a:rPr lang="en-US" dirty="0" err="1" smtClean="0"/>
              <a:t>Vitellogenin</a:t>
            </a:r>
            <a:endParaRPr lang="en-US" dirty="0" smtClean="0"/>
          </a:p>
          <a:p>
            <a:pPr lvl="1"/>
            <a:r>
              <a:rPr lang="en-US" dirty="0" err="1" smtClean="0"/>
              <a:t>Vitellogenin</a:t>
            </a:r>
            <a:r>
              <a:rPr lang="en-US" dirty="0" smtClean="0"/>
              <a:t> circulates via </a:t>
            </a:r>
            <a:r>
              <a:rPr lang="en-US" dirty="0" err="1" smtClean="0"/>
              <a:t>hemolymphs</a:t>
            </a:r>
            <a:endParaRPr lang="en-US" dirty="0" smtClean="0"/>
          </a:p>
          <a:p>
            <a:pPr lvl="1"/>
            <a:r>
              <a:rPr lang="en-US" dirty="0" smtClean="0"/>
              <a:t>Transferred via nurse cells to </a:t>
            </a:r>
            <a:r>
              <a:rPr lang="en-US" dirty="0" err="1" smtClean="0"/>
              <a:t>oocytes</a:t>
            </a:r>
            <a:endParaRPr lang="en-US" dirty="0" smtClean="0"/>
          </a:p>
          <a:p>
            <a:pPr lvl="1"/>
            <a:r>
              <a:rPr lang="en-US" dirty="0" smtClean="0"/>
              <a:t>Converted to </a:t>
            </a:r>
            <a:r>
              <a:rPr lang="en-US" dirty="0" err="1" smtClean="0"/>
              <a:t>vitellin</a:t>
            </a:r>
            <a:r>
              <a:rPr lang="en-US" dirty="0" smtClean="0"/>
              <a:t> (yolk protein)</a:t>
            </a:r>
          </a:p>
          <a:p>
            <a:r>
              <a:rPr lang="en-US" dirty="0" smtClean="0"/>
              <a:t>Once hormonal signal is given, process proceeds independent of feeding</a:t>
            </a:r>
          </a:p>
          <a:p>
            <a:r>
              <a:rPr lang="en-US" dirty="0" err="1" smtClean="0"/>
              <a:t>Oocytes</a:t>
            </a:r>
            <a:r>
              <a:rPr lang="en-US" dirty="0" smtClean="0"/>
              <a:t> can be </a:t>
            </a:r>
            <a:r>
              <a:rPr lang="en-US" dirty="0" err="1" smtClean="0"/>
              <a:t>resorbed</a:t>
            </a:r>
            <a:r>
              <a:rPr lang="en-US" dirty="0" smtClean="0"/>
              <a:t> if insufficient </a:t>
            </a:r>
            <a:r>
              <a:rPr lang="en-US" dirty="0" err="1" smtClean="0"/>
              <a:t>vitellin</a:t>
            </a:r>
            <a:r>
              <a:rPr lang="en-US" dirty="0" smtClean="0"/>
              <a:t> is available</a:t>
            </a:r>
          </a:p>
          <a:p>
            <a:pPr lvl="1"/>
            <a:r>
              <a:rPr lang="en-US" dirty="0" smtClean="0"/>
              <a:t>Reduces number of eggs laid</a:t>
            </a:r>
          </a:p>
          <a:p>
            <a:pPr lvl="1"/>
            <a:r>
              <a:rPr lang="en-US" dirty="0" smtClean="0"/>
              <a:t>Timing seems to be inflexible once initiated (“canalized”)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</a:t>
            </a:r>
          </a:p>
          <a:p>
            <a:pPr lvl="1"/>
            <a:r>
              <a:rPr lang="en-US" dirty="0" smtClean="0"/>
              <a:t>Color, </a:t>
            </a:r>
            <a:r>
              <a:rPr lang="en-US" dirty="0" err="1" smtClean="0"/>
              <a:t>melanism</a:t>
            </a:r>
            <a:endParaRPr lang="en-US" dirty="0" smtClean="0"/>
          </a:p>
          <a:p>
            <a:pPr lvl="1"/>
            <a:r>
              <a:rPr lang="en-US" dirty="0" smtClean="0"/>
              <a:t>Mimicry, </a:t>
            </a:r>
            <a:r>
              <a:rPr lang="en-US" dirty="0" err="1" smtClean="0"/>
              <a:t>crypsis</a:t>
            </a:r>
            <a:endParaRPr lang="en-US" dirty="0" smtClean="0"/>
          </a:p>
          <a:p>
            <a:pPr lvl="1"/>
            <a:r>
              <a:rPr lang="en-US" dirty="0" smtClean="0"/>
              <a:t>Maintained by balancing selection or </a:t>
            </a:r>
            <a:r>
              <a:rPr lang="en-US" dirty="0" err="1" smtClean="0"/>
              <a:t>geneflow</a:t>
            </a:r>
            <a:endParaRPr lang="en-US" dirty="0" smtClean="0"/>
          </a:p>
          <a:p>
            <a:r>
              <a:rPr lang="en-US" dirty="0" smtClean="0"/>
              <a:t>Environmental </a:t>
            </a:r>
            <a:r>
              <a:rPr lang="en-US" b="1" dirty="0" smtClean="0"/>
              <a:t>{</a:t>
            </a:r>
            <a:r>
              <a:rPr lang="en-US" b="1" dirty="0" err="1" smtClean="0"/>
              <a:t>polyphenism</a:t>
            </a:r>
            <a:r>
              <a:rPr lang="en-US" b="1" dirty="0" smtClean="0"/>
              <a:t>}</a:t>
            </a:r>
          </a:p>
          <a:p>
            <a:pPr lvl="1"/>
            <a:r>
              <a:rPr lang="en-US" dirty="0" smtClean="0"/>
              <a:t>Diet</a:t>
            </a:r>
          </a:p>
          <a:p>
            <a:pPr lvl="1"/>
            <a:r>
              <a:rPr lang="en-US" dirty="0" smtClean="0"/>
              <a:t>Growth and Size</a:t>
            </a:r>
          </a:p>
          <a:p>
            <a:pPr lvl="1"/>
            <a:r>
              <a:rPr lang="en-US" dirty="0" smtClean="0"/>
              <a:t>Social environment</a:t>
            </a:r>
          </a:p>
          <a:p>
            <a:pPr lvl="1"/>
            <a:r>
              <a:rPr lang="en-US" dirty="0" smtClean="0"/>
              <a:t>Behavior correlates with morphology (Mating, dispersal)</a:t>
            </a:r>
          </a:p>
          <a:p>
            <a:pPr lvl="1"/>
            <a:r>
              <a:rPr lang="en-US" dirty="0" smtClean="0"/>
              <a:t>May be adaptive instance of phenotypic plasticity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quantity and quality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Humidity; moisture</a:t>
            </a:r>
          </a:p>
          <a:p>
            <a:r>
              <a:rPr lang="en-US" dirty="0" smtClean="0"/>
              <a:t>Season (photoperiod)</a:t>
            </a:r>
          </a:p>
          <a:p>
            <a:r>
              <a:rPr lang="en-US" dirty="0" smtClean="0"/>
              <a:t>Toxins</a:t>
            </a:r>
          </a:p>
          <a:p>
            <a:r>
              <a:rPr lang="en-US" dirty="0" smtClean="0"/>
              <a:t>Other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5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Physiological Time</a:t>
            </a:r>
          </a:p>
          <a:p>
            <a:r>
              <a:rPr lang="en-US" dirty="0" err="1" smtClean="0"/>
              <a:t>Ectotherms</a:t>
            </a:r>
            <a:endParaRPr lang="en-US" dirty="0" smtClean="0"/>
          </a:p>
          <a:p>
            <a:r>
              <a:rPr lang="en-US" dirty="0" smtClean="0"/>
              <a:t>Temperature determines rate of development </a:t>
            </a:r>
          </a:p>
          <a:p>
            <a:pPr lvl="1"/>
            <a:r>
              <a:rPr lang="en-US" dirty="0" smtClean="0"/>
              <a:t>(and other physiological properties)</a:t>
            </a:r>
          </a:p>
          <a:p>
            <a:r>
              <a:rPr lang="en-US" dirty="0" smtClean="0"/>
              <a:t>Not amount of time required to complete development but amount of heat required</a:t>
            </a:r>
          </a:p>
          <a:p>
            <a:r>
              <a:rPr lang="en-US" b="1" dirty="0" smtClean="0"/>
              <a:t>Degree-days</a:t>
            </a:r>
          </a:p>
          <a:p>
            <a:pPr lvl="1"/>
            <a:r>
              <a:rPr lang="en-US" dirty="0" smtClean="0"/>
              <a:t>Time above a threshold temperature x degrees C above that temperature</a:t>
            </a:r>
          </a:p>
          <a:p>
            <a:pPr lvl="1"/>
            <a:r>
              <a:rPr lang="en-US" dirty="0" smtClean="0"/>
              <a:t>Estimated statistically (box 6.2)</a:t>
            </a:r>
          </a:p>
        </p:txBody>
      </p:sp>
    </p:spTree>
    <p:extLst>
      <p:ext uri="{BB962C8B-B14F-4D97-AF65-F5344CB8AC3E}">
        <p14:creationId xmlns:p14="http://schemas.microsoft.com/office/powerpoint/2010/main" val="181381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degree-days required for development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20785" y="4135772"/>
            <a:ext cx="8066015" cy="2441197"/>
          </a:xfrm>
        </p:spPr>
        <p:txBody>
          <a:bodyPr/>
          <a:lstStyle/>
          <a:p>
            <a:r>
              <a:rPr lang="en-US" sz="2000" dirty="0" smtClean="0"/>
              <a:t>Rear individuals at different temperatures (ample food, good conditions)</a:t>
            </a:r>
          </a:p>
          <a:p>
            <a:r>
              <a:rPr lang="en-US" sz="2000" dirty="0" smtClean="0"/>
              <a:t>Record </a:t>
            </a:r>
            <a:r>
              <a:rPr lang="en-US" sz="2000" i="1" dirty="0" smtClean="0"/>
              <a:t>H</a:t>
            </a:r>
            <a:r>
              <a:rPr lang="en-US" sz="2000" dirty="0" smtClean="0"/>
              <a:t> ( hours to a stage – e.g., adult)</a:t>
            </a:r>
          </a:p>
          <a:p>
            <a:r>
              <a:rPr lang="en-US" sz="2000" dirty="0" smtClean="0"/>
              <a:t>Plot 1/</a:t>
            </a:r>
            <a:r>
              <a:rPr lang="en-US" sz="2000" i="1" dirty="0" smtClean="0"/>
              <a:t>H </a:t>
            </a:r>
            <a:r>
              <a:rPr lang="en-US" sz="2000" dirty="0" smtClean="0"/>
              <a:t>vs. </a:t>
            </a:r>
            <a:r>
              <a:rPr lang="en-US" sz="2000" dirty="0" err="1" smtClean="0"/>
              <a:t>T</a:t>
            </a:r>
            <a:r>
              <a:rPr lang="en-US" sz="2000" baseline="30000" dirty="0" err="1" smtClean="0"/>
              <a:t>o</a:t>
            </a:r>
            <a:r>
              <a:rPr lang="en-US" sz="2000" dirty="0" err="1" smtClean="0"/>
              <a:t>C</a:t>
            </a:r>
            <a:r>
              <a:rPr lang="en-US" sz="2000" dirty="0" smtClean="0"/>
              <a:t>  [in fig., plot is 1000/</a:t>
            </a:r>
            <a:r>
              <a:rPr lang="en-US" sz="2000" i="1" dirty="0" smtClean="0"/>
              <a:t>H </a:t>
            </a:r>
            <a:r>
              <a:rPr lang="en-US" sz="2000" dirty="0" smtClean="0"/>
              <a:t>vs. T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Fit linear regression to points 1/</a:t>
            </a:r>
            <a:r>
              <a:rPr lang="en-US" sz="2000" i="1" dirty="0" smtClean="0"/>
              <a:t>H</a:t>
            </a:r>
            <a:r>
              <a:rPr lang="en-US" sz="2000" dirty="0" smtClean="0"/>
              <a:t> = </a:t>
            </a:r>
            <a:r>
              <a:rPr lang="en-US" sz="2000" i="1" dirty="0" smtClean="0"/>
              <a:t>k</a:t>
            </a:r>
            <a:r>
              <a:rPr lang="en-US" sz="2000" dirty="0" smtClean="0"/>
              <a:t>(T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) +</a:t>
            </a:r>
            <a:r>
              <a:rPr lang="en-US" sz="2000" i="1" dirty="0" smtClean="0"/>
              <a:t> b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i="1" dirty="0" smtClean="0"/>
              <a:t>k</a:t>
            </a:r>
            <a:r>
              <a:rPr lang="en-US" sz="1600" dirty="0" smtClean="0"/>
              <a:t> = slope</a:t>
            </a:r>
          </a:p>
          <a:p>
            <a:pPr lvl="1"/>
            <a:r>
              <a:rPr lang="en-US" sz="1600" dirty="0"/>
              <a:t> </a:t>
            </a:r>
            <a:r>
              <a:rPr lang="en-US" sz="1600" i="1" dirty="0" smtClean="0"/>
              <a:t>b </a:t>
            </a:r>
            <a:r>
              <a:rPr lang="en-US" sz="1600" dirty="0" smtClean="0"/>
              <a:t>= Y intercept</a:t>
            </a:r>
            <a:endParaRPr lang="en-US" sz="1600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59" y="984250"/>
            <a:ext cx="6815681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0079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Degree-days [or degree-hours]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Slope:  increased development rate per 1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r>
              <a:rPr lang="en-US" dirty="0" smtClean="0"/>
              <a:t>1/slope = degree-hours above threshold to complete development</a:t>
            </a:r>
          </a:p>
          <a:p>
            <a:pPr lvl="1"/>
            <a:r>
              <a:rPr lang="en-US" dirty="0" smtClean="0"/>
              <a:t>Threshold = ‘developmental zero’</a:t>
            </a:r>
          </a:p>
          <a:p>
            <a:pPr lvl="1"/>
            <a:r>
              <a:rPr lang="en-US" dirty="0" smtClean="0"/>
              <a:t>temperature below which development stops</a:t>
            </a:r>
          </a:p>
          <a:p>
            <a:pPr lvl="1"/>
            <a:r>
              <a:rPr lang="en-US" dirty="0" smtClean="0"/>
              <a:t>X intercept of regression line (13.3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r>
              <a:rPr lang="en-US" dirty="0" smtClean="0"/>
              <a:t>1/</a:t>
            </a:r>
            <a:r>
              <a:rPr lang="en-US" i="1" dirty="0" smtClean="0"/>
              <a:t>H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dirty="0" smtClean="0"/>
              <a:t>(</a:t>
            </a:r>
            <a:r>
              <a:rPr lang="en-US" i="1" dirty="0" err="1" smtClean="0"/>
              <a:t>T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–</a:t>
            </a:r>
            <a:r>
              <a:rPr lang="en-US" i="1" dirty="0" smtClean="0"/>
              <a:t> </a:t>
            </a:r>
            <a:r>
              <a:rPr lang="en-US" i="1" dirty="0" err="1" smtClean="0"/>
              <a:t>T</a:t>
            </a:r>
            <a:r>
              <a:rPr lang="en-US" i="1" baseline="30000" dirty="0" err="1" smtClean="0"/>
              <a:t>t</a:t>
            </a:r>
            <a:r>
              <a:rPr lang="en-US" i="1" baseline="30000" dirty="0" smtClean="0"/>
              <a:t> </a:t>
            </a:r>
            <a:r>
              <a:rPr lang="en-US" dirty="0" smtClean="0"/>
              <a:t>)</a:t>
            </a:r>
          </a:p>
          <a:p>
            <a:pPr lvl="1"/>
            <a:r>
              <a:rPr lang="en-US" i="1" dirty="0" err="1" smtClean="0"/>
              <a:t>T</a:t>
            </a:r>
            <a:r>
              <a:rPr lang="en-US" i="1" baseline="30000" dirty="0" err="1" smtClean="0"/>
              <a:t>t</a:t>
            </a:r>
            <a:r>
              <a:rPr lang="en-US" i="1" baseline="30000" dirty="0" smtClean="0"/>
              <a:t>  </a:t>
            </a:r>
            <a:r>
              <a:rPr lang="en-US" baseline="30000" dirty="0" smtClean="0"/>
              <a:t> </a:t>
            </a:r>
            <a:r>
              <a:rPr lang="en-US" dirty="0" smtClean="0"/>
              <a:t> is the threshold  = -</a:t>
            </a:r>
            <a:r>
              <a:rPr lang="en-US" i="1" dirty="0" smtClean="0"/>
              <a:t>b/k</a:t>
            </a:r>
          </a:p>
          <a:p>
            <a:pPr lvl="1"/>
            <a:r>
              <a:rPr lang="en-US" dirty="0" smtClean="0"/>
              <a:t>Thermal constant = </a:t>
            </a:r>
            <a:r>
              <a:rPr lang="en-US" i="1" dirty="0" smtClean="0"/>
              <a:t>K = 1/k = H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–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Calculate for each T</a:t>
            </a:r>
            <a:r>
              <a:rPr lang="en-US" baseline="30000" dirty="0" smtClean="0"/>
              <a:t>o</a:t>
            </a:r>
            <a:r>
              <a:rPr lang="en-US" dirty="0" smtClean="0"/>
              <a:t>, then average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 = 2740 degree-hours for </a:t>
            </a:r>
            <a:r>
              <a:rPr lang="en-US" i="1" dirty="0" smtClean="0"/>
              <a:t>Aedes aegypti </a:t>
            </a:r>
            <a:r>
              <a:rPr lang="en-US" dirty="0" smtClean="0"/>
              <a:t>in box 6.2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60010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tailEnd type="stealth" w="lg" len="lg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6457</TotalTime>
  <Words>1743</Words>
  <Application>Microsoft Office PowerPoint</Application>
  <PresentationFormat>On-screen Show (4:3)</PresentationFormat>
  <Paragraphs>306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Environmental extremes</vt:lpstr>
      <vt:lpstr>Environmental extremes</vt:lpstr>
      <vt:lpstr>Migration</vt:lpstr>
      <vt:lpstr>Polymorphism</vt:lpstr>
      <vt:lpstr>Kinds of polymorphism</vt:lpstr>
      <vt:lpstr>Environment and development</vt:lpstr>
      <vt:lpstr>Temperature and development</vt:lpstr>
      <vt:lpstr>Estimating degree-days required for development</vt:lpstr>
      <vt:lpstr>Degree-days [or degree-hours]</vt:lpstr>
      <vt:lpstr>Why?</vt:lpstr>
      <vt:lpstr>Predicting invasions, effects of climate change</vt:lpstr>
      <vt:lpstr>Insect reproduction and mating Ch. 5</vt:lpstr>
      <vt:lpstr>Hymenoptera:  Haplodiploid sex determination</vt:lpstr>
      <vt:lpstr>Insect reproduction and mating</vt:lpstr>
      <vt:lpstr>Insect reproduction and mating</vt:lpstr>
      <vt:lpstr>Insect reproduction and mating</vt:lpstr>
      <vt:lpstr>Insect reproduction and mating</vt:lpstr>
      <vt:lpstr>Insect reproduction and mating</vt:lpstr>
      <vt:lpstr>Sperm transfer</vt:lpstr>
      <vt:lpstr>Insect sperm</vt:lpstr>
      <vt:lpstr>Sexual selection</vt:lpstr>
      <vt:lpstr>Sexual selection</vt:lpstr>
      <vt:lpstr>Mating systems</vt:lpstr>
      <vt:lpstr>Reproductive conflict</vt:lpstr>
      <vt:lpstr>Sperm competition</vt:lpstr>
      <vt:lpstr>Consequences of sperm competition</vt:lpstr>
      <vt:lpstr>Ensuring paternity</vt:lpstr>
      <vt:lpstr>Ensuring paternity</vt:lpstr>
      <vt:lpstr>Ensuring paternity</vt:lpstr>
      <vt:lpstr>Hypotheses for nuptial gifts</vt:lpstr>
      <vt:lpstr>Ensuring paternity Sheep blow fly, Lucilia cuprina  box 5.4</vt:lpstr>
      <vt:lpstr>Monogamous mating and eusociality</vt:lpstr>
      <vt:lpstr>Oviposition</vt:lpstr>
      <vt:lpstr>Tsetse fly</vt:lpstr>
      <vt:lpstr>Polyembryonic development</vt:lpstr>
      <vt:lpstr>Wolbachia</vt:lpstr>
      <vt:lpstr>Wolbachia</vt:lpstr>
      <vt:lpstr>Superinfection</vt:lpstr>
      <vt:lpstr>Wolbachia</vt:lpstr>
      <vt:lpstr>Hormonal control of reproduction</vt:lpstr>
      <vt:lpstr>Hormonal control of female reproduction in Romalea</vt:lpstr>
      <vt:lpstr>Hormonal control of female reproduction in Romalea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Perry;S. Juliano</dc:creator>
  <cp:lastModifiedBy>Steven Juliano</cp:lastModifiedBy>
  <cp:revision>316</cp:revision>
  <cp:lastPrinted>2009-08-17T17:03:45Z</cp:lastPrinted>
  <dcterms:created xsi:type="dcterms:W3CDTF">2009-08-19T15:51:25Z</dcterms:created>
  <dcterms:modified xsi:type="dcterms:W3CDTF">2012-09-14T16:35:11Z</dcterms:modified>
</cp:coreProperties>
</file>