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640" r:id="rId2"/>
    <p:sldId id="641" r:id="rId3"/>
    <p:sldId id="642" r:id="rId4"/>
    <p:sldId id="643" r:id="rId5"/>
    <p:sldId id="644" r:id="rId6"/>
    <p:sldId id="645" r:id="rId7"/>
    <p:sldId id="646" r:id="rId8"/>
    <p:sldId id="647" r:id="rId9"/>
    <p:sldId id="648" r:id="rId10"/>
    <p:sldId id="649" r:id="rId11"/>
    <p:sldId id="650" r:id="rId12"/>
    <p:sldId id="651" r:id="rId13"/>
    <p:sldId id="653" r:id="rId14"/>
    <p:sldId id="659" r:id="rId15"/>
    <p:sldId id="654" r:id="rId16"/>
    <p:sldId id="655" r:id="rId17"/>
    <p:sldId id="657" r:id="rId18"/>
    <p:sldId id="658" r:id="rId19"/>
    <p:sldId id="656" r:id="rId20"/>
    <p:sldId id="660" r:id="rId21"/>
    <p:sldId id="661" r:id="rId22"/>
    <p:sldId id="666" r:id="rId23"/>
    <p:sldId id="662" r:id="rId24"/>
    <p:sldId id="663" r:id="rId25"/>
    <p:sldId id="664" r:id="rId26"/>
    <p:sldId id="665" r:id="rId27"/>
    <p:sldId id="672" r:id="rId28"/>
    <p:sldId id="667" r:id="rId29"/>
    <p:sldId id="668" r:id="rId30"/>
    <p:sldId id="669" r:id="rId31"/>
    <p:sldId id="671" r:id="rId32"/>
    <p:sldId id="670" r:id="rId33"/>
    <p:sldId id="652" r:id="rId34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99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2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5087774C-A240-4E51-8F45-38AA4EAA59D8}" type="datetime1">
              <a:rPr lang="en-US"/>
              <a:pPr>
                <a:defRPr/>
              </a:pPr>
              <a:t>10/22/2012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8579784D-A55C-4725-8CF4-2865C25B8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481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503E1-56A7-4D0D-B791-D6EDF44CDB9C}" type="datetime1">
              <a:rPr lang="en-US"/>
              <a:pPr>
                <a:defRPr/>
              </a:pPr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B1ED2-EC5A-4DED-9E96-E098C171D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F8387-0A6E-4523-B4BE-E72E334BA9C8}" type="datetime1">
              <a:rPr lang="en-US"/>
              <a:pPr>
                <a:defRPr/>
              </a:pPr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A92E8-AACD-430C-B192-330E28D90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C0CFC-9878-44B5-BBD7-EC19498BC11B}" type="datetime1">
              <a:rPr lang="en-US"/>
              <a:pPr>
                <a:defRPr/>
              </a:pPr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189A-CC92-4D9F-8088-48AD50B5A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B02B1-401E-427B-B033-368E74CAB5CB}" type="datetime1">
              <a:rPr lang="en-US"/>
              <a:pPr>
                <a:defRPr/>
              </a:pPr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4290C-9103-4ADB-AF86-AD73B9E48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BB810-1D9C-49C9-A062-480A4F626ACB}" type="datetime1">
              <a:rPr lang="en-US"/>
              <a:pPr>
                <a:defRPr/>
              </a:pPr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3815B-1FF4-47D3-9825-A9258C931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AA1A-DCAD-40D6-B332-370932F498E4}" type="datetime1">
              <a:rPr lang="en-US"/>
              <a:pPr>
                <a:defRPr/>
              </a:pPr>
              <a:t>10/22/2012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48BE1-7CE8-453C-BEDB-261E3D213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AE8F7-2488-487D-B211-CC4C377D14A5}" type="datetime1">
              <a:rPr lang="en-US"/>
              <a:pPr>
                <a:defRPr/>
              </a:pPr>
              <a:t>10/22/2012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AEEDB-79AB-4C49-B8A9-90B1F3E72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B42FF-772F-41E6-B571-A80291C0A1C0}" type="datetime1">
              <a:rPr lang="en-US"/>
              <a:pPr>
                <a:defRPr/>
              </a:pPr>
              <a:t>10/22/2012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86CC2-73C9-4DAB-A304-5C7179063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39082-F384-48ED-9705-2B73A3C306C3}" type="datetime1">
              <a:rPr lang="en-US"/>
              <a:pPr>
                <a:defRPr/>
              </a:pPr>
              <a:t>10/22/2012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80DAF-DE2C-4620-916B-6030424A5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14D-DCB1-4CBA-A7D3-11171CACF685}" type="datetime1">
              <a:rPr lang="en-US"/>
              <a:pPr>
                <a:defRPr/>
              </a:pPr>
              <a:t>10/22/2012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0AFCC-E0D5-4FD8-B77D-6BFA524E2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708DE-DE4D-40D2-8678-7CC084D2E1E5}" type="datetime1">
              <a:rPr lang="en-US"/>
              <a:pPr>
                <a:defRPr/>
              </a:pPr>
              <a:t>10/22/2012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75CE1-F7B4-40CE-AB73-A99E3E77B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95388"/>
            <a:ext cx="822960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C14E6E03-42E2-4596-98DD-E00BBB92E097}" type="datetime1">
              <a:rPr lang="en-US"/>
              <a:pPr>
                <a:defRPr/>
              </a:pPr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AFC01894-EEEF-445E-AAFD-280FB379A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ntsoc.org/buzz/hornworm-meets-alien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arabidae.ru/foto/thumbnails.php?album=83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sciencedaily.com/videos/2006/0702-wasps_mans_new_best_friend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500" y="233540"/>
            <a:ext cx="6011893" cy="709612"/>
          </a:xfrm>
        </p:spPr>
        <p:txBody>
          <a:bodyPr/>
          <a:lstStyle/>
          <a:p>
            <a:r>
              <a:rPr lang="en-US" dirty="0" smtClean="0"/>
              <a:t>Biological control gone bad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987" y="957013"/>
            <a:ext cx="8542962" cy="4930775"/>
          </a:xfrm>
        </p:spPr>
        <p:txBody>
          <a:bodyPr/>
          <a:lstStyle/>
          <a:p>
            <a:r>
              <a:rPr lang="en-US" i="1" dirty="0" err="1" smtClean="0"/>
              <a:t>Cactoblastis</a:t>
            </a:r>
            <a:r>
              <a:rPr lang="en-US" i="1" dirty="0" smtClean="0"/>
              <a:t> </a:t>
            </a:r>
            <a:r>
              <a:rPr lang="en-US" i="1" dirty="0" err="1" smtClean="0"/>
              <a:t>cactorum</a:t>
            </a:r>
            <a:r>
              <a:rPr lang="en-US" dirty="0" smtClean="0"/>
              <a:t> success in Australia</a:t>
            </a:r>
          </a:p>
          <a:p>
            <a:pPr lvl="1"/>
            <a:r>
              <a:rPr lang="en-US" dirty="0" smtClean="0"/>
              <a:t>no native cacti; no non target effects</a:t>
            </a:r>
          </a:p>
          <a:p>
            <a:r>
              <a:rPr lang="en-US" dirty="0" smtClean="0"/>
              <a:t>Imported to Caribbean in 1957</a:t>
            </a:r>
          </a:p>
          <a:p>
            <a:pPr lvl="1"/>
            <a:r>
              <a:rPr lang="en-US" dirty="0" smtClean="0"/>
              <a:t>Spread among islands since</a:t>
            </a:r>
          </a:p>
          <a:p>
            <a:pPr lvl="1"/>
            <a:r>
              <a:rPr lang="en-US" dirty="0" smtClean="0"/>
              <a:t>Reached Florida Keys in 1989</a:t>
            </a:r>
          </a:p>
          <a:p>
            <a:pPr lvl="1"/>
            <a:r>
              <a:rPr lang="en-US" dirty="0" smtClean="0"/>
              <a:t>Reached Mexico 2006</a:t>
            </a:r>
          </a:p>
          <a:p>
            <a:pPr lvl="1"/>
            <a:r>
              <a:rPr lang="en-US" dirty="0" smtClean="0"/>
              <a:t>Now a major threat to native cacti in North and Central America</a:t>
            </a:r>
          </a:p>
          <a:p>
            <a:r>
              <a:rPr lang="en-US" dirty="0" smtClean="0"/>
              <a:t>Effects on </a:t>
            </a:r>
            <a:r>
              <a:rPr lang="en-US" dirty="0" err="1" smtClean="0"/>
              <a:t>nontarget</a:t>
            </a:r>
            <a:r>
              <a:rPr lang="en-US" dirty="0" smtClean="0"/>
              <a:t> species</a:t>
            </a:r>
          </a:p>
          <a:p>
            <a:r>
              <a:rPr lang="en-US" dirty="0" smtClean="0"/>
              <a:t>Common theme in ALL attempts at controlling pests</a:t>
            </a:r>
          </a:p>
        </p:txBody>
      </p:sp>
      <p:pic>
        <p:nvPicPr>
          <p:cNvPr id="5" name="Picture 6" descr="http://www.gri.msstate.edu/research/cmdmn/images/cactoblas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702" y="1694469"/>
            <a:ext cx="2061877" cy="17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86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Phytotelmata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250"/>
            <a:ext cx="8229600" cy="2992299"/>
          </a:xfrm>
        </p:spPr>
        <p:txBody>
          <a:bodyPr/>
          <a:lstStyle/>
          <a:p>
            <a:r>
              <a:rPr lang="en-US" dirty="0" smtClean="0"/>
              <a:t>Water held in plant parts</a:t>
            </a:r>
          </a:p>
          <a:p>
            <a:r>
              <a:rPr lang="en-US" dirty="0" smtClean="0"/>
              <a:t>Insect communities in plants</a:t>
            </a:r>
          </a:p>
          <a:p>
            <a:r>
              <a:rPr lang="en-US" dirty="0" smtClean="0"/>
              <a:t>Tree holes, Bamboo, </a:t>
            </a:r>
            <a:r>
              <a:rPr lang="en-US" b="1" dirty="0" smtClean="0"/>
              <a:t>Pitcher plants</a:t>
            </a:r>
          </a:p>
          <a:p>
            <a:r>
              <a:rPr lang="en-US" b="1" dirty="0" smtClean="0"/>
              <a:t>Pitchers trap</a:t>
            </a:r>
            <a:r>
              <a:rPr lang="en-US" dirty="0" smtClean="0"/>
              <a:t> insects</a:t>
            </a:r>
          </a:p>
          <a:p>
            <a:pPr lvl="1"/>
            <a:r>
              <a:rPr lang="en-US" dirty="0" smtClean="0"/>
              <a:t>Aquatic larvae assist in breakdown of prey and release of N</a:t>
            </a:r>
          </a:p>
          <a:p>
            <a:pPr lvl="1"/>
            <a:r>
              <a:rPr lang="en-US" dirty="0" smtClean="0"/>
              <a:t>Most pitcher plants found in N poor soils</a:t>
            </a:r>
          </a:p>
          <a:p>
            <a:pPr lvl="1"/>
            <a:r>
              <a:rPr lang="en-US" dirty="0" smtClean="0"/>
              <a:t>Mostly Diptera</a:t>
            </a:r>
          </a:p>
          <a:p>
            <a:pPr lvl="2"/>
            <a:r>
              <a:rPr lang="en-US" dirty="0" smtClean="0"/>
              <a:t>Culicidae, </a:t>
            </a:r>
            <a:r>
              <a:rPr lang="en-US" dirty="0" err="1" smtClean="0"/>
              <a:t>Chironmomidae</a:t>
            </a:r>
            <a:r>
              <a:rPr lang="en-US" dirty="0" smtClean="0"/>
              <a:t>, </a:t>
            </a:r>
            <a:r>
              <a:rPr lang="en-US" dirty="0" err="1" smtClean="0"/>
              <a:t>Syrphidae</a:t>
            </a:r>
            <a:endParaRPr lang="en-US" dirty="0" smtClean="0"/>
          </a:p>
          <a:p>
            <a:pPr lvl="2"/>
            <a:r>
              <a:rPr lang="en-US" dirty="0" smtClean="0"/>
              <a:t>Specialists</a:t>
            </a:r>
          </a:p>
          <a:p>
            <a:r>
              <a:rPr lang="en-US" dirty="0" smtClean="0"/>
              <a:t>Some Bromeliads do the same thing</a:t>
            </a:r>
          </a:p>
          <a:p>
            <a:pPr lvl="1"/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0852" y="274638"/>
            <a:ext cx="2146852" cy="709612"/>
          </a:xfrm>
        </p:spPr>
        <p:txBody>
          <a:bodyPr/>
          <a:lstStyle/>
          <a:p>
            <a:r>
              <a:rPr lang="en-US" dirty="0" smtClean="0"/>
              <a:t>Pitcher</a:t>
            </a:r>
            <a:br>
              <a:rPr lang="en-US" dirty="0" smtClean="0"/>
            </a:br>
            <a:r>
              <a:rPr lang="en-US" dirty="0" smtClean="0"/>
              <a:t> plants</a:t>
            </a:r>
            <a:endParaRPr lang="en-US" dirty="0"/>
          </a:p>
        </p:txBody>
      </p:sp>
      <p:pic>
        <p:nvPicPr>
          <p:cNvPr id="4" name="Picture 3" descr="P81202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2" y="274638"/>
            <a:ext cx="3741163" cy="2805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357" y="3075379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Darlingtonia</a:t>
            </a:r>
            <a:r>
              <a:rPr lang="en-US" i="1" dirty="0" smtClean="0"/>
              <a:t> </a:t>
            </a:r>
            <a:r>
              <a:rPr lang="en-US" i="1" dirty="0" err="1" smtClean="0"/>
              <a:t>californica</a:t>
            </a:r>
            <a:endParaRPr lang="en-US" i="1" dirty="0"/>
          </a:p>
        </p:txBody>
      </p:sp>
      <p:pic>
        <p:nvPicPr>
          <p:cNvPr id="8" name="Picture 7" descr="P81203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448" y="274638"/>
            <a:ext cx="3596590" cy="2697443"/>
          </a:xfrm>
          <a:prstGeom prst="rect">
            <a:avLst/>
          </a:prstGeom>
        </p:spPr>
      </p:pic>
      <p:pic>
        <p:nvPicPr>
          <p:cNvPr id="7" name="Picture 6" descr="P8120370.JPG"/>
          <p:cNvPicPr>
            <a:picLocks noChangeAspect="1"/>
          </p:cNvPicPr>
          <p:nvPr/>
        </p:nvPicPr>
        <p:blipFill>
          <a:blip r:embed="rId4"/>
          <a:srcRect l="29404" r="35670"/>
          <a:stretch>
            <a:fillRect/>
          </a:stretch>
        </p:blipFill>
        <p:spPr>
          <a:xfrm>
            <a:off x="3959825" y="1428829"/>
            <a:ext cx="1428623" cy="30678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94781" y="2974494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Sarracenia</a:t>
            </a:r>
            <a:r>
              <a:rPr lang="en-US" i="1" dirty="0" smtClean="0"/>
              <a:t> </a:t>
            </a:r>
            <a:r>
              <a:rPr lang="en-US" i="1" dirty="0" err="1" smtClean="0"/>
              <a:t>altata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59825" y="4470203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 smtClean="0"/>
              <a:t>Sarracenia</a:t>
            </a:r>
            <a:r>
              <a:rPr lang="en-US" i="1" dirty="0" smtClean="0"/>
              <a:t> </a:t>
            </a:r>
          </a:p>
          <a:p>
            <a:pPr algn="ctr"/>
            <a:r>
              <a:rPr lang="en-US" i="1" dirty="0" smtClean="0"/>
              <a:t>minor</a:t>
            </a:r>
            <a:endParaRPr lang="en-US" i="1" dirty="0"/>
          </a:p>
        </p:txBody>
      </p:sp>
      <p:pic>
        <p:nvPicPr>
          <p:cNvPr id="29698" name="Picture 2" descr="http://upload.wikimedia.org/wikipedia/commons/thumb/c/c0/VentricosaXtrusmadensis-1.jpg/200px-VentricosaXtrusmadensis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87219" y="3975652"/>
            <a:ext cx="1399423" cy="27778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486642" y="636190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Nepenthes</a:t>
            </a:r>
            <a:endParaRPr lang="en-US" i="1" dirty="0"/>
          </a:p>
        </p:txBody>
      </p:sp>
      <p:pic>
        <p:nvPicPr>
          <p:cNvPr id="29700" name="Picture 4" descr="http://www.freewebs.com/trainxpress/Nepenthes%20foto/Nepenthes_hamata1.jpg"/>
          <p:cNvPicPr>
            <a:picLocks noChangeAspect="1" noChangeArrowheads="1"/>
          </p:cNvPicPr>
          <p:nvPr/>
        </p:nvPicPr>
        <p:blipFill>
          <a:blip r:embed="rId6"/>
          <a:srcRect r="22064"/>
          <a:stretch>
            <a:fillRect/>
          </a:stretch>
        </p:blipFill>
        <p:spPr bwMode="auto">
          <a:xfrm>
            <a:off x="245674" y="3750365"/>
            <a:ext cx="1755398" cy="3003141"/>
          </a:xfrm>
          <a:prstGeom prst="rect">
            <a:avLst/>
          </a:prstGeom>
          <a:noFill/>
        </p:spPr>
      </p:pic>
      <p:pic>
        <p:nvPicPr>
          <p:cNvPr id="29702" name="Picture 6" descr="http://t1.gstatic.com/images?q=tbn:ANd9GcRMYb83CmfBeQsTFRISdOoJ5iaMwNIK63iHs_VNgxtESCUpRo-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3750365"/>
            <a:ext cx="2209800" cy="2066925"/>
          </a:xfrm>
          <a:prstGeom prst="rect">
            <a:avLst/>
          </a:prstGeom>
          <a:noFill/>
        </p:spPr>
      </p:pic>
      <p:pic>
        <p:nvPicPr>
          <p:cNvPr id="29704" name="Picture 8" descr="http://www.buildingthepride.com/faculty/microaquarium/images/Arthropods/Insects/Metriocnemus084cm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96071" y="5116534"/>
            <a:ext cx="1804606" cy="98962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7005009" y="581729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Wyeomyia</a:t>
            </a:r>
            <a:r>
              <a:rPr lang="en-US" i="1" dirty="0" smtClean="0"/>
              <a:t> </a:t>
            </a:r>
            <a:r>
              <a:rPr lang="en-US" i="1" dirty="0" err="1" smtClean="0"/>
              <a:t>smithii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04379" y="610615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Metriocnemius</a:t>
            </a:r>
            <a:r>
              <a:rPr lang="en-US" i="1" dirty="0" smtClean="0"/>
              <a:t> </a:t>
            </a:r>
            <a:r>
              <a:rPr lang="en-US" i="1" dirty="0" err="1" smtClean="0"/>
              <a:t>knabi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Predation and Parasitism</a:t>
            </a:r>
            <a:br>
              <a:rPr lang="en-US" dirty="0" smtClean="0"/>
            </a:br>
            <a:r>
              <a:rPr lang="en-US" sz="2000" dirty="0" smtClean="0"/>
              <a:t>[Ch. 13]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Predators</a:t>
            </a:r>
          </a:p>
          <a:p>
            <a:pPr lvl="1"/>
            <a:r>
              <a:rPr lang="en-US" dirty="0" smtClean="0"/>
              <a:t>Catches kills and eats many victims (prey) during its life</a:t>
            </a:r>
          </a:p>
          <a:p>
            <a:r>
              <a:rPr lang="en-US" dirty="0" smtClean="0"/>
              <a:t>Parasitoids</a:t>
            </a:r>
          </a:p>
          <a:p>
            <a:pPr lvl="1"/>
            <a:r>
              <a:rPr lang="en-US" dirty="0" smtClean="0"/>
              <a:t>Juveniles placed in/on victims (host) by female; consumes and eventually kills </a:t>
            </a:r>
            <a:r>
              <a:rPr lang="en-US" b="1" dirty="0" smtClean="0"/>
              <a:t>one victim</a:t>
            </a:r>
            <a:r>
              <a:rPr lang="en-US" dirty="0" smtClean="0"/>
              <a:t> (often from the inside) during its (juvenile) live</a:t>
            </a:r>
          </a:p>
          <a:p>
            <a:r>
              <a:rPr lang="en-US" dirty="0" smtClean="0"/>
              <a:t>Parasites</a:t>
            </a:r>
          </a:p>
          <a:p>
            <a:pPr lvl="1"/>
            <a:r>
              <a:rPr lang="en-US" dirty="0" smtClean="0"/>
              <a:t>Lives on / in intimate association with victim (host); draws nutrition from it, and harms it, but does </a:t>
            </a:r>
            <a:r>
              <a:rPr lang="en-US" b="1" dirty="0" smtClean="0"/>
              <a:t>not necessarily kill 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psipteran in leaf hopper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500" y="4252737"/>
            <a:ext cx="3631096" cy="2605263"/>
          </a:xfrm>
          <a:prstGeom prst="rect">
            <a:avLst/>
          </a:prstGeom>
        </p:spPr>
      </p:pic>
      <p:pic>
        <p:nvPicPr>
          <p:cNvPr id="1026" name="Picture 2" descr="http://www.vetmed.vt.edu/education/Curriculum/VM8054/HISTO%20CASEBOOK/FLEA%20DERMATITIS/FLEA%20IN%20HAI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4074" y="5015948"/>
            <a:ext cx="2826952" cy="1842052"/>
          </a:xfrm>
          <a:prstGeom prst="rect">
            <a:avLst/>
          </a:prstGeom>
          <a:noFill/>
        </p:spPr>
      </p:pic>
      <p:pic>
        <p:nvPicPr>
          <p:cNvPr id="1028" name="Picture 4" descr="http://25.media.tumblr.com/tumblr_mazkpaoRKy1qaqdaso1_4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0"/>
            <a:ext cx="2943225" cy="3048001"/>
          </a:xfrm>
          <a:prstGeom prst="rect">
            <a:avLst/>
          </a:prstGeom>
          <a:noFill/>
        </p:spPr>
      </p:pic>
      <p:pic>
        <p:nvPicPr>
          <p:cNvPr id="1030" name="Picture 6" descr="http://www.insectimages.org/images/768x512/1564040.jpg"/>
          <p:cNvPicPr>
            <a:picLocks noChangeAspect="1" noChangeArrowheads="1"/>
          </p:cNvPicPr>
          <p:nvPr/>
        </p:nvPicPr>
        <p:blipFill>
          <a:blip r:embed="rId5"/>
          <a:srcRect l="7832" t="22675" r="8423"/>
          <a:stretch>
            <a:fillRect/>
          </a:stretch>
        </p:blipFill>
        <p:spPr bwMode="auto">
          <a:xfrm>
            <a:off x="2820508" y="39762"/>
            <a:ext cx="2692400" cy="1672053"/>
          </a:xfrm>
          <a:prstGeom prst="rect">
            <a:avLst/>
          </a:prstGeom>
          <a:noFill/>
        </p:spPr>
      </p:pic>
      <p:pic>
        <p:nvPicPr>
          <p:cNvPr id="1032" name="Picture 8" descr="http://entomology.unl.edu/images/beneficials/beeswasps/braconids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504662"/>
            <a:ext cx="2943225" cy="1991582"/>
          </a:xfrm>
          <a:prstGeom prst="rect">
            <a:avLst/>
          </a:prstGeom>
          <a:noFill/>
        </p:spPr>
      </p:pic>
      <p:pic>
        <p:nvPicPr>
          <p:cNvPr id="1034" name="Picture 10" descr="http://www.sciencephoto.com/image/367544/large/Z2750020-Praying_mantis_feeding-SP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2528" y="1683296"/>
            <a:ext cx="3281472" cy="2396094"/>
          </a:xfrm>
          <a:prstGeom prst="rect">
            <a:avLst/>
          </a:prstGeom>
          <a:noFill/>
        </p:spPr>
      </p:pic>
      <p:pic>
        <p:nvPicPr>
          <p:cNvPr id="1036" name="Picture 12" descr="http://farm1.static.flickr.com/200/482615015_00cb43556a.jpg"/>
          <p:cNvPicPr>
            <a:picLocks noChangeAspect="1" noChangeArrowheads="1"/>
          </p:cNvPicPr>
          <p:nvPr/>
        </p:nvPicPr>
        <p:blipFill>
          <a:blip r:embed="rId8"/>
          <a:srcRect l="17278" t="5599"/>
          <a:stretch>
            <a:fillRect/>
          </a:stretch>
        </p:blipFill>
        <p:spPr bwMode="auto">
          <a:xfrm>
            <a:off x="3543093" y="2145136"/>
            <a:ext cx="2375866" cy="1805730"/>
          </a:xfrm>
          <a:prstGeom prst="rect">
            <a:avLst/>
          </a:prstGeom>
          <a:noFill/>
        </p:spPr>
      </p:pic>
      <p:pic>
        <p:nvPicPr>
          <p:cNvPr id="1038" name="Picture 14" descr="http://t3.gstatic.com/images?q=tbn:ANd9GcTg6Q4OTY7PH-OKoIVIszZxDrwVc1m6iP9kevxpIK43QoaSkFOKO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5100" y="0"/>
            <a:ext cx="2628900" cy="1743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Predatory insects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84250"/>
            <a:ext cx="8488017" cy="5708098"/>
          </a:xfrm>
        </p:spPr>
        <p:txBody>
          <a:bodyPr/>
          <a:lstStyle/>
          <a:p>
            <a:r>
              <a:rPr lang="en-US" dirty="0" err="1" smtClean="0"/>
              <a:t>Odonata</a:t>
            </a:r>
            <a:r>
              <a:rPr lang="en-US" dirty="0" smtClean="0"/>
              <a:t>, </a:t>
            </a:r>
            <a:r>
              <a:rPr lang="en-US" dirty="0" err="1" smtClean="0"/>
              <a:t>Mantodea</a:t>
            </a:r>
            <a:r>
              <a:rPr lang="en-US" dirty="0" smtClean="0"/>
              <a:t> (all)</a:t>
            </a:r>
          </a:p>
          <a:p>
            <a:r>
              <a:rPr lang="en-US" dirty="0" err="1" smtClean="0"/>
              <a:t>Hemiptera</a:t>
            </a:r>
            <a:r>
              <a:rPr lang="en-US" dirty="0" smtClean="0"/>
              <a:t> (all aquatic groups; </a:t>
            </a:r>
            <a:r>
              <a:rPr lang="en-US" dirty="0" err="1" smtClean="0"/>
              <a:t>Reduviidae</a:t>
            </a:r>
            <a:r>
              <a:rPr lang="en-US" dirty="0" smtClean="0"/>
              <a:t>; </a:t>
            </a:r>
            <a:r>
              <a:rPr lang="en-US" dirty="0" err="1" smtClean="0"/>
              <a:t>Phymatidae</a:t>
            </a:r>
            <a:r>
              <a:rPr lang="en-US" dirty="0" smtClean="0"/>
              <a:t>; </a:t>
            </a:r>
            <a:r>
              <a:rPr lang="en-US" dirty="0" err="1" smtClean="0"/>
              <a:t>Nabidae</a:t>
            </a:r>
            <a:r>
              <a:rPr lang="en-US" dirty="0" smtClean="0"/>
              <a:t>; </a:t>
            </a:r>
            <a:r>
              <a:rPr lang="en-US" dirty="0" err="1" smtClean="0"/>
              <a:t>Anthocoridae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Orthoptera</a:t>
            </a:r>
            <a:r>
              <a:rPr lang="en-US" dirty="0" smtClean="0"/>
              <a:t> (some </a:t>
            </a:r>
            <a:r>
              <a:rPr lang="en-US" dirty="0" err="1" smtClean="0"/>
              <a:t>Tettigoniidae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Coleoptera</a:t>
            </a:r>
            <a:r>
              <a:rPr lang="en-US" dirty="0" smtClean="0"/>
              <a:t> (</a:t>
            </a:r>
            <a:r>
              <a:rPr lang="en-US" dirty="0" err="1" smtClean="0"/>
              <a:t>Carabidae</a:t>
            </a:r>
            <a:r>
              <a:rPr lang="en-US" dirty="0" smtClean="0"/>
              <a:t>; </a:t>
            </a:r>
            <a:r>
              <a:rPr lang="en-US" dirty="0" err="1" smtClean="0"/>
              <a:t>Cleridae</a:t>
            </a:r>
            <a:r>
              <a:rPr lang="en-US" dirty="0" smtClean="0"/>
              <a:t>; </a:t>
            </a:r>
            <a:r>
              <a:rPr lang="en-US" dirty="0" err="1" smtClean="0"/>
              <a:t>Dytiscidae</a:t>
            </a:r>
            <a:r>
              <a:rPr lang="en-US" dirty="0" smtClean="0"/>
              <a:t>; </a:t>
            </a:r>
            <a:r>
              <a:rPr lang="en-US" dirty="0" err="1" smtClean="0"/>
              <a:t>Hydrophilidae</a:t>
            </a:r>
            <a:r>
              <a:rPr lang="en-US" dirty="0" smtClean="0"/>
              <a:t> larvae)</a:t>
            </a:r>
          </a:p>
          <a:p>
            <a:r>
              <a:rPr lang="en-US" dirty="0" err="1" smtClean="0"/>
              <a:t>Megaloptera</a:t>
            </a:r>
            <a:r>
              <a:rPr lang="en-US" dirty="0" smtClean="0"/>
              <a:t>, </a:t>
            </a:r>
            <a:r>
              <a:rPr lang="en-US" dirty="0" err="1" smtClean="0"/>
              <a:t>Neuroptera</a:t>
            </a:r>
            <a:r>
              <a:rPr lang="en-US" dirty="0" smtClean="0"/>
              <a:t>, </a:t>
            </a:r>
            <a:r>
              <a:rPr lang="en-US" dirty="0" err="1" smtClean="0"/>
              <a:t>Raphidioptera</a:t>
            </a:r>
            <a:r>
              <a:rPr lang="en-US" dirty="0" smtClean="0"/>
              <a:t> (all)</a:t>
            </a:r>
          </a:p>
          <a:p>
            <a:r>
              <a:rPr lang="en-US" dirty="0" smtClean="0"/>
              <a:t>Diptera (</a:t>
            </a:r>
            <a:r>
              <a:rPr lang="en-US" dirty="0" err="1" smtClean="0"/>
              <a:t>Chaoboridae</a:t>
            </a:r>
            <a:r>
              <a:rPr lang="en-US" dirty="0" smtClean="0"/>
              <a:t>, </a:t>
            </a:r>
            <a:r>
              <a:rPr lang="en-US" dirty="0" err="1" smtClean="0"/>
              <a:t>Syrphidae</a:t>
            </a:r>
            <a:r>
              <a:rPr lang="en-US" dirty="0" smtClean="0"/>
              <a:t>, </a:t>
            </a:r>
            <a:r>
              <a:rPr lang="en-US" dirty="0" err="1" smtClean="0"/>
              <a:t>Sciomyzidae</a:t>
            </a:r>
            <a:r>
              <a:rPr lang="en-US" dirty="0" smtClean="0"/>
              <a:t>, larvae; </a:t>
            </a:r>
            <a:r>
              <a:rPr lang="en-US" dirty="0" err="1" smtClean="0"/>
              <a:t>Asilidae</a:t>
            </a:r>
            <a:r>
              <a:rPr lang="en-US" dirty="0" smtClean="0"/>
              <a:t> adults)</a:t>
            </a:r>
          </a:p>
          <a:p>
            <a:r>
              <a:rPr lang="en-US" dirty="0" err="1" smtClean="0"/>
              <a:t>Trichoptera</a:t>
            </a:r>
            <a:r>
              <a:rPr lang="en-US" dirty="0" smtClean="0"/>
              <a:t> (</a:t>
            </a:r>
            <a:r>
              <a:rPr lang="en-US" dirty="0" err="1" smtClean="0"/>
              <a:t>Hydropsychidae</a:t>
            </a:r>
            <a:r>
              <a:rPr lang="en-US" dirty="0" smtClean="0"/>
              <a:t>; </a:t>
            </a:r>
            <a:r>
              <a:rPr lang="en-US" dirty="0" err="1" smtClean="0"/>
              <a:t>Rhyacophilidae</a:t>
            </a:r>
            <a:r>
              <a:rPr lang="en-US" dirty="0" smtClean="0"/>
              <a:t>)</a:t>
            </a:r>
          </a:p>
          <a:p>
            <a:r>
              <a:rPr lang="en-US" dirty="0" smtClean="0"/>
              <a:t>Hymenoptera (</a:t>
            </a:r>
            <a:r>
              <a:rPr lang="en-US" dirty="0" err="1" smtClean="0"/>
              <a:t>Vespidae</a:t>
            </a:r>
            <a:r>
              <a:rPr lang="en-US" dirty="0" smtClean="0"/>
              <a:t>; some </a:t>
            </a:r>
            <a:r>
              <a:rPr lang="en-US" dirty="0" err="1" smtClean="0"/>
              <a:t>Formicidae</a:t>
            </a:r>
            <a:r>
              <a:rPr lang="en-US" dirty="0" smtClean="0"/>
              <a:t>; </a:t>
            </a:r>
            <a:r>
              <a:rPr lang="en-US" dirty="0" err="1" smtClean="0"/>
              <a:t>Sphecidae</a:t>
            </a:r>
            <a:r>
              <a:rPr lang="en-US" dirty="0" smtClean="0"/>
              <a:t>; </a:t>
            </a:r>
            <a:r>
              <a:rPr lang="en-US" dirty="0" err="1" smtClean="0"/>
              <a:t>Pompilidae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Predation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388"/>
            <a:ext cx="3796748" cy="4930775"/>
          </a:xfrm>
        </p:spPr>
        <p:txBody>
          <a:bodyPr/>
          <a:lstStyle/>
          <a:p>
            <a:r>
              <a:rPr lang="en-US" sz="2400" dirty="0" smtClean="0"/>
              <a:t>Active foraging </a:t>
            </a:r>
          </a:p>
          <a:p>
            <a:pPr lvl="1"/>
            <a:r>
              <a:rPr lang="en-US" sz="2000" dirty="0" err="1" smtClean="0"/>
              <a:t>Carabidae</a:t>
            </a:r>
            <a:r>
              <a:rPr lang="en-US" sz="2000" dirty="0" smtClean="0"/>
              <a:t>, </a:t>
            </a:r>
            <a:r>
              <a:rPr lang="en-US" sz="2000" dirty="0" err="1" smtClean="0"/>
              <a:t>Odonata</a:t>
            </a:r>
            <a:r>
              <a:rPr lang="en-US" sz="2000" dirty="0" smtClean="0"/>
              <a:t> adults, </a:t>
            </a:r>
            <a:r>
              <a:rPr lang="en-US" sz="2000" dirty="0" err="1" smtClean="0"/>
              <a:t>Asilidae</a:t>
            </a:r>
            <a:r>
              <a:rPr lang="en-US" sz="2000" dirty="0" smtClean="0"/>
              <a:t>, </a:t>
            </a:r>
            <a:r>
              <a:rPr lang="en-US" sz="2000" dirty="0" err="1" smtClean="0"/>
              <a:t>Coccinellidae</a:t>
            </a:r>
            <a:endParaRPr lang="en-US" sz="2000" dirty="0" smtClean="0"/>
          </a:p>
          <a:p>
            <a:r>
              <a:rPr lang="en-US" sz="2400" dirty="0" smtClean="0"/>
              <a:t>Ambush/sit-and-wait</a:t>
            </a:r>
          </a:p>
          <a:p>
            <a:pPr lvl="1"/>
            <a:r>
              <a:rPr lang="en-US" sz="2000" dirty="0" err="1" smtClean="0"/>
              <a:t>Cicindelinae</a:t>
            </a:r>
            <a:r>
              <a:rPr lang="en-US" sz="2000" dirty="0" smtClean="0"/>
              <a:t> larvae, </a:t>
            </a:r>
            <a:r>
              <a:rPr lang="en-US" sz="2000" dirty="0" err="1" smtClean="0"/>
              <a:t>Odonata</a:t>
            </a:r>
            <a:r>
              <a:rPr lang="en-US" sz="2000" dirty="0" smtClean="0"/>
              <a:t> naiads, </a:t>
            </a:r>
            <a:r>
              <a:rPr lang="en-US" sz="2000" dirty="0" err="1" smtClean="0"/>
              <a:t>Phymatidae</a:t>
            </a:r>
            <a:endParaRPr lang="en-US" sz="2000" dirty="0" smtClean="0"/>
          </a:p>
          <a:p>
            <a:r>
              <a:rPr lang="en-US" sz="2400" dirty="0" smtClean="0"/>
              <a:t>Traps</a:t>
            </a:r>
          </a:p>
          <a:p>
            <a:pPr lvl="1"/>
            <a:r>
              <a:rPr lang="en-US" sz="2000" dirty="0" err="1" smtClean="0"/>
              <a:t>Myrmeleontidae</a:t>
            </a:r>
            <a:r>
              <a:rPr lang="en-US" sz="2000" dirty="0" smtClean="0"/>
              <a:t> larvae, </a:t>
            </a:r>
            <a:r>
              <a:rPr lang="en-US" sz="2000" dirty="0" err="1" smtClean="0"/>
              <a:t>Hydropsychidae</a:t>
            </a:r>
            <a:r>
              <a:rPr lang="en-US" sz="2000" dirty="0" smtClean="0"/>
              <a:t> larvae</a:t>
            </a:r>
          </a:p>
          <a:p>
            <a:r>
              <a:rPr lang="en-US" sz="2400" dirty="0" smtClean="0"/>
              <a:t>Other </a:t>
            </a:r>
          </a:p>
          <a:p>
            <a:pPr lvl="1"/>
            <a:r>
              <a:rPr lang="en-US" sz="2000" dirty="0" err="1" smtClean="0"/>
              <a:t>Reduviidae</a:t>
            </a:r>
            <a:r>
              <a:rPr lang="en-US" sz="2000" dirty="0" smtClean="0"/>
              <a:t> hunting termites</a:t>
            </a:r>
            <a:endParaRPr lang="en-US" sz="2000" dirty="0"/>
          </a:p>
        </p:txBody>
      </p:sp>
      <p:pic>
        <p:nvPicPr>
          <p:cNvPr id="34818" name="Picture 2" descr="http://farm5.static.flickr.com/4108/4978030881_9d60d4ddb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7359" y="4704468"/>
            <a:ext cx="3233531" cy="2153532"/>
          </a:xfrm>
          <a:prstGeom prst="rect">
            <a:avLst/>
          </a:prstGeom>
          <a:noFill/>
        </p:spPr>
      </p:pic>
      <p:pic>
        <p:nvPicPr>
          <p:cNvPr id="34820" name="Picture 4" descr="http://www.brisbaneinsects.com/brisbane_lacewings/images/Antl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4247" y="3586201"/>
            <a:ext cx="2372553" cy="1701418"/>
          </a:xfrm>
          <a:prstGeom prst="rect">
            <a:avLst/>
          </a:prstGeom>
          <a:noFill/>
        </p:spPr>
      </p:pic>
      <p:pic>
        <p:nvPicPr>
          <p:cNvPr id="34822" name="Picture 6" descr="http://farm9.staticflickr.com/8164/7540361420_50d12c2276_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3948" y="1195388"/>
            <a:ext cx="2687913" cy="2687914"/>
          </a:xfrm>
          <a:prstGeom prst="rect">
            <a:avLst/>
          </a:prstGeom>
          <a:noFill/>
        </p:spPr>
      </p:pic>
      <p:pic>
        <p:nvPicPr>
          <p:cNvPr id="34824" name="Picture 8" descr="http://www.thaibugs.com/wp-content/gallery/robberflies/Asilidae1.jpg"/>
          <p:cNvPicPr>
            <a:picLocks noChangeAspect="1" noChangeArrowheads="1"/>
          </p:cNvPicPr>
          <p:nvPr/>
        </p:nvPicPr>
        <p:blipFill>
          <a:blip r:embed="rId5"/>
          <a:srcRect t="27784"/>
          <a:stretch>
            <a:fillRect/>
          </a:stretch>
        </p:blipFill>
        <p:spPr bwMode="auto">
          <a:xfrm>
            <a:off x="6473273" y="0"/>
            <a:ext cx="2670727" cy="1596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Generally, most predators:</a:t>
            </a:r>
          </a:p>
          <a:p>
            <a:r>
              <a:rPr lang="en-US" dirty="0" smtClean="0"/>
              <a:t>are </a:t>
            </a:r>
            <a:r>
              <a:rPr lang="en-US" dirty="0" err="1" smtClean="0"/>
              <a:t>polyphagous</a:t>
            </a:r>
            <a:endParaRPr lang="en-US" dirty="0" smtClean="0"/>
          </a:p>
          <a:p>
            <a:r>
              <a:rPr lang="en-US" dirty="0" smtClean="0"/>
              <a:t>are selective based on size, movement, odor, hardness</a:t>
            </a:r>
          </a:p>
          <a:p>
            <a:pPr lvl="1"/>
            <a:r>
              <a:rPr lang="en-US" dirty="0" smtClean="0"/>
              <a:t>Predation based on physical characteristics rather than taxonomy</a:t>
            </a:r>
          </a:p>
          <a:p>
            <a:r>
              <a:rPr lang="en-US" dirty="0" smtClean="0"/>
              <a:t>May endure periods of food shortage</a:t>
            </a:r>
          </a:p>
          <a:p>
            <a:pPr lvl="1"/>
            <a:r>
              <a:rPr lang="en-US" dirty="0" smtClean="0"/>
              <a:t>Metabolic adjustments to endure starvation</a:t>
            </a:r>
          </a:p>
          <a:p>
            <a:pPr lvl="1"/>
            <a:r>
              <a:rPr lang="en-US" dirty="0" smtClean="0"/>
              <a:t>Ability to eat a lot when opportunity presents itself</a:t>
            </a:r>
          </a:p>
          <a:p>
            <a:r>
              <a:rPr lang="en-US" dirty="0" smtClean="0"/>
              <a:t>Search with what appears to be  a strategy 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Predator searching and movement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388"/>
            <a:ext cx="8527774" cy="4930775"/>
          </a:xfrm>
        </p:spPr>
        <p:txBody>
          <a:bodyPr/>
          <a:lstStyle/>
          <a:p>
            <a:r>
              <a:rPr lang="en-US" dirty="0" smtClean="0"/>
              <a:t>Kinesis:  change in speed of movement in response to stimulus	</a:t>
            </a:r>
          </a:p>
          <a:p>
            <a:pPr lvl="1"/>
            <a:r>
              <a:rPr lang="en-US" dirty="0" smtClean="0"/>
              <a:t>Predator success = reduced speed [</a:t>
            </a:r>
            <a:r>
              <a:rPr lang="en-US" b="1" dirty="0" err="1" smtClean="0"/>
              <a:t>orthokinesis</a:t>
            </a:r>
            <a:r>
              <a:rPr lang="en-US" b="1" dirty="0" smtClean="0"/>
              <a:t>]</a:t>
            </a:r>
          </a:p>
          <a:p>
            <a:pPr lvl="1"/>
            <a:r>
              <a:rPr lang="en-US" dirty="0" smtClean="0"/>
              <a:t>Predator success = increased turning frequency </a:t>
            </a:r>
            <a:r>
              <a:rPr lang="en-US" b="1" dirty="0" smtClean="0"/>
              <a:t>[</a:t>
            </a:r>
            <a:r>
              <a:rPr lang="en-US" b="1" dirty="0" err="1" smtClean="0"/>
              <a:t>klinokinesis</a:t>
            </a:r>
            <a:r>
              <a:rPr lang="en-US" dirty="0" smtClean="0"/>
              <a:t>]</a:t>
            </a:r>
          </a:p>
          <a:p>
            <a:r>
              <a:rPr lang="en-US" dirty="0" smtClean="0"/>
              <a:t>Taxis:  orientation toward a stimulus</a:t>
            </a:r>
          </a:p>
          <a:p>
            <a:pPr lvl="1"/>
            <a:r>
              <a:rPr lang="en-US" dirty="0" smtClean="0"/>
              <a:t>Increased speed toward a stimulus [</a:t>
            </a:r>
            <a:r>
              <a:rPr lang="en-US" b="1" dirty="0" err="1" smtClean="0"/>
              <a:t>orthotaxis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Increased turning toward stimulus [</a:t>
            </a:r>
            <a:r>
              <a:rPr lang="en-US" b="1" dirty="0" err="1" smtClean="0"/>
              <a:t>klinotaxis</a:t>
            </a:r>
            <a:r>
              <a:rPr lang="en-US" dirty="0" smtClean="0"/>
              <a:t>]</a:t>
            </a:r>
          </a:p>
          <a:p>
            <a:r>
              <a:rPr lang="en-US" dirty="0" smtClean="0"/>
              <a:t>Combined these simple behaviors lead to area restricted search</a:t>
            </a:r>
          </a:p>
          <a:p>
            <a:pPr lvl="1"/>
            <a:r>
              <a:rPr lang="en-US" dirty="0" smtClean="0"/>
              <a:t>Concentrates search effort where there is success</a:t>
            </a:r>
          </a:p>
          <a:p>
            <a:pPr lvl="1"/>
            <a:r>
              <a:rPr lang="en-US" dirty="0" smtClean="0"/>
              <a:t>Moves predator out of areas where there is no success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Hierarchy of prey location cues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Prey habitat finding</a:t>
            </a:r>
          </a:p>
          <a:p>
            <a:pPr lvl="1"/>
            <a:r>
              <a:rPr lang="en-US" dirty="0" smtClean="0"/>
              <a:t>Chemical, visual, tactile cues to host plant or other environmental condition</a:t>
            </a:r>
          </a:p>
          <a:p>
            <a:r>
              <a:rPr lang="en-US" dirty="0" smtClean="0"/>
              <a:t>Prey finding</a:t>
            </a:r>
          </a:p>
          <a:p>
            <a:pPr lvl="1"/>
            <a:r>
              <a:rPr lang="en-US" dirty="0" smtClean="0"/>
              <a:t>Chemical, visual, tactile cues to prey itself or its residue</a:t>
            </a:r>
          </a:p>
          <a:p>
            <a:pPr lvl="2"/>
            <a:r>
              <a:rPr lang="en-US" dirty="0" smtClean="0"/>
              <a:t>Feces, silk, damage to plant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Responses to prey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30" y="1195388"/>
            <a:ext cx="5618922" cy="4930775"/>
          </a:xfrm>
        </p:spPr>
        <p:txBody>
          <a:bodyPr/>
          <a:lstStyle/>
          <a:p>
            <a:r>
              <a:rPr lang="en-US" dirty="0" smtClean="0"/>
              <a:t>Functional responses (individuals)</a:t>
            </a:r>
          </a:p>
          <a:p>
            <a:pPr lvl="1"/>
            <a:r>
              <a:rPr lang="en-US" dirty="0" smtClean="0"/>
              <a:t>Types I (linear)</a:t>
            </a:r>
          </a:p>
          <a:p>
            <a:pPr lvl="1"/>
            <a:r>
              <a:rPr lang="en-US" dirty="0" smtClean="0"/>
              <a:t>Type II (asymptotic)</a:t>
            </a:r>
          </a:p>
          <a:p>
            <a:pPr lvl="1"/>
            <a:r>
              <a:rPr lang="en-US" dirty="0" smtClean="0"/>
              <a:t>Type III (sigmoid)</a:t>
            </a:r>
          </a:p>
          <a:p>
            <a:r>
              <a:rPr lang="en-US" dirty="0" smtClean="0"/>
              <a:t>Numerical responses (populations)</a:t>
            </a:r>
          </a:p>
          <a:p>
            <a:pPr lvl="1"/>
            <a:r>
              <a:rPr lang="en-US" dirty="0" smtClean="0"/>
              <a:t>More prey = more reproduction</a:t>
            </a:r>
          </a:p>
          <a:p>
            <a:pPr lvl="1"/>
            <a:r>
              <a:rPr lang="en-US" dirty="0" smtClean="0"/>
              <a:t>More prey attracts more individual hunters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6087" y="983356"/>
            <a:ext cx="2345635" cy="1547812"/>
          </a:xfrm>
          <a:prstGeom prst="rect">
            <a:avLst/>
          </a:prstGeom>
          <a:noFill/>
          <a:ln w="1270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58600" y="5861985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(number of prey)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26087" y="2616064"/>
            <a:ext cx="2345635" cy="1547812"/>
          </a:xfrm>
          <a:prstGeom prst="rect">
            <a:avLst/>
          </a:prstGeom>
          <a:noFill/>
          <a:ln w="1270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39339" y="4243388"/>
            <a:ext cx="2345635" cy="1547812"/>
          </a:xfrm>
          <a:prstGeom prst="rect">
            <a:avLst/>
          </a:prstGeom>
          <a:noFill/>
          <a:ln w="1270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5247846" y="3158577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(number eaten)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6626087" y="1311966"/>
            <a:ext cx="2345635" cy="1219200"/>
          </a:xfrm>
          <a:custGeom>
            <a:avLst/>
            <a:gdLst>
              <a:gd name="connsiteX0" fmla="*/ 0 w 2319130"/>
              <a:gd name="connsiteY0" fmla="*/ 1342887 h 1342887"/>
              <a:gd name="connsiteX1" fmla="*/ 808383 w 2319130"/>
              <a:gd name="connsiteY1" fmla="*/ 203200 h 1342887"/>
              <a:gd name="connsiteX2" fmla="*/ 2319130 w 2319130"/>
              <a:gd name="connsiteY2" fmla="*/ 123687 h 1342887"/>
              <a:gd name="connsiteX0" fmla="*/ 0 w 2319130"/>
              <a:gd name="connsiteY0" fmla="*/ 1342887 h 1342887"/>
              <a:gd name="connsiteX1" fmla="*/ 808383 w 2319130"/>
              <a:gd name="connsiteY1" fmla="*/ 203200 h 1342887"/>
              <a:gd name="connsiteX2" fmla="*/ 2319130 w 2319130"/>
              <a:gd name="connsiteY2" fmla="*/ 123687 h 1342887"/>
              <a:gd name="connsiteX0" fmla="*/ 0 w 2319130"/>
              <a:gd name="connsiteY0" fmla="*/ 1219200 h 1219200"/>
              <a:gd name="connsiteX1" fmla="*/ 808383 w 2319130"/>
              <a:gd name="connsiteY1" fmla="*/ 79513 h 1219200"/>
              <a:gd name="connsiteX2" fmla="*/ 2319130 w 2319130"/>
              <a:gd name="connsiteY2" fmla="*/ 0 h 1219200"/>
              <a:gd name="connsiteX0" fmla="*/ 0 w 2319130"/>
              <a:gd name="connsiteY0" fmla="*/ 1219200 h 1219200"/>
              <a:gd name="connsiteX1" fmla="*/ 808383 w 2319130"/>
              <a:gd name="connsiteY1" fmla="*/ 79513 h 1219200"/>
              <a:gd name="connsiteX2" fmla="*/ 2319130 w 2319130"/>
              <a:gd name="connsiteY2" fmla="*/ 0 h 1219200"/>
              <a:gd name="connsiteX0" fmla="*/ 0 w 2345635"/>
              <a:gd name="connsiteY0" fmla="*/ 1219200 h 1219200"/>
              <a:gd name="connsiteX1" fmla="*/ 808383 w 2345635"/>
              <a:gd name="connsiteY1" fmla="*/ 79513 h 1219200"/>
              <a:gd name="connsiteX2" fmla="*/ 2345635 w 2345635"/>
              <a:gd name="connsiteY2" fmla="*/ 0 h 1219200"/>
              <a:gd name="connsiteX0" fmla="*/ 0 w 2345635"/>
              <a:gd name="connsiteY0" fmla="*/ 1219200 h 1219200"/>
              <a:gd name="connsiteX1" fmla="*/ 1046922 w 2345635"/>
              <a:gd name="connsiteY1" fmla="*/ 0 h 1219200"/>
              <a:gd name="connsiteX2" fmla="*/ 2345635 w 2345635"/>
              <a:gd name="connsiteY2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5635" h="1219200">
                <a:moveTo>
                  <a:pt x="0" y="1219200"/>
                </a:moveTo>
                <a:lnTo>
                  <a:pt x="1046922" y="0"/>
                </a:lnTo>
                <a:lnTo>
                  <a:pt x="2345635" y="0"/>
                </a:lnTo>
              </a:path>
            </a:pathLst>
          </a:cu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612835" y="2855925"/>
            <a:ext cx="2345635" cy="1305258"/>
          </a:xfrm>
          <a:custGeom>
            <a:avLst/>
            <a:gdLst>
              <a:gd name="connsiteX0" fmla="*/ 0 w 2345635"/>
              <a:gd name="connsiteY0" fmla="*/ 1073426 h 1073426"/>
              <a:gd name="connsiteX1" fmla="*/ 225287 w 2345635"/>
              <a:gd name="connsiteY1" fmla="*/ 636104 h 1073426"/>
              <a:gd name="connsiteX2" fmla="*/ 583095 w 2345635"/>
              <a:gd name="connsiteY2" fmla="*/ 318052 h 1073426"/>
              <a:gd name="connsiteX3" fmla="*/ 1351722 w 2345635"/>
              <a:gd name="connsiteY3" fmla="*/ 13252 h 1073426"/>
              <a:gd name="connsiteX4" fmla="*/ 1351722 w 2345635"/>
              <a:gd name="connsiteY4" fmla="*/ 13252 h 1073426"/>
              <a:gd name="connsiteX5" fmla="*/ 2093843 w 2345635"/>
              <a:gd name="connsiteY5" fmla="*/ 13252 h 1073426"/>
              <a:gd name="connsiteX6" fmla="*/ 2345635 w 2345635"/>
              <a:gd name="connsiteY6" fmla="*/ 0 h 1073426"/>
              <a:gd name="connsiteX0" fmla="*/ 0 w 2345635"/>
              <a:gd name="connsiteY0" fmla="*/ 1075635 h 1075635"/>
              <a:gd name="connsiteX1" fmla="*/ 225287 w 2345635"/>
              <a:gd name="connsiteY1" fmla="*/ 638313 h 1075635"/>
              <a:gd name="connsiteX2" fmla="*/ 583095 w 2345635"/>
              <a:gd name="connsiteY2" fmla="*/ 320261 h 1075635"/>
              <a:gd name="connsiteX3" fmla="*/ 1351722 w 2345635"/>
              <a:gd name="connsiteY3" fmla="*/ 15461 h 1075635"/>
              <a:gd name="connsiteX4" fmla="*/ 1351722 w 2345635"/>
              <a:gd name="connsiteY4" fmla="*/ 15461 h 1075635"/>
              <a:gd name="connsiteX5" fmla="*/ 2073965 w 2345635"/>
              <a:gd name="connsiteY5" fmla="*/ 2209 h 1075635"/>
              <a:gd name="connsiteX6" fmla="*/ 2345635 w 2345635"/>
              <a:gd name="connsiteY6" fmla="*/ 2209 h 1075635"/>
              <a:gd name="connsiteX0" fmla="*/ 0 w 2345635"/>
              <a:gd name="connsiteY0" fmla="*/ 1077844 h 1077844"/>
              <a:gd name="connsiteX1" fmla="*/ 225287 w 2345635"/>
              <a:gd name="connsiteY1" fmla="*/ 640522 h 1077844"/>
              <a:gd name="connsiteX2" fmla="*/ 583095 w 2345635"/>
              <a:gd name="connsiteY2" fmla="*/ 322470 h 1077844"/>
              <a:gd name="connsiteX3" fmla="*/ 1351722 w 2345635"/>
              <a:gd name="connsiteY3" fmla="*/ 17670 h 1077844"/>
              <a:gd name="connsiteX4" fmla="*/ 1351722 w 2345635"/>
              <a:gd name="connsiteY4" fmla="*/ 17670 h 1077844"/>
              <a:gd name="connsiteX5" fmla="*/ 2073965 w 2345635"/>
              <a:gd name="connsiteY5" fmla="*/ 2209 h 1077844"/>
              <a:gd name="connsiteX6" fmla="*/ 2345635 w 2345635"/>
              <a:gd name="connsiteY6" fmla="*/ 4418 h 1077844"/>
              <a:gd name="connsiteX0" fmla="*/ 0 w 2345635"/>
              <a:gd name="connsiteY0" fmla="*/ 1077844 h 1077844"/>
              <a:gd name="connsiteX1" fmla="*/ 225287 w 2345635"/>
              <a:gd name="connsiteY1" fmla="*/ 640522 h 1077844"/>
              <a:gd name="connsiteX2" fmla="*/ 583095 w 2345635"/>
              <a:gd name="connsiteY2" fmla="*/ 322470 h 1077844"/>
              <a:gd name="connsiteX3" fmla="*/ 1351722 w 2345635"/>
              <a:gd name="connsiteY3" fmla="*/ 17670 h 1077844"/>
              <a:gd name="connsiteX4" fmla="*/ 2073965 w 2345635"/>
              <a:gd name="connsiteY4" fmla="*/ 2209 h 1077844"/>
              <a:gd name="connsiteX5" fmla="*/ 2345635 w 2345635"/>
              <a:gd name="connsiteY5" fmla="*/ 4418 h 1077844"/>
              <a:gd name="connsiteX0" fmla="*/ 0 w 2345635"/>
              <a:gd name="connsiteY0" fmla="*/ 1077844 h 1077844"/>
              <a:gd name="connsiteX1" fmla="*/ 225287 w 2345635"/>
              <a:gd name="connsiteY1" fmla="*/ 640522 h 1077844"/>
              <a:gd name="connsiteX2" fmla="*/ 583095 w 2345635"/>
              <a:gd name="connsiteY2" fmla="*/ 322470 h 1077844"/>
              <a:gd name="connsiteX3" fmla="*/ 1179443 w 2345635"/>
              <a:gd name="connsiteY3" fmla="*/ 0 h 1077844"/>
              <a:gd name="connsiteX4" fmla="*/ 2073965 w 2345635"/>
              <a:gd name="connsiteY4" fmla="*/ 2209 h 1077844"/>
              <a:gd name="connsiteX5" fmla="*/ 2345635 w 2345635"/>
              <a:gd name="connsiteY5" fmla="*/ 4418 h 1077844"/>
              <a:gd name="connsiteX0" fmla="*/ 0 w 2345635"/>
              <a:gd name="connsiteY0" fmla="*/ 1077844 h 1077844"/>
              <a:gd name="connsiteX1" fmla="*/ 225287 w 2345635"/>
              <a:gd name="connsiteY1" fmla="*/ 640522 h 1077844"/>
              <a:gd name="connsiteX2" fmla="*/ 583095 w 2345635"/>
              <a:gd name="connsiteY2" fmla="*/ 322470 h 1077844"/>
              <a:gd name="connsiteX3" fmla="*/ 1205947 w 2345635"/>
              <a:gd name="connsiteY3" fmla="*/ 0 h 1077844"/>
              <a:gd name="connsiteX4" fmla="*/ 2073965 w 2345635"/>
              <a:gd name="connsiteY4" fmla="*/ 2209 h 1077844"/>
              <a:gd name="connsiteX5" fmla="*/ 2345635 w 2345635"/>
              <a:gd name="connsiteY5" fmla="*/ 4418 h 1077844"/>
              <a:gd name="connsiteX0" fmla="*/ 0 w 2345635"/>
              <a:gd name="connsiteY0" fmla="*/ 1077844 h 1077844"/>
              <a:gd name="connsiteX1" fmla="*/ 225287 w 2345635"/>
              <a:gd name="connsiteY1" fmla="*/ 640522 h 1077844"/>
              <a:gd name="connsiteX2" fmla="*/ 583095 w 2345635"/>
              <a:gd name="connsiteY2" fmla="*/ 322470 h 1077844"/>
              <a:gd name="connsiteX3" fmla="*/ 1007164 w 2345635"/>
              <a:gd name="connsiteY3" fmla="*/ 138596 h 1077844"/>
              <a:gd name="connsiteX4" fmla="*/ 2073965 w 2345635"/>
              <a:gd name="connsiteY4" fmla="*/ 2209 h 1077844"/>
              <a:gd name="connsiteX5" fmla="*/ 2345635 w 2345635"/>
              <a:gd name="connsiteY5" fmla="*/ 4418 h 1077844"/>
              <a:gd name="connsiteX0" fmla="*/ 0 w 2345635"/>
              <a:gd name="connsiteY0" fmla="*/ 1077844 h 1077844"/>
              <a:gd name="connsiteX1" fmla="*/ 225287 w 2345635"/>
              <a:gd name="connsiteY1" fmla="*/ 640522 h 1077844"/>
              <a:gd name="connsiteX2" fmla="*/ 583095 w 2345635"/>
              <a:gd name="connsiteY2" fmla="*/ 322470 h 1077844"/>
              <a:gd name="connsiteX3" fmla="*/ 1007164 w 2345635"/>
              <a:gd name="connsiteY3" fmla="*/ 138596 h 1077844"/>
              <a:gd name="connsiteX4" fmla="*/ 2073965 w 2345635"/>
              <a:gd name="connsiteY4" fmla="*/ 2209 h 1077844"/>
              <a:gd name="connsiteX5" fmla="*/ 2345635 w 2345635"/>
              <a:gd name="connsiteY5" fmla="*/ 4418 h 1077844"/>
              <a:gd name="connsiteX0" fmla="*/ 0 w 2345635"/>
              <a:gd name="connsiteY0" fmla="*/ 1080053 h 1080053"/>
              <a:gd name="connsiteX1" fmla="*/ 225287 w 2345635"/>
              <a:gd name="connsiteY1" fmla="*/ 642731 h 1080053"/>
              <a:gd name="connsiteX2" fmla="*/ 583095 w 2345635"/>
              <a:gd name="connsiteY2" fmla="*/ 324679 h 1080053"/>
              <a:gd name="connsiteX3" fmla="*/ 1007164 w 2345635"/>
              <a:gd name="connsiteY3" fmla="*/ 140805 h 1080053"/>
              <a:gd name="connsiteX4" fmla="*/ 1736035 w 2345635"/>
              <a:gd name="connsiteY4" fmla="*/ 2209 h 1080053"/>
              <a:gd name="connsiteX5" fmla="*/ 2345635 w 2345635"/>
              <a:gd name="connsiteY5" fmla="*/ 6627 h 1080053"/>
              <a:gd name="connsiteX0" fmla="*/ 0 w 2345635"/>
              <a:gd name="connsiteY0" fmla="*/ 1080053 h 1080053"/>
              <a:gd name="connsiteX1" fmla="*/ 225287 w 2345635"/>
              <a:gd name="connsiteY1" fmla="*/ 642731 h 1080053"/>
              <a:gd name="connsiteX2" fmla="*/ 583095 w 2345635"/>
              <a:gd name="connsiteY2" fmla="*/ 324679 h 1080053"/>
              <a:gd name="connsiteX3" fmla="*/ 1007164 w 2345635"/>
              <a:gd name="connsiteY3" fmla="*/ 140805 h 1080053"/>
              <a:gd name="connsiteX4" fmla="*/ 1736035 w 2345635"/>
              <a:gd name="connsiteY4" fmla="*/ 2209 h 1080053"/>
              <a:gd name="connsiteX5" fmla="*/ 2345635 w 2345635"/>
              <a:gd name="connsiteY5" fmla="*/ 0 h 1080053"/>
              <a:gd name="connsiteX0" fmla="*/ 0 w 2345635"/>
              <a:gd name="connsiteY0" fmla="*/ 1101311 h 1101311"/>
              <a:gd name="connsiteX1" fmla="*/ 225287 w 2345635"/>
              <a:gd name="connsiteY1" fmla="*/ 663989 h 1101311"/>
              <a:gd name="connsiteX2" fmla="*/ 583095 w 2345635"/>
              <a:gd name="connsiteY2" fmla="*/ 345937 h 1101311"/>
              <a:gd name="connsiteX3" fmla="*/ 1007164 w 2345635"/>
              <a:gd name="connsiteY3" fmla="*/ 162063 h 1101311"/>
              <a:gd name="connsiteX4" fmla="*/ 1736035 w 2345635"/>
              <a:gd name="connsiteY4" fmla="*/ 23467 h 1101311"/>
              <a:gd name="connsiteX5" fmla="*/ 2345635 w 2345635"/>
              <a:gd name="connsiteY5" fmla="*/ 21258 h 110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5635" h="1101311">
                <a:moveTo>
                  <a:pt x="0" y="1101311"/>
                </a:moveTo>
                <a:cubicBezTo>
                  <a:pt x="64052" y="945598"/>
                  <a:pt x="128105" y="789885"/>
                  <a:pt x="225287" y="663989"/>
                </a:cubicBezTo>
                <a:cubicBezTo>
                  <a:pt x="322469" y="538093"/>
                  <a:pt x="452782" y="429591"/>
                  <a:pt x="583095" y="345937"/>
                </a:cubicBezTo>
                <a:cubicBezTo>
                  <a:pt x="713408" y="262283"/>
                  <a:pt x="1007164" y="162063"/>
                  <a:pt x="1007164" y="162063"/>
                </a:cubicBezTo>
                <a:cubicBezTo>
                  <a:pt x="1255642" y="108686"/>
                  <a:pt x="1512957" y="45830"/>
                  <a:pt x="1736035" y="23467"/>
                </a:cubicBezTo>
                <a:cubicBezTo>
                  <a:pt x="1959113" y="0"/>
                  <a:pt x="2142435" y="21994"/>
                  <a:pt x="2345635" y="21258"/>
                </a:cubicBezTo>
              </a:path>
            </a:pathLst>
          </a:cu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626087" y="4379844"/>
            <a:ext cx="2358887" cy="1411356"/>
          </a:xfrm>
          <a:custGeom>
            <a:avLst/>
            <a:gdLst>
              <a:gd name="connsiteX0" fmla="*/ 0 w 2358887"/>
              <a:gd name="connsiteY0" fmla="*/ 1398104 h 1411356"/>
              <a:gd name="connsiteX1" fmla="*/ 410817 w 2358887"/>
              <a:gd name="connsiteY1" fmla="*/ 1371599 h 1411356"/>
              <a:gd name="connsiteX2" fmla="*/ 808383 w 2358887"/>
              <a:gd name="connsiteY2" fmla="*/ 1159565 h 1411356"/>
              <a:gd name="connsiteX3" fmla="*/ 1113183 w 2358887"/>
              <a:gd name="connsiteY3" fmla="*/ 602973 h 1411356"/>
              <a:gd name="connsiteX4" fmla="*/ 1431235 w 2358887"/>
              <a:gd name="connsiteY4" fmla="*/ 139147 h 1411356"/>
              <a:gd name="connsiteX5" fmla="*/ 2014330 w 2358887"/>
              <a:gd name="connsiteY5" fmla="*/ 19878 h 1411356"/>
              <a:gd name="connsiteX6" fmla="*/ 2358887 w 2358887"/>
              <a:gd name="connsiteY6" fmla="*/ 19878 h 141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8887" h="1411356">
                <a:moveTo>
                  <a:pt x="0" y="1398104"/>
                </a:moveTo>
                <a:cubicBezTo>
                  <a:pt x="138043" y="1404730"/>
                  <a:pt x="276087" y="1411356"/>
                  <a:pt x="410817" y="1371599"/>
                </a:cubicBezTo>
                <a:cubicBezTo>
                  <a:pt x="545548" y="1331843"/>
                  <a:pt x="691322" y="1287669"/>
                  <a:pt x="808383" y="1159565"/>
                </a:cubicBezTo>
                <a:cubicBezTo>
                  <a:pt x="925444" y="1031461"/>
                  <a:pt x="1009374" y="773043"/>
                  <a:pt x="1113183" y="602973"/>
                </a:cubicBezTo>
                <a:cubicBezTo>
                  <a:pt x="1216992" y="432903"/>
                  <a:pt x="1281044" y="236329"/>
                  <a:pt x="1431235" y="139147"/>
                </a:cubicBezTo>
                <a:cubicBezTo>
                  <a:pt x="1581426" y="41965"/>
                  <a:pt x="1859721" y="39756"/>
                  <a:pt x="2014330" y="19878"/>
                </a:cubicBezTo>
                <a:cubicBezTo>
                  <a:pt x="2168939" y="0"/>
                  <a:pt x="2263913" y="9939"/>
                  <a:pt x="2358887" y="19878"/>
                </a:cubicBezTo>
              </a:path>
            </a:pathLst>
          </a:cu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http://www.killsometime.com/pictures/files/18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6136" y="4472430"/>
            <a:ext cx="2288473" cy="2152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Oligophagous</a:t>
            </a:r>
            <a:r>
              <a:rPr lang="en-US" dirty="0" smtClean="0"/>
              <a:t> vs. </a:t>
            </a:r>
            <a:r>
              <a:rPr lang="en-US" dirty="0" err="1" smtClean="0"/>
              <a:t>Monophagous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7438"/>
            <a:ext cx="8229600" cy="2616324"/>
          </a:xfrm>
        </p:spPr>
        <p:txBody>
          <a:bodyPr/>
          <a:lstStyle/>
          <a:p>
            <a:r>
              <a:rPr lang="en-US" sz="2400" dirty="0" err="1" smtClean="0"/>
              <a:t>Oligophagous</a:t>
            </a:r>
            <a:r>
              <a:rPr lang="en-US" sz="2400" dirty="0" smtClean="0"/>
              <a:t> </a:t>
            </a:r>
            <a:r>
              <a:rPr lang="en-US" sz="2400" i="1" dirty="0" smtClean="0"/>
              <a:t>C. </a:t>
            </a:r>
            <a:r>
              <a:rPr lang="en-US" sz="2400" i="1" dirty="0" err="1" smtClean="0"/>
              <a:t>cactorum</a:t>
            </a:r>
            <a:r>
              <a:rPr lang="en-US" sz="2400" dirty="0" smtClean="0"/>
              <a:t> in the Americas </a:t>
            </a:r>
          </a:p>
          <a:p>
            <a:r>
              <a:rPr lang="en-US" sz="2400" dirty="0" err="1" smtClean="0"/>
              <a:t>Monophagous</a:t>
            </a:r>
            <a:r>
              <a:rPr lang="en-US" sz="2400" dirty="0" smtClean="0"/>
              <a:t> herbivores?</a:t>
            </a:r>
          </a:p>
          <a:p>
            <a:pPr lvl="1"/>
            <a:r>
              <a:rPr lang="en-US" sz="2000" dirty="0" smtClean="0"/>
              <a:t>Even these interact in food webs</a:t>
            </a:r>
          </a:p>
          <a:p>
            <a:pPr lvl="1"/>
            <a:r>
              <a:rPr lang="en-US" sz="2000" dirty="0" smtClean="0"/>
              <a:t>Parasitoids of introduced </a:t>
            </a:r>
            <a:r>
              <a:rPr lang="en-US" sz="2000" dirty="0" err="1" smtClean="0"/>
              <a:t>monophagous</a:t>
            </a:r>
            <a:r>
              <a:rPr lang="en-US" sz="2000" dirty="0" smtClean="0"/>
              <a:t> herbivore may attack native insects and reduce them</a:t>
            </a:r>
          </a:p>
          <a:p>
            <a:pPr lvl="1"/>
            <a:r>
              <a:rPr lang="en-US" sz="2000" b="1" dirty="0" smtClean="0"/>
              <a:t>Apparent competition:  negative effects produced by shared enemies.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839146" y="3173002"/>
            <a:ext cx="1369829" cy="1613829"/>
            <a:chOff x="1328791" y="4899060"/>
            <a:chExt cx="1369829" cy="1613829"/>
          </a:xfrm>
        </p:grpSpPr>
        <p:sp>
          <p:nvSpPr>
            <p:cNvPr id="5" name="Oval 4"/>
            <p:cNvSpPr/>
            <p:nvPr/>
          </p:nvSpPr>
          <p:spPr>
            <a:xfrm>
              <a:off x="2179775" y="6040278"/>
              <a:ext cx="518845" cy="47261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H2</a:t>
              </a:r>
              <a:endParaRPr lang="en-US" sz="12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328791" y="4899060"/>
              <a:ext cx="518845" cy="47261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9" name="Right Arrow 8"/>
            <p:cNvSpPr/>
            <p:nvPr/>
          </p:nvSpPr>
          <p:spPr>
            <a:xfrm rot="2939804">
              <a:off x="1591176" y="5685561"/>
              <a:ext cx="754914" cy="257235"/>
            </a:xfrm>
            <a:prstGeom prst="rightArrow">
              <a:avLst/>
            </a:prstGeom>
            <a:noFill/>
            <a:ln w="127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-</a:t>
              </a:r>
              <a:endParaRPr lang="en-US" sz="1600" dirty="0"/>
            </a:p>
          </p:txBody>
        </p:sp>
        <p:sp>
          <p:nvSpPr>
            <p:cNvPr id="10" name="Right Arrow 9"/>
            <p:cNvSpPr/>
            <p:nvPr/>
          </p:nvSpPr>
          <p:spPr>
            <a:xfrm rot="13915714">
              <a:off x="1802317" y="5486977"/>
              <a:ext cx="754914" cy="257235"/>
            </a:xfrm>
            <a:prstGeom prst="rightArrow">
              <a:avLst/>
            </a:prstGeom>
            <a:noFill/>
            <a:ln w="127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+</a:t>
              </a:r>
              <a:endParaRPr lang="en-US" sz="16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71972" y="4881851"/>
            <a:ext cx="5835721" cy="1754326"/>
          </a:xfrm>
          <a:prstGeom prst="rect">
            <a:avLst/>
          </a:prstGeom>
          <a:solidFill>
            <a:srgbClr val="FFFF00"/>
          </a:solidFill>
          <a:ln w="28575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en-US" i="1" dirty="0" err="1"/>
              <a:t>Chrysanthemoides</a:t>
            </a:r>
            <a:r>
              <a:rPr lang="en-US" i="1" dirty="0"/>
              <a:t> </a:t>
            </a:r>
            <a:r>
              <a:rPr lang="en-US" i="1" dirty="0" err="1"/>
              <a:t>monilifera</a:t>
            </a:r>
            <a:r>
              <a:rPr lang="en-US" i="1" dirty="0"/>
              <a:t>  </a:t>
            </a:r>
            <a:r>
              <a:rPr lang="en-US" dirty="0" smtClean="0"/>
              <a:t>Australia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 smtClean="0"/>
              <a:t>From S. Africa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 smtClean="0"/>
              <a:t>Control attempt by seed eating fly </a:t>
            </a:r>
            <a:r>
              <a:rPr lang="en-US" i="1" dirty="0" err="1" smtClean="0"/>
              <a:t>Mesoclanis</a:t>
            </a:r>
            <a:r>
              <a:rPr lang="en-US" i="1" dirty="0" smtClean="0"/>
              <a:t> </a:t>
            </a:r>
            <a:r>
              <a:rPr lang="en-US" i="1" dirty="0" err="1" smtClean="0"/>
              <a:t>polana</a:t>
            </a:r>
            <a:endParaRPr lang="en-US" dirty="0" smtClean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 smtClean="0"/>
              <a:t>Little effect on plant; Large </a:t>
            </a:r>
            <a:r>
              <a:rPr lang="en-US" i="1" dirty="0" smtClean="0"/>
              <a:t>M. </a:t>
            </a:r>
            <a:r>
              <a:rPr lang="en-US" i="1" dirty="0" err="1" smtClean="0"/>
              <a:t>polana</a:t>
            </a:r>
            <a:r>
              <a:rPr lang="en-US" i="1" dirty="0" smtClean="0"/>
              <a:t> </a:t>
            </a:r>
            <a:r>
              <a:rPr lang="en-US" dirty="0" smtClean="0"/>
              <a:t>populations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 smtClean="0"/>
              <a:t>Apparent competition reduced of native </a:t>
            </a:r>
            <a:r>
              <a:rPr lang="en-US" dirty="0" err="1" smtClean="0"/>
              <a:t>Diptera</a:t>
            </a:r>
            <a:endParaRPr lang="en-US" dirty="0" smtClean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 smtClean="0"/>
              <a:t>Parasitoids attacking natives and </a:t>
            </a:r>
            <a:r>
              <a:rPr lang="en-US" i="1" dirty="0" smtClean="0"/>
              <a:t>M. </a:t>
            </a:r>
            <a:r>
              <a:rPr lang="en-US" i="1" dirty="0" err="1" smtClean="0"/>
              <a:t>polana</a:t>
            </a:r>
            <a:endParaRPr lang="en-US" dirty="0" smtClean="0"/>
          </a:p>
        </p:txBody>
      </p:sp>
      <p:pic>
        <p:nvPicPr>
          <p:cNvPr id="2050" name="Picture 2" descr="File:Chrysanthemoides monilifera (Rondevlei Nature Reserve, South Afric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12706"/>
            <a:ext cx="1611580" cy="21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1.gstatic.com/images?q=tbn:ANd9GcTz0tE88_wRyqp5T2hxb--ZT-Dfgezv3yL2m5F40v-S0_SXcVZxY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5" r="11482"/>
          <a:stretch/>
        </p:blipFill>
        <p:spPr bwMode="auto">
          <a:xfrm>
            <a:off x="7397394" y="3272382"/>
            <a:ext cx="1613041" cy="10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22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Responses to prey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Wasteful killing</a:t>
            </a:r>
          </a:p>
          <a:p>
            <a:pPr lvl="1"/>
            <a:r>
              <a:rPr lang="en-US" dirty="0" smtClean="0"/>
              <a:t>Incomplete consumption</a:t>
            </a:r>
          </a:p>
          <a:p>
            <a:pPr lvl="1"/>
            <a:r>
              <a:rPr lang="en-US" dirty="0" smtClean="0"/>
              <a:t>Eat only the most valuable parts</a:t>
            </a:r>
          </a:p>
          <a:p>
            <a:r>
              <a:rPr lang="en-US" dirty="0" smtClean="0"/>
              <a:t>Switching</a:t>
            </a:r>
          </a:p>
          <a:p>
            <a:pPr lvl="1"/>
            <a:r>
              <a:rPr lang="en-US" dirty="0" smtClean="0"/>
              <a:t>Hunting what is common</a:t>
            </a:r>
            <a:endParaRPr lang="en-US" dirty="0"/>
          </a:p>
        </p:txBody>
      </p:sp>
      <p:pic>
        <p:nvPicPr>
          <p:cNvPr id="39940" name="Picture 4" descr="http://www.snh.org.uk/publications/on-line/naturallyscottish/dragonfly/images/5.%20Azure%20Damselfly%20-larva-%20%28c%29S.Ch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331" y="4129086"/>
            <a:ext cx="3810000" cy="2495551"/>
          </a:xfrm>
          <a:prstGeom prst="rect">
            <a:avLst/>
          </a:prstGeom>
          <a:noFill/>
        </p:spPr>
      </p:pic>
      <p:pic>
        <p:nvPicPr>
          <p:cNvPr id="39942" name="Picture 6" descr="http://nathistoc.bio.uci.edu/hemipt/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2096" y="1381810"/>
            <a:ext cx="3325054" cy="2144661"/>
          </a:xfrm>
          <a:prstGeom prst="rect">
            <a:avLst/>
          </a:prstGeom>
          <a:noFill/>
        </p:spPr>
      </p:pic>
      <p:pic>
        <p:nvPicPr>
          <p:cNvPr id="39944" name="Picture 8" descr="http://www.ladybugindoorgardens.com/image/tnail/ladybu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4324" y="3656606"/>
            <a:ext cx="4767866" cy="2968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324"/>
            <a:ext cx="8229600" cy="709612"/>
          </a:xfrm>
        </p:spPr>
        <p:txBody>
          <a:bodyPr/>
          <a:lstStyle/>
          <a:p>
            <a:r>
              <a:rPr lang="en-US" dirty="0" smtClean="0"/>
              <a:t>Parasitoids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9546"/>
            <a:ext cx="5864087" cy="2093603"/>
          </a:xfrm>
        </p:spPr>
        <p:txBody>
          <a:bodyPr/>
          <a:lstStyle/>
          <a:p>
            <a:r>
              <a:rPr lang="en-US" sz="2400" dirty="0" smtClean="0"/>
              <a:t>Hymenoptera (many families)</a:t>
            </a:r>
          </a:p>
          <a:p>
            <a:r>
              <a:rPr lang="en-US" sz="2400" dirty="0" smtClean="0"/>
              <a:t>Diptera (</a:t>
            </a:r>
            <a:r>
              <a:rPr lang="en-US" sz="2400" dirty="0" err="1" smtClean="0"/>
              <a:t>Tachinidae</a:t>
            </a:r>
            <a:r>
              <a:rPr lang="en-US" sz="2400" dirty="0" smtClean="0"/>
              <a:t>, </a:t>
            </a:r>
            <a:r>
              <a:rPr lang="en-US" sz="2400" dirty="0" err="1" smtClean="0"/>
              <a:t>Bombyliidae</a:t>
            </a:r>
            <a:r>
              <a:rPr lang="en-US" sz="2400" dirty="0" smtClean="0"/>
              <a:t>, others) </a:t>
            </a:r>
          </a:p>
          <a:p>
            <a:r>
              <a:rPr lang="en-US" sz="2400" dirty="0" err="1" smtClean="0"/>
              <a:t>Coleoptera</a:t>
            </a:r>
            <a:r>
              <a:rPr lang="en-US" sz="2400" dirty="0" smtClean="0"/>
              <a:t> (a few </a:t>
            </a:r>
            <a:r>
              <a:rPr lang="en-US" sz="2400" dirty="0" err="1" smtClean="0"/>
              <a:t>Carabidae</a:t>
            </a:r>
            <a:r>
              <a:rPr lang="en-US" sz="2400" dirty="0" smtClean="0"/>
              <a:t>; </a:t>
            </a:r>
            <a:r>
              <a:rPr lang="en-US" sz="2400" dirty="0" err="1" smtClean="0"/>
              <a:t>Meloidae</a:t>
            </a:r>
            <a:r>
              <a:rPr lang="en-US" sz="2400" dirty="0" smtClean="0"/>
              <a:t>)</a:t>
            </a:r>
          </a:p>
          <a:p>
            <a:r>
              <a:rPr lang="en-US" sz="2400" dirty="0" err="1" smtClean="0"/>
              <a:t>Neuroptera</a:t>
            </a:r>
            <a:r>
              <a:rPr lang="en-US" sz="2400" dirty="0" smtClean="0"/>
              <a:t> (</a:t>
            </a:r>
            <a:r>
              <a:rPr lang="en-US" sz="2400" dirty="0" err="1" smtClean="0"/>
              <a:t>Mantispidae</a:t>
            </a:r>
            <a:r>
              <a:rPr lang="en-US" sz="2400" dirty="0" smtClean="0"/>
              <a:t>)</a:t>
            </a:r>
          </a:p>
          <a:p>
            <a:r>
              <a:rPr lang="en-US" sz="2400" dirty="0" err="1" smtClean="0"/>
              <a:t>Strepsiptera</a:t>
            </a:r>
            <a:r>
              <a:rPr lang="en-US" sz="2400" dirty="0" smtClean="0"/>
              <a:t> ??</a:t>
            </a:r>
            <a:endParaRPr lang="en-US" sz="2400" dirty="0"/>
          </a:p>
        </p:txBody>
      </p:sp>
      <p:pic>
        <p:nvPicPr>
          <p:cNvPr id="41986" name="Picture 2" descr="http://www.scielo.br/img/revistas/bn/v6n1/a15f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2727" y="4536144"/>
            <a:ext cx="2339264" cy="2207937"/>
          </a:xfrm>
          <a:prstGeom prst="rect">
            <a:avLst/>
          </a:prstGeom>
          <a:noFill/>
        </p:spPr>
      </p:pic>
      <p:pic>
        <p:nvPicPr>
          <p:cNvPr id="41990" name="Picture 6" descr="http://www.lucasbrouwers.nl/blog/wp-content/uploads/2010/08/20042_Trichogramm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4588" y="2688777"/>
            <a:ext cx="2463156" cy="1847367"/>
          </a:xfrm>
          <a:prstGeom prst="rect">
            <a:avLst/>
          </a:prstGeom>
          <a:noFill/>
        </p:spPr>
      </p:pic>
      <p:pic>
        <p:nvPicPr>
          <p:cNvPr id="41992" name="Picture 8" descr="http://t3.gstatic.com/images?q=tbn:ANd9GcQ9ZGbmqwHOWQ-_xtfGSrO4CtcKp7V9HS5-cm5GYQWJxR8Tla2Hj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2779406"/>
            <a:ext cx="2619375" cy="1743076"/>
          </a:xfrm>
          <a:prstGeom prst="rect">
            <a:avLst/>
          </a:prstGeom>
          <a:noFill/>
        </p:spPr>
      </p:pic>
      <p:pic>
        <p:nvPicPr>
          <p:cNvPr id="41994" name="Picture 10" descr="http://t1.gstatic.com/images?q=tbn:ANd9GcRD2Dk8MaIUvwzb0oTViapEx2fxezQUo7EYK79kY-Lz8Kz2QRG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5883" y="60324"/>
            <a:ext cx="2466975" cy="1847851"/>
          </a:xfrm>
          <a:prstGeom prst="rect">
            <a:avLst/>
          </a:prstGeom>
          <a:noFill/>
        </p:spPr>
      </p:pic>
      <p:pic>
        <p:nvPicPr>
          <p:cNvPr id="41988" name="Picture 4" descr="http://www.lesinsectesduquebec.com/insecta/25-hymenoptera/megarhyssa_pont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4361015"/>
            <a:ext cx="3967152" cy="2393467"/>
          </a:xfrm>
          <a:prstGeom prst="rect">
            <a:avLst/>
          </a:prstGeom>
          <a:noFill/>
        </p:spPr>
      </p:pic>
      <p:pic>
        <p:nvPicPr>
          <p:cNvPr id="41996" name="Picture 12" descr="http://t3.gstatic.com/images?q=tbn:ANd9GcQ-gfhDbr-S-e9iA-udQm9K5aipw1hhlvJ_DSIHjkH5mmaZD66DsN3xAzT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57358" y="1908175"/>
            <a:ext cx="2095500" cy="1524001"/>
          </a:xfrm>
          <a:prstGeom prst="rect">
            <a:avLst/>
          </a:prstGeom>
          <a:noFill/>
        </p:spPr>
      </p:pic>
      <p:pic>
        <p:nvPicPr>
          <p:cNvPr id="41998" name="Picture 14" descr="http://t1.gstatic.com/images?q=tbn:ANd9GcRRUilbyHrWyebZ9YcwYi92ePXlddp2tx1KE4gYqh-ZIWWJsbr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15100" y="3909320"/>
            <a:ext cx="2628900" cy="1733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 of </a:t>
            </a:r>
            <a:r>
              <a:rPr lang="en-US" dirty="0" err="1" smtClean="0"/>
              <a:t>entomophagous</a:t>
            </a:r>
            <a:r>
              <a:rPr lang="en-US" dirty="0" smtClean="0"/>
              <a:t> parasitoids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major component of insect diversity</a:t>
            </a:r>
          </a:p>
          <a:p>
            <a:r>
              <a:rPr lang="en-US" dirty="0" smtClean="0"/>
              <a:t>10% of all insect species are parasitoids</a:t>
            </a:r>
          </a:p>
          <a:p>
            <a:r>
              <a:rPr lang="en-US" dirty="0" smtClean="0"/>
              <a:t>Estimates are that 75% of Hymenoptera species are parasitoids</a:t>
            </a:r>
          </a:p>
          <a:p>
            <a:pPr lvl="1"/>
            <a:r>
              <a:rPr lang="en-US" dirty="0" smtClean="0"/>
              <a:t>But, they are rather poorly known taxonomically</a:t>
            </a:r>
          </a:p>
          <a:p>
            <a:r>
              <a:rPr lang="en-US" dirty="0" smtClean="0"/>
              <a:t>Estimates are the 16% of Diptera are parasitoids</a:t>
            </a:r>
          </a:p>
          <a:p>
            <a:r>
              <a:rPr lang="en-US" dirty="0" smtClean="0"/>
              <a:t>Characteristically more likely to be </a:t>
            </a:r>
            <a:r>
              <a:rPr lang="en-US" dirty="0" err="1" smtClean="0"/>
              <a:t>monophagous</a:t>
            </a:r>
            <a:r>
              <a:rPr lang="en-US" dirty="0" smtClean="0"/>
              <a:t> or </a:t>
            </a:r>
            <a:r>
              <a:rPr lang="en-US" dirty="0" err="1" smtClean="0"/>
              <a:t>oligophagous</a:t>
            </a:r>
            <a:r>
              <a:rPr lang="en-US" dirty="0" smtClean="0"/>
              <a:t> than predators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5479832"/>
            <a:ext cx="6593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http://www.entsoc.org/buzz/hornworm-meets-alien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Hunting stage for parasitoids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8147"/>
            <a:ext cx="8229600" cy="5701923"/>
          </a:xfrm>
        </p:spPr>
        <p:txBody>
          <a:bodyPr/>
          <a:lstStyle/>
          <a:p>
            <a:r>
              <a:rPr lang="en-US" sz="3200" dirty="0" smtClean="0"/>
              <a:t>Adult female (ovipositor for piercing)</a:t>
            </a:r>
          </a:p>
          <a:p>
            <a:pPr lvl="1"/>
            <a:r>
              <a:rPr lang="en-US" sz="2800" dirty="0" smtClean="0"/>
              <a:t>All hymenoptera</a:t>
            </a:r>
          </a:p>
          <a:p>
            <a:pPr lvl="1"/>
            <a:r>
              <a:rPr lang="en-US" sz="2800" dirty="0" smtClean="0"/>
              <a:t>Some Diptera</a:t>
            </a:r>
          </a:p>
          <a:p>
            <a:r>
              <a:rPr lang="en-US" sz="3200" dirty="0" smtClean="0"/>
              <a:t>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</a:t>
            </a:r>
            <a:r>
              <a:rPr lang="en-US" sz="3200" dirty="0" err="1" smtClean="0"/>
              <a:t>instar</a:t>
            </a:r>
            <a:r>
              <a:rPr lang="en-US" sz="3200" dirty="0" smtClean="0"/>
              <a:t> Larva (</a:t>
            </a:r>
            <a:r>
              <a:rPr lang="en-US" sz="3200" dirty="0" err="1" smtClean="0"/>
              <a:t>hypermetamorphosis</a:t>
            </a:r>
            <a:r>
              <a:rPr lang="en-US" sz="3200" dirty="0" smtClean="0"/>
              <a:t>)</a:t>
            </a:r>
          </a:p>
          <a:p>
            <a:pPr lvl="1"/>
            <a:r>
              <a:rPr lang="en-US" sz="2800" dirty="0" err="1" smtClean="0"/>
              <a:t>Coleoptera</a:t>
            </a:r>
            <a:r>
              <a:rPr lang="en-US" sz="2800" dirty="0" smtClean="0"/>
              <a:t> (</a:t>
            </a:r>
            <a:r>
              <a:rPr lang="en-US" sz="2800" dirty="0" err="1" smtClean="0"/>
              <a:t>Triungulin</a:t>
            </a:r>
            <a:r>
              <a:rPr lang="en-US" sz="2800" dirty="0" smtClean="0"/>
              <a:t>)</a:t>
            </a:r>
          </a:p>
          <a:p>
            <a:pPr lvl="1"/>
            <a:r>
              <a:rPr lang="en-US" sz="2800" dirty="0" err="1" smtClean="0"/>
              <a:t>Mantispidae</a:t>
            </a:r>
            <a:r>
              <a:rPr lang="en-US" sz="2800" dirty="0" smtClean="0"/>
              <a:t> (</a:t>
            </a:r>
            <a:r>
              <a:rPr lang="en-US" sz="2800" dirty="0" err="1" smtClean="0"/>
              <a:t>Planidia</a:t>
            </a:r>
            <a:r>
              <a:rPr lang="en-US" sz="2800" dirty="0" smtClean="0"/>
              <a:t>)</a:t>
            </a:r>
          </a:p>
          <a:p>
            <a:pPr lvl="1"/>
            <a:r>
              <a:rPr lang="en-US" sz="2800" dirty="0" smtClean="0"/>
              <a:t>Some Diptera (</a:t>
            </a:r>
            <a:r>
              <a:rPr lang="en-US" sz="2800" dirty="0" err="1" smtClean="0"/>
              <a:t>Planidia</a:t>
            </a:r>
            <a:r>
              <a:rPr lang="en-US" sz="2800" dirty="0" smtClean="0"/>
              <a:t>)</a:t>
            </a:r>
          </a:p>
          <a:p>
            <a:r>
              <a:rPr lang="en-US" sz="3200" dirty="0" smtClean="0"/>
              <a:t>Victims</a:t>
            </a:r>
          </a:p>
          <a:p>
            <a:pPr lvl="1"/>
            <a:r>
              <a:rPr lang="en-US" sz="2800" dirty="0" smtClean="0"/>
              <a:t>Invertebrates, mainly arthropods, mainly insects</a:t>
            </a:r>
          </a:p>
          <a:p>
            <a:pPr lvl="1"/>
            <a:r>
              <a:rPr lang="en-US" sz="2800" dirty="0" smtClean="0"/>
              <a:t>Eggs, Larvae, Nymphs, Pupae, Adults</a:t>
            </a:r>
          </a:p>
          <a:p>
            <a:pPr lvl="1"/>
            <a:r>
              <a:rPr lang="en-US" sz="2800" dirty="0" smtClean="0"/>
              <a:t>External or internal; solitary or gregarious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17912" cy="709612"/>
          </a:xfrm>
        </p:spPr>
        <p:txBody>
          <a:bodyPr/>
          <a:lstStyle/>
          <a:p>
            <a:r>
              <a:rPr lang="en-US" sz="2400" dirty="0" smtClean="0"/>
              <a:t>Continuum among </a:t>
            </a:r>
            <a:br>
              <a:rPr lang="en-US" sz="2400" dirty="0" smtClean="0"/>
            </a:br>
            <a:r>
              <a:rPr lang="en-US" sz="2400" dirty="0" smtClean="0"/>
              <a:t>predators vs. parasitoids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400" y="984250"/>
            <a:ext cx="5366084" cy="5729371"/>
          </a:xfrm>
        </p:spPr>
        <p:txBody>
          <a:bodyPr/>
          <a:lstStyle/>
          <a:p>
            <a:r>
              <a:rPr lang="en-US" sz="2400" dirty="0" smtClean="0"/>
              <a:t>Hymenoptera </a:t>
            </a:r>
          </a:p>
          <a:p>
            <a:pPr lvl="1"/>
            <a:r>
              <a:rPr lang="en-US" sz="2000" dirty="0" smtClean="0"/>
              <a:t>Hunting Wasps (</a:t>
            </a:r>
            <a:r>
              <a:rPr lang="en-US" sz="2000" dirty="0" err="1" smtClean="0"/>
              <a:t>Vespidae</a:t>
            </a:r>
            <a:r>
              <a:rPr lang="en-US" sz="2000" dirty="0" smtClean="0"/>
              <a:t>, others)</a:t>
            </a:r>
          </a:p>
          <a:p>
            <a:pPr lvl="2"/>
            <a:r>
              <a:rPr lang="en-US" sz="2000" dirty="0" smtClean="0"/>
              <a:t>Females capture caterpillars, sting and paralyze them, and cut them to pieces to bring to nest to feed brood</a:t>
            </a:r>
          </a:p>
          <a:p>
            <a:pPr lvl="1"/>
            <a:r>
              <a:rPr lang="en-US" sz="2000" dirty="0" smtClean="0"/>
              <a:t>Solitary wasps (</a:t>
            </a:r>
            <a:r>
              <a:rPr lang="en-US" sz="2000" dirty="0" err="1" smtClean="0"/>
              <a:t>Sphecidae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dirty="0" smtClean="0"/>
              <a:t>Sting prey, bring them back whole to then nest, and feed to brood</a:t>
            </a:r>
          </a:p>
          <a:p>
            <a:pPr lvl="1"/>
            <a:r>
              <a:rPr lang="en-US" sz="2000" dirty="0" smtClean="0"/>
              <a:t>Spider wasps (</a:t>
            </a:r>
            <a:r>
              <a:rPr lang="en-US" sz="2000" dirty="0" err="1" smtClean="0"/>
              <a:t>Pompilidae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dirty="0" smtClean="0"/>
              <a:t>Female stings a spider, paralyzing it, takes it to the nest where she lays a single egg on it.  One offspring/spider</a:t>
            </a:r>
          </a:p>
          <a:p>
            <a:pPr lvl="1"/>
            <a:r>
              <a:rPr lang="en-US" sz="2000" dirty="0" smtClean="0"/>
              <a:t>Velvet ants, </a:t>
            </a:r>
            <a:r>
              <a:rPr lang="en-US" sz="2000" dirty="0" err="1" smtClean="0"/>
              <a:t>Tiphiids</a:t>
            </a:r>
            <a:r>
              <a:rPr lang="en-US" sz="2000" dirty="0" smtClean="0"/>
              <a:t> (</a:t>
            </a:r>
            <a:r>
              <a:rPr lang="en-US" sz="2000" dirty="0" err="1" smtClean="0"/>
              <a:t>Mutilidae</a:t>
            </a:r>
            <a:r>
              <a:rPr lang="en-US" sz="2000" dirty="0" smtClean="0"/>
              <a:t>, </a:t>
            </a:r>
            <a:r>
              <a:rPr lang="en-US" sz="2000" dirty="0" err="1" smtClean="0"/>
              <a:t>Tiphiidae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dirty="0" smtClean="0"/>
              <a:t>Female stings beetle larva, leaves it in place and lays one egg on it.</a:t>
            </a:r>
            <a:endParaRPr lang="en-US" sz="2000" dirty="0"/>
          </a:p>
        </p:txBody>
      </p:sp>
      <p:pic>
        <p:nvPicPr>
          <p:cNvPr id="1026" name="Picture 2" descr="http://upload.wikimedia.org/wikipedia/commons/thumb/3/3a/Female_blue_ant05.jpg/250px-Female_blue_ant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2484" y="5571381"/>
            <a:ext cx="1926077" cy="1286619"/>
          </a:xfrm>
          <a:prstGeom prst="rect">
            <a:avLst/>
          </a:prstGeom>
          <a:noFill/>
        </p:spPr>
      </p:pic>
      <p:pic>
        <p:nvPicPr>
          <p:cNvPr id="1028" name="Picture 4" descr="http://bugguide.net/images/raw/GRZHER0H8RKH8RKH2RLHMZKH0Z0HIZSH4RSHXRWLMZTLZZULMRCZMRELQZCLHZDZHZ9L0RULFLCZYL.jpg"/>
          <p:cNvPicPr>
            <a:picLocks noChangeAspect="1" noChangeArrowheads="1"/>
          </p:cNvPicPr>
          <p:nvPr/>
        </p:nvPicPr>
        <p:blipFill>
          <a:blip r:embed="rId3"/>
          <a:srcRect l="7008" t="11997" r="11789" b="11001"/>
          <a:stretch>
            <a:fillRect/>
          </a:stretch>
        </p:blipFill>
        <p:spPr bwMode="auto">
          <a:xfrm>
            <a:off x="7448561" y="5462337"/>
            <a:ext cx="1695439" cy="1375190"/>
          </a:xfrm>
          <a:prstGeom prst="rect">
            <a:avLst/>
          </a:prstGeom>
          <a:noFill/>
        </p:spPr>
      </p:pic>
      <p:pic>
        <p:nvPicPr>
          <p:cNvPr id="1030" name="Picture 6" descr="http://www.amentsoc.org/images/pompilida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3459" y="3947862"/>
            <a:ext cx="2381250" cy="1514475"/>
          </a:xfrm>
          <a:prstGeom prst="rect">
            <a:avLst/>
          </a:prstGeom>
          <a:noFill/>
        </p:spPr>
      </p:pic>
      <p:pic>
        <p:nvPicPr>
          <p:cNvPr id="1032" name="Picture 8" descr="http://www.thaibugs.com/wp-content/gallery/hymenoptera-misc/Sphecidae,%20%20genus%20Ammophil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7238" y="2103059"/>
            <a:ext cx="2562225" cy="1844803"/>
          </a:xfrm>
          <a:prstGeom prst="rect">
            <a:avLst/>
          </a:prstGeom>
          <a:noFill/>
        </p:spPr>
      </p:pic>
      <p:pic>
        <p:nvPicPr>
          <p:cNvPr id="1034" name="Picture 10" descr="http://t3.gstatic.com/images?q=tbn:ANd9GcRzCFns7RPZbsyeBCQEhJTMhYQZjYdyL_KoToZrIVlopWV0S2F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5112" y="274638"/>
            <a:ext cx="2381250" cy="1924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Parasitoid life cycle /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250"/>
            <a:ext cx="8229600" cy="5141913"/>
          </a:xfrm>
        </p:spPr>
        <p:txBody>
          <a:bodyPr/>
          <a:lstStyle/>
          <a:p>
            <a:r>
              <a:rPr lang="en-US" b="1" dirty="0" err="1" smtClean="0"/>
              <a:t>Polyembryony</a:t>
            </a:r>
            <a:r>
              <a:rPr lang="en-US" b="1" dirty="0" smtClean="0"/>
              <a:t>: </a:t>
            </a:r>
            <a:r>
              <a:rPr lang="en-US" dirty="0" smtClean="0"/>
              <a:t> Multiple embryos cloned from a single egg</a:t>
            </a:r>
          </a:p>
          <a:p>
            <a:r>
              <a:rPr lang="en-US" b="1" dirty="0" err="1" smtClean="0"/>
              <a:t>Multiparasitism</a:t>
            </a:r>
            <a:r>
              <a:rPr lang="en-US" b="1" dirty="0" smtClean="0"/>
              <a:t>:</a:t>
            </a:r>
            <a:r>
              <a:rPr lang="en-US" dirty="0" smtClean="0"/>
              <a:t> Host parasitized by multiple species of parasitoid</a:t>
            </a:r>
          </a:p>
          <a:p>
            <a:pPr lvl="1"/>
            <a:r>
              <a:rPr lang="en-US" dirty="0" smtClean="0"/>
              <a:t>Interspecific competition, murder, etc.</a:t>
            </a:r>
          </a:p>
          <a:p>
            <a:r>
              <a:rPr lang="en-US" b="1" dirty="0" err="1" smtClean="0"/>
              <a:t>Superparasitism</a:t>
            </a:r>
            <a:r>
              <a:rPr lang="en-US" b="1" dirty="0" smtClean="0"/>
              <a:t>:</a:t>
            </a:r>
            <a:r>
              <a:rPr lang="en-US" dirty="0" smtClean="0"/>
              <a:t>  Host parasitized by more larvae of one species than it can support</a:t>
            </a:r>
          </a:p>
          <a:p>
            <a:pPr lvl="1"/>
            <a:r>
              <a:rPr lang="en-US" dirty="0" err="1" smtClean="0"/>
              <a:t>Intraspecific</a:t>
            </a:r>
            <a:r>
              <a:rPr lang="en-US" dirty="0" smtClean="0"/>
              <a:t> competition, murder etc.</a:t>
            </a:r>
          </a:p>
          <a:p>
            <a:r>
              <a:rPr lang="en-US" b="1" dirty="0" err="1" smtClean="0"/>
              <a:t>Hyperparasitism</a:t>
            </a:r>
            <a:r>
              <a:rPr lang="en-US" b="1" dirty="0" smtClean="0"/>
              <a:t>:</a:t>
            </a:r>
            <a:r>
              <a:rPr lang="en-US" dirty="0" smtClean="0"/>
              <a:t> Parasitoids that attack parasitoid larvae and pupae, usually by </a:t>
            </a:r>
            <a:r>
              <a:rPr lang="en-US" dirty="0" err="1" smtClean="0"/>
              <a:t>ovipositing</a:t>
            </a:r>
            <a:r>
              <a:rPr lang="en-US" dirty="0" smtClean="0"/>
              <a:t> in the host</a:t>
            </a:r>
          </a:p>
          <a:p>
            <a:r>
              <a:rPr lang="en-US" b="1" dirty="0" smtClean="0"/>
              <a:t>Intermediate hosts: </a:t>
            </a:r>
            <a:r>
              <a:rPr lang="en-US" dirty="0" smtClean="0"/>
              <a:t> Parasitoid requires one host to be eaten by another 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6042" cy="302878"/>
          </a:xfrm>
        </p:spPr>
        <p:txBody>
          <a:bodyPr/>
          <a:lstStyle/>
          <a:p>
            <a:r>
              <a:rPr lang="en-US" sz="2400" dirty="0" err="1" smtClean="0"/>
              <a:t>Trigonalidae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3926"/>
            <a:ext cx="4822825" cy="5392237"/>
          </a:xfrm>
        </p:spPr>
        <p:txBody>
          <a:bodyPr/>
          <a:lstStyle/>
          <a:p>
            <a:r>
              <a:rPr lang="en-US" sz="2000" dirty="0" smtClean="0"/>
              <a:t>Parasitoids of </a:t>
            </a:r>
            <a:r>
              <a:rPr lang="en-US" sz="2000" dirty="0" err="1" smtClean="0"/>
              <a:t>vespid</a:t>
            </a:r>
            <a:r>
              <a:rPr lang="en-US" sz="2000" dirty="0" smtClean="0"/>
              <a:t> larvae</a:t>
            </a:r>
          </a:p>
          <a:p>
            <a:r>
              <a:rPr lang="en-US" sz="2000" dirty="0" err="1" smtClean="0"/>
              <a:t>Hyperparasitoids</a:t>
            </a:r>
            <a:r>
              <a:rPr lang="en-US" sz="2000" dirty="0" smtClean="0"/>
              <a:t> of parasitoids in caterpillars</a:t>
            </a:r>
          </a:p>
          <a:p>
            <a:pPr lvl="1"/>
            <a:r>
              <a:rPr lang="en-US" sz="1800" dirty="0" smtClean="0"/>
              <a:t>Female lays 1000s of tiny hard shelled eggs on leaves</a:t>
            </a:r>
          </a:p>
          <a:p>
            <a:pPr lvl="1"/>
            <a:r>
              <a:rPr lang="en-US" sz="1800" dirty="0" smtClean="0"/>
              <a:t>Eggs eaten by caterpillars</a:t>
            </a:r>
          </a:p>
          <a:p>
            <a:pPr lvl="1"/>
            <a:r>
              <a:rPr lang="en-US" sz="1800" dirty="0" err="1" smtClean="0"/>
              <a:t>Hyperparasitoids</a:t>
            </a:r>
            <a:endParaRPr lang="en-US" sz="1800" dirty="0" smtClean="0"/>
          </a:p>
          <a:p>
            <a:pPr lvl="2"/>
            <a:r>
              <a:rPr lang="en-US" sz="1800" dirty="0" smtClean="0"/>
              <a:t>Hatching larva finds </a:t>
            </a:r>
            <a:r>
              <a:rPr lang="en-US" sz="1800" dirty="0" err="1" smtClean="0"/>
              <a:t>parsitoid</a:t>
            </a:r>
            <a:r>
              <a:rPr lang="en-US" sz="1800" dirty="0" smtClean="0"/>
              <a:t> larva (</a:t>
            </a:r>
            <a:r>
              <a:rPr lang="en-US" sz="1800" dirty="0" err="1" smtClean="0"/>
              <a:t>Ichneumonidae</a:t>
            </a:r>
            <a:r>
              <a:rPr lang="en-US" sz="1800" dirty="0" smtClean="0"/>
              <a:t>, </a:t>
            </a:r>
            <a:r>
              <a:rPr lang="en-US" sz="1800" dirty="0" err="1" smtClean="0"/>
              <a:t>Tachinidae</a:t>
            </a:r>
            <a:r>
              <a:rPr lang="en-US" sz="1800" dirty="0" smtClean="0"/>
              <a:t>, others) inside caterpillar</a:t>
            </a:r>
          </a:p>
          <a:p>
            <a:pPr lvl="2"/>
            <a:r>
              <a:rPr lang="en-US" sz="1800" dirty="0" smtClean="0"/>
              <a:t>Waits for 1</a:t>
            </a:r>
            <a:r>
              <a:rPr lang="en-US" sz="1800" baseline="30000" dirty="0" smtClean="0"/>
              <a:t>o</a:t>
            </a:r>
            <a:r>
              <a:rPr lang="en-US" sz="1800" dirty="0" smtClean="0"/>
              <a:t> parasitoid to consume caterpillar and pupate, then consumes parasitoid pupa</a:t>
            </a:r>
          </a:p>
          <a:p>
            <a:pPr lvl="1"/>
            <a:r>
              <a:rPr lang="en-US" sz="1800" dirty="0" smtClean="0"/>
              <a:t>Parasitoids of </a:t>
            </a:r>
            <a:r>
              <a:rPr lang="en-US" sz="1800" dirty="0" err="1" smtClean="0"/>
              <a:t>vespids</a:t>
            </a:r>
            <a:endParaRPr lang="en-US" sz="1800" dirty="0" smtClean="0"/>
          </a:p>
          <a:p>
            <a:pPr lvl="2"/>
            <a:r>
              <a:rPr lang="en-US" sz="1800" dirty="0" smtClean="0"/>
              <a:t>Caterpillar caught by </a:t>
            </a:r>
            <a:r>
              <a:rPr lang="en-US" sz="1800" dirty="0" err="1" smtClean="0"/>
              <a:t>vespid</a:t>
            </a:r>
            <a:r>
              <a:rPr lang="en-US" sz="1800" dirty="0" smtClean="0"/>
              <a:t>, brought to nest to feed larvae</a:t>
            </a:r>
          </a:p>
          <a:p>
            <a:pPr lvl="2"/>
            <a:r>
              <a:rPr lang="en-US" sz="1800" dirty="0" err="1" smtClean="0"/>
              <a:t>Trigonalid</a:t>
            </a:r>
            <a:r>
              <a:rPr lang="en-US" sz="1800" dirty="0" smtClean="0"/>
              <a:t> larva hatches, eats </a:t>
            </a:r>
            <a:r>
              <a:rPr lang="en-US" sz="1800" dirty="0" err="1" smtClean="0"/>
              <a:t>vespid</a:t>
            </a:r>
            <a:r>
              <a:rPr lang="en-US" sz="1800" dirty="0" smtClean="0"/>
              <a:t> larva</a:t>
            </a:r>
            <a:endParaRPr lang="en-US" sz="1800" dirty="0"/>
          </a:p>
        </p:txBody>
      </p:sp>
      <p:pic>
        <p:nvPicPr>
          <p:cNvPr id="45058" name="Picture 2" descr="http://www.sfu.ca/%7Ecarmean/trig/trig_pictures/Trigonalidae/DouglasFirLeaves-eggs001_1.jpg"/>
          <p:cNvPicPr>
            <a:picLocks noChangeAspect="1" noChangeArrowheads="1"/>
          </p:cNvPicPr>
          <p:nvPr/>
        </p:nvPicPr>
        <p:blipFill>
          <a:blip r:embed="rId2"/>
          <a:srcRect l="27300" t="12329"/>
          <a:stretch>
            <a:fillRect/>
          </a:stretch>
        </p:blipFill>
        <p:spPr bwMode="auto">
          <a:xfrm>
            <a:off x="5065295" y="0"/>
            <a:ext cx="4020385" cy="3037982"/>
          </a:xfrm>
          <a:prstGeom prst="rect">
            <a:avLst/>
          </a:prstGeom>
          <a:noFill/>
        </p:spPr>
      </p:pic>
      <p:pic>
        <p:nvPicPr>
          <p:cNvPr id="45060" name="Picture 4" descr="Taeniogonalos gundlachi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8396" y="3037982"/>
            <a:ext cx="3537284" cy="35372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4/42/Parasitism_in_Gypsy_moths.png/500px-Parasitism_in_Gypsy_moth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0021" y="60160"/>
            <a:ext cx="6144392" cy="5173579"/>
          </a:xfrm>
          <a:prstGeom prst="rect">
            <a:avLst/>
          </a:prstGeom>
          <a:noFill/>
        </p:spPr>
      </p:pic>
      <p:pic>
        <p:nvPicPr>
          <p:cNvPr id="1028" name="Picture 4" descr="http://t2.gstatic.com/images?q=tbn:ANd9GcRk9mRholVUsVtU3JDdQy_u9nmtc6R_M5SLuC2o0odeAPDii-0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0021" y="5010149"/>
            <a:ext cx="2466975" cy="1847851"/>
          </a:xfrm>
          <a:prstGeom prst="rect">
            <a:avLst/>
          </a:prstGeom>
          <a:noFill/>
        </p:spPr>
      </p:pic>
      <p:pic>
        <p:nvPicPr>
          <p:cNvPr id="1032" name="Picture 8" descr="http://t1.gstatic.com/images?q=tbn:ANd9GcR-GuRvoTXzcGC46n_02gO7I94OaQXZ01tBmBmvvcgbA261xz5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3225" y="4927017"/>
            <a:ext cx="2390775" cy="1905000"/>
          </a:xfrm>
          <a:prstGeom prst="rect">
            <a:avLst/>
          </a:prstGeom>
          <a:noFill/>
        </p:spPr>
      </p:pic>
      <p:pic>
        <p:nvPicPr>
          <p:cNvPr id="1034" name="Picture 10" descr="http://t0.gstatic.com/images?q=tbn:ANd9GcRT7Bxs--fetCFl3uRJP8hauwEXZ9mOtmES2MvOLjdODPK12I9rS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95479" y="1132980"/>
            <a:ext cx="2007905" cy="1465847"/>
          </a:xfrm>
          <a:prstGeom prst="rect">
            <a:avLst/>
          </a:prstGeom>
          <a:noFill/>
        </p:spPr>
      </p:pic>
      <p:pic>
        <p:nvPicPr>
          <p:cNvPr id="1036" name="Picture 12" descr="http://nature.berkeley.edu/millslab/Images/projects/Brachymeria_AD240x14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229" y="1360488"/>
            <a:ext cx="2286000" cy="133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" y="41945"/>
            <a:ext cx="4510190" cy="338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760" y="41945"/>
            <a:ext cx="4507684" cy="338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760" y="3460459"/>
            <a:ext cx="4507683" cy="338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2793" y="2879870"/>
            <a:ext cx="2490882" cy="450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3407" y="6510308"/>
            <a:ext cx="360726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6"/>
              </a:rPr>
              <a:t>http://</a:t>
            </a:r>
            <a:r>
              <a:rPr lang="en-US" sz="1050" dirty="0" smtClean="0">
                <a:hlinkClick r:id="rId6"/>
              </a:rPr>
              <a:t>www.carabidae.ru/foto/thumbnails.php?album=83</a:t>
            </a:r>
            <a:r>
              <a:rPr lang="en-US" sz="1050" dirty="0" smtClean="0"/>
              <a:t>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8588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Host manipulation by parasitoids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250"/>
            <a:ext cx="8229600" cy="5141913"/>
          </a:xfrm>
        </p:spPr>
        <p:txBody>
          <a:bodyPr/>
          <a:lstStyle/>
          <a:p>
            <a:r>
              <a:rPr lang="en-US" dirty="0" err="1" smtClean="0"/>
              <a:t>Ectoparasitoids</a:t>
            </a:r>
            <a:endParaRPr lang="en-US" dirty="0" smtClean="0"/>
          </a:p>
          <a:p>
            <a:pPr lvl="1"/>
            <a:r>
              <a:rPr lang="en-US" dirty="0" smtClean="0"/>
              <a:t>Feed quickly, externally to the host </a:t>
            </a:r>
          </a:p>
          <a:p>
            <a:pPr lvl="1"/>
            <a:r>
              <a:rPr lang="en-US" dirty="0" smtClean="0"/>
              <a:t>Pupae, killed or paralyzed hosts</a:t>
            </a:r>
          </a:p>
          <a:p>
            <a:r>
              <a:rPr lang="en-US" dirty="0" err="1" smtClean="0"/>
              <a:t>Endoparasitoids</a:t>
            </a:r>
            <a:endParaRPr lang="en-US" dirty="0" smtClean="0"/>
          </a:p>
          <a:p>
            <a:pPr lvl="1"/>
            <a:r>
              <a:rPr lang="en-US" dirty="0" smtClean="0"/>
              <a:t>Feed from inside host eggs, larvae, pupae, adults</a:t>
            </a:r>
          </a:p>
          <a:p>
            <a:pPr lvl="1"/>
            <a:r>
              <a:rPr lang="en-US" dirty="0" smtClean="0"/>
              <a:t>Host may continue to feed, and may </a:t>
            </a:r>
            <a:r>
              <a:rPr lang="en-US" b="1" dirty="0" smtClean="0"/>
              <a:t>increase feeding</a:t>
            </a:r>
          </a:p>
          <a:p>
            <a:pPr lvl="1"/>
            <a:r>
              <a:rPr lang="en-US" dirty="0" smtClean="0"/>
              <a:t>Respond to or manipulate host endocrine system</a:t>
            </a:r>
          </a:p>
          <a:p>
            <a:r>
              <a:rPr lang="en-US" b="1" dirty="0" err="1" smtClean="0"/>
              <a:t>Idiobionts</a:t>
            </a:r>
            <a:r>
              <a:rPr lang="en-US" dirty="0" smtClean="0"/>
              <a:t>: consume immobile or dead host quickly</a:t>
            </a:r>
          </a:p>
          <a:p>
            <a:r>
              <a:rPr lang="en-US" b="1" dirty="0" err="1" smtClean="0"/>
              <a:t>Koinobiont</a:t>
            </a:r>
            <a:r>
              <a:rPr lang="en-US" b="1" dirty="0" smtClean="0"/>
              <a:t>: </a:t>
            </a:r>
            <a:r>
              <a:rPr lang="en-US" dirty="0" smtClean="0"/>
              <a:t>enters early stage, allows host to develop, consumes later stage</a:t>
            </a:r>
            <a:endParaRPr 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Oligophagous</a:t>
            </a:r>
            <a:r>
              <a:rPr lang="en-US" dirty="0" smtClean="0"/>
              <a:t> vs. </a:t>
            </a:r>
            <a:r>
              <a:rPr lang="en-US" dirty="0" err="1" smtClean="0"/>
              <a:t>Monophagous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7438"/>
            <a:ext cx="8229600" cy="2616324"/>
          </a:xfrm>
        </p:spPr>
        <p:txBody>
          <a:bodyPr/>
          <a:lstStyle/>
          <a:p>
            <a:r>
              <a:rPr lang="en-US" sz="2400" dirty="0" err="1" smtClean="0"/>
              <a:t>Oligophagous</a:t>
            </a:r>
            <a:r>
              <a:rPr lang="en-US" sz="2400" dirty="0" smtClean="0"/>
              <a:t> </a:t>
            </a:r>
            <a:r>
              <a:rPr lang="en-US" sz="2400" i="1" dirty="0" smtClean="0"/>
              <a:t>C. </a:t>
            </a:r>
            <a:r>
              <a:rPr lang="en-US" sz="2400" i="1" dirty="0" err="1" smtClean="0"/>
              <a:t>cactorum</a:t>
            </a:r>
            <a:r>
              <a:rPr lang="en-US" sz="2400" dirty="0" smtClean="0"/>
              <a:t> in the Americas </a:t>
            </a:r>
          </a:p>
          <a:p>
            <a:r>
              <a:rPr lang="en-US" sz="2400" dirty="0" err="1" smtClean="0"/>
              <a:t>Monophagous</a:t>
            </a:r>
            <a:r>
              <a:rPr lang="en-US" sz="2400" dirty="0" smtClean="0"/>
              <a:t> herbivores?</a:t>
            </a:r>
          </a:p>
          <a:p>
            <a:pPr lvl="1"/>
            <a:r>
              <a:rPr lang="en-US" sz="2000" dirty="0" smtClean="0"/>
              <a:t>Even these interact in food webs</a:t>
            </a:r>
          </a:p>
          <a:p>
            <a:pPr lvl="1"/>
            <a:r>
              <a:rPr lang="en-US" sz="2000" dirty="0" smtClean="0"/>
              <a:t>Parasitoids of introduced </a:t>
            </a:r>
            <a:r>
              <a:rPr lang="en-US" sz="2000" dirty="0" err="1" smtClean="0"/>
              <a:t>monophagous</a:t>
            </a:r>
            <a:r>
              <a:rPr lang="en-US" sz="2000" dirty="0" smtClean="0"/>
              <a:t> herbivore may attack native insects and reduce them</a:t>
            </a:r>
          </a:p>
          <a:p>
            <a:pPr lvl="1"/>
            <a:r>
              <a:rPr lang="en-US" sz="2000" b="1" dirty="0" smtClean="0"/>
              <a:t>Apparent competition:  negative effects produced by shared enemies.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967555" y="3173002"/>
            <a:ext cx="2241420" cy="1613829"/>
            <a:chOff x="457200" y="4899060"/>
            <a:chExt cx="2241420" cy="1613829"/>
          </a:xfrm>
        </p:grpSpPr>
        <p:sp>
          <p:nvSpPr>
            <p:cNvPr id="4" name="Oval 3"/>
            <p:cNvSpPr/>
            <p:nvPr/>
          </p:nvSpPr>
          <p:spPr>
            <a:xfrm>
              <a:off x="457200" y="6010382"/>
              <a:ext cx="518845" cy="47261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H1</a:t>
              </a:r>
              <a:endParaRPr lang="en-US" sz="1200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2179775" y="6040278"/>
              <a:ext cx="518845" cy="472611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ot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H2</a:t>
              </a:r>
              <a:endParaRPr lang="en-US" sz="12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328791" y="4899060"/>
              <a:ext cx="518845" cy="47261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7" name="Right Arrow 6"/>
            <p:cNvSpPr/>
            <p:nvPr/>
          </p:nvSpPr>
          <p:spPr>
            <a:xfrm rot="18661237">
              <a:off x="623693" y="5479344"/>
              <a:ext cx="754914" cy="257235"/>
            </a:xfrm>
            <a:prstGeom prst="rightArrow">
              <a:avLst/>
            </a:prstGeom>
            <a:noFill/>
            <a:ln w="127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+</a:t>
              </a:r>
              <a:endParaRPr lang="en-US" sz="1400" dirty="0"/>
            </a:p>
          </p:txBody>
        </p:sp>
        <p:sp>
          <p:nvSpPr>
            <p:cNvPr id="8" name="Right Arrow 7"/>
            <p:cNvSpPr/>
            <p:nvPr/>
          </p:nvSpPr>
          <p:spPr>
            <a:xfrm rot="8027754">
              <a:off x="850316" y="5644420"/>
              <a:ext cx="754914" cy="257235"/>
            </a:xfrm>
            <a:prstGeom prst="rightArrow">
              <a:avLst/>
            </a:prstGeom>
            <a:noFill/>
            <a:ln w="127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-</a:t>
              </a:r>
              <a:endParaRPr lang="en-US" sz="1400" dirty="0"/>
            </a:p>
          </p:txBody>
        </p:sp>
        <p:sp>
          <p:nvSpPr>
            <p:cNvPr id="9" name="Right Arrow 8"/>
            <p:cNvSpPr/>
            <p:nvPr/>
          </p:nvSpPr>
          <p:spPr>
            <a:xfrm rot="2939804">
              <a:off x="1591176" y="5685561"/>
              <a:ext cx="754914" cy="257235"/>
            </a:xfrm>
            <a:prstGeom prst="rightArrow">
              <a:avLst/>
            </a:prstGeom>
            <a:noFill/>
            <a:ln w="127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-</a:t>
              </a:r>
              <a:endParaRPr lang="en-US" sz="1600" dirty="0"/>
            </a:p>
          </p:txBody>
        </p:sp>
        <p:sp>
          <p:nvSpPr>
            <p:cNvPr id="10" name="Right Arrow 9"/>
            <p:cNvSpPr/>
            <p:nvPr/>
          </p:nvSpPr>
          <p:spPr>
            <a:xfrm rot="13915714">
              <a:off x="1802317" y="5486977"/>
              <a:ext cx="754914" cy="257235"/>
            </a:xfrm>
            <a:prstGeom prst="rightArrow">
              <a:avLst/>
            </a:prstGeom>
            <a:noFill/>
            <a:ln w="12700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+</a:t>
              </a:r>
              <a:endParaRPr lang="en-US" sz="16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71972" y="4881851"/>
            <a:ext cx="5835721" cy="1754326"/>
          </a:xfrm>
          <a:prstGeom prst="rect">
            <a:avLst/>
          </a:prstGeom>
          <a:solidFill>
            <a:srgbClr val="FFFF00"/>
          </a:solidFill>
          <a:ln w="28575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en-US" i="1" dirty="0" err="1"/>
              <a:t>Chrysanthemoides</a:t>
            </a:r>
            <a:r>
              <a:rPr lang="en-US" i="1" dirty="0"/>
              <a:t> </a:t>
            </a:r>
            <a:r>
              <a:rPr lang="en-US" i="1" dirty="0" err="1"/>
              <a:t>monilifera</a:t>
            </a:r>
            <a:r>
              <a:rPr lang="en-US" i="1" dirty="0"/>
              <a:t>  </a:t>
            </a:r>
            <a:r>
              <a:rPr lang="en-US" dirty="0" smtClean="0"/>
              <a:t>Australia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 smtClean="0"/>
              <a:t>From S. Africa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 smtClean="0"/>
              <a:t>Control attempt by seed eating fly </a:t>
            </a:r>
            <a:r>
              <a:rPr lang="en-US" i="1" dirty="0" err="1" smtClean="0"/>
              <a:t>Mesoclanis</a:t>
            </a:r>
            <a:r>
              <a:rPr lang="en-US" i="1" dirty="0" smtClean="0"/>
              <a:t> </a:t>
            </a:r>
            <a:r>
              <a:rPr lang="en-US" i="1" dirty="0" err="1" smtClean="0"/>
              <a:t>polana</a:t>
            </a:r>
            <a:endParaRPr lang="en-US" dirty="0" smtClean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 smtClean="0"/>
              <a:t>Little effect on plant; Large </a:t>
            </a:r>
            <a:r>
              <a:rPr lang="en-US" i="1" dirty="0" smtClean="0"/>
              <a:t>M. </a:t>
            </a:r>
            <a:r>
              <a:rPr lang="en-US" i="1" dirty="0" err="1" smtClean="0"/>
              <a:t>polana</a:t>
            </a:r>
            <a:r>
              <a:rPr lang="en-US" i="1" dirty="0" smtClean="0"/>
              <a:t> </a:t>
            </a:r>
            <a:r>
              <a:rPr lang="en-US" dirty="0" smtClean="0"/>
              <a:t>populations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 smtClean="0"/>
              <a:t>Apparent competition reduced of native </a:t>
            </a:r>
            <a:r>
              <a:rPr lang="en-US" dirty="0" err="1" smtClean="0"/>
              <a:t>Diptera</a:t>
            </a:r>
            <a:endParaRPr lang="en-US" dirty="0" smtClean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 smtClean="0"/>
              <a:t>Parasitoids attacking natives and </a:t>
            </a:r>
            <a:r>
              <a:rPr lang="en-US" i="1" dirty="0" smtClean="0"/>
              <a:t>M. </a:t>
            </a:r>
            <a:r>
              <a:rPr lang="en-US" i="1" dirty="0" err="1" smtClean="0"/>
              <a:t>polana</a:t>
            </a:r>
            <a:endParaRPr lang="en-US" dirty="0" smtClean="0"/>
          </a:p>
        </p:txBody>
      </p:sp>
      <p:pic>
        <p:nvPicPr>
          <p:cNvPr id="2050" name="Picture 2" descr="File:Chrysanthemoides monilifera (Rondevlei Nature Reserve, South Afric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512706"/>
            <a:ext cx="2137051" cy="284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nto.csiro.au/biocontrol/Assests/images/mesoclan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46" y="3513762"/>
            <a:ext cx="19050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1.gstatic.com/images?q=tbn:ANd9GcTz0tE88_wRyqp5T2hxb--ZT-Dfgezv3yL2m5F40v-S0_SXcVZxY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5" r="11482"/>
          <a:stretch/>
        </p:blipFill>
        <p:spPr bwMode="auto">
          <a:xfrm>
            <a:off x="7397394" y="3272382"/>
            <a:ext cx="1613041" cy="10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65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Host defenses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943" y="1111164"/>
            <a:ext cx="8494295" cy="4930775"/>
          </a:xfrm>
        </p:spPr>
        <p:txBody>
          <a:bodyPr/>
          <a:lstStyle/>
          <a:p>
            <a:r>
              <a:rPr lang="en-US" b="1" dirty="0" smtClean="0"/>
              <a:t>Encapsulation:  </a:t>
            </a:r>
            <a:r>
              <a:rPr lang="en-US" dirty="0" smtClean="0"/>
              <a:t> Surrounding parasitoid larvae with </a:t>
            </a:r>
            <a:r>
              <a:rPr lang="en-US" dirty="0" err="1" smtClean="0"/>
              <a:t>hemocytes</a:t>
            </a:r>
            <a:endParaRPr lang="en-US" dirty="0" smtClean="0"/>
          </a:p>
          <a:p>
            <a:r>
              <a:rPr lang="en-US" b="1" dirty="0" err="1" smtClean="0"/>
              <a:t>Melanization</a:t>
            </a:r>
            <a:r>
              <a:rPr lang="en-US" b="1" dirty="0" smtClean="0"/>
              <a:t>: </a:t>
            </a:r>
            <a:r>
              <a:rPr lang="en-US" dirty="0" smtClean="0"/>
              <a:t>deposition of dark pigment melanin in the capsule</a:t>
            </a:r>
          </a:p>
          <a:p>
            <a:r>
              <a:rPr lang="en-US" dirty="0" smtClean="0"/>
              <a:t>Parasitoid evasion of host immune defenses</a:t>
            </a:r>
          </a:p>
          <a:p>
            <a:pPr lvl="1"/>
            <a:r>
              <a:rPr lang="en-US" dirty="0" smtClean="0"/>
              <a:t>Stage of attack:  eggs don’t </a:t>
            </a:r>
            <a:r>
              <a:rPr lang="en-US" dirty="0" err="1" smtClean="0"/>
              <a:t>melanize</a:t>
            </a:r>
            <a:r>
              <a:rPr lang="en-US" dirty="0" smtClean="0"/>
              <a:t>; no immune response</a:t>
            </a:r>
          </a:p>
          <a:p>
            <a:pPr lvl="1"/>
            <a:r>
              <a:rPr lang="en-US" dirty="0" smtClean="0"/>
              <a:t>External feeding</a:t>
            </a:r>
          </a:p>
          <a:p>
            <a:pPr lvl="1"/>
            <a:r>
              <a:rPr lang="en-US" dirty="0" smtClean="0"/>
              <a:t>Avoid </a:t>
            </a:r>
            <a:r>
              <a:rPr lang="en-US" dirty="0" err="1" smtClean="0"/>
              <a:t>hemolymph</a:t>
            </a:r>
            <a:r>
              <a:rPr lang="en-US" dirty="0" smtClean="0"/>
              <a:t>;  occupy specific tissue until consumption begins</a:t>
            </a:r>
          </a:p>
          <a:p>
            <a:pPr lvl="1"/>
            <a:r>
              <a:rPr lang="en-US" dirty="0" smtClean="0"/>
              <a:t>Chemical mimicry; prevents recognition of non-self</a:t>
            </a:r>
          </a:p>
          <a:p>
            <a:pPr lvl="1"/>
            <a:r>
              <a:rPr lang="en-US" dirty="0" smtClean="0"/>
              <a:t>Destroy or suppress (viruses, box 13.1) host immune system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Host discrimination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Parasitoid Hymenoptera act like they are smart</a:t>
            </a:r>
          </a:p>
          <a:p>
            <a:r>
              <a:rPr lang="en-US" dirty="0" smtClean="0"/>
              <a:t>Select hosts for parasitism based on species, size, location</a:t>
            </a:r>
          </a:p>
          <a:p>
            <a:pPr lvl="1"/>
            <a:r>
              <a:rPr lang="en-US" dirty="0" smtClean="0"/>
              <a:t>Preference changes depending on availability</a:t>
            </a:r>
          </a:p>
          <a:p>
            <a:pPr lvl="1"/>
            <a:r>
              <a:rPr lang="en-US" dirty="0" smtClean="0"/>
              <a:t>Foraging theory: ignore poor quality hosts when high quality hosts are abundant</a:t>
            </a:r>
          </a:p>
          <a:p>
            <a:pPr lvl="1"/>
            <a:r>
              <a:rPr lang="en-US" dirty="0" smtClean="0"/>
              <a:t>Leave host patches (plant) when rate of host finding falls</a:t>
            </a:r>
          </a:p>
          <a:p>
            <a:r>
              <a:rPr lang="en-US" dirty="0" smtClean="0"/>
              <a:t>Choose numbers of eggs to lay on host based on size or quality</a:t>
            </a:r>
          </a:p>
          <a:p>
            <a:pPr lvl="1"/>
            <a:r>
              <a:rPr lang="en-US" dirty="0" smtClean="0"/>
              <a:t>More eggs in larger hosts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Host discrimination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 chemically and avoid previously parasitized hosts</a:t>
            </a:r>
          </a:p>
          <a:p>
            <a:pPr lvl="1"/>
            <a:r>
              <a:rPr lang="en-US" dirty="0" smtClean="0"/>
              <a:t>Marking pheromones</a:t>
            </a:r>
          </a:p>
          <a:p>
            <a:r>
              <a:rPr lang="en-US" dirty="0" smtClean="0"/>
              <a:t>Choose offspring sex and sex ratio based on host size and quality</a:t>
            </a:r>
          </a:p>
          <a:p>
            <a:pPr lvl="1"/>
            <a:r>
              <a:rPr lang="en-US" dirty="0" smtClean="0"/>
              <a:t>Smaller males in lower quality/size hosts</a:t>
            </a:r>
          </a:p>
          <a:p>
            <a:pPr lvl="1"/>
            <a:r>
              <a:rPr lang="en-US" dirty="0" smtClean="0"/>
              <a:t>May vary sex ratio in response to local mate competition</a:t>
            </a:r>
          </a:p>
          <a:p>
            <a:r>
              <a:rPr lang="en-US" dirty="0" smtClean="0"/>
              <a:t>Learn to associate novel chemical cues with hosts (and other stimuli)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Parasitoids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84250"/>
            <a:ext cx="8229600" cy="4930775"/>
          </a:xfrm>
        </p:spPr>
        <p:txBody>
          <a:bodyPr/>
          <a:lstStyle/>
          <a:p>
            <a:r>
              <a:rPr lang="en-US" dirty="0" smtClean="0"/>
              <a:t>Very sensitive to chemical cues to hosts</a:t>
            </a:r>
          </a:p>
          <a:p>
            <a:r>
              <a:rPr lang="en-US" dirty="0" smtClean="0"/>
              <a:t>Capable of learning to associate hosts with novel cues</a:t>
            </a:r>
          </a:p>
          <a:p>
            <a:r>
              <a:rPr lang="en-US" dirty="0" smtClean="0"/>
              <a:t>Application – sniffer wasps</a:t>
            </a:r>
          </a:p>
          <a:p>
            <a:r>
              <a:rPr lang="en-US" i="1" dirty="0" err="1" smtClean="0"/>
              <a:t>Microplitis</a:t>
            </a:r>
            <a:r>
              <a:rPr lang="en-US" i="1" dirty="0" smtClean="0"/>
              <a:t> </a:t>
            </a:r>
            <a:r>
              <a:rPr lang="en-US" i="1" dirty="0" err="1" smtClean="0"/>
              <a:t>croceipes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en-US" dirty="0" err="1" smtClean="0"/>
              <a:t>Braconidae</a:t>
            </a:r>
            <a:r>
              <a:rPr lang="en-US" dirty="0" smtClean="0"/>
              <a:t>]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0" y="612616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http://www.sciencedaily.com/videos/2006/0702-wasps_mans_new_best_friend.htm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 descr="http://images.usatoday.com/news/_photos/2005/12/26/wasp-inside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" y="3558605"/>
            <a:ext cx="2356419" cy="2356419"/>
          </a:xfrm>
          <a:prstGeom prst="rect">
            <a:avLst/>
          </a:prstGeom>
          <a:noFill/>
        </p:spPr>
      </p:pic>
      <p:pic>
        <p:nvPicPr>
          <p:cNvPr id="2052" name="Picture 4" descr="http://science-in-farming.library4farming.org/Farm-Managers-Future/images/farm_1_html_m59585e9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4434" y="3558605"/>
            <a:ext cx="2516175" cy="2356419"/>
          </a:xfrm>
          <a:prstGeom prst="rect">
            <a:avLst/>
          </a:prstGeom>
          <a:noFill/>
        </p:spPr>
      </p:pic>
      <p:pic>
        <p:nvPicPr>
          <p:cNvPr id="2054" name="Picture 6" descr="http://t3.gstatic.com/images?q=tbn:ANd9GcRU9am_emeuSOUsk83ofAEtfltvH6pKVj8hV6P-TpSMzelZ7Dqz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6692" y="3558605"/>
            <a:ext cx="2505738" cy="2367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84250"/>
            <a:ext cx="8474765" cy="5141913"/>
          </a:xfrm>
        </p:spPr>
        <p:txBody>
          <a:bodyPr/>
          <a:lstStyle/>
          <a:p>
            <a:r>
              <a:rPr lang="en-US" dirty="0" err="1" smtClean="0"/>
              <a:t>Entomophily</a:t>
            </a:r>
            <a:r>
              <a:rPr lang="en-US" dirty="0" smtClean="0"/>
              <a:t> – pollination by insects</a:t>
            </a:r>
          </a:p>
          <a:p>
            <a:r>
              <a:rPr lang="en-US" dirty="0" smtClean="0"/>
              <a:t>One Major reason for dominance by angiosperms</a:t>
            </a:r>
          </a:p>
          <a:p>
            <a:r>
              <a:rPr lang="en-US" dirty="0" smtClean="0"/>
              <a:t>Advantages for the plan</a:t>
            </a:r>
          </a:p>
          <a:p>
            <a:pPr lvl="1"/>
            <a:r>
              <a:rPr lang="en-US" dirty="0" smtClean="0"/>
              <a:t>Directed mobility (compare to wind)</a:t>
            </a:r>
          </a:p>
          <a:p>
            <a:pPr lvl="1"/>
            <a:r>
              <a:rPr lang="en-US" dirty="0" smtClean="0"/>
              <a:t>Pollinator constancy/reliability</a:t>
            </a:r>
          </a:p>
          <a:p>
            <a:pPr lvl="1"/>
            <a:r>
              <a:rPr lang="en-US" dirty="0" err="1" smtClean="0"/>
              <a:t>Outcrossing</a:t>
            </a:r>
            <a:r>
              <a:rPr lang="en-US" dirty="0" smtClean="0"/>
              <a:t>, even when rare</a:t>
            </a:r>
          </a:p>
          <a:p>
            <a:r>
              <a:rPr lang="en-US" dirty="0" err="1" smtClean="0"/>
              <a:t>Anthophilous</a:t>
            </a:r>
            <a:r>
              <a:rPr lang="en-US" dirty="0" smtClean="0"/>
              <a:t> insect orders</a:t>
            </a:r>
          </a:p>
          <a:p>
            <a:pPr lvl="1"/>
            <a:r>
              <a:rPr lang="en-US" dirty="0" smtClean="0"/>
              <a:t>Hymenoptera, </a:t>
            </a:r>
            <a:r>
              <a:rPr lang="en-US" dirty="0" err="1" smtClean="0"/>
              <a:t>Coleoptera</a:t>
            </a:r>
            <a:r>
              <a:rPr lang="en-US" dirty="0" smtClean="0"/>
              <a:t>, Diptera, Lepidoptera, </a:t>
            </a:r>
            <a:r>
              <a:rPr lang="en-US" dirty="0" err="1" smtClean="0"/>
              <a:t>Thysanoptera</a:t>
            </a:r>
            <a:endParaRPr lang="en-US" dirty="0" smtClean="0"/>
          </a:p>
          <a:p>
            <a:r>
              <a:rPr lang="en-US" dirty="0" smtClean="0"/>
              <a:t>Trade reward (usually food) for mobility services</a:t>
            </a:r>
          </a:p>
          <a:p>
            <a:pPr lvl="1"/>
            <a:r>
              <a:rPr lang="en-US" dirty="0" smtClean="0"/>
              <a:t>Nectar, pollen, food bodies,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strange sorts of pollination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30" y="1195388"/>
            <a:ext cx="5500944" cy="4930775"/>
          </a:xfrm>
        </p:spPr>
        <p:txBody>
          <a:bodyPr/>
          <a:lstStyle/>
          <a:p>
            <a:r>
              <a:rPr lang="en-US" dirty="0" smtClean="0"/>
              <a:t>Scent reward in orchid bees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Apidae</a:t>
            </a:r>
            <a:r>
              <a:rPr lang="en-US" dirty="0" smtClean="0"/>
              <a:t>, </a:t>
            </a:r>
            <a:r>
              <a:rPr lang="en-US" dirty="0" err="1" smtClean="0"/>
              <a:t>Subf</a:t>
            </a:r>
            <a:r>
              <a:rPr lang="en-US" dirty="0" smtClean="0"/>
              <a:t>. </a:t>
            </a:r>
            <a:r>
              <a:rPr lang="en-US" dirty="0" err="1" smtClean="0"/>
              <a:t>Euglossinae</a:t>
            </a:r>
            <a:endParaRPr lang="en-US" dirty="0" smtClean="0"/>
          </a:p>
          <a:p>
            <a:pPr lvl="1"/>
            <a:r>
              <a:rPr lang="en-US" dirty="0" smtClean="0"/>
              <a:t>Mate attractants</a:t>
            </a:r>
          </a:p>
          <a:p>
            <a:r>
              <a:rPr lang="en-US" dirty="0" err="1" smtClean="0"/>
              <a:t>Pseudocopulation</a:t>
            </a:r>
            <a:r>
              <a:rPr lang="en-US" dirty="0" smtClean="0"/>
              <a:t> in wasps, bees</a:t>
            </a:r>
          </a:p>
          <a:p>
            <a:pPr lvl="1"/>
            <a:r>
              <a:rPr lang="en-US" dirty="0" err="1" smtClean="0"/>
              <a:t>Tiphiidae</a:t>
            </a:r>
            <a:r>
              <a:rPr lang="en-US" dirty="0" smtClean="0"/>
              <a:t>, </a:t>
            </a:r>
            <a:r>
              <a:rPr lang="en-US" dirty="0" err="1" smtClean="0"/>
              <a:t>Ichneumonidae</a:t>
            </a:r>
            <a:r>
              <a:rPr lang="en-US" dirty="0" smtClean="0"/>
              <a:t>, and orchids</a:t>
            </a:r>
          </a:p>
          <a:p>
            <a:r>
              <a:rPr lang="en-US" dirty="0" err="1" smtClean="0"/>
              <a:t>Sapromyophily</a:t>
            </a:r>
            <a:r>
              <a:rPr lang="en-US" dirty="0" smtClean="0"/>
              <a:t> – plant mimics carrion</a:t>
            </a:r>
          </a:p>
          <a:p>
            <a:pPr lvl="1"/>
            <a:r>
              <a:rPr lang="en-US" dirty="0" smtClean="0"/>
              <a:t>Attracts </a:t>
            </a:r>
            <a:r>
              <a:rPr lang="en-US" dirty="0" err="1" smtClean="0"/>
              <a:t>Muscidae</a:t>
            </a:r>
            <a:r>
              <a:rPr lang="en-US" dirty="0" smtClean="0"/>
              <a:t>, </a:t>
            </a:r>
            <a:r>
              <a:rPr lang="en-US" dirty="0" err="1" smtClean="0"/>
              <a:t>Calliphoridae</a:t>
            </a:r>
            <a:r>
              <a:rPr lang="en-US" dirty="0" smtClean="0"/>
              <a:t>, </a:t>
            </a:r>
            <a:r>
              <a:rPr lang="en-US" dirty="0" err="1" smtClean="0"/>
              <a:t>Sarcophagidae</a:t>
            </a:r>
            <a:endParaRPr lang="en-US" dirty="0"/>
          </a:p>
        </p:txBody>
      </p:sp>
      <p:pic>
        <p:nvPicPr>
          <p:cNvPr id="1026" name="Picture 2" descr="File:Male Euglossa s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9738" y="798720"/>
            <a:ext cx="3114261" cy="1736201"/>
          </a:xfrm>
          <a:prstGeom prst="rect">
            <a:avLst/>
          </a:prstGeom>
          <a:noFill/>
        </p:spPr>
      </p:pic>
      <p:pic>
        <p:nvPicPr>
          <p:cNvPr id="1028" name="Picture 4" descr="http://upload.wikimedia.org/wikipedia/commons/f/f6/Orchid_Wallaroo_track.JPG"/>
          <p:cNvPicPr>
            <a:picLocks noChangeAspect="1" noChangeArrowheads="1"/>
          </p:cNvPicPr>
          <p:nvPr/>
        </p:nvPicPr>
        <p:blipFill>
          <a:blip r:embed="rId3"/>
          <a:srcRect l="13712" t="9250" r="10346"/>
          <a:stretch>
            <a:fillRect/>
          </a:stretch>
        </p:blipFill>
        <p:spPr bwMode="auto">
          <a:xfrm>
            <a:off x="7341702" y="2614433"/>
            <a:ext cx="1736035" cy="2766047"/>
          </a:xfrm>
          <a:prstGeom prst="rect">
            <a:avLst/>
          </a:prstGeom>
          <a:noFill/>
        </p:spPr>
      </p:pic>
      <p:pic>
        <p:nvPicPr>
          <p:cNvPr id="1030" name="Picture 6" descr="http://upload.wikimedia.org/wikipedia/commons/thumb/4/48/OphrysApifera.jpg/220px-OphrysApifera.jpg"/>
          <p:cNvPicPr>
            <a:picLocks noChangeAspect="1" noChangeArrowheads="1"/>
          </p:cNvPicPr>
          <p:nvPr/>
        </p:nvPicPr>
        <p:blipFill>
          <a:blip r:embed="rId4"/>
          <a:srcRect b="36172"/>
          <a:stretch>
            <a:fillRect/>
          </a:stretch>
        </p:blipFill>
        <p:spPr bwMode="auto">
          <a:xfrm>
            <a:off x="5376932" y="2601181"/>
            <a:ext cx="2095500" cy="1909004"/>
          </a:xfrm>
          <a:prstGeom prst="rect">
            <a:avLst/>
          </a:prstGeom>
          <a:noFill/>
        </p:spPr>
      </p:pic>
      <p:pic>
        <p:nvPicPr>
          <p:cNvPr id="1032" name="Picture 8" descr="File:Aasblume Aug 20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6932" y="4557978"/>
            <a:ext cx="1725016" cy="2300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Pollination syndromes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/>
              <a:t>Cantharophily</a:t>
            </a:r>
            <a:r>
              <a:rPr lang="en-US" sz="2400" dirty="0" smtClean="0"/>
              <a:t> (Beetles)</a:t>
            </a:r>
          </a:p>
          <a:p>
            <a:pPr lvl="1"/>
            <a:r>
              <a:rPr lang="en-US" sz="2000" dirty="0" smtClean="0"/>
              <a:t>White, dull; strong aroma; bowl shaped; ovaries protected; petals etc. may be rewards, along with nectar and pollen</a:t>
            </a:r>
          </a:p>
          <a:p>
            <a:r>
              <a:rPr lang="en-US" sz="2400" dirty="0" err="1" smtClean="0"/>
              <a:t>Phalaenophily</a:t>
            </a:r>
            <a:r>
              <a:rPr lang="en-US" sz="2400" dirty="0" smtClean="0"/>
              <a:t> (Moths)</a:t>
            </a:r>
          </a:p>
          <a:p>
            <a:pPr lvl="1"/>
            <a:r>
              <a:rPr lang="en-US" sz="2000" dirty="0" smtClean="0"/>
              <a:t>White; strong aroma; </a:t>
            </a:r>
            <a:r>
              <a:rPr lang="en-US" sz="2000" dirty="0" err="1" smtClean="0"/>
              <a:t>Noctural</a:t>
            </a:r>
            <a:r>
              <a:rPr lang="en-US" sz="2000" dirty="0" smtClean="0"/>
              <a:t>; tubular; lots of nectar; physical nectar guides</a:t>
            </a:r>
          </a:p>
          <a:p>
            <a:r>
              <a:rPr lang="en-US" sz="2400" dirty="0" err="1" smtClean="0"/>
              <a:t>Psychophily</a:t>
            </a:r>
            <a:r>
              <a:rPr lang="en-US" sz="2400" dirty="0" smtClean="0"/>
              <a:t> (Butterflies) </a:t>
            </a:r>
          </a:p>
          <a:p>
            <a:pPr lvl="1"/>
            <a:r>
              <a:rPr lang="en-US" sz="2000" dirty="0" smtClean="0"/>
              <a:t>large; pink, yellow, lavender; nectar; nectar guides; diurnal</a:t>
            </a:r>
            <a:endParaRPr lang="en-US" sz="2400" dirty="0" smtClean="0"/>
          </a:p>
          <a:p>
            <a:r>
              <a:rPr lang="en-US" sz="2400" dirty="0" err="1" smtClean="0"/>
              <a:t>Myophily</a:t>
            </a:r>
            <a:r>
              <a:rPr lang="en-US" sz="2400" dirty="0" smtClean="0"/>
              <a:t> (Flies)</a:t>
            </a:r>
          </a:p>
          <a:p>
            <a:pPr lvl="1"/>
            <a:r>
              <a:rPr lang="en-US" sz="2000" dirty="0" smtClean="0"/>
              <a:t> little scent; open; purple, blue, white; </a:t>
            </a:r>
            <a:r>
              <a:rPr lang="en-US" sz="2000" dirty="0" err="1" smtClean="0"/>
              <a:t>nectar+pollen</a:t>
            </a:r>
            <a:r>
              <a:rPr lang="en-US" sz="2000" dirty="0" smtClean="0"/>
              <a:t> reward</a:t>
            </a:r>
          </a:p>
          <a:p>
            <a:r>
              <a:rPr lang="en-US" sz="2400" dirty="0" err="1" smtClean="0"/>
              <a:t>Melittophily</a:t>
            </a:r>
            <a:r>
              <a:rPr lang="en-US" sz="2400" dirty="0" smtClean="0"/>
              <a:t> (Bees)</a:t>
            </a:r>
          </a:p>
          <a:p>
            <a:pPr lvl="1"/>
            <a:r>
              <a:rPr lang="en-US" sz="2000" dirty="0" smtClean="0"/>
              <a:t>sweet smell; yellow, blue; UV nectar guides; </a:t>
            </a:r>
            <a:r>
              <a:rPr lang="en-US" sz="2000" dirty="0" err="1" smtClean="0"/>
              <a:t>nectar+pollen</a:t>
            </a:r>
            <a:r>
              <a:rPr lang="en-US" sz="2000" dirty="0" smtClean="0"/>
              <a:t> reward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Honey bee [</a:t>
            </a:r>
            <a:r>
              <a:rPr lang="en-US" i="1" dirty="0" err="1" smtClean="0"/>
              <a:t>Apis</a:t>
            </a:r>
            <a:r>
              <a:rPr lang="en-US" i="1" dirty="0" smtClean="0"/>
              <a:t> </a:t>
            </a:r>
            <a:r>
              <a:rPr lang="en-US" i="1" dirty="0" err="1" smtClean="0"/>
              <a:t>mellifera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250"/>
            <a:ext cx="3992740" cy="5141913"/>
          </a:xfrm>
        </p:spPr>
        <p:txBody>
          <a:bodyPr/>
          <a:lstStyle/>
          <a:p>
            <a:r>
              <a:rPr lang="en-US" dirty="0" smtClean="0"/>
              <a:t>Value as pollinators est. at $217,000,000,000</a:t>
            </a:r>
          </a:p>
          <a:p>
            <a:r>
              <a:rPr lang="en-US" dirty="0" smtClean="0"/>
              <a:t>9.5% of the value of all food crops</a:t>
            </a:r>
          </a:p>
          <a:p>
            <a:r>
              <a:rPr lang="en-US" dirty="0" smtClean="0"/>
              <a:t>Feral honey bees displace native bees and even compete with birds for nectar</a:t>
            </a:r>
          </a:p>
          <a:p>
            <a:r>
              <a:rPr lang="en-US" dirty="0" smtClean="0"/>
              <a:t>Domesticated bees</a:t>
            </a:r>
          </a:p>
          <a:p>
            <a:pPr lvl="1"/>
            <a:r>
              <a:rPr lang="en-US" dirty="0" smtClean="0"/>
              <a:t>Egypt 3000 BC</a:t>
            </a:r>
          </a:p>
          <a:p>
            <a:pPr lvl="1"/>
            <a:r>
              <a:rPr lang="en-US" dirty="0" smtClean="0"/>
              <a:t>Probably first for honey</a:t>
            </a:r>
            <a:endParaRPr lang="en-US" dirty="0"/>
          </a:p>
        </p:txBody>
      </p:sp>
      <p:pic>
        <p:nvPicPr>
          <p:cNvPr id="25602" name="Picture 2" descr="http://t1.gstatic.com/images?q=tbn:ANd9GcRtWIdI6g-N0PZYi6zZs7tIq6z12MiYMeBS69SoBLGpQGa5eI3eyZTbglJ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9940" y="1779381"/>
            <a:ext cx="4475400" cy="3520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</a:t>
            </a:r>
            <a:r>
              <a:rPr lang="en-US" dirty="0" err="1" smtClean="0"/>
              <a:t>Domatia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Housing for insects (and other arthropods)</a:t>
            </a:r>
          </a:p>
          <a:p>
            <a:r>
              <a:rPr lang="en-US" dirty="0" err="1" smtClean="0"/>
              <a:t>Mutualistic</a:t>
            </a:r>
            <a:endParaRPr lang="en-US" dirty="0" smtClean="0"/>
          </a:p>
          <a:p>
            <a:r>
              <a:rPr lang="en-US" dirty="0" smtClean="0"/>
              <a:t>Ants</a:t>
            </a:r>
          </a:p>
          <a:p>
            <a:r>
              <a:rPr lang="en-US" dirty="0" smtClean="0"/>
              <a:t>Aquatic insects</a:t>
            </a:r>
          </a:p>
          <a:p>
            <a:r>
              <a:rPr lang="en-US" dirty="0" smtClean="0"/>
              <a:t>Also mites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27650" name="Picture 2" descr="G:\entomology bsc 301\textbook images\ch11\c11f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388" y="4143721"/>
            <a:ext cx="2759075" cy="2282825"/>
          </a:xfrm>
          <a:prstGeom prst="rect">
            <a:avLst/>
          </a:prstGeom>
          <a:noFill/>
        </p:spPr>
      </p:pic>
      <p:pic>
        <p:nvPicPr>
          <p:cNvPr id="27651" name="Picture 3" descr="G:\entomology bsc 301\textbook images\ch11\c11f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5322" y="1773209"/>
            <a:ext cx="5201478" cy="4699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Cecropia</a:t>
            </a:r>
            <a:r>
              <a:rPr lang="en-US" i="1" dirty="0" smtClean="0"/>
              <a:t> - Azteca</a:t>
            </a:r>
            <a:endParaRPr lang="en-US" i="1" dirty="0"/>
          </a:p>
        </p:txBody>
      </p:sp>
      <p:pic>
        <p:nvPicPr>
          <p:cNvPr id="4" name="Picture 3" descr="PC160166 cecropia 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742" y="75859"/>
            <a:ext cx="2915478" cy="3887304"/>
          </a:xfrm>
          <a:prstGeom prst="rect">
            <a:avLst/>
          </a:prstGeom>
        </p:spPr>
      </p:pic>
      <p:pic>
        <p:nvPicPr>
          <p:cNvPr id="7" name="Picture 6" descr="PC160181 cecropia 17.JPG"/>
          <p:cNvPicPr>
            <a:picLocks noChangeAspect="1"/>
          </p:cNvPicPr>
          <p:nvPr/>
        </p:nvPicPr>
        <p:blipFill>
          <a:blip r:embed="rId3"/>
          <a:srcRect l="24413"/>
          <a:stretch>
            <a:fillRect/>
          </a:stretch>
        </p:blipFill>
        <p:spPr>
          <a:xfrm>
            <a:off x="4810540" y="3525078"/>
            <a:ext cx="3180523" cy="3155844"/>
          </a:xfrm>
          <a:prstGeom prst="rect">
            <a:avLst/>
          </a:prstGeom>
        </p:spPr>
      </p:pic>
      <p:pic>
        <p:nvPicPr>
          <p:cNvPr id="8" name="Picture 7" descr="PC160183 cecropia 18 open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8" y="234882"/>
            <a:ext cx="2859900" cy="3813200"/>
          </a:xfrm>
          <a:prstGeom prst="rect">
            <a:avLst/>
          </a:prstGeom>
        </p:spPr>
      </p:pic>
      <p:pic>
        <p:nvPicPr>
          <p:cNvPr id="6" name="Picture 5" descr="PC160180 cecropia 16 defense.JPG"/>
          <p:cNvPicPr>
            <a:picLocks noChangeAspect="1"/>
          </p:cNvPicPr>
          <p:nvPr/>
        </p:nvPicPr>
        <p:blipFill>
          <a:blip r:embed="rId5"/>
          <a:srcRect l="25340"/>
          <a:stretch>
            <a:fillRect/>
          </a:stretch>
        </p:blipFill>
        <p:spPr>
          <a:xfrm>
            <a:off x="1246429" y="3332778"/>
            <a:ext cx="3332957" cy="3348144"/>
          </a:xfrm>
          <a:prstGeom prst="rect">
            <a:avLst/>
          </a:prstGeom>
        </p:spPr>
      </p:pic>
      <p:pic>
        <p:nvPicPr>
          <p:cNvPr id="28674" name="Picture 2" descr="http://ntsavanna.com/wp-content/uploads/2008/08/2_cecropia_tree.jpg"/>
          <p:cNvPicPr>
            <a:picLocks noChangeAspect="1" noChangeArrowheads="1"/>
          </p:cNvPicPr>
          <p:nvPr/>
        </p:nvPicPr>
        <p:blipFill>
          <a:blip r:embed="rId6"/>
          <a:srcRect l="33962" t="6196"/>
          <a:stretch>
            <a:fillRect/>
          </a:stretch>
        </p:blipFill>
        <p:spPr bwMode="auto">
          <a:xfrm>
            <a:off x="3670853" y="1008670"/>
            <a:ext cx="1862345" cy="2218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9633</TotalTime>
  <Words>1612</Words>
  <Application>Microsoft Office PowerPoint</Application>
  <PresentationFormat>On-screen Show (4:3)</PresentationFormat>
  <Paragraphs>271</Paragraphs>
  <Slides>33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Biological control gone bad</vt:lpstr>
      <vt:lpstr>Oligophagous vs. Monophagous</vt:lpstr>
      <vt:lpstr>Oligophagous vs. Monophagous</vt:lpstr>
      <vt:lpstr>Pollination</vt:lpstr>
      <vt:lpstr>Some strange sorts of pollination</vt:lpstr>
      <vt:lpstr>Pollination syndromes</vt:lpstr>
      <vt:lpstr>Honey bee [Apis mellifera]</vt:lpstr>
      <vt:lpstr>Plant Domatia</vt:lpstr>
      <vt:lpstr>Cecropia - Azteca</vt:lpstr>
      <vt:lpstr>Phytotelmata</vt:lpstr>
      <vt:lpstr>Pitcher  plants</vt:lpstr>
      <vt:lpstr>Predation and Parasitism [Ch. 13]</vt:lpstr>
      <vt:lpstr>PowerPoint Presentation</vt:lpstr>
      <vt:lpstr>Predatory insects</vt:lpstr>
      <vt:lpstr>Predation strategies</vt:lpstr>
      <vt:lpstr>Predation</vt:lpstr>
      <vt:lpstr>Predator searching and movement</vt:lpstr>
      <vt:lpstr>Hierarchy of prey location cues</vt:lpstr>
      <vt:lpstr>Responses to prey density</vt:lpstr>
      <vt:lpstr>Responses to prey density</vt:lpstr>
      <vt:lpstr>Parasitoids</vt:lpstr>
      <vt:lpstr>Diversity of entomophagous parasitoids</vt:lpstr>
      <vt:lpstr>Hunting stage for parasitoids</vt:lpstr>
      <vt:lpstr>Continuum among  predators vs. parasitoids</vt:lpstr>
      <vt:lpstr>Parasitoid life cycle / style</vt:lpstr>
      <vt:lpstr>Trigonalidae</vt:lpstr>
      <vt:lpstr>PowerPoint Presentation</vt:lpstr>
      <vt:lpstr>PowerPoint Presentation</vt:lpstr>
      <vt:lpstr>Host manipulation by parasitoids</vt:lpstr>
      <vt:lpstr>Host defenses</vt:lpstr>
      <vt:lpstr>Host discrimination</vt:lpstr>
      <vt:lpstr>Host discrimination (continued)</vt:lpstr>
      <vt:lpstr>Parasitoids</vt:lpstr>
    </vt:vector>
  </TitlesOfParts>
  <Company>Illinois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Bill Perry;S. Juliano</dc:creator>
  <cp:lastModifiedBy>Steven Juliano</cp:lastModifiedBy>
  <cp:revision>560</cp:revision>
  <cp:lastPrinted>2009-08-17T17:03:45Z</cp:lastPrinted>
  <dcterms:created xsi:type="dcterms:W3CDTF">2009-08-19T15:51:25Z</dcterms:created>
  <dcterms:modified xsi:type="dcterms:W3CDTF">2012-10-22T21:05:05Z</dcterms:modified>
</cp:coreProperties>
</file>